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5.xml" ContentType="application/vnd.openxmlformats-officedocument.presentationml.notesSlide+xml"/>
  <Override PartName="/ppt/embeddings/oleObject10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19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20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63" r:id="rId3"/>
    <p:sldId id="365" r:id="rId4"/>
    <p:sldId id="419" r:id="rId5"/>
    <p:sldId id="380" r:id="rId6"/>
    <p:sldId id="382" r:id="rId7"/>
    <p:sldId id="416" r:id="rId8"/>
    <p:sldId id="413" r:id="rId9"/>
    <p:sldId id="414" r:id="rId10"/>
    <p:sldId id="415" r:id="rId11"/>
    <p:sldId id="417" r:id="rId12"/>
    <p:sldId id="403" r:id="rId13"/>
    <p:sldId id="418" r:id="rId14"/>
    <p:sldId id="375" r:id="rId15"/>
    <p:sldId id="425" r:id="rId16"/>
    <p:sldId id="423" r:id="rId17"/>
    <p:sldId id="424" r:id="rId18"/>
    <p:sldId id="420" r:id="rId19"/>
    <p:sldId id="421" r:id="rId20"/>
    <p:sldId id="422" r:id="rId21"/>
    <p:sldId id="401" r:id="rId22"/>
    <p:sldId id="408" r:id="rId23"/>
    <p:sldId id="407" r:id="rId24"/>
    <p:sldId id="384" r:id="rId25"/>
  </p:sldIdLst>
  <p:sldSz cx="9144000" cy="6858000" type="screen4x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768" autoAdjust="0"/>
  </p:normalViewPr>
  <p:slideViewPr>
    <p:cSldViewPr showGuides="1">
      <p:cViewPr>
        <p:scale>
          <a:sx n="80" d="100"/>
          <a:sy n="80" d="100"/>
        </p:scale>
        <p:origin x="-1056" y="368"/>
      </p:cViewPr>
      <p:guideLst>
        <p:guide orient="horz" pos="220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87740533114416"/>
          <c:y val="0.00528808178788796"/>
          <c:w val="0.81714436278465"/>
          <c:h val="0.9046779537371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HS Mn4+</c:v>
                </c:pt>
              </c:strCache>
            </c:strRef>
          </c:tx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10.0</c:v>
                </c:pt>
                <c:pt idx="1">
                  <c:v>9.828000000000001</c:v>
                </c:pt>
                <c:pt idx="2">
                  <c:v>5.17</c:v>
                </c:pt>
                <c:pt idx="3">
                  <c:v>2.58</c:v>
                </c:pt>
                <c:pt idx="4">
                  <c:v>5.64</c:v>
                </c:pt>
                <c:pt idx="5">
                  <c:v>2.385</c:v>
                </c:pt>
                <c:pt idx="6">
                  <c:v>4.143999999999997</c:v>
                </c:pt>
                <c:pt idx="7">
                  <c:v>0.921</c:v>
                </c:pt>
                <c:pt idx="8">
                  <c:v>1.2198</c:v>
                </c:pt>
                <c:pt idx="9">
                  <c:v>1.1787</c:v>
                </c:pt>
                <c:pt idx="10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HS Mn3+</c:v>
                </c:pt>
              </c:strCache>
            </c:strRef>
          </c:tx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90.0</c:v>
                </c:pt>
                <c:pt idx="1">
                  <c:v>80.17199999999998</c:v>
                </c:pt>
                <c:pt idx="2">
                  <c:v>74.83</c:v>
                </c:pt>
                <c:pt idx="3">
                  <c:v>67.42</c:v>
                </c:pt>
                <c:pt idx="4">
                  <c:v>54.36</c:v>
                </c:pt>
                <c:pt idx="5">
                  <c:v>47.615</c:v>
                </c:pt>
                <c:pt idx="6">
                  <c:v>35.856</c:v>
                </c:pt>
                <c:pt idx="7">
                  <c:v>29.079</c:v>
                </c:pt>
                <c:pt idx="8">
                  <c:v>18.78</c:v>
                </c:pt>
                <c:pt idx="9">
                  <c:v>8.821299999999998</c:v>
                </c:pt>
                <c:pt idx="10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LS Fe4+</c:v>
                </c:pt>
              </c:strCache>
            </c:strRef>
          </c:tx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0.0</c:v>
                </c:pt>
                <c:pt idx="1">
                  <c:v>0.172</c:v>
                </c:pt>
                <c:pt idx="2">
                  <c:v>4.83</c:v>
                </c:pt>
                <c:pt idx="3">
                  <c:v>7.42</c:v>
                </c:pt>
                <c:pt idx="4">
                  <c:v>4.359999999999998</c:v>
                </c:pt>
                <c:pt idx="5">
                  <c:v>7.614999999999993</c:v>
                </c:pt>
                <c:pt idx="6">
                  <c:v>5.855999999999994</c:v>
                </c:pt>
                <c:pt idx="7">
                  <c:v>9.079</c:v>
                </c:pt>
                <c:pt idx="8">
                  <c:v>8.780000000000001</c:v>
                </c:pt>
                <c:pt idx="9">
                  <c:v>8.8209</c:v>
                </c:pt>
                <c:pt idx="10">
                  <c:v>10.0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LS Fe3+</c:v>
                </c:pt>
              </c:strCache>
            </c:strRef>
          </c:tx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0.0</c:v>
                </c:pt>
                <c:pt idx="1">
                  <c:v>9.828000000000001</c:v>
                </c:pt>
                <c:pt idx="2">
                  <c:v>15.17</c:v>
                </c:pt>
                <c:pt idx="3">
                  <c:v>22.58</c:v>
                </c:pt>
                <c:pt idx="4">
                  <c:v>35.64</c:v>
                </c:pt>
                <c:pt idx="5">
                  <c:v>42.385</c:v>
                </c:pt>
                <c:pt idx="6">
                  <c:v>54.14400000000001</c:v>
                </c:pt>
                <c:pt idx="7">
                  <c:v>60.92100000000001</c:v>
                </c:pt>
                <c:pt idx="8">
                  <c:v>71.2198</c:v>
                </c:pt>
                <c:pt idx="9">
                  <c:v>81.17909999999996</c:v>
                </c:pt>
                <c:pt idx="10">
                  <c:v>56.0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IS Fe3+</c:v>
                </c:pt>
              </c:strCache>
            </c:strRef>
          </c:tx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0.0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1.0</c:v>
                </c:pt>
              </c:numCache>
            </c:num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34.0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7122872"/>
        <c:axId val="-2145153176"/>
      </c:barChart>
      <c:catAx>
        <c:axId val="2137122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45153176"/>
        <c:crosses val="autoZero"/>
        <c:auto val="1"/>
        <c:lblAlgn val="ctr"/>
        <c:lblOffset val="100"/>
        <c:noMultiLvlLbl val="0"/>
      </c:catAx>
      <c:valAx>
        <c:axId val="-214515317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137122872"/>
        <c:crosses val="autoZero"/>
        <c:crossBetween val="between"/>
        <c:majorUnit val="0.1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6" Type="http://schemas.openxmlformats.org/officeDocument/2006/relationships/image" Target="../media/image37.wmf"/><Relationship Id="rId7" Type="http://schemas.openxmlformats.org/officeDocument/2006/relationships/image" Target="../media/image38.wmf"/><Relationship Id="rId8" Type="http://schemas.openxmlformats.org/officeDocument/2006/relationships/image" Target="../media/image39.wmf"/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4" Type="http://schemas.openxmlformats.org/officeDocument/2006/relationships/image" Target="../media/image57.wmf"/><Relationship Id="rId5" Type="http://schemas.openxmlformats.org/officeDocument/2006/relationships/image" Target="../media/image58.wmf"/><Relationship Id="rId6" Type="http://schemas.openxmlformats.org/officeDocument/2006/relationships/image" Target="../media/image59.wmf"/><Relationship Id="rId1" Type="http://schemas.openxmlformats.org/officeDocument/2006/relationships/image" Target="../media/image54.wmf"/><Relationship Id="rId2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4" Type="http://schemas.openxmlformats.org/officeDocument/2006/relationships/image" Target="../media/image35.wmf"/><Relationship Id="rId5" Type="http://schemas.openxmlformats.org/officeDocument/2006/relationships/image" Target="../media/image69.wmf"/><Relationship Id="rId1" Type="http://schemas.openxmlformats.org/officeDocument/2006/relationships/image" Target="../media/image67.wmf"/><Relationship Id="rId2" Type="http://schemas.openxmlformats.org/officeDocument/2006/relationships/image" Target="../media/image6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4" Type="http://schemas.openxmlformats.org/officeDocument/2006/relationships/image" Target="../media/image39.wmf"/><Relationship Id="rId5" Type="http://schemas.openxmlformats.org/officeDocument/2006/relationships/image" Target="../media/image72.wmf"/><Relationship Id="rId6" Type="http://schemas.openxmlformats.org/officeDocument/2006/relationships/image" Target="../media/image73.wmf"/><Relationship Id="rId7" Type="http://schemas.openxmlformats.org/officeDocument/2006/relationships/image" Target="../media/image74.wmf"/><Relationship Id="rId8" Type="http://schemas.openxmlformats.org/officeDocument/2006/relationships/image" Target="../media/image75.wmf"/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285"/>
          </a:xfrm>
          <a:prstGeom prst="rect">
            <a:avLst/>
          </a:prstGeom>
        </p:spPr>
        <p:txBody>
          <a:bodyPr vert="horz" lIns="92520" tIns="46260" rIns="92520" bIns="4626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7285"/>
          </a:xfrm>
          <a:prstGeom prst="rect">
            <a:avLst/>
          </a:prstGeom>
        </p:spPr>
        <p:txBody>
          <a:bodyPr vert="horz" lIns="92520" tIns="46260" rIns="92520" bIns="46260" rtlCol="0"/>
          <a:lstStyle>
            <a:lvl1pPr algn="r">
              <a:defRPr sz="1200"/>
            </a:lvl1pPr>
          </a:lstStyle>
          <a:p>
            <a:fld id="{5AADEA73-BDC4-4447-842E-4BE47F6E5CBB}" type="datetimeFigureOut">
              <a:rPr kumimoji="1" lang="ja-JP" altLang="en-US" smtClean="0"/>
              <a:t>16/03/20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0" tIns="46260" rIns="92520" bIns="4626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1" y="4724204"/>
            <a:ext cx="5486400" cy="4475560"/>
          </a:xfrm>
          <a:prstGeom prst="rect">
            <a:avLst/>
          </a:prstGeom>
        </p:spPr>
        <p:txBody>
          <a:bodyPr vert="horz" lIns="92520" tIns="46260" rIns="92520" bIns="4626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8"/>
            <a:ext cx="2971800" cy="497285"/>
          </a:xfrm>
          <a:prstGeom prst="rect">
            <a:avLst/>
          </a:prstGeom>
        </p:spPr>
        <p:txBody>
          <a:bodyPr vert="horz" lIns="92520" tIns="46260" rIns="92520" bIns="4626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5" y="9446678"/>
            <a:ext cx="2971800" cy="497285"/>
          </a:xfrm>
          <a:prstGeom prst="rect">
            <a:avLst/>
          </a:prstGeom>
        </p:spPr>
        <p:txBody>
          <a:bodyPr vert="horz" lIns="92520" tIns="46260" rIns="92520" bIns="46260" rtlCol="0" anchor="b"/>
          <a:lstStyle>
            <a:lvl1pPr algn="r">
              <a:defRPr sz="1200"/>
            </a:lvl1pPr>
          </a:lstStyle>
          <a:p>
            <a:fld id="{DC9BA620-E891-426B-B203-42C3E990D8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094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会議メモ (15/03/18 08:13) -----</a:t>
            </a:r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  <a:p>
            <a:endParaRPr kumimoji="1" lang="ja-JP" altLang="en-US" dirty="0"/>
          </a:p>
          <a:p>
            <a:r>
              <a:rPr kumimoji="1" lang="ja-JP" altLang="en-US" dirty="0"/>
              <a:t>----- 会議メモ (15/09/12 14:28) -----</a:t>
            </a:r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1858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x=1</a:t>
            </a:r>
            <a:r>
              <a:rPr kumimoji="1" lang="ja-JP" altLang="en-US" dirty="0" smtClean="0"/>
              <a:t>も</a:t>
            </a:r>
            <a:r>
              <a:rPr kumimoji="1" lang="en-US" altLang="ja-JP" dirty="0" smtClean="0"/>
              <a:t>x=0</a:t>
            </a:r>
            <a:r>
              <a:rPr kumimoji="1" lang="ja-JP" altLang="en-US" dirty="0" smtClean="0"/>
              <a:t>も、高温極限のゼーベック係数を見積ると高い値を示すことから、高い</a:t>
            </a:r>
            <a:r>
              <a:rPr kumimoji="1" lang="en-US" altLang="ja-JP" dirty="0" smtClean="0"/>
              <a:t>p</a:t>
            </a:r>
            <a:r>
              <a:rPr kumimoji="1" lang="ja-JP" altLang="en-US" dirty="0" smtClean="0"/>
              <a:t>型熱電特性が期待されます。しかし</a:t>
            </a:r>
            <a:r>
              <a:rPr kumimoji="1" lang="en-US" altLang="ja-JP" dirty="0" smtClean="0"/>
              <a:t>x=0</a:t>
            </a:r>
            <a:r>
              <a:rPr kumimoji="1" lang="ja-JP" altLang="en-US" dirty="0" smtClean="0"/>
              <a:t>では二重交換相互作用による</a:t>
            </a:r>
            <a:r>
              <a:rPr kumimoji="1" lang="en-US" altLang="ja-JP" dirty="0" err="1" smtClean="0"/>
              <a:t>eg</a:t>
            </a:r>
            <a:r>
              <a:rPr kumimoji="1" lang="ja-JP" altLang="en-US" dirty="0" smtClean="0"/>
              <a:t>軌道の電子の移動が支配的</a:t>
            </a:r>
            <a:r>
              <a:rPr kumimoji="1" lang="ja-JP" altLang="en-US" smtClean="0"/>
              <a:t>と</a:t>
            </a:r>
            <a:r>
              <a:rPr kumimoji="1" lang="ja-JP" altLang="en-US" smtClean="0"/>
              <a:t>なり、高温では、このような高い</a:t>
            </a:r>
            <a:r>
              <a:rPr kumimoji="1" lang="en-US" altLang="ja-JP" dirty="0" smtClean="0"/>
              <a:t>p</a:t>
            </a:r>
            <a:r>
              <a:rPr kumimoji="1" lang="ja-JP" altLang="en-US" dirty="0" smtClean="0"/>
              <a:t>型熱電特性は実現しませんでした。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325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左に抵抗率の温度依存性、右にゼーベック係数の温度依存性を示します。抵抗率は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の増加に従って増加していますが、</a:t>
            </a:r>
            <a:r>
              <a:rPr kumimoji="1" lang="en-US" altLang="ja-JP" dirty="0" smtClean="0"/>
              <a:t>x=0.9</a:t>
            </a:r>
            <a:r>
              <a:rPr kumimoji="1" lang="ja-JP" altLang="en-US" dirty="0" smtClean="0"/>
              <a:t>の高温で減少傾向に変わり、</a:t>
            </a:r>
            <a:r>
              <a:rPr kumimoji="1" lang="en-US" altLang="ja-JP" dirty="0" smtClean="0"/>
              <a:t>x=1</a:t>
            </a:r>
            <a:r>
              <a:rPr kumimoji="1" lang="ja-JP" altLang="en-US" dirty="0" smtClean="0"/>
              <a:t>では</a:t>
            </a:r>
            <a:r>
              <a:rPr kumimoji="1" lang="en-US" altLang="ja-JP" dirty="0" smtClean="0"/>
              <a:t>x=0</a:t>
            </a:r>
            <a:r>
              <a:rPr kumimoji="1" lang="ja-JP" altLang="en-US" dirty="0" smtClean="0"/>
              <a:t>付近まで減少しています。ゼーベック係数の温度増加に伴う減少傾向は</a:t>
            </a:r>
            <a:r>
              <a:rPr kumimoji="1" lang="en-US" altLang="ja-JP" dirty="0" smtClean="0"/>
              <a:t>x=0</a:t>
            </a:r>
            <a:r>
              <a:rPr kumimoji="1" lang="ja-JP" altLang="en-US" dirty="0" smtClean="0"/>
              <a:t>から</a:t>
            </a:r>
            <a:r>
              <a:rPr kumimoji="1" lang="en-US" altLang="ja-JP" dirty="0" smtClean="0"/>
              <a:t>x=0.8</a:t>
            </a:r>
            <a:r>
              <a:rPr kumimoji="1" lang="ja-JP" altLang="en-US" dirty="0" err="1" smtClean="0"/>
              <a:t>まで共</a:t>
            </a:r>
            <a:r>
              <a:rPr kumimoji="1" lang="ja-JP" altLang="en-US" dirty="0" smtClean="0"/>
              <a:t>通しており、電子構造が</a:t>
            </a:r>
            <a:r>
              <a:rPr kumimoji="1" lang="en-US" altLang="ja-JP" dirty="0" smtClean="0"/>
              <a:t>high</a:t>
            </a:r>
            <a:r>
              <a:rPr kumimoji="1" lang="en-US" altLang="ja-JP" baseline="0" dirty="0" smtClean="0"/>
              <a:t> spin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err="1" smtClean="0"/>
              <a:t>Mn</a:t>
            </a:r>
            <a:r>
              <a:rPr kumimoji="1" lang="ja-JP" altLang="en-US" baseline="0" dirty="0" smtClean="0"/>
              <a:t>に支配されていることが期待されます。一方、</a:t>
            </a:r>
            <a:r>
              <a:rPr kumimoji="1" lang="en-US" altLang="ja-JP" baseline="0" dirty="0" smtClean="0"/>
              <a:t>x=0.9</a:t>
            </a:r>
            <a:r>
              <a:rPr kumimoji="1" lang="ja-JP" altLang="en-US" baseline="0" dirty="0" smtClean="0"/>
              <a:t>以上では電子構造が</a:t>
            </a:r>
            <a:r>
              <a:rPr kumimoji="1" lang="en-US" altLang="ja-JP" baseline="0" dirty="0" smtClean="0"/>
              <a:t>low spin Fe</a:t>
            </a:r>
            <a:r>
              <a:rPr kumimoji="1" lang="ja-JP" altLang="en-US" baseline="0" dirty="0" smtClean="0"/>
              <a:t>に支配されていることが期待され、</a:t>
            </a:r>
            <a:r>
              <a:rPr kumimoji="1" lang="en-US" altLang="ja-JP" baseline="0" dirty="0" smtClean="0"/>
              <a:t>x=1</a:t>
            </a:r>
            <a:r>
              <a:rPr kumimoji="1" lang="ja-JP" altLang="en-US" baseline="0" dirty="0" err="1" smtClean="0"/>
              <a:t>での</a:t>
            </a:r>
            <a:r>
              <a:rPr kumimoji="1" lang="ja-JP" altLang="en-US" baseline="0" dirty="0" smtClean="0"/>
              <a:t>ゼーベック係数の減少は</a:t>
            </a:r>
            <a:r>
              <a:rPr kumimoji="1" lang="en-US" altLang="ja-JP" baseline="0" dirty="0" smtClean="0"/>
              <a:t>low spin Fe3+</a:t>
            </a:r>
            <a:r>
              <a:rPr kumimoji="1" lang="ja-JP" altLang="en-US" baseline="0" dirty="0" smtClean="0"/>
              <a:t>の一部が中間スピン</a:t>
            </a:r>
            <a:r>
              <a:rPr kumimoji="1" lang="en-US" altLang="ja-JP" baseline="0" dirty="0" smtClean="0"/>
              <a:t>Fe3+</a:t>
            </a:r>
            <a:r>
              <a:rPr kumimoji="1" lang="ja-JP" altLang="en-US" baseline="0" dirty="0" smtClean="0"/>
              <a:t>に変わることに起因していると考えられます。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出力因子の温度依存性を対数表示で示しました。出力因子は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が増加するに従って減少し、</a:t>
            </a:r>
            <a:r>
              <a:rPr kumimoji="1" lang="en-US" altLang="ja-JP" dirty="0" smtClean="0"/>
              <a:t>x=0.9</a:t>
            </a:r>
            <a:r>
              <a:rPr kumimoji="1" lang="ja-JP" altLang="en-US" dirty="0" smtClean="0"/>
              <a:t>以上で増加していることが分かります。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出力因子に温度</a:t>
            </a:r>
            <a:r>
              <a:rPr kumimoji="1" lang="en-US" altLang="ja-JP" dirty="0" smtClean="0"/>
              <a:t>T</a:t>
            </a:r>
            <a:r>
              <a:rPr kumimoji="1" lang="ja-JP" altLang="en-US" dirty="0" smtClean="0"/>
              <a:t>を掛けた値の温度依存性を実数表示で示します。ペロフスカイト酸化物の熱伝導率は</a:t>
            </a:r>
            <a:r>
              <a:rPr kumimoji="1" lang="en-US" altLang="ja-JP" dirty="0" smtClean="0"/>
              <a:t>1W/</a:t>
            </a:r>
            <a:r>
              <a:rPr kumimoji="1" lang="en-US" altLang="ja-JP" dirty="0" err="1" smtClean="0"/>
              <a:t>mK</a:t>
            </a:r>
            <a:r>
              <a:rPr kumimoji="1" lang="ja-JP" altLang="en-US" dirty="0" smtClean="0"/>
              <a:t>前後であることが期待されるので、この値からおおよその</a:t>
            </a:r>
            <a:r>
              <a:rPr kumimoji="1" lang="en-US" altLang="ja-JP" dirty="0" smtClean="0"/>
              <a:t>ZT</a:t>
            </a:r>
            <a:r>
              <a:rPr kumimoji="1" lang="ja-JP" altLang="en-US" dirty="0" smtClean="0"/>
              <a:t>が見積もられます。特に、</a:t>
            </a:r>
            <a:r>
              <a:rPr kumimoji="1" lang="en-US" altLang="ja-JP" dirty="0" smtClean="0"/>
              <a:t>x=1</a:t>
            </a:r>
            <a:r>
              <a:rPr kumimoji="1" lang="ja-JP" altLang="en-US" dirty="0" smtClean="0"/>
              <a:t>では</a:t>
            </a:r>
            <a:r>
              <a:rPr kumimoji="1" lang="en-US" altLang="ja-JP" dirty="0" smtClean="0"/>
              <a:t>800K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ZT=0.05</a:t>
            </a:r>
            <a:r>
              <a:rPr kumimoji="1" lang="ja-JP" altLang="en-US" dirty="0" err="1" smtClean="0"/>
              <a:t>、</a:t>
            </a:r>
            <a:r>
              <a:rPr kumimoji="1" lang="en-US" altLang="ja-JP" dirty="0" smtClean="0"/>
              <a:t>1000K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ZT=0.08</a:t>
            </a:r>
            <a:r>
              <a:rPr kumimoji="1" lang="ja-JP" altLang="en-US" dirty="0" smtClean="0"/>
              <a:t>程度の</a:t>
            </a:r>
            <a:r>
              <a:rPr kumimoji="1" lang="en-US" altLang="ja-JP" dirty="0" smtClean="0"/>
              <a:t>p</a:t>
            </a:r>
            <a:r>
              <a:rPr kumimoji="1" lang="ja-JP" altLang="en-US" dirty="0" smtClean="0"/>
              <a:t>型熱電性能が期待されます。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以上を纏めます。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68E8C-6039-41A5-A647-BEB16528D6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5040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以上を纏めます。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以上を纏めます。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ペロフスカイト酸化物の</a:t>
            </a:r>
            <a:r>
              <a:rPr kumimoji="1" lang="en-US" altLang="ja-JP" dirty="0" smtClean="0"/>
              <a:t>B</a:t>
            </a:r>
            <a:r>
              <a:rPr kumimoji="1" lang="ja-JP" altLang="en-US" dirty="0" smtClean="0"/>
              <a:t>サイトは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配位の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面体を取り、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サイトは</a:t>
            </a:r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配位の</a:t>
            </a:r>
            <a:r>
              <a:rPr kumimoji="1" lang="en-US" altLang="ja-JP" dirty="0" smtClean="0"/>
              <a:t>14</a:t>
            </a:r>
            <a:r>
              <a:rPr kumimoji="1" lang="ja-JP" altLang="en-US" dirty="0" smtClean="0"/>
              <a:t>面体を取ります。これらの</a:t>
            </a:r>
            <a:r>
              <a:rPr kumimoji="1" lang="en-US" altLang="ja-JP" dirty="0" smtClean="0"/>
              <a:t>bond valence sum</a:t>
            </a:r>
            <a:r>
              <a:rPr kumimoji="1" lang="ja-JP" altLang="en-US" dirty="0" smtClean="0"/>
              <a:t>から</a:t>
            </a:r>
            <a:r>
              <a:rPr kumimoji="1" lang="en-US" altLang="ja-JP" dirty="0" smtClean="0"/>
              <a:t>B</a:t>
            </a:r>
            <a:r>
              <a:rPr kumimoji="1" lang="ja-JP" altLang="en-US" dirty="0" smtClean="0"/>
              <a:t>サイトおよび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サイトの陽イオンの</a:t>
            </a:r>
            <a:r>
              <a:rPr kumimoji="1" lang="ja-JP" altLang="en-US" baseline="0" dirty="0" smtClean="0"/>
              <a:t>価数</a:t>
            </a:r>
            <a:r>
              <a:rPr kumimoji="1" lang="ja-JP" altLang="en-US" dirty="0" smtClean="0"/>
              <a:t>を見積もることが可能です。また</a:t>
            </a:r>
            <a:r>
              <a:rPr kumimoji="1" lang="en-US" altLang="ja-JP" dirty="0" smtClean="0"/>
              <a:t>bond</a:t>
            </a:r>
            <a:r>
              <a:rPr kumimoji="1" lang="en-US" altLang="ja-JP" baseline="0" dirty="0" smtClean="0"/>
              <a:t> valence sum</a:t>
            </a:r>
            <a:r>
              <a:rPr kumimoji="1" lang="ja-JP" altLang="en-US" baseline="0" dirty="0" smtClean="0"/>
              <a:t> と形式イオン価数との</a:t>
            </a:r>
            <a:r>
              <a:rPr kumimoji="1" lang="ja-JP" altLang="en-US" baseline="0" smtClean="0"/>
              <a:t>差から結合歪み</a:t>
            </a:r>
            <a:r>
              <a:rPr kumimoji="1" lang="ja-JP" altLang="en-US" baseline="0" dirty="0" smtClean="0"/>
              <a:t>を表す</a:t>
            </a:r>
            <a:r>
              <a:rPr kumimoji="1" lang="en-US" altLang="ja-JP" baseline="0" dirty="0" smtClean="0"/>
              <a:t>discrepancy factor</a:t>
            </a:r>
            <a:r>
              <a:rPr kumimoji="1" lang="ja-JP" altLang="en-US" baseline="0" dirty="0" smtClean="0"/>
              <a:t>が得られます。更に、</a:t>
            </a:r>
            <a:r>
              <a:rPr kumimoji="1" lang="en-US" altLang="ja-JP" baseline="0" dirty="0" smtClean="0"/>
              <a:t>discrepancy factor</a:t>
            </a:r>
            <a:r>
              <a:rPr kumimoji="1" lang="ja-JP" altLang="en-US" baseline="0" dirty="0" smtClean="0"/>
              <a:t>の二乗平均の平方根から結晶全体の歪みを表す</a:t>
            </a:r>
            <a:r>
              <a:rPr kumimoji="1" lang="en-US" altLang="ja-JP" baseline="0" dirty="0" smtClean="0"/>
              <a:t>global instability index</a:t>
            </a:r>
            <a:r>
              <a:rPr kumimoji="1" lang="ja-JP" altLang="en-US" baseline="0" dirty="0" smtClean="0"/>
              <a:t>も得られます。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ペロフスカイト</a:t>
            </a:r>
            <a:r>
              <a:rPr kumimoji="1" lang="en-US" altLang="ja-JP" dirty="0" err="1" smtClean="0"/>
              <a:t>Mn</a:t>
            </a:r>
            <a:r>
              <a:rPr kumimoji="1" lang="ja-JP" altLang="en-US" dirty="0" smtClean="0"/>
              <a:t>酸化物は、ヤーンテーラー効果によって縮退が解けるので、</a:t>
            </a:r>
            <a:r>
              <a:rPr kumimoji="1" lang="en-US" altLang="ja-JP" dirty="0" smtClean="0"/>
              <a:t>Mn3+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Mn4+</a:t>
            </a:r>
            <a:r>
              <a:rPr kumimoji="1" lang="ja-JP" altLang="en-US" dirty="0" smtClean="0"/>
              <a:t>のスピン・軌道自由度はそれぞれ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になります。また、このように</a:t>
            </a:r>
            <a:r>
              <a:rPr kumimoji="1" lang="en-US" altLang="ja-JP" dirty="0" smtClean="0"/>
              <a:t>Mn3+</a:t>
            </a:r>
            <a:r>
              <a:rPr kumimoji="1" lang="ja-JP" altLang="en-US" dirty="0" smtClean="0"/>
              <a:t>リッチの系では高い</a:t>
            </a:r>
            <a:r>
              <a:rPr kumimoji="1" lang="en-US" altLang="ja-JP" dirty="0" smtClean="0"/>
              <a:t>p</a:t>
            </a:r>
            <a:r>
              <a:rPr kumimoji="1" lang="ja-JP" altLang="en-US" dirty="0" smtClean="0"/>
              <a:t>型の熱電特性が期待されますが、実際は二重交換相互作用による</a:t>
            </a:r>
            <a:r>
              <a:rPr kumimoji="1" lang="en-US" altLang="ja-JP" dirty="0" err="1" smtClean="0"/>
              <a:t>eg</a:t>
            </a:r>
            <a:r>
              <a:rPr kumimoji="1" lang="ja-JP" altLang="en-US" dirty="0" smtClean="0"/>
              <a:t>軌道の電子の移動が支配的となり高い</a:t>
            </a:r>
            <a:r>
              <a:rPr kumimoji="1" lang="en-US" altLang="ja-JP" dirty="0" smtClean="0"/>
              <a:t>p</a:t>
            </a:r>
            <a:r>
              <a:rPr kumimoji="1" lang="ja-JP" altLang="en-US" dirty="0" smtClean="0"/>
              <a:t>型の熱電特性は実現しません。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75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100" dirty="0"/>
              <a:t>従来、酸化物は縮退半導体と比較して低移動度で、金属と比較して低キャリア密度である為、熱電変換材料としては避けられて</a:t>
            </a:r>
            <a:r>
              <a:rPr lang="ja-JP" altLang="en-US" sz="1100" dirty="0" smtClean="0"/>
              <a:t>来ました。しかしながら、高移動度</a:t>
            </a:r>
            <a:r>
              <a:rPr lang="ja-JP" altLang="en-US" sz="1100" dirty="0"/>
              <a:t>で低い抵抗率を示す</a:t>
            </a:r>
            <a:r>
              <a:rPr lang="en-US" altLang="ja-JP" sz="1100" dirty="0"/>
              <a:t>Al dope</a:t>
            </a:r>
            <a:r>
              <a:rPr lang="ja-JP" altLang="en-US" sz="1100" dirty="0"/>
              <a:t>された</a:t>
            </a:r>
            <a:r>
              <a:rPr lang="en-US" altLang="ja-JP" sz="1100" dirty="0" err="1"/>
              <a:t>ZnO</a:t>
            </a:r>
            <a:r>
              <a:rPr lang="ja-JP" altLang="en-US" sz="1100" dirty="0"/>
              <a:t>や金属並みの高キャリア密度で高いゼーベック係数を示す層状</a:t>
            </a:r>
            <a:r>
              <a:rPr lang="en-US" altLang="ja-JP" sz="1100" dirty="0"/>
              <a:t>Co</a:t>
            </a:r>
            <a:r>
              <a:rPr lang="ja-JP" altLang="en-US" sz="1100" dirty="0"/>
              <a:t>酸化物が発見され、新しい熱電材料として注目を集めています。現在、</a:t>
            </a:r>
            <a:r>
              <a:rPr lang="en-US" altLang="ja-JP" sz="1100" dirty="0"/>
              <a:t>p</a:t>
            </a:r>
            <a:r>
              <a:rPr lang="ja-JP" altLang="en-US" sz="1100" dirty="0"/>
              <a:t>型では</a:t>
            </a:r>
            <a:r>
              <a:rPr lang="en-US" altLang="ja-JP" sz="1100" dirty="0"/>
              <a:t>NaCoO2</a:t>
            </a:r>
            <a:r>
              <a:rPr lang="ja-JP" altLang="en-US" sz="1100" dirty="0"/>
              <a:t>や</a:t>
            </a:r>
            <a:r>
              <a:rPr lang="en-US" altLang="ja-JP" sz="1100" dirty="0"/>
              <a:t>Ca349</a:t>
            </a:r>
            <a:r>
              <a:rPr lang="ja-JP" altLang="en-US" sz="1100" dirty="0"/>
              <a:t>といった層状</a:t>
            </a:r>
            <a:r>
              <a:rPr lang="en-US" altLang="ja-JP" sz="1100" dirty="0"/>
              <a:t>Co</a:t>
            </a:r>
            <a:r>
              <a:rPr lang="ja-JP" altLang="en-US" sz="1100" dirty="0"/>
              <a:t>酸化物、</a:t>
            </a:r>
            <a:r>
              <a:rPr lang="en-US" altLang="ja-JP" sz="1100" dirty="0"/>
              <a:t>n</a:t>
            </a:r>
            <a:r>
              <a:rPr lang="ja-JP" altLang="en-US" sz="1100" dirty="0"/>
              <a:t>型では</a:t>
            </a:r>
            <a:r>
              <a:rPr lang="en-US" altLang="ja-JP" sz="1100" dirty="0"/>
              <a:t>Al dope</a:t>
            </a:r>
            <a:r>
              <a:rPr lang="ja-JP" altLang="en-US" sz="1100" dirty="0"/>
              <a:t>された</a:t>
            </a:r>
            <a:r>
              <a:rPr lang="en-US" altLang="ja-JP" sz="1100" dirty="0" err="1"/>
              <a:t>ZnO</a:t>
            </a:r>
            <a:r>
              <a:rPr lang="ja-JP" altLang="en-US" sz="1100" dirty="0"/>
              <a:t>や</a:t>
            </a:r>
            <a:r>
              <a:rPr lang="en-US" altLang="ja-JP" sz="1100" dirty="0"/>
              <a:t>CaMnO3</a:t>
            </a:r>
            <a:r>
              <a:rPr lang="ja-JP" altLang="en-US" sz="1100" dirty="0"/>
              <a:t>が高い熱電性能を示すことが分かっています。</a:t>
            </a:r>
            <a:endParaRPr lang="en-US" altLang="ja-JP" sz="1100" dirty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一方、ペロフスカイト</a:t>
            </a:r>
            <a:r>
              <a:rPr kumimoji="1" lang="en-US" altLang="ja-JP" dirty="0" smtClean="0"/>
              <a:t>Fe</a:t>
            </a:r>
            <a:r>
              <a:rPr kumimoji="1" lang="ja-JP" altLang="en-US" dirty="0" smtClean="0"/>
              <a:t>酸化物は、</a:t>
            </a:r>
            <a:r>
              <a:rPr kumimoji="1" lang="en-US" altLang="ja-JP" dirty="0" smtClean="0"/>
              <a:t>low spin Fe3+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と </a:t>
            </a:r>
            <a:r>
              <a:rPr kumimoji="1" lang="en-US" altLang="ja-JP" baseline="0" dirty="0" smtClean="0"/>
              <a:t>low spin Fe4+</a:t>
            </a:r>
            <a:r>
              <a:rPr kumimoji="1" lang="ja-JP" altLang="en-US" baseline="0" dirty="0" err="1" smtClean="0"/>
              <a:t>、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中間スピン</a:t>
            </a:r>
            <a:r>
              <a:rPr kumimoji="1" lang="en-US" altLang="ja-JP" baseline="0" dirty="0" smtClean="0"/>
              <a:t>Fe3+</a:t>
            </a:r>
            <a:r>
              <a:rPr kumimoji="1" lang="ja-JP" altLang="en-US" baseline="0" dirty="0" smtClean="0"/>
              <a:t>と</a:t>
            </a:r>
            <a:r>
              <a:rPr kumimoji="1" lang="en-US" altLang="ja-JP" baseline="0" dirty="0" smtClean="0"/>
              <a:t>low spin Fe4+</a:t>
            </a:r>
            <a:r>
              <a:rPr kumimoji="1" lang="ja-JP" altLang="en-US" baseline="0" dirty="0" err="1" smtClean="0"/>
              <a:t>、</a:t>
            </a:r>
            <a:r>
              <a:rPr kumimoji="1" lang="ja-JP" altLang="en-US" baseline="0" dirty="0" smtClean="0"/>
              <a:t>中間スピン</a:t>
            </a:r>
            <a:r>
              <a:rPr kumimoji="1" lang="en-US" altLang="ja-JP" baseline="0" dirty="0" smtClean="0"/>
              <a:t>Fe3+</a:t>
            </a:r>
            <a:r>
              <a:rPr kumimoji="1" lang="ja-JP" altLang="en-US" baseline="0" dirty="0" smtClean="0"/>
              <a:t>と</a:t>
            </a:r>
            <a:r>
              <a:rPr kumimoji="1" lang="en-US" altLang="ja-JP" baseline="0" dirty="0" smtClean="0"/>
              <a:t>high spin Fe4+</a:t>
            </a:r>
            <a:r>
              <a:rPr kumimoji="1" lang="ja-JP" altLang="en-US" baseline="0" dirty="0" err="1" smtClean="0"/>
              <a:t>、</a:t>
            </a:r>
            <a:r>
              <a:rPr kumimoji="1" lang="en-US" altLang="ja-JP" baseline="0" dirty="0" smtClean="0"/>
              <a:t>high spin Fe3+</a:t>
            </a:r>
            <a:r>
              <a:rPr kumimoji="1" lang="ja-JP" altLang="en-US" baseline="0" dirty="0" smtClean="0"/>
              <a:t>と</a:t>
            </a:r>
            <a:r>
              <a:rPr kumimoji="1" lang="en-US" altLang="ja-JP" baseline="0" dirty="0" smtClean="0"/>
              <a:t>high spin Fe4+</a:t>
            </a:r>
            <a:r>
              <a:rPr kumimoji="1" lang="ja-JP" altLang="en-US" baseline="0" dirty="0" smtClean="0"/>
              <a:t>という組合せが考えられるので、</a:t>
            </a:r>
            <a:r>
              <a:rPr kumimoji="1" lang="en-US" altLang="ja-JP" baseline="0" dirty="0" smtClean="0"/>
              <a:t>Fe3+</a:t>
            </a:r>
            <a:r>
              <a:rPr kumimoji="1" lang="ja-JP" altLang="en-US" baseline="0" dirty="0" smtClean="0"/>
              <a:t>リッチの系で、それぞれ</a:t>
            </a:r>
            <a:r>
              <a:rPr kumimoji="1" lang="en-US" altLang="ja-JP" baseline="0" dirty="0" smtClean="0"/>
              <a:t>t2g</a:t>
            </a:r>
            <a:r>
              <a:rPr kumimoji="1" lang="ja-JP" altLang="en-US" baseline="0" dirty="0" smtClean="0"/>
              <a:t>軌道あるいは</a:t>
            </a:r>
            <a:r>
              <a:rPr kumimoji="1" lang="en-US" altLang="ja-JP" baseline="0" dirty="0" err="1" smtClean="0"/>
              <a:t>eg</a:t>
            </a:r>
            <a:r>
              <a:rPr kumimoji="1" lang="ja-JP" altLang="en-US" baseline="0" dirty="0" smtClean="0"/>
              <a:t>軌道での</a:t>
            </a:r>
            <a:r>
              <a:rPr kumimoji="1" lang="en-US" altLang="ja-JP" baseline="0" dirty="0" smtClean="0"/>
              <a:t>p</a:t>
            </a:r>
            <a:r>
              <a:rPr kumimoji="1" lang="ja-JP" altLang="en-US" baseline="0" dirty="0" smtClean="0"/>
              <a:t>型熱電特性が期待されます。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792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351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285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905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実際、</a:t>
            </a:r>
            <a:r>
              <a:rPr kumimoji="1" lang="en-US" altLang="ja-JP" dirty="0" smtClean="0"/>
              <a:t>p</a:t>
            </a:r>
            <a:r>
              <a:rPr kumimoji="1" lang="ja-JP" altLang="en-US" dirty="0" smtClean="0"/>
              <a:t>型に層状</a:t>
            </a:r>
            <a:r>
              <a:rPr kumimoji="1" lang="en-US" altLang="ja-JP" dirty="0" smtClean="0"/>
              <a:t>Co</a:t>
            </a:r>
            <a:r>
              <a:rPr kumimoji="1" lang="ja-JP" altLang="en-US" dirty="0" smtClean="0"/>
              <a:t>酸化物、</a:t>
            </a:r>
            <a:r>
              <a:rPr kumimoji="1" lang="en-US" altLang="ja-JP" dirty="0" smtClean="0"/>
              <a:t>n</a:t>
            </a:r>
            <a:r>
              <a:rPr kumimoji="1" lang="ja-JP" altLang="en-US" dirty="0" smtClean="0"/>
              <a:t>型に</a:t>
            </a:r>
            <a:r>
              <a:rPr kumimoji="1" lang="en-US" altLang="ja-JP" dirty="0" smtClean="0"/>
              <a:t>CaMnO3</a:t>
            </a:r>
            <a:r>
              <a:rPr kumimoji="1" lang="ja-JP" altLang="en-US" dirty="0" smtClean="0"/>
              <a:t>を用いて熱電変換モジュールが作製されていますが、熱電発電を繰り返す過程で</a:t>
            </a:r>
            <a:r>
              <a:rPr kumimoji="1" lang="en-US" altLang="ja-JP" dirty="0" smtClean="0"/>
              <a:t>n</a:t>
            </a:r>
            <a:r>
              <a:rPr kumimoji="1" lang="ja-JP" altLang="en-US" dirty="0" smtClean="0"/>
              <a:t>型素子が破断するという課題が指摘されています。これは層状</a:t>
            </a:r>
            <a:r>
              <a:rPr kumimoji="1" lang="en-US" altLang="ja-JP" dirty="0" smtClean="0"/>
              <a:t>Co</a:t>
            </a:r>
            <a:r>
              <a:rPr kumimoji="1" lang="ja-JP" altLang="en-US" dirty="0" smtClean="0"/>
              <a:t>酸化物と</a:t>
            </a:r>
            <a:r>
              <a:rPr kumimoji="1" lang="en-US" altLang="ja-JP" dirty="0" smtClean="0"/>
              <a:t>CaMnO3</a:t>
            </a:r>
            <a:r>
              <a:rPr kumimoji="1" lang="ja-JP" altLang="en-US" dirty="0" smtClean="0"/>
              <a:t>の熱膨張率の違いに起因すると考えられます。従って、単一母相あるいは同一結晶構造の、熱膨張率の相違が少ない</a:t>
            </a:r>
            <a:r>
              <a:rPr kumimoji="1" lang="en-US" altLang="ja-JP" dirty="0" err="1" smtClean="0"/>
              <a:t>pn</a:t>
            </a:r>
            <a:r>
              <a:rPr kumimoji="1" lang="ja-JP" altLang="en-US" dirty="0" smtClean="0"/>
              <a:t>素子で構成された酸化物熱電変換モジュールが求められています。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そこで、我々はペロフスカイト構造に着目しました。</a:t>
            </a:r>
            <a:r>
              <a:rPr kumimoji="1" lang="en-US" altLang="ja-JP" dirty="0" smtClean="0"/>
              <a:t>CaMnO3</a:t>
            </a:r>
            <a:r>
              <a:rPr kumimoji="1" lang="ja-JP" altLang="en-US" dirty="0" smtClean="0"/>
              <a:t>と同程度の性能の</a:t>
            </a:r>
            <a:r>
              <a:rPr kumimoji="1" lang="en-US" altLang="ja-JP" dirty="0" smtClean="0"/>
              <a:t>p</a:t>
            </a:r>
            <a:r>
              <a:rPr kumimoji="1" lang="ja-JP" altLang="en-US" dirty="0" smtClean="0"/>
              <a:t>型のペロフスカイト酸化物が見つかれば、より高性能な熱電変換モジュールが期待されます。ペロフスカイト構造は</a:t>
            </a:r>
            <a:r>
              <a:rPr kumimoji="1" lang="en-US" altLang="ja-JP" dirty="0" smtClean="0"/>
              <a:t>tolerance factor</a:t>
            </a:r>
            <a:r>
              <a:rPr kumimoji="1" lang="ja-JP" altLang="en-US" dirty="0" smtClean="0"/>
              <a:t>が大きいほど、斜方晶・六方晶・立方晶のように結晶の対称性が向上します。またこれら</a:t>
            </a:r>
            <a:r>
              <a:rPr kumimoji="1" lang="en-US" altLang="ja-JP" dirty="0" smtClean="0"/>
              <a:t>Fe</a:t>
            </a:r>
            <a:r>
              <a:rPr kumimoji="1" lang="ja-JP" altLang="en-US" dirty="0" smtClean="0"/>
              <a:t>酸化物の熱膨張率は</a:t>
            </a:r>
            <a:r>
              <a:rPr kumimoji="1" lang="en-US" altLang="ja-JP" dirty="0" smtClean="0"/>
              <a:t>CaMnO3</a:t>
            </a:r>
            <a:r>
              <a:rPr kumimoji="1" lang="ja-JP" altLang="en-US" dirty="0" smtClean="0"/>
              <a:t>の熱膨張率と同程度であることも分かります。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これまで、我々は、</a:t>
            </a:r>
            <a:r>
              <a:rPr kumimoji="1" lang="en-US" altLang="ja-JP" dirty="0" smtClean="0"/>
              <a:t>Pr0.9Sr0.1MnO3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>500K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ZT=0.0035</a:t>
            </a:r>
            <a:r>
              <a:rPr kumimoji="1" lang="ja-JP" altLang="en-US" dirty="0" smtClean="0"/>
              <a:t>の極大値を示すことを確認しました。より高温まで</a:t>
            </a:r>
            <a:r>
              <a:rPr kumimoji="1" lang="en-US" altLang="ja-JP" dirty="0" smtClean="0"/>
              <a:t>p</a:t>
            </a:r>
            <a:r>
              <a:rPr kumimoji="1" lang="ja-JP" altLang="en-US" dirty="0" smtClean="0"/>
              <a:t>型の熱電特性を示すと期待される</a:t>
            </a:r>
            <a:r>
              <a:rPr kumimoji="1" lang="en-US" altLang="ja-JP" dirty="0" smtClean="0"/>
              <a:t>Pr0.9Sr0.1FeO3</a:t>
            </a:r>
            <a:r>
              <a:rPr kumimoji="1" lang="ja-JP" altLang="en-US" dirty="0" smtClean="0"/>
              <a:t>に着目し、</a:t>
            </a:r>
            <a:r>
              <a:rPr kumimoji="1" lang="en-US" altLang="ja-JP" dirty="0" smtClean="0"/>
              <a:t>n</a:t>
            </a:r>
            <a:r>
              <a:rPr kumimoji="1" lang="ja-JP" altLang="en-US" dirty="0" smtClean="0"/>
              <a:t>型として高い性能を示す</a:t>
            </a:r>
            <a:r>
              <a:rPr kumimoji="1" lang="en-US" altLang="ja-JP" dirty="0" smtClean="0"/>
              <a:t>CaMnO3</a:t>
            </a:r>
            <a:r>
              <a:rPr kumimoji="1" lang="ja-JP" altLang="en-US" dirty="0" err="1" smtClean="0"/>
              <a:t>に匹</a:t>
            </a:r>
            <a:r>
              <a:rPr kumimoji="1" lang="ja-JP" altLang="en-US" dirty="0" smtClean="0"/>
              <a:t>敵する</a:t>
            </a:r>
            <a:r>
              <a:rPr kumimoji="1" lang="en-US" altLang="ja-JP" dirty="0" smtClean="0"/>
              <a:t>p</a:t>
            </a:r>
            <a:r>
              <a:rPr kumimoji="1" lang="ja-JP" altLang="en-US" dirty="0" smtClean="0"/>
              <a:t>型熱電材料の探索を目的として、今回このような系の熱電特性を報告いたします。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315"/>
            <a:r>
              <a:rPr kumimoji="1" lang="ja-JP" altLang="en-US" dirty="0" smtClean="0"/>
              <a:t>実験方法です。試料は一般的な固相反応法を用いて作製しました。結晶構造は室温で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線回折測定し、リートベルト解析によって構造パラメータを同定しました。</a:t>
            </a:r>
            <a:r>
              <a:rPr kumimoji="1" lang="en-US" altLang="ja-JP" dirty="0" smtClean="0"/>
              <a:t>bond</a:t>
            </a:r>
            <a:r>
              <a:rPr kumimoji="1" lang="en-US" altLang="ja-JP" baseline="0" dirty="0" smtClean="0"/>
              <a:t> valence sum</a:t>
            </a:r>
            <a:r>
              <a:rPr kumimoji="1" lang="ja-JP" altLang="en-US" baseline="0" dirty="0" smtClean="0"/>
              <a:t>はこれらのパラメータを用いて計算しました。磁化率は</a:t>
            </a:r>
            <a:r>
              <a:rPr kumimoji="1" lang="en-US" altLang="ja-JP" baseline="0" dirty="0" smtClean="0"/>
              <a:t>1T</a:t>
            </a:r>
            <a:r>
              <a:rPr kumimoji="1" lang="ja-JP" altLang="en-US" baseline="0" dirty="0" smtClean="0"/>
              <a:t>の磁場下で測定し、抵抗率は直流四端子法、ゼーベック係数は定常熱流法を用いて測定しました。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7815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それでは結果です。</a:t>
            </a:r>
            <a:r>
              <a:rPr kumimoji="1" lang="en-US" altLang="ja-JP" dirty="0" smtClean="0"/>
              <a:t>Pr0.9Sr0.1Mn1-xFexO3</a:t>
            </a:r>
            <a:r>
              <a:rPr kumimoji="1" lang="ja-JP" altLang="en-US" dirty="0" smtClean="0"/>
              <a:t>の結晶構造の結果を示します。</a:t>
            </a:r>
            <a:r>
              <a:rPr kumimoji="1" lang="en-US" altLang="ja-JP" dirty="0" smtClean="0"/>
              <a:t>tolerance factor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>0.9</a:t>
            </a:r>
            <a:r>
              <a:rPr kumimoji="1" lang="ja-JP" altLang="en-US" dirty="0" smtClean="0"/>
              <a:t>程度であるので単位格子は斜方晶です。</a:t>
            </a:r>
            <a:r>
              <a:rPr kumimoji="1" lang="en-US" altLang="ja-JP" dirty="0" smtClean="0"/>
              <a:t>x=1</a:t>
            </a:r>
            <a:r>
              <a:rPr kumimoji="1" lang="ja-JP" altLang="en-US" dirty="0" smtClean="0"/>
              <a:t>の酸素八面体は等方的ですが、</a:t>
            </a:r>
            <a:r>
              <a:rPr kumimoji="1" lang="en-US" altLang="ja-JP" dirty="0" smtClean="0"/>
              <a:t>x=0</a:t>
            </a:r>
            <a:r>
              <a:rPr kumimoji="1" lang="ja-JP" altLang="en-US" dirty="0" smtClean="0"/>
              <a:t>は酸素八面体が異方的ですので、</a:t>
            </a:r>
            <a:r>
              <a:rPr kumimoji="1" lang="en-US" altLang="ja-JP" dirty="0" smtClean="0"/>
              <a:t>x=0</a:t>
            </a:r>
            <a:r>
              <a:rPr kumimoji="1" lang="ja-JP" altLang="en-US" dirty="0" smtClean="0"/>
              <a:t>はヤーンテーラー効果が期待されます。また、</a:t>
            </a:r>
            <a:r>
              <a:rPr kumimoji="1" lang="en-US" altLang="ja-JP" dirty="0" smtClean="0"/>
              <a:t>B</a:t>
            </a:r>
            <a:r>
              <a:rPr kumimoji="1" lang="ja-JP" altLang="en-US" dirty="0" smtClean="0"/>
              <a:t>サイトおよび</a:t>
            </a:r>
            <a:r>
              <a:rPr kumimoji="1" lang="en-US" altLang="ja-JP" dirty="0" smtClean="0"/>
              <a:t>A</a:t>
            </a:r>
            <a:r>
              <a:rPr kumimoji="1" lang="ja-JP" altLang="en-US" dirty="0" smtClean="0"/>
              <a:t>サイトの</a:t>
            </a:r>
            <a:r>
              <a:rPr kumimoji="1" lang="en-US" altLang="ja-JP" dirty="0" smtClean="0"/>
              <a:t>Bond valence</a:t>
            </a:r>
            <a:r>
              <a:rPr kumimoji="1" lang="en-US" altLang="ja-JP" baseline="0" dirty="0" smtClean="0"/>
              <a:t> sum</a:t>
            </a:r>
            <a:r>
              <a:rPr kumimoji="1" lang="ja-JP" altLang="en-US" baseline="0" smtClean="0"/>
              <a:t>とそれぞれの形式価数</a:t>
            </a:r>
            <a:r>
              <a:rPr kumimoji="1" lang="ja-JP" altLang="en-US" baseline="0" dirty="0" smtClean="0"/>
              <a:t>とのよい一致を</a:t>
            </a:r>
            <a:r>
              <a:rPr kumimoji="1" lang="ja-JP" altLang="en-US" baseline="0" smtClean="0"/>
              <a:t>見ることもできました</a:t>
            </a:r>
            <a:r>
              <a:rPr kumimoji="1" lang="ja-JP" altLang="en-US" baseline="0" dirty="0" smtClean="0"/>
              <a:t>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751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左に磁化率の温度依存性、右に磁化率の逆数の温度依存性を示します。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が増加するに従って、強磁性が抑制されて行くのが分かります。また、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が増加するに従って磁化率の逆数の傾きが増加、即ち、キューリー定数が減少しているのが分かります。ただし、</a:t>
            </a:r>
            <a:r>
              <a:rPr kumimoji="1" lang="en-US" altLang="ja-JP" dirty="0" smtClean="0"/>
              <a:t>x=1</a:t>
            </a:r>
            <a:r>
              <a:rPr kumimoji="1" lang="ja-JP" altLang="en-US" dirty="0" smtClean="0"/>
              <a:t>では若干増加しています。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683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キューリー定数からスピン量子数を求め、</a:t>
            </a:r>
            <a:r>
              <a:rPr kumimoji="1" lang="en-US" altLang="ja-JP" dirty="0" smtClean="0"/>
              <a:t>B</a:t>
            </a:r>
            <a:r>
              <a:rPr kumimoji="1" lang="ja-JP" altLang="en-US" dirty="0" smtClean="0"/>
              <a:t>サイトのイオン比を纏めたグラフを示します。青が</a:t>
            </a:r>
            <a:r>
              <a:rPr kumimoji="1" lang="en-US" altLang="ja-JP" dirty="0" smtClean="0"/>
              <a:t>Mn4+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赤が</a:t>
            </a:r>
            <a:r>
              <a:rPr kumimoji="1" lang="en-US" altLang="ja-JP" dirty="0" smtClean="0"/>
              <a:t>Mn3+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黄色が</a:t>
            </a:r>
            <a:r>
              <a:rPr kumimoji="1" lang="en-US" altLang="ja-JP" dirty="0" smtClean="0"/>
              <a:t>low</a:t>
            </a:r>
            <a:r>
              <a:rPr kumimoji="1" lang="en-US" altLang="ja-JP" baseline="0" dirty="0" smtClean="0"/>
              <a:t> spin Fe4+</a:t>
            </a:r>
            <a:r>
              <a:rPr kumimoji="1" lang="ja-JP" altLang="en-US" baseline="0" dirty="0" err="1" smtClean="0"/>
              <a:t>，</a:t>
            </a:r>
            <a:r>
              <a:rPr kumimoji="1" lang="ja-JP" altLang="en-US" baseline="0" dirty="0" smtClean="0"/>
              <a:t>紫が</a:t>
            </a:r>
            <a:r>
              <a:rPr kumimoji="1" lang="en-US" altLang="ja-JP" baseline="0" dirty="0" smtClean="0"/>
              <a:t>low spin Fe3+</a:t>
            </a:r>
            <a:r>
              <a:rPr kumimoji="1" lang="ja-JP" altLang="en-US" baseline="0" dirty="0" err="1" smtClean="0"/>
              <a:t>、</a:t>
            </a:r>
            <a:r>
              <a:rPr kumimoji="1" lang="ja-JP" altLang="en-US" baseline="0" dirty="0" smtClean="0"/>
              <a:t>水色が中間スピン</a:t>
            </a:r>
            <a:r>
              <a:rPr kumimoji="1" lang="en-US" altLang="ja-JP" baseline="0" dirty="0" smtClean="0"/>
              <a:t>Fe3+</a:t>
            </a:r>
            <a:r>
              <a:rPr kumimoji="1" lang="ja-JP" altLang="en-US" baseline="0" dirty="0" smtClean="0"/>
              <a:t>の比率を表しています。特に、</a:t>
            </a:r>
            <a:r>
              <a:rPr kumimoji="1" lang="en-US" altLang="ja-JP" baseline="0" dirty="0" smtClean="0"/>
              <a:t>x=1</a:t>
            </a:r>
            <a:r>
              <a:rPr kumimoji="1" lang="ja-JP" altLang="en-US" baseline="0" dirty="0" smtClean="0"/>
              <a:t>では</a:t>
            </a:r>
            <a:r>
              <a:rPr kumimoji="1" lang="en-US" altLang="ja-JP" baseline="0" dirty="0" smtClean="0"/>
              <a:t>low spin Fe3+</a:t>
            </a:r>
            <a:r>
              <a:rPr kumimoji="1" lang="ja-JP" altLang="en-US" baseline="0" dirty="0" smtClean="0"/>
              <a:t>の一部が中間スピン</a:t>
            </a:r>
            <a:r>
              <a:rPr kumimoji="1" lang="en-US" altLang="ja-JP" baseline="0" dirty="0" smtClean="0"/>
              <a:t>Fe3+</a:t>
            </a:r>
            <a:r>
              <a:rPr kumimoji="1" lang="ja-JP" altLang="en-US" baseline="0" dirty="0" smtClean="0"/>
              <a:t>に変化していることが期待されます。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BA620-E891-426B-B203-42C3E990D84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7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96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6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48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091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31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08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11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36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01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3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94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2014/9/24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A7EBE-6FD4-4B50-83C6-C925E775C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78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20" Type="http://schemas.openxmlformats.org/officeDocument/2006/relationships/image" Target="../media/image36.wmf"/><Relationship Id="rId21" Type="http://schemas.openxmlformats.org/officeDocument/2006/relationships/oleObject" Target="../embeddings/oleObject22.bin"/><Relationship Id="rId22" Type="http://schemas.openxmlformats.org/officeDocument/2006/relationships/image" Target="../media/image37.wmf"/><Relationship Id="rId23" Type="http://schemas.openxmlformats.org/officeDocument/2006/relationships/oleObject" Target="../embeddings/oleObject23.bin"/><Relationship Id="rId24" Type="http://schemas.openxmlformats.org/officeDocument/2006/relationships/oleObject" Target="../embeddings/oleObject24.bin"/><Relationship Id="rId25" Type="http://schemas.openxmlformats.org/officeDocument/2006/relationships/image" Target="../media/image38.wmf"/><Relationship Id="rId26" Type="http://schemas.openxmlformats.org/officeDocument/2006/relationships/oleObject" Target="../embeddings/oleObject25.bin"/><Relationship Id="rId27" Type="http://schemas.openxmlformats.org/officeDocument/2006/relationships/oleObject" Target="../embeddings/oleObject26.bin"/><Relationship Id="rId28" Type="http://schemas.openxmlformats.org/officeDocument/2006/relationships/oleObject" Target="../embeddings/oleObject27.bin"/><Relationship Id="rId29" Type="http://schemas.openxmlformats.org/officeDocument/2006/relationships/image" Target="../media/image39.wmf"/><Relationship Id="rId30" Type="http://schemas.openxmlformats.org/officeDocument/2006/relationships/oleObject" Target="../embeddings/oleObject28.bin"/><Relationship Id="rId31" Type="http://schemas.openxmlformats.org/officeDocument/2006/relationships/oleObject" Target="../embeddings/oleObject29.bin"/><Relationship Id="rId10" Type="http://schemas.openxmlformats.org/officeDocument/2006/relationships/image" Target="../media/image34.emf"/><Relationship Id="rId11" Type="http://schemas.openxmlformats.org/officeDocument/2006/relationships/oleObject" Target="../embeddings/oleObject14.bin"/><Relationship Id="rId12" Type="http://schemas.openxmlformats.org/officeDocument/2006/relationships/image" Target="../media/image35.wmf"/><Relationship Id="rId13" Type="http://schemas.openxmlformats.org/officeDocument/2006/relationships/oleObject" Target="../embeddings/oleObject15.bin"/><Relationship Id="rId14" Type="http://schemas.openxmlformats.org/officeDocument/2006/relationships/oleObject" Target="../embeddings/oleObject16.bin"/><Relationship Id="rId15" Type="http://schemas.openxmlformats.org/officeDocument/2006/relationships/oleObject" Target="../embeddings/oleObject17.bin"/><Relationship Id="rId16" Type="http://schemas.openxmlformats.org/officeDocument/2006/relationships/oleObject" Target="../embeddings/oleObject18.bin"/><Relationship Id="rId17" Type="http://schemas.openxmlformats.org/officeDocument/2006/relationships/oleObject" Target="../embeddings/oleObject19.bin"/><Relationship Id="rId18" Type="http://schemas.openxmlformats.org/officeDocument/2006/relationships/oleObject" Target="../embeddings/oleObject20.bin"/><Relationship Id="rId19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32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0.png"/><Relationship Id="rId5" Type="http://schemas.openxmlformats.org/officeDocument/2006/relationships/image" Target="../media/image41.emf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0.bin"/><Relationship Id="rId20" Type="http://schemas.openxmlformats.org/officeDocument/2006/relationships/image" Target="../media/image59.wmf"/><Relationship Id="rId21" Type="http://schemas.openxmlformats.org/officeDocument/2006/relationships/image" Target="../media/image65.png"/><Relationship Id="rId22" Type="http://schemas.openxmlformats.org/officeDocument/2006/relationships/image" Target="../media/image66.png"/><Relationship Id="rId23" Type="http://schemas.openxmlformats.org/officeDocument/2006/relationships/image" Target="../media/image1.png"/><Relationship Id="rId10" Type="http://schemas.openxmlformats.org/officeDocument/2006/relationships/image" Target="../media/image54.wmf"/><Relationship Id="rId11" Type="http://schemas.openxmlformats.org/officeDocument/2006/relationships/oleObject" Target="../embeddings/oleObject31.bin"/><Relationship Id="rId12" Type="http://schemas.openxmlformats.org/officeDocument/2006/relationships/image" Target="../media/image55.wmf"/><Relationship Id="rId13" Type="http://schemas.openxmlformats.org/officeDocument/2006/relationships/oleObject" Target="../embeddings/oleObject32.bin"/><Relationship Id="rId14" Type="http://schemas.openxmlformats.org/officeDocument/2006/relationships/image" Target="../media/image56.wmf"/><Relationship Id="rId15" Type="http://schemas.openxmlformats.org/officeDocument/2006/relationships/oleObject" Target="../embeddings/oleObject33.bin"/><Relationship Id="rId16" Type="http://schemas.openxmlformats.org/officeDocument/2006/relationships/image" Target="../media/image57.wmf"/><Relationship Id="rId17" Type="http://schemas.openxmlformats.org/officeDocument/2006/relationships/oleObject" Target="../embeddings/oleObject34.bin"/><Relationship Id="rId18" Type="http://schemas.openxmlformats.org/officeDocument/2006/relationships/image" Target="../media/image58.wmf"/><Relationship Id="rId19" Type="http://schemas.openxmlformats.org/officeDocument/2006/relationships/oleObject" Target="../embeddings/oleObject3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9.bin"/><Relationship Id="rId12" Type="http://schemas.openxmlformats.org/officeDocument/2006/relationships/image" Target="../media/image35.wmf"/><Relationship Id="rId13" Type="http://schemas.openxmlformats.org/officeDocument/2006/relationships/image" Target="../media/image1.png"/><Relationship Id="rId14" Type="http://schemas.openxmlformats.org/officeDocument/2006/relationships/oleObject" Target="../embeddings/oleObject40.bin"/><Relationship Id="rId15" Type="http://schemas.openxmlformats.org/officeDocument/2006/relationships/image" Target="../media/image6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70.png"/><Relationship Id="rId5" Type="http://schemas.openxmlformats.org/officeDocument/2006/relationships/oleObject" Target="../embeddings/oleObject36.bin"/><Relationship Id="rId6" Type="http://schemas.openxmlformats.org/officeDocument/2006/relationships/image" Target="../media/image67.w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68.w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.bin"/><Relationship Id="rId12" Type="http://schemas.openxmlformats.org/officeDocument/2006/relationships/image" Target="../media/image3.wmf"/><Relationship Id="rId13" Type="http://schemas.openxmlformats.org/officeDocument/2006/relationships/oleObject" Target="../embeddings/oleObject3.bin"/><Relationship Id="rId14" Type="http://schemas.openxmlformats.org/officeDocument/2006/relationships/image" Target="../media/image4.wmf"/><Relationship Id="rId15" Type="http://schemas.openxmlformats.org/officeDocument/2006/relationships/oleObject" Target="../embeddings/oleObject4.bin"/><Relationship Id="rId16" Type="http://schemas.openxmlformats.org/officeDocument/2006/relationships/image" Target="../media/image5.wmf"/><Relationship Id="rId17" Type="http://schemas.openxmlformats.org/officeDocument/2006/relationships/oleObject" Target="../embeddings/oleObject5.bin"/><Relationship Id="rId18" Type="http://schemas.openxmlformats.org/officeDocument/2006/relationships/image" Target="../media/image6.wmf"/><Relationship Id="rId19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7.jpeg"/><Relationship Id="rId5" Type="http://schemas.openxmlformats.org/officeDocument/2006/relationships/image" Target="%09DP121.jpg%20%20%20%20%20%20%20%20%20%20%20%20%20%20%20%20%20%20%20%20%20%20%20%20%20%20%20%20%20%20%20%20%20%20%20%20%20%20%20%20%20%20%20%20%20%20%20%20%20%20%20%20%20%200001A6B8%07Miya%20HD%20%20%20%20%20%20%20%20%20%20%20%20%20%20%20%20%20%20%20%20%20%20%20%20B98698CA: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oleObject" Target="../embeddings/oleObject1.bin"/><Relationship Id="rId10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.wmf"/><Relationship Id="rId20" Type="http://schemas.openxmlformats.org/officeDocument/2006/relationships/image" Target="../media/image1.png"/><Relationship Id="rId10" Type="http://schemas.openxmlformats.org/officeDocument/2006/relationships/oleObject" Target="../embeddings/oleObject44.bin"/><Relationship Id="rId11" Type="http://schemas.openxmlformats.org/officeDocument/2006/relationships/image" Target="../media/image39.wmf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72.wmf"/><Relationship Id="rId14" Type="http://schemas.openxmlformats.org/officeDocument/2006/relationships/oleObject" Target="../embeddings/oleObject46.bin"/><Relationship Id="rId15" Type="http://schemas.openxmlformats.org/officeDocument/2006/relationships/image" Target="../media/image73.wmf"/><Relationship Id="rId16" Type="http://schemas.openxmlformats.org/officeDocument/2006/relationships/oleObject" Target="../embeddings/oleObject47.bin"/><Relationship Id="rId17" Type="http://schemas.openxmlformats.org/officeDocument/2006/relationships/image" Target="../media/image74.wmf"/><Relationship Id="rId18" Type="http://schemas.openxmlformats.org/officeDocument/2006/relationships/oleObject" Target="../embeddings/oleObject48.bin"/><Relationship Id="rId19" Type="http://schemas.openxmlformats.org/officeDocument/2006/relationships/image" Target="../media/image7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37.w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38.wmf"/><Relationship Id="rId8" Type="http://schemas.openxmlformats.org/officeDocument/2006/relationships/oleObject" Target="../embeddings/oleObject4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9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14.w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15.wmf"/><Relationship Id="rId15" Type="http://schemas.openxmlformats.org/officeDocument/2006/relationships/oleObject" Target="../embeddings/oleObject9.bin"/><Relationship Id="rId16" Type="http://schemas.openxmlformats.org/officeDocument/2006/relationships/image" Target="../media/image16.wmf"/><Relationship Id="rId17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3.wmf"/><Relationship Id="rId6" Type="http://schemas.openxmlformats.org/officeDocument/2006/relationships/image" Target="../media/image1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2.wmf"/><Relationship Id="rId7" Type="http://schemas.openxmlformats.org/officeDocument/2006/relationships/image" Target="../media/image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8.emf"/><Relationship Id="rId5" Type="http://schemas.openxmlformats.org/officeDocument/2006/relationships/image" Target="../media/image29.png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77717" y="4509120"/>
            <a:ext cx="8331441" cy="1849760"/>
          </a:xfrm>
        </p:spPr>
        <p:txBody>
          <a:bodyPr>
            <a:normAutofit fontScale="92500"/>
          </a:bodyPr>
          <a:lstStyle/>
          <a:p>
            <a:r>
              <a:rPr kumimoji="1" lang="ja-JP" altLang="en-US" b="1" dirty="0" smtClean="0">
                <a:solidFill>
                  <a:srgbClr val="0070C0"/>
                </a:solidFill>
              </a:rPr>
              <a:t>横国大理工</a:t>
            </a:r>
            <a:r>
              <a:rPr kumimoji="1" lang="en-US" altLang="ja-JP" b="1" baseline="30000" dirty="0" smtClean="0">
                <a:solidFill>
                  <a:srgbClr val="0070C0"/>
                </a:solidFill>
              </a:rPr>
              <a:t>1</a:t>
            </a:r>
            <a:r>
              <a:rPr lang="ja-JP" altLang="en-US" b="1" dirty="0" err="1">
                <a:solidFill>
                  <a:srgbClr val="0070C0"/>
                </a:solidFill>
              </a:rPr>
              <a:t>、</a:t>
            </a:r>
            <a:r>
              <a:rPr kumimoji="1" lang="ja-JP" altLang="en-US" b="1" dirty="0" smtClean="0">
                <a:solidFill>
                  <a:srgbClr val="0070C0"/>
                </a:solidFill>
              </a:rPr>
              <a:t>神奈川大工</a:t>
            </a:r>
            <a:r>
              <a:rPr kumimoji="1" lang="en-US" altLang="ja-JP" b="1" baseline="30000" dirty="0" smtClean="0">
                <a:solidFill>
                  <a:srgbClr val="0070C0"/>
                </a:solidFill>
              </a:rPr>
              <a:t>2</a:t>
            </a:r>
            <a:r>
              <a:rPr kumimoji="1" lang="ja-JP" altLang="en-US" b="1" dirty="0" err="1" smtClean="0">
                <a:solidFill>
                  <a:srgbClr val="0070C0"/>
                </a:solidFill>
              </a:rPr>
              <a:t>、</a:t>
            </a:r>
            <a:r>
              <a:rPr kumimoji="1" lang="ja-JP" altLang="en-US" b="1" dirty="0" smtClean="0">
                <a:solidFill>
                  <a:srgbClr val="0070C0"/>
                </a:solidFill>
              </a:rPr>
              <a:t>防衛大材料</a:t>
            </a:r>
            <a:r>
              <a:rPr kumimoji="1" lang="en-US" altLang="ja-JP" b="1" baseline="30000" dirty="0" smtClean="0">
                <a:solidFill>
                  <a:srgbClr val="0070C0"/>
                </a:solidFill>
              </a:rPr>
              <a:t>3</a:t>
            </a:r>
          </a:p>
          <a:p>
            <a:endParaRPr kumimoji="1" lang="en-US" altLang="ja-JP" b="1" dirty="0" smtClean="0">
              <a:solidFill>
                <a:srgbClr val="0070C0"/>
              </a:solidFill>
            </a:endParaRPr>
          </a:p>
          <a:p>
            <a:r>
              <a:rPr lang="ja-JP" altLang="en-US" b="1" dirty="0" smtClean="0">
                <a:solidFill>
                  <a:srgbClr val="0070C0"/>
                </a:solidFill>
              </a:rPr>
              <a:t>○中津川博</a:t>
            </a:r>
            <a:r>
              <a:rPr lang="en-US" altLang="ja-JP" b="1" baseline="30000" dirty="0" smtClean="0">
                <a:solidFill>
                  <a:srgbClr val="0070C0"/>
                </a:solidFill>
              </a:rPr>
              <a:t>1</a:t>
            </a:r>
            <a:r>
              <a:rPr lang="ja-JP" altLang="en-US" b="1" dirty="0" err="1" smtClean="0">
                <a:solidFill>
                  <a:srgbClr val="0070C0"/>
                </a:solidFill>
              </a:rPr>
              <a:t>、</a:t>
            </a:r>
            <a:r>
              <a:rPr lang="ja-JP" altLang="en-US" b="1" dirty="0" smtClean="0">
                <a:solidFill>
                  <a:srgbClr val="0070C0"/>
                </a:solidFill>
              </a:rPr>
              <a:t>佐藤文仁</a:t>
            </a:r>
            <a:r>
              <a:rPr lang="en-US" altLang="ja-JP" b="1" baseline="30000" dirty="0" smtClean="0">
                <a:solidFill>
                  <a:srgbClr val="0070C0"/>
                </a:solidFill>
              </a:rPr>
              <a:t>1</a:t>
            </a:r>
            <a:r>
              <a:rPr lang="ja-JP" altLang="en-US" b="1" dirty="0" err="1" smtClean="0">
                <a:solidFill>
                  <a:srgbClr val="0070C0"/>
                </a:solidFill>
              </a:rPr>
              <a:t>、</a:t>
            </a:r>
            <a:r>
              <a:rPr lang="ja-JP" altLang="en-US" b="1" dirty="0" smtClean="0">
                <a:solidFill>
                  <a:srgbClr val="0070C0"/>
                </a:solidFill>
              </a:rPr>
              <a:t>齋藤美和</a:t>
            </a:r>
            <a:r>
              <a:rPr lang="en-US" altLang="ja-JP" b="1" baseline="30000" dirty="0" smtClean="0">
                <a:solidFill>
                  <a:srgbClr val="0070C0"/>
                </a:solidFill>
              </a:rPr>
              <a:t>2</a:t>
            </a:r>
            <a:r>
              <a:rPr lang="ja-JP" altLang="en-US" b="1" dirty="0" err="1">
                <a:solidFill>
                  <a:srgbClr val="0070C0"/>
                </a:solidFill>
              </a:rPr>
              <a:t>、</a:t>
            </a:r>
            <a:r>
              <a:rPr lang="ja-JP" altLang="en-US" b="1" dirty="0" smtClean="0">
                <a:solidFill>
                  <a:srgbClr val="0070C0"/>
                </a:solidFill>
              </a:rPr>
              <a:t>岡本庸一</a:t>
            </a:r>
            <a:r>
              <a:rPr lang="en-US" altLang="ja-JP" b="1" baseline="30000" dirty="0" smtClean="0">
                <a:solidFill>
                  <a:srgbClr val="0070C0"/>
                </a:solidFill>
              </a:rPr>
              <a:t>3</a:t>
            </a:r>
            <a:r>
              <a:rPr lang="en-US" altLang="ja-JP" b="1" dirty="0" smtClean="0">
                <a:solidFill>
                  <a:srgbClr val="0070C0"/>
                </a:solidFill>
              </a:rPr>
              <a:t> 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19290" y="1196752"/>
            <a:ext cx="8352928" cy="13681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372334" y="1196752"/>
            <a:ext cx="835292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solidFill>
                  <a:schemeClr val="bg1"/>
                </a:solidFill>
              </a:rPr>
              <a:t>ペロフスカイト</a:t>
            </a:r>
            <a:r>
              <a:rPr lang="ja-JP" altLang="en-US" sz="3600" b="1" dirty="0" smtClean="0">
                <a:solidFill>
                  <a:schemeClr val="bg1"/>
                </a:solidFill>
              </a:rPr>
              <a:t>酸化物</a:t>
            </a:r>
            <a:endParaRPr lang="en-US" altLang="ja-JP" sz="3600" b="1" dirty="0" smtClean="0">
              <a:solidFill>
                <a:schemeClr val="bg1"/>
              </a:solidFill>
            </a:endParaRPr>
          </a:p>
          <a:p>
            <a:r>
              <a:rPr lang="en-US" altLang="ja-JP" sz="3600" b="1" dirty="0" smtClean="0">
                <a:solidFill>
                  <a:schemeClr val="bg1"/>
                </a:solidFill>
              </a:rPr>
              <a:t>Pr</a:t>
            </a:r>
            <a:r>
              <a:rPr lang="en-US" altLang="ja-JP" sz="3600" b="1" baseline="-25000" dirty="0" smtClean="0">
                <a:solidFill>
                  <a:schemeClr val="bg1"/>
                </a:solidFill>
              </a:rPr>
              <a:t>0.9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Sr</a:t>
            </a:r>
            <a:r>
              <a:rPr lang="en-US" altLang="ja-JP" sz="3600" b="1" baseline="-25000" dirty="0" smtClean="0">
                <a:solidFill>
                  <a:schemeClr val="bg1"/>
                </a:solidFill>
              </a:rPr>
              <a:t>0.1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Mn</a:t>
            </a:r>
            <a:r>
              <a:rPr lang="en-US" altLang="ja-JP" sz="3600" b="1" baseline="-25000" dirty="0" smtClean="0">
                <a:solidFill>
                  <a:schemeClr val="bg1"/>
                </a:solidFill>
              </a:rPr>
              <a:t>1-x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Fe</a:t>
            </a:r>
            <a:r>
              <a:rPr lang="en-US" altLang="ja-JP" sz="3600" b="1" baseline="-25000" dirty="0" smtClean="0">
                <a:solidFill>
                  <a:schemeClr val="bg1"/>
                </a:solidFill>
              </a:rPr>
              <a:t>x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O</a:t>
            </a:r>
            <a:r>
              <a:rPr lang="en-US" altLang="ja-JP" sz="3600" b="1" baseline="-25000" dirty="0" smtClean="0">
                <a:solidFill>
                  <a:schemeClr val="bg1"/>
                </a:solidFill>
              </a:rPr>
              <a:t>3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(0</a:t>
            </a:r>
            <a:r>
              <a:rPr lang="en-US" altLang="ja-JP" sz="3600" b="1" dirty="0">
                <a:solidFill>
                  <a:schemeClr val="bg1"/>
                </a:solidFill>
              </a:rPr>
              <a:t>≦x≦1)</a:t>
            </a:r>
            <a:r>
              <a:rPr lang="ja-JP" altLang="en-US" sz="3600" b="1" dirty="0">
                <a:solidFill>
                  <a:schemeClr val="bg1"/>
                </a:solidFill>
              </a:rPr>
              <a:t>の</a:t>
            </a:r>
            <a:r>
              <a:rPr lang="en-US" altLang="ja-JP" sz="3600" b="1" dirty="0">
                <a:solidFill>
                  <a:schemeClr val="bg1"/>
                </a:solidFill>
              </a:rPr>
              <a:t>P</a:t>
            </a:r>
            <a:r>
              <a:rPr lang="ja-JP" altLang="en-US" sz="3600" b="1" dirty="0">
                <a:solidFill>
                  <a:schemeClr val="bg1"/>
                </a:solidFill>
              </a:rPr>
              <a:t>型熱電特性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67744" y="25401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第</a:t>
            </a:r>
            <a:r>
              <a:rPr lang="en-US" altLang="ja-JP" dirty="0" smtClean="0">
                <a:solidFill>
                  <a:srgbClr val="0070C0"/>
                </a:solidFill>
              </a:rPr>
              <a:t>63</a:t>
            </a:r>
            <a:r>
              <a:rPr lang="ja-JP" altLang="en-US" dirty="0" smtClean="0">
                <a:solidFill>
                  <a:srgbClr val="0070C0"/>
                </a:solidFill>
              </a:rPr>
              <a:t>回</a:t>
            </a:r>
            <a:r>
              <a:rPr kumimoji="1" lang="ja-JP" altLang="en-US" dirty="0" smtClean="0">
                <a:solidFill>
                  <a:srgbClr val="0070C0"/>
                </a:solidFill>
              </a:rPr>
              <a:t> 応用物理学会</a:t>
            </a:r>
            <a:r>
              <a:rPr lang="ja-JP" altLang="en-US" dirty="0">
                <a:solidFill>
                  <a:srgbClr val="0070C0"/>
                </a:solidFill>
              </a:rPr>
              <a:t>春</a:t>
            </a:r>
            <a:r>
              <a:rPr lang="ja-JP" altLang="en-US" dirty="0" smtClean="0">
                <a:solidFill>
                  <a:srgbClr val="0070C0"/>
                </a:solidFill>
              </a:rPr>
              <a:t>季学術講演会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algn="ctr"/>
            <a:r>
              <a:rPr kumimoji="1" lang="en-US" altLang="ja-JP" dirty="0" smtClean="0">
                <a:solidFill>
                  <a:srgbClr val="0070C0"/>
                </a:solidFill>
              </a:rPr>
              <a:t>2016</a:t>
            </a:r>
            <a:r>
              <a:rPr kumimoji="1" lang="ja-JP" altLang="en-US" dirty="0" smtClean="0">
                <a:solidFill>
                  <a:srgbClr val="0070C0"/>
                </a:solidFill>
              </a:rPr>
              <a:t>年</a:t>
            </a:r>
            <a:r>
              <a:rPr lang="en-US" altLang="ja-JP" dirty="0">
                <a:solidFill>
                  <a:srgbClr val="0070C0"/>
                </a:solidFill>
              </a:rPr>
              <a:t>3</a:t>
            </a:r>
            <a:r>
              <a:rPr kumimoji="1" lang="ja-JP" altLang="en-US" dirty="0" smtClean="0">
                <a:solidFill>
                  <a:srgbClr val="0070C0"/>
                </a:solidFill>
              </a:rPr>
              <a:t>月</a:t>
            </a:r>
            <a:r>
              <a:rPr lang="en-US" altLang="ja-JP" dirty="0" smtClean="0">
                <a:solidFill>
                  <a:srgbClr val="0070C0"/>
                </a:solidFill>
              </a:rPr>
              <a:t>21</a:t>
            </a:r>
            <a:r>
              <a:rPr kumimoji="1" lang="ja-JP" altLang="en-US" dirty="0" smtClean="0">
                <a:solidFill>
                  <a:srgbClr val="0070C0"/>
                </a:solidFill>
              </a:rPr>
              <a:t>日 </a:t>
            </a:r>
            <a:r>
              <a:rPr lang="ja-JP" altLang="en-US" dirty="0" smtClean="0">
                <a:solidFill>
                  <a:srgbClr val="0070C0"/>
                </a:solidFill>
              </a:rPr>
              <a:t>東工大 大岡山キャンパス</a:t>
            </a:r>
            <a:r>
              <a:rPr kumimoji="1" lang="en-US" altLang="ja-JP" dirty="0" smtClean="0">
                <a:solidFill>
                  <a:srgbClr val="0070C0"/>
                </a:solidFill>
              </a:rPr>
              <a:t> 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タイトル 1"/>
          <p:cNvSpPr txBox="1">
            <a:spLocks/>
          </p:cNvSpPr>
          <p:nvPr/>
        </p:nvSpPr>
        <p:spPr>
          <a:xfrm>
            <a:off x="398291" y="2816362"/>
            <a:ext cx="835292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 smtClean="0">
                <a:solidFill>
                  <a:srgbClr val="0070C0"/>
                </a:solidFill>
              </a:rPr>
              <a:t>P-type thermoelectric properties in  </a:t>
            </a:r>
          </a:p>
          <a:p>
            <a:r>
              <a:rPr lang="en-US" altLang="ja-JP" sz="3600" b="1" dirty="0" smtClean="0">
                <a:solidFill>
                  <a:srgbClr val="0070C0"/>
                </a:solidFill>
              </a:rPr>
              <a:t>Perovskite type oxides</a:t>
            </a:r>
            <a:r>
              <a:rPr lang="en-US" altLang="ja-JP" sz="3600" b="1" dirty="0">
                <a:solidFill>
                  <a:srgbClr val="0070C0"/>
                </a:solidFill>
              </a:rPr>
              <a:t> </a:t>
            </a:r>
            <a:endParaRPr lang="en-US" altLang="ja-JP" sz="3600" b="1" dirty="0" smtClean="0">
              <a:solidFill>
                <a:srgbClr val="0070C0"/>
              </a:solidFill>
            </a:endParaRPr>
          </a:p>
          <a:p>
            <a:r>
              <a:rPr lang="en-US" altLang="ja-JP" sz="3600" b="1" dirty="0" smtClean="0">
                <a:solidFill>
                  <a:srgbClr val="0070C0"/>
                </a:solidFill>
              </a:rPr>
              <a:t>Pr</a:t>
            </a:r>
            <a:r>
              <a:rPr lang="en-US" altLang="ja-JP" sz="3600" b="1" baseline="-25000" dirty="0" smtClean="0">
                <a:solidFill>
                  <a:srgbClr val="0070C0"/>
                </a:solidFill>
              </a:rPr>
              <a:t>0.9</a:t>
            </a:r>
            <a:r>
              <a:rPr lang="en-US" altLang="ja-JP" sz="3600" b="1" dirty="0" smtClean="0">
                <a:solidFill>
                  <a:srgbClr val="0070C0"/>
                </a:solidFill>
              </a:rPr>
              <a:t>Sr</a:t>
            </a:r>
            <a:r>
              <a:rPr lang="en-US" altLang="ja-JP" sz="3600" b="1" baseline="-25000" dirty="0" smtClean="0">
                <a:solidFill>
                  <a:srgbClr val="0070C0"/>
                </a:solidFill>
              </a:rPr>
              <a:t>0.1</a:t>
            </a:r>
            <a:r>
              <a:rPr lang="en-US" altLang="ja-JP" sz="3600" b="1" dirty="0" smtClean="0">
                <a:solidFill>
                  <a:srgbClr val="0070C0"/>
                </a:solidFill>
              </a:rPr>
              <a:t>Mn</a:t>
            </a:r>
            <a:r>
              <a:rPr lang="en-US" altLang="ja-JP" sz="3600" b="1" baseline="-25000" dirty="0" smtClean="0">
                <a:solidFill>
                  <a:srgbClr val="0070C0"/>
                </a:solidFill>
              </a:rPr>
              <a:t>1-x</a:t>
            </a:r>
            <a:r>
              <a:rPr lang="en-US" altLang="ja-JP" sz="3600" b="1" dirty="0" smtClean="0">
                <a:solidFill>
                  <a:srgbClr val="0070C0"/>
                </a:solidFill>
              </a:rPr>
              <a:t>Fe</a:t>
            </a:r>
            <a:r>
              <a:rPr lang="en-US" altLang="ja-JP" sz="3600" b="1" baseline="-25000" dirty="0" smtClean="0">
                <a:solidFill>
                  <a:srgbClr val="0070C0"/>
                </a:solidFill>
              </a:rPr>
              <a:t>x</a:t>
            </a:r>
            <a:r>
              <a:rPr lang="en-US" altLang="ja-JP" sz="3600" b="1" dirty="0" smtClean="0">
                <a:solidFill>
                  <a:srgbClr val="0070C0"/>
                </a:solidFill>
              </a:rPr>
              <a:t>O</a:t>
            </a:r>
            <a:r>
              <a:rPr lang="en-US" altLang="ja-JP" sz="3600" b="1" baseline="-25000" dirty="0" smtClean="0">
                <a:solidFill>
                  <a:srgbClr val="0070C0"/>
                </a:solidFill>
              </a:rPr>
              <a:t>3</a:t>
            </a:r>
            <a:r>
              <a:rPr lang="en-US" altLang="ja-JP" sz="3600" b="1" dirty="0" smtClean="0">
                <a:solidFill>
                  <a:srgbClr val="0070C0"/>
                </a:solidFill>
              </a:rPr>
              <a:t>(0</a:t>
            </a:r>
            <a:r>
              <a:rPr lang="en-US" altLang="ja-JP" sz="3600" b="1" dirty="0">
                <a:solidFill>
                  <a:srgbClr val="0070C0"/>
                </a:solidFill>
              </a:rPr>
              <a:t>≦x≦1</a:t>
            </a:r>
            <a:r>
              <a:rPr lang="en-US" altLang="ja-JP" sz="3600" b="1" dirty="0" smtClean="0">
                <a:solidFill>
                  <a:srgbClr val="0070C0"/>
                </a:solidFill>
              </a:rPr>
              <a:t>)</a:t>
            </a:r>
            <a:endParaRPr lang="ja-JP" alt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9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507179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Pr</a:t>
            </a:r>
            <a:r>
              <a:rPr lang="en-US" altLang="ja-JP" baseline="-25000" dirty="0" smtClean="0"/>
              <a:t>0.9</a:t>
            </a:r>
            <a:r>
              <a:rPr lang="en-US" altLang="ja-JP" dirty="0" smtClean="0"/>
              <a:t>Sr</a:t>
            </a:r>
            <a:r>
              <a:rPr lang="en-US" altLang="ja-JP" baseline="-25000" dirty="0" smtClean="0"/>
              <a:t>0.1</a:t>
            </a:r>
            <a:r>
              <a:rPr lang="en-US" altLang="ja-JP" dirty="0" smtClean="0"/>
              <a:t>Mn</a:t>
            </a:r>
            <a:r>
              <a:rPr lang="en-US" altLang="ja-JP" baseline="-25000" dirty="0" smtClean="0"/>
              <a:t>1-x</a:t>
            </a:r>
            <a:r>
              <a:rPr lang="en-US" altLang="ja-JP" dirty="0" smtClean="0"/>
              <a:t>Fe</a:t>
            </a:r>
            <a:r>
              <a:rPr lang="en-US" altLang="ja-JP" baseline="-25000" dirty="0" smtClean="0"/>
              <a:t>x</a:t>
            </a:r>
            <a:r>
              <a:rPr lang="en-US" altLang="ja-JP" dirty="0" smtClean="0"/>
              <a:t>O</a:t>
            </a:r>
            <a:r>
              <a:rPr lang="en-US" altLang="ja-JP" baseline="-25000" dirty="0" smtClean="0"/>
              <a:t>3</a:t>
            </a:r>
            <a:r>
              <a:rPr lang="ja-JP" altLang="en-US" dirty="0" smtClean="0"/>
              <a:t>の磁化率</a:t>
            </a:r>
            <a:endParaRPr lang="ja-JP" altLang="en-US" baseline="-250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595823" y="463542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618711" y="487497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638828" y="465017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621324" y="488971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630572" y="550278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1621324" y="558542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621324" y="5307961"/>
            <a:ext cx="730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953291" y="507073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627959" y="548473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618711" y="557010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674500" y="528935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745738" y="5373355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1141510" y="5377611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1712491" y="5384040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1966412" y="511111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2210259" y="540714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V="1">
            <a:off x="804996" y="470837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V="1">
            <a:off x="1855209" y="4740464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2583109" y="467335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2605997" y="491289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3626114" y="468810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3608610" y="492764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3617858" y="554071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3608610" y="562335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3608610" y="5345890"/>
            <a:ext cx="730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2940577" y="5108667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2615245" y="552266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2605997" y="560802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2661786" y="532728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V="1">
            <a:off x="2733024" y="5411284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V="1">
            <a:off x="3128796" y="5415540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V="1">
            <a:off x="3699777" y="542196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3953698" y="514904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V="1">
            <a:off x="4197545" y="544507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V="1">
            <a:off x="2792282" y="474630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4743686" y="467920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4766574" y="491874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5786691" y="469394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5769187" y="493348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5778435" y="554655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5769187" y="562919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5769187" y="5351734"/>
            <a:ext cx="730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V="1">
            <a:off x="5101154" y="5114511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4775822" y="552850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4766574" y="561387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4822363" y="533313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V="1">
            <a:off x="4893601" y="541712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V="1">
            <a:off x="5289373" y="5421384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V="1">
            <a:off x="5860354" y="5427813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V="1">
            <a:off x="6114275" y="515489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 flipV="1">
            <a:off x="6358122" y="545092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V="1">
            <a:off x="4952859" y="475215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 flipV="1">
            <a:off x="6003072" y="4784237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6897715" y="470229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6920603" y="494183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7940720" y="471704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7923216" y="495658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7932464" y="556965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7923216" y="565229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7923216" y="5374830"/>
            <a:ext cx="730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flipV="1">
            <a:off x="7255183" y="5137607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6929851" y="555160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6920603" y="563696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6976392" y="535622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flipV="1">
            <a:off x="7047630" y="5440224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 flipV="1">
            <a:off x="7443402" y="5444480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flipV="1">
            <a:off x="8014383" y="545090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flipV="1">
            <a:off x="8268304" y="517798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 flipV="1">
            <a:off x="8512151" y="547401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 flipV="1">
            <a:off x="7106888" y="477524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flipV="1">
            <a:off x="8157101" y="4807333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下カーブ矢印 83"/>
          <p:cNvSpPr/>
          <p:nvPr/>
        </p:nvSpPr>
        <p:spPr>
          <a:xfrm>
            <a:off x="4211152" y="4513925"/>
            <a:ext cx="617281" cy="36004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5" name="角丸四角形 84"/>
          <p:cNvSpPr/>
          <p:nvPr/>
        </p:nvSpPr>
        <p:spPr>
          <a:xfrm>
            <a:off x="322385" y="4528358"/>
            <a:ext cx="8644190" cy="178096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4608089" y="3942471"/>
            <a:ext cx="1871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= 170μV/K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686044" y="3125862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1663315" y="3081104"/>
            <a:ext cx="99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LS Fe</a:t>
            </a:r>
            <a:r>
              <a:rPr lang="en-US" altLang="ja-JP" baseline="30000" dirty="0" smtClean="0"/>
              <a:t>4</a:t>
            </a:r>
            <a:r>
              <a:rPr kumimoji="1" lang="en-US" altLang="ja-JP" baseline="30000" dirty="0" smtClean="0"/>
              <a:t>+</a:t>
            </a:r>
            <a:endParaRPr kumimoji="1" lang="ja-JP" altLang="en-US" baseline="30000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2573526" y="3063851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3468883" y="3082454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5008541" y="3063851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I</a:t>
            </a:r>
            <a:r>
              <a:rPr kumimoji="1" lang="en-US" altLang="ja-JP" dirty="0" smtClean="0"/>
              <a:t>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6077994" y="3081104"/>
            <a:ext cx="99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LS Fe</a:t>
            </a:r>
            <a:r>
              <a:rPr lang="en-US" altLang="ja-JP" baseline="30000" dirty="0" smtClean="0"/>
              <a:t>4</a:t>
            </a:r>
            <a:r>
              <a:rPr kumimoji="1" lang="en-US" altLang="ja-JP" baseline="30000" dirty="0" smtClean="0"/>
              <a:t>+</a:t>
            </a:r>
            <a:endParaRPr kumimoji="1" lang="ja-JP" altLang="en-US" baseline="30000" dirty="0"/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6996240" y="3083664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I</a:t>
            </a:r>
            <a:r>
              <a:rPr kumimoji="1" lang="en-US" altLang="ja-JP" dirty="0" smtClean="0"/>
              <a:t>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7896238" y="3063851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I</a:t>
            </a:r>
            <a:r>
              <a:rPr kumimoji="1" lang="en-US" altLang="ja-JP" dirty="0" smtClean="0"/>
              <a:t>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77" name="角丸四角形 176"/>
          <p:cNvSpPr/>
          <p:nvPr/>
        </p:nvSpPr>
        <p:spPr>
          <a:xfrm>
            <a:off x="431774" y="1757152"/>
            <a:ext cx="4006777" cy="170506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角丸四角形 177"/>
          <p:cNvSpPr/>
          <p:nvPr/>
        </p:nvSpPr>
        <p:spPr>
          <a:xfrm>
            <a:off x="4893899" y="1720867"/>
            <a:ext cx="4072676" cy="172957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3229992" y="1188865"/>
            <a:ext cx="1871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= 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183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μV/K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7263091" y="1172890"/>
            <a:ext cx="1871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= 21μV/K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9431" y="5906065"/>
            <a:ext cx="12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HS Mn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82" name="テキスト ボックス 181"/>
          <p:cNvSpPr txBox="1"/>
          <p:nvPr/>
        </p:nvSpPr>
        <p:spPr>
          <a:xfrm>
            <a:off x="1545833" y="5922067"/>
            <a:ext cx="12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HS Mn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2512853" y="5922067"/>
            <a:ext cx="12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HS Mn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3534688" y="5906065"/>
            <a:ext cx="12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HS Mn</a:t>
            </a:r>
            <a:r>
              <a:rPr lang="en-US" altLang="ja-JP" baseline="30000" dirty="0"/>
              <a:t>4</a:t>
            </a:r>
            <a:r>
              <a:rPr kumimoji="1" lang="en-US" altLang="ja-JP" baseline="30000" dirty="0" smtClean="0"/>
              <a:t>+</a:t>
            </a:r>
            <a:endParaRPr kumimoji="1" lang="ja-JP" altLang="en-US" baseline="30000" dirty="0"/>
          </a:p>
        </p:txBody>
      </p:sp>
      <p:sp>
        <p:nvSpPr>
          <p:cNvPr id="185" name="テキスト ボックス 184"/>
          <p:cNvSpPr txBox="1"/>
          <p:nvPr/>
        </p:nvSpPr>
        <p:spPr>
          <a:xfrm>
            <a:off x="4630825" y="5939987"/>
            <a:ext cx="12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HS Mn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5647739" y="5906065"/>
            <a:ext cx="12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HS Mn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6782497" y="5922067"/>
            <a:ext cx="12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HS Mn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88" name="テキスト ボックス 187"/>
          <p:cNvSpPr txBox="1"/>
          <p:nvPr/>
        </p:nvSpPr>
        <p:spPr>
          <a:xfrm>
            <a:off x="7896208" y="5906065"/>
            <a:ext cx="123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HS Mn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1150" y="3888576"/>
            <a:ext cx="76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x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= 0</a:t>
            </a:r>
            <a:endParaRPr kumimoji="1" lang="ja-JP" altLang="en-US" dirty="0"/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196703" y="968002"/>
            <a:ext cx="76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x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= 1</a:t>
            </a:r>
            <a:endParaRPr kumimoji="1" lang="ja-JP" altLang="en-US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79877"/>
              </p:ext>
            </p:extLst>
          </p:nvPr>
        </p:nvGraphicFramePr>
        <p:xfrm>
          <a:off x="2780145" y="3786741"/>
          <a:ext cx="1883341" cy="671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11" name="Equation" r:id="rId5" imgW="1358640" imgH="482400" progId="Equation.DSMT4">
                  <p:embed/>
                </p:oleObj>
              </mc:Choice>
              <mc:Fallback>
                <p:oleObj name="Equation" r:id="rId5" imgW="1358640" imgH="482400" progId="Equation.DSMT4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0145" y="3786741"/>
                        <a:ext cx="1883341" cy="6712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" name="オブジェクト 1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11256"/>
              </p:ext>
            </p:extLst>
          </p:nvPr>
        </p:nvGraphicFramePr>
        <p:xfrm>
          <a:off x="5367756" y="1038157"/>
          <a:ext cx="1989137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12" name="Equation" r:id="rId7" imgW="1434960" imgH="482400" progId="Equation.DSMT4">
                  <p:embed/>
                </p:oleObj>
              </mc:Choice>
              <mc:Fallback>
                <p:oleObj name="Equation" r:id="rId7" imgW="1434960" imgH="482400" progId="Equation.DSMT4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756" y="1038157"/>
                        <a:ext cx="1989137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" name="オブジェクト 1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182791"/>
              </p:ext>
            </p:extLst>
          </p:nvPr>
        </p:nvGraphicFramePr>
        <p:xfrm>
          <a:off x="1281113" y="1035050"/>
          <a:ext cx="195421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13" name="Equation" r:id="rId9" imgW="1409700" imgH="495300" progId="Equation.DSMT4">
                  <p:embed/>
                </p:oleObj>
              </mc:Choice>
              <mc:Fallback>
                <p:oleObj name="Equation" r:id="rId9" imgW="1409700" imgH="495300" progId="Equation.DSMT4">
                  <p:embed/>
                  <p:pic>
                    <p:nvPicPr>
                      <p:cNvPr id="0" name="オブジェクト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1035050"/>
                        <a:ext cx="1954212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" name="下カーブ矢印 191"/>
          <p:cNvSpPr/>
          <p:nvPr/>
        </p:nvSpPr>
        <p:spPr>
          <a:xfrm>
            <a:off x="6595196" y="1758592"/>
            <a:ext cx="617281" cy="36004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3" name="下カーブ矢印 192"/>
          <p:cNvSpPr/>
          <p:nvPr/>
        </p:nvSpPr>
        <p:spPr>
          <a:xfrm>
            <a:off x="2260137" y="2330643"/>
            <a:ext cx="617281" cy="36004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94" name="直線コネクタ 193"/>
          <p:cNvCxnSpPr/>
          <p:nvPr/>
        </p:nvCxnSpPr>
        <p:spPr>
          <a:xfrm>
            <a:off x="724673" y="208510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コネクタ 194"/>
          <p:cNvCxnSpPr/>
          <p:nvPr/>
        </p:nvCxnSpPr>
        <p:spPr>
          <a:xfrm>
            <a:off x="698104" y="218601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矢印コネクタ 195"/>
          <p:cNvCxnSpPr/>
          <p:nvPr/>
        </p:nvCxnSpPr>
        <p:spPr>
          <a:xfrm flipV="1">
            <a:off x="942017" y="2652225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/>
          <p:nvPr/>
        </p:nvCxnSpPr>
        <p:spPr>
          <a:xfrm>
            <a:off x="707352" y="288951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/>
          <p:cNvCxnSpPr/>
          <p:nvPr/>
        </p:nvCxnSpPr>
        <p:spPr>
          <a:xfrm>
            <a:off x="698104" y="297488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/>
          <p:nvPr/>
        </p:nvCxnSpPr>
        <p:spPr>
          <a:xfrm>
            <a:off x="736389" y="278882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矢印コネクタ 199"/>
          <p:cNvCxnSpPr/>
          <p:nvPr/>
        </p:nvCxnSpPr>
        <p:spPr>
          <a:xfrm flipV="1">
            <a:off x="810289" y="2635426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矢印コネクタ 200"/>
          <p:cNvCxnSpPr/>
          <p:nvPr/>
        </p:nvCxnSpPr>
        <p:spPr>
          <a:xfrm flipV="1">
            <a:off x="1058757" y="2630275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矢印コネクタ 201"/>
          <p:cNvCxnSpPr/>
          <p:nvPr/>
        </p:nvCxnSpPr>
        <p:spPr>
          <a:xfrm>
            <a:off x="1218768" y="2625219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矢印コネクタ 202"/>
          <p:cNvCxnSpPr/>
          <p:nvPr/>
        </p:nvCxnSpPr>
        <p:spPr>
          <a:xfrm>
            <a:off x="1419411" y="2620276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コネクタ 203"/>
          <p:cNvCxnSpPr/>
          <p:nvPr/>
        </p:nvCxnSpPr>
        <p:spPr>
          <a:xfrm>
            <a:off x="1704956" y="208004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コネクタ 204"/>
          <p:cNvCxnSpPr/>
          <p:nvPr/>
        </p:nvCxnSpPr>
        <p:spPr>
          <a:xfrm>
            <a:off x="1678387" y="218095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矢印コネクタ 205"/>
          <p:cNvCxnSpPr/>
          <p:nvPr/>
        </p:nvCxnSpPr>
        <p:spPr>
          <a:xfrm flipV="1">
            <a:off x="1922300" y="264716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/>
          <p:cNvCxnSpPr/>
          <p:nvPr/>
        </p:nvCxnSpPr>
        <p:spPr>
          <a:xfrm>
            <a:off x="1687635" y="288446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コネクタ 207"/>
          <p:cNvCxnSpPr/>
          <p:nvPr/>
        </p:nvCxnSpPr>
        <p:spPr>
          <a:xfrm>
            <a:off x="1678387" y="296982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/>
          <p:nvPr/>
        </p:nvCxnSpPr>
        <p:spPr>
          <a:xfrm>
            <a:off x="1716672" y="278376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矢印コネクタ 209"/>
          <p:cNvCxnSpPr/>
          <p:nvPr/>
        </p:nvCxnSpPr>
        <p:spPr>
          <a:xfrm flipV="1">
            <a:off x="1790572" y="2630370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矢印コネクタ 210"/>
          <p:cNvCxnSpPr/>
          <p:nvPr/>
        </p:nvCxnSpPr>
        <p:spPr>
          <a:xfrm flipV="1">
            <a:off x="2039040" y="262521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矢印コネクタ 211"/>
          <p:cNvCxnSpPr/>
          <p:nvPr/>
        </p:nvCxnSpPr>
        <p:spPr>
          <a:xfrm>
            <a:off x="2199051" y="2620163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コネクタ 212"/>
          <p:cNvCxnSpPr/>
          <p:nvPr/>
        </p:nvCxnSpPr>
        <p:spPr>
          <a:xfrm>
            <a:off x="2702249" y="211522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コネクタ 213"/>
          <p:cNvCxnSpPr/>
          <p:nvPr/>
        </p:nvCxnSpPr>
        <p:spPr>
          <a:xfrm>
            <a:off x="2675680" y="221613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矢印コネクタ 214"/>
          <p:cNvCxnSpPr/>
          <p:nvPr/>
        </p:nvCxnSpPr>
        <p:spPr>
          <a:xfrm flipV="1">
            <a:off x="2919593" y="2682343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コネクタ 215"/>
          <p:cNvCxnSpPr/>
          <p:nvPr/>
        </p:nvCxnSpPr>
        <p:spPr>
          <a:xfrm>
            <a:off x="2684928" y="291963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コネクタ 216"/>
          <p:cNvCxnSpPr/>
          <p:nvPr/>
        </p:nvCxnSpPr>
        <p:spPr>
          <a:xfrm>
            <a:off x="2675680" y="300500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コネクタ 217"/>
          <p:cNvCxnSpPr/>
          <p:nvPr/>
        </p:nvCxnSpPr>
        <p:spPr>
          <a:xfrm>
            <a:off x="2713965" y="281894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矢印コネクタ 218"/>
          <p:cNvCxnSpPr/>
          <p:nvPr/>
        </p:nvCxnSpPr>
        <p:spPr>
          <a:xfrm flipV="1">
            <a:off x="2787865" y="2665544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矢印コネクタ 219"/>
          <p:cNvCxnSpPr/>
          <p:nvPr/>
        </p:nvCxnSpPr>
        <p:spPr>
          <a:xfrm flipV="1">
            <a:off x="3036333" y="2660393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矢印コネクタ 220"/>
          <p:cNvCxnSpPr/>
          <p:nvPr/>
        </p:nvCxnSpPr>
        <p:spPr>
          <a:xfrm>
            <a:off x="3196344" y="2655337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矢印コネクタ 221"/>
          <p:cNvCxnSpPr/>
          <p:nvPr/>
        </p:nvCxnSpPr>
        <p:spPr>
          <a:xfrm>
            <a:off x="3396987" y="2650394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コネクタ 222"/>
          <p:cNvCxnSpPr/>
          <p:nvPr/>
        </p:nvCxnSpPr>
        <p:spPr>
          <a:xfrm>
            <a:off x="3591727" y="212612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/>
          <p:cNvCxnSpPr/>
          <p:nvPr/>
        </p:nvCxnSpPr>
        <p:spPr>
          <a:xfrm>
            <a:off x="3565158" y="222703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矢印コネクタ 224"/>
          <p:cNvCxnSpPr/>
          <p:nvPr/>
        </p:nvCxnSpPr>
        <p:spPr>
          <a:xfrm flipV="1">
            <a:off x="3809071" y="269324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/>
          <p:cNvCxnSpPr/>
          <p:nvPr/>
        </p:nvCxnSpPr>
        <p:spPr>
          <a:xfrm>
            <a:off x="3574406" y="293054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/>
          <p:cNvCxnSpPr/>
          <p:nvPr/>
        </p:nvCxnSpPr>
        <p:spPr>
          <a:xfrm>
            <a:off x="3565158" y="301590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/>
          <p:cNvCxnSpPr/>
          <p:nvPr/>
        </p:nvCxnSpPr>
        <p:spPr>
          <a:xfrm>
            <a:off x="3603443" y="282984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矢印コネクタ 228"/>
          <p:cNvCxnSpPr/>
          <p:nvPr/>
        </p:nvCxnSpPr>
        <p:spPr>
          <a:xfrm flipV="1">
            <a:off x="3677343" y="2676450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矢印コネクタ 229"/>
          <p:cNvCxnSpPr/>
          <p:nvPr/>
        </p:nvCxnSpPr>
        <p:spPr>
          <a:xfrm flipV="1">
            <a:off x="3925811" y="267129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矢印コネクタ 230"/>
          <p:cNvCxnSpPr/>
          <p:nvPr/>
        </p:nvCxnSpPr>
        <p:spPr>
          <a:xfrm>
            <a:off x="4085822" y="2666243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矢印コネクタ 231"/>
          <p:cNvCxnSpPr/>
          <p:nvPr/>
        </p:nvCxnSpPr>
        <p:spPr>
          <a:xfrm>
            <a:off x="4286465" y="2661300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線コネクタ 232"/>
          <p:cNvCxnSpPr/>
          <p:nvPr/>
        </p:nvCxnSpPr>
        <p:spPr>
          <a:xfrm>
            <a:off x="5093190" y="209531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コネクタ 233"/>
          <p:cNvCxnSpPr/>
          <p:nvPr/>
        </p:nvCxnSpPr>
        <p:spPr>
          <a:xfrm>
            <a:off x="5066621" y="219622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矢印コネクタ 234"/>
          <p:cNvCxnSpPr/>
          <p:nvPr/>
        </p:nvCxnSpPr>
        <p:spPr>
          <a:xfrm flipV="1">
            <a:off x="5310534" y="266243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/>
          <p:cNvCxnSpPr/>
          <p:nvPr/>
        </p:nvCxnSpPr>
        <p:spPr>
          <a:xfrm>
            <a:off x="5075869" y="289972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/>
          <p:cNvCxnSpPr/>
          <p:nvPr/>
        </p:nvCxnSpPr>
        <p:spPr>
          <a:xfrm>
            <a:off x="5066621" y="298509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コネクタ 237"/>
          <p:cNvCxnSpPr/>
          <p:nvPr/>
        </p:nvCxnSpPr>
        <p:spPr>
          <a:xfrm>
            <a:off x="5104906" y="279903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矢印コネクタ 238"/>
          <p:cNvCxnSpPr/>
          <p:nvPr/>
        </p:nvCxnSpPr>
        <p:spPr>
          <a:xfrm flipV="1">
            <a:off x="5178806" y="2645633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線矢印コネクタ 239"/>
          <p:cNvCxnSpPr/>
          <p:nvPr/>
        </p:nvCxnSpPr>
        <p:spPr>
          <a:xfrm flipV="1">
            <a:off x="5427274" y="264048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矢印コネクタ 240"/>
          <p:cNvCxnSpPr/>
          <p:nvPr/>
        </p:nvCxnSpPr>
        <p:spPr>
          <a:xfrm>
            <a:off x="5587285" y="2635426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コネクタ 241"/>
          <p:cNvCxnSpPr/>
          <p:nvPr/>
        </p:nvCxnSpPr>
        <p:spPr>
          <a:xfrm>
            <a:off x="6129667" y="212612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/>
          <p:cNvCxnSpPr/>
          <p:nvPr/>
        </p:nvCxnSpPr>
        <p:spPr>
          <a:xfrm>
            <a:off x="6103098" y="222703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矢印コネクタ 243"/>
          <p:cNvCxnSpPr/>
          <p:nvPr/>
        </p:nvCxnSpPr>
        <p:spPr>
          <a:xfrm flipV="1">
            <a:off x="6347011" y="269324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線コネクタ 244"/>
          <p:cNvCxnSpPr/>
          <p:nvPr/>
        </p:nvCxnSpPr>
        <p:spPr>
          <a:xfrm>
            <a:off x="6112346" y="293054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線コネクタ 245"/>
          <p:cNvCxnSpPr/>
          <p:nvPr/>
        </p:nvCxnSpPr>
        <p:spPr>
          <a:xfrm>
            <a:off x="6103098" y="301590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コネクタ 246"/>
          <p:cNvCxnSpPr/>
          <p:nvPr/>
        </p:nvCxnSpPr>
        <p:spPr>
          <a:xfrm>
            <a:off x="6141383" y="282984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線矢印コネクタ 247"/>
          <p:cNvCxnSpPr/>
          <p:nvPr/>
        </p:nvCxnSpPr>
        <p:spPr>
          <a:xfrm flipV="1">
            <a:off x="6215283" y="2676450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線矢印コネクタ 248"/>
          <p:cNvCxnSpPr/>
          <p:nvPr/>
        </p:nvCxnSpPr>
        <p:spPr>
          <a:xfrm flipV="1">
            <a:off x="6463751" y="267129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線矢印コネクタ 249"/>
          <p:cNvCxnSpPr/>
          <p:nvPr/>
        </p:nvCxnSpPr>
        <p:spPr>
          <a:xfrm>
            <a:off x="6623762" y="2666243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コネクタ 250"/>
          <p:cNvCxnSpPr/>
          <p:nvPr/>
        </p:nvCxnSpPr>
        <p:spPr>
          <a:xfrm>
            <a:off x="7109318" y="215929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コネクタ 251"/>
          <p:cNvCxnSpPr/>
          <p:nvPr/>
        </p:nvCxnSpPr>
        <p:spPr>
          <a:xfrm>
            <a:off x="7082749" y="226020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矢印コネクタ 252"/>
          <p:cNvCxnSpPr/>
          <p:nvPr/>
        </p:nvCxnSpPr>
        <p:spPr>
          <a:xfrm flipV="1">
            <a:off x="7326662" y="272641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線コネクタ 253"/>
          <p:cNvCxnSpPr/>
          <p:nvPr/>
        </p:nvCxnSpPr>
        <p:spPr>
          <a:xfrm>
            <a:off x="7091997" y="296371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コネクタ 254"/>
          <p:cNvCxnSpPr/>
          <p:nvPr/>
        </p:nvCxnSpPr>
        <p:spPr>
          <a:xfrm>
            <a:off x="7082749" y="304907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線コネクタ 255"/>
          <p:cNvCxnSpPr/>
          <p:nvPr/>
        </p:nvCxnSpPr>
        <p:spPr>
          <a:xfrm>
            <a:off x="7121034" y="286301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線矢印コネクタ 256"/>
          <p:cNvCxnSpPr/>
          <p:nvPr/>
        </p:nvCxnSpPr>
        <p:spPr>
          <a:xfrm flipV="1">
            <a:off x="7194934" y="270961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線矢印コネクタ 257"/>
          <p:cNvCxnSpPr/>
          <p:nvPr/>
        </p:nvCxnSpPr>
        <p:spPr>
          <a:xfrm flipV="1">
            <a:off x="7443402" y="270446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矢印コネクタ 258"/>
          <p:cNvCxnSpPr/>
          <p:nvPr/>
        </p:nvCxnSpPr>
        <p:spPr>
          <a:xfrm>
            <a:off x="7603413" y="2699412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コネクタ 259"/>
          <p:cNvCxnSpPr/>
          <p:nvPr/>
        </p:nvCxnSpPr>
        <p:spPr>
          <a:xfrm>
            <a:off x="8021426" y="215929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コネクタ 260"/>
          <p:cNvCxnSpPr/>
          <p:nvPr/>
        </p:nvCxnSpPr>
        <p:spPr>
          <a:xfrm>
            <a:off x="7994857" y="226020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矢印コネクタ 261"/>
          <p:cNvCxnSpPr/>
          <p:nvPr/>
        </p:nvCxnSpPr>
        <p:spPr>
          <a:xfrm flipV="1">
            <a:off x="8238770" y="272641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線コネクタ 262"/>
          <p:cNvCxnSpPr/>
          <p:nvPr/>
        </p:nvCxnSpPr>
        <p:spPr>
          <a:xfrm>
            <a:off x="8004105" y="296371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線コネクタ 263"/>
          <p:cNvCxnSpPr/>
          <p:nvPr/>
        </p:nvCxnSpPr>
        <p:spPr>
          <a:xfrm>
            <a:off x="7994857" y="304907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線コネクタ 264"/>
          <p:cNvCxnSpPr/>
          <p:nvPr/>
        </p:nvCxnSpPr>
        <p:spPr>
          <a:xfrm>
            <a:off x="8033142" y="286301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線矢印コネクタ 265"/>
          <p:cNvCxnSpPr/>
          <p:nvPr/>
        </p:nvCxnSpPr>
        <p:spPr>
          <a:xfrm flipV="1">
            <a:off x="8107042" y="270961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線矢印コネクタ 266"/>
          <p:cNvCxnSpPr/>
          <p:nvPr/>
        </p:nvCxnSpPr>
        <p:spPr>
          <a:xfrm flipV="1">
            <a:off x="8355510" y="270446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直線矢印コネクタ 267"/>
          <p:cNvCxnSpPr/>
          <p:nvPr/>
        </p:nvCxnSpPr>
        <p:spPr>
          <a:xfrm>
            <a:off x="8515521" y="2699412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矢印コネクタ 268"/>
          <p:cNvCxnSpPr/>
          <p:nvPr/>
        </p:nvCxnSpPr>
        <p:spPr>
          <a:xfrm flipV="1">
            <a:off x="5372862" y="1917671"/>
            <a:ext cx="0" cy="483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線矢印コネクタ 269"/>
          <p:cNvCxnSpPr/>
          <p:nvPr/>
        </p:nvCxnSpPr>
        <p:spPr>
          <a:xfrm flipV="1">
            <a:off x="7443402" y="1936472"/>
            <a:ext cx="0" cy="483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線矢印コネクタ 270"/>
          <p:cNvCxnSpPr/>
          <p:nvPr/>
        </p:nvCxnSpPr>
        <p:spPr>
          <a:xfrm flipV="1">
            <a:off x="8393795" y="1936472"/>
            <a:ext cx="0" cy="483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2" name="オブジェクト 2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962797"/>
              </p:ext>
            </p:extLst>
          </p:nvPr>
        </p:nvGraphicFramePr>
        <p:xfrm>
          <a:off x="467544" y="6403603"/>
          <a:ext cx="809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14" name="Equation" r:id="rId11" imgW="419040" imgH="228600" progId="Equation.DSMT4">
                  <p:embed/>
                </p:oleObj>
              </mc:Choice>
              <mc:Fallback>
                <p:oleObj name="Equation" r:id="rId11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6403603"/>
                        <a:ext cx="809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" name="オブジェクト 2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019436"/>
              </p:ext>
            </p:extLst>
          </p:nvPr>
        </p:nvGraphicFramePr>
        <p:xfrm>
          <a:off x="1547664" y="6403603"/>
          <a:ext cx="809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15" name="Equation" r:id="rId13" imgW="419040" imgH="228600" progId="Equation.DSMT4">
                  <p:embed/>
                </p:oleObj>
              </mc:Choice>
              <mc:Fallback>
                <p:oleObj name="Equation" r:id="rId13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6403603"/>
                        <a:ext cx="809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" name="オブジェクト 2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138355"/>
              </p:ext>
            </p:extLst>
          </p:nvPr>
        </p:nvGraphicFramePr>
        <p:xfrm>
          <a:off x="2555776" y="6403603"/>
          <a:ext cx="809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16" name="Equation" r:id="rId14" imgW="419040" imgH="228600" progId="Equation.DSMT4">
                  <p:embed/>
                </p:oleObj>
              </mc:Choice>
              <mc:Fallback>
                <p:oleObj name="Equation" r:id="rId14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6403603"/>
                        <a:ext cx="809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" name="オブジェクト 2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41128"/>
              </p:ext>
            </p:extLst>
          </p:nvPr>
        </p:nvGraphicFramePr>
        <p:xfrm>
          <a:off x="4716016" y="6382436"/>
          <a:ext cx="809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17" name="Equation" r:id="rId15" imgW="419040" imgH="228600" progId="Equation.DSMT4">
                  <p:embed/>
                </p:oleObj>
              </mc:Choice>
              <mc:Fallback>
                <p:oleObj name="Equation" r:id="rId15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6382436"/>
                        <a:ext cx="809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" name="オブジェクト 2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768071"/>
              </p:ext>
            </p:extLst>
          </p:nvPr>
        </p:nvGraphicFramePr>
        <p:xfrm>
          <a:off x="5724128" y="6393011"/>
          <a:ext cx="809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18" name="Equation" r:id="rId16" imgW="419040" imgH="228600" progId="Equation.DSMT4">
                  <p:embed/>
                </p:oleObj>
              </mc:Choice>
              <mc:Fallback>
                <p:oleObj name="Equation" r:id="rId16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6393011"/>
                        <a:ext cx="809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" name="オブジェクト 2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514445"/>
              </p:ext>
            </p:extLst>
          </p:nvPr>
        </p:nvGraphicFramePr>
        <p:xfrm>
          <a:off x="6804248" y="6393011"/>
          <a:ext cx="809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19" name="Equation" r:id="rId17" imgW="419040" imgH="228600" progId="Equation.DSMT4">
                  <p:embed/>
                </p:oleObj>
              </mc:Choice>
              <mc:Fallback>
                <p:oleObj name="Equation" r:id="rId17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6393011"/>
                        <a:ext cx="809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" name="オブジェクト 2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696416"/>
              </p:ext>
            </p:extLst>
          </p:nvPr>
        </p:nvGraphicFramePr>
        <p:xfrm>
          <a:off x="7956376" y="6401519"/>
          <a:ext cx="809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20" name="Equation" r:id="rId18" imgW="419040" imgH="228600" progId="Equation.DSMT4">
                  <p:embed/>
                </p:oleObj>
              </mc:Choice>
              <mc:Fallback>
                <p:oleObj name="Equation" r:id="rId18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6401519"/>
                        <a:ext cx="809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" name="オブジェクト 2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816284"/>
              </p:ext>
            </p:extLst>
          </p:nvPr>
        </p:nvGraphicFramePr>
        <p:xfrm>
          <a:off x="3563888" y="6398791"/>
          <a:ext cx="8064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21" name="Equation" r:id="rId19" imgW="431640" imgH="228600" progId="Equation.DSMT4">
                  <p:embed/>
                </p:oleObj>
              </mc:Choice>
              <mc:Fallback>
                <p:oleObj name="Equation" r:id="rId19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6398791"/>
                        <a:ext cx="8064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0" name="オブジェクト 2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118107"/>
              </p:ext>
            </p:extLst>
          </p:nvPr>
        </p:nvGraphicFramePr>
        <p:xfrm>
          <a:off x="1691680" y="3429000"/>
          <a:ext cx="7842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22" name="Equation" r:id="rId21" imgW="419040" imgH="228600" progId="Equation.DSMT4">
                  <p:embed/>
                </p:oleObj>
              </mc:Choice>
              <mc:Fallback>
                <p:oleObj name="Equation" r:id="rId21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429000"/>
                        <a:ext cx="7842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" name="オブジェクト 2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660536"/>
              </p:ext>
            </p:extLst>
          </p:nvPr>
        </p:nvGraphicFramePr>
        <p:xfrm>
          <a:off x="6084168" y="3429000"/>
          <a:ext cx="7842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23" name="Equation" r:id="rId23" imgW="419040" imgH="228600" progId="Equation.DSMT4">
                  <p:embed/>
                </p:oleObj>
              </mc:Choice>
              <mc:Fallback>
                <p:oleObj name="Equation" r:id="rId23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429000"/>
                        <a:ext cx="7842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" name="オブジェクト 2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006684"/>
              </p:ext>
            </p:extLst>
          </p:nvPr>
        </p:nvGraphicFramePr>
        <p:xfrm>
          <a:off x="611560" y="3429000"/>
          <a:ext cx="809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24" name="Equation" r:id="rId24" imgW="419040" imgH="228600" progId="Equation.DSMT4">
                  <p:embed/>
                </p:oleObj>
              </mc:Choice>
              <mc:Fallback>
                <p:oleObj name="Equation" r:id="rId24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3429000"/>
                        <a:ext cx="809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" name="オブジェクト 2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062482"/>
              </p:ext>
            </p:extLst>
          </p:nvPr>
        </p:nvGraphicFramePr>
        <p:xfrm>
          <a:off x="2699792" y="3429000"/>
          <a:ext cx="809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25" name="Equation" r:id="rId26" imgW="419040" imgH="228600" progId="Equation.DSMT4">
                  <p:embed/>
                </p:oleObj>
              </mc:Choice>
              <mc:Fallback>
                <p:oleObj name="Equation" r:id="rId26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429000"/>
                        <a:ext cx="809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" name="オブジェクト 2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966672"/>
              </p:ext>
            </p:extLst>
          </p:nvPr>
        </p:nvGraphicFramePr>
        <p:xfrm>
          <a:off x="3635896" y="3429000"/>
          <a:ext cx="809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26" name="Equation" r:id="rId27" imgW="419040" imgH="228600" progId="Equation.DSMT4">
                  <p:embed/>
                </p:oleObj>
              </mc:Choice>
              <mc:Fallback>
                <p:oleObj name="Equation" r:id="rId27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429000"/>
                        <a:ext cx="809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" name="オブジェクト 2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926681"/>
              </p:ext>
            </p:extLst>
          </p:nvPr>
        </p:nvGraphicFramePr>
        <p:xfrm>
          <a:off x="4932040" y="3429000"/>
          <a:ext cx="9572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27" name="Equation" r:id="rId28" imgW="495000" imgH="228600" progId="Equation.DSMT4">
                  <p:embed/>
                </p:oleObj>
              </mc:Choice>
              <mc:Fallback>
                <p:oleObj name="Equation" r:id="rId28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429000"/>
                        <a:ext cx="9572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" name="オブジェクト 2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250865"/>
              </p:ext>
            </p:extLst>
          </p:nvPr>
        </p:nvGraphicFramePr>
        <p:xfrm>
          <a:off x="6948264" y="3429000"/>
          <a:ext cx="9572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28" name="Equation" r:id="rId30" imgW="495000" imgH="228600" progId="Equation.DSMT4">
                  <p:embed/>
                </p:oleObj>
              </mc:Choice>
              <mc:Fallback>
                <p:oleObj name="Equation" r:id="rId30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429000"/>
                        <a:ext cx="9572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" name="オブジェクト 2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996592"/>
              </p:ext>
            </p:extLst>
          </p:nvPr>
        </p:nvGraphicFramePr>
        <p:xfrm>
          <a:off x="7956376" y="3429000"/>
          <a:ext cx="9572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29" name="Equation" r:id="rId31" imgW="495000" imgH="228600" progId="Equation.DSMT4">
                  <p:embed/>
                </p:oleObj>
              </mc:Choice>
              <mc:Fallback>
                <p:oleObj name="Equation" r:id="rId31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3429000"/>
                        <a:ext cx="9572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41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Pr</a:t>
            </a:r>
            <a:r>
              <a:rPr lang="en-US" altLang="ja-JP" baseline="-25000" dirty="0" smtClean="0"/>
              <a:t>0.9</a:t>
            </a:r>
            <a:r>
              <a:rPr lang="en-US" altLang="ja-JP" dirty="0" smtClean="0"/>
              <a:t>Sr</a:t>
            </a:r>
            <a:r>
              <a:rPr lang="en-US" altLang="ja-JP" baseline="-25000" dirty="0" smtClean="0"/>
              <a:t>0.1</a:t>
            </a:r>
            <a:r>
              <a:rPr lang="en-US" altLang="ja-JP" dirty="0" smtClean="0"/>
              <a:t>Mn</a:t>
            </a:r>
            <a:r>
              <a:rPr lang="en-US" altLang="ja-JP" baseline="-25000" dirty="0" smtClean="0"/>
              <a:t>1-x</a:t>
            </a:r>
            <a:r>
              <a:rPr lang="en-US" altLang="ja-JP" dirty="0" smtClean="0"/>
              <a:t>Fe</a:t>
            </a:r>
            <a:r>
              <a:rPr lang="en-US" altLang="ja-JP" baseline="-25000" dirty="0" smtClean="0"/>
              <a:t>x</a:t>
            </a:r>
            <a:r>
              <a:rPr lang="en-US" altLang="ja-JP" dirty="0" smtClean="0"/>
              <a:t>O</a:t>
            </a:r>
            <a:r>
              <a:rPr lang="en-US" altLang="ja-JP" baseline="-25000" dirty="0" smtClean="0"/>
              <a:t>3</a:t>
            </a:r>
            <a:r>
              <a:rPr lang="ja-JP" altLang="en-US" dirty="0" smtClean="0"/>
              <a:t>の熱電特性</a:t>
            </a:r>
            <a:endParaRPr kumimoji="1" lang="ja-JP" altLang="en-US" baseline="-25000" dirty="0"/>
          </a:p>
        </p:txBody>
      </p:sp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" y="1742683"/>
            <a:ext cx="4618286" cy="447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2" y="1750505"/>
            <a:ext cx="4213455" cy="421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2545912" y="2140629"/>
            <a:ext cx="1666048" cy="10003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170" y="1742683"/>
            <a:ext cx="4668126" cy="450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42" y="1742682"/>
            <a:ext cx="4257857" cy="425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79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Pr</a:t>
            </a:r>
            <a:r>
              <a:rPr lang="en-US" altLang="ja-JP" baseline="-25000" dirty="0" smtClean="0"/>
              <a:t>0.9</a:t>
            </a:r>
            <a:r>
              <a:rPr lang="en-US" altLang="ja-JP" dirty="0" smtClean="0"/>
              <a:t>Sr</a:t>
            </a:r>
            <a:r>
              <a:rPr lang="en-US" altLang="ja-JP" baseline="-25000" dirty="0" smtClean="0"/>
              <a:t>0.1</a:t>
            </a:r>
            <a:r>
              <a:rPr lang="en-US" altLang="ja-JP" dirty="0" smtClean="0"/>
              <a:t>Mn</a:t>
            </a:r>
            <a:r>
              <a:rPr lang="en-US" altLang="ja-JP" baseline="-25000" dirty="0" smtClean="0"/>
              <a:t>1-x</a:t>
            </a:r>
            <a:r>
              <a:rPr lang="en-US" altLang="ja-JP" dirty="0" smtClean="0"/>
              <a:t>Fe</a:t>
            </a:r>
            <a:r>
              <a:rPr lang="en-US" altLang="ja-JP" baseline="-25000" dirty="0" smtClean="0"/>
              <a:t>x</a:t>
            </a:r>
            <a:r>
              <a:rPr lang="en-US" altLang="ja-JP" dirty="0" smtClean="0"/>
              <a:t>O</a:t>
            </a:r>
            <a:r>
              <a:rPr lang="en-US" altLang="ja-JP" baseline="-25000" dirty="0" smtClean="0"/>
              <a:t>3</a:t>
            </a:r>
            <a:r>
              <a:rPr lang="ja-JP" altLang="en-US" dirty="0" smtClean="0"/>
              <a:t>の</a:t>
            </a:r>
            <a:r>
              <a:rPr lang="ja-JP" altLang="en-US" dirty="0"/>
              <a:t>出力因子</a:t>
            </a:r>
            <a:endParaRPr kumimoji="1" lang="ja-JP" altLang="en-US" baseline="-25000" dirty="0"/>
          </a:p>
        </p:txBody>
      </p:sp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1512168" cy="92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50" y="887826"/>
            <a:ext cx="5976270" cy="576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539" y="898821"/>
            <a:ext cx="5426887" cy="54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55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Pr</a:t>
            </a:r>
            <a:r>
              <a:rPr lang="en-US" altLang="ja-JP" baseline="-25000" dirty="0" smtClean="0"/>
              <a:t>0.9</a:t>
            </a:r>
            <a:r>
              <a:rPr lang="en-US" altLang="ja-JP" dirty="0" smtClean="0"/>
              <a:t>Sr</a:t>
            </a:r>
            <a:r>
              <a:rPr lang="en-US" altLang="ja-JP" baseline="-25000" dirty="0" smtClean="0"/>
              <a:t>0.1</a:t>
            </a:r>
            <a:r>
              <a:rPr lang="en-US" altLang="ja-JP" dirty="0" smtClean="0"/>
              <a:t>Mn</a:t>
            </a:r>
            <a:r>
              <a:rPr lang="en-US" altLang="ja-JP" baseline="-25000" dirty="0" smtClean="0"/>
              <a:t>1-x</a:t>
            </a:r>
            <a:r>
              <a:rPr lang="en-US" altLang="ja-JP" dirty="0" smtClean="0"/>
              <a:t>Fe</a:t>
            </a:r>
            <a:r>
              <a:rPr lang="en-US" altLang="ja-JP" baseline="-25000" dirty="0" smtClean="0"/>
              <a:t>x</a:t>
            </a:r>
            <a:r>
              <a:rPr lang="en-US" altLang="ja-JP" dirty="0" smtClean="0"/>
              <a:t>O</a:t>
            </a:r>
            <a:r>
              <a:rPr lang="en-US" altLang="ja-JP" baseline="-25000" dirty="0" smtClean="0"/>
              <a:t>3</a:t>
            </a:r>
            <a:r>
              <a:rPr lang="ja-JP" altLang="en-US" dirty="0" smtClean="0"/>
              <a:t>の性能指数</a:t>
            </a:r>
            <a:endParaRPr kumimoji="1" lang="ja-JP" altLang="en-US" baseline="-25000" dirty="0"/>
          </a:p>
        </p:txBody>
      </p:sp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79" y="904090"/>
            <a:ext cx="5904656" cy="569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112" y="904090"/>
            <a:ext cx="5374894" cy="538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68" y="1332020"/>
            <a:ext cx="1668139" cy="101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411760" y="3650933"/>
            <a:ext cx="1363214" cy="221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2267744" y="3597231"/>
            <a:ext cx="588546" cy="415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20" y="2360347"/>
            <a:ext cx="2913181" cy="210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直線矢印コネクタ 15"/>
          <p:cNvCxnSpPr/>
          <p:nvPr/>
        </p:nvCxnSpPr>
        <p:spPr>
          <a:xfrm>
            <a:off x="4139730" y="3937546"/>
            <a:ext cx="144016" cy="172819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79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8823" y="908720"/>
            <a:ext cx="81263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Pr</a:t>
            </a:r>
            <a:r>
              <a:rPr lang="en-US" altLang="ja-JP" sz="2400" baseline="-25000" dirty="0" smtClean="0"/>
              <a:t>0.9</a:t>
            </a:r>
            <a:r>
              <a:rPr lang="en-US" altLang="ja-JP" sz="2400" dirty="0" smtClean="0"/>
              <a:t>Sr</a:t>
            </a:r>
            <a:r>
              <a:rPr lang="en-US" altLang="ja-JP" sz="2400" baseline="-25000" dirty="0" smtClean="0"/>
              <a:t>0.1</a:t>
            </a:r>
            <a:r>
              <a:rPr lang="en-US" altLang="ja-JP" sz="2400" dirty="0" smtClean="0"/>
              <a:t>MnO</a:t>
            </a:r>
            <a:r>
              <a:rPr lang="en-US" altLang="ja-JP" sz="2400" baseline="-25000" dirty="0" smtClean="0"/>
              <a:t>3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(x=0) </a:t>
            </a:r>
            <a:r>
              <a:rPr lang="ja-JP" altLang="en-US" sz="2400" dirty="0" smtClean="0"/>
              <a:t>は</a:t>
            </a:r>
            <a:r>
              <a:rPr lang="ja-JP" altLang="en-US" sz="2400" dirty="0"/>
              <a:t>、</a:t>
            </a:r>
            <a:r>
              <a:rPr lang="en-US" altLang="ja-JP" sz="2400" dirty="0" smtClean="0"/>
              <a:t>500K</a:t>
            </a:r>
            <a:r>
              <a:rPr lang="ja-JP" altLang="en-US" sz="2400" dirty="0" smtClean="0"/>
              <a:t>で</a:t>
            </a:r>
            <a:r>
              <a:rPr lang="en-US" altLang="ja-JP" sz="2400" dirty="0" smtClean="0"/>
              <a:t>ZT=0.0035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p</a:t>
            </a:r>
            <a:r>
              <a:rPr lang="ja-JP" altLang="en-US" sz="2400" dirty="0" smtClean="0"/>
              <a:t>型熱電特性の極大値を示すが、</a:t>
            </a:r>
            <a:r>
              <a:rPr lang="en-US" altLang="ja-JP" sz="2400" dirty="0" smtClean="0"/>
              <a:t>800K</a:t>
            </a:r>
            <a:r>
              <a:rPr lang="ja-JP" altLang="en-US" sz="2400" dirty="0" smtClean="0"/>
              <a:t>で</a:t>
            </a:r>
            <a:r>
              <a:rPr lang="en-US" altLang="ja-JP" sz="2400" dirty="0" smtClean="0"/>
              <a:t>n</a:t>
            </a:r>
            <a:r>
              <a:rPr lang="ja-JP" altLang="en-US" sz="2400" dirty="0" smtClean="0"/>
              <a:t>型に変化する。</a:t>
            </a:r>
            <a:endParaRPr lang="en-US" altLang="ja-JP" sz="2400" dirty="0" smtClean="0"/>
          </a:p>
          <a:p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Pr</a:t>
            </a:r>
            <a:r>
              <a:rPr lang="en-US" altLang="ja-JP" sz="2400" baseline="-25000" dirty="0" smtClean="0"/>
              <a:t>0.9</a:t>
            </a:r>
            <a:r>
              <a:rPr lang="en-US" altLang="ja-JP" sz="2400" dirty="0" smtClean="0"/>
              <a:t>Sr</a:t>
            </a:r>
            <a:r>
              <a:rPr lang="en-US" altLang="ja-JP" sz="2400" baseline="-25000" dirty="0" smtClean="0"/>
              <a:t>0.1</a:t>
            </a:r>
            <a:r>
              <a:rPr lang="en-US" altLang="ja-JP" sz="2400" dirty="0" smtClean="0"/>
              <a:t>Mn</a:t>
            </a:r>
            <a:r>
              <a:rPr lang="en-US" altLang="ja-JP" sz="2400" baseline="-25000" dirty="0" smtClean="0"/>
              <a:t>1-x</a:t>
            </a:r>
            <a:r>
              <a:rPr lang="en-US" altLang="ja-JP" sz="2400" dirty="0" smtClean="0"/>
              <a:t>Fe</a:t>
            </a:r>
            <a:r>
              <a:rPr lang="en-US" altLang="ja-JP" sz="2400" baseline="-25000" dirty="0" smtClean="0"/>
              <a:t>x</a:t>
            </a:r>
            <a:r>
              <a:rPr lang="en-US" altLang="ja-JP" sz="2400" dirty="0" smtClean="0"/>
              <a:t>O</a:t>
            </a:r>
            <a:r>
              <a:rPr lang="en-US" altLang="ja-JP" sz="2400" baseline="-25000" dirty="0" smtClean="0"/>
              <a:t>3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(0</a:t>
            </a:r>
            <a:r>
              <a:rPr lang="ja-JP" altLang="en-US" sz="2400" dirty="0" smtClean="0"/>
              <a:t>≦</a:t>
            </a:r>
            <a:r>
              <a:rPr lang="en-US" altLang="ja-JP" sz="2400" dirty="0" smtClean="0"/>
              <a:t>x</a:t>
            </a:r>
            <a:r>
              <a:rPr lang="ja-JP" altLang="en-US" sz="2400" dirty="0" smtClean="0"/>
              <a:t>≦</a:t>
            </a:r>
            <a:r>
              <a:rPr lang="en-US" altLang="ja-JP" sz="2400" dirty="0" smtClean="0"/>
              <a:t>0.8) </a:t>
            </a:r>
            <a:r>
              <a:rPr lang="ja-JP" altLang="en-US" sz="2400" dirty="0" smtClean="0"/>
              <a:t>は、</a:t>
            </a:r>
            <a:r>
              <a:rPr lang="en-US" altLang="ja-JP" sz="2400" dirty="0" smtClean="0"/>
              <a:t>x</a:t>
            </a:r>
            <a:r>
              <a:rPr lang="ja-JP" altLang="en-US" sz="2400" dirty="0" smtClean="0"/>
              <a:t>が増加するに従って抵抗率は増加するがゼーベック係数の温度依存性は一定であることから高スピン</a:t>
            </a:r>
            <a:r>
              <a:rPr lang="en-US" altLang="ja-JP" sz="2400" dirty="0" err="1" smtClean="0"/>
              <a:t>Mn</a:t>
            </a:r>
            <a:r>
              <a:rPr lang="ja-JP" altLang="en-US" sz="2400" dirty="0" smtClean="0"/>
              <a:t>の電子構造が支配的である。</a:t>
            </a:r>
            <a:endParaRPr lang="en-US" altLang="ja-JP" sz="2400" dirty="0" smtClean="0"/>
          </a:p>
          <a:p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Pr</a:t>
            </a:r>
            <a:r>
              <a:rPr lang="en-US" altLang="ja-JP" sz="2400" baseline="-25000" dirty="0" smtClean="0"/>
              <a:t>0.9</a:t>
            </a:r>
            <a:r>
              <a:rPr lang="en-US" altLang="ja-JP" sz="2400" dirty="0" smtClean="0"/>
              <a:t>Sr</a:t>
            </a:r>
            <a:r>
              <a:rPr lang="en-US" altLang="ja-JP" sz="2400" baseline="-25000" dirty="0" smtClean="0"/>
              <a:t>0.1</a:t>
            </a:r>
            <a:r>
              <a:rPr lang="en-US" altLang="ja-JP" sz="2400" dirty="0" smtClean="0"/>
              <a:t>Mn</a:t>
            </a:r>
            <a:r>
              <a:rPr lang="en-US" altLang="ja-JP" sz="2400" baseline="-25000" dirty="0" smtClean="0"/>
              <a:t>0.1</a:t>
            </a:r>
            <a:r>
              <a:rPr lang="en-US" altLang="ja-JP" sz="2400" dirty="0" smtClean="0"/>
              <a:t>Fe</a:t>
            </a:r>
            <a:r>
              <a:rPr lang="en-US" altLang="ja-JP" sz="2400" baseline="-25000" dirty="0" smtClean="0"/>
              <a:t>0.9</a:t>
            </a:r>
            <a:r>
              <a:rPr lang="en-US" altLang="ja-JP" sz="2400" dirty="0" smtClean="0"/>
              <a:t>O</a:t>
            </a:r>
            <a:r>
              <a:rPr lang="en-US" altLang="ja-JP" sz="2400" baseline="-25000" dirty="0" smtClean="0"/>
              <a:t>3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(x=0.9) </a:t>
            </a:r>
            <a:r>
              <a:rPr lang="ja-JP" altLang="en-US" sz="2400" dirty="0"/>
              <a:t>は</a:t>
            </a:r>
            <a:r>
              <a:rPr lang="ja-JP" altLang="en-US" sz="2400" dirty="0" smtClean="0"/>
              <a:t>、低スピン</a:t>
            </a:r>
            <a:r>
              <a:rPr lang="en-US" altLang="ja-JP" sz="2400" dirty="0" smtClean="0"/>
              <a:t>Fe</a:t>
            </a:r>
            <a:r>
              <a:rPr lang="ja-JP" altLang="en-US" sz="2400" dirty="0" smtClean="0"/>
              <a:t>の電子構造から期待される高いゼーベック係数を示すので</a:t>
            </a:r>
            <a:r>
              <a:rPr lang="en-US" altLang="ja-JP" sz="2400" dirty="0" smtClean="0"/>
              <a:t>p</a:t>
            </a:r>
            <a:r>
              <a:rPr lang="ja-JP" altLang="en-US" sz="2400" dirty="0" smtClean="0"/>
              <a:t>型熱電特性が向上する。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Pr</a:t>
            </a:r>
            <a:r>
              <a:rPr lang="en-US" altLang="ja-JP" sz="2400" baseline="-25000" dirty="0" smtClean="0"/>
              <a:t>0.9</a:t>
            </a:r>
            <a:r>
              <a:rPr lang="en-US" altLang="ja-JP" sz="2400" dirty="0" smtClean="0"/>
              <a:t>Sr</a:t>
            </a:r>
            <a:r>
              <a:rPr lang="en-US" altLang="ja-JP" sz="2400" baseline="-25000" dirty="0" smtClean="0"/>
              <a:t>0.1</a:t>
            </a:r>
            <a:r>
              <a:rPr lang="en-US" altLang="ja-JP" sz="2400" dirty="0" smtClean="0"/>
              <a:t>FeO</a:t>
            </a:r>
            <a:r>
              <a:rPr lang="en-US" altLang="ja-JP" sz="2400" baseline="-25000" dirty="0" smtClean="0"/>
              <a:t>3</a:t>
            </a:r>
            <a:r>
              <a:rPr lang="ja-JP" altLang="en-US" sz="2400" dirty="0" smtClean="0"/>
              <a:t> </a:t>
            </a:r>
            <a:r>
              <a:rPr lang="en-US" altLang="ja-JP" sz="2400" dirty="0"/>
              <a:t>(</a:t>
            </a:r>
            <a:r>
              <a:rPr lang="en-US" altLang="ja-JP" sz="2400" dirty="0" smtClean="0"/>
              <a:t>x=1) </a:t>
            </a:r>
            <a:r>
              <a:rPr lang="ja-JP" altLang="en-US" sz="2400" dirty="0"/>
              <a:t>は</a:t>
            </a:r>
            <a:r>
              <a:rPr lang="ja-JP" altLang="en-US" sz="2400" dirty="0" smtClean="0"/>
              <a:t>、低スピン</a:t>
            </a:r>
            <a:r>
              <a:rPr lang="en-US" altLang="ja-JP" sz="2400" dirty="0" smtClean="0"/>
              <a:t>Fe</a:t>
            </a:r>
            <a:r>
              <a:rPr lang="en-US" altLang="ja-JP" sz="2400" baseline="30000" dirty="0" smtClean="0"/>
              <a:t>3+</a:t>
            </a:r>
            <a:r>
              <a:rPr lang="ja-JP" altLang="en-US" sz="2400" dirty="0" smtClean="0"/>
              <a:t>の一部が中間スピン</a:t>
            </a:r>
            <a:r>
              <a:rPr lang="en-US" altLang="ja-JP" sz="2400" dirty="0" smtClean="0"/>
              <a:t>Fe</a:t>
            </a:r>
            <a:r>
              <a:rPr lang="en-US" altLang="ja-JP" sz="2400" baseline="30000" dirty="0" smtClean="0"/>
              <a:t>3+</a:t>
            </a:r>
            <a:r>
              <a:rPr lang="ja-JP" altLang="en-US" sz="2400" dirty="0" smtClean="0"/>
              <a:t>に変わる為、ゼーベック係数が若干減少するが、抵抗率も減少するので、</a:t>
            </a:r>
            <a:r>
              <a:rPr lang="en-US" altLang="ja-JP" sz="2400" dirty="0" smtClean="0"/>
              <a:t>p</a:t>
            </a:r>
            <a:r>
              <a:rPr lang="ja-JP" altLang="en-US" sz="2400" dirty="0" smtClean="0"/>
              <a:t>型熱電特性が大幅に向上し、</a:t>
            </a:r>
            <a:r>
              <a:rPr lang="en-US" altLang="ja-JP" sz="2400" dirty="0" smtClean="0"/>
              <a:t>1000K</a:t>
            </a:r>
            <a:r>
              <a:rPr lang="ja-JP" altLang="en-US" sz="2400" dirty="0" smtClean="0"/>
              <a:t>で</a:t>
            </a:r>
            <a:r>
              <a:rPr lang="en-US" altLang="ja-JP" sz="2400" smtClean="0"/>
              <a:t>ZT=0.08</a:t>
            </a:r>
            <a:r>
              <a:rPr lang="ja-JP" altLang="en-US" sz="2400" smtClean="0"/>
              <a:t>程度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p</a:t>
            </a:r>
            <a:r>
              <a:rPr lang="ja-JP" altLang="en-US" sz="2400" dirty="0" smtClean="0"/>
              <a:t>型熱電特性が期待される。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02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AE7A6-12DC-48FD-A954-858CAB6AB435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67544" y="27809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solidFill>
                  <a:srgbClr val="0070C0"/>
                </a:solidFill>
                <a:latin typeface="Arial Black" pitchFamily="34" charset="0"/>
              </a:rPr>
              <a:t>Thank you for your kind attention.</a:t>
            </a:r>
            <a:endParaRPr lang="ja-JP" altLang="en-US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06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CaMnO</a:t>
            </a:r>
            <a:r>
              <a:rPr lang="en-US" altLang="ja-JP" baseline="-25000" dirty="0" smtClean="0"/>
              <a:t>3</a:t>
            </a:r>
            <a:r>
              <a:rPr lang="ja-JP" altLang="en-US" dirty="0" smtClean="0"/>
              <a:t>の電子構造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65" y="1100138"/>
            <a:ext cx="5367337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575" y="1100138"/>
            <a:ext cx="1773237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627784" y="617747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Materials Project, ID: mp-19201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347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en-US" altLang="ja-JP" dirty="0"/>
              <a:t>PrFe</a:t>
            </a:r>
            <a:r>
              <a:rPr lang="en-US" altLang="ja-JP" dirty="0" smtClean="0"/>
              <a:t>O</a:t>
            </a:r>
            <a:r>
              <a:rPr lang="en-US" altLang="ja-JP" baseline="-25000" dirty="0" smtClean="0"/>
              <a:t>3</a:t>
            </a:r>
            <a:r>
              <a:rPr lang="ja-JP" altLang="en-US" dirty="0" smtClean="0"/>
              <a:t>の電子構造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5313363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37763"/>
            <a:ext cx="1736725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627784" y="617747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Materials Project, ID</a:t>
            </a:r>
            <a:r>
              <a:rPr kumimoji="1" lang="en-US" altLang="ja-JP" smtClean="0"/>
              <a:t>: mp-24995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4240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ペロフスカイト酸化物 </a:t>
            </a:r>
            <a:r>
              <a:rPr lang="en-US" altLang="ja-JP" dirty="0" smtClean="0"/>
              <a:t>ABO</a:t>
            </a:r>
            <a:r>
              <a:rPr lang="en-US" altLang="ja-JP" baseline="-25000" dirty="0" smtClean="0"/>
              <a:t>3</a:t>
            </a:r>
            <a:endParaRPr kumimoji="1" lang="ja-JP" altLang="en-US" baseline="-250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38" y="980728"/>
            <a:ext cx="2093772" cy="272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1" y="3861048"/>
            <a:ext cx="324286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09960"/>
            <a:ext cx="933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03430"/>
            <a:ext cx="2045603" cy="272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873" y="3861048"/>
            <a:ext cx="2972662" cy="239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6840074" y="1623018"/>
            <a:ext cx="2120632" cy="1971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87221" y="166257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b</a:t>
            </a:r>
            <a:r>
              <a:rPr kumimoji="1" lang="en-US" altLang="ja-JP" b="1" dirty="0" smtClean="0"/>
              <a:t>ond valence</a:t>
            </a:r>
            <a:endParaRPr kumimoji="1" lang="ja-JP" altLang="en-US" b="1" dirty="0"/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056908"/>
              </p:ext>
            </p:extLst>
          </p:nvPr>
        </p:nvGraphicFramePr>
        <p:xfrm>
          <a:off x="6977903" y="1917278"/>
          <a:ext cx="182245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7" name="Equation" r:id="rId9" imgW="1143000" imgH="482400" progId="Equation.DSMT4">
                  <p:embed/>
                </p:oleObj>
              </mc:Choice>
              <mc:Fallback>
                <p:oleObj name="Equation" r:id="rId9" imgW="11430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7903" y="1917278"/>
                        <a:ext cx="1822450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7063756" y="263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b</a:t>
            </a:r>
            <a:r>
              <a:rPr kumimoji="1" lang="en-US" altLang="ja-JP" b="1" dirty="0" smtClean="0"/>
              <a:t>ond valence sum</a:t>
            </a:r>
            <a:endParaRPr kumimoji="1" lang="ja-JP" altLang="en-US" b="1" dirty="0"/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134227"/>
              </p:ext>
            </p:extLst>
          </p:nvPr>
        </p:nvGraphicFramePr>
        <p:xfrm>
          <a:off x="7359465" y="2975685"/>
          <a:ext cx="125571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8" name="Equation" r:id="rId11" imgW="787320" imgH="355320" progId="Equation.DSMT4">
                  <p:embed/>
                </p:oleObj>
              </mc:Choice>
              <mc:Fallback>
                <p:oleObj name="Equation" r:id="rId11" imgW="7873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465" y="2975685"/>
                        <a:ext cx="1255712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テキスト ボックス 20"/>
          <p:cNvSpPr txBox="1"/>
          <p:nvPr/>
        </p:nvSpPr>
        <p:spPr>
          <a:xfrm>
            <a:off x="6856274" y="415540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d</a:t>
            </a:r>
            <a:r>
              <a:rPr kumimoji="1" lang="en-US" altLang="ja-JP" b="1" dirty="0" smtClean="0"/>
              <a:t>iscrepancy factor</a:t>
            </a:r>
            <a:endParaRPr kumimoji="1" lang="ja-JP" altLang="en-US" b="1" dirty="0"/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955242"/>
              </p:ext>
            </p:extLst>
          </p:nvPr>
        </p:nvGraphicFramePr>
        <p:xfrm>
          <a:off x="6762984" y="4552697"/>
          <a:ext cx="10937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9" name="Equation" r:id="rId13" imgW="685800" imgH="177480" progId="Equation.DSMT4">
                  <p:embed/>
                </p:oleObj>
              </mc:Choice>
              <mc:Fallback>
                <p:oleObj name="Equation" r:id="rId13" imgW="685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984" y="4552697"/>
                        <a:ext cx="1093788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7792207" y="4573396"/>
            <a:ext cx="1654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形式イオン価数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498853" y="5014690"/>
            <a:ext cx="118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FF0000"/>
                </a:solidFill>
              </a:rPr>
              <a:t>結合歪み：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794679"/>
              </p:ext>
            </p:extLst>
          </p:nvPr>
        </p:nvGraphicFramePr>
        <p:xfrm>
          <a:off x="7572662" y="5004518"/>
          <a:ext cx="636427" cy="305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80" name="Equation" r:id="rId15" imgW="368280" imgH="177480" progId="Equation.DSMT4">
                  <p:embed/>
                </p:oleObj>
              </mc:Choice>
              <mc:Fallback>
                <p:oleObj name="Equation" r:id="rId15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662" y="5004518"/>
                        <a:ext cx="636427" cy="305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134402"/>
              </p:ext>
            </p:extLst>
          </p:nvPr>
        </p:nvGraphicFramePr>
        <p:xfrm>
          <a:off x="8351962" y="5017120"/>
          <a:ext cx="636427" cy="305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81" name="Equation" r:id="rId17" imgW="368280" imgH="177480" progId="Equation.DSMT4">
                  <p:embed/>
                </p:oleObj>
              </mc:Choice>
              <mc:Fallback>
                <p:oleObj name="Equation" r:id="rId17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1962" y="5017120"/>
                        <a:ext cx="636427" cy="3053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テキスト ボックス 26"/>
          <p:cNvSpPr txBox="1"/>
          <p:nvPr/>
        </p:nvSpPr>
        <p:spPr>
          <a:xfrm>
            <a:off x="6228183" y="5783682"/>
            <a:ext cx="288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g</a:t>
            </a:r>
            <a:r>
              <a:rPr kumimoji="1" lang="en-US" altLang="ja-JP" b="1" dirty="0" smtClean="0"/>
              <a:t>lobal instability index (GII)</a:t>
            </a:r>
            <a:endParaRPr kumimoji="1" lang="ja-JP" altLang="en-US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791535" y="6331237"/>
            <a:ext cx="1666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solidFill>
                  <a:srgbClr val="FF0000"/>
                </a:solidFill>
              </a:rPr>
              <a:t>結晶全体の歪み：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60133"/>
              </p:ext>
            </p:extLst>
          </p:nvPr>
        </p:nvGraphicFramePr>
        <p:xfrm>
          <a:off x="7308706" y="6098493"/>
          <a:ext cx="1439758" cy="709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82" name="Equation" r:id="rId19" imgW="1054080" imgH="520560" progId="Equation.DSMT4">
                  <p:embed/>
                </p:oleObj>
              </mc:Choice>
              <mc:Fallback>
                <p:oleObj name="Equation" r:id="rId19" imgW="105408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706" y="6098493"/>
                        <a:ext cx="1439758" cy="7096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3243339" y="1878155"/>
            <a:ext cx="831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 -</a:t>
            </a:r>
            <a:r>
              <a:rPr lang="ja-JP" altLang="en-US" dirty="0" smtClean="0"/>
              <a:t> </a:t>
            </a:r>
            <a:r>
              <a:rPr lang="en-US" altLang="ja-JP" dirty="0" smtClean="0"/>
              <a:t>site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 flipH="1" flipV="1">
            <a:off x="2699792" y="1628800"/>
            <a:ext cx="925683" cy="35196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3625475" y="1628800"/>
            <a:ext cx="730501" cy="35196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3940163" y="4052316"/>
            <a:ext cx="831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A</a:t>
            </a:r>
            <a:r>
              <a:rPr lang="en-US" altLang="ja-JP" dirty="0" smtClean="0"/>
              <a:t> -</a:t>
            </a:r>
            <a:r>
              <a:rPr lang="ja-JP" altLang="en-US" dirty="0" smtClean="0"/>
              <a:t> </a:t>
            </a:r>
            <a:r>
              <a:rPr lang="en-US" altLang="ja-JP" dirty="0" smtClean="0"/>
              <a:t>site</a:t>
            </a:r>
            <a:endParaRPr kumimoji="1" lang="ja-JP" altLang="en-US" dirty="0"/>
          </a:p>
        </p:txBody>
      </p:sp>
      <p:cxnSp>
        <p:nvCxnSpPr>
          <p:cNvPr id="36" name="直線矢印コネクタ 35"/>
          <p:cNvCxnSpPr/>
          <p:nvPr/>
        </p:nvCxnSpPr>
        <p:spPr>
          <a:xfrm flipH="1">
            <a:off x="2987825" y="4421648"/>
            <a:ext cx="1229862" cy="30349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4217687" y="4421649"/>
            <a:ext cx="801050" cy="15174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40" name="Picture 24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510" y="1804553"/>
            <a:ext cx="2000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テキスト ボックス 40"/>
          <p:cNvSpPr txBox="1"/>
          <p:nvPr/>
        </p:nvSpPr>
        <p:spPr>
          <a:xfrm>
            <a:off x="5791535" y="1824812"/>
            <a:ext cx="90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B-O1-B</a:t>
            </a:r>
            <a:endParaRPr kumimoji="1" lang="ja-JP" altLang="en-US" dirty="0"/>
          </a:p>
        </p:txBody>
      </p:sp>
      <p:pic>
        <p:nvPicPr>
          <p:cNvPr id="51448" name="Picture 24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729" y="3514760"/>
            <a:ext cx="333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テキスト ボックス 55"/>
          <p:cNvSpPr txBox="1"/>
          <p:nvPr/>
        </p:nvSpPr>
        <p:spPr>
          <a:xfrm>
            <a:off x="4834841" y="3676382"/>
            <a:ext cx="90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B-O2-B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9299" y="2194144"/>
            <a:ext cx="97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6</a:t>
            </a:r>
            <a:r>
              <a:rPr kumimoji="1" lang="ja-JP" altLang="en-US" b="1" dirty="0" smtClean="0"/>
              <a:t>配位</a:t>
            </a:r>
            <a:endParaRPr kumimoji="1" lang="en-US" altLang="ja-JP" b="1" dirty="0" smtClean="0"/>
          </a:p>
          <a:p>
            <a:r>
              <a:rPr lang="en-US" altLang="ja-JP" b="1" dirty="0" smtClean="0"/>
              <a:t>8</a:t>
            </a:r>
            <a:r>
              <a:rPr lang="ja-JP" altLang="en-US" b="1" dirty="0" smtClean="0"/>
              <a:t>面体</a:t>
            </a:r>
            <a:endParaRPr kumimoji="1" lang="ja-JP" altLang="en-US" b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743895" y="4475631"/>
            <a:ext cx="97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12</a:t>
            </a:r>
            <a:r>
              <a:rPr kumimoji="1" lang="ja-JP" altLang="en-US" b="1" dirty="0" smtClean="0"/>
              <a:t>配位</a:t>
            </a:r>
            <a:endParaRPr kumimoji="1" lang="en-US" altLang="ja-JP" b="1" dirty="0" smtClean="0"/>
          </a:p>
          <a:p>
            <a:r>
              <a:rPr lang="en-US" altLang="ja-JP" b="1" dirty="0" smtClean="0"/>
              <a:t>14</a:t>
            </a:r>
            <a:r>
              <a:rPr lang="ja-JP" altLang="en-US" b="1" dirty="0" smtClean="0"/>
              <a:t>面体</a:t>
            </a:r>
            <a:endParaRPr kumimoji="1" lang="ja-JP" altLang="en-US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485957" y="5200032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err="1" smtClean="0"/>
              <a:t>overbonding</a:t>
            </a:r>
            <a:endParaRPr kumimoji="1" lang="ja-JP" altLang="en-US" sz="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206037" y="52000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err="1" smtClean="0"/>
              <a:t>underbonding</a:t>
            </a:r>
            <a:endParaRPr kumimoji="1" lang="ja-JP" altLang="en-US" sz="800" dirty="0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ペロフスカイト</a:t>
            </a:r>
            <a:r>
              <a:rPr lang="en-US" altLang="ja-JP" dirty="0" err="1" smtClean="0"/>
              <a:t>Mn</a:t>
            </a:r>
            <a:r>
              <a:rPr lang="ja-JP" altLang="en-US" dirty="0" smtClean="0"/>
              <a:t>酸化物 </a:t>
            </a:r>
            <a:r>
              <a:rPr lang="en-US" altLang="ja-JP" dirty="0" smtClean="0"/>
              <a:t>AMnO</a:t>
            </a:r>
            <a:r>
              <a:rPr lang="en-US" altLang="ja-JP" baseline="-25000" dirty="0" smtClean="0"/>
              <a:t>3</a:t>
            </a:r>
            <a:endParaRPr kumimoji="1" lang="ja-JP" altLang="en-US" baseline="-25000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716216" y="133177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716216" y="143078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718829" y="134652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718829" y="144553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728077" y="200276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718829" y="193087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718829" y="1863780"/>
            <a:ext cx="730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843243" y="171484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725464" y="204055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716216" y="196865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716216" y="190156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1076869" y="1732900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1322413" y="1731754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1898477" y="1732900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2088730" y="1714847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2264352" y="1714846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1001036" y="1242314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772005" y="2352559"/>
            <a:ext cx="74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Mn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91305" y="2352559"/>
            <a:ext cx="74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Mn</a:t>
            </a:r>
            <a:r>
              <a:rPr lang="en-US" altLang="ja-JP" baseline="30000" dirty="0"/>
              <a:t>4</a:t>
            </a:r>
            <a:r>
              <a:rPr kumimoji="1" lang="en-US" altLang="ja-JP" baseline="30000" dirty="0" smtClean="0"/>
              <a:t>+</a:t>
            </a:r>
            <a:endParaRPr kumimoji="1" lang="ja-JP" altLang="en-US" baseline="30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2385" y="1782861"/>
            <a:ext cx="58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t</a:t>
            </a:r>
            <a:r>
              <a:rPr kumimoji="1" lang="en-US" altLang="ja-JP" baseline="-25000" dirty="0" smtClean="0"/>
              <a:t>2g</a:t>
            </a:r>
            <a:endParaRPr kumimoji="1" lang="ja-JP" altLang="en-US" baseline="-25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22384" y="1187937"/>
            <a:ext cx="58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err="1" smtClean="0"/>
              <a:t>e</a:t>
            </a:r>
            <a:r>
              <a:rPr kumimoji="1" lang="en-US" altLang="ja-JP" baseline="-25000" dirty="0" err="1" smtClean="0"/>
              <a:t>g</a:t>
            </a:r>
            <a:endParaRPr kumimoji="1" lang="ja-JP" altLang="en-US" baseline="-25000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73" y="1189042"/>
            <a:ext cx="1786274" cy="219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矢印 1"/>
          <p:cNvSpPr/>
          <p:nvPr/>
        </p:nvSpPr>
        <p:spPr>
          <a:xfrm>
            <a:off x="2870458" y="1097550"/>
            <a:ext cx="1656210" cy="1324978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26507" y="1492432"/>
            <a:ext cx="1630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Jahn</a:t>
            </a:r>
            <a:r>
              <a:rPr kumimoji="1" lang="en-US" altLang="ja-JP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-Teller </a:t>
            </a:r>
          </a:p>
          <a:p>
            <a:pPr algn="ctr"/>
            <a:r>
              <a:rPr kumimoji="1" lang="en-US" altLang="ja-JP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effect</a:t>
            </a:r>
            <a:endParaRPr kumimoji="1" lang="ja-JP" altLang="en-US" sz="1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5153065" y="119950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5175953" y="143904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6196070" y="121424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6178566" y="145378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6187814" y="206685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6178566" y="214949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6178566" y="1872033"/>
            <a:ext cx="730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5510533" y="1634810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5185201" y="204880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5175953" y="213417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5231742" y="185343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V="1">
            <a:off x="5302980" y="1937427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V="1">
            <a:off x="5698752" y="1941683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6269733" y="194811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V="1">
            <a:off x="6523654" y="1675191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V="1">
            <a:off x="6767501" y="1971221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flipV="1">
            <a:off x="5362238" y="1272451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5231742" y="2364468"/>
            <a:ext cx="74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Mn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251043" y="2364468"/>
            <a:ext cx="74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Mn</a:t>
            </a:r>
            <a:r>
              <a:rPr lang="en-US" altLang="ja-JP" baseline="30000" dirty="0"/>
              <a:t>4</a:t>
            </a:r>
            <a:r>
              <a:rPr kumimoji="1" lang="en-US" altLang="ja-JP" baseline="30000" dirty="0" smtClean="0"/>
              <a:t>+</a:t>
            </a:r>
            <a:endParaRPr kumimoji="1" lang="ja-JP" altLang="en-US" baseline="300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722863" y="1754459"/>
            <a:ext cx="58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t</a:t>
            </a:r>
            <a:r>
              <a:rPr kumimoji="1" lang="en-US" altLang="ja-JP" baseline="-25000" dirty="0" smtClean="0"/>
              <a:t>2g</a:t>
            </a:r>
            <a:endParaRPr kumimoji="1" lang="ja-JP" altLang="en-US" baseline="-250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782121" y="1112393"/>
            <a:ext cx="58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err="1" smtClean="0"/>
              <a:t>e</a:t>
            </a:r>
            <a:r>
              <a:rPr kumimoji="1" lang="en-US" altLang="ja-JP" baseline="-25000" dirty="0" err="1" smtClean="0"/>
              <a:t>g</a:t>
            </a:r>
            <a:endParaRPr kumimoji="1" lang="ja-JP" altLang="en-US" baseline="-25000" dirty="0"/>
          </a:p>
        </p:txBody>
      </p:sp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538360"/>
              </p:ext>
            </p:extLst>
          </p:nvPr>
        </p:nvGraphicFramePr>
        <p:xfrm>
          <a:off x="669198" y="2745100"/>
          <a:ext cx="901981" cy="427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64" name="Equation" r:id="rId5" imgW="482400" imgH="228600" progId="Equation.DSMT4">
                  <p:embed/>
                </p:oleObj>
              </mc:Choice>
              <mc:Fallback>
                <p:oleObj name="Equation" r:id="rId5" imgW="482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9198" y="2745100"/>
                        <a:ext cx="901981" cy="427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オブジェクト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682965"/>
              </p:ext>
            </p:extLst>
          </p:nvPr>
        </p:nvGraphicFramePr>
        <p:xfrm>
          <a:off x="1791305" y="2744150"/>
          <a:ext cx="8064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65"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1305" y="2744150"/>
                        <a:ext cx="8064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オブジェクト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731276"/>
              </p:ext>
            </p:extLst>
          </p:nvPr>
        </p:nvGraphicFramePr>
        <p:xfrm>
          <a:off x="6251043" y="2733800"/>
          <a:ext cx="8064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66" name="Equation" r:id="rId9" imgW="431640" imgH="228600" progId="Equation.DSMT4">
                  <p:embed/>
                </p:oleObj>
              </mc:Choice>
              <mc:Fallback>
                <p:oleObj name="Equation" r:id="rId9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1043" y="2733800"/>
                        <a:ext cx="8064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オブジェクト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694740"/>
              </p:ext>
            </p:extLst>
          </p:nvPr>
        </p:nvGraphicFramePr>
        <p:xfrm>
          <a:off x="5156328" y="2742375"/>
          <a:ext cx="809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67" name="Equation" r:id="rId11" imgW="419040" imgH="228600" progId="Equation.DSMT4">
                  <p:embed/>
                </p:oleObj>
              </mc:Choice>
              <mc:Fallback>
                <p:oleObj name="Equation" r:id="rId11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328" y="2742375"/>
                        <a:ext cx="809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直線コネクタ 56"/>
          <p:cNvCxnSpPr/>
          <p:nvPr/>
        </p:nvCxnSpPr>
        <p:spPr>
          <a:xfrm>
            <a:off x="595823" y="358269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618711" y="382223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1638828" y="359743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1621324" y="383697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1630572" y="445004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1621324" y="453268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1621324" y="4255225"/>
            <a:ext cx="730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/>
          <p:nvPr/>
        </p:nvCxnSpPr>
        <p:spPr>
          <a:xfrm flipV="1">
            <a:off x="953291" y="401800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627959" y="443199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618711" y="451736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674500" y="423662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flipV="1">
            <a:off x="745738" y="432061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 flipV="1">
            <a:off x="1141510" y="4324875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flipV="1">
            <a:off x="1712491" y="4331304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flipV="1">
            <a:off x="1966412" y="4058383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flipV="1">
            <a:off x="2210259" y="4354413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 flipV="1">
            <a:off x="804996" y="3655643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矢印コネクタ 109"/>
          <p:cNvCxnSpPr/>
          <p:nvPr/>
        </p:nvCxnSpPr>
        <p:spPr>
          <a:xfrm flipV="1">
            <a:off x="1855209" y="368772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>
            <a:off x="2583109" y="362062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>
            <a:off x="2605997" y="386016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>
            <a:off x="3626114" y="363536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>
            <a:off x="3608610" y="387490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>
            <a:off x="3617858" y="448797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>
            <a:off x="3608610" y="457061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>
            <a:off x="3608610" y="4293154"/>
            <a:ext cx="730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 flipV="1">
            <a:off x="2940577" y="4055931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/>
          <p:nvPr/>
        </p:nvCxnSpPr>
        <p:spPr>
          <a:xfrm>
            <a:off x="2615245" y="446992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>
          <a:xfrm>
            <a:off x="2605997" y="455529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>
            <a:off x="2661786" y="427455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/>
          <p:cNvCxnSpPr/>
          <p:nvPr/>
        </p:nvCxnSpPr>
        <p:spPr>
          <a:xfrm flipV="1">
            <a:off x="2733024" y="435854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矢印コネクタ 122"/>
          <p:cNvCxnSpPr/>
          <p:nvPr/>
        </p:nvCxnSpPr>
        <p:spPr>
          <a:xfrm flipV="1">
            <a:off x="3128796" y="4362804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矢印コネクタ 123"/>
          <p:cNvCxnSpPr/>
          <p:nvPr/>
        </p:nvCxnSpPr>
        <p:spPr>
          <a:xfrm flipV="1">
            <a:off x="3699777" y="4369233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 flipV="1">
            <a:off x="3953698" y="409631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 flipV="1">
            <a:off x="4197545" y="439234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矢印コネクタ 126"/>
          <p:cNvCxnSpPr/>
          <p:nvPr/>
        </p:nvCxnSpPr>
        <p:spPr>
          <a:xfrm flipV="1">
            <a:off x="2792282" y="369357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>
            <a:off x="4743686" y="362646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>
            <a:off x="4766574" y="386600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>
            <a:off x="5786691" y="364120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>
            <a:off x="5769187" y="388075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>
            <a:off x="5778435" y="449382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>
            <a:off x="5769187" y="457646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>
            <a:off x="5769187" y="4298998"/>
            <a:ext cx="730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/>
          <p:cNvCxnSpPr/>
          <p:nvPr/>
        </p:nvCxnSpPr>
        <p:spPr>
          <a:xfrm flipV="1">
            <a:off x="5101154" y="4061775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/>
          <p:nvPr/>
        </p:nvCxnSpPr>
        <p:spPr>
          <a:xfrm>
            <a:off x="4775822" y="447577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/>
          <p:nvPr/>
        </p:nvCxnSpPr>
        <p:spPr>
          <a:xfrm>
            <a:off x="4766574" y="456113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>
            <a:off x="4822363" y="428039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矢印コネクタ 139"/>
          <p:cNvCxnSpPr/>
          <p:nvPr/>
        </p:nvCxnSpPr>
        <p:spPr>
          <a:xfrm flipV="1">
            <a:off x="4893601" y="436439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矢印コネクタ 140"/>
          <p:cNvCxnSpPr/>
          <p:nvPr/>
        </p:nvCxnSpPr>
        <p:spPr>
          <a:xfrm flipV="1">
            <a:off x="5289373" y="436864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矢印コネクタ 141"/>
          <p:cNvCxnSpPr/>
          <p:nvPr/>
        </p:nvCxnSpPr>
        <p:spPr>
          <a:xfrm flipV="1">
            <a:off x="5860354" y="4375077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矢印コネクタ 142"/>
          <p:cNvCxnSpPr/>
          <p:nvPr/>
        </p:nvCxnSpPr>
        <p:spPr>
          <a:xfrm flipV="1">
            <a:off x="6114275" y="4102156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矢印コネクタ 143"/>
          <p:cNvCxnSpPr/>
          <p:nvPr/>
        </p:nvCxnSpPr>
        <p:spPr>
          <a:xfrm flipV="1">
            <a:off x="6358122" y="4398186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矢印コネクタ 144"/>
          <p:cNvCxnSpPr/>
          <p:nvPr/>
        </p:nvCxnSpPr>
        <p:spPr>
          <a:xfrm flipV="1">
            <a:off x="4952859" y="3699416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矢印コネクタ 145"/>
          <p:cNvCxnSpPr/>
          <p:nvPr/>
        </p:nvCxnSpPr>
        <p:spPr>
          <a:xfrm flipV="1">
            <a:off x="6003072" y="3731501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>
            <a:off x="6897715" y="364956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>
          <a:xfrm>
            <a:off x="6920603" y="388910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>
            <a:off x="7940720" y="366430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/>
          <p:nvPr/>
        </p:nvCxnSpPr>
        <p:spPr>
          <a:xfrm>
            <a:off x="7923216" y="390384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/>
          <p:cNvCxnSpPr/>
          <p:nvPr/>
        </p:nvCxnSpPr>
        <p:spPr>
          <a:xfrm>
            <a:off x="7932464" y="451691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/>
          <p:cNvCxnSpPr/>
          <p:nvPr/>
        </p:nvCxnSpPr>
        <p:spPr>
          <a:xfrm>
            <a:off x="7923216" y="459955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/>
          <p:nvPr/>
        </p:nvCxnSpPr>
        <p:spPr>
          <a:xfrm>
            <a:off x="7923216" y="4322094"/>
            <a:ext cx="730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矢印コネクタ 153"/>
          <p:cNvCxnSpPr/>
          <p:nvPr/>
        </p:nvCxnSpPr>
        <p:spPr>
          <a:xfrm flipV="1">
            <a:off x="7255183" y="4084871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/>
          <p:cNvCxnSpPr/>
          <p:nvPr/>
        </p:nvCxnSpPr>
        <p:spPr>
          <a:xfrm>
            <a:off x="6929851" y="449886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/>
          <p:cNvCxnSpPr/>
          <p:nvPr/>
        </p:nvCxnSpPr>
        <p:spPr>
          <a:xfrm>
            <a:off x="6920603" y="458423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/>
          <p:cNvCxnSpPr/>
          <p:nvPr/>
        </p:nvCxnSpPr>
        <p:spPr>
          <a:xfrm>
            <a:off x="6976392" y="430349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矢印コネクタ 157"/>
          <p:cNvCxnSpPr/>
          <p:nvPr/>
        </p:nvCxnSpPr>
        <p:spPr>
          <a:xfrm flipV="1">
            <a:off x="7047630" y="438748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矢印コネクタ 158"/>
          <p:cNvCxnSpPr/>
          <p:nvPr/>
        </p:nvCxnSpPr>
        <p:spPr>
          <a:xfrm flipV="1">
            <a:off x="7443402" y="4391744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矢印コネクタ 159"/>
          <p:cNvCxnSpPr/>
          <p:nvPr/>
        </p:nvCxnSpPr>
        <p:spPr>
          <a:xfrm flipV="1">
            <a:off x="8014383" y="4398173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矢印コネクタ 160"/>
          <p:cNvCxnSpPr/>
          <p:nvPr/>
        </p:nvCxnSpPr>
        <p:spPr>
          <a:xfrm flipV="1">
            <a:off x="8268304" y="412525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矢印コネクタ 161"/>
          <p:cNvCxnSpPr/>
          <p:nvPr/>
        </p:nvCxnSpPr>
        <p:spPr>
          <a:xfrm flipV="1">
            <a:off x="8512151" y="442128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矢印コネクタ 162"/>
          <p:cNvCxnSpPr/>
          <p:nvPr/>
        </p:nvCxnSpPr>
        <p:spPr>
          <a:xfrm flipV="1">
            <a:off x="7106888" y="372251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矢印コネクタ 163"/>
          <p:cNvCxnSpPr/>
          <p:nvPr/>
        </p:nvCxnSpPr>
        <p:spPr>
          <a:xfrm flipV="1">
            <a:off x="8157101" y="3754597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/>
          <p:cNvCxnSpPr/>
          <p:nvPr/>
        </p:nvCxnSpPr>
        <p:spPr>
          <a:xfrm>
            <a:off x="609430" y="509131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>
            <a:off x="632318" y="533085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/>
          <p:nvPr/>
        </p:nvCxnSpPr>
        <p:spPr>
          <a:xfrm>
            <a:off x="1652435" y="510606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/>
          <p:nvPr/>
        </p:nvCxnSpPr>
        <p:spPr>
          <a:xfrm>
            <a:off x="1634931" y="534560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/>
          <p:nvPr/>
        </p:nvCxnSpPr>
        <p:spPr>
          <a:xfrm>
            <a:off x="1644179" y="595867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/>
          <p:cNvCxnSpPr/>
          <p:nvPr/>
        </p:nvCxnSpPr>
        <p:spPr>
          <a:xfrm>
            <a:off x="1634931" y="604131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>
            <a:off x="1634931" y="5763849"/>
            <a:ext cx="730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矢印コネクタ 171"/>
          <p:cNvCxnSpPr/>
          <p:nvPr/>
        </p:nvCxnSpPr>
        <p:spPr>
          <a:xfrm flipV="1">
            <a:off x="966898" y="5526626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/>
          <p:nvPr/>
        </p:nvCxnSpPr>
        <p:spPr>
          <a:xfrm>
            <a:off x="641566" y="594062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/>
          <p:nvPr/>
        </p:nvCxnSpPr>
        <p:spPr>
          <a:xfrm>
            <a:off x="632318" y="602598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688107" y="574524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矢印コネクタ 175"/>
          <p:cNvCxnSpPr/>
          <p:nvPr/>
        </p:nvCxnSpPr>
        <p:spPr>
          <a:xfrm flipV="1">
            <a:off x="759345" y="5829243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矢印コネクタ 176"/>
          <p:cNvCxnSpPr/>
          <p:nvPr/>
        </p:nvCxnSpPr>
        <p:spPr>
          <a:xfrm flipV="1">
            <a:off x="1155117" y="583349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矢印コネクタ 177"/>
          <p:cNvCxnSpPr/>
          <p:nvPr/>
        </p:nvCxnSpPr>
        <p:spPr>
          <a:xfrm flipV="1">
            <a:off x="1726098" y="583992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矢印コネクタ 178"/>
          <p:cNvCxnSpPr/>
          <p:nvPr/>
        </p:nvCxnSpPr>
        <p:spPr>
          <a:xfrm flipV="1">
            <a:off x="1980019" y="5567007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矢印コネクタ 179"/>
          <p:cNvCxnSpPr/>
          <p:nvPr/>
        </p:nvCxnSpPr>
        <p:spPr>
          <a:xfrm flipV="1">
            <a:off x="2223866" y="5863037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矢印コネクタ 180"/>
          <p:cNvCxnSpPr/>
          <p:nvPr/>
        </p:nvCxnSpPr>
        <p:spPr>
          <a:xfrm flipV="1">
            <a:off x="818603" y="5164267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コネクタ 182"/>
          <p:cNvCxnSpPr/>
          <p:nvPr/>
        </p:nvCxnSpPr>
        <p:spPr>
          <a:xfrm>
            <a:off x="2596716" y="512924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コネクタ 183"/>
          <p:cNvCxnSpPr/>
          <p:nvPr/>
        </p:nvCxnSpPr>
        <p:spPr>
          <a:xfrm>
            <a:off x="2619604" y="536878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コネクタ 184"/>
          <p:cNvCxnSpPr/>
          <p:nvPr/>
        </p:nvCxnSpPr>
        <p:spPr>
          <a:xfrm>
            <a:off x="3639721" y="514398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コネクタ 185"/>
          <p:cNvCxnSpPr/>
          <p:nvPr/>
        </p:nvCxnSpPr>
        <p:spPr>
          <a:xfrm>
            <a:off x="3622217" y="538353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/>
          <p:cNvCxnSpPr/>
          <p:nvPr/>
        </p:nvCxnSpPr>
        <p:spPr>
          <a:xfrm>
            <a:off x="3631465" y="599660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コネクタ 187"/>
          <p:cNvCxnSpPr/>
          <p:nvPr/>
        </p:nvCxnSpPr>
        <p:spPr>
          <a:xfrm>
            <a:off x="3622217" y="607924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コネクタ 188"/>
          <p:cNvCxnSpPr/>
          <p:nvPr/>
        </p:nvCxnSpPr>
        <p:spPr>
          <a:xfrm>
            <a:off x="3622217" y="5801778"/>
            <a:ext cx="730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矢印コネクタ 189"/>
          <p:cNvCxnSpPr/>
          <p:nvPr/>
        </p:nvCxnSpPr>
        <p:spPr>
          <a:xfrm flipV="1">
            <a:off x="2954184" y="5564555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/>
          <p:cNvCxnSpPr/>
          <p:nvPr/>
        </p:nvCxnSpPr>
        <p:spPr>
          <a:xfrm>
            <a:off x="2628852" y="597855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/>
          <p:cNvCxnSpPr/>
          <p:nvPr/>
        </p:nvCxnSpPr>
        <p:spPr>
          <a:xfrm>
            <a:off x="2619604" y="606391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/>
          <p:cNvCxnSpPr/>
          <p:nvPr/>
        </p:nvCxnSpPr>
        <p:spPr>
          <a:xfrm>
            <a:off x="2675393" y="578317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矢印コネクタ 193"/>
          <p:cNvCxnSpPr/>
          <p:nvPr/>
        </p:nvCxnSpPr>
        <p:spPr>
          <a:xfrm flipV="1">
            <a:off x="2746631" y="586717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矢印コネクタ 194"/>
          <p:cNvCxnSpPr/>
          <p:nvPr/>
        </p:nvCxnSpPr>
        <p:spPr>
          <a:xfrm flipV="1">
            <a:off x="3142403" y="587142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矢印コネクタ 195"/>
          <p:cNvCxnSpPr/>
          <p:nvPr/>
        </p:nvCxnSpPr>
        <p:spPr>
          <a:xfrm flipV="1">
            <a:off x="3713384" y="5877857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矢印コネクタ 196"/>
          <p:cNvCxnSpPr/>
          <p:nvPr/>
        </p:nvCxnSpPr>
        <p:spPr>
          <a:xfrm flipV="1">
            <a:off x="3967305" y="5604936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矢印コネクタ 197"/>
          <p:cNvCxnSpPr/>
          <p:nvPr/>
        </p:nvCxnSpPr>
        <p:spPr>
          <a:xfrm flipV="1">
            <a:off x="4211152" y="5900966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矢印コネクタ 198"/>
          <p:cNvCxnSpPr/>
          <p:nvPr/>
        </p:nvCxnSpPr>
        <p:spPr>
          <a:xfrm flipV="1">
            <a:off x="2805889" y="5202196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コネクタ 200"/>
          <p:cNvCxnSpPr/>
          <p:nvPr/>
        </p:nvCxnSpPr>
        <p:spPr>
          <a:xfrm>
            <a:off x="4757293" y="513509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/>
          <p:cNvCxnSpPr/>
          <p:nvPr/>
        </p:nvCxnSpPr>
        <p:spPr>
          <a:xfrm>
            <a:off x="4780181" y="537463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コネクタ 202"/>
          <p:cNvCxnSpPr/>
          <p:nvPr/>
        </p:nvCxnSpPr>
        <p:spPr>
          <a:xfrm>
            <a:off x="5800298" y="514983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コネクタ 203"/>
          <p:cNvCxnSpPr/>
          <p:nvPr/>
        </p:nvCxnSpPr>
        <p:spPr>
          <a:xfrm>
            <a:off x="5782794" y="538937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コネクタ 204"/>
          <p:cNvCxnSpPr/>
          <p:nvPr/>
        </p:nvCxnSpPr>
        <p:spPr>
          <a:xfrm>
            <a:off x="5792042" y="600244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コネクタ 205"/>
          <p:cNvCxnSpPr/>
          <p:nvPr/>
        </p:nvCxnSpPr>
        <p:spPr>
          <a:xfrm>
            <a:off x="5782794" y="608508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/>
          <p:cNvCxnSpPr/>
          <p:nvPr/>
        </p:nvCxnSpPr>
        <p:spPr>
          <a:xfrm>
            <a:off x="5782794" y="5807622"/>
            <a:ext cx="730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矢印コネクタ 207"/>
          <p:cNvCxnSpPr/>
          <p:nvPr/>
        </p:nvCxnSpPr>
        <p:spPr>
          <a:xfrm flipV="1">
            <a:off x="5114761" y="557039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/>
          <p:nvPr/>
        </p:nvCxnSpPr>
        <p:spPr>
          <a:xfrm>
            <a:off x="4789429" y="598439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コネクタ 209"/>
          <p:cNvCxnSpPr/>
          <p:nvPr/>
        </p:nvCxnSpPr>
        <p:spPr>
          <a:xfrm>
            <a:off x="4780181" y="606976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コネクタ 210"/>
          <p:cNvCxnSpPr/>
          <p:nvPr/>
        </p:nvCxnSpPr>
        <p:spPr>
          <a:xfrm>
            <a:off x="4835970" y="578901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矢印コネクタ 211"/>
          <p:cNvCxnSpPr/>
          <p:nvPr/>
        </p:nvCxnSpPr>
        <p:spPr>
          <a:xfrm flipV="1">
            <a:off x="4907208" y="5873016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矢印コネクタ 212"/>
          <p:cNvCxnSpPr/>
          <p:nvPr/>
        </p:nvCxnSpPr>
        <p:spPr>
          <a:xfrm flipV="1">
            <a:off x="5302980" y="587727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矢印コネクタ 213"/>
          <p:cNvCxnSpPr/>
          <p:nvPr/>
        </p:nvCxnSpPr>
        <p:spPr>
          <a:xfrm flipV="1">
            <a:off x="5873961" y="5883701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矢印コネクタ 214"/>
          <p:cNvCxnSpPr/>
          <p:nvPr/>
        </p:nvCxnSpPr>
        <p:spPr>
          <a:xfrm flipV="1">
            <a:off x="6127882" y="5610780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矢印コネクタ 215"/>
          <p:cNvCxnSpPr/>
          <p:nvPr/>
        </p:nvCxnSpPr>
        <p:spPr>
          <a:xfrm flipV="1">
            <a:off x="6371729" y="5906810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矢印コネクタ 216"/>
          <p:cNvCxnSpPr/>
          <p:nvPr/>
        </p:nvCxnSpPr>
        <p:spPr>
          <a:xfrm flipV="1">
            <a:off x="4966466" y="5208040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コネクタ 218"/>
          <p:cNvCxnSpPr/>
          <p:nvPr/>
        </p:nvCxnSpPr>
        <p:spPr>
          <a:xfrm>
            <a:off x="6911322" y="515818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コネクタ 219"/>
          <p:cNvCxnSpPr/>
          <p:nvPr/>
        </p:nvCxnSpPr>
        <p:spPr>
          <a:xfrm>
            <a:off x="6934210" y="539772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コネクタ 220"/>
          <p:cNvCxnSpPr/>
          <p:nvPr/>
        </p:nvCxnSpPr>
        <p:spPr>
          <a:xfrm>
            <a:off x="7954327" y="517292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/>
          <p:cNvCxnSpPr/>
          <p:nvPr/>
        </p:nvCxnSpPr>
        <p:spPr>
          <a:xfrm>
            <a:off x="7936823" y="541247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コネクタ 222"/>
          <p:cNvCxnSpPr/>
          <p:nvPr/>
        </p:nvCxnSpPr>
        <p:spPr>
          <a:xfrm>
            <a:off x="7946071" y="602554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/>
          <p:cNvCxnSpPr/>
          <p:nvPr/>
        </p:nvCxnSpPr>
        <p:spPr>
          <a:xfrm>
            <a:off x="7936823" y="610818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コネクタ 224"/>
          <p:cNvCxnSpPr/>
          <p:nvPr/>
        </p:nvCxnSpPr>
        <p:spPr>
          <a:xfrm>
            <a:off x="7936823" y="5830718"/>
            <a:ext cx="730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矢印コネクタ 225"/>
          <p:cNvCxnSpPr/>
          <p:nvPr/>
        </p:nvCxnSpPr>
        <p:spPr>
          <a:xfrm flipV="1">
            <a:off x="7268790" y="5593495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/>
          <p:cNvCxnSpPr/>
          <p:nvPr/>
        </p:nvCxnSpPr>
        <p:spPr>
          <a:xfrm>
            <a:off x="6943458" y="600749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/>
          <p:cNvCxnSpPr/>
          <p:nvPr/>
        </p:nvCxnSpPr>
        <p:spPr>
          <a:xfrm>
            <a:off x="6934210" y="609285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コネクタ 228"/>
          <p:cNvCxnSpPr/>
          <p:nvPr/>
        </p:nvCxnSpPr>
        <p:spPr>
          <a:xfrm>
            <a:off x="6989999" y="581211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矢印コネクタ 229"/>
          <p:cNvCxnSpPr/>
          <p:nvPr/>
        </p:nvCxnSpPr>
        <p:spPr>
          <a:xfrm flipV="1">
            <a:off x="7061237" y="589611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矢印コネクタ 230"/>
          <p:cNvCxnSpPr/>
          <p:nvPr/>
        </p:nvCxnSpPr>
        <p:spPr>
          <a:xfrm flipV="1">
            <a:off x="7457009" y="590036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矢印コネクタ 231"/>
          <p:cNvCxnSpPr/>
          <p:nvPr/>
        </p:nvCxnSpPr>
        <p:spPr>
          <a:xfrm flipV="1">
            <a:off x="8027990" y="5906797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線矢印コネクタ 232"/>
          <p:cNvCxnSpPr/>
          <p:nvPr/>
        </p:nvCxnSpPr>
        <p:spPr>
          <a:xfrm flipV="1">
            <a:off x="8281911" y="5633876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矢印コネクタ 233"/>
          <p:cNvCxnSpPr/>
          <p:nvPr/>
        </p:nvCxnSpPr>
        <p:spPr>
          <a:xfrm flipV="1">
            <a:off x="8525758" y="5929906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矢印コネクタ 234"/>
          <p:cNvCxnSpPr/>
          <p:nvPr/>
        </p:nvCxnSpPr>
        <p:spPr>
          <a:xfrm flipV="1">
            <a:off x="7120495" y="5231136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矢印コネクタ 235"/>
          <p:cNvCxnSpPr/>
          <p:nvPr/>
        </p:nvCxnSpPr>
        <p:spPr>
          <a:xfrm flipV="1">
            <a:off x="8170708" y="5263221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9" name="下カーブ矢印 62478"/>
          <p:cNvSpPr/>
          <p:nvPr/>
        </p:nvSpPr>
        <p:spPr>
          <a:xfrm>
            <a:off x="4211152" y="3461189"/>
            <a:ext cx="617281" cy="36004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9" name="下カーブ矢印 238"/>
          <p:cNvSpPr/>
          <p:nvPr/>
        </p:nvSpPr>
        <p:spPr>
          <a:xfrm>
            <a:off x="2115743" y="4955070"/>
            <a:ext cx="617281" cy="360040"/>
          </a:xfrm>
          <a:prstGeom prst="curvedDownArrow">
            <a:avLst/>
          </a:prstGeom>
          <a:solidFill>
            <a:srgbClr val="FFFF00"/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0" name="下カーブ矢印 239"/>
          <p:cNvSpPr/>
          <p:nvPr/>
        </p:nvSpPr>
        <p:spPr>
          <a:xfrm>
            <a:off x="4276320" y="4969813"/>
            <a:ext cx="617281" cy="360040"/>
          </a:xfrm>
          <a:prstGeom prst="curvedDownArrow">
            <a:avLst/>
          </a:prstGeom>
          <a:solidFill>
            <a:srgbClr val="FFFF00"/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1" name="下カーブ矢印 240"/>
          <p:cNvSpPr/>
          <p:nvPr/>
        </p:nvSpPr>
        <p:spPr>
          <a:xfrm>
            <a:off x="6443956" y="4969813"/>
            <a:ext cx="617281" cy="360040"/>
          </a:xfrm>
          <a:prstGeom prst="curvedDownArrow">
            <a:avLst/>
          </a:prstGeom>
          <a:solidFill>
            <a:srgbClr val="FFFF00"/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2480" name="角丸四角形 62479"/>
          <p:cNvSpPr/>
          <p:nvPr/>
        </p:nvSpPr>
        <p:spPr>
          <a:xfrm>
            <a:off x="322385" y="3475623"/>
            <a:ext cx="8663962" cy="137770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角丸四角形 242"/>
          <p:cNvSpPr/>
          <p:nvPr/>
        </p:nvSpPr>
        <p:spPr>
          <a:xfrm>
            <a:off x="311457" y="5006415"/>
            <a:ext cx="8663962" cy="137770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2482" name="直線矢印コネクタ 62481"/>
          <p:cNvCxnSpPr/>
          <p:nvPr/>
        </p:nvCxnSpPr>
        <p:spPr>
          <a:xfrm flipV="1">
            <a:off x="7711306" y="1674361"/>
            <a:ext cx="0" cy="146660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線矢印コネクタ 245"/>
          <p:cNvCxnSpPr/>
          <p:nvPr/>
        </p:nvCxnSpPr>
        <p:spPr>
          <a:xfrm flipV="1">
            <a:off x="8261074" y="1636170"/>
            <a:ext cx="0" cy="1466607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83" name="テキスト ボックス 62482"/>
          <p:cNvSpPr txBox="1"/>
          <p:nvPr/>
        </p:nvSpPr>
        <p:spPr>
          <a:xfrm>
            <a:off x="3031724" y="3075513"/>
            <a:ext cx="1871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i="1" dirty="0" smtClean="0">
                <a:solidFill>
                  <a:srgbClr val="0070C0"/>
                </a:solidFill>
              </a:rPr>
              <a:t>S</a:t>
            </a:r>
            <a:r>
              <a:rPr kumimoji="1" lang="ja-JP" altLang="en-US" sz="2000" b="1" baseline="-25000" dirty="0" smtClean="0">
                <a:solidFill>
                  <a:srgbClr val="0070C0"/>
                </a:solidFill>
              </a:rPr>
              <a:t>∞</a:t>
            </a:r>
            <a:r>
              <a:rPr kumimoji="1" lang="ja-JP" altLang="en-US" sz="2000" b="1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= 170μV/K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pic>
        <p:nvPicPr>
          <p:cNvPr id="24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272180"/>
              </p:ext>
            </p:extLst>
          </p:nvPr>
        </p:nvGraphicFramePr>
        <p:xfrm>
          <a:off x="2969132" y="2469456"/>
          <a:ext cx="1884362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68" name="Equation" r:id="rId14" imgW="1358640" imgH="482400" progId="Equation.DSMT4">
                  <p:embed/>
                </p:oleObj>
              </mc:Choice>
              <mc:Fallback>
                <p:oleObj name="Equation" r:id="rId14" imgW="1358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9132" y="2469456"/>
                        <a:ext cx="1884362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84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178" y="-99392"/>
            <a:ext cx="8385301" cy="963092"/>
          </a:xfrm>
        </p:spPr>
        <p:txBody>
          <a:bodyPr/>
          <a:lstStyle/>
          <a:p>
            <a:r>
              <a:rPr kumimoji="1" lang="ja-JP" altLang="en-US" dirty="0" smtClean="0"/>
              <a:t>背景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9941" y="672539"/>
            <a:ext cx="1991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従来の酸化物</a:t>
            </a:r>
            <a:endParaRPr kumimoji="1" lang="ja-JP" altLang="en-US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55512" y="672539"/>
            <a:ext cx="188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熱電変換酸化物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3865" y="1158788"/>
            <a:ext cx="4676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sz="1600" dirty="0"/>
              <a:t>縮退</a:t>
            </a:r>
            <a:r>
              <a:rPr lang="ja-JP" altLang="en-US" sz="1600" dirty="0" smtClean="0"/>
              <a:t>半導体と比較して、低移動度</a:t>
            </a:r>
            <a:endParaRPr kumimoji="1" lang="en-US" altLang="ja-JP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sz="1600" dirty="0" smtClean="0"/>
              <a:t>金属と比較して、低キャリア密度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74025" y="1172861"/>
            <a:ext cx="3951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sz="1600" dirty="0"/>
              <a:t>高移動度で、低い </a:t>
            </a:r>
            <a:r>
              <a:rPr lang="en-US" altLang="ja-JP" sz="1600" i="1" dirty="0"/>
              <a:t>ρ </a:t>
            </a:r>
            <a:r>
              <a:rPr lang="ja-JP" altLang="en-US" sz="1600" dirty="0"/>
              <a:t>を示す酸化物</a:t>
            </a:r>
            <a:endParaRPr lang="en-US" altLang="ja-JP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sz="1600" dirty="0" smtClean="0"/>
              <a:t>高キャリア密度で、高い </a:t>
            </a:r>
            <a:r>
              <a:rPr lang="en-US" altLang="ja-JP" sz="1600" i="1" dirty="0" smtClean="0"/>
              <a:t>S </a:t>
            </a:r>
            <a:r>
              <a:rPr lang="ja-JP" altLang="en-US" sz="1600" dirty="0" smtClean="0"/>
              <a:t>を示す酸化物</a:t>
            </a:r>
            <a:endParaRPr lang="en-US" altLang="ja-JP" sz="1600" dirty="0" smtClean="0"/>
          </a:p>
        </p:txBody>
      </p:sp>
      <p:sp>
        <p:nvSpPr>
          <p:cNvPr id="20" name="正方形/長方形 19"/>
          <p:cNvSpPr/>
          <p:nvPr/>
        </p:nvSpPr>
        <p:spPr>
          <a:xfrm>
            <a:off x="202051" y="698512"/>
            <a:ext cx="4111479" cy="1059124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Picture 18" descr=" DP121.jpg                                                      0001A6B8Miya HD                        B98698CA: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6" y="4558188"/>
            <a:ext cx="1440160" cy="210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48" y="2428628"/>
            <a:ext cx="153851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78" y="2771295"/>
            <a:ext cx="1570461" cy="145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50" y="4858424"/>
            <a:ext cx="1520961" cy="170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179512" y="2384132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CoO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layer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9511" y="4521894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CoO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layer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0" y="348050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Na </a:t>
            </a:r>
            <a:r>
              <a:rPr kumimoji="1" lang="en-US" altLang="ja-JP" dirty="0" smtClean="0"/>
              <a:t>layer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38307" y="5286466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Block</a:t>
            </a:r>
            <a:r>
              <a:rPr kumimoji="1" lang="en-US" altLang="ja-JP" dirty="0" smtClean="0"/>
              <a:t> layer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627784" y="2384132"/>
            <a:ext cx="1116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Na</a:t>
            </a:r>
            <a:r>
              <a:rPr kumimoji="1" lang="en-US" altLang="ja-JP" b="1" baseline="-25000" dirty="0" smtClean="0"/>
              <a:t>x</a:t>
            </a:r>
            <a:r>
              <a:rPr kumimoji="1" lang="en-US" altLang="ja-JP" b="1" dirty="0" smtClean="0"/>
              <a:t>CoO</a:t>
            </a:r>
            <a:r>
              <a:rPr kumimoji="1" lang="en-US" altLang="ja-JP" b="1" baseline="-25000" dirty="0" smtClean="0"/>
              <a:t>2</a:t>
            </a:r>
            <a:endParaRPr kumimoji="1" lang="ja-JP" altLang="en-US" b="1" baseline="-25000" dirty="0"/>
          </a:p>
        </p:txBody>
      </p:sp>
      <p:sp>
        <p:nvSpPr>
          <p:cNvPr id="33" name="正方形/長方形 32"/>
          <p:cNvSpPr/>
          <p:nvPr/>
        </p:nvSpPr>
        <p:spPr>
          <a:xfrm>
            <a:off x="2307335" y="4673758"/>
            <a:ext cx="188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[Ca</a:t>
            </a:r>
            <a:r>
              <a:rPr lang="en-US" altLang="ja-JP" b="1" baseline="-25000" dirty="0" smtClean="0"/>
              <a:t>2</a:t>
            </a:r>
            <a:r>
              <a:rPr lang="en-US" altLang="ja-JP" b="1" dirty="0" smtClean="0"/>
              <a:t>CoO</a:t>
            </a:r>
            <a:r>
              <a:rPr lang="en-US" altLang="ja-JP" b="1" baseline="-25000" dirty="0" smtClean="0"/>
              <a:t>3</a:t>
            </a:r>
            <a:r>
              <a:rPr lang="en-US" altLang="ja-JP" b="1" dirty="0" smtClean="0"/>
              <a:t>]</a:t>
            </a:r>
            <a:r>
              <a:rPr lang="en-US" altLang="ja-JP" b="1" baseline="-25000" dirty="0" smtClean="0"/>
              <a:t>0.62</a:t>
            </a:r>
            <a:r>
              <a:rPr lang="en-US" altLang="ja-JP" b="1" dirty="0" smtClean="0"/>
              <a:t>CoO</a:t>
            </a:r>
            <a:r>
              <a:rPr lang="en-US" altLang="ja-JP" b="1" baseline="-25000" dirty="0" smtClean="0"/>
              <a:t>2</a:t>
            </a:r>
            <a:endParaRPr lang="ja-JP" altLang="en-US" b="1" baseline="-25000" dirty="0"/>
          </a:p>
        </p:txBody>
      </p:sp>
      <p:graphicFrame>
        <p:nvGraphicFramePr>
          <p:cNvPr id="34" name="オブジェクト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79553"/>
              </p:ext>
            </p:extLst>
          </p:nvPr>
        </p:nvGraphicFramePr>
        <p:xfrm>
          <a:off x="2627784" y="2813524"/>
          <a:ext cx="1354137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95" name="Equation" r:id="rId9" imgW="927000" imgH="660240" progId="Equation.DSMT4">
                  <p:embed/>
                </p:oleObj>
              </mc:Choice>
              <mc:Fallback>
                <p:oleObj name="Equation" r:id="rId9" imgW="92700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27784" y="2813524"/>
                        <a:ext cx="1354137" cy="96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オブジェクト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944433"/>
              </p:ext>
            </p:extLst>
          </p:nvPr>
        </p:nvGraphicFramePr>
        <p:xfrm>
          <a:off x="2447763" y="5178051"/>
          <a:ext cx="1354137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96" name="Equation" r:id="rId11" imgW="927000" imgH="660240" progId="Equation.DSMT4">
                  <p:embed/>
                </p:oleObj>
              </mc:Choice>
              <mc:Fallback>
                <p:oleObj name="Equation" r:id="rId11" imgW="927000" imgH="660240" progId="Equation.DSMT4">
                  <p:embed/>
                  <p:pic>
                    <p:nvPicPr>
                      <p:cNvPr id="0" name="オブジェクト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763" y="5178051"/>
                        <a:ext cx="1354137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テキスト ボックス 38"/>
          <p:cNvSpPr txBox="1"/>
          <p:nvPr/>
        </p:nvSpPr>
        <p:spPr>
          <a:xfrm>
            <a:off x="2385498" y="3849833"/>
            <a:ext cx="2230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>
                <a:solidFill>
                  <a:srgbClr val="0070C0"/>
                </a:solidFill>
              </a:rPr>
              <a:t>Phys</a:t>
            </a:r>
            <a:r>
              <a:rPr lang="en-US" altLang="ja-JP" sz="1200" dirty="0">
                <a:solidFill>
                  <a:srgbClr val="0070C0"/>
                </a:solidFill>
              </a:rPr>
              <a:t>. Rev. B</a:t>
            </a:r>
            <a:r>
              <a:rPr lang="en-US" altLang="ja-JP" sz="1200" b="1" dirty="0">
                <a:solidFill>
                  <a:srgbClr val="0070C0"/>
                </a:solidFill>
              </a:rPr>
              <a:t>56</a:t>
            </a:r>
            <a:r>
              <a:rPr lang="en-US" altLang="ja-JP" sz="1200" dirty="0">
                <a:solidFill>
                  <a:srgbClr val="0070C0"/>
                </a:solidFill>
              </a:rPr>
              <a:t>, </a:t>
            </a:r>
            <a:r>
              <a:rPr lang="en-US" altLang="ja-JP" sz="1200" dirty="0" smtClean="0">
                <a:solidFill>
                  <a:srgbClr val="0070C0"/>
                </a:solidFill>
              </a:rPr>
              <a:t>R12685</a:t>
            </a:r>
            <a:r>
              <a:rPr lang="ja-JP" altLang="en-US" sz="1200" dirty="0" smtClean="0">
                <a:solidFill>
                  <a:srgbClr val="0070C0"/>
                </a:solidFill>
              </a:rPr>
              <a:t>　</a:t>
            </a:r>
            <a:r>
              <a:rPr lang="en-US" altLang="ja-JP" sz="1200" dirty="0" smtClean="0">
                <a:solidFill>
                  <a:srgbClr val="0070C0"/>
                </a:solidFill>
              </a:rPr>
              <a:t>(1997</a:t>
            </a:r>
            <a:r>
              <a:rPr lang="en-US" altLang="ja-JP" sz="1200" dirty="0">
                <a:solidFill>
                  <a:srgbClr val="0070C0"/>
                </a:solidFill>
              </a:rPr>
              <a:t>)</a:t>
            </a:r>
            <a:endParaRPr kumimoji="1" lang="ja-JP" altLang="en-US" sz="1200" dirty="0">
              <a:solidFill>
                <a:srgbClr val="0070C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355606" y="6210707"/>
            <a:ext cx="2452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>
                <a:solidFill>
                  <a:srgbClr val="0070C0"/>
                </a:solidFill>
              </a:rPr>
              <a:t>Jpn.J.Appl.Phys</a:t>
            </a:r>
            <a:r>
              <a:rPr lang="en-US" altLang="ja-JP" sz="1200" dirty="0">
                <a:solidFill>
                  <a:srgbClr val="0070C0"/>
                </a:solidFill>
              </a:rPr>
              <a:t>. </a:t>
            </a:r>
            <a:r>
              <a:rPr lang="en-US" altLang="ja-JP" sz="1200" b="1" dirty="0">
                <a:solidFill>
                  <a:srgbClr val="0070C0"/>
                </a:solidFill>
              </a:rPr>
              <a:t>39</a:t>
            </a:r>
            <a:r>
              <a:rPr lang="en-US" altLang="ja-JP" sz="1200" dirty="0">
                <a:solidFill>
                  <a:srgbClr val="0070C0"/>
                </a:solidFill>
              </a:rPr>
              <a:t>, L531 (2000)</a:t>
            </a:r>
            <a:endParaRPr kumimoji="1" lang="ja-JP" altLang="en-US" sz="1200" dirty="0">
              <a:solidFill>
                <a:srgbClr val="0070C0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887826" y="2384132"/>
            <a:ext cx="171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Al</a:t>
            </a:r>
            <a:r>
              <a:rPr lang="ja-JP" altLang="en-US" b="1" dirty="0"/>
              <a:t> </a:t>
            </a:r>
            <a:r>
              <a:rPr lang="en-US" altLang="ja-JP" b="1" dirty="0" smtClean="0"/>
              <a:t>doped </a:t>
            </a:r>
            <a:r>
              <a:rPr lang="en-US" altLang="ja-JP" b="1" dirty="0" err="1" smtClean="0"/>
              <a:t>Zn</a:t>
            </a:r>
            <a:r>
              <a:rPr kumimoji="1" lang="en-US" altLang="ja-JP" b="1" dirty="0" err="1" smtClean="0"/>
              <a:t>O</a:t>
            </a:r>
            <a:endParaRPr kumimoji="1" lang="ja-JP" altLang="en-US" b="1" baseline="-250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5195021" y="446940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CaMn</a:t>
            </a:r>
            <a:r>
              <a:rPr kumimoji="1" lang="en-US" altLang="ja-JP" b="1" dirty="0" smtClean="0"/>
              <a:t>O</a:t>
            </a:r>
            <a:r>
              <a:rPr kumimoji="1" lang="en-US" altLang="ja-JP" b="1" baseline="-25000" dirty="0" smtClean="0"/>
              <a:t>3</a:t>
            </a:r>
            <a:endParaRPr kumimoji="1" lang="ja-JP" altLang="en-US" b="1" baseline="-250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931293" y="453500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Ca</a:t>
            </a:r>
            <a:r>
              <a:rPr lang="en-US" altLang="ja-JP" b="1" baseline="-25000" dirty="0" smtClean="0"/>
              <a:t>0.9</a:t>
            </a:r>
            <a:r>
              <a:rPr lang="en-US" altLang="ja-JP" b="1" dirty="0" smtClean="0"/>
              <a:t>Yb</a:t>
            </a:r>
            <a:r>
              <a:rPr lang="en-US" altLang="ja-JP" b="1" baseline="-25000" dirty="0" smtClean="0"/>
              <a:t>0.1</a:t>
            </a:r>
            <a:r>
              <a:rPr lang="en-US" altLang="ja-JP" b="1" dirty="0" smtClean="0"/>
              <a:t>Mn</a:t>
            </a:r>
            <a:r>
              <a:rPr kumimoji="1" lang="en-US" altLang="ja-JP" b="1" dirty="0" smtClean="0"/>
              <a:t>O</a:t>
            </a:r>
            <a:r>
              <a:rPr kumimoji="1" lang="en-US" altLang="ja-JP" b="1" baseline="-25000" dirty="0" smtClean="0"/>
              <a:t>3</a:t>
            </a:r>
            <a:endParaRPr kumimoji="1" lang="ja-JP" altLang="en-US" b="1" baseline="-250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600777" y="5640862"/>
            <a:ext cx="258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Ca</a:t>
            </a:r>
            <a:r>
              <a:rPr lang="en-US" altLang="ja-JP" b="1" baseline="-25000" dirty="0" smtClean="0"/>
              <a:t>0.96</a:t>
            </a:r>
            <a:r>
              <a:rPr lang="en-US" altLang="ja-JP" b="1" dirty="0" smtClean="0"/>
              <a:t>Bi</a:t>
            </a:r>
            <a:r>
              <a:rPr lang="en-US" altLang="ja-JP" b="1" baseline="-25000" dirty="0" smtClean="0"/>
              <a:t>0.04</a:t>
            </a:r>
            <a:r>
              <a:rPr lang="en-US" altLang="ja-JP" b="1" dirty="0" smtClean="0"/>
              <a:t>Mn</a:t>
            </a:r>
            <a:r>
              <a:rPr lang="en-US" altLang="ja-JP" b="1" baseline="-25000" dirty="0" smtClean="0"/>
              <a:t>0.96</a:t>
            </a:r>
            <a:r>
              <a:rPr lang="en-US" altLang="ja-JP" b="1" dirty="0" smtClean="0"/>
              <a:t>V</a:t>
            </a:r>
            <a:r>
              <a:rPr lang="en-US" altLang="ja-JP" b="1" baseline="-25000" dirty="0" smtClean="0"/>
              <a:t>0.04</a:t>
            </a:r>
            <a:r>
              <a:rPr kumimoji="1" lang="en-US" altLang="ja-JP" b="1" dirty="0" smtClean="0"/>
              <a:t>O</a:t>
            </a:r>
            <a:r>
              <a:rPr kumimoji="1" lang="en-US" altLang="ja-JP" b="1" baseline="-25000" dirty="0" smtClean="0"/>
              <a:t>3</a:t>
            </a:r>
            <a:endParaRPr kumimoji="1" lang="ja-JP" altLang="en-US" b="1" baseline="-25000" dirty="0"/>
          </a:p>
        </p:txBody>
      </p:sp>
      <p:graphicFrame>
        <p:nvGraphicFramePr>
          <p:cNvPr id="40" name="オブジェクト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79416"/>
              </p:ext>
            </p:extLst>
          </p:nvPr>
        </p:nvGraphicFramePr>
        <p:xfrm>
          <a:off x="6575280" y="2794128"/>
          <a:ext cx="2170113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97" name="Equation" r:id="rId13" imgW="1485720" imgH="203040" progId="Equation.DSMT4">
                  <p:embed/>
                </p:oleObj>
              </mc:Choice>
              <mc:Fallback>
                <p:oleObj name="Equation" r:id="rId13" imgW="1485720" imgH="203040" progId="Equation.DSMT4">
                  <p:embed/>
                  <p:pic>
                    <p:nvPicPr>
                      <p:cNvPr id="0" name="オブジェクト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5280" y="2794128"/>
                        <a:ext cx="2170113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オブジェクト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3163"/>
              </p:ext>
            </p:extLst>
          </p:nvPr>
        </p:nvGraphicFramePr>
        <p:xfrm>
          <a:off x="6980238" y="4919589"/>
          <a:ext cx="181768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98" name="Equation" r:id="rId15" imgW="1244520" imgH="203040" progId="Equation.DSMT4">
                  <p:embed/>
                </p:oleObj>
              </mc:Choice>
              <mc:Fallback>
                <p:oleObj name="Equation" r:id="rId15" imgW="1244520" imgH="203040" progId="Equation.DSMT4">
                  <p:embed/>
                  <p:pic>
                    <p:nvPicPr>
                      <p:cNvPr id="0" name="オブジェクト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238" y="4919589"/>
                        <a:ext cx="1817687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オブジェクト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41977"/>
              </p:ext>
            </p:extLst>
          </p:nvPr>
        </p:nvGraphicFramePr>
        <p:xfrm>
          <a:off x="6990369" y="6009015"/>
          <a:ext cx="179863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99" name="Equation" r:id="rId17" imgW="1231560" imgH="203040" progId="Equation.DSMT4">
                  <p:embed/>
                </p:oleObj>
              </mc:Choice>
              <mc:Fallback>
                <p:oleObj name="Equation" r:id="rId17" imgW="1231560" imgH="203040" progId="Equation.DSMT4">
                  <p:embed/>
                  <p:pic>
                    <p:nvPicPr>
                      <p:cNvPr id="0" name="オブジェクト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0369" y="6009015"/>
                        <a:ext cx="1798637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テキスト ボックス 55"/>
          <p:cNvSpPr txBox="1"/>
          <p:nvPr/>
        </p:nvSpPr>
        <p:spPr>
          <a:xfrm>
            <a:off x="6427383" y="3111169"/>
            <a:ext cx="2617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 </a:t>
            </a:r>
            <a:r>
              <a:rPr lang="en-US" altLang="ja-JP" sz="1200" dirty="0" err="1">
                <a:solidFill>
                  <a:srgbClr val="0070C0"/>
                </a:solidFill>
              </a:rPr>
              <a:t>J.Appl.Phys</a:t>
            </a:r>
            <a:r>
              <a:rPr lang="en-US" altLang="ja-JP" sz="1200" dirty="0">
                <a:solidFill>
                  <a:srgbClr val="0070C0"/>
                </a:solidFill>
              </a:rPr>
              <a:t>. </a:t>
            </a:r>
            <a:r>
              <a:rPr lang="en-US" altLang="ja-JP" sz="1200" b="1" dirty="0">
                <a:solidFill>
                  <a:srgbClr val="0070C0"/>
                </a:solidFill>
              </a:rPr>
              <a:t>79</a:t>
            </a:r>
            <a:r>
              <a:rPr lang="en-US" altLang="ja-JP" sz="1200" dirty="0">
                <a:solidFill>
                  <a:srgbClr val="0070C0"/>
                </a:solidFill>
              </a:rPr>
              <a:t>, 1816 (1996)</a:t>
            </a:r>
            <a:endParaRPr kumimoji="1" lang="ja-JP" altLang="en-US" sz="1200" dirty="0">
              <a:solidFill>
                <a:srgbClr val="0070C0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685259" y="5101800"/>
            <a:ext cx="2347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 </a:t>
            </a:r>
            <a:r>
              <a:rPr lang="en-US" altLang="ja-JP" sz="1200" dirty="0" err="1">
                <a:solidFill>
                  <a:srgbClr val="0070C0"/>
                </a:solidFill>
              </a:rPr>
              <a:t>J.Appl.Phys</a:t>
            </a:r>
            <a:r>
              <a:rPr lang="en-US" altLang="ja-JP" sz="1200" dirty="0">
                <a:solidFill>
                  <a:srgbClr val="0070C0"/>
                </a:solidFill>
              </a:rPr>
              <a:t>. </a:t>
            </a:r>
            <a:r>
              <a:rPr lang="en-US" altLang="ja-JP" sz="1200" b="1" dirty="0">
                <a:solidFill>
                  <a:srgbClr val="0070C0"/>
                </a:solidFill>
              </a:rPr>
              <a:t>100</a:t>
            </a:r>
            <a:r>
              <a:rPr lang="en-US" altLang="ja-JP" sz="1200" dirty="0">
                <a:solidFill>
                  <a:srgbClr val="0070C0"/>
                </a:solidFill>
              </a:rPr>
              <a:t>, 084911 (2006)</a:t>
            </a:r>
            <a:endParaRPr kumimoji="1" lang="ja-JP" altLang="en-US" sz="1200" dirty="0">
              <a:solidFill>
                <a:srgbClr val="0070C0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540731" y="6284295"/>
            <a:ext cx="2571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0070C0"/>
                </a:solidFill>
              </a:rPr>
              <a:t>Solid State </a:t>
            </a:r>
            <a:r>
              <a:rPr lang="en-US" altLang="ja-JP" sz="1200" dirty="0" err="1">
                <a:solidFill>
                  <a:srgbClr val="0070C0"/>
                </a:solidFill>
              </a:rPr>
              <a:t>Commun</a:t>
            </a:r>
            <a:r>
              <a:rPr lang="en-US" altLang="ja-JP" sz="1200" dirty="0">
                <a:solidFill>
                  <a:srgbClr val="0070C0"/>
                </a:solidFill>
              </a:rPr>
              <a:t>. </a:t>
            </a:r>
            <a:r>
              <a:rPr lang="en-US" altLang="ja-JP" sz="1200" b="1" dirty="0">
                <a:solidFill>
                  <a:srgbClr val="0070C0"/>
                </a:solidFill>
              </a:rPr>
              <a:t>145</a:t>
            </a:r>
            <a:r>
              <a:rPr lang="en-US" altLang="ja-JP" sz="1200" dirty="0">
                <a:solidFill>
                  <a:srgbClr val="0070C0"/>
                </a:solidFill>
              </a:rPr>
              <a:t>, 132 (2008)</a:t>
            </a:r>
            <a:endParaRPr kumimoji="1" lang="ja-JP" altLang="en-US" sz="1200" dirty="0">
              <a:solidFill>
                <a:srgbClr val="0070C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11755" y="1988840"/>
            <a:ext cx="4287703" cy="3952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4737578" y="2017388"/>
            <a:ext cx="4287703" cy="3952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52047" y="2001820"/>
            <a:ext cx="76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P</a:t>
            </a:r>
            <a:r>
              <a:rPr kumimoji="1" lang="ja-JP" altLang="en-US" b="1" dirty="0" smtClean="0">
                <a:solidFill>
                  <a:schemeClr val="bg1"/>
                </a:solidFill>
              </a:rPr>
              <a:t>型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611259" y="2030368"/>
            <a:ext cx="76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</a:rPr>
              <a:t>Ｎ</a:t>
            </a:r>
            <a:r>
              <a:rPr kumimoji="1" lang="ja-JP" altLang="en-US" b="1" dirty="0" smtClean="0">
                <a:solidFill>
                  <a:schemeClr val="bg1"/>
                </a:solidFill>
              </a:rPr>
              <a:t>型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4929550" y="698511"/>
            <a:ext cx="4070470" cy="1033151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519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407379"/>
            <a:ext cx="2133600" cy="365125"/>
          </a:xfrm>
        </p:spPr>
        <p:txBody>
          <a:bodyPr/>
          <a:lstStyle/>
          <a:p>
            <a:fld id="{90BA7EBE-6FD4-4B50-83C6-C925E775C4BE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199" y="-125325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ペロフスカイト</a:t>
            </a:r>
            <a:r>
              <a:rPr lang="en-US" altLang="ja-JP" dirty="0" smtClean="0"/>
              <a:t>Fe</a:t>
            </a:r>
            <a:r>
              <a:rPr lang="ja-JP" altLang="en-US" dirty="0" smtClean="0"/>
              <a:t>酸化物 </a:t>
            </a:r>
            <a:r>
              <a:rPr lang="en-US" altLang="ja-JP" dirty="0" smtClean="0"/>
              <a:t>AFeO</a:t>
            </a:r>
            <a:r>
              <a:rPr lang="en-US" altLang="ja-JP" baseline="-25000" dirty="0" smtClean="0"/>
              <a:t>3</a:t>
            </a:r>
            <a:endParaRPr kumimoji="1" lang="ja-JP" altLang="en-US" baseline="-25000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622478" y="116377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95909" y="126468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645779" y="117990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1677199" y="126468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607770" y="198624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598522" y="206888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598522" y="1869315"/>
            <a:ext cx="730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839822" y="1730896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605157" y="196818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595909" y="205355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634194" y="186749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08094" y="1714097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956562" y="1708946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1707539" y="172595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1827604" y="1719205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2004783" y="1698947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1116573" y="1703890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73021" y="2282415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88995" y="2299668"/>
            <a:ext cx="99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LS Fe</a:t>
            </a:r>
            <a:r>
              <a:rPr lang="en-US" altLang="ja-JP" baseline="30000" dirty="0" smtClean="0"/>
              <a:t>4</a:t>
            </a:r>
            <a:r>
              <a:rPr kumimoji="1" lang="en-US" altLang="ja-JP" baseline="30000" dirty="0" smtClean="0"/>
              <a:t>+</a:t>
            </a:r>
            <a:endParaRPr kumimoji="1" lang="ja-JP" altLang="en-US" baseline="30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2819" y="1673843"/>
            <a:ext cx="58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t</a:t>
            </a:r>
            <a:r>
              <a:rPr kumimoji="1" lang="en-US" altLang="ja-JP" baseline="-25000" dirty="0" smtClean="0"/>
              <a:t>2g</a:t>
            </a:r>
            <a:endParaRPr kumimoji="1" lang="ja-JP" altLang="en-US" baseline="-25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02077" y="1031777"/>
            <a:ext cx="58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err="1" smtClean="0"/>
              <a:t>e</a:t>
            </a:r>
            <a:r>
              <a:rPr kumimoji="1" lang="en-US" altLang="ja-JP" baseline="-25000" dirty="0" err="1" smtClean="0"/>
              <a:t>g</a:t>
            </a:r>
            <a:endParaRPr kumimoji="1" lang="ja-JP" altLang="en-US" baseline="-25000" dirty="0"/>
          </a:p>
        </p:txBody>
      </p:sp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66401"/>
              </p:ext>
            </p:extLst>
          </p:nvPr>
        </p:nvGraphicFramePr>
        <p:xfrm>
          <a:off x="1682506" y="2653200"/>
          <a:ext cx="7842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9" name="Equation" r:id="rId4" imgW="419040" imgH="228600" progId="Equation.DSMT4">
                  <p:embed/>
                </p:oleObj>
              </mc:Choice>
              <mc:Fallback>
                <p:oleObj name="Equation" r:id="rId4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506" y="2653200"/>
                        <a:ext cx="7842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078013"/>
              </p:ext>
            </p:extLst>
          </p:nvPr>
        </p:nvGraphicFramePr>
        <p:xfrm>
          <a:off x="576284" y="2661759"/>
          <a:ext cx="809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00" name="Equation" r:id="rId6" imgW="419040" imgH="228600" progId="Equation.DSMT4">
                  <p:embed/>
                </p:oleObj>
              </mc:Choice>
              <mc:Fallback>
                <p:oleObj name="Equation" r:id="rId6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84" y="2661759"/>
                        <a:ext cx="809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直線矢印コネクタ 29"/>
          <p:cNvCxnSpPr/>
          <p:nvPr/>
        </p:nvCxnSpPr>
        <p:spPr>
          <a:xfrm>
            <a:off x="2154851" y="1719205"/>
            <a:ext cx="0" cy="4482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1317216" y="1698947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2762715" y="116025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762715" y="128130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3792461" y="119577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3792460" y="129177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3784205" y="196705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3774957" y="204969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3824377" y="1881100"/>
            <a:ext cx="730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V="1">
            <a:off x="3014682" y="1755515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2781592" y="194900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2772344" y="203437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2828133" y="186749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V="1">
            <a:off x="2899371" y="1758011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flipV="1">
            <a:off x="3155876" y="1732983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V="1">
            <a:off x="3866124" y="1770217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V="1">
            <a:off x="4009300" y="174894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V="1">
            <a:off x="4132453" y="1758011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flipV="1">
            <a:off x="3049570" y="987721"/>
            <a:ext cx="0" cy="483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2749456" y="2263233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I</a:t>
            </a:r>
            <a:r>
              <a:rPr kumimoji="1" lang="en-US" altLang="ja-JP" dirty="0" smtClean="0"/>
              <a:t>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865430" y="2280486"/>
            <a:ext cx="99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LS Fe</a:t>
            </a:r>
            <a:r>
              <a:rPr lang="en-US" altLang="ja-JP" baseline="30000" dirty="0" smtClean="0"/>
              <a:t>4</a:t>
            </a:r>
            <a:r>
              <a:rPr kumimoji="1" lang="en-US" altLang="ja-JP" baseline="30000" dirty="0" smtClean="0"/>
              <a:t>+</a:t>
            </a:r>
            <a:endParaRPr kumimoji="1" lang="ja-JP" altLang="en-US" baseline="30000" dirty="0"/>
          </a:p>
        </p:txBody>
      </p:sp>
      <p:graphicFrame>
        <p:nvGraphicFramePr>
          <p:cNvPr id="55" name="オブジェクト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065215"/>
              </p:ext>
            </p:extLst>
          </p:nvPr>
        </p:nvGraphicFramePr>
        <p:xfrm>
          <a:off x="3761001" y="2622158"/>
          <a:ext cx="7842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01" name="Equation" r:id="rId8" imgW="419040" imgH="228600" progId="Equation.DSMT4">
                  <p:embed/>
                </p:oleObj>
              </mc:Choice>
              <mc:Fallback>
                <p:oleObj name="Equation" r:id="rId8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1001" y="2622158"/>
                        <a:ext cx="7842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オブジェクト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033494"/>
              </p:ext>
            </p:extLst>
          </p:nvPr>
        </p:nvGraphicFramePr>
        <p:xfrm>
          <a:off x="2763838" y="2632075"/>
          <a:ext cx="9572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02" name="Equation" r:id="rId10" imgW="495000" imgH="228600" progId="Equation.DSMT4">
                  <p:embed/>
                </p:oleObj>
              </mc:Choice>
              <mc:Fallback>
                <p:oleObj name="Equation" r:id="rId10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2632075"/>
                        <a:ext cx="9572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直線矢印コネクタ 56"/>
          <p:cNvCxnSpPr/>
          <p:nvPr/>
        </p:nvCxnSpPr>
        <p:spPr>
          <a:xfrm>
            <a:off x="4321875" y="1747431"/>
            <a:ext cx="0" cy="4482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3299491" y="1735783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7139320" y="122616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7162208" y="129362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8194620" y="134306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8195892" y="124125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8174069" y="199874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8164821" y="208138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8164821" y="1900176"/>
            <a:ext cx="730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flipV="1">
            <a:off x="7540276" y="1770217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7171456" y="198069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7162208" y="206606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7217997" y="188110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flipV="1">
            <a:off x="7289235" y="1737616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 flipV="1">
            <a:off x="7777994" y="176466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flipV="1">
            <a:off x="8312195" y="1738724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flipV="1">
            <a:off x="8509909" y="1705727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 flipV="1">
            <a:off x="8753755" y="1712360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flipV="1">
            <a:off x="7405190" y="1005096"/>
            <a:ext cx="0" cy="483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7139320" y="2294919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</a:t>
            </a:r>
            <a:r>
              <a:rPr kumimoji="1" lang="en-US" altLang="ja-JP" dirty="0" smtClean="0"/>
              <a:t>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8255294" y="2312172"/>
            <a:ext cx="99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</a:t>
            </a:r>
            <a:r>
              <a:rPr kumimoji="1" lang="en-US" altLang="ja-JP" dirty="0" smtClean="0"/>
              <a:t>S Fe</a:t>
            </a:r>
            <a:r>
              <a:rPr lang="en-US" altLang="ja-JP" baseline="30000" dirty="0" smtClean="0"/>
              <a:t>4</a:t>
            </a:r>
            <a:r>
              <a:rPr kumimoji="1" lang="en-US" altLang="ja-JP" baseline="30000" dirty="0" smtClean="0"/>
              <a:t>+</a:t>
            </a:r>
            <a:endParaRPr kumimoji="1" lang="ja-JP" altLang="en-US" baseline="30000" dirty="0"/>
          </a:p>
        </p:txBody>
      </p:sp>
      <p:graphicFrame>
        <p:nvGraphicFramePr>
          <p:cNvPr id="82" name="オブジェクト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047905"/>
              </p:ext>
            </p:extLst>
          </p:nvPr>
        </p:nvGraphicFramePr>
        <p:xfrm>
          <a:off x="8189913" y="2665413"/>
          <a:ext cx="903287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03" name="Equation" r:id="rId12" imgW="482400" imgH="228600" progId="Equation.DSMT4">
                  <p:embed/>
                </p:oleObj>
              </mc:Choice>
              <mc:Fallback>
                <p:oleObj name="Equation" r:id="rId12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9913" y="2665413"/>
                        <a:ext cx="903287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オブジェクト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119169"/>
              </p:ext>
            </p:extLst>
          </p:nvPr>
        </p:nvGraphicFramePr>
        <p:xfrm>
          <a:off x="7143758" y="2674324"/>
          <a:ext cx="8096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04" name="Equation" r:id="rId14" imgW="419040" imgH="228600" progId="Equation.DSMT4">
                  <p:embed/>
                </p:oleObj>
              </mc:Choice>
              <mc:Fallback>
                <p:oleObj name="Equation" r:id="rId14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8" y="2674324"/>
                        <a:ext cx="8096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4" name="直線矢印コネクタ 83"/>
          <p:cNvCxnSpPr/>
          <p:nvPr/>
        </p:nvCxnSpPr>
        <p:spPr>
          <a:xfrm flipV="1">
            <a:off x="8509909" y="1040514"/>
            <a:ext cx="0" cy="4716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テキスト ボックス 105"/>
          <p:cNvSpPr txBox="1"/>
          <p:nvPr/>
        </p:nvSpPr>
        <p:spPr>
          <a:xfrm>
            <a:off x="667814" y="4489648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1645085" y="4444890"/>
            <a:ext cx="99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LS Fe</a:t>
            </a:r>
            <a:r>
              <a:rPr lang="en-US" altLang="ja-JP" baseline="30000" dirty="0" smtClean="0"/>
              <a:t>4</a:t>
            </a:r>
            <a:r>
              <a:rPr kumimoji="1" lang="en-US" altLang="ja-JP" baseline="30000" dirty="0" smtClean="0"/>
              <a:t>+</a:t>
            </a:r>
            <a:endParaRPr kumimoji="1" lang="ja-JP" altLang="en-US" baseline="30000" dirty="0"/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2555296" y="4427637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3450653" y="4446240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4990311" y="4427637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I</a:t>
            </a:r>
            <a:r>
              <a:rPr kumimoji="1" lang="en-US" altLang="ja-JP" dirty="0" smtClean="0"/>
              <a:t>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72" name="テキスト ボックス 171"/>
          <p:cNvSpPr txBox="1"/>
          <p:nvPr/>
        </p:nvSpPr>
        <p:spPr>
          <a:xfrm>
            <a:off x="6106285" y="4444890"/>
            <a:ext cx="99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LS Fe</a:t>
            </a:r>
            <a:r>
              <a:rPr lang="en-US" altLang="ja-JP" baseline="30000" dirty="0" smtClean="0"/>
              <a:t>4</a:t>
            </a:r>
            <a:r>
              <a:rPr kumimoji="1" lang="en-US" altLang="ja-JP" baseline="30000" dirty="0" smtClean="0"/>
              <a:t>+</a:t>
            </a:r>
            <a:endParaRPr kumimoji="1" lang="ja-JP" altLang="en-US" baseline="30000" dirty="0"/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6978010" y="4447450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I</a:t>
            </a:r>
            <a:r>
              <a:rPr kumimoji="1" lang="en-US" altLang="ja-JP" dirty="0" smtClean="0"/>
              <a:t>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7878008" y="4427637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I</a:t>
            </a:r>
            <a:r>
              <a:rPr kumimoji="1" lang="en-US" altLang="ja-JP" dirty="0" smtClean="0"/>
              <a:t>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199" name="下カーブ矢印 198"/>
          <p:cNvSpPr/>
          <p:nvPr/>
        </p:nvSpPr>
        <p:spPr>
          <a:xfrm>
            <a:off x="6554175" y="4925901"/>
            <a:ext cx="617281" cy="36004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0" name="下カーブ矢印 199"/>
          <p:cNvSpPr/>
          <p:nvPr/>
        </p:nvSpPr>
        <p:spPr>
          <a:xfrm>
            <a:off x="2307497" y="5527939"/>
            <a:ext cx="617281" cy="36004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1" name="テキスト ボックス 220"/>
          <p:cNvSpPr txBox="1"/>
          <p:nvPr/>
        </p:nvSpPr>
        <p:spPr>
          <a:xfrm>
            <a:off x="634194" y="6258354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I</a:t>
            </a:r>
            <a:r>
              <a:rPr kumimoji="1" lang="en-US" altLang="ja-JP" dirty="0" smtClean="0"/>
              <a:t>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222" name="テキスト ボックス 221"/>
          <p:cNvSpPr txBox="1"/>
          <p:nvPr/>
        </p:nvSpPr>
        <p:spPr>
          <a:xfrm>
            <a:off x="1750168" y="6275607"/>
            <a:ext cx="99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</a:t>
            </a:r>
            <a:r>
              <a:rPr kumimoji="1" lang="en-US" altLang="ja-JP" dirty="0" smtClean="0"/>
              <a:t>S Fe</a:t>
            </a:r>
            <a:r>
              <a:rPr lang="en-US" altLang="ja-JP" baseline="30000" dirty="0" smtClean="0"/>
              <a:t>4</a:t>
            </a:r>
            <a:r>
              <a:rPr kumimoji="1" lang="en-US" altLang="ja-JP" baseline="30000" dirty="0" smtClean="0"/>
              <a:t>+</a:t>
            </a:r>
            <a:endParaRPr kumimoji="1" lang="ja-JP" altLang="en-US" baseline="30000" dirty="0"/>
          </a:p>
        </p:txBody>
      </p:sp>
      <p:sp>
        <p:nvSpPr>
          <p:cNvPr id="234" name="テキスト ボックス 233"/>
          <p:cNvSpPr txBox="1"/>
          <p:nvPr/>
        </p:nvSpPr>
        <p:spPr>
          <a:xfrm>
            <a:off x="2621893" y="6278167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I</a:t>
            </a:r>
            <a:r>
              <a:rPr kumimoji="1" lang="en-US" altLang="ja-JP" dirty="0" smtClean="0"/>
              <a:t>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245" name="テキスト ボックス 244"/>
          <p:cNvSpPr txBox="1"/>
          <p:nvPr/>
        </p:nvSpPr>
        <p:spPr>
          <a:xfrm>
            <a:off x="3521891" y="6258354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I</a:t>
            </a:r>
            <a:r>
              <a:rPr kumimoji="1" lang="en-US" altLang="ja-JP" dirty="0" smtClean="0"/>
              <a:t>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247" name="下カーブ矢印 246"/>
          <p:cNvSpPr/>
          <p:nvPr/>
        </p:nvSpPr>
        <p:spPr>
          <a:xfrm>
            <a:off x="6526406" y="3106845"/>
            <a:ext cx="617281" cy="36004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6" name="テキスト ボックス 265"/>
          <p:cNvSpPr txBox="1"/>
          <p:nvPr/>
        </p:nvSpPr>
        <p:spPr>
          <a:xfrm>
            <a:off x="4964237" y="6327371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</a:t>
            </a:r>
            <a:r>
              <a:rPr kumimoji="1" lang="en-US" altLang="ja-JP" dirty="0" smtClean="0"/>
              <a:t>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6080211" y="6344624"/>
            <a:ext cx="99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</a:t>
            </a:r>
            <a:r>
              <a:rPr kumimoji="1" lang="en-US" altLang="ja-JP" dirty="0" smtClean="0"/>
              <a:t>S Fe</a:t>
            </a:r>
            <a:r>
              <a:rPr lang="en-US" altLang="ja-JP" baseline="30000" dirty="0" smtClean="0"/>
              <a:t>4</a:t>
            </a:r>
            <a:r>
              <a:rPr kumimoji="1" lang="en-US" altLang="ja-JP" baseline="30000" dirty="0" smtClean="0"/>
              <a:t>+</a:t>
            </a:r>
            <a:endParaRPr kumimoji="1" lang="ja-JP" altLang="en-US" baseline="30000" dirty="0"/>
          </a:p>
        </p:txBody>
      </p:sp>
      <p:sp>
        <p:nvSpPr>
          <p:cNvPr id="278" name="テキスト ボックス 277"/>
          <p:cNvSpPr txBox="1"/>
          <p:nvPr/>
        </p:nvSpPr>
        <p:spPr>
          <a:xfrm>
            <a:off x="6951936" y="6347184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</a:t>
            </a:r>
            <a:r>
              <a:rPr kumimoji="1" lang="en-US" altLang="ja-JP" dirty="0" smtClean="0"/>
              <a:t>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289" name="テキスト ボックス 288"/>
          <p:cNvSpPr txBox="1"/>
          <p:nvPr/>
        </p:nvSpPr>
        <p:spPr>
          <a:xfrm>
            <a:off x="7851934" y="6327371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</a:t>
            </a:r>
            <a:r>
              <a:rPr kumimoji="1" lang="en-US" altLang="ja-JP" dirty="0" smtClean="0"/>
              <a:t>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299" name="角丸四角形 298"/>
          <p:cNvSpPr/>
          <p:nvPr/>
        </p:nvSpPr>
        <p:spPr>
          <a:xfrm>
            <a:off x="413544" y="3120938"/>
            <a:ext cx="4006777" cy="170506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角丸四角形 299"/>
          <p:cNvSpPr/>
          <p:nvPr/>
        </p:nvSpPr>
        <p:spPr>
          <a:xfrm>
            <a:off x="4875669" y="3084653"/>
            <a:ext cx="4072676" cy="172957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角丸四角形 300"/>
          <p:cNvSpPr/>
          <p:nvPr/>
        </p:nvSpPr>
        <p:spPr>
          <a:xfrm>
            <a:off x="394186" y="4996812"/>
            <a:ext cx="4026135" cy="165068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角丸四角形 301"/>
          <p:cNvSpPr/>
          <p:nvPr/>
        </p:nvSpPr>
        <p:spPr>
          <a:xfrm>
            <a:off x="4898939" y="4942029"/>
            <a:ext cx="4049406" cy="172089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下カーブ矢印 302"/>
          <p:cNvSpPr/>
          <p:nvPr/>
        </p:nvSpPr>
        <p:spPr>
          <a:xfrm>
            <a:off x="2191347" y="3678896"/>
            <a:ext cx="617281" cy="360040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29" name="直線コネクタ 328"/>
          <p:cNvCxnSpPr/>
          <p:nvPr/>
        </p:nvCxnSpPr>
        <p:spPr>
          <a:xfrm>
            <a:off x="5016976" y="121141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線コネクタ 329"/>
          <p:cNvCxnSpPr/>
          <p:nvPr/>
        </p:nvCxnSpPr>
        <p:spPr>
          <a:xfrm>
            <a:off x="4990727" y="129177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直線コネクタ 330"/>
          <p:cNvCxnSpPr/>
          <p:nvPr/>
        </p:nvCxnSpPr>
        <p:spPr>
          <a:xfrm>
            <a:off x="6010844" y="122616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直線コネクタ 331"/>
          <p:cNvCxnSpPr/>
          <p:nvPr/>
        </p:nvCxnSpPr>
        <p:spPr>
          <a:xfrm>
            <a:off x="6010843" y="129362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直線コネクタ 332"/>
          <p:cNvCxnSpPr/>
          <p:nvPr/>
        </p:nvCxnSpPr>
        <p:spPr>
          <a:xfrm>
            <a:off x="6002588" y="196497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線コネクタ 333"/>
          <p:cNvCxnSpPr/>
          <p:nvPr/>
        </p:nvCxnSpPr>
        <p:spPr>
          <a:xfrm>
            <a:off x="5993340" y="204761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線コネクタ 334"/>
          <p:cNvCxnSpPr/>
          <p:nvPr/>
        </p:nvCxnSpPr>
        <p:spPr>
          <a:xfrm>
            <a:off x="6025060" y="1881100"/>
            <a:ext cx="730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線矢印コネクタ 335"/>
          <p:cNvCxnSpPr/>
          <p:nvPr/>
        </p:nvCxnSpPr>
        <p:spPr>
          <a:xfrm flipV="1">
            <a:off x="5286736" y="1738725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直線コネクタ 336"/>
          <p:cNvCxnSpPr/>
          <p:nvPr/>
        </p:nvCxnSpPr>
        <p:spPr>
          <a:xfrm>
            <a:off x="4999975" y="194692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直線コネクタ 337"/>
          <p:cNvCxnSpPr/>
          <p:nvPr/>
        </p:nvCxnSpPr>
        <p:spPr>
          <a:xfrm>
            <a:off x="4990727" y="203228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直線コネクタ 338"/>
          <p:cNvCxnSpPr/>
          <p:nvPr/>
        </p:nvCxnSpPr>
        <p:spPr>
          <a:xfrm>
            <a:off x="5013199" y="187617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直線矢印コネクタ 339"/>
          <p:cNvCxnSpPr/>
          <p:nvPr/>
        </p:nvCxnSpPr>
        <p:spPr>
          <a:xfrm flipV="1">
            <a:off x="5117754" y="1725806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直線矢印コネクタ 340"/>
          <p:cNvCxnSpPr/>
          <p:nvPr/>
        </p:nvCxnSpPr>
        <p:spPr>
          <a:xfrm flipV="1">
            <a:off x="5415190" y="1714097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直線矢印コネクタ 341"/>
          <p:cNvCxnSpPr/>
          <p:nvPr/>
        </p:nvCxnSpPr>
        <p:spPr>
          <a:xfrm flipV="1">
            <a:off x="6106979" y="175171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直線矢印コネクタ 342"/>
          <p:cNvCxnSpPr/>
          <p:nvPr/>
        </p:nvCxnSpPr>
        <p:spPr>
          <a:xfrm flipV="1">
            <a:off x="6367895" y="1703890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直線矢印コネクタ 343"/>
          <p:cNvCxnSpPr/>
          <p:nvPr/>
        </p:nvCxnSpPr>
        <p:spPr>
          <a:xfrm flipV="1">
            <a:off x="6582274" y="1725805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直線矢印コネクタ 344"/>
          <p:cNvCxnSpPr/>
          <p:nvPr/>
        </p:nvCxnSpPr>
        <p:spPr>
          <a:xfrm flipV="1">
            <a:off x="5233709" y="987721"/>
            <a:ext cx="0" cy="483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テキスト ボックス 345"/>
          <p:cNvSpPr txBox="1"/>
          <p:nvPr/>
        </p:nvSpPr>
        <p:spPr>
          <a:xfrm>
            <a:off x="4967839" y="2261146"/>
            <a:ext cx="96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I</a:t>
            </a:r>
            <a:r>
              <a:rPr kumimoji="1" lang="en-US" altLang="ja-JP" dirty="0" smtClean="0"/>
              <a:t>S Fe</a:t>
            </a:r>
            <a:r>
              <a:rPr kumimoji="1" lang="en-US" altLang="ja-JP" baseline="30000" dirty="0" smtClean="0"/>
              <a:t>3+</a:t>
            </a:r>
            <a:endParaRPr kumimoji="1" lang="ja-JP" altLang="en-US" baseline="30000" dirty="0"/>
          </a:p>
        </p:txBody>
      </p:sp>
      <p:sp>
        <p:nvSpPr>
          <p:cNvPr id="347" name="テキスト ボックス 346"/>
          <p:cNvSpPr txBox="1"/>
          <p:nvPr/>
        </p:nvSpPr>
        <p:spPr>
          <a:xfrm>
            <a:off x="6083813" y="2278399"/>
            <a:ext cx="99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</a:t>
            </a:r>
            <a:r>
              <a:rPr kumimoji="1" lang="en-US" altLang="ja-JP" dirty="0" smtClean="0"/>
              <a:t>S Fe</a:t>
            </a:r>
            <a:r>
              <a:rPr lang="en-US" altLang="ja-JP" baseline="30000" dirty="0" smtClean="0"/>
              <a:t>4</a:t>
            </a:r>
            <a:r>
              <a:rPr kumimoji="1" lang="en-US" altLang="ja-JP" baseline="30000" dirty="0" smtClean="0"/>
              <a:t>+</a:t>
            </a:r>
            <a:endParaRPr kumimoji="1" lang="ja-JP" altLang="en-US" baseline="30000" dirty="0"/>
          </a:p>
        </p:txBody>
      </p:sp>
      <p:graphicFrame>
        <p:nvGraphicFramePr>
          <p:cNvPr id="348" name="オブジェクト 3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79614"/>
              </p:ext>
            </p:extLst>
          </p:nvPr>
        </p:nvGraphicFramePr>
        <p:xfrm>
          <a:off x="6018213" y="2632075"/>
          <a:ext cx="90328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05" name="Equation" r:id="rId16" imgW="482400" imgH="228600" progId="Equation.DSMT4">
                  <p:embed/>
                </p:oleObj>
              </mc:Choice>
              <mc:Fallback>
                <p:oleObj name="Equation" r:id="rId16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632075"/>
                        <a:ext cx="903287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" name="オブジェクト 3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78084"/>
              </p:ext>
            </p:extLst>
          </p:nvPr>
        </p:nvGraphicFramePr>
        <p:xfrm>
          <a:off x="4897438" y="2640013"/>
          <a:ext cx="9572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06" name="Equation" r:id="rId18" imgW="495000" imgH="228600" progId="Equation.DSMT4">
                  <p:embed/>
                </p:oleObj>
              </mc:Choice>
              <mc:Fallback>
                <p:oleObj name="Equation" r:id="rId18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438" y="2640013"/>
                        <a:ext cx="9572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0" name="直線矢印コネクタ 349"/>
          <p:cNvCxnSpPr/>
          <p:nvPr/>
        </p:nvCxnSpPr>
        <p:spPr>
          <a:xfrm flipV="1">
            <a:off x="6334826" y="1005096"/>
            <a:ext cx="0" cy="4716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直線矢印コネクタ 353"/>
          <p:cNvCxnSpPr/>
          <p:nvPr/>
        </p:nvCxnSpPr>
        <p:spPr>
          <a:xfrm>
            <a:off x="5557778" y="1703890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5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0" name="直線矢印コネクタ 289"/>
          <p:cNvCxnSpPr/>
          <p:nvPr/>
        </p:nvCxnSpPr>
        <p:spPr>
          <a:xfrm flipV="1">
            <a:off x="7631854" y="1031777"/>
            <a:ext cx="0" cy="483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直線コネクタ 290"/>
          <p:cNvCxnSpPr/>
          <p:nvPr/>
        </p:nvCxnSpPr>
        <p:spPr>
          <a:xfrm>
            <a:off x="655883" y="343335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直線コネクタ 303"/>
          <p:cNvCxnSpPr/>
          <p:nvPr/>
        </p:nvCxnSpPr>
        <p:spPr>
          <a:xfrm>
            <a:off x="629314" y="353426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直線矢印コネクタ 304"/>
          <p:cNvCxnSpPr/>
          <p:nvPr/>
        </p:nvCxnSpPr>
        <p:spPr>
          <a:xfrm flipV="1">
            <a:off x="873227" y="400047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直線コネクタ 305"/>
          <p:cNvCxnSpPr/>
          <p:nvPr/>
        </p:nvCxnSpPr>
        <p:spPr>
          <a:xfrm>
            <a:off x="638562" y="423777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線コネクタ 306"/>
          <p:cNvCxnSpPr/>
          <p:nvPr/>
        </p:nvCxnSpPr>
        <p:spPr>
          <a:xfrm>
            <a:off x="629314" y="432313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直線コネクタ 307"/>
          <p:cNvCxnSpPr/>
          <p:nvPr/>
        </p:nvCxnSpPr>
        <p:spPr>
          <a:xfrm>
            <a:off x="667599" y="413707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直線矢印コネクタ 308"/>
          <p:cNvCxnSpPr/>
          <p:nvPr/>
        </p:nvCxnSpPr>
        <p:spPr>
          <a:xfrm flipV="1">
            <a:off x="741499" y="398367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線矢印コネクタ 309"/>
          <p:cNvCxnSpPr/>
          <p:nvPr/>
        </p:nvCxnSpPr>
        <p:spPr>
          <a:xfrm flipV="1">
            <a:off x="989967" y="397852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直線矢印コネクタ 310"/>
          <p:cNvCxnSpPr/>
          <p:nvPr/>
        </p:nvCxnSpPr>
        <p:spPr>
          <a:xfrm>
            <a:off x="1149978" y="3973472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直線矢印コネクタ 311"/>
          <p:cNvCxnSpPr/>
          <p:nvPr/>
        </p:nvCxnSpPr>
        <p:spPr>
          <a:xfrm>
            <a:off x="1350621" y="3968529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線コネクタ 312"/>
          <p:cNvCxnSpPr/>
          <p:nvPr/>
        </p:nvCxnSpPr>
        <p:spPr>
          <a:xfrm>
            <a:off x="1636166" y="342830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直線コネクタ 313"/>
          <p:cNvCxnSpPr/>
          <p:nvPr/>
        </p:nvCxnSpPr>
        <p:spPr>
          <a:xfrm>
            <a:off x="1609597" y="352921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直線矢印コネクタ 314"/>
          <p:cNvCxnSpPr/>
          <p:nvPr/>
        </p:nvCxnSpPr>
        <p:spPr>
          <a:xfrm flipV="1">
            <a:off x="1853510" y="399542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直線コネクタ 315"/>
          <p:cNvCxnSpPr/>
          <p:nvPr/>
        </p:nvCxnSpPr>
        <p:spPr>
          <a:xfrm>
            <a:off x="1618845" y="423271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直線コネクタ 316"/>
          <p:cNvCxnSpPr/>
          <p:nvPr/>
        </p:nvCxnSpPr>
        <p:spPr>
          <a:xfrm>
            <a:off x="1609597" y="431808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直線コネクタ 317"/>
          <p:cNvCxnSpPr/>
          <p:nvPr/>
        </p:nvCxnSpPr>
        <p:spPr>
          <a:xfrm>
            <a:off x="1647882" y="413202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直線矢印コネクタ 318"/>
          <p:cNvCxnSpPr/>
          <p:nvPr/>
        </p:nvCxnSpPr>
        <p:spPr>
          <a:xfrm flipV="1">
            <a:off x="1721782" y="3978623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直線矢印コネクタ 319"/>
          <p:cNvCxnSpPr/>
          <p:nvPr/>
        </p:nvCxnSpPr>
        <p:spPr>
          <a:xfrm flipV="1">
            <a:off x="1970250" y="397347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線矢印コネクタ 320"/>
          <p:cNvCxnSpPr/>
          <p:nvPr/>
        </p:nvCxnSpPr>
        <p:spPr>
          <a:xfrm>
            <a:off x="2130261" y="3968416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直線コネクタ 322"/>
          <p:cNvCxnSpPr/>
          <p:nvPr/>
        </p:nvCxnSpPr>
        <p:spPr>
          <a:xfrm>
            <a:off x="2633459" y="346347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コネクタ 323"/>
          <p:cNvCxnSpPr/>
          <p:nvPr/>
        </p:nvCxnSpPr>
        <p:spPr>
          <a:xfrm>
            <a:off x="2606890" y="356438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直線矢印コネクタ 324"/>
          <p:cNvCxnSpPr/>
          <p:nvPr/>
        </p:nvCxnSpPr>
        <p:spPr>
          <a:xfrm flipV="1">
            <a:off x="2850803" y="4030596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直線コネクタ 325"/>
          <p:cNvCxnSpPr/>
          <p:nvPr/>
        </p:nvCxnSpPr>
        <p:spPr>
          <a:xfrm>
            <a:off x="2616138" y="426788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線コネクタ 326"/>
          <p:cNvCxnSpPr/>
          <p:nvPr/>
        </p:nvCxnSpPr>
        <p:spPr>
          <a:xfrm>
            <a:off x="2606890" y="435325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直線コネクタ 327"/>
          <p:cNvCxnSpPr/>
          <p:nvPr/>
        </p:nvCxnSpPr>
        <p:spPr>
          <a:xfrm>
            <a:off x="2645175" y="416719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直線矢印コネクタ 350"/>
          <p:cNvCxnSpPr/>
          <p:nvPr/>
        </p:nvCxnSpPr>
        <p:spPr>
          <a:xfrm flipV="1">
            <a:off x="2719075" y="4013797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直線矢印コネクタ 352"/>
          <p:cNvCxnSpPr/>
          <p:nvPr/>
        </p:nvCxnSpPr>
        <p:spPr>
          <a:xfrm flipV="1">
            <a:off x="2967543" y="4008646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直線矢印コネクタ 355"/>
          <p:cNvCxnSpPr/>
          <p:nvPr/>
        </p:nvCxnSpPr>
        <p:spPr>
          <a:xfrm>
            <a:off x="3127554" y="4003590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直線矢印コネクタ 356"/>
          <p:cNvCxnSpPr/>
          <p:nvPr/>
        </p:nvCxnSpPr>
        <p:spPr>
          <a:xfrm>
            <a:off x="3328197" y="3998647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直線コネクタ 357"/>
          <p:cNvCxnSpPr/>
          <p:nvPr/>
        </p:nvCxnSpPr>
        <p:spPr>
          <a:xfrm>
            <a:off x="3522937" y="347438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直線コネクタ 358"/>
          <p:cNvCxnSpPr/>
          <p:nvPr/>
        </p:nvCxnSpPr>
        <p:spPr>
          <a:xfrm>
            <a:off x="3496368" y="357529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直線矢印コネクタ 359"/>
          <p:cNvCxnSpPr/>
          <p:nvPr/>
        </p:nvCxnSpPr>
        <p:spPr>
          <a:xfrm flipV="1">
            <a:off x="3740281" y="404150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直線コネクタ 360"/>
          <p:cNvCxnSpPr/>
          <p:nvPr/>
        </p:nvCxnSpPr>
        <p:spPr>
          <a:xfrm>
            <a:off x="3505616" y="427879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直線コネクタ 361"/>
          <p:cNvCxnSpPr/>
          <p:nvPr/>
        </p:nvCxnSpPr>
        <p:spPr>
          <a:xfrm>
            <a:off x="3496368" y="436416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直線コネクタ 362"/>
          <p:cNvCxnSpPr/>
          <p:nvPr/>
        </p:nvCxnSpPr>
        <p:spPr>
          <a:xfrm>
            <a:off x="3534653" y="417810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直線矢印コネクタ 363"/>
          <p:cNvCxnSpPr/>
          <p:nvPr/>
        </p:nvCxnSpPr>
        <p:spPr>
          <a:xfrm flipV="1">
            <a:off x="3608553" y="4024703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直線矢印コネクタ 364"/>
          <p:cNvCxnSpPr/>
          <p:nvPr/>
        </p:nvCxnSpPr>
        <p:spPr>
          <a:xfrm flipV="1">
            <a:off x="3857021" y="401955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直線矢印コネクタ 365"/>
          <p:cNvCxnSpPr/>
          <p:nvPr/>
        </p:nvCxnSpPr>
        <p:spPr>
          <a:xfrm>
            <a:off x="4017032" y="4014496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線矢印コネクタ 366"/>
          <p:cNvCxnSpPr/>
          <p:nvPr/>
        </p:nvCxnSpPr>
        <p:spPr>
          <a:xfrm>
            <a:off x="4217675" y="4009553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直線コネクタ 367"/>
          <p:cNvCxnSpPr/>
          <p:nvPr/>
        </p:nvCxnSpPr>
        <p:spPr>
          <a:xfrm>
            <a:off x="5024400" y="344356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直線コネクタ 368"/>
          <p:cNvCxnSpPr/>
          <p:nvPr/>
        </p:nvCxnSpPr>
        <p:spPr>
          <a:xfrm>
            <a:off x="4997831" y="354447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直線矢印コネクタ 369"/>
          <p:cNvCxnSpPr/>
          <p:nvPr/>
        </p:nvCxnSpPr>
        <p:spPr>
          <a:xfrm flipV="1">
            <a:off x="5241744" y="4010685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直線コネクタ 370"/>
          <p:cNvCxnSpPr/>
          <p:nvPr/>
        </p:nvCxnSpPr>
        <p:spPr>
          <a:xfrm>
            <a:off x="5007079" y="424797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直線コネクタ 371"/>
          <p:cNvCxnSpPr/>
          <p:nvPr/>
        </p:nvCxnSpPr>
        <p:spPr>
          <a:xfrm>
            <a:off x="4997831" y="433334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直線コネクタ 372"/>
          <p:cNvCxnSpPr/>
          <p:nvPr/>
        </p:nvCxnSpPr>
        <p:spPr>
          <a:xfrm>
            <a:off x="5036116" y="414728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直線矢印コネクタ 373"/>
          <p:cNvCxnSpPr/>
          <p:nvPr/>
        </p:nvCxnSpPr>
        <p:spPr>
          <a:xfrm flipV="1">
            <a:off x="5110016" y="3993886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直線矢印コネクタ 374"/>
          <p:cNvCxnSpPr/>
          <p:nvPr/>
        </p:nvCxnSpPr>
        <p:spPr>
          <a:xfrm flipV="1">
            <a:off x="5358484" y="3988735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直線矢印コネクタ 375"/>
          <p:cNvCxnSpPr/>
          <p:nvPr/>
        </p:nvCxnSpPr>
        <p:spPr>
          <a:xfrm>
            <a:off x="5518495" y="3983679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直線コネクタ 377"/>
          <p:cNvCxnSpPr/>
          <p:nvPr/>
        </p:nvCxnSpPr>
        <p:spPr>
          <a:xfrm>
            <a:off x="6060877" y="3474380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直線コネクタ 378"/>
          <p:cNvCxnSpPr/>
          <p:nvPr/>
        </p:nvCxnSpPr>
        <p:spPr>
          <a:xfrm>
            <a:off x="6034308" y="357529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直線矢印コネクタ 379"/>
          <p:cNvCxnSpPr/>
          <p:nvPr/>
        </p:nvCxnSpPr>
        <p:spPr>
          <a:xfrm flipV="1">
            <a:off x="6278221" y="404150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直線コネクタ 380"/>
          <p:cNvCxnSpPr/>
          <p:nvPr/>
        </p:nvCxnSpPr>
        <p:spPr>
          <a:xfrm>
            <a:off x="6043556" y="427879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直線コネクタ 381"/>
          <p:cNvCxnSpPr/>
          <p:nvPr/>
        </p:nvCxnSpPr>
        <p:spPr>
          <a:xfrm>
            <a:off x="6034308" y="436416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直線コネクタ 382"/>
          <p:cNvCxnSpPr/>
          <p:nvPr/>
        </p:nvCxnSpPr>
        <p:spPr>
          <a:xfrm>
            <a:off x="6072593" y="417810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直線矢印コネクタ 383"/>
          <p:cNvCxnSpPr/>
          <p:nvPr/>
        </p:nvCxnSpPr>
        <p:spPr>
          <a:xfrm flipV="1">
            <a:off x="6146493" y="4024703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直線矢印コネクタ 384"/>
          <p:cNvCxnSpPr/>
          <p:nvPr/>
        </p:nvCxnSpPr>
        <p:spPr>
          <a:xfrm flipV="1">
            <a:off x="6394961" y="401955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直線矢印コネクタ 385"/>
          <p:cNvCxnSpPr/>
          <p:nvPr/>
        </p:nvCxnSpPr>
        <p:spPr>
          <a:xfrm>
            <a:off x="6554972" y="4014496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直線コネクタ 387"/>
          <p:cNvCxnSpPr/>
          <p:nvPr/>
        </p:nvCxnSpPr>
        <p:spPr>
          <a:xfrm>
            <a:off x="7040528" y="350754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直線コネクタ 388"/>
          <p:cNvCxnSpPr/>
          <p:nvPr/>
        </p:nvCxnSpPr>
        <p:spPr>
          <a:xfrm>
            <a:off x="7013959" y="360846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直線矢印コネクタ 389"/>
          <p:cNvCxnSpPr/>
          <p:nvPr/>
        </p:nvCxnSpPr>
        <p:spPr>
          <a:xfrm flipV="1">
            <a:off x="7257872" y="4074671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直線コネクタ 390"/>
          <p:cNvCxnSpPr/>
          <p:nvPr/>
        </p:nvCxnSpPr>
        <p:spPr>
          <a:xfrm>
            <a:off x="7023207" y="431196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直線コネクタ 391"/>
          <p:cNvCxnSpPr/>
          <p:nvPr/>
        </p:nvCxnSpPr>
        <p:spPr>
          <a:xfrm>
            <a:off x="7013959" y="439733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直線コネクタ 392"/>
          <p:cNvCxnSpPr/>
          <p:nvPr/>
        </p:nvCxnSpPr>
        <p:spPr>
          <a:xfrm>
            <a:off x="7052244" y="421127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直線矢印コネクタ 393"/>
          <p:cNvCxnSpPr/>
          <p:nvPr/>
        </p:nvCxnSpPr>
        <p:spPr>
          <a:xfrm flipV="1">
            <a:off x="7126144" y="405787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直線矢印コネクタ 394"/>
          <p:cNvCxnSpPr/>
          <p:nvPr/>
        </p:nvCxnSpPr>
        <p:spPr>
          <a:xfrm flipV="1">
            <a:off x="7374612" y="4052721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直線矢印コネクタ 395"/>
          <p:cNvCxnSpPr/>
          <p:nvPr/>
        </p:nvCxnSpPr>
        <p:spPr>
          <a:xfrm>
            <a:off x="7534623" y="4047665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直線コネクタ 397"/>
          <p:cNvCxnSpPr/>
          <p:nvPr/>
        </p:nvCxnSpPr>
        <p:spPr>
          <a:xfrm>
            <a:off x="7952636" y="350754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直線コネクタ 398"/>
          <p:cNvCxnSpPr/>
          <p:nvPr/>
        </p:nvCxnSpPr>
        <p:spPr>
          <a:xfrm>
            <a:off x="7926067" y="360846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直線矢印コネクタ 399"/>
          <p:cNvCxnSpPr/>
          <p:nvPr/>
        </p:nvCxnSpPr>
        <p:spPr>
          <a:xfrm flipV="1">
            <a:off x="8169980" y="4074671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直線コネクタ 400"/>
          <p:cNvCxnSpPr/>
          <p:nvPr/>
        </p:nvCxnSpPr>
        <p:spPr>
          <a:xfrm>
            <a:off x="7935315" y="431196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直線コネクタ 401"/>
          <p:cNvCxnSpPr/>
          <p:nvPr/>
        </p:nvCxnSpPr>
        <p:spPr>
          <a:xfrm>
            <a:off x="7926067" y="439733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直線コネクタ 402"/>
          <p:cNvCxnSpPr/>
          <p:nvPr/>
        </p:nvCxnSpPr>
        <p:spPr>
          <a:xfrm>
            <a:off x="7964352" y="4211271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直線矢印コネクタ 403"/>
          <p:cNvCxnSpPr/>
          <p:nvPr/>
        </p:nvCxnSpPr>
        <p:spPr>
          <a:xfrm flipV="1">
            <a:off x="8038252" y="405787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直線矢印コネクタ 404"/>
          <p:cNvCxnSpPr/>
          <p:nvPr/>
        </p:nvCxnSpPr>
        <p:spPr>
          <a:xfrm flipV="1">
            <a:off x="8286720" y="4052721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直線矢印コネクタ 405"/>
          <p:cNvCxnSpPr/>
          <p:nvPr/>
        </p:nvCxnSpPr>
        <p:spPr>
          <a:xfrm>
            <a:off x="8446731" y="4047665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直線矢印コネクタ 407"/>
          <p:cNvCxnSpPr/>
          <p:nvPr/>
        </p:nvCxnSpPr>
        <p:spPr>
          <a:xfrm flipV="1">
            <a:off x="5304072" y="3265924"/>
            <a:ext cx="0" cy="483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直線矢印コネクタ 408"/>
          <p:cNvCxnSpPr/>
          <p:nvPr/>
        </p:nvCxnSpPr>
        <p:spPr>
          <a:xfrm flipV="1">
            <a:off x="7374612" y="3284725"/>
            <a:ext cx="0" cy="483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直線矢印コネクタ 409"/>
          <p:cNvCxnSpPr/>
          <p:nvPr/>
        </p:nvCxnSpPr>
        <p:spPr>
          <a:xfrm flipV="1">
            <a:off x="8325005" y="3284725"/>
            <a:ext cx="0" cy="483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直線コネクタ 410"/>
          <p:cNvCxnSpPr/>
          <p:nvPr/>
        </p:nvCxnSpPr>
        <p:spPr>
          <a:xfrm>
            <a:off x="662807" y="526236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直線コネクタ 411"/>
          <p:cNvCxnSpPr/>
          <p:nvPr/>
        </p:nvCxnSpPr>
        <p:spPr>
          <a:xfrm>
            <a:off x="636238" y="536327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直線矢印コネクタ 412"/>
          <p:cNvCxnSpPr/>
          <p:nvPr/>
        </p:nvCxnSpPr>
        <p:spPr>
          <a:xfrm flipV="1">
            <a:off x="880151" y="5829484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直線コネクタ 413"/>
          <p:cNvCxnSpPr/>
          <p:nvPr/>
        </p:nvCxnSpPr>
        <p:spPr>
          <a:xfrm>
            <a:off x="645486" y="606677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直線コネクタ 414"/>
          <p:cNvCxnSpPr/>
          <p:nvPr/>
        </p:nvCxnSpPr>
        <p:spPr>
          <a:xfrm>
            <a:off x="636238" y="615214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直線コネクタ 415"/>
          <p:cNvCxnSpPr/>
          <p:nvPr/>
        </p:nvCxnSpPr>
        <p:spPr>
          <a:xfrm>
            <a:off x="674523" y="596608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直線矢印コネクタ 416"/>
          <p:cNvCxnSpPr/>
          <p:nvPr/>
        </p:nvCxnSpPr>
        <p:spPr>
          <a:xfrm flipV="1">
            <a:off x="748423" y="5812685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直線矢印コネクタ 417"/>
          <p:cNvCxnSpPr/>
          <p:nvPr/>
        </p:nvCxnSpPr>
        <p:spPr>
          <a:xfrm flipV="1">
            <a:off x="996891" y="5807534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直線矢印コネクタ 418"/>
          <p:cNvCxnSpPr/>
          <p:nvPr/>
        </p:nvCxnSpPr>
        <p:spPr>
          <a:xfrm>
            <a:off x="1156902" y="5802478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直線矢印コネクタ 419"/>
          <p:cNvCxnSpPr/>
          <p:nvPr/>
        </p:nvCxnSpPr>
        <p:spPr>
          <a:xfrm flipV="1">
            <a:off x="1035176" y="5039538"/>
            <a:ext cx="0" cy="483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直線コネクタ 420"/>
          <p:cNvCxnSpPr/>
          <p:nvPr/>
        </p:nvCxnSpPr>
        <p:spPr>
          <a:xfrm>
            <a:off x="1724361" y="526751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直線コネクタ 421"/>
          <p:cNvCxnSpPr/>
          <p:nvPr/>
        </p:nvCxnSpPr>
        <p:spPr>
          <a:xfrm>
            <a:off x="1697792" y="536842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直線矢印コネクタ 422"/>
          <p:cNvCxnSpPr/>
          <p:nvPr/>
        </p:nvCxnSpPr>
        <p:spPr>
          <a:xfrm flipV="1">
            <a:off x="2023095" y="5834635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直線コネクタ 423"/>
          <p:cNvCxnSpPr/>
          <p:nvPr/>
        </p:nvCxnSpPr>
        <p:spPr>
          <a:xfrm>
            <a:off x="1721782" y="607192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直線コネクタ 424"/>
          <p:cNvCxnSpPr/>
          <p:nvPr/>
        </p:nvCxnSpPr>
        <p:spPr>
          <a:xfrm>
            <a:off x="1697792" y="615729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直線コネクタ 425"/>
          <p:cNvCxnSpPr/>
          <p:nvPr/>
        </p:nvCxnSpPr>
        <p:spPr>
          <a:xfrm>
            <a:off x="1736077" y="597123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直線矢印コネクタ 426"/>
          <p:cNvCxnSpPr/>
          <p:nvPr/>
        </p:nvCxnSpPr>
        <p:spPr>
          <a:xfrm flipV="1">
            <a:off x="1809977" y="5817836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直線矢印コネクタ 427"/>
          <p:cNvCxnSpPr/>
          <p:nvPr/>
        </p:nvCxnSpPr>
        <p:spPr>
          <a:xfrm flipV="1">
            <a:off x="2168744" y="5829483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直線矢印コネクタ 429"/>
          <p:cNvCxnSpPr/>
          <p:nvPr/>
        </p:nvCxnSpPr>
        <p:spPr>
          <a:xfrm flipV="1">
            <a:off x="2096730" y="5044689"/>
            <a:ext cx="0" cy="483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直線コネクタ 440"/>
          <p:cNvCxnSpPr/>
          <p:nvPr/>
        </p:nvCxnSpPr>
        <p:spPr>
          <a:xfrm>
            <a:off x="2633459" y="526751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直線コネクタ 441"/>
          <p:cNvCxnSpPr/>
          <p:nvPr/>
        </p:nvCxnSpPr>
        <p:spPr>
          <a:xfrm>
            <a:off x="2606890" y="536842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直線矢印コネクタ 442"/>
          <p:cNvCxnSpPr/>
          <p:nvPr/>
        </p:nvCxnSpPr>
        <p:spPr>
          <a:xfrm flipV="1">
            <a:off x="2850803" y="5834635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直線コネクタ 443"/>
          <p:cNvCxnSpPr/>
          <p:nvPr/>
        </p:nvCxnSpPr>
        <p:spPr>
          <a:xfrm>
            <a:off x="2616138" y="607192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直線コネクタ 444"/>
          <p:cNvCxnSpPr/>
          <p:nvPr/>
        </p:nvCxnSpPr>
        <p:spPr>
          <a:xfrm>
            <a:off x="2606890" y="615729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直線コネクタ 445"/>
          <p:cNvCxnSpPr/>
          <p:nvPr/>
        </p:nvCxnSpPr>
        <p:spPr>
          <a:xfrm>
            <a:off x="2645175" y="597123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直線矢印コネクタ 446"/>
          <p:cNvCxnSpPr/>
          <p:nvPr/>
        </p:nvCxnSpPr>
        <p:spPr>
          <a:xfrm flipV="1">
            <a:off x="2719075" y="5817836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直線矢印コネクタ 447"/>
          <p:cNvCxnSpPr/>
          <p:nvPr/>
        </p:nvCxnSpPr>
        <p:spPr>
          <a:xfrm flipV="1">
            <a:off x="2967543" y="5812685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直線矢印コネクタ 448"/>
          <p:cNvCxnSpPr/>
          <p:nvPr/>
        </p:nvCxnSpPr>
        <p:spPr>
          <a:xfrm>
            <a:off x="3127554" y="5807629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直線矢印コネクタ 449"/>
          <p:cNvCxnSpPr/>
          <p:nvPr/>
        </p:nvCxnSpPr>
        <p:spPr>
          <a:xfrm flipV="1">
            <a:off x="3005828" y="5044689"/>
            <a:ext cx="0" cy="483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直線コネクタ 450"/>
          <p:cNvCxnSpPr/>
          <p:nvPr/>
        </p:nvCxnSpPr>
        <p:spPr>
          <a:xfrm>
            <a:off x="3522937" y="525199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直線コネクタ 451"/>
          <p:cNvCxnSpPr/>
          <p:nvPr/>
        </p:nvCxnSpPr>
        <p:spPr>
          <a:xfrm>
            <a:off x="3496368" y="535290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直線矢印コネクタ 452"/>
          <p:cNvCxnSpPr/>
          <p:nvPr/>
        </p:nvCxnSpPr>
        <p:spPr>
          <a:xfrm flipV="1">
            <a:off x="3740281" y="5819115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直線コネクタ 453"/>
          <p:cNvCxnSpPr/>
          <p:nvPr/>
        </p:nvCxnSpPr>
        <p:spPr>
          <a:xfrm>
            <a:off x="3505616" y="605640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直線コネクタ 454"/>
          <p:cNvCxnSpPr/>
          <p:nvPr/>
        </p:nvCxnSpPr>
        <p:spPr>
          <a:xfrm>
            <a:off x="3496368" y="614177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直線コネクタ 455"/>
          <p:cNvCxnSpPr/>
          <p:nvPr/>
        </p:nvCxnSpPr>
        <p:spPr>
          <a:xfrm>
            <a:off x="3534653" y="595571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直線矢印コネクタ 456"/>
          <p:cNvCxnSpPr/>
          <p:nvPr/>
        </p:nvCxnSpPr>
        <p:spPr>
          <a:xfrm flipV="1">
            <a:off x="3608553" y="5802316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直線矢印コネクタ 457"/>
          <p:cNvCxnSpPr/>
          <p:nvPr/>
        </p:nvCxnSpPr>
        <p:spPr>
          <a:xfrm flipV="1">
            <a:off x="3857021" y="5797165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直線矢印コネクタ 458"/>
          <p:cNvCxnSpPr/>
          <p:nvPr/>
        </p:nvCxnSpPr>
        <p:spPr>
          <a:xfrm>
            <a:off x="4017032" y="5792109"/>
            <a:ext cx="0" cy="4860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直線矢印コネクタ 459"/>
          <p:cNvCxnSpPr/>
          <p:nvPr/>
        </p:nvCxnSpPr>
        <p:spPr>
          <a:xfrm flipV="1">
            <a:off x="3932817" y="5094307"/>
            <a:ext cx="0" cy="483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直線コネクタ 460"/>
          <p:cNvCxnSpPr/>
          <p:nvPr/>
        </p:nvCxnSpPr>
        <p:spPr>
          <a:xfrm>
            <a:off x="5009129" y="532214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直線コネクタ 461"/>
          <p:cNvCxnSpPr/>
          <p:nvPr/>
        </p:nvCxnSpPr>
        <p:spPr>
          <a:xfrm>
            <a:off x="5032017" y="5389609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直線コネクタ 462"/>
          <p:cNvCxnSpPr/>
          <p:nvPr/>
        </p:nvCxnSpPr>
        <p:spPr>
          <a:xfrm>
            <a:off x="6064429" y="543904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直線コネクタ 463"/>
          <p:cNvCxnSpPr/>
          <p:nvPr/>
        </p:nvCxnSpPr>
        <p:spPr>
          <a:xfrm>
            <a:off x="6065701" y="533723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直線コネクタ 464"/>
          <p:cNvCxnSpPr/>
          <p:nvPr/>
        </p:nvCxnSpPr>
        <p:spPr>
          <a:xfrm>
            <a:off x="6043878" y="609472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直線コネクタ 465"/>
          <p:cNvCxnSpPr/>
          <p:nvPr/>
        </p:nvCxnSpPr>
        <p:spPr>
          <a:xfrm>
            <a:off x="6034630" y="617736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直線コネクタ 466"/>
          <p:cNvCxnSpPr/>
          <p:nvPr/>
        </p:nvCxnSpPr>
        <p:spPr>
          <a:xfrm>
            <a:off x="6034630" y="5996159"/>
            <a:ext cx="730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直線矢印コネクタ 467"/>
          <p:cNvCxnSpPr/>
          <p:nvPr/>
        </p:nvCxnSpPr>
        <p:spPr>
          <a:xfrm flipV="1">
            <a:off x="5410085" y="5866200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直線コネクタ 468"/>
          <p:cNvCxnSpPr/>
          <p:nvPr/>
        </p:nvCxnSpPr>
        <p:spPr>
          <a:xfrm>
            <a:off x="5041265" y="607667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直線コネクタ 469"/>
          <p:cNvCxnSpPr/>
          <p:nvPr/>
        </p:nvCxnSpPr>
        <p:spPr>
          <a:xfrm>
            <a:off x="5032017" y="616204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直線コネクタ 470"/>
          <p:cNvCxnSpPr/>
          <p:nvPr/>
        </p:nvCxnSpPr>
        <p:spPr>
          <a:xfrm>
            <a:off x="5087806" y="597708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直線矢印コネクタ 471"/>
          <p:cNvCxnSpPr/>
          <p:nvPr/>
        </p:nvCxnSpPr>
        <p:spPr>
          <a:xfrm flipV="1">
            <a:off x="5159044" y="583359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直線矢印コネクタ 472"/>
          <p:cNvCxnSpPr/>
          <p:nvPr/>
        </p:nvCxnSpPr>
        <p:spPr>
          <a:xfrm flipV="1">
            <a:off x="5647803" y="586065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4" name="直線矢印コネクタ 473"/>
          <p:cNvCxnSpPr/>
          <p:nvPr/>
        </p:nvCxnSpPr>
        <p:spPr>
          <a:xfrm flipV="1">
            <a:off x="6182004" y="5834707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直線矢印コネクタ 474"/>
          <p:cNvCxnSpPr/>
          <p:nvPr/>
        </p:nvCxnSpPr>
        <p:spPr>
          <a:xfrm flipV="1">
            <a:off x="6379718" y="5801710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直線矢印コネクタ 475"/>
          <p:cNvCxnSpPr/>
          <p:nvPr/>
        </p:nvCxnSpPr>
        <p:spPr>
          <a:xfrm flipV="1">
            <a:off x="6623564" y="5808343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直線矢印コネクタ 476"/>
          <p:cNvCxnSpPr/>
          <p:nvPr/>
        </p:nvCxnSpPr>
        <p:spPr>
          <a:xfrm flipV="1">
            <a:off x="5274999" y="5101079"/>
            <a:ext cx="0" cy="483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直線矢印コネクタ 477"/>
          <p:cNvCxnSpPr/>
          <p:nvPr/>
        </p:nvCxnSpPr>
        <p:spPr>
          <a:xfrm flipV="1">
            <a:off x="6379718" y="5136497"/>
            <a:ext cx="0" cy="4716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直線矢印コネクタ 478"/>
          <p:cNvCxnSpPr/>
          <p:nvPr/>
        </p:nvCxnSpPr>
        <p:spPr>
          <a:xfrm flipV="1">
            <a:off x="5501663" y="5127760"/>
            <a:ext cx="0" cy="483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直線コネクタ 479"/>
          <p:cNvCxnSpPr/>
          <p:nvPr/>
        </p:nvCxnSpPr>
        <p:spPr>
          <a:xfrm>
            <a:off x="6976431" y="5322144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直線コネクタ 480"/>
          <p:cNvCxnSpPr/>
          <p:nvPr/>
        </p:nvCxnSpPr>
        <p:spPr>
          <a:xfrm>
            <a:off x="6999319" y="5389608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直線コネクタ 481"/>
          <p:cNvCxnSpPr/>
          <p:nvPr/>
        </p:nvCxnSpPr>
        <p:spPr>
          <a:xfrm>
            <a:off x="8031731" y="543904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直線コネクタ 482"/>
          <p:cNvCxnSpPr/>
          <p:nvPr/>
        </p:nvCxnSpPr>
        <p:spPr>
          <a:xfrm>
            <a:off x="8033003" y="5337233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直線コネクタ 483"/>
          <p:cNvCxnSpPr/>
          <p:nvPr/>
        </p:nvCxnSpPr>
        <p:spPr>
          <a:xfrm>
            <a:off x="8011180" y="6094727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直線コネクタ 484"/>
          <p:cNvCxnSpPr/>
          <p:nvPr/>
        </p:nvCxnSpPr>
        <p:spPr>
          <a:xfrm>
            <a:off x="8001932" y="6177366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6" name="直線コネクタ 485"/>
          <p:cNvCxnSpPr/>
          <p:nvPr/>
        </p:nvCxnSpPr>
        <p:spPr>
          <a:xfrm>
            <a:off x="8001932" y="5996158"/>
            <a:ext cx="7305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直線矢印コネクタ 486"/>
          <p:cNvCxnSpPr/>
          <p:nvPr/>
        </p:nvCxnSpPr>
        <p:spPr>
          <a:xfrm flipV="1">
            <a:off x="7377387" y="586619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直線コネクタ 487"/>
          <p:cNvCxnSpPr/>
          <p:nvPr/>
        </p:nvCxnSpPr>
        <p:spPr>
          <a:xfrm>
            <a:off x="7008567" y="6076675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直線コネクタ 488"/>
          <p:cNvCxnSpPr/>
          <p:nvPr/>
        </p:nvCxnSpPr>
        <p:spPr>
          <a:xfrm>
            <a:off x="6999319" y="616204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直線コネクタ 489"/>
          <p:cNvCxnSpPr/>
          <p:nvPr/>
        </p:nvCxnSpPr>
        <p:spPr>
          <a:xfrm>
            <a:off x="7055108" y="5977082"/>
            <a:ext cx="72130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直線矢印コネクタ 490"/>
          <p:cNvCxnSpPr/>
          <p:nvPr/>
        </p:nvCxnSpPr>
        <p:spPr>
          <a:xfrm flipV="1">
            <a:off x="7126346" y="5833598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直線矢印コネクタ 491"/>
          <p:cNvCxnSpPr/>
          <p:nvPr/>
        </p:nvCxnSpPr>
        <p:spPr>
          <a:xfrm flipV="1">
            <a:off x="7615105" y="5860651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直線矢印コネクタ 492"/>
          <p:cNvCxnSpPr/>
          <p:nvPr/>
        </p:nvCxnSpPr>
        <p:spPr>
          <a:xfrm flipV="1">
            <a:off x="8149306" y="5834706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直線矢印コネクタ 493"/>
          <p:cNvCxnSpPr/>
          <p:nvPr/>
        </p:nvCxnSpPr>
        <p:spPr>
          <a:xfrm flipV="1">
            <a:off x="8347020" y="5801709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5" name="直線矢印コネクタ 494"/>
          <p:cNvCxnSpPr/>
          <p:nvPr/>
        </p:nvCxnSpPr>
        <p:spPr>
          <a:xfrm flipV="1">
            <a:off x="8590866" y="5808342"/>
            <a:ext cx="0" cy="4320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直線矢印コネクタ 495"/>
          <p:cNvCxnSpPr/>
          <p:nvPr/>
        </p:nvCxnSpPr>
        <p:spPr>
          <a:xfrm flipV="1">
            <a:off x="7242301" y="5101078"/>
            <a:ext cx="0" cy="483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直線矢印コネクタ 496"/>
          <p:cNvCxnSpPr/>
          <p:nvPr/>
        </p:nvCxnSpPr>
        <p:spPr>
          <a:xfrm flipV="1">
            <a:off x="8347020" y="5136496"/>
            <a:ext cx="0" cy="4716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直線矢印コネクタ 497"/>
          <p:cNvCxnSpPr/>
          <p:nvPr/>
        </p:nvCxnSpPr>
        <p:spPr>
          <a:xfrm flipV="1">
            <a:off x="7468965" y="5127759"/>
            <a:ext cx="0" cy="483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直線矢印コネクタ 498"/>
          <p:cNvCxnSpPr/>
          <p:nvPr/>
        </p:nvCxnSpPr>
        <p:spPr>
          <a:xfrm flipV="1">
            <a:off x="8555273" y="5133583"/>
            <a:ext cx="0" cy="47160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98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41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Pr</a:t>
            </a:r>
            <a:r>
              <a:rPr lang="en-US" altLang="ja-JP" baseline="-25000" dirty="0" smtClean="0"/>
              <a:t>0.9</a:t>
            </a:r>
            <a:r>
              <a:rPr kumimoji="1" lang="en-US" altLang="ja-JP" dirty="0" smtClean="0"/>
              <a:t>Sr</a:t>
            </a:r>
            <a:r>
              <a:rPr lang="en-US" altLang="ja-JP" baseline="-25000" dirty="0" smtClean="0"/>
              <a:t>0.1</a:t>
            </a:r>
            <a:r>
              <a:rPr lang="en-US" altLang="ja-JP" dirty="0" smtClean="0"/>
              <a:t>Mn</a:t>
            </a:r>
            <a:r>
              <a:rPr lang="en-US" altLang="ja-JP" baseline="-25000" dirty="0" smtClean="0"/>
              <a:t>1-x</a:t>
            </a:r>
            <a:r>
              <a:rPr lang="en-US" altLang="ja-JP" dirty="0" smtClean="0"/>
              <a:t>Fe</a:t>
            </a:r>
            <a:r>
              <a:rPr lang="en-US" altLang="ja-JP" baseline="-25000" dirty="0" smtClean="0"/>
              <a:t>x</a:t>
            </a:r>
            <a:r>
              <a:rPr kumimoji="1" lang="en-US" altLang="ja-JP" dirty="0" smtClean="0"/>
              <a:t>O</a:t>
            </a:r>
            <a:r>
              <a:rPr kumimoji="1" lang="en-US" altLang="ja-JP" baseline="-25000" dirty="0" smtClean="0"/>
              <a:t>3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X</a:t>
            </a:r>
            <a:r>
              <a:rPr lang="ja-JP" altLang="en-US" dirty="0" smtClean="0"/>
              <a:t>線回折測定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11" y="888556"/>
            <a:ext cx="5727253" cy="573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30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342900"/>
            <a:ext cx="76263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00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05" y="660018"/>
            <a:ext cx="8166100" cy="613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845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230188"/>
              </p:ext>
            </p:extLst>
          </p:nvPr>
        </p:nvGraphicFramePr>
        <p:xfrm>
          <a:off x="2699792" y="783206"/>
          <a:ext cx="5148586" cy="1169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113"/>
                <a:gridCol w="1209720"/>
                <a:gridCol w="1258815"/>
                <a:gridCol w="1214938"/>
              </a:tblGrid>
              <a:tr h="43776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[g/cm</a:t>
                      </a:r>
                      <a:r>
                        <a:rPr kumimoji="1" lang="en-US" altLang="ja-JP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1" lang="en-US" altLang="ja-JP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1" lang="en-US" altLang="ja-JP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0.1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= 0.2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= 0.3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25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</a:t>
                      </a:r>
                      <a:r>
                        <a:rPr kumimoji="1" lang="en-US" altLang="ja-JP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1-x</a:t>
                      </a:r>
                      <a:r>
                        <a:rPr kumimoji="1" lang="en-US" altLang="ja-JP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kumimoji="1" lang="en-US" altLang="ja-JP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1" lang="en-US" altLang="ja-JP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MnO</a:t>
                      </a:r>
                      <a:r>
                        <a:rPr kumimoji="1" lang="en-US" altLang="ja-JP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1" lang="ja-JP" altLang="en-US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6.26</a:t>
                      </a:r>
                      <a:r>
                        <a:rPr kumimoji="1" lang="en-US" altLang="ja-JP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(92%)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6.32 (92%)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6.12 (95%)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2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kumimoji="1" lang="en-US" altLang="ja-JP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1-x</a:t>
                      </a:r>
                      <a:r>
                        <a:rPr kumimoji="1" lang="en-US" altLang="ja-JP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kumimoji="1" lang="en-US" altLang="ja-JP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1" lang="en-US" altLang="ja-JP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kumimoji="1" lang="en-US" altLang="ja-JP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1" lang="en-US" altLang="ja-JP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1" lang="ja-JP" altLang="en-US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5.10 (77%)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5.49 (84%)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5.34</a:t>
                      </a:r>
                      <a:r>
                        <a:rPr kumimoji="1" lang="en-US" altLang="ja-JP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(84%)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862758" y="105835"/>
            <a:ext cx="50405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altLang="ja-JP" i="1" dirty="0">
              <a:solidFill>
                <a:srgbClr val="00B0F0"/>
              </a:solidFill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ja-JP" dirty="0" smtClean="0"/>
              <a:t>bulk </a:t>
            </a:r>
            <a:r>
              <a:rPr lang="en-US" altLang="ja-JP" dirty="0"/>
              <a:t>density : </a:t>
            </a:r>
            <a:r>
              <a:rPr lang="en-US" altLang="ja-JP" u="sng" dirty="0"/>
              <a:t>SMK-401</a:t>
            </a:r>
            <a:r>
              <a:rPr lang="ja-JP" altLang="en-US" dirty="0"/>
              <a:t> </a:t>
            </a:r>
            <a:r>
              <a:rPr lang="en-US" altLang="ja-JP" dirty="0"/>
              <a:t>@</a:t>
            </a:r>
            <a:r>
              <a:rPr lang="en-US" altLang="ja-JP" dirty="0" smtClean="0"/>
              <a:t>RT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altLang="ja-JP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altLang="ja-JP" dirty="0"/>
          </a:p>
          <a:p>
            <a:pPr marL="742950" lvl="1" indent="-285750">
              <a:buFont typeface="Wingdings" pitchFamily="2" charset="2"/>
              <a:buChar char="Ø"/>
            </a:pPr>
            <a:endParaRPr lang="en-US" altLang="ja-JP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altLang="ja-JP" dirty="0"/>
          </a:p>
          <a:p>
            <a:pPr lvl="1"/>
            <a:endParaRPr lang="en-US" altLang="ja-JP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ja-JP" dirty="0"/>
              <a:t>specific heat : </a:t>
            </a:r>
            <a:r>
              <a:rPr lang="en-US" altLang="ja-JP" u="sng" dirty="0" smtClean="0"/>
              <a:t>X-DSC7000</a:t>
            </a:r>
            <a:r>
              <a:rPr lang="ja-JP" altLang="en-US" dirty="0" smtClean="0"/>
              <a:t> </a:t>
            </a:r>
            <a:r>
              <a:rPr lang="en-US" altLang="ja-JP" dirty="0" smtClean="0"/>
              <a:t>@RT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altLang="ja-JP" dirty="0"/>
          </a:p>
          <a:p>
            <a:pPr marL="742950" lvl="1" indent="-285750">
              <a:buFont typeface="Wingdings" pitchFamily="2" charset="2"/>
              <a:buChar char="Ø"/>
            </a:pPr>
            <a:endParaRPr lang="en-US" altLang="ja-JP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altLang="ja-JP" dirty="0"/>
          </a:p>
          <a:p>
            <a:pPr marL="742950" lvl="1" indent="-285750">
              <a:buFont typeface="Wingdings" pitchFamily="2" charset="2"/>
              <a:buChar char="Ø"/>
            </a:pPr>
            <a:endParaRPr lang="en-US" altLang="ja-JP" dirty="0" smtClean="0"/>
          </a:p>
          <a:p>
            <a:pPr marL="742950" lvl="1" indent="-285750">
              <a:buFont typeface="Wingdings" pitchFamily="2" charset="2"/>
              <a:buChar char="Ø"/>
            </a:pPr>
            <a:endParaRPr lang="en-US" altLang="ja-JP" dirty="0" smtClean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293659"/>
              </p:ext>
            </p:extLst>
          </p:nvPr>
        </p:nvGraphicFramePr>
        <p:xfrm>
          <a:off x="2671192" y="2403158"/>
          <a:ext cx="514858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113"/>
                <a:gridCol w="1209720"/>
                <a:gridCol w="1258815"/>
                <a:gridCol w="1214938"/>
              </a:tblGrid>
              <a:tr h="36425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[J/</a:t>
                      </a:r>
                      <a:r>
                        <a:rPr kumimoji="1" lang="en-US" altLang="ja-JP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gK</a:t>
                      </a:r>
                      <a:r>
                        <a:rPr kumimoji="1" lang="en-US" altLang="ja-JP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1" lang="en-US" altLang="ja-JP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0.1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= 0.2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= 0.3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25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</a:t>
                      </a:r>
                      <a:r>
                        <a:rPr kumimoji="1" lang="en-US" altLang="ja-JP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1-x</a:t>
                      </a:r>
                      <a:r>
                        <a:rPr kumimoji="1" lang="en-US" altLang="ja-JP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kumimoji="1" lang="en-US" altLang="ja-JP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1" lang="en-US" altLang="ja-JP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MnO</a:t>
                      </a:r>
                      <a:r>
                        <a:rPr kumimoji="1" lang="en-US" altLang="ja-JP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1" lang="ja-JP" altLang="en-US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0.76@RT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0.58@RT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0.44@RT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42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kumimoji="1" lang="en-US" altLang="ja-JP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1-x</a:t>
                      </a:r>
                      <a:r>
                        <a:rPr kumimoji="1" lang="en-US" altLang="ja-JP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kumimoji="1" lang="en-US" altLang="ja-JP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1" lang="en-US" altLang="ja-JP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kumimoji="1" lang="en-US" altLang="ja-JP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1" lang="en-US" altLang="ja-JP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1" lang="ja-JP" altLang="en-US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0.45@RT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0.38@RT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0.35@RT</a:t>
                      </a:r>
                      <a:endParaRPr kumimoji="1" lang="ja-JP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70" y="3564204"/>
            <a:ext cx="4239402" cy="305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54079"/>
            <a:ext cx="4267467" cy="307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04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ja-JP" altLang="en-US" dirty="0"/>
              <a:t>背景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8" y="951233"/>
            <a:ext cx="4470091" cy="318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直線矢印コネクタ 36"/>
          <p:cNvCxnSpPr/>
          <p:nvPr/>
        </p:nvCxnSpPr>
        <p:spPr>
          <a:xfrm flipV="1">
            <a:off x="3311860" y="2204864"/>
            <a:ext cx="36004" cy="1776851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2625751" y="398171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B0F0"/>
                </a:solidFill>
              </a:rPr>
              <a:t>CaMn</a:t>
            </a:r>
            <a:r>
              <a:rPr kumimoji="1" lang="en-US" altLang="ja-JP" sz="1600" b="1" baseline="-25000" dirty="0" smtClean="0">
                <a:solidFill>
                  <a:srgbClr val="00B0F0"/>
                </a:solidFill>
              </a:rPr>
              <a:t>0.98</a:t>
            </a:r>
            <a:r>
              <a:rPr kumimoji="1" lang="en-US" altLang="ja-JP" sz="1600" b="1" dirty="0" smtClean="0">
                <a:solidFill>
                  <a:srgbClr val="00B0F0"/>
                </a:solidFill>
              </a:rPr>
              <a:t>Mo</a:t>
            </a:r>
            <a:r>
              <a:rPr kumimoji="1" lang="en-US" altLang="ja-JP" sz="1600" b="1" baseline="-25000" dirty="0" smtClean="0">
                <a:solidFill>
                  <a:srgbClr val="00B0F0"/>
                </a:solidFill>
              </a:rPr>
              <a:t>0.02</a:t>
            </a:r>
            <a:r>
              <a:rPr kumimoji="1" lang="en-US" altLang="ja-JP" sz="1600" b="1" dirty="0" smtClean="0">
                <a:solidFill>
                  <a:srgbClr val="00B0F0"/>
                </a:solidFill>
              </a:rPr>
              <a:t>O</a:t>
            </a:r>
            <a:r>
              <a:rPr kumimoji="1" lang="en-US" altLang="ja-JP" sz="1600" b="1" baseline="-25000" dirty="0" smtClean="0">
                <a:solidFill>
                  <a:srgbClr val="00B0F0"/>
                </a:solidFill>
              </a:rPr>
              <a:t>3</a:t>
            </a:r>
          </a:p>
          <a:p>
            <a:r>
              <a:rPr lang="en-US" altLang="ja-JP" sz="1600" b="1" baseline="-25000" dirty="0">
                <a:solidFill>
                  <a:srgbClr val="00B0F0"/>
                </a:solidFill>
              </a:rPr>
              <a:t> </a:t>
            </a:r>
            <a:r>
              <a:rPr lang="en-US" altLang="ja-JP" sz="1600" b="1" baseline="-25000" dirty="0" smtClean="0">
                <a:solidFill>
                  <a:srgbClr val="00B0F0"/>
                </a:solidFill>
              </a:rPr>
              <a:t>       </a:t>
            </a:r>
            <a:r>
              <a:rPr lang="en-US" altLang="ja-JP" sz="1600" b="1" dirty="0" smtClean="0">
                <a:solidFill>
                  <a:srgbClr val="00B0F0"/>
                </a:solidFill>
              </a:rPr>
              <a:t>(CaMnO</a:t>
            </a:r>
            <a:r>
              <a:rPr lang="en-US" altLang="ja-JP" sz="1600" b="1" baseline="-25000" dirty="0" smtClean="0">
                <a:solidFill>
                  <a:srgbClr val="00B0F0"/>
                </a:solidFill>
              </a:rPr>
              <a:t>3</a:t>
            </a:r>
            <a:r>
              <a:rPr lang="en-US" altLang="ja-JP" sz="1600" b="1" dirty="0" smtClean="0">
                <a:solidFill>
                  <a:srgbClr val="00B0F0"/>
                </a:solidFill>
              </a:rPr>
              <a:t>)</a:t>
            </a:r>
            <a:endParaRPr kumimoji="1" lang="ja-JP" altLang="en-US" sz="1600" b="1" baseline="-25000" dirty="0">
              <a:solidFill>
                <a:srgbClr val="00B0F0"/>
              </a:solidFill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 flipH="1" flipV="1">
            <a:off x="1103364" y="2440872"/>
            <a:ext cx="178010" cy="15408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1043608" y="398171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Ca</a:t>
            </a:r>
            <a:r>
              <a:rPr kumimoji="1" lang="en-US" altLang="ja-JP" sz="1600" b="1" baseline="-25000" dirty="0" smtClean="0">
                <a:solidFill>
                  <a:srgbClr val="FF0000"/>
                </a:solidFill>
              </a:rPr>
              <a:t>2.7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Bi</a:t>
            </a:r>
            <a:r>
              <a:rPr kumimoji="1" lang="en-US" altLang="ja-JP" sz="1600" b="1" baseline="-25000" dirty="0" smtClean="0">
                <a:solidFill>
                  <a:srgbClr val="FF0000"/>
                </a:solidFill>
              </a:rPr>
              <a:t>0.3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Co</a:t>
            </a:r>
            <a:r>
              <a:rPr kumimoji="1" lang="en-US" altLang="ja-JP" sz="1600" b="1" baseline="-25000" dirty="0" smtClean="0">
                <a:solidFill>
                  <a:srgbClr val="FF0000"/>
                </a:solidFill>
              </a:rPr>
              <a:t>4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O</a:t>
            </a:r>
            <a:r>
              <a:rPr kumimoji="1" lang="en-US" altLang="ja-JP" sz="1600" b="1" baseline="-25000" dirty="0" smtClean="0">
                <a:solidFill>
                  <a:srgbClr val="FF0000"/>
                </a:solidFill>
              </a:rPr>
              <a:t>9</a:t>
            </a:r>
          </a:p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      (Ca349)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281374" y="4600445"/>
            <a:ext cx="2588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 smtClean="0">
                <a:solidFill>
                  <a:srgbClr val="0070C0"/>
                </a:solidFill>
              </a:rPr>
              <a:t>Int.Appl.Ceram.Tech</a:t>
            </a:r>
            <a:r>
              <a:rPr lang="en-US" altLang="ja-JP" sz="1200" dirty="0">
                <a:solidFill>
                  <a:srgbClr val="0070C0"/>
                </a:solidFill>
              </a:rPr>
              <a:t>. </a:t>
            </a:r>
            <a:r>
              <a:rPr lang="en-US" altLang="ja-JP" sz="1200" b="1" dirty="0">
                <a:solidFill>
                  <a:srgbClr val="0070C0"/>
                </a:solidFill>
              </a:rPr>
              <a:t>4</a:t>
            </a:r>
            <a:r>
              <a:rPr lang="en-US" altLang="ja-JP" sz="1200" dirty="0">
                <a:solidFill>
                  <a:srgbClr val="0070C0"/>
                </a:solidFill>
              </a:rPr>
              <a:t>, 535 (2007)</a:t>
            </a:r>
            <a:endParaRPr kumimoji="1" lang="ja-JP" altLang="en-US" sz="1200" dirty="0">
              <a:solidFill>
                <a:srgbClr val="0070C0"/>
              </a:solidFill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47" y="633432"/>
            <a:ext cx="3858998" cy="406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テキスト ボックス 53"/>
          <p:cNvSpPr txBox="1"/>
          <p:nvPr/>
        </p:nvSpPr>
        <p:spPr>
          <a:xfrm>
            <a:off x="5921980" y="4700634"/>
            <a:ext cx="2273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>
                <a:solidFill>
                  <a:srgbClr val="0070C0"/>
                </a:solidFill>
              </a:rPr>
              <a:t>J.Am.Ceram.Soc</a:t>
            </a:r>
            <a:r>
              <a:rPr lang="en-US" altLang="ja-JP" sz="1200" dirty="0">
                <a:solidFill>
                  <a:srgbClr val="0070C0"/>
                </a:solidFill>
              </a:rPr>
              <a:t>. </a:t>
            </a:r>
            <a:r>
              <a:rPr lang="en-US" altLang="ja-JP" sz="1200" b="1" dirty="0">
                <a:solidFill>
                  <a:srgbClr val="0070C0"/>
                </a:solidFill>
              </a:rPr>
              <a:t>87</a:t>
            </a:r>
            <a:r>
              <a:rPr lang="en-US" altLang="ja-JP" sz="1200" dirty="0">
                <a:solidFill>
                  <a:srgbClr val="0070C0"/>
                </a:solidFill>
              </a:rPr>
              <a:t>, 1952 (2004)</a:t>
            </a:r>
            <a:endParaRPr kumimoji="1" lang="ja-JP" altLang="en-US" sz="1200" dirty="0">
              <a:solidFill>
                <a:srgbClr val="0070C0"/>
              </a:solidFill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7606810" y="1714493"/>
            <a:ext cx="977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00B0F0"/>
                </a:solidFill>
              </a:rPr>
              <a:t>CaMn</a:t>
            </a:r>
            <a:r>
              <a:rPr kumimoji="1" lang="en-US" altLang="ja-JP" sz="1600" dirty="0" smtClean="0">
                <a:solidFill>
                  <a:srgbClr val="00B0F0"/>
                </a:solidFill>
              </a:rPr>
              <a:t>O</a:t>
            </a:r>
            <a:r>
              <a:rPr kumimoji="1" lang="en-US" altLang="ja-JP" sz="1600" baseline="-25000" dirty="0" smtClean="0">
                <a:solidFill>
                  <a:srgbClr val="00B0F0"/>
                </a:solidFill>
              </a:rPr>
              <a:t>3</a:t>
            </a:r>
            <a:endParaRPr kumimoji="1" lang="ja-JP" altLang="en-US" sz="1600" baseline="-25000" dirty="0">
              <a:solidFill>
                <a:srgbClr val="00B0F0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7509789" y="2696295"/>
            <a:ext cx="1171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Al</a:t>
            </a:r>
            <a:r>
              <a:rPr lang="en-US" altLang="ja-JP" sz="1600" baseline="-25000" dirty="0" smtClean="0"/>
              <a:t>2</a:t>
            </a:r>
            <a:r>
              <a:rPr kumimoji="1" lang="en-US" altLang="ja-JP" sz="1600" dirty="0" smtClean="0"/>
              <a:t>O</a:t>
            </a:r>
            <a:r>
              <a:rPr kumimoji="1" lang="en-US" altLang="ja-JP" sz="1600" baseline="-25000" dirty="0" smtClean="0"/>
              <a:t>3 </a:t>
            </a:r>
            <a:r>
              <a:rPr kumimoji="1" lang="en-US" altLang="ja-JP" sz="1600" dirty="0" smtClean="0"/>
              <a:t>plate</a:t>
            </a:r>
            <a:endParaRPr kumimoji="1" lang="ja-JP" altLang="en-US" sz="1600" baseline="-25000" dirty="0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7606810" y="1162195"/>
            <a:ext cx="977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Ag ingot</a:t>
            </a:r>
            <a:endParaRPr kumimoji="1" lang="ja-JP" altLang="en-US" sz="1600" baseline="-250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8316416" y="2204864"/>
            <a:ext cx="977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FF0000"/>
                </a:solidFill>
              </a:rPr>
              <a:t>Ca349</a:t>
            </a:r>
            <a:endParaRPr kumimoji="1" lang="ja-JP" altLang="en-US" sz="1600" baseline="-25000" dirty="0">
              <a:solidFill>
                <a:srgbClr val="FF0000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625751" y="1170839"/>
            <a:ext cx="145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kumimoji="1" lang="en-US" altLang="ja-JP" sz="2000" b="1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kumimoji="1" lang="en-US" altLang="ja-JP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2%</a:t>
            </a:r>
            <a:endParaRPr kumimoji="1" lang="ja-JP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390646" y="5445224"/>
            <a:ext cx="8291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単一母相あるいは同一結晶構造の、熱膨張率の相違が少ない</a:t>
            </a:r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ja-JP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素子で構成された酸化物熱電変換モジュールが求められる。</a:t>
            </a:r>
            <a:endParaRPr kumimoji="1" lang="en-US" altLang="ja-JP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257427" y="5287346"/>
            <a:ext cx="8634283" cy="984236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1281374" y="1822851"/>
            <a:ext cx="500625" cy="21588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 flipV="1">
            <a:off x="1940898" y="2440873"/>
            <a:ext cx="1388964" cy="1540841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 rot="16200000">
            <a:off x="4464480" y="1911951"/>
            <a:ext cx="1230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熱膨張率</a:t>
            </a:r>
            <a:endParaRPr kumimoji="1" lang="ja-JP" altLang="en-US" sz="1600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717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ペロフスカイト酸化物 </a:t>
            </a:r>
            <a:r>
              <a:rPr lang="en-US" altLang="ja-JP" dirty="0" smtClean="0">
                <a:solidFill>
                  <a:srgbClr val="FF0000"/>
                </a:solidFill>
              </a:rPr>
              <a:t>A</a:t>
            </a:r>
            <a:r>
              <a:rPr lang="en-US" altLang="ja-JP" dirty="0" smtClean="0">
                <a:solidFill>
                  <a:srgbClr val="0070C0"/>
                </a:solidFill>
              </a:rPr>
              <a:t>B</a:t>
            </a:r>
            <a:r>
              <a:rPr lang="en-US" altLang="ja-JP" dirty="0" smtClean="0">
                <a:solidFill>
                  <a:srgbClr val="00B050"/>
                </a:solidFill>
              </a:rPr>
              <a:t>O</a:t>
            </a:r>
            <a:r>
              <a:rPr lang="en-US" altLang="ja-JP" baseline="-25000" dirty="0" smtClean="0"/>
              <a:t>3</a:t>
            </a:r>
            <a:endParaRPr kumimoji="1" lang="ja-JP" altLang="en-US" baseline="-25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66830" y="17280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tolerance factor</a:t>
            </a:r>
            <a:endParaRPr kumimoji="1" lang="ja-JP" altLang="en-US" b="1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642432"/>
              </p:ext>
            </p:extLst>
          </p:nvPr>
        </p:nvGraphicFramePr>
        <p:xfrm>
          <a:off x="6800714" y="2085245"/>
          <a:ext cx="1558627" cy="728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9" name="Equation" r:id="rId4" imgW="977760" imgH="457200" progId="Equation.DSMT4">
                  <p:embed/>
                </p:oleObj>
              </mc:Choice>
              <mc:Fallback>
                <p:oleObj name="Equation" r:id="rId4" imgW="977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00714" y="2085245"/>
                        <a:ext cx="1558627" cy="728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正方形/長方形 41"/>
          <p:cNvSpPr/>
          <p:nvPr/>
        </p:nvSpPr>
        <p:spPr>
          <a:xfrm>
            <a:off x="6673776" y="1713151"/>
            <a:ext cx="2075857" cy="1126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15311"/>
            <a:ext cx="4536504" cy="272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1835696" y="1844824"/>
            <a:ext cx="216024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267744" y="3068960"/>
            <a:ext cx="381642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2267744" y="1844824"/>
            <a:ext cx="1800200" cy="288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5298824" y="1320610"/>
            <a:ext cx="288032" cy="2901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2" y="4689483"/>
            <a:ext cx="2086305" cy="157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681" y="4077072"/>
            <a:ext cx="3208574" cy="232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4888"/>
            <a:ext cx="2560857" cy="219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283304"/>
              </p:ext>
            </p:extLst>
          </p:nvPr>
        </p:nvGraphicFramePr>
        <p:xfrm>
          <a:off x="1143000" y="3794125"/>
          <a:ext cx="80962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90" name="Equation" r:id="rId11" imgW="507960" imgH="177480" progId="Equation.DSMT4">
                  <p:embed/>
                </p:oleObj>
              </mc:Choice>
              <mc:Fallback>
                <p:oleObj name="Equation" r:id="rId11" imgW="507960" imgH="177480" progId="Equation.DSMT4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794125"/>
                        <a:ext cx="80962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633253"/>
              </p:ext>
            </p:extLst>
          </p:nvPr>
        </p:nvGraphicFramePr>
        <p:xfrm>
          <a:off x="4176713" y="3862388"/>
          <a:ext cx="80962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91" name="Equation" r:id="rId13" imgW="507960" imgH="177480" progId="Equation.DSMT4">
                  <p:embed/>
                </p:oleObj>
              </mc:Choice>
              <mc:Fallback>
                <p:oleObj name="Equation" r:id="rId13" imgW="507960" imgH="177480" progId="Equation.DSMT4">
                  <p:embed/>
                  <p:pic>
                    <p:nvPicPr>
                      <p:cNvPr id="0" name="オブジェクト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3" y="3862388"/>
                        <a:ext cx="80962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922334"/>
              </p:ext>
            </p:extLst>
          </p:nvPr>
        </p:nvGraphicFramePr>
        <p:xfrm>
          <a:off x="7220580" y="3794497"/>
          <a:ext cx="80962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92" name="Equation" r:id="rId15" imgW="507960" imgH="177480" progId="Equation.DSMT4">
                  <p:embed/>
                </p:oleObj>
              </mc:Choice>
              <mc:Fallback>
                <p:oleObj name="Equation" r:id="rId15" imgW="507960" imgH="177480" progId="Equation.DSMT4">
                  <p:embed/>
                  <p:pic>
                    <p:nvPicPr>
                      <p:cNvPr id="0" name="オブジェクト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0580" y="3794497"/>
                        <a:ext cx="80962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テキスト ボックス 53"/>
          <p:cNvSpPr txBox="1"/>
          <p:nvPr/>
        </p:nvSpPr>
        <p:spPr>
          <a:xfrm>
            <a:off x="7308665" y="6369430"/>
            <a:ext cx="1166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LaFe</a:t>
            </a:r>
            <a:r>
              <a:rPr kumimoji="1" lang="en-US" altLang="ja-JP" b="1" dirty="0" smtClean="0"/>
              <a:t>O</a:t>
            </a:r>
            <a:r>
              <a:rPr kumimoji="1" lang="en-US" altLang="ja-JP" b="1" baseline="-25000" dirty="0" smtClean="0"/>
              <a:t>3</a:t>
            </a:r>
            <a:endParaRPr kumimoji="1" lang="ja-JP" altLang="en-US" b="1" baseline="-25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072339" y="6382914"/>
            <a:ext cx="181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La</a:t>
            </a:r>
            <a:r>
              <a:rPr lang="en-US" altLang="ja-JP" b="1" baseline="-25000" dirty="0" smtClean="0"/>
              <a:t>0.5</a:t>
            </a:r>
            <a:r>
              <a:rPr lang="en-US" altLang="ja-JP" b="1" dirty="0" smtClean="0"/>
              <a:t>Sr</a:t>
            </a:r>
            <a:r>
              <a:rPr lang="en-US" altLang="ja-JP" b="1" baseline="-25000" dirty="0" smtClean="0"/>
              <a:t>0.5</a:t>
            </a:r>
            <a:r>
              <a:rPr lang="en-US" altLang="ja-JP" b="1" dirty="0" smtClean="0"/>
              <a:t>Fe</a:t>
            </a:r>
            <a:r>
              <a:rPr kumimoji="1" lang="en-US" altLang="ja-JP" b="1" dirty="0" smtClean="0"/>
              <a:t>O</a:t>
            </a:r>
            <a:r>
              <a:rPr kumimoji="1" lang="en-US" altLang="ja-JP" b="1" baseline="-25000" dirty="0" smtClean="0"/>
              <a:t>3</a:t>
            </a:r>
            <a:endParaRPr kumimoji="1" lang="ja-JP" altLang="en-US" b="1" baseline="-25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54373" y="6389598"/>
            <a:ext cx="181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La</a:t>
            </a:r>
            <a:r>
              <a:rPr lang="en-US" altLang="ja-JP" b="1" baseline="-25000" dirty="0" smtClean="0"/>
              <a:t>0.3</a:t>
            </a:r>
            <a:r>
              <a:rPr lang="en-US" altLang="ja-JP" b="1" dirty="0" smtClean="0"/>
              <a:t>Sr</a:t>
            </a:r>
            <a:r>
              <a:rPr lang="en-US" altLang="ja-JP" b="1" baseline="-25000" dirty="0" smtClean="0"/>
              <a:t>0.7</a:t>
            </a:r>
            <a:r>
              <a:rPr lang="en-US" altLang="ja-JP" b="1" dirty="0" smtClean="0"/>
              <a:t>Fe</a:t>
            </a:r>
            <a:r>
              <a:rPr kumimoji="1" lang="en-US" altLang="ja-JP" b="1" dirty="0" smtClean="0"/>
              <a:t>O</a:t>
            </a:r>
            <a:r>
              <a:rPr kumimoji="1" lang="en-US" altLang="ja-JP" b="1" baseline="-25000" dirty="0" smtClean="0"/>
              <a:t>3</a:t>
            </a:r>
            <a:endParaRPr kumimoji="1" lang="ja-JP" altLang="en-US" b="1" baseline="-25000" dirty="0"/>
          </a:p>
        </p:txBody>
      </p:sp>
      <p:pic>
        <p:nvPicPr>
          <p:cNvPr id="69679" name="Picture 4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226619"/>
            <a:ext cx="887730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35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53" name="正方形/長方形 52"/>
          <p:cNvSpPr/>
          <p:nvPr/>
        </p:nvSpPr>
        <p:spPr>
          <a:xfrm>
            <a:off x="4668073" y="2555568"/>
            <a:ext cx="3989192" cy="314259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746505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/>
              <a:t>研究目的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87" y="2319165"/>
            <a:ext cx="3554359" cy="337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1594923" y="151614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Pr</a:t>
            </a:r>
            <a:r>
              <a:rPr lang="en-US" altLang="ja-JP" b="1" baseline="-25000" dirty="0" smtClean="0"/>
              <a:t>0.9</a:t>
            </a:r>
            <a:r>
              <a:rPr kumimoji="1" lang="en-US" altLang="ja-JP" b="1" dirty="0" smtClean="0"/>
              <a:t>Sr</a:t>
            </a:r>
            <a:r>
              <a:rPr lang="en-US" altLang="ja-JP" b="1" baseline="-25000" dirty="0" smtClean="0"/>
              <a:t>0.1</a:t>
            </a:r>
            <a:r>
              <a:rPr kumimoji="1" lang="en-US" altLang="ja-JP" b="1" dirty="0" smtClean="0"/>
              <a:t>MnO</a:t>
            </a:r>
            <a:r>
              <a:rPr kumimoji="1" lang="en-US" altLang="ja-JP" b="1" baseline="-25000" dirty="0" smtClean="0"/>
              <a:t>3</a:t>
            </a:r>
            <a:endParaRPr kumimoji="1" lang="ja-JP" altLang="en-US" b="1" baseline="-25000" dirty="0"/>
          </a:p>
        </p:txBody>
      </p:sp>
      <p:sp>
        <p:nvSpPr>
          <p:cNvPr id="3" name="正方形/長方形 2"/>
          <p:cNvSpPr/>
          <p:nvPr/>
        </p:nvSpPr>
        <p:spPr>
          <a:xfrm>
            <a:off x="348899" y="5849743"/>
            <a:ext cx="41360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/>
              <a:t>中津川 </a:t>
            </a:r>
            <a:r>
              <a:rPr lang="en-US" altLang="ja-JP" sz="1400" dirty="0" smtClean="0"/>
              <a:t>, </a:t>
            </a:r>
            <a:r>
              <a:rPr lang="ja-JP" altLang="en-US" sz="1400" dirty="0" smtClean="0"/>
              <a:t>窪田</a:t>
            </a:r>
            <a:r>
              <a:rPr lang="en-US" altLang="ja-JP" sz="1400" dirty="0" smtClean="0"/>
              <a:t>, </a:t>
            </a:r>
            <a:r>
              <a:rPr lang="ja-JP" altLang="en-US" sz="1400" dirty="0" smtClean="0"/>
              <a:t>齋藤</a:t>
            </a:r>
            <a:r>
              <a:rPr lang="en-US" altLang="ja-JP" sz="1400" dirty="0" smtClean="0"/>
              <a:t>, </a:t>
            </a:r>
            <a:r>
              <a:rPr lang="ja-JP" altLang="en-US" sz="1400" dirty="0"/>
              <a:t>日本</a:t>
            </a:r>
            <a:r>
              <a:rPr lang="ja-JP" altLang="en-US" sz="1400" dirty="0" smtClean="0"/>
              <a:t>金属学会誌</a:t>
            </a:r>
            <a:r>
              <a:rPr lang="en-US" altLang="ja-JP" sz="1400" dirty="0" smtClean="0"/>
              <a:t> </a:t>
            </a:r>
            <a:r>
              <a:rPr lang="en-US" altLang="ja-JP" sz="1400" b="1" dirty="0" smtClean="0"/>
              <a:t>79, </a:t>
            </a:r>
            <a:r>
              <a:rPr lang="en-US" altLang="ja-JP" sz="1400" dirty="0" smtClean="0"/>
              <a:t>597 </a:t>
            </a:r>
            <a:r>
              <a:rPr lang="en-US" altLang="ja-JP" sz="1400" dirty="0"/>
              <a:t>(</a:t>
            </a:r>
            <a:r>
              <a:rPr lang="en-US" altLang="ja-JP" sz="1400" dirty="0" smtClean="0"/>
              <a:t>2015).</a:t>
            </a:r>
            <a:endParaRPr lang="ja-JP" altLang="en-US" sz="1400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2223966" y="2319165"/>
            <a:ext cx="0" cy="5500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259623"/>
              </p:ext>
            </p:extLst>
          </p:nvPr>
        </p:nvGraphicFramePr>
        <p:xfrm>
          <a:off x="1585977" y="1988590"/>
          <a:ext cx="1773237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6" name="Equation" r:id="rId5" imgW="1333440" imgH="203040" progId="Equation.DSMT4">
                  <p:embed/>
                </p:oleObj>
              </mc:Choice>
              <mc:Fallback>
                <p:oleObj name="Equation" r:id="rId5" imgW="1333440" imgH="203040" progId="Equation.DSMT4">
                  <p:embed/>
                  <p:pic>
                    <p:nvPicPr>
                      <p:cNvPr id="0" name="オブジェクト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77" y="1988590"/>
                        <a:ext cx="1773237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4975253" y="2885280"/>
            <a:ext cx="3374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500K</a:t>
            </a:r>
            <a:r>
              <a:rPr lang="ja-JP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で</a:t>
            </a:r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ZT=0.0035</a:t>
            </a:r>
            <a:r>
              <a:rPr lang="ja-JP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の極大値を示す</a:t>
            </a:r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ja-JP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0.9</a:t>
            </a:r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ja-JP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altLang="ja-JP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ja-JP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と</a:t>
            </a:r>
            <a:r>
              <a:rPr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ja-JP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より高温まで</a:t>
            </a:r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ja-JP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型</a:t>
            </a:r>
            <a:r>
              <a:rPr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</a:t>
            </a:r>
            <a:r>
              <a:rPr lang="ja-JP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熱電性能を示すと期待される</a:t>
            </a:r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altLang="ja-JP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0.9</a:t>
            </a:r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ja-JP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en-US" altLang="ja-JP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ja-JP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に着目し、</a:t>
            </a:r>
            <a:r>
              <a:rPr lang="en-US" altLang="ja-JP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型として高い性能を示す</a:t>
            </a: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CaMnO</a:t>
            </a:r>
            <a:r>
              <a:rPr lang="en-US" altLang="ja-JP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ja-JP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に匹</a:t>
            </a:r>
            <a:r>
              <a:rPr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敵する</a:t>
            </a: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ja-JP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型熱電材料の探索</a:t>
            </a:r>
            <a:r>
              <a:rPr lang="ja-JP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を目的とする。</a:t>
            </a:r>
            <a:endParaRPr kumimoji="1" lang="en-US" altLang="ja-JP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3563888" y="1516142"/>
            <a:ext cx="1411365" cy="472698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45861" y="1583637"/>
            <a:ext cx="329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Pr</a:t>
            </a:r>
            <a:r>
              <a:rPr lang="en-US" altLang="ja-JP" b="1" baseline="-25000" dirty="0" smtClean="0">
                <a:solidFill>
                  <a:srgbClr val="FF0000"/>
                </a:solidFill>
              </a:rPr>
              <a:t>0.9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Sr</a:t>
            </a:r>
            <a:r>
              <a:rPr lang="en-US" altLang="ja-JP" b="1" baseline="-25000" dirty="0" smtClean="0">
                <a:solidFill>
                  <a:srgbClr val="FF0000"/>
                </a:solidFill>
              </a:rPr>
              <a:t>0.1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Mn</a:t>
            </a:r>
            <a:r>
              <a:rPr kumimoji="1" lang="en-US" altLang="ja-JP" b="1" baseline="-25000" dirty="0" smtClean="0">
                <a:solidFill>
                  <a:srgbClr val="FF0000"/>
                </a:solidFill>
              </a:rPr>
              <a:t>1-x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Fe</a:t>
            </a:r>
            <a:r>
              <a:rPr kumimoji="1" lang="en-US" altLang="ja-JP" b="1" baseline="-25000" dirty="0" smtClean="0">
                <a:solidFill>
                  <a:srgbClr val="FF0000"/>
                </a:solidFill>
              </a:rPr>
              <a:t>x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O</a:t>
            </a:r>
            <a:r>
              <a:rPr kumimoji="1" lang="en-US" altLang="ja-JP" b="1" baseline="-25000" dirty="0" smtClean="0">
                <a:solidFill>
                  <a:srgbClr val="FF0000"/>
                </a:solidFill>
              </a:rPr>
              <a:t>3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(0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≦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x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≦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1)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9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179" y="-99392"/>
            <a:ext cx="8229600" cy="1143000"/>
          </a:xfrm>
        </p:spPr>
        <p:txBody>
          <a:bodyPr/>
          <a:lstStyle/>
          <a:p>
            <a:r>
              <a:rPr lang="ja-JP" altLang="en-US" dirty="0" smtClean="0"/>
              <a:t>実験方法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89093" y="2093342"/>
            <a:ext cx="25477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ja-JP" altLang="en-US" sz="1600" dirty="0" smtClean="0"/>
              <a:t>結晶構造</a:t>
            </a:r>
            <a:r>
              <a:rPr lang="ja-JP" altLang="en-US" dirty="0" smtClean="0"/>
              <a:t>：</a:t>
            </a:r>
            <a:r>
              <a:rPr lang="en-US" altLang="ja-JP" dirty="0" smtClean="0"/>
              <a:t>XRD @RT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RINT2500</a:t>
            </a:r>
          </a:p>
          <a:p>
            <a:endParaRPr lang="en-US" altLang="ja-JP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sz="1600" dirty="0" smtClean="0"/>
              <a:t>Rietveld</a:t>
            </a:r>
            <a:r>
              <a:rPr lang="ja-JP" altLang="en-US" sz="1600" dirty="0" smtClean="0"/>
              <a:t>解析</a:t>
            </a:r>
            <a:endParaRPr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　 </a:t>
            </a:r>
            <a:r>
              <a:rPr lang="en-US" altLang="ja-JP" dirty="0" smtClean="0"/>
              <a:t>RIETAN-FP program</a:t>
            </a:r>
          </a:p>
          <a:p>
            <a:endParaRPr lang="en-US" altLang="ja-JP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i="1" dirty="0" smtClean="0"/>
              <a:t> t</a:t>
            </a:r>
            <a:r>
              <a:rPr lang="en-US" altLang="ja-JP" dirty="0" smtClean="0"/>
              <a:t>, BVS, </a:t>
            </a:r>
            <a:r>
              <a:rPr lang="en-US" altLang="ja-JP" i="1" dirty="0" smtClean="0"/>
              <a:t>d</a:t>
            </a:r>
            <a:r>
              <a:rPr lang="en-US" altLang="ja-JP" dirty="0" smtClean="0"/>
              <a:t>, GII</a:t>
            </a:r>
          </a:p>
          <a:p>
            <a:r>
              <a:rPr lang="en-US" altLang="ja-JP" dirty="0" smtClean="0"/>
              <a:t>      VESTA program</a:t>
            </a:r>
          </a:p>
          <a:p>
            <a:endParaRPr lang="en-US" altLang="ja-JP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i="1" dirty="0"/>
              <a:t>χ</a:t>
            </a:r>
            <a:r>
              <a:rPr lang="ja-JP" altLang="en-US" dirty="0" smtClean="0"/>
              <a:t> ：</a:t>
            </a:r>
            <a:r>
              <a:rPr lang="en-US" altLang="ja-JP" dirty="0" smtClean="0"/>
              <a:t>5K - 350K @ H = 1T </a:t>
            </a:r>
            <a:r>
              <a:rPr lang="ja-JP" altLang="en-US" dirty="0" smtClean="0"/>
              <a:t>　　　　　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     </a:t>
            </a:r>
            <a:r>
              <a:rPr lang="en-US" altLang="ja-JP" dirty="0" smtClean="0"/>
              <a:t>MPMS</a:t>
            </a:r>
          </a:p>
          <a:p>
            <a:endParaRPr kumimoji="1" lang="en-US" altLang="ja-JP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i="1" dirty="0"/>
              <a:t>ρ</a:t>
            </a:r>
            <a:r>
              <a:rPr lang="en-US" altLang="ja-JP" dirty="0" smtClean="0"/>
              <a:t> </a:t>
            </a:r>
            <a:r>
              <a:rPr lang="ja-JP" altLang="en-US" dirty="0" smtClean="0"/>
              <a:t>：</a:t>
            </a:r>
            <a:r>
              <a:rPr lang="ja-JP" altLang="en-US" sz="1600" dirty="0" smtClean="0"/>
              <a:t>直流四端子法</a:t>
            </a:r>
            <a:endParaRPr lang="en-US" altLang="ja-JP" sz="1600" dirty="0" smtClean="0"/>
          </a:p>
          <a:p>
            <a:endParaRPr lang="en-US" altLang="ja-JP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ja-JP" i="1" dirty="0" smtClean="0"/>
              <a:t>S</a:t>
            </a:r>
            <a:r>
              <a:rPr lang="en-US" altLang="ja-JP" dirty="0" smtClean="0"/>
              <a:t> </a:t>
            </a:r>
            <a:r>
              <a:rPr lang="ja-JP" altLang="en-US" dirty="0" smtClean="0"/>
              <a:t>：</a:t>
            </a:r>
            <a:r>
              <a:rPr lang="ja-JP" altLang="en-US" sz="1600" dirty="0" smtClean="0"/>
              <a:t>定常熱流法</a:t>
            </a:r>
            <a:endParaRPr lang="en-US" altLang="ja-JP" sz="1600" dirty="0" smtClean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532767"/>
              </p:ext>
            </p:extLst>
          </p:nvPr>
        </p:nvGraphicFramePr>
        <p:xfrm>
          <a:off x="6044047" y="1201895"/>
          <a:ext cx="2808312" cy="497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112"/>
                <a:gridCol w="936104"/>
                <a:gridCol w="1153096"/>
              </a:tblGrid>
              <a:tr h="72008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5321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La</a:t>
                      </a:r>
                      <a:r>
                        <a:rPr kumimoji="1" lang="en-US" altLang="ja-JP" baseline="30000" dirty="0" smtClean="0"/>
                        <a:t>3+</a:t>
                      </a:r>
                      <a:endParaRPr kumimoji="1" lang="ja-JP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1.36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2.172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321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Pr</a:t>
                      </a:r>
                      <a:r>
                        <a:rPr kumimoji="1" lang="en-US" altLang="ja-JP" baseline="30000" dirty="0" smtClean="0"/>
                        <a:t>3+</a:t>
                      </a:r>
                      <a:endParaRPr kumimoji="1" lang="ja-JP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1.179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2.138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321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Sr</a:t>
                      </a:r>
                      <a:r>
                        <a:rPr kumimoji="1" lang="en-US" altLang="ja-JP" baseline="30000" dirty="0" smtClean="0"/>
                        <a:t>2+</a:t>
                      </a:r>
                      <a:endParaRPr kumimoji="1" lang="ja-JP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1.44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2.118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321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Fe</a:t>
                      </a:r>
                      <a:r>
                        <a:rPr kumimoji="1" lang="en-US" altLang="ja-JP" baseline="30000" dirty="0" smtClean="0"/>
                        <a:t>3+</a:t>
                      </a:r>
                      <a:endParaRPr kumimoji="1" lang="ja-JP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0.645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1.751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32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Fe</a:t>
                      </a:r>
                      <a:r>
                        <a:rPr kumimoji="1" lang="en-US" altLang="ja-JP" baseline="30000" dirty="0" smtClean="0"/>
                        <a:t>4+</a:t>
                      </a:r>
                      <a:endParaRPr kumimoji="1" lang="ja-JP" alt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0.585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1.765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32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Mn</a:t>
                      </a:r>
                      <a:r>
                        <a:rPr kumimoji="1" lang="en-US" altLang="ja-JP" baseline="30000" dirty="0" smtClean="0"/>
                        <a:t>3+</a:t>
                      </a:r>
                      <a:endParaRPr kumimoji="1" lang="ja-JP" alt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0.645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1.732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32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Mn</a:t>
                      </a:r>
                      <a:r>
                        <a:rPr kumimoji="1" lang="en-US" altLang="ja-JP" baseline="30000" dirty="0" smtClean="0"/>
                        <a:t>4+</a:t>
                      </a:r>
                      <a:endParaRPr kumimoji="1" lang="ja-JP" alt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0.53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1.750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321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</a:t>
                      </a:r>
                      <a:r>
                        <a:rPr kumimoji="1" lang="en-US" altLang="ja-JP" baseline="30000" dirty="0" smtClean="0"/>
                        <a:t>2-</a:t>
                      </a:r>
                      <a:endParaRPr kumimoji="1" lang="ja-JP" alt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1.40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－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6740669" y="1348055"/>
            <a:ext cx="100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bg1"/>
                </a:solidFill>
              </a:rPr>
              <a:t>イオン半径 </a:t>
            </a:r>
            <a:endParaRPr kumimoji="1" lang="en-US" altLang="ja-JP" sz="12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1200" b="1" dirty="0">
                <a:solidFill>
                  <a:schemeClr val="bg1"/>
                </a:solidFill>
              </a:rPr>
              <a:t>(</a:t>
            </a:r>
            <a:r>
              <a:rPr kumimoji="1" lang="en-US" altLang="ja-JP" sz="1200" b="1" dirty="0" smtClean="0">
                <a:solidFill>
                  <a:schemeClr val="bg1"/>
                </a:solidFill>
              </a:rPr>
              <a:t>Å)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68344" y="1348053"/>
            <a:ext cx="1160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 smtClean="0">
                <a:solidFill>
                  <a:schemeClr val="bg1"/>
                </a:solidFill>
              </a:rPr>
              <a:t>BV</a:t>
            </a:r>
            <a:r>
              <a:rPr lang="ja-JP" altLang="en-US" sz="1200" b="1" dirty="0" smtClean="0">
                <a:solidFill>
                  <a:schemeClr val="bg1"/>
                </a:solidFill>
              </a:rPr>
              <a:t>パラメーター</a:t>
            </a:r>
            <a:r>
              <a:rPr kumimoji="1" lang="ja-JP" altLang="en-US" sz="1200" b="1" dirty="0" smtClean="0">
                <a:solidFill>
                  <a:schemeClr val="bg1"/>
                </a:solidFill>
              </a:rPr>
              <a:t> </a:t>
            </a:r>
            <a:endParaRPr kumimoji="1" lang="en-US" altLang="ja-JP" sz="12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12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ja-JP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200" b="1" dirty="0" smtClean="0">
                <a:solidFill>
                  <a:schemeClr val="bg1"/>
                </a:solidFill>
              </a:rPr>
              <a:t>(</a:t>
            </a:r>
            <a:r>
              <a:rPr kumimoji="1" lang="en-US" altLang="ja-JP" sz="1200" b="1" dirty="0" smtClean="0">
                <a:solidFill>
                  <a:schemeClr val="bg1"/>
                </a:solidFill>
              </a:rPr>
              <a:t>Å)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11754" y="1245696"/>
            <a:ext cx="2632054" cy="6663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146917" y="1245696"/>
            <a:ext cx="2632054" cy="6663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139422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</a:rPr>
              <a:t>作製方法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74812" y="139422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</a:rPr>
              <a:t>評価方法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4154" y="2093342"/>
            <a:ext cx="248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ja-JP" dirty="0" smtClean="0"/>
              <a:t>Pr</a:t>
            </a:r>
            <a:r>
              <a:rPr lang="en-US" altLang="ja-JP" baseline="-25000" dirty="0" smtClean="0"/>
              <a:t>0.9</a:t>
            </a:r>
            <a:r>
              <a:rPr lang="en-US" altLang="ja-JP" dirty="0" smtClean="0"/>
              <a:t>Sr</a:t>
            </a:r>
            <a:r>
              <a:rPr lang="en-US" altLang="ja-JP" baseline="-25000" dirty="0" smtClean="0"/>
              <a:t>0.1</a:t>
            </a:r>
            <a:r>
              <a:rPr lang="en-US" altLang="ja-JP" dirty="0" smtClean="0"/>
              <a:t>Mn</a:t>
            </a:r>
            <a:r>
              <a:rPr lang="en-US" altLang="ja-JP" baseline="-25000" dirty="0" smtClean="0"/>
              <a:t>1-x</a:t>
            </a:r>
            <a:r>
              <a:rPr lang="en-US" altLang="ja-JP" dirty="0" smtClean="0"/>
              <a:t>Fe</a:t>
            </a:r>
            <a:r>
              <a:rPr lang="en-US" altLang="ja-JP" baseline="-25000" dirty="0" smtClean="0"/>
              <a:t>x</a:t>
            </a:r>
            <a:r>
              <a:rPr lang="en-US" altLang="ja-JP" dirty="0" smtClean="0"/>
              <a:t>O</a:t>
            </a:r>
            <a:r>
              <a:rPr lang="en-US" altLang="ja-JP" baseline="-25000" dirty="0" smtClean="0"/>
              <a:t>3</a:t>
            </a:r>
            <a:endParaRPr lang="en-US" altLang="ja-JP" dirty="0" smtClean="0"/>
          </a:p>
        </p:txBody>
      </p:sp>
      <p:sp>
        <p:nvSpPr>
          <p:cNvPr id="7" name="角丸四角形 6"/>
          <p:cNvSpPr/>
          <p:nvPr/>
        </p:nvSpPr>
        <p:spPr>
          <a:xfrm>
            <a:off x="475928" y="3839233"/>
            <a:ext cx="2376264" cy="4943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475928" y="3007110"/>
            <a:ext cx="2376264" cy="4943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499330" y="4725144"/>
            <a:ext cx="2376264" cy="4943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515980" y="5585960"/>
            <a:ext cx="2376264" cy="4943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1402088" y="3412248"/>
            <a:ext cx="523939" cy="43156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1402089" y="4283722"/>
            <a:ext cx="523939" cy="43156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1401121" y="5154400"/>
            <a:ext cx="523939" cy="43156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76007" y="3064598"/>
            <a:ext cx="1656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秤量、湿式混合</a:t>
            </a:r>
            <a:endParaRPr kumimoji="1" lang="ja-JP" altLang="en-US" sz="16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99676" y="3917149"/>
            <a:ext cx="2000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/>
              <a:t>仮焼：</a:t>
            </a:r>
            <a:r>
              <a:rPr lang="en-US" altLang="ja-JP" sz="1600" b="1" dirty="0" smtClean="0"/>
              <a:t>1000</a:t>
            </a:r>
            <a:r>
              <a:rPr lang="ja-JP" altLang="en-US" sz="1600" b="1" dirty="0" smtClean="0"/>
              <a:t>℃　</a:t>
            </a:r>
            <a:r>
              <a:rPr lang="en-US" altLang="ja-JP" sz="1600" b="1" dirty="0" smtClean="0"/>
              <a:t>in air</a:t>
            </a:r>
            <a:endParaRPr kumimoji="1" lang="ja-JP" altLang="en-US" sz="16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8155" y="5663876"/>
            <a:ext cx="2000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焼結</a:t>
            </a:r>
            <a:r>
              <a:rPr lang="ja-JP" altLang="en-US" sz="1600" b="1" dirty="0" smtClean="0"/>
              <a:t>：</a:t>
            </a:r>
            <a:r>
              <a:rPr lang="en-US" altLang="ja-JP" sz="1600" b="1" dirty="0" smtClean="0"/>
              <a:t>1300</a:t>
            </a:r>
            <a:r>
              <a:rPr lang="ja-JP" altLang="en-US" sz="1600" b="1" dirty="0" smtClean="0"/>
              <a:t>℃　</a:t>
            </a:r>
            <a:r>
              <a:rPr lang="en-US" altLang="ja-JP" sz="1600" b="1" dirty="0" smtClean="0"/>
              <a:t>in O</a:t>
            </a:r>
            <a:r>
              <a:rPr lang="en-US" altLang="ja-JP" sz="1600" b="1" baseline="-25000" dirty="0" smtClean="0"/>
              <a:t>2</a:t>
            </a:r>
            <a:endParaRPr kumimoji="1" lang="ja-JP" altLang="en-US" sz="1600" b="1" baseline="-25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73016" y="4803060"/>
            <a:ext cx="2165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粉砕、湿式混合、成形</a:t>
            </a:r>
            <a:endParaRPr kumimoji="1" lang="ja-JP" altLang="en-US" sz="1600" b="1" dirty="0"/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4820481" y="3917149"/>
            <a:ext cx="1119671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144276" y="2462674"/>
            <a:ext cx="1187873" cy="37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(0</a:t>
            </a:r>
            <a:r>
              <a:rPr kumimoji="1" lang="ja-JP" altLang="en-US" dirty="0" smtClean="0"/>
              <a:t>≦</a:t>
            </a:r>
            <a:r>
              <a:rPr kumimoji="1" lang="en-US" altLang="ja-JP" dirty="0" smtClean="0"/>
              <a:t>x</a:t>
            </a:r>
            <a:r>
              <a:rPr kumimoji="1" lang="ja-JP" altLang="en-US" dirty="0" smtClean="0"/>
              <a:t>≦</a:t>
            </a:r>
            <a:r>
              <a:rPr kumimoji="1" lang="en-US" altLang="ja-JP" dirty="0" smtClean="0"/>
              <a:t>1)</a:t>
            </a:r>
            <a:endParaRPr kumimoji="1" lang="ja-JP" altLang="en-US" dirty="0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53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507179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Pr</a:t>
            </a:r>
            <a:r>
              <a:rPr lang="en-US" altLang="ja-JP" baseline="-25000" dirty="0" smtClean="0"/>
              <a:t>0.9</a:t>
            </a:r>
            <a:r>
              <a:rPr lang="en-US" altLang="ja-JP" dirty="0" smtClean="0"/>
              <a:t>Sr</a:t>
            </a:r>
            <a:r>
              <a:rPr lang="en-US" altLang="ja-JP" baseline="-25000" dirty="0" smtClean="0"/>
              <a:t>0.1</a:t>
            </a:r>
            <a:r>
              <a:rPr lang="en-US" altLang="ja-JP" dirty="0" smtClean="0"/>
              <a:t>Mn</a:t>
            </a:r>
            <a:r>
              <a:rPr lang="en-US" altLang="ja-JP" baseline="-25000" dirty="0" smtClean="0"/>
              <a:t>1-x</a:t>
            </a:r>
            <a:r>
              <a:rPr lang="en-US" altLang="ja-JP" dirty="0" smtClean="0"/>
              <a:t>Fe</a:t>
            </a:r>
            <a:r>
              <a:rPr lang="en-US" altLang="ja-JP" baseline="-25000" dirty="0" smtClean="0"/>
              <a:t>x</a:t>
            </a:r>
            <a:r>
              <a:rPr lang="en-US" altLang="ja-JP" dirty="0" smtClean="0"/>
              <a:t>O</a:t>
            </a:r>
            <a:r>
              <a:rPr lang="en-US" altLang="ja-JP" baseline="-25000" dirty="0" smtClean="0"/>
              <a:t>3</a:t>
            </a:r>
            <a:r>
              <a:rPr lang="ja-JP" altLang="en-US" dirty="0" smtClean="0"/>
              <a:t>の</a:t>
            </a:r>
            <a:r>
              <a:rPr lang="ja-JP" altLang="en-US" dirty="0"/>
              <a:t>結晶構造</a:t>
            </a:r>
            <a:endParaRPr lang="ja-JP" altLang="en-US" baseline="-25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6703" y="968002"/>
            <a:ext cx="76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x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= 1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1150" y="3888576"/>
            <a:ext cx="761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x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= 0</a:t>
            </a:r>
            <a:endParaRPr kumimoji="1" lang="ja-JP" alt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03" y="4118878"/>
            <a:ext cx="2533638" cy="230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61" y="4251991"/>
            <a:ext cx="3128763" cy="229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21" y="1289844"/>
            <a:ext cx="2653724" cy="235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722" y="1413972"/>
            <a:ext cx="3313905" cy="223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771800" y="6425138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BVS = 3.07 (</a:t>
            </a:r>
            <a:r>
              <a:rPr kumimoji="1" lang="en-US" altLang="ja-JP" dirty="0" err="1" smtClean="0"/>
              <a:t>v.u</a:t>
            </a:r>
            <a:r>
              <a:rPr kumimoji="1" lang="en-US" altLang="ja-JP" dirty="0" smtClean="0"/>
              <a:t>.)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55057" y="6373585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BVS = 2.97 (</a:t>
            </a:r>
            <a:r>
              <a:rPr kumimoji="1" lang="en-US" altLang="ja-JP" dirty="0" err="1" smtClean="0"/>
              <a:t>v.u</a:t>
            </a:r>
            <a:r>
              <a:rPr kumimoji="1" lang="en-US" altLang="ja-JP" dirty="0" smtClean="0"/>
              <a:t>.)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6703" y="4265844"/>
            <a:ext cx="23572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err="1" smtClean="0"/>
              <a:t>Pbnm</a:t>
            </a:r>
            <a:r>
              <a:rPr lang="en-US" altLang="ja-JP" dirty="0" smtClean="0"/>
              <a:t>  </a:t>
            </a:r>
            <a:r>
              <a:rPr lang="en-US" altLang="ja-JP" i="1" dirty="0" smtClean="0"/>
              <a:t>t</a:t>
            </a:r>
            <a:r>
              <a:rPr lang="en-US" altLang="ja-JP" dirty="0" smtClean="0"/>
              <a:t> = 0.906</a:t>
            </a:r>
          </a:p>
          <a:p>
            <a:r>
              <a:rPr lang="en-US" altLang="ja-JP" dirty="0" smtClean="0"/>
              <a:t>a = 5.4694(Å)</a:t>
            </a:r>
          </a:p>
          <a:p>
            <a:r>
              <a:rPr lang="en-US" altLang="ja-JP" dirty="0"/>
              <a:t>b</a:t>
            </a:r>
            <a:r>
              <a:rPr kumimoji="1" lang="en-US" altLang="ja-JP" dirty="0" smtClean="0"/>
              <a:t> = 5.5542(Å)</a:t>
            </a:r>
          </a:p>
          <a:p>
            <a:r>
              <a:rPr lang="en-US" altLang="ja-JP" dirty="0"/>
              <a:t>c</a:t>
            </a:r>
            <a:r>
              <a:rPr lang="en-US" altLang="ja-JP" dirty="0" smtClean="0"/>
              <a:t> = 7.6874(Å)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Mn-O1-Mn </a:t>
            </a:r>
            <a:r>
              <a:rPr lang="en-US" altLang="ja-JP" dirty="0" smtClean="0"/>
              <a:t>: 156.3°</a:t>
            </a:r>
            <a:endParaRPr kumimoji="1" lang="en-US" altLang="ja-JP" dirty="0" smtClean="0"/>
          </a:p>
          <a:p>
            <a:r>
              <a:rPr kumimoji="1" lang="en-US" altLang="ja-JP" dirty="0" smtClean="0"/>
              <a:t>Mn-O2-Mn : 157.8°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GII = 0.05 (</a:t>
            </a:r>
            <a:r>
              <a:rPr kumimoji="1" lang="en-US" altLang="ja-JP" dirty="0" err="1" smtClean="0"/>
              <a:t>v.u</a:t>
            </a:r>
            <a:r>
              <a:rPr kumimoji="1" lang="en-US" altLang="ja-JP" dirty="0" smtClean="0"/>
              <a:t>.)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1660" y="1288488"/>
            <a:ext cx="23572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err="1" smtClean="0"/>
              <a:t>Pbnm</a:t>
            </a:r>
            <a:r>
              <a:rPr lang="en-US" altLang="ja-JP" dirty="0" smtClean="0"/>
              <a:t>  </a:t>
            </a:r>
            <a:r>
              <a:rPr lang="en-US" altLang="ja-JP" i="1" dirty="0" smtClean="0"/>
              <a:t>t </a:t>
            </a:r>
            <a:r>
              <a:rPr lang="en-US" altLang="ja-JP" dirty="0" smtClean="0"/>
              <a:t>= 0.903</a:t>
            </a:r>
          </a:p>
          <a:p>
            <a:r>
              <a:rPr lang="en-US" altLang="ja-JP" dirty="0" smtClean="0"/>
              <a:t>a = 5.4902(Å)</a:t>
            </a:r>
          </a:p>
          <a:p>
            <a:r>
              <a:rPr lang="en-US" altLang="ja-JP" dirty="0"/>
              <a:t>b</a:t>
            </a:r>
            <a:r>
              <a:rPr kumimoji="1" lang="en-US" altLang="ja-JP" dirty="0" smtClean="0"/>
              <a:t> = 5.5458(Å)</a:t>
            </a:r>
          </a:p>
          <a:p>
            <a:r>
              <a:rPr lang="en-US" altLang="ja-JP" dirty="0"/>
              <a:t>c</a:t>
            </a:r>
            <a:r>
              <a:rPr lang="en-US" altLang="ja-JP" dirty="0" smtClean="0"/>
              <a:t> = 7.7822(Å)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Fe-O1-Fe </a:t>
            </a:r>
            <a:r>
              <a:rPr lang="en-US" altLang="ja-JP" dirty="0" smtClean="0"/>
              <a:t>: 154.4°</a:t>
            </a:r>
            <a:endParaRPr kumimoji="1" lang="en-US" altLang="ja-JP" dirty="0" smtClean="0"/>
          </a:p>
          <a:p>
            <a:r>
              <a:rPr lang="en-US" altLang="ja-JP" dirty="0" smtClean="0"/>
              <a:t>Fe</a:t>
            </a:r>
            <a:r>
              <a:rPr kumimoji="1" lang="en-US" altLang="ja-JP" dirty="0" smtClean="0"/>
              <a:t>-O2-Fe : 156.5°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GII = 0.02 (</a:t>
            </a:r>
            <a:r>
              <a:rPr kumimoji="1" lang="en-US" altLang="ja-JP" dirty="0" err="1" smtClean="0"/>
              <a:t>v.u</a:t>
            </a:r>
            <a:r>
              <a:rPr kumimoji="1" lang="en-US" altLang="ja-JP" dirty="0" smtClean="0"/>
              <a:t>.)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901261" y="3550561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BVS = 3.13 (</a:t>
            </a:r>
            <a:r>
              <a:rPr kumimoji="1" lang="en-US" altLang="ja-JP" dirty="0" err="1" smtClean="0"/>
              <a:t>v.u</a:t>
            </a:r>
            <a:r>
              <a:rPr kumimoji="1" lang="en-US" altLang="ja-JP" dirty="0" smtClean="0"/>
              <a:t>.)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07457" y="3460358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BVS = 2.89 (</a:t>
            </a:r>
            <a:r>
              <a:rPr kumimoji="1" lang="en-US" altLang="ja-JP" dirty="0" err="1" smtClean="0"/>
              <a:t>v.u</a:t>
            </a:r>
            <a:r>
              <a:rPr kumimoji="1" lang="en-US" altLang="ja-JP" dirty="0" smtClean="0"/>
              <a:t>.)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451086" y="4240303"/>
            <a:ext cx="1955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Mn-O1 </a:t>
            </a:r>
            <a:r>
              <a:rPr lang="en-US" altLang="ja-JP" sz="1600" dirty="0" smtClean="0"/>
              <a:t>: 1.963(Å)</a:t>
            </a:r>
            <a:endParaRPr kumimoji="1" lang="en-US" altLang="ja-JP" sz="1600" dirty="0" smtClean="0"/>
          </a:p>
          <a:p>
            <a:r>
              <a:rPr kumimoji="1" lang="en-US" altLang="ja-JP" sz="1600" dirty="0" smtClean="0"/>
              <a:t>Mn-O2 : </a:t>
            </a:r>
            <a:r>
              <a:rPr lang="en-US" altLang="ja-JP" sz="1600" dirty="0" smtClean="0"/>
              <a:t>1.939(Å</a:t>
            </a:r>
            <a:r>
              <a:rPr lang="en-US" altLang="ja-JP" sz="1600" dirty="0"/>
              <a:t>)</a:t>
            </a:r>
            <a:endParaRPr kumimoji="1" lang="en-US" altLang="ja-JP" sz="1600" dirty="0" smtClean="0"/>
          </a:p>
          <a:p>
            <a:r>
              <a:rPr lang="en-US" altLang="ja-JP" sz="1600" dirty="0"/>
              <a:t>Mn-O2 : </a:t>
            </a:r>
            <a:r>
              <a:rPr lang="en-US" altLang="ja-JP" sz="1600" dirty="0" smtClean="0">
                <a:solidFill>
                  <a:srgbClr val="FF0000"/>
                </a:solidFill>
              </a:rPr>
              <a:t>2.032(Å</a:t>
            </a:r>
            <a:r>
              <a:rPr lang="en-US" altLang="ja-JP" sz="1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93581" y="2348880"/>
            <a:ext cx="1955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Fe</a:t>
            </a:r>
            <a:r>
              <a:rPr kumimoji="1" lang="en-US" altLang="ja-JP" sz="1600" dirty="0" smtClean="0"/>
              <a:t>-O1 </a:t>
            </a:r>
            <a:r>
              <a:rPr lang="en-US" altLang="ja-JP" sz="1600" dirty="0" smtClean="0"/>
              <a:t>: 1.995(Å)</a:t>
            </a:r>
            <a:endParaRPr kumimoji="1" lang="en-US" altLang="ja-JP" sz="1600" dirty="0" smtClean="0"/>
          </a:p>
          <a:p>
            <a:r>
              <a:rPr lang="en-US" altLang="ja-JP" sz="1600" dirty="0" smtClean="0"/>
              <a:t>Fe</a:t>
            </a:r>
            <a:r>
              <a:rPr kumimoji="1" lang="en-US" altLang="ja-JP" sz="1600" dirty="0" smtClean="0"/>
              <a:t>-O2 : </a:t>
            </a:r>
            <a:r>
              <a:rPr lang="en-US" altLang="ja-JP" sz="1600" dirty="0" smtClean="0"/>
              <a:t>1.988(Å</a:t>
            </a:r>
            <a:r>
              <a:rPr lang="en-US" altLang="ja-JP" sz="1600" dirty="0"/>
              <a:t>)</a:t>
            </a:r>
            <a:endParaRPr kumimoji="1" lang="en-US" altLang="ja-JP" sz="1600" dirty="0" smtClean="0"/>
          </a:p>
          <a:p>
            <a:r>
              <a:rPr lang="en-US" altLang="ja-JP" sz="1600" dirty="0" smtClean="0"/>
              <a:t>Fe-O2 </a:t>
            </a:r>
            <a:r>
              <a:rPr lang="en-US" altLang="ja-JP" sz="1600" dirty="0"/>
              <a:t>: </a:t>
            </a:r>
            <a:r>
              <a:rPr lang="en-US" altLang="ja-JP" sz="1600" dirty="0" smtClean="0"/>
              <a:t>1.996(Å</a:t>
            </a:r>
            <a:r>
              <a:rPr lang="en-US" altLang="ja-JP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7700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507179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Pr</a:t>
            </a:r>
            <a:r>
              <a:rPr lang="en-US" altLang="ja-JP" baseline="-25000" smtClean="0"/>
              <a:t>0.9</a:t>
            </a:r>
            <a:r>
              <a:rPr lang="en-US" altLang="ja-JP" smtClean="0"/>
              <a:t>Sr</a:t>
            </a:r>
            <a:r>
              <a:rPr lang="en-US" altLang="ja-JP" baseline="-25000" smtClean="0"/>
              <a:t>0.1</a:t>
            </a:r>
            <a:r>
              <a:rPr lang="en-US" altLang="ja-JP" smtClean="0"/>
              <a:t>Mn</a:t>
            </a:r>
            <a:r>
              <a:rPr lang="en-US" altLang="ja-JP" baseline="-25000" smtClean="0"/>
              <a:t>1-x</a:t>
            </a:r>
            <a:r>
              <a:rPr lang="en-US" altLang="ja-JP" smtClean="0"/>
              <a:t>Fe</a:t>
            </a:r>
            <a:r>
              <a:rPr lang="en-US" altLang="ja-JP" baseline="-25000" smtClean="0"/>
              <a:t>x</a:t>
            </a:r>
            <a:r>
              <a:rPr lang="en-US" altLang="ja-JP" smtClean="0"/>
              <a:t>O</a:t>
            </a:r>
            <a:r>
              <a:rPr lang="en-US" altLang="ja-JP" baseline="-25000" smtClean="0"/>
              <a:t>3</a:t>
            </a:r>
            <a:r>
              <a:rPr lang="ja-JP" altLang="en-US" smtClean="0"/>
              <a:t>の磁化率</a:t>
            </a:r>
            <a:endParaRPr lang="ja-JP" altLang="en-US" baseline="-250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635549" cy="447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619" y="1844824"/>
            <a:ext cx="1997509" cy="122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51" y="1484784"/>
            <a:ext cx="4635549" cy="447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1997509" cy="122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72" y="1484784"/>
            <a:ext cx="4239328" cy="423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47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A7EBE-6FD4-4B50-83C6-C925E775C4BE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" y="0"/>
            <a:ext cx="701939" cy="6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507179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mtClean="0"/>
              <a:t>Pr</a:t>
            </a:r>
            <a:r>
              <a:rPr lang="en-US" altLang="ja-JP" baseline="-25000" smtClean="0"/>
              <a:t>0.9</a:t>
            </a:r>
            <a:r>
              <a:rPr lang="en-US" altLang="ja-JP" smtClean="0"/>
              <a:t>Sr</a:t>
            </a:r>
            <a:r>
              <a:rPr lang="en-US" altLang="ja-JP" baseline="-25000" smtClean="0"/>
              <a:t>0.1</a:t>
            </a:r>
            <a:r>
              <a:rPr lang="en-US" altLang="ja-JP" smtClean="0"/>
              <a:t>Mn</a:t>
            </a:r>
            <a:r>
              <a:rPr lang="en-US" altLang="ja-JP" baseline="-25000" smtClean="0"/>
              <a:t>1-x</a:t>
            </a:r>
            <a:r>
              <a:rPr lang="en-US" altLang="ja-JP" smtClean="0"/>
              <a:t>Fe</a:t>
            </a:r>
            <a:r>
              <a:rPr lang="en-US" altLang="ja-JP" baseline="-25000" smtClean="0"/>
              <a:t>x</a:t>
            </a:r>
            <a:r>
              <a:rPr lang="en-US" altLang="ja-JP" smtClean="0"/>
              <a:t>O</a:t>
            </a:r>
            <a:r>
              <a:rPr lang="en-US" altLang="ja-JP" baseline="-25000" smtClean="0"/>
              <a:t>3</a:t>
            </a:r>
            <a:r>
              <a:rPr lang="ja-JP" altLang="en-US" smtClean="0"/>
              <a:t>の磁化率</a:t>
            </a:r>
            <a:endParaRPr lang="ja-JP" altLang="en-US" baseline="-25000" dirty="0"/>
          </a:p>
        </p:txBody>
      </p:sp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7668439"/>
              </p:ext>
            </p:extLst>
          </p:nvPr>
        </p:nvGraphicFramePr>
        <p:xfrm>
          <a:off x="774952" y="1196752"/>
          <a:ext cx="788124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2767907" y="6049659"/>
            <a:ext cx="3487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en-US" altLang="ja-JP" dirty="0" smtClean="0">
                <a:solidFill>
                  <a:srgbClr val="FF0000"/>
                </a:solidFill>
              </a:rPr>
              <a:t>Mn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3+</a:t>
            </a:r>
            <a:r>
              <a:rPr lang="en-US" altLang="ja-JP" baseline="-25000" dirty="0" smtClean="0"/>
              <a:t>0.9</a:t>
            </a:r>
            <a:r>
              <a:rPr kumimoji="1" lang="en-US" altLang="ja-JP" dirty="0" smtClean="0">
                <a:solidFill>
                  <a:srgbClr val="00B0F0"/>
                </a:solidFill>
              </a:rPr>
              <a:t>Mn</a:t>
            </a:r>
            <a:r>
              <a:rPr kumimoji="1" lang="en-US" altLang="ja-JP" baseline="30000" dirty="0" smtClean="0">
                <a:solidFill>
                  <a:srgbClr val="00B0F0"/>
                </a:solidFill>
              </a:rPr>
              <a:t>4+</a:t>
            </a:r>
            <a:r>
              <a:rPr kumimoji="1" lang="en-US" altLang="ja-JP" baseline="-25000" dirty="0" smtClean="0"/>
              <a:t>0.1</a:t>
            </a:r>
            <a:r>
              <a:rPr kumimoji="1" lang="en-US" altLang="ja-JP" dirty="0" smtClean="0"/>
              <a:t>)</a:t>
            </a:r>
            <a:r>
              <a:rPr kumimoji="1" lang="en-US" altLang="ja-JP" baseline="-25000" dirty="0" smtClean="0"/>
              <a:t>1-x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(</a:t>
            </a:r>
            <a:r>
              <a:rPr lang="en-US" altLang="ja-JP" dirty="0" smtClean="0">
                <a:solidFill>
                  <a:srgbClr val="7030A0"/>
                </a:solidFill>
              </a:rPr>
              <a:t>Fe</a:t>
            </a:r>
            <a:r>
              <a:rPr lang="en-US" altLang="ja-JP" baseline="30000" dirty="0" smtClean="0">
                <a:solidFill>
                  <a:srgbClr val="7030A0"/>
                </a:solidFill>
              </a:rPr>
              <a:t>3+</a:t>
            </a:r>
            <a:r>
              <a:rPr lang="en-US" altLang="ja-JP" baseline="-25000" dirty="0" smtClean="0"/>
              <a:t>0.9</a:t>
            </a:r>
            <a:r>
              <a:rPr lang="en-US" altLang="ja-JP" dirty="0" smtClean="0">
                <a:solidFill>
                  <a:schemeClr val="accent3"/>
                </a:solidFill>
              </a:rPr>
              <a:t>Fe</a:t>
            </a:r>
            <a:r>
              <a:rPr lang="en-US" altLang="ja-JP" baseline="30000" dirty="0" smtClean="0">
                <a:solidFill>
                  <a:schemeClr val="accent3"/>
                </a:solidFill>
              </a:rPr>
              <a:t>4+</a:t>
            </a:r>
            <a:r>
              <a:rPr lang="en-US" altLang="ja-JP" baseline="-25000" dirty="0" smtClean="0"/>
              <a:t>0.1</a:t>
            </a:r>
            <a:r>
              <a:rPr lang="en-US" altLang="ja-JP" dirty="0" smtClean="0"/>
              <a:t>)</a:t>
            </a:r>
            <a:r>
              <a:rPr lang="en-US" altLang="ja-JP" baseline="-25000" dirty="0" smtClean="0"/>
              <a:t>x</a:t>
            </a:r>
            <a:endParaRPr lang="ja-JP" altLang="en-US" baseline="-25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8980" y="32671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017640" y="5322078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 smtClean="0">
                <a:solidFill>
                  <a:schemeClr val="bg1"/>
                </a:solidFill>
              </a:rPr>
              <a:t>HS Mn</a:t>
            </a:r>
            <a:r>
              <a:rPr kumimoji="1" lang="en-US" altLang="ja-JP" sz="1050" b="1" baseline="30000" dirty="0" smtClean="0">
                <a:solidFill>
                  <a:schemeClr val="bg1"/>
                </a:solidFill>
              </a:rPr>
              <a:t>3+</a:t>
            </a:r>
            <a:endParaRPr kumimoji="1" lang="ja-JP" altLang="en-US" sz="1050" b="1" baseline="300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15616" y="5324866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b="1" dirty="0" smtClean="0">
                <a:solidFill>
                  <a:schemeClr val="bg1"/>
                </a:solidFill>
              </a:rPr>
              <a:t>HS Mn</a:t>
            </a:r>
            <a:r>
              <a:rPr lang="en-US" altLang="ja-JP" sz="1050" b="1" baseline="30000" dirty="0">
                <a:solidFill>
                  <a:schemeClr val="bg1"/>
                </a:solidFill>
              </a:rPr>
              <a:t>4</a:t>
            </a:r>
            <a:r>
              <a:rPr kumimoji="1" lang="en-US" altLang="ja-JP" sz="1050" b="1" baseline="30000" dirty="0" smtClean="0">
                <a:solidFill>
                  <a:schemeClr val="bg1"/>
                </a:solidFill>
              </a:rPr>
              <a:t>+</a:t>
            </a:r>
            <a:endParaRPr kumimoji="1" lang="ja-JP" altLang="en-US" sz="1050" b="1" baseline="300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68648" y="1302294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>
                <a:solidFill>
                  <a:schemeClr val="bg1"/>
                </a:solidFill>
              </a:rPr>
              <a:t>L</a:t>
            </a:r>
            <a:r>
              <a:rPr kumimoji="1" lang="en-US" altLang="ja-JP" sz="1050" b="1" dirty="0" smtClean="0">
                <a:solidFill>
                  <a:schemeClr val="bg1"/>
                </a:solidFill>
              </a:rPr>
              <a:t>S Fe</a:t>
            </a:r>
            <a:r>
              <a:rPr lang="en-US" altLang="ja-JP" sz="1050" b="1" baseline="30000" dirty="0">
                <a:solidFill>
                  <a:schemeClr val="bg1"/>
                </a:solidFill>
              </a:rPr>
              <a:t>4</a:t>
            </a:r>
            <a:r>
              <a:rPr kumimoji="1" lang="en-US" altLang="ja-JP" sz="1050" b="1" baseline="30000" dirty="0" smtClean="0">
                <a:solidFill>
                  <a:schemeClr val="bg1"/>
                </a:solidFill>
              </a:rPr>
              <a:t>+</a:t>
            </a:r>
            <a:endParaRPr kumimoji="1" lang="ja-JP" altLang="en-US" sz="1050" b="1" baseline="300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23882" y="1297382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>
                <a:solidFill>
                  <a:schemeClr val="bg1"/>
                </a:solidFill>
              </a:rPr>
              <a:t>L</a:t>
            </a:r>
            <a:r>
              <a:rPr kumimoji="1" lang="en-US" altLang="ja-JP" sz="1050" b="1" dirty="0" smtClean="0">
                <a:solidFill>
                  <a:schemeClr val="bg1"/>
                </a:solidFill>
              </a:rPr>
              <a:t>S Fe</a:t>
            </a:r>
            <a:r>
              <a:rPr lang="en-US" altLang="ja-JP" sz="1050" b="1" baseline="30000" dirty="0" smtClean="0">
                <a:solidFill>
                  <a:schemeClr val="bg1"/>
                </a:solidFill>
              </a:rPr>
              <a:t>3</a:t>
            </a:r>
            <a:r>
              <a:rPr kumimoji="1" lang="en-US" altLang="ja-JP" sz="1050" b="1" baseline="30000" dirty="0" smtClean="0">
                <a:solidFill>
                  <a:schemeClr val="bg1"/>
                </a:solidFill>
              </a:rPr>
              <a:t>+</a:t>
            </a:r>
            <a:endParaRPr kumimoji="1" lang="ja-JP" altLang="en-US" sz="1050" b="1" baseline="30000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84168" y="1297382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 smtClean="0">
                <a:solidFill>
                  <a:schemeClr val="bg1"/>
                </a:solidFill>
              </a:rPr>
              <a:t>I</a:t>
            </a:r>
            <a:r>
              <a:rPr kumimoji="1" lang="en-US" altLang="ja-JP" sz="1050" b="1" dirty="0" smtClean="0">
                <a:solidFill>
                  <a:schemeClr val="bg1"/>
                </a:solidFill>
              </a:rPr>
              <a:t>S Fe</a:t>
            </a:r>
            <a:r>
              <a:rPr lang="en-US" altLang="ja-JP" sz="1050" b="1" baseline="30000" dirty="0" smtClean="0">
                <a:solidFill>
                  <a:schemeClr val="bg1"/>
                </a:solidFill>
              </a:rPr>
              <a:t>3</a:t>
            </a:r>
            <a:r>
              <a:rPr kumimoji="1" lang="en-US" altLang="ja-JP" sz="1050" b="1" baseline="30000" dirty="0" smtClean="0">
                <a:solidFill>
                  <a:schemeClr val="bg1"/>
                </a:solidFill>
              </a:rPr>
              <a:t>+</a:t>
            </a:r>
            <a:endParaRPr kumimoji="1" lang="ja-JP" altLang="en-US" sz="1050" b="1" baseline="30000" dirty="0">
              <a:solidFill>
                <a:schemeClr val="bg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812360" y="2996952"/>
            <a:ext cx="924419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90245" y="5324866"/>
            <a:ext cx="1734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2.00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97352" y="4897958"/>
            <a:ext cx="1734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1.81 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597352" y="4523680"/>
            <a:ext cx="1139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1.72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597352" y="4057327"/>
            <a:ext cx="1139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1.57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15800" y="3681028"/>
            <a:ext cx="1139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1.39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15799" y="3297889"/>
            <a:ext cx="1139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1.27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615798" y="2843063"/>
            <a:ext cx="1139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1.10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615797" y="2476197"/>
            <a:ext cx="1139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0.99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596336" y="2060848"/>
            <a:ext cx="1139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0.83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596336" y="1700808"/>
            <a:ext cx="1139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0.68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598445" y="1270451"/>
            <a:ext cx="1139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0.89</a:t>
            </a:r>
            <a:endParaRPr kumimoji="1" lang="ja-JP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44610" y="894401"/>
            <a:ext cx="887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実験値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25194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31503</TotalTime>
  <Words>2563</Words>
  <Application>Microsoft Macintosh PowerPoint</Application>
  <PresentationFormat>画面に合わせる (4:3)</PresentationFormat>
  <Paragraphs>373</Paragraphs>
  <Slides>24</Slides>
  <Notes>24</Notes>
  <HiddenSlides>9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6" baseType="lpstr">
      <vt:lpstr>Office ​​テーマ</vt:lpstr>
      <vt:lpstr>Equation</vt:lpstr>
      <vt:lpstr>PowerPoint プレゼンテーション</vt:lpstr>
      <vt:lpstr>背景</vt:lpstr>
      <vt:lpstr>背景</vt:lpstr>
      <vt:lpstr>ペロフスカイト酸化物 ABO3</vt:lpstr>
      <vt:lpstr>PowerPoint プレゼンテーション</vt:lpstr>
      <vt:lpstr>実験方法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Pr0.9Sr0.1Mn1-xFexO3の熱電特性</vt:lpstr>
      <vt:lpstr>Pr0.9Sr0.1Mn1-xFexO3の出力因子</vt:lpstr>
      <vt:lpstr>Pr0.9Sr0.1Mn1-xFexO3の性能指数</vt:lpstr>
      <vt:lpstr>まとめ</vt:lpstr>
      <vt:lpstr>PowerPoint プレゼンテーション</vt:lpstr>
      <vt:lpstr>CaMnO3の電子構造</vt:lpstr>
      <vt:lpstr>PrFeO3の電子構造</vt:lpstr>
      <vt:lpstr>ペロフスカイト酸化物 ABO3</vt:lpstr>
      <vt:lpstr>ペロフスカイトMn酸化物 AMnO3</vt:lpstr>
      <vt:lpstr>ペロフスカイトFe酸化物 AFeO3</vt:lpstr>
      <vt:lpstr>Pr0.9Sr0.1Mn1-xFexO3のX線回折測定</vt:lpstr>
      <vt:lpstr>PowerPoint プレゼンテーション</vt:lpstr>
      <vt:lpstr>PowerPoint プレゼンテーション</vt:lpstr>
      <vt:lpstr>PowerPoint プレゼンテーション</vt:lpstr>
    </vt:vector>
  </TitlesOfParts>
  <Company>Yokohama National Uiversity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層状Co酸化物、及び、ペロフスカイトMn酸化物を用いた熱電発電素子の性能評価</dc:title>
  <dc:creator>hiro</dc:creator>
  <cp:lastModifiedBy>中津川 博</cp:lastModifiedBy>
  <cp:revision>1345</cp:revision>
  <cp:lastPrinted>2016-03-09T20:08:06Z</cp:lastPrinted>
  <dcterms:created xsi:type="dcterms:W3CDTF">2012-09-17T16:51:57Z</dcterms:created>
  <dcterms:modified xsi:type="dcterms:W3CDTF">2016-03-20T01:28:34Z</dcterms:modified>
</cp:coreProperties>
</file>