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63" r:id="rId3"/>
    <p:sldId id="415" r:id="rId4"/>
    <p:sldId id="382" r:id="rId5"/>
    <p:sldId id="429" r:id="rId6"/>
    <p:sldId id="437" r:id="rId7"/>
    <p:sldId id="413" r:id="rId8"/>
    <p:sldId id="439" r:id="rId9"/>
    <p:sldId id="417" r:id="rId10"/>
    <p:sldId id="433" r:id="rId11"/>
    <p:sldId id="403" r:id="rId12"/>
    <p:sldId id="438" r:id="rId13"/>
    <p:sldId id="375" r:id="rId14"/>
    <p:sldId id="425" r:id="rId15"/>
    <p:sldId id="441" r:id="rId16"/>
    <p:sldId id="440"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408" autoAdjust="0"/>
  </p:normalViewPr>
  <p:slideViewPr>
    <p:cSldViewPr showGuides="1">
      <p:cViewPr>
        <p:scale>
          <a:sx n="50" d="100"/>
          <a:sy n="50" d="100"/>
        </p:scale>
        <p:origin x="-1872" y="-222"/>
      </p:cViewPr>
      <p:guideLst>
        <p:guide orient="horz" pos="2205"/>
        <p:guide pos="2925"/>
      </p:guideLst>
    </p:cSldViewPr>
  </p:slideViewPr>
  <p:outlineViewPr>
    <p:cViewPr>
      <p:scale>
        <a:sx n="33" d="100"/>
        <a:sy n="33" d="100"/>
      </p:scale>
      <p:origin x="0" y="85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iro\Dropbox\&#25991;&#26360;\08\&#35542;&#25991;\TSJ2016\SQUID-P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iro\Dropbox\&#25991;&#26360;\08\&#35542;&#25991;\TSJ2016\SQUID-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LS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Sheet1!$B$2:$B$6</c:f>
              <c:numCache>
                <c:formatCode>General</c:formatCode>
                <c:ptCount val="5"/>
                <c:pt idx="0">
                  <c:v>34.6</c:v>
                </c:pt>
                <c:pt idx="1">
                  <c:v>42.7</c:v>
                </c:pt>
                <c:pt idx="2">
                  <c:v>34.200000000000003</c:v>
                </c:pt>
                <c:pt idx="3">
                  <c:v>7.3</c:v>
                </c:pt>
                <c:pt idx="4">
                  <c:v>8.6999999999999993</c:v>
                </c:pt>
              </c:numCache>
            </c:numRef>
          </c:val>
        </c:ser>
        <c:ser>
          <c:idx val="1"/>
          <c:order val="1"/>
          <c:tx>
            <c:strRef>
              <c:f>Sheet1!$C$1</c:f>
              <c:strCache>
                <c:ptCount val="1"/>
                <c:pt idx="0">
                  <c:v>IS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Sheet1!$C$2:$C$6</c:f>
              <c:numCache>
                <c:formatCode>General</c:formatCode>
                <c:ptCount val="5"/>
                <c:pt idx="0">
                  <c:v>55.4</c:v>
                </c:pt>
                <c:pt idx="1">
                  <c:v>37.299999999999997</c:v>
                </c:pt>
                <c:pt idx="2">
                  <c:v>35.799999999999997</c:v>
                </c:pt>
                <c:pt idx="3">
                  <c:v>52.7</c:v>
                </c:pt>
                <c:pt idx="4">
                  <c:v>41.3</c:v>
                </c:pt>
              </c:numCache>
            </c:numRef>
          </c:val>
        </c:ser>
        <c:ser>
          <c:idx val="2"/>
          <c:order val="2"/>
          <c:tx>
            <c:strRef>
              <c:f>Sheet1!$D$1</c:f>
              <c:strCache>
                <c:ptCount val="1"/>
                <c:pt idx="0">
                  <c:v>LS Fe4+</c:v>
                </c:pt>
              </c:strCache>
            </c:strRef>
          </c:tx>
          <c:invertIfNegative val="0"/>
          <c:cat>
            <c:numRef>
              <c:f>Sheet1!$A$2:$A$6</c:f>
              <c:numCache>
                <c:formatCode>General</c:formatCode>
                <c:ptCount val="5"/>
                <c:pt idx="0">
                  <c:v>0.1</c:v>
                </c:pt>
                <c:pt idx="1">
                  <c:v>0.2</c:v>
                </c:pt>
                <c:pt idx="2">
                  <c:v>0.3</c:v>
                </c:pt>
                <c:pt idx="3">
                  <c:v>0.4</c:v>
                </c:pt>
                <c:pt idx="4">
                  <c:v>0.5</c:v>
                </c:pt>
              </c:numCache>
            </c:numRef>
          </c:cat>
          <c:val>
            <c:numRef>
              <c:f>Sheet1!$D$2:$D$6</c:f>
              <c:numCache>
                <c:formatCode>General</c:formatCode>
                <c:ptCount val="5"/>
                <c:pt idx="0">
                  <c:v>10</c:v>
                </c:pt>
                <c:pt idx="1">
                  <c:v>20</c:v>
                </c:pt>
                <c:pt idx="2">
                  <c:v>30</c:v>
                </c:pt>
                <c:pt idx="3">
                  <c:v>40</c:v>
                </c:pt>
                <c:pt idx="4">
                  <c:v>50</c:v>
                </c:pt>
              </c:numCache>
            </c:numRef>
          </c:val>
        </c:ser>
        <c:dLbls>
          <c:showLegendKey val="0"/>
          <c:showVal val="0"/>
          <c:showCatName val="0"/>
          <c:showSerName val="0"/>
          <c:showPercent val="0"/>
          <c:showBubbleSize val="0"/>
        </c:dLbls>
        <c:gapWidth val="150"/>
        <c:shape val="box"/>
        <c:axId val="90039040"/>
        <c:axId val="90040576"/>
        <c:axId val="0"/>
      </c:bar3DChart>
      <c:catAx>
        <c:axId val="90039040"/>
        <c:scaling>
          <c:orientation val="minMax"/>
        </c:scaling>
        <c:delete val="0"/>
        <c:axPos val="b"/>
        <c:numFmt formatCode="General" sourceLinked="1"/>
        <c:majorTickMark val="out"/>
        <c:minorTickMark val="none"/>
        <c:tickLblPos val="nextTo"/>
        <c:crossAx val="90040576"/>
        <c:crosses val="autoZero"/>
        <c:auto val="1"/>
        <c:lblAlgn val="ctr"/>
        <c:lblOffset val="100"/>
        <c:noMultiLvlLbl val="0"/>
      </c:catAx>
      <c:valAx>
        <c:axId val="90040576"/>
        <c:scaling>
          <c:orientation val="minMax"/>
        </c:scaling>
        <c:delete val="0"/>
        <c:axPos val="l"/>
        <c:majorGridlines/>
        <c:numFmt formatCode="0%" sourceLinked="1"/>
        <c:majorTickMark val="out"/>
        <c:minorTickMark val="none"/>
        <c:tickLblPos val="nextTo"/>
        <c:crossAx val="900390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LS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Sheet1!$B$2:$B$6</c:f>
              <c:numCache>
                <c:formatCode>General</c:formatCode>
                <c:ptCount val="5"/>
                <c:pt idx="0">
                  <c:v>90</c:v>
                </c:pt>
                <c:pt idx="1">
                  <c:v>30.6</c:v>
                </c:pt>
                <c:pt idx="2">
                  <c:v>31.5</c:v>
                </c:pt>
                <c:pt idx="3">
                  <c:v>60</c:v>
                </c:pt>
                <c:pt idx="4">
                  <c:v>47.6</c:v>
                </c:pt>
              </c:numCache>
            </c:numRef>
          </c:val>
        </c:ser>
        <c:ser>
          <c:idx val="1"/>
          <c:order val="1"/>
          <c:tx>
            <c:strRef>
              <c:f>Sheet1!$C$1</c:f>
              <c:strCache>
                <c:ptCount val="1"/>
                <c:pt idx="0">
                  <c:v>IS Fe3+</c:v>
                </c:pt>
              </c:strCache>
            </c:strRef>
          </c:tx>
          <c:invertIfNegative val="0"/>
          <c:cat>
            <c:numRef>
              <c:f>Sheet1!$A$2:$A$6</c:f>
              <c:numCache>
                <c:formatCode>General</c:formatCode>
                <c:ptCount val="5"/>
                <c:pt idx="0">
                  <c:v>0.1</c:v>
                </c:pt>
                <c:pt idx="1">
                  <c:v>0.2</c:v>
                </c:pt>
                <c:pt idx="2">
                  <c:v>0.3</c:v>
                </c:pt>
                <c:pt idx="3">
                  <c:v>0.4</c:v>
                </c:pt>
                <c:pt idx="4">
                  <c:v>0.5</c:v>
                </c:pt>
              </c:numCache>
            </c:numRef>
          </c:cat>
          <c:val>
            <c:numRef>
              <c:f>Sheet1!$C$2:$C$6</c:f>
              <c:numCache>
                <c:formatCode>General</c:formatCode>
                <c:ptCount val="5"/>
                <c:pt idx="0">
                  <c:v>0</c:v>
                </c:pt>
                <c:pt idx="1">
                  <c:v>49.4</c:v>
                </c:pt>
                <c:pt idx="2">
                  <c:v>38.5</c:v>
                </c:pt>
                <c:pt idx="3">
                  <c:v>0</c:v>
                </c:pt>
                <c:pt idx="4">
                  <c:v>2.4</c:v>
                </c:pt>
              </c:numCache>
            </c:numRef>
          </c:val>
        </c:ser>
        <c:ser>
          <c:idx val="2"/>
          <c:order val="2"/>
          <c:tx>
            <c:strRef>
              <c:f>Sheet1!$D$1</c:f>
              <c:strCache>
                <c:ptCount val="1"/>
                <c:pt idx="0">
                  <c:v>LS Fe4+</c:v>
                </c:pt>
              </c:strCache>
            </c:strRef>
          </c:tx>
          <c:invertIfNegative val="0"/>
          <c:cat>
            <c:numRef>
              <c:f>Sheet1!$A$2:$A$6</c:f>
              <c:numCache>
                <c:formatCode>General</c:formatCode>
                <c:ptCount val="5"/>
                <c:pt idx="0">
                  <c:v>0.1</c:v>
                </c:pt>
                <c:pt idx="1">
                  <c:v>0.2</c:v>
                </c:pt>
                <c:pt idx="2">
                  <c:v>0.3</c:v>
                </c:pt>
                <c:pt idx="3">
                  <c:v>0.4</c:v>
                </c:pt>
                <c:pt idx="4">
                  <c:v>0.5</c:v>
                </c:pt>
              </c:numCache>
            </c:numRef>
          </c:cat>
          <c:val>
            <c:numRef>
              <c:f>Sheet1!$D$2:$D$6</c:f>
              <c:numCache>
                <c:formatCode>General</c:formatCode>
                <c:ptCount val="5"/>
                <c:pt idx="0">
                  <c:v>10</c:v>
                </c:pt>
                <c:pt idx="1">
                  <c:v>20</c:v>
                </c:pt>
                <c:pt idx="2">
                  <c:v>30</c:v>
                </c:pt>
                <c:pt idx="3">
                  <c:v>40</c:v>
                </c:pt>
                <c:pt idx="4">
                  <c:v>50</c:v>
                </c:pt>
              </c:numCache>
            </c:numRef>
          </c:val>
        </c:ser>
        <c:dLbls>
          <c:showLegendKey val="0"/>
          <c:showVal val="0"/>
          <c:showCatName val="0"/>
          <c:showSerName val="0"/>
          <c:showPercent val="0"/>
          <c:showBubbleSize val="0"/>
        </c:dLbls>
        <c:gapWidth val="150"/>
        <c:shape val="box"/>
        <c:axId val="99717120"/>
        <c:axId val="99718656"/>
        <c:axId val="0"/>
      </c:bar3DChart>
      <c:catAx>
        <c:axId val="99717120"/>
        <c:scaling>
          <c:orientation val="minMax"/>
        </c:scaling>
        <c:delete val="0"/>
        <c:axPos val="b"/>
        <c:numFmt formatCode="General" sourceLinked="1"/>
        <c:majorTickMark val="out"/>
        <c:minorTickMark val="none"/>
        <c:tickLblPos val="nextTo"/>
        <c:crossAx val="99718656"/>
        <c:crosses val="autoZero"/>
        <c:auto val="1"/>
        <c:lblAlgn val="ctr"/>
        <c:lblOffset val="100"/>
        <c:noMultiLvlLbl val="0"/>
      </c:catAx>
      <c:valAx>
        <c:axId val="99718656"/>
        <c:scaling>
          <c:orientation val="minMax"/>
        </c:scaling>
        <c:delete val="0"/>
        <c:axPos val="l"/>
        <c:majorGridlines/>
        <c:numFmt formatCode="0%" sourceLinked="1"/>
        <c:majorTickMark val="out"/>
        <c:minorTickMark val="none"/>
        <c:tickLblPos val="nextTo"/>
        <c:crossAx val="99717120"/>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1731"/>
          </a:xfrm>
          <a:prstGeom prst="rect">
            <a:avLst/>
          </a:prstGeom>
        </p:spPr>
        <p:txBody>
          <a:bodyPr vert="horz" lIns="95432" tIns="47716" rIns="95432" bIns="477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1"/>
            <a:ext cx="3076364" cy="511731"/>
          </a:xfrm>
          <a:prstGeom prst="rect">
            <a:avLst/>
          </a:prstGeom>
        </p:spPr>
        <p:txBody>
          <a:bodyPr vert="horz" lIns="95432" tIns="47716" rIns="95432" bIns="47716" rtlCol="0"/>
          <a:lstStyle>
            <a:lvl1pPr algn="r">
              <a:defRPr sz="1300"/>
            </a:lvl1pPr>
          </a:lstStyle>
          <a:p>
            <a:fld id="{5AADEA73-BDC4-4447-842E-4BE47F6E5CBB}" type="datetimeFigureOut">
              <a:rPr kumimoji="1" lang="ja-JP" altLang="en-US" smtClean="0"/>
              <a:t>2016/9/9</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32" tIns="47716" rIns="95432" bIns="47716" rtlCol="0" anchor="ctr"/>
          <a:lstStyle/>
          <a:p>
            <a:endParaRPr lang="ja-JP" altLang="en-US"/>
          </a:p>
        </p:txBody>
      </p:sp>
      <p:sp>
        <p:nvSpPr>
          <p:cNvPr id="5" name="ノート プレースホルダー 4"/>
          <p:cNvSpPr>
            <a:spLocks noGrp="1"/>
          </p:cNvSpPr>
          <p:nvPr>
            <p:ph type="body" sz="quarter" idx="3"/>
          </p:nvPr>
        </p:nvSpPr>
        <p:spPr>
          <a:xfrm>
            <a:off x="709931" y="4861444"/>
            <a:ext cx="5679440" cy="4605576"/>
          </a:xfrm>
          <a:prstGeom prst="rect">
            <a:avLst/>
          </a:prstGeom>
        </p:spPr>
        <p:txBody>
          <a:bodyPr vert="horz" lIns="95432" tIns="47716" rIns="95432" bIns="47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4" cy="511731"/>
          </a:xfrm>
          <a:prstGeom prst="rect">
            <a:avLst/>
          </a:prstGeom>
        </p:spPr>
        <p:txBody>
          <a:bodyPr vert="horz" lIns="95432" tIns="47716" rIns="95432" bIns="477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4" cy="511731"/>
          </a:xfrm>
          <a:prstGeom prst="rect">
            <a:avLst/>
          </a:prstGeom>
        </p:spPr>
        <p:txBody>
          <a:bodyPr vert="horz" lIns="95432" tIns="47716" rIns="95432" bIns="4771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のゼーベック係数の温度依存性を示します。全組成範囲で</a:t>
            </a:r>
            <a:r>
              <a:rPr kumimoji="1" lang="en-US" altLang="ja-JP" baseline="0" dirty="0" smtClean="0"/>
              <a:t>P</a:t>
            </a:r>
            <a:r>
              <a:rPr kumimoji="1" lang="ja-JP" altLang="en-US" baseline="0" dirty="0" smtClean="0"/>
              <a:t>型の熱電特性が確認され、</a:t>
            </a:r>
            <a:r>
              <a:rPr kumimoji="1" lang="en-US" altLang="ja-JP" baseline="0" dirty="0" smtClean="0"/>
              <a:t>x</a:t>
            </a:r>
            <a:r>
              <a:rPr kumimoji="1" lang="ja-JP" altLang="en-US" baseline="0" dirty="0" smtClean="0"/>
              <a:t>が増加するに従ってゼーベック係数の絶対値は減少傾向が見られます。また、どの試料も高温で</a:t>
            </a:r>
            <a:r>
              <a:rPr kumimoji="1" lang="en-US" altLang="ja-JP" baseline="0" dirty="0" smtClean="0"/>
              <a:t>N</a:t>
            </a:r>
            <a:r>
              <a:rPr kumimoji="1" lang="ja-JP" altLang="en-US" baseline="0" dirty="0" smtClean="0"/>
              <a:t>型に変化することなく</a:t>
            </a:r>
            <a:r>
              <a:rPr kumimoji="1" lang="en-US" altLang="ja-JP" baseline="0" dirty="0" smtClean="0"/>
              <a:t>P</a:t>
            </a:r>
            <a:r>
              <a:rPr kumimoji="1" lang="ja-JP" altLang="en-US" baseline="0" dirty="0" smtClean="0"/>
              <a:t>型の熱電特性が維持されているのが分かります。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の熱伝導率の温度依存性を示します。全熱伝導率を実線で、</a:t>
            </a:r>
            <a:r>
              <a:rPr kumimoji="1" lang="en-US" altLang="ja-JP" baseline="0" dirty="0" err="1" smtClean="0"/>
              <a:t>Wiedemann</a:t>
            </a:r>
            <a:r>
              <a:rPr kumimoji="1" lang="en-US" altLang="ja-JP" baseline="0" dirty="0" smtClean="0"/>
              <a:t>-Frantz</a:t>
            </a:r>
            <a:r>
              <a:rPr kumimoji="1" lang="ja-JP" altLang="en-US" baseline="0" dirty="0" smtClean="0"/>
              <a:t>則から求めた電子熱伝導率を点線で示しました。ほとんどの試料でフォノン熱伝導率が優勢であり、全熱伝導率が</a:t>
            </a:r>
            <a:r>
              <a:rPr kumimoji="1" lang="en-US" altLang="ja-JP" baseline="0" dirty="0" smtClean="0"/>
              <a:t>3W/</a:t>
            </a:r>
            <a:r>
              <a:rPr kumimoji="1" lang="en-US" altLang="ja-JP" baseline="0" dirty="0" err="1" smtClean="0"/>
              <a:t>mK</a:t>
            </a:r>
            <a:r>
              <a:rPr kumimoji="1" lang="ja-JP" altLang="en-US" baseline="0" dirty="0" smtClean="0"/>
              <a:t>以下に抑えられていることが分かります。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ZT</a:t>
            </a:r>
            <a:r>
              <a:rPr kumimoji="1" lang="ja-JP" altLang="en-US" baseline="0" dirty="0" smtClean="0"/>
              <a:t>の温度依存性を示します。</a:t>
            </a:r>
            <a:r>
              <a:rPr kumimoji="1" lang="en-US" altLang="ja-JP" baseline="0" dirty="0" smtClean="0"/>
              <a:t>PrSrFeO</a:t>
            </a:r>
            <a:r>
              <a:rPr kumimoji="1" lang="en-US" altLang="ja-JP" baseline="-25000" dirty="0" smtClean="0"/>
              <a:t>3</a:t>
            </a:r>
            <a:r>
              <a:rPr kumimoji="1" lang="ja-JP" altLang="en-US" baseline="0" dirty="0" smtClean="0"/>
              <a:t>の</a:t>
            </a:r>
            <a:r>
              <a:rPr kumimoji="1" lang="en-US" altLang="ja-JP" baseline="0" dirty="0" smtClean="0"/>
              <a:t>x=0.3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x=0.4</a:t>
            </a:r>
            <a:r>
              <a:rPr kumimoji="1" lang="ja-JP" altLang="en-US" baseline="0" dirty="0" smtClean="0"/>
              <a:t>で高い</a:t>
            </a:r>
            <a:r>
              <a:rPr kumimoji="1" lang="en-US" altLang="ja-JP" baseline="0" dirty="0" smtClean="0"/>
              <a:t>ZT</a:t>
            </a:r>
            <a:r>
              <a:rPr kumimoji="1" lang="ja-JP" altLang="en-US" baseline="0" dirty="0" smtClean="0"/>
              <a:t>を示すことが明らかになりました。</a:t>
            </a:r>
            <a:r>
              <a:rPr kumimoji="1" lang="en-US" altLang="ja-JP" baseline="0" dirty="0" smtClean="0"/>
              <a:t>PrSrFeO</a:t>
            </a:r>
            <a:r>
              <a:rPr kumimoji="1" lang="en-US" altLang="ja-JP" baseline="-25000" dirty="0" smtClean="0"/>
              <a:t>3</a:t>
            </a:r>
            <a:r>
              <a:rPr kumimoji="1" lang="ja-JP" altLang="en-US" baseline="0" dirty="0" smtClean="0"/>
              <a:t>は</a:t>
            </a:r>
            <a:r>
              <a:rPr kumimoji="1" lang="en-US" altLang="ja-JP" baseline="0" dirty="0" smtClean="0"/>
              <a:t>800K</a:t>
            </a:r>
            <a:r>
              <a:rPr kumimoji="1" lang="ja-JP" altLang="en-US" baseline="0" dirty="0" smtClean="0"/>
              <a:t>で</a:t>
            </a:r>
            <a:r>
              <a:rPr kumimoji="1" lang="en-US" altLang="ja-JP" baseline="0" dirty="0" smtClean="0"/>
              <a:t>ZT=0.75</a:t>
            </a:r>
            <a:r>
              <a:rPr kumimoji="1" lang="ja-JP" altLang="en-US" baseline="0" dirty="0" smtClean="0"/>
              <a:t>を示し、</a:t>
            </a:r>
            <a:r>
              <a:rPr kumimoji="1" lang="en-US" altLang="ja-JP" baseline="0" dirty="0" smtClean="0"/>
              <a:t>LaSrFeO</a:t>
            </a:r>
            <a:r>
              <a:rPr kumimoji="1" lang="en-US" altLang="ja-JP" baseline="-25000" dirty="0" smtClean="0"/>
              <a:t>3</a:t>
            </a:r>
            <a:r>
              <a:rPr kumimoji="1" lang="ja-JP" altLang="en-US" baseline="0" dirty="0" smtClean="0"/>
              <a:t>は</a:t>
            </a:r>
            <a:r>
              <a:rPr kumimoji="1" lang="en-US" altLang="ja-JP" baseline="0" dirty="0" smtClean="0"/>
              <a:t>800K</a:t>
            </a:r>
            <a:r>
              <a:rPr kumimoji="1" lang="ja-JP" altLang="en-US" baseline="0" dirty="0" smtClean="0"/>
              <a:t>で</a:t>
            </a:r>
            <a:r>
              <a:rPr kumimoji="1" lang="en-US" altLang="ja-JP" baseline="0" dirty="0" smtClean="0"/>
              <a:t>ZT=0.6</a:t>
            </a:r>
            <a:r>
              <a:rPr kumimoji="1" lang="ja-JP" altLang="en-US" baseline="0" dirty="0" smtClean="0"/>
              <a:t>を示します。以上より、</a:t>
            </a:r>
            <a:r>
              <a:rPr lang="ja-JP" altLang="en-US" sz="1200" baseline="0" dirty="0" smtClean="0"/>
              <a:t>ペロフスカイト鉄酸化物が、高温で高い</a:t>
            </a:r>
            <a:r>
              <a:rPr lang="en-US" altLang="ja-JP" sz="1200" baseline="0" dirty="0" smtClean="0"/>
              <a:t>P</a:t>
            </a:r>
            <a:r>
              <a:rPr lang="ja-JP" altLang="en-US" sz="1200" baseline="0" dirty="0" smtClean="0"/>
              <a:t>型の熱電特性を示す材料であることが明らかになりました。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以上を纏めます。</a:t>
            </a:r>
            <a:r>
              <a:rPr lang="en-US" altLang="ja-JP" sz="1200" dirty="0" smtClean="0"/>
              <a:t>Pr</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は</a:t>
            </a:r>
            <a:r>
              <a:rPr lang="en-US" altLang="ja-JP" sz="1200" dirty="0" smtClean="0"/>
              <a:t>x</a:t>
            </a:r>
            <a:r>
              <a:rPr lang="ja-JP" altLang="en-US" sz="1200" dirty="0" smtClean="0"/>
              <a:t>≦</a:t>
            </a:r>
            <a:r>
              <a:rPr lang="en-US" altLang="ja-JP" sz="1200" dirty="0" smtClean="0"/>
              <a:t>0.4</a:t>
            </a:r>
            <a:r>
              <a:rPr lang="ja-JP" altLang="en-US" sz="1200" dirty="0" smtClean="0"/>
              <a:t>で斜方晶ペロフスカイト構造を示し、</a:t>
            </a:r>
            <a:r>
              <a:rPr lang="en-US" altLang="ja-JP" sz="1200" dirty="0" smtClean="0"/>
              <a:t>x=0.5</a:t>
            </a:r>
            <a:r>
              <a:rPr lang="ja-JP" altLang="en-US" sz="1200" dirty="0" smtClean="0"/>
              <a:t>で菱面体晶ペロフスカイト構造を取ります。また、</a:t>
            </a:r>
            <a:r>
              <a:rPr lang="en-US" altLang="ja-JP" sz="1200" dirty="0" smtClean="0"/>
              <a:t> La</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は</a:t>
            </a:r>
            <a:r>
              <a:rPr lang="en-US" altLang="ja-JP" sz="1200" dirty="0" smtClean="0"/>
              <a:t>x</a:t>
            </a:r>
            <a:r>
              <a:rPr lang="ja-JP" altLang="en-US" sz="1200" dirty="0" smtClean="0"/>
              <a:t>≦</a:t>
            </a:r>
            <a:r>
              <a:rPr lang="en-US" altLang="ja-JP" sz="1200" dirty="0" smtClean="0"/>
              <a:t>0.2</a:t>
            </a:r>
            <a:r>
              <a:rPr lang="ja-JP" altLang="en-US" sz="1200" dirty="0" smtClean="0"/>
              <a:t>で斜方晶ペロフスカイト構造を示し、</a:t>
            </a:r>
            <a:r>
              <a:rPr lang="en-US" altLang="ja-JP" sz="1200" dirty="0" smtClean="0"/>
              <a:t>x</a:t>
            </a:r>
            <a:r>
              <a:rPr lang="ja-JP" altLang="en-US" sz="1200" dirty="0" smtClean="0"/>
              <a:t>≧</a:t>
            </a:r>
            <a:r>
              <a:rPr lang="en-US" altLang="ja-JP" sz="1200" dirty="0" smtClean="0"/>
              <a:t>0.3</a:t>
            </a:r>
            <a:r>
              <a:rPr lang="ja-JP" altLang="en-US" sz="1200" dirty="0" smtClean="0"/>
              <a:t>で菱面体晶ペロフスカイト構造を取ります。</a:t>
            </a:r>
            <a:r>
              <a:rPr lang="en-US" altLang="ja-JP" sz="1200" dirty="0" smtClean="0">
                <a:cs typeface="Times New Roman" panose="02020603050405020304" pitchFamily="18" charset="0"/>
              </a:rPr>
              <a:t>BVS</a:t>
            </a:r>
            <a:r>
              <a:rPr lang="ja-JP" altLang="en-US" sz="1200" dirty="0" smtClean="0">
                <a:cs typeface="Times New Roman" panose="02020603050405020304" pitchFamily="18" charset="0"/>
              </a:rPr>
              <a:t>より、</a:t>
            </a:r>
            <a:r>
              <a:rPr lang="en-US" altLang="ja-JP" sz="1200" dirty="0" smtClean="0"/>
              <a:t> A</a:t>
            </a:r>
            <a:r>
              <a:rPr lang="ja-JP" altLang="en-US" sz="1200" dirty="0" err="1" smtClean="0"/>
              <a:t>、</a:t>
            </a:r>
            <a:r>
              <a:rPr lang="en-US" altLang="ja-JP" sz="1200" dirty="0" smtClean="0"/>
              <a:t>B</a:t>
            </a:r>
            <a:r>
              <a:rPr lang="ja-JP" altLang="en-US" sz="1200" dirty="0" smtClean="0"/>
              <a:t>サイト共に、形式価数とよい一致が見られました。また、</a:t>
            </a:r>
            <a:r>
              <a:rPr lang="en-US" altLang="ja-JP" sz="1200" dirty="0" smtClean="0"/>
              <a:t>Pr</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の</a:t>
            </a:r>
            <a:r>
              <a:rPr lang="en-US" altLang="ja-JP" sz="1200" dirty="0" smtClean="0"/>
              <a:t>Fe</a:t>
            </a:r>
            <a:r>
              <a:rPr lang="en-US" altLang="ja-JP" sz="1200" baseline="30000" dirty="0" smtClean="0"/>
              <a:t>3+</a:t>
            </a:r>
            <a:r>
              <a:rPr lang="ja-JP" altLang="en-US" sz="1200" dirty="0" smtClean="0"/>
              <a:t>は、中間スピン状態が支配的であるが、</a:t>
            </a:r>
            <a:r>
              <a:rPr lang="en-US" altLang="ja-JP" sz="1200" dirty="0" smtClean="0"/>
              <a:t> La</a:t>
            </a:r>
            <a:r>
              <a:rPr lang="en-US" altLang="ja-JP" sz="1200" baseline="-25000" dirty="0" smtClean="0"/>
              <a:t>1-x</a:t>
            </a:r>
            <a:r>
              <a:rPr lang="en-US" altLang="ja-JP" sz="1200" dirty="0" smtClean="0"/>
              <a:t>Sr</a:t>
            </a:r>
            <a:r>
              <a:rPr lang="en-US" altLang="ja-JP" sz="1200" baseline="-25000" dirty="0" smtClean="0"/>
              <a:t>x</a:t>
            </a:r>
            <a:r>
              <a:rPr lang="en-US" altLang="ja-JP" sz="1200" dirty="0" smtClean="0"/>
              <a:t>FeO</a:t>
            </a:r>
            <a:r>
              <a:rPr lang="en-US" altLang="ja-JP" sz="1200" baseline="-25000" dirty="0" smtClean="0"/>
              <a:t>3</a:t>
            </a:r>
            <a:r>
              <a:rPr lang="ja-JP" altLang="en-US" sz="1200" dirty="0" smtClean="0"/>
              <a:t>の</a:t>
            </a:r>
            <a:r>
              <a:rPr lang="en-US" altLang="ja-JP" sz="1200" dirty="0" smtClean="0"/>
              <a:t>Fe</a:t>
            </a:r>
            <a:r>
              <a:rPr lang="en-US" altLang="ja-JP" sz="1200" baseline="30000" dirty="0" smtClean="0"/>
              <a:t>3+</a:t>
            </a:r>
            <a:r>
              <a:rPr lang="ja-JP" altLang="en-US" sz="1200" dirty="0" smtClean="0"/>
              <a:t>は、低スピン状態が支配的であることが分かりました。更に、</a:t>
            </a:r>
            <a:r>
              <a:rPr lang="en-US" altLang="ja-JP" sz="1200" dirty="0" smtClean="0"/>
              <a:t>Pr</a:t>
            </a:r>
            <a:r>
              <a:rPr lang="en-US" altLang="ja-JP" sz="1200" baseline="-25000" dirty="0" smtClean="0"/>
              <a:t>0.7</a:t>
            </a:r>
            <a:r>
              <a:rPr lang="en-US" altLang="ja-JP" sz="1200" dirty="0" smtClean="0"/>
              <a:t>Sr</a:t>
            </a:r>
            <a:r>
              <a:rPr lang="en-US" altLang="ja-JP" sz="1200" baseline="-25000" dirty="0" smtClean="0"/>
              <a:t>0.3</a:t>
            </a:r>
            <a:r>
              <a:rPr lang="en-US" altLang="ja-JP" sz="1200" dirty="0" smtClean="0"/>
              <a:t>FeO</a:t>
            </a:r>
            <a:r>
              <a:rPr lang="en-US" altLang="ja-JP" sz="1200" baseline="-25000" dirty="0" smtClean="0"/>
              <a:t>3</a:t>
            </a:r>
            <a:r>
              <a:rPr lang="ja-JP" altLang="en-US" sz="1200" dirty="0" smtClean="0"/>
              <a:t> </a:t>
            </a:r>
            <a:r>
              <a:rPr lang="en-US" altLang="ja-JP" sz="1200" dirty="0" smtClean="0"/>
              <a:t>(x = 0.3)</a:t>
            </a:r>
            <a:r>
              <a:rPr lang="ja-JP" altLang="en-US" sz="1200" dirty="0" smtClean="0"/>
              <a:t>は、</a:t>
            </a:r>
            <a:r>
              <a:rPr lang="en-US" altLang="ja-JP" sz="1200" dirty="0" smtClean="0"/>
              <a:t>800K</a:t>
            </a:r>
            <a:r>
              <a:rPr lang="ja-JP" altLang="en-US" sz="1200" dirty="0" smtClean="0"/>
              <a:t>で </a:t>
            </a:r>
            <a:r>
              <a:rPr lang="en-US" altLang="ja-JP" sz="1200" dirty="0" smtClean="0"/>
              <a:t>ZT = 0.75 </a:t>
            </a:r>
            <a:r>
              <a:rPr lang="ja-JP" altLang="en-US" sz="1200" dirty="0" smtClean="0"/>
              <a:t>の</a:t>
            </a:r>
            <a:r>
              <a:rPr lang="en-US" altLang="ja-JP" sz="1200" dirty="0" smtClean="0"/>
              <a:t>P</a:t>
            </a:r>
            <a:r>
              <a:rPr lang="ja-JP" altLang="en-US" sz="1200" dirty="0" smtClean="0"/>
              <a:t>型熱電特性を示し、</a:t>
            </a:r>
            <a:r>
              <a:rPr lang="en-US" altLang="ja-JP" sz="1200" dirty="0" smtClean="0"/>
              <a:t>La</a:t>
            </a:r>
            <a:r>
              <a:rPr lang="en-US" altLang="ja-JP" sz="1200" baseline="-25000" dirty="0" smtClean="0"/>
              <a:t>0.6</a:t>
            </a:r>
            <a:r>
              <a:rPr lang="en-US" altLang="ja-JP" sz="1200" dirty="0" smtClean="0"/>
              <a:t>Sr</a:t>
            </a:r>
            <a:r>
              <a:rPr lang="en-US" altLang="ja-JP" sz="1200" baseline="-25000" dirty="0" smtClean="0"/>
              <a:t>0.4</a:t>
            </a:r>
            <a:r>
              <a:rPr lang="en-US" altLang="ja-JP" sz="1200" dirty="0" smtClean="0"/>
              <a:t>FeO</a:t>
            </a:r>
            <a:r>
              <a:rPr lang="en-US" altLang="ja-JP" sz="1200" baseline="-25000" dirty="0" smtClean="0"/>
              <a:t>3</a:t>
            </a:r>
            <a:r>
              <a:rPr lang="ja-JP" altLang="en-US" sz="1200" dirty="0" smtClean="0"/>
              <a:t> </a:t>
            </a:r>
            <a:r>
              <a:rPr lang="en-US" altLang="ja-JP" sz="1200" dirty="0" smtClean="0"/>
              <a:t>(x = 0.4)</a:t>
            </a:r>
            <a:r>
              <a:rPr lang="ja-JP" altLang="en-US" sz="1200" dirty="0" smtClean="0"/>
              <a:t>は、</a:t>
            </a:r>
            <a:r>
              <a:rPr lang="en-US" altLang="ja-JP" sz="1200" dirty="0" smtClean="0"/>
              <a:t>800K</a:t>
            </a:r>
            <a:r>
              <a:rPr lang="ja-JP" altLang="en-US" sz="1200" dirty="0" smtClean="0"/>
              <a:t>で </a:t>
            </a:r>
            <a:r>
              <a:rPr lang="en-US" altLang="ja-JP" sz="1200" dirty="0" smtClean="0"/>
              <a:t>ZT = 0.60 </a:t>
            </a:r>
            <a:r>
              <a:rPr lang="ja-JP" altLang="en-US" sz="1200" dirty="0" smtClean="0"/>
              <a:t>の</a:t>
            </a:r>
            <a:r>
              <a:rPr lang="en-US" altLang="ja-JP" sz="1200" dirty="0" smtClean="0"/>
              <a:t>P</a:t>
            </a:r>
            <a:r>
              <a:rPr lang="ja-JP" altLang="en-US" sz="1200" dirty="0" smtClean="0"/>
              <a:t>型熱電特性を示すことが明らかになりました。以上より、</a:t>
            </a:r>
            <a:r>
              <a:rPr lang="ja-JP" altLang="en-US" sz="1200" dirty="0" smtClean="0">
                <a:latin typeface="Times New Roman" panose="02020603050405020304" pitchFamily="18" charset="0"/>
                <a:cs typeface="Times New Roman" panose="02020603050405020304" pitchFamily="18" charset="0"/>
              </a:rPr>
              <a:t>ペロフスカイト鉄酸化物は、高温</a:t>
            </a:r>
            <a:r>
              <a:rPr lang="ja-JP" altLang="en-US" sz="1200" smtClean="0">
                <a:latin typeface="Times New Roman" panose="02020603050405020304" pitchFamily="18" charset="0"/>
                <a:cs typeface="Times New Roman" panose="02020603050405020304" pitchFamily="18" charset="0"/>
              </a:rPr>
              <a:t>で、</a:t>
            </a:r>
            <a:r>
              <a:rPr lang="en-US" altLang="ja-JP" sz="1200" smtClean="0">
                <a:latin typeface="Times New Roman" panose="02020603050405020304" pitchFamily="18" charset="0"/>
                <a:cs typeface="Times New Roman" panose="02020603050405020304" pitchFamily="18" charset="0"/>
              </a:rPr>
              <a:t>P</a:t>
            </a:r>
            <a:r>
              <a:rPr lang="ja-JP" altLang="en-US" sz="1200" dirty="0" smtClean="0">
                <a:latin typeface="Times New Roman" panose="02020603050405020304" pitchFamily="18" charset="0"/>
                <a:cs typeface="Times New Roman" panose="02020603050405020304" pitchFamily="18" charset="0"/>
              </a:rPr>
              <a:t>型熱電材料の候補材料として期待されます。</a:t>
            </a:r>
            <a:endParaRPr lang="en-US" altLang="ja-JP"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your attention.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14</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395865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16</a:t>
            </a:fld>
            <a:endParaRPr kumimoji="1" lang="ja-JP" altLang="en-US"/>
          </a:p>
        </p:txBody>
      </p:sp>
    </p:spTree>
    <p:extLst>
      <p:ext uri="{BB962C8B-B14F-4D97-AF65-F5344CB8AC3E}">
        <p14:creationId xmlns:p14="http://schemas.microsoft.com/office/powerpoint/2010/main" val="35318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aseline="0" dirty="0" smtClean="0"/>
              <a:t>今日、酸化物は高温熱電変換材料の候補材料として広く知られています。</a:t>
            </a:r>
            <a:r>
              <a:rPr lang="en-US" altLang="ja-JP" sz="1100" baseline="0" dirty="0" smtClean="0"/>
              <a:t>P</a:t>
            </a:r>
            <a:r>
              <a:rPr lang="ja-JP" altLang="en-US" sz="1100" baseline="0" dirty="0" smtClean="0"/>
              <a:t>型では、層状</a:t>
            </a:r>
            <a:r>
              <a:rPr lang="en-US" altLang="ja-JP" sz="1100" baseline="0" dirty="0" smtClean="0"/>
              <a:t>Co</a:t>
            </a:r>
            <a:r>
              <a:rPr lang="ja-JP" altLang="en-US" sz="1100" baseline="0" dirty="0" smtClean="0"/>
              <a:t>酸化物の</a:t>
            </a:r>
            <a:r>
              <a:rPr lang="en-US" altLang="ja-JP" sz="1100" baseline="0" dirty="0" smtClean="0"/>
              <a:t>NaCoO</a:t>
            </a:r>
            <a:r>
              <a:rPr lang="en-US" altLang="ja-JP" sz="1100" baseline="-25000" dirty="0" smtClean="0"/>
              <a:t>2</a:t>
            </a:r>
            <a:r>
              <a:rPr lang="ja-JP" altLang="en-US" sz="1100" baseline="0" dirty="0" smtClean="0"/>
              <a:t>や</a:t>
            </a:r>
            <a:r>
              <a:rPr lang="en-US" altLang="ja-JP" sz="1100" baseline="0" dirty="0" smtClean="0"/>
              <a:t>Ca349</a:t>
            </a:r>
            <a:r>
              <a:rPr lang="ja-JP" altLang="en-US" sz="1100" baseline="0" dirty="0" err="1" smtClean="0"/>
              <a:t>、</a:t>
            </a:r>
            <a:r>
              <a:rPr lang="en-US" altLang="ja-JP" sz="1100" baseline="0" dirty="0" smtClean="0"/>
              <a:t>N</a:t>
            </a:r>
            <a:r>
              <a:rPr lang="ja-JP" altLang="en-US" sz="1100" baseline="0" dirty="0" smtClean="0"/>
              <a:t>型では、ウルツ鉱型構造の</a:t>
            </a:r>
            <a:r>
              <a:rPr lang="en-US" altLang="ja-JP" sz="1100" baseline="0" dirty="0" smtClean="0"/>
              <a:t>Al dope</a:t>
            </a:r>
            <a:r>
              <a:rPr lang="ja-JP" altLang="en-US" sz="1100" baseline="0" dirty="0" smtClean="0"/>
              <a:t>された</a:t>
            </a:r>
            <a:r>
              <a:rPr lang="en-US" altLang="ja-JP" sz="1100" baseline="0" dirty="0" err="1" smtClean="0"/>
              <a:t>ZnO</a:t>
            </a:r>
            <a:r>
              <a:rPr lang="ja-JP" altLang="en-US" sz="1100" baseline="0" dirty="0" smtClean="0"/>
              <a:t>やペロフスカイト構造の</a:t>
            </a:r>
            <a:r>
              <a:rPr lang="en-US" altLang="ja-JP" sz="1100" baseline="0" dirty="0" smtClean="0"/>
              <a:t>electron</a:t>
            </a:r>
            <a:r>
              <a:rPr lang="ja-JP" altLang="en-US" sz="1100" baseline="0" dirty="0" smtClean="0"/>
              <a:t> </a:t>
            </a:r>
            <a:r>
              <a:rPr lang="en-US" altLang="ja-JP" sz="1100" baseline="0" dirty="0" smtClean="0"/>
              <a:t>dope</a:t>
            </a:r>
            <a:r>
              <a:rPr lang="ja-JP" altLang="en-US" sz="1100" baseline="0" dirty="0" smtClean="0"/>
              <a:t>された</a:t>
            </a:r>
            <a:r>
              <a:rPr lang="en-US" altLang="ja-JP" sz="1100" baseline="0" dirty="0" smtClean="0"/>
              <a:t>CaMnO</a:t>
            </a:r>
            <a:r>
              <a:rPr lang="en-US" altLang="ja-JP" sz="1100" baseline="-25000" dirty="0" smtClean="0"/>
              <a:t>3</a:t>
            </a:r>
            <a:r>
              <a:rPr lang="ja-JP" altLang="en-US" sz="1100" baseline="0" dirty="0" smtClean="0"/>
              <a:t>が注目を集めています。実際、</a:t>
            </a:r>
            <a:r>
              <a:rPr lang="en-US" altLang="ja-JP" sz="1100" baseline="0" dirty="0" smtClean="0"/>
              <a:t>P</a:t>
            </a:r>
            <a:r>
              <a:rPr lang="ja-JP" altLang="en-US" sz="1100" baseline="0" dirty="0" smtClean="0"/>
              <a:t>型に</a:t>
            </a:r>
            <a:r>
              <a:rPr lang="en-US" altLang="ja-JP" sz="1100" baseline="0" dirty="0" smtClean="0"/>
              <a:t>Ca349</a:t>
            </a:r>
            <a:r>
              <a:rPr lang="ja-JP" altLang="en-US" sz="1100" baseline="0" dirty="0" err="1" smtClean="0"/>
              <a:t>、</a:t>
            </a:r>
            <a:r>
              <a:rPr lang="en-US" altLang="ja-JP" sz="1100" baseline="0" dirty="0" smtClean="0"/>
              <a:t>N</a:t>
            </a:r>
            <a:r>
              <a:rPr lang="ja-JP" altLang="en-US" sz="1100" baseline="0" dirty="0" smtClean="0"/>
              <a:t>型に</a:t>
            </a:r>
            <a:r>
              <a:rPr lang="en-US" altLang="ja-JP" sz="1100" baseline="0" dirty="0" smtClean="0"/>
              <a:t>CaMnO</a:t>
            </a:r>
            <a:r>
              <a:rPr lang="en-US" altLang="ja-JP" sz="1100" baseline="-25000" dirty="0" smtClean="0"/>
              <a:t>3</a:t>
            </a:r>
            <a:r>
              <a:rPr lang="ja-JP" altLang="en-US" sz="1100" baseline="0" dirty="0" smtClean="0"/>
              <a:t>を用いて熱電変換モジュールが作製されていますが、熱電発電を繰り返す過程で</a:t>
            </a:r>
            <a:r>
              <a:rPr lang="en-US" altLang="ja-JP" sz="1100" baseline="0" dirty="0" smtClean="0"/>
              <a:t>N</a:t>
            </a:r>
            <a:r>
              <a:rPr lang="ja-JP" altLang="en-US" sz="1100" baseline="0" dirty="0" smtClean="0"/>
              <a:t>型素子が破断するという問題が指摘されています。これは、熱膨張率の違いに起因すると考えられております。従って、熱膨張率の差の小さい</a:t>
            </a:r>
            <a:r>
              <a:rPr lang="en-US" altLang="ja-JP" sz="1100" baseline="0" dirty="0" smtClean="0"/>
              <a:t>PN</a:t>
            </a:r>
            <a:r>
              <a:rPr lang="ja-JP" altLang="en-US" sz="1100" baseline="0" dirty="0" smtClean="0"/>
              <a:t>素子で構成された熱電変換モジュールが求められています。そこで、今回我々は</a:t>
            </a:r>
            <a:r>
              <a:rPr lang="en-US" altLang="ja-JP" sz="1100" baseline="0" dirty="0" smtClean="0"/>
              <a:t>P</a:t>
            </a:r>
            <a:r>
              <a:rPr lang="ja-JP" altLang="en-US" sz="1100" baseline="0" dirty="0" smtClean="0"/>
              <a:t>型のペロフスカイト鉄酸化物に着目しました。</a:t>
            </a:r>
            <a:endParaRPr lang="en-US" altLang="ja-JP" sz="1100"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a:t>
            </a:r>
            <a:r>
              <a:rPr kumimoji="1" lang="ja-JP" altLang="en-US" dirty="0" smtClean="0"/>
              <a:t>型のペロフスカイト鉄酸化物は、</a:t>
            </a:r>
            <a:r>
              <a:rPr kumimoji="1" lang="en-US" altLang="ja-JP" dirty="0" smtClean="0"/>
              <a:t>Fe</a:t>
            </a:r>
            <a:r>
              <a:rPr kumimoji="1" lang="en-US" altLang="ja-JP" baseline="30000" dirty="0" smtClean="0"/>
              <a:t>3+</a:t>
            </a:r>
            <a:r>
              <a:rPr kumimoji="1" lang="ja-JP" altLang="en-US" dirty="0" smtClean="0"/>
              <a:t>と</a:t>
            </a:r>
            <a:r>
              <a:rPr kumimoji="1" lang="en-US" altLang="ja-JP" dirty="0" smtClean="0"/>
              <a:t>Fe</a:t>
            </a:r>
            <a:r>
              <a:rPr kumimoji="1" lang="en-US" altLang="ja-JP" baseline="30000" dirty="0" smtClean="0"/>
              <a:t>4+</a:t>
            </a:r>
            <a:r>
              <a:rPr kumimoji="1" lang="ja-JP" altLang="en-US" dirty="0" smtClean="0"/>
              <a:t>の混合原子価状態にあります。</a:t>
            </a:r>
            <a:r>
              <a:rPr kumimoji="1" lang="en-US" altLang="ja-JP" dirty="0" smtClean="0"/>
              <a:t>Fe</a:t>
            </a:r>
            <a:r>
              <a:rPr kumimoji="1" lang="en-US" altLang="ja-JP" baseline="30000" dirty="0" smtClean="0"/>
              <a:t>3+</a:t>
            </a:r>
            <a:r>
              <a:rPr kumimoji="1" lang="ja-JP" altLang="en-US" dirty="0" smtClean="0"/>
              <a:t>は低スピン・中間スピン・高スピン、</a:t>
            </a:r>
            <a:r>
              <a:rPr kumimoji="1" lang="en-US" altLang="ja-JP" dirty="0" smtClean="0"/>
              <a:t>Fe</a:t>
            </a:r>
            <a:r>
              <a:rPr kumimoji="1" lang="en-US" altLang="ja-JP" baseline="30000" dirty="0" smtClean="0"/>
              <a:t>4+</a:t>
            </a:r>
            <a:r>
              <a:rPr kumimoji="1" lang="ja-JP" altLang="en-US" dirty="0" smtClean="0"/>
              <a:t>は低スピンと高スピン状態を取ることが考えられます。例えば、低スピン</a:t>
            </a:r>
            <a:r>
              <a:rPr kumimoji="1" lang="en-US" altLang="ja-JP" dirty="0" smtClean="0"/>
              <a:t>Fe</a:t>
            </a:r>
            <a:r>
              <a:rPr kumimoji="1" lang="en-US" altLang="ja-JP" baseline="30000" dirty="0" smtClean="0"/>
              <a:t>3+</a:t>
            </a:r>
            <a:r>
              <a:rPr kumimoji="1" lang="ja-JP" altLang="en-US" dirty="0" smtClean="0"/>
              <a:t>と低スピン</a:t>
            </a:r>
            <a:r>
              <a:rPr kumimoji="1" lang="en-US" altLang="ja-JP" dirty="0" smtClean="0"/>
              <a:t>Fe</a:t>
            </a:r>
            <a:r>
              <a:rPr kumimoji="1" lang="en-US" altLang="ja-JP" baseline="30000" dirty="0" smtClean="0"/>
              <a:t>4+</a:t>
            </a:r>
            <a:r>
              <a:rPr kumimoji="1" lang="ja-JP" altLang="en-US" baseline="0" dirty="0" smtClean="0"/>
              <a:t>とでは、このように</a:t>
            </a:r>
            <a:r>
              <a:rPr kumimoji="1" lang="en-US" altLang="ja-JP" baseline="0" dirty="0" smtClean="0"/>
              <a:t>t</a:t>
            </a:r>
            <a:r>
              <a:rPr kumimoji="1" lang="en-US" altLang="ja-JP" baseline="-25000" dirty="0" smtClean="0"/>
              <a:t>2g</a:t>
            </a:r>
            <a:r>
              <a:rPr kumimoji="1" lang="ja-JP" altLang="en-US" baseline="0" dirty="0" smtClean="0"/>
              <a:t>軌道のホール伝導が期待され、ハイクスの式より</a:t>
            </a:r>
            <a:r>
              <a:rPr kumimoji="1" lang="en-US" altLang="ja-JP" baseline="0" dirty="0" smtClean="0"/>
              <a:t>x</a:t>
            </a:r>
            <a:r>
              <a:rPr kumimoji="1" lang="ja-JP" altLang="en-US" baseline="0" dirty="0" smtClean="0"/>
              <a:t>が</a:t>
            </a:r>
            <a:r>
              <a:rPr kumimoji="1" lang="en-US" altLang="ja-JP" baseline="0" dirty="0" smtClean="0"/>
              <a:t>0.1</a:t>
            </a:r>
            <a:r>
              <a:rPr kumimoji="1" lang="ja-JP" altLang="en-US" baseline="0" dirty="0" smtClean="0"/>
              <a:t>から</a:t>
            </a:r>
            <a:r>
              <a:rPr kumimoji="1" lang="en-US" altLang="ja-JP" baseline="0" dirty="0" smtClean="0"/>
              <a:t>0.5</a:t>
            </a:r>
            <a:r>
              <a:rPr kumimoji="1" lang="ja-JP" altLang="en-US" baseline="0" dirty="0" smtClean="0"/>
              <a:t>の範囲で高い</a:t>
            </a:r>
            <a:r>
              <a:rPr kumimoji="1" lang="en-US" altLang="ja-JP" baseline="0" dirty="0" smtClean="0"/>
              <a:t>P</a:t>
            </a:r>
            <a:r>
              <a:rPr kumimoji="1" lang="ja-JP" altLang="en-US" baseline="0" dirty="0" smtClean="0"/>
              <a:t>型のゼーベック係数が期待されます。また、例えば、中間スピン</a:t>
            </a:r>
            <a:r>
              <a:rPr kumimoji="1" lang="en-US" altLang="ja-JP" dirty="0" smtClean="0"/>
              <a:t>Fe</a:t>
            </a:r>
            <a:r>
              <a:rPr kumimoji="1" lang="en-US" altLang="ja-JP" baseline="30000" dirty="0" smtClean="0"/>
              <a:t>3+</a:t>
            </a:r>
            <a:r>
              <a:rPr kumimoji="1" lang="ja-JP" altLang="en-US" dirty="0" smtClean="0"/>
              <a:t>と低スピン</a:t>
            </a:r>
            <a:r>
              <a:rPr kumimoji="1" lang="en-US" altLang="ja-JP" dirty="0" smtClean="0"/>
              <a:t>Fe</a:t>
            </a:r>
            <a:r>
              <a:rPr kumimoji="1" lang="en-US" altLang="ja-JP" baseline="30000" dirty="0" smtClean="0"/>
              <a:t>4+</a:t>
            </a:r>
            <a:r>
              <a:rPr kumimoji="1" lang="ja-JP" altLang="en-US" baseline="0" dirty="0" smtClean="0"/>
              <a:t>とでは、このように</a:t>
            </a:r>
            <a:r>
              <a:rPr kumimoji="1" lang="en-US" altLang="ja-JP" baseline="0" dirty="0" err="1" smtClean="0"/>
              <a:t>e</a:t>
            </a:r>
            <a:r>
              <a:rPr kumimoji="1" lang="en-US" altLang="ja-JP" baseline="-25000" dirty="0" err="1" smtClean="0"/>
              <a:t>g</a:t>
            </a:r>
            <a:r>
              <a:rPr kumimoji="1" lang="ja-JP" altLang="en-US" baseline="0" dirty="0" smtClean="0"/>
              <a:t>軌道のホール伝導が期待され、ハイクスの式より少なくとも</a:t>
            </a:r>
            <a:r>
              <a:rPr kumimoji="1" lang="en-US" altLang="ja-JP" baseline="0" dirty="0" smtClean="0"/>
              <a:t>x=0.1, 0.2</a:t>
            </a:r>
            <a:r>
              <a:rPr kumimoji="1" lang="ja-JP" altLang="en-US" baseline="0" dirty="0" smtClean="0"/>
              <a:t>で高い</a:t>
            </a:r>
            <a:r>
              <a:rPr kumimoji="1" lang="en-US" altLang="ja-JP" baseline="0" dirty="0" smtClean="0"/>
              <a:t>P</a:t>
            </a:r>
            <a:r>
              <a:rPr kumimoji="1" lang="ja-JP" altLang="en-US" baseline="0" dirty="0" smtClean="0"/>
              <a:t>型のゼーベック係数が期待されます。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a:p>
        </p:txBody>
      </p:sp>
    </p:spTree>
    <p:extLst>
      <p:ext uri="{BB962C8B-B14F-4D97-AF65-F5344CB8AC3E}">
        <p14:creationId xmlns:p14="http://schemas.microsoft.com/office/powerpoint/2010/main" val="116232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36"/>
            <a:r>
              <a:rPr kumimoji="1" lang="ja-JP" altLang="en-US" dirty="0" smtClean="0"/>
              <a:t>実験方法です。試料は、</a:t>
            </a:r>
            <a:r>
              <a:rPr kumimoji="1" lang="en-US" altLang="ja-JP" dirty="0" smtClean="0"/>
              <a:t>A</a:t>
            </a:r>
            <a:r>
              <a:rPr kumimoji="1" lang="ja-JP" altLang="en-US" dirty="0" smtClean="0"/>
              <a:t>サイトが</a:t>
            </a:r>
            <a:r>
              <a:rPr kumimoji="1" lang="en-US" altLang="ja-JP" dirty="0" err="1" smtClean="0"/>
              <a:t>Pr</a:t>
            </a:r>
            <a:r>
              <a:rPr kumimoji="1" lang="ja-JP" altLang="en-US" dirty="0" smtClean="0"/>
              <a:t>あるいは</a:t>
            </a:r>
            <a:r>
              <a:rPr kumimoji="1" lang="en-US" altLang="ja-JP" dirty="0" smtClean="0"/>
              <a:t>La</a:t>
            </a:r>
            <a:r>
              <a:rPr kumimoji="1" lang="ja-JP" altLang="en-US" dirty="0" smtClean="0"/>
              <a:t>に</a:t>
            </a:r>
            <a:r>
              <a:rPr kumimoji="1" lang="en-US" altLang="ja-JP" dirty="0" err="1" smtClean="0"/>
              <a:t>Sr</a:t>
            </a:r>
            <a:r>
              <a:rPr kumimoji="1" lang="ja-JP" altLang="en-US" dirty="0" smtClean="0"/>
              <a:t>を</a:t>
            </a:r>
            <a:r>
              <a:rPr kumimoji="1" lang="en-US" altLang="ja-JP" dirty="0" smtClean="0"/>
              <a:t>dope</a:t>
            </a:r>
            <a:r>
              <a:rPr kumimoji="1" lang="ja-JP" altLang="en-US" dirty="0" smtClean="0"/>
              <a:t>したペロフスカイト鉄酸化物を一般的な固相反応法を用いて作製しました。結晶構造は、粉末</a:t>
            </a:r>
            <a:r>
              <a:rPr kumimoji="1" lang="en-US" altLang="ja-JP" dirty="0" smtClean="0"/>
              <a:t>X</a:t>
            </a:r>
            <a:r>
              <a:rPr kumimoji="1" lang="ja-JP" altLang="en-US" dirty="0" smtClean="0"/>
              <a:t>線回折データをリートベルト解析して精密化しました。磁化率は</a:t>
            </a:r>
            <a:r>
              <a:rPr kumimoji="1" lang="en-US" altLang="ja-JP" dirty="0" smtClean="0"/>
              <a:t>MPMS</a:t>
            </a:r>
            <a:r>
              <a:rPr kumimoji="1" lang="ja-JP" altLang="en-US" dirty="0" smtClean="0"/>
              <a:t>を用いて</a:t>
            </a:r>
            <a:r>
              <a:rPr kumimoji="1" lang="en-US" altLang="ja-JP" dirty="0" smtClean="0"/>
              <a:t>1T</a:t>
            </a:r>
            <a:r>
              <a:rPr kumimoji="1" lang="ja-JP" altLang="en-US" dirty="0" smtClean="0"/>
              <a:t>の磁場下で</a:t>
            </a:r>
            <a:r>
              <a:rPr kumimoji="1" lang="en-US" altLang="ja-JP" dirty="0" smtClean="0"/>
              <a:t>350</a:t>
            </a:r>
            <a:r>
              <a:rPr kumimoji="1" lang="ja-JP" altLang="en-US" dirty="0" smtClean="0"/>
              <a:t>Ｋまでの温度範囲で測定しました。抵抗率は四端子法、ゼーベック係数は定常法を用いて測定しました。熱伝導率は、密度、比熱、及び、レーザーフラッシュ法を用いて測定した熱拡散率の積より求め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結果と考察です。</a:t>
            </a:r>
            <a:endParaRPr kumimoji="1" lang="en-US" altLang="ja-JP" baseline="0" dirty="0" smtClean="0"/>
          </a:p>
          <a:p>
            <a:r>
              <a:rPr kumimoji="1" lang="ja-JP" altLang="en-US" baseline="0" dirty="0" smtClean="0"/>
              <a:t>左に</a:t>
            </a:r>
            <a:r>
              <a:rPr kumimoji="1" lang="en-US" altLang="ja-JP" baseline="0" dirty="0" smtClean="0"/>
              <a:t>PrSrFeO</a:t>
            </a:r>
            <a:r>
              <a:rPr kumimoji="1" lang="en-US" altLang="ja-JP" baseline="-25000" dirty="0" smtClean="0"/>
              <a:t>3</a:t>
            </a:r>
            <a:r>
              <a:rPr kumimoji="1" lang="ja-JP" altLang="en-US" baseline="0" dirty="0" err="1" smtClean="0"/>
              <a:t>、</a:t>
            </a:r>
            <a:r>
              <a:rPr kumimoji="1" lang="ja-JP" altLang="en-US" baseline="0" dirty="0" smtClean="0"/>
              <a:t>右に</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a:t>
            </a:r>
            <a:r>
              <a:rPr kumimoji="1" lang="ja-JP" altLang="en-US" baseline="0" dirty="0" smtClean="0"/>
              <a:t>線回折パターンを示します。</a:t>
            </a:r>
            <a:r>
              <a:rPr kumimoji="1" lang="en-US" altLang="ja-JP" baseline="0" dirty="0" smtClean="0"/>
              <a:t>PrSrFeO</a:t>
            </a:r>
            <a:r>
              <a:rPr kumimoji="1" lang="en-US" altLang="ja-JP" baseline="-25000" dirty="0" smtClean="0"/>
              <a:t>3</a:t>
            </a:r>
            <a:r>
              <a:rPr kumimoji="1" lang="ja-JP" altLang="en-US" baseline="0" dirty="0" smtClean="0"/>
              <a:t>は</a:t>
            </a:r>
            <a:r>
              <a:rPr kumimoji="1" lang="en-US" altLang="ja-JP" baseline="0" smtClean="0"/>
              <a:t>x=0.1</a:t>
            </a:r>
            <a:r>
              <a:rPr kumimoji="1" lang="ja-JP" altLang="en-US" baseline="0" dirty="0" smtClean="0"/>
              <a:t>から</a:t>
            </a:r>
            <a:r>
              <a:rPr kumimoji="1" lang="en-US" altLang="ja-JP" baseline="0" dirty="0" smtClean="0"/>
              <a:t>0.4</a:t>
            </a:r>
            <a:r>
              <a:rPr kumimoji="1" lang="ja-JP" altLang="en-US" baseline="0" dirty="0" err="1" smtClean="0"/>
              <a:t>まで</a:t>
            </a:r>
            <a:r>
              <a:rPr kumimoji="1" lang="ja-JP" altLang="en-US" baseline="0" dirty="0" smtClean="0"/>
              <a:t>斜方晶ペロフスカイト構造を示しており、</a:t>
            </a:r>
            <a:r>
              <a:rPr kumimoji="1" lang="en-US" altLang="ja-JP" baseline="0" dirty="0" smtClean="0"/>
              <a:t>x=0.5</a:t>
            </a:r>
            <a:r>
              <a:rPr kumimoji="1" lang="ja-JP" altLang="en-US" baseline="0" dirty="0" smtClean="0"/>
              <a:t>では菱</a:t>
            </a:r>
            <a:r>
              <a:rPr kumimoji="1" lang="en-US" altLang="ja-JP" baseline="0" dirty="0" smtClean="0"/>
              <a:t>(</a:t>
            </a:r>
            <a:r>
              <a:rPr kumimoji="1" lang="ja-JP" altLang="en-US" baseline="0" dirty="0" smtClean="0"/>
              <a:t>りょう</a:t>
            </a:r>
            <a:r>
              <a:rPr kumimoji="1" lang="en-US" altLang="ja-JP" baseline="0" dirty="0" smtClean="0"/>
              <a:t>)</a:t>
            </a:r>
            <a:r>
              <a:rPr kumimoji="1" lang="ja-JP" altLang="en-US" baseline="0" dirty="0" smtClean="0"/>
              <a:t>面体晶ペロフスカイト構造に変化しています。一方、</a:t>
            </a:r>
            <a:r>
              <a:rPr kumimoji="1" lang="en-US" altLang="ja-JP" baseline="0" dirty="0" smtClean="0"/>
              <a:t>LaSrFeO</a:t>
            </a:r>
            <a:r>
              <a:rPr kumimoji="1" lang="en-US" altLang="ja-JP" baseline="-25000" dirty="0" smtClean="0"/>
              <a:t>3</a:t>
            </a:r>
            <a:r>
              <a:rPr kumimoji="1" lang="ja-JP" altLang="en-US" baseline="0" dirty="0" smtClean="0"/>
              <a:t>は</a:t>
            </a:r>
            <a:r>
              <a:rPr kumimoji="1" lang="en-US" altLang="ja-JP" baseline="0" dirty="0" smtClean="0"/>
              <a:t>x=0.1, 0.2</a:t>
            </a:r>
            <a:r>
              <a:rPr kumimoji="1" lang="ja-JP" altLang="en-US" baseline="0" dirty="0" smtClean="0"/>
              <a:t>では斜方晶ペロフスカイト構造を示しており、</a:t>
            </a:r>
            <a:r>
              <a:rPr kumimoji="1" lang="en-US" altLang="ja-JP" baseline="0" dirty="0" smtClean="0"/>
              <a:t>x=0.3</a:t>
            </a:r>
            <a:r>
              <a:rPr kumimoji="1" lang="ja-JP" altLang="en-US" baseline="0" dirty="0" smtClean="0"/>
              <a:t>以上では菱</a:t>
            </a:r>
            <a:r>
              <a:rPr kumimoji="1" lang="en-US" altLang="ja-JP" baseline="0" dirty="0" smtClean="0"/>
              <a:t>(</a:t>
            </a:r>
            <a:r>
              <a:rPr kumimoji="1" lang="ja-JP" altLang="en-US" baseline="0" dirty="0" smtClean="0"/>
              <a:t>りょう</a:t>
            </a:r>
            <a:r>
              <a:rPr kumimoji="1" lang="en-US" altLang="ja-JP" baseline="0" dirty="0" smtClean="0"/>
              <a:t>)</a:t>
            </a:r>
            <a:r>
              <a:rPr kumimoji="1" lang="ja-JP" altLang="en-US" baseline="0" dirty="0" smtClean="0"/>
              <a:t>面体晶ペロフスカイト構造に変化しているのが分かります。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1175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Bond</a:t>
            </a:r>
            <a:r>
              <a:rPr kumimoji="1" lang="ja-JP" altLang="en-US" baseline="0" dirty="0" smtClean="0"/>
              <a:t> </a:t>
            </a:r>
            <a:r>
              <a:rPr kumimoji="1" lang="en-US" altLang="ja-JP" baseline="0" dirty="0" smtClean="0"/>
              <a:t>Valence Sum</a:t>
            </a:r>
            <a:r>
              <a:rPr kumimoji="1" lang="ja-JP" altLang="en-US" baseline="0" dirty="0" smtClean="0"/>
              <a:t>を示します。</a:t>
            </a:r>
            <a:r>
              <a:rPr kumimoji="1" lang="en-US" altLang="ja-JP" baseline="0" dirty="0" smtClean="0"/>
              <a:t>La</a:t>
            </a:r>
            <a:r>
              <a:rPr kumimoji="1" lang="en-US" altLang="ja-JP" baseline="30000" dirty="0" smtClean="0"/>
              <a:t>3+</a:t>
            </a:r>
            <a:r>
              <a:rPr kumimoji="1" lang="en-US" altLang="ja-JP" baseline="0" dirty="0" smtClean="0"/>
              <a:t>, Pr</a:t>
            </a:r>
            <a:r>
              <a:rPr kumimoji="1" lang="en-US" altLang="ja-JP" baseline="30000" dirty="0" smtClean="0"/>
              <a:t>3+</a:t>
            </a:r>
            <a:r>
              <a:rPr kumimoji="1" lang="en-US" altLang="ja-JP" baseline="0" dirty="0" smtClean="0"/>
              <a:t>, Sr</a:t>
            </a:r>
            <a:r>
              <a:rPr kumimoji="1" lang="en-US" altLang="ja-JP" baseline="30000" dirty="0" smtClean="0"/>
              <a:t>2+</a:t>
            </a:r>
            <a:r>
              <a:rPr kumimoji="1" lang="en-US" altLang="ja-JP" baseline="0" dirty="0" smtClean="0"/>
              <a:t>, Fe</a:t>
            </a:r>
            <a:r>
              <a:rPr kumimoji="1" lang="en-US" altLang="ja-JP" baseline="30000" dirty="0" smtClean="0"/>
              <a:t>3+</a:t>
            </a:r>
            <a:r>
              <a:rPr kumimoji="1" lang="en-US" altLang="ja-JP" baseline="0" dirty="0" smtClean="0"/>
              <a:t>, Fe</a:t>
            </a:r>
            <a:r>
              <a:rPr kumimoji="1" lang="en-US" altLang="ja-JP" baseline="30000" dirty="0" smtClean="0"/>
              <a:t>4+</a:t>
            </a:r>
            <a:r>
              <a:rPr kumimoji="1" lang="ja-JP" altLang="en-US" baseline="0" dirty="0" smtClean="0"/>
              <a:t>には、それぞれ、これらの</a:t>
            </a:r>
            <a:r>
              <a:rPr kumimoji="1" lang="en-US" altLang="ja-JP" baseline="0" dirty="0" smtClean="0"/>
              <a:t>Bond Valence </a:t>
            </a:r>
            <a:r>
              <a:rPr kumimoji="1" lang="ja-JP" altLang="en-US" baseline="0" dirty="0" smtClean="0"/>
              <a:t>パラメータを用いました。点線は形式価数の変化を示しています。</a:t>
            </a:r>
            <a:r>
              <a:rPr kumimoji="1" lang="en-US" altLang="ja-JP" baseline="0" dirty="0" smtClean="0"/>
              <a:t>A</a:t>
            </a:r>
            <a:r>
              <a:rPr kumimoji="1" lang="ja-JP" altLang="en-US" baseline="0" dirty="0" smtClean="0"/>
              <a:t>サイト、</a:t>
            </a:r>
            <a:r>
              <a:rPr kumimoji="1" lang="en-US" altLang="ja-JP" baseline="0" dirty="0" smtClean="0"/>
              <a:t>B</a:t>
            </a:r>
            <a:r>
              <a:rPr kumimoji="1" lang="ja-JP" altLang="en-US" baseline="0" dirty="0" smtClean="0"/>
              <a:t>サイト共に、ほぼ形式価数と</a:t>
            </a:r>
            <a:r>
              <a:rPr kumimoji="1" lang="en-US" altLang="ja-JP" baseline="0" dirty="0" smtClean="0"/>
              <a:t>Bond Valence Sum</a:t>
            </a:r>
            <a:r>
              <a:rPr kumimoji="1" lang="ja-JP" altLang="en-US" baseline="0" dirty="0" smtClean="0"/>
              <a:t>の結果がよい一致を示していることが分かります。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1175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の磁化率の温度依存性を示します。</a:t>
            </a:r>
            <a:r>
              <a:rPr kumimoji="1" lang="en-US" altLang="ja-JP" baseline="0" dirty="0" smtClean="0"/>
              <a:t>PrSrFeO</a:t>
            </a:r>
            <a:r>
              <a:rPr kumimoji="1" lang="en-US" altLang="ja-JP" baseline="-25000" dirty="0" smtClean="0"/>
              <a:t>3</a:t>
            </a:r>
            <a:r>
              <a:rPr kumimoji="1" lang="ja-JP" altLang="en-US" baseline="0" dirty="0" smtClean="0"/>
              <a:t>よりも</a:t>
            </a:r>
            <a:r>
              <a:rPr kumimoji="1" lang="en-US" altLang="ja-JP" baseline="0" dirty="0" smtClean="0"/>
              <a:t>LaSrFeO</a:t>
            </a:r>
            <a:r>
              <a:rPr kumimoji="1" lang="en-US" altLang="ja-JP" baseline="-25000" dirty="0" smtClean="0"/>
              <a:t>3</a:t>
            </a:r>
            <a:r>
              <a:rPr kumimoji="1" lang="ja-JP" altLang="en-US" baseline="0" dirty="0" smtClean="0"/>
              <a:t>の磁化率が低温側で抑制されているのが分かります。これは、</a:t>
            </a:r>
            <a:r>
              <a:rPr kumimoji="1" lang="en-US" altLang="ja-JP" baseline="0" dirty="0" smtClean="0"/>
              <a:t>Fe</a:t>
            </a:r>
            <a:r>
              <a:rPr kumimoji="1" lang="en-US" altLang="ja-JP" baseline="30000" dirty="0" smtClean="0"/>
              <a:t>3+</a:t>
            </a:r>
            <a:r>
              <a:rPr kumimoji="1" lang="ja-JP" altLang="en-US" baseline="0" dirty="0" smtClean="0"/>
              <a:t>のスピン状態が</a:t>
            </a:r>
            <a:r>
              <a:rPr kumimoji="1" lang="en-US" altLang="ja-JP" baseline="0" dirty="0" smtClean="0"/>
              <a:t>PrSrFeO</a:t>
            </a:r>
            <a:r>
              <a:rPr kumimoji="1" lang="en-US" altLang="ja-JP" baseline="-25000" dirty="0" smtClean="0"/>
              <a:t>3</a:t>
            </a:r>
            <a:r>
              <a:rPr kumimoji="1" lang="ja-JP" altLang="en-US" baseline="0" dirty="0" smtClean="0"/>
              <a:t>では中間スピン</a:t>
            </a:r>
            <a:r>
              <a:rPr kumimoji="1" lang="en-US" altLang="ja-JP" baseline="0" dirty="0" smtClean="0"/>
              <a:t>like</a:t>
            </a:r>
            <a:r>
              <a:rPr kumimoji="1" lang="ja-JP" altLang="en-US" baseline="0" dirty="0" smtClean="0"/>
              <a:t>であるのに対し、</a:t>
            </a:r>
            <a:r>
              <a:rPr kumimoji="1" lang="en-US" altLang="ja-JP" baseline="0" dirty="0" smtClean="0"/>
              <a:t>LaSrFeO</a:t>
            </a:r>
            <a:r>
              <a:rPr kumimoji="1" lang="en-US" altLang="ja-JP" baseline="-25000" dirty="0" smtClean="0"/>
              <a:t>3</a:t>
            </a:r>
            <a:r>
              <a:rPr kumimoji="1" lang="ja-JP" altLang="en-US" baseline="0" dirty="0" smtClean="0"/>
              <a:t>では低スピン</a:t>
            </a:r>
            <a:r>
              <a:rPr kumimoji="1" lang="en-US" altLang="ja-JP" baseline="0" dirty="0" smtClean="0"/>
              <a:t>like</a:t>
            </a:r>
            <a:r>
              <a:rPr kumimoji="1" lang="ja-JP" altLang="en-US" baseline="0" dirty="0" smtClean="0"/>
              <a:t>であることが示唆されます。実際、磁化率の逆数の温度依存性から高温側で直線関係を取り、キューリー定数からそれぞれのスピン量子数を見積もりました。</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a:p>
        </p:txBody>
      </p:sp>
    </p:spTree>
    <p:extLst>
      <p:ext uri="{BB962C8B-B14F-4D97-AF65-F5344CB8AC3E}">
        <p14:creationId xmlns:p14="http://schemas.microsoft.com/office/powerpoint/2010/main" val="296368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a:t>
            </a:r>
            <a:r>
              <a:rPr kumimoji="1" lang="ja-JP" altLang="en-US" dirty="0" smtClean="0"/>
              <a:t>サイトの形式価数を拘束条件にして、低スピン</a:t>
            </a:r>
            <a:r>
              <a:rPr kumimoji="1" lang="en-US" altLang="ja-JP" dirty="0" smtClean="0"/>
              <a:t>Fe</a:t>
            </a:r>
            <a:r>
              <a:rPr kumimoji="1" lang="en-US" altLang="ja-JP" baseline="30000" dirty="0" smtClean="0"/>
              <a:t>3+</a:t>
            </a:r>
            <a:r>
              <a:rPr kumimoji="1" lang="ja-JP" altLang="en-US" dirty="0" err="1" smtClean="0"/>
              <a:t>、</a:t>
            </a:r>
            <a:r>
              <a:rPr kumimoji="1" lang="ja-JP" altLang="en-US" dirty="0" smtClean="0"/>
              <a:t>中間スピン</a:t>
            </a:r>
            <a:r>
              <a:rPr kumimoji="1" lang="en-US" altLang="ja-JP" dirty="0" smtClean="0"/>
              <a:t>Fe</a:t>
            </a:r>
            <a:r>
              <a:rPr kumimoji="1" lang="en-US" altLang="ja-JP" baseline="30000" dirty="0" smtClean="0"/>
              <a:t>3+</a:t>
            </a:r>
            <a:r>
              <a:rPr kumimoji="1" lang="ja-JP" altLang="en-US" dirty="0" err="1" smtClean="0"/>
              <a:t>、</a:t>
            </a:r>
            <a:r>
              <a:rPr kumimoji="1" lang="ja-JP" altLang="en-US" dirty="0" smtClean="0"/>
              <a:t>低スピン</a:t>
            </a:r>
            <a:r>
              <a:rPr kumimoji="1" lang="en-US" altLang="ja-JP" dirty="0" smtClean="0"/>
              <a:t>Fe</a:t>
            </a:r>
            <a:r>
              <a:rPr kumimoji="1" lang="en-US" altLang="ja-JP" baseline="30000" dirty="0" smtClean="0"/>
              <a:t>4+</a:t>
            </a:r>
            <a:r>
              <a:rPr kumimoji="1" lang="ja-JP" altLang="en-US" dirty="0" smtClean="0"/>
              <a:t>の比率を纏めました。その結果、</a:t>
            </a:r>
            <a:r>
              <a:rPr kumimoji="1" lang="en-US" altLang="ja-JP" baseline="0" dirty="0" smtClean="0"/>
              <a:t>Fe</a:t>
            </a:r>
            <a:r>
              <a:rPr kumimoji="1" lang="en-US" altLang="ja-JP" baseline="30000" dirty="0" smtClean="0"/>
              <a:t>3+</a:t>
            </a:r>
            <a:r>
              <a:rPr kumimoji="1" lang="ja-JP" altLang="en-US" baseline="0" dirty="0" smtClean="0"/>
              <a:t>のスピン状態が</a:t>
            </a:r>
            <a:r>
              <a:rPr kumimoji="1" lang="en-US" altLang="ja-JP" baseline="0" dirty="0" smtClean="0"/>
              <a:t>PrSrFeO</a:t>
            </a:r>
            <a:r>
              <a:rPr kumimoji="1" lang="en-US" altLang="ja-JP" baseline="-25000" dirty="0" smtClean="0"/>
              <a:t>3</a:t>
            </a:r>
            <a:r>
              <a:rPr kumimoji="1" lang="ja-JP" altLang="en-US" baseline="0" dirty="0" smtClean="0"/>
              <a:t>では中間スピン</a:t>
            </a:r>
            <a:r>
              <a:rPr kumimoji="1" lang="en-US" altLang="ja-JP" baseline="0" dirty="0" smtClean="0"/>
              <a:t>like</a:t>
            </a:r>
            <a:r>
              <a:rPr kumimoji="1" lang="ja-JP" altLang="en-US" baseline="0" dirty="0" smtClean="0"/>
              <a:t>であるのに対し、</a:t>
            </a:r>
            <a:r>
              <a:rPr kumimoji="1" lang="en-US" altLang="ja-JP" baseline="0" dirty="0" smtClean="0"/>
              <a:t>LaSrFeO</a:t>
            </a:r>
            <a:r>
              <a:rPr kumimoji="1" lang="en-US" altLang="ja-JP" baseline="-25000" dirty="0" smtClean="0"/>
              <a:t>3</a:t>
            </a:r>
            <a:r>
              <a:rPr kumimoji="1" lang="ja-JP" altLang="en-US" baseline="0" dirty="0" smtClean="0"/>
              <a:t>では低スピン</a:t>
            </a:r>
            <a:r>
              <a:rPr kumimoji="1" lang="en-US" altLang="ja-JP" baseline="0" dirty="0" smtClean="0"/>
              <a:t>like</a:t>
            </a:r>
            <a:r>
              <a:rPr kumimoji="1" lang="ja-JP" altLang="en-US" baseline="0" dirty="0" smtClean="0"/>
              <a:t>であることが分かりました。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a:p>
        </p:txBody>
      </p:sp>
    </p:spTree>
    <p:extLst>
      <p:ext uri="{BB962C8B-B14F-4D97-AF65-F5344CB8AC3E}">
        <p14:creationId xmlns:p14="http://schemas.microsoft.com/office/powerpoint/2010/main" val="29636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PrSrFeO</a:t>
            </a:r>
            <a:r>
              <a:rPr kumimoji="1" lang="en-US" altLang="ja-JP" baseline="-25000" dirty="0" smtClean="0"/>
              <a:t>3</a:t>
            </a:r>
            <a:r>
              <a:rPr kumimoji="1" lang="ja-JP" altLang="en-US" baseline="0" dirty="0" smtClean="0"/>
              <a:t>と</a:t>
            </a:r>
            <a:r>
              <a:rPr kumimoji="1" lang="en-US" altLang="ja-JP" baseline="0" dirty="0" smtClean="0"/>
              <a:t>LaSrFeO</a:t>
            </a:r>
            <a:r>
              <a:rPr kumimoji="1" lang="en-US" altLang="ja-JP" baseline="-25000" dirty="0" smtClean="0"/>
              <a:t>3</a:t>
            </a:r>
            <a:r>
              <a:rPr kumimoji="1" lang="ja-JP" altLang="en-US" baseline="0" dirty="0" smtClean="0"/>
              <a:t>の抵抗率の温度依存性を示します。</a:t>
            </a:r>
            <a:r>
              <a:rPr kumimoji="1" lang="en-US" altLang="ja-JP" baseline="0" dirty="0" smtClean="0"/>
              <a:t>x</a:t>
            </a:r>
            <a:r>
              <a:rPr kumimoji="1" lang="ja-JP" altLang="en-US" baseline="0" dirty="0" smtClean="0"/>
              <a:t>が増加するに従って抵抗率は減少傾向が見られます。特に、</a:t>
            </a:r>
            <a:r>
              <a:rPr kumimoji="1" lang="en-US" altLang="ja-JP" baseline="0" dirty="0" smtClean="0"/>
              <a:t>LaSrFeO</a:t>
            </a:r>
            <a:r>
              <a:rPr kumimoji="1" lang="en-US" altLang="ja-JP" baseline="-25000" dirty="0" smtClean="0"/>
              <a:t>3</a:t>
            </a:r>
            <a:r>
              <a:rPr kumimoji="1" lang="ja-JP" altLang="en-US" baseline="0" dirty="0" smtClean="0"/>
              <a:t>の</a:t>
            </a:r>
            <a:r>
              <a:rPr kumimoji="1" lang="en-US" altLang="ja-JP" baseline="0" dirty="0" smtClean="0"/>
              <a:t>x=0.4</a:t>
            </a:r>
            <a:r>
              <a:rPr kumimoji="1" lang="ja-JP" altLang="en-US" baseline="0" dirty="0" smtClean="0"/>
              <a:t>の高温で、顕著な抵抗率の減少も見られました。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4781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2596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807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42184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8510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2183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23808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2014/9/24</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20561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2014/9/24</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40536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2014/9/24</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7420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1938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2014/9/24</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5179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2014/9/24</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7EBE-6FD4-4B50-83C6-C925E775C4BE}" type="slidenum">
              <a:rPr kumimoji="1" lang="ja-JP" altLang="en-US" smtClean="0"/>
              <a:t>‹#›</a:t>
            </a:fld>
            <a:endParaRPr kumimoji="1" lang="ja-JP" altLang="en-US"/>
          </a:p>
        </p:txBody>
      </p:sp>
    </p:spTree>
    <p:extLst>
      <p:ext uri="{BB962C8B-B14F-4D97-AF65-F5344CB8AC3E}">
        <p14:creationId xmlns:p14="http://schemas.microsoft.com/office/powerpoint/2010/main" val="30947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oleObject" Target="../embeddings/oleObject1.bin"/><Relationship Id="rId12"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3.bin"/><Relationship Id="rId5" Type="http://schemas.openxmlformats.org/officeDocument/2006/relationships/image" Target="../media/image4.png"/><Relationship Id="rId10" Type="http://schemas.openxmlformats.org/officeDocument/2006/relationships/image" Target="../media/image3.wmf"/><Relationship Id="rId4" Type="http://schemas.openxmlformats.org/officeDocument/2006/relationships/notesSlide" Target="../notesSlides/notesSlide2.xml"/><Relationship Id="rId9" Type="http://schemas.openxmlformats.org/officeDocument/2006/relationships/oleObject" Target="../embeddings/oleObject2.bin"/><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12.wmf"/><Relationship Id="rId7" Type="http://schemas.openxmlformats.org/officeDocument/2006/relationships/oleObject" Target="../embeddings/oleObject5.bin"/><Relationship Id="rId12" Type="http://schemas.openxmlformats.org/officeDocument/2006/relationships/oleObject" Target="../embeddings/oleObject9.bin"/><Relationship Id="rId17"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image" Target="../media/image13.emf"/><Relationship Id="rId20" Type="http://schemas.openxmlformats.org/officeDocument/2006/relationships/oleObject" Target="../embeddings/oleObject13.bin"/><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4.bin"/><Relationship Id="rId15" Type="http://schemas.openxmlformats.org/officeDocument/2006/relationships/oleObject" Target="../embeddings/oleObject11.bin"/><Relationship Id="rId10" Type="http://schemas.openxmlformats.org/officeDocument/2006/relationships/oleObject" Target="../embeddings/oleObject7.bin"/><Relationship Id="rId19" Type="http://schemas.openxmlformats.org/officeDocument/2006/relationships/image" Target="../media/image11.wmf"/><Relationship Id="rId4" Type="http://schemas.openxmlformats.org/officeDocument/2006/relationships/image" Target="../media/image1.png"/><Relationship Id="rId9" Type="http://schemas.openxmlformats.org/officeDocument/2006/relationships/image" Target="../media/image9.wmf"/><Relationship Id="rId1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png"/><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chart" Target="../charts/chart2.xml"/><Relationship Id="rId11" Type="http://schemas.openxmlformats.org/officeDocument/2006/relationships/oleObject" Target="../embeddings/oleObject16.bin"/><Relationship Id="rId5" Type="http://schemas.openxmlformats.org/officeDocument/2006/relationships/chart" Target="../charts/chart1.xml"/><Relationship Id="rId15" Type="http://schemas.openxmlformats.org/officeDocument/2006/relationships/image" Target="../media/image10.wmf"/><Relationship Id="rId10" Type="http://schemas.openxmlformats.org/officeDocument/2006/relationships/image" Target="../media/image9.wmf"/><Relationship Id="rId4" Type="http://schemas.openxmlformats.org/officeDocument/2006/relationships/image" Target="../media/image1.png"/><Relationship Id="rId9" Type="http://schemas.openxmlformats.org/officeDocument/2006/relationships/oleObject" Target="../embeddings/oleObject15.bin"/><Relationship Id="rId1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535" y="3500438"/>
            <a:ext cx="8496945" cy="2160240"/>
          </a:xfrm>
        </p:spPr>
        <p:txBody>
          <a:bodyPr>
            <a:noAutofit/>
          </a:bodyPr>
          <a:lstStyle/>
          <a:p>
            <a:pPr>
              <a:lnSpc>
                <a:spcPct val="120000"/>
              </a:lnSpc>
            </a:pP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○中津川 博</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石川 慈樹</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齋藤 美和</a:t>
            </a:r>
            <a:r>
              <a:rPr lang="en-US" altLang="zh-TW" sz="2400" b="1" kern="100" baseline="300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2</a:t>
            </a:r>
            <a:r>
              <a:rPr lang="en-US" altLang="zh-TW"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zh-TW" altLang="en-US" sz="2400" b="1" kern="100" dirty="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岡本 庸一</a:t>
            </a:r>
            <a:r>
              <a:rPr lang="en-US" altLang="zh-TW" sz="2400" b="1" kern="100" baseline="30000" dirty="0" smtClean="0">
                <a:solidFill>
                  <a:srgbClr val="00B0F0"/>
                </a:solidFill>
                <a:latin typeface="Times New Roman" panose="02020603050405020304" pitchFamily="18" charset="0"/>
                <a:ea typeface="ＭＳ Ｐゴシック" panose="020B0600070205080204" pitchFamily="50" charset="-128"/>
                <a:cs typeface="Times New Roman" panose="02020603050405020304" pitchFamily="18" charset="0"/>
              </a:rPr>
              <a:t>3</a:t>
            </a:r>
          </a:p>
          <a:p>
            <a:pPr>
              <a:lnSpc>
                <a:spcPct val="120000"/>
              </a:lnSpc>
            </a:pPr>
            <a:r>
              <a:rPr lang="en-US" altLang="ja-JP" sz="1600" b="1" kern="100" dirty="0">
                <a:solidFill>
                  <a:srgbClr val="00B0F0"/>
                </a:solidFill>
                <a:latin typeface="Times New Roman"/>
                <a:ea typeface="ＭＳ 明朝"/>
                <a:cs typeface="Times New Roman"/>
              </a:rPr>
              <a:t> </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1</a:t>
            </a:r>
            <a:r>
              <a:rPr lang="en-US" altLang="ja-JP" sz="1600" b="1" i="1" kern="100" dirty="0">
                <a:solidFill>
                  <a:srgbClr val="00B0F0"/>
                </a:solidFill>
                <a:latin typeface="Times New Roman"/>
                <a:ea typeface="ＭＳ 明朝"/>
                <a:cs typeface="Times New Roman"/>
              </a:rPr>
              <a:t>Yokohama National University, 79-5 </a:t>
            </a:r>
            <a:r>
              <a:rPr lang="en-US" altLang="ja-JP" sz="1600" b="1" i="1" kern="100" dirty="0" err="1">
                <a:solidFill>
                  <a:srgbClr val="00B0F0"/>
                </a:solidFill>
                <a:latin typeface="Times New Roman"/>
                <a:ea typeface="ＭＳ 明朝"/>
                <a:cs typeface="Times New Roman"/>
              </a:rPr>
              <a:t>Tokiwadai</a:t>
            </a:r>
            <a:r>
              <a:rPr lang="en-US" altLang="ja-JP" sz="1600" b="1" i="1" kern="100" dirty="0">
                <a:solidFill>
                  <a:srgbClr val="00B0F0"/>
                </a:solidFill>
                <a:latin typeface="Times New Roman"/>
                <a:ea typeface="ＭＳ 明朝"/>
                <a:cs typeface="Times New Roman"/>
              </a:rPr>
              <a:t>, Hodogaya-</a:t>
            </a:r>
            <a:r>
              <a:rPr lang="en-US" altLang="ja-JP" sz="1600" b="1" i="1" kern="100" dirty="0" err="1">
                <a:solidFill>
                  <a:srgbClr val="00B0F0"/>
                </a:solidFill>
                <a:latin typeface="Times New Roman"/>
                <a:ea typeface="ＭＳ 明朝"/>
                <a:cs typeface="Times New Roman"/>
              </a:rPr>
              <a:t>ku</a:t>
            </a:r>
            <a:r>
              <a:rPr lang="en-US" altLang="ja-JP" sz="1600" b="1" i="1" kern="100" dirty="0">
                <a:solidFill>
                  <a:srgbClr val="00B0F0"/>
                </a:solidFill>
                <a:latin typeface="Times New Roman"/>
                <a:ea typeface="ＭＳ 明朝"/>
                <a:cs typeface="Times New Roman"/>
              </a:rPr>
              <a:t>, Yokohama 240-8501, </a:t>
            </a:r>
            <a:r>
              <a:rPr lang="en-US" altLang="ja-JP" sz="1600" b="1" i="1" kern="100" dirty="0" smtClean="0">
                <a:solidFill>
                  <a:srgbClr val="00B0F0"/>
                </a:solidFill>
                <a:latin typeface="Times New Roman"/>
                <a:ea typeface="ＭＳ 明朝"/>
                <a:cs typeface="Times New Roman"/>
              </a:rPr>
              <a:t>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2</a:t>
            </a:r>
            <a:r>
              <a:rPr lang="en-US" altLang="ja-JP" sz="1600" b="1" i="1" kern="100" dirty="0">
                <a:solidFill>
                  <a:srgbClr val="00B0F0"/>
                </a:solidFill>
                <a:latin typeface="Times New Roman"/>
                <a:ea typeface="ＭＳ 明朝"/>
                <a:cs typeface="Times New Roman"/>
              </a:rPr>
              <a:t>Kanagawa University, 3-27-1 </a:t>
            </a:r>
            <a:r>
              <a:rPr lang="en-US" altLang="ja-JP" sz="1600" b="1" i="1" kern="100" dirty="0" err="1">
                <a:solidFill>
                  <a:srgbClr val="00B0F0"/>
                </a:solidFill>
                <a:latin typeface="Times New Roman"/>
                <a:ea typeface="ＭＳ 明朝"/>
                <a:cs typeface="Times New Roman"/>
              </a:rPr>
              <a:t>Rokkakubashi</a:t>
            </a:r>
            <a:r>
              <a:rPr lang="en-US" altLang="ja-JP" sz="1600" b="1" i="1" kern="100" dirty="0">
                <a:solidFill>
                  <a:srgbClr val="00B0F0"/>
                </a:solidFill>
                <a:latin typeface="Times New Roman"/>
                <a:ea typeface="ＭＳ 明朝"/>
                <a:cs typeface="Times New Roman"/>
              </a:rPr>
              <a:t>, Kanagawa-</a:t>
            </a:r>
            <a:r>
              <a:rPr lang="en-US" altLang="ja-JP" sz="1600" b="1" i="1" kern="100" dirty="0" err="1">
                <a:solidFill>
                  <a:srgbClr val="00B0F0"/>
                </a:solidFill>
                <a:latin typeface="Times New Roman"/>
                <a:ea typeface="ＭＳ 明朝"/>
                <a:cs typeface="Times New Roman"/>
              </a:rPr>
              <a:t>ku</a:t>
            </a:r>
            <a:r>
              <a:rPr lang="en-US" altLang="ja-JP" sz="1600" b="1" i="1" kern="100" dirty="0">
                <a:solidFill>
                  <a:srgbClr val="00B0F0"/>
                </a:solidFill>
                <a:latin typeface="Times New Roman"/>
                <a:ea typeface="ＭＳ 明朝"/>
                <a:cs typeface="Times New Roman"/>
              </a:rPr>
              <a:t>, Yokohama 221-8686, 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kern="100" baseline="30000" dirty="0">
                <a:solidFill>
                  <a:srgbClr val="00B0F0"/>
                </a:solidFill>
                <a:latin typeface="Times New Roman"/>
                <a:ea typeface="ＭＳ 明朝"/>
                <a:cs typeface="Times New Roman"/>
              </a:rPr>
              <a:t>3</a:t>
            </a:r>
            <a:r>
              <a:rPr lang="en-US" altLang="ja-JP" sz="1600" b="1" i="1" kern="100" dirty="0">
                <a:solidFill>
                  <a:srgbClr val="00B0F0"/>
                </a:solidFill>
                <a:latin typeface="Times New Roman"/>
                <a:ea typeface="ＭＳ 明朝"/>
                <a:cs typeface="Times New Roman"/>
              </a:rPr>
              <a:t>National Defense Academy, 1-10-20 </a:t>
            </a:r>
            <a:r>
              <a:rPr lang="en-US" altLang="ja-JP" sz="1600" b="1" i="1" kern="100" dirty="0" err="1">
                <a:solidFill>
                  <a:srgbClr val="00B0F0"/>
                </a:solidFill>
                <a:latin typeface="Times New Roman"/>
                <a:ea typeface="ＭＳ 明朝"/>
                <a:cs typeface="Times New Roman"/>
              </a:rPr>
              <a:t>Hashirimizu</a:t>
            </a:r>
            <a:r>
              <a:rPr lang="en-US" altLang="ja-JP" sz="1600" b="1" i="1" kern="100" dirty="0">
                <a:solidFill>
                  <a:srgbClr val="00B0F0"/>
                </a:solidFill>
                <a:latin typeface="Times New Roman"/>
                <a:ea typeface="ＭＳ 明朝"/>
                <a:cs typeface="Times New Roman"/>
              </a:rPr>
              <a:t>, Yokosuka 239-8686, Japan</a:t>
            </a:r>
            <a:endParaRPr lang="ja-JP" altLang="ja-JP" sz="1600" b="1" kern="100" dirty="0">
              <a:solidFill>
                <a:srgbClr val="00B0F0"/>
              </a:solidFill>
              <a:latin typeface="Century"/>
              <a:ea typeface="ＭＳ 明朝"/>
              <a:cs typeface="Times New Roman"/>
            </a:endParaRPr>
          </a:p>
          <a:p>
            <a:pPr>
              <a:lnSpc>
                <a:spcPct val="120000"/>
              </a:lnSpc>
            </a:pPr>
            <a:r>
              <a:rPr lang="en-US" altLang="ja-JP" sz="1600" b="1" i="1" dirty="0" smtClean="0">
                <a:solidFill>
                  <a:srgbClr val="00B0F0"/>
                </a:solidFill>
                <a:latin typeface="Times New Roman"/>
                <a:ea typeface="ＭＳ 明朝"/>
              </a:rPr>
              <a:t>*</a:t>
            </a:r>
            <a:r>
              <a:rPr lang="en-US" altLang="ja-JP" sz="1600" b="1" i="1" dirty="0">
                <a:solidFill>
                  <a:srgbClr val="00B0F0"/>
                </a:solidFill>
                <a:latin typeface="Times New Roman"/>
                <a:ea typeface="ＭＳ 明朝"/>
              </a:rPr>
              <a:t>e-mail of presenting author: naka@ynu.ac.jp</a:t>
            </a:r>
            <a:endParaRPr kumimoji="1" lang="ja-JP" altLang="en-US" sz="1600" b="1" dirty="0">
              <a:solidFill>
                <a:srgbClr val="00B0F0"/>
              </a:solidFill>
            </a:endParaRPr>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a:t>
            </a:fld>
            <a:endParaRPr kumimoji="1" lang="ja-JP" altLang="en-US" dirty="0"/>
          </a:p>
        </p:txBody>
      </p:sp>
      <p:sp>
        <p:nvSpPr>
          <p:cNvPr id="6" name="正方形/長方形 5"/>
          <p:cNvSpPr/>
          <p:nvPr/>
        </p:nvSpPr>
        <p:spPr>
          <a:xfrm>
            <a:off x="432107" y="1412776"/>
            <a:ext cx="8352928" cy="13681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1"/>
          <p:cNvSpPr txBox="1">
            <a:spLocks/>
          </p:cNvSpPr>
          <p:nvPr/>
        </p:nvSpPr>
        <p:spPr>
          <a:xfrm>
            <a:off x="414482" y="1412776"/>
            <a:ext cx="818996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3600" b="1" kern="100" dirty="0">
                <a:solidFill>
                  <a:schemeClr val="bg1"/>
                </a:solidFill>
                <a:latin typeface="Times New Roman"/>
                <a:ea typeface="ＭＳ ゴシック"/>
                <a:cs typeface="Times New Roman"/>
              </a:rPr>
              <a:t>ペロフスカイト</a:t>
            </a:r>
            <a:r>
              <a:rPr lang="ja-JP" altLang="ja-JP" sz="3600" b="1" kern="100" dirty="0" smtClean="0">
                <a:solidFill>
                  <a:schemeClr val="bg1"/>
                </a:solidFill>
                <a:latin typeface="Times New Roman"/>
                <a:ea typeface="ＭＳ ゴシック"/>
                <a:cs typeface="Times New Roman"/>
              </a:rPr>
              <a:t>酸化物</a:t>
            </a:r>
            <a:endParaRPr lang="en-US" altLang="ja-JP" sz="3600" b="1" kern="100" dirty="0" smtClean="0">
              <a:solidFill>
                <a:schemeClr val="bg1"/>
              </a:solidFill>
              <a:latin typeface="Times New Roman"/>
              <a:ea typeface="ＭＳ ゴシック"/>
              <a:cs typeface="Times New Roman"/>
            </a:endParaRPr>
          </a:p>
          <a:p>
            <a:r>
              <a:rPr lang="en-US" altLang="ja-JP" sz="3600" b="1" kern="100" dirty="0" smtClean="0">
                <a:solidFill>
                  <a:schemeClr val="bg1"/>
                </a:solidFill>
                <a:latin typeface="Times New Roman"/>
                <a:ea typeface="ＭＳ ゴシック"/>
              </a:rPr>
              <a:t>Pr</a:t>
            </a:r>
            <a:r>
              <a:rPr lang="en-US" altLang="ja-JP" sz="3600" b="1" kern="100" baseline="-25000" dirty="0" smtClean="0">
                <a:solidFill>
                  <a:schemeClr val="bg1"/>
                </a:solidFill>
                <a:latin typeface="Times New Roman"/>
                <a:ea typeface="ＭＳ ゴシック"/>
              </a:rPr>
              <a:t>1-x</a:t>
            </a:r>
            <a:r>
              <a:rPr lang="en-US" altLang="ja-JP" sz="3600" b="1" kern="100" dirty="0" smtClean="0">
                <a:solidFill>
                  <a:schemeClr val="bg1"/>
                </a:solidFill>
                <a:latin typeface="Times New Roman"/>
                <a:ea typeface="ＭＳ ゴシック"/>
              </a:rPr>
              <a:t>Sr</a:t>
            </a:r>
            <a:r>
              <a:rPr lang="en-US" altLang="ja-JP" sz="3600" b="1" kern="100" baseline="-25000" dirty="0" smtClean="0">
                <a:solidFill>
                  <a:schemeClr val="bg1"/>
                </a:solidFill>
                <a:latin typeface="Times New Roman"/>
                <a:ea typeface="ＭＳ ゴシック"/>
              </a:rPr>
              <a:t>x</a:t>
            </a:r>
            <a:r>
              <a:rPr lang="en-US" altLang="ja-JP" sz="3600" b="1" kern="100" dirty="0" smtClean="0">
                <a:solidFill>
                  <a:schemeClr val="bg1"/>
                </a:solidFill>
                <a:latin typeface="Times New Roman"/>
                <a:ea typeface="ＭＳ ゴシック"/>
              </a:rPr>
              <a:t>FeO</a:t>
            </a:r>
            <a:r>
              <a:rPr lang="en-US" altLang="ja-JP" sz="3600" b="1" kern="100" baseline="-25000" dirty="0" smtClean="0">
                <a:solidFill>
                  <a:schemeClr val="bg1"/>
                </a:solidFill>
                <a:latin typeface="Times New Roman"/>
                <a:ea typeface="ＭＳ ゴシック"/>
              </a:rPr>
              <a:t>3</a:t>
            </a:r>
            <a:r>
              <a:rPr lang="en-US" altLang="ja-JP" sz="3600" b="1" kern="100" dirty="0" smtClean="0">
                <a:solidFill>
                  <a:schemeClr val="bg1"/>
                </a:solidFill>
                <a:latin typeface="Times New Roman"/>
                <a:ea typeface="ＭＳ ゴシック"/>
              </a:rPr>
              <a:t>(0</a:t>
            </a:r>
            <a:r>
              <a:rPr lang="ja-JP" altLang="ja-JP" sz="3600" b="1" kern="100" dirty="0">
                <a:solidFill>
                  <a:schemeClr val="bg1"/>
                </a:solidFill>
                <a:latin typeface="Times New Roman"/>
                <a:ea typeface="ＭＳ ゴシック"/>
                <a:cs typeface="Times New Roman"/>
              </a:rPr>
              <a:t>≦</a:t>
            </a:r>
            <a:r>
              <a:rPr lang="en-US" altLang="ja-JP" sz="3600" b="1" kern="100" dirty="0">
                <a:solidFill>
                  <a:schemeClr val="bg1"/>
                </a:solidFill>
                <a:latin typeface="Times New Roman"/>
                <a:ea typeface="ＭＳ ゴシック"/>
              </a:rPr>
              <a:t>x</a:t>
            </a:r>
            <a:r>
              <a:rPr lang="ja-JP" altLang="ja-JP" sz="3600" b="1" kern="100" dirty="0">
                <a:solidFill>
                  <a:schemeClr val="bg1"/>
                </a:solidFill>
                <a:latin typeface="Times New Roman"/>
                <a:ea typeface="ＭＳ ゴシック"/>
                <a:cs typeface="Times New Roman"/>
              </a:rPr>
              <a:t>≦</a:t>
            </a:r>
            <a:r>
              <a:rPr lang="en-US" altLang="ja-JP" sz="3600" b="1" kern="100" dirty="0">
                <a:solidFill>
                  <a:schemeClr val="bg1"/>
                </a:solidFill>
                <a:latin typeface="Times New Roman"/>
                <a:ea typeface="ＭＳ ゴシック"/>
              </a:rPr>
              <a:t>0.5)</a:t>
            </a:r>
            <a:r>
              <a:rPr lang="ja-JP" altLang="ja-JP" sz="3600" b="1" kern="100" dirty="0">
                <a:solidFill>
                  <a:schemeClr val="bg1"/>
                </a:solidFill>
                <a:latin typeface="Times New Roman"/>
                <a:ea typeface="ＭＳ ゴシック"/>
                <a:cs typeface="Times New Roman"/>
              </a:rPr>
              <a:t>の</a:t>
            </a:r>
            <a:r>
              <a:rPr lang="en-US" altLang="ja-JP" sz="3600" b="1" kern="100" dirty="0">
                <a:solidFill>
                  <a:schemeClr val="bg1"/>
                </a:solidFill>
                <a:latin typeface="Times New Roman"/>
                <a:ea typeface="ＭＳ ゴシック"/>
              </a:rPr>
              <a:t>P</a:t>
            </a:r>
            <a:r>
              <a:rPr lang="ja-JP" altLang="ja-JP" sz="3600" b="1" kern="100" dirty="0">
                <a:solidFill>
                  <a:schemeClr val="bg1"/>
                </a:solidFill>
                <a:latin typeface="Times New Roman"/>
                <a:ea typeface="ＭＳ ゴシック"/>
                <a:cs typeface="Times New Roman"/>
              </a:rPr>
              <a:t>型熱電特性</a:t>
            </a:r>
            <a:endParaRPr lang="ja-JP" altLang="ja-JP" sz="3600" dirty="0">
              <a:solidFill>
                <a:schemeClr val="bg1"/>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79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10</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err="1" smtClean="0"/>
              <a:t>Seebeck</a:t>
            </a:r>
            <a:r>
              <a:rPr lang="en-US" altLang="ja-JP" dirty="0" smtClean="0"/>
              <a:t> coefficient</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36" y="1909331"/>
            <a:ext cx="4317544" cy="416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906677"/>
            <a:ext cx="4315565" cy="416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5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11</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a:t>t</a:t>
            </a:r>
            <a:r>
              <a:rPr lang="en-US" altLang="ja-JP" dirty="0" smtClean="0"/>
              <a:t>hermal conductivity</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52" y="1737500"/>
            <a:ext cx="4256900" cy="420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80" y="1747875"/>
            <a:ext cx="3963772" cy="396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4457" y="1768463"/>
            <a:ext cx="4286595" cy="423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798" y="1783529"/>
            <a:ext cx="3986254" cy="3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55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12</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smtClean="0"/>
              <a:t>ZT</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921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38" y="1554484"/>
            <a:ext cx="4404026" cy="429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矢印コネクタ 2"/>
          <p:cNvCxnSpPr/>
          <p:nvPr/>
        </p:nvCxnSpPr>
        <p:spPr>
          <a:xfrm>
            <a:off x="3678452" y="2258480"/>
            <a:ext cx="0" cy="3240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258146" y="1967906"/>
            <a:ext cx="1368152" cy="369332"/>
          </a:xfrm>
          <a:prstGeom prst="rect">
            <a:avLst/>
          </a:prstGeom>
          <a:noFill/>
        </p:spPr>
        <p:txBody>
          <a:bodyPr wrap="square" rtlCol="0">
            <a:spAutoFit/>
          </a:bodyPr>
          <a:lstStyle/>
          <a:p>
            <a:r>
              <a:rPr kumimoji="1" lang="en-US" altLang="ja-JP" b="1" dirty="0" smtClean="0">
                <a:solidFill>
                  <a:srgbClr val="FF0000"/>
                </a:solidFill>
              </a:rPr>
              <a:t>ZT = 0.75</a:t>
            </a:r>
            <a:endParaRPr kumimoji="1" lang="ja-JP" altLang="en-US" b="1" dirty="0">
              <a:solidFill>
                <a:srgbClr val="FF0000"/>
              </a:solidFill>
            </a:endParaRPr>
          </a:p>
        </p:txBody>
      </p:sp>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586595"/>
            <a:ext cx="4371082" cy="426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7761312" y="2570570"/>
            <a:ext cx="1368152" cy="369332"/>
          </a:xfrm>
          <a:prstGeom prst="rect">
            <a:avLst/>
          </a:prstGeom>
          <a:noFill/>
        </p:spPr>
        <p:txBody>
          <a:bodyPr wrap="square" rtlCol="0">
            <a:spAutoFit/>
          </a:bodyPr>
          <a:lstStyle/>
          <a:p>
            <a:r>
              <a:rPr kumimoji="1" lang="en-US" altLang="ja-JP" b="1" dirty="0" smtClean="0">
                <a:solidFill>
                  <a:srgbClr val="FF0000"/>
                </a:solidFill>
              </a:rPr>
              <a:t>ZT = 0.6</a:t>
            </a:r>
            <a:endParaRPr kumimoji="1" lang="ja-JP" altLang="en-US" b="1" dirty="0">
              <a:solidFill>
                <a:srgbClr val="FF0000"/>
              </a:solidFill>
            </a:endParaRPr>
          </a:p>
        </p:txBody>
      </p:sp>
      <p:cxnSp>
        <p:nvCxnSpPr>
          <p:cNvPr id="18" name="直線矢印コネクタ 17"/>
          <p:cNvCxnSpPr/>
          <p:nvPr/>
        </p:nvCxnSpPr>
        <p:spPr>
          <a:xfrm>
            <a:off x="8195864" y="2852936"/>
            <a:ext cx="0" cy="3240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84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a:t>S</a:t>
            </a:r>
            <a:r>
              <a:rPr lang="en-US" altLang="ja-JP" dirty="0" smtClean="0"/>
              <a:t>ummary</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13</a:t>
            </a:fld>
            <a:endParaRPr kumimoji="1" lang="ja-JP" altLang="en-US" dirty="0"/>
          </a:p>
        </p:txBody>
      </p:sp>
      <p:sp>
        <p:nvSpPr>
          <p:cNvPr id="6" name="テキスト ボックス 5"/>
          <p:cNvSpPr txBox="1"/>
          <p:nvPr/>
        </p:nvSpPr>
        <p:spPr>
          <a:xfrm>
            <a:off x="523258" y="1196752"/>
            <a:ext cx="8126351" cy="4893647"/>
          </a:xfrm>
          <a:prstGeom prst="rect">
            <a:avLst/>
          </a:prstGeom>
          <a:noFill/>
        </p:spPr>
        <p:txBody>
          <a:bodyPr wrap="square" rtlCol="0">
            <a:spAutoFit/>
          </a:bodyPr>
          <a:lstStyle/>
          <a:p>
            <a:pPr marL="571500" indent="-571500">
              <a:buFont typeface="Wingdings" panose="05000000000000000000" pitchFamily="2" charset="2"/>
              <a:buChar char="ü"/>
            </a:pPr>
            <a:r>
              <a:rPr lang="en-US" altLang="ja-JP" sz="2400" dirty="0" smtClean="0"/>
              <a:t>Pr</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は</a:t>
            </a:r>
            <a:r>
              <a:rPr lang="en-US" altLang="ja-JP" sz="2400" dirty="0" smtClean="0"/>
              <a:t>x</a:t>
            </a:r>
            <a:r>
              <a:rPr lang="ja-JP" altLang="en-US" sz="2400" dirty="0" smtClean="0"/>
              <a:t>≦</a:t>
            </a:r>
            <a:r>
              <a:rPr lang="en-US" altLang="ja-JP" sz="2400" dirty="0" smtClean="0"/>
              <a:t>0.4</a:t>
            </a:r>
            <a:r>
              <a:rPr lang="ja-JP" altLang="en-US" sz="2400" dirty="0" smtClean="0"/>
              <a:t>で斜方晶、</a:t>
            </a:r>
            <a:r>
              <a:rPr lang="en-US" altLang="ja-JP" sz="2400" dirty="0" smtClean="0"/>
              <a:t>x=0.5</a:t>
            </a:r>
            <a:r>
              <a:rPr lang="ja-JP" altLang="en-US" sz="2400" dirty="0" smtClean="0"/>
              <a:t>で菱面体晶を取り、</a:t>
            </a:r>
            <a:r>
              <a:rPr lang="en-US" altLang="ja-JP" sz="2400" dirty="0"/>
              <a:t> </a:t>
            </a:r>
            <a:r>
              <a:rPr lang="en-US" altLang="ja-JP" sz="2400" dirty="0" smtClean="0"/>
              <a:t>La</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a:t>は</a:t>
            </a:r>
            <a:r>
              <a:rPr lang="en-US" altLang="ja-JP" sz="2400" dirty="0"/>
              <a:t>x</a:t>
            </a:r>
            <a:r>
              <a:rPr lang="ja-JP" altLang="en-US" sz="2400" dirty="0"/>
              <a:t>≦</a:t>
            </a:r>
            <a:r>
              <a:rPr lang="en-US" altLang="ja-JP" sz="2400" dirty="0" smtClean="0"/>
              <a:t>0.2</a:t>
            </a:r>
            <a:r>
              <a:rPr lang="ja-JP" altLang="en-US" sz="2400" dirty="0" smtClean="0"/>
              <a:t>で</a:t>
            </a:r>
            <a:r>
              <a:rPr lang="ja-JP" altLang="en-US" sz="2400" dirty="0"/>
              <a:t>斜方晶、</a:t>
            </a:r>
            <a:r>
              <a:rPr lang="en-US" altLang="ja-JP" sz="2400" dirty="0" smtClean="0"/>
              <a:t>x</a:t>
            </a:r>
            <a:r>
              <a:rPr lang="ja-JP" altLang="en-US" sz="2400" dirty="0" smtClean="0"/>
              <a:t>≧</a:t>
            </a:r>
            <a:r>
              <a:rPr lang="en-US" altLang="ja-JP" sz="2400" dirty="0" smtClean="0"/>
              <a:t>0.3</a:t>
            </a:r>
            <a:r>
              <a:rPr lang="ja-JP" altLang="en-US" sz="2400" dirty="0" smtClean="0"/>
              <a:t>で</a:t>
            </a:r>
            <a:r>
              <a:rPr lang="ja-JP" altLang="en-US" sz="2400" dirty="0"/>
              <a:t>菱面体晶を</a:t>
            </a:r>
            <a:r>
              <a:rPr lang="ja-JP" altLang="en-US" sz="2400" dirty="0" smtClean="0"/>
              <a:t>取</a:t>
            </a:r>
            <a:r>
              <a:rPr lang="ja-JP" altLang="en-US" sz="2400" dirty="0"/>
              <a:t>る。</a:t>
            </a:r>
            <a:endParaRPr lang="en-US" altLang="ja-JP" sz="2400" dirty="0" smtClean="0"/>
          </a:p>
          <a:p>
            <a:endParaRPr lang="en-US" altLang="ja-JP" sz="2400" dirty="0">
              <a:cs typeface="Times New Roman" panose="02020603050405020304" pitchFamily="18" charset="0"/>
            </a:endParaRPr>
          </a:p>
          <a:p>
            <a:pPr marL="571500" indent="-571500">
              <a:buFont typeface="Wingdings" panose="05000000000000000000" pitchFamily="2" charset="2"/>
              <a:buChar char="ü"/>
            </a:pPr>
            <a:r>
              <a:rPr lang="en-US" altLang="ja-JP" sz="2400" dirty="0" smtClean="0">
                <a:cs typeface="Times New Roman" panose="02020603050405020304" pitchFamily="18" charset="0"/>
              </a:rPr>
              <a:t>BVS</a:t>
            </a:r>
            <a:r>
              <a:rPr lang="ja-JP" altLang="en-US" sz="2400" dirty="0" smtClean="0">
                <a:cs typeface="Times New Roman" panose="02020603050405020304" pitchFamily="18" charset="0"/>
              </a:rPr>
              <a:t>より、</a:t>
            </a:r>
            <a:r>
              <a:rPr lang="en-US" altLang="ja-JP" sz="2400" dirty="0"/>
              <a:t> </a:t>
            </a:r>
            <a:r>
              <a:rPr lang="en-US" altLang="ja-JP" sz="2400" dirty="0" smtClean="0"/>
              <a:t>A</a:t>
            </a:r>
            <a:r>
              <a:rPr lang="ja-JP" altLang="en-US" sz="2400" dirty="0" err="1" smtClean="0"/>
              <a:t>、</a:t>
            </a:r>
            <a:r>
              <a:rPr lang="en-US" altLang="ja-JP" sz="2400" dirty="0"/>
              <a:t>B</a:t>
            </a:r>
            <a:r>
              <a:rPr lang="ja-JP" altLang="en-US" sz="2400" dirty="0"/>
              <a:t>サイト共に</a:t>
            </a:r>
            <a:r>
              <a:rPr lang="ja-JP" altLang="en-US" sz="2400" dirty="0" smtClean="0"/>
              <a:t>、形式価数とよい一致が見られる。</a:t>
            </a:r>
            <a:endParaRPr lang="en-US" altLang="ja-JP" sz="2400" dirty="0" smtClean="0">
              <a:cs typeface="Times New Roman" panose="02020603050405020304" pitchFamily="18" charset="0"/>
            </a:endParaRPr>
          </a:p>
          <a:p>
            <a:pPr marL="571500" indent="-571500">
              <a:buFont typeface="Wingdings" panose="05000000000000000000" pitchFamily="2" charset="2"/>
              <a:buChar char="ü"/>
            </a:pPr>
            <a:endParaRPr lang="en-US" altLang="ja-JP" sz="2400" dirty="0">
              <a:cs typeface="Times New Roman" panose="02020603050405020304" pitchFamily="18" charset="0"/>
            </a:endParaRPr>
          </a:p>
          <a:p>
            <a:pPr marL="571500" indent="-571500">
              <a:buFont typeface="Wingdings" panose="05000000000000000000" pitchFamily="2" charset="2"/>
              <a:buChar char="ü"/>
            </a:pPr>
            <a:r>
              <a:rPr lang="en-US" altLang="ja-JP" sz="2400" dirty="0" smtClean="0"/>
              <a:t>Pr</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の</a:t>
            </a:r>
            <a:r>
              <a:rPr lang="en-US" altLang="ja-JP" sz="2400" dirty="0" smtClean="0"/>
              <a:t>Fe</a:t>
            </a:r>
            <a:r>
              <a:rPr lang="en-US" altLang="ja-JP" sz="2400" baseline="30000" dirty="0" smtClean="0"/>
              <a:t>3+</a:t>
            </a:r>
            <a:r>
              <a:rPr lang="ja-JP" altLang="en-US" sz="2400" dirty="0" smtClean="0"/>
              <a:t>は、中間スピン状態が</a:t>
            </a:r>
            <a:r>
              <a:rPr lang="ja-JP" altLang="en-US" sz="2400" dirty="0"/>
              <a:t>支配的</a:t>
            </a:r>
            <a:r>
              <a:rPr lang="ja-JP" altLang="en-US" sz="2400" dirty="0" smtClean="0"/>
              <a:t>であるが、</a:t>
            </a:r>
            <a:r>
              <a:rPr lang="en-US" altLang="ja-JP" sz="2400" dirty="0" smtClean="0"/>
              <a:t> La</a:t>
            </a:r>
            <a:r>
              <a:rPr lang="en-US" altLang="ja-JP" sz="2400" baseline="-25000" dirty="0" smtClean="0"/>
              <a:t>1-x</a:t>
            </a:r>
            <a:r>
              <a:rPr lang="en-US" altLang="ja-JP" sz="2400" dirty="0" smtClean="0"/>
              <a:t>Sr</a:t>
            </a:r>
            <a:r>
              <a:rPr lang="en-US" altLang="ja-JP" sz="2400" baseline="-25000" dirty="0" smtClean="0"/>
              <a:t>x</a:t>
            </a:r>
            <a:r>
              <a:rPr lang="en-US" altLang="ja-JP" sz="2400" dirty="0" smtClean="0"/>
              <a:t>FeO</a:t>
            </a:r>
            <a:r>
              <a:rPr lang="en-US" altLang="ja-JP" sz="2400" baseline="-25000" dirty="0" smtClean="0"/>
              <a:t>3</a:t>
            </a:r>
            <a:r>
              <a:rPr lang="ja-JP" altLang="en-US" sz="2400" dirty="0" smtClean="0"/>
              <a:t>の</a:t>
            </a:r>
            <a:r>
              <a:rPr lang="en-US" altLang="ja-JP" sz="2400" dirty="0"/>
              <a:t>Fe</a:t>
            </a:r>
            <a:r>
              <a:rPr lang="en-US" altLang="ja-JP" sz="2400" baseline="30000" dirty="0"/>
              <a:t>3+</a:t>
            </a:r>
            <a:r>
              <a:rPr lang="ja-JP" altLang="en-US" sz="2400" dirty="0"/>
              <a:t>は、</a:t>
            </a:r>
            <a:r>
              <a:rPr lang="ja-JP" altLang="en-US" sz="2400" dirty="0" smtClean="0"/>
              <a:t>低スピン状態が</a:t>
            </a:r>
            <a:r>
              <a:rPr lang="ja-JP" altLang="en-US" sz="2400" dirty="0"/>
              <a:t>支配的</a:t>
            </a:r>
            <a:r>
              <a:rPr lang="ja-JP" altLang="en-US" sz="2400" dirty="0" smtClean="0"/>
              <a:t>で</a:t>
            </a:r>
            <a:r>
              <a:rPr lang="ja-JP" altLang="en-US" sz="2400" dirty="0"/>
              <a:t>ある</a:t>
            </a:r>
            <a:r>
              <a:rPr lang="ja-JP" altLang="en-US" sz="2400" dirty="0" smtClean="0"/>
              <a:t>。</a:t>
            </a:r>
            <a:endParaRPr lang="en-US" altLang="ja-JP" sz="2400" dirty="0"/>
          </a:p>
          <a:p>
            <a:pPr marL="571500" indent="-571500">
              <a:buFont typeface="Wingdings" panose="05000000000000000000" pitchFamily="2" charset="2"/>
              <a:buChar char="ü"/>
            </a:pPr>
            <a:endParaRPr lang="en-US" altLang="ja-JP" sz="2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en-US" altLang="ja-JP" sz="2400" dirty="0" smtClean="0"/>
              <a:t>Pr</a:t>
            </a:r>
            <a:r>
              <a:rPr lang="en-US" altLang="ja-JP" sz="2400" baseline="-25000" dirty="0" smtClean="0"/>
              <a:t>0.7</a:t>
            </a:r>
            <a:r>
              <a:rPr lang="en-US" altLang="ja-JP" sz="2400" dirty="0" smtClean="0"/>
              <a:t>Sr</a:t>
            </a:r>
            <a:r>
              <a:rPr lang="en-US" altLang="ja-JP" sz="2400" baseline="-25000" dirty="0" smtClean="0"/>
              <a:t>0.3</a:t>
            </a:r>
            <a:r>
              <a:rPr lang="en-US" altLang="ja-JP" sz="2400" dirty="0" smtClean="0"/>
              <a:t>FeO</a:t>
            </a:r>
            <a:r>
              <a:rPr lang="en-US" altLang="ja-JP" sz="2400" baseline="-25000" dirty="0" smtClean="0"/>
              <a:t>3</a:t>
            </a:r>
            <a:r>
              <a:rPr lang="ja-JP" altLang="en-US" sz="2400" dirty="0" smtClean="0"/>
              <a:t> は、</a:t>
            </a:r>
            <a:r>
              <a:rPr lang="en-US" altLang="ja-JP" sz="2400" dirty="0" smtClean="0"/>
              <a:t>800K</a:t>
            </a:r>
            <a:r>
              <a:rPr lang="ja-JP" altLang="en-US" sz="2400" dirty="0" smtClean="0"/>
              <a:t>で </a:t>
            </a:r>
            <a:r>
              <a:rPr lang="en-US" altLang="ja-JP" sz="2400" dirty="0" smtClean="0"/>
              <a:t>ZT = 0.75 </a:t>
            </a:r>
            <a:r>
              <a:rPr lang="ja-JP" altLang="en-US" sz="2400" dirty="0" smtClean="0"/>
              <a:t>の</a:t>
            </a:r>
            <a:r>
              <a:rPr lang="en-US" altLang="ja-JP" sz="2400" dirty="0" smtClean="0"/>
              <a:t>P</a:t>
            </a:r>
            <a:r>
              <a:rPr lang="ja-JP" altLang="en-US" sz="2400" dirty="0" smtClean="0"/>
              <a:t>型熱電特性を示し、</a:t>
            </a:r>
            <a:r>
              <a:rPr lang="en-US" altLang="ja-JP" sz="2400" dirty="0"/>
              <a:t> </a:t>
            </a:r>
            <a:r>
              <a:rPr lang="en-US" altLang="ja-JP" sz="2400" dirty="0" smtClean="0"/>
              <a:t>La</a:t>
            </a:r>
            <a:r>
              <a:rPr lang="en-US" altLang="ja-JP" sz="2400" baseline="-25000" dirty="0" smtClean="0"/>
              <a:t>0.6</a:t>
            </a:r>
            <a:r>
              <a:rPr lang="en-US" altLang="ja-JP" sz="2400" dirty="0" smtClean="0"/>
              <a:t>Sr</a:t>
            </a:r>
            <a:r>
              <a:rPr lang="en-US" altLang="ja-JP" sz="2400" baseline="-25000" dirty="0" smtClean="0"/>
              <a:t>0.4</a:t>
            </a:r>
            <a:r>
              <a:rPr lang="en-US" altLang="ja-JP" sz="2400" dirty="0" smtClean="0"/>
              <a:t>FeO</a:t>
            </a:r>
            <a:r>
              <a:rPr lang="en-US" altLang="ja-JP" sz="2400" baseline="-25000" dirty="0" smtClean="0"/>
              <a:t>3</a:t>
            </a:r>
            <a:r>
              <a:rPr lang="ja-JP" altLang="en-US" sz="2400" dirty="0" smtClean="0"/>
              <a:t> は</a:t>
            </a:r>
            <a:r>
              <a:rPr lang="ja-JP" altLang="en-US" sz="2400" dirty="0"/>
              <a:t>、</a:t>
            </a:r>
            <a:r>
              <a:rPr lang="en-US" altLang="ja-JP" sz="2400" dirty="0"/>
              <a:t>800K</a:t>
            </a:r>
            <a:r>
              <a:rPr lang="ja-JP" altLang="en-US" sz="2400" dirty="0" smtClean="0"/>
              <a:t>で </a:t>
            </a:r>
            <a:r>
              <a:rPr lang="en-US" altLang="ja-JP" sz="2400" dirty="0" smtClean="0"/>
              <a:t>ZT </a:t>
            </a:r>
            <a:r>
              <a:rPr lang="en-US" altLang="ja-JP" sz="2400" dirty="0"/>
              <a:t>= </a:t>
            </a:r>
            <a:r>
              <a:rPr lang="en-US" altLang="ja-JP" sz="2400" dirty="0" smtClean="0"/>
              <a:t>0.60 </a:t>
            </a:r>
            <a:r>
              <a:rPr lang="ja-JP" altLang="en-US" sz="2400" dirty="0" smtClean="0"/>
              <a:t>の</a:t>
            </a:r>
            <a:r>
              <a:rPr lang="en-US" altLang="ja-JP" sz="2400" dirty="0"/>
              <a:t>P</a:t>
            </a:r>
            <a:r>
              <a:rPr lang="ja-JP" altLang="en-US" sz="2400" dirty="0"/>
              <a:t>型熱電特性を</a:t>
            </a:r>
            <a:r>
              <a:rPr lang="ja-JP" altLang="en-US" sz="2400" dirty="0" smtClean="0"/>
              <a:t>示</a:t>
            </a:r>
            <a:r>
              <a:rPr lang="ja-JP" altLang="en-US" sz="2400" dirty="0"/>
              <a:t>す</a:t>
            </a:r>
            <a:r>
              <a:rPr lang="ja-JP" altLang="en-US" sz="2400" dirty="0" smtClean="0"/>
              <a:t>。</a:t>
            </a:r>
            <a:endParaRPr lang="en-US" altLang="ja-JP" sz="2400" dirty="0" smtClean="0"/>
          </a:p>
          <a:p>
            <a:pPr marL="571500" indent="-571500">
              <a:buFont typeface="Wingdings" panose="05000000000000000000" pitchFamily="2" charset="2"/>
              <a:buChar char="ü"/>
            </a:pPr>
            <a:endParaRPr lang="en-US" altLang="ja-JP" sz="24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ü"/>
            </a:pPr>
            <a:r>
              <a:rPr lang="ja-JP" altLang="en-US" sz="2400" dirty="0" smtClean="0">
                <a:latin typeface="Times New Roman" panose="02020603050405020304" pitchFamily="18" charset="0"/>
                <a:cs typeface="Times New Roman" panose="02020603050405020304" pitchFamily="18" charset="0"/>
              </a:rPr>
              <a:t>ペロフスカイト</a:t>
            </a:r>
            <a:r>
              <a:rPr lang="en-US" altLang="ja-JP" sz="2400" dirty="0" smtClean="0">
                <a:latin typeface="Times New Roman" panose="02020603050405020304" pitchFamily="18" charset="0"/>
                <a:cs typeface="Times New Roman" panose="02020603050405020304" pitchFamily="18" charset="0"/>
              </a:rPr>
              <a:t>Fe</a:t>
            </a:r>
            <a:r>
              <a:rPr lang="ja-JP" altLang="en-US" sz="2400" dirty="0" smtClean="0">
                <a:latin typeface="Times New Roman" panose="02020603050405020304" pitchFamily="18" charset="0"/>
                <a:cs typeface="Times New Roman" panose="02020603050405020304" pitchFamily="18" charset="0"/>
              </a:rPr>
              <a:t>酸化物は、高温で、</a:t>
            </a:r>
            <a:r>
              <a:rPr lang="en-US" altLang="ja-JP" sz="2400" dirty="0" smtClean="0">
                <a:latin typeface="Times New Roman" panose="02020603050405020304" pitchFamily="18" charset="0"/>
                <a:cs typeface="Times New Roman" panose="02020603050405020304" pitchFamily="18" charset="0"/>
              </a:rPr>
              <a:t>P</a:t>
            </a:r>
            <a:r>
              <a:rPr lang="ja-JP" altLang="en-US" sz="2400" dirty="0" smtClean="0">
                <a:latin typeface="Times New Roman" panose="02020603050405020304" pitchFamily="18" charset="0"/>
                <a:cs typeface="Times New Roman" panose="02020603050405020304" pitchFamily="18" charset="0"/>
              </a:rPr>
              <a:t>型熱電材料の候補材料として期待される。</a:t>
            </a:r>
            <a:endParaRPr lang="en-US" altLang="ja-JP" sz="2400" dirty="0" smtClean="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02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2AAE7A6-12DC-48FD-A954-858CAB6AB435}" type="slidenum">
              <a:rPr kumimoji="1" lang="ja-JP" altLang="en-US" smtClean="0"/>
              <a:t>14</a:t>
            </a:fld>
            <a:endParaRPr kumimoji="1" lang="ja-JP" altLang="en-US"/>
          </a:p>
        </p:txBody>
      </p:sp>
      <p:sp>
        <p:nvSpPr>
          <p:cNvPr id="6" name="タイトル 1"/>
          <p:cNvSpPr txBox="1">
            <a:spLocks/>
          </p:cNvSpPr>
          <p:nvPr/>
        </p:nvSpPr>
        <p:spPr>
          <a:xfrm>
            <a:off x="718649" y="141277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rgbClr val="0070C0"/>
                </a:solidFill>
                <a:latin typeface="Arial Black" pitchFamily="34" charset="0"/>
              </a:rPr>
              <a:t>ご清聴ありがとう</a:t>
            </a:r>
            <a:r>
              <a:rPr lang="ja-JP" altLang="en-US" dirty="0" smtClean="0">
                <a:solidFill>
                  <a:srgbClr val="0070C0"/>
                </a:solidFill>
                <a:latin typeface="Arial Black" pitchFamily="34" charset="0"/>
              </a:rPr>
              <a:t>ございました</a:t>
            </a:r>
            <a:r>
              <a:rPr lang="ja-JP" altLang="en-US" dirty="0">
                <a:solidFill>
                  <a:srgbClr val="0070C0"/>
                </a:solidFill>
                <a:latin typeface="Arial Black" pitchFamily="34" charset="0"/>
              </a:rPr>
              <a:t>。</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528638" y="3861048"/>
            <a:ext cx="8229600" cy="1977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3600" dirty="0" smtClean="0">
                <a:solidFill>
                  <a:srgbClr val="0070C0"/>
                </a:solidFill>
              </a:rPr>
              <a:t>謝辞</a:t>
            </a:r>
            <a:endParaRPr lang="en-US" altLang="ja-JP" sz="3600" dirty="0" smtClean="0">
              <a:solidFill>
                <a:srgbClr val="0070C0"/>
              </a:solidFill>
            </a:endParaRPr>
          </a:p>
          <a:p>
            <a:endParaRPr lang="ja-JP" altLang="ja-JP" sz="3600" dirty="0">
              <a:solidFill>
                <a:srgbClr val="0070C0"/>
              </a:solidFill>
            </a:endParaRPr>
          </a:p>
          <a:p>
            <a:r>
              <a:rPr lang="ja-JP" altLang="ja-JP" sz="3600" dirty="0">
                <a:solidFill>
                  <a:srgbClr val="0070C0"/>
                </a:solidFill>
              </a:rPr>
              <a:t>　本研究の一部</a:t>
            </a:r>
            <a:r>
              <a:rPr lang="ja-JP" altLang="ja-JP" sz="3600" dirty="0" smtClean="0">
                <a:solidFill>
                  <a:srgbClr val="0070C0"/>
                </a:solidFill>
              </a:rPr>
              <a:t>は</a:t>
            </a:r>
            <a:r>
              <a:rPr lang="ja-JP" altLang="en-US" sz="3600" dirty="0" smtClean="0">
                <a:solidFill>
                  <a:srgbClr val="0070C0"/>
                </a:solidFill>
              </a:rPr>
              <a:t>、</a:t>
            </a:r>
            <a:r>
              <a:rPr lang="en-US" altLang="ja-JP" sz="3600" dirty="0" smtClean="0">
                <a:solidFill>
                  <a:srgbClr val="0070C0"/>
                </a:solidFill>
              </a:rPr>
              <a:t>JSPS</a:t>
            </a:r>
            <a:r>
              <a:rPr lang="ja-JP" altLang="en-US" sz="3600" dirty="0" smtClean="0">
                <a:solidFill>
                  <a:srgbClr val="0070C0"/>
                </a:solidFill>
              </a:rPr>
              <a:t>科研費</a:t>
            </a:r>
            <a:r>
              <a:rPr lang="en-US" altLang="ja-JP" sz="3600" dirty="0" smtClean="0">
                <a:solidFill>
                  <a:srgbClr val="0070C0"/>
                </a:solidFill>
              </a:rPr>
              <a:t>15K06479</a:t>
            </a:r>
            <a:r>
              <a:rPr lang="ja-JP" altLang="ja-JP" sz="3600" dirty="0">
                <a:solidFill>
                  <a:srgbClr val="0070C0"/>
                </a:solidFill>
              </a:rPr>
              <a:t>の援助を受けて実施</a:t>
            </a:r>
            <a:r>
              <a:rPr lang="ja-JP" altLang="ja-JP" sz="3600" dirty="0" smtClean="0">
                <a:solidFill>
                  <a:srgbClr val="0070C0"/>
                </a:solidFill>
              </a:rPr>
              <a:t>された</a:t>
            </a:r>
            <a:r>
              <a:rPr lang="ja-JP" altLang="en-US" sz="3600" dirty="0">
                <a:solidFill>
                  <a:srgbClr val="0070C0"/>
                </a:solidFill>
              </a:rPr>
              <a:t>。</a:t>
            </a:r>
            <a:endParaRPr lang="ja-JP" altLang="en-US" sz="3600" dirty="0">
              <a:solidFill>
                <a:srgbClr val="0070C0"/>
              </a:solidFill>
              <a:latin typeface="Arial Black" pitchFamily="34" charset="0"/>
            </a:endParaRPr>
          </a:p>
        </p:txBody>
      </p:sp>
    </p:spTree>
    <p:extLst>
      <p:ext uri="{BB962C8B-B14F-4D97-AF65-F5344CB8AC3E}">
        <p14:creationId xmlns:p14="http://schemas.microsoft.com/office/powerpoint/2010/main" val="128606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15</a:t>
            </a:fld>
            <a:endParaRPr kumimoji="1" lang="ja-JP" altLang="en-US"/>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3213"/>
            <a:ext cx="7772400" cy="624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84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16</a:t>
            </a:fld>
            <a:endParaRPr kumimoji="1" lang="ja-JP" altLang="en-US"/>
          </a:p>
        </p:txBody>
      </p:sp>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88170"/>
            <a:ext cx="744595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5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8" y="-99392"/>
            <a:ext cx="8385301" cy="963092"/>
          </a:xfrm>
        </p:spPr>
        <p:txBody>
          <a:bodyPr/>
          <a:lstStyle/>
          <a:p>
            <a:r>
              <a:rPr kumimoji="1" lang="en-US" altLang="ja-JP" dirty="0" smtClean="0"/>
              <a:t>Introduction</a:t>
            </a:r>
            <a:endParaRPr kumimoji="1" lang="ja-JP" altLang="en-US" dirty="0"/>
          </a:p>
        </p:txBody>
      </p:sp>
      <p:pic>
        <p:nvPicPr>
          <p:cNvPr id="368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165" y="1667091"/>
            <a:ext cx="1570461" cy="145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137" y="3754220"/>
            <a:ext cx="1520961" cy="170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4824413" y="1279928"/>
            <a:ext cx="1710184" cy="369332"/>
          </a:xfrm>
          <a:prstGeom prst="rect">
            <a:avLst/>
          </a:prstGeom>
          <a:noFill/>
        </p:spPr>
        <p:txBody>
          <a:bodyPr wrap="square" rtlCol="0">
            <a:spAutoFit/>
          </a:bodyPr>
          <a:lstStyle/>
          <a:p>
            <a:r>
              <a:rPr kumimoji="1" lang="en-US" altLang="ja-JP" b="1" dirty="0" smtClean="0"/>
              <a:t>Al</a:t>
            </a:r>
            <a:r>
              <a:rPr lang="ja-JP" altLang="en-US" b="1" dirty="0"/>
              <a:t> </a:t>
            </a:r>
            <a:r>
              <a:rPr lang="en-US" altLang="ja-JP" b="1" dirty="0" smtClean="0"/>
              <a:t>doped </a:t>
            </a:r>
            <a:r>
              <a:rPr lang="en-US" altLang="ja-JP" b="1" dirty="0" err="1" smtClean="0"/>
              <a:t>Zn</a:t>
            </a:r>
            <a:r>
              <a:rPr kumimoji="1" lang="en-US" altLang="ja-JP" b="1" dirty="0" err="1" smtClean="0"/>
              <a:t>O</a:t>
            </a:r>
            <a:endParaRPr kumimoji="1" lang="ja-JP" altLang="en-US" b="1" baseline="-25000" dirty="0"/>
          </a:p>
        </p:txBody>
      </p:sp>
      <p:sp>
        <p:nvSpPr>
          <p:cNvPr id="50" name="テキスト ボックス 49"/>
          <p:cNvSpPr txBox="1"/>
          <p:nvPr/>
        </p:nvSpPr>
        <p:spPr>
          <a:xfrm>
            <a:off x="4532003" y="3371523"/>
            <a:ext cx="2417468" cy="369332"/>
          </a:xfrm>
          <a:prstGeom prst="rect">
            <a:avLst/>
          </a:prstGeom>
          <a:noFill/>
        </p:spPr>
        <p:txBody>
          <a:bodyPr wrap="square" rtlCol="0">
            <a:spAutoFit/>
          </a:bodyPr>
          <a:lstStyle/>
          <a:p>
            <a:r>
              <a:rPr lang="en-US" altLang="ja-JP" b="1" dirty="0" smtClean="0"/>
              <a:t>Perovskite-type oxides</a:t>
            </a:r>
            <a:endParaRPr kumimoji="1" lang="ja-JP" altLang="en-US" b="1" baseline="-25000" dirty="0"/>
          </a:p>
        </p:txBody>
      </p:sp>
      <p:sp>
        <p:nvSpPr>
          <p:cNvPr id="51" name="テキスト ボックス 50"/>
          <p:cNvSpPr txBox="1"/>
          <p:nvPr/>
        </p:nvSpPr>
        <p:spPr>
          <a:xfrm>
            <a:off x="6867880" y="3430801"/>
            <a:ext cx="1728192" cy="369332"/>
          </a:xfrm>
          <a:prstGeom prst="rect">
            <a:avLst/>
          </a:prstGeom>
          <a:noFill/>
        </p:spPr>
        <p:txBody>
          <a:bodyPr wrap="square" rtlCol="0">
            <a:spAutoFit/>
          </a:bodyPr>
          <a:lstStyle/>
          <a:p>
            <a:r>
              <a:rPr lang="en-US" altLang="ja-JP" b="1" dirty="0" smtClean="0"/>
              <a:t>Ca</a:t>
            </a:r>
            <a:r>
              <a:rPr lang="en-US" altLang="ja-JP" b="1" baseline="-25000" dirty="0" smtClean="0"/>
              <a:t>0.9</a:t>
            </a:r>
            <a:r>
              <a:rPr lang="en-US" altLang="ja-JP" b="1" dirty="0" smtClean="0"/>
              <a:t>Yb</a:t>
            </a:r>
            <a:r>
              <a:rPr lang="en-US" altLang="ja-JP" b="1" baseline="-25000" dirty="0" smtClean="0"/>
              <a:t>0.1</a:t>
            </a:r>
            <a:r>
              <a:rPr lang="en-US" altLang="ja-JP" b="1" dirty="0" smtClean="0"/>
              <a:t>Mn</a:t>
            </a:r>
            <a:r>
              <a:rPr kumimoji="1" lang="en-US" altLang="ja-JP" b="1" dirty="0" smtClean="0"/>
              <a:t>O</a:t>
            </a:r>
            <a:r>
              <a:rPr kumimoji="1" lang="en-US" altLang="ja-JP" b="1" baseline="-25000" dirty="0" smtClean="0"/>
              <a:t>3</a:t>
            </a:r>
            <a:endParaRPr kumimoji="1" lang="ja-JP" altLang="en-US" b="1" baseline="-25000" dirty="0"/>
          </a:p>
        </p:txBody>
      </p:sp>
      <p:sp>
        <p:nvSpPr>
          <p:cNvPr id="52" name="テキスト ボックス 51"/>
          <p:cNvSpPr txBox="1"/>
          <p:nvPr/>
        </p:nvSpPr>
        <p:spPr>
          <a:xfrm>
            <a:off x="6537364" y="4536658"/>
            <a:ext cx="2585985" cy="369332"/>
          </a:xfrm>
          <a:prstGeom prst="rect">
            <a:avLst/>
          </a:prstGeom>
          <a:noFill/>
        </p:spPr>
        <p:txBody>
          <a:bodyPr wrap="square" rtlCol="0">
            <a:spAutoFit/>
          </a:bodyPr>
          <a:lstStyle/>
          <a:p>
            <a:r>
              <a:rPr lang="en-US" altLang="ja-JP" b="1" dirty="0" smtClean="0"/>
              <a:t>Ca</a:t>
            </a:r>
            <a:r>
              <a:rPr lang="en-US" altLang="ja-JP" b="1" baseline="-25000" dirty="0" smtClean="0"/>
              <a:t>0.96</a:t>
            </a:r>
            <a:r>
              <a:rPr lang="en-US" altLang="ja-JP" b="1" dirty="0" smtClean="0"/>
              <a:t>Bi</a:t>
            </a:r>
            <a:r>
              <a:rPr lang="en-US" altLang="ja-JP" b="1" baseline="-25000" dirty="0" smtClean="0"/>
              <a:t>0.04</a:t>
            </a:r>
            <a:r>
              <a:rPr lang="en-US" altLang="ja-JP" b="1" dirty="0" smtClean="0"/>
              <a:t>Mn</a:t>
            </a:r>
            <a:r>
              <a:rPr lang="en-US" altLang="ja-JP" b="1" baseline="-25000" dirty="0" smtClean="0"/>
              <a:t>0.96</a:t>
            </a:r>
            <a:r>
              <a:rPr lang="en-US" altLang="ja-JP" b="1" dirty="0" smtClean="0"/>
              <a:t>V</a:t>
            </a:r>
            <a:r>
              <a:rPr lang="en-US" altLang="ja-JP" b="1" baseline="-25000" dirty="0" smtClean="0"/>
              <a:t>0.04</a:t>
            </a:r>
            <a:r>
              <a:rPr kumimoji="1" lang="en-US" altLang="ja-JP" b="1" dirty="0" smtClean="0"/>
              <a:t>O</a:t>
            </a:r>
            <a:r>
              <a:rPr kumimoji="1" lang="en-US" altLang="ja-JP" b="1" baseline="-25000" dirty="0" smtClean="0"/>
              <a:t>3</a:t>
            </a:r>
            <a:endParaRPr kumimoji="1" lang="ja-JP" altLang="en-US" b="1" baseline="-25000" dirty="0"/>
          </a:p>
        </p:txBody>
      </p:sp>
      <p:graphicFrame>
        <p:nvGraphicFramePr>
          <p:cNvPr id="40" name="オブジェクト 39"/>
          <p:cNvGraphicFramePr>
            <a:graphicFrameLocks noChangeAspect="1"/>
          </p:cNvGraphicFramePr>
          <p:nvPr>
            <p:extLst>
              <p:ext uri="{D42A27DB-BD31-4B8C-83A1-F6EECF244321}">
                <p14:modId xmlns:p14="http://schemas.microsoft.com/office/powerpoint/2010/main" val="3242255542"/>
              </p:ext>
            </p:extLst>
          </p:nvPr>
        </p:nvGraphicFramePr>
        <p:xfrm>
          <a:off x="6511867" y="1689924"/>
          <a:ext cx="2170113" cy="296862"/>
        </p:xfrm>
        <a:graphic>
          <a:graphicData uri="http://schemas.openxmlformats.org/presentationml/2006/ole">
            <mc:AlternateContent xmlns:mc="http://schemas.openxmlformats.org/markup-compatibility/2006">
              <mc:Choice xmlns:v="urn:schemas-microsoft-com:vml" Requires="v">
                <p:oleObj spid="_x0000_s91142" name="Equation" r:id="rId7" imgW="1485720" imgH="203040" progId="Equation.DSMT4">
                  <p:embed/>
                </p:oleObj>
              </mc:Choice>
              <mc:Fallback>
                <p:oleObj name="Equation" r:id="rId7" imgW="1485720" imgH="203040" progId="Equation.DSMT4">
                  <p:embed/>
                  <p:pic>
                    <p:nvPicPr>
                      <p:cNvPr id="0" name="オブジェクト 33"/>
                      <p:cNvPicPr>
                        <a:picLocks noChangeAspect="1" noChangeArrowheads="1"/>
                      </p:cNvPicPr>
                      <p:nvPr/>
                    </p:nvPicPr>
                    <p:blipFill>
                      <a:blip r:embed="rId8"/>
                      <a:srcRect/>
                      <a:stretch>
                        <a:fillRect/>
                      </a:stretch>
                    </p:blipFill>
                    <p:spPr bwMode="auto">
                      <a:xfrm>
                        <a:off x="6511867" y="1689924"/>
                        <a:ext cx="217011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467610068"/>
              </p:ext>
            </p:extLst>
          </p:nvPr>
        </p:nvGraphicFramePr>
        <p:xfrm>
          <a:off x="6916825" y="3815385"/>
          <a:ext cx="1817687" cy="296863"/>
        </p:xfrm>
        <a:graphic>
          <a:graphicData uri="http://schemas.openxmlformats.org/presentationml/2006/ole">
            <mc:AlternateContent xmlns:mc="http://schemas.openxmlformats.org/markup-compatibility/2006">
              <mc:Choice xmlns:v="urn:schemas-microsoft-com:vml" Requires="v">
                <p:oleObj spid="_x0000_s91143" name="Equation" r:id="rId9" imgW="1244520" imgH="203040" progId="Equation.DSMT4">
                  <p:embed/>
                </p:oleObj>
              </mc:Choice>
              <mc:Fallback>
                <p:oleObj name="Equation" r:id="rId9" imgW="1244520" imgH="203040" progId="Equation.DSMT4">
                  <p:embed/>
                  <p:pic>
                    <p:nvPicPr>
                      <p:cNvPr id="0" name="オブジェクト 39"/>
                      <p:cNvPicPr>
                        <a:picLocks noChangeAspect="1" noChangeArrowheads="1"/>
                      </p:cNvPicPr>
                      <p:nvPr/>
                    </p:nvPicPr>
                    <p:blipFill>
                      <a:blip r:embed="rId10"/>
                      <a:srcRect/>
                      <a:stretch>
                        <a:fillRect/>
                      </a:stretch>
                    </p:blipFill>
                    <p:spPr bwMode="auto">
                      <a:xfrm>
                        <a:off x="6916825" y="3815385"/>
                        <a:ext cx="18176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オブジェクト 41"/>
          <p:cNvGraphicFramePr>
            <a:graphicFrameLocks noChangeAspect="1"/>
          </p:cNvGraphicFramePr>
          <p:nvPr>
            <p:extLst>
              <p:ext uri="{D42A27DB-BD31-4B8C-83A1-F6EECF244321}">
                <p14:modId xmlns:p14="http://schemas.microsoft.com/office/powerpoint/2010/main" val="2098539854"/>
              </p:ext>
            </p:extLst>
          </p:nvPr>
        </p:nvGraphicFramePr>
        <p:xfrm>
          <a:off x="6926956" y="4904811"/>
          <a:ext cx="1798637" cy="296863"/>
        </p:xfrm>
        <a:graphic>
          <a:graphicData uri="http://schemas.openxmlformats.org/presentationml/2006/ole">
            <mc:AlternateContent xmlns:mc="http://schemas.openxmlformats.org/markup-compatibility/2006">
              <mc:Choice xmlns:v="urn:schemas-microsoft-com:vml" Requires="v">
                <p:oleObj spid="_x0000_s91144" name="Equation" r:id="rId11" imgW="1231560" imgH="203040" progId="Equation.DSMT4">
                  <p:embed/>
                </p:oleObj>
              </mc:Choice>
              <mc:Fallback>
                <p:oleObj name="Equation" r:id="rId11" imgW="1231560" imgH="203040" progId="Equation.DSMT4">
                  <p:embed/>
                  <p:pic>
                    <p:nvPicPr>
                      <p:cNvPr id="0" name="オブジェクト 40"/>
                      <p:cNvPicPr>
                        <a:picLocks noChangeAspect="1" noChangeArrowheads="1"/>
                      </p:cNvPicPr>
                      <p:nvPr/>
                    </p:nvPicPr>
                    <p:blipFill>
                      <a:blip/>
                      <a:srcRect/>
                      <a:stretch>
                        <a:fillRect/>
                      </a:stretch>
                    </p:blipFill>
                    <p:spPr bwMode="auto">
                      <a:xfrm>
                        <a:off x="6926956" y="4904811"/>
                        <a:ext cx="17986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テキスト ボックス 55"/>
          <p:cNvSpPr txBox="1"/>
          <p:nvPr/>
        </p:nvSpPr>
        <p:spPr>
          <a:xfrm>
            <a:off x="6363970" y="2006965"/>
            <a:ext cx="2617277" cy="276999"/>
          </a:xfrm>
          <a:prstGeom prst="rect">
            <a:avLst/>
          </a:prstGeom>
          <a:noFill/>
        </p:spPr>
        <p:txBody>
          <a:bodyPr wrap="square" rtlCol="0">
            <a:spAutoFit/>
          </a:bodyPr>
          <a:lstStyle/>
          <a:p>
            <a:r>
              <a:rPr lang="en-US" altLang="ja-JP" sz="1200" dirty="0"/>
              <a:t> </a:t>
            </a:r>
            <a:r>
              <a:rPr lang="en-US" altLang="ja-JP" sz="1200" dirty="0" err="1">
                <a:solidFill>
                  <a:srgbClr val="0070C0"/>
                </a:solidFill>
              </a:rPr>
              <a:t>J.Appl.Phys</a:t>
            </a:r>
            <a:r>
              <a:rPr lang="en-US" altLang="ja-JP" sz="1200" dirty="0">
                <a:solidFill>
                  <a:srgbClr val="0070C0"/>
                </a:solidFill>
              </a:rPr>
              <a:t>. </a:t>
            </a:r>
            <a:r>
              <a:rPr lang="en-US" altLang="ja-JP" sz="1200" b="1" dirty="0">
                <a:solidFill>
                  <a:srgbClr val="0070C0"/>
                </a:solidFill>
              </a:rPr>
              <a:t>79</a:t>
            </a:r>
            <a:r>
              <a:rPr lang="en-US" altLang="ja-JP" sz="1200" dirty="0">
                <a:solidFill>
                  <a:srgbClr val="0070C0"/>
                </a:solidFill>
              </a:rPr>
              <a:t>, 1816 (1996)</a:t>
            </a:r>
            <a:endParaRPr kumimoji="1" lang="ja-JP" altLang="en-US" sz="1200" dirty="0">
              <a:solidFill>
                <a:srgbClr val="0070C0"/>
              </a:solidFill>
            </a:endParaRPr>
          </a:p>
        </p:txBody>
      </p:sp>
      <p:sp>
        <p:nvSpPr>
          <p:cNvPr id="58" name="テキスト ボックス 57"/>
          <p:cNvSpPr txBox="1"/>
          <p:nvPr/>
        </p:nvSpPr>
        <p:spPr>
          <a:xfrm>
            <a:off x="6621846" y="3997596"/>
            <a:ext cx="2347570" cy="369332"/>
          </a:xfrm>
          <a:prstGeom prst="rect">
            <a:avLst/>
          </a:prstGeom>
          <a:noFill/>
        </p:spPr>
        <p:txBody>
          <a:bodyPr wrap="square" rtlCol="0">
            <a:spAutoFit/>
          </a:bodyPr>
          <a:lstStyle/>
          <a:p>
            <a:r>
              <a:rPr lang="en-US" altLang="ja-JP" dirty="0">
                <a:solidFill>
                  <a:srgbClr val="0070C0"/>
                </a:solidFill>
              </a:rPr>
              <a:t> </a:t>
            </a:r>
            <a:r>
              <a:rPr lang="en-US" altLang="ja-JP" sz="1200" dirty="0" err="1">
                <a:solidFill>
                  <a:srgbClr val="0070C0"/>
                </a:solidFill>
              </a:rPr>
              <a:t>J.Appl.Phys</a:t>
            </a:r>
            <a:r>
              <a:rPr lang="en-US" altLang="ja-JP" sz="1200" dirty="0">
                <a:solidFill>
                  <a:srgbClr val="0070C0"/>
                </a:solidFill>
              </a:rPr>
              <a:t>. </a:t>
            </a:r>
            <a:r>
              <a:rPr lang="en-US" altLang="ja-JP" sz="1200" b="1" dirty="0">
                <a:solidFill>
                  <a:srgbClr val="0070C0"/>
                </a:solidFill>
              </a:rPr>
              <a:t>100</a:t>
            </a:r>
            <a:r>
              <a:rPr lang="en-US" altLang="ja-JP" sz="1200" dirty="0">
                <a:solidFill>
                  <a:srgbClr val="0070C0"/>
                </a:solidFill>
              </a:rPr>
              <a:t>, 084911 (2006)</a:t>
            </a:r>
            <a:endParaRPr kumimoji="1" lang="ja-JP" altLang="en-US" sz="1200" dirty="0">
              <a:solidFill>
                <a:srgbClr val="0070C0"/>
              </a:solidFill>
            </a:endParaRPr>
          </a:p>
        </p:txBody>
      </p:sp>
      <p:sp>
        <p:nvSpPr>
          <p:cNvPr id="59" name="テキスト ボックス 58"/>
          <p:cNvSpPr txBox="1"/>
          <p:nvPr/>
        </p:nvSpPr>
        <p:spPr>
          <a:xfrm>
            <a:off x="6477318" y="5180091"/>
            <a:ext cx="2571758" cy="276999"/>
          </a:xfrm>
          <a:prstGeom prst="rect">
            <a:avLst/>
          </a:prstGeom>
          <a:noFill/>
        </p:spPr>
        <p:txBody>
          <a:bodyPr wrap="square" rtlCol="0">
            <a:spAutoFit/>
          </a:bodyPr>
          <a:lstStyle/>
          <a:p>
            <a:r>
              <a:rPr lang="en-US" altLang="ja-JP" sz="1200" dirty="0">
                <a:solidFill>
                  <a:srgbClr val="0070C0"/>
                </a:solidFill>
              </a:rPr>
              <a:t>Solid State </a:t>
            </a:r>
            <a:r>
              <a:rPr lang="en-US" altLang="ja-JP" sz="1200" dirty="0" err="1">
                <a:solidFill>
                  <a:srgbClr val="0070C0"/>
                </a:solidFill>
              </a:rPr>
              <a:t>Commun</a:t>
            </a:r>
            <a:r>
              <a:rPr lang="en-US" altLang="ja-JP" sz="1200" dirty="0">
                <a:solidFill>
                  <a:srgbClr val="0070C0"/>
                </a:solidFill>
              </a:rPr>
              <a:t>. </a:t>
            </a:r>
            <a:r>
              <a:rPr lang="en-US" altLang="ja-JP" sz="1200" b="1" dirty="0">
                <a:solidFill>
                  <a:srgbClr val="0070C0"/>
                </a:solidFill>
              </a:rPr>
              <a:t>145</a:t>
            </a:r>
            <a:r>
              <a:rPr lang="en-US" altLang="ja-JP" sz="1200" dirty="0">
                <a:solidFill>
                  <a:srgbClr val="0070C0"/>
                </a:solidFill>
              </a:rPr>
              <a:t>, 132 (2008)</a:t>
            </a:r>
            <a:endParaRPr kumimoji="1" lang="ja-JP" altLang="en-US" sz="1200" dirty="0">
              <a:solidFill>
                <a:srgbClr val="0070C0"/>
              </a:solidFill>
            </a:endParaRPr>
          </a:p>
        </p:txBody>
      </p:sp>
      <p:sp>
        <p:nvSpPr>
          <p:cNvPr id="7" name="正方形/長方形 6"/>
          <p:cNvSpPr/>
          <p:nvPr/>
        </p:nvSpPr>
        <p:spPr>
          <a:xfrm>
            <a:off x="148342" y="884636"/>
            <a:ext cx="4287703" cy="3952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674165" y="913184"/>
            <a:ext cx="4287703" cy="3952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94974" y="913184"/>
            <a:ext cx="3528393" cy="369332"/>
          </a:xfrm>
          <a:prstGeom prst="rect">
            <a:avLst/>
          </a:prstGeom>
          <a:noFill/>
        </p:spPr>
        <p:txBody>
          <a:bodyPr wrap="square" rtlCol="0">
            <a:spAutoFit/>
          </a:bodyPr>
          <a:lstStyle/>
          <a:p>
            <a:r>
              <a:rPr kumimoji="1" lang="en-US" altLang="ja-JP" b="1" dirty="0" smtClean="0">
                <a:solidFill>
                  <a:schemeClr val="bg1"/>
                </a:solidFill>
              </a:rPr>
              <a:t>P</a:t>
            </a:r>
            <a:r>
              <a:rPr lang="en-US" altLang="ja-JP" b="1" dirty="0" smtClean="0">
                <a:solidFill>
                  <a:schemeClr val="bg1"/>
                </a:solidFill>
              </a:rPr>
              <a:t>-type thermoelectric oxides</a:t>
            </a:r>
            <a:endParaRPr kumimoji="1" lang="ja-JP" altLang="en-US" b="1" dirty="0">
              <a:solidFill>
                <a:schemeClr val="bg1"/>
              </a:solidFill>
            </a:endParaRPr>
          </a:p>
        </p:txBody>
      </p:sp>
      <p:sp>
        <p:nvSpPr>
          <p:cNvPr id="45" name="テキスト ボックス 44"/>
          <p:cNvSpPr txBox="1"/>
          <p:nvPr/>
        </p:nvSpPr>
        <p:spPr>
          <a:xfrm>
            <a:off x="5440986" y="913184"/>
            <a:ext cx="3295397" cy="369332"/>
          </a:xfrm>
          <a:prstGeom prst="rect">
            <a:avLst/>
          </a:prstGeom>
          <a:noFill/>
        </p:spPr>
        <p:txBody>
          <a:bodyPr wrap="square" rtlCol="0">
            <a:spAutoFit/>
          </a:bodyPr>
          <a:lstStyle/>
          <a:p>
            <a:r>
              <a:rPr lang="ja-JP" altLang="en-US" b="1" dirty="0" smtClean="0">
                <a:solidFill>
                  <a:schemeClr val="bg1"/>
                </a:solidFill>
              </a:rPr>
              <a:t>Ｎ</a:t>
            </a:r>
            <a:r>
              <a:rPr lang="en-US" altLang="ja-JP" b="1" dirty="0" smtClean="0">
                <a:solidFill>
                  <a:schemeClr val="bg1"/>
                </a:solidFill>
              </a:rPr>
              <a:t>-type thermoelectric oxides</a:t>
            </a:r>
            <a:endParaRPr kumimoji="1" lang="ja-JP" altLang="en-US" b="1" dirty="0">
              <a:solidFill>
                <a:schemeClr val="bg1"/>
              </a:solidFill>
            </a:endParaRPr>
          </a:p>
        </p:txBody>
      </p:sp>
      <p:sp>
        <p:nvSpPr>
          <p:cNvPr id="38" name="正方形/長方形 37"/>
          <p:cNvSpPr/>
          <p:nvPr/>
        </p:nvSpPr>
        <p:spPr>
          <a:xfrm>
            <a:off x="298691" y="5604084"/>
            <a:ext cx="8437692" cy="1038137"/>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a:xfrm>
            <a:off x="6489787" y="5252146"/>
            <a:ext cx="2133600" cy="365125"/>
          </a:xfrm>
        </p:spPr>
        <p:txBody>
          <a:bodyPr/>
          <a:lstStyle/>
          <a:p>
            <a:fld id="{90BA7EBE-6FD4-4B50-83C6-C925E775C4BE}" type="slidenum">
              <a:rPr kumimoji="1" lang="ja-JP" altLang="en-US" smtClean="0"/>
              <a:t>2</a:t>
            </a:fld>
            <a:endParaRPr kumimoji="1" lang="ja-JP" altLang="en-US"/>
          </a:p>
        </p:txBody>
      </p:sp>
      <p:pic>
        <p:nvPicPr>
          <p:cNvPr id="81595" name="Picture 6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65" y="1293420"/>
            <a:ext cx="4625875" cy="4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528484" y="5626558"/>
            <a:ext cx="8207899" cy="1015663"/>
          </a:xfrm>
          <a:prstGeom prst="rect">
            <a:avLst/>
          </a:prstGeom>
          <a:noFill/>
        </p:spPr>
        <p:txBody>
          <a:bodyPr wrap="square" rtlCol="0">
            <a:spAutoFit/>
          </a:bodyPr>
          <a:lstStyle/>
          <a:p>
            <a:r>
              <a:rPr lang="en-US" altLang="ja-JP" sz="2000" b="1" dirty="0" smtClean="0">
                <a:cs typeface="Times New Roman" panose="02020603050405020304" pitchFamily="18" charset="0"/>
              </a:rPr>
              <a:t>Thermoelectric oxides module which consists </a:t>
            </a:r>
            <a:r>
              <a:rPr lang="en-US" altLang="ja-JP" sz="2000" b="1" dirty="0">
                <a:cs typeface="Times New Roman" panose="02020603050405020304" pitchFamily="18" charset="0"/>
              </a:rPr>
              <a:t>of PN elements </a:t>
            </a:r>
            <a:r>
              <a:rPr lang="en-US" altLang="ja-JP" sz="2000" b="1" dirty="0" smtClean="0">
                <a:cs typeface="Times New Roman" panose="02020603050405020304" pitchFamily="18" charset="0"/>
              </a:rPr>
              <a:t>of small linear thermal expansion coefficient difference is desired.</a:t>
            </a:r>
          </a:p>
          <a:p>
            <a:r>
              <a:rPr lang="ja-JP" altLang="en-US" sz="2000" b="1" dirty="0">
                <a:cs typeface="Times New Roman" panose="02020603050405020304" pitchFamily="18" charset="0"/>
              </a:rPr>
              <a:t>　</a:t>
            </a:r>
            <a:r>
              <a:rPr lang="ja-JP" altLang="en-US" sz="2000" b="1" dirty="0" smtClean="0">
                <a:cs typeface="Times New Roman" panose="02020603050405020304" pitchFamily="18" charset="0"/>
              </a:rPr>
              <a:t>　　　　　　</a:t>
            </a:r>
            <a:r>
              <a:rPr lang="en-US" altLang="ja-JP" sz="2000" b="1" dirty="0" smtClean="0">
                <a:solidFill>
                  <a:srgbClr val="FF0000"/>
                </a:solidFill>
                <a:cs typeface="Times New Roman" panose="02020603050405020304" pitchFamily="18" charset="0"/>
              </a:rPr>
              <a:t>       P-type perovskite Fe oxides :</a:t>
            </a:r>
          </a:p>
        </p:txBody>
      </p:sp>
      <p:sp>
        <p:nvSpPr>
          <p:cNvPr id="47" name="右矢印 46"/>
          <p:cNvSpPr/>
          <p:nvPr/>
        </p:nvSpPr>
        <p:spPr>
          <a:xfrm>
            <a:off x="1016132" y="6333770"/>
            <a:ext cx="698485" cy="308451"/>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5282511" y="6223191"/>
            <a:ext cx="3333919" cy="400110"/>
          </a:xfrm>
          <a:prstGeom prst="rect">
            <a:avLst/>
          </a:prstGeom>
          <a:noFill/>
        </p:spPr>
        <p:txBody>
          <a:bodyPr wrap="square" rtlCol="0">
            <a:spAutoFit/>
          </a:bodyPr>
          <a:lstStyle/>
          <a:p>
            <a:r>
              <a:rPr kumimoji="1" lang="en-US" altLang="ja-JP" sz="2000" b="1" dirty="0" smtClean="0">
                <a:solidFill>
                  <a:srgbClr val="FF0000"/>
                </a:solidFill>
              </a:rPr>
              <a:t>(</a:t>
            </a:r>
            <a:r>
              <a:rPr kumimoji="1" lang="en-US" altLang="ja-JP" sz="2000" b="1" dirty="0" err="1" smtClean="0">
                <a:solidFill>
                  <a:srgbClr val="FF0000"/>
                </a:solidFill>
              </a:rPr>
              <a:t>Pr</a:t>
            </a:r>
            <a:r>
              <a:rPr kumimoji="1" lang="en-US" altLang="ja-JP" sz="2000" b="1" dirty="0" smtClean="0">
                <a:solidFill>
                  <a:srgbClr val="FF0000"/>
                </a:solidFill>
              </a:rPr>
              <a:t>, La)</a:t>
            </a:r>
            <a:r>
              <a:rPr kumimoji="1" lang="en-US" altLang="ja-JP" sz="2000" b="1" baseline="-25000" dirty="0" smtClean="0">
                <a:solidFill>
                  <a:srgbClr val="FF0000"/>
                </a:solidFill>
              </a:rPr>
              <a:t>1-x</a:t>
            </a:r>
            <a:r>
              <a:rPr kumimoji="1" lang="en-US" altLang="ja-JP" sz="2000" b="1" dirty="0" smtClean="0">
                <a:solidFill>
                  <a:srgbClr val="FF0000"/>
                </a:solidFill>
              </a:rPr>
              <a:t>Sr</a:t>
            </a:r>
            <a:r>
              <a:rPr kumimoji="1" lang="en-US" altLang="ja-JP" sz="2000" b="1" baseline="-25000" dirty="0" smtClean="0">
                <a:solidFill>
                  <a:srgbClr val="FF0000"/>
                </a:solidFill>
              </a:rPr>
              <a:t>x</a:t>
            </a:r>
            <a:r>
              <a:rPr kumimoji="1" lang="en-US" altLang="ja-JP" sz="2000" b="1" dirty="0" smtClean="0">
                <a:solidFill>
                  <a:srgbClr val="FF0000"/>
                </a:solidFill>
              </a:rPr>
              <a:t>FeO</a:t>
            </a:r>
            <a:r>
              <a:rPr kumimoji="1" lang="en-US" altLang="ja-JP" sz="2000" b="1" baseline="-25000" dirty="0" smtClean="0">
                <a:solidFill>
                  <a:srgbClr val="FF0000"/>
                </a:solidFill>
              </a:rPr>
              <a:t>3  </a:t>
            </a:r>
            <a:r>
              <a:rPr kumimoji="1" lang="en-US" altLang="ja-JP" sz="2000" b="1" dirty="0" smtClean="0">
                <a:solidFill>
                  <a:srgbClr val="FF0000"/>
                </a:solidFill>
              </a:rPr>
              <a:t>(0</a:t>
            </a:r>
            <a:r>
              <a:rPr kumimoji="1" lang="ja-JP" altLang="en-US" sz="2000" b="1" dirty="0" smtClean="0">
                <a:solidFill>
                  <a:srgbClr val="FF0000"/>
                </a:solidFill>
              </a:rPr>
              <a:t>≦</a:t>
            </a:r>
            <a:r>
              <a:rPr kumimoji="1" lang="en-US" altLang="ja-JP" sz="2000" b="1" dirty="0" smtClean="0">
                <a:solidFill>
                  <a:srgbClr val="FF0000"/>
                </a:solidFill>
              </a:rPr>
              <a:t>x</a:t>
            </a:r>
            <a:r>
              <a:rPr kumimoji="1" lang="ja-JP" altLang="en-US" sz="2000" b="1" dirty="0" smtClean="0">
                <a:solidFill>
                  <a:srgbClr val="FF0000"/>
                </a:solidFill>
              </a:rPr>
              <a:t>≦</a:t>
            </a:r>
            <a:r>
              <a:rPr lang="en-US" altLang="ja-JP" sz="2000" b="1" dirty="0" smtClean="0">
                <a:solidFill>
                  <a:srgbClr val="FF0000"/>
                </a:solidFill>
              </a:rPr>
              <a:t>0.5</a:t>
            </a:r>
            <a:r>
              <a:rPr kumimoji="1" lang="en-US" altLang="ja-JP" sz="2000" b="1" dirty="0" smtClean="0">
                <a:solidFill>
                  <a:srgbClr val="FF0000"/>
                </a:solidFill>
              </a:rPr>
              <a:t>)</a:t>
            </a:r>
            <a:endParaRPr kumimoji="1" lang="ja-JP" altLang="en-US" sz="2000" b="1" dirty="0">
              <a:solidFill>
                <a:srgbClr val="FF0000"/>
              </a:solidFill>
            </a:endParaRPr>
          </a:p>
        </p:txBody>
      </p:sp>
      <p:sp>
        <p:nvSpPr>
          <p:cNvPr id="57" name="テキスト ボックス 56"/>
          <p:cNvSpPr txBox="1"/>
          <p:nvPr/>
        </p:nvSpPr>
        <p:spPr>
          <a:xfrm>
            <a:off x="2413953" y="5180091"/>
            <a:ext cx="2452184" cy="276999"/>
          </a:xfrm>
          <a:prstGeom prst="rect">
            <a:avLst/>
          </a:prstGeom>
          <a:noFill/>
        </p:spPr>
        <p:txBody>
          <a:bodyPr wrap="square" rtlCol="0">
            <a:spAutoFit/>
          </a:bodyPr>
          <a:lstStyle/>
          <a:p>
            <a:r>
              <a:rPr lang="en-US" altLang="ja-JP" sz="1200" dirty="0" err="1">
                <a:solidFill>
                  <a:srgbClr val="0070C0"/>
                </a:solidFill>
              </a:rPr>
              <a:t>Jpn.J.Appl.Phys</a:t>
            </a:r>
            <a:r>
              <a:rPr lang="en-US" altLang="ja-JP" sz="1200" dirty="0">
                <a:solidFill>
                  <a:srgbClr val="0070C0"/>
                </a:solidFill>
              </a:rPr>
              <a:t>. </a:t>
            </a:r>
            <a:r>
              <a:rPr lang="en-US" altLang="ja-JP" sz="1200" b="1" dirty="0">
                <a:solidFill>
                  <a:srgbClr val="0070C0"/>
                </a:solidFill>
              </a:rPr>
              <a:t>39</a:t>
            </a:r>
            <a:r>
              <a:rPr lang="en-US" altLang="ja-JP" sz="1200" dirty="0">
                <a:solidFill>
                  <a:srgbClr val="0070C0"/>
                </a:solidFill>
              </a:rPr>
              <a:t>, L531 (2000)</a:t>
            </a:r>
            <a:endParaRPr kumimoji="1" lang="ja-JP" altLang="en-US" sz="1200" dirty="0">
              <a:solidFill>
                <a:srgbClr val="0070C0"/>
              </a:solidFill>
            </a:endParaRPr>
          </a:p>
        </p:txBody>
      </p:sp>
      <p:pic>
        <p:nvPicPr>
          <p:cNvPr id="81619" name="Picture 7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463" y="880984"/>
            <a:ext cx="4474217" cy="468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198519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619"/>
                                        </p:tgtEl>
                                        <p:attrNameLst>
                                          <p:attrName>style.visibility</p:attrName>
                                        </p:attrNameLst>
                                      </p:cBhvr>
                                      <p:to>
                                        <p:strVal val="visible"/>
                                      </p:to>
                                    </p:set>
                                    <p:anim calcmode="lin" valueType="num">
                                      <p:cBhvr additive="base">
                                        <p:cTn id="7" dur="500" fill="hold"/>
                                        <p:tgtEl>
                                          <p:spTgt spid="81619"/>
                                        </p:tgtEl>
                                        <p:attrNameLst>
                                          <p:attrName>ppt_x</p:attrName>
                                        </p:attrNameLst>
                                      </p:cBhvr>
                                      <p:tavLst>
                                        <p:tav tm="0">
                                          <p:val>
                                            <p:strVal val="0-#ppt_w/2"/>
                                          </p:val>
                                        </p:tav>
                                        <p:tav tm="100000">
                                          <p:val>
                                            <p:strVal val="#ppt_x"/>
                                          </p:val>
                                        </p:tav>
                                      </p:tavLst>
                                    </p:anim>
                                    <p:anim calcmode="lin" valueType="num">
                                      <p:cBhvr additive="base">
                                        <p:cTn id="8" dur="500" fill="hold"/>
                                        <p:tgtEl>
                                          <p:spTgt spid="81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err="1" smtClean="0"/>
              <a:t>Heikes</a:t>
            </a:r>
            <a:r>
              <a:rPr lang="en-US" altLang="ja-JP" dirty="0" smtClean="0"/>
              <a:t> formula</a:t>
            </a:r>
            <a:endParaRPr lang="ja-JP" altLang="en-US" baseline="-25000" dirty="0"/>
          </a:p>
        </p:txBody>
      </p:sp>
      <p:sp>
        <p:nvSpPr>
          <p:cNvPr id="103" name="テキスト ボックス 102"/>
          <p:cNvSpPr txBox="1"/>
          <p:nvPr/>
        </p:nvSpPr>
        <p:spPr>
          <a:xfrm>
            <a:off x="678263" y="2540519"/>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04" name="テキスト ボックス 103"/>
          <p:cNvSpPr txBox="1"/>
          <p:nvPr/>
        </p:nvSpPr>
        <p:spPr>
          <a:xfrm>
            <a:off x="1662404" y="2536141"/>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15" name="テキスト ボックス 114"/>
          <p:cNvSpPr txBox="1"/>
          <p:nvPr/>
        </p:nvSpPr>
        <p:spPr>
          <a:xfrm>
            <a:off x="2584673" y="255397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25" name="テキスト ボックス 124"/>
          <p:cNvSpPr txBox="1"/>
          <p:nvPr/>
        </p:nvSpPr>
        <p:spPr>
          <a:xfrm>
            <a:off x="3529053" y="253614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44" name="テキスト ボックス 143"/>
          <p:cNvSpPr txBox="1"/>
          <p:nvPr/>
        </p:nvSpPr>
        <p:spPr>
          <a:xfrm>
            <a:off x="5036441"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45" name="テキスト ボックス 144"/>
          <p:cNvSpPr txBox="1"/>
          <p:nvPr/>
        </p:nvSpPr>
        <p:spPr>
          <a:xfrm>
            <a:off x="6082288" y="2536141"/>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57" name="テキスト ボックス 156"/>
          <p:cNvSpPr txBox="1"/>
          <p:nvPr/>
        </p:nvSpPr>
        <p:spPr>
          <a:xfrm>
            <a:off x="7049317"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68" name="テキスト ボックス 167"/>
          <p:cNvSpPr txBox="1"/>
          <p:nvPr/>
        </p:nvSpPr>
        <p:spPr>
          <a:xfrm>
            <a:off x="7987076" y="2536141"/>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177" name="角丸四角形 176"/>
          <p:cNvSpPr/>
          <p:nvPr/>
        </p:nvSpPr>
        <p:spPr>
          <a:xfrm>
            <a:off x="423993" y="1171809"/>
            <a:ext cx="4006777" cy="17050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角丸四角形 177"/>
          <p:cNvSpPr/>
          <p:nvPr/>
        </p:nvSpPr>
        <p:spPr>
          <a:xfrm>
            <a:off x="4886118" y="1135524"/>
            <a:ext cx="4072676" cy="17295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下カーブ矢印 191"/>
          <p:cNvSpPr/>
          <p:nvPr/>
        </p:nvSpPr>
        <p:spPr>
          <a:xfrm>
            <a:off x="6587415" y="1173249"/>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3" name="下カーブ矢印 192"/>
          <p:cNvSpPr/>
          <p:nvPr/>
        </p:nvSpPr>
        <p:spPr>
          <a:xfrm>
            <a:off x="2252356" y="1745300"/>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94" name="直線コネクタ 193"/>
          <p:cNvCxnSpPr/>
          <p:nvPr/>
        </p:nvCxnSpPr>
        <p:spPr>
          <a:xfrm>
            <a:off x="716892" y="149976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a:off x="690323" y="160067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矢印コネクタ 195"/>
          <p:cNvCxnSpPr/>
          <p:nvPr/>
        </p:nvCxnSpPr>
        <p:spPr>
          <a:xfrm flipV="1">
            <a:off x="934236" y="206688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699571" y="23041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690323" y="238954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728608" y="220348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flipV="1">
            <a:off x="802508" y="205008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flipV="1">
            <a:off x="1050976" y="20449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1210987" y="203987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a:off x="1411630" y="203493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1697175" y="149470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a:off x="1670606" y="159561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flipV="1">
            <a:off x="1914519" y="206182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a:off x="1679854" y="229911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a:off x="1670606" y="238448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708891" y="219842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flipV="1">
            <a:off x="1782791" y="204502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V="1">
            <a:off x="2031259" y="20398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a:off x="2191270" y="203482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2694468" y="152987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2667899" y="163079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矢印コネクタ 214"/>
          <p:cNvCxnSpPr/>
          <p:nvPr/>
        </p:nvCxnSpPr>
        <p:spPr>
          <a:xfrm flipV="1">
            <a:off x="2911812" y="209700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2677147" y="233429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2667899" y="241966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2706184" y="223360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flipV="1">
            <a:off x="2780084" y="208020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0" name="直線矢印コネクタ 219"/>
          <p:cNvCxnSpPr/>
          <p:nvPr/>
        </p:nvCxnSpPr>
        <p:spPr>
          <a:xfrm flipV="1">
            <a:off x="3028552" y="207505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a:off x="3188563" y="2069994"/>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2" name="直線矢印コネクタ 221"/>
          <p:cNvCxnSpPr/>
          <p:nvPr/>
        </p:nvCxnSpPr>
        <p:spPr>
          <a:xfrm>
            <a:off x="3389206" y="2065051"/>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3583946" y="154078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3557377" y="164169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矢印コネクタ 224"/>
          <p:cNvCxnSpPr/>
          <p:nvPr/>
        </p:nvCxnSpPr>
        <p:spPr>
          <a:xfrm flipV="1">
            <a:off x="3801290" y="210790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3566625" y="234519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3557377" y="243056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3595662" y="224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矢印コネクタ 228"/>
          <p:cNvCxnSpPr/>
          <p:nvPr/>
        </p:nvCxnSpPr>
        <p:spPr>
          <a:xfrm flipV="1">
            <a:off x="3669562" y="209110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直線矢印コネクタ 229"/>
          <p:cNvCxnSpPr/>
          <p:nvPr/>
        </p:nvCxnSpPr>
        <p:spPr>
          <a:xfrm flipV="1">
            <a:off x="3918030" y="208595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a:off x="4078041" y="208090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a:off x="4278684" y="2075957"/>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5085409" y="150996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5058840" y="161087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矢印コネクタ 234"/>
          <p:cNvCxnSpPr/>
          <p:nvPr/>
        </p:nvCxnSpPr>
        <p:spPr>
          <a:xfrm flipV="1">
            <a:off x="5302753" y="207708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5068088" y="231438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a:off x="5058840" y="239974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5097125" y="221368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矢印コネクタ 238"/>
          <p:cNvCxnSpPr/>
          <p:nvPr/>
        </p:nvCxnSpPr>
        <p:spPr>
          <a:xfrm flipV="1">
            <a:off x="5171025" y="2060290"/>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直線矢印コネクタ 239"/>
          <p:cNvCxnSpPr/>
          <p:nvPr/>
        </p:nvCxnSpPr>
        <p:spPr>
          <a:xfrm flipV="1">
            <a:off x="5419493" y="205513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1" name="直線矢印コネクタ 240"/>
          <p:cNvCxnSpPr/>
          <p:nvPr/>
        </p:nvCxnSpPr>
        <p:spPr>
          <a:xfrm>
            <a:off x="5579504" y="205008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a:off x="6121886" y="154078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6095317" y="164169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矢印コネクタ 243"/>
          <p:cNvCxnSpPr/>
          <p:nvPr/>
        </p:nvCxnSpPr>
        <p:spPr>
          <a:xfrm flipV="1">
            <a:off x="6339230" y="210790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a:off x="6104565" y="234519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6095317" y="243056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a:off x="6133602" y="224450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矢印コネクタ 247"/>
          <p:cNvCxnSpPr/>
          <p:nvPr/>
        </p:nvCxnSpPr>
        <p:spPr>
          <a:xfrm flipV="1">
            <a:off x="6207502" y="2091107"/>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9" name="直線矢印コネクタ 248"/>
          <p:cNvCxnSpPr/>
          <p:nvPr/>
        </p:nvCxnSpPr>
        <p:spPr>
          <a:xfrm flipV="1">
            <a:off x="6455970" y="208595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0" name="直線矢印コネクタ 249"/>
          <p:cNvCxnSpPr/>
          <p:nvPr/>
        </p:nvCxnSpPr>
        <p:spPr>
          <a:xfrm>
            <a:off x="6615981" y="2080900"/>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7101537" y="157395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7074968" y="1674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矢印コネクタ 252"/>
          <p:cNvCxnSpPr/>
          <p:nvPr/>
        </p:nvCxnSpPr>
        <p:spPr>
          <a:xfrm flipV="1">
            <a:off x="7318881" y="214107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p:nvPr/>
        </p:nvCxnSpPr>
        <p:spPr>
          <a:xfrm>
            <a:off x="7084216" y="23783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a:off x="7074968" y="24637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a:off x="7113253" y="22776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矢印コネクタ 256"/>
          <p:cNvCxnSpPr/>
          <p:nvPr/>
        </p:nvCxnSpPr>
        <p:spPr>
          <a:xfrm flipV="1">
            <a:off x="7187153" y="21242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8" name="直線矢印コネクタ 257"/>
          <p:cNvCxnSpPr/>
          <p:nvPr/>
        </p:nvCxnSpPr>
        <p:spPr>
          <a:xfrm flipV="1">
            <a:off x="7435621" y="211912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a:xfrm>
            <a:off x="7595632" y="211406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8013645" y="157395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a:off x="7987076" y="1674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矢印コネクタ 261"/>
          <p:cNvCxnSpPr/>
          <p:nvPr/>
        </p:nvCxnSpPr>
        <p:spPr>
          <a:xfrm flipV="1">
            <a:off x="8230989" y="214107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a:off x="7996324" y="23783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7987076" y="24637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a:off x="8025361" y="227767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flipV="1">
            <a:off x="8099261" y="212427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flipV="1">
            <a:off x="8347729" y="211912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8" name="直線矢印コネクタ 267"/>
          <p:cNvCxnSpPr/>
          <p:nvPr/>
        </p:nvCxnSpPr>
        <p:spPr>
          <a:xfrm>
            <a:off x="8507740" y="211406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9" name="直線矢印コネクタ 268"/>
          <p:cNvCxnSpPr/>
          <p:nvPr/>
        </p:nvCxnSpPr>
        <p:spPr>
          <a:xfrm flipV="1">
            <a:off x="5365081" y="1332328"/>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flipV="1">
            <a:off x="7435621" y="1351129"/>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flipV="1">
            <a:off x="8386014" y="1351129"/>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0" name="オブジェクト 279"/>
          <p:cNvGraphicFramePr>
            <a:graphicFrameLocks noChangeAspect="1"/>
          </p:cNvGraphicFramePr>
          <p:nvPr>
            <p:extLst>
              <p:ext uri="{D42A27DB-BD31-4B8C-83A1-F6EECF244321}">
                <p14:modId xmlns:p14="http://schemas.microsoft.com/office/powerpoint/2010/main" val="2309371412"/>
              </p:ext>
            </p:extLst>
          </p:nvPr>
        </p:nvGraphicFramePr>
        <p:xfrm>
          <a:off x="1683899" y="2843657"/>
          <a:ext cx="784225" cy="427037"/>
        </p:xfrm>
        <a:graphic>
          <a:graphicData uri="http://schemas.openxmlformats.org/presentationml/2006/ole">
            <mc:AlternateContent xmlns:mc="http://schemas.openxmlformats.org/markup-compatibility/2006">
              <mc:Choice xmlns:v="urn:schemas-microsoft-com:vml" Requires="v">
                <p:oleObj spid="_x0000_s90401" name="Equation" r:id="rId5" imgW="419040" imgH="228600" progId="Equation.DSMT4">
                  <p:embed/>
                </p:oleObj>
              </mc:Choice>
              <mc:Fallback>
                <p:oleObj name="Equation" r:id="rId5" imgW="419040" imgH="228600" progId="Equation.DSMT4">
                  <p:embed/>
                  <p:pic>
                    <p:nvPicPr>
                      <p:cNvPr id="0" name=""/>
                      <p:cNvPicPr>
                        <a:picLocks noChangeAspect="1" noChangeArrowheads="1"/>
                      </p:cNvPicPr>
                      <p:nvPr/>
                    </p:nvPicPr>
                    <p:blipFill>
                      <a:blip r:embed="rId6"/>
                      <a:srcRect/>
                      <a:stretch>
                        <a:fillRect/>
                      </a:stretch>
                    </p:blipFill>
                    <p:spPr bwMode="auto">
                      <a:xfrm>
                        <a:off x="1683899" y="2843657"/>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1" name="オブジェクト 280"/>
          <p:cNvGraphicFramePr>
            <a:graphicFrameLocks noChangeAspect="1"/>
          </p:cNvGraphicFramePr>
          <p:nvPr>
            <p:extLst>
              <p:ext uri="{D42A27DB-BD31-4B8C-83A1-F6EECF244321}">
                <p14:modId xmlns:p14="http://schemas.microsoft.com/office/powerpoint/2010/main" val="2189651302"/>
              </p:ext>
            </p:extLst>
          </p:nvPr>
        </p:nvGraphicFramePr>
        <p:xfrm>
          <a:off x="6076387" y="2843657"/>
          <a:ext cx="784225" cy="427037"/>
        </p:xfrm>
        <a:graphic>
          <a:graphicData uri="http://schemas.openxmlformats.org/presentationml/2006/ole">
            <mc:AlternateContent xmlns:mc="http://schemas.openxmlformats.org/markup-compatibility/2006">
              <mc:Choice xmlns:v="urn:schemas-microsoft-com:vml" Requires="v">
                <p:oleObj spid="_x0000_s90402" name="Equation" r:id="rId7" imgW="419040" imgH="228600" progId="Equation.DSMT4">
                  <p:embed/>
                </p:oleObj>
              </mc:Choice>
              <mc:Fallback>
                <p:oleObj name="Equation" r:id="rId7" imgW="419040" imgH="228600" progId="Equation.DSMT4">
                  <p:embed/>
                  <p:pic>
                    <p:nvPicPr>
                      <p:cNvPr id="0" name=""/>
                      <p:cNvPicPr>
                        <a:picLocks noChangeAspect="1" noChangeArrowheads="1"/>
                      </p:cNvPicPr>
                      <p:nvPr/>
                    </p:nvPicPr>
                    <p:blipFill>
                      <a:blip r:embed="rId6"/>
                      <a:srcRect/>
                      <a:stretch>
                        <a:fillRect/>
                      </a:stretch>
                    </p:blipFill>
                    <p:spPr bwMode="auto">
                      <a:xfrm>
                        <a:off x="6076387" y="2843657"/>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2" name="オブジェクト 281"/>
          <p:cNvGraphicFramePr>
            <a:graphicFrameLocks noChangeAspect="1"/>
          </p:cNvGraphicFramePr>
          <p:nvPr>
            <p:extLst>
              <p:ext uri="{D42A27DB-BD31-4B8C-83A1-F6EECF244321}">
                <p14:modId xmlns:p14="http://schemas.microsoft.com/office/powerpoint/2010/main" val="4169585334"/>
              </p:ext>
            </p:extLst>
          </p:nvPr>
        </p:nvGraphicFramePr>
        <p:xfrm>
          <a:off x="603779" y="2843657"/>
          <a:ext cx="809625" cy="441325"/>
        </p:xfrm>
        <a:graphic>
          <a:graphicData uri="http://schemas.openxmlformats.org/presentationml/2006/ole">
            <mc:AlternateContent xmlns:mc="http://schemas.openxmlformats.org/markup-compatibility/2006">
              <mc:Choice xmlns:v="urn:schemas-microsoft-com:vml" Requires="v">
                <p:oleObj spid="_x0000_s90403" name="Equation" r:id="rId8" imgW="419040" imgH="228600" progId="Equation.DSMT4">
                  <p:embed/>
                </p:oleObj>
              </mc:Choice>
              <mc:Fallback>
                <p:oleObj name="Equation" r:id="rId8" imgW="419040" imgH="228600" progId="Equation.DSMT4">
                  <p:embed/>
                  <p:pic>
                    <p:nvPicPr>
                      <p:cNvPr id="0" name=""/>
                      <p:cNvPicPr>
                        <a:picLocks noChangeAspect="1" noChangeArrowheads="1"/>
                      </p:cNvPicPr>
                      <p:nvPr/>
                    </p:nvPicPr>
                    <p:blipFill>
                      <a:blip r:embed="rId9"/>
                      <a:srcRect/>
                      <a:stretch>
                        <a:fillRect/>
                      </a:stretch>
                    </p:blipFill>
                    <p:spPr bwMode="auto">
                      <a:xfrm>
                        <a:off x="603779" y="2843657"/>
                        <a:ext cx="809625" cy="441325"/>
                      </a:xfrm>
                      <a:prstGeom prst="rect">
                        <a:avLst/>
                      </a:prstGeom>
                      <a:noFill/>
                      <a:ln>
                        <a:noFill/>
                      </a:ln>
                      <a:extLst/>
                    </p:spPr>
                  </p:pic>
                </p:oleObj>
              </mc:Fallback>
            </mc:AlternateContent>
          </a:graphicData>
        </a:graphic>
      </p:graphicFrame>
      <p:graphicFrame>
        <p:nvGraphicFramePr>
          <p:cNvPr id="283" name="オブジェクト 282"/>
          <p:cNvGraphicFramePr>
            <a:graphicFrameLocks noChangeAspect="1"/>
          </p:cNvGraphicFramePr>
          <p:nvPr>
            <p:extLst>
              <p:ext uri="{D42A27DB-BD31-4B8C-83A1-F6EECF244321}">
                <p14:modId xmlns:p14="http://schemas.microsoft.com/office/powerpoint/2010/main" val="1956777017"/>
              </p:ext>
            </p:extLst>
          </p:nvPr>
        </p:nvGraphicFramePr>
        <p:xfrm>
          <a:off x="2692011" y="2843657"/>
          <a:ext cx="809625" cy="441325"/>
        </p:xfrm>
        <a:graphic>
          <a:graphicData uri="http://schemas.openxmlformats.org/presentationml/2006/ole">
            <mc:AlternateContent xmlns:mc="http://schemas.openxmlformats.org/markup-compatibility/2006">
              <mc:Choice xmlns:v="urn:schemas-microsoft-com:vml" Requires="v">
                <p:oleObj spid="_x0000_s90404" name="Equation" r:id="rId10" imgW="419040" imgH="228600" progId="Equation.DSMT4">
                  <p:embed/>
                </p:oleObj>
              </mc:Choice>
              <mc:Fallback>
                <p:oleObj name="Equation" r:id="rId10" imgW="419040" imgH="228600" progId="Equation.DSMT4">
                  <p:embed/>
                  <p:pic>
                    <p:nvPicPr>
                      <p:cNvPr id="0" name=""/>
                      <p:cNvPicPr>
                        <a:picLocks noChangeAspect="1" noChangeArrowheads="1"/>
                      </p:cNvPicPr>
                      <p:nvPr/>
                    </p:nvPicPr>
                    <p:blipFill>
                      <a:blip r:embed="rId9"/>
                      <a:srcRect/>
                      <a:stretch>
                        <a:fillRect/>
                      </a:stretch>
                    </p:blipFill>
                    <p:spPr bwMode="auto">
                      <a:xfrm>
                        <a:off x="2692011" y="284365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4" name="オブジェクト 283"/>
          <p:cNvGraphicFramePr>
            <a:graphicFrameLocks noChangeAspect="1"/>
          </p:cNvGraphicFramePr>
          <p:nvPr>
            <p:extLst>
              <p:ext uri="{D42A27DB-BD31-4B8C-83A1-F6EECF244321}">
                <p14:modId xmlns:p14="http://schemas.microsoft.com/office/powerpoint/2010/main" val="2120784798"/>
              </p:ext>
            </p:extLst>
          </p:nvPr>
        </p:nvGraphicFramePr>
        <p:xfrm>
          <a:off x="3628115" y="2843657"/>
          <a:ext cx="809625" cy="441325"/>
        </p:xfrm>
        <a:graphic>
          <a:graphicData uri="http://schemas.openxmlformats.org/presentationml/2006/ole">
            <mc:AlternateContent xmlns:mc="http://schemas.openxmlformats.org/markup-compatibility/2006">
              <mc:Choice xmlns:v="urn:schemas-microsoft-com:vml" Requires="v">
                <p:oleObj spid="_x0000_s90405"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9"/>
                      <a:srcRect/>
                      <a:stretch>
                        <a:fillRect/>
                      </a:stretch>
                    </p:blipFill>
                    <p:spPr bwMode="auto">
                      <a:xfrm>
                        <a:off x="3628115" y="284365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5" name="オブジェクト 284"/>
          <p:cNvGraphicFramePr>
            <a:graphicFrameLocks noChangeAspect="1"/>
          </p:cNvGraphicFramePr>
          <p:nvPr>
            <p:extLst>
              <p:ext uri="{D42A27DB-BD31-4B8C-83A1-F6EECF244321}">
                <p14:modId xmlns:p14="http://schemas.microsoft.com/office/powerpoint/2010/main" val="2053095134"/>
              </p:ext>
            </p:extLst>
          </p:nvPr>
        </p:nvGraphicFramePr>
        <p:xfrm>
          <a:off x="4924259" y="2843657"/>
          <a:ext cx="957262" cy="441325"/>
        </p:xfrm>
        <a:graphic>
          <a:graphicData uri="http://schemas.openxmlformats.org/presentationml/2006/ole">
            <mc:AlternateContent xmlns:mc="http://schemas.openxmlformats.org/markup-compatibility/2006">
              <mc:Choice xmlns:v="urn:schemas-microsoft-com:vml" Requires="v">
                <p:oleObj spid="_x0000_s90406" name="Equation" r:id="rId12" imgW="495000" imgH="228600" progId="Equation.DSMT4">
                  <p:embed/>
                </p:oleObj>
              </mc:Choice>
              <mc:Fallback>
                <p:oleObj name="Equation" r:id="rId12" imgW="495000" imgH="228600" progId="Equation.DSMT4">
                  <p:embed/>
                  <p:pic>
                    <p:nvPicPr>
                      <p:cNvPr id="0" name=""/>
                      <p:cNvPicPr>
                        <a:picLocks noChangeAspect="1" noChangeArrowheads="1"/>
                      </p:cNvPicPr>
                      <p:nvPr/>
                    </p:nvPicPr>
                    <p:blipFill>
                      <a:blip r:embed="rId13"/>
                      <a:srcRect/>
                      <a:stretch>
                        <a:fillRect/>
                      </a:stretch>
                    </p:blipFill>
                    <p:spPr bwMode="auto">
                      <a:xfrm>
                        <a:off x="4924259"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 name="オブジェクト 285"/>
          <p:cNvGraphicFramePr>
            <a:graphicFrameLocks noChangeAspect="1"/>
          </p:cNvGraphicFramePr>
          <p:nvPr>
            <p:extLst>
              <p:ext uri="{D42A27DB-BD31-4B8C-83A1-F6EECF244321}">
                <p14:modId xmlns:p14="http://schemas.microsoft.com/office/powerpoint/2010/main" val="3944379085"/>
              </p:ext>
            </p:extLst>
          </p:nvPr>
        </p:nvGraphicFramePr>
        <p:xfrm>
          <a:off x="6940483" y="2843657"/>
          <a:ext cx="957262" cy="441325"/>
        </p:xfrm>
        <a:graphic>
          <a:graphicData uri="http://schemas.openxmlformats.org/presentationml/2006/ole">
            <mc:AlternateContent xmlns:mc="http://schemas.openxmlformats.org/markup-compatibility/2006">
              <mc:Choice xmlns:v="urn:schemas-microsoft-com:vml" Requires="v">
                <p:oleObj spid="_x0000_s90407" name="Equation" r:id="rId14" imgW="495000" imgH="228600" progId="Equation.DSMT4">
                  <p:embed/>
                </p:oleObj>
              </mc:Choice>
              <mc:Fallback>
                <p:oleObj name="Equation" r:id="rId14" imgW="495000" imgH="228600" progId="Equation.DSMT4">
                  <p:embed/>
                  <p:pic>
                    <p:nvPicPr>
                      <p:cNvPr id="0" name=""/>
                      <p:cNvPicPr>
                        <a:picLocks noChangeAspect="1" noChangeArrowheads="1"/>
                      </p:cNvPicPr>
                      <p:nvPr/>
                    </p:nvPicPr>
                    <p:blipFill>
                      <a:blip r:embed="rId13"/>
                      <a:srcRect/>
                      <a:stretch>
                        <a:fillRect/>
                      </a:stretch>
                    </p:blipFill>
                    <p:spPr bwMode="auto">
                      <a:xfrm>
                        <a:off x="6940483"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 name="オブジェクト 286"/>
          <p:cNvGraphicFramePr>
            <a:graphicFrameLocks noChangeAspect="1"/>
          </p:cNvGraphicFramePr>
          <p:nvPr>
            <p:extLst>
              <p:ext uri="{D42A27DB-BD31-4B8C-83A1-F6EECF244321}">
                <p14:modId xmlns:p14="http://schemas.microsoft.com/office/powerpoint/2010/main" val="222103659"/>
              </p:ext>
            </p:extLst>
          </p:nvPr>
        </p:nvGraphicFramePr>
        <p:xfrm>
          <a:off x="7948595" y="2843657"/>
          <a:ext cx="957262" cy="441325"/>
        </p:xfrm>
        <a:graphic>
          <a:graphicData uri="http://schemas.openxmlformats.org/presentationml/2006/ole">
            <mc:AlternateContent xmlns:mc="http://schemas.openxmlformats.org/markup-compatibility/2006">
              <mc:Choice xmlns:v="urn:schemas-microsoft-com:vml" Requires="v">
                <p:oleObj spid="_x0000_s90408" name="Equation" r:id="rId15" imgW="495000" imgH="228600" progId="Equation.DSMT4">
                  <p:embed/>
                </p:oleObj>
              </mc:Choice>
              <mc:Fallback>
                <p:oleObj name="Equation" r:id="rId15" imgW="495000" imgH="228600" progId="Equation.DSMT4">
                  <p:embed/>
                  <p:pic>
                    <p:nvPicPr>
                      <p:cNvPr id="0" name=""/>
                      <p:cNvPicPr>
                        <a:picLocks noChangeAspect="1" noChangeArrowheads="1"/>
                      </p:cNvPicPr>
                      <p:nvPr/>
                    </p:nvPicPr>
                    <p:blipFill>
                      <a:blip r:embed="rId13"/>
                      <a:srcRect/>
                      <a:stretch>
                        <a:fillRect/>
                      </a:stretch>
                    </p:blipFill>
                    <p:spPr bwMode="auto">
                      <a:xfrm>
                        <a:off x="7948595" y="2843657"/>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3143" name="Picture 12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980" y="3350727"/>
            <a:ext cx="3408361" cy="332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147" name="Picture 12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9949" y="3350727"/>
            <a:ext cx="3377600" cy="329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562172449"/>
              </p:ext>
            </p:extLst>
          </p:nvPr>
        </p:nvGraphicFramePr>
        <p:xfrm>
          <a:off x="2430269" y="3834080"/>
          <a:ext cx="1422400" cy="482600"/>
        </p:xfrm>
        <a:graphic>
          <a:graphicData uri="http://schemas.openxmlformats.org/presentationml/2006/ole">
            <mc:AlternateContent xmlns:mc="http://schemas.openxmlformats.org/markup-compatibility/2006">
              <mc:Choice xmlns:v="urn:schemas-microsoft-com:vml" Requires="v">
                <p:oleObj spid="_x0000_s90409" name="Equation" r:id="rId18" imgW="1422360" imgH="482400" progId="Equation.DSMT4">
                  <p:embed/>
                </p:oleObj>
              </mc:Choice>
              <mc:Fallback>
                <p:oleObj name="Equation" r:id="rId18" imgW="1422360" imgH="482400" progId="Equation.DSMT4">
                  <p:embed/>
                  <p:pic>
                    <p:nvPicPr>
                      <p:cNvPr id="0" name=""/>
                      <p:cNvPicPr/>
                      <p:nvPr/>
                    </p:nvPicPr>
                    <p:blipFill>
                      <a:blip r:embed="rId19"/>
                      <a:stretch>
                        <a:fillRect/>
                      </a:stretch>
                    </p:blipFill>
                    <p:spPr>
                      <a:xfrm>
                        <a:off x="2430269" y="3834080"/>
                        <a:ext cx="1422400" cy="482600"/>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878346745"/>
              </p:ext>
            </p:extLst>
          </p:nvPr>
        </p:nvGraphicFramePr>
        <p:xfrm>
          <a:off x="6808589" y="3861048"/>
          <a:ext cx="1422400" cy="482600"/>
        </p:xfrm>
        <a:graphic>
          <a:graphicData uri="http://schemas.openxmlformats.org/presentationml/2006/ole">
            <mc:AlternateContent xmlns:mc="http://schemas.openxmlformats.org/markup-compatibility/2006">
              <mc:Choice xmlns:v="urn:schemas-microsoft-com:vml" Requires="v">
                <p:oleObj spid="_x0000_s90410" name="Equation" r:id="rId20" imgW="1422360" imgH="482400" progId="Equation.DSMT4">
                  <p:embed/>
                </p:oleObj>
              </mc:Choice>
              <mc:Fallback>
                <p:oleObj name="Equation" r:id="rId20" imgW="1422360" imgH="482400" progId="Equation.DSMT4">
                  <p:embed/>
                  <p:pic>
                    <p:nvPicPr>
                      <p:cNvPr id="0" name="オブジェクト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08589" y="3861048"/>
                        <a:ext cx="1422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64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179" y="-99392"/>
            <a:ext cx="8229600" cy="1143000"/>
          </a:xfrm>
        </p:spPr>
        <p:txBody>
          <a:bodyPr/>
          <a:lstStyle/>
          <a:p>
            <a:r>
              <a:rPr lang="en-US" altLang="ja-JP" dirty="0" smtClean="0"/>
              <a:t>Experimental procedure</a:t>
            </a:r>
            <a:endParaRPr kumimoji="1" lang="ja-JP" altLang="en-US" dirty="0"/>
          </a:p>
        </p:txBody>
      </p:sp>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sp>
        <p:nvSpPr>
          <p:cNvPr id="6" name="テキスト ボックス 5"/>
          <p:cNvSpPr txBox="1"/>
          <p:nvPr/>
        </p:nvSpPr>
        <p:spPr>
          <a:xfrm>
            <a:off x="4945800" y="2172188"/>
            <a:ext cx="3832410" cy="4401205"/>
          </a:xfrm>
          <a:prstGeom prst="rect">
            <a:avLst/>
          </a:prstGeom>
          <a:noFill/>
        </p:spPr>
        <p:txBody>
          <a:bodyPr wrap="square" rtlCol="0">
            <a:spAutoFit/>
          </a:bodyPr>
          <a:lstStyle/>
          <a:p>
            <a:pPr marL="285750" indent="-285750">
              <a:buFont typeface="Wingdings" pitchFamily="2" charset="2"/>
              <a:buChar char="Ø"/>
            </a:pPr>
            <a:r>
              <a:rPr lang="en-US" altLang="ja-JP" sz="2000" b="1" dirty="0"/>
              <a:t>p</a:t>
            </a:r>
            <a:r>
              <a:rPr lang="en-US" altLang="ja-JP" sz="2000" b="1" dirty="0" smtClean="0"/>
              <a:t>owder X-ray diffraction @RT</a:t>
            </a:r>
          </a:p>
          <a:p>
            <a:r>
              <a:rPr lang="en-US" altLang="ja-JP" sz="2000" b="1" dirty="0"/>
              <a:t> </a:t>
            </a:r>
            <a:r>
              <a:rPr lang="en-US" altLang="ja-JP" sz="2000" b="1" dirty="0" smtClean="0"/>
              <a:t>    : RINT2500</a:t>
            </a:r>
          </a:p>
          <a:p>
            <a:pPr marL="285750" indent="-285750">
              <a:buFont typeface="Wingdings" pitchFamily="2" charset="2"/>
              <a:buChar char="Ø"/>
            </a:pPr>
            <a:r>
              <a:rPr lang="en-US" altLang="ja-JP" sz="2000" b="1" dirty="0" smtClean="0"/>
              <a:t>Rietveld</a:t>
            </a:r>
            <a:r>
              <a:rPr lang="ja-JP" altLang="en-US" sz="2000" b="1" dirty="0"/>
              <a:t> </a:t>
            </a:r>
            <a:r>
              <a:rPr lang="en-US" altLang="ja-JP" sz="2000" b="1" dirty="0" smtClean="0"/>
              <a:t>analysis</a:t>
            </a:r>
          </a:p>
          <a:p>
            <a:r>
              <a:rPr lang="ja-JP" altLang="en-US" sz="2000" b="1" dirty="0"/>
              <a:t>　 </a:t>
            </a:r>
            <a:r>
              <a:rPr lang="ja-JP" altLang="en-US" sz="2000" b="1" dirty="0" smtClean="0"/>
              <a:t> </a:t>
            </a:r>
            <a:r>
              <a:rPr lang="en-US" altLang="ja-JP" sz="2000" b="1" dirty="0" smtClean="0"/>
              <a:t>: RIETAN-FP program</a:t>
            </a:r>
          </a:p>
          <a:p>
            <a:endParaRPr lang="en-US" altLang="ja-JP" sz="2000" b="1" dirty="0" smtClean="0"/>
          </a:p>
          <a:p>
            <a:pPr marL="285750" indent="-285750">
              <a:buFont typeface="Wingdings" pitchFamily="2" charset="2"/>
              <a:buChar char="Ø"/>
            </a:pPr>
            <a:r>
              <a:rPr lang="en-US" altLang="ja-JP" sz="2000" b="1" i="1" dirty="0"/>
              <a:t>χ</a:t>
            </a:r>
            <a:r>
              <a:rPr lang="ja-JP" altLang="en-US" sz="2000" b="1" dirty="0" smtClean="0"/>
              <a:t> ：</a:t>
            </a:r>
            <a:r>
              <a:rPr lang="en-US" altLang="ja-JP" sz="2000" b="1" dirty="0" smtClean="0"/>
              <a:t>5K - 350K @ H = 1T , MPMS</a:t>
            </a:r>
            <a:endParaRPr kumimoji="1" lang="en-US" altLang="ja-JP" sz="2000" b="1" dirty="0" smtClean="0"/>
          </a:p>
          <a:p>
            <a:pPr marL="285750" indent="-285750">
              <a:buFont typeface="Wingdings" pitchFamily="2" charset="2"/>
              <a:buChar char="Ø"/>
            </a:pPr>
            <a:r>
              <a:rPr lang="en-US" altLang="ja-JP" sz="2000" b="1" i="1" dirty="0"/>
              <a:t>ρ</a:t>
            </a:r>
            <a:r>
              <a:rPr lang="en-US" altLang="ja-JP" sz="2000" b="1" dirty="0" smtClean="0"/>
              <a:t> </a:t>
            </a:r>
            <a:r>
              <a:rPr lang="ja-JP" altLang="en-US" sz="2000" b="1" dirty="0" smtClean="0"/>
              <a:t>：</a:t>
            </a:r>
            <a:r>
              <a:rPr lang="en-US" altLang="ja-JP" sz="2000" b="1" dirty="0" smtClean="0"/>
              <a:t>dc four-probe method</a:t>
            </a:r>
            <a:endParaRPr lang="en-US" altLang="ja-JP" sz="2000" b="1" dirty="0"/>
          </a:p>
          <a:p>
            <a:pPr marL="285750" indent="-285750">
              <a:buFont typeface="Wingdings" pitchFamily="2" charset="2"/>
              <a:buChar char="Ø"/>
            </a:pPr>
            <a:r>
              <a:rPr lang="en-US" altLang="ja-JP" sz="2000" b="1" i="1" dirty="0" smtClean="0"/>
              <a:t>S</a:t>
            </a:r>
            <a:r>
              <a:rPr lang="en-US" altLang="ja-JP" sz="2000" b="1" dirty="0" smtClean="0"/>
              <a:t> </a:t>
            </a:r>
            <a:r>
              <a:rPr lang="ja-JP" altLang="en-US" sz="2000" b="1" dirty="0" smtClean="0"/>
              <a:t>：</a:t>
            </a:r>
            <a:r>
              <a:rPr lang="en-US" altLang="ja-JP" sz="2000" b="1" dirty="0" smtClean="0"/>
              <a:t>steady-state technique</a:t>
            </a:r>
          </a:p>
          <a:p>
            <a:pPr marL="285750" indent="-285750">
              <a:buFont typeface="Wingdings" pitchFamily="2" charset="2"/>
              <a:buChar char="Ø"/>
            </a:pPr>
            <a:r>
              <a:rPr lang="en-US" altLang="ja-JP" sz="2000" b="1" i="1" dirty="0"/>
              <a:t>κ</a:t>
            </a:r>
            <a:r>
              <a:rPr lang="ja-JP" altLang="en-US" sz="2000" b="1" dirty="0" smtClean="0"/>
              <a:t> </a:t>
            </a:r>
            <a:r>
              <a:rPr lang="en-US" altLang="ja-JP" sz="2000" b="1" dirty="0" smtClean="0"/>
              <a:t>= </a:t>
            </a:r>
            <a:r>
              <a:rPr lang="en-US" altLang="ja-JP" sz="2000" b="1" i="1" dirty="0" err="1" smtClean="0"/>
              <a:t>dC</a:t>
            </a:r>
            <a:r>
              <a:rPr lang="en-US" altLang="ja-JP" sz="2000" b="1" baseline="-25000" dirty="0" err="1" smtClean="0"/>
              <a:t>v</a:t>
            </a:r>
            <a:r>
              <a:rPr lang="en-US" altLang="ja-JP" sz="2000" b="1" i="1" dirty="0" smtClean="0"/>
              <a:t>α</a:t>
            </a:r>
          </a:p>
          <a:p>
            <a:endParaRPr lang="en-US" altLang="ja-JP" sz="2000" b="1" i="1" dirty="0" smtClean="0"/>
          </a:p>
          <a:p>
            <a:pPr marL="285750" indent="-285750">
              <a:buFont typeface="Wingdings" pitchFamily="2" charset="2"/>
              <a:buChar char="Ø"/>
            </a:pPr>
            <a:r>
              <a:rPr lang="en-US" altLang="ja-JP" sz="2000" b="1" i="1" dirty="0"/>
              <a:t>d</a:t>
            </a:r>
            <a:r>
              <a:rPr lang="ja-JP" altLang="en-US" sz="2000" b="1" dirty="0" smtClean="0"/>
              <a:t>：</a:t>
            </a:r>
            <a:r>
              <a:rPr lang="en-US" altLang="ja-JP" sz="2000" b="1" dirty="0" smtClean="0"/>
              <a:t>Archimedes method @RT</a:t>
            </a:r>
          </a:p>
          <a:p>
            <a:pPr marL="285750" indent="-285750">
              <a:buFont typeface="Wingdings" pitchFamily="2" charset="2"/>
              <a:buChar char="Ø"/>
            </a:pPr>
            <a:r>
              <a:rPr lang="en-US" altLang="ja-JP" sz="2000" b="1" i="1" dirty="0" err="1"/>
              <a:t>C</a:t>
            </a:r>
            <a:r>
              <a:rPr lang="en-US" altLang="ja-JP" sz="2000" b="1" baseline="-25000" dirty="0" err="1"/>
              <a:t>v</a:t>
            </a:r>
            <a:r>
              <a:rPr lang="ja-JP" altLang="en-US" sz="2000" b="1" dirty="0" smtClean="0"/>
              <a:t>：</a:t>
            </a:r>
            <a:r>
              <a:rPr lang="en-US" altLang="ja-JP" sz="2000" b="1" dirty="0" smtClean="0"/>
              <a:t>differential scanning </a:t>
            </a:r>
            <a:r>
              <a:rPr lang="en-US" altLang="ja-JP" sz="2000" b="1" dirty="0" err="1" smtClean="0"/>
              <a:t>calorimetry@RT</a:t>
            </a:r>
            <a:endParaRPr lang="en-US" altLang="ja-JP" sz="2000" b="1" dirty="0" smtClean="0"/>
          </a:p>
          <a:p>
            <a:pPr marL="285750" indent="-285750">
              <a:buFont typeface="Wingdings" pitchFamily="2" charset="2"/>
              <a:buChar char="Ø"/>
            </a:pPr>
            <a:r>
              <a:rPr lang="en-US" altLang="ja-JP" sz="2000" b="1" i="1" dirty="0"/>
              <a:t>α</a:t>
            </a:r>
            <a:r>
              <a:rPr lang="ja-JP" altLang="en-US" sz="2000" b="1" dirty="0" smtClean="0"/>
              <a:t>：</a:t>
            </a:r>
            <a:r>
              <a:rPr lang="en-US" altLang="ja-JP" sz="2000" b="1" dirty="0" smtClean="0"/>
              <a:t>laser flash method, TC-7000</a:t>
            </a:r>
            <a:endParaRPr lang="en-US" altLang="ja-JP" sz="2000" b="1" i="1" dirty="0" smtClean="0"/>
          </a:p>
        </p:txBody>
      </p:sp>
      <p:sp>
        <p:nvSpPr>
          <p:cNvPr id="4" name="テキスト ボックス 3"/>
          <p:cNvSpPr txBox="1"/>
          <p:nvPr/>
        </p:nvSpPr>
        <p:spPr>
          <a:xfrm>
            <a:off x="6740669" y="1348055"/>
            <a:ext cx="1008111" cy="461665"/>
          </a:xfrm>
          <a:prstGeom prst="rect">
            <a:avLst/>
          </a:prstGeom>
          <a:noFill/>
        </p:spPr>
        <p:txBody>
          <a:bodyPr wrap="square" rtlCol="0">
            <a:spAutoFit/>
          </a:bodyPr>
          <a:lstStyle/>
          <a:p>
            <a:pPr algn="ctr"/>
            <a:r>
              <a:rPr kumimoji="1" lang="ja-JP" altLang="en-US" sz="1200" b="1" dirty="0" smtClean="0">
                <a:solidFill>
                  <a:schemeClr val="bg1"/>
                </a:solidFill>
              </a:rPr>
              <a:t>イオン半径 </a:t>
            </a:r>
            <a:endParaRPr kumimoji="1" lang="en-US" altLang="ja-JP" sz="1200" b="1" dirty="0" smtClean="0">
              <a:solidFill>
                <a:schemeClr val="bg1"/>
              </a:solidFill>
            </a:endParaRPr>
          </a:p>
          <a:p>
            <a:pPr algn="ctr"/>
            <a:r>
              <a:rPr lang="en-US" altLang="ja-JP" sz="1200" b="1" dirty="0">
                <a:solidFill>
                  <a:schemeClr val="bg1"/>
                </a:solidFill>
              </a:rPr>
              <a:t>(</a:t>
            </a:r>
            <a:r>
              <a:rPr kumimoji="1" lang="en-US" altLang="ja-JP" sz="1200" b="1" dirty="0" smtClean="0">
                <a:solidFill>
                  <a:schemeClr val="bg1"/>
                </a:solidFill>
              </a:rPr>
              <a:t>Å)</a:t>
            </a:r>
            <a:endParaRPr kumimoji="1" lang="ja-JP" altLang="en-US" sz="1200" b="1" dirty="0">
              <a:solidFill>
                <a:schemeClr val="bg1"/>
              </a:solidFill>
            </a:endParaRPr>
          </a:p>
        </p:txBody>
      </p:sp>
      <p:sp>
        <p:nvSpPr>
          <p:cNvPr id="8" name="テキスト ボックス 7"/>
          <p:cNvSpPr txBox="1"/>
          <p:nvPr/>
        </p:nvSpPr>
        <p:spPr>
          <a:xfrm>
            <a:off x="7668344" y="1348053"/>
            <a:ext cx="1160511" cy="461665"/>
          </a:xfrm>
          <a:prstGeom prst="rect">
            <a:avLst/>
          </a:prstGeom>
          <a:noFill/>
        </p:spPr>
        <p:txBody>
          <a:bodyPr wrap="square" rtlCol="0">
            <a:spAutoFit/>
          </a:bodyPr>
          <a:lstStyle/>
          <a:p>
            <a:pPr algn="ctr"/>
            <a:r>
              <a:rPr lang="en-US" altLang="ja-JP" sz="1200" b="1" dirty="0" smtClean="0">
                <a:solidFill>
                  <a:schemeClr val="bg1"/>
                </a:solidFill>
              </a:rPr>
              <a:t>BV</a:t>
            </a:r>
            <a:r>
              <a:rPr lang="ja-JP" altLang="en-US" sz="1200" b="1" dirty="0" smtClean="0">
                <a:solidFill>
                  <a:schemeClr val="bg1"/>
                </a:solidFill>
              </a:rPr>
              <a:t>パラメーター</a:t>
            </a:r>
            <a:r>
              <a:rPr kumimoji="1" lang="ja-JP" altLang="en-US" sz="1200" b="1" dirty="0" smtClean="0">
                <a:solidFill>
                  <a:schemeClr val="bg1"/>
                </a:solidFill>
              </a:rPr>
              <a:t> </a:t>
            </a:r>
            <a:endParaRPr kumimoji="1" lang="en-US" altLang="ja-JP" sz="1200" b="1" dirty="0" smtClean="0">
              <a:solidFill>
                <a:schemeClr val="bg1"/>
              </a:solidFill>
            </a:endParaRPr>
          </a:p>
          <a:p>
            <a:pPr algn="ctr"/>
            <a:r>
              <a:rPr lang="en-US" altLang="ja-JP" sz="1200" b="1" dirty="0">
                <a:solidFill>
                  <a:schemeClr val="bg1"/>
                </a:solidFill>
                <a:latin typeface="Times New Roman" panose="02020603050405020304" pitchFamily="18" charset="0"/>
                <a:cs typeface="Times New Roman" panose="02020603050405020304" pitchFamily="18" charset="0"/>
              </a:rPr>
              <a:t>r</a:t>
            </a:r>
            <a:r>
              <a:rPr lang="en-US" altLang="ja-JP" sz="1200" b="1" baseline="-25000" dirty="0" smtClean="0">
                <a:solidFill>
                  <a:schemeClr val="bg1"/>
                </a:solidFill>
                <a:latin typeface="Times New Roman" panose="02020603050405020304" pitchFamily="18" charset="0"/>
                <a:cs typeface="Times New Roman" panose="02020603050405020304" pitchFamily="18" charset="0"/>
              </a:rPr>
              <a:t>0</a:t>
            </a:r>
            <a:r>
              <a:rPr lang="en-US" altLang="ja-JP" sz="1200" b="1" dirty="0" smtClean="0">
                <a:solidFill>
                  <a:schemeClr val="bg1"/>
                </a:solidFill>
                <a:latin typeface="Times New Roman" panose="02020603050405020304" pitchFamily="18" charset="0"/>
                <a:cs typeface="Times New Roman" panose="02020603050405020304" pitchFamily="18" charset="0"/>
              </a:rPr>
              <a:t> </a:t>
            </a:r>
            <a:r>
              <a:rPr lang="en-US" altLang="ja-JP" sz="1200" b="1" dirty="0" smtClean="0">
                <a:solidFill>
                  <a:schemeClr val="bg1"/>
                </a:solidFill>
              </a:rPr>
              <a:t>(</a:t>
            </a:r>
            <a:r>
              <a:rPr kumimoji="1" lang="en-US" altLang="ja-JP" sz="1200" b="1" dirty="0" smtClean="0">
                <a:solidFill>
                  <a:schemeClr val="bg1"/>
                </a:solidFill>
              </a:rPr>
              <a:t>Å)</a:t>
            </a:r>
            <a:endParaRPr kumimoji="1" lang="ja-JP" altLang="en-US" sz="1200" b="1" dirty="0">
              <a:solidFill>
                <a:schemeClr val="bg1"/>
              </a:solidFill>
            </a:endParaRPr>
          </a:p>
        </p:txBody>
      </p:sp>
      <p:sp>
        <p:nvSpPr>
          <p:cNvPr id="9" name="正方形/長方形 8"/>
          <p:cNvSpPr/>
          <p:nvPr/>
        </p:nvSpPr>
        <p:spPr>
          <a:xfrm>
            <a:off x="211754" y="1269446"/>
            <a:ext cx="4072214" cy="642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95155" y="1269446"/>
            <a:ext cx="3933700" cy="6663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91737" y="1359929"/>
            <a:ext cx="2376264" cy="461665"/>
          </a:xfrm>
          <a:prstGeom prst="rect">
            <a:avLst/>
          </a:prstGeom>
          <a:noFill/>
        </p:spPr>
        <p:txBody>
          <a:bodyPr wrap="square" rtlCol="0">
            <a:spAutoFit/>
          </a:bodyPr>
          <a:lstStyle/>
          <a:p>
            <a:pPr algn="ctr"/>
            <a:r>
              <a:rPr lang="en-US" altLang="ja-JP" sz="2400" b="1" dirty="0" smtClean="0">
                <a:solidFill>
                  <a:schemeClr val="bg1"/>
                </a:solidFill>
              </a:rPr>
              <a:t>fabrication</a:t>
            </a:r>
            <a:endParaRPr kumimoji="1" lang="ja-JP" altLang="en-US" sz="2400" b="1" dirty="0">
              <a:solidFill>
                <a:schemeClr val="bg1"/>
              </a:solidFill>
            </a:endParaRPr>
          </a:p>
        </p:txBody>
      </p:sp>
      <p:sp>
        <p:nvSpPr>
          <p:cNvPr id="12" name="テキスト ボックス 11"/>
          <p:cNvSpPr txBox="1"/>
          <p:nvPr/>
        </p:nvSpPr>
        <p:spPr>
          <a:xfrm>
            <a:off x="5718022" y="1359930"/>
            <a:ext cx="2376264" cy="461665"/>
          </a:xfrm>
          <a:prstGeom prst="rect">
            <a:avLst/>
          </a:prstGeom>
          <a:noFill/>
        </p:spPr>
        <p:txBody>
          <a:bodyPr wrap="square" rtlCol="0">
            <a:spAutoFit/>
          </a:bodyPr>
          <a:lstStyle/>
          <a:p>
            <a:pPr algn="ctr"/>
            <a:r>
              <a:rPr lang="en-US" altLang="ja-JP" sz="2400" b="1" dirty="0" err="1" smtClean="0">
                <a:solidFill>
                  <a:schemeClr val="bg1"/>
                </a:solidFill>
              </a:rPr>
              <a:t>determinaiton</a:t>
            </a:r>
            <a:endParaRPr kumimoji="1" lang="ja-JP" altLang="en-US" sz="2400" b="1" dirty="0">
              <a:solidFill>
                <a:schemeClr val="bg1"/>
              </a:solidFill>
            </a:endParaRPr>
          </a:p>
        </p:txBody>
      </p:sp>
      <p:sp>
        <p:nvSpPr>
          <p:cNvPr id="13" name="テキスト ボックス 12"/>
          <p:cNvSpPr txBox="1"/>
          <p:nvPr/>
        </p:nvSpPr>
        <p:spPr>
          <a:xfrm>
            <a:off x="489404" y="2172188"/>
            <a:ext cx="3896548" cy="1015663"/>
          </a:xfrm>
          <a:prstGeom prst="rect">
            <a:avLst/>
          </a:prstGeom>
          <a:noFill/>
        </p:spPr>
        <p:txBody>
          <a:bodyPr wrap="square" rtlCol="0">
            <a:spAutoFit/>
          </a:bodyPr>
          <a:lstStyle/>
          <a:p>
            <a:pPr marL="285750" indent="-285750">
              <a:buFont typeface="Wingdings" pitchFamily="2" charset="2"/>
              <a:buChar char="Ø"/>
            </a:pPr>
            <a:r>
              <a:rPr lang="en-US" altLang="ja-JP" sz="2000" b="1" dirty="0" smtClean="0"/>
              <a:t>Pr</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FeO</a:t>
            </a:r>
            <a:r>
              <a:rPr lang="en-US" altLang="ja-JP" sz="2000" b="1" baseline="-25000" dirty="0" smtClean="0"/>
              <a:t>3 </a:t>
            </a:r>
            <a:r>
              <a:rPr lang="ja-JP" altLang="en-US" sz="2000" b="1" baseline="-25000" dirty="0" smtClean="0"/>
              <a:t>　</a:t>
            </a:r>
            <a:r>
              <a:rPr lang="en-US" altLang="ja-JP" sz="2000" b="1" dirty="0" smtClean="0"/>
              <a:t>(0</a:t>
            </a:r>
            <a:r>
              <a:rPr lang="ja-JP" altLang="en-US" sz="2000" b="1" dirty="0" smtClean="0"/>
              <a:t>≦</a:t>
            </a:r>
            <a:r>
              <a:rPr lang="en-US" altLang="ja-JP" sz="2000" b="1" dirty="0" smtClean="0"/>
              <a:t>x</a:t>
            </a:r>
            <a:r>
              <a:rPr lang="ja-JP" altLang="en-US" sz="2000" b="1" dirty="0" smtClean="0"/>
              <a:t>≦</a:t>
            </a:r>
            <a:r>
              <a:rPr lang="en-US" altLang="ja-JP" sz="2000" b="1" dirty="0" smtClean="0"/>
              <a:t>0.5)</a:t>
            </a:r>
          </a:p>
          <a:p>
            <a:pPr marL="285750" indent="-285750">
              <a:buFont typeface="Wingdings" pitchFamily="2" charset="2"/>
              <a:buChar char="Ø"/>
            </a:pPr>
            <a:r>
              <a:rPr lang="en-US" altLang="ja-JP" sz="2000" b="1" dirty="0" smtClean="0"/>
              <a:t>La</a:t>
            </a:r>
            <a:r>
              <a:rPr lang="en-US" altLang="ja-JP" sz="2000" b="1" baseline="-25000" dirty="0" smtClean="0"/>
              <a:t>1-x</a:t>
            </a:r>
            <a:r>
              <a:rPr lang="en-US" altLang="ja-JP" sz="2000" b="1" dirty="0" smtClean="0"/>
              <a:t>Sr</a:t>
            </a:r>
            <a:r>
              <a:rPr lang="en-US" altLang="ja-JP" sz="2000" b="1" baseline="-25000" dirty="0" smtClean="0"/>
              <a:t>x</a:t>
            </a:r>
            <a:r>
              <a:rPr lang="en-US" altLang="ja-JP" sz="2000" b="1" dirty="0" smtClean="0"/>
              <a:t>FeO</a:t>
            </a:r>
            <a:r>
              <a:rPr lang="en-US" altLang="ja-JP" sz="2000" b="1" baseline="-25000" dirty="0" smtClean="0"/>
              <a:t>3 </a:t>
            </a:r>
            <a:r>
              <a:rPr lang="ja-JP" altLang="en-US" sz="2000" b="1" baseline="-25000" dirty="0"/>
              <a:t>　</a:t>
            </a:r>
            <a:r>
              <a:rPr lang="en-US" altLang="ja-JP" sz="2000" b="1" dirty="0"/>
              <a:t>(0</a:t>
            </a:r>
            <a:r>
              <a:rPr lang="ja-JP" altLang="en-US" sz="2000" b="1" dirty="0"/>
              <a:t>≦</a:t>
            </a:r>
            <a:r>
              <a:rPr lang="en-US" altLang="ja-JP" sz="2000" b="1" dirty="0"/>
              <a:t>x</a:t>
            </a:r>
            <a:r>
              <a:rPr lang="ja-JP" altLang="en-US" sz="2000" b="1" dirty="0"/>
              <a:t>≦</a:t>
            </a:r>
            <a:r>
              <a:rPr lang="en-US" altLang="ja-JP" sz="2000" b="1" dirty="0"/>
              <a:t>0.5</a:t>
            </a:r>
            <a:r>
              <a:rPr lang="en-US" altLang="ja-JP" sz="2000" b="1" dirty="0" smtClean="0"/>
              <a:t>)</a:t>
            </a:r>
          </a:p>
          <a:p>
            <a:r>
              <a:rPr lang="en-US" altLang="ja-JP" sz="2000" b="1" dirty="0" smtClean="0"/>
              <a:t>      solid-state reaction method   </a:t>
            </a:r>
            <a:r>
              <a:rPr lang="en-US" altLang="ja-JP" sz="2000" b="1" baseline="-25000" dirty="0" smtClean="0"/>
              <a:t>  </a:t>
            </a:r>
            <a:endParaRPr lang="en-US" altLang="ja-JP" sz="2000" b="1" dirty="0" smtClean="0"/>
          </a:p>
        </p:txBody>
      </p:sp>
      <p:sp>
        <p:nvSpPr>
          <p:cNvPr id="7" name="角丸四角形 6"/>
          <p:cNvSpPr/>
          <p:nvPr/>
        </p:nvSpPr>
        <p:spPr>
          <a:xfrm>
            <a:off x="611566" y="4320445"/>
            <a:ext cx="3448000" cy="4898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11566" y="3483748"/>
            <a:ext cx="3448000" cy="494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34968" y="5191920"/>
            <a:ext cx="3424598" cy="5042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51618" y="6062598"/>
            <a:ext cx="3407948" cy="4943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085297" y="3932796"/>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2093622" y="4760360"/>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121529" y="5662801"/>
            <a:ext cx="523939" cy="4315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13718" y="3476285"/>
            <a:ext cx="3047921" cy="400110"/>
          </a:xfrm>
          <a:prstGeom prst="rect">
            <a:avLst/>
          </a:prstGeom>
          <a:noFill/>
        </p:spPr>
        <p:txBody>
          <a:bodyPr wrap="square" rtlCol="0">
            <a:spAutoFit/>
          </a:bodyPr>
          <a:lstStyle/>
          <a:p>
            <a:r>
              <a:rPr lang="en-US" altLang="ja-JP" sz="2000" b="1" dirty="0"/>
              <a:t>s</a:t>
            </a:r>
            <a:r>
              <a:rPr lang="en-US" altLang="ja-JP" sz="2000" b="1" dirty="0" smtClean="0"/>
              <a:t>toichiometric mixture</a:t>
            </a:r>
            <a:endParaRPr kumimoji="1" lang="ja-JP" altLang="en-US" sz="2000" b="1" dirty="0"/>
          </a:p>
        </p:txBody>
      </p:sp>
      <p:sp>
        <p:nvSpPr>
          <p:cNvPr id="22" name="テキスト ボックス 21"/>
          <p:cNvSpPr txBox="1"/>
          <p:nvPr/>
        </p:nvSpPr>
        <p:spPr>
          <a:xfrm>
            <a:off x="955495" y="4364356"/>
            <a:ext cx="2760141" cy="400110"/>
          </a:xfrm>
          <a:prstGeom prst="rect">
            <a:avLst/>
          </a:prstGeom>
          <a:noFill/>
        </p:spPr>
        <p:txBody>
          <a:bodyPr wrap="square" rtlCol="0">
            <a:spAutoFit/>
          </a:bodyPr>
          <a:lstStyle/>
          <a:p>
            <a:r>
              <a:rPr lang="en-US" altLang="ja-JP" sz="2000" b="1" dirty="0"/>
              <a:t>c</a:t>
            </a:r>
            <a:r>
              <a:rPr lang="en-US" altLang="ja-JP" sz="2000" b="1" dirty="0" smtClean="0"/>
              <a:t>alcined at 1000</a:t>
            </a:r>
            <a:r>
              <a:rPr lang="ja-JP" altLang="en-US" sz="2000" b="1" dirty="0" smtClean="0"/>
              <a:t>℃</a:t>
            </a:r>
            <a:r>
              <a:rPr lang="en-US" altLang="ja-JP" sz="2000" b="1" dirty="0" smtClean="0"/>
              <a:t> in air</a:t>
            </a:r>
            <a:endParaRPr kumimoji="1" lang="ja-JP" altLang="en-US" sz="2000" b="1" dirty="0"/>
          </a:p>
        </p:txBody>
      </p:sp>
      <p:sp>
        <p:nvSpPr>
          <p:cNvPr id="23" name="テキスト ボックス 22"/>
          <p:cNvSpPr txBox="1"/>
          <p:nvPr/>
        </p:nvSpPr>
        <p:spPr>
          <a:xfrm>
            <a:off x="960489" y="6105648"/>
            <a:ext cx="3087846" cy="400110"/>
          </a:xfrm>
          <a:prstGeom prst="rect">
            <a:avLst/>
          </a:prstGeom>
          <a:noFill/>
        </p:spPr>
        <p:txBody>
          <a:bodyPr wrap="square" rtlCol="0">
            <a:spAutoFit/>
          </a:bodyPr>
          <a:lstStyle/>
          <a:p>
            <a:r>
              <a:rPr lang="en-US" altLang="ja-JP" sz="2000" b="1" dirty="0"/>
              <a:t>s</a:t>
            </a:r>
            <a:r>
              <a:rPr lang="en-US" altLang="ja-JP" sz="2000" b="1" dirty="0" smtClean="0"/>
              <a:t>intered  at 1300</a:t>
            </a:r>
            <a:r>
              <a:rPr lang="ja-JP" altLang="en-US" sz="2000" b="1" dirty="0" smtClean="0"/>
              <a:t>℃</a:t>
            </a:r>
            <a:r>
              <a:rPr lang="en-US" altLang="ja-JP" sz="2000" b="1" dirty="0" smtClean="0"/>
              <a:t> in O</a:t>
            </a:r>
            <a:r>
              <a:rPr lang="en-US" altLang="ja-JP" sz="2000" b="1" baseline="-25000" dirty="0" smtClean="0"/>
              <a:t>2</a:t>
            </a:r>
            <a:endParaRPr kumimoji="1" lang="ja-JP" altLang="en-US" sz="2000" b="1" baseline="-25000" dirty="0"/>
          </a:p>
        </p:txBody>
      </p:sp>
      <p:sp>
        <p:nvSpPr>
          <p:cNvPr id="24" name="テキスト ボックス 23"/>
          <p:cNvSpPr txBox="1"/>
          <p:nvPr/>
        </p:nvSpPr>
        <p:spPr>
          <a:xfrm>
            <a:off x="1092379" y="5224711"/>
            <a:ext cx="2601994" cy="400110"/>
          </a:xfrm>
          <a:prstGeom prst="rect">
            <a:avLst/>
          </a:prstGeom>
          <a:noFill/>
        </p:spPr>
        <p:txBody>
          <a:bodyPr wrap="square" rtlCol="0">
            <a:spAutoFit/>
          </a:bodyPr>
          <a:lstStyle/>
          <a:p>
            <a:r>
              <a:rPr lang="en-US" altLang="ja-JP" sz="2000" b="1" dirty="0"/>
              <a:t>p</a:t>
            </a:r>
            <a:r>
              <a:rPr lang="en-US" altLang="ja-JP" sz="2000" b="1" dirty="0" smtClean="0"/>
              <a:t>ressed into pellets</a:t>
            </a:r>
            <a:endParaRPr kumimoji="1" lang="ja-JP" altLang="en-US" sz="2000" b="1" dirty="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3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prstClr val="black"/>
                </a:solidFill>
              </a:rPr>
              <a:t>c</a:t>
            </a:r>
            <a:r>
              <a:rPr lang="en-US" altLang="ja-JP" dirty="0" smtClean="0">
                <a:solidFill>
                  <a:prstClr val="black"/>
                </a:solidFill>
              </a:rPr>
              <a:t>rystal structure</a:t>
            </a:r>
            <a:endParaRPr lang="ja-JP" altLang="en-US" baseline="-25000" dirty="0">
              <a:solidFill>
                <a:prstClr val="black"/>
              </a:solidFill>
            </a:endParaRPr>
          </a:p>
        </p:txBody>
      </p:sp>
      <p:sp>
        <p:nvSpPr>
          <p:cNvPr id="3" name="テキスト ボックス 2"/>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22" name="テキスト ボックス 21"/>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3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525" y="4324985"/>
            <a:ext cx="4104654" cy="187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525" y="1603176"/>
            <a:ext cx="4104654" cy="16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55" y="4319027"/>
            <a:ext cx="4081583" cy="186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38" y="2979872"/>
            <a:ext cx="4301363" cy="162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2857" y="2979872"/>
            <a:ext cx="4379678" cy="165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920" y="1592927"/>
            <a:ext cx="4130250" cy="165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67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lang="ja-JP" altLang="en-US" smtClean="0">
                <a:solidFill>
                  <a:prstClr val="black">
                    <a:tint val="75000"/>
                  </a:prstClr>
                </a:solidFill>
              </a:rPr>
              <a:pPr/>
              <a:t>6</a:t>
            </a:fld>
            <a:endParaRPr lang="ja-JP" altLang="en-US">
              <a:solidFill>
                <a:prstClr val="black">
                  <a:tint val="75000"/>
                </a:prst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507179"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prstClr val="black"/>
                </a:solidFill>
              </a:rPr>
              <a:t>Bond Valence Sum</a:t>
            </a:r>
            <a:endParaRPr lang="ja-JP" altLang="en-US" baseline="-25000" dirty="0">
              <a:solidFill>
                <a:prstClr val="black"/>
              </a:solidFill>
            </a:endParaRPr>
          </a:p>
        </p:txBody>
      </p:sp>
      <p:sp>
        <p:nvSpPr>
          <p:cNvPr id="3" name="テキスト ボックス 2"/>
          <p:cNvSpPr txBox="1"/>
          <p:nvPr/>
        </p:nvSpPr>
        <p:spPr>
          <a:xfrm>
            <a:off x="251520"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22" name="テキスト ボックス 21"/>
          <p:cNvSpPr txBox="1"/>
          <p:nvPr/>
        </p:nvSpPr>
        <p:spPr>
          <a:xfrm>
            <a:off x="5288845"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graphicFrame>
        <p:nvGraphicFramePr>
          <p:cNvPr id="5" name="表 4"/>
          <p:cNvGraphicFramePr>
            <a:graphicFrameLocks noGrp="1"/>
          </p:cNvGraphicFramePr>
          <p:nvPr>
            <p:extLst>
              <p:ext uri="{D42A27DB-BD31-4B8C-83A1-F6EECF244321}">
                <p14:modId xmlns:p14="http://schemas.microsoft.com/office/powerpoint/2010/main" val="2901662210"/>
              </p:ext>
            </p:extLst>
          </p:nvPr>
        </p:nvGraphicFramePr>
        <p:xfrm>
          <a:off x="3748170" y="1674844"/>
          <a:ext cx="1562288" cy="1520648"/>
        </p:xfrm>
        <a:graphic>
          <a:graphicData uri="http://schemas.openxmlformats.org/drawingml/2006/table">
            <a:tbl>
              <a:tblPr firstRow="1" bandRow="1">
                <a:tableStyleId>{5C22544A-7EE6-4342-B048-85BDC9FD1C3A}</a:tableStyleId>
              </a:tblPr>
              <a:tblGrid>
                <a:gridCol w="587149"/>
                <a:gridCol w="975139"/>
              </a:tblGrid>
              <a:tr h="380162">
                <a:tc>
                  <a:txBody>
                    <a:bodyPr/>
                    <a:lstStyle/>
                    <a:p>
                      <a:endParaRPr kumimoji="1" lang="ja-JP" altLang="en-US" dirty="0"/>
                    </a:p>
                  </a:txBody>
                  <a:tcPr/>
                </a:tc>
                <a:tc>
                  <a:txBody>
                    <a:bodyPr/>
                    <a:lstStyle/>
                    <a:p>
                      <a:pPr algn="ctr"/>
                      <a:r>
                        <a:rPr kumimoji="1" lang="en-US" altLang="ja-JP" dirty="0" smtClean="0"/>
                        <a:t>r</a:t>
                      </a:r>
                      <a:r>
                        <a:rPr kumimoji="1" lang="en-US" altLang="ja-JP" baseline="-25000" dirty="0" smtClean="0"/>
                        <a:t>0</a:t>
                      </a:r>
                      <a:r>
                        <a:rPr kumimoji="1" lang="en-US" altLang="ja-JP" dirty="0" smtClean="0"/>
                        <a:t> (Å)</a:t>
                      </a:r>
                      <a:endParaRPr kumimoji="1" lang="ja-JP" altLang="en-US" dirty="0"/>
                    </a:p>
                  </a:txBody>
                  <a:tcPr/>
                </a:tc>
              </a:tr>
              <a:tr h="380162">
                <a:tc>
                  <a:txBody>
                    <a:bodyPr/>
                    <a:lstStyle/>
                    <a:p>
                      <a:r>
                        <a:rPr kumimoji="1" lang="en-US" altLang="ja-JP" dirty="0" smtClean="0"/>
                        <a:t>La</a:t>
                      </a:r>
                      <a:r>
                        <a:rPr kumimoji="1" lang="en-US" altLang="ja-JP" baseline="30000" dirty="0" smtClean="0"/>
                        <a:t>3+</a:t>
                      </a:r>
                      <a:endParaRPr kumimoji="1" lang="ja-JP" altLang="en-US" baseline="30000" dirty="0"/>
                    </a:p>
                  </a:txBody>
                  <a:tcPr/>
                </a:tc>
                <a:tc>
                  <a:txBody>
                    <a:bodyPr/>
                    <a:lstStyle/>
                    <a:p>
                      <a:pPr algn="ctr"/>
                      <a:r>
                        <a:rPr kumimoji="1" lang="en-US" altLang="ja-JP" dirty="0" smtClean="0"/>
                        <a:t>2.172</a:t>
                      </a:r>
                      <a:endParaRPr kumimoji="1" lang="ja-JP" altLang="en-US" dirty="0"/>
                    </a:p>
                  </a:txBody>
                  <a:tcPr/>
                </a:tc>
              </a:tr>
              <a:tr h="380162">
                <a:tc>
                  <a:txBody>
                    <a:bodyPr/>
                    <a:lstStyle/>
                    <a:p>
                      <a:r>
                        <a:rPr kumimoji="1" lang="en-US" altLang="ja-JP" dirty="0" smtClean="0"/>
                        <a:t>Pr</a:t>
                      </a:r>
                      <a:r>
                        <a:rPr kumimoji="1" lang="en-US" altLang="ja-JP" baseline="30000" dirty="0" smtClean="0"/>
                        <a:t>3+</a:t>
                      </a:r>
                      <a:endParaRPr kumimoji="1" lang="ja-JP" altLang="en-US" baseline="30000" dirty="0"/>
                    </a:p>
                  </a:txBody>
                  <a:tcPr/>
                </a:tc>
                <a:tc>
                  <a:txBody>
                    <a:bodyPr/>
                    <a:lstStyle/>
                    <a:p>
                      <a:pPr algn="ctr"/>
                      <a:r>
                        <a:rPr kumimoji="1" lang="en-US" altLang="ja-JP" dirty="0" smtClean="0"/>
                        <a:t>2.138</a:t>
                      </a:r>
                      <a:endParaRPr kumimoji="1" lang="ja-JP" altLang="en-US" dirty="0"/>
                    </a:p>
                  </a:txBody>
                  <a:tcPr/>
                </a:tc>
              </a:tr>
              <a:tr h="380162">
                <a:tc>
                  <a:txBody>
                    <a:bodyPr/>
                    <a:lstStyle/>
                    <a:p>
                      <a:r>
                        <a:rPr kumimoji="1" lang="en-US" altLang="ja-JP" dirty="0" smtClean="0"/>
                        <a:t>Sr</a:t>
                      </a:r>
                      <a:r>
                        <a:rPr kumimoji="1" lang="en-US" altLang="ja-JP" baseline="30000" dirty="0" smtClean="0"/>
                        <a:t>2+</a:t>
                      </a:r>
                      <a:endParaRPr kumimoji="1" lang="ja-JP" altLang="en-US" baseline="30000" dirty="0"/>
                    </a:p>
                  </a:txBody>
                  <a:tcPr/>
                </a:tc>
                <a:tc>
                  <a:txBody>
                    <a:bodyPr/>
                    <a:lstStyle/>
                    <a:p>
                      <a:pPr algn="ctr"/>
                      <a:r>
                        <a:rPr kumimoji="1" lang="en-US" altLang="ja-JP" dirty="0" smtClean="0"/>
                        <a:t>2.118</a:t>
                      </a:r>
                      <a:endParaRPr kumimoji="1" lang="ja-JP" altLang="en-US" dirty="0"/>
                    </a:p>
                  </a:txBody>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59073028"/>
              </p:ext>
            </p:extLst>
          </p:nvPr>
        </p:nvGraphicFramePr>
        <p:xfrm>
          <a:off x="3726557" y="4869160"/>
          <a:ext cx="1562288" cy="1140486"/>
        </p:xfrm>
        <a:graphic>
          <a:graphicData uri="http://schemas.openxmlformats.org/drawingml/2006/table">
            <a:tbl>
              <a:tblPr firstRow="1" bandRow="1">
                <a:tableStyleId>{5C22544A-7EE6-4342-B048-85BDC9FD1C3A}</a:tableStyleId>
              </a:tblPr>
              <a:tblGrid>
                <a:gridCol w="587149"/>
                <a:gridCol w="975139"/>
              </a:tblGrid>
              <a:tr h="380162">
                <a:tc>
                  <a:txBody>
                    <a:bodyPr/>
                    <a:lstStyle/>
                    <a:p>
                      <a:endParaRPr kumimoji="1" lang="ja-JP" altLang="en-US" dirty="0"/>
                    </a:p>
                  </a:txBody>
                  <a:tcPr/>
                </a:tc>
                <a:tc>
                  <a:txBody>
                    <a:bodyPr/>
                    <a:lstStyle/>
                    <a:p>
                      <a:pPr algn="ctr"/>
                      <a:r>
                        <a:rPr kumimoji="1" lang="en-US" altLang="ja-JP" dirty="0" smtClean="0"/>
                        <a:t>r</a:t>
                      </a:r>
                      <a:r>
                        <a:rPr kumimoji="1" lang="en-US" altLang="ja-JP" baseline="-25000" dirty="0" smtClean="0"/>
                        <a:t>0</a:t>
                      </a:r>
                      <a:r>
                        <a:rPr kumimoji="1" lang="en-US" altLang="ja-JP" dirty="0" smtClean="0"/>
                        <a:t> (Å)</a:t>
                      </a:r>
                      <a:endParaRPr kumimoji="1" lang="ja-JP" altLang="en-US" dirty="0"/>
                    </a:p>
                  </a:txBody>
                  <a:tcPr/>
                </a:tc>
              </a:tr>
              <a:tr h="380162">
                <a:tc>
                  <a:txBody>
                    <a:bodyPr/>
                    <a:lstStyle/>
                    <a:p>
                      <a:r>
                        <a:rPr kumimoji="1" lang="en-US" altLang="ja-JP" dirty="0" smtClean="0"/>
                        <a:t>Fe</a:t>
                      </a:r>
                      <a:r>
                        <a:rPr kumimoji="1" lang="en-US" altLang="ja-JP" baseline="30000" dirty="0" smtClean="0"/>
                        <a:t>3+</a:t>
                      </a:r>
                      <a:endParaRPr kumimoji="1" lang="ja-JP" altLang="en-US" baseline="30000" dirty="0"/>
                    </a:p>
                  </a:txBody>
                  <a:tcPr/>
                </a:tc>
                <a:tc>
                  <a:txBody>
                    <a:bodyPr/>
                    <a:lstStyle/>
                    <a:p>
                      <a:pPr algn="ctr"/>
                      <a:r>
                        <a:rPr kumimoji="1" lang="en-US" altLang="ja-JP" dirty="0" smtClean="0"/>
                        <a:t>1.751</a:t>
                      </a:r>
                      <a:endParaRPr kumimoji="1" lang="ja-JP" altLang="en-US" dirty="0"/>
                    </a:p>
                  </a:txBody>
                  <a:tcPr/>
                </a:tc>
              </a:tr>
              <a:tr h="380162">
                <a:tc>
                  <a:txBody>
                    <a:bodyPr/>
                    <a:lstStyle/>
                    <a:p>
                      <a:r>
                        <a:rPr kumimoji="1" lang="en-US" altLang="ja-JP" dirty="0" smtClean="0"/>
                        <a:t>Fe</a:t>
                      </a:r>
                      <a:r>
                        <a:rPr kumimoji="1" lang="en-US" altLang="ja-JP" baseline="30000" dirty="0" smtClean="0"/>
                        <a:t>4+</a:t>
                      </a:r>
                      <a:endParaRPr kumimoji="1" lang="ja-JP" altLang="en-US" baseline="30000" dirty="0"/>
                    </a:p>
                  </a:txBody>
                  <a:tcPr/>
                </a:tc>
                <a:tc>
                  <a:txBody>
                    <a:bodyPr/>
                    <a:lstStyle/>
                    <a:p>
                      <a:pPr algn="ctr"/>
                      <a:r>
                        <a:rPr kumimoji="1" lang="en-US" altLang="ja-JP" dirty="0" smtClean="0"/>
                        <a:t>1.765</a:t>
                      </a:r>
                      <a:endParaRPr kumimoji="1" lang="ja-JP" altLang="en-US" dirty="0"/>
                    </a:p>
                  </a:txBody>
                  <a:tcPr/>
                </a:tc>
              </a:tr>
            </a:tbl>
          </a:graphicData>
        </a:graphic>
      </p:graphicFrame>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095" y="3629024"/>
            <a:ext cx="1743767" cy="8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357" y="1312484"/>
            <a:ext cx="2706487" cy="265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1424" y="3943519"/>
            <a:ext cx="2699420" cy="26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690" y="1380925"/>
            <a:ext cx="2673316" cy="265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0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38" y="3981393"/>
            <a:ext cx="2690220" cy="26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5720" y="5313211"/>
            <a:ext cx="954942" cy="88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9632" y="1844824"/>
            <a:ext cx="996567" cy="71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95571" y="5169544"/>
            <a:ext cx="1152128" cy="102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7600" y="1750057"/>
            <a:ext cx="999126" cy="88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0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BA7EBE-6FD4-4B50-83C6-C925E775C4BE}" type="slidenum">
              <a:rPr kumimoji="1" lang="ja-JP" altLang="en-US" smtClean="0"/>
              <a:t>7</a:t>
            </a:fld>
            <a:endParaRPr kumimoji="1" lang="ja-JP" altLang="en-US"/>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28638" y="-2262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t>m</a:t>
            </a:r>
            <a:r>
              <a:rPr lang="en-US" altLang="ja-JP" dirty="0" smtClean="0"/>
              <a:t>agnetic susceptibility</a:t>
            </a:r>
            <a:endParaRPr lang="ja-JP" altLang="en-US" baseline="-25000" dirty="0"/>
          </a:p>
        </p:txBody>
      </p:sp>
      <p:sp>
        <p:nvSpPr>
          <p:cNvPr id="8" name="テキスト ボックス 7"/>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9" name="テキスト ボックス 8"/>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7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8" y="1939222"/>
            <a:ext cx="4443536" cy="42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523" y="1961220"/>
            <a:ext cx="4521993" cy="4274096"/>
          </a:xfrm>
          <a:prstGeom prst="rect">
            <a:avLst/>
          </a:prstGeom>
          <a:noFill/>
          <a:ln>
            <a:solidFill>
              <a:schemeClr val="bg1"/>
            </a:solidFill>
          </a:ln>
          <a:effectLst/>
        </p:spPr>
      </p:pic>
      <p:pic>
        <p:nvPicPr>
          <p:cNvPr id="870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2" y="1961220"/>
            <a:ext cx="89312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647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fade">
                                      <p:cBhvr>
                                        <p:cTn id="7"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40325" y="6309320"/>
            <a:ext cx="2133600" cy="365125"/>
          </a:xfrm>
        </p:spPr>
        <p:txBody>
          <a:bodyPr/>
          <a:lstStyle/>
          <a:p>
            <a:fld id="{90BA7EBE-6FD4-4B50-83C6-C925E775C4BE}" type="slidenum">
              <a:rPr kumimoji="1" lang="ja-JP" altLang="en-US" smtClean="0"/>
              <a:t>8</a:t>
            </a:fld>
            <a:endParaRPr kumimoji="1" lang="ja-JP" altLang="en-US" dirty="0"/>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528638" y="-2262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Spin sate of B site ions</a:t>
            </a:r>
            <a:endParaRPr lang="ja-JP" altLang="en-US" baseline="-25000" dirty="0"/>
          </a:p>
        </p:txBody>
      </p:sp>
      <p:sp>
        <p:nvSpPr>
          <p:cNvPr id="8" name="テキスト ボックス 7"/>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9" name="テキスト ボックス 8"/>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graphicFrame>
        <p:nvGraphicFramePr>
          <p:cNvPr id="13" name="グラフ 12"/>
          <p:cNvGraphicFramePr>
            <a:graphicFrameLocks/>
          </p:cNvGraphicFramePr>
          <p:nvPr>
            <p:extLst>
              <p:ext uri="{D42A27DB-BD31-4B8C-83A1-F6EECF244321}">
                <p14:modId xmlns:p14="http://schemas.microsoft.com/office/powerpoint/2010/main" val="408026047"/>
              </p:ext>
            </p:extLst>
          </p:nvPr>
        </p:nvGraphicFramePr>
        <p:xfrm>
          <a:off x="71438" y="134124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1317675600"/>
              </p:ext>
            </p:extLst>
          </p:nvPr>
        </p:nvGraphicFramePr>
        <p:xfrm>
          <a:off x="4643438" y="1341243"/>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6" name="テキスト ボックス 15"/>
          <p:cNvSpPr txBox="1"/>
          <p:nvPr/>
        </p:nvSpPr>
        <p:spPr>
          <a:xfrm>
            <a:off x="5149044" y="5694091"/>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7" name="テキスト ボックス 16"/>
          <p:cNvSpPr txBox="1"/>
          <p:nvPr/>
        </p:nvSpPr>
        <p:spPr>
          <a:xfrm>
            <a:off x="6133185" y="5689713"/>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18" name="テキスト ボックス 17"/>
          <p:cNvSpPr txBox="1"/>
          <p:nvPr/>
        </p:nvSpPr>
        <p:spPr>
          <a:xfrm>
            <a:off x="7055454" y="5707543"/>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19" name="テキスト ボックス 18"/>
          <p:cNvSpPr txBox="1"/>
          <p:nvPr/>
        </p:nvSpPr>
        <p:spPr>
          <a:xfrm>
            <a:off x="7999834" y="5689713"/>
            <a:ext cx="964328" cy="369332"/>
          </a:xfrm>
          <a:prstGeom prst="rect">
            <a:avLst/>
          </a:prstGeom>
          <a:noFill/>
        </p:spPr>
        <p:txBody>
          <a:bodyPr wrap="square" rtlCol="0">
            <a:spAutoFit/>
          </a:bodyPr>
          <a:lstStyle/>
          <a:p>
            <a:r>
              <a:rPr kumimoji="1" lang="en-US" altLang="ja-JP" dirty="0" smtClean="0">
                <a:solidFill>
                  <a:srgbClr val="00B0F0"/>
                </a:solidFill>
              </a:rPr>
              <a:t>LS Fe</a:t>
            </a:r>
            <a:r>
              <a:rPr kumimoji="1" lang="en-US" altLang="ja-JP" baseline="30000" dirty="0" smtClean="0">
                <a:solidFill>
                  <a:srgbClr val="00B0F0"/>
                </a:solidFill>
              </a:rPr>
              <a:t>3+</a:t>
            </a:r>
            <a:endParaRPr kumimoji="1" lang="ja-JP" altLang="en-US" baseline="30000" dirty="0">
              <a:solidFill>
                <a:srgbClr val="00B0F0"/>
              </a:solidFill>
            </a:endParaRPr>
          </a:p>
        </p:txBody>
      </p:sp>
      <p:sp>
        <p:nvSpPr>
          <p:cNvPr id="20" name="角丸四角形 19"/>
          <p:cNvSpPr/>
          <p:nvPr/>
        </p:nvSpPr>
        <p:spPr>
          <a:xfrm>
            <a:off x="4894774" y="4325381"/>
            <a:ext cx="4006777" cy="17050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カーブ矢印 20"/>
          <p:cNvSpPr/>
          <p:nvPr/>
        </p:nvSpPr>
        <p:spPr>
          <a:xfrm>
            <a:off x="6723137" y="4898872"/>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2" name="直線コネクタ 21"/>
          <p:cNvCxnSpPr/>
          <p:nvPr/>
        </p:nvCxnSpPr>
        <p:spPr>
          <a:xfrm>
            <a:off x="5187673" y="46533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61104" y="475424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405017" y="5220454"/>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170352" y="5457747"/>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161104" y="554311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199389" y="535705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5273289" y="520365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5521757" y="5198504"/>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681768" y="5193448"/>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882411" y="518850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167956" y="464827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41387" y="474918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6385300" y="521539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150635" y="54526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141387" y="553805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179672" y="535199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253572" y="519859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6502040" y="519344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662051" y="5188392"/>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165249" y="468345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138680" y="478436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7382593" y="525057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147928" y="548786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138680" y="557323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176965" y="538717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250865" y="523377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7499333" y="522862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659344" y="522356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859987" y="5218623"/>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8054727" y="4694356"/>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028158" y="479526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8272071" y="526147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8037406" y="549877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8028158" y="558413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066443" y="539807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8140343" y="5244679"/>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8388811" y="5239528"/>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548822" y="5234472"/>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8749465" y="522952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オブジェクト 60"/>
          <p:cNvGraphicFramePr>
            <a:graphicFrameLocks noChangeAspect="1"/>
          </p:cNvGraphicFramePr>
          <p:nvPr>
            <p:extLst>
              <p:ext uri="{D42A27DB-BD31-4B8C-83A1-F6EECF244321}">
                <p14:modId xmlns:p14="http://schemas.microsoft.com/office/powerpoint/2010/main" val="225999429"/>
              </p:ext>
            </p:extLst>
          </p:nvPr>
        </p:nvGraphicFramePr>
        <p:xfrm>
          <a:off x="6154680" y="5997229"/>
          <a:ext cx="784225" cy="427037"/>
        </p:xfrm>
        <a:graphic>
          <a:graphicData uri="http://schemas.openxmlformats.org/presentationml/2006/ole">
            <mc:AlternateContent xmlns:mc="http://schemas.openxmlformats.org/markup-compatibility/2006">
              <mc:Choice xmlns:v="urn:schemas-microsoft-com:vml" Requires="v">
                <p:oleObj spid="_x0000_s88829" name="Equation" r:id="rId7" imgW="419040" imgH="228600" progId="Equation.DSMT4">
                  <p:embed/>
                </p:oleObj>
              </mc:Choice>
              <mc:Fallback>
                <p:oleObj name="Equation" r:id="rId7" imgW="419040" imgH="228600" progId="Equation.DSMT4">
                  <p:embed/>
                  <p:pic>
                    <p:nvPicPr>
                      <p:cNvPr id="0" name=""/>
                      <p:cNvPicPr>
                        <a:picLocks noChangeAspect="1" noChangeArrowheads="1"/>
                      </p:cNvPicPr>
                      <p:nvPr/>
                    </p:nvPicPr>
                    <p:blipFill>
                      <a:blip r:embed="rId8"/>
                      <a:srcRect/>
                      <a:stretch>
                        <a:fillRect/>
                      </a:stretch>
                    </p:blipFill>
                    <p:spPr bwMode="auto">
                      <a:xfrm>
                        <a:off x="6154680" y="5997229"/>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オブジェクト 61"/>
          <p:cNvGraphicFramePr>
            <a:graphicFrameLocks noChangeAspect="1"/>
          </p:cNvGraphicFramePr>
          <p:nvPr>
            <p:extLst>
              <p:ext uri="{D42A27DB-BD31-4B8C-83A1-F6EECF244321}">
                <p14:modId xmlns:p14="http://schemas.microsoft.com/office/powerpoint/2010/main" val="2009497717"/>
              </p:ext>
            </p:extLst>
          </p:nvPr>
        </p:nvGraphicFramePr>
        <p:xfrm>
          <a:off x="5074560" y="5997229"/>
          <a:ext cx="809625" cy="441325"/>
        </p:xfrm>
        <a:graphic>
          <a:graphicData uri="http://schemas.openxmlformats.org/presentationml/2006/ole">
            <mc:AlternateContent xmlns:mc="http://schemas.openxmlformats.org/markup-compatibility/2006">
              <mc:Choice xmlns:v="urn:schemas-microsoft-com:vml" Requires="v">
                <p:oleObj spid="_x0000_s88830" name="Equation" r:id="rId9" imgW="419040" imgH="228600" progId="Equation.DSMT4">
                  <p:embed/>
                </p:oleObj>
              </mc:Choice>
              <mc:Fallback>
                <p:oleObj name="Equation" r:id="rId9" imgW="419040" imgH="228600" progId="Equation.DSMT4">
                  <p:embed/>
                  <p:pic>
                    <p:nvPicPr>
                      <p:cNvPr id="0" name=""/>
                      <p:cNvPicPr>
                        <a:picLocks noChangeAspect="1" noChangeArrowheads="1"/>
                      </p:cNvPicPr>
                      <p:nvPr/>
                    </p:nvPicPr>
                    <p:blipFill>
                      <a:blip r:embed="rId10"/>
                      <a:srcRect/>
                      <a:stretch>
                        <a:fillRect/>
                      </a:stretch>
                    </p:blipFill>
                    <p:spPr bwMode="auto">
                      <a:xfrm>
                        <a:off x="5074560" y="5997229"/>
                        <a:ext cx="809625" cy="441325"/>
                      </a:xfrm>
                      <a:prstGeom prst="rect">
                        <a:avLst/>
                      </a:prstGeom>
                      <a:noFill/>
                      <a:ln>
                        <a:noFill/>
                      </a:ln>
                      <a:extLst/>
                    </p:spPr>
                  </p:pic>
                </p:oleObj>
              </mc:Fallback>
            </mc:AlternateContent>
          </a:graphicData>
        </a:graphic>
      </p:graphicFrame>
      <p:graphicFrame>
        <p:nvGraphicFramePr>
          <p:cNvPr id="63" name="オブジェクト 62"/>
          <p:cNvGraphicFramePr>
            <a:graphicFrameLocks noChangeAspect="1"/>
          </p:cNvGraphicFramePr>
          <p:nvPr>
            <p:extLst>
              <p:ext uri="{D42A27DB-BD31-4B8C-83A1-F6EECF244321}">
                <p14:modId xmlns:p14="http://schemas.microsoft.com/office/powerpoint/2010/main" val="2825644467"/>
              </p:ext>
            </p:extLst>
          </p:nvPr>
        </p:nvGraphicFramePr>
        <p:xfrm>
          <a:off x="7060811" y="5973667"/>
          <a:ext cx="809625" cy="441325"/>
        </p:xfrm>
        <a:graphic>
          <a:graphicData uri="http://schemas.openxmlformats.org/presentationml/2006/ole">
            <mc:AlternateContent xmlns:mc="http://schemas.openxmlformats.org/markup-compatibility/2006">
              <mc:Choice xmlns:v="urn:schemas-microsoft-com:vml" Requires="v">
                <p:oleObj spid="_x0000_s88831" name="Equation" r:id="rId11" imgW="419040" imgH="228600" progId="Equation.DSMT4">
                  <p:embed/>
                </p:oleObj>
              </mc:Choice>
              <mc:Fallback>
                <p:oleObj name="Equation" r:id="rId11" imgW="419040" imgH="228600" progId="Equation.DSMT4">
                  <p:embed/>
                  <p:pic>
                    <p:nvPicPr>
                      <p:cNvPr id="0" name=""/>
                      <p:cNvPicPr>
                        <a:picLocks noChangeAspect="1" noChangeArrowheads="1"/>
                      </p:cNvPicPr>
                      <p:nvPr/>
                    </p:nvPicPr>
                    <p:blipFill>
                      <a:blip r:embed="rId10"/>
                      <a:srcRect/>
                      <a:stretch>
                        <a:fillRect/>
                      </a:stretch>
                    </p:blipFill>
                    <p:spPr bwMode="auto">
                      <a:xfrm>
                        <a:off x="7060811" y="5973667"/>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オブジェクト 63"/>
          <p:cNvGraphicFramePr>
            <a:graphicFrameLocks noChangeAspect="1"/>
          </p:cNvGraphicFramePr>
          <p:nvPr>
            <p:extLst>
              <p:ext uri="{D42A27DB-BD31-4B8C-83A1-F6EECF244321}">
                <p14:modId xmlns:p14="http://schemas.microsoft.com/office/powerpoint/2010/main" val="1176322801"/>
              </p:ext>
            </p:extLst>
          </p:nvPr>
        </p:nvGraphicFramePr>
        <p:xfrm>
          <a:off x="8091926" y="5979059"/>
          <a:ext cx="809625" cy="441325"/>
        </p:xfrm>
        <a:graphic>
          <a:graphicData uri="http://schemas.openxmlformats.org/presentationml/2006/ole">
            <mc:AlternateContent xmlns:mc="http://schemas.openxmlformats.org/markup-compatibility/2006">
              <mc:Choice xmlns:v="urn:schemas-microsoft-com:vml" Requires="v">
                <p:oleObj spid="_x0000_s88832" name="Equation" r:id="rId12" imgW="419040" imgH="228600" progId="Equation.DSMT4">
                  <p:embed/>
                </p:oleObj>
              </mc:Choice>
              <mc:Fallback>
                <p:oleObj name="Equation" r:id="rId12" imgW="419040" imgH="228600" progId="Equation.DSMT4">
                  <p:embed/>
                  <p:pic>
                    <p:nvPicPr>
                      <p:cNvPr id="0" name=""/>
                      <p:cNvPicPr>
                        <a:picLocks noChangeAspect="1" noChangeArrowheads="1"/>
                      </p:cNvPicPr>
                      <p:nvPr/>
                    </p:nvPicPr>
                    <p:blipFill>
                      <a:blip r:embed="rId10"/>
                      <a:srcRect/>
                      <a:stretch>
                        <a:fillRect/>
                      </a:stretch>
                    </p:blipFill>
                    <p:spPr bwMode="auto">
                      <a:xfrm>
                        <a:off x="8091926" y="5979059"/>
                        <a:ext cx="809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 name="テキスト ボックス 64"/>
          <p:cNvSpPr txBox="1"/>
          <p:nvPr/>
        </p:nvSpPr>
        <p:spPr>
          <a:xfrm>
            <a:off x="481673"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6" name="テキスト ボックス 65"/>
          <p:cNvSpPr txBox="1"/>
          <p:nvPr/>
        </p:nvSpPr>
        <p:spPr>
          <a:xfrm>
            <a:off x="1527520" y="5701497"/>
            <a:ext cx="996923" cy="369332"/>
          </a:xfrm>
          <a:prstGeom prst="rect">
            <a:avLst/>
          </a:prstGeom>
          <a:noFill/>
        </p:spPr>
        <p:txBody>
          <a:bodyPr wrap="square" rtlCol="0">
            <a:spAutoFit/>
          </a:bodyPr>
          <a:lstStyle/>
          <a:p>
            <a:r>
              <a:rPr kumimoji="1" lang="en-US" altLang="ja-JP" dirty="0" smtClean="0">
                <a:solidFill>
                  <a:srgbClr val="92D050"/>
                </a:solidFill>
              </a:rPr>
              <a:t>LS Fe</a:t>
            </a:r>
            <a:r>
              <a:rPr lang="en-US" altLang="ja-JP" baseline="30000" dirty="0" smtClean="0">
                <a:solidFill>
                  <a:srgbClr val="92D050"/>
                </a:solidFill>
              </a:rPr>
              <a:t>4</a:t>
            </a:r>
            <a:r>
              <a:rPr kumimoji="1" lang="en-US" altLang="ja-JP" baseline="30000" dirty="0" smtClean="0">
                <a:solidFill>
                  <a:srgbClr val="92D050"/>
                </a:solidFill>
              </a:rPr>
              <a:t>+</a:t>
            </a:r>
            <a:endParaRPr kumimoji="1" lang="ja-JP" altLang="en-US" baseline="30000" dirty="0">
              <a:solidFill>
                <a:srgbClr val="92D050"/>
              </a:solidFill>
            </a:endParaRPr>
          </a:p>
        </p:txBody>
      </p:sp>
      <p:sp>
        <p:nvSpPr>
          <p:cNvPr id="67" name="テキスト ボックス 66"/>
          <p:cNvSpPr txBox="1"/>
          <p:nvPr/>
        </p:nvSpPr>
        <p:spPr>
          <a:xfrm>
            <a:off x="2494549"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8" name="テキスト ボックス 67"/>
          <p:cNvSpPr txBox="1"/>
          <p:nvPr/>
        </p:nvSpPr>
        <p:spPr>
          <a:xfrm>
            <a:off x="3432308" y="5701497"/>
            <a:ext cx="964328" cy="369332"/>
          </a:xfrm>
          <a:prstGeom prst="rect">
            <a:avLst/>
          </a:prstGeom>
          <a:noFill/>
        </p:spPr>
        <p:txBody>
          <a:bodyPr wrap="square" rtlCol="0">
            <a:spAutoFit/>
          </a:bodyPr>
          <a:lstStyle/>
          <a:p>
            <a:r>
              <a:rPr lang="en-US" altLang="ja-JP" dirty="0">
                <a:solidFill>
                  <a:schemeClr val="accent2">
                    <a:lumMod val="75000"/>
                  </a:schemeClr>
                </a:solidFill>
              </a:rPr>
              <a:t>I</a:t>
            </a:r>
            <a:r>
              <a:rPr kumimoji="1" lang="en-US" altLang="ja-JP" dirty="0" smtClean="0">
                <a:solidFill>
                  <a:schemeClr val="accent2">
                    <a:lumMod val="75000"/>
                  </a:schemeClr>
                </a:solidFill>
              </a:rPr>
              <a:t>S Fe</a:t>
            </a:r>
            <a:r>
              <a:rPr kumimoji="1" lang="en-US" altLang="ja-JP" baseline="30000" dirty="0" smtClean="0">
                <a:solidFill>
                  <a:schemeClr val="accent2">
                    <a:lumMod val="75000"/>
                  </a:schemeClr>
                </a:solidFill>
              </a:rPr>
              <a:t>3+</a:t>
            </a:r>
            <a:endParaRPr kumimoji="1" lang="ja-JP" altLang="en-US" baseline="30000" dirty="0">
              <a:solidFill>
                <a:schemeClr val="accent2">
                  <a:lumMod val="75000"/>
                </a:schemeClr>
              </a:solidFill>
            </a:endParaRPr>
          </a:p>
        </p:txBody>
      </p:sp>
      <p:sp>
        <p:nvSpPr>
          <p:cNvPr id="69" name="角丸四角形 68"/>
          <p:cNvSpPr/>
          <p:nvPr/>
        </p:nvSpPr>
        <p:spPr>
          <a:xfrm>
            <a:off x="331350" y="4300880"/>
            <a:ext cx="4072676" cy="17295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下カーブ矢印 69"/>
          <p:cNvSpPr/>
          <p:nvPr/>
        </p:nvSpPr>
        <p:spPr>
          <a:xfrm>
            <a:off x="2032647" y="4338605"/>
            <a:ext cx="617281" cy="36004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1" name="直線コネクタ 70"/>
          <p:cNvCxnSpPr/>
          <p:nvPr/>
        </p:nvCxnSpPr>
        <p:spPr>
          <a:xfrm>
            <a:off x="530641" y="4675323"/>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504072" y="477623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747985" y="524244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13320" y="5479738"/>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04072" y="556510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42357" y="537904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V="1">
            <a:off x="616257" y="5225646"/>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864725" y="5220495"/>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1024736" y="5215439"/>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1567118" y="4706140"/>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540549" y="480705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1784462" y="527326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549797" y="5510555"/>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540549" y="559592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578834" y="5409862"/>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1652734" y="5256463"/>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1901202" y="525131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2061213" y="5246256"/>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6769" y="473930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20200" y="48402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2764113" y="530643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29448" y="554372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20200" y="56290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58485" y="544303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flipV="1">
            <a:off x="2632385" y="52896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flipV="1">
            <a:off x="2880853" y="528448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3040864" y="527942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3458877" y="4739309"/>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3432308" y="484022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V="1">
            <a:off x="3676221" y="530643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441556" y="5543724"/>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3432308" y="562909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470593" y="5443031"/>
            <a:ext cx="7213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3544493" y="5289632"/>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3792961" y="5284481"/>
            <a:ext cx="0" cy="4320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3952972" y="5279425"/>
            <a:ext cx="0" cy="4860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810313" y="4497684"/>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2880853" y="4516485"/>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3831246" y="4516485"/>
            <a:ext cx="0" cy="4832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0" name="オブジェクト 109"/>
          <p:cNvGraphicFramePr>
            <a:graphicFrameLocks noChangeAspect="1"/>
          </p:cNvGraphicFramePr>
          <p:nvPr>
            <p:extLst>
              <p:ext uri="{D42A27DB-BD31-4B8C-83A1-F6EECF244321}">
                <p14:modId xmlns:p14="http://schemas.microsoft.com/office/powerpoint/2010/main" val="3622864397"/>
              </p:ext>
            </p:extLst>
          </p:nvPr>
        </p:nvGraphicFramePr>
        <p:xfrm>
          <a:off x="1521619" y="6009013"/>
          <a:ext cx="784225" cy="427037"/>
        </p:xfrm>
        <a:graphic>
          <a:graphicData uri="http://schemas.openxmlformats.org/presentationml/2006/ole">
            <mc:AlternateContent xmlns:mc="http://schemas.openxmlformats.org/markup-compatibility/2006">
              <mc:Choice xmlns:v="urn:schemas-microsoft-com:vml" Requires="v">
                <p:oleObj spid="_x0000_s88833" name="Equation" r:id="rId13" imgW="419040" imgH="228600" progId="Equation.DSMT4">
                  <p:embed/>
                </p:oleObj>
              </mc:Choice>
              <mc:Fallback>
                <p:oleObj name="Equation" r:id="rId13" imgW="419040" imgH="228600" progId="Equation.DSMT4">
                  <p:embed/>
                  <p:pic>
                    <p:nvPicPr>
                      <p:cNvPr id="0" name=""/>
                      <p:cNvPicPr>
                        <a:picLocks noChangeAspect="1" noChangeArrowheads="1"/>
                      </p:cNvPicPr>
                      <p:nvPr/>
                    </p:nvPicPr>
                    <p:blipFill>
                      <a:blip r:embed="rId8"/>
                      <a:srcRect/>
                      <a:stretch>
                        <a:fillRect/>
                      </a:stretch>
                    </p:blipFill>
                    <p:spPr bwMode="auto">
                      <a:xfrm>
                        <a:off x="1521619" y="6009013"/>
                        <a:ext cx="784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オブジェクト 110"/>
          <p:cNvGraphicFramePr>
            <a:graphicFrameLocks noChangeAspect="1"/>
          </p:cNvGraphicFramePr>
          <p:nvPr>
            <p:extLst>
              <p:ext uri="{D42A27DB-BD31-4B8C-83A1-F6EECF244321}">
                <p14:modId xmlns:p14="http://schemas.microsoft.com/office/powerpoint/2010/main" val="1746677005"/>
              </p:ext>
            </p:extLst>
          </p:nvPr>
        </p:nvGraphicFramePr>
        <p:xfrm>
          <a:off x="369491" y="6009013"/>
          <a:ext cx="957262" cy="441325"/>
        </p:xfrm>
        <a:graphic>
          <a:graphicData uri="http://schemas.openxmlformats.org/presentationml/2006/ole">
            <mc:AlternateContent xmlns:mc="http://schemas.openxmlformats.org/markup-compatibility/2006">
              <mc:Choice xmlns:v="urn:schemas-microsoft-com:vml" Requires="v">
                <p:oleObj spid="_x0000_s88834" name="Equation" r:id="rId14" imgW="495000" imgH="228600" progId="Equation.DSMT4">
                  <p:embed/>
                </p:oleObj>
              </mc:Choice>
              <mc:Fallback>
                <p:oleObj name="Equation" r:id="rId14" imgW="495000" imgH="228600" progId="Equation.DSMT4">
                  <p:embed/>
                  <p:pic>
                    <p:nvPicPr>
                      <p:cNvPr id="0" name=""/>
                      <p:cNvPicPr>
                        <a:picLocks noChangeAspect="1" noChangeArrowheads="1"/>
                      </p:cNvPicPr>
                      <p:nvPr/>
                    </p:nvPicPr>
                    <p:blipFill>
                      <a:blip r:embed="rId15"/>
                      <a:srcRect/>
                      <a:stretch>
                        <a:fillRect/>
                      </a:stretch>
                    </p:blipFill>
                    <p:spPr bwMode="auto">
                      <a:xfrm>
                        <a:off x="369491"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オブジェクト 111"/>
          <p:cNvGraphicFramePr>
            <a:graphicFrameLocks noChangeAspect="1"/>
          </p:cNvGraphicFramePr>
          <p:nvPr>
            <p:extLst>
              <p:ext uri="{D42A27DB-BD31-4B8C-83A1-F6EECF244321}">
                <p14:modId xmlns:p14="http://schemas.microsoft.com/office/powerpoint/2010/main" val="572931088"/>
              </p:ext>
            </p:extLst>
          </p:nvPr>
        </p:nvGraphicFramePr>
        <p:xfrm>
          <a:off x="2385715" y="6009013"/>
          <a:ext cx="957262" cy="441325"/>
        </p:xfrm>
        <a:graphic>
          <a:graphicData uri="http://schemas.openxmlformats.org/presentationml/2006/ole">
            <mc:AlternateContent xmlns:mc="http://schemas.openxmlformats.org/markup-compatibility/2006">
              <mc:Choice xmlns:v="urn:schemas-microsoft-com:vml" Requires="v">
                <p:oleObj spid="_x0000_s88835" name="Equation" r:id="rId16" imgW="495000" imgH="228600" progId="Equation.DSMT4">
                  <p:embed/>
                </p:oleObj>
              </mc:Choice>
              <mc:Fallback>
                <p:oleObj name="Equation" r:id="rId16" imgW="495000" imgH="228600" progId="Equation.DSMT4">
                  <p:embed/>
                  <p:pic>
                    <p:nvPicPr>
                      <p:cNvPr id="0" name=""/>
                      <p:cNvPicPr>
                        <a:picLocks noChangeAspect="1" noChangeArrowheads="1"/>
                      </p:cNvPicPr>
                      <p:nvPr/>
                    </p:nvPicPr>
                    <p:blipFill>
                      <a:blip r:embed="rId15"/>
                      <a:srcRect/>
                      <a:stretch>
                        <a:fillRect/>
                      </a:stretch>
                    </p:blipFill>
                    <p:spPr bwMode="auto">
                      <a:xfrm>
                        <a:off x="2385715"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 name="オブジェクト 112"/>
          <p:cNvGraphicFramePr>
            <a:graphicFrameLocks noChangeAspect="1"/>
          </p:cNvGraphicFramePr>
          <p:nvPr>
            <p:extLst>
              <p:ext uri="{D42A27DB-BD31-4B8C-83A1-F6EECF244321}">
                <p14:modId xmlns:p14="http://schemas.microsoft.com/office/powerpoint/2010/main" val="1053724114"/>
              </p:ext>
            </p:extLst>
          </p:nvPr>
        </p:nvGraphicFramePr>
        <p:xfrm>
          <a:off x="3393827" y="6009013"/>
          <a:ext cx="957262" cy="441325"/>
        </p:xfrm>
        <a:graphic>
          <a:graphicData uri="http://schemas.openxmlformats.org/presentationml/2006/ole">
            <mc:AlternateContent xmlns:mc="http://schemas.openxmlformats.org/markup-compatibility/2006">
              <mc:Choice xmlns:v="urn:schemas-microsoft-com:vml" Requires="v">
                <p:oleObj spid="_x0000_s88836" name="Equation" r:id="rId17" imgW="495000" imgH="228600" progId="Equation.DSMT4">
                  <p:embed/>
                </p:oleObj>
              </mc:Choice>
              <mc:Fallback>
                <p:oleObj name="Equation" r:id="rId17" imgW="495000" imgH="228600" progId="Equation.DSMT4">
                  <p:embed/>
                  <p:pic>
                    <p:nvPicPr>
                      <p:cNvPr id="0" name=""/>
                      <p:cNvPicPr>
                        <a:picLocks noChangeAspect="1" noChangeArrowheads="1"/>
                      </p:cNvPicPr>
                      <p:nvPr/>
                    </p:nvPicPr>
                    <p:blipFill>
                      <a:blip r:embed="rId15"/>
                      <a:srcRect/>
                      <a:stretch>
                        <a:fillRect/>
                      </a:stretch>
                    </p:blipFill>
                    <p:spPr bwMode="auto">
                      <a:xfrm>
                        <a:off x="3393827" y="6009013"/>
                        <a:ext cx="9572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035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0BA7EBE-6FD4-4B50-83C6-C925E775C4BE}" type="slidenum">
              <a:rPr kumimoji="1" lang="ja-JP" altLang="en-US" smtClean="0"/>
              <a:t>9</a:t>
            </a:fld>
            <a:endParaRPr kumimoji="1" lang="ja-JP" altLang="en-US" dirty="0"/>
          </a:p>
        </p:txBody>
      </p:sp>
      <p:sp>
        <p:nvSpPr>
          <p:cNvPr id="6" name="タイトル 1"/>
          <p:cNvSpPr>
            <a:spLocks noGrp="1"/>
          </p:cNvSpPr>
          <p:nvPr>
            <p:ph type="title"/>
          </p:nvPr>
        </p:nvSpPr>
        <p:spPr>
          <a:xfrm>
            <a:off x="507179" y="-99392"/>
            <a:ext cx="8229600" cy="1143000"/>
          </a:xfrm>
        </p:spPr>
        <p:txBody>
          <a:bodyPr>
            <a:normAutofit/>
          </a:bodyPr>
          <a:lstStyle/>
          <a:p>
            <a:r>
              <a:rPr lang="en-US" altLang="ja-JP" dirty="0"/>
              <a:t>e</a:t>
            </a:r>
            <a:r>
              <a:rPr lang="en-US" altLang="ja-JP" dirty="0" smtClean="0"/>
              <a:t>lectric resistivity</a:t>
            </a:r>
            <a:endParaRPr kumimoji="1" lang="ja-JP" altLang="en-US" baseline="-25000" dirty="0"/>
          </a:p>
        </p:txBody>
      </p:sp>
      <p:pic>
        <p:nvPicPr>
          <p:cNvPr id="1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6" y="0"/>
            <a:ext cx="701939" cy="6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722547" y="943152"/>
            <a:ext cx="3681479" cy="369332"/>
          </a:xfrm>
          <a:prstGeom prst="rect">
            <a:avLst/>
          </a:prstGeom>
          <a:noFill/>
        </p:spPr>
        <p:txBody>
          <a:bodyPr wrap="square" rtlCol="0">
            <a:spAutoFit/>
          </a:bodyPr>
          <a:lstStyle/>
          <a:p>
            <a:pPr algn="ctr"/>
            <a:r>
              <a:rPr lang="en-US" altLang="ja-JP" b="1" dirty="0" smtClean="0"/>
              <a:t>Pr</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sp>
        <p:nvSpPr>
          <p:cNvPr id="8" name="テキスト ボックス 7"/>
          <p:cNvSpPr txBox="1"/>
          <p:nvPr/>
        </p:nvSpPr>
        <p:spPr>
          <a:xfrm>
            <a:off x="5220072" y="943152"/>
            <a:ext cx="3681479" cy="369332"/>
          </a:xfrm>
          <a:prstGeom prst="rect">
            <a:avLst/>
          </a:prstGeom>
          <a:noFill/>
        </p:spPr>
        <p:txBody>
          <a:bodyPr wrap="square" rtlCol="0">
            <a:spAutoFit/>
          </a:bodyPr>
          <a:lstStyle/>
          <a:p>
            <a:pPr algn="ctr"/>
            <a:r>
              <a:rPr lang="en-US" altLang="ja-JP" b="1" dirty="0" smtClean="0"/>
              <a:t>La</a:t>
            </a:r>
            <a:r>
              <a:rPr lang="en-US" altLang="ja-JP" b="1" baseline="-25000" dirty="0" smtClean="0"/>
              <a:t>1-x</a:t>
            </a:r>
            <a:r>
              <a:rPr lang="en-US" altLang="ja-JP" b="1" dirty="0" smtClean="0"/>
              <a:t>Sr</a:t>
            </a:r>
            <a:r>
              <a:rPr lang="en-US" altLang="ja-JP" b="1" baseline="-25000" dirty="0" smtClean="0"/>
              <a:t>x</a:t>
            </a:r>
            <a:r>
              <a:rPr lang="en-US" altLang="ja-JP" b="1" dirty="0" smtClean="0"/>
              <a:t>FeO</a:t>
            </a:r>
            <a:r>
              <a:rPr lang="en-US" altLang="ja-JP" b="1" baseline="-25000" dirty="0" smtClean="0"/>
              <a:t>3 </a:t>
            </a:r>
            <a:r>
              <a:rPr lang="ja-JP" altLang="en-US" b="1" baseline="-25000" dirty="0"/>
              <a:t>　</a:t>
            </a:r>
            <a:r>
              <a:rPr lang="en-US" altLang="ja-JP" b="1" dirty="0"/>
              <a:t>(0</a:t>
            </a:r>
            <a:r>
              <a:rPr lang="ja-JP" altLang="en-US" b="1" dirty="0"/>
              <a:t>≦</a:t>
            </a:r>
            <a:r>
              <a:rPr lang="en-US" altLang="ja-JP" b="1" dirty="0"/>
              <a:t>x</a:t>
            </a:r>
            <a:r>
              <a:rPr lang="ja-JP" altLang="en-US" b="1" dirty="0" smtClean="0"/>
              <a:t>≦</a:t>
            </a:r>
            <a:r>
              <a:rPr lang="en-US" altLang="ja-JP" b="1" dirty="0" smtClean="0"/>
              <a:t>0.5)</a:t>
            </a:r>
            <a:endParaRPr lang="en-US" altLang="ja-JP" b="1" dirty="0"/>
          </a:p>
        </p:txBody>
      </p:sp>
      <p:pic>
        <p:nvPicPr>
          <p:cNvPr id="89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08" y="1897410"/>
            <a:ext cx="4329964" cy="419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810" y="1897409"/>
            <a:ext cx="4347651" cy="421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79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37412</TotalTime>
  <Words>1520</Words>
  <Application>Microsoft Office PowerPoint</Application>
  <PresentationFormat>画面に合わせる (4:3)</PresentationFormat>
  <Paragraphs>165</Paragraphs>
  <Slides>16</Slides>
  <Notes>16</Notes>
  <HiddenSlides>2</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Equation</vt:lpstr>
      <vt:lpstr>PowerPoint プレゼンテーション</vt:lpstr>
      <vt:lpstr>Introduction</vt:lpstr>
      <vt:lpstr>PowerPoint プレゼンテーション</vt:lpstr>
      <vt:lpstr>Experimental procedure</vt:lpstr>
      <vt:lpstr>PowerPoint プレゼンテーション</vt:lpstr>
      <vt:lpstr>PowerPoint プレゼンテーション</vt:lpstr>
      <vt:lpstr>PowerPoint プレゼンテーション</vt:lpstr>
      <vt:lpstr>PowerPoint プレゼンテーション</vt:lpstr>
      <vt:lpstr>electric resistivity</vt:lpstr>
      <vt:lpstr>Seebeck coefficient</vt:lpstr>
      <vt:lpstr>thermal conductivity</vt:lpstr>
      <vt:lpstr>ZT</vt:lpstr>
      <vt:lpstr>Summary</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hiro</dc:creator>
  <cp:lastModifiedBy>hiro</cp:lastModifiedBy>
  <cp:revision>1594</cp:revision>
  <cp:lastPrinted>2016-09-09T06:42:30Z</cp:lastPrinted>
  <dcterms:created xsi:type="dcterms:W3CDTF">2012-09-17T16:51:57Z</dcterms:created>
  <dcterms:modified xsi:type="dcterms:W3CDTF">2016-09-09T06:42:43Z</dcterms:modified>
</cp:coreProperties>
</file>