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49" r:id="rId2"/>
  </p:sldMasterIdLst>
  <p:notesMasterIdLst>
    <p:notesMasterId r:id="rId37"/>
  </p:notesMasterIdLst>
  <p:sldIdLst>
    <p:sldId id="256" r:id="rId3"/>
    <p:sldId id="257" r:id="rId4"/>
    <p:sldId id="280" r:id="rId5"/>
    <p:sldId id="295" r:id="rId6"/>
    <p:sldId id="304" r:id="rId7"/>
    <p:sldId id="296" r:id="rId8"/>
    <p:sldId id="293" r:id="rId9"/>
    <p:sldId id="306" r:id="rId10"/>
    <p:sldId id="308" r:id="rId11"/>
    <p:sldId id="303" r:id="rId12"/>
    <p:sldId id="312" r:id="rId13"/>
    <p:sldId id="314" r:id="rId14"/>
    <p:sldId id="305" r:id="rId15"/>
    <p:sldId id="310" r:id="rId16"/>
    <p:sldId id="263" r:id="rId17"/>
    <p:sldId id="309" r:id="rId18"/>
    <p:sldId id="300" r:id="rId19"/>
    <p:sldId id="299" r:id="rId20"/>
    <p:sldId id="258" r:id="rId21"/>
    <p:sldId id="281" r:id="rId22"/>
    <p:sldId id="259" r:id="rId23"/>
    <p:sldId id="261" r:id="rId24"/>
    <p:sldId id="283" r:id="rId25"/>
    <p:sldId id="282" r:id="rId26"/>
    <p:sldId id="284" r:id="rId27"/>
    <p:sldId id="301" r:id="rId28"/>
    <p:sldId id="298" r:id="rId29"/>
    <p:sldId id="302" r:id="rId30"/>
    <p:sldId id="297" r:id="rId31"/>
    <p:sldId id="292" r:id="rId32"/>
    <p:sldId id="286" r:id="rId33"/>
    <p:sldId id="287" r:id="rId34"/>
    <p:sldId id="289" r:id="rId35"/>
    <p:sldId id="290" r:id="rId36"/>
  </p:sldIdLst>
  <p:sldSz cx="13004800" cy="9753600"/>
  <p:notesSz cx="6858000" cy="9144000"/>
  <p:defaultTextStyle>
    <a:defPPr>
      <a:defRPr lang="ja-JP"/>
    </a:defPPr>
    <a:lvl1pPr algn="ctr" defTabSz="584200" rtl="0" fontAlgn="base" hangingPunct="0">
      <a:spcBef>
        <a:spcPct val="0"/>
      </a:spcBef>
      <a:spcAft>
        <a:spcPct val="0"/>
      </a:spcAft>
      <a:defRPr sz="3600" kern="1200">
        <a:solidFill>
          <a:srgbClr val="3E231A"/>
        </a:solidFill>
        <a:latin typeface="Papyrus" charset="0"/>
        <a:ea typeface="ＭＳ Ｐゴシック" charset="0"/>
        <a:cs typeface="Papyrus" charset="0"/>
        <a:sym typeface="Papyrus" charset="0"/>
      </a:defRPr>
    </a:lvl1pPr>
    <a:lvl2pPr marL="457200" indent="-228600" algn="ctr" defTabSz="584200" rtl="0" fontAlgn="base" hangingPunct="0">
      <a:spcBef>
        <a:spcPct val="0"/>
      </a:spcBef>
      <a:spcAft>
        <a:spcPct val="0"/>
      </a:spcAft>
      <a:defRPr sz="3600" kern="1200">
        <a:solidFill>
          <a:srgbClr val="3E231A"/>
        </a:solidFill>
        <a:latin typeface="Papyrus" charset="0"/>
        <a:ea typeface="ＭＳ Ｐゴシック" charset="0"/>
        <a:cs typeface="Papyrus" charset="0"/>
        <a:sym typeface="Papyrus" charset="0"/>
      </a:defRPr>
    </a:lvl2pPr>
    <a:lvl3pPr marL="914400" indent="-457200" algn="ctr" defTabSz="584200" rtl="0" fontAlgn="base" hangingPunct="0">
      <a:spcBef>
        <a:spcPct val="0"/>
      </a:spcBef>
      <a:spcAft>
        <a:spcPct val="0"/>
      </a:spcAft>
      <a:defRPr sz="3600" kern="1200">
        <a:solidFill>
          <a:srgbClr val="3E231A"/>
        </a:solidFill>
        <a:latin typeface="Papyrus" charset="0"/>
        <a:ea typeface="ＭＳ Ｐゴシック" charset="0"/>
        <a:cs typeface="Papyrus" charset="0"/>
        <a:sym typeface="Papyrus" charset="0"/>
      </a:defRPr>
    </a:lvl3pPr>
    <a:lvl4pPr marL="1371600" indent="-685800" algn="ctr" defTabSz="584200" rtl="0" fontAlgn="base" hangingPunct="0">
      <a:spcBef>
        <a:spcPct val="0"/>
      </a:spcBef>
      <a:spcAft>
        <a:spcPct val="0"/>
      </a:spcAft>
      <a:defRPr sz="3600" kern="1200">
        <a:solidFill>
          <a:srgbClr val="3E231A"/>
        </a:solidFill>
        <a:latin typeface="Papyrus" charset="0"/>
        <a:ea typeface="ＭＳ Ｐゴシック" charset="0"/>
        <a:cs typeface="Papyrus" charset="0"/>
        <a:sym typeface="Papyrus" charset="0"/>
      </a:defRPr>
    </a:lvl4pPr>
    <a:lvl5pPr marL="1828800" indent="-914400" algn="ctr" defTabSz="584200" rtl="0" fontAlgn="base" hangingPunct="0">
      <a:spcBef>
        <a:spcPct val="0"/>
      </a:spcBef>
      <a:spcAft>
        <a:spcPct val="0"/>
      </a:spcAft>
      <a:defRPr sz="3600" kern="1200">
        <a:solidFill>
          <a:srgbClr val="3E231A"/>
        </a:solidFill>
        <a:latin typeface="Papyrus" charset="0"/>
        <a:ea typeface="ＭＳ Ｐゴシック" charset="0"/>
        <a:cs typeface="Papyrus" charset="0"/>
        <a:sym typeface="Papyrus" charset="0"/>
      </a:defRPr>
    </a:lvl5pPr>
    <a:lvl6pPr marL="2286000" algn="l" defTabSz="457200" rtl="0" eaLnBrk="1" latinLnBrk="0" hangingPunct="1">
      <a:defRPr sz="3600" kern="1200">
        <a:solidFill>
          <a:srgbClr val="3E231A"/>
        </a:solidFill>
        <a:latin typeface="Papyrus" charset="0"/>
        <a:ea typeface="ＭＳ Ｐゴシック" charset="0"/>
        <a:cs typeface="Papyrus" charset="0"/>
        <a:sym typeface="Papyrus" charset="0"/>
      </a:defRPr>
    </a:lvl6pPr>
    <a:lvl7pPr marL="2743200" algn="l" defTabSz="457200" rtl="0" eaLnBrk="1" latinLnBrk="0" hangingPunct="1">
      <a:defRPr sz="3600" kern="1200">
        <a:solidFill>
          <a:srgbClr val="3E231A"/>
        </a:solidFill>
        <a:latin typeface="Papyrus" charset="0"/>
        <a:ea typeface="ＭＳ Ｐゴシック" charset="0"/>
        <a:cs typeface="Papyrus" charset="0"/>
        <a:sym typeface="Papyrus" charset="0"/>
      </a:defRPr>
    </a:lvl7pPr>
    <a:lvl8pPr marL="3200400" algn="l" defTabSz="457200" rtl="0" eaLnBrk="1" latinLnBrk="0" hangingPunct="1">
      <a:defRPr sz="3600" kern="1200">
        <a:solidFill>
          <a:srgbClr val="3E231A"/>
        </a:solidFill>
        <a:latin typeface="Papyrus" charset="0"/>
        <a:ea typeface="ＭＳ Ｐゴシック" charset="0"/>
        <a:cs typeface="Papyrus" charset="0"/>
        <a:sym typeface="Papyrus" charset="0"/>
      </a:defRPr>
    </a:lvl8pPr>
    <a:lvl9pPr marL="3657600" algn="l" defTabSz="457200" rtl="0" eaLnBrk="1" latinLnBrk="0" hangingPunct="1">
      <a:defRPr sz="3600" kern="1200">
        <a:solidFill>
          <a:srgbClr val="3E231A"/>
        </a:solidFill>
        <a:latin typeface="Papyrus" charset="0"/>
        <a:ea typeface="ＭＳ Ｐゴシック" charset="0"/>
        <a:cs typeface="Papyrus" charset="0"/>
        <a:sym typeface="Papyru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3891"/>
    <a:srgbClr val="2566A1"/>
    <a:srgbClr val="FA0090"/>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7421" autoAdjust="0"/>
  </p:normalViewPr>
  <p:slideViewPr>
    <p:cSldViewPr showGuides="1">
      <p:cViewPr varScale="1">
        <p:scale>
          <a:sx n="109" d="100"/>
          <a:sy n="109" d="100"/>
        </p:scale>
        <p:origin x="-1200" y="-112"/>
      </p:cViewPr>
      <p:guideLst>
        <p:guide orient="horz" pos="3979"/>
        <p:guide pos="8134"/>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4098" name="Rectangle 2"/>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noProof="0" smtClean="0">
                <a:sym typeface="Helvetica Neue" charset="0"/>
              </a:rPr>
              <a:t>Click to edit Master text styles</a:t>
            </a:r>
          </a:p>
          <a:p>
            <a:pPr lvl="1"/>
            <a:r>
              <a:rPr lang="en-US" altLang="ja-JP" noProof="0" smtClean="0">
                <a:sym typeface="Helvetica Neue" charset="0"/>
              </a:rPr>
              <a:t>Second level</a:t>
            </a:r>
          </a:p>
          <a:p>
            <a:pPr lvl="2"/>
            <a:r>
              <a:rPr lang="en-US" altLang="ja-JP" noProof="0" smtClean="0">
                <a:sym typeface="Helvetica Neue" charset="0"/>
              </a:rPr>
              <a:t>Third level</a:t>
            </a:r>
          </a:p>
          <a:p>
            <a:pPr lvl="3"/>
            <a:r>
              <a:rPr lang="en-US" altLang="ja-JP" noProof="0" smtClean="0">
                <a:sym typeface="Helvetica Neue" charset="0"/>
              </a:rPr>
              <a:t>Fourth level</a:t>
            </a:r>
          </a:p>
          <a:p>
            <a:pPr lvl="4"/>
            <a:r>
              <a:rPr lang="en-US" altLang="ja-JP" noProof="0" smtClean="0">
                <a:sym typeface="Helvetica Neue" charset="0"/>
              </a:rPr>
              <a:t>Fifth level</a:t>
            </a:r>
          </a:p>
        </p:txBody>
      </p:sp>
    </p:spTree>
    <p:extLst>
      <p:ext uri="{BB962C8B-B14F-4D97-AF65-F5344CB8AC3E}">
        <p14:creationId xmlns:p14="http://schemas.microsoft.com/office/powerpoint/2010/main" val="4180221122"/>
      </p:ext>
    </p:extLst>
  </p:cSld>
  <p:clrMap bg1="lt1" tx1="dk1" bg2="lt2" tx2="dk2" accent1="accent1" accent2="accent2" accent3="accent3" accent4="accent4" accent5="accent5" accent6="accent6" hlink="hlink" folHlink="folHlink"/>
  <p:notesStyle>
    <a:lvl1pPr algn="l" defTabSz="457200" rtl="0" fontAlgn="base" hangingPunct="0">
      <a:lnSpc>
        <a:spcPct val="117000"/>
      </a:lnSpc>
      <a:spcBef>
        <a:spcPct val="0"/>
      </a:spcBef>
      <a:spcAft>
        <a:spcPct val="0"/>
      </a:spcAft>
      <a:defRPr kumimoji="1" sz="2200" kern="1200">
        <a:solidFill>
          <a:srgbClr val="000000"/>
        </a:solidFill>
        <a:latin typeface="Helvetica Neue" charset="0"/>
        <a:ea typeface="ＭＳ Ｐゴシック" charset="0"/>
        <a:cs typeface="Helvetica Neue" charset="0"/>
        <a:sym typeface="Helvetica Neue" charset="0"/>
      </a:defRPr>
    </a:lvl1pPr>
    <a:lvl2pPr indent="228600" algn="l" defTabSz="457200" rtl="0" fontAlgn="base" hangingPunct="0">
      <a:lnSpc>
        <a:spcPct val="117000"/>
      </a:lnSpc>
      <a:spcBef>
        <a:spcPct val="0"/>
      </a:spcBef>
      <a:spcAft>
        <a:spcPct val="0"/>
      </a:spcAft>
      <a:defRPr kumimoji="1" sz="2200" kern="1200">
        <a:solidFill>
          <a:srgbClr val="000000"/>
        </a:solidFill>
        <a:latin typeface="Helvetica Neue" charset="0"/>
        <a:ea typeface="Helvetica Neue" charset="0"/>
        <a:cs typeface="Helvetica Neue" charset="0"/>
        <a:sym typeface="Helvetica Neue" charset="0"/>
      </a:defRPr>
    </a:lvl2pPr>
    <a:lvl3pPr indent="457200" algn="l" defTabSz="457200" rtl="0" fontAlgn="base" hangingPunct="0">
      <a:lnSpc>
        <a:spcPct val="117000"/>
      </a:lnSpc>
      <a:spcBef>
        <a:spcPct val="0"/>
      </a:spcBef>
      <a:spcAft>
        <a:spcPct val="0"/>
      </a:spcAft>
      <a:defRPr kumimoji="1" sz="2200" kern="1200">
        <a:solidFill>
          <a:srgbClr val="000000"/>
        </a:solidFill>
        <a:latin typeface="Helvetica Neue" charset="0"/>
        <a:ea typeface="Helvetica Neue" charset="0"/>
        <a:cs typeface="Helvetica Neue" charset="0"/>
        <a:sym typeface="Helvetica Neue" charset="0"/>
      </a:defRPr>
    </a:lvl3pPr>
    <a:lvl4pPr indent="685800" algn="l" defTabSz="457200" rtl="0" fontAlgn="base" hangingPunct="0">
      <a:lnSpc>
        <a:spcPct val="117000"/>
      </a:lnSpc>
      <a:spcBef>
        <a:spcPct val="0"/>
      </a:spcBef>
      <a:spcAft>
        <a:spcPct val="0"/>
      </a:spcAft>
      <a:defRPr kumimoji="1" sz="2200" kern="1200">
        <a:solidFill>
          <a:srgbClr val="000000"/>
        </a:solidFill>
        <a:latin typeface="Helvetica Neue" charset="0"/>
        <a:ea typeface="Helvetica Neue" charset="0"/>
        <a:cs typeface="Helvetica Neue" charset="0"/>
        <a:sym typeface="Helvetica Neue" charset="0"/>
      </a:defRPr>
    </a:lvl4pPr>
    <a:lvl5pPr indent="914400" algn="l" defTabSz="457200" rtl="0" fontAlgn="base" hangingPunct="0">
      <a:lnSpc>
        <a:spcPct val="117000"/>
      </a:lnSpc>
      <a:spcBef>
        <a:spcPct val="0"/>
      </a:spcBef>
      <a:spcAft>
        <a:spcPct val="0"/>
      </a:spcAft>
      <a:defRPr kumimoji="1" sz="2200" kern="1200">
        <a:solidFill>
          <a:srgbClr val="000000"/>
        </a:solidFill>
        <a:latin typeface="Helvetica Neue" charset="0"/>
        <a:ea typeface="Helvetica Neue" charset="0"/>
        <a:cs typeface="Helvetica Neue" charset="0"/>
        <a:sym typeface="Helvetica Neue" charset="0"/>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防衛大の岡本です。</a:t>
            </a:r>
            <a:endParaRPr kumimoji="1" lang="en-US" altLang="ja-JP" sz="1200" dirty="0" smtClean="0"/>
          </a:p>
          <a:p>
            <a:r>
              <a:rPr kumimoji="1" lang="ja-JP" altLang="en-US" sz="1200" dirty="0" smtClean="0"/>
              <a:t>今日お話ししますのは、前回、昨年度秋の応用物理学会で発表しました、ナノ結晶を作る方法の続報で、水溶液と電極の材料を変更した場合にどのような変化が見られるかということです。</a:t>
            </a:r>
            <a:endParaRPr kumimoji="1" lang="ja-JP" altLang="en-US" sz="1200" dirty="0"/>
          </a:p>
        </p:txBody>
      </p:sp>
    </p:spTree>
    <p:extLst>
      <p:ext uri="{BB962C8B-B14F-4D97-AF65-F5344CB8AC3E}">
        <p14:creationId xmlns:p14="http://schemas.microsoft.com/office/powerpoint/2010/main" val="3895953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典型的な</a:t>
            </a:r>
            <a:r>
              <a:rPr kumimoji="1" lang="en-US" altLang="ja-JP" sz="1200" dirty="0" smtClean="0"/>
              <a:t>TEM</a:t>
            </a:r>
            <a:r>
              <a:rPr kumimoji="1" lang="ja-JP" altLang="en-US" sz="1200" dirty="0" smtClean="0"/>
              <a:t>写真を２枚お見せします。</a:t>
            </a:r>
            <a:endParaRPr kumimoji="1" lang="en-US" altLang="ja-JP" sz="1200" dirty="0" smtClean="0"/>
          </a:p>
          <a:p>
            <a:r>
              <a:rPr kumimoji="1" lang="en-US" altLang="ja-JP" sz="1200" dirty="0" smtClean="0"/>
              <a:t>Au</a:t>
            </a:r>
            <a:r>
              <a:rPr kumimoji="1" lang="ja-JP" altLang="en-US" sz="1200" dirty="0" smtClean="0"/>
              <a:t>電極と</a:t>
            </a:r>
            <a:r>
              <a:rPr kumimoji="1" lang="en-US" altLang="ja-JP" sz="1200" dirty="0" smtClean="0"/>
              <a:t>Na2SiO3</a:t>
            </a:r>
            <a:r>
              <a:rPr kumimoji="1" lang="ja-JP" altLang="en-US" sz="1200" dirty="0" smtClean="0"/>
              <a:t>水溶液を組み合わせです。</a:t>
            </a:r>
            <a:endParaRPr kumimoji="1" lang="en-US" altLang="ja-JP" sz="1200" dirty="0" smtClean="0"/>
          </a:p>
          <a:p>
            <a:r>
              <a:rPr kumimoji="1" lang="ja-JP" altLang="en-US" sz="1200" dirty="0" smtClean="0"/>
              <a:t>左下のバーが</a:t>
            </a:r>
            <a:r>
              <a:rPr kumimoji="1" lang="en-US" altLang="ja-JP" sz="1200" dirty="0" smtClean="0"/>
              <a:t> 10 nm</a:t>
            </a:r>
            <a:r>
              <a:rPr kumimoji="1" lang="ja-JP" altLang="en-US" sz="1200" dirty="0" smtClean="0"/>
              <a:t>ですので、５から、３０</a:t>
            </a:r>
            <a:r>
              <a:rPr kumimoji="1" lang="en-US" altLang="ja-JP" sz="1200" dirty="0" smtClean="0"/>
              <a:t>nm</a:t>
            </a:r>
            <a:r>
              <a:rPr kumimoji="1" lang="ja-JP" altLang="en-US" sz="1200" dirty="0" smtClean="0"/>
              <a:t>程度の粒子の集合体であると観察できます。日だし側の大きな塊は、複数の粒子の集合体てあると想像してます。</a:t>
            </a:r>
            <a:endParaRPr kumimoji="1" lang="en-US" altLang="ja-JP" sz="1200" dirty="0" smtClean="0"/>
          </a:p>
          <a:p>
            <a:r>
              <a:rPr kumimoji="1" lang="ja-JP" altLang="en-US" sz="1200" dirty="0" smtClean="0"/>
              <a:t>ちなみに、加速電圧は、２００</a:t>
            </a:r>
            <a:r>
              <a:rPr kumimoji="1" lang="en-US" altLang="ja-JP" sz="1200" dirty="0" smtClean="0"/>
              <a:t> kV</a:t>
            </a:r>
            <a:r>
              <a:rPr kumimoji="1" lang="ja-JP" altLang="en-US" sz="1200" dirty="0" smtClean="0"/>
              <a:t>です。</a:t>
            </a:r>
            <a:endParaRPr kumimoji="1" lang="ja-JP" altLang="en-US" sz="1200" dirty="0"/>
          </a:p>
        </p:txBody>
      </p:sp>
    </p:spTree>
    <p:extLst>
      <p:ext uri="{BB962C8B-B14F-4D97-AF65-F5344CB8AC3E}">
        <p14:creationId xmlns:p14="http://schemas.microsoft.com/office/powerpoint/2010/main" val="342613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同様に、別の位置の写真です。倍率を下げてあります。左下のバーは、１００</a:t>
            </a:r>
            <a:r>
              <a:rPr kumimoji="1" lang="en-US" altLang="ja-JP" sz="1200" dirty="0" smtClean="0"/>
              <a:t>nm</a:t>
            </a:r>
            <a:r>
              <a:rPr kumimoji="1" lang="ja-JP" altLang="en-US" sz="1200" dirty="0" smtClean="0"/>
              <a:t>です。</a:t>
            </a:r>
            <a:endParaRPr kumimoji="1" lang="en-US" altLang="ja-JP" sz="1200" dirty="0" smtClean="0"/>
          </a:p>
          <a:p>
            <a:r>
              <a:rPr kumimoji="1" lang="ja-JP" altLang="en-US" sz="1200" dirty="0" smtClean="0"/>
              <a:t>やはり、数</a:t>
            </a:r>
            <a:r>
              <a:rPr kumimoji="1" lang="en-US" altLang="ja-JP" sz="1200" dirty="0" smtClean="0"/>
              <a:t>nm〜</a:t>
            </a:r>
            <a:r>
              <a:rPr kumimoji="1" lang="ja-JP" altLang="en-US" sz="1200" dirty="0" smtClean="0"/>
              <a:t>数十</a:t>
            </a:r>
            <a:r>
              <a:rPr kumimoji="1" lang="en-US" altLang="ja-JP" sz="1200" dirty="0" smtClean="0"/>
              <a:t>nm</a:t>
            </a:r>
            <a:r>
              <a:rPr kumimoji="1" lang="ja-JP" altLang="en-US" sz="1200" dirty="0" smtClean="0"/>
              <a:t>の粒子の集合体であると見えます。</a:t>
            </a:r>
            <a:endParaRPr kumimoji="1" lang="en-US" altLang="ja-JP" sz="1200" dirty="0" smtClean="0"/>
          </a:p>
          <a:p>
            <a:endParaRPr kumimoji="1" lang="ja-JP" altLang="en-US" dirty="0"/>
          </a:p>
        </p:txBody>
      </p:sp>
    </p:spTree>
    <p:extLst>
      <p:ext uri="{BB962C8B-B14F-4D97-AF65-F5344CB8AC3E}">
        <p14:creationId xmlns:p14="http://schemas.microsoft.com/office/powerpoint/2010/main" val="151273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以上まとめます。</a:t>
            </a:r>
            <a:endParaRPr kumimoji="1" lang="ja-JP" altLang="en-US" sz="1200" dirty="0"/>
          </a:p>
        </p:txBody>
      </p:sp>
    </p:spTree>
    <p:extLst>
      <p:ext uri="{BB962C8B-B14F-4D97-AF65-F5344CB8AC3E}">
        <p14:creationId xmlns:p14="http://schemas.microsoft.com/office/powerpoint/2010/main" val="2326753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粒径（ドットサイズ）の評価は、</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XRD</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測定で得られた主ピークの半値幅（</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FWHM</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Full Width at Half Maximum</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）から、</a:t>
            </a:r>
            <a:r>
              <a:rPr kumimoji="1" lang="en-US" altLang="ja-JP" sz="2200" kern="1200" dirty="0" err="1" smtClean="0">
                <a:solidFill>
                  <a:srgbClr val="000000"/>
                </a:solidFill>
                <a:effectLst/>
                <a:latin typeface="Helvetica Neue" charset="0"/>
                <a:ea typeface="ＭＳ Ｐゴシック" charset="0"/>
                <a:cs typeface="Helvetica Neue" charset="0"/>
                <a:sym typeface="Helvetica Neue" charset="0"/>
              </a:rPr>
              <a:t>Scherrer</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の式を用いて計算した。ドットサイズを</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D</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nm</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a:t>
            </a:r>
            <a:r>
              <a:rPr kumimoji="1" lang="en-US" altLang="ja-JP" sz="2200" kern="1200" dirty="0" err="1" smtClean="0">
                <a:solidFill>
                  <a:srgbClr val="000000"/>
                </a:solidFill>
                <a:effectLst/>
                <a:latin typeface="Helvetica Neue" charset="0"/>
                <a:ea typeface="ＭＳ Ｐゴシック" charset="0"/>
                <a:cs typeface="Helvetica Neue" charset="0"/>
                <a:sym typeface="Helvetica Neue" charset="0"/>
              </a:rPr>
              <a:t>Scherrer</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係数を</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K</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X</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線の波長をλ（</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nm</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）、半値幅をβ（</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rad</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）、ピーク角度をθ（</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rad</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）とするとき、</a:t>
            </a:r>
            <a:r>
              <a:rPr kumimoji="1" lang="en-US" altLang="ja-JP" sz="2200" kern="1200" dirty="0" err="1" smtClean="0">
                <a:solidFill>
                  <a:srgbClr val="000000"/>
                </a:solidFill>
                <a:effectLst/>
                <a:latin typeface="Helvetica Neue" charset="0"/>
                <a:ea typeface="ＭＳ Ｐゴシック" charset="0"/>
                <a:cs typeface="Helvetica Neue" charset="0"/>
                <a:sym typeface="Helvetica Neue" charset="0"/>
              </a:rPr>
              <a:t>Scherrer</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の式は以下のように表される。</a:t>
            </a:r>
          </a:p>
          <a:p>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	D</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a:t>
            </a:r>
            <a:r>
              <a:rPr kumimoji="1" lang="en-US" altLang="ja-JP" sz="2200" i="1" kern="1200" dirty="0" err="1" smtClean="0">
                <a:solidFill>
                  <a:srgbClr val="000000"/>
                </a:solidFill>
                <a:effectLst/>
                <a:latin typeface="Helvetica Neue" charset="0"/>
                <a:ea typeface="ＭＳ Ｐゴシック" charset="0"/>
                <a:cs typeface="Helvetica Neue" charset="0"/>
                <a:sym typeface="Helvetica Neue" charset="0"/>
              </a:rPr>
              <a:t>Kλ</a:t>
            </a:r>
            <a:r>
              <a:rPr kumimoji="1" lang="en-US" altLang="ja-JP" sz="2200" i="1" kern="1200" dirty="0" smtClean="0">
                <a:solidFill>
                  <a:srgbClr val="000000"/>
                </a:solidFill>
                <a:effectLst/>
                <a:latin typeface="Helvetica Neue" charset="0"/>
                <a:ea typeface="ＭＳ Ｐゴシック" charset="0"/>
                <a:cs typeface="Helvetica Neue" charset="0"/>
                <a:sym typeface="Helvetica Neue" charset="0"/>
              </a:rPr>
              <a:t>β</a:t>
            </a:r>
            <a:r>
              <a:rPr kumimoji="1" lang="en-US" altLang="ja-JP" sz="2200" i="1" kern="1200" dirty="0" err="1" smtClean="0">
                <a:solidFill>
                  <a:srgbClr val="000000"/>
                </a:solidFill>
                <a:effectLst/>
                <a:latin typeface="Helvetica Neue" charset="0"/>
                <a:ea typeface="ＭＳ Ｐゴシック" charset="0"/>
                <a:cs typeface="Helvetica Neue" charset="0"/>
                <a:sym typeface="Helvetica Neue" charset="0"/>
              </a:rPr>
              <a:t>cosθ</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	(2)</a:t>
            </a:r>
            <a:endParaRPr kumimoji="1" lang="ja-JP" altLang="ja-JP" sz="2200" kern="1200" dirty="0" smtClean="0">
              <a:solidFill>
                <a:srgbClr val="000000"/>
              </a:solidFill>
              <a:effectLst/>
              <a:latin typeface="Helvetica Neue" charset="0"/>
              <a:ea typeface="ＭＳ Ｐゴシック" charset="0"/>
              <a:cs typeface="Helvetica Neue" charset="0"/>
              <a:sym typeface="Helvetica Neue" charset="0"/>
            </a:endParaRPr>
          </a:p>
          <a:p>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またβの値は、測定で得られた半値幅を</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H</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、照射した</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X</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線の半値幅（自然半値幅）を</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H</a:t>
            </a:r>
            <a:r>
              <a:rPr kumimoji="1" lang="en-US" altLang="ja-JP" sz="2200" kern="1200" baseline="-25000" dirty="0" smtClean="0">
                <a:solidFill>
                  <a:srgbClr val="000000"/>
                </a:solidFill>
                <a:effectLst/>
                <a:latin typeface="Helvetica Neue" charset="0"/>
                <a:ea typeface="ＭＳ Ｐゴシック" charset="0"/>
                <a:cs typeface="Helvetica Neue" charset="0"/>
                <a:sym typeface="Helvetica Neue" charset="0"/>
              </a:rPr>
              <a:t>0</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とすると、以下の式で求められる。</a:t>
            </a:r>
          </a:p>
          <a:p>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	</a:t>
            </a:r>
            <a:r>
              <a:rPr kumimoji="1" lang="en-US" altLang="ja-JP" sz="2200" i="1" kern="1200" dirty="0" smtClean="0">
                <a:solidFill>
                  <a:srgbClr val="000000"/>
                </a:solidFill>
                <a:effectLst/>
                <a:latin typeface="Helvetica Neue" charset="0"/>
                <a:ea typeface="ＭＳ Ｐゴシック" charset="0"/>
                <a:cs typeface="Helvetica Neue" charset="0"/>
                <a:sym typeface="Helvetica Neue" charset="0"/>
              </a:rPr>
              <a:t>β=H2-H0 2</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	(3)</a:t>
            </a:r>
            <a:endParaRPr kumimoji="1" lang="ja-JP" altLang="ja-JP" sz="2200" kern="1200" dirty="0" smtClean="0">
              <a:solidFill>
                <a:srgbClr val="000000"/>
              </a:solidFill>
              <a:effectLst/>
              <a:latin typeface="Helvetica Neue" charset="0"/>
              <a:ea typeface="ＭＳ Ｐゴシック" charset="0"/>
              <a:cs typeface="Helvetica Neue" charset="0"/>
              <a:sym typeface="Helvetica Neue" charset="0"/>
            </a:endParaRPr>
          </a:p>
          <a:p>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　本研究では、</a:t>
            </a:r>
            <a:r>
              <a:rPr kumimoji="1" lang="en-US" altLang="ja-JP" sz="2200" kern="1200" dirty="0" err="1" smtClean="0">
                <a:solidFill>
                  <a:srgbClr val="000000"/>
                </a:solidFill>
                <a:effectLst/>
                <a:latin typeface="Helvetica Neue" charset="0"/>
                <a:ea typeface="ＭＳ Ｐゴシック" charset="0"/>
                <a:cs typeface="Helvetica Neue" charset="0"/>
                <a:sym typeface="Helvetica Neue" charset="0"/>
              </a:rPr>
              <a:t>Schrrer</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係数は</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0.98</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に固定して粒径を求めた</a:t>
            </a:r>
            <a:r>
              <a:rPr kumimoji="1" lang="en-US" altLang="ja-JP" sz="2200" kern="1200" baseline="30000" dirty="0" smtClean="0">
                <a:solidFill>
                  <a:srgbClr val="000000"/>
                </a:solidFill>
                <a:effectLst/>
                <a:latin typeface="Helvetica Neue" charset="0"/>
                <a:ea typeface="ＭＳ Ｐゴシック" charset="0"/>
                <a:cs typeface="Helvetica Neue" charset="0"/>
                <a:sym typeface="Helvetica Neue" charset="0"/>
              </a:rPr>
              <a:t>9)</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a:t>
            </a:r>
          </a:p>
          <a:p>
            <a:endParaRPr kumimoji="1" lang="ja-JP" altLang="en-US" dirty="0"/>
          </a:p>
        </p:txBody>
      </p:sp>
    </p:spTree>
    <p:extLst>
      <p:ext uri="{BB962C8B-B14F-4D97-AF65-F5344CB8AC3E}">
        <p14:creationId xmlns:p14="http://schemas.microsoft.com/office/powerpoint/2010/main" val="3441318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このセッションの皆様に、今更、ナノドットの有用性をお話しするのは、それこそ、釈迦に説法となりますので、イントロとして、ごく簡単に、</a:t>
            </a:r>
            <a:endParaRPr kumimoji="1" lang="en-US" altLang="ja-JP" sz="1200" dirty="0" smtClean="0"/>
          </a:p>
          <a:p>
            <a:r>
              <a:rPr kumimoji="1" lang="ja-JP" altLang="en-US" sz="1200" dirty="0" smtClean="0"/>
              <a:t>ナノドットの作成方法には、ここに挙げますように色々な方法がありますが、私は、学生時代には、この不活性ガス中蒸発を得意とする講座に属しておりました。</a:t>
            </a:r>
            <a:endParaRPr kumimoji="1" lang="en-US" altLang="ja-JP" sz="1200" dirty="0" smtClean="0"/>
          </a:p>
          <a:p>
            <a:r>
              <a:rPr kumimoji="1" lang="ja-JP" altLang="en-US" sz="1200" dirty="0" smtClean="0"/>
              <a:t>そこで、二次元系のナノ構造である人工格子薄膜の実験を始めまして、現在に至っております。今から</a:t>
            </a:r>
            <a:r>
              <a:rPr kumimoji="1" lang="en-US" altLang="ja-JP" sz="1200" dirty="0" smtClean="0"/>
              <a:t>10</a:t>
            </a:r>
            <a:r>
              <a:rPr kumimoji="1" lang="ja-JP" altLang="en-US" sz="1200" dirty="0" smtClean="0"/>
              <a:t>数年前になりますが、アモルファス人工格子薄膜を再結晶させる過程で、薄膜中にナノ結晶ができて、そのナノ結晶の量子サイズ効果によって、非常に高い熱電変換性能が得られることを発見しました。</a:t>
            </a:r>
            <a:endParaRPr kumimoji="1" lang="en-US" altLang="ja-JP" sz="1200" dirty="0" smtClean="0"/>
          </a:p>
          <a:p>
            <a:r>
              <a:rPr kumimoji="1" lang="ja-JP" altLang="en-US" sz="1200" dirty="0" smtClean="0"/>
              <a:t>ただ、残念なことに薄膜中のナノ結晶の集合体では、如何せん、大きな電力、大きな熱量を扱うことができません。そこで、大量のナノ結晶を作り、集めて、ナノ結晶のバルク集合体を作ることを考え、その方法をトライしておりました。</a:t>
            </a:r>
            <a:endParaRPr kumimoji="1" lang="en-US" altLang="ja-JP" sz="1200" dirty="0" smtClean="0"/>
          </a:p>
          <a:p>
            <a:r>
              <a:rPr kumimoji="1" lang="ja-JP" altLang="en-US" sz="1200" dirty="0" smtClean="0"/>
              <a:t>そして、液中プラズマ法に注目して、それを改造している時に、プラズマ放電が起きてない場合でも、特定条件では、ナノ結晶が生成されることを発見しました。</a:t>
            </a:r>
            <a:endParaRPr kumimoji="1" lang="en-US" altLang="ja-JP" sz="1200" dirty="0" smtClean="0"/>
          </a:p>
          <a:p>
            <a:r>
              <a:rPr kumimoji="1" lang="ja-JP" altLang="en-US" sz="1200" dirty="0" smtClean="0"/>
              <a:t>ここまでが、前回の報告です。</a:t>
            </a:r>
            <a:endParaRPr kumimoji="1" lang="en-US" altLang="ja-JP" sz="1200" dirty="0" smtClean="0"/>
          </a:p>
          <a:p>
            <a:r>
              <a:rPr kumimoji="1" lang="ja-JP" altLang="en-US" sz="1200" dirty="0" smtClean="0"/>
              <a:t>今回は、その電極と水溶液を変えるとどうなるかということに関してお話しいたします。</a:t>
            </a:r>
            <a:endParaRPr kumimoji="1" lang="ja-JP" altLang="en-US" sz="1200" dirty="0"/>
          </a:p>
        </p:txBody>
      </p:sp>
    </p:spTree>
    <p:extLst>
      <p:ext uri="{BB962C8B-B14F-4D97-AF65-F5344CB8AC3E}">
        <p14:creationId xmlns:p14="http://schemas.microsoft.com/office/powerpoint/2010/main" val="435545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実験装置というには、あまりにも簡単ですが、ここの写真にありますように、１リッターのビーカーに水溶液を入れて、電極を浸します。そして、２アンペアの定電流駆動で電圧印加します。電圧印加の方向は固定でも良いのですが、ナノ結晶の生成過程を見るためと収率の向上（定量化してませんが）を目指して、２分間おきに電圧を判定させるのをスタンダードとしております。</a:t>
            </a:r>
            <a:endParaRPr kumimoji="1" lang="en-US" altLang="ja-JP" sz="1200" dirty="0" smtClean="0"/>
          </a:p>
          <a:p>
            <a:endParaRPr kumimoji="1" lang="en-US" altLang="ja-JP" sz="1200" dirty="0" smtClean="0"/>
          </a:p>
          <a:p>
            <a:pPr algn="l" defTabSz="609600"/>
            <a:r>
              <a:rPr kumimoji="1" lang="ja-JP" altLang="en-US" sz="1200" dirty="0" smtClean="0"/>
              <a:t>電極は、前回仕様の</a:t>
            </a:r>
            <a:r>
              <a:rPr kumimoji="1" lang="en-US" altLang="ja-JP" sz="1200" dirty="0" smtClean="0"/>
              <a:t>Au</a:t>
            </a:r>
            <a:r>
              <a:rPr kumimoji="1" lang="ja-JP" altLang="en-US" sz="1200" dirty="0" smtClean="0"/>
              <a:t>に加えて、</a:t>
            </a:r>
            <a:r>
              <a:rPr kumimoji="1" lang="en-US" altLang="ja-JP" sz="1200" dirty="0" smtClean="0"/>
              <a:t>Cu, W , SI</a:t>
            </a:r>
            <a:r>
              <a:rPr kumimoji="1" lang="ja-JP" altLang="en-US" sz="1200" dirty="0" smtClean="0"/>
              <a:t>の３種を追加、水溶液は、前回仕様の</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Na</a:t>
            </a:r>
            <a:r>
              <a:rPr lang="en-US" altLang="ja-JP" sz="1200" baseline="-25000" dirty="0" smtClean="0">
                <a:solidFill>
                  <a:srgbClr val="000000"/>
                </a:solidFill>
                <a:latin typeface="ヒラギノ明朝 Pro W3" charset="0"/>
                <a:ea typeface="ヒラギノ明朝 Pro W3" charset="0"/>
                <a:cs typeface="ヒラギノ明朝 Pro W3" charset="0"/>
                <a:sym typeface="ヒラギノ明朝 Pro W3" charset="0"/>
              </a:rPr>
              <a:t>2</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SiO</a:t>
            </a:r>
            <a:r>
              <a:rPr lang="en-US" altLang="ja-JP" sz="1200" baseline="-25000" dirty="0" smtClean="0">
                <a:solidFill>
                  <a:srgbClr val="000000"/>
                </a:solidFill>
                <a:latin typeface="ヒラギノ明朝 Pro W3" charset="0"/>
                <a:ea typeface="ヒラギノ明朝 Pro W3" charset="0"/>
                <a:cs typeface="ヒラギノ明朝 Pro W3" charset="0"/>
                <a:sym typeface="ヒラギノ明朝 Pro W3" charset="0"/>
              </a:rPr>
              <a:t>3</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 (</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約 </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pH13)</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に、加えて</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Na</a:t>
            </a:r>
            <a:r>
              <a:rPr lang="en-US" altLang="ja-JP" sz="1200" baseline="-25000" dirty="0" smtClean="0">
                <a:solidFill>
                  <a:srgbClr val="000000"/>
                </a:solidFill>
                <a:latin typeface="ヒラギノ明朝 Pro W3" charset="0"/>
                <a:ea typeface="ヒラギノ明朝 Pro W3" charset="0"/>
                <a:cs typeface="ヒラギノ明朝 Pro W3" charset="0"/>
                <a:sym typeface="ヒラギノ明朝 Pro W3" charset="0"/>
              </a:rPr>
              <a:t>2</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CO</a:t>
            </a:r>
            <a:r>
              <a:rPr lang="en-US" altLang="ja-JP" sz="1200" baseline="-25000" dirty="0" smtClean="0">
                <a:solidFill>
                  <a:srgbClr val="000000"/>
                </a:solidFill>
                <a:latin typeface="ヒラギノ明朝 Pro W3" charset="0"/>
                <a:ea typeface="ヒラギノ明朝 Pro W3" charset="0"/>
                <a:cs typeface="ヒラギノ明朝 Pro W3" charset="0"/>
                <a:sym typeface="ヒラギノ明朝 Pro W3" charset="0"/>
              </a:rPr>
              <a:t>3</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 (</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約</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pH13)</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Na</a:t>
            </a:r>
            <a:r>
              <a:rPr lang="en-US" altLang="ja-JP" sz="1200" baseline="-25000" dirty="0" smtClean="0">
                <a:solidFill>
                  <a:srgbClr val="000000"/>
                </a:solidFill>
                <a:latin typeface="ヒラギノ明朝 Pro W3" charset="0"/>
                <a:ea typeface="ヒラギノ明朝 Pro W3" charset="0"/>
                <a:cs typeface="ヒラギノ明朝 Pro W3" charset="0"/>
                <a:sym typeface="ヒラギノ明朝 Pro W3" charset="0"/>
              </a:rPr>
              <a:t>2</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SO</a:t>
            </a:r>
            <a:r>
              <a:rPr lang="en-US" altLang="ja-JP" sz="1200" baseline="-25000" dirty="0" smtClean="0">
                <a:solidFill>
                  <a:srgbClr val="000000"/>
                </a:solidFill>
                <a:latin typeface="ヒラギノ明朝 Pro W3" charset="0"/>
                <a:ea typeface="ヒラギノ明朝 Pro W3" charset="0"/>
                <a:cs typeface="ヒラギノ明朝 Pro W3" charset="0"/>
                <a:sym typeface="ヒラギノ明朝 Pro W3" charset="0"/>
              </a:rPr>
              <a:t>4</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 </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約</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pH5.6)</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を追加、全て濃度</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1 </a:t>
            </a:r>
            <a:r>
              <a:rPr lang="en-US" altLang="ja-JP" sz="1200" dirty="0" err="1" smtClean="0">
                <a:solidFill>
                  <a:srgbClr val="000000"/>
                </a:solidFill>
                <a:latin typeface="ヒラギノ明朝 Pro W3" charset="0"/>
                <a:ea typeface="ヒラギノ明朝 Pro W3" charset="0"/>
                <a:cs typeface="ヒラギノ明朝 Pro W3" charset="0"/>
                <a:sym typeface="ヒラギノ明朝 Pro W3" charset="0"/>
              </a:rPr>
              <a:t>mol</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/L</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です。</a:t>
            </a:r>
            <a:endPar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endParaRPr>
          </a:p>
          <a:p>
            <a:pPr algn="l" defTabSz="609600"/>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方法も前回と同じで、２分間おきに向きを反転させた直流を２</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A</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の点電流駆動で印加、これを１０回繰り返して、その後１日以上自然放置で沈殿させます。</a:t>
            </a:r>
            <a:endPar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endParaRPr>
          </a:p>
          <a:p>
            <a:pPr algn="l" defTabSz="609600"/>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その後純粋で、洗浄と鎮火を繰り返して、最終的に回収したものを</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XRD</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と</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TEM</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で解析しました。</a:t>
            </a:r>
            <a:endParaRPr lang="ja-JP" altLang="en-US" sz="1200" dirty="0">
              <a:solidFill>
                <a:srgbClr val="000000"/>
              </a:solidFill>
            </a:endParaRPr>
          </a:p>
        </p:txBody>
      </p:sp>
    </p:spTree>
    <p:extLst>
      <p:ext uri="{BB962C8B-B14F-4D97-AF65-F5344CB8AC3E}">
        <p14:creationId xmlns:p14="http://schemas.microsoft.com/office/powerpoint/2010/main" val="4186113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以上の実験結果らは、現時点で、</a:t>
            </a:r>
            <a:endParaRPr kumimoji="1" lang="en-US" altLang="ja-JP" sz="1200" dirty="0" smtClean="0"/>
          </a:p>
          <a:p>
            <a:endParaRPr kumimoji="1" lang="en-US" altLang="ja-JP" sz="1200" dirty="0" smtClean="0"/>
          </a:p>
          <a:p>
            <a:r>
              <a:rPr kumimoji="1" lang="ja-JP" altLang="en-US" sz="1200" dirty="0" smtClean="0"/>
              <a:t>以上のようなことが言えると思います。</a:t>
            </a:r>
          </a:p>
          <a:p>
            <a:endParaRPr kumimoji="1" lang="ja-JP" altLang="en-US" sz="1200" dirty="0" smtClean="0"/>
          </a:p>
          <a:p>
            <a:endParaRPr kumimoji="1" lang="ja-JP" altLang="en-US" dirty="0" smtClean="0"/>
          </a:p>
          <a:p>
            <a:endParaRPr kumimoji="1" lang="ja-JP" altLang="en-US" dirty="0" smtClean="0"/>
          </a:p>
          <a:p>
            <a:endParaRPr kumimoji="1" lang="en-US" altLang="ja-JP" dirty="0" smtClean="0"/>
          </a:p>
        </p:txBody>
      </p:sp>
    </p:spTree>
    <p:extLst>
      <p:ext uri="{BB962C8B-B14F-4D97-AF65-F5344CB8AC3E}">
        <p14:creationId xmlns:p14="http://schemas.microsoft.com/office/powerpoint/2010/main" val="2349119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上の写真は、前回発表時に仕様したものですが、やはり、写真では、ナノ結晶ができている生の様子を見えませんので、動画をお見せします。</a:t>
            </a:r>
            <a:endParaRPr kumimoji="1" lang="en-US" altLang="ja-JP" sz="1200" dirty="0" smtClean="0"/>
          </a:p>
          <a:p>
            <a:endParaRPr kumimoji="1" lang="en-US" altLang="ja-JP" sz="1200" dirty="0" smtClean="0"/>
          </a:p>
          <a:p>
            <a:r>
              <a:rPr kumimoji="1" lang="ja-JP" altLang="en-US" sz="1200" dirty="0" smtClean="0"/>
              <a:t>１リッタービーカーですと見辛かったで、デモ用に薄いシャーレを使用して撮影しました。</a:t>
            </a:r>
            <a:endParaRPr kumimoji="1" lang="en-US" altLang="ja-JP" sz="1200" dirty="0" smtClean="0"/>
          </a:p>
          <a:p>
            <a:r>
              <a:rPr kumimoji="1" lang="ja-JP" altLang="en-US" sz="1200" dirty="0" smtClean="0"/>
              <a:t>電極は、</a:t>
            </a:r>
            <a:r>
              <a:rPr kumimoji="1" lang="en-US" altLang="ja-JP" sz="1200" dirty="0" smtClean="0"/>
              <a:t>Au1mmφ</a:t>
            </a:r>
            <a:r>
              <a:rPr kumimoji="1" lang="ja-JP" altLang="en-US" sz="1200" dirty="0" smtClean="0"/>
              <a:t>、長さ１０</a:t>
            </a:r>
            <a:r>
              <a:rPr kumimoji="1" lang="en-US" altLang="ja-JP" sz="1200" dirty="0" smtClean="0"/>
              <a:t>mm</a:t>
            </a:r>
            <a:r>
              <a:rPr kumimoji="1" lang="ja-JP" altLang="en-US" sz="1200" dirty="0" smtClean="0"/>
              <a:t>、電極間隔１０</a:t>
            </a:r>
            <a:r>
              <a:rPr kumimoji="1" lang="en-US" altLang="ja-JP" sz="1200" dirty="0" smtClean="0"/>
              <a:t>mm</a:t>
            </a:r>
            <a:r>
              <a:rPr kumimoji="1" lang="ja-JP" altLang="en-US" sz="1200" dirty="0" smtClean="0"/>
              <a:t>、水溶液は、</a:t>
            </a:r>
            <a:r>
              <a:rPr lang="en-US" altLang="ja-JP" sz="1200" dirty="0" smtClean="0">
                <a:solidFill>
                  <a:srgbClr val="000000"/>
                </a:solidFill>
                <a:latin typeface="Times"/>
                <a:ea typeface="ヒラギノ明朝 Pro W3"/>
                <a:cs typeface="ヒラギノ明朝 Pro W3"/>
                <a:sym typeface="ヒラギノ明朝 Pro W3" charset="0"/>
              </a:rPr>
              <a:t>Na</a:t>
            </a:r>
            <a:r>
              <a:rPr lang="en-US" altLang="ja-JP" sz="1200" baseline="-25000" dirty="0" smtClean="0">
                <a:solidFill>
                  <a:srgbClr val="000000"/>
                </a:solidFill>
                <a:latin typeface="Times"/>
                <a:ea typeface="ヒラギノ明朝 Pro W3"/>
                <a:cs typeface="ヒラギノ明朝 Pro W3"/>
                <a:sym typeface="ヒラギノ明朝 Pro W3" charset="0"/>
              </a:rPr>
              <a:t>2</a:t>
            </a:r>
            <a:r>
              <a:rPr lang="en-US" altLang="ja-JP" sz="1200" dirty="0" smtClean="0">
                <a:solidFill>
                  <a:srgbClr val="000000"/>
                </a:solidFill>
                <a:latin typeface="Times"/>
                <a:ea typeface="ヒラギノ明朝 Pro W3"/>
                <a:cs typeface="ヒラギノ明朝 Pro W3"/>
                <a:sym typeface="ヒラギノ明朝 Pro W3" charset="0"/>
              </a:rPr>
              <a:t>SiO</a:t>
            </a:r>
            <a:r>
              <a:rPr lang="en-US" altLang="ja-JP" sz="1200" baseline="-25000" dirty="0" smtClean="0">
                <a:solidFill>
                  <a:srgbClr val="000000"/>
                </a:solidFill>
                <a:latin typeface="Times"/>
                <a:ea typeface="ヒラギノ明朝 Pro W3"/>
                <a:cs typeface="ヒラギノ明朝 Pro W3"/>
                <a:sym typeface="ヒラギノ明朝 Pro W3" charset="0"/>
              </a:rPr>
              <a:t>3</a:t>
            </a:r>
            <a:r>
              <a:rPr kumimoji="1" lang="ja-JP" altLang="en-US" sz="1200" dirty="0" smtClean="0"/>
              <a:t>であり、本番条件と同じです。</a:t>
            </a:r>
            <a:endParaRPr kumimoji="1" lang="en-US" altLang="ja-JP" sz="1200" dirty="0" smtClean="0"/>
          </a:p>
          <a:p>
            <a:endParaRPr kumimoji="1" lang="en-US" altLang="ja-JP" sz="1200" dirty="0" smtClean="0"/>
          </a:p>
          <a:p>
            <a:r>
              <a:rPr kumimoji="1" lang="ja-JP" altLang="en-US" sz="1200" dirty="0" smtClean="0"/>
              <a:t>ここで動画に切り替え</a:t>
            </a:r>
            <a:endParaRPr kumimoji="1" lang="en-US" altLang="ja-JP" sz="1200" dirty="0" smtClean="0"/>
          </a:p>
          <a:p>
            <a:endParaRPr kumimoji="1" lang="en-US" altLang="ja-JP" sz="1200" dirty="0" smtClean="0"/>
          </a:p>
          <a:p>
            <a:r>
              <a:rPr kumimoji="1" lang="ja-JP" altLang="en-US" sz="1200" dirty="0" smtClean="0"/>
              <a:t>動画終了後に、</a:t>
            </a:r>
            <a:endParaRPr kumimoji="1" lang="ja-JP" altLang="en-US" sz="1200" dirty="0"/>
          </a:p>
        </p:txBody>
      </p:sp>
    </p:spTree>
    <p:extLst>
      <p:ext uri="{BB962C8B-B14F-4D97-AF65-F5344CB8AC3E}">
        <p14:creationId xmlns:p14="http://schemas.microsoft.com/office/powerpoint/2010/main" val="360312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同様に、今度は、電極材料を</a:t>
            </a:r>
            <a:r>
              <a:rPr kumimoji="1" lang="en-US" altLang="ja-JP" sz="1200" dirty="0" smtClean="0"/>
              <a:t>Au</a:t>
            </a:r>
            <a:r>
              <a:rPr kumimoji="1" lang="ja-JP" altLang="en-US" sz="1200" dirty="0" smtClean="0"/>
              <a:t>に固定して、水溶液を変化させた場合の</a:t>
            </a:r>
            <a:r>
              <a:rPr kumimoji="1" lang="en-US" altLang="ja-JP" sz="1200" dirty="0" smtClean="0"/>
              <a:t>XRD</a:t>
            </a:r>
            <a:r>
              <a:rPr kumimoji="1" lang="ja-JP" altLang="en-US" sz="1200" dirty="0" smtClean="0"/>
              <a:t>パターンです。</a:t>
            </a:r>
            <a:endParaRPr kumimoji="1" lang="en-US" altLang="ja-JP" sz="1200" dirty="0" smtClean="0"/>
          </a:p>
          <a:p>
            <a:r>
              <a:rPr kumimoji="1" lang="ja-JP" altLang="en-US" sz="1200" dirty="0" smtClean="0"/>
              <a:t>すべての水溶液で、</a:t>
            </a:r>
            <a:r>
              <a:rPr kumimoji="1" lang="en-US" altLang="ja-JP" sz="1200" dirty="0" smtClean="0"/>
              <a:t>Au</a:t>
            </a:r>
            <a:r>
              <a:rPr kumimoji="1" lang="ja-JP" altLang="en-US" sz="1200" dirty="0" smtClean="0"/>
              <a:t>のピークが見えております。</a:t>
            </a:r>
            <a:r>
              <a:rPr kumimoji="1" lang="en-US" altLang="ja-JP" sz="1200" dirty="0" smtClean="0"/>
              <a:t>Na2Co3</a:t>
            </a:r>
            <a:r>
              <a:rPr kumimoji="1" lang="ja-JP" altLang="en-US" sz="1200" dirty="0" smtClean="0"/>
              <a:t>水溶液と</a:t>
            </a:r>
            <a:r>
              <a:rPr kumimoji="1" lang="en-US" altLang="ja-JP" sz="1200" dirty="0" smtClean="0"/>
              <a:t>Na2SO4</a:t>
            </a:r>
            <a:r>
              <a:rPr kumimoji="1" lang="ja-JP" altLang="en-US" sz="1200" dirty="0" smtClean="0"/>
              <a:t>水溶液を使用した場合に、それぞれの材料のピークが見えておりますが、これは、蒸留水を使用した洗浄が、不十分で</a:t>
            </a:r>
            <a:r>
              <a:rPr kumimoji="1" lang="en-US" altLang="ja-JP" sz="1200" dirty="0" smtClean="0"/>
              <a:t>h</a:t>
            </a:r>
            <a:r>
              <a:rPr kumimoji="1" lang="ja-JP" altLang="en-US" sz="1200" dirty="0" smtClean="0"/>
              <a:t>なかったのかと推定しております。</a:t>
            </a:r>
            <a:r>
              <a:rPr kumimoji="1" lang="en-US" altLang="ja-JP" sz="1200" dirty="0" smtClean="0"/>
              <a:t> Na2SiO3</a:t>
            </a:r>
            <a:r>
              <a:rPr kumimoji="1" lang="ja-JP" altLang="en-US" sz="1200" dirty="0" smtClean="0"/>
              <a:t>水溶液を使用した場合と同じ回数（沈降した上澄み液を捨てて、蒸留水を足して、沈降させるを５回繰り返し）、同じ程度の水量を用いて、洗浄したのですが、水溶液が変わるとそれでは足りなかったのかもしれません。</a:t>
            </a:r>
            <a:endParaRPr kumimoji="1" lang="en-US" altLang="ja-JP" sz="1200" dirty="0" smtClean="0"/>
          </a:p>
          <a:p>
            <a:endParaRPr kumimoji="1" lang="en-US" altLang="ja-JP" sz="1200" dirty="0" smtClean="0"/>
          </a:p>
          <a:p>
            <a:r>
              <a:rPr kumimoji="1" lang="ja-JP" altLang="en-US" sz="1200" dirty="0" smtClean="0"/>
              <a:t>ここで、すみません、予稿では、ピークアサインメントが間違っております、ここに出ているのが正しいです。申し訳ありません、訂正いたします。</a:t>
            </a:r>
            <a:endParaRPr kumimoji="1" lang="en-US" altLang="ja-JP" sz="1200" dirty="0" smtClean="0"/>
          </a:p>
          <a:p>
            <a:r>
              <a:rPr kumimoji="1" lang="ja-JP" altLang="en-US" sz="1200" dirty="0" smtClean="0"/>
              <a:t>ピークパターン自体は間違い無いです。</a:t>
            </a:r>
            <a:endParaRPr kumimoji="1" lang="en-US" altLang="ja-JP" sz="1200" dirty="0" smtClean="0"/>
          </a:p>
          <a:p>
            <a:endParaRPr kumimoji="1" lang="en-US" altLang="ja-JP" sz="1200" dirty="0" smtClean="0"/>
          </a:p>
          <a:p>
            <a:r>
              <a:rPr kumimoji="1" lang="ja-JP" altLang="en-US" sz="1200" dirty="0" smtClean="0"/>
              <a:t>このようにして、４種類の電極と３種類の水溶液の組み合わせで、前述のように電流印加して、試料（ナノ結晶）作成を試みました。</a:t>
            </a:r>
            <a:endParaRPr kumimoji="1" lang="en-US" altLang="ja-JP" sz="1200" dirty="0" smtClean="0"/>
          </a:p>
          <a:p>
            <a:r>
              <a:rPr kumimoji="1" lang="ja-JP" altLang="en-US" sz="1200" dirty="0" smtClean="0"/>
              <a:t>その結果を次にまとめます。</a:t>
            </a:r>
            <a:endParaRPr kumimoji="1" lang="en-US" altLang="ja-JP" sz="1200" dirty="0" smtClean="0"/>
          </a:p>
          <a:p>
            <a:endParaRPr kumimoji="1" lang="ja-JP" altLang="en-US" dirty="0"/>
          </a:p>
        </p:txBody>
      </p:sp>
    </p:spTree>
    <p:extLst>
      <p:ext uri="{BB962C8B-B14F-4D97-AF65-F5344CB8AC3E}">
        <p14:creationId xmlns:p14="http://schemas.microsoft.com/office/powerpoint/2010/main" val="969338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回収した物質（ナノ結晶）の</a:t>
            </a:r>
            <a:r>
              <a:rPr kumimoji="1" lang="en-US" altLang="ja-JP" sz="1200" dirty="0" smtClean="0"/>
              <a:t>XRD</a:t>
            </a:r>
            <a:r>
              <a:rPr kumimoji="1" lang="ja-JP" altLang="en-US" sz="1200" dirty="0" smtClean="0"/>
              <a:t>パターンです。水溶液を</a:t>
            </a:r>
            <a:r>
              <a:rPr kumimoji="1" lang="en-US" altLang="ja-JP" sz="1200" dirty="0" smtClean="0"/>
              <a:t>Na2SiO3</a:t>
            </a:r>
            <a:r>
              <a:rPr kumimoji="1" lang="ja-JP" altLang="en-US" sz="1200" dirty="0" smtClean="0"/>
              <a:t>に固定して、電極を</a:t>
            </a:r>
            <a:r>
              <a:rPr kumimoji="1" lang="en-US" altLang="ja-JP" sz="1200" dirty="0" smtClean="0"/>
              <a:t>Au, Cu, W, Si</a:t>
            </a:r>
            <a:r>
              <a:rPr kumimoji="1" lang="ja-JP" altLang="en-US" sz="1200" dirty="0" smtClean="0"/>
              <a:t>で、前述の行程で試料作成をトライして、回収した物質（ナノ結晶）の</a:t>
            </a:r>
            <a:r>
              <a:rPr kumimoji="1" lang="en-US" altLang="ja-JP" sz="1200" dirty="0" smtClean="0"/>
              <a:t>XRD</a:t>
            </a:r>
            <a:r>
              <a:rPr kumimoji="1" lang="ja-JP" altLang="en-US" sz="1200" dirty="0" smtClean="0"/>
              <a:t>パターンです。</a:t>
            </a:r>
            <a:endParaRPr kumimoji="1" lang="en-US" altLang="ja-JP" sz="1200" dirty="0" smtClean="0"/>
          </a:p>
          <a:p>
            <a:r>
              <a:rPr kumimoji="1" lang="ja-JP" altLang="en-US" sz="1200" dirty="0" smtClean="0"/>
              <a:t>一部、不明なピークもありますが、</a:t>
            </a:r>
            <a:r>
              <a:rPr kumimoji="1" lang="en-US" altLang="ja-JP" sz="1200" dirty="0" smtClean="0"/>
              <a:t>Au</a:t>
            </a:r>
            <a:r>
              <a:rPr kumimoji="1" lang="ja-JP" altLang="en-US" sz="1200" dirty="0" smtClean="0"/>
              <a:t>電極と</a:t>
            </a:r>
            <a:r>
              <a:rPr kumimoji="1" lang="en-US" altLang="ja-JP" sz="1200" dirty="0" smtClean="0"/>
              <a:t>Cu</a:t>
            </a:r>
            <a:r>
              <a:rPr kumimoji="1" lang="ja-JP" altLang="en-US" sz="1200" dirty="0" smtClean="0"/>
              <a:t>電極では、きっちり、電極材料のピークが出ております。また、</a:t>
            </a:r>
            <a:r>
              <a:rPr kumimoji="1" lang="en-US" altLang="ja-JP" sz="1200" dirty="0" smtClean="0"/>
              <a:t>W</a:t>
            </a:r>
            <a:r>
              <a:rPr kumimoji="1" lang="ja-JP" altLang="en-US" sz="1200" dirty="0" smtClean="0"/>
              <a:t>電極では、</a:t>
            </a:r>
            <a:r>
              <a:rPr kumimoji="1" lang="en-US" altLang="ja-JP" sz="1200" dirty="0" smtClean="0"/>
              <a:t>W</a:t>
            </a:r>
            <a:r>
              <a:rPr kumimoji="1" lang="ja-JP" altLang="en-US" sz="1200" dirty="0" smtClean="0"/>
              <a:t>のピークは見られず、</a:t>
            </a:r>
            <a:r>
              <a:rPr kumimoji="1" lang="en-US" altLang="ja-JP" sz="1200" dirty="0" smtClean="0"/>
              <a:t> WO3</a:t>
            </a:r>
            <a:r>
              <a:rPr kumimoji="1" lang="ja-JP" altLang="en-US" sz="1200" dirty="0" smtClean="0"/>
              <a:t>と</a:t>
            </a:r>
            <a:r>
              <a:rPr kumimoji="1" lang="en-US" altLang="ja-JP" sz="1200" dirty="0" smtClean="0"/>
              <a:t>SiO2</a:t>
            </a:r>
            <a:r>
              <a:rPr kumimoji="1" lang="ja-JP" altLang="en-US" sz="1200" dirty="0" smtClean="0"/>
              <a:t>にアサインできるピークが多数見えております。なお、</a:t>
            </a:r>
            <a:r>
              <a:rPr kumimoji="1" lang="en-US" altLang="ja-JP" sz="1200" dirty="0" smtClean="0"/>
              <a:t>Si</a:t>
            </a:r>
            <a:r>
              <a:rPr kumimoji="1" lang="ja-JP" altLang="en-US" sz="1200" dirty="0" smtClean="0"/>
              <a:t>電極では、水の電気分解以外の反応は一切見られす。何物も析出しませんでした。</a:t>
            </a:r>
            <a:endParaRPr kumimoji="1" lang="en-US" altLang="ja-JP" sz="1200" dirty="0" smtClean="0"/>
          </a:p>
          <a:p>
            <a:r>
              <a:rPr kumimoji="1" lang="ja-JP" altLang="en-US" sz="1200" dirty="0" smtClean="0"/>
              <a:t>なお、使用した</a:t>
            </a:r>
            <a:r>
              <a:rPr kumimoji="1" lang="en-US" altLang="ja-JP" sz="1200" dirty="0" smtClean="0"/>
              <a:t>X</a:t>
            </a:r>
            <a:r>
              <a:rPr kumimoji="1" lang="ja-JP" altLang="en-US" sz="1200" dirty="0" smtClean="0"/>
              <a:t>線は、</a:t>
            </a:r>
            <a:r>
              <a:rPr kumimoji="1" lang="en-US" altLang="ja-JP" sz="1200" dirty="0" smtClean="0"/>
              <a:t>Cu Kα</a:t>
            </a:r>
            <a:r>
              <a:rPr kumimoji="1" lang="ja-JP" altLang="en-US" sz="1200" dirty="0" smtClean="0"/>
              <a:t>１で、加速電圧</a:t>
            </a:r>
            <a:r>
              <a:rPr kumimoji="1" lang="en-US" altLang="ja-JP" sz="1200" dirty="0" smtClean="0"/>
              <a:t>45 KV 40 mA</a:t>
            </a:r>
            <a:r>
              <a:rPr kumimoji="1" lang="ja-JP" altLang="en-US" sz="1200" dirty="0" smtClean="0"/>
              <a:t>です。</a:t>
            </a:r>
          </a:p>
        </p:txBody>
      </p:sp>
    </p:spTree>
    <p:extLst>
      <p:ext uri="{BB962C8B-B14F-4D97-AF65-F5344CB8AC3E}">
        <p14:creationId xmlns:p14="http://schemas.microsoft.com/office/powerpoint/2010/main" val="2875426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電極を水溶液の両方を変化させた場合のまとめ１です。</a:t>
            </a:r>
            <a:endParaRPr kumimoji="1" lang="en-US" altLang="ja-JP" sz="1200" dirty="0" smtClean="0"/>
          </a:p>
          <a:p>
            <a:r>
              <a:rPr kumimoji="1" lang="en-US" altLang="ja-JP" sz="1200" dirty="0" smtClean="0"/>
              <a:t>Au</a:t>
            </a:r>
            <a:r>
              <a:rPr kumimoji="1" lang="ja-JP" altLang="en-US" sz="1200" dirty="0" smtClean="0"/>
              <a:t>電極</a:t>
            </a:r>
            <a:r>
              <a:rPr kumimoji="1" lang="en-US" altLang="ja-JP" sz="1200" dirty="0" smtClean="0"/>
              <a:t>, Cu</a:t>
            </a:r>
            <a:r>
              <a:rPr kumimoji="1" lang="ja-JP" altLang="en-US" sz="1200" dirty="0" smtClean="0"/>
              <a:t>電極</a:t>
            </a:r>
            <a:r>
              <a:rPr kumimoji="1" lang="en-US" altLang="ja-JP" sz="1200" dirty="0" smtClean="0"/>
              <a:t>, W</a:t>
            </a:r>
            <a:r>
              <a:rPr kumimoji="1" lang="ja-JP" altLang="en-US" sz="1200" dirty="0" smtClean="0"/>
              <a:t>電極では、水溶液がいずれの場合でも何かの析出が起きる。</a:t>
            </a:r>
            <a:endParaRPr kumimoji="1" lang="en-US" altLang="ja-JP" sz="1200" dirty="0" smtClean="0"/>
          </a:p>
          <a:p>
            <a:r>
              <a:rPr kumimoji="1" lang="en-US" altLang="ja-JP" sz="1200" dirty="0" smtClean="0"/>
              <a:t>Si</a:t>
            </a:r>
            <a:r>
              <a:rPr kumimoji="1" lang="ja-JP" altLang="en-US" sz="1200" dirty="0" smtClean="0"/>
              <a:t>電極では、水溶液がいずれの場合でも析出反応は起きない。</a:t>
            </a:r>
            <a:endParaRPr kumimoji="1" lang="en-US" altLang="ja-JP" sz="1200" dirty="0" smtClean="0"/>
          </a:p>
          <a:p>
            <a:r>
              <a:rPr kumimoji="1" lang="en-US" altLang="ja-JP" sz="1200" dirty="0" smtClean="0"/>
              <a:t>Au</a:t>
            </a:r>
            <a:r>
              <a:rPr kumimoji="1" lang="ja-JP" altLang="en-US" sz="1200" dirty="0" smtClean="0"/>
              <a:t>電極では、３種の水溶液のいずれでも</a:t>
            </a:r>
            <a:r>
              <a:rPr kumimoji="1" lang="en-US" altLang="ja-JP" sz="1200" dirty="0" smtClean="0"/>
              <a:t>Au</a:t>
            </a:r>
            <a:r>
              <a:rPr kumimoji="1" lang="ja-JP" altLang="en-US" sz="1200" dirty="0" smtClean="0"/>
              <a:t>ナノ結晶が析出している。</a:t>
            </a:r>
            <a:endParaRPr kumimoji="1" lang="en-US" altLang="ja-JP" sz="1200" dirty="0" smtClean="0"/>
          </a:p>
          <a:p>
            <a:r>
              <a:rPr kumimoji="1" lang="en-US" altLang="ja-JP" sz="1200" dirty="0" smtClean="0"/>
              <a:t>Cu</a:t>
            </a:r>
            <a:r>
              <a:rPr kumimoji="1" lang="ja-JP" altLang="en-US" sz="1200" dirty="0" smtClean="0"/>
              <a:t>電極では、</a:t>
            </a:r>
            <a:r>
              <a:rPr kumimoji="1" lang="en-US" altLang="ja-JP" sz="1200" dirty="0" smtClean="0"/>
              <a:t>Na2SiO3</a:t>
            </a:r>
            <a:r>
              <a:rPr kumimoji="1" lang="ja-JP" altLang="en-US" sz="1200" dirty="0" smtClean="0"/>
              <a:t>水溶液の場合では、</a:t>
            </a:r>
            <a:r>
              <a:rPr kumimoji="1" lang="en-US" altLang="ja-JP" sz="1200" dirty="0" smtClean="0"/>
              <a:t>Cu</a:t>
            </a:r>
            <a:r>
              <a:rPr kumimoji="1" lang="ja-JP" altLang="en-US" sz="1200" dirty="0" smtClean="0"/>
              <a:t>ナノ結晶と識別できる物質が析出している。</a:t>
            </a:r>
            <a:r>
              <a:rPr kumimoji="1" lang="en-US" altLang="ja-JP" sz="1200" dirty="0" smtClean="0"/>
              <a:t>Na2CO3</a:t>
            </a:r>
            <a:r>
              <a:rPr kumimoji="1" lang="ja-JP" altLang="en-US" sz="1200" dirty="0" smtClean="0"/>
              <a:t>水溶液では、何かは析出してるのは観察できたが、識別同定できる量ではなかった。</a:t>
            </a:r>
            <a:r>
              <a:rPr kumimoji="1" lang="en-US" altLang="ja-JP" sz="1200" dirty="0" smtClean="0"/>
              <a:t>Na2SO4</a:t>
            </a:r>
            <a:r>
              <a:rPr kumimoji="1" lang="ja-JP" altLang="en-US" sz="1200" dirty="0" smtClean="0"/>
              <a:t>水溶液では、大量の硫酸銅のバルクが生成できた。</a:t>
            </a:r>
            <a:endParaRPr kumimoji="1" lang="en-US" altLang="ja-JP" sz="1200" dirty="0" smtClean="0"/>
          </a:p>
          <a:p>
            <a:r>
              <a:rPr kumimoji="1" lang="en-US" altLang="ja-JP" sz="1200" dirty="0" smtClean="0"/>
              <a:t>W</a:t>
            </a:r>
            <a:r>
              <a:rPr kumimoji="1" lang="ja-JP" altLang="en-US" sz="1200" dirty="0" smtClean="0"/>
              <a:t>電極では、３種類の水溶液で何かが析出していた。</a:t>
            </a:r>
            <a:r>
              <a:rPr kumimoji="1" lang="en-US" altLang="ja-JP" sz="1200" dirty="0" smtClean="0"/>
              <a:t>Na2SiO3</a:t>
            </a:r>
            <a:r>
              <a:rPr kumimoji="1" lang="ja-JP" altLang="en-US" sz="1200" dirty="0" smtClean="0"/>
              <a:t>水溶液では</a:t>
            </a:r>
            <a:r>
              <a:rPr kumimoji="1" lang="en-US" altLang="ja-JP" sz="1200" dirty="0" smtClean="0"/>
              <a:t> WO3</a:t>
            </a:r>
            <a:r>
              <a:rPr kumimoji="1" lang="ja-JP" altLang="en-US" sz="1200" dirty="0" smtClean="0"/>
              <a:t>と</a:t>
            </a:r>
            <a:r>
              <a:rPr kumimoji="1" lang="en-US" altLang="ja-JP" sz="1200" dirty="0" smtClean="0"/>
              <a:t>SiO2</a:t>
            </a:r>
            <a:r>
              <a:rPr kumimoji="1" lang="ja-JP" altLang="en-US" sz="1200" dirty="0" smtClean="0"/>
              <a:t>が、識別できただけであり、他の２種の水溶液では、識別同定できる量ではなかった。</a:t>
            </a:r>
            <a:endParaRPr kumimoji="1" lang="en-US" altLang="ja-JP" sz="1200" dirty="0" smtClean="0"/>
          </a:p>
          <a:p>
            <a:r>
              <a:rPr kumimoji="1" lang="en-US" altLang="ja-JP" sz="1200" dirty="0" smtClean="0"/>
              <a:t>Si</a:t>
            </a:r>
            <a:r>
              <a:rPr kumimoji="1" lang="ja-JP" altLang="en-US" sz="1200" dirty="0" smtClean="0"/>
              <a:t>電極では、水の電気分解以外の反応は何も見えなかった。</a:t>
            </a:r>
            <a:endParaRPr kumimoji="1" lang="en-US" altLang="ja-JP" sz="1200" dirty="0" smtClean="0"/>
          </a:p>
          <a:p>
            <a:r>
              <a:rPr kumimoji="1" lang="ja-JP" altLang="en-US" sz="1200" dirty="0" smtClean="0"/>
              <a:t>印加電圧がそれぞれの組み合わせで大きく変化している。２</a:t>
            </a:r>
            <a:r>
              <a:rPr kumimoji="1" lang="en-US" altLang="ja-JP" sz="1200" dirty="0" smtClean="0"/>
              <a:t>A</a:t>
            </a:r>
            <a:r>
              <a:rPr kumimoji="1" lang="ja-JP" altLang="en-US" sz="1200" dirty="0" smtClean="0"/>
              <a:t>の定電流駆動であり、実質的な回路抵抗は、</a:t>
            </a:r>
            <a:r>
              <a:rPr kumimoji="1" lang="en-US" altLang="ja-JP" sz="1200" dirty="0" smtClean="0"/>
              <a:t>5.5</a:t>
            </a:r>
            <a:r>
              <a:rPr kumimoji="1" lang="ja-JP" altLang="en-US" sz="1200" dirty="0" smtClean="0"/>
              <a:t>オームから４０オームに渡って変化している。電極部分の電気抵抗値は、０．１オーム以下であり、実質無視できるので、ここに見えている印加電圧は、すべて、水溶液部分の電気抵抗の変化によっているはずです。</a:t>
            </a:r>
            <a:endParaRPr kumimoji="1" lang="en-US" altLang="ja-JP" sz="1200" dirty="0" smtClean="0"/>
          </a:p>
          <a:p>
            <a:r>
              <a:rPr kumimoji="1" lang="ja-JP" altLang="en-US" sz="1200" dirty="0" smtClean="0"/>
              <a:t>即ち、水溶液中の電気伝導を担うイオンが電極と水溶液の組み合わせで大きく変化していることになります。</a:t>
            </a:r>
            <a:endParaRPr kumimoji="1" lang="en-US" altLang="ja-JP" sz="1200" dirty="0" smtClean="0"/>
          </a:p>
          <a:p>
            <a:endParaRPr kumimoji="1" lang="en-US" altLang="ja-JP" dirty="0" smtClean="0"/>
          </a:p>
          <a:p>
            <a:endParaRPr kumimoji="1" lang="ja-JP" altLang="en-US" dirty="0"/>
          </a:p>
        </p:txBody>
      </p:sp>
    </p:spTree>
    <p:extLst>
      <p:ext uri="{BB962C8B-B14F-4D97-AF65-F5344CB8AC3E}">
        <p14:creationId xmlns:p14="http://schemas.microsoft.com/office/powerpoint/2010/main" val="1535841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次に、</a:t>
            </a:r>
            <a:r>
              <a:rPr kumimoji="1" lang="en-US" altLang="ja-JP" sz="1200" dirty="0" smtClean="0"/>
              <a:t>XRD</a:t>
            </a:r>
            <a:r>
              <a:rPr kumimoji="1" lang="ja-JP" altLang="en-US" sz="1200" dirty="0" smtClean="0"/>
              <a:t>パターンからシェーラーの近似式を用いて、計算した、ナノ結晶の大きさです。</a:t>
            </a:r>
            <a:endParaRPr kumimoji="1" lang="en-US" altLang="ja-JP" sz="1200" dirty="0" smtClean="0"/>
          </a:p>
          <a:p>
            <a:r>
              <a:rPr kumimoji="1" lang="en-US" altLang="ja-JP" sz="1200" dirty="0" smtClean="0"/>
              <a:t>W</a:t>
            </a:r>
            <a:r>
              <a:rPr kumimoji="1" lang="ja-JP" altLang="en-US" sz="1200" dirty="0" smtClean="0"/>
              <a:t>電極の場合は、</a:t>
            </a:r>
            <a:r>
              <a:rPr kumimoji="1" lang="en-US" altLang="ja-JP" sz="1200" dirty="0" smtClean="0"/>
              <a:t>W</a:t>
            </a:r>
            <a:r>
              <a:rPr kumimoji="1" lang="ja-JP" altLang="en-US" sz="1200" dirty="0" smtClean="0"/>
              <a:t>の結晶ではなくて、</a:t>
            </a:r>
            <a:r>
              <a:rPr kumimoji="1" lang="en-US" altLang="ja-JP" sz="1200" dirty="0" smtClean="0"/>
              <a:t>WO3</a:t>
            </a:r>
            <a:r>
              <a:rPr kumimoji="1" lang="ja-JP" altLang="en-US" sz="1200" dirty="0" smtClean="0"/>
              <a:t>結晶の大きさです。</a:t>
            </a:r>
            <a:endParaRPr kumimoji="1" lang="en-US" altLang="ja-JP" sz="1200" dirty="0" smtClean="0"/>
          </a:p>
          <a:p>
            <a:endParaRPr kumimoji="1" lang="en-US" altLang="ja-JP" sz="1200" dirty="0" smtClean="0"/>
          </a:p>
          <a:p>
            <a:r>
              <a:rPr kumimoji="1" lang="ja-JP" altLang="en-US" sz="1200" dirty="0" smtClean="0"/>
              <a:t>何れにしても、ナノ結晶と言って差し支えの無い大きさであると言えます。</a:t>
            </a:r>
            <a:endParaRPr kumimoji="1" lang="en-US" altLang="ja-JP" sz="1200" dirty="0" smtClean="0"/>
          </a:p>
          <a:p>
            <a:r>
              <a:rPr kumimoji="1" lang="en-US" altLang="ja-JP" sz="1200" dirty="0" smtClean="0"/>
              <a:t>Cu</a:t>
            </a:r>
            <a:r>
              <a:rPr kumimoji="1" lang="ja-JP" altLang="en-US" sz="1200" dirty="0" smtClean="0"/>
              <a:t>電極と</a:t>
            </a:r>
            <a:r>
              <a:rPr kumimoji="1" lang="en-US" altLang="ja-JP" sz="1200" dirty="0" smtClean="0"/>
              <a:t>Na2SO4</a:t>
            </a:r>
            <a:r>
              <a:rPr kumimoji="1" lang="ja-JP" altLang="en-US" sz="1200" dirty="0" smtClean="0"/>
              <a:t>水溶液の組み合わせでは、析出物の見た目だけでなくピークの半値幅が、装置の自然半値幅（約０．１１度）と実質同じでしたので、バルクであると判断しました</a:t>
            </a:r>
            <a:endParaRPr kumimoji="1" lang="ja-JP" altLang="en-US" sz="1200" dirty="0"/>
          </a:p>
        </p:txBody>
      </p:sp>
    </p:spTree>
    <p:extLst>
      <p:ext uri="{BB962C8B-B14F-4D97-AF65-F5344CB8AC3E}">
        <p14:creationId xmlns:p14="http://schemas.microsoft.com/office/powerpoint/2010/main" val="3488809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2474457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204418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18600" y="635000"/>
            <a:ext cx="2616200" cy="802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00" y="635000"/>
            <a:ext cx="7696200" cy="802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403925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a:prstGeom prst="rect">
            <a:avLst/>
          </a:prstGeom>
        </p:spPr>
        <p:txBody>
          <a:bodyPr vert="horz"/>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1687107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a:prstGeom prst="rect">
            <a:avLst/>
          </a:prstGeom>
        </p:spPr>
        <p:txBody>
          <a:bodyPr vert="horz"/>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650875" y="2276475"/>
            <a:ext cx="11703050" cy="6435725"/>
          </a:xfrm>
          <a:prstGeom prst="rect">
            <a:avLst/>
          </a:prstGeom>
        </p:spPr>
        <p:txBody>
          <a:bodyPr vert="horz"/>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41189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1328699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a:prstGeom prst="rect">
            <a:avLst/>
          </a:prstGeom>
        </p:spPr>
        <p:txBody>
          <a:bodyPr vert="horz"/>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08719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a:prstGeom prst="rect">
            <a:avLst/>
          </a:prstGeom>
        </p:spPr>
        <p:txBody>
          <a:bodyPr vert="horz"/>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863081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a:prstGeom prst="rect">
            <a:avLst/>
          </a:prstGeom>
        </p:spPr>
        <p:txBody>
          <a:bodyPr vert="horz"/>
          <a:lstStyle/>
          <a:p>
            <a:r>
              <a:rPr lang="ja-JP" altLang="en-US" smtClean="0"/>
              <a:t>マスター タイトルの書式設定</a:t>
            </a:r>
            <a:endParaRPr lang="ja-JP" altLang="en-US"/>
          </a:p>
        </p:txBody>
      </p:sp>
    </p:spTree>
    <p:extLst>
      <p:ext uri="{BB962C8B-B14F-4D97-AF65-F5344CB8AC3E}">
        <p14:creationId xmlns:p14="http://schemas.microsoft.com/office/powerpoint/2010/main" val="3494469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571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3813943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245986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Papyrus" charset="0"/>
            </a:endParaRPr>
          </a:p>
        </p:txBody>
      </p:sp>
      <p:sp>
        <p:nvSpPr>
          <p:cNvPr id="4" name="テキスト プレースホルダー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947322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a:prstGeom prst="rect">
            <a:avLst/>
          </a:prstGeom>
        </p:spPr>
        <p:txBody>
          <a:bodyPr vert="horz"/>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5" y="2276475"/>
            <a:ext cx="11703050" cy="6435725"/>
          </a:xfrm>
          <a:prstGeom prst="rect">
            <a:avLst/>
          </a:prstGeo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854819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163" y="390525"/>
            <a:ext cx="2925762" cy="8321675"/>
          </a:xfrm>
          <a:prstGeom prst="rect">
            <a:avLst/>
          </a:prstGeo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5" y="390525"/>
            <a:ext cx="8624888" cy="8321675"/>
          </a:xfrm>
          <a:prstGeom prst="rect">
            <a:avLst/>
          </a:prstGeo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389186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3936260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0" y="2819400"/>
            <a:ext cx="5156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0" y="2819400"/>
            <a:ext cx="5156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398525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911225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1915358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324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619187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Papyrus" charset="0"/>
            </a:endParaRPr>
          </a:p>
        </p:txBody>
      </p:sp>
      <p:sp>
        <p:nvSpPr>
          <p:cNvPr id="4" name="テキスト プレースホルダー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3279804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1270000" y="635000"/>
            <a:ext cx="10464800" cy="210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ltLang="ja-JP">
                <a:sym typeface="Papyrus" charset="0"/>
              </a:rPr>
              <a:t>Click to edit Master title style</a:t>
            </a:r>
          </a:p>
        </p:txBody>
      </p:sp>
      <p:sp>
        <p:nvSpPr>
          <p:cNvPr id="1026" name="Rectangle 2"/>
          <p:cNvSpPr>
            <a:spLocks noGrp="1"/>
          </p:cNvSpPr>
          <p:nvPr>
            <p:ph type="body" idx="1"/>
          </p:nvPr>
        </p:nvSpPr>
        <p:spPr bwMode="auto">
          <a:xfrm>
            <a:off x="1270000" y="2819400"/>
            <a:ext cx="104648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ltLang="ja-JP">
                <a:sym typeface="Papyrus" charset="0"/>
              </a:rPr>
              <a:t>Click to edit Master text styles</a:t>
            </a:r>
          </a:p>
          <a:p>
            <a:pPr lvl="1"/>
            <a:r>
              <a:rPr lang="en-US" altLang="ja-JP">
                <a:sym typeface="Papyrus" charset="0"/>
              </a:rPr>
              <a:t>Second level</a:t>
            </a:r>
          </a:p>
          <a:p>
            <a:pPr lvl="2"/>
            <a:r>
              <a:rPr lang="en-US" altLang="ja-JP">
                <a:sym typeface="Papyrus" charset="0"/>
              </a:rPr>
              <a:t>Third level</a:t>
            </a:r>
          </a:p>
          <a:p>
            <a:pPr lvl="3"/>
            <a:r>
              <a:rPr lang="en-US" altLang="ja-JP">
                <a:sym typeface="Papyrus" charset="0"/>
              </a:rPr>
              <a:t>Fourth level</a:t>
            </a:r>
          </a:p>
          <a:p>
            <a:pPr lvl="4"/>
            <a:r>
              <a:rPr lang="en-US" altLang="ja-JP">
                <a:sym typeface="Papyrus" charset="0"/>
              </a:rPr>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584200" rtl="0" fontAlgn="base" hangingPunct="0">
        <a:spcBef>
          <a:spcPct val="0"/>
        </a:spcBef>
        <a:spcAft>
          <a:spcPct val="0"/>
        </a:spcAft>
        <a:defRPr kumimoji="1" sz="7200">
          <a:solidFill>
            <a:srgbClr val="3E231A"/>
          </a:solidFill>
          <a:latin typeface="+mj-lt"/>
          <a:ea typeface="+mj-ea"/>
          <a:cs typeface="+mj-cs"/>
          <a:sym typeface="Papyrus" charset="0"/>
        </a:defRPr>
      </a:lvl1pPr>
      <a:lvl2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2pPr>
      <a:lvl3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3pPr>
      <a:lvl4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4pPr>
      <a:lvl5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5pPr>
      <a:lvl6pPr marL="4572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6pPr>
      <a:lvl7pPr marL="9144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7pPr>
      <a:lvl8pPr marL="13716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8pPr>
      <a:lvl9pPr marL="18288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9pPr>
    </p:titleStyle>
    <p:bodyStyle>
      <a:lvl1pPr marL="469900" indent="-469900" algn="l" defTabSz="584200" rtl="0" fontAlgn="base" hangingPunct="0">
        <a:spcBef>
          <a:spcPts val="3000"/>
        </a:spcBef>
        <a:spcAft>
          <a:spcPct val="0"/>
        </a:spcAft>
        <a:buSzPct val="25000"/>
        <a:buBlip>
          <a:blip r:embed="rId14"/>
        </a:buBlip>
        <a:defRPr kumimoji="1" sz="3800">
          <a:solidFill>
            <a:srgbClr val="3E231A"/>
          </a:solidFill>
          <a:latin typeface="+mn-lt"/>
          <a:ea typeface="+mn-ea"/>
          <a:cs typeface="+mn-cs"/>
          <a:sym typeface="Papyrus" charset="0"/>
        </a:defRPr>
      </a:lvl1pPr>
      <a:lvl2pPr marL="939800" indent="-469900" algn="l" defTabSz="584200" rtl="0" fontAlgn="base" hangingPunct="0">
        <a:spcBef>
          <a:spcPts val="3000"/>
        </a:spcBef>
        <a:spcAft>
          <a:spcPct val="0"/>
        </a:spcAft>
        <a:buSzPct val="25000"/>
        <a:buBlip>
          <a:blip r:embed="rId14"/>
        </a:buBlip>
        <a:defRPr kumimoji="1" sz="3800">
          <a:solidFill>
            <a:srgbClr val="3E231A"/>
          </a:solidFill>
          <a:latin typeface="+mn-lt"/>
          <a:ea typeface="Papyrus" charset="0"/>
          <a:cs typeface="+mn-cs"/>
          <a:sym typeface="Papyrus" charset="0"/>
        </a:defRPr>
      </a:lvl2pPr>
      <a:lvl3pPr marL="1409700" indent="-469900" algn="l" defTabSz="584200" rtl="0" fontAlgn="base" hangingPunct="0">
        <a:spcBef>
          <a:spcPts val="3000"/>
        </a:spcBef>
        <a:spcAft>
          <a:spcPct val="0"/>
        </a:spcAft>
        <a:buSzPct val="25000"/>
        <a:buBlip>
          <a:blip r:embed="rId14"/>
        </a:buBlip>
        <a:defRPr kumimoji="1" sz="3800">
          <a:solidFill>
            <a:srgbClr val="3E231A"/>
          </a:solidFill>
          <a:latin typeface="+mn-lt"/>
          <a:ea typeface="Papyrus" charset="0"/>
          <a:cs typeface="+mn-cs"/>
          <a:sym typeface="Papyrus" charset="0"/>
        </a:defRPr>
      </a:lvl3pPr>
      <a:lvl4pPr marL="1879600" indent="-469900" algn="l" defTabSz="584200" rtl="0" fontAlgn="base" hangingPunct="0">
        <a:spcBef>
          <a:spcPts val="3000"/>
        </a:spcBef>
        <a:spcAft>
          <a:spcPct val="0"/>
        </a:spcAft>
        <a:buSzPct val="25000"/>
        <a:buBlip>
          <a:blip r:embed="rId14"/>
        </a:buBlip>
        <a:defRPr kumimoji="1" sz="3800">
          <a:solidFill>
            <a:srgbClr val="3E231A"/>
          </a:solidFill>
          <a:latin typeface="+mn-lt"/>
          <a:ea typeface="Papyrus" charset="0"/>
          <a:cs typeface="+mn-cs"/>
          <a:sym typeface="Papyrus" charset="0"/>
        </a:defRPr>
      </a:lvl4pPr>
      <a:lvl5pPr marL="2349500" indent="-469900" algn="l" defTabSz="584200" rtl="0" fontAlgn="base" hangingPunct="0">
        <a:spcBef>
          <a:spcPts val="3000"/>
        </a:spcBef>
        <a:spcAft>
          <a:spcPct val="0"/>
        </a:spcAft>
        <a:buSzPct val="25000"/>
        <a:buBlip>
          <a:blip r:embed="rId14"/>
        </a:buBlip>
        <a:defRPr kumimoji="1" sz="3800">
          <a:solidFill>
            <a:srgbClr val="3E231A"/>
          </a:solidFill>
          <a:latin typeface="+mn-lt"/>
          <a:ea typeface="Papyrus" charset="0"/>
          <a:cs typeface="+mn-cs"/>
          <a:sym typeface="Papyrus" charset="0"/>
        </a:defRPr>
      </a:lvl5pPr>
      <a:lvl6pPr marL="2806700" indent="-469900" algn="l" defTabSz="584200" rtl="0" fontAlgn="base" hangingPunct="0">
        <a:spcBef>
          <a:spcPts val="3000"/>
        </a:spcBef>
        <a:spcAft>
          <a:spcPct val="0"/>
        </a:spcAft>
        <a:buSzPct val="25000"/>
        <a:buBlip>
          <a:blip r:embed="rId14"/>
        </a:buBlip>
        <a:defRPr sz="3800">
          <a:solidFill>
            <a:srgbClr val="3E231A"/>
          </a:solidFill>
          <a:latin typeface="+mn-lt"/>
          <a:ea typeface="Papyrus" charset="0"/>
          <a:cs typeface="+mn-cs"/>
          <a:sym typeface="Papyrus" charset="0"/>
        </a:defRPr>
      </a:lvl6pPr>
      <a:lvl7pPr marL="3263900" indent="-469900" algn="l" defTabSz="584200" rtl="0" fontAlgn="base" hangingPunct="0">
        <a:spcBef>
          <a:spcPts val="3000"/>
        </a:spcBef>
        <a:spcAft>
          <a:spcPct val="0"/>
        </a:spcAft>
        <a:buSzPct val="25000"/>
        <a:buBlip>
          <a:blip r:embed="rId14"/>
        </a:buBlip>
        <a:defRPr sz="3800">
          <a:solidFill>
            <a:srgbClr val="3E231A"/>
          </a:solidFill>
          <a:latin typeface="+mn-lt"/>
          <a:ea typeface="Papyrus" charset="0"/>
          <a:cs typeface="+mn-cs"/>
          <a:sym typeface="Papyrus" charset="0"/>
        </a:defRPr>
      </a:lvl7pPr>
      <a:lvl8pPr marL="3721100" indent="-469900" algn="l" defTabSz="584200" rtl="0" fontAlgn="base" hangingPunct="0">
        <a:spcBef>
          <a:spcPts val="3000"/>
        </a:spcBef>
        <a:spcAft>
          <a:spcPct val="0"/>
        </a:spcAft>
        <a:buSzPct val="25000"/>
        <a:buBlip>
          <a:blip r:embed="rId14"/>
        </a:buBlip>
        <a:defRPr sz="3800">
          <a:solidFill>
            <a:srgbClr val="3E231A"/>
          </a:solidFill>
          <a:latin typeface="+mn-lt"/>
          <a:ea typeface="Papyrus" charset="0"/>
          <a:cs typeface="+mn-cs"/>
          <a:sym typeface="Papyrus" charset="0"/>
        </a:defRPr>
      </a:lvl8pPr>
      <a:lvl9pPr marL="4178300" indent="-469900" algn="l" defTabSz="584200" rtl="0" fontAlgn="base" hangingPunct="0">
        <a:spcBef>
          <a:spcPts val="3000"/>
        </a:spcBef>
        <a:spcAft>
          <a:spcPct val="0"/>
        </a:spcAft>
        <a:buSzPct val="25000"/>
        <a:buBlip>
          <a:blip r:embed="rId14"/>
        </a:buBlip>
        <a:defRPr sz="3800">
          <a:solidFill>
            <a:srgbClr val="3E231A"/>
          </a:solidFill>
          <a:latin typeface="+mn-lt"/>
          <a:ea typeface="Papyrus" charset="0"/>
          <a:cs typeface="+mn-cs"/>
          <a:sym typeface="Papyrus"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84200" rtl="0" fontAlgn="base" hangingPunct="0">
        <a:spcBef>
          <a:spcPct val="0"/>
        </a:spcBef>
        <a:spcAft>
          <a:spcPct val="0"/>
        </a:spcAft>
        <a:defRPr kumimoji="1" sz="7200">
          <a:solidFill>
            <a:srgbClr val="3E231A"/>
          </a:solidFill>
          <a:latin typeface="+mj-lt"/>
          <a:ea typeface="+mj-ea"/>
          <a:cs typeface="+mj-cs"/>
          <a:sym typeface="Papyrus" charset="0"/>
        </a:defRPr>
      </a:lvl1pPr>
      <a:lvl2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2pPr>
      <a:lvl3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3pPr>
      <a:lvl4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4pPr>
      <a:lvl5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5pPr>
      <a:lvl6pPr marL="4572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6pPr>
      <a:lvl7pPr marL="9144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7pPr>
      <a:lvl8pPr marL="13716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8pPr>
      <a:lvl9pPr marL="18288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9pPr>
    </p:titleStyle>
    <p:bodyStyle>
      <a:lvl1pPr marL="469900" indent="-469900" algn="l" defTabSz="584200" rtl="0" fontAlgn="base" hangingPunct="0">
        <a:spcBef>
          <a:spcPts val="3000"/>
        </a:spcBef>
        <a:spcAft>
          <a:spcPct val="0"/>
        </a:spcAft>
        <a:buSzPct val="25000"/>
        <a:buBlip>
          <a:blip r:embed="rId13"/>
        </a:buBlip>
        <a:defRPr kumimoji="1" sz="3800">
          <a:solidFill>
            <a:srgbClr val="3E231A"/>
          </a:solidFill>
          <a:latin typeface="+mn-lt"/>
          <a:ea typeface="+mn-ea"/>
          <a:cs typeface="+mn-cs"/>
          <a:sym typeface="Papyrus" charset="0"/>
        </a:defRPr>
      </a:lvl1pPr>
      <a:lvl2pPr marL="939800" indent="-469900" algn="l" defTabSz="584200" rtl="0" fontAlgn="base" hangingPunct="0">
        <a:spcBef>
          <a:spcPts val="3000"/>
        </a:spcBef>
        <a:spcAft>
          <a:spcPct val="0"/>
        </a:spcAft>
        <a:buSzPct val="25000"/>
        <a:buBlip>
          <a:blip r:embed="rId13"/>
        </a:buBlip>
        <a:defRPr kumimoji="1" sz="3800">
          <a:solidFill>
            <a:srgbClr val="3E231A"/>
          </a:solidFill>
          <a:latin typeface="+mn-lt"/>
          <a:ea typeface="Papyrus" charset="0"/>
          <a:cs typeface="+mn-cs"/>
          <a:sym typeface="Papyrus" charset="0"/>
        </a:defRPr>
      </a:lvl2pPr>
      <a:lvl3pPr marL="1409700" indent="-469900" algn="l" defTabSz="584200" rtl="0" fontAlgn="base" hangingPunct="0">
        <a:spcBef>
          <a:spcPts val="3000"/>
        </a:spcBef>
        <a:spcAft>
          <a:spcPct val="0"/>
        </a:spcAft>
        <a:buSzPct val="25000"/>
        <a:buBlip>
          <a:blip r:embed="rId13"/>
        </a:buBlip>
        <a:defRPr kumimoji="1" sz="3800">
          <a:solidFill>
            <a:srgbClr val="3E231A"/>
          </a:solidFill>
          <a:latin typeface="+mn-lt"/>
          <a:ea typeface="Papyrus" charset="0"/>
          <a:cs typeface="+mn-cs"/>
          <a:sym typeface="Papyrus" charset="0"/>
        </a:defRPr>
      </a:lvl3pPr>
      <a:lvl4pPr marL="1879600" indent="-469900" algn="l" defTabSz="584200" rtl="0" fontAlgn="base" hangingPunct="0">
        <a:spcBef>
          <a:spcPts val="3000"/>
        </a:spcBef>
        <a:spcAft>
          <a:spcPct val="0"/>
        </a:spcAft>
        <a:buSzPct val="25000"/>
        <a:buBlip>
          <a:blip r:embed="rId13"/>
        </a:buBlip>
        <a:defRPr kumimoji="1" sz="3800">
          <a:solidFill>
            <a:srgbClr val="3E231A"/>
          </a:solidFill>
          <a:latin typeface="+mn-lt"/>
          <a:ea typeface="Papyrus" charset="0"/>
          <a:cs typeface="+mn-cs"/>
          <a:sym typeface="Papyrus" charset="0"/>
        </a:defRPr>
      </a:lvl4pPr>
      <a:lvl5pPr marL="2349500" indent="-469900" algn="l" defTabSz="584200" rtl="0" fontAlgn="base" hangingPunct="0">
        <a:spcBef>
          <a:spcPts val="3000"/>
        </a:spcBef>
        <a:spcAft>
          <a:spcPct val="0"/>
        </a:spcAft>
        <a:buSzPct val="25000"/>
        <a:buBlip>
          <a:blip r:embed="rId13"/>
        </a:buBlip>
        <a:defRPr kumimoji="1" sz="3800">
          <a:solidFill>
            <a:srgbClr val="3E231A"/>
          </a:solidFill>
          <a:latin typeface="+mn-lt"/>
          <a:ea typeface="Papyrus" charset="0"/>
          <a:cs typeface="+mn-cs"/>
          <a:sym typeface="Papyrus" charset="0"/>
        </a:defRPr>
      </a:lvl5pPr>
      <a:lvl6pPr marL="2806700" indent="-469900" algn="l" defTabSz="584200" rtl="0" fontAlgn="base" hangingPunct="0">
        <a:spcBef>
          <a:spcPts val="3000"/>
        </a:spcBef>
        <a:spcAft>
          <a:spcPct val="0"/>
        </a:spcAft>
        <a:buSzPct val="25000"/>
        <a:buBlip>
          <a:blip r:embed="rId13"/>
        </a:buBlip>
        <a:defRPr sz="3800">
          <a:solidFill>
            <a:srgbClr val="3E231A"/>
          </a:solidFill>
          <a:latin typeface="+mn-lt"/>
          <a:ea typeface="Papyrus" charset="0"/>
          <a:cs typeface="+mn-cs"/>
          <a:sym typeface="Papyrus" charset="0"/>
        </a:defRPr>
      </a:lvl6pPr>
      <a:lvl7pPr marL="3263900" indent="-469900" algn="l" defTabSz="584200" rtl="0" fontAlgn="base" hangingPunct="0">
        <a:spcBef>
          <a:spcPts val="3000"/>
        </a:spcBef>
        <a:spcAft>
          <a:spcPct val="0"/>
        </a:spcAft>
        <a:buSzPct val="25000"/>
        <a:buBlip>
          <a:blip r:embed="rId13"/>
        </a:buBlip>
        <a:defRPr sz="3800">
          <a:solidFill>
            <a:srgbClr val="3E231A"/>
          </a:solidFill>
          <a:latin typeface="+mn-lt"/>
          <a:ea typeface="Papyrus" charset="0"/>
          <a:cs typeface="+mn-cs"/>
          <a:sym typeface="Papyrus" charset="0"/>
        </a:defRPr>
      </a:lvl7pPr>
      <a:lvl8pPr marL="3721100" indent="-469900" algn="l" defTabSz="584200" rtl="0" fontAlgn="base" hangingPunct="0">
        <a:spcBef>
          <a:spcPts val="3000"/>
        </a:spcBef>
        <a:spcAft>
          <a:spcPct val="0"/>
        </a:spcAft>
        <a:buSzPct val="25000"/>
        <a:buBlip>
          <a:blip r:embed="rId13"/>
        </a:buBlip>
        <a:defRPr sz="3800">
          <a:solidFill>
            <a:srgbClr val="3E231A"/>
          </a:solidFill>
          <a:latin typeface="+mn-lt"/>
          <a:ea typeface="Papyrus" charset="0"/>
          <a:cs typeface="+mn-cs"/>
          <a:sym typeface="Papyrus" charset="0"/>
        </a:defRPr>
      </a:lvl8pPr>
      <a:lvl9pPr marL="4178300" indent="-469900" algn="l" defTabSz="584200" rtl="0" fontAlgn="base" hangingPunct="0">
        <a:spcBef>
          <a:spcPts val="3000"/>
        </a:spcBef>
        <a:spcAft>
          <a:spcPct val="0"/>
        </a:spcAft>
        <a:buSzPct val="25000"/>
        <a:buBlip>
          <a:blip r:embed="rId13"/>
        </a:buBlip>
        <a:defRPr sz="3800">
          <a:solidFill>
            <a:srgbClr val="3E231A"/>
          </a:solidFill>
          <a:latin typeface="+mn-lt"/>
          <a:ea typeface="Papyrus" charset="0"/>
          <a:cs typeface="+mn-cs"/>
          <a:sym typeface="Papyrus"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1" Type="http://schemas.openxmlformats.org/officeDocument/2006/relationships/slideLayout" Target="../slideLayouts/slideLayout13.xml"/><Relationship Id="rId2"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1" Type="http://schemas.openxmlformats.org/officeDocument/2006/relationships/slideLayout" Target="../slideLayouts/slideLayout13.xml"/><Relationship Id="rId2"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1" Type="http://schemas.openxmlformats.org/officeDocument/2006/relationships/slideLayout" Target="../slideLayouts/slideLayout13.xml"/><Relationship Id="rId2"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7"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image" Target="../media/image1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2.bin"/><Relationship Id="rId5" Type="http://schemas.openxmlformats.org/officeDocument/2006/relationships/package" Target="../embeddings/Microsoft_Word___2.docx"/><Relationship Id="rId6" Type="http://schemas.openxmlformats.org/officeDocument/2006/relationships/image" Target="../media/image29.png"/><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jpg"/><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emf"/><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Excel____1.xlsx"/><Relationship Id="rId5" Type="http://schemas.openxmlformats.org/officeDocument/2006/relationships/image" Target="../media/image12.pn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p:cNvSpPr>
          <p:nvPr/>
        </p:nvSpPr>
        <p:spPr bwMode="auto">
          <a:xfrm>
            <a:off x="741760" y="1187843"/>
            <a:ext cx="11593513" cy="3241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r>
              <a:rPr lang="ja-JP" altLang="en-US" sz="4400" kern="100" dirty="0">
                <a:latin typeface="ヒラギノ明朝 Pro W6"/>
                <a:ea typeface="ヒラギノ明朝 Pro W6"/>
                <a:cs typeface="ヒラギノ明朝 Pro W6"/>
              </a:rPr>
              <a:t>液中通電法による金属ナノドットの作成</a:t>
            </a:r>
          </a:p>
          <a:p>
            <a:r>
              <a:rPr lang="ja-JP" altLang="en-US" sz="3200" kern="100" dirty="0">
                <a:latin typeface="ヒラギノ明朝 Pro W6"/>
                <a:ea typeface="ヒラギノ明朝 Pro W6"/>
                <a:cs typeface="ヒラギノ明朝 Pro W6"/>
              </a:rPr>
              <a:t> </a:t>
            </a:r>
            <a:r>
              <a:rPr lang="mr-IN" altLang="ja-JP" sz="3200" kern="100" dirty="0">
                <a:latin typeface="ヒラギノ明朝 Pro W6"/>
                <a:ea typeface="ヒラギノ明朝 Pro W6"/>
                <a:cs typeface="ヒラギノ明朝 Pro W6"/>
              </a:rPr>
              <a:t>-</a:t>
            </a:r>
            <a:r>
              <a:rPr lang="ja-JP" altLang="en-US" sz="3200" kern="100" dirty="0">
                <a:latin typeface="ヒラギノ明朝 Pro W6"/>
                <a:ea typeface="ヒラギノ明朝 Pro W6"/>
                <a:cs typeface="ヒラギノ明朝 Pro W6"/>
              </a:rPr>
              <a:t>生成効率に対する負イオン基の</a:t>
            </a:r>
            <a:r>
              <a:rPr lang="ja-JP" altLang="en-US" sz="3200" kern="100" dirty="0" smtClean="0">
                <a:latin typeface="ヒラギノ明朝 Pro W6"/>
                <a:ea typeface="ヒラギノ明朝 Pro W6"/>
                <a:cs typeface="ヒラギノ明朝 Pro W6"/>
              </a:rPr>
              <a:t>効果</a:t>
            </a:r>
            <a:r>
              <a:rPr lang="mr-IN" altLang="ja-JP" sz="3200" kern="100" dirty="0" smtClean="0">
                <a:latin typeface="ヒラギノ明朝 Pro W6"/>
                <a:ea typeface="ヒラギノ明朝 Pro W6"/>
                <a:cs typeface="ヒラギノ明朝 Pro W6"/>
              </a:rPr>
              <a:t>-</a:t>
            </a:r>
            <a:endParaRPr lang="en-US" altLang="ja-JP" sz="3200" kern="100" dirty="0" smtClean="0">
              <a:latin typeface="ヒラギノ明朝 Pro W6"/>
              <a:ea typeface="ヒラギノ明朝 Pro W6"/>
              <a:cs typeface="ヒラギノ明朝 Pro W6"/>
            </a:endParaRPr>
          </a:p>
          <a:p>
            <a:endParaRPr lang="en-US" altLang="ja-JP" sz="3200" kern="100" dirty="0" smtClean="0">
              <a:latin typeface="ヒラギノ明朝 Pro W6"/>
              <a:ea typeface="ヒラギノ明朝 Pro W6"/>
              <a:cs typeface="ヒラギノ明朝 Pro W6"/>
            </a:endParaRPr>
          </a:p>
          <a:p>
            <a:r>
              <a:rPr lang="en-US" altLang="ja-JP" sz="3200" dirty="0">
                <a:latin typeface="Times New Roman"/>
                <a:cs typeface="Times New Roman"/>
              </a:rPr>
              <a:t>Effects of negative ion on production </a:t>
            </a:r>
            <a:r>
              <a:rPr lang="en-US" altLang="ja-JP" sz="3200" dirty="0" err="1">
                <a:latin typeface="Times New Roman"/>
                <a:cs typeface="Times New Roman"/>
              </a:rPr>
              <a:t>eficiency</a:t>
            </a:r>
            <a:r>
              <a:rPr lang="en-US" altLang="ja-JP" sz="3200" dirty="0">
                <a:latin typeface="Times New Roman"/>
                <a:cs typeface="Times New Roman"/>
              </a:rPr>
              <a:t> of metal </a:t>
            </a:r>
            <a:endParaRPr lang="en-US" altLang="ja-JP" sz="3200" dirty="0" smtClean="0">
              <a:latin typeface="Times New Roman"/>
              <a:cs typeface="Times New Roman"/>
            </a:endParaRPr>
          </a:p>
          <a:p>
            <a:r>
              <a:rPr lang="en-US" altLang="ja-JP" sz="3200" dirty="0" err="1" smtClean="0">
                <a:latin typeface="Times New Roman"/>
                <a:cs typeface="Times New Roman"/>
              </a:rPr>
              <a:t>nano</a:t>
            </a:r>
            <a:r>
              <a:rPr lang="en-US" altLang="ja-JP" sz="3200" dirty="0">
                <a:latin typeface="Times New Roman"/>
                <a:cs typeface="Times New Roman"/>
              </a:rPr>
              <a:t>-dots in electric </a:t>
            </a:r>
            <a:r>
              <a:rPr lang="en-US" altLang="ja-JP" sz="3200" dirty="0" smtClean="0">
                <a:latin typeface="Times New Roman"/>
                <a:cs typeface="Times New Roman"/>
              </a:rPr>
              <a:t>current application </a:t>
            </a:r>
            <a:r>
              <a:rPr lang="en-US" altLang="ja-JP" sz="3200" dirty="0">
                <a:latin typeface="Times New Roman"/>
                <a:cs typeface="Times New Roman"/>
              </a:rPr>
              <a:t>in </a:t>
            </a:r>
            <a:endParaRPr lang="en-US" altLang="ja-JP" sz="3200" dirty="0" smtClean="0">
              <a:latin typeface="Times New Roman"/>
              <a:cs typeface="Times New Roman"/>
            </a:endParaRPr>
          </a:p>
          <a:p>
            <a:r>
              <a:rPr lang="en-US" altLang="ja-JP" sz="3200" dirty="0" smtClean="0">
                <a:latin typeface="Times New Roman"/>
                <a:cs typeface="Times New Roman"/>
              </a:rPr>
              <a:t>electrolyte </a:t>
            </a:r>
            <a:r>
              <a:rPr lang="en-US" altLang="ja-JP" sz="3200" dirty="0">
                <a:latin typeface="Times New Roman"/>
                <a:cs typeface="Times New Roman"/>
              </a:rPr>
              <a:t>solution method</a:t>
            </a:r>
            <a:endParaRPr lang="en-US" altLang="ja-JP" sz="3200" dirty="0">
              <a:solidFill>
                <a:srgbClr val="000000"/>
              </a:solidFill>
              <a:latin typeface="Times New Roman"/>
              <a:ea typeface="ヒラギノ明朝 Pro W3" charset="0"/>
              <a:cs typeface="Times New Roman"/>
              <a:sym typeface="Times" charset="0"/>
            </a:endParaRPr>
          </a:p>
        </p:txBody>
      </p:sp>
      <p:sp>
        <p:nvSpPr>
          <p:cNvPr id="5122" name="Rectangle 2"/>
          <p:cNvSpPr>
            <a:spLocks/>
          </p:cNvSpPr>
          <p:nvPr/>
        </p:nvSpPr>
        <p:spPr bwMode="auto">
          <a:xfrm>
            <a:off x="624711" y="123736"/>
            <a:ext cx="10782281" cy="3795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1800" dirty="0">
                <a:latin typeface="ヒラギノ明朝 Pro W3" charset="0"/>
                <a:ea typeface="ヒラギノ明朝 Pro W3" charset="0"/>
                <a:cs typeface="ヒラギノ明朝 Pro W3" charset="0"/>
                <a:sym typeface="ヒラギノ明朝 Pro W3" charset="0"/>
              </a:rPr>
              <a:t>粉体粉末冶金協会</a:t>
            </a:r>
            <a:r>
              <a:rPr lang="ja-JP" altLang="en-US" sz="1800" dirty="0" smtClean="0">
                <a:latin typeface="ヒラギノ明朝 Pro W3" charset="0"/>
                <a:ea typeface="ヒラギノ明朝 Pro W3" charset="0"/>
                <a:cs typeface="ヒラギノ明朝 Pro W3" charset="0"/>
                <a:sym typeface="ヒラギノ明朝 Pro W3" charset="0"/>
              </a:rPr>
              <a:t>平成</a:t>
            </a:r>
            <a:r>
              <a:rPr lang="en-US" altLang="ja-JP" sz="1800" dirty="0" smtClean="0">
                <a:latin typeface="ヒラギノ明朝 Pro W3" charset="0"/>
                <a:ea typeface="ヒラギノ明朝 Pro W3" charset="0"/>
                <a:cs typeface="ヒラギノ明朝 Pro W3" charset="0"/>
                <a:sym typeface="ヒラギノ明朝 Pro W3" charset="0"/>
              </a:rPr>
              <a:t>31</a:t>
            </a:r>
            <a:r>
              <a:rPr lang="ja-JP" altLang="en-US" sz="1800" dirty="0" smtClean="0">
                <a:latin typeface="ヒラギノ明朝 Pro W3" charset="0"/>
                <a:ea typeface="ヒラギノ明朝 Pro W3" charset="0"/>
                <a:cs typeface="ヒラギノ明朝 Pro W3" charset="0"/>
                <a:sym typeface="ヒラギノ明朝 Pro W3" charset="0"/>
              </a:rPr>
              <a:t>年度</a:t>
            </a:r>
            <a:r>
              <a:rPr lang="ja-JP" altLang="en-US" sz="1800" dirty="0">
                <a:latin typeface="ヒラギノ明朝 Pro W3" charset="0"/>
                <a:ea typeface="ヒラギノ明朝 Pro W3" charset="0"/>
                <a:cs typeface="ヒラギノ明朝 Pro W3" charset="0"/>
                <a:sym typeface="ヒラギノ明朝 Pro W3" charset="0"/>
              </a:rPr>
              <a:t>秋季大会　</a:t>
            </a:r>
            <a:r>
              <a:rPr lang="en-US" altLang="ja-JP" sz="1800" dirty="0">
                <a:latin typeface="ヒラギノ明朝 Pro W3" charset="0"/>
                <a:ea typeface="ヒラギノ明朝 Pro W3" charset="0"/>
                <a:cs typeface="ヒラギノ明朝 Pro W3" charset="0"/>
                <a:sym typeface="ヒラギノ明朝 Pro W3" charset="0"/>
              </a:rPr>
              <a:t>(</a:t>
            </a:r>
            <a:r>
              <a:rPr lang="ja-JP" altLang="en-US" sz="1800" dirty="0" smtClean="0">
                <a:latin typeface="ヒラギノ明朝 Pro W3" charset="0"/>
                <a:ea typeface="ヒラギノ明朝 Pro W3" charset="0"/>
                <a:cs typeface="ヒラギノ明朝 Pro W3" charset="0"/>
                <a:sym typeface="ヒラギノ明朝 Pro W3" charset="0"/>
              </a:rPr>
              <a:t>第</a:t>
            </a:r>
            <a:r>
              <a:rPr lang="en-US" altLang="ja-JP" sz="1800" dirty="0" smtClean="0">
                <a:latin typeface="ヒラギノ明朝 Pro W3" charset="0"/>
                <a:ea typeface="ヒラギノ明朝 Pro W3" charset="0"/>
                <a:cs typeface="ヒラギノ明朝 Pro W3" charset="0"/>
                <a:sym typeface="ヒラギノ明朝 Pro W3" charset="0"/>
              </a:rPr>
              <a:t>124</a:t>
            </a:r>
            <a:r>
              <a:rPr lang="ja-JP" altLang="en-US" sz="1800" dirty="0" smtClean="0">
                <a:latin typeface="ヒラギノ明朝 Pro W3" charset="0"/>
                <a:ea typeface="ヒラギノ明朝 Pro W3" charset="0"/>
                <a:cs typeface="ヒラギノ明朝 Pro W3" charset="0"/>
                <a:sym typeface="ヒラギノ明朝 Pro W3" charset="0"/>
              </a:rPr>
              <a:t>講演</a:t>
            </a:r>
            <a:r>
              <a:rPr lang="ja-JP" altLang="en-US" sz="1800" dirty="0">
                <a:latin typeface="ヒラギノ明朝 Pro W3" charset="0"/>
                <a:ea typeface="ヒラギノ明朝 Pro W3" charset="0"/>
                <a:cs typeface="ヒラギノ明朝 Pro W3" charset="0"/>
                <a:sym typeface="ヒラギノ明朝 Pro W3" charset="0"/>
              </a:rPr>
              <a:t>大会</a:t>
            </a:r>
            <a:r>
              <a:rPr lang="en-US" altLang="ja-JP" sz="1800" dirty="0">
                <a:latin typeface="ヒラギノ明朝 Pro W3" charset="0"/>
                <a:ea typeface="ヒラギノ明朝 Pro W3" charset="0"/>
                <a:cs typeface="ヒラギノ明朝 Pro W3" charset="0"/>
                <a:sym typeface="ヒラギノ明朝 Pro W3" charset="0"/>
              </a:rPr>
              <a:t>)</a:t>
            </a:r>
            <a:r>
              <a:rPr lang="en-US" altLang="ja-JP" sz="1800" dirty="0" smtClean="0">
                <a:latin typeface="ヒラギノ明朝 Pro W3" charset="0"/>
                <a:ea typeface="ヒラギノ明朝 Pro W3" charset="0"/>
                <a:cs typeface="ヒラギノ明朝 Pro W3" charset="0"/>
                <a:sym typeface="ヒラギノ明朝 Pro W3" charset="0"/>
              </a:rPr>
              <a:t>(OCT. 24th, 2019 at Nagoya Univ.) </a:t>
            </a:r>
            <a:r>
              <a:rPr lang="cs-CZ" altLang="ja-JP" sz="1800" dirty="0" smtClean="0">
                <a:latin typeface="ヒラギノ明朝 Pro W3" charset="0"/>
                <a:ea typeface="ヒラギノ明朝 Pro W3" charset="0"/>
                <a:cs typeface="ヒラギノ明朝 Pro W3" charset="0"/>
                <a:sym typeface="ヒラギノ明朝 Pro W3" charset="0"/>
              </a:rPr>
              <a:t>[</a:t>
            </a:r>
            <a:r>
              <a:rPr lang="is-IS" altLang="ja-JP" sz="1800" dirty="0" smtClean="0">
                <a:latin typeface="ヒラギノ明朝 Pro W3" charset="0"/>
                <a:ea typeface="ヒラギノ明朝 Pro W3" charset="0"/>
                <a:cs typeface="ヒラギノ明朝 Pro W3" charset="0"/>
                <a:sym typeface="ヒラギノ明朝 Pro W3" charset="0"/>
              </a:rPr>
              <a:t>3―27A</a:t>
            </a:r>
            <a:r>
              <a:rPr lang="cs-CZ" altLang="ja-JP" sz="1800" dirty="0" smtClean="0">
                <a:latin typeface="ヒラギノ明朝 Pro W3" charset="0"/>
                <a:ea typeface="ヒラギノ明朝 Pro W3" charset="0"/>
                <a:cs typeface="ヒラギノ明朝 Pro W3" charset="0"/>
                <a:sym typeface="ヒラギノ明朝 Pro W3" charset="0"/>
              </a:rPr>
              <a:t>]</a:t>
            </a:r>
            <a:endParaRPr lang="en-US" altLang="ja-JP" sz="1800" dirty="0">
              <a:latin typeface="ヒラギノ明朝 Pro W3" charset="0"/>
              <a:ea typeface="ヒラギノ明朝 Pro W3" charset="0"/>
              <a:cs typeface="ヒラギノ明朝 Pro W3" charset="0"/>
              <a:sym typeface="ヒラギノ明朝 Pro W3" charset="0"/>
            </a:endParaRPr>
          </a:p>
        </p:txBody>
      </p:sp>
      <p:sp>
        <p:nvSpPr>
          <p:cNvPr id="5123" name="Rectangle 3"/>
          <p:cNvSpPr>
            <a:spLocks noGrp="1" noChangeArrowheads="1"/>
          </p:cNvSpPr>
          <p:nvPr>
            <p:ph type="body" idx="4294967295"/>
          </p:nvPr>
        </p:nvSpPr>
        <p:spPr>
          <a:xfrm>
            <a:off x="813768" y="5308848"/>
            <a:ext cx="11593512" cy="3960440"/>
          </a:xfrm>
        </p:spPr>
        <p:txBody>
          <a:bodyPr anchor="t"/>
          <a:lstStyle/>
          <a:p>
            <a:pPr marL="176213" indent="-176213" algn="ctr" defTabSz="396875">
              <a:spcBef>
                <a:spcPct val="0"/>
              </a:spcBef>
              <a:buSzTx/>
              <a:buFontTx/>
              <a:buNone/>
              <a:defRPr/>
            </a:pPr>
            <a:r>
              <a:rPr kumimoji="0" lang="ja-JP" altLang="en-US" sz="3200" dirty="0" smtClean="0">
                <a:solidFill>
                  <a:srgbClr val="000000"/>
                </a:solidFill>
                <a:latin typeface="Times"/>
                <a:ea typeface="ヒラギノ明朝 Pro W3" charset="0"/>
                <a:cs typeface="ヒラギノ明朝 Pro W3" charset="0"/>
                <a:sym typeface="ヒラギノ明朝 Pro W3" charset="0"/>
              </a:rPr>
              <a:t>岡本 庸一</a:t>
            </a:r>
            <a:r>
              <a:rPr kumimoji="0" lang="en-US" altLang="ja-JP" sz="3200" baseline="30000" dirty="0">
                <a:solidFill>
                  <a:srgbClr val="000000"/>
                </a:solidFill>
                <a:latin typeface="Times"/>
                <a:ea typeface="ヒラギノ明朝 Pro W3" charset="0"/>
                <a:cs typeface="ヒラギノ明朝 Pro W3" charset="0"/>
                <a:sym typeface="ヒラギノ明朝 Pro W3" charset="0"/>
              </a:rPr>
              <a:t>1, 2</a:t>
            </a:r>
            <a:r>
              <a:rPr kumimoji="0" lang="en-US" altLang="ja-JP" sz="3200" dirty="0" smtClean="0">
                <a:solidFill>
                  <a:srgbClr val="000000"/>
                </a:solidFill>
                <a:latin typeface="Times"/>
                <a:ea typeface="ヒラギノ明朝 Pro W3" charset="0"/>
                <a:cs typeface="ヒラギノ明朝 Pro W3" charset="0"/>
                <a:sym typeface="ヒラギノ明朝 Pro W3" charset="0"/>
              </a:rPr>
              <a:t>, </a:t>
            </a:r>
            <a:r>
              <a:rPr kumimoji="0" lang="ja-JP" altLang="en-US" sz="3200" dirty="0" smtClean="0">
                <a:solidFill>
                  <a:srgbClr val="000000"/>
                </a:solidFill>
                <a:latin typeface="Times"/>
                <a:ea typeface="ヒラギノ明朝 Pro W3" charset="0"/>
                <a:cs typeface="ヒラギノ明朝 Pro W3" charset="0"/>
                <a:sym typeface="ヒラギノ明朝 Pro W3" charset="0"/>
              </a:rPr>
              <a:t>迫本 竜也</a:t>
            </a:r>
            <a:r>
              <a:rPr kumimoji="0" lang="en-US" altLang="ja-JP" sz="3200" baseline="30000" dirty="0">
                <a:solidFill>
                  <a:srgbClr val="000000"/>
                </a:solidFill>
                <a:latin typeface="Times"/>
                <a:ea typeface="ヒラギノ明朝 Pro W3" charset="0"/>
                <a:cs typeface="ヒラギノ明朝 Pro W3" charset="0"/>
                <a:sym typeface="ヒラギノ明朝 Pro W3" charset="0"/>
              </a:rPr>
              <a:t>1</a:t>
            </a:r>
            <a:r>
              <a:rPr kumimoji="0" lang="en-US" altLang="ja-JP" sz="3200" dirty="0" smtClean="0">
                <a:solidFill>
                  <a:srgbClr val="000000"/>
                </a:solidFill>
                <a:latin typeface="Times"/>
                <a:ea typeface="ヒラギノ明朝 Pro W3" charset="0"/>
                <a:cs typeface="ヒラギノ明朝 Pro W3" charset="0"/>
                <a:sym typeface="ヒラギノ明朝 Pro W3" charset="0"/>
              </a:rPr>
              <a:t>, </a:t>
            </a:r>
            <a:r>
              <a:rPr kumimoji="0" lang="ja-JP" altLang="en-US" sz="3200" dirty="0">
                <a:solidFill>
                  <a:srgbClr val="000000"/>
                </a:solidFill>
                <a:latin typeface="Times"/>
                <a:ea typeface="ヒラギノ明朝 Pro W3" charset="0"/>
                <a:cs typeface="ヒラギノ明朝 Pro W3" charset="0"/>
                <a:sym typeface="ヒラギノ明朝 Pro W3" charset="0"/>
              </a:rPr>
              <a:t>阿波 勇</a:t>
            </a:r>
            <a:r>
              <a:rPr kumimoji="0" lang="ja-JP" altLang="en-US" sz="3200" dirty="0" smtClean="0">
                <a:solidFill>
                  <a:srgbClr val="000000"/>
                </a:solidFill>
                <a:latin typeface="Times"/>
                <a:ea typeface="ヒラギノ明朝 Pro W3" charset="0"/>
                <a:cs typeface="ヒラギノ明朝 Pro W3" charset="0"/>
                <a:sym typeface="ヒラギノ明朝 Pro W3" charset="0"/>
              </a:rPr>
              <a:t>利</a:t>
            </a:r>
            <a:r>
              <a:rPr kumimoji="0" lang="en-US" altLang="ja-JP" sz="3200" baseline="30000" dirty="0" smtClean="0">
                <a:solidFill>
                  <a:srgbClr val="000000"/>
                </a:solidFill>
                <a:latin typeface="Times"/>
                <a:ea typeface="ヒラギノ明朝 Pro W3" charset="0"/>
                <a:cs typeface="ヒラギノ明朝 Pro W3" charset="0"/>
                <a:sym typeface="ヒラギノ明朝 Pro W3" charset="0"/>
              </a:rPr>
              <a:t>1</a:t>
            </a:r>
            <a:r>
              <a:rPr kumimoji="0" lang="en-US" altLang="ja-JP" sz="3200" dirty="0" smtClean="0">
                <a:solidFill>
                  <a:srgbClr val="000000"/>
                </a:solidFill>
                <a:latin typeface="Times"/>
                <a:ea typeface="ヒラギノ明朝 Pro W3" charset="0"/>
                <a:cs typeface="ヒラギノ明朝 Pro W3" charset="0"/>
                <a:sym typeface="ヒラギノ明朝 Pro W3" charset="0"/>
              </a:rPr>
              <a:t>, </a:t>
            </a:r>
            <a:r>
              <a:rPr kumimoji="0" lang="ja-JP" altLang="en-US" sz="3200" dirty="0" smtClean="0">
                <a:solidFill>
                  <a:srgbClr val="000000"/>
                </a:solidFill>
                <a:latin typeface="Times"/>
                <a:ea typeface="ヒラギノ明朝 Pro W3" charset="0"/>
                <a:cs typeface="ヒラギノ明朝 Pro W3" charset="0"/>
                <a:sym typeface="ヒラギノ明朝 Pro W3" charset="0"/>
              </a:rPr>
              <a:t>宮</a:t>
            </a:r>
            <a:r>
              <a:rPr kumimoji="0" lang="ja-JP" altLang="en-US" sz="3200" dirty="0">
                <a:solidFill>
                  <a:srgbClr val="000000"/>
                </a:solidFill>
                <a:latin typeface="Times"/>
                <a:ea typeface="ヒラギノ明朝 Pro W3" charset="0"/>
                <a:cs typeface="ヒラギノ明朝 Pro W3" charset="0"/>
                <a:sym typeface="ヒラギノ明朝 Pro W3" charset="0"/>
              </a:rPr>
              <a:t>﨑 </a:t>
            </a:r>
            <a:r>
              <a:rPr kumimoji="0" lang="ja-JP" altLang="en-US" sz="3200" dirty="0" smtClean="0">
                <a:solidFill>
                  <a:srgbClr val="000000"/>
                </a:solidFill>
                <a:latin typeface="Times"/>
                <a:ea typeface="ヒラギノ明朝 Pro W3" charset="0"/>
                <a:cs typeface="ヒラギノ明朝 Pro W3" charset="0"/>
                <a:sym typeface="ヒラギノ明朝 Pro W3" charset="0"/>
              </a:rPr>
              <a:t>尚</a:t>
            </a:r>
            <a:r>
              <a:rPr kumimoji="0" lang="en-US" altLang="ja-JP" sz="3200" baseline="30000" dirty="0">
                <a:solidFill>
                  <a:srgbClr val="000000"/>
                </a:solidFill>
                <a:latin typeface="Times"/>
                <a:ea typeface="ヒラギノ明朝 Pro W3" charset="0"/>
                <a:cs typeface="ヒラギノ明朝 Pro W3" charset="0"/>
                <a:sym typeface="ヒラギノ明朝 Pro W3" charset="0"/>
              </a:rPr>
              <a:t>1</a:t>
            </a:r>
            <a:r>
              <a:rPr kumimoji="0" lang="en-US" altLang="ja-JP" sz="3200" dirty="0" smtClean="0">
                <a:solidFill>
                  <a:srgbClr val="000000"/>
                </a:solidFill>
                <a:latin typeface="Times"/>
                <a:ea typeface="ヒラギノ明朝 Pro W3" charset="0"/>
                <a:cs typeface="ヒラギノ明朝 Pro W3" charset="0"/>
                <a:sym typeface="ヒラギノ明朝 Pro W3" charset="0"/>
              </a:rPr>
              <a:t>, </a:t>
            </a:r>
            <a:r>
              <a:rPr kumimoji="0" lang="ja-JP" altLang="en-US" sz="3200" dirty="0">
                <a:solidFill>
                  <a:srgbClr val="000000"/>
                </a:solidFill>
                <a:latin typeface="Times"/>
                <a:ea typeface="ヒラギノ明朝 Pro W3" charset="0"/>
                <a:cs typeface="ヒラギノ明朝 Pro W3" charset="0"/>
                <a:sym typeface="ヒラギノ明朝 Pro W3" charset="0"/>
              </a:rPr>
              <a:t>中津川 </a:t>
            </a:r>
            <a:r>
              <a:rPr kumimoji="0" lang="ja-JP" altLang="en-US" sz="3200" dirty="0" smtClean="0">
                <a:solidFill>
                  <a:srgbClr val="000000"/>
                </a:solidFill>
                <a:latin typeface="Times"/>
                <a:ea typeface="ヒラギノ明朝 Pro W3" charset="0"/>
                <a:cs typeface="ヒラギノ明朝 Pro W3" charset="0"/>
                <a:sym typeface="ヒラギノ明朝 Pro W3" charset="0"/>
              </a:rPr>
              <a:t>博</a:t>
            </a:r>
            <a:r>
              <a:rPr kumimoji="0" lang="en-US" altLang="ja-JP" sz="3200" baseline="30000" dirty="0" smtClean="0">
                <a:solidFill>
                  <a:srgbClr val="000000"/>
                </a:solidFill>
                <a:latin typeface="Times"/>
                <a:ea typeface="ヒラギノ明朝 Pro W3" charset="0"/>
                <a:cs typeface="ヒラギノ明朝 Pro W3" charset="0"/>
                <a:sym typeface="ヒラギノ明朝 Pro W3" charset="0"/>
              </a:rPr>
              <a:t>3</a:t>
            </a:r>
          </a:p>
          <a:p>
            <a:pPr marL="176213" indent="-176213" algn="ctr" defTabSz="396875">
              <a:spcBef>
                <a:spcPct val="0"/>
              </a:spcBef>
              <a:buSzTx/>
              <a:buFontTx/>
              <a:buNone/>
              <a:defRPr/>
            </a:pPr>
            <a:r>
              <a:rPr kumimoji="0" lang="en-US" altLang="ja-JP" sz="2400" dirty="0" smtClean="0">
                <a:solidFill>
                  <a:srgbClr val="000000"/>
                </a:solidFill>
                <a:latin typeface="Times"/>
                <a:ea typeface="ヒラギノ明朝 Pro W3" charset="0"/>
                <a:cs typeface="ヒラギノ明朝 Pro W3" charset="0"/>
                <a:sym typeface="ヒラギノ明朝 Pro W3" charset="0"/>
              </a:rPr>
              <a:t>Yoichi </a:t>
            </a:r>
            <a:r>
              <a:rPr kumimoji="0" lang="en-US" altLang="ja-JP" sz="2400" dirty="0">
                <a:solidFill>
                  <a:srgbClr val="000000"/>
                </a:solidFill>
                <a:latin typeface="Times"/>
                <a:ea typeface="ヒラギノ明朝 Pro W3" charset="0"/>
                <a:cs typeface="ヒラギノ明朝 Pro W3" charset="0"/>
                <a:sym typeface="ヒラギノ明朝 Pro W3" charset="0"/>
              </a:rPr>
              <a:t>OKAMOTO</a:t>
            </a:r>
            <a:r>
              <a:rPr kumimoji="0" lang="en-US" altLang="ja-JP" sz="2400" baseline="30000" dirty="0">
                <a:solidFill>
                  <a:srgbClr val="000000"/>
                </a:solidFill>
                <a:latin typeface="Times"/>
                <a:ea typeface="ヒラギノ明朝 Pro W3" charset="0"/>
                <a:cs typeface="ヒラギノ明朝 Pro W3" charset="0"/>
                <a:sym typeface="ヒラギノ明朝 Pro W3" charset="0"/>
              </a:rPr>
              <a:t>1</a:t>
            </a:r>
            <a:r>
              <a:rPr kumimoji="0" lang="en-US" altLang="ja-JP" sz="2400" baseline="30000" dirty="0" smtClean="0">
                <a:solidFill>
                  <a:srgbClr val="000000"/>
                </a:solidFill>
                <a:latin typeface="Times"/>
                <a:ea typeface="ヒラギノ明朝 Pro W3" charset="0"/>
                <a:cs typeface="ヒラギノ明朝 Pro W3" charset="0"/>
                <a:sym typeface="ヒラギノ明朝 Pro W3" charset="0"/>
              </a:rPr>
              <a:t>, 2</a:t>
            </a:r>
            <a:r>
              <a:rPr kumimoji="0" lang="en-US" altLang="ja-JP" sz="2400" dirty="0">
                <a:solidFill>
                  <a:srgbClr val="000000"/>
                </a:solidFill>
                <a:latin typeface="Times"/>
                <a:ea typeface="ヒラギノ明朝 Pro W3" charset="0"/>
                <a:cs typeface="ヒラギノ明朝 Pro W3" charset="0"/>
                <a:sym typeface="ヒラギノ明朝 Pro W3" charset="0"/>
              </a:rPr>
              <a:t>, Tatsuya </a:t>
            </a:r>
            <a:r>
              <a:rPr kumimoji="0" lang="en-US" altLang="ja-JP" sz="2400" dirty="0" smtClean="0">
                <a:solidFill>
                  <a:srgbClr val="000000"/>
                </a:solidFill>
                <a:latin typeface="Times"/>
                <a:ea typeface="ヒラギノ明朝 Pro W3" charset="0"/>
                <a:cs typeface="ヒラギノ明朝 Pro W3" charset="0"/>
                <a:sym typeface="ヒラギノ明朝 Pro W3" charset="0"/>
              </a:rPr>
              <a:t>SAKOMOTO</a:t>
            </a:r>
            <a:r>
              <a:rPr kumimoji="0" lang="en-US" altLang="ja-JP" sz="2400" baseline="30000" dirty="0" smtClean="0">
                <a:solidFill>
                  <a:srgbClr val="000000"/>
                </a:solidFill>
                <a:latin typeface="Times"/>
                <a:ea typeface="ヒラギノ明朝 Pro W3" charset="0"/>
                <a:cs typeface="ヒラギノ明朝 Pro W3" charset="0"/>
                <a:sym typeface="ヒラギノ明朝 Pro W3" charset="0"/>
              </a:rPr>
              <a:t>1</a:t>
            </a:r>
            <a:r>
              <a:rPr kumimoji="0" lang="en-US" altLang="ja-JP" sz="2400" dirty="0">
                <a:solidFill>
                  <a:srgbClr val="000000"/>
                </a:solidFill>
                <a:latin typeface="Times"/>
                <a:ea typeface="ヒラギノ明朝 Pro W3" charset="0"/>
                <a:cs typeface="ヒラギノ明朝 Pro W3" charset="0"/>
                <a:sym typeface="ヒラギノ明朝 Pro W3" charset="0"/>
              </a:rPr>
              <a:t>, </a:t>
            </a:r>
            <a:r>
              <a:rPr kumimoji="0" lang="en-US" altLang="ja-JP" sz="2400" dirty="0" smtClean="0">
                <a:solidFill>
                  <a:srgbClr val="000000"/>
                </a:solidFill>
                <a:latin typeface="Times"/>
                <a:ea typeface="ヒラギノ明朝 Pro W3" charset="0"/>
                <a:cs typeface="ヒラギノ明朝 Pro W3" charset="0"/>
                <a:sym typeface="ヒラギノ明朝 Pro W3" charset="0"/>
              </a:rPr>
              <a:t>Yuri AWA</a:t>
            </a:r>
            <a:r>
              <a:rPr kumimoji="0" lang="en-US" altLang="ja-JP" sz="2400" baseline="30000" dirty="0" smtClean="0">
                <a:solidFill>
                  <a:srgbClr val="000000"/>
                </a:solidFill>
                <a:latin typeface="Times"/>
                <a:ea typeface="ヒラギノ明朝 Pro W3" charset="0"/>
                <a:cs typeface="ヒラギノ明朝 Pro W3" charset="0"/>
                <a:sym typeface="ヒラギノ明朝 Pro W3" charset="0"/>
              </a:rPr>
              <a:t>1</a:t>
            </a:r>
            <a:r>
              <a:rPr kumimoji="0" lang="en-US" altLang="ja-JP" sz="2400" dirty="0" smtClean="0">
                <a:solidFill>
                  <a:srgbClr val="000000"/>
                </a:solidFill>
                <a:latin typeface="Times"/>
                <a:ea typeface="ヒラギノ明朝 Pro W3" charset="0"/>
                <a:cs typeface="ヒラギノ明朝 Pro W3" charset="0"/>
                <a:sym typeface="ヒラギノ明朝 Pro W3" charset="0"/>
              </a:rPr>
              <a:t>,</a:t>
            </a:r>
          </a:p>
          <a:p>
            <a:pPr marL="176213" indent="-176213" algn="ctr" defTabSz="396875">
              <a:spcBef>
                <a:spcPct val="0"/>
              </a:spcBef>
              <a:buSzTx/>
              <a:buFontTx/>
              <a:buNone/>
              <a:defRPr/>
            </a:pPr>
            <a:r>
              <a:rPr kumimoji="0" lang="en-US" altLang="ja-JP" sz="2400" dirty="0" smtClean="0">
                <a:solidFill>
                  <a:srgbClr val="000000"/>
                </a:solidFill>
                <a:latin typeface="Times"/>
                <a:ea typeface="ヒラギノ明朝 Pro W3" charset="0"/>
                <a:cs typeface="ヒラギノ明朝 Pro W3" charset="0"/>
                <a:sym typeface="ヒラギノ明朝 Pro W3" charset="0"/>
              </a:rPr>
              <a:t> </a:t>
            </a:r>
            <a:r>
              <a:rPr kumimoji="0" lang="en-US" altLang="ja-JP" sz="2400" dirty="0" err="1" smtClean="0">
                <a:solidFill>
                  <a:srgbClr val="000000"/>
                </a:solidFill>
                <a:latin typeface="Times"/>
                <a:ea typeface="ヒラギノ明朝 Pro W3" charset="0"/>
                <a:cs typeface="ヒラギノ明朝 Pro W3" charset="0"/>
                <a:sym typeface="ヒラギノ明朝 Pro W3" charset="0"/>
              </a:rPr>
              <a:t>Hisashi</a:t>
            </a:r>
            <a:r>
              <a:rPr kumimoji="0" lang="en-US" altLang="ja-JP" sz="2400" dirty="0" smtClean="0">
                <a:solidFill>
                  <a:srgbClr val="000000"/>
                </a:solidFill>
                <a:latin typeface="Times"/>
                <a:ea typeface="ヒラギノ明朝 Pro W3" charset="0"/>
                <a:cs typeface="ヒラギノ明朝 Pro W3" charset="0"/>
                <a:sym typeface="ヒラギノ明朝 Pro W3" charset="0"/>
              </a:rPr>
              <a:t> Miyazaki</a:t>
            </a:r>
            <a:r>
              <a:rPr kumimoji="0" lang="en-US" altLang="ja-JP" sz="2400" baseline="30000" dirty="0" smtClean="0">
                <a:solidFill>
                  <a:srgbClr val="000000"/>
                </a:solidFill>
                <a:latin typeface="Times"/>
                <a:ea typeface="ヒラギノ明朝 Pro W3" charset="0"/>
                <a:cs typeface="ヒラギノ明朝 Pro W3" charset="0"/>
                <a:sym typeface="ヒラギノ明朝 Pro W3" charset="0"/>
              </a:rPr>
              <a:t>1</a:t>
            </a:r>
            <a:r>
              <a:rPr kumimoji="0" lang="en-US" altLang="ja-JP" sz="2400" dirty="0">
                <a:solidFill>
                  <a:srgbClr val="000000"/>
                </a:solidFill>
                <a:latin typeface="Times"/>
                <a:ea typeface="ヒラギノ明朝 Pro W3" charset="0"/>
                <a:cs typeface="ヒラギノ明朝 Pro W3" charset="0"/>
                <a:sym typeface="ヒラギノ明朝 Pro W3" charset="0"/>
              </a:rPr>
              <a:t>, </a:t>
            </a:r>
            <a:r>
              <a:rPr kumimoji="0" lang="en-US" altLang="ja-JP" sz="2400" dirty="0" smtClean="0">
                <a:solidFill>
                  <a:srgbClr val="000000"/>
                </a:solidFill>
                <a:latin typeface="Times"/>
                <a:ea typeface="ヒラギノ明朝 Pro W3" charset="0"/>
                <a:cs typeface="ヒラギノ明朝 Pro W3" charset="0"/>
                <a:sym typeface="ヒラギノ明朝 Pro W3" charset="0"/>
              </a:rPr>
              <a:t>Hiroshi </a:t>
            </a:r>
            <a:r>
              <a:rPr kumimoji="0" lang="en-US" altLang="ja-JP" sz="2400" dirty="0">
                <a:solidFill>
                  <a:srgbClr val="000000"/>
                </a:solidFill>
                <a:latin typeface="Times"/>
                <a:ea typeface="ヒラギノ明朝 Pro W3" charset="0"/>
                <a:cs typeface="ヒラギノ明朝 Pro W3" charset="0"/>
                <a:sym typeface="ヒラギノ明朝 Pro W3" charset="0"/>
              </a:rPr>
              <a:t>NAKASTUGAWA</a:t>
            </a:r>
            <a:r>
              <a:rPr kumimoji="0" lang="en-US" altLang="ja-JP" sz="2400" baseline="30000" dirty="0">
                <a:solidFill>
                  <a:srgbClr val="000000"/>
                </a:solidFill>
                <a:latin typeface="Times"/>
                <a:ea typeface="ヒラギノ明朝 Pro W3" charset="0"/>
                <a:cs typeface="ヒラギノ明朝 Pro W3" charset="0"/>
                <a:sym typeface="ヒラギノ明朝 Pro W3" charset="0"/>
              </a:rPr>
              <a:t>3</a:t>
            </a:r>
            <a:r>
              <a:rPr kumimoji="0" lang="en-US" altLang="ja-JP" sz="2400" dirty="0">
                <a:solidFill>
                  <a:srgbClr val="000000"/>
                </a:solidFill>
                <a:latin typeface="Times"/>
                <a:ea typeface="ヒラギノ明朝 Pro W3" charset="0"/>
                <a:cs typeface="ヒラギノ明朝 Pro W3" charset="0"/>
                <a:sym typeface="ヒラギノ明朝 Pro W3" charset="0"/>
              </a:rPr>
              <a:t> </a:t>
            </a:r>
            <a:endParaRPr kumimoji="0" lang="en-US" altLang="ja-JP" sz="2400" dirty="0" smtClean="0">
              <a:solidFill>
                <a:srgbClr val="000000"/>
              </a:solidFill>
              <a:latin typeface="Times"/>
              <a:ea typeface="ヒラギノ明朝 Pro W3" charset="0"/>
              <a:cs typeface="ヒラギノ明朝 Pro W3" charset="0"/>
              <a:sym typeface="ヒラギノ明朝 Pro W3" charset="0"/>
            </a:endParaRPr>
          </a:p>
          <a:p>
            <a:pPr marL="176213" indent="-176213" algn="ctr" defTabSz="396875">
              <a:spcBef>
                <a:spcPct val="0"/>
              </a:spcBef>
              <a:buSzTx/>
              <a:buFontTx/>
              <a:buNone/>
              <a:defRPr/>
            </a:pPr>
            <a:endParaRPr kumimoji="0" lang="en-US" altLang="ja-JP" sz="2800" dirty="0" smtClean="0">
              <a:solidFill>
                <a:srgbClr val="000000"/>
              </a:solidFill>
              <a:latin typeface="Times"/>
              <a:ea typeface="ヒラギノ明朝 Pro W3" charset="0"/>
              <a:cs typeface="ヒラギノ明朝 Pro W3" charset="0"/>
              <a:sym typeface="ヒラギノ明朝 Pro W3" charset="0"/>
            </a:endParaRPr>
          </a:p>
          <a:p>
            <a:pPr marL="176213" indent="-176213" algn="ctr" defTabSz="396875">
              <a:spcBef>
                <a:spcPct val="0"/>
              </a:spcBef>
              <a:buSzTx/>
              <a:buFontTx/>
              <a:buNone/>
              <a:defRPr/>
            </a:pPr>
            <a:r>
              <a:rPr kumimoji="0" lang="en-US" altLang="ja-JP" sz="2400" dirty="0" smtClean="0">
                <a:solidFill>
                  <a:srgbClr val="000000"/>
                </a:solidFill>
                <a:latin typeface="Times"/>
                <a:ea typeface="ヒラギノ明朝 Pro W3" charset="0"/>
                <a:cs typeface="ヒラギノ明朝 Pro W3" charset="0"/>
                <a:sym typeface="ヒラギノ明朝 Pro W3" charset="0"/>
              </a:rPr>
              <a:t>1. </a:t>
            </a:r>
            <a:r>
              <a:rPr kumimoji="0" lang="ja-JP" altLang="en-US" sz="2400" dirty="0" smtClean="0">
                <a:solidFill>
                  <a:srgbClr val="000000"/>
                </a:solidFill>
                <a:latin typeface="Times"/>
                <a:ea typeface="ヒラギノ明朝 Pro W3" charset="0"/>
                <a:cs typeface="ヒラギノ明朝 Pro W3" charset="0"/>
                <a:sym typeface="ヒラギノ明朝 Pro W3" charset="0"/>
              </a:rPr>
              <a:t>防衛</a:t>
            </a:r>
            <a:r>
              <a:rPr kumimoji="0" lang="ja-JP" altLang="en-US" sz="2400" dirty="0">
                <a:solidFill>
                  <a:srgbClr val="000000"/>
                </a:solidFill>
                <a:latin typeface="Times"/>
                <a:ea typeface="ヒラギノ明朝 Pro W3" charset="0"/>
                <a:cs typeface="ヒラギノ明朝 Pro W3" charset="0"/>
                <a:sym typeface="ヒラギノ明朝 Pro W3" charset="0"/>
              </a:rPr>
              <a:t>大材料</a:t>
            </a:r>
            <a:r>
              <a:rPr kumimoji="0" lang="ja-JP" altLang="en-US" sz="2400" dirty="0" smtClean="0">
                <a:solidFill>
                  <a:srgbClr val="000000"/>
                </a:solidFill>
                <a:latin typeface="Times"/>
                <a:ea typeface="ヒラギノ明朝 Pro W3" charset="0"/>
                <a:cs typeface="ヒラギノ明朝 Pro W3" charset="0"/>
                <a:sym typeface="ヒラギノ明朝 Pro W3" charset="0"/>
              </a:rPr>
              <a:t>、</a:t>
            </a:r>
            <a:r>
              <a:rPr kumimoji="0" lang="en-US" altLang="ja-JP" sz="2400" dirty="0" smtClean="0">
                <a:solidFill>
                  <a:srgbClr val="000000"/>
                </a:solidFill>
                <a:latin typeface="Times"/>
                <a:ea typeface="ヒラギノ明朝 Pro W3" charset="0"/>
                <a:cs typeface="ヒラギノ明朝 Pro W3" charset="0"/>
                <a:sym typeface="ヒラギノ明朝 Pro W3" charset="0"/>
              </a:rPr>
              <a:t>2. </a:t>
            </a:r>
            <a:r>
              <a:rPr kumimoji="0" lang="ja-JP" altLang="en-US" sz="2400" dirty="0" smtClean="0">
                <a:solidFill>
                  <a:srgbClr val="000000"/>
                </a:solidFill>
                <a:latin typeface="Times"/>
                <a:ea typeface="ヒラギノ明朝 Pro W3" charset="0"/>
                <a:cs typeface="ヒラギノ明朝 Pro W3" charset="0"/>
                <a:sym typeface="ヒラギノ明朝 Pro W3" charset="0"/>
              </a:rPr>
              <a:t>物材機構</a:t>
            </a:r>
            <a:r>
              <a:rPr kumimoji="0" lang="en-US" altLang="ja-JP" sz="2400" dirty="0" smtClean="0">
                <a:solidFill>
                  <a:srgbClr val="000000"/>
                </a:solidFill>
                <a:latin typeface="Times"/>
                <a:ea typeface="ヒラギノ明朝 Pro W3" charset="0"/>
                <a:cs typeface="ヒラギノ明朝 Pro W3" charset="0"/>
                <a:sym typeface="ヒラギノ明朝 Pro W3" charset="0"/>
              </a:rPr>
              <a:t> </a:t>
            </a:r>
            <a:r>
              <a:rPr kumimoji="0" lang="ja-JP" altLang="en-US" sz="2400" dirty="0" smtClean="0">
                <a:solidFill>
                  <a:srgbClr val="000000"/>
                </a:solidFill>
                <a:latin typeface="Times"/>
                <a:ea typeface="ヒラギノ明朝 Pro W3" charset="0"/>
                <a:cs typeface="ヒラギノ明朝 Pro W3" charset="0"/>
                <a:sym typeface="ヒラギノ明朝 Pro W3" charset="0"/>
              </a:rPr>
              <a:t>情報統合型物質材料開発、</a:t>
            </a:r>
            <a:r>
              <a:rPr kumimoji="0" lang="en-US" altLang="ja-JP" sz="2400" dirty="0" smtClean="0">
                <a:solidFill>
                  <a:srgbClr val="000000"/>
                </a:solidFill>
                <a:latin typeface="Times"/>
                <a:ea typeface="ヒラギノ明朝 Pro W3" charset="0"/>
                <a:cs typeface="ヒラギノ明朝 Pro W3" charset="0"/>
                <a:sym typeface="ヒラギノ明朝 Pro W3" charset="0"/>
              </a:rPr>
              <a:t>3.</a:t>
            </a:r>
            <a:r>
              <a:rPr kumimoji="0" lang="en-US" altLang="en-US" sz="2400" dirty="0">
                <a:solidFill>
                  <a:srgbClr val="000000"/>
                </a:solidFill>
                <a:latin typeface="Times"/>
                <a:ea typeface="ヒラギノ明朝 Pro W3" charset="0"/>
                <a:cs typeface="ヒラギノ明朝 Pro W3" charset="0"/>
                <a:sym typeface="ヒラギノ明朝 Pro W3" charset="0"/>
              </a:rPr>
              <a:t> </a:t>
            </a:r>
            <a:r>
              <a:rPr kumimoji="0" lang="ja-JP" altLang="en-US" sz="2400" dirty="0" smtClean="0">
                <a:solidFill>
                  <a:srgbClr val="000000"/>
                </a:solidFill>
                <a:latin typeface="Times"/>
                <a:ea typeface="ヒラギノ明朝 Pro W3" charset="0"/>
                <a:cs typeface="ヒラギノ明朝 Pro W3" charset="0"/>
                <a:sym typeface="ヒラギノ明朝 Pro W3" charset="0"/>
              </a:rPr>
              <a:t>横浜国大</a:t>
            </a:r>
            <a:endParaRPr kumimoji="0" lang="en-US" altLang="ja-JP" sz="2400" dirty="0" smtClean="0">
              <a:solidFill>
                <a:srgbClr val="000000"/>
              </a:solidFill>
              <a:latin typeface="Times"/>
              <a:ea typeface="ヒラギノ明朝 Pro W3" charset="0"/>
              <a:cs typeface="ヒラギノ明朝 Pro W3" charset="0"/>
              <a:sym typeface="ヒラギノ明朝 Pro W3" charset="0"/>
            </a:endParaRPr>
          </a:p>
          <a:p>
            <a:pPr marL="0" indent="0" algn="ctr" defTabSz="396875">
              <a:spcBef>
                <a:spcPct val="0"/>
              </a:spcBef>
              <a:buSzTx/>
              <a:buNone/>
              <a:defRPr/>
            </a:pPr>
            <a:r>
              <a:rPr lang="en-US" altLang="ja-JP" sz="2400" dirty="0" smtClean="0">
                <a:solidFill>
                  <a:srgbClr val="000000"/>
                </a:solidFill>
                <a:latin typeface="Times"/>
                <a:ea typeface="ヒラギノ明朝 Pro W3" charset="0"/>
                <a:cs typeface="ヒラギノ明朝 Pro W3" charset="0"/>
                <a:sym typeface="ヒラギノ明朝 Pro W3" charset="0"/>
              </a:rPr>
              <a:t>1. National </a:t>
            </a:r>
            <a:r>
              <a:rPr lang="en-US" altLang="ja-JP" sz="2400" dirty="0">
                <a:solidFill>
                  <a:srgbClr val="000000"/>
                </a:solidFill>
                <a:latin typeface="Times"/>
                <a:ea typeface="ヒラギノ明朝 Pro W3" charset="0"/>
                <a:cs typeface="ヒラギノ明朝 Pro W3" charset="0"/>
                <a:sym typeface="ヒラギノ明朝 Pro W3" charset="0"/>
              </a:rPr>
              <a:t>Defense Academy(Japan), </a:t>
            </a:r>
            <a:r>
              <a:rPr lang="en-US" altLang="ja-JP" sz="2400" dirty="0" smtClean="0">
                <a:solidFill>
                  <a:srgbClr val="000000"/>
                </a:solidFill>
                <a:latin typeface="Times"/>
                <a:ea typeface="ヒラギノ明朝 Pro W3" charset="0"/>
                <a:cs typeface="ヒラギノ明朝 Pro W3" charset="0"/>
                <a:sym typeface="ヒラギノ明朝 Pro W3" charset="0"/>
              </a:rPr>
              <a:t>2. CMI</a:t>
            </a:r>
            <a:r>
              <a:rPr lang="en-US" altLang="ja-JP" sz="2400" baseline="30000" dirty="0" smtClean="0">
                <a:solidFill>
                  <a:srgbClr val="000000"/>
                </a:solidFill>
                <a:latin typeface="Times"/>
                <a:ea typeface="ヒラギノ明朝 Pro W3" charset="0"/>
                <a:cs typeface="ヒラギノ明朝 Pro W3" charset="0"/>
                <a:sym typeface="ヒラギノ明朝 Pro W3" charset="0"/>
              </a:rPr>
              <a:t>2</a:t>
            </a:r>
            <a:r>
              <a:rPr lang="en-US" altLang="ja-JP" sz="2400" dirty="0" smtClean="0">
                <a:solidFill>
                  <a:srgbClr val="000000"/>
                </a:solidFill>
                <a:latin typeface="Times"/>
                <a:ea typeface="ヒラギノ明朝 Pro W3" charset="0"/>
                <a:cs typeface="ヒラギノ明朝 Pro W3" charset="0"/>
                <a:sym typeface="ヒラギノ明朝 Pro W3" charset="0"/>
              </a:rPr>
              <a:t>, </a:t>
            </a:r>
            <a:r>
              <a:rPr lang="en-US" altLang="ja-JP" sz="2400" dirty="0" err="1" smtClean="0">
                <a:solidFill>
                  <a:srgbClr val="000000"/>
                </a:solidFill>
                <a:latin typeface="Times"/>
                <a:ea typeface="ヒラギノ明朝 Pro W3" charset="0"/>
                <a:cs typeface="ヒラギノ明朝 Pro W3" charset="0"/>
                <a:sym typeface="ヒラギノ明朝 Pro W3" charset="0"/>
              </a:rPr>
              <a:t>MaDIS</a:t>
            </a:r>
            <a:r>
              <a:rPr lang="en-US" altLang="ja-JP" sz="2400" dirty="0" smtClean="0">
                <a:solidFill>
                  <a:srgbClr val="000000"/>
                </a:solidFill>
                <a:latin typeface="Times"/>
                <a:ea typeface="ヒラギノ明朝 Pro W3" charset="0"/>
                <a:cs typeface="ヒラギノ明朝 Pro W3" charset="0"/>
                <a:sym typeface="ヒラギノ明朝 Pro W3" charset="0"/>
              </a:rPr>
              <a:t>,</a:t>
            </a:r>
            <a:r>
              <a:rPr lang="ja-JP" altLang="en-US" sz="2400" dirty="0" smtClean="0">
                <a:solidFill>
                  <a:srgbClr val="000000"/>
                </a:solidFill>
                <a:latin typeface="Times"/>
                <a:ea typeface="ヒラギノ明朝 Pro W3" charset="0"/>
                <a:cs typeface="ヒラギノ明朝 Pro W3" charset="0"/>
                <a:sym typeface="ヒラギノ明朝 Pro W3" charset="0"/>
              </a:rPr>
              <a:t> </a:t>
            </a:r>
            <a:r>
              <a:rPr lang="en-US" altLang="ja-JP" sz="2400" dirty="0" smtClean="0">
                <a:solidFill>
                  <a:srgbClr val="000000"/>
                </a:solidFill>
                <a:latin typeface="Times"/>
                <a:ea typeface="ヒラギノ明朝 Pro W3" charset="0"/>
                <a:cs typeface="ヒラギノ明朝 Pro W3" charset="0"/>
                <a:sym typeface="ヒラギノ明朝 Pro W3" charset="0"/>
              </a:rPr>
              <a:t>NIMS, </a:t>
            </a:r>
          </a:p>
          <a:p>
            <a:pPr marL="0" indent="0" algn="ctr" defTabSz="396875">
              <a:spcBef>
                <a:spcPct val="0"/>
              </a:spcBef>
              <a:buSzTx/>
              <a:buNone/>
              <a:defRPr/>
            </a:pPr>
            <a:r>
              <a:rPr lang="en-US" altLang="ja-JP" sz="2400" dirty="0" smtClean="0">
                <a:solidFill>
                  <a:srgbClr val="000000"/>
                </a:solidFill>
                <a:latin typeface="Times"/>
                <a:ea typeface="ヒラギノ明朝 Pro W3" charset="0"/>
                <a:cs typeface="ヒラギノ明朝 Pro W3" charset="0"/>
                <a:sym typeface="ヒラギノ明朝 Pro W3" charset="0"/>
              </a:rPr>
              <a:t>3</a:t>
            </a:r>
            <a:r>
              <a:rPr lang="en-US" altLang="ja-JP" sz="2400" dirty="0">
                <a:solidFill>
                  <a:srgbClr val="000000"/>
                </a:solidFill>
                <a:latin typeface="Times"/>
                <a:ea typeface="ヒラギノ明朝 Pro W3" charset="0"/>
                <a:cs typeface="ヒラギノ明朝 Pro W3" charset="0"/>
                <a:sym typeface="ヒラギノ明朝 Pro W3" charset="0"/>
              </a:rPr>
              <a:t>. Yokohama National University(Japan)</a:t>
            </a:r>
          </a:p>
          <a:p>
            <a:pPr marL="176213" indent="-176213" defTabSz="396875">
              <a:spcBef>
                <a:spcPct val="0"/>
              </a:spcBef>
              <a:buSzTx/>
              <a:buNone/>
              <a:defRPr/>
            </a:pPr>
            <a:endParaRPr kumimoji="0" lang="en-US" altLang="ja-JP" sz="2800" dirty="0">
              <a:solidFill>
                <a:srgbClr val="000000"/>
              </a:solidFill>
              <a:latin typeface="Times"/>
              <a:ea typeface="ヒラギノ明朝 Pro W3" charset="0"/>
              <a:cs typeface="ヒラギノ明朝 Pro W3" charset="0"/>
              <a:sym typeface="ヒラギノ明朝 Pro W3" charset="0"/>
            </a:endParaRPr>
          </a:p>
          <a:p>
            <a:pPr marL="176213" indent="-176213" defTabSz="396875">
              <a:spcBef>
                <a:spcPct val="0"/>
              </a:spcBef>
              <a:buSzTx/>
              <a:buFontTx/>
              <a:buNone/>
              <a:defRPr/>
            </a:pPr>
            <a:endParaRPr kumimoji="0" lang="en-US" altLang="ja-JP" sz="2800" dirty="0" smtClean="0">
              <a:solidFill>
                <a:srgbClr val="000000"/>
              </a:solidFill>
              <a:latin typeface="Times"/>
              <a:ea typeface="ヒラギノ明朝 Pro W3" charset="0"/>
              <a:cs typeface="ヒラギノ明朝 Pro W3" charset="0"/>
              <a:sym typeface="ヒラギノ明朝 Pro W3" charset="0"/>
            </a:endParaRPr>
          </a:p>
        </p:txBody>
      </p:sp>
      <p:sp>
        <p:nvSpPr>
          <p:cNvPr id="4100" name="テキスト ボックス 1"/>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0</a:t>
            </a:r>
            <a:endParaRPr lang="ja-JP" altLang="en-US" sz="2400" dirty="0">
              <a:latin typeface="American Typewriter" charset="0"/>
              <a:cs typeface="American Typewriter" charset="0"/>
            </a:endParaRPr>
          </a:p>
        </p:txBody>
      </p:sp>
      <p:pic>
        <p:nvPicPr>
          <p:cNvPr id="6" name="図 199" descr="ぼうだい.jp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752" y="775712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descr="MI2Iロゴ.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3124" y="8621216"/>
            <a:ext cx="5994400" cy="647700"/>
          </a:xfrm>
          <a:prstGeom prst="rect">
            <a:avLst/>
          </a:prstGeom>
        </p:spPr>
      </p:pic>
      <p:pic>
        <p:nvPicPr>
          <p:cNvPr id="3" name="図 2" descr="YNUロゴ.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6896" y="7901136"/>
            <a:ext cx="1422400" cy="13716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211612" y="3096"/>
            <a:ext cx="12072637" cy="841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smtClean="0">
                <a:latin typeface="ヒラギノ角ゴ ProN W6" charset="0"/>
                <a:ea typeface="ヒラギノ角ゴ ProN W6" charset="0"/>
                <a:cs typeface="ヒラギノ角ゴ ProN W6" charset="0"/>
                <a:sym typeface="ヒラギノ角ゴ ProN W6" charset="0"/>
              </a:rPr>
              <a:t>生成量の相対比</a:t>
            </a:r>
            <a:r>
              <a:rPr lang="en-US" altLang="ja-JP" dirty="0" smtClean="0">
                <a:latin typeface="ヒラギノ明朝 Pro W3"/>
                <a:ea typeface="ヒラギノ明朝 Pro W3"/>
                <a:cs typeface="ヒラギノ明朝 Pro W3"/>
                <a:sym typeface="ヒラギノ角ゴ ProN W6" charset="0"/>
              </a:rPr>
              <a:t>(</a:t>
            </a:r>
            <a:r>
              <a:rPr lang="en-US" altLang="ja-JP" dirty="0" smtClean="0">
                <a:latin typeface="Times" charset="0"/>
                <a:ea typeface="ヒラギノ明朝 Pro W3" charset="0"/>
                <a:cs typeface="ヒラギノ明朝 Pro W3" charset="0"/>
              </a:rPr>
              <a:t>Na</a:t>
            </a:r>
            <a:r>
              <a:rPr lang="en-US" altLang="ja-JP" baseline="-25000" dirty="0" smtClean="0">
                <a:latin typeface="Times" charset="0"/>
                <a:ea typeface="ヒラギノ明朝 Pro W3" charset="0"/>
                <a:cs typeface="ヒラギノ明朝 Pro W3" charset="0"/>
              </a:rPr>
              <a:t>2</a:t>
            </a:r>
            <a:r>
              <a:rPr lang="en-US" altLang="ja-JP" dirty="0" smtClean="0">
                <a:latin typeface="Times" charset="0"/>
                <a:ea typeface="ヒラギノ明朝 Pro W3" charset="0"/>
                <a:cs typeface="ヒラギノ明朝 Pro W3" charset="0"/>
              </a:rPr>
              <a:t>SiO</a:t>
            </a:r>
            <a:r>
              <a:rPr lang="en-US" altLang="ja-JP" baseline="-25000" dirty="0" smtClean="0">
                <a:latin typeface="Times" charset="0"/>
                <a:ea typeface="ヒラギノ明朝 Pro W3" charset="0"/>
                <a:cs typeface="ヒラギノ明朝 Pro W3" charset="0"/>
              </a:rPr>
              <a:t>3</a:t>
            </a:r>
            <a:r>
              <a:rPr lang="en-US" altLang="ja-JP" dirty="0">
                <a:latin typeface="Times" charset="0"/>
                <a:ea typeface="ヒラギノ明朝 Pro W3" charset="0"/>
                <a:cs typeface="ヒラギノ明朝 Pro W3" charset="0"/>
              </a:rPr>
              <a:t>:</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1 </a:t>
            </a:r>
            <a:r>
              <a:rPr lang="en-US" altLang="ja-JP" dirty="0" err="1">
                <a:solidFill>
                  <a:srgbClr val="000000"/>
                </a:solidFill>
                <a:latin typeface="ヒラギノ明朝 Pro W3" charset="0"/>
                <a:ea typeface="ヒラギノ明朝 Pro W3" charset="0"/>
                <a:cs typeface="ヒラギノ明朝 Pro W3" charset="0"/>
                <a:sym typeface="ヒラギノ明朝 Pro W3" charset="0"/>
              </a:rPr>
              <a:t>mol</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litter</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の生成量を基準</a:t>
            </a:r>
            <a:r>
              <a:rPr lang="en-US" altLang="ja-JP" dirty="0" smtClean="0">
                <a:latin typeface="ヒラギノ明朝 Pro W3"/>
                <a:ea typeface="ヒラギノ明朝 Pro W3"/>
                <a:cs typeface="ヒラギノ明朝 Pro W3"/>
                <a:sym typeface="ヒラギノ角ゴ ProN W6" charset="0"/>
              </a:rPr>
              <a:t>)</a:t>
            </a:r>
            <a:endParaRPr lang="ja-JP" altLang="en-US" dirty="0">
              <a:solidFill>
                <a:srgbClr val="000000"/>
              </a:solidFill>
              <a:latin typeface="ヒラギノ明朝 Pro W3"/>
              <a:ea typeface="ヒラギノ明朝 Pro W3"/>
              <a:cs typeface="ヒラギノ明朝 Pro W3"/>
              <a:sym typeface="ヒラギノ角ゴ ProN W6" charset="0"/>
            </a:endParaRPr>
          </a:p>
        </p:txBody>
      </p:sp>
      <p:grpSp>
        <p:nvGrpSpPr>
          <p:cNvPr id="31" name="図形グループ 30"/>
          <p:cNvGrpSpPr/>
          <p:nvPr/>
        </p:nvGrpSpPr>
        <p:grpSpPr>
          <a:xfrm>
            <a:off x="-87784" y="916360"/>
            <a:ext cx="8534400" cy="8534400"/>
            <a:chOff x="3262040" y="844352"/>
            <a:chExt cx="8534400" cy="8534400"/>
          </a:xfrm>
        </p:grpSpPr>
        <p:pic>
          <p:nvPicPr>
            <p:cNvPr id="2" name="図 1" descr="電極消耗量+1(no_Legend).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040" y="844352"/>
              <a:ext cx="8534400" cy="8534400"/>
            </a:xfrm>
            <a:prstGeom prst="rect">
              <a:avLst/>
            </a:prstGeom>
          </p:spPr>
        </p:pic>
        <p:grpSp>
          <p:nvGrpSpPr>
            <p:cNvPr id="30" name="図形グループ 29"/>
            <p:cNvGrpSpPr/>
            <p:nvPr/>
          </p:nvGrpSpPr>
          <p:grpSpPr>
            <a:xfrm>
              <a:off x="8518624" y="6244952"/>
              <a:ext cx="2448272" cy="1512168"/>
              <a:chOff x="8518624" y="6244952"/>
              <a:chExt cx="2448272" cy="1512168"/>
            </a:xfrm>
          </p:grpSpPr>
          <p:sp>
            <p:nvSpPr>
              <p:cNvPr id="15" name="角丸四角形 14"/>
              <p:cNvSpPr/>
              <p:nvPr/>
            </p:nvSpPr>
            <p:spPr bwMode="auto">
              <a:xfrm>
                <a:off x="8518624" y="6244952"/>
                <a:ext cx="2448272" cy="1512168"/>
              </a:xfrm>
              <a:prstGeom prst="roundRect">
                <a:avLst/>
              </a:prstGeom>
              <a:solidFill>
                <a:srgbClr val="FFFFFF"/>
              </a:solidFill>
              <a:ln w="19050" cap="flat" cmpd="sng" algn="ctr">
                <a:solidFill>
                  <a:schemeClr val="bg1"/>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dirty="0">
                  <a:ln>
                    <a:noFill/>
                  </a:ln>
                  <a:solidFill>
                    <a:srgbClr val="3E231A"/>
                  </a:solidFill>
                  <a:effectLst/>
                  <a:latin typeface="Papyrus" charset="0"/>
                  <a:ea typeface="ＭＳ Ｐゴシック" charset="0"/>
                  <a:cs typeface="Papyrus" charset="0"/>
                  <a:sym typeface="Papyrus" charset="0"/>
                </a:endParaRPr>
              </a:p>
            </p:txBody>
          </p:sp>
          <p:grpSp>
            <p:nvGrpSpPr>
              <p:cNvPr id="19" name="図形グループ 18"/>
              <p:cNvGrpSpPr/>
              <p:nvPr/>
            </p:nvGrpSpPr>
            <p:grpSpPr>
              <a:xfrm>
                <a:off x="8662640" y="6284633"/>
                <a:ext cx="2174057" cy="1400479"/>
                <a:chOff x="5649168" y="1127268"/>
                <a:chExt cx="2174057" cy="1400479"/>
              </a:xfrm>
            </p:grpSpPr>
            <p:grpSp>
              <p:nvGrpSpPr>
                <p:cNvPr id="20" name="図形グループ 19"/>
                <p:cNvGrpSpPr/>
                <p:nvPr/>
              </p:nvGrpSpPr>
              <p:grpSpPr>
                <a:xfrm>
                  <a:off x="5649168" y="1222643"/>
                  <a:ext cx="455732" cy="1292693"/>
                  <a:chOff x="5649168" y="1222643"/>
                  <a:chExt cx="455732" cy="1292693"/>
                </a:xfrm>
              </p:grpSpPr>
              <p:pic>
                <p:nvPicPr>
                  <p:cNvPr id="26" name="図 25"/>
                  <p:cNvPicPr>
                    <a:picLocks noChangeAspect="1"/>
                  </p:cNvPicPr>
                  <p:nvPr/>
                </p:nvPicPr>
                <p:blipFill>
                  <a:blip r:embed="rId3"/>
                  <a:stretch>
                    <a:fillRect/>
                  </a:stretch>
                </p:blipFill>
                <p:spPr>
                  <a:xfrm>
                    <a:off x="5685800" y="1885673"/>
                    <a:ext cx="419100" cy="279400"/>
                  </a:xfrm>
                  <a:prstGeom prst="rect">
                    <a:avLst/>
                  </a:prstGeom>
                </p:spPr>
              </p:pic>
              <p:pic>
                <p:nvPicPr>
                  <p:cNvPr id="27" name="図 26"/>
                  <p:cNvPicPr>
                    <a:picLocks noChangeAspect="1"/>
                  </p:cNvPicPr>
                  <p:nvPr/>
                </p:nvPicPr>
                <p:blipFill>
                  <a:blip r:embed="rId4"/>
                  <a:stretch>
                    <a:fillRect/>
                  </a:stretch>
                </p:blipFill>
                <p:spPr>
                  <a:xfrm>
                    <a:off x="5649168" y="1222643"/>
                    <a:ext cx="431800" cy="292100"/>
                  </a:xfrm>
                  <a:prstGeom prst="rect">
                    <a:avLst/>
                  </a:prstGeom>
                </p:spPr>
              </p:pic>
              <p:pic>
                <p:nvPicPr>
                  <p:cNvPr id="28" name="図 27"/>
                  <p:cNvPicPr>
                    <a:picLocks noChangeAspect="1"/>
                  </p:cNvPicPr>
                  <p:nvPr/>
                </p:nvPicPr>
                <p:blipFill>
                  <a:blip r:embed="rId5"/>
                  <a:stretch>
                    <a:fillRect/>
                  </a:stretch>
                </p:blipFill>
                <p:spPr>
                  <a:xfrm>
                    <a:off x="5679826" y="1577423"/>
                    <a:ext cx="368300" cy="266700"/>
                  </a:xfrm>
                  <a:prstGeom prst="rect">
                    <a:avLst/>
                  </a:prstGeom>
                </p:spPr>
              </p:pic>
              <p:pic>
                <p:nvPicPr>
                  <p:cNvPr id="29" name="図 28"/>
                  <p:cNvPicPr>
                    <a:picLocks noChangeAspect="1"/>
                  </p:cNvPicPr>
                  <p:nvPr/>
                </p:nvPicPr>
                <p:blipFill>
                  <a:blip r:embed="rId6"/>
                  <a:stretch>
                    <a:fillRect/>
                  </a:stretch>
                </p:blipFill>
                <p:spPr>
                  <a:xfrm>
                    <a:off x="5701002" y="2210536"/>
                    <a:ext cx="355600" cy="304800"/>
                  </a:xfrm>
                  <a:prstGeom prst="rect">
                    <a:avLst/>
                  </a:prstGeom>
                </p:spPr>
              </p:pic>
            </p:grpSp>
            <p:grpSp>
              <p:nvGrpSpPr>
                <p:cNvPr id="21" name="図形グループ 20"/>
                <p:cNvGrpSpPr/>
                <p:nvPr/>
              </p:nvGrpSpPr>
              <p:grpSpPr>
                <a:xfrm>
                  <a:off x="6148888" y="1127268"/>
                  <a:ext cx="1674337" cy="1400479"/>
                  <a:chOff x="6148888" y="1127268"/>
                  <a:chExt cx="1674337" cy="1400479"/>
                </a:xfrm>
              </p:grpSpPr>
              <p:sp>
                <p:nvSpPr>
                  <p:cNvPr id="22" name="テキスト ボックス 21"/>
                  <p:cNvSpPr txBox="1"/>
                  <p:nvPr/>
                </p:nvSpPr>
                <p:spPr>
                  <a:xfrm>
                    <a:off x="6148889" y="1799644"/>
                    <a:ext cx="1277441" cy="400110"/>
                  </a:xfrm>
                  <a:prstGeom prst="rect">
                    <a:avLst/>
                  </a:prstGeom>
                  <a:noFill/>
                </p:spPr>
                <p:txBody>
                  <a:bodyPr wrap="square" rtlCol="0">
                    <a:spAutoFit/>
                  </a:bodyPr>
                  <a:lstStyle/>
                  <a:p>
                    <a:r>
                      <a:rPr kumimoji="1" lang="en-US" altLang="ja-JP" sz="2000" dirty="0" smtClean="0">
                        <a:latin typeface="Times New Roman"/>
                        <a:cs typeface="Times New Roman"/>
                      </a:rPr>
                      <a:t>Al</a:t>
                    </a:r>
                    <a:r>
                      <a:rPr kumimoji="1" lang="en-US" altLang="ja-JP" sz="2000" baseline="-25000" dirty="0" smtClean="0">
                        <a:latin typeface="Times New Roman"/>
                        <a:cs typeface="Times New Roman"/>
                      </a:rPr>
                      <a:t>2</a:t>
                    </a:r>
                    <a:r>
                      <a:rPr kumimoji="1" lang="en-US" altLang="ja-JP" sz="2000" dirty="0" smtClean="0">
                        <a:latin typeface="Times New Roman"/>
                        <a:cs typeface="Times New Roman"/>
                      </a:rPr>
                      <a:t>(SO</a:t>
                    </a:r>
                    <a:r>
                      <a:rPr kumimoji="1" lang="en-US" altLang="ja-JP" sz="2000" baseline="-25000" dirty="0" smtClean="0">
                        <a:latin typeface="Times New Roman"/>
                        <a:cs typeface="Times New Roman"/>
                      </a:rPr>
                      <a:t>4</a:t>
                    </a:r>
                    <a:r>
                      <a:rPr kumimoji="1" lang="en-US" altLang="ja-JP" sz="2000" dirty="0" smtClean="0">
                        <a:latin typeface="Times New Roman"/>
                        <a:cs typeface="Times New Roman"/>
                      </a:rPr>
                      <a:t>)</a:t>
                    </a:r>
                    <a:r>
                      <a:rPr kumimoji="1" lang="en-US" altLang="ja-JP" sz="2000" baseline="-25000" dirty="0" smtClean="0">
                        <a:latin typeface="Times New Roman"/>
                        <a:cs typeface="Times New Roman"/>
                      </a:rPr>
                      <a:t>3</a:t>
                    </a:r>
                    <a:endParaRPr kumimoji="1" lang="ja-JP" altLang="en-US" sz="2000" baseline="-25000" dirty="0">
                      <a:latin typeface="Times New Roman"/>
                      <a:cs typeface="Times New Roman"/>
                    </a:endParaRPr>
                  </a:p>
                </p:txBody>
              </p:sp>
              <p:sp>
                <p:nvSpPr>
                  <p:cNvPr id="23" name="テキスト ボックス 22"/>
                  <p:cNvSpPr txBox="1"/>
                  <p:nvPr/>
                </p:nvSpPr>
                <p:spPr>
                  <a:xfrm>
                    <a:off x="6148888" y="1127268"/>
                    <a:ext cx="1145144" cy="400110"/>
                  </a:xfrm>
                  <a:prstGeom prst="rect">
                    <a:avLst/>
                  </a:prstGeom>
                  <a:noFill/>
                </p:spPr>
                <p:txBody>
                  <a:bodyPr wrap="square" rtlCol="0">
                    <a:spAutoFit/>
                  </a:bodyPr>
                  <a:lstStyle/>
                  <a:p>
                    <a:r>
                      <a:rPr kumimoji="1" lang="en-US" altLang="ja-JP" sz="2000" dirty="0" smtClean="0">
                        <a:latin typeface="Times New Roman"/>
                        <a:cs typeface="Times New Roman"/>
                      </a:rPr>
                      <a:t>Na</a:t>
                    </a:r>
                    <a:r>
                      <a:rPr kumimoji="1" lang="en-US" altLang="ja-JP" sz="2000" baseline="-25000" dirty="0" smtClean="0">
                        <a:latin typeface="Times New Roman"/>
                        <a:cs typeface="Times New Roman"/>
                      </a:rPr>
                      <a:t>2</a:t>
                    </a:r>
                    <a:r>
                      <a:rPr kumimoji="1" lang="en-US" altLang="ja-JP" sz="2000" dirty="0" smtClean="0">
                        <a:latin typeface="Times New Roman"/>
                        <a:cs typeface="Times New Roman"/>
                      </a:rPr>
                      <a:t>SiO</a:t>
                    </a:r>
                    <a:r>
                      <a:rPr kumimoji="1" lang="en-US" altLang="ja-JP" sz="2000" baseline="-25000" dirty="0" smtClean="0">
                        <a:latin typeface="Times New Roman"/>
                        <a:cs typeface="Times New Roman"/>
                      </a:rPr>
                      <a:t>3</a:t>
                    </a:r>
                    <a:endParaRPr kumimoji="1" lang="ja-JP" altLang="en-US" sz="2000" baseline="-25000" dirty="0">
                      <a:latin typeface="Times New Roman"/>
                      <a:cs typeface="Times New Roman"/>
                    </a:endParaRPr>
                  </a:p>
                </p:txBody>
              </p:sp>
              <p:sp>
                <p:nvSpPr>
                  <p:cNvPr id="24" name="テキスト ボックス 23"/>
                  <p:cNvSpPr txBox="1"/>
                  <p:nvPr/>
                </p:nvSpPr>
                <p:spPr>
                  <a:xfrm>
                    <a:off x="6148888" y="1463456"/>
                    <a:ext cx="1065765" cy="400110"/>
                  </a:xfrm>
                  <a:prstGeom prst="rect">
                    <a:avLst/>
                  </a:prstGeom>
                  <a:noFill/>
                </p:spPr>
                <p:txBody>
                  <a:bodyPr wrap="square" rtlCol="0">
                    <a:spAutoFit/>
                  </a:bodyPr>
                  <a:lstStyle/>
                  <a:p>
                    <a:r>
                      <a:rPr kumimoji="1" lang="en-US" altLang="ja-JP" sz="2000" dirty="0" smtClean="0">
                        <a:latin typeface="Times New Roman"/>
                        <a:cs typeface="Times New Roman"/>
                      </a:rPr>
                      <a:t>Na</a:t>
                    </a:r>
                    <a:r>
                      <a:rPr kumimoji="1" lang="en-US" altLang="ja-JP" sz="2000" baseline="-25000" dirty="0" smtClean="0">
                        <a:latin typeface="Times New Roman"/>
                        <a:cs typeface="Times New Roman"/>
                      </a:rPr>
                      <a:t>2</a:t>
                    </a:r>
                    <a:r>
                      <a:rPr kumimoji="1" lang="en-US" altLang="ja-JP" sz="2000" dirty="0" smtClean="0">
                        <a:latin typeface="Times New Roman"/>
                        <a:cs typeface="Times New Roman"/>
                      </a:rPr>
                      <a:t>SO</a:t>
                    </a:r>
                    <a:r>
                      <a:rPr kumimoji="1" lang="en-US" altLang="ja-JP" sz="2000" baseline="-25000" dirty="0" smtClean="0">
                        <a:latin typeface="Times New Roman"/>
                        <a:cs typeface="Times New Roman"/>
                      </a:rPr>
                      <a:t>4</a:t>
                    </a:r>
                    <a:endParaRPr kumimoji="1" lang="ja-JP" altLang="en-US" sz="2000" baseline="-25000" dirty="0">
                      <a:latin typeface="Times New Roman"/>
                      <a:cs typeface="Times New Roman"/>
                    </a:endParaRPr>
                  </a:p>
                </p:txBody>
              </p:sp>
              <p:sp>
                <p:nvSpPr>
                  <p:cNvPr id="25" name="テキスト ボックス 24"/>
                  <p:cNvSpPr txBox="1"/>
                  <p:nvPr/>
                </p:nvSpPr>
                <p:spPr>
                  <a:xfrm>
                    <a:off x="6148889" y="2127637"/>
                    <a:ext cx="1674336" cy="400110"/>
                  </a:xfrm>
                  <a:prstGeom prst="rect">
                    <a:avLst/>
                  </a:prstGeom>
                  <a:noFill/>
                </p:spPr>
                <p:txBody>
                  <a:bodyPr wrap="square" rtlCol="0">
                    <a:spAutoFit/>
                  </a:bodyPr>
                  <a:lstStyle/>
                  <a:p>
                    <a:r>
                      <a:rPr kumimoji="1" lang="en-US" altLang="ja-JP" sz="2000" dirty="0" smtClean="0">
                        <a:latin typeface="Times New Roman"/>
                        <a:cs typeface="Times New Roman"/>
                      </a:rPr>
                      <a:t>Al</a:t>
                    </a:r>
                    <a:r>
                      <a:rPr kumimoji="1" lang="en-US" altLang="ja-JP" sz="2000" baseline="-25000" dirty="0" smtClean="0">
                        <a:latin typeface="Times New Roman"/>
                        <a:cs typeface="Times New Roman"/>
                      </a:rPr>
                      <a:t>2</a:t>
                    </a:r>
                    <a:r>
                      <a:rPr kumimoji="1" lang="en-US" altLang="ja-JP" sz="2000" dirty="0" smtClean="0">
                        <a:latin typeface="Times New Roman"/>
                        <a:cs typeface="Times New Roman"/>
                      </a:rPr>
                      <a:t>(SO</a:t>
                    </a:r>
                    <a:r>
                      <a:rPr kumimoji="1" lang="en-US" altLang="ja-JP" sz="2000" baseline="-25000" dirty="0" smtClean="0">
                        <a:latin typeface="Times New Roman"/>
                        <a:cs typeface="Times New Roman"/>
                      </a:rPr>
                      <a:t>4</a:t>
                    </a:r>
                    <a:r>
                      <a:rPr kumimoji="1" lang="en-US" altLang="ja-JP" sz="2000" dirty="0" smtClean="0">
                        <a:latin typeface="Times New Roman"/>
                        <a:cs typeface="Times New Roman"/>
                      </a:rPr>
                      <a:t>)</a:t>
                    </a:r>
                    <a:r>
                      <a:rPr kumimoji="1" lang="en-US" altLang="ja-JP" sz="2000" baseline="-25000" dirty="0" smtClean="0">
                        <a:latin typeface="Times New Roman"/>
                        <a:cs typeface="Times New Roman"/>
                      </a:rPr>
                      <a:t>3</a:t>
                    </a:r>
                    <a:r>
                      <a:rPr kumimoji="1" lang="ja-JP" altLang="en-US" sz="2000" baseline="-25000" dirty="0" smtClean="0">
                        <a:latin typeface="Times New Roman"/>
                        <a:cs typeface="Times New Roman"/>
                      </a:rPr>
                      <a:t> </a:t>
                    </a:r>
                    <a:r>
                      <a:rPr kumimoji="1" lang="en-US" altLang="ja-JP" sz="2000" dirty="0" smtClean="0">
                        <a:latin typeface="Times New Roman"/>
                        <a:cs typeface="Times New Roman"/>
                      </a:rPr>
                      <a:t>×</a:t>
                    </a:r>
                    <a:r>
                      <a:rPr kumimoji="1" lang="ja-JP" altLang="en-US" sz="2000" dirty="0" smtClean="0">
                        <a:latin typeface="Times New Roman"/>
                        <a:cs typeface="Times New Roman"/>
                      </a:rPr>
                      <a:t> </a:t>
                    </a:r>
                    <a:r>
                      <a:rPr kumimoji="1" lang="en-US" altLang="ja-JP" sz="2000" dirty="0" smtClean="0">
                        <a:latin typeface="Times New Roman"/>
                        <a:cs typeface="Times New Roman"/>
                      </a:rPr>
                      <a:t>3</a:t>
                    </a:r>
                    <a:endParaRPr kumimoji="1" lang="ja-JP" altLang="en-US" sz="2000" dirty="0">
                      <a:latin typeface="Times New Roman"/>
                      <a:cs typeface="Times New Roman"/>
                    </a:endParaRPr>
                  </a:p>
                </p:txBody>
              </p:sp>
            </p:grpSp>
          </p:grpSp>
        </p:grpSp>
      </p:grpSp>
      <p:sp>
        <p:nvSpPr>
          <p:cNvPr id="32" name="Rectangle 1"/>
          <p:cNvSpPr>
            <a:spLocks/>
          </p:cNvSpPr>
          <p:nvPr/>
        </p:nvSpPr>
        <p:spPr bwMode="auto">
          <a:xfrm>
            <a:off x="8209481" y="1204392"/>
            <a:ext cx="4824536" cy="28725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spAutoFit/>
          </a:bodyPr>
          <a:lstStyle/>
          <a:p>
            <a:pPr algn="l">
              <a:defRPr/>
            </a:pPr>
            <a:r>
              <a:rPr lang="en-US" altLang="ja-JP" dirty="0" smtClean="0">
                <a:latin typeface="Times" charset="0"/>
                <a:ea typeface="ヒラギノ明朝 Pro W3" charset="0"/>
                <a:cs typeface="ヒラギノ明朝 Pro W3" charset="0"/>
              </a:rPr>
              <a:t>Au</a:t>
            </a:r>
            <a:r>
              <a:rPr lang="ja-JP" altLang="en-US" dirty="0" smtClean="0">
                <a:latin typeface="Times" charset="0"/>
                <a:ea typeface="ヒラギノ明朝 Pro W3" charset="0"/>
                <a:cs typeface="ヒラギノ明朝 Pro W3" charset="0"/>
              </a:rPr>
              <a:t>電極と</a:t>
            </a:r>
            <a:r>
              <a:rPr lang="en-US" altLang="ja-JP" dirty="0" smtClean="0">
                <a:latin typeface="Times" charset="0"/>
                <a:ea typeface="ヒラギノ明朝 Pro W3" charset="0"/>
                <a:cs typeface="ヒラギノ明朝 Pro W3" charset="0"/>
              </a:rPr>
              <a:t>Na</a:t>
            </a:r>
            <a:r>
              <a:rPr lang="en-US" altLang="ja-JP" baseline="-25000" dirty="0" smtClean="0">
                <a:latin typeface="Times" charset="0"/>
                <a:ea typeface="ヒラギノ明朝 Pro W3" charset="0"/>
                <a:cs typeface="ヒラギノ明朝 Pro W3" charset="0"/>
              </a:rPr>
              <a:t>2</a:t>
            </a:r>
            <a:r>
              <a:rPr lang="en-US" altLang="ja-JP" dirty="0" smtClean="0">
                <a:latin typeface="Times" charset="0"/>
                <a:ea typeface="ヒラギノ明朝 Pro W3" charset="0"/>
                <a:cs typeface="ヒラギノ明朝 Pro W3" charset="0"/>
              </a:rPr>
              <a:t>SiO</a:t>
            </a:r>
            <a:r>
              <a:rPr lang="en-US" altLang="ja-JP" baseline="-25000" dirty="0" smtClean="0">
                <a:latin typeface="Times" charset="0"/>
                <a:ea typeface="ヒラギノ明朝 Pro W3" charset="0"/>
                <a:cs typeface="ヒラギノ明朝 Pro W3" charset="0"/>
              </a:rPr>
              <a:t>3</a:t>
            </a:r>
            <a:r>
              <a:rPr lang="en-US" altLang="ja-JP" dirty="0">
                <a:latin typeface="Times" charset="0"/>
                <a:ea typeface="ヒラギノ明朝 Pro W3" charset="0"/>
                <a:cs typeface="ヒラギノ明朝 Pro W3" charset="0"/>
              </a:rPr>
              <a:t>:</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1 </a:t>
            </a:r>
            <a:r>
              <a:rPr lang="en-US" altLang="ja-JP" dirty="0" err="1">
                <a:solidFill>
                  <a:srgbClr val="000000"/>
                </a:solidFill>
                <a:latin typeface="ヒラギノ明朝 Pro W3" charset="0"/>
                <a:ea typeface="ヒラギノ明朝 Pro W3" charset="0"/>
                <a:cs typeface="ヒラギノ明朝 Pro W3" charset="0"/>
                <a:sym typeface="ヒラギノ明朝 Pro W3" charset="0"/>
              </a:rPr>
              <a:t>mol</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litter</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の組み合わせの場合の電極消耗量を</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1.0</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として、モル比で計算</a:t>
            </a:r>
            <a:endParaRPr lang="ja-JP" altLang="en-US" dirty="0">
              <a:solidFill>
                <a:srgbClr val="000000"/>
              </a:solidFill>
              <a:latin typeface="ヒラギノ明朝 Pro W3"/>
              <a:ea typeface="ヒラギノ明朝 Pro W3"/>
              <a:cs typeface="ヒラギノ明朝 Pro W3"/>
              <a:sym typeface="ヒラギノ角ゴ ProN W6" charset="0"/>
            </a:endParaRPr>
          </a:p>
        </p:txBody>
      </p:sp>
      <p:grpSp>
        <p:nvGrpSpPr>
          <p:cNvPr id="42" name="図形グループ 41"/>
          <p:cNvGrpSpPr/>
          <p:nvPr/>
        </p:nvGrpSpPr>
        <p:grpSpPr>
          <a:xfrm>
            <a:off x="8446616" y="6668482"/>
            <a:ext cx="455732" cy="942430"/>
            <a:chOff x="8631982" y="4738044"/>
            <a:chExt cx="455732" cy="942430"/>
          </a:xfrm>
        </p:grpSpPr>
        <p:pic>
          <p:nvPicPr>
            <p:cNvPr id="43" name="図 42"/>
            <p:cNvPicPr>
              <a:picLocks noChangeAspect="1"/>
            </p:cNvPicPr>
            <p:nvPr/>
          </p:nvPicPr>
          <p:blipFill>
            <a:blip r:embed="rId3"/>
            <a:stretch>
              <a:fillRect/>
            </a:stretch>
          </p:blipFill>
          <p:spPr>
            <a:xfrm>
              <a:off x="8668614" y="5401074"/>
              <a:ext cx="419100" cy="279400"/>
            </a:xfrm>
            <a:prstGeom prst="rect">
              <a:avLst/>
            </a:prstGeom>
          </p:spPr>
        </p:pic>
        <p:pic>
          <p:nvPicPr>
            <p:cNvPr id="44" name="図 43"/>
            <p:cNvPicPr>
              <a:picLocks noChangeAspect="1"/>
            </p:cNvPicPr>
            <p:nvPr/>
          </p:nvPicPr>
          <p:blipFill>
            <a:blip r:embed="rId4"/>
            <a:stretch>
              <a:fillRect/>
            </a:stretch>
          </p:blipFill>
          <p:spPr>
            <a:xfrm>
              <a:off x="8631982" y="4738044"/>
              <a:ext cx="431800" cy="292100"/>
            </a:xfrm>
            <a:prstGeom prst="rect">
              <a:avLst/>
            </a:prstGeom>
          </p:spPr>
        </p:pic>
        <p:pic>
          <p:nvPicPr>
            <p:cNvPr id="45" name="図 44"/>
            <p:cNvPicPr>
              <a:picLocks noChangeAspect="1"/>
            </p:cNvPicPr>
            <p:nvPr/>
          </p:nvPicPr>
          <p:blipFill>
            <a:blip r:embed="rId5"/>
            <a:stretch>
              <a:fillRect/>
            </a:stretch>
          </p:blipFill>
          <p:spPr>
            <a:xfrm>
              <a:off x="8662640" y="5092824"/>
              <a:ext cx="368300" cy="266700"/>
            </a:xfrm>
            <a:prstGeom prst="rect">
              <a:avLst/>
            </a:prstGeom>
          </p:spPr>
        </p:pic>
      </p:grpSp>
      <p:sp>
        <p:nvSpPr>
          <p:cNvPr id="46" name="Rectangle 1"/>
          <p:cNvSpPr>
            <a:spLocks/>
          </p:cNvSpPr>
          <p:nvPr/>
        </p:nvSpPr>
        <p:spPr bwMode="auto">
          <a:xfrm>
            <a:off x="9022680" y="6740490"/>
            <a:ext cx="3744416" cy="656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nchorCtr="0">
            <a:spAutoFit/>
          </a:bodyPr>
          <a:lstStyle/>
          <a:p>
            <a:pPr algn="l">
              <a:defRPr/>
            </a:pPr>
            <a:r>
              <a:rPr lang="ja-JP" altLang="en-US" dirty="0" smtClean="0">
                <a:solidFill>
                  <a:srgbClr val="000000"/>
                </a:solidFill>
                <a:latin typeface="ヒラギノ明朝 Pro W3"/>
                <a:ea typeface="ヒラギノ明朝 Pro W3"/>
                <a:cs typeface="ヒラギノ明朝 Pro W3"/>
                <a:sym typeface="ヒラギノ角ゴ ProN W6" charset="0"/>
              </a:rPr>
              <a:t>電解質の濃度</a:t>
            </a:r>
            <a:endParaRPr lang="ja-JP" altLang="en-US" dirty="0">
              <a:solidFill>
                <a:srgbClr val="000000"/>
              </a:solidFill>
              <a:latin typeface="ヒラギノ明朝 Pro W3"/>
              <a:ea typeface="ヒラギノ明朝 Pro W3"/>
              <a:cs typeface="ヒラギノ明朝 Pro W3"/>
              <a:sym typeface="ヒラギノ角ゴ ProN W6" charset="0"/>
            </a:endParaRPr>
          </a:p>
        </p:txBody>
      </p:sp>
      <p:pic>
        <p:nvPicPr>
          <p:cNvPr id="47" name="図 46"/>
          <p:cNvPicPr>
            <a:picLocks noChangeAspect="1"/>
          </p:cNvPicPr>
          <p:nvPr/>
        </p:nvPicPr>
        <p:blipFill>
          <a:blip r:embed="rId6"/>
          <a:stretch>
            <a:fillRect/>
          </a:stretch>
        </p:blipFill>
        <p:spPr>
          <a:xfrm>
            <a:off x="8518624" y="8091874"/>
            <a:ext cx="355600" cy="304800"/>
          </a:xfrm>
          <a:prstGeom prst="rect">
            <a:avLst/>
          </a:prstGeom>
        </p:spPr>
      </p:pic>
      <p:sp>
        <p:nvSpPr>
          <p:cNvPr id="48" name="Rectangle 1"/>
          <p:cNvSpPr>
            <a:spLocks/>
          </p:cNvSpPr>
          <p:nvPr/>
        </p:nvSpPr>
        <p:spPr bwMode="auto">
          <a:xfrm>
            <a:off x="9022680" y="7820610"/>
            <a:ext cx="3744416" cy="656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nchorCtr="0">
            <a:spAutoFit/>
          </a:bodyPr>
          <a:lstStyle/>
          <a:p>
            <a:pPr algn="l">
              <a:defRPr/>
            </a:pPr>
            <a:r>
              <a:rPr kumimoji="1" lang="en-US" altLang="ja-JP" dirty="0" smtClean="0">
                <a:latin typeface="Times New Roman"/>
                <a:cs typeface="Times New Roman"/>
              </a:rPr>
              <a:t>SO</a:t>
            </a:r>
            <a:r>
              <a:rPr kumimoji="1" lang="en-US" altLang="ja-JP" baseline="-25000" dirty="0" smtClean="0">
                <a:latin typeface="Times New Roman"/>
                <a:cs typeface="Times New Roman"/>
              </a:rPr>
              <a:t>4</a:t>
            </a:r>
            <a:r>
              <a:rPr kumimoji="1" lang="ja-JP" altLang="en-US" dirty="0" smtClean="0">
                <a:latin typeface="ヒラギノ明朝 Pro W3"/>
                <a:ea typeface="ヒラギノ明朝 Pro W3"/>
                <a:cs typeface="ヒラギノ明朝 Pro W3"/>
              </a:rPr>
              <a:t>基</a:t>
            </a:r>
            <a:r>
              <a:rPr lang="ja-JP" altLang="en-US" dirty="0" smtClean="0">
                <a:solidFill>
                  <a:srgbClr val="000000"/>
                </a:solidFill>
                <a:latin typeface="ヒラギノ明朝 Pro W3"/>
                <a:ea typeface="ヒラギノ明朝 Pro W3"/>
                <a:cs typeface="ヒラギノ明朝 Pro W3"/>
                <a:sym typeface="ヒラギノ角ゴ ProN W6" charset="0"/>
              </a:rPr>
              <a:t>の濃度</a:t>
            </a:r>
            <a:endParaRPr lang="ja-JP" altLang="en-US" dirty="0">
              <a:solidFill>
                <a:srgbClr val="000000"/>
              </a:solidFill>
              <a:latin typeface="ヒラギノ明朝 Pro W3"/>
              <a:ea typeface="ヒラギノ明朝 Pro W3"/>
              <a:cs typeface="ヒラギノ明朝 Pro W3"/>
              <a:sym typeface="ヒラギノ角ゴ ProN W6" charset="0"/>
            </a:endParaRPr>
          </a:p>
        </p:txBody>
      </p:sp>
      <p:sp>
        <p:nvSpPr>
          <p:cNvPr id="49" name="テキスト ボックス 9"/>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smtClean="0">
                <a:latin typeface="American Typewriter" charset="0"/>
                <a:cs typeface="American Typewriter" charset="0"/>
              </a:rPr>
              <a:t>No. 9</a:t>
            </a:r>
            <a:endParaRPr lang="ja-JP" altLang="en-US" sz="2400" dirty="0">
              <a:latin typeface="American Typewriter" charset="0"/>
              <a:cs typeface="American Typewriter" charset="0"/>
            </a:endParaRPr>
          </a:p>
        </p:txBody>
      </p:sp>
    </p:spTree>
    <p:extLst>
      <p:ext uri="{BB962C8B-B14F-4D97-AF65-F5344CB8AC3E}">
        <p14:creationId xmlns:p14="http://schemas.microsoft.com/office/powerpoint/2010/main" val="36966106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図形グループ 5"/>
          <p:cNvGrpSpPr/>
          <p:nvPr/>
        </p:nvGrpSpPr>
        <p:grpSpPr>
          <a:xfrm>
            <a:off x="-87784" y="3096"/>
            <a:ext cx="13092584" cy="9447664"/>
            <a:chOff x="-87784" y="3096"/>
            <a:chExt cx="13092584" cy="9447664"/>
          </a:xfrm>
        </p:grpSpPr>
        <p:sp>
          <p:nvSpPr>
            <p:cNvPr id="3" name="Rectangle 1"/>
            <p:cNvSpPr>
              <a:spLocks/>
            </p:cNvSpPr>
            <p:nvPr/>
          </p:nvSpPr>
          <p:spPr bwMode="auto">
            <a:xfrm>
              <a:off x="-50328" y="3096"/>
              <a:ext cx="12072637" cy="841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smtClean="0">
                  <a:latin typeface="ヒラギノ角ゴ ProN W6" charset="0"/>
                  <a:ea typeface="ヒラギノ角ゴ ProN W6" charset="0"/>
                  <a:cs typeface="ヒラギノ角ゴ ProN W6" charset="0"/>
                  <a:sym typeface="ヒラギノ角ゴ ProN W6" charset="0"/>
                </a:rPr>
                <a:t>生成量の相対比</a:t>
              </a:r>
              <a:r>
                <a:rPr lang="en-US" altLang="ja-JP" dirty="0" smtClean="0">
                  <a:latin typeface="ヒラギノ明朝 Pro W3"/>
                  <a:ea typeface="ヒラギノ明朝 Pro W3"/>
                  <a:cs typeface="ヒラギノ明朝 Pro W3"/>
                  <a:sym typeface="ヒラギノ角ゴ ProN W6" charset="0"/>
                </a:rPr>
                <a:t>(</a:t>
              </a:r>
              <a:r>
                <a:rPr lang="en-US" altLang="ja-JP" dirty="0" smtClean="0">
                  <a:latin typeface="Times" charset="0"/>
                  <a:ea typeface="ヒラギノ明朝 Pro W3" charset="0"/>
                  <a:cs typeface="ヒラギノ明朝 Pro W3" charset="0"/>
                </a:rPr>
                <a:t>Na</a:t>
              </a:r>
              <a:r>
                <a:rPr lang="en-US" altLang="ja-JP" baseline="-25000" dirty="0" smtClean="0">
                  <a:latin typeface="Times" charset="0"/>
                  <a:ea typeface="ヒラギノ明朝 Pro W3" charset="0"/>
                  <a:cs typeface="ヒラギノ明朝 Pro W3" charset="0"/>
                </a:rPr>
                <a:t>2</a:t>
              </a:r>
              <a:r>
                <a:rPr lang="en-US" altLang="ja-JP" dirty="0" smtClean="0">
                  <a:latin typeface="Times" charset="0"/>
                  <a:ea typeface="ヒラギノ明朝 Pro W3" charset="0"/>
                  <a:cs typeface="ヒラギノ明朝 Pro W3" charset="0"/>
                </a:rPr>
                <a:t>SiO</a:t>
              </a:r>
              <a:r>
                <a:rPr lang="en-US" altLang="ja-JP" baseline="-25000" dirty="0" smtClean="0">
                  <a:latin typeface="Times" charset="0"/>
                  <a:ea typeface="ヒラギノ明朝 Pro W3" charset="0"/>
                  <a:cs typeface="ヒラギノ明朝 Pro W3" charset="0"/>
                </a:rPr>
                <a:t>3</a:t>
              </a:r>
              <a:r>
                <a:rPr lang="en-US" altLang="ja-JP" dirty="0">
                  <a:latin typeface="Times" charset="0"/>
                  <a:ea typeface="ヒラギノ明朝 Pro W3" charset="0"/>
                  <a:cs typeface="ヒラギノ明朝 Pro W3" charset="0"/>
                </a:rPr>
                <a:t>:</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1 </a:t>
              </a:r>
              <a:r>
                <a:rPr lang="en-US" altLang="ja-JP" dirty="0" err="1">
                  <a:solidFill>
                    <a:srgbClr val="000000"/>
                  </a:solidFill>
                  <a:latin typeface="ヒラギノ明朝 Pro W3" charset="0"/>
                  <a:ea typeface="ヒラギノ明朝 Pro W3" charset="0"/>
                  <a:cs typeface="ヒラギノ明朝 Pro W3" charset="0"/>
                  <a:sym typeface="ヒラギノ明朝 Pro W3" charset="0"/>
                </a:rPr>
                <a:t>mol</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litter</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の生成量を基準</a:t>
              </a:r>
              <a:r>
                <a:rPr lang="en-US" altLang="ja-JP" dirty="0" smtClean="0">
                  <a:latin typeface="ヒラギノ明朝 Pro W3"/>
                  <a:ea typeface="ヒラギノ明朝 Pro W3"/>
                  <a:cs typeface="ヒラギノ明朝 Pro W3"/>
                  <a:sym typeface="ヒラギノ角ゴ ProN W6" charset="0"/>
                </a:rPr>
                <a:t>)</a:t>
              </a:r>
              <a:endParaRPr lang="ja-JP" altLang="en-US" dirty="0">
                <a:solidFill>
                  <a:srgbClr val="000000"/>
                </a:solidFill>
                <a:latin typeface="ヒラギノ明朝 Pro W3"/>
                <a:ea typeface="ヒラギノ明朝 Pro W3"/>
                <a:cs typeface="ヒラギノ明朝 Pro W3"/>
                <a:sym typeface="ヒラギノ角ゴ ProN W6" charset="0"/>
              </a:endParaRPr>
            </a:p>
          </p:txBody>
        </p:sp>
        <p:grpSp>
          <p:nvGrpSpPr>
            <p:cNvPr id="31" name="図形グループ 30"/>
            <p:cNvGrpSpPr/>
            <p:nvPr/>
          </p:nvGrpSpPr>
          <p:grpSpPr>
            <a:xfrm>
              <a:off x="-87784" y="916360"/>
              <a:ext cx="8534400" cy="8534400"/>
              <a:chOff x="3262040" y="844352"/>
              <a:chExt cx="8534400" cy="8534400"/>
            </a:xfrm>
          </p:grpSpPr>
          <p:pic>
            <p:nvPicPr>
              <p:cNvPr id="2" name="図 1" descr="電極消耗量+1(no_Legend).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040" y="844352"/>
                <a:ext cx="8534400" cy="8534400"/>
              </a:xfrm>
              <a:prstGeom prst="rect">
                <a:avLst/>
              </a:prstGeom>
            </p:spPr>
          </p:pic>
          <p:grpSp>
            <p:nvGrpSpPr>
              <p:cNvPr id="30" name="図形グループ 29"/>
              <p:cNvGrpSpPr/>
              <p:nvPr/>
            </p:nvGrpSpPr>
            <p:grpSpPr>
              <a:xfrm>
                <a:off x="8518624" y="6244952"/>
                <a:ext cx="2448272" cy="1512168"/>
                <a:chOff x="8518624" y="6244952"/>
                <a:chExt cx="2448272" cy="1512168"/>
              </a:xfrm>
            </p:grpSpPr>
            <p:sp>
              <p:nvSpPr>
                <p:cNvPr id="15" name="角丸四角形 14"/>
                <p:cNvSpPr/>
                <p:nvPr/>
              </p:nvSpPr>
              <p:spPr bwMode="auto">
                <a:xfrm>
                  <a:off x="8518624" y="6244952"/>
                  <a:ext cx="2448272" cy="1512168"/>
                </a:xfrm>
                <a:prstGeom prst="roundRect">
                  <a:avLst/>
                </a:prstGeom>
                <a:solidFill>
                  <a:srgbClr val="FFFFFF"/>
                </a:solidFill>
                <a:ln w="19050" cap="flat" cmpd="sng" algn="ctr">
                  <a:solidFill>
                    <a:schemeClr val="bg1"/>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dirty="0">
                    <a:ln>
                      <a:noFill/>
                    </a:ln>
                    <a:solidFill>
                      <a:srgbClr val="3E231A"/>
                    </a:solidFill>
                    <a:effectLst/>
                    <a:latin typeface="Papyrus" charset="0"/>
                    <a:ea typeface="ＭＳ Ｐゴシック" charset="0"/>
                    <a:cs typeface="Papyrus" charset="0"/>
                    <a:sym typeface="Papyrus" charset="0"/>
                  </a:endParaRPr>
                </a:p>
              </p:txBody>
            </p:sp>
            <p:grpSp>
              <p:nvGrpSpPr>
                <p:cNvPr id="19" name="図形グループ 18"/>
                <p:cNvGrpSpPr/>
                <p:nvPr/>
              </p:nvGrpSpPr>
              <p:grpSpPr>
                <a:xfrm>
                  <a:off x="8662640" y="6284633"/>
                  <a:ext cx="2174057" cy="1400479"/>
                  <a:chOff x="5649168" y="1127268"/>
                  <a:chExt cx="2174057" cy="1400479"/>
                </a:xfrm>
              </p:grpSpPr>
              <p:grpSp>
                <p:nvGrpSpPr>
                  <p:cNvPr id="20" name="図形グループ 19"/>
                  <p:cNvGrpSpPr/>
                  <p:nvPr/>
                </p:nvGrpSpPr>
                <p:grpSpPr>
                  <a:xfrm>
                    <a:off x="5649168" y="1222643"/>
                    <a:ext cx="455732" cy="1292693"/>
                    <a:chOff x="5649168" y="1222643"/>
                    <a:chExt cx="455732" cy="1292693"/>
                  </a:xfrm>
                </p:grpSpPr>
                <p:pic>
                  <p:nvPicPr>
                    <p:cNvPr id="26" name="図 25"/>
                    <p:cNvPicPr>
                      <a:picLocks noChangeAspect="1"/>
                    </p:cNvPicPr>
                    <p:nvPr/>
                  </p:nvPicPr>
                  <p:blipFill>
                    <a:blip r:embed="rId3"/>
                    <a:stretch>
                      <a:fillRect/>
                    </a:stretch>
                  </p:blipFill>
                  <p:spPr>
                    <a:xfrm>
                      <a:off x="5685800" y="1885673"/>
                      <a:ext cx="419100" cy="279400"/>
                    </a:xfrm>
                    <a:prstGeom prst="rect">
                      <a:avLst/>
                    </a:prstGeom>
                  </p:spPr>
                </p:pic>
                <p:pic>
                  <p:nvPicPr>
                    <p:cNvPr id="27" name="図 26"/>
                    <p:cNvPicPr>
                      <a:picLocks noChangeAspect="1"/>
                    </p:cNvPicPr>
                    <p:nvPr/>
                  </p:nvPicPr>
                  <p:blipFill>
                    <a:blip r:embed="rId4"/>
                    <a:stretch>
                      <a:fillRect/>
                    </a:stretch>
                  </p:blipFill>
                  <p:spPr>
                    <a:xfrm>
                      <a:off x="5649168" y="1222643"/>
                      <a:ext cx="431800" cy="292100"/>
                    </a:xfrm>
                    <a:prstGeom prst="rect">
                      <a:avLst/>
                    </a:prstGeom>
                  </p:spPr>
                </p:pic>
                <p:pic>
                  <p:nvPicPr>
                    <p:cNvPr id="28" name="図 27"/>
                    <p:cNvPicPr>
                      <a:picLocks noChangeAspect="1"/>
                    </p:cNvPicPr>
                    <p:nvPr/>
                  </p:nvPicPr>
                  <p:blipFill>
                    <a:blip r:embed="rId5"/>
                    <a:stretch>
                      <a:fillRect/>
                    </a:stretch>
                  </p:blipFill>
                  <p:spPr>
                    <a:xfrm>
                      <a:off x="5679826" y="1577423"/>
                      <a:ext cx="368300" cy="266700"/>
                    </a:xfrm>
                    <a:prstGeom prst="rect">
                      <a:avLst/>
                    </a:prstGeom>
                  </p:spPr>
                </p:pic>
                <p:pic>
                  <p:nvPicPr>
                    <p:cNvPr id="29" name="図 28"/>
                    <p:cNvPicPr>
                      <a:picLocks noChangeAspect="1"/>
                    </p:cNvPicPr>
                    <p:nvPr/>
                  </p:nvPicPr>
                  <p:blipFill>
                    <a:blip r:embed="rId6"/>
                    <a:stretch>
                      <a:fillRect/>
                    </a:stretch>
                  </p:blipFill>
                  <p:spPr>
                    <a:xfrm>
                      <a:off x="5701002" y="2210536"/>
                      <a:ext cx="355600" cy="304800"/>
                    </a:xfrm>
                    <a:prstGeom prst="rect">
                      <a:avLst/>
                    </a:prstGeom>
                  </p:spPr>
                </p:pic>
              </p:grpSp>
              <p:grpSp>
                <p:nvGrpSpPr>
                  <p:cNvPr id="21" name="図形グループ 20"/>
                  <p:cNvGrpSpPr/>
                  <p:nvPr/>
                </p:nvGrpSpPr>
                <p:grpSpPr>
                  <a:xfrm>
                    <a:off x="6148888" y="1127268"/>
                    <a:ext cx="1674337" cy="1400479"/>
                    <a:chOff x="6148888" y="1127268"/>
                    <a:chExt cx="1674337" cy="1400479"/>
                  </a:xfrm>
                </p:grpSpPr>
                <p:sp>
                  <p:nvSpPr>
                    <p:cNvPr id="22" name="テキスト ボックス 21"/>
                    <p:cNvSpPr txBox="1"/>
                    <p:nvPr/>
                  </p:nvSpPr>
                  <p:spPr>
                    <a:xfrm>
                      <a:off x="6148889" y="1799644"/>
                      <a:ext cx="1277441" cy="400110"/>
                    </a:xfrm>
                    <a:prstGeom prst="rect">
                      <a:avLst/>
                    </a:prstGeom>
                    <a:noFill/>
                  </p:spPr>
                  <p:txBody>
                    <a:bodyPr wrap="square" rtlCol="0">
                      <a:spAutoFit/>
                    </a:bodyPr>
                    <a:lstStyle/>
                    <a:p>
                      <a:r>
                        <a:rPr kumimoji="1" lang="en-US" altLang="ja-JP" sz="2000" dirty="0" smtClean="0">
                          <a:latin typeface="Times New Roman"/>
                          <a:cs typeface="Times New Roman"/>
                        </a:rPr>
                        <a:t>Al</a:t>
                      </a:r>
                      <a:r>
                        <a:rPr kumimoji="1" lang="en-US" altLang="ja-JP" sz="2000" baseline="-25000" dirty="0" smtClean="0">
                          <a:latin typeface="Times New Roman"/>
                          <a:cs typeface="Times New Roman"/>
                        </a:rPr>
                        <a:t>2</a:t>
                      </a:r>
                      <a:r>
                        <a:rPr kumimoji="1" lang="en-US" altLang="ja-JP" sz="2000" dirty="0" smtClean="0">
                          <a:latin typeface="Times New Roman"/>
                          <a:cs typeface="Times New Roman"/>
                        </a:rPr>
                        <a:t>(SO</a:t>
                      </a:r>
                      <a:r>
                        <a:rPr kumimoji="1" lang="en-US" altLang="ja-JP" sz="2000" baseline="-25000" dirty="0" smtClean="0">
                          <a:latin typeface="Times New Roman"/>
                          <a:cs typeface="Times New Roman"/>
                        </a:rPr>
                        <a:t>4</a:t>
                      </a:r>
                      <a:r>
                        <a:rPr kumimoji="1" lang="en-US" altLang="ja-JP" sz="2000" dirty="0" smtClean="0">
                          <a:latin typeface="Times New Roman"/>
                          <a:cs typeface="Times New Roman"/>
                        </a:rPr>
                        <a:t>)</a:t>
                      </a:r>
                      <a:r>
                        <a:rPr kumimoji="1" lang="en-US" altLang="ja-JP" sz="2000" baseline="-25000" dirty="0" smtClean="0">
                          <a:latin typeface="Times New Roman"/>
                          <a:cs typeface="Times New Roman"/>
                        </a:rPr>
                        <a:t>3</a:t>
                      </a:r>
                      <a:endParaRPr kumimoji="1" lang="ja-JP" altLang="en-US" sz="2000" baseline="-25000" dirty="0">
                        <a:latin typeface="Times New Roman"/>
                        <a:cs typeface="Times New Roman"/>
                      </a:endParaRPr>
                    </a:p>
                  </p:txBody>
                </p:sp>
                <p:sp>
                  <p:nvSpPr>
                    <p:cNvPr id="23" name="テキスト ボックス 22"/>
                    <p:cNvSpPr txBox="1"/>
                    <p:nvPr/>
                  </p:nvSpPr>
                  <p:spPr>
                    <a:xfrm>
                      <a:off x="6148888" y="1127268"/>
                      <a:ext cx="1145144" cy="400110"/>
                    </a:xfrm>
                    <a:prstGeom prst="rect">
                      <a:avLst/>
                    </a:prstGeom>
                    <a:noFill/>
                  </p:spPr>
                  <p:txBody>
                    <a:bodyPr wrap="square" rtlCol="0">
                      <a:spAutoFit/>
                    </a:bodyPr>
                    <a:lstStyle/>
                    <a:p>
                      <a:r>
                        <a:rPr kumimoji="1" lang="en-US" altLang="ja-JP" sz="2000" dirty="0" smtClean="0">
                          <a:latin typeface="Times New Roman"/>
                          <a:cs typeface="Times New Roman"/>
                        </a:rPr>
                        <a:t>Na</a:t>
                      </a:r>
                      <a:r>
                        <a:rPr kumimoji="1" lang="en-US" altLang="ja-JP" sz="2000" baseline="-25000" dirty="0" smtClean="0">
                          <a:latin typeface="Times New Roman"/>
                          <a:cs typeface="Times New Roman"/>
                        </a:rPr>
                        <a:t>2</a:t>
                      </a:r>
                      <a:r>
                        <a:rPr kumimoji="1" lang="en-US" altLang="ja-JP" sz="2000" dirty="0" smtClean="0">
                          <a:latin typeface="Times New Roman"/>
                          <a:cs typeface="Times New Roman"/>
                        </a:rPr>
                        <a:t>SiO</a:t>
                      </a:r>
                      <a:r>
                        <a:rPr kumimoji="1" lang="en-US" altLang="ja-JP" sz="2000" baseline="-25000" dirty="0" smtClean="0">
                          <a:latin typeface="Times New Roman"/>
                          <a:cs typeface="Times New Roman"/>
                        </a:rPr>
                        <a:t>3</a:t>
                      </a:r>
                      <a:endParaRPr kumimoji="1" lang="ja-JP" altLang="en-US" sz="2000" baseline="-25000" dirty="0">
                        <a:latin typeface="Times New Roman"/>
                        <a:cs typeface="Times New Roman"/>
                      </a:endParaRPr>
                    </a:p>
                  </p:txBody>
                </p:sp>
                <p:sp>
                  <p:nvSpPr>
                    <p:cNvPr id="24" name="テキスト ボックス 23"/>
                    <p:cNvSpPr txBox="1"/>
                    <p:nvPr/>
                  </p:nvSpPr>
                  <p:spPr>
                    <a:xfrm>
                      <a:off x="6148888" y="1463456"/>
                      <a:ext cx="1065765" cy="400110"/>
                    </a:xfrm>
                    <a:prstGeom prst="rect">
                      <a:avLst/>
                    </a:prstGeom>
                    <a:noFill/>
                  </p:spPr>
                  <p:txBody>
                    <a:bodyPr wrap="square" rtlCol="0">
                      <a:spAutoFit/>
                    </a:bodyPr>
                    <a:lstStyle/>
                    <a:p>
                      <a:r>
                        <a:rPr kumimoji="1" lang="en-US" altLang="ja-JP" sz="2000" dirty="0" smtClean="0">
                          <a:latin typeface="Times New Roman"/>
                          <a:cs typeface="Times New Roman"/>
                        </a:rPr>
                        <a:t>Na</a:t>
                      </a:r>
                      <a:r>
                        <a:rPr kumimoji="1" lang="en-US" altLang="ja-JP" sz="2000" baseline="-25000" dirty="0" smtClean="0">
                          <a:latin typeface="Times New Roman"/>
                          <a:cs typeface="Times New Roman"/>
                        </a:rPr>
                        <a:t>2</a:t>
                      </a:r>
                      <a:r>
                        <a:rPr kumimoji="1" lang="en-US" altLang="ja-JP" sz="2000" dirty="0" smtClean="0">
                          <a:latin typeface="Times New Roman"/>
                          <a:cs typeface="Times New Roman"/>
                        </a:rPr>
                        <a:t>SO</a:t>
                      </a:r>
                      <a:r>
                        <a:rPr kumimoji="1" lang="en-US" altLang="ja-JP" sz="2000" baseline="-25000" dirty="0" smtClean="0">
                          <a:latin typeface="Times New Roman"/>
                          <a:cs typeface="Times New Roman"/>
                        </a:rPr>
                        <a:t>4</a:t>
                      </a:r>
                      <a:endParaRPr kumimoji="1" lang="ja-JP" altLang="en-US" sz="2000" baseline="-25000" dirty="0">
                        <a:latin typeface="Times New Roman"/>
                        <a:cs typeface="Times New Roman"/>
                      </a:endParaRPr>
                    </a:p>
                  </p:txBody>
                </p:sp>
                <p:sp>
                  <p:nvSpPr>
                    <p:cNvPr id="25" name="テキスト ボックス 24"/>
                    <p:cNvSpPr txBox="1"/>
                    <p:nvPr/>
                  </p:nvSpPr>
                  <p:spPr>
                    <a:xfrm>
                      <a:off x="6148889" y="2127637"/>
                      <a:ext cx="1674336" cy="400110"/>
                    </a:xfrm>
                    <a:prstGeom prst="rect">
                      <a:avLst/>
                    </a:prstGeom>
                    <a:noFill/>
                  </p:spPr>
                  <p:txBody>
                    <a:bodyPr wrap="square" rtlCol="0">
                      <a:spAutoFit/>
                    </a:bodyPr>
                    <a:lstStyle/>
                    <a:p>
                      <a:r>
                        <a:rPr kumimoji="1" lang="en-US" altLang="ja-JP" sz="2000" dirty="0" smtClean="0">
                          <a:latin typeface="Times New Roman"/>
                          <a:cs typeface="Times New Roman"/>
                        </a:rPr>
                        <a:t>Al</a:t>
                      </a:r>
                      <a:r>
                        <a:rPr kumimoji="1" lang="en-US" altLang="ja-JP" sz="2000" baseline="-25000" dirty="0" smtClean="0">
                          <a:latin typeface="Times New Roman"/>
                          <a:cs typeface="Times New Roman"/>
                        </a:rPr>
                        <a:t>2</a:t>
                      </a:r>
                      <a:r>
                        <a:rPr kumimoji="1" lang="en-US" altLang="ja-JP" sz="2000" dirty="0" smtClean="0">
                          <a:latin typeface="Times New Roman"/>
                          <a:cs typeface="Times New Roman"/>
                        </a:rPr>
                        <a:t>(SO</a:t>
                      </a:r>
                      <a:r>
                        <a:rPr kumimoji="1" lang="en-US" altLang="ja-JP" sz="2000" baseline="-25000" dirty="0" smtClean="0">
                          <a:latin typeface="Times New Roman"/>
                          <a:cs typeface="Times New Roman"/>
                        </a:rPr>
                        <a:t>4</a:t>
                      </a:r>
                      <a:r>
                        <a:rPr kumimoji="1" lang="en-US" altLang="ja-JP" sz="2000" dirty="0" smtClean="0">
                          <a:latin typeface="Times New Roman"/>
                          <a:cs typeface="Times New Roman"/>
                        </a:rPr>
                        <a:t>)</a:t>
                      </a:r>
                      <a:r>
                        <a:rPr kumimoji="1" lang="en-US" altLang="ja-JP" sz="2000" baseline="-25000" dirty="0" smtClean="0">
                          <a:latin typeface="Times New Roman"/>
                          <a:cs typeface="Times New Roman"/>
                        </a:rPr>
                        <a:t>3</a:t>
                      </a:r>
                      <a:r>
                        <a:rPr kumimoji="1" lang="ja-JP" altLang="en-US" sz="2000" baseline="-25000" dirty="0" smtClean="0">
                          <a:latin typeface="Times New Roman"/>
                          <a:cs typeface="Times New Roman"/>
                        </a:rPr>
                        <a:t> </a:t>
                      </a:r>
                      <a:r>
                        <a:rPr kumimoji="1" lang="en-US" altLang="ja-JP" sz="2000" dirty="0" smtClean="0">
                          <a:latin typeface="Times New Roman"/>
                          <a:cs typeface="Times New Roman"/>
                        </a:rPr>
                        <a:t>×</a:t>
                      </a:r>
                      <a:r>
                        <a:rPr kumimoji="1" lang="ja-JP" altLang="en-US" sz="2000" dirty="0" smtClean="0">
                          <a:latin typeface="Times New Roman"/>
                          <a:cs typeface="Times New Roman"/>
                        </a:rPr>
                        <a:t> </a:t>
                      </a:r>
                      <a:r>
                        <a:rPr kumimoji="1" lang="en-US" altLang="ja-JP" sz="2000" dirty="0" smtClean="0">
                          <a:latin typeface="Times New Roman"/>
                          <a:cs typeface="Times New Roman"/>
                        </a:rPr>
                        <a:t>3</a:t>
                      </a:r>
                      <a:endParaRPr kumimoji="1" lang="ja-JP" altLang="en-US" sz="2000" dirty="0">
                        <a:latin typeface="Times New Roman"/>
                        <a:cs typeface="Times New Roman"/>
                      </a:endParaRPr>
                    </a:p>
                  </p:txBody>
                </p:sp>
              </p:grpSp>
            </p:grpSp>
          </p:grpSp>
        </p:grpSp>
        <p:sp>
          <p:nvSpPr>
            <p:cNvPr id="4" name="円/楕円 3"/>
            <p:cNvSpPr/>
            <p:nvPr/>
          </p:nvSpPr>
          <p:spPr bwMode="auto">
            <a:xfrm>
              <a:off x="1461840" y="4876800"/>
              <a:ext cx="2376264" cy="720080"/>
            </a:xfrm>
            <a:prstGeom prst="ellipse">
              <a:avLst/>
            </a:prstGeom>
            <a:noFill/>
            <a:ln w="50800" cap="flat" cmpd="sng" algn="ctr">
              <a:solidFill>
                <a:srgbClr val="2566A1"/>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39" name="円/楕円 38"/>
            <p:cNvSpPr/>
            <p:nvPr/>
          </p:nvSpPr>
          <p:spPr bwMode="auto">
            <a:xfrm rot="20700000">
              <a:off x="1078939" y="3902892"/>
              <a:ext cx="2584844" cy="720080"/>
            </a:xfrm>
            <a:prstGeom prst="ellipse">
              <a:avLst/>
            </a:prstGeom>
            <a:noFill/>
            <a:ln w="50800" cap="flat" cmpd="sng" algn="ctr">
              <a:solidFill>
                <a:srgbClr val="803891"/>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41" name="円/楕円 40"/>
            <p:cNvSpPr/>
            <p:nvPr/>
          </p:nvSpPr>
          <p:spPr bwMode="auto">
            <a:xfrm>
              <a:off x="1245816" y="7613104"/>
              <a:ext cx="576064" cy="576064"/>
            </a:xfrm>
            <a:prstGeom prst="ellipse">
              <a:avLst/>
            </a:prstGeom>
            <a:noFill/>
            <a:ln w="50800" cap="flat" cmpd="sng" algn="ctr">
              <a:solidFill>
                <a:srgbClr val="2566A1"/>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grpSp>
          <p:nvGrpSpPr>
            <p:cNvPr id="42" name="図形グループ 41"/>
            <p:cNvGrpSpPr/>
            <p:nvPr/>
          </p:nvGrpSpPr>
          <p:grpSpPr>
            <a:xfrm>
              <a:off x="8446616" y="6668482"/>
              <a:ext cx="455732" cy="942430"/>
              <a:chOff x="8631982" y="4738044"/>
              <a:chExt cx="455732" cy="942430"/>
            </a:xfrm>
          </p:grpSpPr>
          <p:pic>
            <p:nvPicPr>
              <p:cNvPr id="43" name="図 42"/>
              <p:cNvPicPr>
                <a:picLocks noChangeAspect="1"/>
              </p:cNvPicPr>
              <p:nvPr/>
            </p:nvPicPr>
            <p:blipFill>
              <a:blip r:embed="rId3"/>
              <a:stretch>
                <a:fillRect/>
              </a:stretch>
            </p:blipFill>
            <p:spPr>
              <a:xfrm>
                <a:off x="8668614" y="5401074"/>
                <a:ext cx="419100" cy="279400"/>
              </a:xfrm>
              <a:prstGeom prst="rect">
                <a:avLst/>
              </a:prstGeom>
            </p:spPr>
          </p:pic>
          <p:pic>
            <p:nvPicPr>
              <p:cNvPr id="44" name="図 43"/>
              <p:cNvPicPr>
                <a:picLocks noChangeAspect="1"/>
              </p:cNvPicPr>
              <p:nvPr/>
            </p:nvPicPr>
            <p:blipFill>
              <a:blip r:embed="rId4"/>
              <a:stretch>
                <a:fillRect/>
              </a:stretch>
            </p:blipFill>
            <p:spPr>
              <a:xfrm>
                <a:off x="8631982" y="4738044"/>
                <a:ext cx="431800" cy="292100"/>
              </a:xfrm>
              <a:prstGeom prst="rect">
                <a:avLst/>
              </a:prstGeom>
            </p:spPr>
          </p:pic>
          <p:pic>
            <p:nvPicPr>
              <p:cNvPr id="45" name="図 44"/>
              <p:cNvPicPr>
                <a:picLocks noChangeAspect="1"/>
              </p:cNvPicPr>
              <p:nvPr/>
            </p:nvPicPr>
            <p:blipFill>
              <a:blip r:embed="rId5"/>
              <a:stretch>
                <a:fillRect/>
              </a:stretch>
            </p:blipFill>
            <p:spPr>
              <a:xfrm>
                <a:off x="8662640" y="5092824"/>
                <a:ext cx="368300" cy="266700"/>
              </a:xfrm>
              <a:prstGeom prst="rect">
                <a:avLst/>
              </a:prstGeom>
            </p:spPr>
          </p:pic>
        </p:grpSp>
        <p:sp>
          <p:nvSpPr>
            <p:cNvPr id="46" name="Rectangle 1"/>
            <p:cNvSpPr>
              <a:spLocks/>
            </p:cNvSpPr>
            <p:nvPr/>
          </p:nvSpPr>
          <p:spPr bwMode="auto">
            <a:xfrm>
              <a:off x="9022680" y="6740490"/>
              <a:ext cx="3744416" cy="656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nchorCtr="0">
              <a:spAutoFit/>
            </a:bodyPr>
            <a:lstStyle/>
            <a:p>
              <a:pPr algn="l">
                <a:defRPr/>
              </a:pPr>
              <a:r>
                <a:rPr lang="ja-JP" altLang="en-US" dirty="0" smtClean="0">
                  <a:solidFill>
                    <a:srgbClr val="000000"/>
                  </a:solidFill>
                  <a:latin typeface="ヒラギノ明朝 Pro W3"/>
                  <a:ea typeface="ヒラギノ明朝 Pro W3"/>
                  <a:cs typeface="ヒラギノ明朝 Pro W3"/>
                  <a:sym typeface="ヒラギノ角ゴ ProN W6" charset="0"/>
                </a:rPr>
                <a:t>電解質の濃度</a:t>
              </a:r>
              <a:endParaRPr lang="ja-JP" altLang="en-US" dirty="0">
                <a:solidFill>
                  <a:srgbClr val="000000"/>
                </a:solidFill>
                <a:latin typeface="ヒラギノ明朝 Pro W3"/>
                <a:ea typeface="ヒラギノ明朝 Pro W3"/>
                <a:cs typeface="ヒラギノ明朝 Pro W3"/>
                <a:sym typeface="ヒラギノ角ゴ ProN W6" charset="0"/>
              </a:endParaRPr>
            </a:p>
          </p:txBody>
        </p:sp>
        <p:pic>
          <p:nvPicPr>
            <p:cNvPr id="47" name="図 46"/>
            <p:cNvPicPr>
              <a:picLocks noChangeAspect="1"/>
            </p:cNvPicPr>
            <p:nvPr/>
          </p:nvPicPr>
          <p:blipFill>
            <a:blip r:embed="rId6"/>
            <a:stretch>
              <a:fillRect/>
            </a:stretch>
          </p:blipFill>
          <p:spPr>
            <a:xfrm>
              <a:off x="8518624" y="8091874"/>
              <a:ext cx="355600" cy="304800"/>
            </a:xfrm>
            <a:prstGeom prst="rect">
              <a:avLst/>
            </a:prstGeom>
          </p:spPr>
        </p:pic>
        <p:sp>
          <p:nvSpPr>
            <p:cNvPr id="48" name="Rectangle 1"/>
            <p:cNvSpPr>
              <a:spLocks/>
            </p:cNvSpPr>
            <p:nvPr/>
          </p:nvSpPr>
          <p:spPr bwMode="auto">
            <a:xfrm>
              <a:off x="9022680" y="7820610"/>
              <a:ext cx="3744416" cy="656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nchorCtr="0">
              <a:spAutoFit/>
            </a:bodyPr>
            <a:lstStyle/>
            <a:p>
              <a:pPr algn="l">
                <a:defRPr/>
              </a:pPr>
              <a:r>
                <a:rPr kumimoji="1" lang="en-US" altLang="ja-JP" dirty="0" smtClean="0">
                  <a:latin typeface="Times New Roman"/>
                  <a:cs typeface="Times New Roman"/>
                </a:rPr>
                <a:t>SO</a:t>
              </a:r>
              <a:r>
                <a:rPr kumimoji="1" lang="en-US" altLang="ja-JP" baseline="-25000" dirty="0" smtClean="0">
                  <a:latin typeface="Times New Roman"/>
                  <a:cs typeface="Times New Roman"/>
                </a:rPr>
                <a:t>4</a:t>
              </a:r>
              <a:r>
                <a:rPr kumimoji="1" lang="ja-JP" altLang="en-US" dirty="0" smtClean="0">
                  <a:latin typeface="ヒラギノ明朝 Pro W3"/>
                  <a:ea typeface="ヒラギノ明朝 Pro W3"/>
                  <a:cs typeface="ヒラギノ明朝 Pro W3"/>
                </a:rPr>
                <a:t>基</a:t>
              </a:r>
              <a:r>
                <a:rPr lang="ja-JP" altLang="en-US" dirty="0" smtClean="0">
                  <a:solidFill>
                    <a:srgbClr val="000000"/>
                  </a:solidFill>
                  <a:latin typeface="ヒラギノ明朝 Pro W3"/>
                  <a:ea typeface="ヒラギノ明朝 Pro W3"/>
                  <a:cs typeface="ヒラギノ明朝 Pro W3"/>
                  <a:sym typeface="ヒラギノ角ゴ ProN W6" charset="0"/>
                </a:rPr>
                <a:t>の濃度</a:t>
              </a:r>
              <a:endParaRPr lang="ja-JP" altLang="en-US" dirty="0">
                <a:solidFill>
                  <a:srgbClr val="000000"/>
                </a:solidFill>
                <a:latin typeface="ヒラギノ明朝 Pro W3"/>
                <a:ea typeface="ヒラギノ明朝 Pro W3"/>
                <a:cs typeface="ヒラギノ明朝 Pro W3"/>
                <a:sym typeface="ヒラギノ角ゴ ProN W6" charset="0"/>
              </a:endParaRPr>
            </a:p>
          </p:txBody>
        </p:sp>
        <p:sp>
          <p:nvSpPr>
            <p:cNvPr id="49" name="Rectangle 1"/>
            <p:cNvSpPr>
              <a:spLocks/>
            </p:cNvSpPr>
            <p:nvPr/>
          </p:nvSpPr>
          <p:spPr bwMode="auto">
            <a:xfrm>
              <a:off x="8180264" y="1204392"/>
              <a:ext cx="4824536" cy="4534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spAutoFit/>
            </a:bodyPr>
            <a:lstStyle/>
            <a:p>
              <a:pPr algn="l">
                <a:defRPr/>
              </a:pPr>
              <a:r>
                <a:rPr lang="ja-JP" altLang="en-US" dirty="0" smtClean="0">
                  <a:solidFill>
                    <a:srgbClr val="000000"/>
                  </a:solidFill>
                  <a:latin typeface="ヒラギノ明朝 Pro W3"/>
                  <a:ea typeface="ヒラギノ明朝 Pro W3"/>
                  <a:cs typeface="ヒラギノ明朝 Pro W3"/>
                  <a:sym typeface="ヒラギノ角ゴ ProN W6" charset="0"/>
                </a:rPr>
                <a:t>プラスイオン</a:t>
              </a:r>
              <a:r>
                <a:rPr lang="en-US" altLang="ja-JP" dirty="0" smtClean="0">
                  <a:solidFill>
                    <a:srgbClr val="000000"/>
                  </a:solidFill>
                  <a:latin typeface="ヒラギノ明朝 Pro W3"/>
                  <a:ea typeface="ヒラギノ明朝 Pro W3"/>
                  <a:cs typeface="ヒラギノ明朝 Pro W3"/>
                  <a:sym typeface="ヒラギノ角ゴ ProN W6" charset="0"/>
                </a:rPr>
                <a:t>;Na</a:t>
              </a:r>
              <a:r>
                <a:rPr lang="ja-JP" altLang="en-US" dirty="0" smtClean="0">
                  <a:solidFill>
                    <a:srgbClr val="000000"/>
                  </a:solidFill>
                  <a:latin typeface="ヒラギノ明朝 Pro W3"/>
                  <a:ea typeface="ヒラギノ明朝 Pro W3"/>
                  <a:cs typeface="ヒラギノ明朝 Pro W3"/>
                  <a:sym typeface="ヒラギノ角ゴ ProN W6" charset="0"/>
                </a:rPr>
                <a:t>固定</a:t>
              </a:r>
              <a:endParaRPr lang="en-US" altLang="ja-JP" dirty="0" smtClean="0">
                <a:solidFill>
                  <a:srgbClr val="000000"/>
                </a:solidFill>
                <a:latin typeface="ヒラギノ明朝 Pro W3"/>
                <a:ea typeface="ヒラギノ明朝 Pro W3"/>
                <a:cs typeface="ヒラギノ明朝 Pro W3"/>
                <a:sym typeface="ヒラギノ角ゴ ProN W6" charset="0"/>
              </a:endParaRPr>
            </a:p>
            <a:p>
              <a:pPr algn="l">
                <a:defRPr/>
              </a:pPr>
              <a:endParaRPr lang="en-US" altLang="ja-JP" dirty="0" smtClean="0">
                <a:solidFill>
                  <a:srgbClr val="000000"/>
                </a:solidFill>
                <a:latin typeface="ヒラギノ明朝 Pro W3"/>
                <a:ea typeface="ヒラギノ明朝 Pro W3"/>
                <a:cs typeface="ヒラギノ明朝 Pro W3"/>
                <a:sym typeface="ヒラギノ角ゴ ProN W6" charset="0"/>
              </a:endParaRPr>
            </a:p>
            <a:p>
              <a:pPr algn="l">
                <a:defRPr/>
              </a:pPr>
              <a:r>
                <a:rPr lang="ja-JP" altLang="en-US" dirty="0" smtClean="0">
                  <a:solidFill>
                    <a:srgbClr val="000000"/>
                  </a:solidFill>
                  <a:latin typeface="ヒラギノ明朝 Pro W3"/>
                  <a:ea typeface="ヒラギノ明朝 Pro W3"/>
                  <a:cs typeface="ヒラギノ明朝 Pro W3"/>
                  <a:sym typeface="ヒラギノ角ゴ ProN W6" charset="0"/>
                </a:rPr>
                <a:t>マイナスイオン</a:t>
              </a:r>
              <a:r>
                <a:rPr lang="en-US" altLang="ja-JP" dirty="0" smtClean="0">
                  <a:solidFill>
                    <a:srgbClr val="000000"/>
                  </a:solidFill>
                  <a:latin typeface="ヒラギノ明朝 Pro W3"/>
                  <a:ea typeface="ヒラギノ明朝 Pro W3"/>
                  <a:cs typeface="ヒラギノ明朝 Pro W3"/>
                  <a:sym typeface="ヒラギノ角ゴ ProN W6" charset="0"/>
                </a:rPr>
                <a:t>;</a:t>
              </a:r>
            </a:p>
            <a:p>
              <a:pPr algn="l">
                <a:defRPr/>
              </a:pP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SiO</a:t>
              </a:r>
              <a:r>
                <a:rPr lang="en-US" altLang="ja-JP" baseline="-25000" dirty="0" smtClean="0">
                  <a:solidFill>
                    <a:srgbClr val="000000"/>
                  </a:solidFill>
                  <a:latin typeface="ヒラギノ明朝 Pro W3" charset="0"/>
                  <a:ea typeface="ヒラギノ明朝 Pro W3" charset="0"/>
                  <a:cs typeface="ヒラギノ明朝 Pro W3" charset="0"/>
                  <a:sym typeface="ヒラギノ明朝 Pro W3" charset="0"/>
                </a:rPr>
                <a:t>3</a:t>
              </a:r>
              <a:r>
                <a:rPr lang="en-US" altLang="ja-JP" baseline="30000" dirty="0" smtClean="0">
                  <a:solidFill>
                    <a:srgbClr val="000000"/>
                  </a:solidFill>
                  <a:latin typeface="ヒラギノ明朝 Pro W3" charset="0"/>
                  <a:ea typeface="ヒラギノ明朝 Pro W3" charset="0"/>
                  <a:cs typeface="ヒラギノ明朝 Pro W3" charset="0"/>
                  <a:sym typeface="ヒラギノ明朝 Pro W3" charset="0"/>
                </a:rPr>
                <a:t>2-</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 </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と</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SO</a:t>
              </a:r>
              <a:r>
                <a:rPr lang="en-US" altLang="ja-JP" baseline="-25000" dirty="0" smtClean="0">
                  <a:solidFill>
                    <a:srgbClr val="000000"/>
                  </a:solidFill>
                  <a:latin typeface="ヒラギノ明朝 Pro W3" charset="0"/>
                  <a:ea typeface="ヒラギノ明朝 Pro W3" charset="0"/>
                  <a:cs typeface="ヒラギノ明朝 Pro W3" charset="0"/>
                  <a:sym typeface="ヒラギノ明朝 Pro W3" charset="0"/>
                </a:rPr>
                <a:t>4</a:t>
              </a:r>
              <a:r>
                <a:rPr lang="en-US" altLang="ja-JP" baseline="30000" dirty="0" smtClean="0">
                  <a:solidFill>
                    <a:srgbClr val="000000"/>
                  </a:solidFill>
                  <a:latin typeface="ヒラギノ明朝 Pro W3" charset="0"/>
                  <a:ea typeface="ヒラギノ明朝 Pro W3" charset="0"/>
                  <a:cs typeface="ヒラギノ明朝 Pro W3" charset="0"/>
                  <a:sym typeface="ヒラギノ明朝 Pro W3" charset="0"/>
                </a:rPr>
                <a:t>2-</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の比較</a:t>
              </a:r>
              <a:endParaRPr lang="en-US" altLang="ja-JP" dirty="0" smtClean="0">
                <a:solidFill>
                  <a:srgbClr val="000000"/>
                </a:solidFill>
                <a:latin typeface="ヒラギノ明朝 Pro W3" charset="0"/>
                <a:ea typeface="ヒラギノ明朝 Pro W3" charset="0"/>
                <a:cs typeface="ヒラギノ明朝 Pro W3" charset="0"/>
                <a:sym typeface="ヒラギノ明朝 Pro W3" charset="0"/>
              </a:endParaRPr>
            </a:p>
            <a:p>
              <a:pPr algn="l">
                <a:defRPr/>
              </a:pPr>
              <a:endParaRPr lang="en-US" altLang="ja-JP" dirty="0">
                <a:solidFill>
                  <a:srgbClr val="000000"/>
                </a:solidFill>
                <a:latin typeface="ヒラギノ明朝 Pro W3" charset="0"/>
                <a:ea typeface="ヒラギノ明朝 Pro W3" charset="0"/>
                <a:cs typeface="ヒラギノ明朝 Pro W3" charset="0"/>
                <a:sym typeface="ヒラギノ明朝 Pro W3" charset="0"/>
              </a:endParaRPr>
            </a:p>
            <a:p>
              <a:pPr algn="l">
                <a:defRPr/>
              </a:pPr>
              <a:r>
                <a:rPr lang="en-US" altLang="ja-JP" dirty="0">
                  <a:solidFill>
                    <a:srgbClr val="000000"/>
                  </a:solidFill>
                  <a:latin typeface="ヒラギノ明朝 Pro W3" charset="0"/>
                  <a:ea typeface="ヒラギノ明朝 Pro W3" charset="0"/>
                  <a:cs typeface="ヒラギノ明朝 Pro W3" charset="0"/>
                  <a:sym typeface="ヒラギノ明朝 Pro W3" charset="0"/>
                </a:rPr>
                <a:t>SO</a:t>
              </a:r>
              <a:r>
                <a:rPr lang="en-US" altLang="ja-JP" baseline="-25000" dirty="0">
                  <a:solidFill>
                    <a:srgbClr val="000000"/>
                  </a:solidFill>
                  <a:latin typeface="ヒラギノ明朝 Pro W3" charset="0"/>
                  <a:ea typeface="ヒラギノ明朝 Pro W3" charset="0"/>
                  <a:cs typeface="ヒラギノ明朝 Pro W3" charset="0"/>
                  <a:sym typeface="ヒラギノ明朝 Pro W3" charset="0"/>
                </a:rPr>
                <a:t>4</a:t>
              </a:r>
              <a:r>
                <a:rPr lang="en-US" altLang="ja-JP" baseline="30000" dirty="0">
                  <a:solidFill>
                    <a:srgbClr val="000000"/>
                  </a:solidFill>
                  <a:latin typeface="ヒラギノ明朝 Pro W3" charset="0"/>
                  <a:ea typeface="ヒラギノ明朝 Pro W3" charset="0"/>
                  <a:cs typeface="ヒラギノ明朝 Pro W3" charset="0"/>
                  <a:sym typeface="ヒラギノ明朝 Pro W3" charset="0"/>
                </a:rPr>
                <a:t>2-</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の方が、収量が多く、閾値が低い</a:t>
              </a:r>
              <a:endParaRPr lang="ja-JP" altLang="en-US" dirty="0">
                <a:solidFill>
                  <a:srgbClr val="000000"/>
                </a:solidFill>
                <a:latin typeface="ヒラギノ明朝 Pro W3"/>
                <a:ea typeface="ヒラギノ明朝 Pro W3"/>
                <a:cs typeface="ヒラギノ明朝 Pro W3"/>
                <a:sym typeface="ヒラギノ角ゴ ProN W6" charset="0"/>
              </a:endParaRPr>
            </a:p>
            <a:p>
              <a:pPr algn="l">
                <a:defRPr/>
              </a:pPr>
              <a:endParaRPr lang="ja-JP" altLang="en-US" dirty="0">
                <a:solidFill>
                  <a:srgbClr val="000000"/>
                </a:solidFill>
                <a:latin typeface="ヒラギノ明朝 Pro W3"/>
                <a:ea typeface="ヒラギノ明朝 Pro W3"/>
                <a:cs typeface="ヒラギノ明朝 Pro W3"/>
                <a:sym typeface="ヒラギノ角ゴ ProN W6" charset="0"/>
              </a:endParaRPr>
            </a:p>
          </p:txBody>
        </p:sp>
      </p:grpSp>
      <p:sp>
        <p:nvSpPr>
          <p:cNvPr id="50" name="テキスト ボックス 9"/>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10</a:t>
            </a:r>
            <a:endParaRPr lang="ja-JP" altLang="en-US" sz="2400" dirty="0">
              <a:latin typeface="American Typewriter" charset="0"/>
              <a:cs typeface="American Typewriter" charset="0"/>
            </a:endParaRPr>
          </a:p>
        </p:txBody>
      </p:sp>
    </p:spTree>
    <p:extLst>
      <p:ext uri="{BB962C8B-B14F-4D97-AF65-F5344CB8AC3E}">
        <p14:creationId xmlns:p14="http://schemas.microsoft.com/office/powerpoint/2010/main" val="241058942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図形グループ 4"/>
          <p:cNvGrpSpPr/>
          <p:nvPr/>
        </p:nvGrpSpPr>
        <p:grpSpPr>
          <a:xfrm>
            <a:off x="-87784" y="3096"/>
            <a:ext cx="13091950" cy="9447664"/>
            <a:chOff x="-87784" y="3096"/>
            <a:chExt cx="13091950" cy="9447664"/>
          </a:xfrm>
        </p:grpSpPr>
        <p:sp>
          <p:nvSpPr>
            <p:cNvPr id="3" name="Rectangle 1"/>
            <p:cNvSpPr>
              <a:spLocks/>
            </p:cNvSpPr>
            <p:nvPr/>
          </p:nvSpPr>
          <p:spPr bwMode="auto">
            <a:xfrm>
              <a:off x="-25621" y="3096"/>
              <a:ext cx="12072637" cy="841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smtClean="0">
                  <a:latin typeface="ヒラギノ角ゴ ProN W6" charset="0"/>
                  <a:ea typeface="ヒラギノ角ゴ ProN W6" charset="0"/>
                  <a:cs typeface="ヒラギノ角ゴ ProN W6" charset="0"/>
                  <a:sym typeface="ヒラギノ角ゴ ProN W6" charset="0"/>
                </a:rPr>
                <a:t>生成量の相対比</a:t>
              </a:r>
              <a:r>
                <a:rPr lang="en-US" altLang="ja-JP" dirty="0" smtClean="0">
                  <a:latin typeface="ヒラギノ明朝 Pro W3"/>
                  <a:ea typeface="ヒラギノ明朝 Pro W3"/>
                  <a:cs typeface="ヒラギノ明朝 Pro W3"/>
                  <a:sym typeface="ヒラギノ角ゴ ProN W6" charset="0"/>
                </a:rPr>
                <a:t>(</a:t>
              </a:r>
              <a:r>
                <a:rPr lang="en-US" altLang="ja-JP" dirty="0" smtClean="0">
                  <a:latin typeface="Times" charset="0"/>
                  <a:ea typeface="ヒラギノ明朝 Pro W3" charset="0"/>
                  <a:cs typeface="ヒラギノ明朝 Pro W3" charset="0"/>
                </a:rPr>
                <a:t>Na</a:t>
              </a:r>
              <a:r>
                <a:rPr lang="en-US" altLang="ja-JP" baseline="-25000" dirty="0" smtClean="0">
                  <a:latin typeface="Times" charset="0"/>
                  <a:ea typeface="ヒラギノ明朝 Pro W3" charset="0"/>
                  <a:cs typeface="ヒラギノ明朝 Pro W3" charset="0"/>
                </a:rPr>
                <a:t>2</a:t>
              </a:r>
              <a:r>
                <a:rPr lang="en-US" altLang="ja-JP" dirty="0" smtClean="0">
                  <a:latin typeface="Times" charset="0"/>
                  <a:ea typeface="ヒラギノ明朝 Pro W3" charset="0"/>
                  <a:cs typeface="ヒラギノ明朝 Pro W3" charset="0"/>
                </a:rPr>
                <a:t>SiO</a:t>
              </a:r>
              <a:r>
                <a:rPr lang="en-US" altLang="ja-JP" baseline="-25000" dirty="0" smtClean="0">
                  <a:latin typeface="Times" charset="0"/>
                  <a:ea typeface="ヒラギノ明朝 Pro W3" charset="0"/>
                  <a:cs typeface="ヒラギノ明朝 Pro W3" charset="0"/>
                </a:rPr>
                <a:t>3</a:t>
              </a:r>
              <a:r>
                <a:rPr lang="en-US" altLang="ja-JP" dirty="0">
                  <a:latin typeface="Times" charset="0"/>
                  <a:ea typeface="ヒラギノ明朝 Pro W3" charset="0"/>
                  <a:cs typeface="ヒラギノ明朝 Pro W3" charset="0"/>
                </a:rPr>
                <a:t>:</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1 </a:t>
              </a:r>
              <a:r>
                <a:rPr lang="en-US" altLang="ja-JP" dirty="0" err="1">
                  <a:solidFill>
                    <a:srgbClr val="000000"/>
                  </a:solidFill>
                  <a:latin typeface="ヒラギノ明朝 Pro W3" charset="0"/>
                  <a:ea typeface="ヒラギノ明朝 Pro W3" charset="0"/>
                  <a:cs typeface="ヒラギノ明朝 Pro W3" charset="0"/>
                  <a:sym typeface="ヒラギノ明朝 Pro W3" charset="0"/>
                </a:rPr>
                <a:t>mol</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litter</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の生成量を基準</a:t>
              </a:r>
              <a:r>
                <a:rPr lang="en-US" altLang="ja-JP" dirty="0" smtClean="0">
                  <a:latin typeface="ヒラギノ明朝 Pro W3"/>
                  <a:ea typeface="ヒラギノ明朝 Pro W3"/>
                  <a:cs typeface="ヒラギノ明朝 Pro W3"/>
                  <a:sym typeface="ヒラギノ角ゴ ProN W6" charset="0"/>
                </a:rPr>
                <a:t>)</a:t>
              </a:r>
              <a:endParaRPr lang="ja-JP" altLang="en-US" dirty="0">
                <a:solidFill>
                  <a:srgbClr val="000000"/>
                </a:solidFill>
                <a:latin typeface="ヒラギノ明朝 Pro W3"/>
                <a:ea typeface="ヒラギノ明朝 Pro W3"/>
                <a:cs typeface="ヒラギノ明朝 Pro W3"/>
                <a:sym typeface="ヒラギノ角ゴ ProN W6" charset="0"/>
              </a:endParaRPr>
            </a:p>
          </p:txBody>
        </p:sp>
        <p:grpSp>
          <p:nvGrpSpPr>
            <p:cNvPr id="31" name="図形グループ 30"/>
            <p:cNvGrpSpPr/>
            <p:nvPr/>
          </p:nvGrpSpPr>
          <p:grpSpPr>
            <a:xfrm>
              <a:off x="-87784" y="916360"/>
              <a:ext cx="8534400" cy="8534400"/>
              <a:chOff x="3262040" y="844352"/>
              <a:chExt cx="8534400" cy="8534400"/>
            </a:xfrm>
          </p:grpSpPr>
          <p:pic>
            <p:nvPicPr>
              <p:cNvPr id="2" name="図 1" descr="電極消耗量+1(no_Legend).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040" y="844352"/>
                <a:ext cx="8534400" cy="8534400"/>
              </a:xfrm>
              <a:prstGeom prst="rect">
                <a:avLst/>
              </a:prstGeom>
            </p:spPr>
          </p:pic>
          <p:grpSp>
            <p:nvGrpSpPr>
              <p:cNvPr id="30" name="図形グループ 29"/>
              <p:cNvGrpSpPr/>
              <p:nvPr/>
            </p:nvGrpSpPr>
            <p:grpSpPr>
              <a:xfrm>
                <a:off x="8518624" y="6244952"/>
                <a:ext cx="2448272" cy="1512168"/>
                <a:chOff x="8518624" y="6244952"/>
                <a:chExt cx="2448272" cy="1512168"/>
              </a:xfrm>
            </p:grpSpPr>
            <p:sp>
              <p:nvSpPr>
                <p:cNvPr id="15" name="角丸四角形 14"/>
                <p:cNvSpPr/>
                <p:nvPr/>
              </p:nvSpPr>
              <p:spPr bwMode="auto">
                <a:xfrm>
                  <a:off x="8518624" y="6244952"/>
                  <a:ext cx="2448272" cy="1512168"/>
                </a:xfrm>
                <a:prstGeom prst="roundRect">
                  <a:avLst/>
                </a:prstGeom>
                <a:solidFill>
                  <a:srgbClr val="FFFFFF"/>
                </a:solidFill>
                <a:ln w="19050" cap="flat" cmpd="sng" algn="ctr">
                  <a:solidFill>
                    <a:schemeClr val="bg1"/>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dirty="0">
                    <a:ln>
                      <a:noFill/>
                    </a:ln>
                    <a:solidFill>
                      <a:srgbClr val="3E231A"/>
                    </a:solidFill>
                    <a:effectLst/>
                    <a:latin typeface="Papyrus" charset="0"/>
                    <a:ea typeface="ＭＳ Ｐゴシック" charset="0"/>
                    <a:cs typeface="Papyrus" charset="0"/>
                    <a:sym typeface="Papyrus" charset="0"/>
                  </a:endParaRPr>
                </a:p>
              </p:txBody>
            </p:sp>
            <p:grpSp>
              <p:nvGrpSpPr>
                <p:cNvPr id="19" name="図形グループ 18"/>
                <p:cNvGrpSpPr/>
                <p:nvPr/>
              </p:nvGrpSpPr>
              <p:grpSpPr>
                <a:xfrm>
                  <a:off x="8662640" y="6284633"/>
                  <a:ext cx="2174057" cy="1400479"/>
                  <a:chOff x="5649168" y="1127268"/>
                  <a:chExt cx="2174057" cy="1400479"/>
                </a:xfrm>
              </p:grpSpPr>
              <p:grpSp>
                <p:nvGrpSpPr>
                  <p:cNvPr id="20" name="図形グループ 19"/>
                  <p:cNvGrpSpPr/>
                  <p:nvPr/>
                </p:nvGrpSpPr>
                <p:grpSpPr>
                  <a:xfrm>
                    <a:off x="5649168" y="1222643"/>
                    <a:ext cx="455732" cy="1292693"/>
                    <a:chOff x="5649168" y="1222643"/>
                    <a:chExt cx="455732" cy="1292693"/>
                  </a:xfrm>
                </p:grpSpPr>
                <p:pic>
                  <p:nvPicPr>
                    <p:cNvPr id="26" name="図 25"/>
                    <p:cNvPicPr>
                      <a:picLocks noChangeAspect="1"/>
                    </p:cNvPicPr>
                    <p:nvPr/>
                  </p:nvPicPr>
                  <p:blipFill>
                    <a:blip r:embed="rId3"/>
                    <a:stretch>
                      <a:fillRect/>
                    </a:stretch>
                  </p:blipFill>
                  <p:spPr>
                    <a:xfrm>
                      <a:off x="5685800" y="1885673"/>
                      <a:ext cx="419100" cy="279400"/>
                    </a:xfrm>
                    <a:prstGeom prst="rect">
                      <a:avLst/>
                    </a:prstGeom>
                  </p:spPr>
                </p:pic>
                <p:pic>
                  <p:nvPicPr>
                    <p:cNvPr id="27" name="図 26"/>
                    <p:cNvPicPr>
                      <a:picLocks noChangeAspect="1"/>
                    </p:cNvPicPr>
                    <p:nvPr/>
                  </p:nvPicPr>
                  <p:blipFill>
                    <a:blip r:embed="rId4"/>
                    <a:stretch>
                      <a:fillRect/>
                    </a:stretch>
                  </p:blipFill>
                  <p:spPr>
                    <a:xfrm>
                      <a:off x="5649168" y="1222643"/>
                      <a:ext cx="431800" cy="292100"/>
                    </a:xfrm>
                    <a:prstGeom prst="rect">
                      <a:avLst/>
                    </a:prstGeom>
                  </p:spPr>
                </p:pic>
                <p:pic>
                  <p:nvPicPr>
                    <p:cNvPr id="28" name="図 27"/>
                    <p:cNvPicPr>
                      <a:picLocks noChangeAspect="1"/>
                    </p:cNvPicPr>
                    <p:nvPr/>
                  </p:nvPicPr>
                  <p:blipFill>
                    <a:blip r:embed="rId5"/>
                    <a:stretch>
                      <a:fillRect/>
                    </a:stretch>
                  </p:blipFill>
                  <p:spPr>
                    <a:xfrm>
                      <a:off x="5679826" y="1577423"/>
                      <a:ext cx="368300" cy="266700"/>
                    </a:xfrm>
                    <a:prstGeom prst="rect">
                      <a:avLst/>
                    </a:prstGeom>
                  </p:spPr>
                </p:pic>
                <p:pic>
                  <p:nvPicPr>
                    <p:cNvPr id="29" name="図 28"/>
                    <p:cNvPicPr>
                      <a:picLocks noChangeAspect="1"/>
                    </p:cNvPicPr>
                    <p:nvPr/>
                  </p:nvPicPr>
                  <p:blipFill>
                    <a:blip r:embed="rId6"/>
                    <a:stretch>
                      <a:fillRect/>
                    </a:stretch>
                  </p:blipFill>
                  <p:spPr>
                    <a:xfrm>
                      <a:off x="5701002" y="2210536"/>
                      <a:ext cx="355600" cy="304800"/>
                    </a:xfrm>
                    <a:prstGeom prst="rect">
                      <a:avLst/>
                    </a:prstGeom>
                  </p:spPr>
                </p:pic>
              </p:grpSp>
              <p:grpSp>
                <p:nvGrpSpPr>
                  <p:cNvPr id="21" name="図形グループ 20"/>
                  <p:cNvGrpSpPr/>
                  <p:nvPr/>
                </p:nvGrpSpPr>
                <p:grpSpPr>
                  <a:xfrm>
                    <a:off x="6148888" y="1127268"/>
                    <a:ext cx="1674337" cy="1400479"/>
                    <a:chOff x="6148888" y="1127268"/>
                    <a:chExt cx="1674337" cy="1400479"/>
                  </a:xfrm>
                </p:grpSpPr>
                <p:sp>
                  <p:nvSpPr>
                    <p:cNvPr id="22" name="テキスト ボックス 21"/>
                    <p:cNvSpPr txBox="1"/>
                    <p:nvPr/>
                  </p:nvSpPr>
                  <p:spPr>
                    <a:xfrm>
                      <a:off x="6148889" y="1799644"/>
                      <a:ext cx="1277441" cy="400110"/>
                    </a:xfrm>
                    <a:prstGeom prst="rect">
                      <a:avLst/>
                    </a:prstGeom>
                    <a:noFill/>
                  </p:spPr>
                  <p:txBody>
                    <a:bodyPr wrap="square" rtlCol="0">
                      <a:spAutoFit/>
                    </a:bodyPr>
                    <a:lstStyle/>
                    <a:p>
                      <a:r>
                        <a:rPr kumimoji="1" lang="en-US" altLang="ja-JP" sz="2000" dirty="0" smtClean="0">
                          <a:latin typeface="Times New Roman"/>
                          <a:cs typeface="Times New Roman"/>
                        </a:rPr>
                        <a:t>Al</a:t>
                      </a:r>
                      <a:r>
                        <a:rPr kumimoji="1" lang="en-US" altLang="ja-JP" sz="2000" baseline="-25000" dirty="0" smtClean="0">
                          <a:latin typeface="Times New Roman"/>
                          <a:cs typeface="Times New Roman"/>
                        </a:rPr>
                        <a:t>2</a:t>
                      </a:r>
                      <a:r>
                        <a:rPr kumimoji="1" lang="en-US" altLang="ja-JP" sz="2000" dirty="0" smtClean="0">
                          <a:latin typeface="Times New Roman"/>
                          <a:cs typeface="Times New Roman"/>
                        </a:rPr>
                        <a:t>(SO</a:t>
                      </a:r>
                      <a:r>
                        <a:rPr kumimoji="1" lang="en-US" altLang="ja-JP" sz="2000" baseline="-25000" dirty="0" smtClean="0">
                          <a:latin typeface="Times New Roman"/>
                          <a:cs typeface="Times New Roman"/>
                        </a:rPr>
                        <a:t>4</a:t>
                      </a:r>
                      <a:r>
                        <a:rPr kumimoji="1" lang="en-US" altLang="ja-JP" sz="2000" dirty="0" smtClean="0">
                          <a:latin typeface="Times New Roman"/>
                          <a:cs typeface="Times New Roman"/>
                        </a:rPr>
                        <a:t>)</a:t>
                      </a:r>
                      <a:r>
                        <a:rPr kumimoji="1" lang="en-US" altLang="ja-JP" sz="2000" baseline="-25000" dirty="0" smtClean="0">
                          <a:latin typeface="Times New Roman"/>
                          <a:cs typeface="Times New Roman"/>
                        </a:rPr>
                        <a:t>3</a:t>
                      </a:r>
                      <a:endParaRPr kumimoji="1" lang="ja-JP" altLang="en-US" sz="2000" baseline="-25000" dirty="0">
                        <a:latin typeface="Times New Roman"/>
                        <a:cs typeface="Times New Roman"/>
                      </a:endParaRPr>
                    </a:p>
                  </p:txBody>
                </p:sp>
                <p:sp>
                  <p:nvSpPr>
                    <p:cNvPr id="23" name="テキスト ボックス 22"/>
                    <p:cNvSpPr txBox="1"/>
                    <p:nvPr/>
                  </p:nvSpPr>
                  <p:spPr>
                    <a:xfrm>
                      <a:off x="6148888" y="1127268"/>
                      <a:ext cx="1145144" cy="400110"/>
                    </a:xfrm>
                    <a:prstGeom prst="rect">
                      <a:avLst/>
                    </a:prstGeom>
                    <a:noFill/>
                  </p:spPr>
                  <p:txBody>
                    <a:bodyPr wrap="square" rtlCol="0">
                      <a:spAutoFit/>
                    </a:bodyPr>
                    <a:lstStyle/>
                    <a:p>
                      <a:r>
                        <a:rPr kumimoji="1" lang="en-US" altLang="ja-JP" sz="2000" dirty="0" smtClean="0">
                          <a:latin typeface="Times New Roman"/>
                          <a:cs typeface="Times New Roman"/>
                        </a:rPr>
                        <a:t>Na</a:t>
                      </a:r>
                      <a:r>
                        <a:rPr kumimoji="1" lang="en-US" altLang="ja-JP" sz="2000" baseline="-25000" dirty="0" smtClean="0">
                          <a:latin typeface="Times New Roman"/>
                          <a:cs typeface="Times New Roman"/>
                        </a:rPr>
                        <a:t>2</a:t>
                      </a:r>
                      <a:r>
                        <a:rPr kumimoji="1" lang="en-US" altLang="ja-JP" sz="2000" dirty="0" smtClean="0">
                          <a:latin typeface="Times New Roman"/>
                          <a:cs typeface="Times New Roman"/>
                        </a:rPr>
                        <a:t>SiO</a:t>
                      </a:r>
                      <a:r>
                        <a:rPr kumimoji="1" lang="en-US" altLang="ja-JP" sz="2000" baseline="-25000" dirty="0" smtClean="0">
                          <a:latin typeface="Times New Roman"/>
                          <a:cs typeface="Times New Roman"/>
                        </a:rPr>
                        <a:t>3</a:t>
                      </a:r>
                      <a:endParaRPr kumimoji="1" lang="ja-JP" altLang="en-US" sz="2000" baseline="-25000" dirty="0">
                        <a:latin typeface="Times New Roman"/>
                        <a:cs typeface="Times New Roman"/>
                      </a:endParaRPr>
                    </a:p>
                  </p:txBody>
                </p:sp>
                <p:sp>
                  <p:nvSpPr>
                    <p:cNvPr id="24" name="テキスト ボックス 23"/>
                    <p:cNvSpPr txBox="1"/>
                    <p:nvPr/>
                  </p:nvSpPr>
                  <p:spPr>
                    <a:xfrm>
                      <a:off x="6148888" y="1463456"/>
                      <a:ext cx="1065765" cy="400110"/>
                    </a:xfrm>
                    <a:prstGeom prst="rect">
                      <a:avLst/>
                    </a:prstGeom>
                    <a:noFill/>
                  </p:spPr>
                  <p:txBody>
                    <a:bodyPr wrap="square" rtlCol="0">
                      <a:spAutoFit/>
                    </a:bodyPr>
                    <a:lstStyle/>
                    <a:p>
                      <a:r>
                        <a:rPr kumimoji="1" lang="en-US" altLang="ja-JP" sz="2000" dirty="0" smtClean="0">
                          <a:latin typeface="Times New Roman"/>
                          <a:cs typeface="Times New Roman"/>
                        </a:rPr>
                        <a:t>Na</a:t>
                      </a:r>
                      <a:r>
                        <a:rPr kumimoji="1" lang="en-US" altLang="ja-JP" sz="2000" baseline="-25000" dirty="0" smtClean="0">
                          <a:latin typeface="Times New Roman"/>
                          <a:cs typeface="Times New Roman"/>
                        </a:rPr>
                        <a:t>2</a:t>
                      </a:r>
                      <a:r>
                        <a:rPr kumimoji="1" lang="en-US" altLang="ja-JP" sz="2000" dirty="0" smtClean="0">
                          <a:latin typeface="Times New Roman"/>
                          <a:cs typeface="Times New Roman"/>
                        </a:rPr>
                        <a:t>SO</a:t>
                      </a:r>
                      <a:r>
                        <a:rPr kumimoji="1" lang="en-US" altLang="ja-JP" sz="2000" baseline="-25000" dirty="0" smtClean="0">
                          <a:latin typeface="Times New Roman"/>
                          <a:cs typeface="Times New Roman"/>
                        </a:rPr>
                        <a:t>4</a:t>
                      </a:r>
                      <a:endParaRPr kumimoji="1" lang="ja-JP" altLang="en-US" sz="2000" baseline="-25000" dirty="0">
                        <a:latin typeface="Times New Roman"/>
                        <a:cs typeface="Times New Roman"/>
                      </a:endParaRPr>
                    </a:p>
                  </p:txBody>
                </p:sp>
                <p:sp>
                  <p:nvSpPr>
                    <p:cNvPr id="25" name="テキスト ボックス 24"/>
                    <p:cNvSpPr txBox="1"/>
                    <p:nvPr/>
                  </p:nvSpPr>
                  <p:spPr>
                    <a:xfrm>
                      <a:off x="6148889" y="2127637"/>
                      <a:ext cx="1674336" cy="400110"/>
                    </a:xfrm>
                    <a:prstGeom prst="rect">
                      <a:avLst/>
                    </a:prstGeom>
                    <a:noFill/>
                  </p:spPr>
                  <p:txBody>
                    <a:bodyPr wrap="square" rtlCol="0">
                      <a:spAutoFit/>
                    </a:bodyPr>
                    <a:lstStyle/>
                    <a:p>
                      <a:r>
                        <a:rPr kumimoji="1" lang="en-US" altLang="ja-JP" sz="2000" dirty="0" smtClean="0">
                          <a:latin typeface="Times New Roman"/>
                          <a:cs typeface="Times New Roman"/>
                        </a:rPr>
                        <a:t>Al</a:t>
                      </a:r>
                      <a:r>
                        <a:rPr kumimoji="1" lang="en-US" altLang="ja-JP" sz="2000" baseline="-25000" dirty="0" smtClean="0">
                          <a:latin typeface="Times New Roman"/>
                          <a:cs typeface="Times New Roman"/>
                        </a:rPr>
                        <a:t>2</a:t>
                      </a:r>
                      <a:r>
                        <a:rPr kumimoji="1" lang="en-US" altLang="ja-JP" sz="2000" dirty="0" smtClean="0">
                          <a:latin typeface="Times New Roman"/>
                          <a:cs typeface="Times New Roman"/>
                        </a:rPr>
                        <a:t>(SO</a:t>
                      </a:r>
                      <a:r>
                        <a:rPr kumimoji="1" lang="en-US" altLang="ja-JP" sz="2000" baseline="-25000" dirty="0" smtClean="0">
                          <a:latin typeface="Times New Roman"/>
                          <a:cs typeface="Times New Roman"/>
                        </a:rPr>
                        <a:t>4</a:t>
                      </a:r>
                      <a:r>
                        <a:rPr kumimoji="1" lang="en-US" altLang="ja-JP" sz="2000" dirty="0" smtClean="0">
                          <a:latin typeface="Times New Roman"/>
                          <a:cs typeface="Times New Roman"/>
                        </a:rPr>
                        <a:t>)</a:t>
                      </a:r>
                      <a:r>
                        <a:rPr kumimoji="1" lang="en-US" altLang="ja-JP" sz="2000" baseline="-25000" dirty="0" smtClean="0">
                          <a:latin typeface="Times New Roman"/>
                          <a:cs typeface="Times New Roman"/>
                        </a:rPr>
                        <a:t>3</a:t>
                      </a:r>
                      <a:r>
                        <a:rPr kumimoji="1" lang="ja-JP" altLang="en-US" sz="2000" baseline="-25000" dirty="0" smtClean="0">
                          <a:latin typeface="Times New Roman"/>
                          <a:cs typeface="Times New Roman"/>
                        </a:rPr>
                        <a:t> </a:t>
                      </a:r>
                      <a:r>
                        <a:rPr kumimoji="1" lang="en-US" altLang="ja-JP" sz="2000" dirty="0" smtClean="0">
                          <a:latin typeface="Times New Roman"/>
                          <a:cs typeface="Times New Roman"/>
                        </a:rPr>
                        <a:t>×</a:t>
                      </a:r>
                      <a:r>
                        <a:rPr kumimoji="1" lang="ja-JP" altLang="en-US" sz="2000" dirty="0" smtClean="0">
                          <a:latin typeface="Times New Roman"/>
                          <a:cs typeface="Times New Roman"/>
                        </a:rPr>
                        <a:t> </a:t>
                      </a:r>
                      <a:r>
                        <a:rPr kumimoji="1" lang="en-US" altLang="ja-JP" sz="2000" dirty="0" smtClean="0">
                          <a:latin typeface="Times New Roman"/>
                          <a:cs typeface="Times New Roman"/>
                        </a:rPr>
                        <a:t>3</a:t>
                      </a:r>
                      <a:endParaRPr kumimoji="1" lang="ja-JP" altLang="en-US" sz="2000" dirty="0">
                        <a:latin typeface="Times New Roman"/>
                        <a:cs typeface="Times New Roman"/>
                      </a:endParaRPr>
                    </a:p>
                  </p:txBody>
                </p:sp>
              </p:grpSp>
            </p:grpSp>
          </p:grpSp>
        </p:grpSp>
        <p:sp>
          <p:nvSpPr>
            <p:cNvPr id="4" name="円/楕円 3"/>
            <p:cNvSpPr/>
            <p:nvPr/>
          </p:nvSpPr>
          <p:spPr bwMode="auto">
            <a:xfrm rot="18900000">
              <a:off x="802332" y="3458448"/>
              <a:ext cx="3291624" cy="720080"/>
            </a:xfrm>
            <a:prstGeom prst="ellipse">
              <a:avLst/>
            </a:prstGeom>
            <a:noFill/>
            <a:ln w="50800" cap="flat" cmpd="sng" algn="ctr">
              <a:solidFill>
                <a:srgbClr val="FF6600"/>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39" name="円/楕円 38"/>
            <p:cNvSpPr/>
            <p:nvPr/>
          </p:nvSpPr>
          <p:spPr bwMode="auto">
            <a:xfrm rot="20700000">
              <a:off x="1078939" y="3902892"/>
              <a:ext cx="2584844" cy="720080"/>
            </a:xfrm>
            <a:prstGeom prst="ellipse">
              <a:avLst/>
            </a:prstGeom>
            <a:noFill/>
            <a:ln w="50800" cap="flat" cmpd="sng" algn="ctr">
              <a:solidFill>
                <a:srgbClr val="803891"/>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41" name="円/楕円 40"/>
            <p:cNvSpPr/>
            <p:nvPr/>
          </p:nvSpPr>
          <p:spPr bwMode="auto">
            <a:xfrm>
              <a:off x="1245816" y="7613104"/>
              <a:ext cx="576064" cy="576064"/>
            </a:xfrm>
            <a:prstGeom prst="ellipse">
              <a:avLst/>
            </a:prstGeom>
            <a:noFill/>
            <a:ln w="50800" cap="flat" cmpd="sng" algn="ctr">
              <a:solidFill>
                <a:srgbClr val="2566A1"/>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grpSp>
          <p:nvGrpSpPr>
            <p:cNvPr id="42" name="図形グループ 41"/>
            <p:cNvGrpSpPr/>
            <p:nvPr/>
          </p:nvGrpSpPr>
          <p:grpSpPr>
            <a:xfrm>
              <a:off x="8446616" y="6668482"/>
              <a:ext cx="455732" cy="942430"/>
              <a:chOff x="8631982" y="4738044"/>
              <a:chExt cx="455732" cy="942430"/>
            </a:xfrm>
          </p:grpSpPr>
          <p:pic>
            <p:nvPicPr>
              <p:cNvPr id="43" name="図 42"/>
              <p:cNvPicPr>
                <a:picLocks noChangeAspect="1"/>
              </p:cNvPicPr>
              <p:nvPr/>
            </p:nvPicPr>
            <p:blipFill>
              <a:blip r:embed="rId3"/>
              <a:stretch>
                <a:fillRect/>
              </a:stretch>
            </p:blipFill>
            <p:spPr>
              <a:xfrm>
                <a:off x="8668614" y="5401074"/>
                <a:ext cx="419100" cy="279400"/>
              </a:xfrm>
              <a:prstGeom prst="rect">
                <a:avLst/>
              </a:prstGeom>
            </p:spPr>
          </p:pic>
          <p:pic>
            <p:nvPicPr>
              <p:cNvPr id="44" name="図 43"/>
              <p:cNvPicPr>
                <a:picLocks noChangeAspect="1"/>
              </p:cNvPicPr>
              <p:nvPr/>
            </p:nvPicPr>
            <p:blipFill>
              <a:blip r:embed="rId4"/>
              <a:stretch>
                <a:fillRect/>
              </a:stretch>
            </p:blipFill>
            <p:spPr>
              <a:xfrm>
                <a:off x="8631982" y="4738044"/>
                <a:ext cx="431800" cy="292100"/>
              </a:xfrm>
              <a:prstGeom prst="rect">
                <a:avLst/>
              </a:prstGeom>
            </p:spPr>
          </p:pic>
          <p:pic>
            <p:nvPicPr>
              <p:cNvPr id="45" name="図 44"/>
              <p:cNvPicPr>
                <a:picLocks noChangeAspect="1"/>
              </p:cNvPicPr>
              <p:nvPr/>
            </p:nvPicPr>
            <p:blipFill>
              <a:blip r:embed="rId5"/>
              <a:stretch>
                <a:fillRect/>
              </a:stretch>
            </p:blipFill>
            <p:spPr>
              <a:xfrm>
                <a:off x="8662640" y="5092824"/>
                <a:ext cx="368300" cy="266700"/>
              </a:xfrm>
              <a:prstGeom prst="rect">
                <a:avLst/>
              </a:prstGeom>
            </p:spPr>
          </p:pic>
        </p:grpSp>
        <p:sp>
          <p:nvSpPr>
            <p:cNvPr id="46" name="Rectangle 1"/>
            <p:cNvSpPr>
              <a:spLocks/>
            </p:cNvSpPr>
            <p:nvPr/>
          </p:nvSpPr>
          <p:spPr bwMode="auto">
            <a:xfrm>
              <a:off x="9022680" y="6740490"/>
              <a:ext cx="3744416" cy="656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nchorCtr="0">
              <a:spAutoFit/>
            </a:bodyPr>
            <a:lstStyle/>
            <a:p>
              <a:pPr algn="l">
                <a:defRPr/>
              </a:pPr>
              <a:r>
                <a:rPr lang="ja-JP" altLang="en-US" dirty="0" smtClean="0">
                  <a:solidFill>
                    <a:srgbClr val="000000"/>
                  </a:solidFill>
                  <a:latin typeface="ヒラギノ明朝 Pro W3"/>
                  <a:ea typeface="ヒラギノ明朝 Pro W3"/>
                  <a:cs typeface="ヒラギノ明朝 Pro W3"/>
                  <a:sym typeface="ヒラギノ角ゴ ProN W6" charset="0"/>
                </a:rPr>
                <a:t>電解質の濃度</a:t>
              </a:r>
              <a:endParaRPr lang="ja-JP" altLang="en-US" dirty="0">
                <a:solidFill>
                  <a:srgbClr val="000000"/>
                </a:solidFill>
                <a:latin typeface="ヒラギノ明朝 Pro W3"/>
                <a:ea typeface="ヒラギノ明朝 Pro W3"/>
                <a:cs typeface="ヒラギノ明朝 Pro W3"/>
                <a:sym typeface="ヒラギノ角ゴ ProN W6" charset="0"/>
              </a:endParaRPr>
            </a:p>
          </p:txBody>
        </p:sp>
        <p:pic>
          <p:nvPicPr>
            <p:cNvPr id="47" name="図 46"/>
            <p:cNvPicPr>
              <a:picLocks noChangeAspect="1"/>
            </p:cNvPicPr>
            <p:nvPr/>
          </p:nvPicPr>
          <p:blipFill>
            <a:blip r:embed="rId6"/>
            <a:stretch>
              <a:fillRect/>
            </a:stretch>
          </p:blipFill>
          <p:spPr>
            <a:xfrm>
              <a:off x="8518624" y="8091874"/>
              <a:ext cx="355600" cy="304800"/>
            </a:xfrm>
            <a:prstGeom prst="rect">
              <a:avLst/>
            </a:prstGeom>
          </p:spPr>
        </p:pic>
        <p:sp>
          <p:nvSpPr>
            <p:cNvPr id="48" name="Rectangle 1"/>
            <p:cNvSpPr>
              <a:spLocks/>
            </p:cNvSpPr>
            <p:nvPr/>
          </p:nvSpPr>
          <p:spPr bwMode="auto">
            <a:xfrm>
              <a:off x="9022680" y="7820610"/>
              <a:ext cx="3744416" cy="656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nchorCtr="0">
              <a:spAutoFit/>
            </a:bodyPr>
            <a:lstStyle/>
            <a:p>
              <a:pPr algn="l">
                <a:defRPr/>
              </a:pPr>
              <a:r>
                <a:rPr kumimoji="1" lang="en-US" altLang="ja-JP" dirty="0" smtClean="0">
                  <a:latin typeface="Times New Roman"/>
                  <a:cs typeface="Times New Roman"/>
                </a:rPr>
                <a:t>SO</a:t>
              </a:r>
              <a:r>
                <a:rPr kumimoji="1" lang="en-US" altLang="ja-JP" baseline="-25000" dirty="0" smtClean="0">
                  <a:latin typeface="Times New Roman"/>
                  <a:cs typeface="Times New Roman"/>
                </a:rPr>
                <a:t>4</a:t>
              </a:r>
              <a:r>
                <a:rPr kumimoji="1" lang="ja-JP" altLang="en-US" dirty="0" smtClean="0">
                  <a:latin typeface="ヒラギノ明朝 Pro W3"/>
                  <a:ea typeface="ヒラギノ明朝 Pro W3"/>
                  <a:cs typeface="ヒラギノ明朝 Pro W3"/>
                </a:rPr>
                <a:t>基</a:t>
              </a:r>
              <a:r>
                <a:rPr lang="ja-JP" altLang="en-US" dirty="0" smtClean="0">
                  <a:solidFill>
                    <a:srgbClr val="000000"/>
                  </a:solidFill>
                  <a:latin typeface="ヒラギノ明朝 Pro W3"/>
                  <a:ea typeface="ヒラギノ明朝 Pro W3"/>
                  <a:cs typeface="ヒラギノ明朝 Pro W3"/>
                  <a:sym typeface="ヒラギノ角ゴ ProN W6" charset="0"/>
                </a:rPr>
                <a:t>の濃度</a:t>
              </a:r>
              <a:endParaRPr lang="ja-JP" altLang="en-US" dirty="0">
                <a:solidFill>
                  <a:srgbClr val="000000"/>
                </a:solidFill>
                <a:latin typeface="ヒラギノ明朝 Pro W3"/>
                <a:ea typeface="ヒラギノ明朝 Pro W3"/>
                <a:cs typeface="ヒラギノ明朝 Pro W3"/>
                <a:sym typeface="ヒラギノ角ゴ ProN W6" charset="0"/>
              </a:endParaRPr>
            </a:p>
          </p:txBody>
        </p:sp>
        <p:sp>
          <p:nvSpPr>
            <p:cNvPr id="32" name="Rectangle 1"/>
            <p:cNvSpPr>
              <a:spLocks/>
            </p:cNvSpPr>
            <p:nvPr/>
          </p:nvSpPr>
          <p:spPr bwMode="auto">
            <a:xfrm>
              <a:off x="8179630" y="1084371"/>
              <a:ext cx="4824536" cy="50885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spAutoFit/>
            </a:bodyPr>
            <a:lstStyle/>
            <a:p>
              <a:pPr algn="l">
                <a:defRPr/>
              </a:pPr>
              <a:r>
                <a:rPr lang="ja-JP" altLang="en-US" dirty="0" smtClean="0">
                  <a:solidFill>
                    <a:srgbClr val="000000"/>
                  </a:solidFill>
                  <a:latin typeface="ヒラギノ明朝 Pro W3"/>
                  <a:ea typeface="ヒラギノ明朝 Pro W3"/>
                  <a:cs typeface="ヒラギノ明朝 Pro W3"/>
                  <a:sym typeface="ヒラギノ角ゴ ProN W6" charset="0"/>
                </a:rPr>
                <a:t>マイナスイオン基</a:t>
              </a:r>
              <a:r>
                <a:rPr lang="en-US" altLang="ja-JP" dirty="0" smtClean="0">
                  <a:solidFill>
                    <a:srgbClr val="000000"/>
                  </a:solidFill>
                  <a:latin typeface="ヒラギノ明朝 Pro W3"/>
                  <a:ea typeface="ヒラギノ明朝 Pro W3"/>
                  <a:cs typeface="ヒラギノ明朝 Pro W3"/>
                  <a:sym typeface="ヒラギノ角ゴ ProN W6" charset="0"/>
                </a:rPr>
                <a:t>;</a:t>
              </a:r>
              <a:endParaRPr lang="en-US" altLang="ja-JP" dirty="0">
                <a:solidFill>
                  <a:srgbClr val="000000"/>
                </a:solidFill>
                <a:latin typeface="ヒラギノ明朝 Pro W3"/>
                <a:ea typeface="ヒラギノ明朝 Pro W3"/>
                <a:cs typeface="ヒラギノ明朝 Pro W3"/>
                <a:sym typeface="ヒラギノ角ゴ ProN W6" charset="0"/>
              </a:endParaRPr>
            </a:p>
            <a:p>
              <a:pPr algn="l">
                <a:defRPr/>
              </a:pPr>
              <a:r>
                <a:rPr lang="en-US" altLang="ja-JP" dirty="0">
                  <a:solidFill>
                    <a:srgbClr val="000000"/>
                  </a:solidFill>
                  <a:latin typeface="ヒラギノ明朝 Pro W3" charset="0"/>
                  <a:ea typeface="ヒラギノ明朝 Pro W3" charset="0"/>
                  <a:cs typeface="ヒラギノ明朝 Pro W3" charset="0"/>
                  <a:sym typeface="ヒラギノ明朝 Pro W3" charset="0"/>
                </a:rPr>
                <a:t>SO</a:t>
              </a:r>
              <a:r>
                <a:rPr lang="en-US" altLang="ja-JP" baseline="-25000" dirty="0">
                  <a:solidFill>
                    <a:srgbClr val="000000"/>
                  </a:solidFill>
                  <a:latin typeface="ヒラギノ明朝 Pro W3" charset="0"/>
                  <a:ea typeface="ヒラギノ明朝 Pro W3" charset="0"/>
                  <a:cs typeface="ヒラギノ明朝 Pro W3" charset="0"/>
                  <a:sym typeface="ヒラギノ明朝 Pro W3" charset="0"/>
                </a:rPr>
                <a:t>4</a:t>
              </a:r>
              <a:r>
                <a:rPr lang="en-US" altLang="ja-JP" baseline="30000" dirty="0">
                  <a:solidFill>
                    <a:srgbClr val="000000"/>
                  </a:solidFill>
                  <a:latin typeface="ヒラギノ明朝 Pro W3" charset="0"/>
                  <a:ea typeface="ヒラギノ明朝 Pro W3" charset="0"/>
                  <a:cs typeface="ヒラギノ明朝 Pro W3" charset="0"/>
                  <a:sym typeface="ヒラギノ明朝 Pro W3" charset="0"/>
                </a:rPr>
                <a:t>2</a:t>
              </a:r>
              <a:r>
                <a:rPr lang="en-US" altLang="ja-JP" baseline="30000" dirty="0" smtClean="0">
                  <a:solidFill>
                    <a:srgbClr val="000000"/>
                  </a:solidFill>
                  <a:latin typeface="ヒラギノ明朝 Pro W3" charset="0"/>
                  <a:ea typeface="ヒラギノ明朝 Pro W3" charset="0"/>
                  <a:cs typeface="ヒラギノ明朝 Pro W3" charset="0"/>
                  <a:sym typeface="ヒラギノ明朝 Pro W3" charset="0"/>
                </a:rPr>
                <a:t>-</a:t>
              </a:r>
              <a:r>
                <a:rPr lang="ja-JP" altLang="en-US" dirty="0" smtClean="0">
                  <a:solidFill>
                    <a:srgbClr val="000000"/>
                  </a:solidFill>
                  <a:latin typeface="ヒラギノ明朝 Pro W3"/>
                  <a:ea typeface="ヒラギノ明朝 Pro W3"/>
                  <a:cs typeface="ヒラギノ明朝 Pro W3"/>
                  <a:sym typeface="ヒラギノ角ゴ ProN W6" charset="0"/>
                </a:rPr>
                <a:t>固定</a:t>
              </a:r>
              <a:endParaRPr lang="en-US" altLang="ja-JP" dirty="0" smtClean="0">
                <a:solidFill>
                  <a:srgbClr val="000000"/>
                </a:solidFill>
                <a:latin typeface="ヒラギノ明朝 Pro W3"/>
                <a:ea typeface="ヒラギノ明朝 Pro W3"/>
                <a:cs typeface="ヒラギノ明朝 Pro W3"/>
                <a:sym typeface="ヒラギノ角ゴ ProN W6" charset="0"/>
              </a:endParaRPr>
            </a:p>
            <a:p>
              <a:pPr algn="l">
                <a:defRPr/>
              </a:pPr>
              <a:endParaRPr lang="en-US" altLang="ja-JP" dirty="0" smtClean="0">
                <a:solidFill>
                  <a:srgbClr val="000000"/>
                </a:solidFill>
                <a:latin typeface="ヒラギノ明朝 Pro W3"/>
                <a:ea typeface="ヒラギノ明朝 Pro W3"/>
                <a:cs typeface="ヒラギノ明朝 Pro W3"/>
                <a:sym typeface="ヒラギノ角ゴ ProN W6" charset="0"/>
              </a:endParaRPr>
            </a:p>
            <a:p>
              <a:pPr algn="l">
                <a:defRPr/>
              </a:pPr>
              <a:r>
                <a:rPr lang="ja-JP" altLang="en-US" dirty="0">
                  <a:solidFill>
                    <a:srgbClr val="000000"/>
                  </a:solidFill>
                  <a:latin typeface="ヒラギノ明朝 Pro W3"/>
                  <a:ea typeface="ヒラギノ明朝 Pro W3"/>
                  <a:cs typeface="ヒラギノ明朝 Pro W3"/>
                  <a:sym typeface="ヒラギノ角ゴ ProN W6" charset="0"/>
                </a:rPr>
                <a:t>プラスイオン</a:t>
              </a:r>
              <a:r>
                <a:rPr lang="en-US" altLang="ja-JP" dirty="0" smtClean="0">
                  <a:solidFill>
                    <a:srgbClr val="000000"/>
                  </a:solidFill>
                  <a:latin typeface="ヒラギノ明朝 Pro W3"/>
                  <a:ea typeface="ヒラギノ明朝 Pro W3"/>
                  <a:cs typeface="ヒラギノ明朝 Pro W3"/>
                  <a:sym typeface="ヒラギノ角ゴ ProN W6" charset="0"/>
                </a:rPr>
                <a:t>;</a:t>
              </a:r>
            </a:p>
            <a:p>
              <a:pPr algn="l">
                <a:defRPr/>
              </a:pPr>
              <a:r>
                <a:rPr lang="en-US" altLang="ja-JP" dirty="0" smtClean="0">
                  <a:solidFill>
                    <a:srgbClr val="000000"/>
                  </a:solidFill>
                  <a:latin typeface="ヒラギノ明朝 Pro W3"/>
                  <a:ea typeface="ヒラギノ明朝 Pro W3"/>
                  <a:cs typeface="ヒラギノ明朝 Pro W3"/>
                  <a:sym typeface="ヒラギノ角ゴ ProN W6" charset="0"/>
                </a:rPr>
                <a:t>Na</a:t>
              </a:r>
              <a:r>
                <a:rPr lang="en-US" altLang="ja-JP" baseline="30000" dirty="0" smtClean="0">
                  <a:solidFill>
                    <a:srgbClr val="000000"/>
                  </a:solidFill>
                  <a:latin typeface="ヒラギノ明朝 Pro W3"/>
                  <a:ea typeface="ヒラギノ明朝 Pro W3"/>
                  <a:cs typeface="ヒラギノ明朝 Pro W3"/>
                  <a:sym typeface="ヒラギノ角ゴ ProN W6" charset="0"/>
                </a:rPr>
                <a:t>+</a:t>
              </a:r>
              <a:r>
                <a:rPr lang="ja-JP" altLang="en-US" dirty="0" smtClean="0">
                  <a:solidFill>
                    <a:srgbClr val="000000"/>
                  </a:solidFill>
                  <a:latin typeface="ヒラギノ明朝 Pro W3"/>
                  <a:ea typeface="ヒラギノ明朝 Pro W3"/>
                  <a:cs typeface="ヒラギノ明朝 Pro W3"/>
                  <a:sym typeface="ヒラギノ角ゴ ProN W6" charset="0"/>
                </a:rPr>
                <a:t>と</a:t>
              </a:r>
              <a:r>
                <a:rPr lang="en-US" altLang="ja-JP" dirty="0" smtClean="0">
                  <a:solidFill>
                    <a:srgbClr val="000000"/>
                  </a:solidFill>
                  <a:latin typeface="ヒラギノ明朝 Pro W3"/>
                  <a:ea typeface="ヒラギノ明朝 Pro W3"/>
                  <a:cs typeface="ヒラギノ明朝 Pro W3"/>
                  <a:sym typeface="ヒラギノ角ゴ ProN W6" charset="0"/>
                </a:rPr>
                <a:t>Al</a:t>
              </a:r>
              <a:r>
                <a:rPr lang="en-US" altLang="ja-JP" baseline="30000" dirty="0" smtClean="0">
                  <a:solidFill>
                    <a:srgbClr val="000000"/>
                  </a:solidFill>
                  <a:latin typeface="ヒラギノ明朝 Pro W3"/>
                  <a:ea typeface="ヒラギノ明朝 Pro W3"/>
                  <a:cs typeface="ヒラギノ明朝 Pro W3"/>
                  <a:sym typeface="ヒラギノ角ゴ ProN W6" charset="0"/>
                </a:rPr>
                <a:t>3+</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の比較</a:t>
              </a:r>
              <a:endParaRPr lang="en-US" altLang="ja-JP" dirty="0" smtClean="0">
                <a:solidFill>
                  <a:srgbClr val="000000"/>
                </a:solidFill>
                <a:latin typeface="ヒラギノ明朝 Pro W3" charset="0"/>
                <a:ea typeface="ヒラギノ明朝 Pro W3" charset="0"/>
                <a:cs typeface="ヒラギノ明朝 Pro W3" charset="0"/>
                <a:sym typeface="ヒラギノ明朝 Pro W3" charset="0"/>
              </a:endParaRPr>
            </a:p>
            <a:p>
              <a:pPr algn="l">
                <a:defRPr/>
              </a:pPr>
              <a:endParaRPr lang="en-US" altLang="ja-JP" dirty="0">
                <a:solidFill>
                  <a:srgbClr val="000000"/>
                </a:solidFill>
                <a:latin typeface="ヒラギノ明朝 Pro W3" charset="0"/>
                <a:ea typeface="ヒラギノ明朝 Pro W3" charset="0"/>
                <a:cs typeface="ヒラギノ明朝 Pro W3" charset="0"/>
                <a:sym typeface="ヒラギノ明朝 Pro W3" charset="0"/>
              </a:endParaRPr>
            </a:p>
            <a:p>
              <a:pPr algn="l">
                <a:defRPr/>
              </a:pPr>
              <a:r>
                <a:rPr lang="en-US" altLang="ja-JP" dirty="0">
                  <a:solidFill>
                    <a:srgbClr val="000000"/>
                  </a:solidFill>
                  <a:latin typeface="ヒラギノ明朝 Pro W3"/>
                  <a:ea typeface="ヒラギノ明朝 Pro W3"/>
                  <a:cs typeface="ヒラギノ明朝 Pro W3"/>
                  <a:sym typeface="ヒラギノ角ゴ ProN W6" charset="0"/>
                </a:rPr>
                <a:t>Al</a:t>
              </a:r>
              <a:r>
                <a:rPr lang="en-US" altLang="ja-JP" baseline="30000" dirty="0">
                  <a:solidFill>
                    <a:srgbClr val="000000"/>
                  </a:solidFill>
                  <a:latin typeface="ヒラギノ明朝 Pro W3"/>
                  <a:ea typeface="ヒラギノ明朝 Pro W3"/>
                  <a:cs typeface="ヒラギノ明朝 Pro W3"/>
                  <a:sym typeface="ヒラギノ角ゴ ProN W6" charset="0"/>
                </a:rPr>
                <a:t>3+</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の方が、濃度依存性が強い</a:t>
              </a:r>
              <a:endParaRPr lang="ja-JP" altLang="en-US" dirty="0">
                <a:solidFill>
                  <a:srgbClr val="000000"/>
                </a:solidFill>
                <a:latin typeface="ヒラギノ明朝 Pro W3"/>
                <a:ea typeface="ヒラギノ明朝 Pro W3"/>
                <a:cs typeface="ヒラギノ明朝 Pro W3"/>
                <a:sym typeface="ヒラギノ角ゴ ProN W6" charset="0"/>
              </a:endParaRPr>
            </a:p>
            <a:p>
              <a:pPr algn="l">
                <a:defRPr/>
              </a:pPr>
              <a:endParaRPr lang="ja-JP" altLang="en-US" dirty="0">
                <a:solidFill>
                  <a:srgbClr val="000000"/>
                </a:solidFill>
                <a:latin typeface="ヒラギノ明朝 Pro W3"/>
                <a:ea typeface="ヒラギノ明朝 Pro W3"/>
                <a:cs typeface="ヒラギノ明朝 Pro W3"/>
                <a:sym typeface="ヒラギノ角ゴ ProN W6" charset="0"/>
              </a:endParaRPr>
            </a:p>
          </p:txBody>
        </p:sp>
      </p:grpSp>
      <p:sp>
        <p:nvSpPr>
          <p:cNvPr id="33" name="テキスト ボックス 9"/>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11</a:t>
            </a:r>
            <a:endParaRPr lang="ja-JP" altLang="en-US" sz="2400" dirty="0">
              <a:latin typeface="American Typewriter" charset="0"/>
              <a:cs typeface="American Typewriter" charset="0"/>
            </a:endParaRPr>
          </a:p>
        </p:txBody>
      </p:sp>
    </p:spTree>
    <p:extLst>
      <p:ext uri="{BB962C8B-B14F-4D97-AF65-F5344CB8AC3E}">
        <p14:creationId xmlns:p14="http://schemas.microsoft.com/office/powerpoint/2010/main" val="36038509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図形グループ 3"/>
          <p:cNvGrpSpPr/>
          <p:nvPr/>
        </p:nvGrpSpPr>
        <p:grpSpPr>
          <a:xfrm>
            <a:off x="-87784" y="3096"/>
            <a:ext cx="13091950" cy="9447664"/>
            <a:chOff x="-87784" y="3096"/>
            <a:chExt cx="13091950" cy="9447664"/>
          </a:xfrm>
        </p:grpSpPr>
        <p:grpSp>
          <p:nvGrpSpPr>
            <p:cNvPr id="31" name="図形グループ 30"/>
            <p:cNvGrpSpPr/>
            <p:nvPr/>
          </p:nvGrpSpPr>
          <p:grpSpPr>
            <a:xfrm>
              <a:off x="-87784" y="916360"/>
              <a:ext cx="8534400" cy="8534400"/>
              <a:chOff x="3262040" y="844352"/>
              <a:chExt cx="8534400" cy="8534400"/>
            </a:xfrm>
          </p:grpSpPr>
          <p:pic>
            <p:nvPicPr>
              <p:cNvPr id="2" name="図 1" descr="電極消耗量+1(no_Legend).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040" y="844352"/>
                <a:ext cx="8534400" cy="8534400"/>
              </a:xfrm>
              <a:prstGeom prst="rect">
                <a:avLst/>
              </a:prstGeom>
            </p:spPr>
          </p:pic>
          <p:grpSp>
            <p:nvGrpSpPr>
              <p:cNvPr id="30" name="図形グループ 29"/>
              <p:cNvGrpSpPr/>
              <p:nvPr/>
            </p:nvGrpSpPr>
            <p:grpSpPr>
              <a:xfrm>
                <a:off x="8518624" y="6244952"/>
                <a:ext cx="2448272" cy="1512168"/>
                <a:chOff x="8518624" y="6244952"/>
                <a:chExt cx="2448272" cy="1512168"/>
              </a:xfrm>
            </p:grpSpPr>
            <p:sp>
              <p:nvSpPr>
                <p:cNvPr id="15" name="角丸四角形 14"/>
                <p:cNvSpPr/>
                <p:nvPr/>
              </p:nvSpPr>
              <p:spPr bwMode="auto">
                <a:xfrm>
                  <a:off x="8518624" y="6244952"/>
                  <a:ext cx="2448272" cy="1512168"/>
                </a:xfrm>
                <a:prstGeom prst="roundRect">
                  <a:avLst/>
                </a:prstGeom>
                <a:solidFill>
                  <a:srgbClr val="FFFFFF"/>
                </a:solidFill>
                <a:ln w="19050" cap="flat" cmpd="sng" algn="ctr">
                  <a:solidFill>
                    <a:schemeClr val="bg1"/>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dirty="0">
                    <a:ln>
                      <a:noFill/>
                    </a:ln>
                    <a:solidFill>
                      <a:srgbClr val="3E231A"/>
                    </a:solidFill>
                    <a:effectLst/>
                    <a:latin typeface="Papyrus" charset="0"/>
                    <a:ea typeface="ＭＳ Ｐゴシック" charset="0"/>
                    <a:cs typeface="Papyrus" charset="0"/>
                    <a:sym typeface="Papyrus" charset="0"/>
                  </a:endParaRPr>
                </a:p>
              </p:txBody>
            </p:sp>
            <p:grpSp>
              <p:nvGrpSpPr>
                <p:cNvPr id="19" name="図形グループ 18"/>
                <p:cNvGrpSpPr/>
                <p:nvPr/>
              </p:nvGrpSpPr>
              <p:grpSpPr>
                <a:xfrm>
                  <a:off x="8662640" y="6284633"/>
                  <a:ext cx="2174057" cy="1400479"/>
                  <a:chOff x="5649168" y="1127268"/>
                  <a:chExt cx="2174057" cy="1400479"/>
                </a:xfrm>
              </p:grpSpPr>
              <p:grpSp>
                <p:nvGrpSpPr>
                  <p:cNvPr id="20" name="図形グループ 19"/>
                  <p:cNvGrpSpPr/>
                  <p:nvPr/>
                </p:nvGrpSpPr>
                <p:grpSpPr>
                  <a:xfrm>
                    <a:off x="5649168" y="1222643"/>
                    <a:ext cx="455732" cy="1292693"/>
                    <a:chOff x="5649168" y="1222643"/>
                    <a:chExt cx="455732" cy="1292693"/>
                  </a:xfrm>
                </p:grpSpPr>
                <p:pic>
                  <p:nvPicPr>
                    <p:cNvPr id="26" name="図 25"/>
                    <p:cNvPicPr>
                      <a:picLocks noChangeAspect="1"/>
                    </p:cNvPicPr>
                    <p:nvPr/>
                  </p:nvPicPr>
                  <p:blipFill>
                    <a:blip r:embed="rId3"/>
                    <a:stretch>
                      <a:fillRect/>
                    </a:stretch>
                  </p:blipFill>
                  <p:spPr>
                    <a:xfrm>
                      <a:off x="5685800" y="1885673"/>
                      <a:ext cx="419100" cy="279400"/>
                    </a:xfrm>
                    <a:prstGeom prst="rect">
                      <a:avLst/>
                    </a:prstGeom>
                  </p:spPr>
                </p:pic>
                <p:pic>
                  <p:nvPicPr>
                    <p:cNvPr id="27" name="図 26"/>
                    <p:cNvPicPr>
                      <a:picLocks noChangeAspect="1"/>
                    </p:cNvPicPr>
                    <p:nvPr/>
                  </p:nvPicPr>
                  <p:blipFill>
                    <a:blip r:embed="rId4"/>
                    <a:stretch>
                      <a:fillRect/>
                    </a:stretch>
                  </p:blipFill>
                  <p:spPr>
                    <a:xfrm>
                      <a:off x="5649168" y="1222643"/>
                      <a:ext cx="431800" cy="292100"/>
                    </a:xfrm>
                    <a:prstGeom prst="rect">
                      <a:avLst/>
                    </a:prstGeom>
                  </p:spPr>
                </p:pic>
                <p:pic>
                  <p:nvPicPr>
                    <p:cNvPr id="28" name="図 27"/>
                    <p:cNvPicPr>
                      <a:picLocks noChangeAspect="1"/>
                    </p:cNvPicPr>
                    <p:nvPr/>
                  </p:nvPicPr>
                  <p:blipFill>
                    <a:blip r:embed="rId5"/>
                    <a:stretch>
                      <a:fillRect/>
                    </a:stretch>
                  </p:blipFill>
                  <p:spPr>
                    <a:xfrm>
                      <a:off x="5679826" y="1577423"/>
                      <a:ext cx="368300" cy="266700"/>
                    </a:xfrm>
                    <a:prstGeom prst="rect">
                      <a:avLst/>
                    </a:prstGeom>
                  </p:spPr>
                </p:pic>
                <p:pic>
                  <p:nvPicPr>
                    <p:cNvPr id="29" name="図 28"/>
                    <p:cNvPicPr>
                      <a:picLocks noChangeAspect="1"/>
                    </p:cNvPicPr>
                    <p:nvPr/>
                  </p:nvPicPr>
                  <p:blipFill>
                    <a:blip r:embed="rId6"/>
                    <a:stretch>
                      <a:fillRect/>
                    </a:stretch>
                  </p:blipFill>
                  <p:spPr>
                    <a:xfrm>
                      <a:off x="5701002" y="2210536"/>
                      <a:ext cx="355600" cy="304800"/>
                    </a:xfrm>
                    <a:prstGeom prst="rect">
                      <a:avLst/>
                    </a:prstGeom>
                  </p:spPr>
                </p:pic>
              </p:grpSp>
              <p:grpSp>
                <p:nvGrpSpPr>
                  <p:cNvPr id="21" name="図形グループ 20"/>
                  <p:cNvGrpSpPr/>
                  <p:nvPr/>
                </p:nvGrpSpPr>
                <p:grpSpPr>
                  <a:xfrm>
                    <a:off x="6148888" y="1127268"/>
                    <a:ext cx="1674337" cy="1400479"/>
                    <a:chOff x="6148888" y="1127268"/>
                    <a:chExt cx="1674337" cy="1400479"/>
                  </a:xfrm>
                </p:grpSpPr>
                <p:sp>
                  <p:nvSpPr>
                    <p:cNvPr id="22" name="テキスト ボックス 21"/>
                    <p:cNvSpPr txBox="1"/>
                    <p:nvPr/>
                  </p:nvSpPr>
                  <p:spPr>
                    <a:xfrm>
                      <a:off x="6148889" y="1799644"/>
                      <a:ext cx="1277441" cy="400110"/>
                    </a:xfrm>
                    <a:prstGeom prst="rect">
                      <a:avLst/>
                    </a:prstGeom>
                    <a:noFill/>
                  </p:spPr>
                  <p:txBody>
                    <a:bodyPr wrap="square" rtlCol="0">
                      <a:spAutoFit/>
                    </a:bodyPr>
                    <a:lstStyle/>
                    <a:p>
                      <a:r>
                        <a:rPr kumimoji="1" lang="en-US" altLang="ja-JP" sz="2000" dirty="0" smtClean="0">
                          <a:latin typeface="Times New Roman"/>
                          <a:cs typeface="Times New Roman"/>
                        </a:rPr>
                        <a:t>Al</a:t>
                      </a:r>
                      <a:r>
                        <a:rPr kumimoji="1" lang="en-US" altLang="ja-JP" sz="2000" baseline="-25000" dirty="0" smtClean="0">
                          <a:latin typeface="Times New Roman"/>
                          <a:cs typeface="Times New Roman"/>
                        </a:rPr>
                        <a:t>2</a:t>
                      </a:r>
                      <a:r>
                        <a:rPr kumimoji="1" lang="en-US" altLang="ja-JP" sz="2000" dirty="0" smtClean="0">
                          <a:latin typeface="Times New Roman"/>
                          <a:cs typeface="Times New Roman"/>
                        </a:rPr>
                        <a:t>(SO</a:t>
                      </a:r>
                      <a:r>
                        <a:rPr kumimoji="1" lang="en-US" altLang="ja-JP" sz="2000" baseline="-25000" dirty="0" smtClean="0">
                          <a:latin typeface="Times New Roman"/>
                          <a:cs typeface="Times New Roman"/>
                        </a:rPr>
                        <a:t>4</a:t>
                      </a:r>
                      <a:r>
                        <a:rPr kumimoji="1" lang="en-US" altLang="ja-JP" sz="2000" dirty="0" smtClean="0">
                          <a:latin typeface="Times New Roman"/>
                          <a:cs typeface="Times New Roman"/>
                        </a:rPr>
                        <a:t>)</a:t>
                      </a:r>
                      <a:r>
                        <a:rPr kumimoji="1" lang="en-US" altLang="ja-JP" sz="2000" baseline="-25000" dirty="0" smtClean="0">
                          <a:latin typeface="Times New Roman"/>
                          <a:cs typeface="Times New Roman"/>
                        </a:rPr>
                        <a:t>3</a:t>
                      </a:r>
                      <a:endParaRPr kumimoji="1" lang="ja-JP" altLang="en-US" sz="2000" baseline="-25000" dirty="0">
                        <a:latin typeface="Times New Roman"/>
                        <a:cs typeface="Times New Roman"/>
                      </a:endParaRPr>
                    </a:p>
                  </p:txBody>
                </p:sp>
                <p:sp>
                  <p:nvSpPr>
                    <p:cNvPr id="23" name="テキスト ボックス 22"/>
                    <p:cNvSpPr txBox="1"/>
                    <p:nvPr/>
                  </p:nvSpPr>
                  <p:spPr>
                    <a:xfrm>
                      <a:off x="6148888" y="1127268"/>
                      <a:ext cx="1145144" cy="400110"/>
                    </a:xfrm>
                    <a:prstGeom prst="rect">
                      <a:avLst/>
                    </a:prstGeom>
                    <a:noFill/>
                  </p:spPr>
                  <p:txBody>
                    <a:bodyPr wrap="square" rtlCol="0">
                      <a:spAutoFit/>
                    </a:bodyPr>
                    <a:lstStyle/>
                    <a:p>
                      <a:r>
                        <a:rPr kumimoji="1" lang="en-US" altLang="ja-JP" sz="2000" dirty="0" smtClean="0">
                          <a:latin typeface="Times New Roman"/>
                          <a:cs typeface="Times New Roman"/>
                        </a:rPr>
                        <a:t>Na</a:t>
                      </a:r>
                      <a:r>
                        <a:rPr kumimoji="1" lang="en-US" altLang="ja-JP" sz="2000" baseline="-25000" dirty="0" smtClean="0">
                          <a:latin typeface="Times New Roman"/>
                          <a:cs typeface="Times New Roman"/>
                        </a:rPr>
                        <a:t>2</a:t>
                      </a:r>
                      <a:r>
                        <a:rPr kumimoji="1" lang="en-US" altLang="ja-JP" sz="2000" dirty="0" smtClean="0">
                          <a:latin typeface="Times New Roman"/>
                          <a:cs typeface="Times New Roman"/>
                        </a:rPr>
                        <a:t>SiO</a:t>
                      </a:r>
                      <a:r>
                        <a:rPr kumimoji="1" lang="en-US" altLang="ja-JP" sz="2000" baseline="-25000" dirty="0" smtClean="0">
                          <a:latin typeface="Times New Roman"/>
                          <a:cs typeface="Times New Roman"/>
                        </a:rPr>
                        <a:t>3</a:t>
                      </a:r>
                      <a:endParaRPr kumimoji="1" lang="ja-JP" altLang="en-US" sz="2000" baseline="-25000" dirty="0">
                        <a:latin typeface="Times New Roman"/>
                        <a:cs typeface="Times New Roman"/>
                      </a:endParaRPr>
                    </a:p>
                  </p:txBody>
                </p:sp>
                <p:sp>
                  <p:nvSpPr>
                    <p:cNvPr id="24" name="テキスト ボックス 23"/>
                    <p:cNvSpPr txBox="1"/>
                    <p:nvPr/>
                  </p:nvSpPr>
                  <p:spPr>
                    <a:xfrm>
                      <a:off x="6148888" y="1463456"/>
                      <a:ext cx="1065765" cy="400110"/>
                    </a:xfrm>
                    <a:prstGeom prst="rect">
                      <a:avLst/>
                    </a:prstGeom>
                    <a:noFill/>
                  </p:spPr>
                  <p:txBody>
                    <a:bodyPr wrap="square" rtlCol="0">
                      <a:spAutoFit/>
                    </a:bodyPr>
                    <a:lstStyle/>
                    <a:p>
                      <a:r>
                        <a:rPr kumimoji="1" lang="en-US" altLang="ja-JP" sz="2000" dirty="0" smtClean="0">
                          <a:latin typeface="Times New Roman"/>
                          <a:cs typeface="Times New Roman"/>
                        </a:rPr>
                        <a:t>Na</a:t>
                      </a:r>
                      <a:r>
                        <a:rPr kumimoji="1" lang="en-US" altLang="ja-JP" sz="2000" baseline="-25000" dirty="0" smtClean="0">
                          <a:latin typeface="Times New Roman"/>
                          <a:cs typeface="Times New Roman"/>
                        </a:rPr>
                        <a:t>2</a:t>
                      </a:r>
                      <a:r>
                        <a:rPr kumimoji="1" lang="en-US" altLang="ja-JP" sz="2000" dirty="0" smtClean="0">
                          <a:latin typeface="Times New Roman"/>
                          <a:cs typeface="Times New Roman"/>
                        </a:rPr>
                        <a:t>SO</a:t>
                      </a:r>
                      <a:r>
                        <a:rPr kumimoji="1" lang="en-US" altLang="ja-JP" sz="2000" baseline="-25000" dirty="0" smtClean="0">
                          <a:latin typeface="Times New Roman"/>
                          <a:cs typeface="Times New Roman"/>
                        </a:rPr>
                        <a:t>4</a:t>
                      </a:r>
                      <a:endParaRPr kumimoji="1" lang="ja-JP" altLang="en-US" sz="2000" baseline="-25000" dirty="0">
                        <a:latin typeface="Times New Roman"/>
                        <a:cs typeface="Times New Roman"/>
                      </a:endParaRPr>
                    </a:p>
                  </p:txBody>
                </p:sp>
                <p:sp>
                  <p:nvSpPr>
                    <p:cNvPr id="25" name="テキスト ボックス 24"/>
                    <p:cNvSpPr txBox="1"/>
                    <p:nvPr/>
                  </p:nvSpPr>
                  <p:spPr>
                    <a:xfrm>
                      <a:off x="6148889" y="2127637"/>
                      <a:ext cx="1674336" cy="400110"/>
                    </a:xfrm>
                    <a:prstGeom prst="rect">
                      <a:avLst/>
                    </a:prstGeom>
                    <a:noFill/>
                  </p:spPr>
                  <p:txBody>
                    <a:bodyPr wrap="square" rtlCol="0">
                      <a:spAutoFit/>
                    </a:bodyPr>
                    <a:lstStyle/>
                    <a:p>
                      <a:r>
                        <a:rPr kumimoji="1" lang="en-US" altLang="ja-JP" sz="2000" dirty="0" smtClean="0">
                          <a:latin typeface="Times New Roman"/>
                          <a:cs typeface="Times New Roman"/>
                        </a:rPr>
                        <a:t>Al</a:t>
                      </a:r>
                      <a:r>
                        <a:rPr kumimoji="1" lang="en-US" altLang="ja-JP" sz="2000" baseline="-25000" dirty="0" smtClean="0">
                          <a:latin typeface="Times New Roman"/>
                          <a:cs typeface="Times New Roman"/>
                        </a:rPr>
                        <a:t>2</a:t>
                      </a:r>
                      <a:r>
                        <a:rPr kumimoji="1" lang="en-US" altLang="ja-JP" sz="2000" dirty="0" smtClean="0">
                          <a:latin typeface="Times New Roman"/>
                          <a:cs typeface="Times New Roman"/>
                        </a:rPr>
                        <a:t>(SO</a:t>
                      </a:r>
                      <a:r>
                        <a:rPr kumimoji="1" lang="en-US" altLang="ja-JP" sz="2000" baseline="-25000" dirty="0" smtClean="0">
                          <a:latin typeface="Times New Roman"/>
                          <a:cs typeface="Times New Roman"/>
                        </a:rPr>
                        <a:t>4</a:t>
                      </a:r>
                      <a:r>
                        <a:rPr kumimoji="1" lang="en-US" altLang="ja-JP" sz="2000" dirty="0" smtClean="0">
                          <a:latin typeface="Times New Roman"/>
                          <a:cs typeface="Times New Roman"/>
                        </a:rPr>
                        <a:t>)</a:t>
                      </a:r>
                      <a:r>
                        <a:rPr kumimoji="1" lang="en-US" altLang="ja-JP" sz="2000" baseline="-25000" dirty="0" smtClean="0">
                          <a:latin typeface="Times New Roman"/>
                          <a:cs typeface="Times New Roman"/>
                        </a:rPr>
                        <a:t>3</a:t>
                      </a:r>
                      <a:r>
                        <a:rPr kumimoji="1" lang="ja-JP" altLang="en-US" sz="2000" baseline="-25000" dirty="0" smtClean="0">
                          <a:latin typeface="Times New Roman"/>
                          <a:cs typeface="Times New Roman"/>
                        </a:rPr>
                        <a:t> </a:t>
                      </a:r>
                      <a:r>
                        <a:rPr kumimoji="1" lang="en-US" altLang="ja-JP" sz="2000" dirty="0" smtClean="0">
                          <a:latin typeface="Times New Roman"/>
                          <a:cs typeface="Times New Roman"/>
                        </a:rPr>
                        <a:t>×</a:t>
                      </a:r>
                      <a:r>
                        <a:rPr kumimoji="1" lang="ja-JP" altLang="en-US" sz="2000" dirty="0" smtClean="0">
                          <a:latin typeface="Times New Roman"/>
                          <a:cs typeface="Times New Roman"/>
                        </a:rPr>
                        <a:t> </a:t>
                      </a:r>
                      <a:r>
                        <a:rPr kumimoji="1" lang="en-US" altLang="ja-JP" sz="2000" dirty="0" smtClean="0">
                          <a:latin typeface="Times New Roman"/>
                          <a:cs typeface="Times New Roman"/>
                        </a:rPr>
                        <a:t>3</a:t>
                      </a:r>
                      <a:endParaRPr kumimoji="1" lang="ja-JP" altLang="en-US" sz="2000" dirty="0">
                        <a:latin typeface="Times New Roman"/>
                        <a:cs typeface="Times New Roman"/>
                      </a:endParaRPr>
                    </a:p>
                  </p:txBody>
                </p:sp>
              </p:grpSp>
            </p:grpSp>
          </p:grpSp>
        </p:grpSp>
        <p:sp>
          <p:nvSpPr>
            <p:cNvPr id="3" name="Rectangle 1"/>
            <p:cNvSpPr>
              <a:spLocks/>
            </p:cNvSpPr>
            <p:nvPr/>
          </p:nvSpPr>
          <p:spPr bwMode="auto">
            <a:xfrm>
              <a:off x="-50328" y="3096"/>
              <a:ext cx="12072637" cy="841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smtClean="0">
                  <a:latin typeface="ヒラギノ角ゴ ProN W6" charset="0"/>
                  <a:ea typeface="ヒラギノ角ゴ ProN W6" charset="0"/>
                  <a:cs typeface="ヒラギノ角ゴ ProN W6" charset="0"/>
                  <a:sym typeface="ヒラギノ角ゴ ProN W6" charset="0"/>
                </a:rPr>
                <a:t>生成量の相対比</a:t>
              </a:r>
              <a:r>
                <a:rPr lang="en-US" altLang="ja-JP" dirty="0" smtClean="0">
                  <a:latin typeface="ヒラギノ明朝 Pro W3"/>
                  <a:ea typeface="ヒラギノ明朝 Pro W3"/>
                  <a:cs typeface="ヒラギノ明朝 Pro W3"/>
                  <a:sym typeface="ヒラギノ角ゴ ProN W6" charset="0"/>
                </a:rPr>
                <a:t>(</a:t>
              </a:r>
              <a:r>
                <a:rPr lang="en-US" altLang="ja-JP" dirty="0" smtClean="0">
                  <a:latin typeface="Times" charset="0"/>
                  <a:ea typeface="ヒラギノ明朝 Pro W3" charset="0"/>
                  <a:cs typeface="ヒラギノ明朝 Pro W3" charset="0"/>
                </a:rPr>
                <a:t>Na</a:t>
              </a:r>
              <a:r>
                <a:rPr lang="en-US" altLang="ja-JP" baseline="-25000" dirty="0" smtClean="0">
                  <a:latin typeface="Times" charset="0"/>
                  <a:ea typeface="ヒラギノ明朝 Pro W3" charset="0"/>
                  <a:cs typeface="ヒラギノ明朝 Pro W3" charset="0"/>
                </a:rPr>
                <a:t>2</a:t>
              </a:r>
              <a:r>
                <a:rPr lang="en-US" altLang="ja-JP" dirty="0" smtClean="0">
                  <a:latin typeface="Times" charset="0"/>
                  <a:ea typeface="ヒラギノ明朝 Pro W3" charset="0"/>
                  <a:cs typeface="ヒラギノ明朝 Pro W3" charset="0"/>
                </a:rPr>
                <a:t>SiO</a:t>
              </a:r>
              <a:r>
                <a:rPr lang="en-US" altLang="ja-JP" baseline="-25000" dirty="0" smtClean="0">
                  <a:latin typeface="Times" charset="0"/>
                  <a:ea typeface="ヒラギノ明朝 Pro W3" charset="0"/>
                  <a:cs typeface="ヒラギノ明朝 Pro W3" charset="0"/>
                </a:rPr>
                <a:t>3</a:t>
              </a:r>
              <a:r>
                <a:rPr lang="en-US" altLang="ja-JP" dirty="0">
                  <a:latin typeface="Times" charset="0"/>
                  <a:ea typeface="ヒラギノ明朝 Pro W3" charset="0"/>
                  <a:cs typeface="ヒラギノ明朝 Pro W3" charset="0"/>
                </a:rPr>
                <a:t>:</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1 </a:t>
              </a:r>
              <a:r>
                <a:rPr lang="en-US" altLang="ja-JP" dirty="0" err="1">
                  <a:solidFill>
                    <a:srgbClr val="000000"/>
                  </a:solidFill>
                  <a:latin typeface="ヒラギノ明朝 Pro W3" charset="0"/>
                  <a:ea typeface="ヒラギノ明朝 Pro W3" charset="0"/>
                  <a:cs typeface="ヒラギノ明朝 Pro W3" charset="0"/>
                  <a:sym typeface="ヒラギノ明朝 Pro W3" charset="0"/>
                </a:rPr>
                <a:t>mol</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litter</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の生成量を基準</a:t>
              </a:r>
              <a:r>
                <a:rPr lang="en-US" altLang="ja-JP" dirty="0" smtClean="0">
                  <a:latin typeface="ヒラギノ明朝 Pro W3"/>
                  <a:ea typeface="ヒラギノ明朝 Pro W3"/>
                  <a:cs typeface="ヒラギノ明朝 Pro W3"/>
                  <a:sym typeface="ヒラギノ角ゴ ProN W6" charset="0"/>
                </a:rPr>
                <a:t>)</a:t>
              </a:r>
              <a:endParaRPr lang="ja-JP" altLang="en-US" dirty="0">
                <a:solidFill>
                  <a:srgbClr val="000000"/>
                </a:solidFill>
                <a:latin typeface="ヒラギノ明朝 Pro W3"/>
                <a:ea typeface="ヒラギノ明朝 Pro W3"/>
                <a:cs typeface="ヒラギノ明朝 Pro W3"/>
                <a:sym typeface="ヒラギノ角ゴ ProN W6" charset="0"/>
              </a:endParaRPr>
            </a:p>
          </p:txBody>
        </p:sp>
        <p:cxnSp>
          <p:nvCxnSpPr>
            <p:cNvPr id="5" name="直線コネクタ 4"/>
            <p:cNvCxnSpPr/>
            <p:nvPr/>
          </p:nvCxnSpPr>
          <p:spPr bwMode="auto">
            <a:xfrm flipV="1">
              <a:off x="1317824" y="2716560"/>
              <a:ext cx="6552728" cy="1944216"/>
            </a:xfrm>
            <a:prstGeom prst="line">
              <a:avLst/>
            </a:prstGeom>
            <a:blipFill dpi="0" rotWithShape="0">
              <a:blip r:embed="rId7"/>
              <a:srcRect/>
              <a:tile tx="0" ty="0" sx="100000" sy="100000" flip="none" algn="tl"/>
            </a:blipFill>
            <a:ln w="25400" cap="flat" cmpd="sng" algn="ctr">
              <a:solidFill>
                <a:srgbClr val="2566A1"/>
              </a:solidFill>
              <a:prstDash val="dash"/>
              <a:miter lim="0"/>
              <a:headEnd type="none" w="med" len="med"/>
              <a:tailEnd type="none" w="med" len="med"/>
            </a:ln>
            <a:effectLst/>
          </p:spPr>
        </p:cxnSp>
        <p:pic>
          <p:nvPicPr>
            <p:cNvPr id="35" name="図 34"/>
            <p:cNvPicPr>
              <a:picLocks noChangeAspect="1"/>
            </p:cNvPicPr>
            <p:nvPr/>
          </p:nvPicPr>
          <p:blipFill>
            <a:blip r:embed="rId5"/>
            <a:stretch>
              <a:fillRect/>
            </a:stretch>
          </p:blipFill>
          <p:spPr>
            <a:xfrm>
              <a:off x="9022680" y="2987824"/>
              <a:ext cx="368300" cy="266700"/>
            </a:xfrm>
            <a:prstGeom prst="rect">
              <a:avLst/>
            </a:prstGeom>
          </p:spPr>
        </p:pic>
        <p:pic>
          <p:nvPicPr>
            <p:cNvPr id="38" name="図 37"/>
            <p:cNvPicPr>
              <a:picLocks noChangeAspect="1"/>
            </p:cNvPicPr>
            <p:nvPr/>
          </p:nvPicPr>
          <p:blipFill>
            <a:blip r:embed="rId6"/>
            <a:stretch>
              <a:fillRect/>
            </a:stretch>
          </p:blipFill>
          <p:spPr>
            <a:xfrm>
              <a:off x="10606856" y="2932584"/>
              <a:ext cx="355600" cy="304800"/>
            </a:xfrm>
            <a:prstGeom prst="rect">
              <a:avLst/>
            </a:prstGeom>
          </p:spPr>
        </p:pic>
        <p:grpSp>
          <p:nvGrpSpPr>
            <p:cNvPr id="33" name="図形グループ 32"/>
            <p:cNvGrpSpPr/>
            <p:nvPr/>
          </p:nvGrpSpPr>
          <p:grpSpPr>
            <a:xfrm>
              <a:off x="8446616" y="6668482"/>
              <a:ext cx="455732" cy="942430"/>
              <a:chOff x="8631982" y="4738044"/>
              <a:chExt cx="455732" cy="942430"/>
            </a:xfrm>
          </p:grpSpPr>
          <p:pic>
            <p:nvPicPr>
              <p:cNvPr id="34" name="図 33"/>
              <p:cNvPicPr>
                <a:picLocks noChangeAspect="1"/>
              </p:cNvPicPr>
              <p:nvPr/>
            </p:nvPicPr>
            <p:blipFill>
              <a:blip r:embed="rId3"/>
              <a:stretch>
                <a:fillRect/>
              </a:stretch>
            </p:blipFill>
            <p:spPr>
              <a:xfrm>
                <a:off x="8668614" y="5401074"/>
                <a:ext cx="419100" cy="279400"/>
              </a:xfrm>
              <a:prstGeom prst="rect">
                <a:avLst/>
              </a:prstGeom>
            </p:spPr>
          </p:pic>
          <p:pic>
            <p:nvPicPr>
              <p:cNvPr id="36" name="図 35"/>
              <p:cNvPicPr>
                <a:picLocks noChangeAspect="1"/>
              </p:cNvPicPr>
              <p:nvPr/>
            </p:nvPicPr>
            <p:blipFill>
              <a:blip r:embed="rId4"/>
              <a:stretch>
                <a:fillRect/>
              </a:stretch>
            </p:blipFill>
            <p:spPr>
              <a:xfrm>
                <a:off x="8631982" y="4738044"/>
                <a:ext cx="431800" cy="292100"/>
              </a:xfrm>
              <a:prstGeom prst="rect">
                <a:avLst/>
              </a:prstGeom>
            </p:spPr>
          </p:pic>
          <p:pic>
            <p:nvPicPr>
              <p:cNvPr id="37" name="図 36"/>
              <p:cNvPicPr>
                <a:picLocks noChangeAspect="1"/>
              </p:cNvPicPr>
              <p:nvPr/>
            </p:nvPicPr>
            <p:blipFill>
              <a:blip r:embed="rId5"/>
              <a:stretch>
                <a:fillRect/>
              </a:stretch>
            </p:blipFill>
            <p:spPr>
              <a:xfrm>
                <a:off x="8662640" y="5092824"/>
                <a:ext cx="368300" cy="266700"/>
              </a:xfrm>
              <a:prstGeom prst="rect">
                <a:avLst/>
              </a:prstGeom>
            </p:spPr>
          </p:pic>
        </p:grpSp>
        <p:sp>
          <p:nvSpPr>
            <p:cNvPr id="40" name="Rectangle 1"/>
            <p:cNvSpPr>
              <a:spLocks/>
            </p:cNvSpPr>
            <p:nvPr/>
          </p:nvSpPr>
          <p:spPr bwMode="auto">
            <a:xfrm>
              <a:off x="9022680" y="6740490"/>
              <a:ext cx="3744416" cy="656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nchorCtr="0">
              <a:spAutoFit/>
            </a:bodyPr>
            <a:lstStyle/>
            <a:p>
              <a:pPr algn="l">
                <a:defRPr/>
              </a:pPr>
              <a:r>
                <a:rPr lang="ja-JP" altLang="en-US" dirty="0" smtClean="0">
                  <a:solidFill>
                    <a:srgbClr val="000000"/>
                  </a:solidFill>
                  <a:latin typeface="ヒラギノ明朝 Pro W3"/>
                  <a:ea typeface="ヒラギノ明朝 Pro W3"/>
                  <a:cs typeface="ヒラギノ明朝 Pro W3"/>
                  <a:sym typeface="ヒラギノ角ゴ ProN W6" charset="0"/>
                </a:rPr>
                <a:t>電解質の濃度</a:t>
              </a:r>
              <a:endParaRPr lang="ja-JP" altLang="en-US" dirty="0">
                <a:solidFill>
                  <a:srgbClr val="000000"/>
                </a:solidFill>
                <a:latin typeface="ヒラギノ明朝 Pro W3"/>
                <a:ea typeface="ヒラギノ明朝 Pro W3"/>
                <a:cs typeface="ヒラギノ明朝 Pro W3"/>
                <a:sym typeface="ヒラギノ角ゴ ProN W6" charset="0"/>
              </a:endParaRPr>
            </a:p>
          </p:txBody>
        </p:sp>
        <p:pic>
          <p:nvPicPr>
            <p:cNvPr id="43" name="図 42"/>
            <p:cNvPicPr>
              <a:picLocks noChangeAspect="1"/>
            </p:cNvPicPr>
            <p:nvPr/>
          </p:nvPicPr>
          <p:blipFill>
            <a:blip r:embed="rId6"/>
            <a:stretch>
              <a:fillRect/>
            </a:stretch>
          </p:blipFill>
          <p:spPr>
            <a:xfrm>
              <a:off x="8518624" y="8091874"/>
              <a:ext cx="355600" cy="304800"/>
            </a:xfrm>
            <a:prstGeom prst="rect">
              <a:avLst/>
            </a:prstGeom>
          </p:spPr>
        </p:pic>
        <p:sp>
          <p:nvSpPr>
            <p:cNvPr id="44" name="Rectangle 1"/>
            <p:cNvSpPr>
              <a:spLocks/>
            </p:cNvSpPr>
            <p:nvPr/>
          </p:nvSpPr>
          <p:spPr bwMode="auto">
            <a:xfrm>
              <a:off x="9022680" y="7820610"/>
              <a:ext cx="3744416" cy="656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nchorCtr="0">
              <a:spAutoFit/>
            </a:bodyPr>
            <a:lstStyle/>
            <a:p>
              <a:pPr algn="l">
                <a:defRPr/>
              </a:pPr>
              <a:r>
                <a:rPr kumimoji="1" lang="en-US" altLang="ja-JP" dirty="0" smtClean="0">
                  <a:latin typeface="Times New Roman"/>
                  <a:cs typeface="Times New Roman"/>
                </a:rPr>
                <a:t>SO</a:t>
              </a:r>
              <a:r>
                <a:rPr kumimoji="1" lang="en-US" altLang="ja-JP" baseline="-25000" dirty="0" smtClean="0">
                  <a:latin typeface="Times New Roman"/>
                  <a:cs typeface="Times New Roman"/>
                </a:rPr>
                <a:t>4</a:t>
              </a:r>
              <a:r>
                <a:rPr kumimoji="1" lang="ja-JP" altLang="en-US" dirty="0" smtClean="0">
                  <a:latin typeface="ヒラギノ明朝 Pro W3"/>
                  <a:ea typeface="ヒラギノ明朝 Pro W3"/>
                  <a:cs typeface="ヒラギノ明朝 Pro W3"/>
                </a:rPr>
                <a:t>基</a:t>
              </a:r>
              <a:r>
                <a:rPr lang="ja-JP" altLang="en-US" dirty="0" smtClean="0">
                  <a:solidFill>
                    <a:srgbClr val="000000"/>
                  </a:solidFill>
                  <a:latin typeface="ヒラギノ明朝 Pro W3"/>
                  <a:ea typeface="ヒラギノ明朝 Pro W3"/>
                  <a:cs typeface="ヒラギノ明朝 Pro W3"/>
                  <a:sym typeface="ヒラギノ角ゴ ProN W6" charset="0"/>
                </a:rPr>
                <a:t>の濃度</a:t>
              </a:r>
              <a:endParaRPr lang="ja-JP" altLang="en-US" dirty="0">
                <a:solidFill>
                  <a:srgbClr val="000000"/>
                </a:solidFill>
                <a:latin typeface="ヒラギノ明朝 Pro W3"/>
                <a:ea typeface="ヒラギノ明朝 Pro W3"/>
                <a:cs typeface="ヒラギノ明朝 Pro W3"/>
                <a:sym typeface="ヒラギノ角ゴ ProN W6" charset="0"/>
              </a:endParaRPr>
            </a:p>
          </p:txBody>
        </p:sp>
        <p:sp>
          <p:nvSpPr>
            <p:cNvPr id="45" name="Rectangle 1"/>
            <p:cNvSpPr>
              <a:spLocks/>
            </p:cNvSpPr>
            <p:nvPr/>
          </p:nvSpPr>
          <p:spPr bwMode="auto">
            <a:xfrm>
              <a:off x="8179630" y="1106437"/>
              <a:ext cx="4824536" cy="56425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spAutoFit/>
            </a:bodyPr>
            <a:lstStyle/>
            <a:p>
              <a:pPr algn="l">
                <a:defRPr/>
              </a:pPr>
              <a:r>
                <a:rPr lang="ja-JP" altLang="en-US" dirty="0" smtClean="0">
                  <a:solidFill>
                    <a:srgbClr val="000000"/>
                  </a:solidFill>
                  <a:latin typeface="ヒラギノ明朝 Pro W3"/>
                  <a:ea typeface="ヒラギノ明朝 Pro W3"/>
                  <a:cs typeface="ヒラギノ明朝 Pro W3"/>
                  <a:sym typeface="ヒラギノ角ゴ ProN W6" charset="0"/>
                </a:rPr>
                <a:t>マイナスイオン基</a:t>
              </a:r>
              <a:r>
                <a:rPr lang="en-US" altLang="ja-JP" dirty="0" smtClean="0">
                  <a:solidFill>
                    <a:srgbClr val="000000"/>
                  </a:solidFill>
                  <a:latin typeface="ヒラギノ明朝 Pro W3"/>
                  <a:ea typeface="ヒラギノ明朝 Pro W3"/>
                  <a:cs typeface="ヒラギノ明朝 Pro W3"/>
                  <a:sym typeface="ヒラギノ角ゴ ProN W6" charset="0"/>
                </a:rPr>
                <a:t>;</a:t>
              </a:r>
              <a:endParaRPr lang="en-US" altLang="ja-JP" dirty="0">
                <a:solidFill>
                  <a:srgbClr val="000000"/>
                </a:solidFill>
                <a:latin typeface="ヒラギノ明朝 Pro W3"/>
                <a:ea typeface="ヒラギノ明朝 Pro W3"/>
                <a:cs typeface="ヒラギノ明朝 Pro W3"/>
                <a:sym typeface="ヒラギノ角ゴ ProN W6" charset="0"/>
              </a:endParaRPr>
            </a:p>
            <a:p>
              <a:pPr algn="l">
                <a:defRPr/>
              </a:pP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SO</a:t>
              </a:r>
              <a:r>
                <a:rPr lang="en-US" altLang="ja-JP" baseline="-25000" dirty="0" smtClean="0">
                  <a:solidFill>
                    <a:srgbClr val="000000"/>
                  </a:solidFill>
                  <a:latin typeface="ヒラギノ明朝 Pro W3" charset="0"/>
                  <a:ea typeface="ヒラギノ明朝 Pro W3" charset="0"/>
                  <a:cs typeface="ヒラギノ明朝 Pro W3" charset="0"/>
                  <a:sym typeface="ヒラギノ明朝 Pro W3" charset="0"/>
                </a:rPr>
                <a:t>4</a:t>
              </a:r>
              <a:r>
                <a:rPr lang="en-US" altLang="ja-JP" baseline="30000" dirty="0" smtClean="0">
                  <a:solidFill>
                    <a:srgbClr val="000000"/>
                  </a:solidFill>
                  <a:latin typeface="ヒラギノ明朝 Pro W3" charset="0"/>
                  <a:ea typeface="ヒラギノ明朝 Pro W3" charset="0"/>
                  <a:cs typeface="ヒラギノ明朝 Pro W3" charset="0"/>
                  <a:sym typeface="ヒラギノ明朝 Pro W3" charset="0"/>
                </a:rPr>
                <a:t>2-</a:t>
              </a:r>
              <a:r>
                <a:rPr lang="ja-JP" altLang="en-US" dirty="0" smtClean="0">
                  <a:solidFill>
                    <a:srgbClr val="000000"/>
                  </a:solidFill>
                  <a:latin typeface="ヒラギノ明朝 Pro W3"/>
                  <a:ea typeface="ヒラギノ明朝 Pro W3"/>
                  <a:cs typeface="ヒラギノ明朝 Pro W3"/>
                  <a:sym typeface="ヒラギノ角ゴ ProN W6" charset="0"/>
                </a:rPr>
                <a:t>濃度でプロット</a:t>
              </a:r>
              <a:endParaRPr lang="en-US" altLang="ja-JP" dirty="0" smtClean="0">
                <a:solidFill>
                  <a:srgbClr val="000000"/>
                </a:solidFill>
                <a:latin typeface="ヒラギノ明朝 Pro W3"/>
                <a:ea typeface="ヒラギノ明朝 Pro W3"/>
                <a:cs typeface="ヒラギノ明朝 Pro W3"/>
                <a:sym typeface="ヒラギノ角ゴ ProN W6" charset="0"/>
              </a:endParaRPr>
            </a:p>
            <a:p>
              <a:pPr algn="l">
                <a:defRPr/>
              </a:pPr>
              <a:r>
                <a:rPr lang="ja-JP" altLang="en-US" dirty="0">
                  <a:solidFill>
                    <a:srgbClr val="000000"/>
                  </a:solidFill>
                  <a:latin typeface="ヒラギノ明朝 Pro W3"/>
                  <a:ea typeface="ヒラギノ明朝 Pro W3"/>
                  <a:cs typeface="ヒラギノ明朝 Pro W3"/>
                  <a:sym typeface="ヒラギノ角ゴ ProN W6" charset="0"/>
                </a:rPr>
                <a:t>プラスイオン</a:t>
              </a:r>
              <a:r>
                <a:rPr lang="en-US" altLang="ja-JP" dirty="0" smtClean="0">
                  <a:solidFill>
                    <a:srgbClr val="000000"/>
                  </a:solidFill>
                  <a:latin typeface="ヒラギノ明朝 Pro W3"/>
                  <a:ea typeface="ヒラギノ明朝 Pro W3"/>
                  <a:cs typeface="ヒラギノ明朝 Pro W3"/>
                  <a:sym typeface="ヒラギノ角ゴ ProN W6" charset="0"/>
                </a:rPr>
                <a:t>;</a:t>
              </a:r>
            </a:p>
            <a:p>
              <a:pPr algn="l">
                <a:defRPr/>
              </a:pPr>
              <a:r>
                <a:rPr lang="en-US" altLang="ja-JP" dirty="0" smtClean="0">
                  <a:solidFill>
                    <a:srgbClr val="000000"/>
                  </a:solidFill>
                  <a:latin typeface="ヒラギノ明朝 Pro W3"/>
                  <a:ea typeface="ヒラギノ明朝 Pro W3"/>
                  <a:cs typeface="ヒラギノ明朝 Pro W3"/>
                  <a:sym typeface="ヒラギノ角ゴ ProN W6" charset="0"/>
                </a:rPr>
                <a:t>Na</a:t>
              </a:r>
              <a:r>
                <a:rPr lang="en-US" altLang="ja-JP" baseline="30000" dirty="0" smtClean="0">
                  <a:solidFill>
                    <a:srgbClr val="000000"/>
                  </a:solidFill>
                  <a:latin typeface="ヒラギノ明朝 Pro W3"/>
                  <a:ea typeface="ヒラギノ明朝 Pro W3"/>
                  <a:cs typeface="ヒラギノ明朝 Pro W3"/>
                  <a:sym typeface="ヒラギノ角ゴ ProN W6" charset="0"/>
                </a:rPr>
                <a:t>+</a:t>
              </a:r>
              <a:r>
                <a:rPr lang="ja-JP" altLang="en-US" baseline="30000" dirty="0" smtClean="0">
                  <a:solidFill>
                    <a:srgbClr val="000000"/>
                  </a:solidFill>
                  <a:latin typeface="ヒラギノ明朝 Pro W3"/>
                  <a:ea typeface="ヒラギノ明朝 Pro W3"/>
                  <a:cs typeface="ヒラギノ明朝 Pro W3"/>
                  <a:sym typeface="ヒラギノ角ゴ ProN W6" charset="0"/>
                </a:rPr>
                <a:t>   </a:t>
              </a:r>
              <a:r>
                <a:rPr lang="ja-JP" altLang="en-US" dirty="0" smtClean="0">
                  <a:solidFill>
                    <a:srgbClr val="000000"/>
                  </a:solidFill>
                  <a:latin typeface="ヒラギノ明朝 Pro W3"/>
                  <a:ea typeface="ヒラギノ明朝 Pro W3"/>
                  <a:cs typeface="ヒラギノ明朝 Pro W3"/>
                  <a:sym typeface="ヒラギノ角ゴ ProN W6" charset="0"/>
                </a:rPr>
                <a:t>と</a:t>
              </a:r>
              <a:r>
                <a:rPr lang="en-US" altLang="ja-JP" dirty="0" smtClean="0">
                  <a:solidFill>
                    <a:srgbClr val="000000"/>
                  </a:solidFill>
                  <a:latin typeface="ヒラギノ明朝 Pro W3"/>
                  <a:ea typeface="ヒラギノ明朝 Pro W3"/>
                  <a:cs typeface="ヒラギノ明朝 Pro W3"/>
                  <a:sym typeface="ヒラギノ角ゴ ProN W6" charset="0"/>
                </a:rPr>
                <a:t>Al</a:t>
              </a:r>
              <a:r>
                <a:rPr lang="en-US" altLang="ja-JP" baseline="30000" dirty="0" smtClean="0">
                  <a:solidFill>
                    <a:srgbClr val="000000"/>
                  </a:solidFill>
                  <a:latin typeface="ヒラギノ明朝 Pro W3"/>
                  <a:ea typeface="ヒラギノ明朝 Pro W3"/>
                  <a:cs typeface="ヒラギノ明朝 Pro W3"/>
                  <a:sym typeface="ヒラギノ角ゴ ProN W6" charset="0"/>
                </a:rPr>
                <a:t>3+</a:t>
              </a:r>
              <a:r>
                <a:rPr lang="ja-JP" altLang="en-US" baseline="30000" dirty="0" smtClean="0">
                  <a:solidFill>
                    <a:srgbClr val="000000"/>
                  </a:solidFill>
                  <a:latin typeface="ヒラギノ明朝 Pro W3"/>
                  <a:ea typeface="ヒラギノ明朝 Pro W3"/>
                  <a:cs typeface="ヒラギノ明朝 Pro W3"/>
                  <a:sym typeface="ヒラギノ角ゴ ProN W6" charset="0"/>
                </a:rPr>
                <a:t>   </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の比較</a:t>
              </a:r>
              <a:endParaRPr lang="en-US" altLang="ja-JP" dirty="0" smtClean="0">
                <a:solidFill>
                  <a:srgbClr val="000000"/>
                </a:solidFill>
                <a:latin typeface="ヒラギノ明朝 Pro W3" charset="0"/>
                <a:ea typeface="ヒラギノ明朝 Pro W3" charset="0"/>
                <a:cs typeface="ヒラギノ明朝 Pro W3" charset="0"/>
                <a:sym typeface="ヒラギノ明朝 Pro W3" charset="0"/>
              </a:endParaRPr>
            </a:p>
            <a:p>
              <a:pPr algn="l">
                <a:defRPr/>
              </a:pP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両者</a:t>
              </a:r>
              <a:r>
                <a:rPr lang="ja-JP" altLang="en-US" dirty="0">
                  <a:solidFill>
                    <a:srgbClr val="000000"/>
                  </a:solidFill>
                  <a:latin typeface="ヒラギノ明朝 Pro W3"/>
                  <a:ea typeface="ヒラギノ明朝 Pro W3"/>
                  <a:cs typeface="ヒラギノ明朝 Pro W3"/>
                  <a:sym typeface="ヒラギノ角ゴ ProN W6" charset="0"/>
                </a:rPr>
                <a:t>がほぼ直線に</a:t>
              </a:r>
              <a:r>
                <a:rPr lang="ja-JP" altLang="en-US" dirty="0" smtClean="0">
                  <a:solidFill>
                    <a:srgbClr val="000000"/>
                  </a:solidFill>
                  <a:latin typeface="ヒラギノ明朝 Pro W3"/>
                  <a:ea typeface="ヒラギノ明朝 Pro W3"/>
                  <a:cs typeface="ヒラギノ明朝 Pro W3"/>
                  <a:sym typeface="ヒラギノ角ゴ ProN W6" charset="0"/>
                </a:rPr>
                <a:t>乗る</a:t>
              </a:r>
              <a:endParaRPr lang="en-US" altLang="ja-JP" dirty="0" smtClean="0">
                <a:solidFill>
                  <a:srgbClr val="000000"/>
                </a:solidFill>
                <a:latin typeface="ヒラギノ明朝 Pro W3"/>
                <a:ea typeface="ヒラギノ明朝 Pro W3"/>
                <a:cs typeface="ヒラギノ明朝 Pro W3"/>
                <a:sym typeface="ヒラギノ角ゴ ProN W6" charset="0"/>
              </a:endParaRPr>
            </a:p>
            <a:p>
              <a:pPr algn="l">
                <a:defRPr/>
              </a:pPr>
              <a:r>
                <a:rPr lang="ja-JP" altLang="en-US" dirty="0" smtClean="0">
                  <a:solidFill>
                    <a:srgbClr val="000000"/>
                  </a:solidFill>
                  <a:latin typeface="ヒラギノ明朝 Pro W3"/>
                  <a:ea typeface="ヒラギノ明朝 Pro W3"/>
                  <a:cs typeface="ヒラギノ明朝 Pro W3"/>
                  <a:sym typeface="ヒラギノ角ゴ ProN W6" charset="0"/>
                </a:rPr>
                <a:t>すなわち、</a:t>
              </a:r>
              <a:endParaRPr lang="en-US" altLang="ja-JP" dirty="0" smtClean="0">
                <a:solidFill>
                  <a:srgbClr val="000000"/>
                </a:solidFill>
                <a:latin typeface="ヒラギノ明朝 Pro W3"/>
                <a:ea typeface="ヒラギノ明朝 Pro W3"/>
                <a:cs typeface="ヒラギノ明朝 Pro W3"/>
                <a:sym typeface="ヒラギノ角ゴ ProN W6" charset="0"/>
              </a:endParaRPr>
            </a:p>
            <a:p>
              <a:pPr algn="l">
                <a:defRPr/>
              </a:pPr>
              <a:r>
                <a:rPr lang="en-US" altLang="ja-JP" dirty="0">
                  <a:solidFill>
                    <a:srgbClr val="000000"/>
                  </a:solidFill>
                  <a:latin typeface="ヒラギノ明朝 Pro W3"/>
                  <a:ea typeface="ヒラギノ明朝 Pro W3"/>
                  <a:cs typeface="ヒラギノ明朝 Pro W3"/>
                  <a:sym typeface="ヒラギノ角ゴ ProN W6" charset="0"/>
                </a:rPr>
                <a:t>Al</a:t>
              </a:r>
              <a:r>
                <a:rPr lang="en-US" altLang="ja-JP" baseline="30000" dirty="0">
                  <a:solidFill>
                    <a:srgbClr val="000000"/>
                  </a:solidFill>
                  <a:latin typeface="ヒラギノ明朝 Pro W3"/>
                  <a:ea typeface="ヒラギノ明朝 Pro W3"/>
                  <a:cs typeface="ヒラギノ明朝 Pro W3"/>
                  <a:sym typeface="ヒラギノ角ゴ ProN W6" charset="0"/>
                </a:rPr>
                <a:t>3+</a:t>
              </a:r>
              <a:r>
                <a:rPr lang="ja-JP" altLang="en-US" dirty="0" smtClean="0">
                  <a:solidFill>
                    <a:srgbClr val="000000"/>
                  </a:solidFill>
                  <a:latin typeface="ヒラギノ明朝 Pro W3"/>
                  <a:ea typeface="ヒラギノ明朝 Pro W3"/>
                  <a:cs typeface="ヒラギノ明朝 Pro W3"/>
                  <a:sym typeface="ヒラギノ角ゴ ProN W6" charset="0"/>
                </a:rPr>
                <a:t>と</a:t>
              </a:r>
              <a:r>
                <a:rPr lang="en-US" altLang="ja-JP" dirty="0">
                  <a:solidFill>
                    <a:srgbClr val="000000"/>
                  </a:solidFill>
                  <a:latin typeface="ヒラギノ明朝 Pro W3"/>
                  <a:ea typeface="ヒラギノ明朝 Pro W3"/>
                  <a:cs typeface="ヒラギノ明朝 Pro W3"/>
                  <a:sym typeface="ヒラギノ角ゴ ProN W6" charset="0"/>
                </a:rPr>
                <a:t>Na</a:t>
              </a:r>
              <a:r>
                <a:rPr lang="en-US" altLang="ja-JP" baseline="30000" dirty="0">
                  <a:solidFill>
                    <a:srgbClr val="000000"/>
                  </a:solidFill>
                  <a:latin typeface="ヒラギノ明朝 Pro W3"/>
                  <a:ea typeface="ヒラギノ明朝 Pro W3"/>
                  <a:cs typeface="ヒラギノ明朝 Pro W3"/>
                  <a:sym typeface="ヒラギノ角ゴ ProN W6" charset="0"/>
                </a:rPr>
                <a:t>+</a:t>
              </a:r>
              <a:r>
                <a:rPr lang="ja-JP" altLang="en-US" dirty="0" smtClean="0">
                  <a:solidFill>
                    <a:srgbClr val="000000"/>
                  </a:solidFill>
                  <a:latin typeface="ヒラギノ明朝 Pro W3"/>
                  <a:ea typeface="ヒラギノ明朝 Pro W3"/>
                  <a:cs typeface="ヒラギノ明朝 Pro W3"/>
                  <a:sym typeface="ヒラギノ角ゴ ProN W6" charset="0"/>
                </a:rPr>
                <a:t>では</a:t>
              </a:r>
              <a:r>
                <a:rPr lang="ja-JP" altLang="en-US" dirty="0">
                  <a:solidFill>
                    <a:srgbClr val="000000"/>
                  </a:solidFill>
                  <a:latin typeface="ヒラギノ明朝 Pro W3"/>
                  <a:ea typeface="ヒラギノ明朝 Pro W3"/>
                  <a:cs typeface="ヒラギノ明朝 Pro W3"/>
                  <a:sym typeface="ヒラギノ角ゴ ProN W6" charset="0"/>
                </a:rPr>
                <a:t>差がない</a:t>
              </a:r>
            </a:p>
            <a:p>
              <a:pPr algn="l">
                <a:defRPr/>
              </a:pPr>
              <a:endParaRPr lang="ja-JP" altLang="en-US" dirty="0">
                <a:solidFill>
                  <a:srgbClr val="000000"/>
                </a:solidFill>
                <a:latin typeface="ヒラギノ明朝 Pro W3"/>
                <a:ea typeface="ヒラギノ明朝 Pro W3"/>
                <a:cs typeface="ヒラギノ明朝 Pro W3"/>
                <a:sym typeface="ヒラギノ角ゴ ProN W6" charset="0"/>
              </a:endParaRPr>
            </a:p>
            <a:p>
              <a:pPr algn="l">
                <a:defRPr/>
              </a:pPr>
              <a:endParaRPr lang="en-US" altLang="ja-JP" dirty="0">
                <a:solidFill>
                  <a:srgbClr val="000000"/>
                </a:solidFill>
                <a:latin typeface="ヒラギノ明朝 Pro W3" charset="0"/>
                <a:ea typeface="ヒラギノ明朝 Pro W3" charset="0"/>
                <a:cs typeface="ヒラギノ明朝 Pro W3" charset="0"/>
                <a:sym typeface="ヒラギノ明朝 Pro W3" charset="0"/>
              </a:endParaRPr>
            </a:p>
          </p:txBody>
        </p:sp>
      </p:grpSp>
      <p:sp>
        <p:nvSpPr>
          <p:cNvPr id="48" name="テキスト ボックス 9"/>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12</a:t>
            </a:r>
            <a:endParaRPr lang="ja-JP" altLang="en-US" sz="2400" dirty="0">
              <a:latin typeface="American Typewriter" charset="0"/>
              <a:cs typeface="American Typewriter" charset="0"/>
            </a:endParaRPr>
          </a:p>
        </p:txBody>
      </p:sp>
      <p:cxnSp>
        <p:nvCxnSpPr>
          <p:cNvPr id="32" name="直線コネクタ 31"/>
          <p:cNvCxnSpPr/>
          <p:nvPr/>
        </p:nvCxnSpPr>
        <p:spPr bwMode="auto">
          <a:xfrm flipV="1">
            <a:off x="1317824" y="2644552"/>
            <a:ext cx="6552728" cy="1944216"/>
          </a:xfrm>
          <a:prstGeom prst="line">
            <a:avLst/>
          </a:prstGeom>
          <a:blipFill dpi="0" rotWithShape="0">
            <a:blip r:embed="rId7"/>
            <a:srcRect/>
            <a:tile tx="0" ty="0" sx="100000" sy="100000" flip="none" algn="tl"/>
          </a:blipFill>
          <a:ln w="25400" cap="flat" cmpd="sng" algn="ctr">
            <a:solidFill>
              <a:srgbClr val="FF6600"/>
            </a:solidFill>
            <a:prstDash val="dash"/>
            <a:miter lim="0"/>
            <a:headEnd type="none" w="med" len="med"/>
            <a:tailEnd type="none" w="med" len="med"/>
          </a:ln>
          <a:effectLst/>
        </p:spPr>
      </p:cxnSp>
    </p:spTree>
    <p:extLst>
      <p:ext uri="{BB962C8B-B14F-4D97-AF65-F5344CB8AC3E}">
        <p14:creationId xmlns:p14="http://schemas.microsoft.com/office/powerpoint/2010/main" val="8068006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a:spLocks noChangeArrowheads="1"/>
          </p:cNvSpPr>
          <p:nvPr/>
        </p:nvSpPr>
        <p:spPr bwMode="auto">
          <a:xfrm>
            <a:off x="0" y="844352"/>
            <a:ext cx="13004800" cy="846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tabLst>
                <a:tab pos="0" algn="l"/>
              </a:tabLst>
            </a:pPr>
            <a:r>
              <a:rPr lang="ja-JP" altLang="en-US" sz="3200" dirty="0">
                <a:latin typeface="Times" charset="0"/>
                <a:ea typeface="ヒラギノ明朝 Pro W3" charset="0"/>
                <a:cs typeface="ヒラギノ明朝 Pro W3" charset="0"/>
              </a:rPr>
              <a:t>正極側で金属</a:t>
            </a:r>
            <a:r>
              <a:rPr lang="ja-JP" altLang="en-US" sz="3200" dirty="0" smtClean="0">
                <a:latin typeface="Times" charset="0"/>
                <a:ea typeface="ヒラギノ明朝 Pro W3" charset="0"/>
                <a:cs typeface="ヒラギノ明朝 Pro W3" charset="0"/>
              </a:rPr>
              <a:t>電極材料が、</a:t>
            </a:r>
            <a:r>
              <a:rPr lang="ja-JP" altLang="en-US" sz="3200" u="sng" dirty="0">
                <a:solidFill>
                  <a:srgbClr val="008000"/>
                </a:solidFill>
                <a:latin typeface="Times" charset="0"/>
                <a:ea typeface="ヒラギノ明朝 Pro W3" charset="0"/>
                <a:cs typeface="ヒラギノ明朝 Pro W3" charset="0"/>
              </a:rPr>
              <a:t>水溶液の構成物質と反応して</a:t>
            </a:r>
            <a:r>
              <a:rPr lang="ja-JP" altLang="en-US" sz="3200" dirty="0">
                <a:latin typeface="Times" charset="0"/>
                <a:ea typeface="ヒラギノ明朝 Pro W3" charset="0"/>
                <a:cs typeface="ヒラギノ明朝 Pro W3" charset="0"/>
              </a:rPr>
              <a:t>、陽</a:t>
            </a:r>
            <a:r>
              <a:rPr lang="ja-JP" altLang="en-US" sz="3200" dirty="0" smtClean="0">
                <a:latin typeface="Times" charset="0"/>
                <a:ea typeface="ヒラギノ明朝 Pro W3" charset="0"/>
                <a:cs typeface="ヒラギノ明朝 Pro W3" charset="0"/>
              </a:rPr>
              <a:t>イオン化して</a:t>
            </a:r>
            <a:r>
              <a:rPr lang="ja-JP" altLang="en-US" sz="3200" dirty="0">
                <a:latin typeface="Times" charset="0"/>
                <a:ea typeface="ヒラギノ明朝 Pro W3" charset="0"/>
                <a:cs typeface="ヒラギノ明朝 Pro W3" charset="0"/>
              </a:rPr>
              <a:t>水溶液中</a:t>
            </a:r>
            <a:r>
              <a:rPr lang="ja-JP" altLang="en-US" sz="3200" dirty="0" smtClean="0">
                <a:latin typeface="Times" charset="0"/>
                <a:ea typeface="ヒラギノ明朝 Pro W3" charset="0"/>
                <a:cs typeface="ヒラギノ明朝 Pro W3" charset="0"/>
              </a:rPr>
              <a:t>に溶け、負極側で、電荷</a:t>
            </a:r>
            <a:r>
              <a:rPr lang="ja-JP" altLang="en-US" sz="3200" dirty="0">
                <a:latin typeface="Times" charset="0"/>
                <a:ea typeface="ヒラギノ明朝 Pro W3" charset="0"/>
                <a:cs typeface="ヒラギノ明朝 Pro W3" charset="0"/>
              </a:rPr>
              <a:t>を失い</a:t>
            </a:r>
            <a:r>
              <a:rPr lang="ja-JP" altLang="en-US" sz="3200" dirty="0" smtClean="0">
                <a:latin typeface="Times" charset="0"/>
                <a:ea typeface="ヒラギノ明朝 Pro W3" charset="0"/>
                <a:cs typeface="ヒラギノ明朝 Pro W3" charset="0"/>
              </a:rPr>
              <a:t>、析出</a:t>
            </a:r>
            <a:r>
              <a:rPr lang="ja-JP" altLang="en-US" sz="3200" dirty="0">
                <a:latin typeface="Times" charset="0"/>
                <a:ea typeface="ヒラギノ明朝 Pro W3" charset="0"/>
                <a:cs typeface="ヒラギノ明朝 Pro W3" charset="0"/>
              </a:rPr>
              <a:t>する</a:t>
            </a:r>
            <a:r>
              <a:rPr lang="ja-JP" altLang="en-US" sz="3200" dirty="0" smtClean="0">
                <a:latin typeface="Times" charset="0"/>
                <a:ea typeface="ヒラギノ明朝 Pro W3" charset="0"/>
                <a:cs typeface="ヒラギノ明朝 Pro W3" charset="0"/>
              </a:rPr>
              <a:t>。</a:t>
            </a:r>
          </a:p>
          <a:p>
            <a:pPr algn="l">
              <a:tabLst>
                <a:tab pos="0" algn="l"/>
              </a:tabLst>
            </a:pPr>
            <a:endParaRPr lang="ja-JP" altLang="en-US" sz="3200" dirty="0">
              <a:latin typeface="Times" charset="0"/>
              <a:ea typeface="ヒラギノ明朝 Pro W3" charset="0"/>
              <a:cs typeface="ヒラギノ明朝 Pro W3" charset="0"/>
            </a:endParaRPr>
          </a:p>
          <a:p>
            <a:pPr algn="l">
              <a:tabLst>
                <a:tab pos="0" algn="l"/>
              </a:tabLst>
            </a:pPr>
            <a:r>
              <a:rPr lang="ja-JP" altLang="en-US" sz="3200" dirty="0" smtClean="0">
                <a:latin typeface="Times" charset="0"/>
                <a:ea typeface="ヒラギノ明朝 Pro W3" charset="0"/>
                <a:cs typeface="ヒラギノ明朝 Pro W3" charset="0"/>
              </a:rPr>
              <a:t>電極材料と反応する（電極材料を溶融させる）電解質水溶液では、</a:t>
            </a:r>
            <a:r>
              <a:rPr lang="ja-JP" altLang="en-US" sz="3200" dirty="0">
                <a:latin typeface="Times" charset="0"/>
                <a:ea typeface="ヒラギノ明朝 Pro W3" charset="0"/>
                <a:cs typeface="ヒラギノ明朝 Pro W3" charset="0"/>
              </a:rPr>
              <a:t>溶けるだけで</a:t>
            </a:r>
            <a:r>
              <a:rPr lang="ja-JP" altLang="en-US" sz="3200" dirty="0" smtClean="0">
                <a:latin typeface="Times" charset="0"/>
                <a:ea typeface="ヒラギノ明朝 Pro W3" charset="0"/>
                <a:cs typeface="ヒラギノ明朝 Pro W3" charset="0"/>
              </a:rPr>
              <a:t>あり、ナノドットは生成しない。</a:t>
            </a:r>
            <a:endParaRPr lang="en-US" altLang="ja-JP" sz="3200" dirty="0" smtClean="0">
              <a:latin typeface="Times" charset="0"/>
              <a:ea typeface="ヒラギノ明朝 Pro W3" charset="0"/>
              <a:cs typeface="ヒラギノ明朝 Pro W3" charset="0"/>
            </a:endParaRPr>
          </a:p>
          <a:p>
            <a:pPr algn="l">
              <a:tabLst>
                <a:tab pos="0" algn="l"/>
              </a:tabLst>
            </a:pPr>
            <a:endParaRPr lang="en-US" altLang="ja-JP" sz="3200" dirty="0">
              <a:latin typeface="Times" charset="0"/>
              <a:ea typeface="ヒラギノ明朝 Pro W3" charset="0"/>
              <a:cs typeface="ヒラギノ明朝 Pro W3" charset="0"/>
            </a:endParaRPr>
          </a:p>
          <a:p>
            <a:pPr algn="l">
              <a:tabLst>
                <a:tab pos="0" algn="l"/>
              </a:tabLst>
            </a:pPr>
            <a:r>
              <a:rPr lang="ja-JP" altLang="en-US" sz="3200" dirty="0" smtClean="0">
                <a:latin typeface="Times" charset="0"/>
                <a:ea typeface="ヒラギノ明朝 Pro W3" charset="0"/>
                <a:cs typeface="ヒラギノ明朝 Pro W3" charset="0"/>
              </a:rPr>
              <a:t>今回は、</a:t>
            </a:r>
            <a:r>
              <a:rPr lang="en-US" altLang="ja-JP" sz="3200" dirty="0" smtClean="0">
                <a:latin typeface="Times" charset="0"/>
                <a:ea typeface="ヒラギノ明朝 Pro W3" charset="0"/>
                <a:cs typeface="ヒラギノ明朝 Pro W3" charset="0"/>
              </a:rPr>
              <a:t>Au</a:t>
            </a:r>
            <a:r>
              <a:rPr lang="ja-JP" altLang="en-US" sz="3200" dirty="0" smtClean="0">
                <a:latin typeface="Times" charset="0"/>
                <a:ea typeface="ヒラギノ明朝 Pro W3" charset="0"/>
                <a:cs typeface="ヒラギノ明朝 Pro W3" charset="0"/>
              </a:rPr>
              <a:t>電極では、</a:t>
            </a:r>
            <a:r>
              <a:rPr lang="en-US" altLang="ja-JP" sz="3200" dirty="0" smtClean="0">
                <a:latin typeface="Times" charset="0"/>
                <a:ea typeface="ヒラギノ明朝 Pro W3" charset="0"/>
                <a:cs typeface="ヒラギノ明朝 Pro W3" charset="0"/>
              </a:rPr>
              <a:t>Au</a:t>
            </a:r>
            <a:r>
              <a:rPr lang="ja-JP" altLang="en-US" sz="3200" dirty="0" smtClean="0">
                <a:latin typeface="Times" charset="0"/>
                <a:ea typeface="ヒラギノ明朝 Pro W3" charset="0"/>
                <a:cs typeface="ヒラギノ明朝 Pro W3" charset="0"/>
              </a:rPr>
              <a:t>に対して浸蝕性の強い電解質水溶液（</a:t>
            </a:r>
            <a:r>
              <a:rPr lang="en-US" altLang="ja-JP" sz="3200" dirty="0" smtClean="0">
                <a:latin typeface="Times" charset="0"/>
                <a:ea typeface="ヒラギノ明朝 Pro W3" charset="0"/>
                <a:cs typeface="ヒラギノ明朝 Pro W3" charset="0"/>
              </a:rPr>
              <a:t>SO</a:t>
            </a:r>
            <a:r>
              <a:rPr lang="en-US" altLang="ja-JP" sz="3200" baseline="-25000" dirty="0" smtClean="0">
                <a:latin typeface="Times" charset="0"/>
                <a:ea typeface="ヒラギノ明朝 Pro W3" charset="0"/>
                <a:cs typeface="ヒラギノ明朝 Pro W3" charset="0"/>
              </a:rPr>
              <a:t>4</a:t>
            </a:r>
            <a:r>
              <a:rPr lang="ja-JP" altLang="en-US" sz="3200" dirty="0" smtClean="0">
                <a:latin typeface="Times" charset="0"/>
                <a:ea typeface="ヒラギノ明朝 Pro W3" charset="0"/>
                <a:cs typeface="ヒラギノ明朝 Pro W3" charset="0"/>
              </a:rPr>
              <a:t>イオン）と浸蝕性の弱い</a:t>
            </a:r>
            <a:r>
              <a:rPr lang="ja-JP" altLang="en-US" sz="3200" dirty="0">
                <a:latin typeface="Times" charset="0"/>
                <a:ea typeface="ヒラギノ明朝 Pro W3" charset="0"/>
                <a:cs typeface="ヒラギノ明朝 Pro W3" charset="0"/>
              </a:rPr>
              <a:t>電解質</a:t>
            </a:r>
            <a:r>
              <a:rPr lang="ja-JP" altLang="en-US" sz="3200" dirty="0" smtClean="0">
                <a:latin typeface="Times" charset="0"/>
                <a:ea typeface="ヒラギノ明朝 Pro W3" charset="0"/>
                <a:cs typeface="ヒラギノ明朝 Pro W3" charset="0"/>
              </a:rPr>
              <a:t>水溶液（</a:t>
            </a:r>
            <a:r>
              <a:rPr lang="en-US" altLang="ja-JP" sz="3200" dirty="0" smtClean="0">
                <a:latin typeface="Times" charset="0"/>
                <a:ea typeface="ヒラギノ明朝 Pro W3" charset="0"/>
                <a:cs typeface="ヒラギノ明朝 Pro W3" charset="0"/>
              </a:rPr>
              <a:t>SiO</a:t>
            </a:r>
            <a:r>
              <a:rPr lang="en-US" altLang="ja-JP" sz="3200" baseline="-25000" dirty="0" smtClean="0">
                <a:latin typeface="Times" charset="0"/>
                <a:ea typeface="ヒラギノ明朝 Pro W3" charset="0"/>
                <a:cs typeface="ヒラギノ明朝 Pro W3" charset="0"/>
              </a:rPr>
              <a:t>3</a:t>
            </a:r>
            <a:r>
              <a:rPr lang="ja-JP" altLang="en-US" sz="3200" dirty="0" smtClean="0">
                <a:latin typeface="Times" charset="0"/>
                <a:ea typeface="ヒラギノ明朝 Pro W3" charset="0"/>
                <a:cs typeface="ヒラギノ明朝 Pro W3" charset="0"/>
              </a:rPr>
              <a:t>イオン）を比較した。</a:t>
            </a:r>
            <a:endParaRPr lang="en-US" altLang="ja-JP" sz="3200" dirty="0" smtClean="0">
              <a:latin typeface="Times" charset="0"/>
              <a:ea typeface="ヒラギノ明朝 Pro W3" charset="0"/>
              <a:cs typeface="ヒラギノ明朝 Pro W3" charset="0"/>
            </a:endParaRPr>
          </a:p>
          <a:p>
            <a:pPr algn="l">
              <a:tabLst>
                <a:tab pos="0" algn="l"/>
              </a:tabLst>
            </a:pPr>
            <a:endParaRPr lang="en-US" altLang="ja-JP" sz="3200" dirty="0" smtClean="0">
              <a:latin typeface="Times" charset="0"/>
              <a:ea typeface="ヒラギノ明朝 Pro W3" charset="0"/>
              <a:cs typeface="ヒラギノ明朝 Pro W3" charset="0"/>
            </a:endParaRPr>
          </a:p>
          <a:p>
            <a:pPr algn="l">
              <a:tabLst>
                <a:tab pos="0" algn="l"/>
              </a:tabLst>
            </a:pPr>
            <a:r>
              <a:rPr lang="en-US" altLang="ja-JP" sz="3200" dirty="0">
                <a:latin typeface="Times" charset="0"/>
                <a:ea typeface="ヒラギノ明朝 Pro W3" charset="0"/>
                <a:cs typeface="ヒラギノ明朝 Pro W3" charset="0"/>
              </a:rPr>
              <a:t>Au</a:t>
            </a:r>
            <a:r>
              <a:rPr lang="ja-JP" altLang="en-US" sz="3200" dirty="0">
                <a:latin typeface="Times" charset="0"/>
                <a:ea typeface="ヒラギノ明朝 Pro W3" charset="0"/>
                <a:cs typeface="ヒラギノ明朝 Pro W3" charset="0"/>
              </a:rPr>
              <a:t>に対して浸蝕性の強い電解質水溶液（</a:t>
            </a:r>
            <a:r>
              <a:rPr lang="en-US" altLang="ja-JP" sz="3200" dirty="0">
                <a:latin typeface="Times" charset="0"/>
                <a:ea typeface="ヒラギノ明朝 Pro W3" charset="0"/>
                <a:cs typeface="ヒラギノ明朝 Pro W3" charset="0"/>
              </a:rPr>
              <a:t>SO</a:t>
            </a:r>
            <a:r>
              <a:rPr lang="en-US" altLang="ja-JP" sz="3200" baseline="-25000" dirty="0">
                <a:latin typeface="Times" charset="0"/>
                <a:ea typeface="ヒラギノ明朝 Pro W3" charset="0"/>
                <a:cs typeface="ヒラギノ明朝 Pro W3" charset="0"/>
              </a:rPr>
              <a:t>4</a:t>
            </a:r>
            <a:r>
              <a:rPr lang="ja-JP" altLang="en-US" sz="3200" dirty="0">
                <a:latin typeface="Times" charset="0"/>
                <a:ea typeface="ヒラギノ明朝 Pro W3" charset="0"/>
                <a:cs typeface="ヒラギノ明朝 Pro W3" charset="0"/>
              </a:rPr>
              <a:t>イオン</a:t>
            </a:r>
            <a:r>
              <a:rPr lang="ja-JP" altLang="en-US" sz="3200" dirty="0" smtClean="0">
                <a:latin typeface="Times" charset="0"/>
                <a:ea typeface="ヒラギノ明朝 Pro W3" charset="0"/>
                <a:cs typeface="ヒラギノ明朝 Pro W3" charset="0"/>
              </a:rPr>
              <a:t>）の方が、ナノドットの収量が多い。</a:t>
            </a:r>
            <a:r>
              <a:rPr lang="en-US" altLang="ja-JP" sz="3200" dirty="0" smtClean="0">
                <a:latin typeface="Times" charset="0"/>
                <a:ea typeface="ヒラギノ明朝 Pro W3" charset="0"/>
                <a:cs typeface="ヒラギノ明朝 Pro W3" charset="0"/>
              </a:rPr>
              <a:t>Au</a:t>
            </a:r>
            <a:r>
              <a:rPr lang="ja-JP" altLang="en-US" sz="3200" dirty="0" smtClean="0">
                <a:latin typeface="Times" charset="0"/>
                <a:ea typeface="ヒラギノ明朝 Pro W3" charset="0"/>
                <a:cs typeface="ヒラギノ明朝 Pro W3" charset="0"/>
              </a:rPr>
              <a:t>がイオン化しやすいためであると推定する。</a:t>
            </a:r>
            <a:endParaRPr lang="en-US" altLang="ja-JP" sz="3200" dirty="0" smtClean="0">
              <a:latin typeface="Times" charset="0"/>
              <a:ea typeface="ヒラギノ明朝 Pro W3" charset="0"/>
              <a:cs typeface="ヒラギノ明朝 Pro W3" charset="0"/>
            </a:endParaRPr>
          </a:p>
          <a:p>
            <a:pPr algn="l">
              <a:tabLst>
                <a:tab pos="0" algn="l"/>
              </a:tabLst>
            </a:pPr>
            <a:endPar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endParaRPr>
          </a:p>
          <a:p>
            <a:pPr algn="l">
              <a:tabLst>
                <a:tab pos="0" algn="l"/>
              </a:tabLst>
            </a:pPr>
            <a:r>
              <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rPr>
              <a:t>Na</a:t>
            </a:r>
            <a:r>
              <a:rPr lang="ja-JP" altLang="en-US" sz="3200" dirty="0" smtClean="0">
                <a:solidFill>
                  <a:srgbClr val="000000"/>
                </a:solidFill>
                <a:latin typeface="ヒラギノ明朝 Pro W3" charset="0"/>
                <a:ea typeface="ヒラギノ明朝 Pro W3" charset="0"/>
                <a:cs typeface="ヒラギノ明朝 Pro W3" charset="0"/>
                <a:sym typeface="ヒラギノ明朝 Pro W3" charset="0"/>
              </a:rPr>
              <a:t>イオンと</a:t>
            </a:r>
            <a:r>
              <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rPr>
              <a:t>Al</a:t>
            </a:r>
            <a:r>
              <a:rPr lang="ja-JP" altLang="en-US" sz="3200" dirty="0" smtClean="0">
                <a:solidFill>
                  <a:srgbClr val="000000"/>
                </a:solidFill>
                <a:latin typeface="ヒラギノ明朝 Pro W3" charset="0"/>
                <a:ea typeface="ヒラギノ明朝 Pro W3" charset="0"/>
                <a:cs typeface="ヒラギノ明朝 Pro W3" charset="0"/>
                <a:sym typeface="ヒラギノ明朝 Pro W3" charset="0"/>
              </a:rPr>
              <a:t>イオンでは差がなかった。</a:t>
            </a:r>
            <a:endPar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endParaRPr>
          </a:p>
          <a:p>
            <a:pPr algn="l">
              <a:tabLst>
                <a:tab pos="0" algn="l"/>
              </a:tabLst>
            </a:pPr>
            <a:endPar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endParaRPr>
          </a:p>
          <a:p>
            <a:pPr algn="l">
              <a:tabLst>
                <a:tab pos="0" algn="l"/>
              </a:tabLst>
            </a:pPr>
            <a:r>
              <a:rPr lang="ja-JP" altLang="ja-JP" sz="3200" dirty="0" smtClean="0">
                <a:solidFill>
                  <a:srgbClr val="000000"/>
                </a:solidFill>
                <a:latin typeface="ヒラギノ明朝 Pro W3" charset="0"/>
                <a:ea typeface="ヒラギノ明朝 Pro W3" charset="0"/>
                <a:cs typeface="ヒラギノ明朝 Pro W3" charset="0"/>
                <a:sym typeface="ヒラギノ明朝 Pro W3" charset="0"/>
              </a:rPr>
              <a:t>P</a:t>
            </a:r>
            <a:r>
              <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rPr>
              <a:t>S.</a:t>
            </a:r>
          </a:p>
          <a:p>
            <a:pPr algn="l">
              <a:tabLst>
                <a:tab pos="0" algn="l"/>
              </a:tabLst>
            </a:pPr>
            <a:r>
              <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rPr>
              <a:t>C</a:t>
            </a:r>
            <a:r>
              <a:rPr lang="ja-JP" altLang="en-US" sz="3200" dirty="0" smtClean="0">
                <a:solidFill>
                  <a:srgbClr val="000000"/>
                </a:solidFill>
                <a:latin typeface="ヒラギノ明朝 Pro W3" charset="0"/>
                <a:ea typeface="ヒラギノ明朝 Pro W3" charset="0"/>
                <a:cs typeface="ヒラギノ明朝 Pro W3" charset="0"/>
                <a:sym typeface="ヒラギノ明朝 Pro W3" charset="0"/>
              </a:rPr>
              <a:t>電極と</a:t>
            </a:r>
            <a:r>
              <a:rPr lang="en-US" altLang="ja-JP" sz="3200" dirty="0">
                <a:solidFill>
                  <a:srgbClr val="000000"/>
                </a:solidFill>
                <a:latin typeface="ヒラギノ明朝 Pro W3" charset="0"/>
                <a:ea typeface="ヒラギノ明朝 Pro W3" charset="0"/>
                <a:cs typeface="ヒラギノ明朝 Pro W3" charset="0"/>
                <a:sym typeface="ヒラギノ明朝 Pro W3" charset="0"/>
              </a:rPr>
              <a:t>Na</a:t>
            </a:r>
            <a:r>
              <a:rPr lang="en-US" altLang="ja-JP" sz="3200" baseline="-25000" dirty="0">
                <a:solidFill>
                  <a:srgbClr val="000000"/>
                </a:solidFill>
                <a:latin typeface="ヒラギノ明朝 Pro W3" charset="0"/>
                <a:ea typeface="ヒラギノ明朝 Pro W3" charset="0"/>
                <a:cs typeface="ヒラギノ明朝 Pro W3" charset="0"/>
                <a:sym typeface="ヒラギノ明朝 Pro W3" charset="0"/>
              </a:rPr>
              <a:t>2</a:t>
            </a:r>
            <a:r>
              <a:rPr lang="en-US" altLang="ja-JP" sz="3200" dirty="0">
                <a:solidFill>
                  <a:srgbClr val="000000"/>
                </a:solidFill>
                <a:latin typeface="ヒラギノ明朝 Pro W3" charset="0"/>
                <a:ea typeface="ヒラギノ明朝 Pro W3" charset="0"/>
                <a:cs typeface="ヒラギノ明朝 Pro W3" charset="0"/>
                <a:sym typeface="ヒラギノ明朝 Pro W3" charset="0"/>
              </a:rPr>
              <a:t>SiO</a:t>
            </a:r>
            <a:r>
              <a:rPr lang="en-US" altLang="ja-JP" sz="3200" baseline="-25000" dirty="0">
                <a:solidFill>
                  <a:srgbClr val="000000"/>
                </a:solidFill>
                <a:latin typeface="ヒラギノ明朝 Pro W3" charset="0"/>
                <a:ea typeface="ヒラギノ明朝 Pro W3" charset="0"/>
                <a:cs typeface="ヒラギノ明朝 Pro W3" charset="0"/>
                <a:sym typeface="ヒラギノ明朝 Pro W3" charset="0"/>
              </a:rPr>
              <a:t>3</a:t>
            </a:r>
            <a:r>
              <a:rPr lang="ja-JP" altLang="en-US" sz="3200" dirty="0" smtClean="0">
                <a:solidFill>
                  <a:srgbClr val="000000"/>
                </a:solidFill>
                <a:latin typeface="ヒラギノ明朝 Pro W3" charset="0"/>
                <a:ea typeface="ヒラギノ明朝 Pro W3" charset="0"/>
                <a:cs typeface="ヒラギノ明朝 Pro W3" charset="0"/>
                <a:sym typeface="ヒラギノ明朝 Pro W3" charset="0"/>
              </a:rPr>
              <a:t>水溶液</a:t>
            </a:r>
            <a:r>
              <a:rPr lang="ja-JP" altLang="en-US" sz="3200" dirty="0">
                <a:solidFill>
                  <a:srgbClr val="000000"/>
                </a:solidFill>
                <a:latin typeface="ヒラギノ明朝 Pro W3" charset="0"/>
                <a:ea typeface="ヒラギノ明朝 Pro W3" charset="0"/>
                <a:cs typeface="ヒラギノ明朝 Pro W3" charset="0"/>
                <a:sym typeface="ヒラギノ明朝 Pro W3" charset="0"/>
              </a:rPr>
              <a:t>の組み合わせ</a:t>
            </a:r>
            <a:r>
              <a:rPr lang="ja-JP" altLang="en-US" sz="3200" dirty="0" smtClean="0">
                <a:solidFill>
                  <a:srgbClr val="000000"/>
                </a:solidFill>
                <a:latin typeface="ヒラギノ明朝 Pro W3" charset="0"/>
                <a:ea typeface="ヒラギノ明朝 Pro W3" charset="0"/>
                <a:cs typeface="ヒラギノ明朝 Pro W3" charset="0"/>
                <a:sym typeface="ヒラギノ明朝 Pro W3" charset="0"/>
              </a:rPr>
              <a:t>では、</a:t>
            </a:r>
            <a:r>
              <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rPr>
              <a:t>Na</a:t>
            </a:r>
            <a:r>
              <a:rPr lang="en-US" altLang="ja-JP" sz="3200" baseline="-25000" dirty="0" smtClean="0">
                <a:solidFill>
                  <a:srgbClr val="000000"/>
                </a:solidFill>
                <a:latin typeface="ヒラギノ明朝 Pro W3" charset="0"/>
                <a:ea typeface="ヒラギノ明朝 Pro W3" charset="0"/>
                <a:cs typeface="ヒラギノ明朝 Pro W3" charset="0"/>
                <a:sym typeface="ヒラギノ明朝 Pro W3" charset="0"/>
              </a:rPr>
              <a:t>2</a:t>
            </a:r>
            <a:r>
              <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rPr>
              <a:t>CO</a:t>
            </a:r>
            <a:r>
              <a:rPr lang="en-US" altLang="ja-JP" sz="3200" baseline="-25000" dirty="0" smtClean="0">
                <a:solidFill>
                  <a:srgbClr val="000000"/>
                </a:solidFill>
                <a:latin typeface="ヒラギノ明朝 Pro W3" charset="0"/>
                <a:ea typeface="ヒラギノ明朝 Pro W3" charset="0"/>
                <a:cs typeface="ヒラギノ明朝 Pro W3" charset="0"/>
                <a:sym typeface="ヒラギノ明朝 Pro W3" charset="0"/>
              </a:rPr>
              <a:t>3</a:t>
            </a:r>
            <a:r>
              <a:rPr lang="ja-JP" altLang="en-US" sz="3200" dirty="0" smtClean="0">
                <a:solidFill>
                  <a:srgbClr val="000000"/>
                </a:solidFill>
                <a:latin typeface="ヒラギノ明朝 Pro W3" charset="0"/>
                <a:ea typeface="ヒラギノ明朝 Pro W3" charset="0"/>
                <a:cs typeface="ヒラギノ明朝 Pro W3" charset="0"/>
                <a:sym typeface="ヒラギノ明朝 Pro W3" charset="0"/>
              </a:rPr>
              <a:t>ナノ結晶が大量（約３０倍）生成</a:t>
            </a:r>
            <a:r>
              <a:rPr lang="ja-JP" altLang="en-US" sz="3200" smtClean="0">
                <a:solidFill>
                  <a:srgbClr val="000000"/>
                </a:solidFill>
                <a:latin typeface="ヒラギノ明朝 Pro W3" charset="0"/>
                <a:ea typeface="ヒラギノ明朝 Pro W3" charset="0"/>
                <a:cs typeface="ヒラギノ明朝 Pro W3" charset="0"/>
                <a:sym typeface="ヒラギノ明朝 Pro W3" charset="0"/>
              </a:rPr>
              <a:t>した</a:t>
            </a:r>
            <a:r>
              <a:rPr lang="ja-JP" altLang="en-US" sz="3200" smtClean="0">
                <a:solidFill>
                  <a:srgbClr val="000000"/>
                </a:solidFill>
                <a:latin typeface="ヒラギノ明朝 Pro W3" charset="0"/>
                <a:ea typeface="ヒラギノ明朝 Pro W3" charset="0"/>
                <a:cs typeface="ヒラギノ明朝 Pro W3" charset="0"/>
                <a:sym typeface="ヒラギノ明朝 Pro W3" charset="0"/>
              </a:rPr>
              <a:t>。</a:t>
            </a:r>
            <a:endPar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endParaRPr>
          </a:p>
        </p:txBody>
      </p:sp>
      <p:sp>
        <p:nvSpPr>
          <p:cNvPr id="5" name="Rectangle 1"/>
          <p:cNvSpPr>
            <a:spLocks/>
          </p:cNvSpPr>
          <p:nvPr/>
        </p:nvSpPr>
        <p:spPr bwMode="auto">
          <a:xfrm>
            <a:off x="597750" y="52264"/>
            <a:ext cx="4411464" cy="841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smtClean="0">
                <a:latin typeface="ヒラギノ角ゴ ProN W6" charset="0"/>
                <a:ea typeface="ヒラギノ角ゴ ProN W6" charset="0"/>
                <a:cs typeface="ヒラギノ角ゴ ProN W6" charset="0"/>
                <a:sym typeface="ヒラギノ角ゴ ProN W6" charset="0"/>
              </a:rPr>
              <a:t>考察および結論</a:t>
            </a:r>
            <a:endParaRPr lang="ja-JP" altLang="en-US"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6" name="テキスト ボックス 9"/>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13</a:t>
            </a:r>
            <a:endParaRPr lang="ja-JP" altLang="en-US" sz="2400" dirty="0">
              <a:latin typeface="American Typewriter" charset="0"/>
              <a:cs typeface="American Typewriter" charset="0"/>
            </a:endParaRPr>
          </a:p>
        </p:txBody>
      </p:sp>
    </p:spTree>
    <p:extLst>
      <p:ext uri="{BB962C8B-B14F-4D97-AF65-F5344CB8AC3E}">
        <p14:creationId xmlns:p14="http://schemas.microsoft.com/office/powerpoint/2010/main" val="69774679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17130" y="1420416"/>
            <a:ext cx="11919628" cy="7017306"/>
          </a:xfrm>
          <a:prstGeom prst="rect">
            <a:avLst/>
          </a:prstGeom>
          <a:noFill/>
        </p:spPr>
        <p:txBody>
          <a:bodyPr wrap="none" rtlCol="0">
            <a:spAutoFit/>
          </a:bodyPr>
          <a:lstStyle/>
          <a:p>
            <a:r>
              <a:rPr kumimoji="1" lang="en-US" altLang="ja-JP" sz="45000" i="1" dirty="0" smtClean="0">
                <a:latin typeface="Apple Chancery"/>
                <a:ea typeface="儷黑 Pro"/>
                <a:cs typeface="Apple Chancery"/>
              </a:rPr>
              <a:t>Fin</a:t>
            </a:r>
            <a:endParaRPr kumimoji="1" lang="ja-JP" altLang="en-US" sz="45000" i="1" dirty="0">
              <a:latin typeface="Apple Chancery"/>
              <a:ea typeface="儷黑 Pro"/>
              <a:cs typeface="Apple Chancery"/>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54760857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テキスト ボックス 9"/>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5</a:t>
            </a:r>
            <a:endParaRPr lang="ja-JP" altLang="en-US" sz="2400" dirty="0">
              <a:latin typeface="American Typewriter" charset="0"/>
              <a:cs typeface="American Typewriter" charset="0"/>
            </a:endParaRPr>
          </a:p>
        </p:txBody>
      </p:sp>
      <p:sp>
        <p:nvSpPr>
          <p:cNvPr id="61" name="Rectangle 1"/>
          <p:cNvSpPr>
            <a:spLocks/>
          </p:cNvSpPr>
          <p:nvPr/>
        </p:nvSpPr>
        <p:spPr bwMode="auto">
          <a:xfrm>
            <a:off x="93688" y="17825"/>
            <a:ext cx="11422614" cy="841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en-US" altLang="ja-JP" sz="4800" dirty="0" smtClean="0">
                <a:latin typeface="ヒラギノ角ゴ ProN W6" charset="0"/>
                <a:ea typeface="ヒラギノ角ゴ ProN W6" charset="0"/>
                <a:cs typeface="ヒラギノ角ゴ ProN W6" charset="0"/>
                <a:sym typeface="ヒラギノ角ゴ ProN W6" charset="0"/>
              </a:rPr>
              <a:t>XRD</a:t>
            </a:r>
            <a:r>
              <a:rPr lang="ja-JP" altLang="en-US" sz="4800" dirty="0" smtClean="0">
                <a:latin typeface="ヒラギノ角ゴ ProN W6" charset="0"/>
                <a:ea typeface="ヒラギノ角ゴ ProN W6" charset="0"/>
                <a:cs typeface="ヒラギノ角ゴ ProN W6" charset="0"/>
                <a:sym typeface="ヒラギノ角ゴ ProN W6" charset="0"/>
              </a:rPr>
              <a:t>の測定結果（水溶液の濃度依存性）</a:t>
            </a:r>
            <a:endParaRPr lang="ja-JP" altLang="en-US"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63" name="正方形/長方形 62"/>
          <p:cNvSpPr>
            <a:spLocks noChangeArrowheads="1"/>
          </p:cNvSpPr>
          <p:nvPr/>
        </p:nvSpPr>
        <p:spPr bwMode="auto">
          <a:xfrm>
            <a:off x="1101800" y="7829128"/>
            <a:ext cx="1123324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tabLst>
                <a:tab pos="0" algn="l"/>
              </a:tabLst>
            </a:pPr>
            <a:r>
              <a:rPr lang="x-none" altLang="ja-JP" sz="3200" dirty="0" smtClean="0">
                <a:solidFill>
                  <a:srgbClr val="000000"/>
                </a:solidFill>
                <a:latin typeface="ヒラギノ明朝 Pro W3" charset="0"/>
                <a:ea typeface="ヒラギノ明朝 Pro W3" charset="0"/>
                <a:cs typeface="ヒラギノ明朝 Pro W3" charset="0"/>
                <a:sym typeface="ヒラギノ明朝 Pro W3" charset="0"/>
              </a:rPr>
              <a:t>0.3 mol/litter</a:t>
            </a:r>
            <a:r>
              <a:rPr lang="ja-JP" altLang="en-US" sz="3200" dirty="0" smtClean="0">
                <a:solidFill>
                  <a:srgbClr val="000000"/>
                </a:solidFill>
                <a:latin typeface="ヒラギノ明朝 Pro W3" charset="0"/>
                <a:ea typeface="ヒラギノ明朝 Pro W3" charset="0"/>
                <a:cs typeface="ヒラギノ明朝 Pro W3" charset="0"/>
                <a:sym typeface="ヒラギノ明朝 Pro W3" charset="0"/>
              </a:rPr>
              <a:t>は</a:t>
            </a:r>
            <a:r>
              <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rPr>
              <a:t>Au</a:t>
            </a:r>
            <a:r>
              <a:rPr lang="ja-JP" altLang="en-US" sz="3200" dirty="0" smtClean="0">
                <a:solidFill>
                  <a:srgbClr val="000000"/>
                </a:solidFill>
                <a:latin typeface="ヒラギノ明朝 Pro W3" charset="0"/>
                <a:ea typeface="ヒラギノ明朝 Pro W3" charset="0"/>
                <a:cs typeface="ヒラギノ明朝 Pro W3" charset="0"/>
                <a:sym typeface="ヒラギノ明朝 Pro W3" charset="0"/>
              </a:rPr>
              <a:t>の回折ピークのみ、他の濃度では、同定不能な回折ピークが多数ある。</a:t>
            </a:r>
            <a:endParaRPr lang="en-US" altLang="ja-JP" sz="3200" dirty="0">
              <a:solidFill>
                <a:srgbClr val="000000"/>
              </a:solidFill>
              <a:latin typeface="ヒラギノ明朝 Pro W3" charset="0"/>
              <a:ea typeface="ヒラギノ明朝 Pro W3" charset="0"/>
              <a:cs typeface="ヒラギノ明朝 Pro W3" charset="0"/>
              <a:sym typeface="ヒラギノ明朝 Pro W3" charset="0"/>
            </a:endParaRPr>
          </a:p>
        </p:txBody>
      </p:sp>
      <p:grpSp>
        <p:nvGrpSpPr>
          <p:cNvPr id="2" name="図形グループ 1"/>
          <p:cNvGrpSpPr/>
          <p:nvPr/>
        </p:nvGrpSpPr>
        <p:grpSpPr>
          <a:xfrm>
            <a:off x="165696" y="988368"/>
            <a:ext cx="12601400" cy="6670147"/>
            <a:chOff x="165696" y="988368"/>
            <a:chExt cx="12601400" cy="6670147"/>
          </a:xfrm>
        </p:grpSpPr>
        <p:grpSp>
          <p:nvGrpSpPr>
            <p:cNvPr id="17" name="図形グループ 16"/>
            <p:cNvGrpSpPr/>
            <p:nvPr/>
          </p:nvGrpSpPr>
          <p:grpSpPr>
            <a:xfrm>
              <a:off x="165696" y="1492424"/>
              <a:ext cx="12566402" cy="6166091"/>
              <a:chOff x="237705" y="2128743"/>
              <a:chExt cx="12566402" cy="6166091"/>
            </a:xfrm>
          </p:grpSpPr>
          <p:pic>
            <p:nvPicPr>
              <p:cNvPr id="4" name="図 3" descr="mol変化_without_legend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693" y="2212312"/>
                <a:ext cx="11662777" cy="5523428"/>
              </a:xfrm>
              <a:prstGeom prst="rect">
                <a:avLst/>
              </a:prstGeom>
            </p:spPr>
          </p:pic>
          <p:grpSp>
            <p:nvGrpSpPr>
              <p:cNvPr id="35" name="図形グループ 34"/>
              <p:cNvGrpSpPr/>
              <p:nvPr/>
            </p:nvGrpSpPr>
            <p:grpSpPr>
              <a:xfrm>
                <a:off x="865889" y="2128743"/>
                <a:ext cx="11674581" cy="5666237"/>
                <a:chOff x="608828" y="1496772"/>
                <a:chExt cx="8208690" cy="3984073"/>
              </a:xfrm>
            </p:grpSpPr>
            <p:sp>
              <p:nvSpPr>
                <p:cNvPr id="33" name="正方形/長方形 32"/>
                <p:cNvSpPr/>
                <p:nvPr/>
              </p:nvSpPr>
              <p:spPr>
                <a:xfrm>
                  <a:off x="608828" y="1496772"/>
                  <a:ext cx="369658" cy="383167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863248" y="5214957"/>
                  <a:ext cx="7954270" cy="26588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32" name="図形グループ 31"/>
              <p:cNvGrpSpPr/>
              <p:nvPr/>
            </p:nvGrpSpPr>
            <p:grpSpPr>
              <a:xfrm>
                <a:off x="237705" y="2128743"/>
                <a:ext cx="12566402" cy="6166091"/>
                <a:chOff x="167137" y="1496772"/>
                <a:chExt cx="8835751" cy="4335533"/>
              </a:xfrm>
            </p:grpSpPr>
            <p:grpSp>
              <p:nvGrpSpPr>
                <p:cNvPr id="16" name="図形グループ 15"/>
                <p:cNvGrpSpPr/>
                <p:nvPr/>
              </p:nvGrpSpPr>
              <p:grpSpPr>
                <a:xfrm>
                  <a:off x="167137" y="1496772"/>
                  <a:ext cx="819649" cy="3805224"/>
                  <a:chOff x="67537" y="1496772"/>
                  <a:chExt cx="819649" cy="3805224"/>
                </a:xfrm>
              </p:grpSpPr>
              <p:grpSp>
                <p:nvGrpSpPr>
                  <p:cNvPr id="14" name="図形グループ 13"/>
                  <p:cNvGrpSpPr/>
                  <p:nvPr/>
                </p:nvGrpSpPr>
                <p:grpSpPr>
                  <a:xfrm>
                    <a:off x="289554" y="1496772"/>
                    <a:ext cx="597632" cy="3805224"/>
                    <a:chOff x="289554" y="1496772"/>
                    <a:chExt cx="597632" cy="3805224"/>
                  </a:xfrm>
                </p:grpSpPr>
                <p:sp>
                  <p:nvSpPr>
                    <p:cNvPr id="5" name="テキスト ボックス 4"/>
                    <p:cNvSpPr txBox="1"/>
                    <p:nvPr/>
                  </p:nvSpPr>
                  <p:spPr>
                    <a:xfrm>
                      <a:off x="289554" y="4580181"/>
                      <a:ext cx="597632" cy="281327"/>
                    </a:xfrm>
                    <a:prstGeom prst="rect">
                      <a:avLst/>
                    </a:prstGeom>
                    <a:noFill/>
                  </p:spPr>
                  <p:txBody>
                    <a:bodyPr wrap="square" rtlCol="0">
                      <a:spAutoFit/>
                    </a:bodyPr>
                    <a:lstStyle/>
                    <a:p>
                      <a:pPr algn="r"/>
                      <a:r>
                        <a:rPr kumimoji="1" lang="en-US" altLang="ja-JP" sz="2000" dirty="0">
                          <a:latin typeface="Times New Roman"/>
                          <a:cs typeface="Times New Roman"/>
                        </a:rPr>
                        <a:t>200</a:t>
                      </a:r>
                      <a:endParaRPr kumimoji="1" lang="ja-JP" altLang="en-US" sz="2000" dirty="0">
                        <a:latin typeface="Times New Roman"/>
                        <a:cs typeface="Times New Roman"/>
                      </a:endParaRPr>
                    </a:p>
                  </p:txBody>
                </p:sp>
                <p:sp>
                  <p:nvSpPr>
                    <p:cNvPr id="6" name="テキスト ボックス 5"/>
                    <p:cNvSpPr txBox="1"/>
                    <p:nvPr/>
                  </p:nvSpPr>
                  <p:spPr>
                    <a:xfrm>
                      <a:off x="289554" y="4139694"/>
                      <a:ext cx="597632" cy="281327"/>
                    </a:xfrm>
                    <a:prstGeom prst="rect">
                      <a:avLst/>
                    </a:prstGeom>
                    <a:noFill/>
                  </p:spPr>
                  <p:txBody>
                    <a:bodyPr wrap="square" rtlCol="0">
                      <a:spAutoFit/>
                    </a:bodyPr>
                    <a:lstStyle/>
                    <a:p>
                      <a:pPr algn="r"/>
                      <a:r>
                        <a:rPr kumimoji="1" lang="en-US" altLang="ja-JP" sz="2000" dirty="0">
                          <a:latin typeface="Times New Roman"/>
                          <a:cs typeface="Times New Roman"/>
                        </a:rPr>
                        <a:t>400</a:t>
                      </a:r>
                      <a:endParaRPr kumimoji="1" lang="ja-JP" altLang="en-US" sz="2000" dirty="0">
                        <a:latin typeface="Times New Roman"/>
                        <a:cs typeface="Times New Roman"/>
                      </a:endParaRPr>
                    </a:p>
                  </p:txBody>
                </p:sp>
                <p:sp>
                  <p:nvSpPr>
                    <p:cNvPr id="7" name="テキスト ボックス 6"/>
                    <p:cNvSpPr txBox="1"/>
                    <p:nvPr/>
                  </p:nvSpPr>
                  <p:spPr>
                    <a:xfrm>
                      <a:off x="289554" y="3699207"/>
                      <a:ext cx="597632" cy="281327"/>
                    </a:xfrm>
                    <a:prstGeom prst="rect">
                      <a:avLst/>
                    </a:prstGeom>
                    <a:noFill/>
                  </p:spPr>
                  <p:txBody>
                    <a:bodyPr wrap="square" rtlCol="0">
                      <a:spAutoFit/>
                    </a:bodyPr>
                    <a:lstStyle/>
                    <a:p>
                      <a:pPr algn="r"/>
                      <a:r>
                        <a:rPr kumimoji="1" lang="en-US" altLang="ja-JP" sz="2000" dirty="0">
                          <a:latin typeface="Times New Roman"/>
                          <a:cs typeface="Times New Roman"/>
                        </a:rPr>
                        <a:t>600</a:t>
                      </a:r>
                      <a:endParaRPr kumimoji="1" lang="ja-JP" altLang="en-US" sz="2000" dirty="0">
                        <a:latin typeface="Times New Roman"/>
                        <a:cs typeface="Times New Roman"/>
                      </a:endParaRPr>
                    </a:p>
                  </p:txBody>
                </p:sp>
                <p:sp>
                  <p:nvSpPr>
                    <p:cNvPr id="8" name="テキスト ボックス 7"/>
                    <p:cNvSpPr txBox="1"/>
                    <p:nvPr/>
                  </p:nvSpPr>
                  <p:spPr>
                    <a:xfrm>
                      <a:off x="289554" y="3258720"/>
                      <a:ext cx="597632" cy="281327"/>
                    </a:xfrm>
                    <a:prstGeom prst="rect">
                      <a:avLst/>
                    </a:prstGeom>
                    <a:noFill/>
                  </p:spPr>
                  <p:txBody>
                    <a:bodyPr wrap="square" rtlCol="0">
                      <a:spAutoFit/>
                    </a:bodyPr>
                    <a:lstStyle/>
                    <a:p>
                      <a:pPr algn="r"/>
                      <a:r>
                        <a:rPr kumimoji="1" lang="en-US" altLang="ja-JP" sz="2000" dirty="0">
                          <a:latin typeface="Times New Roman"/>
                          <a:cs typeface="Times New Roman"/>
                        </a:rPr>
                        <a:t>800</a:t>
                      </a:r>
                      <a:endParaRPr kumimoji="1" lang="ja-JP" altLang="en-US" sz="2000" dirty="0">
                        <a:latin typeface="Times New Roman"/>
                        <a:cs typeface="Times New Roman"/>
                      </a:endParaRPr>
                    </a:p>
                  </p:txBody>
                </p:sp>
                <p:sp>
                  <p:nvSpPr>
                    <p:cNvPr id="9" name="テキスト ボックス 8"/>
                    <p:cNvSpPr txBox="1"/>
                    <p:nvPr/>
                  </p:nvSpPr>
                  <p:spPr>
                    <a:xfrm>
                      <a:off x="289554" y="2818233"/>
                      <a:ext cx="597632" cy="281327"/>
                    </a:xfrm>
                    <a:prstGeom prst="rect">
                      <a:avLst/>
                    </a:prstGeom>
                    <a:noFill/>
                  </p:spPr>
                  <p:txBody>
                    <a:bodyPr wrap="square" rtlCol="0">
                      <a:spAutoFit/>
                    </a:bodyPr>
                    <a:lstStyle/>
                    <a:p>
                      <a:pPr algn="r"/>
                      <a:r>
                        <a:rPr kumimoji="1" lang="en-US" altLang="ja-JP" sz="2000" dirty="0">
                          <a:latin typeface="Times New Roman"/>
                          <a:cs typeface="Times New Roman"/>
                        </a:rPr>
                        <a:t>1000</a:t>
                      </a:r>
                      <a:endParaRPr kumimoji="1" lang="ja-JP" altLang="en-US" sz="2000" dirty="0">
                        <a:latin typeface="Times New Roman"/>
                        <a:cs typeface="Times New Roman"/>
                      </a:endParaRPr>
                    </a:p>
                  </p:txBody>
                </p:sp>
                <p:sp>
                  <p:nvSpPr>
                    <p:cNvPr id="10" name="テキスト ボックス 9"/>
                    <p:cNvSpPr txBox="1"/>
                    <p:nvPr/>
                  </p:nvSpPr>
                  <p:spPr>
                    <a:xfrm>
                      <a:off x="289554" y="2377746"/>
                      <a:ext cx="597632" cy="281327"/>
                    </a:xfrm>
                    <a:prstGeom prst="rect">
                      <a:avLst/>
                    </a:prstGeom>
                    <a:noFill/>
                  </p:spPr>
                  <p:txBody>
                    <a:bodyPr wrap="square" rtlCol="0">
                      <a:spAutoFit/>
                    </a:bodyPr>
                    <a:lstStyle/>
                    <a:p>
                      <a:pPr algn="r"/>
                      <a:r>
                        <a:rPr kumimoji="1" lang="en-US" altLang="ja-JP" sz="2000" dirty="0">
                          <a:latin typeface="Times New Roman"/>
                          <a:cs typeface="Times New Roman"/>
                        </a:rPr>
                        <a:t>1200</a:t>
                      </a:r>
                      <a:endParaRPr kumimoji="1" lang="ja-JP" altLang="en-US" sz="2000" dirty="0">
                        <a:latin typeface="Times New Roman"/>
                        <a:cs typeface="Times New Roman"/>
                      </a:endParaRPr>
                    </a:p>
                  </p:txBody>
                </p:sp>
                <p:sp>
                  <p:nvSpPr>
                    <p:cNvPr id="11" name="テキスト ボックス 10"/>
                    <p:cNvSpPr txBox="1"/>
                    <p:nvPr/>
                  </p:nvSpPr>
                  <p:spPr>
                    <a:xfrm>
                      <a:off x="289554" y="1937259"/>
                      <a:ext cx="597632" cy="281327"/>
                    </a:xfrm>
                    <a:prstGeom prst="rect">
                      <a:avLst/>
                    </a:prstGeom>
                    <a:noFill/>
                  </p:spPr>
                  <p:txBody>
                    <a:bodyPr wrap="square" rtlCol="0">
                      <a:spAutoFit/>
                    </a:bodyPr>
                    <a:lstStyle/>
                    <a:p>
                      <a:pPr algn="r"/>
                      <a:r>
                        <a:rPr kumimoji="1" lang="en-US" altLang="ja-JP" sz="2000" dirty="0">
                          <a:latin typeface="Times New Roman"/>
                          <a:cs typeface="Times New Roman"/>
                        </a:rPr>
                        <a:t>1400</a:t>
                      </a:r>
                      <a:endParaRPr kumimoji="1" lang="ja-JP" altLang="en-US" sz="2000" dirty="0">
                        <a:latin typeface="Times New Roman"/>
                        <a:cs typeface="Times New Roman"/>
                      </a:endParaRPr>
                    </a:p>
                  </p:txBody>
                </p:sp>
                <p:sp>
                  <p:nvSpPr>
                    <p:cNvPr id="12" name="テキスト ボックス 11"/>
                    <p:cNvSpPr txBox="1"/>
                    <p:nvPr/>
                  </p:nvSpPr>
                  <p:spPr>
                    <a:xfrm>
                      <a:off x="289554" y="1496772"/>
                      <a:ext cx="597632" cy="281327"/>
                    </a:xfrm>
                    <a:prstGeom prst="rect">
                      <a:avLst/>
                    </a:prstGeom>
                    <a:noFill/>
                  </p:spPr>
                  <p:txBody>
                    <a:bodyPr wrap="square" rtlCol="0">
                      <a:spAutoFit/>
                    </a:bodyPr>
                    <a:lstStyle/>
                    <a:p>
                      <a:pPr algn="r"/>
                      <a:r>
                        <a:rPr kumimoji="1" lang="en-US" altLang="ja-JP" sz="2000" dirty="0">
                          <a:latin typeface="Times New Roman"/>
                          <a:cs typeface="Times New Roman"/>
                        </a:rPr>
                        <a:t>1600</a:t>
                      </a:r>
                      <a:endParaRPr kumimoji="1" lang="ja-JP" altLang="en-US" sz="2000" dirty="0">
                        <a:latin typeface="Times New Roman"/>
                        <a:cs typeface="Times New Roman"/>
                      </a:endParaRPr>
                    </a:p>
                  </p:txBody>
                </p:sp>
                <p:sp>
                  <p:nvSpPr>
                    <p:cNvPr id="13" name="テキスト ボックス 12"/>
                    <p:cNvSpPr txBox="1"/>
                    <p:nvPr/>
                  </p:nvSpPr>
                  <p:spPr>
                    <a:xfrm>
                      <a:off x="289554" y="5020669"/>
                      <a:ext cx="597632" cy="281327"/>
                    </a:xfrm>
                    <a:prstGeom prst="rect">
                      <a:avLst/>
                    </a:prstGeom>
                    <a:noFill/>
                  </p:spPr>
                  <p:txBody>
                    <a:bodyPr wrap="square" rtlCol="0">
                      <a:spAutoFit/>
                    </a:bodyPr>
                    <a:lstStyle/>
                    <a:p>
                      <a:pPr algn="r"/>
                      <a:r>
                        <a:rPr kumimoji="1" lang="en-US" altLang="ja-JP" sz="2000" dirty="0">
                          <a:latin typeface="Times New Roman"/>
                          <a:cs typeface="Times New Roman"/>
                        </a:rPr>
                        <a:t>0</a:t>
                      </a:r>
                      <a:endParaRPr kumimoji="1" lang="ja-JP" altLang="en-US" sz="2000" dirty="0">
                        <a:latin typeface="Times New Roman"/>
                        <a:cs typeface="Times New Roman"/>
                      </a:endParaRPr>
                    </a:p>
                  </p:txBody>
                </p:sp>
              </p:grpSp>
              <p:sp>
                <p:nvSpPr>
                  <p:cNvPr id="15" name="テキスト ボックス 14"/>
                  <p:cNvSpPr txBox="1"/>
                  <p:nvPr/>
                </p:nvSpPr>
                <p:spPr>
                  <a:xfrm rot="16200000">
                    <a:off x="-1037948" y="3015566"/>
                    <a:ext cx="2665421" cy="454451"/>
                  </a:xfrm>
                  <a:prstGeom prst="rect">
                    <a:avLst/>
                  </a:prstGeom>
                  <a:noFill/>
                </p:spPr>
                <p:txBody>
                  <a:bodyPr wrap="square" rtlCol="0">
                    <a:spAutoFit/>
                  </a:bodyPr>
                  <a:lstStyle/>
                  <a:p>
                    <a:pPr algn="ctr"/>
                    <a:r>
                      <a:rPr kumimoji="1" lang="en-US" altLang="ja-JP" dirty="0" smtClean="0">
                        <a:latin typeface="Times New Roman"/>
                        <a:cs typeface="Times New Roman"/>
                      </a:rPr>
                      <a:t>Intensity (count)</a:t>
                    </a:r>
                    <a:endParaRPr kumimoji="1" lang="ja-JP" altLang="en-US" dirty="0">
                      <a:latin typeface="Times New Roman"/>
                      <a:cs typeface="Times New Roman"/>
                    </a:endParaRPr>
                  </a:p>
                </p:txBody>
              </p:sp>
            </p:grpSp>
            <p:grpSp>
              <p:nvGrpSpPr>
                <p:cNvPr id="31" name="図形グループ 30"/>
                <p:cNvGrpSpPr/>
                <p:nvPr/>
              </p:nvGrpSpPr>
              <p:grpSpPr>
                <a:xfrm>
                  <a:off x="702428" y="5214957"/>
                  <a:ext cx="8300460" cy="617348"/>
                  <a:chOff x="702428" y="5356057"/>
                  <a:chExt cx="8300460" cy="617348"/>
                </a:xfrm>
              </p:grpSpPr>
              <p:grpSp>
                <p:nvGrpSpPr>
                  <p:cNvPr id="30" name="図形グループ 29"/>
                  <p:cNvGrpSpPr/>
                  <p:nvPr/>
                </p:nvGrpSpPr>
                <p:grpSpPr>
                  <a:xfrm>
                    <a:off x="702428" y="5356057"/>
                    <a:ext cx="8300460" cy="281328"/>
                    <a:chOff x="702428" y="5356057"/>
                    <a:chExt cx="8300460" cy="281328"/>
                  </a:xfrm>
                </p:grpSpPr>
                <p:sp>
                  <p:nvSpPr>
                    <p:cNvPr id="21" name="テキスト ボックス 20"/>
                    <p:cNvSpPr txBox="1"/>
                    <p:nvPr/>
                  </p:nvSpPr>
                  <p:spPr>
                    <a:xfrm>
                      <a:off x="1802832" y="5356057"/>
                      <a:ext cx="597632" cy="281328"/>
                    </a:xfrm>
                    <a:prstGeom prst="rect">
                      <a:avLst/>
                    </a:prstGeom>
                    <a:noFill/>
                  </p:spPr>
                  <p:txBody>
                    <a:bodyPr wrap="square" rtlCol="0">
                      <a:spAutoFit/>
                    </a:bodyPr>
                    <a:lstStyle/>
                    <a:p>
                      <a:pPr algn="ctr"/>
                      <a:r>
                        <a:rPr kumimoji="1" lang="en-US" altLang="ja-JP" sz="2000" dirty="0">
                          <a:latin typeface="Times New Roman"/>
                          <a:cs typeface="Times New Roman"/>
                        </a:rPr>
                        <a:t>30</a:t>
                      </a:r>
                      <a:endParaRPr kumimoji="1" lang="ja-JP" altLang="en-US" sz="2000" dirty="0">
                        <a:latin typeface="Times New Roman"/>
                        <a:cs typeface="Times New Roman"/>
                      </a:endParaRPr>
                    </a:p>
                  </p:txBody>
                </p:sp>
                <p:sp>
                  <p:nvSpPr>
                    <p:cNvPr id="22" name="テキスト ボックス 21"/>
                    <p:cNvSpPr txBox="1"/>
                    <p:nvPr/>
                  </p:nvSpPr>
                  <p:spPr>
                    <a:xfrm>
                      <a:off x="2903236" y="5356057"/>
                      <a:ext cx="597632" cy="281328"/>
                    </a:xfrm>
                    <a:prstGeom prst="rect">
                      <a:avLst/>
                    </a:prstGeom>
                    <a:noFill/>
                  </p:spPr>
                  <p:txBody>
                    <a:bodyPr wrap="square" rtlCol="0">
                      <a:spAutoFit/>
                    </a:bodyPr>
                    <a:lstStyle/>
                    <a:p>
                      <a:pPr algn="ctr"/>
                      <a:r>
                        <a:rPr kumimoji="1" lang="en-US" altLang="ja-JP" sz="2000" dirty="0">
                          <a:latin typeface="Times New Roman"/>
                          <a:cs typeface="Times New Roman"/>
                        </a:rPr>
                        <a:t>40</a:t>
                      </a:r>
                      <a:endParaRPr kumimoji="1" lang="ja-JP" altLang="en-US" sz="2000" dirty="0">
                        <a:latin typeface="Times New Roman"/>
                        <a:cs typeface="Times New Roman"/>
                      </a:endParaRPr>
                    </a:p>
                  </p:txBody>
                </p:sp>
                <p:sp>
                  <p:nvSpPr>
                    <p:cNvPr id="23" name="テキスト ボックス 22"/>
                    <p:cNvSpPr txBox="1"/>
                    <p:nvPr/>
                  </p:nvSpPr>
                  <p:spPr>
                    <a:xfrm>
                      <a:off x="4003640" y="5356057"/>
                      <a:ext cx="597632" cy="281328"/>
                    </a:xfrm>
                    <a:prstGeom prst="rect">
                      <a:avLst/>
                    </a:prstGeom>
                    <a:noFill/>
                  </p:spPr>
                  <p:txBody>
                    <a:bodyPr wrap="square" rtlCol="0">
                      <a:spAutoFit/>
                    </a:bodyPr>
                    <a:lstStyle/>
                    <a:p>
                      <a:pPr algn="ctr"/>
                      <a:r>
                        <a:rPr kumimoji="1" lang="en-US" altLang="ja-JP" sz="2000" dirty="0">
                          <a:latin typeface="Times New Roman"/>
                          <a:cs typeface="Times New Roman"/>
                        </a:rPr>
                        <a:t>50</a:t>
                      </a:r>
                      <a:endParaRPr kumimoji="1" lang="ja-JP" altLang="en-US" sz="2000" dirty="0">
                        <a:latin typeface="Times New Roman"/>
                        <a:cs typeface="Times New Roman"/>
                      </a:endParaRPr>
                    </a:p>
                  </p:txBody>
                </p:sp>
                <p:sp>
                  <p:nvSpPr>
                    <p:cNvPr id="24" name="テキスト ボックス 23"/>
                    <p:cNvSpPr txBox="1"/>
                    <p:nvPr/>
                  </p:nvSpPr>
                  <p:spPr>
                    <a:xfrm>
                      <a:off x="5104044" y="5356057"/>
                      <a:ext cx="597632" cy="281328"/>
                    </a:xfrm>
                    <a:prstGeom prst="rect">
                      <a:avLst/>
                    </a:prstGeom>
                    <a:noFill/>
                  </p:spPr>
                  <p:txBody>
                    <a:bodyPr wrap="square" rtlCol="0">
                      <a:spAutoFit/>
                    </a:bodyPr>
                    <a:lstStyle/>
                    <a:p>
                      <a:pPr algn="ctr"/>
                      <a:r>
                        <a:rPr kumimoji="1" lang="en-US" altLang="ja-JP" sz="2000" dirty="0">
                          <a:latin typeface="Times New Roman"/>
                          <a:cs typeface="Times New Roman"/>
                        </a:rPr>
                        <a:t>60</a:t>
                      </a:r>
                      <a:endParaRPr kumimoji="1" lang="ja-JP" altLang="en-US" sz="2000" dirty="0">
                        <a:latin typeface="Times New Roman"/>
                        <a:cs typeface="Times New Roman"/>
                      </a:endParaRPr>
                    </a:p>
                  </p:txBody>
                </p:sp>
                <p:sp>
                  <p:nvSpPr>
                    <p:cNvPr id="25" name="テキスト ボックス 24"/>
                    <p:cNvSpPr txBox="1"/>
                    <p:nvPr/>
                  </p:nvSpPr>
                  <p:spPr>
                    <a:xfrm>
                      <a:off x="6204448" y="5356057"/>
                      <a:ext cx="597632" cy="281328"/>
                    </a:xfrm>
                    <a:prstGeom prst="rect">
                      <a:avLst/>
                    </a:prstGeom>
                    <a:noFill/>
                  </p:spPr>
                  <p:txBody>
                    <a:bodyPr wrap="square" rtlCol="0">
                      <a:spAutoFit/>
                    </a:bodyPr>
                    <a:lstStyle/>
                    <a:p>
                      <a:pPr algn="ctr"/>
                      <a:r>
                        <a:rPr kumimoji="1" lang="en-US" altLang="ja-JP" sz="2000" dirty="0">
                          <a:latin typeface="Times New Roman"/>
                          <a:cs typeface="Times New Roman"/>
                        </a:rPr>
                        <a:t>70</a:t>
                      </a:r>
                      <a:endParaRPr kumimoji="1" lang="ja-JP" altLang="en-US" sz="2000" dirty="0">
                        <a:latin typeface="Times New Roman"/>
                        <a:cs typeface="Times New Roman"/>
                      </a:endParaRPr>
                    </a:p>
                  </p:txBody>
                </p:sp>
                <p:sp>
                  <p:nvSpPr>
                    <p:cNvPr id="26" name="テキスト ボックス 25"/>
                    <p:cNvSpPr txBox="1"/>
                    <p:nvPr/>
                  </p:nvSpPr>
                  <p:spPr>
                    <a:xfrm>
                      <a:off x="7304852" y="5356057"/>
                      <a:ext cx="597632" cy="281328"/>
                    </a:xfrm>
                    <a:prstGeom prst="rect">
                      <a:avLst/>
                    </a:prstGeom>
                    <a:noFill/>
                  </p:spPr>
                  <p:txBody>
                    <a:bodyPr wrap="square" rtlCol="0">
                      <a:spAutoFit/>
                    </a:bodyPr>
                    <a:lstStyle/>
                    <a:p>
                      <a:pPr algn="ctr"/>
                      <a:r>
                        <a:rPr kumimoji="1" lang="en-US" altLang="ja-JP" sz="2000" dirty="0">
                          <a:latin typeface="Times New Roman"/>
                          <a:cs typeface="Times New Roman"/>
                        </a:rPr>
                        <a:t>80</a:t>
                      </a:r>
                      <a:endParaRPr kumimoji="1" lang="ja-JP" altLang="en-US" sz="2000" dirty="0">
                        <a:latin typeface="Times New Roman"/>
                        <a:cs typeface="Times New Roman"/>
                      </a:endParaRPr>
                    </a:p>
                  </p:txBody>
                </p:sp>
                <p:sp>
                  <p:nvSpPr>
                    <p:cNvPr id="27" name="テキスト ボックス 26"/>
                    <p:cNvSpPr txBox="1"/>
                    <p:nvPr/>
                  </p:nvSpPr>
                  <p:spPr>
                    <a:xfrm>
                      <a:off x="8405256" y="5356057"/>
                      <a:ext cx="597632" cy="281328"/>
                    </a:xfrm>
                    <a:prstGeom prst="rect">
                      <a:avLst/>
                    </a:prstGeom>
                    <a:noFill/>
                  </p:spPr>
                  <p:txBody>
                    <a:bodyPr wrap="square" rtlCol="0">
                      <a:spAutoFit/>
                    </a:bodyPr>
                    <a:lstStyle/>
                    <a:p>
                      <a:pPr algn="ctr"/>
                      <a:r>
                        <a:rPr kumimoji="1" lang="en-US" altLang="ja-JP" sz="2000" dirty="0">
                          <a:latin typeface="Times New Roman"/>
                          <a:cs typeface="Times New Roman"/>
                        </a:rPr>
                        <a:t>90</a:t>
                      </a:r>
                      <a:endParaRPr kumimoji="1" lang="ja-JP" altLang="en-US" sz="2000" dirty="0">
                        <a:latin typeface="Times New Roman"/>
                        <a:cs typeface="Times New Roman"/>
                      </a:endParaRPr>
                    </a:p>
                  </p:txBody>
                </p:sp>
                <p:sp>
                  <p:nvSpPr>
                    <p:cNvPr id="28" name="テキスト ボックス 27"/>
                    <p:cNvSpPr txBox="1"/>
                    <p:nvPr/>
                  </p:nvSpPr>
                  <p:spPr>
                    <a:xfrm>
                      <a:off x="702428" y="5356057"/>
                      <a:ext cx="597632" cy="281328"/>
                    </a:xfrm>
                    <a:prstGeom prst="rect">
                      <a:avLst/>
                    </a:prstGeom>
                    <a:noFill/>
                  </p:spPr>
                  <p:txBody>
                    <a:bodyPr wrap="square" rtlCol="0">
                      <a:spAutoFit/>
                    </a:bodyPr>
                    <a:lstStyle/>
                    <a:p>
                      <a:pPr algn="ctr"/>
                      <a:r>
                        <a:rPr kumimoji="1" lang="en-US" altLang="ja-JP" sz="2000" dirty="0">
                          <a:latin typeface="Times New Roman"/>
                          <a:cs typeface="Times New Roman"/>
                        </a:rPr>
                        <a:t>20</a:t>
                      </a:r>
                      <a:endParaRPr kumimoji="1" lang="ja-JP" altLang="en-US" sz="2000" dirty="0">
                        <a:latin typeface="Times New Roman"/>
                        <a:cs typeface="Times New Roman"/>
                      </a:endParaRPr>
                    </a:p>
                  </p:txBody>
                </p:sp>
              </p:grpSp>
              <p:sp>
                <p:nvSpPr>
                  <p:cNvPr id="19" name="テキスト ボックス 18"/>
                  <p:cNvSpPr txBox="1"/>
                  <p:nvPr/>
                </p:nvSpPr>
                <p:spPr>
                  <a:xfrm>
                    <a:off x="3740396" y="5518954"/>
                    <a:ext cx="2224524" cy="454451"/>
                  </a:xfrm>
                  <a:prstGeom prst="rect">
                    <a:avLst/>
                  </a:prstGeom>
                  <a:noFill/>
                </p:spPr>
                <p:txBody>
                  <a:bodyPr wrap="square" rtlCol="0">
                    <a:spAutoFit/>
                  </a:bodyPr>
                  <a:lstStyle/>
                  <a:p>
                    <a:pPr algn="ctr"/>
                    <a:r>
                      <a:rPr kumimoji="1" lang="en-US" altLang="ja-JP" dirty="0" smtClean="0">
                        <a:latin typeface="Times New Roman"/>
                        <a:cs typeface="Times New Roman"/>
                      </a:rPr>
                      <a:t>2</a:t>
                    </a:r>
                    <a:r>
                      <a:rPr kumimoji="1" lang="en-US" altLang="ja-JP" i="1" dirty="0" smtClean="0">
                        <a:latin typeface="Symbol" charset="2"/>
                        <a:cs typeface="Symbol" charset="2"/>
                      </a:rPr>
                      <a:t>q</a:t>
                    </a:r>
                    <a:r>
                      <a:rPr kumimoji="1" lang="en-US" altLang="ja-JP" dirty="0" smtClean="0">
                        <a:latin typeface="Symbol" charset="2"/>
                        <a:cs typeface="Symbol" charset="2"/>
                      </a:rPr>
                      <a:t> </a:t>
                    </a:r>
                    <a:r>
                      <a:rPr kumimoji="1" lang="en-US" altLang="ja-JP" dirty="0" smtClean="0">
                        <a:latin typeface="Times New Roman"/>
                        <a:cs typeface="Times New Roman"/>
                      </a:rPr>
                      <a:t>(deg.)</a:t>
                    </a:r>
                    <a:endParaRPr kumimoji="1" lang="ja-JP" altLang="en-US" dirty="0">
                      <a:latin typeface="Times New Roman"/>
                      <a:cs typeface="Times New Roman"/>
                    </a:endParaRPr>
                  </a:p>
                </p:txBody>
              </p:sp>
            </p:grpSp>
          </p:grpSp>
          <p:grpSp>
            <p:nvGrpSpPr>
              <p:cNvPr id="48" name="図形グループ 47"/>
              <p:cNvGrpSpPr/>
              <p:nvPr/>
            </p:nvGrpSpPr>
            <p:grpSpPr>
              <a:xfrm>
                <a:off x="3413993" y="2296951"/>
                <a:ext cx="8079949" cy="597761"/>
                <a:chOff x="2395510" y="2788336"/>
                <a:chExt cx="5681214" cy="420301"/>
              </a:xfrm>
            </p:grpSpPr>
            <p:grpSp>
              <p:nvGrpSpPr>
                <p:cNvPr id="41" name="図形グループ 40"/>
                <p:cNvGrpSpPr/>
                <p:nvPr/>
              </p:nvGrpSpPr>
              <p:grpSpPr>
                <a:xfrm>
                  <a:off x="2957957" y="3038639"/>
                  <a:ext cx="4905284" cy="169998"/>
                  <a:chOff x="2957957" y="4054695"/>
                  <a:chExt cx="4905284" cy="169998"/>
                </a:xfrm>
              </p:grpSpPr>
              <p:sp>
                <p:nvSpPr>
                  <p:cNvPr id="36" name="二等辺三角形 35"/>
                  <p:cNvSpPr/>
                  <p:nvPr/>
                </p:nvSpPr>
                <p:spPr>
                  <a:xfrm flipV="1">
                    <a:off x="2957957" y="4054695"/>
                    <a:ext cx="97679" cy="169998"/>
                  </a:xfrm>
                  <a:prstGeom prst="triangl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 name="二等辺三角形 36"/>
                  <p:cNvSpPr/>
                  <p:nvPr/>
                </p:nvSpPr>
                <p:spPr>
                  <a:xfrm flipV="1">
                    <a:off x="7310939" y="4054695"/>
                    <a:ext cx="97679" cy="169998"/>
                  </a:xfrm>
                  <a:prstGeom prst="triangl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二等辺三角形 37"/>
                  <p:cNvSpPr/>
                  <p:nvPr/>
                </p:nvSpPr>
                <p:spPr>
                  <a:xfrm flipV="1">
                    <a:off x="3642717" y="4054695"/>
                    <a:ext cx="97679" cy="169998"/>
                  </a:xfrm>
                  <a:prstGeom prst="triangl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二等辺三角形 38"/>
                  <p:cNvSpPr/>
                  <p:nvPr/>
                </p:nvSpPr>
                <p:spPr>
                  <a:xfrm flipV="1">
                    <a:off x="7765562" y="4054695"/>
                    <a:ext cx="97679" cy="169998"/>
                  </a:xfrm>
                  <a:prstGeom prst="triangl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二等辺三角形 39"/>
                  <p:cNvSpPr/>
                  <p:nvPr/>
                </p:nvSpPr>
                <p:spPr>
                  <a:xfrm flipV="1">
                    <a:off x="5867241" y="4054695"/>
                    <a:ext cx="97679" cy="169998"/>
                  </a:xfrm>
                  <a:prstGeom prst="triangl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47" name="図形グループ 46"/>
                <p:cNvGrpSpPr/>
                <p:nvPr/>
              </p:nvGrpSpPr>
              <p:grpSpPr>
                <a:xfrm>
                  <a:off x="2395510" y="2788336"/>
                  <a:ext cx="5681214" cy="248866"/>
                  <a:chOff x="2395510" y="2788336"/>
                  <a:chExt cx="5681214" cy="248866"/>
                </a:xfrm>
              </p:grpSpPr>
              <p:sp>
                <p:nvSpPr>
                  <p:cNvPr id="42" name="テキスト ボックス 41"/>
                  <p:cNvSpPr txBox="1"/>
                  <p:nvPr/>
                </p:nvSpPr>
                <p:spPr>
                  <a:xfrm>
                    <a:off x="2395510" y="2788336"/>
                    <a:ext cx="931455" cy="248866"/>
                  </a:xfrm>
                  <a:prstGeom prst="rect">
                    <a:avLst/>
                  </a:prstGeom>
                  <a:noFill/>
                </p:spPr>
                <p:txBody>
                  <a:bodyPr wrap="square" rtlCol="0">
                    <a:spAutoFit/>
                  </a:bodyPr>
                  <a:lstStyle/>
                  <a:p>
                    <a:pPr algn="r"/>
                    <a:r>
                      <a:rPr kumimoji="1" lang="en-US" altLang="ja-JP" sz="1700" dirty="0">
                        <a:latin typeface="Times New Roman"/>
                        <a:cs typeface="Times New Roman"/>
                      </a:rPr>
                      <a:t>Au (111)</a:t>
                    </a:r>
                    <a:endParaRPr kumimoji="1" lang="ja-JP" altLang="en-US" sz="1700" dirty="0">
                      <a:latin typeface="Times New Roman"/>
                      <a:cs typeface="Times New Roman"/>
                    </a:endParaRPr>
                  </a:p>
                </p:txBody>
              </p:sp>
              <p:sp>
                <p:nvSpPr>
                  <p:cNvPr id="43" name="テキスト ボックス 42"/>
                  <p:cNvSpPr txBox="1"/>
                  <p:nvPr/>
                </p:nvSpPr>
                <p:spPr>
                  <a:xfrm>
                    <a:off x="3005156" y="2788336"/>
                    <a:ext cx="931455" cy="248866"/>
                  </a:xfrm>
                  <a:prstGeom prst="rect">
                    <a:avLst/>
                  </a:prstGeom>
                  <a:noFill/>
                </p:spPr>
                <p:txBody>
                  <a:bodyPr wrap="square" rtlCol="0">
                    <a:spAutoFit/>
                  </a:bodyPr>
                  <a:lstStyle/>
                  <a:p>
                    <a:pPr algn="r"/>
                    <a:r>
                      <a:rPr kumimoji="1" lang="en-US" altLang="ja-JP" sz="1700" dirty="0">
                        <a:latin typeface="Times New Roman"/>
                        <a:cs typeface="Times New Roman"/>
                      </a:rPr>
                      <a:t>(200)</a:t>
                    </a:r>
                    <a:endParaRPr kumimoji="1" lang="ja-JP" altLang="en-US" sz="1700" dirty="0">
                      <a:latin typeface="Times New Roman"/>
                      <a:cs typeface="Times New Roman"/>
                    </a:endParaRPr>
                  </a:p>
                </p:txBody>
              </p:sp>
              <p:sp>
                <p:nvSpPr>
                  <p:cNvPr id="44" name="テキスト ボックス 43"/>
                  <p:cNvSpPr txBox="1"/>
                  <p:nvPr/>
                </p:nvSpPr>
                <p:spPr>
                  <a:xfrm>
                    <a:off x="5228167" y="2788336"/>
                    <a:ext cx="931455" cy="248866"/>
                  </a:xfrm>
                  <a:prstGeom prst="rect">
                    <a:avLst/>
                  </a:prstGeom>
                  <a:noFill/>
                </p:spPr>
                <p:txBody>
                  <a:bodyPr wrap="square" rtlCol="0">
                    <a:spAutoFit/>
                  </a:bodyPr>
                  <a:lstStyle/>
                  <a:p>
                    <a:pPr algn="r"/>
                    <a:r>
                      <a:rPr kumimoji="1" lang="en-US" altLang="ja-JP" sz="1700" dirty="0">
                        <a:latin typeface="Times New Roman"/>
                        <a:cs typeface="Times New Roman"/>
                      </a:rPr>
                      <a:t> (220)</a:t>
                    </a:r>
                    <a:endParaRPr kumimoji="1" lang="ja-JP" altLang="en-US" sz="1700" dirty="0">
                      <a:latin typeface="Times New Roman"/>
                      <a:cs typeface="Times New Roman"/>
                    </a:endParaRPr>
                  </a:p>
                </p:txBody>
              </p:sp>
              <p:sp>
                <p:nvSpPr>
                  <p:cNvPr id="45" name="テキスト ボックス 44"/>
                  <p:cNvSpPr txBox="1"/>
                  <p:nvPr/>
                </p:nvSpPr>
                <p:spPr>
                  <a:xfrm>
                    <a:off x="6672078" y="2788336"/>
                    <a:ext cx="931455" cy="248866"/>
                  </a:xfrm>
                  <a:prstGeom prst="rect">
                    <a:avLst/>
                  </a:prstGeom>
                  <a:noFill/>
                </p:spPr>
                <p:txBody>
                  <a:bodyPr wrap="square" rtlCol="0">
                    <a:spAutoFit/>
                  </a:bodyPr>
                  <a:lstStyle/>
                  <a:p>
                    <a:pPr algn="r"/>
                    <a:r>
                      <a:rPr kumimoji="1" lang="en-US" altLang="ja-JP" sz="1700" dirty="0">
                        <a:latin typeface="Times New Roman"/>
                        <a:cs typeface="Times New Roman"/>
                      </a:rPr>
                      <a:t>(311)</a:t>
                    </a:r>
                    <a:endParaRPr kumimoji="1" lang="ja-JP" altLang="en-US" sz="1700" dirty="0">
                      <a:latin typeface="Times New Roman"/>
                      <a:cs typeface="Times New Roman"/>
                    </a:endParaRPr>
                  </a:p>
                </p:txBody>
              </p:sp>
              <p:sp>
                <p:nvSpPr>
                  <p:cNvPr id="46" name="テキスト ボックス 45"/>
                  <p:cNvSpPr txBox="1"/>
                  <p:nvPr/>
                </p:nvSpPr>
                <p:spPr>
                  <a:xfrm>
                    <a:off x="7145269" y="2788336"/>
                    <a:ext cx="931455" cy="248866"/>
                  </a:xfrm>
                  <a:prstGeom prst="rect">
                    <a:avLst/>
                  </a:prstGeom>
                  <a:noFill/>
                </p:spPr>
                <p:txBody>
                  <a:bodyPr wrap="square" rtlCol="0">
                    <a:spAutoFit/>
                  </a:bodyPr>
                  <a:lstStyle/>
                  <a:p>
                    <a:pPr algn="r"/>
                    <a:r>
                      <a:rPr kumimoji="1" lang="en-US" altLang="ja-JP" sz="1700" dirty="0">
                        <a:latin typeface="Times New Roman"/>
                        <a:cs typeface="Times New Roman"/>
                      </a:rPr>
                      <a:t>(222)</a:t>
                    </a:r>
                    <a:endParaRPr kumimoji="1" lang="ja-JP" altLang="en-US" sz="1700" dirty="0">
                      <a:latin typeface="Times New Roman"/>
                      <a:cs typeface="Times New Roman"/>
                    </a:endParaRPr>
                  </a:p>
                </p:txBody>
              </p:sp>
            </p:grpSp>
          </p:grpSp>
          <p:sp>
            <p:nvSpPr>
              <p:cNvPr id="49" name="テキスト ボックス 48"/>
              <p:cNvSpPr txBox="1"/>
              <p:nvPr/>
            </p:nvSpPr>
            <p:spPr>
              <a:xfrm>
                <a:off x="3111938" y="3450915"/>
                <a:ext cx="3734148" cy="437727"/>
              </a:xfrm>
              <a:prstGeom prst="rect">
                <a:avLst/>
              </a:prstGeom>
              <a:noFill/>
            </p:spPr>
            <p:txBody>
              <a:bodyPr wrap="square" lIns="130046" tIns="65023" rIns="130046" bIns="65023" rtlCol="0">
                <a:spAutoFit/>
              </a:bodyPr>
              <a:lstStyle/>
              <a:p>
                <a:pPr algn="r"/>
                <a:r>
                  <a:rPr kumimoji="1" lang="en-US" altLang="ja-JP" sz="2000" dirty="0">
                    <a:solidFill>
                      <a:srgbClr val="1BC617"/>
                    </a:solidFill>
                    <a:latin typeface="Times New Roman"/>
                    <a:cs typeface="Times New Roman"/>
                  </a:rPr>
                  <a:t>1.0 </a:t>
                </a:r>
                <a:r>
                  <a:rPr kumimoji="1" lang="en-US" altLang="ja-JP" sz="2000" dirty="0" err="1">
                    <a:solidFill>
                      <a:srgbClr val="1BC617"/>
                    </a:solidFill>
                    <a:latin typeface="Times New Roman"/>
                    <a:cs typeface="Times New Roman"/>
                  </a:rPr>
                  <a:t>mol</a:t>
                </a:r>
                <a:r>
                  <a:rPr kumimoji="1" lang="en-US" altLang="ja-JP" sz="2000" dirty="0">
                    <a:solidFill>
                      <a:srgbClr val="1BC617"/>
                    </a:solidFill>
                    <a:latin typeface="Times New Roman"/>
                    <a:cs typeface="Times New Roman"/>
                  </a:rPr>
                  <a:t>/litter 2nd sample </a:t>
                </a:r>
                <a:endParaRPr kumimoji="1" lang="ja-JP" altLang="en-US" sz="2000" dirty="0">
                  <a:solidFill>
                    <a:srgbClr val="1BC617"/>
                  </a:solidFill>
                  <a:latin typeface="Times New Roman"/>
                  <a:cs typeface="Times New Roman"/>
                </a:endParaRPr>
              </a:p>
            </p:txBody>
          </p:sp>
          <p:sp>
            <p:nvSpPr>
              <p:cNvPr id="50" name="テキスト ボックス 49"/>
              <p:cNvSpPr txBox="1"/>
              <p:nvPr/>
            </p:nvSpPr>
            <p:spPr>
              <a:xfrm>
                <a:off x="3856063" y="5924140"/>
                <a:ext cx="2174702" cy="437727"/>
              </a:xfrm>
              <a:prstGeom prst="rect">
                <a:avLst/>
              </a:prstGeom>
              <a:noFill/>
            </p:spPr>
            <p:txBody>
              <a:bodyPr wrap="square" lIns="130046" tIns="65023" rIns="130046" bIns="65023" rtlCol="0">
                <a:spAutoFit/>
              </a:bodyPr>
              <a:lstStyle/>
              <a:p>
                <a:pPr algn="r"/>
                <a:r>
                  <a:rPr kumimoji="1" lang="en-US" altLang="ja-JP" sz="2000" dirty="0">
                    <a:latin typeface="Times New Roman"/>
                    <a:cs typeface="Times New Roman"/>
                  </a:rPr>
                  <a:t>0.3 </a:t>
                </a:r>
                <a:r>
                  <a:rPr kumimoji="1" lang="en-US" altLang="ja-JP" sz="2000" dirty="0" err="1">
                    <a:latin typeface="Times New Roman"/>
                    <a:cs typeface="Times New Roman"/>
                  </a:rPr>
                  <a:t>mol</a:t>
                </a:r>
                <a:r>
                  <a:rPr kumimoji="1" lang="en-US" altLang="ja-JP" sz="2000" dirty="0">
                    <a:latin typeface="Times New Roman"/>
                    <a:cs typeface="Times New Roman"/>
                  </a:rPr>
                  <a:t>/litter</a:t>
                </a:r>
                <a:endParaRPr kumimoji="1" lang="ja-JP" altLang="en-US" sz="2000" dirty="0">
                  <a:latin typeface="Times New Roman"/>
                  <a:cs typeface="Times New Roman"/>
                </a:endParaRPr>
              </a:p>
            </p:txBody>
          </p:sp>
          <p:sp>
            <p:nvSpPr>
              <p:cNvPr id="51" name="テキスト ボックス 50"/>
              <p:cNvSpPr txBox="1"/>
              <p:nvPr/>
            </p:nvSpPr>
            <p:spPr>
              <a:xfrm>
                <a:off x="5758735" y="6097558"/>
                <a:ext cx="2174702" cy="437727"/>
              </a:xfrm>
              <a:prstGeom prst="rect">
                <a:avLst/>
              </a:prstGeom>
              <a:noFill/>
            </p:spPr>
            <p:txBody>
              <a:bodyPr wrap="square" lIns="130046" tIns="65023" rIns="130046" bIns="65023" rtlCol="0">
                <a:spAutoFit/>
              </a:bodyPr>
              <a:lstStyle/>
              <a:p>
                <a:pPr algn="r"/>
                <a:r>
                  <a:rPr kumimoji="1" lang="en-US" altLang="ja-JP" sz="2000" dirty="0">
                    <a:solidFill>
                      <a:srgbClr val="FC313D"/>
                    </a:solidFill>
                    <a:latin typeface="Times New Roman"/>
                    <a:cs typeface="Times New Roman"/>
                  </a:rPr>
                  <a:t>0.6 </a:t>
                </a:r>
                <a:r>
                  <a:rPr kumimoji="1" lang="en-US" altLang="ja-JP" sz="2000" dirty="0" err="1">
                    <a:solidFill>
                      <a:srgbClr val="FC313D"/>
                    </a:solidFill>
                    <a:latin typeface="Times New Roman"/>
                    <a:cs typeface="Times New Roman"/>
                  </a:rPr>
                  <a:t>mol</a:t>
                </a:r>
                <a:r>
                  <a:rPr kumimoji="1" lang="en-US" altLang="ja-JP" sz="2000" dirty="0">
                    <a:solidFill>
                      <a:srgbClr val="FC313D"/>
                    </a:solidFill>
                    <a:latin typeface="Times New Roman"/>
                    <a:cs typeface="Times New Roman"/>
                  </a:rPr>
                  <a:t>/litter</a:t>
                </a:r>
                <a:endParaRPr kumimoji="1" lang="ja-JP" altLang="en-US" sz="2000" dirty="0">
                  <a:solidFill>
                    <a:srgbClr val="FC313D"/>
                  </a:solidFill>
                  <a:latin typeface="Times New Roman"/>
                  <a:cs typeface="Times New Roman"/>
                </a:endParaRPr>
              </a:p>
            </p:txBody>
          </p:sp>
          <p:sp>
            <p:nvSpPr>
              <p:cNvPr id="52" name="テキスト ボックス 51"/>
              <p:cNvSpPr txBox="1"/>
              <p:nvPr/>
            </p:nvSpPr>
            <p:spPr>
              <a:xfrm>
                <a:off x="1710368" y="6401073"/>
                <a:ext cx="2174702" cy="437727"/>
              </a:xfrm>
              <a:prstGeom prst="rect">
                <a:avLst/>
              </a:prstGeom>
              <a:noFill/>
            </p:spPr>
            <p:txBody>
              <a:bodyPr wrap="square" lIns="130046" tIns="65023" rIns="130046" bIns="65023" rtlCol="0">
                <a:spAutoFit/>
              </a:bodyPr>
              <a:lstStyle/>
              <a:p>
                <a:pPr algn="r"/>
                <a:r>
                  <a:rPr kumimoji="1" lang="en-US" altLang="ja-JP" sz="2000" dirty="0">
                    <a:solidFill>
                      <a:srgbClr val="0000FF"/>
                    </a:solidFill>
                    <a:latin typeface="Times New Roman"/>
                    <a:cs typeface="Times New Roman"/>
                  </a:rPr>
                  <a:t>2.0 </a:t>
                </a:r>
                <a:r>
                  <a:rPr kumimoji="1" lang="en-US" altLang="ja-JP" sz="2000" dirty="0" err="1">
                    <a:solidFill>
                      <a:srgbClr val="0000FF"/>
                    </a:solidFill>
                    <a:latin typeface="Times New Roman"/>
                    <a:cs typeface="Times New Roman"/>
                  </a:rPr>
                  <a:t>mol</a:t>
                </a:r>
                <a:r>
                  <a:rPr kumimoji="1" lang="en-US" altLang="ja-JP" sz="2000" dirty="0">
                    <a:solidFill>
                      <a:srgbClr val="0000FF"/>
                    </a:solidFill>
                    <a:latin typeface="Times New Roman"/>
                    <a:cs typeface="Times New Roman"/>
                  </a:rPr>
                  <a:t>/litter</a:t>
                </a:r>
                <a:endParaRPr kumimoji="1" lang="ja-JP" altLang="en-US" sz="2000" dirty="0">
                  <a:solidFill>
                    <a:srgbClr val="0000FF"/>
                  </a:solidFill>
                  <a:latin typeface="Times New Roman"/>
                  <a:cs typeface="Times New Roman"/>
                </a:endParaRPr>
              </a:p>
            </p:txBody>
          </p:sp>
          <p:sp>
            <p:nvSpPr>
              <p:cNvPr id="53" name="テキスト ボックス 52"/>
              <p:cNvSpPr txBox="1"/>
              <p:nvPr/>
            </p:nvSpPr>
            <p:spPr>
              <a:xfrm>
                <a:off x="1241431" y="5110284"/>
                <a:ext cx="2884706" cy="437727"/>
              </a:xfrm>
              <a:prstGeom prst="rect">
                <a:avLst/>
              </a:prstGeom>
              <a:noFill/>
            </p:spPr>
            <p:txBody>
              <a:bodyPr wrap="square" lIns="130046" tIns="65023" rIns="130046" bIns="65023" rtlCol="0">
                <a:spAutoFit/>
              </a:bodyPr>
              <a:lstStyle/>
              <a:p>
                <a:pPr algn="r"/>
                <a:r>
                  <a:rPr kumimoji="1" lang="en-US" altLang="ja-JP" sz="2000" dirty="0">
                    <a:solidFill>
                      <a:srgbClr val="FF0000"/>
                    </a:solidFill>
                    <a:latin typeface="Times New Roman"/>
                    <a:cs typeface="Times New Roman"/>
                  </a:rPr>
                  <a:t>1.0 </a:t>
                </a:r>
                <a:r>
                  <a:rPr kumimoji="1" lang="en-US" altLang="ja-JP" sz="2000" dirty="0" err="1">
                    <a:solidFill>
                      <a:srgbClr val="FF0000"/>
                    </a:solidFill>
                    <a:latin typeface="Times New Roman"/>
                    <a:cs typeface="Times New Roman"/>
                  </a:rPr>
                  <a:t>mol</a:t>
                </a:r>
                <a:r>
                  <a:rPr kumimoji="1" lang="en-US" altLang="ja-JP" sz="2000" dirty="0">
                    <a:solidFill>
                      <a:srgbClr val="FF0000"/>
                    </a:solidFill>
                    <a:latin typeface="Times New Roman"/>
                    <a:cs typeface="Times New Roman"/>
                  </a:rPr>
                  <a:t>/litter 1st sample</a:t>
                </a:r>
                <a:endParaRPr kumimoji="1" lang="ja-JP" altLang="en-US" sz="2000" dirty="0">
                  <a:solidFill>
                    <a:srgbClr val="FF0000"/>
                  </a:solidFill>
                  <a:latin typeface="Times New Roman"/>
                  <a:cs typeface="Times New Roman"/>
                </a:endParaRPr>
              </a:p>
            </p:txBody>
          </p:sp>
          <p:cxnSp>
            <p:nvCxnSpPr>
              <p:cNvPr id="55" name="直線矢印コネクタ 54"/>
              <p:cNvCxnSpPr/>
              <p:nvPr/>
            </p:nvCxnSpPr>
            <p:spPr>
              <a:xfrm flipH="1">
                <a:off x="3822598" y="3869982"/>
                <a:ext cx="612897" cy="318794"/>
              </a:xfrm>
              <a:prstGeom prst="straightConnector1">
                <a:avLst/>
              </a:prstGeom>
              <a:ln>
                <a:solidFill>
                  <a:srgbClr val="1BC617"/>
                </a:solidFill>
                <a:tailEnd type="arrow"/>
              </a:ln>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p:nvPr/>
            </p:nvCxnSpPr>
            <p:spPr>
              <a:xfrm flipH="1">
                <a:off x="2164483" y="5548011"/>
                <a:ext cx="314496" cy="5612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7" name="直線矢印コネクタ 56"/>
              <p:cNvCxnSpPr>
                <a:stCxn id="50" idx="2"/>
              </p:cNvCxnSpPr>
              <p:nvPr/>
            </p:nvCxnSpPr>
            <p:spPr>
              <a:xfrm flipH="1">
                <a:off x="4301533" y="6361867"/>
                <a:ext cx="641882" cy="44971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8" name="直線矢印コネクタ 57"/>
              <p:cNvCxnSpPr/>
              <p:nvPr/>
            </p:nvCxnSpPr>
            <p:spPr>
              <a:xfrm flipH="1">
                <a:off x="5710312" y="6450287"/>
                <a:ext cx="910574" cy="658761"/>
              </a:xfrm>
              <a:prstGeom prst="straightConnector1">
                <a:avLst/>
              </a:prstGeom>
              <a:ln>
                <a:solidFill>
                  <a:srgbClr val="FC313D"/>
                </a:solidFill>
                <a:tailEnd type="arrow"/>
              </a:ln>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p:nvPr/>
            </p:nvCxnSpPr>
            <p:spPr>
              <a:xfrm flipH="1">
                <a:off x="1866084" y="6640524"/>
                <a:ext cx="503255" cy="17105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
          <p:nvSpPr>
            <p:cNvPr id="62" name="正方形/長方形 61"/>
            <p:cNvSpPr>
              <a:spLocks noChangeArrowheads="1"/>
            </p:cNvSpPr>
            <p:nvPr/>
          </p:nvSpPr>
          <p:spPr bwMode="auto">
            <a:xfrm>
              <a:off x="3838104" y="988368"/>
              <a:ext cx="892899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tabLst>
                  <a:tab pos="0" algn="l"/>
                </a:tabLst>
              </a:pPr>
              <a:r>
                <a:rPr lang="ja-JP" altLang="en-US" sz="3200" dirty="0" smtClean="0">
                  <a:solidFill>
                    <a:srgbClr val="000000"/>
                  </a:solidFill>
                  <a:latin typeface="ヒラギノ明朝 Pro W3" charset="0"/>
                  <a:ea typeface="ヒラギノ明朝 Pro W3" charset="0"/>
                  <a:cs typeface="ヒラギノ明朝 Pro W3" charset="0"/>
                  <a:sym typeface="ヒラギノ明朝 Pro W3" charset="0"/>
                </a:rPr>
                <a:t>沈殿回収後、極力速やかに測定（</a:t>
              </a:r>
              <a:r>
                <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rPr>
                <a:t>2〜3</a:t>
              </a:r>
              <a:r>
                <a:rPr lang="ja-JP" altLang="en-US" sz="3200" dirty="0" smtClean="0">
                  <a:solidFill>
                    <a:srgbClr val="000000"/>
                  </a:solidFill>
                  <a:latin typeface="ヒラギノ明朝 Pro W3" charset="0"/>
                  <a:ea typeface="ヒラギノ明朝 Pro W3" charset="0"/>
                  <a:cs typeface="ヒラギノ明朝 Pro W3" charset="0"/>
                  <a:sym typeface="ヒラギノ明朝 Pro W3" charset="0"/>
                </a:rPr>
                <a:t>日程度）</a:t>
              </a:r>
              <a:endParaRPr lang="en-US" altLang="ja-JP" sz="3200" dirty="0">
                <a:solidFill>
                  <a:srgbClr val="000000"/>
                </a:solidFill>
                <a:latin typeface="ヒラギノ明朝 Pro W3" charset="0"/>
                <a:ea typeface="ヒラギノ明朝 Pro W3" charset="0"/>
                <a:cs typeface="ヒラギノ明朝 Pro W3" charset="0"/>
                <a:sym typeface="ヒラギノ明朝 Pro W3" charset="0"/>
              </a:endParaRPr>
            </a:p>
          </p:txBody>
        </p:sp>
        <p:sp>
          <p:nvSpPr>
            <p:cNvPr id="64" name="テキスト ボックス 63"/>
            <p:cNvSpPr txBox="1"/>
            <p:nvPr/>
          </p:nvSpPr>
          <p:spPr>
            <a:xfrm>
              <a:off x="1389832" y="1708448"/>
              <a:ext cx="1429892" cy="437727"/>
            </a:xfrm>
            <a:prstGeom prst="rect">
              <a:avLst/>
            </a:prstGeom>
            <a:noFill/>
          </p:spPr>
          <p:txBody>
            <a:bodyPr wrap="square" lIns="130046" tIns="65023" rIns="130046" bIns="65023" rtlCol="0">
              <a:spAutoFit/>
            </a:bodyPr>
            <a:lstStyle/>
            <a:p>
              <a:pPr algn="r"/>
              <a:r>
                <a:rPr kumimoji="1" lang="en-US" altLang="ja-JP" sz="2000" dirty="0" smtClean="0">
                  <a:solidFill>
                    <a:srgbClr val="000090"/>
                  </a:solidFill>
                  <a:latin typeface="Times New Roman"/>
                  <a:cs typeface="Times New Roman"/>
                </a:rPr>
                <a:t>unknown</a:t>
              </a:r>
              <a:endParaRPr kumimoji="1" lang="ja-JP" altLang="en-US" sz="2000" dirty="0">
                <a:solidFill>
                  <a:srgbClr val="000090"/>
                </a:solidFill>
                <a:latin typeface="Times New Roman"/>
                <a:cs typeface="Times New Roman"/>
              </a:endParaRPr>
            </a:p>
          </p:txBody>
        </p:sp>
        <p:sp>
          <p:nvSpPr>
            <p:cNvPr id="65" name="二等辺三角形 64"/>
            <p:cNvSpPr/>
            <p:nvPr/>
          </p:nvSpPr>
          <p:spPr>
            <a:xfrm flipV="1">
              <a:off x="2757984" y="1754705"/>
              <a:ext cx="138921" cy="241775"/>
            </a:xfrm>
            <a:prstGeom prst="triangle">
              <a:avLst/>
            </a:prstGeom>
            <a:solidFill>
              <a:srgbClr val="0000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6" name="二等辺三角形 65"/>
            <p:cNvSpPr/>
            <p:nvPr/>
          </p:nvSpPr>
          <p:spPr>
            <a:xfrm flipV="1">
              <a:off x="1677864" y="2716560"/>
              <a:ext cx="138921" cy="241775"/>
            </a:xfrm>
            <a:prstGeom prst="triangle">
              <a:avLst/>
            </a:prstGeom>
            <a:solidFill>
              <a:srgbClr val="0000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7" name="二等辺三角形 66"/>
            <p:cNvSpPr/>
            <p:nvPr/>
          </p:nvSpPr>
          <p:spPr>
            <a:xfrm flipV="1">
              <a:off x="3838104" y="3148608"/>
              <a:ext cx="138921" cy="241775"/>
            </a:xfrm>
            <a:prstGeom prst="triangle">
              <a:avLst/>
            </a:prstGeom>
            <a:solidFill>
              <a:srgbClr val="0000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8" name="二等辺三角形 67"/>
            <p:cNvSpPr/>
            <p:nvPr/>
          </p:nvSpPr>
          <p:spPr>
            <a:xfrm flipV="1">
              <a:off x="4342160" y="3940696"/>
              <a:ext cx="138921" cy="241775"/>
            </a:xfrm>
            <a:prstGeom prst="triangle">
              <a:avLst/>
            </a:prstGeom>
            <a:solidFill>
              <a:srgbClr val="0000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9" name="二等辺三角形 68"/>
            <p:cNvSpPr/>
            <p:nvPr/>
          </p:nvSpPr>
          <p:spPr>
            <a:xfrm flipV="1">
              <a:off x="5601576" y="4372744"/>
              <a:ext cx="138921" cy="241775"/>
            </a:xfrm>
            <a:prstGeom prst="triangle">
              <a:avLst/>
            </a:prstGeom>
            <a:solidFill>
              <a:srgbClr val="0000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0" name="二等辺三角形 69"/>
            <p:cNvSpPr/>
            <p:nvPr/>
          </p:nvSpPr>
          <p:spPr>
            <a:xfrm flipV="1">
              <a:off x="5752135" y="4525144"/>
              <a:ext cx="138921" cy="241775"/>
            </a:xfrm>
            <a:prstGeom prst="triangle">
              <a:avLst/>
            </a:prstGeom>
            <a:solidFill>
              <a:srgbClr val="0000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1" name="二等辺三角形 70"/>
            <p:cNvSpPr/>
            <p:nvPr/>
          </p:nvSpPr>
          <p:spPr>
            <a:xfrm flipV="1">
              <a:off x="7150472" y="4588768"/>
              <a:ext cx="138921" cy="241775"/>
            </a:xfrm>
            <a:prstGeom prst="triangle">
              <a:avLst/>
            </a:prstGeom>
            <a:solidFill>
              <a:srgbClr val="0000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2" name="二等辺三角形 71"/>
            <p:cNvSpPr/>
            <p:nvPr/>
          </p:nvSpPr>
          <p:spPr>
            <a:xfrm flipV="1">
              <a:off x="11284991" y="5499121"/>
              <a:ext cx="138921" cy="241775"/>
            </a:xfrm>
            <a:prstGeom prst="triangle">
              <a:avLst/>
            </a:prstGeom>
            <a:solidFill>
              <a:srgbClr val="0000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3" name="二等辺三角形 72"/>
            <p:cNvSpPr/>
            <p:nvPr/>
          </p:nvSpPr>
          <p:spPr>
            <a:xfrm flipV="1">
              <a:off x="3190032" y="2500536"/>
              <a:ext cx="138921" cy="241775"/>
            </a:xfrm>
            <a:prstGeom prst="triangle">
              <a:avLst/>
            </a:prstGeom>
            <a:solidFill>
              <a:srgbClr val="0000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46342777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9"/>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7</a:t>
            </a:r>
            <a:endParaRPr lang="ja-JP" altLang="en-US" sz="2400" dirty="0">
              <a:latin typeface="American Typewriter" charset="0"/>
              <a:cs typeface="American Typewriter" charset="0"/>
            </a:endParaRPr>
          </a:p>
        </p:txBody>
      </p:sp>
      <p:grpSp>
        <p:nvGrpSpPr>
          <p:cNvPr id="59" name="図形グループ 58"/>
          <p:cNvGrpSpPr/>
          <p:nvPr/>
        </p:nvGrpSpPr>
        <p:grpSpPr>
          <a:xfrm>
            <a:off x="741760" y="988368"/>
            <a:ext cx="11449272" cy="6864636"/>
            <a:chOff x="309712" y="1924472"/>
            <a:chExt cx="11449272" cy="6864636"/>
          </a:xfrm>
        </p:grpSpPr>
        <p:sp>
          <p:nvSpPr>
            <p:cNvPr id="2" name="正方形/長方形 1"/>
            <p:cNvSpPr/>
            <p:nvPr/>
          </p:nvSpPr>
          <p:spPr>
            <a:xfrm>
              <a:off x="525736" y="1996480"/>
              <a:ext cx="11089232" cy="6792628"/>
            </a:xfrm>
            <a:prstGeom prst="rect">
              <a:avLst/>
            </a:prstGeom>
          </p:spPr>
          <p:txBody>
            <a:bodyPr wrap="square">
              <a:spAutoFit/>
            </a:bodyPr>
            <a:lstStyle/>
            <a:p>
              <a:pPr algn="l">
                <a:lnSpc>
                  <a:spcPct val="130000"/>
                </a:lnSpc>
                <a:tabLst>
                  <a:tab pos="2598738" algn="l"/>
                </a:tabLst>
              </a:pPr>
              <a:r>
                <a:rPr lang="ja-JP" altLang="en-US" sz="2800" dirty="0" smtClean="0">
                  <a:latin typeface="ヒラギノ明朝 ProN W3"/>
                  <a:ea typeface="ヒラギノ明朝 ProN W3"/>
                  <a:cs typeface="ヒラギノ明朝 ProN W3"/>
                </a:rPr>
                <a:t>化合物名	カードナンバー</a:t>
              </a:r>
            </a:p>
            <a:p>
              <a:pPr algn="l">
                <a:lnSpc>
                  <a:spcPct val="130000"/>
                </a:lnSpc>
                <a:tabLst>
                  <a:tab pos="2598738" algn="l"/>
                </a:tabLst>
              </a:pPr>
              <a:r>
                <a:rPr lang="mr-IN" altLang="ja-JP" sz="2800" dirty="0" smtClean="0">
                  <a:latin typeface="Times New Roman"/>
                  <a:cs typeface="Times New Roman"/>
                </a:rPr>
                <a:t>Au</a:t>
              </a:r>
              <a:r>
                <a:rPr lang="mr-IN" altLang="ja-JP" sz="2800" dirty="0">
                  <a:latin typeface="Times New Roman"/>
                  <a:cs typeface="Times New Roman"/>
                </a:rPr>
                <a:t>	00-004-</a:t>
              </a:r>
              <a:r>
                <a:rPr lang="mr-IN" altLang="ja-JP" sz="2800" dirty="0" smtClean="0">
                  <a:latin typeface="Times New Roman"/>
                  <a:cs typeface="Times New Roman"/>
                </a:rPr>
                <a:t>0784, 01</a:t>
              </a:r>
              <a:r>
                <a:rPr lang="mr-IN" altLang="ja-JP" sz="2800" dirty="0">
                  <a:latin typeface="Times New Roman"/>
                  <a:cs typeface="Times New Roman"/>
                </a:rPr>
                <a:t>-071-</a:t>
              </a:r>
              <a:r>
                <a:rPr lang="mr-IN" altLang="ja-JP" sz="2800" dirty="0" smtClean="0">
                  <a:latin typeface="Times New Roman"/>
                  <a:cs typeface="Times New Roman"/>
                </a:rPr>
                <a:t>3755, 01</a:t>
              </a:r>
              <a:r>
                <a:rPr lang="mr-IN" altLang="ja-JP" sz="2800" dirty="0">
                  <a:latin typeface="Times New Roman"/>
                  <a:cs typeface="Times New Roman"/>
                </a:rPr>
                <a:t>-071-</a:t>
              </a:r>
              <a:r>
                <a:rPr lang="mr-IN" altLang="ja-JP" sz="2800" dirty="0" smtClean="0">
                  <a:latin typeface="Times New Roman"/>
                  <a:cs typeface="Times New Roman"/>
                </a:rPr>
                <a:t>4073</a:t>
              </a:r>
              <a:r>
                <a:rPr lang="mr-IN" altLang="ja-JP" sz="2800" dirty="0">
                  <a:latin typeface="Times New Roman"/>
                  <a:cs typeface="Times New Roman"/>
                </a:rPr>
                <a:t>, </a:t>
              </a:r>
              <a:r>
                <a:rPr lang="mr-IN" altLang="ja-JP" sz="2800" dirty="0" smtClean="0">
                  <a:latin typeface="Times New Roman"/>
                  <a:cs typeface="Times New Roman"/>
                </a:rPr>
                <a:t>01</a:t>
              </a:r>
              <a:r>
                <a:rPr lang="mr-IN" altLang="ja-JP" sz="2800" dirty="0">
                  <a:latin typeface="Times New Roman"/>
                  <a:cs typeface="Times New Roman"/>
                </a:rPr>
                <a:t>-089-</a:t>
              </a:r>
              <a:r>
                <a:rPr lang="mr-IN" altLang="ja-JP" sz="2800" dirty="0" smtClean="0">
                  <a:latin typeface="Times New Roman"/>
                  <a:cs typeface="Times New Roman"/>
                </a:rPr>
                <a:t>3697</a:t>
              </a:r>
              <a:r>
                <a:rPr lang="mr-IN" altLang="ja-JP" sz="2800" dirty="0">
                  <a:latin typeface="Times New Roman"/>
                  <a:cs typeface="Times New Roman"/>
                </a:rPr>
                <a:t>, </a:t>
              </a:r>
              <a:r>
                <a:rPr lang="mr-IN" altLang="ja-JP" sz="2800" dirty="0" smtClean="0">
                  <a:latin typeface="Times New Roman"/>
                  <a:cs typeface="Times New Roman"/>
                </a:rPr>
                <a:t>	03</a:t>
              </a:r>
              <a:r>
                <a:rPr lang="mr-IN" altLang="ja-JP" sz="2800" dirty="0">
                  <a:latin typeface="Times New Roman"/>
                  <a:cs typeface="Times New Roman"/>
                </a:rPr>
                <a:t>-065-</a:t>
              </a:r>
              <a:r>
                <a:rPr lang="mr-IN" altLang="ja-JP" sz="2800" dirty="0" smtClean="0">
                  <a:latin typeface="Times New Roman"/>
                  <a:cs typeface="Times New Roman"/>
                </a:rPr>
                <a:t>2870</a:t>
              </a:r>
              <a:r>
                <a:rPr lang="mr-IN" altLang="ja-JP" sz="2800" dirty="0">
                  <a:latin typeface="Times New Roman"/>
                  <a:cs typeface="Times New Roman"/>
                </a:rPr>
                <a:t>, </a:t>
              </a:r>
              <a:r>
                <a:rPr lang="mr-IN" altLang="ja-JP" sz="2800" dirty="0" smtClean="0">
                  <a:latin typeface="Times New Roman"/>
                  <a:cs typeface="Times New Roman"/>
                </a:rPr>
                <a:t>03</a:t>
              </a:r>
              <a:r>
                <a:rPr lang="mr-IN" altLang="ja-JP" sz="2800" dirty="0">
                  <a:latin typeface="Times New Roman"/>
                  <a:cs typeface="Times New Roman"/>
                </a:rPr>
                <a:t>-065-8601</a:t>
              </a:r>
            </a:p>
            <a:p>
              <a:pPr algn="l">
                <a:lnSpc>
                  <a:spcPct val="130000"/>
                </a:lnSpc>
                <a:tabLst>
                  <a:tab pos="2598738" algn="l"/>
                </a:tabLst>
              </a:pPr>
              <a:r>
                <a:rPr lang="mr-IN" altLang="ja-JP" sz="2800" dirty="0">
                  <a:latin typeface="Times New Roman"/>
                  <a:cs typeface="Times New Roman"/>
                </a:rPr>
                <a:t>Au</a:t>
              </a:r>
              <a:r>
                <a:rPr lang="mr-IN" altLang="ja-JP" sz="2800" baseline="-25000" dirty="0">
                  <a:latin typeface="Times New Roman"/>
                  <a:cs typeface="Times New Roman"/>
                </a:rPr>
                <a:t>2</a:t>
              </a:r>
              <a:r>
                <a:rPr lang="mr-IN" altLang="ja-JP" sz="2800" dirty="0">
                  <a:latin typeface="Times New Roman"/>
                  <a:cs typeface="Times New Roman"/>
                </a:rPr>
                <a:t>Na	03-065-3084</a:t>
              </a:r>
            </a:p>
            <a:p>
              <a:pPr algn="l">
                <a:lnSpc>
                  <a:spcPct val="130000"/>
                </a:lnSpc>
                <a:tabLst>
                  <a:tab pos="2598738" algn="l"/>
                </a:tabLst>
              </a:pPr>
              <a:r>
                <a:rPr lang="mr-IN" altLang="ja-JP" sz="2800" dirty="0">
                  <a:latin typeface="Times New Roman"/>
                  <a:cs typeface="Times New Roman"/>
                </a:rPr>
                <a:t>Au</a:t>
              </a:r>
              <a:r>
                <a:rPr lang="mr-IN" altLang="ja-JP" sz="2800" baseline="-25000" dirty="0">
                  <a:latin typeface="Times New Roman"/>
                  <a:cs typeface="Times New Roman"/>
                </a:rPr>
                <a:t>2</a:t>
              </a:r>
              <a:r>
                <a:rPr lang="mr-IN" altLang="ja-JP" sz="2800" dirty="0">
                  <a:latin typeface="Times New Roman"/>
                  <a:cs typeface="Times New Roman"/>
                </a:rPr>
                <a:t>Na	03-065-5406</a:t>
              </a:r>
            </a:p>
            <a:p>
              <a:pPr algn="l">
                <a:lnSpc>
                  <a:spcPct val="130000"/>
                </a:lnSpc>
                <a:tabLst>
                  <a:tab pos="2598738" algn="l"/>
                </a:tabLst>
              </a:pPr>
              <a:r>
                <a:rPr lang="mr-IN" altLang="ja-JP" sz="2800" dirty="0">
                  <a:solidFill>
                    <a:srgbClr val="FF0000"/>
                  </a:solidFill>
                  <a:latin typeface="Times New Roman"/>
                  <a:cs typeface="Times New Roman"/>
                </a:rPr>
                <a:t>Au</a:t>
              </a:r>
              <a:r>
                <a:rPr lang="mr-IN" altLang="ja-JP" sz="2800" baseline="-25000" dirty="0">
                  <a:solidFill>
                    <a:srgbClr val="FF0000"/>
                  </a:solidFill>
                  <a:latin typeface="Times New Roman"/>
                  <a:cs typeface="Times New Roman"/>
                </a:rPr>
                <a:t>2</a:t>
              </a:r>
              <a:r>
                <a:rPr lang="mr-IN" altLang="ja-JP" sz="2800" dirty="0">
                  <a:solidFill>
                    <a:srgbClr val="FF0000"/>
                  </a:solidFill>
                  <a:latin typeface="Times New Roman"/>
                  <a:cs typeface="Times New Roman"/>
                </a:rPr>
                <a:t>O</a:t>
              </a:r>
              <a:r>
                <a:rPr lang="mr-IN" altLang="ja-JP" sz="2800" baseline="-25000" dirty="0">
                  <a:solidFill>
                    <a:srgbClr val="FF0000"/>
                  </a:solidFill>
                  <a:latin typeface="Times New Roman"/>
                  <a:cs typeface="Times New Roman"/>
                </a:rPr>
                <a:t>3</a:t>
              </a:r>
              <a:r>
                <a:rPr lang="mr-IN" altLang="ja-JP" sz="2800" dirty="0">
                  <a:solidFill>
                    <a:srgbClr val="FF0000"/>
                  </a:solidFill>
                  <a:latin typeface="Times New Roman"/>
                  <a:cs typeface="Times New Roman"/>
                </a:rPr>
                <a:t>	01-071-0579</a:t>
              </a:r>
            </a:p>
            <a:p>
              <a:pPr algn="l">
                <a:lnSpc>
                  <a:spcPct val="130000"/>
                </a:lnSpc>
                <a:tabLst>
                  <a:tab pos="2598738" algn="l"/>
                </a:tabLst>
              </a:pPr>
              <a:r>
                <a:rPr lang="mr-IN" altLang="ja-JP" sz="2800" dirty="0">
                  <a:latin typeface="Times New Roman"/>
                  <a:cs typeface="Times New Roman"/>
                </a:rPr>
                <a:t>AuNa</a:t>
              </a:r>
              <a:r>
                <a:rPr lang="mr-IN" altLang="ja-JP" sz="2800" baseline="-25000" dirty="0">
                  <a:latin typeface="Times New Roman"/>
                  <a:cs typeface="Times New Roman"/>
                </a:rPr>
                <a:t>2</a:t>
              </a:r>
              <a:r>
                <a:rPr lang="mr-IN" altLang="ja-JP" sz="2800" dirty="0">
                  <a:latin typeface="Times New Roman"/>
                  <a:cs typeface="Times New Roman"/>
                </a:rPr>
                <a:t>	00-025-0368</a:t>
              </a:r>
            </a:p>
            <a:p>
              <a:pPr algn="l">
                <a:lnSpc>
                  <a:spcPct val="130000"/>
                </a:lnSpc>
                <a:tabLst>
                  <a:tab pos="2598738" algn="l"/>
                </a:tabLst>
              </a:pPr>
              <a:r>
                <a:rPr lang="mr-IN" altLang="ja-JP" sz="2800" dirty="0">
                  <a:latin typeface="Times New Roman"/>
                  <a:cs typeface="Times New Roman"/>
                </a:rPr>
                <a:t>AuNa</a:t>
              </a:r>
              <a:r>
                <a:rPr lang="mr-IN" altLang="ja-JP" sz="2800" baseline="-25000" dirty="0">
                  <a:latin typeface="Times New Roman"/>
                  <a:cs typeface="Times New Roman"/>
                </a:rPr>
                <a:t>2</a:t>
              </a:r>
              <a:r>
                <a:rPr lang="mr-IN" altLang="ja-JP" sz="2800" dirty="0">
                  <a:latin typeface="Times New Roman"/>
                  <a:cs typeface="Times New Roman"/>
                </a:rPr>
                <a:t>	03-065-2707</a:t>
              </a:r>
            </a:p>
            <a:p>
              <a:pPr algn="l">
                <a:lnSpc>
                  <a:spcPct val="130000"/>
                </a:lnSpc>
                <a:tabLst>
                  <a:tab pos="2598738" algn="l"/>
                </a:tabLst>
              </a:pPr>
              <a:r>
                <a:rPr lang="mr-IN" altLang="ja-JP" sz="2800" dirty="0">
                  <a:latin typeface="Times New Roman"/>
                  <a:cs typeface="Times New Roman"/>
                </a:rPr>
                <a:t>Na(AuO</a:t>
              </a:r>
              <a:r>
                <a:rPr lang="mr-IN" altLang="ja-JP" sz="2800" baseline="-25000" dirty="0">
                  <a:latin typeface="Times New Roman"/>
                  <a:cs typeface="Times New Roman"/>
                </a:rPr>
                <a:t>2</a:t>
              </a:r>
              <a:r>
                <a:rPr lang="mr-IN" altLang="ja-JP" sz="2800" dirty="0">
                  <a:latin typeface="Times New Roman"/>
                  <a:cs typeface="Times New Roman"/>
                </a:rPr>
                <a:t>)	01-071-2669</a:t>
              </a:r>
            </a:p>
            <a:p>
              <a:pPr algn="l">
                <a:lnSpc>
                  <a:spcPct val="130000"/>
                </a:lnSpc>
                <a:tabLst>
                  <a:tab pos="2598738" algn="l"/>
                </a:tabLst>
              </a:pPr>
              <a:r>
                <a:rPr lang="mr-IN" altLang="ja-JP" sz="2800" dirty="0">
                  <a:latin typeface="Times New Roman"/>
                  <a:cs typeface="Times New Roman"/>
                </a:rPr>
                <a:t>Na</a:t>
              </a:r>
              <a:r>
                <a:rPr lang="mr-IN" altLang="ja-JP" sz="2800" baseline="-25000" dirty="0">
                  <a:latin typeface="Times New Roman"/>
                  <a:cs typeface="Times New Roman"/>
                </a:rPr>
                <a:t>0.66</a:t>
              </a:r>
              <a:r>
                <a:rPr lang="mr-IN" altLang="ja-JP" sz="2800" dirty="0">
                  <a:latin typeface="Times New Roman"/>
                  <a:cs typeface="Times New Roman"/>
                </a:rPr>
                <a:t>Au</a:t>
              </a:r>
              <a:r>
                <a:rPr lang="mr-IN" altLang="ja-JP" sz="2800" baseline="-25000" dirty="0">
                  <a:latin typeface="Times New Roman"/>
                  <a:cs typeface="Times New Roman"/>
                </a:rPr>
                <a:t>2.66</a:t>
              </a:r>
              <a:r>
                <a:rPr lang="mr-IN" altLang="ja-JP" sz="2800" dirty="0">
                  <a:latin typeface="Times New Roman"/>
                  <a:cs typeface="Times New Roman"/>
                </a:rPr>
                <a:t>O</a:t>
              </a:r>
              <a:r>
                <a:rPr lang="mr-IN" altLang="ja-JP" sz="2800" baseline="-25000" dirty="0">
                  <a:latin typeface="Times New Roman"/>
                  <a:cs typeface="Times New Roman"/>
                </a:rPr>
                <a:t>4</a:t>
              </a:r>
              <a:r>
                <a:rPr lang="mr-IN" altLang="ja-JP" sz="2800" dirty="0">
                  <a:latin typeface="Times New Roman"/>
                  <a:cs typeface="Times New Roman"/>
                </a:rPr>
                <a:t>	00-023-0676</a:t>
              </a:r>
            </a:p>
            <a:p>
              <a:pPr algn="l">
                <a:lnSpc>
                  <a:spcPct val="130000"/>
                </a:lnSpc>
                <a:tabLst>
                  <a:tab pos="2598738" algn="l"/>
                </a:tabLst>
              </a:pPr>
              <a:r>
                <a:rPr lang="mr-IN" altLang="ja-JP" sz="2800" dirty="0">
                  <a:latin typeface="Times New Roman"/>
                  <a:cs typeface="Times New Roman"/>
                </a:rPr>
                <a:t>Na</a:t>
              </a:r>
              <a:r>
                <a:rPr lang="mr-IN" altLang="ja-JP" sz="2800" baseline="-25000" dirty="0">
                  <a:latin typeface="Times New Roman"/>
                  <a:cs typeface="Times New Roman"/>
                </a:rPr>
                <a:t>3</a:t>
              </a:r>
              <a:r>
                <a:rPr lang="mr-IN" altLang="ja-JP" sz="2800" dirty="0">
                  <a:latin typeface="Times New Roman"/>
                  <a:cs typeface="Times New Roman"/>
                </a:rPr>
                <a:t>AuO</a:t>
              </a:r>
              <a:r>
                <a:rPr lang="mr-IN" altLang="ja-JP" sz="2800" baseline="-25000" dirty="0">
                  <a:latin typeface="Times New Roman"/>
                  <a:cs typeface="Times New Roman"/>
                </a:rPr>
                <a:t>2</a:t>
              </a:r>
              <a:r>
                <a:rPr lang="mr-IN" altLang="ja-JP" sz="2800" dirty="0">
                  <a:latin typeface="Times New Roman"/>
                  <a:cs typeface="Times New Roman"/>
                </a:rPr>
                <a:t>	00-040-0175</a:t>
              </a:r>
            </a:p>
            <a:p>
              <a:pPr algn="l">
                <a:lnSpc>
                  <a:spcPct val="130000"/>
                </a:lnSpc>
                <a:tabLst>
                  <a:tab pos="2598738" algn="l"/>
                </a:tabLst>
              </a:pPr>
              <a:r>
                <a:rPr lang="mr-IN" altLang="ja-JP" sz="2800" dirty="0">
                  <a:latin typeface="Times New Roman"/>
                  <a:cs typeface="Times New Roman"/>
                </a:rPr>
                <a:t>Na</a:t>
              </a:r>
              <a:r>
                <a:rPr lang="mr-IN" altLang="ja-JP" sz="2800" baseline="-25000" dirty="0">
                  <a:latin typeface="Times New Roman"/>
                  <a:cs typeface="Times New Roman"/>
                </a:rPr>
                <a:t>6</a:t>
              </a:r>
              <a:r>
                <a:rPr lang="mr-IN" altLang="ja-JP" sz="2800" dirty="0">
                  <a:latin typeface="Times New Roman"/>
                  <a:cs typeface="Times New Roman"/>
                </a:rPr>
                <a:t>Au</a:t>
              </a:r>
              <a:r>
                <a:rPr lang="mr-IN" altLang="ja-JP" sz="2800" baseline="-25000" dirty="0">
                  <a:latin typeface="Times New Roman"/>
                  <a:cs typeface="Times New Roman"/>
                </a:rPr>
                <a:t>2</a:t>
              </a:r>
              <a:r>
                <a:rPr lang="mr-IN" altLang="ja-JP" sz="2800" dirty="0">
                  <a:latin typeface="Times New Roman"/>
                  <a:cs typeface="Times New Roman"/>
                </a:rPr>
                <a:t>O</a:t>
              </a:r>
              <a:r>
                <a:rPr lang="mr-IN" altLang="ja-JP" sz="2800" baseline="-25000" dirty="0">
                  <a:latin typeface="Times New Roman"/>
                  <a:cs typeface="Times New Roman"/>
                </a:rPr>
                <a:t>6</a:t>
              </a:r>
              <a:r>
                <a:rPr lang="mr-IN" altLang="ja-JP" sz="2800" dirty="0">
                  <a:latin typeface="Times New Roman"/>
                  <a:cs typeface="Times New Roman"/>
                </a:rPr>
                <a:t>	01-073-1850</a:t>
              </a:r>
              <a:endParaRPr lang="ja-JP" altLang="en-US" sz="2800" dirty="0">
                <a:latin typeface="Times New Roman"/>
                <a:cs typeface="Times New Roman"/>
              </a:endParaRPr>
            </a:p>
          </p:txBody>
        </p:sp>
        <p:grpSp>
          <p:nvGrpSpPr>
            <p:cNvPr id="58" name="図形グループ 57"/>
            <p:cNvGrpSpPr/>
            <p:nvPr/>
          </p:nvGrpSpPr>
          <p:grpSpPr>
            <a:xfrm>
              <a:off x="309712" y="1924472"/>
              <a:ext cx="11449272" cy="6840760"/>
              <a:chOff x="309712" y="1924472"/>
              <a:chExt cx="11449272" cy="6840760"/>
            </a:xfrm>
          </p:grpSpPr>
          <p:sp>
            <p:nvSpPr>
              <p:cNvPr id="3" name="正方形/長方形 2"/>
              <p:cNvSpPr/>
              <p:nvPr/>
            </p:nvSpPr>
            <p:spPr bwMode="auto">
              <a:xfrm>
                <a:off x="309712" y="1924472"/>
                <a:ext cx="11449272" cy="6840760"/>
              </a:xfrm>
              <a:prstGeom prst="rect">
                <a:avLst/>
              </a:prstGeom>
              <a:noFill/>
              <a:ln w="25400" cap="flat" cmpd="sng" algn="ctr">
                <a:solidFill>
                  <a:srgbClr val="000000"/>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cxnSp>
            <p:nvCxnSpPr>
              <p:cNvPr id="6" name="直線コネクタ 5"/>
              <p:cNvCxnSpPr/>
              <p:nvPr/>
            </p:nvCxnSpPr>
            <p:spPr bwMode="auto">
              <a:xfrm>
                <a:off x="3046016" y="1924472"/>
                <a:ext cx="0" cy="6840760"/>
              </a:xfrm>
              <a:prstGeom prst="line">
                <a:avLst/>
              </a:prstGeom>
              <a:blipFill dpi="0" rotWithShape="0">
                <a:blip r:embed="rId2"/>
                <a:srcRect/>
                <a:tile tx="0" ty="0" sx="100000" sy="100000" flip="none" algn="tl"/>
              </a:blipFill>
              <a:ln w="19050" cap="flat" cmpd="sng" algn="ctr">
                <a:solidFill>
                  <a:srgbClr val="000000"/>
                </a:solidFill>
                <a:prstDash val="solid"/>
                <a:miter lim="0"/>
                <a:headEnd type="none" w="med" len="med"/>
                <a:tailEnd type="none" w="med" len="med"/>
              </a:ln>
              <a:effectLst/>
            </p:spPr>
          </p:cxnSp>
          <p:cxnSp>
            <p:nvCxnSpPr>
              <p:cNvPr id="22" name="直線コネクタ 21"/>
              <p:cNvCxnSpPr/>
              <p:nvPr/>
            </p:nvCxnSpPr>
            <p:spPr bwMode="auto">
              <a:xfrm>
                <a:off x="309712" y="2638551"/>
                <a:ext cx="11449272" cy="0"/>
              </a:xfrm>
              <a:prstGeom prst="line">
                <a:avLst/>
              </a:prstGeom>
              <a:blipFill dpi="0" rotWithShape="0">
                <a:blip r:embed="rId2"/>
                <a:srcRect/>
                <a:tile tx="0" ty="0" sx="100000" sy="100000" flip="none" algn="tl"/>
              </a:blipFill>
              <a:ln w="19050" cap="flat" cmpd="sng" algn="ctr">
                <a:solidFill>
                  <a:srgbClr val="000000"/>
                </a:solidFill>
                <a:prstDash val="solid"/>
                <a:miter lim="0"/>
                <a:headEnd type="none" w="med" len="med"/>
                <a:tailEnd type="none" w="med" len="med"/>
              </a:ln>
              <a:effectLst/>
            </p:spPr>
          </p:cxnSp>
          <p:cxnSp>
            <p:nvCxnSpPr>
              <p:cNvPr id="23" name="直線コネクタ 22"/>
              <p:cNvCxnSpPr/>
              <p:nvPr/>
            </p:nvCxnSpPr>
            <p:spPr bwMode="auto">
              <a:xfrm>
                <a:off x="3046016" y="3220616"/>
                <a:ext cx="8712968" cy="0"/>
              </a:xfrm>
              <a:prstGeom prst="line">
                <a:avLst/>
              </a:prstGeom>
              <a:blipFill dpi="0" rotWithShape="0">
                <a:blip r:embed="rId2"/>
                <a:srcRect/>
                <a:tile tx="0" ty="0" sx="100000" sy="100000" flip="none" algn="tl"/>
              </a:blipFill>
              <a:ln w="19050" cap="flat" cmpd="sng" algn="ctr">
                <a:solidFill>
                  <a:srgbClr val="000000"/>
                </a:solidFill>
                <a:prstDash val="dash"/>
                <a:miter lim="0"/>
                <a:headEnd type="none" w="med" len="med"/>
                <a:tailEnd type="none" w="med" len="med"/>
              </a:ln>
              <a:effectLst/>
            </p:spPr>
          </p:cxnSp>
          <p:cxnSp>
            <p:nvCxnSpPr>
              <p:cNvPr id="24" name="直線コネクタ 23"/>
              <p:cNvCxnSpPr/>
              <p:nvPr/>
            </p:nvCxnSpPr>
            <p:spPr bwMode="auto">
              <a:xfrm>
                <a:off x="309712" y="4329540"/>
                <a:ext cx="11449272" cy="0"/>
              </a:xfrm>
              <a:prstGeom prst="line">
                <a:avLst/>
              </a:prstGeom>
              <a:blipFill dpi="0" rotWithShape="0">
                <a:blip r:embed="rId2"/>
                <a:srcRect/>
                <a:tile tx="0" ty="0" sx="100000" sy="100000" flip="none" algn="tl"/>
              </a:blipFill>
              <a:ln w="19050" cap="flat" cmpd="sng" algn="ctr">
                <a:solidFill>
                  <a:srgbClr val="000000"/>
                </a:solidFill>
                <a:prstDash val="dash"/>
                <a:miter lim="0"/>
                <a:headEnd type="none" w="med" len="med"/>
                <a:tailEnd type="none" w="med" len="med"/>
              </a:ln>
              <a:effectLst/>
            </p:spPr>
          </p:cxnSp>
          <p:cxnSp>
            <p:nvCxnSpPr>
              <p:cNvPr id="25" name="直線コネクタ 24"/>
              <p:cNvCxnSpPr/>
              <p:nvPr/>
            </p:nvCxnSpPr>
            <p:spPr bwMode="auto">
              <a:xfrm>
                <a:off x="309712" y="4884002"/>
                <a:ext cx="11449272" cy="0"/>
              </a:xfrm>
              <a:prstGeom prst="line">
                <a:avLst/>
              </a:prstGeom>
              <a:blipFill dpi="0" rotWithShape="0">
                <a:blip r:embed="rId2"/>
                <a:srcRect/>
                <a:tile tx="0" ty="0" sx="100000" sy="100000" flip="none" algn="tl"/>
              </a:blipFill>
              <a:ln w="19050" cap="flat" cmpd="sng" algn="ctr">
                <a:solidFill>
                  <a:srgbClr val="000000"/>
                </a:solidFill>
                <a:prstDash val="dash"/>
                <a:miter lim="0"/>
                <a:headEnd type="none" w="med" len="med"/>
                <a:tailEnd type="none" w="med" len="med"/>
              </a:ln>
              <a:effectLst/>
            </p:spPr>
          </p:cxnSp>
          <p:cxnSp>
            <p:nvCxnSpPr>
              <p:cNvPr id="26" name="直線コネクタ 25"/>
              <p:cNvCxnSpPr/>
              <p:nvPr/>
            </p:nvCxnSpPr>
            <p:spPr bwMode="auto">
              <a:xfrm>
                <a:off x="309712" y="5438464"/>
                <a:ext cx="11449272" cy="0"/>
              </a:xfrm>
              <a:prstGeom prst="line">
                <a:avLst/>
              </a:prstGeom>
              <a:blipFill dpi="0" rotWithShape="0">
                <a:blip r:embed="rId2"/>
                <a:srcRect/>
                <a:tile tx="0" ty="0" sx="100000" sy="100000" flip="none" algn="tl"/>
              </a:blipFill>
              <a:ln w="19050" cap="flat" cmpd="sng" algn="ctr">
                <a:solidFill>
                  <a:srgbClr val="000000"/>
                </a:solidFill>
                <a:prstDash val="dash"/>
                <a:miter lim="0"/>
                <a:headEnd type="none" w="med" len="med"/>
                <a:tailEnd type="none" w="med" len="med"/>
              </a:ln>
              <a:effectLst/>
            </p:spPr>
          </p:cxnSp>
          <p:cxnSp>
            <p:nvCxnSpPr>
              <p:cNvPr id="27" name="直線コネクタ 26"/>
              <p:cNvCxnSpPr/>
              <p:nvPr/>
            </p:nvCxnSpPr>
            <p:spPr bwMode="auto">
              <a:xfrm>
                <a:off x="309712" y="5992926"/>
                <a:ext cx="11449272" cy="0"/>
              </a:xfrm>
              <a:prstGeom prst="line">
                <a:avLst/>
              </a:prstGeom>
              <a:blipFill dpi="0" rotWithShape="0">
                <a:blip r:embed="rId2"/>
                <a:srcRect/>
                <a:tile tx="0" ty="0" sx="100000" sy="100000" flip="none" algn="tl"/>
              </a:blipFill>
              <a:ln w="19050" cap="flat" cmpd="sng" algn="ctr">
                <a:solidFill>
                  <a:srgbClr val="000000"/>
                </a:solidFill>
                <a:prstDash val="dash"/>
                <a:miter lim="0"/>
                <a:headEnd type="none" w="med" len="med"/>
                <a:tailEnd type="none" w="med" len="med"/>
              </a:ln>
              <a:effectLst/>
            </p:spPr>
          </p:cxnSp>
          <p:cxnSp>
            <p:nvCxnSpPr>
              <p:cNvPr id="28" name="直線コネクタ 27"/>
              <p:cNvCxnSpPr/>
              <p:nvPr/>
            </p:nvCxnSpPr>
            <p:spPr bwMode="auto">
              <a:xfrm>
                <a:off x="309712" y="6547388"/>
                <a:ext cx="11449272" cy="0"/>
              </a:xfrm>
              <a:prstGeom prst="line">
                <a:avLst/>
              </a:prstGeom>
              <a:blipFill dpi="0" rotWithShape="0">
                <a:blip r:embed="rId2"/>
                <a:srcRect/>
                <a:tile tx="0" ty="0" sx="100000" sy="100000" flip="none" algn="tl"/>
              </a:blipFill>
              <a:ln w="19050" cap="flat" cmpd="sng" algn="ctr">
                <a:solidFill>
                  <a:srgbClr val="000000"/>
                </a:solidFill>
                <a:prstDash val="dash"/>
                <a:miter lim="0"/>
                <a:headEnd type="none" w="med" len="med"/>
                <a:tailEnd type="none" w="med" len="med"/>
              </a:ln>
              <a:effectLst/>
            </p:spPr>
          </p:cxnSp>
          <p:cxnSp>
            <p:nvCxnSpPr>
              <p:cNvPr id="29" name="直線コネクタ 28"/>
              <p:cNvCxnSpPr/>
              <p:nvPr/>
            </p:nvCxnSpPr>
            <p:spPr bwMode="auto">
              <a:xfrm>
                <a:off x="309712" y="7101850"/>
                <a:ext cx="11449272" cy="0"/>
              </a:xfrm>
              <a:prstGeom prst="line">
                <a:avLst/>
              </a:prstGeom>
              <a:blipFill dpi="0" rotWithShape="0">
                <a:blip r:embed="rId2"/>
                <a:srcRect/>
                <a:tile tx="0" ty="0" sx="100000" sy="100000" flip="none" algn="tl"/>
              </a:blipFill>
              <a:ln w="19050" cap="flat" cmpd="sng" algn="ctr">
                <a:solidFill>
                  <a:srgbClr val="000000"/>
                </a:solidFill>
                <a:prstDash val="dash"/>
                <a:miter lim="0"/>
                <a:headEnd type="none" w="med" len="med"/>
                <a:tailEnd type="none" w="med" len="med"/>
              </a:ln>
              <a:effectLst/>
            </p:spPr>
          </p:cxnSp>
          <p:cxnSp>
            <p:nvCxnSpPr>
              <p:cNvPr id="30" name="直線コネクタ 29"/>
              <p:cNvCxnSpPr/>
              <p:nvPr/>
            </p:nvCxnSpPr>
            <p:spPr bwMode="auto">
              <a:xfrm>
                <a:off x="309712" y="7656312"/>
                <a:ext cx="11449272" cy="0"/>
              </a:xfrm>
              <a:prstGeom prst="line">
                <a:avLst/>
              </a:prstGeom>
              <a:blipFill dpi="0" rotWithShape="0">
                <a:blip r:embed="rId2"/>
                <a:srcRect/>
                <a:tile tx="0" ty="0" sx="100000" sy="100000" flip="none" algn="tl"/>
              </a:blipFill>
              <a:ln w="19050" cap="flat" cmpd="sng" algn="ctr">
                <a:solidFill>
                  <a:srgbClr val="000000"/>
                </a:solidFill>
                <a:prstDash val="dash"/>
                <a:miter lim="0"/>
                <a:headEnd type="none" w="med" len="med"/>
                <a:tailEnd type="none" w="med" len="med"/>
              </a:ln>
              <a:effectLst/>
            </p:spPr>
          </p:cxnSp>
          <p:cxnSp>
            <p:nvCxnSpPr>
              <p:cNvPr id="34" name="直線コネクタ 33"/>
              <p:cNvCxnSpPr/>
              <p:nvPr/>
            </p:nvCxnSpPr>
            <p:spPr bwMode="auto">
              <a:xfrm>
                <a:off x="309712" y="3775078"/>
                <a:ext cx="11449272" cy="0"/>
              </a:xfrm>
              <a:prstGeom prst="line">
                <a:avLst/>
              </a:prstGeom>
              <a:blipFill dpi="0" rotWithShape="0">
                <a:blip r:embed="rId2"/>
                <a:srcRect/>
                <a:tile tx="0" ty="0" sx="100000" sy="100000" flip="none" algn="tl"/>
              </a:blipFill>
              <a:ln w="19050" cap="flat" cmpd="sng" algn="ctr">
                <a:solidFill>
                  <a:srgbClr val="000000"/>
                </a:solidFill>
                <a:prstDash val="dash"/>
                <a:miter lim="0"/>
                <a:headEnd type="none" w="med" len="med"/>
                <a:tailEnd type="none" w="med" len="med"/>
              </a:ln>
              <a:effectLst/>
            </p:spPr>
          </p:cxnSp>
          <p:cxnSp>
            <p:nvCxnSpPr>
              <p:cNvPr id="57" name="直線コネクタ 56"/>
              <p:cNvCxnSpPr/>
              <p:nvPr/>
            </p:nvCxnSpPr>
            <p:spPr bwMode="auto">
              <a:xfrm>
                <a:off x="309712" y="8210774"/>
                <a:ext cx="11449272" cy="0"/>
              </a:xfrm>
              <a:prstGeom prst="line">
                <a:avLst/>
              </a:prstGeom>
              <a:blipFill dpi="0" rotWithShape="0">
                <a:blip r:embed="rId2"/>
                <a:srcRect/>
                <a:tile tx="0" ty="0" sx="100000" sy="100000" flip="none" algn="tl"/>
              </a:blipFill>
              <a:ln w="19050" cap="flat" cmpd="sng" algn="ctr">
                <a:solidFill>
                  <a:srgbClr val="000000"/>
                </a:solidFill>
                <a:prstDash val="dash"/>
                <a:miter lim="0"/>
                <a:headEnd type="none" w="med" len="med"/>
                <a:tailEnd type="none" w="med" len="med"/>
              </a:ln>
              <a:effectLst/>
            </p:spPr>
          </p:cxnSp>
        </p:grpSp>
      </p:grpSp>
      <p:sp>
        <p:nvSpPr>
          <p:cNvPr id="61" name="Rectangle 1"/>
          <p:cNvSpPr>
            <a:spLocks/>
          </p:cNvSpPr>
          <p:nvPr/>
        </p:nvSpPr>
        <p:spPr bwMode="auto">
          <a:xfrm>
            <a:off x="93688" y="3096"/>
            <a:ext cx="8128173" cy="841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en-US" altLang="ja-JP" sz="4800" dirty="0" smtClean="0">
                <a:latin typeface="ヒラギノ角ゴ ProN W6" charset="0"/>
                <a:ea typeface="ヒラギノ角ゴ ProN W6" charset="0"/>
                <a:cs typeface="ヒラギノ角ゴ ProN W6" charset="0"/>
                <a:sym typeface="ヒラギノ角ゴ ProN W6" charset="0"/>
              </a:rPr>
              <a:t>XRD date base</a:t>
            </a:r>
            <a:r>
              <a:rPr lang="ja-JP" altLang="en-US" sz="4800" dirty="0" smtClean="0">
                <a:latin typeface="ヒラギノ角ゴ ProN W6" charset="0"/>
                <a:ea typeface="ヒラギノ角ゴ ProN W6" charset="0"/>
                <a:cs typeface="ヒラギノ角ゴ ProN W6" charset="0"/>
                <a:sym typeface="ヒラギノ角ゴ ProN W6" charset="0"/>
              </a:rPr>
              <a:t>の検索結果</a:t>
            </a:r>
            <a:endParaRPr lang="ja-JP" altLang="en-US"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62" name="正方形/長方形 61"/>
          <p:cNvSpPr/>
          <p:nvPr/>
        </p:nvSpPr>
        <p:spPr>
          <a:xfrm>
            <a:off x="93688" y="8189168"/>
            <a:ext cx="12817424" cy="1200329"/>
          </a:xfrm>
          <a:prstGeom prst="rect">
            <a:avLst/>
          </a:prstGeom>
        </p:spPr>
        <p:txBody>
          <a:bodyPr wrap="square">
            <a:spAutoFit/>
          </a:bodyPr>
          <a:lstStyle/>
          <a:p>
            <a:pPr algn="l"/>
            <a:r>
              <a:rPr lang="ja-JP" altLang="en-US" dirty="0">
                <a:solidFill>
                  <a:srgbClr val="000000"/>
                </a:solidFill>
                <a:latin typeface="ヒラギノ明朝 Pro W3" charset="0"/>
                <a:ea typeface="ヒラギノ明朝 Pro W3" charset="0"/>
                <a:cs typeface="ヒラギノ明朝 Pro W3" charset="0"/>
                <a:sym typeface="ヒラギノ明朝 Pro W3" charset="0"/>
              </a:rPr>
              <a:t>元素を、</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Na</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O</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H</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Au</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の４種類に限定</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して結晶構造データベースを検索</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した</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結果のリスト（信頼度</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index</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以上のみ）</a:t>
            </a:r>
            <a:endParaRPr lang="ja-JP" altLang="en-US" dirty="0">
              <a:solidFill>
                <a:srgbClr val="000000"/>
              </a:solidFill>
              <a:latin typeface="ヒラギノ明朝 Pro W3" charset="0"/>
              <a:ea typeface="ヒラギノ明朝 Pro W3" charset="0"/>
              <a:cs typeface="ヒラギノ明朝 Pro W3" charset="0"/>
              <a:sym typeface="ヒラギノ明朝 Pro W3" charset="0"/>
            </a:endParaRPr>
          </a:p>
        </p:txBody>
      </p:sp>
    </p:spTree>
    <p:extLst>
      <p:ext uri="{BB962C8B-B14F-4D97-AF65-F5344CB8AC3E}">
        <p14:creationId xmlns:p14="http://schemas.microsoft.com/office/powerpoint/2010/main" val="366967259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前回ポスターの一部.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88" y="1368417"/>
            <a:ext cx="13004800" cy="2860311"/>
          </a:xfrm>
          <a:prstGeom prst="rect">
            <a:avLst/>
          </a:prstGeom>
        </p:spPr>
      </p:pic>
      <p:sp>
        <p:nvSpPr>
          <p:cNvPr id="7169" name="Rectangle 1"/>
          <p:cNvSpPr>
            <a:spLocks/>
          </p:cNvSpPr>
          <p:nvPr/>
        </p:nvSpPr>
        <p:spPr bwMode="auto">
          <a:xfrm>
            <a:off x="220663" y="74613"/>
            <a:ext cx="8658225"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ja-JP" altLang="en-US" sz="4800" dirty="0">
                <a:solidFill>
                  <a:srgbClr val="000000"/>
                </a:solidFill>
                <a:latin typeface="Times" charset="0"/>
                <a:ea typeface="ヒラギノ明朝 Pro W3" charset="0"/>
                <a:sym typeface="ヒラギノ角ゴ ProN W6" charset="0"/>
              </a:rPr>
              <a:t>ナノ結晶の析出の様子（動画）</a:t>
            </a:r>
            <a:endParaRPr lang="en-US" altLang="ja-JP" sz="4800" dirty="0">
              <a:solidFill>
                <a:srgbClr val="000000"/>
              </a:solidFill>
              <a:latin typeface="Times" charset="0"/>
              <a:ea typeface="ヒラギノ角ゴ ProN W6" charset="0"/>
              <a:cs typeface="ヒラギノ角ゴ ProN W6" charset="0"/>
              <a:sym typeface="ヒラギノ角ゴ ProN W6" charset="0"/>
            </a:endParaRPr>
          </a:p>
        </p:txBody>
      </p:sp>
      <p:sp>
        <p:nvSpPr>
          <p:cNvPr id="7170" name="Rectangle 2"/>
          <p:cNvSpPr>
            <a:spLocks/>
          </p:cNvSpPr>
          <p:nvPr/>
        </p:nvSpPr>
        <p:spPr bwMode="auto">
          <a:xfrm>
            <a:off x="741363" y="3940473"/>
            <a:ext cx="11161712" cy="50270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pPr algn="l" defTabSz="609600">
              <a:defRPr/>
            </a:pPr>
            <a:endParaRPr lang="en-US" altLang="ja-JP" sz="3200" dirty="0">
              <a:solidFill>
                <a:srgbClr val="000000"/>
              </a:solidFill>
              <a:latin typeface="Times"/>
              <a:ea typeface="ヒラギノ明朝 Pro W3"/>
              <a:cs typeface="ヒラギノ明朝 Pro W3"/>
            </a:endParaRPr>
          </a:p>
          <a:p>
            <a:pPr algn="l" defTabSz="609600">
              <a:defRPr/>
            </a:pPr>
            <a:r>
              <a:rPr lang="ja-JP" altLang="en-US" sz="3200" dirty="0">
                <a:solidFill>
                  <a:srgbClr val="000000"/>
                </a:solidFill>
                <a:latin typeface="Times"/>
                <a:ea typeface="ヒラギノ明朝 Pro W3"/>
                <a:cs typeface="ヒラギノ明朝 Pro W3"/>
              </a:rPr>
              <a:t>１リットルビーカーでは見にくいので</a:t>
            </a:r>
            <a:r>
              <a:rPr lang="ja-JP" altLang="en-US" sz="3200" dirty="0" smtClean="0">
                <a:solidFill>
                  <a:srgbClr val="000000"/>
                </a:solidFill>
                <a:latin typeface="Times"/>
                <a:ea typeface="ヒラギノ明朝 Pro W3"/>
                <a:cs typeface="ヒラギノ明朝 Pro W3"/>
              </a:rPr>
              <a:t>、デモ用</a:t>
            </a:r>
            <a:r>
              <a:rPr lang="ja-JP" altLang="en-US" sz="3200" dirty="0">
                <a:solidFill>
                  <a:srgbClr val="000000"/>
                </a:solidFill>
                <a:latin typeface="Times"/>
                <a:ea typeface="ヒラギノ明朝 Pro W3"/>
                <a:cs typeface="ヒラギノ明朝 Pro W3"/>
              </a:rPr>
              <a:t>に薄いシャーレを使用して</a:t>
            </a:r>
            <a:r>
              <a:rPr lang="ja-JP" altLang="en-US" sz="3200" dirty="0" smtClean="0">
                <a:solidFill>
                  <a:srgbClr val="000000"/>
                </a:solidFill>
                <a:latin typeface="Times"/>
                <a:ea typeface="ヒラギノ明朝 Pro W3"/>
                <a:cs typeface="ヒラギノ明朝 Pro W3"/>
              </a:rPr>
              <a:t>撮影、約１分ごとに電流反転、１分のところと２分のところを注目</a:t>
            </a:r>
            <a:endParaRPr lang="en-US" altLang="ja-JP" sz="3200" dirty="0">
              <a:solidFill>
                <a:srgbClr val="000000"/>
              </a:solidFill>
              <a:latin typeface="Times"/>
              <a:ea typeface="ヒラギノ明朝 Pro W3"/>
              <a:cs typeface="ヒラギノ明朝 Pro W3"/>
            </a:endParaRPr>
          </a:p>
          <a:p>
            <a:pPr algn="l" defTabSz="609600">
              <a:defRPr/>
            </a:pPr>
            <a:endParaRPr lang="en-US" altLang="ja-JP" sz="3200" dirty="0">
              <a:solidFill>
                <a:srgbClr val="000000"/>
              </a:solidFill>
              <a:latin typeface="Times"/>
              <a:ea typeface="ヒラギノ明朝 Pro W3"/>
              <a:cs typeface="ヒラギノ明朝 Pro W3"/>
            </a:endParaRPr>
          </a:p>
          <a:p>
            <a:pPr algn="l" defTabSz="609600">
              <a:defRPr/>
            </a:pPr>
            <a:r>
              <a:rPr lang="ja-JP" altLang="en-US" sz="3200" dirty="0">
                <a:solidFill>
                  <a:srgbClr val="000000"/>
                </a:solidFill>
                <a:latin typeface="Times"/>
                <a:ea typeface="ヒラギノ明朝 Pro W3"/>
                <a:cs typeface="ヒラギノ明朝 Pro W3"/>
              </a:rPr>
              <a:t>水溶液は、</a:t>
            </a:r>
            <a:r>
              <a:rPr lang="en-US" altLang="ja-JP" sz="3200" dirty="0">
                <a:solidFill>
                  <a:srgbClr val="000000"/>
                </a:solidFill>
                <a:latin typeface="Times"/>
                <a:ea typeface="ヒラギノ明朝 Pro W3"/>
                <a:cs typeface="ヒラギノ明朝 Pro W3"/>
                <a:sym typeface="ヒラギノ明朝 Pro W3" charset="0"/>
              </a:rPr>
              <a:t>Na</a:t>
            </a:r>
            <a:r>
              <a:rPr lang="en-US" altLang="ja-JP" sz="3200" baseline="-25000" dirty="0">
                <a:solidFill>
                  <a:srgbClr val="000000"/>
                </a:solidFill>
                <a:latin typeface="Times"/>
                <a:ea typeface="ヒラギノ明朝 Pro W3"/>
                <a:cs typeface="ヒラギノ明朝 Pro W3"/>
                <a:sym typeface="ヒラギノ明朝 Pro W3" charset="0"/>
              </a:rPr>
              <a:t>2</a:t>
            </a:r>
            <a:r>
              <a:rPr lang="en-US" altLang="ja-JP" sz="3200" dirty="0">
                <a:solidFill>
                  <a:srgbClr val="000000"/>
                </a:solidFill>
                <a:latin typeface="Times"/>
                <a:ea typeface="ヒラギノ明朝 Pro W3"/>
                <a:cs typeface="ヒラギノ明朝 Pro W3"/>
                <a:sym typeface="ヒラギノ明朝 Pro W3" charset="0"/>
              </a:rPr>
              <a:t>SiO</a:t>
            </a:r>
            <a:r>
              <a:rPr lang="en-US" altLang="ja-JP" sz="3200" baseline="-25000" dirty="0">
                <a:solidFill>
                  <a:srgbClr val="000000"/>
                </a:solidFill>
                <a:latin typeface="Times"/>
                <a:ea typeface="ヒラギノ明朝 Pro W3"/>
                <a:cs typeface="ヒラギノ明朝 Pro W3"/>
                <a:sym typeface="ヒラギノ明朝 Pro W3" charset="0"/>
              </a:rPr>
              <a:t>3</a:t>
            </a:r>
            <a:r>
              <a:rPr lang="en-US" altLang="ja-JP" sz="3200" dirty="0">
                <a:solidFill>
                  <a:srgbClr val="000000"/>
                </a:solidFill>
                <a:latin typeface="Times"/>
                <a:ea typeface="ヒラギノ明朝 Pro W3"/>
                <a:cs typeface="ヒラギノ明朝 Pro W3"/>
                <a:sym typeface="ヒラギノ明朝 Pro W3" charset="0"/>
              </a:rPr>
              <a:t> (</a:t>
            </a:r>
            <a:r>
              <a:rPr lang="ja-JP" altLang="en-US" sz="3200" dirty="0">
                <a:solidFill>
                  <a:srgbClr val="000000"/>
                </a:solidFill>
                <a:latin typeface="Times"/>
                <a:ea typeface="ヒラギノ明朝 Pro W3"/>
                <a:cs typeface="ヒラギノ明朝 Pro W3"/>
                <a:sym typeface="ヒラギノ明朝 Pro W3" charset="0"/>
              </a:rPr>
              <a:t>約 </a:t>
            </a:r>
            <a:r>
              <a:rPr lang="en-US" altLang="ja-JP" sz="3200" dirty="0">
                <a:solidFill>
                  <a:srgbClr val="000000"/>
                </a:solidFill>
                <a:latin typeface="Times"/>
                <a:ea typeface="ヒラギノ明朝 Pro W3"/>
                <a:cs typeface="ヒラギノ明朝 Pro W3"/>
                <a:sym typeface="ヒラギノ明朝 Pro W3" charset="0"/>
              </a:rPr>
              <a:t>pH13</a:t>
            </a:r>
            <a:r>
              <a:rPr lang="en-US" altLang="ja-JP" sz="3200" dirty="0" smtClean="0">
                <a:solidFill>
                  <a:srgbClr val="000000"/>
                </a:solidFill>
                <a:latin typeface="Times"/>
                <a:ea typeface="ヒラギノ明朝 Pro W3"/>
                <a:cs typeface="ヒラギノ明朝 Pro W3"/>
                <a:sym typeface="ヒラギノ明朝 Pro W3" charset="0"/>
              </a:rPr>
              <a:t>)</a:t>
            </a:r>
            <a:r>
              <a:rPr lang="ja-JP" altLang="en-US" sz="3200" dirty="0" smtClean="0">
                <a:solidFill>
                  <a:srgbClr val="000000"/>
                </a:solidFill>
                <a:latin typeface="Times"/>
                <a:ea typeface="ヒラギノ明朝 Pro W3"/>
                <a:cs typeface="ヒラギノ明朝 Pro W3"/>
                <a:sym typeface="ヒラギノ明朝 Pro W3" charset="0"/>
              </a:rPr>
              <a:t> 、</a:t>
            </a:r>
            <a:r>
              <a:rPr lang="ja-JP" altLang="en-US" sz="3200" dirty="0">
                <a:solidFill>
                  <a:srgbClr val="000000"/>
                </a:solidFill>
                <a:latin typeface="Times"/>
                <a:ea typeface="ヒラギノ明朝 Pro W3"/>
                <a:cs typeface="ヒラギノ明朝 Pro W3"/>
                <a:sym typeface="ヒラギノ明朝 Pro W3" charset="0"/>
              </a:rPr>
              <a:t>濃度</a:t>
            </a:r>
            <a:r>
              <a:rPr lang="en-US" altLang="ja-JP" sz="3200" dirty="0">
                <a:solidFill>
                  <a:srgbClr val="000000"/>
                </a:solidFill>
                <a:latin typeface="Times"/>
                <a:ea typeface="ヒラギノ明朝 Pro W3"/>
                <a:cs typeface="ヒラギノ明朝 Pro W3"/>
                <a:sym typeface="ヒラギノ明朝 Pro W3" charset="0"/>
              </a:rPr>
              <a:t>1 </a:t>
            </a:r>
            <a:r>
              <a:rPr lang="en-US" altLang="ja-JP" sz="3200" dirty="0" err="1">
                <a:solidFill>
                  <a:srgbClr val="000000"/>
                </a:solidFill>
                <a:latin typeface="Times"/>
                <a:ea typeface="ヒラギノ明朝 Pro W3"/>
                <a:cs typeface="ヒラギノ明朝 Pro W3"/>
                <a:sym typeface="ヒラギノ明朝 Pro W3" charset="0"/>
              </a:rPr>
              <a:t>mol</a:t>
            </a:r>
            <a:r>
              <a:rPr lang="en-US" altLang="ja-JP" sz="3200" dirty="0">
                <a:solidFill>
                  <a:srgbClr val="000000"/>
                </a:solidFill>
                <a:latin typeface="Times"/>
                <a:ea typeface="ヒラギノ明朝 Pro W3"/>
                <a:cs typeface="ヒラギノ明朝 Pro W3"/>
                <a:sym typeface="ヒラギノ明朝 Pro W3" charset="0"/>
              </a:rPr>
              <a:t>/L</a:t>
            </a:r>
            <a:endParaRPr lang="ja-JP" altLang="en-US" sz="3200" dirty="0">
              <a:solidFill>
                <a:srgbClr val="000000"/>
              </a:solidFill>
              <a:latin typeface="Times"/>
              <a:ea typeface="ヒラギノ明朝 Pro W3"/>
              <a:cs typeface="ヒラギノ明朝 Pro W3"/>
            </a:endParaRPr>
          </a:p>
          <a:p>
            <a:pPr algn="l" defTabSz="609600">
              <a:defRPr/>
            </a:pPr>
            <a:r>
              <a:rPr lang="ja-JP" altLang="en-US" sz="3200" dirty="0">
                <a:solidFill>
                  <a:srgbClr val="000000"/>
                </a:solidFill>
                <a:latin typeface="Times"/>
                <a:ea typeface="ヒラギノ明朝 Pro W3"/>
                <a:cs typeface="ヒラギノ明朝 Pro W3"/>
              </a:rPr>
              <a:t>電極は、金（</a:t>
            </a:r>
            <a:r>
              <a:rPr lang="en-US" altLang="ja-JP" sz="3200" dirty="0">
                <a:solidFill>
                  <a:srgbClr val="000000"/>
                </a:solidFill>
                <a:latin typeface="Times"/>
                <a:ea typeface="ヒラギノ明朝 Pro W3"/>
                <a:cs typeface="ヒラギノ明朝 Pro W3"/>
              </a:rPr>
              <a:t>1</a:t>
            </a:r>
            <a:r>
              <a:rPr lang="ja-JP" altLang="en-US" sz="3200" dirty="0">
                <a:solidFill>
                  <a:srgbClr val="000000"/>
                </a:solidFill>
                <a:latin typeface="Times"/>
                <a:ea typeface="ヒラギノ明朝 Pro W3"/>
                <a:cs typeface="ヒラギノ明朝 Pro W3"/>
              </a:rPr>
              <a:t> </a:t>
            </a:r>
            <a:r>
              <a:rPr lang="en-US" altLang="ja-JP" sz="3200" dirty="0" err="1">
                <a:solidFill>
                  <a:srgbClr val="000000"/>
                </a:solidFill>
                <a:latin typeface="Times"/>
                <a:ea typeface="ヒラギノ明朝 Pro W3"/>
                <a:cs typeface="ヒラギノ明朝 Pro W3"/>
              </a:rPr>
              <a:t>mmφ</a:t>
            </a:r>
            <a:r>
              <a:rPr lang="ja-JP" altLang="en-US" sz="3200" dirty="0">
                <a:solidFill>
                  <a:srgbClr val="000000"/>
                </a:solidFill>
                <a:latin typeface="Times"/>
                <a:ea typeface="ヒラギノ明朝 Pro W3"/>
                <a:cs typeface="ヒラギノ明朝 Pro W3"/>
              </a:rPr>
              <a:t>、電極間隔</a:t>
            </a:r>
            <a:r>
              <a:rPr lang="en-US" altLang="ja-JP" sz="3200" dirty="0">
                <a:solidFill>
                  <a:srgbClr val="000000"/>
                </a:solidFill>
                <a:latin typeface="Times"/>
                <a:ea typeface="ヒラギノ明朝 Pro W3"/>
                <a:cs typeface="ヒラギノ明朝 Pro W3"/>
              </a:rPr>
              <a:t>10 mm)</a:t>
            </a:r>
          </a:p>
          <a:p>
            <a:pPr algn="l" defTabSz="609600">
              <a:defRPr/>
            </a:pPr>
            <a:endParaRPr lang="en-US" altLang="ja-JP" sz="3200" dirty="0">
              <a:solidFill>
                <a:srgbClr val="000000"/>
              </a:solidFill>
              <a:latin typeface="Times"/>
              <a:ea typeface="ヒラギノ明朝 Pro W3"/>
              <a:cs typeface="ヒラギノ明朝 Pro W3"/>
            </a:endParaRPr>
          </a:p>
          <a:p>
            <a:pPr algn="l" defTabSz="609600">
              <a:defRPr/>
            </a:pPr>
            <a:r>
              <a:rPr lang="ja-JP" altLang="en-US" sz="3200" dirty="0">
                <a:solidFill>
                  <a:srgbClr val="000000"/>
                </a:solidFill>
                <a:latin typeface="Times"/>
                <a:ea typeface="ヒラギノ明朝 Pro W3"/>
                <a:cs typeface="ヒラギノ明朝 Pro W3"/>
              </a:rPr>
              <a:t>パワーポイントに張り込むと再生速度が調整できないので、</a:t>
            </a:r>
            <a:endParaRPr lang="en-US" altLang="ja-JP" sz="3200" dirty="0">
              <a:solidFill>
                <a:srgbClr val="000000"/>
              </a:solidFill>
              <a:latin typeface="Times"/>
              <a:ea typeface="ヒラギノ明朝 Pro W3"/>
              <a:cs typeface="ヒラギノ明朝 Pro W3"/>
            </a:endParaRPr>
          </a:p>
          <a:p>
            <a:pPr algn="l" defTabSz="609600">
              <a:defRPr/>
            </a:pPr>
            <a:r>
              <a:rPr lang="ja-JP" altLang="en-US" sz="3200" dirty="0">
                <a:solidFill>
                  <a:srgbClr val="000000"/>
                </a:solidFill>
                <a:latin typeface="Times"/>
                <a:ea typeface="ヒラギノ明朝 Pro W3"/>
                <a:cs typeface="ヒラギノ明朝 Pro W3"/>
              </a:rPr>
              <a:t>別画面に表示</a:t>
            </a:r>
          </a:p>
        </p:txBody>
      </p:sp>
      <p:sp>
        <p:nvSpPr>
          <p:cNvPr id="7171" name="Rectangle 3"/>
          <p:cNvSpPr>
            <a:spLocks/>
          </p:cNvSpPr>
          <p:nvPr/>
        </p:nvSpPr>
        <p:spPr bwMode="auto">
          <a:xfrm>
            <a:off x="6407150" y="4646613"/>
            <a:ext cx="1905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lgn="l" defTabSz="457200">
              <a:defRPr/>
            </a:pPr>
            <a:r>
              <a:rPr lang="en-US" altLang="ja-JP" sz="1200">
                <a:solidFill>
                  <a:srgbClr val="000000"/>
                </a:solidFill>
                <a:latin typeface="Times" charset="0"/>
                <a:cs typeface="Times" charset="0"/>
                <a:sym typeface="Times" charset="0"/>
              </a:rPr>
              <a:t> </a:t>
            </a:r>
          </a:p>
        </p:txBody>
      </p:sp>
      <p:sp>
        <p:nvSpPr>
          <p:cNvPr id="7172" name="テキスト ボックス 4"/>
          <p:cNvSpPr txBox="1">
            <a:spLocks noChangeArrowheads="1"/>
          </p:cNvSpPr>
          <p:nvPr/>
        </p:nvSpPr>
        <p:spPr bwMode="auto">
          <a:xfrm>
            <a:off x="11853863" y="15875"/>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ja-JP" altLang="en-US" sz="2400" dirty="0" smtClean="0">
                <a:latin typeface="Times" charset="0"/>
                <a:ea typeface="ヒラギノ明朝 Pro W3" charset="0"/>
              </a:rPr>
              <a:t>予備</a:t>
            </a:r>
            <a:endParaRPr lang="ja-JP" altLang="en-US" sz="2400" dirty="0">
              <a:latin typeface="Times" charset="0"/>
              <a:ea typeface="ヒラギノ明朝 Pro W3"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p:cNvSpPr>
          <p:nvPr/>
        </p:nvSpPr>
        <p:spPr bwMode="auto">
          <a:xfrm>
            <a:off x="0" y="0"/>
            <a:ext cx="2860509" cy="779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en-US" altLang="ja-JP" sz="4400" dirty="0" smtClean="0">
                <a:solidFill>
                  <a:srgbClr val="000000"/>
                </a:solidFill>
                <a:latin typeface="Times New Roman"/>
                <a:ea typeface="ヒラギノ角ゴ ProN W6" charset="0"/>
                <a:cs typeface="Times New Roman"/>
                <a:sym typeface="ヒラギノ角ゴ ProN W6" charset="0"/>
              </a:rPr>
              <a:t>Background</a:t>
            </a:r>
            <a:endParaRPr lang="ja-JP" altLang="en-US" sz="4400" dirty="0">
              <a:solidFill>
                <a:srgbClr val="000000"/>
              </a:solidFill>
              <a:latin typeface="Times New Roman"/>
              <a:ea typeface="ヒラギノ角ゴ ProN W6" charset="0"/>
              <a:cs typeface="Times New Roman"/>
              <a:sym typeface="ヒラギノ角ゴ ProN W6" charset="0"/>
            </a:endParaRPr>
          </a:p>
        </p:txBody>
      </p:sp>
      <p:sp>
        <p:nvSpPr>
          <p:cNvPr id="6159" name="Rectangle 15"/>
          <p:cNvSpPr>
            <a:spLocks/>
          </p:cNvSpPr>
          <p:nvPr/>
        </p:nvSpPr>
        <p:spPr bwMode="auto">
          <a:xfrm>
            <a:off x="381720" y="2356520"/>
            <a:ext cx="12457112" cy="964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pPr algn="l" defTabSz="609600">
              <a:defRPr/>
            </a:pPr>
            <a:r>
              <a:rPr lang="ja-JP" altLang="en-US" sz="2800" dirty="0" smtClean="0">
                <a:solidFill>
                  <a:srgbClr val="000000"/>
                </a:solidFill>
                <a:latin typeface="Times"/>
                <a:ea typeface="ヒラギノ明朝 Pro W3"/>
                <a:cs typeface="ヒラギノ明朝 Pro W3" charset="0"/>
                <a:sym typeface="ヒラギノ明朝 Pro W3" charset="0"/>
              </a:rPr>
              <a:t>ナノ粒子の生成方法；</a:t>
            </a:r>
            <a:endParaRPr lang="en-US" altLang="ja-JP" sz="2800" dirty="0" smtClean="0">
              <a:solidFill>
                <a:srgbClr val="000000"/>
              </a:solidFill>
              <a:latin typeface="Times"/>
              <a:ea typeface="ヒラギノ明朝 Pro W3"/>
              <a:cs typeface="ヒラギノ明朝 Pro W3" charset="0"/>
              <a:sym typeface="ヒラギノ明朝 Pro W3" charset="0"/>
            </a:endParaRPr>
          </a:p>
          <a:p>
            <a:pPr algn="l" defTabSz="609600">
              <a:defRPr/>
            </a:pPr>
            <a:r>
              <a:rPr lang="ja-JP" altLang="en-US" sz="2800" dirty="0" smtClean="0">
                <a:solidFill>
                  <a:srgbClr val="000000"/>
                </a:solidFill>
                <a:latin typeface="Times"/>
                <a:ea typeface="ヒラギノ明朝 Pro W3"/>
                <a:cs typeface="ヒラギノ明朝 Pro W3" charset="0"/>
                <a:sym typeface="ヒラギノ明朝 Pro W3" charset="0"/>
              </a:rPr>
              <a:t>不活性</a:t>
            </a:r>
            <a:r>
              <a:rPr lang="ja-JP" altLang="en-US" sz="2800" dirty="0">
                <a:solidFill>
                  <a:srgbClr val="000000"/>
                </a:solidFill>
                <a:latin typeface="Times"/>
                <a:ea typeface="ヒラギノ明朝 Pro W3"/>
                <a:cs typeface="ヒラギノ明朝 Pro W3" charset="0"/>
                <a:sym typeface="ヒラギノ明朝 Pro W3" charset="0"/>
              </a:rPr>
              <a:t>ガス中蒸発法、水熱合成法、機械的粉砕法、</a:t>
            </a:r>
            <a:r>
              <a:rPr lang="ja-JP" altLang="en-US" sz="2800" u="sng" dirty="0">
                <a:solidFill>
                  <a:srgbClr val="000000"/>
                </a:solidFill>
                <a:latin typeface="Times"/>
                <a:ea typeface="ヒラギノ明朝 Pro W3"/>
                <a:cs typeface="ヒラギノ明朝 Pro W3" charset="0"/>
                <a:sym typeface="ヒラギノ明朝 Pro W3" charset="0"/>
              </a:rPr>
              <a:t>液中プラズマ法</a:t>
            </a:r>
            <a:r>
              <a:rPr lang="ja-JP" altLang="en-US" sz="2800" dirty="0">
                <a:solidFill>
                  <a:srgbClr val="000000"/>
                </a:solidFill>
                <a:latin typeface="Times"/>
                <a:ea typeface="ヒラギノ明朝 Pro W3"/>
                <a:cs typeface="ヒラギノ明朝 Pro W3" charset="0"/>
                <a:sym typeface="ヒラギノ明朝 Pro W3" charset="0"/>
              </a:rPr>
              <a:t>等々</a:t>
            </a:r>
          </a:p>
        </p:txBody>
      </p:sp>
      <p:pic>
        <p:nvPicPr>
          <p:cNvPr id="615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5776" y="7757120"/>
            <a:ext cx="11161240" cy="93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 name="Rectangle 3"/>
          <p:cNvSpPr>
            <a:spLocks/>
          </p:cNvSpPr>
          <p:nvPr/>
        </p:nvSpPr>
        <p:spPr bwMode="auto">
          <a:xfrm>
            <a:off x="813768" y="7866100"/>
            <a:ext cx="11377264" cy="71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spAutoFit/>
          </a:bodyPr>
          <a:lstStyle/>
          <a:p>
            <a:pPr defTabSz="609600">
              <a:tabLst>
                <a:tab pos="1790700" algn="l"/>
              </a:tabLst>
              <a:defRPr/>
            </a:pPr>
            <a:r>
              <a:rPr lang="ja-JP" altLang="en-US" sz="4000" dirty="0">
                <a:solidFill>
                  <a:srgbClr val="000000"/>
                </a:solidFill>
                <a:latin typeface="ヒラギノ明朝 Pro W3"/>
                <a:ea typeface="ヒラギノ明朝 Pro W3"/>
                <a:cs typeface="ヒラギノ明朝 Pro W3"/>
              </a:rPr>
              <a:t>単なる直流印加でも</a:t>
            </a:r>
            <a:r>
              <a:rPr lang="en-US" altLang="ja-JP" sz="4000" dirty="0">
                <a:solidFill>
                  <a:srgbClr val="000000"/>
                </a:solidFill>
                <a:latin typeface="ヒラギノ明朝 Pro W3"/>
                <a:ea typeface="ヒラギノ明朝 Pro W3"/>
                <a:cs typeface="ヒラギノ明朝 Pro W3"/>
              </a:rPr>
              <a:t>Au</a:t>
            </a:r>
            <a:r>
              <a:rPr lang="ja-JP" altLang="en-US" sz="4000" dirty="0">
                <a:solidFill>
                  <a:srgbClr val="000000"/>
                </a:solidFill>
                <a:latin typeface="ヒラギノ明朝 Pro W3"/>
                <a:ea typeface="ヒラギノ明朝 Pro W3"/>
                <a:cs typeface="ヒラギノ明朝 Pro W3"/>
              </a:rPr>
              <a:t>ナノドットが生成</a:t>
            </a:r>
            <a:r>
              <a:rPr lang="ja-JP" altLang="en-US" sz="4000" dirty="0" smtClean="0">
                <a:solidFill>
                  <a:srgbClr val="000000"/>
                </a:solidFill>
                <a:latin typeface="ヒラギノ明朝 Pro W3"/>
                <a:ea typeface="ヒラギノ明朝 Pro W3"/>
                <a:cs typeface="ヒラギノ明朝 Pro W3"/>
              </a:rPr>
              <a:t>される</a:t>
            </a:r>
            <a:endParaRPr lang="ja-JP" altLang="en-US" sz="4000" dirty="0">
              <a:solidFill>
                <a:srgbClr val="000000"/>
              </a:solidFill>
              <a:latin typeface="ヒラギノ明朝 Pro W3"/>
              <a:ea typeface="ヒラギノ明朝 Pro W3"/>
              <a:cs typeface="ヒラギノ明朝 Pro W3"/>
            </a:endParaRPr>
          </a:p>
        </p:txBody>
      </p:sp>
      <p:sp>
        <p:nvSpPr>
          <p:cNvPr id="6" name="右矢印 5"/>
          <p:cNvSpPr/>
          <p:nvPr/>
        </p:nvSpPr>
        <p:spPr bwMode="auto">
          <a:xfrm>
            <a:off x="8301955" y="700336"/>
            <a:ext cx="720725" cy="1303337"/>
          </a:xfrm>
          <a:prstGeom prst="rightArrow">
            <a:avLst/>
          </a:prstGeom>
          <a:solidFill>
            <a:srgbClr val="3366FF"/>
          </a:solidFill>
          <a:ln w="38100" cap="flat" cmpd="sng" algn="ctr">
            <a:solidFill>
              <a:srgbClr val="3366FF"/>
            </a:solidFill>
            <a:prstDash val="solid"/>
            <a:miter lim="0"/>
            <a:headEnd type="none" w="med" len="med"/>
            <a:tailEnd type="none" w="med" len="med"/>
          </a:ln>
          <a:effectLst>
            <a:outerShdw blurRad="50800" dist="25400" dir="5400000" algn="ctr" rotWithShape="0">
              <a:srgbClr val="000000">
                <a:alpha val="25000"/>
              </a:srgbClr>
            </a:outerShdw>
          </a:effectLst>
        </p:spPr>
        <p:txBody>
          <a:bodyPr lIns="50800" tIns="50800" rIns="50800" bIns="50800" anchor="ctr">
            <a:spAutoFit/>
          </a:bodyPr>
          <a:lstStyle/>
          <a:p>
            <a:pPr>
              <a:defRPr/>
            </a:pPr>
            <a:endParaRPr lang="ja-JP" altLang="en-US">
              <a:latin typeface="Times"/>
              <a:ea typeface="ヒラギノ明朝 Pro W3"/>
            </a:endParaRPr>
          </a:p>
        </p:txBody>
      </p:sp>
      <p:sp>
        <p:nvSpPr>
          <p:cNvPr id="29" name="Rectangle 3"/>
          <p:cNvSpPr>
            <a:spLocks/>
          </p:cNvSpPr>
          <p:nvPr/>
        </p:nvSpPr>
        <p:spPr bwMode="auto">
          <a:xfrm>
            <a:off x="1342328" y="8590980"/>
            <a:ext cx="1939784" cy="1025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lgn="l" defTabSz="609600">
              <a:defRPr/>
            </a:pPr>
            <a:r>
              <a:rPr lang="en-US" altLang="ja-JP" sz="6000" dirty="0" smtClean="0">
                <a:solidFill>
                  <a:srgbClr val="FF0000"/>
                </a:solidFill>
                <a:latin typeface="Times"/>
                <a:ea typeface="ヒラギノ明朝 Pro W3"/>
              </a:rPr>
              <a:t>Why?</a:t>
            </a:r>
            <a:endParaRPr lang="ja-JP" altLang="en-US" sz="6000" dirty="0">
              <a:solidFill>
                <a:srgbClr val="FF0000"/>
              </a:solidFill>
              <a:latin typeface="Times"/>
              <a:ea typeface="ヒラギノ明朝 Pro W3"/>
            </a:endParaRPr>
          </a:p>
        </p:txBody>
      </p:sp>
      <p:grpSp>
        <p:nvGrpSpPr>
          <p:cNvPr id="5129" name="図形グループ 7"/>
          <p:cNvGrpSpPr>
            <a:grpSpLocks/>
          </p:cNvGrpSpPr>
          <p:nvPr/>
        </p:nvGrpSpPr>
        <p:grpSpPr bwMode="auto">
          <a:xfrm>
            <a:off x="238125" y="3940175"/>
            <a:ext cx="12385675" cy="2951163"/>
            <a:chOff x="237704" y="4372744"/>
            <a:chExt cx="12385675" cy="2950587"/>
          </a:xfrm>
        </p:grpSpPr>
        <p:sp>
          <p:nvSpPr>
            <p:cNvPr id="5131" name="正方形/長方形 4"/>
            <p:cNvSpPr>
              <a:spLocks noChangeArrowheads="1"/>
            </p:cNvSpPr>
            <p:nvPr/>
          </p:nvSpPr>
          <p:spPr bwMode="auto">
            <a:xfrm>
              <a:off x="237704" y="4372744"/>
              <a:ext cx="12385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solidFill>
                    <a:srgbClr val="000000"/>
                  </a:solidFill>
                  <a:latin typeface="Times" charset="0"/>
                  <a:ea typeface="ヒラギノ明朝 Pro W3" charset="0"/>
                  <a:cs typeface="ヒラギノ明朝 Pro W3" charset="0"/>
                  <a:sym typeface="ヒラギノ明朝 Pro W3" charset="0"/>
                </a:rPr>
                <a:t>ナノドットの量子サイズ効果で非常に高い熱電変換性能</a:t>
              </a:r>
              <a:endParaRPr lang="ja-JP" altLang="en-US">
                <a:latin typeface="Times" charset="0"/>
                <a:ea typeface="ヒラギノ明朝 Pro W3" charset="0"/>
                <a:cs typeface="ヒラギノ明朝 Pro W3" charset="0"/>
              </a:endParaRPr>
            </a:p>
          </p:txBody>
        </p:sp>
        <p:sp>
          <p:nvSpPr>
            <p:cNvPr id="5132" name="正方形/長方形 4"/>
            <p:cNvSpPr>
              <a:spLocks noChangeArrowheads="1"/>
            </p:cNvSpPr>
            <p:nvPr/>
          </p:nvSpPr>
          <p:spPr bwMode="auto">
            <a:xfrm>
              <a:off x="237704" y="5524873"/>
              <a:ext cx="12385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solidFill>
                    <a:srgbClr val="000000"/>
                  </a:solidFill>
                  <a:latin typeface="Times" charset="0"/>
                  <a:ea typeface="ヒラギノ明朝 Pro W3" charset="0"/>
                  <a:cs typeface="ヒラギノ明朝 Pro W3" charset="0"/>
                  <a:sym typeface="ヒラギノ明朝 Pro W3" charset="0"/>
                </a:rPr>
                <a:t>大量のナノドットを作成したい</a:t>
              </a:r>
              <a:endParaRPr lang="ja-JP" altLang="en-US">
                <a:latin typeface="Times" charset="0"/>
                <a:ea typeface="ヒラギノ明朝 Pro W3" charset="0"/>
                <a:cs typeface="ヒラギノ明朝 Pro W3" charset="0"/>
              </a:endParaRPr>
            </a:p>
          </p:txBody>
        </p:sp>
        <p:sp>
          <p:nvSpPr>
            <p:cNvPr id="22" name="右矢印 21"/>
            <p:cNvSpPr/>
            <p:nvPr/>
          </p:nvSpPr>
          <p:spPr bwMode="auto">
            <a:xfrm rot="5400000">
              <a:off x="6124214" y="4620218"/>
              <a:ext cx="612655" cy="1304925"/>
            </a:xfrm>
            <a:prstGeom prst="rightArrow">
              <a:avLst/>
            </a:prstGeom>
            <a:solidFill>
              <a:srgbClr val="3366FF"/>
            </a:solidFill>
            <a:ln w="38100" cap="flat" cmpd="sng" algn="ctr">
              <a:solidFill>
                <a:srgbClr val="3366FF"/>
              </a:solidFill>
              <a:prstDash val="solid"/>
              <a:miter lim="0"/>
              <a:headEnd type="none" w="med" len="med"/>
              <a:tailEnd type="none" w="med" len="med"/>
            </a:ln>
            <a:effectLst>
              <a:outerShdw blurRad="50800" dist="25400" dir="5400000" algn="ctr" rotWithShape="0">
                <a:srgbClr val="000000">
                  <a:alpha val="25000"/>
                </a:srgbClr>
              </a:outerShdw>
            </a:effectLst>
          </p:spPr>
          <p:txBody>
            <a:bodyPr lIns="50800" tIns="50800" rIns="50800" bIns="50800" anchor="ctr">
              <a:spAutoFit/>
            </a:bodyPr>
            <a:lstStyle/>
            <a:p>
              <a:pPr>
                <a:defRPr/>
              </a:pPr>
              <a:endParaRPr lang="ja-JP" altLang="en-US">
                <a:latin typeface="Times"/>
                <a:ea typeface="ヒラギノ明朝 Pro W3"/>
              </a:endParaRPr>
            </a:p>
          </p:txBody>
        </p:sp>
        <p:sp>
          <p:nvSpPr>
            <p:cNvPr id="23" name="右矢印 22"/>
            <p:cNvSpPr/>
            <p:nvPr/>
          </p:nvSpPr>
          <p:spPr bwMode="auto">
            <a:xfrm rot="5400000">
              <a:off x="6124214" y="5770932"/>
              <a:ext cx="612655" cy="1304925"/>
            </a:xfrm>
            <a:prstGeom prst="rightArrow">
              <a:avLst/>
            </a:prstGeom>
            <a:solidFill>
              <a:srgbClr val="3366FF"/>
            </a:solidFill>
            <a:ln w="38100" cap="flat" cmpd="sng" algn="ctr">
              <a:solidFill>
                <a:srgbClr val="3366FF"/>
              </a:solidFill>
              <a:prstDash val="solid"/>
              <a:miter lim="0"/>
              <a:headEnd type="none" w="med" len="med"/>
              <a:tailEnd type="none" w="med" len="med"/>
            </a:ln>
            <a:effectLst>
              <a:outerShdw blurRad="50800" dist="25400" dir="5400000" algn="ctr" rotWithShape="0">
                <a:srgbClr val="000000">
                  <a:alpha val="25000"/>
                </a:srgbClr>
              </a:outerShdw>
            </a:effectLst>
          </p:spPr>
          <p:txBody>
            <a:bodyPr lIns="50800" tIns="50800" rIns="50800" bIns="50800" anchor="ctr">
              <a:spAutoFit/>
            </a:bodyPr>
            <a:lstStyle/>
            <a:p>
              <a:pPr>
                <a:defRPr/>
              </a:pPr>
              <a:endParaRPr lang="ja-JP" altLang="en-US">
                <a:latin typeface="Times"/>
                <a:ea typeface="ヒラギノ明朝 Pro W3"/>
              </a:endParaRPr>
            </a:p>
          </p:txBody>
        </p:sp>
        <p:sp>
          <p:nvSpPr>
            <p:cNvPr id="5135" name="正方形/長方形 6"/>
            <p:cNvSpPr>
              <a:spLocks noChangeArrowheads="1"/>
            </p:cNvSpPr>
            <p:nvPr/>
          </p:nvSpPr>
          <p:spPr bwMode="auto">
            <a:xfrm>
              <a:off x="3337387" y="6677000"/>
              <a:ext cx="61863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dirty="0">
                  <a:solidFill>
                    <a:srgbClr val="000000"/>
                  </a:solidFill>
                  <a:latin typeface="Times" charset="0"/>
                  <a:ea typeface="ヒラギノ明朝 Pro W3" charset="0"/>
                  <a:cs typeface="ヒラギノ明朝 Pro W3" charset="0"/>
                  <a:sym typeface="ヒラギノ明朝 Pro W3" charset="0"/>
                </a:rPr>
                <a:t>液中プラズマ法を改良しよう</a:t>
              </a:r>
              <a:endParaRPr lang="ja-JP" altLang="en-US" dirty="0">
                <a:latin typeface="Times" charset="0"/>
                <a:ea typeface="ヒラギノ明朝 Pro W3" charset="0"/>
                <a:cs typeface="ヒラギノ明朝 Pro W3" charset="0"/>
              </a:endParaRPr>
            </a:p>
          </p:txBody>
        </p:sp>
      </p:grpSp>
      <p:sp>
        <p:nvSpPr>
          <p:cNvPr id="5130" name="テキスト ボックス 23"/>
          <p:cNvSpPr txBox="1">
            <a:spLocks noChangeArrowheads="1"/>
          </p:cNvSpPr>
          <p:nvPr/>
        </p:nvSpPr>
        <p:spPr bwMode="auto">
          <a:xfrm>
            <a:off x="11872913"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a:latin typeface="American Typewriter" charset="0"/>
                <a:cs typeface="American Typewriter" charset="0"/>
              </a:rPr>
              <a:t>No. 1</a:t>
            </a:r>
            <a:endParaRPr lang="ja-JP" altLang="en-US" sz="2400">
              <a:latin typeface="American Typewriter" charset="0"/>
              <a:cs typeface="American Typewriter" charset="0"/>
            </a:endParaRPr>
          </a:p>
        </p:txBody>
      </p:sp>
      <p:sp>
        <p:nvSpPr>
          <p:cNvPr id="26" name="右矢印 25"/>
          <p:cNvSpPr/>
          <p:nvPr/>
        </p:nvSpPr>
        <p:spPr bwMode="auto">
          <a:xfrm rot="5400000">
            <a:off x="6128395" y="6762973"/>
            <a:ext cx="612775" cy="1304925"/>
          </a:xfrm>
          <a:prstGeom prst="rightArrow">
            <a:avLst/>
          </a:prstGeom>
          <a:solidFill>
            <a:srgbClr val="FF6600"/>
          </a:solidFill>
          <a:ln w="38100" cap="flat" cmpd="sng" algn="ctr">
            <a:solidFill>
              <a:srgbClr val="FF6600"/>
            </a:solidFill>
            <a:prstDash val="solid"/>
            <a:miter lim="0"/>
            <a:headEnd type="none" w="med" len="med"/>
            <a:tailEnd type="none" w="med" len="med"/>
          </a:ln>
          <a:effectLst>
            <a:outerShdw blurRad="50800" dist="25400" dir="5400000" algn="ctr" rotWithShape="0">
              <a:srgbClr val="000000">
                <a:alpha val="25000"/>
              </a:srgbClr>
            </a:outerShdw>
          </a:effectLst>
        </p:spPr>
        <p:txBody>
          <a:bodyPr lIns="50800" tIns="50800" rIns="50800" bIns="50800" anchor="ctr">
            <a:spAutoFit/>
          </a:bodyPr>
          <a:lstStyle/>
          <a:p>
            <a:pPr>
              <a:defRPr/>
            </a:pPr>
            <a:endParaRPr lang="ja-JP" altLang="en-US">
              <a:latin typeface="Times"/>
              <a:ea typeface="ヒラギノ明朝 Pro W3"/>
            </a:endParaRPr>
          </a:p>
        </p:txBody>
      </p:sp>
      <p:sp>
        <p:nvSpPr>
          <p:cNvPr id="2" name="テキスト ボックス 1"/>
          <p:cNvSpPr txBox="1"/>
          <p:nvPr/>
        </p:nvSpPr>
        <p:spPr>
          <a:xfrm>
            <a:off x="93688" y="916360"/>
            <a:ext cx="8136904" cy="1077218"/>
          </a:xfrm>
          <a:prstGeom prst="rect">
            <a:avLst/>
          </a:prstGeom>
          <a:noFill/>
        </p:spPr>
        <p:txBody>
          <a:bodyPr wrap="square" rtlCol="0">
            <a:spAutoFit/>
          </a:bodyPr>
          <a:lstStyle/>
          <a:p>
            <a:r>
              <a:rPr kumimoji="1" lang="ja-JP" altLang="en-US" sz="3200" dirty="0" smtClean="0">
                <a:latin typeface="ヒラギノ明朝 Pro W3"/>
                <a:ea typeface="ヒラギノ明朝 Pro W3"/>
                <a:cs typeface="ヒラギノ明朝 Pro W3"/>
              </a:rPr>
              <a:t>材料自体の限界からデバイスの性能が限界</a:t>
            </a:r>
            <a:endParaRPr kumimoji="1" lang="en-US" altLang="ja-JP" sz="3200" dirty="0" smtClean="0">
              <a:latin typeface="ヒラギノ明朝 Pro W3"/>
              <a:ea typeface="ヒラギノ明朝 Pro W3"/>
              <a:cs typeface="ヒラギノ明朝 Pro W3"/>
            </a:endParaRPr>
          </a:p>
          <a:p>
            <a:r>
              <a:rPr kumimoji="1" lang="ja-JP" altLang="en-US" sz="3200" dirty="0" smtClean="0">
                <a:latin typeface="ヒラギノ明朝 Pro W3"/>
                <a:ea typeface="ヒラギノ明朝 Pro W3"/>
                <a:cs typeface="ヒラギノ明朝 Pro W3"/>
              </a:rPr>
              <a:t>ナノ結晶の量子効果による高性能化</a:t>
            </a:r>
            <a:endParaRPr kumimoji="1" lang="ja-JP" altLang="en-US" sz="3200" dirty="0">
              <a:latin typeface="ヒラギノ明朝 Pro W3"/>
              <a:ea typeface="ヒラギノ明朝 Pro W3"/>
              <a:cs typeface="ヒラギノ明朝 Pro W3"/>
            </a:endParaRPr>
          </a:p>
        </p:txBody>
      </p:sp>
      <p:sp>
        <p:nvSpPr>
          <p:cNvPr id="24" name="テキスト ボックス 23"/>
          <p:cNvSpPr txBox="1"/>
          <p:nvPr/>
        </p:nvSpPr>
        <p:spPr>
          <a:xfrm>
            <a:off x="8014568" y="988368"/>
            <a:ext cx="5400600" cy="584776"/>
          </a:xfrm>
          <a:prstGeom prst="rect">
            <a:avLst/>
          </a:prstGeom>
          <a:noFill/>
        </p:spPr>
        <p:txBody>
          <a:bodyPr wrap="square" rtlCol="0">
            <a:spAutoFit/>
          </a:bodyPr>
          <a:lstStyle/>
          <a:p>
            <a:r>
              <a:rPr kumimoji="1" lang="ja-JP" altLang="en-US" sz="3200" dirty="0" smtClean="0">
                <a:latin typeface="ヒラギノ明朝 Pro W3"/>
                <a:ea typeface="ヒラギノ明朝 Pro W3"/>
                <a:cs typeface="ヒラギノ明朝 Pro W3"/>
              </a:rPr>
              <a:t>ナノ材料が必要</a:t>
            </a:r>
            <a:endParaRPr kumimoji="1" lang="ja-JP" altLang="en-US" sz="3200" dirty="0">
              <a:latin typeface="ヒラギノ明朝 Pro W3"/>
              <a:ea typeface="ヒラギノ明朝 Pro W3"/>
              <a:cs typeface="ヒラギノ明朝 Pro W3"/>
            </a:endParaRPr>
          </a:p>
        </p:txBody>
      </p:sp>
      <p:sp>
        <p:nvSpPr>
          <p:cNvPr id="30" name="正方形/長方形 6"/>
          <p:cNvSpPr>
            <a:spLocks noChangeArrowheads="1"/>
          </p:cNvSpPr>
          <p:nvPr/>
        </p:nvSpPr>
        <p:spPr bwMode="auto">
          <a:xfrm>
            <a:off x="8374608" y="7037040"/>
            <a:ext cx="4339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dirty="0" smtClean="0">
                <a:solidFill>
                  <a:srgbClr val="FF0000"/>
                </a:solidFill>
                <a:latin typeface="Times" charset="0"/>
                <a:ea typeface="ヒラギノ明朝 Pro W3" charset="0"/>
                <a:cs typeface="ヒラギノ明朝 Pro W3" charset="0"/>
                <a:sym typeface="ヒラギノ明朝 Pro W3" charset="0"/>
              </a:rPr>
              <a:t>実験装置のトラブル</a:t>
            </a:r>
            <a:endParaRPr lang="ja-JP" altLang="en-US" dirty="0">
              <a:solidFill>
                <a:srgbClr val="FF0000"/>
              </a:solidFill>
              <a:latin typeface="Times" charset="0"/>
              <a:ea typeface="ヒラギノ明朝 Pro W3" charset="0"/>
              <a:cs typeface="ヒラギノ明朝 Pro W3" charset="0"/>
            </a:endParaRPr>
          </a:p>
        </p:txBody>
      </p:sp>
      <p:sp>
        <p:nvSpPr>
          <p:cNvPr id="31" name="右矢印 30"/>
          <p:cNvSpPr/>
          <p:nvPr/>
        </p:nvSpPr>
        <p:spPr bwMode="auto">
          <a:xfrm flipH="1">
            <a:off x="7366496" y="7037040"/>
            <a:ext cx="864096" cy="648072"/>
          </a:xfrm>
          <a:prstGeom prst="rightArrow">
            <a:avLst/>
          </a:prstGeom>
          <a:solidFill>
            <a:srgbClr val="008000"/>
          </a:solidFill>
          <a:ln w="38100" cap="flat" cmpd="sng" algn="ctr">
            <a:solidFill>
              <a:srgbClr val="008000"/>
            </a:solidFill>
            <a:prstDash val="solid"/>
            <a:miter lim="0"/>
            <a:headEnd type="none" w="med" len="med"/>
            <a:tailEnd type="none" w="med" len="med"/>
          </a:ln>
          <a:effectLst>
            <a:outerShdw blurRad="50800" dist="25400" dir="5400000" algn="ctr" rotWithShape="0">
              <a:srgbClr val="000000">
                <a:alpha val="25000"/>
              </a:srgbClr>
            </a:outerShdw>
          </a:effectLst>
        </p:spPr>
        <p:txBody>
          <a:bodyPr wrap="square" lIns="50800" tIns="50800" rIns="50800" bIns="50800" anchor="ctr">
            <a:spAutoFit/>
          </a:bodyPr>
          <a:lstStyle/>
          <a:p>
            <a:pPr>
              <a:defRPr/>
            </a:pPr>
            <a:endParaRPr lang="ja-JP" altLang="en-US">
              <a:latin typeface="Times"/>
              <a:ea typeface="ヒラギノ明朝 Pro W3"/>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図 1" descr="金電極（修正済み）.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0288" y="339725"/>
            <a:ext cx="10620375" cy="883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1"/>
          <p:cNvSpPr>
            <a:spLocks/>
          </p:cNvSpPr>
          <p:nvPr/>
        </p:nvSpPr>
        <p:spPr bwMode="auto">
          <a:xfrm>
            <a:off x="22225" y="0"/>
            <a:ext cx="9513888"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実験（回収したナノ結晶の</a:t>
            </a:r>
            <a:r>
              <a:rPr lang="en-US" altLang="ja-JP" sz="4800" dirty="0">
                <a:latin typeface="ヒラギノ角ゴ ProN W6" charset="0"/>
                <a:ea typeface="ヒラギノ角ゴ ProN W6" charset="0"/>
                <a:cs typeface="ヒラギノ角ゴ ProN W6" charset="0"/>
                <a:sym typeface="ヒラギノ角ゴ ProN W6" charset="0"/>
              </a:rPr>
              <a:t>XRD</a:t>
            </a:r>
            <a:r>
              <a:rPr lang="ja-JP" altLang="en-US" sz="4800" dirty="0">
                <a:latin typeface="ヒラギノ角ゴ ProN W6" charset="0"/>
                <a:ea typeface="ヒラギノ角ゴ ProN W6" charset="0"/>
                <a:cs typeface="ヒラギノ角ゴ ProN W6" charset="0"/>
                <a:sym typeface="ヒラギノ角ゴ ProN W6" charset="0"/>
              </a:rPr>
              <a:t>）</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9219" name="正方形/長方形 3"/>
          <p:cNvSpPr>
            <a:spLocks noChangeArrowheads="1"/>
          </p:cNvSpPr>
          <p:nvPr/>
        </p:nvSpPr>
        <p:spPr bwMode="auto">
          <a:xfrm>
            <a:off x="454025" y="9055100"/>
            <a:ext cx="12025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a:latin typeface="Times" charset="0"/>
                <a:ea typeface="ヒラギノ明朝 Pro W3" charset="0"/>
                <a:cs typeface="ヒラギノ明朝 Pro W3" charset="0"/>
                <a:sym typeface="ヒラギノ角ゴ ProN W6" charset="0"/>
              </a:rPr>
              <a:t>XRD</a:t>
            </a:r>
            <a:r>
              <a:rPr lang="ja-JP" altLang="en-US">
                <a:latin typeface="Times" charset="0"/>
                <a:ea typeface="ヒラギノ明朝 Pro W3" charset="0"/>
                <a:cs typeface="ヒラギノ明朝 Pro W3" charset="0"/>
                <a:sym typeface="ヒラギノ角ゴ ProN W6" charset="0"/>
              </a:rPr>
              <a:t>パターンの</a:t>
            </a:r>
            <a:r>
              <a:rPr lang="ja-JP" altLang="en-US">
                <a:solidFill>
                  <a:srgbClr val="000000"/>
                </a:solidFill>
                <a:latin typeface="Times" charset="0"/>
                <a:ea typeface="ヒラギノ明朝 Pro W3" charset="0"/>
                <a:cs typeface="ヒラギノ明朝 Pro W3" charset="0"/>
                <a:sym typeface="ヒラギノ明朝 Pro W3" charset="0"/>
              </a:rPr>
              <a:t>水溶液（電解液）</a:t>
            </a:r>
            <a:r>
              <a:rPr lang="ja-JP" altLang="en-US">
                <a:latin typeface="Times" charset="0"/>
                <a:ea typeface="ヒラギノ明朝 Pro W3" charset="0"/>
                <a:cs typeface="ヒラギノ明朝 Pro W3" charset="0"/>
                <a:sym typeface="ヒラギノ角ゴ ProN W6" charset="0"/>
              </a:rPr>
              <a:t>依存性　電極</a:t>
            </a:r>
            <a:r>
              <a:rPr lang="ja-JP" altLang="en-US">
                <a:solidFill>
                  <a:srgbClr val="000000"/>
                </a:solidFill>
                <a:latin typeface="Times" charset="0"/>
                <a:ea typeface="ヒラギノ明朝 Pro W3" charset="0"/>
                <a:cs typeface="ヒラギノ明朝 Pro W3" charset="0"/>
                <a:sym typeface="ヒラギノ明朝 Pro W3" charset="0"/>
              </a:rPr>
              <a:t>；</a:t>
            </a:r>
            <a:r>
              <a:rPr lang="en-US" altLang="ja-JP">
                <a:solidFill>
                  <a:srgbClr val="000000"/>
                </a:solidFill>
                <a:latin typeface="Times" charset="0"/>
                <a:ea typeface="ヒラギノ明朝 Pro W3" charset="0"/>
                <a:cs typeface="ヒラギノ明朝 Pro W3" charset="0"/>
                <a:sym typeface="ヒラギノ明朝 Pro W3" charset="0"/>
              </a:rPr>
              <a:t>Au</a:t>
            </a:r>
            <a:endParaRPr lang="ja-JP" altLang="en-US">
              <a:latin typeface="Times" charset="0"/>
              <a:ea typeface="ヒラギノ明朝 Pro W3" charset="0"/>
              <a:cs typeface="ヒラギノ明朝 Pro W3" charset="0"/>
            </a:endParaRPr>
          </a:p>
        </p:txBody>
      </p:sp>
      <p:sp>
        <p:nvSpPr>
          <p:cNvPr id="9220" name="テキスト ボックス 4"/>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6</a:t>
            </a:r>
            <a:endParaRPr lang="ja-JP" altLang="en-US" sz="2400" dirty="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図 2" descr="XRD（電極変化）.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 y="273050"/>
            <a:ext cx="11171238" cy="892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1"/>
          <p:cNvSpPr>
            <a:spLocks/>
          </p:cNvSpPr>
          <p:nvPr/>
        </p:nvSpPr>
        <p:spPr bwMode="auto">
          <a:xfrm>
            <a:off x="22225" y="0"/>
            <a:ext cx="9513888"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実験（回収したナノ結晶の</a:t>
            </a:r>
            <a:r>
              <a:rPr lang="en-US" altLang="ja-JP" sz="4800" dirty="0">
                <a:latin typeface="ヒラギノ角ゴ ProN W6" charset="0"/>
                <a:ea typeface="ヒラギノ角ゴ ProN W6" charset="0"/>
                <a:cs typeface="ヒラギノ角ゴ ProN W6" charset="0"/>
                <a:sym typeface="ヒラギノ角ゴ ProN W6" charset="0"/>
              </a:rPr>
              <a:t>XRD</a:t>
            </a:r>
            <a:r>
              <a:rPr lang="ja-JP" altLang="en-US" sz="4800" dirty="0">
                <a:latin typeface="ヒラギノ角ゴ ProN W6" charset="0"/>
                <a:ea typeface="ヒラギノ角ゴ ProN W6" charset="0"/>
                <a:cs typeface="ヒラギノ角ゴ ProN W6" charset="0"/>
                <a:sym typeface="ヒラギノ角ゴ ProN W6" charset="0"/>
              </a:rPr>
              <a:t>）</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8195" name="正方形/長方形 4"/>
          <p:cNvSpPr>
            <a:spLocks noChangeArrowheads="1"/>
          </p:cNvSpPr>
          <p:nvPr/>
        </p:nvSpPr>
        <p:spPr bwMode="auto">
          <a:xfrm>
            <a:off x="0" y="9055100"/>
            <a:ext cx="1300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a:latin typeface="Times" charset="0"/>
                <a:ea typeface="ヒラギノ明朝 Pro W3" charset="0"/>
                <a:cs typeface="ヒラギノ明朝 Pro W3" charset="0"/>
                <a:sym typeface="ヒラギノ角ゴ ProN W6" charset="0"/>
              </a:rPr>
              <a:t>XRD</a:t>
            </a:r>
            <a:r>
              <a:rPr lang="ja-JP" altLang="en-US">
                <a:latin typeface="Times" charset="0"/>
                <a:ea typeface="ヒラギノ明朝 Pro W3" charset="0"/>
                <a:cs typeface="ヒラギノ明朝 Pro W3" charset="0"/>
                <a:sym typeface="ヒラギノ角ゴ ProN W6" charset="0"/>
              </a:rPr>
              <a:t>パターンの電極依存性　</a:t>
            </a:r>
            <a:r>
              <a:rPr lang="ja-JP" altLang="en-US">
                <a:solidFill>
                  <a:srgbClr val="000000"/>
                </a:solidFill>
                <a:latin typeface="Times" charset="0"/>
                <a:ea typeface="ヒラギノ明朝 Pro W3" charset="0"/>
                <a:cs typeface="ヒラギノ明朝 Pro W3" charset="0"/>
                <a:sym typeface="ヒラギノ明朝 Pro W3" charset="0"/>
              </a:rPr>
              <a:t>水溶液（電解液）；</a:t>
            </a:r>
            <a:r>
              <a:rPr lang="en-US" altLang="ja-JP">
                <a:solidFill>
                  <a:srgbClr val="000000"/>
                </a:solidFill>
                <a:latin typeface="Times" charset="0"/>
                <a:ea typeface="ヒラギノ明朝 Pro W3" charset="0"/>
                <a:cs typeface="ヒラギノ明朝 Pro W3" charset="0"/>
                <a:sym typeface="ヒラギノ明朝 Pro W3" charset="0"/>
              </a:rPr>
              <a:t>Na</a:t>
            </a:r>
            <a:r>
              <a:rPr lang="en-US" altLang="ja-JP" baseline="-25000">
                <a:solidFill>
                  <a:srgbClr val="000000"/>
                </a:solidFill>
                <a:latin typeface="Times" charset="0"/>
                <a:ea typeface="ヒラギノ明朝 Pro W3" charset="0"/>
                <a:cs typeface="ヒラギノ明朝 Pro W3" charset="0"/>
                <a:sym typeface="ヒラギノ明朝 Pro W3" charset="0"/>
              </a:rPr>
              <a:t>2</a:t>
            </a:r>
            <a:r>
              <a:rPr lang="en-US" altLang="ja-JP">
                <a:solidFill>
                  <a:srgbClr val="000000"/>
                </a:solidFill>
                <a:latin typeface="Times" charset="0"/>
                <a:ea typeface="ヒラギノ明朝 Pro W3" charset="0"/>
                <a:cs typeface="ヒラギノ明朝 Pro W3" charset="0"/>
                <a:sym typeface="ヒラギノ明朝 Pro W3" charset="0"/>
              </a:rPr>
              <a:t>SiO</a:t>
            </a:r>
            <a:r>
              <a:rPr lang="en-US" altLang="ja-JP" baseline="-25000">
                <a:solidFill>
                  <a:srgbClr val="000000"/>
                </a:solidFill>
                <a:latin typeface="Times" charset="0"/>
                <a:ea typeface="ヒラギノ明朝 Pro W3" charset="0"/>
                <a:cs typeface="ヒラギノ明朝 Pro W3" charset="0"/>
                <a:sym typeface="ヒラギノ明朝 Pro W3" charset="0"/>
              </a:rPr>
              <a:t>3</a:t>
            </a:r>
            <a:endParaRPr lang="ja-JP" altLang="en-US">
              <a:latin typeface="Times" charset="0"/>
              <a:ea typeface="ヒラギノ明朝 Pro W3" charset="0"/>
              <a:cs typeface="ヒラギノ明朝 Pro W3" charset="0"/>
            </a:endParaRPr>
          </a:p>
        </p:txBody>
      </p:sp>
      <p:sp>
        <p:nvSpPr>
          <p:cNvPr id="8196" name="テキスト ボックス 4"/>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5</a:t>
            </a:r>
            <a:endParaRPr lang="ja-JP" altLang="en-US" sz="2400" dirty="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8" name="Rectangle 18"/>
          <p:cNvSpPr>
            <a:spLocks/>
          </p:cNvSpPr>
          <p:nvPr/>
        </p:nvSpPr>
        <p:spPr bwMode="auto">
          <a:xfrm>
            <a:off x="20638" y="123825"/>
            <a:ext cx="9952037"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実験（水溶液と電極依存性の纏め）</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10242" name="テキスト ボックス 2"/>
          <p:cNvSpPr txBox="1">
            <a:spLocks noChangeArrowheads="1"/>
          </p:cNvSpPr>
          <p:nvPr/>
        </p:nvSpPr>
        <p:spPr bwMode="auto">
          <a:xfrm>
            <a:off x="309563" y="1563688"/>
            <a:ext cx="12457112" cy="752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063750" algn="l"/>
                <a:tab pos="4670425" algn="ctr"/>
                <a:tab pos="6640513" algn="ctr"/>
                <a:tab pos="8877300" algn="ctr"/>
                <a:tab pos="11125200" algn="ctr"/>
              </a:tabLst>
              <a:defRPr kumimoji="1" sz="3600">
                <a:solidFill>
                  <a:srgbClr val="3E231A"/>
                </a:solidFill>
                <a:latin typeface="Papyrus" charset="0"/>
                <a:ea typeface="ＭＳ Ｐゴシック" charset="0"/>
                <a:cs typeface="Papyrus" charset="0"/>
                <a:sym typeface="Papyrus" charset="0"/>
              </a:defRPr>
            </a:lvl1pPr>
            <a:lvl2pPr marL="742950" indent="-285750">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2pPr>
            <a:lvl3pPr marL="1143000" indent="-228600">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3pPr>
            <a:lvl4pPr marL="1600200" indent="-228600">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4pPr>
            <a:lvl5pPr marL="2057400" indent="-228600">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9pPr>
          </a:lstStyle>
          <a:p>
            <a:pPr algn="l">
              <a:lnSpc>
                <a:spcPct val="150000"/>
              </a:lnSpc>
            </a:pPr>
            <a:r>
              <a:rPr lang="ja-JP" altLang="en-US" dirty="0">
                <a:latin typeface="Times" charset="0"/>
                <a:ea typeface="ヒラギノ明朝 Pro W3" charset="0"/>
                <a:cs typeface="ヒラギノ明朝 Pro W3" charset="0"/>
              </a:rPr>
              <a:t>水溶液</a:t>
            </a: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電極</a:t>
            </a:r>
            <a:r>
              <a:rPr lang="en-US" altLang="ja-JP" dirty="0">
                <a:latin typeface="Times" charset="0"/>
                <a:ea typeface="ヒラギノ明朝 Pro W3" charset="0"/>
                <a:cs typeface="ヒラギノ明朝 Pro W3" charset="0"/>
              </a:rPr>
              <a:t>	Au	Cu	W	Si</a:t>
            </a:r>
          </a:p>
          <a:p>
            <a:pPr algn="l">
              <a:lnSpc>
                <a:spcPct val="150000"/>
              </a:lnSpc>
            </a:pPr>
            <a:r>
              <a:rPr lang="en-US" altLang="ja-JP" dirty="0">
                <a:latin typeface="Times" charset="0"/>
                <a:ea typeface="ヒラギノ明朝 Pro W3" charset="0"/>
                <a:cs typeface="ヒラギノ明朝 Pro W3" charset="0"/>
              </a:rPr>
              <a:t>Na</a:t>
            </a:r>
            <a:r>
              <a:rPr lang="en-US" altLang="ja-JP" baseline="-25000" dirty="0">
                <a:latin typeface="Times" charset="0"/>
                <a:ea typeface="ヒラギノ明朝 Pro W3" charset="0"/>
                <a:cs typeface="ヒラギノ明朝 Pro W3" charset="0"/>
              </a:rPr>
              <a:t>2</a:t>
            </a:r>
            <a:r>
              <a:rPr lang="en-US" altLang="ja-JP" dirty="0">
                <a:latin typeface="Times" charset="0"/>
                <a:ea typeface="ヒラギノ明朝 Pro W3" charset="0"/>
                <a:cs typeface="ヒラギノ明朝 Pro W3" charset="0"/>
              </a:rPr>
              <a:t>SiO</a:t>
            </a:r>
            <a:r>
              <a:rPr lang="en-US" altLang="ja-JP" baseline="-25000" dirty="0">
                <a:latin typeface="Times" charset="0"/>
                <a:ea typeface="ヒラギノ明朝 Pro W3" charset="0"/>
                <a:cs typeface="ヒラギノ明朝 Pro W3" charset="0"/>
              </a:rPr>
              <a:t>3</a:t>
            </a: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析出物</a:t>
            </a:r>
            <a:r>
              <a:rPr lang="en-US" altLang="ja-JP" dirty="0">
                <a:latin typeface="Times" charset="0"/>
                <a:ea typeface="ヒラギノ明朝 Pro W3" charset="0"/>
                <a:cs typeface="ヒラギノ明朝 Pro W3" charset="0"/>
              </a:rPr>
              <a:t>	Au	Cu	WO</a:t>
            </a:r>
            <a:r>
              <a:rPr lang="en-US" altLang="ja-JP" baseline="-25000" dirty="0">
                <a:latin typeface="Times" charset="0"/>
                <a:ea typeface="ヒラギノ明朝 Pro W3" charset="0"/>
                <a:cs typeface="ヒラギノ明朝 Pro W3" charset="0"/>
              </a:rPr>
              <a:t>3</a:t>
            </a:r>
            <a:r>
              <a:rPr lang="ja-JP" altLang="en-US" dirty="0">
                <a:latin typeface="Times" charset="0"/>
                <a:ea typeface="ヒラギノ明朝 Pro W3" charset="0"/>
                <a:cs typeface="ヒラギノ明朝 Pro W3" charset="0"/>
              </a:rPr>
              <a:t>他</a:t>
            </a: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析出せず</a:t>
            </a:r>
            <a:endParaRPr lang="en-US" altLang="ja-JP" dirty="0">
              <a:latin typeface="Times" charset="0"/>
              <a:ea typeface="ヒラギノ明朝 Pro W3" charset="0"/>
              <a:cs typeface="ヒラギノ明朝 Pro W3" charset="0"/>
            </a:endParaRPr>
          </a:p>
          <a:p>
            <a:pPr algn="l">
              <a:lnSpc>
                <a:spcPct val="150000"/>
              </a:lnSpc>
            </a:pP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印加電圧</a:t>
            </a:r>
            <a:r>
              <a:rPr lang="en-US" altLang="ja-JP" dirty="0">
                <a:latin typeface="Times" charset="0"/>
                <a:ea typeface="ヒラギノ明朝 Pro W3" charset="0"/>
                <a:cs typeface="ヒラギノ明朝 Pro W3" charset="0"/>
              </a:rPr>
              <a:t>	25	40	80	40</a:t>
            </a:r>
          </a:p>
          <a:p>
            <a:pPr algn="l">
              <a:lnSpc>
                <a:spcPct val="150000"/>
              </a:lnSpc>
            </a:pPr>
            <a:r>
              <a:rPr lang="en-US" altLang="ja-JP" dirty="0">
                <a:latin typeface="Times" charset="0"/>
                <a:ea typeface="ヒラギノ明朝 Pro W3" charset="0"/>
                <a:cs typeface="ヒラギノ明朝 Pro W3" charset="0"/>
              </a:rPr>
              <a:t>Na</a:t>
            </a:r>
            <a:r>
              <a:rPr lang="en-US" altLang="ja-JP" baseline="-25000" dirty="0">
                <a:latin typeface="Times" charset="0"/>
                <a:ea typeface="ヒラギノ明朝 Pro W3" charset="0"/>
                <a:cs typeface="ヒラギノ明朝 Pro W3" charset="0"/>
              </a:rPr>
              <a:t>2</a:t>
            </a:r>
            <a:r>
              <a:rPr lang="en-US" altLang="ja-JP" dirty="0">
                <a:latin typeface="Times" charset="0"/>
                <a:ea typeface="ヒラギノ明朝 Pro W3" charset="0"/>
                <a:cs typeface="ヒラギノ明朝 Pro W3" charset="0"/>
              </a:rPr>
              <a:t>CO</a:t>
            </a:r>
            <a:r>
              <a:rPr lang="en-US" altLang="ja-JP" baseline="-25000" dirty="0">
                <a:latin typeface="Times" charset="0"/>
                <a:ea typeface="ヒラギノ明朝 Pro W3" charset="0"/>
                <a:cs typeface="ヒラギノ明朝 Pro W3" charset="0"/>
              </a:rPr>
              <a:t>3</a:t>
            </a: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析出</a:t>
            </a:r>
            <a:r>
              <a:rPr lang="en-US" altLang="ja-JP" dirty="0">
                <a:latin typeface="Times" charset="0"/>
                <a:ea typeface="ヒラギノ明朝 Pro W3" charset="0"/>
                <a:cs typeface="ヒラギノ明朝 Pro W3" charset="0"/>
              </a:rPr>
              <a:t>	Au	</a:t>
            </a:r>
            <a:r>
              <a:rPr lang="ja-JP" altLang="en-US" dirty="0">
                <a:latin typeface="Times" charset="0"/>
                <a:ea typeface="ヒラギノ明朝 Pro W3" charset="0"/>
                <a:cs typeface="ヒラギノ明朝 Pro W3" charset="0"/>
              </a:rPr>
              <a:t>ごく少量</a:t>
            </a: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ごく少量</a:t>
            </a: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析出せず</a:t>
            </a:r>
            <a:endParaRPr lang="en-US" altLang="ja-JP" dirty="0">
              <a:latin typeface="Times" charset="0"/>
              <a:ea typeface="ヒラギノ明朝 Pro W3" charset="0"/>
              <a:cs typeface="ヒラギノ明朝 Pro W3" charset="0"/>
            </a:endParaRPr>
          </a:p>
          <a:p>
            <a:pPr algn="l">
              <a:lnSpc>
                <a:spcPct val="150000"/>
              </a:lnSpc>
            </a:pP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印加電圧</a:t>
            </a:r>
            <a:r>
              <a:rPr lang="en-US" altLang="ja-JP" dirty="0">
                <a:latin typeface="Times" charset="0"/>
                <a:ea typeface="ヒラギノ明朝 Pro W3" charset="0"/>
                <a:cs typeface="ヒラギノ明朝 Pro W3" charset="0"/>
              </a:rPr>
              <a:t>	20	40	25	40	</a:t>
            </a:r>
          </a:p>
          <a:p>
            <a:pPr algn="l">
              <a:lnSpc>
                <a:spcPct val="150000"/>
              </a:lnSpc>
            </a:pPr>
            <a:r>
              <a:rPr lang="en-US" altLang="ja-JP" dirty="0">
                <a:latin typeface="Times" charset="0"/>
                <a:ea typeface="ヒラギノ明朝 Pro W3" charset="0"/>
                <a:cs typeface="ヒラギノ明朝 Pro W3" charset="0"/>
              </a:rPr>
              <a:t>Na</a:t>
            </a:r>
            <a:r>
              <a:rPr lang="en-US" altLang="ja-JP" baseline="-25000" dirty="0">
                <a:latin typeface="Times" charset="0"/>
                <a:ea typeface="ヒラギノ明朝 Pro W3" charset="0"/>
                <a:cs typeface="ヒラギノ明朝 Pro W3" charset="0"/>
              </a:rPr>
              <a:t>2</a:t>
            </a:r>
            <a:r>
              <a:rPr lang="en-US" altLang="ja-JP" dirty="0">
                <a:latin typeface="Times" charset="0"/>
                <a:ea typeface="ヒラギノ明朝 Pro W3" charset="0"/>
                <a:cs typeface="ヒラギノ明朝 Pro W3" charset="0"/>
              </a:rPr>
              <a:t>SO</a:t>
            </a:r>
            <a:r>
              <a:rPr lang="en-US" altLang="ja-JP" baseline="-25000" dirty="0">
                <a:latin typeface="Times" charset="0"/>
                <a:ea typeface="ヒラギノ明朝 Pro W3" charset="0"/>
                <a:cs typeface="ヒラギノ明朝 Pro W3" charset="0"/>
              </a:rPr>
              <a:t>4</a:t>
            </a: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析出</a:t>
            </a:r>
            <a:r>
              <a:rPr lang="en-US" altLang="ja-JP" dirty="0">
                <a:latin typeface="Times" charset="0"/>
                <a:ea typeface="ヒラギノ明朝 Pro W3" charset="0"/>
                <a:cs typeface="ヒラギノ明朝 Pro W3" charset="0"/>
              </a:rPr>
              <a:t>	Au	CuSO</a:t>
            </a:r>
            <a:r>
              <a:rPr lang="en-US" altLang="ja-JP" baseline="-25000" dirty="0">
                <a:latin typeface="Times" charset="0"/>
                <a:ea typeface="ヒラギノ明朝 Pro W3" charset="0"/>
                <a:cs typeface="ヒラギノ明朝 Pro W3" charset="0"/>
              </a:rPr>
              <a:t>4</a:t>
            </a: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ごく少量</a:t>
            </a: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析出せず</a:t>
            </a:r>
            <a:endParaRPr lang="en-US" altLang="ja-JP" dirty="0">
              <a:latin typeface="Times" charset="0"/>
              <a:ea typeface="ヒラギノ明朝 Pro W3" charset="0"/>
              <a:cs typeface="ヒラギノ明朝 Pro W3" charset="0"/>
            </a:endParaRPr>
          </a:p>
          <a:p>
            <a:pPr algn="l">
              <a:lnSpc>
                <a:spcPct val="150000"/>
              </a:lnSpc>
            </a:pP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印加電圧</a:t>
            </a:r>
            <a:r>
              <a:rPr lang="en-US" altLang="ja-JP" dirty="0">
                <a:latin typeface="Times" charset="0"/>
                <a:ea typeface="ヒラギノ明朝 Pro W3" charset="0"/>
                <a:cs typeface="ヒラギノ明朝 Pro W3" charset="0"/>
              </a:rPr>
              <a:t>	20	11	80	40</a:t>
            </a:r>
          </a:p>
          <a:p>
            <a:pPr algn="l">
              <a:lnSpc>
                <a:spcPct val="150000"/>
              </a:lnSpc>
            </a:pPr>
            <a:endParaRPr lang="en-US" altLang="ja-JP" dirty="0">
              <a:latin typeface="Times" charset="0"/>
              <a:ea typeface="ヒラギノ明朝 Pro W3" charset="0"/>
              <a:cs typeface="ヒラギノ明朝 Pro W3" charset="0"/>
            </a:endParaRPr>
          </a:p>
          <a:p>
            <a:pPr>
              <a:lnSpc>
                <a:spcPct val="150000"/>
              </a:lnSpc>
            </a:pPr>
            <a:r>
              <a:rPr lang="ja-JP" altLang="en-US" dirty="0" smtClean="0">
                <a:latin typeface="Times" charset="0"/>
                <a:ea typeface="ヒラギノ明朝 Pro W3" charset="0"/>
                <a:cs typeface="ヒラギノ明朝 Pro W3" charset="0"/>
              </a:rPr>
              <a:t>印</a:t>
            </a:r>
            <a:r>
              <a:rPr lang="ja-JP" altLang="en-US" dirty="0">
                <a:latin typeface="Times" charset="0"/>
                <a:ea typeface="ヒラギノ明朝 Pro W3" charset="0"/>
                <a:cs typeface="ヒラギノ明朝 Pro W3" charset="0"/>
              </a:rPr>
              <a:t>加電圧は</a:t>
            </a:r>
            <a:r>
              <a:rPr lang="en-US" altLang="ja-JP" dirty="0">
                <a:latin typeface="Times" charset="0"/>
                <a:ea typeface="ヒラギノ明朝 Pro W3" charset="0"/>
                <a:cs typeface="ヒラギノ明朝 Pro W3" charset="0"/>
              </a:rPr>
              <a:t>2 A</a:t>
            </a:r>
            <a:r>
              <a:rPr lang="ja-JP" altLang="en-US" dirty="0">
                <a:latin typeface="Times" charset="0"/>
                <a:ea typeface="ヒラギノ明朝 Pro W3" charset="0"/>
                <a:cs typeface="ヒラギノ明朝 Pro W3" charset="0"/>
              </a:rPr>
              <a:t>の定電流駆動時</a:t>
            </a:r>
            <a:r>
              <a:rPr lang="ja-JP" altLang="en-US" dirty="0" smtClean="0">
                <a:latin typeface="Times" charset="0"/>
                <a:ea typeface="ヒラギノ明朝 Pro W3" charset="0"/>
                <a:cs typeface="ヒラギノ明朝 Pro W3" charset="0"/>
              </a:rPr>
              <a:t>の平均的な電圧</a:t>
            </a:r>
            <a:r>
              <a:rPr lang="ja-JP" altLang="en-US" dirty="0">
                <a:latin typeface="Times" charset="0"/>
                <a:ea typeface="ヒラギノ明朝 Pro W3" charset="0"/>
                <a:cs typeface="ヒラギノ明朝 Pro W3" charset="0"/>
              </a:rPr>
              <a:t>である。</a:t>
            </a:r>
          </a:p>
        </p:txBody>
      </p:sp>
      <p:sp>
        <p:nvSpPr>
          <p:cNvPr id="10243" name="正方形/長方形 3"/>
          <p:cNvSpPr>
            <a:spLocks noChangeArrowheads="1"/>
          </p:cNvSpPr>
          <p:nvPr/>
        </p:nvSpPr>
        <p:spPr bwMode="auto">
          <a:xfrm>
            <a:off x="238125" y="1420813"/>
            <a:ext cx="12528550" cy="6048375"/>
          </a:xfrm>
          <a:prstGeom prst="rect">
            <a:avLst/>
          </a:prstGeom>
          <a:noFill/>
          <a:ln w="38100">
            <a:solidFill>
              <a:srgbClr val="3E231A"/>
            </a:solidFill>
            <a:miter lim="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spAutoFit/>
          </a:bodyPr>
          <a:lstStyle/>
          <a:p>
            <a:endParaRPr lang="ja-JP" altLang="en-US"/>
          </a:p>
        </p:txBody>
      </p:sp>
      <p:cxnSp>
        <p:nvCxnSpPr>
          <p:cNvPr id="10244" name="直線コネクタ 5"/>
          <p:cNvCxnSpPr>
            <a:cxnSpLocks noChangeShapeType="1"/>
          </p:cNvCxnSpPr>
          <p:nvPr/>
        </p:nvCxnSpPr>
        <p:spPr bwMode="auto">
          <a:xfrm>
            <a:off x="238125" y="2500313"/>
            <a:ext cx="1252855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0245" name="直線コネクタ 24"/>
          <p:cNvCxnSpPr>
            <a:cxnSpLocks noChangeShapeType="1"/>
          </p:cNvCxnSpPr>
          <p:nvPr/>
        </p:nvCxnSpPr>
        <p:spPr bwMode="auto">
          <a:xfrm>
            <a:off x="238125" y="4084638"/>
            <a:ext cx="1252855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0246" name="直線コネクタ 25"/>
          <p:cNvCxnSpPr>
            <a:cxnSpLocks noChangeShapeType="1"/>
          </p:cNvCxnSpPr>
          <p:nvPr/>
        </p:nvCxnSpPr>
        <p:spPr bwMode="auto">
          <a:xfrm>
            <a:off x="238125" y="5740400"/>
            <a:ext cx="1252855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0247" name="直線コネクタ 26"/>
          <p:cNvCxnSpPr>
            <a:cxnSpLocks noChangeShapeType="1"/>
          </p:cNvCxnSpPr>
          <p:nvPr/>
        </p:nvCxnSpPr>
        <p:spPr bwMode="auto">
          <a:xfrm>
            <a:off x="2254250" y="3292475"/>
            <a:ext cx="10512425"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0248" name="直線コネクタ 7"/>
          <p:cNvCxnSpPr>
            <a:cxnSpLocks noChangeShapeType="1"/>
          </p:cNvCxnSpPr>
          <p:nvPr/>
        </p:nvCxnSpPr>
        <p:spPr bwMode="auto">
          <a:xfrm>
            <a:off x="2254250" y="2500313"/>
            <a:ext cx="0" cy="4968875"/>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0249" name="直線コネクタ 29"/>
          <p:cNvCxnSpPr>
            <a:cxnSpLocks noChangeShapeType="1"/>
          </p:cNvCxnSpPr>
          <p:nvPr/>
        </p:nvCxnSpPr>
        <p:spPr bwMode="auto">
          <a:xfrm>
            <a:off x="4486275" y="1420813"/>
            <a:ext cx="0" cy="6048375"/>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0250" name="直線コネクタ 32"/>
          <p:cNvCxnSpPr>
            <a:cxnSpLocks noChangeShapeType="1"/>
          </p:cNvCxnSpPr>
          <p:nvPr/>
        </p:nvCxnSpPr>
        <p:spPr bwMode="auto">
          <a:xfrm>
            <a:off x="5997575" y="1420813"/>
            <a:ext cx="0" cy="6048375"/>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0251" name="直線コネクタ 33"/>
          <p:cNvCxnSpPr>
            <a:cxnSpLocks noChangeShapeType="1"/>
          </p:cNvCxnSpPr>
          <p:nvPr/>
        </p:nvCxnSpPr>
        <p:spPr bwMode="auto">
          <a:xfrm>
            <a:off x="8158163" y="1420813"/>
            <a:ext cx="0" cy="6048375"/>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0252" name="直線コネクタ 34"/>
          <p:cNvCxnSpPr>
            <a:cxnSpLocks noChangeShapeType="1"/>
          </p:cNvCxnSpPr>
          <p:nvPr/>
        </p:nvCxnSpPr>
        <p:spPr bwMode="auto">
          <a:xfrm>
            <a:off x="10390188" y="1420813"/>
            <a:ext cx="0" cy="6048375"/>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0253" name="直線コネクタ 35"/>
          <p:cNvCxnSpPr>
            <a:cxnSpLocks noChangeShapeType="1"/>
          </p:cNvCxnSpPr>
          <p:nvPr/>
        </p:nvCxnSpPr>
        <p:spPr bwMode="auto">
          <a:xfrm>
            <a:off x="2254250" y="4948238"/>
            <a:ext cx="10512425"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0254" name="直線コネクタ 38"/>
          <p:cNvCxnSpPr>
            <a:cxnSpLocks noChangeShapeType="1"/>
          </p:cNvCxnSpPr>
          <p:nvPr/>
        </p:nvCxnSpPr>
        <p:spPr bwMode="auto">
          <a:xfrm>
            <a:off x="2254250" y="6532563"/>
            <a:ext cx="10512425"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0255" name="直線コネクタ 13"/>
          <p:cNvCxnSpPr>
            <a:cxnSpLocks noChangeShapeType="1"/>
          </p:cNvCxnSpPr>
          <p:nvPr/>
        </p:nvCxnSpPr>
        <p:spPr bwMode="auto">
          <a:xfrm flipV="1">
            <a:off x="2254250" y="1420813"/>
            <a:ext cx="0" cy="107950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sp>
        <p:nvSpPr>
          <p:cNvPr id="10256" name="テキスト ボックス 16"/>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7</a:t>
            </a:r>
            <a:endParaRPr lang="ja-JP" altLang="en-US" sz="2400" dirty="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8" name="Rectangle 18"/>
          <p:cNvSpPr>
            <a:spLocks/>
          </p:cNvSpPr>
          <p:nvPr/>
        </p:nvSpPr>
        <p:spPr bwMode="auto">
          <a:xfrm>
            <a:off x="93663" y="123825"/>
            <a:ext cx="10807700"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実験（</a:t>
            </a:r>
            <a:r>
              <a:rPr lang="en-US" altLang="ja-JP" sz="4800" dirty="0">
                <a:latin typeface="ヒラギノ角ゴ ProN W6" charset="0"/>
                <a:ea typeface="ヒラギノ角ゴ ProN W6" charset="0"/>
                <a:cs typeface="ヒラギノ角ゴ ProN W6" charset="0"/>
                <a:sym typeface="ヒラギノ角ゴ ProN W6" charset="0"/>
              </a:rPr>
              <a:t>XRD</a:t>
            </a:r>
            <a:r>
              <a:rPr lang="ja-JP" altLang="en-US" sz="4800" dirty="0">
                <a:latin typeface="ヒラギノ角ゴ ProN W6" charset="0"/>
                <a:ea typeface="ヒラギノ角ゴ ProN W6" charset="0"/>
                <a:cs typeface="ヒラギノ角ゴ ProN W6" charset="0"/>
                <a:sym typeface="ヒラギノ角ゴ ProN W6" charset="0"/>
              </a:rPr>
              <a:t>から計算される結晶子径）</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11266" name="テキスト ボックス 2"/>
          <p:cNvSpPr txBox="1">
            <a:spLocks noChangeArrowheads="1"/>
          </p:cNvSpPr>
          <p:nvPr/>
        </p:nvSpPr>
        <p:spPr bwMode="auto">
          <a:xfrm>
            <a:off x="93663" y="1060450"/>
            <a:ext cx="12911137" cy="835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55625">
              <a:tabLst>
                <a:tab pos="1878013" algn="l"/>
                <a:tab pos="5913438" algn="ctr"/>
                <a:tab pos="7805738" algn="ctr"/>
                <a:tab pos="10769600" algn="ctr"/>
                <a:tab pos="11663363" algn="ctr"/>
              </a:tabLst>
              <a:defRPr kumimoji="1" sz="3600">
                <a:solidFill>
                  <a:srgbClr val="3E231A"/>
                </a:solidFill>
                <a:latin typeface="Papyrus" charset="0"/>
                <a:ea typeface="ＭＳ Ｐゴシック" charset="0"/>
                <a:cs typeface="Papyrus" charset="0"/>
                <a:sym typeface="Papyrus" charset="0"/>
              </a:defRPr>
            </a:lvl1pPr>
            <a:lvl2pPr marL="742950" indent="-285750" defTabSz="555625">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2pPr>
            <a:lvl3pPr marL="1143000" indent="-228600" defTabSz="555625">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3pPr>
            <a:lvl4pPr marL="1600200" indent="-228600" defTabSz="555625">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4pPr>
            <a:lvl5pPr marL="2057400" indent="-228600" defTabSz="555625">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5pPr>
            <a:lvl6pPr marL="2514600" indent="-228600" algn="ctr" defTabSz="555625" fontAlgn="base" hangingPunct="0">
              <a:spcBef>
                <a:spcPct val="0"/>
              </a:spcBef>
              <a:spcAft>
                <a:spcPct val="0"/>
              </a:spcAft>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6pPr>
            <a:lvl7pPr marL="2971800" indent="-228600" algn="ctr" defTabSz="555625" fontAlgn="base" hangingPunct="0">
              <a:spcBef>
                <a:spcPct val="0"/>
              </a:spcBef>
              <a:spcAft>
                <a:spcPct val="0"/>
              </a:spcAft>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7pPr>
            <a:lvl8pPr marL="3429000" indent="-228600" algn="ctr" defTabSz="555625" fontAlgn="base" hangingPunct="0">
              <a:spcBef>
                <a:spcPct val="0"/>
              </a:spcBef>
              <a:spcAft>
                <a:spcPct val="0"/>
              </a:spcAft>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8pPr>
            <a:lvl9pPr marL="3886200" indent="-228600" algn="ctr" defTabSz="555625" fontAlgn="base" hangingPunct="0">
              <a:spcBef>
                <a:spcPct val="0"/>
              </a:spcBef>
              <a:spcAft>
                <a:spcPct val="0"/>
              </a:spcAft>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9pPr>
          </a:lstStyle>
          <a:p>
            <a:pPr algn="l">
              <a:lnSpc>
                <a:spcPct val="150000"/>
              </a:lnSpc>
            </a:pPr>
            <a:r>
              <a:rPr lang="ja-JP" altLang="en-US" dirty="0">
                <a:latin typeface="Times" charset="0"/>
                <a:ea typeface="ヒラギノ明朝 Pro W3" charset="0"/>
                <a:cs typeface="ヒラギノ明朝 Pro W3" charset="0"/>
              </a:rPr>
              <a:t>水溶液</a:t>
            </a: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電極</a:t>
            </a:r>
            <a:r>
              <a:rPr lang="en-US" altLang="ja-JP" dirty="0">
                <a:latin typeface="Times" charset="0"/>
                <a:ea typeface="ヒラギノ明朝 Pro W3" charset="0"/>
                <a:cs typeface="ヒラギノ明朝 Pro W3" charset="0"/>
              </a:rPr>
              <a:t>	Au	Cu	W	</a:t>
            </a: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	2</a:t>
            </a:r>
            <a:r>
              <a:rPr lang="en-US" altLang="ja-JP" i="1" dirty="0">
                <a:latin typeface="Times" charset="0"/>
                <a:ea typeface="ヒラギノ明朝 Pro W3" charset="0"/>
                <a:cs typeface="ヒラギノ明朝 Pro W3" charset="0"/>
              </a:rPr>
              <a:t>θ </a:t>
            </a:r>
            <a:r>
              <a:rPr lang="en-US" altLang="ja-JP" dirty="0">
                <a:latin typeface="Times" charset="0"/>
                <a:ea typeface="ヒラギノ明朝 Pro W3" charset="0"/>
                <a:cs typeface="ヒラギノ明朝 Pro W3" charset="0"/>
              </a:rPr>
              <a:t>(deg.)	38.21	43.355	23.686		12.784</a:t>
            </a: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Na</a:t>
            </a:r>
            <a:r>
              <a:rPr lang="en-US" altLang="ja-JP" baseline="-25000" dirty="0">
                <a:latin typeface="Times" charset="0"/>
                <a:ea typeface="ヒラギノ明朝 Pro W3" charset="0"/>
                <a:cs typeface="ヒラギノ明朝 Pro W3" charset="0"/>
              </a:rPr>
              <a:t>2</a:t>
            </a:r>
            <a:r>
              <a:rPr lang="en-US" altLang="ja-JP" dirty="0">
                <a:latin typeface="Times" charset="0"/>
                <a:ea typeface="ヒラギノ明朝 Pro W3" charset="0"/>
                <a:cs typeface="ヒラギノ明朝 Pro W3" charset="0"/>
              </a:rPr>
              <a:t>SiO</a:t>
            </a:r>
            <a:r>
              <a:rPr lang="en-US" altLang="ja-JP" baseline="-25000" dirty="0">
                <a:latin typeface="Times" charset="0"/>
                <a:ea typeface="ヒラギノ明朝 Pro W3" charset="0"/>
                <a:cs typeface="ヒラギノ明朝 Pro W3" charset="0"/>
              </a:rPr>
              <a:t>3</a:t>
            </a:r>
            <a:r>
              <a:rPr lang="en-US" altLang="ja-JP" dirty="0">
                <a:latin typeface="Times" charset="0"/>
                <a:ea typeface="ヒラギノ明朝 Pro W3" charset="0"/>
                <a:cs typeface="ヒラギノ明朝 Pro W3" charset="0"/>
              </a:rPr>
              <a:t>	FWHM (deg.)	0.72	0.58	0.451		0.269</a:t>
            </a: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結晶子径</a:t>
            </a:r>
            <a:r>
              <a:rPr lang="en-US" altLang="ja-JP" dirty="0">
                <a:latin typeface="Times" charset="0"/>
                <a:ea typeface="ヒラギノ明朝 Pro W3" charset="0"/>
                <a:cs typeface="ヒラギノ明朝 Pro W3" charset="0"/>
              </a:rPr>
              <a:t> (nm)	16	22	24	</a:t>
            </a:r>
            <a:r>
              <a:rPr lang="en-US" altLang="ja-JP" dirty="0" smtClean="0">
                <a:latin typeface="Times" charset="0"/>
                <a:ea typeface="ヒラギノ明朝 Pro W3" charset="0"/>
                <a:cs typeface="ヒラギノ明朝 Pro W3" charset="0"/>
              </a:rPr>
              <a:t>	65</a:t>
            </a:r>
            <a:endParaRPr lang="en-US" altLang="ja-JP" dirty="0">
              <a:latin typeface="Times" charset="0"/>
              <a:ea typeface="ヒラギノ明朝 Pro W3" charset="0"/>
              <a:cs typeface="ヒラギノ明朝 Pro W3" charset="0"/>
            </a:endParaRP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	2</a:t>
            </a:r>
            <a:r>
              <a:rPr lang="en-US" altLang="ja-JP" i="1" dirty="0">
                <a:latin typeface="Times" charset="0"/>
                <a:ea typeface="ヒラギノ明朝 Pro W3" charset="0"/>
                <a:cs typeface="ヒラギノ明朝 Pro W3" charset="0"/>
              </a:rPr>
              <a:t>θ </a:t>
            </a:r>
            <a:r>
              <a:rPr lang="en-US" altLang="ja-JP" dirty="0">
                <a:latin typeface="Times" charset="0"/>
                <a:ea typeface="ヒラギノ明朝 Pro W3" charset="0"/>
                <a:cs typeface="ヒラギノ明朝 Pro W3" charset="0"/>
              </a:rPr>
              <a:t>(deg.)	38.224	</a:t>
            </a:r>
            <a:endParaRPr lang="en-US" altLang="ja-JP" i="1" dirty="0">
              <a:latin typeface="Times" charset="0"/>
              <a:ea typeface="ヒラギノ明朝 Pro W3" charset="0"/>
              <a:cs typeface="ヒラギノ明朝 Pro W3" charset="0"/>
            </a:endParaRP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Na</a:t>
            </a:r>
            <a:r>
              <a:rPr lang="en-US" altLang="ja-JP" baseline="-25000" dirty="0">
                <a:latin typeface="Times" charset="0"/>
                <a:ea typeface="ヒラギノ明朝 Pro W3" charset="0"/>
                <a:cs typeface="ヒラギノ明朝 Pro W3" charset="0"/>
              </a:rPr>
              <a:t>2</a:t>
            </a:r>
            <a:r>
              <a:rPr lang="en-US" altLang="ja-JP" dirty="0">
                <a:latin typeface="Times" charset="0"/>
                <a:ea typeface="ヒラギノ明朝 Pro W3" charset="0"/>
                <a:cs typeface="ヒラギノ明朝 Pro W3" charset="0"/>
              </a:rPr>
              <a:t>CO</a:t>
            </a:r>
            <a:r>
              <a:rPr lang="en-US" altLang="ja-JP" baseline="-25000" dirty="0">
                <a:latin typeface="Times" charset="0"/>
                <a:ea typeface="ヒラギノ明朝 Pro W3" charset="0"/>
                <a:cs typeface="ヒラギノ明朝 Pro W3" charset="0"/>
              </a:rPr>
              <a:t>3</a:t>
            </a:r>
            <a:r>
              <a:rPr lang="en-US" altLang="ja-JP" dirty="0">
                <a:latin typeface="Times" charset="0"/>
                <a:ea typeface="ヒラギノ明朝 Pro W3" charset="0"/>
                <a:cs typeface="ヒラギノ明朝 Pro W3" charset="0"/>
              </a:rPr>
              <a:t>	FWHM (deg.)	0.551</a:t>
            </a: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結晶子径</a:t>
            </a:r>
            <a:r>
              <a:rPr lang="en-US" altLang="ja-JP" dirty="0">
                <a:latin typeface="Times" charset="0"/>
                <a:ea typeface="ヒラギノ明朝 Pro W3" charset="0"/>
                <a:cs typeface="ヒラギノ明朝 Pro W3" charset="0"/>
              </a:rPr>
              <a:t> (nm)	22	</a:t>
            </a: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	2</a:t>
            </a:r>
            <a:r>
              <a:rPr lang="en-US" altLang="ja-JP" i="1" dirty="0">
                <a:latin typeface="Times" charset="0"/>
                <a:ea typeface="ヒラギノ明朝 Pro W3" charset="0"/>
                <a:cs typeface="ヒラギノ明朝 Pro W3" charset="0"/>
              </a:rPr>
              <a:t>θ </a:t>
            </a:r>
            <a:r>
              <a:rPr lang="en-US" altLang="ja-JP" dirty="0">
                <a:latin typeface="Times" charset="0"/>
                <a:ea typeface="ヒラギノ明朝 Pro W3" charset="0"/>
                <a:cs typeface="ヒラギノ明朝 Pro W3" charset="0"/>
              </a:rPr>
              <a:t>(deg.)	38.318</a:t>
            </a:r>
            <a:endParaRPr lang="en-US" altLang="ja-JP" i="1" dirty="0">
              <a:latin typeface="Times" charset="0"/>
              <a:ea typeface="ヒラギノ明朝 Pro W3" charset="0"/>
              <a:cs typeface="ヒラギノ明朝 Pro W3" charset="0"/>
            </a:endParaRP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Na</a:t>
            </a:r>
            <a:r>
              <a:rPr lang="en-US" altLang="ja-JP" baseline="-25000" dirty="0">
                <a:latin typeface="Times" charset="0"/>
                <a:ea typeface="ヒラギノ明朝 Pro W3" charset="0"/>
                <a:cs typeface="ヒラギノ明朝 Pro W3" charset="0"/>
              </a:rPr>
              <a:t>2</a:t>
            </a:r>
            <a:r>
              <a:rPr lang="en-US" altLang="ja-JP" dirty="0">
                <a:latin typeface="Times" charset="0"/>
                <a:ea typeface="ヒラギノ明朝 Pro W3" charset="0"/>
                <a:cs typeface="ヒラギノ明朝 Pro W3" charset="0"/>
              </a:rPr>
              <a:t>SO</a:t>
            </a:r>
            <a:r>
              <a:rPr lang="en-US" altLang="ja-JP" baseline="-25000" dirty="0">
                <a:latin typeface="Times" charset="0"/>
                <a:ea typeface="ヒラギノ明朝 Pro W3" charset="0"/>
                <a:cs typeface="ヒラギノ明朝 Pro W3" charset="0"/>
              </a:rPr>
              <a:t>4</a:t>
            </a:r>
            <a:r>
              <a:rPr lang="en-US" altLang="ja-JP" dirty="0">
                <a:latin typeface="Times" charset="0"/>
                <a:ea typeface="ヒラギノ明朝 Pro W3" charset="0"/>
                <a:cs typeface="ヒラギノ明朝 Pro W3" charset="0"/>
              </a:rPr>
              <a:t>	FWHM (deg.)	0.576	</a:t>
            </a: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結晶子径</a:t>
            </a:r>
            <a:r>
              <a:rPr lang="en-US" altLang="ja-JP" dirty="0">
                <a:latin typeface="Times" charset="0"/>
                <a:ea typeface="ヒラギノ明朝 Pro W3" charset="0"/>
                <a:cs typeface="ヒラギノ明朝 Pro W3" charset="0"/>
              </a:rPr>
              <a:t> (nm)	21	</a:t>
            </a:r>
            <a:r>
              <a:rPr lang="ja-JP" altLang="en-US" dirty="0">
                <a:latin typeface="Times" charset="0"/>
                <a:ea typeface="ヒラギノ明朝 Pro W3" charset="0"/>
                <a:cs typeface="ヒラギノ明朝 Pro W3" charset="0"/>
              </a:rPr>
              <a:t>バルク</a:t>
            </a:r>
            <a:endParaRPr lang="en-US" altLang="ja-JP" dirty="0">
              <a:latin typeface="Times" charset="0"/>
              <a:ea typeface="ヒラギノ明朝 Pro W3" charset="0"/>
              <a:cs typeface="ヒラギノ明朝 Pro W3" charset="0"/>
            </a:endParaRPr>
          </a:p>
        </p:txBody>
      </p:sp>
      <p:cxnSp>
        <p:nvCxnSpPr>
          <p:cNvPr id="11267" name="直線コネクタ 41"/>
          <p:cNvCxnSpPr>
            <a:cxnSpLocks noChangeShapeType="1"/>
          </p:cNvCxnSpPr>
          <p:nvPr/>
        </p:nvCxnSpPr>
        <p:spPr bwMode="auto">
          <a:xfrm>
            <a:off x="93663" y="2068513"/>
            <a:ext cx="12673012"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68" name="直線コネクタ 42"/>
          <p:cNvCxnSpPr>
            <a:cxnSpLocks noChangeShapeType="1"/>
          </p:cNvCxnSpPr>
          <p:nvPr/>
        </p:nvCxnSpPr>
        <p:spPr bwMode="auto">
          <a:xfrm>
            <a:off x="93663" y="4516438"/>
            <a:ext cx="12673012"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69" name="直線コネクタ 43"/>
          <p:cNvCxnSpPr>
            <a:cxnSpLocks noChangeShapeType="1"/>
          </p:cNvCxnSpPr>
          <p:nvPr/>
        </p:nvCxnSpPr>
        <p:spPr bwMode="auto">
          <a:xfrm>
            <a:off x="93663" y="7037388"/>
            <a:ext cx="12673012"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70" name="直線コネクタ 44"/>
          <p:cNvCxnSpPr>
            <a:cxnSpLocks noChangeShapeType="1"/>
          </p:cNvCxnSpPr>
          <p:nvPr/>
        </p:nvCxnSpPr>
        <p:spPr bwMode="auto">
          <a:xfrm>
            <a:off x="1965325" y="2860675"/>
            <a:ext cx="10841038"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71" name="直線コネクタ 45"/>
          <p:cNvCxnSpPr>
            <a:cxnSpLocks noChangeShapeType="1"/>
          </p:cNvCxnSpPr>
          <p:nvPr/>
        </p:nvCxnSpPr>
        <p:spPr bwMode="auto">
          <a:xfrm>
            <a:off x="1965325" y="2068513"/>
            <a:ext cx="0" cy="7345362"/>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72" name="直線コネクタ 46"/>
          <p:cNvCxnSpPr>
            <a:cxnSpLocks noChangeShapeType="1"/>
          </p:cNvCxnSpPr>
          <p:nvPr/>
        </p:nvCxnSpPr>
        <p:spPr bwMode="auto">
          <a:xfrm>
            <a:off x="5207000" y="1204913"/>
            <a:ext cx="0" cy="8208962"/>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73" name="直線コネクタ 47"/>
          <p:cNvCxnSpPr>
            <a:cxnSpLocks noChangeShapeType="1"/>
          </p:cNvCxnSpPr>
          <p:nvPr/>
        </p:nvCxnSpPr>
        <p:spPr bwMode="auto">
          <a:xfrm>
            <a:off x="7078663" y="1204913"/>
            <a:ext cx="0" cy="8208962"/>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74" name="直線コネクタ 48"/>
          <p:cNvCxnSpPr>
            <a:cxnSpLocks noChangeShapeType="1"/>
          </p:cNvCxnSpPr>
          <p:nvPr/>
        </p:nvCxnSpPr>
        <p:spPr bwMode="auto">
          <a:xfrm>
            <a:off x="9094788" y="1204913"/>
            <a:ext cx="0" cy="8208962"/>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75" name="直線コネクタ 50"/>
          <p:cNvCxnSpPr>
            <a:cxnSpLocks noChangeShapeType="1"/>
          </p:cNvCxnSpPr>
          <p:nvPr/>
        </p:nvCxnSpPr>
        <p:spPr bwMode="auto">
          <a:xfrm>
            <a:off x="1965325" y="3652838"/>
            <a:ext cx="10841038"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76" name="直線コネクタ 51"/>
          <p:cNvCxnSpPr>
            <a:cxnSpLocks noChangeShapeType="1"/>
          </p:cNvCxnSpPr>
          <p:nvPr/>
        </p:nvCxnSpPr>
        <p:spPr bwMode="auto">
          <a:xfrm>
            <a:off x="1965325" y="6100763"/>
            <a:ext cx="10841038"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77" name="直線コネクタ 52"/>
          <p:cNvCxnSpPr>
            <a:cxnSpLocks noChangeShapeType="1"/>
          </p:cNvCxnSpPr>
          <p:nvPr/>
        </p:nvCxnSpPr>
        <p:spPr bwMode="auto">
          <a:xfrm flipV="1">
            <a:off x="1965325" y="1204913"/>
            <a:ext cx="0" cy="86360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78" name="直線コネクタ 56"/>
          <p:cNvCxnSpPr>
            <a:cxnSpLocks noChangeShapeType="1"/>
          </p:cNvCxnSpPr>
          <p:nvPr/>
        </p:nvCxnSpPr>
        <p:spPr bwMode="auto">
          <a:xfrm>
            <a:off x="7639050" y="7469188"/>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79" name="直線コネクタ 57"/>
          <p:cNvCxnSpPr>
            <a:cxnSpLocks noChangeShapeType="1"/>
          </p:cNvCxnSpPr>
          <p:nvPr/>
        </p:nvCxnSpPr>
        <p:spPr bwMode="auto">
          <a:xfrm>
            <a:off x="9671050" y="7469188"/>
            <a:ext cx="95250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80" name="直線コネクタ 58"/>
          <p:cNvCxnSpPr>
            <a:cxnSpLocks noChangeShapeType="1"/>
          </p:cNvCxnSpPr>
          <p:nvPr/>
        </p:nvCxnSpPr>
        <p:spPr bwMode="auto">
          <a:xfrm>
            <a:off x="7639050" y="4948238"/>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81" name="直線コネクタ 59"/>
          <p:cNvCxnSpPr>
            <a:cxnSpLocks noChangeShapeType="1"/>
          </p:cNvCxnSpPr>
          <p:nvPr/>
        </p:nvCxnSpPr>
        <p:spPr bwMode="auto">
          <a:xfrm>
            <a:off x="9671050" y="4948238"/>
            <a:ext cx="95250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82" name="直線コネクタ 60"/>
          <p:cNvCxnSpPr>
            <a:cxnSpLocks noChangeShapeType="1"/>
          </p:cNvCxnSpPr>
          <p:nvPr/>
        </p:nvCxnSpPr>
        <p:spPr bwMode="auto">
          <a:xfrm>
            <a:off x="7639050" y="5740400"/>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83" name="直線コネクタ 61"/>
          <p:cNvCxnSpPr>
            <a:cxnSpLocks noChangeShapeType="1"/>
          </p:cNvCxnSpPr>
          <p:nvPr/>
        </p:nvCxnSpPr>
        <p:spPr bwMode="auto">
          <a:xfrm>
            <a:off x="9671050" y="5740400"/>
            <a:ext cx="95250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84" name="直線コネクタ 62"/>
          <p:cNvCxnSpPr>
            <a:cxnSpLocks noChangeShapeType="1"/>
          </p:cNvCxnSpPr>
          <p:nvPr/>
        </p:nvCxnSpPr>
        <p:spPr bwMode="auto">
          <a:xfrm>
            <a:off x="9671050" y="6605588"/>
            <a:ext cx="95250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sp>
        <p:nvSpPr>
          <p:cNvPr id="11285" name="正方形/長方形 40"/>
          <p:cNvSpPr>
            <a:spLocks noChangeArrowheads="1"/>
          </p:cNvSpPr>
          <p:nvPr/>
        </p:nvSpPr>
        <p:spPr bwMode="auto">
          <a:xfrm>
            <a:off x="93663" y="1204913"/>
            <a:ext cx="12673012" cy="8208962"/>
          </a:xfrm>
          <a:prstGeom prst="rect">
            <a:avLst/>
          </a:prstGeom>
          <a:noFill/>
          <a:ln w="38100">
            <a:solidFill>
              <a:srgbClr val="3E231A"/>
            </a:solidFill>
            <a:miter lim="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spAutoFit/>
          </a:bodyPr>
          <a:lstStyle/>
          <a:p>
            <a:endParaRPr lang="ja-JP" altLang="en-US"/>
          </a:p>
        </p:txBody>
      </p:sp>
      <p:cxnSp>
        <p:nvCxnSpPr>
          <p:cNvPr id="11286" name="直線コネクタ 93"/>
          <p:cNvCxnSpPr>
            <a:cxnSpLocks noChangeShapeType="1"/>
          </p:cNvCxnSpPr>
          <p:nvPr/>
        </p:nvCxnSpPr>
        <p:spPr bwMode="auto">
          <a:xfrm>
            <a:off x="1965325" y="5308600"/>
            <a:ext cx="10841038"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87" name="直線コネクタ 94"/>
          <p:cNvCxnSpPr>
            <a:cxnSpLocks noChangeShapeType="1"/>
          </p:cNvCxnSpPr>
          <p:nvPr/>
        </p:nvCxnSpPr>
        <p:spPr bwMode="auto">
          <a:xfrm>
            <a:off x="1965325" y="7829550"/>
            <a:ext cx="10841038"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88" name="直線コネクタ 95"/>
          <p:cNvCxnSpPr>
            <a:cxnSpLocks noChangeShapeType="1"/>
          </p:cNvCxnSpPr>
          <p:nvPr/>
        </p:nvCxnSpPr>
        <p:spPr bwMode="auto">
          <a:xfrm>
            <a:off x="1965325" y="8693150"/>
            <a:ext cx="10841038"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89" name="直線コネクタ 96"/>
          <p:cNvCxnSpPr>
            <a:cxnSpLocks noChangeShapeType="1"/>
          </p:cNvCxnSpPr>
          <p:nvPr/>
        </p:nvCxnSpPr>
        <p:spPr bwMode="auto">
          <a:xfrm>
            <a:off x="7639050" y="8261350"/>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0" name="直線コネクタ 97"/>
          <p:cNvCxnSpPr>
            <a:cxnSpLocks noChangeShapeType="1"/>
          </p:cNvCxnSpPr>
          <p:nvPr/>
        </p:nvCxnSpPr>
        <p:spPr bwMode="auto">
          <a:xfrm>
            <a:off x="9671050" y="8261350"/>
            <a:ext cx="95250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1" name="直線コネクタ 98"/>
          <p:cNvCxnSpPr>
            <a:cxnSpLocks noChangeShapeType="1"/>
          </p:cNvCxnSpPr>
          <p:nvPr/>
        </p:nvCxnSpPr>
        <p:spPr bwMode="auto">
          <a:xfrm>
            <a:off x="9671050" y="9124950"/>
            <a:ext cx="95250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2" name="直線コネクタ 99"/>
          <p:cNvCxnSpPr>
            <a:cxnSpLocks noChangeShapeType="1"/>
          </p:cNvCxnSpPr>
          <p:nvPr/>
        </p:nvCxnSpPr>
        <p:spPr bwMode="auto">
          <a:xfrm>
            <a:off x="7639050" y="6605588"/>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3" name="直線コネクタ 101"/>
          <p:cNvCxnSpPr>
            <a:cxnSpLocks noChangeShapeType="1"/>
          </p:cNvCxnSpPr>
          <p:nvPr/>
        </p:nvCxnSpPr>
        <p:spPr bwMode="auto">
          <a:xfrm>
            <a:off x="10966450" y="2068513"/>
            <a:ext cx="0" cy="7345362"/>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94" name="直線コネクタ 102"/>
          <p:cNvCxnSpPr>
            <a:cxnSpLocks noChangeShapeType="1"/>
          </p:cNvCxnSpPr>
          <p:nvPr/>
        </p:nvCxnSpPr>
        <p:spPr bwMode="auto">
          <a:xfrm>
            <a:off x="11455400" y="7469188"/>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5" name="直線コネクタ 103"/>
          <p:cNvCxnSpPr>
            <a:cxnSpLocks noChangeShapeType="1"/>
          </p:cNvCxnSpPr>
          <p:nvPr/>
        </p:nvCxnSpPr>
        <p:spPr bwMode="auto">
          <a:xfrm>
            <a:off x="11455400" y="5740400"/>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6" name="直線コネクタ 104"/>
          <p:cNvCxnSpPr>
            <a:cxnSpLocks noChangeShapeType="1"/>
          </p:cNvCxnSpPr>
          <p:nvPr/>
        </p:nvCxnSpPr>
        <p:spPr bwMode="auto">
          <a:xfrm>
            <a:off x="11455400" y="6605588"/>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7" name="直線コネクタ 105"/>
          <p:cNvCxnSpPr>
            <a:cxnSpLocks noChangeShapeType="1"/>
          </p:cNvCxnSpPr>
          <p:nvPr/>
        </p:nvCxnSpPr>
        <p:spPr bwMode="auto">
          <a:xfrm>
            <a:off x="11455400" y="8261350"/>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8" name="直線コネクタ 106"/>
          <p:cNvCxnSpPr>
            <a:cxnSpLocks noChangeShapeType="1"/>
          </p:cNvCxnSpPr>
          <p:nvPr/>
        </p:nvCxnSpPr>
        <p:spPr bwMode="auto">
          <a:xfrm>
            <a:off x="11455400" y="9124950"/>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9" name="直線コネクタ 107"/>
          <p:cNvCxnSpPr>
            <a:cxnSpLocks noChangeShapeType="1"/>
          </p:cNvCxnSpPr>
          <p:nvPr/>
        </p:nvCxnSpPr>
        <p:spPr bwMode="auto">
          <a:xfrm>
            <a:off x="11455400" y="4948238"/>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sp>
        <p:nvSpPr>
          <p:cNvPr id="11300" name="テキスト ボックス 37"/>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8</a:t>
            </a:r>
            <a:endParaRPr lang="ja-JP" altLang="en-US" sz="2400" dirty="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p:cNvSpPr>
          <p:nvPr/>
        </p:nvSpPr>
        <p:spPr bwMode="auto">
          <a:xfrm>
            <a:off x="93663" y="123825"/>
            <a:ext cx="7723187"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実験（典型的な</a:t>
            </a:r>
            <a:r>
              <a:rPr lang="en-US" altLang="ja-JP" sz="4800" dirty="0">
                <a:latin typeface="ヒラギノ角ゴ ProN W6" charset="0"/>
                <a:ea typeface="ヒラギノ角ゴ ProN W6" charset="0"/>
                <a:cs typeface="ヒラギノ角ゴ ProN W6" charset="0"/>
                <a:sym typeface="ヒラギノ角ゴ ProN W6" charset="0"/>
              </a:rPr>
              <a:t>TEM</a:t>
            </a:r>
            <a:r>
              <a:rPr lang="ja-JP" altLang="en-US" sz="4800" dirty="0">
                <a:latin typeface="ヒラギノ角ゴ ProN W6" charset="0"/>
                <a:ea typeface="ヒラギノ角ゴ ProN W6" charset="0"/>
                <a:cs typeface="ヒラギノ角ゴ ProN W6" charset="0"/>
                <a:sym typeface="ヒラギノ角ゴ ProN W6" charset="0"/>
              </a:rPr>
              <a:t>写真）</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pic>
        <p:nvPicPr>
          <p:cNvPr id="12290" name="図 1" descr="Fram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5825" y="1144588"/>
            <a:ext cx="11198225" cy="746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正方形/長方形 3"/>
          <p:cNvSpPr>
            <a:spLocks noChangeArrowheads="1"/>
          </p:cNvSpPr>
          <p:nvPr/>
        </p:nvSpPr>
        <p:spPr bwMode="auto">
          <a:xfrm>
            <a:off x="454025" y="8980488"/>
            <a:ext cx="120253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solidFill>
                  <a:srgbClr val="000000"/>
                </a:solidFill>
                <a:latin typeface="ヒラギノ明朝 Pro W3" charset="0"/>
                <a:ea typeface="ヒラギノ明朝 Pro W3" charset="0"/>
                <a:cs typeface="ヒラギノ明朝 Pro W3" charset="0"/>
                <a:sym typeface="ヒラギノ明朝 Pro W3" charset="0"/>
              </a:rPr>
              <a:t>水溶液</a:t>
            </a:r>
            <a:r>
              <a:rPr lang="en-US" altLang="ja-JP">
                <a:solidFill>
                  <a:srgbClr val="000000"/>
                </a:solidFill>
                <a:latin typeface="ヒラギノ明朝 Pro W3" charset="0"/>
                <a:ea typeface="ヒラギノ明朝 Pro W3" charset="0"/>
                <a:cs typeface="ヒラギノ明朝 Pro W3" charset="0"/>
                <a:sym typeface="ヒラギノ明朝 Pro W3" charset="0"/>
              </a:rPr>
              <a:t>;</a:t>
            </a:r>
            <a:r>
              <a:rPr kumimoji="1" lang="en-US" altLang="ja-JP">
                <a:latin typeface="Times" charset="0"/>
                <a:ea typeface="ヒラギノ明朝 Pro W3" charset="0"/>
                <a:cs typeface="ヒラギノ明朝 Pro W3" charset="0"/>
              </a:rPr>
              <a:t> Na</a:t>
            </a:r>
            <a:r>
              <a:rPr kumimoji="1" lang="en-US" altLang="ja-JP" baseline="-25000">
                <a:latin typeface="Times" charset="0"/>
                <a:ea typeface="ヒラギノ明朝 Pro W3" charset="0"/>
                <a:cs typeface="ヒラギノ明朝 Pro W3" charset="0"/>
              </a:rPr>
              <a:t>2</a:t>
            </a:r>
            <a:r>
              <a:rPr kumimoji="1" lang="en-US" altLang="ja-JP">
                <a:latin typeface="Times" charset="0"/>
                <a:ea typeface="ヒラギノ明朝 Pro W3" charset="0"/>
                <a:cs typeface="ヒラギノ明朝 Pro W3" charset="0"/>
              </a:rPr>
              <a:t>SiO</a:t>
            </a:r>
            <a:r>
              <a:rPr kumimoji="1" lang="en-US" altLang="ja-JP" baseline="-25000">
                <a:latin typeface="Times" charset="0"/>
                <a:ea typeface="ヒラギノ明朝 Pro W3" charset="0"/>
                <a:cs typeface="ヒラギノ明朝 Pro W3" charset="0"/>
              </a:rPr>
              <a:t>3</a:t>
            </a:r>
            <a:r>
              <a:rPr lang="ja-JP" altLang="en-US">
                <a:latin typeface="ヒラギノ明朝 Pro W3" charset="0"/>
                <a:ea typeface="ヒラギノ明朝 Pro W3" charset="0"/>
                <a:cs typeface="ヒラギノ明朝 Pro W3" charset="0"/>
                <a:sym typeface="ヒラギノ角ゴ ProN W6" charset="0"/>
              </a:rPr>
              <a:t>　電極</a:t>
            </a:r>
            <a:r>
              <a:rPr lang="ja-JP" altLang="en-US">
                <a:solidFill>
                  <a:srgbClr val="000000"/>
                </a:solidFill>
                <a:latin typeface="ヒラギノ明朝 Pro W3" charset="0"/>
                <a:ea typeface="ヒラギノ明朝 Pro W3" charset="0"/>
                <a:cs typeface="ヒラギノ明朝 Pro W3" charset="0"/>
                <a:sym typeface="ヒラギノ明朝 Pro W3" charset="0"/>
              </a:rPr>
              <a:t>；</a:t>
            </a:r>
            <a:r>
              <a:rPr lang="en-US" altLang="ja-JP">
                <a:solidFill>
                  <a:srgbClr val="000000"/>
                </a:solidFill>
                <a:latin typeface="ヒラギノ明朝 Pro W3" charset="0"/>
                <a:ea typeface="ヒラギノ明朝 Pro W3" charset="0"/>
                <a:cs typeface="ヒラギノ明朝 Pro W3" charset="0"/>
                <a:sym typeface="ヒラギノ明朝 Pro W3" charset="0"/>
              </a:rPr>
              <a:t>Au</a:t>
            </a:r>
            <a:endParaRPr lang="ja-JP" altLang="en-US">
              <a:latin typeface="ヒラギノ明朝 Pro W3" charset="0"/>
              <a:ea typeface="ヒラギノ明朝 Pro W3" charset="0"/>
              <a:cs typeface="ヒラギノ明朝 Pro W3" charset="0"/>
            </a:endParaRPr>
          </a:p>
        </p:txBody>
      </p:sp>
      <p:sp>
        <p:nvSpPr>
          <p:cNvPr id="12292" name="テキスト ボックス 4"/>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9</a:t>
            </a:r>
            <a:endParaRPr lang="ja-JP" altLang="en-US" sz="2400" dirty="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p:cNvSpPr>
          <p:nvPr/>
        </p:nvSpPr>
        <p:spPr bwMode="auto">
          <a:xfrm>
            <a:off x="93663" y="123825"/>
            <a:ext cx="7723187"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実験（典型的な</a:t>
            </a:r>
            <a:r>
              <a:rPr lang="en-US" altLang="ja-JP" sz="4800" dirty="0">
                <a:latin typeface="ヒラギノ角ゴ ProN W6" charset="0"/>
                <a:ea typeface="ヒラギノ角ゴ ProN W6" charset="0"/>
                <a:cs typeface="ヒラギノ角ゴ ProN W6" charset="0"/>
                <a:sym typeface="ヒラギノ角ゴ ProN W6" charset="0"/>
              </a:rPr>
              <a:t>TEM</a:t>
            </a:r>
            <a:r>
              <a:rPr lang="ja-JP" altLang="en-US" sz="4800" dirty="0">
                <a:latin typeface="ヒラギノ角ゴ ProN W6" charset="0"/>
                <a:ea typeface="ヒラギノ角ゴ ProN W6" charset="0"/>
                <a:cs typeface="ヒラギノ角ゴ ProN W6" charset="0"/>
                <a:sym typeface="ヒラギノ角ゴ ProN W6" charset="0"/>
              </a:rPr>
              <a:t>写真）</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13314" name="正方形/長方形 3"/>
          <p:cNvSpPr>
            <a:spLocks noChangeArrowheads="1"/>
          </p:cNvSpPr>
          <p:nvPr/>
        </p:nvSpPr>
        <p:spPr bwMode="auto">
          <a:xfrm>
            <a:off x="454025" y="8980488"/>
            <a:ext cx="120253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solidFill>
                  <a:srgbClr val="000000"/>
                </a:solidFill>
                <a:latin typeface="Times" charset="0"/>
                <a:ea typeface="ヒラギノ明朝 Pro W3" charset="0"/>
                <a:cs typeface="ヒラギノ明朝 Pro W3" charset="0"/>
                <a:sym typeface="ヒラギノ明朝 Pro W3" charset="0"/>
              </a:rPr>
              <a:t>水溶液</a:t>
            </a:r>
            <a:r>
              <a:rPr lang="en-US" altLang="ja-JP">
                <a:solidFill>
                  <a:srgbClr val="000000"/>
                </a:solidFill>
                <a:latin typeface="Times" charset="0"/>
                <a:ea typeface="ヒラギノ明朝 Pro W3" charset="0"/>
                <a:cs typeface="ヒラギノ明朝 Pro W3" charset="0"/>
                <a:sym typeface="ヒラギノ明朝 Pro W3" charset="0"/>
              </a:rPr>
              <a:t>;</a:t>
            </a:r>
            <a:r>
              <a:rPr kumimoji="1" lang="en-US" altLang="ja-JP">
                <a:latin typeface="Times" charset="0"/>
                <a:ea typeface="ヒラギノ明朝 Pro W3" charset="0"/>
                <a:cs typeface="ヒラギノ明朝 Pro W3" charset="0"/>
              </a:rPr>
              <a:t> Na</a:t>
            </a:r>
            <a:r>
              <a:rPr kumimoji="1" lang="en-US" altLang="ja-JP" baseline="-25000">
                <a:latin typeface="Times" charset="0"/>
                <a:ea typeface="ヒラギノ明朝 Pro W3" charset="0"/>
                <a:cs typeface="ヒラギノ明朝 Pro W3" charset="0"/>
              </a:rPr>
              <a:t>2</a:t>
            </a:r>
            <a:r>
              <a:rPr kumimoji="1" lang="en-US" altLang="ja-JP">
                <a:latin typeface="Times" charset="0"/>
                <a:ea typeface="ヒラギノ明朝 Pro W3" charset="0"/>
                <a:cs typeface="ヒラギノ明朝 Pro W3" charset="0"/>
              </a:rPr>
              <a:t>SiO</a:t>
            </a:r>
            <a:r>
              <a:rPr kumimoji="1" lang="en-US" altLang="ja-JP" baseline="-25000">
                <a:latin typeface="Times" charset="0"/>
                <a:ea typeface="ヒラギノ明朝 Pro W3" charset="0"/>
                <a:cs typeface="ヒラギノ明朝 Pro W3" charset="0"/>
              </a:rPr>
              <a:t>3</a:t>
            </a:r>
            <a:r>
              <a:rPr lang="ja-JP" altLang="en-US">
                <a:latin typeface="Times" charset="0"/>
                <a:ea typeface="ヒラギノ明朝 Pro W3" charset="0"/>
                <a:cs typeface="ヒラギノ明朝 Pro W3" charset="0"/>
                <a:sym typeface="ヒラギノ角ゴ ProN W6" charset="0"/>
              </a:rPr>
              <a:t>　電極</a:t>
            </a:r>
            <a:r>
              <a:rPr lang="ja-JP" altLang="en-US">
                <a:solidFill>
                  <a:srgbClr val="000000"/>
                </a:solidFill>
                <a:latin typeface="Times" charset="0"/>
                <a:ea typeface="ヒラギノ明朝 Pro W3" charset="0"/>
                <a:cs typeface="ヒラギノ明朝 Pro W3" charset="0"/>
                <a:sym typeface="ヒラギノ明朝 Pro W3" charset="0"/>
              </a:rPr>
              <a:t>；</a:t>
            </a:r>
            <a:r>
              <a:rPr lang="en-US" altLang="ja-JP">
                <a:solidFill>
                  <a:srgbClr val="000000"/>
                </a:solidFill>
                <a:latin typeface="Times" charset="0"/>
                <a:ea typeface="ヒラギノ明朝 Pro W3" charset="0"/>
                <a:cs typeface="ヒラギノ明朝 Pro W3" charset="0"/>
                <a:sym typeface="ヒラギノ明朝 Pro W3" charset="0"/>
              </a:rPr>
              <a:t>Au</a:t>
            </a:r>
            <a:endParaRPr lang="ja-JP" altLang="en-US">
              <a:latin typeface="Times" charset="0"/>
              <a:ea typeface="ヒラギノ明朝 Pro W3" charset="0"/>
              <a:cs typeface="ヒラギノ明朝 Pro W3" charset="0"/>
            </a:endParaRPr>
          </a:p>
        </p:txBody>
      </p:sp>
      <p:pic>
        <p:nvPicPr>
          <p:cNvPr id="13315" name="図 2" descr="Fram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7263" y="1276350"/>
            <a:ext cx="11198225" cy="746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テキスト ボックス 4"/>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10</a:t>
            </a:r>
            <a:endParaRPr lang="ja-JP" altLang="en-US" sz="2400" dirty="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p:cNvSpPr>
          <p:nvPr/>
        </p:nvSpPr>
        <p:spPr bwMode="auto">
          <a:xfrm>
            <a:off x="0" y="0"/>
            <a:ext cx="11124070" cy="841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en-US" altLang="ja-JP" sz="4800" dirty="0" smtClean="0">
                <a:latin typeface="ヒラギノ角ゴ ProN W6" charset="0"/>
                <a:ea typeface="ヒラギノ角ゴ ProN W6" charset="0"/>
                <a:cs typeface="ヒラギノ角ゴ ProN W6" charset="0"/>
                <a:sym typeface="ヒラギノ角ゴ ProN W6" charset="0"/>
              </a:rPr>
              <a:t>XRD</a:t>
            </a:r>
            <a:r>
              <a:rPr lang="ja-JP" altLang="en-US" sz="4800" dirty="0" smtClean="0">
                <a:latin typeface="ヒラギノ角ゴ ProN W6" charset="0"/>
                <a:ea typeface="ヒラギノ角ゴ ProN W6" charset="0"/>
                <a:cs typeface="ヒラギノ角ゴ ProN W6" charset="0"/>
                <a:sym typeface="ヒラギノ角ゴ ProN W6" charset="0"/>
              </a:rPr>
              <a:t>の</a:t>
            </a:r>
            <a:r>
              <a:rPr lang="en-US" altLang="ja-JP" sz="4800" dirty="0" smtClean="0">
                <a:latin typeface="ヒラギノ角ゴ ProN W6" charset="0"/>
                <a:ea typeface="ヒラギノ角ゴ ProN W6" charset="0"/>
                <a:cs typeface="ヒラギノ角ゴ ProN W6" charset="0"/>
                <a:sym typeface="ヒラギノ角ゴ ProN W6" charset="0"/>
              </a:rPr>
              <a:t>FWHM</a:t>
            </a:r>
            <a:r>
              <a:rPr lang="ja-JP" altLang="en-US" sz="4800" dirty="0" smtClean="0">
                <a:latin typeface="ヒラギノ角ゴ ProN W6" charset="0"/>
                <a:ea typeface="ヒラギノ角ゴ ProN W6" charset="0"/>
                <a:cs typeface="ヒラギノ角ゴ ProN W6" charset="0"/>
                <a:sym typeface="ヒラギノ角ゴ ProN W6" charset="0"/>
              </a:rPr>
              <a:t>値から計算した結晶子径</a:t>
            </a:r>
            <a:endParaRPr lang="ja-JP" altLang="en-US" dirty="0">
              <a:solidFill>
                <a:srgbClr val="000000"/>
              </a:solidFill>
              <a:latin typeface="ヒラギノ角ゴ ProN W6" charset="0"/>
              <a:ea typeface="ヒラギノ角ゴ ProN W6" charset="0"/>
              <a:cs typeface="ヒラギノ角ゴ ProN W6" charset="0"/>
              <a:sym typeface="ヒラギノ角ゴ ProN W6" charset="0"/>
            </a:endParaRPr>
          </a:p>
        </p:txBody>
      </p:sp>
      <p:grpSp>
        <p:nvGrpSpPr>
          <p:cNvPr id="31" name="図形グループ 30"/>
          <p:cNvGrpSpPr/>
          <p:nvPr/>
        </p:nvGrpSpPr>
        <p:grpSpPr>
          <a:xfrm>
            <a:off x="115368" y="1276400"/>
            <a:ext cx="12889432" cy="5112568"/>
            <a:chOff x="-122336" y="2140496"/>
            <a:chExt cx="12889432" cy="5112568"/>
          </a:xfrm>
        </p:grpSpPr>
        <p:grpSp>
          <p:nvGrpSpPr>
            <p:cNvPr id="26" name="図形グループ 25"/>
            <p:cNvGrpSpPr/>
            <p:nvPr/>
          </p:nvGrpSpPr>
          <p:grpSpPr>
            <a:xfrm>
              <a:off x="-122336" y="2140496"/>
              <a:ext cx="12889432" cy="5112568"/>
              <a:chOff x="-122336" y="2140496"/>
              <a:chExt cx="12889432" cy="5112568"/>
            </a:xfrm>
          </p:grpSpPr>
          <p:sp>
            <p:nvSpPr>
              <p:cNvPr id="7" name="正方形/長方形 6"/>
              <p:cNvSpPr/>
              <p:nvPr/>
            </p:nvSpPr>
            <p:spPr>
              <a:xfrm>
                <a:off x="-50328" y="2140496"/>
                <a:ext cx="12817424" cy="5112168"/>
              </a:xfrm>
              <a:prstGeom prst="rect">
                <a:avLst/>
              </a:prstGeom>
            </p:spPr>
            <p:txBody>
              <a:bodyPr wrap="square">
                <a:spAutoFit/>
              </a:bodyPr>
              <a:lstStyle/>
              <a:p>
                <a:pPr algn="just">
                  <a:lnSpc>
                    <a:spcPct val="130000"/>
                  </a:lnSpc>
                  <a:tabLst>
                    <a:tab pos="900113" algn="dec"/>
                    <a:tab pos="4479925" algn="r"/>
                    <a:tab pos="6996113" algn="r"/>
                    <a:tab pos="9501188" algn="r"/>
                    <a:tab pos="12111038" algn="r"/>
                  </a:tabLst>
                </a:pPr>
                <a:r>
                  <a:rPr lang="ja-JP" altLang="en-US" sz="2800" dirty="0" smtClean="0">
                    <a:latin typeface="Times New Roman"/>
                    <a:ea typeface="ヒラギノ明朝 ProN W3"/>
                  </a:rPr>
                  <a:t>	濃度</a:t>
                </a:r>
                <a:r>
                  <a:rPr lang="en-US" altLang="ja-JP" sz="2800" dirty="0" smtClean="0">
                    <a:latin typeface="Times New Roman"/>
                    <a:ea typeface="ヒラギノ明朝 ProN W3"/>
                  </a:rPr>
                  <a:t>(</a:t>
                </a:r>
                <a:r>
                  <a:rPr lang="en-US" altLang="ja-JP" sz="2800" dirty="0" err="1" smtClean="0">
                    <a:latin typeface="Times New Roman"/>
                    <a:ea typeface="ヒラギノ明朝 ProN W3"/>
                  </a:rPr>
                  <a:t>mol</a:t>
                </a:r>
                <a:r>
                  <a:rPr lang="x-none" altLang="ja-JP" sz="2800" dirty="0" smtClean="0">
                    <a:latin typeface="Times New Roman"/>
                    <a:ea typeface="ヒラギノ明朝 ProN W3"/>
                  </a:rPr>
                  <a:t>/</a:t>
                </a:r>
                <a:r>
                  <a:rPr lang="en-US" altLang="ja-JP" sz="2800" dirty="0" smtClean="0">
                    <a:latin typeface="Times New Roman"/>
                    <a:ea typeface="ヒラギノ明朝 ProN W3"/>
                  </a:rPr>
                  <a:t>litter)</a:t>
                </a:r>
                <a:r>
                  <a:rPr lang="ja-JP" altLang="en-US" sz="2800" dirty="0">
                    <a:latin typeface="Times New Roman"/>
                    <a:ea typeface="ヒラギノ明朝 ProN W3"/>
                  </a:rPr>
                  <a:t>	</a:t>
                </a:r>
                <a:r>
                  <a:rPr lang="ja-JP" altLang="en-US" sz="2800" dirty="0" smtClean="0">
                    <a:latin typeface="Times New Roman"/>
                    <a:ea typeface="ヒラギノ明朝 ProN W3"/>
                  </a:rPr>
                  <a:t>熱処理</a:t>
                </a:r>
                <a:r>
                  <a:rPr lang="ja-JP" altLang="en-US" sz="2800" dirty="0">
                    <a:latin typeface="Times New Roman"/>
                    <a:ea typeface="ヒラギノ明朝 ProN W3"/>
                  </a:rPr>
                  <a:t>	</a:t>
                </a:r>
                <a:r>
                  <a:rPr lang="en-US" altLang="ja-JP" sz="2800" dirty="0">
                    <a:latin typeface="Times New Roman"/>
                    <a:ea typeface="ヒラギノ明朝 ProN W3"/>
                  </a:rPr>
                  <a:t>2θ peak (</a:t>
                </a:r>
                <a:r>
                  <a:rPr lang="en-US" altLang="ja-JP" sz="2800" dirty="0" smtClean="0">
                    <a:latin typeface="Times New Roman"/>
                    <a:ea typeface="ヒラギノ明朝 ProN W3"/>
                  </a:rPr>
                  <a:t>deg.)</a:t>
                </a:r>
                <a:r>
                  <a:rPr lang="en-US" altLang="ja-JP" sz="2800" dirty="0">
                    <a:latin typeface="Times New Roman"/>
                    <a:ea typeface="ヒラギノ明朝 ProN W3"/>
                  </a:rPr>
                  <a:t>	</a:t>
                </a:r>
                <a:r>
                  <a:rPr lang="ja-JP" altLang="en-US" sz="2800" dirty="0" smtClean="0">
                    <a:latin typeface="Times New Roman"/>
                    <a:ea typeface="ヒラギノ明朝 ProN W3"/>
                  </a:rPr>
                  <a:t>結晶子径</a:t>
                </a:r>
                <a:r>
                  <a:rPr lang="en-US" altLang="ja-JP" sz="2800" dirty="0">
                    <a:latin typeface="Times New Roman"/>
                    <a:ea typeface="ヒラギノ明朝 ProN W3"/>
                  </a:rPr>
                  <a:t>(nm</a:t>
                </a:r>
                <a:r>
                  <a:rPr lang="en-US" altLang="ja-JP" sz="2800" dirty="0" smtClean="0">
                    <a:latin typeface="Times New Roman"/>
                    <a:ea typeface="ヒラギノ明朝 ProN W3"/>
                  </a:rPr>
                  <a:t>)	</a:t>
                </a:r>
                <a:r>
                  <a:rPr lang="ja-JP" altLang="en-US" sz="2800" dirty="0" smtClean="0">
                    <a:latin typeface="Times New Roman"/>
                    <a:ea typeface="ヒラギノ明朝 ProN W3"/>
                  </a:rPr>
                  <a:t>コメント</a:t>
                </a:r>
                <a:r>
                  <a:rPr lang="ja-JP" altLang="en-US" sz="2800" dirty="0">
                    <a:latin typeface="Times New Roman"/>
                    <a:ea typeface="ヒラギノ明朝 ProN W3"/>
                  </a:rPr>
                  <a:t>	</a:t>
                </a:r>
              </a:p>
              <a:p>
                <a:pPr algn="just">
                  <a:lnSpc>
                    <a:spcPct val="130000"/>
                  </a:lnSpc>
                  <a:tabLst>
                    <a:tab pos="900113" algn="dec"/>
                    <a:tab pos="4479925" algn="r"/>
                    <a:tab pos="6996113" algn="r"/>
                    <a:tab pos="9501188" algn="r"/>
                    <a:tab pos="12111038" algn="r"/>
                  </a:tabLst>
                </a:pPr>
                <a:r>
                  <a:rPr lang="pt-BR" altLang="ja-JP" sz="2800" dirty="0" smtClean="0">
                    <a:latin typeface="Times New Roman"/>
                    <a:ea typeface="ヒラギノ明朝 ProN W3"/>
                  </a:rPr>
                  <a:t>	0.3	as </a:t>
                </a:r>
                <a:r>
                  <a:rPr lang="pt-BR" altLang="ja-JP" sz="2800" dirty="0" err="1">
                    <a:latin typeface="Times New Roman"/>
                    <a:ea typeface="ヒラギノ明朝 ProN W3"/>
                  </a:rPr>
                  <a:t>prepared</a:t>
                </a:r>
                <a:r>
                  <a:rPr lang="pt-BR" altLang="ja-JP" sz="2800" dirty="0">
                    <a:latin typeface="Times New Roman"/>
                    <a:ea typeface="ヒラギノ明朝 ProN W3"/>
                  </a:rPr>
                  <a:t>	38.19899	31	</a:t>
                </a:r>
                <a:r>
                  <a:rPr lang="pt-BR" altLang="ja-JP" sz="2800" dirty="0" err="1">
                    <a:latin typeface="Times New Roman"/>
                    <a:ea typeface="ヒラギノ明朝 ProN W3"/>
                  </a:rPr>
                  <a:t>Au</a:t>
                </a:r>
                <a:r>
                  <a:rPr lang="pt-BR" altLang="ja-JP" sz="2800" dirty="0">
                    <a:latin typeface="Times New Roman"/>
                    <a:ea typeface="ヒラギノ明朝 ProN W3"/>
                  </a:rPr>
                  <a:t>(1 1 1)	</a:t>
                </a:r>
              </a:p>
              <a:p>
                <a:pPr algn="just">
                  <a:lnSpc>
                    <a:spcPct val="130000"/>
                  </a:lnSpc>
                  <a:tabLst>
                    <a:tab pos="900113" algn="dec"/>
                    <a:tab pos="4479925" algn="r"/>
                    <a:tab pos="6996113" algn="r"/>
                    <a:tab pos="9501188" algn="r"/>
                    <a:tab pos="12111038" algn="r"/>
                  </a:tabLst>
                </a:pPr>
                <a:r>
                  <a:rPr lang="pt-BR" altLang="ja-JP" sz="2800" dirty="0" smtClean="0">
                    <a:latin typeface="Times New Roman"/>
                    <a:ea typeface="ヒラギノ明朝 ProN W3"/>
                  </a:rPr>
                  <a:t>	0.3</a:t>
                </a:r>
                <a:r>
                  <a:rPr lang="pt-BR" altLang="ja-JP" sz="2800" dirty="0">
                    <a:latin typeface="Times New Roman"/>
                    <a:ea typeface="ヒラギノ明朝 ProN W3"/>
                  </a:rPr>
                  <a:t>	as </a:t>
                </a:r>
                <a:r>
                  <a:rPr lang="pt-BR" altLang="ja-JP" sz="2800" dirty="0" err="1">
                    <a:latin typeface="Times New Roman"/>
                    <a:ea typeface="ヒラギノ明朝 ProN W3"/>
                  </a:rPr>
                  <a:t>prepared</a:t>
                </a:r>
                <a:r>
                  <a:rPr lang="pt-BR" altLang="ja-JP" sz="2800" dirty="0">
                    <a:latin typeface="Times New Roman"/>
                    <a:ea typeface="ヒラギノ明朝 ProN W3"/>
                  </a:rPr>
                  <a:t>	44.3769	21	</a:t>
                </a:r>
                <a:r>
                  <a:rPr lang="pt-BR" altLang="ja-JP" sz="2800" dirty="0" err="1">
                    <a:latin typeface="Times New Roman"/>
                    <a:ea typeface="ヒラギノ明朝 ProN W3"/>
                  </a:rPr>
                  <a:t>Au</a:t>
                </a:r>
                <a:r>
                  <a:rPr lang="pt-BR" altLang="ja-JP" sz="2800" dirty="0">
                    <a:latin typeface="Times New Roman"/>
                    <a:ea typeface="ヒラギノ明朝 ProN W3"/>
                  </a:rPr>
                  <a:t>(2 0 0)	</a:t>
                </a:r>
              </a:p>
              <a:p>
                <a:pPr algn="just">
                  <a:lnSpc>
                    <a:spcPct val="130000"/>
                  </a:lnSpc>
                  <a:tabLst>
                    <a:tab pos="900113" algn="dec"/>
                    <a:tab pos="4479925" algn="r"/>
                    <a:tab pos="6996113" algn="r"/>
                    <a:tab pos="9501188" algn="r"/>
                    <a:tab pos="12111038" algn="r"/>
                  </a:tabLst>
                </a:pPr>
                <a:r>
                  <a:rPr lang="is-IS" altLang="ja-JP" sz="2800" dirty="0" smtClean="0">
                    <a:latin typeface="Times New Roman"/>
                    <a:ea typeface="ヒラギノ明朝 ProN W3"/>
                  </a:rPr>
                  <a:t>	1</a:t>
                </a:r>
                <a:r>
                  <a:rPr lang="is-IS" altLang="ja-JP" sz="2800" dirty="0">
                    <a:latin typeface="Times New Roman"/>
                    <a:ea typeface="ヒラギノ明朝 ProN W3"/>
                  </a:rPr>
                  <a:t>	</a:t>
                </a:r>
                <a:r>
                  <a:rPr lang="is-IS" altLang="ja-JP" sz="2800" dirty="0" smtClean="0">
                    <a:latin typeface="Times New Roman"/>
                    <a:ea typeface="ヒラギノ明朝 ProN W3"/>
                  </a:rPr>
                  <a:t>80</a:t>
                </a:r>
                <a:r>
                  <a:rPr lang="is-IS" altLang="ja-JP" sz="2800" dirty="0">
                    <a:latin typeface="Times New Roman"/>
                    <a:ea typeface="ヒラギノ明朝 ProN W3"/>
                  </a:rPr>
                  <a:t>℃</a:t>
                </a:r>
                <a:r>
                  <a:rPr lang="ja-JP" altLang="is-IS" sz="2800" dirty="0">
                    <a:latin typeface="Times New Roman"/>
                    <a:ea typeface="ヒラギノ明朝 ProN W3"/>
                  </a:rPr>
                  <a:t>　</a:t>
                </a:r>
                <a:r>
                  <a:rPr lang="is-IS" altLang="ja-JP" sz="2800" dirty="0">
                    <a:latin typeface="Times New Roman"/>
                    <a:ea typeface="ヒラギノ明朝 ProN W3"/>
                  </a:rPr>
                  <a:t>1</a:t>
                </a:r>
                <a:r>
                  <a:rPr lang="ja-JP" altLang="is-IS" sz="2800" dirty="0">
                    <a:latin typeface="Times New Roman"/>
                    <a:ea typeface="ヒラギノ明朝 ProN W3"/>
                  </a:rPr>
                  <a:t>時間	</a:t>
                </a:r>
                <a:r>
                  <a:rPr lang="is-IS" altLang="ja-JP" sz="2800" dirty="0">
                    <a:latin typeface="Times New Roman"/>
                    <a:ea typeface="ヒラギノ明朝 ProN W3"/>
                  </a:rPr>
                  <a:t>38.1955	23	Au(1 1 1)	</a:t>
                </a:r>
              </a:p>
              <a:p>
                <a:pPr algn="just">
                  <a:lnSpc>
                    <a:spcPct val="130000"/>
                  </a:lnSpc>
                  <a:tabLst>
                    <a:tab pos="900113" algn="dec"/>
                    <a:tab pos="4479925" algn="r"/>
                    <a:tab pos="6996113" algn="r"/>
                    <a:tab pos="9501188" algn="r"/>
                    <a:tab pos="12111038" algn="r"/>
                  </a:tabLst>
                </a:pPr>
                <a:r>
                  <a:rPr lang="pt-BR" altLang="ja-JP" sz="2800" dirty="0" smtClean="0">
                    <a:latin typeface="Times New Roman"/>
                    <a:ea typeface="ヒラギノ明朝 ProN W3"/>
                  </a:rPr>
                  <a:t>	1</a:t>
                </a:r>
                <a:r>
                  <a:rPr lang="pt-BR" altLang="ja-JP" sz="2800" dirty="0">
                    <a:latin typeface="Times New Roman"/>
                    <a:ea typeface="ヒラギノ明朝 ProN W3"/>
                  </a:rPr>
                  <a:t>	as </a:t>
                </a:r>
                <a:r>
                  <a:rPr lang="pt-BR" altLang="ja-JP" sz="2800" dirty="0" err="1">
                    <a:latin typeface="Times New Roman"/>
                    <a:ea typeface="ヒラギノ明朝 ProN W3"/>
                  </a:rPr>
                  <a:t>prepared</a:t>
                </a:r>
                <a:r>
                  <a:rPr lang="pt-BR" altLang="ja-JP" sz="2800" dirty="0">
                    <a:latin typeface="Times New Roman"/>
                    <a:ea typeface="ヒラギノ明朝 ProN W3"/>
                  </a:rPr>
                  <a:t>	38.1919	29	</a:t>
                </a:r>
                <a:r>
                  <a:rPr lang="pt-BR" altLang="ja-JP" sz="2800" dirty="0" err="1">
                    <a:latin typeface="Times New Roman"/>
                    <a:ea typeface="ヒラギノ明朝 ProN W3"/>
                  </a:rPr>
                  <a:t>Au</a:t>
                </a:r>
                <a:r>
                  <a:rPr lang="pt-BR" altLang="ja-JP" sz="2800" dirty="0">
                    <a:latin typeface="Times New Roman"/>
                    <a:ea typeface="ヒラギノ明朝 ProN W3"/>
                  </a:rPr>
                  <a:t>(1 1 1)	</a:t>
                </a:r>
              </a:p>
              <a:p>
                <a:pPr algn="just">
                  <a:lnSpc>
                    <a:spcPct val="130000"/>
                  </a:lnSpc>
                  <a:tabLst>
                    <a:tab pos="900113" algn="dec"/>
                    <a:tab pos="4479925" algn="r"/>
                    <a:tab pos="6996113" algn="r"/>
                    <a:tab pos="9501188" algn="r"/>
                    <a:tab pos="12111038" algn="r"/>
                  </a:tabLst>
                </a:pPr>
                <a:r>
                  <a:rPr lang="is-IS" altLang="ja-JP" sz="2800" dirty="0" smtClean="0">
                    <a:latin typeface="Times New Roman"/>
                    <a:ea typeface="ヒラギノ明朝 ProN W3"/>
                  </a:rPr>
                  <a:t>	1</a:t>
                </a:r>
                <a:r>
                  <a:rPr lang="is-IS" altLang="ja-JP" sz="2800" dirty="0">
                    <a:latin typeface="Times New Roman"/>
                    <a:ea typeface="ヒラギノ明朝 ProN W3"/>
                  </a:rPr>
                  <a:t>	80℃</a:t>
                </a:r>
                <a:r>
                  <a:rPr lang="ja-JP" altLang="is-IS" sz="2800" dirty="0">
                    <a:latin typeface="Times New Roman"/>
                    <a:ea typeface="ヒラギノ明朝 ProN W3"/>
                  </a:rPr>
                  <a:t>　</a:t>
                </a:r>
                <a:r>
                  <a:rPr lang="is-IS" altLang="ja-JP" sz="2800" dirty="0">
                    <a:latin typeface="Times New Roman"/>
                    <a:ea typeface="ヒラギノ明朝 ProN W3"/>
                  </a:rPr>
                  <a:t>1</a:t>
                </a:r>
                <a:r>
                  <a:rPr lang="ja-JP" altLang="is-IS" sz="2800" dirty="0">
                    <a:latin typeface="Times New Roman"/>
                    <a:ea typeface="ヒラギノ明朝 ProN W3"/>
                  </a:rPr>
                  <a:t>時間	</a:t>
                </a:r>
                <a:r>
                  <a:rPr lang="is-IS" altLang="ja-JP" sz="2800" dirty="0">
                    <a:latin typeface="Times New Roman"/>
                    <a:ea typeface="ヒラギノ明朝 ProN W3"/>
                  </a:rPr>
                  <a:t>38.2664	35	Au(1 1 1)	</a:t>
                </a:r>
              </a:p>
              <a:p>
                <a:pPr algn="just">
                  <a:lnSpc>
                    <a:spcPct val="130000"/>
                  </a:lnSpc>
                  <a:tabLst>
                    <a:tab pos="900113" algn="dec"/>
                    <a:tab pos="4479925" algn="r"/>
                    <a:tab pos="6996113" algn="r"/>
                    <a:tab pos="9501188" algn="r"/>
                    <a:tab pos="12111038" algn="r"/>
                  </a:tabLst>
                </a:pPr>
                <a:r>
                  <a:rPr lang="pt-BR" altLang="ja-JP" sz="2800" dirty="0" smtClean="0">
                    <a:latin typeface="Times New Roman"/>
                    <a:ea typeface="ヒラギノ明朝 ProN W3"/>
                  </a:rPr>
                  <a:t>	2</a:t>
                </a:r>
                <a:r>
                  <a:rPr lang="pt-BR" altLang="ja-JP" sz="2800" dirty="0">
                    <a:latin typeface="Times New Roman"/>
                    <a:ea typeface="ヒラギノ明朝 ProN W3"/>
                  </a:rPr>
                  <a:t>	as </a:t>
                </a:r>
                <a:r>
                  <a:rPr lang="pt-BR" altLang="ja-JP" sz="2800" dirty="0" err="1">
                    <a:latin typeface="Times New Roman"/>
                    <a:ea typeface="ヒラギノ明朝 ProN W3"/>
                  </a:rPr>
                  <a:t>prepared</a:t>
                </a:r>
                <a:r>
                  <a:rPr lang="pt-BR" altLang="ja-JP" sz="2800" dirty="0">
                    <a:latin typeface="Times New Roman"/>
                    <a:ea typeface="ヒラギノ明朝 ProN W3"/>
                  </a:rPr>
                  <a:t>	38.1991	28	</a:t>
                </a:r>
                <a:r>
                  <a:rPr lang="pt-BR" altLang="ja-JP" sz="2800" dirty="0" err="1">
                    <a:latin typeface="Times New Roman"/>
                    <a:ea typeface="ヒラギノ明朝 ProN W3"/>
                  </a:rPr>
                  <a:t>Au</a:t>
                </a:r>
                <a:r>
                  <a:rPr lang="pt-BR" altLang="ja-JP" sz="2800" dirty="0">
                    <a:latin typeface="Times New Roman"/>
                    <a:ea typeface="ヒラギノ明朝 ProN W3"/>
                  </a:rPr>
                  <a:t>(1 1 1)	</a:t>
                </a:r>
              </a:p>
              <a:p>
                <a:pPr algn="just">
                  <a:lnSpc>
                    <a:spcPct val="130000"/>
                  </a:lnSpc>
                  <a:tabLst>
                    <a:tab pos="900113" algn="dec"/>
                    <a:tab pos="4479925" algn="r"/>
                    <a:tab pos="6996113" algn="r"/>
                    <a:tab pos="9501188" algn="r"/>
                    <a:tab pos="12111038" algn="r"/>
                  </a:tabLst>
                </a:pPr>
                <a:r>
                  <a:rPr lang="en-US" altLang="ja-JP" sz="2800" dirty="0" smtClean="0">
                    <a:latin typeface="Times New Roman"/>
                    <a:ea typeface="ヒラギノ明朝 ProN W3"/>
                  </a:rPr>
                  <a:t>	1</a:t>
                </a:r>
                <a:r>
                  <a:rPr lang="en-US" altLang="ja-JP" sz="2800" dirty="0">
                    <a:latin typeface="Times New Roman"/>
                    <a:ea typeface="ヒラギノ明朝 ProN W3"/>
                  </a:rPr>
                  <a:t>	as prepared	29.3711	100	Au(OH)</a:t>
                </a:r>
                <a:r>
                  <a:rPr lang="en-US" altLang="ja-JP" sz="2800" baseline="-25000" dirty="0">
                    <a:latin typeface="Times New Roman"/>
                    <a:ea typeface="ヒラギノ明朝 ProN W3"/>
                  </a:rPr>
                  <a:t>3</a:t>
                </a:r>
                <a:r>
                  <a:rPr lang="en-US" altLang="ja-JP" sz="2800" dirty="0">
                    <a:latin typeface="Times New Roman"/>
                    <a:ea typeface="ヒラギノ明朝 ProN W3"/>
                  </a:rPr>
                  <a:t> ?	</a:t>
                </a:r>
              </a:p>
              <a:p>
                <a:pPr algn="just">
                  <a:lnSpc>
                    <a:spcPct val="130000"/>
                  </a:lnSpc>
                  <a:tabLst>
                    <a:tab pos="900113" algn="dec"/>
                    <a:tab pos="4479925" algn="r"/>
                    <a:tab pos="6996113" algn="r"/>
                    <a:tab pos="9501188" algn="r"/>
                    <a:tab pos="12111038" algn="r"/>
                  </a:tabLst>
                </a:pPr>
                <a:r>
                  <a:rPr lang="mr-IN" altLang="ja-JP" sz="2800" dirty="0" smtClean="0">
                    <a:latin typeface="Times New Roman"/>
                    <a:ea typeface="ヒラギノ明朝 ProN W3"/>
                  </a:rPr>
                  <a:t>	1</a:t>
                </a:r>
                <a:r>
                  <a:rPr lang="mr-IN" altLang="ja-JP" sz="2800" dirty="0">
                    <a:latin typeface="Times New Roman"/>
                    <a:ea typeface="ヒラギノ明朝 ProN W3"/>
                  </a:rPr>
                  <a:t>	</a:t>
                </a:r>
                <a:r>
                  <a:rPr lang="ja-JP" altLang="mr-IN" sz="2800" dirty="0">
                    <a:latin typeface="Times New Roman"/>
                    <a:ea typeface="ヒラギノ明朝 ProN W3"/>
                  </a:rPr>
                  <a:t>室温一ヶ月	</a:t>
                </a:r>
                <a:r>
                  <a:rPr lang="mr-IN" altLang="ja-JP" sz="2800" dirty="0" smtClean="0">
                    <a:latin typeface="Times New Roman"/>
                    <a:ea typeface="ヒラギノ明朝 ProN W3"/>
                    <a:cs typeface="Times New Roman"/>
                  </a:rPr>
                  <a:t>29.4165</a:t>
                </a:r>
                <a:r>
                  <a:rPr lang="mr-IN" altLang="ja-JP" sz="2800" dirty="0">
                    <a:latin typeface="Times New Roman"/>
                    <a:ea typeface="ヒラギノ明朝 ProN W3"/>
                  </a:rPr>
                  <a:t>	</a:t>
                </a:r>
                <a:r>
                  <a:rPr lang="mr-IN" altLang="ja-JP" sz="2800" dirty="0">
                    <a:latin typeface="Times New Roman"/>
                    <a:ea typeface="ヒラギノ明朝 ProN W3"/>
                    <a:cs typeface="Times New Roman"/>
                  </a:rPr>
                  <a:t>60	Au(OH)</a:t>
                </a:r>
                <a:r>
                  <a:rPr lang="mr-IN" altLang="ja-JP" sz="2800" baseline="-25000" dirty="0">
                    <a:latin typeface="Times New Roman"/>
                    <a:ea typeface="ヒラギノ明朝 ProN W3"/>
                    <a:cs typeface="Times New Roman"/>
                  </a:rPr>
                  <a:t>3</a:t>
                </a:r>
                <a:r>
                  <a:rPr lang="mr-IN" altLang="ja-JP" sz="2800" dirty="0">
                    <a:latin typeface="Times New Roman"/>
                    <a:ea typeface="ヒラギノ明朝 ProN W3"/>
                    <a:cs typeface="Times New Roman"/>
                  </a:rPr>
                  <a:t> ?</a:t>
                </a:r>
                <a:r>
                  <a:rPr lang="mr-IN" altLang="ja-JP" sz="2800" dirty="0">
                    <a:latin typeface="Times New Roman"/>
                    <a:ea typeface="ヒラギノ明朝 ProN W3"/>
                  </a:rPr>
                  <a:t>	</a:t>
                </a:r>
              </a:p>
            </p:txBody>
          </p:sp>
          <p:grpSp>
            <p:nvGrpSpPr>
              <p:cNvPr id="25" name="図形グループ 24"/>
              <p:cNvGrpSpPr/>
              <p:nvPr/>
            </p:nvGrpSpPr>
            <p:grpSpPr>
              <a:xfrm>
                <a:off x="-122336" y="2140496"/>
                <a:ext cx="12673408" cy="5112568"/>
                <a:chOff x="-122336" y="2140496"/>
                <a:chExt cx="12673408" cy="5112568"/>
              </a:xfrm>
            </p:grpSpPr>
            <p:cxnSp>
              <p:nvCxnSpPr>
                <p:cNvPr id="12" name="直線コネクタ 11"/>
                <p:cNvCxnSpPr/>
                <p:nvPr/>
              </p:nvCxnSpPr>
              <p:spPr bwMode="auto">
                <a:xfrm>
                  <a:off x="-122336" y="2140496"/>
                  <a:ext cx="0" cy="5112568"/>
                </a:xfrm>
                <a:prstGeom prst="line">
                  <a:avLst/>
                </a:prstGeom>
                <a:blipFill dpi="0" rotWithShape="0">
                  <a:blip r:embed="rId2"/>
                  <a:srcRect/>
                  <a:tile tx="0" ty="0" sx="100000" sy="100000" flip="none" algn="tl"/>
                </a:blipFill>
                <a:ln w="25400" cap="flat" cmpd="sng" algn="ctr">
                  <a:solidFill>
                    <a:srgbClr val="000000"/>
                  </a:solidFill>
                  <a:prstDash val="solid"/>
                  <a:miter lim="0"/>
                  <a:headEnd type="none" w="med" len="med"/>
                  <a:tailEnd type="none" w="med" len="med"/>
                </a:ln>
                <a:effectLst/>
              </p:spPr>
            </p:cxnSp>
            <p:grpSp>
              <p:nvGrpSpPr>
                <p:cNvPr id="22" name="図形グループ 21"/>
                <p:cNvGrpSpPr/>
                <p:nvPr/>
              </p:nvGrpSpPr>
              <p:grpSpPr>
                <a:xfrm>
                  <a:off x="-122336" y="2140496"/>
                  <a:ext cx="12673408" cy="5112568"/>
                  <a:chOff x="-122336" y="2140496"/>
                  <a:chExt cx="12673408" cy="5112568"/>
                </a:xfrm>
              </p:grpSpPr>
              <p:cxnSp>
                <p:nvCxnSpPr>
                  <p:cNvPr id="10" name="直線コネクタ 9"/>
                  <p:cNvCxnSpPr/>
                  <p:nvPr/>
                </p:nvCxnSpPr>
                <p:spPr bwMode="auto">
                  <a:xfrm>
                    <a:off x="-122336" y="2140496"/>
                    <a:ext cx="12673408" cy="0"/>
                  </a:xfrm>
                  <a:prstGeom prst="line">
                    <a:avLst/>
                  </a:prstGeom>
                  <a:blipFill dpi="0" rotWithShape="0">
                    <a:blip r:embed="rId2"/>
                    <a:srcRect/>
                    <a:tile tx="0" ty="0" sx="100000" sy="100000" flip="none" algn="tl"/>
                  </a:blipFill>
                  <a:ln w="25400" cap="flat" cmpd="sng" algn="ctr">
                    <a:solidFill>
                      <a:srgbClr val="000000"/>
                    </a:solidFill>
                    <a:prstDash val="solid"/>
                    <a:miter lim="0"/>
                    <a:headEnd type="none" w="med" len="med"/>
                    <a:tailEnd type="none" w="med" len="med"/>
                  </a:ln>
                  <a:effectLst/>
                </p:spPr>
              </p:cxnSp>
              <p:cxnSp>
                <p:nvCxnSpPr>
                  <p:cNvPr id="11" name="直線コネクタ 10"/>
                  <p:cNvCxnSpPr/>
                  <p:nvPr/>
                </p:nvCxnSpPr>
                <p:spPr bwMode="auto">
                  <a:xfrm>
                    <a:off x="-122336" y="7253064"/>
                    <a:ext cx="12673408" cy="0"/>
                  </a:xfrm>
                  <a:prstGeom prst="line">
                    <a:avLst/>
                  </a:prstGeom>
                  <a:blipFill dpi="0" rotWithShape="0">
                    <a:blip r:embed="rId2"/>
                    <a:srcRect/>
                    <a:tile tx="0" ty="0" sx="100000" sy="100000" flip="none" algn="tl"/>
                  </a:blipFill>
                  <a:ln w="25400" cap="flat" cmpd="sng" algn="ctr">
                    <a:solidFill>
                      <a:srgbClr val="000000"/>
                    </a:solidFill>
                    <a:prstDash val="solid"/>
                    <a:miter lim="0"/>
                    <a:headEnd type="none" w="med" len="med"/>
                    <a:tailEnd type="none" w="med" len="med"/>
                  </a:ln>
                  <a:effectLst/>
                </p:spPr>
              </p:cxnSp>
              <p:cxnSp>
                <p:nvCxnSpPr>
                  <p:cNvPr id="14" name="直線コネクタ 13"/>
                  <p:cNvCxnSpPr/>
                  <p:nvPr/>
                </p:nvCxnSpPr>
                <p:spPr bwMode="auto">
                  <a:xfrm>
                    <a:off x="-122336" y="3276622"/>
                    <a:ext cx="12673408" cy="0"/>
                  </a:xfrm>
                  <a:prstGeom prst="line">
                    <a:avLst/>
                  </a:prstGeom>
                  <a:blipFill dpi="0" rotWithShape="0">
                    <a:blip r:embed="rId2"/>
                    <a:srcRect/>
                    <a:tile tx="0" ty="0" sx="100000" sy="100000" flip="none" algn="tl"/>
                  </a:blipFill>
                  <a:ln w="25400" cap="flat" cmpd="sng" algn="ctr">
                    <a:solidFill>
                      <a:srgbClr val="000000"/>
                    </a:solidFill>
                    <a:prstDash val="dash"/>
                    <a:miter lim="0"/>
                    <a:headEnd type="none" w="med" len="med"/>
                    <a:tailEnd type="none" w="med" len="med"/>
                  </a:ln>
                  <a:effectLst/>
                </p:spPr>
              </p:cxnSp>
              <p:cxnSp>
                <p:nvCxnSpPr>
                  <p:cNvPr id="15" name="直線コネクタ 14"/>
                  <p:cNvCxnSpPr/>
                  <p:nvPr/>
                </p:nvCxnSpPr>
                <p:spPr bwMode="auto">
                  <a:xfrm>
                    <a:off x="-122336" y="3844685"/>
                    <a:ext cx="12673408" cy="0"/>
                  </a:xfrm>
                  <a:prstGeom prst="line">
                    <a:avLst/>
                  </a:prstGeom>
                  <a:blipFill dpi="0" rotWithShape="0">
                    <a:blip r:embed="rId2"/>
                    <a:srcRect/>
                    <a:tile tx="0" ty="0" sx="100000" sy="100000" flip="none" algn="tl"/>
                  </a:blipFill>
                  <a:ln w="25400" cap="flat" cmpd="sng" algn="ctr">
                    <a:solidFill>
                      <a:srgbClr val="000000"/>
                    </a:solidFill>
                    <a:prstDash val="dash"/>
                    <a:miter lim="0"/>
                    <a:headEnd type="none" w="med" len="med"/>
                    <a:tailEnd type="none" w="med" len="med"/>
                  </a:ln>
                  <a:effectLst/>
                </p:spPr>
              </p:cxnSp>
              <p:cxnSp>
                <p:nvCxnSpPr>
                  <p:cNvPr id="16" name="直線コネクタ 15"/>
                  <p:cNvCxnSpPr/>
                  <p:nvPr/>
                </p:nvCxnSpPr>
                <p:spPr bwMode="auto">
                  <a:xfrm>
                    <a:off x="-122336" y="4412748"/>
                    <a:ext cx="12673408" cy="0"/>
                  </a:xfrm>
                  <a:prstGeom prst="line">
                    <a:avLst/>
                  </a:prstGeom>
                  <a:blipFill dpi="0" rotWithShape="0">
                    <a:blip r:embed="rId2"/>
                    <a:srcRect/>
                    <a:tile tx="0" ty="0" sx="100000" sy="100000" flip="none" algn="tl"/>
                  </a:blipFill>
                  <a:ln w="25400" cap="flat" cmpd="sng" algn="ctr">
                    <a:solidFill>
                      <a:srgbClr val="000000"/>
                    </a:solidFill>
                    <a:prstDash val="dash"/>
                    <a:miter lim="0"/>
                    <a:headEnd type="none" w="med" len="med"/>
                    <a:tailEnd type="none" w="med" len="med"/>
                  </a:ln>
                  <a:effectLst/>
                </p:spPr>
              </p:cxnSp>
              <p:cxnSp>
                <p:nvCxnSpPr>
                  <p:cNvPr id="17" name="直線コネクタ 16"/>
                  <p:cNvCxnSpPr/>
                  <p:nvPr/>
                </p:nvCxnSpPr>
                <p:spPr bwMode="auto">
                  <a:xfrm>
                    <a:off x="-122336" y="4980811"/>
                    <a:ext cx="12673408" cy="0"/>
                  </a:xfrm>
                  <a:prstGeom prst="line">
                    <a:avLst/>
                  </a:prstGeom>
                  <a:blipFill dpi="0" rotWithShape="0">
                    <a:blip r:embed="rId2"/>
                    <a:srcRect/>
                    <a:tile tx="0" ty="0" sx="100000" sy="100000" flip="none" algn="tl"/>
                  </a:blipFill>
                  <a:ln w="25400" cap="flat" cmpd="sng" algn="ctr">
                    <a:solidFill>
                      <a:srgbClr val="000000"/>
                    </a:solidFill>
                    <a:prstDash val="dash"/>
                    <a:miter lim="0"/>
                    <a:headEnd type="none" w="med" len="med"/>
                    <a:tailEnd type="none" w="med" len="med"/>
                  </a:ln>
                  <a:effectLst/>
                </p:spPr>
              </p:cxnSp>
              <p:cxnSp>
                <p:nvCxnSpPr>
                  <p:cNvPr id="18" name="直線コネクタ 17"/>
                  <p:cNvCxnSpPr/>
                  <p:nvPr/>
                </p:nvCxnSpPr>
                <p:spPr bwMode="auto">
                  <a:xfrm>
                    <a:off x="-122336" y="5548874"/>
                    <a:ext cx="12673408" cy="0"/>
                  </a:xfrm>
                  <a:prstGeom prst="line">
                    <a:avLst/>
                  </a:prstGeom>
                  <a:blipFill dpi="0" rotWithShape="0">
                    <a:blip r:embed="rId2"/>
                    <a:srcRect/>
                    <a:tile tx="0" ty="0" sx="100000" sy="100000" flip="none" algn="tl"/>
                  </a:blipFill>
                  <a:ln w="25400" cap="flat" cmpd="sng" algn="ctr">
                    <a:solidFill>
                      <a:srgbClr val="000000"/>
                    </a:solidFill>
                    <a:prstDash val="dash"/>
                    <a:miter lim="0"/>
                    <a:headEnd type="none" w="med" len="med"/>
                    <a:tailEnd type="none" w="med" len="med"/>
                  </a:ln>
                  <a:effectLst/>
                </p:spPr>
              </p:cxnSp>
              <p:cxnSp>
                <p:nvCxnSpPr>
                  <p:cNvPr id="19" name="直線コネクタ 18"/>
                  <p:cNvCxnSpPr/>
                  <p:nvPr/>
                </p:nvCxnSpPr>
                <p:spPr bwMode="auto">
                  <a:xfrm>
                    <a:off x="-122336" y="6116937"/>
                    <a:ext cx="12673408" cy="0"/>
                  </a:xfrm>
                  <a:prstGeom prst="line">
                    <a:avLst/>
                  </a:prstGeom>
                  <a:blipFill dpi="0" rotWithShape="0">
                    <a:blip r:embed="rId2"/>
                    <a:srcRect/>
                    <a:tile tx="0" ty="0" sx="100000" sy="100000" flip="none" algn="tl"/>
                  </a:blipFill>
                  <a:ln w="25400" cap="flat" cmpd="sng" algn="ctr">
                    <a:solidFill>
                      <a:srgbClr val="000000"/>
                    </a:solidFill>
                    <a:prstDash val="dash"/>
                    <a:miter lim="0"/>
                    <a:headEnd type="none" w="med" len="med"/>
                    <a:tailEnd type="none" w="med" len="med"/>
                  </a:ln>
                  <a:effectLst/>
                </p:spPr>
              </p:cxnSp>
              <p:cxnSp>
                <p:nvCxnSpPr>
                  <p:cNvPr id="20" name="直線コネクタ 19"/>
                  <p:cNvCxnSpPr/>
                  <p:nvPr/>
                </p:nvCxnSpPr>
                <p:spPr bwMode="auto">
                  <a:xfrm>
                    <a:off x="-122336" y="6685000"/>
                    <a:ext cx="12673408" cy="0"/>
                  </a:xfrm>
                  <a:prstGeom prst="line">
                    <a:avLst/>
                  </a:prstGeom>
                  <a:blipFill dpi="0" rotWithShape="0">
                    <a:blip r:embed="rId2"/>
                    <a:srcRect/>
                    <a:tile tx="0" ty="0" sx="100000" sy="100000" flip="none" algn="tl"/>
                  </a:blipFill>
                  <a:ln w="25400" cap="flat" cmpd="sng" algn="ctr">
                    <a:solidFill>
                      <a:srgbClr val="000000"/>
                    </a:solidFill>
                    <a:prstDash val="dash"/>
                    <a:miter lim="0"/>
                    <a:headEnd type="none" w="med" len="med"/>
                    <a:tailEnd type="none" w="med" len="med"/>
                  </a:ln>
                  <a:effectLst/>
                </p:spPr>
              </p:cxnSp>
              <p:cxnSp>
                <p:nvCxnSpPr>
                  <p:cNvPr id="21" name="直線コネクタ 20"/>
                  <p:cNvCxnSpPr/>
                  <p:nvPr/>
                </p:nvCxnSpPr>
                <p:spPr bwMode="auto">
                  <a:xfrm>
                    <a:off x="-122336" y="2708559"/>
                    <a:ext cx="12673408" cy="0"/>
                  </a:xfrm>
                  <a:prstGeom prst="line">
                    <a:avLst/>
                  </a:prstGeom>
                  <a:blipFill dpi="0" rotWithShape="0">
                    <a:blip r:embed="rId2"/>
                    <a:srcRect/>
                    <a:tile tx="0" ty="0" sx="100000" sy="100000" flip="none" algn="tl"/>
                  </a:blipFill>
                  <a:ln w="25400" cap="flat" cmpd="sng" algn="ctr">
                    <a:solidFill>
                      <a:srgbClr val="000000"/>
                    </a:solidFill>
                    <a:prstDash val="solid"/>
                    <a:miter lim="0"/>
                    <a:headEnd type="none" w="med" len="med"/>
                    <a:tailEnd type="none" w="med" len="med"/>
                  </a:ln>
                  <a:effectLst/>
                </p:spPr>
              </p:cxnSp>
            </p:grpSp>
            <p:cxnSp>
              <p:nvCxnSpPr>
                <p:cNvPr id="24" name="直線コネクタ 23"/>
                <p:cNvCxnSpPr/>
                <p:nvPr/>
              </p:nvCxnSpPr>
              <p:spPr bwMode="auto">
                <a:xfrm>
                  <a:off x="12551072" y="2140496"/>
                  <a:ext cx="0" cy="5112568"/>
                </a:xfrm>
                <a:prstGeom prst="line">
                  <a:avLst/>
                </a:prstGeom>
                <a:blipFill dpi="0" rotWithShape="0">
                  <a:blip r:embed="rId2"/>
                  <a:srcRect/>
                  <a:tile tx="0" ty="0" sx="100000" sy="100000" flip="none" algn="tl"/>
                </a:blipFill>
                <a:ln w="25400" cap="flat" cmpd="sng" algn="ctr">
                  <a:solidFill>
                    <a:srgbClr val="000000"/>
                  </a:solidFill>
                  <a:prstDash val="solid"/>
                  <a:miter lim="0"/>
                  <a:headEnd type="none" w="med" len="med"/>
                  <a:tailEnd type="none" w="med" len="med"/>
                </a:ln>
                <a:effectLst/>
              </p:spPr>
            </p:cxnSp>
          </p:grpSp>
        </p:grpSp>
        <p:cxnSp>
          <p:nvCxnSpPr>
            <p:cNvPr id="27" name="直線コネクタ 26"/>
            <p:cNvCxnSpPr/>
            <p:nvPr/>
          </p:nvCxnSpPr>
          <p:spPr bwMode="auto">
            <a:xfrm>
              <a:off x="2469952" y="2140496"/>
              <a:ext cx="0" cy="5112568"/>
            </a:xfrm>
            <a:prstGeom prst="line">
              <a:avLst/>
            </a:prstGeom>
            <a:blipFill dpi="0" rotWithShape="0">
              <a:blip r:embed="rId2"/>
              <a:srcRect/>
              <a:tile tx="0" ty="0" sx="100000" sy="100000" flip="none" algn="tl"/>
            </a:blipFill>
            <a:ln w="25400" cap="flat" cmpd="sng" algn="ctr">
              <a:solidFill>
                <a:srgbClr val="000000"/>
              </a:solidFill>
              <a:prstDash val="dash"/>
              <a:miter lim="0"/>
              <a:headEnd type="none" w="med" len="med"/>
              <a:tailEnd type="none" w="med" len="med"/>
            </a:ln>
            <a:effectLst/>
          </p:spPr>
        </p:cxnSp>
        <p:cxnSp>
          <p:nvCxnSpPr>
            <p:cNvPr id="28" name="直線コネクタ 27"/>
            <p:cNvCxnSpPr/>
            <p:nvPr/>
          </p:nvCxnSpPr>
          <p:spPr bwMode="auto">
            <a:xfrm>
              <a:off x="4797127" y="2140496"/>
              <a:ext cx="0" cy="5112568"/>
            </a:xfrm>
            <a:prstGeom prst="line">
              <a:avLst/>
            </a:prstGeom>
            <a:blipFill dpi="0" rotWithShape="0">
              <a:blip r:embed="rId2"/>
              <a:srcRect/>
              <a:tile tx="0" ty="0" sx="100000" sy="100000" flip="none" algn="tl"/>
            </a:blipFill>
            <a:ln w="25400" cap="flat" cmpd="sng" algn="ctr">
              <a:solidFill>
                <a:srgbClr val="000000"/>
              </a:solidFill>
              <a:prstDash val="dash"/>
              <a:miter lim="0"/>
              <a:headEnd type="none" w="med" len="med"/>
              <a:tailEnd type="none" w="med" len="med"/>
            </a:ln>
            <a:effectLst/>
          </p:spPr>
        </p:cxnSp>
        <p:cxnSp>
          <p:nvCxnSpPr>
            <p:cNvPr id="29" name="直線コネクタ 28"/>
            <p:cNvCxnSpPr/>
            <p:nvPr/>
          </p:nvCxnSpPr>
          <p:spPr bwMode="auto">
            <a:xfrm>
              <a:off x="7294488" y="2140496"/>
              <a:ext cx="0" cy="5112568"/>
            </a:xfrm>
            <a:prstGeom prst="line">
              <a:avLst/>
            </a:prstGeom>
            <a:blipFill dpi="0" rotWithShape="0">
              <a:blip r:embed="rId2"/>
              <a:srcRect/>
              <a:tile tx="0" ty="0" sx="100000" sy="100000" flip="none" algn="tl"/>
            </a:blipFill>
            <a:ln w="25400" cap="flat" cmpd="sng" algn="ctr">
              <a:solidFill>
                <a:srgbClr val="000000"/>
              </a:solidFill>
              <a:prstDash val="dash"/>
              <a:miter lim="0"/>
              <a:headEnd type="none" w="med" len="med"/>
              <a:tailEnd type="none" w="med" len="med"/>
            </a:ln>
            <a:effectLst/>
          </p:spPr>
        </p:cxnSp>
        <p:cxnSp>
          <p:nvCxnSpPr>
            <p:cNvPr id="30" name="直線コネクタ 29"/>
            <p:cNvCxnSpPr/>
            <p:nvPr/>
          </p:nvCxnSpPr>
          <p:spPr bwMode="auto">
            <a:xfrm>
              <a:off x="9981703" y="2140496"/>
              <a:ext cx="0" cy="5112568"/>
            </a:xfrm>
            <a:prstGeom prst="line">
              <a:avLst/>
            </a:prstGeom>
            <a:blipFill dpi="0" rotWithShape="0">
              <a:blip r:embed="rId2"/>
              <a:srcRect/>
              <a:tile tx="0" ty="0" sx="100000" sy="100000" flip="none" algn="tl"/>
            </a:blipFill>
            <a:ln w="25400" cap="flat" cmpd="sng" algn="ctr">
              <a:solidFill>
                <a:srgbClr val="000000"/>
              </a:solidFill>
              <a:prstDash val="dash"/>
              <a:miter lim="0"/>
              <a:headEnd type="none" w="med" len="med"/>
              <a:tailEnd type="none" w="med" len="med"/>
            </a:ln>
            <a:effectLst/>
          </p:spPr>
        </p:cxnSp>
      </p:grpSp>
      <p:sp>
        <p:nvSpPr>
          <p:cNvPr id="32" name="テキスト ボックス 9"/>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10</a:t>
            </a:r>
            <a:endParaRPr lang="ja-JP" altLang="en-US" sz="2400" dirty="0">
              <a:latin typeface="American Typewriter" charset="0"/>
              <a:cs typeface="American Typewriter" charset="0"/>
            </a:endParaRPr>
          </a:p>
        </p:txBody>
      </p:sp>
      <p:sp>
        <p:nvSpPr>
          <p:cNvPr id="33" name="正方形/長方形 32"/>
          <p:cNvSpPr/>
          <p:nvPr/>
        </p:nvSpPr>
        <p:spPr>
          <a:xfrm>
            <a:off x="165696" y="6893024"/>
            <a:ext cx="12673408" cy="2308324"/>
          </a:xfrm>
          <a:prstGeom prst="rect">
            <a:avLst/>
          </a:prstGeom>
        </p:spPr>
        <p:txBody>
          <a:bodyPr wrap="square">
            <a:spAutoFit/>
          </a:bodyPr>
          <a:lstStyle/>
          <a:p>
            <a:pPr algn="l"/>
            <a:r>
              <a:rPr kumimoji="1" lang="en-US" altLang="ja-JP" dirty="0" smtClean="0">
                <a:solidFill>
                  <a:schemeClr val="bg1"/>
                </a:solidFill>
                <a:latin typeface="Times New Roman"/>
                <a:cs typeface="Times New Roman"/>
              </a:rPr>
              <a:t>XRD</a:t>
            </a:r>
            <a:r>
              <a:rPr kumimoji="1" lang="ja-JP" altLang="en-US" dirty="0" smtClean="0">
                <a:solidFill>
                  <a:schemeClr val="bg1"/>
                </a:solidFill>
                <a:latin typeface="ヒラギノ明朝 ProN W3"/>
                <a:ea typeface="ヒラギノ明朝 ProN W3"/>
                <a:cs typeface="ヒラギノ明朝 ProN W3"/>
              </a:rPr>
              <a:t>回折ピークの</a:t>
            </a:r>
            <a:r>
              <a:rPr kumimoji="1" lang="en-US" altLang="ja-JP" dirty="0" smtClean="0">
                <a:solidFill>
                  <a:schemeClr val="bg1"/>
                </a:solidFill>
                <a:latin typeface="ヒラギノ明朝 ProN W3"/>
                <a:ea typeface="ヒラギノ明朝 ProN W3"/>
                <a:cs typeface="ヒラギノ明朝 ProN W3"/>
              </a:rPr>
              <a:t>FHWM</a:t>
            </a:r>
            <a:r>
              <a:rPr kumimoji="1" lang="ja-JP" altLang="en-US" dirty="0" smtClean="0">
                <a:solidFill>
                  <a:schemeClr val="bg1"/>
                </a:solidFill>
                <a:latin typeface="ヒラギノ明朝 ProN W3"/>
                <a:ea typeface="ヒラギノ明朝 ProN W3"/>
                <a:cs typeface="ヒラギノ明朝 ProN W3"/>
              </a:rPr>
              <a:t>値から見ると、</a:t>
            </a:r>
            <a:r>
              <a:rPr kumimoji="1" lang="en-US" altLang="ja-JP" dirty="0" smtClean="0">
                <a:solidFill>
                  <a:schemeClr val="bg1"/>
                </a:solidFill>
                <a:latin typeface="ヒラギノ明朝 ProN W3"/>
                <a:ea typeface="ヒラギノ明朝 ProN W3"/>
                <a:cs typeface="ヒラギノ明朝 ProN W3"/>
              </a:rPr>
              <a:t>Au</a:t>
            </a:r>
            <a:r>
              <a:rPr kumimoji="1" lang="ja-JP" altLang="en-US" dirty="0" smtClean="0">
                <a:solidFill>
                  <a:schemeClr val="bg1"/>
                </a:solidFill>
                <a:latin typeface="ヒラギノ明朝 ProN W3"/>
                <a:ea typeface="ヒラギノ明朝 ProN W3"/>
                <a:cs typeface="ヒラギノ明朝 ProN W3"/>
              </a:rPr>
              <a:t>ナノ結晶は、だいたい</a:t>
            </a:r>
            <a:r>
              <a:rPr kumimoji="1" lang="en-US" altLang="ja-JP" dirty="0" smtClean="0">
                <a:solidFill>
                  <a:schemeClr val="bg1"/>
                </a:solidFill>
                <a:latin typeface="ヒラギノ明朝 ProN W3"/>
                <a:ea typeface="ヒラギノ明朝 ProN W3"/>
                <a:cs typeface="ヒラギノ明朝 ProN W3"/>
              </a:rPr>
              <a:t>20〜40 nm</a:t>
            </a:r>
            <a:r>
              <a:rPr kumimoji="1" lang="ja-JP" altLang="en-US" dirty="0" smtClean="0">
                <a:solidFill>
                  <a:schemeClr val="bg1"/>
                </a:solidFill>
                <a:latin typeface="ヒラギノ明朝 ProN W3"/>
                <a:ea typeface="ヒラギノ明朝 ProN W3"/>
                <a:cs typeface="ヒラギノ明朝 ProN W3"/>
              </a:rPr>
              <a:t>の大きさでできている。</a:t>
            </a:r>
          </a:p>
          <a:p>
            <a:pPr algn="l"/>
            <a:r>
              <a:rPr kumimoji="1" lang="en-US" altLang="ja-JP" dirty="0" smtClean="0">
                <a:solidFill>
                  <a:schemeClr val="bg1"/>
                </a:solidFill>
                <a:latin typeface="ヒラギノ明朝 ProN W3"/>
                <a:ea typeface="ヒラギノ明朝 ProN W3"/>
                <a:cs typeface="ヒラギノ明朝 ProN W3"/>
              </a:rPr>
              <a:t>Au(OH)</a:t>
            </a:r>
            <a:r>
              <a:rPr kumimoji="1" lang="en-US" altLang="ja-JP" baseline="-25000" dirty="0" smtClean="0">
                <a:solidFill>
                  <a:schemeClr val="bg1"/>
                </a:solidFill>
                <a:latin typeface="ヒラギノ明朝 ProN W3"/>
                <a:ea typeface="ヒラギノ明朝 ProN W3"/>
                <a:cs typeface="ヒラギノ明朝 ProN W3"/>
              </a:rPr>
              <a:t>3</a:t>
            </a:r>
            <a:r>
              <a:rPr kumimoji="1" lang="ja-JP" altLang="en-US" dirty="0" smtClean="0">
                <a:solidFill>
                  <a:schemeClr val="bg1"/>
                </a:solidFill>
                <a:latin typeface="ヒラギノ明朝 ProN W3"/>
                <a:ea typeface="ヒラギノ明朝 ProN W3"/>
                <a:cs typeface="ヒラギノ明朝 ProN W3"/>
              </a:rPr>
              <a:t>の可能性が高い結晶は、熱処理（室温放置）でも分解しているように推定できる。</a:t>
            </a:r>
            <a:endParaRPr kumimoji="1" lang="ja-JP" altLang="en-US" dirty="0">
              <a:solidFill>
                <a:schemeClr val="bg1"/>
              </a:solidFill>
              <a:latin typeface="ヒラギノ明朝 ProN W3"/>
              <a:ea typeface="ヒラギノ明朝 ProN W3"/>
              <a:cs typeface="ヒラギノ明朝 ProN W3"/>
            </a:endParaRPr>
          </a:p>
        </p:txBody>
      </p:sp>
    </p:spTree>
    <p:extLst>
      <p:ext uri="{BB962C8B-B14F-4D97-AF65-F5344CB8AC3E}">
        <p14:creationId xmlns:p14="http://schemas.microsoft.com/office/powerpoint/2010/main" val="31327726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9"/>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9</a:t>
            </a:r>
            <a:endParaRPr lang="ja-JP" altLang="en-US" sz="2400" dirty="0">
              <a:latin typeface="American Typewriter" charset="0"/>
              <a:cs typeface="American Typewriter" charset="0"/>
            </a:endParaRPr>
          </a:p>
        </p:txBody>
      </p:sp>
      <p:pic>
        <p:nvPicPr>
          <p:cNvPr id="40" name="図 39" descr="XPS+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52" y="772344"/>
            <a:ext cx="11003280" cy="6490970"/>
          </a:xfrm>
          <a:prstGeom prst="rect">
            <a:avLst/>
          </a:prstGeom>
        </p:spPr>
      </p:pic>
      <p:sp>
        <p:nvSpPr>
          <p:cNvPr id="41" name="Rectangle 1"/>
          <p:cNvSpPr>
            <a:spLocks/>
          </p:cNvSpPr>
          <p:nvPr/>
        </p:nvSpPr>
        <p:spPr bwMode="auto">
          <a:xfrm>
            <a:off x="237704" y="0"/>
            <a:ext cx="4557350" cy="841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en-US" altLang="ja-JP" sz="4800" dirty="0" smtClean="0">
                <a:latin typeface="ヒラギノ角ゴ ProN W6" charset="0"/>
                <a:ea typeface="ヒラギノ角ゴ ProN W6" charset="0"/>
                <a:cs typeface="ヒラギノ角ゴ ProN W6" charset="0"/>
                <a:sym typeface="ヒラギノ角ゴ ProN W6" charset="0"/>
              </a:rPr>
              <a:t>XPS</a:t>
            </a:r>
            <a:r>
              <a:rPr lang="ja-JP" altLang="en-US" sz="4800" dirty="0" smtClean="0">
                <a:latin typeface="ヒラギノ角ゴ ProN W6" charset="0"/>
                <a:ea typeface="ヒラギノ角ゴ ProN W6" charset="0"/>
                <a:cs typeface="ヒラギノ角ゴ ProN W6" charset="0"/>
                <a:sym typeface="ヒラギノ角ゴ ProN W6" charset="0"/>
              </a:rPr>
              <a:t>の測定結果</a:t>
            </a:r>
            <a:endParaRPr lang="ja-JP" altLang="en-US"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42" name="正方形/長方形 41"/>
          <p:cNvSpPr/>
          <p:nvPr/>
        </p:nvSpPr>
        <p:spPr>
          <a:xfrm>
            <a:off x="1029792" y="7253064"/>
            <a:ext cx="10354117" cy="646331"/>
          </a:xfrm>
          <a:prstGeom prst="rect">
            <a:avLst/>
          </a:prstGeom>
        </p:spPr>
        <p:txBody>
          <a:bodyPr wrap="none">
            <a:spAutoFit/>
          </a:bodyPr>
          <a:lstStyle/>
          <a:p>
            <a:pPr algn="r"/>
            <a:r>
              <a:rPr kumimoji="1" lang="en-US" altLang="ja-JP" dirty="0" smtClean="0">
                <a:solidFill>
                  <a:schemeClr val="bg1"/>
                </a:solidFill>
                <a:latin typeface="Times New Roman"/>
                <a:cs typeface="Times New Roman"/>
              </a:rPr>
              <a:t>sample; </a:t>
            </a:r>
            <a:r>
              <a:rPr kumimoji="1" lang="ja-JP" altLang="en-US" dirty="0" smtClean="0">
                <a:solidFill>
                  <a:schemeClr val="bg1"/>
                </a:solidFill>
                <a:latin typeface="ヒラギノ明朝 ProN W3"/>
                <a:ea typeface="ヒラギノ明朝 ProN W3"/>
                <a:cs typeface="ヒラギノ明朝 ProN W3"/>
              </a:rPr>
              <a:t>電解質液</a:t>
            </a:r>
            <a:r>
              <a:rPr kumimoji="1" lang="en-US" altLang="ja-JP" dirty="0" err="1" smtClean="0">
                <a:solidFill>
                  <a:schemeClr val="bg1"/>
                </a:solidFill>
                <a:latin typeface="Times New Roman"/>
                <a:cs typeface="Times New Roman"/>
              </a:rPr>
              <a:t>NaOH</a:t>
            </a:r>
            <a:r>
              <a:rPr kumimoji="1" lang="en-US" altLang="ja-JP" dirty="0" smtClean="0">
                <a:solidFill>
                  <a:schemeClr val="bg1"/>
                </a:solidFill>
                <a:latin typeface="Times New Roman"/>
                <a:cs typeface="Times New Roman"/>
              </a:rPr>
              <a:t> 1.0 </a:t>
            </a:r>
            <a:r>
              <a:rPr kumimoji="1" lang="en-US" altLang="ja-JP" dirty="0" err="1">
                <a:solidFill>
                  <a:schemeClr val="bg1"/>
                </a:solidFill>
                <a:latin typeface="Times New Roman"/>
                <a:cs typeface="Times New Roman"/>
              </a:rPr>
              <a:t>mol</a:t>
            </a:r>
            <a:r>
              <a:rPr kumimoji="1" lang="en-US" altLang="ja-JP" dirty="0">
                <a:solidFill>
                  <a:schemeClr val="bg1"/>
                </a:solidFill>
                <a:latin typeface="Times New Roman"/>
                <a:cs typeface="Times New Roman"/>
              </a:rPr>
              <a:t>/</a:t>
            </a:r>
            <a:r>
              <a:rPr kumimoji="1" lang="en-US" altLang="ja-JP" dirty="0" smtClean="0">
                <a:solidFill>
                  <a:schemeClr val="bg1"/>
                </a:solidFill>
                <a:latin typeface="Times New Roman"/>
                <a:cs typeface="Times New Roman"/>
              </a:rPr>
              <a:t>litter</a:t>
            </a:r>
            <a:r>
              <a:rPr kumimoji="1" lang="ja-JP" altLang="en-US" dirty="0" smtClean="0">
                <a:solidFill>
                  <a:schemeClr val="bg1"/>
                </a:solidFill>
                <a:latin typeface="ヒラギノ明朝 ProN W3"/>
                <a:ea typeface="ヒラギノ明朝 ProN W3"/>
                <a:cs typeface="ヒラギノ明朝 ProN W3"/>
              </a:rPr>
              <a:t>で作成</a:t>
            </a:r>
            <a:r>
              <a:rPr kumimoji="1" lang="en-US" altLang="ja-JP" dirty="0" smtClean="0">
                <a:solidFill>
                  <a:schemeClr val="bg1"/>
                </a:solidFill>
                <a:latin typeface="ヒラギノ明朝 ProN W3"/>
                <a:ea typeface="ヒラギノ明朝 ProN W3"/>
                <a:cs typeface="ヒラギノ明朝 ProN W3"/>
              </a:rPr>
              <a:t>2</a:t>
            </a:r>
            <a:r>
              <a:rPr kumimoji="1" lang="ja-JP" altLang="en-US" dirty="0" smtClean="0">
                <a:solidFill>
                  <a:schemeClr val="bg1"/>
                </a:solidFill>
                <a:latin typeface="ヒラギノ明朝 ProN W3"/>
                <a:ea typeface="ヒラギノ明朝 ProN W3"/>
                <a:cs typeface="ヒラギノ明朝 ProN W3"/>
              </a:rPr>
              <a:t>回目分</a:t>
            </a:r>
            <a:endParaRPr kumimoji="1" lang="ja-JP" altLang="en-US" dirty="0">
              <a:solidFill>
                <a:schemeClr val="bg1"/>
              </a:solidFill>
              <a:latin typeface="ヒラギノ明朝 ProN W3"/>
              <a:ea typeface="ヒラギノ明朝 ProN W3"/>
              <a:cs typeface="ヒラギノ明朝 ProN W3"/>
            </a:endParaRPr>
          </a:p>
        </p:txBody>
      </p:sp>
      <p:sp>
        <p:nvSpPr>
          <p:cNvPr id="43" name="正方形/長方形 42"/>
          <p:cNvSpPr/>
          <p:nvPr/>
        </p:nvSpPr>
        <p:spPr>
          <a:xfrm>
            <a:off x="165696" y="8549208"/>
            <a:ext cx="12673408" cy="646331"/>
          </a:xfrm>
          <a:prstGeom prst="rect">
            <a:avLst/>
          </a:prstGeom>
        </p:spPr>
        <p:txBody>
          <a:bodyPr wrap="square">
            <a:spAutoFit/>
          </a:bodyPr>
          <a:lstStyle/>
          <a:p>
            <a:pPr algn="l"/>
            <a:r>
              <a:rPr kumimoji="1" lang="ja-JP" altLang="en-US" dirty="0" smtClean="0">
                <a:solidFill>
                  <a:schemeClr val="bg1"/>
                </a:solidFill>
                <a:latin typeface="ヒラギノ明朝 ProN W3"/>
                <a:ea typeface="ヒラギノ明朝 ProN W3"/>
                <a:cs typeface="ヒラギノ明朝 ProN W3"/>
              </a:rPr>
              <a:t>識別同定不能な</a:t>
            </a:r>
            <a:r>
              <a:rPr kumimoji="1" lang="en-US" altLang="ja-JP" dirty="0" smtClean="0">
                <a:solidFill>
                  <a:schemeClr val="bg1"/>
                </a:solidFill>
                <a:latin typeface="Times New Roman"/>
                <a:cs typeface="Times New Roman"/>
              </a:rPr>
              <a:t>XRD</a:t>
            </a:r>
            <a:r>
              <a:rPr kumimoji="1" lang="ja-JP" altLang="en-US" dirty="0" smtClean="0">
                <a:solidFill>
                  <a:schemeClr val="bg1"/>
                </a:solidFill>
                <a:latin typeface="ヒラギノ明朝 ProN W3"/>
                <a:ea typeface="ヒラギノ明朝 ProN W3"/>
                <a:cs typeface="ヒラギノ明朝 ProN W3"/>
              </a:rPr>
              <a:t>回折ピークは</a:t>
            </a:r>
            <a:r>
              <a:rPr kumimoji="1" lang="en-US" altLang="ja-JP" dirty="0" smtClean="0">
                <a:solidFill>
                  <a:schemeClr val="bg1"/>
                </a:solidFill>
                <a:latin typeface="ヒラギノ明朝 ProN W3"/>
                <a:ea typeface="ヒラギノ明朝 ProN W3"/>
                <a:cs typeface="ヒラギノ明朝 ProN W3"/>
              </a:rPr>
              <a:t>Au(OH)</a:t>
            </a:r>
            <a:r>
              <a:rPr kumimoji="1" lang="en-US" altLang="ja-JP" baseline="-25000" dirty="0" smtClean="0">
                <a:solidFill>
                  <a:schemeClr val="bg1"/>
                </a:solidFill>
                <a:latin typeface="ヒラギノ明朝 ProN W3"/>
                <a:ea typeface="ヒラギノ明朝 ProN W3"/>
                <a:cs typeface="ヒラギノ明朝 ProN W3"/>
              </a:rPr>
              <a:t>3</a:t>
            </a:r>
            <a:r>
              <a:rPr kumimoji="1" lang="ja-JP" altLang="en-US" dirty="0" smtClean="0">
                <a:solidFill>
                  <a:schemeClr val="bg1"/>
                </a:solidFill>
                <a:latin typeface="ヒラギノ明朝 ProN W3"/>
                <a:ea typeface="ヒラギノ明朝 ProN W3"/>
                <a:cs typeface="ヒラギノ明朝 ProN W3"/>
              </a:rPr>
              <a:t>の可能性が高い。</a:t>
            </a:r>
            <a:endParaRPr kumimoji="1" lang="ja-JP" altLang="en-US" dirty="0">
              <a:solidFill>
                <a:schemeClr val="bg1"/>
              </a:solidFill>
              <a:latin typeface="ヒラギノ明朝 ProN W3"/>
              <a:ea typeface="ヒラギノ明朝 ProN W3"/>
              <a:cs typeface="ヒラギノ明朝 ProN W3"/>
            </a:endParaRPr>
          </a:p>
        </p:txBody>
      </p:sp>
    </p:spTree>
    <p:extLst>
      <p:ext uri="{BB962C8B-B14F-4D97-AF65-F5344CB8AC3E}">
        <p14:creationId xmlns:p14="http://schemas.microsoft.com/office/powerpoint/2010/main" val="19650312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p:cNvSpPr>
          <p:nvPr/>
        </p:nvSpPr>
        <p:spPr bwMode="auto">
          <a:xfrm>
            <a:off x="11297" y="0"/>
            <a:ext cx="1333698" cy="841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smtClean="0">
                <a:latin typeface="ヒラギノ角ゴ ProN W6" charset="0"/>
                <a:ea typeface="ヒラギノ角ゴ ProN W6" charset="0"/>
                <a:cs typeface="ヒラギノ角ゴ ProN W6" charset="0"/>
                <a:sym typeface="ヒラギノ角ゴ ProN W6" charset="0"/>
              </a:rPr>
              <a:t>結論</a:t>
            </a:r>
            <a:endParaRPr lang="ja-JP" altLang="en-US"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5" name="正方形/長方形 4"/>
          <p:cNvSpPr>
            <a:spLocks noChangeArrowheads="1"/>
          </p:cNvSpPr>
          <p:nvPr/>
        </p:nvSpPr>
        <p:spPr bwMode="auto">
          <a:xfrm>
            <a:off x="669752" y="1060376"/>
            <a:ext cx="12241360" cy="760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tabLst>
                <a:tab pos="0" algn="l"/>
              </a:tabLst>
            </a:pPr>
            <a:r>
              <a:rPr lang="en-US" altLang="ja-JP" dirty="0" smtClean="0">
                <a:latin typeface="Times" charset="0"/>
                <a:ea typeface="ヒラギノ明朝 Pro W3" charset="0"/>
                <a:cs typeface="ヒラギノ明朝 Pro W3" charset="0"/>
              </a:rPr>
              <a:t> </a:t>
            </a:r>
            <a:r>
              <a:rPr lang="en-US" altLang="ja-JP" dirty="0" err="1" smtClean="0">
                <a:latin typeface="Times" charset="0"/>
                <a:ea typeface="ヒラギノ明朝 Pro W3" charset="0"/>
                <a:cs typeface="ヒラギノ明朝 Pro W3" charset="0"/>
              </a:rPr>
              <a:t>NaOH</a:t>
            </a:r>
            <a:r>
              <a:rPr lang="ja-JP" altLang="en-US" dirty="0" smtClean="0">
                <a:latin typeface="Times" charset="0"/>
                <a:ea typeface="ヒラギノ明朝 Pro W3" charset="0"/>
                <a:cs typeface="ヒラギノ明朝 Pro W3" charset="0"/>
              </a:rPr>
              <a:t>水溶液と</a:t>
            </a:r>
            <a:r>
              <a:rPr lang="en-US" altLang="ja-JP" dirty="0" smtClean="0">
                <a:latin typeface="Times" charset="0"/>
                <a:ea typeface="ヒラギノ明朝 Pro W3" charset="0"/>
                <a:cs typeface="ヒラギノ明朝 Pro W3" charset="0"/>
              </a:rPr>
              <a:t>Au</a:t>
            </a:r>
            <a:r>
              <a:rPr lang="ja-JP" altLang="en-US" dirty="0" smtClean="0">
                <a:latin typeface="Times" charset="0"/>
                <a:ea typeface="ヒラギノ明朝 Pro W3" charset="0"/>
                <a:cs typeface="ヒラギノ明朝 Pro W3" charset="0"/>
              </a:rPr>
              <a:t>電極の組み合わせでも、</a:t>
            </a:r>
            <a:r>
              <a:rPr lang="en-US" altLang="ja-JP" dirty="0" smtClean="0">
                <a:latin typeface="Times" charset="0"/>
                <a:ea typeface="ヒラギノ明朝 Pro W3" charset="0"/>
                <a:cs typeface="ヒラギノ明朝 Pro W3" charset="0"/>
              </a:rPr>
              <a:t>Au</a:t>
            </a:r>
            <a:r>
              <a:rPr lang="ja-JP" altLang="en-US" dirty="0" smtClean="0">
                <a:latin typeface="Times" charset="0"/>
                <a:ea typeface="ヒラギノ明朝 Pro W3" charset="0"/>
                <a:cs typeface="ヒラギノ明朝 Pro W3" charset="0"/>
              </a:rPr>
              <a:t>ナノ結晶を生成できた。</a:t>
            </a:r>
          </a:p>
          <a:p>
            <a:pPr algn="l">
              <a:tabLst>
                <a:tab pos="0" algn="l"/>
              </a:tabLst>
            </a:pPr>
            <a:endParaRPr lang="ja-JP" altLang="en-US" dirty="0">
              <a:latin typeface="Times" charset="0"/>
              <a:ea typeface="ヒラギノ明朝 Pro W3" charset="0"/>
              <a:cs typeface="ヒラギノ明朝 Pro W3" charset="0"/>
            </a:endParaRPr>
          </a:p>
          <a:p>
            <a:pPr algn="l">
              <a:tabLst>
                <a:tab pos="0" algn="l"/>
              </a:tabLst>
            </a:pPr>
            <a:r>
              <a:rPr lang="en-US" altLang="ja-JP" dirty="0" err="1">
                <a:latin typeface="Times" charset="0"/>
                <a:ea typeface="ヒラギノ明朝 Pro W3" charset="0"/>
                <a:cs typeface="ヒラギノ明朝 Pro W3" charset="0"/>
              </a:rPr>
              <a:t>NaOH</a:t>
            </a:r>
            <a:r>
              <a:rPr lang="ja-JP" altLang="en-US" dirty="0">
                <a:latin typeface="Times" charset="0"/>
                <a:ea typeface="ヒラギノ明朝 Pro W3" charset="0"/>
                <a:cs typeface="ヒラギノ明朝 Pro W3" charset="0"/>
              </a:rPr>
              <a:t>水溶液の濃度が</a:t>
            </a:r>
            <a:r>
              <a:rPr lang="en-US" altLang="ja-JP" dirty="0">
                <a:latin typeface="Times" charset="0"/>
                <a:ea typeface="ヒラギノ明朝 Pro W3" charset="0"/>
                <a:cs typeface="ヒラギノ明朝 Pro W3" charset="0"/>
              </a:rPr>
              <a:t>0.3 </a:t>
            </a:r>
            <a:r>
              <a:rPr lang="en-US" altLang="ja-JP" dirty="0" err="1">
                <a:latin typeface="Times" charset="0"/>
                <a:ea typeface="ヒラギノ明朝 Pro W3" charset="0"/>
                <a:cs typeface="ヒラギノ明朝 Pro W3" charset="0"/>
              </a:rPr>
              <a:t>mol</a:t>
            </a:r>
            <a:r>
              <a:rPr lang="en-US" altLang="ja-JP" dirty="0">
                <a:latin typeface="Times" charset="0"/>
                <a:ea typeface="ヒラギノ明朝 Pro W3" charset="0"/>
                <a:cs typeface="ヒラギノ明朝 Pro W3" charset="0"/>
              </a:rPr>
              <a:t>/litter</a:t>
            </a:r>
            <a:r>
              <a:rPr lang="ja-JP" altLang="en-US" dirty="0">
                <a:latin typeface="Times" charset="0"/>
                <a:ea typeface="ヒラギノ明朝 Pro W3" charset="0"/>
                <a:cs typeface="ヒラギノ明朝 Pro W3" charset="0"/>
              </a:rPr>
              <a:t>の場合は、</a:t>
            </a:r>
            <a:r>
              <a:rPr lang="en-US" altLang="ja-JP" dirty="0">
                <a:latin typeface="Times" charset="0"/>
                <a:ea typeface="ヒラギノ明朝 Pro W3" charset="0"/>
                <a:cs typeface="ヒラギノ明朝 Pro W3" charset="0"/>
              </a:rPr>
              <a:t>Au</a:t>
            </a:r>
            <a:r>
              <a:rPr lang="ja-JP" altLang="en-US" dirty="0">
                <a:latin typeface="Times" charset="0"/>
                <a:ea typeface="ヒラギノ明朝 Pro W3" charset="0"/>
                <a:cs typeface="ヒラギノ明朝 Pro W3" charset="0"/>
              </a:rPr>
              <a:t>ナノ結晶のみを生成できた。</a:t>
            </a:r>
          </a:p>
          <a:p>
            <a:pPr algn="l">
              <a:tabLst>
                <a:tab pos="0" algn="l"/>
              </a:tabLst>
            </a:pPr>
            <a:endParaRPr lang="ja-JP" altLang="en-US" dirty="0">
              <a:latin typeface="Times" charset="0"/>
              <a:ea typeface="ヒラギノ明朝 Pro W3" charset="0"/>
              <a:cs typeface="ヒラギノ明朝 Pro W3" charset="0"/>
            </a:endParaRPr>
          </a:p>
          <a:p>
            <a:pPr algn="l">
              <a:tabLst>
                <a:tab pos="0" algn="l"/>
              </a:tabLst>
            </a:pPr>
            <a:r>
              <a:rPr lang="en-US" altLang="ja-JP" dirty="0" err="1" smtClean="0">
                <a:latin typeface="Times" charset="0"/>
                <a:ea typeface="ヒラギノ明朝 Pro W3" charset="0"/>
                <a:cs typeface="ヒラギノ明朝 Pro W3" charset="0"/>
              </a:rPr>
              <a:t>NaOH</a:t>
            </a:r>
            <a:r>
              <a:rPr lang="ja-JP" altLang="en-US" dirty="0" smtClean="0">
                <a:latin typeface="Times" charset="0"/>
                <a:ea typeface="ヒラギノ明朝 Pro W3" charset="0"/>
                <a:cs typeface="ヒラギノ明朝 Pro W3" charset="0"/>
              </a:rPr>
              <a:t>水溶液の濃度を高めると、</a:t>
            </a:r>
            <a:r>
              <a:rPr lang="en-US" altLang="ja-JP" dirty="0" smtClean="0">
                <a:latin typeface="Times" charset="0"/>
                <a:ea typeface="ヒラギノ明朝 Pro W3" charset="0"/>
                <a:cs typeface="ヒラギノ明朝 Pro W3" charset="0"/>
              </a:rPr>
              <a:t>Au(OH)</a:t>
            </a:r>
            <a:r>
              <a:rPr lang="en-US" altLang="ja-JP" baseline="-25000" dirty="0" smtClean="0">
                <a:latin typeface="Times" charset="0"/>
                <a:ea typeface="ヒラギノ明朝 Pro W3" charset="0"/>
                <a:cs typeface="ヒラギノ明朝 Pro W3" charset="0"/>
              </a:rPr>
              <a:t>3</a:t>
            </a:r>
            <a:r>
              <a:rPr lang="ja-JP" altLang="en-US" dirty="0" smtClean="0">
                <a:latin typeface="Times" charset="0"/>
                <a:ea typeface="ヒラギノ明朝 Pro W3" charset="0"/>
                <a:cs typeface="ヒラギノ明朝 Pro W3" charset="0"/>
              </a:rPr>
              <a:t>と推定される</a:t>
            </a:r>
            <a:r>
              <a:rPr lang="ja-JP" altLang="en-US" dirty="0">
                <a:latin typeface="Times" charset="0"/>
                <a:ea typeface="ヒラギノ明朝 Pro W3" charset="0"/>
                <a:cs typeface="ヒラギノ明朝 Pro W3" charset="0"/>
              </a:rPr>
              <a:t>ナノ</a:t>
            </a:r>
            <a:r>
              <a:rPr lang="ja-JP" altLang="en-US" dirty="0" smtClean="0">
                <a:latin typeface="Times" charset="0"/>
                <a:ea typeface="ヒラギノ明朝 Pro W3" charset="0"/>
                <a:cs typeface="ヒラギノ明朝 Pro W3" charset="0"/>
              </a:rPr>
              <a:t>結晶が混在してきた。</a:t>
            </a:r>
          </a:p>
          <a:p>
            <a:pPr algn="l">
              <a:tabLst>
                <a:tab pos="0" algn="l"/>
              </a:tabLst>
            </a:pPr>
            <a:r>
              <a:rPr lang="ja-JP" altLang="en-US" dirty="0" smtClean="0">
                <a:latin typeface="Times" charset="0"/>
                <a:ea typeface="ヒラギノ明朝 Pro W3" charset="0"/>
                <a:cs typeface="ヒラギノ明朝 Pro W3" charset="0"/>
              </a:rPr>
              <a:t>その物質は、準安定で、室温一ヶ月の静置もしくは、</a:t>
            </a:r>
            <a:r>
              <a:rPr lang="en-US" altLang="ja-JP" dirty="0" smtClean="0">
                <a:latin typeface="Times" charset="0"/>
                <a:ea typeface="ヒラギノ明朝 Pro W3" charset="0"/>
                <a:cs typeface="ヒラギノ明朝 Pro W3" charset="0"/>
              </a:rPr>
              <a:t>80℃</a:t>
            </a:r>
            <a:r>
              <a:rPr lang="ja-JP" altLang="en-US" dirty="0" smtClean="0">
                <a:latin typeface="Times" charset="0"/>
                <a:ea typeface="ヒラギノ明朝 Pro W3" charset="0"/>
                <a:cs typeface="ヒラギノ明朝 Pro W3" charset="0"/>
              </a:rPr>
              <a:t>、</a:t>
            </a:r>
            <a:r>
              <a:rPr lang="en-US" altLang="ja-JP" dirty="0" smtClean="0">
                <a:latin typeface="Times" charset="0"/>
                <a:ea typeface="ヒラギノ明朝 Pro W3" charset="0"/>
                <a:cs typeface="ヒラギノ明朝 Pro W3" charset="0"/>
              </a:rPr>
              <a:t>1</a:t>
            </a:r>
            <a:r>
              <a:rPr lang="ja-JP" altLang="en-US" dirty="0" smtClean="0">
                <a:latin typeface="Times" charset="0"/>
                <a:ea typeface="ヒラギノ明朝 Pro W3" charset="0"/>
                <a:cs typeface="ヒラギノ明朝 Pro W3" charset="0"/>
              </a:rPr>
              <a:t>時間の熱処理でほぼ分解した。</a:t>
            </a:r>
            <a:endParaRPr lang="ja-JP" altLang="en-US" dirty="0">
              <a:latin typeface="Times" charset="0"/>
              <a:ea typeface="ヒラギノ明朝 Pro W3" charset="0"/>
              <a:cs typeface="ヒラギノ明朝 Pro W3" charset="0"/>
            </a:endParaRPr>
          </a:p>
          <a:p>
            <a:pPr marL="803275" indent="-803275" algn="l">
              <a:tabLst>
                <a:tab pos="803275" algn="l"/>
              </a:tabLst>
            </a:pPr>
            <a:endParaRPr lang="ja-JP" altLang="en-US" sz="3200" dirty="0" smtClean="0">
              <a:latin typeface="Times" charset="0"/>
              <a:ea typeface="ヒラギノ明朝 Pro W3" charset="0"/>
              <a:cs typeface="ヒラギノ明朝 Pro W3" charset="0"/>
            </a:endParaRPr>
          </a:p>
          <a:p>
            <a:pPr algn="l"/>
            <a:r>
              <a:rPr lang="ja-JP" altLang="en-US" sz="3200" dirty="0" smtClean="0">
                <a:latin typeface="Times" charset="0"/>
                <a:ea typeface="ヒラギノ明朝 Pro W3" charset="0"/>
                <a:cs typeface="ヒラギノ明朝 Pro W3" charset="0"/>
              </a:rPr>
              <a:t>反応性の低い</a:t>
            </a:r>
            <a:r>
              <a:rPr lang="en-US" altLang="ja-JP" sz="3200" dirty="0" smtClean="0">
                <a:latin typeface="Times" charset="0"/>
                <a:ea typeface="ヒラギノ明朝 Pro W3" charset="0"/>
                <a:cs typeface="ヒラギノ明朝 Pro W3" charset="0"/>
              </a:rPr>
              <a:t>Au</a:t>
            </a:r>
            <a:r>
              <a:rPr lang="ja-JP" altLang="en-US" sz="3200" dirty="0" smtClean="0">
                <a:latin typeface="Times" charset="0"/>
                <a:ea typeface="ヒラギノ明朝 Pro W3" charset="0"/>
                <a:cs typeface="ヒラギノ明朝 Pro W3" charset="0"/>
              </a:rPr>
              <a:t>の化合物を生成する可能性が示唆された。別種の水溶液と金属電極の組み合わせを考慮してみるべきであろう。</a:t>
            </a:r>
          </a:p>
          <a:p>
            <a:pPr marL="803275" indent="-803275" algn="l">
              <a:tabLst>
                <a:tab pos="803275" algn="l"/>
              </a:tabLst>
            </a:pPr>
            <a:endParaRPr lang="ja-JP" altLang="en-US" sz="3200" dirty="0" smtClean="0">
              <a:latin typeface="Times" charset="0"/>
              <a:ea typeface="ヒラギノ明朝 Pro W3" charset="0"/>
              <a:cs typeface="ヒラギノ明朝 Pro W3" charset="0"/>
            </a:endParaRPr>
          </a:p>
        </p:txBody>
      </p:sp>
      <p:sp>
        <p:nvSpPr>
          <p:cNvPr id="6" name="正方形/長方形 5"/>
          <p:cNvSpPr>
            <a:spLocks noChangeArrowheads="1"/>
          </p:cNvSpPr>
          <p:nvPr/>
        </p:nvSpPr>
        <p:spPr bwMode="auto">
          <a:xfrm>
            <a:off x="93688" y="1060376"/>
            <a:ext cx="11881320" cy="784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tabLst>
                <a:tab pos="0" algn="l"/>
              </a:tabLst>
            </a:pPr>
            <a:r>
              <a:rPr lang="en-US" altLang="ja-JP" dirty="0" smtClean="0">
                <a:latin typeface="Times" charset="0"/>
                <a:ea typeface="ヒラギノ明朝 Pro W3" charset="0"/>
                <a:cs typeface="ヒラギノ明朝 Pro W3" charset="0"/>
              </a:rPr>
              <a:t> 1.</a:t>
            </a:r>
          </a:p>
          <a:p>
            <a:pPr algn="l">
              <a:tabLst>
                <a:tab pos="0" algn="l"/>
              </a:tabLst>
            </a:pPr>
            <a:endParaRPr lang="en-US" altLang="ja-JP" dirty="0">
              <a:latin typeface="Times" charset="0"/>
              <a:ea typeface="ヒラギノ明朝 Pro W3" charset="0"/>
              <a:cs typeface="ヒラギノ明朝 Pro W3" charset="0"/>
            </a:endParaRPr>
          </a:p>
          <a:p>
            <a:pPr algn="l">
              <a:tabLst>
                <a:tab pos="0" algn="l"/>
              </a:tabLst>
            </a:pPr>
            <a:endParaRPr lang="en-US" altLang="ja-JP" dirty="0" smtClean="0">
              <a:latin typeface="Times" charset="0"/>
              <a:ea typeface="ヒラギノ明朝 Pro W3" charset="0"/>
              <a:cs typeface="ヒラギノ明朝 Pro W3" charset="0"/>
            </a:endParaRPr>
          </a:p>
          <a:p>
            <a:pPr algn="l">
              <a:tabLst>
                <a:tab pos="0" algn="l"/>
              </a:tabLst>
            </a:pPr>
            <a:r>
              <a:rPr lang="ja-JP" altLang="ja-JP" dirty="0" smtClean="0">
                <a:latin typeface="Times" charset="0"/>
                <a:ea typeface="ヒラギノ明朝 Pro W3" charset="0"/>
                <a:cs typeface="ヒラギノ明朝 Pro W3" charset="0"/>
              </a:rPr>
              <a:t>2</a:t>
            </a:r>
            <a:r>
              <a:rPr lang="en-US" altLang="ja-JP" dirty="0" smtClean="0">
                <a:latin typeface="Times" charset="0"/>
                <a:ea typeface="ヒラギノ明朝 Pro W3" charset="0"/>
                <a:cs typeface="ヒラギノ明朝 Pro W3" charset="0"/>
              </a:rPr>
              <a:t>.</a:t>
            </a:r>
          </a:p>
          <a:p>
            <a:pPr algn="l">
              <a:tabLst>
                <a:tab pos="0" algn="l"/>
              </a:tabLst>
            </a:pPr>
            <a:endParaRPr lang="en-US" altLang="ja-JP" dirty="0">
              <a:latin typeface="Times" charset="0"/>
              <a:ea typeface="ヒラギノ明朝 Pro W3" charset="0"/>
              <a:cs typeface="ヒラギノ明朝 Pro W3" charset="0"/>
            </a:endParaRPr>
          </a:p>
          <a:p>
            <a:pPr algn="l">
              <a:tabLst>
                <a:tab pos="0" algn="l"/>
              </a:tabLst>
            </a:pPr>
            <a:endParaRPr lang="en-US" altLang="ja-JP" dirty="0" smtClean="0">
              <a:latin typeface="Times" charset="0"/>
              <a:ea typeface="ヒラギノ明朝 Pro W3" charset="0"/>
              <a:cs typeface="ヒラギノ明朝 Pro W3" charset="0"/>
            </a:endParaRPr>
          </a:p>
          <a:p>
            <a:pPr algn="l">
              <a:tabLst>
                <a:tab pos="0" algn="l"/>
              </a:tabLst>
            </a:pPr>
            <a:r>
              <a:rPr lang="en-US" altLang="ja-JP" dirty="0" smtClean="0">
                <a:latin typeface="Times" charset="0"/>
                <a:ea typeface="ヒラギノ明朝 Pro W3" charset="0"/>
                <a:cs typeface="ヒラギノ明朝 Pro W3" charset="0"/>
              </a:rPr>
              <a:t>3.</a:t>
            </a:r>
            <a:endParaRPr lang="en-US" altLang="ja-JP" dirty="0">
              <a:latin typeface="Times" charset="0"/>
              <a:ea typeface="ヒラギノ明朝 Pro W3" charset="0"/>
              <a:cs typeface="ヒラギノ明朝 Pro W3" charset="0"/>
            </a:endParaRPr>
          </a:p>
          <a:p>
            <a:pPr algn="l">
              <a:tabLst>
                <a:tab pos="0" algn="l"/>
              </a:tabLst>
            </a:pPr>
            <a:endParaRPr lang="ja-JP" altLang="en-US" dirty="0" smtClean="0">
              <a:latin typeface="Times" charset="0"/>
              <a:ea typeface="ヒラギノ明朝 Pro W3" charset="0"/>
              <a:cs typeface="ヒラギノ明朝 Pro W3" charset="0"/>
            </a:endParaRPr>
          </a:p>
          <a:p>
            <a:pPr algn="l">
              <a:tabLst>
                <a:tab pos="0" algn="l"/>
              </a:tabLst>
            </a:pPr>
            <a:endParaRPr lang="ja-JP" altLang="en-US" dirty="0">
              <a:latin typeface="Times" charset="0"/>
              <a:ea typeface="ヒラギノ明朝 Pro W3" charset="0"/>
              <a:cs typeface="ヒラギノ明朝 Pro W3" charset="0"/>
            </a:endParaRPr>
          </a:p>
          <a:p>
            <a:pPr algn="l">
              <a:tabLst>
                <a:tab pos="0" algn="l"/>
              </a:tabLst>
            </a:pPr>
            <a:endParaRPr lang="ja-JP" altLang="en-US" dirty="0" smtClean="0">
              <a:latin typeface="Times" charset="0"/>
              <a:ea typeface="ヒラギノ明朝 Pro W3" charset="0"/>
              <a:cs typeface="ヒラギノ明朝 Pro W3" charset="0"/>
            </a:endParaRPr>
          </a:p>
          <a:p>
            <a:pPr algn="l">
              <a:tabLst>
                <a:tab pos="0" algn="l"/>
              </a:tabLst>
            </a:pPr>
            <a:endParaRPr lang="ja-JP" altLang="en-US" dirty="0">
              <a:latin typeface="Times" charset="0"/>
              <a:ea typeface="ヒラギノ明朝 Pro W3" charset="0"/>
              <a:cs typeface="ヒラギノ明朝 Pro W3" charset="0"/>
            </a:endParaRPr>
          </a:p>
          <a:p>
            <a:pPr algn="l">
              <a:tabLst>
                <a:tab pos="0" algn="l"/>
              </a:tabLst>
            </a:pPr>
            <a:r>
              <a:rPr lang="ja-JP" altLang="en-US" dirty="0" smtClean="0">
                <a:latin typeface="Times" charset="0"/>
                <a:ea typeface="ヒラギノ明朝 Pro W3" charset="0"/>
                <a:cs typeface="ヒラギノ明朝 Pro W3" charset="0"/>
              </a:rPr>
              <a:t>4</a:t>
            </a:r>
            <a:r>
              <a:rPr lang="en-US" altLang="ja-JP" dirty="0" smtClean="0">
                <a:latin typeface="Times" charset="0"/>
                <a:ea typeface="ヒラギノ明朝 Pro W3" charset="0"/>
                <a:cs typeface="ヒラギノ明朝 Pro W3" charset="0"/>
              </a:rPr>
              <a:t>.</a:t>
            </a:r>
          </a:p>
          <a:p>
            <a:pPr algn="l">
              <a:tabLst>
                <a:tab pos="0" algn="l"/>
              </a:tabLst>
            </a:pPr>
            <a:endParaRPr lang="en-US" altLang="ja-JP" dirty="0">
              <a:latin typeface="Times" charset="0"/>
              <a:ea typeface="ヒラギノ明朝 Pro W3" charset="0"/>
              <a:cs typeface="ヒラギノ明朝 Pro W3" charset="0"/>
            </a:endParaRPr>
          </a:p>
          <a:p>
            <a:pPr algn="l">
              <a:tabLst>
                <a:tab pos="0" algn="l"/>
              </a:tabLst>
            </a:pPr>
            <a:endParaRPr lang="en-US" altLang="ja-JP" dirty="0" smtClean="0">
              <a:latin typeface="Times" charset="0"/>
              <a:ea typeface="ヒラギノ明朝 Pro W3" charset="0"/>
              <a:cs typeface="ヒラギノ明朝 Pro W3" charset="0"/>
            </a:endParaRPr>
          </a:p>
        </p:txBody>
      </p:sp>
    </p:spTree>
    <p:extLst>
      <p:ext uri="{BB962C8B-B14F-4D97-AF65-F5344CB8AC3E}">
        <p14:creationId xmlns:p14="http://schemas.microsoft.com/office/powerpoint/2010/main" val="11207066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9"/>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8</a:t>
            </a:r>
            <a:endParaRPr lang="ja-JP" altLang="en-US" sz="2400" dirty="0">
              <a:latin typeface="American Typewriter" charset="0"/>
              <a:cs typeface="American Typewriter" charset="0"/>
            </a:endParaRPr>
          </a:p>
        </p:txBody>
      </p:sp>
      <p:grpSp>
        <p:nvGrpSpPr>
          <p:cNvPr id="6" name="図形グループ 5"/>
          <p:cNvGrpSpPr/>
          <p:nvPr/>
        </p:nvGrpSpPr>
        <p:grpSpPr>
          <a:xfrm>
            <a:off x="165696" y="772344"/>
            <a:ext cx="12566402" cy="6576434"/>
            <a:chOff x="165696" y="1036670"/>
            <a:chExt cx="12566402" cy="6576434"/>
          </a:xfrm>
        </p:grpSpPr>
        <p:pic>
          <p:nvPicPr>
            <p:cNvPr id="2" name="図 1" descr="可能な化合物全てgraph.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776" y="1036670"/>
              <a:ext cx="11629644" cy="6072378"/>
            </a:xfrm>
            <a:prstGeom prst="rect">
              <a:avLst/>
            </a:prstGeom>
          </p:spPr>
        </p:pic>
        <p:grpSp>
          <p:nvGrpSpPr>
            <p:cNvPr id="7" name="図形グループ 6"/>
            <p:cNvGrpSpPr/>
            <p:nvPr/>
          </p:nvGrpSpPr>
          <p:grpSpPr>
            <a:xfrm>
              <a:off x="793880" y="1132384"/>
              <a:ext cx="11674581" cy="6026277"/>
              <a:chOff x="608828" y="1243619"/>
              <a:chExt cx="8208690" cy="4237226"/>
            </a:xfrm>
          </p:grpSpPr>
          <p:sp>
            <p:nvSpPr>
              <p:cNvPr id="55" name="正方形/長方形 54"/>
              <p:cNvSpPr/>
              <p:nvPr/>
            </p:nvSpPr>
            <p:spPr>
              <a:xfrm>
                <a:off x="608828" y="1243619"/>
                <a:ext cx="369658" cy="408482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863248" y="5214957"/>
                <a:ext cx="7954270" cy="26588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8" name="図形グループ 7"/>
            <p:cNvGrpSpPr/>
            <p:nvPr/>
          </p:nvGrpSpPr>
          <p:grpSpPr>
            <a:xfrm>
              <a:off x="165696" y="1210983"/>
              <a:ext cx="12566402" cy="6402121"/>
              <a:chOff x="167137" y="1330813"/>
              <a:chExt cx="8835751" cy="4501492"/>
            </a:xfrm>
          </p:grpSpPr>
          <p:grpSp>
            <p:nvGrpSpPr>
              <p:cNvPr id="32" name="図形グループ 31"/>
              <p:cNvGrpSpPr/>
              <p:nvPr/>
            </p:nvGrpSpPr>
            <p:grpSpPr>
              <a:xfrm>
                <a:off x="167137" y="1330813"/>
                <a:ext cx="819649" cy="3971183"/>
                <a:chOff x="67537" y="1330813"/>
                <a:chExt cx="819649" cy="3971183"/>
              </a:xfrm>
            </p:grpSpPr>
            <p:grpSp>
              <p:nvGrpSpPr>
                <p:cNvPr id="44" name="図形グループ 43"/>
                <p:cNvGrpSpPr/>
                <p:nvPr/>
              </p:nvGrpSpPr>
              <p:grpSpPr>
                <a:xfrm>
                  <a:off x="289554" y="1330813"/>
                  <a:ext cx="597632" cy="3971183"/>
                  <a:chOff x="289554" y="1330813"/>
                  <a:chExt cx="597632" cy="3971183"/>
                </a:xfrm>
              </p:grpSpPr>
              <p:sp>
                <p:nvSpPr>
                  <p:cNvPr id="46" name="テキスト ボックス 45"/>
                  <p:cNvSpPr txBox="1"/>
                  <p:nvPr/>
                </p:nvSpPr>
                <p:spPr>
                  <a:xfrm>
                    <a:off x="289554" y="4332088"/>
                    <a:ext cx="597632" cy="281327"/>
                  </a:xfrm>
                  <a:prstGeom prst="rect">
                    <a:avLst/>
                  </a:prstGeom>
                  <a:noFill/>
                </p:spPr>
                <p:txBody>
                  <a:bodyPr wrap="square" rtlCol="0">
                    <a:spAutoFit/>
                  </a:bodyPr>
                  <a:lstStyle/>
                  <a:p>
                    <a:pPr algn="r"/>
                    <a:r>
                      <a:rPr kumimoji="1" lang="en-US" altLang="ja-JP" sz="2000" dirty="0" smtClean="0">
                        <a:latin typeface="Times New Roman"/>
                        <a:cs typeface="Times New Roman"/>
                      </a:rPr>
                      <a:t>20</a:t>
                    </a:r>
                    <a:endParaRPr kumimoji="1" lang="ja-JP" altLang="en-US" sz="2000" dirty="0">
                      <a:latin typeface="Times New Roman"/>
                      <a:cs typeface="Times New Roman"/>
                    </a:endParaRPr>
                  </a:p>
                </p:txBody>
              </p:sp>
              <p:sp>
                <p:nvSpPr>
                  <p:cNvPr id="48" name="テキスト ボックス 47"/>
                  <p:cNvSpPr txBox="1"/>
                  <p:nvPr/>
                </p:nvSpPr>
                <p:spPr>
                  <a:xfrm>
                    <a:off x="289554" y="3595086"/>
                    <a:ext cx="597632" cy="281327"/>
                  </a:xfrm>
                  <a:prstGeom prst="rect">
                    <a:avLst/>
                  </a:prstGeom>
                  <a:noFill/>
                </p:spPr>
                <p:txBody>
                  <a:bodyPr wrap="square" rtlCol="0">
                    <a:spAutoFit/>
                  </a:bodyPr>
                  <a:lstStyle/>
                  <a:p>
                    <a:pPr algn="r"/>
                    <a:r>
                      <a:rPr kumimoji="1" lang="en-US" altLang="ja-JP" sz="2000" dirty="0" smtClean="0">
                        <a:latin typeface="Times New Roman"/>
                        <a:cs typeface="Times New Roman"/>
                      </a:rPr>
                      <a:t>40</a:t>
                    </a:r>
                    <a:endParaRPr kumimoji="1" lang="ja-JP" altLang="en-US" sz="2000" dirty="0">
                      <a:latin typeface="Times New Roman"/>
                      <a:cs typeface="Times New Roman"/>
                    </a:endParaRPr>
                  </a:p>
                </p:txBody>
              </p:sp>
              <p:sp>
                <p:nvSpPr>
                  <p:cNvPr id="49" name="テキスト ボックス 48"/>
                  <p:cNvSpPr txBox="1"/>
                  <p:nvPr/>
                </p:nvSpPr>
                <p:spPr>
                  <a:xfrm>
                    <a:off x="289554" y="2835627"/>
                    <a:ext cx="597632" cy="281327"/>
                  </a:xfrm>
                  <a:prstGeom prst="rect">
                    <a:avLst/>
                  </a:prstGeom>
                  <a:noFill/>
                </p:spPr>
                <p:txBody>
                  <a:bodyPr wrap="square" rtlCol="0">
                    <a:spAutoFit/>
                  </a:bodyPr>
                  <a:lstStyle/>
                  <a:p>
                    <a:pPr algn="r"/>
                    <a:r>
                      <a:rPr kumimoji="1" lang="en-US" altLang="ja-JP" sz="2000" dirty="0" smtClean="0">
                        <a:latin typeface="Times New Roman"/>
                        <a:cs typeface="Times New Roman"/>
                      </a:rPr>
                      <a:t>60</a:t>
                    </a:r>
                    <a:endParaRPr kumimoji="1" lang="ja-JP" altLang="en-US" sz="2000" dirty="0">
                      <a:latin typeface="Times New Roman"/>
                      <a:cs typeface="Times New Roman"/>
                    </a:endParaRPr>
                  </a:p>
                </p:txBody>
              </p:sp>
              <p:sp>
                <p:nvSpPr>
                  <p:cNvPr id="50" name="テキスト ボックス 49"/>
                  <p:cNvSpPr txBox="1"/>
                  <p:nvPr/>
                </p:nvSpPr>
                <p:spPr>
                  <a:xfrm>
                    <a:off x="289554" y="2076167"/>
                    <a:ext cx="597632" cy="281327"/>
                  </a:xfrm>
                  <a:prstGeom prst="rect">
                    <a:avLst/>
                  </a:prstGeom>
                  <a:noFill/>
                </p:spPr>
                <p:txBody>
                  <a:bodyPr wrap="square" rtlCol="0">
                    <a:spAutoFit/>
                  </a:bodyPr>
                  <a:lstStyle/>
                  <a:p>
                    <a:pPr algn="r"/>
                    <a:r>
                      <a:rPr kumimoji="1" lang="en-US" altLang="ja-JP" sz="2000" dirty="0" smtClean="0">
                        <a:latin typeface="Times New Roman"/>
                        <a:cs typeface="Times New Roman"/>
                      </a:rPr>
                      <a:t>80</a:t>
                    </a:r>
                    <a:endParaRPr kumimoji="1" lang="ja-JP" altLang="en-US" sz="2000" dirty="0">
                      <a:latin typeface="Times New Roman"/>
                      <a:cs typeface="Times New Roman"/>
                    </a:endParaRPr>
                  </a:p>
                </p:txBody>
              </p:sp>
              <p:sp>
                <p:nvSpPr>
                  <p:cNvPr id="51" name="テキスト ボックス 50"/>
                  <p:cNvSpPr txBox="1"/>
                  <p:nvPr/>
                </p:nvSpPr>
                <p:spPr>
                  <a:xfrm>
                    <a:off x="289554" y="1330813"/>
                    <a:ext cx="597632" cy="281327"/>
                  </a:xfrm>
                  <a:prstGeom prst="rect">
                    <a:avLst/>
                  </a:prstGeom>
                  <a:noFill/>
                </p:spPr>
                <p:txBody>
                  <a:bodyPr wrap="square" rtlCol="0">
                    <a:spAutoFit/>
                  </a:bodyPr>
                  <a:lstStyle/>
                  <a:p>
                    <a:pPr algn="r"/>
                    <a:r>
                      <a:rPr kumimoji="1" lang="en-US" altLang="ja-JP" sz="2000" dirty="0" smtClean="0">
                        <a:latin typeface="Times New Roman"/>
                        <a:cs typeface="Times New Roman"/>
                      </a:rPr>
                      <a:t>100</a:t>
                    </a:r>
                    <a:endParaRPr kumimoji="1" lang="ja-JP" altLang="en-US" sz="2000" dirty="0">
                      <a:latin typeface="Times New Roman"/>
                      <a:cs typeface="Times New Roman"/>
                    </a:endParaRPr>
                  </a:p>
                </p:txBody>
              </p:sp>
              <p:sp>
                <p:nvSpPr>
                  <p:cNvPr id="54" name="テキスト ボックス 53"/>
                  <p:cNvSpPr txBox="1"/>
                  <p:nvPr/>
                </p:nvSpPr>
                <p:spPr>
                  <a:xfrm>
                    <a:off x="289554" y="5020669"/>
                    <a:ext cx="597632" cy="281327"/>
                  </a:xfrm>
                  <a:prstGeom prst="rect">
                    <a:avLst/>
                  </a:prstGeom>
                  <a:noFill/>
                </p:spPr>
                <p:txBody>
                  <a:bodyPr wrap="square" rtlCol="0">
                    <a:spAutoFit/>
                  </a:bodyPr>
                  <a:lstStyle/>
                  <a:p>
                    <a:pPr algn="r"/>
                    <a:r>
                      <a:rPr kumimoji="1" lang="en-US" altLang="ja-JP" sz="2000" dirty="0">
                        <a:latin typeface="Times New Roman"/>
                        <a:cs typeface="Times New Roman"/>
                      </a:rPr>
                      <a:t>0</a:t>
                    </a:r>
                    <a:endParaRPr kumimoji="1" lang="ja-JP" altLang="en-US" sz="2000" dirty="0">
                      <a:latin typeface="Times New Roman"/>
                      <a:cs typeface="Times New Roman"/>
                    </a:endParaRPr>
                  </a:p>
                </p:txBody>
              </p:sp>
            </p:grpSp>
            <p:sp>
              <p:nvSpPr>
                <p:cNvPr id="45" name="テキスト ボックス 44"/>
                <p:cNvSpPr txBox="1"/>
                <p:nvPr/>
              </p:nvSpPr>
              <p:spPr>
                <a:xfrm rot="16200000">
                  <a:off x="-1269917" y="3087381"/>
                  <a:ext cx="3129360" cy="454452"/>
                </a:xfrm>
                <a:prstGeom prst="rect">
                  <a:avLst/>
                </a:prstGeom>
                <a:noFill/>
              </p:spPr>
              <p:txBody>
                <a:bodyPr wrap="square" rtlCol="0">
                  <a:spAutoFit/>
                </a:bodyPr>
                <a:lstStyle/>
                <a:p>
                  <a:pPr algn="ctr"/>
                  <a:r>
                    <a:rPr kumimoji="1" lang="en-US" altLang="ja-JP" dirty="0" smtClean="0">
                      <a:latin typeface="Times New Roman"/>
                      <a:cs typeface="Times New Roman"/>
                    </a:rPr>
                    <a:t>Relative intensity (%)</a:t>
                  </a:r>
                  <a:endParaRPr kumimoji="1" lang="ja-JP" altLang="en-US" dirty="0">
                    <a:latin typeface="Times New Roman"/>
                    <a:cs typeface="Times New Roman"/>
                  </a:endParaRPr>
                </a:p>
              </p:txBody>
            </p:sp>
          </p:grpSp>
          <p:grpSp>
            <p:nvGrpSpPr>
              <p:cNvPr id="33" name="図形グループ 32"/>
              <p:cNvGrpSpPr/>
              <p:nvPr/>
            </p:nvGrpSpPr>
            <p:grpSpPr>
              <a:xfrm>
                <a:off x="702428" y="5214957"/>
                <a:ext cx="8300460" cy="617348"/>
                <a:chOff x="702428" y="5356057"/>
                <a:chExt cx="8300460" cy="617348"/>
              </a:xfrm>
            </p:grpSpPr>
            <p:grpSp>
              <p:nvGrpSpPr>
                <p:cNvPr id="34" name="図形グループ 33"/>
                <p:cNvGrpSpPr/>
                <p:nvPr/>
              </p:nvGrpSpPr>
              <p:grpSpPr>
                <a:xfrm>
                  <a:off x="702428" y="5356057"/>
                  <a:ext cx="8300460" cy="281328"/>
                  <a:chOff x="702428" y="5356057"/>
                  <a:chExt cx="8300460" cy="281328"/>
                </a:xfrm>
              </p:grpSpPr>
              <p:sp>
                <p:nvSpPr>
                  <p:cNvPr id="36" name="テキスト ボックス 35"/>
                  <p:cNvSpPr txBox="1"/>
                  <p:nvPr/>
                </p:nvSpPr>
                <p:spPr>
                  <a:xfrm>
                    <a:off x="1802832" y="5356057"/>
                    <a:ext cx="597632" cy="281328"/>
                  </a:xfrm>
                  <a:prstGeom prst="rect">
                    <a:avLst/>
                  </a:prstGeom>
                  <a:noFill/>
                </p:spPr>
                <p:txBody>
                  <a:bodyPr wrap="square" rtlCol="0">
                    <a:spAutoFit/>
                  </a:bodyPr>
                  <a:lstStyle/>
                  <a:p>
                    <a:pPr algn="ctr"/>
                    <a:r>
                      <a:rPr kumimoji="1" lang="en-US" altLang="ja-JP" sz="2000" dirty="0">
                        <a:latin typeface="Times New Roman"/>
                        <a:cs typeface="Times New Roman"/>
                      </a:rPr>
                      <a:t>30</a:t>
                    </a:r>
                    <a:endParaRPr kumimoji="1" lang="ja-JP" altLang="en-US" sz="2000" dirty="0">
                      <a:latin typeface="Times New Roman"/>
                      <a:cs typeface="Times New Roman"/>
                    </a:endParaRPr>
                  </a:p>
                </p:txBody>
              </p:sp>
              <p:sp>
                <p:nvSpPr>
                  <p:cNvPr id="37" name="テキスト ボックス 36"/>
                  <p:cNvSpPr txBox="1"/>
                  <p:nvPr/>
                </p:nvSpPr>
                <p:spPr>
                  <a:xfrm>
                    <a:off x="2903236" y="5356057"/>
                    <a:ext cx="597632" cy="281328"/>
                  </a:xfrm>
                  <a:prstGeom prst="rect">
                    <a:avLst/>
                  </a:prstGeom>
                  <a:noFill/>
                </p:spPr>
                <p:txBody>
                  <a:bodyPr wrap="square" rtlCol="0">
                    <a:spAutoFit/>
                  </a:bodyPr>
                  <a:lstStyle/>
                  <a:p>
                    <a:pPr algn="ctr"/>
                    <a:r>
                      <a:rPr kumimoji="1" lang="en-US" altLang="ja-JP" sz="2000" dirty="0">
                        <a:latin typeface="Times New Roman"/>
                        <a:cs typeface="Times New Roman"/>
                      </a:rPr>
                      <a:t>40</a:t>
                    </a:r>
                    <a:endParaRPr kumimoji="1" lang="ja-JP" altLang="en-US" sz="2000" dirty="0">
                      <a:latin typeface="Times New Roman"/>
                      <a:cs typeface="Times New Roman"/>
                    </a:endParaRPr>
                  </a:p>
                </p:txBody>
              </p:sp>
              <p:sp>
                <p:nvSpPr>
                  <p:cNvPr id="38" name="テキスト ボックス 37"/>
                  <p:cNvSpPr txBox="1"/>
                  <p:nvPr/>
                </p:nvSpPr>
                <p:spPr>
                  <a:xfrm>
                    <a:off x="4003640" y="5356057"/>
                    <a:ext cx="597632" cy="281328"/>
                  </a:xfrm>
                  <a:prstGeom prst="rect">
                    <a:avLst/>
                  </a:prstGeom>
                  <a:noFill/>
                </p:spPr>
                <p:txBody>
                  <a:bodyPr wrap="square" rtlCol="0">
                    <a:spAutoFit/>
                  </a:bodyPr>
                  <a:lstStyle/>
                  <a:p>
                    <a:pPr algn="ctr"/>
                    <a:r>
                      <a:rPr kumimoji="1" lang="en-US" altLang="ja-JP" sz="2000" dirty="0">
                        <a:latin typeface="Times New Roman"/>
                        <a:cs typeface="Times New Roman"/>
                      </a:rPr>
                      <a:t>50</a:t>
                    </a:r>
                    <a:endParaRPr kumimoji="1" lang="ja-JP" altLang="en-US" sz="2000" dirty="0">
                      <a:latin typeface="Times New Roman"/>
                      <a:cs typeface="Times New Roman"/>
                    </a:endParaRPr>
                  </a:p>
                </p:txBody>
              </p:sp>
              <p:sp>
                <p:nvSpPr>
                  <p:cNvPr id="39" name="テキスト ボックス 38"/>
                  <p:cNvSpPr txBox="1"/>
                  <p:nvPr/>
                </p:nvSpPr>
                <p:spPr>
                  <a:xfrm>
                    <a:off x="5104044" y="5356057"/>
                    <a:ext cx="597632" cy="281328"/>
                  </a:xfrm>
                  <a:prstGeom prst="rect">
                    <a:avLst/>
                  </a:prstGeom>
                  <a:noFill/>
                </p:spPr>
                <p:txBody>
                  <a:bodyPr wrap="square" rtlCol="0">
                    <a:spAutoFit/>
                  </a:bodyPr>
                  <a:lstStyle/>
                  <a:p>
                    <a:pPr algn="ctr"/>
                    <a:r>
                      <a:rPr kumimoji="1" lang="en-US" altLang="ja-JP" sz="2000" dirty="0">
                        <a:latin typeface="Times New Roman"/>
                        <a:cs typeface="Times New Roman"/>
                      </a:rPr>
                      <a:t>60</a:t>
                    </a:r>
                    <a:endParaRPr kumimoji="1" lang="ja-JP" altLang="en-US" sz="2000" dirty="0">
                      <a:latin typeface="Times New Roman"/>
                      <a:cs typeface="Times New Roman"/>
                    </a:endParaRPr>
                  </a:p>
                </p:txBody>
              </p:sp>
              <p:sp>
                <p:nvSpPr>
                  <p:cNvPr id="40" name="テキスト ボックス 39"/>
                  <p:cNvSpPr txBox="1"/>
                  <p:nvPr/>
                </p:nvSpPr>
                <p:spPr>
                  <a:xfrm>
                    <a:off x="6204448" y="5356057"/>
                    <a:ext cx="597632" cy="281328"/>
                  </a:xfrm>
                  <a:prstGeom prst="rect">
                    <a:avLst/>
                  </a:prstGeom>
                  <a:noFill/>
                </p:spPr>
                <p:txBody>
                  <a:bodyPr wrap="square" rtlCol="0">
                    <a:spAutoFit/>
                  </a:bodyPr>
                  <a:lstStyle/>
                  <a:p>
                    <a:pPr algn="ctr"/>
                    <a:r>
                      <a:rPr kumimoji="1" lang="en-US" altLang="ja-JP" sz="2000" dirty="0">
                        <a:latin typeface="Times New Roman"/>
                        <a:cs typeface="Times New Roman"/>
                      </a:rPr>
                      <a:t>70</a:t>
                    </a:r>
                    <a:endParaRPr kumimoji="1" lang="ja-JP" altLang="en-US" sz="2000" dirty="0">
                      <a:latin typeface="Times New Roman"/>
                      <a:cs typeface="Times New Roman"/>
                    </a:endParaRPr>
                  </a:p>
                </p:txBody>
              </p:sp>
              <p:sp>
                <p:nvSpPr>
                  <p:cNvPr id="41" name="テキスト ボックス 40"/>
                  <p:cNvSpPr txBox="1"/>
                  <p:nvPr/>
                </p:nvSpPr>
                <p:spPr>
                  <a:xfrm>
                    <a:off x="7304852" y="5356057"/>
                    <a:ext cx="597632" cy="281328"/>
                  </a:xfrm>
                  <a:prstGeom prst="rect">
                    <a:avLst/>
                  </a:prstGeom>
                  <a:noFill/>
                </p:spPr>
                <p:txBody>
                  <a:bodyPr wrap="square" rtlCol="0">
                    <a:spAutoFit/>
                  </a:bodyPr>
                  <a:lstStyle/>
                  <a:p>
                    <a:pPr algn="ctr"/>
                    <a:r>
                      <a:rPr kumimoji="1" lang="en-US" altLang="ja-JP" sz="2000" dirty="0">
                        <a:latin typeface="Times New Roman"/>
                        <a:cs typeface="Times New Roman"/>
                      </a:rPr>
                      <a:t>80</a:t>
                    </a:r>
                    <a:endParaRPr kumimoji="1" lang="ja-JP" altLang="en-US" sz="2000" dirty="0">
                      <a:latin typeface="Times New Roman"/>
                      <a:cs typeface="Times New Roman"/>
                    </a:endParaRPr>
                  </a:p>
                </p:txBody>
              </p:sp>
              <p:sp>
                <p:nvSpPr>
                  <p:cNvPr id="42" name="テキスト ボックス 41"/>
                  <p:cNvSpPr txBox="1"/>
                  <p:nvPr/>
                </p:nvSpPr>
                <p:spPr>
                  <a:xfrm>
                    <a:off x="8405256" y="5356057"/>
                    <a:ext cx="597632" cy="281328"/>
                  </a:xfrm>
                  <a:prstGeom prst="rect">
                    <a:avLst/>
                  </a:prstGeom>
                  <a:noFill/>
                </p:spPr>
                <p:txBody>
                  <a:bodyPr wrap="square" rtlCol="0">
                    <a:spAutoFit/>
                  </a:bodyPr>
                  <a:lstStyle/>
                  <a:p>
                    <a:pPr algn="ctr"/>
                    <a:r>
                      <a:rPr kumimoji="1" lang="en-US" altLang="ja-JP" sz="2000" dirty="0">
                        <a:latin typeface="Times New Roman"/>
                        <a:cs typeface="Times New Roman"/>
                      </a:rPr>
                      <a:t>90</a:t>
                    </a:r>
                    <a:endParaRPr kumimoji="1" lang="ja-JP" altLang="en-US" sz="2000" dirty="0">
                      <a:latin typeface="Times New Roman"/>
                      <a:cs typeface="Times New Roman"/>
                    </a:endParaRPr>
                  </a:p>
                </p:txBody>
              </p:sp>
              <p:sp>
                <p:nvSpPr>
                  <p:cNvPr id="43" name="テキスト ボックス 42"/>
                  <p:cNvSpPr txBox="1"/>
                  <p:nvPr/>
                </p:nvSpPr>
                <p:spPr>
                  <a:xfrm>
                    <a:off x="702428" y="5356057"/>
                    <a:ext cx="597632" cy="281328"/>
                  </a:xfrm>
                  <a:prstGeom prst="rect">
                    <a:avLst/>
                  </a:prstGeom>
                  <a:noFill/>
                </p:spPr>
                <p:txBody>
                  <a:bodyPr wrap="square" rtlCol="0">
                    <a:spAutoFit/>
                  </a:bodyPr>
                  <a:lstStyle/>
                  <a:p>
                    <a:pPr algn="ctr"/>
                    <a:r>
                      <a:rPr kumimoji="1" lang="en-US" altLang="ja-JP" sz="2000" dirty="0">
                        <a:latin typeface="Times New Roman"/>
                        <a:cs typeface="Times New Roman"/>
                      </a:rPr>
                      <a:t>20</a:t>
                    </a:r>
                    <a:endParaRPr kumimoji="1" lang="ja-JP" altLang="en-US" sz="2000" dirty="0">
                      <a:latin typeface="Times New Roman"/>
                      <a:cs typeface="Times New Roman"/>
                    </a:endParaRPr>
                  </a:p>
                </p:txBody>
              </p:sp>
            </p:grpSp>
            <p:sp>
              <p:nvSpPr>
                <p:cNvPr id="35" name="テキスト ボックス 34"/>
                <p:cNvSpPr txBox="1"/>
                <p:nvPr/>
              </p:nvSpPr>
              <p:spPr>
                <a:xfrm>
                  <a:off x="3740396" y="5518954"/>
                  <a:ext cx="2224524" cy="454451"/>
                </a:xfrm>
                <a:prstGeom prst="rect">
                  <a:avLst/>
                </a:prstGeom>
                <a:noFill/>
              </p:spPr>
              <p:txBody>
                <a:bodyPr wrap="square" rtlCol="0">
                  <a:spAutoFit/>
                </a:bodyPr>
                <a:lstStyle/>
                <a:p>
                  <a:pPr algn="ctr"/>
                  <a:r>
                    <a:rPr kumimoji="1" lang="en-US" altLang="ja-JP" dirty="0" smtClean="0">
                      <a:latin typeface="Times New Roman"/>
                      <a:cs typeface="Times New Roman"/>
                    </a:rPr>
                    <a:t>2</a:t>
                  </a:r>
                  <a:r>
                    <a:rPr kumimoji="1" lang="en-US" altLang="ja-JP" i="1" dirty="0" smtClean="0">
                      <a:latin typeface="Symbol" charset="2"/>
                      <a:cs typeface="Symbol" charset="2"/>
                    </a:rPr>
                    <a:t>q</a:t>
                  </a:r>
                  <a:r>
                    <a:rPr kumimoji="1" lang="en-US" altLang="ja-JP" dirty="0" smtClean="0">
                      <a:latin typeface="Symbol" charset="2"/>
                      <a:cs typeface="Symbol" charset="2"/>
                    </a:rPr>
                    <a:t> </a:t>
                  </a:r>
                  <a:r>
                    <a:rPr kumimoji="1" lang="en-US" altLang="ja-JP" dirty="0" smtClean="0">
                      <a:latin typeface="Times New Roman"/>
                      <a:cs typeface="Times New Roman"/>
                    </a:rPr>
                    <a:t>(deg.)</a:t>
                  </a:r>
                  <a:endParaRPr kumimoji="1" lang="ja-JP" altLang="en-US" dirty="0">
                    <a:latin typeface="Times New Roman"/>
                    <a:cs typeface="Times New Roman"/>
                  </a:endParaRPr>
                </a:p>
              </p:txBody>
            </p:sp>
          </p:grpSp>
        </p:grpSp>
        <p:grpSp>
          <p:nvGrpSpPr>
            <p:cNvPr id="9" name="図形グループ 8"/>
            <p:cNvGrpSpPr/>
            <p:nvPr/>
          </p:nvGrpSpPr>
          <p:grpSpPr>
            <a:xfrm>
              <a:off x="3341984" y="1660632"/>
              <a:ext cx="8079949" cy="597761"/>
              <a:chOff x="2395510" y="2788336"/>
              <a:chExt cx="5681214" cy="420301"/>
            </a:xfrm>
          </p:grpSpPr>
          <p:grpSp>
            <p:nvGrpSpPr>
              <p:cNvPr id="20" name="図形グループ 19"/>
              <p:cNvGrpSpPr/>
              <p:nvPr/>
            </p:nvGrpSpPr>
            <p:grpSpPr>
              <a:xfrm>
                <a:off x="2957957" y="3038639"/>
                <a:ext cx="4905284" cy="169998"/>
                <a:chOff x="2957957" y="4054695"/>
                <a:chExt cx="4905284" cy="169998"/>
              </a:xfrm>
            </p:grpSpPr>
            <p:sp>
              <p:nvSpPr>
                <p:cNvPr id="27" name="二等辺三角形 26"/>
                <p:cNvSpPr/>
                <p:nvPr/>
              </p:nvSpPr>
              <p:spPr>
                <a:xfrm flipV="1">
                  <a:off x="2957957" y="4054695"/>
                  <a:ext cx="97679" cy="169998"/>
                </a:xfrm>
                <a:prstGeom prst="triangl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二等辺三角形 27"/>
                <p:cNvSpPr/>
                <p:nvPr/>
              </p:nvSpPr>
              <p:spPr>
                <a:xfrm flipV="1">
                  <a:off x="7310939" y="4054695"/>
                  <a:ext cx="97679" cy="169998"/>
                </a:xfrm>
                <a:prstGeom prst="triangl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二等辺三角形 28"/>
                <p:cNvSpPr/>
                <p:nvPr/>
              </p:nvSpPr>
              <p:spPr>
                <a:xfrm flipV="1">
                  <a:off x="3642717" y="4054695"/>
                  <a:ext cx="97679" cy="169998"/>
                </a:xfrm>
                <a:prstGeom prst="triangl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二等辺三角形 29"/>
                <p:cNvSpPr/>
                <p:nvPr/>
              </p:nvSpPr>
              <p:spPr>
                <a:xfrm flipV="1">
                  <a:off x="7765562" y="4054695"/>
                  <a:ext cx="97679" cy="169998"/>
                </a:xfrm>
                <a:prstGeom prst="triangl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二等辺三角形 30"/>
                <p:cNvSpPr/>
                <p:nvPr/>
              </p:nvSpPr>
              <p:spPr>
                <a:xfrm flipV="1">
                  <a:off x="5867241" y="4054695"/>
                  <a:ext cx="97679" cy="169998"/>
                </a:xfrm>
                <a:prstGeom prst="triangl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21" name="図形グループ 20"/>
              <p:cNvGrpSpPr/>
              <p:nvPr/>
            </p:nvGrpSpPr>
            <p:grpSpPr>
              <a:xfrm>
                <a:off x="2395510" y="2788336"/>
                <a:ext cx="5681214" cy="248866"/>
                <a:chOff x="2395510" y="2788336"/>
                <a:chExt cx="5681214" cy="248866"/>
              </a:xfrm>
            </p:grpSpPr>
            <p:sp>
              <p:nvSpPr>
                <p:cNvPr id="22" name="テキスト ボックス 21"/>
                <p:cNvSpPr txBox="1"/>
                <p:nvPr/>
              </p:nvSpPr>
              <p:spPr>
                <a:xfrm>
                  <a:off x="2395510" y="2788336"/>
                  <a:ext cx="931455" cy="248866"/>
                </a:xfrm>
                <a:prstGeom prst="rect">
                  <a:avLst/>
                </a:prstGeom>
                <a:noFill/>
              </p:spPr>
              <p:txBody>
                <a:bodyPr wrap="square" rtlCol="0">
                  <a:spAutoFit/>
                </a:bodyPr>
                <a:lstStyle/>
                <a:p>
                  <a:pPr algn="r"/>
                  <a:r>
                    <a:rPr kumimoji="1" lang="en-US" altLang="ja-JP" sz="1700" dirty="0">
                      <a:latin typeface="Times New Roman"/>
                      <a:cs typeface="Times New Roman"/>
                    </a:rPr>
                    <a:t>Au (111)</a:t>
                  </a:r>
                  <a:endParaRPr kumimoji="1" lang="ja-JP" altLang="en-US" sz="1700" dirty="0">
                    <a:latin typeface="Times New Roman"/>
                    <a:cs typeface="Times New Roman"/>
                  </a:endParaRPr>
                </a:p>
              </p:txBody>
            </p:sp>
            <p:sp>
              <p:nvSpPr>
                <p:cNvPr id="23" name="テキスト ボックス 22"/>
                <p:cNvSpPr txBox="1"/>
                <p:nvPr/>
              </p:nvSpPr>
              <p:spPr>
                <a:xfrm>
                  <a:off x="3005156" y="2788336"/>
                  <a:ext cx="931455" cy="248866"/>
                </a:xfrm>
                <a:prstGeom prst="rect">
                  <a:avLst/>
                </a:prstGeom>
                <a:noFill/>
              </p:spPr>
              <p:txBody>
                <a:bodyPr wrap="square" rtlCol="0">
                  <a:spAutoFit/>
                </a:bodyPr>
                <a:lstStyle/>
                <a:p>
                  <a:pPr algn="r"/>
                  <a:r>
                    <a:rPr kumimoji="1" lang="en-US" altLang="ja-JP" sz="1700" dirty="0">
                      <a:latin typeface="Times New Roman"/>
                      <a:cs typeface="Times New Roman"/>
                    </a:rPr>
                    <a:t>(200)</a:t>
                  </a:r>
                  <a:endParaRPr kumimoji="1" lang="ja-JP" altLang="en-US" sz="1700" dirty="0">
                    <a:latin typeface="Times New Roman"/>
                    <a:cs typeface="Times New Roman"/>
                  </a:endParaRPr>
                </a:p>
              </p:txBody>
            </p:sp>
            <p:sp>
              <p:nvSpPr>
                <p:cNvPr id="24" name="テキスト ボックス 23"/>
                <p:cNvSpPr txBox="1"/>
                <p:nvPr/>
              </p:nvSpPr>
              <p:spPr>
                <a:xfrm>
                  <a:off x="5228167" y="2788336"/>
                  <a:ext cx="931455" cy="248866"/>
                </a:xfrm>
                <a:prstGeom prst="rect">
                  <a:avLst/>
                </a:prstGeom>
                <a:noFill/>
              </p:spPr>
              <p:txBody>
                <a:bodyPr wrap="square" rtlCol="0">
                  <a:spAutoFit/>
                </a:bodyPr>
                <a:lstStyle/>
                <a:p>
                  <a:pPr algn="r"/>
                  <a:r>
                    <a:rPr kumimoji="1" lang="en-US" altLang="ja-JP" sz="1700" dirty="0">
                      <a:latin typeface="Times New Roman"/>
                      <a:cs typeface="Times New Roman"/>
                    </a:rPr>
                    <a:t> (220)</a:t>
                  </a:r>
                  <a:endParaRPr kumimoji="1" lang="ja-JP" altLang="en-US" sz="1700" dirty="0">
                    <a:latin typeface="Times New Roman"/>
                    <a:cs typeface="Times New Roman"/>
                  </a:endParaRPr>
                </a:p>
              </p:txBody>
            </p:sp>
            <p:sp>
              <p:nvSpPr>
                <p:cNvPr id="25" name="テキスト ボックス 24"/>
                <p:cNvSpPr txBox="1"/>
                <p:nvPr/>
              </p:nvSpPr>
              <p:spPr>
                <a:xfrm>
                  <a:off x="6672078" y="2788336"/>
                  <a:ext cx="931455" cy="248866"/>
                </a:xfrm>
                <a:prstGeom prst="rect">
                  <a:avLst/>
                </a:prstGeom>
                <a:noFill/>
              </p:spPr>
              <p:txBody>
                <a:bodyPr wrap="square" rtlCol="0">
                  <a:spAutoFit/>
                </a:bodyPr>
                <a:lstStyle/>
                <a:p>
                  <a:pPr algn="r"/>
                  <a:r>
                    <a:rPr kumimoji="1" lang="en-US" altLang="ja-JP" sz="1700" dirty="0">
                      <a:latin typeface="Times New Roman"/>
                      <a:cs typeface="Times New Roman"/>
                    </a:rPr>
                    <a:t>(311)</a:t>
                  </a:r>
                  <a:endParaRPr kumimoji="1" lang="ja-JP" altLang="en-US" sz="1700" dirty="0">
                    <a:latin typeface="Times New Roman"/>
                    <a:cs typeface="Times New Roman"/>
                  </a:endParaRPr>
                </a:p>
              </p:txBody>
            </p:sp>
            <p:sp>
              <p:nvSpPr>
                <p:cNvPr id="26" name="テキスト ボックス 25"/>
                <p:cNvSpPr txBox="1"/>
                <p:nvPr/>
              </p:nvSpPr>
              <p:spPr>
                <a:xfrm>
                  <a:off x="7145269" y="2788336"/>
                  <a:ext cx="931455" cy="248866"/>
                </a:xfrm>
                <a:prstGeom prst="rect">
                  <a:avLst/>
                </a:prstGeom>
                <a:noFill/>
              </p:spPr>
              <p:txBody>
                <a:bodyPr wrap="square" rtlCol="0">
                  <a:spAutoFit/>
                </a:bodyPr>
                <a:lstStyle/>
                <a:p>
                  <a:pPr algn="r"/>
                  <a:r>
                    <a:rPr kumimoji="1" lang="en-US" altLang="ja-JP" sz="1700" dirty="0">
                      <a:latin typeface="Times New Roman"/>
                      <a:cs typeface="Times New Roman"/>
                    </a:rPr>
                    <a:t>(222)</a:t>
                  </a:r>
                  <a:endParaRPr kumimoji="1" lang="ja-JP" altLang="en-US" sz="1700" dirty="0">
                    <a:latin typeface="Times New Roman"/>
                    <a:cs typeface="Times New Roman"/>
                  </a:endParaRPr>
                </a:p>
              </p:txBody>
            </p:sp>
          </p:grpSp>
        </p:grpSp>
      </p:grpSp>
      <p:sp>
        <p:nvSpPr>
          <p:cNvPr id="57" name="Rectangle 1"/>
          <p:cNvSpPr>
            <a:spLocks/>
          </p:cNvSpPr>
          <p:nvPr/>
        </p:nvSpPr>
        <p:spPr bwMode="auto">
          <a:xfrm>
            <a:off x="93688" y="19904"/>
            <a:ext cx="8128173" cy="841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en-US" altLang="ja-JP" sz="4800" dirty="0" smtClean="0">
                <a:latin typeface="ヒラギノ角ゴ ProN W6" charset="0"/>
                <a:ea typeface="ヒラギノ角ゴ ProN W6" charset="0"/>
                <a:cs typeface="ヒラギノ角ゴ ProN W6" charset="0"/>
                <a:sym typeface="ヒラギノ角ゴ ProN W6" charset="0"/>
              </a:rPr>
              <a:t>XRD date base</a:t>
            </a:r>
            <a:r>
              <a:rPr lang="ja-JP" altLang="en-US" sz="4800" dirty="0" smtClean="0">
                <a:latin typeface="ヒラギノ角ゴ ProN W6" charset="0"/>
                <a:ea typeface="ヒラギノ角ゴ ProN W6" charset="0"/>
                <a:cs typeface="ヒラギノ角ゴ ProN W6" charset="0"/>
                <a:sym typeface="ヒラギノ角ゴ ProN W6" charset="0"/>
              </a:rPr>
              <a:t>の検索結果</a:t>
            </a:r>
            <a:endParaRPr lang="ja-JP" altLang="en-US"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3" name="正方形/長方形 2"/>
          <p:cNvSpPr/>
          <p:nvPr/>
        </p:nvSpPr>
        <p:spPr>
          <a:xfrm>
            <a:off x="453728" y="7445276"/>
            <a:ext cx="12316192" cy="2308324"/>
          </a:xfrm>
          <a:prstGeom prst="rect">
            <a:avLst/>
          </a:prstGeom>
        </p:spPr>
        <p:txBody>
          <a:bodyPr wrap="none">
            <a:spAutoFit/>
          </a:bodyPr>
          <a:lstStyle/>
          <a:p>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元素を、</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Na</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O</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H</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Au</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の４種類に限定して検索した結果</a:t>
            </a:r>
          </a:p>
          <a:p>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（前項に記載した全物質の</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XRD</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パターン）</a:t>
            </a:r>
            <a:endParaRPr lang="en-US" altLang="ja-JP" dirty="0" smtClean="0">
              <a:solidFill>
                <a:srgbClr val="000000"/>
              </a:solidFill>
              <a:latin typeface="ヒラギノ明朝 Pro W3" charset="0"/>
              <a:ea typeface="ヒラギノ明朝 Pro W3" charset="0"/>
              <a:cs typeface="ヒラギノ明朝 Pro W3" charset="0"/>
              <a:sym typeface="ヒラギノ明朝 Pro W3" charset="0"/>
            </a:endParaRPr>
          </a:p>
          <a:p>
            <a:endParaRPr lang="en-US" altLang="ja-JP" dirty="0">
              <a:solidFill>
                <a:srgbClr val="000000"/>
              </a:solidFill>
              <a:latin typeface="ヒラギノ明朝 Pro W3" charset="0"/>
              <a:ea typeface="ヒラギノ明朝 Pro W3" charset="0"/>
              <a:cs typeface="ヒラギノ明朝 Pro W3" charset="0"/>
              <a:sym typeface="ヒラギノ明朝 Pro W3" charset="0"/>
            </a:endParaRPr>
          </a:p>
          <a:p>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Au</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以外の回折ピークをフィッティングできない！</a:t>
            </a:r>
          </a:p>
        </p:txBody>
      </p:sp>
    </p:spTree>
    <p:extLst>
      <p:ext uri="{BB962C8B-B14F-4D97-AF65-F5344CB8AC3E}">
        <p14:creationId xmlns:p14="http://schemas.microsoft.com/office/powerpoint/2010/main" val="286042372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ビーカー修正.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368" y="1431081"/>
            <a:ext cx="7040880" cy="5677967"/>
          </a:xfrm>
          <a:prstGeom prst="rect">
            <a:avLst/>
          </a:prstGeom>
        </p:spPr>
      </p:pic>
      <p:sp>
        <p:nvSpPr>
          <p:cNvPr id="4" name="Rectangle 17"/>
          <p:cNvSpPr>
            <a:spLocks/>
          </p:cNvSpPr>
          <p:nvPr/>
        </p:nvSpPr>
        <p:spPr bwMode="auto">
          <a:xfrm>
            <a:off x="21680" y="7094721"/>
            <a:ext cx="12911112" cy="2318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spAutoFit/>
          </a:bodyPr>
          <a:lstStyle/>
          <a:p>
            <a:pPr algn="l" defTabSz="609600">
              <a:defRPr/>
            </a:pP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これまでに使用した電極；</a:t>
            </a:r>
            <a:r>
              <a:rPr lang="el-GR" altLang="ja-JP" dirty="0" smtClean="0">
                <a:solidFill>
                  <a:srgbClr val="000000"/>
                </a:solidFill>
                <a:latin typeface="ヒラギノ明朝 Pro W3" charset="0"/>
                <a:ea typeface="ヒラギノ明朝 Pro W3" charset="0"/>
                <a:cs typeface="ヒラギノ明朝 Pro W3" charset="0"/>
                <a:sym typeface="ヒラギノ明朝 Pro W3" charset="0"/>
              </a:rPr>
              <a:t>Au</a:t>
            </a:r>
            <a:r>
              <a:rPr lang="ja-JP" altLang="el-GR" dirty="0" smtClean="0">
                <a:solidFill>
                  <a:srgbClr val="000000"/>
                </a:solidFill>
                <a:latin typeface="ヒラギノ明朝 Pro W3" charset="0"/>
                <a:ea typeface="ヒラギノ明朝 Pro W3" charset="0"/>
                <a:cs typeface="ヒラギノ明朝 Pro W3" charset="0"/>
                <a:sym typeface="ヒラギノ明朝 Pro W3" charset="0"/>
              </a:rPr>
              <a:t>、</a:t>
            </a:r>
            <a:r>
              <a:rPr lang="el-GR" altLang="ja-JP" dirty="0">
                <a:solidFill>
                  <a:srgbClr val="000000"/>
                </a:solidFill>
                <a:latin typeface="ヒラギノ明朝 Pro W3" charset="0"/>
                <a:ea typeface="ヒラギノ明朝 Pro W3" charset="0"/>
                <a:cs typeface="ヒラギノ明朝 Pro W3" charset="0"/>
                <a:sym typeface="ヒラギノ明朝 Pro W3" charset="0"/>
              </a:rPr>
              <a:t>Cu</a:t>
            </a:r>
            <a:r>
              <a:rPr lang="ja-JP" altLang="el-GR" dirty="0" smtClean="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err="1" smtClean="0">
                <a:solidFill>
                  <a:srgbClr val="000000"/>
                </a:solidFill>
                <a:latin typeface="ヒラギノ明朝 Pro W3" charset="0"/>
                <a:ea typeface="ヒラギノ明朝 Pro W3" charset="0"/>
                <a:cs typeface="ヒラギノ明朝 Pro W3" charset="0"/>
                <a:sym typeface="ヒラギノ明朝 Pro W3" charset="0"/>
              </a:rPr>
              <a:t>Pd</a:t>
            </a:r>
            <a:r>
              <a:rPr lang="ja-JP" altLang="el-GR" dirty="0" smtClean="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err="1" smtClean="0">
                <a:solidFill>
                  <a:srgbClr val="000000"/>
                </a:solidFill>
                <a:latin typeface="ヒラギノ明朝 Pro W3" charset="0"/>
                <a:ea typeface="ヒラギノ明朝 Pro W3" charset="0"/>
                <a:cs typeface="ヒラギノ明朝 Pro W3" charset="0"/>
                <a:sym typeface="ヒラギノ明朝 Pro W3" charset="0"/>
              </a:rPr>
              <a:t>Pt</a:t>
            </a:r>
            <a:r>
              <a:rPr lang="ja-JP" altLang="el-GR" dirty="0" smtClean="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Al</a:t>
            </a:r>
            <a:r>
              <a:rPr lang="ja-JP" altLang="el-GR" dirty="0" smtClean="0">
                <a:solidFill>
                  <a:srgbClr val="000000"/>
                </a:solidFill>
                <a:latin typeface="ヒラギノ明朝 Pro W3" charset="0"/>
                <a:ea typeface="ヒラギノ明朝 Pro W3" charset="0"/>
                <a:cs typeface="ヒラギノ明朝 Pro W3" charset="0"/>
                <a:sym typeface="ヒラギノ明朝 Pro W3" charset="0"/>
              </a:rPr>
              <a:t>、</a:t>
            </a:r>
            <a:r>
              <a:rPr lang="el-GR" altLang="ja-JP" dirty="0" smtClean="0">
                <a:solidFill>
                  <a:srgbClr val="000000"/>
                </a:solidFill>
                <a:latin typeface="ヒラギノ明朝 Pro W3" charset="0"/>
                <a:ea typeface="ヒラギノ明朝 Pro W3" charset="0"/>
                <a:cs typeface="ヒラギノ明朝 Pro W3" charset="0"/>
                <a:sym typeface="ヒラギノ明朝 Pro W3" charset="0"/>
              </a:rPr>
              <a:t>Si</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等々</a:t>
            </a:r>
            <a:endParaRPr lang="en-US" altLang="ja-JP" dirty="0" smtClean="0">
              <a:solidFill>
                <a:srgbClr val="000000"/>
              </a:solidFill>
              <a:latin typeface="ヒラギノ明朝 Pro W3" charset="0"/>
              <a:ea typeface="ヒラギノ明朝 Pro W3" charset="0"/>
              <a:cs typeface="ヒラギノ明朝 Pro W3" charset="0"/>
              <a:sym typeface="ヒラギノ明朝 Pro W3" charset="0"/>
            </a:endParaRPr>
          </a:p>
          <a:p>
            <a:pPr algn="l" defTabSz="609600"/>
            <a:r>
              <a:rPr lang="ja-JP" altLang="en-US" dirty="0">
                <a:solidFill>
                  <a:srgbClr val="000000"/>
                </a:solidFill>
                <a:latin typeface="ヒラギノ明朝 Pro W3" charset="0"/>
                <a:ea typeface="ヒラギノ明朝 Pro W3" charset="0"/>
                <a:cs typeface="ヒラギノ明朝 Pro W3" charset="0"/>
                <a:sym typeface="ヒラギノ明朝 Pro W3" charset="0"/>
              </a:rPr>
              <a:t>これまでに使用した水溶液（電解液）；</a:t>
            </a:r>
            <a:endParaRPr lang="en-US" altLang="ja-JP" dirty="0">
              <a:solidFill>
                <a:srgbClr val="000000"/>
              </a:solidFill>
              <a:latin typeface="ヒラギノ明朝 Pro W3" charset="0"/>
              <a:ea typeface="ヒラギノ明朝 Pro W3" charset="0"/>
              <a:cs typeface="ヒラギノ明朝 Pro W3" charset="0"/>
              <a:sym typeface="ヒラギノ明朝 Pro W3" charset="0"/>
            </a:endParaRPr>
          </a:p>
          <a:p>
            <a:pPr algn="l" defTabSz="609600"/>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				Na</a:t>
            </a:r>
            <a:r>
              <a:rPr lang="en-US" altLang="ja-JP" baseline="-25000" dirty="0" smtClean="0">
                <a:solidFill>
                  <a:srgbClr val="000000"/>
                </a:solidFill>
                <a:latin typeface="ヒラギノ明朝 Pro W3" charset="0"/>
                <a:ea typeface="ヒラギノ明朝 Pro W3" charset="0"/>
                <a:cs typeface="ヒラギノ明朝 Pro W3" charset="0"/>
                <a:sym typeface="ヒラギノ明朝 Pro W3" charset="0"/>
              </a:rPr>
              <a:t>2</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SiO</a:t>
            </a:r>
            <a:r>
              <a:rPr lang="en-US" altLang="ja-JP" baseline="-25000" dirty="0" smtClean="0">
                <a:solidFill>
                  <a:srgbClr val="000000"/>
                </a:solidFill>
                <a:latin typeface="ヒラギノ明朝 Pro W3" charset="0"/>
                <a:ea typeface="ヒラギノ明朝 Pro W3" charset="0"/>
                <a:cs typeface="ヒラギノ明朝 Pro W3" charset="0"/>
                <a:sym typeface="ヒラギノ明朝 Pro W3" charset="0"/>
              </a:rPr>
              <a:t>3</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 </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Na</a:t>
            </a:r>
            <a:r>
              <a:rPr lang="en-US" altLang="ja-JP" baseline="-25000" dirty="0">
                <a:solidFill>
                  <a:srgbClr val="000000"/>
                </a:solidFill>
                <a:latin typeface="ヒラギノ明朝 Pro W3" charset="0"/>
                <a:ea typeface="ヒラギノ明朝 Pro W3" charset="0"/>
                <a:cs typeface="ヒラギノ明朝 Pro W3" charset="0"/>
                <a:sym typeface="ヒラギノ明朝 Pro W3" charset="0"/>
              </a:rPr>
              <a:t>2</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CO</a:t>
            </a:r>
            <a:r>
              <a:rPr lang="en-US" altLang="ja-JP" baseline="-25000" dirty="0">
                <a:solidFill>
                  <a:srgbClr val="000000"/>
                </a:solidFill>
                <a:latin typeface="ヒラギノ明朝 Pro W3" charset="0"/>
                <a:ea typeface="ヒラギノ明朝 Pro W3" charset="0"/>
                <a:cs typeface="ヒラギノ明朝 Pro W3" charset="0"/>
                <a:sym typeface="ヒラギノ明朝 Pro W3" charset="0"/>
              </a:rPr>
              <a:t>3</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 </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Na</a:t>
            </a:r>
            <a:r>
              <a:rPr lang="en-US" altLang="ja-JP" baseline="-25000" dirty="0">
                <a:solidFill>
                  <a:srgbClr val="000000"/>
                </a:solidFill>
                <a:latin typeface="ヒラギノ明朝 Pro W3" charset="0"/>
                <a:ea typeface="ヒラギノ明朝 Pro W3" charset="0"/>
                <a:cs typeface="ヒラギノ明朝 Pro W3" charset="0"/>
                <a:sym typeface="ヒラギノ明朝 Pro W3" charset="0"/>
              </a:rPr>
              <a:t>2</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SO</a:t>
            </a:r>
            <a:r>
              <a:rPr lang="en-US" altLang="ja-JP" baseline="-25000" dirty="0">
                <a:solidFill>
                  <a:srgbClr val="000000"/>
                </a:solidFill>
                <a:latin typeface="ヒラギノ明朝 Pro W3" charset="0"/>
                <a:ea typeface="ヒラギノ明朝 Pro W3" charset="0"/>
                <a:cs typeface="ヒラギノ明朝 Pro W3" charset="0"/>
                <a:sym typeface="ヒラギノ明朝 Pro W3" charset="0"/>
              </a:rPr>
              <a:t>4</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 、</a:t>
            </a:r>
            <a:r>
              <a:rPr lang="en-US" altLang="ja-JP" dirty="0" err="1">
                <a:solidFill>
                  <a:srgbClr val="000000"/>
                </a:solidFill>
                <a:latin typeface="ヒラギノ明朝 Pro W3" charset="0"/>
                <a:ea typeface="ヒラギノ明朝 Pro W3" charset="0"/>
                <a:cs typeface="ヒラギノ明朝 Pro W3" charset="0"/>
                <a:sym typeface="ヒラギノ明朝 Pro W3" charset="0"/>
              </a:rPr>
              <a:t>NaCl</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err="1">
                <a:solidFill>
                  <a:srgbClr val="000000"/>
                </a:solidFill>
                <a:latin typeface="ヒラギノ明朝 Pro W3" charset="0"/>
                <a:ea typeface="ヒラギノ明朝 Pro W3" charset="0"/>
                <a:cs typeface="ヒラギノ明朝 Pro W3" charset="0"/>
                <a:sym typeface="ヒラギノ明朝 Pro W3" charset="0"/>
              </a:rPr>
              <a:t>HCl</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等々</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a:t>
            </a:r>
            <a:endParaRPr lang="en-US" altLang="ja-JP" dirty="0" smtClean="0">
              <a:solidFill>
                <a:srgbClr val="000000"/>
              </a:solidFill>
              <a:latin typeface="ヒラギノ明朝 Pro W3" charset="0"/>
              <a:ea typeface="ヒラギノ明朝 Pro W3" charset="0"/>
              <a:cs typeface="ヒラギノ明朝 Pro W3" charset="0"/>
              <a:sym typeface="ヒラギノ明朝 Pro W3" charset="0"/>
            </a:endParaRPr>
          </a:p>
          <a:p>
            <a:pPr algn="l" defTabSz="609600"/>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濃度</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0.1〜</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1 </a:t>
            </a:r>
            <a:r>
              <a:rPr lang="en-US" altLang="ja-JP" dirty="0" err="1">
                <a:solidFill>
                  <a:srgbClr val="000000"/>
                </a:solidFill>
                <a:latin typeface="ヒラギノ明朝 Pro W3" charset="0"/>
                <a:ea typeface="ヒラギノ明朝 Pro W3" charset="0"/>
                <a:cs typeface="ヒラギノ明朝 Pro W3" charset="0"/>
                <a:sym typeface="ヒラギノ明朝 Pro W3" charset="0"/>
              </a:rPr>
              <a:t>mol</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litter</a:t>
            </a:r>
            <a:endParaRPr lang="en-US" altLang="ja-JP" dirty="0">
              <a:solidFill>
                <a:srgbClr val="000000"/>
              </a:solidFill>
              <a:latin typeface="ヒラギノ明朝 Pro W3" charset="0"/>
              <a:ea typeface="ヒラギノ明朝 Pro W3" charset="0"/>
              <a:cs typeface="ヒラギノ明朝 Pro W3" charset="0"/>
              <a:sym typeface="ヒラギノ明朝 Pro W3" charset="0"/>
            </a:endParaRPr>
          </a:p>
        </p:txBody>
      </p:sp>
      <p:sp>
        <p:nvSpPr>
          <p:cNvPr id="5" name="Rectangle 2"/>
          <p:cNvSpPr>
            <a:spLocks/>
          </p:cNvSpPr>
          <p:nvPr/>
        </p:nvSpPr>
        <p:spPr bwMode="auto">
          <a:xfrm>
            <a:off x="0" y="9603"/>
            <a:ext cx="2564805" cy="841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smtClean="0">
                <a:latin typeface="ヒラギノ角ゴ ProN W6" charset="0"/>
                <a:ea typeface="ヒラギノ角ゴ ProN W6" charset="0"/>
                <a:cs typeface="ヒラギノ角ゴ ProN W6" charset="0"/>
                <a:sym typeface="ヒラギノ角ゴ ProN W6" charset="0"/>
              </a:rPr>
              <a:t>実験装置</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9" name="Rectangle 17"/>
          <p:cNvSpPr>
            <a:spLocks/>
          </p:cNvSpPr>
          <p:nvPr/>
        </p:nvSpPr>
        <p:spPr bwMode="auto">
          <a:xfrm>
            <a:off x="21680" y="2007513"/>
            <a:ext cx="10153153" cy="4534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spAutoFit/>
          </a:bodyPr>
          <a:lstStyle/>
          <a:p>
            <a:pPr marL="742950" indent="-742950" algn="l" defTabSz="609600">
              <a:buAutoNum type="arabicPeriod"/>
              <a:defRPr/>
            </a:pP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直流</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通電；</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1</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時間を基準</a:t>
            </a:r>
          </a:p>
          <a:p>
            <a:pPr algn="l" defTabSz="609600">
              <a:defRPr/>
            </a:pP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２分毎に電圧反転</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a:t>
            </a:r>
          </a:p>
          <a:p>
            <a:pPr algn="l" defTabSz="609600">
              <a:defRPr/>
            </a:pP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2</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 </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自然沈殿（</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24</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時間程度）</a:t>
            </a:r>
            <a:endParaRPr lang="en-US" altLang="ja-JP" dirty="0">
              <a:solidFill>
                <a:srgbClr val="000000"/>
              </a:solidFill>
              <a:latin typeface="ヒラギノ明朝 Pro W3" charset="0"/>
              <a:ea typeface="ヒラギノ明朝 Pro W3" charset="0"/>
              <a:cs typeface="ヒラギノ明朝 Pro W3" charset="0"/>
              <a:sym typeface="ヒラギノ明朝 Pro W3" charset="0"/>
            </a:endParaRPr>
          </a:p>
          <a:p>
            <a:pPr marL="544513" indent="-544513" algn="l" defTabSz="609600">
              <a:defRPr/>
            </a:pPr>
            <a:r>
              <a:rPr lang="en-US" altLang="ja-JP" dirty="0">
                <a:solidFill>
                  <a:srgbClr val="000000"/>
                </a:solidFill>
                <a:latin typeface="ヒラギノ明朝 Pro W3" charset="0"/>
                <a:ea typeface="ヒラギノ明朝 Pro W3" charset="0"/>
                <a:cs typeface="ヒラギノ明朝 Pro W3" charset="0"/>
                <a:sym typeface="ヒラギノ明朝 Pro W3" charset="0"/>
              </a:rPr>
              <a:t>3. </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回収、</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洗浄</a:t>
            </a:r>
            <a:endParaRPr lang="en-US" altLang="ja-JP" dirty="0" smtClean="0">
              <a:solidFill>
                <a:srgbClr val="000000"/>
              </a:solidFill>
              <a:latin typeface="ヒラギノ明朝 Pro W3" charset="0"/>
              <a:ea typeface="ヒラギノ明朝 Pro W3" charset="0"/>
              <a:cs typeface="ヒラギノ明朝 Pro W3" charset="0"/>
              <a:sym typeface="ヒラギノ明朝 Pro W3" charset="0"/>
            </a:endParaRPr>
          </a:p>
          <a:p>
            <a:pPr marL="544513" indent="-544513" algn="l" defTabSz="609600">
              <a:defRPr/>
            </a:pP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4</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 </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2〜3</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行程を</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3</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回繰り返し</a:t>
            </a:r>
            <a:endParaRPr lang="en-US" altLang="ja-JP" dirty="0" smtClean="0">
              <a:solidFill>
                <a:srgbClr val="000000"/>
              </a:solidFill>
              <a:latin typeface="ヒラギノ明朝 Pro W3" charset="0"/>
              <a:ea typeface="ヒラギノ明朝 Pro W3" charset="0"/>
              <a:cs typeface="ヒラギノ明朝 Pro W3" charset="0"/>
              <a:sym typeface="ヒラギノ明朝 Pro W3" charset="0"/>
            </a:endParaRPr>
          </a:p>
          <a:p>
            <a:pPr marL="544513" indent="-544513" algn="l" defTabSz="609600">
              <a:defRPr/>
            </a:pPr>
            <a:r>
              <a:rPr lang="ja-JP" altLang="ja-JP" dirty="0" smtClean="0">
                <a:solidFill>
                  <a:srgbClr val="000000"/>
                </a:solidFill>
                <a:latin typeface="ヒラギノ明朝 Pro W3" charset="0"/>
                <a:ea typeface="ヒラギノ明朝 Pro W3" charset="0"/>
                <a:cs typeface="ヒラギノ明朝 Pro W3" charset="0"/>
                <a:sym typeface="ヒラギノ明朝 Pro W3" charset="0"/>
              </a:rPr>
              <a:t>5</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 </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XRD(Phillips; </a:t>
            </a:r>
            <a:r>
              <a:rPr lang="en-US" altLang="ja-JP" dirty="0" err="1">
                <a:solidFill>
                  <a:srgbClr val="000000"/>
                </a:solidFill>
                <a:latin typeface="ヒラギノ明朝 Pro W3" charset="0"/>
                <a:ea typeface="ヒラギノ明朝 Pro W3" charset="0"/>
                <a:cs typeface="ヒラギノ明朝 Pro W3" charset="0"/>
                <a:sym typeface="ヒラギノ明朝 Pro W3" charset="0"/>
              </a:rPr>
              <a:t>X’pert</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 MRD) </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a:t>
            </a:r>
            <a:endParaRPr lang="en-US" altLang="ja-JP" dirty="0">
              <a:solidFill>
                <a:srgbClr val="000000"/>
              </a:solidFill>
              <a:latin typeface="ヒラギノ明朝 Pro W3" charset="0"/>
              <a:ea typeface="ヒラギノ明朝 Pro W3" charset="0"/>
              <a:cs typeface="ヒラギノ明朝 Pro W3" charset="0"/>
              <a:sym typeface="ヒラギノ明朝 Pro W3" charset="0"/>
            </a:endParaRPr>
          </a:p>
          <a:p>
            <a:pPr marL="544513" indent="-544513" algn="l" defTabSz="609600">
              <a:defRPr/>
            </a:pPr>
            <a:r>
              <a:rPr lang="en-US" altLang="ja-JP" dirty="0">
                <a:solidFill>
                  <a:srgbClr val="000000"/>
                </a:solidFill>
                <a:latin typeface="ヒラギノ明朝 Pro W3" charset="0"/>
                <a:ea typeface="ヒラギノ明朝 Pro W3" charset="0"/>
                <a:cs typeface="ヒラギノ明朝 Pro W3" charset="0"/>
                <a:sym typeface="ヒラギノ明朝 Pro W3" charset="0"/>
              </a:rPr>
              <a:t>    XPS(Shimadzu; KRATOS </a:t>
            </a:r>
            <a:endParaRPr lang="en-US" altLang="ja-JP" dirty="0" smtClean="0">
              <a:solidFill>
                <a:srgbClr val="000000"/>
              </a:solidFill>
              <a:latin typeface="ヒラギノ明朝 Pro W3" charset="0"/>
              <a:ea typeface="ヒラギノ明朝 Pro W3" charset="0"/>
              <a:cs typeface="ヒラギノ明朝 Pro W3" charset="0"/>
              <a:sym typeface="ヒラギノ明朝 Pro W3" charset="0"/>
            </a:endParaRPr>
          </a:p>
          <a:p>
            <a:pPr marL="544513" indent="-544513" algn="l" defTabSz="609600">
              <a:defRPr/>
            </a:pP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    ULTRA2</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で解析</a:t>
            </a:r>
            <a:endParaRPr lang="ja-JP" altLang="en-US" dirty="0">
              <a:solidFill>
                <a:srgbClr val="000000"/>
              </a:solidFill>
            </a:endParaRPr>
          </a:p>
        </p:txBody>
      </p:sp>
      <p:sp>
        <p:nvSpPr>
          <p:cNvPr id="6151" name="テキスト ボックス 7"/>
          <p:cNvSpPr txBox="1">
            <a:spLocks noChangeArrowheads="1"/>
          </p:cNvSpPr>
          <p:nvPr/>
        </p:nvSpPr>
        <p:spPr bwMode="auto">
          <a:xfrm>
            <a:off x="237704" y="1060376"/>
            <a:ext cx="4538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pPr algn="l"/>
            <a:r>
              <a:rPr kumimoji="0" lang="ja-JP" altLang="en-US" dirty="0">
                <a:solidFill>
                  <a:srgbClr val="000000"/>
                </a:solidFill>
                <a:latin typeface="ヒラギノ明朝 Pro W3" charset="0"/>
                <a:ea typeface="ヒラギノ明朝 Pro W3" charset="0"/>
                <a:cs typeface="ヒラギノ明朝 Pro W3" charset="0"/>
                <a:sym typeface="ヒラギノ明朝 Pro W3" charset="0"/>
              </a:rPr>
              <a:t>実験</a:t>
            </a:r>
            <a:r>
              <a:rPr kumimoji="0" lang="ja-JP" altLang="en-US" dirty="0" smtClean="0">
                <a:solidFill>
                  <a:srgbClr val="000000"/>
                </a:solidFill>
                <a:latin typeface="ヒラギノ明朝 Pro W3" charset="0"/>
                <a:ea typeface="ヒラギノ明朝 Pro W3" charset="0"/>
                <a:cs typeface="ヒラギノ明朝 Pro W3" charset="0"/>
                <a:sym typeface="ヒラギノ明朝 Pro W3" charset="0"/>
              </a:rPr>
              <a:t>方法手順</a:t>
            </a:r>
            <a:endParaRPr kumimoji="0" lang="ja-JP" altLang="en-US" dirty="0">
              <a:solidFill>
                <a:srgbClr val="000000"/>
              </a:solidFill>
            </a:endParaRPr>
          </a:p>
        </p:txBody>
      </p:sp>
      <p:sp>
        <p:nvSpPr>
          <p:cNvPr id="6152" name="テキスト ボックス 9"/>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2</a:t>
            </a:r>
            <a:endParaRPr lang="ja-JP" altLang="en-US" sz="2400" dirty="0">
              <a:latin typeface="American Typewriter" charset="0"/>
              <a:cs typeface="American Typewriter"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Au2O3_and_Au.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3200"/>
            <a:ext cx="13004800" cy="6790411"/>
          </a:xfrm>
          <a:prstGeom prst="rect">
            <a:avLst/>
          </a:prstGeom>
        </p:spPr>
      </p:pic>
    </p:spTree>
    <p:extLst>
      <p:ext uri="{BB962C8B-B14F-4D97-AF65-F5344CB8AC3E}">
        <p14:creationId xmlns:p14="http://schemas.microsoft.com/office/powerpoint/2010/main" val="20154025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テキスト ボックス 2"/>
          <p:cNvSpPr txBox="1">
            <a:spLocks noChangeArrowheads="1"/>
          </p:cNvSpPr>
          <p:nvPr/>
        </p:nvSpPr>
        <p:spPr bwMode="auto">
          <a:xfrm>
            <a:off x="2870200" y="5146675"/>
            <a:ext cx="185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endParaRPr lang="ja-JP" altLang="en-US"/>
          </a:p>
        </p:txBody>
      </p:sp>
      <p:sp>
        <p:nvSpPr>
          <p:cNvPr id="15362" name="正方形/長方形 3"/>
          <p:cNvSpPr>
            <a:spLocks noChangeArrowheads="1"/>
          </p:cNvSpPr>
          <p:nvPr/>
        </p:nvSpPr>
        <p:spPr bwMode="auto">
          <a:xfrm>
            <a:off x="93663" y="1204913"/>
            <a:ext cx="12746037" cy="686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ja-JP" altLang="en-US" sz="4000">
                <a:latin typeface="Times" charset="0"/>
                <a:ea typeface="ヒラギノ明朝 Pro W3" charset="0"/>
                <a:cs typeface="ヒラギノ明朝 Pro W3" charset="0"/>
              </a:rPr>
              <a:t>金属（</a:t>
            </a:r>
            <a:r>
              <a:rPr lang="en-US" altLang="ja-JP" sz="4000">
                <a:latin typeface="Times" charset="0"/>
                <a:ea typeface="ヒラギノ明朝 Pro W3" charset="0"/>
                <a:cs typeface="ヒラギノ明朝 Pro W3" charset="0"/>
              </a:rPr>
              <a:t>Au</a:t>
            </a:r>
            <a:r>
              <a:rPr lang="ja-JP" altLang="en-US" sz="4000">
                <a:latin typeface="Times" charset="0"/>
                <a:ea typeface="ヒラギノ明朝 Pro W3" charset="0"/>
                <a:cs typeface="ヒラギノ明朝 Pro W3" charset="0"/>
              </a:rPr>
              <a:t>、</a:t>
            </a:r>
            <a:r>
              <a:rPr lang="en-US" altLang="ja-JP" sz="4000">
                <a:latin typeface="Times" charset="0"/>
                <a:ea typeface="ヒラギノ明朝 Pro W3" charset="0"/>
                <a:cs typeface="ヒラギノ明朝 Pro W3" charset="0"/>
              </a:rPr>
              <a:t>Cu</a:t>
            </a:r>
            <a:r>
              <a:rPr lang="ja-JP" altLang="en-US" sz="4000">
                <a:latin typeface="Times" charset="0"/>
                <a:ea typeface="ヒラギノ明朝 Pro W3" charset="0"/>
                <a:cs typeface="ヒラギノ明朝 Pro W3" charset="0"/>
              </a:rPr>
              <a:t>、</a:t>
            </a:r>
            <a:r>
              <a:rPr lang="en-US" altLang="ja-JP" sz="4000">
                <a:latin typeface="Times" charset="0"/>
                <a:ea typeface="ヒラギノ明朝 Pro W3" charset="0"/>
                <a:cs typeface="ヒラギノ明朝 Pro W3" charset="0"/>
              </a:rPr>
              <a:t>W</a:t>
            </a:r>
            <a:r>
              <a:rPr lang="ja-JP" altLang="en-US" sz="4000">
                <a:latin typeface="Times" charset="0"/>
                <a:ea typeface="ヒラギノ明朝 Pro W3" charset="0"/>
                <a:cs typeface="ヒラギノ明朝 Pro W3" charset="0"/>
              </a:rPr>
              <a:t>）電極では、負極側のみにナノ結晶が析出する。</a:t>
            </a:r>
            <a:endParaRPr lang="en-US" altLang="ja-JP" sz="4000">
              <a:latin typeface="Times" charset="0"/>
              <a:ea typeface="ヒラギノ明朝 Pro W3" charset="0"/>
              <a:cs typeface="ヒラギノ明朝 Pro W3" charset="0"/>
            </a:endParaRPr>
          </a:p>
          <a:p>
            <a:pPr algn="l"/>
            <a:endParaRPr lang="en-US" altLang="ja-JP" sz="4000">
              <a:latin typeface="Times" charset="0"/>
              <a:ea typeface="ヒラギノ明朝 Pro W3" charset="0"/>
              <a:cs typeface="ヒラギノ明朝 Pro W3" charset="0"/>
            </a:endParaRPr>
          </a:p>
          <a:p>
            <a:pPr algn="l"/>
            <a:r>
              <a:rPr lang="en-US" altLang="ja-JP" sz="4000">
                <a:latin typeface="Times" charset="0"/>
                <a:ea typeface="ヒラギノ明朝 Pro W3" charset="0"/>
                <a:cs typeface="ヒラギノ明朝 Pro W3" charset="0"/>
              </a:rPr>
              <a:t>Si</a:t>
            </a:r>
            <a:r>
              <a:rPr lang="ja-JP" altLang="en-US" sz="4000">
                <a:latin typeface="Times" charset="0"/>
                <a:ea typeface="ヒラギノ明朝 Pro W3" charset="0"/>
                <a:cs typeface="ヒラギノ明朝 Pro W3" charset="0"/>
              </a:rPr>
              <a:t>電極では、ナノ結晶の析出は起こらない。</a:t>
            </a:r>
            <a:endParaRPr lang="en-US" altLang="ja-JP" sz="4000">
              <a:latin typeface="Times" charset="0"/>
              <a:ea typeface="ヒラギノ明朝 Pro W3" charset="0"/>
              <a:cs typeface="ヒラギノ明朝 Pro W3" charset="0"/>
            </a:endParaRPr>
          </a:p>
          <a:p>
            <a:pPr algn="l"/>
            <a:endParaRPr lang="en-US" altLang="ja-JP" sz="4000">
              <a:latin typeface="Times" charset="0"/>
              <a:ea typeface="ヒラギノ明朝 Pro W3" charset="0"/>
              <a:cs typeface="ヒラギノ明朝 Pro W3" charset="0"/>
            </a:endParaRPr>
          </a:p>
          <a:p>
            <a:pPr algn="l"/>
            <a:r>
              <a:rPr lang="ja-JP" altLang="en-US" sz="4000">
                <a:latin typeface="Times" charset="0"/>
                <a:ea typeface="ヒラギノ明朝 Pro W3" charset="0"/>
                <a:cs typeface="ヒラギノ明朝 Pro W3" charset="0"/>
              </a:rPr>
              <a:t>電圧印加で、電極と水溶液との化学反応が起きて、電極材料が水溶液中に溶け出すが、本来水溶性でないために、ナノ結晶として析出したと推論している。</a:t>
            </a:r>
            <a:endParaRPr lang="en-US" altLang="ja-JP" sz="4000">
              <a:latin typeface="Times" charset="0"/>
              <a:ea typeface="ヒラギノ明朝 Pro W3" charset="0"/>
              <a:cs typeface="ヒラギノ明朝 Pro W3" charset="0"/>
            </a:endParaRPr>
          </a:p>
          <a:p>
            <a:pPr algn="l"/>
            <a:endParaRPr lang="en-US" altLang="ja-JP" sz="4000">
              <a:latin typeface="Times" charset="0"/>
              <a:ea typeface="ヒラギノ明朝 Pro W3" charset="0"/>
              <a:cs typeface="ヒラギノ明朝 Pro W3" charset="0"/>
            </a:endParaRPr>
          </a:p>
          <a:p>
            <a:pPr algn="l"/>
            <a:r>
              <a:rPr lang="ja-JP" altLang="en-US" sz="4000">
                <a:latin typeface="Times" charset="0"/>
                <a:ea typeface="ヒラギノ明朝 Pro W3" charset="0"/>
                <a:cs typeface="ヒラギノ明朝 Pro W3" charset="0"/>
              </a:rPr>
              <a:t>水溶液と反応して、別の物質ができる場合があり、電極材料と水溶液の反応性を考慮する必要がある。</a:t>
            </a:r>
            <a:endParaRPr lang="ja-JP" sz="4000">
              <a:latin typeface="Times" charset="0"/>
              <a:ea typeface="ヒラギノ明朝 Pro W3" charset="0"/>
              <a:cs typeface="ヒラギノ明朝 Pro W3" charset="0"/>
            </a:endParaRPr>
          </a:p>
        </p:txBody>
      </p:sp>
      <p:sp>
        <p:nvSpPr>
          <p:cNvPr id="4" name="Rectangle 1"/>
          <p:cNvSpPr>
            <a:spLocks/>
          </p:cNvSpPr>
          <p:nvPr/>
        </p:nvSpPr>
        <p:spPr bwMode="auto">
          <a:xfrm>
            <a:off x="165100" y="123825"/>
            <a:ext cx="1335088"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結論</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15364" name="テキスト ボックス 4"/>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13</a:t>
            </a:r>
            <a:endParaRPr lang="ja-JP" altLang="en-US" sz="2400" dirty="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正方形/長方形 3"/>
          <p:cNvSpPr>
            <a:spLocks noChangeArrowheads="1"/>
          </p:cNvSpPr>
          <p:nvPr/>
        </p:nvSpPr>
        <p:spPr bwMode="auto">
          <a:xfrm>
            <a:off x="1101725" y="7829550"/>
            <a:ext cx="111617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a:latin typeface="Times" charset="0"/>
                <a:ea typeface="ヒラギノ明朝 Pro W3" charset="0"/>
                <a:cs typeface="ヒラギノ明朝 Pro W3" charset="0"/>
              </a:rPr>
              <a:t>Si</a:t>
            </a:r>
            <a:r>
              <a:rPr lang="ja-JP" altLang="en-US">
                <a:latin typeface="Times" charset="0"/>
                <a:ea typeface="ヒラギノ明朝 Pro W3" charset="0"/>
                <a:cs typeface="ヒラギノ明朝 Pro W3" charset="0"/>
              </a:rPr>
              <a:t>ウェハー（</a:t>
            </a:r>
            <a:r>
              <a:rPr lang="en-US" altLang="ja-JP">
                <a:latin typeface="Times" charset="0"/>
                <a:ea typeface="ヒラギノ明朝 Pro W3" charset="0"/>
                <a:cs typeface="ヒラギノ明朝 Pro W3" charset="0"/>
              </a:rPr>
              <a:t>p</a:t>
            </a:r>
            <a:r>
              <a:rPr lang="ja-JP" altLang="en-US">
                <a:latin typeface="Times" charset="0"/>
                <a:ea typeface="ヒラギノ明朝 Pro W3" charset="0"/>
                <a:cs typeface="ヒラギノ明朝 Pro W3" charset="0"/>
              </a:rPr>
              <a:t>－</a:t>
            </a:r>
            <a:r>
              <a:rPr lang="en-US" altLang="ja-JP">
                <a:latin typeface="Times" charset="0"/>
                <a:ea typeface="ヒラギノ明朝 Pro W3" charset="0"/>
                <a:cs typeface="ヒラギノ明朝 Pro W3" charset="0"/>
              </a:rPr>
              <a:t>Si</a:t>
            </a:r>
            <a:r>
              <a:rPr lang="ja-JP" altLang="en-US">
                <a:latin typeface="Times" charset="0"/>
                <a:ea typeface="ヒラギノ明朝 Pro W3" charset="0"/>
                <a:cs typeface="ヒラギノ明朝 Pro W3" charset="0"/>
              </a:rPr>
              <a:t>：</a:t>
            </a:r>
            <a:r>
              <a:rPr lang="en-US" altLang="ja-JP">
                <a:latin typeface="Times" charset="0"/>
                <a:ea typeface="ヒラギノ明朝 Pro W3" charset="0"/>
                <a:cs typeface="ヒラギノ明朝 Pro W3" charset="0"/>
              </a:rPr>
              <a:t>B </a:t>
            </a:r>
            <a:r>
              <a:rPr lang="ja-JP">
                <a:latin typeface="Times" charset="0"/>
                <a:ea typeface="ヒラギノ明朝 Pro W3" charset="0"/>
                <a:cs typeface="ヒラギノ明朝 Pro W3" charset="0"/>
              </a:rPr>
              <a:t>ρ</a:t>
            </a:r>
            <a:r>
              <a:rPr lang="ja-JP" altLang="en-US">
                <a:latin typeface="Times" charset="0"/>
                <a:ea typeface="ヒラギノ明朝 Pro W3" charset="0"/>
                <a:cs typeface="ヒラギノ明朝 Pro W3" charset="0"/>
              </a:rPr>
              <a:t>＝</a:t>
            </a:r>
            <a:r>
              <a:rPr lang="en-US" altLang="ja-JP">
                <a:latin typeface="Times" charset="0"/>
                <a:ea typeface="ヒラギノ明朝 Pro W3" charset="0"/>
                <a:cs typeface="ヒラギノ明朝 Pro W3" charset="0"/>
              </a:rPr>
              <a:t>1</a:t>
            </a:r>
            <a:r>
              <a:rPr lang="ja-JP" altLang="en-US">
                <a:latin typeface="Times" charset="0"/>
                <a:ea typeface="ヒラギノ明朝 Pro W3" charset="0"/>
                <a:cs typeface="ヒラギノ明朝 Pro W3" charset="0"/>
              </a:rPr>
              <a:t>～</a:t>
            </a:r>
            <a:r>
              <a:rPr lang="en-US" altLang="ja-JP">
                <a:latin typeface="Times" charset="0"/>
                <a:ea typeface="ヒラギノ明朝 Pro W3" charset="0"/>
                <a:cs typeface="ヒラギノ明朝 Pro W3" charset="0"/>
              </a:rPr>
              <a:t>5</a:t>
            </a:r>
            <a:r>
              <a:rPr lang="ja-JP">
                <a:latin typeface="Times" charset="0"/>
                <a:ea typeface="ヒラギノ明朝 Pro W3" charset="0"/>
                <a:cs typeface="ヒラギノ明朝 Pro W3" charset="0"/>
              </a:rPr>
              <a:t>×</a:t>
            </a:r>
            <a:r>
              <a:rPr lang="en-US" altLang="ja-JP">
                <a:latin typeface="Times" charset="0"/>
                <a:ea typeface="ヒラギノ明朝 Pro W3" charset="0"/>
                <a:cs typeface="ヒラギノ明朝 Pro W3" charset="0"/>
              </a:rPr>
              <a:t>10</a:t>
            </a:r>
            <a:r>
              <a:rPr lang="en-US" altLang="ja-JP" baseline="30000">
                <a:latin typeface="Times" charset="0"/>
                <a:ea typeface="ヒラギノ明朝 Pro W3" charset="0"/>
                <a:cs typeface="ヒラギノ明朝 Pro W3" charset="0"/>
              </a:rPr>
              <a:t>-5</a:t>
            </a:r>
            <a:r>
              <a:rPr lang="en-US" altLang="ja-JP">
                <a:latin typeface="Times" charset="0"/>
                <a:ea typeface="ヒラギノ明朝 Pro W3" charset="0"/>
                <a:cs typeface="ヒラギノ明朝 Pro W3" charset="0"/>
              </a:rPr>
              <a:t> </a:t>
            </a:r>
            <a:r>
              <a:rPr lang="ja-JP">
                <a:latin typeface="Times" charset="0"/>
                <a:ea typeface="ヒラギノ明朝 Pro W3" charset="0"/>
                <a:cs typeface="ヒラギノ明朝 Pro W3" charset="0"/>
              </a:rPr>
              <a:t>Ω</a:t>
            </a:r>
            <a:r>
              <a:rPr lang="en-US" altLang="ja-JP">
                <a:latin typeface="Times" charset="0"/>
                <a:ea typeface="ヒラギノ明朝 Pro W3" charset="0"/>
                <a:cs typeface="ヒラギノ明朝 Pro W3" charset="0"/>
              </a:rPr>
              <a:t>m</a:t>
            </a:r>
            <a:r>
              <a:rPr lang="ja-JP" altLang="en-US">
                <a:latin typeface="Times" charset="0"/>
                <a:ea typeface="ヒラギノ明朝 Pro W3" charset="0"/>
                <a:cs typeface="ヒラギノ明朝 Pro W3" charset="0"/>
              </a:rPr>
              <a:t>）</a:t>
            </a:r>
            <a:endParaRPr lang="en-US" altLang="ja-JP">
              <a:latin typeface="Times" charset="0"/>
              <a:ea typeface="ヒラギノ明朝 Pro W3" charset="0"/>
              <a:cs typeface="ヒラギノ明朝 Pro W3" charset="0"/>
            </a:endParaRPr>
          </a:p>
          <a:p>
            <a:r>
              <a:rPr lang="en-US" altLang="ja-JP">
                <a:latin typeface="Times" charset="0"/>
                <a:ea typeface="ヒラギノ明朝 Pro W3" charset="0"/>
                <a:cs typeface="ヒラギノ明朝 Pro W3" charset="0"/>
              </a:rPr>
              <a:t>2</a:t>
            </a:r>
            <a:r>
              <a:rPr lang="ja-JP" altLang="en-US">
                <a:latin typeface="Times" charset="0"/>
                <a:ea typeface="ヒラギノ明朝 Pro W3" charset="0"/>
                <a:cs typeface="ヒラギノ明朝 Pro W3" charset="0"/>
              </a:rPr>
              <a:t> </a:t>
            </a:r>
            <a:r>
              <a:rPr lang="en-US" altLang="ja-JP">
                <a:latin typeface="Times" charset="0"/>
                <a:ea typeface="ヒラギノ明朝 Pro W3" charset="0"/>
                <a:cs typeface="ヒラギノ明朝 Pro W3" charset="0"/>
              </a:rPr>
              <a:t>cm</a:t>
            </a:r>
            <a:r>
              <a:rPr lang="ja-JP">
                <a:latin typeface="Times" charset="0"/>
                <a:ea typeface="ヒラギノ明朝 Pro W3" charset="0"/>
                <a:cs typeface="ヒラギノ明朝 Pro W3" charset="0"/>
              </a:rPr>
              <a:t>×</a:t>
            </a:r>
            <a:r>
              <a:rPr lang="en-US" altLang="ja-JP">
                <a:latin typeface="Times" charset="0"/>
                <a:ea typeface="ヒラギノ明朝 Pro W3" charset="0"/>
                <a:cs typeface="ヒラギノ明朝 Pro W3" charset="0"/>
              </a:rPr>
              <a:t>4.5 cm</a:t>
            </a:r>
            <a:r>
              <a:rPr lang="ja-JP">
                <a:latin typeface="Times" charset="0"/>
                <a:ea typeface="ヒラギノ明朝 Pro W3" charset="0"/>
                <a:cs typeface="ヒラギノ明朝 Pro W3" charset="0"/>
              </a:rPr>
              <a:t>×</a:t>
            </a:r>
            <a:r>
              <a:rPr lang="en-US" altLang="ja-JP">
                <a:latin typeface="Times" charset="0"/>
                <a:ea typeface="ヒラギノ明朝 Pro W3" charset="0"/>
                <a:cs typeface="ヒラギノ明朝 Pro W3" charset="0"/>
              </a:rPr>
              <a:t>0.5 mm</a:t>
            </a:r>
            <a:r>
              <a:rPr lang="ja-JP" altLang="en-US">
                <a:latin typeface="Times" charset="0"/>
                <a:ea typeface="ヒラギノ明朝 Pro W3" charset="0"/>
                <a:cs typeface="ヒラギノ明朝 Pro W3" charset="0"/>
              </a:rPr>
              <a:t>の四角形</a:t>
            </a:r>
            <a:r>
              <a:rPr lang="ja-JP">
                <a:latin typeface="Times" charset="0"/>
                <a:ea typeface="ヒラギノ明朝 Pro W3" charset="0"/>
                <a:cs typeface="ヒラギノ明朝 Pro W3" charset="0"/>
              </a:rPr>
              <a:t> </a:t>
            </a:r>
            <a:endParaRPr lang="ja-JP" altLang="en-US">
              <a:latin typeface="Times" charset="0"/>
              <a:ea typeface="ヒラギノ明朝 Pro W3" charset="0"/>
              <a:cs typeface="ヒラギノ明朝 Pro W3" charset="0"/>
            </a:endParaRPr>
          </a:p>
        </p:txBody>
      </p:sp>
      <p:pic>
        <p:nvPicPr>
          <p:cNvPr id="18434" name="図 4" descr="Si電極.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1588" y="1204913"/>
            <a:ext cx="7669212"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2082169953"/>
              </p:ext>
            </p:extLst>
          </p:nvPr>
        </p:nvGraphicFramePr>
        <p:xfrm>
          <a:off x="269522" y="412304"/>
          <a:ext cx="12497574" cy="8568952"/>
        </p:xfrm>
        <a:graphic>
          <a:graphicData uri="http://schemas.openxmlformats.org/presentationml/2006/ole">
            <mc:AlternateContent xmlns:mc="http://schemas.openxmlformats.org/markup-compatibility/2006">
              <mc:Choice xmlns:v="urn:schemas-microsoft-com:vml" Requires="v">
                <p:oleObj spid="_x0000_s1147" name="文書" r:id="rId5" imgW="5575300" imgH="3822700" progId="Word.Document.12">
                  <p:embed/>
                </p:oleObj>
              </mc:Choice>
              <mc:Fallback>
                <p:oleObj name="文書" r:id="rId5" imgW="5575300" imgH="3822700" progId="Word.Document.12">
                  <p:embed/>
                  <p:pic>
                    <p:nvPicPr>
                      <p:cNvPr id="0" name=""/>
                      <p:cNvPicPr/>
                      <p:nvPr/>
                    </p:nvPicPr>
                    <p:blipFill>
                      <a:blip r:embed="rId6"/>
                      <a:stretch>
                        <a:fillRect/>
                      </a:stretch>
                    </p:blipFill>
                    <p:spPr>
                      <a:xfrm>
                        <a:off x="269522" y="412304"/>
                        <a:ext cx="12497574" cy="8568952"/>
                      </a:xfrm>
                      <a:prstGeom prst="rect">
                        <a:avLst/>
                      </a:prstGeom>
                    </p:spPr>
                  </p:pic>
                </p:oleObj>
              </mc:Fallback>
            </mc:AlternateContent>
          </a:graphicData>
        </a:graphic>
      </p:graphicFrame>
    </p:spTree>
    <p:extLst>
      <p:ext uri="{BB962C8B-B14F-4D97-AF65-F5344CB8AC3E}">
        <p14:creationId xmlns:p14="http://schemas.microsoft.com/office/powerpoint/2010/main" val="18227810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図形グループ 166"/>
          <p:cNvGrpSpPr/>
          <p:nvPr/>
        </p:nvGrpSpPr>
        <p:grpSpPr>
          <a:xfrm>
            <a:off x="453728" y="916360"/>
            <a:ext cx="12314535" cy="7425536"/>
            <a:chOff x="453728" y="556320"/>
            <a:chExt cx="12314535" cy="7425536"/>
          </a:xfrm>
        </p:grpSpPr>
        <p:grpSp>
          <p:nvGrpSpPr>
            <p:cNvPr id="162" name="図形グループ 161"/>
            <p:cNvGrpSpPr/>
            <p:nvPr/>
          </p:nvGrpSpPr>
          <p:grpSpPr>
            <a:xfrm>
              <a:off x="453728" y="1564432"/>
              <a:ext cx="6765351" cy="6417424"/>
              <a:chOff x="1173808" y="1492424"/>
              <a:chExt cx="6765351" cy="6417424"/>
            </a:xfrm>
          </p:grpSpPr>
          <p:grpSp>
            <p:nvGrpSpPr>
              <p:cNvPr id="26" name="図形グループ 25"/>
              <p:cNvGrpSpPr/>
              <p:nvPr/>
            </p:nvGrpSpPr>
            <p:grpSpPr>
              <a:xfrm>
                <a:off x="1173808" y="2644552"/>
                <a:ext cx="6765351" cy="4608512"/>
                <a:chOff x="5460171" y="3004592"/>
                <a:chExt cx="6765351" cy="4608512"/>
              </a:xfrm>
            </p:grpSpPr>
            <p:grpSp>
              <p:nvGrpSpPr>
                <p:cNvPr id="23" name="図形グループ 22"/>
                <p:cNvGrpSpPr/>
                <p:nvPr/>
              </p:nvGrpSpPr>
              <p:grpSpPr>
                <a:xfrm>
                  <a:off x="5782320" y="3004592"/>
                  <a:ext cx="6192688" cy="4608512"/>
                  <a:chOff x="5782320" y="3004592"/>
                  <a:chExt cx="6192688" cy="4608512"/>
                </a:xfrm>
              </p:grpSpPr>
              <p:grpSp>
                <p:nvGrpSpPr>
                  <p:cNvPr id="21" name="図形グループ 20"/>
                  <p:cNvGrpSpPr/>
                  <p:nvPr/>
                </p:nvGrpSpPr>
                <p:grpSpPr>
                  <a:xfrm>
                    <a:off x="5854328" y="3364632"/>
                    <a:ext cx="5976664" cy="4248472"/>
                    <a:chOff x="5854328" y="3364632"/>
                    <a:chExt cx="5976664" cy="4248472"/>
                  </a:xfrm>
                </p:grpSpPr>
                <p:sp>
                  <p:nvSpPr>
                    <p:cNvPr id="19" name="角丸四角形 18"/>
                    <p:cNvSpPr/>
                    <p:nvPr/>
                  </p:nvSpPr>
                  <p:spPr bwMode="auto">
                    <a:xfrm>
                      <a:off x="5962340" y="3364632"/>
                      <a:ext cx="5760640" cy="4248472"/>
                    </a:xfrm>
                    <a:prstGeom prst="roundRect">
                      <a:avLst/>
                    </a:prstGeom>
                    <a:solidFill>
                      <a:srgbClr val="CCFFCC"/>
                    </a:solidFill>
                    <a:ln w="38100" cap="flat" cmpd="sng" algn="ctr">
                      <a:no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20" name="正方形/長方形 19"/>
                    <p:cNvSpPr/>
                    <p:nvPr/>
                  </p:nvSpPr>
                  <p:spPr bwMode="auto">
                    <a:xfrm>
                      <a:off x="5854328" y="3580656"/>
                      <a:ext cx="5976664" cy="1440160"/>
                    </a:xfrm>
                    <a:prstGeom prst="rect">
                      <a:avLst/>
                    </a:prstGeom>
                    <a:solidFill>
                      <a:srgbClr val="FFFFFF"/>
                    </a:solidFill>
                    <a:ln w="38100" cap="flat" cmpd="sng" algn="ctr">
                      <a:no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8" name="角丸四角形 17"/>
                    <p:cNvSpPr/>
                    <p:nvPr/>
                  </p:nvSpPr>
                  <p:spPr bwMode="auto">
                    <a:xfrm>
                      <a:off x="5962340" y="3364632"/>
                      <a:ext cx="5760640" cy="4248472"/>
                    </a:xfrm>
                    <a:prstGeom prst="roundRect">
                      <a:avLst/>
                    </a:prstGeom>
                    <a:noFill/>
                    <a:ln w="38100" cap="flat" cmpd="sng" algn="ctr">
                      <a:solidFill>
                        <a:srgbClr val="000000"/>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grpSp>
              <p:sp>
                <p:nvSpPr>
                  <p:cNvPr id="22" name="正方形/長方形 21"/>
                  <p:cNvSpPr/>
                  <p:nvPr/>
                </p:nvSpPr>
                <p:spPr bwMode="auto">
                  <a:xfrm>
                    <a:off x="5782320" y="3004592"/>
                    <a:ext cx="6192688" cy="1440160"/>
                  </a:xfrm>
                  <a:prstGeom prst="rect">
                    <a:avLst/>
                  </a:prstGeom>
                  <a:solidFill>
                    <a:srgbClr val="FFFFFF"/>
                  </a:solidFill>
                  <a:ln w="38100" cap="flat" cmpd="sng" algn="ctr">
                    <a:no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grpSp>
            <p:sp>
              <p:nvSpPr>
                <p:cNvPr id="24" name="円弧 23"/>
                <p:cNvSpPr/>
                <p:nvPr/>
              </p:nvSpPr>
              <p:spPr bwMode="auto">
                <a:xfrm>
                  <a:off x="5460171" y="4125121"/>
                  <a:ext cx="504056" cy="648072"/>
                </a:xfrm>
                <a:prstGeom prst="arc">
                  <a:avLst/>
                </a:prstGeom>
                <a:solidFill>
                  <a:srgbClr val="FFFFFF"/>
                </a:solidFill>
                <a:ln w="381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25" name="円弧 24"/>
                <p:cNvSpPr/>
                <p:nvPr/>
              </p:nvSpPr>
              <p:spPr bwMode="auto">
                <a:xfrm flipH="1">
                  <a:off x="11721466" y="4126379"/>
                  <a:ext cx="504056" cy="648072"/>
                </a:xfrm>
                <a:prstGeom prst="arc">
                  <a:avLst/>
                </a:prstGeom>
                <a:solidFill>
                  <a:srgbClr val="FFFFFF"/>
                </a:solidFill>
                <a:ln w="381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grpSp>
          <p:grpSp>
            <p:nvGrpSpPr>
              <p:cNvPr id="17" name="図形グループ 16"/>
              <p:cNvGrpSpPr/>
              <p:nvPr/>
            </p:nvGrpSpPr>
            <p:grpSpPr>
              <a:xfrm>
                <a:off x="2714174" y="1492424"/>
                <a:ext cx="3684619" cy="4320480"/>
                <a:chOff x="2673765" y="1492424"/>
                <a:chExt cx="3684619" cy="4320480"/>
              </a:xfrm>
            </p:grpSpPr>
            <p:grpSp>
              <p:nvGrpSpPr>
                <p:cNvPr id="13" name="図形グループ 12"/>
                <p:cNvGrpSpPr/>
                <p:nvPr/>
              </p:nvGrpSpPr>
              <p:grpSpPr>
                <a:xfrm>
                  <a:off x="2685976" y="1492424"/>
                  <a:ext cx="3672408" cy="4320480"/>
                  <a:chOff x="2757984" y="1132384"/>
                  <a:chExt cx="3672408" cy="4320480"/>
                </a:xfrm>
              </p:grpSpPr>
              <p:cxnSp>
                <p:nvCxnSpPr>
                  <p:cNvPr id="9" name="直線コネクタ 8"/>
                  <p:cNvCxnSpPr/>
                  <p:nvPr/>
                </p:nvCxnSpPr>
                <p:spPr bwMode="auto">
                  <a:xfrm>
                    <a:off x="2757984" y="1794103"/>
                    <a:ext cx="3672408" cy="0"/>
                  </a:xfrm>
                  <a:prstGeom prst="line">
                    <a:avLst/>
                  </a:prstGeom>
                  <a:blipFill dpi="0" rotWithShape="0">
                    <a:blip r:embed="rId2"/>
                    <a:srcRect/>
                    <a:tile tx="0" ty="0" sx="100000" sy="100000" flip="none" algn="tl"/>
                  </a:blipFill>
                  <a:ln w="38100" cap="flat" cmpd="sng" algn="ctr">
                    <a:solidFill>
                      <a:srgbClr val="000000"/>
                    </a:solidFill>
                    <a:prstDash val="solid"/>
                    <a:miter lim="0"/>
                    <a:headEnd type="none" w="med" len="med"/>
                    <a:tailEnd type="none" w="med" len="med"/>
                  </a:ln>
                  <a:effectLst/>
                </p:spPr>
              </p:cxnSp>
              <p:grpSp>
                <p:nvGrpSpPr>
                  <p:cNvPr id="7" name="図形グループ 6"/>
                  <p:cNvGrpSpPr/>
                  <p:nvPr/>
                </p:nvGrpSpPr>
                <p:grpSpPr>
                  <a:xfrm>
                    <a:off x="3988894" y="1132384"/>
                    <a:ext cx="1210588" cy="1323439"/>
                    <a:chOff x="3910112" y="1132384"/>
                    <a:chExt cx="1210588" cy="1323439"/>
                  </a:xfrm>
                </p:grpSpPr>
                <p:sp>
                  <p:nvSpPr>
                    <p:cNvPr id="4" name="円/楕円 3"/>
                    <p:cNvSpPr/>
                    <p:nvPr/>
                  </p:nvSpPr>
                  <p:spPr bwMode="auto">
                    <a:xfrm>
                      <a:off x="3939045" y="1217742"/>
                      <a:ext cx="1152723" cy="1152723"/>
                    </a:xfrm>
                    <a:prstGeom prst="ellipse">
                      <a:avLst/>
                    </a:prstGeom>
                    <a:solidFill>
                      <a:srgbClr val="FFFFFF"/>
                    </a:solidFill>
                    <a:ln w="381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 name="テキスト ボックス 4"/>
                    <p:cNvSpPr txBox="1"/>
                    <p:nvPr/>
                  </p:nvSpPr>
                  <p:spPr>
                    <a:xfrm>
                      <a:off x="3910112" y="1132384"/>
                      <a:ext cx="1210588" cy="1323439"/>
                    </a:xfrm>
                    <a:prstGeom prst="rect">
                      <a:avLst/>
                    </a:prstGeom>
                    <a:noFill/>
                  </p:spPr>
                  <p:txBody>
                    <a:bodyPr wrap="none" rtlCol="0">
                      <a:spAutoFit/>
                    </a:bodyPr>
                    <a:lstStyle/>
                    <a:p>
                      <a:r>
                        <a:rPr kumimoji="1" lang="en-US" altLang="ja-JP" sz="8000" dirty="0" smtClean="0">
                          <a:latin typeface="メイリオ"/>
                          <a:ea typeface="メイリオ"/>
                          <a:cs typeface="メイリオ"/>
                        </a:rPr>
                        <a:t>〜</a:t>
                      </a:r>
                      <a:endParaRPr kumimoji="1" lang="ja-JP" altLang="en-US" sz="8000" dirty="0">
                        <a:latin typeface="メイリオ"/>
                        <a:ea typeface="メイリオ"/>
                        <a:cs typeface="メイリオ"/>
                      </a:endParaRPr>
                    </a:p>
                  </p:txBody>
                </p:sp>
              </p:grpSp>
              <p:cxnSp>
                <p:nvCxnSpPr>
                  <p:cNvPr id="10" name="直線コネクタ 9"/>
                  <p:cNvCxnSpPr/>
                  <p:nvPr/>
                </p:nvCxnSpPr>
                <p:spPr bwMode="auto">
                  <a:xfrm rot="5400000">
                    <a:off x="4594188" y="3616660"/>
                    <a:ext cx="3672408" cy="0"/>
                  </a:xfrm>
                  <a:prstGeom prst="line">
                    <a:avLst/>
                  </a:prstGeom>
                  <a:blipFill dpi="0" rotWithShape="0">
                    <a:blip r:embed="rId2"/>
                    <a:srcRect/>
                    <a:tile tx="0" ty="0" sx="100000" sy="100000" flip="none" algn="tl"/>
                  </a:blipFill>
                  <a:ln w="38100" cap="flat" cmpd="sng" algn="ctr">
                    <a:solidFill>
                      <a:srgbClr val="000000"/>
                    </a:solidFill>
                    <a:prstDash val="solid"/>
                    <a:miter lim="0"/>
                    <a:headEnd type="none" w="med" len="med"/>
                    <a:tailEnd type="none" w="med" len="med"/>
                  </a:ln>
                  <a:effectLst/>
                </p:spPr>
              </p:cxnSp>
              <p:cxnSp>
                <p:nvCxnSpPr>
                  <p:cNvPr id="11" name="直線コネクタ 10"/>
                  <p:cNvCxnSpPr/>
                  <p:nvPr/>
                </p:nvCxnSpPr>
                <p:spPr bwMode="auto">
                  <a:xfrm rot="5400000">
                    <a:off x="921780" y="3616660"/>
                    <a:ext cx="3672408" cy="0"/>
                  </a:xfrm>
                  <a:prstGeom prst="line">
                    <a:avLst/>
                  </a:prstGeom>
                  <a:blipFill dpi="0" rotWithShape="0">
                    <a:blip r:embed="rId2"/>
                    <a:srcRect/>
                    <a:tile tx="0" ty="0" sx="100000" sy="100000" flip="none" algn="tl"/>
                  </a:blipFill>
                  <a:ln w="38100" cap="flat" cmpd="sng" algn="ctr">
                    <a:solidFill>
                      <a:srgbClr val="000000"/>
                    </a:solidFill>
                    <a:prstDash val="solid"/>
                    <a:miter lim="0"/>
                    <a:headEnd type="none" w="med" len="med"/>
                    <a:tailEnd type="none" w="med" len="med"/>
                  </a:ln>
                  <a:effectLst/>
                </p:spPr>
              </p:cxnSp>
            </p:grpSp>
            <p:cxnSp>
              <p:nvCxnSpPr>
                <p:cNvPr id="15" name="直線矢印コネクタ 14"/>
                <p:cNvCxnSpPr/>
                <p:nvPr/>
              </p:nvCxnSpPr>
              <p:spPr bwMode="auto">
                <a:xfrm>
                  <a:off x="2673765" y="5800693"/>
                  <a:ext cx="1368152" cy="0"/>
                </a:xfrm>
                <a:prstGeom prst="straightConnector1">
                  <a:avLst/>
                </a:prstGeom>
                <a:blipFill dpi="0" rotWithShape="0">
                  <a:blip r:embed="rId2"/>
                  <a:srcRect/>
                  <a:tile tx="0" ty="0" sx="100000" sy="100000" flip="none" algn="tl"/>
                </a:blipFill>
                <a:ln w="38100" cap="flat" cmpd="sng" algn="ctr">
                  <a:solidFill>
                    <a:srgbClr val="000000"/>
                  </a:solidFill>
                  <a:prstDash val="solid"/>
                  <a:miter lim="0"/>
                  <a:headEnd type="none" w="med" len="med"/>
                  <a:tailEnd type="arrow"/>
                </a:ln>
                <a:effectLst/>
              </p:spPr>
            </p:cxnSp>
            <p:cxnSp>
              <p:nvCxnSpPr>
                <p:cNvPr id="16" name="直線矢印コネクタ 15"/>
                <p:cNvCxnSpPr/>
                <p:nvPr/>
              </p:nvCxnSpPr>
              <p:spPr bwMode="auto">
                <a:xfrm flipH="1">
                  <a:off x="4981796" y="5800693"/>
                  <a:ext cx="1368152" cy="0"/>
                </a:xfrm>
                <a:prstGeom prst="straightConnector1">
                  <a:avLst/>
                </a:prstGeom>
                <a:blipFill dpi="0" rotWithShape="0">
                  <a:blip r:embed="rId2"/>
                  <a:srcRect/>
                  <a:tile tx="0" ty="0" sx="100000" sy="100000" flip="none" algn="tl"/>
                </a:blipFill>
                <a:ln w="38100" cap="flat" cmpd="sng" algn="ctr">
                  <a:solidFill>
                    <a:srgbClr val="000000"/>
                  </a:solidFill>
                  <a:prstDash val="solid"/>
                  <a:miter lim="0"/>
                  <a:headEnd type="none" w="med" len="med"/>
                  <a:tailEnd type="arrow"/>
                </a:ln>
                <a:effectLst/>
              </p:spPr>
            </p:cxnSp>
          </p:grpSp>
          <p:sp>
            <p:nvSpPr>
              <p:cNvPr id="27" name="テキスト ボックス 26"/>
              <p:cNvSpPr txBox="1"/>
              <p:nvPr/>
            </p:nvSpPr>
            <p:spPr>
              <a:xfrm>
                <a:off x="1461840" y="2644552"/>
                <a:ext cx="6192688" cy="1446550"/>
              </a:xfrm>
              <a:prstGeom prst="rect">
                <a:avLst/>
              </a:prstGeom>
              <a:noFill/>
            </p:spPr>
            <p:txBody>
              <a:bodyPr wrap="square" rtlCol="0">
                <a:spAutoFit/>
              </a:bodyPr>
              <a:lstStyle/>
              <a:p>
                <a:r>
                  <a:rPr kumimoji="1" lang="en-US" altLang="ja-JP" sz="4400" dirty="0" smtClean="0">
                    <a:solidFill>
                      <a:srgbClr val="FF0000"/>
                    </a:solidFill>
                    <a:latin typeface="Times New Roman"/>
                    <a:cs typeface="Times New Roman"/>
                  </a:rPr>
                  <a:t>10</a:t>
                </a:r>
                <a:r>
                  <a:rPr kumimoji="1" lang="en-US" altLang="ja-JP" sz="4400" baseline="30000" dirty="0" smtClean="0">
                    <a:solidFill>
                      <a:srgbClr val="FF0000"/>
                    </a:solidFill>
                    <a:latin typeface="Times New Roman"/>
                    <a:cs typeface="Times New Roman"/>
                  </a:rPr>
                  <a:t>6</a:t>
                </a:r>
                <a:r>
                  <a:rPr kumimoji="1" lang="en-US" altLang="ja-JP" sz="4400" dirty="0" smtClean="0">
                    <a:solidFill>
                      <a:srgbClr val="FF0000"/>
                    </a:solidFill>
                    <a:latin typeface="Times New Roman"/>
                    <a:cs typeface="Times New Roman"/>
                  </a:rPr>
                  <a:t>〜10</a:t>
                </a:r>
                <a:r>
                  <a:rPr kumimoji="1" lang="en-US" altLang="ja-JP" sz="4400" baseline="30000" dirty="0" smtClean="0">
                    <a:solidFill>
                      <a:srgbClr val="FF0000"/>
                    </a:solidFill>
                    <a:latin typeface="Times New Roman"/>
                    <a:cs typeface="Times New Roman"/>
                  </a:rPr>
                  <a:t>9</a:t>
                </a:r>
                <a:r>
                  <a:rPr kumimoji="1" lang="en-US" altLang="ja-JP" sz="4400" dirty="0" smtClean="0">
                    <a:solidFill>
                      <a:srgbClr val="FF0000"/>
                    </a:solidFill>
                    <a:latin typeface="Times New Roman"/>
                    <a:cs typeface="Times New Roman"/>
                  </a:rPr>
                  <a:t> Hz, </a:t>
                </a:r>
              </a:p>
              <a:p>
                <a:r>
                  <a:rPr kumimoji="1" lang="en-US" altLang="ja-JP" sz="4400" dirty="0" smtClean="0">
                    <a:solidFill>
                      <a:srgbClr val="FF0000"/>
                    </a:solidFill>
                    <a:latin typeface="Times New Roman"/>
                    <a:cs typeface="Times New Roman"/>
                  </a:rPr>
                  <a:t>10</a:t>
                </a:r>
                <a:r>
                  <a:rPr kumimoji="1" lang="en-US" altLang="ja-JP" sz="4400" baseline="30000" dirty="0" smtClean="0">
                    <a:solidFill>
                      <a:srgbClr val="FF0000"/>
                    </a:solidFill>
                    <a:latin typeface="Times New Roman"/>
                    <a:cs typeface="Times New Roman"/>
                  </a:rPr>
                  <a:t>3</a:t>
                </a:r>
                <a:r>
                  <a:rPr kumimoji="1" lang="en-US" altLang="ja-JP" sz="4400" dirty="0" smtClean="0">
                    <a:solidFill>
                      <a:srgbClr val="FF0000"/>
                    </a:solidFill>
                    <a:latin typeface="Times New Roman"/>
                    <a:cs typeface="Times New Roman"/>
                  </a:rPr>
                  <a:t>~10</a:t>
                </a:r>
                <a:r>
                  <a:rPr kumimoji="1" lang="en-US" altLang="ja-JP" sz="4400" baseline="30000" dirty="0" smtClean="0">
                    <a:solidFill>
                      <a:srgbClr val="FF0000"/>
                    </a:solidFill>
                    <a:latin typeface="Times New Roman"/>
                    <a:cs typeface="Times New Roman"/>
                  </a:rPr>
                  <a:t>6</a:t>
                </a:r>
                <a:r>
                  <a:rPr kumimoji="1" lang="en-US" altLang="ja-JP" sz="4400" dirty="0" smtClean="0">
                    <a:solidFill>
                      <a:srgbClr val="FF0000"/>
                    </a:solidFill>
                    <a:latin typeface="Times New Roman"/>
                    <a:cs typeface="Times New Roman"/>
                  </a:rPr>
                  <a:t> V</a:t>
                </a:r>
                <a:endParaRPr kumimoji="1" lang="ja-JP" altLang="en-US" sz="4400" dirty="0">
                  <a:solidFill>
                    <a:srgbClr val="FF0000"/>
                  </a:solidFill>
                  <a:latin typeface="Times New Roman"/>
                  <a:cs typeface="Times New Roman"/>
                </a:endParaRPr>
              </a:p>
            </p:txBody>
          </p:sp>
          <p:sp>
            <p:nvSpPr>
              <p:cNvPr id="31" name="テキスト ボックス 30"/>
              <p:cNvSpPr txBox="1"/>
              <p:nvPr/>
            </p:nvSpPr>
            <p:spPr>
              <a:xfrm>
                <a:off x="2843194" y="4603340"/>
                <a:ext cx="3426579" cy="584776"/>
              </a:xfrm>
              <a:prstGeom prst="rect">
                <a:avLst/>
              </a:prstGeom>
              <a:noFill/>
            </p:spPr>
            <p:txBody>
              <a:bodyPr wrap="none" rtlCol="0">
                <a:spAutoFit/>
              </a:bodyPr>
              <a:lstStyle/>
              <a:p>
                <a:r>
                  <a:rPr kumimoji="1" lang="ja-JP" altLang="en-US" sz="3200" dirty="0" smtClean="0">
                    <a:latin typeface="ヒラギノ明朝 Pro W3"/>
                    <a:ea typeface="ヒラギノ明朝 Pro W3"/>
                    <a:cs typeface="ヒラギノ明朝 Pro W3"/>
                  </a:rPr>
                  <a:t>液中プラズマ放電</a:t>
                </a:r>
                <a:endParaRPr kumimoji="1" lang="ja-JP" altLang="en-US" sz="3200" dirty="0">
                  <a:latin typeface="ヒラギノ明朝 Pro W3"/>
                  <a:ea typeface="ヒラギノ明朝 Pro W3"/>
                  <a:cs typeface="ヒラギノ明朝 Pro W3"/>
                </a:endParaRPr>
              </a:p>
            </p:txBody>
          </p:sp>
          <p:grpSp>
            <p:nvGrpSpPr>
              <p:cNvPr id="160" name="図形グループ 159"/>
              <p:cNvGrpSpPr/>
              <p:nvPr/>
            </p:nvGrpSpPr>
            <p:grpSpPr>
              <a:xfrm rot="16200000">
                <a:off x="3728391" y="5320142"/>
                <a:ext cx="1656184" cy="1728767"/>
                <a:chOff x="8518624" y="4732784"/>
                <a:chExt cx="1656184" cy="1728767"/>
              </a:xfrm>
            </p:grpSpPr>
            <p:sp>
              <p:nvSpPr>
                <p:cNvPr id="32" name="ひし形 31"/>
                <p:cNvSpPr/>
                <p:nvPr/>
              </p:nvSpPr>
              <p:spPr bwMode="auto">
                <a:xfrm>
                  <a:off x="9310712" y="47327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33" name="ひし形 32"/>
                <p:cNvSpPr/>
                <p:nvPr/>
              </p:nvSpPr>
              <p:spPr bwMode="auto">
                <a:xfrm>
                  <a:off x="9463112" y="48851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34" name="ひし形 33"/>
                <p:cNvSpPr/>
                <p:nvPr/>
              </p:nvSpPr>
              <p:spPr bwMode="auto">
                <a:xfrm>
                  <a:off x="9365952" y="51708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35" name="ひし形 34"/>
                <p:cNvSpPr/>
                <p:nvPr/>
              </p:nvSpPr>
              <p:spPr bwMode="auto">
                <a:xfrm>
                  <a:off x="9518352" y="53232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36" name="ひし形 35"/>
                <p:cNvSpPr/>
                <p:nvPr/>
              </p:nvSpPr>
              <p:spPr bwMode="auto">
                <a:xfrm>
                  <a:off x="9670752" y="54756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37" name="ひし形 36"/>
                <p:cNvSpPr/>
                <p:nvPr/>
              </p:nvSpPr>
              <p:spPr bwMode="auto">
                <a:xfrm>
                  <a:off x="8950672" y="51342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38" name="ひし形 37"/>
                <p:cNvSpPr/>
                <p:nvPr/>
              </p:nvSpPr>
              <p:spPr bwMode="auto">
                <a:xfrm>
                  <a:off x="9103072" y="52866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39" name="ひし形 38"/>
                <p:cNvSpPr/>
                <p:nvPr/>
              </p:nvSpPr>
              <p:spPr bwMode="auto">
                <a:xfrm>
                  <a:off x="9255472" y="54390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40" name="ひし形 39"/>
                <p:cNvSpPr/>
                <p:nvPr/>
              </p:nvSpPr>
              <p:spPr bwMode="auto">
                <a:xfrm>
                  <a:off x="9463112" y="48851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41" name="ひし形 40"/>
                <p:cNvSpPr/>
                <p:nvPr/>
              </p:nvSpPr>
              <p:spPr bwMode="auto">
                <a:xfrm>
                  <a:off x="9365952" y="51708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42" name="ひし形 41"/>
                <p:cNvSpPr/>
                <p:nvPr/>
              </p:nvSpPr>
              <p:spPr bwMode="auto">
                <a:xfrm>
                  <a:off x="9518352" y="53232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43" name="ひし形 42"/>
                <p:cNvSpPr/>
                <p:nvPr/>
              </p:nvSpPr>
              <p:spPr bwMode="auto">
                <a:xfrm>
                  <a:off x="9670752" y="54756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44" name="ひし形 43"/>
                <p:cNvSpPr/>
                <p:nvPr/>
              </p:nvSpPr>
              <p:spPr bwMode="auto">
                <a:xfrm>
                  <a:off x="8950672" y="51342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45" name="ひし形 44"/>
                <p:cNvSpPr/>
                <p:nvPr/>
              </p:nvSpPr>
              <p:spPr bwMode="auto">
                <a:xfrm>
                  <a:off x="9103072" y="52866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46" name="ひし形 45"/>
                <p:cNvSpPr/>
                <p:nvPr/>
              </p:nvSpPr>
              <p:spPr bwMode="auto">
                <a:xfrm>
                  <a:off x="9255472" y="54390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47" name="ひし形 46"/>
                <p:cNvSpPr/>
                <p:nvPr/>
              </p:nvSpPr>
              <p:spPr bwMode="auto">
                <a:xfrm>
                  <a:off x="9407872" y="55914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48" name="ひし形 47"/>
                <p:cNvSpPr/>
                <p:nvPr/>
              </p:nvSpPr>
              <p:spPr bwMode="auto">
                <a:xfrm>
                  <a:off x="9365952" y="51708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49" name="ひし形 48"/>
                <p:cNvSpPr/>
                <p:nvPr/>
              </p:nvSpPr>
              <p:spPr bwMode="auto">
                <a:xfrm>
                  <a:off x="9518352" y="53232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0" name="ひし形 49"/>
                <p:cNvSpPr/>
                <p:nvPr/>
              </p:nvSpPr>
              <p:spPr bwMode="auto">
                <a:xfrm>
                  <a:off x="9670752" y="54756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1" name="ひし形 50"/>
                <p:cNvSpPr/>
                <p:nvPr/>
              </p:nvSpPr>
              <p:spPr bwMode="auto">
                <a:xfrm>
                  <a:off x="8950672" y="51342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2" name="ひし形 51"/>
                <p:cNvSpPr/>
                <p:nvPr/>
              </p:nvSpPr>
              <p:spPr bwMode="auto">
                <a:xfrm>
                  <a:off x="9103072" y="52866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3" name="ひし形 52"/>
                <p:cNvSpPr/>
                <p:nvPr/>
              </p:nvSpPr>
              <p:spPr bwMode="auto">
                <a:xfrm>
                  <a:off x="9255472" y="54390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4" name="ひし形 53"/>
                <p:cNvSpPr/>
                <p:nvPr/>
              </p:nvSpPr>
              <p:spPr bwMode="auto">
                <a:xfrm>
                  <a:off x="9407872" y="55914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5" name="ひし形 54"/>
                <p:cNvSpPr/>
                <p:nvPr/>
              </p:nvSpPr>
              <p:spPr bwMode="auto">
                <a:xfrm>
                  <a:off x="9310712" y="5877103"/>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6" name="ひし形 55"/>
                <p:cNvSpPr/>
                <p:nvPr/>
              </p:nvSpPr>
              <p:spPr bwMode="auto">
                <a:xfrm>
                  <a:off x="9518352" y="53232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7" name="ひし形 56"/>
                <p:cNvSpPr/>
                <p:nvPr/>
              </p:nvSpPr>
              <p:spPr bwMode="auto">
                <a:xfrm>
                  <a:off x="9670752" y="54756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8" name="ひし形 57"/>
                <p:cNvSpPr/>
                <p:nvPr/>
              </p:nvSpPr>
              <p:spPr bwMode="auto">
                <a:xfrm>
                  <a:off x="8950672" y="51342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9" name="ひし形 58"/>
                <p:cNvSpPr/>
                <p:nvPr/>
              </p:nvSpPr>
              <p:spPr bwMode="auto">
                <a:xfrm>
                  <a:off x="9103072" y="52866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60" name="ひし形 59"/>
                <p:cNvSpPr/>
                <p:nvPr/>
              </p:nvSpPr>
              <p:spPr bwMode="auto">
                <a:xfrm>
                  <a:off x="9255472" y="54390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61" name="ひし形 60"/>
                <p:cNvSpPr/>
                <p:nvPr/>
              </p:nvSpPr>
              <p:spPr bwMode="auto">
                <a:xfrm>
                  <a:off x="9407872" y="55914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62" name="ひし形 61"/>
                <p:cNvSpPr/>
                <p:nvPr/>
              </p:nvSpPr>
              <p:spPr bwMode="auto">
                <a:xfrm>
                  <a:off x="9310712" y="5877103"/>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63" name="ひし形 62"/>
                <p:cNvSpPr/>
                <p:nvPr/>
              </p:nvSpPr>
              <p:spPr bwMode="auto">
                <a:xfrm>
                  <a:off x="9463112" y="6029503"/>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64" name="ひし形 63"/>
                <p:cNvSpPr/>
                <p:nvPr/>
              </p:nvSpPr>
              <p:spPr bwMode="auto">
                <a:xfrm>
                  <a:off x="8878664" y="494880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65" name="ひし形 64"/>
                <p:cNvSpPr/>
                <p:nvPr/>
              </p:nvSpPr>
              <p:spPr bwMode="auto">
                <a:xfrm>
                  <a:off x="9031064" y="510120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66" name="ひし形 65"/>
                <p:cNvSpPr/>
                <p:nvPr/>
              </p:nvSpPr>
              <p:spPr bwMode="auto">
                <a:xfrm>
                  <a:off x="8933904" y="53868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67" name="ひし形 66"/>
                <p:cNvSpPr/>
                <p:nvPr/>
              </p:nvSpPr>
              <p:spPr bwMode="auto">
                <a:xfrm>
                  <a:off x="9086304" y="55392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68" name="ひし形 67"/>
                <p:cNvSpPr/>
                <p:nvPr/>
              </p:nvSpPr>
              <p:spPr bwMode="auto">
                <a:xfrm>
                  <a:off x="9238704" y="56916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69" name="ひし形 68"/>
                <p:cNvSpPr/>
                <p:nvPr/>
              </p:nvSpPr>
              <p:spPr bwMode="auto">
                <a:xfrm>
                  <a:off x="8518624" y="53502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70" name="ひし形 69"/>
                <p:cNvSpPr/>
                <p:nvPr/>
              </p:nvSpPr>
              <p:spPr bwMode="auto">
                <a:xfrm>
                  <a:off x="8671024" y="55026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71" name="ひし形 70"/>
                <p:cNvSpPr/>
                <p:nvPr/>
              </p:nvSpPr>
              <p:spPr bwMode="auto">
                <a:xfrm>
                  <a:off x="8823424" y="56550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72" name="ひし形 71"/>
                <p:cNvSpPr/>
                <p:nvPr/>
              </p:nvSpPr>
              <p:spPr bwMode="auto">
                <a:xfrm>
                  <a:off x="9031064" y="510120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73" name="ひし形 72"/>
                <p:cNvSpPr/>
                <p:nvPr/>
              </p:nvSpPr>
              <p:spPr bwMode="auto">
                <a:xfrm>
                  <a:off x="8933904" y="53868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74" name="ひし形 73"/>
                <p:cNvSpPr/>
                <p:nvPr/>
              </p:nvSpPr>
              <p:spPr bwMode="auto">
                <a:xfrm>
                  <a:off x="9086304" y="55392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75" name="ひし形 74"/>
                <p:cNvSpPr/>
                <p:nvPr/>
              </p:nvSpPr>
              <p:spPr bwMode="auto">
                <a:xfrm>
                  <a:off x="9238704" y="56916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76" name="ひし形 75"/>
                <p:cNvSpPr/>
                <p:nvPr/>
              </p:nvSpPr>
              <p:spPr bwMode="auto">
                <a:xfrm>
                  <a:off x="8518624" y="53502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77" name="ひし形 76"/>
                <p:cNvSpPr/>
                <p:nvPr/>
              </p:nvSpPr>
              <p:spPr bwMode="auto">
                <a:xfrm>
                  <a:off x="8671024" y="55026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78" name="ひし形 77"/>
                <p:cNvSpPr/>
                <p:nvPr/>
              </p:nvSpPr>
              <p:spPr bwMode="auto">
                <a:xfrm>
                  <a:off x="8823424" y="56550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79" name="ひし形 78"/>
                <p:cNvSpPr/>
                <p:nvPr/>
              </p:nvSpPr>
              <p:spPr bwMode="auto">
                <a:xfrm>
                  <a:off x="8975824" y="58074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80" name="ひし形 79"/>
                <p:cNvSpPr/>
                <p:nvPr/>
              </p:nvSpPr>
              <p:spPr bwMode="auto">
                <a:xfrm>
                  <a:off x="8933904" y="53868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81" name="ひし形 80"/>
                <p:cNvSpPr/>
                <p:nvPr/>
              </p:nvSpPr>
              <p:spPr bwMode="auto">
                <a:xfrm>
                  <a:off x="9086304" y="55392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82" name="ひし形 81"/>
                <p:cNvSpPr/>
                <p:nvPr/>
              </p:nvSpPr>
              <p:spPr bwMode="auto">
                <a:xfrm>
                  <a:off x="9238704" y="56916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83" name="ひし形 82"/>
                <p:cNvSpPr/>
                <p:nvPr/>
              </p:nvSpPr>
              <p:spPr bwMode="auto">
                <a:xfrm>
                  <a:off x="8518624" y="53502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84" name="ひし形 83"/>
                <p:cNvSpPr/>
                <p:nvPr/>
              </p:nvSpPr>
              <p:spPr bwMode="auto">
                <a:xfrm>
                  <a:off x="8671024" y="55026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85" name="ひし形 84"/>
                <p:cNvSpPr/>
                <p:nvPr/>
              </p:nvSpPr>
              <p:spPr bwMode="auto">
                <a:xfrm>
                  <a:off x="8823424" y="56550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86" name="ひし形 85"/>
                <p:cNvSpPr/>
                <p:nvPr/>
              </p:nvSpPr>
              <p:spPr bwMode="auto">
                <a:xfrm>
                  <a:off x="8975824" y="58074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87" name="ひし形 86"/>
                <p:cNvSpPr/>
                <p:nvPr/>
              </p:nvSpPr>
              <p:spPr bwMode="auto">
                <a:xfrm>
                  <a:off x="8878664" y="60931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88" name="ひし形 87"/>
                <p:cNvSpPr/>
                <p:nvPr/>
              </p:nvSpPr>
              <p:spPr bwMode="auto">
                <a:xfrm>
                  <a:off x="9086304" y="55392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89" name="ひし形 88"/>
                <p:cNvSpPr/>
                <p:nvPr/>
              </p:nvSpPr>
              <p:spPr bwMode="auto">
                <a:xfrm>
                  <a:off x="9238704" y="56916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90" name="ひし形 89"/>
                <p:cNvSpPr/>
                <p:nvPr/>
              </p:nvSpPr>
              <p:spPr bwMode="auto">
                <a:xfrm>
                  <a:off x="8518624" y="53502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91" name="ひし形 90"/>
                <p:cNvSpPr/>
                <p:nvPr/>
              </p:nvSpPr>
              <p:spPr bwMode="auto">
                <a:xfrm>
                  <a:off x="8671024" y="55026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92" name="ひし形 91"/>
                <p:cNvSpPr/>
                <p:nvPr/>
              </p:nvSpPr>
              <p:spPr bwMode="auto">
                <a:xfrm>
                  <a:off x="8823424" y="56550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93" name="ひし形 92"/>
                <p:cNvSpPr/>
                <p:nvPr/>
              </p:nvSpPr>
              <p:spPr bwMode="auto">
                <a:xfrm>
                  <a:off x="8975824" y="58074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94" name="ひし形 93"/>
                <p:cNvSpPr/>
                <p:nvPr/>
              </p:nvSpPr>
              <p:spPr bwMode="auto">
                <a:xfrm>
                  <a:off x="8878664" y="60931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95" name="ひし形 94"/>
                <p:cNvSpPr/>
                <p:nvPr/>
              </p:nvSpPr>
              <p:spPr bwMode="auto">
                <a:xfrm>
                  <a:off x="9031064" y="62455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96" name="ひし形 95"/>
                <p:cNvSpPr/>
                <p:nvPr/>
              </p:nvSpPr>
              <p:spPr bwMode="auto">
                <a:xfrm>
                  <a:off x="9598744" y="47327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97" name="ひし形 96"/>
                <p:cNvSpPr/>
                <p:nvPr/>
              </p:nvSpPr>
              <p:spPr bwMode="auto">
                <a:xfrm>
                  <a:off x="9751144" y="48851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98" name="ひし形 97"/>
                <p:cNvSpPr/>
                <p:nvPr/>
              </p:nvSpPr>
              <p:spPr bwMode="auto">
                <a:xfrm>
                  <a:off x="9653984" y="51708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99" name="ひし形 98"/>
                <p:cNvSpPr/>
                <p:nvPr/>
              </p:nvSpPr>
              <p:spPr bwMode="auto">
                <a:xfrm>
                  <a:off x="9806384" y="53232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00" name="ひし形 99"/>
                <p:cNvSpPr/>
                <p:nvPr/>
              </p:nvSpPr>
              <p:spPr bwMode="auto">
                <a:xfrm>
                  <a:off x="9958784" y="54756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01" name="ひし形 100"/>
                <p:cNvSpPr/>
                <p:nvPr/>
              </p:nvSpPr>
              <p:spPr bwMode="auto">
                <a:xfrm>
                  <a:off x="9238704" y="51342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02" name="ひし形 101"/>
                <p:cNvSpPr/>
                <p:nvPr/>
              </p:nvSpPr>
              <p:spPr bwMode="auto">
                <a:xfrm>
                  <a:off x="9391104" y="52866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03" name="ひし形 102"/>
                <p:cNvSpPr/>
                <p:nvPr/>
              </p:nvSpPr>
              <p:spPr bwMode="auto">
                <a:xfrm>
                  <a:off x="9543504" y="54390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04" name="ひし形 103"/>
                <p:cNvSpPr/>
                <p:nvPr/>
              </p:nvSpPr>
              <p:spPr bwMode="auto">
                <a:xfrm>
                  <a:off x="9751144" y="48851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05" name="ひし形 104"/>
                <p:cNvSpPr/>
                <p:nvPr/>
              </p:nvSpPr>
              <p:spPr bwMode="auto">
                <a:xfrm>
                  <a:off x="9653984" y="51708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06" name="ひし形 105"/>
                <p:cNvSpPr/>
                <p:nvPr/>
              </p:nvSpPr>
              <p:spPr bwMode="auto">
                <a:xfrm>
                  <a:off x="9806384" y="53232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07" name="ひし形 106"/>
                <p:cNvSpPr/>
                <p:nvPr/>
              </p:nvSpPr>
              <p:spPr bwMode="auto">
                <a:xfrm>
                  <a:off x="9958784" y="54756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08" name="ひし形 107"/>
                <p:cNvSpPr/>
                <p:nvPr/>
              </p:nvSpPr>
              <p:spPr bwMode="auto">
                <a:xfrm>
                  <a:off x="9238704" y="51342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09" name="ひし形 108"/>
                <p:cNvSpPr/>
                <p:nvPr/>
              </p:nvSpPr>
              <p:spPr bwMode="auto">
                <a:xfrm>
                  <a:off x="9391104" y="52866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10" name="ひし形 109"/>
                <p:cNvSpPr/>
                <p:nvPr/>
              </p:nvSpPr>
              <p:spPr bwMode="auto">
                <a:xfrm>
                  <a:off x="9543504" y="54390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11" name="ひし形 110"/>
                <p:cNvSpPr/>
                <p:nvPr/>
              </p:nvSpPr>
              <p:spPr bwMode="auto">
                <a:xfrm>
                  <a:off x="9695904" y="55914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12" name="ひし形 111"/>
                <p:cNvSpPr/>
                <p:nvPr/>
              </p:nvSpPr>
              <p:spPr bwMode="auto">
                <a:xfrm>
                  <a:off x="9653984" y="51708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13" name="ひし形 112"/>
                <p:cNvSpPr/>
                <p:nvPr/>
              </p:nvSpPr>
              <p:spPr bwMode="auto">
                <a:xfrm>
                  <a:off x="9806384" y="53232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14" name="ひし形 113"/>
                <p:cNvSpPr/>
                <p:nvPr/>
              </p:nvSpPr>
              <p:spPr bwMode="auto">
                <a:xfrm>
                  <a:off x="9958784" y="54756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15" name="ひし形 114"/>
                <p:cNvSpPr/>
                <p:nvPr/>
              </p:nvSpPr>
              <p:spPr bwMode="auto">
                <a:xfrm>
                  <a:off x="9238704" y="51342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16" name="ひし形 115"/>
                <p:cNvSpPr/>
                <p:nvPr/>
              </p:nvSpPr>
              <p:spPr bwMode="auto">
                <a:xfrm>
                  <a:off x="9391104" y="52866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17" name="ひし形 116"/>
                <p:cNvSpPr/>
                <p:nvPr/>
              </p:nvSpPr>
              <p:spPr bwMode="auto">
                <a:xfrm>
                  <a:off x="9543504" y="54390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18" name="ひし形 117"/>
                <p:cNvSpPr/>
                <p:nvPr/>
              </p:nvSpPr>
              <p:spPr bwMode="auto">
                <a:xfrm>
                  <a:off x="9695904" y="55914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19" name="ひし形 118"/>
                <p:cNvSpPr/>
                <p:nvPr/>
              </p:nvSpPr>
              <p:spPr bwMode="auto">
                <a:xfrm>
                  <a:off x="9598744" y="5877103"/>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20" name="ひし形 119"/>
                <p:cNvSpPr/>
                <p:nvPr/>
              </p:nvSpPr>
              <p:spPr bwMode="auto">
                <a:xfrm>
                  <a:off x="9806384" y="53232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21" name="ひし形 120"/>
                <p:cNvSpPr/>
                <p:nvPr/>
              </p:nvSpPr>
              <p:spPr bwMode="auto">
                <a:xfrm>
                  <a:off x="9958784" y="54756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22" name="ひし形 121"/>
                <p:cNvSpPr/>
                <p:nvPr/>
              </p:nvSpPr>
              <p:spPr bwMode="auto">
                <a:xfrm>
                  <a:off x="9238704" y="51342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23" name="ひし形 122"/>
                <p:cNvSpPr/>
                <p:nvPr/>
              </p:nvSpPr>
              <p:spPr bwMode="auto">
                <a:xfrm>
                  <a:off x="9391104" y="52866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24" name="ひし形 123"/>
                <p:cNvSpPr/>
                <p:nvPr/>
              </p:nvSpPr>
              <p:spPr bwMode="auto">
                <a:xfrm>
                  <a:off x="9543504" y="54390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25" name="ひし形 124"/>
                <p:cNvSpPr/>
                <p:nvPr/>
              </p:nvSpPr>
              <p:spPr bwMode="auto">
                <a:xfrm>
                  <a:off x="9695904" y="55914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26" name="ひし形 125"/>
                <p:cNvSpPr/>
                <p:nvPr/>
              </p:nvSpPr>
              <p:spPr bwMode="auto">
                <a:xfrm>
                  <a:off x="9598744" y="5877103"/>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27" name="ひし形 126"/>
                <p:cNvSpPr/>
                <p:nvPr/>
              </p:nvSpPr>
              <p:spPr bwMode="auto">
                <a:xfrm>
                  <a:off x="9751144" y="6029503"/>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28" name="ひし形 127"/>
                <p:cNvSpPr/>
                <p:nvPr/>
              </p:nvSpPr>
              <p:spPr bwMode="auto">
                <a:xfrm>
                  <a:off x="9176391" y="4860762"/>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29" name="ひし形 128"/>
                <p:cNvSpPr/>
                <p:nvPr/>
              </p:nvSpPr>
              <p:spPr bwMode="auto">
                <a:xfrm>
                  <a:off x="9328791" y="5013162"/>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30" name="ひし形 129"/>
                <p:cNvSpPr/>
                <p:nvPr/>
              </p:nvSpPr>
              <p:spPr bwMode="auto">
                <a:xfrm>
                  <a:off x="9231631" y="529883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31" name="ひし形 130"/>
                <p:cNvSpPr/>
                <p:nvPr/>
              </p:nvSpPr>
              <p:spPr bwMode="auto">
                <a:xfrm>
                  <a:off x="9384031" y="545123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32" name="ひし形 131"/>
                <p:cNvSpPr/>
                <p:nvPr/>
              </p:nvSpPr>
              <p:spPr bwMode="auto">
                <a:xfrm>
                  <a:off x="9536431" y="560363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33" name="ひし形 132"/>
                <p:cNvSpPr/>
                <p:nvPr/>
              </p:nvSpPr>
              <p:spPr bwMode="auto">
                <a:xfrm>
                  <a:off x="8816351" y="52622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34" name="ひし形 133"/>
                <p:cNvSpPr/>
                <p:nvPr/>
              </p:nvSpPr>
              <p:spPr bwMode="auto">
                <a:xfrm>
                  <a:off x="8968751" y="54146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35" name="ひし形 134"/>
                <p:cNvSpPr/>
                <p:nvPr/>
              </p:nvSpPr>
              <p:spPr bwMode="auto">
                <a:xfrm>
                  <a:off x="9121151" y="55670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36" name="ひし形 135"/>
                <p:cNvSpPr/>
                <p:nvPr/>
              </p:nvSpPr>
              <p:spPr bwMode="auto">
                <a:xfrm>
                  <a:off x="9328791" y="5013162"/>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37" name="ひし形 136"/>
                <p:cNvSpPr/>
                <p:nvPr/>
              </p:nvSpPr>
              <p:spPr bwMode="auto">
                <a:xfrm>
                  <a:off x="9231631" y="529883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38" name="ひし形 137"/>
                <p:cNvSpPr/>
                <p:nvPr/>
              </p:nvSpPr>
              <p:spPr bwMode="auto">
                <a:xfrm>
                  <a:off x="9384031" y="545123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39" name="ひし形 138"/>
                <p:cNvSpPr/>
                <p:nvPr/>
              </p:nvSpPr>
              <p:spPr bwMode="auto">
                <a:xfrm>
                  <a:off x="9536431" y="560363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40" name="ひし形 139"/>
                <p:cNvSpPr/>
                <p:nvPr/>
              </p:nvSpPr>
              <p:spPr bwMode="auto">
                <a:xfrm>
                  <a:off x="8816351" y="52622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41" name="ひし形 140"/>
                <p:cNvSpPr/>
                <p:nvPr/>
              </p:nvSpPr>
              <p:spPr bwMode="auto">
                <a:xfrm>
                  <a:off x="8968751" y="54146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42" name="ひし形 141"/>
                <p:cNvSpPr/>
                <p:nvPr/>
              </p:nvSpPr>
              <p:spPr bwMode="auto">
                <a:xfrm>
                  <a:off x="9121151" y="55670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43" name="ひし形 142"/>
                <p:cNvSpPr/>
                <p:nvPr/>
              </p:nvSpPr>
              <p:spPr bwMode="auto">
                <a:xfrm>
                  <a:off x="9273551" y="57194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44" name="ひし形 143"/>
                <p:cNvSpPr/>
                <p:nvPr/>
              </p:nvSpPr>
              <p:spPr bwMode="auto">
                <a:xfrm>
                  <a:off x="9231631" y="529883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45" name="ひし形 144"/>
                <p:cNvSpPr/>
                <p:nvPr/>
              </p:nvSpPr>
              <p:spPr bwMode="auto">
                <a:xfrm>
                  <a:off x="9384031" y="545123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46" name="ひし形 145"/>
                <p:cNvSpPr/>
                <p:nvPr/>
              </p:nvSpPr>
              <p:spPr bwMode="auto">
                <a:xfrm>
                  <a:off x="9536431" y="560363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47" name="ひし形 146"/>
                <p:cNvSpPr/>
                <p:nvPr/>
              </p:nvSpPr>
              <p:spPr bwMode="auto">
                <a:xfrm>
                  <a:off x="8816351" y="52622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48" name="ひし形 147"/>
                <p:cNvSpPr/>
                <p:nvPr/>
              </p:nvSpPr>
              <p:spPr bwMode="auto">
                <a:xfrm>
                  <a:off x="8968751" y="54146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49" name="ひし形 148"/>
                <p:cNvSpPr/>
                <p:nvPr/>
              </p:nvSpPr>
              <p:spPr bwMode="auto">
                <a:xfrm>
                  <a:off x="9121151" y="55670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50" name="ひし形 149"/>
                <p:cNvSpPr/>
                <p:nvPr/>
              </p:nvSpPr>
              <p:spPr bwMode="auto">
                <a:xfrm>
                  <a:off x="9273551" y="57194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51" name="ひし形 150"/>
                <p:cNvSpPr/>
                <p:nvPr/>
              </p:nvSpPr>
              <p:spPr bwMode="auto">
                <a:xfrm>
                  <a:off x="9176391" y="600508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52" name="ひし形 151"/>
                <p:cNvSpPr/>
                <p:nvPr/>
              </p:nvSpPr>
              <p:spPr bwMode="auto">
                <a:xfrm>
                  <a:off x="9384031" y="545123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53" name="ひし形 152"/>
                <p:cNvSpPr/>
                <p:nvPr/>
              </p:nvSpPr>
              <p:spPr bwMode="auto">
                <a:xfrm>
                  <a:off x="9536431" y="560363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54" name="ひし形 153"/>
                <p:cNvSpPr/>
                <p:nvPr/>
              </p:nvSpPr>
              <p:spPr bwMode="auto">
                <a:xfrm>
                  <a:off x="8816351" y="52622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55" name="ひし形 154"/>
                <p:cNvSpPr/>
                <p:nvPr/>
              </p:nvSpPr>
              <p:spPr bwMode="auto">
                <a:xfrm>
                  <a:off x="8968751" y="54146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56" name="ひし形 155"/>
                <p:cNvSpPr/>
                <p:nvPr/>
              </p:nvSpPr>
              <p:spPr bwMode="auto">
                <a:xfrm>
                  <a:off x="9121151" y="55670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57" name="ひし形 156"/>
                <p:cNvSpPr/>
                <p:nvPr/>
              </p:nvSpPr>
              <p:spPr bwMode="auto">
                <a:xfrm>
                  <a:off x="9273551" y="57194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58" name="ひし形 157"/>
                <p:cNvSpPr/>
                <p:nvPr/>
              </p:nvSpPr>
              <p:spPr bwMode="auto">
                <a:xfrm>
                  <a:off x="9176391" y="600508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59" name="ひし形 158"/>
                <p:cNvSpPr/>
                <p:nvPr/>
              </p:nvSpPr>
              <p:spPr bwMode="auto">
                <a:xfrm>
                  <a:off x="9328791" y="615748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grpSp>
          <p:sp>
            <p:nvSpPr>
              <p:cNvPr id="29" name="爆発 2 28"/>
              <p:cNvSpPr/>
              <p:nvPr/>
            </p:nvSpPr>
            <p:spPr bwMode="auto">
              <a:xfrm rot="7500000">
                <a:off x="3853779" y="5284425"/>
                <a:ext cx="1405408" cy="1125655"/>
              </a:xfrm>
              <a:prstGeom prst="irregularSeal2">
                <a:avLst/>
              </a:prstGeom>
              <a:solidFill>
                <a:srgbClr val="FFFF00">
                  <a:alpha val="51000"/>
                </a:srgbClr>
              </a:solidFill>
              <a:ln w="38100" cap="flat" cmpd="sng" algn="ctr">
                <a:solidFill>
                  <a:srgbClr val="FF6600"/>
                </a:solidFill>
                <a:prstDash val="solid"/>
                <a:miter lim="0"/>
                <a:headEnd type="none" w="med" len="med"/>
                <a:tailEnd type="none" w="med" len="med"/>
              </a:ln>
              <a:effectLst>
                <a:outerShdw blurRad="50800" dist="25400" dir="5400000" algn="ctr" rotWithShape="0">
                  <a:srgbClr val="000000">
                    <a:alpha val="25000"/>
                  </a:srgb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61" name="テキスト ボックス 160"/>
              <p:cNvSpPr txBox="1"/>
              <p:nvPr/>
            </p:nvSpPr>
            <p:spPr>
              <a:xfrm>
                <a:off x="3058637" y="7325072"/>
                <a:ext cx="2995692" cy="584776"/>
              </a:xfrm>
              <a:prstGeom prst="rect">
                <a:avLst/>
              </a:prstGeom>
              <a:noFill/>
            </p:spPr>
            <p:txBody>
              <a:bodyPr wrap="none" rtlCol="0">
                <a:spAutoFit/>
              </a:bodyPr>
              <a:lstStyle/>
              <a:p>
                <a:r>
                  <a:rPr kumimoji="1" lang="ja-JP" altLang="en-US" sz="3200" dirty="0" smtClean="0">
                    <a:latin typeface="ヒラギノ明朝 Pro W3"/>
                    <a:ea typeface="ヒラギノ明朝 Pro W3"/>
                    <a:cs typeface="ヒラギノ明朝 Pro W3"/>
                  </a:rPr>
                  <a:t>ナノドット析出</a:t>
                </a:r>
                <a:endParaRPr kumimoji="1" lang="ja-JP" altLang="en-US" sz="3200" dirty="0">
                  <a:latin typeface="ヒラギノ明朝 Pro W3"/>
                  <a:ea typeface="ヒラギノ明朝 Pro W3"/>
                  <a:cs typeface="ヒラギノ明朝 Pro W3"/>
                </a:endParaRPr>
              </a:p>
            </p:txBody>
          </p:sp>
        </p:grpSp>
        <p:sp>
          <p:nvSpPr>
            <p:cNvPr id="163" name="テキスト ボックス 162"/>
            <p:cNvSpPr txBox="1"/>
            <p:nvPr/>
          </p:nvSpPr>
          <p:spPr>
            <a:xfrm>
              <a:off x="764410" y="556320"/>
              <a:ext cx="11341566" cy="707886"/>
            </a:xfrm>
            <a:prstGeom prst="rect">
              <a:avLst/>
            </a:prstGeom>
            <a:noFill/>
          </p:spPr>
          <p:txBody>
            <a:bodyPr wrap="none" rtlCol="0">
              <a:spAutoFit/>
            </a:bodyPr>
            <a:lstStyle/>
            <a:p>
              <a:r>
                <a:rPr kumimoji="1" lang="ja-JP" altLang="en-US" sz="4000" dirty="0" smtClean="0">
                  <a:latin typeface="ヒラギノ明朝 Pro W3"/>
                  <a:ea typeface="ヒラギノ明朝 Pro W3"/>
                  <a:cs typeface="ヒラギノ明朝 Pro W3"/>
                </a:rPr>
                <a:t>液中プラズマ放電法によるナノドット作成の原理</a:t>
              </a:r>
              <a:endParaRPr kumimoji="1" lang="ja-JP" altLang="en-US" sz="4000" dirty="0">
                <a:latin typeface="ヒラギノ明朝 Pro W3"/>
                <a:ea typeface="ヒラギノ明朝 Pro W3"/>
                <a:cs typeface="ヒラギノ明朝 Pro W3"/>
              </a:endParaRPr>
            </a:p>
          </p:txBody>
        </p:sp>
        <p:sp>
          <p:nvSpPr>
            <p:cNvPr id="164" name="テキスト ボックス 163"/>
            <p:cNvSpPr txBox="1"/>
            <p:nvPr/>
          </p:nvSpPr>
          <p:spPr>
            <a:xfrm>
              <a:off x="7366496" y="2644552"/>
              <a:ext cx="5401767" cy="1200329"/>
            </a:xfrm>
            <a:prstGeom prst="rect">
              <a:avLst/>
            </a:prstGeom>
            <a:noFill/>
          </p:spPr>
          <p:txBody>
            <a:bodyPr wrap="square" rtlCol="0">
              <a:spAutoFit/>
            </a:bodyPr>
            <a:lstStyle/>
            <a:p>
              <a:pPr algn="l"/>
              <a:r>
                <a:rPr kumimoji="1" lang="ja-JP" altLang="en-US" dirty="0" smtClean="0">
                  <a:latin typeface="ヒラギノ明朝 Pro W3"/>
                  <a:ea typeface="ヒラギノ明朝 Pro W3"/>
                  <a:cs typeface="ヒラギノ明朝 Pro W3"/>
                </a:rPr>
                <a:t>電極材料が消耗してナノドットとして液中に析出</a:t>
              </a:r>
              <a:endParaRPr kumimoji="1" lang="ja-JP" altLang="en-US" dirty="0">
                <a:latin typeface="ヒラギノ明朝 Pro W3"/>
                <a:ea typeface="ヒラギノ明朝 Pro W3"/>
                <a:cs typeface="ヒラギノ明朝 Pro W3"/>
              </a:endParaRPr>
            </a:p>
          </p:txBody>
        </p:sp>
        <p:sp>
          <p:nvSpPr>
            <p:cNvPr id="165" name="テキスト ボックス 164"/>
            <p:cNvSpPr txBox="1"/>
            <p:nvPr/>
          </p:nvSpPr>
          <p:spPr>
            <a:xfrm>
              <a:off x="7367042" y="5164138"/>
              <a:ext cx="5400675" cy="1754327"/>
            </a:xfrm>
            <a:prstGeom prst="rect">
              <a:avLst/>
            </a:prstGeom>
            <a:noFill/>
          </p:spPr>
          <p:txBody>
            <a:bodyPr wrap="square" rtlCol="0">
              <a:spAutoFit/>
            </a:bodyPr>
            <a:lstStyle/>
            <a:p>
              <a:pPr algn="l"/>
              <a:r>
                <a:rPr kumimoji="1" lang="ja-JP" altLang="en-US" dirty="0" smtClean="0">
                  <a:latin typeface="ヒラギノ明朝 Pro W3"/>
                  <a:ea typeface="ヒラギノ明朝 Pro W3"/>
                  <a:cs typeface="ヒラギノ明朝 Pro W3"/>
                </a:rPr>
                <a:t>水溶液中のイオンが酸化還元されてナノドットとして液中に析出</a:t>
              </a:r>
              <a:endParaRPr kumimoji="1" lang="ja-JP" altLang="en-US" dirty="0">
                <a:latin typeface="ヒラギノ明朝 Pro W3"/>
                <a:ea typeface="ヒラギノ明朝 Pro W3"/>
                <a:cs typeface="ヒラギノ明朝 Pro W3"/>
              </a:endParaRPr>
            </a:p>
          </p:txBody>
        </p:sp>
        <p:sp>
          <p:nvSpPr>
            <p:cNvPr id="166" name="テキスト ボックス 165"/>
            <p:cNvSpPr txBox="1"/>
            <p:nvPr/>
          </p:nvSpPr>
          <p:spPr>
            <a:xfrm>
              <a:off x="9761397" y="4150566"/>
              <a:ext cx="611966" cy="707886"/>
            </a:xfrm>
            <a:prstGeom prst="rect">
              <a:avLst/>
            </a:prstGeom>
            <a:noFill/>
          </p:spPr>
          <p:txBody>
            <a:bodyPr wrap="none" rtlCol="0">
              <a:spAutoFit/>
            </a:bodyPr>
            <a:lstStyle/>
            <a:p>
              <a:r>
                <a:rPr kumimoji="1" lang="en-US" altLang="ja-JP" sz="4000" dirty="0" smtClean="0">
                  <a:latin typeface="Times New Roman"/>
                  <a:cs typeface="Times New Roman"/>
                </a:rPr>
                <a:t>or</a:t>
              </a:r>
              <a:endParaRPr kumimoji="1" lang="ja-JP" altLang="en-US" sz="4000" dirty="0">
                <a:latin typeface="Times New Roman"/>
                <a:cs typeface="Times New Roman"/>
              </a:endParaRPr>
            </a:p>
          </p:txBody>
        </p:sp>
      </p:grpSp>
      <p:sp>
        <p:nvSpPr>
          <p:cNvPr id="168" name="テキスト ボックス 9"/>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a:latin typeface="American Typewriter" charset="0"/>
                <a:cs typeface="American Typewriter" charset="0"/>
              </a:rPr>
              <a:t>No. 2</a:t>
            </a:r>
            <a:endParaRPr lang="ja-JP" altLang="en-US" sz="2400">
              <a:latin typeface="American Typewriter" charset="0"/>
              <a:cs typeface="American Typewriter" charset="0"/>
            </a:endParaRPr>
          </a:p>
        </p:txBody>
      </p:sp>
    </p:spTree>
    <p:extLst>
      <p:ext uri="{BB962C8B-B14F-4D97-AF65-F5344CB8AC3E}">
        <p14:creationId xmlns:p14="http://schemas.microsoft.com/office/powerpoint/2010/main" val="30525642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テキスト ボックス 2"/>
          <p:cNvSpPr txBox="1">
            <a:spLocks noChangeArrowheads="1"/>
          </p:cNvSpPr>
          <p:nvPr/>
        </p:nvSpPr>
        <p:spPr bwMode="auto">
          <a:xfrm>
            <a:off x="2870200" y="5146675"/>
            <a:ext cx="185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endParaRPr lang="ja-JP" altLang="en-US"/>
          </a:p>
        </p:txBody>
      </p:sp>
      <p:sp>
        <p:nvSpPr>
          <p:cNvPr id="14338" name="正方形/長方形 3"/>
          <p:cNvSpPr>
            <a:spLocks noChangeArrowheads="1"/>
          </p:cNvSpPr>
          <p:nvPr/>
        </p:nvSpPr>
        <p:spPr bwMode="auto">
          <a:xfrm>
            <a:off x="-2983" y="916360"/>
            <a:ext cx="13004800" cy="858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803275" indent="-803275" algn="l">
              <a:lnSpc>
                <a:spcPct val="140000"/>
              </a:lnSpc>
              <a:tabLst>
                <a:tab pos="803275" algn="l"/>
              </a:tabLst>
            </a:pPr>
            <a:r>
              <a:rPr lang="en-US" altLang="ja-JP" dirty="0">
                <a:latin typeface="Times" charset="0"/>
                <a:ea typeface="ヒラギノ明朝 Pro W3" charset="0"/>
                <a:cs typeface="ヒラギノ明朝 Pro W3" charset="0"/>
              </a:rPr>
              <a:t>1; 	</a:t>
            </a:r>
            <a:r>
              <a:rPr lang="ja-JP" altLang="en-US" dirty="0" smtClean="0">
                <a:latin typeface="Times" charset="0"/>
                <a:ea typeface="ヒラギノ明朝 Pro W3" charset="0"/>
                <a:cs typeface="ヒラギノ明朝 Pro W3" charset="0"/>
              </a:rPr>
              <a:t>分析可能な量の金属ナノ結晶が生成できたのは、</a:t>
            </a:r>
          </a:p>
          <a:p>
            <a:pPr marL="803275" indent="-803275" algn="l">
              <a:lnSpc>
                <a:spcPct val="140000"/>
              </a:lnSpc>
              <a:tabLst>
                <a:tab pos="803275" algn="l"/>
              </a:tabLst>
            </a:pPr>
            <a:r>
              <a:rPr lang="ja-JP" altLang="en-US" dirty="0">
                <a:latin typeface="Times" charset="0"/>
                <a:ea typeface="ヒラギノ明朝 Pro W3" charset="0"/>
                <a:cs typeface="ヒラギノ明朝 Pro W3" charset="0"/>
              </a:rPr>
              <a:t>	</a:t>
            </a:r>
            <a:r>
              <a:rPr lang="en-US" altLang="ja-JP" dirty="0" smtClean="0">
                <a:latin typeface="Times" charset="0"/>
                <a:ea typeface="ヒラギノ明朝 Pro W3" charset="0"/>
                <a:cs typeface="ヒラギノ明朝 Pro W3" charset="0"/>
              </a:rPr>
              <a:t>Au</a:t>
            </a:r>
            <a:r>
              <a:rPr lang="ja-JP" altLang="en-US" dirty="0" smtClean="0">
                <a:latin typeface="Times" charset="0"/>
                <a:ea typeface="ヒラギノ明朝 Pro W3" charset="0"/>
                <a:cs typeface="ヒラギノ明朝 Pro W3" charset="0"/>
              </a:rPr>
              <a:t>電極では</a:t>
            </a:r>
            <a:r>
              <a:rPr lang="en-US" altLang="ja-JP" dirty="0" smtClean="0">
                <a:latin typeface="Times" charset="0"/>
                <a:ea typeface="ヒラギノ明朝 Pro W3" charset="0"/>
                <a:cs typeface="ヒラギノ明朝 Pro W3" charset="0"/>
              </a:rPr>
              <a:t>Na</a:t>
            </a:r>
            <a:r>
              <a:rPr lang="en-US" altLang="ja-JP" baseline="-25000" dirty="0" smtClean="0">
                <a:latin typeface="Times" charset="0"/>
                <a:ea typeface="ヒラギノ明朝 Pro W3" charset="0"/>
                <a:cs typeface="ヒラギノ明朝 Pro W3" charset="0"/>
              </a:rPr>
              <a:t>2</a:t>
            </a:r>
            <a:r>
              <a:rPr lang="en-US" altLang="ja-JP" dirty="0" smtClean="0">
                <a:latin typeface="Times" charset="0"/>
                <a:ea typeface="ヒラギノ明朝 Pro W3" charset="0"/>
                <a:cs typeface="ヒラギノ明朝 Pro W3" charset="0"/>
              </a:rPr>
              <a:t>SiO</a:t>
            </a:r>
            <a:r>
              <a:rPr lang="en-US" altLang="ja-JP" baseline="-25000" dirty="0" smtClean="0">
                <a:latin typeface="Times" charset="0"/>
                <a:ea typeface="ヒラギノ明朝 Pro W3" charset="0"/>
                <a:cs typeface="ヒラギノ明朝 Pro W3" charset="0"/>
              </a:rPr>
              <a:t>3</a:t>
            </a:r>
            <a:r>
              <a:rPr lang="ja-JP" altLang="en-US" dirty="0">
                <a:latin typeface="Times" charset="0"/>
                <a:ea typeface="ヒラギノ明朝 Pro W3" charset="0"/>
                <a:cs typeface="ヒラギノ明朝 Pro W3" charset="0"/>
              </a:rPr>
              <a:t>、</a:t>
            </a:r>
            <a:r>
              <a:rPr lang="en-US" altLang="ja-JP" dirty="0" smtClean="0">
                <a:latin typeface="Times" charset="0"/>
                <a:ea typeface="ヒラギノ明朝 Pro W3" charset="0"/>
                <a:cs typeface="ヒラギノ明朝 Pro W3" charset="0"/>
              </a:rPr>
              <a:t>Na</a:t>
            </a:r>
            <a:r>
              <a:rPr lang="en-US" altLang="ja-JP" baseline="-25000" dirty="0" smtClean="0">
                <a:latin typeface="Times" charset="0"/>
                <a:ea typeface="ヒラギノ明朝 Pro W3" charset="0"/>
                <a:cs typeface="ヒラギノ明朝 Pro W3" charset="0"/>
              </a:rPr>
              <a:t>2</a:t>
            </a:r>
            <a:r>
              <a:rPr lang="en-US" altLang="ja-JP" dirty="0" smtClean="0">
                <a:latin typeface="Times" charset="0"/>
                <a:ea typeface="ヒラギノ明朝 Pro W3" charset="0"/>
                <a:cs typeface="ヒラギノ明朝 Pro W3" charset="0"/>
              </a:rPr>
              <a:t>CO</a:t>
            </a:r>
            <a:r>
              <a:rPr lang="en-US" altLang="ja-JP" baseline="-25000" dirty="0" smtClean="0">
                <a:latin typeface="Times" charset="0"/>
                <a:ea typeface="ヒラギノ明朝 Pro W3" charset="0"/>
                <a:cs typeface="ヒラギノ明朝 Pro W3" charset="0"/>
              </a:rPr>
              <a:t>3</a:t>
            </a:r>
            <a:r>
              <a:rPr lang="ja-JP" altLang="en-US" dirty="0">
                <a:latin typeface="Times" charset="0"/>
                <a:ea typeface="ヒラギノ明朝 Pro W3" charset="0"/>
                <a:cs typeface="ヒラギノ明朝 Pro W3" charset="0"/>
              </a:rPr>
              <a:t>、</a:t>
            </a:r>
            <a:r>
              <a:rPr lang="en-US" altLang="ja-JP" dirty="0" smtClean="0">
                <a:latin typeface="Times" charset="0"/>
                <a:ea typeface="ヒラギノ明朝 Pro W3" charset="0"/>
                <a:cs typeface="ヒラギノ明朝 Pro W3" charset="0"/>
              </a:rPr>
              <a:t>Na</a:t>
            </a:r>
            <a:r>
              <a:rPr lang="en-US" altLang="ja-JP" baseline="-25000" dirty="0" smtClean="0">
                <a:latin typeface="Times" charset="0"/>
                <a:ea typeface="ヒラギノ明朝 Pro W3" charset="0"/>
                <a:cs typeface="ヒラギノ明朝 Pro W3" charset="0"/>
              </a:rPr>
              <a:t>2</a:t>
            </a:r>
            <a:r>
              <a:rPr lang="en-US" altLang="ja-JP" dirty="0" smtClean="0">
                <a:latin typeface="Times" charset="0"/>
                <a:ea typeface="ヒラギノ明朝 Pro W3" charset="0"/>
                <a:cs typeface="ヒラギノ明朝 Pro W3" charset="0"/>
              </a:rPr>
              <a:t>SO</a:t>
            </a:r>
            <a:r>
              <a:rPr lang="en-US" altLang="ja-JP" baseline="-25000" dirty="0" smtClean="0">
                <a:latin typeface="Times" charset="0"/>
                <a:ea typeface="ヒラギノ明朝 Pro W3" charset="0"/>
                <a:cs typeface="ヒラギノ明朝 Pro W3" charset="0"/>
              </a:rPr>
              <a:t>4</a:t>
            </a:r>
            <a:r>
              <a:rPr lang="ja-JP" altLang="en-US" dirty="0">
                <a:latin typeface="Times" charset="0"/>
                <a:ea typeface="ヒラギノ明朝 Pro W3" charset="0"/>
                <a:cs typeface="ヒラギノ明朝 Pro W3" charset="0"/>
              </a:rPr>
              <a:t>、</a:t>
            </a:r>
            <a:r>
              <a:rPr lang="en-US" altLang="ja-JP" dirty="0" err="1" smtClean="0">
                <a:latin typeface="Times" charset="0"/>
                <a:ea typeface="ヒラギノ明朝 Pro W3" charset="0"/>
                <a:cs typeface="ヒラギノ明朝 Pro W3" charset="0"/>
              </a:rPr>
              <a:t>NaCl</a:t>
            </a:r>
            <a:r>
              <a:rPr lang="ja-JP" altLang="en-US" dirty="0" smtClean="0">
                <a:latin typeface="Times" charset="0"/>
                <a:ea typeface="ヒラギノ明朝 Pro W3" charset="0"/>
                <a:cs typeface="ヒラギノ明朝 Pro W3" charset="0"/>
              </a:rPr>
              <a:t>水溶液</a:t>
            </a:r>
          </a:p>
          <a:p>
            <a:pPr marL="803275" indent="-803275" algn="l">
              <a:lnSpc>
                <a:spcPct val="140000"/>
              </a:lnSpc>
              <a:tabLst>
                <a:tab pos="803275" algn="l"/>
              </a:tabLst>
            </a:pPr>
            <a:r>
              <a:rPr lang="ja-JP" altLang="en-US" dirty="0">
                <a:latin typeface="Times" charset="0"/>
                <a:ea typeface="ヒラギノ明朝 Pro W3" charset="0"/>
                <a:cs typeface="ヒラギノ明朝 Pro W3" charset="0"/>
              </a:rPr>
              <a:t>	</a:t>
            </a:r>
            <a:r>
              <a:rPr lang="en-US" altLang="ja-JP" dirty="0">
                <a:latin typeface="Times" charset="0"/>
                <a:ea typeface="ヒラギノ明朝 Pro W3" charset="0"/>
                <a:cs typeface="ヒラギノ明朝 Pro W3" charset="0"/>
              </a:rPr>
              <a:t>Cu</a:t>
            </a:r>
            <a:r>
              <a:rPr lang="ja-JP" altLang="en-US" dirty="0" smtClean="0">
                <a:latin typeface="Times" charset="0"/>
                <a:ea typeface="ヒラギノ明朝 Pro W3" charset="0"/>
                <a:cs typeface="ヒラギノ明朝 Pro W3" charset="0"/>
              </a:rPr>
              <a:t>電極では</a:t>
            </a:r>
            <a:r>
              <a:rPr lang="en-US" altLang="ja-JP" dirty="0">
                <a:latin typeface="Times" charset="0"/>
                <a:ea typeface="ヒラギノ明朝 Pro W3" charset="0"/>
                <a:cs typeface="ヒラギノ明朝 Pro W3" charset="0"/>
              </a:rPr>
              <a:t>Na</a:t>
            </a:r>
            <a:r>
              <a:rPr lang="en-US" altLang="ja-JP" baseline="-25000" dirty="0">
                <a:latin typeface="Times" charset="0"/>
                <a:ea typeface="ヒラギノ明朝 Pro W3" charset="0"/>
                <a:cs typeface="ヒラギノ明朝 Pro W3" charset="0"/>
              </a:rPr>
              <a:t>2</a:t>
            </a:r>
            <a:r>
              <a:rPr lang="en-US" altLang="ja-JP" dirty="0">
                <a:latin typeface="Times" charset="0"/>
                <a:ea typeface="ヒラギノ明朝 Pro W3" charset="0"/>
                <a:cs typeface="ヒラギノ明朝 Pro W3" charset="0"/>
              </a:rPr>
              <a:t>SiO</a:t>
            </a:r>
            <a:r>
              <a:rPr lang="en-US" altLang="ja-JP" baseline="-25000" dirty="0">
                <a:latin typeface="Times" charset="0"/>
                <a:ea typeface="ヒラギノ明朝 Pro W3" charset="0"/>
                <a:cs typeface="ヒラギノ明朝 Pro W3" charset="0"/>
              </a:rPr>
              <a:t>3</a:t>
            </a:r>
            <a:r>
              <a:rPr lang="ja-JP" altLang="en-US" dirty="0">
                <a:latin typeface="Times" charset="0"/>
                <a:ea typeface="ヒラギノ明朝 Pro W3" charset="0"/>
                <a:cs typeface="ヒラギノ明朝 Pro W3" charset="0"/>
              </a:rPr>
              <a:t>水溶液</a:t>
            </a:r>
            <a:r>
              <a:rPr lang="ja-JP" altLang="en-US" dirty="0" smtClean="0">
                <a:latin typeface="Times" charset="0"/>
                <a:ea typeface="ヒラギノ明朝 Pro W3" charset="0"/>
                <a:cs typeface="ヒラギノ明朝 Pro W3" charset="0"/>
              </a:rPr>
              <a:t>、</a:t>
            </a:r>
            <a:r>
              <a:rPr lang="en-US" altLang="ja-JP" dirty="0" err="1" smtClean="0">
                <a:latin typeface="Times" charset="0"/>
                <a:ea typeface="ヒラギノ明朝 Pro W3" charset="0"/>
                <a:cs typeface="ヒラギノ明朝 Pro W3" charset="0"/>
              </a:rPr>
              <a:t>Pt</a:t>
            </a:r>
            <a:r>
              <a:rPr lang="ja-JP" altLang="en-US" dirty="0" smtClean="0">
                <a:latin typeface="Times" charset="0"/>
                <a:ea typeface="ヒラギノ明朝 Pro W3" charset="0"/>
                <a:cs typeface="ヒラギノ明朝 Pro W3" charset="0"/>
              </a:rPr>
              <a:t>、</a:t>
            </a:r>
            <a:r>
              <a:rPr lang="en-US" altLang="ja-JP" dirty="0" err="1" smtClean="0">
                <a:latin typeface="Times" charset="0"/>
                <a:ea typeface="ヒラギノ明朝 Pro W3" charset="0"/>
                <a:cs typeface="ヒラギノ明朝 Pro W3" charset="0"/>
              </a:rPr>
              <a:t>Pd</a:t>
            </a:r>
            <a:r>
              <a:rPr lang="ja-JP" altLang="en-US" dirty="0" smtClean="0">
                <a:latin typeface="Times" charset="0"/>
                <a:ea typeface="ヒラギノ明朝 Pro W3" charset="0"/>
                <a:cs typeface="ヒラギノ明朝 Pro W3" charset="0"/>
              </a:rPr>
              <a:t>電極</a:t>
            </a:r>
            <a:r>
              <a:rPr lang="ja-JP" altLang="en-US" dirty="0">
                <a:latin typeface="Times" charset="0"/>
                <a:ea typeface="ヒラギノ明朝 Pro W3" charset="0"/>
                <a:cs typeface="ヒラギノ明朝 Pro W3" charset="0"/>
              </a:rPr>
              <a:t>では</a:t>
            </a:r>
            <a:r>
              <a:rPr lang="en-US" altLang="ja-JP" dirty="0" smtClean="0">
                <a:latin typeface="Times" charset="0"/>
                <a:ea typeface="ヒラギノ明朝 Pro W3" charset="0"/>
                <a:cs typeface="ヒラギノ明朝 Pro W3" charset="0"/>
              </a:rPr>
              <a:t>Na</a:t>
            </a:r>
            <a:r>
              <a:rPr lang="en-US" altLang="ja-JP" baseline="-25000" dirty="0" smtClean="0">
                <a:latin typeface="Times" charset="0"/>
                <a:ea typeface="ヒラギノ明朝 Pro W3" charset="0"/>
                <a:cs typeface="ヒラギノ明朝 Pro W3" charset="0"/>
              </a:rPr>
              <a:t>2</a:t>
            </a:r>
            <a:r>
              <a:rPr lang="en-US" altLang="ja-JP" dirty="0" smtClean="0">
                <a:latin typeface="Times" charset="0"/>
                <a:ea typeface="ヒラギノ明朝 Pro W3" charset="0"/>
                <a:cs typeface="ヒラギノ明朝 Pro W3" charset="0"/>
              </a:rPr>
              <a:t>SiO</a:t>
            </a:r>
            <a:r>
              <a:rPr lang="en-US" altLang="ja-JP" baseline="-25000" dirty="0" smtClean="0">
                <a:latin typeface="Times" charset="0"/>
                <a:ea typeface="ヒラギノ明朝 Pro W3" charset="0"/>
                <a:cs typeface="ヒラギノ明朝 Pro W3" charset="0"/>
              </a:rPr>
              <a:t>3</a:t>
            </a:r>
            <a:r>
              <a:rPr lang="ja-JP" altLang="en-US" dirty="0" smtClean="0">
                <a:latin typeface="Times" charset="0"/>
                <a:ea typeface="ヒラギノ明朝 Pro W3" charset="0"/>
                <a:cs typeface="ヒラギノ明朝 Pro W3" charset="0"/>
              </a:rPr>
              <a:t>水溶液</a:t>
            </a:r>
          </a:p>
          <a:p>
            <a:pPr marL="803275" indent="-803275" algn="l">
              <a:lnSpc>
                <a:spcPct val="140000"/>
              </a:lnSpc>
              <a:tabLst>
                <a:tab pos="803275" algn="l"/>
              </a:tabLst>
            </a:pPr>
            <a:r>
              <a:rPr lang="en-US" altLang="ja-JP" dirty="0" smtClean="0">
                <a:latin typeface="Times" charset="0"/>
                <a:ea typeface="ヒラギノ明朝 Pro W3" charset="0"/>
                <a:cs typeface="ヒラギノ明朝 Pro W3" charset="0"/>
              </a:rPr>
              <a:t>2</a:t>
            </a:r>
            <a:r>
              <a:rPr lang="en-US" altLang="ja-JP" dirty="0">
                <a:latin typeface="Times" charset="0"/>
                <a:ea typeface="ヒラギノ明朝 Pro W3" charset="0"/>
                <a:cs typeface="ヒラギノ明朝 Pro W3" charset="0"/>
              </a:rPr>
              <a:t>; 	W</a:t>
            </a:r>
            <a:r>
              <a:rPr lang="ja-JP" altLang="en-US" dirty="0" smtClean="0">
                <a:latin typeface="Times" charset="0"/>
                <a:ea typeface="ヒラギノ明朝 Pro W3" charset="0"/>
                <a:cs typeface="ヒラギノ明朝 Pro W3" charset="0"/>
              </a:rPr>
              <a:t>電極では酸化物などが少量析出</a:t>
            </a:r>
            <a:endParaRPr lang="en-US" altLang="ja-JP" dirty="0">
              <a:latin typeface="Times" charset="0"/>
              <a:ea typeface="ヒラギノ明朝 Pro W3" charset="0"/>
              <a:cs typeface="ヒラギノ明朝 Pro W3" charset="0"/>
            </a:endParaRPr>
          </a:p>
          <a:p>
            <a:pPr marL="803275" indent="-803275" algn="l">
              <a:lnSpc>
                <a:spcPct val="140000"/>
              </a:lnSpc>
              <a:tabLst>
                <a:tab pos="803275" algn="l"/>
              </a:tabLst>
            </a:pPr>
            <a:r>
              <a:rPr lang="en-US" altLang="ja-JP" dirty="0">
                <a:latin typeface="Times" charset="0"/>
                <a:ea typeface="ヒラギノ明朝 Pro W3" charset="0"/>
                <a:cs typeface="ヒラギノ明朝 Pro W3" charset="0"/>
              </a:rPr>
              <a:t>3; 	Si</a:t>
            </a:r>
            <a:r>
              <a:rPr lang="ja-JP" altLang="en-US" dirty="0">
                <a:latin typeface="Times" charset="0"/>
                <a:ea typeface="ヒラギノ明朝 Pro W3" charset="0"/>
                <a:cs typeface="ヒラギノ明朝 Pro W3" charset="0"/>
              </a:rPr>
              <a:t>電極</a:t>
            </a:r>
            <a:r>
              <a:rPr lang="ja-JP" altLang="en-US" dirty="0" smtClean="0">
                <a:latin typeface="Times" charset="0"/>
                <a:ea typeface="ヒラギノ明朝 Pro W3" charset="0"/>
                <a:cs typeface="ヒラギノ明朝 Pro W3" charset="0"/>
              </a:rPr>
              <a:t>はテストした全ての水溶液</a:t>
            </a:r>
            <a:r>
              <a:rPr lang="ja-JP" altLang="en-US" dirty="0">
                <a:latin typeface="Times" charset="0"/>
                <a:ea typeface="ヒラギノ明朝 Pro W3" charset="0"/>
                <a:cs typeface="ヒラギノ明朝 Pro W3" charset="0"/>
              </a:rPr>
              <a:t>で</a:t>
            </a:r>
            <a:r>
              <a:rPr lang="ja-JP" altLang="en-US" dirty="0" smtClean="0">
                <a:latin typeface="Times" charset="0"/>
                <a:ea typeface="ヒラギノ明朝 Pro W3" charset="0"/>
                <a:cs typeface="ヒラギノ明朝 Pro W3" charset="0"/>
              </a:rPr>
              <a:t>無反応</a:t>
            </a:r>
            <a:endParaRPr lang="en-US" altLang="ja-JP" dirty="0">
              <a:latin typeface="Times" charset="0"/>
              <a:ea typeface="ヒラギノ明朝 Pro W3" charset="0"/>
              <a:cs typeface="ヒラギノ明朝 Pro W3" charset="0"/>
            </a:endParaRPr>
          </a:p>
          <a:p>
            <a:pPr marL="803275" indent="-803275" algn="l">
              <a:lnSpc>
                <a:spcPct val="140000"/>
              </a:lnSpc>
              <a:tabLst>
                <a:tab pos="803275" algn="l"/>
              </a:tabLst>
            </a:pPr>
            <a:r>
              <a:rPr lang="en-US" altLang="ja-JP" dirty="0">
                <a:latin typeface="Times" charset="0"/>
                <a:ea typeface="ヒラギノ明朝 Pro W3" charset="0"/>
                <a:cs typeface="ヒラギノ明朝 Pro W3" charset="0"/>
              </a:rPr>
              <a:t>4; 	</a:t>
            </a:r>
            <a:r>
              <a:rPr lang="ja-JP" altLang="en-US" dirty="0">
                <a:latin typeface="Times" charset="0"/>
                <a:ea typeface="ヒラギノ明朝 Pro W3" charset="0"/>
                <a:cs typeface="ヒラギノ明朝 Pro W3" charset="0"/>
              </a:rPr>
              <a:t>正極が消耗し、負極側でのみナノ結晶が析出</a:t>
            </a:r>
            <a:endParaRPr lang="en-US" altLang="ja-JP" dirty="0">
              <a:latin typeface="Times" charset="0"/>
              <a:ea typeface="ヒラギノ明朝 Pro W3" charset="0"/>
              <a:cs typeface="ヒラギノ明朝 Pro W3" charset="0"/>
            </a:endParaRPr>
          </a:p>
          <a:p>
            <a:pPr marL="803275" indent="-803275" algn="l">
              <a:lnSpc>
                <a:spcPct val="140000"/>
              </a:lnSpc>
              <a:tabLst>
                <a:tab pos="803275" algn="l"/>
              </a:tabLst>
            </a:pPr>
            <a:r>
              <a:rPr lang="en-US" altLang="ja-JP" dirty="0" smtClean="0">
                <a:latin typeface="Times" charset="0"/>
                <a:ea typeface="ヒラギノ明朝 Pro W3" charset="0"/>
                <a:cs typeface="ヒラギノ明朝 Pro W3" charset="0"/>
              </a:rPr>
              <a:t>5</a:t>
            </a: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析出した結晶子サイズは、</a:t>
            </a:r>
            <a:r>
              <a:rPr lang="en-US" altLang="ja-JP" dirty="0">
                <a:latin typeface="Times" charset="0"/>
                <a:ea typeface="ヒラギノ明朝 Pro W3" charset="0"/>
                <a:cs typeface="ヒラギノ明朝 Pro W3" charset="0"/>
              </a:rPr>
              <a:t>XRD</a:t>
            </a:r>
            <a:r>
              <a:rPr lang="ja-JP" altLang="en-US" dirty="0">
                <a:latin typeface="Times" charset="0"/>
                <a:ea typeface="ヒラギノ明朝 Pro W3" charset="0"/>
                <a:cs typeface="ヒラギノ明朝 Pro W3" charset="0"/>
              </a:rPr>
              <a:t>の</a:t>
            </a:r>
            <a:r>
              <a:rPr lang="en-US" altLang="ja-JP" dirty="0">
                <a:latin typeface="Times" charset="0"/>
                <a:ea typeface="ヒラギノ明朝 Pro W3" charset="0"/>
                <a:cs typeface="ヒラギノ明朝 Pro W3" charset="0"/>
              </a:rPr>
              <a:t>FWHM</a:t>
            </a:r>
            <a:r>
              <a:rPr lang="ja-JP" altLang="en-US" dirty="0">
                <a:latin typeface="Times" charset="0"/>
                <a:ea typeface="ヒラギノ明朝 Pro W3" charset="0"/>
                <a:cs typeface="ヒラギノ明朝 Pro W3" charset="0"/>
              </a:rPr>
              <a:t>から</a:t>
            </a:r>
            <a:r>
              <a:rPr lang="en-US" altLang="ja-JP" dirty="0">
                <a:latin typeface="Times" charset="0"/>
                <a:ea typeface="ヒラギノ明朝 Pro W3" charset="0"/>
                <a:cs typeface="ヒラギノ明朝 Pro W3" charset="0"/>
              </a:rPr>
              <a:t>10</a:t>
            </a:r>
            <a:r>
              <a:rPr lang="ja-JP" altLang="ja-JP" dirty="0">
                <a:latin typeface="Times" charset="0"/>
                <a:ea typeface="ヒラギノ明朝 Pro W3" charset="0"/>
                <a:cs typeface="ヒラギノ明朝 Pro W3" charset="0"/>
              </a:rPr>
              <a:t>〜</a:t>
            </a:r>
            <a:r>
              <a:rPr lang="en-US" altLang="ja-JP" dirty="0">
                <a:latin typeface="Times" charset="0"/>
                <a:ea typeface="ヒラギノ明朝 Pro W3" charset="0"/>
                <a:cs typeface="ヒラギノ明朝 Pro W3" charset="0"/>
              </a:rPr>
              <a:t>70 nm</a:t>
            </a:r>
          </a:p>
          <a:p>
            <a:pPr marL="803275" indent="-803275" algn="l">
              <a:lnSpc>
                <a:spcPct val="140000"/>
              </a:lnSpc>
              <a:tabLst>
                <a:tab pos="803275" algn="l"/>
              </a:tabLst>
            </a:pPr>
            <a:r>
              <a:rPr lang="en-US" altLang="ja-JP" dirty="0" smtClean="0">
                <a:latin typeface="Times" charset="0"/>
                <a:ea typeface="ヒラギノ明朝 Pro W3" charset="0"/>
                <a:cs typeface="ヒラギノ明朝 Pro W3" charset="0"/>
              </a:rPr>
              <a:t>6</a:t>
            </a:r>
            <a:r>
              <a:rPr lang="en-US" altLang="ja-JP" dirty="0">
                <a:latin typeface="Times" charset="0"/>
                <a:ea typeface="ヒラギノ明朝 Pro W3" charset="0"/>
                <a:cs typeface="ヒラギノ明朝 Pro W3" charset="0"/>
              </a:rPr>
              <a:t>; 	TEM</a:t>
            </a:r>
            <a:r>
              <a:rPr lang="ja-JP" altLang="en-US" dirty="0">
                <a:latin typeface="Times" charset="0"/>
                <a:ea typeface="ヒラギノ明朝 Pro W3" charset="0"/>
                <a:cs typeface="ヒラギノ明朝 Pro W3" charset="0"/>
              </a:rPr>
              <a:t>写真でも</a:t>
            </a:r>
            <a:r>
              <a:rPr lang="en-US" altLang="ja-JP" dirty="0">
                <a:latin typeface="Times" charset="0"/>
                <a:ea typeface="ヒラギノ明朝 Pro W3" charset="0"/>
                <a:cs typeface="ヒラギノ明朝 Pro W3" charset="0"/>
              </a:rPr>
              <a:t>10</a:t>
            </a:r>
            <a:r>
              <a:rPr lang="ja-JP" altLang="ja-JP" dirty="0">
                <a:latin typeface="Times" charset="0"/>
                <a:ea typeface="ヒラギノ明朝 Pro W3" charset="0"/>
                <a:cs typeface="ヒラギノ明朝 Pro W3" charset="0"/>
              </a:rPr>
              <a:t>〜</a:t>
            </a:r>
            <a:r>
              <a:rPr lang="ja-JP" altLang="en-US" dirty="0">
                <a:latin typeface="Times" charset="0"/>
                <a:ea typeface="ヒラギノ明朝 Pro W3" charset="0"/>
                <a:cs typeface="ヒラギノ明朝 Pro W3" charset="0"/>
              </a:rPr>
              <a:t>数</a:t>
            </a:r>
            <a:r>
              <a:rPr lang="en-US" altLang="ja-JP" dirty="0">
                <a:latin typeface="Times" charset="0"/>
                <a:ea typeface="ヒラギノ明朝 Pro W3" charset="0"/>
                <a:cs typeface="ヒラギノ明朝 Pro W3" charset="0"/>
              </a:rPr>
              <a:t>100 nm</a:t>
            </a:r>
            <a:r>
              <a:rPr lang="ja-JP" altLang="en-US" dirty="0">
                <a:latin typeface="Times" charset="0"/>
                <a:ea typeface="ヒラギノ明朝 Pro W3" charset="0"/>
                <a:cs typeface="ヒラギノ明朝 Pro W3" charset="0"/>
              </a:rPr>
              <a:t>の粒子が観測</a:t>
            </a:r>
            <a:endParaRPr lang="en-US" altLang="ja-JP" dirty="0">
              <a:latin typeface="Times" charset="0"/>
              <a:ea typeface="ヒラギノ明朝 Pro W3" charset="0"/>
              <a:cs typeface="ヒラギノ明朝 Pro W3" charset="0"/>
            </a:endParaRPr>
          </a:p>
          <a:p>
            <a:pPr marL="803275" indent="-803275" algn="l">
              <a:lnSpc>
                <a:spcPct val="140000"/>
              </a:lnSpc>
              <a:tabLst>
                <a:tab pos="803275" algn="l"/>
              </a:tabLst>
            </a:pPr>
            <a:r>
              <a:rPr lang="en-US" altLang="ja-JP" dirty="0" smtClean="0">
                <a:latin typeface="Times" charset="0"/>
                <a:ea typeface="ヒラギノ明朝 Pro W3" charset="0"/>
                <a:cs typeface="ヒラギノ明朝 Pro W3" charset="0"/>
              </a:rPr>
              <a:t>7</a:t>
            </a:r>
            <a:r>
              <a:rPr lang="en-US" altLang="ja-JP" dirty="0">
                <a:latin typeface="Times" charset="0"/>
                <a:ea typeface="ヒラギノ明朝 Pro W3" charset="0"/>
                <a:cs typeface="ヒラギノ明朝 Pro W3" charset="0"/>
              </a:rPr>
              <a:t>; 	</a:t>
            </a:r>
            <a:r>
              <a:rPr lang="ja-JP" altLang="en-US" dirty="0" smtClean="0">
                <a:latin typeface="Times" charset="0"/>
                <a:ea typeface="ヒラギノ明朝 Pro W3" charset="0"/>
                <a:cs typeface="ヒラギノ明朝 Pro W3" charset="0"/>
              </a:rPr>
              <a:t>水</a:t>
            </a:r>
            <a:r>
              <a:rPr lang="ja-JP" altLang="en-US" dirty="0">
                <a:latin typeface="Times" charset="0"/>
                <a:ea typeface="ヒラギノ明朝 Pro W3" charset="0"/>
                <a:cs typeface="ヒラギノ明朝 Pro W3" charset="0"/>
              </a:rPr>
              <a:t>の電気分解が始まる前に、ナノドットが析出</a:t>
            </a:r>
          </a:p>
          <a:p>
            <a:pPr marL="803275" indent="-803275" algn="l">
              <a:lnSpc>
                <a:spcPct val="140000"/>
              </a:lnSpc>
              <a:tabLst>
                <a:tab pos="803275" algn="l"/>
              </a:tabLst>
            </a:pPr>
            <a:r>
              <a:rPr lang="en-US" altLang="ja-JP" dirty="0">
                <a:latin typeface="Times" charset="0"/>
                <a:ea typeface="ヒラギノ明朝 Pro W3" charset="0"/>
                <a:cs typeface="ヒラギノ明朝 Pro W3" charset="0"/>
              </a:rPr>
              <a:t>8; 	</a:t>
            </a:r>
            <a:r>
              <a:rPr lang="en-US" altLang="ja-JP" dirty="0" err="1" smtClean="0">
                <a:latin typeface="Times" charset="0"/>
                <a:ea typeface="ヒラギノ明朝 Pro W3" charset="0"/>
                <a:cs typeface="ヒラギノ明朝 Pro W3" charset="0"/>
              </a:rPr>
              <a:t>HCl</a:t>
            </a:r>
            <a:r>
              <a:rPr lang="ja-JP" altLang="en-US" dirty="0" smtClean="0">
                <a:latin typeface="Times" charset="0"/>
                <a:ea typeface="ヒラギノ明朝 Pro W3" charset="0"/>
                <a:cs typeface="ヒラギノ明朝 Pro W3" charset="0"/>
              </a:rPr>
              <a:t>液では、全ての電極で析出せず。</a:t>
            </a:r>
            <a:endParaRPr lang="en-US" altLang="ja-JP" dirty="0" smtClean="0">
              <a:latin typeface="Times" charset="0"/>
              <a:ea typeface="ヒラギノ明朝 Pro W3" charset="0"/>
              <a:cs typeface="ヒラギノ明朝 Pro W3" charset="0"/>
            </a:endParaRPr>
          </a:p>
          <a:p>
            <a:pPr marL="803275" indent="-803275" algn="l">
              <a:lnSpc>
                <a:spcPct val="140000"/>
              </a:lnSpc>
              <a:tabLst>
                <a:tab pos="803275" algn="l"/>
              </a:tabLst>
            </a:pPr>
            <a:r>
              <a:rPr lang="en-US" altLang="ja-JP" dirty="0" smtClean="0">
                <a:latin typeface="Times" charset="0"/>
                <a:ea typeface="ヒラギノ明朝 Pro W3" charset="0"/>
                <a:cs typeface="ヒラギノ明朝 Pro W3" charset="0"/>
              </a:rPr>
              <a:t>9;	C</a:t>
            </a:r>
            <a:r>
              <a:rPr lang="ja-JP" altLang="en-US" dirty="0" smtClean="0">
                <a:latin typeface="Times" charset="0"/>
                <a:ea typeface="ヒラギノ明朝 Pro W3" charset="0"/>
                <a:cs typeface="ヒラギノ明朝 Pro W3" charset="0"/>
              </a:rPr>
              <a:t>電極では、化合物（</a:t>
            </a:r>
            <a:r>
              <a:rPr lang="en-US" altLang="ja-JP" dirty="0" smtClean="0">
                <a:latin typeface="Times" charset="0"/>
                <a:ea typeface="ヒラギノ明朝 Pro W3" charset="0"/>
                <a:cs typeface="ヒラギノ明朝 Pro W3" charset="0"/>
              </a:rPr>
              <a:t>Na</a:t>
            </a:r>
            <a:r>
              <a:rPr lang="en-US" altLang="ja-JP" baseline="-25000" dirty="0" smtClean="0">
                <a:latin typeface="Times" charset="0"/>
                <a:ea typeface="ヒラギノ明朝 Pro W3" charset="0"/>
                <a:cs typeface="ヒラギノ明朝 Pro W3" charset="0"/>
              </a:rPr>
              <a:t>2</a:t>
            </a:r>
            <a:r>
              <a:rPr lang="en-US" altLang="ja-JP" dirty="0" smtClean="0">
                <a:latin typeface="Times" charset="0"/>
                <a:ea typeface="ヒラギノ明朝 Pro W3" charset="0"/>
                <a:cs typeface="ヒラギノ明朝 Pro W3" charset="0"/>
              </a:rPr>
              <a:t>CO</a:t>
            </a:r>
            <a:r>
              <a:rPr lang="en-US" altLang="ja-JP" baseline="-25000" dirty="0" smtClean="0">
                <a:latin typeface="Times" charset="0"/>
                <a:ea typeface="ヒラギノ明朝 Pro W3" charset="0"/>
                <a:cs typeface="ヒラギノ明朝 Pro W3" charset="0"/>
              </a:rPr>
              <a:t>3</a:t>
            </a:r>
            <a:r>
              <a:rPr lang="ja-JP" altLang="en-US" dirty="0" smtClean="0">
                <a:latin typeface="Times" charset="0"/>
                <a:ea typeface="ヒラギノ明朝 Pro W3" charset="0"/>
                <a:cs typeface="ヒラギノ明朝 Pro W3" charset="0"/>
              </a:rPr>
              <a:t>）ナノ結晶が析出</a:t>
            </a:r>
            <a:endParaRPr lang="ja-JP" altLang="en-US" dirty="0">
              <a:latin typeface="Times" charset="0"/>
              <a:ea typeface="ヒラギノ明朝 Pro W3" charset="0"/>
              <a:cs typeface="ヒラギノ明朝 Pro W3" charset="0"/>
            </a:endParaRPr>
          </a:p>
        </p:txBody>
      </p:sp>
      <p:sp>
        <p:nvSpPr>
          <p:cNvPr id="4" name="Rectangle 1"/>
          <p:cNvSpPr>
            <a:spLocks/>
          </p:cNvSpPr>
          <p:nvPr/>
        </p:nvSpPr>
        <p:spPr bwMode="auto">
          <a:xfrm>
            <a:off x="-553" y="0"/>
            <a:ext cx="5642570" cy="841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smtClean="0">
                <a:latin typeface="ヒラギノ角ゴ ProN W6" charset="0"/>
                <a:ea typeface="ヒラギノ角ゴ ProN W6" charset="0"/>
                <a:cs typeface="ヒラギノ角ゴ ProN W6" charset="0"/>
                <a:sym typeface="ヒラギノ角ゴ ProN W6" charset="0"/>
              </a:rPr>
              <a:t>これまでの実験結果</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14340" name="テキスト ボックス 4"/>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3</a:t>
            </a:r>
            <a:endParaRPr lang="ja-JP" altLang="en-US" sz="2400" dirty="0">
              <a:latin typeface="American Typewriter" charset="0"/>
              <a:cs typeface="American Typewriter" charset="0"/>
            </a:endParaRPr>
          </a:p>
        </p:txBody>
      </p:sp>
    </p:spTree>
    <p:extLst>
      <p:ext uri="{BB962C8B-B14F-4D97-AF65-F5344CB8AC3E}">
        <p14:creationId xmlns:p14="http://schemas.microsoft.com/office/powerpoint/2010/main" val="11909497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a:spLocks noChangeArrowheads="1"/>
          </p:cNvSpPr>
          <p:nvPr/>
        </p:nvSpPr>
        <p:spPr bwMode="auto">
          <a:xfrm>
            <a:off x="309712" y="1657915"/>
            <a:ext cx="12529392" cy="797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tabLst>
                <a:tab pos="0" algn="l"/>
              </a:tabLst>
            </a:pPr>
            <a:r>
              <a:rPr lang="ja-JP" altLang="en-US" sz="3200" dirty="0">
                <a:latin typeface="Times" charset="0"/>
                <a:ea typeface="ヒラギノ明朝 Pro W3" charset="0"/>
                <a:cs typeface="ヒラギノ明朝 Pro W3" charset="0"/>
              </a:rPr>
              <a:t>正極側で金属</a:t>
            </a:r>
            <a:r>
              <a:rPr lang="ja-JP" altLang="en-US" sz="3200" dirty="0" smtClean="0">
                <a:latin typeface="Times" charset="0"/>
                <a:ea typeface="ヒラギノ明朝 Pro W3" charset="0"/>
                <a:cs typeface="ヒラギノ明朝 Pro W3" charset="0"/>
              </a:rPr>
              <a:t>電極材料が、</a:t>
            </a:r>
            <a:r>
              <a:rPr lang="ja-JP" altLang="en-US" sz="3200" u="sng" dirty="0">
                <a:solidFill>
                  <a:srgbClr val="008000"/>
                </a:solidFill>
                <a:latin typeface="Times" charset="0"/>
                <a:ea typeface="ヒラギノ明朝 Pro W3" charset="0"/>
                <a:cs typeface="ヒラギノ明朝 Pro W3" charset="0"/>
              </a:rPr>
              <a:t>水溶液の構成物質と反応して</a:t>
            </a:r>
            <a:r>
              <a:rPr lang="ja-JP" altLang="en-US" sz="3200" dirty="0">
                <a:latin typeface="Times" charset="0"/>
                <a:ea typeface="ヒラギノ明朝 Pro W3" charset="0"/>
                <a:cs typeface="ヒラギノ明朝 Pro W3" charset="0"/>
              </a:rPr>
              <a:t>、陽</a:t>
            </a:r>
            <a:r>
              <a:rPr lang="ja-JP" altLang="en-US" sz="3200" dirty="0" smtClean="0">
                <a:latin typeface="Times" charset="0"/>
                <a:ea typeface="ヒラギノ明朝 Pro W3" charset="0"/>
                <a:cs typeface="ヒラギノ明朝 Pro W3" charset="0"/>
              </a:rPr>
              <a:t>イオン化して</a:t>
            </a:r>
            <a:r>
              <a:rPr lang="ja-JP" altLang="en-US" sz="3200" dirty="0">
                <a:latin typeface="Times" charset="0"/>
                <a:ea typeface="ヒラギノ明朝 Pro W3" charset="0"/>
                <a:cs typeface="ヒラギノ明朝 Pro W3" charset="0"/>
              </a:rPr>
              <a:t>水溶液中</a:t>
            </a:r>
            <a:r>
              <a:rPr lang="ja-JP" altLang="en-US" sz="3200" dirty="0" smtClean="0">
                <a:latin typeface="Times" charset="0"/>
                <a:ea typeface="ヒラギノ明朝 Pro W3" charset="0"/>
                <a:cs typeface="ヒラギノ明朝 Pro W3" charset="0"/>
              </a:rPr>
              <a:t>に溶け、負極側で、電荷</a:t>
            </a:r>
            <a:r>
              <a:rPr lang="ja-JP" altLang="en-US" sz="3200" dirty="0">
                <a:latin typeface="Times" charset="0"/>
                <a:ea typeface="ヒラギノ明朝 Pro W3" charset="0"/>
                <a:cs typeface="ヒラギノ明朝 Pro W3" charset="0"/>
              </a:rPr>
              <a:t>を失い</a:t>
            </a:r>
            <a:r>
              <a:rPr lang="ja-JP" altLang="en-US" sz="3200" dirty="0" smtClean="0">
                <a:latin typeface="Times" charset="0"/>
                <a:ea typeface="ヒラギノ明朝 Pro W3" charset="0"/>
                <a:cs typeface="ヒラギノ明朝 Pro W3" charset="0"/>
              </a:rPr>
              <a:t>、析出</a:t>
            </a:r>
            <a:r>
              <a:rPr lang="ja-JP" altLang="en-US" sz="3200" dirty="0">
                <a:latin typeface="Times" charset="0"/>
                <a:ea typeface="ヒラギノ明朝 Pro W3" charset="0"/>
                <a:cs typeface="ヒラギノ明朝 Pro W3" charset="0"/>
              </a:rPr>
              <a:t>する</a:t>
            </a:r>
            <a:r>
              <a:rPr lang="ja-JP" altLang="en-US" sz="3200" dirty="0" smtClean="0">
                <a:latin typeface="Times" charset="0"/>
                <a:ea typeface="ヒラギノ明朝 Pro W3" charset="0"/>
                <a:cs typeface="ヒラギノ明朝 Pro W3" charset="0"/>
              </a:rPr>
              <a:t>。</a:t>
            </a:r>
          </a:p>
          <a:p>
            <a:pPr algn="l">
              <a:tabLst>
                <a:tab pos="0" algn="l"/>
              </a:tabLst>
            </a:pPr>
            <a:endParaRPr lang="ja-JP" altLang="en-US" sz="3200" dirty="0">
              <a:latin typeface="Times" charset="0"/>
              <a:ea typeface="ヒラギノ明朝 Pro W3" charset="0"/>
              <a:cs typeface="ヒラギノ明朝 Pro W3" charset="0"/>
            </a:endParaRPr>
          </a:p>
          <a:p>
            <a:pPr algn="l">
              <a:tabLst>
                <a:tab pos="0" algn="l"/>
              </a:tabLst>
            </a:pPr>
            <a:r>
              <a:rPr lang="ja-JP" altLang="en-US" sz="3200" dirty="0" smtClean="0">
                <a:latin typeface="Times" charset="0"/>
                <a:ea typeface="ヒラギノ明朝 Pro W3" charset="0"/>
                <a:cs typeface="ヒラギノ明朝 Pro W3" charset="0"/>
              </a:rPr>
              <a:t>数種（</a:t>
            </a:r>
            <a:r>
              <a:rPr lang="en-US" altLang="ja-JP" sz="3200" dirty="0">
                <a:solidFill>
                  <a:srgbClr val="000000"/>
                </a:solidFill>
                <a:latin typeface="ヒラギノ明朝 Pro W3" charset="0"/>
                <a:ea typeface="ヒラギノ明朝 Pro W3" charset="0"/>
                <a:cs typeface="ヒラギノ明朝 Pro W3" charset="0"/>
                <a:sym typeface="ヒラギノ明朝 Pro W3" charset="0"/>
              </a:rPr>
              <a:t>Na</a:t>
            </a:r>
            <a:r>
              <a:rPr lang="en-US" altLang="ja-JP" sz="3200" baseline="-25000" dirty="0">
                <a:solidFill>
                  <a:srgbClr val="000000"/>
                </a:solidFill>
                <a:latin typeface="ヒラギノ明朝 Pro W3" charset="0"/>
                <a:ea typeface="ヒラギノ明朝 Pro W3" charset="0"/>
                <a:cs typeface="ヒラギノ明朝 Pro W3" charset="0"/>
                <a:sym typeface="ヒラギノ明朝 Pro W3" charset="0"/>
              </a:rPr>
              <a:t>2</a:t>
            </a:r>
            <a:r>
              <a:rPr lang="en-US" altLang="ja-JP" sz="3200" dirty="0">
                <a:solidFill>
                  <a:srgbClr val="000000"/>
                </a:solidFill>
                <a:latin typeface="ヒラギノ明朝 Pro W3" charset="0"/>
                <a:ea typeface="ヒラギノ明朝 Pro W3" charset="0"/>
                <a:cs typeface="ヒラギノ明朝 Pro W3" charset="0"/>
                <a:sym typeface="ヒラギノ明朝 Pro W3" charset="0"/>
              </a:rPr>
              <a:t>SiO</a:t>
            </a:r>
            <a:r>
              <a:rPr lang="en-US" altLang="ja-JP" sz="3200" baseline="-25000" dirty="0">
                <a:solidFill>
                  <a:srgbClr val="000000"/>
                </a:solidFill>
                <a:latin typeface="ヒラギノ明朝 Pro W3" charset="0"/>
                <a:ea typeface="ヒラギノ明朝 Pro W3" charset="0"/>
                <a:cs typeface="ヒラギノ明朝 Pro W3" charset="0"/>
                <a:sym typeface="ヒラギノ明朝 Pro W3" charset="0"/>
              </a:rPr>
              <a:t>3</a:t>
            </a:r>
            <a:r>
              <a:rPr lang="en-US" altLang="ja-JP" sz="3200" dirty="0">
                <a:solidFill>
                  <a:srgbClr val="000000"/>
                </a:solidFill>
                <a:latin typeface="ヒラギノ明朝 Pro W3" charset="0"/>
                <a:ea typeface="ヒラギノ明朝 Pro W3" charset="0"/>
                <a:cs typeface="ヒラギノ明朝 Pro W3" charset="0"/>
                <a:sym typeface="ヒラギノ明朝 Pro W3" charset="0"/>
              </a:rPr>
              <a:t> </a:t>
            </a:r>
            <a:r>
              <a:rPr lang="ja-JP" altLang="en-US" sz="3200" dirty="0" smtClean="0">
                <a:solidFill>
                  <a:srgbClr val="000000"/>
                </a:solidFill>
                <a:latin typeface="ヒラギノ明朝 Pro W3" charset="0"/>
                <a:ea typeface="ヒラギノ明朝 Pro W3" charset="0"/>
                <a:cs typeface="ヒラギノ明朝 Pro W3" charset="0"/>
                <a:sym typeface="ヒラギノ明朝 Pro W3" charset="0"/>
              </a:rPr>
              <a:t>、</a:t>
            </a:r>
            <a:r>
              <a:rPr lang="en-US" altLang="ja-JP" sz="3200" dirty="0">
                <a:solidFill>
                  <a:srgbClr val="000000"/>
                </a:solidFill>
                <a:latin typeface="ヒラギノ明朝 Pro W3" charset="0"/>
                <a:ea typeface="ヒラギノ明朝 Pro W3" charset="0"/>
                <a:cs typeface="ヒラギノ明朝 Pro W3" charset="0"/>
                <a:sym typeface="ヒラギノ明朝 Pro W3" charset="0"/>
              </a:rPr>
              <a:t>Na</a:t>
            </a:r>
            <a:r>
              <a:rPr lang="en-US" altLang="ja-JP" sz="3200" baseline="-25000" dirty="0">
                <a:solidFill>
                  <a:srgbClr val="000000"/>
                </a:solidFill>
                <a:latin typeface="ヒラギノ明朝 Pro W3" charset="0"/>
                <a:ea typeface="ヒラギノ明朝 Pro W3" charset="0"/>
                <a:cs typeface="ヒラギノ明朝 Pro W3" charset="0"/>
                <a:sym typeface="ヒラギノ明朝 Pro W3" charset="0"/>
              </a:rPr>
              <a:t>2</a:t>
            </a:r>
            <a:r>
              <a:rPr lang="en-US" altLang="ja-JP" sz="3200" dirty="0">
                <a:solidFill>
                  <a:srgbClr val="000000"/>
                </a:solidFill>
                <a:latin typeface="ヒラギノ明朝 Pro W3" charset="0"/>
                <a:ea typeface="ヒラギノ明朝 Pro W3" charset="0"/>
                <a:cs typeface="ヒラギノ明朝 Pro W3" charset="0"/>
                <a:sym typeface="ヒラギノ明朝 Pro W3" charset="0"/>
              </a:rPr>
              <a:t>CO</a:t>
            </a:r>
            <a:r>
              <a:rPr lang="en-US" altLang="ja-JP" sz="3200" baseline="-25000" dirty="0">
                <a:solidFill>
                  <a:srgbClr val="000000"/>
                </a:solidFill>
                <a:latin typeface="ヒラギノ明朝 Pro W3" charset="0"/>
                <a:ea typeface="ヒラギノ明朝 Pro W3" charset="0"/>
                <a:cs typeface="ヒラギノ明朝 Pro W3" charset="0"/>
                <a:sym typeface="ヒラギノ明朝 Pro W3" charset="0"/>
              </a:rPr>
              <a:t>3</a:t>
            </a:r>
            <a:r>
              <a:rPr lang="en-US" altLang="ja-JP" sz="3200" dirty="0">
                <a:solidFill>
                  <a:srgbClr val="000000"/>
                </a:solidFill>
                <a:latin typeface="ヒラギノ明朝 Pro W3" charset="0"/>
                <a:ea typeface="ヒラギノ明朝 Pro W3" charset="0"/>
                <a:cs typeface="ヒラギノ明朝 Pro W3" charset="0"/>
                <a:sym typeface="ヒラギノ明朝 Pro W3" charset="0"/>
              </a:rPr>
              <a:t> </a:t>
            </a:r>
            <a:r>
              <a:rPr lang="ja-JP" altLang="en-US" sz="3200" dirty="0" smtClean="0">
                <a:solidFill>
                  <a:srgbClr val="000000"/>
                </a:solidFill>
                <a:latin typeface="ヒラギノ明朝 Pro W3" charset="0"/>
                <a:ea typeface="ヒラギノ明朝 Pro W3" charset="0"/>
                <a:cs typeface="ヒラギノ明朝 Pro W3" charset="0"/>
                <a:sym typeface="ヒラギノ明朝 Pro W3" charset="0"/>
              </a:rPr>
              <a:t>、</a:t>
            </a:r>
            <a:r>
              <a:rPr lang="en-US" altLang="ja-JP" sz="3200" dirty="0">
                <a:solidFill>
                  <a:srgbClr val="000000"/>
                </a:solidFill>
                <a:latin typeface="ヒラギノ明朝 Pro W3" charset="0"/>
                <a:ea typeface="ヒラギノ明朝 Pro W3" charset="0"/>
                <a:cs typeface="ヒラギノ明朝 Pro W3" charset="0"/>
                <a:sym typeface="ヒラギノ明朝 Pro W3" charset="0"/>
              </a:rPr>
              <a:t>Na</a:t>
            </a:r>
            <a:r>
              <a:rPr lang="en-US" altLang="ja-JP" sz="3200" baseline="-25000" dirty="0">
                <a:solidFill>
                  <a:srgbClr val="000000"/>
                </a:solidFill>
                <a:latin typeface="ヒラギノ明朝 Pro W3" charset="0"/>
                <a:ea typeface="ヒラギノ明朝 Pro W3" charset="0"/>
                <a:cs typeface="ヒラギノ明朝 Pro W3" charset="0"/>
                <a:sym typeface="ヒラギノ明朝 Pro W3" charset="0"/>
              </a:rPr>
              <a:t>2</a:t>
            </a:r>
            <a:r>
              <a:rPr lang="en-US" altLang="ja-JP" sz="3200" dirty="0">
                <a:solidFill>
                  <a:srgbClr val="000000"/>
                </a:solidFill>
                <a:latin typeface="ヒラギノ明朝 Pro W3" charset="0"/>
                <a:ea typeface="ヒラギノ明朝 Pro W3" charset="0"/>
                <a:cs typeface="ヒラギノ明朝 Pro W3" charset="0"/>
                <a:sym typeface="ヒラギノ明朝 Pro W3" charset="0"/>
              </a:rPr>
              <a:t>SO</a:t>
            </a:r>
            <a:r>
              <a:rPr lang="en-US" altLang="ja-JP" sz="3200" baseline="-25000" dirty="0">
                <a:solidFill>
                  <a:srgbClr val="000000"/>
                </a:solidFill>
                <a:latin typeface="ヒラギノ明朝 Pro W3" charset="0"/>
                <a:ea typeface="ヒラギノ明朝 Pro W3" charset="0"/>
                <a:cs typeface="ヒラギノ明朝 Pro W3" charset="0"/>
                <a:sym typeface="ヒラギノ明朝 Pro W3" charset="0"/>
              </a:rPr>
              <a:t>4</a:t>
            </a:r>
            <a:r>
              <a:rPr lang="ja-JP" altLang="en-US" sz="3200" dirty="0">
                <a:solidFill>
                  <a:srgbClr val="000000"/>
                </a:solidFill>
                <a:latin typeface="ヒラギノ明朝 Pro W3" charset="0"/>
                <a:ea typeface="ヒラギノ明朝 Pro W3" charset="0"/>
                <a:cs typeface="ヒラギノ明朝 Pro W3" charset="0"/>
                <a:sym typeface="ヒラギノ明朝 Pro W3" charset="0"/>
              </a:rPr>
              <a:t> </a:t>
            </a:r>
            <a:r>
              <a:rPr lang="ja-JP" altLang="en-US" sz="3200" dirty="0" smtClean="0">
                <a:solidFill>
                  <a:srgbClr val="000000"/>
                </a:solidFill>
                <a:latin typeface="ヒラギノ明朝 Pro W3" charset="0"/>
                <a:ea typeface="ヒラギノ明朝 Pro W3" charset="0"/>
                <a:cs typeface="ヒラギノ明朝 Pro W3" charset="0"/>
                <a:sym typeface="ヒラギノ明朝 Pro W3" charset="0"/>
              </a:rPr>
              <a:t>、</a:t>
            </a:r>
            <a:r>
              <a:rPr lang="en-US" altLang="ja-JP" sz="3200" dirty="0" err="1" smtClean="0">
                <a:solidFill>
                  <a:srgbClr val="000000"/>
                </a:solidFill>
                <a:latin typeface="ヒラギノ明朝 Pro W3" charset="0"/>
                <a:ea typeface="ヒラギノ明朝 Pro W3" charset="0"/>
                <a:cs typeface="ヒラギノ明朝 Pro W3" charset="0"/>
                <a:sym typeface="ヒラギノ明朝 Pro W3" charset="0"/>
              </a:rPr>
              <a:t>NaCl</a:t>
            </a:r>
            <a:r>
              <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rPr>
              <a:t> </a:t>
            </a:r>
            <a:r>
              <a:rPr lang="ja-JP" altLang="en-US" sz="3200" dirty="0" smtClean="0">
                <a:solidFill>
                  <a:srgbClr val="000000"/>
                </a:solidFill>
                <a:latin typeface="ヒラギノ明朝 Pro W3" charset="0"/>
                <a:ea typeface="ヒラギノ明朝 Pro W3" charset="0"/>
                <a:cs typeface="ヒラギノ明朝 Pro W3" charset="0"/>
                <a:sym typeface="ヒラギノ明朝 Pro W3" charset="0"/>
              </a:rPr>
              <a:t>、</a:t>
            </a:r>
            <a:r>
              <a:rPr lang="en-US" altLang="ja-JP" sz="3200" dirty="0" err="1" smtClean="0">
                <a:solidFill>
                  <a:srgbClr val="000000"/>
                </a:solidFill>
                <a:latin typeface="ヒラギノ明朝 Pro W3" charset="0"/>
                <a:ea typeface="ヒラギノ明朝 Pro W3" charset="0"/>
                <a:cs typeface="ヒラギノ明朝 Pro W3" charset="0"/>
                <a:sym typeface="ヒラギノ明朝 Pro W3" charset="0"/>
              </a:rPr>
              <a:t>HCl</a:t>
            </a:r>
            <a:r>
              <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rPr>
              <a:t> </a:t>
            </a:r>
            <a:r>
              <a:rPr lang="ja-JP" altLang="en-US" sz="3200" dirty="0">
                <a:latin typeface="Times" charset="0"/>
                <a:ea typeface="ヒラギノ明朝 Pro W3" charset="0"/>
                <a:cs typeface="ヒラギノ明朝 Pro W3" charset="0"/>
              </a:rPr>
              <a:t>）</a:t>
            </a:r>
            <a:r>
              <a:rPr lang="ja-JP" altLang="en-US" sz="3200" dirty="0" smtClean="0">
                <a:latin typeface="Times" charset="0"/>
                <a:ea typeface="ヒラギノ明朝 Pro W3" charset="0"/>
                <a:cs typeface="ヒラギノ明朝 Pro W3" charset="0"/>
              </a:rPr>
              <a:t>の水溶液で調べた結果、</a:t>
            </a:r>
            <a:r>
              <a:rPr lang="ja-JP" altLang="en-US" sz="3200" dirty="0" smtClean="0">
                <a:solidFill>
                  <a:srgbClr val="FF0000"/>
                </a:solidFill>
                <a:latin typeface="Times" charset="0"/>
                <a:ea typeface="ヒラギノ明朝 Pro W3" charset="0"/>
                <a:cs typeface="ヒラギノ明朝 Pro W3" charset="0"/>
              </a:rPr>
              <a:t>水溶液中に</a:t>
            </a:r>
            <a:r>
              <a:rPr lang="en-US" altLang="ja-JP" sz="3200" dirty="0" smtClean="0">
                <a:solidFill>
                  <a:srgbClr val="FF0000"/>
                </a:solidFill>
                <a:latin typeface="Times" charset="0"/>
                <a:ea typeface="ヒラギノ明朝 Pro W3" charset="0"/>
                <a:cs typeface="ヒラギノ明朝 Pro W3" charset="0"/>
              </a:rPr>
              <a:t>Na</a:t>
            </a:r>
            <a:r>
              <a:rPr lang="ja-JP" altLang="en-US" sz="3200" dirty="0" smtClean="0">
                <a:solidFill>
                  <a:srgbClr val="FF0000"/>
                </a:solidFill>
                <a:latin typeface="Times" charset="0"/>
                <a:ea typeface="ヒラギノ明朝 Pro W3" charset="0"/>
                <a:cs typeface="ヒラギノ明朝 Pro W3" charset="0"/>
              </a:rPr>
              <a:t>がないと、</a:t>
            </a:r>
            <a:r>
              <a:rPr lang="en-US" altLang="ja-JP" sz="3200" dirty="0" smtClean="0">
                <a:solidFill>
                  <a:srgbClr val="FF0000"/>
                </a:solidFill>
                <a:latin typeface="Times" charset="0"/>
                <a:ea typeface="ヒラギノ明朝 Pro W3" charset="0"/>
                <a:cs typeface="ヒラギノ明朝 Pro W3" charset="0"/>
              </a:rPr>
              <a:t>Au</a:t>
            </a:r>
            <a:r>
              <a:rPr lang="ja-JP" altLang="en-US" sz="3200" dirty="0" smtClean="0">
                <a:solidFill>
                  <a:srgbClr val="FF0000"/>
                </a:solidFill>
                <a:latin typeface="Times" charset="0"/>
                <a:ea typeface="ヒラギノ明朝 Pro W3" charset="0"/>
                <a:cs typeface="ヒラギノ明朝 Pro W3" charset="0"/>
              </a:rPr>
              <a:t>ナノドットは析出しない</a:t>
            </a:r>
            <a:r>
              <a:rPr lang="ja-JP" altLang="en-US" sz="3200" dirty="0" smtClean="0">
                <a:latin typeface="Times" charset="0"/>
                <a:ea typeface="ヒラギノ明朝 Pro W3" charset="0"/>
                <a:cs typeface="ヒラギノ明朝 Pro W3" charset="0"/>
              </a:rPr>
              <a:t>。</a:t>
            </a:r>
            <a:endParaRPr lang="en-US" altLang="ja-JP" sz="3200" dirty="0" smtClean="0">
              <a:latin typeface="Times" charset="0"/>
              <a:ea typeface="ヒラギノ明朝 Pro W3" charset="0"/>
              <a:cs typeface="ヒラギノ明朝 Pro W3" charset="0"/>
            </a:endParaRPr>
          </a:p>
          <a:p>
            <a:pPr algn="l">
              <a:tabLst>
                <a:tab pos="0" algn="l"/>
              </a:tabLst>
            </a:pPr>
            <a:endParaRPr lang="en-US" altLang="ja-JP" sz="3200" dirty="0" smtClean="0">
              <a:latin typeface="Times" charset="0"/>
              <a:ea typeface="ヒラギノ明朝 Pro W3" charset="0"/>
              <a:cs typeface="ヒラギノ明朝 Pro W3" charset="0"/>
            </a:endParaRPr>
          </a:p>
          <a:p>
            <a:pPr algn="l">
              <a:tabLst>
                <a:tab pos="0" algn="l"/>
              </a:tabLst>
            </a:pPr>
            <a:endParaRPr lang="en-US" altLang="ja-JP" sz="3200" dirty="0" smtClean="0">
              <a:latin typeface="Times" charset="0"/>
              <a:ea typeface="ヒラギノ明朝 Pro W3" charset="0"/>
              <a:cs typeface="ヒラギノ明朝 Pro W3" charset="0"/>
            </a:endParaRPr>
          </a:p>
          <a:p>
            <a:pPr algn="l">
              <a:tabLst>
                <a:tab pos="0" algn="l"/>
              </a:tabLst>
            </a:pPr>
            <a:endParaRPr lang="en-US" altLang="ja-JP" sz="3200" dirty="0" smtClean="0">
              <a:latin typeface="Times" charset="0"/>
              <a:ea typeface="ヒラギノ明朝 Pro W3" charset="0"/>
              <a:cs typeface="ヒラギノ明朝 Pro W3" charset="0"/>
            </a:endParaRPr>
          </a:p>
          <a:p>
            <a:pPr algn="l">
              <a:tabLst>
                <a:tab pos="0" algn="l"/>
              </a:tabLst>
            </a:pPr>
            <a:endParaRPr lang="en-US" altLang="ja-JP" sz="3200" dirty="0">
              <a:latin typeface="Times" charset="0"/>
              <a:ea typeface="ヒラギノ明朝 Pro W3" charset="0"/>
              <a:cs typeface="ヒラギノ明朝 Pro W3" charset="0"/>
            </a:endParaRPr>
          </a:p>
          <a:p>
            <a:pPr algn="l">
              <a:tabLst>
                <a:tab pos="0" algn="l"/>
              </a:tabLst>
            </a:pPr>
            <a:r>
              <a:rPr lang="ja-JP" altLang="en-US" sz="3200" dirty="0" smtClean="0">
                <a:solidFill>
                  <a:srgbClr val="000000"/>
                </a:solidFill>
                <a:latin typeface="ヒラギノ明朝 Pro W3" charset="0"/>
                <a:ea typeface="ヒラギノ明朝 Pro W3" charset="0"/>
                <a:cs typeface="ヒラギノ明朝 Pro W3" charset="0"/>
                <a:sym typeface="ヒラギノ明朝 Pro W3" charset="0"/>
              </a:rPr>
              <a:t>電解質溶液を変化させた場合のナノ結晶の生成量の変化に注目</a:t>
            </a:r>
            <a:endPar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endParaRPr>
          </a:p>
          <a:p>
            <a:pPr algn="l">
              <a:tabLst>
                <a:tab pos="0" algn="l"/>
              </a:tabLst>
            </a:pPr>
            <a:endPar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endParaRPr>
          </a:p>
          <a:p>
            <a:pPr algn="l">
              <a:tabLst>
                <a:tab pos="0" algn="l"/>
              </a:tabLst>
            </a:pPr>
            <a:r>
              <a:rPr lang="ja-JP" altLang="en-US" sz="3200" u="sng" dirty="0" smtClean="0">
                <a:solidFill>
                  <a:srgbClr val="FF0000"/>
                </a:solidFill>
                <a:latin typeface="ヒラギノ明朝 Pro W3" charset="0"/>
                <a:ea typeface="ヒラギノ明朝 Pro W3" charset="0"/>
                <a:cs typeface="ヒラギノ明朝 Pro W3" charset="0"/>
                <a:sym typeface="ヒラギノ明朝 Pro W3" charset="0"/>
              </a:rPr>
              <a:t>電極を</a:t>
            </a:r>
            <a:r>
              <a:rPr lang="en-US" altLang="ja-JP" sz="3200" u="sng" dirty="0" smtClean="0">
                <a:solidFill>
                  <a:srgbClr val="FF0000"/>
                </a:solidFill>
                <a:latin typeface="ヒラギノ明朝 Pro W3" charset="0"/>
                <a:ea typeface="ヒラギノ明朝 Pro W3" charset="0"/>
                <a:cs typeface="ヒラギノ明朝 Pro W3" charset="0"/>
                <a:sym typeface="ヒラギノ明朝 Pro W3" charset="0"/>
              </a:rPr>
              <a:t>Au </a:t>
            </a:r>
            <a:r>
              <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rPr>
              <a:t>(</a:t>
            </a:r>
            <a:r>
              <a:rPr lang="ja-JP" altLang="en-US" sz="3200" dirty="0">
                <a:solidFill>
                  <a:srgbClr val="000000"/>
                </a:solidFill>
                <a:latin typeface="ヒラギノ明朝 Pro W3" charset="0"/>
                <a:ea typeface="ヒラギノ明朝 Pro W3" charset="0"/>
                <a:cs typeface="ヒラギノ明朝 Pro W3" charset="0"/>
                <a:sym typeface="ヒラギノ明朝 Pro W3" charset="0"/>
              </a:rPr>
              <a:t>電極長；</a:t>
            </a:r>
            <a:r>
              <a:rPr lang="en-US" altLang="ja-JP" sz="3200" dirty="0">
                <a:solidFill>
                  <a:srgbClr val="000000"/>
                </a:solidFill>
                <a:latin typeface="ヒラギノ明朝 Pro W3" charset="0"/>
                <a:ea typeface="ヒラギノ明朝 Pro W3" charset="0"/>
                <a:cs typeface="ヒラギノ明朝 Pro W3" charset="0"/>
                <a:sym typeface="ヒラギノ明朝 Pro W3" charset="0"/>
              </a:rPr>
              <a:t>20 mm</a:t>
            </a:r>
            <a:r>
              <a:rPr lang="ja-JP" altLang="en-US" sz="3200" dirty="0">
                <a:solidFill>
                  <a:srgbClr val="000000"/>
                </a:solidFill>
                <a:latin typeface="ヒラギノ明朝 Pro W3" charset="0"/>
                <a:ea typeface="ヒラギノ明朝 Pro W3" charset="0"/>
                <a:cs typeface="ヒラギノ明朝 Pro W3" charset="0"/>
                <a:sym typeface="ヒラギノ明朝 Pro W3" charset="0"/>
              </a:rPr>
              <a:t>、電極間隔；</a:t>
            </a:r>
            <a:r>
              <a:rPr lang="en-US" altLang="ja-JP" sz="3200" dirty="0">
                <a:solidFill>
                  <a:srgbClr val="000000"/>
                </a:solidFill>
                <a:latin typeface="ヒラギノ明朝 Pro W3" charset="0"/>
                <a:ea typeface="ヒラギノ明朝 Pro W3" charset="0"/>
                <a:cs typeface="ヒラギノ明朝 Pro W3" charset="0"/>
                <a:sym typeface="ヒラギノ明朝 Pro W3" charset="0"/>
              </a:rPr>
              <a:t>10 mm</a:t>
            </a:r>
            <a:r>
              <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rPr>
              <a:t>)</a:t>
            </a:r>
            <a:r>
              <a:rPr lang="ja-JP" altLang="en-US" sz="3200" dirty="0" smtClean="0">
                <a:solidFill>
                  <a:srgbClr val="000000"/>
                </a:solidFill>
                <a:latin typeface="ヒラギノ明朝 Pro W3" charset="0"/>
                <a:ea typeface="ヒラギノ明朝 Pro W3" charset="0"/>
                <a:cs typeface="ヒラギノ明朝 Pro W3" charset="0"/>
                <a:sym typeface="ヒラギノ明朝 Pro W3" charset="0"/>
              </a:rPr>
              <a:t>に固定して、</a:t>
            </a:r>
            <a:endPar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endParaRPr>
          </a:p>
          <a:p>
            <a:pPr algn="l">
              <a:tabLst>
                <a:tab pos="0" algn="l"/>
              </a:tabLst>
            </a:pPr>
            <a:r>
              <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rPr>
              <a:t>Na</a:t>
            </a:r>
            <a:r>
              <a:rPr lang="en-US" altLang="ja-JP" sz="3200" baseline="-25000" dirty="0" smtClean="0">
                <a:solidFill>
                  <a:srgbClr val="000000"/>
                </a:solidFill>
                <a:latin typeface="ヒラギノ明朝 Pro W3" charset="0"/>
                <a:ea typeface="ヒラギノ明朝 Pro W3" charset="0"/>
                <a:cs typeface="ヒラギノ明朝 Pro W3" charset="0"/>
                <a:sym typeface="ヒラギノ明朝 Pro W3" charset="0"/>
              </a:rPr>
              <a:t>2</a:t>
            </a:r>
            <a:r>
              <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rPr>
              <a:t>SiO</a:t>
            </a:r>
            <a:r>
              <a:rPr lang="en-US" altLang="ja-JP" sz="3200" baseline="-25000" dirty="0" smtClean="0">
                <a:solidFill>
                  <a:srgbClr val="000000"/>
                </a:solidFill>
                <a:latin typeface="ヒラギノ明朝 Pro W3" charset="0"/>
                <a:ea typeface="ヒラギノ明朝 Pro W3" charset="0"/>
                <a:cs typeface="ヒラギノ明朝 Pro W3" charset="0"/>
                <a:sym typeface="ヒラギノ明朝 Pro W3" charset="0"/>
              </a:rPr>
              <a:t>3</a:t>
            </a:r>
            <a:r>
              <a:rPr lang="ja-JP" altLang="en-US" sz="3200" dirty="0" smtClean="0">
                <a:solidFill>
                  <a:srgbClr val="000000"/>
                </a:solidFill>
                <a:latin typeface="ヒラギノ明朝 Pro W3" charset="0"/>
                <a:ea typeface="ヒラギノ明朝 Pro W3" charset="0"/>
                <a:cs typeface="ヒラギノ明朝 Pro W3" charset="0"/>
                <a:sym typeface="ヒラギノ明朝 Pro W3" charset="0"/>
              </a:rPr>
              <a:t>水溶液を基準として、マイナスイオンを変化させた</a:t>
            </a:r>
            <a:r>
              <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rPr>
              <a:t>Na</a:t>
            </a:r>
            <a:r>
              <a:rPr lang="en-US" altLang="ja-JP" sz="3200" baseline="-25000" dirty="0" smtClean="0">
                <a:solidFill>
                  <a:srgbClr val="000000"/>
                </a:solidFill>
                <a:latin typeface="ヒラギノ明朝 Pro W3" charset="0"/>
                <a:ea typeface="ヒラギノ明朝 Pro W3" charset="0"/>
                <a:cs typeface="ヒラギノ明朝 Pro W3" charset="0"/>
                <a:sym typeface="ヒラギノ明朝 Pro W3" charset="0"/>
              </a:rPr>
              <a:t>2</a:t>
            </a:r>
            <a:r>
              <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rPr>
              <a:t>SO</a:t>
            </a:r>
            <a:r>
              <a:rPr lang="en-US" altLang="ja-JP" sz="3200" baseline="-25000" dirty="0" smtClean="0">
                <a:solidFill>
                  <a:srgbClr val="000000"/>
                </a:solidFill>
                <a:latin typeface="ヒラギノ明朝 Pro W3" charset="0"/>
                <a:ea typeface="ヒラギノ明朝 Pro W3" charset="0"/>
                <a:cs typeface="ヒラギノ明朝 Pro W3" charset="0"/>
                <a:sym typeface="ヒラギノ明朝 Pro W3" charset="0"/>
              </a:rPr>
              <a:t>4</a:t>
            </a:r>
            <a:r>
              <a:rPr lang="ja-JP" altLang="en-US" sz="3200" dirty="0" smtClean="0">
                <a:solidFill>
                  <a:srgbClr val="000000"/>
                </a:solidFill>
                <a:latin typeface="ヒラギノ明朝 Pro W3" charset="0"/>
                <a:ea typeface="ヒラギノ明朝 Pro W3" charset="0"/>
                <a:cs typeface="ヒラギノ明朝 Pro W3" charset="0"/>
                <a:sym typeface="ヒラギノ明朝 Pro W3" charset="0"/>
              </a:rPr>
              <a:t>、さらに、プラスイオンを変化させた</a:t>
            </a:r>
            <a:r>
              <a:rPr lang="en-US" altLang="ja-JP" sz="3200" dirty="0">
                <a:solidFill>
                  <a:srgbClr val="000000"/>
                </a:solidFill>
                <a:latin typeface="ヒラギノ明朝 Pro W3" charset="0"/>
                <a:ea typeface="ヒラギノ明朝 Pro W3" charset="0"/>
                <a:cs typeface="ヒラギノ明朝 Pro W3" charset="0"/>
                <a:sym typeface="ヒラギノ明朝 Pro W3" charset="0"/>
              </a:rPr>
              <a:t>Al</a:t>
            </a:r>
            <a:r>
              <a:rPr lang="en-US" altLang="ja-JP" sz="3200" baseline="-25000" dirty="0">
                <a:solidFill>
                  <a:srgbClr val="000000"/>
                </a:solidFill>
                <a:latin typeface="ヒラギノ明朝 Pro W3" charset="0"/>
                <a:ea typeface="ヒラギノ明朝 Pro W3" charset="0"/>
                <a:cs typeface="ヒラギノ明朝 Pro W3" charset="0"/>
                <a:sym typeface="ヒラギノ明朝 Pro W3" charset="0"/>
              </a:rPr>
              <a:t>2</a:t>
            </a:r>
            <a:r>
              <a:rPr lang="en-US" altLang="ja-JP" sz="3200" dirty="0">
                <a:solidFill>
                  <a:srgbClr val="000000"/>
                </a:solidFill>
                <a:latin typeface="ヒラギノ明朝 Pro W3" charset="0"/>
                <a:ea typeface="ヒラギノ明朝 Pro W3" charset="0"/>
                <a:cs typeface="ヒラギノ明朝 Pro W3" charset="0"/>
                <a:sym typeface="ヒラギノ明朝 Pro W3" charset="0"/>
              </a:rPr>
              <a:t>(SO</a:t>
            </a:r>
            <a:r>
              <a:rPr lang="en-US" altLang="ja-JP" sz="3200" baseline="-25000" dirty="0">
                <a:solidFill>
                  <a:srgbClr val="000000"/>
                </a:solidFill>
                <a:latin typeface="ヒラギノ明朝 Pro W3" charset="0"/>
                <a:ea typeface="ヒラギノ明朝 Pro W3" charset="0"/>
                <a:cs typeface="ヒラギノ明朝 Pro W3" charset="0"/>
                <a:sym typeface="ヒラギノ明朝 Pro W3" charset="0"/>
              </a:rPr>
              <a:t>4</a:t>
            </a:r>
            <a:r>
              <a:rPr lang="en-US" altLang="ja-JP" sz="3200" dirty="0">
                <a:solidFill>
                  <a:srgbClr val="000000"/>
                </a:solidFill>
                <a:latin typeface="ヒラギノ明朝 Pro W3" charset="0"/>
                <a:ea typeface="ヒラギノ明朝 Pro W3" charset="0"/>
                <a:cs typeface="ヒラギノ明朝 Pro W3" charset="0"/>
                <a:sym typeface="ヒラギノ明朝 Pro W3" charset="0"/>
              </a:rPr>
              <a:t>)</a:t>
            </a:r>
            <a:r>
              <a:rPr lang="en-US" altLang="ja-JP" sz="3200" baseline="-25000" dirty="0" smtClean="0">
                <a:solidFill>
                  <a:srgbClr val="000000"/>
                </a:solidFill>
                <a:latin typeface="ヒラギノ明朝 Pro W3" charset="0"/>
                <a:ea typeface="ヒラギノ明朝 Pro W3" charset="0"/>
                <a:cs typeface="ヒラギノ明朝 Pro W3" charset="0"/>
                <a:sym typeface="ヒラギノ明朝 Pro W3" charset="0"/>
              </a:rPr>
              <a:t>3</a:t>
            </a:r>
            <a:r>
              <a:rPr lang="ja-JP" altLang="en-US" sz="3200" dirty="0" smtClean="0">
                <a:solidFill>
                  <a:srgbClr val="000000"/>
                </a:solidFill>
                <a:latin typeface="ヒラギノ明朝 Pro W3" charset="0"/>
                <a:ea typeface="ヒラギノ明朝 Pro W3" charset="0"/>
                <a:cs typeface="ヒラギノ明朝 Pro W3" charset="0"/>
                <a:sym typeface="ヒラギノ明朝 Pro W3" charset="0"/>
              </a:rPr>
              <a:t>との組み合わせで実験。</a:t>
            </a:r>
            <a:endPar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endParaRPr>
          </a:p>
          <a:p>
            <a:pPr algn="l">
              <a:tabLst>
                <a:tab pos="0" algn="l"/>
              </a:tabLst>
            </a:pPr>
            <a:r>
              <a:rPr lang="ja-JP" altLang="en-US" sz="3200" dirty="0" smtClean="0">
                <a:solidFill>
                  <a:srgbClr val="000000"/>
                </a:solidFill>
                <a:latin typeface="ヒラギノ明朝 Pro W3" charset="0"/>
                <a:ea typeface="ヒラギノ明朝 Pro W3" charset="0"/>
                <a:cs typeface="ヒラギノ明朝 Pro W3" charset="0"/>
                <a:sym typeface="ヒラギノ明朝 Pro W3" charset="0"/>
              </a:rPr>
              <a:t>追加で、</a:t>
            </a:r>
            <a:r>
              <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rPr>
              <a:t>C</a:t>
            </a:r>
            <a:r>
              <a:rPr lang="ja-JP" altLang="en-US" sz="3200" dirty="0" smtClean="0">
                <a:solidFill>
                  <a:srgbClr val="000000"/>
                </a:solidFill>
                <a:latin typeface="ヒラギノ明朝 Pro W3" charset="0"/>
                <a:ea typeface="ヒラギノ明朝 Pro W3" charset="0"/>
                <a:cs typeface="ヒラギノ明朝 Pro W3" charset="0"/>
                <a:sym typeface="ヒラギノ明朝 Pro W3" charset="0"/>
              </a:rPr>
              <a:t>電極と</a:t>
            </a:r>
            <a:r>
              <a:rPr lang="en-US" altLang="ja-JP" sz="3200" dirty="0">
                <a:solidFill>
                  <a:srgbClr val="000000"/>
                </a:solidFill>
                <a:latin typeface="ヒラギノ明朝 Pro W3" charset="0"/>
                <a:ea typeface="ヒラギノ明朝 Pro W3" charset="0"/>
                <a:cs typeface="ヒラギノ明朝 Pro W3" charset="0"/>
                <a:sym typeface="ヒラギノ明朝 Pro W3" charset="0"/>
              </a:rPr>
              <a:t>Na</a:t>
            </a:r>
            <a:r>
              <a:rPr lang="en-US" altLang="ja-JP" sz="3200" baseline="-25000" dirty="0">
                <a:solidFill>
                  <a:srgbClr val="000000"/>
                </a:solidFill>
                <a:latin typeface="ヒラギノ明朝 Pro W3" charset="0"/>
                <a:ea typeface="ヒラギノ明朝 Pro W3" charset="0"/>
                <a:cs typeface="ヒラギノ明朝 Pro W3" charset="0"/>
                <a:sym typeface="ヒラギノ明朝 Pro W3" charset="0"/>
              </a:rPr>
              <a:t>2</a:t>
            </a:r>
            <a:r>
              <a:rPr lang="en-US" altLang="ja-JP" sz="3200" dirty="0">
                <a:solidFill>
                  <a:srgbClr val="000000"/>
                </a:solidFill>
                <a:latin typeface="ヒラギノ明朝 Pro W3" charset="0"/>
                <a:ea typeface="ヒラギノ明朝 Pro W3" charset="0"/>
                <a:cs typeface="ヒラギノ明朝 Pro W3" charset="0"/>
                <a:sym typeface="ヒラギノ明朝 Pro W3" charset="0"/>
              </a:rPr>
              <a:t>SiO</a:t>
            </a:r>
            <a:r>
              <a:rPr lang="en-US" altLang="ja-JP" sz="3200" baseline="-25000" dirty="0">
                <a:solidFill>
                  <a:srgbClr val="000000"/>
                </a:solidFill>
                <a:latin typeface="ヒラギノ明朝 Pro W3" charset="0"/>
                <a:ea typeface="ヒラギノ明朝 Pro W3" charset="0"/>
                <a:cs typeface="ヒラギノ明朝 Pro W3" charset="0"/>
                <a:sym typeface="ヒラギノ明朝 Pro W3" charset="0"/>
              </a:rPr>
              <a:t>3</a:t>
            </a:r>
            <a:r>
              <a:rPr lang="ja-JP" altLang="en-US" sz="3200" dirty="0" smtClean="0">
                <a:solidFill>
                  <a:srgbClr val="000000"/>
                </a:solidFill>
                <a:latin typeface="ヒラギノ明朝 Pro W3" charset="0"/>
                <a:ea typeface="ヒラギノ明朝 Pro W3" charset="0"/>
                <a:cs typeface="ヒラギノ明朝 Pro W3" charset="0"/>
                <a:sym typeface="ヒラギノ明朝 Pro W3" charset="0"/>
              </a:rPr>
              <a:t>水溶液</a:t>
            </a:r>
            <a:r>
              <a:rPr lang="ja-JP" altLang="en-US" sz="3200" dirty="0">
                <a:solidFill>
                  <a:srgbClr val="000000"/>
                </a:solidFill>
                <a:latin typeface="ヒラギノ明朝 Pro W3" charset="0"/>
                <a:ea typeface="ヒラギノ明朝 Pro W3" charset="0"/>
                <a:cs typeface="ヒラギノ明朝 Pro W3" charset="0"/>
                <a:sym typeface="ヒラギノ明朝 Pro W3" charset="0"/>
              </a:rPr>
              <a:t>の組み合わせで実験。</a:t>
            </a:r>
            <a:endPar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endParaRPr>
          </a:p>
        </p:txBody>
      </p:sp>
      <p:sp>
        <p:nvSpPr>
          <p:cNvPr id="5" name="Rectangle 1"/>
          <p:cNvSpPr>
            <a:spLocks/>
          </p:cNvSpPr>
          <p:nvPr/>
        </p:nvSpPr>
        <p:spPr bwMode="auto">
          <a:xfrm>
            <a:off x="597746" y="52264"/>
            <a:ext cx="4411464" cy="841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smtClean="0">
                <a:latin typeface="ヒラギノ角ゴ ProN W6" charset="0"/>
                <a:ea typeface="ヒラギノ角ゴ ProN W6" charset="0"/>
                <a:cs typeface="ヒラギノ角ゴ ProN W6" charset="0"/>
                <a:sym typeface="ヒラギノ角ゴ ProN W6" charset="0"/>
              </a:rPr>
              <a:t>これまでの結論</a:t>
            </a:r>
            <a:endParaRPr lang="ja-JP" altLang="en-US"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6" name="テキスト ボックス 9"/>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4</a:t>
            </a:r>
            <a:endParaRPr lang="ja-JP" altLang="en-US" sz="2400" dirty="0">
              <a:latin typeface="American Typewriter" charset="0"/>
              <a:cs typeface="American Typewriter" charset="0"/>
            </a:endParaRPr>
          </a:p>
        </p:txBody>
      </p:sp>
      <p:sp>
        <p:nvSpPr>
          <p:cNvPr id="7" name="Rectangle 1"/>
          <p:cNvSpPr>
            <a:spLocks/>
          </p:cNvSpPr>
          <p:nvPr/>
        </p:nvSpPr>
        <p:spPr bwMode="auto">
          <a:xfrm>
            <a:off x="741760" y="5164832"/>
            <a:ext cx="3180358" cy="841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smtClean="0">
                <a:latin typeface="ヒラギノ角ゴ ProN W6" charset="0"/>
                <a:ea typeface="ヒラギノ角ゴ ProN W6" charset="0"/>
                <a:cs typeface="ヒラギノ角ゴ ProN W6" charset="0"/>
                <a:sym typeface="ヒラギノ角ゴ ProN W6" charset="0"/>
              </a:rPr>
              <a:t>今回の方針</a:t>
            </a:r>
            <a:endParaRPr lang="ja-JP" altLang="en-US"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2" name="正方形/長方形 1"/>
          <p:cNvSpPr/>
          <p:nvPr/>
        </p:nvSpPr>
        <p:spPr>
          <a:xfrm>
            <a:off x="381720" y="916360"/>
            <a:ext cx="12313368" cy="646331"/>
          </a:xfrm>
          <a:prstGeom prst="rect">
            <a:avLst/>
          </a:prstGeom>
        </p:spPr>
        <p:txBody>
          <a:bodyPr wrap="square">
            <a:spAutoFit/>
          </a:bodyPr>
          <a:lstStyle/>
          <a:p>
            <a:pPr marL="803275" indent="-803275" algn="l">
              <a:tabLst>
                <a:tab pos="803275" algn="l"/>
              </a:tabLst>
            </a:pPr>
            <a:r>
              <a:rPr lang="ja-JP" altLang="en-US" dirty="0">
                <a:latin typeface="Times" charset="0"/>
                <a:ea typeface="ヒラギノ明朝 Pro W3" charset="0"/>
                <a:cs typeface="ヒラギノ明朝 Pro W3" charset="0"/>
              </a:rPr>
              <a:t>ナノ結晶として析出する過程（メカニズムの一端）</a:t>
            </a:r>
          </a:p>
        </p:txBody>
      </p:sp>
      <p:sp>
        <p:nvSpPr>
          <p:cNvPr id="3" name="正方形/長方形 2"/>
          <p:cNvSpPr/>
          <p:nvPr/>
        </p:nvSpPr>
        <p:spPr>
          <a:xfrm>
            <a:off x="-288032" y="4230469"/>
            <a:ext cx="13559184" cy="646331"/>
          </a:xfrm>
          <a:prstGeom prst="rect">
            <a:avLst/>
          </a:prstGeom>
        </p:spPr>
        <p:txBody>
          <a:bodyPr wrap="square">
            <a:spAutoFit/>
          </a:bodyPr>
          <a:lstStyle/>
          <a:p>
            <a:pPr>
              <a:tabLst>
                <a:tab pos="0" algn="l"/>
              </a:tabLst>
            </a:pPr>
            <a:r>
              <a:rPr lang="en-US" altLang="ja-JP" dirty="0" smtClean="0">
                <a:solidFill>
                  <a:srgbClr val="FF0000"/>
                </a:solidFill>
                <a:latin typeface="Times" charset="0"/>
                <a:ea typeface="ヒラギノ明朝 Pro W3" charset="0"/>
                <a:cs typeface="ヒラギノ明朝 Pro W3" charset="0"/>
              </a:rPr>
              <a:t>-</a:t>
            </a:r>
            <a:r>
              <a:rPr lang="en-US" altLang="ja-JP" dirty="0">
                <a:solidFill>
                  <a:srgbClr val="FF0000"/>
                </a:solidFill>
                <a:latin typeface="Times" charset="0"/>
                <a:ea typeface="ヒラギノ明朝 Pro W3" charset="0"/>
                <a:cs typeface="ヒラギノ明朝 Pro W3" charset="0"/>
              </a:rPr>
              <a:t>--</a:t>
            </a:r>
            <a:r>
              <a:rPr lang="ja-JP" altLang="en-US" dirty="0">
                <a:latin typeface="Times" charset="0"/>
                <a:ea typeface="ヒラギノ明朝 Pro W3" charset="0"/>
                <a:cs typeface="ヒラギノ明朝 Pro W3" charset="0"/>
              </a:rPr>
              <a:t>粉体および粉末冶金　</a:t>
            </a:r>
            <a:r>
              <a:rPr lang="en-US" altLang="ja-JP" dirty="0">
                <a:latin typeface="Times" charset="0"/>
                <a:ea typeface="ヒラギノ明朝 Pro W3" charset="0"/>
                <a:cs typeface="ヒラギノ明朝 Pro W3" charset="0"/>
              </a:rPr>
              <a:t>2018 </a:t>
            </a:r>
            <a:r>
              <a:rPr lang="ja-JP" altLang="en-US" dirty="0">
                <a:latin typeface="Times" charset="0"/>
                <a:ea typeface="ヒラギノ明朝 Pro W3" charset="0"/>
                <a:cs typeface="ヒラギノ明朝 Pro W3" charset="0"/>
              </a:rPr>
              <a:t>年 </a:t>
            </a:r>
            <a:r>
              <a:rPr lang="en-US" altLang="ja-JP" dirty="0">
                <a:latin typeface="Times" charset="0"/>
                <a:ea typeface="ヒラギノ明朝 Pro W3" charset="0"/>
                <a:cs typeface="ヒラギノ明朝 Pro W3" charset="0"/>
              </a:rPr>
              <a:t>65 </a:t>
            </a:r>
            <a:r>
              <a:rPr lang="ja-JP" altLang="en-US" dirty="0">
                <a:latin typeface="Times" charset="0"/>
                <a:ea typeface="ヒラギノ明朝 Pro W3" charset="0"/>
                <a:cs typeface="ヒラギノ明朝 Pro W3" charset="0"/>
              </a:rPr>
              <a:t>巻 </a:t>
            </a:r>
            <a:r>
              <a:rPr lang="en-US" altLang="ja-JP" dirty="0">
                <a:latin typeface="Times" charset="0"/>
                <a:ea typeface="ヒラギノ明朝 Pro W3" charset="0"/>
                <a:cs typeface="ヒラギノ明朝 Pro W3" charset="0"/>
              </a:rPr>
              <a:t>9 </a:t>
            </a:r>
            <a:r>
              <a:rPr lang="ja-JP" altLang="en-US" dirty="0">
                <a:latin typeface="Times" charset="0"/>
                <a:ea typeface="ヒラギノ明朝 Pro W3" charset="0"/>
                <a:cs typeface="ヒラギノ明朝 Pro W3" charset="0"/>
              </a:rPr>
              <a:t>号 </a:t>
            </a:r>
            <a:r>
              <a:rPr lang="en-US" altLang="ja-JP" dirty="0">
                <a:latin typeface="Times" charset="0"/>
                <a:ea typeface="ヒラギノ明朝 Pro W3" charset="0"/>
                <a:cs typeface="ヒラギノ明朝 Pro W3" charset="0"/>
              </a:rPr>
              <a:t>p. 548-553</a:t>
            </a:r>
            <a:r>
              <a:rPr lang="ja-JP" altLang="en-US" dirty="0">
                <a:latin typeface="Times" charset="0"/>
                <a:ea typeface="ヒラギノ明朝 Pro W3" charset="0"/>
                <a:cs typeface="ヒラギノ明朝 Pro W3" charset="0"/>
              </a:rPr>
              <a:t>に掲載</a:t>
            </a:r>
            <a:r>
              <a:rPr lang="en-US" altLang="ja-JP" dirty="0">
                <a:solidFill>
                  <a:srgbClr val="FF0000"/>
                </a:solidFill>
                <a:latin typeface="Times" charset="0"/>
                <a:ea typeface="ヒラギノ明朝 Pro W3" charset="0"/>
                <a:cs typeface="ヒラギノ明朝 Pro W3" charset="0"/>
              </a:rPr>
              <a:t>--</a:t>
            </a:r>
            <a:r>
              <a:rPr lang="en-US" altLang="ja-JP" dirty="0" smtClean="0">
                <a:solidFill>
                  <a:srgbClr val="FF0000"/>
                </a:solidFill>
                <a:latin typeface="Times" charset="0"/>
                <a:ea typeface="ヒラギノ明朝 Pro W3" charset="0"/>
                <a:cs typeface="ヒラギノ明朝 Pro W3" charset="0"/>
              </a:rPr>
              <a:t>-</a:t>
            </a:r>
            <a:r>
              <a:rPr lang="en-US" altLang="ja-JP" dirty="0" smtClean="0">
                <a:latin typeface="Times" charset="0"/>
                <a:ea typeface="ヒラギノ明朝 Pro W3" charset="0"/>
                <a:cs typeface="ヒラギノ明朝 Pro W3" charset="0"/>
              </a:rPr>
              <a:t> </a:t>
            </a:r>
            <a:endParaRPr lang="ja-JP" altLang="ja-JP" dirty="0">
              <a:latin typeface="Times" charset="0"/>
              <a:ea typeface="ヒラギノ明朝 Pro W3" charset="0"/>
              <a:cs typeface="ヒラギノ明朝 Pro W3" charset="0"/>
            </a:endParaRPr>
          </a:p>
        </p:txBody>
      </p:sp>
    </p:spTree>
    <p:extLst>
      <p:ext uri="{BB962C8B-B14F-4D97-AF65-F5344CB8AC3E}">
        <p14:creationId xmlns:p14="http://schemas.microsoft.com/office/powerpoint/2010/main" val="26049225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a:spLocks noChangeArrowheads="1"/>
          </p:cNvSpPr>
          <p:nvPr/>
        </p:nvSpPr>
        <p:spPr bwMode="auto">
          <a:xfrm>
            <a:off x="309712" y="1925047"/>
            <a:ext cx="6120680" cy="501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tabLst>
                <a:tab pos="0" algn="l"/>
              </a:tabLst>
            </a:pPr>
            <a:r>
              <a:rPr lang="ja-JP" altLang="en-US" sz="3200" dirty="0" smtClean="0">
                <a:latin typeface="Times" charset="0"/>
                <a:ea typeface="ヒラギノ明朝 Pro W3" charset="0"/>
                <a:cs typeface="ヒラギノ明朝 Pro W3" charset="0"/>
              </a:rPr>
              <a:t>約</a:t>
            </a:r>
            <a:r>
              <a:rPr lang="en-US" altLang="ja-JP" sz="3200" dirty="0" smtClean="0">
                <a:latin typeface="Times" charset="0"/>
                <a:ea typeface="ヒラギノ明朝 Pro W3" charset="0"/>
                <a:cs typeface="ヒラギノ明朝 Pro W3" charset="0"/>
              </a:rPr>
              <a:t>1</a:t>
            </a:r>
            <a:r>
              <a:rPr lang="ja-JP" altLang="en-US" sz="3200" dirty="0" smtClean="0">
                <a:latin typeface="Times" charset="0"/>
                <a:ea typeface="ヒラギノ明朝 Pro W3" charset="0"/>
                <a:cs typeface="ヒラギノ明朝 Pro W3" charset="0"/>
              </a:rPr>
              <a:t>日静置後、</a:t>
            </a:r>
            <a:r>
              <a:rPr lang="ja-JP" altLang="en-US" sz="3200" dirty="0" smtClean="0">
                <a:solidFill>
                  <a:srgbClr val="FF0000"/>
                </a:solidFill>
                <a:latin typeface="Times" charset="0"/>
                <a:ea typeface="ヒラギノ明朝 Pro W3" charset="0"/>
                <a:cs typeface="ヒラギノ明朝 Pro W3" charset="0"/>
              </a:rPr>
              <a:t>沈殿した分</a:t>
            </a:r>
            <a:r>
              <a:rPr lang="ja-JP" altLang="en-US" sz="3200" dirty="0" smtClean="0">
                <a:latin typeface="Times" charset="0"/>
                <a:ea typeface="ヒラギノ明朝 Pro W3" charset="0"/>
                <a:cs typeface="ヒラギノ明朝 Pro W3" charset="0"/>
              </a:rPr>
              <a:t>を回収。</a:t>
            </a:r>
            <a:endParaRPr lang="en-US" altLang="ja-JP" sz="3200" dirty="0" smtClean="0">
              <a:latin typeface="Times" charset="0"/>
              <a:ea typeface="ヒラギノ明朝 Pro W3" charset="0"/>
              <a:cs typeface="ヒラギノ明朝 Pro W3" charset="0"/>
            </a:endParaRPr>
          </a:p>
          <a:p>
            <a:pPr algn="l">
              <a:tabLst>
                <a:tab pos="0" algn="l"/>
              </a:tabLst>
            </a:pPr>
            <a:endParaRPr lang="en-US" altLang="ja-JP" sz="3200" dirty="0" smtClean="0">
              <a:latin typeface="Times" charset="0"/>
              <a:ea typeface="ヒラギノ明朝 Pro W3" charset="0"/>
              <a:cs typeface="ヒラギノ明朝 Pro W3" charset="0"/>
            </a:endParaRPr>
          </a:p>
          <a:p>
            <a:pPr algn="l">
              <a:tabLst>
                <a:tab pos="0" algn="l"/>
              </a:tabLst>
            </a:pPr>
            <a:r>
              <a:rPr lang="ja-JP" altLang="en-US" sz="3200" dirty="0" smtClean="0">
                <a:latin typeface="Times" charset="0"/>
                <a:ea typeface="ヒラギノ明朝 Pro W3" charset="0"/>
                <a:cs typeface="ヒラギノ明朝 Pro W3" charset="0"/>
              </a:rPr>
              <a:t>問題点；</a:t>
            </a:r>
            <a:endParaRPr lang="en-US" altLang="ja-JP" sz="3200" dirty="0" smtClean="0">
              <a:latin typeface="Times" charset="0"/>
              <a:ea typeface="ヒラギノ明朝 Pro W3" charset="0"/>
              <a:cs typeface="ヒラギノ明朝 Pro W3" charset="0"/>
            </a:endParaRPr>
          </a:p>
          <a:p>
            <a:pPr algn="l">
              <a:tabLst>
                <a:tab pos="0" algn="l"/>
              </a:tabLst>
            </a:pPr>
            <a:r>
              <a:rPr lang="en-US" altLang="ja-JP" sz="3200" dirty="0">
                <a:latin typeface="Times" charset="0"/>
                <a:ea typeface="ヒラギノ明朝 Pro W3" charset="0"/>
                <a:cs typeface="ヒラギノ明朝 Pro W3" charset="0"/>
              </a:rPr>
              <a:t>	</a:t>
            </a:r>
            <a:r>
              <a:rPr lang="ja-JP" altLang="en-US" sz="3200" dirty="0" smtClean="0">
                <a:latin typeface="Times" charset="0"/>
                <a:ea typeface="ヒラギノ明朝 Pro W3" charset="0"/>
                <a:cs typeface="ヒラギノ明朝 Pro W3" charset="0"/>
              </a:rPr>
              <a:t>粒子サイズによって、沈降速度に差があると思われ、</a:t>
            </a:r>
            <a:r>
              <a:rPr lang="en-US" altLang="ja-JP" sz="3200" dirty="0" smtClean="0">
                <a:latin typeface="Times" charset="0"/>
                <a:ea typeface="ヒラギノ明朝 Pro W3" charset="0"/>
                <a:cs typeface="ヒラギノ明朝 Pro W3" charset="0"/>
              </a:rPr>
              <a:t>100</a:t>
            </a:r>
            <a:r>
              <a:rPr lang="ja-JP" altLang="en-US" sz="3200" dirty="0" smtClean="0">
                <a:latin typeface="Times" charset="0"/>
                <a:ea typeface="ヒラギノ明朝 Pro W3" charset="0"/>
                <a:cs typeface="ヒラギノ明朝 Pro W3" charset="0"/>
              </a:rPr>
              <a:t>％の回収不能。</a:t>
            </a:r>
            <a:endParaRPr lang="en-US" altLang="ja-JP" sz="3200" dirty="0" smtClean="0">
              <a:latin typeface="Times" charset="0"/>
              <a:ea typeface="ヒラギノ明朝 Pro W3" charset="0"/>
              <a:cs typeface="ヒラギノ明朝 Pro W3" charset="0"/>
            </a:endParaRPr>
          </a:p>
          <a:p>
            <a:pPr algn="l">
              <a:tabLst>
                <a:tab pos="0" algn="l"/>
              </a:tabLst>
            </a:pPr>
            <a:endParaRPr lang="en-US" altLang="ja-JP" sz="3200" dirty="0" smtClean="0">
              <a:latin typeface="Times" charset="0"/>
              <a:ea typeface="ヒラギノ明朝 Pro W3" charset="0"/>
              <a:cs typeface="ヒラギノ明朝 Pro W3" charset="0"/>
            </a:endParaRPr>
          </a:p>
          <a:p>
            <a:pPr algn="l">
              <a:tabLst>
                <a:tab pos="0" algn="l"/>
              </a:tabLst>
            </a:pPr>
            <a:r>
              <a:rPr lang="ja-JP" altLang="en-US" sz="3200" dirty="0" smtClean="0">
                <a:latin typeface="Times" charset="0"/>
                <a:ea typeface="ヒラギノ明朝 Pro W3" charset="0"/>
                <a:cs typeface="ヒラギノ明朝 Pro W3" charset="0"/>
              </a:rPr>
              <a:t>回収後の水溶液を数日間、静置しておくと、さらに沈殿。</a:t>
            </a:r>
            <a:endPar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endParaRPr>
          </a:p>
        </p:txBody>
      </p:sp>
      <p:sp>
        <p:nvSpPr>
          <p:cNvPr id="5" name="Rectangle 1"/>
          <p:cNvSpPr>
            <a:spLocks/>
          </p:cNvSpPr>
          <p:nvPr/>
        </p:nvSpPr>
        <p:spPr bwMode="auto">
          <a:xfrm>
            <a:off x="100261" y="52264"/>
            <a:ext cx="6258123" cy="841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smtClean="0">
                <a:latin typeface="ヒラギノ角ゴ ProN W6" charset="0"/>
                <a:ea typeface="ヒラギノ角ゴ ProN W6" charset="0"/>
                <a:cs typeface="ヒラギノ角ゴ ProN W6" charset="0"/>
                <a:sym typeface="ヒラギノ角ゴ ProN W6" charset="0"/>
              </a:rPr>
              <a:t>生成量を測定する方法</a:t>
            </a:r>
            <a:endParaRPr lang="ja-JP" altLang="en-US"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6" name="テキスト ボックス 9"/>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5</a:t>
            </a:r>
            <a:endParaRPr lang="ja-JP" altLang="en-US" sz="2400" dirty="0">
              <a:latin typeface="American Typewriter" charset="0"/>
              <a:cs typeface="American Typewriter" charset="0"/>
            </a:endParaRPr>
          </a:p>
        </p:txBody>
      </p:sp>
      <p:sp>
        <p:nvSpPr>
          <p:cNvPr id="2" name="正方形/長方形 1"/>
          <p:cNvSpPr/>
          <p:nvPr/>
        </p:nvSpPr>
        <p:spPr>
          <a:xfrm>
            <a:off x="381720" y="916360"/>
            <a:ext cx="12313368" cy="646331"/>
          </a:xfrm>
          <a:prstGeom prst="rect">
            <a:avLst/>
          </a:prstGeom>
        </p:spPr>
        <p:txBody>
          <a:bodyPr wrap="square">
            <a:spAutoFit/>
          </a:bodyPr>
          <a:lstStyle/>
          <a:p>
            <a:pPr marL="803275" indent="-803275" algn="l">
              <a:tabLst>
                <a:tab pos="803275" algn="l"/>
              </a:tabLst>
            </a:pPr>
            <a:r>
              <a:rPr lang="ja-JP" altLang="en-US" dirty="0" smtClean="0">
                <a:latin typeface="Times" charset="0"/>
                <a:ea typeface="ヒラギノ明朝 Pro W3" charset="0"/>
                <a:cs typeface="ヒラギノ明朝 Pro W3" charset="0"/>
              </a:rPr>
              <a:t>生成されたナノ結晶の回収方法</a:t>
            </a:r>
            <a:endParaRPr lang="ja-JP" altLang="en-US" dirty="0">
              <a:latin typeface="Times" charset="0"/>
              <a:ea typeface="ヒラギノ明朝 Pro W3" charset="0"/>
              <a:cs typeface="ヒラギノ明朝 Pro W3" charset="0"/>
            </a:endParaRPr>
          </a:p>
        </p:txBody>
      </p:sp>
      <p:pic>
        <p:nvPicPr>
          <p:cNvPr id="3" name="図 2" descr="Figure3のコピー.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370" y="2284512"/>
            <a:ext cx="6415430" cy="4535424"/>
          </a:xfrm>
          <a:prstGeom prst="rect">
            <a:avLst/>
          </a:prstGeom>
        </p:spPr>
      </p:pic>
      <p:sp>
        <p:nvSpPr>
          <p:cNvPr id="8" name="正方形/長方形 7"/>
          <p:cNvSpPr>
            <a:spLocks noChangeArrowheads="1"/>
          </p:cNvSpPr>
          <p:nvPr/>
        </p:nvSpPr>
        <p:spPr bwMode="auto">
          <a:xfrm>
            <a:off x="309712" y="7397080"/>
            <a:ext cx="1238537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tabLst>
                <a:tab pos="0" algn="l"/>
              </a:tabLst>
            </a:pPr>
            <a:r>
              <a:rPr lang="ja-JP" altLang="en-US" sz="3200" dirty="0" smtClean="0">
                <a:latin typeface="Times" charset="0"/>
                <a:ea typeface="ヒラギノ明朝 Pro W3" charset="0"/>
                <a:cs typeface="ヒラギノ明朝 Pro W3" charset="0"/>
              </a:rPr>
              <a:t>対策；</a:t>
            </a:r>
            <a:endParaRPr lang="en-US" altLang="ja-JP" sz="3200" dirty="0" smtClean="0">
              <a:latin typeface="Times" charset="0"/>
              <a:ea typeface="ヒラギノ明朝 Pro W3" charset="0"/>
              <a:cs typeface="ヒラギノ明朝 Pro W3" charset="0"/>
            </a:endParaRPr>
          </a:p>
          <a:p>
            <a:pPr algn="l">
              <a:tabLst>
                <a:tab pos="0" algn="l"/>
              </a:tabLst>
            </a:pPr>
            <a:r>
              <a:rPr lang="en-US" altLang="ja-JP" sz="3200" dirty="0">
                <a:latin typeface="Times" charset="0"/>
                <a:ea typeface="ヒラギノ明朝 Pro W3" charset="0"/>
                <a:cs typeface="ヒラギノ明朝 Pro W3" charset="0"/>
              </a:rPr>
              <a:t>	</a:t>
            </a:r>
            <a:r>
              <a:rPr lang="ja-JP" altLang="en-US" sz="3200" dirty="0" smtClean="0">
                <a:latin typeface="Times" charset="0"/>
                <a:ea typeface="ヒラギノ明朝 Pro W3" charset="0"/>
                <a:cs typeface="ヒラギノ明朝 Pro W3" charset="0"/>
              </a:rPr>
              <a:t>通電前後の電極の質量損失を測定して、その値で評価する。</a:t>
            </a:r>
            <a:endParaRPr lang="en-US" altLang="ja-JP" sz="3200" dirty="0" smtClean="0">
              <a:solidFill>
                <a:srgbClr val="000000"/>
              </a:solidFill>
              <a:latin typeface="ヒラギノ明朝 Pro W3" charset="0"/>
              <a:ea typeface="ヒラギノ明朝 Pro W3" charset="0"/>
              <a:cs typeface="ヒラギノ明朝 Pro W3" charset="0"/>
              <a:sym typeface="ヒラギノ明朝 Pro W3" charset="0"/>
            </a:endParaRPr>
          </a:p>
        </p:txBody>
      </p:sp>
      <p:cxnSp>
        <p:nvCxnSpPr>
          <p:cNvPr id="10" name="直線矢印コネクタ 9"/>
          <p:cNvCxnSpPr/>
          <p:nvPr/>
        </p:nvCxnSpPr>
        <p:spPr bwMode="auto">
          <a:xfrm>
            <a:off x="4342160" y="2500536"/>
            <a:ext cx="3744416" cy="2664296"/>
          </a:xfrm>
          <a:prstGeom prst="straightConnector1">
            <a:avLst/>
          </a:prstGeom>
          <a:blipFill dpi="0" rotWithShape="0">
            <a:blip r:embed="rId3"/>
            <a:srcRect/>
            <a:tile tx="0" ty="0" sx="100000" sy="100000" flip="none" algn="tl"/>
          </a:blipFill>
          <a:ln w="57150" cap="flat" cmpd="sng" algn="ctr">
            <a:solidFill>
              <a:srgbClr val="FF6600"/>
            </a:solidFill>
            <a:prstDash val="solid"/>
            <a:miter lim="0"/>
            <a:headEnd type="none" w="med" len="med"/>
            <a:tailEnd type="arrow" w="lg" len="lg"/>
          </a:ln>
          <a:effectLst/>
        </p:spPr>
      </p:cxnSp>
    </p:spTree>
    <p:extLst>
      <p:ext uri="{BB962C8B-B14F-4D97-AF65-F5344CB8AC3E}">
        <p14:creationId xmlns:p14="http://schemas.microsoft.com/office/powerpoint/2010/main" val="26855107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図形グループ 13"/>
          <p:cNvGrpSpPr/>
          <p:nvPr/>
        </p:nvGrpSpPr>
        <p:grpSpPr>
          <a:xfrm>
            <a:off x="0" y="0"/>
            <a:ext cx="13004800" cy="9679484"/>
            <a:chOff x="0" y="0"/>
            <a:chExt cx="13004800" cy="9679484"/>
          </a:xfrm>
        </p:grpSpPr>
        <p:grpSp>
          <p:nvGrpSpPr>
            <p:cNvPr id="6" name="図形グループ 5"/>
            <p:cNvGrpSpPr/>
            <p:nvPr/>
          </p:nvGrpSpPr>
          <p:grpSpPr>
            <a:xfrm>
              <a:off x="0" y="0"/>
              <a:ext cx="13004800" cy="9679484"/>
              <a:chOff x="0" y="0"/>
              <a:chExt cx="13004800" cy="9679484"/>
            </a:xfrm>
          </p:grpSpPr>
          <p:pic>
            <p:nvPicPr>
              <p:cNvPr id="2" name="図 1" descr="XRD(Au_Al2SO43_1mol).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792" y="1132384"/>
                <a:ext cx="9537700" cy="8547100"/>
              </a:xfrm>
              <a:prstGeom prst="rect">
                <a:avLst/>
              </a:prstGeom>
            </p:spPr>
          </p:pic>
          <p:sp>
            <p:nvSpPr>
              <p:cNvPr id="4" name="テキスト ボックス 9"/>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6</a:t>
                </a:r>
                <a:endParaRPr lang="ja-JP" altLang="en-US" sz="2400" dirty="0">
                  <a:latin typeface="American Typewriter" charset="0"/>
                  <a:cs typeface="American Typewriter" charset="0"/>
                </a:endParaRPr>
              </a:p>
            </p:txBody>
          </p:sp>
          <p:sp>
            <p:nvSpPr>
              <p:cNvPr id="110" name="Rectangle 1"/>
              <p:cNvSpPr>
                <a:spLocks/>
              </p:cNvSpPr>
              <p:nvPr/>
            </p:nvSpPr>
            <p:spPr bwMode="auto">
              <a:xfrm>
                <a:off x="0" y="0"/>
                <a:ext cx="8617394" cy="1395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lgn="l">
                  <a:defRPr/>
                </a:pPr>
                <a:r>
                  <a:rPr lang="ja-JP" altLang="en-US" sz="4800" dirty="0" smtClean="0">
                    <a:latin typeface="ヒラギノ角ゴ ProN W6" charset="0"/>
                    <a:ea typeface="ヒラギノ角ゴ ProN W6" charset="0"/>
                    <a:cs typeface="ヒラギノ角ゴ ProN W6" charset="0"/>
                    <a:sym typeface="ヒラギノ角ゴ ProN W6" charset="0"/>
                  </a:rPr>
                  <a:t>典型的な</a:t>
                </a:r>
                <a:r>
                  <a:rPr lang="en-US" altLang="ja-JP" sz="4800" b="1" dirty="0" smtClean="0">
                    <a:latin typeface="Times New Roman"/>
                    <a:ea typeface="ヒラギノ角ゴ ProN W6" charset="0"/>
                    <a:cs typeface="Times New Roman"/>
                    <a:sym typeface="ヒラギノ角ゴ ProN W6" charset="0"/>
                  </a:rPr>
                  <a:t>XRD</a:t>
                </a:r>
                <a:r>
                  <a:rPr lang="ja-JP" altLang="en-US" sz="4800" dirty="0" smtClean="0">
                    <a:latin typeface="ヒラギノ角ゴ ProN W6" charset="0"/>
                    <a:ea typeface="ヒラギノ角ゴ ProN W6" charset="0"/>
                    <a:cs typeface="ヒラギノ角ゴ ProN W6" charset="0"/>
                    <a:sym typeface="ヒラギノ角ゴ ProN W6" charset="0"/>
                  </a:rPr>
                  <a:t>の測定結果</a:t>
                </a:r>
                <a:endParaRPr lang="en-US" altLang="ja-JP" sz="4800" dirty="0" smtClean="0">
                  <a:latin typeface="ヒラギノ角ゴ ProN W6" charset="0"/>
                  <a:ea typeface="ヒラギノ角ゴ ProN W6" charset="0"/>
                  <a:cs typeface="ヒラギノ角ゴ ProN W6" charset="0"/>
                  <a:sym typeface="ヒラギノ角ゴ ProN W6" charset="0"/>
                </a:endParaRPr>
              </a:p>
              <a:p>
                <a:pPr algn="l">
                  <a:defRPr/>
                </a:pPr>
                <a:r>
                  <a:rPr lang="en-US" altLang="ja-JP" dirty="0" smtClean="0">
                    <a:latin typeface="ヒラギノ明朝 Pro W3"/>
                    <a:ea typeface="ヒラギノ明朝 Pro W3"/>
                    <a:cs typeface="ヒラギノ明朝 Pro W3"/>
                    <a:sym typeface="ヒラギノ角ゴ ProN W6" charset="0"/>
                  </a:rPr>
                  <a:t>					</a:t>
                </a:r>
                <a:r>
                  <a:rPr lang="ja-JP" altLang="en-US" dirty="0" smtClean="0">
                    <a:latin typeface="ヒラギノ明朝 Pro W3"/>
                    <a:ea typeface="ヒラギノ明朝 Pro W3"/>
                    <a:cs typeface="ヒラギノ明朝 Pro W3"/>
                    <a:sym typeface="ヒラギノ角ゴ ProN W6" charset="0"/>
                  </a:rPr>
                  <a:t>（</a:t>
                </a:r>
                <a:r>
                  <a:rPr lang="en-US" altLang="ja-JP" dirty="0" smtClean="0">
                    <a:latin typeface="Times New Roman"/>
                    <a:ea typeface="ヒラギノ明朝 Pro W3"/>
                    <a:cs typeface="Times New Roman"/>
                    <a:sym typeface="ヒラギノ角ゴ ProN W6" charset="0"/>
                  </a:rPr>
                  <a:t>Au</a:t>
                </a:r>
                <a:r>
                  <a:rPr lang="ja-JP" altLang="en-US" dirty="0" smtClean="0">
                    <a:latin typeface="ヒラギノ明朝 Pro W3"/>
                    <a:ea typeface="ヒラギノ明朝 Pro W3"/>
                    <a:cs typeface="ヒラギノ明朝 Pro W3"/>
                    <a:sym typeface="ヒラギノ角ゴ ProN W6" charset="0"/>
                  </a:rPr>
                  <a:t>電極と</a:t>
                </a:r>
                <a:r>
                  <a:rPr lang="en-US" altLang="ja-JP" dirty="0" smtClean="0">
                    <a:latin typeface="Times New Roman"/>
                    <a:ea typeface="ヒラギノ明朝 Pro W3"/>
                    <a:cs typeface="Times New Roman"/>
                    <a:sym typeface="ヒラギノ角ゴ ProN W6" charset="0"/>
                  </a:rPr>
                  <a:t>Na</a:t>
                </a:r>
                <a:r>
                  <a:rPr lang="en-US" altLang="ja-JP" baseline="-25000" dirty="0" smtClean="0">
                    <a:latin typeface="Times New Roman"/>
                    <a:ea typeface="ヒラギノ明朝 Pro W3"/>
                    <a:cs typeface="Times New Roman"/>
                    <a:sym typeface="ヒラギノ角ゴ ProN W6" charset="0"/>
                  </a:rPr>
                  <a:t>2</a:t>
                </a:r>
                <a:r>
                  <a:rPr lang="en-US" altLang="ja-JP" dirty="0" smtClean="0">
                    <a:latin typeface="Times New Roman"/>
                    <a:ea typeface="ヒラギノ明朝 Pro W3"/>
                    <a:cs typeface="Times New Roman"/>
                    <a:sym typeface="ヒラギノ角ゴ ProN W6" charset="0"/>
                  </a:rPr>
                  <a:t>(SO</a:t>
                </a:r>
                <a:r>
                  <a:rPr lang="en-US" altLang="ja-JP" baseline="-25000" dirty="0" smtClean="0">
                    <a:latin typeface="Times New Roman"/>
                    <a:ea typeface="ヒラギノ明朝 Pro W3"/>
                    <a:cs typeface="Times New Roman"/>
                    <a:sym typeface="ヒラギノ角ゴ ProN W6" charset="0"/>
                  </a:rPr>
                  <a:t>4</a:t>
                </a:r>
                <a:r>
                  <a:rPr lang="en-US" altLang="ja-JP" dirty="0" smtClean="0">
                    <a:latin typeface="Times New Roman"/>
                    <a:ea typeface="ヒラギノ明朝 Pro W3"/>
                    <a:cs typeface="Times New Roman"/>
                    <a:sym typeface="ヒラギノ角ゴ ProN W6" charset="0"/>
                  </a:rPr>
                  <a:t>)</a:t>
                </a:r>
                <a:r>
                  <a:rPr lang="en-US" altLang="ja-JP" baseline="-25000" dirty="0" smtClean="0">
                    <a:latin typeface="Times New Roman"/>
                    <a:ea typeface="ヒラギノ明朝 Pro W3"/>
                    <a:cs typeface="Times New Roman"/>
                    <a:sym typeface="ヒラギノ角ゴ ProN W6" charset="0"/>
                  </a:rPr>
                  <a:t>3</a:t>
                </a:r>
                <a:r>
                  <a:rPr lang="ja-JP" altLang="en-US" dirty="0" smtClean="0">
                    <a:latin typeface="Times New Roman"/>
                    <a:ea typeface="ヒラギノ明朝 Pro W3"/>
                    <a:cs typeface="Times New Roman"/>
                    <a:sym typeface="ヒラギノ角ゴ ProN W6" charset="0"/>
                  </a:rPr>
                  <a:t>電解質液</a:t>
                </a:r>
                <a:r>
                  <a:rPr lang="ja-JP" altLang="en-US" dirty="0" smtClean="0">
                    <a:latin typeface="ヒラギノ明朝 Pro W3"/>
                    <a:ea typeface="ヒラギノ明朝 Pro W3"/>
                    <a:cs typeface="ヒラギノ明朝 Pro W3"/>
                    <a:sym typeface="ヒラギノ角ゴ ProN W6" charset="0"/>
                  </a:rPr>
                  <a:t>）</a:t>
                </a:r>
                <a:endParaRPr lang="ja-JP" altLang="en-US" dirty="0">
                  <a:solidFill>
                    <a:srgbClr val="000000"/>
                  </a:solidFill>
                  <a:latin typeface="ヒラギノ明朝 Pro W3"/>
                  <a:ea typeface="ヒラギノ明朝 Pro W3"/>
                  <a:cs typeface="ヒラギノ明朝 Pro W3"/>
                  <a:sym typeface="ヒラギノ角ゴ ProN W6" charset="0"/>
                </a:endParaRPr>
              </a:p>
            </p:txBody>
          </p:sp>
          <p:sp>
            <p:nvSpPr>
              <p:cNvPr id="5" name="正方形/長方形 4"/>
              <p:cNvSpPr/>
              <p:nvPr/>
            </p:nvSpPr>
            <p:spPr bwMode="auto">
              <a:xfrm>
                <a:off x="5278264" y="8909248"/>
                <a:ext cx="864096" cy="504056"/>
              </a:xfrm>
              <a:prstGeom prst="rect">
                <a:avLst/>
              </a:prstGeom>
              <a:solidFill>
                <a:srgbClr val="FFFFFF"/>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3" name="テキスト ボックス 2"/>
              <p:cNvSpPr txBox="1"/>
              <p:nvPr/>
            </p:nvSpPr>
            <p:spPr>
              <a:xfrm>
                <a:off x="4723408" y="8909248"/>
                <a:ext cx="1800200" cy="646331"/>
              </a:xfrm>
              <a:prstGeom prst="rect">
                <a:avLst/>
              </a:prstGeom>
              <a:noFill/>
            </p:spPr>
            <p:txBody>
              <a:bodyPr wrap="square" rtlCol="0">
                <a:spAutoFit/>
              </a:bodyPr>
              <a:lstStyle/>
              <a:p>
                <a:r>
                  <a:rPr kumimoji="1" lang="en-US" altLang="ja-JP" dirty="0" smtClean="0">
                    <a:latin typeface="Times New Roman"/>
                    <a:cs typeface="Times New Roman"/>
                  </a:rPr>
                  <a:t>2</a:t>
                </a:r>
                <a:r>
                  <a:rPr kumimoji="1" lang="en-US" altLang="ja-JP" i="1" dirty="0" smtClean="0">
                    <a:latin typeface="Symbol" charset="2"/>
                    <a:cs typeface="Symbol" charset="2"/>
                  </a:rPr>
                  <a:t>q</a:t>
                </a:r>
                <a:endParaRPr kumimoji="1" lang="ja-JP" altLang="en-US" i="1" dirty="0">
                  <a:latin typeface="Symbol" charset="2"/>
                  <a:cs typeface="Symbol" charset="2"/>
                </a:endParaRPr>
              </a:p>
            </p:txBody>
          </p:sp>
        </p:grpSp>
        <p:grpSp>
          <p:nvGrpSpPr>
            <p:cNvPr id="13" name="図形グループ 12"/>
            <p:cNvGrpSpPr/>
            <p:nvPr/>
          </p:nvGrpSpPr>
          <p:grpSpPr>
            <a:xfrm>
              <a:off x="3406056" y="1492424"/>
              <a:ext cx="6912768" cy="461665"/>
              <a:chOff x="3406056" y="1492424"/>
              <a:chExt cx="6912768" cy="461665"/>
            </a:xfrm>
          </p:grpSpPr>
          <p:sp>
            <p:nvSpPr>
              <p:cNvPr id="7" name="テキスト ボックス 6"/>
              <p:cNvSpPr txBox="1"/>
              <p:nvPr/>
            </p:nvSpPr>
            <p:spPr>
              <a:xfrm>
                <a:off x="3406056" y="1492424"/>
                <a:ext cx="1584176" cy="461665"/>
              </a:xfrm>
              <a:prstGeom prst="rect">
                <a:avLst/>
              </a:prstGeom>
              <a:noFill/>
            </p:spPr>
            <p:txBody>
              <a:bodyPr wrap="square" rtlCol="0">
                <a:spAutoFit/>
              </a:bodyPr>
              <a:lstStyle/>
              <a:p>
                <a:r>
                  <a:rPr kumimoji="1" lang="en-US" altLang="ja-JP" sz="2400" dirty="0" smtClean="0">
                    <a:latin typeface="Times New Roman"/>
                    <a:cs typeface="Times New Roman"/>
                  </a:rPr>
                  <a:t>Au (111)</a:t>
                </a:r>
                <a:endParaRPr kumimoji="1" lang="ja-JP" altLang="en-US" sz="2400" dirty="0">
                  <a:latin typeface="Times New Roman"/>
                  <a:cs typeface="Times New Roman"/>
                </a:endParaRPr>
              </a:p>
            </p:txBody>
          </p:sp>
          <p:sp>
            <p:nvSpPr>
              <p:cNvPr id="9" name="テキスト ボックス 8"/>
              <p:cNvSpPr txBox="1"/>
              <p:nvPr/>
            </p:nvSpPr>
            <p:spPr>
              <a:xfrm>
                <a:off x="4414168" y="1492424"/>
                <a:ext cx="1584176" cy="461665"/>
              </a:xfrm>
              <a:prstGeom prst="rect">
                <a:avLst/>
              </a:prstGeom>
              <a:noFill/>
            </p:spPr>
            <p:txBody>
              <a:bodyPr wrap="square" rtlCol="0">
                <a:spAutoFit/>
              </a:bodyPr>
              <a:lstStyle/>
              <a:p>
                <a:r>
                  <a:rPr kumimoji="1" lang="en-US" altLang="ja-JP" sz="2400" dirty="0" smtClean="0">
                    <a:latin typeface="Times New Roman"/>
                    <a:cs typeface="Times New Roman"/>
                  </a:rPr>
                  <a:t>(200)</a:t>
                </a:r>
                <a:endParaRPr kumimoji="1" lang="ja-JP" altLang="en-US" sz="2400" dirty="0">
                  <a:latin typeface="Times New Roman"/>
                  <a:cs typeface="Times New Roman"/>
                </a:endParaRPr>
              </a:p>
            </p:txBody>
          </p:sp>
          <p:sp>
            <p:nvSpPr>
              <p:cNvPr id="10" name="テキスト ボックス 9"/>
              <p:cNvSpPr txBox="1"/>
              <p:nvPr/>
            </p:nvSpPr>
            <p:spPr>
              <a:xfrm>
                <a:off x="6646416" y="1492424"/>
                <a:ext cx="1584176" cy="461665"/>
              </a:xfrm>
              <a:prstGeom prst="rect">
                <a:avLst/>
              </a:prstGeom>
              <a:noFill/>
            </p:spPr>
            <p:txBody>
              <a:bodyPr wrap="square" rtlCol="0">
                <a:spAutoFit/>
              </a:bodyPr>
              <a:lstStyle/>
              <a:p>
                <a:r>
                  <a:rPr kumimoji="1" lang="en-US" altLang="ja-JP" sz="2400" dirty="0" smtClean="0">
                    <a:latin typeface="Times New Roman"/>
                    <a:cs typeface="Times New Roman"/>
                  </a:rPr>
                  <a:t>(220)</a:t>
                </a:r>
                <a:endParaRPr kumimoji="1" lang="ja-JP" altLang="en-US" sz="2400" dirty="0">
                  <a:latin typeface="Times New Roman"/>
                  <a:cs typeface="Times New Roman"/>
                </a:endParaRPr>
              </a:p>
            </p:txBody>
          </p:sp>
          <p:sp>
            <p:nvSpPr>
              <p:cNvPr id="11" name="テキスト ボックス 10"/>
              <p:cNvSpPr txBox="1"/>
              <p:nvPr/>
            </p:nvSpPr>
            <p:spPr>
              <a:xfrm>
                <a:off x="8014568" y="1492424"/>
                <a:ext cx="1584176" cy="461665"/>
              </a:xfrm>
              <a:prstGeom prst="rect">
                <a:avLst/>
              </a:prstGeom>
              <a:noFill/>
            </p:spPr>
            <p:txBody>
              <a:bodyPr wrap="square" rtlCol="0">
                <a:spAutoFit/>
              </a:bodyPr>
              <a:lstStyle/>
              <a:p>
                <a:r>
                  <a:rPr kumimoji="1" lang="en-US" altLang="ja-JP" sz="2400" dirty="0" smtClean="0">
                    <a:latin typeface="Times New Roman"/>
                    <a:cs typeface="Times New Roman"/>
                  </a:rPr>
                  <a:t>(311)</a:t>
                </a:r>
                <a:endParaRPr kumimoji="1" lang="ja-JP" altLang="en-US" sz="2400" dirty="0">
                  <a:latin typeface="Times New Roman"/>
                  <a:cs typeface="Times New Roman"/>
                </a:endParaRPr>
              </a:p>
            </p:txBody>
          </p:sp>
          <p:sp>
            <p:nvSpPr>
              <p:cNvPr id="12" name="テキスト ボックス 11"/>
              <p:cNvSpPr txBox="1"/>
              <p:nvPr/>
            </p:nvSpPr>
            <p:spPr>
              <a:xfrm>
                <a:off x="8734648" y="1492424"/>
                <a:ext cx="1584176" cy="461665"/>
              </a:xfrm>
              <a:prstGeom prst="rect">
                <a:avLst/>
              </a:prstGeom>
              <a:noFill/>
            </p:spPr>
            <p:txBody>
              <a:bodyPr wrap="square" rtlCol="0">
                <a:spAutoFit/>
              </a:bodyPr>
              <a:lstStyle/>
              <a:p>
                <a:r>
                  <a:rPr kumimoji="1" lang="en-US" altLang="ja-JP" sz="2400" dirty="0" smtClean="0">
                    <a:latin typeface="Times New Roman"/>
                    <a:cs typeface="Times New Roman"/>
                  </a:rPr>
                  <a:t>(222)</a:t>
                </a:r>
                <a:endParaRPr kumimoji="1" lang="ja-JP" altLang="en-US" sz="2400" dirty="0">
                  <a:latin typeface="Times New Roman"/>
                  <a:cs typeface="Times New Roman"/>
                </a:endParaRPr>
              </a:p>
            </p:txBody>
          </p:sp>
        </p:grpSp>
        <p:sp>
          <p:nvSpPr>
            <p:cNvPr id="8" name="テキスト ボックス 7"/>
            <p:cNvSpPr txBox="1"/>
            <p:nvPr/>
          </p:nvSpPr>
          <p:spPr>
            <a:xfrm>
              <a:off x="10742906" y="3075945"/>
              <a:ext cx="184666" cy="646331"/>
            </a:xfrm>
            <a:prstGeom prst="rect">
              <a:avLst/>
            </a:prstGeom>
            <a:noFill/>
          </p:spPr>
          <p:txBody>
            <a:bodyPr wrap="none" rtlCol="0">
              <a:spAutoFit/>
            </a:bodyPr>
            <a:lstStyle/>
            <a:p>
              <a:endParaRPr kumimoji="1" lang="ja-JP" altLang="en-US" dirty="0"/>
            </a:p>
          </p:txBody>
        </p:sp>
      </p:grpSp>
    </p:spTree>
    <p:extLst>
      <p:ext uri="{BB962C8B-B14F-4D97-AF65-F5344CB8AC3E}">
        <p14:creationId xmlns:p14="http://schemas.microsoft.com/office/powerpoint/2010/main" val="39021661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図形グループ 18"/>
          <p:cNvGrpSpPr/>
          <p:nvPr/>
        </p:nvGrpSpPr>
        <p:grpSpPr>
          <a:xfrm>
            <a:off x="122336" y="1204392"/>
            <a:ext cx="9537700" cy="8547100"/>
            <a:chOff x="0" y="1204392"/>
            <a:chExt cx="9537700" cy="8547100"/>
          </a:xfrm>
        </p:grpSpPr>
        <p:grpSp>
          <p:nvGrpSpPr>
            <p:cNvPr id="7" name="図形グループ 6"/>
            <p:cNvGrpSpPr/>
            <p:nvPr/>
          </p:nvGrpSpPr>
          <p:grpSpPr>
            <a:xfrm>
              <a:off x="0" y="1204392"/>
              <a:ext cx="9537700" cy="8547100"/>
              <a:chOff x="0" y="1051097"/>
              <a:chExt cx="9537700" cy="8547100"/>
            </a:xfrm>
          </p:grpSpPr>
          <p:pic>
            <p:nvPicPr>
              <p:cNvPr id="2" name="図 1" descr="XRD(Au_Al2SO43_1molFWM).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1097"/>
                <a:ext cx="9537700" cy="8547100"/>
              </a:xfrm>
              <a:prstGeom prst="rect">
                <a:avLst/>
              </a:prstGeom>
            </p:spPr>
          </p:pic>
          <p:sp>
            <p:nvSpPr>
              <p:cNvPr id="3" name="正方形/長方形 2"/>
              <p:cNvSpPr/>
              <p:nvPr/>
            </p:nvSpPr>
            <p:spPr bwMode="auto">
              <a:xfrm>
                <a:off x="4270152" y="8909248"/>
                <a:ext cx="720080" cy="504056"/>
              </a:xfrm>
              <a:prstGeom prst="rect">
                <a:avLst/>
              </a:prstGeom>
              <a:solidFill>
                <a:srgbClr val="FFFFFF"/>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 name="テキスト ボックス 4"/>
              <p:cNvSpPr txBox="1"/>
              <p:nvPr/>
            </p:nvSpPr>
            <p:spPr>
              <a:xfrm>
                <a:off x="3910112" y="8846789"/>
                <a:ext cx="1800200" cy="646331"/>
              </a:xfrm>
              <a:prstGeom prst="rect">
                <a:avLst/>
              </a:prstGeom>
              <a:noFill/>
            </p:spPr>
            <p:txBody>
              <a:bodyPr wrap="square" rtlCol="0">
                <a:spAutoFit/>
              </a:bodyPr>
              <a:lstStyle/>
              <a:p>
                <a:r>
                  <a:rPr kumimoji="1" lang="en-US" altLang="ja-JP" dirty="0" smtClean="0">
                    <a:latin typeface="Times New Roman"/>
                    <a:cs typeface="Times New Roman"/>
                  </a:rPr>
                  <a:t>2</a:t>
                </a:r>
                <a:r>
                  <a:rPr kumimoji="1" lang="en-US" altLang="ja-JP" i="1" dirty="0" smtClean="0">
                    <a:latin typeface="Symbol" charset="2"/>
                    <a:cs typeface="Symbol" charset="2"/>
                  </a:rPr>
                  <a:t>q</a:t>
                </a:r>
                <a:endParaRPr kumimoji="1" lang="ja-JP" altLang="en-US" i="1" dirty="0">
                  <a:latin typeface="Symbol" charset="2"/>
                  <a:cs typeface="Symbol" charset="2"/>
                </a:endParaRPr>
              </a:p>
            </p:txBody>
          </p:sp>
        </p:grpSp>
        <p:cxnSp>
          <p:nvCxnSpPr>
            <p:cNvPr id="9" name="直線コネクタ 8"/>
            <p:cNvCxnSpPr/>
            <p:nvPr/>
          </p:nvCxnSpPr>
          <p:spPr bwMode="auto">
            <a:xfrm>
              <a:off x="1677864" y="6893024"/>
              <a:ext cx="7632848" cy="360040"/>
            </a:xfrm>
            <a:prstGeom prst="line">
              <a:avLst/>
            </a:prstGeom>
            <a:blipFill dpi="0" rotWithShape="0">
              <a:blip r:embed="rId3"/>
              <a:srcRect/>
              <a:tile tx="0" ty="0" sx="100000" sy="100000" flip="none" algn="tl"/>
            </a:blipFill>
            <a:ln w="25400" cap="flat" cmpd="sng" algn="ctr">
              <a:solidFill>
                <a:srgbClr val="000000"/>
              </a:solidFill>
              <a:prstDash val="sysDash"/>
              <a:miter lim="0"/>
              <a:headEnd type="none" w="med" len="med"/>
              <a:tailEnd type="none" w="med" len="med"/>
            </a:ln>
            <a:effectLst/>
          </p:spPr>
        </p:cxnSp>
        <p:cxnSp>
          <p:nvCxnSpPr>
            <p:cNvPr id="11" name="直線コネクタ 10"/>
            <p:cNvCxnSpPr/>
            <p:nvPr/>
          </p:nvCxnSpPr>
          <p:spPr bwMode="auto">
            <a:xfrm>
              <a:off x="5494288" y="1564432"/>
              <a:ext cx="0" cy="6231462"/>
            </a:xfrm>
            <a:prstGeom prst="line">
              <a:avLst/>
            </a:prstGeom>
            <a:blipFill dpi="0" rotWithShape="0">
              <a:blip r:embed="rId3"/>
              <a:srcRect/>
              <a:tile tx="0" ty="0" sx="100000" sy="100000" flip="none" algn="tl"/>
            </a:blipFill>
            <a:ln w="25400" cap="flat" cmpd="sng" algn="ctr">
              <a:solidFill>
                <a:srgbClr val="000000"/>
              </a:solidFill>
              <a:prstDash val="sysDash"/>
              <a:miter lim="0"/>
              <a:headEnd type="none" w="med" len="med"/>
              <a:tailEnd type="none" w="med" len="med"/>
            </a:ln>
            <a:effectLst/>
          </p:spPr>
        </p:cxnSp>
        <p:cxnSp>
          <p:nvCxnSpPr>
            <p:cNvPr id="15" name="直線コネクタ 14"/>
            <p:cNvCxnSpPr/>
            <p:nvPr/>
          </p:nvCxnSpPr>
          <p:spPr bwMode="auto">
            <a:xfrm>
              <a:off x="5062240" y="4948808"/>
              <a:ext cx="864096" cy="0"/>
            </a:xfrm>
            <a:prstGeom prst="line">
              <a:avLst/>
            </a:prstGeom>
            <a:blipFill dpi="0" rotWithShape="0">
              <a:blip r:embed="rId3"/>
              <a:srcRect/>
              <a:tile tx="0" ty="0" sx="100000" sy="100000" flip="none" algn="tl"/>
            </a:blipFill>
            <a:ln w="25400" cap="flat" cmpd="sng" algn="ctr">
              <a:solidFill>
                <a:srgbClr val="000000"/>
              </a:solidFill>
              <a:prstDash val="sysDash"/>
              <a:miter lim="0"/>
              <a:headEnd type="none" w="med" len="med"/>
              <a:tailEnd type="none" w="med" len="med"/>
            </a:ln>
            <a:effectLst/>
          </p:spPr>
        </p:cxnSp>
      </p:grpSp>
      <p:sp>
        <p:nvSpPr>
          <p:cNvPr id="20" name="Rectangle 1"/>
          <p:cNvSpPr>
            <a:spLocks/>
          </p:cNvSpPr>
          <p:nvPr/>
        </p:nvSpPr>
        <p:spPr bwMode="auto">
          <a:xfrm>
            <a:off x="0" y="0"/>
            <a:ext cx="11490020" cy="1395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lgn="l">
              <a:defRPr/>
            </a:pPr>
            <a:r>
              <a:rPr lang="ja-JP" altLang="en-US" sz="4800" dirty="0" smtClean="0">
                <a:latin typeface="ヒラギノ角ゴ ProN W6" charset="0"/>
                <a:ea typeface="ヒラギノ角ゴ ProN W6" charset="0"/>
                <a:cs typeface="ヒラギノ角ゴ ProN W6" charset="0"/>
                <a:sym typeface="ヒラギノ角ゴ ProN W6" charset="0"/>
              </a:rPr>
              <a:t>典型的な</a:t>
            </a:r>
            <a:r>
              <a:rPr lang="en-US" altLang="ja-JP" sz="4800" b="1" dirty="0" smtClean="0">
                <a:latin typeface="Times New Roman"/>
                <a:ea typeface="ヒラギノ角ゴ ProN W6" charset="0"/>
                <a:cs typeface="Times New Roman"/>
                <a:sym typeface="ヒラギノ角ゴ ProN W6" charset="0"/>
              </a:rPr>
              <a:t>XRD</a:t>
            </a:r>
            <a:r>
              <a:rPr lang="ja-JP" altLang="en-US" sz="4800" dirty="0" smtClean="0">
                <a:latin typeface="ヒラギノ角ゴ ProN W6" charset="0"/>
                <a:ea typeface="ヒラギノ角ゴ ProN W6" charset="0"/>
                <a:cs typeface="ヒラギノ角ゴ ProN W6" charset="0"/>
                <a:sym typeface="ヒラギノ角ゴ ProN W6" charset="0"/>
              </a:rPr>
              <a:t>の測定結果</a:t>
            </a:r>
            <a:r>
              <a:rPr lang="en-US" altLang="ja-JP" sz="4800" dirty="0" smtClean="0">
                <a:latin typeface="ヒラギノ角ゴ ProN W6" charset="0"/>
                <a:ea typeface="ヒラギノ角ゴ ProN W6" charset="0"/>
                <a:cs typeface="ヒラギノ角ゴ ProN W6" charset="0"/>
                <a:sym typeface="ヒラギノ角ゴ ProN W6" charset="0"/>
              </a:rPr>
              <a:t> </a:t>
            </a:r>
            <a:r>
              <a:rPr lang="ja-JP" altLang="en-US" sz="4800" dirty="0" smtClean="0">
                <a:latin typeface="ヒラギノ角ゴ ProN W6" charset="0"/>
                <a:ea typeface="ヒラギノ角ゴ ProN W6" charset="0"/>
                <a:cs typeface="ヒラギノ角ゴ ProN W6" charset="0"/>
                <a:sym typeface="ヒラギノ角ゴ ProN W6" charset="0"/>
              </a:rPr>
              <a:t>結晶子径の計算</a:t>
            </a:r>
            <a:endParaRPr lang="en-US" altLang="ja-JP" sz="4800" dirty="0" smtClean="0">
              <a:latin typeface="ヒラギノ角ゴ ProN W6" charset="0"/>
              <a:ea typeface="ヒラギノ角ゴ ProN W6" charset="0"/>
              <a:cs typeface="ヒラギノ角ゴ ProN W6" charset="0"/>
              <a:sym typeface="ヒラギノ角ゴ ProN W6" charset="0"/>
            </a:endParaRPr>
          </a:p>
          <a:p>
            <a:pPr algn="l">
              <a:defRPr/>
            </a:pPr>
            <a:r>
              <a:rPr lang="en-US" altLang="ja-JP" dirty="0" smtClean="0">
                <a:latin typeface="ヒラギノ明朝 Pro W3"/>
                <a:ea typeface="ヒラギノ明朝 Pro W3"/>
                <a:cs typeface="ヒラギノ明朝 Pro W3"/>
                <a:sym typeface="ヒラギノ角ゴ ProN W6" charset="0"/>
              </a:rPr>
              <a:t>					</a:t>
            </a:r>
            <a:r>
              <a:rPr lang="ja-JP" altLang="en-US" dirty="0" smtClean="0">
                <a:latin typeface="ヒラギノ明朝 Pro W3"/>
                <a:ea typeface="ヒラギノ明朝 Pro W3"/>
                <a:cs typeface="ヒラギノ明朝 Pro W3"/>
                <a:sym typeface="ヒラギノ角ゴ ProN W6" charset="0"/>
              </a:rPr>
              <a:t>（</a:t>
            </a:r>
            <a:r>
              <a:rPr lang="en-US" altLang="ja-JP" dirty="0" smtClean="0">
                <a:latin typeface="Times New Roman"/>
                <a:ea typeface="ヒラギノ明朝 Pro W3"/>
                <a:cs typeface="Times New Roman"/>
                <a:sym typeface="ヒラギノ角ゴ ProN W6" charset="0"/>
              </a:rPr>
              <a:t>Au</a:t>
            </a:r>
            <a:r>
              <a:rPr lang="ja-JP" altLang="en-US" dirty="0" smtClean="0">
                <a:latin typeface="ヒラギノ明朝 Pro W3"/>
                <a:ea typeface="ヒラギノ明朝 Pro W3"/>
                <a:cs typeface="ヒラギノ明朝 Pro W3"/>
                <a:sym typeface="ヒラギノ角ゴ ProN W6" charset="0"/>
              </a:rPr>
              <a:t>電極と</a:t>
            </a:r>
            <a:r>
              <a:rPr lang="en-US" altLang="ja-JP" dirty="0" smtClean="0">
                <a:latin typeface="Times New Roman"/>
                <a:ea typeface="ヒラギノ明朝 Pro W3"/>
                <a:cs typeface="Times New Roman"/>
                <a:sym typeface="ヒラギノ角ゴ ProN W6" charset="0"/>
              </a:rPr>
              <a:t>Na</a:t>
            </a:r>
            <a:r>
              <a:rPr lang="en-US" altLang="ja-JP" baseline="-25000" dirty="0" smtClean="0">
                <a:latin typeface="Times New Roman"/>
                <a:ea typeface="ヒラギノ明朝 Pro W3"/>
                <a:cs typeface="Times New Roman"/>
                <a:sym typeface="ヒラギノ角ゴ ProN W6" charset="0"/>
              </a:rPr>
              <a:t>2</a:t>
            </a:r>
            <a:r>
              <a:rPr lang="en-US" altLang="ja-JP" dirty="0" smtClean="0">
                <a:latin typeface="Times New Roman"/>
                <a:ea typeface="ヒラギノ明朝 Pro W3"/>
                <a:cs typeface="Times New Roman"/>
                <a:sym typeface="ヒラギノ角ゴ ProN W6" charset="0"/>
              </a:rPr>
              <a:t>(SO</a:t>
            </a:r>
            <a:r>
              <a:rPr lang="en-US" altLang="ja-JP" baseline="-25000" dirty="0" smtClean="0">
                <a:latin typeface="Times New Roman"/>
                <a:ea typeface="ヒラギノ明朝 Pro W3"/>
                <a:cs typeface="Times New Roman"/>
                <a:sym typeface="ヒラギノ角ゴ ProN W6" charset="0"/>
              </a:rPr>
              <a:t>4</a:t>
            </a:r>
            <a:r>
              <a:rPr lang="en-US" altLang="ja-JP" dirty="0" smtClean="0">
                <a:latin typeface="Times New Roman"/>
                <a:ea typeface="ヒラギノ明朝 Pro W3"/>
                <a:cs typeface="Times New Roman"/>
                <a:sym typeface="ヒラギノ角ゴ ProN W6" charset="0"/>
              </a:rPr>
              <a:t>)</a:t>
            </a:r>
            <a:r>
              <a:rPr lang="en-US" altLang="ja-JP" baseline="-25000" dirty="0" smtClean="0">
                <a:latin typeface="Times New Roman"/>
                <a:ea typeface="ヒラギノ明朝 Pro W3"/>
                <a:cs typeface="Times New Roman"/>
                <a:sym typeface="ヒラギノ角ゴ ProN W6" charset="0"/>
              </a:rPr>
              <a:t>3</a:t>
            </a:r>
            <a:r>
              <a:rPr lang="ja-JP" altLang="en-US" dirty="0" smtClean="0">
                <a:latin typeface="Times New Roman"/>
                <a:ea typeface="ヒラギノ明朝 Pro W3"/>
                <a:cs typeface="Times New Roman"/>
                <a:sym typeface="ヒラギノ角ゴ ProN W6" charset="0"/>
              </a:rPr>
              <a:t>電解質液</a:t>
            </a:r>
            <a:r>
              <a:rPr lang="ja-JP" altLang="en-US" dirty="0" smtClean="0">
                <a:latin typeface="ヒラギノ明朝 Pro W3"/>
                <a:ea typeface="ヒラギノ明朝 Pro W3"/>
                <a:cs typeface="ヒラギノ明朝 Pro W3"/>
                <a:sym typeface="ヒラギノ角ゴ ProN W6" charset="0"/>
              </a:rPr>
              <a:t>）</a:t>
            </a:r>
            <a:endParaRPr lang="ja-JP" altLang="en-US" dirty="0">
              <a:solidFill>
                <a:srgbClr val="000000"/>
              </a:solidFill>
              <a:latin typeface="ヒラギノ明朝 Pro W3"/>
              <a:ea typeface="ヒラギノ明朝 Pro W3"/>
              <a:cs typeface="ヒラギノ明朝 Pro W3"/>
              <a:sym typeface="ヒラギノ角ゴ ProN W6" charset="0"/>
            </a:endParaRPr>
          </a:p>
        </p:txBody>
      </p:sp>
      <p:sp>
        <p:nvSpPr>
          <p:cNvPr id="21" name="テキスト ボックス 20"/>
          <p:cNvSpPr txBox="1"/>
          <p:nvPr/>
        </p:nvSpPr>
        <p:spPr>
          <a:xfrm>
            <a:off x="2037904" y="1636440"/>
            <a:ext cx="3479037" cy="584776"/>
          </a:xfrm>
          <a:prstGeom prst="rect">
            <a:avLst/>
          </a:prstGeom>
          <a:noFill/>
        </p:spPr>
        <p:txBody>
          <a:bodyPr wrap="none" rtlCol="0">
            <a:spAutoFit/>
          </a:bodyPr>
          <a:lstStyle/>
          <a:p>
            <a:r>
              <a:rPr kumimoji="1" lang="ja-JP" altLang="en-US" sz="3200" dirty="0" smtClean="0">
                <a:latin typeface="ヒラギノ明朝 Pro W3"/>
                <a:ea typeface="ヒラギノ明朝 Pro W3"/>
                <a:cs typeface="ヒラギノ明朝 Pro W3"/>
              </a:rPr>
              <a:t>ピーク位置</a:t>
            </a:r>
            <a:r>
              <a:rPr kumimoji="1" lang="en-US" altLang="ja-JP" sz="3200" dirty="0" smtClean="0">
                <a:latin typeface="Times New Roman"/>
                <a:cs typeface="Times New Roman"/>
              </a:rPr>
              <a:t>:38.205</a:t>
            </a:r>
            <a:endParaRPr kumimoji="1" lang="ja-JP" altLang="en-US" sz="3200" dirty="0">
              <a:latin typeface="Times New Roman"/>
              <a:cs typeface="Times New Roman"/>
            </a:endParaRPr>
          </a:p>
        </p:txBody>
      </p:sp>
      <p:sp>
        <p:nvSpPr>
          <p:cNvPr id="23" name="テキスト ボックス 22"/>
          <p:cNvSpPr txBox="1"/>
          <p:nvPr/>
        </p:nvSpPr>
        <p:spPr>
          <a:xfrm>
            <a:off x="6646416" y="1996480"/>
            <a:ext cx="2664296" cy="4031873"/>
          </a:xfrm>
          <a:prstGeom prst="rect">
            <a:avLst/>
          </a:prstGeom>
          <a:noFill/>
        </p:spPr>
        <p:txBody>
          <a:bodyPr wrap="square" rtlCol="0">
            <a:spAutoFit/>
          </a:bodyPr>
          <a:lstStyle/>
          <a:p>
            <a:pPr algn="l"/>
            <a:r>
              <a:rPr kumimoji="1" lang="ja-JP" altLang="en-US" sz="3200" dirty="0" smtClean="0">
                <a:latin typeface="ヒラギノ明朝 Pro W3"/>
                <a:ea typeface="ヒラギノ明朝 Pro W3"/>
                <a:cs typeface="ヒラギノ明朝 Pro W3"/>
              </a:rPr>
              <a:t>測定装置の自然幅を修正後の半値幅</a:t>
            </a:r>
            <a:r>
              <a:rPr kumimoji="1" lang="en-US" altLang="ja-JP" sz="3200" dirty="0" smtClean="0">
                <a:latin typeface="Times New Roman"/>
                <a:cs typeface="Times New Roman"/>
              </a:rPr>
              <a:t>:0.2021</a:t>
            </a:r>
            <a:r>
              <a:rPr kumimoji="1" lang="en-US" altLang="ja-JP" sz="3200" dirty="0" smtClean="0">
                <a:latin typeface="ヒラギノ明朝 Pro W3"/>
                <a:ea typeface="ヒラギノ明朝 Pro W3"/>
                <a:cs typeface="ヒラギノ明朝 Pro W3"/>
              </a:rPr>
              <a:t>°</a:t>
            </a:r>
            <a:endParaRPr kumimoji="1" lang="en-US" altLang="ja-JP" sz="3200" dirty="0">
              <a:latin typeface="ヒラギノ明朝 Pro W3"/>
              <a:ea typeface="ヒラギノ明朝 Pro W3"/>
              <a:cs typeface="ヒラギノ明朝 Pro W3"/>
            </a:endParaRPr>
          </a:p>
          <a:p>
            <a:pPr algn="l"/>
            <a:endParaRPr kumimoji="1" lang="en-US" altLang="ja-JP" sz="3200" dirty="0" smtClean="0">
              <a:latin typeface="ヒラギノ明朝 Pro W3"/>
              <a:ea typeface="ヒラギノ明朝 Pro W3"/>
              <a:cs typeface="ヒラギノ明朝 Pro W3"/>
            </a:endParaRPr>
          </a:p>
          <a:p>
            <a:pPr algn="l"/>
            <a:r>
              <a:rPr kumimoji="1" lang="ja-JP" altLang="en-US" sz="3200" dirty="0" smtClean="0">
                <a:latin typeface="ヒラギノ明朝 Pro W3"/>
                <a:ea typeface="ヒラギノ明朝 Pro W3"/>
                <a:cs typeface="ヒラギノ明朝 Pro W3"/>
              </a:rPr>
              <a:t>計算される</a:t>
            </a:r>
            <a:endParaRPr kumimoji="1" lang="en-US" altLang="ja-JP" sz="3200" dirty="0" smtClean="0">
              <a:latin typeface="ヒラギノ明朝 Pro W3"/>
              <a:ea typeface="ヒラギノ明朝 Pro W3"/>
              <a:cs typeface="ヒラギノ明朝 Pro W3"/>
            </a:endParaRPr>
          </a:p>
          <a:p>
            <a:pPr algn="l"/>
            <a:r>
              <a:rPr kumimoji="1" lang="ja-JP" altLang="en-US" sz="3200" dirty="0" smtClean="0">
                <a:latin typeface="ヒラギノ明朝 Pro W3"/>
                <a:ea typeface="ヒラギノ明朝 Pro W3"/>
                <a:cs typeface="ヒラギノ明朝 Pro W3"/>
              </a:rPr>
              <a:t>結晶子径</a:t>
            </a:r>
            <a:r>
              <a:rPr kumimoji="1" lang="en-US" altLang="ja-JP" sz="3200" dirty="0" smtClean="0">
                <a:latin typeface="ヒラギノ明朝 Pro W3"/>
                <a:ea typeface="ヒラギノ明朝 Pro W3"/>
                <a:cs typeface="ヒラギノ明朝 Pro W3"/>
              </a:rPr>
              <a:t>:</a:t>
            </a:r>
          </a:p>
          <a:p>
            <a:pPr algn="l"/>
            <a:r>
              <a:rPr kumimoji="1" lang="en-US" altLang="ja-JP" sz="3200" dirty="0" smtClean="0">
                <a:latin typeface="ヒラギノ明朝 Pro W3"/>
                <a:ea typeface="ヒラギノ明朝 Pro W3"/>
                <a:cs typeface="ヒラギノ明朝 Pro W3"/>
              </a:rPr>
              <a:t>〜40 nm</a:t>
            </a:r>
            <a:endParaRPr kumimoji="1" lang="ja-JP" altLang="en-US" sz="3200" dirty="0">
              <a:latin typeface="ヒラギノ明朝 Pro W3"/>
              <a:ea typeface="ヒラギノ明朝 Pro W3"/>
              <a:cs typeface="ヒラギノ明朝 Pro W3"/>
            </a:endParaRPr>
          </a:p>
        </p:txBody>
      </p:sp>
      <p:sp>
        <p:nvSpPr>
          <p:cNvPr id="14" name="テキスト ボックス 9"/>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7</a:t>
            </a:r>
            <a:endParaRPr lang="ja-JP" altLang="en-US" sz="2400" dirty="0">
              <a:latin typeface="American Typewriter" charset="0"/>
              <a:cs typeface="American Typewriter" charset="0"/>
            </a:endParaRPr>
          </a:p>
        </p:txBody>
      </p:sp>
    </p:spTree>
    <p:extLst>
      <p:ext uri="{BB962C8B-B14F-4D97-AF65-F5344CB8AC3E}">
        <p14:creationId xmlns:p14="http://schemas.microsoft.com/office/powerpoint/2010/main" val="336372655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24936" y="0"/>
            <a:ext cx="7489230" cy="841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lgn="l">
              <a:defRPr/>
            </a:pPr>
            <a:r>
              <a:rPr lang="ja-JP" altLang="en-US" sz="4800" dirty="0" smtClean="0">
                <a:latin typeface="ヒラギノ角ゴ ProN W6" charset="0"/>
                <a:ea typeface="ヒラギノ角ゴ ProN W6" charset="0"/>
                <a:cs typeface="ヒラギノ角ゴ ProN W6" charset="0"/>
                <a:sym typeface="ヒラギノ角ゴ ProN W6" charset="0"/>
              </a:rPr>
              <a:t>典型的な結晶子径の計算値</a:t>
            </a:r>
            <a:endParaRPr lang="en-US" altLang="ja-JP" sz="4800" dirty="0" smtClean="0">
              <a:latin typeface="ヒラギノ角ゴ ProN W6" charset="0"/>
              <a:ea typeface="ヒラギノ角ゴ ProN W6" charset="0"/>
              <a:cs typeface="ヒラギノ角ゴ ProN W6" charset="0"/>
              <a:sym typeface="ヒラギノ角ゴ ProN W6" charset="0"/>
            </a:endParaRPr>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3003584716"/>
              </p:ext>
            </p:extLst>
          </p:nvPr>
        </p:nvGraphicFramePr>
        <p:xfrm>
          <a:off x="138722" y="1492424"/>
          <a:ext cx="12750011" cy="6840760"/>
        </p:xfrm>
        <a:graphic>
          <a:graphicData uri="http://schemas.openxmlformats.org/presentationml/2006/ole">
            <mc:AlternateContent xmlns:mc="http://schemas.openxmlformats.org/markup-compatibility/2006">
              <mc:Choice xmlns:v="urn:schemas-microsoft-com:vml" Requires="v">
                <p:oleObj spid="_x0000_s2063" name="ワークシート" r:id="rId4" imgW="5562600" imgH="2984500" progId="Excel.Sheet.12">
                  <p:embed/>
                </p:oleObj>
              </mc:Choice>
              <mc:Fallback>
                <p:oleObj name="ワークシート" r:id="rId4" imgW="5562600" imgH="2984500" progId="Excel.Sheet.12">
                  <p:embed/>
                  <p:pic>
                    <p:nvPicPr>
                      <p:cNvPr id="0" name=""/>
                      <p:cNvPicPr/>
                      <p:nvPr/>
                    </p:nvPicPr>
                    <p:blipFill>
                      <a:blip r:embed="rId5"/>
                      <a:stretch>
                        <a:fillRect/>
                      </a:stretch>
                    </p:blipFill>
                    <p:spPr>
                      <a:xfrm>
                        <a:off x="138722" y="1492424"/>
                        <a:ext cx="12750011" cy="6840760"/>
                      </a:xfrm>
                      <a:prstGeom prst="rect">
                        <a:avLst/>
                      </a:prstGeom>
                    </p:spPr>
                  </p:pic>
                </p:oleObj>
              </mc:Fallback>
            </mc:AlternateContent>
          </a:graphicData>
        </a:graphic>
      </p:graphicFrame>
      <p:sp>
        <p:nvSpPr>
          <p:cNvPr id="7" name="テキスト ボックス 9"/>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8</a:t>
            </a:r>
            <a:endParaRPr lang="ja-JP" altLang="en-US" sz="2400" dirty="0">
              <a:latin typeface="American Typewriter" charset="0"/>
              <a:cs typeface="American Typewriter" charset="0"/>
            </a:endParaRPr>
          </a:p>
        </p:txBody>
      </p:sp>
    </p:spTree>
    <p:extLst>
      <p:ext uri="{BB962C8B-B14F-4D97-AF65-F5344CB8AC3E}">
        <p14:creationId xmlns:p14="http://schemas.microsoft.com/office/powerpoint/2010/main" val="2038098575"/>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Parchment">
  <a:themeElements>
    <a:clrScheme name="">
      <a:dk1>
        <a:srgbClr val="3E231A"/>
      </a:dk1>
      <a:lt1>
        <a:srgbClr val="24383E"/>
      </a:lt1>
      <a:dk2>
        <a:srgbClr val="5C5E5F"/>
      </a:dk2>
      <a:lt2>
        <a:srgbClr val="CBCBCB"/>
      </a:lt2>
      <a:accent1>
        <a:srgbClr val="738CAB"/>
      </a:accent1>
      <a:accent2>
        <a:srgbClr val="7E9769"/>
      </a:accent2>
      <a:accent3>
        <a:srgbClr val="ACAEAF"/>
      </a:accent3>
      <a:accent4>
        <a:srgbClr val="341C14"/>
      </a:accent4>
      <a:accent5>
        <a:srgbClr val="BCC5D2"/>
      </a:accent5>
      <a:accent6>
        <a:srgbClr val="72885E"/>
      </a:accent6>
      <a:hlink>
        <a:srgbClr val="0000FF"/>
      </a:hlink>
      <a:folHlink>
        <a:srgbClr val="FF00FF"/>
      </a:folHlink>
    </a:clrScheme>
    <a:fontScheme name="Parchment">
      <a:majorFont>
        <a:latin typeface="Papyrus"/>
        <a:ea typeface="ＭＳ Ｐゴシック"/>
        <a:cs typeface="Papyrus"/>
      </a:majorFont>
      <a:minorFont>
        <a:latin typeface="Papyrus"/>
        <a:ea typeface="ＭＳ Ｐゴシック"/>
        <a:cs typeface="Papyr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38100" cap="flat" cmpd="sng" algn="ctr">
          <a:solidFill>
            <a:srgbClr val="3E231A"/>
          </a:solidFill>
          <a:prstDash val="solid"/>
          <a:miter lim="0"/>
          <a:headEnd type="none" w="med" len="med"/>
          <a:tailEnd type="none" w="med" len="med"/>
        </a:ln>
        <a:effectLst>
          <a:outerShdw blurRad="50800" dist="25400" dir="5400000" algn="ctr" rotWithShape="0">
            <a:srgbClr val="000000">
              <a:alpha val="25000"/>
            </a:srgbClr>
          </a:outerShdw>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38100" cap="flat" cmpd="sng" algn="ctr">
          <a:solidFill>
            <a:srgbClr val="3E231A"/>
          </a:solidFill>
          <a:prstDash val="solid"/>
          <a:miter lim="0"/>
          <a:headEnd type="none" w="med" len="med"/>
          <a:tailEnd type="none" w="med" len="med"/>
        </a:ln>
        <a:effectLst>
          <a:outerShdw blurRad="50800" dist="25400" dir="5400000" algn="ctr" rotWithShape="0">
            <a:srgbClr val="000000">
              <a:alpha val="25000"/>
            </a:srgbClr>
          </a:outerShdw>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defRPr>
        </a:defPPr>
      </a:lstStyle>
    </a:lnDef>
  </a:objectDefaults>
  <a:extraClrSchemeLst/>
</a:theme>
</file>

<file path=ppt/theme/theme2.xml><?xml version="1.0" encoding="utf-8"?>
<a:theme xmlns:a="http://schemas.openxmlformats.org/drawingml/2006/main" name="Parchment - 空白">
  <a:themeElements>
    <a:clrScheme name="">
      <a:dk1>
        <a:srgbClr val="3E231A"/>
      </a:dk1>
      <a:lt1>
        <a:srgbClr val="24383E"/>
      </a:lt1>
      <a:dk2>
        <a:srgbClr val="5C5E5F"/>
      </a:dk2>
      <a:lt2>
        <a:srgbClr val="CBCBCB"/>
      </a:lt2>
      <a:accent1>
        <a:srgbClr val="738CAB"/>
      </a:accent1>
      <a:accent2>
        <a:srgbClr val="7E9769"/>
      </a:accent2>
      <a:accent3>
        <a:srgbClr val="ACAEAF"/>
      </a:accent3>
      <a:accent4>
        <a:srgbClr val="341C14"/>
      </a:accent4>
      <a:accent5>
        <a:srgbClr val="BCC5D2"/>
      </a:accent5>
      <a:accent6>
        <a:srgbClr val="72885E"/>
      </a:accent6>
      <a:hlink>
        <a:srgbClr val="0000FF"/>
      </a:hlink>
      <a:folHlink>
        <a:srgbClr val="FF00FF"/>
      </a:folHlink>
    </a:clrScheme>
    <a:fontScheme name="Parchment - 空白">
      <a:majorFont>
        <a:latin typeface="Papyrus"/>
        <a:ea typeface="ＭＳ Ｐゴシック"/>
        <a:cs typeface="Papyrus"/>
      </a:majorFont>
      <a:minorFont>
        <a:latin typeface="Papyrus"/>
        <a:ea typeface="ＭＳ Ｐゴシック"/>
        <a:cs typeface="Papyr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0000"/>
        </a:solidFill>
        <a:ln w="38100" cap="flat" cmpd="sng" algn="ctr">
          <a:solidFill>
            <a:srgbClr val="FFFFFF"/>
          </a:solidFill>
          <a:prstDash val="solid"/>
          <a:miter lim="0"/>
          <a:headEnd type="none" w="med" len="med"/>
          <a:tailEnd type="none" w="med" len="med"/>
        </a:ln>
        <a:effectLst>
          <a:outerShdw blurRad="50800" dist="25400" dir="5400000" algn="ctr" rotWithShape="0">
            <a:srgbClr val="000000">
              <a:alpha val="25000"/>
            </a:srgbClr>
          </a:outerShdw>
        </a:effectLst>
      </a:spPr>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sz="3600" b="0" i="0" u="none" strike="noStrike" cap="none" normalizeH="0" baseline="0">
            <a:ln>
              <a:noFill/>
            </a:ln>
            <a:solidFill>
              <a:srgbClr val="3E231A"/>
            </a:solidFill>
            <a:effectLst/>
            <a:latin typeface="Papyrus" charset="0"/>
            <a:ea typeface="ＭＳ Ｐゴシック" charset="0"/>
            <a:cs typeface="Papyrus"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38100" cap="flat" cmpd="sng" algn="ctr">
          <a:solidFill>
            <a:srgbClr val="3E231A"/>
          </a:solidFill>
          <a:prstDash val="solid"/>
          <a:miter lim="0"/>
          <a:headEnd type="none" w="med" len="med"/>
          <a:tailEnd type="none" w="med" len="med"/>
        </a:ln>
        <a:effectLst>
          <a:outerShdw blurRad="50800" dist="25400" dir="5400000" algn="ctr" rotWithShape="0">
            <a:srgbClr val="000000">
              <a:alpha val="25000"/>
            </a:srgbClr>
          </a:outerShdw>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defRPr>
        </a:defPPr>
      </a:lstStyle>
    </a:lnDef>
  </a:objectDefaults>
  <a:extraClrSchemeLst/>
</a:theme>
</file>

<file path=ppt/theme/theme3.xml><?xml version="1.0" encoding="utf-8"?>
<a:theme xmlns:a="http://schemas.openxmlformats.org/drawingml/2006/main" name="ホワイト">
  <a:themeElements>
    <a:clrScheme name="">
      <a:dk1>
        <a:srgbClr val="000000"/>
      </a:dk1>
      <a:lt1>
        <a:srgbClr val="FFFFFF"/>
      </a:lt1>
      <a:dk2>
        <a:srgbClr val="5C5E5F"/>
      </a:dk2>
      <a:lt2>
        <a:srgbClr val="CBCBCB"/>
      </a:lt2>
      <a:accent1>
        <a:srgbClr val="738CAB"/>
      </a:accent1>
      <a:accent2>
        <a:srgbClr val="7E9769"/>
      </a:accent2>
      <a:accent3>
        <a:srgbClr val="FFFFFF"/>
      </a:accent3>
      <a:accent4>
        <a:srgbClr val="000000"/>
      </a:accent4>
      <a:accent5>
        <a:srgbClr val="BCC5D2"/>
      </a:accent5>
      <a:accent6>
        <a:srgbClr val="72885E"/>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2745</TotalTime>
  <Words>3469</Words>
  <Application>Microsoft Macintosh PowerPoint</Application>
  <PresentationFormat>ユーザー設定</PresentationFormat>
  <Paragraphs>417</Paragraphs>
  <Slides>34</Slides>
  <Notes>13</Notes>
  <HiddenSlides>0</HiddenSlides>
  <MMClips>0</MMClips>
  <ScaleCrop>false</ScaleCrop>
  <HeadingPairs>
    <vt:vector size="6" baseType="variant">
      <vt:variant>
        <vt:lpstr>テーマ</vt:lpstr>
      </vt:variant>
      <vt:variant>
        <vt:i4>2</vt:i4>
      </vt:variant>
      <vt:variant>
        <vt:lpstr>埋め込まれた OLE サーバー</vt:lpstr>
      </vt:variant>
      <vt:variant>
        <vt:i4>2</vt:i4>
      </vt:variant>
      <vt:variant>
        <vt:lpstr>スライド タイトル</vt:lpstr>
      </vt:variant>
      <vt:variant>
        <vt:i4>34</vt:i4>
      </vt:variant>
    </vt:vector>
  </HeadingPairs>
  <TitlesOfParts>
    <vt:vector size="38" baseType="lpstr">
      <vt:lpstr>Parchment</vt:lpstr>
      <vt:lpstr>Parchment - 空白</vt:lpstr>
      <vt:lpstr>ワークシート</vt:lpstr>
      <vt:lpstr>文書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岡本 庸一</cp:lastModifiedBy>
  <cp:revision>178</cp:revision>
  <dcterms:modified xsi:type="dcterms:W3CDTF">2019-10-20T23:47:31Z</dcterms:modified>
</cp:coreProperties>
</file>