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30279975" cy="42808525"/>
  <p:notesSz cx="20929600" cy="298196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30213" indent="26988" algn="l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862013" indent="52388" algn="l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293813" indent="77788" algn="l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727200" indent="101600" algn="l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06" userDrawn="1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5AF10F"/>
    <a:srgbClr val="006600"/>
    <a:srgbClr val="008000"/>
    <a:srgbClr val="009900"/>
    <a:srgbClr val="0066FF"/>
    <a:srgbClr val="05BB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36" autoAdjust="0"/>
  </p:normalViewPr>
  <p:slideViewPr>
    <p:cSldViewPr snapToGrid="0">
      <p:cViewPr>
        <p:scale>
          <a:sx n="20" d="100"/>
          <a:sy n="20" d="100"/>
        </p:scale>
        <p:origin x="1665" y="-1083"/>
      </p:cViewPr>
      <p:guideLst>
        <p:guide orient="horz" pos="13506"/>
        <p:guide pos="95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8F1CA36B-55F6-4CF1-87B2-80919A079BE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90693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8012" tIns="144016" rIns="288012" bIns="144016" numCol="1" anchor="t" anchorCtr="0" compatLnSpc="1">
            <a:prstTxWarp prst="textNoShape">
              <a:avLst/>
            </a:prstTxWarp>
          </a:bodyPr>
          <a:lstStyle>
            <a:lvl1pPr defTabSz="2879124" eaLnBrk="1" hangingPunct="1">
              <a:defRPr sz="38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963062DF-3DE2-40F7-8F50-D582783772F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1860213" y="0"/>
            <a:ext cx="9069387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8012" tIns="144016" rIns="288012" bIns="144016" numCol="1" anchor="t" anchorCtr="0" compatLnSpc="1">
            <a:prstTxWarp prst="textNoShape">
              <a:avLst/>
            </a:prstTxWarp>
          </a:bodyPr>
          <a:lstStyle>
            <a:lvl1pPr algn="r" defTabSz="2879124" eaLnBrk="1" hangingPunct="1">
              <a:defRPr sz="38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B059204F-06F9-4420-A5B7-EAA200E3426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28325763"/>
            <a:ext cx="9069388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8012" tIns="144016" rIns="288012" bIns="144016" numCol="1" anchor="b" anchorCtr="0" compatLnSpc="1">
            <a:prstTxWarp prst="textNoShape">
              <a:avLst/>
            </a:prstTxWarp>
          </a:bodyPr>
          <a:lstStyle>
            <a:lvl1pPr defTabSz="2879124" eaLnBrk="1" hangingPunct="1">
              <a:defRPr sz="38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48F2CDAF-F9FF-481A-AF39-6D0789E2D13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1860213" y="28325763"/>
            <a:ext cx="9069387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8012" tIns="144016" rIns="288012" bIns="144016" numCol="1" anchor="b" anchorCtr="0" compatLnSpc="1">
            <a:prstTxWarp prst="textNoShape">
              <a:avLst/>
            </a:prstTxWarp>
          </a:bodyPr>
          <a:lstStyle>
            <a:lvl1pPr algn="r" defTabSz="2873375" eaLnBrk="1" hangingPunct="1">
              <a:defRPr sz="3800"/>
            </a:lvl1pPr>
          </a:lstStyle>
          <a:p>
            <a:fld id="{A033F566-646E-46B9-82D7-AB4E29ECF04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31051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19E9BE45-B28E-478E-8BE7-6121E7B1AE7C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90693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9142" tIns="139575" rIns="279142" bIns="13957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38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96208D9-960A-4AC5-A513-2CF7BF47BA4B}"/>
              </a:ext>
            </a:extLst>
          </p:cNvPr>
          <p:cNvSpPr>
            <a:spLocks noGrp="1"/>
          </p:cNvSpPr>
          <p:nvPr>
            <p:ph type="dt" idx="1"/>
          </p:nvPr>
        </p:nvSpPr>
        <p:spPr bwMode="auto">
          <a:xfrm>
            <a:off x="11860213" y="0"/>
            <a:ext cx="906462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9142" tIns="139575" rIns="279142" bIns="13957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38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0725FEAA-BE8F-4B6C-BB2A-0E0CF25D79AE}" type="datetimeFigureOut">
              <a:rPr lang="ja-JP" altLang="en-US"/>
              <a:pPr>
                <a:defRPr/>
              </a:pPr>
              <a:t>2019/2/28</a:t>
            </a:fld>
            <a:endParaRPr lang="ja-JP" altLang="en-US"/>
          </a:p>
        </p:txBody>
      </p:sp>
      <p:sp>
        <p:nvSpPr>
          <p:cNvPr id="4" name="スライド イメージ プレースホルダ 3">
            <a:extLst>
              <a:ext uri="{FF2B5EF4-FFF2-40B4-BE49-F238E27FC236}">
                <a16:creationId xmlns:a16="http://schemas.microsoft.com/office/drawing/2014/main" id="{C591FCB3-2CC8-494D-974C-EBCC9C7F49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513513" y="2233613"/>
            <a:ext cx="7912100" cy="1118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79185" tIns="139602" rIns="279185" bIns="139602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>
            <a:extLst>
              <a:ext uri="{FF2B5EF4-FFF2-40B4-BE49-F238E27FC236}">
                <a16:creationId xmlns:a16="http://schemas.microsoft.com/office/drawing/2014/main" id="{33846AFB-C96A-4DE7-A3E3-0A8F4E0D7D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2092325" y="14162088"/>
            <a:ext cx="16744950" cy="134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9142" tIns="139575" rIns="279142" bIns="1395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90C7500-91D3-4C9D-A1D7-621F56EB14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xfrm>
            <a:off x="0" y="28321000"/>
            <a:ext cx="90693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9142" tIns="139575" rIns="279142" bIns="139575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38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B2F2408-589E-4DB1-B56D-DB2511F79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11860213" y="28321000"/>
            <a:ext cx="906462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9142" tIns="139575" rIns="279142" bIns="13957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3800"/>
            </a:lvl1pPr>
          </a:lstStyle>
          <a:p>
            <a:fld id="{E01A0ADA-98C7-431D-A991-FEA19A29CF0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59093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+mn-lt"/>
        <a:ea typeface="+mn-ea"/>
        <a:cs typeface="ＭＳ Ｐゴシック" charset="0"/>
      </a:defRPr>
    </a:lvl1pPr>
    <a:lvl2pPr marL="430213" algn="l" rtl="0" eaLnBrk="0" fontAlgn="base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62013" algn="l" rtl="0" eaLnBrk="0" fontAlgn="base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93813" algn="l" rtl="0" eaLnBrk="0" fontAlgn="base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727200" algn="l" rtl="0" eaLnBrk="0" fontAlgn="base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60871" algn="l" defTabSz="864349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93045" algn="l" defTabSz="864349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3025219" algn="l" defTabSz="864349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457394" algn="l" defTabSz="864349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010DF79-1B0B-4F64-82C9-F0095916BF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48F1310-CA7D-4269-B56B-B98E3E266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30077E5-3129-4358-BF2E-5A462D9200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2168525" indent="-828675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3338513" indent="-661988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4676775" indent="-661988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6016625" indent="-661988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6473825" indent="-6619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6931025" indent="-6619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7388225" indent="-6619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7845425" indent="-6619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AAA2D797-C02F-419F-86B4-26BF1F85C588}" type="slidenum">
              <a:rPr lang="ja-JP" altLang="en-US" sz="3800"/>
              <a:pPr/>
              <a:t>1</a:t>
            </a:fld>
            <a:endParaRPr lang="ja-JP" altLang="en-US" sz="3800"/>
          </a:p>
        </p:txBody>
      </p:sp>
    </p:spTree>
    <p:extLst>
      <p:ext uri="{BB962C8B-B14F-4D97-AF65-F5344CB8AC3E}">
        <p14:creationId xmlns:p14="http://schemas.microsoft.com/office/powerpoint/2010/main" val="251345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8246" y="27865042"/>
            <a:ext cx="22709981" cy="7457160"/>
          </a:xfrm>
        </p:spPr>
        <p:txBody>
          <a:bodyPr wrap="none" anchor="t">
            <a:normAutofit/>
          </a:bodyPr>
          <a:lstStyle>
            <a:lvl1pPr algn="r">
              <a:defRPr sz="23843" b="0" spc="-745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8242" y="23906598"/>
            <a:ext cx="22709981" cy="3860901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7948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88A8-66D4-4DB6-A37A-3A4C60A5C6CA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7686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2" y="27260388"/>
            <a:ext cx="26116478" cy="5114520"/>
          </a:xfrm>
        </p:spPr>
        <p:txBody>
          <a:bodyPr anchor="b"/>
          <a:lstStyle>
            <a:lvl1pPr>
              <a:defRPr sz="794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85692" y="6163644"/>
            <a:ext cx="26116478" cy="21096744"/>
          </a:xfrm>
        </p:spPr>
        <p:txBody>
          <a:bodyPr anchor="t"/>
          <a:lstStyle>
            <a:lvl1pPr marL="0" indent="0">
              <a:buNone/>
              <a:defRPr sz="7948"/>
            </a:lvl1pPr>
            <a:lvl2pPr marL="1135513" indent="0">
              <a:buNone/>
              <a:defRPr sz="6954"/>
            </a:lvl2pPr>
            <a:lvl3pPr marL="2271027" indent="0">
              <a:buNone/>
              <a:defRPr sz="5961"/>
            </a:lvl3pPr>
            <a:lvl4pPr marL="3406540" indent="0">
              <a:buNone/>
              <a:defRPr sz="4967"/>
            </a:lvl4pPr>
            <a:lvl5pPr marL="4542053" indent="0">
              <a:buNone/>
              <a:defRPr sz="4967"/>
            </a:lvl5pPr>
            <a:lvl6pPr marL="5677567" indent="0">
              <a:buNone/>
              <a:defRPr sz="4967"/>
            </a:lvl6pPr>
            <a:lvl7pPr marL="6813080" indent="0">
              <a:buNone/>
              <a:defRPr sz="4967"/>
            </a:lvl7pPr>
            <a:lvl8pPr marL="7948593" indent="0">
              <a:buNone/>
              <a:defRPr sz="4967"/>
            </a:lvl8pPr>
            <a:lvl9pPr marL="9084107" indent="0">
              <a:buNone/>
              <a:defRPr sz="4967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694" y="32374905"/>
            <a:ext cx="26112534" cy="4260079"/>
          </a:xfrm>
        </p:spPr>
        <p:txBody>
          <a:bodyPr/>
          <a:lstStyle>
            <a:lvl1pPr marL="0" indent="0">
              <a:buNone/>
              <a:defRPr sz="3974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1135513" indent="0">
              <a:buNone/>
              <a:defRPr sz="3477"/>
            </a:lvl2pPr>
            <a:lvl3pPr marL="2271027" indent="0">
              <a:buNone/>
              <a:defRPr sz="2980"/>
            </a:lvl3pPr>
            <a:lvl4pPr marL="3406540" indent="0">
              <a:buNone/>
              <a:defRPr sz="2484"/>
            </a:lvl4pPr>
            <a:lvl5pPr marL="4542053" indent="0">
              <a:buNone/>
              <a:defRPr sz="2484"/>
            </a:lvl5pPr>
            <a:lvl6pPr marL="5677567" indent="0">
              <a:buNone/>
              <a:defRPr sz="2484"/>
            </a:lvl6pPr>
            <a:lvl7pPr marL="6813080" indent="0">
              <a:buNone/>
              <a:defRPr sz="2484"/>
            </a:lvl7pPr>
            <a:lvl8pPr marL="7948593" indent="0">
              <a:buNone/>
              <a:defRPr sz="2484"/>
            </a:lvl8pPr>
            <a:lvl9pPr marL="9084107" indent="0">
              <a:buNone/>
              <a:defRPr sz="248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2FC3-D091-4D3B-99C2-CF5637989B31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009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2" y="2279158"/>
            <a:ext cx="26116478" cy="22061833"/>
          </a:xfrm>
        </p:spPr>
        <p:txBody>
          <a:bodyPr anchor="ctr"/>
          <a:lstStyle>
            <a:lvl1pPr>
              <a:defRPr sz="794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694" y="28023410"/>
            <a:ext cx="26112534" cy="9374593"/>
          </a:xfrm>
        </p:spPr>
        <p:txBody>
          <a:bodyPr anchor="ctr"/>
          <a:lstStyle>
            <a:lvl1pPr marL="0" indent="0">
              <a:buNone/>
              <a:defRPr sz="3974"/>
            </a:lvl1pPr>
            <a:lvl2pPr marL="1135513" indent="0">
              <a:buNone/>
              <a:defRPr sz="3477"/>
            </a:lvl2pPr>
            <a:lvl3pPr marL="2271027" indent="0">
              <a:buNone/>
              <a:defRPr sz="2980"/>
            </a:lvl3pPr>
            <a:lvl4pPr marL="3406540" indent="0">
              <a:buNone/>
              <a:defRPr sz="2484"/>
            </a:lvl4pPr>
            <a:lvl5pPr marL="4542053" indent="0">
              <a:buNone/>
              <a:defRPr sz="2484"/>
            </a:lvl5pPr>
            <a:lvl6pPr marL="5677567" indent="0">
              <a:buNone/>
              <a:defRPr sz="2484"/>
            </a:lvl6pPr>
            <a:lvl7pPr marL="6813080" indent="0">
              <a:buNone/>
              <a:defRPr sz="2484"/>
            </a:lvl7pPr>
            <a:lvl8pPr marL="7948593" indent="0">
              <a:buNone/>
              <a:defRPr sz="2484"/>
            </a:lvl8pPr>
            <a:lvl9pPr marL="9084107" indent="0">
              <a:buNone/>
              <a:defRPr sz="248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2FC3-D091-4D3B-99C2-CF5637989B31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3276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1803" y="2279157"/>
            <a:ext cx="23104257" cy="18682095"/>
          </a:xfrm>
        </p:spPr>
        <p:txBody>
          <a:bodyPr anchor="ctr"/>
          <a:lstStyle>
            <a:lvl1pPr>
              <a:defRPr sz="109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4273384" y="21008243"/>
            <a:ext cx="21737154" cy="3426729"/>
          </a:xfrm>
        </p:spPr>
        <p:txBody>
          <a:bodyPr anchor="t">
            <a:normAutofit/>
          </a:bodyPr>
          <a:lstStyle>
            <a:lvl1pPr marL="0" indent="0">
              <a:buNone/>
              <a:defRPr sz="3477"/>
            </a:lvl1pPr>
            <a:lvl2pPr marL="1135513" indent="0">
              <a:buNone/>
              <a:defRPr sz="3477"/>
            </a:lvl2pPr>
            <a:lvl3pPr marL="2271027" indent="0">
              <a:buNone/>
              <a:defRPr sz="2980"/>
            </a:lvl3pPr>
            <a:lvl4pPr marL="3406540" indent="0">
              <a:buNone/>
              <a:defRPr sz="2484"/>
            </a:lvl4pPr>
            <a:lvl5pPr marL="4542053" indent="0">
              <a:buNone/>
              <a:defRPr sz="2484"/>
            </a:lvl5pPr>
            <a:lvl6pPr marL="5677567" indent="0">
              <a:buNone/>
              <a:defRPr sz="2484"/>
            </a:lvl6pPr>
            <a:lvl7pPr marL="6813080" indent="0">
              <a:buNone/>
              <a:defRPr sz="2484"/>
            </a:lvl7pPr>
            <a:lvl8pPr marL="7948593" indent="0">
              <a:buNone/>
              <a:defRPr sz="2484"/>
            </a:lvl8pPr>
            <a:lvl9pPr marL="9084107" indent="0">
              <a:buNone/>
              <a:defRPr sz="248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1748" y="28100376"/>
            <a:ext cx="26108591" cy="9297627"/>
          </a:xfrm>
        </p:spPr>
        <p:txBody>
          <a:bodyPr anchor="ctr">
            <a:normAutofit/>
          </a:bodyPr>
          <a:lstStyle>
            <a:lvl1pPr marL="0" indent="0">
              <a:buNone/>
              <a:defRPr sz="3974"/>
            </a:lvl1pPr>
            <a:lvl2pPr marL="1135513" indent="0">
              <a:buNone/>
              <a:defRPr sz="3477"/>
            </a:lvl2pPr>
            <a:lvl3pPr marL="2271027" indent="0">
              <a:buNone/>
              <a:defRPr sz="2980"/>
            </a:lvl3pPr>
            <a:lvl4pPr marL="3406540" indent="0">
              <a:buNone/>
              <a:defRPr sz="2484"/>
            </a:lvl4pPr>
            <a:lvl5pPr marL="4542053" indent="0">
              <a:buNone/>
              <a:defRPr sz="2484"/>
            </a:lvl5pPr>
            <a:lvl6pPr marL="5677567" indent="0">
              <a:buNone/>
              <a:defRPr sz="2484"/>
            </a:lvl6pPr>
            <a:lvl7pPr marL="6813080" indent="0">
              <a:buNone/>
              <a:defRPr sz="2484"/>
            </a:lvl7pPr>
            <a:lvl8pPr marL="7948593" indent="0">
              <a:buNone/>
              <a:defRPr sz="2484"/>
            </a:lvl8pPr>
            <a:lvl9pPr marL="9084107" indent="0">
              <a:buNone/>
              <a:defRPr sz="248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2FC3-D091-4D3B-99C2-CF5637989B31}" type="slidenum">
              <a:rPr lang="en-US" altLang="ja-JP" smtClean="0"/>
              <a:pPr/>
              <a:t>‹#›</a:t>
            </a:fld>
            <a:endParaRPr lang="en-US" altLang="ja-JP"/>
          </a:p>
        </p:txBody>
      </p:sp>
      <p:sp>
        <p:nvSpPr>
          <p:cNvPr id="9" name="TextBox 8"/>
          <p:cNvSpPr txBox="1"/>
          <p:nvPr/>
        </p:nvSpPr>
        <p:spPr>
          <a:xfrm>
            <a:off x="2759382" y="4911457"/>
            <a:ext cx="1513999" cy="3650248"/>
          </a:xfrm>
          <a:prstGeom prst="rect">
            <a:avLst/>
          </a:prstGeom>
        </p:spPr>
        <p:txBody>
          <a:bodyPr vert="horz" lIns="227100" tIns="113550" rIns="227100" bIns="11355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986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23285" y="17123410"/>
            <a:ext cx="1513999" cy="3650248"/>
          </a:xfrm>
          <a:prstGeom prst="rect">
            <a:avLst/>
          </a:prstGeom>
        </p:spPr>
        <p:txBody>
          <a:bodyPr vert="horz" lIns="227100" tIns="113550" rIns="227100" bIns="11355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9869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915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2" y="14525239"/>
            <a:ext cx="26116478" cy="15679200"/>
          </a:xfrm>
        </p:spPr>
        <p:txBody>
          <a:bodyPr anchor="b">
            <a:normAutofit/>
          </a:bodyPr>
          <a:lstStyle>
            <a:lvl1pPr>
              <a:defRPr sz="1341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694" y="30277955"/>
            <a:ext cx="26112534" cy="7120048"/>
          </a:xfrm>
        </p:spPr>
        <p:txBody>
          <a:bodyPr anchor="t"/>
          <a:lstStyle>
            <a:lvl1pPr marL="0" indent="0">
              <a:buNone/>
              <a:defRPr sz="3974"/>
            </a:lvl1pPr>
            <a:lvl2pPr marL="1135513" indent="0">
              <a:buNone/>
              <a:defRPr sz="3477"/>
            </a:lvl2pPr>
            <a:lvl3pPr marL="2271027" indent="0">
              <a:buNone/>
              <a:defRPr sz="2980"/>
            </a:lvl3pPr>
            <a:lvl4pPr marL="3406540" indent="0">
              <a:buNone/>
              <a:defRPr sz="2484"/>
            </a:lvl4pPr>
            <a:lvl5pPr marL="4542053" indent="0">
              <a:buNone/>
              <a:defRPr sz="2484"/>
            </a:lvl5pPr>
            <a:lvl6pPr marL="5677567" indent="0">
              <a:buNone/>
              <a:defRPr sz="2484"/>
            </a:lvl6pPr>
            <a:lvl7pPr marL="6813080" indent="0">
              <a:buNone/>
              <a:defRPr sz="2484"/>
            </a:lvl7pPr>
            <a:lvl8pPr marL="7948593" indent="0">
              <a:buNone/>
              <a:defRPr sz="2484"/>
            </a:lvl8pPr>
            <a:lvl9pPr marL="9084107" indent="0">
              <a:buNone/>
              <a:defRPr sz="248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2FC3-D091-4D3B-99C2-CF5637989B31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2895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081749" y="2279167"/>
            <a:ext cx="26116478" cy="827433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321263" y="11772344"/>
            <a:ext cx="7318820" cy="3597102"/>
          </a:xfrm>
        </p:spPr>
        <p:txBody>
          <a:bodyPr anchor="b">
            <a:noAutofit/>
          </a:bodyPr>
          <a:lstStyle>
            <a:lvl1pPr marL="0" indent="0">
              <a:buNone/>
              <a:defRPr sz="5961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1135513" indent="0">
              <a:buNone/>
              <a:defRPr sz="4967" b="1"/>
            </a:lvl2pPr>
            <a:lvl3pPr marL="2271027" indent="0">
              <a:buNone/>
              <a:defRPr sz="4471" b="1"/>
            </a:lvl3pPr>
            <a:lvl4pPr marL="3406540" indent="0">
              <a:buNone/>
              <a:defRPr sz="3974" b="1"/>
            </a:lvl4pPr>
            <a:lvl5pPr marL="4542053" indent="0">
              <a:buNone/>
              <a:defRPr sz="3974" b="1"/>
            </a:lvl5pPr>
            <a:lvl6pPr marL="5677567" indent="0">
              <a:buNone/>
              <a:defRPr sz="3974" b="1"/>
            </a:lvl6pPr>
            <a:lvl7pPr marL="6813080" indent="0">
              <a:buNone/>
              <a:defRPr sz="3974" b="1"/>
            </a:lvl7pPr>
            <a:lvl8pPr marL="7948593" indent="0">
              <a:buNone/>
              <a:defRPr sz="3974" b="1"/>
            </a:lvl8pPr>
            <a:lvl9pPr marL="9084107" indent="0">
              <a:buNone/>
              <a:defRPr sz="397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3369735" y="16053197"/>
            <a:ext cx="7270350" cy="22405113"/>
          </a:xfrm>
        </p:spPr>
        <p:txBody>
          <a:bodyPr anchor="t">
            <a:normAutofit/>
          </a:bodyPr>
          <a:lstStyle>
            <a:lvl1pPr marL="0" indent="0">
              <a:buNone/>
              <a:defRPr sz="3477"/>
            </a:lvl1pPr>
            <a:lvl2pPr marL="1135513" indent="0">
              <a:buNone/>
              <a:defRPr sz="2980"/>
            </a:lvl2pPr>
            <a:lvl3pPr marL="2271027" indent="0">
              <a:buNone/>
              <a:defRPr sz="2484"/>
            </a:lvl3pPr>
            <a:lvl4pPr marL="3406540" indent="0">
              <a:buNone/>
              <a:defRPr sz="2235"/>
            </a:lvl4pPr>
            <a:lvl5pPr marL="4542053" indent="0">
              <a:buNone/>
              <a:defRPr sz="2235"/>
            </a:lvl5pPr>
            <a:lvl6pPr marL="5677567" indent="0">
              <a:buNone/>
              <a:defRPr sz="2235"/>
            </a:lvl6pPr>
            <a:lvl7pPr marL="6813080" indent="0">
              <a:buNone/>
              <a:defRPr sz="2235"/>
            </a:lvl7pPr>
            <a:lvl8pPr marL="7948593" indent="0">
              <a:buNone/>
              <a:defRPr sz="2235"/>
            </a:lvl8pPr>
            <a:lvl9pPr marL="9084107" indent="0">
              <a:buNone/>
              <a:defRPr sz="223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394716" y="11772344"/>
            <a:ext cx="7292431" cy="359710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5961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11368505" y="16053197"/>
            <a:ext cx="7318641" cy="22405113"/>
          </a:xfrm>
        </p:spPr>
        <p:txBody>
          <a:bodyPr anchor="t">
            <a:normAutofit/>
          </a:bodyPr>
          <a:lstStyle>
            <a:lvl1pPr marL="0" indent="0">
              <a:buNone/>
              <a:defRPr sz="3477"/>
            </a:lvl1pPr>
            <a:lvl2pPr marL="1135513" indent="0">
              <a:buNone/>
              <a:defRPr sz="2980"/>
            </a:lvl2pPr>
            <a:lvl3pPr marL="2271027" indent="0">
              <a:buNone/>
              <a:defRPr sz="2484"/>
            </a:lvl3pPr>
            <a:lvl4pPr marL="3406540" indent="0">
              <a:buNone/>
              <a:defRPr sz="2235"/>
            </a:lvl4pPr>
            <a:lvl5pPr marL="4542053" indent="0">
              <a:buNone/>
              <a:defRPr sz="2235"/>
            </a:lvl5pPr>
            <a:lvl6pPr marL="5677567" indent="0">
              <a:buNone/>
              <a:defRPr sz="2235"/>
            </a:lvl6pPr>
            <a:lvl7pPr marL="6813080" indent="0">
              <a:buNone/>
              <a:defRPr sz="2235"/>
            </a:lvl7pPr>
            <a:lvl8pPr marL="7948593" indent="0">
              <a:buNone/>
              <a:defRPr sz="2235"/>
            </a:lvl8pPr>
            <a:lvl9pPr marL="9084107" indent="0">
              <a:buNone/>
              <a:defRPr sz="223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444147" y="11772344"/>
            <a:ext cx="7282178" cy="359710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5961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9444147" y="16053197"/>
            <a:ext cx="7282178" cy="22405113"/>
          </a:xfrm>
        </p:spPr>
        <p:txBody>
          <a:bodyPr anchor="t">
            <a:normAutofit/>
          </a:bodyPr>
          <a:lstStyle>
            <a:lvl1pPr marL="0" indent="0">
              <a:buNone/>
              <a:defRPr sz="3477"/>
            </a:lvl1pPr>
            <a:lvl2pPr marL="1135513" indent="0">
              <a:buNone/>
              <a:defRPr sz="2980"/>
            </a:lvl2pPr>
            <a:lvl3pPr marL="2271027" indent="0">
              <a:buNone/>
              <a:defRPr sz="2484"/>
            </a:lvl3pPr>
            <a:lvl4pPr marL="3406540" indent="0">
              <a:buNone/>
              <a:defRPr sz="2235"/>
            </a:lvl4pPr>
            <a:lvl5pPr marL="4542053" indent="0">
              <a:buNone/>
              <a:defRPr sz="2235"/>
            </a:lvl5pPr>
            <a:lvl6pPr marL="5677567" indent="0">
              <a:buNone/>
              <a:defRPr sz="2235"/>
            </a:lvl6pPr>
            <a:lvl7pPr marL="6813080" indent="0">
              <a:buNone/>
              <a:defRPr sz="2235"/>
            </a:lvl7pPr>
            <a:lvl8pPr marL="7948593" indent="0">
              <a:buNone/>
              <a:defRPr sz="2235"/>
            </a:lvl8pPr>
            <a:lvl9pPr marL="9084107" indent="0">
              <a:buNone/>
              <a:defRPr sz="223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2FC3-D091-4D3B-99C2-CF5637989B31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3809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081749" y="2279167"/>
            <a:ext cx="26116478" cy="827433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3308359" y="26825571"/>
            <a:ext cx="7301891" cy="3597102"/>
          </a:xfrm>
        </p:spPr>
        <p:txBody>
          <a:bodyPr anchor="b">
            <a:noAutofit/>
          </a:bodyPr>
          <a:lstStyle>
            <a:lvl1pPr marL="0" indent="0">
              <a:buNone/>
              <a:defRPr sz="5961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1135513" indent="0">
              <a:buNone/>
              <a:defRPr sz="4967" b="1"/>
            </a:lvl2pPr>
            <a:lvl3pPr marL="2271027" indent="0">
              <a:buNone/>
              <a:defRPr sz="4471" b="1"/>
            </a:lvl3pPr>
            <a:lvl4pPr marL="3406540" indent="0">
              <a:buNone/>
              <a:defRPr sz="3974" b="1"/>
            </a:lvl4pPr>
            <a:lvl5pPr marL="4542053" indent="0">
              <a:buNone/>
              <a:defRPr sz="3974" b="1"/>
            </a:lvl5pPr>
            <a:lvl6pPr marL="5677567" indent="0">
              <a:buNone/>
              <a:defRPr sz="3974" b="1"/>
            </a:lvl6pPr>
            <a:lvl7pPr marL="6813080" indent="0">
              <a:buNone/>
              <a:defRPr sz="3974" b="1"/>
            </a:lvl7pPr>
            <a:lvl8pPr marL="7948593" indent="0">
              <a:buNone/>
              <a:defRPr sz="3974" b="1"/>
            </a:lvl8pPr>
            <a:lvl9pPr marL="9084107" indent="0">
              <a:buNone/>
              <a:defRPr sz="397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3308359" y="14084454"/>
            <a:ext cx="7301891" cy="951300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974"/>
            </a:lvl1pPr>
            <a:lvl2pPr marL="1135513" indent="0">
              <a:buNone/>
              <a:defRPr sz="3974"/>
            </a:lvl2pPr>
            <a:lvl3pPr marL="2271027" indent="0">
              <a:buNone/>
              <a:defRPr sz="3974"/>
            </a:lvl3pPr>
            <a:lvl4pPr marL="3406540" indent="0">
              <a:buNone/>
              <a:defRPr sz="3974"/>
            </a:lvl4pPr>
            <a:lvl5pPr marL="4542053" indent="0">
              <a:buNone/>
              <a:defRPr sz="3974"/>
            </a:lvl5pPr>
            <a:lvl6pPr marL="5677567" indent="0">
              <a:buNone/>
              <a:defRPr sz="3974"/>
            </a:lvl6pPr>
            <a:lvl7pPr marL="6813080" indent="0">
              <a:buNone/>
              <a:defRPr sz="3974"/>
            </a:lvl7pPr>
            <a:lvl8pPr marL="7948593" indent="0">
              <a:buNone/>
              <a:defRPr sz="3974"/>
            </a:lvl8pPr>
            <a:lvl9pPr marL="9084107" indent="0">
              <a:buNone/>
              <a:defRPr sz="3974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3308359" y="30422682"/>
            <a:ext cx="7301891" cy="4114743"/>
          </a:xfrm>
        </p:spPr>
        <p:txBody>
          <a:bodyPr anchor="t">
            <a:normAutofit/>
          </a:bodyPr>
          <a:lstStyle>
            <a:lvl1pPr marL="0" indent="0">
              <a:buNone/>
              <a:defRPr sz="3477"/>
            </a:lvl1pPr>
            <a:lvl2pPr marL="1135513" indent="0">
              <a:buNone/>
              <a:defRPr sz="2980"/>
            </a:lvl2pPr>
            <a:lvl3pPr marL="2271027" indent="0">
              <a:buNone/>
              <a:defRPr sz="2484"/>
            </a:lvl3pPr>
            <a:lvl4pPr marL="3406540" indent="0">
              <a:buNone/>
              <a:defRPr sz="2235"/>
            </a:lvl4pPr>
            <a:lvl5pPr marL="4542053" indent="0">
              <a:buNone/>
              <a:defRPr sz="2235"/>
            </a:lvl5pPr>
            <a:lvl6pPr marL="5677567" indent="0">
              <a:buNone/>
              <a:defRPr sz="2235"/>
            </a:lvl6pPr>
            <a:lvl7pPr marL="6813080" indent="0">
              <a:buNone/>
              <a:defRPr sz="2235"/>
            </a:lvl7pPr>
            <a:lvl8pPr marL="7948593" indent="0">
              <a:buNone/>
              <a:defRPr sz="2235"/>
            </a:lvl8pPr>
            <a:lvl9pPr marL="9084107" indent="0">
              <a:buNone/>
              <a:defRPr sz="223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347533" y="26825571"/>
            <a:ext cx="7278234" cy="3597102"/>
          </a:xfrm>
        </p:spPr>
        <p:txBody>
          <a:bodyPr anchor="b">
            <a:noAutofit/>
          </a:bodyPr>
          <a:lstStyle>
            <a:lvl1pPr marL="0" indent="0">
              <a:buNone/>
              <a:defRPr sz="5961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1135513" indent="0">
              <a:buNone/>
              <a:defRPr sz="4967" b="1"/>
            </a:lvl2pPr>
            <a:lvl3pPr marL="2271027" indent="0">
              <a:buNone/>
              <a:defRPr sz="4471" b="1"/>
            </a:lvl3pPr>
            <a:lvl4pPr marL="3406540" indent="0">
              <a:buNone/>
              <a:defRPr sz="3974" b="1"/>
            </a:lvl4pPr>
            <a:lvl5pPr marL="4542053" indent="0">
              <a:buNone/>
              <a:defRPr sz="3974" b="1"/>
            </a:lvl5pPr>
            <a:lvl6pPr marL="5677567" indent="0">
              <a:buNone/>
              <a:defRPr sz="3974" b="1"/>
            </a:lvl6pPr>
            <a:lvl7pPr marL="6813080" indent="0">
              <a:buNone/>
              <a:defRPr sz="3974" b="1"/>
            </a:lvl7pPr>
            <a:lvl8pPr marL="7948593" indent="0">
              <a:buNone/>
              <a:defRPr sz="3974" b="1"/>
            </a:lvl8pPr>
            <a:lvl9pPr marL="9084107" indent="0">
              <a:buNone/>
              <a:defRPr sz="397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11347530" y="14084454"/>
            <a:ext cx="7278234" cy="951300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974"/>
            </a:lvl1pPr>
            <a:lvl2pPr marL="1135513" indent="0">
              <a:buNone/>
              <a:defRPr sz="3974"/>
            </a:lvl2pPr>
            <a:lvl3pPr marL="2271027" indent="0">
              <a:buNone/>
              <a:defRPr sz="3974"/>
            </a:lvl3pPr>
            <a:lvl4pPr marL="3406540" indent="0">
              <a:buNone/>
              <a:defRPr sz="3974"/>
            </a:lvl4pPr>
            <a:lvl5pPr marL="4542053" indent="0">
              <a:buNone/>
              <a:defRPr sz="3974"/>
            </a:lvl5pPr>
            <a:lvl6pPr marL="5677567" indent="0">
              <a:buNone/>
              <a:defRPr sz="3974"/>
            </a:lvl6pPr>
            <a:lvl7pPr marL="6813080" indent="0">
              <a:buNone/>
              <a:defRPr sz="3974"/>
            </a:lvl7pPr>
            <a:lvl8pPr marL="7948593" indent="0">
              <a:buNone/>
              <a:defRPr sz="3974"/>
            </a:lvl8pPr>
            <a:lvl9pPr marL="9084107" indent="0">
              <a:buNone/>
              <a:defRPr sz="3974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11344174" y="30422676"/>
            <a:ext cx="7287874" cy="4114743"/>
          </a:xfrm>
        </p:spPr>
        <p:txBody>
          <a:bodyPr anchor="t">
            <a:normAutofit/>
          </a:bodyPr>
          <a:lstStyle>
            <a:lvl1pPr marL="0" indent="0">
              <a:buNone/>
              <a:defRPr sz="3477"/>
            </a:lvl1pPr>
            <a:lvl2pPr marL="1135513" indent="0">
              <a:buNone/>
              <a:defRPr sz="2980"/>
            </a:lvl2pPr>
            <a:lvl3pPr marL="2271027" indent="0">
              <a:buNone/>
              <a:defRPr sz="2484"/>
            </a:lvl3pPr>
            <a:lvl4pPr marL="3406540" indent="0">
              <a:buNone/>
              <a:defRPr sz="2235"/>
            </a:lvl4pPr>
            <a:lvl5pPr marL="4542053" indent="0">
              <a:buNone/>
              <a:defRPr sz="2235"/>
            </a:lvl5pPr>
            <a:lvl6pPr marL="5677567" indent="0">
              <a:buNone/>
              <a:defRPr sz="2235"/>
            </a:lvl6pPr>
            <a:lvl7pPr marL="6813080" indent="0">
              <a:buNone/>
              <a:defRPr sz="2235"/>
            </a:lvl7pPr>
            <a:lvl8pPr marL="7948593" indent="0">
              <a:buNone/>
              <a:defRPr sz="2235"/>
            </a:lvl8pPr>
            <a:lvl9pPr marL="9084107" indent="0">
              <a:buNone/>
              <a:defRPr sz="223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382769" y="26825571"/>
            <a:ext cx="7282178" cy="3597102"/>
          </a:xfrm>
        </p:spPr>
        <p:txBody>
          <a:bodyPr anchor="b">
            <a:noAutofit/>
          </a:bodyPr>
          <a:lstStyle>
            <a:lvl1pPr marL="0" indent="0">
              <a:buNone/>
              <a:defRPr sz="5961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1135513" indent="0">
              <a:buNone/>
              <a:defRPr sz="4967" b="1"/>
            </a:lvl2pPr>
            <a:lvl3pPr marL="2271027" indent="0">
              <a:buNone/>
              <a:defRPr sz="4471" b="1"/>
            </a:lvl3pPr>
            <a:lvl4pPr marL="3406540" indent="0">
              <a:buNone/>
              <a:defRPr sz="3974" b="1"/>
            </a:lvl4pPr>
            <a:lvl5pPr marL="4542053" indent="0">
              <a:buNone/>
              <a:defRPr sz="3974" b="1"/>
            </a:lvl5pPr>
            <a:lvl6pPr marL="5677567" indent="0">
              <a:buNone/>
              <a:defRPr sz="3974" b="1"/>
            </a:lvl6pPr>
            <a:lvl7pPr marL="6813080" indent="0">
              <a:buNone/>
              <a:defRPr sz="3974" b="1"/>
            </a:lvl7pPr>
            <a:lvl8pPr marL="7948593" indent="0">
              <a:buNone/>
              <a:defRPr sz="3974" b="1"/>
            </a:lvl8pPr>
            <a:lvl9pPr marL="9084107" indent="0">
              <a:buNone/>
              <a:defRPr sz="397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9382766" y="14084454"/>
            <a:ext cx="7282178" cy="951300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974"/>
            </a:lvl1pPr>
            <a:lvl2pPr marL="1135513" indent="0">
              <a:buNone/>
              <a:defRPr sz="3974"/>
            </a:lvl2pPr>
            <a:lvl3pPr marL="2271027" indent="0">
              <a:buNone/>
              <a:defRPr sz="3974"/>
            </a:lvl3pPr>
            <a:lvl4pPr marL="3406540" indent="0">
              <a:buNone/>
              <a:defRPr sz="3974"/>
            </a:lvl4pPr>
            <a:lvl5pPr marL="4542053" indent="0">
              <a:buNone/>
              <a:defRPr sz="3974"/>
            </a:lvl5pPr>
            <a:lvl6pPr marL="5677567" indent="0">
              <a:buNone/>
              <a:defRPr sz="3974"/>
            </a:lvl6pPr>
            <a:lvl7pPr marL="6813080" indent="0">
              <a:buNone/>
              <a:defRPr sz="3974"/>
            </a:lvl7pPr>
            <a:lvl8pPr marL="7948593" indent="0">
              <a:buNone/>
              <a:defRPr sz="3974"/>
            </a:lvl8pPr>
            <a:lvl9pPr marL="9084107" indent="0">
              <a:buNone/>
              <a:defRPr sz="3974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9382456" y="30422664"/>
            <a:ext cx="7291825" cy="4114743"/>
          </a:xfrm>
        </p:spPr>
        <p:txBody>
          <a:bodyPr anchor="t">
            <a:normAutofit/>
          </a:bodyPr>
          <a:lstStyle>
            <a:lvl1pPr marL="0" indent="0">
              <a:buNone/>
              <a:defRPr sz="3477"/>
            </a:lvl1pPr>
            <a:lvl2pPr marL="1135513" indent="0">
              <a:buNone/>
              <a:defRPr sz="2980"/>
            </a:lvl2pPr>
            <a:lvl3pPr marL="2271027" indent="0">
              <a:buNone/>
              <a:defRPr sz="2484"/>
            </a:lvl3pPr>
            <a:lvl4pPr marL="3406540" indent="0">
              <a:buNone/>
              <a:defRPr sz="2235"/>
            </a:lvl4pPr>
            <a:lvl5pPr marL="4542053" indent="0">
              <a:buNone/>
              <a:defRPr sz="2235"/>
            </a:lvl5pPr>
            <a:lvl6pPr marL="5677567" indent="0">
              <a:buNone/>
              <a:defRPr sz="2235"/>
            </a:lvl6pPr>
            <a:lvl7pPr marL="6813080" indent="0">
              <a:buNone/>
              <a:defRPr sz="2235"/>
            </a:lvl7pPr>
            <a:lvl8pPr marL="7948593" indent="0">
              <a:buNone/>
              <a:defRPr sz="2235"/>
            </a:lvl8pPr>
            <a:lvl9pPr marL="9084107" indent="0">
              <a:buNone/>
              <a:defRPr sz="223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2FC3-D091-4D3B-99C2-CF5637989B31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6564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2FC3-D091-4D3B-99C2-CF5637989B31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6451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9109" y="2279158"/>
            <a:ext cx="6529120" cy="3627824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750" y="2279158"/>
            <a:ext cx="19208859" cy="3627824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2FC3-D091-4D3B-99C2-CF5637989B31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5608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AC4A-6903-47B7-A58A-D1DD5B94087F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284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22310" y="27865042"/>
            <a:ext cx="22709981" cy="7457160"/>
          </a:xfrm>
        </p:spPr>
        <p:txBody>
          <a:bodyPr wrap="none" anchor="t">
            <a:normAutofit/>
          </a:bodyPr>
          <a:lstStyle>
            <a:lvl1pPr algn="l">
              <a:defRPr sz="23843" b="0" spc="-74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22310" y="23906595"/>
            <a:ext cx="22709981" cy="3856525"/>
          </a:xfrm>
        </p:spPr>
        <p:txBody>
          <a:bodyPr anchor="b">
            <a:normAutofit/>
          </a:bodyPr>
          <a:lstStyle>
            <a:lvl1pPr marL="0" indent="0" algn="l">
              <a:buNone/>
              <a:defRPr sz="7948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1135513" indent="0" algn="ctr">
              <a:buNone/>
              <a:defRPr sz="4967"/>
            </a:lvl2pPr>
            <a:lvl3pPr marL="2271027" indent="0" algn="ctr">
              <a:buNone/>
              <a:defRPr sz="4471"/>
            </a:lvl3pPr>
            <a:lvl4pPr marL="3406540" indent="0" algn="ctr">
              <a:buNone/>
              <a:defRPr sz="3974"/>
            </a:lvl4pPr>
            <a:lvl5pPr marL="4542053" indent="0" algn="ctr">
              <a:buNone/>
              <a:defRPr sz="3974"/>
            </a:lvl5pPr>
            <a:lvl6pPr marL="5677567" indent="0" algn="ctr">
              <a:buNone/>
              <a:defRPr sz="3974"/>
            </a:lvl6pPr>
            <a:lvl7pPr marL="6813080" indent="0" algn="ctr">
              <a:buNone/>
              <a:defRPr sz="3974"/>
            </a:lvl7pPr>
            <a:lvl8pPr marL="7948593" indent="0" algn="ctr">
              <a:buNone/>
              <a:defRPr sz="3974"/>
            </a:lvl8pPr>
            <a:lvl9pPr marL="9084107" indent="0" algn="ctr">
              <a:buNone/>
              <a:defRPr sz="397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4524-72E1-40A8-8D59-8347FF348B99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01316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1625" y="11395788"/>
            <a:ext cx="12480595" cy="2716161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95915" y="11395788"/>
            <a:ext cx="12502312" cy="2716161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2B09-EC17-4EF9-8B37-01EE8915BDC9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814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2" y="2279167"/>
            <a:ext cx="26116478" cy="827433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1625" y="10494037"/>
            <a:ext cx="12480595" cy="5142966"/>
          </a:xfrm>
        </p:spPr>
        <p:txBody>
          <a:bodyPr anchor="b">
            <a:normAutofit/>
          </a:bodyPr>
          <a:lstStyle>
            <a:lvl1pPr marL="0" indent="0">
              <a:buNone/>
              <a:defRPr sz="6623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1135513" indent="0">
              <a:buNone/>
              <a:defRPr sz="4967" b="1"/>
            </a:lvl2pPr>
            <a:lvl3pPr marL="2271027" indent="0">
              <a:buNone/>
              <a:defRPr sz="4471" b="1"/>
            </a:lvl3pPr>
            <a:lvl4pPr marL="3406540" indent="0">
              <a:buNone/>
              <a:defRPr sz="3974" b="1"/>
            </a:lvl4pPr>
            <a:lvl5pPr marL="4542053" indent="0">
              <a:buNone/>
              <a:defRPr sz="3974" b="1"/>
            </a:lvl5pPr>
            <a:lvl6pPr marL="5677567" indent="0">
              <a:buNone/>
              <a:defRPr sz="3974" b="1"/>
            </a:lvl6pPr>
            <a:lvl7pPr marL="6813080" indent="0">
              <a:buNone/>
              <a:defRPr sz="3974" b="1"/>
            </a:lvl7pPr>
            <a:lvl8pPr marL="7948593" indent="0">
              <a:buNone/>
              <a:defRPr sz="3974" b="1"/>
            </a:lvl8pPr>
            <a:lvl9pPr marL="9084107" indent="0">
              <a:buNone/>
              <a:defRPr sz="397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1625" y="15637003"/>
            <a:ext cx="12480595" cy="229996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695917" y="10494037"/>
            <a:ext cx="12506256" cy="51429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6623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695917" y="15637003"/>
            <a:ext cx="12506256" cy="229996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6921A-A1B4-48F8-A475-9A6EA2571D58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3105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C131-C425-4EB8-99B7-EDB06C24CDBC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475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3381-3F56-47B4-99B3-2E012C67F0B9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7138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2" y="2853902"/>
            <a:ext cx="9766080" cy="9988656"/>
          </a:xfrm>
        </p:spPr>
        <p:txBody>
          <a:bodyPr anchor="b"/>
          <a:lstStyle>
            <a:lvl1pPr>
              <a:defRPr sz="794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933" y="6163644"/>
            <a:ext cx="15329237" cy="3042179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1627" y="12842558"/>
            <a:ext cx="9070147" cy="23792426"/>
          </a:xfrm>
        </p:spPr>
        <p:txBody>
          <a:bodyPr>
            <a:normAutofit/>
          </a:bodyPr>
          <a:lstStyle>
            <a:lvl1pPr marL="0" indent="0">
              <a:buNone/>
              <a:defRPr sz="4636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1135513" indent="0">
              <a:buNone/>
              <a:defRPr sz="3477"/>
            </a:lvl2pPr>
            <a:lvl3pPr marL="2271027" indent="0">
              <a:buNone/>
              <a:defRPr sz="2980"/>
            </a:lvl3pPr>
            <a:lvl4pPr marL="3406540" indent="0">
              <a:buNone/>
              <a:defRPr sz="2484"/>
            </a:lvl4pPr>
            <a:lvl5pPr marL="4542053" indent="0">
              <a:buNone/>
              <a:defRPr sz="2484"/>
            </a:lvl5pPr>
            <a:lvl6pPr marL="5677567" indent="0">
              <a:buNone/>
              <a:defRPr sz="2484"/>
            </a:lvl6pPr>
            <a:lvl7pPr marL="6813080" indent="0">
              <a:buNone/>
              <a:defRPr sz="2484"/>
            </a:lvl7pPr>
            <a:lvl8pPr marL="7948593" indent="0">
              <a:buNone/>
              <a:defRPr sz="2484"/>
            </a:lvl8pPr>
            <a:lvl9pPr marL="9084107" indent="0">
              <a:buNone/>
              <a:defRPr sz="248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2FC3-D091-4D3B-99C2-CF5637989B31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1835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2" y="2853902"/>
            <a:ext cx="9766080" cy="9988656"/>
          </a:xfrm>
        </p:spPr>
        <p:txBody>
          <a:bodyPr anchor="b"/>
          <a:lstStyle>
            <a:lvl1pPr>
              <a:defRPr sz="794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2933" y="6163644"/>
            <a:ext cx="15329237" cy="30421799"/>
          </a:xfrm>
        </p:spPr>
        <p:txBody>
          <a:bodyPr anchor="t"/>
          <a:lstStyle>
            <a:lvl1pPr marL="0" indent="0">
              <a:buNone/>
              <a:defRPr sz="7948"/>
            </a:lvl1pPr>
            <a:lvl2pPr marL="1135513" indent="0">
              <a:buNone/>
              <a:defRPr sz="6954"/>
            </a:lvl2pPr>
            <a:lvl3pPr marL="2271027" indent="0">
              <a:buNone/>
              <a:defRPr sz="5961"/>
            </a:lvl3pPr>
            <a:lvl4pPr marL="3406540" indent="0">
              <a:buNone/>
              <a:defRPr sz="4967"/>
            </a:lvl4pPr>
            <a:lvl5pPr marL="4542053" indent="0">
              <a:buNone/>
              <a:defRPr sz="4967"/>
            </a:lvl5pPr>
            <a:lvl6pPr marL="5677567" indent="0">
              <a:buNone/>
              <a:defRPr sz="4967"/>
            </a:lvl6pPr>
            <a:lvl7pPr marL="6813080" indent="0">
              <a:buNone/>
              <a:defRPr sz="4967"/>
            </a:lvl7pPr>
            <a:lvl8pPr marL="7948593" indent="0">
              <a:buNone/>
              <a:defRPr sz="4967"/>
            </a:lvl8pPr>
            <a:lvl9pPr marL="9084107" indent="0">
              <a:buNone/>
              <a:defRPr sz="4967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1627" y="12842558"/>
            <a:ext cx="9070147" cy="23792426"/>
          </a:xfrm>
        </p:spPr>
        <p:txBody>
          <a:bodyPr>
            <a:normAutofit/>
          </a:bodyPr>
          <a:lstStyle>
            <a:lvl1pPr marL="0" indent="0">
              <a:buNone/>
              <a:defRPr sz="4636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1135513" indent="0">
              <a:buNone/>
              <a:defRPr sz="3477"/>
            </a:lvl2pPr>
            <a:lvl3pPr marL="2271027" indent="0">
              <a:buNone/>
              <a:defRPr sz="2980"/>
            </a:lvl3pPr>
            <a:lvl4pPr marL="3406540" indent="0">
              <a:buNone/>
              <a:defRPr sz="2484"/>
            </a:lvl4pPr>
            <a:lvl5pPr marL="4542053" indent="0">
              <a:buNone/>
              <a:defRPr sz="2484"/>
            </a:lvl5pPr>
            <a:lvl6pPr marL="5677567" indent="0">
              <a:buNone/>
              <a:defRPr sz="2484"/>
            </a:lvl6pPr>
            <a:lvl7pPr marL="6813080" indent="0">
              <a:buNone/>
              <a:defRPr sz="2484"/>
            </a:lvl7pPr>
            <a:lvl8pPr marL="7948593" indent="0">
              <a:buNone/>
              <a:defRPr sz="2484"/>
            </a:lvl8pPr>
            <a:lvl9pPr marL="9084107" indent="0">
              <a:buNone/>
              <a:defRPr sz="248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9BAF-6E6B-440A-94D4-2F22BE26C42C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887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749" y="2279167"/>
            <a:ext cx="26116478" cy="827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1625" y="11395788"/>
            <a:ext cx="25416602" cy="27161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748" y="39677170"/>
            <a:ext cx="6812994" cy="2279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8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30242" y="39677170"/>
            <a:ext cx="10219492" cy="2279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8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5233" y="39677170"/>
            <a:ext cx="6812994" cy="2279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8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A302FC3-D091-4D3B-99C2-CF5637989B31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8829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2271027" rtl="0" eaLnBrk="1" latinLnBrk="0" hangingPunct="1">
        <a:lnSpc>
          <a:spcPct val="90000"/>
        </a:lnSpc>
        <a:spcBef>
          <a:spcPct val="0"/>
        </a:spcBef>
        <a:buNone/>
        <a:defRPr kumimoji="1" sz="14571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567757" indent="-567757" algn="l" defTabSz="2271027" rtl="0" eaLnBrk="1" latinLnBrk="0" hangingPunct="1">
        <a:lnSpc>
          <a:spcPct val="90000"/>
        </a:lnSpc>
        <a:spcBef>
          <a:spcPts val="2484"/>
        </a:spcBef>
        <a:buFont typeface="Arial" panose="020B0604020202020204" pitchFamily="34" charset="0"/>
        <a:buChar char="•"/>
        <a:defRPr kumimoji="1" sz="7948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1703270" indent="-567757" algn="l" defTabSz="2271027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6623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2838783" indent="-567757" algn="l" defTabSz="2271027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5298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3974297" indent="-567757" algn="l" defTabSz="2271027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4636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5109810" indent="-567757" algn="l" defTabSz="2271027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4636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6245323" indent="-567757" algn="l" defTabSz="2271027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4471" kern="1200">
          <a:solidFill>
            <a:schemeClr val="tx1"/>
          </a:solidFill>
          <a:latin typeface="+mn-lt"/>
          <a:ea typeface="+mn-ea"/>
          <a:cs typeface="+mn-cs"/>
        </a:defRPr>
      </a:lvl6pPr>
      <a:lvl7pPr marL="7380837" indent="-567757" algn="l" defTabSz="2271027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4471" kern="1200">
          <a:solidFill>
            <a:schemeClr val="tx1"/>
          </a:solidFill>
          <a:latin typeface="+mn-lt"/>
          <a:ea typeface="+mn-ea"/>
          <a:cs typeface="+mn-cs"/>
        </a:defRPr>
      </a:lvl7pPr>
      <a:lvl8pPr marL="8516350" indent="-567757" algn="l" defTabSz="2271027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4471" kern="1200">
          <a:solidFill>
            <a:schemeClr val="tx1"/>
          </a:solidFill>
          <a:latin typeface="+mn-lt"/>
          <a:ea typeface="+mn-ea"/>
          <a:cs typeface="+mn-cs"/>
        </a:defRPr>
      </a:lvl8pPr>
      <a:lvl9pPr marL="9651863" indent="-567757" algn="l" defTabSz="2271027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4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71027" rtl="0" eaLnBrk="1" latinLnBrk="0" hangingPunct="1">
        <a:defRPr kumimoji="1" sz="4471" kern="1200">
          <a:solidFill>
            <a:schemeClr val="tx1"/>
          </a:solidFill>
          <a:latin typeface="+mn-lt"/>
          <a:ea typeface="+mn-ea"/>
          <a:cs typeface="+mn-cs"/>
        </a:defRPr>
      </a:lvl1pPr>
      <a:lvl2pPr marL="1135513" algn="l" defTabSz="2271027" rtl="0" eaLnBrk="1" latinLnBrk="0" hangingPunct="1">
        <a:defRPr kumimoji="1" sz="4471" kern="1200">
          <a:solidFill>
            <a:schemeClr val="tx1"/>
          </a:solidFill>
          <a:latin typeface="+mn-lt"/>
          <a:ea typeface="+mn-ea"/>
          <a:cs typeface="+mn-cs"/>
        </a:defRPr>
      </a:lvl2pPr>
      <a:lvl3pPr marL="2271027" algn="l" defTabSz="2271027" rtl="0" eaLnBrk="1" latinLnBrk="0" hangingPunct="1">
        <a:defRPr kumimoji="1" sz="4471" kern="1200">
          <a:solidFill>
            <a:schemeClr val="tx1"/>
          </a:solidFill>
          <a:latin typeface="+mn-lt"/>
          <a:ea typeface="+mn-ea"/>
          <a:cs typeface="+mn-cs"/>
        </a:defRPr>
      </a:lvl3pPr>
      <a:lvl4pPr marL="3406540" algn="l" defTabSz="2271027" rtl="0" eaLnBrk="1" latinLnBrk="0" hangingPunct="1">
        <a:defRPr kumimoji="1" sz="4471" kern="1200">
          <a:solidFill>
            <a:schemeClr val="tx1"/>
          </a:solidFill>
          <a:latin typeface="+mn-lt"/>
          <a:ea typeface="+mn-ea"/>
          <a:cs typeface="+mn-cs"/>
        </a:defRPr>
      </a:lvl4pPr>
      <a:lvl5pPr marL="4542053" algn="l" defTabSz="2271027" rtl="0" eaLnBrk="1" latinLnBrk="0" hangingPunct="1">
        <a:defRPr kumimoji="1" sz="4471" kern="1200">
          <a:solidFill>
            <a:schemeClr val="tx1"/>
          </a:solidFill>
          <a:latin typeface="+mn-lt"/>
          <a:ea typeface="+mn-ea"/>
          <a:cs typeface="+mn-cs"/>
        </a:defRPr>
      </a:lvl5pPr>
      <a:lvl6pPr marL="5677567" algn="l" defTabSz="2271027" rtl="0" eaLnBrk="1" latinLnBrk="0" hangingPunct="1">
        <a:defRPr kumimoji="1" sz="4471" kern="1200">
          <a:solidFill>
            <a:schemeClr val="tx1"/>
          </a:solidFill>
          <a:latin typeface="+mn-lt"/>
          <a:ea typeface="+mn-ea"/>
          <a:cs typeface="+mn-cs"/>
        </a:defRPr>
      </a:lvl6pPr>
      <a:lvl7pPr marL="6813080" algn="l" defTabSz="2271027" rtl="0" eaLnBrk="1" latinLnBrk="0" hangingPunct="1">
        <a:defRPr kumimoji="1" sz="4471" kern="1200">
          <a:solidFill>
            <a:schemeClr val="tx1"/>
          </a:solidFill>
          <a:latin typeface="+mn-lt"/>
          <a:ea typeface="+mn-ea"/>
          <a:cs typeface="+mn-cs"/>
        </a:defRPr>
      </a:lvl7pPr>
      <a:lvl8pPr marL="7948593" algn="l" defTabSz="2271027" rtl="0" eaLnBrk="1" latinLnBrk="0" hangingPunct="1">
        <a:defRPr kumimoji="1" sz="4471" kern="1200">
          <a:solidFill>
            <a:schemeClr val="tx1"/>
          </a:solidFill>
          <a:latin typeface="+mn-lt"/>
          <a:ea typeface="+mn-ea"/>
          <a:cs typeface="+mn-cs"/>
        </a:defRPr>
      </a:lvl8pPr>
      <a:lvl9pPr marL="9084107" algn="l" defTabSz="2271027" rtl="0" eaLnBrk="1" latinLnBrk="0" hangingPunct="1">
        <a:defRPr kumimoji="1" sz="44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26" Type="http://schemas.openxmlformats.org/officeDocument/2006/relationships/image" Target="../media/image25.emf"/><Relationship Id="rId3" Type="http://schemas.openxmlformats.org/officeDocument/2006/relationships/image" Target="../media/image2.png"/><Relationship Id="rId21" Type="http://schemas.openxmlformats.org/officeDocument/2006/relationships/image" Target="../media/image20.emf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17" Type="http://schemas.openxmlformats.org/officeDocument/2006/relationships/image" Target="../media/image16.jp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g"/><Relationship Id="rId20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emf"/><Relationship Id="rId5" Type="http://schemas.openxmlformats.org/officeDocument/2006/relationships/image" Target="../media/image4.tif"/><Relationship Id="rId15" Type="http://schemas.openxmlformats.org/officeDocument/2006/relationships/image" Target="../media/image14.jpg"/><Relationship Id="rId23" Type="http://schemas.openxmlformats.org/officeDocument/2006/relationships/image" Target="../media/image22.emf"/><Relationship Id="rId10" Type="http://schemas.openxmlformats.org/officeDocument/2006/relationships/image" Target="../media/image9.png"/><Relationship Id="rId19" Type="http://schemas.openxmlformats.org/officeDocument/2006/relationships/image" Target="../media/image18.emf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Relationship Id="rId22" Type="http://schemas.openxmlformats.org/officeDocument/2006/relationships/image" Target="../media/image21.emf"/><Relationship Id="rId27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正方形/長方形 127"/>
          <p:cNvSpPr/>
          <p:nvPr/>
        </p:nvSpPr>
        <p:spPr>
          <a:xfrm>
            <a:off x="1238053" y="19905201"/>
            <a:ext cx="27527918" cy="171458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81" name="正方形/長方形 80"/>
          <p:cNvSpPr>
            <a:spLocks noChangeAspect="1"/>
          </p:cNvSpPr>
          <p:nvPr/>
        </p:nvSpPr>
        <p:spPr>
          <a:xfrm>
            <a:off x="1330036" y="12474650"/>
            <a:ext cx="27435935" cy="69362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1687210" y="12661421"/>
            <a:ext cx="576631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u="sng" dirty="0">
                <a:solidFill>
                  <a:schemeClr val="bg1"/>
                </a:solidFill>
              </a:rPr>
              <a:t>Experimental</a:t>
            </a:r>
            <a:endParaRPr lang="ja-JP" altLang="en-US" sz="5400" b="1" u="sng" dirty="0">
              <a:solidFill>
                <a:schemeClr val="bg1"/>
              </a:solidFill>
            </a:endParaRPr>
          </a:p>
          <a:p>
            <a:endParaRPr kumimoji="1" lang="ja-JP" altLang="en-US" sz="6000" b="1" u="sng" dirty="0">
              <a:solidFill>
                <a:schemeClr val="bg1"/>
              </a:solidFill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391134" y="12853194"/>
            <a:ext cx="2246728" cy="646331"/>
          </a:xfrm>
          <a:prstGeom prst="rect">
            <a:avLst/>
          </a:prstGeom>
          <a:noFill/>
          <a:ln cap="rnd">
            <a:solidFill>
              <a:sysClr val="windowText" lastClr="000000"/>
            </a:solidFill>
            <a:prstDash val="sysDash"/>
            <a:round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試料作製</a:t>
            </a: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4068926" y="12775887"/>
            <a:ext cx="2246727" cy="646331"/>
          </a:xfrm>
          <a:prstGeom prst="rect">
            <a:avLst/>
          </a:prstGeom>
          <a:noFill/>
          <a:ln cap="rnd">
            <a:solidFill>
              <a:sysClr val="windowText" lastClr="000000"/>
            </a:solidFill>
            <a:prstDash val="sysDash"/>
            <a:round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1" kern="0" dirty="0">
                <a:solidFill>
                  <a:prstClr val="black"/>
                </a:solidFill>
              </a:rPr>
              <a:t>評価方法</a:t>
            </a:r>
            <a:endParaRPr kumimoji="0" lang="ja-JP" alt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9BC941A8-7F23-4672-8E78-B935DA2311B1}"/>
              </a:ext>
            </a:extLst>
          </p:cNvPr>
          <p:cNvGrpSpPr/>
          <p:nvPr/>
        </p:nvGrpSpPr>
        <p:grpSpPr>
          <a:xfrm>
            <a:off x="1636334" y="13758150"/>
            <a:ext cx="11198581" cy="5307163"/>
            <a:chOff x="1613982" y="17368565"/>
            <a:chExt cx="11198581" cy="5307163"/>
          </a:xfrm>
        </p:grpSpPr>
        <p:cxnSp>
          <p:nvCxnSpPr>
            <p:cNvPr id="221" name="直線矢印コネクタ 220">
              <a:extLst>
                <a:ext uri="{FF2B5EF4-FFF2-40B4-BE49-F238E27FC236}">
                  <a16:creationId xmlns:a16="http://schemas.microsoft.com/office/drawing/2014/main" id="{830C3215-FDB9-4BB1-9DEE-872B8CB923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50103" y="17745933"/>
              <a:ext cx="331425" cy="598593"/>
            </a:xfrm>
            <a:prstGeom prst="straightConnector1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p:cxnSp>
          <p:nvCxnSpPr>
            <p:cNvPr id="222" name="直線矢印コネクタ 221">
              <a:extLst>
                <a:ext uri="{FF2B5EF4-FFF2-40B4-BE49-F238E27FC236}">
                  <a16:creationId xmlns:a16="http://schemas.microsoft.com/office/drawing/2014/main" id="{E8103C4C-124C-4E1A-A66B-1DAA5DF2EC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45916" y="20917575"/>
              <a:ext cx="331425" cy="792000"/>
            </a:xfrm>
            <a:prstGeom prst="straightConnector1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p:cxnSp>
          <p:nvCxnSpPr>
            <p:cNvPr id="223" name="直線矢印コネクタ 222">
              <a:extLst>
                <a:ext uri="{FF2B5EF4-FFF2-40B4-BE49-F238E27FC236}">
                  <a16:creationId xmlns:a16="http://schemas.microsoft.com/office/drawing/2014/main" id="{60DC2B7E-FFA0-40BC-87C1-64FD88A213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1649" y="20970447"/>
              <a:ext cx="331425" cy="598593"/>
            </a:xfrm>
            <a:prstGeom prst="straightConnector1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p:sp>
          <p:nvSpPr>
            <p:cNvPr id="224" name="右矢印 33">
              <a:extLst>
                <a:ext uri="{FF2B5EF4-FFF2-40B4-BE49-F238E27FC236}">
                  <a16:creationId xmlns:a16="http://schemas.microsoft.com/office/drawing/2014/main" id="{9CCEC3EB-1452-4207-BEAD-A36DDA57FE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13271" y="18694693"/>
              <a:ext cx="9940772" cy="1780699"/>
            </a:xfrm>
            <a:prstGeom prst="rightArrow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HG丸ｺﾞｼｯｸM-PRO" panose="020F0600000000000000" pitchFamily="50" charset="-128"/>
              </a:endParaRPr>
            </a:p>
          </p:txBody>
        </p:sp>
        <p:sp>
          <p:nvSpPr>
            <p:cNvPr id="225" name="テキスト ボックス 224">
              <a:extLst>
                <a:ext uri="{FF2B5EF4-FFF2-40B4-BE49-F238E27FC236}">
                  <a16:creationId xmlns:a16="http://schemas.microsoft.com/office/drawing/2014/main" id="{0F9D73B6-75F6-4EF7-9A21-1D95A20BF37B}"/>
                </a:ext>
              </a:extLst>
            </p:cNvPr>
            <p:cNvSpPr txBox="1"/>
            <p:nvPr/>
          </p:nvSpPr>
          <p:spPr>
            <a:xfrm>
              <a:off x="3987782" y="18087096"/>
              <a:ext cx="800219" cy="2868992"/>
            </a:xfrm>
            <a:prstGeom prst="rect">
              <a:avLst/>
            </a:prstGeom>
            <a:solidFill>
              <a:sysClr val="window" lastClr="FFFFFF"/>
            </a:solidFill>
            <a:ln w="22225">
              <a:solidFill>
                <a:sysClr val="windowText" lastClr="000000"/>
              </a:solidFill>
            </a:ln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</a:rPr>
                <a:t>粉砕</a:t>
              </a:r>
              <a:endParaRPr kumimoji="0" lang="en-US" altLang="ja-JP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</a:endParaRPr>
            </a:p>
          </p:txBody>
        </p:sp>
        <p:sp>
          <p:nvSpPr>
            <p:cNvPr id="226" name="テキスト ボックス 225">
              <a:extLst>
                <a:ext uri="{FF2B5EF4-FFF2-40B4-BE49-F238E27FC236}">
                  <a16:creationId xmlns:a16="http://schemas.microsoft.com/office/drawing/2014/main" id="{51160AFA-B871-478B-AC40-ED38CECC69BF}"/>
                </a:ext>
              </a:extLst>
            </p:cNvPr>
            <p:cNvSpPr txBox="1"/>
            <p:nvPr/>
          </p:nvSpPr>
          <p:spPr>
            <a:xfrm>
              <a:off x="6353594" y="17943366"/>
              <a:ext cx="2237781" cy="3108543"/>
            </a:xfrm>
            <a:prstGeom prst="rect">
              <a:avLst/>
            </a:prstGeom>
            <a:solidFill>
              <a:sysClr val="window" lastClr="FFFFFF"/>
            </a:solidFill>
            <a:ln w="222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  <a:cs typeface="Times New Roman" panose="02020603050405020304" pitchFamily="18" charset="0"/>
                </a:rPr>
                <a:t>成形</a:t>
              </a:r>
              <a:endParaRPr kumimoji="0" lang="en-US" altLang="ja-JP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cs typeface="Times New Roman" panose="02020603050405020304" pitchFamily="18" charset="0"/>
              </a:endParaRP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cs typeface="Times New Roman" panose="02020603050405020304" pitchFamily="18" charset="0"/>
              </a:endParaRP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  <a:cs typeface="Times New Roman" panose="02020603050405020304" pitchFamily="18" charset="0"/>
                </a:rPr>
                <a:t>湿式混合＋</a:t>
              </a:r>
              <a:endParaRPr kumimoji="0" lang="en-US" altLang="ja-JP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  <a:cs typeface="Times New Roman" panose="02020603050405020304" pitchFamily="18" charset="0"/>
                </a:rPr>
                <a:t>一軸加圧</a:t>
              </a:r>
              <a:endParaRPr kumimoji="0" lang="en-US" altLang="ja-JP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7" name="テキスト ボックス 226">
              <a:extLst>
                <a:ext uri="{FF2B5EF4-FFF2-40B4-BE49-F238E27FC236}">
                  <a16:creationId xmlns:a16="http://schemas.microsoft.com/office/drawing/2014/main" id="{4277D1A9-B623-4B4F-BF84-38077E884331}"/>
                </a:ext>
              </a:extLst>
            </p:cNvPr>
            <p:cNvSpPr txBox="1"/>
            <p:nvPr/>
          </p:nvSpPr>
          <p:spPr>
            <a:xfrm>
              <a:off x="12012344" y="17966281"/>
              <a:ext cx="800219" cy="3110622"/>
            </a:xfrm>
            <a:prstGeom prst="rect">
              <a:avLst/>
            </a:prstGeom>
            <a:solidFill>
              <a:sysClr val="window" lastClr="FFFFFF"/>
            </a:solidFill>
            <a:ln w="22225">
              <a:solidFill>
                <a:sysClr val="windowText" lastClr="000000"/>
              </a:solidFill>
            </a:ln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</a:rPr>
                <a:t>粉末成形試料</a:t>
              </a:r>
              <a:endParaRPr kumimoji="0" lang="en-US" altLang="ja-JP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</a:endParaRPr>
            </a:p>
          </p:txBody>
        </p:sp>
        <p:sp>
          <p:nvSpPr>
            <p:cNvPr id="228" name="テキスト ボックス 227">
              <a:extLst>
                <a:ext uri="{FF2B5EF4-FFF2-40B4-BE49-F238E27FC236}">
                  <a16:creationId xmlns:a16="http://schemas.microsoft.com/office/drawing/2014/main" id="{93B6B1D1-9EF7-43D4-A8D4-9DE8DEBB644C}"/>
                </a:ext>
              </a:extLst>
            </p:cNvPr>
            <p:cNvSpPr txBox="1"/>
            <p:nvPr/>
          </p:nvSpPr>
          <p:spPr>
            <a:xfrm>
              <a:off x="10034980" y="17581919"/>
              <a:ext cx="800219" cy="3655578"/>
            </a:xfrm>
            <a:prstGeom prst="rect">
              <a:avLst/>
            </a:prstGeom>
            <a:solidFill>
              <a:sysClr val="window" lastClr="FFFFFF"/>
            </a:solidFill>
            <a:ln w="22225">
              <a:solidFill>
                <a:sysClr val="windowText" lastClr="000000"/>
              </a:solidFill>
            </a:ln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</a:rPr>
                <a:t>熱処理</a:t>
              </a:r>
              <a:r>
                <a:rPr kumimoji="0" lang="en-US" altLang="ja-JP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</a:rPr>
                <a:t>(</a:t>
              </a:r>
              <a:r>
                <a:rPr kumimoji="0" lang="ja-JP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</a:rPr>
                <a:t>真空下</a:t>
              </a:r>
              <a:r>
                <a:rPr kumimoji="0" lang="en-US" altLang="ja-JP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</a:rPr>
                <a:t>)</a:t>
              </a:r>
            </a:p>
          </p:txBody>
        </p:sp>
        <p:cxnSp>
          <p:nvCxnSpPr>
            <p:cNvPr id="229" name="直線矢印コネクタ 228">
              <a:extLst>
                <a:ext uri="{FF2B5EF4-FFF2-40B4-BE49-F238E27FC236}">
                  <a16:creationId xmlns:a16="http://schemas.microsoft.com/office/drawing/2014/main" id="{C22FEE05-8EE1-46DD-8707-EB2DD5DCBB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96889" y="21122542"/>
              <a:ext cx="331425" cy="598593"/>
            </a:xfrm>
            <a:prstGeom prst="straightConnector1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p:sp>
          <p:nvSpPr>
            <p:cNvPr id="230" name="テキスト ボックス 229">
              <a:extLst>
                <a:ext uri="{FF2B5EF4-FFF2-40B4-BE49-F238E27FC236}">
                  <a16:creationId xmlns:a16="http://schemas.microsoft.com/office/drawing/2014/main" id="{2EF97998-3196-4C9D-A730-6D279820E994}"/>
                </a:ext>
              </a:extLst>
            </p:cNvPr>
            <p:cNvSpPr txBox="1"/>
            <p:nvPr/>
          </p:nvSpPr>
          <p:spPr>
            <a:xfrm>
              <a:off x="6624180" y="21597187"/>
              <a:ext cx="3131556" cy="1077218"/>
            </a:xfrm>
            <a:prstGeom prst="rect">
              <a:avLst/>
            </a:prstGeom>
            <a:solidFill>
              <a:sysClr val="window" lastClr="FFFFFF"/>
            </a:solidFill>
            <a:ln w="222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  <a:cs typeface="Times New Roman" panose="02020603050405020304" pitchFamily="18" charset="0"/>
                </a:rPr>
                <a:t>仮焼き条件</a:t>
              </a:r>
              <a:endParaRPr kumimoji="0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cs typeface="Times New Roman" panose="02020603050405020304" pitchFamily="18" charset="0"/>
              </a:endParaRP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450</a:t>
              </a:r>
              <a:r>
                <a:rPr kumimoji="0" lang="ja-JP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℃</a:t>
              </a:r>
              <a:r>
                <a:rPr kumimoji="0" lang="en-US" altLang="ja-JP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/2h</a:t>
              </a:r>
            </a:p>
          </p:txBody>
        </p:sp>
        <p:sp>
          <p:nvSpPr>
            <p:cNvPr id="231" name="テキスト ボックス 230">
              <a:extLst>
                <a:ext uri="{FF2B5EF4-FFF2-40B4-BE49-F238E27FC236}">
                  <a16:creationId xmlns:a16="http://schemas.microsoft.com/office/drawing/2014/main" id="{E296C776-5FEC-4D4F-ABDC-5128C41C18E9}"/>
                </a:ext>
              </a:extLst>
            </p:cNvPr>
            <p:cNvSpPr txBox="1"/>
            <p:nvPr/>
          </p:nvSpPr>
          <p:spPr>
            <a:xfrm>
              <a:off x="8902567" y="17565054"/>
              <a:ext cx="800219" cy="3694886"/>
            </a:xfrm>
            <a:prstGeom prst="rect">
              <a:avLst/>
            </a:prstGeom>
            <a:solidFill>
              <a:sysClr val="window" lastClr="FFFFFF"/>
            </a:solidFill>
            <a:ln w="22225">
              <a:solidFill>
                <a:sysClr val="windowText" lastClr="000000"/>
              </a:solidFill>
            </a:ln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</a:rPr>
                <a:t>仮焼き</a:t>
              </a:r>
              <a:r>
                <a:rPr kumimoji="0" lang="en-US" altLang="ja-JP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</a:rPr>
                <a:t>(</a:t>
              </a:r>
              <a:r>
                <a:rPr kumimoji="0" lang="ja-JP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</a:rPr>
                <a:t>真空下</a:t>
              </a:r>
              <a:r>
                <a:rPr kumimoji="0" lang="en-US" altLang="ja-JP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</a:rPr>
                <a:t>)</a:t>
              </a:r>
            </a:p>
          </p:txBody>
        </p:sp>
        <p:sp>
          <p:nvSpPr>
            <p:cNvPr id="232" name="テキスト ボックス 231">
              <a:extLst>
                <a:ext uri="{FF2B5EF4-FFF2-40B4-BE49-F238E27FC236}">
                  <a16:creationId xmlns:a16="http://schemas.microsoft.com/office/drawing/2014/main" id="{C1F8DB29-6F7B-47A6-BDD5-6D80096AC4E7}"/>
                </a:ext>
              </a:extLst>
            </p:cNvPr>
            <p:cNvSpPr txBox="1"/>
            <p:nvPr/>
          </p:nvSpPr>
          <p:spPr>
            <a:xfrm>
              <a:off x="2775869" y="18087096"/>
              <a:ext cx="800219" cy="2868992"/>
            </a:xfrm>
            <a:prstGeom prst="rect">
              <a:avLst/>
            </a:prstGeom>
            <a:solidFill>
              <a:sysClr val="window" lastClr="FFFFFF"/>
            </a:solidFill>
            <a:ln w="22225">
              <a:solidFill>
                <a:sysClr val="windowText" lastClr="000000"/>
              </a:solidFill>
            </a:ln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</a:rPr>
                <a:t>アーク溶解</a:t>
              </a:r>
              <a:endParaRPr kumimoji="0" lang="en-US" altLang="ja-JP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</a:endParaRPr>
            </a:p>
          </p:txBody>
        </p:sp>
        <p:sp>
          <p:nvSpPr>
            <p:cNvPr id="233" name="テキスト ボックス 232">
              <a:extLst>
                <a:ext uri="{FF2B5EF4-FFF2-40B4-BE49-F238E27FC236}">
                  <a16:creationId xmlns:a16="http://schemas.microsoft.com/office/drawing/2014/main" id="{159F0CCA-777E-4B67-A9ED-8BAE28708A34}"/>
                </a:ext>
              </a:extLst>
            </p:cNvPr>
            <p:cNvSpPr txBox="1"/>
            <p:nvPr/>
          </p:nvSpPr>
          <p:spPr>
            <a:xfrm>
              <a:off x="1613982" y="18069951"/>
              <a:ext cx="800219" cy="2879410"/>
            </a:xfrm>
            <a:prstGeom prst="rect">
              <a:avLst/>
            </a:prstGeom>
            <a:solidFill>
              <a:sysClr val="window" lastClr="FFFFFF"/>
            </a:solidFill>
            <a:ln w="22225">
              <a:solidFill>
                <a:sysClr val="windowText" lastClr="000000"/>
              </a:solidFill>
            </a:ln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</a:rPr>
                <a:t>秤量</a:t>
              </a:r>
            </a:p>
          </p:txBody>
        </p:sp>
        <p:sp>
          <p:nvSpPr>
            <p:cNvPr id="234" name="テキスト ボックス 233">
              <a:extLst>
                <a:ext uri="{FF2B5EF4-FFF2-40B4-BE49-F238E27FC236}">
                  <a16:creationId xmlns:a16="http://schemas.microsoft.com/office/drawing/2014/main" id="{0C3F449F-533D-4814-9DD4-CB84DE322A39}"/>
                </a:ext>
              </a:extLst>
            </p:cNvPr>
            <p:cNvSpPr txBox="1"/>
            <p:nvPr/>
          </p:nvSpPr>
          <p:spPr>
            <a:xfrm>
              <a:off x="5125240" y="18125102"/>
              <a:ext cx="800219" cy="2868992"/>
            </a:xfrm>
            <a:prstGeom prst="rect">
              <a:avLst/>
            </a:prstGeom>
            <a:solidFill>
              <a:sysClr val="window" lastClr="FFFFFF"/>
            </a:solidFill>
            <a:ln w="22225">
              <a:solidFill>
                <a:sysClr val="windowText" lastClr="000000"/>
              </a:solidFill>
            </a:ln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</a:rPr>
                <a:t>ボールミル</a:t>
              </a:r>
              <a:endParaRPr kumimoji="0" lang="en-US" altLang="ja-JP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</a:endParaRPr>
            </a:p>
          </p:txBody>
        </p:sp>
        <p:sp>
          <p:nvSpPr>
            <p:cNvPr id="235" name="テキスト ボックス 234">
              <a:extLst>
                <a:ext uri="{FF2B5EF4-FFF2-40B4-BE49-F238E27FC236}">
                  <a16:creationId xmlns:a16="http://schemas.microsoft.com/office/drawing/2014/main" id="{BDEBAE77-F262-4AA4-8737-ABAB8FD7CB5D}"/>
                </a:ext>
              </a:extLst>
            </p:cNvPr>
            <p:cNvSpPr txBox="1"/>
            <p:nvPr/>
          </p:nvSpPr>
          <p:spPr>
            <a:xfrm>
              <a:off x="9953876" y="21597187"/>
              <a:ext cx="2732402" cy="1077218"/>
            </a:xfrm>
            <a:prstGeom prst="rect">
              <a:avLst/>
            </a:prstGeom>
            <a:solidFill>
              <a:sysClr val="window" lastClr="FFFFFF"/>
            </a:solidFill>
            <a:ln w="222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  <a:cs typeface="Times New Roman" panose="02020603050405020304" pitchFamily="18" charset="0"/>
                </a:rPr>
                <a:t>熱処理条件</a:t>
              </a:r>
              <a:endParaRPr kumimoji="0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cs typeface="Times New Roman" panose="02020603050405020304" pitchFamily="18" charset="0"/>
              </a:endParaRP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800</a:t>
              </a:r>
              <a:r>
                <a:rPr kumimoji="0" lang="ja-JP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℃</a:t>
              </a:r>
              <a:r>
                <a:rPr kumimoji="0" lang="en-US" altLang="ja-JP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/48h</a:t>
              </a:r>
            </a:p>
          </p:txBody>
        </p:sp>
        <p:sp>
          <p:nvSpPr>
            <p:cNvPr id="236" name="テキスト ボックス 235">
              <a:extLst>
                <a:ext uri="{FF2B5EF4-FFF2-40B4-BE49-F238E27FC236}">
                  <a16:creationId xmlns:a16="http://schemas.microsoft.com/office/drawing/2014/main" id="{380C14B3-9D2C-45D9-B52C-0966A8A3B5DC}"/>
                </a:ext>
              </a:extLst>
            </p:cNvPr>
            <p:cNvSpPr txBox="1"/>
            <p:nvPr/>
          </p:nvSpPr>
          <p:spPr>
            <a:xfrm>
              <a:off x="1647878" y="21598510"/>
              <a:ext cx="4774989" cy="1077218"/>
            </a:xfrm>
            <a:prstGeom prst="rect">
              <a:avLst/>
            </a:prstGeom>
            <a:solidFill>
              <a:sysClr val="window" lastClr="FFFFFF"/>
            </a:solidFill>
            <a:ln w="222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milling</a:t>
              </a:r>
              <a:r>
                <a:rPr kumimoji="0" lang="ja-JP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時間</a:t>
              </a:r>
              <a:r>
                <a:rPr kumimoji="0" lang="en-US" altLang="ja-JP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(in Air or Ar)</a:t>
              </a: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1h /3h /12h</a:t>
              </a:r>
            </a:p>
          </p:txBody>
        </p:sp>
        <p:sp>
          <p:nvSpPr>
            <p:cNvPr id="238" name="テキスト ボックス 237">
              <a:extLst>
                <a:ext uri="{FF2B5EF4-FFF2-40B4-BE49-F238E27FC236}">
                  <a16:creationId xmlns:a16="http://schemas.microsoft.com/office/drawing/2014/main" id="{E57684EB-DA7A-4D84-8BB7-3E38986C5055}"/>
                </a:ext>
              </a:extLst>
            </p:cNvPr>
            <p:cNvSpPr txBox="1"/>
            <p:nvPr/>
          </p:nvSpPr>
          <p:spPr>
            <a:xfrm>
              <a:off x="1901711" y="17368565"/>
              <a:ext cx="4295251" cy="584775"/>
            </a:xfrm>
            <a:prstGeom prst="rect">
              <a:avLst/>
            </a:prstGeom>
            <a:solidFill>
              <a:sysClr val="window" lastClr="FFFFFF"/>
            </a:solidFill>
            <a:ln w="222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Fe : </a:t>
              </a:r>
              <a:r>
                <a:rPr kumimoji="0" lang="en-US" altLang="ja-JP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Ti</a:t>
              </a:r>
              <a:r>
                <a:rPr kumimoji="0" lang="en-US" altLang="ja-JP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: Sn = 2 : 1 : 1</a:t>
              </a:r>
            </a:p>
          </p:txBody>
        </p:sp>
      </p:grpSp>
      <p:sp>
        <p:nvSpPr>
          <p:cNvPr id="242" name="四角形: 角を丸くする 241">
            <a:extLst>
              <a:ext uri="{FF2B5EF4-FFF2-40B4-BE49-F238E27FC236}">
                <a16:creationId xmlns:a16="http://schemas.microsoft.com/office/drawing/2014/main" id="{BDE80AD3-DEE6-41FE-AE7D-46EFE8ABF893}"/>
              </a:ext>
            </a:extLst>
          </p:cNvPr>
          <p:cNvSpPr/>
          <p:nvPr/>
        </p:nvSpPr>
        <p:spPr>
          <a:xfrm>
            <a:off x="12966133" y="13620185"/>
            <a:ext cx="15444000" cy="21166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43" name="テキスト ボックス 242">
            <a:extLst>
              <a:ext uri="{FF2B5EF4-FFF2-40B4-BE49-F238E27FC236}">
                <a16:creationId xmlns:a16="http://schemas.microsoft.com/office/drawing/2014/main" id="{0AF94027-204C-4B67-9EBA-362BD76EB526}"/>
              </a:ext>
            </a:extLst>
          </p:cNvPr>
          <p:cNvSpPr txBox="1"/>
          <p:nvPr/>
        </p:nvSpPr>
        <p:spPr>
          <a:xfrm>
            <a:off x="12899715" y="13780635"/>
            <a:ext cx="9174947" cy="1822165"/>
          </a:xfrm>
          <a:prstGeom prst="rect">
            <a:avLst/>
          </a:prstGeom>
          <a:noFill/>
          <a:ln w="22225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kumimoji="0" lang="ja-JP" alt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 結晶構造　　：</a:t>
            </a:r>
            <a:r>
              <a:rPr kumimoji="0" lang="en-US" altLang="ja-JP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XRD (</a:t>
            </a:r>
            <a:r>
              <a:rPr kumimoji="0" lang="en-US" altLang="ja-JP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SmartLab</a:t>
            </a:r>
            <a:r>
              <a:rPr kumimoji="0" lang="en-US" altLang="ja-JP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kumimoji="0" lang="ja-JP" alt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ja-JP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Rietveld</a:t>
            </a:r>
            <a:r>
              <a:rPr kumimoji="0" lang="ja-JP" alt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解析  </a:t>
            </a:r>
            <a:r>
              <a:rPr kumimoji="0" lang="en-US" altLang="ja-JP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RIETAN-FP </a:t>
            </a:r>
          </a:p>
        </p:txBody>
      </p:sp>
      <p:sp>
        <p:nvSpPr>
          <p:cNvPr id="205" name="正方形/長方形 204"/>
          <p:cNvSpPr/>
          <p:nvPr/>
        </p:nvSpPr>
        <p:spPr>
          <a:xfrm>
            <a:off x="1260026" y="37501997"/>
            <a:ext cx="27527918" cy="41241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" name="Text Box 501">
            <a:extLst>
              <a:ext uri="{FF2B5EF4-FFF2-40B4-BE49-F238E27FC236}">
                <a16:creationId xmlns:a16="http://schemas.microsoft.com/office/drawing/2014/main" id="{8B789D29-576F-4460-9F76-ECD62EE5B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287" y="1469258"/>
            <a:ext cx="26211684" cy="387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ja-JP" altLang="ja-JP" sz="6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化学量論組成フルホイスラー合金</a:t>
            </a:r>
            <a:r>
              <a:rPr lang="en-US" altLang="ja-JP" sz="6000" b="1" kern="1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Fe</a:t>
            </a:r>
            <a:r>
              <a:rPr lang="en-US" altLang="ja-JP" sz="6000" b="1" kern="100" baseline="-250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2</a:t>
            </a:r>
            <a:r>
              <a:rPr lang="en-US" altLang="ja-JP" sz="6000" b="1" kern="1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TiSn</a:t>
            </a:r>
            <a:r>
              <a:rPr lang="ja-JP" altLang="ja-JP" sz="6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焼結体の</a:t>
            </a:r>
            <a:r>
              <a:rPr lang="en-US" altLang="ja-JP" sz="6000" b="1" kern="100" dirty="0">
                <a:latin typeface="Times New Roman" panose="02020603050405020304" pitchFamily="18" charset="0"/>
                <a:ea typeface="ＭＳ ゴシック" panose="020B0609070205080204" pitchFamily="49" charset="-128"/>
              </a:rPr>
              <a:t>p</a:t>
            </a:r>
            <a:r>
              <a:rPr lang="ja-JP" altLang="ja-JP" sz="6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型熱電特性</a:t>
            </a:r>
            <a:endParaRPr lang="ja-JP" altLang="en-US" sz="5700" b="1" dirty="0">
              <a:latin typeface="Arial Black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ja-JP" sz="3800" b="1" i="1" dirty="0">
                <a:latin typeface="Arial Black" pitchFamily="34" charset="0"/>
              </a:rPr>
              <a:t>P-type thermoelectric properties of stoichiometric full-Heusler alloy Fe</a:t>
            </a:r>
            <a:r>
              <a:rPr lang="en-US" altLang="ja-JP" sz="3800" b="1" i="1" baseline="-25000" dirty="0">
                <a:latin typeface="Arial Black" pitchFamily="34" charset="0"/>
              </a:rPr>
              <a:t>2</a:t>
            </a:r>
            <a:r>
              <a:rPr lang="en-US" altLang="ja-JP" sz="3800" b="1" i="1" dirty="0">
                <a:latin typeface="Arial Black" pitchFamily="34" charset="0"/>
              </a:rPr>
              <a:t>TiSn sintered samples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3800" dirty="0">
                <a:latin typeface="Arial Black" pitchFamily="34" charset="0"/>
              </a:rPr>
              <a:t>○</a:t>
            </a:r>
            <a:r>
              <a:rPr lang="ja-JP" altLang="en-US" sz="3800" dirty="0">
                <a:latin typeface="Arial Black" pitchFamily="34" charset="0"/>
              </a:rPr>
              <a:t>尾崎 寿樹</a:t>
            </a:r>
            <a:r>
              <a:rPr lang="en-US" altLang="ja-JP" sz="3800" baseline="30000" dirty="0">
                <a:latin typeface="Arial Black" pitchFamily="34" charset="0"/>
              </a:rPr>
              <a:t>1</a:t>
            </a:r>
            <a:r>
              <a:rPr lang="ja-JP" altLang="en-US" sz="3800" baseline="30000" dirty="0">
                <a:latin typeface="Arial Black" pitchFamily="34" charset="0"/>
              </a:rPr>
              <a:t>＊</a:t>
            </a:r>
            <a:r>
              <a:rPr lang="en-US" altLang="ja-JP" sz="3800" dirty="0">
                <a:latin typeface="Arial Black" pitchFamily="34" charset="0"/>
              </a:rPr>
              <a:t>, </a:t>
            </a:r>
            <a:r>
              <a:rPr lang="zh-TW" altLang="en-US" sz="3800" dirty="0">
                <a:latin typeface="Arial Black" pitchFamily="34" charset="0"/>
              </a:rPr>
              <a:t>中津川 博</a:t>
            </a:r>
            <a:r>
              <a:rPr lang="en-US" altLang="zh-TW" sz="3800" baseline="30000" dirty="0">
                <a:latin typeface="Arial Black" pitchFamily="34" charset="0"/>
              </a:rPr>
              <a:t>1</a:t>
            </a:r>
            <a:r>
              <a:rPr lang="en-US" altLang="zh-TW" sz="3800" dirty="0">
                <a:latin typeface="Arial Black" pitchFamily="34" charset="0"/>
              </a:rPr>
              <a:t>, </a:t>
            </a:r>
            <a:r>
              <a:rPr lang="zh-TW" altLang="en-US" sz="3800" dirty="0">
                <a:latin typeface="Arial Black" pitchFamily="34" charset="0"/>
              </a:rPr>
              <a:t>岡本 庸一</a:t>
            </a:r>
            <a:r>
              <a:rPr lang="ja-JP" altLang="en-US" sz="3800" baseline="30000" dirty="0">
                <a:latin typeface="Arial Black" pitchFamily="34" charset="0"/>
              </a:rPr>
              <a:t>２</a:t>
            </a:r>
            <a:endParaRPr lang="en-US" altLang="ja-JP" sz="2600" b="1" baseline="30000" dirty="0">
              <a:latin typeface="Arial Black" pitchFamily="34" charset="0"/>
            </a:endParaRPr>
          </a:p>
          <a:p>
            <a:pPr algn="ctr">
              <a:defRPr/>
            </a:pPr>
            <a:r>
              <a:rPr lang="en-US" altLang="ja-JP" sz="3400" baseline="30000" dirty="0">
                <a:latin typeface="Arial Black" pitchFamily="34" charset="0"/>
              </a:rPr>
              <a:t>1</a:t>
            </a:r>
            <a:r>
              <a:rPr lang="ja-JP" altLang="en-US" sz="3400" dirty="0">
                <a:latin typeface="Arial Black" pitchFamily="34" charset="0"/>
              </a:rPr>
              <a:t>横国大理工</a:t>
            </a:r>
            <a:r>
              <a:rPr lang="en-US" altLang="ja-JP" sz="3400" dirty="0">
                <a:latin typeface="Arial Black" pitchFamily="34" charset="0"/>
              </a:rPr>
              <a:t>, </a:t>
            </a:r>
            <a:r>
              <a:rPr lang="en-US" altLang="ja-JP" sz="3400" baseline="30000" dirty="0">
                <a:latin typeface="Arial Black" pitchFamily="34" charset="0"/>
              </a:rPr>
              <a:t>2</a:t>
            </a:r>
            <a:r>
              <a:rPr lang="ja-JP" altLang="en-US" sz="3400" dirty="0">
                <a:latin typeface="Arial Black" pitchFamily="34" charset="0"/>
              </a:rPr>
              <a:t>防衛大材料</a:t>
            </a:r>
            <a:endParaRPr lang="en-US" altLang="ja-JP" sz="2800" b="1" dirty="0">
              <a:latin typeface="Arial Black" pitchFamily="34" charset="0"/>
            </a:endParaRPr>
          </a:p>
          <a:p>
            <a:pPr algn="ctr">
              <a:defRPr/>
            </a:pPr>
            <a:r>
              <a:rPr lang="ja-JP" altLang="en-US" sz="3800" b="1" i="1" baseline="30000" dirty="0">
                <a:latin typeface="Arial Black" pitchFamily="34" charset="0"/>
              </a:rPr>
              <a:t>＊</a:t>
            </a:r>
            <a:r>
              <a:rPr lang="en-US" altLang="ja-JP" sz="3800" b="1" i="1" dirty="0">
                <a:latin typeface="Arial Black" pitchFamily="34" charset="0"/>
              </a:rPr>
              <a:t>E-mail :</a:t>
            </a:r>
            <a:r>
              <a:rPr lang="en-US" altLang="ja-JP" sz="3800" b="1" i="1" dirty="0">
                <a:latin typeface="Arial Black" pitchFamily="34" charset="0"/>
                <a:ea typeface="ＭＳ 明朝" pitchFamily="17" charset="-128"/>
              </a:rPr>
              <a:t> ozaki-toshiki-fh</a:t>
            </a:r>
            <a:r>
              <a:rPr lang="en-US" altLang="ja-JP" sz="3800" b="1" i="1" dirty="0">
                <a:latin typeface="Arial Black" pitchFamily="34" charset="0"/>
              </a:rPr>
              <a:t>@ynu.jp  TEL : </a:t>
            </a:r>
            <a:r>
              <a:rPr lang="ja-JP" altLang="en-US" sz="3800" b="1" i="1" dirty="0">
                <a:latin typeface="Arial Black" pitchFamily="34" charset="0"/>
              </a:rPr>
              <a:t>０</a:t>
            </a:r>
            <a:r>
              <a:rPr lang="en-US" altLang="ja-JP" sz="3800" b="1" i="1" dirty="0">
                <a:latin typeface="Arial Black" pitchFamily="34" charset="0"/>
              </a:rPr>
              <a:t>45-339-3795</a:t>
            </a:r>
          </a:p>
        </p:txBody>
      </p:sp>
      <p:pic>
        <p:nvPicPr>
          <p:cNvPr id="2056" name="Picture 1022">
            <a:extLst>
              <a:ext uri="{FF2B5EF4-FFF2-40B4-BE49-F238E27FC236}">
                <a16:creationId xmlns:a16="http://schemas.microsoft.com/office/drawing/2014/main" id="{FEBD257C-1710-4B95-8C79-401CF5CFE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372" y="402345"/>
            <a:ext cx="5249863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772">
            <a:extLst>
              <a:ext uri="{FF2B5EF4-FFF2-40B4-BE49-F238E27FC236}">
                <a16:creationId xmlns:a16="http://schemas.microsoft.com/office/drawing/2014/main" id="{282DBD6B-7185-47CD-AD8E-918E0DD7D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96888" y="43024425"/>
            <a:ext cx="892175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441673" tIns="220837" rIns="441673" bIns="220837">
            <a:spAutoFit/>
          </a:bodyPr>
          <a:lstStyle/>
          <a:p>
            <a:pPr>
              <a:defRPr/>
            </a:pPr>
            <a:endParaRPr lang="ja-JP" altLang="en-US" sz="2700">
              <a:latin typeface="Arial" charset="0"/>
              <a:ea typeface="ＭＳ 明朝" charset="0"/>
              <a:cs typeface="ＭＳ 明朝" charset="0"/>
            </a:endParaRPr>
          </a:p>
        </p:txBody>
      </p:sp>
      <p:pic>
        <p:nvPicPr>
          <p:cNvPr id="2055" name="Picture 1021">
            <a:extLst>
              <a:ext uri="{FF2B5EF4-FFF2-40B4-BE49-F238E27FC236}">
                <a16:creationId xmlns:a16="http://schemas.microsoft.com/office/drawing/2014/main" id="{BBCECF2D-F1F7-46A8-96C0-399793940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01" y="369007"/>
            <a:ext cx="4727575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330036" y="5656852"/>
            <a:ext cx="27435935" cy="6404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00595" y="5674978"/>
            <a:ext cx="4517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u="sng" dirty="0">
                <a:solidFill>
                  <a:schemeClr val="bg1"/>
                </a:solidFill>
              </a:rPr>
              <a:t>Introduction</a:t>
            </a:r>
            <a:endParaRPr kumimoji="1" lang="ja-JP" altLang="en-US" sz="5400" b="1" u="sng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04564" y="6741503"/>
            <a:ext cx="55835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b="1" dirty="0">
                <a:solidFill>
                  <a:schemeClr val="bg1"/>
                </a:solidFill>
              </a:rPr>
              <a:t>フル・ホイスラー合金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51159" y="7702028"/>
            <a:ext cx="5444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₂</a:t>
            </a:r>
            <a:r>
              <a:rPr lang="en-US" altLang="ja-JP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ja-JP" alt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の金属間化合物</a:t>
            </a:r>
          </a:p>
        </p:txBody>
      </p:sp>
      <p:sp>
        <p:nvSpPr>
          <p:cNvPr id="188" name="テキスト ボックス 187"/>
          <p:cNvSpPr txBox="1"/>
          <p:nvPr/>
        </p:nvSpPr>
        <p:spPr>
          <a:xfrm>
            <a:off x="2158344" y="8501613"/>
            <a:ext cx="6158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kumimoji="1" lang="ja-JP" altLang="en-US" sz="3200" dirty="0">
                <a:solidFill>
                  <a:schemeClr val="bg1"/>
                </a:solidFill>
                <a:latin typeface="ＭＳ Ｐゴシック" panose="020B0600070205080204" pitchFamily="50" charset="-128"/>
                <a:cs typeface="Times New Roman" panose="02020603050405020304" pitchFamily="18" charset="0"/>
              </a:rPr>
              <a:t>原子は遷移元素</a:t>
            </a:r>
            <a:endParaRPr kumimoji="1" lang="en-US" altLang="ja-JP" sz="3200" dirty="0">
              <a:solidFill>
                <a:schemeClr val="bg1"/>
              </a:solidFill>
              <a:latin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r>
              <a:rPr kumimoji="1" lang="en-US" altLang="ja-JP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kumimoji="1" lang="ja-JP" altLang="en-US" sz="3200" dirty="0">
                <a:solidFill>
                  <a:schemeClr val="bg1"/>
                </a:solidFill>
                <a:latin typeface="ＭＳ Ｐゴシック" panose="020B0600070205080204" pitchFamily="50" charset="-128"/>
                <a:cs typeface="Times New Roman" panose="02020603050405020304" pitchFamily="18" charset="0"/>
              </a:rPr>
              <a:t>原子は</a:t>
            </a:r>
            <a:r>
              <a:rPr lang="en-US" altLang="ja-JP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13,14</a:t>
            </a:r>
            <a:r>
              <a:rPr lang="ja-JP" altLang="ja-JP" sz="3200" kern="100" dirty="0">
                <a:solidFill>
                  <a:schemeClr val="bg1"/>
                </a:solidFill>
                <a:latin typeface="ＭＳ Ｐゴシック" panose="020B0600070205080204" pitchFamily="50" charset="-128"/>
                <a:cs typeface="Times New Roman" panose="02020603050405020304" pitchFamily="18" charset="0"/>
              </a:rPr>
              <a:t>または</a:t>
            </a:r>
            <a:r>
              <a:rPr lang="en-US" altLang="ja-JP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15</a:t>
            </a:r>
            <a:r>
              <a:rPr lang="ja-JP" altLang="ja-JP" sz="3200" kern="100" dirty="0">
                <a:solidFill>
                  <a:schemeClr val="bg1"/>
                </a:solidFill>
                <a:latin typeface="ＭＳ Ｐゴシック" panose="020B0600070205080204" pitchFamily="50" charset="-128"/>
                <a:cs typeface="Times New Roman" panose="02020603050405020304" pitchFamily="18" charset="0"/>
              </a:rPr>
              <a:t>族元素</a:t>
            </a:r>
            <a:endParaRPr kumimoji="1" lang="ja-JP" altLang="en-US" sz="3200" dirty="0">
              <a:solidFill>
                <a:schemeClr val="bg1"/>
              </a:solidFill>
              <a:latin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60374" y="9682550"/>
            <a:ext cx="2196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L2</a:t>
            </a:r>
            <a:r>
              <a:rPr kumimoji="1" lang="ja-JP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₁</a:t>
            </a:r>
            <a:r>
              <a:rPr kumimoji="1" lang="en-US" altLang="ja-JP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(D0</a:t>
            </a:r>
            <a:r>
              <a:rPr kumimoji="1" lang="ja-JP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₃</a:t>
            </a:r>
            <a:r>
              <a:rPr kumimoji="1" lang="en-US" altLang="ja-JP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ja-JP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構造</a:t>
            </a:r>
          </a:p>
        </p:txBody>
      </p:sp>
      <p:pic>
        <p:nvPicPr>
          <p:cNvPr id="187" name="図 18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9" t="11093" r="33837" b="10057"/>
          <a:stretch/>
        </p:blipFill>
        <p:spPr>
          <a:xfrm>
            <a:off x="8049189" y="5828606"/>
            <a:ext cx="4517166" cy="3978696"/>
          </a:xfrm>
          <a:prstGeom prst="rect">
            <a:avLst/>
          </a:prstGeom>
        </p:spPr>
      </p:pic>
      <p:sp>
        <p:nvSpPr>
          <p:cNvPr id="111" name="Rectangle 933">
            <a:extLst>
              <a:ext uri="{FF2B5EF4-FFF2-40B4-BE49-F238E27FC236}">
                <a16:creationId xmlns:a16="http://schemas.microsoft.com/office/drawing/2014/main" id="{D063C37E-1C55-4C3C-93DF-D3A1D8F18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946" y="41809883"/>
            <a:ext cx="28571825" cy="10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41673" tIns="220837" rIns="441673" bIns="220837">
            <a:spAutoFit/>
          </a:bodyPr>
          <a:lstStyle>
            <a:lvl1pPr defTabSz="4418013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418013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418013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418013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418013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4180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4180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4180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4180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lang="en-US" altLang="ja-JP" sz="3800" b="1" i="1" dirty="0">
                <a:latin typeface="Arial Black" pitchFamily="34" charset="0"/>
                <a:cs typeface="Times New Roman" pitchFamily="18" charset="0"/>
              </a:rPr>
              <a:t>Acknowledgments</a:t>
            </a:r>
            <a:r>
              <a:rPr lang="ja-JP" altLang="en-US" sz="3800" b="1" i="1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altLang="ja-JP" sz="3800" b="1" i="1" dirty="0">
                <a:latin typeface="Arial Black" pitchFamily="34" charset="0"/>
                <a:cs typeface="Times New Roman" pitchFamily="18" charset="0"/>
              </a:rPr>
              <a:t>:  </a:t>
            </a:r>
            <a:r>
              <a:rPr lang="ja-JP" altLang="en-US" sz="3000" b="1" i="1" dirty="0">
                <a:latin typeface="Arial Black" pitchFamily="34" charset="0"/>
                <a:ea typeface="ＭＳ ゴシック" pitchFamily="49" charset="-128"/>
                <a:cs typeface="Times New Roman" pitchFamily="18" charset="0"/>
              </a:rPr>
              <a:t>本研究の実験の一部は、機器分析評価センター</a:t>
            </a:r>
            <a:r>
              <a:rPr lang="en-US" altLang="ja-JP" sz="3000" b="1" i="1" dirty="0">
                <a:latin typeface="Arial Black" pitchFamily="34" charset="0"/>
                <a:ea typeface="ＭＳ ゴシック" pitchFamily="49" charset="-128"/>
                <a:cs typeface="Times New Roman" pitchFamily="18" charset="0"/>
              </a:rPr>
              <a:t>(</a:t>
            </a:r>
            <a:r>
              <a:rPr lang="en-US" altLang="ja-JP" sz="3000" b="1" i="1" dirty="0" err="1">
                <a:latin typeface="Arial Black" pitchFamily="34" charset="0"/>
                <a:ea typeface="ＭＳ ゴシック" pitchFamily="49" charset="-128"/>
                <a:cs typeface="Times New Roman" pitchFamily="18" charset="0"/>
              </a:rPr>
              <a:t>SmartLab</a:t>
            </a:r>
            <a:r>
              <a:rPr lang="en-US" altLang="ja-JP" sz="3000" b="1" i="1" dirty="0">
                <a:latin typeface="Arial Black" pitchFamily="34" charset="0"/>
                <a:ea typeface="ＭＳ ゴシック" pitchFamily="49" charset="-128"/>
                <a:cs typeface="Times New Roman" pitchFamily="18" charset="0"/>
              </a:rPr>
              <a:t>)</a:t>
            </a:r>
            <a:r>
              <a:rPr lang="ja-JP" altLang="en-US" sz="3000" b="1" i="1" dirty="0">
                <a:latin typeface="Arial Black" pitchFamily="34" charset="0"/>
                <a:ea typeface="ＭＳ ゴシック" pitchFamily="49" charset="-128"/>
                <a:cs typeface="Times New Roman" pitchFamily="18" charset="0"/>
              </a:rPr>
              <a:t>・防衛大学校</a:t>
            </a:r>
            <a:r>
              <a:rPr lang="en-US" altLang="ja-JP" sz="3000" b="1" i="1" dirty="0">
                <a:latin typeface="Arial Black" pitchFamily="34" charset="0"/>
                <a:ea typeface="ＭＳ ゴシック" pitchFamily="49" charset="-128"/>
                <a:cs typeface="Times New Roman" pitchFamily="18" charset="0"/>
              </a:rPr>
              <a:t>(PEM-2)</a:t>
            </a:r>
            <a:r>
              <a:rPr lang="ja-JP" altLang="en-US" sz="3000" b="1" i="1" dirty="0">
                <a:latin typeface="Arial Black" pitchFamily="34" charset="0"/>
                <a:ea typeface="ＭＳ ゴシック" pitchFamily="49" charset="-128"/>
                <a:cs typeface="Times New Roman" pitchFamily="18" charset="0"/>
              </a:rPr>
              <a:t>の装置を利用して実施された。</a:t>
            </a:r>
            <a:endParaRPr lang="ja-JP" altLang="en-US" sz="3000" b="1" dirty="0">
              <a:latin typeface="Arial Black" pitchFamily="34" charset="0"/>
              <a:ea typeface="ＭＳ ゴシック" pitchFamily="49" charset="-128"/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1651159" y="10266579"/>
            <a:ext cx="111294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kumimoji="1" lang="ja-JP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価電子濃度が</a:t>
            </a:r>
            <a:r>
              <a:rPr kumimoji="1" lang="en-US" altLang="ja-JP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kumimoji="1" lang="ja-JP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の場合、フェルミ準位付近に擬ギャップが形成</a:t>
            </a:r>
            <a:endParaRPr kumimoji="1" lang="en-US" altLang="ja-JP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ja-JP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価電子濃度を制御することで</a:t>
            </a:r>
            <a:r>
              <a:rPr lang="en-US" altLang="ja-JP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ja-JP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の正負をコントロールできる</a:t>
            </a:r>
            <a:endParaRPr lang="en-US" altLang="ja-JP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kumimoji="1" lang="ja-JP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埋蔵量が</a:t>
            </a:r>
            <a:r>
              <a:rPr lang="ja-JP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豊富、人体に無害な元素で構成される</a:t>
            </a:r>
            <a:endParaRPr kumimoji="1" lang="ja-JP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1746583" y="9562427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特徴</a:t>
            </a:r>
          </a:p>
        </p:txBody>
      </p:sp>
      <p:sp>
        <p:nvSpPr>
          <p:cNvPr id="207" name="テキスト ボックス 206"/>
          <p:cNvSpPr txBox="1"/>
          <p:nvPr/>
        </p:nvSpPr>
        <p:spPr>
          <a:xfrm>
            <a:off x="1698254" y="37446423"/>
            <a:ext cx="5195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u="sng" dirty="0">
                <a:solidFill>
                  <a:schemeClr val="bg1"/>
                </a:solidFill>
              </a:rPr>
              <a:t>Conclusion</a:t>
            </a:r>
            <a:endParaRPr kumimoji="1" lang="ja-JP" altLang="en-US" sz="5400" b="1" u="sng" dirty="0">
              <a:solidFill>
                <a:schemeClr val="bg1"/>
              </a:solidFill>
            </a:endParaRPr>
          </a:p>
        </p:txBody>
      </p:sp>
      <p:sp>
        <p:nvSpPr>
          <p:cNvPr id="193" name="正方形/長方形 192"/>
          <p:cNvSpPr/>
          <p:nvPr/>
        </p:nvSpPr>
        <p:spPr>
          <a:xfrm>
            <a:off x="8203623" y="29768167"/>
            <a:ext cx="13251289" cy="69974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209"/>
          <p:cNvSpPr/>
          <p:nvPr/>
        </p:nvSpPr>
        <p:spPr>
          <a:xfrm>
            <a:off x="22026008" y="29775904"/>
            <a:ext cx="6027221" cy="69974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テキスト ボックス 248">
            <a:extLst>
              <a:ext uri="{FF2B5EF4-FFF2-40B4-BE49-F238E27FC236}">
                <a16:creationId xmlns:a16="http://schemas.microsoft.com/office/drawing/2014/main" id="{2CF7A160-B9E3-4A41-A45E-CB98696C7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9842" y="29852220"/>
            <a:ext cx="3519551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4" rIns="91426" bIns="45714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ja-JP" altLang="en-US" sz="2800" b="1" dirty="0"/>
              <a:t>無次元性能指数 </a:t>
            </a:r>
            <a:r>
              <a:rPr lang="en-US" altLang="ja-JP" sz="2800" b="1" i="1" dirty="0"/>
              <a:t>ZT</a:t>
            </a:r>
          </a:p>
        </p:txBody>
      </p:sp>
      <p:grpSp>
        <p:nvGrpSpPr>
          <p:cNvPr id="2052" name="グループ化 2051">
            <a:extLst>
              <a:ext uri="{FF2B5EF4-FFF2-40B4-BE49-F238E27FC236}">
                <a16:creationId xmlns:a16="http://schemas.microsoft.com/office/drawing/2014/main" id="{E062C24B-EE1F-4184-BB78-1C76E8CA20AC}"/>
              </a:ext>
            </a:extLst>
          </p:cNvPr>
          <p:cNvGrpSpPr/>
          <p:nvPr/>
        </p:nvGrpSpPr>
        <p:grpSpPr>
          <a:xfrm>
            <a:off x="21935284" y="21498716"/>
            <a:ext cx="6452666" cy="699749"/>
            <a:chOff x="21343730" y="22946880"/>
            <a:chExt cx="5384961" cy="699749"/>
          </a:xfrm>
        </p:grpSpPr>
        <p:sp>
          <p:nvSpPr>
            <p:cNvPr id="211" name="正方形/長方形 210"/>
            <p:cNvSpPr/>
            <p:nvPr/>
          </p:nvSpPr>
          <p:spPr>
            <a:xfrm>
              <a:off x="21343730" y="22946880"/>
              <a:ext cx="5384961" cy="699749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テキスト ボックス 216">
              <a:extLst>
                <a:ext uri="{FF2B5EF4-FFF2-40B4-BE49-F238E27FC236}">
                  <a16:creationId xmlns:a16="http://schemas.microsoft.com/office/drawing/2014/main" id="{61C9BACC-EA23-4B1F-8FE3-D376A4C478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76731" y="23035150"/>
              <a:ext cx="4714828" cy="523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6" tIns="45714" rIns="91426" bIns="45714">
              <a:spAutoFit/>
            </a:bodyPr>
            <a:lstStyle>
              <a:lvl1pPr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ja-JP" altLang="en-US" sz="2800" b="1" dirty="0"/>
                <a:t>ゼーベック係数 </a:t>
              </a:r>
              <a:r>
                <a:rPr lang="en-US" altLang="ja-JP" sz="2800" b="1" dirty="0"/>
                <a:t>&amp; Hall</a:t>
              </a:r>
              <a:r>
                <a:rPr lang="ja-JP" altLang="en-US" sz="2800" b="1" dirty="0"/>
                <a:t>係数</a:t>
              </a:r>
              <a:endParaRPr lang="en-US" altLang="ja-JP" sz="2800" b="1" dirty="0"/>
            </a:p>
          </p:txBody>
        </p:sp>
      </p:grpSp>
      <p:grpSp>
        <p:nvGrpSpPr>
          <p:cNvPr id="2053" name="グループ化 2052">
            <a:extLst>
              <a:ext uri="{FF2B5EF4-FFF2-40B4-BE49-F238E27FC236}">
                <a16:creationId xmlns:a16="http://schemas.microsoft.com/office/drawing/2014/main" id="{6EEF1516-5E04-47BA-9A65-925BAA463B1A}"/>
              </a:ext>
            </a:extLst>
          </p:cNvPr>
          <p:cNvGrpSpPr/>
          <p:nvPr/>
        </p:nvGrpSpPr>
        <p:grpSpPr>
          <a:xfrm>
            <a:off x="1454573" y="29773765"/>
            <a:ext cx="6393038" cy="699749"/>
            <a:chOff x="1877829" y="33063153"/>
            <a:chExt cx="4712556" cy="699749"/>
          </a:xfrm>
        </p:grpSpPr>
        <p:sp>
          <p:nvSpPr>
            <p:cNvPr id="209" name="正方形/長方形 208"/>
            <p:cNvSpPr/>
            <p:nvPr/>
          </p:nvSpPr>
          <p:spPr>
            <a:xfrm>
              <a:off x="1877829" y="33063153"/>
              <a:ext cx="4712556" cy="699749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テキスト ボックス 215">
              <a:extLst>
                <a:ext uri="{FF2B5EF4-FFF2-40B4-BE49-F238E27FC236}">
                  <a16:creationId xmlns:a16="http://schemas.microsoft.com/office/drawing/2014/main" id="{8486B44F-5323-4804-87FC-0B95943D8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8900" y="33169933"/>
              <a:ext cx="2030413" cy="523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6" tIns="45714" rIns="91426" bIns="45714">
              <a:spAutoFit/>
            </a:bodyPr>
            <a:lstStyle>
              <a:lvl1pPr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電気抵抗率</a:t>
              </a:r>
              <a:endParaRPr kumimoji="1" lang="en-US" altLang="ja-JP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215" name="テキスト ボックス 215">
            <a:extLst>
              <a:ext uri="{FF2B5EF4-FFF2-40B4-BE49-F238E27FC236}">
                <a16:creationId xmlns:a16="http://schemas.microsoft.com/office/drawing/2014/main" id="{8486B44F-5323-4804-87FC-0B95943D8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6055" y="29887574"/>
            <a:ext cx="2030413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熱伝導率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grpSp>
        <p:nvGrpSpPr>
          <p:cNvPr id="246" name="グループ化 245">
            <a:extLst>
              <a:ext uri="{FF2B5EF4-FFF2-40B4-BE49-F238E27FC236}">
                <a16:creationId xmlns:a16="http://schemas.microsoft.com/office/drawing/2014/main" id="{7FDA582E-9A9A-4AA5-89AE-C8DF6914A516}"/>
              </a:ext>
            </a:extLst>
          </p:cNvPr>
          <p:cNvGrpSpPr>
            <a:grpSpLocks noChangeAspect="1"/>
          </p:cNvGrpSpPr>
          <p:nvPr/>
        </p:nvGrpSpPr>
        <p:grpSpPr>
          <a:xfrm>
            <a:off x="14651262" y="22453362"/>
            <a:ext cx="7043745" cy="6852483"/>
            <a:chOff x="1209286" y="-1195669"/>
            <a:chExt cx="8646913" cy="8412119"/>
          </a:xfrm>
        </p:grpSpPr>
        <p:grpSp>
          <p:nvGrpSpPr>
            <p:cNvPr id="247" name="グループ化 246">
              <a:extLst>
                <a:ext uri="{FF2B5EF4-FFF2-40B4-BE49-F238E27FC236}">
                  <a16:creationId xmlns:a16="http://schemas.microsoft.com/office/drawing/2014/main" id="{514FCFC3-2E8B-4FA4-9048-83CD2D4CA876}"/>
                </a:ext>
              </a:extLst>
            </p:cNvPr>
            <p:cNvGrpSpPr/>
            <p:nvPr/>
          </p:nvGrpSpPr>
          <p:grpSpPr>
            <a:xfrm>
              <a:off x="1209286" y="-1195669"/>
              <a:ext cx="4328535" cy="8410016"/>
              <a:chOff x="1373258" y="-43159"/>
              <a:chExt cx="4328535" cy="8410016"/>
            </a:xfrm>
          </p:grpSpPr>
          <p:grpSp>
            <p:nvGrpSpPr>
              <p:cNvPr id="259" name="グループ化 258">
                <a:extLst>
                  <a:ext uri="{FF2B5EF4-FFF2-40B4-BE49-F238E27FC236}">
                    <a16:creationId xmlns:a16="http://schemas.microsoft.com/office/drawing/2014/main" id="{E845CB93-A499-4BBE-B3FE-57095804DF07}"/>
                  </a:ext>
                </a:extLst>
              </p:cNvPr>
              <p:cNvGrpSpPr/>
              <p:nvPr/>
            </p:nvGrpSpPr>
            <p:grpSpPr>
              <a:xfrm>
                <a:off x="1373258" y="-43159"/>
                <a:ext cx="4328535" cy="2804403"/>
                <a:chOff x="833911" y="1019447"/>
                <a:chExt cx="4328535" cy="2804403"/>
              </a:xfrm>
            </p:grpSpPr>
            <p:pic>
              <p:nvPicPr>
                <p:cNvPr id="268" name="図 267">
                  <a:extLst>
                    <a:ext uri="{FF2B5EF4-FFF2-40B4-BE49-F238E27FC236}">
                      <a16:creationId xmlns:a16="http://schemas.microsoft.com/office/drawing/2014/main" id="{1FF77643-D343-4044-8210-485F56CB77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3911" y="1019447"/>
                  <a:ext cx="4328535" cy="2804403"/>
                </a:xfrm>
                <a:prstGeom prst="rect">
                  <a:avLst/>
                </a:prstGeom>
              </p:spPr>
            </p:pic>
            <p:sp>
              <p:nvSpPr>
                <p:cNvPr id="269" name="テキスト ボックス 268">
                  <a:extLst>
                    <a:ext uri="{FF2B5EF4-FFF2-40B4-BE49-F238E27FC236}">
                      <a16:creationId xmlns:a16="http://schemas.microsoft.com/office/drawing/2014/main" id="{F3C1028F-2913-48D9-9740-A3519B14A200}"/>
                    </a:ext>
                  </a:extLst>
                </p:cNvPr>
                <p:cNvSpPr txBox="1"/>
                <p:nvPr/>
              </p:nvSpPr>
              <p:spPr>
                <a:xfrm>
                  <a:off x="2800532" y="1814896"/>
                  <a:ext cx="2160594" cy="6423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ja-JP" sz="14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Average particle size</a:t>
                  </a:r>
                </a:p>
                <a:p>
                  <a:pPr algn="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ja-JP" sz="14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0.86</a:t>
                  </a:r>
                  <a:r>
                    <a:rPr lang="en-US" altLang="ja-JP" sz="1400" i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μ</a:t>
                  </a:r>
                  <a:r>
                    <a:rPr lang="en-US" altLang="ja-JP" sz="14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m</a:t>
                  </a:r>
                  <a:endParaRPr lang="ja-JP" altLang="en-US" sz="1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0" name="テキスト ボックス 269">
                  <a:extLst>
                    <a:ext uri="{FF2B5EF4-FFF2-40B4-BE49-F238E27FC236}">
                      <a16:creationId xmlns:a16="http://schemas.microsoft.com/office/drawing/2014/main" id="{6A2D5B2C-5574-4F79-9E13-F79C09A665DE}"/>
                    </a:ext>
                  </a:extLst>
                </p:cNvPr>
                <p:cNvSpPr txBox="1"/>
                <p:nvPr/>
              </p:nvSpPr>
              <p:spPr>
                <a:xfrm>
                  <a:off x="1291466" y="1174376"/>
                  <a:ext cx="2743199" cy="4156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ja-JP" sz="16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(a) 1h milling in Air</a:t>
                  </a:r>
                </a:p>
              </p:txBody>
            </p:sp>
          </p:grpSp>
          <p:grpSp>
            <p:nvGrpSpPr>
              <p:cNvPr id="260" name="グループ化 259">
                <a:extLst>
                  <a:ext uri="{FF2B5EF4-FFF2-40B4-BE49-F238E27FC236}">
                    <a16:creationId xmlns:a16="http://schemas.microsoft.com/office/drawing/2014/main" id="{C853B8F4-ED83-4A68-B327-F569C2D950A8}"/>
                  </a:ext>
                </a:extLst>
              </p:cNvPr>
              <p:cNvGrpSpPr/>
              <p:nvPr/>
            </p:nvGrpSpPr>
            <p:grpSpPr>
              <a:xfrm>
                <a:off x="1373258" y="2764112"/>
                <a:ext cx="4322439" cy="2804403"/>
                <a:chOff x="5162446" y="1019447"/>
                <a:chExt cx="4322439" cy="2804403"/>
              </a:xfrm>
            </p:grpSpPr>
            <p:pic>
              <p:nvPicPr>
                <p:cNvPr id="265" name="図 264">
                  <a:extLst>
                    <a:ext uri="{FF2B5EF4-FFF2-40B4-BE49-F238E27FC236}">
                      <a16:creationId xmlns:a16="http://schemas.microsoft.com/office/drawing/2014/main" id="{E50F7A85-C3DA-4EF9-89B8-5B0BE7CA35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62446" y="1019447"/>
                  <a:ext cx="4322439" cy="2804403"/>
                </a:xfrm>
                <a:prstGeom prst="rect">
                  <a:avLst/>
                </a:prstGeom>
              </p:spPr>
            </p:pic>
            <p:sp>
              <p:nvSpPr>
                <p:cNvPr id="266" name="テキスト ボックス 265">
                  <a:extLst>
                    <a:ext uri="{FF2B5EF4-FFF2-40B4-BE49-F238E27FC236}">
                      <a16:creationId xmlns:a16="http://schemas.microsoft.com/office/drawing/2014/main" id="{81014B24-0A3D-4515-ADC4-714718892AC5}"/>
                    </a:ext>
                  </a:extLst>
                </p:cNvPr>
                <p:cNvSpPr txBox="1"/>
                <p:nvPr/>
              </p:nvSpPr>
              <p:spPr>
                <a:xfrm>
                  <a:off x="7122970" y="1814896"/>
                  <a:ext cx="2160594" cy="6423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ja-JP" sz="14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Average particle size</a:t>
                  </a:r>
                </a:p>
                <a:p>
                  <a:pPr algn="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ja-JP" sz="14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0.72</a:t>
                  </a:r>
                  <a:r>
                    <a:rPr lang="en-US" altLang="ja-JP" sz="1400" i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μ</a:t>
                  </a:r>
                  <a:r>
                    <a:rPr lang="en-US" altLang="ja-JP" sz="14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m</a:t>
                  </a:r>
                  <a:endParaRPr lang="ja-JP" altLang="en-US" sz="1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7" name="テキスト ボックス 266">
                  <a:extLst>
                    <a:ext uri="{FF2B5EF4-FFF2-40B4-BE49-F238E27FC236}">
                      <a16:creationId xmlns:a16="http://schemas.microsoft.com/office/drawing/2014/main" id="{332E239F-B006-4160-AA17-5EC984755C10}"/>
                    </a:ext>
                  </a:extLst>
                </p:cNvPr>
                <p:cNvSpPr txBox="1"/>
                <p:nvPr/>
              </p:nvSpPr>
              <p:spPr>
                <a:xfrm>
                  <a:off x="5622037" y="1174376"/>
                  <a:ext cx="2743199" cy="4156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ja-JP" sz="16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(b) 3h milling in Air</a:t>
                  </a:r>
                </a:p>
              </p:txBody>
            </p:sp>
          </p:grpSp>
          <p:grpSp>
            <p:nvGrpSpPr>
              <p:cNvPr id="261" name="グループ化 260">
                <a:extLst>
                  <a:ext uri="{FF2B5EF4-FFF2-40B4-BE49-F238E27FC236}">
                    <a16:creationId xmlns:a16="http://schemas.microsoft.com/office/drawing/2014/main" id="{801F7DAB-F164-470E-BE57-9D39567B0B62}"/>
                  </a:ext>
                </a:extLst>
              </p:cNvPr>
              <p:cNvGrpSpPr/>
              <p:nvPr/>
            </p:nvGrpSpPr>
            <p:grpSpPr>
              <a:xfrm>
                <a:off x="1373258" y="5562454"/>
                <a:ext cx="4322439" cy="2804403"/>
                <a:chOff x="844752" y="3859489"/>
                <a:chExt cx="4322439" cy="2804403"/>
              </a:xfrm>
            </p:grpSpPr>
            <p:pic>
              <p:nvPicPr>
                <p:cNvPr id="262" name="図 261">
                  <a:extLst>
                    <a:ext uri="{FF2B5EF4-FFF2-40B4-BE49-F238E27FC236}">
                      <a16:creationId xmlns:a16="http://schemas.microsoft.com/office/drawing/2014/main" id="{0004CBE9-6D2D-4D76-AD57-3309E246F4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4752" y="3859489"/>
                  <a:ext cx="4322439" cy="2804403"/>
                </a:xfrm>
                <a:prstGeom prst="rect">
                  <a:avLst/>
                </a:prstGeom>
              </p:spPr>
            </p:pic>
            <p:sp>
              <p:nvSpPr>
                <p:cNvPr id="263" name="テキスト ボックス 262">
                  <a:extLst>
                    <a:ext uri="{FF2B5EF4-FFF2-40B4-BE49-F238E27FC236}">
                      <a16:creationId xmlns:a16="http://schemas.microsoft.com/office/drawing/2014/main" id="{1D694BFC-1782-4E2F-85C1-DCB42006AF2A}"/>
                    </a:ext>
                  </a:extLst>
                </p:cNvPr>
                <p:cNvSpPr txBox="1"/>
                <p:nvPr/>
              </p:nvSpPr>
              <p:spPr>
                <a:xfrm>
                  <a:off x="2742167" y="4619298"/>
                  <a:ext cx="2160594" cy="6423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ja-JP" sz="14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Average particle size</a:t>
                  </a:r>
                </a:p>
                <a:p>
                  <a:pPr algn="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ja-JP" sz="14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0.69</a:t>
                  </a:r>
                  <a:r>
                    <a:rPr lang="en-US" altLang="ja-JP" sz="1400" i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μ</a:t>
                  </a:r>
                  <a:r>
                    <a:rPr lang="en-US" altLang="ja-JP" sz="14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m</a:t>
                  </a:r>
                  <a:endParaRPr lang="ja-JP" altLang="en-US" sz="1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4" name="テキスト ボックス 263">
                  <a:extLst>
                    <a:ext uri="{FF2B5EF4-FFF2-40B4-BE49-F238E27FC236}">
                      <a16:creationId xmlns:a16="http://schemas.microsoft.com/office/drawing/2014/main" id="{7F400D0A-5E5F-4920-BA78-51E3B9AB317E}"/>
                    </a:ext>
                  </a:extLst>
                </p:cNvPr>
                <p:cNvSpPr txBox="1"/>
                <p:nvPr/>
              </p:nvSpPr>
              <p:spPr>
                <a:xfrm>
                  <a:off x="1291467" y="3978780"/>
                  <a:ext cx="2743199" cy="4156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ja-JP" sz="16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(c) 12h milling in Air</a:t>
                  </a:r>
                </a:p>
              </p:txBody>
            </p:sp>
          </p:grpSp>
        </p:grpSp>
        <p:pic>
          <p:nvPicPr>
            <p:cNvPr id="248" name="図 247">
              <a:extLst>
                <a:ext uri="{FF2B5EF4-FFF2-40B4-BE49-F238E27FC236}">
                  <a16:creationId xmlns:a16="http://schemas.microsoft.com/office/drawing/2014/main" id="{1E435950-1D9C-488A-9A78-B32C0BDFF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33760" y="1605541"/>
              <a:ext cx="4322439" cy="2804403"/>
            </a:xfrm>
            <a:prstGeom prst="rect">
              <a:avLst/>
            </a:prstGeom>
          </p:spPr>
        </p:pic>
        <p:sp>
          <p:nvSpPr>
            <p:cNvPr id="249" name="テキスト ボックス 248">
              <a:extLst>
                <a:ext uri="{FF2B5EF4-FFF2-40B4-BE49-F238E27FC236}">
                  <a16:creationId xmlns:a16="http://schemas.microsoft.com/office/drawing/2014/main" id="{4202E11E-EDAC-42FD-9FC8-4691B73F4F28}"/>
                </a:ext>
              </a:extLst>
            </p:cNvPr>
            <p:cNvSpPr txBox="1"/>
            <p:nvPr/>
          </p:nvSpPr>
          <p:spPr>
            <a:xfrm>
              <a:off x="5929846" y="1751542"/>
              <a:ext cx="2743199" cy="415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(e) 3h milling in Ar</a:t>
              </a:r>
            </a:p>
          </p:txBody>
        </p:sp>
        <p:grpSp>
          <p:nvGrpSpPr>
            <p:cNvPr id="250" name="グループ化 249">
              <a:extLst>
                <a:ext uri="{FF2B5EF4-FFF2-40B4-BE49-F238E27FC236}">
                  <a16:creationId xmlns:a16="http://schemas.microsoft.com/office/drawing/2014/main" id="{04B2189F-7224-4FB9-8427-E2781186061E}"/>
                </a:ext>
              </a:extLst>
            </p:cNvPr>
            <p:cNvGrpSpPr/>
            <p:nvPr/>
          </p:nvGrpSpPr>
          <p:grpSpPr>
            <a:xfrm>
              <a:off x="5523528" y="-1192150"/>
              <a:ext cx="4322439" cy="2810500"/>
              <a:chOff x="5531725" y="-1200332"/>
              <a:chExt cx="4322439" cy="2810500"/>
            </a:xfrm>
          </p:grpSpPr>
          <p:pic>
            <p:nvPicPr>
              <p:cNvPr id="256" name="図 255">
                <a:extLst>
                  <a:ext uri="{FF2B5EF4-FFF2-40B4-BE49-F238E27FC236}">
                    <a16:creationId xmlns:a16="http://schemas.microsoft.com/office/drawing/2014/main" id="{111ECBF7-070C-47D5-AC18-4EF3F9C3CC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31725" y="-1200332"/>
                <a:ext cx="4322439" cy="2810500"/>
              </a:xfrm>
              <a:prstGeom prst="rect">
                <a:avLst/>
              </a:prstGeom>
            </p:spPr>
          </p:pic>
          <p:sp>
            <p:nvSpPr>
              <p:cNvPr id="257" name="テキスト ボックス 256">
                <a:extLst>
                  <a:ext uri="{FF2B5EF4-FFF2-40B4-BE49-F238E27FC236}">
                    <a16:creationId xmlns:a16="http://schemas.microsoft.com/office/drawing/2014/main" id="{F00CE6A5-8AE4-48BE-85AB-6300E13C6AFE}"/>
                  </a:ext>
                </a:extLst>
              </p:cNvPr>
              <p:cNvSpPr txBox="1"/>
              <p:nvPr/>
            </p:nvSpPr>
            <p:spPr>
              <a:xfrm>
                <a:off x="5929847" y="-1040739"/>
                <a:ext cx="2743200" cy="415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1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(d) 1h milling in Ar</a:t>
                </a:r>
              </a:p>
            </p:txBody>
          </p:sp>
          <p:sp>
            <p:nvSpPr>
              <p:cNvPr id="258" name="テキスト ボックス 257">
                <a:extLst>
                  <a:ext uri="{FF2B5EF4-FFF2-40B4-BE49-F238E27FC236}">
                    <a16:creationId xmlns:a16="http://schemas.microsoft.com/office/drawing/2014/main" id="{F6356AF1-F31D-4664-84F8-BE51D1C13204}"/>
                  </a:ext>
                </a:extLst>
              </p:cNvPr>
              <p:cNvSpPr txBox="1"/>
              <p:nvPr/>
            </p:nvSpPr>
            <p:spPr>
              <a:xfrm>
                <a:off x="7504443" y="-399349"/>
                <a:ext cx="2160593" cy="642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1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Average particle size</a:t>
                </a:r>
              </a:p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1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0.88</a:t>
                </a:r>
                <a:r>
                  <a:rPr lang="en-US" altLang="ja-JP" sz="1400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μ</a:t>
                </a:r>
                <a:r>
                  <a:rPr lang="en-US" altLang="ja-JP" sz="1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m</a:t>
                </a:r>
                <a:endParaRPr lang="ja-JP" alt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1" name="テキスト ボックス 250">
              <a:extLst>
                <a:ext uri="{FF2B5EF4-FFF2-40B4-BE49-F238E27FC236}">
                  <a16:creationId xmlns:a16="http://schemas.microsoft.com/office/drawing/2014/main" id="{D2AAA255-E943-4E1D-AE36-8D96E66590BD}"/>
                </a:ext>
              </a:extLst>
            </p:cNvPr>
            <p:cNvSpPr txBox="1"/>
            <p:nvPr/>
          </p:nvSpPr>
          <p:spPr>
            <a:xfrm>
              <a:off x="7504442" y="2401860"/>
              <a:ext cx="2160594" cy="642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Average particle size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0.69</a:t>
              </a:r>
              <a:r>
                <a:rPr lang="en-US" altLang="ja-JP" sz="14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μ</a:t>
              </a:r>
              <a:r>
                <a:rPr lang="en-US" altLang="ja-JP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m</a:t>
              </a:r>
              <a:endParaRPr lang="ja-JP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252" name="グループ化 251">
              <a:extLst>
                <a:ext uri="{FF2B5EF4-FFF2-40B4-BE49-F238E27FC236}">
                  <a16:creationId xmlns:a16="http://schemas.microsoft.com/office/drawing/2014/main" id="{3CEEA2AC-D7BB-44D5-9AC6-6792D47CC626}"/>
                </a:ext>
              </a:extLst>
            </p:cNvPr>
            <p:cNvGrpSpPr/>
            <p:nvPr/>
          </p:nvGrpSpPr>
          <p:grpSpPr>
            <a:xfrm>
              <a:off x="5470634" y="4412047"/>
              <a:ext cx="4322439" cy="2804403"/>
              <a:chOff x="5470634" y="4403883"/>
              <a:chExt cx="4322439" cy="2804403"/>
            </a:xfrm>
          </p:grpSpPr>
          <p:pic>
            <p:nvPicPr>
              <p:cNvPr id="253" name="図 252">
                <a:extLst>
                  <a:ext uri="{FF2B5EF4-FFF2-40B4-BE49-F238E27FC236}">
                    <a16:creationId xmlns:a16="http://schemas.microsoft.com/office/drawing/2014/main" id="{EA6F4553-ACEF-4B0E-A6F2-E4E61343A3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70634" y="4403883"/>
                <a:ext cx="4322439" cy="2804403"/>
              </a:xfrm>
              <a:prstGeom prst="rect">
                <a:avLst/>
              </a:prstGeom>
            </p:spPr>
          </p:pic>
          <p:sp>
            <p:nvSpPr>
              <p:cNvPr id="254" name="テキスト ボックス 253">
                <a:extLst>
                  <a:ext uri="{FF2B5EF4-FFF2-40B4-BE49-F238E27FC236}">
                    <a16:creationId xmlns:a16="http://schemas.microsoft.com/office/drawing/2014/main" id="{0260060E-67F8-41E8-A366-DE7D6BD9D2F0}"/>
                  </a:ext>
                </a:extLst>
              </p:cNvPr>
              <p:cNvSpPr txBox="1"/>
              <p:nvPr/>
            </p:nvSpPr>
            <p:spPr>
              <a:xfrm>
                <a:off x="5929845" y="4530948"/>
                <a:ext cx="2743200" cy="415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1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(f) 12h milling in Ar</a:t>
                </a:r>
              </a:p>
            </p:txBody>
          </p:sp>
          <p:sp>
            <p:nvSpPr>
              <p:cNvPr id="255" name="テキスト ボックス 254">
                <a:extLst>
                  <a:ext uri="{FF2B5EF4-FFF2-40B4-BE49-F238E27FC236}">
                    <a16:creationId xmlns:a16="http://schemas.microsoft.com/office/drawing/2014/main" id="{5BC09ED2-8E87-441B-91F9-8B9D777B9F11}"/>
                  </a:ext>
                </a:extLst>
              </p:cNvPr>
              <p:cNvSpPr txBox="1"/>
              <p:nvPr/>
            </p:nvSpPr>
            <p:spPr>
              <a:xfrm>
                <a:off x="7504442" y="5170625"/>
                <a:ext cx="2160593" cy="642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1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Average particle size</a:t>
                </a:r>
              </a:p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1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0.66</a:t>
                </a:r>
                <a:r>
                  <a:rPr lang="en-US" altLang="ja-JP" sz="1400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μ</a:t>
                </a:r>
                <a:r>
                  <a:rPr lang="en-US" altLang="ja-JP" sz="1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m</a:t>
                </a:r>
                <a:endParaRPr lang="ja-JP" alt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31" name="テキスト ボックス 330">
            <a:extLst>
              <a:ext uri="{FF2B5EF4-FFF2-40B4-BE49-F238E27FC236}">
                <a16:creationId xmlns:a16="http://schemas.microsoft.com/office/drawing/2014/main" id="{0582B44C-64C7-4FEE-8092-368D17D06782}"/>
              </a:ext>
            </a:extLst>
          </p:cNvPr>
          <p:cNvSpPr txBox="1"/>
          <p:nvPr/>
        </p:nvSpPr>
        <p:spPr>
          <a:xfrm>
            <a:off x="13637834" y="5803969"/>
            <a:ext cx="3387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altLang="ja-JP" sz="4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TiSn</a:t>
            </a:r>
            <a:r>
              <a:rPr lang="ja-JP" alt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系合金</a:t>
            </a:r>
          </a:p>
        </p:txBody>
      </p:sp>
      <p:sp>
        <p:nvSpPr>
          <p:cNvPr id="332" name="テキスト ボックス 331">
            <a:extLst>
              <a:ext uri="{FF2B5EF4-FFF2-40B4-BE49-F238E27FC236}">
                <a16:creationId xmlns:a16="http://schemas.microsoft.com/office/drawing/2014/main" id="{CFF2A056-4211-409A-BB6E-E679D0334F2A}"/>
              </a:ext>
            </a:extLst>
          </p:cNvPr>
          <p:cNvSpPr txBox="1"/>
          <p:nvPr/>
        </p:nvSpPr>
        <p:spPr>
          <a:xfrm>
            <a:off x="14042875" y="6540338"/>
            <a:ext cx="87186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kumimoji="1" lang="ja-JP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第一原理計算から</a:t>
            </a:r>
            <a:r>
              <a:rPr kumimoji="1" lang="en-US" altLang="ja-JP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300K</a:t>
            </a:r>
            <a:r>
              <a:rPr kumimoji="1" lang="ja-JP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付近で</a:t>
            </a:r>
            <a:r>
              <a:rPr kumimoji="1" lang="en-US" altLang="ja-JP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kumimoji="1" lang="en-US" altLang="ja-JP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ja-JP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kumimoji="1" lang="ja-JP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と比較して高い</a:t>
            </a:r>
            <a:r>
              <a:rPr lang="ja-JP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ゼーベック係数</a:t>
            </a:r>
            <a:r>
              <a:rPr lang="en-US" altLang="ja-JP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kumimoji="1" lang="ja-JP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を示すことが</a:t>
            </a:r>
            <a:r>
              <a:rPr lang="ja-JP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示唆された</a:t>
            </a:r>
            <a:endParaRPr lang="en-US" altLang="ja-JP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ja-JP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他のフル・ホイスラー合金と比較して</a:t>
            </a:r>
            <a:r>
              <a:rPr lang="en-US" altLang="ja-JP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7~8W/mK</a:t>
            </a:r>
            <a:r>
              <a:rPr lang="en-US" altLang="ja-JP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ja-JP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と低い熱伝導率</a:t>
            </a:r>
            <a:r>
              <a:rPr lang="en-US" altLang="ja-JP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ja-JP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を持つ</a:t>
            </a:r>
            <a:r>
              <a:rPr lang="en-US" altLang="ja-JP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Fe</a:t>
            </a:r>
            <a:r>
              <a:rPr lang="en-US" altLang="ja-JP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 : 28W/mK</a:t>
            </a:r>
            <a:r>
              <a:rPr lang="en-US" altLang="ja-JP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altLang="ja-JP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049" name="図 2048">
            <a:extLst>
              <a:ext uri="{FF2B5EF4-FFF2-40B4-BE49-F238E27FC236}">
                <a16:creationId xmlns:a16="http://schemas.microsoft.com/office/drawing/2014/main" id="{8D3F1BEA-4B4C-473C-8B43-C5CB3CF894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593569" y="5791174"/>
            <a:ext cx="4519091" cy="4365442"/>
          </a:xfrm>
          <a:prstGeom prst="rect">
            <a:avLst/>
          </a:prstGeom>
        </p:spPr>
      </p:pic>
      <p:sp>
        <p:nvSpPr>
          <p:cNvPr id="2050" name="矢印: 右 2049">
            <a:extLst>
              <a:ext uri="{FF2B5EF4-FFF2-40B4-BE49-F238E27FC236}">
                <a16:creationId xmlns:a16="http://schemas.microsoft.com/office/drawing/2014/main" id="{FC99619A-25C3-4572-B295-9CC9F96B9C98}"/>
              </a:ext>
            </a:extLst>
          </p:cNvPr>
          <p:cNvSpPr/>
          <p:nvPr/>
        </p:nvSpPr>
        <p:spPr>
          <a:xfrm>
            <a:off x="14096935" y="8790209"/>
            <a:ext cx="895177" cy="1253666"/>
          </a:xfrm>
          <a:prstGeom prst="rightArrow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1" name="正方形/長方形 2050">
            <a:extLst>
              <a:ext uri="{FF2B5EF4-FFF2-40B4-BE49-F238E27FC236}">
                <a16:creationId xmlns:a16="http://schemas.microsoft.com/office/drawing/2014/main" id="{F662D83F-EFB8-4EB4-8DDE-DDB34F8F952B}"/>
              </a:ext>
            </a:extLst>
          </p:cNvPr>
          <p:cNvSpPr/>
          <p:nvPr/>
        </p:nvSpPr>
        <p:spPr>
          <a:xfrm>
            <a:off x="13924275" y="10276589"/>
            <a:ext cx="13607724" cy="1569660"/>
          </a:xfrm>
          <a:prstGeom prst="rect">
            <a:avLst/>
          </a:prstGeom>
          <a:ln>
            <a:solidFill>
              <a:schemeClr val="bg1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ja-JP" altLang="ja-JP" sz="3200" kern="1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本研究</a:t>
            </a:r>
            <a:r>
              <a:rPr lang="ja-JP" altLang="en-US" sz="3200" kern="1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は、</a:t>
            </a:r>
            <a:r>
              <a:rPr lang="ja-JP" altLang="ja-JP" sz="3200" kern="1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ミリング時間を調整しながら機械的に均一化した粉体を用いて</a:t>
            </a:r>
            <a:r>
              <a:rPr lang="ja-JP" altLang="en-US" sz="3200" kern="1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ja-JP" altLang="ja-JP" sz="3200" kern="1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焼結体を作製することで</a:t>
            </a:r>
            <a:r>
              <a:rPr lang="ja-JP" altLang="en-US" sz="3200" kern="1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ja-JP" altLang="ja-JP" sz="3200" kern="1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結晶粒微細化を制御し</a:t>
            </a:r>
            <a:r>
              <a:rPr lang="ja-JP" altLang="en-US" sz="3200" kern="1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ja-JP" altLang="ja-JP" sz="3200" kern="1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結晶粒界でのフォノン散乱を促進させ</a:t>
            </a:r>
            <a:r>
              <a:rPr lang="en-US" altLang="ja-JP" sz="3200" i="1" kern="100" spc="-10" dirty="0">
                <a:solidFill>
                  <a:srgbClr val="FF0000"/>
                </a:solidFill>
                <a:latin typeface="Times New Roman" panose="02020603050405020304" pitchFamily="18" charset="0"/>
              </a:rPr>
              <a:t>κ</a:t>
            </a:r>
            <a:r>
              <a:rPr lang="ja-JP" altLang="ja-JP" sz="3200" kern="1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の低減化</a:t>
            </a:r>
            <a:r>
              <a:rPr lang="ja-JP" altLang="ja-JP" sz="3200" kern="1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を図り</a:t>
            </a:r>
            <a:r>
              <a:rPr lang="ja-JP" altLang="en-US" sz="3200" kern="1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ja-JP" sz="3200" kern="100" spc="-10" dirty="0">
                <a:solidFill>
                  <a:schemeClr val="bg1"/>
                </a:solidFill>
                <a:latin typeface="Times New Roman" panose="02020603050405020304" pitchFamily="18" charset="0"/>
              </a:rPr>
              <a:t>Fe</a:t>
            </a:r>
            <a:r>
              <a:rPr lang="en-US" altLang="ja-JP" sz="3200" kern="100" spc="-10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ja-JP" sz="3200" kern="100" spc="-10" dirty="0">
                <a:solidFill>
                  <a:schemeClr val="bg1"/>
                </a:solidFill>
                <a:latin typeface="Times New Roman" panose="02020603050405020304" pitchFamily="18" charset="0"/>
              </a:rPr>
              <a:t>TiSn</a:t>
            </a:r>
            <a:r>
              <a:rPr lang="ja-JP" altLang="ja-JP" sz="3200" kern="1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焼結体の更なる熱電特性向上を目的とする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333" name="テキスト ボックス 332">
            <a:extLst>
              <a:ext uri="{FF2B5EF4-FFF2-40B4-BE49-F238E27FC236}">
                <a16:creationId xmlns:a16="http://schemas.microsoft.com/office/drawing/2014/main" id="{CD77BB13-DBE7-483B-8202-9288364888DF}"/>
              </a:ext>
            </a:extLst>
          </p:cNvPr>
          <p:cNvSpPr txBox="1"/>
          <p:nvPr/>
        </p:nvSpPr>
        <p:spPr>
          <a:xfrm>
            <a:off x="15543135" y="8627948"/>
            <a:ext cx="61412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一方で</a:t>
            </a:r>
            <a:endParaRPr lang="en-US" altLang="ja-JP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ja-JP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熱伝導率は現在使用されている</a:t>
            </a:r>
            <a:r>
              <a:rPr lang="en-US" altLang="ja-JP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Bi-</a:t>
            </a:r>
            <a:r>
              <a:rPr lang="en-US" altLang="ja-JP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ja-JP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系材料と比較すると依然高い</a:t>
            </a:r>
            <a:endParaRPr lang="en-US" altLang="ja-JP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4" name="正方形/長方形 333">
            <a:extLst>
              <a:ext uri="{FF2B5EF4-FFF2-40B4-BE49-F238E27FC236}">
                <a16:creationId xmlns:a16="http://schemas.microsoft.com/office/drawing/2014/main" id="{BCE7CB41-5598-409C-B20F-9B23AC5243BF}"/>
              </a:ext>
            </a:extLst>
          </p:cNvPr>
          <p:cNvSpPr/>
          <p:nvPr/>
        </p:nvSpPr>
        <p:spPr>
          <a:xfrm>
            <a:off x="19972715" y="8604323"/>
            <a:ext cx="3752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ja-JP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T.Mori</a:t>
            </a:r>
            <a:r>
              <a:rPr lang="en-US" altLang="ja-JP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ja-JP" alt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日本金属学会誌</a:t>
            </a:r>
            <a:r>
              <a:rPr lang="en-US" altLang="ja-JP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r>
              <a:rPr lang="en-US" altLang="ja-JP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(8), 593-598(2008)</a:t>
            </a:r>
          </a:p>
          <a:p>
            <a:r>
              <a:rPr lang="en-US" altLang="ja-JP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C.S.Lue et al., J. Appl. Phys., </a:t>
            </a:r>
            <a:r>
              <a:rPr lang="en-US" altLang="ja-JP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en-US" altLang="ja-JP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(5), 2681-2683(2004) </a:t>
            </a:r>
            <a:endParaRPr lang="ja-JP" alt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5" name="グループ化 334">
            <a:extLst>
              <a:ext uri="{FF2B5EF4-FFF2-40B4-BE49-F238E27FC236}">
                <a16:creationId xmlns:a16="http://schemas.microsoft.com/office/drawing/2014/main" id="{8069523C-3582-4F56-A424-0919FC658FC1}"/>
              </a:ext>
            </a:extLst>
          </p:cNvPr>
          <p:cNvGrpSpPr/>
          <p:nvPr/>
        </p:nvGrpSpPr>
        <p:grpSpPr>
          <a:xfrm>
            <a:off x="1612315" y="21485709"/>
            <a:ext cx="6187342" cy="699749"/>
            <a:chOff x="16689526" y="27784840"/>
            <a:chExt cx="5384961" cy="699749"/>
          </a:xfrm>
        </p:grpSpPr>
        <p:sp>
          <p:nvSpPr>
            <p:cNvPr id="336" name="正方形/長方形 335">
              <a:extLst>
                <a:ext uri="{FF2B5EF4-FFF2-40B4-BE49-F238E27FC236}">
                  <a16:creationId xmlns:a16="http://schemas.microsoft.com/office/drawing/2014/main" id="{77E7FFEF-7715-4726-9C2B-D75D602634F8}"/>
                </a:ext>
              </a:extLst>
            </p:cNvPr>
            <p:cNvSpPr/>
            <p:nvPr/>
          </p:nvSpPr>
          <p:spPr>
            <a:xfrm>
              <a:off x="16689526" y="27784840"/>
              <a:ext cx="5384961" cy="699749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テキスト ボックス 216">
              <a:extLst>
                <a:ext uri="{FF2B5EF4-FFF2-40B4-BE49-F238E27FC236}">
                  <a16:creationId xmlns:a16="http://schemas.microsoft.com/office/drawing/2014/main" id="{E269EFF7-BDE8-4BB7-B69E-386D5F6EC3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67460" y="27878460"/>
              <a:ext cx="4994540" cy="523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6" tIns="45714" rIns="91426" bIns="45714">
              <a:spAutoFit/>
            </a:bodyPr>
            <a:lstStyle>
              <a:lvl1pPr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en-US" altLang="ja-JP" sz="2800" b="1" dirty="0"/>
                <a:t>XRD</a:t>
              </a:r>
              <a:r>
                <a:rPr lang="ja-JP" altLang="en-US" sz="2800" b="1" dirty="0"/>
                <a:t> ＆ リートベルト解析</a:t>
              </a:r>
              <a:endParaRPr lang="en-US" altLang="ja-JP" sz="2800" b="1" dirty="0"/>
            </a:p>
          </p:txBody>
        </p:sp>
      </p:grpSp>
      <p:grpSp>
        <p:nvGrpSpPr>
          <p:cNvPr id="338" name="グループ化 337">
            <a:extLst>
              <a:ext uri="{FF2B5EF4-FFF2-40B4-BE49-F238E27FC236}">
                <a16:creationId xmlns:a16="http://schemas.microsoft.com/office/drawing/2014/main" id="{48BB4B9A-E1EA-45E5-A818-6DAD274B7C87}"/>
              </a:ext>
            </a:extLst>
          </p:cNvPr>
          <p:cNvGrpSpPr/>
          <p:nvPr/>
        </p:nvGrpSpPr>
        <p:grpSpPr>
          <a:xfrm>
            <a:off x="8203633" y="21497417"/>
            <a:ext cx="13251289" cy="699749"/>
            <a:chOff x="16689526" y="27784840"/>
            <a:chExt cx="5384961" cy="699749"/>
          </a:xfrm>
        </p:grpSpPr>
        <p:sp>
          <p:nvSpPr>
            <p:cNvPr id="339" name="正方形/長方形 338">
              <a:extLst>
                <a:ext uri="{FF2B5EF4-FFF2-40B4-BE49-F238E27FC236}">
                  <a16:creationId xmlns:a16="http://schemas.microsoft.com/office/drawing/2014/main" id="{DEB8F192-322A-4A92-B3B9-9C677817B404}"/>
                </a:ext>
              </a:extLst>
            </p:cNvPr>
            <p:cNvSpPr/>
            <p:nvPr/>
          </p:nvSpPr>
          <p:spPr>
            <a:xfrm>
              <a:off x="16689526" y="27784840"/>
              <a:ext cx="5384961" cy="699749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テキスト ボックス 216">
              <a:extLst>
                <a:ext uri="{FF2B5EF4-FFF2-40B4-BE49-F238E27FC236}">
                  <a16:creationId xmlns:a16="http://schemas.microsoft.com/office/drawing/2014/main" id="{DC4A706D-F6D5-49A6-9CAF-4B89268408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84732" y="27867578"/>
              <a:ext cx="4994540" cy="523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6" tIns="45714" rIns="91426" bIns="45714">
              <a:spAutoFit/>
            </a:bodyPr>
            <a:lstStyle>
              <a:lvl1pPr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en-US" altLang="ja-JP" sz="2800" b="1" dirty="0"/>
                <a:t>SEM </a:t>
              </a:r>
              <a:r>
                <a:rPr lang="ja-JP" altLang="en-US" sz="2800" b="1" dirty="0"/>
                <a:t>＆ 粒径解析</a:t>
              </a:r>
              <a:endParaRPr lang="en-US" altLang="ja-JP" sz="2800" b="1" dirty="0"/>
            </a:p>
          </p:txBody>
        </p:sp>
      </p:grpSp>
      <p:grpSp>
        <p:nvGrpSpPr>
          <p:cNvPr id="380" name="グループ化 379">
            <a:extLst>
              <a:ext uri="{FF2B5EF4-FFF2-40B4-BE49-F238E27FC236}">
                <a16:creationId xmlns:a16="http://schemas.microsoft.com/office/drawing/2014/main" id="{4762E505-46DF-430B-9A1A-E6FFC6EFA921}"/>
              </a:ext>
            </a:extLst>
          </p:cNvPr>
          <p:cNvGrpSpPr/>
          <p:nvPr/>
        </p:nvGrpSpPr>
        <p:grpSpPr>
          <a:xfrm>
            <a:off x="8244365" y="22335661"/>
            <a:ext cx="6337244" cy="6858001"/>
            <a:chOff x="2537613" y="-1"/>
            <a:chExt cx="6337244" cy="6858001"/>
          </a:xfrm>
        </p:grpSpPr>
        <p:pic>
          <p:nvPicPr>
            <p:cNvPr id="381" name="図 380">
              <a:extLst>
                <a:ext uri="{FF2B5EF4-FFF2-40B4-BE49-F238E27FC236}">
                  <a16:creationId xmlns:a16="http://schemas.microsoft.com/office/drawing/2014/main" id="{0F08674E-5810-43E5-8A5F-8E06A8A7B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648" y="4577423"/>
              <a:ext cx="3040769" cy="2280577"/>
            </a:xfrm>
            <a:prstGeom prst="rect">
              <a:avLst/>
            </a:prstGeom>
          </p:spPr>
        </p:pic>
        <p:pic>
          <p:nvPicPr>
            <p:cNvPr id="382" name="図 381">
              <a:extLst>
                <a:ext uri="{FF2B5EF4-FFF2-40B4-BE49-F238E27FC236}">
                  <a16:creationId xmlns:a16="http://schemas.microsoft.com/office/drawing/2014/main" id="{C945800E-0770-44E4-A70B-00F707AB1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9543" y="2298629"/>
              <a:ext cx="3046978" cy="2285233"/>
            </a:xfrm>
            <a:prstGeom prst="rect">
              <a:avLst/>
            </a:prstGeom>
          </p:spPr>
        </p:pic>
        <p:pic>
          <p:nvPicPr>
            <p:cNvPr id="383" name="図 382">
              <a:extLst>
                <a:ext uri="{FF2B5EF4-FFF2-40B4-BE49-F238E27FC236}">
                  <a16:creationId xmlns:a16="http://schemas.microsoft.com/office/drawing/2014/main" id="{BDF5E291-9A88-4039-B3BB-0285E0016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592667" y="2310174"/>
              <a:ext cx="3042218" cy="2281664"/>
            </a:xfrm>
            <a:prstGeom prst="rect">
              <a:avLst/>
            </a:prstGeom>
          </p:spPr>
        </p:pic>
        <p:pic>
          <p:nvPicPr>
            <p:cNvPr id="384" name="図 383">
              <a:extLst>
                <a:ext uri="{FF2B5EF4-FFF2-40B4-BE49-F238E27FC236}">
                  <a16:creationId xmlns:a16="http://schemas.microsoft.com/office/drawing/2014/main" id="{56406A40-40B5-42C6-A278-77A1FE2A5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586" y="4574428"/>
              <a:ext cx="3042218" cy="2281663"/>
            </a:xfrm>
            <a:prstGeom prst="rect">
              <a:avLst/>
            </a:prstGeom>
          </p:spPr>
        </p:pic>
        <p:pic>
          <p:nvPicPr>
            <p:cNvPr id="385" name="図 384">
              <a:extLst>
                <a:ext uri="{FF2B5EF4-FFF2-40B4-BE49-F238E27FC236}">
                  <a16:creationId xmlns:a16="http://schemas.microsoft.com/office/drawing/2014/main" id="{666E8870-EDFA-4382-903F-F15280E9D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0975" y="17381"/>
              <a:ext cx="3032102" cy="2274077"/>
            </a:xfrm>
            <a:prstGeom prst="rect">
              <a:avLst/>
            </a:prstGeom>
          </p:spPr>
        </p:pic>
        <p:sp>
          <p:nvSpPr>
            <p:cNvPr id="386" name="テキスト ボックス 385">
              <a:extLst>
                <a:ext uri="{FF2B5EF4-FFF2-40B4-BE49-F238E27FC236}">
                  <a16:creationId xmlns:a16="http://schemas.microsoft.com/office/drawing/2014/main" id="{C8AFA989-E2FF-491D-B599-4AC3ED2A9832}"/>
                </a:ext>
              </a:extLst>
            </p:cNvPr>
            <p:cNvSpPr txBox="1"/>
            <p:nvPr/>
          </p:nvSpPr>
          <p:spPr>
            <a:xfrm>
              <a:off x="2588400" y="18471"/>
              <a:ext cx="1767274" cy="323165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(a) 1h milling in Air</a:t>
              </a:r>
              <a:endParaRPr kumimoji="0" lang="ja-JP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87" name="テキスト ボックス 386">
              <a:extLst>
                <a:ext uri="{FF2B5EF4-FFF2-40B4-BE49-F238E27FC236}">
                  <a16:creationId xmlns:a16="http://schemas.microsoft.com/office/drawing/2014/main" id="{6FFC1D6B-918D-4EC8-A84E-23E3ABA8E232}"/>
                </a:ext>
              </a:extLst>
            </p:cNvPr>
            <p:cNvSpPr txBox="1"/>
            <p:nvPr/>
          </p:nvSpPr>
          <p:spPr>
            <a:xfrm>
              <a:off x="2591848" y="2311640"/>
              <a:ext cx="1779547" cy="323165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(b) 3h milling in Air</a:t>
              </a:r>
              <a:endParaRPr kumimoji="0" lang="ja-JP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88" name="正方形/長方形 387">
              <a:extLst>
                <a:ext uri="{FF2B5EF4-FFF2-40B4-BE49-F238E27FC236}">
                  <a16:creationId xmlns:a16="http://schemas.microsoft.com/office/drawing/2014/main" id="{0B7156BB-A036-4B2D-BA00-F753D524837C}"/>
                </a:ext>
              </a:extLst>
            </p:cNvPr>
            <p:cNvSpPr/>
            <p:nvPr/>
          </p:nvSpPr>
          <p:spPr>
            <a:xfrm>
              <a:off x="5171062" y="6526295"/>
              <a:ext cx="456760" cy="31963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389" name="直線コネクタ 388">
              <a:extLst>
                <a:ext uri="{FF2B5EF4-FFF2-40B4-BE49-F238E27FC236}">
                  <a16:creationId xmlns:a16="http://schemas.microsoft.com/office/drawing/2014/main" id="{6D3DCE18-94C4-4579-8E6F-9E148245364F}"/>
                </a:ext>
              </a:extLst>
            </p:cNvPr>
            <p:cNvCxnSpPr>
              <a:cxnSpLocks/>
            </p:cNvCxnSpPr>
            <p:nvPr/>
          </p:nvCxnSpPr>
          <p:spPr>
            <a:xfrm>
              <a:off x="5262998" y="6762896"/>
              <a:ext cx="272885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390" name="テキスト ボックス 389">
              <a:extLst>
                <a:ext uri="{FF2B5EF4-FFF2-40B4-BE49-F238E27FC236}">
                  <a16:creationId xmlns:a16="http://schemas.microsoft.com/office/drawing/2014/main" id="{168206E7-1FFC-438C-B058-CCD12CF57536}"/>
                </a:ext>
              </a:extLst>
            </p:cNvPr>
            <p:cNvSpPr txBox="1"/>
            <p:nvPr/>
          </p:nvSpPr>
          <p:spPr>
            <a:xfrm>
              <a:off x="4987995" y="6464912"/>
              <a:ext cx="822894" cy="265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1 </a:t>
              </a:r>
              <a:r>
                <a:rPr kumimoji="0" lang="en-US" altLang="ja-JP" sz="14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μ</a:t>
              </a:r>
              <a:r>
                <a:rPr kumimoji="0" lang="en-US" altLang="ja-JP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m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91" name="テキスト ボックス 390">
              <a:extLst>
                <a:ext uri="{FF2B5EF4-FFF2-40B4-BE49-F238E27FC236}">
                  <a16:creationId xmlns:a16="http://schemas.microsoft.com/office/drawing/2014/main" id="{69D70F9A-77B9-456F-BB4A-A59E74F727DA}"/>
                </a:ext>
              </a:extLst>
            </p:cNvPr>
            <p:cNvSpPr txBox="1"/>
            <p:nvPr/>
          </p:nvSpPr>
          <p:spPr>
            <a:xfrm>
              <a:off x="2588504" y="4570173"/>
              <a:ext cx="1870732" cy="323165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(c) 12h milling in Air</a:t>
              </a:r>
              <a:endParaRPr kumimoji="0" lang="ja-JP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392" name="直線コネクタ 391">
              <a:extLst>
                <a:ext uri="{FF2B5EF4-FFF2-40B4-BE49-F238E27FC236}">
                  <a16:creationId xmlns:a16="http://schemas.microsoft.com/office/drawing/2014/main" id="{62BEF984-28AC-40D6-9BB5-FD95031DBFA2}"/>
                </a:ext>
              </a:extLst>
            </p:cNvPr>
            <p:cNvCxnSpPr>
              <a:cxnSpLocks/>
            </p:cNvCxnSpPr>
            <p:nvPr/>
          </p:nvCxnSpPr>
          <p:spPr>
            <a:xfrm>
              <a:off x="2643461" y="2305918"/>
              <a:ext cx="6164037" cy="0"/>
            </a:xfrm>
            <a:prstGeom prst="line">
              <a:avLst/>
            </a:prstGeom>
            <a:noFill/>
            <a:ln w="317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393" name="直線コネクタ 392">
              <a:extLst>
                <a:ext uri="{FF2B5EF4-FFF2-40B4-BE49-F238E27FC236}">
                  <a16:creationId xmlns:a16="http://schemas.microsoft.com/office/drawing/2014/main" id="{2564BB50-AB5C-46E4-A856-6CF2A0283E7E}"/>
                </a:ext>
              </a:extLst>
            </p:cNvPr>
            <p:cNvCxnSpPr>
              <a:cxnSpLocks/>
            </p:cNvCxnSpPr>
            <p:nvPr/>
          </p:nvCxnSpPr>
          <p:spPr>
            <a:xfrm>
              <a:off x="2537613" y="4591838"/>
              <a:ext cx="6164037" cy="0"/>
            </a:xfrm>
            <a:prstGeom prst="line">
              <a:avLst/>
            </a:prstGeom>
            <a:noFill/>
            <a:ln w="317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pic>
          <p:nvPicPr>
            <p:cNvPr id="394" name="図 393">
              <a:extLst>
                <a:ext uri="{FF2B5EF4-FFF2-40B4-BE49-F238E27FC236}">
                  <a16:creationId xmlns:a16="http://schemas.microsoft.com/office/drawing/2014/main" id="{32C7378D-9D73-444B-AB0A-09A68EFC7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4303" y="17381"/>
              <a:ext cx="3042218" cy="2281664"/>
            </a:xfrm>
            <a:prstGeom prst="rect">
              <a:avLst/>
            </a:prstGeom>
          </p:spPr>
        </p:pic>
        <p:cxnSp>
          <p:nvCxnSpPr>
            <p:cNvPr id="395" name="直線コネクタ 394">
              <a:extLst>
                <a:ext uri="{FF2B5EF4-FFF2-40B4-BE49-F238E27FC236}">
                  <a16:creationId xmlns:a16="http://schemas.microsoft.com/office/drawing/2014/main" id="{22F689CB-BB8D-4852-8890-B507E07D759E}"/>
                </a:ext>
              </a:extLst>
            </p:cNvPr>
            <p:cNvCxnSpPr>
              <a:cxnSpLocks/>
            </p:cNvCxnSpPr>
            <p:nvPr/>
          </p:nvCxnSpPr>
          <p:spPr>
            <a:xfrm>
              <a:off x="5649543" y="-1"/>
              <a:ext cx="0" cy="6856092"/>
            </a:xfrm>
            <a:prstGeom prst="line">
              <a:avLst/>
            </a:prstGeom>
            <a:noFill/>
            <a:ln w="317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sp>
          <p:nvSpPr>
            <p:cNvPr id="396" name="テキスト ボックス 395">
              <a:extLst>
                <a:ext uri="{FF2B5EF4-FFF2-40B4-BE49-F238E27FC236}">
                  <a16:creationId xmlns:a16="http://schemas.microsoft.com/office/drawing/2014/main" id="{8D32BA8D-51EB-47DD-9417-6BB9B932BF42}"/>
                </a:ext>
              </a:extLst>
            </p:cNvPr>
            <p:cNvSpPr txBox="1"/>
            <p:nvPr/>
          </p:nvSpPr>
          <p:spPr>
            <a:xfrm>
              <a:off x="5652648" y="19463"/>
              <a:ext cx="1767274" cy="323165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(d) 1h milling in Ar</a:t>
              </a:r>
              <a:endParaRPr kumimoji="0" lang="ja-JP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97" name="テキスト ボックス 396">
              <a:extLst>
                <a:ext uri="{FF2B5EF4-FFF2-40B4-BE49-F238E27FC236}">
                  <a16:creationId xmlns:a16="http://schemas.microsoft.com/office/drawing/2014/main" id="{6C7874A7-B984-4CA3-A083-A3C37498D6A6}"/>
                </a:ext>
              </a:extLst>
            </p:cNvPr>
            <p:cNvSpPr txBox="1"/>
            <p:nvPr/>
          </p:nvSpPr>
          <p:spPr>
            <a:xfrm>
              <a:off x="5664202" y="2305918"/>
              <a:ext cx="1779547" cy="323165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(e) 3h milling in Ar</a:t>
              </a:r>
              <a:endParaRPr kumimoji="0" lang="ja-JP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98" name="テキスト ボックス 397">
              <a:extLst>
                <a:ext uri="{FF2B5EF4-FFF2-40B4-BE49-F238E27FC236}">
                  <a16:creationId xmlns:a16="http://schemas.microsoft.com/office/drawing/2014/main" id="{D39D5B6E-BA2C-4152-8DDA-35124BA820C7}"/>
                </a:ext>
              </a:extLst>
            </p:cNvPr>
            <p:cNvSpPr txBox="1"/>
            <p:nvPr/>
          </p:nvSpPr>
          <p:spPr>
            <a:xfrm>
              <a:off x="5661962" y="4604541"/>
              <a:ext cx="1870732" cy="323165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(f) 12h milling in Ar</a:t>
              </a:r>
              <a:endParaRPr kumimoji="0" lang="ja-JP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399" name="グループ化 398">
              <a:extLst>
                <a:ext uri="{FF2B5EF4-FFF2-40B4-BE49-F238E27FC236}">
                  <a16:creationId xmlns:a16="http://schemas.microsoft.com/office/drawing/2014/main" id="{72886A83-0DE2-4875-A278-950D28E8FA8C}"/>
                </a:ext>
              </a:extLst>
            </p:cNvPr>
            <p:cNvGrpSpPr/>
            <p:nvPr/>
          </p:nvGrpSpPr>
          <p:grpSpPr>
            <a:xfrm>
              <a:off x="8051963" y="6464237"/>
              <a:ext cx="822894" cy="381019"/>
              <a:chOff x="9993339" y="5313371"/>
              <a:chExt cx="952151" cy="440868"/>
            </a:xfrm>
          </p:grpSpPr>
          <p:sp>
            <p:nvSpPr>
              <p:cNvPr id="416" name="正方形/長方形 415">
                <a:extLst>
                  <a:ext uri="{FF2B5EF4-FFF2-40B4-BE49-F238E27FC236}">
                    <a16:creationId xmlns:a16="http://schemas.microsoft.com/office/drawing/2014/main" id="{A45FD62B-9B49-41D9-92B5-DDB6D6144B88}"/>
                  </a:ext>
                </a:extLst>
              </p:cNvPr>
              <p:cNvSpPr/>
              <p:nvPr/>
            </p:nvSpPr>
            <p:spPr>
              <a:xfrm>
                <a:off x="10205162" y="5384395"/>
                <a:ext cx="528506" cy="369844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cxnSp>
            <p:nvCxnSpPr>
              <p:cNvPr id="417" name="直線コネクタ 416">
                <a:extLst>
                  <a:ext uri="{FF2B5EF4-FFF2-40B4-BE49-F238E27FC236}">
                    <a16:creationId xmlns:a16="http://schemas.microsoft.com/office/drawing/2014/main" id="{75716BA5-7007-44D0-A516-7744091E24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11539" y="5658161"/>
                <a:ext cx="315749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18" name="テキスト ボックス 417">
                <a:extLst>
                  <a:ext uri="{FF2B5EF4-FFF2-40B4-BE49-F238E27FC236}">
                    <a16:creationId xmlns:a16="http://schemas.microsoft.com/office/drawing/2014/main" id="{EAC5A292-C54D-4853-A7FE-F3ED7E339FCE}"/>
                  </a:ext>
                </a:extLst>
              </p:cNvPr>
              <p:cNvSpPr txBox="1"/>
              <p:nvPr/>
            </p:nvSpPr>
            <p:spPr>
              <a:xfrm>
                <a:off x="9993339" y="5313371"/>
                <a:ext cx="95215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1 </a:t>
                </a:r>
                <a:r>
                  <a:rPr kumimoji="0" lang="en-US" altLang="ja-JP" sz="1400" b="0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μ</a:t>
                </a:r>
                <a:r>
                  <a:rPr kumimoji="0" lang="en-US" altLang="ja-JP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m</a:t>
                </a:r>
                <a:endPara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0" name="グループ化 399">
              <a:extLst>
                <a:ext uri="{FF2B5EF4-FFF2-40B4-BE49-F238E27FC236}">
                  <a16:creationId xmlns:a16="http://schemas.microsoft.com/office/drawing/2014/main" id="{A8268137-52F1-44E4-ABD7-C3976193DB1C}"/>
                </a:ext>
              </a:extLst>
            </p:cNvPr>
            <p:cNvGrpSpPr/>
            <p:nvPr/>
          </p:nvGrpSpPr>
          <p:grpSpPr>
            <a:xfrm>
              <a:off x="8049007" y="4187378"/>
              <a:ext cx="822894" cy="381019"/>
              <a:chOff x="9993339" y="5313371"/>
              <a:chExt cx="952151" cy="440868"/>
            </a:xfrm>
          </p:grpSpPr>
          <p:sp>
            <p:nvSpPr>
              <p:cNvPr id="413" name="正方形/長方形 412">
                <a:extLst>
                  <a:ext uri="{FF2B5EF4-FFF2-40B4-BE49-F238E27FC236}">
                    <a16:creationId xmlns:a16="http://schemas.microsoft.com/office/drawing/2014/main" id="{1EDE5A1C-FB7B-4ABA-B12D-156101ACA81C}"/>
                  </a:ext>
                </a:extLst>
              </p:cNvPr>
              <p:cNvSpPr/>
              <p:nvPr/>
            </p:nvSpPr>
            <p:spPr>
              <a:xfrm>
                <a:off x="10205162" y="5384395"/>
                <a:ext cx="528506" cy="369844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cxnSp>
            <p:nvCxnSpPr>
              <p:cNvPr id="414" name="直線コネクタ 413">
                <a:extLst>
                  <a:ext uri="{FF2B5EF4-FFF2-40B4-BE49-F238E27FC236}">
                    <a16:creationId xmlns:a16="http://schemas.microsoft.com/office/drawing/2014/main" id="{46715BA8-6A8B-4835-9C06-250103CAE5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11539" y="5658161"/>
                <a:ext cx="315749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15" name="テキスト ボックス 414">
                <a:extLst>
                  <a:ext uri="{FF2B5EF4-FFF2-40B4-BE49-F238E27FC236}">
                    <a16:creationId xmlns:a16="http://schemas.microsoft.com/office/drawing/2014/main" id="{5BDC1AF6-663F-4111-B0E4-F04CE547A801}"/>
                  </a:ext>
                </a:extLst>
              </p:cNvPr>
              <p:cNvSpPr txBox="1"/>
              <p:nvPr/>
            </p:nvSpPr>
            <p:spPr>
              <a:xfrm>
                <a:off x="9993339" y="5313371"/>
                <a:ext cx="95215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1 </a:t>
                </a:r>
                <a:r>
                  <a:rPr kumimoji="0" lang="en-US" altLang="ja-JP" sz="1400" b="0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μ</a:t>
                </a:r>
                <a:r>
                  <a:rPr kumimoji="0" lang="en-US" altLang="ja-JP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m</a:t>
                </a:r>
                <a:endPara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1" name="グループ化 400">
              <a:extLst>
                <a:ext uri="{FF2B5EF4-FFF2-40B4-BE49-F238E27FC236}">
                  <a16:creationId xmlns:a16="http://schemas.microsoft.com/office/drawing/2014/main" id="{B8454B2A-F4A1-4144-B1A9-C42397D1A25D}"/>
                </a:ext>
              </a:extLst>
            </p:cNvPr>
            <p:cNvGrpSpPr/>
            <p:nvPr/>
          </p:nvGrpSpPr>
          <p:grpSpPr>
            <a:xfrm>
              <a:off x="8048340" y="1912903"/>
              <a:ext cx="822894" cy="381019"/>
              <a:chOff x="9993339" y="5313371"/>
              <a:chExt cx="952151" cy="440868"/>
            </a:xfrm>
          </p:grpSpPr>
          <p:sp>
            <p:nvSpPr>
              <p:cNvPr id="410" name="正方形/長方形 409">
                <a:extLst>
                  <a:ext uri="{FF2B5EF4-FFF2-40B4-BE49-F238E27FC236}">
                    <a16:creationId xmlns:a16="http://schemas.microsoft.com/office/drawing/2014/main" id="{ECA6C784-D2EA-4420-B971-23349527A408}"/>
                  </a:ext>
                </a:extLst>
              </p:cNvPr>
              <p:cNvSpPr/>
              <p:nvPr/>
            </p:nvSpPr>
            <p:spPr>
              <a:xfrm>
                <a:off x="10205162" y="5384395"/>
                <a:ext cx="528506" cy="369844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cxnSp>
            <p:nvCxnSpPr>
              <p:cNvPr id="411" name="直線コネクタ 410">
                <a:extLst>
                  <a:ext uri="{FF2B5EF4-FFF2-40B4-BE49-F238E27FC236}">
                    <a16:creationId xmlns:a16="http://schemas.microsoft.com/office/drawing/2014/main" id="{9B50C6FA-9E9D-428E-9D91-2D54F7CADB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11539" y="5658161"/>
                <a:ext cx="315749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12" name="テキスト ボックス 411">
                <a:extLst>
                  <a:ext uri="{FF2B5EF4-FFF2-40B4-BE49-F238E27FC236}">
                    <a16:creationId xmlns:a16="http://schemas.microsoft.com/office/drawing/2014/main" id="{968A0603-3B72-4BF5-893C-3BA7BA853C04}"/>
                  </a:ext>
                </a:extLst>
              </p:cNvPr>
              <p:cNvSpPr txBox="1"/>
              <p:nvPr/>
            </p:nvSpPr>
            <p:spPr>
              <a:xfrm>
                <a:off x="9993339" y="5313371"/>
                <a:ext cx="95215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1 </a:t>
                </a:r>
                <a:r>
                  <a:rPr kumimoji="0" lang="en-US" altLang="ja-JP" sz="1400" b="0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μ</a:t>
                </a:r>
                <a:r>
                  <a:rPr kumimoji="0" lang="en-US" altLang="ja-JP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m</a:t>
                </a:r>
                <a:endPara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2" name="グループ化 401">
              <a:extLst>
                <a:ext uri="{FF2B5EF4-FFF2-40B4-BE49-F238E27FC236}">
                  <a16:creationId xmlns:a16="http://schemas.microsoft.com/office/drawing/2014/main" id="{61F688CA-0CAB-44CE-95A0-8B91C3460326}"/>
                </a:ext>
              </a:extLst>
            </p:cNvPr>
            <p:cNvGrpSpPr/>
            <p:nvPr/>
          </p:nvGrpSpPr>
          <p:grpSpPr>
            <a:xfrm>
              <a:off x="4981681" y="1904930"/>
              <a:ext cx="822894" cy="381019"/>
              <a:chOff x="9993339" y="5313371"/>
              <a:chExt cx="952151" cy="440868"/>
            </a:xfrm>
          </p:grpSpPr>
          <p:sp>
            <p:nvSpPr>
              <p:cNvPr id="407" name="正方形/長方形 406">
                <a:extLst>
                  <a:ext uri="{FF2B5EF4-FFF2-40B4-BE49-F238E27FC236}">
                    <a16:creationId xmlns:a16="http://schemas.microsoft.com/office/drawing/2014/main" id="{99E83B5A-06AD-42D4-BBE4-07492B006A05}"/>
                  </a:ext>
                </a:extLst>
              </p:cNvPr>
              <p:cNvSpPr/>
              <p:nvPr/>
            </p:nvSpPr>
            <p:spPr>
              <a:xfrm>
                <a:off x="10205162" y="5384395"/>
                <a:ext cx="528506" cy="369844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cxnSp>
            <p:nvCxnSpPr>
              <p:cNvPr id="408" name="直線コネクタ 407">
                <a:extLst>
                  <a:ext uri="{FF2B5EF4-FFF2-40B4-BE49-F238E27FC236}">
                    <a16:creationId xmlns:a16="http://schemas.microsoft.com/office/drawing/2014/main" id="{EFD99864-D714-43FB-99FD-9162C62E72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11539" y="5658161"/>
                <a:ext cx="315749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09" name="テキスト ボックス 408">
                <a:extLst>
                  <a:ext uri="{FF2B5EF4-FFF2-40B4-BE49-F238E27FC236}">
                    <a16:creationId xmlns:a16="http://schemas.microsoft.com/office/drawing/2014/main" id="{B09F0BB5-240C-4CD4-A390-1DC0B32D2189}"/>
                  </a:ext>
                </a:extLst>
              </p:cNvPr>
              <p:cNvSpPr txBox="1"/>
              <p:nvPr/>
            </p:nvSpPr>
            <p:spPr>
              <a:xfrm>
                <a:off x="9993339" y="5313371"/>
                <a:ext cx="95215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1 </a:t>
                </a:r>
                <a:r>
                  <a:rPr kumimoji="0" lang="en-US" altLang="ja-JP" sz="1400" b="0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μ</a:t>
                </a:r>
                <a:r>
                  <a:rPr kumimoji="0" lang="en-US" altLang="ja-JP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m</a:t>
                </a:r>
                <a:endPara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3" name="グループ化 402">
              <a:extLst>
                <a:ext uri="{FF2B5EF4-FFF2-40B4-BE49-F238E27FC236}">
                  <a16:creationId xmlns:a16="http://schemas.microsoft.com/office/drawing/2014/main" id="{3230848C-DD8B-4D49-A1E0-DB7E3922142A}"/>
                </a:ext>
              </a:extLst>
            </p:cNvPr>
            <p:cNvGrpSpPr/>
            <p:nvPr/>
          </p:nvGrpSpPr>
          <p:grpSpPr>
            <a:xfrm>
              <a:off x="4981680" y="4186686"/>
              <a:ext cx="822894" cy="381019"/>
              <a:chOff x="9993339" y="5313371"/>
              <a:chExt cx="952151" cy="440868"/>
            </a:xfrm>
          </p:grpSpPr>
          <p:sp>
            <p:nvSpPr>
              <p:cNvPr id="404" name="正方形/長方形 403">
                <a:extLst>
                  <a:ext uri="{FF2B5EF4-FFF2-40B4-BE49-F238E27FC236}">
                    <a16:creationId xmlns:a16="http://schemas.microsoft.com/office/drawing/2014/main" id="{0B5E6173-6505-47D8-9D93-05DCBD0B8A64}"/>
                  </a:ext>
                </a:extLst>
              </p:cNvPr>
              <p:cNvSpPr/>
              <p:nvPr/>
            </p:nvSpPr>
            <p:spPr>
              <a:xfrm>
                <a:off x="10205162" y="5384395"/>
                <a:ext cx="528506" cy="369844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cxnSp>
            <p:nvCxnSpPr>
              <p:cNvPr id="405" name="直線コネクタ 404">
                <a:extLst>
                  <a:ext uri="{FF2B5EF4-FFF2-40B4-BE49-F238E27FC236}">
                    <a16:creationId xmlns:a16="http://schemas.microsoft.com/office/drawing/2014/main" id="{A5B13885-C4D4-4252-B242-EC416C86F3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11539" y="5658161"/>
                <a:ext cx="315749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06" name="テキスト ボックス 405">
                <a:extLst>
                  <a:ext uri="{FF2B5EF4-FFF2-40B4-BE49-F238E27FC236}">
                    <a16:creationId xmlns:a16="http://schemas.microsoft.com/office/drawing/2014/main" id="{6302D48A-E6E0-43D2-BA86-18E634C8584F}"/>
                  </a:ext>
                </a:extLst>
              </p:cNvPr>
              <p:cNvSpPr txBox="1"/>
              <p:nvPr/>
            </p:nvSpPr>
            <p:spPr>
              <a:xfrm>
                <a:off x="9993339" y="5313371"/>
                <a:ext cx="95215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1 </a:t>
                </a:r>
                <a:r>
                  <a:rPr kumimoji="0" lang="en-US" altLang="ja-JP" sz="1400" b="0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μ</a:t>
                </a:r>
                <a:r>
                  <a:rPr kumimoji="0" lang="en-US" altLang="ja-JP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m</a:t>
                </a:r>
                <a:endPara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419" name="図 418">
            <a:extLst>
              <a:ext uri="{FF2B5EF4-FFF2-40B4-BE49-F238E27FC236}">
                <a16:creationId xmlns:a16="http://schemas.microsoft.com/office/drawing/2014/main" id="{AED63706-3CDD-4DB8-AB1D-7FED6CCD76D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730118" y="23043564"/>
            <a:ext cx="6287012" cy="6043281"/>
          </a:xfrm>
          <a:prstGeom prst="rect">
            <a:avLst/>
          </a:prstGeom>
        </p:spPr>
      </p:pic>
      <p:pic>
        <p:nvPicPr>
          <p:cNvPr id="420" name="図 419">
            <a:extLst>
              <a:ext uri="{FF2B5EF4-FFF2-40B4-BE49-F238E27FC236}">
                <a16:creationId xmlns:a16="http://schemas.microsoft.com/office/drawing/2014/main" id="{EB576C17-572C-4220-AAF1-E0687F01EAD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54573" y="30601681"/>
            <a:ext cx="6250886" cy="6044400"/>
          </a:xfrm>
          <a:prstGeom prst="rect">
            <a:avLst/>
          </a:prstGeom>
        </p:spPr>
      </p:pic>
      <p:pic>
        <p:nvPicPr>
          <p:cNvPr id="421" name="図 420">
            <a:extLst>
              <a:ext uri="{FF2B5EF4-FFF2-40B4-BE49-F238E27FC236}">
                <a16:creationId xmlns:a16="http://schemas.microsoft.com/office/drawing/2014/main" id="{D153D555-F97E-474C-896B-D78B9A93144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89153" y="30561785"/>
            <a:ext cx="6006896" cy="6044400"/>
          </a:xfrm>
          <a:prstGeom prst="rect">
            <a:avLst/>
          </a:prstGeom>
        </p:spPr>
      </p:pic>
      <p:pic>
        <p:nvPicPr>
          <p:cNvPr id="423" name="図 422">
            <a:extLst>
              <a:ext uri="{FF2B5EF4-FFF2-40B4-BE49-F238E27FC236}">
                <a16:creationId xmlns:a16="http://schemas.microsoft.com/office/drawing/2014/main" id="{4868E0A9-87E9-4F90-B056-1DCA23F354E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532609" y="30603463"/>
            <a:ext cx="6338182" cy="6044400"/>
          </a:xfrm>
          <a:prstGeom prst="rect">
            <a:avLst/>
          </a:prstGeom>
        </p:spPr>
      </p:pic>
      <p:sp>
        <p:nvSpPr>
          <p:cNvPr id="424" name="正方形/長方形 423">
            <a:extLst>
              <a:ext uri="{FF2B5EF4-FFF2-40B4-BE49-F238E27FC236}">
                <a16:creationId xmlns:a16="http://schemas.microsoft.com/office/drawing/2014/main" id="{F64A62CC-AE15-4F47-9FE2-E3BE6A64CBAD}"/>
              </a:ext>
            </a:extLst>
          </p:cNvPr>
          <p:cNvSpPr/>
          <p:nvPr/>
        </p:nvSpPr>
        <p:spPr>
          <a:xfrm>
            <a:off x="9617674" y="33975835"/>
            <a:ext cx="4175602" cy="830997"/>
          </a:xfrm>
          <a:prstGeom prst="rect">
            <a:avLst/>
          </a:prstGeom>
          <a:solidFill>
            <a:schemeClr val="tx1"/>
          </a:solidFill>
          <a:ln>
            <a:noFill/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en-US" altLang="ja-JP" sz="2400" kern="100" spc="-10" dirty="0">
                <a:solidFill>
                  <a:schemeClr val="bg1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Wiedemann-Franz</a:t>
            </a:r>
            <a:r>
              <a:rPr lang="ja-JP" altLang="ja-JP" sz="2400" kern="100" spc="-10" dirty="0">
                <a:solidFill>
                  <a:schemeClr val="bg1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則</a:t>
            </a:r>
            <a:r>
              <a:rPr lang="en-US" altLang="ja-JP" sz="2400" kern="100" spc="-10" dirty="0">
                <a:solidFill>
                  <a:schemeClr val="bg1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 </a:t>
            </a:r>
            <a:r>
              <a:rPr lang="en-US" altLang="ja-JP" sz="2400" i="1" kern="100" spc="-10" dirty="0" err="1">
                <a:solidFill>
                  <a:schemeClr val="bg1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κ</a:t>
            </a:r>
            <a:r>
              <a:rPr lang="en-US" altLang="ja-JP" sz="2400" i="1" kern="100" spc="-10" baseline="-25000" dirty="0" err="1">
                <a:solidFill>
                  <a:schemeClr val="bg1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car</a:t>
            </a:r>
            <a:r>
              <a:rPr lang="en-US" altLang="ja-JP" sz="2400" kern="100" spc="-10" dirty="0">
                <a:solidFill>
                  <a:schemeClr val="bg1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 = </a:t>
            </a:r>
            <a:r>
              <a:rPr lang="en-US" altLang="ja-JP" sz="2400" i="1" kern="100" spc="-10" dirty="0">
                <a:solidFill>
                  <a:schemeClr val="bg1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LT</a:t>
            </a:r>
            <a:r>
              <a:rPr lang="en-US" altLang="ja-JP" sz="2400" kern="100" spc="-10" dirty="0">
                <a:solidFill>
                  <a:schemeClr val="bg1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/</a:t>
            </a:r>
            <a:r>
              <a:rPr lang="en-US" altLang="ja-JP" sz="2400" i="1" kern="100" spc="-10" dirty="0">
                <a:solidFill>
                  <a:schemeClr val="bg1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ρ</a:t>
            </a:r>
            <a:endParaRPr lang="en-US" altLang="ja-JP" sz="2400" kern="100" spc="-10" dirty="0">
              <a:solidFill>
                <a:schemeClr val="bg1"/>
              </a:solidFill>
              <a:latin typeface="Times New Roman" panose="02020603050405020304" pitchFamily="18" charset="0"/>
              <a:ea typeface="ＭＳ 明朝" panose="02020609040205080304" pitchFamily="17" charset="-128"/>
            </a:endParaRPr>
          </a:p>
          <a:p>
            <a:pPr algn="r"/>
            <a:r>
              <a:rPr lang="en-US" altLang="ja-JP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2.45</a:t>
            </a:r>
            <a:r>
              <a:rPr lang="ja-JP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ja-JP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r>
              <a:rPr lang="en-US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WΩ/K</a:t>
            </a:r>
            <a:r>
              <a:rPr lang="en-US" altLang="ja-JP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ja-JP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5" name="図 424">
            <a:extLst>
              <a:ext uri="{FF2B5EF4-FFF2-40B4-BE49-F238E27FC236}">
                <a16:creationId xmlns:a16="http://schemas.microsoft.com/office/drawing/2014/main" id="{152C57FE-749C-46A7-BB47-E1049979896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856603" y="30561785"/>
            <a:ext cx="6075653" cy="6044400"/>
          </a:xfrm>
          <a:prstGeom prst="rect">
            <a:avLst/>
          </a:prstGeom>
        </p:spPr>
      </p:pic>
      <p:sp>
        <p:nvSpPr>
          <p:cNvPr id="426" name="正方形/長方形 425">
            <a:extLst>
              <a:ext uri="{FF2B5EF4-FFF2-40B4-BE49-F238E27FC236}">
                <a16:creationId xmlns:a16="http://schemas.microsoft.com/office/drawing/2014/main" id="{3A3B8415-95B1-4A2F-868F-3F1BFC1DA5F1}"/>
              </a:ext>
            </a:extLst>
          </p:cNvPr>
          <p:cNvSpPr/>
          <p:nvPr/>
        </p:nvSpPr>
        <p:spPr>
          <a:xfrm>
            <a:off x="10828640" y="34928227"/>
            <a:ext cx="1951986" cy="52322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en-US" altLang="ja-JP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US" altLang="ja-JP" sz="28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altLang="ja-JP" sz="28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ja-JP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ja-JP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US" altLang="ja-JP" sz="28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ja-JP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US" altLang="ja-JP" sz="28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</a:t>
            </a:r>
            <a:endParaRPr lang="ja-JP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3EED1FA3-E382-4E3B-B649-4B9D804E93E9}"/>
              </a:ext>
            </a:extLst>
          </p:cNvPr>
          <p:cNvGrpSpPr/>
          <p:nvPr/>
        </p:nvGrpSpPr>
        <p:grpSpPr>
          <a:xfrm>
            <a:off x="1748425" y="22828462"/>
            <a:ext cx="5830282" cy="2983578"/>
            <a:chOff x="1651590" y="24572293"/>
            <a:chExt cx="5830282" cy="2983578"/>
          </a:xfrm>
        </p:grpSpPr>
        <p:grpSp>
          <p:nvGrpSpPr>
            <p:cNvPr id="2060" name="グループ化 2059">
              <a:extLst>
                <a:ext uri="{FF2B5EF4-FFF2-40B4-BE49-F238E27FC236}">
                  <a16:creationId xmlns:a16="http://schemas.microsoft.com/office/drawing/2014/main" id="{D9FE1841-96C7-4085-99DD-23DD677311CD}"/>
                </a:ext>
              </a:extLst>
            </p:cNvPr>
            <p:cNvGrpSpPr/>
            <p:nvPr/>
          </p:nvGrpSpPr>
          <p:grpSpPr>
            <a:xfrm>
              <a:off x="1651590" y="24572293"/>
              <a:ext cx="5830282" cy="2983578"/>
              <a:chOff x="1419109" y="24371760"/>
              <a:chExt cx="5830282" cy="2983578"/>
            </a:xfrm>
          </p:grpSpPr>
          <p:pic>
            <p:nvPicPr>
              <p:cNvPr id="273" name="図 272">
                <a:extLst>
                  <a:ext uri="{FF2B5EF4-FFF2-40B4-BE49-F238E27FC236}">
                    <a16:creationId xmlns:a16="http://schemas.microsoft.com/office/drawing/2014/main" id="{D3BA2411-D8EF-43C4-8F8A-02B7FA31D9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419109" y="24371760"/>
                <a:ext cx="5830282" cy="2983578"/>
              </a:xfrm>
              <a:prstGeom prst="rect">
                <a:avLst/>
              </a:prstGeom>
            </p:spPr>
          </p:pic>
          <p:sp>
            <p:nvSpPr>
              <p:cNvPr id="274" name="正方形/長方形 273">
                <a:extLst>
                  <a:ext uri="{FF2B5EF4-FFF2-40B4-BE49-F238E27FC236}">
                    <a16:creationId xmlns:a16="http://schemas.microsoft.com/office/drawing/2014/main" id="{18AF5056-B616-4FCC-AF65-F6B3BFB4332A}"/>
                  </a:ext>
                </a:extLst>
              </p:cNvPr>
              <p:cNvSpPr/>
              <p:nvPr/>
            </p:nvSpPr>
            <p:spPr>
              <a:xfrm>
                <a:off x="2011432" y="26527044"/>
                <a:ext cx="5116707" cy="97099"/>
              </a:xfrm>
              <a:prstGeom prst="rect">
                <a:avLst/>
              </a:prstGeom>
              <a:solidFill>
                <a:schemeClr val="bg1">
                  <a:lumMod val="85000"/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75" name="正方形/長方形 274">
                <a:extLst>
                  <a:ext uri="{FF2B5EF4-FFF2-40B4-BE49-F238E27FC236}">
                    <a16:creationId xmlns:a16="http://schemas.microsoft.com/office/drawing/2014/main" id="{5A012AF0-5094-41A3-A1E9-20374A7A56CE}"/>
                  </a:ext>
                </a:extLst>
              </p:cNvPr>
              <p:cNvSpPr/>
              <p:nvPr/>
            </p:nvSpPr>
            <p:spPr>
              <a:xfrm>
                <a:off x="2011432" y="26639256"/>
                <a:ext cx="5116707" cy="97099"/>
              </a:xfrm>
              <a:prstGeom prst="rect">
                <a:avLst/>
              </a:prstGeom>
              <a:solidFill>
                <a:srgbClr val="FF000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8" name="正方形/長方形 277">
                <a:extLst>
                  <a:ext uri="{FF2B5EF4-FFF2-40B4-BE49-F238E27FC236}">
                    <a16:creationId xmlns:a16="http://schemas.microsoft.com/office/drawing/2014/main" id="{6F6E324D-9B79-4887-8FA2-2BA6F50296B2}"/>
                  </a:ext>
                </a:extLst>
              </p:cNvPr>
              <p:cNvSpPr/>
              <p:nvPr/>
            </p:nvSpPr>
            <p:spPr>
              <a:xfrm>
                <a:off x="2353286" y="26014507"/>
                <a:ext cx="90000" cy="90000"/>
              </a:xfrm>
              <a:prstGeom prst="rect">
                <a:avLst/>
              </a:prstGeom>
              <a:solidFill>
                <a:schemeClr val="bg1">
                  <a:lumMod val="85000"/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9" name="正方形/長方形 278">
                <a:extLst>
                  <a:ext uri="{FF2B5EF4-FFF2-40B4-BE49-F238E27FC236}">
                    <a16:creationId xmlns:a16="http://schemas.microsoft.com/office/drawing/2014/main" id="{8BB5A3C6-9BA5-41AD-B0A9-BC843A8F65CF}"/>
                  </a:ext>
                </a:extLst>
              </p:cNvPr>
              <p:cNvSpPr/>
              <p:nvPr/>
            </p:nvSpPr>
            <p:spPr>
              <a:xfrm>
                <a:off x="2656499" y="26021173"/>
                <a:ext cx="90000" cy="90000"/>
              </a:xfrm>
              <a:prstGeom prst="rect">
                <a:avLst/>
              </a:prstGeom>
              <a:solidFill>
                <a:schemeClr val="bg1">
                  <a:lumMod val="85000"/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0" name="正方形/長方形 279">
                <a:extLst>
                  <a:ext uri="{FF2B5EF4-FFF2-40B4-BE49-F238E27FC236}">
                    <a16:creationId xmlns:a16="http://schemas.microsoft.com/office/drawing/2014/main" id="{A0F2BAAD-5E99-405D-88C2-8B7BA7A45BB3}"/>
                  </a:ext>
                </a:extLst>
              </p:cNvPr>
              <p:cNvSpPr/>
              <p:nvPr/>
            </p:nvSpPr>
            <p:spPr>
              <a:xfrm>
                <a:off x="3586672" y="24542810"/>
                <a:ext cx="90000" cy="90000"/>
              </a:xfrm>
              <a:prstGeom prst="rect">
                <a:avLst/>
              </a:prstGeom>
              <a:solidFill>
                <a:schemeClr val="bg1">
                  <a:lumMod val="85000"/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1" name="正方形/長方形 280">
                <a:extLst>
                  <a:ext uri="{FF2B5EF4-FFF2-40B4-BE49-F238E27FC236}">
                    <a16:creationId xmlns:a16="http://schemas.microsoft.com/office/drawing/2014/main" id="{FBBA2248-64E9-495C-871C-7E485F7B7196}"/>
                  </a:ext>
                </a:extLst>
              </p:cNvPr>
              <p:cNvSpPr/>
              <p:nvPr/>
            </p:nvSpPr>
            <p:spPr>
              <a:xfrm>
                <a:off x="4354422" y="26014507"/>
                <a:ext cx="90000" cy="90000"/>
              </a:xfrm>
              <a:prstGeom prst="rect">
                <a:avLst/>
              </a:prstGeom>
              <a:solidFill>
                <a:schemeClr val="bg1">
                  <a:lumMod val="85000"/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2" name="正方形/長方形 281">
                <a:extLst>
                  <a:ext uri="{FF2B5EF4-FFF2-40B4-BE49-F238E27FC236}">
                    <a16:creationId xmlns:a16="http://schemas.microsoft.com/office/drawing/2014/main" id="{C4B7AB8B-5F08-4A66-A2A3-0C40CDD6CE54}"/>
                  </a:ext>
                </a:extLst>
              </p:cNvPr>
              <p:cNvSpPr/>
              <p:nvPr/>
            </p:nvSpPr>
            <p:spPr>
              <a:xfrm>
                <a:off x="5605810" y="26020929"/>
                <a:ext cx="90000" cy="90000"/>
              </a:xfrm>
              <a:prstGeom prst="rect">
                <a:avLst/>
              </a:prstGeom>
              <a:solidFill>
                <a:schemeClr val="bg1">
                  <a:lumMod val="85000"/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3" name="正方形/長方形 282">
                <a:extLst>
                  <a:ext uri="{FF2B5EF4-FFF2-40B4-BE49-F238E27FC236}">
                    <a16:creationId xmlns:a16="http://schemas.microsoft.com/office/drawing/2014/main" id="{C55C2EDD-7175-487B-BA0A-E26565A4F63D}"/>
                  </a:ext>
                </a:extLst>
              </p:cNvPr>
              <p:cNvSpPr/>
              <p:nvPr/>
            </p:nvSpPr>
            <p:spPr>
              <a:xfrm>
                <a:off x="6168400" y="26014507"/>
                <a:ext cx="90000" cy="90000"/>
              </a:xfrm>
              <a:prstGeom prst="rect">
                <a:avLst/>
              </a:prstGeom>
              <a:solidFill>
                <a:schemeClr val="bg1">
                  <a:lumMod val="85000"/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4" name="正方形/長方形 283">
                <a:extLst>
                  <a:ext uri="{FF2B5EF4-FFF2-40B4-BE49-F238E27FC236}">
                    <a16:creationId xmlns:a16="http://schemas.microsoft.com/office/drawing/2014/main" id="{24DEDF76-0075-4DB5-8B37-2651F4862A8D}"/>
                  </a:ext>
                </a:extLst>
              </p:cNvPr>
              <p:cNvSpPr/>
              <p:nvPr/>
            </p:nvSpPr>
            <p:spPr>
              <a:xfrm>
                <a:off x="2528548" y="26180776"/>
                <a:ext cx="90000" cy="90000"/>
              </a:xfrm>
              <a:prstGeom prst="rect">
                <a:avLst/>
              </a:prstGeom>
              <a:solidFill>
                <a:srgbClr val="FF000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5" name="正方形/長方形 284">
                <a:extLst>
                  <a:ext uri="{FF2B5EF4-FFF2-40B4-BE49-F238E27FC236}">
                    <a16:creationId xmlns:a16="http://schemas.microsoft.com/office/drawing/2014/main" id="{0323DC34-06FD-4595-B473-170ECACAFAC1}"/>
                  </a:ext>
                </a:extLst>
              </p:cNvPr>
              <p:cNvSpPr/>
              <p:nvPr/>
            </p:nvSpPr>
            <p:spPr>
              <a:xfrm>
                <a:off x="2958352" y="26180776"/>
                <a:ext cx="90000" cy="90000"/>
              </a:xfrm>
              <a:prstGeom prst="rect">
                <a:avLst/>
              </a:prstGeom>
              <a:solidFill>
                <a:srgbClr val="FF000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6" name="正方形/長方形 285">
                <a:extLst>
                  <a:ext uri="{FF2B5EF4-FFF2-40B4-BE49-F238E27FC236}">
                    <a16:creationId xmlns:a16="http://schemas.microsoft.com/office/drawing/2014/main" id="{3C8A9039-1838-46C4-B86B-0C8D25D6331D}"/>
                  </a:ext>
                </a:extLst>
              </p:cNvPr>
              <p:cNvSpPr/>
              <p:nvPr/>
            </p:nvSpPr>
            <p:spPr>
              <a:xfrm>
                <a:off x="3370052" y="26183691"/>
                <a:ext cx="90000" cy="90000"/>
              </a:xfrm>
              <a:prstGeom prst="rect">
                <a:avLst/>
              </a:prstGeom>
              <a:solidFill>
                <a:srgbClr val="FF000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7" name="正方形/長方形 286">
                <a:extLst>
                  <a:ext uri="{FF2B5EF4-FFF2-40B4-BE49-F238E27FC236}">
                    <a16:creationId xmlns:a16="http://schemas.microsoft.com/office/drawing/2014/main" id="{EB227FD4-FEA1-4010-8E8C-574F079FF3AC}"/>
                  </a:ext>
                </a:extLst>
              </p:cNvPr>
              <p:cNvSpPr/>
              <p:nvPr/>
            </p:nvSpPr>
            <p:spPr>
              <a:xfrm>
                <a:off x="3478194" y="26184958"/>
                <a:ext cx="90000" cy="90000"/>
              </a:xfrm>
              <a:prstGeom prst="rect">
                <a:avLst/>
              </a:prstGeom>
              <a:solidFill>
                <a:srgbClr val="FF000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8" name="正方形/長方形 287">
                <a:extLst>
                  <a:ext uri="{FF2B5EF4-FFF2-40B4-BE49-F238E27FC236}">
                    <a16:creationId xmlns:a16="http://schemas.microsoft.com/office/drawing/2014/main" id="{01C0D1D2-8F5C-49BD-8796-56DFD96BD2AD}"/>
                  </a:ext>
                </a:extLst>
              </p:cNvPr>
              <p:cNvSpPr/>
              <p:nvPr/>
            </p:nvSpPr>
            <p:spPr>
              <a:xfrm>
                <a:off x="4147876" y="26014507"/>
                <a:ext cx="90000" cy="90000"/>
              </a:xfrm>
              <a:prstGeom prst="rect">
                <a:avLst/>
              </a:prstGeom>
              <a:solidFill>
                <a:schemeClr val="bg1">
                  <a:lumMod val="85000"/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9" name="正方形/長方形 288">
                <a:extLst>
                  <a:ext uri="{FF2B5EF4-FFF2-40B4-BE49-F238E27FC236}">
                    <a16:creationId xmlns:a16="http://schemas.microsoft.com/office/drawing/2014/main" id="{0515E0E5-C8B1-4A92-9840-8E9CD95C6C87}"/>
                  </a:ext>
                </a:extLst>
              </p:cNvPr>
              <p:cNvSpPr/>
              <p:nvPr/>
            </p:nvSpPr>
            <p:spPr>
              <a:xfrm>
                <a:off x="3736752" y="26180776"/>
                <a:ext cx="90000" cy="90000"/>
              </a:xfrm>
              <a:prstGeom prst="rect">
                <a:avLst/>
              </a:prstGeom>
              <a:solidFill>
                <a:srgbClr val="FF000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0" name="正方形/長方形 289">
                <a:extLst>
                  <a:ext uri="{FF2B5EF4-FFF2-40B4-BE49-F238E27FC236}">
                    <a16:creationId xmlns:a16="http://schemas.microsoft.com/office/drawing/2014/main" id="{DCC8EA16-BE1A-4677-8E20-FB6AB70415E4}"/>
                  </a:ext>
                </a:extLst>
              </p:cNvPr>
              <p:cNvSpPr/>
              <p:nvPr/>
            </p:nvSpPr>
            <p:spPr>
              <a:xfrm>
                <a:off x="4993564" y="26021173"/>
                <a:ext cx="90000" cy="90000"/>
              </a:xfrm>
              <a:prstGeom prst="rect">
                <a:avLst/>
              </a:prstGeom>
              <a:solidFill>
                <a:schemeClr val="bg1">
                  <a:lumMod val="85000"/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1" name="正方形/長方形 290">
                <a:extLst>
                  <a:ext uri="{FF2B5EF4-FFF2-40B4-BE49-F238E27FC236}">
                    <a16:creationId xmlns:a16="http://schemas.microsoft.com/office/drawing/2014/main" id="{C1A72C34-CA25-411A-9630-104F4966EF03}"/>
                  </a:ext>
                </a:extLst>
              </p:cNvPr>
              <p:cNvSpPr/>
              <p:nvPr/>
            </p:nvSpPr>
            <p:spPr>
              <a:xfrm>
                <a:off x="5444059" y="26021173"/>
                <a:ext cx="90000" cy="90000"/>
              </a:xfrm>
              <a:prstGeom prst="rect">
                <a:avLst/>
              </a:prstGeom>
              <a:solidFill>
                <a:schemeClr val="bg1">
                  <a:lumMod val="85000"/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2" name="正方形/長方形 291">
                <a:extLst>
                  <a:ext uri="{FF2B5EF4-FFF2-40B4-BE49-F238E27FC236}">
                    <a16:creationId xmlns:a16="http://schemas.microsoft.com/office/drawing/2014/main" id="{02299B62-0221-4B30-8221-1921EF57AFDA}"/>
                  </a:ext>
                </a:extLst>
              </p:cNvPr>
              <p:cNvSpPr/>
              <p:nvPr/>
            </p:nvSpPr>
            <p:spPr>
              <a:xfrm>
                <a:off x="6580424" y="26014507"/>
                <a:ext cx="90000" cy="90000"/>
              </a:xfrm>
              <a:prstGeom prst="rect">
                <a:avLst/>
              </a:prstGeom>
              <a:solidFill>
                <a:schemeClr val="bg1">
                  <a:lumMod val="85000"/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08" name="図 307">
                <a:extLst>
                  <a:ext uri="{FF2B5EF4-FFF2-40B4-BE49-F238E27FC236}">
                    <a16:creationId xmlns:a16="http://schemas.microsoft.com/office/drawing/2014/main" id="{6168900A-5A17-421E-BC29-B251E16265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9037" y="24666076"/>
                <a:ext cx="2254999" cy="577448"/>
              </a:xfrm>
              <a:prstGeom prst="rect">
                <a:avLst/>
              </a:prstGeom>
            </p:spPr>
          </p:pic>
          <p:sp>
            <p:nvSpPr>
              <p:cNvPr id="309" name="テキスト ボックス 308">
                <a:extLst>
                  <a:ext uri="{FF2B5EF4-FFF2-40B4-BE49-F238E27FC236}">
                    <a16:creationId xmlns:a16="http://schemas.microsoft.com/office/drawing/2014/main" id="{2AA7840E-5089-4AB0-BF8F-AB9DE5B9115D}"/>
                  </a:ext>
                </a:extLst>
              </p:cNvPr>
              <p:cNvSpPr txBox="1"/>
              <p:nvPr/>
            </p:nvSpPr>
            <p:spPr>
              <a:xfrm>
                <a:off x="1949434" y="24398979"/>
                <a:ext cx="16304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 1h milling in Air</a:t>
                </a:r>
                <a:endParaRPr kumimoji="1" lang="ja-JP" alt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1" name="テキスト ボックス 310">
                <a:extLst>
                  <a:ext uri="{FF2B5EF4-FFF2-40B4-BE49-F238E27FC236}">
                    <a16:creationId xmlns:a16="http://schemas.microsoft.com/office/drawing/2014/main" id="{5F47CA5E-B7B7-4414-92A3-7D4947C22312}"/>
                  </a:ext>
                </a:extLst>
              </p:cNvPr>
              <p:cNvSpPr txBox="1"/>
              <p:nvPr/>
            </p:nvSpPr>
            <p:spPr>
              <a:xfrm>
                <a:off x="2173438" y="25533335"/>
                <a:ext cx="400110" cy="466923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kumimoji="1" lang="en-US" altLang="ja-JP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(111)</a:t>
                </a:r>
                <a:endParaRPr kumimoji="1" lang="ja-JP" alt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2" name="テキスト ボックス 311">
                <a:extLst>
                  <a:ext uri="{FF2B5EF4-FFF2-40B4-BE49-F238E27FC236}">
                    <a16:creationId xmlns:a16="http://schemas.microsoft.com/office/drawing/2014/main" id="{852D69A1-E139-4EDF-BCF4-6345BDFC3669}"/>
                  </a:ext>
                </a:extLst>
              </p:cNvPr>
              <p:cNvSpPr txBox="1"/>
              <p:nvPr/>
            </p:nvSpPr>
            <p:spPr>
              <a:xfrm>
                <a:off x="2517894" y="25539755"/>
                <a:ext cx="400110" cy="480260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kumimoji="1" lang="en-US" altLang="ja-JP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(200)</a:t>
                </a:r>
                <a:endParaRPr kumimoji="1" lang="ja-JP" alt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3" name="テキスト ボックス 312">
                <a:extLst>
                  <a:ext uri="{FF2B5EF4-FFF2-40B4-BE49-F238E27FC236}">
                    <a16:creationId xmlns:a16="http://schemas.microsoft.com/office/drawing/2014/main" id="{7F926DD2-BADF-4F09-8226-EE17548ABE90}"/>
                  </a:ext>
                </a:extLst>
              </p:cNvPr>
              <p:cNvSpPr txBox="1"/>
              <p:nvPr/>
            </p:nvSpPr>
            <p:spPr>
              <a:xfrm>
                <a:off x="3566001" y="24390198"/>
                <a:ext cx="400110" cy="480260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kumimoji="1" lang="en-US" altLang="ja-JP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(220)</a:t>
                </a:r>
                <a:endParaRPr kumimoji="1" lang="ja-JP" alt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4" name="テキスト ボックス 313">
                <a:extLst>
                  <a:ext uri="{FF2B5EF4-FFF2-40B4-BE49-F238E27FC236}">
                    <a16:creationId xmlns:a16="http://schemas.microsoft.com/office/drawing/2014/main" id="{BB739104-5076-4517-BE13-B346F194E007}"/>
                  </a:ext>
                </a:extLst>
              </p:cNvPr>
              <p:cNvSpPr txBox="1"/>
              <p:nvPr/>
            </p:nvSpPr>
            <p:spPr>
              <a:xfrm>
                <a:off x="3982571" y="25505511"/>
                <a:ext cx="400110" cy="473591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kumimoji="1" lang="en-US" altLang="ja-JP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(311)</a:t>
                </a:r>
                <a:endParaRPr kumimoji="1" lang="ja-JP" alt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5" name="テキスト ボックス 314">
                <a:extLst>
                  <a:ext uri="{FF2B5EF4-FFF2-40B4-BE49-F238E27FC236}">
                    <a16:creationId xmlns:a16="http://schemas.microsoft.com/office/drawing/2014/main" id="{7E313E9E-7601-4FC8-9C2A-1584E28776DD}"/>
                  </a:ext>
                </a:extLst>
              </p:cNvPr>
              <p:cNvSpPr txBox="1"/>
              <p:nvPr/>
            </p:nvSpPr>
            <p:spPr>
              <a:xfrm>
                <a:off x="4194166" y="25491214"/>
                <a:ext cx="400110" cy="480260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kumimoji="1" lang="en-US" altLang="ja-JP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(222)</a:t>
                </a:r>
                <a:endParaRPr kumimoji="1" lang="ja-JP" alt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6" name="テキスト ボックス 315">
                <a:extLst>
                  <a:ext uri="{FF2B5EF4-FFF2-40B4-BE49-F238E27FC236}">
                    <a16:creationId xmlns:a16="http://schemas.microsoft.com/office/drawing/2014/main" id="{41396644-F7CA-41F4-9EEB-5C7937D6C025}"/>
                  </a:ext>
                </a:extLst>
              </p:cNvPr>
              <p:cNvSpPr txBox="1"/>
              <p:nvPr/>
            </p:nvSpPr>
            <p:spPr>
              <a:xfrm>
                <a:off x="4838310" y="25498842"/>
                <a:ext cx="400110" cy="480260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kumimoji="1" lang="en-US" altLang="ja-JP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(400)</a:t>
                </a:r>
                <a:endParaRPr kumimoji="1" lang="ja-JP" alt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7" name="テキスト ボックス 316">
                <a:extLst>
                  <a:ext uri="{FF2B5EF4-FFF2-40B4-BE49-F238E27FC236}">
                    <a16:creationId xmlns:a16="http://schemas.microsoft.com/office/drawing/2014/main" id="{9936ADD9-1E2E-4F87-B40B-8A129BF969C5}"/>
                  </a:ext>
                </a:extLst>
              </p:cNvPr>
              <p:cNvSpPr txBox="1"/>
              <p:nvPr/>
            </p:nvSpPr>
            <p:spPr>
              <a:xfrm>
                <a:off x="5288281" y="25497395"/>
                <a:ext cx="400110" cy="480260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kumimoji="1" lang="en-US" altLang="ja-JP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(331)</a:t>
                </a:r>
                <a:endParaRPr kumimoji="1" lang="ja-JP" alt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8" name="テキスト ボックス 317">
                <a:extLst>
                  <a:ext uri="{FF2B5EF4-FFF2-40B4-BE49-F238E27FC236}">
                    <a16:creationId xmlns:a16="http://schemas.microsoft.com/office/drawing/2014/main" id="{E1611E90-EA9F-4185-9A61-909688440D4E}"/>
                  </a:ext>
                </a:extLst>
              </p:cNvPr>
              <p:cNvSpPr txBox="1"/>
              <p:nvPr/>
            </p:nvSpPr>
            <p:spPr>
              <a:xfrm>
                <a:off x="5467852" y="25489082"/>
                <a:ext cx="400110" cy="480260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kumimoji="1" lang="en-US" altLang="ja-JP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(420)</a:t>
                </a:r>
                <a:endParaRPr kumimoji="1" lang="ja-JP" alt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9" name="テキスト ボックス 318">
                <a:extLst>
                  <a:ext uri="{FF2B5EF4-FFF2-40B4-BE49-F238E27FC236}">
                    <a16:creationId xmlns:a16="http://schemas.microsoft.com/office/drawing/2014/main" id="{740F4911-E912-4FFA-B71F-F06D41F5FA9A}"/>
                  </a:ext>
                </a:extLst>
              </p:cNvPr>
              <p:cNvSpPr txBox="1"/>
              <p:nvPr/>
            </p:nvSpPr>
            <p:spPr>
              <a:xfrm>
                <a:off x="6014275" y="25497395"/>
                <a:ext cx="400110" cy="480260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kumimoji="1" lang="en-US" altLang="ja-JP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(422)</a:t>
                </a:r>
                <a:endParaRPr kumimoji="1" lang="ja-JP" alt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0" name="テキスト ボックス 319">
                <a:extLst>
                  <a:ext uri="{FF2B5EF4-FFF2-40B4-BE49-F238E27FC236}">
                    <a16:creationId xmlns:a16="http://schemas.microsoft.com/office/drawing/2014/main" id="{1547AD2A-D289-48FC-9C5A-0582620EC411}"/>
                  </a:ext>
                </a:extLst>
              </p:cNvPr>
              <p:cNvSpPr txBox="1"/>
              <p:nvPr/>
            </p:nvSpPr>
            <p:spPr>
              <a:xfrm>
                <a:off x="6347755" y="25496273"/>
                <a:ext cx="400110" cy="473591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kumimoji="1" lang="en-US" altLang="ja-JP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(511)</a:t>
                </a:r>
                <a:endParaRPr kumimoji="1" lang="ja-JP" alt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27" name="テキスト ボックス 426">
              <a:extLst>
                <a:ext uri="{FF2B5EF4-FFF2-40B4-BE49-F238E27FC236}">
                  <a16:creationId xmlns:a16="http://schemas.microsoft.com/office/drawing/2014/main" id="{DEBB3F16-3A3A-49DA-9FDC-746B79B527ED}"/>
                </a:ext>
              </a:extLst>
            </p:cNvPr>
            <p:cNvSpPr txBox="1"/>
            <p:nvPr/>
          </p:nvSpPr>
          <p:spPr>
            <a:xfrm>
              <a:off x="4900149" y="24842292"/>
              <a:ext cx="254563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kumimoji="1" lang="en-US" altLang="ja-JP" i="1" baseline="-25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wp</a:t>
              </a:r>
              <a:r>
                <a:rPr kumimoji="1" lang="en-US" altLang="ja-JP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5.729</a:t>
              </a:r>
              <a:r>
                <a:rPr kumimoji="1" lang="en-US" altLang="ja-JP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, R</a:t>
              </a:r>
              <a:r>
                <a:rPr kumimoji="1" lang="en-US" altLang="ja-JP" i="1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 </a:t>
              </a:r>
              <a:r>
                <a:rPr kumimoji="1" lang="en-US" altLang="ja-JP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1.089</a:t>
              </a:r>
              <a:r>
                <a:rPr kumimoji="1" lang="en-US" altLang="ja-JP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 </a:t>
              </a:r>
              <a:r>
                <a:rPr kumimoji="1" lang="en-US" altLang="ja-JP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(= </a:t>
              </a:r>
              <a:r>
                <a:rPr kumimoji="1" lang="en-US" altLang="ja-JP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kumimoji="1" lang="en-US" altLang="ja-JP" i="1" baseline="-25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wp</a:t>
              </a:r>
              <a:r>
                <a:rPr kumimoji="1" lang="en-US" altLang="ja-JP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kumimoji="1" lang="en-US" altLang="ja-JP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kumimoji="1" lang="en-US" altLang="ja-JP" i="1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kumimoji="1" lang="en-US" altLang="ja-JP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= 4.849</a:t>
              </a:r>
              <a:endParaRPr kumimoji="1" lang="ja-JP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DDABB0E3-09A6-4CC5-952A-C5599376DCC4}"/>
              </a:ext>
            </a:extLst>
          </p:cNvPr>
          <p:cNvGrpSpPr/>
          <p:nvPr/>
        </p:nvGrpSpPr>
        <p:grpSpPr>
          <a:xfrm>
            <a:off x="1742083" y="26276230"/>
            <a:ext cx="5832000" cy="2984400"/>
            <a:chOff x="1517154" y="28011048"/>
            <a:chExt cx="5832000" cy="2984400"/>
          </a:xfrm>
        </p:grpSpPr>
        <p:grpSp>
          <p:nvGrpSpPr>
            <p:cNvPr id="2061" name="グループ化 2060">
              <a:extLst>
                <a:ext uri="{FF2B5EF4-FFF2-40B4-BE49-F238E27FC236}">
                  <a16:creationId xmlns:a16="http://schemas.microsoft.com/office/drawing/2014/main" id="{DEFACC21-840F-474F-AC2E-D2230BC5ECB1}"/>
                </a:ext>
              </a:extLst>
            </p:cNvPr>
            <p:cNvGrpSpPr/>
            <p:nvPr/>
          </p:nvGrpSpPr>
          <p:grpSpPr>
            <a:xfrm>
              <a:off x="1517154" y="28011048"/>
              <a:ext cx="5832000" cy="2984400"/>
              <a:chOff x="1487178" y="28602656"/>
              <a:chExt cx="5832000" cy="2984400"/>
            </a:xfrm>
          </p:grpSpPr>
          <p:pic>
            <p:nvPicPr>
              <p:cNvPr id="272" name="図 271">
                <a:extLst>
                  <a:ext uri="{FF2B5EF4-FFF2-40B4-BE49-F238E27FC236}">
                    <a16:creationId xmlns:a16="http://schemas.microsoft.com/office/drawing/2014/main" id="{5F79C2B1-49AD-48D1-81E1-7BDC743C067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87178" y="28602656"/>
                <a:ext cx="5832000" cy="2984400"/>
              </a:xfrm>
              <a:prstGeom prst="rect">
                <a:avLst/>
              </a:prstGeom>
            </p:spPr>
          </p:pic>
          <p:sp>
            <p:nvSpPr>
              <p:cNvPr id="276" name="正方形/長方形 275">
                <a:extLst>
                  <a:ext uri="{FF2B5EF4-FFF2-40B4-BE49-F238E27FC236}">
                    <a16:creationId xmlns:a16="http://schemas.microsoft.com/office/drawing/2014/main" id="{7B6D61BB-C9B4-415D-BB06-BC6AC9B0E2A8}"/>
                  </a:ext>
                </a:extLst>
              </p:cNvPr>
              <p:cNvSpPr/>
              <p:nvPr/>
            </p:nvSpPr>
            <p:spPr>
              <a:xfrm>
                <a:off x="2081219" y="30738941"/>
                <a:ext cx="5116707" cy="97099"/>
              </a:xfrm>
              <a:prstGeom prst="rect">
                <a:avLst/>
              </a:prstGeom>
              <a:solidFill>
                <a:schemeClr val="bg1">
                  <a:lumMod val="85000"/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77" name="正方形/長方形 276">
                <a:extLst>
                  <a:ext uri="{FF2B5EF4-FFF2-40B4-BE49-F238E27FC236}">
                    <a16:creationId xmlns:a16="http://schemas.microsoft.com/office/drawing/2014/main" id="{C4F70E6D-FB8F-4602-ACEC-EA43CF600A15}"/>
                  </a:ext>
                </a:extLst>
              </p:cNvPr>
              <p:cNvSpPr/>
              <p:nvPr/>
            </p:nvSpPr>
            <p:spPr>
              <a:xfrm>
                <a:off x="2081219" y="30851153"/>
                <a:ext cx="5116707" cy="97099"/>
              </a:xfrm>
              <a:prstGeom prst="rect">
                <a:avLst/>
              </a:prstGeom>
              <a:solidFill>
                <a:srgbClr val="FF000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3" name="正方形/長方形 292">
                <a:extLst>
                  <a:ext uri="{FF2B5EF4-FFF2-40B4-BE49-F238E27FC236}">
                    <a16:creationId xmlns:a16="http://schemas.microsoft.com/office/drawing/2014/main" id="{49678AE2-862E-4240-B9FB-F12E8E88F9F9}"/>
                  </a:ext>
                </a:extLst>
              </p:cNvPr>
              <p:cNvSpPr/>
              <p:nvPr/>
            </p:nvSpPr>
            <p:spPr>
              <a:xfrm>
                <a:off x="2407377" y="29934949"/>
                <a:ext cx="90000" cy="90000"/>
              </a:xfrm>
              <a:prstGeom prst="rect">
                <a:avLst/>
              </a:prstGeom>
              <a:solidFill>
                <a:schemeClr val="bg1">
                  <a:lumMod val="85000"/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4" name="正方形/長方形 293">
                <a:extLst>
                  <a:ext uri="{FF2B5EF4-FFF2-40B4-BE49-F238E27FC236}">
                    <a16:creationId xmlns:a16="http://schemas.microsoft.com/office/drawing/2014/main" id="{7AFFD83D-33E4-446F-8FE8-87B88BECF9D1}"/>
                  </a:ext>
                </a:extLst>
              </p:cNvPr>
              <p:cNvSpPr/>
              <p:nvPr/>
            </p:nvSpPr>
            <p:spPr>
              <a:xfrm>
                <a:off x="2710590" y="30299063"/>
                <a:ext cx="90000" cy="90000"/>
              </a:xfrm>
              <a:prstGeom prst="rect">
                <a:avLst/>
              </a:prstGeom>
              <a:solidFill>
                <a:schemeClr val="bg1">
                  <a:lumMod val="85000"/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5" name="正方形/長方形 294">
                <a:extLst>
                  <a:ext uri="{FF2B5EF4-FFF2-40B4-BE49-F238E27FC236}">
                    <a16:creationId xmlns:a16="http://schemas.microsoft.com/office/drawing/2014/main" id="{875C73F3-A5C7-4541-82AB-0A863B2F10C1}"/>
                  </a:ext>
                </a:extLst>
              </p:cNvPr>
              <p:cNvSpPr/>
              <p:nvPr/>
            </p:nvSpPr>
            <p:spPr>
              <a:xfrm>
                <a:off x="4365043" y="30457222"/>
                <a:ext cx="90000" cy="90000"/>
              </a:xfrm>
              <a:prstGeom prst="rect">
                <a:avLst/>
              </a:prstGeom>
              <a:solidFill>
                <a:schemeClr val="bg1">
                  <a:lumMod val="85000"/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6" name="正方形/長方形 295">
                <a:extLst>
                  <a:ext uri="{FF2B5EF4-FFF2-40B4-BE49-F238E27FC236}">
                    <a16:creationId xmlns:a16="http://schemas.microsoft.com/office/drawing/2014/main" id="{1A2BA117-2144-401E-8D73-184DD84E0EAB}"/>
                  </a:ext>
                </a:extLst>
              </p:cNvPr>
              <p:cNvSpPr/>
              <p:nvPr/>
            </p:nvSpPr>
            <p:spPr>
              <a:xfrm>
                <a:off x="5659901" y="30426569"/>
                <a:ext cx="90000" cy="90000"/>
              </a:xfrm>
              <a:prstGeom prst="rect">
                <a:avLst/>
              </a:prstGeom>
              <a:solidFill>
                <a:schemeClr val="bg1">
                  <a:lumMod val="85000"/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7" name="正方形/長方形 296">
                <a:extLst>
                  <a:ext uri="{FF2B5EF4-FFF2-40B4-BE49-F238E27FC236}">
                    <a16:creationId xmlns:a16="http://schemas.microsoft.com/office/drawing/2014/main" id="{C80CEA37-64C5-4CB8-B717-660C8131E3B2}"/>
                  </a:ext>
                </a:extLst>
              </p:cNvPr>
              <p:cNvSpPr/>
              <p:nvPr/>
            </p:nvSpPr>
            <p:spPr>
              <a:xfrm>
                <a:off x="6222491" y="29801956"/>
                <a:ext cx="90000" cy="90000"/>
              </a:xfrm>
              <a:prstGeom prst="rect">
                <a:avLst/>
              </a:prstGeom>
              <a:solidFill>
                <a:schemeClr val="bg1">
                  <a:lumMod val="85000"/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8" name="正方形/長方形 297">
                <a:extLst>
                  <a:ext uri="{FF2B5EF4-FFF2-40B4-BE49-F238E27FC236}">
                    <a16:creationId xmlns:a16="http://schemas.microsoft.com/office/drawing/2014/main" id="{BC4B2422-FEEB-4DE3-ADAB-BF828AFDDA90}"/>
                  </a:ext>
                </a:extLst>
              </p:cNvPr>
              <p:cNvSpPr/>
              <p:nvPr/>
            </p:nvSpPr>
            <p:spPr>
              <a:xfrm>
                <a:off x="2582639" y="30440830"/>
                <a:ext cx="90000" cy="90000"/>
              </a:xfrm>
              <a:prstGeom prst="rect">
                <a:avLst/>
              </a:prstGeom>
              <a:solidFill>
                <a:srgbClr val="FF000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9" name="正方形/長方形 298">
                <a:extLst>
                  <a:ext uri="{FF2B5EF4-FFF2-40B4-BE49-F238E27FC236}">
                    <a16:creationId xmlns:a16="http://schemas.microsoft.com/office/drawing/2014/main" id="{C743795B-9460-48E2-86C9-7DEF31B238CE}"/>
                  </a:ext>
                </a:extLst>
              </p:cNvPr>
              <p:cNvSpPr/>
              <p:nvPr/>
            </p:nvSpPr>
            <p:spPr>
              <a:xfrm>
                <a:off x="3012443" y="30440830"/>
                <a:ext cx="90000" cy="90000"/>
              </a:xfrm>
              <a:prstGeom prst="rect">
                <a:avLst/>
              </a:prstGeom>
              <a:solidFill>
                <a:srgbClr val="FF000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0" name="正方形/長方形 299">
                <a:extLst>
                  <a:ext uri="{FF2B5EF4-FFF2-40B4-BE49-F238E27FC236}">
                    <a16:creationId xmlns:a16="http://schemas.microsoft.com/office/drawing/2014/main" id="{EC830DF2-881E-4FB5-B379-D7A742D00A10}"/>
                  </a:ext>
                </a:extLst>
              </p:cNvPr>
              <p:cNvSpPr/>
              <p:nvPr/>
            </p:nvSpPr>
            <p:spPr>
              <a:xfrm>
                <a:off x="3424143" y="30443745"/>
                <a:ext cx="90000" cy="90000"/>
              </a:xfrm>
              <a:prstGeom prst="rect">
                <a:avLst/>
              </a:prstGeom>
              <a:solidFill>
                <a:srgbClr val="FF000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1" name="正方形/長方形 300">
                <a:extLst>
                  <a:ext uri="{FF2B5EF4-FFF2-40B4-BE49-F238E27FC236}">
                    <a16:creationId xmlns:a16="http://schemas.microsoft.com/office/drawing/2014/main" id="{B788E316-D57F-42FE-8525-F53334D9B65B}"/>
                  </a:ext>
                </a:extLst>
              </p:cNvPr>
              <p:cNvSpPr/>
              <p:nvPr/>
            </p:nvSpPr>
            <p:spPr>
              <a:xfrm>
                <a:off x="3532285" y="30445012"/>
                <a:ext cx="90000" cy="90000"/>
              </a:xfrm>
              <a:prstGeom prst="rect">
                <a:avLst/>
              </a:prstGeom>
              <a:solidFill>
                <a:srgbClr val="FF000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2" name="正方形/長方形 301">
                <a:extLst>
                  <a:ext uri="{FF2B5EF4-FFF2-40B4-BE49-F238E27FC236}">
                    <a16:creationId xmlns:a16="http://schemas.microsoft.com/office/drawing/2014/main" id="{ADC41E6C-FC00-469E-ABAA-DC0087760737}"/>
                  </a:ext>
                </a:extLst>
              </p:cNvPr>
              <p:cNvSpPr/>
              <p:nvPr/>
            </p:nvSpPr>
            <p:spPr>
              <a:xfrm>
                <a:off x="4201967" y="30256336"/>
                <a:ext cx="90000" cy="90000"/>
              </a:xfrm>
              <a:prstGeom prst="rect">
                <a:avLst/>
              </a:prstGeom>
              <a:solidFill>
                <a:schemeClr val="bg1">
                  <a:lumMod val="85000"/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3" name="正方形/長方形 302">
                <a:extLst>
                  <a:ext uri="{FF2B5EF4-FFF2-40B4-BE49-F238E27FC236}">
                    <a16:creationId xmlns:a16="http://schemas.microsoft.com/office/drawing/2014/main" id="{4F8B4290-E999-4A29-9C83-1A897EEBEB7B}"/>
                  </a:ext>
                </a:extLst>
              </p:cNvPr>
              <p:cNvSpPr/>
              <p:nvPr/>
            </p:nvSpPr>
            <p:spPr>
              <a:xfrm>
                <a:off x="3790843" y="30440830"/>
                <a:ext cx="90000" cy="90000"/>
              </a:xfrm>
              <a:prstGeom prst="rect">
                <a:avLst/>
              </a:prstGeom>
              <a:solidFill>
                <a:srgbClr val="FF000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4" name="正方形/長方形 303">
                <a:extLst>
                  <a:ext uri="{FF2B5EF4-FFF2-40B4-BE49-F238E27FC236}">
                    <a16:creationId xmlns:a16="http://schemas.microsoft.com/office/drawing/2014/main" id="{5D9D17C3-2D25-4E37-8D80-EB5DE00B928D}"/>
                  </a:ext>
                </a:extLst>
              </p:cNvPr>
              <p:cNvSpPr/>
              <p:nvPr/>
            </p:nvSpPr>
            <p:spPr>
              <a:xfrm>
                <a:off x="5047655" y="30016430"/>
                <a:ext cx="90000" cy="90000"/>
              </a:xfrm>
              <a:prstGeom prst="rect">
                <a:avLst/>
              </a:prstGeom>
              <a:solidFill>
                <a:schemeClr val="bg1">
                  <a:lumMod val="85000"/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5" name="正方形/長方形 304">
                <a:extLst>
                  <a:ext uri="{FF2B5EF4-FFF2-40B4-BE49-F238E27FC236}">
                    <a16:creationId xmlns:a16="http://schemas.microsoft.com/office/drawing/2014/main" id="{429E0E3F-F138-4C0E-94D9-67A7DD824157}"/>
                  </a:ext>
                </a:extLst>
              </p:cNvPr>
              <p:cNvSpPr/>
              <p:nvPr/>
            </p:nvSpPr>
            <p:spPr>
              <a:xfrm>
                <a:off x="5498150" y="30426813"/>
                <a:ext cx="90000" cy="90000"/>
              </a:xfrm>
              <a:prstGeom prst="rect">
                <a:avLst/>
              </a:prstGeom>
              <a:solidFill>
                <a:schemeClr val="bg1">
                  <a:lumMod val="85000"/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6" name="正方形/長方形 305">
                <a:extLst>
                  <a:ext uri="{FF2B5EF4-FFF2-40B4-BE49-F238E27FC236}">
                    <a16:creationId xmlns:a16="http://schemas.microsoft.com/office/drawing/2014/main" id="{2133E952-47D6-4B66-A70E-E6891A2C62B4}"/>
                  </a:ext>
                </a:extLst>
              </p:cNvPr>
              <p:cNvSpPr/>
              <p:nvPr/>
            </p:nvSpPr>
            <p:spPr>
              <a:xfrm>
                <a:off x="6634515" y="30367222"/>
                <a:ext cx="90000" cy="90000"/>
              </a:xfrm>
              <a:prstGeom prst="rect">
                <a:avLst/>
              </a:prstGeom>
              <a:solidFill>
                <a:schemeClr val="bg1">
                  <a:lumMod val="85000"/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7" name="正方形/長方形 306">
                <a:extLst>
                  <a:ext uri="{FF2B5EF4-FFF2-40B4-BE49-F238E27FC236}">
                    <a16:creationId xmlns:a16="http://schemas.microsoft.com/office/drawing/2014/main" id="{BCC27981-6440-46BF-913A-0FB1A249A7E5}"/>
                  </a:ext>
                </a:extLst>
              </p:cNvPr>
              <p:cNvSpPr/>
              <p:nvPr/>
            </p:nvSpPr>
            <p:spPr>
              <a:xfrm>
                <a:off x="3751084" y="28791392"/>
                <a:ext cx="90000" cy="90000"/>
              </a:xfrm>
              <a:prstGeom prst="rect">
                <a:avLst/>
              </a:prstGeom>
              <a:solidFill>
                <a:schemeClr val="bg1">
                  <a:lumMod val="85000"/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0" name="テキスト ボックス 309">
                <a:extLst>
                  <a:ext uri="{FF2B5EF4-FFF2-40B4-BE49-F238E27FC236}">
                    <a16:creationId xmlns:a16="http://schemas.microsoft.com/office/drawing/2014/main" id="{0CA5AE7B-C897-4904-9F28-68F03FAC555E}"/>
                  </a:ext>
                </a:extLst>
              </p:cNvPr>
              <p:cNvSpPr txBox="1"/>
              <p:nvPr/>
            </p:nvSpPr>
            <p:spPr>
              <a:xfrm>
                <a:off x="2081219" y="28653684"/>
                <a:ext cx="16304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 1h milling in Ar</a:t>
                </a:r>
                <a:endParaRPr kumimoji="1" lang="ja-JP" alt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1" name="テキスト ボックス 320">
                <a:extLst>
                  <a:ext uri="{FF2B5EF4-FFF2-40B4-BE49-F238E27FC236}">
                    <a16:creationId xmlns:a16="http://schemas.microsoft.com/office/drawing/2014/main" id="{FD15A63E-9ADD-4B8B-9521-B2BC290B71B9}"/>
                  </a:ext>
                </a:extLst>
              </p:cNvPr>
              <p:cNvSpPr txBox="1"/>
              <p:nvPr/>
            </p:nvSpPr>
            <p:spPr>
              <a:xfrm>
                <a:off x="2223018" y="29353013"/>
                <a:ext cx="400110" cy="466923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kumimoji="1" lang="en-US" altLang="ja-JP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(111)</a:t>
                </a:r>
                <a:endParaRPr kumimoji="1" lang="ja-JP" alt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2" name="テキスト ボックス 321">
                <a:extLst>
                  <a:ext uri="{FF2B5EF4-FFF2-40B4-BE49-F238E27FC236}">
                    <a16:creationId xmlns:a16="http://schemas.microsoft.com/office/drawing/2014/main" id="{011B45FB-13E2-4488-9196-DC6CDC7B79EF}"/>
                  </a:ext>
                </a:extLst>
              </p:cNvPr>
              <p:cNvSpPr txBox="1"/>
              <p:nvPr/>
            </p:nvSpPr>
            <p:spPr>
              <a:xfrm>
                <a:off x="4032151" y="29807326"/>
                <a:ext cx="400110" cy="473591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kumimoji="1" lang="en-US" altLang="ja-JP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(311)</a:t>
                </a:r>
                <a:endParaRPr kumimoji="1" lang="ja-JP" alt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3" name="テキスト ボックス 322">
                <a:extLst>
                  <a:ext uri="{FF2B5EF4-FFF2-40B4-BE49-F238E27FC236}">
                    <a16:creationId xmlns:a16="http://schemas.microsoft.com/office/drawing/2014/main" id="{38F79AFE-BDAE-484E-B468-565399E88D09}"/>
                  </a:ext>
                </a:extLst>
              </p:cNvPr>
              <p:cNvSpPr txBox="1"/>
              <p:nvPr/>
            </p:nvSpPr>
            <p:spPr>
              <a:xfrm>
                <a:off x="4243746" y="29793029"/>
                <a:ext cx="400110" cy="480260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kumimoji="1" lang="en-US" altLang="ja-JP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(222)</a:t>
                </a:r>
                <a:endParaRPr kumimoji="1" lang="ja-JP" alt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4" name="テキスト ボックス 323">
                <a:extLst>
                  <a:ext uri="{FF2B5EF4-FFF2-40B4-BE49-F238E27FC236}">
                    <a16:creationId xmlns:a16="http://schemas.microsoft.com/office/drawing/2014/main" id="{983F17DC-1E86-47CE-BFCD-EDF0C097189E}"/>
                  </a:ext>
                </a:extLst>
              </p:cNvPr>
              <p:cNvSpPr txBox="1"/>
              <p:nvPr/>
            </p:nvSpPr>
            <p:spPr>
              <a:xfrm>
                <a:off x="4887890" y="29518024"/>
                <a:ext cx="400110" cy="480260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kumimoji="1" lang="en-US" altLang="ja-JP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(400)</a:t>
                </a:r>
                <a:endParaRPr kumimoji="1" lang="ja-JP" alt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5" name="テキスト ボックス 324">
                <a:extLst>
                  <a:ext uri="{FF2B5EF4-FFF2-40B4-BE49-F238E27FC236}">
                    <a16:creationId xmlns:a16="http://schemas.microsoft.com/office/drawing/2014/main" id="{5A1CF8BC-EFF3-407B-AF35-3C5955FB3855}"/>
                  </a:ext>
                </a:extLst>
              </p:cNvPr>
              <p:cNvSpPr txBox="1"/>
              <p:nvPr/>
            </p:nvSpPr>
            <p:spPr>
              <a:xfrm>
                <a:off x="5337861" y="29799210"/>
                <a:ext cx="400110" cy="480260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kumimoji="1" lang="en-US" altLang="ja-JP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(331)</a:t>
                </a:r>
                <a:endParaRPr kumimoji="1" lang="ja-JP" alt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6" name="テキスト ボックス 325">
                <a:extLst>
                  <a:ext uri="{FF2B5EF4-FFF2-40B4-BE49-F238E27FC236}">
                    <a16:creationId xmlns:a16="http://schemas.microsoft.com/office/drawing/2014/main" id="{FC9E4E7E-388D-4C1C-A879-9A4CEC1FF54F}"/>
                  </a:ext>
                </a:extLst>
              </p:cNvPr>
              <p:cNvSpPr txBox="1"/>
              <p:nvPr/>
            </p:nvSpPr>
            <p:spPr>
              <a:xfrm>
                <a:off x="5517432" y="29790897"/>
                <a:ext cx="400110" cy="480260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kumimoji="1" lang="en-US" altLang="ja-JP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(420)</a:t>
                </a:r>
                <a:endParaRPr kumimoji="1" lang="ja-JP" alt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7" name="テキスト ボックス 326">
                <a:extLst>
                  <a:ext uri="{FF2B5EF4-FFF2-40B4-BE49-F238E27FC236}">
                    <a16:creationId xmlns:a16="http://schemas.microsoft.com/office/drawing/2014/main" id="{57CFEED5-2BD1-453A-8402-A8210CD7BC07}"/>
                  </a:ext>
                </a:extLst>
              </p:cNvPr>
              <p:cNvSpPr txBox="1"/>
              <p:nvPr/>
            </p:nvSpPr>
            <p:spPr>
              <a:xfrm>
                <a:off x="6063855" y="29317073"/>
                <a:ext cx="400110" cy="480260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kumimoji="1" lang="en-US" altLang="ja-JP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(422)</a:t>
                </a:r>
                <a:endParaRPr kumimoji="1" lang="ja-JP" alt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8" name="テキスト ボックス 327">
                <a:extLst>
                  <a:ext uri="{FF2B5EF4-FFF2-40B4-BE49-F238E27FC236}">
                    <a16:creationId xmlns:a16="http://schemas.microsoft.com/office/drawing/2014/main" id="{0089FA50-EB88-4571-B2FA-97C3B9848C75}"/>
                  </a:ext>
                </a:extLst>
              </p:cNvPr>
              <p:cNvSpPr txBox="1"/>
              <p:nvPr/>
            </p:nvSpPr>
            <p:spPr>
              <a:xfrm>
                <a:off x="6397335" y="29798088"/>
                <a:ext cx="400110" cy="473591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kumimoji="1" lang="en-US" altLang="ja-JP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(511)</a:t>
                </a:r>
                <a:endParaRPr kumimoji="1" lang="ja-JP" alt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9" name="テキスト ボックス 328">
                <a:extLst>
                  <a:ext uri="{FF2B5EF4-FFF2-40B4-BE49-F238E27FC236}">
                    <a16:creationId xmlns:a16="http://schemas.microsoft.com/office/drawing/2014/main" id="{C6FB29E1-E5FB-4A04-A6C7-5FBD52EEBBC1}"/>
                  </a:ext>
                </a:extLst>
              </p:cNvPr>
              <p:cNvSpPr txBox="1"/>
              <p:nvPr/>
            </p:nvSpPr>
            <p:spPr>
              <a:xfrm>
                <a:off x="3754981" y="28676838"/>
                <a:ext cx="400110" cy="480260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kumimoji="1" lang="en-US" altLang="ja-JP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(220)</a:t>
                </a:r>
                <a:endParaRPr kumimoji="1" lang="ja-JP" alt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0" name="テキスト ボックス 329">
                <a:extLst>
                  <a:ext uri="{FF2B5EF4-FFF2-40B4-BE49-F238E27FC236}">
                    <a16:creationId xmlns:a16="http://schemas.microsoft.com/office/drawing/2014/main" id="{43F4AB3E-8A85-4641-970D-20E4DCA371A6}"/>
                  </a:ext>
                </a:extLst>
              </p:cNvPr>
              <p:cNvSpPr txBox="1"/>
              <p:nvPr/>
            </p:nvSpPr>
            <p:spPr>
              <a:xfrm>
                <a:off x="2550067" y="29776300"/>
                <a:ext cx="400110" cy="480260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kumimoji="1" lang="en-US" altLang="ja-JP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(200)</a:t>
                </a:r>
                <a:endParaRPr kumimoji="1" lang="ja-JP" alt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28" name="テキスト ボックス 427">
              <a:extLst>
                <a:ext uri="{FF2B5EF4-FFF2-40B4-BE49-F238E27FC236}">
                  <a16:creationId xmlns:a16="http://schemas.microsoft.com/office/drawing/2014/main" id="{254BE742-2ADA-46CD-8414-B3097624A5A4}"/>
                </a:ext>
              </a:extLst>
            </p:cNvPr>
            <p:cNvSpPr txBox="1"/>
            <p:nvPr/>
          </p:nvSpPr>
          <p:spPr>
            <a:xfrm>
              <a:off x="4557671" y="28137599"/>
              <a:ext cx="248235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kumimoji="1" lang="en-US" altLang="ja-JP" i="1" baseline="-25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wp</a:t>
              </a:r>
              <a:r>
                <a:rPr kumimoji="1" lang="en-US" altLang="ja-JP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5.245</a:t>
              </a:r>
              <a:r>
                <a:rPr kumimoji="1" lang="en-US" altLang="ja-JP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, R</a:t>
              </a:r>
              <a:r>
                <a:rPr kumimoji="1" lang="en-US" altLang="ja-JP" i="1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 </a:t>
              </a:r>
              <a:r>
                <a:rPr kumimoji="1" lang="en-US" altLang="ja-JP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altLang="ja-JP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0.959</a:t>
              </a:r>
              <a:r>
                <a:rPr kumimoji="1" lang="en-US" altLang="ja-JP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 </a:t>
              </a:r>
              <a:r>
                <a:rPr kumimoji="1" lang="en-US" altLang="ja-JP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(= </a:t>
              </a:r>
              <a:r>
                <a:rPr kumimoji="1" lang="en-US" altLang="ja-JP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kumimoji="1" lang="en-US" altLang="ja-JP" i="1" baseline="-25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wp</a:t>
              </a:r>
              <a:r>
                <a:rPr kumimoji="1" lang="en-US" altLang="ja-JP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kumimoji="1" lang="en-US" altLang="ja-JP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kumimoji="1" lang="en-US" altLang="ja-JP" i="1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kumimoji="1" lang="en-US" altLang="ja-JP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= </a:t>
              </a:r>
              <a:r>
                <a:rPr lang="en-US" altLang="ja-JP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5.470</a:t>
              </a:r>
              <a:endParaRPr kumimoji="1" lang="ja-JP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3" name="テキスト ボックス 202">
            <a:extLst>
              <a:ext uri="{FF2B5EF4-FFF2-40B4-BE49-F238E27FC236}">
                <a16:creationId xmlns:a16="http://schemas.microsoft.com/office/drawing/2014/main" id="{8CFE0EB4-9950-49F9-9C4F-84F31C54D3E9}"/>
              </a:ext>
            </a:extLst>
          </p:cNvPr>
          <p:cNvSpPr txBox="1"/>
          <p:nvPr/>
        </p:nvSpPr>
        <p:spPr>
          <a:xfrm>
            <a:off x="2033224" y="38491148"/>
            <a:ext cx="26883086" cy="3354765"/>
          </a:xfrm>
          <a:prstGeom prst="rect">
            <a:avLst/>
          </a:prstGeom>
          <a:noFill/>
          <a:ln w="22225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571500" indent="-571500" algn="just" defTabSz="685800">
              <a:buFont typeface="Wingdings" panose="05000000000000000000" pitchFamily="2" charset="2"/>
              <a:buChar char="Ø"/>
              <a:defRPr/>
            </a:pPr>
            <a:r>
              <a:rPr kumimoji="0" lang="en-US" altLang="ja-JP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kumimoji="0" lang="ja-JP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雰囲気中でミリングすることで、第二相の生成が抑制、かつ、化学量論組成が維持され、空気中試料の</a:t>
            </a:r>
            <a:r>
              <a:rPr kumimoji="0" lang="en-US" altLang="ja-JP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kumimoji="0" lang="en-US" altLang="ja-JP" sz="3600" b="1" i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altLang="ja-JP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kumimoji="0" lang="ja-JP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の減少も抑制された。</a:t>
            </a:r>
            <a:endParaRPr kumimoji="0" lang="en-US" altLang="ja-JP" sz="36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 defTabSz="685800">
              <a:buFont typeface="Wingdings" panose="05000000000000000000" pitchFamily="2" charset="2"/>
              <a:buChar char="Ø"/>
              <a:defRPr/>
            </a:pPr>
            <a:r>
              <a:rPr kumimoji="0" lang="ja-JP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ミリング時間が長くなるに従って、粒径のばらつきが抑制され平均粒径が</a:t>
            </a:r>
            <a:r>
              <a:rPr kumimoji="0" lang="en-US" altLang="ja-JP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1h</a:t>
            </a:r>
            <a:r>
              <a:rPr kumimoji="0" lang="ja-JP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の</a:t>
            </a:r>
            <a:r>
              <a:rPr kumimoji="0" lang="en-US" altLang="ja-JP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0.88</a:t>
            </a:r>
            <a:r>
              <a:rPr kumimoji="0" lang="en-US" altLang="ja-JP" sz="3600" b="1" i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kumimoji="0" lang="en-US" altLang="ja-JP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ja-JP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に対し</a:t>
            </a:r>
            <a:r>
              <a:rPr kumimoji="0" lang="en-US" altLang="ja-JP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12h</a:t>
            </a:r>
            <a:r>
              <a:rPr kumimoji="0" lang="ja-JP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では</a:t>
            </a:r>
            <a:r>
              <a:rPr kumimoji="0" lang="en-US" altLang="ja-JP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0.66</a:t>
            </a:r>
            <a:r>
              <a:rPr kumimoji="0" lang="en-US" altLang="ja-JP" sz="3600" b="1" i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kumimoji="0" lang="en-US" altLang="ja-JP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ja-JP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へ微細化された。</a:t>
            </a:r>
            <a:endParaRPr kumimoji="0" lang="en-US" altLang="ja-JP" sz="36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 defTabSz="685800">
              <a:buFont typeface="Wingdings" panose="05000000000000000000" pitchFamily="2" charset="2"/>
              <a:buChar char="Ø"/>
              <a:defRPr/>
            </a:pPr>
            <a:r>
              <a:rPr kumimoji="0" lang="ja-JP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ミリング時間が長くなるに従って、格子熱伝導率は低減し、特に、</a:t>
            </a:r>
            <a:r>
              <a:rPr kumimoji="0" lang="en-US" altLang="ja-JP" sz="36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kumimoji="0" lang="ja-JP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雰囲気中で</a:t>
            </a:r>
            <a:r>
              <a:rPr kumimoji="0" lang="en-US" altLang="ja-JP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12h</a:t>
            </a:r>
            <a:r>
              <a:rPr kumimoji="0" lang="ja-JP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ミリングした試料では、</a:t>
            </a:r>
            <a:r>
              <a:rPr kumimoji="0" lang="en-US" altLang="ja-JP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4.64W/mK@350K</a:t>
            </a:r>
            <a:r>
              <a:rPr kumimoji="0" lang="ja-JP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であった。</a:t>
            </a:r>
            <a:endParaRPr kumimoji="0" lang="en-US" altLang="ja-JP" sz="36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 defTabSz="685800">
              <a:buFont typeface="Wingdings" panose="05000000000000000000" pitchFamily="2" charset="2"/>
              <a:buChar char="Ø"/>
              <a:defRPr/>
            </a:pPr>
            <a:r>
              <a:rPr kumimoji="0" lang="ja-JP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無次元性能指数</a:t>
            </a:r>
            <a:r>
              <a:rPr kumimoji="0" lang="en-US" altLang="ja-JP" sz="3600" b="1" i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ZT</a:t>
            </a:r>
            <a:r>
              <a:rPr kumimoji="0" lang="ja-JP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は、</a:t>
            </a:r>
            <a:r>
              <a:rPr kumimoji="0" lang="en-US" altLang="ja-JP" sz="36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kumimoji="0" lang="ja-JP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雰囲気中で</a:t>
            </a:r>
            <a:r>
              <a:rPr kumimoji="0" lang="en-US" altLang="ja-JP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3h</a:t>
            </a:r>
            <a:r>
              <a:rPr kumimoji="0" lang="ja-JP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ミリングした試料で、</a:t>
            </a:r>
            <a:r>
              <a:rPr kumimoji="0" lang="en-US" altLang="ja-JP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0.0013@305K</a:t>
            </a:r>
            <a:r>
              <a:rPr kumimoji="0" lang="ja-JP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が最大の</a:t>
            </a:r>
            <a:r>
              <a:rPr kumimoji="0" lang="en-US" altLang="ja-JP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ja-JP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型熱電特性であった。</a:t>
            </a:r>
            <a:endParaRPr kumimoji="0" lang="en-US" altLang="ja-JP" sz="36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 defTabSz="685800">
              <a:buFont typeface="Wingdings" panose="05000000000000000000" pitchFamily="2" charset="2"/>
              <a:buChar char="Ø"/>
              <a:defRPr/>
            </a:pPr>
            <a:r>
              <a:rPr kumimoji="0" lang="ja-JP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今後の課題として、第四元素置換を施し、</a:t>
            </a:r>
            <a:r>
              <a:rPr kumimoji="0" lang="en-US" altLang="ja-JP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kumimoji="0" lang="en-US" altLang="ja-JP" sz="3600" b="1" i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altLang="ja-JP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kumimoji="0" lang="ja-JP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の増大を図ることで、</a:t>
            </a:r>
            <a:r>
              <a:rPr kumimoji="0" lang="en-US" altLang="ja-JP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kumimoji="0" lang="en-US" altLang="ja-JP" sz="3600" b="1" kern="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ja-JP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TiSn</a:t>
            </a:r>
            <a:r>
              <a:rPr kumimoji="0" lang="ja-JP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系合金の更なる</a:t>
            </a:r>
            <a:r>
              <a:rPr kumimoji="0" lang="en-US" altLang="ja-JP" sz="3600" b="1" i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ZT</a:t>
            </a:r>
            <a:r>
              <a:rPr kumimoji="0" lang="ja-JP" alt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向上が期待される。</a:t>
            </a:r>
            <a:endParaRPr kumimoji="0" lang="en-US" altLang="ja-JP" sz="36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 defTabSz="685800">
              <a:buFont typeface="Wingdings" panose="05000000000000000000" pitchFamily="2" charset="2"/>
              <a:buChar char="Ø"/>
              <a:defRPr/>
            </a:pPr>
            <a:endParaRPr kumimoji="0" lang="en-US" altLang="ja-JP" sz="32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A5D4DD-5696-4B71-AE0E-B855D9A4999D}"/>
              </a:ext>
            </a:extLst>
          </p:cNvPr>
          <p:cNvSpPr/>
          <p:nvPr/>
        </p:nvSpPr>
        <p:spPr>
          <a:xfrm>
            <a:off x="21364963" y="13757910"/>
            <a:ext cx="7755554" cy="182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ja-JP" alt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試料構造観察 ：</a:t>
            </a:r>
            <a:r>
              <a:rPr kumimoji="0" lang="en-US" altLang="ja-JP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 (VE-8800)</a:t>
            </a:r>
          </a:p>
          <a:p>
            <a:pPr>
              <a:lnSpc>
                <a:spcPct val="150000"/>
              </a:lnSpc>
              <a:defRPr/>
            </a:pPr>
            <a:r>
              <a:rPr kumimoji="0" lang="ja-JP" alt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粒度分布解析 ：</a:t>
            </a:r>
            <a:r>
              <a:rPr kumimoji="0" lang="en-US" altLang="ja-JP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ImageJ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B6A871BE-3DE5-4B41-BA7F-0D001DF6B319}"/>
              </a:ext>
            </a:extLst>
          </p:cNvPr>
          <p:cNvGrpSpPr/>
          <p:nvPr/>
        </p:nvGrpSpPr>
        <p:grpSpPr>
          <a:xfrm>
            <a:off x="12966133" y="15979631"/>
            <a:ext cx="15444000" cy="3848641"/>
            <a:chOff x="12943781" y="19590046"/>
            <a:chExt cx="15444000" cy="3848641"/>
          </a:xfrm>
        </p:grpSpPr>
        <p:sp>
          <p:nvSpPr>
            <p:cNvPr id="216" name="四角形: 角を丸くする 215">
              <a:extLst>
                <a:ext uri="{FF2B5EF4-FFF2-40B4-BE49-F238E27FC236}">
                  <a16:creationId xmlns:a16="http://schemas.microsoft.com/office/drawing/2014/main" id="{3958CDAD-B08A-4A90-9328-0360E80A1B48}"/>
                </a:ext>
              </a:extLst>
            </p:cNvPr>
            <p:cNvSpPr/>
            <p:nvPr/>
          </p:nvSpPr>
          <p:spPr>
            <a:xfrm>
              <a:off x="12943781" y="19590046"/>
              <a:ext cx="15444000" cy="3110621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244" name="テキスト ボックス 243">
              <a:extLst>
                <a:ext uri="{FF2B5EF4-FFF2-40B4-BE49-F238E27FC236}">
                  <a16:creationId xmlns:a16="http://schemas.microsoft.com/office/drawing/2014/main" id="{F1E36BF1-6FCF-4DEB-993F-DC8E33B27063}"/>
                </a:ext>
              </a:extLst>
            </p:cNvPr>
            <p:cNvSpPr txBox="1"/>
            <p:nvPr/>
          </p:nvSpPr>
          <p:spPr>
            <a:xfrm>
              <a:off x="13445052" y="19763642"/>
              <a:ext cx="7283085" cy="3675045"/>
            </a:xfrm>
            <a:prstGeom prst="rect">
              <a:avLst/>
            </a:prstGeom>
            <a:noFill/>
            <a:ln w="22225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kumimoji="0" lang="en-US" altLang="ja-JP" sz="4000" b="1" i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  </a:t>
              </a:r>
              <a:r>
                <a:rPr kumimoji="0" lang="ja-JP" altLang="en-US" sz="40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：定常熱流法 </a:t>
              </a:r>
              <a:r>
                <a:rPr kumimoji="0" lang="en-US" altLang="ja-JP" sz="40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(Resitest8300)</a:t>
              </a:r>
            </a:p>
            <a:p>
              <a:pPr>
                <a:lnSpc>
                  <a:spcPct val="150000"/>
                </a:lnSpc>
                <a:defRPr/>
              </a:pPr>
              <a:r>
                <a:rPr kumimoji="0" lang="en-US" altLang="ja-JP" sz="4000" b="1" i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ρ  </a:t>
              </a:r>
              <a:r>
                <a:rPr kumimoji="0" lang="ja-JP" altLang="en-US" sz="40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：直流四端子法 </a:t>
              </a:r>
              <a:r>
                <a:rPr kumimoji="0" lang="en-US" altLang="ja-JP" sz="40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(Resitest8300)</a:t>
              </a:r>
            </a:p>
            <a:p>
              <a:pPr>
                <a:lnSpc>
                  <a:spcPct val="150000"/>
                </a:lnSpc>
                <a:defRPr/>
              </a:pPr>
              <a:r>
                <a:rPr kumimoji="0" lang="en-US" altLang="ja-JP" sz="4000" b="1" i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kumimoji="0" lang="en-US" altLang="ja-JP" sz="24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kumimoji="0" lang="ja-JP" altLang="en-US" sz="40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ja-JP" sz="4000" b="1" kern="0" dirty="0">
                  <a:latin typeface="ＭＳ Ｐゴシック" panose="020B0600070205080204" pitchFamily="50" charset="-128"/>
                  <a:cs typeface="Times New Roman" panose="02020603050405020304" pitchFamily="18" charset="0"/>
                </a:rPr>
                <a:t>:DC</a:t>
              </a:r>
              <a:r>
                <a:rPr kumimoji="0" lang="ja-JP" altLang="en-US" sz="4000" b="1" kern="0" dirty="0">
                  <a:latin typeface="ＭＳ Ｐゴシック" panose="020B0600070205080204" pitchFamily="50" charset="-128"/>
                  <a:cs typeface="Times New Roman" panose="02020603050405020304" pitchFamily="18" charset="0"/>
                </a:rPr>
                <a:t>磁場法 </a:t>
              </a:r>
              <a:r>
                <a:rPr kumimoji="0" lang="en-US" altLang="ja-JP" sz="40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(Resitest8300)</a:t>
              </a:r>
            </a:p>
            <a:p>
              <a:pPr>
                <a:lnSpc>
                  <a:spcPct val="150000"/>
                </a:lnSpc>
                <a:defRPr/>
              </a:pPr>
              <a:endParaRPr kumimoji="0" lang="en-US" altLang="ja-JP" sz="4000" b="1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3B940947-91CE-4E8C-AAEB-AF98BB78375D}"/>
                </a:ext>
              </a:extLst>
            </p:cNvPr>
            <p:cNvSpPr/>
            <p:nvPr/>
          </p:nvSpPr>
          <p:spPr>
            <a:xfrm>
              <a:off x="20728137" y="20690603"/>
              <a:ext cx="7447514" cy="898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lnSpc>
                  <a:spcPct val="150000"/>
                </a:lnSpc>
                <a:defRPr/>
              </a:pPr>
              <a:r>
                <a:rPr lang="en-US" altLang="ja-JP" sz="4000" b="1" i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ja-JP" sz="4000" b="1" i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κ  </a:t>
              </a:r>
              <a:r>
                <a:rPr kumimoji="0" lang="ja-JP" altLang="en-US" sz="40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：発電効率評価装置 </a:t>
              </a:r>
              <a:r>
                <a:rPr kumimoji="0" lang="en-US" altLang="ja-JP" sz="40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(PEM-2)</a:t>
              </a:r>
            </a:p>
          </p:txBody>
        </p:sp>
      </p:grpSp>
      <p:sp>
        <p:nvSpPr>
          <p:cNvPr id="13" name="矢印: 右 12">
            <a:extLst>
              <a:ext uri="{FF2B5EF4-FFF2-40B4-BE49-F238E27FC236}">
                <a16:creationId xmlns:a16="http://schemas.microsoft.com/office/drawing/2014/main" id="{0705D5E0-0A5C-46DD-A9EF-3DDE5243B1D0}"/>
              </a:ext>
            </a:extLst>
          </p:cNvPr>
          <p:cNvSpPr/>
          <p:nvPr/>
        </p:nvSpPr>
        <p:spPr>
          <a:xfrm>
            <a:off x="13938159" y="33731840"/>
            <a:ext cx="2176276" cy="2219517"/>
          </a:xfrm>
          <a:prstGeom prst="rightArrow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テキスト ボックス 216">
            <a:extLst>
              <a:ext uri="{FF2B5EF4-FFF2-40B4-BE49-F238E27FC236}">
                <a16:creationId xmlns:a16="http://schemas.microsoft.com/office/drawing/2014/main" id="{9E167B37-D372-4DC7-827C-01E95D56C9B1}"/>
              </a:ext>
            </a:extLst>
          </p:cNvPr>
          <p:cNvSpPr txBox="1"/>
          <p:nvPr/>
        </p:nvSpPr>
        <p:spPr>
          <a:xfrm>
            <a:off x="1664739" y="20146841"/>
            <a:ext cx="8392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u="sng" dirty="0">
                <a:solidFill>
                  <a:schemeClr val="bg1"/>
                </a:solidFill>
              </a:rPr>
              <a:t>Results &amp; Discussion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3AA00533-9084-4048-A57F-13D6117A9EC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5345137" y="26276230"/>
            <a:ext cx="2129866" cy="208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奥行">
  <a:themeElements>
    <a:clrScheme name="奥行">
      <a:dk1>
        <a:sysClr val="windowText" lastClr="000000"/>
      </a:dk1>
      <a:lt1>
        <a:sysClr val="window" lastClr="FFFFFF"/>
      </a:lt1>
      <a:dk2>
        <a:srgbClr val="4E3B30"/>
      </a:dk2>
      <a:lt2>
        <a:srgbClr val="FFDB82"/>
      </a:lt2>
      <a:accent1>
        <a:srgbClr val="F0A22E"/>
      </a:accent1>
      <a:accent2>
        <a:srgbClr val="E4D9B2"/>
      </a:accent2>
      <a:accent3>
        <a:srgbClr val="AA986C"/>
      </a:accent3>
      <a:accent4>
        <a:srgbClr val="8FB977"/>
      </a:accent4>
      <a:accent5>
        <a:srgbClr val="778F9F"/>
      </a:accent5>
      <a:accent6>
        <a:srgbClr val="8A6087"/>
      </a:accent6>
      <a:hlink>
        <a:srgbClr val="AD1F1F"/>
      </a:hlink>
      <a:folHlink>
        <a:srgbClr val="FFC42F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C473073F-34A4-486A-BBA1-2A70AE921EB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32459</TotalTime>
  <Words>850</Words>
  <Application>Microsoft Office PowerPoint</Application>
  <PresentationFormat>ユーザー設定</PresentationFormat>
  <Paragraphs>124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4" baseType="lpstr">
      <vt:lpstr>HGｺﾞｼｯｸM</vt:lpstr>
      <vt:lpstr>HG丸ｺﾞｼｯｸM-PRO</vt:lpstr>
      <vt:lpstr>ＭＳ Ｐゴシック</vt:lpstr>
      <vt:lpstr>ＭＳ ゴシック</vt:lpstr>
      <vt:lpstr>ＭＳ 明朝</vt:lpstr>
      <vt:lpstr>游ゴシック</vt:lpstr>
      <vt:lpstr>Arial</vt:lpstr>
      <vt:lpstr>Arial Black</vt:lpstr>
      <vt:lpstr>Calibri</vt:lpstr>
      <vt:lpstr>Corbel</vt:lpstr>
      <vt:lpstr>Times New Roman</vt:lpstr>
      <vt:lpstr>Wingdings</vt:lpstr>
      <vt:lpstr>奥行</vt:lpstr>
      <vt:lpstr>PowerPoint プレゼンテーション</vt:lpstr>
    </vt:vector>
  </TitlesOfParts>
  <Company>yuvec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moriyama</dc:creator>
  <cp:lastModifiedBy>中津川 博</cp:lastModifiedBy>
  <cp:revision>778</cp:revision>
  <cp:lastPrinted>2017-08-15T07:07:30Z</cp:lastPrinted>
  <dcterms:created xsi:type="dcterms:W3CDTF">2003-06-13T04:51:22Z</dcterms:created>
  <dcterms:modified xsi:type="dcterms:W3CDTF">2019-02-28T02:23:48Z</dcterms:modified>
</cp:coreProperties>
</file>