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8" r:id="rId2"/>
  </p:sldIdLst>
  <p:sldSz cx="30279975" cy="42808525"/>
  <p:notesSz cx="7099300" cy="10234613"/>
  <p:defaultTextStyle>
    <a:defPPr>
      <a:defRPr lang="ja-JP"/>
    </a:defPPr>
    <a:lvl1pPr algn="l" rtl="0" eaLnBrk="0" fontAlgn="base" hangingPunct="0">
      <a:spcBef>
        <a:spcPct val="0"/>
      </a:spcBef>
      <a:spcAft>
        <a:spcPct val="0"/>
      </a:spcAft>
      <a:defRPr kumimoji="1" sz="19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1pPr>
    <a:lvl2pPr marL="430213" indent="26988" algn="l" rtl="0" eaLnBrk="0" fontAlgn="base" hangingPunct="0">
      <a:spcBef>
        <a:spcPct val="0"/>
      </a:spcBef>
      <a:spcAft>
        <a:spcPct val="0"/>
      </a:spcAft>
      <a:defRPr kumimoji="1" sz="19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2pPr>
    <a:lvl3pPr marL="862013" indent="52388" algn="l" rtl="0" eaLnBrk="0" fontAlgn="base" hangingPunct="0">
      <a:spcBef>
        <a:spcPct val="0"/>
      </a:spcBef>
      <a:spcAft>
        <a:spcPct val="0"/>
      </a:spcAft>
      <a:defRPr kumimoji="1" sz="19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3pPr>
    <a:lvl4pPr marL="1293813" indent="77788" algn="l" rtl="0" eaLnBrk="0" fontAlgn="base" hangingPunct="0">
      <a:spcBef>
        <a:spcPct val="0"/>
      </a:spcBef>
      <a:spcAft>
        <a:spcPct val="0"/>
      </a:spcAft>
      <a:defRPr kumimoji="1" sz="19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4pPr>
    <a:lvl5pPr marL="1727200" indent="101600" algn="l" rtl="0" eaLnBrk="0" fontAlgn="base" hangingPunct="0">
      <a:spcBef>
        <a:spcPct val="0"/>
      </a:spcBef>
      <a:spcAft>
        <a:spcPct val="0"/>
      </a:spcAft>
      <a:defRPr kumimoji="1" sz="19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5pPr>
    <a:lvl6pPr marL="2286000" algn="l" defTabSz="914400" rtl="0" eaLnBrk="1" latinLnBrk="0" hangingPunct="1">
      <a:defRPr kumimoji="1" sz="19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6pPr>
    <a:lvl7pPr marL="2743200" algn="l" defTabSz="914400" rtl="0" eaLnBrk="1" latinLnBrk="0" hangingPunct="1">
      <a:defRPr kumimoji="1" sz="19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7pPr>
    <a:lvl8pPr marL="3200400" algn="l" defTabSz="914400" rtl="0" eaLnBrk="1" latinLnBrk="0" hangingPunct="1">
      <a:defRPr kumimoji="1" sz="19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8pPr>
    <a:lvl9pPr marL="3657600" algn="l" defTabSz="914400" rtl="0" eaLnBrk="1" latinLnBrk="0" hangingPunct="1">
      <a:defRPr kumimoji="1" sz="19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483">
          <p15:clr>
            <a:srgbClr val="A4A3A4"/>
          </p15:clr>
        </p15:guide>
        <p15:guide id="2" pos="9537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博 中津川" initials="博" lastIdx="1" clrIdx="0">
    <p:extLst>
      <p:ext uri="{19B8F6BF-5375-455C-9EA6-DF929625EA0E}">
        <p15:presenceInfo xmlns:p15="http://schemas.microsoft.com/office/powerpoint/2012/main" userId="f9555f600159e32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5BB12"/>
    <a:srgbClr val="FF0000"/>
    <a:srgbClr val="5AF10F"/>
    <a:srgbClr val="008000"/>
    <a:srgbClr val="0000FF"/>
    <a:srgbClr val="009900"/>
    <a:srgbClr val="006600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046" autoAdjust="0"/>
  </p:normalViewPr>
  <p:slideViewPr>
    <p:cSldViewPr snapToGrid="0">
      <p:cViewPr>
        <p:scale>
          <a:sx n="40" d="100"/>
          <a:sy n="40" d="100"/>
        </p:scale>
        <p:origin x="-36" y="-3735"/>
      </p:cViewPr>
      <p:guideLst>
        <p:guide orient="horz" pos="13483"/>
        <p:guide pos="953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handoutMaster" Target="handoutMasters/handoutMaster1.xml"/><Relationship Id="rId9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wmf"/><Relationship Id="rId4" Type="http://schemas.openxmlformats.org/officeDocument/2006/relationships/image" Target="../media/image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026">
            <a:extLst>
              <a:ext uri="{FF2B5EF4-FFF2-40B4-BE49-F238E27FC236}">
                <a16:creationId xmlns:a16="http://schemas.microsoft.com/office/drawing/2014/main" id="{1C2809B4-1AE5-4B8C-8F4C-08FF7CCB507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76575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8347" tIns="49177" rIns="98347" bIns="49177" numCol="1" anchor="t" anchorCtr="0" compatLnSpc="1">
            <a:prstTxWarp prst="textNoShape">
              <a:avLst/>
            </a:prstTxWarp>
          </a:bodyPr>
          <a:lstStyle>
            <a:lvl1pPr defTabSz="983140" eaLnBrk="1" hangingPunct="1">
              <a:defRPr sz="1300">
                <a:latin typeface="Arial" charset="0"/>
                <a:ea typeface="ＭＳ Ｐゴシック" pitchFamily="50" charset="-128"/>
                <a:cs typeface="+mn-cs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099" name="Rectangle 1027">
            <a:extLst>
              <a:ext uri="{FF2B5EF4-FFF2-40B4-BE49-F238E27FC236}">
                <a16:creationId xmlns:a16="http://schemas.microsoft.com/office/drawing/2014/main" id="{F9094BA5-5B84-4C06-B3CF-49837DB722E0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25" y="0"/>
            <a:ext cx="3076575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8347" tIns="49177" rIns="98347" bIns="49177" numCol="1" anchor="t" anchorCtr="0" compatLnSpc="1">
            <a:prstTxWarp prst="textNoShape">
              <a:avLst/>
            </a:prstTxWarp>
          </a:bodyPr>
          <a:lstStyle>
            <a:lvl1pPr algn="r" defTabSz="983140" eaLnBrk="1" hangingPunct="1">
              <a:defRPr sz="1300">
                <a:latin typeface="Arial" charset="0"/>
                <a:ea typeface="ＭＳ Ｐゴシック" pitchFamily="50" charset="-128"/>
                <a:cs typeface="+mn-cs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100" name="Rectangle 1028">
            <a:extLst>
              <a:ext uri="{FF2B5EF4-FFF2-40B4-BE49-F238E27FC236}">
                <a16:creationId xmlns:a16="http://schemas.microsoft.com/office/drawing/2014/main" id="{9B393959-3BA1-4D5B-AB3D-722C144F11B4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721851"/>
            <a:ext cx="3076575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8347" tIns="49177" rIns="98347" bIns="49177" numCol="1" anchor="b" anchorCtr="0" compatLnSpc="1">
            <a:prstTxWarp prst="textNoShape">
              <a:avLst/>
            </a:prstTxWarp>
          </a:bodyPr>
          <a:lstStyle>
            <a:lvl1pPr defTabSz="983140" eaLnBrk="1" hangingPunct="1">
              <a:defRPr sz="1300">
                <a:latin typeface="Arial" charset="0"/>
                <a:ea typeface="ＭＳ Ｐゴシック" pitchFamily="50" charset="-128"/>
                <a:cs typeface="+mn-cs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101" name="Rectangle 1029">
            <a:extLst>
              <a:ext uri="{FF2B5EF4-FFF2-40B4-BE49-F238E27FC236}">
                <a16:creationId xmlns:a16="http://schemas.microsoft.com/office/drawing/2014/main" id="{E575A048-20B2-4B75-8D8B-5073CB686719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5" y="9721851"/>
            <a:ext cx="3076575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8347" tIns="49177" rIns="98347" bIns="49177" numCol="1" anchor="b" anchorCtr="0" compatLnSpc="1">
            <a:prstTxWarp prst="textNoShape">
              <a:avLst/>
            </a:prstTxWarp>
          </a:bodyPr>
          <a:lstStyle>
            <a:lvl1pPr algn="r" defTabSz="981177" eaLnBrk="1" hangingPunct="1">
              <a:defRPr sz="1300"/>
            </a:lvl1pPr>
          </a:lstStyle>
          <a:p>
            <a:pPr>
              <a:defRPr/>
            </a:pPr>
            <a:fld id="{B57796E7-189F-4C8A-A9F9-1555668BB44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>
            <a:extLst>
              <a:ext uri="{FF2B5EF4-FFF2-40B4-BE49-F238E27FC236}">
                <a16:creationId xmlns:a16="http://schemas.microsoft.com/office/drawing/2014/main" id="{B86CD22F-DAF2-4A2D-9AB0-ED5B7737633E}"/>
              </a:ext>
            </a:extLst>
          </p:cNvPr>
          <p:cNvSpPr>
            <a:spLocks noGrp="1"/>
          </p:cNvSpPr>
          <p:nvPr>
            <p:ph type="hdr" sz="quarter"/>
          </p:nvPr>
        </p:nvSpPr>
        <p:spPr bwMode="auto">
          <a:xfrm>
            <a:off x="1" y="0"/>
            <a:ext cx="3076575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319" tIns="47660" rIns="95319" bIns="4766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300">
                <a:latin typeface="Arial" charset="0"/>
                <a:ea typeface="ＭＳ Ｐゴシック" pitchFamily="50" charset="-128"/>
                <a:cs typeface="+mn-cs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071CE7AC-4B26-4A95-8BA9-1BE8D4BD6FFB}"/>
              </a:ext>
            </a:extLst>
          </p:cNvPr>
          <p:cNvSpPr>
            <a:spLocks noGrp="1"/>
          </p:cNvSpPr>
          <p:nvPr>
            <p:ph type="dt" idx="1"/>
          </p:nvPr>
        </p:nvSpPr>
        <p:spPr bwMode="auto">
          <a:xfrm>
            <a:off x="4022726" y="0"/>
            <a:ext cx="3074988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319" tIns="47660" rIns="95319" bIns="4766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latin typeface="Arial" pitchFamily="34" charset="0"/>
                <a:ea typeface="ＭＳ Ｐゴシック" pitchFamily="50" charset="-128"/>
              </a:defRPr>
            </a:lvl1pPr>
          </a:lstStyle>
          <a:p>
            <a:pPr>
              <a:defRPr/>
            </a:pPr>
            <a:fld id="{6CD67B00-0F3D-414C-8515-DF344FB4BDDF}" type="datetimeFigureOut">
              <a:rPr lang="ja-JP" altLang="en-US"/>
              <a:pPr>
                <a:defRPr/>
              </a:pPr>
              <a:t>2019/8/12</a:t>
            </a:fld>
            <a:endParaRPr lang="ja-JP" altLang="en-US"/>
          </a:p>
        </p:txBody>
      </p:sp>
      <p:sp>
        <p:nvSpPr>
          <p:cNvPr id="4" name="スライド イメージ プレースホルダ 3">
            <a:extLst>
              <a:ext uri="{FF2B5EF4-FFF2-40B4-BE49-F238E27FC236}">
                <a16:creationId xmlns:a16="http://schemas.microsoft.com/office/drawing/2014/main" id="{AF2FCFF1-24BF-4E5D-BC3B-94DFFBECF42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193925" y="766763"/>
            <a:ext cx="2714625" cy="3838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333" tIns="47670" rIns="95333" bIns="47670" rtlCol="0" anchor="ctr"/>
          <a:lstStyle/>
          <a:p>
            <a:pPr lvl="0"/>
            <a:endParaRPr lang="ja-JP" altLang="en-US" noProof="0"/>
          </a:p>
        </p:txBody>
      </p:sp>
      <p:sp>
        <p:nvSpPr>
          <p:cNvPr id="5" name="ノート プレースホルダ 4">
            <a:extLst>
              <a:ext uri="{FF2B5EF4-FFF2-40B4-BE49-F238E27FC236}">
                <a16:creationId xmlns:a16="http://schemas.microsoft.com/office/drawing/2014/main" id="{6FFE3DAF-EA2F-4235-9DCA-0A015D3498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 bwMode="auto">
          <a:xfrm>
            <a:off x="709614" y="4860927"/>
            <a:ext cx="5680075" cy="460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319" tIns="47660" rIns="95319" bIns="476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/>
              <a:t>マスタ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3A28A675-F88E-4518-97C0-AF96D7DBCF8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 bwMode="auto">
          <a:xfrm>
            <a:off x="1" y="9720264"/>
            <a:ext cx="3076575" cy="51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319" tIns="47660" rIns="95319" bIns="4766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300">
                <a:latin typeface="Arial" charset="0"/>
                <a:ea typeface="ＭＳ Ｐゴシック" pitchFamily="50" charset="-128"/>
                <a:cs typeface="+mn-cs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7E18E8FE-D6FE-40AD-847F-FACCDF13FB4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xfrm>
            <a:off x="4022726" y="9720264"/>
            <a:ext cx="3074988" cy="51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319" tIns="47660" rIns="95319" bIns="4766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/>
            </a:lvl1pPr>
          </a:lstStyle>
          <a:p>
            <a:pPr>
              <a:defRPr/>
            </a:pPr>
            <a:fld id="{026BE109-13FB-47B9-BCD1-44281AB823CD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100" kern="1200">
        <a:solidFill>
          <a:schemeClr val="tx1"/>
        </a:solidFill>
        <a:latin typeface="+mn-lt"/>
        <a:ea typeface="+mn-ea"/>
        <a:cs typeface="ＭＳ Ｐゴシック" charset="0"/>
      </a:defRPr>
    </a:lvl1pPr>
    <a:lvl2pPr marL="430213" algn="l" rtl="0" eaLnBrk="0" fontAlgn="base" hangingPunct="0">
      <a:spcBef>
        <a:spcPct val="30000"/>
      </a:spcBef>
      <a:spcAft>
        <a:spcPct val="0"/>
      </a:spcAft>
      <a:defRPr kumimoji="1" sz="1100" kern="1200">
        <a:solidFill>
          <a:schemeClr val="tx1"/>
        </a:solidFill>
        <a:latin typeface="+mn-lt"/>
        <a:ea typeface="+mn-ea"/>
        <a:cs typeface="+mn-cs"/>
      </a:defRPr>
    </a:lvl2pPr>
    <a:lvl3pPr marL="862013" algn="l" rtl="0" eaLnBrk="0" fontAlgn="base" hangingPunct="0">
      <a:spcBef>
        <a:spcPct val="30000"/>
      </a:spcBef>
      <a:spcAft>
        <a:spcPct val="0"/>
      </a:spcAft>
      <a:defRPr kumimoji="1" sz="1100" kern="1200">
        <a:solidFill>
          <a:schemeClr val="tx1"/>
        </a:solidFill>
        <a:latin typeface="+mn-lt"/>
        <a:ea typeface="+mn-ea"/>
        <a:cs typeface="+mn-cs"/>
      </a:defRPr>
    </a:lvl3pPr>
    <a:lvl4pPr marL="1293813" algn="l" rtl="0" eaLnBrk="0" fontAlgn="base" hangingPunct="0">
      <a:spcBef>
        <a:spcPct val="30000"/>
      </a:spcBef>
      <a:spcAft>
        <a:spcPct val="0"/>
      </a:spcAft>
      <a:defRPr kumimoji="1" sz="1100" kern="1200">
        <a:solidFill>
          <a:schemeClr val="tx1"/>
        </a:solidFill>
        <a:latin typeface="+mn-lt"/>
        <a:ea typeface="+mn-ea"/>
        <a:cs typeface="+mn-cs"/>
      </a:defRPr>
    </a:lvl4pPr>
    <a:lvl5pPr marL="1727200" algn="l" rtl="0" eaLnBrk="0" fontAlgn="base" hangingPunct="0">
      <a:spcBef>
        <a:spcPct val="30000"/>
      </a:spcBef>
      <a:spcAft>
        <a:spcPct val="0"/>
      </a:spcAft>
      <a:defRPr kumimoji="1" sz="1100" kern="1200">
        <a:solidFill>
          <a:schemeClr val="tx1"/>
        </a:solidFill>
        <a:latin typeface="+mn-lt"/>
        <a:ea typeface="+mn-ea"/>
        <a:cs typeface="+mn-cs"/>
      </a:defRPr>
    </a:lvl5pPr>
    <a:lvl6pPr marL="2160871" algn="l" defTabSz="864349" rtl="0" eaLnBrk="1" latinLnBrk="0" hangingPunct="1">
      <a:defRPr kumimoji="1" sz="1100" kern="1200">
        <a:solidFill>
          <a:schemeClr val="tx1"/>
        </a:solidFill>
        <a:latin typeface="+mn-lt"/>
        <a:ea typeface="+mn-ea"/>
        <a:cs typeface="+mn-cs"/>
      </a:defRPr>
    </a:lvl6pPr>
    <a:lvl7pPr marL="2593045" algn="l" defTabSz="864349" rtl="0" eaLnBrk="1" latinLnBrk="0" hangingPunct="1">
      <a:defRPr kumimoji="1" sz="1100" kern="1200">
        <a:solidFill>
          <a:schemeClr val="tx1"/>
        </a:solidFill>
        <a:latin typeface="+mn-lt"/>
        <a:ea typeface="+mn-ea"/>
        <a:cs typeface="+mn-cs"/>
      </a:defRPr>
    </a:lvl7pPr>
    <a:lvl8pPr marL="3025219" algn="l" defTabSz="864349" rtl="0" eaLnBrk="1" latinLnBrk="0" hangingPunct="1">
      <a:defRPr kumimoji="1" sz="1100" kern="1200">
        <a:solidFill>
          <a:schemeClr val="tx1"/>
        </a:solidFill>
        <a:latin typeface="+mn-lt"/>
        <a:ea typeface="+mn-ea"/>
        <a:cs typeface="+mn-cs"/>
      </a:defRPr>
    </a:lvl8pPr>
    <a:lvl9pPr marL="3457394" algn="l" defTabSz="864349" rtl="0" eaLnBrk="1" latinLnBrk="0" hangingPunct="1">
      <a:defRPr kumimoji="1"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スライド イメージ プレースホルダ 1">
            <a:extLst>
              <a:ext uri="{FF2B5EF4-FFF2-40B4-BE49-F238E27FC236}">
                <a16:creationId xmlns:a16="http://schemas.microsoft.com/office/drawing/2014/main" id="{A1D974B6-ED81-4B59-ADCD-FC7D1030099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ノート プレースホルダ 2">
            <a:extLst>
              <a:ext uri="{FF2B5EF4-FFF2-40B4-BE49-F238E27FC236}">
                <a16:creationId xmlns:a16="http://schemas.microsoft.com/office/drawing/2014/main" id="{E1C360EB-3292-4E05-877F-1584C35FFEC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ja-JP" altLang="en-US" dirty="0"/>
          </a:p>
        </p:txBody>
      </p:sp>
      <p:sp>
        <p:nvSpPr>
          <p:cNvPr id="5124" name="スライド番号プレースホルダ 3">
            <a:extLst>
              <a:ext uri="{FF2B5EF4-FFF2-40B4-BE49-F238E27FC236}">
                <a16:creationId xmlns:a16="http://schemas.microsoft.com/office/drawing/2014/main" id="{ACFDDF93-1D75-4F12-800A-0FEC1BC62D0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39728" indent="-282557">
              <a:defRPr kumimoji="1"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39752" indent="-225411">
              <a:defRPr kumimoji="1"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596923" indent="-225411">
              <a:defRPr kumimoji="1"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4094" indent="-225411">
              <a:defRPr kumimoji="1"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1264" indent="-225411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68435" indent="-225411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5606" indent="-225411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2776" indent="-225411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7B561549-5738-4C9C-A3C3-A1AF9B8EBE82}" type="slidenum">
              <a:rPr lang="ja-JP" altLang="en-US" sz="1300"/>
              <a:pPr/>
              <a:t>1</a:t>
            </a:fld>
            <a:endParaRPr lang="ja-JP" altLang="en-US" sz="13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486065" y="2686043"/>
            <a:ext cx="5508723" cy="185425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972127" y="4900639"/>
            <a:ext cx="4536596" cy="2210092"/>
          </a:xfrm>
        </p:spPr>
        <p:txBody>
          <a:bodyPr/>
          <a:lstStyle>
            <a:lvl1pPr marL="0" indent="0" algn="ctr">
              <a:buNone/>
              <a:defRPr/>
            </a:lvl1pPr>
            <a:lvl2pPr marL="432174" indent="0" algn="ctr">
              <a:buNone/>
              <a:defRPr/>
            </a:lvl2pPr>
            <a:lvl3pPr marL="864349" indent="0" algn="ctr">
              <a:buNone/>
              <a:defRPr/>
            </a:lvl3pPr>
            <a:lvl4pPr marL="1296523" indent="0" algn="ctr">
              <a:buNone/>
              <a:defRPr/>
            </a:lvl4pPr>
            <a:lvl5pPr marL="1728697" indent="0" algn="ctr">
              <a:buNone/>
              <a:defRPr/>
            </a:lvl5pPr>
            <a:lvl6pPr marL="2160871" indent="0" algn="ctr">
              <a:buNone/>
              <a:defRPr/>
            </a:lvl6pPr>
            <a:lvl7pPr marL="2593045" indent="0" algn="ctr">
              <a:buNone/>
              <a:defRPr/>
            </a:lvl7pPr>
            <a:lvl8pPr marL="3025219" indent="0" algn="ctr">
              <a:buNone/>
              <a:defRPr/>
            </a:lvl8pPr>
            <a:lvl9pPr marL="3457394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56B74A0-602D-457F-8AF8-847E42E047A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CF4B146-DEFF-4145-A891-9CD903F0A98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7D0053C-FA20-4236-9F51-4777FCE7A15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C7623D-639A-475A-83EB-EF947618634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5375369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17E2ADC-F85B-413C-AB5E-E4D0C5B41F3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A42BF8C-B9E1-442F-8098-A9BA3A33850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2246CB7-1390-4EC9-A3F6-D6ABCCA18C8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8FA2DB-2CFA-4503-8A89-257055A0163A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5905194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4698618" y="346829"/>
            <a:ext cx="1458191" cy="7377984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324044" y="346829"/>
            <a:ext cx="4230555" cy="7377984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73745C5-0FF6-42DD-AE0E-E346AE01035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03B88B3-FB34-46E4-9B90-7A338110E04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5EA7A88-EC13-49A4-983C-EBB114154F0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120040-D11F-49C5-B5FD-1A5ED756C91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2863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08C7EE9-7B49-4598-A548-4D04AAFF60E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A6D671B-F410-4037-BA12-53995C31E2D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51F4B48-02BE-4A65-A01C-E4AC14A2DC7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F39419-AF6D-4F2B-96EC-514C3403FEC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8041411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11569" y="5556761"/>
            <a:ext cx="5508723" cy="1717626"/>
          </a:xfrm>
        </p:spPr>
        <p:txBody>
          <a:bodyPr anchor="t"/>
          <a:lstStyle>
            <a:lvl1pPr algn="l">
              <a:defRPr sz="38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511569" y="3664971"/>
            <a:ext cx="5508723" cy="1891791"/>
          </a:xfrm>
        </p:spPr>
        <p:txBody>
          <a:bodyPr anchor="b"/>
          <a:lstStyle>
            <a:lvl1pPr marL="0" indent="0">
              <a:buNone/>
              <a:defRPr sz="1900"/>
            </a:lvl1pPr>
            <a:lvl2pPr marL="432174" indent="0">
              <a:buNone/>
              <a:defRPr sz="1700"/>
            </a:lvl2pPr>
            <a:lvl3pPr marL="864349" indent="0">
              <a:buNone/>
              <a:defRPr sz="1500"/>
            </a:lvl3pPr>
            <a:lvl4pPr marL="1296523" indent="0">
              <a:buNone/>
              <a:defRPr sz="1300"/>
            </a:lvl4pPr>
            <a:lvl5pPr marL="1728697" indent="0">
              <a:buNone/>
              <a:defRPr sz="1300"/>
            </a:lvl5pPr>
            <a:lvl6pPr marL="2160871" indent="0">
              <a:buNone/>
              <a:defRPr sz="1300"/>
            </a:lvl6pPr>
            <a:lvl7pPr marL="2593045" indent="0">
              <a:buNone/>
              <a:defRPr sz="1300"/>
            </a:lvl7pPr>
            <a:lvl8pPr marL="3025219" indent="0">
              <a:buNone/>
              <a:defRPr sz="1300"/>
            </a:lvl8pPr>
            <a:lvl9pPr marL="3457394" indent="0">
              <a:buNone/>
              <a:defRPr sz="13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AA75639-D00F-4024-AF24-298A71E50C4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85BB877-97B9-4A35-8286-BE92CA28735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AAB58C2-A763-446A-A5CE-3DAB4859AC3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73970B-E531-465D-A466-5A55203D04B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8970240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324044" y="2017910"/>
            <a:ext cx="2844373" cy="5706903"/>
          </a:xfrm>
        </p:spPr>
        <p:txBody>
          <a:bodyPr/>
          <a:lstStyle>
            <a:lvl1pPr>
              <a:defRPr sz="2600"/>
            </a:lvl1pPr>
            <a:lvl2pPr>
              <a:defRPr sz="23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3312435" y="2017910"/>
            <a:ext cx="2844373" cy="5706903"/>
          </a:xfrm>
        </p:spPr>
        <p:txBody>
          <a:bodyPr/>
          <a:lstStyle>
            <a:lvl1pPr>
              <a:defRPr sz="2600"/>
            </a:lvl1pPr>
            <a:lvl2pPr>
              <a:defRPr sz="23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063218B-810A-4E05-A627-FC2BF7ECA05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A612411-D2C9-42DB-8EA8-9E354CFCDD1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EB3176F-4F53-49F6-B11E-6C7F06EA351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915BFE-340F-4524-B5E3-16A82FD8E10F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6641704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324043" y="1935334"/>
            <a:ext cx="2863876" cy="807765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32174" indent="0">
              <a:buNone/>
              <a:defRPr sz="1900" b="1"/>
            </a:lvl2pPr>
            <a:lvl3pPr marL="864349" indent="0">
              <a:buNone/>
              <a:defRPr sz="1700" b="1"/>
            </a:lvl3pPr>
            <a:lvl4pPr marL="1296523" indent="0">
              <a:buNone/>
              <a:defRPr sz="1500" b="1"/>
            </a:lvl4pPr>
            <a:lvl5pPr marL="1728697" indent="0">
              <a:buNone/>
              <a:defRPr sz="1500" b="1"/>
            </a:lvl5pPr>
            <a:lvl6pPr marL="2160871" indent="0">
              <a:buNone/>
              <a:defRPr sz="1500" b="1"/>
            </a:lvl6pPr>
            <a:lvl7pPr marL="2593045" indent="0">
              <a:buNone/>
              <a:defRPr sz="1500" b="1"/>
            </a:lvl7pPr>
            <a:lvl8pPr marL="3025219" indent="0">
              <a:buNone/>
              <a:defRPr sz="1500" b="1"/>
            </a:lvl8pPr>
            <a:lvl9pPr marL="3457394" indent="0">
              <a:buNone/>
              <a:defRPr sz="15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324043" y="2743099"/>
            <a:ext cx="2863876" cy="4981716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3292933" y="1935334"/>
            <a:ext cx="2863875" cy="807765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32174" indent="0">
              <a:buNone/>
              <a:defRPr sz="1900" b="1"/>
            </a:lvl2pPr>
            <a:lvl3pPr marL="864349" indent="0">
              <a:buNone/>
              <a:defRPr sz="1700" b="1"/>
            </a:lvl3pPr>
            <a:lvl4pPr marL="1296523" indent="0">
              <a:buNone/>
              <a:defRPr sz="1500" b="1"/>
            </a:lvl4pPr>
            <a:lvl5pPr marL="1728697" indent="0">
              <a:buNone/>
              <a:defRPr sz="1500" b="1"/>
            </a:lvl5pPr>
            <a:lvl6pPr marL="2160871" indent="0">
              <a:buNone/>
              <a:defRPr sz="1500" b="1"/>
            </a:lvl6pPr>
            <a:lvl7pPr marL="2593045" indent="0">
              <a:buNone/>
              <a:defRPr sz="1500" b="1"/>
            </a:lvl7pPr>
            <a:lvl8pPr marL="3025219" indent="0">
              <a:buNone/>
              <a:defRPr sz="1500" b="1"/>
            </a:lvl8pPr>
            <a:lvl9pPr marL="3457394" indent="0">
              <a:buNone/>
              <a:defRPr sz="15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3292933" y="2743099"/>
            <a:ext cx="2863875" cy="4981716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CB236A92-75F1-42A3-974D-E307F53D02C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18F7A0F6-84A1-46D8-8E3E-2E142B0B080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3327B237-AB2D-4AED-B29B-E176234CD6D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D44C01-0EA2-42BD-83EC-73D5C220BAD9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114252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38835DCB-1EB0-4F59-A8A7-EFD6859525D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EE15016-0E16-4E69-8220-06E45E810C9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572BAE08-8F0A-4516-B455-A2C6D86DEF0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72A72B-8184-48ED-9AA3-3B5556A222F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6312927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C160C7EB-28E9-4182-AC69-08E503078F8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34B549F1-EAB3-4661-95C1-942050C604C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00D0B472-8CEE-46DE-8EA9-DF65592F844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A4A096-91EF-41EF-A1A9-D47B73E06A1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045067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4043" y="343826"/>
            <a:ext cx="2131780" cy="1465387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2533833" y="343826"/>
            <a:ext cx="3622975" cy="7380987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3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324043" y="1809213"/>
            <a:ext cx="2131780" cy="5915600"/>
          </a:xfrm>
        </p:spPr>
        <p:txBody>
          <a:bodyPr/>
          <a:lstStyle>
            <a:lvl1pPr marL="0" indent="0">
              <a:buNone/>
              <a:defRPr sz="1300"/>
            </a:lvl1pPr>
            <a:lvl2pPr marL="432174" indent="0">
              <a:buNone/>
              <a:defRPr sz="1100"/>
            </a:lvl2pPr>
            <a:lvl3pPr marL="864349" indent="0">
              <a:buNone/>
              <a:defRPr sz="900"/>
            </a:lvl3pPr>
            <a:lvl4pPr marL="1296523" indent="0">
              <a:buNone/>
              <a:defRPr sz="900"/>
            </a:lvl4pPr>
            <a:lvl5pPr marL="1728697" indent="0">
              <a:buNone/>
              <a:defRPr sz="900"/>
            </a:lvl5pPr>
            <a:lvl6pPr marL="2160871" indent="0">
              <a:buNone/>
              <a:defRPr sz="900"/>
            </a:lvl6pPr>
            <a:lvl7pPr marL="2593045" indent="0">
              <a:buNone/>
              <a:defRPr sz="900"/>
            </a:lvl7pPr>
            <a:lvl8pPr marL="3025219" indent="0">
              <a:buNone/>
              <a:defRPr sz="900"/>
            </a:lvl8pPr>
            <a:lvl9pPr marL="3457394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D79F7E8-7D4D-495A-B938-29F120B8549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2A9C345-9E35-41FA-BE1F-1CA3D5A4F87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13BF3A4-D2F7-49E7-82C6-32EFBB95C30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3478A0-F101-4DE5-A7F9-E81772A13DE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2823246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270668" y="6053732"/>
            <a:ext cx="3888510" cy="714677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270668" y="773233"/>
            <a:ext cx="3888510" cy="5188912"/>
          </a:xfrm>
        </p:spPr>
        <p:txBody>
          <a:bodyPr lIns="86434" tIns="43218" rIns="86434" bIns="43218"/>
          <a:lstStyle>
            <a:lvl1pPr marL="0" indent="0">
              <a:buNone/>
              <a:defRPr sz="3000"/>
            </a:lvl1pPr>
            <a:lvl2pPr marL="432174" indent="0">
              <a:buNone/>
              <a:defRPr sz="2600"/>
            </a:lvl2pPr>
            <a:lvl3pPr marL="864349" indent="0">
              <a:buNone/>
              <a:defRPr sz="2300"/>
            </a:lvl3pPr>
            <a:lvl4pPr marL="1296523" indent="0">
              <a:buNone/>
              <a:defRPr sz="1900"/>
            </a:lvl4pPr>
            <a:lvl5pPr marL="1728697" indent="0">
              <a:buNone/>
              <a:defRPr sz="1900"/>
            </a:lvl5pPr>
            <a:lvl6pPr marL="2160871" indent="0">
              <a:buNone/>
              <a:defRPr sz="1900"/>
            </a:lvl6pPr>
            <a:lvl7pPr marL="2593045" indent="0">
              <a:buNone/>
              <a:defRPr sz="1900"/>
            </a:lvl7pPr>
            <a:lvl8pPr marL="3025219" indent="0">
              <a:buNone/>
              <a:defRPr sz="1900"/>
            </a:lvl8pPr>
            <a:lvl9pPr marL="3457394" indent="0">
              <a:buNone/>
              <a:defRPr sz="19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270668" y="6768407"/>
            <a:ext cx="3888510" cy="1014961"/>
          </a:xfrm>
        </p:spPr>
        <p:txBody>
          <a:bodyPr/>
          <a:lstStyle>
            <a:lvl1pPr marL="0" indent="0">
              <a:buNone/>
              <a:defRPr sz="1300"/>
            </a:lvl1pPr>
            <a:lvl2pPr marL="432174" indent="0">
              <a:buNone/>
              <a:defRPr sz="1100"/>
            </a:lvl2pPr>
            <a:lvl3pPr marL="864349" indent="0">
              <a:buNone/>
              <a:defRPr sz="900"/>
            </a:lvl3pPr>
            <a:lvl4pPr marL="1296523" indent="0">
              <a:buNone/>
              <a:defRPr sz="900"/>
            </a:lvl4pPr>
            <a:lvl5pPr marL="1728697" indent="0">
              <a:buNone/>
              <a:defRPr sz="900"/>
            </a:lvl5pPr>
            <a:lvl6pPr marL="2160871" indent="0">
              <a:buNone/>
              <a:defRPr sz="900"/>
            </a:lvl6pPr>
            <a:lvl7pPr marL="2593045" indent="0">
              <a:buNone/>
              <a:defRPr sz="900"/>
            </a:lvl7pPr>
            <a:lvl8pPr marL="3025219" indent="0">
              <a:buNone/>
              <a:defRPr sz="900"/>
            </a:lvl8pPr>
            <a:lvl9pPr marL="3457394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FCE68C9-7A13-4239-8046-7003D2C2012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8B8DAE1-0B3F-425A-80F1-131615504B9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6D1A054-99CD-4166-8382-5D3D8954A73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919A6A-C847-44C8-909C-E33521C20D4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852603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BB1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20FE5008-A509-4FFD-8B64-F6CEC6A92C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514475" y="1716088"/>
            <a:ext cx="27251025" cy="713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17558" tIns="208779" rIns="417558" bIns="20877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5673F633-CD06-48A3-81CA-56C0A320D0B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514475" y="9988550"/>
            <a:ext cx="27251025" cy="2824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17558" tIns="208779" rIns="417558" bIns="20877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EDEA9753-B6D6-4970-B3B7-6E7360E1108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14475" y="38981063"/>
            <a:ext cx="7064375" cy="297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17558" tIns="208779" rIns="417558" bIns="208779" numCol="1" anchor="t" anchorCtr="0" compatLnSpc="1">
            <a:prstTxWarp prst="textNoShape">
              <a:avLst/>
            </a:prstTxWarp>
          </a:bodyPr>
          <a:lstStyle>
            <a:lvl1pPr defTabSz="4176183" eaLnBrk="1" hangingPunct="1">
              <a:defRPr sz="6400">
                <a:latin typeface="Arial" charset="0"/>
                <a:ea typeface="ＭＳ Ｐゴシック" pitchFamily="50" charset="-128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6CF8DF14-E2CE-409B-A569-BD9CD0D4347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0345738" y="38981063"/>
            <a:ext cx="9588500" cy="297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17558" tIns="208779" rIns="417558" bIns="208779" numCol="1" anchor="t" anchorCtr="0" compatLnSpc="1">
            <a:prstTxWarp prst="textNoShape">
              <a:avLst/>
            </a:prstTxWarp>
          </a:bodyPr>
          <a:lstStyle>
            <a:lvl1pPr algn="ctr" defTabSz="4176183" eaLnBrk="1" hangingPunct="1">
              <a:defRPr sz="6400">
                <a:latin typeface="Arial" charset="0"/>
                <a:ea typeface="ＭＳ Ｐゴシック" pitchFamily="50" charset="-128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08BC3201-3BA8-4D6D-BDEE-77569AFB0AB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1701125" y="38981063"/>
            <a:ext cx="7064375" cy="297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17558" tIns="208779" rIns="417558" bIns="208779" numCol="1" anchor="t" anchorCtr="0" compatLnSpc="1">
            <a:prstTxWarp prst="textNoShape">
              <a:avLst/>
            </a:prstTxWarp>
          </a:bodyPr>
          <a:lstStyle>
            <a:lvl1pPr algn="r" defTabSz="4175125" eaLnBrk="1" hangingPunct="1">
              <a:defRPr sz="6400"/>
            </a:lvl1pPr>
          </a:lstStyle>
          <a:p>
            <a:pPr>
              <a:defRPr/>
            </a:pPr>
            <a:fld id="{B74F5162-0797-460E-97BB-6FABBD9B484F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175125" rtl="0" eaLnBrk="0" fontAlgn="base" hangingPunct="0">
        <a:spcBef>
          <a:spcPct val="0"/>
        </a:spcBef>
        <a:spcAft>
          <a:spcPct val="0"/>
        </a:spcAft>
        <a:defRPr kumimoji="1" sz="201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ctr" defTabSz="4175125" rtl="0" eaLnBrk="0" fontAlgn="base" hangingPunct="0">
        <a:spcBef>
          <a:spcPct val="0"/>
        </a:spcBef>
        <a:spcAft>
          <a:spcPct val="0"/>
        </a:spcAft>
        <a:defRPr kumimoji="1" sz="20100">
          <a:solidFill>
            <a:schemeClr val="tx2"/>
          </a:solidFill>
          <a:latin typeface="Arial" charset="0"/>
          <a:ea typeface="ＭＳ Ｐゴシック" pitchFamily="50" charset="-128"/>
          <a:cs typeface="ＭＳ Ｐゴシック" charset="0"/>
        </a:defRPr>
      </a:lvl2pPr>
      <a:lvl3pPr algn="ctr" defTabSz="4175125" rtl="0" eaLnBrk="0" fontAlgn="base" hangingPunct="0">
        <a:spcBef>
          <a:spcPct val="0"/>
        </a:spcBef>
        <a:spcAft>
          <a:spcPct val="0"/>
        </a:spcAft>
        <a:defRPr kumimoji="1" sz="20100">
          <a:solidFill>
            <a:schemeClr val="tx2"/>
          </a:solidFill>
          <a:latin typeface="Arial" charset="0"/>
          <a:ea typeface="ＭＳ Ｐゴシック" pitchFamily="50" charset="-128"/>
          <a:cs typeface="ＭＳ Ｐゴシック" charset="0"/>
        </a:defRPr>
      </a:lvl3pPr>
      <a:lvl4pPr algn="ctr" defTabSz="4175125" rtl="0" eaLnBrk="0" fontAlgn="base" hangingPunct="0">
        <a:spcBef>
          <a:spcPct val="0"/>
        </a:spcBef>
        <a:spcAft>
          <a:spcPct val="0"/>
        </a:spcAft>
        <a:defRPr kumimoji="1" sz="20100">
          <a:solidFill>
            <a:schemeClr val="tx2"/>
          </a:solidFill>
          <a:latin typeface="Arial" charset="0"/>
          <a:ea typeface="ＭＳ Ｐゴシック" pitchFamily="50" charset="-128"/>
          <a:cs typeface="ＭＳ Ｐゴシック" charset="0"/>
        </a:defRPr>
      </a:lvl4pPr>
      <a:lvl5pPr algn="ctr" defTabSz="4175125" rtl="0" eaLnBrk="0" fontAlgn="base" hangingPunct="0">
        <a:spcBef>
          <a:spcPct val="0"/>
        </a:spcBef>
        <a:spcAft>
          <a:spcPct val="0"/>
        </a:spcAft>
        <a:defRPr kumimoji="1" sz="20100">
          <a:solidFill>
            <a:schemeClr val="tx2"/>
          </a:solidFill>
          <a:latin typeface="Arial" charset="0"/>
          <a:ea typeface="ＭＳ Ｐゴシック" pitchFamily="50" charset="-128"/>
          <a:cs typeface="ＭＳ Ｐゴシック" charset="0"/>
        </a:defRPr>
      </a:lvl5pPr>
      <a:lvl6pPr marL="432174" algn="ctr" rtl="0" fontAlgn="base"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latin typeface="Arial" charset="0"/>
          <a:ea typeface="ＭＳ Ｐゴシック" pitchFamily="50" charset="-128"/>
        </a:defRPr>
      </a:lvl6pPr>
      <a:lvl7pPr marL="864349" algn="ctr" rtl="0" fontAlgn="base"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latin typeface="Arial" charset="0"/>
          <a:ea typeface="ＭＳ Ｐゴシック" pitchFamily="50" charset="-128"/>
        </a:defRPr>
      </a:lvl7pPr>
      <a:lvl8pPr marL="1296523" algn="ctr" rtl="0" fontAlgn="base"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latin typeface="Arial" charset="0"/>
          <a:ea typeface="ＭＳ Ｐゴシック" pitchFamily="50" charset="-128"/>
        </a:defRPr>
      </a:lvl8pPr>
      <a:lvl9pPr marL="1728697" algn="ctr" rtl="0" fontAlgn="base"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latin typeface="Arial" charset="0"/>
          <a:ea typeface="ＭＳ Ｐゴシック" pitchFamily="50" charset="-128"/>
        </a:defRPr>
      </a:lvl9pPr>
    </p:titleStyle>
    <p:bodyStyle>
      <a:lvl1pPr marL="1563688" indent="-1563688" algn="l" defTabSz="4175125" rtl="0" eaLnBrk="0" fontAlgn="base" hangingPunct="0">
        <a:spcBef>
          <a:spcPct val="20000"/>
        </a:spcBef>
        <a:spcAft>
          <a:spcPct val="0"/>
        </a:spcAft>
        <a:buChar char="•"/>
        <a:defRPr kumimoji="1" sz="147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3390900" indent="-1303338" algn="l" defTabSz="4175125" rtl="0" eaLnBrk="0" fontAlgn="base" hangingPunct="0">
        <a:spcBef>
          <a:spcPct val="20000"/>
        </a:spcBef>
        <a:spcAft>
          <a:spcPct val="0"/>
        </a:spcAft>
        <a:buChar char="–"/>
        <a:defRPr kumimoji="1" sz="12800">
          <a:solidFill>
            <a:schemeClr val="tx1"/>
          </a:solidFill>
          <a:latin typeface="+mn-lt"/>
          <a:ea typeface="+mn-ea"/>
        </a:defRPr>
      </a:lvl2pPr>
      <a:lvl3pPr marL="5218113" indent="-1041400" algn="l" defTabSz="4175125" rtl="0" eaLnBrk="0" fontAlgn="base" hangingPunct="0">
        <a:spcBef>
          <a:spcPct val="20000"/>
        </a:spcBef>
        <a:spcAft>
          <a:spcPct val="0"/>
        </a:spcAft>
        <a:buChar char="•"/>
        <a:defRPr kumimoji="1" sz="11000">
          <a:solidFill>
            <a:schemeClr val="tx1"/>
          </a:solidFill>
          <a:latin typeface="+mn-lt"/>
          <a:ea typeface="+mn-ea"/>
        </a:defRPr>
      </a:lvl3pPr>
      <a:lvl4pPr marL="7307263" indent="-1042988" algn="l" defTabSz="4175125" rtl="0" eaLnBrk="0" fontAlgn="base" hangingPunct="0">
        <a:spcBef>
          <a:spcPct val="20000"/>
        </a:spcBef>
        <a:spcAft>
          <a:spcPct val="0"/>
        </a:spcAft>
        <a:buChar char="–"/>
        <a:defRPr kumimoji="1" sz="9200">
          <a:solidFill>
            <a:schemeClr val="tx1"/>
          </a:solidFill>
          <a:latin typeface="+mn-lt"/>
          <a:ea typeface="+mn-ea"/>
        </a:defRPr>
      </a:lvl4pPr>
      <a:lvl5pPr marL="9394825" indent="-1042988" algn="l" defTabSz="4175125" rtl="0" eaLnBrk="0" fontAlgn="base" hangingPunct="0">
        <a:spcBef>
          <a:spcPct val="20000"/>
        </a:spcBef>
        <a:spcAft>
          <a:spcPct val="0"/>
        </a:spcAft>
        <a:buChar char="»"/>
        <a:defRPr kumimoji="1" sz="9200">
          <a:solidFill>
            <a:schemeClr val="tx1"/>
          </a:solidFill>
          <a:latin typeface="+mn-lt"/>
          <a:ea typeface="+mn-ea"/>
        </a:defRPr>
      </a:lvl5pPr>
      <a:lvl6pPr marL="2376959" indent="-216086" algn="l" rtl="0" fontAlgn="base">
        <a:spcBef>
          <a:spcPct val="20000"/>
        </a:spcBef>
        <a:spcAft>
          <a:spcPct val="0"/>
        </a:spcAft>
        <a:buChar char="»"/>
        <a:defRPr kumimoji="1" sz="1900">
          <a:solidFill>
            <a:schemeClr val="tx1"/>
          </a:solidFill>
          <a:latin typeface="+mn-lt"/>
          <a:ea typeface="+mn-ea"/>
        </a:defRPr>
      </a:lvl6pPr>
      <a:lvl7pPr marL="2809133" indent="-216086" algn="l" rtl="0" fontAlgn="base">
        <a:spcBef>
          <a:spcPct val="20000"/>
        </a:spcBef>
        <a:spcAft>
          <a:spcPct val="0"/>
        </a:spcAft>
        <a:buChar char="»"/>
        <a:defRPr kumimoji="1" sz="1900">
          <a:solidFill>
            <a:schemeClr val="tx1"/>
          </a:solidFill>
          <a:latin typeface="+mn-lt"/>
          <a:ea typeface="+mn-ea"/>
        </a:defRPr>
      </a:lvl7pPr>
      <a:lvl8pPr marL="3241307" indent="-216086" algn="l" rtl="0" fontAlgn="base">
        <a:spcBef>
          <a:spcPct val="20000"/>
        </a:spcBef>
        <a:spcAft>
          <a:spcPct val="0"/>
        </a:spcAft>
        <a:buChar char="»"/>
        <a:defRPr kumimoji="1" sz="1900">
          <a:solidFill>
            <a:schemeClr val="tx1"/>
          </a:solidFill>
          <a:latin typeface="+mn-lt"/>
          <a:ea typeface="+mn-ea"/>
        </a:defRPr>
      </a:lvl8pPr>
      <a:lvl9pPr marL="3673480" indent="-216086" algn="l" rtl="0" fontAlgn="base">
        <a:spcBef>
          <a:spcPct val="20000"/>
        </a:spcBef>
        <a:spcAft>
          <a:spcPct val="0"/>
        </a:spcAft>
        <a:buChar char="»"/>
        <a:defRPr kumimoji="1" sz="19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86434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2174" algn="l" defTabSz="86434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4349" algn="l" defTabSz="86434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6523" algn="l" defTabSz="86434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8697" algn="l" defTabSz="86434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0871" algn="l" defTabSz="86434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3045" algn="l" defTabSz="86434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5219" algn="l" defTabSz="86434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7394" algn="l" defTabSz="86434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2.bin"/><Relationship Id="rId18" Type="http://schemas.openxmlformats.org/officeDocument/2006/relationships/image" Target="../media/image15.png"/><Relationship Id="rId26" Type="http://schemas.openxmlformats.org/officeDocument/2006/relationships/image" Target="../media/image23.emf"/><Relationship Id="rId39" Type="http://schemas.openxmlformats.org/officeDocument/2006/relationships/image" Target="../media/image36.emf"/><Relationship Id="rId3" Type="http://schemas.openxmlformats.org/officeDocument/2006/relationships/notesSlide" Target="../notesSlides/notesSlide1.xml"/><Relationship Id="rId21" Type="http://schemas.openxmlformats.org/officeDocument/2006/relationships/image" Target="../media/image18.emf"/><Relationship Id="rId34" Type="http://schemas.openxmlformats.org/officeDocument/2006/relationships/image" Target="../media/image31.emf"/><Relationship Id="rId42" Type="http://schemas.openxmlformats.org/officeDocument/2006/relationships/image" Target="../media/image39.emf"/><Relationship Id="rId47" Type="http://schemas.openxmlformats.org/officeDocument/2006/relationships/oleObject" Target="../embeddings/oleObject4.bin"/><Relationship Id="rId7" Type="http://schemas.openxmlformats.org/officeDocument/2006/relationships/image" Target="../media/image8.png"/><Relationship Id="rId12" Type="http://schemas.openxmlformats.org/officeDocument/2006/relationships/image" Target="../media/image1.wmf"/><Relationship Id="rId17" Type="http://schemas.openxmlformats.org/officeDocument/2006/relationships/image" Target="../media/image14.png"/><Relationship Id="rId25" Type="http://schemas.openxmlformats.org/officeDocument/2006/relationships/image" Target="../media/image22.emf"/><Relationship Id="rId33" Type="http://schemas.openxmlformats.org/officeDocument/2006/relationships/image" Target="../media/image30.emf"/><Relationship Id="rId38" Type="http://schemas.openxmlformats.org/officeDocument/2006/relationships/image" Target="../media/image35.emf"/><Relationship Id="rId46" Type="http://schemas.openxmlformats.org/officeDocument/2006/relationships/image" Target="../media/image3.wmf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3.emf"/><Relationship Id="rId20" Type="http://schemas.openxmlformats.org/officeDocument/2006/relationships/image" Target="../media/image17.png"/><Relationship Id="rId29" Type="http://schemas.openxmlformats.org/officeDocument/2006/relationships/image" Target="../media/image26.emf"/><Relationship Id="rId41" Type="http://schemas.openxmlformats.org/officeDocument/2006/relationships/image" Target="../media/image38.e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png"/><Relationship Id="rId11" Type="http://schemas.openxmlformats.org/officeDocument/2006/relationships/oleObject" Target="../embeddings/oleObject1.bin"/><Relationship Id="rId24" Type="http://schemas.openxmlformats.org/officeDocument/2006/relationships/image" Target="../media/image21.emf"/><Relationship Id="rId32" Type="http://schemas.openxmlformats.org/officeDocument/2006/relationships/image" Target="../media/image29.emf"/><Relationship Id="rId37" Type="http://schemas.openxmlformats.org/officeDocument/2006/relationships/image" Target="../media/image34.emf"/><Relationship Id="rId40" Type="http://schemas.openxmlformats.org/officeDocument/2006/relationships/image" Target="../media/image37.emf"/><Relationship Id="rId45" Type="http://schemas.openxmlformats.org/officeDocument/2006/relationships/oleObject" Target="../embeddings/oleObject3.bin"/><Relationship Id="rId5" Type="http://schemas.openxmlformats.org/officeDocument/2006/relationships/image" Target="../media/image6.png"/><Relationship Id="rId15" Type="http://schemas.openxmlformats.org/officeDocument/2006/relationships/image" Target="../media/image12.png"/><Relationship Id="rId23" Type="http://schemas.openxmlformats.org/officeDocument/2006/relationships/image" Target="../media/image20.emf"/><Relationship Id="rId28" Type="http://schemas.openxmlformats.org/officeDocument/2006/relationships/image" Target="../media/image25.emf"/><Relationship Id="rId36" Type="http://schemas.openxmlformats.org/officeDocument/2006/relationships/image" Target="../media/image33.emf"/><Relationship Id="rId49" Type="http://schemas.openxmlformats.org/officeDocument/2006/relationships/image" Target="../media/image42.png"/><Relationship Id="rId10" Type="http://schemas.openxmlformats.org/officeDocument/2006/relationships/image" Target="../media/image11.jpeg"/><Relationship Id="rId19" Type="http://schemas.openxmlformats.org/officeDocument/2006/relationships/image" Target="../media/image16.png"/><Relationship Id="rId31" Type="http://schemas.openxmlformats.org/officeDocument/2006/relationships/image" Target="../media/image28.emf"/><Relationship Id="rId44" Type="http://schemas.openxmlformats.org/officeDocument/2006/relationships/image" Target="../media/image4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2.wmf"/><Relationship Id="rId22" Type="http://schemas.openxmlformats.org/officeDocument/2006/relationships/image" Target="../media/image19.emf"/><Relationship Id="rId27" Type="http://schemas.openxmlformats.org/officeDocument/2006/relationships/image" Target="../media/image24.emf"/><Relationship Id="rId30" Type="http://schemas.openxmlformats.org/officeDocument/2006/relationships/image" Target="../media/image27.emf"/><Relationship Id="rId35" Type="http://schemas.openxmlformats.org/officeDocument/2006/relationships/image" Target="../media/image32.emf"/><Relationship Id="rId43" Type="http://schemas.openxmlformats.org/officeDocument/2006/relationships/image" Target="../media/image40.png"/><Relationship Id="rId48" Type="http://schemas.openxmlformats.org/officeDocument/2006/relationships/image" Target="../media/image4.wmf"/><Relationship Id="rId8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01">
            <a:extLst>
              <a:ext uri="{FF2B5EF4-FFF2-40B4-BE49-F238E27FC236}">
                <a16:creationId xmlns:a16="http://schemas.microsoft.com/office/drawing/2014/main" id="{CA831E7C-1688-4B69-8C9C-6CA576704F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862" y="298825"/>
            <a:ext cx="28660725" cy="5046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6" tIns="45714" rIns="91426" bIns="45714"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ja-JP" altLang="en-US" sz="5000" b="1" dirty="0">
                <a:solidFill>
                  <a:schemeClr val="bg1"/>
                </a:solidFill>
                <a:latin typeface="Arial Black" panose="020B0A04020102020204" pitchFamily="34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ペロフスカイト酸化物 </a:t>
            </a:r>
            <a:r>
              <a:rPr lang="en-US" altLang="ja-JP" sz="5000" b="1" dirty="0">
                <a:solidFill>
                  <a:schemeClr val="bg1"/>
                </a:solidFill>
                <a:latin typeface="Arial Black" panose="020B0A04020102020204" pitchFamily="34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Nd</a:t>
            </a:r>
            <a:r>
              <a:rPr lang="en-US" altLang="ja-JP" sz="5000" b="1" baseline="-25000" dirty="0">
                <a:solidFill>
                  <a:schemeClr val="bg1"/>
                </a:solidFill>
                <a:latin typeface="Arial Black" panose="020B0A04020102020204" pitchFamily="34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1-x</a:t>
            </a:r>
            <a:r>
              <a:rPr lang="en-US" altLang="ja-JP" sz="5000" b="1" dirty="0">
                <a:solidFill>
                  <a:schemeClr val="bg1"/>
                </a:solidFill>
                <a:latin typeface="Arial Black" panose="020B0A04020102020204" pitchFamily="34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Sr</a:t>
            </a:r>
            <a:r>
              <a:rPr lang="en-US" altLang="ja-JP" sz="5000" b="1" baseline="-25000" dirty="0">
                <a:solidFill>
                  <a:schemeClr val="bg1"/>
                </a:solidFill>
                <a:latin typeface="Arial Black" panose="020B0A04020102020204" pitchFamily="34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x</a:t>
            </a:r>
            <a:r>
              <a:rPr lang="en-US" altLang="ja-JP" sz="5000" b="1" dirty="0">
                <a:solidFill>
                  <a:schemeClr val="bg1"/>
                </a:solidFill>
                <a:latin typeface="Arial Black" panose="020B0A04020102020204" pitchFamily="34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FeO</a:t>
            </a:r>
            <a:r>
              <a:rPr lang="en-US" altLang="ja-JP" sz="5000" b="1" baseline="-25000" dirty="0">
                <a:solidFill>
                  <a:schemeClr val="bg1"/>
                </a:solidFill>
                <a:latin typeface="Arial Black" panose="020B0A04020102020204" pitchFamily="34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3</a:t>
            </a:r>
            <a:r>
              <a:rPr lang="en-US" altLang="ja-JP" sz="5000" b="1" dirty="0">
                <a:solidFill>
                  <a:schemeClr val="bg1"/>
                </a:solidFill>
                <a:latin typeface="Arial Black" panose="020B0A04020102020204" pitchFamily="34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(0.1≦x≦0.5) </a:t>
            </a:r>
            <a:r>
              <a:rPr lang="ja-JP" altLang="en-US" sz="5000" b="1" dirty="0">
                <a:solidFill>
                  <a:schemeClr val="bg1"/>
                </a:solidFill>
                <a:latin typeface="Arial Black" panose="020B0A04020102020204" pitchFamily="34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の熱電特性</a:t>
            </a:r>
            <a:endParaRPr lang="en-US" altLang="ja-JP" sz="5000" b="1" dirty="0">
              <a:solidFill>
                <a:schemeClr val="bg1"/>
              </a:solidFill>
              <a:latin typeface="Arial Black" panose="020B0A04020102020204" pitchFamily="34" charset="0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altLang="ja-JP" sz="3600" b="1" dirty="0">
                <a:solidFill>
                  <a:schemeClr val="bg1"/>
                </a:solidFill>
                <a:latin typeface="Arial Black" panose="020B0A04020102020204" pitchFamily="34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Thermoelectric properties in perovskite type oxides Nd</a:t>
            </a:r>
            <a:r>
              <a:rPr lang="en-US" altLang="ja-JP" sz="3600" b="1" baseline="-25000" dirty="0">
                <a:solidFill>
                  <a:schemeClr val="bg1"/>
                </a:solidFill>
                <a:latin typeface="Arial Black" panose="020B0A04020102020204" pitchFamily="34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1-x</a:t>
            </a:r>
            <a:r>
              <a:rPr lang="en-US" altLang="ja-JP" sz="3600" b="1" dirty="0">
                <a:solidFill>
                  <a:schemeClr val="bg1"/>
                </a:solidFill>
                <a:latin typeface="Arial Black" panose="020B0A04020102020204" pitchFamily="34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Sr</a:t>
            </a:r>
            <a:r>
              <a:rPr lang="en-US" altLang="ja-JP" sz="3600" b="1" baseline="-25000" dirty="0">
                <a:solidFill>
                  <a:schemeClr val="bg1"/>
                </a:solidFill>
                <a:latin typeface="Arial Black" panose="020B0A04020102020204" pitchFamily="34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x</a:t>
            </a:r>
            <a:r>
              <a:rPr lang="en-US" altLang="ja-JP" sz="3600" b="1" dirty="0">
                <a:solidFill>
                  <a:schemeClr val="bg1"/>
                </a:solidFill>
                <a:latin typeface="Arial Black" panose="020B0A04020102020204" pitchFamily="34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FeO</a:t>
            </a:r>
            <a:r>
              <a:rPr lang="en-US" altLang="ja-JP" sz="3600" b="1" baseline="-25000" dirty="0">
                <a:solidFill>
                  <a:schemeClr val="bg1"/>
                </a:solidFill>
                <a:latin typeface="Arial Black" panose="020B0A04020102020204" pitchFamily="34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3</a:t>
            </a:r>
            <a:r>
              <a:rPr lang="en-US" altLang="ja-JP" sz="3600" b="1" dirty="0">
                <a:solidFill>
                  <a:schemeClr val="bg1"/>
                </a:solidFill>
                <a:latin typeface="Arial Black" panose="020B0A04020102020204" pitchFamily="34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(0.1≦x≦0.5)</a:t>
            </a:r>
          </a:p>
          <a:p>
            <a:pPr algn="ctr" eaLnBrk="1" hangingPunct="1">
              <a:spcBef>
                <a:spcPct val="50000"/>
              </a:spcBef>
              <a:defRPr/>
            </a:pPr>
            <a:endParaRPr lang="en-US" altLang="ja-JP" sz="3600" b="1" dirty="0">
              <a:solidFill>
                <a:schemeClr val="bg1"/>
              </a:solidFill>
              <a:latin typeface="Arial Black" panose="020B0A04020102020204" pitchFamily="34" charset="0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zh-TW" altLang="en-US" sz="3800" i="1" dirty="0">
                <a:solidFill>
                  <a:schemeClr val="bg1"/>
                </a:solidFill>
                <a:latin typeface="Arial Black" panose="020B0A04020102020204" pitchFamily="34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○中津川 博 </a:t>
            </a:r>
            <a:r>
              <a:rPr lang="en-US" altLang="zh-TW" sz="3800" i="1" baseline="30000" dirty="0">
                <a:solidFill>
                  <a:schemeClr val="bg1"/>
                </a:solidFill>
                <a:latin typeface="Arial Black" panose="020B0A04020102020204" pitchFamily="34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1*</a:t>
            </a:r>
            <a:r>
              <a:rPr lang="en-US" altLang="zh-TW" sz="3800" i="1" dirty="0">
                <a:solidFill>
                  <a:schemeClr val="bg1"/>
                </a:solidFill>
                <a:latin typeface="Arial Black" panose="020B0A04020102020204" pitchFamily="34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,</a:t>
            </a:r>
            <a:r>
              <a:rPr lang="ja-JP" altLang="en-US" sz="3800" i="1" dirty="0">
                <a:solidFill>
                  <a:schemeClr val="bg1"/>
                </a:solidFill>
                <a:latin typeface="Arial Black" panose="020B0A04020102020204" pitchFamily="34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　</a:t>
            </a:r>
            <a:r>
              <a:rPr lang="zh-TW" altLang="en-US" sz="3800" i="1" dirty="0">
                <a:solidFill>
                  <a:schemeClr val="bg1"/>
                </a:solidFill>
                <a:latin typeface="Arial Black" panose="020B0A04020102020204" pitchFamily="34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齋藤 美和 </a:t>
            </a:r>
            <a:r>
              <a:rPr lang="en-US" altLang="zh-TW" sz="3800" i="1" baseline="30000" dirty="0">
                <a:solidFill>
                  <a:schemeClr val="bg1"/>
                </a:solidFill>
                <a:latin typeface="Arial Black" panose="020B0A04020102020204" pitchFamily="34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2</a:t>
            </a:r>
            <a:r>
              <a:rPr lang="en-US" altLang="zh-TW" sz="3800" i="1" dirty="0">
                <a:solidFill>
                  <a:schemeClr val="bg1"/>
                </a:solidFill>
                <a:latin typeface="Arial Black" panose="020B0A04020102020204" pitchFamily="34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,  </a:t>
            </a:r>
            <a:r>
              <a:rPr lang="zh-TW" altLang="en-US" sz="3800" i="1" dirty="0">
                <a:solidFill>
                  <a:schemeClr val="bg1"/>
                </a:solidFill>
                <a:latin typeface="Arial Black" panose="020B0A04020102020204" pitchFamily="34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岡本 庸一 </a:t>
            </a:r>
            <a:r>
              <a:rPr lang="en-US" altLang="zh-TW" sz="3800" i="1" baseline="30000" dirty="0">
                <a:solidFill>
                  <a:schemeClr val="bg1"/>
                </a:solidFill>
                <a:latin typeface="Arial Black" panose="020B0A04020102020204" pitchFamily="34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3</a:t>
            </a:r>
            <a:endParaRPr lang="en-US" altLang="ja-JP" sz="2600" b="1" baseline="30000" dirty="0">
              <a:solidFill>
                <a:schemeClr val="bg1"/>
              </a:solidFill>
              <a:latin typeface="Arial Black" panose="020B0A04020102020204" pitchFamily="34" charset="0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altLang="ja-JP" sz="3400" i="1" baseline="30000" dirty="0">
                <a:solidFill>
                  <a:schemeClr val="bg1"/>
                </a:solidFill>
                <a:latin typeface="Arial Black" panose="020B0A04020102020204" pitchFamily="34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1 </a:t>
            </a:r>
            <a:r>
              <a:rPr lang="ja-JP" altLang="en-US" sz="3400" i="1" dirty="0">
                <a:solidFill>
                  <a:schemeClr val="bg1"/>
                </a:solidFill>
                <a:latin typeface="Arial Black" panose="020B0A04020102020204" pitchFamily="34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横国大理工</a:t>
            </a:r>
            <a:r>
              <a:rPr lang="en-US" altLang="ja-JP" sz="3400" i="1" dirty="0">
                <a:solidFill>
                  <a:schemeClr val="bg1"/>
                </a:solidFill>
                <a:latin typeface="Arial Black" panose="020B0A04020102020204" pitchFamily="34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,  </a:t>
            </a:r>
            <a:r>
              <a:rPr lang="en-US" altLang="ja-JP" sz="3400" i="1" baseline="30000" dirty="0">
                <a:solidFill>
                  <a:schemeClr val="bg1"/>
                </a:solidFill>
                <a:latin typeface="Arial Black" panose="020B0A04020102020204" pitchFamily="34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2 </a:t>
            </a:r>
            <a:r>
              <a:rPr lang="ja-JP" altLang="en-US" sz="3400" i="1" dirty="0">
                <a:solidFill>
                  <a:schemeClr val="bg1"/>
                </a:solidFill>
                <a:latin typeface="Arial Black" panose="020B0A04020102020204" pitchFamily="34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神奈川大工</a:t>
            </a:r>
            <a:r>
              <a:rPr lang="en-US" altLang="ja-JP" sz="3400" i="1" dirty="0">
                <a:solidFill>
                  <a:schemeClr val="bg1"/>
                </a:solidFill>
                <a:latin typeface="Arial Black" panose="020B0A04020102020204" pitchFamily="34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,   </a:t>
            </a:r>
            <a:r>
              <a:rPr lang="en-US" altLang="ja-JP" sz="3400" i="1" baseline="30000" dirty="0">
                <a:solidFill>
                  <a:schemeClr val="bg1"/>
                </a:solidFill>
                <a:latin typeface="Arial Black" panose="020B0A04020102020204" pitchFamily="34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3 </a:t>
            </a:r>
            <a:r>
              <a:rPr lang="ja-JP" altLang="en-US" sz="3400" i="1" dirty="0">
                <a:solidFill>
                  <a:schemeClr val="bg1"/>
                </a:solidFill>
                <a:latin typeface="Arial Black" panose="020B0A04020102020204" pitchFamily="34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防衛大材料</a:t>
            </a:r>
            <a:endParaRPr lang="en-US" altLang="ja-JP" sz="2800" b="1" i="1" dirty="0">
              <a:solidFill>
                <a:schemeClr val="bg1"/>
              </a:solidFill>
              <a:latin typeface="Arial Black" panose="020B0A04020102020204" pitchFamily="34" charset="0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ja-JP" altLang="en-US" sz="3200" b="1" i="1" baseline="30000" dirty="0">
                <a:solidFill>
                  <a:schemeClr val="bg1"/>
                </a:solidFill>
                <a:latin typeface="Arial Black" panose="020B0A04020102020204" pitchFamily="34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＊</a:t>
            </a:r>
            <a:r>
              <a:rPr lang="en-US" altLang="ja-JP" sz="3200" b="1" i="1" dirty="0">
                <a:solidFill>
                  <a:schemeClr val="bg1"/>
                </a:solidFill>
                <a:latin typeface="Arial Black" panose="020B0A04020102020204" pitchFamily="34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E-mail : nakatsugawa-hiroshi-dx@ynu.ac.jp  TEL : 045-339-3854</a:t>
            </a:r>
          </a:p>
          <a:p>
            <a:pPr algn="ctr">
              <a:defRPr/>
            </a:pPr>
            <a:endParaRPr lang="en-US" altLang="ja-JP" sz="1600" b="1" i="1" dirty="0">
              <a:solidFill>
                <a:schemeClr val="bg1"/>
              </a:solidFill>
              <a:latin typeface="Arial Black" panose="020B0A04020102020204" pitchFamily="34" charset="0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en-US" altLang="ja-JP" sz="3800" b="1" i="1" dirty="0">
              <a:solidFill>
                <a:schemeClr val="bg1"/>
              </a:solidFill>
              <a:latin typeface="Arial Black" panose="020B0A04020102020204" pitchFamily="34" charset="0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</p:txBody>
      </p:sp>
      <p:pic>
        <p:nvPicPr>
          <p:cNvPr id="2056" name="Picture 1022">
            <a:extLst>
              <a:ext uri="{FF2B5EF4-FFF2-40B4-BE49-F238E27FC236}">
                <a16:creationId xmlns:a16="http://schemas.microsoft.com/office/drawing/2014/main" id="{F38A49A7-403D-40D5-82F6-3E6ECF7E95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684163" y="1476489"/>
            <a:ext cx="4138612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" name="Rectangle 772">
            <a:extLst>
              <a:ext uri="{FF2B5EF4-FFF2-40B4-BE49-F238E27FC236}">
                <a16:creationId xmlns:a16="http://schemas.microsoft.com/office/drawing/2014/main" id="{156727DE-69B0-4917-9BE4-9968E80995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896888" y="43024425"/>
            <a:ext cx="892175" cy="862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441673" tIns="220837" rIns="441673" bIns="220837">
            <a:spAutoFit/>
          </a:bodyPr>
          <a:lstStyle/>
          <a:p>
            <a:pPr>
              <a:defRPr/>
            </a:pPr>
            <a:endParaRPr lang="ja-JP" altLang="en-US" sz="2700">
              <a:latin typeface="Arial" charset="0"/>
              <a:ea typeface="ＭＳ 明朝" charset="0"/>
              <a:cs typeface="ＭＳ 明朝" charset="0"/>
            </a:endParaRPr>
          </a:p>
        </p:txBody>
      </p:sp>
      <p:pic>
        <p:nvPicPr>
          <p:cNvPr id="2055" name="Picture 1021">
            <a:extLst>
              <a:ext uri="{FF2B5EF4-FFF2-40B4-BE49-F238E27FC236}">
                <a16:creationId xmlns:a16="http://schemas.microsoft.com/office/drawing/2014/main" id="{2D86756B-8D00-4A09-8DBE-6192505C6A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885775" y="3479006"/>
            <a:ext cx="3609975" cy="776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4102" name="Picture 58">
            <a:extLst>
              <a:ext uri="{FF2B5EF4-FFF2-40B4-BE49-F238E27FC236}">
                <a16:creationId xmlns:a16="http://schemas.microsoft.com/office/drawing/2014/main" id="{26903E33-BE5B-403C-9DC2-5C8E71FF68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96913" y="2525713"/>
            <a:ext cx="33178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3" name="正方形/長方形 160">
            <a:extLst>
              <a:ext uri="{FF2B5EF4-FFF2-40B4-BE49-F238E27FC236}">
                <a16:creationId xmlns:a16="http://schemas.microsoft.com/office/drawing/2014/main" id="{473C6C2B-6521-4C6C-93AB-0E7DD01818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7926" y="10181127"/>
            <a:ext cx="16194088" cy="95281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1737" tIns="220869" rIns="441737" bIns="220869" anchor="ctr">
            <a:spAutoFit/>
          </a:bodyPr>
          <a:lstStyle>
            <a:lvl1pPr>
              <a:defRPr kumimoji="1"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/>
            <a:endParaRPr lang="ja-JP" altLang="en-US"/>
          </a:p>
        </p:txBody>
      </p:sp>
      <p:sp>
        <p:nvSpPr>
          <p:cNvPr id="4104" name="正方形/長方形 161">
            <a:extLst>
              <a:ext uri="{FF2B5EF4-FFF2-40B4-BE49-F238E27FC236}">
                <a16:creationId xmlns:a16="http://schemas.microsoft.com/office/drawing/2014/main" id="{8B859CFD-C1FC-4DC8-B0D3-A1B1D34A9D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297401" y="10208960"/>
            <a:ext cx="12438063" cy="94884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1737" tIns="220869" rIns="441737" bIns="220869" anchor="ctr">
            <a:spAutoFit/>
          </a:bodyPr>
          <a:lstStyle>
            <a:lvl1pPr>
              <a:defRPr kumimoji="1"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/>
            <a:endParaRPr lang="ja-JP" altLang="en-US"/>
          </a:p>
        </p:txBody>
      </p:sp>
      <p:sp>
        <p:nvSpPr>
          <p:cNvPr id="4105" name="正方形/長方形 162">
            <a:extLst>
              <a:ext uri="{FF2B5EF4-FFF2-40B4-BE49-F238E27FC236}">
                <a16:creationId xmlns:a16="http://schemas.microsoft.com/office/drawing/2014/main" id="{D0EE62A9-9755-4345-9F9B-247849A58F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5444" y="20031376"/>
            <a:ext cx="28799687" cy="1934085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441737" tIns="220869" rIns="441737" bIns="220869" anchor="ctr">
            <a:spAutoFit/>
          </a:bodyPr>
          <a:lstStyle>
            <a:lvl1pPr>
              <a:defRPr kumimoji="1"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/>
            <a:endParaRPr lang="ja-JP" altLang="en-US" dirty="0"/>
          </a:p>
        </p:txBody>
      </p:sp>
      <p:sp>
        <p:nvSpPr>
          <p:cNvPr id="4106" name="正方形/長方形 163">
            <a:extLst>
              <a:ext uri="{FF2B5EF4-FFF2-40B4-BE49-F238E27FC236}">
                <a16:creationId xmlns:a16="http://schemas.microsoft.com/office/drawing/2014/main" id="{A4E9F8E8-CAF8-4431-998F-211E0DB37F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8150" y="39611706"/>
            <a:ext cx="12436391" cy="230893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441737" tIns="220869" rIns="441737" bIns="220869" anchor="ctr">
            <a:spAutoFit/>
          </a:bodyPr>
          <a:lstStyle>
            <a:lvl1pPr>
              <a:defRPr kumimoji="1"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/>
            <a:endParaRPr lang="ja-JP" altLang="en-US"/>
          </a:p>
        </p:txBody>
      </p:sp>
      <p:sp>
        <p:nvSpPr>
          <p:cNvPr id="4107" name="正方形/長方形 164">
            <a:extLst>
              <a:ext uri="{FF2B5EF4-FFF2-40B4-BE49-F238E27FC236}">
                <a16:creationId xmlns:a16="http://schemas.microsoft.com/office/drawing/2014/main" id="{39921290-1DC8-4209-987C-155D848FE7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14272" y="39607363"/>
            <a:ext cx="16046450" cy="23477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441737" tIns="220869" rIns="441737" bIns="220869" anchor="ctr">
            <a:spAutoFit/>
          </a:bodyPr>
          <a:lstStyle>
            <a:lvl1pPr>
              <a:defRPr kumimoji="1"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/>
            <a:endParaRPr lang="ja-JP" altLang="en-US"/>
          </a:p>
        </p:txBody>
      </p:sp>
      <p:sp>
        <p:nvSpPr>
          <p:cNvPr id="167" name="Text Box 855">
            <a:extLst>
              <a:ext uri="{FF2B5EF4-FFF2-40B4-BE49-F238E27FC236}">
                <a16:creationId xmlns:a16="http://schemas.microsoft.com/office/drawing/2014/main" id="{2975FF8C-3F57-4F60-816F-C33255669E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6275" y="10172700"/>
            <a:ext cx="5100638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441673" tIns="220837" rIns="441673" bIns="220837"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ja-JP" altLang="en-US" sz="3700" b="1" i="1" dirty="0">
                <a:solidFill>
                  <a:srgbClr val="05BB12"/>
                </a:solidFill>
                <a:latin typeface="Arial Black" pitchFamily="34" charset="0"/>
              </a:rPr>
              <a:t>実験方法</a:t>
            </a:r>
            <a:r>
              <a:rPr lang="en-US" altLang="ja-JP" sz="3700" b="1" i="1" dirty="0">
                <a:solidFill>
                  <a:srgbClr val="05BB12"/>
                </a:solidFill>
                <a:latin typeface="Arial Black" pitchFamily="34" charset="0"/>
              </a:rPr>
              <a:t> </a:t>
            </a:r>
            <a:endParaRPr lang="ja-JP" altLang="en-US" sz="3700" b="1" i="1" dirty="0">
              <a:solidFill>
                <a:srgbClr val="05BB12"/>
              </a:solidFill>
              <a:latin typeface="Arial Black" pitchFamily="34" charset="0"/>
            </a:endParaRPr>
          </a:p>
        </p:txBody>
      </p:sp>
      <p:sp>
        <p:nvSpPr>
          <p:cNvPr id="168" name="Text Box 846">
            <a:extLst>
              <a:ext uri="{FF2B5EF4-FFF2-40B4-BE49-F238E27FC236}">
                <a16:creationId xmlns:a16="http://schemas.microsoft.com/office/drawing/2014/main" id="{1EB7F249-B23F-4A4A-B81E-3DFD20DA0D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8150" y="19958266"/>
            <a:ext cx="11447462" cy="1014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441673" tIns="220837" rIns="441673" bIns="220837"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ja-JP" altLang="en-US" sz="3700" b="1" i="1" dirty="0">
                <a:solidFill>
                  <a:srgbClr val="05BB12"/>
                </a:solidFill>
                <a:latin typeface="Arial Black" pitchFamily="34" charset="0"/>
              </a:rPr>
              <a:t>結果と考察</a:t>
            </a:r>
          </a:p>
        </p:txBody>
      </p:sp>
      <p:sp>
        <p:nvSpPr>
          <p:cNvPr id="204" name="正方形/長方形 203">
            <a:extLst>
              <a:ext uri="{FF2B5EF4-FFF2-40B4-BE49-F238E27FC236}">
                <a16:creationId xmlns:a16="http://schemas.microsoft.com/office/drawing/2014/main" id="{DB29A0F8-440C-414E-A395-2164A0CB7FDA}"/>
              </a:ext>
            </a:extLst>
          </p:cNvPr>
          <p:cNvSpPr/>
          <p:nvPr/>
        </p:nvSpPr>
        <p:spPr bwMode="auto">
          <a:xfrm>
            <a:off x="1103313" y="11134725"/>
            <a:ext cx="3814762" cy="469900"/>
          </a:xfrm>
          <a:prstGeom prst="rect">
            <a:avLst/>
          </a:prstGeom>
          <a:solidFill>
            <a:srgbClr val="05BB12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ja-JP" altLang="en-US" sz="1700" kern="0">
              <a:solidFill>
                <a:prstClr val="white"/>
              </a:solidFill>
              <a:latin typeface="Calibri"/>
              <a:ea typeface="ＭＳ Ｐゴシック"/>
            </a:endParaRPr>
          </a:p>
        </p:txBody>
      </p:sp>
      <p:sp>
        <p:nvSpPr>
          <p:cNvPr id="4111" name="テキスト ボックス 214">
            <a:extLst>
              <a:ext uri="{FF2B5EF4-FFF2-40B4-BE49-F238E27FC236}">
                <a16:creationId xmlns:a16="http://schemas.microsoft.com/office/drawing/2014/main" id="{36728C2C-F133-4F44-8B7B-79F6E3D93A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8325" y="11110913"/>
            <a:ext cx="2246313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/>
            <a:r>
              <a:rPr kumimoji="0" lang="ja-JP" altLang="en-US" sz="2300" b="1">
                <a:solidFill>
                  <a:srgbClr val="FFFFFF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試料作製</a:t>
            </a:r>
          </a:p>
        </p:txBody>
      </p:sp>
      <p:sp>
        <p:nvSpPr>
          <p:cNvPr id="207" name="角丸四角形 206">
            <a:extLst>
              <a:ext uri="{FF2B5EF4-FFF2-40B4-BE49-F238E27FC236}">
                <a16:creationId xmlns:a16="http://schemas.microsoft.com/office/drawing/2014/main" id="{77F7B96B-1D29-44C0-9D57-E0D246BB9AFB}"/>
              </a:ext>
            </a:extLst>
          </p:cNvPr>
          <p:cNvSpPr/>
          <p:nvPr/>
        </p:nvSpPr>
        <p:spPr bwMode="auto">
          <a:xfrm>
            <a:off x="1254125" y="12547600"/>
            <a:ext cx="3560763" cy="492125"/>
          </a:xfrm>
          <a:prstGeom prst="roundRect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ja-JP" altLang="en-US" sz="1700" kern="0">
              <a:solidFill>
                <a:prstClr val="white"/>
              </a:solidFill>
              <a:latin typeface="Calibri"/>
              <a:ea typeface="ＭＳ Ｐゴシック"/>
            </a:endParaRPr>
          </a:p>
        </p:txBody>
      </p:sp>
      <p:sp>
        <p:nvSpPr>
          <p:cNvPr id="208" name="角丸四角形 207">
            <a:extLst>
              <a:ext uri="{FF2B5EF4-FFF2-40B4-BE49-F238E27FC236}">
                <a16:creationId xmlns:a16="http://schemas.microsoft.com/office/drawing/2014/main" id="{33588223-6F30-4609-A6A9-ADF9533E9DB4}"/>
              </a:ext>
            </a:extLst>
          </p:cNvPr>
          <p:cNvSpPr/>
          <p:nvPr/>
        </p:nvSpPr>
        <p:spPr bwMode="auto">
          <a:xfrm>
            <a:off x="1243013" y="11784013"/>
            <a:ext cx="3559175" cy="422275"/>
          </a:xfrm>
          <a:prstGeom prst="roundRect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ja-JP" altLang="en-US" sz="1700" kern="0">
              <a:solidFill>
                <a:prstClr val="white"/>
              </a:solidFill>
              <a:latin typeface="Calibri"/>
              <a:ea typeface="ＭＳ Ｐゴシック"/>
            </a:endParaRPr>
          </a:p>
        </p:txBody>
      </p:sp>
      <p:sp>
        <p:nvSpPr>
          <p:cNvPr id="209" name="角丸四角形 208">
            <a:extLst>
              <a:ext uri="{FF2B5EF4-FFF2-40B4-BE49-F238E27FC236}">
                <a16:creationId xmlns:a16="http://schemas.microsoft.com/office/drawing/2014/main" id="{467FE3CA-9513-426D-9519-5170D9AA6510}"/>
              </a:ext>
            </a:extLst>
          </p:cNvPr>
          <p:cNvSpPr/>
          <p:nvPr/>
        </p:nvSpPr>
        <p:spPr bwMode="auto">
          <a:xfrm>
            <a:off x="1184275" y="13408025"/>
            <a:ext cx="3560763" cy="438150"/>
          </a:xfrm>
          <a:prstGeom prst="roundRect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ja-JP" altLang="en-US" sz="1700" kern="0">
              <a:solidFill>
                <a:prstClr val="white"/>
              </a:solidFill>
              <a:latin typeface="Calibri"/>
              <a:ea typeface="ＭＳ Ｐゴシック"/>
            </a:endParaRPr>
          </a:p>
        </p:txBody>
      </p:sp>
      <p:sp>
        <p:nvSpPr>
          <p:cNvPr id="210" name="角丸四角形 209">
            <a:extLst>
              <a:ext uri="{FF2B5EF4-FFF2-40B4-BE49-F238E27FC236}">
                <a16:creationId xmlns:a16="http://schemas.microsoft.com/office/drawing/2014/main" id="{5DE1FF4E-E6A6-45E5-A88E-15ECFF9EE595}"/>
              </a:ext>
            </a:extLst>
          </p:cNvPr>
          <p:cNvSpPr/>
          <p:nvPr/>
        </p:nvSpPr>
        <p:spPr bwMode="auto">
          <a:xfrm>
            <a:off x="1196099" y="14241462"/>
            <a:ext cx="3632200" cy="527050"/>
          </a:xfrm>
          <a:prstGeom prst="roundRect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ja-JP" altLang="en-US" sz="1700" kern="0">
              <a:solidFill>
                <a:prstClr val="white"/>
              </a:solidFill>
              <a:latin typeface="Calibri"/>
              <a:ea typeface="ＭＳ Ｐゴシック"/>
            </a:endParaRPr>
          </a:p>
        </p:txBody>
      </p:sp>
      <p:sp>
        <p:nvSpPr>
          <p:cNvPr id="211" name="下矢印 210">
            <a:extLst>
              <a:ext uri="{FF2B5EF4-FFF2-40B4-BE49-F238E27FC236}">
                <a16:creationId xmlns:a16="http://schemas.microsoft.com/office/drawing/2014/main" id="{38D4F618-6ADD-4ABA-89EC-887BC3706429}"/>
              </a:ext>
            </a:extLst>
          </p:cNvPr>
          <p:cNvSpPr/>
          <p:nvPr/>
        </p:nvSpPr>
        <p:spPr bwMode="auto">
          <a:xfrm>
            <a:off x="2719387" y="12185477"/>
            <a:ext cx="493713" cy="407988"/>
          </a:xfrm>
          <a:prstGeom prst="downArrow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ja-JP" altLang="en-US" sz="1700" kern="0">
              <a:solidFill>
                <a:prstClr val="white"/>
              </a:solidFill>
              <a:latin typeface="Calibri"/>
              <a:ea typeface="ＭＳ Ｐゴシック"/>
            </a:endParaRPr>
          </a:p>
        </p:txBody>
      </p:sp>
      <p:sp>
        <p:nvSpPr>
          <p:cNvPr id="212" name="下矢印 211">
            <a:extLst>
              <a:ext uri="{FF2B5EF4-FFF2-40B4-BE49-F238E27FC236}">
                <a16:creationId xmlns:a16="http://schemas.microsoft.com/office/drawing/2014/main" id="{9A6ACEBA-7943-44CC-B464-AB843EBE04DE}"/>
              </a:ext>
            </a:extLst>
          </p:cNvPr>
          <p:cNvSpPr/>
          <p:nvPr/>
        </p:nvSpPr>
        <p:spPr bwMode="auto">
          <a:xfrm>
            <a:off x="2717800" y="13009563"/>
            <a:ext cx="495300" cy="407987"/>
          </a:xfrm>
          <a:prstGeom prst="downArrow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ja-JP" altLang="en-US" sz="1700" kern="0">
              <a:solidFill>
                <a:prstClr val="white"/>
              </a:solidFill>
              <a:latin typeface="Calibri"/>
              <a:ea typeface="ＭＳ Ｐゴシック"/>
            </a:endParaRPr>
          </a:p>
        </p:txBody>
      </p:sp>
      <p:sp>
        <p:nvSpPr>
          <p:cNvPr id="213" name="下矢印 212">
            <a:extLst>
              <a:ext uri="{FF2B5EF4-FFF2-40B4-BE49-F238E27FC236}">
                <a16:creationId xmlns:a16="http://schemas.microsoft.com/office/drawing/2014/main" id="{9C89CB3B-16EB-4EA9-9D6B-4AF5F85F03FD}"/>
              </a:ext>
            </a:extLst>
          </p:cNvPr>
          <p:cNvSpPr/>
          <p:nvPr/>
        </p:nvSpPr>
        <p:spPr bwMode="auto">
          <a:xfrm>
            <a:off x="2728735" y="13808182"/>
            <a:ext cx="495300" cy="407987"/>
          </a:xfrm>
          <a:prstGeom prst="downArrow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ja-JP" altLang="en-US" sz="1700" kern="0">
              <a:solidFill>
                <a:prstClr val="white"/>
              </a:solidFill>
              <a:latin typeface="Calibri"/>
              <a:ea typeface="ＭＳ Ｐゴシック"/>
            </a:endParaRPr>
          </a:p>
        </p:txBody>
      </p:sp>
      <p:sp>
        <p:nvSpPr>
          <p:cNvPr id="4119" name="テキスト ボックス 223">
            <a:extLst>
              <a:ext uri="{FF2B5EF4-FFF2-40B4-BE49-F238E27FC236}">
                <a16:creationId xmlns:a16="http://schemas.microsoft.com/office/drawing/2014/main" id="{884CC869-44D3-4615-BA9A-9E3A8F516F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9425" y="11820525"/>
            <a:ext cx="2644775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kumimoji="0" lang="ja-JP" altLang="en-US" sz="1700" b="1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化学量論組成で湿式混合</a:t>
            </a:r>
          </a:p>
        </p:txBody>
      </p:sp>
      <p:sp>
        <p:nvSpPr>
          <p:cNvPr id="4120" name="テキスト ボックス 224">
            <a:extLst>
              <a:ext uri="{FF2B5EF4-FFF2-40B4-BE49-F238E27FC236}">
                <a16:creationId xmlns:a16="http://schemas.microsoft.com/office/drawing/2014/main" id="{EC1A2A43-6463-4B09-902D-AAD1EBAB99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5938" y="12614275"/>
            <a:ext cx="2608262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kumimoji="0" lang="ja-JP" altLang="en-US" sz="1700" b="1">
                <a:solidFill>
                  <a:srgbClr val="00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空気中</a:t>
            </a:r>
            <a:r>
              <a:rPr kumimoji="0" lang="en-US" altLang="ja-JP" sz="1700" b="1">
                <a:solidFill>
                  <a:srgbClr val="00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1000</a:t>
            </a:r>
            <a:r>
              <a:rPr kumimoji="0" lang="ja-JP" altLang="en-US" sz="1700" b="1">
                <a:solidFill>
                  <a:srgbClr val="00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℃で仮焼き</a:t>
            </a:r>
          </a:p>
        </p:txBody>
      </p:sp>
      <p:sp>
        <p:nvSpPr>
          <p:cNvPr id="4121" name="テキスト ボックス 225">
            <a:extLst>
              <a:ext uri="{FF2B5EF4-FFF2-40B4-BE49-F238E27FC236}">
                <a16:creationId xmlns:a16="http://schemas.microsoft.com/office/drawing/2014/main" id="{8E96A031-9BA1-4E93-80FD-CC6DD34298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7814" y="14333816"/>
            <a:ext cx="2944811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kumimoji="0" lang="ja-JP" altLang="en-US" sz="1700" b="1" dirty="0">
                <a:solidFill>
                  <a:srgbClr val="00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酸素雰囲気中</a:t>
            </a:r>
            <a:r>
              <a:rPr kumimoji="0" lang="en-US" altLang="ja-JP" sz="1700" b="1" dirty="0">
                <a:solidFill>
                  <a:srgbClr val="00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1300</a:t>
            </a:r>
            <a:r>
              <a:rPr kumimoji="0" lang="ja-JP" altLang="en-US" sz="1700" b="1" dirty="0">
                <a:solidFill>
                  <a:srgbClr val="00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℃で焼結 </a:t>
            </a:r>
            <a:endParaRPr kumimoji="0" lang="ja-JP" altLang="en-US" sz="1700" b="1" baseline="-25000" dirty="0">
              <a:solidFill>
                <a:srgbClr val="000000"/>
              </a:solidFill>
              <a:latin typeface="Times New Roman" panose="02020603050405020304" pitchFamily="18" charset="0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4122" name="テキスト ボックス 226">
            <a:extLst>
              <a:ext uri="{FF2B5EF4-FFF2-40B4-BE49-F238E27FC236}">
                <a16:creationId xmlns:a16="http://schemas.microsoft.com/office/drawing/2014/main" id="{22AFB23C-7D54-4D6D-AE06-9C3DEA8BA1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9688" y="13468350"/>
            <a:ext cx="3560762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kumimoji="0" lang="ja-JP" altLang="en-US" sz="1700" b="1">
                <a:solidFill>
                  <a:srgbClr val="00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ペレット状に一軸加圧 </a:t>
            </a:r>
            <a:r>
              <a:rPr kumimoji="0" lang="en-US" altLang="ja-JP" sz="1700" b="1">
                <a:solidFill>
                  <a:srgbClr val="00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(16MPa)</a:t>
            </a:r>
            <a:endParaRPr kumimoji="0" lang="ja-JP" altLang="en-US" sz="1700" b="1">
              <a:solidFill>
                <a:srgbClr val="000000"/>
              </a:solidFill>
              <a:latin typeface="Times New Roman" panose="02020603050405020304" pitchFamily="18" charset="0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4144" name="テキスト ボックス 228">
            <a:extLst>
              <a:ext uri="{FF2B5EF4-FFF2-40B4-BE49-F238E27FC236}">
                <a16:creationId xmlns:a16="http://schemas.microsoft.com/office/drawing/2014/main" id="{E095B370-32D0-4A67-A942-E9432E64B4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9025" y="17040610"/>
            <a:ext cx="5897979" cy="2446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4163" indent="-284163">
              <a:defRPr kumimoji="1"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1363" indent="-284163">
              <a:defRPr kumimoji="1"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kumimoji="0" lang="en-US" altLang="ja-JP" sz="1700" b="1" i="1" dirty="0">
                <a:solidFill>
                  <a:srgbClr val="00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χ</a:t>
            </a:r>
            <a:r>
              <a:rPr kumimoji="0" lang="ja-JP" altLang="en-US" sz="1700" b="1" dirty="0">
                <a:solidFill>
                  <a:srgbClr val="00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：</a:t>
            </a:r>
            <a:r>
              <a:rPr kumimoji="0" lang="en-US" altLang="ja-JP" sz="1700" b="1" dirty="0">
                <a:solidFill>
                  <a:srgbClr val="00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@5K – RT  (H = 1T) , S700X-R</a:t>
            </a:r>
          </a:p>
          <a:p>
            <a:pPr marL="0" indent="0" eaLnBrk="1" hangingPunct="1">
              <a:defRPr/>
            </a:pPr>
            <a:r>
              <a:rPr kumimoji="0" lang="ja-JP" altLang="en-US" sz="1700" b="1" dirty="0">
                <a:solidFill>
                  <a:srgbClr val="00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　　　</a:t>
            </a:r>
            <a:r>
              <a:rPr kumimoji="0" lang="en-US" altLang="ja-JP" sz="1700" b="1" dirty="0">
                <a:solidFill>
                  <a:srgbClr val="00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@RT – 700K (H = 1T) , MPMS</a:t>
            </a:r>
          </a:p>
          <a:p>
            <a:pPr marL="0" indent="0" eaLnBrk="1" hangingPunct="1">
              <a:defRPr/>
            </a:pPr>
            <a:endParaRPr kumimoji="0" lang="en-US" altLang="ja-JP" sz="1700" b="1" dirty="0">
              <a:solidFill>
                <a:srgbClr val="000000"/>
              </a:solidFill>
              <a:latin typeface="Times New Roman" panose="02020603050405020304" pitchFamily="18" charset="0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kumimoji="0" lang="en-US" altLang="ja-JP" sz="1700" b="1" i="1" dirty="0">
                <a:solidFill>
                  <a:srgbClr val="00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ρ</a:t>
            </a:r>
            <a:r>
              <a:rPr kumimoji="0" lang="en-US" altLang="ja-JP" sz="1700" b="1" dirty="0">
                <a:solidFill>
                  <a:srgbClr val="00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</a:t>
            </a:r>
            <a:r>
              <a:rPr kumimoji="0" lang="ja-JP" altLang="en-US" sz="1700" b="1" dirty="0">
                <a:solidFill>
                  <a:srgbClr val="00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：</a:t>
            </a:r>
            <a:r>
              <a:rPr kumimoji="0" lang="en-US" altLang="ja-JP" sz="1700" b="1" dirty="0">
                <a:solidFill>
                  <a:srgbClr val="00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@RT - 850K, </a:t>
            </a:r>
            <a:r>
              <a:rPr kumimoji="0" lang="ja-JP" altLang="en-US" sz="1700" b="1" dirty="0">
                <a:solidFill>
                  <a:srgbClr val="00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直流四端子法</a:t>
            </a:r>
            <a:endParaRPr kumimoji="0" lang="en-US" altLang="ja-JP" sz="1700" b="1" dirty="0">
              <a:solidFill>
                <a:srgbClr val="000000"/>
              </a:solidFill>
              <a:latin typeface="Times New Roman" panose="02020603050405020304" pitchFamily="18" charset="0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kumimoji="0" lang="en-US" altLang="ja-JP" sz="1700" b="1" i="1" dirty="0">
                <a:solidFill>
                  <a:srgbClr val="00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S</a:t>
            </a:r>
            <a:r>
              <a:rPr kumimoji="0" lang="en-US" altLang="ja-JP" sz="1700" b="1" dirty="0">
                <a:solidFill>
                  <a:srgbClr val="00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</a:t>
            </a:r>
            <a:r>
              <a:rPr kumimoji="0" lang="ja-JP" altLang="en-US" sz="1700" b="1" dirty="0">
                <a:solidFill>
                  <a:srgbClr val="00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：</a:t>
            </a:r>
            <a:r>
              <a:rPr kumimoji="0" lang="en-US" altLang="ja-JP" sz="1700" b="1" dirty="0">
                <a:solidFill>
                  <a:srgbClr val="00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@80K - 850K, </a:t>
            </a:r>
            <a:r>
              <a:rPr kumimoji="0" lang="ja-JP" altLang="en-US" sz="1700" b="1" dirty="0">
                <a:solidFill>
                  <a:srgbClr val="00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定常熱流法</a:t>
            </a:r>
            <a:endParaRPr kumimoji="0" lang="en-US" altLang="ja-JP" sz="1700" b="1" dirty="0">
              <a:solidFill>
                <a:srgbClr val="000000"/>
              </a:solidFill>
              <a:latin typeface="Times New Roman" panose="02020603050405020304" pitchFamily="18" charset="0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kumimoji="0" lang="en-US" altLang="ja-JP" sz="1700" b="1" i="1" dirty="0">
                <a:solidFill>
                  <a:srgbClr val="00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κ</a:t>
            </a:r>
            <a:r>
              <a:rPr kumimoji="0" lang="ja-JP" altLang="en-US" sz="1700" b="1" dirty="0">
                <a:solidFill>
                  <a:srgbClr val="00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</a:t>
            </a:r>
            <a:r>
              <a:rPr kumimoji="0" lang="en-US" altLang="ja-JP" sz="1700" b="1" dirty="0">
                <a:solidFill>
                  <a:srgbClr val="00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= </a:t>
            </a:r>
            <a:r>
              <a:rPr kumimoji="0" lang="en-US" altLang="ja-JP" sz="17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dC</a:t>
            </a:r>
            <a:r>
              <a:rPr kumimoji="0" lang="en-US" altLang="ja-JP" sz="1700" b="1" baseline="-25000" dirty="0" err="1">
                <a:solidFill>
                  <a:srgbClr val="00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v</a:t>
            </a:r>
            <a:r>
              <a:rPr kumimoji="0" lang="en-US" altLang="ja-JP" sz="1700" b="1" i="1" dirty="0">
                <a:solidFill>
                  <a:srgbClr val="00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α</a:t>
            </a:r>
          </a:p>
          <a:p>
            <a:pPr lvl="1" eaLnBrk="1" hangingPunct="1">
              <a:buFont typeface="Wingdings" panose="05000000000000000000" pitchFamily="2" charset="2"/>
              <a:buChar char="Ø"/>
              <a:defRPr/>
            </a:pPr>
            <a:r>
              <a:rPr kumimoji="0" lang="en-US" altLang="ja-JP" sz="1700" b="1" i="1" dirty="0">
                <a:solidFill>
                  <a:srgbClr val="00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d</a:t>
            </a:r>
            <a:r>
              <a:rPr kumimoji="0" lang="ja-JP" altLang="en-US" sz="1700" b="1" dirty="0">
                <a:solidFill>
                  <a:srgbClr val="00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：アルキメデス法 </a:t>
            </a:r>
            <a:r>
              <a:rPr kumimoji="0" lang="en-US" altLang="ja-JP" sz="1700" b="1" dirty="0">
                <a:solidFill>
                  <a:srgbClr val="00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@RT, SMK-401</a:t>
            </a:r>
          </a:p>
          <a:p>
            <a:pPr lvl="1" eaLnBrk="1" hangingPunct="1">
              <a:buFont typeface="Wingdings" panose="05000000000000000000" pitchFamily="2" charset="2"/>
              <a:buChar char="Ø"/>
              <a:defRPr/>
            </a:pPr>
            <a:r>
              <a:rPr kumimoji="0" lang="en-US" altLang="ja-JP" sz="17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C</a:t>
            </a:r>
            <a:r>
              <a:rPr kumimoji="0" lang="en-US" altLang="ja-JP" sz="1700" b="1" baseline="-25000" dirty="0" err="1">
                <a:solidFill>
                  <a:srgbClr val="00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v</a:t>
            </a:r>
            <a:r>
              <a:rPr kumimoji="0" lang="ja-JP" altLang="en-US" sz="1700" b="1" dirty="0">
                <a:solidFill>
                  <a:srgbClr val="00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：</a:t>
            </a:r>
            <a:r>
              <a:rPr kumimoji="0" lang="en-US" altLang="ja-JP" sz="1700" b="1" dirty="0">
                <a:solidFill>
                  <a:srgbClr val="00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DSC</a:t>
            </a:r>
            <a:r>
              <a:rPr kumimoji="0" lang="ja-JP" altLang="en-US" sz="1700" b="1" dirty="0">
                <a:solidFill>
                  <a:srgbClr val="00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測定 </a:t>
            </a:r>
            <a:r>
              <a:rPr kumimoji="0" lang="en-US" altLang="ja-JP" sz="1700" b="1" dirty="0">
                <a:solidFill>
                  <a:srgbClr val="00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@RT, X-DSC7000</a:t>
            </a:r>
          </a:p>
          <a:p>
            <a:pPr lvl="1" eaLnBrk="1" hangingPunct="1">
              <a:buFont typeface="Wingdings" panose="05000000000000000000" pitchFamily="2" charset="2"/>
              <a:buChar char="Ø"/>
              <a:defRPr/>
            </a:pPr>
            <a:r>
              <a:rPr kumimoji="0" lang="en-US" altLang="ja-JP" sz="1700" b="1" i="1" dirty="0">
                <a:solidFill>
                  <a:srgbClr val="00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α</a:t>
            </a:r>
            <a:r>
              <a:rPr kumimoji="0" lang="ja-JP" altLang="en-US" sz="1700" b="1" dirty="0">
                <a:solidFill>
                  <a:srgbClr val="00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：レーザーフラッシュ法 </a:t>
            </a:r>
            <a:r>
              <a:rPr kumimoji="0" lang="en-US" altLang="ja-JP" sz="1700" b="1" dirty="0">
                <a:solidFill>
                  <a:srgbClr val="00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@RT-973K, TC-7000</a:t>
            </a:r>
            <a:endParaRPr kumimoji="0" lang="en-US" altLang="ja-JP" sz="1700" b="1" i="1" dirty="0">
              <a:solidFill>
                <a:srgbClr val="000000"/>
              </a:solidFill>
              <a:latin typeface="Times New Roman" panose="02020603050405020304" pitchFamily="18" charset="0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4124" name="テキスト ボックス 229">
            <a:extLst>
              <a:ext uri="{FF2B5EF4-FFF2-40B4-BE49-F238E27FC236}">
                <a16:creationId xmlns:a16="http://schemas.microsoft.com/office/drawing/2014/main" id="{7432BFEB-0046-403F-9687-64C6E3FC32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0500" y="15840075"/>
            <a:ext cx="992188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/>
            <a:r>
              <a:rPr kumimoji="0" lang="ja-JP" altLang="en-US" sz="1100" b="1">
                <a:solidFill>
                  <a:srgbClr val="FFFFFF"/>
                </a:solidFill>
                <a:latin typeface="Calibri" panose="020F0502020204030204" pitchFamily="34" charset="0"/>
              </a:rPr>
              <a:t>イオン半径 </a:t>
            </a:r>
            <a:endParaRPr kumimoji="0" lang="en-US" altLang="ja-JP" sz="1100" b="1">
              <a:solidFill>
                <a:srgbClr val="FFFFFF"/>
              </a:solidFill>
              <a:latin typeface="Calibri" panose="020F0502020204030204" pitchFamily="34" charset="0"/>
            </a:endParaRPr>
          </a:p>
          <a:p>
            <a:pPr algn="ctr" eaLnBrk="1" hangingPunct="1"/>
            <a:r>
              <a:rPr kumimoji="0" lang="en-US" altLang="ja-JP" sz="1100" b="1">
                <a:solidFill>
                  <a:srgbClr val="FFFFFF"/>
                </a:solidFill>
                <a:latin typeface="Calibri" panose="020F0502020204030204" pitchFamily="34" charset="0"/>
              </a:rPr>
              <a:t>(Å)</a:t>
            </a:r>
            <a:endParaRPr kumimoji="0" lang="ja-JP" altLang="en-US" sz="1100" b="1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4125" name="テキスト ボックス 230">
            <a:extLst>
              <a:ext uri="{FF2B5EF4-FFF2-40B4-BE49-F238E27FC236}">
                <a16:creationId xmlns:a16="http://schemas.microsoft.com/office/drawing/2014/main" id="{043C6867-2C0D-4BA5-B541-762FD3C447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3313" y="15840075"/>
            <a:ext cx="114300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/>
            <a:r>
              <a:rPr kumimoji="0" lang="en-US" altLang="ja-JP" sz="1100" b="1">
                <a:solidFill>
                  <a:srgbClr val="FFFFFF"/>
                </a:solidFill>
                <a:latin typeface="Calibri" panose="020F0502020204030204" pitchFamily="34" charset="0"/>
              </a:rPr>
              <a:t>BV</a:t>
            </a:r>
            <a:r>
              <a:rPr kumimoji="0" lang="ja-JP" altLang="en-US" sz="1100" b="1">
                <a:solidFill>
                  <a:srgbClr val="FFFFFF"/>
                </a:solidFill>
                <a:latin typeface="Calibri" panose="020F0502020204030204" pitchFamily="34" charset="0"/>
              </a:rPr>
              <a:t>パラメーター </a:t>
            </a:r>
            <a:endParaRPr kumimoji="0" lang="en-US" altLang="ja-JP" sz="1100" b="1">
              <a:solidFill>
                <a:srgbClr val="FFFFFF"/>
              </a:solidFill>
              <a:latin typeface="Calibri" panose="020F0502020204030204" pitchFamily="34" charset="0"/>
            </a:endParaRPr>
          </a:p>
          <a:p>
            <a:pPr algn="ctr" eaLnBrk="1" hangingPunct="1"/>
            <a:r>
              <a:rPr kumimoji="0" lang="en-US" altLang="ja-JP" sz="1100" b="1">
                <a:solidFill>
                  <a:srgbClr val="FFFFFF"/>
                </a:solidFill>
                <a:latin typeface="Times New Roman" panose="02020603050405020304" pitchFamily="18" charset="0"/>
              </a:rPr>
              <a:t>r</a:t>
            </a:r>
            <a:r>
              <a:rPr kumimoji="0" lang="en-US" altLang="ja-JP" sz="1100" b="1" baseline="-25000">
                <a:solidFill>
                  <a:srgbClr val="FFFFFF"/>
                </a:solidFill>
                <a:latin typeface="Times New Roman" panose="02020603050405020304" pitchFamily="18" charset="0"/>
              </a:rPr>
              <a:t>0</a:t>
            </a:r>
            <a:r>
              <a:rPr kumimoji="0" lang="en-US" altLang="ja-JP" sz="1100" b="1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kumimoji="0" lang="en-US" altLang="ja-JP" sz="1100" b="1">
                <a:solidFill>
                  <a:srgbClr val="FFFFFF"/>
                </a:solidFill>
                <a:latin typeface="Calibri" panose="020F0502020204030204" pitchFamily="34" charset="0"/>
              </a:rPr>
              <a:t>(Å)</a:t>
            </a:r>
            <a:endParaRPr kumimoji="0" lang="ja-JP" altLang="en-US" sz="1100" b="1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34" name="正方形/長方形 233">
            <a:extLst>
              <a:ext uri="{FF2B5EF4-FFF2-40B4-BE49-F238E27FC236}">
                <a16:creationId xmlns:a16="http://schemas.microsoft.com/office/drawing/2014/main" id="{16B91621-6CB1-4E06-B535-54830A845A40}"/>
              </a:ext>
            </a:extLst>
          </p:cNvPr>
          <p:cNvSpPr/>
          <p:nvPr/>
        </p:nvSpPr>
        <p:spPr bwMode="auto">
          <a:xfrm>
            <a:off x="1164745" y="16253619"/>
            <a:ext cx="3810000" cy="534988"/>
          </a:xfrm>
          <a:prstGeom prst="rect">
            <a:avLst/>
          </a:prstGeom>
          <a:solidFill>
            <a:srgbClr val="05BB12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ja-JP" altLang="en-US" sz="1700" kern="0">
              <a:solidFill>
                <a:prstClr val="white"/>
              </a:solidFill>
              <a:latin typeface="Calibri"/>
              <a:ea typeface="ＭＳ Ｐゴシック"/>
            </a:endParaRPr>
          </a:p>
        </p:txBody>
      </p:sp>
      <p:sp>
        <p:nvSpPr>
          <p:cNvPr id="4127" name="テキスト ボックス 232">
            <a:extLst>
              <a:ext uri="{FF2B5EF4-FFF2-40B4-BE49-F238E27FC236}">
                <a16:creationId xmlns:a16="http://schemas.microsoft.com/office/drawing/2014/main" id="{55377B06-726F-4AD5-A819-A0C7F3F71F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9027" y="16250880"/>
            <a:ext cx="2338388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/>
            <a:r>
              <a:rPr kumimoji="0" lang="ja-JP" altLang="en-US" sz="2300" b="1" dirty="0">
                <a:solidFill>
                  <a:srgbClr val="FFFFFF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物性測定</a:t>
            </a:r>
          </a:p>
        </p:txBody>
      </p:sp>
      <p:sp>
        <p:nvSpPr>
          <p:cNvPr id="4129" name="右矢印 16">
            <a:extLst>
              <a:ext uri="{FF2B5EF4-FFF2-40B4-BE49-F238E27FC236}">
                <a16:creationId xmlns:a16="http://schemas.microsoft.com/office/drawing/2014/main" id="{BA59B479-6607-4A34-8150-BFB36C4943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15623" y="14813869"/>
            <a:ext cx="797965" cy="1506425"/>
          </a:xfrm>
          <a:prstGeom prst="rightArrow">
            <a:avLst>
              <a:gd name="adj1" fmla="val 50000"/>
              <a:gd name="adj2" fmla="val 50000"/>
            </a:avLst>
          </a:prstGeom>
          <a:noFill/>
          <a:ln w="38100">
            <a:solidFill>
              <a:schemeClr val="tx1"/>
            </a:solidFill>
          </a:ln>
        </p:spPr>
        <p:txBody>
          <a:bodyPr wrap="square" lIns="441673" tIns="220837" rIns="441673" bIns="220837" anchor="ctr">
            <a:spAutoFit/>
          </a:bodyPr>
          <a:lstStyle>
            <a:lvl1pPr>
              <a:defRPr kumimoji="1"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/>
            <a:endParaRPr lang="ja-JP" altLang="en-US" sz="2000"/>
          </a:p>
        </p:txBody>
      </p:sp>
      <p:sp>
        <p:nvSpPr>
          <p:cNvPr id="4130" name="正方形/長方形 18">
            <a:extLst>
              <a:ext uri="{FF2B5EF4-FFF2-40B4-BE49-F238E27FC236}">
                <a16:creationId xmlns:a16="http://schemas.microsoft.com/office/drawing/2014/main" id="{C40CA4A2-53E4-4697-92D4-0557CDF3B7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25600" y="21031200"/>
            <a:ext cx="8636000" cy="809625"/>
          </a:xfrm>
          <a:prstGeom prst="rect">
            <a:avLst/>
          </a:prstGeom>
          <a:solidFill>
            <a:srgbClr val="05BB12"/>
          </a:solidFill>
          <a:ln>
            <a:noFill/>
          </a:ln>
        </p:spPr>
        <p:txBody>
          <a:bodyPr lIns="441673" tIns="220837" rIns="441673" bIns="220837" anchor="ctr">
            <a:spAutoFit/>
          </a:bodyPr>
          <a:lstStyle>
            <a:lvl1pPr>
              <a:defRPr kumimoji="1"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/>
            <a:endParaRPr lang="ja-JP" altLang="en-US" sz="2000"/>
          </a:p>
        </p:txBody>
      </p:sp>
      <p:sp>
        <p:nvSpPr>
          <p:cNvPr id="4132" name="正方形/長方形 190">
            <a:extLst>
              <a:ext uri="{FF2B5EF4-FFF2-40B4-BE49-F238E27FC236}">
                <a16:creationId xmlns:a16="http://schemas.microsoft.com/office/drawing/2014/main" id="{DF0F6CBE-D515-43C1-909C-D669B0EAD4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62273" y="21012408"/>
            <a:ext cx="4282095" cy="815313"/>
          </a:xfrm>
          <a:prstGeom prst="rect">
            <a:avLst/>
          </a:prstGeom>
          <a:solidFill>
            <a:srgbClr val="05BB12"/>
          </a:solidFill>
          <a:ln>
            <a:noFill/>
          </a:ln>
        </p:spPr>
        <p:txBody>
          <a:bodyPr wrap="square" lIns="441673" tIns="220837" rIns="441673" bIns="220837" anchor="ctr">
            <a:spAutoFit/>
          </a:bodyPr>
          <a:lstStyle>
            <a:lvl1pPr>
              <a:defRPr kumimoji="1"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/>
            <a:endParaRPr lang="ja-JP" altLang="en-US" sz="2000"/>
          </a:p>
        </p:txBody>
      </p:sp>
      <p:sp>
        <p:nvSpPr>
          <p:cNvPr id="4133" name="テキスト ボックス 191">
            <a:extLst>
              <a:ext uri="{FF2B5EF4-FFF2-40B4-BE49-F238E27FC236}">
                <a16:creationId xmlns:a16="http://schemas.microsoft.com/office/drawing/2014/main" id="{EB4187D8-784B-41DE-9ECC-F01644398D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0450" y="21146969"/>
            <a:ext cx="3785254" cy="523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6" tIns="45714" rIns="91426" bIns="45714">
            <a:spAutoFit/>
          </a:bodyPr>
          <a:lstStyle>
            <a:lvl1pPr>
              <a:defRPr kumimoji="1"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ja-JP" altLang="en-US" sz="2800" b="1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磁化率 </a:t>
            </a:r>
            <a:r>
              <a:rPr lang="en-US" altLang="ja-JP" sz="2800" b="1" i="1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χ </a:t>
            </a:r>
            <a:r>
              <a:rPr lang="en-US" altLang="ja-JP" sz="2800" b="1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,  </a:t>
            </a:r>
            <a:r>
              <a:rPr lang="en-US" altLang="ja-JP" sz="2800" b="1" i="1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χ</a:t>
            </a:r>
            <a:r>
              <a:rPr lang="en-US" altLang="ja-JP" sz="2800" b="1" baseline="30000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-1</a:t>
            </a:r>
          </a:p>
        </p:txBody>
      </p:sp>
      <p:sp>
        <p:nvSpPr>
          <p:cNvPr id="4134" name="正方形/長方形 209">
            <a:extLst>
              <a:ext uri="{FF2B5EF4-FFF2-40B4-BE49-F238E27FC236}">
                <a16:creationId xmlns:a16="http://schemas.microsoft.com/office/drawing/2014/main" id="{C2C61AA4-9165-4DFE-928F-C97DF4CDE6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26920" y="20993100"/>
            <a:ext cx="8603117" cy="810532"/>
          </a:xfrm>
          <a:prstGeom prst="rect">
            <a:avLst/>
          </a:prstGeom>
          <a:solidFill>
            <a:srgbClr val="05BB12"/>
          </a:solidFill>
          <a:ln>
            <a:noFill/>
          </a:ln>
        </p:spPr>
        <p:txBody>
          <a:bodyPr wrap="square" lIns="441673" tIns="220837" rIns="441673" bIns="220837" anchor="ctr">
            <a:spAutoFit/>
          </a:bodyPr>
          <a:lstStyle>
            <a:lvl1pPr>
              <a:defRPr kumimoji="1"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/>
            <a:endParaRPr lang="ja-JP" altLang="en-US" sz="2000"/>
          </a:p>
        </p:txBody>
      </p:sp>
      <p:sp>
        <p:nvSpPr>
          <p:cNvPr id="4136" name="正方形/長方形 214">
            <a:extLst>
              <a:ext uri="{FF2B5EF4-FFF2-40B4-BE49-F238E27FC236}">
                <a16:creationId xmlns:a16="http://schemas.microsoft.com/office/drawing/2014/main" id="{85BD0069-1247-4E35-880D-D03236A942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09488" y="20963108"/>
            <a:ext cx="3802418" cy="861842"/>
          </a:xfrm>
          <a:prstGeom prst="rect">
            <a:avLst/>
          </a:prstGeom>
          <a:solidFill>
            <a:srgbClr val="05BB12"/>
          </a:solidFill>
          <a:ln>
            <a:noFill/>
          </a:ln>
        </p:spPr>
        <p:txBody>
          <a:bodyPr wrap="square" lIns="441673" tIns="220837" rIns="441673" bIns="220837" anchor="ctr">
            <a:spAutoFit/>
          </a:bodyPr>
          <a:lstStyle>
            <a:lvl1pPr>
              <a:defRPr kumimoji="1"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/>
            <a:endParaRPr lang="ja-JP" altLang="en-US" sz="2000"/>
          </a:p>
        </p:txBody>
      </p:sp>
      <p:sp>
        <p:nvSpPr>
          <p:cNvPr id="4137" name="テキスト ボックス 215">
            <a:extLst>
              <a:ext uri="{FF2B5EF4-FFF2-40B4-BE49-F238E27FC236}">
                <a16:creationId xmlns:a16="http://schemas.microsoft.com/office/drawing/2014/main" id="{003D08D7-CED6-47E1-86B8-023F770C81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38733" y="21094654"/>
            <a:ext cx="2814638" cy="523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6" tIns="45714" rIns="91426" bIns="45714">
            <a:spAutoFit/>
          </a:bodyPr>
          <a:lstStyle>
            <a:lvl1pPr>
              <a:defRPr kumimoji="1"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ja-JP" altLang="en-US" sz="2800" b="1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電気抵抗率 </a:t>
            </a:r>
            <a:r>
              <a:rPr lang="en-US" altLang="ja-JP" sz="2800" b="1" i="1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ρ  </a:t>
            </a:r>
          </a:p>
        </p:txBody>
      </p:sp>
      <p:sp>
        <p:nvSpPr>
          <p:cNvPr id="4138" name="テキスト ボックス 216">
            <a:extLst>
              <a:ext uri="{FF2B5EF4-FFF2-40B4-BE49-F238E27FC236}">
                <a16:creationId xmlns:a16="http://schemas.microsoft.com/office/drawing/2014/main" id="{D8041A64-92F4-4755-92B4-222846F8C0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09193" y="21168525"/>
            <a:ext cx="3896450" cy="523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6" tIns="45714" rIns="91426" bIns="45714">
            <a:spAutoFit/>
          </a:bodyPr>
          <a:lstStyle>
            <a:lvl1pPr>
              <a:defRPr kumimoji="1"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ja-JP" altLang="en-US" sz="2800" b="1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ゼーベック係数 </a:t>
            </a:r>
            <a:r>
              <a:rPr lang="en-US" altLang="ja-JP" sz="2800" b="1" i="1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S</a:t>
            </a:r>
            <a:r>
              <a:rPr lang="ja-JP" altLang="en-US" sz="2800" b="1" i="1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endParaRPr lang="en-US" altLang="ja-JP" sz="2800" b="1" i="1" dirty="0">
              <a:solidFill>
                <a:schemeClr val="bg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139" name="テキスト ボックス 217">
            <a:extLst>
              <a:ext uri="{FF2B5EF4-FFF2-40B4-BE49-F238E27FC236}">
                <a16:creationId xmlns:a16="http://schemas.microsoft.com/office/drawing/2014/main" id="{7A2B1A79-11A6-4E8D-87DB-7EB1CFA385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15802" y="21094654"/>
            <a:ext cx="2814992" cy="523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6" tIns="45714" rIns="91426" bIns="45714">
            <a:spAutoFit/>
          </a:bodyPr>
          <a:lstStyle>
            <a:lvl1pPr>
              <a:defRPr kumimoji="1"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ja-JP" altLang="en-US" sz="2800" b="1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熱伝導率 </a:t>
            </a:r>
            <a:r>
              <a:rPr lang="en-US" altLang="ja-JP" sz="2800" b="1" i="1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κ</a:t>
            </a:r>
          </a:p>
        </p:txBody>
      </p:sp>
      <p:sp>
        <p:nvSpPr>
          <p:cNvPr id="4140" name="正方形/長方形 245">
            <a:extLst>
              <a:ext uri="{FF2B5EF4-FFF2-40B4-BE49-F238E27FC236}">
                <a16:creationId xmlns:a16="http://schemas.microsoft.com/office/drawing/2014/main" id="{0BE8F7BC-072B-4384-8A41-F3B5DF7D47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800872" y="32849906"/>
            <a:ext cx="8240205" cy="830195"/>
          </a:xfrm>
          <a:prstGeom prst="rect">
            <a:avLst/>
          </a:prstGeom>
          <a:solidFill>
            <a:srgbClr val="05BB12"/>
          </a:solidFill>
          <a:ln>
            <a:noFill/>
          </a:ln>
        </p:spPr>
        <p:txBody>
          <a:bodyPr wrap="square" lIns="441673" tIns="220837" rIns="441673" bIns="220837" anchor="ctr">
            <a:spAutoFit/>
          </a:bodyPr>
          <a:lstStyle>
            <a:lvl1pPr>
              <a:defRPr kumimoji="1"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/>
            <a:endParaRPr lang="ja-JP" altLang="en-US" sz="2000"/>
          </a:p>
        </p:txBody>
      </p:sp>
      <p:sp>
        <p:nvSpPr>
          <p:cNvPr id="4143" name="テキスト ボックス 248">
            <a:extLst>
              <a:ext uri="{FF2B5EF4-FFF2-40B4-BE49-F238E27FC236}">
                <a16:creationId xmlns:a16="http://schemas.microsoft.com/office/drawing/2014/main" id="{519B1592-3CC8-4939-B5D7-381D407BE9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30132" y="32993633"/>
            <a:ext cx="4206874" cy="523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6" tIns="45714" rIns="91426" bIns="45714">
            <a:spAutoFit/>
          </a:bodyPr>
          <a:lstStyle>
            <a:lvl1pPr>
              <a:defRPr kumimoji="1"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ja-JP" altLang="en-US" sz="2800" b="1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無次元性能指数 </a:t>
            </a:r>
            <a:r>
              <a:rPr lang="en-US" altLang="ja-JP" sz="2800" b="1" i="1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ZT</a:t>
            </a:r>
            <a:r>
              <a:rPr lang="ja-JP" altLang="en-US" sz="2800" b="1" i="1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endParaRPr lang="en-US" altLang="ja-JP" sz="2800" b="1" i="1" dirty="0">
              <a:solidFill>
                <a:schemeClr val="bg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18" name="Text Box 844">
            <a:extLst>
              <a:ext uri="{FF2B5EF4-FFF2-40B4-BE49-F238E27FC236}">
                <a16:creationId xmlns:a16="http://schemas.microsoft.com/office/drawing/2014/main" id="{C17B0DAE-DA3D-4EF3-808E-D1A6C13A6A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08323" y="39630485"/>
            <a:ext cx="3933825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441673" tIns="220837" rIns="441673" bIns="220837"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ja-JP" altLang="en-US" sz="3700" b="1" i="1" dirty="0">
                <a:solidFill>
                  <a:srgbClr val="05BB12"/>
                </a:solidFill>
                <a:latin typeface="Arial Black" pitchFamily="34" charset="0"/>
              </a:rPr>
              <a:t>まとめ</a:t>
            </a:r>
          </a:p>
        </p:txBody>
      </p:sp>
      <p:sp>
        <p:nvSpPr>
          <p:cNvPr id="319" name="Rectangle 857">
            <a:extLst>
              <a:ext uri="{FF2B5EF4-FFF2-40B4-BE49-F238E27FC236}">
                <a16:creationId xmlns:a16="http://schemas.microsoft.com/office/drawing/2014/main" id="{7221DCFA-41FE-425C-BC37-1F5A8E0C2B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25485" y="40395941"/>
            <a:ext cx="15709437" cy="1553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441673" tIns="220837" rIns="441673" bIns="220837">
            <a:spAutoFit/>
          </a:bodyPr>
          <a:lstStyle>
            <a:lvl1pPr marL="455613" indent="-455613" defTabSz="4418013">
              <a:defRPr kumimoji="1"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18013">
              <a:defRPr kumimoji="1"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18013">
              <a:defRPr kumimoji="1"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18013">
              <a:defRPr kumimoji="1"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18013">
              <a:defRPr kumimoji="1"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1801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1801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1801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1801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just">
              <a:buFont typeface="Wingdings" pitchFamily="2" charset="2"/>
              <a:buChar char="ü"/>
              <a:defRPr/>
            </a:pPr>
            <a:r>
              <a:rPr lang="ja-JP" altLang="en-US" sz="2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磁化率の逆数の高温での傾きから、</a:t>
            </a:r>
            <a:r>
              <a:rPr lang="en-US" altLang="ja-JP" sz="2400" b="1" i="1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IS </a:t>
            </a:r>
            <a:r>
              <a:rPr lang="en-US" altLang="ja-JP" sz="2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Fe</a:t>
            </a:r>
            <a:r>
              <a:rPr lang="en-US" altLang="ja-JP" sz="2400" b="1" baseline="300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3+</a:t>
            </a:r>
            <a:r>
              <a:rPr lang="ja-JP" altLang="en-US" sz="2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比一定より、</a:t>
            </a:r>
            <a:r>
              <a:rPr lang="en-US" altLang="ja-JP" sz="2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x</a:t>
            </a:r>
            <a:r>
              <a:rPr lang="ja-JP" altLang="en-US" sz="2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≧</a:t>
            </a:r>
            <a:r>
              <a:rPr lang="en-US" altLang="ja-JP" sz="2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0.4</a:t>
            </a:r>
            <a:r>
              <a:rPr lang="ja-JP" altLang="en-US" sz="2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の高温で</a:t>
            </a:r>
            <a:r>
              <a:rPr lang="en-US" altLang="ja-JP" sz="2400" b="1" i="1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N</a:t>
            </a:r>
            <a:r>
              <a:rPr lang="ja-JP" altLang="en-US" sz="2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型の熱電特性が期待される。</a:t>
            </a:r>
            <a:endParaRPr lang="en-US" altLang="ja-JP" sz="2400" b="1" dirty="0"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pPr algn="just">
              <a:buFont typeface="Wingdings" pitchFamily="2" charset="2"/>
              <a:buChar char="ü"/>
              <a:defRPr/>
            </a:pPr>
            <a:r>
              <a:rPr lang="ja-JP" altLang="en-US" sz="2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ゼーベック係数の絶対値は減少傾向にあるが、</a:t>
            </a:r>
            <a:r>
              <a:rPr lang="en-US" altLang="ja-JP" sz="2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x=0.5</a:t>
            </a:r>
            <a:r>
              <a:rPr lang="ja-JP" altLang="en-US" sz="2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において、</a:t>
            </a:r>
            <a:r>
              <a:rPr lang="en-US" altLang="ja-JP" sz="2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600K</a:t>
            </a:r>
            <a:r>
              <a:rPr lang="ja-JP" altLang="en-US" sz="2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以上で</a:t>
            </a:r>
            <a:r>
              <a:rPr lang="en-US" altLang="ja-JP" sz="2400" b="1" i="1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N</a:t>
            </a:r>
            <a:r>
              <a:rPr lang="ja-JP" altLang="en-US" sz="2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型の熱電特性を示した。</a:t>
            </a:r>
            <a:endParaRPr lang="en-US" altLang="ja-JP" sz="2400" b="1" dirty="0"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pPr algn="just">
              <a:buFont typeface="Wingdings" pitchFamily="2" charset="2"/>
              <a:buChar char="ü"/>
              <a:defRPr/>
            </a:pPr>
            <a:r>
              <a:rPr lang="en-US" altLang="ja-JP" sz="2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Nd</a:t>
            </a:r>
            <a:r>
              <a:rPr lang="en-US" altLang="ja-JP" sz="2400" b="1" baseline="-250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0.9</a:t>
            </a:r>
            <a:r>
              <a:rPr lang="en-US" altLang="ja-JP" sz="2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Sr</a:t>
            </a:r>
            <a:r>
              <a:rPr lang="en-US" altLang="ja-JP" sz="2400" b="1" baseline="-250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0.1</a:t>
            </a:r>
            <a:r>
              <a:rPr lang="en-US" altLang="ja-JP" sz="2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FeO</a:t>
            </a:r>
            <a:r>
              <a:rPr lang="en-US" altLang="ja-JP" sz="2400" b="1" baseline="-250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3</a:t>
            </a:r>
            <a:r>
              <a:rPr lang="en-US" altLang="ja-JP" sz="2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(x=0.1)</a:t>
            </a:r>
            <a:r>
              <a:rPr lang="ja-JP" altLang="en-US" sz="2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は、比較的高い</a:t>
            </a:r>
            <a:r>
              <a:rPr lang="en-US" altLang="ja-JP" sz="2400" b="1" i="1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P</a:t>
            </a:r>
            <a:r>
              <a:rPr lang="ja-JP" altLang="en-US" sz="2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型の熱電特性を示し、</a:t>
            </a:r>
            <a:r>
              <a:rPr lang="en-US" altLang="ja-JP" sz="2400" b="1" i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ZT</a:t>
            </a:r>
            <a:r>
              <a:rPr lang="en-US" altLang="ja-JP" sz="24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=0.008 @850K</a:t>
            </a:r>
            <a:r>
              <a:rPr lang="ja-JP" altLang="en-US" sz="2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を示した。</a:t>
            </a:r>
            <a:endParaRPr lang="en-US" altLang="ja-JP" sz="2400" b="1" dirty="0"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4148" name="正方形/長方形 160">
            <a:extLst>
              <a:ext uri="{FF2B5EF4-FFF2-40B4-BE49-F238E27FC236}">
                <a16:creationId xmlns:a16="http://schemas.microsoft.com/office/drawing/2014/main" id="{E8452D65-0F1B-42BF-B6F0-2AC04816F5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7927" y="4732174"/>
            <a:ext cx="28857538" cy="521505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441737" tIns="220869" rIns="441737" bIns="220869" anchor="ctr">
            <a:spAutoFit/>
          </a:bodyPr>
          <a:lstStyle>
            <a:lvl1pPr>
              <a:defRPr kumimoji="1"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/>
            <a:endParaRPr lang="ja-JP" altLang="en-US" dirty="0"/>
          </a:p>
        </p:txBody>
      </p:sp>
      <p:sp>
        <p:nvSpPr>
          <p:cNvPr id="184" name="Text Box 852">
            <a:extLst>
              <a:ext uri="{FF2B5EF4-FFF2-40B4-BE49-F238E27FC236}">
                <a16:creationId xmlns:a16="http://schemas.microsoft.com/office/drawing/2014/main" id="{B5313D17-88ED-4F5F-95E9-F6FC87BFE6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1363" y="4656138"/>
            <a:ext cx="3230562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441673" tIns="220837" rIns="441673" bIns="220837"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ja-JP" altLang="en-US" sz="3700" b="1" i="1" dirty="0">
                <a:solidFill>
                  <a:srgbClr val="05BB12"/>
                </a:solidFill>
                <a:latin typeface="Arial Black" pitchFamily="34" charset="0"/>
              </a:rPr>
              <a:t>序論</a:t>
            </a:r>
            <a:endParaRPr lang="en-US" altLang="ja-JP" sz="3700" b="1" i="1" dirty="0">
              <a:solidFill>
                <a:srgbClr val="05BB12"/>
              </a:solidFill>
              <a:latin typeface="Arial Black" pitchFamily="34" charset="0"/>
            </a:endParaRPr>
          </a:p>
        </p:txBody>
      </p:sp>
      <p:grpSp>
        <p:nvGrpSpPr>
          <p:cNvPr id="4150" name="グループ化 186">
            <a:extLst>
              <a:ext uri="{FF2B5EF4-FFF2-40B4-BE49-F238E27FC236}">
                <a16:creationId xmlns:a16="http://schemas.microsoft.com/office/drawing/2014/main" id="{A42B295C-5B42-42DD-8A2B-25212789AAC5}"/>
              </a:ext>
            </a:extLst>
          </p:cNvPr>
          <p:cNvGrpSpPr>
            <a:grpSpLocks/>
          </p:cNvGrpSpPr>
          <p:nvPr/>
        </p:nvGrpSpPr>
        <p:grpSpPr bwMode="auto">
          <a:xfrm>
            <a:off x="1982788" y="5256213"/>
            <a:ext cx="5734050" cy="4411662"/>
            <a:chOff x="2578561" y="11352213"/>
            <a:chExt cx="5734175" cy="4411854"/>
          </a:xfrm>
        </p:grpSpPr>
        <p:sp>
          <p:nvSpPr>
            <p:cNvPr id="188" name="正方形/長方形 187">
              <a:extLst>
                <a:ext uri="{FF2B5EF4-FFF2-40B4-BE49-F238E27FC236}">
                  <a16:creationId xmlns:a16="http://schemas.microsoft.com/office/drawing/2014/main" id="{B5E161F5-73EC-410C-AC41-883DD7CCF2AF}"/>
                </a:ext>
              </a:extLst>
            </p:cNvPr>
            <p:cNvSpPr/>
            <p:nvPr/>
          </p:nvSpPr>
          <p:spPr bwMode="auto">
            <a:xfrm>
              <a:off x="3473931" y="11352213"/>
              <a:ext cx="3303659" cy="919202"/>
            </a:xfrm>
            <a:prstGeom prst="rect">
              <a:avLst/>
            </a:prstGeom>
            <a:gradFill flip="none" rotWithShape="1">
              <a:gsLst>
                <a:gs pos="0">
                  <a:srgbClr val="FF0000"/>
                </a:gs>
                <a:gs pos="98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  <a:lumMod val="75000"/>
                    <a:lumOff val="25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/>
            <a:extLst/>
          </p:spPr>
          <p:txBody>
            <a:bodyPr lIns="441737" tIns="220869" rIns="441737" bIns="220869" anchor="ctr">
              <a:spAutoFit/>
            </a:bodyPr>
            <a:lstStyle/>
            <a:p>
              <a:pPr algn="ctr"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4657" name="テキスト ボックス 6">
              <a:extLst>
                <a:ext uri="{FF2B5EF4-FFF2-40B4-BE49-F238E27FC236}">
                  <a16:creationId xmlns:a16="http://schemas.microsoft.com/office/drawing/2014/main" id="{D22F68EF-28D5-4574-801F-28E436ADA4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06925" y="11431588"/>
              <a:ext cx="262255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ja-JP" altLang="en-US" sz="2000" b="1">
                  <a:solidFill>
                    <a:schemeClr val="bg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熱源</a:t>
              </a:r>
            </a:p>
          </p:txBody>
        </p:sp>
        <p:sp>
          <p:nvSpPr>
            <p:cNvPr id="4658" name="正方形/長方形 7">
              <a:extLst>
                <a:ext uri="{FF2B5EF4-FFF2-40B4-BE49-F238E27FC236}">
                  <a16:creationId xmlns:a16="http://schemas.microsoft.com/office/drawing/2014/main" id="{E86DF846-B992-4953-9B20-A750D8BFBC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35450" y="12277725"/>
              <a:ext cx="1701800" cy="17145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41737" tIns="220869" rIns="441737" bIns="220869" anchor="ctr">
              <a:spAutoFit/>
            </a:bodyPr>
            <a:lstStyle/>
            <a:p>
              <a:pPr algn="ctr"/>
              <a:endParaRPr lang="ja-JP" altLang="en-US"/>
            </a:p>
          </p:txBody>
        </p:sp>
        <p:sp>
          <p:nvSpPr>
            <p:cNvPr id="4659" name="正方形/長方形 8">
              <a:extLst>
                <a:ext uri="{FF2B5EF4-FFF2-40B4-BE49-F238E27FC236}">
                  <a16:creationId xmlns:a16="http://schemas.microsoft.com/office/drawing/2014/main" id="{2CCD28B8-5C86-4745-BD08-AF97E93D65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49738" y="12438063"/>
              <a:ext cx="412750" cy="1065212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41737" tIns="220869" rIns="441737" bIns="220869" anchor="ctr">
              <a:spAutoFit/>
            </a:bodyPr>
            <a:lstStyle/>
            <a:p>
              <a:pPr algn="ctr"/>
              <a:endParaRPr lang="ja-JP" altLang="en-US"/>
            </a:p>
          </p:txBody>
        </p:sp>
        <p:sp>
          <p:nvSpPr>
            <p:cNvPr id="4660" name="正方形/長方形 172">
              <a:extLst>
                <a:ext uri="{FF2B5EF4-FFF2-40B4-BE49-F238E27FC236}">
                  <a16:creationId xmlns:a16="http://schemas.microsoft.com/office/drawing/2014/main" id="{922CE9AE-C178-444B-AB2D-FCB181067F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9738" y="12438063"/>
              <a:ext cx="396875" cy="1065212"/>
            </a:xfrm>
            <a:prstGeom prst="rect">
              <a:avLst/>
            </a:prstGeom>
            <a:solidFill>
              <a:srgbClr val="5AF1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41737" tIns="220869" rIns="441737" bIns="220869" anchor="ctr">
              <a:spAutoFit/>
            </a:bodyPr>
            <a:lstStyle/>
            <a:p>
              <a:pPr algn="ctr"/>
              <a:endParaRPr lang="ja-JP" altLang="en-US"/>
            </a:p>
          </p:txBody>
        </p:sp>
        <p:sp>
          <p:nvSpPr>
            <p:cNvPr id="201" name="正方形/長方形 200">
              <a:extLst>
                <a:ext uri="{FF2B5EF4-FFF2-40B4-BE49-F238E27FC236}">
                  <a16:creationId xmlns:a16="http://schemas.microsoft.com/office/drawing/2014/main" id="{C4C1A57E-1141-4CB5-9AA5-2F30A495B5C5}"/>
                </a:ext>
              </a:extLst>
            </p:cNvPr>
            <p:cNvSpPr/>
            <p:nvPr/>
          </p:nvSpPr>
          <p:spPr bwMode="auto">
            <a:xfrm>
              <a:off x="3566008" y="13692290"/>
              <a:ext cx="3030603" cy="762033"/>
            </a:xfrm>
            <a:prstGeom prst="rect">
              <a:avLst/>
            </a:prstGeom>
            <a:gradFill flip="none" rotWithShape="1">
              <a:gsLst>
                <a:gs pos="1000">
                  <a:srgbClr val="0000FF"/>
                </a:gs>
                <a:gs pos="0">
                  <a:srgbClr val="FF0000"/>
                </a:gs>
                <a:gs pos="98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/>
            <a:extLst/>
          </p:spPr>
          <p:txBody>
            <a:bodyPr lIns="441737" tIns="220869" rIns="441737" bIns="220869" anchor="ctr">
              <a:spAutoFit/>
            </a:bodyPr>
            <a:lstStyle/>
            <a:p>
              <a:pPr algn="ctr"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4662" name="テキスト ボックス 174">
              <a:extLst>
                <a:ext uri="{FF2B5EF4-FFF2-40B4-BE49-F238E27FC236}">
                  <a16:creationId xmlns:a16="http://schemas.microsoft.com/office/drawing/2014/main" id="{832E614B-93C5-49E0-A3EC-1289EC29D4A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89413" y="13908088"/>
              <a:ext cx="2620962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ja-JP" altLang="en-US" sz="2000" b="1">
                  <a:solidFill>
                    <a:schemeClr val="bg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ヒートシンク</a:t>
              </a:r>
            </a:p>
          </p:txBody>
        </p:sp>
        <p:sp>
          <p:nvSpPr>
            <p:cNvPr id="4663" name="正方形/長方形 9">
              <a:extLst>
                <a:ext uri="{FF2B5EF4-FFF2-40B4-BE49-F238E27FC236}">
                  <a16:creationId xmlns:a16="http://schemas.microsoft.com/office/drawing/2014/main" id="{29F94862-AE11-48C4-B845-208500AD16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1800" y="13490575"/>
              <a:ext cx="4295775" cy="1933575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441737" tIns="220869" rIns="441737" bIns="220869" anchor="ctr">
              <a:spAutoFit/>
            </a:bodyPr>
            <a:lstStyle/>
            <a:p>
              <a:pPr algn="ctr"/>
              <a:endParaRPr lang="ja-JP" altLang="en-US"/>
            </a:p>
          </p:txBody>
        </p:sp>
        <p:pic>
          <p:nvPicPr>
            <p:cNvPr id="4664" name="Picture 168">
              <a:extLst>
                <a:ext uri="{FF2B5EF4-FFF2-40B4-BE49-F238E27FC236}">
                  <a16:creationId xmlns:a16="http://schemas.microsoft.com/office/drawing/2014/main" id="{8D67181C-737E-4C7B-9063-3F12E05D909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97443" y="14665710"/>
              <a:ext cx="1075323" cy="10983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665" name="正方形/長方形 10">
              <a:extLst>
                <a:ext uri="{FF2B5EF4-FFF2-40B4-BE49-F238E27FC236}">
                  <a16:creationId xmlns:a16="http://schemas.microsoft.com/office/drawing/2014/main" id="{F6528BA0-89BB-4C36-925C-79A2A9510C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79950" y="13387388"/>
              <a:ext cx="839788" cy="2174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441737" tIns="220869" rIns="441737" bIns="220869" anchor="ctr">
              <a:spAutoFit/>
            </a:bodyPr>
            <a:lstStyle/>
            <a:p>
              <a:pPr algn="ctr"/>
              <a:endParaRPr lang="ja-JP" altLang="en-US"/>
            </a:p>
          </p:txBody>
        </p:sp>
        <p:pic>
          <p:nvPicPr>
            <p:cNvPr id="4666" name="Picture 169">
              <a:extLst>
                <a:ext uri="{FF2B5EF4-FFF2-40B4-BE49-F238E27FC236}">
                  <a16:creationId xmlns:a16="http://schemas.microsoft.com/office/drawing/2014/main" id="{423BDD47-EBE6-437D-9D48-27C941C9579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19738" y="13487400"/>
              <a:ext cx="1073150" cy="2016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667" name="Picture 170">
              <a:extLst>
                <a:ext uri="{FF2B5EF4-FFF2-40B4-BE49-F238E27FC236}">
                  <a16:creationId xmlns:a16="http://schemas.microsoft.com/office/drawing/2014/main" id="{B610F9F2-B989-48C7-8F13-4D3A62F1264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0450" y="13490575"/>
              <a:ext cx="1073150" cy="2016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668" name="テキスト ボックス 11">
              <a:extLst>
                <a:ext uri="{FF2B5EF4-FFF2-40B4-BE49-F238E27FC236}">
                  <a16:creationId xmlns:a16="http://schemas.microsoft.com/office/drawing/2014/main" id="{C31D6B69-8000-4268-B489-13663E8F616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78561" y="12574314"/>
              <a:ext cx="2502234" cy="384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ja-JP" b="1" i="1">
                  <a:latin typeface="Times New Roman" panose="02020603050405020304" pitchFamily="18" charset="0"/>
                  <a:ea typeface="HG丸ｺﾞｼｯｸM-PRO" panose="020F0600000000000000" pitchFamily="50" charset="-128"/>
                  <a:cs typeface="Times New Roman" panose="02020603050405020304" pitchFamily="18" charset="0"/>
                </a:rPr>
                <a:t>P</a:t>
              </a:r>
              <a:r>
                <a:rPr lang="ja-JP" altLang="en-US" b="1" i="1">
                  <a:latin typeface="Times New Roman" panose="02020603050405020304" pitchFamily="18" charset="0"/>
                  <a:ea typeface="HG丸ｺﾞｼｯｸM-PRO" panose="020F0600000000000000" pitchFamily="50" charset="-128"/>
                  <a:cs typeface="Times New Roman" panose="02020603050405020304" pitchFamily="18" charset="0"/>
                </a:rPr>
                <a:t> </a:t>
              </a:r>
              <a:r>
                <a:rPr lang="ja-JP" altLang="en-US" b="1">
                  <a:latin typeface="Times New Roman" panose="02020603050405020304" pitchFamily="18" charset="0"/>
                  <a:ea typeface="HG丸ｺﾞｼｯｸM-PRO" panose="020F0600000000000000" pitchFamily="50" charset="-128"/>
                  <a:cs typeface="Times New Roman" panose="02020603050405020304" pitchFamily="18" charset="0"/>
                </a:rPr>
                <a:t>型熱電材料</a:t>
              </a:r>
            </a:p>
          </p:txBody>
        </p:sp>
        <p:sp>
          <p:nvSpPr>
            <p:cNvPr id="4669" name="テキスト ボックス 183">
              <a:extLst>
                <a:ext uri="{FF2B5EF4-FFF2-40B4-BE49-F238E27FC236}">
                  <a16:creationId xmlns:a16="http://schemas.microsoft.com/office/drawing/2014/main" id="{4733E69C-0D7C-467F-B0D6-53B266D307C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51538" y="12528550"/>
              <a:ext cx="2361198" cy="384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ja-JP" b="1" i="1"/>
                <a:t> </a:t>
              </a:r>
              <a:r>
                <a:rPr lang="en-US" altLang="ja-JP" b="1" i="1">
                  <a:latin typeface="Times New Roman" panose="02020603050405020304" pitchFamily="18" charset="0"/>
                  <a:ea typeface="HG丸ｺﾞｼｯｸM-PRO" panose="020F0600000000000000" pitchFamily="50" charset="-128"/>
                  <a:cs typeface="Times New Roman" panose="02020603050405020304" pitchFamily="18" charset="0"/>
                </a:rPr>
                <a:t>N </a:t>
              </a:r>
              <a:r>
                <a:rPr lang="ja-JP" altLang="en-US" b="1">
                  <a:latin typeface="Times New Roman" panose="02020603050405020304" pitchFamily="18" charset="0"/>
                  <a:ea typeface="HG丸ｺﾞｼｯｸM-PRO" panose="020F0600000000000000" pitchFamily="50" charset="-128"/>
                  <a:cs typeface="Times New Roman" panose="02020603050405020304" pitchFamily="18" charset="0"/>
                </a:rPr>
                <a:t>型熱電材料</a:t>
              </a:r>
            </a:p>
          </p:txBody>
        </p:sp>
        <p:sp>
          <p:nvSpPr>
            <p:cNvPr id="4670" name="テキスト ボックス 17">
              <a:extLst>
                <a:ext uri="{FF2B5EF4-FFF2-40B4-BE49-F238E27FC236}">
                  <a16:creationId xmlns:a16="http://schemas.microsoft.com/office/drawing/2014/main" id="{640A6CA2-066F-4433-931D-42D9C28D70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83803" y="13962159"/>
              <a:ext cx="1017588" cy="384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ja-JP" b="1" i="1">
                  <a:solidFill>
                    <a:schemeClr val="bg1"/>
                  </a:solidFill>
                </a:rPr>
                <a:t>T</a:t>
              </a:r>
              <a:r>
                <a:rPr lang="en-US" altLang="ja-JP" b="1" i="1" baseline="-25000">
                  <a:solidFill>
                    <a:schemeClr val="bg1"/>
                  </a:solidFill>
                </a:rPr>
                <a:t>L</a:t>
              </a:r>
              <a:endParaRPr lang="ja-JP" altLang="en-US" b="1" i="1" baseline="-25000">
                <a:solidFill>
                  <a:schemeClr val="bg1"/>
                </a:solidFill>
              </a:endParaRPr>
            </a:p>
          </p:txBody>
        </p:sp>
        <p:sp>
          <p:nvSpPr>
            <p:cNvPr id="4671" name="テキスト ボックス 18">
              <a:extLst>
                <a:ext uri="{FF2B5EF4-FFF2-40B4-BE49-F238E27FC236}">
                  <a16:creationId xmlns:a16="http://schemas.microsoft.com/office/drawing/2014/main" id="{FE8FA2B4-BE68-4369-892B-859C4B175DD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21363" y="11468100"/>
              <a:ext cx="551447" cy="384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ja-JP" i="1">
                  <a:solidFill>
                    <a:schemeClr val="bg1"/>
                  </a:solidFill>
                </a:rPr>
                <a:t>T</a:t>
              </a:r>
              <a:r>
                <a:rPr lang="en-US" altLang="ja-JP" i="1" baseline="-25000">
                  <a:solidFill>
                    <a:schemeClr val="bg1"/>
                  </a:solidFill>
                </a:rPr>
                <a:t>H</a:t>
              </a:r>
              <a:endParaRPr lang="ja-JP" altLang="en-US" i="1" baseline="-25000">
                <a:solidFill>
                  <a:schemeClr val="bg1"/>
                </a:solidFill>
              </a:endParaRPr>
            </a:p>
          </p:txBody>
        </p:sp>
        <p:sp>
          <p:nvSpPr>
            <p:cNvPr id="4672" name="テキスト ボックス 19">
              <a:extLst>
                <a:ext uri="{FF2B5EF4-FFF2-40B4-BE49-F238E27FC236}">
                  <a16:creationId xmlns:a16="http://schemas.microsoft.com/office/drawing/2014/main" id="{BA210A77-7069-4E84-83AE-4CDA3B09FBC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94188" y="12495213"/>
              <a:ext cx="495300" cy="338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ja-JP" sz="1600" b="1"/>
                <a:t>h</a:t>
              </a:r>
              <a:r>
                <a:rPr lang="en-US" altLang="ja-JP" sz="1600" b="1" baseline="30000"/>
                <a:t>+</a:t>
              </a:r>
              <a:endParaRPr lang="ja-JP" altLang="en-US" sz="1600" b="1" baseline="30000"/>
            </a:p>
          </p:txBody>
        </p:sp>
        <p:sp>
          <p:nvSpPr>
            <p:cNvPr id="4673" name="テキスト ボックス 197">
              <a:extLst>
                <a:ext uri="{FF2B5EF4-FFF2-40B4-BE49-F238E27FC236}">
                  <a16:creationId xmlns:a16="http://schemas.microsoft.com/office/drawing/2014/main" id="{6C4A0F94-8DBB-4F13-98CF-F6B998C4491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22913" y="12514263"/>
              <a:ext cx="495300" cy="338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ja-JP" sz="1600" b="1"/>
                <a:t>e</a:t>
              </a:r>
              <a:r>
                <a:rPr lang="en-US" altLang="ja-JP" sz="1600" b="1" baseline="30000"/>
                <a:t>-</a:t>
              </a:r>
              <a:endParaRPr lang="ja-JP" altLang="en-US" sz="1600" b="1" baseline="30000"/>
            </a:p>
          </p:txBody>
        </p:sp>
        <p:cxnSp>
          <p:nvCxnSpPr>
            <p:cNvPr id="223" name="直線矢印コネクタ 222">
              <a:extLst>
                <a:ext uri="{FF2B5EF4-FFF2-40B4-BE49-F238E27FC236}">
                  <a16:creationId xmlns:a16="http://schemas.microsoft.com/office/drawing/2014/main" id="{92E87605-5380-4AF1-92F9-128341BFD47F}"/>
                </a:ext>
              </a:extLst>
            </p:cNvPr>
            <p:cNvCxnSpPr/>
            <p:nvPr/>
          </p:nvCxnSpPr>
          <p:spPr>
            <a:xfrm>
              <a:off x="4456614" y="12855640"/>
              <a:ext cx="0" cy="433407"/>
            </a:xfrm>
            <a:prstGeom prst="straightConnector1">
              <a:avLst/>
            </a:prstGeom>
            <a:ln w="1905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675" name="Picture 181">
              <a:extLst>
                <a:ext uri="{FF2B5EF4-FFF2-40B4-BE49-F238E27FC236}">
                  <a16:creationId xmlns:a16="http://schemas.microsoft.com/office/drawing/2014/main" id="{4F032578-7168-43FB-A71B-28850208F0B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32450" y="12868275"/>
              <a:ext cx="188913" cy="5365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225" name="直線矢印コネクタ 224">
              <a:extLst>
                <a:ext uri="{FF2B5EF4-FFF2-40B4-BE49-F238E27FC236}">
                  <a16:creationId xmlns:a16="http://schemas.microsoft.com/office/drawing/2014/main" id="{F88BE9FC-5980-41EC-A71C-35751987E0D4}"/>
                </a:ext>
              </a:extLst>
            </p:cNvPr>
            <p:cNvCxnSpPr/>
            <p:nvPr/>
          </p:nvCxnSpPr>
          <p:spPr>
            <a:xfrm>
              <a:off x="3207225" y="15408452"/>
              <a:ext cx="930295" cy="0"/>
            </a:xfrm>
            <a:prstGeom prst="straightConnector1">
              <a:avLst/>
            </a:prstGeom>
            <a:ln w="38100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直線矢印コネクタ 225">
              <a:extLst>
                <a:ext uri="{FF2B5EF4-FFF2-40B4-BE49-F238E27FC236}">
                  <a16:creationId xmlns:a16="http://schemas.microsoft.com/office/drawing/2014/main" id="{5C4A3C69-49DC-494B-B769-C0D3B7350C2E}"/>
                </a:ext>
              </a:extLst>
            </p:cNvPr>
            <p:cNvCxnSpPr/>
            <p:nvPr/>
          </p:nvCxnSpPr>
          <p:spPr>
            <a:xfrm>
              <a:off x="6091775" y="15408452"/>
              <a:ext cx="930295" cy="0"/>
            </a:xfrm>
            <a:prstGeom prst="straightConnector1">
              <a:avLst/>
            </a:prstGeom>
            <a:ln w="38100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151" name="Picture 187" descr="http://www.jsps.go.jp/j-grantsinaid/06_jsps_info/g_120612/data/whiteKAKENHIlogoL_jp.jpg">
            <a:extLst>
              <a:ext uri="{FF2B5EF4-FFF2-40B4-BE49-F238E27FC236}">
                <a16:creationId xmlns:a16="http://schemas.microsoft.com/office/drawing/2014/main" id="{8C09F7E6-32AB-4475-B516-3DE98B3FC2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325" y="2171088"/>
            <a:ext cx="3214688" cy="1363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52" name="テキスト ボックス 6">
            <a:extLst>
              <a:ext uri="{FF2B5EF4-FFF2-40B4-BE49-F238E27FC236}">
                <a16:creationId xmlns:a16="http://schemas.microsoft.com/office/drawing/2014/main" id="{E186B915-9B45-4B8B-97B3-B10B4D094D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3294" y="3826557"/>
            <a:ext cx="44275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ja-JP" altLang="en-US" sz="2000" b="1" dirty="0">
                <a:solidFill>
                  <a:schemeClr val="bg1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基盤研究 </a:t>
            </a:r>
            <a:r>
              <a:rPr lang="en-US" altLang="ja-JP" sz="2000" b="1" dirty="0">
                <a:solidFill>
                  <a:schemeClr val="bg1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(C) (</a:t>
            </a:r>
            <a:r>
              <a:rPr lang="ja-JP" altLang="en-US" sz="2000" b="1" dirty="0">
                <a:solidFill>
                  <a:schemeClr val="bg1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一般</a:t>
            </a:r>
            <a:r>
              <a:rPr lang="en-US" altLang="ja-JP" sz="2000" b="1" dirty="0">
                <a:solidFill>
                  <a:schemeClr val="bg1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) No. 19K04986</a:t>
            </a:r>
            <a:endParaRPr lang="ja-JP" altLang="en-US" sz="2000" b="1" dirty="0">
              <a:solidFill>
                <a:schemeClr val="bg1"/>
              </a:solidFill>
              <a:latin typeface="Times New Roman" panose="02020603050405020304" pitchFamily="18" charset="0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4153" name="テキスト ボックス 183">
            <a:extLst>
              <a:ext uri="{FF2B5EF4-FFF2-40B4-BE49-F238E27FC236}">
                <a16:creationId xmlns:a16="http://schemas.microsoft.com/office/drawing/2014/main" id="{1FD83089-2F87-4DF4-A110-E0DB698067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64413" y="4886325"/>
            <a:ext cx="23606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ja-JP" altLang="en-US" sz="2400" b="1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無次元性能指数</a:t>
            </a:r>
          </a:p>
        </p:txBody>
      </p:sp>
      <p:graphicFrame>
        <p:nvGraphicFramePr>
          <p:cNvPr id="4154" name="オブジェクト 8">
            <a:extLst>
              <a:ext uri="{FF2B5EF4-FFF2-40B4-BE49-F238E27FC236}">
                <a16:creationId xmlns:a16="http://schemas.microsoft.com/office/drawing/2014/main" id="{A83FC0BF-52CD-4E0F-AB81-2B89287E6D7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650163" y="5370513"/>
          <a:ext cx="3314700" cy="1282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36" name="Equation" r:id="rId11" imgW="1181100" imgH="457200" progId="Equation.DSMT4">
                  <p:embed/>
                </p:oleObj>
              </mc:Choice>
              <mc:Fallback>
                <p:oleObj name="Equation" r:id="rId11" imgW="1181100" imgH="457200" progId="Equation.DSMT4">
                  <p:embed/>
                  <p:pic>
                    <p:nvPicPr>
                      <p:cNvPr id="0" name="オブジェクト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50163" y="5370513"/>
                        <a:ext cx="3314700" cy="1282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55" name="テキスト ボックス 183">
            <a:extLst>
              <a:ext uri="{FF2B5EF4-FFF2-40B4-BE49-F238E27FC236}">
                <a16:creationId xmlns:a16="http://schemas.microsoft.com/office/drawing/2014/main" id="{A5859C58-DE07-446F-A67B-2683756C91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42188" y="7112000"/>
            <a:ext cx="48879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ja-JP" altLang="en-US" sz="2400" b="1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最大エネルギー変換効率</a:t>
            </a:r>
          </a:p>
        </p:txBody>
      </p:sp>
      <p:graphicFrame>
        <p:nvGraphicFramePr>
          <p:cNvPr id="4156" name="オブジェクト 229">
            <a:extLst>
              <a:ext uri="{FF2B5EF4-FFF2-40B4-BE49-F238E27FC236}">
                <a16:creationId xmlns:a16="http://schemas.microsoft.com/office/drawing/2014/main" id="{7C7F3169-5DF8-4B51-8E4C-4FE132EA0E1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6187878"/>
              </p:ext>
            </p:extLst>
          </p:nvPr>
        </p:nvGraphicFramePr>
        <p:xfrm>
          <a:off x="7147913" y="7876529"/>
          <a:ext cx="4710112" cy="173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37" name="Equation" r:id="rId13" imgW="1892300" imgH="698500" progId="Equation.DSMT4">
                  <p:embed/>
                </p:oleObj>
              </mc:Choice>
              <mc:Fallback>
                <p:oleObj name="Equation" r:id="rId13" imgW="1892300" imgH="698500" progId="Equation.DSMT4">
                  <p:embed/>
                  <p:pic>
                    <p:nvPicPr>
                      <p:cNvPr id="0" name="オブジェクト 2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7913" y="7876529"/>
                        <a:ext cx="4710112" cy="1736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57" name="テキスト ボックス 9">
            <a:extLst>
              <a:ext uri="{FF2B5EF4-FFF2-40B4-BE49-F238E27FC236}">
                <a16:creationId xmlns:a16="http://schemas.microsoft.com/office/drawing/2014/main" id="{0DF02008-1255-430D-A925-309A7E6FC4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29982" y="7567835"/>
            <a:ext cx="18843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ja-JP" sz="2800" b="1" dirty="0">
                <a:solidFill>
                  <a:srgbClr val="FF0000"/>
                </a:solidFill>
              </a:rPr>
              <a:t>1000K</a:t>
            </a:r>
            <a:endParaRPr lang="ja-JP" altLang="en-US" sz="2800" b="1" dirty="0">
              <a:solidFill>
                <a:srgbClr val="FF0000"/>
              </a:solidFill>
            </a:endParaRPr>
          </a:p>
        </p:txBody>
      </p:sp>
      <p:sp>
        <p:nvSpPr>
          <p:cNvPr id="4158" name="テキスト ボックス 230">
            <a:extLst>
              <a:ext uri="{FF2B5EF4-FFF2-40B4-BE49-F238E27FC236}">
                <a16:creationId xmlns:a16="http://schemas.microsoft.com/office/drawing/2014/main" id="{F3A0943F-5580-4BB2-95E2-DA5E35C407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69103" y="5711826"/>
            <a:ext cx="317155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ja-JP" sz="3600" b="1" dirty="0">
                <a:solidFill>
                  <a:srgbClr val="FF0000"/>
                </a:solidFill>
              </a:rPr>
              <a:t>&gt;</a:t>
            </a:r>
            <a:r>
              <a:rPr lang="ja-JP" altLang="en-US" sz="3600" b="1" dirty="0">
                <a:solidFill>
                  <a:srgbClr val="FF0000"/>
                </a:solidFill>
              </a:rPr>
              <a:t> </a:t>
            </a:r>
            <a:r>
              <a:rPr lang="en-US" altLang="ja-JP" sz="3600" b="1" dirty="0">
                <a:solidFill>
                  <a:srgbClr val="FF0000"/>
                </a:solidFill>
              </a:rPr>
              <a:t>0.3 @650K</a:t>
            </a:r>
            <a:endParaRPr lang="ja-JP" altLang="en-US" sz="3600" b="1" dirty="0">
              <a:solidFill>
                <a:srgbClr val="FF0000"/>
              </a:solidFill>
            </a:endParaRPr>
          </a:p>
        </p:txBody>
      </p:sp>
      <p:sp>
        <p:nvSpPr>
          <p:cNvPr id="4160" name="テキスト ボックス 67">
            <a:extLst>
              <a:ext uri="{FF2B5EF4-FFF2-40B4-BE49-F238E27FC236}">
                <a16:creationId xmlns:a16="http://schemas.microsoft.com/office/drawing/2014/main" id="{5E3D693F-798D-4E4C-A043-EC22E73A7B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234" y="40557623"/>
            <a:ext cx="6071096" cy="1213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6" tIns="45714" rIns="91426" bIns="45714">
            <a:spAutoFit/>
          </a:bodyPr>
          <a:lstStyle>
            <a:lvl1pPr>
              <a:defRPr kumimoji="1"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1800" dirty="0"/>
              <a:t>[1]  G. Xu</a:t>
            </a:r>
            <a:r>
              <a:rPr lang="ja-JP" altLang="en-US" sz="1800" dirty="0"/>
              <a:t> </a:t>
            </a:r>
            <a:r>
              <a:rPr lang="en-US" altLang="ja-JP" sz="1800" i="1" dirty="0"/>
              <a:t>et al</a:t>
            </a:r>
            <a:r>
              <a:rPr lang="en-US" altLang="ja-JP" sz="1800" dirty="0"/>
              <a:t>.,  </a:t>
            </a:r>
            <a:r>
              <a:rPr lang="en-US" altLang="ja-JP" sz="1800" i="1" dirty="0"/>
              <a:t>Appl. Phys. Lett</a:t>
            </a:r>
            <a:r>
              <a:rPr lang="en-US" altLang="ja-JP" sz="1800" dirty="0"/>
              <a:t>., </a:t>
            </a:r>
            <a:r>
              <a:rPr lang="en-US" altLang="ja-JP" sz="1800" b="1" dirty="0"/>
              <a:t>80</a:t>
            </a:r>
            <a:r>
              <a:rPr lang="en-US" altLang="ja-JP" sz="1800" dirty="0"/>
              <a:t>, 3760 (2002).</a:t>
            </a:r>
            <a:endParaRPr lang="en-US" altLang="ja-JP" sz="1800" dirty="0">
              <a:ea typeface="HG丸ｺﾞｼｯｸM-PRO" panose="020F0600000000000000" pitchFamily="50" charset="-128"/>
            </a:endParaRPr>
          </a:p>
          <a:p>
            <a:r>
              <a:rPr lang="en-US" altLang="ja-JP" sz="1800" dirty="0">
                <a:ea typeface="HG丸ｺﾞｼｯｸM-PRO" panose="020F0600000000000000" pitchFamily="50" charset="-128"/>
              </a:rPr>
              <a:t>[2]  T. </a:t>
            </a:r>
            <a:r>
              <a:rPr lang="en-US" altLang="ja-JP" sz="1800" dirty="0"/>
              <a:t>He </a:t>
            </a:r>
            <a:r>
              <a:rPr lang="en-US" altLang="ja-JP" sz="1800" i="1" dirty="0"/>
              <a:t>et al</a:t>
            </a:r>
            <a:r>
              <a:rPr lang="en-US" altLang="ja-JP" sz="1800" dirty="0"/>
              <a:t>., </a:t>
            </a:r>
            <a:r>
              <a:rPr lang="en-US" altLang="ja-JP" sz="1800" i="1" dirty="0"/>
              <a:t>Solid State Sci. </a:t>
            </a:r>
            <a:r>
              <a:rPr lang="en-US" altLang="ja-JP" sz="1800" b="1" dirty="0"/>
              <a:t>8</a:t>
            </a:r>
            <a:r>
              <a:rPr lang="en-US" altLang="ja-JP" sz="1800" dirty="0"/>
              <a:t>, 467 (2006).</a:t>
            </a:r>
            <a:endParaRPr lang="en-US" altLang="ja-JP" sz="1800" dirty="0">
              <a:ea typeface="HG丸ｺﾞｼｯｸM-PRO" panose="020F0600000000000000" pitchFamily="50" charset="-128"/>
            </a:endParaRPr>
          </a:p>
          <a:p>
            <a:r>
              <a:rPr lang="en-US" altLang="ja-JP" sz="1800" dirty="0">
                <a:ea typeface="HG丸ｺﾞｼｯｸM-PRO" panose="020F0600000000000000" pitchFamily="50" charset="-128"/>
              </a:rPr>
              <a:t>[3]  R. </a:t>
            </a:r>
            <a:r>
              <a:rPr lang="en-US" altLang="ja-JP" sz="1800" dirty="0"/>
              <a:t>Robert </a:t>
            </a:r>
            <a:r>
              <a:rPr lang="en-US" altLang="ja-JP" sz="1800" i="1" dirty="0"/>
              <a:t>et al</a:t>
            </a:r>
            <a:r>
              <a:rPr lang="en-US" altLang="ja-JP" sz="1800" dirty="0"/>
              <a:t>., </a:t>
            </a:r>
            <a:r>
              <a:rPr lang="en-US" altLang="ja-JP" sz="1800" i="1" dirty="0"/>
              <a:t>Acta Mater</a:t>
            </a:r>
            <a:r>
              <a:rPr lang="en-US" altLang="ja-JP" sz="1800" dirty="0"/>
              <a:t>. </a:t>
            </a:r>
            <a:r>
              <a:rPr lang="en-US" altLang="ja-JP" sz="1800" b="1" dirty="0"/>
              <a:t>55</a:t>
            </a:r>
            <a:r>
              <a:rPr lang="en-US" altLang="ja-JP" sz="1800" dirty="0"/>
              <a:t>, 4965 (2007).</a:t>
            </a:r>
            <a:endParaRPr lang="en-US" altLang="ja-JP" sz="1800" dirty="0">
              <a:ea typeface="HG丸ｺﾞｼｯｸM-PRO" panose="020F0600000000000000" pitchFamily="50" charset="-128"/>
            </a:endParaRPr>
          </a:p>
          <a:p>
            <a:r>
              <a:rPr lang="en-US" altLang="ja-JP" sz="1800" dirty="0">
                <a:ea typeface="HG丸ｺﾞｼｯｸM-PRO" panose="020F0600000000000000" pitchFamily="50" charset="-128"/>
              </a:rPr>
              <a:t>[4]  M. </a:t>
            </a:r>
            <a:r>
              <a:rPr lang="en-US" altLang="ja-JP" sz="1800" dirty="0" err="1"/>
              <a:t>Ohtaki</a:t>
            </a:r>
            <a:r>
              <a:rPr lang="en-US" altLang="ja-JP" sz="1800" dirty="0"/>
              <a:t> </a:t>
            </a:r>
            <a:r>
              <a:rPr lang="en-US" altLang="ja-JP" sz="1800" i="1" dirty="0"/>
              <a:t>et al</a:t>
            </a:r>
            <a:r>
              <a:rPr lang="en-US" altLang="ja-JP" sz="1800" dirty="0"/>
              <a:t>., </a:t>
            </a:r>
            <a:r>
              <a:rPr lang="en-US" altLang="ja-JP" sz="1800" i="1" dirty="0"/>
              <a:t>J. Appl. Phys. </a:t>
            </a:r>
            <a:r>
              <a:rPr lang="en-US" altLang="ja-JP" sz="1800" b="1" dirty="0"/>
              <a:t>79</a:t>
            </a:r>
            <a:r>
              <a:rPr lang="en-US" altLang="ja-JP" sz="1800" dirty="0"/>
              <a:t>, 1816 (1996).</a:t>
            </a:r>
          </a:p>
        </p:txBody>
      </p:sp>
      <p:sp>
        <p:nvSpPr>
          <p:cNvPr id="4163" name="四角形: 角を丸くする 11">
            <a:extLst>
              <a:ext uri="{FF2B5EF4-FFF2-40B4-BE49-F238E27FC236}">
                <a16:creationId xmlns:a16="http://schemas.microsoft.com/office/drawing/2014/main" id="{5FE6E434-D219-4617-AF26-3C892340AC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76325" y="5970588"/>
            <a:ext cx="6872288" cy="361473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1737" tIns="220869" rIns="441737" bIns="220869" anchor="ctr">
            <a:spAutoFit/>
          </a:bodyPr>
          <a:lstStyle/>
          <a:p>
            <a:pPr algn="ctr"/>
            <a:endParaRPr lang="ja-JP" altLang="en-US"/>
          </a:p>
        </p:txBody>
      </p:sp>
      <p:sp>
        <p:nvSpPr>
          <p:cNvPr id="4164" name="テキスト ボックス 183">
            <a:extLst>
              <a:ext uri="{FF2B5EF4-FFF2-40B4-BE49-F238E27FC236}">
                <a16:creationId xmlns:a16="http://schemas.microsoft.com/office/drawing/2014/main" id="{8360FC26-2ECF-4A5D-AEC1-2FD7953A7B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93775" y="4997450"/>
            <a:ext cx="729138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ja-JP" altLang="en-US" sz="2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酸化物熱電材料：</a:t>
            </a:r>
            <a:r>
              <a:rPr lang="ja-JP" altLang="en-US" sz="24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低毒性・耐久性・化学的安定性</a:t>
            </a:r>
            <a:endParaRPr lang="en-US" altLang="ja-JP" sz="2400" b="1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en-US" altLang="ja-JP" sz="24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                       </a:t>
            </a:r>
            <a:r>
              <a:rPr lang="ja-JP" altLang="en-US" sz="24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高温・酸化環境下で運転可能</a:t>
            </a:r>
          </a:p>
        </p:txBody>
      </p:sp>
      <p:sp>
        <p:nvSpPr>
          <p:cNvPr id="4165" name="テキスト ボックス 183">
            <a:extLst>
              <a:ext uri="{FF2B5EF4-FFF2-40B4-BE49-F238E27FC236}">
                <a16:creationId xmlns:a16="http://schemas.microsoft.com/office/drawing/2014/main" id="{0C3B9724-4E84-4697-9FA9-BB372C0036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60463" y="6169025"/>
            <a:ext cx="65182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ja-JP" sz="2000" b="1" i="1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P</a:t>
            </a:r>
            <a:r>
              <a:rPr lang="en-US" altLang="ja-JP" sz="2000" b="1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r>
              <a:rPr lang="ja-JP" altLang="en-US" sz="2000" b="1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型</a:t>
            </a:r>
          </a:p>
        </p:txBody>
      </p:sp>
      <p:sp>
        <p:nvSpPr>
          <p:cNvPr id="4166" name="テキスト ボックス 183">
            <a:extLst>
              <a:ext uri="{FF2B5EF4-FFF2-40B4-BE49-F238E27FC236}">
                <a16:creationId xmlns:a16="http://schemas.microsoft.com/office/drawing/2014/main" id="{5216DA6B-5FC3-4FE8-95CA-06DAB4512F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36650" y="7785100"/>
            <a:ext cx="65182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ja-JP" sz="2000" b="1" i="1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N</a:t>
            </a:r>
            <a:r>
              <a:rPr lang="en-US" altLang="ja-JP" sz="2000" b="1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r>
              <a:rPr lang="ja-JP" altLang="en-US" sz="2000" b="1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型</a:t>
            </a:r>
          </a:p>
        </p:txBody>
      </p:sp>
      <p:sp>
        <p:nvSpPr>
          <p:cNvPr id="4167" name="テキスト ボックス 183">
            <a:extLst>
              <a:ext uri="{FF2B5EF4-FFF2-40B4-BE49-F238E27FC236}">
                <a16:creationId xmlns:a16="http://schemas.microsoft.com/office/drawing/2014/main" id="{B23A2E0D-8A85-4936-A270-FF60865F59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81225" y="6465888"/>
            <a:ext cx="59912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ja-JP" sz="200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Ca</a:t>
            </a:r>
            <a:r>
              <a:rPr lang="en-US" altLang="ja-JP" sz="2000" baseline="-2500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</a:t>
            </a:r>
            <a:r>
              <a:rPr lang="en-US" altLang="ja-JP" sz="200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Bi</a:t>
            </a:r>
            <a:r>
              <a:rPr lang="en-US" altLang="ja-JP" sz="2000" baseline="-2500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0.3</a:t>
            </a:r>
            <a:r>
              <a:rPr lang="en-US" altLang="ja-JP" sz="200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Na</a:t>
            </a:r>
            <a:r>
              <a:rPr lang="en-US" altLang="ja-JP" sz="2000" baseline="-2500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0.3</a:t>
            </a:r>
            <a:r>
              <a:rPr lang="en-US" altLang="ja-JP" sz="200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Co</a:t>
            </a:r>
            <a:r>
              <a:rPr lang="en-US" altLang="ja-JP" sz="2000" baseline="-2500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4</a:t>
            </a:r>
            <a:r>
              <a:rPr lang="en-US" altLang="ja-JP" sz="200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O</a:t>
            </a:r>
            <a:r>
              <a:rPr lang="en-US" altLang="ja-JP" sz="2000" baseline="-2500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9</a:t>
            </a:r>
            <a:r>
              <a:rPr lang="en-US" altLang="ja-JP" sz="200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[1] </a:t>
            </a:r>
            <a:r>
              <a:rPr lang="en-US" altLang="ja-JP" sz="2000" b="1" i="1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ZT </a:t>
            </a:r>
            <a:r>
              <a:rPr lang="en-US" altLang="ja-JP" sz="2000" b="1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= 0.3 </a:t>
            </a:r>
            <a:r>
              <a:rPr lang="en-US" altLang="ja-JP" sz="200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@ 1000K</a:t>
            </a:r>
            <a:endParaRPr lang="ja-JP" altLang="en-US" sz="200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168" name="テキスト ボックス 183">
            <a:extLst>
              <a:ext uri="{FF2B5EF4-FFF2-40B4-BE49-F238E27FC236}">
                <a16:creationId xmlns:a16="http://schemas.microsoft.com/office/drawing/2014/main" id="{DF2BE602-20EE-4867-9803-49F570758C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60600" y="6873875"/>
            <a:ext cx="55784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ja-JP" sz="200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La</a:t>
            </a:r>
            <a:r>
              <a:rPr lang="en-US" altLang="ja-JP" sz="2000" baseline="-2500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0.9</a:t>
            </a:r>
            <a:r>
              <a:rPr lang="en-US" altLang="ja-JP" sz="200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Pb</a:t>
            </a:r>
            <a:r>
              <a:rPr lang="en-US" altLang="ja-JP" sz="2000" baseline="-2500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0.1</a:t>
            </a:r>
            <a:r>
              <a:rPr lang="en-US" altLang="ja-JP" sz="200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CoO</a:t>
            </a:r>
            <a:r>
              <a:rPr lang="en-US" altLang="ja-JP" sz="2000" baseline="-2500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3</a:t>
            </a:r>
            <a:r>
              <a:rPr lang="en-US" altLang="ja-JP" sz="200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[2] </a:t>
            </a:r>
            <a:r>
              <a:rPr lang="en-US" altLang="ja-JP" sz="2000" b="1" i="1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ZT </a:t>
            </a:r>
            <a:r>
              <a:rPr lang="en-US" altLang="ja-JP" sz="2000" b="1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= 0.2 </a:t>
            </a:r>
            <a:r>
              <a:rPr lang="en-US" altLang="ja-JP" sz="200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@ 600K</a:t>
            </a:r>
            <a:endParaRPr lang="ja-JP" altLang="en-US" sz="200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169" name="テキスト ボックス 183">
            <a:extLst>
              <a:ext uri="{FF2B5EF4-FFF2-40B4-BE49-F238E27FC236}">
                <a16:creationId xmlns:a16="http://schemas.microsoft.com/office/drawing/2014/main" id="{1F4A64B0-94D0-4DA9-BB80-5F29764E7D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43138" y="7308850"/>
            <a:ext cx="55784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ja-JP" sz="200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DyCo</a:t>
            </a:r>
            <a:r>
              <a:rPr lang="en-US" altLang="ja-JP" sz="2000" baseline="-2500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0.95</a:t>
            </a:r>
            <a:r>
              <a:rPr lang="en-US" altLang="ja-JP" sz="200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Ni</a:t>
            </a:r>
            <a:r>
              <a:rPr lang="en-US" altLang="ja-JP" sz="2000" baseline="-2500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0.05</a:t>
            </a:r>
            <a:r>
              <a:rPr lang="en-US" altLang="ja-JP" sz="200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O</a:t>
            </a:r>
            <a:r>
              <a:rPr lang="en-US" altLang="ja-JP" sz="2000" baseline="-2500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3</a:t>
            </a:r>
            <a:r>
              <a:rPr lang="en-US" altLang="ja-JP" sz="200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[3] </a:t>
            </a:r>
            <a:r>
              <a:rPr lang="en-US" altLang="ja-JP" sz="2000" b="1" i="1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ZT </a:t>
            </a:r>
            <a:r>
              <a:rPr lang="en-US" altLang="ja-JP" sz="2000" b="1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= 0.1 </a:t>
            </a:r>
            <a:r>
              <a:rPr lang="en-US" altLang="ja-JP" sz="200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@ 700K</a:t>
            </a:r>
            <a:endParaRPr lang="ja-JP" altLang="en-US" sz="200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170" name="テキスト ボックス 183">
            <a:extLst>
              <a:ext uri="{FF2B5EF4-FFF2-40B4-BE49-F238E27FC236}">
                <a16:creationId xmlns:a16="http://schemas.microsoft.com/office/drawing/2014/main" id="{64E43D9B-01E4-4F94-84E0-0467337957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44713" y="8086725"/>
            <a:ext cx="55784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ja-JP" sz="200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Zn</a:t>
            </a:r>
            <a:r>
              <a:rPr lang="en-US" altLang="ja-JP" sz="2000" baseline="-2500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0.98</a:t>
            </a:r>
            <a:r>
              <a:rPr lang="en-US" altLang="ja-JP" sz="200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Al</a:t>
            </a:r>
            <a:r>
              <a:rPr lang="en-US" altLang="ja-JP" sz="2000" baseline="-2500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0.02</a:t>
            </a:r>
            <a:r>
              <a:rPr lang="en-US" altLang="ja-JP" sz="200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O [4] </a:t>
            </a:r>
            <a:r>
              <a:rPr lang="en-US" altLang="ja-JP" sz="2000" b="1" i="1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ZT</a:t>
            </a:r>
            <a:r>
              <a:rPr lang="en-US" altLang="ja-JP" sz="2000" b="1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= 0.3 </a:t>
            </a:r>
            <a:r>
              <a:rPr lang="en-US" altLang="ja-JP" sz="200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@ 1300K</a:t>
            </a:r>
            <a:endParaRPr lang="ja-JP" altLang="en-US" sz="200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171" name="テキスト ボックス 183">
            <a:extLst>
              <a:ext uri="{FF2B5EF4-FFF2-40B4-BE49-F238E27FC236}">
                <a16:creationId xmlns:a16="http://schemas.microsoft.com/office/drawing/2014/main" id="{AF708F15-D97F-4964-9BD1-31423AD479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00263" y="8559800"/>
            <a:ext cx="59007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ja-JP" sz="200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CaMn</a:t>
            </a:r>
            <a:r>
              <a:rPr lang="en-US" altLang="ja-JP" sz="2000" baseline="-2500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0.98</a:t>
            </a:r>
            <a:r>
              <a:rPr lang="en-US" altLang="ja-JP" sz="200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Nb</a:t>
            </a:r>
            <a:r>
              <a:rPr lang="en-US" altLang="ja-JP" sz="2000" baseline="-2500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0.02</a:t>
            </a:r>
            <a:r>
              <a:rPr lang="en-US" altLang="ja-JP" sz="200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O</a:t>
            </a:r>
            <a:r>
              <a:rPr lang="en-US" altLang="ja-JP" sz="2000" baseline="-2500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3</a:t>
            </a:r>
            <a:r>
              <a:rPr lang="en-US" altLang="ja-JP" sz="200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[5] </a:t>
            </a:r>
            <a:r>
              <a:rPr lang="en-US" altLang="ja-JP" sz="2000" b="1" i="1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ZT</a:t>
            </a:r>
            <a:r>
              <a:rPr lang="en-US" altLang="ja-JP" sz="2000" b="1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= 0.35</a:t>
            </a:r>
            <a:r>
              <a:rPr lang="en-US" altLang="ja-JP" sz="200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@ 1050K</a:t>
            </a:r>
            <a:endParaRPr lang="ja-JP" altLang="en-US" sz="200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52" name="Text Box 852">
            <a:extLst>
              <a:ext uri="{FF2B5EF4-FFF2-40B4-BE49-F238E27FC236}">
                <a16:creationId xmlns:a16="http://schemas.microsoft.com/office/drawing/2014/main" id="{764BC7F0-A88D-4109-BCE1-DD40929C86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13018" y="6108685"/>
            <a:ext cx="3230563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441673" tIns="220837" rIns="441673" bIns="220837"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ja-JP" altLang="en-US" sz="3700" b="1" i="1" dirty="0">
                <a:solidFill>
                  <a:srgbClr val="008000"/>
                </a:solidFill>
                <a:latin typeface="Arial Black" pitchFamily="34" charset="0"/>
              </a:rPr>
              <a:t>目的 </a:t>
            </a:r>
            <a:r>
              <a:rPr lang="en-US" altLang="ja-JP" sz="3700" b="1" i="1" dirty="0">
                <a:solidFill>
                  <a:srgbClr val="008000"/>
                </a:solidFill>
                <a:latin typeface="Arial Black" pitchFamily="34" charset="0"/>
              </a:rPr>
              <a:t>:</a:t>
            </a:r>
          </a:p>
        </p:txBody>
      </p:sp>
      <p:sp>
        <p:nvSpPr>
          <p:cNvPr id="4173" name="テキスト ボックス 183">
            <a:extLst>
              <a:ext uri="{FF2B5EF4-FFF2-40B4-BE49-F238E27FC236}">
                <a16:creationId xmlns:a16="http://schemas.microsoft.com/office/drawing/2014/main" id="{B4453D66-2AFD-494F-88B2-45B1A129AA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44989" y="6364593"/>
            <a:ext cx="54578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ja-JP" sz="24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Fe</a:t>
            </a:r>
            <a:r>
              <a:rPr lang="ja-JP" altLang="en-US" sz="24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ペロフスカイト熱電酸化物</a:t>
            </a:r>
            <a:r>
              <a:rPr lang="ja-JP" altLang="en-US" sz="2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の探索</a:t>
            </a:r>
          </a:p>
        </p:txBody>
      </p:sp>
      <p:sp>
        <p:nvSpPr>
          <p:cNvPr id="4177" name="テキスト ボックス 183">
            <a:extLst>
              <a:ext uri="{FF2B5EF4-FFF2-40B4-BE49-F238E27FC236}">
                <a16:creationId xmlns:a16="http://schemas.microsoft.com/office/drawing/2014/main" id="{CC6E1171-A965-46D9-82F2-4DCE501873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00263" y="9059863"/>
            <a:ext cx="55784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ja-JP" sz="200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Sr</a:t>
            </a:r>
            <a:r>
              <a:rPr lang="en-US" altLang="ja-JP" sz="2000" baseline="-2500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0.9</a:t>
            </a:r>
            <a:r>
              <a:rPr lang="en-US" altLang="ja-JP" sz="200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La</a:t>
            </a:r>
            <a:r>
              <a:rPr lang="en-US" altLang="ja-JP" sz="2000" baseline="-2500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0.1</a:t>
            </a:r>
            <a:r>
              <a:rPr lang="en-US" altLang="ja-JP" sz="200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TiO</a:t>
            </a:r>
            <a:r>
              <a:rPr lang="en-US" altLang="ja-JP" sz="2000" baseline="-2500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3</a:t>
            </a:r>
            <a:r>
              <a:rPr lang="en-US" altLang="ja-JP" sz="200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[6] </a:t>
            </a:r>
            <a:r>
              <a:rPr lang="en-US" altLang="ja-JP" sz="2000" b="1" i="1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ZT</a:t>
            </a:r>
            <a:r>
              <a:rPr lang="en-US" altLang="ja-JP" sz="2000" b="1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= 0.2 </a:t>
            </a:r>
            <a:r>
              <a:rPr lang="en-US" altLang="ja-JP" sz="200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@ 800K</a:t>
            </a:r>
            <a:endParaRPr lang="ja-JP" altLang="en-US" sz="200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180" name="テキスト ボックス 183">
            <a:extLst>
              <a:ext uri="{FF2B5EF4-FFF2-40B4-BE49-F238E27FC236}">
                <a16:creationId xmlns:a16="http://schemas.microsoft.com/office/drawing/2014/main" id="{E367265B-148F-40AC-9AB4-04A770DC1C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286890" y="7143967"/>
            <a:ext cx="54578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ja-JP" sz="20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Pr</a:t>
            </a:r>
            <a:r>
              <a:rPr lang="en-US" altLang="ja-JP" sz="2000" baseline="-250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0.9</a:t>
            </a:r>
            <a:r>
              <a:rPr lang="en-US" altLang="ja-JP" sz="20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Sr</a:t>
            </a:r>
            <a:r>
              <a:rPr lang="en-US" altLang="ja-JP" sz="2000" baseline="-250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0.1</a:t>
            </a:r>
            <a:r>
              <a:rPr lang="en-US" altLang="ja-JP" sz="20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FeO</a:t>
            </a:r>
            <a:r>
              <a:rPr lang="en-US" altLang="ja-JP" sz="2000" baseline="-250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3</a:t>
            </a:r>
            <a:r>
              <a:rPr lang="en-US" altLang="ja-JP" sz="20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r>
              <a:rPr lang="en-US" altLang="ja-JP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[7] </a:t>
            </a:r>
            <a:r>
              <a:rPr lang="en-US" altLang="ja-JP" sz="2000" b="1" i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ZT</a:t>
            </a:r>
            <a:r>
              <a:rPr lang="en-US" altLang="ja-JP" sz="2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= 0.024 </a:t>
            </a:r>
            <a:r>
              <a:rPr lang="en-US" altLang="ja-JP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@ 850K</a:t>
            </a:r>
            <a:endParaRPr lang="ja-JP" altLang="en-US" sz="2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75" name="下矢印 212">
            <a:extLst>
              <a:ext uri="{FF2B5EF4-FFF2-40B4-BE49-F238E27FC236}">
                <a16:creationId xmlns:a16="http://schemas.microsoft.com/office/drawing/2014/main" id="{25076263-7D91-44DC-BE7A-A54D6019EC05}"/>
              </a:ext>
            </a:extLst>
          </p:cNvPr>
          <p:cNvSpPr/>
          <p:nvPr/>
        </p:nvSpPr>
        <p:spPr bwMode="auto">
          <a:xfrm>
            <a:off x="2731563" y="14709364"/>
            <a:ext cx="495300" cy="407987"/>
          </a:xfrm>
          <a:prstGeom prst="downArrow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ja-JP" altLang="en-US" sz="1700" kern="0">
              <a:solidFill>
                <a:prstClr val="white"/>
              </a:solidFill>
              <a:latin typeface="Calibri"/>
              <a:ea typeface="ＭＳ Ｐゴシック"/>
            </a:endParaRPr>
          </a:p>
        </p:txBody>
      </p:sp>
      <p:sp>
        <p:nvSpPr>
          <p:cNvPr id="276" name="角丸四角形 208">
            <a:extLst>
              <a:ext uri="{FF2B5EF4-FFF2-40B4-BE49-F238E27FC236}">
                <a16:creationId xmlns:a16="http://schemas.microsoft.com/office/drawing/2014/main" id="{8037BFC7-94CC-4DD9-987E-E73CEF56F6E1}"/>
              </a:ext>
            </a:extLst>
          </p:cNvPr>
          <p:cNvSpPr/>
          <p:nvPr/>
        </p:nvSpPr>
        <p:spPr bwMode="auto">
          <a:xfrm>
            <a:off x="1230771" y="15110207"/>
            <a:ext cx="3625851" cy="802100"/>
          </a:xfrm>
          <a:prstGeom prst="roundRect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ja-JP" altLang="en-US" sz="1700" kern="0">
              <a:solidFill>
                <a:prstClr val="white"/>
              </a:solidFill>
              <a:latin typeface="Calibri"/>
              <a:ea typeface="ＭＳ Ｐゴシック"/>
            </a:endParaRPr>
          </a:p>
        </p:txBody>
      </p:sp>
      <p:sp>
        <p:nvSpPr>
          <p:cNvPr id="278" name="Text Box 855">
            <a:extLst>
              <a:ext uri="{FF2B5EF4-FFF2-40B4-BE49-F238E27FC236}">
                <a16:creationId xmlns:a16="http://schemas.microsoft.com/office/drawing/2014/main" id="{071357CA-2833-4E96-85E8-D7FAAD7B3E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39469" y="10131430"/>
            <a:ext cx="5100638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441673" tIns="220837" rIns="441673" bIns="220837"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ja-JP" altLang="en-US" sz="3700" b="1" i="1" dirty="0">
                <a:solidFill>
                  <a:srgbClr val="05BB12"/>
                </a:solidFill>
                <a:latin typeface="Arial Black" pitchFamily="34" charset="0"/>
              </a:rPr>
              <a:t>第一原理計算</a:t>
            </a:r>
            <a:r>
              <a:rPr lang="en-US" altLang="ja-JP" sz="3700" b="1" i="1" dirty="0">
                <a:solidFill>
                  <a:srgbClr val="006600"/>
                </a:solidFill>
                <a:latin typeface="Arial Black" pitchFamily="34" charset="0"/>
              </a:rPr>
              <a:t> </a:t>
            </a:r>
            <a:endParaRPr lang="ja-JP" altLang="en-US" sz="3700" b="1" i="1" dirty="0">
              <a:solidFill>
                <a:srgbClr val="006600"/>
              </a:solidFill>
              <a:latin typeface="Arial Black" pitchFamily="34" charset="0"/>
            </a:endParaRPr>
          </a:p>
        </p:txBody>
      </p:sp>
      <p:sp>
        <p:nvSpPr>
          <p:cNvPr id="310" name="正方形/長方形 309">
            <a:extLst>
              <a:ext uri="{FF2B5EF4-FFF2-40B4-BE49-F238E27FC236}">
                <a16:creationId xmlns:a16="http://schemas.microsoft.com/office/drawing/2014/main" id="{3A3A1C7A-39EB-4572-BD01-379E3671DEF6}"/>
              </a:ext>
            </a:extLst>
          </p:cNvPr>
          <p:cNvSpPr/>
          <p:nvPr/>
        </p:nvSpPr>
        <p:spPr>
          <a:xfrm>
            <a:off x="12055475" y="10633075"/>
            <a:ext cx="495300" cy="2254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313" name="正方形/長方形 312">
            <a:extLst>
              <a:ext uri="{FF2B5EF4-FFF2-40B4-BE49-F238E27FC236}">
                <a16:creationId xmlns:a16="http://schemas.microsoft.com/office/drawing/2014/main" id="{9BFC95AE-04EE-4DA2-BB89-D7E7B85D5493}"/>
              </a:ext>
            </a:extLst>
          </p:cNvPr>
          <p:cNvSpPr/>
          <p:nvPr/>
        </p:nvSpPr>
        <p:spPr>
          <a:xfrm>
            <a:off x="12342494" y="12798425"/>
            <a:ext cx="495300" cy="2254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316" name="正方形/長方形 315">
            <a:extLst>
              <a:ext uri="{FF2B5EF4-FFF2-40B4-BE49-F238E27FC236}">
                <a16:creationId xmlns:a16="http://schemas.microsoft.com/office/drawing/2014/main" id="{F4253242-72B9-442C-AC30-59D59BD7F4FB}"/>
              </a:ext>
            </a:extLst>
          </p:cNvPr>
          <p:cNvSpPr/>
          <p:nvPr/>
        </p:nvSpPr>
        <p:spPr>
          <a:xfrm>
            <a:off x="12077700" y="14166850"/>
            <a:ext cx="493713" cy="2238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317" name="正方形/長方形 316">
            <a:extLst>
              <a:ext uri="{FF2B5EF4-FFF2-40B4-BE49-F238E27FC236}">
                <a16:creationId xmlns:a16="http://schemas.microsoft.com/office/drawing/2014/main" id="{8C88F87D-6AE6-453B-8D62-7B2853F99C8B}"/>
              </a:ext>
            </a:extLst>
          </p:cNvPr>
          <p:cNvSpPr/>
          <p:nvPr/>
        </p:nvSpPr>
        <p:spPr>
          <a:xfrm>
            <a:off x="12049125" y="15889288"/>
            <a:ext cx="493713" cy="2238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320" name="正方形/長方形 319">
            <a:extLst>
              <a:ext uri="{FF2B5EF4-FFF2-40B4-BE49-F238E27FC236}">
                <a16:creationId xmlns:a16="http://schemas.microsoft.com/office/drawing/2014/main" id="{FD89979F-AED4-4022-8930-D0E629FD28FE}"/>
              </a:ext>
            </a:extLst>
          </p:cNvPr>
          <p:cNvSpPr/>
          <p:nvPr/>
        </p:nvSpPr>
        <p:spPr>
          <a:xfrm>
            <a:off x="12091988" y="17584738"/>
            <a:ext cx="493712" cy="2238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321" name="正方形/長方形 320">
            <a:extLst>
              <a:ext uri="{FF2B5EF4-FFF2-40B4-BE49-F238E27FC236}">
                <a16:creationId xmlns:a16="http://schemas.microsoft.com/office/drawing/2014/main" id="{18E43842-A8C3-498C-9605-93B0D16E41AB}"/>
              </a:ext>
            </a:extLst>
          </p:cNvPr>
          <p:cNvSpPr/>
          <p:nvPr/>
        </p:nvSpPr>
        <p:spPr>
          <a:xfrm>
            <a:off x="14330363" y="10652125"/>
            <a:ext cx="495300" cy="2254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322" name="正方形/長方形 321">
            <a:extLst>
              <a:ext uri="{FF2B5EF4-FFF2-40B4-BE49-F238E27FC236}">
                <a16:creationId xmlns:a16="http://schemas.microsoft.com/office/drawing/2014/main" id="{4A785C6E-5608-4F2D-8B37-87F69BDD66CB}"/>
              </a:ext>
            </a:extLst>
          </p:cNvPr>
          <p:cNvSpPr/>
          <p:nvPr/>
        </p:nvSpPr>
        <p:spPr>
          <a:xfrm>
            <a:off x="14362113" y="12412663"/>
            <a:ext cx="495300" cy="2254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323" name="正方形/長方形 322">
            <a:extLst>
              <a:ext uri="{FF2B5EF4-FFF2-40B4-BE49-F238E27FC236}">
                <a16:creationId xmlns:a16="http://schemas.microsoft.com/office/drawing/2014/main" id="{ED26280F-21CB-492A-AAB5-9B48AA4D15C4}"/>
              </a:ext>
            </a:extLst>
          </p:cNvPr>
          <p:cNvSpPr/>
          <p:nvPr/>
        </p:nvSpPr>
        <p:spPr>
          <a:xfrm>
            <a:off x="14351000" y="14166850"/>
            <a:ext cx="493713" cy="2238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324" name="正方形/長方形 323">
            <a:extLst>
              <a:ext uri="{FF2B5EF4-FFF2-40B4-BE49-F238E27FC236}">
                <a16:creationId xmlns:a16="http://schemas.microsoft.com/office/drawing/2014/main" id="{78EFAB55-0C5B-4BBB-BBB3-A8428D214247}"/>
              </a:ext>
            </a:extLst>
          </p:cNvPr>
          <p:cNvSpPr/>
          <p:nvPr/>
        </p:nvSpPr>
        <p:spPr>
          <a:xfrm>
            <a:off x="14362113" y="15873413"/>
            <a:ext cx="495300" cy="2254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325" name="正方形/長方形 324">
            <a:extLst>
              <a:ext uri="{FF2B5EF4-FFF2-40B4-BE49-F238E27FC236}">
                <a16:creationId xmlns:a16="http://schemas.microsoft.com/office/drawing/2014/main" id="{489EAE99-84E3-4E51-831A-DB596E48E6AF}"/>
              </a:ext>
            </a:extLst>
          </p:cNvPr>
          <p:cNvSpPr/>
          <p:nvPr/>
        </p:nvSpPr>
        <p:spPr>
          <a:xfrm>
            <a:off x="14362113" y="17594263"/>
            <a:ext cx="495300" cy="2254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pic>
        <p:nvPicPr>
          <p:cNvPr id="4236" name="図 383">
            <a:extLst>
              <a:ext uri="{FF2B5EF4-FFF2-40B4-BE49-F238E27FC236}">
                <a16:creationId xmlns:a16="http://schemas.microsoft.com/office/drawing/2014/main" id="{832A1D91-9FDD-41B8-9115-CB412EDF22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4220" y="14050544"/>
            <a:ext cx="4623401" cy="5130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47" name="テキスト ボックス 215">
            <a:extLst>
              <a:ext uri="{FF2B5EF4-FFF2-40B4-BE49-F238E27FC236}">
                <a16:creationId xmlns:a16="http://schemas.microsoft.com/office/drawing/2014/main" id="{DD0BA6A6-04A6-47C5-A031-27A12194EA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49664" y="10525015"/>
            <a:ext cx="6103805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kumimoji="0" lang="en-US" altLang="ja-JP" sz="1700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Wien2k</a:t>
            </a:r>
            <a:r>
              <a:rPr kumimoji="0" lang="ja-JP" altLang="en-US" sz="1700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：</a:t>
            </a:r>
            <a:r>
              <a:rPr kumimoji="0" lang="en-US" altLang="ja-JP" sz="1700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APW</a:t>
            </a:r>
            <a:r>
              <a:rPr kumimoji="0" lang="ja-JP" altLang="en-US" sz="1700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法・</a:t>
            </a:r>
            <a:r>
              <a:rPr kumimoji="0" lang="en-US" altLang="ja-JP" sz="1700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GGA</a:t>
            </a:r>
            <a:r>
              <a:rPr kumimoji="0" lang="ja-JP" altLang="en-US" sz="1700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近似、</a:t>
            </a:r>
            <a:r>
              <a:rPr kumimoji="0" lang="en-US" altLang="ja-JP" sz="1700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k</a:t>
            </a:r>
            <a:r>
              <a:rPr kumimoji="0" lang="ja-JP" altLang="en-US" sz="1700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点数：</a:t>
            </a:r>
            <a:r>
              <a:rPr kumimoji="0" lang="en-US" altLang="ja-JP" sz="1700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1000</a:t>
            </a:r>
            <a:r>
              <a:rPr kumimoji="0" lang="ja-JP" altLang="en-US" sz="1700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点</a:t>
            </a:r>
            <a:endParaRPr kumimoji="0" lang="en-US" altLang="ja-JP" sz="1700" dirty="0">
              <a:solidFill>
                <a:srgbClr val="00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249" name="テキスト ボックス 27">
            <a:extLst>
              <a:ext uri="{FF2B5EF4-FFF2-40B4-BE49-F238E27FC236}">
                <a16:creationId xmlns:a16="http://schemas.microsoft.com/office/drawing/2014/main" id="{49A1B615-B4F4-415A-9DFE-F48FED2AA549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17225541" y="12231996"/>
            <a:ext cx="1705298" cy="30777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ja-JP" sz="1400" dirty="0"/>
              <a:t>DOS (states/eV)</a:t>
            </a:r>
            <a:endParaRPr lang="ja-JP" altLang="en-US" sz="1400" dirty="0"/>
          </a:p>
        </p:txBody>
      </p:sp>
      <p:sp>
        <p:nvSpPr>
          <p:cNvPr id="4250" name="テキスト ボックス 215">
            <a:extLst>
              <a:ext uri="{FF2B5EF4-FFF2-40B4-BE49-F238E27FC236}">
                <a16:creationId xmlns:a16="http://schemas.microsoft.com/office/drawing/2014/main" id="{7799F66C-D614-4268-AA0A-CB7B4A835F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925900" y="19189427"/>
            <a:ext cx="1360488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kumimoji="0" lang="ja-JP" altLang="en-US" sz="1700" b="1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第一</a:t>
            </a:r>
            <a:r>
              <a:rPr kumimoji="0" lang="en-US" altLang="ja-JP" sz="1700" b="1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BZ</a:t>
            </a:r>
            <a:endParaRPr kumimoji="0" lang="en-US" altLang="ja-JP" sz="1700" dirty="0">
              <a:solidFill>
                <a:srgbClr val="00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252" name="テキスト ボックス 399">
            <a:extLst>
              <a:ext uri="{FF2B5EF4-FFF2-40B4-BE49-F238E27FC236}">
                <a16:creationId xmlns:a16="http://schemas.microsoft.com/office/drawing/2014/main" id="{9ACDE3C9-AF78-49B4-A2BB-77E3E961ED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07380" y="10895665"/>
            <a:ext cx="3856037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ja-JP" b="1" dirty="0">
                <a:solidFill>
                  <a:srgbClr val="0000FF"/>
                </a:solidFill>
                <a:latin typeface="Arial Black" panose="020B0A04020102020204" pitchFamily="34" charset="0"/>
              </a:rPr>
              <a:t>Pr</a:t>
            </a:r>
            <a:r>
              <a:rPr lang="en-US" altLang="ja-JP" b="1" baseline="-25000" dirty="0">
                <a:solidFill>
                  <a:srgbClr val="0000FF"/>
                </a:solidFill>
                <a:latin typeface="Arial Black" panose="020B0A04020102020204" pitchFamily="34" charset="0"/>
              </a:rPr>
              <a:t>1-x</a:t>
            </a:r>
            <a:r>
              <a:rPr lang="en-US" altLang="ja-JP" b="1" dirty="0">
                <a:solidFill>
                  <a:srgbClr val="0000FF"/>
                </a:solidFill>
                <a:latin typeface="Arial Black" panose="020B0A04020102020204" pitchFamily="34" charset="0"/>
              </a:rPr>
              <a:t>Sr</a:t>
            </a:r>
            <a:r>
              <a:rPr lang="en-US" altLang="ja-JP" b="1" baseline="-25000" dirty="0">
                <a:solidFill>
                  <a:srgbClr val="0000FF"/>
                </a:solidFill>
                <a:latin typeface="Arial Black" panose="020B0A04020102020204" pitchFamily="34" charset="0"/>
              </a:rPr>
              <a:t>x</a:t>
            </a:r>
            <a:r>
              <a:rPr lang="en-US" altLang="ja-JP" b="1" dirty="0">
                <a:solidFill>
                  <a:srgbClr val="0000FF"/>
                </a:solidFill>
                <a:latin typeface="Arial Black" panose="020B0A04020102020204" pitchFamily="34" charset="0"/>
              </a:rPr>
              <a:t>FeO</a:t>
            </a:r>
            <a:r>
              <a:rPr lang="en-US" altLang="ja-JP" b="1" baseline="-25000" dirty="0">
                <a:solidFill>
                  <a:srgbClr val="0000FF"/>
                </a:solidFill>
                <a:latin typeface="Arial Black" panose="020B0A04020102020204" pitchFamily="34" charset="0"/>
              </a:rPr>
              <a:t>3</a:t>
            </a:r>
            <a:r>
              <a:rPr lang="ja-JP" altLang="en-US" b="1" baseline="-25000" dirty="0">
                <a:solidFill>
                  <a:srgbClr val="0000FF"/>
                </a:solidFill>
                <a:latin typeface="Arial Black" panose="020B0A04020102020204" pitchFamily="34" charset="0"/>
              </a:rPr>
              <a:t>　</a:t>
            </a:r>
            <a:r>
              <a:rPr lang="en-US" altLang="ja-JP" b="1" dirty="0">
                <a:solidFill>
                  <a:srgbClr val="0000FF"/>
                </a:solidFill>
                <a:latin typeface="Arial Black" panose="020B0A04020102020204" pitchFamily="34" charset="0"/>
              </a:rPr>
              <a:t>(0.0</a:t>
            </a:r>
            <a:r>
              <a:rPr lang="ja-JP" altLang="en-US" b="1" dirty="0">
                <a:solidFill>
                  <a:srgbClr val="0000FF"/>
                </a:solidFill>
                <a:latin typeface="Arial Black" panose="020B0A04020102020204" pitchFamily="34" charset="0"/>
              </a:rPr>
              <a:t>≦</a:t>
            </a:r>
            <a:r>
              <a:rPr lang="en-US" altLang="ja-JP" b="1" dirty="0">
                <a:solidFill>
                  <a:srgbClr val="0000FF"/>
                </a:solidFill>
                <a:latin typeface="Arial Black" panose="020B0A04020102020204" pitchFamily="34" charset="0"/>
              </a:rPr>
              <a:t>x</a:t>
            </a:r>
            <a:r>
              <a:rPr lang="ja-JP" altLang="en-US" b="1" dirty="0">
                <a:solidFill>
                  <a:srgbClr val="0000FF"/>
                </a:solidFill>
                <a:latin typeface="Arial Black" panose="020B0A04020102020204" pitchFamily="34" charset="0"/>
              </a:rPr>
              <a:t>≦</a:t>
            </a:r>
            <a:r>
              <a:rPr lang="en-US" altLang="ja-JP" b="1" dirty="0">
                <a:solidFill>
                  <a:srgbClr val="0000FF"/>
                </a:solidFill>
                <a:latin typeface="Arial Black" panose="020B0A04020102020204" pitchFamily="34" charset="0"/>
              </a:rPr>
              <a:t>0.5)</a:t>
            </a:r>
            <a:r>
              <a:rPr lang="ja-JP" altLang="en-US" b="1" dirty="0">
                <a:solidFill>
                  <a:srgbClr val="0000FF"/>
                </a:solidFill>
                <a:latin typeface="Arial Black" panose="020B0A04020102020204" pitchFamily="34" charset="0"/>
              </a:rPr>
              <a:t>　　</a:t>
            </a:r>
          </a:p>
        </p:txBody>
      </p:sp>
      <p:sp>
        <p:nvSpPr>
          <p:cNvPr id="4254" name="テキスト ボックス 401">
            <a:extLst>
              <a:ext uri="{FF2B5EF4-FFF2-40B4-BE49-F238E27FC236}">
                <a16:creationId xmlns:a16="http://schemas.microsoft.com/office/drawing/2014/main" id="{FBC4C896-B119-4D05-B53B-A17BE23764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77038" y="10942638"/>
            <a:ext cx="4206875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ja-JP" b="1" dirty="0">
                <a:solidFill>
                  <a:srgbClr val="FF0000"/>
                </a:solidFill>
                <a:latin typeface="Arial Black" panose="020B0A04020102020204" pitchFamily="34" charset="0"/>
              </a:rPr>
              <a:t>Nd</a:t>
            </a:r>
            <a:r>
              <a:rPr lang="en-US" altLang="ja-JP" b="1" baseline="-25000" dirty="0">
                <a:solidFill>
                  <a:srgbClr val="FF0000"/>
                </a:solidFill>
                <a:latin typeface="Arial Black" panose="020B0A04020102020204" pitchFamily="34" charset="0"/>
              </a:rPr>
              <a:t>1-x</a:t>
            </a:r>
            <a:r>
              <a:rPr lang="en-US" altLang="ja-JP" b="1" dirty="0">
                <a:solidFill>
                  <a:srgbClr val="FF0000"/>
                </a:solidFill>
                <a:latin typeface="Arial Black" panose="020B0A04020102020204" pitchFamily="34" charset="0"/>
              </a:rPr>
              <a:t>Sr</a:t>
            </a:r>
            <a:r>
              <a:rPr lang="en-US" altLang="ja-JP" b="1" baseline="-25000" dirty="0">
                <a:solidFill>
                  <a:srgbClr val="FF0000"/>
                </a:solidFill>
                <a:latin typeface="Arial Black" panose="020B0A04020102020204" pitchFamily="34" charset="0"/>
              </a:rPr>
              <a:t>x</a:t>
            </a:r>
            <a:r>
              <a:rPr lang="en-US" altLang="ja-JP" b="1" dirty="0">
                <a:solidFill>
                  <a:srgbClr val="FF0000"/>
                </a:solidFill>
                <a:latin typeface="Arial Black" panose="020B0A04020102020204" pitchFamily="34" charset="0"/>
              </a:rPr>
              <a:t>FeO</a:t>
            </a:r>
            <a:r>
              <a:rPr lang="en-US" altLang="ja-JP" b="1" baseline="-25000" dirty="0">
                <a:solidFill>
                  <a:srgbClr val="FF0000"/>
                </a:solidFill>
                <a:latin typeface="Arial Black" panose="020B0A04020102020204" pitchFamily="34" charset="0"/>
              </a:rPr>
              <a:t>3</a:t>
            </a:r>
            <a:r>
              <a:rPr lang="en-US" altLang="ja-JP" b="1" dirty="0">
                <a:solidFill>
                  <a:srgbClr val="FF0000"/>
                </a:solidFill>
                <a:latin typeface="Arial Black" panose="020B0A04020102020204" pitchFamily="34" charset="0"/>
              </a:rPr>
              <a:t> (0.1</a:t>
            </a:r>
            <a:r>
              <a:rPr lang="ja-JP" altLang="en-US" b="1" dirty="0">
                <a:solidFill>
                  <a:srgbClr val="FF0000"/>
                </a:solidFill>
                <a:latin typeface="Arial Black" panose="020B0A04020102020204" pitchFamily="34" charset="0"/>
              </a:rPr>
              <a:t>≦</a:t>
            </a:r>
            <a:r>
              <a:rPr lang="en-US" altLang="ja-JP" b="1" dirty="0">
                <a:solidFill>
                  <a:srgbClr val="FF0000"/>
                </a:solidFill>
                <a:latin typeface="Arial Black" panose="020B0A04020102020204" pitchFamily="34" charset="0"/>
              </a:rPr>
              <a:t>x</a:t>
            </a:r>
            <a:r>
              <a:rPr lang="ja-JP" altLang="en-US" b="1" dirty="0">
                <a:solidFill>
                  <a:srgbClr val="FF0000"/>
                </a:solidFill>
                <a:latin typeface="Arial Black" panose="020B0A04020102020204" pitchFamily="34" charset="0"/>
              </a:rPr>
              <a:t>≦</a:t>
            </a:r>
            <a:r>
              <a:rPr lang="en-US" altLang="ja-JP" b="1" dirty="0">
                <a:solidFill>
                  <a:srgbClr val="FF0000"/>
                </a:solidFill>
                <a:latin typeface="Arial Black" panose="020B0A04020102020204" pitchFamily="34" charset="0"/>
              </a:rPr>
              <a:t>0.5)</a:t>
            </a:r>
            <a:endParaRPr lang="ja-JP" altLang="en-US" b="1" baseline="-250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4390" name="テキスト ボックス 401">
            <a:extLst>
              <a:ext uri="{FF2B5EF4-FFF2-40B4-BE49-F238E27FC236}">
                <a16:creationId xmlns:a16="http://schemas.microsoft.com/office/drawing/2014/main" id="{5DE0C54D-D7FD-4793-9DCC-463CDAF0B9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3620" y="32774052"/>
            <a:ext cx="4206875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ja-JP" altLang="en-US" b="1" baseline="-2500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4403" name="正方形/長方形 3">
            <a:extLst>
              <a:ext uri="{FF2B5EF4-FFF2-40B4-BE49-F238E27FC236}">
                <a16:creationId xmlns:a16="http://schemas.microsoft.com/office/drawing/2014/main" id="{731D99C2-79BF-4A58-A9DE-8DBFF4AE65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92455" y="37007094"/>
            <a:ext cx="741363" cy="2762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1737" tIns="220869" rIns="441737" bIns="220869" anchor="ctr">
            <a:spAutoFit/>
          </a:bodyPr>
          <a:lstStyle/>
          <a:p>
            <a:pPr algn="ctr"/>
            <a:endParaRPr lang="ja-JP" altLang="en-US"/>
          </a:p>
        </p:txBody>
      </p:sp>
      <p:sp>
        <p:nvSpPr>
          <p:cNvPr id="4404" name="正方形/長方形 620">
            <a:extLst>
              <a:ext uri="{FF2B5EF4-FFF2-40B4-BE49-F238E27FC236}">
                <a16:creationId xmlns:a16="http://schemas.microsoft.com/office/drawing/2014/main" id="{BACBCC18-0243-4E16-A7F6-38CCFA6E97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79868" y="37002332"/>
            <a:ext cx="742950" cy="2762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1737" tIns="220869" rIns="441737" bIns="220869" anchor="ctr">
            <a:spAutoFit/>
          </a:bodyPr>
          <a:lstStyle/>
          <a:p>
            <a:pPr algn="ctr"/>
            <a:endParaRPr lang="ja-JP" altLang="en-US"/>
          </a:p>
        </p:txBody>
      </p:sp>
      <p:sp>
        <p:nvSpPr>
          <p:cNvPr id="4405" name="正方形/長方形 632">
            <a:extLst>
              <a:ext uri="{FF2B5EF4-FFF2-40B4-BE49-F238E27FC236}">
                <a16:creationId xmlns:a16="http://schemas.microsoft.com/office/drawing/2014/main" id="{B04BCD17-04AA-4689-8A15-D43F69E1EB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18068" y="36994394"/>
            <a:ext cx="742950" cy="2778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1737" tIns="220869" rIns="441737" bIns="220869" anchor="ctr">
            <a:spAutoFit/>
          </a:bodyPr>
          <a:lstStyle/>
          <a:p>
            <a:pPr algn="ctr"/>
            <a:endParaRPr lang="ja-JP" altLang="en-US"/>
          </a:p>
        </p:txBody>
      </p:sp>
      <p:sp>
        <p:nvSpPr>
          <p:cNvPr id="4406" name="正方形/長方形 635">
            <a:extLst>
              <a:ext uri="{FF2B5EF4-FFF2-40B4-BE49-F238E27FC236}">
                <a16:creationId xmlns:a16="http://schemas.microsoft.com/office/drawing/2014/main" id="{0B410820-FE9A-4412-890D-AED7992721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37218" y="37046782"/>
            <a:ext cx="742950" cy="2762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1737" tIns="220869" rIns="441737" bIns="220869" anchor="ctr">
            <a:spAutoFit/>
          </a:bodyPr>
          <a:lstStyle/>
          <a:p>
            <a:pPr algn="ctr"/>
            <a:endParaRPr lang="ja-JP" altLang="en-US"/>
          </a:p>
        </p:txBody>
      </p:sp>
      <p:pic>
        <p:nvPicPr>
          <p:cNvPr id="621" name="Picture 2">
            <a:extLst>
              <a:ext uri="{FF2B5EF4-FFF2-40B4-BE49-F238E27FC236}">
                <a16:creationId xmlns:a16="http://schemas.microsoft.com/office/drawing/2014/main" id="{BA56FDF2-0040-4927-AB3F-9DFC3C528B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22056534" y="22912594"/>
            <a:ext cx="11207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632" name="テキスト ボックス 225">
            <a:extLst>
              <a:ext uri="{FF2B5EF4-FFF2-40B4-BE49-F238E27FC236}">
                <a16:creationId xmlns:a16="http://schemas.microsoft.com/office/drawing/2014/main" id="{79E4DACF-5CE2-4D9F-955D-7DE3EE6123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6688" y="15192955"/>
            <a:ext cx="3504861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kumimoji="0" lang="ja-JP" altLang="en-US" sz="1700" b="1" dirty="0">
                <a:solidFill>
                  <a:srgbClr val="00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粉末</a:t>
            </a:r>
            <a:r>
              <a:rPr kumimoji="0" lang="en-US" altLang="ja-JP" sz="1700" b="1" dirty="0">
                <a:solidFill>
                  <a:srgbClr val="00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X</a:t>
            </a:r>
            <a:r>
              <a:rPr kumimoji="0" lang="ja-JP" altLang="en-US" sz="1700" b="1" dirty="0">
                <a:solidFill>
                  <a:srgbClr val="00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線回折 </a:t>
            </a:r>
            <a:r>
              <a:rPr kumimoji="0" lang="en-US" altLang="ja-JP" sz="1700" b="1" dirty="0">
                <a:solidFill>
                  <a:srgbClr val="00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@RT ,  </a:t>
            </a:r>
            <a:r>
              <a:rPr kumimoji="0" lang="en-US" altLang="ja-JP" sz="1700" b="1" dirty="0" err="1">
                <a:solidFill>
                  <a:srgbClr val="00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SmartLab</a:t>
            </a:r>
            <a:endParaRPr kumimoji="0" lang="en-US" altLang="ja-JP" sz="1700" b="1" dirty="0">
              <a:solidFill>
                <a:srgbClr val="000000"/>
              </a:solidFill>
              <a:latin typeface="Times New Roman" panose="02020603050405020304" pitchFamily="18" charset="0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pPr eaLnBrk="1" hangingPunct="1"/>
            <a:r>
              <a:rPr kumimoji="0" lang="ja-JP" altLang="en-US" sz="1700" b="1" dirty="0">
                <a:solidFill>
                  <a:srgbClr val="00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リートベルト解析 </a:t>
            </a:r>
            <a:r>
              <a:rPr kumimoji="0" lang="en-US" altLang="ja-JP" sz="1700" b="1" dirty="0">
                <a:solidFill>
                  <a:srgbClr val="00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,  RIETAN-FP </a:t>
            </a:r>
            <a:endParaRPr kumimoji="0" lang="ja-JP" altLang="en-US" sz="1700" b="1" baseline="-25000" dirty="0">
              <a:solidFill>
                <a:srgbClr val="000000"/>
              </a:solidFill>
              <a:latin typeface="Times New Roman" panose="02020603050405020304" pitchFamily="18" charset="0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</p:txBody>
      </p:sp>
      <p:cxnSp>
        <p:nvCxnSpPr>
          <p:cNvPr id="633" name="直線矢印コネクタ 632">
            <a:extLst>
              <a:ext uri="{FF2B5EF4-FFF2-40B4-BE49-F238E27FC236}">
                <a16:creationId xmlns:a16="http://schemas.microsoft.com/office/drawing/2014/main" id="{1E74041C-6684-4711-8B95-414DB8529E12}"/>
              </a:ext>
            </a:extLst>
          </p:cNvPr>
          <p:cNvCxnSpPr>
            <a:cxnSpLocks/>
          </p:cNvCxnSpPr>
          <p:nvPr/>
        </p:nvCxnSpPr>
        <p:spPr bwMode="auto">
          <a:xfrm flipV="1">
            <a:off x="6641881" y="7941938"/>
            <a:ext cx="16669" cy="924719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4" name="直線矢印コネクタ 633">
            <a:extLst>
              <a:ext uri="{FF2B5EF4-FFF2-40B4-BE49-F238E27FC236}">
                <a16:creationId xmlns:a16="http://schemas.microsoft.com/office/drawing/2014/main" id="{D7C14B33-96DE-4D38-9329-45D2C5140247}"/>
              </a:ext>
            </a:extLst>
          </p:cNvPr>
          <p:cNvCxnSpPr>
            <a:cxnSpLocks/>
          </p:cNvCxnSpPr>
          <p:nvPr/>
        </p:nvCxnSpPr>
        <p:spPr bwMode="auto">
          <a:xfrm>
            <a:off x="2357093" y="7965369"/>
            <a:ext cx="0" cy="763411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5" name="直線矢印コネクタ 634">
            <a:extLst>
              <a:ext uri="{FF2B5EF4-FFF2-40B4-BE49-F238E27FC236}">
                <a16:creationId xmlns:a16="http://schemas.microsoft.com/office/drawing/2014/main" id="{7C403A59-BB16-4A59-88B8-C8FB4867DB31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5462660" y="7380547"/>
            <a:ext cx="1057703" cy="15171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6" name="直線矢印コネクタ 635">
            <a:extLst>
              <a:ext uri="{FF2B5EF4-FFF2-40B4-BE49-F238E27FC236}">
                <a16:creationId xmlns:a16="http://schemas.microsoft.com/office/drawing/2014/main" id="{4B31279B-25C2-422E-864B-65B1485C3CDC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2522526" y="7381782"/>
            <a:ext cx="1057703" cy="15171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矢印: 左右 14">
            <a:extLst>
              <a:ext uri="{FF2B5EF4-FFF2-40B4-BE49-F238E27FC236}">
                <a16:creationId xmlns:a16="http://schemas.microsoft.com/office/drawing/2014/main" id="{88434169-EEB3-4477-A647-BB142A644400}"/>
              </a:ext>
            </a:extLst>
          </p:cNvPr>
          <p:cNvSpPr/>
          <p:nvPr/>
        </p:nvSpPr>
        <p:spPr bwMode="auto">
          <a:xfrm>
            <a:off x="20576425" y="4911112"/>
            <a:ext cx="1573547" cy="1087521"/>
          </a:xfrm>
          <a:prstGeom prst="leftRightArrow">
            <a:avLst/>
          </a:prstGeom>
          <a:solidFill>
            <a:srgbClr val="05BB12"/>
          </a:solidFill>
          <a:ln>
            <a:noFill/>
          </a:ln>
          <a:effectLst/>
          <a:extLst/>
        </p:spPr>
        <p:txBody>
          <a:bodyPr lIns="441737" tIns="220869" rIns="441737" bIns="220869" rtlCol="0" anchor="ctr">
            <a:sp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638" name="テキスト ボックス 183">
            <a:extLst>
              <a:ext uri="{FF2B5EF4-FFF2-40B4-BE49-F238E27FC236}">
                <a16:creationId xmlns:a16="http://schemas.microsoft.com/office/drawing/2014/main" id="{E33B70A2-2BEE-496A-82BF-2EDEEF24CA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25793" y="5018744"/>
            <a:ext cx="729138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ja-JP" altLang="en-US" sz="24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同一母相、あるいは、同一結晶構造から構成される</a:t>
            </a:r>
            <a:r>
              <a:rPr lang="en-US" altLang="ja-JP" sz="2400" b="1" i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PN</a:t>
            </a:r>
            <a:r>
              <a:rPr lang="ja-JP" altLang="en-US" sz="24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素子の作製が困難</a:t>
            </a:r>
            <a:endParaRPr lang="en-US" altLang="ja-JP" sz="2400" b="1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639" name="右矢印 16">
            <a:extLst>
              <a:ext uri="{FF2B5EF4-FFF2-40B4-BE49-F238E27FC236}">
                <a16:creationId xmlns:a16="http://schemas.microsoft.com/office/drawing/2014/main" id="{0DF71D89-4277-4944-8B22-3D43A152216E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20327790" y="6968415"/>
            <a:ext cx="2598110" cy="882267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5BB12"/>
          </a:solidFill>
          <a:ln>
            <a:noFill/>
          </a:ln>
        </p:spPr>
        <p:txBody>
          <a:bodyPr wrap="square" lIns="441673" tIns="220837" rIns="441673" bIns="220837" anchor="ctr">
            <a:spAutoFit/>
          </a:bodyPr>
          <a:lstStyle>
            <a:lvl1pPr>
              <a:defRPr kumimoji="1"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/>
            <a:endParaRPr lang="ja-JP" altLang="en-US" sz="2000"/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A495EF61-6686-47E7-B489-7F3A238C24DB}"/>
              </a:ext>
            </a:extLst>
          </p:cNvPr>
          <p:cNvSpPr/>
          <p:nvPr/>
        </p:nvSpPr>
        <p:spPr bwMode="auto">
          <a:xfrm>
            <a:off x="21721094" y="6267406"/>
            <a:ext cx="7626918" cy="3298870"/>
          </a:xfrm>
          <a:prstGeom prst="rect">
            <a:avLst/>
          </a:prstGeom>
          <a:noFill/>
          <a:ln w="38100">
            <a:solidFill>
              <a:srgbClr val="05BB12"/>
            </a:solidFill>
          </a:ln>
          <a:effectLst/>
          <a:extLst/>
        </p:spPr>
        <p:txBody>
          <a:bodyPr lIns="441737" tIns="220869" rIns="441737" bIns="220869" rtlCol="0" anchor="ctr">
            <a:sp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642" name="テキスト ボックス 183">
            <a:extLst>
              <a:ext uri="{FF2B5EF4-FFF2-40B4-BE49-F238E27FC236}">
                <a16:creationId xmlns:a16="http://schemas.microsoft.com/office/drawing/2014/main" id="{AF90D925-D005-4649-99CC-8A85AD4F5B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95769" y="7836314"/>
            <a:ext cx="7030979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ja-JP" sz="24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Nd</a:t>
            </a:r>
            <a:r>
              <a:rPr lang="en-US" altLang="ja-JP" sz="2400" b="1" baseline="-250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1-x</a:t>
            </a:r>
            <a:r>
              <a:rPr lang="en-US" altLang="ja-JP" sz="24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Sr</a:t>
            </a:r>
            <a:r>
              <a:rPr lang="en-US" altLang="ja-JP" sz="2400" b="1" baseline="-250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x</a:t>
            </a:r>
            <a:r>
              <a:rPr lang="en-US" altLang="ja-JP" sz="24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FeO</a:t>
            </a:r>
            <a:r>
              <a:rPr lang="en-US" altLang="ja-JP" sz="2400" b="1" baseline="-250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3</a:t>
            </a:r>
            <a:r>
              <a:rPr lang="en-US" altLang="ja-JP" sz="24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(0.1</a:t>
            </a:r>
            <a:r>
              <a:rPr lang="ja-JP" altLang="en-US" sz="24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≦</a:t>
            </a:r>
            <a:r>
              <a:rPr lang="en-US" altLang="ja-JP" sz="24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x</a:t>
            </a:r>
            <a:r>
              <a:rPr lang="ja-JP" altLang="en-US" sz="24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≦</a:t>
            </a:r>
            <a:r>
              <a:rPr lang="en-US" altLang="ja-JP" sz="24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0.5) </a:t>
            </a:r>
            <a:r>
              <a:rPr lang="ja-JP" altLang="en-US" sz="2400" b="1" dirty="0" err="1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を固</a:t>
            </a:r>
            <a:r>
              <a:rPr lang="ja-JP" altLang="en-US" sz="2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相反応法を用いて作製し、</a:t>
            </a:r>
            <a:r>
              <a:rPr lang="en-US" altLang="ja-JP" sz="2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Fe</a:t>
            </a:r>
            <a:r>
              <a:rPr lang="ja-JP" altLang="en-US" sz="2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ペロフスカイト酸化物による同一母相、あるいは、同一結晶構造から構成される</a:t>
            </a:r>
            <a:r>
              <a:rPr lang="en-US" altLang="ja-JP" sz="2400" b="1" i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PN</a:t>
            </a:r>
            <a:r>
              <a:rPr lang="ja-JP" altLang="en-US" sz="2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素子作製の可能性を検証する。</a:t>
            </a:r>
          </a:p>
        </p:txBody>
      </p:sp>
      <p:sp>
        <p:nvSpPr>
          <p:cNvPr id="643" name="テキスト ボックス 399">
            <a:extLst>
              <a:ext uri="{FF2B5EF4-FFF2-40B4-BE49-F238E27FC236}">
                <a16:creationId xmlns:a16="http://schemas.microsoft.com/office/drawing/2014/main" id="{A3B71C61-4D58-498A-8C51-6F507227E5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13016" y="19189427"/>
            <a:ext cx="1450182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ja-JP" b="1" dirty="0">
                <a:solidFill>
                  <a:srgbClr val="0000FF"/>
                </a:solidFill>
                <a:latin typeface="Arial Black" panose="020B0A04020102020204" pitchFamily="34" charset="0"/>
              </a:rPr>
              <a:t>PrFeO</a:t>
            </a:r>
            <a:r>
              <a:rPr lang="en-US" altLang="ja-JP" b="1" baseline="-25000" dirty="0">
                <a:solidFill>
                  <a:srgbClr val="0000FF"/>
                </a:solidFill>
                <a:latin typeface="Arial Black" panose="020B0A04020102020204" pitchFamily="34" charset="0"/>
              </a:rPr>
              <a:t>3</a:t>
            </a:r>
            <a:r>
              <a:rPr lang="ja-JP" altLang="en-US" b="1" dirty="0">
                <a:solidFill>
                  <a:srgbClr val="0000FF"/>
                </a:solidFill>
                <a:latin typeface="Arial Black" panose="020B0A04020102020204" pitchFamily="34" charset="0"/>
              </a:rPr>
              <a:t>　　</a:t>
            </a:r>
          </a:p>
        </p:txBody>
      </p:sp>
      <p:sp>
        <p:nvSpPr>
          <p:cNvPr id="644" name="テキスト ボックス 401">
            <a:extLst>
              <a:ext uri="{FF2B5EF4-FFF2-40B4-BE49-F238E27FC236}">
                <a16:creationId xmlns:a16="http://schemas.microsoft.com/office/drawing/2014/main" id="{A235D267-CFA7-4707-A20D-D7BFCD3F8C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12863" y="19157950"/>
            <a:ext cx="1450182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ja-JP" b="1" dirty="0">
                <a:solidFill>
                  <a:srgbClr val="FF0000"/>
                </a:solidFill>
                <a:latin typeface="Arial Black" panose="020B0A04020102020204" pitchFamily="34" charset="0"/>
              </a:rPr>
              <a:t>NdFeO</a:t>
            </a:r>
            <a:r>
              <a:rPr lang="en-US" altLang="ja-JP" b="1" baseline="-25000" dirty="0">
                <a:solidFill>
                  <a:srgbClr val="FF0000"/>
                </a:solidFill>
                <a:latin typeface="Arial Black" panose="020B0A04020102020204" pitchFamily="34" charset="0"/>
              </a:rPr>
              <a:t>3</a:t>
            </a:r>
            <a:endParaRPr lang="ja-JP" altLang="en-US" b="1" baseline="-250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645" name="Text Box 844">
            <a:extLst>
              <a:ext uri="{FF2B5EF4-FFF2-40B4-BE49-F238E27FC236}">
                <a16:creationId xmlns:a16="http://schemas.microsoft.com/office/drawing/2014/main" id="{82CCD1DE-8EDF-45A7-8837-4530790064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001" y="39576602"/>
            <a:ext cx="3933825" cy="1015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441673" tIns="220837" rIns="441673" bIns="220837"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ja-JP" altLang="en-US" sz="3700" b="1" i="1" dirty="0">
                <a:solidFill>
                  <a:srgbClr val="05BB12"/>
                </a:solidFill>
                <a:latin typeface="Arial Black" pitchFamily="34" charset="0"/>
              </a:rPr>
              <a:t>参考文献</a:t>
            </a:r>
          </a:p>
        </p:txBody>
      </p:sp>
      <p:pic>
        <p:nvPicPr>
          <p:cNvPr id="656" name="図 655">
            <a:extLst>
              <a:ext uri="{FF2B5EF4-FFF2-40B4-BE49-F238E27FC236}">
                <a16:creationId xmlns:a16="http://schemas.microsoft.com/office/drawing/2014/main" id="{9ED1AD53-0966-40A9-A1B4-6842C71D6A68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8419306" y="11183876"/>
            <a:ext cx="3682041" cy="2764472"/>
          </a:xfrm>
          <a:prstGeom prst="rect">
            <a:avLst/>
          </a:prstGeom>
        </p:spPr>
      </p:pic>
      <p:pic>
        <p:nvPicPr>
          <p:cNvPr id="657" name="図 656">
            <a:extLst>
              <a:ext uri="{FF2B5EF4-FFF2-40B4-BE49-F238E27FC236}">
                <a16:creationId xmlns:a16="http://schemas.microsoft.com/office/drawing/2014/main" id="{FFDF7FAD-BE7E-40C4-8969-555D24B1BAD0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332990" y="11071983"/>
            <a:ext cx="3712518" cy="2827454"/>
          </a:xfrm>
          <a:prstGeom prst="rect">
            <a:avLst/>
          </a:prstGeom>
        </p:spPr>
      </p:pic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BF5D9589-ACC1-46D8-9D94-6E17994F9528}"/>
              </a:ext>
            </a:extLst>
          </p:cNvPr>
          <p:cNvSpPr/>
          <p:nvPr/>
        </p:nvSpPr>
        <p:spPr bwMode="auto">
          <a:xfrm flipH="1" flipV="1">
            <a:off x="18352627" y="12021257"/>
            <a:ext cx="210600" cy="78281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1737" tIns="220869" rIns="441737" bIns="220869" rtlCol="0" anchor="ctr">
            <a:sp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658" name="正方形/長方形 657">
            <a:extLst>
              <a:ext uri="{FF2B5EF4-FFF2-40B4-BE49-F238E27FC236}">
                <a16:creationId xmlns:a16="http://schemas.microsoft.com/office/drawing/2014/main" id="{1231FD51-0735-4FE1-AEF3-8D6D03834290}"/>
              </a:ext>
            </a:extLst>
          </p:cNvPr>
          <p:cNvSpPr/>
          <p:nvPr/>
        </p:nvSpPr>
        <p:spPr bwMode="auto">
          <a:xfrm flipH="1" flipV="1">
            <a:off x="25222969" y="11998079"/>
            <a:ext cx="210600" cy="78281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1737" tIns="220869" rIns="441737" bIns="220869" rtlCol="0" anchor="ctr">
            <a:sp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659" name="テキスト ボックス 27">
            <a:extLst>
              <a:ext uri="{FF2B5EF4-FFF2-40B4-BE49-F238E27FC236}">
                <a16:creationId xmlns:a16="http://schemas.microsoft.com/office/drawing/2014/main" id="{1B6D7F5B-DEB7-48FB-A4BF-53C5EAC26687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24074376" y="12138163"/>
            <a:ext cx="1705298" cy="30777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ja-JP" sz="1400" dirty="0"/>
              <a:t>DOS (states/eV)</a:t>
            </a:r>
            <a:endParaRPr lang="ja-JP" altLang="en-US" sz="1400" dirty="0"/>
          </a:p>
        </p:txBody>
      </p:sp>
      <p:pic>
        <p:nvPicPr>
          <p:cNvPr id="660" name="図 659">
            <a:extLst>
              <a:ext uri="{FF2B5EF4-FFF2-40B4-BE49-F238E27FC236}">
                <a16:creationId xmlns:a16="http://schemas.microsoft.com/office/drawing/2014/main" id="{A2238B8F-C536-446F-A0E3-A601087A7A95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4681244" y="13983049"/>
            <a:ext cx="4646643" cy="5123506"/>
          </a:xfrm>
          <a:prstGeom prst="rect">
            <a:avLst/>
          </a:prstGeom>
        </p:spPr>
      </p:pic>
      <p:grpSp>
        <p:nvGrpSpPr>
          <p:cNvPr id="661" name="グループ化 660">
            <a:extLst>
              <a:ext uri="{FF2B5EF4-FFF2-40B4-BE49-F238E27FC236}">
                <a16:creationId xmlns:a16="http://schemas.microsoft.com/office/drawing/2014/main" id="{FC5D77D1-F47C-436B-A7EE-C0DD3011263B}"/>
              </a:ext>
            </a:extLst>
          </p:cNvPr>
          <p:cNvGrpSpPr/>
          <p:nvPr/>
        </p:nvGrpSpPr>
        <p:grpSpPr>
          <a:xfrm>
            <a:off x="22651095" y="17300328"/>
            <a:ext cx="2432050" cy="1674813"/>
            <a:chOff x="25585738" y="17630775"/>
            <a:chExt cx="2432050" cy="1674813"/>
          </a:xfrm>
        </p:grpSpPr>
        <p:pic>
          <p:nvPicPr>
            <p:cNvPr id="662" name="図 385">
              <a:extLst>
                <a:ext uri="{FF2B5EF4-FFF2-40B4-BE49-F238E27FC236}">
                  <a16:creationId xmlns:a16="http://schemas.microsoft.com/office/drawing/2014/main" id="{98C21A2C-8492-486C-84E2-CD00B5540B5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85738" y="17630775"/>
              <a:ext cx="2270125" cy="1674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63" name="テキスト ボックス 26">
              <a:extLst>
                <a:ext uri="{FF2B5EF4-FFF2-40B4-BE49-F238E27FC236}">
                  <a16:creationId xmlns:a16="http://schemas.microsoft.com/office/drawing/2014/main" id="{39206288-9292-4867-BD84-8C29822A22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398538" y="18634075"/>
              <a:ext cx="930275" cy="230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ja-JP" sz="900"/>
                <a:t>G</a:t>
              </a:r>
              <a:endParaRPr lang="ja-JP" altLang="en-US" sz="900"/>
            </a:p>
          </p:txBody>
        </p:sp>
        <p:sp>
          <p:nvSpPr>
            <p:cNvPr id="665" name="テキスト ボックス 386">
              <a:extLst>
                <a:ext uri="{FF2B5EF4-FFF2-40B4-BE49-F238E27FC236}">
                  <a16:creationId xmlns:a16="http://schemas.microsoft.com/office/drawing/2014/main" id="{78E4CC05-53EB-43F8-BA76-CCB791407B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317575" y="17970500"/>
              <a:ext cx="930275" cy="231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ja-JP" sz="900"/>
                <a:t>Z</a:t>
              </a:r>
              <a:endParaRPr lang="ja-JP" altLang="en-US" sz="900"/>
            </a:p>
          </p:txBody>
        </p:sp>
        <p:sp>
          <p:nvSpPr>
            <p:cNvPr id="666" name="テキスト ボックス 387">
              <a:extLst>
                <a:ext uri="{FF2B5EF4-FFF2-40B4-BE49-F238E27FC236}">
                  <a16:creationId xmlns:a16="http://schemas.microsoft.com/office/drawing/2014/main" id="{7BA5DDFB-6B15-4A66-ABCB-F6C2E501AED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127075" y="18219738"/>
              <a:ext cx="931863" cy="230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ja-JP" sz="900"/>
                <a:t>U</a:t>
              </a:r>
              <a:endParaRPr lang="ja-JP" altLang="en-US" sz="900"/>
            </a:p>
          </p:txBody>
        </p:sp>
        <p:sp>
          <p:nvSpPr>
            <p:cNvPr id="667" name="テキスト ボックス 388">
              <a:extLst>
                <a:ext uri="{FF2B5EF4-FFF2-40B4-BE49-F238E27FC236}">
                  <a16:creationId xmlns:a16="http://schemas.microsoft.com/office/drawing/2014/main" id="{58BA9360-1DFD-41C8-8F3C-2B57F7F729F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806525" y="18227675"/>
              <a:ext cx="930275" cy="231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ja-JP" sz="900"/>
                <a:t>R</a:t>
              </a:r>
              <a:endParaRPr lang="ja-JP" altLang="en-US" sz="900"/>
            </a:p>
          </p:txBody>
        </p:sp>
        <p:sp>
          <p:nvSpPr>
            <p:cNvPr id="668" name="テキスト ボックス 389">
              <a:extLst>
                <a:ext uri="{FF2B5EF4-FFF2-40B4-BE49-F238E27FC236}">
                  <a16:creationId xmlns:a16="http://schemas.microsoft.com/office/drawing/2014/main" id="{8BE93CF9-2C23-4CC5-8E3F-6716154A6B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085925" y="18167350"/>
              <a:ext cx="931863" cy="231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ja-JP" sz="900"/>
                <a:t>T</a:t>
              </a:r>
              <a:endParaRPr lang="ja-JP" altLang="en-US" sz="900"/>
            </a:p>
          </p:txBody>
        </p:sp>
        <p:sp>
          <p:nvSpPr>
            <p:cNvPr id="671" name="テキスト ボックス 390">
              <a:extLst>
                <a:ext uri="{FF2B5EF4-FFF2-40B4-BE49-F238E27FC236}">
                  <a16:creationId xmlns:a16="http://schemas.microsoft.com/office/drawing/2014/main" id="{BF59E388-B6DF-4D35-B8F3-C3A320A2B82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058938" y="18483263"/>
              <a:ext cx="930275" cy="231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ja-JP" sz="900"/>
                <a:t>Y</a:t>
              </a:r>
              <a:endParaRPr lang="ja-JP" altLang="en-US" sz="900"/>
            </a:p>
          </p:txBody>
        </p:sp>
        <p:sp>
          <p:nvSpPr>
            <p:cNvPr id="672" name="テキスト ボックス 391">
              <a:extLst>
                <a:ext uri="{FF2B5EF4-FFF2-40B4-BE49-F238E27FC236}">
                  <a16:creationId xmlns:a16="http://schemas.microsoft.com/office/drawing/2014/main" id="{DE9D026B-C5B0-40B8-8340-207B5D42A90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798588" y="18694400"/>
              <a:ext cx="931862" cy="231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ja-JP" sz="900"/>
                <a:t>S</a:t>
              </a:r>
              <a:endParaRPr lang="ja-JP" altLang="en-US" sz="900"/>
            </a:p>
          </p:txBody>
        </p:sp>
        <p:sp>
          <p:nvSpPr>
            <p:cNvPr id="674" name="テキスト ボックス 392">
              <a:extLst>
                <a:ext uri="{FF2B5EF4-FFF2-40B4-BE49-F238E27FC236}">
                  <a16:creationId xmlns:a16="http://schemas.microsoft.com/office/drawing/2014/main" id="{1CE645B7-6C82-4BEF-9F26-1A542B97F81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171525" y="18532475"/>
              <a:ext cx="931863" cy="230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ja-JP" sz="900"/>
                <a:t>X</a:t>
              </a:r>
              <a:endParaRPr lang="ja-JP" altLang="en-US" sz="900"/>
            </a:p>
          </p:txBody>
        </p:sp>
      </p:grpSp>
      <p:sp>
        <p:nvSpPr>
          <p:cNvPr id="675" name="テキスト ボックス 67">
            <a:extLst>
              <a:ext uri="{FF2B5EF4-FFF2-40B4-BE49-F238E27FC236}">
                <a16:creationId xmlns:a16="http://schemas.microsoft.com/office/drawing/2014/main" id="{E36F1DE6-18EC-4847-B6DE-D72FA79ADB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60309" y="40618853"/>
            <a:ext cx="7200407" cy="923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6" tIns="45714" rIns="91426" bIns="45714">
            <a:spAutoFit/>
          </a:bodyPr>
          <a:lstStyle>
            <a:lvl1pPr>
              <a:defRPr kumimoji="1"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1800" dirty="0">
                <a:ea typeface="HG丸ｺﾞｼｯｸM-PRO" panose="020F0600000000000000" pitchFamily="50" charset="-128"/>
              </a:rPr>
              <a:t>[5] </a:t>
            </a:r>
            <a:r>
              <a:rPr lang="en-US" altLang="ja-JP" sz="1800" dirty="0"/>
              <a:t> L. </a:t>
            </a:r>
            <a:r>
              <a:rPr lang="en-US" altLang="ja-JP" sz="1800" dirty="0" err="1"/>
              <a:t>Bocher</a:t>
            </a:r>
            <a:r>
              <a:rPr lang="en-US" altLang="ja-JP" sz="1800" dirty="0"/>
              <a:t> </a:t>
            </a:r>
            <a:r>
              <a:rPr lang="en-US" altLang="ja-JP" sz="1800" i="1" dirty="0"/>
              <a:t>et al</a:t>
            </a:r>
            <a:r>
              <a:rPr lang="en-US" altLang="ja-JP" sz="1800" dirty="0"/>
              <a:t>., </a:t>
            </a:r>
            <a:r>
              <a:rPr lang="en-US" altLang="ja-JP" sz="1800" i="1" dirty="0" err="1"/>
              <a:t>Inorg</a:t>
            </a:r>
            <a:r>
              <a:rPr lang="en-US" altLang="ja-JP" sz="1800" i="1" dirty="0"/>
              <a:t>. Chem</a:t>
            </a:r>
            <a:r>
              <a:rPr lang="en-US" altLang="ja-JP" sz="1800" dirty="0"/>
              <a:t>. </a:t>
            </a:r>
            <a:r>
              <a:rPr lang="en-US" altLang="ja-JP" sz="1800" b="1" dirty="0"/>
              <a:t>47</a:t>
            </a:r>
            <a:r>
              <a:rPr lang="en-US" altLang="ja-JP" sz="1800" dirty="0"/>
              <a:t>, 8077 (2008).</a:t>
            </a:r>
          </a:p>
          <a:p>
            <a:r>
              <a:rPr lang="en-US" altLang="ja-JP" sz="1800" dirty="0">
                <a:ea typeface="HG丸ｺﾞｼｯｸM-PRO" panose="020F0600000000000000" pitchFamily="50" charset="-128"/>
              </a:rPr>
              <a:t>[6]  J. </a:t>
            </a:r>
            <a:r>
              <a:rPr lang="en-US" altLang="ja-JP" sz="1800" dirty="0"/>
              <a:t>Liu </a:t>
            </a:r>
            <a:r>
              <a:rPr lang="en-US" altLang="ja-JP" sz="1800" i="1" dirty="0"/>
              <a:t>et al</a:t>
            </a:r>
            <a:r>
              <a:rPr lang="en-US" altLang="ja-JP" sz="1800" dirty="0"/>
              <a:t>., </a:t>
            </a:r>
            <a:r>
              <a:rPr lang="en-US" altLang="ja-JP" sz="1800" i="1" dirty="0"/>
              <a:t>Appl. Phys. Lett</a:t>
            </a:r>
            <a:r>
              <a:rPr lang="en-US" altLang="ja-JP" sz="1800" dirty="0"/>
              <a:t>. </a:t>
            </a:r>
            <a:r>
              <a:rPr lang="en-US" altLang="ja-JP" sz="1800" b="1" dirty="0"/>
              <a:t>95,</a:t>
            </a:r>
            <a:r>
              <a:rPr lang="en-US" altLang="ja-JP" sz="1800" dirty="0"/>
              <a:t> 162110 (2009).</a:t>
            </a:r>
            <a:endParaRPr lang="en-US" altLang="ja-JP" sz="1800" dirty="0">
              <a:ea typeface="HG丸ｺﾞｼｯｸM-PRO" panose="020F0600000000000000" pitchFamily="50" charset="-128"/>
            </a:endParaRPr>
          </a:p>
          <a:p>
            <a:r>
              <a:rPr lang="en-US" altLang="ja-JP" sz="1800" dirty="0">
                <a:ea typeface="HG丸ｺﾞｼｯｸM-PRO" panose="020F0600000000000000" pitchFamily="50" charset="-128"/>
              </a:rPr>
              <a:t>[7]  </a:t>
            </a:r>
            <a:r>
              <a:rPr lang="ja-JP" altLang="en-US" sz="1800" dirty="0">
                <a:ea typeface="HG丸ｺﾞｼｯｸM-PRO" panose="020F0600000000000000" pitchFamily="50" charset="-128"/>
              </a:rPr>
              <a:t>中津川博</a:t>
            </a:r>
            <a:r>
              <a:rPr lang="en-US" altLang="ja-JP" sz="1800" dirty="0">
                <a:ea typeface="HG丸ｺﾞｼｯｸM-PRO" panose="020F0600000000000000" pitchFamily="50" charset="-128"/>
              </a:rPr>
              <a:t>, </a:t>
            </a:r>
            <a:r>
              <a:rPr lang="ja-JP" altLang="en-US" sz="1800" dirty="0">
                <a:ea typeface="HG丸ｺﾞｼｯｸM-PRO" panose="020F0600000000000000" pitchFamily="50" charset="-128"/>
              </a:rPr>
              <a:t>齋藤美和</a:t>
            </a:r>
            <a:r>
              <a:rPr lang="en-US" altLang="ja-JP" sz="1800" dirty="0">
                <a:ea typeface="HG丸ｺﾞｼｯｸM-PRO" panose="020F0600000000000000" pitchFamily="50" charset="-128"/>
              </a:rPr>
              <a:t>, </a:t>
            </a:r>
            <a:r>
              <a:rPr lang="ja-JP" altLang="en-US" sz="1800" dirty="0">
                <a:ea typeface="HG丸ｺﾞｼｯｸM-PRO" panose="020F0600000000000000" pitchFamily="50" charset="-128"/>
              </a:rPr>
              <a:t>岡本庸一</a:t>
            </a:r>
            <a:r>
              <a:rPr lang="en-US" altLang="ja-JP" sz="1800" dirty="0">
                <a:ea typeface="HG丸ｺﾞｼｯｸM-PRO" panose="020F0600000000000000" pitchFamily="50" charset="-128"/>
              </a:rPr>
              <a:t>, </a:t>
            </a:r>
            <a:r>
              <a:rPr lang="ja-JP" altLang="en-US" sz="1800" i="1" dirty="0">
                <a:ea typeface="HG丸ｺﾞｼｯｸM-PRO" panose="020F0600000000000000" pitchFamily="50" charset="-128"/>
              </a:rPr>
              <a:t>日本熱電学会誌</a:t>
            </a:r>
            <a:r>
              <a:rPr lang="en-US" altLang="ja-JP" sz="1800" dirty="0">
                <a:ea typeface="HG丸ｺﾞｼｯｸM-PRO" panose="020F0600000000000000" pitchFamily="50" charset="-128"/>
              </a:rPr>
              <a:t>, </a:t>
            </a:r>
            <a:r>
              <a:rPr lang="en-US" altLang="ja-JP" sz="1800" b="1" dirty="0">
                <a:ea typeface="HG丸ｺﾞｼｯｸM-PRO" panose="020F0600000000000000" pitchFamily="50" charset="-128"/>
              </a:rPr>
              <a:t>15</a:t>
            </a:r>
            <a:r>
              <a:rPr lang="en-US" altLang="ja-JP" sz="1800" dirty="0">
                <a:ea typeface="HG丸ｺﾞｼｯｸM-PRO" panose="020F0600000000000000" pitchFamily="50" charset="-128"/>
              </a:rPr>
              <a:t>, 3 (2018).</a:t>
            </a:r>
          </a:p>
        </p:txBody>
      </p:sp>
      <p:cxnSp>
        <p:nvCxnSpPr>
          <p:cNvPr id="23" name="直線矢印コネクタ 22">
            <a:extLst>
              <a:ext uri="{FF2B5EF4-FFF2-40B4-BE49-F238E27FC236}">
                <a16:creationId xmlns:a16="http://schemas.microsoft.com/office/drawing/2014/main" id="{52F3F2F0-DAB3-4D66-BAC4-CE4050552821}"/>
              </a:ext>
            </a:extLst>
          </p:cNvPr>
          <p:cNvCxnSpPr/>
          <p:nvPr/>
        </p:nvCxnSpPr>
        <p:spPr>
          <a:xfrm>
            <a:off x="19717721" y="12309437"/>
            <a:ext cx="456846" cy="1063996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6" name="直線矢印コネクタ 675">
            <a:extLst>
              <a:ext uri="{FF2B5EF4-FFF2-40B4-BE49-F238E27FC236}">
                <a16:creationId xmlns:a16="http://schemas.microsoft.com/office/drawing/2014/main" id="{F2093E8C-9948-4232-920E-F0371251BECF}"/>
              </a:ext>
            </a:extLst>
          </p:cNvPr>
          <p:cNvCxnSpPr/>
          <p:nvPr/>
        </p:nvCxnSpPr>
        <p:spPr>
          <a:xfrm>
            <a:off x="26655596" y="12167306"/>
            <a:ext cx="456846" cy="1063996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7" name="直線矢印コネクタ 676">
            <a:extLst>
              <a:ext uri="{FF2B5EF4-FFF2-40B4-BE49-F238E27FC236}">
                <a16:creationId xmlns:a16="http://schemas.microsoft.com/office/drawing/2014/main" id="{80BA0707-3E72-444A-808B-8F9193E2F369}"/>
              </a:ext>
            </a:extLst>
          </p:cNvPr>
          <p:cNvCxnSpPr>
            <a:cxnSpLocks/>
          </p:cNvCxnSpPr>
          <p:nvPr/>
        </p:nvCxnSpPr>
        <p:spPr>
          <a:xfrm flipH="1">
            <a:off x="20856611" y="12252866"/>
            <a:ext cx="448567" cy="92225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8" name="直線矢印コネクタ 677">
            <a:extLst>
              <a:ext uri="{FF2B5EF4-FFF2-40B4-BE49-F238E27FC236}">
                <a16:creationId xmlns:a16="http://schemas.microsoft.com/office/drawing/2014/main" id="{BE790899-CFD2-4EB7-8680-D16204CD7914}"/>
              </a:ext>
            </a:extLst>
          </p:cNvPr>
          <p:cNvCxnSpPr>
            <a:cxnSpLocks/>
          </p:cNvCxnSpPr>
          <p:nvPr/>
        </p:nvCxnSpPr>
        <p:spPr>
          <a:xfrm flipH="1">
            <a:off x="27821529" y="12077905"/>
            <a:ext cx="448567" cy="92225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9" name="テキスト ボックス 399">
            <a:extLst>
              <a:ext uri="{FF2B5EF4-FFF2-40B4-BE49-F238E27FC236}">
                <a16:creationId xmlns:a16="http://schemas.microsoft.com/office/drawing/2014/main" id="{FAFDEE7B-280A-49DF-B08D-61BB9F6D0A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22035" y="11819388"/>
            <a:ext cx="726194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ja-JP" b="1" i="1" dirty="0">
                <a:solidFill>
                  <a:srgbClr val="00B0F0"/>
                </a:solidFill>
                <a:latin typeface="Arial Black" panose="020B0A04020102020204" pitchFamily="34" charset="0"/>
              </a:rPr>
              <a:t>t</a:t>
            </a:r>
            <a:r>
              <a:rPr lang="en-US" altLang="ja-JP" b="1" baseline="-25000" dirty="0">
                <a:solidFill>
                  <a:srgbClr val="00B0F0"/>
                </a:solidFill>
                <a:latin typeface="Arial Black" panose="020B0A04020102020204" pitchFamily="34" charset="0"/>
              </a:rPr>
              <a:t>2g</a:t>
            </a:r>
            <a:r>
              <a:rPr lang="ja-JP" altLang="en-US" b="1" dirty="0">
                <a:solidFill>
                  <a:srgbClr val="00B0F0"/>
                </a:solidFill>
                <a:latin typeface="Arial Black" panose="020B0A04020102020204" pitchFamily="34" charset="0"/>
              </a:rPr>
              <a:t>　</a:t>
            </a:r>
          </a:p>
        </p:txBody>
      </p:sp>
      <p:sp>
        <p:nvSpPr>
          <p:cNvPr id="680" name="テキスト ボックス 399">
            <a:extLst>
              <a:ext uri="{FF2B5EF4-FFF2-40B4-BE49-F238E27FC236}">
                <a16:creationId xmlns:a16="http://schemas.microsoft.com/office/drawing/2014/main" id="{6B768612-EB77-431E-8941-F3F1F04BD9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36988" y="11712131"/>
            <a:ext cx="726194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ja-JP" b="1" i="1" dirty="0">
                <a:solidFill>
                  <a:srgbClr val="00B0F0"/>
                </a:solidFill>
                <a:latin typeface="Arial Black" panose="020B0A04020102020204" pitchFamily="34" charset="0"/>
              </a:rPr>
              <a:t>t</a:t>
            </a:r>
            <a:r>
              <a:rPr lang="en-US" altLang="ja-JP" b="1" baseline="-25000" dirty="0">
                <a:solidFill>
                  <a:srgbClr val="00B0F0"/>
                </a:solidFill>
                <a:latin typeface="Arial Black" panose="020B0A04020102020204" pitchFamily="34" charset="0"/>
              </a:rPr>
              <a:t>2g</a:t>
            </a:r>
            <a:r>
              <a:rPr lang="ja-JP" altLang="en-US" b="1" dirty="0">
                <a:solidFill>
                  <a:srgbClr val="00B0F0"/>
                </a:solidFill>
                <a:latin typeface="Arial Black" panose="020B0A04020102020204" pitchFamily="34" charset="0"/>
              </a:rPr>
              <a:t>　</a:t>
            </a:r>
          </a:p>
        </p:txBody>
      </p:sp>
      <p:sp>
        <p:nvSpPr>
          <p:cNvPr id="681" name="テキスト ボックス 399">
            <a:extLst>
              <a:ext uri="{FF2B5EF4-FFF2-40B4-BE49-F238E27FC236}">
                <a16:creationId xmlns:a16="http://schemas.microsoft.com/office/drawing/2014/main" id="{AB1B455A-B627-410D-9374-DC0599E626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41712" y="11828896"/>
            <a:ext cx="726194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ja-JP" b="1" i="1" dirty="0" err="1">
                <a:solidFill>
                  <a:srgbClr val="00B0F0"/>
                </a:solidFill>
                <a:latin typeface="Arial Black" panose="020B0A04020102020204" pitchFamily="34" charset="0"/>
              </a:rPr>
              <a:t>e</a:t>
            </a:r>
            <a:r>
              <a:rPr lang="en-US" altLang="ja-JP" b="1" baseline="-25000" dirty="0" err="1">
                <a:solidFill>
                  <a:srgbClr val="00B0F0"/>
                </a:solidFill>
                <a:latin typeface="Arial Black" panose="020B0A04020102020204" pitchFamily="34" charset="0"/>
              </a:rPr>
              <a:t>g</a:t>
            </a:r>
            <a:r>
              <a:rPr lang="ja-JP" altLang="en-US" b="1" dirty="0">
                <a:solidFill>
                  <a:srgbClr val="00B0F0"/>
                </a:solidFill>
                <a:latin typeface="Arial Black" panose="020B0A04020102020204" pitchFamily="34" charset="0"/>
              </a:rPr>
              <a:t>　</a:t>
            </a:r>
          </a:p>
        </p:txBody>
      </p:sp>
      <p:sp>
        <p:nvSpPr>
          <p:cNvPr id="682" name="テキスト ボックス 399">
            <a:extLst>
              <a:ext uri="{FF2B5EF4-FFF2-40B4-BE49-F238E27FC236}">
                <a16:creationId xmlns:a16="http://schemas.microsoft.com/office/drawing/2014/main" id="{E008F5B5-7981-49C4-88D5-82297D9FA8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22334" y="11715872"/>
            <a:ext cx="726194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ja-JP" b="1" i="1" dirty="0" err="1">
                <a:solidFill>
                  <a:srgbClr val="00B0F0"/>
                </a:solidFill>
                <a:latin typeface="Arial Black" panose="020B0A04020102020204" pitchFamily="34" charset="0"/>
              </a:rPr>
              <a:t>e</a:t>
            </a:r>
            <a:r>
              <a:rPr lang="en-US" altLang="ja-JP" b="1" baseline="-25000" dirty="0" err="1">
                <a:solidFill>
                  <a:srgbClr val="00B0F0"/>
                </a:solidFill>
                <a:latin typeface="Arial Black" panose="020B0A04020102020204" pitchFamily="34" charset="0"/>
              </a:rPr>
              <a:t>g</a:t>
            </a:r>
            <a:r>
              <a:rPr lang="ja-JP" altLang="en-US" b="1" dirty="0">
                <a:solidFill>
                  <a:srgbClr val="00B0F0"/>
                </a:solidFill>
                <a:latin typeface="Arial Black" panose="020B0A04020102020204" pitchFamily="34" charset="0"/>
              </a:rPr>
              <a:t>　</a:t>
            </a:r>
          </a:p>
        </p:txBody>
      </p:sp>
      <p:pic>
        <p:nvPicPr>
          <p:cNvPr id="683" name="図 682">
            <a:extLst>
              <a:ext uri="{FF2B5EF4-FFF2-40B4-BE49-F238E27FC236}">
                <a16:creationId xmlns:a16="http://schemas.microsoft.com/office/drawing/2014/main" id="{41A89CAB-390E-404F-94CC-18AEE8D8D9B4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5928407" y="12042508"/>
            <a:ext cx="5246977" cy="4884124"/>
          </a:xfrm>
          <a:prstGeom prst="rect">
            <a:avLst/>
          </a:prstGeom>
        </p:spPr>
      </p:pic>
      <p:pic>
        <p:nvPicPr>
          <p:cNvPr id="684" name="図 683">
            <a:extLst>
              <a:ext uri="{FF2B5EF4-FFF2-40B4-BE49-F238E27FC236}">
                <a16:creationId xmlns:a16="http://schemas.microsoft.com/office/drawing/2014/main" id="{D7864E33-0258-413B-8270-1996BD2C1EA9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6274396" y="16855479"/>
            <a:ext cx="4877331" cy="2251076"/>
          </a:xfrm>
          <a:prstGeom prst="rect">
            <a:avLst/>
          </a:prstGeom>
        </p:spPr>
      </p:pic>
      <p:pic>
        <p:nvPicPr>
          <p:cNvPr id="685" name="図 684">
            <a:extLst>
              <a:ext uri="{FF2B5EF4-FFF2-40B4-BE49-F238E27FC236}">
                <a16:creationId xmlns:a16="http://schemas.microsoft.com/office/drawing/2014/main" id="{17444874-D35C-41D4-A36F-2E791F1B44E9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1393671" y="12062230"/>
            <a:ext cx="5276934" cy="4912008"/>
          </a:xfrm>
          <a:prstGeom prst="rect">
            <a:avLst/>
          </a:prstGeom>
        </p:spPr>
      </p:pic>
      <p:pic>
        <p:nvPicPr>
          <p:cNvPr id="686" name="図 685">
            <a:extLst>
              <a:ext uri="{FF2B5EF4-FFF2-40B4-BE49-F238E27FC236}">
                <a16:creationId xmlns:a16="http://schemas.microsoft.com/office/drawing/2014/main" id="{1D4EDB55-5D98-489E-9B08-B06AC862BB77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1747909" y="16855479"/>
            <a:ext cx="4916894" cy="2269337"/>
          </a:xfrm>
          <a:prstGeom prst="rect">
            <a:avLst/>
          </a:prstGeom>
        </p:spPr>
      </p:pic>
      <p:sp>
        <p:nvSpPr>
          <p:cNvPr id="687" name="テキスト ボックス 9">
            <a:extLst>
              <a:ext uri="{FF2B5EF4-FFF2-40B4-BE49-F238E27FC236}">
                <a16:creationId xmlns:a16="http://schemas.microsoft.com/office/drawing/2014/main" id="{9A1C6906-2A7D-484F-AA6D-790C748760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22401" y="8393906"/>
            <a:ext cx="18843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ja-JP" sz="3600" b="1" dirty="0">
                <a:solidFill>
                  <a:srgbClr val="FF0000"/>
                </a:solidFill>
              </a:rPr>
              <a:t>&gt; 6.8%</a:t>
            </a:r>
            <a:endParaRPr lang="ja-JP" altLang="en-US" sz="3600" b="1" dirty="0">
              <a:solidFill>
                <a:srgbClr val="FF0000"/>
              </a:solidFill>
            </a:endParaRPr>
          </a:p>
        </p:txBody>
      </p:sp>
      <p:sp>
        <p:nvSpPr>
          <p:cNvPr id="688" name="テキスト ボックス 9">
            <a:extLst>
              <a:ext uri="{FF2B5EF4-FFF2-40B4-BE49-F238E27FC236}">
                <a16:creationId xmlns:a16="http://schemas.microsoft.com/office/drawing/2014/main" id="{B312298F-259C-49E8-8F4C-321127B77D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88388" y="7588918"/>
            <a:ext cx="18843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ja-JP" sz="2800" b="1" dirty="0">
                <a:solidFill>
                  <a:srgbClr val="FF0000"/>
                </a:solidFill>
              </a:rPr>
              <a:t>300K</a:t>
            </a:r>
            <a:endParaRPr lang="ja-JP" altLang="en-US" sz="2800" b="1" dirty="0">
              <a:solidFill>
                <a:srgbClr val="FF0000"/>
              </a:solidFill>
            </a:endParaRPr>
          </a:p>
        </p:txBody>
      </p:sp>
      <p:sp>
        <p:nvSpPr>
          <p:cNvPr id="689" name="矢印: 左カーブ 688">
            <a:extLst>
              <a:ext uri="{FF2B5EF4-FFF2-40B4-BE49-F238E27FC236}">
                <a16:creationId xmlns:a16="http://schemas.microsoft.com/office/drawing/2014/main" id="{4CDF0E62-9324-4511-9835-1E8F18C3587C}"/>
              </a:ext>
            </a:extLst>
          </p:cNvPr>
          <p:cNvSpPr/>
          <p:nvPr/>
        </p:nvSpPr>
        <p:spPr>
          <a:xfrm rot="1629127">
            <a:off x="11391223" y="6423085"/>
            <a:ext cx="737424" cy="1799296"/>
          </a:xfrm>
          <a:prstGeom prst="curvedLeftArrow">
            <a:avLst/>
          </a:prstGeom>
          <a:solidFill>
            <a:srgbClr val="05BB1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pic>
        <p:nvPicPr>
          <p:cNvPr id="690" name="図 689">
            <a:extLst>
              <a:ext uri="{FF2B5EF4-FFF2-40B4-BE49-F238E27FC236}">
                <a16:creationId xmlns:a16="http://schemas.microsoft.com/office/drawing/2014/main" id="{E9A84DCC-C982-4DAF-B58D-E241AF53469A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1269307" y="22366619"/>
            <a:ext cx="4400573" cy="4234688"/>
          </a:xfrm>
          <a:prstGeom prst="rect">
            <a:avLst/>
          </a:prstGeom>
        </p:spPr>
      </p:pic>
      <p:pic>
        <p:nvPicPr>
          <p:cNvPr id="691" name="図 690">
            <a:extLst>
              <a:ext uri="{FF2B5EF4-FFF2-40B4-BE49-F238E27FC236}">
                <a16:creationId xmlns:a16="http://schemas.microsoft.com/office/drawing/2014/main" id="{B6CB9D38-8BF4-4A6D-9EF8-0DA5C2CD0B13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2315862" y="22600950"/>
            <a:ext cx="2188154" cy="2094280"/>
          </a:xfrm>
          <a:prstGeom prst="rect">
            <a:avLst/>
          </a:prstGeom>
        </p:spPr>
      </p:pic>
      <p:sp>
        <p:nvSpPr>
          <p:cNvPr id="692" name="テキスト ボックス 399">
            <a:extLst>
              <a:ext uri="{FF2B5EF4-FFF2-40B4-BE49-F238E27FC236}">
                <a16:creationId xmlns:a16="http://schemas.microsoft.com/office/drawing/2014/main" id="{C71CC115-8A12-4AB8-A7EA-A0D3720C48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81862" y="22032011"/>
            <a:ext cx="3856037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ja-JP" b="1" dirty="0">
                <a:solidFill>
                  <a:srgbClr val="0000FF"/>
                </a:solidFill>
                <a:latin typeface="Arial Black" panose="020B0A04020102020204" pitchFamily="34" charset="0"/>
              </a:rPr>
              <a:t>Pr</a:t>
            </a:r>
            <a:r>
              <a:rPr lang="en-US" altLang="ja-JP" b="1" baseline="-25000" dirty="0">
                <a:solidFill>
                  <a:srgbClr val="0000FF"/>
                </a:solidFill>
                <a:latin typeface="Arial Black" panose="020B0A04020102020204" pitchFamily="34" charset="0"/>
              </a:rPr>
              <a:t>1-x</a:t>
            </a:r>
            <a:r>
              <a:rPr lang="en-US" altLang="ja-JP" b="1" dirty="0">
                <a:solidFill>
                  <a:srgbClr val="0000FF"/>
                </a:solidFill>
                <a:latin typeface="Arial Black" panose="020B0A04020102020204" pitchFamily="34" charset="0"/>
              </a:rPr>
              <a:t>Sr</a:t>
            </a:r>
            <a:r>
              <a:rPr lang="en-US" altLang="ja-JP" b="1" baseline="-25000" dirty="0">
                <a:solidFill>
                  <a:srgbClr val="0000FF"/>
                </a:solidFill>
                <a:latin typeface="Arial Black" panose="020B0A04020102020204" pitchFamily="34" charset="0"/>
              </a:rPr>
              <a:t>x</a:t>
            </a:r>
            <a:r>
              <a:rPr lang="en-US" altLang="ja-JP" b="1" dirty="0">
                <a:solidFill>
                  <a:srgbClr val="0000FF"/>
                </a:solidFill>
                <a:latin typeface="Arial Black" panose="020B0A04020102020204" pitchFamily="34" charset="0"/>
              </a:rPr>
              <a:t>FeO</a:t>
            </a:r>
            <a:r>
              <a:rPr lang="en-US" altLang="ja-JP" b="1" baseline="-25000" dirty="0">
                <a:solidFill>
                  <a:srgbClr val="0000FF"/>
                </a:solidFill>
                <a:latin typeface="Arial Black" panose="020B0A04020102020204" pitchFamily="34" charset="0"/>
              </a:rPr>
              <a:t>3</a:t>
            </a:r>
            <a:r>
              <a:rPr lang="ja-JP" altLang="en-US" b="1" baseline="-25000" dirty="0">
                <a:solidFill>
                  <a:srgbClr val="0000FF"/>
                </a:solidFill>
                <a:latin typeface="Arial Black" panose="020B0A04020102020204" pitchFamily="34" charset="0"/>
              </a:rPr>
              <a:t>　</a:t>
            </a:r>
            <a:r>
              <a:rPr lang="en-US" altLang="ja-JP" b="1" dirty="0">
                <a:solidFill>
                  <a:srgbClr val="0000FF"/>
                </a:solidFill>
                <a:latin typeface="Arial Black" panose="020B0A04020102020204" pitchFamily="34" charset="0"/>
              </a:rPr>
              <a:t>(0.0</a:t>
            </a:r>
            <a:r>
              <a:rPr lang="ja-JP" altLang="en-US" b="1" dirty="0">
                <a:solidFill>
                  <a:srgbClr val="0000FF"/>
                </a:solidFill>
                <a:latin typeface="Arial Black" panose="020B0A04020102020204" pitchFamily="34" charset="0"/>
              </a:rPr>
              <a:t>≦</a:t>
            </a:r>
            <a:r>
              <a:rPr lang="en-US" altLang="ja-JP" b="1" dirty="0">
                <a:solidFill>
                  <a:srgbClr val="0000FF"/>
                </a:solidFill>
                <a:latin typeface="Arial Black" panose="020B0A04020102020204" pitchFamily="34" charset="0"/>
              </a:rPr>
              <a:t>x</a:t>
            </a:r>
            <a:r>
              <a:rPr lang="ja-JP" altLang="en-US" b="1" dirty="0">
                <a:solidFill>
                  <a:srgbClr val="0000FF"/>
                </a:solidFill>
                <a:latin typeface="Arial Black" panose="020B0A04020102020204" pitchFamily="34" charset="0"/>
              </a:rPr>
              <a:t>≦</a:t>
            </a:r>
            <a:r>
              <a:rPr lang="en-US" altLang="ja-JP" b="1" dirty="0">
                <a:solidFill>
                  <a:srgbClr val="0000FF"/>
                </a:solidFill>
                <a:latin typeface="Arial Black" panose="020B0A04020102020204" pitchFamily="34" charset="0"/>
              </a:rPr>
              <a:t>0.5)</a:t>
            </a:r>
            <a:r>
              <a:rPr lang="ja-JP" altLang="en-US" b="1" dirty="0">
                <a:solidFill>
                  <a:srgbClr val="0000FF"/>
                </a:solidFill>
                <a:latin typeface="Arial Black" panose="020B0A04020102020204" pitchFamily="34" charset="0"/>
              </a:rPr>
              <a:t>　　</a:t>
            </a:r>
          </a:p>
        </p:txBody>
      </p:sp>
      <p:sp>
        <p:nvSpPr>
          <p:cNvPr id="693" name="テキスト ボックス 401">
            <a:extLst>
              <a:ext uri="{FF2B5EF4-FFF2-40B4-BE49-F238E27FC236}">
                <a16:creationId xmlns:a16="http://schemas.microsoft.com/office/drawing/2014/main" id="{ED8D3A92-3361-4C95-BED0-D4DB75E85D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97858" y="32675798"/>
            <a:ext cx="4206875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ja-JP" b="1" dirty="0">
                <a:solidFill>
                  <a:srgbClr val="FF0000"/>
                </a:solidFill>
                <a:latin typeface="Arial Black" panose="020B0A04020102020204" pitchFamily="34" charset="0"/>
              </a:rPr>
              <a:t>Nd</a:t>
            </a:r>
            <a:r>
              <a:rPr lang="en-US" altLang="ja-JP" b="1" baseline="-25000" dirty="0">
                <a:solidFill>
                  <a:srgbClr val="FF0000"/>
                </a:solidFill>
                <a:latin typeface="Arial Black" panose="020B0A04020102020204" pitchFamily="34" charset="0"/>
              </a:rPr>
              <a:t>1-x</a:t>
            </a:r>
            <a:r>
              <a:rPr lang="en-US" altLang="ja-JP" b="1" dirty="0">
                <a:solidFill>
                  <a:srgbClr val="FF0000"/>
                </a:solidFill>
                <a:latin typeface="Arial Black" panose="020B0A04020102020204" pitchFamily="34" charset="0"/>
              </a:rPr>
              <a:t>Sr</a:t>
            </a:r>
            <a:r>
              <a:rPr lang="en-US" altLang="ja-JP" b="1" baseline="-25000" dirty="0">
                <a:solidFill>
                  <a:srgbClr val="FF0000"/>
                </a:solidFill>
                <a:latin typeface="Arial Black" panose="020B0A04020102020204" pitchFamily="34" charset="0"/>
              </a:rPr>
              <a:t>x</a:t>
            </a:r>
            <a:r>
              <a:rPr lang="en-US" altLang="ja-JP" b="1" dirty="0">
                <a:solidFill>
                  <a:srgbClr val="FF0000"/>
                </a:solidFill>
                <a:latin typeface="Arial Black" panose="020B0A04020102020204" pitchFamily="34" charset="0"/>
              </a:rPr>
              <a:t>FeO</a:t>
            </a:r>
            <a:r>
              <a:rPr lang="en-US" altLang="ja-JP" b="1" baseline="-25000" dirty="0">
                <a:solidFill>
                  <a:srgbClr val="FF0000"/>
                </a:solidFill>
                <a:latin typeface="Arial Black" panose="020B0A04020102020204" pitchFamily="34" charset="0"/>
              </a:rPr>
              <a:t>3</a:t>
            </a:r>
            <a:r>
              <a:rPr lang="en-US" altLang="ja-JP" b="1" dirty="0">
                <a:solidFill>
                  <a:srgbClr val="FF0000"/>
                </a:solidFill>
                <a:latin typeface="Arial Black" panose="020B0A04020102020204" pitchFamily="34" charset="0"/>
              </a:rPr>
              <a:t> (0.1</a:t>
            </a:r>
            <a:r>
              <a:rPr lang="ja-JP" altLang="en-US" b="1" dirty="0">
                <a:solidFill>
                  <a:srgbClr val="FF0000"/>
                </a:solidFill>
                <a:latin typeface="Arial Black" panose="020B0A04020102020204" pitchFamily="34" charset="0"/>
              </a:rPr>
              <a:t>≦</a:t>
            </a:r>
            <a:r>
              <a:rPr lang="en-US" altLang="ja-JP" b="1" dirty="0">
                <a:solidFill>
                  <a:srgbClr val="FF0000"/>
                </a:solidFill>
                <a:latin typeface="Arial Black" panose="020B0A04020102020204" pitchFamily="34" charset="0"/>
              </a:rPr>
              <a:t>x</a:t>
            </a:r>
            <a:r>
              <a:rPr lang="ja-JP" altLang="en-US" b="1" dirty="0">
                <a:solidFill>
                  <a:srgbClr val="FF0000"/>
                </a:solidFill>
                <a:latin typeface="Arial Black" panose="020B0A04020102020204" pitchFamily="34" charset="0"/>
              </a:rPr>
              <a:t>≦</a:t>
            </a:r>
            <a:r>
              <a:rPr lang="en-US" altLang="ja-JP" b="1" dirty="0">
                <a:solidFill>
                  <a:srgbClr val="FF0000"/>
                </a:solidFill>
                <a:latin typeface="Arial Black" panose="020B0A04020102020204" pitchFamily="34" charset="0"/>
              </a:rPr>
              <a:t>0.5)</a:t>
            </a:r>
            <a:endParaRPr lang="ja-JP" altLang="en-US" b="1" baseline="-250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694" name="図 693">
            <a:extLst>
              <a:ext uri="{FF2B5EF4-FFF2-40B4-BE49-F238E27FC236}">
                <a16:creationId xmlns:a16="http://schemas.microsoft.com/office/drawing/2014/main" id="{B169BDC6-0E9E-4087-9547-F7CDA88A87E0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1376340" y="27490362"/>
            <a:ext cx="4400573" cy="4234688"/>
          </a:xfrm>
          <a:prstGeom prst="rect">
            <a:avLst/>
          </a:prstGeom>
        </p:spPr>
      </p:pic>
      <p:pic>
        <p:nvPicPr>
          <p:cNvPr id="695" name="図 694">
            <a:extLst>
              <a:ext uri="{FF2B5EF4-FFF2-40B4-BE49-F238E27FC236}">
                <a16:creationId xmlns:a16="http://schemas.microsoft.com/office/drawing/2014/main" id="{55FCB2BA-69AF-458A-BF3E-B7F815E74A7C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3562469" y="27731071"/>
            <a:ext cx="1995531" cy="1903050"/>
          </a:xfrm>
          <a:prstGeom prst="rect">
            <a:avLst/>
          </a:prstGeom>
        </p:spPr>
      </p:pic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66BA118A-627B-4C2F-AE71-F6C9C72A2538}"/>
              </a:ext>
            </a:extLst>
          </p:cNvPr>
          <p:cNvSpPr txBox="1"/>
          <p:nvPr/>
        </p:nvSpPr>
        <p:spPr>
          <a:xfrm>
            <a:off x="7716838" y="11406112"/>
            <a:ext cx="26194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i="1" dirty="0" err="1"/>
              <a:t>Pbnm</a:t>
            </a:r>
            <a:r>
              <a:rPr kumimoji="1" lang="en-US" altLang="ja-JP" sz="2800" i="1" dirty="0"/>
              <a:t> (No.62)</a:t>
            </a:r>
            <a:endParaRPr kumimoji="1" lang="ja-JP" altLang="en-US" sz="2800" i="1" dirty="0"/>
          </a:p>
        </p:txBody>
      </p:sp>
      <p:sp>
        <p:nvSpPr>
          <p:cNvPr id="696" name="テキスト ボックス 695">
            <a:extLst>
              <a:ext uri="{FF2B5EF4-FFF2-40B4-BE49-F238E27FC236}">
                <a16:creationId xmlns:a16="http://schemas.microsoft.com/office/drawing/2014/main" id="{BD6B7E26-2895-40B8-B190-34260A70C458}"/>
              </a:ext>
            </a:extLst>
          </p:cNvPr>
          <p:cNvSpPr txBox="1"/>
          <p:nvPr/>
        </p:nvSpPr>
        <p:spPr>
          <a:xfrm>
            <a:off x="13244453" y="11477754"/>
            <a:ext cx="26194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i="1" dirty="0" err="1"/>
              <a:t>Pbnm</a:t>
            </a:r>
            <a:r>
              <a:rPr kumimoji="1" lang="en-US" altLang="ja-JP" sz="2800" i="1" dirty="0"/>
              <a:t> (No.62)</a:t>
            </a:r>
            <a:endParaRPr kumimoji="1" lang="ja-JP" altLang="en-US" sz="2800" i="1" dirty="0"/>
          </a:p>
        </p:txBody>
      </p:sp>
      <p:pic>
        <p:nvPicPr>
          <p:cNvPr id="697" name="図 696">
            <a:extLst>
              <a:ext uri="{FF2B5EF4-FFF2-40B4-BE49-F238E27FC236}">
                <a16:creationId xmlns:a16="http://schemas.microsoft.com/office/drawing/2014/main" id="{89AA842C-2A33-4409-A5B9-17A17DE1172D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5895324" y="22413934"/>
            <a:ext cx="4410275" cy="4248472"/>
          </a:xfrm>
          <a:prstGeom prst="rect">
            <a:avLst/>
          </a:prstGeom>
        </p:spPr>
      </p:pic>
      <p:pic>
        <p:nvPicPr>
          <p:cNvPr id="698" name="図 697">
            <a:extLst>
              <a:ext uri="{FF2B5EF4-FFF2-40B4-BE49-F238E27FC236}">
                <a16:creationId xmlns:a16="http://schemas.microsoft.com/office/drawing/2014/main" id="{20F4B774-114B-495D-9868-429792CB500E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6028322" y="27535870"/>
            <a:ext cx="4414896" cy="4248471"/>
          </a:xfrm>
          <a:prstGeom prst="rect">
            <a:avLst/>
          </a:prstGeom>
        </p:spPr>
      </p:pic>
      <p:pic>
        <p:nvPicPr>
          <p:cNvPr id="699" name="図 698">
            <a:extLst>
              <a:ext uri="{FF2B5EF4-FFF2-40B4-BE49-F238E27FC236}">
                <a16:creationId xmlns:a16="http://schemas.microsoft.com/office/drawing/2014/main" id="{855A3182-4D71-442A-87D6-E6AC774DC8C6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10837247" y="22480496"/>
            <a:ext cx="4360476" cy="4212976"/>
          </a:xfrm>
          <a:prstGeom prst="rect">
            <a:avLst/>
          </a:prstGeom>
        </p:spPr>
      </p:pic>
      <p:sp>
        <p:nvSpPr>
          <p:cNvPr id="700" name="テキスト ボックス 399">
            <a:extLst>
              <a:ext uri="{FF2B5EF4-FFF2-40B4-BE49-F238E27FC236}">
                <a16:creationId xmlns:a16="http://schemas.microsoft.com/office/drawing/2014/main" id="{2EF8E0EE-4854-4319-A5FE-30211F4F1B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46971" y="22006959"/>
            <a:ext cx="3775847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ja-JP" b="1" dirty="0">
                <a:solidFill>
                  <a:srgbClr val="0000FF"/>
                </a:solidFill>
                <a:latin typeface="Arial Black" panose="020B0A04020102020204" pitchFamily="34" charset="0"/>
              </a:rPr>
              <a:t>Pr</a:t>
            </a:r>
            <a:r>
              <a:rPr lang="en-US" altLang="ja-JP" b="1" baseline="-25000" dirty="0">
                <a:solidFill>
                  <a:srgbClr val="0000FF"/>
                </a:solidFill>
                <a:latin typeface="Arial Black" panose="020B0A04020102020204" pitchFamily="34" charset="0"/>
              </a:rPr>
              <a:t>1-x</a:t>
            </a:r>
            <a:r>
              <a:rPr lang="en-US" altLang="ja-JP" b="1" dirty="0">
                <a:solidFill>
                  <a:srgbClr val="0000FF"/>
                </a:solidFill>
                <a:latin typeface="Arial Black" panose="020B0A04020102020204" pitchFamily="34" charset="0"/>
              </a:rPr>
              <a:t>Sr</a:t>
            </a:r>
            <a:r>
              <a:rPr lang="en-US" altLang="ja-JP" b="1" baseline="-25000" dirty="0">
                <a:solidFill>
                  <a:srgbClr val="0000FF"/>
                </a:solidFill>
                <a:latin typeface="Arial Black" panose="020B0A04020102020204" pitchFamily="34" charset="0"/>
              </a:rPr>
              <a:t>x</a:t>
            </a:r>
            <a:r>
              <a:rPr lang="en-US" altLang="ja-JP" b="1" dirty="0">
                <a:solidFill>
                  <a:srgbClr val="0000FF"/>
                </a:solidFill>
                <a:latin typeface="Arial Black" panose="020B0A04020102020204" pitchFamily="34" charset="0"/>
              </a:rPr>
              <a:t>FeO</a:t>
            </a:r>
            <a:r>
              <a:rPr lang="en-US" altLang="ja-JP" b="1" baseline="-25000" dirty="0">
                <a:solidFill>
                  <a:srgbClr val="0000FF"/>
                </a:solidFill>
                <a:latin typeface="Arial Black" panose="020B0A04020102020204" pitchFamily="34" charset="0"/>
              </a:rPr>
              <a:t>3</a:t>
            </a:r>
            <a:r>
              <a:rPr lang="ja-JP" altLang="en-US" b="1" baseline="-25000" dirty="0">
                <a:solidFill>
                  <a:srgbClr val="0000FF"/>
                </a:solidFill>
                <a:latin typeface="Arial Black" panose="020B0A04020102020204" pitchFamily="34" charset="0"/>
              </a:rPr>
              <a:t>　</a:t>
            </a:r>
            <a:r>
              <a:rPr lang="en-US" altLang="ja-JP" b="1" dirty="0">
                <a:solidFill>
                  <a:srgbClr val="0000FF"/>
                </a:solidFill>
                <a:latin typeface="Arial Black" panose="020B0A04020102020204" pitchFamily="34" charset="0"/>
              </a:rPr>
              <a:t>(0.0</a:t>
            </a:r>
            <a:r>
              <a:rPr lang="ja-JP" altLang="en-US" b="1" dirty="0">
                <a:solidFill>
                  <a:srgbClr val="0000FF"/>
                </a:solidFill>
                <a:latin typeface="Arial Black" panose="020B0A04020102020204" pitchFamily="34" charset="0"/>
              </a:rPr>
              <a:t>≦</a:t>
            </a:r>
            <a:r>
              <a:rPr lang="en-US" altLang="ja-JP" b="1" dirty="0">
                <a:solidFill>
                  <a:srgbClr val="0000FF"/>
                </a:solidFill>
                <a:latin typeface="Arial Black" panose="020B0A04020102020204" pitchFamily="34" charset="0"/>
              </a:rPr>
              <a:t>x</a:t>
            </a:r>
            <a:r>
              <a:rPr lang="ja-JP" altLang="en-US" b="1" dirty="0">
                <a:solidFill>
                  <a:srgbClr val="0000FF"/>
                </a:solidFill>
                <a:latin typeface="Arial Black" panose="020B0A04020102020204" pitchFamily="34" charset="0"/>
              </a:rPr>
              <a:t>≦</a:t>
            </a:r>
            <a:r>
              <a:rPr lang="en-US" altLang="ja-JP" b="1" dirty="0">
                <a:solidFill>
                  <a:srgbClr val="0000FF"/>
                </a:solidFill>
                <a:latin typeface="Arial Black" panose="020B0A04020102020204" pitchFamily="34" charset="0"/>
              </a:rPr>
              <a:t>0.5)</a:t>
            </a:r>
            <a:r>
              <a:rPr lang="ja-JP" altLang="en-US" b="1" dirty="0">
                <a:solidFill>
                  <a:srgbClr val="0000FF"/>
                </a:solidFill>
                <a:latin typeface="Arial Black" panose="020B0A04020102020204" pitchFamily="34" charset="0"/>
              </a:rPr>
              <a:t>　　</a:t>
            </a:r>
          </a:p>
        </p:txBody>
      </p:sp>
      <p:sp>
        <p:nvSpPr>
          <p:cNvPr id="701" name="テキスト ボックス 399">
            <a:extLst>
              <a:ext uri="{FF2B5EF4-FFF2-40B4-BE49-F238E27FC236}">
                <a16:creationId xmlns:a16="http://schemas.microsoft.com/office/drawing/2014/main" id="{45025E86-0FF1-412A-87F8-AF66D3958C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9181" y="22017858"/>
            <a:ext cx="3856037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ja-JP" b="1" dirty="0">
                <a:solidFill>
                  <a:srgbClr val="0000FF"/>
                </a:solidFill>
                <a:latin typeface="Arial Black" panose="020B0A04020102020204" pitchFamily="34" charset="0"/>
              </a:rPr>
              <a:t>Pr</a:t>
            </a:r>
            <a:r>
              <a:rPr lang="en-US" altLang="ja-JP" b="1" baseline="-25000" dirty="0">
                <a:solidFill>
                  <a:srgbClr val="0000FF"/>
                </a:solidFill>
                <a:latin typeface="Arial Black" panose="020B0A04020102020204" pitchFamily="34" charset="0"/>
              </a:rPr>
              <a:t>1-x</a:t>
            </a:r>
            <a:r>
              <a:rPr lang="en-US" altLang="ja-JP" b="1" dirty="0">
                <a:solidFill>
                  <a:srgbClr val="0000FF"/>
                </a:solidFill>
                <a:latin typeface="Arial Black" panose="020B0A04020102020204" pitchFamily="34" charset="0"/>
              </a:rPr>
              <a:t>Sr</a:t>
            </a:r>
            <a:r>
              <a:rPr lang="en-US" altLang="ja-JP" b="1" baseline="-25000" dirty="0">
                <a:solidFill>
                  <a:srgbClr val="0000FF"/>
                </a:solidFill>
                <a:latin typeface="Arial Black" panose="020B0A04020102020204" pitchFamily="34" charset="0"/>
              </a:rPr>
              <a:t>x</a:t>
            </a:r>
            <a:r>
              <a:rPr lang="en-US" altLang="ja-JP" b="1" dirty="0">
                <a:solidFill>
                  <a:srgbClr val="0000FF"/>
                </a:solidFill>
                <a:latin typeface="Arial Black" panose="020B0A04020102020204" pitchFamily="34" charset="0"/>
              </a:rPr>
              <a:t>FeO</a:t>
            </a:r>
            <a:r>
              <a:rPr lang="en-US" altLang="ja-JP" b="1" baseline="-25000" dirty="0">
                <a:solidFill>
                  <a:srgbClr val="0000FF"/>
                </a:solidFill>
                <a:latin typeface="Arial Black" panose="020B0A04020102020204" pitchFamily="34" charset="0"/>
              </a:rPr>
              <a:t>3</a:t>
            </a:r>
            <a:r>
              <a:rPr lang="ja-JP" altLang="en-US" b="1" baseline="-25000" dirty="0">
                <a:solidFill>
                  <a:srgbClr val="0000FF"/>
                </a:solidFill>
                <a:latin typeface="Arial Black" panose="020B0A04020102020204" pitchFamily="34" charset="0"/>
              </a:rPr>
              <a:t>　</a:t>
            </a:r>
            <a:r>
              <a:rPr lang="en-US" altLang="ja-JP" b="1" dirty="0">
                <a:solidFill>
                  <a:srgbClr val="0000FF"/>
                </a:solidFill>
                <a:latin typeface="Arial Black" panose="020B0A04020102020204" pitchFamily="34" charset="0"/>
              </a:rPr>
              <a:t>(0.0</a:t>
            </a:r>
            <a:r>
              <a:rPr lang="ja-JP" altLang="en-US" b="1" dirty="0">
                <a:solidFill>
                  <a:srgbClr val="0000FF"/>
                </a:solidFill>
                <a:latin typeface="Arial Black" panose="020B0A04020102020204" pitchFamily="34" charset="0"/>
              </a:rPr>
              <a:t>≦</a:t>
            </a:r>
            <a:r>
              <a:rPr lang="en-US" altLang="ja-JP" b="1" dirty="0">
                <a:solidFill>
                  <a:srgbClr val="0000FF"/>
                </a:solidFill>
                <a:latin typeface="Arial Black" panose="020B0A04020102020204" pitchFamily="34" charset="0"/>
              </a:rPr>
              <a:t>x</a:t>
            </a:r>
            <a:r>
              <a:rPr lang="ja-JP" altLang="en-US" b="1" dirty="0">
                <a:solidFill>
                  <a:srgbClr val="0000FF"/>
                </a:solidFill>
                <a:latin typeface="Arial Black" panose="020B0A04020102020204" pitchFamily="34" charset="0"/>
              </a:rPr>
              <a:t>≦</a:t>
            </a:r>
            <a:r>
              <a:rPr lang="en-US" altLang="ja-JP" b="1" dirty="0">
                <a:solidFill>
                  <a:srgbClr val="0000FF"/>
                </a:solidFill>
                <a:latin typeface="Arial Black" panose="020B0A04020102020204" pitchFamily="34" charset="0"/>
              </a:rPr>
              <a:t>0.5)</a:t>
            </a:r>
            <a:r>
              <a:rPr lang="ja-JP" altLang="en-US" b="1" dirty="0">
                <a:solidFill>
                  <a:srgbClr val="0000FF"/>
                </a:solidFill>
                <a:latin typeface="Arial Black" panose="020B0A04020102020204" pitchFamily="34" charset="0"/>
              </a:rPr>
              <a:t>　　</a:t>
            </a:r>
          </a:p>
        </p:txBody>
      </p:sp>
      <p:sp>
        <p:nvSpPr>
          <p:cNvPr id="702" name="テキスト ボックス 399">
            <a:extLst>
              <a:ext uri="{FF2B5EF4-FFF2-40B4-BE49-F238E27FC236}">
                <a16:creationId xmlns:a16="http://schemas.microsoft.com/office/drawing/2014/main" id="{69F7EA23-F2FE-49A5-98D0-D2E52EBE68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6491" y="21952926"/>
            <a:ext cx="3856037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ja-JP" b="1" dirty="0">
                <a:solidFill>
                  <a:srgbClr val="0000FF"/>
                </a:solidFill>
                <a:latin typeface="Arial Black" panose="020B0A04020102020204" pitchFamily="34" charset="0"/>
              </a:rPr>
              <a:t>Pr</a:t>
            </a:r>
            <a:r>
              <a:rPr lang="en-US" altLang="ja-JP" b="1" baseline="-25000" dirty="0">
                <a:solidFill>
                  <a:srgbClr val="0000FF"/>
                </a:solidFill>
                <a:latin typeface="Arial Black" panose="020B0A04020102020204" pitchFamily="34" charset="0"/>
              </a:rPr>
              <a:t>1-x</a:t>
            </a:r>
            <a:r>
              <a:rPr lang="en-US" altLang="ja-JP" b="1" dirty="0">
                <a:solidFill>
                  <a:srgbClr val="0000FF"/>
                </a:solidFill>
                <a:latin typeface="Arial Black" panose="020B0A04020102020204" pitchFamily="34" charset="0"/>
              </a:rPr>
              <a:t>Sr</a:t>
            </a:r>
            <a:r>
              <a:rPr lang="en-US" altLang="ja-JP" b="1" baseline="-25000" dirty="0">
                <a:solidFill>
                  <a:srgbClr val="0000FF"/>
                </a:solidFill>
                <a:latin typeface="Arial Black" panose="020B0A04020102020204" pitchFamily="34" charset="0"/>
              </a:rPr>
              <a:t>x</a:t>
            </a:r>
            <a:r>
              <a:rPr lang="en-US" altLang="ja-JP" b="1" dirty="0">
                <a:solidFill>
                  <a:srgbClr val="0000FF"/>
                </a:solidFill>
                <a:latin typeface="Arial Black" panose="020B0A04020102020204" pitchFamily="34" charset="0"/>
              </a:rPr>
              <a:t>FeO</a:t>
            </a:r>
            <a:r>
              <a:rPr lang="en-US" altLang="ja-JP" b="1" baseline="-25000" dirty="0">
                <a:solidFill>
                  <a:srgbClr val="0000FF"/>
                </a:solidFill>
                <a:latin typeface="Arial Black" panose="020B0A04020102020204" pitchFamily="34" charset="0"/>
              </a:rPr>
              <a:t>3</a:t>
            </a:r>
            <a:r>
              <a:rPr lang="ja-JP" altLang="en-US" b="1" baseline="-25000" dirty="0">
                <a:solidFill>
                  <a:srgbClr val="0000FF"/>
                </a:solidFill>
                <a:latin typeface="Arial Black" panose="020B0A04020102020204" pitchFamily="34" charset="0"/>
              </a:rPr>
              <a:t>　</a:t>
            </a:r>
            <a:r>
              <a:rPr lang="en-US" altLang="ja-JP" b="1" dirty="0">
                <a:solidFill>
                  <a:srgbClr val="0000FF"/>
                </a:solidFill>
                <a:latin typeface="Arial Black" panose="020B0A04020102020204" pitchFamily="34" charset="0"/>
              </a:rPr>
              <a:t>(0.0</a:t>
            </a:r>
            <a:r>
              <a:rPr lang="ja-JP" altLang="en-US" b="1" dirty="0">
                <a:solidFill>
                  <a:srgbClr val="0000FF"/>
                </a:solidFill>
                <a:latin typeface="Arial Black" panose="020B0A04020102020204" pitchFamily="34" charset="0"/>
              </a:rPr>
              <a:t>≦</a:t>
            </a:r>
            <a:r>
              <a:rPr lang="en-US" altLang="ja-JP" b="1" dirty="0">
                <a:solidFill>
                  <a:srgbClr val="0000FF"/>
                </a:solidFill>
                <a:latin typeface="Arial Black" panose="020B0A04020102020204" pitchFamily="34" charset="0"/>
              </a:rPr>
              <a:t>x</a:t>
            </a:r>
            <a:r>
              <a:rPr lang="ja-JP" altLang="en-US" b="1" dirty="0">
                <a:solidFill>
                  <a:srgbClr val="0000FF"/>
                </a:solidFill>
                <a:latin typeface="Arial Black" panose="020B0A04020102020204" pitchFamily="34" charset="0"/>
              </a:rPr>
              <a:t>≦</a:t>
            </a:r>
            <a:r>
              <a:rPr lang="en-US" altLang="ja-JP" b="1" dirty="0">
                <a:solidFill>
                  <a:srgbClr val="0000FF"/>
                </a:solidFill>
                <a:latin typeface="Arial Black" panose="020B0A04020102020204" pitchFamily="34" charset="0"/>
              </a:rPr>
              <a:t>0.5)</a:t>
            </a:r>
            <a:r>
              <a:rPr lang="ja-JP" altLang="en-US" b="1" dirty="0">
                <a:solidFill>
                  <a:srgbClr val="0000FF"/>
                </a:solidFill>
                <a:latin typeface="Arial Black" panose="020B0A04020102020204" pitchFamily="34" charset="0"/>
              </a:rPr>
              <a:t>　　</a:t>
            </a:r>
          </a:p>
        </p:txBody>
      </p:sp>
      <p:sp>
        <p:nvSpPr>
          <p:cNvPr id="703" name="テキスト ボックス 401">
            <a:extLst>
              <a:ext uri="{FF2B5EF4-FFF2-40B4-BE49-F238E27FC236}">
                <a16:creationId xmlns:a16="http://schemas.microsoft.com/office/drawing/2014/main" id="{355DE20A-EF2F-4B36-B8D2-3914D0A8DE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74827" y="27185121"/>
            <a:ext cx="4206875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ja-JP" b="1" dirty="0">
                <a:solidFill>
                  <a:srgbClr val="FF0000"/>
                </a:solidFill>
                <a:latin typeface="Arial Black" panose="020B0A04020102020204" pitchFamily="34" charset="0"/>
              </a:rPr>
              <a:t>Nd</a:t>
            </a:r>
            <a:r>
              <a:rPr lang="en-US" altLang="ja-JP" b="1" baseline="-25000" dirty="0">
                <a:solidFill>
                  <a:srgbClr val="FF0000"/>
                </a:solidFill>
                <a:latin typeface="Arial Black" panose="020B0A04020102020204" pitchFamily="34" charset="0"/>
              </a:rPr>
              <a:t>1-x</a:t>
            </a:r>
            <a:r>
              <a:rPr lang="en-US" altLang="ja-JP" b="1" dirty="0">
                <a:solidFill>
                  <a:srgbClr val="FF0000"/>
                </a:solidFill>
                <a:latin typeface="Arial Black" panose="020B0A04020102020204" pitchFamily="34" charset="0"/>
              </a:rPr>
              <a:t>Sr</a:t>
            </a:r>
            <a:r>
              <a:rPr lang="en-US" altLang="ja-JP" b="1" baseline="-25000" dirty="0">
                <a:solidFill>
                  <a:srgbClr val="FF0000"/>
                </a:solidFill>
                <a:latin typeface="Arial Black" panose="020B0A04020102020204" pitchFamily="34" charset="0"/>
              </a:rPr>
              <a:t>x</a:t>
            </a:r>
            <a:r>
              <a:rPr lang="en-US" altLang="ja-JP" b="1" dirty="0">
                <a:solidFill>
                  <a:srgbClr val="FF0000"/>
                </a:solidFill>
                <a:latin typeface="Arial Black" panose="020B0A04020102020204" pitchFamily="34" charset="0"/>
              </a:rPr>
              <a:t>FeO</a:t>
            </a:r>
            <a:r>
              <a:rPr lang="en-US" altLang="ja-JP" b="1" baseline="-25000" dirty="0">
                <a:solidFill>
                  <a:srgbClr val="FF0000"/>
                </a:solidFill>
                <a:latin typeface="Arial Black" panose="020B0A04020102020204" pitchFamily="34" charset="0"/>
              </a:rPr>
              <a:t>3</a:t>
            </a:r>
            <a:r>
              <a:rPr lang="en-US" altLang="ja-JP" b="1" dirty="0">
                <a:solidFill>
                  <a:srgbClr val="FF0000"/>
                </a:solidFill>
                <a:latin typeface="Arial Black" panose="020B0A04020102020204" pitchFamily="34" charset="0"/>
              </a:rPr>
              <a:t> (0.1</a:t>
            </a:r>
            <a:r>
              <a:rPr lang="ja-JP" altLang="en-US" b="1" dirty="0">
                <a:solidFill>
                  <a:srgbClr val="FF0000"/>
                </a:solidFill>
                <a:latin typeface="Arial Black" panose="020B0A04020102020204" pitchFamily="34" charset="0"/>
              </a:rPr>
              <a:t>≦</a:t>
            </a:r>
            <a:r>
              <a:rPr lang="en-US" altLang="ja-JP" b="1" dirty="0">
                <a:solidFill>
                  <a:srgbClr val="FF0000"/>
                </a:solidFill>
                <a:latin typeface="Arial Black" panose="020B0A04020102020204" pitchFamily="34" charset="0"/>
              </a:rPr>
              <a:t>x</a:t>
            </a:r>
            <a:r>
              <a:rPr lang="ja-JP" altLang="en-US" b="1" dirty="0">
                <a:solidFill>
                  <a:srgbClr val="FF0000"/>
                </a:solidFill>
                <a:latin typeface="Arial Black" panose="020B0A04020102020204" pitchFamily="34" charset="0"/>
              </a:rPr>
              <a:t>≦</a:t>
            </a:r>
            <a:r>
              <a:rPr lang="en-US" altLang="ja-JP" b="1" dirty="0">
                <a:solidFill>
                  <a:srgbClr val="FF0000"/>
                </a:solidFill>
                <a:latin typeface="Arial Black" panose="020B0A04020102020204" pitchFamily="34" charset="0"/>
              </a:rPr>
              <a:t>0.5)</a:t>
            </a:r>
            <a:endParaRPr lang="ja-JP" altLang="en-US" b="1" baseline="-250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704" name="テキスト ボックス 401">
            <a:extLst>
              <a:ext uri="{FF2B5EF4-FFF2-40B4-BE49-F238E27FC236}">
                <a16:creationId xmlns:a16="http://schemas.microsoft.com/office/drawing/2014/main" id="{D945EC4D-69E6-4ED4-881B-67EC48FA17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36322" y="27226367"/>
            <a:ext cx="4206875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ja-JP" b="1" dirty="0">
                <a:solidFill>
                  <a:srgbClr val="FF0000"/>
                </a:solidFill>
                <a:latin typeface="Arial Black" panose="020B0A04020102020204" pitchFamily="34" charset="0"/>
              </a:rPr>
              <a:t>Nd</a:t>
            </a:r>
            <a:r>
              <a:rPr lang="en-US" altLang="ja-JP" b="1" baseline="-25000" dirty="0">
                <a:solidFill>
                  <a:srgbClr val="FF0000"/>
                </a:solidFill>
                <a:latin typeface="Arial Black" panose="020B0A04020102020204" pitchFamily="34" charset="0"/>
              </a:rPr>
              <a:t>1-x</a:t>
            </a:r>
            <a:r>
              <a:rPr lang="en-US" altLang="ja-JP" b="1" dirty="0">
                <a:solidFill>
                  <a:srgbClr val="FF0000"/>
                </a:solidFill>
                <a:latin typeface="Arial Black" panose="020B0A04020102020204" pitchFamily="34" charset="0"/>
              </a:rPr>
              <a:t>Sr</a:t>
            </a:r>
            <a:r>
              <a:rPr lang="en-US" altLang="ja-JP" b="1" baseline="-25000" dirty="0">
                <a:solidFill>
                  <a:srgbClr val="FF0000"/>
                </a:solidFill>
                <a:latin typeface="Arial Black" panose="020B0A04020102020204" pitchFamily="34" charset="0"/>
              </a:rPr>
              <a:t>x</a:t>
            </a:r>
            <a:r>
              <a:rPr lang="en-US" altLang="ja-JP" b="1" dirty="0">
                <a:solidFill>
                  <a:srgbClr val="FF0000"/>
                </a:solidFill>
                <a:latin typeface="Arial Black" panose="020B0A04020102020204" pitchFamily="34" charset="0"/>
              </a:rPr>
              <a:t>FeO</a:t>
            </a:r>
            <a:r>
              <a:rPr lang="en-US" altLang="ja-JP" b="1" baseline="-25000" dirty="0">
                <a:solidFill>
                  <a:srgbClr val="FF0000"/>
                </a:solidFill>
                <a:latin typeface="Arial Black" panose="020B0A04020102020204" pitchFamily="34" charset="0"/>
              </a:rPr>
              <a:t>3</a:t>
            </a:r>
            <a:r>
              <a:rPr lang="en-US" altLang="ja-JP" b="1" dirty="0">
                <a:solidFill>
                  <a:srgbClr val="FF0000"/>
                </a:solidFill>
                <a:latin typeface="Arial Black" panose="020B0A04020102020204" pitchFamily="34" charset="0"/>
              </a:rPr>
              <a:t> (0.1</a:t>
            </a:r>
            <a:r>
              <a:rPr lang="ja-JP" altLang="en-US" b="1" dirty="0">
                <a:solidFill>
                  <a:srgbClr val="FF0000"/>
                </a:solidFill>
                <a:latin typeface="Arial Black" panose="020B0A04020102020204" pitchFamily="34" charset="0"/>
              </a:rPr>
              <a:t>≦</a:t>
            </a:r>
            <a:r>
              <a:rPr lang="en-US" altLang="ja-JP" b="1" dirty="0">
                <a:solidFill>
                  <a:srgbClr val="FF0000"/>
                </a:solidFill>
                <a:latin typeface="Arial Black" panose="020B0A04020102020204" pitchFamily="34" charset="0"/>
              </a:rPr>
              <a:t>x</a:t>
            </a:r>
            <a:r>
              <a:rPr lang="ja-JP" altLang="en-US" b="1" dirty="0">
                <a:solidFill>
                  <a:srgbClr val="FF0000"/>
                </a:solidFill>
                <a:latin typeface="Arial Black" panose="020B0A04020102020204" pitchFamily="34" charset="0"/>
              </a:rPr>
              <a:t>≦</a:t>
            </a:r>
            <a:r>
              <a:rPr lang="en-US" altLang="ja-JP" b="1" dirty="0">
                <a:solidFill>
                  <a:srgbClr val="FF0000"/>
                </a:solidFill>
                <a:latin typeface="Arial Black" panose="020B0A04020102020204" pitchFamily="34" charset="0"/>
              </a:rPr>
              <a:t>0.5)</a:t>
            </a:r>
            <a:endParaRPr lang="ja-JP" altLang="en-US" b="1" baseline="-250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705" name="テキスト ボックス 401">
            <a:extLst>
              <a:ext uri="{FF2B5EF4-FFF2-40B4-BE49-F238E27FC236}">
                <a16:creationId xmlns:a16="http://schemas.microsoft.com/office/drawing/2014/main" id="{56B57740-256B-413C-8FC0-6841E1A817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74211" y="27276792"/>
            <a:ext cx="3637694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ja-JP" b="1" dirty="0">
                <a:solidFill>
                  <a:srgbClr val="FF0000"/>
                </a:solidFill>
                <a:latin typeface="Arial Black" panose="020B0A04020102020204" pitchFamily="34" charset="0"/>
              </a:rPr>
              <a:t>Nd</a:t>
            </a:r>
            <a:r>
              <a:rPr lang="en-US" altLang="ja-JP" b="1" baseline="-25000" dirty="0">
                <a:solidFill>
                  <a:srgbClr val="FF0000"/>
                </a:solidFill>
                <a:latin typeface="Arial Black" panose="020B0A04020102020204" pitchFamily="34" charset="0"/>
              </a:rPr>
              <a:t>1-x</a:t>
            </a:r>
            <a:r>
              <a:rPr lang="en-US" altLang="ja-JP" b="1" dirty="0">
                <a:solidFill>
                  <a:srgbClr val="FF0000"/>
                </a:solidFill>
                <a:latin typeface="Arial Black" panose="020B0A04020102020204" pitchFamily="34" charset="0"/>
              </a:rPr>
              <a:t>Sr</a:t>
            </a:r>
            <a:r>
              <a:rPr lang="en-US" altLang="ja-JP" b="1" baseline="-25000" dirty="0">
                <a:solidFill>
                  <a:srgbClr val="FF0000"/>
                </a:solidFill>
                <a:latin typeface="Arial Black" panose="020B0A04020102020204" pitchFamily="34" charset="0"/>
              </a:rPr>
              <a:t>x</a:t>
            </a:r>
            <a:r>
              <a:rPr lang="en-US" altLang="ja-JP" b="1" dirty="0">
                <a:solidFill>
                  <a:srgbClr val="FF0000"/>
                </a:solidFill>
                <a:latin typeface="Arial Black" panose="020B0A04020102020204" pitchFamily="34" charset="0"/>
              </a:rPr>
              <a:t>FeO</a:t>
            </a:r>
            <a:r>
              <a:rPr lang="en-US" altLang="ja-JP" b="1" baseline="-25000" dirty="0">
                <a:solidFill>
                  <a:srgbClr val="FF0000"/>
                </a:solidFill>
                <a:latin typeface="Arial Black" panose="020B0A04020102020204" pitchFamily="34" charset="0"/>
              </a:rPr>
              <a:t>3</a:t>
            </a:r>
            <a:r>
              <a:rPr lang="en-US" altLang="ja-JP" b="1" dirty="0">
                <a:solidFill>
                  <a:srgbClr val="FF0000"/>
                </a:solidFill>
                <a:latin typeface="Arial Black" panose="020B0A04020102020204" pitchFamily="34" charset="0"/>
              </a:rPr>
              <a:t> (0.1</a:t>
            </a:r>
            <a:r>
              <a:rPr lang="ja-JP" altLang="en-US" b="1" dirty="0">
                <a:solidFill>
                  <a:srgbClr val="FF0000"/>
                </a:solidFill>
                <a:latin typeface="Arial Black" panose="020B0A04020102020204" pitchFamily="34" charset="0"/>
              </a:rPr>
              <a:t>≦</a:t>
            </a:r>
            <a:r>
              <a:rPr lang="en-US" altLang="ja-JP" b="1" dirty="0">
                <a:solidFill>
                  <a:srgbClr val="FF0000"/>
                </a:solidFill>
                <a:latin typeface="Arial Black" panose="020B0A04020102020204" pitchFamily="34" charset="0"/>
              </a:rPr>
              <a:t>x</a:t>
            </a:r>
            <a:r>
              <a:rPr lang="ja-JP" altLang="en-US" b="1" dirty="0">
                <a:solidFill>
                  <a:srgbClr val="FF0000"/>
                </a:solidFill>
                <a:latin typeface="Arial Black" panose="020B0A04020102020204" pitchFamily="34" charset="0"/>
              </a:rPr>
              <a:t>≦</a:t>
            </a:r>
            <a:r>
              <a:rPr lang="en-US" altLang="ja-JP" b="1" dirty="0">
                <a:solidFill>
                  <a:srgbClr val="FF0000"/>
                </a:solidFill>
                <a:latin typeface="Arial Black" panose="020B0A04020102020204" pitchFamily="34" charset="0"/>
              </a:rPr>
              <a:t>0.5)</a:t>
            </a:r>
            <a:endParaRPr lang="ja-JP" altLang="en-US" b="1" baseline="-250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706" name="テキスト ボックス 399">
            <a:extLst>
              <a:ext uri="{FF2B5EF4-FFF2-40B4-BE49-F238E27FC236}">
                <a16:creationId xmlns:a16="http://schemas.microsoft.com/office/drawing/2014/main" id="{666D098A-E91D-4023-B7F5-611821B79B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59827" y="34080358"/>
            <a:ext cx="3856037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ja-JP" b="1" dirty="0">
                <a:solidFill>
                  <a:srgbClr val="0000FF"/>
                </a:solidFill>
                <a:latin typeface="Arial Black" panose="020B0A04020102020204" pitchFamily="34" charset="0"/>
              </a:rPr>
              <a:t>Pr</a:t>
            </a:r>
            <a:r>
              <a:rPr lang="en-US" altLang="ja-JP" b="1" baseline="-25000" dirty="0">
                <a:solidFill>
                  <a:srgbClr val="0000FF"/>
                </a:solidFill>
                <a:latin typeface="Arial Black" panose="020B0A04020102020204" pitchFamily="34" charset="0"/>
              </a:rPr>
              <a:t>1-x</a:t>
            </a:r>
            <a:r>
              <a:rPr lang="en-US" altLang="ja-JP" b="1" dirty="0">
                <a:solidFill>
                  <a:srgbClr val="0000FF"/>
                </a:solidFill>
                <a:latin typeface="Arial Black" panose="020B0A04020102020204" pitchFamily="34" charset="0"/>
              </a:rPr>
              <a:t>Sr</a:t>
            </a:r>
            <a:r>
              <a:rPr lang="en-US" altLang="ja-JP" b="1" baseline="-25000" dirty="0">
                <a:solidFill>
                  <a:srgbClr val="0000FF"/>
                </a:solidFill>
                <a:latin typeface="Arial Black" panose="020B0A04020102020204" pitchFamily="34" charset="0"/>
              </a:rPr>
              <a:t>x</a:t>
            </a:r>
            <a:r>
              <a:rPr lang="en-US" altLang="ja-JP" b="1" dirty="0">
                <a:solidFill>
                  <a:srgbClr val="0000FF"/>
                </a:solidFill>
                <a:latin typeface="Arial Black" panose="020B0A04020102020204" pitchFamily="34" charset="0"/>
              </a:rPr>
              <a:t>FeO</a:t>
            </a:r>
            <a:r>
              <a:rPr lang="en-US" altLang="ja-JP" b="1" baseline="-25000" dirty="0">
                <a:solidFill>
                  <a:srgbClr val="0000FF"/>
                </a:solidFill>
                <a:latin typeface="Arial Black" panose="020B0A04020102020204" pitchFamily="34" charset="0"/>
              </a:rPr>
              <a:t>3</a:t>
            </a:r>
            <a:r>
              <a:rPr lang="ja-JP" altLang="en-US" b="1" baseline="-25000" dirty="0">
                <a:solidFill>
                  <a:srgbClr val="0000FF"/>
                </a:solidFill>
                <a:latin typeface="Arial Black" panose="020B0A04020102020204" pitchFamily="34" charset="0"/>
              </a:rPr>
              <a:t>　</a:t>
            </a:r>
            <a:r>
              <a:rPr lang="en-US" altLang="ja-JP" b="1" dirty="0">
                <a:solidFill>
                  <a:srgbClr val="0000FF"/>
                </a:solidFill>
                <a:latin typeface="Arial Black" panose="020B0A04020102020204" pitchFamily="34" charset="0"/>
              </a:rPr>
              <a:t>(0.0</a:t>
            </a:r>
            <a:r>
              <a:rPr lang="ja-JP" altLang="en-US" b="1" dirty="0">
                <a:solidFill>
                  <a:srgbClr val="0000FF"/>
                </a:solidFill>
                <a:latin typeface="Arial Black" panose="020B0A04020102020204" pitchFamily="34" charset="0"/>
              </a:rPr>
              <a:t>≦</a:t>
            </a:r>
            <a:r>
              <a:rPr lang="en-US" altLang="ja-JP" b="1" dirty="0">
                <a:solidFill>
                  <a:srgbClr val="0000FF"/>
                </a:solidFill>
                <a:latin typeface="Arial Black" panose="020B0A04020102020204" pitchFamily="34" charset="0"/>
              </a:rPr>
              <a:t>x</a:t>
            </a:r>
            <a:r>
              <a:rPr lang="ja-JP" altLang="en-US" b="1" dirty="0">
                <a:solidFill>
                  <a:srgbClr val="0000FF"/>
                </a:solidFill>
                <a:latin typeface="Arial Black" panose="020B0A04020102020204" pitchFamily="34" charset="0"/>
              </a:rPr>
              <a:t>≦</a:t>
            </a:r>
            <a:r>
              <a:rPr lang="en-US" altLang="ja-JP" b="1" dirty="0">
                <a:solidFill>
                  <a:srgbClr val="0000FF"/>
                </a:solidFill>
                <a:latin typeface="Arial Black" panose="020B0A04020102020204" pitchFamily="34" charset="0"/>
              </a:rPr>
              <a:t>0.5)</a:t>
            </a:r>
            <a:r>
              <a:rPr lang="ja-JP" altLang="en-US" b="1" dirty="0">
                <a:solidFill>
                  <a:srgbClr val="0000FF"/>
                </a:solidFill>
                <a:latin typeface="Arial Black" panose="020B0A04020102020204" pitchFamily="34" charset="0"/>
              </a:rPr>
              <a:t>　　</a:t>
            </a:r>
          </a:p>
        </p:txBody>
      </p:sp>
      <p:sp>
        <p:nvSpPr>
          <p:cNvPr id="707" name="テキスト ボックス 401">
            <a:extLst>
              <a:ext uri="{FF2B5EF4-FFF2-40B4-BE49-F238E27FC236}">
                <a16:creationId xmlns:a16="http://schemas.microsoft.com/office/drawing/2014/main" id="{3A94DCA0-E48B-4FAC-946E-E0233C7F7A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382774" y="34089936"/>
            <a:ext cx="3622444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ja-JP" b="1" dirty="0">
                <a:solidFill>
                  <a:srgbClr val="FF0000"/>
                </a:solidFill>
                <a:latin typeface="Arial Black" panose="020B0A04020102020204" pitchFamily="34" charset="0"/>
              </a:rPr>
              <a:t>Nd</a:t>
            </a:r>
            <a:r>
              <a:rPr lang="en-US" altLang="ja-JP" b="1" baseline="-25000" dirty="0">
                <a:solidFill>
                  <a:srgbClr val="FF0000"/>
                </a:solidFill>
                <a:latin typeface="Arial Black" panose="020B0A04020102020204" pitchFamily="34" charset="0"/>
              </a:rPr>
              <a:t>1-x</a:t>
            </a:r>
            <a:r>
              <a:rPr lang="en-US" altLang="ja-JP" b="1" dirty="0">
                <a:solidFill>
                  <a:srgbClr val="FF0000"/>
                </a:solidFill>
                <a:latin typeface="Arial Black" panose="020B0A04020102020204" pitchFamily="34" charset="0"/>
              </a:rPr>
              <a:t>Sr</a:t>
            </a:r>
            <a:r>
              <a:rPr lang="en-US" altLang="ja-JP" b="1" baseline="-25000" dirty="0">
                <a:solidFill>
                  <a:srgbClr val="FF0000"/>
                </a:solidFill>
                <a:latin typeface="Arial Black" panose="020B0A04020102020204" pitchFamily="34" charset="0"/>
              </a:rPr>
              <a:t>x</a:t>
            </a:r>
            <a:r>
              <a:rPr lang="en-US" altLang="ja-JP" b="1" dirty="0">
                <a:solidFill>
                  <a:srgbClr val="FF0000"/>
                </a:solidFill>
                <a:latin typeface="Arial Black" panose="020B0A04020102020204" pitchFamily="34" charset="0"/>
              </a:rPr>
              <a:t>FeO</a:t>
            </a:r>
            <a:r>
              <a:rPr lang="en-US" altLang="ja-JP" b="1" baseline="-25000" dirty="0">
                <a:solidFill>
                  <a:srgbClr val="FF0000"/>
                </a:solidFill>
                <a:latin typeface="Arial Black" panose="020B0A04020102020204" pitchFamily="34" charset="0"/>
              </a:rPr>
              <a:t>3</a:t>
            </a:r>
            <a:r>
              <a:rPr lang="en-US" altLang="ja-JP" b="1" dirty="0">
                <a:solidFill>
                  <a:srgbClr val="FF0000"/>
                </a:solidFill>
                <a:latin typeface="Arial Black" panose="020B0A04020102020204" pitchFamily="34" charset="0"/>
              </a:rPr>
              <a:t> (0.1</a:t>
            </a:r>
            <a:r>
              <a:rPr lang="ja-JP" altLang="en-US" b="1" dirty="0">
                <a:solidFill>
                  <a:srgbClr val="FF0000"/>
                </a:solidFill>
                <a:latin typeface="Arial Black" panose="020B0A04020102020204" pitchFamily="34" charset="0"/>
              </a:rPr>
              <a:t>≦</a:t>
            </a:r>
            <a:r>
              <a:rPr lang="en-US" altLang="ja-JP" b="1" dirty="0">
                <a:solidFill>
                  <a:srgbClr val="FF0000"/>
                </a:solidFill>
                <a:latin typeface="Arial Black" panose="020B0A04020102020204" pitchFamily="34" charset="0"/>
              </a:rPr>
              <a:t>x</a:t>
            </a:r>
            <a:r>
              <a:rPr lang="ja-JP" altLang="en-US" b="1" dirty="0">
                <a:solidFill>
                  <a:srgbClr val="FF0000"/>
                </a:solidFill>
                <a:latin typeface="Arial Black" panose="020B0A04020102020204" pitchFamily="34" charset="0"/>
              </a:rPr>
              <a:t>≦</a:t>
            </a:r>
            <a:r>
              <a:rPr lang="en-US" altLang="ja-JP" b="1" dirty="0">
                <a:solidFill>
                  <a:srgbClr val="FF0000"/>
                </a:solidFill>
                <a:latin typeface="Arial Black" panose="020B0A04020102020204" pitchFamily="34" charset="0"/>
              </a:rPr>
              <a:t>0.5)</a:t>
            </a:r>
            <a:endParaRPr lang="ja-JP" altLang="en-US" b="1" baseline="-250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708" name="図 707">
            <a:extLst>
              <a:ext uri="{FF2B5EF4-FFF2-40B4-BE49-F238E27FC236}">
                <a16:creationId xmlns:a16="http://schemas.microsoft.com/office/drawing/2014/main" id="{E5040221-0193-46CC-BD74-D95479D76963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10915057" y="27673331"/>
            <a:ext cx="4360476" cy="4212975"/>
          </a:xfrm>
          <a:prstGeom prst="rect">
            <a:avLst/>
          </a:prstGeom>
        </p:spPr>
      </p:pic>
      <p:pic>
        <p:nvPicPr>
          <p:cNvPr id="709" name="図 708">
            <a:extLst>
              <a:ext uri="{FF2B5EF4-FFF2-40B4-BE49-F238E27FC236}">
                <a16:creationId xmlns:a16="http://schemas.microsoft.com/office/drawing/2014/main" id="{6733D947-915D-48D1-BB55-F760B906ECA6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15497300" y="22513237"/>
            <a:ext cx="4392488" cy="4262615"/>
          </a:xfrm>
          <a:prstGeom prst="rect">
            <a:avLst/>
          </a:prstGeom>
        </p:spPr>
      </p:pic>
      <p:pic>
        <p:nvPicPr>
          <p:cNvPr id="710" name="図 709">
            <a:extLst>
              <a:ext uri="{FF2B5EF4-FFF2-40B4-BE49-F238E27FC236}">
                <a16:creationId xmlns:a16="http://schemas.microsoft.com/office/drawing/2014/main" id="{7330EDA7-2780-476F-A909-BCF02CC6425F}"/>
              </a:ext>
            </a:extLst>
      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15638463" y="27742531"/>
            <a:ext cx="4378572" cy="4262614"/>
          </a:xfrm>
          <a:prstGeom prst="rect">
            <a:avLst/>
          </a:prstGeom>
        </p:spPr>
      </p:pic>
      <p:pic>
        <p:nvPicPr>
          <p:cNvPr id="711" name="図 710">
            <a:extLst>
              <a:ext uri="{FF2B5EF4-FFF2-40B4-BE49-F238E27FC236}">
                <a16:creationId xmlns:a16="http://schemas.microsoft.com/office/drawing/2014/main" id="{D1D19438-C9E8-4315-BDE8-3D624F3E30E0}"/>
              </a:ext>
            </a:extLst>
          </p:cNvPr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20048229" y="22534715"/>
            <a:ext cx="4392487" cy="4225859"/>
          </a:xfrm>
          <a:prstGeom prst="rect">
            <a:avLst/>
          </a:prstGeom>
        </p:spPr>
      </p:pic>
      <p:pic>
        <p:nvPicPr>
          <p:cNvPr id="712" name="図 711">
            <a:extLst>
              <a:ext uri="{FF2B5EF4-FFF2-40B4-BE49-F238E27FC236}">
                <a16:creationId xmlns:a16="http://schemas.microsoft.com/office/drawing/2014/main" id="{EDD0D27D-E6EF-4565-AC3D-42C204258564}"/>
              </a:ext>
            </a:extLst>
          </p:cNvPr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20174567" y="27701217"/>
            <a:ext cx="4340819" cy="4225861"/>
          </a:xfrm>
          <a:prstGeom prst="rect">
            <a:avLst/>
          </a:prstGeom>
        </p:spPr>
      </p:pic>
      <p:pic>
        <p:nvPicPr>
          <p:cNvPr id="713" name="Picture 2">
            <a:extLst>
              <a:ext uri="{FF2B5EF4-FFF2-40B4-BE49-F238E27FC236}">
                <a16:creationId xmlns:a16="http://schemas.microsoft.com/office/drawing/2014/main" id="{D3596AD3-7DA8-4349-90AB-94BF815B69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21286846" y="28150529"/>
            <a:ext cx="11207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714" name="図 713">
            <a:extLst>
              <a:ext uri="{FF2B5EF4-FFF2-40B4-BE49-F238E27FC236}">
                <a16:creationId xmlns:a16="http://schemas.microsoft.com/office/drawing/2014/main" id="{23AE62EC-5F01-44B4-B40D-920D705E051D}"/>
              </a:ext>
            </a:extLst>
          </p:cNvPr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1752990" y="33300767"/>
            <a:ext cx="5914928" cy="5758283"/>
          </a:xfrm>
          <a:prstGeom prst="rect">
            <a:avLst/>
          </a:prstGeom>
        </p:spPr>
      </p:pic>
      <p:sp>
        <p:nvSpPr>
          <p:cNvPr id="715" name="テキスト ボックス 401">
            <a:extLst>
              <a:ext uri="{FF2B5EF4-FFF2-40B4-BE49-F238E27FC236}">
                <a16:creationId xmlns:a16="http://schemas.microsoft.com/office/drawing/2014/main" id="{CE05EB51-681C-46E1-9847-82D13E8582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38891" y="27111762"/>
            <a:ext cx="4206875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ja-JP" b="1" dirty="0">
                <a:solidFill>
                  <a:srgbClr val="FF0000"/>
                </a:solidFill>
                <a:latin typeface="Arial Black" panose="020B0A04020102020204" pitchFamily="34" charset="0"/>
              </a:rPr>
              <a:t>Nd</a:t>
            </a:r>
            <a:r>
              <a:rPr lang="en-US" altLang="ja-JP" b="1" baseline="-25000" dirty="0">
                <a:solidFill>
                  <a:srgbClr val="FF0000"/>
                </a:solidFill>
                <a:latin typeface="Arial Black" panose="020B0A04020102020204" pitchFamily="34" charset="0"/>
              </a:rPr>
              <a:t>1-x</a:t>
            </a:r>
            <a:r>
              <a:rPr lang="en-US" altLang="ja-JP" b="1" dirty="0">
                <a:solidFill>
                  <a:srgbClr val="FF0000"/>
                </a:solidFill>
                <a:latin typeface="Arial Black" panose="020B0A04020102020204" pitchFamily="34" charset="0"/>
              </a:rPr>
              <a:t>Sr</a:t>
            </a:r>
            <a:r>
              <a:rPr lang="en-US" altLang="ja-JP" b="1" baseline="-25000" dirty="0">
                <a:solidFill>
                  <a:srgbClr val="FF0000"/>
                </a:solidFill>
                <a:latin typeface="Arial Black" panose="020B0A04020102020204" pitchFamily="34" charset="0"/>
              </a:rPr>
              <a:t>x</a:t>
            </a:r>
            <a:r>
              <a:rPr lang="en-US" altLang="ja-JP" b="1" dirty="0">
                <a:solidFill>
                  <a:srgbClr val="FF0000"/>
                </a:solidFill>
                <a:latin typeface="Arial Black" panose="020B0A04020102020204" pitchFamily="34" charset="0"/>
              </a:rPr>
              <a:t>FeO</a:t>
            </a:r>
            <a:r>
              <a:rPr lang="en-US" altLang="ja-JP" b="1" baseline="-25000" dirty="0">
                <a:solidFill>
                  <a:srgbClr val="FF0000"/>
                </a:solidFill>
                <a:latin typeface="Arial Black" panose="020B0A04020102020204" pitchFamily="34" charset="0"/>
              </a:rPr>
              <a:t>3</a:t>
            </a:r>
            <a:r>
              <a:rPr lang="en-US" altLang="ja-JP" b="1" dirty="0">
                <a:solidFill>
                  <a:srgbClr val="FF0000"/>
                </a:solidFill>
                <a:latin typeface="Arial Black" panose="020B0A04020102020204" pitchFamily="34" charset="0"/>
              </a:rPr>
              <a:t> (0.1</a:t>
            </a:r>
            <a:r>
              <a:rPr lang="ja-JP" altLang="en-US" b="1" dirty="0">
                <a:solidFill>
                  <a:srgbClr val="FF0000"/>
                </a:solidFill>
                <a:latin typeface="Arial Black" panose="020B0A04020102020204" pitchFamily="34" charset="0"/>
              </a:rPr>
              <a:t>≦</a:t>
            </a:r>
            <a:r>
              <a:rPr lang="en-US" altLang="ja-JP" b="1" dirty="0">
                <a:solidFill>
                  <a:srgbClr val="FF0000"/>
                </a:solidFill>
                <a:latin typeface="Arial Black" panose="020B0A04020102020204" pitchFamily="34" charset="0"/>
              </a:rPr>
              <a:t>x</a:t>
            </a:r>
            <a:r>
              <a:rPr lang="ja-JP" altLang="en-US" b="1" dirty="0">
                <a:solidFill>
                  <a:srgbClr val="FF0000"/>
                </a:solidFill>
                <a:latin typeface="Arial Black" panose="020B0A04020102020204" pitchFamily="34" charset="0"/>
              </a:rPr>
              <a:t>≦</a:t>
            </a:r>
            <a:r>
              <a:rPr lang="en-US" altLang="ja-JP" b="1" dirty="0">
                <a:solidFill>
                  <a:srgbClr val="FF0000"/>
                </a:solidFill>
                <a:latin typeface="Arial Black" panose="020B0A04020102020204" pitchFamily="34" charset="0"/>
              </a:rPr>
              <a:t>0.5)</a:t>
            </a:r>
            <a:endParaRPr lang="ja-JP" altLang="en-US" b="1" baseline="-250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716" name="テキスト ボックス 399">
            <a:extLst>
              <a:ext uri="{FF2B5EF4-FFF2-40B4-BE49-F238E27FC236}">
                <a16:creationId xmlns:a16="http://schemas.microsoft.com/office/drawing/2014/main" id="{747FFA6E-4F1C-4EF0-ABC2-C89B4E5355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29657" y="32762458"/>
            <a:ext cx="3856037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ja-JP" b="1" dirty="0">
                <a:solidFill>
                  <a:srgbClr val="0000FF"/>
                </a:solidFill>
                <a:latin typeface="Arial Black" panose="020B0A04020102020204" pitchFamily="34" charset="0"/>
              </a:rPr>
              <a:t>Pr</a:t>
            </a:r>
            <a:r>
              <a:rPr lang="en-US" altLang="ja-JP" b="1" baseline="-25000" dirty="0">
                <a:solidFill>
                  <a:srgbClr val="0000FF"/>
                </a:solidFill>
                <a:latin typeface="Arial Black" panose="020B0A04020102020204" pitchFamily="34" charset="0"/>
              </a:rPr>
              <a:t>1-x</a:t>
            </a:r>
            <a:r>
              <a:rPr lang="en-US" altLang="ja-JP" b="1" dirty="0">
                <a:solidFill>
                  <a:srgbClr val="0000FF"/>
                </a:solidFill>
                <a:latin typeface="Arial Black" panose="020B0A04020102020204" pitchFamily="34" charset="0"/>
              </a:rPr>
              <a:t>Sr</a:t>
            </a:r>
            <a:r>
              <a:rPr lang="en-US" altLang="ja-JP" b="1" baseline="-25000" dirty="0">
                <a:solidFill>
                  <a:srgbClr val="0000FF"/>
                </a:solidFill>
                <a:latin typeface="Arial Black" panose="020B0A04020102020204" pitchFamily="34" charset="0"/>
              </a:rPr>
              <a:t>x</a:t>
            </a:r>
            <a:r>
              <a:rPr lang="en-US" altLang="ja-JP" b="1" dirty="0">
                <a:solidFill>
                  <a:srgbClr val="0000FF"/>
                </a:solidFill>
                <a:latin typeface="Arial Black" panose="020B0A04020102020204" pitchFamily="34" charset="0"/>
              </a:rPr>
              <a:t>FeO</a:t>
            </a:r>
            <a:r>
              <a:rPr lang="en-US" altLang="ja-JP" b="1" baseline="-25000" dirty="0">
                <a:solidFill>
                  <a:srgbClr val="0000FF"/>
                </a:solidFill>
                <a:latin typeface="Arial Black" panose="020B0A04020102020204" pitchFamily="34" charset="0"/>
              </a:rPr>
              <a:t>3</a:t>
            </a:r>
            <a:r>
              <a:rPr lang="ja-JP" altLang="en-US" b="1" baseline="-25000" dirty="0">
                <a:solidFill>
                  <a:srgbClr val="0000FF"/>
                </a:solidFill>
                <a:latin typeface="Arial Black" panose="020B0A04020102020204" pitchFamily="34" charset="0"/>
              </a:rPr>
              <a:t>　</a:t>
            </a:r>
            <a:r>
              <a:rPr lang="en-US" altLang="ja-JP" b="1" dirty="0">
                <a:solidFill>
                  <a:srgbClr val="0000FF"/>
                </a:solidFill>
                <a:latin typeface="Arial Black" panose="020B0A04020102020204" pitchFamily="34" charset="0"/>
              </a:rPr>
              <a:t>(0.0</a:t>
            </a:r>
            <a:r>
              <a:rPr lang="ja-JP" altLang="en-US" b="1" dirty="0">
                <a:solidFill>
                  <a:srgbClr val="0000FF"/>
                </a:solidFill>
                <a:latin typeface="Arial Black" panose="020B0A04020102020204" pitchFamily="34" charset="0"/>
              </a:rPr>
              <a:t>≦</a:t>
            </a:r>
            <a:r>
              <a:rPr lang="en-US" altLang="ja-JP" b="1" dirty="0">
                <a:solidFill>
                  <a:srgbClr val="0000FF"/>
                </a:solidFill>
                <a:latin typeface="Arial Black" panose="020B0A04020102020204" pitchFamily="34" charset="0"/>
              </a:rPr>
              <a:t>x</a:t>
            </a:r>
            <a:r>
              <a:rPr lang="ja-JP" altLang="en-US" b="1" dirty="0">
                <a:solidFill>
                  <a:srgbClr val="0000FF"/>
                </a:solidFill>
                <a:latin typeface="Arial Black" panose="020B0A04020102020204" pitchFamily="34" charset="0"/>
              </a:rPr>
              <a:t>≦</a:t>
            </a:r>
            <a:r>
              <a:rPr lang="en-US" altLang="ja-JP" b="1" dirty="0">
                <a:solidFill>
                  <a:srgbClr val="0000FF"/>
                </a:solidFill>
                <a:latin typeface="Arial Black" panose="020B0A04020102020204" pitchFamily="34" charset="0"/>
              </a:rPr>
              <a:t>0.5)</a:t>
            </a:r>
            <a:r>
              <a:rPr lang="ja-JP" altLang="en-US" b="1" dirty="0">
                <a:solidFill>
                  <a:srgbClr val="0000FF"/>
                </a:solidFill>
                <a:latin typeface="Arial Black" panose="020B0A04020102020204" pitchFamily="34" charset="0"/>
              </a:rPr>
              <a:t>　　</a:t>
            </a:r>
          </a:p>
        </p:txBody>
      </p:sp>
      <p:pic>
        <p:nvPicPr>
          <p:cNvPr id="717" name="図 716">
            <a:extLst>
              <a:ext uri="{FF2B5EF4-FFF2-40B4-BE49-F238E27FC236}">
                <a16:creationId xmlns:a16="http://schemas.microsoft.com/office/drawing/2014/main" id="{57E41DC7-3C59-4F37-982F-E674307C9907}"/>
              </a:ext>
            </a:extLst>
          </p:cNvPr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8270307" y="33255729"/>
            <a:ext cx="5890016" cy="5734031"/>
          </a:xfrm>
          <a:prstGeom prst="rect">
            <a:avLst/>
          </a:prstGeom>
        </p:spPr>
      </p:pic>
      <p:pic>
        <p:nvPicPr>
          <p:cNvPr id="718" name="図 717">
            <a:extLst>
              <a:ext uri="{FF2B5EF4-FFF2-40B4-BE49-F238E27FC236}">
                <a16:creationId xmlns:a16="http://schemas.microsoft.com/office/drawing/2014/main" id="{4C187F6C-1F00-48D9-8515-2688ECC59241}"/>
              </a:ext>
            </a:extLst>
          </p:cNvPr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24715864" y="22507485"/>
            <a:ext cx="4325213" cy="4237037"/>
          </a:xfrm>
          <a:prstGeom prst="rect">
            <a:avLst/>
          </a:prstGeom>
        </p:spPr>
      </p:pic>
      <p:pic>
        <p:nvPicPr>
          <p:cNvPr id="719" name="図 718">
            <a:extLst>
              <a:ext uri="{FF2B5EF4-FFF2-40B4-BE49-F238E27FC236}">
                <a16:creationId xmlns:a16="http://schemas.microsoft.com/office/drawing/2014/main" id="{4EB4FA75-3D60-4D5A-83B0-92365D8C92AE}"/>
              </a:ext>
            </a:extLst>
          </p:cNvPr>
          <p:cNvPicPr>
            <a:picLocks noChangeAspect="1"/>
          </p:cNvPicPr>
          <p:nvPr/>
        </p:nvPicPr>
        <p:blipFill>
          <a:blip r:embed="rId40"/>
          <a:stretch>
            <a:fillRect/>
          </a:stretch>
        </p:blipFill>
        <p:spPr>
          <a:xfrm>
            <a:off x="24693501" y="27668694"/>
            <a:ext cx="4398295" cy="4290905"/>
          </a:xfrm>
          <a:prstGeom prst="rect">
            <a:avLst/>
          </a:prstGeom>
        </p:spPr>
      </p:pic>
      <p:pic>
        <p:nvPicPr>
          <p:cNvPr id="720" name="図 719">
            <a:extLst>
              <a:ext uri="{FF2B5EF4-FFF2-40B4-BE49-F238E27FC236}">
                <a16:creationId xmlns:a16="http://schemas.microsoft.com/office/drawing/2014/main" id="{D421E0CA-D0F8-4F9C-8791-7D653EB1639B}"/>
              </a:ext>
            </a:extLst>
          </p:cNvPr>
          <p:cNvPicPr>
            <a:picLocks noChangeAspect="1"/>
          </p:cNvPicPr>
          <p:nvPr/>
        </p:nvPicPr>
        <p:blipFill>
          <a:blip r:embed="rId41"/>
          <a:stretch>
            <a:fillRect/>
          </a:stretch>
        </p:blipFill>
        <p:spPr>
          <a:xfrm>
            <a:off x="20278870" y="34571344"/>
            <a:ext cx="4328092" cy="4226363"/>
          </a:xfrm>
          <a:prstGeom prst="rect">
            <a:avLst/>
          </a:prstGeom>
        </p:spPr>
      </p:pic>
      <p:pic>
        <p:nvPicPr>
          <p:cNvPr id="721" name="図 720">
            <a:extLst>
              <a:ext uri="{FF2B5EF4-FFF2-40B4-BE49-F238E27FC236}">
                <a16:creationId xmlns:a16="http://schemas.microsoft.com/office/drawing/2014/main" id="{0FC26D29-E3FE-4B1C-9219-58540219F315}"/>
              </a:ext>
            </a:extLst>
          </p:cNvPr>
          <p:cNvPicPr>
            <a:picLocks noChangeAspect="1"/>
          </p:cNvPicPr>
          <p:nvPr/>
        </p:nvPicPr>
        <p:blipFill>
          <a:blip r:embed="rId42"/>
          <a:stretch>
            <a:fillRect/>
          </a:stretch>
        </p:blipFill>
        <p:spPr>
          <a:xfrm>
            <a:off x="24632260" y="34522950"/>
            <a:ext cx="4410616" cy="4253094"/>
          </a:xfrm>
          <a:prstGeom prst="rect">
            <a:avLst/>
          </a:prstGeom>
        </p:spPr>
      </p:pic>
      <p:sp>
        <p:nvSpPr>
          <p:cNvPr id="749" name="テキスト ボックス 399">
            <a:extLst>
              <a:ext uri="{FF2B5EF4-FFF2-40B4-BE49-F238E27FC236}">
                <a16:creationId xmlns:a16="http://schemas.microsoft.com/office/drawing/2014/main" id="{604E6F08-80AD-4EC6-B214-954E2A5973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89543" y="32465731"/>
            <a:ext cx="3856037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ja-JP" b="1" dirty="0">
                <a:solidFill>
                  <a:srgbClr val="0000FF"/>
                </a:solidFill>
                <a:latin typeface="Arial Black" panose="020B0A04020102020204" pitchFamily="34" charset="0"/>
              </a:rPr>
              <a:t>Pr</a:t>
            </a:r>
            <a:r>
              <a:rPr lang="en-US" altLang="ja-JP" b="1" baseline="-25000" dirty="0">
                <a:solidFill>
                  <a:srgbClr val="0000FF"/>
                </a:solidFill>
                <a:latin typeface="Arial Black" panose="020B0A04020102020204" pitchFamily="34" charset="0"/>
              </a:rPr>
              <a:t>1-x</a:t>
            </a:r>
            <a:r>
              <a:rPr lang="en-US" altLang="ja-JP" b="1" dirty="0">
                <a:solidFill>
                  <a:srgbClr val="0000FF"/>
                </a:solidFill>
                <a:latin typeface="Arial Black" panose="020B0A04020102020204" pitchFamily="34" charset="0"/>
              </a:rPr>
              <a:t>Sr</a:t>
            </a:r>
            <a:r>
              <a:rPr lang="en-US" altLang="ja-JP" b="1" baseline="-25000" dirty="0">
                <a:solidFill>
                  <a:srgbClr val="0000FF"/>
                </a:solidFill>
                <a:latin typeface="Arial Black" panose="020B0A04020102020204" pitchFamily="34" charset="0"/>
              </a:rPr>
              <a:t>x</a:t>
            </a:r>
            <a:r>
              <a:rPr lang="en-US" altLang="ja-JP" b="1" dirty="0">
                <a:solidFill>
                  <a:srgbClr val="0000FF"/>
                </a:solidFill>
                <a:latin typeface="Arial Black" panose="020B0A04020102020204" pitchFamily="34" charset="0"/>
              </a:rPr>
              <a:t>FeO</a:t>
            </a:r>
            <a:r>
              <a:rPr lang="en-US" altLang="ja-JP" b="1" baseline="-25000" dirty="0">
                <a:solidFill>
                  <a:srgbClr val="0000FF"/>
                </a:solidFill>
                <a:latin typeface="Arial Black" panose="020B0A04020102020204" pitchFamily="34" charset="0"/>
              </a:rPr>
              <a:t>3</a:t>
            </a:r>
            <a:r>
              <a:rPr lang="ja-JP" altLang="en-US" b="1" baseline="-25000" dirty="0">
                <a:solidFill>
                  <a:srgbClr val="0000FF"/>
                </a:solidFill>
                <a:latin typeface="Arial Black" panose="020B0A04020102020204" pitchFamily="34" charset="0"/>
              </a:rPr>
              <a:t>　</a:t>
            </a:r>
            <a:r>
              <a:rPr lang="en-US" altLang="ja-JP" b="1" dirty="0">
                <a:solidFill>
                  <a:srgbClr val="0000FF"/>
                </a:solidFill>
                <a:latin typeface="Arial Black" panose="020B0A04020102020204" pitchFamily="34" charset="0"/>
              </a:rPr>
              <a:t>(0.0</a:t>
            </a:r>
            <a:r>
              <a:rPr lang="ja-JP" altLang="en-US" b="1" dirty="0">
                <a:solidFill>
                  <a:srgbClr val="0000FF"/>
                </a:solidFill>
                <a:latin typeface="Arial Black" panose="020B0A04020102020204" pitchFamily="34" charset="0"/>
              </a:rPr>
              <a:t>≦</a:t>
            </a:r>
            <a:r>
              <a:rPr lang="en-US" altLang="ja-JP" b="1" dirty="0">
                <a:solidFill>
                  <a:srgbClr val="0000FF"/>
                </a:solidFill>
                <a:latin typeface="Arial Black" panose="020B0A04020102020204" pitchFamily="34" charset="0"/>
              </a:rPr>
              <a:t>x</a:t>
            </a:r>
            <a:r>
              <a:rPr lang="ja-JP" altLang="en-US" b="1" dirty="0">
                <a:solidFill>
                  <a:srgbClr val="0000FF"/>
                </a:solidFill>
                <a:latin typeface="Arial Black" panose="020B0A04020102020204" pitchFamily="34" charset="0"/>
              </a:rPr>
              <a:t>≦</a:t>
            </a:r>
            <a:r>
              <a:rPr lang="en-US" altLang="ja-JP" b="1" dirty="0">
                <a:solidFill>
                  <a:srgbClr val="0000FF"/>
                </a:solidFill>
                <a:latin typeface="Arial Black" panose="020B0A04020102020204" pitchFamily="34" charset="0"/>
              </a:rPr>
              <a:t>0.5)</a:t>
            </a:r>
            <a:r>
              <a:rPr lang="ja-JP" altLang="en-US" b="1" dirty="0">
                <a:solidFill>
                  <a:srgbClr val="0000FF"/>
                </a:solidFill>
                <a:latin typeface="Arial Black" panose="020B0A04020102020204" pitchFamily="34" charset="0"/>
              </a:rPr>
              <a:t>　　</a:t>
            </a:r>
          </a:p>
        </p:txBody>
      </p:sp>
      <p:sp>
        <p:nvSpPr>
          <p:cNvPr id="750" name="テキスト ボックス 401">
            <a:extLst>
              <a:ext uri="{FF2B5EF4-FFF2-40B4-BE49-F238E27FC236}">
                <a16:creationId xmlns:a16="http://schemas.microsoft.com/office/drawing/2014/main" id="{AC7991D2-DF0D-4166-BAC4-51E80C8C7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81702" y="35862995"/>
            <a:ext cx="4206875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ja-JP" b="1" dirty="0">
                <a:solidFill>
                  <a:srgbClr val="FF0000"/>
                </a:solidFill>
                <a:latin typeface="Arial Black" panose="020B0A04020102020204" pitchFamily="34" charset="0"/>
              </a:rPr>
              <a:t>Nd</a:t>
            </a:r>
            <a:r>
              <a:rPr lang="en-US" altLang="ja-JP" b="1" baseline="-25000" dirty="0">
                <a:solidFill>
                  <a:srgbClr val="FF0000"/>
                </a:solidFill>
                <a:latin typeface="Arial Black" panose="020B0A04020102020204" pitchFamily="34" charset="0"/>
              </a:rPr>
              <a:t>1-x</a:t>
            </a:r>
            <a:r>
              <a:rPr lang="en-US" altLang="ja-JP" b="1" dirty="0">
                <a:solidFill>
                  <a:srgbClr val="FF0000"/>
                </a:solidFill>
                <a:latin typeface="Arial Black" panose="020B0A04020102020204" pitchFamily="34" charset="0"/>
              </a:rPr>
              <a:t>Sr</a:t>
            </a:r>
            <a:r>
              <a:rPr lang="en-US" altLang="ja-JP" b="1" baseline="-25000" dirty="0">
                <a:solidFill>
                  <a:srgbClr val="FF0000"/>
                </a:solidFill>
                <a:latin typeface="Arial Black" panose="020B0A04020102020204" pitchFamily="34" charset="0"/>
              </a:rPr>
              <a:t>x</a:t>
            </a:r>
            <a:r>
              <a:rPr lang="en-US" altLang="ja-JP" b="1" dirty="0">
                <a:solidFill>
                  <a:srgbClr val="FF0000"/>
                </a:solidFill>
                <a:latin typeface="Arial Black" panose="020B0A04020102020204" pitchFamily="34" charset="0"/>
              </a:rPr>
              <a:t>FeO</a:t>
            </a:r>
            <a:r>
              <a:rPr lang="en-US" altLang="ja-JP" b="1" baseline="-25000" dirty="0">
                <a:solidFill>
                  <a:srgbClr val="FF0000"/>
                </a:solidFill>
                <a:latin typeface="Arial Black" panose="020B0A04020102020204" pitchFamily="34" charset="0"/>
              </a:rPr>
              <a:t>3</a:t>
            </a:r>
            <a:r>
              <a:rPr lang="en-US" altLang="ja-JP" b="1" dirty="0">
                <a:solidFill>
                  <a:srgbClr val="FF0000"/>
                </a:solidFill>
                <a:latin typeface="Arial Black" panose="020B0A04020102020204" pitchFamily="34" charset="0"/>
              </a:rPr>
              <a:t> (0.1</a:t>
            </a:r>
            <a:r>
              <a:rPr lang="ja-JP" altLang="en-US" b="1" dirty="0">
                <a:solidFill>
                  <a:srgbClr val="FF0000"/>
                </a:solidFill>
                <a:latin typeface="Arial Black" panose="020B0A04020102020204" pitchFamily="34" charset="0"/>
              </a:rPr>
              <a:t>≦</a:t>
            </a:r>
            <a:r>
              <a:rPr lang="en-US" altLang="ja-JP" b="1" dirty="0">
                <a:solidFill>
                  <a:srgbClr val="FF0000"/>
                </a:solidFill>
                <a:latin typeface="Arial Black" panose="020B0A04020102020204" pitchFamily="34" charset="0"/>
              </a:rPr>
              <a:t>x</a:t>
            </a:r>
            <a:r>
              <a:rPr lang="ja-JP" altLang="en-US" b="1" dirty="0">
                <a:solidFill>
                  <a:srgbClr val="FF0000"/>
                </a:solidFill>
                <a:latin typeface="Arial Black" panose="020B0A04020102020204" pitchFamily="34" charset="0"/>
              </a:rPr>
              <a:t>≦</a:t>
            </a:r>
            <a:r>
              <a:rPr lang="en-US" altLang="ja-JP" b="1" dirty="0">
                <a:solidFill>
                  <a:srgbClr val="FF0000"/>
                </a:solidFill>
                <a:latin typeface="Arial Black" panose="020B0A04020102020204" pitchFamily="34" charset="0"/>
              </a:rPr>
              <a:t>0.5)</a:t>
            </a:r>
            <a:endParaRPr lang="ja-JP" altLang="en-US" b="1" baseline="-250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751" name="Rectangle 933">
            <a:extLst>
              <a:ext uri="{FF2B5EF4-FFF2-40B4-BE49-F238E27FC236}">
                <a16:creationId xmlns:a16="http://schemas.microsoft.com/office/drawing/2014/main" id="{D344B37A-D975-404C-AF03-4080F8094B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3588" y="41759188"/>
            <a:ext cx="28571825" cy="1030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441673" tIns="220837" rIns="441673" bIns="220837">
            <a:spAutoFit/>
          </a:bodyPr>
          <a:lstStyle>
            <a:lvl1pPr defTabSz="4418013"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defTabSz="4418013"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defTabSz="4418013"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defTabSz="4418013"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defTabSz="4418013"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defTabSz="4418013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defTabSz="4418013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defTabSz="4418013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defTabSz="4418013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>
              <a:defRPr/>
            </a:pPr>
            <a:r>
              <a:rPr lang="ja-JP" altLang="en-US" sz="3800" b="1" i="1" dirty="0">
                <a:solidFill>
                  <a:schemeClr val="bg1"/>
                </a:solidFill>
                <a:latin typeface="Arial Black" pitchFamily="34" charset="0"/>
                <a:cs typeface="Times New Roman" pitchFamily="18" charset="0"/>
              </a:rPr>
              <a:t>謝辞 </a:t>
            </a:r>
            <a:r>
              <a:rPr lang="en-US" altLang="ja-JP" sz="3800" b="1" i="1" dirty="0">
                <a:solidFill>
                  <a:schemeClr val="bg1"/>
                </a:solidFill>
                <a:latin typeface="Arial Black" pitchFamily="34" charset="0"/>
                <a:cs typeface="Times New Roman" pitchFamily="18" charset="0"/>
              </a:rPr>
              <a:t>:  </a:t>
            </a:r>
            <a:r>
              <a:rPr lang="ja-JP" altLang="en-US" sz="3000" b="1" dirty="0">
                <a:solidFill>
                  <a:schemeClr val="bg1"/>
                </a:solidFill>
                <a:latin typeface="Arial Black" pitchFamily="34" charset="0"/>
                <a:ea typeface="ＭＳ ゴシック" pitchFamily="49" charset="-128"/>
                <a:cs typeface="Times New Roman" pitchFamily="18" charset="0"/>
              </a:rPr>
              <a:t>本研究の一部は、科学研究費補助金</a:t>
            </a:r>
            <a:r>
              <a:rPr lang="en-US" altLang="ja-JP" sz="3000" b="1" dirty="0">
                <a:solidFill>
                  <a:schemeClr val="bg1"/>
                </a:solidFill>
                <a:latin typeface="Arial Black" pitchFamily="34" charset="0"/>
                <a:ea typeface="ＭＳ ゴシック" pitchFamily="49" charset="-128"/>
                <a:cs typeface="Times New Roman" pitchFamily="18" charset="0"/>
              </a:rPr>
              <a:t>  </a:t>
            </a:r>
            <a:r>
              <a:rPr lang="ja-JP" altLang="en-US" sz="3000" b="1" dirty="0">
                <a:solidFill>
                  <a:schemeClr val="bg1"/>
                </a:solidFill>
                <a:latin typeface="Arial Black" pitchFamily="34" charset="0"/>
                <a:ea typeface="ＭＳ ゴシック" pitchFamily="49" charset="-128"/>
                <a:cs typeface="Times New Roman" pitchFamily="18" charset="0"/>
              </a:rPr>
              <a:t>基盤研究</a:t>
            </a:r>
            <a:r>
              <a:rPr lang="en-US" altLang="ja-JP" sz="3000" b="1" dirty="0">
                <a:solidFill>
                  <a:schemeClr val="bg1"/>
                </a:solidFill>
                <a:latin typeface="Arial Black" pitchFamily="34" charset="0"/>
                <a:ea typeface="ＭＳ ゴシック" pitchFamily="49" charset="-128"/>
                <a:cs typeface="Times New Roman" pitchFamily="18" charset="0"/>
              </a:rPr>
              <a:t>(C) (</a:t>
            </a:r>
            <a:r>
              <a:rPr lang="ja-JP" altLang="en-US" sz="3000" b="1" dirty="0">
                <a:solidFill>
                  <a:schemeClr val="bg1"/>
                </a:solidFill>
                <a:latin typeface="Arial Black" pitchFamily="34" charset="0"/>
                <a:ea typeface="ＭＳ ゴシック" pitchFamily="49" charset="-128"/>
                <a:cs typeface="Times New Roman" pitchFamily="18" charset="0"/>
              </a:rPr>
              <a:t>一般</a:t>
            </a:r>
            <a:r>
              <a:rPr lang="en-US" altLang="ja-JP" sz="3000" b="1" dirty="0">
                <a:solidFill>
                  <a:schemeClr val="bg1"/>
                </a:solidFill>
                <a:latin typeface="Arial Black" pitchFamily="34" charset="0"/>
                <a:ea typeface="ＭＳ ゴシック" pitchFamily="49" charset="-128"/>
                <a:cs typeface="Times New Roman" pitchFamily="18" charset="0"/>
              </a:rPr>
              <a:t>)</a:t>
            </a:r>
            <a:r>
              <a:rPr lang="ja-JP" altLang="en-US" sz="3000" b="1" dirty="0">
                <a:solidFill>
                  <a:schemeClr val="bg1"/>
                </a:solidFill>
                <a:latin typeface="Arial Black" pitchFamily="34" charset="0"/>
                <a:ea typeface="ＭＳ ゴシック" pitchFamily="49" charset="-128"/>
                <a:cs typeface="Times New Roman" pitchFamily="18" charset="0"/>
              </a:rPr>
              <a:t> </a:t>
            </a:r>
            <a:r>
              <a:rPr lang="en-US" altLang="ja-JP" sz="3000" b="1" dirty="0">
                <a:solidFill>
                  <a:schemeClr val="bg1"/>
                </a:solidFill>
                <a:latin typeface="Arial Black" pitchFamily="34" charset="0"/>
                <a:ea typeface="ＭＳ ゴシック" pitchFamily="49" charset="-128"/>
                <a:cs typeface="Times New Roman" pitchFamily="18" charset="0"/>
              </a:rPr>
              <a:t>#19K04986</a:t>
            </a:r>
            <a:r>
              <a:rPr lang="ja-JP" altLang="en-US" sz="3000" b="1" dirty="0">
                <a:solidFill>
                  <a:schemeClr val="bg1"/>
                </a:solidFill>
                <a:latin typeface="Arial Black" pitchFamily="34" charset="0"/>
                <a:ea typeface="ＭＳ ゴシック" pitchFamily="49" charset="-128"/>
                <a:cs typeface="Times New Roman" pitchFamily="18" charset="0"/>
              </a:rPr>
              <a:t> の支援を受けて実施された。</a:t>
            </a:r>
            <a:endParaRPr lang="ja-JP" altLang="en-US" sz="3000" b="1" dirty="0">
              <a:solidFill>
                <a:schemeClr val="bg1"/>
              </a:solidFill>
              <a:latin typeface="Arial Black" pitchFamily="34" charset="0"/>
              <a:ea typeface="ＭＳ ゴシック" pitchFamily="49" charset="-128"/>
            </a:endParaRPr>
          </a:p>
        </p:txBody>
      </p:sp>
      <p:pic>
        <p:nvPicPr>
          <p:cNvPr id="28" name="図 27">
            <a:extLst>
              <a:ext uri="{FF2B5EF4-FFF2-40B4-BE49-F238E27FC236}">
                <a16:creationId xmlns:a16="http://schemas.microsoft.com/office/drawing/2014/main" id="{A7157950-1305-41FD-B91E-1FD49EE6FBF3}"/>
              </a:ext>
            </a:extLst>
          </p:cNvPr>
          <p:cNvPicPr>
            <a:picLocks noChangeAspect="1"/>
          </p:cNvPicPr>
          <p:nvPr/>
        </p:nvPicPr>
        <p:blipFill>
          <a:blip r:embed="rId43"/>
          <a:stretch>
            <a:fillRect/>
          </a:stretch>
        </p:blipFill>
        <p:spPr>
          <a:xfrm>
            <a:off x="14502839" y="33006106"/>
            <a:ext cx="5389973" cy="2784279"/>
          </a:xfrm>
          <a:prstGeom prst="rect">
            <a:avLst/>
          </a:prstGeom>
        </p:spPr>
      </p:pic>
      <p:pic>
        <p:nvPicPr>
          <p:cNvPr id="29" name="図 28">
            <a:extLst>
              <a:ext uri="{FF2B5EF4-FFF2-40B4-BE49-F238E27FC236}">
                <a16:creationId xmlns:a16="http://schemas.microsoft.com/office/drawing/2014/main" id="{92EE43A0-DA47-4417-9536-226D75EA6864}"/>
              </a:ext>
            </a:extLst>
          </p:cNvPr>
          <p:cNvPicPr>
            <a:picLocks noChangeAspect="1"/>
          </p:cNvPicPr>
          <p:nvPr/>
        </p:nvPicPr>
        <p:blipFill>
          <a:blip r:embed="rId44"/>
          <a:stretch>
            <a:fillRect/>
          </a:stretch>
        </p:blipFill>
        <p:spPr>
          <a:xfrm>
            <a:off x="15342363" y="36294816"/>
            <a:ext cx="4450084" cy="2889178"/>
          </a:xfrm>
          <a:prstGeom prst="rect">
            <a:avLst/>
          </a:prstGeom>
        </p:spPr>
      </p:pic>
      <p:graphicFrame>
        <p:nvGraphicFramePr>
          <p:cNvPr id="752" name="オブジェクト 751">
            <a:extLst>
              <a:ext uri="{FF2B5EF4-FFF2-40B4-BE49-F238E27FC236}">
                <a16:creationId xmlns:a16="http://schemas.microsoft.com/office/drawing/2014/main" id="{ABDACA16-D033-4D8E-8961-D5DD38C798C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6357595"/>
              </p:ext>
            </p:extLst>
          </p:nvPr>
        </p:nvGraphicFramePr>
        <p:xfrm>
          <a:off x="3121440" y="37184894"/>
          <a:ext cx="204175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38" name="Equation" r:id="rId45" imgW="1434960" imgH="431640" progId="Equation.DSMT4">
                  <p:embed/>
                </p:oleObj>
              </mc:Choice>
              <mc:Fallback>
                <p:oleObj name="Equation" r:id="rId45" imgW="1434960" imgH="431640" progId="Equation.DSMT4">
                  <p:embed/>
                  <p:pic>
                    <p:nvPicPr>
                      <p:cNvPr id="60" name="オブジェクト 59">
                        <a:extLst>
                          <a:ext uri="{FF2B5EF4-FFF2-40B4-BE49-F238E27FC236}">
                            <a16:creationId xmlns:a16="http://schemas.microsoft.com/office/drawing/2014/main" id="{29D8EF14-140B-495D-9747-27C04025A94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6"/>
                      <a:stretch>
                        <a:fillRect/>
                      </a:stretch>
                    </p:blipFill>
                    <p:spPr>
                      <a:xfrm>
                        <a:off x="3121440" y="37184894"/>
                        <a:ext cx="2041750" cy="647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3" name="オブジェクト 752">
            <a:extLst>
              <a:ext uri="{FF2B5EF4-FFF2-40B4-BE49-F238E27FC236}">
                <a16:creationId xmlns:a16="http://schemas.microsoft.com/office/drawing/2014/main" id="{FFBB4109-BB26-4D80-AA8F-2B2355161BF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3698513"/>
              </p:ext>
            </p:extLst>
          </p:nvPr>
        </p:nvGraphicFramePr>
        <p:xfrm>
          <a:off x="9630569" y="37113048"/>
          <a:ext cx="204175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39" name="Equation" r:id="rId45" imgW="1434960" imgH="431640" progId="Equation.DSMT4">
                  <p:embed/>
                </p:oleObj>
              </mc:Choice>
              <mc:Fallback>
                <p:oleObj name="Equation" r:id="rId45" imgW="1434960" imgH="431640" progId="Equation.DSMT4">
                  <p:embed/>
                  <p:pic>
                    <p:nvPicPr>
                      <p:cNvPr id="752" name="オブジェクト 751">
                        <a:extLst>
                          <a:ext uri="{FF2B5EF4-FFF2-40B4-BE49-F238E27FC236}">
                            <a16:creationId xmlns:a16="http://schemas.microsoft.com/office/drawing/2014/main" id="{ABDACA16-D033-4D8E-8961-D5DD38C798C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6"/>
                      <a:stretch>
                        <a:fillRect/>
                      </a:stretch>
                    </p:blipFill>
                    <p:spPr>
                      <a:xfrm>
                        <a:off x="9630569" y="37113048"/>
                        <a:ext cx="2041750" cy="647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4" name="オブジェクト 753">
            <a:extLst>
              <a:ext uri="{FF2B5EF4-FFF2-40B4-BE49-F238E27FC236}">
                <a16:creationId xmlns:a16="http://schemas.microsoft.com/office/drawing/2014/main" id="{194596E9-D54B-4232-9579-54D5EBD5B86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7855331"/>
              </p:ext>
            </p:extLst>
          </p:nvPr>
        </p:nvGraphicFramePr>
        <p:xfrm>
          <a:off x="5232006" y="33613191"/>
          <a:ext cx="2020073" cy="6479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40" name="Equation" r:id="rId47" imgW="1346040" imgH="431640" progId="Equation.DSMT4">
                  <p:embed/>
                </p:oleObj>
              </mc:Choice>
              <mc:Fallback>
                <p:oleObj name="Equation" r:id="rId47" imgW="1346040" imgH="431640" progId="Equation.DSMT4">
                  <p:embed/>
                  <p:pic>
                    <p:nvPicPr>
                      <p:cNvPr id="49" name="オブジェクト 48">
                        <a:extLst>
                          <a:ext uri="{FF2B5EF4-FFF2-40B4-BE49-F238E27FC236}">
                            <a16:creationId xmlns:a16="http://schemas.microsoft.com/office/drawing/2014/main" id="{7D3CD207-E30F-4B86-AC87-00F720F9283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8"/>
                      <a:stretch>
                        <a:fillRect/>
                      </a:stretch>
                    </p:blipFill>
                    <p:spPr>
                      <a:xfrm>
                        <a:off x="5232006" y="33613191"/>
                        <a:ext cx="2020073" cy="6479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5" name="オブジェクト 754">
            <a:extLst>
              <a:ext uri="{FF2B5EF4-FFF2-40B4-BE49-F238E27FC236}">
                <a16:creationId xmlns:a16="http://schemas.microsoft.com/office/drawing/2014/main" id="{206CD7A9-9265-4525-82C6-5DD08ABB631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5084553"/>
              </p:ext>
            </p:extLst>
          </p:nvPr>
        </p:nvGraphicFramePr>
        <p:xfrm>
          <a:off x="11594199" y="33628002"/>
          <a:ext cx="2020073" cy="6479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41" name="Equation" r:id="rId47" imgW="1346040" imgH="431640" progId="Equation.DSMT4">
                  <p:embed/>
                </p:oleObj>
              </mc:Choice>
              <mc:Fallback>
                <p:oleObj name="Equation" r:id="rId47" imgW="1346040" imgH="431640" progId="Equation.DSMT4">
                  <p:embed/>
                  <p:pic>
                    <p:nvPicPr>
                      <p:cNvPr id="754" name="オブジェクト 753">
                        <a:extLst>
                          <a:ext uri="{FF2B5EF4-FFF2-40B4-BE49-F238E27FC236}">
                            <a16:creationId xmlns:a16="http://schemas.microsoft.com/office/drawing/2014/main" id="{194596E9-D54B-4232-9579-54D5EBD5B86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8"/>
                      <a:stretch>
                        <a:fillRect/>
                      </a:stretch>
                    </p:blipFill>
                    <p:spPr>
                      <a:xfrm>
                        <a:off x="11594199" y="33628002"/>
                        <a:ext cx="2020073" cy="6479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5" name="図 204">
            <a:extLst>
              <a:ext uri="{FF2B5EF4-FFF2-40B4-BE49-F238E27FC236}">
                <a16:creationId xmlns:a16="http://schemas.microsoft.com/office/drawing/2014/main" id="{05386D4D-30C2-48BC-A60A-8985BC2BD857}"/>
              </a:ext>
            </a:extLst>
          </p:cNvPr>
          <p:cNvPicPr>
            <a:picLocks noChangeAspect="1"/>
          </p:cNvPicPr>
          <p:nvPr/>
        </p:nvPicPr>
        <p:blipFill>
          <a:blip r:embed="rId49"/>
          <a:stretch>
            <a:fillRect/>
          </a:stretch>
        </p:blipFill>
        <p:spPr>
          <a:xfrm>
            <a:off x="22339637" y="14930095"/>
            <a:ext cx="2116220" cy="2287683"/>
          </a:xfrm>
          <a:prstGeom prst="rect">
            <a:avLst/>
          </a:prstGeom>
        </p:spPr>
      </p:pic>
      <p:sp>
        <p:nvSpPr>
          <p:cNvPr id="206" name="テキスト ボックス 205">
            <a:extLst>
              <a:ext uri="{FF2B5EF4-FFF2-40B4-BE49-F238E27FC236}">
                <a16:creationId xmlns:a16="http://schemas.microsoft.com/office/drawing/2014/main" id="{BAD0D391-ABEE-44A7-B1F6-5E5C9498FC1A}"/>
              </a:ext>
            </a:extLst>
          </p:cNvPr>
          <p:cNvSpPr txBox="1"/>
          <p:nvPr/>
        </p:nvSpPr>
        <p:spPr>
          <a:xfrm>
            <a:off x="22490029" y="14289072"/>
            <a:ext cx="26194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i="1" dirty="0" err="1"/>
              <a:t>Pbnm</a:t>
            </a:r>
            <a:r>
              <a:rPr kumimoji="1" lang="en-US" altLang="ja-JP" sz="2800" i="1" dirty="0"/>
              <a:t> (No.62)</a:t>
            </a:r>
            <a:endParaRPr kumimoji="1" lang="ja-JP" altLang="en-US" sz="2800" i="1" dirty="0"/>
          </a:p>
        </p:txBody>
      </p:sp>
      <p:sp>
        <p:nvSpPr>
          <p:cNvPr id="5" name="矢印: 下 4">
            <a:extLst>
              <a:ext uri="{FF2B5EF4-FFF2-40B4-BE49-F238E27FC236}">
                <a16:creationId xmlns:a16="http://schemas.microsoft.com/office/drawing/2014/main" id="{6DBEC899-3C86-4863-B99B-DBCCB72A404E}"/>
              </a:ext>
            </a:extLst>
          </p:cNvPr>
          <p:cNvSpPr/>
          <p:nvPr/>
        </p:nvSpPr>
        <p:spPr bwMode="auto">
          <a:xfrm>
            <a:off x="11474827" y="31933940"/>
            <a:ext cx="1487194" cy="455534"/>
          </a:xfrm>
          <a:prstGeom prst="downArrow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1737" tIns="220869" rIns="441737" bIns="220869" rtlCol="0" anchor="ctr">
            <a:sp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6" name="矢印: 下 5">
            <a:extLst>
              <a:ext uri="{FF2B5EF4-FFF2-40B4-BE49-F238E27FC236}">
                <a16:creationId xmlns:a16="http://schemas.microsoft.com/office/drawing/2014/main" id="{82622866-70AA-410A-AD19-0D29B8BA4834}"/>
              </a:ext>
            </a:extLst>
          </p:cNvPr>
          <p:cNvSpPr/>
          <p:nvPr/>
        </p:nvSpPr>
        <p:spPr bwMode="auto">
          <a:xfrm>
            <a:off x="6151675" y="32034845"/>
            <a:ext cx="4810322" cy="603930"/>
          </a:xfrm>
          <a:prstGeom prst="downArrow">
            <a:avLst/>
          </a:prstGeom>
          <a:solidFill>
            <a:srgbClr val="05BB12"/>
          </a:solidFill>
          <a:ln w="44450">
            <a:noFill/>
          </a:ln>
          <a:effectLst/>
          <a:extLst/>
        </p:spPr>
        <p:txBody>
          <a:bodyPr wrap="square" lIns="441737" tIns="220869" rIns="441737" bIns="220869" rtlCol="0" anchor="ctr">
            <a:spAutoFit/>
          </a:bodyPr>
          <a:lstStyle/>
          <a:p>
            <a:pPr algn="ctr"/>
            <a:endParaRPr kumimoji="1" lang="ja-JP" alt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lIns="441737" tIns="220869" rIns="441737" bIns="220869" anchor="ctr">
        <a:spAutoFit/>
      </a:bodyPr>
      <a:lstStyle>
        <a:defPPr>
          <a:defRPr/>
        </a:defPPr>
      </a:lstStyle>
    </a:sp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12626</TotalTime>
  <Words>701</Words>
  <Application>Microsoft Office PowerPoint</Application>
  <PresentationFormat>ユーザー設定</PresentationFormat>
  <Paragraphs>117</Paragraphs>
  <Slides>1</Slides>
  <Notes>1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9" baseType="lpstr">
      <vt:lpstr>HG丸ｺﾞｼｯｸM-PRO</vt:lpstr>
      <vt:lpstr>Arial</vt:lpstr>
      <vt:lpstr>Arial Black</vt:lpstr>
      <vt:lpstr>Calibri</vt:lpstr>
      <vt:lpstr>Times New Roman</vt:lpstr>
      <vt:lpstr>Wingdings</vt:lpstr>
      <vt:lpstr>標準デザイン</vt:lpstr>
      <vt:lpstr>Equation</vt:lpstr>
      <vt:lpstr>PowerPoint プレゼンテーション</vt:lpstr>
    </vt:vector>
  </TitlesOfParts>
  <Company>yuvec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moriyama</dc:creator>
  <cp:lastModifiedBy>博 中津川</cp:lastModifiedBy>
  <cp:revision>888</cp:revision>
  <cp:lastPrinted>2019-08-12T08:48:57Z</cp:lastPrinted>
  <dcterms:created xsi:type="dcterms:W3CDTF">2003-06-13T04:51:22Z</dcterms:created>
  <dcterms:modified xsi:type="dcterms:W3CDTF">2019-08-12T14:42:18Z</dcterms:modified>
</cp:coreProperties>
</file>