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Lst>
  <p:notesMasterIdLst>
    <p:notesMasterId r:id="rId22"/>
  </p:notesMasterIdLst>
  <p:handoutMasterIdLst>
    <p:handoutMasterId r:id="rId23"/>
  </p:handoutMasterIdLst>
  <p:sldIdLst>
    <p:sldId id="256" r:id="rId2"/>
    <p:sldId id="397" r:id="rId3"/>
    <p:sldId id="434" r:id="rId4"/>
    <p:sldId id="435" r:id="rId5"/>
    <p:sldId id="451" r:id="rId6"/>
    <p:sldId id="437" r:id="rId7"/>
    <p:sldId id="438" r:id="rId8"/>
    <p:sldId id="439" r:id="rId9"/>
    <p:sldId id="449" r:id="rId10"/>
    <p:sldId id="450" r:id="rId11"/>
    <p:sldId id="441" r:id="rId12"/>
    <p:sldId id="442" r:id="rId13"/>
    <p:sldId id="446" r:id="rId14"/>
    <p:sldId id="443" r:id="rId15"/>
    <p:sldId id="394" r:id="rId16"/>
    <p:sldId id="424" r:id="rId17"/>
    <p:sldId id="421" r:id="rId18"/>
    <p:sldId id="417" r:id="rId19"/>
    <p:sldId id="432" r:id="rId20"/>
    <p:sldId id="433" r:id="rId21"/>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sgskXhx+IrMECunf9crXlw==" hashData="AMv1pcx65PAjnRXbOT9enxiivq1/cfjnn/hAsHfrAU0yQnQ0jAX9As4h2IIEJxJkeEffCL7WbSy7/2M4sS81IA=="/>
  <p:extLst>
    <p:ext uri="{521415D9-36F7-43E2-AB2F-B90AF26B5E84}">
      <p14:sectionLst xmlns:p14="http://schemas.microsoft.com/office/powerpoint/2010/main">
        <p14:section name="発表スライド" id="{A6BF0295-BF6A-409F-A176-01A83A66DC30}">
          <p14:sldIdLst>
            <p14:sldId id="256"/>
            <p14:sldId id="397"/>
            <p14:sldId id="434"/>
            <p14:sldId id="435"/>
            <p14:sldId id="451"/>
            <p14:sldId id="437"/>
            <p14:sldId id="438"/>
            <p14:sldId id="439"/>
            <p14:sldId id="449"/>
            <p14:sldId id="450"/>
            <p14:sldId id="441"/>
            <p14:sldId id="442"/>
            <p14:sldId id="446"/>
            <p14:sldId id="443"/>
            <p14:sldId id="394"/>
          </p14:sldIdLst>
        </p14:section>
        <p14:section name="予備スライド" id="{1285C306-33BA-4E7E-8776-601ED5B886D8}">
          <p14:sldIdLst>
            <p14:sldId id="424"/>
            <p14:sldId id="421"/>
            <p14:sldId id="417"/>
            <p14:sldId id="432"/>
            <p14:sldId id="433"/>
          </p14:sldIdLst>
        </p14:section>
      </p14:sectionLst>
    </p:ext>
    <p:ext uri="{EFAFB233-063F-42B5-8137-9DF3F51BA10A}">
      <p15:sldGuideLst xmlns:p15="http://schemas.microsoft.com/office/powerpoint/2012/main">
        <p15:guide id="1" orient="horz" pos="2205">
          <p15:clr>
            <a:srgbClr val="A4A3A4"/>
          </p15:clr>
        </p15:guide>
        <p15:guide id="2" pos="292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E4FF"/>
    <a:srgbClr val="FF9933"/>
    <a:srgbClr val="001BC0"/>
    <a:srgbClr val="4DC4FF"/>
    <a:srgbClr val="75DBFF"/>
    <a:srgbClr val="D9D9D9"/>
    <a:srgbClr val="F0F0F0"/>
    <a:srgbClr val="E6A65F"/>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049" autoAdjust="0"/>
  </p:normalViewPr>
  <p:slideViewPr>
    <p:cSldViewPr showGuides="1">
      <p:cViewPr varScale="1">
        <p:scale>
          <a:sx n="62" d="100"/>
          <a:sy n="62" d="100"/>
        </p:scale>
        <p:origin x="1460" y="28"/>
      </p:cViewPr>
      <p:guideLst>
        <p:guide orient="horz" pos="2205"/>
        <p:guide pos="2925"/>
      </p:guideLst>
    </p:cSldViewPr>
  </p:slideViewPr>
  <p:outlineViewPr>
    <p:cViewPr>
      <p:scale>
        <a:sx n="33" d="100"/>
        <a:sy n="33" d="100"/>
      </p:scale>
      <p:origin x="0" y="-2008"/>
    </p:cViewPr>
  </p:outlineViewPr>
  <p:notesTextViewPr>
    <p:cViewPr>
      <p:scale>
        <a:sx n="100" d="100"/>
        <a:sy n="100" d="100"/>
      </p:scale>
      <p:origin x="0" y="0"/>
    </p:cViewPr>
  </p:notesTextViewPr>
  <p:notesViewPr>
    <p:cSldViewPr>
      <p:cViewPr varScale="1">
        <p:scale>
          <a:sx n="45" d="100"/>
          <a:sy n="45" d="100"/>
        </p:scale>
        <p:origin x="1868"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4C0E022-81ED-4953-BCF5-6CC70C424414}"/>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762B050B-4B94-42E7-AFEA-BC30877A46DB}"/>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21A82A1D-D6F3-47BE-969F-352E537C9B64}" type="datetimeFigureOut">
              <a:rPr kumimoji="1" lang="ja-JP" altLang="en-US" smtClean="0"/>
              <a:t>2022/3/24</a:t>
            </a:fld>
            <a:endParaRPr kumimoji="1" lang="ja-JP" altLang="en-US"/>
          </a:p>
        </p:txBody>
      </p:sp>
      <p:sp>
        <p:nvSpPr>
          <p:cNvPr id="4" name="フッター プレースホルダー 3">
            <a:extLst>
              <a:ext uri="{FF2B5EF4-FFF2-40B4-BE49-F238E27FC236}">
                <a16:creationId xmlns:a16="http://schemas.microsoft.com/office/drawing/2014/main" id="{7235A0FF-9013-414C-95BE-0C34515004A8}"/>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214023B-4B26-400D-BB9C-0BA60D5027D5}"/>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A096CB26-F1EB-4E99-B423-C80B714DC4CD}" type="slidenum">
              <a:rPr kumimoji="1" lang="ja-JP" altLang="en-US" smtClean="0"/>
              <a:t>‹#›</a:t>
            </a:fld>
            <a:endParaRPr kumimoji="1" lang="ja-JP" altLang="en-US"/>
          </a:p>
        </p:txBody>
      </p:sp>
    </p:spTree>
    <p:extLst>
      <p:ext uri="{BB962C8B-B14F-4D97-AF65-F5344CB8AC3E}">
        <p14:creationId xmlns:p14="http://schemas.microsoft.com/office/powerpoint/2010/main" val="188669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52" tIns="47726" rIns="95452" bIns="47726"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5" y="0"/>
            <a:ext cx="3076364" cy="511731"/>
          </a:xfrm>
          <a:prstGeom prst="rect">
            <a:avLst/>
          </a:prstGeom>
        </p:spPr>
        <p:txBody>
          <a:bodyPr vert="horz" lIns="95452" tIns="47726" rIns="95452" bIns="47726" rtlCol="0"/>
          <a:lstStyle>
            <a:lvl1pPr algn="r">
              <a:defRPr sz="1300"/>
            </a:lvl1pPr>
          </a:lstStyle>
          <a:p>
            <a:fld id="{5AADEA73-BDC4-4447-842E-4BE47F6E5CBB}" type="datetimeFigureOut">
              <a:rPr kumimoji="1" lang="ja-JP" altLang="en-US" smtClean="0"/>
              <a:t>2022/3/24</a:t>
            </a:fld>
            <a:endParaRPr kumimoji="1" lang="ja-JP" altLang="en-US"/>
          </a:p>
        </p:txBody>
      </p:sp>
      <p:sp>
        <p:nvSpPr>
          <p:cNvPr id="4" name="スライド イメージ プレースホルダー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52" tIns="47726" rIns="95452" bIns="47726" rtlCol="0" anchor="ctr"/>
          <a:lstStyle/>
          <a:p>
            <a:endParaRPr lang="ja-JP" altLang="en-US"/>
          </a:p>
        </p:txBody>
      </p:sp>
      <p:sp>
        <p:nvSpPr>
          <p:cNvPr id="5" name="ノート プレースホルダー 4"/>
          <p:cNvSpPr>
            <a:spLocks noGrp="1"/>
          </p:cNvSpPr>
          <p:nvPr>
            <p:ph type="body" sz="quarter" idx="3"/>
          </p:nvPr>
        </p:nvSpPr>
        <p:spPr>
          <a:xfrm>
            <a:off x="709931" y="4861443"/>
            <a:ext cx="5679440" cy="4605576"/>
          </a:xfrm>
          <a:prstGeom prst="rect">
            <a:avLst/>
          </a:prstGeom>
        </p:spPr>
        <p:txBody>
          <a:bodyPr vert="horz" lIns="95452" tIns="47726" rIns="95452" bIns="4772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4" cy="511731"/>
          </a:xfrm>
          <a:prstGeom prst="rect">
            <a:avLst/>
          </a:prstGeom>
        </p:spPr>
        <p:txBody>
          <a:bodyPr vert="horz" lIns="95452" tIns="47726" rIns="95452" bIns="4772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5" y="9721107"/>
            <a:ext cx="3076364" cy="511731"/>
          </a:xfrm>
          <a:prstGeom prst="rect">
            <a:avLst/>
          </a:prstGeom>
        </p:spPr>
        <p:txBody>
          <a:bodyPr vert="horz" lIns="95452" tIns="47726" rIns="95452" bIns="47726" rtlCol="0" anchor="b"/>
          <a:lstStyle>
            <a:lvl1pPr algn="r">
              <a:defRPr sz="1300"/>
            </a:lvl1pPr>
          </a:lstStyle>
          <a:p>
            <a:fld id="{DC9BA620-E891-426B-B203-42C3E990D84D}" type="slidenum">
              <a:rPr kumimoji="1" lang="ja-JP" altLang="en-US" smtClean="0"/>
              <a:t>‹#›</a:t>
            </a:fld>
            <a:endParaRPr kumimoji="1" lang="ja-JP" altLang="en-US"/>
          </a:p>
        </p:txBody>
      </p:sp>
    </p:spTree>
    <p:extLst>
      <p:ext uri="{BB962C8B-B14F-4D97-AF65-F5344CB8AC3E}">
        <p14:creationId xmlns:p14="http://schemas.microsoft.com/office/powerpoint/2010/main" val="24209432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10</a:t>
            </a:r>
            <a:r>
              <a:rPr kumimoji="1" lang="ja-JP" altLang="en-US" dirty="0"/>
              <a:t>分発表</a:t>
            </a:r>
            <a:endParaRPr kumimoji="1" lang="en-US" altLang="ja-JP"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a:t>
            </a:fld>
            <a:endParaRPr kumimoji="1" lang="ja-JP" altLang="en-US" dirty="0"/>
          </a:p>
        </p:txBody>
      </p:sp>
    </p:spTree>
    <p:extLst>
      <p:ext uri="{BB962C8B-B14F-4D97-AF65-F5344CB8AC3E}">
        <p14:creationId xmlns:p14="http://schemas.microsoft.com/office/powerpoint/2010/main" val="3531858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先行研究</a:t>
            </a:r>
            <a:endParaRPr kumimoji="1" lang="en-US" altLang="ja-JP" dirty="0"/>
          </a:p>
          <a:p>
            <a:r>
              <a:rPr kumimoji="1" lang="en-US" altLang="ja-JP" dirty="0"/>
              <a:t>x=0.05</a:t>
            </a:r>
            <a:r>
              <a:rPr kumimoji="1" lang="ja-JP" altLang="en-US" dirty="0"/>
              <a:t>で最大</a:t>
            </a:r>
            <a:r>
              <a:rPr kumimoji="1" lang="en-US" altLang="ja-JP" dirty="0"/>
              <a:t>7.0mW/mK2(4.5W/mK@640K)</a:t>
            </a:r>
          </a:p>
          <a:p>
            <a:r>
              <a:rPr kumimoji="1" lang="ja-JP" altLang="en-US" dirty="0"/>
              <a:t>作製した試料</a:t>
            </a:r>
            <a:endParaRPr kumimoji="1" lang="en-US" altLang="ja-JP" dirty="0"/>
          </a:p>
          <a:p>
            <a:r>
              <a:rPr kumimoji="1" lang="en-US" altLang="ja-JP" dirty="0"/>
              <a:t>x=0.01</a:t>
            </a:r>
            <a:r>
              <a:rPr kumimoji="1" lang="ja-JP" altLang="en-US" dirty="0"/>
              <a:t>で最大</a:t>
            </a:r>
            <a:r>
              <a:rPr kumimoji="1" lang="en-US" altLang="ja-JP" dirty="0"/>
              <a:t>4.1mW/mk2(2.6W/mK@640K)</a:t>
            </a:r>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10</a:t>
            </a:fld>
            <a:endParaRPr kumimoji="1" lang="ja-JP" altLang="en-US" dirty="0"/>
          </a:p>
        </p:txBody>
      </p:sp>
    </p:spTree>
    <p:extLst>
      <p:ext uri="{BB962C8B-B14F-4D97-AF65-F5344CB8AC3E}">
        <p14:creationId xmlns:p14="http://schemas.microsoft.com/office/powerpoint/2010/main" val="840324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11</a:t>
            </a:fld>
            <a:endParaRPr kumimoji="1" lang="ja-JP" altLang="en-US" dirty="0"/>
          </a:p>
        </p:txBody>
      </p:sp>
    </p:spTree>
    <p:extLst>
      <p:ext uri="{BB962C8B-B14F-4D97-AF65-F5344CB8AC3E}">
        <p14:creationId xmlns:p14="http://schemas.microsoft.com/office/powerpoint/2010/main" val="2589109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12</a:t>
            </a:fld>
            <a:endParaRPr kumimoji="1" lang="ja-JP" altLang="en-US" dirty="0"/>
          </a:p>
        </p:txBody>
      </p:sp>
    </p:spTree>
    <p:extLst>
      <p:ext uri="{BB962C8B-B14F-4D97-AF65-F5344CB8AC3E}">
        <p14:creationId xmlns:p14="http://schemas.microsoft.com/office/powerpoint/2010/main" val="1772765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13</a:t>
            </a:fld>
            <a:endParaRPr kumimoji="1" lang="ja-JP" altLang="en-US" dirty="0"/>
          </a:p>
        </p:txBody>
      </p:sp>
    </p:spTree>
    <p:extLst>
      <p:ext uri="{BB962C8B-B14F-4D97-AF65-F5344CB8AC3E}">
        <p14:creationId xmlns:p14="http://schemas.microsoft.com/office/powerpoint/2010/main" val="2540881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14</a:t>
            </a:fld>
            <a:endParaRPr kumimoji="1" lang="ja-JP" altLang="en-US" dirty="0"/>
          </a:p>
        </p:txBody>
      </p:sp>
    </p:spTree>
    <p:extLst>
      <p:ext uri="{BB962C8B-B14F-4D97-AF65-F5344CB8AC3E}">
        <p14:creationId xmlns:p14="http://schemas.microsoft.com/office/powerpoint/2010/main" val="3216482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ご清聴ありがとうございました。</a:t>
            </a:r>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15</a:t>
            </a:fld>
            <a:endParaRPr kumimoji="1" lang="ja-JP" altLang="en-US"/>
          </a:p>
        </p:txBody>
      </p:sp>
    </p:spTree>
    <p:extLst>
      <p:ext uri="{BB962C8B-B14F-4D97-AF65-F5344CB8AC3E}">
        <p14:creationId xmlns:p14="http://schemas.microsoft.com/office/powerpoint/2010/main" val="3531858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Q</a:t>
            </a:r>
            <a:r>
              <a:rPr kumimoji="1" lang="ja-JP" altLang="en-US" dirty="0"/>
              <a:t>金属のローレンツ数は一定の値ではないのか</a:t>
            </a:r>
            <a:endParaRPr kumimoji="1" lang="en-US" altLang="ja-JP" dirty="0"/>
          </a:p>
          <a:p>
            <a:r>
              <a:rPr kumimoji="1" lang="en-US" altLang="ja-JP" dirty="0"/>
              <a:t>A</a:t>
            </a:r>
            <a:r>
              <a:rPr kumimoji="1" lang="ja-JP" altLang="en-US" dirty="0"/>
              <a:t>金属は</a:t>
            </a:r>
            <a:r>
              <a:rPr kumimoji="1" lang="en-US" altLang="ja-JP" dirty="0"/>
              <a:t>2.44E-8</a:t>
            </a:r>
            <a:r>
              <a:rPr kumimoji="1" lang="ja-JP" altLang="en-US" dirty="0"/>
              <a:t>の値であることが知られているが、</a:t>
            </a:r>
            <a:r>
              <a:rPr kumimoji="1" lang="en-US" altLang="ja-JP" dirty="0" err="1"/>
              <a:t>TiNiSn</a:t>
            </a:r>
            <a:r>
              <a:rPr kumimoji="1" lang="ja-JP" altLang="en-US" dirty="0"/>
              <a:t>はハーフメタルな性質を持ち、かつゼーベック係数の値は金属と違って大きい</a:t>
            </a:r>
            <a:endParaRPr kumimoji="1" lang="en-US" altLang="ja-JP" dirty="0"/>
          </a:p>
          <a:p>
            <a:r>
              <a:rPr kumimoji="1" lang="en-US" altLang="ja-JP" dirty="0" err="1"/>
              <a:t>TiNiSn</a:t>
            </a:r>
            <a:r>
              <a:rPr kumimoji="1" lang="ja-JP" altLang="en-US" dirty="0"/>
              <a:t>は分極を伴わない散乱過程なので音響フォノン散乱を仮定する、</a:t>
            </a:r>
            <a:r>
              <a:rPr kumimoji="1" lang="en-US" altLang="ja-JP" dirty="0"/>
              <a:t>SPB</a:t>
            </a:r>
            <a:r>
              <a:rPr kumimoji="1" lang="ja-JP" altLang="en-US" dirty="0"/>
              <a:t>モデルのようなゼーベック係数依存性を持つ</a:t>
            </a:r>
            <a:endParaRPr kumimoji="1" lang="en-US" altLang="ja-JP" dirty="0"/>
          </a:p>
          <a:p>
            <a:r>
              <a:rPr kumimoji="1" lang="ja-JP" altLang="en-US" dirty="0"/>
              <a:t>・そこで</a:t>
            </a:r>
            <a:r>
              <a:rPr kumimoji="1" lang="en-US" altLang="ja-JP" dirty="0" err="1"/>
              <a:t>kim</a:t>
            </a:r>
            <a:r>
              <a:rPr kumimoji="1" lang="ja-JP" altLang="en-US" dirty="0"/>
              <a:t>らによるとこの近似式を用いることで音響フォノン散乱を仮定した物質のローレンツ数を％近くまで近似することができる</a:t>
            </a:r>
            <a:endParaRPr kumimoji="1" lang="en-US" altLang="ja-JP" dirty="0"/>
          </a:p>
          <a:p>
            <a:r>
              <a:rPr kumimoji="1" lang="ja-JP" altLang="en-US" dirty="0"/>
              <a:t>・実際、室温における各温度におけるゼーベック係数を用いてローレンツ数を算出した結果、定数からは大きく離れた値になった</a:t>
            </a:r>
            <a:endParaRPr kumimoji="1" lang="en-US" altLang="ja-JP" dirty="0"/>
          </a:p>
          <a:p>
            <a:r>
              <a:rPr kumimoji="1" lang="ja-JP" altLang="en-US" dirty="0"/>
              <a:t>（・しかしながら、厳密にはその他の要因による散乱、イオン化不純物散乱、極性光学フォノン散乱、合金散乱などの影響もあるため、材料によってはこの式を用いても</a:t>
            </a:r>
            <a:r>
              <a:rPr kumimoji="1" lang="en-US" altLang="ja-JP" dirty="0"/>
              <a:t>40</a:t>
            </a:r>
            <a:r>
              <a:rPr kumimoji="1" lang="ja-JP" altLang="en-US" dirty="0"/>
              <a:t>％近く離れてしまうことがあるのは注意）</a:t>
            </a:r>
            <a:endParaRPr kumimoji="1" lang="en-US" altLang="ja-JP"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18</a:t>
            </a:fld>
            <a:endParaRPr kumimoji="1" lang="ja-JP" altLang="en-US"/>
          </a:p>
        </p:txBody>
      </p:sp>
    </p:spTree>
    <p:extLst>
      <p:ext uri="{BB962C8B-B14F-4D97-AF65-F5344CB8AC3E}">
        <p14:creationId xmlns:p14="http://schemas.microsoft.com/office/powerpoint/2010/main" val="3906947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9BA620-E891-426B-B203-42C3E990D84D}" type="slidenum">
              <a:rPr kumimoji="1" lang="ja-JP" altLang="en-US" smtClean="0"/>
              <a:t>19</a:t>
            </a:fld>
            <a:endParaRPr kumimoji="1" lang="ja-JP" altLang="en-US"/>
          </a:p>
        </p:txBody>
      </p:sp>
    </p:spTree>
    <p:extLst>
      <p:ext uri="{BB962C8B-B14F-4D97-AF65-F5344CB8AC3E}">
        <p14:creationId xmlns:p14="http://schemas.microsoft.com/office/powerpoint/2010/main" val="3780826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2</a:t>
            </a:fld>
            <a:endParaRPr kumimoji="1" lang="ja-JP" altLang="en-US" dirty="0"/>
          </a:p>
        </p:txBody>
      </p:sp>
    </p:spTree>
    <p:extLst>
      <p:ext uri="{BB962C8B-B14F-4D97-AF65-F5344CB8AC3E}">
        <p14:creationId xmlns:p14="http://schemas.microsoft.com/office/powerpoint/2010/main" val="4035192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err="1">
                <a:solidFill>
                  <a:schemeClr val="bg1">
                    <a:lumMod val="50000"/>
                  </a:schemeClr>
                </a:solidFill>
              </a:rPr>
              <a:t>TiNiSn</a:t>
            </a:r>
            <a:r>
              <a:rPr lang="ja-JP" altLang="en-US" dirty="0">
                <a:solidFill>
                  <a:schemeClr val="bg1">
                    <a:lumMod val="50000"/>
                  </a:schemeClr>
                </a:solidFill>
              </a:rPr>
              <a:t>のゼーベック係数の値　</a:t>
            </a:r>
            <a:r>
              <a:rPr lang="en-US" altLang="ja-JP" dirty="0">
                <a:solidFill>
                  <a:schemeClr val="bg1">
                    <a:lumMod val="50000"/>
                  </a:schemeClr>
                </a:solidFill>
              </a:rPr>
              <a:t>S. Bhattacharya, A. L. Pope, R. T. Littleton, Terry M. </a:t>
            </a:r>
            <a:r>
              <a:rPr lang="en-US" altLang="ja-JP" dirty="0" err="1">
                <a:solidFill>
                  <a:schemeClr val="bg1">
                    <a:lumMod val="50000"/>
                  </a:schemeClr>
                </a:solidFill>
              </a:rPr>
              <a:t>Tritt</a:t>
            </a:r>
            <a:r>
              <a:rPr lang="en-US" altLang="ja-JP" dirty="0">
                <a:solidFill>
                  <a:schemeClr val="bg1">
                    <a:lumMod val="50000"/>
                  </a:schemeClr>
                </a:solidFill>
              </a:rPr>
              <a:t>, V. Ponnambalam, Y. Xia, and S. J. Poon, Appl. Phys. Lett. 77, 2476 (2000). </a:t>
            </a:r>
            <a:endParaRPr lang="ja-JP" altLang="en-US" dirty="0">
              <a:solidFill>
                <a:schemeClr val="bg1">
                  <a:lumMod val="50000"/>
                </a:schemeClr>
              </a:solidFill>
            </a:endParaRPr>
          </a:p>
          <a:p>
            <a:endParaRPr kumimoji="1" lang="en-US" altLang="ja-JP"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3</a:t>
            </a:fld>
            <a:endParaRPr kumimoji="1" lang="ja-JP" altLang="en-US" dirty="0"/>
          </a:p>
        </p:txBody>
      </p:sp>
    </p:spTree>
    <p:extLst>
      <p:ext uri="{BB962C8B-B14F-4D97-AF65-F5344CB8AC3E}">
        <p14:creationId xmlns:p14="http://schemas.microsoft.com/office/powerpoint/2010/main" val="2069695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4</a:t>
            </a:fld>
            <a:endParaRPr kumimoji="1" lang="ja-JP" altLang="en-US" dirty="0"/>
          </a:p>
        </p:txBody>
      </p:sp>
    </p:spTree>
    <p:extLst>
      <p:ext uri="{BB962C8B-B14F-4D97-AF65-F5344CB8AC3E}">
        <p14:creationId xmlns:p14="http://schemas.microsoft.com/office/powerpoint/2010/main" val="2866652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5</a:t>
            </a:fld>
            <a:endParaRPr kumimoji="1" lang="ja-JP" altLang="en-US" dirty="0"/>
          </a:p>
        </p:txBody>
      </p:sp>
    </p:spTree>
    <p:extLst>
      <p:ext uri="{BB962C8B-B14F-4D97-AF65-F5344CB8AC3E}">
        <p14:creationId xmlns:p14="http://schemas.microsoft.com/office/powerpoint/2010/main" val="777903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6</a:t>
            </a:fld>
            <a:endParaRPr kumimoji="1" lang="ja-JP" altLang="en-US" dirty="0"/>
          </a:p>
        </p:txBody>
      </p:sp>
    </p:spTree>
    <p:extLst>
      <p:ext uri="{BB962C8B-B14F-4D97-AF65-F5344CB8AC3E}">
        <p14:creationId xmlns:p14="http://schemas.microsoft.com/office/powerpoint/2010/main" val="2151378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X</a:t>
            </a:r>
            <a:r>
              <a:rPr kumimoji="1" lang="ja-JP" altLang="en-US" dirty="0"/>
              <a:t>線測定条件</a:t>
            </a:r>
            <a:endParaRPr kumimoji="1" lang="en-US" altLang="ja-JP" dirty="0"/>
          </a:p>
          <a:p>
            <a:r>
              <a:rPr kumimoji="1" lang="ja-JP" altLang="en-US" dirty="0"/>
              <a:t>線源</a:t>
            </a:r>
            <a:r>
              <a:rPr kumimoji="1" lang="en-US" altLang="ja-JP" dirty="0" err="1"/>
              <a:t>Cu,X</a:t>
            </a:r>
            <a:r>
              <a:rPr kumimoji="1" lang="ja-JP" altLang="en-US" dirty="0"/>
              <a:t>線管球</a:t>
            </a:r>
            <a:r>
              <a:rPr kumimoji="1" lang="en-US" altLang="ja-JP" dirty="0"/>
              <a:t>40kV,45mA,BB</a:t>
            </a:r>
            <a:r>
              <a:rPr kumimoji="1" lang="ja-JP" altLang="en-US" dirty="0"/>
              <a:t>法</a:t>
            </a:r>
            <a:endParaRPr kumimoji="1" lang="en-US" altLang="ja-JP" dirty="0"/>
          </a:p>
          <a:p>
            <a:r>
              <a:rPr kumimoji="1" lang="ja-JP" altLang="en-US" dirty="0"/>
              <a:t>連続スキャンモード、</a:t>
            </a:r>
            <a:r>
              <a:rPr kumimoji="1" lang="en-US" altLang="ja-JP" dirty="0"/>
              <a:t>2.0°/min,</a:t>
            </a:r>
            <a:r>
              <a:rPr kumimoji="1" lang="ja-JP" altLang="en-US" dirty="0"/>
              <a:t>幅</a:t>
            </a:r>
            <a:r>
              <a:rPr kumimoji="1" lang="en-US" altLang="ja-JP" dirty="0"/>
              <a:t>0.01°</a:t>
            </a:r>
          </a:p>
          <a:p>
            <a:endParaRPr kumimoji="1" lang="en-US" altLang="ja-JP" dirty="0"/>
          </a:p>
          <a:p>
            <a:r>
              <a:rPr kumimoji="1" lang="ja-JP" altLang="en-US" dirty="0"/>
              <a:t>リートベルト解析条件</a:t>
            </a:r>
            <a:endParaRPr kumimoji="1" lang="en-US" altLang="ja-JP" dirty="0"/>
          </a:p>
          <a:p>
            <a:r>
              <a:rPr kumimoji="1" lang="ja-JP" altLang="en-US" dirty="0"/>
              <a:t>占有率、原子変位パラメータ固定</a:t>
            </a:r>
            <a:endParaRPr kumimoji="1" lang="en-US" altLang="ja-JP"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7</a:t>
            </a:fld>
            <a:endParaRPr kumimoji="1" lang="ja-JP" altLang="en-US" dirty="0"/>
          </a:p>
        </p:txBody>
      </p:sp>
    </p:spTree>
    <p:extLst>
      <p:ext uri="{BB962C8B-B14F-4D97-AF65-F5344CB8AC3E}">
        <p14:creationId xmlns:p14="http://schemas.microsoft.com/office/powerpoint/2010/main" val="1594764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8</a:t>
            </a:fld>
            <a:endParaRPr kumimoji="1" lang="ja-JP" altLang="en-US" dirty="0"/>
          </a:p>
        </p:txBody>
      </p:sp>
    </p:spTree>
    <p:extLst>
      <p:ext uri="{BB962C8B-B14F-4D97-AF65-F5344CB8AC3E}">
        <p14:creationId xmlns:p14="http://schemas.microsoft.com/office/powerpoint/2010/main" val="3828946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9BA620-E891-426B-B203-42C3E990D84D}" type="slidenum">
              <a:rPr kumimoji="1" lang="ja-JP" altLang="en-US" smtClean="0"/>
              <a:t>9</a:t>
            </a:fld>
            <a:endParaRPr kumimoji="1" lang="ja-JP" altLang="en-US" dirty="0"/>
          </a:p>
        </p:txBody>
      </p:sp>
    </p:spTree>
    <p:extLst>
      <p:ext uri="{BB962C8B-B14F-4D97-AF65-F5344CB8AC3E}">
        <p14:creationId xmlns:p14="http://schemas.microsoft.com/office/powerpoint/2010/main" val="1060196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kumimoji="1" lang="en-US" altLang="ja-JP"/>
              <a:t>2014/9/24</a:t>
            </a:r>
            <a:endParaRPr kumimoji="1" lang="ja-JP" altLang="en-US"/>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0BA7EBE-6FD4-4B50-83C6-C925E775C4BE}" type="slidenum">
              <a:rPr lang="ja-JP" altLang="en-US" smtClean="0"/>
              <a:pPr/>
              <a:t>‹#›</a:t>
            </a:fld>
            <a:endParaRPr lang="ja-JP" altLang="en-US"/>
          </a:p>
        </p:txBody>
      </p:sp>
      <p:pic>
        <p:nvPicPr>
          <p:cNvPr id="8" name="Picture 2" descr="K:\web\ynu-logo\base04-1.jpg">
            <a:extLst>
              <a:ext uri="{FF2B5EF4-FFF2-40B4-BE49-F238E27FC236}">
                <a16:creationId xmlns:a16="http://schemas.microsoft.com/office/drawing/2014/main" id="{CD12A675-108F-4678-A6BC-E1CD805E017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95350" y="6453335"/>
            <a:ext cx="1953301"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298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kumimoji="1" lang="en-US" altLang="ja-JP"/>
              <a:t>2014/9/24</a:t>
            </a:r>
            <a:endParaRPr kumimoji="1" lang="ja-JP" altLang="en-US"/>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0BA7EBE-6FD4-4B50-83C6-C925E775C4BE}" type="slidenum">
              <a:rPr lang="ja-JP" altLang="en-US" smtClean="0"/>
              <a:pPr/>
              <a:t>‹#›</a:t>
            </a:fld>
            <a:endParaRPr lang="ja-JP" altLang="en-US"/>
          </a:p>
        </p:txBody>
      </p:sp>
      <p:pic>
        <p:nvPicPr>
          <p:cNvPr id="8" name="Picture 2" descr="K:\web\ynu-logo\base04-1.jpg">
            <a:extLst>
              <a:ext uri="{FF2B5EF4-FFF2-40B4-BE49-F238E27FC236}">
                <a16:creationId xmlns:a16="http://schemas.microsoft.com/office/drawing/2014/main" id="{CD12A675-108F-4678-A6BC-E1CD805E017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95350" y="6453335"/>
            <a:ext cx="1953301"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斜め縞 6">
            <a:extLst>
              <a:ext uri="{FF2B5EF4-FFF2-40B4-BE49-F238E27FC236}">
                <a16:creationId xmlns:a16="http://schemas.microsoft.com/office/drawing/2014/main" id="{231CD029-CBDB-4850-B07E-2FD5D18C3EC7}"/>
              </a:ext>
            </a:extLst>
          </p:cNvPr>
          <p:cNvSpPr/>
          <p:nvPr userDrawn="1"/>
        </p:nvSpPr>
        <p:spPr>
          <a:xfrm rot="13500228">
            <a:off x="1339262" y="-3233132"/>
            <a:ext cx="6465476" cy="6466093"/>
          </a:xfrm>
          <a:prstGeom prst="diagStripe">
            <a:avLst>
              <a:gd name="adj" fmla="val 97093"/>
            </a:avLst>
          </a:prstGeom>
          <a:gradFill flip="none" rotWithShape="1">
            <a:gsLst>
              <a:gs pos="0">
                <a:schemeClr val="accent1">
                  <a:lumMod val="5000"/>
                  <a:lumOff val="95000"/>
                </a:schemeClr>
              </a:gs>
              <a:gs pos="100000">
                <a:srgbClr val="4DC4FF"/>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350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a:t>2014/9/24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BA7EBE-6FD4-4B50-83C6-C925E775C4BE}" type="slidenum">
              <a:rPr kumimoji="1" lang="ja-JP" altLang="en-US" smtClean="0"/>
              <a:t>‹#›</a:t>
            </a:fld>
            <a:endParaRPr kumimoji="1" lang="ja-JP" altLang="en-US" dirty="0"/>
          </a:p>
        </p:txBody>
      </p:sp>
      <p:sp>
        <p:nvSpPr>
          <p:cNvPr id="7" name="正方形/長方形 6">
            <a:extLst>
              <a:ext uri="{FF2B5EF4-FFF2-40B4-BE49-F238E27FC236}">
                <a16:creationId xmlns:a16="http://schemas.microsoft.com/office/drawing/2014/main" id="{27E0D760-A874-4BAF-A975-53C6BEF298B8}"/>
              </a:ext>
            </a:extLst>
          </p:cNvPr>
          <p:cNvSpPr/>
          <p:nvPr userDrawn="1"/>
        </p:nvSpPr>
        <p:spPr>
          <a:xfrm>
            <a:off x="0" y="801528"/>
            <a:ext cx="9144000" cy="179200"/>
          </a:xfrm>
          <a:prstGeom prst="rect">
            <a:avLst/>
          </a:prstGeom>
          <a:gradFill>
            <a:gsLst>
              <a:gs pos="0">
                <a:schemeClr val="accent1">
                  <a:lumMod val="5000"/>
                  <a:lumOff val="95000"/>
                </a:schemeClr>
              </a:gs>
              <a:gs pos="72000">
                <a:srgbClr val="4DC4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Picture 2" descr="K:\web\ynu-logo\base04-1.jpg">
            <a:extLst>
              <a:ext uri="{FF2B5EF4-FFF2-40B4-BE49-F238E27FC236}">
                <a16:creationId xmlns:a16="http://schemas.microsoft.com/office/drawing/2014/main" id="{879B86E0-E2A3-44AC-AB4E-C0BD0515019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95350" y="6453335"/>
            <a:ext cx="1953301"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890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2014/9/24</a:t>
            </a:r>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2000">
                <a:solidFill>
                  <a:schemeClr val="bg1">
                    <a:lumMod val="50000"/>
                  </a:schemeClr>
                </a:solidFill>
                <a:latin typeface="+mn-lt"/>
              </a:defRPr>
            </a:lvl1pPr>
          </a:lstStyle>
          <a:p>
            <a:fld id="{90BA7EBE-6FD4-4B50-83C6-C925E775C4BE}" type="slidenum">
              <a:rPr lang="ja-JP" altLang="en-US" smtClean="0"/>
              <a:pPr/>
              <a:t>‹#›</a:t>
            </a:fld>
            <a:endParaRPr lang="ja-JP" altLang="en-US"/>
          </a:p>
        </p:txBody>
      </p:sp>
    </p:spTree>
    <p:extLst>
      <p:ext uri="{BB962C8B-B14F-4D97-AF65-F5344CB8AC3E}">
        <p14:creationId xmlns:p14="http://schemas.microsoft.com/office/powerpoint/2010/main" val="529001746"/>
      </p:ext>
    </p:extLst>
  </p:cSld>
  <p:clrMap bg1="lt1" tx1="dk1" bg2="lt2" tx2="dk2" accent1="accent1" accent2="accent2" accent3="accent3" accent4="accent4" accent5="accent5" accent6="accent6" hlink="hlink" folHlink="folHlink"/>
  <p:sldLayoutIdLst>
    <p:sldLayoutId id="2147483666" r:id="rId1"/>
    <p:sldLayoutId id="2147483678" r:id="rId2"/>
    <p:sldLayoutId id="2147483677"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5" Type="http://schemas.openxmlformats.org/officeDocument/2006/relationships/image" Target="../media/image36.emf"/><Relationship Id="rId4" Type="http://schemas.openxmlformats.org/officeDocument/2006/relationships/image" Target="../media/image35.emf"/></Relationships>
</file>

<file path=ppt/slides/_rels/slide1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9.emf"/><Relationship Id="rId4" Type="http://schemas.openxmlformats.org/officeDocument/2006/relationships/image" Target="../media/image38.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40.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467544" y="3969240"/>
            <a:ext cx="8208912" cy="1620000"/>
          </a:xfrm>
        </p:spPr>
        <p:txBody>
          <a:bodyPr anchor="ctr">
            <a:normAutofit/>
          </a:bodyPr>
          <a:lstStyle/>
          <a:p>
            <a:pPr>
              <a:lnSpc>
                <a:spcPct val="150000"/>
              </a:lnSpc>
            </a:pPr>
            <a:r>
              <a:rPr lang="ja-JP" altLang="en-US" b="1" dirty="0">
                <a:solidFill>
                  <a:schemeClr val="tx1"/>
                </a:solidFill>
                <a:latin typeface="+mn-ea"/>
              </a:rPr>
              <a:t>阿部 航佑</a:t>
            </a:r>
            <a:r>
              <a:rPr lang="en-US" altLang="ja-JP" b="1" baseline="30000" dirty="0">
                <a:solidFill>
                  <a:schemeClr val="tx1"/>
                </a:solidFill>
                <a:latin typeface="+mn-ea"/>
              </a:rPr>
              <a:t>1</a:t>
            </a:r>
            <a:r>
              <a:rPr lang="ja-JP" altLang="en-US" b="1" dirty="0">
                <a:solidFill>
                  <a:schemeClr val="tx1"/>
                </a:solidFill>
                <a:latin typeface="+mn-ea"/>
              </a:rPr>
              <a:t>，熊谷 爽</a:t>
            </a:r>
            <a:r>
              <a:rPr lang="en-US" altLang="ja-JP" b="1" baseline="30000" dirty="0">
                <a:solidFill>
                  <a:schemeClr val="tx1"/>
                </a:solidFill>
                <a:latin typeface="+mn-ea"/>
              </a:rPr>
              <a:t>1</a:t>
            </a:r>
            <a:r>
              <a:rPr lang="ja-JP" altLang="en-US" b="1" dirty="0">
                <a:solidFill>
                  <a:schemeClr val="tx1"/>
                </a:solidFill>
                <a:latin typeface="+mn-ea"/>
              </a:rPr>
              <a:t>，中津川 博</a:t>
            </a:r>
            <a:r>
              <a:rPr lang="en-US" altLang="ja-JP" b="1" baseline="30000" dirty="0">
                <a:solidFill>
                  <a:schemeClr val="tx1"/>
                </a:solidFill>
                <a:latin typeface="+mn-ea"/>
              </a:rPr>
              <a:t>1*</a:t>
            </a:r>
            <a:r>
              <a:rPr lang="en-US" altLang="ja-JP" b="1" dirty="0">
                <a:solidFill>
                  <a:schemeClr val="tx1"/>
                </a:solidFill>
                <a:latin typeface="+mn-ea"/>
              </a:rPr>
              <a:t> </a:t>
            </a:r>
            <a:r>
              <a:rPr lang="ja-JP" altLang="en-US" b="1" dirty="0">
                <a:solidFill>
                  <a:schemeClr val="tx1"/>
                </a:solidFill>
                <a:latin typeface="+mn-ea"/>
              </a:rPr>
              <a:t>，岡本 庸一</a:t>
            </a:r>
            <a:r>
              <a:rPr lang="en-US" altLang="ja-JP" b="1" baseline="30000" dirty="0">
                <a:solidFill>
                  <a:schemeClr val="tx1"/>
                </a:solidFill>
                <a:latin typeface="+mn-ea"/>
              </a:rPr>
              <a:t>2</a:t>
            </a:r>
          </a:p>
          <a:p>
            <a:pPr>
              <a:lnSpc>
                <a:spcPct val="150000"/>
              </a:lnSpc>
            </a:pPr>
            <a:r>
              <a:rPr lang="en-US" altLang="ja-JP" sz="1800" b="1" dirty="0">
                <a:solidFill>
                  <a:schemeClr val="tx1"/>
                </a:solidFill>
                <a:latin typeface="+mn-ea"/>
              </a:rPr>
              <a:t>1 </a:t>
            </a:r>
            <a:r>
              <a:rPr lang="ja-JP" altLang="en-US" sz="1800" b="1" dirty="0">
                <a:solidFill>
                  <a:schemeClr val="tx1"/>
                </a:solidFill>
                <a:latin typeface="+mn-ea"/>
              </a:rPr>
              <a:t>横浜国立大学 理工学府，</a:t>
            </a:r>
            <a:r>
              <a:rPr lang="en-US" altLang="ja-JP" sz="1800" b="1" dirty="0">
                <a:solidFill>
                  <a:schemeClr val="tx1"/>
                </a:solidFill>
                <a:latin typeface="+mn-ea"/>
              </a:rPr>
              <a:t>2 </a:t>
            </a:r>
            <a:r>
              <a:rPr lang="ja-JP" altLang="en-US" sz="1800" b="1" dirty="0">
                <a:solidFill>
                  <a:schemeClr val="tx1"/>
                </a:solidFill>
                <a:latin typeface="+mn-ea"/>
              </a:rPr>
              <a:t>防衛大学校 機能材料</a:t>
            </a:r>
            <a:endParaRPr lang="en-US" altLang="ja-JP" sz="2000" b="1" dirty="0">
              <a:solidFill>
                <a:schemeClr val="tx1"/>
              </a:solidFill>
              <a:latin typeface="+mn-ea"/>
            </a:endParaRPr>
          </a:p>
        </p:txBody>
      </p:sp>
      <p:sp>
        <p:nvSpPr>
          <p:cNvPr id="6" name="正方形/長方形 5"/>
          <p:cNvSpPr/>
          <p:nvPr/>
        </p:nvSpPr>
        <p:spPr>
          <a:xfrm>
            <a:off x="398280" y="1268760"/>
            <a:ext cx="8347440" cy="2520280"/>
          </a:xfrm>
          <a:prstGeom prst="rect">
            <a:avLst/>
          </a:prstGeom>
          <a:solidFill>
            <a:srgbClr val="4DC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HGSｺﾞｼｯｸE" panose="020B0900000000000000" pitchFamily="50" charset="-128"/>
              <a:ea typeface="HGSｺﾞｼｯｸE" panose="020B0900000000000000" pitchFamily="50" charset="-128"/>
            </a:endParaRPr>
          </a:p>
        </p:txBody>
      </p:sp>
      <p:sp>
        <p:nvSpPr>
          <p:cNvPr id="9" name="タイトル 1"/>
          <p:cNvSpPr txBox="1">
            <a:spLocks/>
          </p:cNvSpPr>
          <p:nvPr/>
        </p:nvSpPr>
        <p:spPr>
          <a:xfrm>
            <a:off x="522000" y="1484900"/>
            <a:ext cx="8100000" cy="2088000"/>
          </a:xfrm>
          <a:prstGeom prst="rect">
            <a:avLst/>
          </a:prstGeom>
          <a:noFill/>
        </p:spPr>
        <p:txBody>
          <a:bodyPr vert="horz" wrap="square" lIns="36000" tIns="36000" rIns="36000" bIns="3600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b="1" dirty="0">
                <a:solidFill>
                  <a:schemeClr val="bg1"/>
                </a:solidFill>
              </a:rPr>
              <a:t>ハーフ・ホイスラー合金</a:t>
            </a:r>
            <a:r>
              <a:rPr lang="en-US" altLang="ja-JP" b="1" dirty="0" err="1">
                <a:solidFill>
                  <a:schemeClr val="bg1"/>
                </a:solidFill>
              </a:rPr>
              <a:t>TiNiSn</a:t>
            </a:r>
            <a:r>
              <a:rPr lang="ja-JP" altLang="en-US" b="1" dirty="0">
                <a:solidFill>
                  <a:schemeClr val="bg1"/>
                </a:solidFill>
              </a:rPr>
              <a:t>の</a:t>
            </a:r>
            <a:endParaRPr lang="en-US" altLang="ja-JP" b="1" dirty="0">
              <a:solidFill>
                <a:schemeClr val="bg1"/>
              </a:solidFill>
            </a:endParaRPr>
          </a:p>
          <a:p>
            <a:r>
              <a:rPr lang="en-US" altLang="ja-JP" b="1" dirty="0">
                <a:solidFill>
                  <a:schemeClr val="bg1"/>
                </a:solidFill>
              </a:rPr>
              <a:t>Sb</a:t>
            </a:r>
            <a:r>
              <a:rPr lang="ja-JP" altLang="en-US" b="1" dirty="0">
                <a:solidFill>
                  <a:schemeClr val="bg1"/>
                </a:solidFill>
              </a:rPr>
              <a:t>置換効果と熱電特性</a:t>
            </a:r>
            <a:endParaRPr lang="en-US" altLang="ja-JP" b="1" dirty="0">
              <a:solidFill>
                <a:schemeClr val="bg1"/>
              </a:solidFill>
            </a:endParaRPr>
          </a:p>
          <a:p>
            <a:r>
              <a:rPr lang="en-US" altLang="ja-JP" sz="2800" b="1" dirty="0">
                <a:solidFill>
                  <a:schemeClr val="bg1"/>
                </a:solidFill>
              </a:rPr>
              <a:t>Sb substitution effect and Thermoelectric properties of half-Heusler alloys </a:t>
            </a:r>
            <a:r>
              <a:rPr lang="en-US" altLang="ja-JP" sz="2800" b="1" dirty="0" err="1">
                <a:solidFill>
                  <a:schemeClr val="bg1"/>
                </a:solidFill>
              </a:rPr>
              <a:t>TiNiSn</a:t>
            </a:r>
            <a:endParaRPr lang="en-US" altLang="ja-JP" sz="2800" b="1" dirty="0">
              <a:solidFill>
                <a:schemeClr val="bg1"/>
              </a:solidFill>
            </a:endParaRPr>
          </a:p>
        </p:txBody>
      </p:sp>
      <p:sp>
        <p:nvSpPr>
          <p:cNvPr id="2" name="テキスト ボックス 1">
            <a:extLst>
              <a:ext uri="{FF2B5EF4-FFF2-40B4-BE49-F238E27FC236}">
                <a16:creationId xmlns:a16="http://schemas.microsoft.com/office/drawing/2014/main" id="{224BA29A-969E-4073-8A14-7F8EB1699486}"/>
              </a:ext>
            </a:extLst>
          </p:cNvPr>
          <p:cNvSpPr txBox="1"/>
          <p:nvPr/>
        </p:nvSpPr>
        <p:spPr>
          <a:xfrm>
            <a:off x="2915816" y="5345709"/>
            <a:ext cx="3312368" cy="369332"/>
          </a:xfrm>
          <a:prstGeom prst="rect">
            <a:avLst/>
          </a:prstGeom>
          <a:noFill/>
        </p:spPr>
        <p:txBody>
          <a:bodyPr wrap="square" rtlCol="0">
            <a:spAutoFit/>
          </a:bodyPr>
          <a:lstStyle/>
          <a:p>
            <a:pPr algn="ctr"/>
            <a:r>
              <a:rPr kumimoji="1" lang="en-US" altLang="ja-JP" u="sng" dirty="0">
                <a:solidFill>
                  <a:srgbClr val="001BC0"/>
                </a:solidFill>
              </a:rPr>
              <a:t>abe-Kosuke-dx@ynu.jp</a:t>
            </a:r>
            <a:endParaRPr kumimoji="1" lang="ja-JP" altLang="en-US" u="sng" dirty="0">
              <a:solidFill>
                <a:srgbClr val="001BC0"/>
              </a:solidFill>
            </a:endParaRPr>
          </a:p>
        </p:txBody>
      </p:sp>
      <p:sp>
        <p:nvSpPr>
          <p:cNvPr id="7" name="テキスト ボックス 6">
            <a:extLst>
              <a:ext uri="{FF2B5EF4-FFF2-40B4-BE49-F238E27FC236}">
                <a16:creationId xmlns:a16="http://schemas.microsoft.com/office/drawing/2014/main" id="{32E23826-95FC-4DCC-A586-59FDD54040F8}"/>
              </a:ext>
            </a:extLst>
          </p:cNvPr>
          <p:cNvSpPr txBox="1"/>
          <p:nvPr/>
        </p:nvSpPr>
        <p:spPr>
          <a:xfrm>
            <a:off x="851944" y="312667"/>
            <a:ext cx="7440111" cy="400110"/>
          </a:xfrm>
          <a:prstGeom prst="rect">
            <a:avLst/>
          </a:prstGeom>
          <a:noFill/>
        </p:spPr>
        <p:txBody>
          <a:bodyPr wrap="square" rtlCol="0">
            <a:spAutoFit/>
          </a:bodyPr>
          <a:lstStyle/>
          <a:p>
            <a:pPr algn="ctr"/>
            <a:r>
              <a:rPr kumimoji="1" lang="ja-JP" altLang="en-US" sz="2000" dirty="0">
                <a:solidFill>
                  <a:schemeClr val="bg1">
                    <a:lumMod val="50000"/>
                  </a:schemeClr>
                </a:solidFill>
              </a:rPr>
              <a:t>第</a:t>
            </a:r>
            <a:r>
              <a:rPr kumimoji="1" lang="en-US" altLang="ja-JP" sz="2000">
                <a:solidFill>
                  <a:schemeClr val="bg1">
                    <a:lumMod val="50000"/>
                  </a:schemeClr>
                </a:solidFill>
              </a:rPr>
              <a:t>69</a:t>
            </a:r>
            <a:r>
              <a:rPr kumimoji="1" lang="ja-JP" altLang="en-US" sz="2000">
                <a:solidFill>
                  <a:schemeClr val="bg1">
                    <a:lumMod val="50000"/>
                  </a:schemeClr>
                </a:solidFill>
              </a:rPr>
              <a:t>回</a:t>
            </a:r>
            <a:r>
              <a:rPr kumimoji="1" lang="ja-JP" altLang="en-US" sz="2000" dirty="0">
                <a:solidFill>
                  <a:schemeClr val="bg1">
                    <a:lumMod val="50000"/>
                  </a:schemeClr>
                </a:solidFill>
              </a:rPr>
              <a:t>応用物理学会春季学術講演会</a:t>
            </a:r>
          </a:p>
        </p:txBody>
      </p:sp>
      <p:sp>
        <p:nvSpPr>
          <p:cNvPr id="8" name="テキスト ボックス 7">
            <a:extLst>
              <a:ext uri="{FF2B5EF4-FFF2-40B4-BE49-F238E27FC236}">
                <a16:creationId xmlns:a16="http://schemas.microsoft.com/office/drawing/2014/main" id="{E11647DA-5375-442F-8507-700DCAA42CA4}"/>
              </a:ext>
            </a:extLst>
          </p:cNvPr>
          <p:cNvSpPr txBox="1"/>
          <p:nvPr/>
        </p:nvSpPr>
        <p:spPr>
          <a:xfrm>
            <a:off x="6984000" y="6396335"/>
            <a:ext cx="2160000" cy="461665"/>
          </a:xfrm>
          <a:prstGeom prst="rect">
            <a:avLst/>
          </a:prstGeom>
          <a:noFill/>
        </p:spPr>
        <p:txBody>
          <a:bodyPr wrap="square" rtlCol="0">
            <a:spAutoFit/>
          </a:bodyPr>
          <a:lstStyle/>
          <a:p>
            <a:pPr algn="r"/>
            <a:r>
              <a:rPr kumimoji="1" lang="en-US" altLang="ja-JP" sz="2400" dirty="0">
                <a:solidFill>
                  <a:schemeClr val="bg1">
                    <a:lumMod val="50000"/>
                  </a:schemeClr>
                </a:solidFill>
              </a:rPr>
              <a:t>2022/3/24</a:t>
            </a:r>
            <a:endParaRPr kumimoji="1" lang="ja-JP" altLang="en-US" sz="2400" dirty="0">
              <a:solidFill>
                <a:schemeClr val="bg1">
                  <a:lumMod val="50000"/>
                </a:schemeClr>
              </a:solidFill>
            </a:endParaRPr>
          </a:p>
        </p:txBody>
      </p:sp>
    </p:spTree>
    <p:extLst>
      <p:ext uri="{BB962C8B-B14F-4D97-AF65-F5344CB8AC3E}">
        <p14:creationId xmlns:p14="http://schemas.microsoft.com/office/powerpoint/2010/main" val="1904792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65BC548E-B331-4DB2-838F-0B6B70B48D95}"/>
              </a:ext>
            </a:extLst>
          </p:cNvPr>
          <p:cNvSpPr/>
          <p:nvPr/>
        </p:nvSpPr>
        <p:spPr>
          <a:xfrm>
            <a:off x="6014373" y="240354"/>
            <a:ext cx="2083806" cy="1152000"/>
          </a:xfrm>
          <a:prstGeom prst="rect">
            <a:avLst/>
          </a:prstGeom>
          <a:solidFill>
            <a:srgbClr val="BF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86CA48E1-D167-4320-942C-5B458BA7AD54}"/>
              </a:ext>
            </a:extLst>
          </p:cNvPr>
          <p:cNvSpPr txBox="1">
            <a:spLocks/>
          </p:cNvSpPr>
          <p:nvPr/>
        </p:nvSpPr>
        <p:spPr>
          <a:xfrm>
            <a:off x="954" y="119238"/>
            <a:ext cx="6257347"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t>出力因子（</a:t>
            </a:r>
            <a:r>
              <a:rPr lang="en-US" altLang="ja-JP" sz="4000" dirty="0"/>
              <a:t>PF</a:t>
            </a:r>
            <a:r>
              <a:rPr lang="ja-JP" altLang="en-US" sz="4000" dirty="0"/>
              <a:t>）算出結果</a:t>
            </a:r>
            <a:endParaRPr lang="en-US" altLang="ja-JP" sz="4000" dirty="0"/>
          </a:p>
        </p:txBody>
      </p:sp>
      <p:sp>
        <p:nvSpPr>
          <p:cNvPr id="23" name="テキスト ボックス 22">
            <a:extLst>
              <a:ext uri="{FF2B5EF4-FFF2-40B4-BE49-F238E27FC236}">
                <a16:creationId xmlns:a16="http://schemas.microsoft.com/office/drawing/2014/main" id="{2EE62E6B-B126-4B71-9E79-8B78C2BC045D}"/>
              </a:ext>
            </a:extLst>
          </p:cNvPr>
          <p:cNvSpPr txBox="1"/>
          <p:nvPr/>
        </p:nvSpPr>
        <p:spPr>
          <a:xfrm>
            <a:off x="5229188" y="2184504"/>
            <a:ext cx="3914812" cy="4251164"/>
          </a:xfrm>
          <a:prstGeom prst="rect">
            <a:avLst/>
          </a:prstGeom>
          <a:noFill/>
        </p:spPr>
        <p:txBody>
          <a:bodyPr wrap="square" rtlCol="0">
            <a:spAutoFit/>
          </a:bodyPr>
          <a:lstStyle/>
          <a:p>
            <a:pPr>
              <a:lnSpc>
                <a:spcPct val="150000"/>
              </a:lnSpc>
            </a:pPr>
            <a:r>
              <a:rPr kumimoji="1" lang="ja-JP" altLang="en-US" sz="2200" dirty="0"/>
              <a:t>結果｜</a:t>
            </a:r>
            <a:endParaRPr kumimoji="1" lang="en-US" altLang="ja-JP" sz="2200" dirty="0"/>
          </a:p>
          <a:p>
            <a:pPr>
              <a:lnSpc>
                <a:spcPct val="150000"/>
              </a:lnSpc>
            </a:pPr>
            <a:r>
              <a:rPr kumimoji="1" lang="en-US" altLang="ja-JP" sz="2200" dirty="0"/>
              <a:t>Sb</a:t>
            </a:r>
            <a:r>
              <a:rPr kumimoji="1" lang="ja-JP" altLang="en-US" sz="2200" dirty="0"/>
              <a:t>置換により出力因子が</a:t>
            </a:r>
            <a:endParaRPr kumimoji="1" lang="en-US" altLang="ja-JP" sz="2200" dirty="0"/>
          </a:p>
          <a:p>
            <a:pPr>
              <a:lnSpc>
                <a:spcPct val="150000"/>
              </a:lnSpc>
            </a:pPr>
            <a:r>
              <a:rPr kumimoji="1" lang="ja-JP" altLang="en-US" sz="2200" dirty="0"/>
              <a:t>増大</a:t>
            </a:r>
            <a:endParaRPr kumimoji="1" lang="en-US" altLang="ja-JP" sz="2200" dirty="0"/>
          </a:p>
          <a:p>
            <a:endParaRPr kumimoji="1" lang="en-US" altLang="ja-JP" sz="900" dirty="0"/>
          </a:p>
          <a:p>
            <a:pPr>
              <a:lnSpc>
                <a:spcPct val="150000"/>
              </a:lnSpc>
            </a:pPr>
            <a:r>
              <a:rPr kumimoji="1" lang="ja-JP" altLang="en-US" sz="2200" dirty="0"/>
              <a:t>考察｜</a:t>
            </a:r>
            <a:endParaRPr kumimoji="1" lang="en-US" altLang="ja-JP" sz="2200" dirty="0"/>
          </a:p>
          <a:p>
            <a:pPr>
              <a:lnSpc>
                <a:spcPct val="150000"/>
              </a:lnSpc>
            </a:pPr>
            <a:r>
              <a:rPr kumimoji="1" lang="ja-JP" altLang="en-US" sz="2200" dirty="0"/>
              <a:t>置換により電気抵抗率の低減</a:t>
            </a:r>
            <a:endParaRPr kumimoji="1" lang="en-US" altLang="ja-JP" sz="2200" dirty="0"/>
          </a:p>
          <a:p>
            <a:pPr>
              <a:lnSpc>
                <a:spcPct val="150000"/>
              </a:lnSpc>
            </a:pPr>
            <a:r>
              <a:rPr kumimoji="1" lang="ja-JP" altLang="en-US" sz="2200" dirty="0"/>
              <a:t>したこと、ゼーベック係数の低下が小さかったことが出力因子を増大させた</a:t>
            </a:r>
            <a:endParaRPr kumimoji="1" lang="en-US" altLang="ja-JP" sz="2200" dirty="0"/>
          </a:p>
        </p:txBody>
      </p:sp>
      <p:pic>
        <p:nvPicPr>
          <p:cNvPr id="7" name="図 6">
            <a:extLst>
              <a:ext uri="{FF2B5EF4-FFF2-40B4-BE49-F238E27FC236}">
                <a16:creationId xmlns:a16="http://schemas.microsoft.com/office/drawing/2014/main" id="{26864748-39A7-44B6-8D5F-847AD5C35A87}"/>
              </a:ext>
            </a:extLst>
          </p:cNvPr>
          <p:cNvPicPr>
            <a:picLocks noChangeAspect="1"/>
          </p:cNvPicPr>
          <p:nvPr/>
        </p:nvPicPr>
        <p:blipFill>
          <a:blip r:embed="rId3"/>
          <a:stretch>
            <a:fillRect/>
          </a:stretch>
        </p:blipFill>
        <p:spPr>
          <a:xfrm>
            <a:off x="6200802" y="198991"/>
            <a:ext cx="1584176" cy="1211430"/>
          </a:xfrm>
          <a:prstGeom prst="rect">
            <a:avLst/>
          </a:prstGeom>
        </p:spPr>
      </p:pic>
      <p:sp>
        <p:nvSpPr>
          <p:cNvPr id="2" name="テキスト ボックス 1">
            <a:extLst>
              <a:ext uri="{FF2B5EF4-FFF2-40B4-BE49-F238E27FC236}">
                <a16:creationId xmlns:a16="http://schemas.microsoft.com/office/drawing/2014/main" id="{26B35A88-8232-472C-B767-DFAF1BB9D022}"/>
              </a:ext>
            </a:extLst>
          </p:cNvPr>
          <p:cNvSpPr txBox="1"/>
          <p:nvPr/>
        </p:nvSpPr>
        <p:spPr>
          <a:xfrm>
            <a:off x="5652120" y="1471042"/>
            <a:ext cx="2952328" cy="707886"/>
          </a:xfrm>
          <a:prstGeom prst="rect">
            <a:avLst/>
          </a:prstGeom>
          <a:noFill/>
        </p:spPr>
        <p:txBody>
          <a:bodyPr wrap="square" rtlCol="0">
            <a:spAutoFit/>
          </a:bodyPr>
          <a:lstStyle/>
          <a:p>
            <a:r>
              <a:rPr kumimoji="1" lang="en-US" altLang="ja-JP" sz="2000" i="1" dirty="0"/>
              <a:t>S</a:t>
            </a:r>
            <a:r>
              <a:rPr kumimoji="1" lang="en-US" altLang="ja-JP" sz="2000" dirty="0"/>
              <a:t>:</a:t>
            </a:r>
            <a:r>
              <a:rPr kumimoji="1" lang="ja-JP" altLang="en-US" sz="2000" dirty="0"/>
              <a:t>ゼーベック係数 </a:t>
            </a:r>
            <a:r>
              <a:rPr kumimoji="1" lang="en-US" altLang="ja-JP" sz="2000" dirty="0"/>
              <a:t>(V/K)</a:t>
            </a:r>
          </a:p>
          <a:p>
            <a:r>
              <a:rPr kumimoji="1" lang="en-US" altLang="ja-JP" sz="2000" i="1" dirty="0"/>
              <a:t>ρ</a:t>
            </a:r>
            <a:r>
              <a:rPr kumimoji="1" lang="en-US" altLang="ja-JP" sz="2000" dirty="0"/>
              <a:t>:</a:t>
            </a:r>
            <a:r>
              <a:rPr kumimoji="1" lang="ja-JP" altLang="en-US" sz="2000" dirty="0"/>
              <a:t>電気抵抗率 </a:t>
            </a:r>
            <a:r>
              <a:rPr kumimoji="1" lang="en-US" altLang="ja-JP" sz="2000" dirty="0"/>
              <a:t>(</a:t>
            </a:r>
            <a:r>
              <a:rPr kumimoji="1" lang="en-US" altLang="ja-JP" sz="2000" dirty="0" err="1"/>
              <a:t>Ωm</a:t>
            </a:r>
            <a:r>
              <a:rPr kumimoji="1" lang="en-US" altLang="ja-JP" sz="2000" dirty="0"/>
              <a:t>)</a:t>
            </a:r>
            <a:endParaRPr kumimoji="1" lang="ja-JP" altLang="en-US" sz="2000" dirty="0"/>
          </a:p>
        </p:txBody>
      </p:sp>
      <p:sp>
        <p:nvSpPr>
          <p:cNvPr id="3" name="大かっこ 2">
            <a:extLst>
              <a:ext uri="{FF2B5EF4-FFF2-40B4-BE49-F238E27FC236}">
                <a16:creationId xmlns:a16="http://schemas.microsoft.com/office/drawing/2014/main" id="{0F18574A-D8A5-42DA-A722-E2CCC2BFEE54}"/>
              </a:ext>
            </a:extLst>
          </p:cNvPr>
          <p:cNvSpPr/>
          <p:nvPr/>
        </p:nvSpPr>
        <p:spPr>
          <a:xfrm>
            <a:off x="5620388" y="1415203"/>
            <a:ext cx="2822764" cy="789661"/>
          </a:xfrm>
          <a:prstGeom prst="bracketPair">
            <a:avLst>
              <a:gd name="adj" fmla="val 927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B14170F8-9331-4DDF-BC41-4D2F71C615C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8286" y="980728"/>
            <a:ext cx="4936960" cy="5039999"/>
          </a:xfrm>
          <a:prstGeom prst="rect">
            <a:avLst/>
          </a:prstGeom>
        </p:spPr>
      </p:pic>
      <p:sp>
        <p:nvSpPr>
          <p:cNvPr id="5" name="スライド番号プレースホルダー 4">
            <a:extLst>
              <a:ext uri="{FF2B5EF4-FFF2-40B4-BE49-F238E27FC236}">
                <a16:creationId xmlns:a16="http://schemas.microsoft.com/office/drawing/2014/main" id="{43D90175-8F6E-4BDF-80B6-34A971859CE4}"/>
              </a:ext>
            </a:extLst>
          </p:cNvPr>
          <p:cNvSpPr>
            <a:spLocks noGrp="1"/>
          </p:cNvSpPr>
          <p:nvPr>
            <p:ph type="sldNum" sz="quarter" idx="12"/>
          </p:nvPr>
        </p:nvSpPr>
        <p:spPr/>
        <p:txBody>
          <a:bodyPr/>
          <a:lstStyle/>
          <a:p>
            <a:fld id="{90BA7EBE-6FD4-4B50-83C6-C925E775C4BE}" type="slidenum">
              <a:rPr lang="ja-JP" altLang="en-US" smtClean="0"/>
              <a:pPr/>
              <a:t>10</a:t>
            </a:fld>
            <a:endParaRPr lang="ja-JP" altLang="en-US"/>
          </a:p>
        </p:txBody>
      </p:sp>
      <p:sp>
        <p:nvSpPr>
          <p:cNvPr id="9" name="テキスト ボックス 8">
            <a:extLst>
              <a:ext uri="{FF2B5EF4-FFF2-40B4-BE49-F238E27FC236}">
                <a16:creationId xmlns:a16="http://schemas.microsoft.com/office/drawing/2014/main" id="{77EF9B0B-904E-4398-B87C-2DDA270AC419}"/>
              </a:ext>
            </a:extLst>
          </p:cNvPr>
          <p:cNvSpPr txBox="1"/>
          <p:nvPr/>
        </p:nvSpPr>
        <p:spPr>
          <a:xfrm>
            <a:off x="484037" y="6066336"/>
            <a:ext cx="4745151" cy="369332"/>
          </a:xfrm>
          <a:prstGeom prst="rect">
            <a:avLst/>
          </a:prstGeom>
          <a:noFill/>
        </p:spPr>
        <p:txBody>
          <a:bodyPr wrap="square" rtlCol="0">
            <a:spAutoFit/>
          </a:bodyPr>
          <a:lstStyle/>
          <a:p>
            <a:pPr algn="ctr"/>
            <a:r>
              <a:rPr kumimoji="1" lang="ja-JP" altLang="en-US" dirty="0"/>
              <a:t>出力因子の温度依存性</a:t>
            </a:r>
          </a:p>
        </p:txBody>
      </p:sp>
    </p:spTree>
    <p:extLst>
      <p:ext uri="{BB962C8B-B14F-4D97-AF65-F5344CB8AC3E}">
        <p14:creationId xmlns:p14="http://schemas.microsoft.com/office/powerpoint/2010/main" val="3091215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a:extLst>
              <a:ext uri="{FF2B5EF4-FFF2-40B4-BE49-F238E27FC236}">
                <a16:creationId xmlns:a16="http://schemas.microsoft.com/office/drawing/2014/main" id="{84980548-39E7-4ECE-911D-8628D2D2CFE7}"/>
              </a:ext>
            </a:extLst>
          </p:cNvPr>
          <p:cNvSpPr txBox="1"/>
          <p:nvPr/>
        </p:nvSpPr>
        <p:spPr>
          <a:xfrm>
            <a:off x="3877934" y="2021306"/>
            <a:ext cx="2556000" cy="1200329"/>
          </a:xfrm>
          <a:prstGeom prst="rect">
            <a:avLst/>
          </a:prstGeom>
          <a:noFill/>
        </p:spPr>
        <p:txBody>
          <a:bodyPr wrap="square" rtlCol="0">
            <a:spAutoFit/>
          </a:bodyPr>
          <a:lstStyle/>
          <a:p>
            <a:r>
              <a:rPr kumimoji="1" lang="en-US" altLang="ja-JP" i="1" dirty="0"/>
              <a:t>L</a:t>
            </a:r>
            <a:r>
              <a:rPr kumimoji="1" lang="en-US" altLang="ja-JP" i="1" baseline="-25000" dirty="0"/>
              <a:t>0</a:t>
            </a:r>
            <a:r>
              <a:rPr kumimoji="1" lang="en-US" altLang="ja-JP" dirty="0"/>
              <a:t>:</a:t>
            </a:r>
            <a:r>
              <a:rPr kumimoji="1" lang="ja-JP" altLang="en-US" i="1" dirty="0"/>
              <a:t>ローレンツ数 </a:t>
            </a:r>
            <a:r>
              <a:rPr kumimoji="1" lang="en-US" altLang="ja-JP" dirty="0"/>
              <a:t>(V</a:t>
            </a:r>
            <a:r>
              <a:rPr kumimoji="1" lang="en-US" altLang="ja-JP" baseline="30000" dirty="0"/>
              <a:t>2</a:t>
            </a:r>
            <a:r>
              <a:rPr kumimoji="1" lang="en-US" altLang="ja-JP" dirty="0"/>
              <a:t>/K</a:t>
            </a:r>
            <a:r>
              <a:rPr kumimoji="1" lang="en-US" altLang="ja-JP" baseline="30000" dirty="0"/>
              <a:t>2</a:t>
            </a:r>
            <a:r>
              <a:rPr kumimoji="1" lang="en-US" altLang="ja-JP" dirty="0"/>
              <a:t>)</a:t>
            </a:r>
            <a:endParaRPr kumimoji="1" lang="en-US" altLang="ja-JP" baseline="-25000" dirty="0"/>
          </a:p>
          <a:p>
            <a:r>
              <a:rPr kumimoji="1" lang="en-US" altLang="ja-JP" i="1" dirty="0"/>
              <a:t>T</a:t>
            </a:r>
            <a:r>
              <a:rPr kumimoji="1" lang="en-US" altLang="ja-JP" dirty="0"/>
              <a:t>:</a:t>
            </a:r>
            <a:r>
              <a:rPr kumimoji="1" lang="ja-JP" altLang="en-US" dirty="0"/>
              <a:t>絶対温度 </a:t>
            </a:r>
            <a:r>
              <a:rPr kumimoji="1" lang="en-US" altLang="ja-JP" dirty="0"/>
              <a:t>(K)</a:t>
            </a:r>
          </a:p>
          <a:p>
            <a:r>
              <a:rPr kumimoji="1" lang="en-US" altLang="ja-JP" i="1" dirty="0"/>
              <a:t>ρ</a:t>
            </a:r>
            <a:r>
              <a:rPr kumimoji="1" lang="en-US" altLang="ja-JP" dirty="0"/>
              <a:t>:</a:t>
            </a:r>
            <a:r>
              <a:rPr kumimoji="1" lang="ja-JP" altLang="en-US" dirty="0"/>
              <a:t>電気抵抗率 </a:t>
            </a:r>
            <a:r>
              <a:rPr kumimoji="1" lang="en-US" altLang="ja-JP" dirty="0"/>
              <a:t>(</a:t>
            </a:r>
            <a:r>
              <a:rPr kumimoji="1" lang="en-US" altLang="ja-JP" dirty="0" err="1"/>
              <a:t>Ωm</a:t>
            </a:r>
            <a:r>
              <a:rPr kumimoji="1" lang="en-US" altLang="ja-JP" dirty="0"/>
              <a:t>)</a:t>
            </a:r>
          </a:p>
        </p:txBody>
      </p:sp>
      <p:sp>
        <p:nvSpPr>
          <p:cNvPr id="25" name="正方形/長方形 24">
            <a:extLst>
              <a:ext uri="{FF2B5EF4-FFF2-40B4-BE49-F238E27FC236}">
                <a16:creationId xmlns:a16="http://schemas.microsoft.com/office/drawing/2014/main" id="{B108356B-E126-4CE0-AAE3-B23A6E3532AB}"/>
              </a:ext>
            </a:extLst>
          </p:cNvPr>
          <p:cNvSpPr/>
          <p:nvPr/>
        </p:nvSpPr>
        <p:spPr>
          <a:xfrm>
            <a:off x="4067944" y="3962309"/>
            <a:ext cx="2260221" cy="474803"/>
          </a:xfrm>
          <a:prstGeom prst="rect">
            <a:avLst/>
          </a:prstGeom>
          <a:solidFill>
            <a:srgbClr val="BF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A1591C2B-5CFD-4FD5-A19D-D0A7EA9FDE7F}"/>
              </a:ext>
            </a:extLst>
          </p:cNvPr>
          <p:cNvPicPr>
            <a:picLocks noChangeAspect="1"/>
          </p:cNvPicPr>
          <p:nvPr/>
        </p:nvPicPr>
        <p:blipFill>
          <a:blip r:embed="rId3"/>
          <a:stretch>
            <a:fillRect/>
          </a:stretch>
        </p:blipFill>
        <p:spPr>
          <a:xfrm>
            <a:off x="4111069" y="3899097"/>
            <a:ext cx="2222145" cy="584775"/>
          </a:xfrm>
          <a:prstGeom prst="rect">
            <a:avLst/>
          </a:prstGeom>
        </p:spPr>
      </p:pic>
      <p:sp>
        <p:nvSpPr>
          <p:cNvPr id="19" name="正方形/長方形 18">
            <a:extLst>
              <a:ext uri="{FF2B5EF4-FFF2-40B4-BE49-F238E27FC236}">
                <a16:creationId xmlns:a16="http://schemas.microsoft.com/office/drawing/2014/main" id="{22869540-90B6-47B5-82B7-91F62659B544}"/>
              </a:ext>
            </a:extLst>
          </p:cNvPr>
          <p:cNvSpPr/>
          <p:nvPr/>
        </p:nvSpPr>
        <p:spPr>
          <a:xfrm>
            <a:off x="4463888" y="813471"/>
            <a:ext cx="1760447" cy="1152000"/>
          </a:xfrm>
          <a:prstGeom prst="rect">
            <a:avLst/>
          </a:prstGeom>
          <a:solidFill>
            <a:srgbClr val="BF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57BB814B-AE2D-4822-B904-8F7AD7D9474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0324" y="692696"/>
            <a:ext cx="3911321" cy="3985721"/>
          </a:xfrm>
          <a:prstGeom prst="rect">
            <a:avLst/>
          </a:prstGeom>
        </p:spPr>
      </p:pic>
      <p:sp>
        <p:nvSpPr>
          <p:cNvPr id="14" name="タイトル 1">
            <a:extLst>
              <a:ext uri="{FF2B5EF4-FFF2-40B4-BE49-F238E27FC236}">
                <a16:creationId xmlns:a16="http://schemas.microsoft.com/office/drawing/2014/main" id="{86CA48E1-D167-4320-942C-5B458BA7AD54}"/>
              </a:ext>
            </a:extLst>
          </p:cNvPr>
          <p:cNvSpPr txBox="1">
            <a:spLocks/>
          </p:cNvSpPr>
          <p:nvPr/>
        </p:nvSpPr>
        <p:spPr>
          <a:xfrm>
            <a:off x="792929" y="-70783"/>
            <a:ext cx="4366463"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t>熱伝導率測定結果</a:t>
            </a:r>
            <a:endParaRPr lang="en-US" altLang="ja-JP" sz="4000" dirty="0"/>
          </a:p>
        </p:txBody>
      </p:sp>
      <p:pic>
        <p:nvPicPr>
          <p:cNvPr id="7" name="図 6">
            <a:extLst>
              <a:ext uri="{FF2B5EF4-FFF2-40B4-BE49-F238E27FC236}">
                <a16:creationId xmlns:a16="http://schemas.microsoft.com/office/drawing/2014/main" id="{5ACD6676-270F-44D3-9960-F953B43284BF}"/>
              </a:ext>
            </a:extLst>
          </p:cNvPr>
          <p:cNvPicPr>
            <a:picLocks noChangeAspect="1"/>
          </p:cNvPicPr>
          <p:nvPr/>
        </p:nvPicPr>
        <p:blipFill>
          <a:blip r:embed="rId5"/>
          <a:stretch>
            <a:fillRect/>
          </a:stretch>
        </p:blipFill>
        <p:spPr>
          <a:xfrm>
            <a:off x="4506671" y="923114"/>
            <a:ext cx="1524659" cy="951283"/>
          </a:xfrm>
          <a:prstGeom prst="rect">
            <a:avLst/>
          </a:prstGeom>
        </p:spPr>
      </p:pic>
      <p:sp>
        <p:nvSpPr>
          <p:cNvPr id="10" name="大かっこ 9">
            <a:extLst>
              <a:ext uri="{FF2B5EF4-FFF2-40B4-BE49-F238E27FC236}">
                <a16:creationId xmlns:a16="http://schemas.microsoft.com/office/drawing/2014/main" id="{E5321B55-B7B1-46FC-9A60-81E91F0A11B6}"/>
              </a:ext>
            </a:extLst>
          </p:cNvPr>
          <p:cNvSpPr/>
          <p:nvPr/>
        </p:nvSpPr>
        <p:spPr>
          <a:xfrm>
            <a:off x="3903001" y="2018680"/>
            <a:ext cx="2448001" cy="880051"/>
          </a:xfrm>
          <a:prstGeom prst="bracketPair">
            <a:avLst>
              <a:gd name="adj" fmla="val 534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5" name="直線矢印コネクタ 14">
            <a:extLst>
              <a:ext uri="{FF2B5EF4-FFF2-40B4-BE49-F238E27FC236}">
                <a16:creationId xmlns:a16="http://schemas.microsoft.com/office/drawing/2014/main" id="{EE4526E4-9B72-4966-BB87-49FE8B47AA74}"/>
              </a:ext>
            </a:extLst>
          </p:cNvPr>
          <p:cNvCxnSpPr>
            <a:cxnSpLocks/>
          </p:cNvCxnSpPr>
          <p:nvPr/>
        </p:nvCxnSpPr>
        <p:spPr>
          <a:xfrm flipV="1">
            <a:off x="3907791" y="1497551"/>
            <a:ext cx="432161" cy="206501"/>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CAB9AF9A-61B2-4EF3-B9F0-A4796D9624E1}"/>
              </a:ext>
            </a:extLst>
          </p:cNvPr>
          <p:cNvCxnSpPr>
            <a:cxnSpLocks/>
          </p:cNvCxnSpPr>
          <p:nvPr/>
        </p:nvCxnSpPr>
        <p:spPr>
          <a:xfrm>
            <a:off x="5264669" y="3194302"/>
            <a:ext cx="0" cy="447281"/>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57D84C84-43DF-41FE-957D-C87D0D246AAA}"/>
              </a:ext>
            </a:extLst>
          </p:cNvPr>
          <p:cNvSpPr txBox="1"/>
          <p:nvPr/>
        </p:nvSpPr>
        <p:spPr>
          <a:xfrm>
            <a:off x="6547694" y="2929247"/>
            <a:ext cx="2683200" cy="584775"/>
          </a:xfrm>
          <a:prstGeom prst="rect">
            <a:avLst/>
          </a:prstGeom>
          <a:noFill/>
        </p:spPr>
        <p:txBody>
          <a:bodyPr wrap="square" rtlCol="0">
            <a:spAutoFit/>
          </a:bodyPr>
          <a:lstStyle/>
          <a:p>
            <a:r>
              <a:rPr kumimoji="1" lang="ja-JP" altLang="en-US" sz="1600" dirty="0"/>
              <a:t>キャリア熱伝導率</a:t>
            </a:r>
            <a:r>
              <a:rPr kumimoji="1" lang="en-US" altLang="ja-JP" sz="1600" i="1" dirty="0" err="1"/>
              <a:t>κ</a:t>
            </a:r>
            <a:r>
              <a:rPr kumimoji="1" lang="en-US" altLang="ja-JP" sz="1600" baseline="-25000" dirty="0" err="1"/>
              <a:t>e</a:t>
            </a:r>
            <a:r>
              <a:rPr kumimoji="1" lang="ja-JP" altLang="en-US" sz="1600" dirty="0"/>
              <a:t>の温度依存性</a:t>
            </a:r>
          </a:p>
        </p:txBody>
      </p:sp>
      <p:sp>
        <p:nvSpPr>
          <p:cNvPr id="18" name="テキスト ボックス 17">
            <a:extLst>
              <a:ext uri="{FF2B5EF4-FFF2-40B4-BE49-F238E27FC236}">
                <a16:creationId xmlns:a16="http://schemas.microsoft.com/office/drawing/2014/main" id="{2F0E1DCB-F192-4D90-AC8F-3EFE442ECDA2}"/>
              </a:ext>
            </a:extLst>
          </p:cNvPr>
          <p:cNvSpPr txBox="1"/>
          <p:nvPr/>
        </p:nvSpPr>
        <p:spPr>
          <a:xfrm>
            <a:off x="6399643" y="6216156"/>
            <a:ext cx="3058085" cy="338554"/>
          </a:xfrm>
          <a:prstGeom prst="rect">
            <a:avLst/>
          </a:prstGeom>
          <a:noFill/>
        </p:spPr>
        <p:txBody>
          <a:bodyPr wrap="square" rtlCol="0">
            <a:spAutoFit/>
          </a:bodyPr>
          <a:lstStyle/>
          <a:p>
            <a:r>
              <a:rPr kumimoji="1" lang="ja-JP" altLang="en-US" sz="1600" dirty="0"/>
              <a:t>格子熱伝導率</a:t>
            </a:r>
            <a:r>
              <a:rPr kumimoji="1" lang="en-US" altLang="ja-JP" sz="1600" i="1" dirty="0" err="1"/>
              <a:t>κ</a:t>
            </a:r>
            <a:r>
              <a:rPr kumimoji="1" lang="en-US" altLang="ja-JP" sz="1600" baseline="-25000" dirty="0" err="1"/>
              <a:t>L</a:t>
            </a:r>
            <a:r>
              <a:rPr kumimoji="1" lang="ja-JP" altLang="en-US" sz="1600" dirty="0"/>
              <a:t>の温度依存性</a:t>
            </a:r>
          </a:p>
        </p:txBody>
      </p:sp>
      <p:sp>
        <p:nvSpPr>
          <p:cNvPr id="21" name="テキスト ボックス 20">
            <a:extLst>
              <a:ext uri="{FF2B5EF4-FFF2-40B4-BE49-F238E27FC236}">
                <a16:creationId xmlns:a16="http://schemas.microsoft.com/office/drawing/2014/main" id="{A41852BF-A7FE-4CC8-B705-DF3C9B4C652F}"/>
              </a:ext>
            </a:extLst>
          </p:cNvPr>
          <p:cNvSpPr txBox="1"/>
          <p:nvPr/>
        </p:nvSpPr>
        <p:spPr>
          <a:xfrm>
            <a:off x="-43075" y="5160862"/>
            <a:ext cx="6559291" cy="1156727"/>
          </a:xfrm>
          <a:prstGeom prst="rect">
            <a:avLst/>
          </a:prstGeom>
          <a:noFill/>
        </p:spPr>
        <p:txBody>
          <a:bodyPr wrap="square" rtlCol="0">
            <a:spAutoFit/>
          </a:bodyPr>
          <a:lstStyle/>
          <a:p>
            <a:pPr>
              <a:lnSpc>
                <a:spcPts val="2800"/>
              </a:lnSpc>
            </a:pPr>
            <a:r>
              <a:rPr kumimoji="1" lang="ja-JP" altLang="en-US" sz="2000" dirty="0"/>
              <a:t>考察｜</a:t>
            </a:r>
            <a:endParaRPr kumimoji="1" lang="en-US" altLang="ja-JP" sz="2000" dirty="0"/>
          </a:p>
          <a:p>
            <a:pPr>
              <a:lnSpc>
                <a:spcPts val="2800"/>
              </a:lnSpc>
            </a:pPr>
            <a:r>
              <a:rPr kumimoji="1" lang="ja-JP" altLang="en-US" sz="2000" dirty="0"/>
              <a:t>フォノン散乱による</a:t>
            </a:r>
            <a:r>
              <a:rPr kumimoji="1" lang="en-US" altLang="ja-JP" sz="2000" i="1" dirty="0" err="1"/>
              <a:t>κ</a:t>
            </a:r>
            <a:r>
              <a:rPr kumimoji="1" lang="en-US" altLang="ja-JP" sz="2000" baseline="-25000" dirty="0" err="1"/>
              <a:t>L</a:t>
            </a:r>
            <a:r>
              <a:rPr kumimoji="1" lang="ja-JP" altLang="en-US" sz="2000" dirty="0"/>
              <a:t>の低下はわずかで、キャリア濃度増加による</a:t>
            </a:r>
            <a:r>
              <a:rPr kumimoji="1" lang="en-US" altLang="ja-JP" sz="2000" i="1" dirty="0" err="1"/>
              <a:t>κ</a:t>
            </a:r>
            <a:r>
              <a:rPr kumimoji="1" lang="en-US" altLang="ja-JP" sz="2000" baseline="-25000" dirty="0" err="1"/>
              <a:t>e</a:t>
            </a:r>
            <a:r>
              <a:rPr kumimoji="1" lang="ja-JP" altLang="en-US" sz="2000" i="1" dirty="0"/>
              <a:t>の</a:t>
            </a:r>
            <a:r>
              <a:rPr kumimoji="1" lang="ja-JP" altLang="en-US" sz="2000" dirty="0"/>
              <a:t>増加が全熱伝導率に影響している</a:t>
            </a:r>
            <a:endParaRPr kumimoji="1" lang="en-US" altLang="ja-JP" sz="2000" dirty="0"/>
          </a:p>
        </p:txBody>
      </p:sp>
      <p:sp>
        <p:nvSpPr>
          <p:cNvPr id="23" name="大かっこ 22">
            <a:extLst>
              <a:ext uri="{FF2B5EF4-FFF2-40B4-BE49-F238E27FC236}">
                <a16:creationId xmlns:a16="http://schemas.microsoft.com/office/drawing/2014/main" id="{05DA5705-17A1-4FC6-8978-F302DF773A69}"/>
              </a:ext>
            </a:extLst>
          </p:cNvPr>
          <p:cNvSpPr/>
          <p:nvPr/>
        </p:nvSpPr>
        <p:spPr>
          <a:xfrm>
            <a:off x="4093107" y="4484713"/>
            <a:ext cx="2131228" cy="744487"/>
          </a:xfrm>
          <a:prstGeom prst="bracketPair">
            <a:avLst>
              <a:gd name="adj" fmla="val 534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09C79BF5-E4AF-4C65-A388-7792FCF86F7F}"/>
              </a:ext>
            </a:extLst>
          </p:cNvPr>
          <p:cNvSpPr txBox="1"/>
          <p:nvPr/>
        </p:nvSpPr>
        <p:spPr>
          <a:xfrm>
            <a:off x="4211960" y="4566955"/>
            <a:ext cx="2417654" cy="646331"/>
          </a:xfrm>
          <a:prstGeom prst="rect">
            <a:avLst/>
          </a:prstGeom>
          <a:noFill/>
        </p:spPr>
        <p:txBody>
          <a:bodyPr wrap="square" rtlCol="0">
            <a:spAutoFit/>
          </a:bodyPr>
          <a:lstStyle/>
          <a:p>
            <a:r>
              <a:rPr kumimoji="1" lang="en-US" altLang="ja-JP" i="1" dirty="0" err="1"/>
              <a:t>κ</a:t>
            </a:r>
            <a:r>
              <a:rPr kumimoji="1" lang="en-US" altLang="ja-JP" baseline="-25000" dirty="0" err="1"/>
              <a:t>total</a:t>
            </a:r>
            <a:r>
              <a:rPr kumimoji="1" lang="en-US" altLang="ja-JP" dirty="0"/>
              <a:t>:</a:t>
            </a:r>
            <a:r>
              <a:rPr kumimoji="1" lang="ja-JP" altLang="en-US" dirty="0"/>
              <a:t>全熱伝導率</a:t>
            </a:r>
            <a:endParaRPr kumimoji="1" lang="en-US" altLang="ja-JP" dirty="0"/>
          </a:p>
          <a:p>
            <a:r>
              <a:rPr kumimoji="1" lang="en-US" altLang="ja-JP" i="1" dirty="0" err="1"/>
              <a:t>κ</a:t>
            </a:r>
            <a:r>
              <a:rPr kumimoji="1" lang="en-US" altLang="ja-JP" baseline="-25000" dirty="0" err="1"/>
              <a:t>e</a:t>
            </a:r>
            <a:r>
              <a:rPr kumimoji="1" lang="ja-JP" altLang="en-US" baseline="-25000" dirty="0"/>
              <a:t>　  </a:t>
            </a:r>
            <a:r>
              <a:rPr kumimoji="1" lang="en-US" altLang="ja-JP" dirty="0"/>
              <a:t>:</a:t>
            </a:r>
            <a:r>
              <a:rPr kumimoji="1" lang="ja-JP" altLang="en-US" dirty="0"/>
              <a:t>ｷｬﾘｱ熱伝導率</a:t>
            </a:r>
            <a:endParaRPr kumimoji="1" lang="en-US" altLang="ja-JP" dirty="0"/>
          </a:p>
        </p:txBody>
      </p:sp>
      <p:pic>
        <p:nvPicPr>
          <p:cNvPr id="3" name="図 2">
            <a:extLst>
              <a:ext uri="{FF2B5EF4-FFF2-40B4-BE49-F238E27FC236}">
                <a16:creationId xmlns:a16="http://schemas.microsoft.com/office/drawing/2014/main" id="{BEE7FFC8-97BE-4AAE-94BE-8634018AC05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332812" y="146916"/>
            <a:ext cx="2683200" cy="2699999"/>
          </a:xfrm>
          <a:prstGeom prst="rect">
            <a:avLst/>
          </a:prstGeom>
        </p:spPr>
      </p:pic>
      <p:pic>
        <p:nvPicPr>
          <p:cNvPr id="8" name="図 7">
            <a:extLst>
              <a:ext uri="{FF2B5EF4-FFF2-40B4-BE49-F238E27FC236}">
                <a16:creationId xmlns:a16="http://schemas.microsoft.com/office/drawing/2014/main" id="{E1D2B6D6-F1FD-474F-A44F-D16914A5C0E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332812" y="3506146"/>
            <a:ext cx="2683200" cy="2699999"/>
          </a:xfrm>
          <a:prstGeom prst="rect">
            <a:avLst/>
          </a:prstGeom>
        </p:spPr>
      </p:pic>
      <p:sp>
        <p:nvSpPr>
          <p:cNvPr id="2" name="スライド番号プレースホルダー 1">
            <a:extLst>
              <a:ext uri="{FF2B5EF4-FFF2-40B4-BE49-F238E27FC236}">
                <a16:creationId xmlns:a16="http://schemas.microsoft.com/office/drawing/2014/main" id="{DB09CFAE-58EF-4ADC-8DBB-95B9966595F4}"/>
              </a:ext>
            </a:extLst>
          </p:cNvPr>
          <p:cNvSpPr>
            <a:spLocks noGrp="1"/>
          </p:cNvSpPr>
          <p:nvPr>
            <p:ph type="sldNum" sz="quarter" idx="12"/>
          </p:nvPr>
        </p:nvSpPr>
        <p:spPr/>
        <p:txBody>
          <a:bodyPr/>
          <a:lstStyle/>
          <a:p>
            <a:fld id="{90BA7EBE-6FD4-4B50-83C6-C925E775C4BE}" type="slidenum">
              <a:rPr lang="ja-JP" altLang="en-US" smtClean="0"/>
              <a:pPr/>
              <a:t>11</a:t>
            </a:fld>
            <a:endParaRPr lang="ja-JP" altLang="en-US" dirty="0"/>
          </a:p>
        </p:txBody>
      </p:sp>
      <p:sp>
        <p:nvSpPr>
          <p:cNvPr id="20" name="テキスト ボックス 19">
            <a:extLst>
              <a:ext uri="{FF2B5EF4-FFF2-40B4-BE49-F238E27FC236}">
                <a16:creationId xmlns:a16="http://schemas.microsoft.com/office/drawing/2014/main" id="{E856357D-352A-4CF1-B2E1-D83AE195F7EA}"/>
              </a:ext>
            </a:extLst>
          </p:cNvPr>
          <p:cNvSpPr txBox="1"/>
          <p:nvPr/>
        </p:nvSpPr>
        <p:spPr>
          <a:xfrm>
            <a:off x="-238480" y="4617122"/>
            <a:ext cx="4745151" cy="369332"/>
          </a:xfrm>
          <a:prstGeom prst="rect">
            <a:avLst/>
          </a:prstGeom>
          <a:noFill/>
        </p:spPr>
        <p:txBody>
          <a:bodyPr wrap="square" rtlCol="0">
            <a:spAutoFit/>
          </a:bodyPr>
          <a:lstStyle/>
          <a:p>
            <a:pPr algn="ctr"/>
            <a:r>
              <a:rPr kumimoji="1" lang="ja-JP" altLang="en-US" dirty="0"/>
              <a:t>熱伝導率の温度依存性</a:t>
            </a:r>
          </a:p>
        </p:txBody>
      </p:sp>
    </p:spTree>
    <p:extLst>
      <p:ext uri="{BB962C8B-B14F-4D97-AF65-F5344CB8AC3E}">
        <p14:creationId xmlns:p14="http://schemas.microsoft.com/office/powerpoint/2010/main" val="3212247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a:extLst>
              <a:ext uri="{FF2B5EF4-FFF2-40B4-BE49-F238E27FC236}">
                <a16:creationId xmlns:a16="http://schemas.microsoft.com/office/drawing/2014/main" id="{86CA48E1-D167-4320-942C-5B458BA7AD54}"/>
              </a:ext>
            </a:extLst>
          </p:cNvPr>
          <p:cNvSpPr txBox="1">
            <a:spLocks/>
          </p:cNvSpPr>
          <p:nvPr/>
        </p:nvSpPr>
        <p:spPr>
          <a:xfrm>
            <a:off x="457200" y="4491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t>無次元性能指数</a:t>
            </a:r>
            <a:r>
              <a:rPr lang="en-US" altLang="ja-JP" sz="4000" i="1" dirty="0"/>
              <a:t>ZT</a:t>
            </a:r>
          </a:p>
        </p:txBody>
      </p:sp>
      <p:sp>
        <p:nvSpPr>
          <p:cNvPr id="2" name="テキスト ボックス 1">
            <a:extLst>
              <a:ext uri="{FF2B5EF4-FFF2-40B4-BE49-F238E27FC236}">
                <a16:creationId xmlns:a16="http://schemas.microsoft.com/office/drawing/2014/main" id="{481B6690-373F-42A5-A00F-1D2545F32561}"/>
              </a:ext>
            </a:extLst>
          </p:cNvPr>
          <p:cNvSpPr txBox="1"/>
          <p:nvPr/>
        </p:nvSpPr>
        <p:spPr>
          <a:xfrm>
            <a:off x="5017010" y="1024951"/>
            <a:ext cx="4140000" cy="5128327"/>
          </a:xfrm>
          <a:prstGeom prst="rect">
            <a:avLst/>
          </a:prstGeom>
          <a:noFill/>
        </p:spPr>
        <p:txBody>
          <a:bodyPr wrap="square" rtlCol="0">
            <a:spAutoFit/>
          </a:bodyPr>
          <a:lstStyle/>
          <a:p>
            <a:pPr>
              <a:lnSpc>
                <a:spcPct val="150000"/>
              </a:lnSpc>
            </a:pPr>
            <a:r>
              <a:rPr kumimoji="1" lang="ja-JP" altLang="en-US" sz="2200" dirty="0"/>
              <a:t>結果｜</a:t>
            </a:r>
            <a:endParaRPr kumimoji="1" lang="en-US" altLang="ja-JP" sz="2200" dirty="0"/>
          </a:p>
          <a:p>
            <a:pPr marL="342900" indent="-342900">
              <a:lnSpc>
                <a:spcPct val="150000"/>
              </a:lnSpc>
              <a:buFont typeface="Arial" panose="020B0604020202020204" pitchFamily="34" charset="0"/>
              <a:buChar char="•"/>
            </a:pPr>
            <a:r>
              <a:rPr kumimoji="1" lang="en-US" altLang="ja-JP" sz="2200" dirty="0"/>
              <a:t>x = 0.01</a:t>
            </a:r>
            <a:r>
              <a:rPr kumimoji="1" lang="ja-JP" altLang="en-US" sz="2200" dirty="0"/>
              <a:t>が最も大きな</a:t>
            </a:r>
            <a:r>
              <a:rPr kumimoji="1" lang="en-US" altLang="ja-JP" sz="2200" i="1" dirty="0"/>
              <a:t>ZT</a:t>
            </a:r>
            <a:r>
              <a:rPr kumimoji="1" lang="ja-JP" altLang="en-US" sz="2200" dirty="0"/>
              <a:t>を</a:t>
            </a:r>
            <a:endParaRPr kumimoji="1" lang="en-US" altLang="ja-JP" sz="2200" dirty="0"/>
          </a:p>
          <a:p>
            <a:pPr indent="355600">
              <a:lnSpc>
                <a:spcPct val="150000"/>
              </a:lnSpc>
            </a:pPr>
            <a:r>
              <a:rPr kumimoji="1" lang="ja-JP" altLang="en-US" sz="2200" dirty="0"/>
              <a:t>示した</a:t>
            </a:r>
            <a:endParaRPr kumimoji="1" lang="en-US" altLang="ja-JP" sz="2200" dirty="0"/>
          </a:p>
          <a:p>
            <a:pPr marL="342900" indent="-342900">
              <a:lnSpc>
                <a:spcPct val="150000"/>
              </a:lnSpc>
              <a:buFont typeface="Arial" panose="020B0604020202020204" pitchFamily="34" charset="0"/>
              <a:buChar char="•"/>
            </a:pPr>
            <a:r>
              <a:rPr kumimoji="1" lang="ja-JP" altLang="en-US" sz="2200" dirty="0"/>
              <a:t>過剰な置換は</a:t>
            </a:r>
            <a:r>
              <a:rPr kumimoji="1" lang="en-US" altLang="ja-JP" sz="2200" i="1" dirty="0"/>
              <a:t>ZT</a:t>
            </a:r>
            <a:r>
              <a:rPr kumimoji="1" lang="ja-JP" altLang="en-US" sz="2200" dirty="0"/>
              <a:t>の低下に</a:t>
            </a:r>
            <a:endParaRPr kumimoji="1" lang="en-US" altLang="ja-JP" sz="2200" dirty="0"/>
          </a:p>
          <a:p>
            <a:pPr indent="355600">
              <a:lnSpc>
                <a:spcPct val="150000"/>
              </a:lnSpc>
            </a:pPr>
            <a:r>
              <a:rPr kumimoji="1" lang="ja-JP" altLang="en-US" sz="2200" dirty="0"/>
              <a:t>影響する</a:t>
            </a:r>
            <a:endParaRPr kumimoji="1" lang="en-US" altLang="ja-JP" sz="2200" dirty="0"/>
          </a:p>
          <a:p>
            <a:pPr>
              <a:lnSpc>
                <a:spcPct val="150000"/>
              </a:lnSpc>
            </a:pPr>
            <a:endParaRPr kumimoji="1" lang="en-US" altLang="ja-JP" sz="2200" dirty="0"/>
          </a:p>
          <a:p>
            <a:pPr>
              <a:lnSpc>
                <a:spcPct val="150000"/>
              </a:lnSpc>
            </a:pPr>
            <a:r>
              <a:rPr kumimoji="1" lang="ja-JP" altLang="en-US" sz="2200" dirty="0"/>
              <a:t>考察｜</a:t>
            </a:r>
            <a:endParaRPr kumimoji="1" lang="en-US" altLang="ja-JP" sz="2200" dirty="0"/>
          </a:p>
          <a:p>
            <a:pPr>
              <a:lnSpc>
                <a:spcPct val="150000"/>
              </a:lnSpc>
            </a:pPr>
            <a:r>
              <a:rPr kumimoji="1" lang="en-US" altLang="ja-JP" sz="2200" dirty="0"/>
              <a:t>Sb</a:t>
            </a:r>
            <a:r>
              <a:rPr kumimoji="1" lang="ja-JP" altLang="en-US" sz="2200" dirty="0"/>
              <a:t>置換量増加によるゼーベック係数の低下が影響していると</a:t>
            </a:r>
            <a:endParaRPr kumimoji="1" lang="en-US" altLang="ja-JP" sz="2200" dirty="0"/>
          </a:p>
          <a:p>
            <a:pPr>
              <a:lnSpc>
                <a:spcPct val="150000"/>
              </a:lnSpc>
            </a:pPr>
            <a:r>
              <a:rPr kumimoji="1" lang="ja-JP" altLang="en-US" sz="2200" dirty="0"/>
              <a:t>考えられる</a:t>
            </a:r>
            <a:endParaRPr kumimoji="1" lang="en-US" altLang="ja-JP" sz="2200" dirty="0"/>
          </a:p>
        </p:txBody>
      </p:sp>
      <p:pic>
        <p:nvPicPr>
          <p:cNvPr id="3" name="図 2">
            <a:extLst>
              <a:ext uri="{FF2B5EF4-FFF2-40B4-BE49-F238E27FC236}">
                <a16:creationId xmlns:a16="http://schemas.microsoft.com/office/drawing/2014/main" id="{72EC1CBF-699F-42DA-9ECD-DD336D2671C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660" y="1024951"/>
            <a:ext cx="5017600" cy="5039999"/>
          </a:xfrm>
          <a:prstGeom prst="rect">
            <a:avLst/>
          </a:prstGeom>
        </p:spPr>
      </p:pic>
      <p:sp>
        <p:nvSpPr>
          <p:cNvPr id="4" name="スライド番号プレースホルダー 3">
            <a:extLst>
              <a:ext uri="{FF2B5EF4-FFF2-40B4-BE49-F238E27FC236}">
                <a16:creationId xmlns:a16="http://schemas.microsoft.com/office/drawing/2014/main" id="{CF41E499-D9C3-4AA9-A1AF-28619E224A98}"/>
              </a:ext>
            </a:extLst>
          </p:cNvPr>
          <p:cNvSpPr>
            <a:spLocks noGrp="1"/>
          </p:cNvSpPr>
          <p:nvPr>
            <p:ph type="sldNum" sz="quarter" idx="12"/>
          </p:nvPr>
        </p:nvSpPr>
        <p:spPr/>
        <p:txBody>
          <a:bodyPr/>
          <a:lstStyle/>
          <a:p>
            <a:fld id="{90BA7EBE-6FD4-4B50-83C6-C925E775C4BE}" type="slidenum">
              <a:rPr lang="ja-JP" altLang="en-US" smtClean="0"/>
              <a:pPr/>
              <a:t>12</a:t>
            </a:fld>
            <a:endParaRPr lang="ja-JP" altLang="en-US"/>
          </a:p>
        </p:txBody>
      </p:sp>
      <p:sp>
        <p:nvSpPr>
          <p:cNvPr id="6" name="テキスト ボックス 5">
            <a:extLst>
              <a:ext uri="{FF2B5EF4-FFF2-40B4-BE49-F238E27FC236}">
                <a16:creationId xmlns:a16="http://schemas.microsoft.com/office/drawing/2014/main" id="{8EC394FA-92B3-4564-A2EF-0EE4D3F25A35}"/>
              </a:ext>
            </a:extLst>
          </p:cNvPr>
          <p:cNvSpPr txBox="1"/>
          <p:nvPr/>
        </p:nvSpPr>
        <p:spPr>
          <a:xfrm>
            <a:off x="457200" y="6012776"/>
            <a:ext cx="4745151" cy="369332"/>
          </a:xfrm>
          <a:prstGeom prst="rect">
            <a:avLst/>
          </a:prstGeom>
          <a:noFill/>
        </p:spPr>
        <p:txBody>
          <a:bodyPr wrap="square" rtlCol="0">
            <a:spAutoFit/>
          </a:bodyPr>
          <a:lstStyle/>
          <a:p>
            <a:pPr algn="ctr"/>
            <a:r>
              <a:rPr kumimoji="1" lang="ja-JP" altLang="en-US" dirty="0"/>
              <a:t>無次元性能指数</a:t>
            </a:r>
            <a:r>
              <a:rPr kumimoji="1" lang="en-US" altLang="ja-JP" i="1" dirty="0"/>
              <a:t>ZT</a:t>
            </a:r>
            <a:r>
              <a:rPr kumimoji="1" lang="ja-JP" altLang="en-US" dirty="0"/>
              <a:t>の温度依存性</a:t>
            </a:r>
          </a:p>
        </p:txBody>
      </p:sp>
    </p:spTree>
    <p:extLst>
      <p:ext uri="{BB962C8B-B14F-4D97-AF65-F5344CB8AC3E}">
        <p14:creationId xmlns:p14="http://schemas.microsoft.com/office/powerpoint/2010/main" val="1608552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a:extLst>
              <a:ext uri="{FF2B5EF4-FFF2-40B4-BE49-F238E27FC236}">
                <a16:creationId xmlns:a16="http://schemas.microsoft.com/office/drawing/2014/main" id="{86CA48E1-D167-4320-942C-5B458BA7AD54}"/>
              </a:ext>
            </a:extLst>
          </p:cNvPr>
          <p:cNvSpPr txBox="1">
            <a:spLocks/>
          </p:cNvSpPr>
          <p:nvPr/>
        </p:nvSpPr>
        <p:spPr>
          <a:xfrm>
            <a:off x="-47972" y="-100068"/>
            <a:ext cx="923994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t>実験値を用いた</a:t>
            </a:r>
            <a:r>
              <a:rPr lang="en-US" altLang="ja-JP" sz="4000" dirty="0"/>
              <a:t>DFT</a:t>
            </a:r>
            <a:r>
              <a:rPr lang="ja-JP" altLang="en-US" sz="4000" dirty="0"/>
              <a:t>計算結果</a:t>
            </a:r>
            <a:endParaRPr lang="en-US" altLang="ja-JP" sz="4000" dirty="0"/>
          </a:p>
        </p:txBody>
      </p:sp>
      <p:pic>
        <p:nvPicPr>
          <p:cNvPr id="28" name="図 27">
            <a:extLst>
              <a:ext uri="{FF2B5EF4-FFF2-40B4-BE49-F238E27FC236}">
                <a16:creationId xmlns:a16="http://schemas.microsoft.com/office/drawing/2014/main" id="{99119BC1-F793-4BCF-9D1B-8B5F8F1486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06848" y="688259"/>
            <a:ext cx="2176887" cy="2306025"/>
          </a:xfrm>
          <a:prstGeom prst="rect">
            <a:avLst/>
          </a:prstGeom>
        </p:spPr>
      </p:pic>
      <p:pic>
        <p:nvPicPr>
          <p:cNvPr id="32" name="図 31">
            <a:extLst>
              <a:ext uri="{FF2B5EF4-FFF2-40B4-BE49-F238E27FC236}">
                <a16:creationId xmlns:a16="http://schemas.microsoft.com/office/drawing/2014/main" id="{A4FDD384-CA0D-44A9-AA92-E7AC03C350B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87667" y="671272"/>
            <a:ext cx="2205937" cy="2340000"/>
          </a:xfrm>
          <a:prstGeom prst="rect">
            <a:avLst/>
          </a:prstGeom>
        </p:spPr>
      </p:pic>
      <p:pic>
        <p:nvPicPr>
          <p:cNvPr id="34" name="図 33">
            <a:extLst>
              <a:ext uri="{FF2B5EF4-FFF2-40B4-BE49-F238E27FC236}">
                <a16:creationId xmlns:a16="http://schemas.microsoft.com/office/drawing/2014/main" id="{B91D6BE4-F2D8-472D-B0AB-7A0E07C3B77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48882" y="3034664"/>
            <a:ext cx="2208960" cy="2337104"/>
          </a:xfrm>
          <a:prstGeom prst="rect">
            <a:avLst/>
          </a:prstGeom>
        </p:spPr>
      </p:pic>
      <p:pic>
        <p:nvPicPr>
          <p:cNvPr id="36" name="図 35">
            <a:extLst>
              <a:ext uri="{FF2B5EF4-FFF2-40B4-BE49-F238E27FC236}">
                <a16:creationId xmlns:a16="http://schemas.microsoft.com/office/drawing/2014/main" id="{97C1598B-93FB-449E-9128-3B7C2E88F65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467519" y="3034664"/>
            <a:ext cx="2208960" cy="2337104"/>
          </a:xfrm>
          <a:prstGeom prst="rect">
            <a:avLst/>
          </a:prstGeom>
        </p:spPr>
      </p:pic>
      <p:pic>
        <p:nvPicPr>
          <p:cNvPr id="38" name="図 37">
            <a:extLst>
              <a:ext uri="{FF2B5EF4-FFF2-40B4-BE49-F238E27FC236}">
                <a16:creationId xmlns:a16="http://schemas.microsoft.com/office/drawing/2014/main" id="{E3623067-370C-458D-A82D-530EEDF3C55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986156" y="3034664"/>
            <a:ext cx="2208960" cy="2337104"/>
          </a:xfrm>
          <a:prstGeom prst="rect">
            <a:avLst/>
          </a:prstGeom>
        </p:spPr>
      </p:pic>
      <p:pic>
        <p:nvPicPr>
          <p:cNvPr id="51" name="図 50">
            <a:extLst>
              <a:ext uri="{FF2B5EF4-FFF2-40B4-BE49-F238E27FC236}">
                <a16:creationId xmlns:a16="http://schemas.microsoft.com/office/drawing/2014/main" id="{E5236F75-656F-474A-8A70-1C3AFB995008}"/>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469031" y="671272"/>
            <a:ext cx="2205937" cy="2340000"/>
          </a:xfrm>
          <a:prstGeom prst="rect">
            <a:avLst/>
          </a:prstGeom>
        </p:spPr>
      </p:pic>
      <p:sp>
        <p:nvSpPr>
          <p:cNvPr id="10" name="テキスト ボックス 9">
            <a:extLst>
              <a:ext uri="{FF2B5EF4-FFF2-40B4-BE49-F238E27FC236}">
                <a16:creationId xmlns:a16="http://schemas.microsoft.com/office/drawing/2014/main" id="{462588C5-ED0B-41F0-A7FA-213884EDC3F4}"/>
              </a:ext>
            </a:extLst>
          </p:cNvPr>
          <p:cNvSpPr txBox="1"/>
          <p:nvPr/>
        </p:nvSpPr>
        <p:spPr>
          <a:xfrm>
            <a:off x="359048" y="5826688"/>
            <a:ext cx="8556352" cy="538215"/>
          </a:xfrm>
          <a:prstGeom prst="rect">
            <a:avLst/>
          </a:prstGeom>
          <a:noFill/>
          <a:ln w="19050">
            <a:noFill/>
          </a:ln>
          <a:effectLst/>
        </p:spPr>
        <p:txBody>
          <a:bodyPr wrap="square" lIns="36000" tIns="36000" rIns="36000" bIns="36000" rtlCol="0" anchor="ctr">
            <a:spAutoFit/>
          </a:bodyPr>
          <a:lstStyle/>
          <a:p>
            <a:pPr algn="ctr">
              <a:lnSpc>
                <a:spcPct val="150000"/>
              </a:lnSpc>
            </a:pPr>
            <a:r>
              <a:rPr kumimoji="1" lang="ja-JP" altLang="en-US" sz="2200" dirty="0"/>
              <a:t>結果｜</a:t>
            </a:r>
            <a:r>
              <a:rPr kumimoji="1" lang="en-US" altLang="ja-JP" sz="2200" dirty="0"/>
              <a:t>Sb</a:t>
            </a:r>
            <a:r>
              <a:rPr kumimoji="1" lang="ja-JP" altLang="en-US" sz="2200" dirty="0"/>
              <a:t>置換に伴ってフェルミ準位が伝導帯側へ移動</a:t>
            </a:r>
            <a:endParaRPr lang="en-US" altLang="ja-JP" sz="2200" dirty="0"/>
          </a:p>
        </p:txBody>
      </p:sp>
      <p:sp>
        <p:nvSpPr>
          <p:cNvPr id="2" name="テキスト ボックス 1">
            <a:extLst>
              <a:ext uri="{FF2B5EF4-FFF2-40B4-BE49-F238E27FC236}">
                <a16:creationId xmlns:a16="http://schemas.microsoft.com/office/drawing/2014/main" id="{1F10CDD0-FA17-4585-8AD3-E0D2C9F1A927}"/>
              </a:ext>
            </a:extLst>
          </p:cNvPr>
          <p:cNvSpPr txBox="1"/>
          <p:nvPr/>
        </p:nvSpPr>
        <p:spPr>
          <a:xfrm>
            <a:off x="0" y="5363923"/>
            <a:ext cx="9144000" cy="369332"/>
          </a:xfrm>
          <a:prstGeom prst="rect">
            <a:avLst/>
          </a:prstGeom>
          <a:noFill/>
        </p:spPr>
        <p:txBody>
          <a:bodyPr wrap="square" rtlCol="0">
            <a:spAutoFit/>
          </a:bodyPr>
          <a:lstStyle/>
          <a:p>
            <a:pPr algn="ctr"/>
            <a:r>
              <a:rPr kumimoji="1" lang="en-US" altLang="ja-JP" dirty="0" err="1"/>
              <a:t>AkaiKKR</a:t>
            </a:r>
            <a:r>
              <a:rPr kumimoji="1" lang="ja-JP" altLang="en-US" dirty="0"/>
              <a:t>を用いて求められた</a:t>
            </a:r>
            <a:r>
              <a:rPr lang="en-US" altLang="ja-JP" dirty="0"/>
              <a:t>TiNiSn</a:t>
            </a:r>
            <a:r>
              <a:rPr lang="en-US" altLang="ja-JP" baseline="-25000" dirty="0"/>
              <a:t>1-x</a:t>
            </a:r>
            <a:r>
              <a:rPr lang="en-US" altLang="ja-JP" dirty="0"/>
              <a:t>Sb</a:t>
            </a:r>
            <a:r>
              <a:rPr lang="en-US" altLang="ja-JP" baseline="-25000" dirty="0"/>
              <a:t>x</a:t>
            </a:r>
            <a:r>
              <a:rPr kumimoji="1" lang="ja-JP" altLang="en-US" dirty="0"/>
              <a:t>の</a:t>
            </a:r>
            <a:r>
              <a:rPr kumimoji="1" lang="en-US" altLang="ja-JP" i="1" dirty="0"/>
              <a:t>E</a:t>
            </a:r>
            <a:r>
              <a:rPr kumimoji="1" lang="en-US" altLang="ja-JP" baseline="-25000" dirty="0"/>
              <a:t>F</a:t>
            </a:r>
            <a:r>
              <a:rPr kumimoji="1" lang="ja-JP" altLang="en-US" dirty="0"/>
              <a:t>付近の状態密度（</a:t>
            </a:r>
            <a:r>
              <a:rPr kumimoji="1" lang="en-US" altLang="ja-JP" dirty="0"/>
              <a:t>DOS</a:t>
            </a:r>
            <a:r>
              <a:rPr kumimoji="1" lang="ja-JP" altLang="en-US" dirty="0"/>
              <a:t>）</a:t>
            </a:r>
          </a:p>
        </p:txBody>
      </p:sp>
      <p:grpSp>
        <p:nvGrpSpPr>
          <p:cNvPr id="16" name="グループ化 15">
            <a:extLst>
              <a:ext uri="{FF2B5EF4-FFF2-40B4-BE49-F238E27FC236}">
                <a16:creationId xmlns:a16="http://schemas.microsoft.com/office/drawing/2014/main" id="{7783DD7F-3DDC-4052-9A51-37BF0665620F}"/>
              </a:ext>
            </a:extLst>
          </p:cNvPr>
          <p:cNvGrpSpPr/>
          <p:nvPr/>
        </p:nvGrpSpPr>
        <p:grpSpPr>
          <a:xfrm>
            <a:off x="338543" y="5690411"/>
            <a:ext cx="8556352" cy="810768"/>
            <a:chOff x="293823" y="6600723"/>
            <a:chExt cx="8556352" cy="810768"/>
          </a:xfrm>
        </p:grpSpPr>
        <p:sp>
          <p:nvSpPr>
            <p:cNvPr id="7" name="正方形/長方形 6">
              <a:extLst>
                <a:ext uri="{FF2B5EF4-FFF2-40B4-BE49-F238E27FC236}">
                  <a16:creationId xmlns:a16="http://schemas.microsoft.com/office/drawing/2014/main" id="{43CEB637-DDB5-45CB-983B-C647E9F85A2C}"/>
                </a:ext>
              </a:extLst>
            </p:cNvPr>
            <p:cNvSpPr/>
            <p:nvPr/>
          </p:nvSpPr>
          <p:spPr>
            <a:xfrm>
              <a:off x="293823" y="6600724"/>
              <a:ext cx="8556352" cy="750960"/>
            </a:xfrm>
            <a:prstGeom prst="rect">
              <a:avLst/>
            </a:prstGeom>
            <a:solidFill>
              <a:srgbClr val="BF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a:t>
              </a:r>
              <a:r>
                <a:rPr kumimoji="1" lang="en-US" altLang="ja-JP" dirty="0">
                  <a:solidFill>
                    <a:schemeClr val="tx1"/>
                  </a:solidFill>
                </a:rPr>
                <a:t>Mott</a:t>
              </a:r>
              <a:r>
                <a:rPr kumimoji="1" lang="ja-JP" altLang="en-US" dirty="0">
                  <a:solidFill>
                    <a:schemeClr val="tx1"/>
                  </a:solidFill>
                </a:rPr>
                <a:t>の式</a:t>
              </a:r>
            </a:p>
          </p:txBody>
        </p:sp>
        <p:pic>
          <p:nvPicPr>
            <p:cNvPr id="8" name="図 7">
              <a:extLst>
                <a:ext uri="{FF2B5EF4-FFF2-40B4-BE49-F238E27FC236}">
                  <a16:creationId xmlns:a16="http://schemas.microsoft.com/office/drawing/2014/main" id="{3BD29DE2-66BE-4A03-9004-7ED4257215F2}"/>
                </a:ext>
              </a:extLst>
            </p:cNvPr>
            <p:cNvPicPr>
              <a:picLocks noChangeAspect="1"/>
            </p:cNvPicPr>
            <p:nvPr/>
          </p:nvPicPr>
          <p:blipFill>
            <a:blip r:embed="rId9"/>
            <a:stretch>
              <a:fillRect/>
            </a:stretch>
          </p:blipFill>
          <p:spPr>
            <a:xfrm>
              <a:off x="2346535" y="6600723"/>
              <a:ext cx="3662172" cy="810768"/>
            </a:xfrm>
            <a:prstGeom prst="rect">
              <a:avLst/>
            </a:prstGeom>
          </p:spPr>
        </p:pic>
        <p:sp>
          <p:nvSpPr>
            <p:cNvPr id="9" name="テキスト ボックス 8">
              <a:extLst>
                <a:ext uri="{FF2B5EF4-FFF2-40B4-BE49-F238E27FC236}">
                  <a16:creationId xmlns:a16="http://schemas.microsoft.com/office/drawing/2014/main" id="{9C684730-B9E3-43F3-9B71-AE7AAC345D57}"/>
                </a:ext>
              </a:extLst>
            </p:cNvPr>
            <p:cNvSpPr txBox="1"/>
            <p:nvPr/>
          </p:nvSpPr>
          <p:spPr>
            <a:xfrm>
              <a:off x="6141788" y="6705353"/>
              <a:ext cx="2540468" cy="646331"/>
            </a:xfrm>
            <a:prstGeom prst="rect">
              <a:avLst/>
            </a:prstGeom>
            <a:noFill/>
          </p:spPr>
          <p:txBody>
            <a:bodyPr wrap="square" rtlCol="0">
              <a:spAutoFit/>
            </a:bodyPr>
            <a:lstStyle/>
            <a:p>
              <a:r>
                <a:rPr kumimoji="1" lang="en-US" altLang="ja-JP" dirty="0"/>
                <a:t>N(</a:t>
              </a:r>
              <a:r>
                <a:rPr kumimoji="1" lang="en-US" altLang="ja-JP" i="1" dirty="0"/>
                <a:t>E</a:t>
              </a:r>
              <a:r>
                <a:rPr kumimoji="1" lang="en-US" altLang="ja-JP" baseline="-25000" dirty="0"/>
                <a:t>F</a:t>
              </a:r>
              <a:r>
                <a:rPr kumimoji="1" lang="en-US" altLang="ja-JP" dirty="0"/>
                <a:t>)</a:t>
              </a:r>
              <a:r>
                <a:rPr kumimoji="1" lang="ja-JP" altLang="en-US" dirty="0"/>
                <a:t>：フェルミ準位に</a:t>
              </a:r>
              <a:endParaRPr kumimoji="1" lang="en-US" altLang="ja-JP" dirty="0"/>
            </a:p>
            <a:p>
              <a:pPr indent="712788"/>
              <a:r>
                <a:rPr kumimoji="1" lang="ja-JP" altLang="en-US" dirty="0"/>
                <a:t>おける状態密度</a:t>
              </a:r>
            </a:p>
          </p:txBody>
        </p:sp>
        <p:sp>
          <p:nvSpPr>
            <p:cNvPr id="11" name="大かっこ 10">
              <a:extLst>
                <a:ext uri="{FF2B5EF4-FFF2-40B4-BE49-F238E27FC236}">
                  <a16:creationId xmlns:a16="http://schemas.microsoft.com/office/drawing/2014/main" id="{5BD2177C-F877-45C2-B736-9C24F39A8849}"/>
                </a:ext>
              </a:extLst>
            </p:cNvPr>
            <p:cNvSpPr/>
            <p:nvPr/>
          </p:nvSpPr>
          <p:spPr>
            <a:xfrm>
              <a:off x="6106950" y="6741368"/>
              <a:ext cx="2575306" cy="538216"/>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4" name="テキスト ボックス 3">
            <a:extLst>
              <a:ext uri="{FF2B5EF4-FFF2-40B4-BE49-F238E27FC236}">
                <a16:creationId xmlns:a16="http://schemas.microsoft.com/office/drawing/2014/main" id="{F7449A8A-80A4-4DA9-8728-539B312BC5B1}"/>
              </a:ext>
            </a:extLst>
          </p:cNvPr>
          <p:cNvSpPr txBox="1"/>
          <p:nvPr/>
        </p:nvSpPr>
        <p:spPr>
          <a:xfrm>
            <a:off x="5689806" y="6435470"/>
            <a:ext cx="2983069" cy="369332"/>
          </a:xfrm>
          <a:prstGeom prst="rect">
            <a:avLst/>
          </a:prstGeom>
          <a:noFill/>
        </p:spPr>
        <p:txBody>
          <a:bodyPr wrap="square" rtlCol="0">
            <a:spAutoFit/>
          </a:bodyPr>
          <a:lstStyle/>
          <a:p>
            <a:r>
              <a:rPr kumimoji="1" lang="en-US" altLang="ja-JP" dirty="0" err="1">
                <a:solidFill>
                  <a:schemeClr val="bg1">
                    <a:lumMod val="50000"/>
                  </a:schemeClr>
                </a:solidFill>
              </a:rPr>
              <a:t>AkaiKKR</a:t>
            </a:r>
            <a:r>
              <a:rPr kumimoji="1" lang="en-US" altLang="ja-JP" dirty="0">
                <a:solidFill>
                  <a:schemeClr val="bg1">
                    <a:lumMod val="50000"/>
                  </a:schemeClr>
                </a:solidFill>
              </a:rPr>
              <a:t>(</a:t>
            </a:r>
            <a:r>
              <a:rPr kumimoji="1" lang="en-US" altLang="ja-JP" dirty="0" err="1">
                <a:solidFill>
                  <a:schemeClr val="bg1">
                    <a:lumMod val="50000"/>
                  </a:schemeClr>
                </a:solidFill>
              </a:rPr>
              <a:t>machikaneyama</a:t>
            </a:r>
            <a:r>
              <a:rPr kumimoji="1" lang="en-US" altLang="ja-JP" dirty="0">
                <a:solidFill>
                  <a:schemeClr val="bg1">
                    <a:lumMod val="50000"/>
                  </a:schemeClr>
                </a:solidFill>
              </a:rPr>
              <a:t>) </a:t>
            </a:r>
            <a:endParaRPr kumimoji="1" lang="ja-JP" altLang="en-US" dirty="0">
              <a:solidFill>
                <a:schemeClr val="bg1">
                  <a:lumMod val="50000"/>
                </a:schemeClr>
              </a:solidFill>
            </a:endParaRPr>
          </a:p>
        </p:txBody>
      </p:sp>
      <p:sp>
        <p:nvSpPr>
          <p:cNvPr id="3" name="スライド番号プレースホルダー 2">
            <a:extLst>
              <a:ext uri="{FF2B5EF4-FFF2-40B4-BE49-F238E27FC236}">
                <a16:creationId xmlns:a16="http://schemas.microsoft.com/office/drawing/2014/main" id="{E6F4754B-6544-4D11-B6EE-C7DCA60374F6}"/>
              </a:ext>
            </a:extLst>
          </p:cNvPr>
          <p:cNvSpPr>
            <a:spLocks noGrp="1"/>
          </p:cNvSpPr>
          <p:nvPr>
            <p:ph type="sldNum" sz="quarter" idx="12"/>
          </p:nvPr>
        </p:nvSpPr>
        <p:spPr/>
        <p:txBody>
          <a:bodyPr/>
          <a:lstStyle/>
          <a:p>
            <a:fld id="{90BA7EBE-6FD4-4B50-83C6-C925E775C4BE}" type="slidenum">
              <a:rPr lang="ja-JP" altLang="en-US" smtClean="0"/>
              <a:pPr/>
              <a:t>13</a:t>
            </a:fld>
            <a:endParaRPr lang="ja-JP" altLang="en-US"/>
          </a:p>
        </p:txBody>
      </p:sp>
    </p:spTree>
    <p:extLst>
      <p:ext uri="{BB962C8B-B14F-4D97-AF65-F5344CB8AC3E}">
        <p14:creationId xmlns:p14="http://schemas.microsoft.com/office/powerpoint/2010/main" val="252886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a:extLst>
              <a:ext uri="{FF2B5EF4-FFF2-40B4-BE49-F238E27FC236}">
                <a16:creationId xmlns:a16="http://schemas.microsoft.com/office/drawing/2014/main" id="{86CA48E1-D167-4320-942C-5B458BA7AD54}"/>
              </a:ext>
            </a:extLst>
          </p:cNvPr>
          <p:cNvSpPr txBox="1">
            <a:spLocks/>
          </p:cNvSpPr>
          <p:nvPr/>
        </p:nvSpPr>
        <p:spPr>
          <a:xfrm>
            <a:off x="457200" y="4491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i="1" dirty="0"/>
              <a:t>結 論</a:t>
            </a:r>
            <a:endParaRPr lang="en-US" altLang="ja-JP" sz="4000" i="1" dirty="0"/>
          </a:p>
        </p:txBody>
      </p:sp>
      <p:sp>
        <p:nvSpPr>
          <p:cNvPr id="12" name="テキスト ボックス 11">
            <a:extLst>
              <a:ext uri="{FF2B5EF4-FFF2-40B4-BE49-F238E27FC236}">
                <a16:creationId xmlns:a16="http://schemas.microsoft.com/office/drawing/2014/main" id="{92372D79-F0DF-42C4-AF80-A945ACBDDBF2}"/>
              </a:ext>
            </a:extLst>
          </p:cNvPr>
          <p:cNvSpPr txBox="1"/>
          <p:nvPr/>
        </p:nvSpPr>
        <p:spPr>
          <a:xfrm>
            <a:off x="126000" y="980728"/>
            <a:ext cx="8892000" cy="5024059"/>
          </a:xfrm>
          <a:prstGeom prst="rect">
            <a:avLst/>
          </a:prstGeom>
          <a:noFill/>
          <a:ln w="19050">
            <a:noFill/>
          </a:ln>
          <a:effectLst/>
        </p:spPr>
        <p:txBody>
          <a:bodyPr wrap="square" lIns="36000" tIns="36000" rIns="36000" bIns="36000" rtlCol="0" anchor="ctr">
            <a:spAutoFit/>
          </a:bodyPr>
          <a:lstStyle/>
          <a:p>
            <a:pPr marL="342900" indent="-342900">
              <a:lnSpc>
                <a:spcPct val="250000"/>
              </a:lnSpc>
              <a:buFont typeface="Wingdings" panose="05000000000000000000" pitchFamily="2" charset="2"/>
              <a:buChar char="Ø"/>
            </a:pPr>
            <a:r>
              <a:rPr kumimoji="1" lang="en-US" altLang="ja-JP" sz="2200" dirty="0" err="1">
                <a:latin typeface="+mn-ea"/>
              </a:rPr>
              <a:t>TiNiSn</a:t>
            </a:r>
            <a:r>
              <a:rPr kumimoji="1" lang="ja-JP" altLang="en-US" sz="2200" dirty="0">
                <a:latin typeface="+mn-ea"/>
              </a:rPr>
              <a:t>の</a:t>
            </a:r>
            <a:r>
              <a:rPr kumimoji="1" lang="en-US" altLang="ja-JP" sz="2200" dirty="0">
                <a:latin typeface="+mn-ea"/>
              </a:rPr>
              <a:t>Sb</a:t>
            </a:r>
            <a:r>
              <a:rPr kumimoji="1" lang="ja-JP" altLang="en-US" sz="2200" dirty="0">
                <a:latin typeface="+mn-ea"/>
              </a:rPr>
              <a:t>置換効果はキャリア濃度の増加であり、</a:t>
            </a:r>
            <a:r>
              <a:rPr kumimoji="1" lang="en-US" altLang="ja-JP" sz="2200" i="1" dirty="0">
                <a:latin typeface="+mn-ea"/>
              </a:rPr>
              <a:t>ρ</a:t>
            </a:r>
            <a:r>
              <a:rPr kumimoji="1" lang="ja-JP" altLang="en-US" sz="2200" dirty="0">
                <a:latin typeface="+mn-ea"/>
              </a:rPr>
              <a:t>と</a:t>
            </a:r>
            <a:r>
              <a:rPr kumimoji="1" lang="en-US" altLang="ja-JP" sz="2200" dirty="0">
                <a:latin typeface="+mn-ea"/>
              </a:rPr>
              <a:t>|</a:t>
            </a:r>
            <a:r>
              <a:rPr kumimoji="1" lang="en-US" altLang="ja-JP" sz="2200" i="1" dirty="0">
                <a:latin typeface="+mn-ea"/>
              </a:rPr>
              <a:t>S</a:t>
            </a:r>
            <a:r>
              <a:rPr kumimoji="1" lang="en-US" altLang="ja-JP" sz="2200" dirty="0">
                <a:latin typeface="+mn-ea"/>
              </a:rPr>
              <a:t>|</a:t>
            </a:r>
            <a:r>
              <a:rPr kumimoji="1" lang="ja-JP" altLang="en-US" sz="2200" dirty="0">
                <a:latin typeface="+mn-ea"/>
              </a:rPr>
              <a:t>の減少により無次元性能指数</a:t>
            </a:r>
            <a:r>
              <a:rPr kumimoji="1" lang="en-US" altLang="ja-JP" sz="2200" i="1" dirty="0">
                <a:latin typeface="+mn-ea"/>
              </a:rPr>
              <a:t>ZT</a:t>
            </a:r>
            <a:r>
              <a:rPr kumimoji="1" lang="ja-JP" altLang="en-US" sz="2200" dirty="0">
                <a:latin typeface="+mn-ea"/>
              </a:rPr>
              <a:t>を向上させる</a:t>
            </a:r>
            <a:endParaRPr kumimoji="1" lang="en-US" altLang="ja-JP" sz="2200" dirty="0">
              <a:latin typeface="+mn-ea"/>
            </a:endParaRPr>
          </a:p>
          <a:p>
            <a:pPr marL="342900" indent="-342900">
              <a:lnSpc>
                <a:spcPct val="250000"/>
              </a:lnSpc>
              <a:buFont typeface="Wingdings" panose="05000000000000000000" pitchFamily="2" charset="2"/>
              <a:buChar char="Ø"/>
            </a:pPr>
            <a:r>
              <a:rPr kumimoji="1" lang="ja-JP" altLang="en-US" sz="2200" dirty="0">
                <a:latin typeface="+mn-ea"/>
              </a:rPr>
              <a:t>無次元性能指数</a:t>
            </a:r>
            <a:r>
              <a:rPr kumimoji="1" lang="en-US" altLang="ja-JP" sz="2200" i="1" dirty="0">
                <a:latin typeface="+mn-ea"/>
              </a:rPr>
              <a:t>ZT</a:t>
            </a:r>
            <a:r>
              <a:rPr kumimoji="1" lang="ja-JP" altLang="en-US" sz="2200" i="1" dirty="0">
                <a:latin typeface="+mn-ea"/>
              </a:rPr>
              <a:t>を</a:t>
            </a:r>
            <a:r>
              <a:rPr kumimoji="1" lang="ja-JP" altLang="en-US" sz="2200" dirty="0">
                <a:latin typeface="+mn-ea"/>
              </a:rPr>
              <a:t>最大化させる</a:t>
            </a:r>
            <a:r>
              <a:rPr kumimoji="1" lang="en-US" altLang="ja-JP" sz="2200" dirty="0">
                <a:latin typeface="+mn-ea"/>
              </a:rPr>
              <a:t>Sb</a:t>
            </a:r>
            <a:r>
              <a:rPr kumimoji="1" lang="ja-JP" altLang="en-US" sz="2200" dirty="0">
                <a:latin typeface="+mn-ea"/>
              </a:rPr>
              <a:t>置換量</a:t>
            </a:r>
            <a:r>
              <a:rPr kumimoji="1" lang="en-US" altLang="ja-JP" sz="2200" dirty="0">
                <a:latin typeface="+mn-ea"/>
              </a:rPr>
              <a:t>x</a:t>
            </a:r>
            <a:r>
              <a:rPr kumimoji="1" lang="ja-JP" altLang="en-US" sz="2200" dirty="0">
                <a:latin typeface="+mn-ea"/>
              </a:rPr>
              <a:t>の最適値は</a:t>
            </a:r>
            <a:r>
              <a:rPr kumimoji="1" lang="en-US" altLang="ja-JP" sz="2200" dirty="0">
                <a:latin typeface="+mn-ea"/>
              </a:rPr>
              <a:t>0.01</a:t>
            </a:r>
            <a:r>
              <a:rPr kumimoji="1" lang="ja-JP" altLang="en-US" sz="2200" dirty="0">
                <a:latin typeface="+mn-ea"/>
              </a:rPr>
              <a:t>であり、</a:t>
            </a:r>
            <a:r>
              <a:rPr kumimoji="1" lang="en-US" altLang="ja-JP" sz="2200" i="1" dirty="0">
                <a:latin typeface="+mn-ea"/>
              </a:rPr>
              <a:t>ZT</a:t>
            </a:r>
            <a:r>
              <a:rPr kumimoji="1" lang="ja-JP" altLang="en-US" sz="2200" dirty="0">
                <a:latin typeface="+mn-ea"/>
              </a:rPr>
              <a:t>の温度依存性から</a:t>
            </a:r>
            <a:r>
              <a:rPr kumimoji="1" lang="en-US" altLang="ja-JP" sz="2200" dirty="0">
                <a:latin typeface="+mn-ea"/>
              </a:rPr>
              <a:t>700~800K</a:t>
            </a:r>
            <a:r>
              <a:rPr kumimoji="1" lang="ja-JP" altLang="en-US" sz="2200" dirty="0">
                <a:latin typeface="+mn-ea"/>
              </a:rPr>
              <a:t>の間で最大</a:t>
            </a:r>
            <a:r>
              <a:rPr kumimoji="1" lang="en-US" altLang="ja-JP" sz="2200" i="1" dirty="0">
                <a:latin typeface="+mn-ea"/>
              </a:rPr>
              <a:t>ZT </a:t>
            </a:r>
            <a:r>
              <a:rPr kumimoji="1" lang="ja-JP" altLang="en-US" sz="2200" dirty="0">
                <a:latin typeface="+mn-ea"/>
              </a:rPr>
              <a:t>≈ </a:t>
            </a:r>
            <a:r>
              <a:rPr kumimoji="1" lang="en-US" altLang="ja-JP" sz="2200" dirty="0">
                <a:latin typeface="+mn-ea"/>
              </a:rPr>
              <a:t>0.43</a:t>
            </a:r>
            <a:r>
              <a:rPr kumimoji="1" lang="ja-JP" altLang="en-US" sz="2200" dirty="0">
                <a:latin typeface="+mn-ea"/>
              </a:rPr>
              <a:t>が得られた</a:t>
            </a:r>
            <a:endParaRPr kumimoji="1" lang="en-US" altLang="ja-JP" sz="2200" dirty="0">
              <a:latin typeface="+mn-ea"/>
            </a:endParaRPr>
          </a:p>
          <a:p>
            <a:pPr marL="342900" indent="-342900">
              <a:lnSpc>
                <a:spcPct val="250000"/>
              </a:lnSpc>
              <a:buFont typeface="Wingdings" panose="05000000000000000000" pitchFamily="2" charset="2"/>
              <a:buChar char="Ø"/>
            </a:pPr>
            <a:r>
              <a:rPr kumimoji="1" lang="en-US" altLang="ja-JP" sz="2200" dirty="0">
                <a:latin typeface="+mn-ea"/>
              </a:rPr>
              <a:t>DFT</a:t>
            </a:r>
            <a:r>
              <a:rPr kumimoji="1" lang="ja-JP" altLang="en-US" sz="2200" dirty="0">
                <a:latin typeface="+mn-ea"/>
              </a:rPr>
              <a:t>計算結果より、</a:t>
            </a:r>
            <a:r>
              <a:rPr kumimoji="1" lang="en-US" altLang="ja-JP" sz="2200" dirty="0">
                <a:latin typeface="+mn-ea"/>
              </a:rPr>
              <a:t>Sb</a:t>
            </a:r>
            <a:r>
              <a:rPr kumimoji="1" lang="ja-JP" altLang="en-US" sz="2200" dirty="0">
                <a:latin typeface="+mn-ea"/>
              </a:rPr>
              <a:t>置換によりフェルミ準位の伝導帯側への移動が確認され、キャリア濃度の増加と</a:t>
            </a:r>
            <a:r>
              <a:rPr kumimoji="1" lang="en-US" altLang="ja-JP" sz="2200" dirty="0">
                <a:latin typeface="+mn-ea"/>
              </a:rPr>
              <a:t>|</a:t>
            </a:r>
            <a:r>
              <a:rPr kumimoji="1" lang="en-US" altLang="ja-JP" sz="2200" i="1" dirty="0">
                <a:latin typeface="+mn-ea"/>
              </a:rPr>
              <a:t>S</a:t>
            </a:r>
            <a:r>
              <a:rPr kumimoji="1" lang="en-US" altLang="ja-JP" sz="2200" dirty="0">
                <a:latin typeface="+mn-ea"/>
              </a:rPr>
              <a:t>|</a:t>
            </a:r>
            <a:r>
              <a:rPr kumimoji="1" lang="ja-JP" altLang="en-US" sz="2200" dirty="0">
                <a:latin typeface="+mn-ea"/>
              </a:rPr>
              <a:t>の減少が説明される</a:t>
            </a:r>
            <a:endParaRPr kumimoji="1" lang="en-US" altLang="ja-JP" sz="2200" dirty="0">
              <a:latin typeface="+mn-ea"/>
            </a:endParaRPr>
          </a:p>
        </p:txBody>
      </p:sp>
      <p:sp>
        <p:nvSpPr>
          <p:cNvPr id="2" name="スライド番号プレースホルダー 1">
            <a:extLst>
              <a:ext uri="{FF2B5EF4-FFF2-40B4-BE49-F238E27FC236}">
                <a16:creationId xmlns:a16="http://schemas.microsoft.com/office/drawing/2014/main" id="{6BB9D9B2-3F69-4DFE-A3F2-E6086D606F9B}"/>
              </a:ext>
            </a:extLst>
          </p:cNvPr>
          <p:cNvSpPr>
            <a:spLocks noGrp="1"/>
          </p:cNvSpPr>
          <p:nvPr>
            <p:ph type="sldNum" sz="quarter" idx="12"/>
          </p:nvPr>
        </p:nvSpPr>
        <p:spPr/>
        <p:txBody>
          <a:bodyPr/>
          <a:lstStyle/>
          <a:p>
            <a:fld id="{90BA7EBE-6FD4-4B50-83C6-C925E775C4BE}" type="slidenum">
              <a:rPr kumimoji="1" lang="ja-JP" altLang="en-US" smtClean="0"/>
              <a:t>14</a:t>
            </a:fld>
            <a:endParaRPr kumimoji="1" lang="ja-JP" altLang="en-US" dirty="0"/>
          </a:p>
        </p:txBody>
      </p:sp>
    </p:spTree>
    <p:extLst>
      <p:ext uri="{BB962C8B-B14F-4D97-AF65-F5344CB8AC3E}">
        <p14:creationId xmlns:p14="http://schemas.microsoft.com/office/powerpoint/2010/main" val="204525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395032" y="2564904"/>
            <a:ext cx="8365820" cy="13681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4800" b="1" dirty="0">
                <a:solidFill>
                  <a:srgbClr val="00B0F0"/>
                </a:solidFill>
              </a:rPr>
              <a:t>Thank you </a:t>
            </a:r>
          </a:p>
          <a:p>
            <a:r>
              <a:rPr lang="en-US" altLang="ja-JP" sz="4800" b="1" dirty="0">
                <a:solidFill>
                  <a:srgbClr val="00B0F0"/>
                </a:solidFill>
              </a:rPr>
              <a:t>for your kind attention</a:t>
            </a:r>
            <a:endParaRPr lang="ja-JP" altLang="en-US" sz="4800" b="1" dirty="0">
              <a:solidFill>
                <a:srgbClr val="00B0F0"/>
              </a:solidFill>
            </a:endParaRPr>
          </a:p>
        </p:txBody>
      </p:sp>
    </p:spTree>
    <p:extLst>
      <p:ext uri="{BB962C8B-B14F-4D97-AF65-F5344CB8AC3E}">
        <p14:creationId xmlns:p14="http://schemas.microsoft.com/office/powerpoint/2010/main" val="1804878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右中かっこ 14">
            <a:extLst>
              <a:ext uri="{FF2B5EF4-FFF2-40B4-BE49-F238E27FC236}">
                <a16:creationId xmlns:a16="http://schemas.microsoft.com/office/drawing/2014/main" id="{D04AD0BC-D213-42D1-988F-E78D1F7EB1FD}"/>
              </a:ext>
            </a:extLst>
          </p:cNvPr>
          <p:cNvSpPr/>
          <p:nvPr/>
        </p:nvSpPr>
        <p:spPr>
          <a:xfrm>
            <a:off x="3384279" y="1187910"/>
            <a:ext cx="385167" cy="3249423"/>
          </a:xfrm>
          <a:prstGeom prst="rightBrace">
            <a:avLst>
              <a:gd name="adj1" fmla="val 8333"/>
              <a:gd name="adj2" fmla="val 27445"/>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89F99D1E-C682-4F28-9C3A-671C888565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81747" y="4743434"/>
            <a:ext cx="1885662" cy="1414247"/>
          </a:xfrm>
          <a:prstGeom prst="rect">
            <a:avLst/>
          </a:prstGeom>
        </p:spPr>
      </p:pic>
      <p:pic>
        <p:nvPicPr>
          <p:cNvPr id="9" name="図 8">
            <a:extLst>
              <a:ext uri="{FF2B5EF4-FFF2-40B4-BE49-F238E27FC236}">
                <a16:creationId xmlns:a16="http://schemas.microsoft.com/office/drawing/2014/main" id="{00A7411D-8F68-452E-B6AD-EBE54ABA653D}"/>
              </a:ext>
            </a:extLst>
          </p:cNvPr>
          <p:cNvPicPr>
            <a:picLocks noChangeAspect="1"/>
          </p:cNvPicPr>
          <p:nvPr/>
        </p:nvPicPr>
        <p:blipFill rotWithShape="1">
          <a:blip r:embed="rId3"/>
          <a:srcRect l="31870" t="9708" r="31843" b="45108"/>
          <a:stretch/>
        </p:blipFill>
        <p:spPr>
          <a:xfrm>
            <a:off x="6110808" y="4581342"/>
            <a:ext cx="2133600" cy="2125347"/>
          </a:xfrm>
          <a:prstGeom prst="rect">
            <a:avLst/>
          </a:prstGeom>
        </p:spPr>
      </p:pic>
      <p:sp>
        <p:nvSpPr>
          <p:cNvPr id="3" name="タイトル 1">
            <a:extLst>
              <a:ext uri="{FF2B5EF4-FFF2-40B4-BE49-F238E27FC236}">
                <a16:creationId xmlns:a16="http://schemas.microsoft.com/office/drawing/2014/main" id="{50C78947-A517-4185-819A-E96D6A30892F}"/>
              </a:ext>
            </a:extLst>
          </p:cNvPr>
          <p:cNvSpPr txBox="1">
            <a:spLocks/>
          </p:cNvSpPr>
          <p:nvPr/>
        </p:nvSpPr>
        <p:spPr>
          <a:xfrm>
            <a:off x="457200" y="4491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t>熱電特性測定装置</a:t>
            </a:r>
          </a:p>
        </p:txBody>
      </p:sp>
      <p:pic>
        <p:nvPicPr>
          <p:cNvPr id="4" name="図 3">
            <a:extLst>
              <a:ext uri="{FF2B5EF4-FFF2-40B4-BE49-F238E27FC236}">
                <a16:creationId xmlns:a16="http://schemas.microsoft.com/office/drawing/2014/main" id="{29F7E0A2-48D8-4234-9BD4-A1EFCF64A8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80136" y="1056599"/>
            <a:ext cx="4896544" cy="3668545"/>
          </a:xfrm>
          <a:prstGeom prst="rect">
            <a:avLst/>
          </a:prstGeom>
        </p:spPr>
      </p:pic>
      <p:sp>
        <p:nvSpPr>
          <p:cNvPr id="7" name="テキスト ボックス 6">
            <a:extLst>
              <a:ext uri="{FF2B5EF4-FFF2-40B4-BE49-F238E27FC236}">
                <a16:creationId xmlns:a16="http://schemas.microsoft.com/office/drawing/2014/main" id="{5E140BF9-8797-4FF2-A3DE-BC8A3C7FB224}"/>
              </a:ext>
            </a:extLst>
          </p:cNvPr>
          <p:cNvSpPr txBox="1"/>
          <p:nvPr/>
        </p:nvSpPr>
        <p:spPr>
          <a:xfrm>
            <a:off x="7020496" y="1452508"/>
            <a:ext cx="1331640" cy="400110"/>
          </a:xfrm>
          <a:prstGeom prst="rect">
            <a:avLst/>
          </a:prstGeom>
          <a:solidFill>
            <a:schemeClr val="bg1">
              <a:lumMod val="85000"/>
              <a:alpha val="69804"/>
            </a:schemeClr>
          </a:solidFill>
        </p:spPr>
        <p:txBody>
          <a:bodyPr wrap="square" rtlCol="0">
            <a:spAutoFit/>
          </a:bodyPr>
          <a:lstStyle/>
          <a:p>
            <a:pPr algn="ctr"/>
            <a:r>
              <a:rPr kumimoji="1" lang="ja-JP" altLang="en-US" sz="2000" dirty="0"/>
              <a:t>制御</a:t>
            </a:r>
            <a:r>
              <a:rPr kumimoji="1" lang="en-US" altLang="ja-JP" sz="2000" dirty="0"/>
              <a:t>PC</a:t>
            </a:r>
            <a:endParaRPr kumimoji="1" lang="ja-JP" altLang="en-US" sz="2000" dirty="0"/>
          </a:p>
        </p:txBody>
      </p:sp>
      <p:sp>
        <p:nvSpPr>
          <p:cNvPr id="29" name="テキスト ボックス 28">
            <a:extLst>
              <a:ext uri="{FF2B5EF4-FFF2-40B4-BE49-F238E27FC236}">
                <a16:creationId xmlns:a16="http://schemas.microsoft.com/office/drawing/2014/main" id="{78A65280-24FC-47D2-941A-B3E3091BDF75}"/>
              </a:ext>
            </a:extLst>
          </p:cNvPr>
          <p:cNvSpPr txBox="1"/>
          <p:nvPr/>
        </p:nvSpPr>
        <p:spPr>
          <a:xfrm>
            <a:off x="6569122" y="2616990"/>
            <a:ext cx="1331640" cy="400110"/>
          </a:xfrm>
          <a:prstGeom prst="rect">
            <a:avLst/>
          </a:prstGeom>
          <a:solidFill>
            <a:schemeClr val="bg1">
              <a:lumMod val="85000"/>
              <a:alpha val="69804"/>
            </a:schemeClr>
          </a:solidFill>
        </p:spPr>
        <p:txBody>
          <a:bodyPr wrap="square" rtlCol="0">
            <a:spAutoFit/>
          </a:bodyPr>
          <a:lstStyle/>
          <a:p>
            <a:pPr algn="ctr"/>
            <a:r>
              <a:rPr kumimoji="1" lang="ja-JP" altLang="en-US" sz="2000" dirty="0"/>
              <a:t>高温炉</a:t>
            </a:r>
          </a:p>
        </p:txBody>
      </p:sp>
      <p:sp>
        <p:nvSpPr>
          <p:cNvPr id="30" name="テキスト ボックス 29">
            <a:extLst>
              <a:ext uri="{FF2B5EF4-FFF2-40B4-BE49-F238E27FC236}">
                <a16:creationId xmlns:a16="http://schemas.microsoft.com/office/drawing/2014/main" id="{541C8717-096C-4B35-8CC1-4D8ADB2E0776}"/>
              </a:ext>
            </a:extLst>
          </p:cNvPr>
          <p:cNvSpPr txBox="1"/>
          <p:nvPr/>
        </p:nvSpPr>
        <p:spPr>
          <a:xfrm>
            <a:off x="3848448" y="1815493"/>
            <a:ext cx="1584176" cy="400110"/>
          </a:xfrm>
          <a:prstGeom prst="rect">
            <a:avLst/>
          </a:prstGeom>
          <a:solidFill>
            <a:schemeClr val="bg1">
              <a:lumMod val="85000"/>
              <a:alpha val="69804"/>
            </a:schemeClr>
          </a:solidFill>
        </p:spPr>
        <p:txBody>
          <a:bodyPr wrap="square" rtlCol="0">
            <a:spAutoFit/>
          </a:bodyPr>
          <a:lstStyle/>
          <a:p>
            <a:pPr algn="ctr"/>
            <a:r>
              <a:rPr kumimoji="1" lang="ja-JP" altLang="en-US" sz="2000" dirty="0"/>
              <a:t>メーター類</a:t>
            </a:r>
          </a:p>
        </p:txBody>
      </p:sp>
      <p:pic>
        <p:nvPicPr>
          <p:cNvPr id="8" name="図 7">
            <a:extLst>
              <a:ext uri="{FF2B5EF4-FFF2-40B4-BE49-F238E27FC236}">
                <a16:creationId xmlns:a16="http://schemas.microsoft.com/office/drawing/2014/main" id="{B90C1892-137C-4D1E-BB61-1ECBCC3A88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545" y="1052736"/>
            <a:ext cx="2754306" cy="3672408"/>
          </a:xfrm>
          <a:prstGeom prst="rect">
            <a:avLst/>
          </a:prstGeom>
        </p:spPr>
      </p:pic>
      <p:sp>
        <p:nvSpPr>
          <p:cNvPr id="31" name="テキスト ボックス 30">
            <a:extLst>
              <a:ext uri="{FF2B5EF4-FFF2-40B4-BE49-F238E27FC236}">
                <a16:creationId xmlns:a16="http://schemas.microsoft.com/office/drawing/2014/main" id="{518C66E0-0256-497D-8553-DD6A2D8B3835}"/>
              </a:ext>
            </a:extLst>
          </p:cNvPr>
          <p:cNvSpPr txBox="1"/>
          <p:nvPr/>
        </p:nvSpPr>
        <p:spPr>
          <a:xfrm>
            <a:off x="3823172" y="3975669"/>
            <a:ext cx="1584176" cy="400110"/>
          </a:xfrm>
          <a:prstGeom prst="rect">
            <a:avLst/>
          </a:prstGeom>
          <a:solidFill>
            <a:schemeClr val="bg1">
              <a:lumMod val="85000"/>
              <a:alpha val="69804"/>
            </a:schemeClr>
          </a:solidFill>
        </p:spPr>
        <p:txBody>
          <a:bodyPr wrap="square" rtlCol="0">
            <a:spAutoFit/>
          </a:bodyPr>
          <a:lstStyle/>
          <a:p>
            <a:pPr algn="ctr"/>
            <a:r>
              <a:rPr lang="ja-JP" altLang="en-US" sz="2000" dirty="0"/>
              <a:t>基準</a:t>
            </a:r>
            <a:r>
              <a:rPr kumimoji="1" lang="ja-JP" altLang="en-US" sz="2000" dirty="0"/>
              <a:t>接点</a:t>
            </a:r>
          </a:p>
        </p:txBody>
      </p:sp>
      <p:sp>
        <p:nvSpPr>
          <p:cNvPr id="32" name="テキスト ボックス 31">
            <a:extLst>
              <a:ext uri="{FF2B5EF4-FFF2-40B4-BE49-F238E27FC236}">
                <a16:creationId xmlns:a16="http://schemas.microsoft.com/office/drawing/2014/main" id="{5AB2B39C-7AB0-4192-9F61-C1C532AC67F0}"/>
              </a:ext>
            </a:extLst>
          </p:cNvPr>
          <p:cNvSpPr txBox="1"/>
          <p:nvPr/>
        </p:nvSpPr>
        <p:spPr>
          <a:xfrm>
            <a:off x="6944680" y="4197027"/>
            <a:ext cx="1584176" cy="400110"/>
          </a:xfrm>
          <a:prstGeom prst="rect">
            <a:avLst/>
          </a:prstGeom>
          <a:solidFill>
            <a:schemeClr val="bg1">
              <a:lumMod val="85000"/>
              <a:alpha val="69804"/>
            </a:schemeClr>
          </a:solidFill>
        </p:spPr>
        <p:txBody>
          <a:bodyPr wrap="square" rtlCol="0">
            <a:spAutoFit/>
          </a:bodyPr>
          <a:lstStyle/>
          <a:p>
            <a:pPr algn="ctr"/>
            <a:r>
              <a:rPr kumimoji="1" lang="ja-JP" altLang="en-US" sz="2000" dirty="0"/>
              <a:t>炉制御部</a:t>
            </a:r>
          </a:p>
        </p:txBody>
      </p:sp>
      <p:sp>
        <p:nvSpPr>
          <p:cNvPr id="33" name="テキスト ボックス 32">
            <a:extLst>
              <a:ext uri="{FF2B5EF4-FFF2-40B4-BE49-F238E27FC236}">
                <a16:creationId xmlns:a16="http://schemas.microsoft.com/office/drawing/2014/main" id="{FAAE9759-4BA4-4A1A-9608-228C0350B7E1}"/>
              </a:ext>
            </a:extLst>
          </p:cNvPr>
          <p:cNvSpPr txBox="1"/>
          <p:nvPr/>
        </p:nvSpPr>
        <p:spPr>
          <a:xfrm>
            <a:off x="1362352" y="1095320"/>
            <a:ext cx="1584176" cy="400110"/>
          </a:xfrm>
          <a:prstGeom prst="rect">
            <a:avLst/>
          </a:prstGeom>
          <a:solidFill>
            <a:schemeClr val="bg1">
              <a:lumMod val="85000"/>
              <a:alpha val="69804"/>
            </a:schemeClr>
          </a:solidFill>
        </p:spPr>
        <p:txBody>
          <a:bodyPr wrap="square" rtlCol="0">
            <a:spAutoFit/>
          </a:bodyPr>
          <a:lstStyle/>
          <a:p>
            <a:pPr algn="ctr"/>
            <a:r>
              <a:rPr kumimoji="1" lang="ja-JP" altLang="en-US" sz="2000" dirty="0"/>
              <a:t>標準抵抗</a:t>
            </a:r>
          </a:p>
        </p:txBody>
      </p:sp>
      <p:sp>
        <p:nvSpPr>
          <p:cNvPr id="34" name="テキスト ボックス 33">
            <a:extLst>
              <a:ext uri="{FF2B5EF4-FFF2-40B4-BE49-F238E27FC236}">
                <a16:creationId xmlns:a16="http://schemas.microsoft.com/office/drawing/2014/main" id="{34933456-E0F2-4EC6-81E4-F435DB6314F4}"/>
              </a:ext>
            </a:extLst>
          </p:cNvPr>
          <p:cNvSpPr txBox="1"/>
          <p:nvPr/>
        </p:nvSpPr>
        <p:spPr>
          <a:xfrm>
            <a:off x="1650384" y="1608294"/>
            <a:ext cx="1692000" cy="400110"/>
          </a:xfrm>
          <a:prstGeom prst="rect">
            <a:avLst/>
          </a:prstGeom>
          <a:solidFill>
            <a:schemeClr val="bg1">
              <a:lumMod val="85000"/>
              <a:alpha val="69804"/>
            </a:schemeClr>
          </a:solidFill>
        </p:spPr>
        <p:txBody>
          <a:bodyPr wrap="square" rtlCol="0">
            <a:spAutoFit/>
          </a:bodyPr>
          <a:lstStyle/>
          <a:p>
            <a:pPr algn="ctr"/>
            <a:r>
              <a:rPr kumimoji="1" lang="ja-JP" altLang="en-US" sz="2000" dirty="0"/>
              <a:t>リレー回路</a:t>
            </a:r>
          </a:p>
        </p:txBody>
      </p:sp>
      <p:sp>
        <p:nvSpPr>
          <p:cNvPr id="35" name="テキスト ボックス 34">
            <a:extLst>
              <a:ext uri="{FF2B5EF4-FFF2-40B4-BE49-F238E27FC236}">
                <a16:creationId xmlns:a16="http://schemas.microsoft.com/office/drawing/2014/main" id="{92290D4E-76DC-4A04-BD05-7775DD06BD84}"/>
              </a:ext>
            </a:extLst>
          </p:cNvPr>
          <p:cNvSpPr txBox="1"/>
          <p:nvPr/>
        </p:nvSpPr>
        <p:spPr>
          <a:xfrm>
            <a:off x="1650384" y="2121268"/>
            <a:ext cx="1692000" cy="400110"/>
          </a:xfrm>
          <a:prstGeom prst="rect">
            <a:avLst/>
          </a:prstGeom>
          <a:solidFill>
            <a:schemeClr val="bg1">
              <a:lumMod val="85000"/>
              <a:alpha val="69804"/>
            </a:schemeClr>
          </a:solidFill>
        </p:spPr>
        <p:txBody>
          <a:bodyPr wrap="square" rtlCol="0">
            <a:spAutoFit/>
          </a:bodyPr>
          <a:lstStyle/>
          <a:p>
            <a:pPr algn="ctr"/>
            <a:r>
              <a:rPr lang="en-US" altLang="ja-JP" sz="2000" dirty="0" err="1"/>
              <a:t>V</a:t>
            </a:r>
            <a:r>
              <a:rPr lang="en-US" altLang="ja-JP" sz="2000" baseline="-25000" dirty="0" err="1"/>
              <a:t>sample</a:t>
            </a:r>
            <a:r>
              <a:rPr lang="ja-JP" altLang="en-US" sz="2000" dirty="0"/>
              <a:t>測定</a:t>
            </a:r>
            <a:endParaRPr kumimoji="1" lang="ja-JP" altLang="en-US" sz="2000" dirty="0"/>
          </a:p>
        </p:txBody>
      </p:sp>
      <p:sp>
        <p:nvSpPr>
          <p:cNvPr id="36" name="テキスト ボックス 35">
            <a:extLst>
              <a:ext uri="{FF2B5EF4-FFF2-40B4-BE49-F238E27FC236}">
                <a16:creationId xmlns:a16="http://schemas.microsoft.com/office/drawing/2014/main" id="{5423F899-8888-46CB-9115-6ABC232B6302}"/>
              </a:ext>
            </a:extLst>
          </p:cNvPr>
          <p:cNvSpPr txBox="1"/>
          <p:nvPr/>
        </p:nvSpPr>
        <p:spPr>
          <a:xfrm>
            <a:off x="1639695" y="2634242"/>
            <a:ext cx="1692000" cy="400110"/>
          </a:xfrm>
          <a:prstGeom prst="rect">
            <a:avLst/>
          </a:prstGeom>
          <a:solidFill>
            <a:schemeClr val="bg1">
              <a:lumMod val="85000"/>
              <a:alpha val="69804"/>
            </a:schemeClr>
          </a:solidFill>
        </p:spPr>
        <p:txBody>
          <a:bodyPr wrap="square" rtlCol="0">
            <a:spAutoFit/>
          </a:bodyPr>
          <a:lstStyle/>
          <a:p>
            <a:pPr algn="ctr"/>
            <a:r>
              <a:rPr lang="en-US" altLang="ja-JP" sz="2000" dirty="0" err="1"/>
              <a:t>V</a:t>
            </a:r>
            <a:r>
              <a:rPr lang="en-US" altLang="ja-JP" sz="2000" baseline="-25000" dirty="0" err="1"/>
              <a:t>Tc</a:t>
            </a:r>
            <a:r>
              <a:rPr lang="ja-JP" altLang="en-US" sz="2000" dirty="0"/>
              <a:t>測定</a:t>
            </a:r>
            <a:endParaRPr kumimoji="1" lang="ja-JP" altLang="en-US" sz="2000" dirty="0"/>
          </a:p>
        </p:txBody>
      </p:sp>
      <p:sp>
        <p:nvSpPr>
          <p:cNvPr id="37" name="テキスト ボックス 36">
            <a:extLst>
              <a:ext uri="{FF2B5EF4-FFF2-40B4-BE49-F238E27FC236}">
                <a16:creationId xmlns:a16="http://schemas.microsoft.com/office/drawing/2014/main" id="{CDD75F32-934B-4902-B513-414D12A09C6E}"/>
              </a:ext>
            </a:extLst>
          </p:cNvPr>
          <p:cNvSpPr txBox="1"/>
          <p:nvPr/>
        </p:nvSpPr>
        <p:spPr>
          <a:xfrm>
            <a:off x="1650384" y="3660190"/>
            <a:ext cx="1692000" cy="400110"/>
          </a:xfrm>
          <a:prstGeom prst="rect">
            <a:avLst/>
          </a:prstGeom>
          <a:solidFill>
            <a:schemeClr val="bg1">
              <a:lumMod val="85000"/>
              <a:alpha val="69804"/>
            </a:schemeClr>
          </a:solidFill>
        </p:spPr>
        <p:txBody>
          <a:bodyPr wrap="square" rtlCol="0">
            <a:spAutoFit/>
          </a:bodyPr>
          <a:lstStyle/>
          <a:p>
            <a:pPr algn="ctr"/>
            <a:r>
              <a:rPr lang="en-US" altLang="ja-JP" sz="2000" dirty="0"/>
              <a:t>V</a:t>
            </a:r>
            <a:r>
              <a:rPr lang="en-US" altLang="ja-JP" sz="2000" baseline="-25000" dirty="0"/>
              <a:t>TH</a:t>
            </a:r>
            <a:r>
              <a:rPr lang="ja-JP" altLang="en-US" sz="2000" dirty="0"/>
              <a:t>測定</a:t>
            </a:r>
            <a:endParaRPr kumimoji="1" lang="ja-JP" altLang="en-US" sz="2000" dirty="0"/>
          </a:p>
        </p:txBody>
      </p:sp>
      <p:sp>
        <p:nvSpPr>
          <p:cNvPr id="38" name="テキスト ボックス 37">
            <a:extLst>
              <a:ext uri="{FF2B5EF4-FFF2-40B4-BE49-F238E27FC236}">
                <a16:creationId xmlns:a16="http://schemas.microsoft.com/office/drawing/2014/main" id="{FAC74C32-F898-4BDF-9F4F-BCFC1D5B3DDF}"/>
              </a:ext>
            </a:extLst>
          </p:cNvPr>
          <p:cNvSpPr txBox="1"/>
          <p:nvPr/>
        </p:nvSpPr>
        <p:spPr>
          <a:xfrm>
            <a:off x="1650384" y="4173162"/>
            <a:ext cx="1692000" cy="400110"/>
          </a:xfrm>
          <a:prstGeom prst="rect">
            <a:avLst/>
          </a:prstGeom>
          <a:solidFill>
            <a:schemeClr val="bg1">
              <a:lumMod val="85000"/>
              <a:alpha val="69804"/>
            </a:schemeClr>
          </a:solidFill>
        </p:spPr>
        <p:txBody>
          <a:bodyPr wrap="square" rtlCol="0">
            <a:spAutoFit/>
          </a:bodyPr>
          <a:lstStyle/>
          <a:p>
            <a:pPr algn="ctr"/>
            <a:r>
              <a:rPr lang="ja-JP" altLang="en-US" sz="2000" dirty="0"/>
              <a:t>電流源</a:t>
            </a:r>
            <a:endParaRPr kumimoji="1" lang="ja-JP" altLang="en-US" sz="2000" dirty="0"/>
          </a:p>
        </p:txBody>
      </p:sp>
      <p:sp>
        <p:nvSpPr>
          <p:cNvPr id="39" name="テキスト ボックス 38">
            <a:extLst>
              <a:ext uri="{FF2B5EF4-FFF2-40B4-BE49-F238E27FC236}">
                <a16:creationId xmlns:a16="http://schemas.microsoft.com/office/drawing/2014/main" id="{9D46A8A9-A625-4B53-A7E4-7B37AA5266C2}"/>
              </a:ext>
            </a:extLst>
          </p:cNvPr>
          <p:cNvSpPr txBox="1"/>
          <p:nvPr/>
        </p:nvSpPr>
        <p:spPr>
          <a:xfrm>
            <a:off x="1650384" y="3147215"/>
            <a:ext cx="1692000" cy="400110"/>
          </a:xfrm>
          <a:prstGeom prst="rect">
            <a:avLst/>
          </a:prstGeom>
          <a:solidFill>
            <a:schemeClr val="bg1">
              <a:lumMod val="85000"/>
              <a:alpha val="69804"/>
            </a:schemeClr>
          </a:solidFill>
        </p:spPr>
        <p:txBody>
          <a:bodyPr wrap="square" rtlCol="0">
            <a:spAutoFit/>
          </a:bodyPr>
          <a:lstStyle/>
          <a:p>
            <a:pPr algn="ctr"/>
            <a:r>
              <a:rPr lang="en-US" altLang="ja-JP" sz="2000" dirty="0" err="1"/>
              <a:t>V</a:t>
            </a:r>
            <a:r>
              <a:rPr lang="en-US" altLang="ja-JP" sz="2000" baseline="-25000" dirty="0" err="1"/>
              <a:t>std</a:t>
            </a:r>
            <a:r>
              <a:rPr lang="ja-JP" altLang="en-US" sz="2000" dirty="0"/>
              <a:t>測定</a:t>
            </a:r>
            <a:endParaRPr kumimoji="1" lang="ja-JP" altLang="en-US" sz="2000" dirty="0"/>
          </a:p>
        </p:txBody>
      </p:sp>
      <p:sp>
        <p:nvSpPr>
          <p:cNvPr id="40" name="テキスト ボックス 39">
            <a:extLst>
              <a:ext uri="{FF2B5EF4-FFF2-40B4-BE49-F238E27FC236}">
                <a16:creationId xmlns:a16="http://schemas.microsoft.com/office/drawing/2014/main" id="{61F0D8F4-83A2-4DB0-AC83-8BCB8A977950}"/>
              </a:ext>
            </a:extLst>
          </p:cNvPr>
          <p:cNvSpPr txBox="1"/>
          <p:nvPr/>
        </p:nvSpPr>
        <p:spPr>
          <a:xfrm>
            <a:off x="3848448" y="2859335"/>
            <a:ext cx="2111759" cy="400110"/>
          </a:xfrm>
          <a:prstGeom prst="rect">
            <a:avLst/>
          </a:prstGeom>
          <a:solidFill>
            <a:schemeClr val="bg1">
              <a:lumMod val="85000"/>
              <a:alpha val="69804"/>
            </a:schemeClr>
          </a:solidFill>
        </p:spPr>
        <p:txBody>
          <a:bodyPr wrap="square" rtlCol="0">
            <a:spAutoFit/>
          </a:bodyPr>
          <a:lstStyle/>
          <a:p>
            <a:pPr algn="ctr"/>
            <a:r>
              <a:rPr lang="ja-JP" altLang="en-US" sz="2000" dirty="0"/>
              <a:t>サンプルロッド</a:t>
            </a:r>
            <a:endParaRPr kumimoji="1" lang="ja-JP" altLang="en-US" sz="2000" dirty="0"/>
          </a:p>
        </p:txBody>
      </p:sp>
      <p:pic>
        <p:nvPicPr>
          <p:cNvPr id="10" name="図 9">
            <a:extLst>
              <a:ext uri="{FF2B5EF4-FFF2-40B4-BE49-F238E27FC236}">
                <a16:creationId xmlns:a16="http://schemas.microsoft.com/office/drawing/2014/main" id="{F27B5E9C-B910-4C51-9054-6E97366713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7544" y="4747362"/>
            <a:ext cx="2754305" cy="2065728"/>
          </a:xfrm>
          <a:prstGeom prst="rect">
            <a:avLst/>
          </a:prstGeom>
        </p:spPr>
      </p:pic>
      <p:sp>
        <p:nvSpPr>
          <p:cNvPr id="11" name="吹き出し: 折線 10">
            <a:extLst>
              <a:ext uri="{FF2B5EF4-FFF2-40B4-BE49-F238E27FC236}">
                <a16:creationId xmlns:a16="http://schemas.microsoft.com/office/drawing/2014/main" id="{CB37DE78-F052-4951-8088-5378A31DE4B0}"/>
              </a:ext>
            </a:extLst>
          </p:cNvPr>
          <p:cNvSpPr/>
          <p:nvPr/>
        </p:nvSpPr>
        <p:spPr>
          <a:xfrm>
            <a:off x="2271606" y="4813189"/>
            <a:ext cx="1080000" cy="432000"/>
          </a:xfrm>
          <a:prstGeom prst="borderCallout2">
            <a:avLst>
              <a:gd name="adj1" fmla="val 18750"/>
              <a:gd name="adj2" fmla="val -8333"/>
              <a:gd name="adj3" fmla="val 18750"/>
              <a:gd name="adj4" fmla="val -16667"/>
              <a:gd name="adj5" fmla="val 182303"/>
              <a:gd name="adj6" fmla="val -28827"/>
            </a:avLst>
          </a:prstGeom>
          <a:solidFill>
            <a:srgbClr val="D9D9D9">
              <a:alpha val="69804"/>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err="1">
                <a:solidFill>
                  <a:schemeClr val="tx1"/>
                </a:solidFill>
              </a:rPr>
              <a:t>V</a:t>
            </a:r>
            <a:r>
              <a:rPr kumimoji="1" lang="en-US" altLang="ja-JP" sz="2000" baseline="-25000" dirty="0" err="1">
                <a:solidFill>
                  <a:schemeClr val="tx1"/>
                </a:solidFill>
              </a:rPr>
              <a:t>sam</a:t>
            </a:r>
            <a:r>
              <a:rPr lang="en-US" altLang="ja-JP" sz="2000" baseline="-25000" dirty="0">
                <a:solidFill>
                  <a:schemeClr val="tx1"/>
                </a:solidFill>
              </a:rPr>
              <a:t>(</a:t>
            </a:r>
            <a:r>
              <a:rPr kumimoji="1" lang="en-US" altLang="ja-JP" sz="2000" baseline="-25000" dirty="0">
                <a:solidFill>
                  <a:schemeClr val="tx1"/>
                </a:solidFill>
              </a:rPr>
              <a:t>T</a:t>
            </a:r>
            <a:r>
              <a:rPr lang="en-US" altLang="ja-JP" sz="2000" baseline="-25000" dirty="0">
                <a:solidFill>
                  <a:schemeClr val="tx1"/>
                </a:solidFill>
              </a:rPr>
              <a:t>H)</a:t>
            </a:r>
            <a:endParaRPr kumimoji="1" lang="en-US" altLang="ja-JP" sz="2000" dirty="0">
              <a:solidFill>
                <a:schemeClr val="tx1"/>
              </a:solidFill>
            </a:endParaRPr>
          </a:p>
        </p:txBody>
      </p:sp>
      <p:sp>
        <p:nvSpPr>
          <p:cNvPr id="41" name="吹き出し: 折線 40">
            <a:extLst>
              <a:ext uri="{FF2B5EF4-FFF2-40B4-BE49-F238E27FC236}">
                <a16:creationId xmlns:a16="http://schemas.microsoft.com/office/drawing/2014/main" id="{84E52175-B7FC-44C2-A4C8-1AF56E950D23}"/>
              </a:ext>
            </a:extLst>
          </p:cNvPr>
          <p:cNvSpPr/>
          <p:nvPr/>
        </p:nvSpPr>
        <p:spPr>
          <a:xfrm flipH="1">
            <a:off x="552108" y="4832204"/>
            <a:ext cx="1080000" cy="432000"/>
          </a:xfrm>
          <a:prstGeom prst="borderCallout2">
            <a:avLst>
              <a:gd name="adj1" fmla="val 18750"/>
              <a:gd name="adj2" fmla="val -8333"/>
              <a:gd name="adj3" fmla="val 18750"/>
              <a:gd name="adj4" fmla="val -16667"/>
              <a:gd name="adj5" fmla="val 174751"/>
              <a:gd name="adj6" fmla="val -13802"/>
            </a:avLst>
          </a:prstGeom>
          <a:solidFill>
            <a:srgbClr val="D9D9D9">
              <a:alpha val="69804"/>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err="1">
                <a:solidFill>
                  <a:schemeClr val="tx1"/>
                </a:solidFill>
              </a:rPr>
              <a:t>V</a:t>
            </a:r>
            <a:r>
              <a:rPr kumimoji="1" lang="en-US" altLang="ja-JP" sz="2000" baseline="-25000" dirty="0" err="1">
                <a:solidFill>
                  <a:schemeClr val="tx1"/>
                </a:solidFill>
              </a:rPr>
              <a:t>sam</a:t>
            </a:r>
            <a:r>
              <a:rPr kumimoji="1" lang="en-US" altLang="ja-JP" sz="2000" baseline="-25000" dirty="0">
                <a:solidFill>
                  <a:schemeClr val="tx1"/>
                </a:solidFill>
              </a:rPr>
              <a:t>(TC)</a:t>
            </a:r>
            <a:endParaRPr kumimoji="1" lang="en-US" altLang="ja-JP" sz="2000" dirty="0">
              <a:solidFill>
                <a:schemeClr val="tx1"/>
              </a:solidFill>
            </a:endParaRPr>
          </a:p>
        </p:txBody>
      </p:sp>
      <p:sp>
        <p:nvSpPr>
          <p:cNvPr id="42" name="吹き出し: 折線 41">
            <a:extLst>
              <a:ext uri="{FF2B5EF4-FFF2-40B4-BE49-F238E27FC236}">
                <a16:creationId xmlns:a16="http://schemas.microsoft.com/office/drawing/2014/main" id="{7CAC8D50-F475-4C1D-9612-8090511E6BA3}"/>
              </a:ext>
            </a:extLst>
          </p:cNvPr>
          <p:cNvSpPr/>
          <p:nvPr/>
        </p:nvSpPr>
        <p:spPr>
          <a:xfrm>
            <a:off x="2154440" y="6140350"/>
            <a:ext cx="890945" cy="432000"/>
          </a:xfrm>
          <a:prstGeom prst="borderCallout2">
            <a:avLst>
              <a:gd name="adj1" fmla="val 18750"/>
              <a:gd name="adj2" fmla="val -8333"/>
              <a:gd name="adj3" fmla="val 18750"/>
              <a:gd name="adj4" fmla="val -16667"/>
              <a:gd name="adj5" fmla="val -62970"/>
              <a:gd name="adj6" fmla="val -17002"/>
            </a:avLst>
          </a:prstGeom>
          <a:solidFill>
            <a:srgbClr val="D9D9D9">
              <a:alpha val="69804"/>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V</a:t>
            </a:r>
            <a:r>
              <a:rPr lang="en-US" altLang="ja-JP" sz="2000" baseline="-25000" dirty="0">
                <a:solidFill>
                  <a:schemeClr val="tx1"/>
                </a:solidFill>
              </a:rPr>
              <a:t>TH</a:t>
            </a:r>
            <a:endParaRPr kumimoji="1" lang="en-US" altLang="ja-JP" sz="2000" dirty="0">
              <a:solidFill>
                <a:schemeClr val="tx1"/>
              </a:solidFill>
            </a:endParaRPr>
          </a:p>
        </p:txBody>
      </p:sp>
      <p:sp>
        <p:nvSpPr>
          <p:cNvPr id="43" name="吹き出し: 折線 42">
            <a:extLst>
              <a:ext uri="{FF2B5EF4-FFF2-40B4-BE49-F238E27FC236}">
                <a16:creationId xmlns:a16="http://schemas.microsoft.com/office/drawing/2014/main" id="{D141DE39-5E38-40E7-A827-0B6AA20EA77B}"/>
              </a:ext>
            </a:extLst>
          </p:cNvPr>
          <p:cNvSpPr/>
          <p:nvPr/>
        </p:nvSpPr>
        <p:spPr>
          <a:xfrm flipH="1">
            <a:off x="615423" y="6140350"/>
            <a:ext cx="890945" cy="432000"/>
          </a:xfrm>
          <a:prstGeom prst="borderCallout2">
            <a:avLst>
              <a:gd name="adj1" fmla="val 18750"/>
              <a:gd name="adj2" fmla="val -8333"/>
              <a:gd name="adj3" fmla="val 18750"/>
              <a:gd name="adj4" fmla="val -16667"/>
              <a:gd name="adj5" fmla="val -62970"/>
              <a:gd name="adj6" fmla="val -17002"/>
            </a:avLst>
          </a:prstGeom>
          <a:solidFill>
            <a:srgbClr val="D9D9D9">
              <a:alpha val="69804"/>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V</a:t>
            </a:r>
            <a:r>
              <a:rPr lang="en-US" altLang="ja-JP" sz="2000" baseline="-25000" dirty="0">
                <a:solidFill>
                  <a:schemeClr val="tx1"/>
                </a:solidFill>
              </a:rPr>
              <a:t>TC</a:t>
            </a:r>
            <a:endParaRPr kumimoji="1" lang="en-US" altLang="ja-JP" sz="2000" dirty="0">
              <a:solidFill>
                <a:schemeClr val="tx1"/>
              </a:solidFill>
            </a:endParaRPr>
          </a:p>
        </p:txBody>
      </p:sp>
      <p:sp>
        <p:nvSpPr>
          <p:cNvPr id="44" name="テキスト ボックス 43">
            <a:extLst>
              <a:ext uri="{FF2B5EF4-FFF2-40B4-BE49-F238E27FC236}">
                <a16:creationId xmlns:a16="http://schemas.microsoft.com/office/drawing/2014/main" id="{6F8A1B04-7D5F-4FD1-BE41-2C31A85AA651}"/>
              </a:ext>
            </a:extLst>
          </p:cNvPr>
          <p:cNvSpPr txBox="1"/>
          <p:nvPr/>
        </p:nvSpPr>
        <p:spPr>
          <a:xfrm>
            <a:off x="3552145" y="5784061"/>
            <a:ext cx="2524243" cy="400110"/>
          </a:xfrm>
          <a:prstGeom prst="rect">
            <a:avLst/>
          </a:prstGeom>
          <a:solidFill>
            <a:schemeClr val="bg1">
              <a:lumMod val="85000"/>
              <a:alpha val="69804"/>
            </a:schemeClr>
          </a:solidFill>
        </p:spPr>
        <p:txBody>
          <a:bodyPr wrap="square" rtlCol="0">
            <a:spAutoFit/>
          </a:bodyPr>
          <a:lstStyle/>
          <a:p>
            <a:pPr algn="ctr"/>
            <a:r>
              <a:rPr kumimoji="1" lang="ja-JP" altLang="en-US" sz="2000" dirty="0"/>
              <a:t>サンプルステージ</a:t>
            </a:r>
          </a:p>
        </p:txBody>
      </p:sp>
      <p:sp>
        <p:nvSpPr>
          <p:cNvPr id="2" name="テキスト ボックス 1">
            <a:extLst>
              <a:ext uri="{FF2B5EF4-FFF2-40B4-BE49-F238E27FC236}">
                <a16:creationId xmlns:a16="http://schemas.microsoft.com/office/drawing/2014/main" id="{6E70ECE2-BD9D-4CDC-9C47-9303960F90FC}"/>
              </a:ext>
            </a:extLst>
          </p:cNvPr>
          <p:cNvSpPr txBox="1"/>
          <p:nvPr/>
        </p:nvSpPr>
        <p:spPr>
          <a:xfrm>
            <a:off x="7723532" y="6171684"/>
            <a:ext cx="1515752" cy="369332"/>
          </a:xfrm>
          <a:prstGeom prst="rect">
            <a:avLst/>
          </a:prstGeom>
          <a:noFill/>
        </p:spPr>
        <p:txBody>
          <a:bodyPr wrap="square" rtlCol="0">
            <a:spAutoFit/>
          </a:bodyPr>
          <a:lstStyle/>
          <a:p>
            <a:r>
              <a:rPr kumimoji="1" lang="ja-JP" altLang="en-US"/>
              <a:t>装置回路図</a:t>
            </a:r>
            <a:endParaRPr kumimoji="1" lang="ja-JP" altLang="en-US" dirty="0"/>
          </a:p>
        </p:txBody>
      </p:sp>
      <p:sp>
        <p:nvSpPr>
          <p:cNvPr id="5" name="スライド番号プレースホルダー 4">
            <a:extLst>
              <a:ext uri="{FF2B5EF4-FFF2-40B4-BE49-F238E27FC236}">
                <a16:creationId xmlns:a16="http://schemas.microsoft.com/office/drawing/2014/main" id="{A00337E5-063B-4D52-A0C3-D38ECB5D506E}"/>
              </a:ext>
            </a:extLst>
          </p:cNvPr>
          <p:cNvSpPr>
            <a:spLocks noGrp="1"/>
          </p:cNvSpPr>
          <p:nvPr>
            <p:ph type="sldNum" sz="quarter" idx="12"/>
          </p:nvPr>
        </p:nvSpPr>
        <p:spPr/>
        <p:txBody>
          <a:bodyPr/>
          <a:lstStyle/>
          <a:p>
            <a:fld id="{90BA7EBE-6FD4-4B50-83C6-C925E775C4BE}" type="slidenum">
              <a:rPr kumimoji="1" lang="ja-JP" altLang="en-US" smtClean="0"/>
              <a:t>16</a:t>
            </a:fld>
            <a:endParaRPr kumimoji="1" lang="ja-JP" altLang="en-US" dirty="0"/>
          </a:p>
        </p:txBody>
      </p:sp>
    </p:spTree>
    <p:extLst>
      <p:ext uri="{BB962C8B-B14F-4D97-AF65-F5344CB8AC3E}">
        <p14:creationId xmlns:p14="http://schemas.microsoft.com/office/powerpoint/2010/main" val="2001410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50C78947-A517-4185-819A-E96D6A30892F}"/>
              </a:ext>
            </a:extLst>
          </p:cNvPr>
          <p:cNvSpPr txBox="1">
            <a:spLocks/>
          </p:cNvSpPr>
          <p:nvPr/>
        </p:nvSpPr>
        <p:spPr>
          <a:xfrm>
            <a:off x="457200" y="4491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t>自作熱電特性測定装置</a:t>
            </a:r>
          </a:p>
        </p:txBody>
      </p:sp>
      <p:pic>
        <p:nvPicPr>
          <p:cNvPr id="5" name="図 4">
            <a:extLst>
              <a:ext uri="{FF2B5EF4-FFF2-40B4-BE49-F238E27FC236}">
                <a16:creationId xmlns:a16="http://schemas.microsoft.com/office/drawing/2014/main" id="{EF75A224-B242-4ACD-A402-0FF834E05426}"/>
              </a:ext>
            </a:extLst>
          </p:cNvPr>
          <p:cNvPicPr>
            <a:picLocks noChangeAspect="1"/>
          </p:cNvPicPr>
          <p:nvPr/>
        </p:nvPicPr>
        <p:blipFill>
          <a:blip r:embed="rId2"/>
          <a:stretch>
            <a:fillRect/>
          </a:stretch>
        </p:blipFill>
        <p:spPr>
          <a:xfrm>
            <a:off x="739009" y="1305691"/>
            <a:ext cx="3691198" cy="2236273"/>
          </a:xfrm>
          <a:prstGeom prst="rect">
            <a:avLst/>
          </a:prstGeom>
        </p:spPr>
      </p:pic>
      <p:pic>
        <p:nvPicPr>
          <p:cNvPr id="12" name="図 11">
            <a:extLst>
              <a:ext uri="{FF2B5EF4-FFF2-40B4-BE49-F238E27FC236}">
                <a16:creationId xmlns:a16="http://schemas.microsoft.com/office/drawing/2014/main" id="{6BE624F8-FE6B-4ABD-AD81-57D2F91F5931}"/>
              </a:ext>
            </a:extLst>
          </p:cNvPr>
          <p:cNvPicPr>
            <a:picLocks noChangeAspect="1"/>
          </p:cNvPicPr>
          <p:nvPr/>
        </p:nvPicPr>
        <p:blipFill>
          <a:blip r:embed="rId3"/>
          <a:stretch>
            <a:fillRect/>
          </a:stretch>
        </p:blipFill>
        <p:spPr>
          <a:xfrm>
            <a:off x="261911" y="3929251"/>
            <a:ext cx="4645395" cy="2851260"/>
          </a:xfrm>
          <a:prstGeom prst="rect">
            <a:avLst/>
          </a:prstGeom>
        </p:spPr>
      </p:pic>
      <p:pic>
        <p:nvPicPr>
          <p:cNvPr id="23" name="図 22">
            <a:extLst>
              <a:ext uri="{FF2B5EF4-FFF2-40B4-BE49-F238E27FC236}">
                <a16:creationId xmlns:a16="http://schemas.microsoft.com/office/drawing/2014/main" id="{DC7CE9F9-B6FF-4BF6-9E54-146CC1A6DBFE}"/>
              </a:ext>
            </a:extLst>
          </p:cNvPr>
          <p:cNvPicPr>
            <a:picLocks noChangeAspect="1"/>
          </p:cNvPicPr>
          <p:nvPr/>
        </p:nvPicPr>
        <p:blipFill>
          <a:blip r:embed="rId4"/>
          <a:stretch>
            <a:fillRect/>
          </a:stretch>
        </p:blipFill>
        <p:spPr>
          <a:xfrm>
            <a:off x="6629400" y="5142575"/>
            <a:ext cx="1728192" cy="1310388"/>
          </a:xfrm>
          <a:prstGeom prst="rect">
            <a:avLst/>
          </a:prstGeom>
        </p:spPr>
      </p:pic>
      <p:pic>
        <p:nvPicPr>
          <p:cNvPr id="24" name="図 23">
            <a:extLst>
              <a:ext uri="{FF2B5EF4-FFF2-40B4-BE49-F238E27FC236}">
                <a16:creationId xmlns:a16="http://schemas.microsoft.com/office/drawing/2014/main" id="{5C4E8ACD-580D-4744-BD9B-0B98ADDEF050}"/>
              </a:ext>
            </a:extLst>
          </p:cNvPr>
          <p:cNvPicPr>
            <a:picLocks noChangeAspect="1"/>
          </p:cNvPicPr>
          <p:nvPr/>
        </p:nvPicPr>
        <p:blipFill>
          <a:blip r:embed="rId5"/>
          <a:stretch>
            <a:fillRect/>
          </a:stretch>
        </p:blipFill>
        <p:spPr>
          <a:xfrm>
            <a:off x="6629400" y="3448567"/>
            <a:ext cx="1834989" cy="1332781"/>
          </a:xfrm>
          <a:prstGeom prst="rect">
            <a:avLst/>
          </a:prstGeom>
        </p:spPr>
      </p:pic>
      <p:sp>
        <p:nvSpPr>
          <p:cNvPr id="26" name="テキスト ボックス 25">
            <a:extLst>
              <a:ext uri="{FF2B5EF4-FFF2-40B4-BE49-F238E27FC236}">
                <a16:creationId xmlns:a16="http://schemas.microsoft.com/office/drawing/2014/main" id="{3AE9BDC8-3C5C-40C4-B142-DF6CBFF8388E}"/>
              </a:ext>
            </a:extLst>
          </p:cNvPr>
          <p:cNvSpPr txBox="1"/>
          <p:nvPr/>
        </p:nvSpPr>
        <p:spPr>
          <a:xfrm>
            <a:off x="5013486" y="2897657"/>
            <a:ext cx="3166368" cy="2442272"/>
          </a:xfrm>
          <a:prstGeom prst="rect">
            <a:avLst/>
          </a:prstGeom>
          <a:noFill/>
        </p:spPr>
        <p:txBody>
          <a:bodyPr wrap="square" rtlCol="0">
            <a:spAutoFit/>
          </a:bodyPr>
          <a:lstStyle/>
          <a:p>
            <a:pPr marL="285750" indent="-285750">
              <a:lnSpc>
                <a:spcPct val="300000"/>
              </a:lnSpc>
              <a:buFont typeface="Wingdings" panose="05000000000000000000" pitchFamily="2" charset="2"/>
              <a:buChar char="Ø"/>
            </a:pPr>
            <a:r>
              <a:rPr kumimoji="1" lang="ja-JP" altLang="en-US" sz="2800" dirty="0"/>
              <a:t>抵抗率</a:t>
            </a:r>
            <a:endParaRPr kumimoji="1" lang="en-US" altLang="ja-JP" sz="2800" dirty="0"/>
          </a:p>
          <a:p>
            <a:pPr marL="285750" indent="-285750">
              <a:lnSpc>
                <a:spcPct val="300000"/>
              </a:lnSpc>
              <a:buFont typeface="Wingdings" panose="05000000000000000000" pitchFamily="2" charset="2"/>
              <a:buChar char="Ø"/>
            </a:pPr>
            <a:r>
              <a:rPr lang="ja-JP" altLang="en-US" sz="2800" dirty="0"/>
              <a:t>ゼーベック係数</a:t>
            </a:r>
            <a:endParaRPr kumimoji="1" lang="ja-JP" altLang="en-US" sz="2800" dirty="0"/>
          </a:p>
        </p:txBody>
      </p:sp>
      <p:grpSp>
        <p:nvGrpSpPr>
          <p:cNvPr id="4" name="グループ化 3">
            <a:extLst>
              <a:ext uri="{FF2B5EF4-FFF2-40B4-BE49-F238E27FC236}">
                <a16:creationId xmlns:a16="http://schemas.microsoft.com/office/drawing/2014/main" id="{92704E5F-0C98-445C-968B-16A9F5D31F5C}"/>
              </a:ext>
            </a:extLst>
          </p:cNvPr>
          <p:cNvGrpSpPr/>
          <p:nvPr/>
        </p:nvGrpSpPr>
        <p:grpSpPr>
          <a:xfrm>
            <a:off x="5339878" y="1214123"/>
            <a:ext cx="2829799" cy="1792066"/>
            <a:chOff x="5604427" y="1275423"/>
            <a:chExt cx="2829799" cy="1792066"/>
          </a:xfrm>
        </p:grpSpPr>
        <p:grpSp>
          <p:nvGrpSpPr>
            <p:cNvPr id="25" name="グループ化 24">
              <a:extLst>
                <a:ext uri="{FF2B5EF4-FFF2-40B4-BE49-F238E27FC236}">
                  <a16:creationId xmlns:a16="http://schemas.microsoft.com/office/drawing/2014/main" id="{CE91AD64-D0FA-4FE7-A2C9-1547F25B9647}"/>
                </a:ext>
              </a:extLst>
            </p:cNvPr>
            <p:cNvGrpSpPr/>
            <p:nvPr/>
          </p:nvGrpSpPr>
          <p:grpSpPr>
            <a:xfrm>
              <a:off x="5604427" y="1275423"/>
              <a:ext cx="2664296" cy="1792066"/>
              <a:chOff x="5724128" y="1465511"/>
              <a:chExt cx="2664296" cy="1792066"/>
            </a:xfrm>
          </p:grpSpPr>
          <p:sp>
            <p:nvSpPr>
              <p:cNvPr id="13" name="直方体 12">
                <a:extLst>
                  <a:ext uri="{FF2B5EF4-FFF2-40B4-BE49-F238E27FC236}">
                    <a16:creationId xmlns:a16="http://schemas.microsoft.com/office/drawing/2014/main" id="{978CA9BE-AB04-4558-8B6E-0AC6F48B31FA}"/>
                  </a:ext>
                </a:extLst>
              </p:cNvPr>
              <p:cNvSpPr/>
              <p:nvPr/>
            </p:nvSpPr>
            <p:spPr>
              <a:xfrm>
                <a:off x="5724128" y="1465511"/>
                <a:ext cx="2664296" cy="1792066"/>
              </a:xfrm>
              <a:prstGeom prst="cube">
                <a:avLst>
                  <a:gd name="adj" fmla="val 7166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a:extLst>
                  <a:ext uri="{FF2B5EF4-FFF2-40B4-BE49-F238E27FC236}">
                    <a16:creationId xmlns:a16="http://schemas.microsoft.com/office/drawing/2014/main" id="{8D85F1D3-F5EE-4AF6-ABDD-74B403661FD0}"/>
                  </a:ext>
                </a:extLst>
              </p:cNvPr>
              <p:cNvCxnSpPr>
                <a:cxnSpLocks/>
              </p:cNvCxnSpPr>
              <p:nvPr/>
            </p:nvCxnSpPr>
            <p:spPr>
              <a:xfrm flipH="1">
                <a:off x="6012160" y="2493183"/>
                <a:ext cx="122413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37793B7E-F880-4EA7-BF67-55780D4FD292}"/>
                  </a:ext>
                </a:extLst>
              </p:cNvPr>
              <p:cNvCxnSpPr>
                <a:cxnSpLocks/>
              </p:cNvCxnSpPr>
              <p:nvPr/>
            </p:nvCxnSpPr>
            <p:spPr>
              <a:xfrm flipH="1">
                <a:off x="6229164" y="2241155"/>
                <a:ext cx="122413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FF46992E-F2F7-4D19-A133-C8087173F54E}"/>
                  </a:ext>
                </a:extLst>
              </p:cNvPr>
              <p:cNvCxnSpPr>
                <a:cxnSpLocks/>
              </p:cNvCxnSpPr>
              <p:nvPr/>
            </p:nvCxnSpPr>
            <p:spPr>
              <a:xfrm flipH="1">
                <a:off x="6444208" y="1989127"/>
                <a:ext cx="122413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978E5603-3FC0-48C2-8D36-55DAD4239C9A}"/>
                  </a:ext>
                </a:extLst>
              </p:cNvPr>
              <p:cNvCxnSpPr>
                <a:cxnSpLocks/>
              </p:cNvCxnSpPr>
              <p:nvPr/>
            </p:nvCxnSpPr>
            <p:spPr>
              <a:xfrm flipH="1">
                <a:off x="6683896" y="1773103"/>
                <a:ext cx="122413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09371E5D-810B-458A-8B85-33F25EAE29BB}"/>
                  </a:ext>
                </a:extLst>
              </p:cNvPr>
              <p:cNvCxnSpPr>
                <a:cxnSpLocks/>
              </p:cNvCxnSpPr>
              <p:nvPr/>
            </p:nvCxnSpPr>
            <p:spPr>
              <a:xfrm flipH="1">
                <a:off x="6988696" y="1557079"/>
                <a:ext cx="122413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27" name="図 26">
              <a:extLst>
                <a:ext uri="{FF2B5EF4-FFF2-40B4-BE49-F238E27FC236}">
                  <a16:creationId xmlns:a16="http://schemas.microsoft.com/office/drawing/2014/main" id="{A723EBF8-B173-44D6-BE5F-7D5B0B747844}"/>
                </a:ext>
              </a:extLst>
            </p:cNvPr>
            <p:cNvPicPr>
              <a:picLocks noChangeAspect="1"/>
            </p:cNvPicPr>
            <p:nvPr/>
          </p:nvPicPr>
          <p:blipFill rotWithShape="1">
            <a:blip r:embed="rId5"/>
            <a:srcRect l="68145" t="6874" r="2394" b="57353"/>
            <a:stretch/>
          </p:blipFill>
          <p:spPr>
            <a:xfrm>
              <a:off x="7893658" y="2184296"/>
              <a:ext cx="540568" cy="476770"/>
            </a:xfrm>
            <a:prstGeom prst="rect">
              <a:avLst/>
            </a:prstGeom>
          </p:spPr>
        </p:pic>
        <p:pic>
          <p:nvPicPr>
            <p:cNvPr id="28" name="図 27">
              <a:extLst>
                <a:ext uri="{FF2B5EF4-FFF2-40B4-BE49-F238E27FC236}">
                  <a16:creationId xmlns:a16="http://schemas.microsoft.com/office/drawing/2014/main" id="{0DD7D151-0024-4470-9AF6-C6F9A458F6B1}"/>
                </a:ext>
              </a:extLst>
            </p:cNvPr>
            <p:cNvPicPr>
              <a:picLocks noChangeAspect="1"/>
            </p:cNvPicPr>
            <p:nvPr/>
          </p:nvPicPr>
          <p:blipFill rotWithShape="1">
            <a:blip r:embed="rId5"/>
            <a:srcRect l="73471" t="62842"/>
            <a:stretch/>
          </p:blipFill>
          <p:spPr>
            <a:xfrm>
              <a:off x="6085148" y="2572248"/>
              <a:ext cx="486800" cy="495241"/>
            </a:xfrm>
            <a:prstGeom prst="rect">
              <a:avLst/>
            </a:prstGeom>
          </p:spPr>
        </p:pic>
      </p:grpSp>
      <p:sp>
        <p:nvSpPr>
          <p:cNvPr id="2" name="スライド番号プレースホルダー 1">
            <a:extLst>
              <a:ext uri="{FF2B5EF4-FFF2-40B4-BE49-F238E27FC236}">
                <a16:creationId xmlns:a16="http://schemas.microsoft.com/office/drawing/2014/main" id="{71A5212B-676A-4292-87C4-70EF03675F16}"/>
              </a:ext>
            </a:extLst>
          </p:cNvPr>
          <p:cNvSpPr>
            <a:spLocks noGrp="1"/>
          </p:cNvSpPr>
          <p:nvPr>
            <p:ph type="sldNum" sz="quarter" idx="12"/>
          </p:nvPr>
        </p:nvSpPr>
        <p:spPr/>
        <p:txBody>
          <a:bodyPr/>
          <a:lstStyle/>
          <a:p>
            <a:fld id="{90BA7EBE-6FD4-4B50-83C6-C925E775C4BE}" type="slidenum">
              <a:rPr kumimoji="1" lang="ja-JP" altLang="en-US" smtClean="0"/>
              <a:t>17</a:t>
            </a:fld>
            <a:endParaRPr kumimoji="1" lang="ja-JP" altLang="en-US" dirty="0"/>
          </a:p>
        </p:txBody>
      </p:sp>
    </p:spTree>
    <p:extLst>
      <p:ext uri="{BB962C8B-B14F-4D97-AF65-F5344CB8AC3E}">
        <p14:creationId xmlns:p14="http://schemas.microsoft.com/office/powerpoint/2010/main" val="293063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50C78947-A517-4185-819A-E96D6A30892F}"/>
              </a:ext>
            </a:extLst>
          </p:cNvPr>
          <p:cNvSpPr txBox="1">
            <a:spLocks/>
          </p:cNvSpPr>
          <p:nvPr/>
        </p:nvSpPr>
        <p:spPr>
          <a:xfrm>
            <a:off x="457200" y="4491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t>ローレンツ数の算出</a:t>
            </a:r>
          </a:p>
        </p:txBody>
      </p:sp>
      <p:graphicFrame>
        <p:nvGraphicFramePr>
          <p:cNvPr id="9" name="表 14">
            <a:extLst>
              <a:ext uri="{FF2B5EF4-FFF2-40B4-BE49-F238E27FC236}">
                <a16:creationId xmlns:a16="http://schemas.microsoft.com/office/drawing/2014/main" id="{7DE8ABF6-C2BD-4EA5-8A10-CF1C4CBCD82B}"/>
              </a:ext>
            </a:extLst>
          </p:cNvPr>
          <p:cNvGraphicFramePr>
            <a:graphicFrameLocks noGrp="1"/>
          </p:cNvGraphicFramePr>
          <p:nvPr>
            <p:extLst>
              <p:ext uri="{D42A27DB-BD31-4B8C-83A1-F6EECF244321}">
                <p14:modId xmlns:p14="http://schemas.microsoft.com/office/powerpoint/2010/main" val="1225250533"/>
              </p:ext>
            </p:extLst>
          </p:nvPr>
        </p:nvGraphicFramePr>
        <p:xfrm>
          <a:off x="5580112" y="1916832"/>
          <a:ext cx="3374107" cy="3341335"/>
        </p:xfrm>
        <a:graphic>
          <a:graphicData uri="http://schemas.openxmlformats.org/drawingml/2006/table">
            <a:tbl>
              <a:tblPr firstRow="1" bandRow="1">
                <a:tableStyleId>{5C22544A-7EE6-4342-B048-85BDC9FD1C3A}</a:tableStyleId>
              </a:tblPr>
              <a:tblGrid>
                <a:gridCol w="1031610">
                  <a:extLst>
                    <a:ext uri="{9D8B030D-6E8A-4147-A177-3AD203B41FA5}">
                      <a16:colId xmlns:a16="http://schemas.microsoft.com/office/drawing/2014/main" val="2880413069"/>
                    </a:ext>
                  </a:extLst>
                </a:gridCol>
                <a:gridCol w="2342497">
                  <a:extLst>
                    <a:ext uri="{9D8B030D-6E8A-4147-A177-3AD203B41FA5}">
                      <a16:colId xmlns:a16="http://schemas.microsoft.com/office/drawing/2014/main" val="258705579"/>
                    </a:ext>
                  </a:extLst>
                </a:gridCol>
              </a:tblGrid>
              <a:tr h="528059">
                <a:tc>
                  <a:txBody>
                    <a:bodyPr/>
                    <a:lstStyle/>
                    <a:p>
                      <a:pPr algn="ctr"/>
                      <a:r>
                        <a:rPr kumimoji="1" lang="ja-JP" altLang="en-US" sz="2000" b="0" dirty="0">
                          <a:solidFill>
                            <a:schemeClr val="tx1"/>
                          </a:solidFill>
                        </a:rPr>
                        <a:t>試料名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0" dirty="0">
                          <a:solidFill>
                            <a:schemeClr val="tx1"/>
                          </a:solidFill>
                        </a:rPr>
                        <a:t>ローレンツ数（</a:t>
                      </a:r>
                      <a:r>
                        <a:rPr kumimoji="1" lang="en-US" altLang="ja-JP" sz="2000" b="0" dirty="0">
                          <a:solidFill>
                            <a:schemeClr val="tx1"/>
                          </a:solidFill>
                        </a:rPr>
                        <a:t>300K</a:t>
                      </a:r>
                      <a:r>
                        <a:rPr kumimoji="1" lang="ja-JP" altLang="en-US" sz="2000" b="0" dirty="0">
                          <a:solidFill>
                            <a:schemeClr val="tx1"/>
                          </a:solidFill>
                        </a:rPr>
                        <a:t>）</a:t>
                      </a:r>
                      <a:endParaRPr kumimoji="1" lang="en-US" altLang="ja-JP"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1606155"/>
                  </a:ext>
                </a:extLst>
              </a:tr>
              <a:tr h="528059">
                <a:tc>
                  <a:txBody>
                    <a:bodyPr/>
                    <a:lstStyle/>
                    <a:p>
                      <a:pPr algn="ctr"/>
                      <a:r>
                        <a:rPr kumimoji="1" lang="en-US" altLang="ja-JP" sz="2000" b="0" dirty="0">
                          <a:solidFill>
                            <a:schemeClr val="tx1"/>
                          </a:solidFill>
                        </a:rPr>
                        <a:t>x=0.01</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2000" b="0" i="0" u="none" strike="noStrike" dirty="0">
                          <a:solidFill>
                            <a:srgbClr val="000000"/>
                          </a:solidFill>
                          <a:effectLst/>
                          <a:latin typeface="+mn-lt"/>
                          <a:ea typeface="+mn-ea"/>
                        </a:rPr>
                        <a:t>1.803</a:t>
                      </a:r>
                      <a:r>
                        <a:rPr kumimoji="1" lang="en-US" altLang="ja-JP" sz="2000" b="0" i="0" u="none" strike="noStrike" dirty="0">
                          <a:solidFill>
                            <a:schemeClr val="tx1"/>
                          </a:solidFill>
                          <a:effectLst/>
                          <a:latin typeface="+mn-lt"/>
                          <a:ea typeface="+mn-ea"/>
                        </a:rPr>
                        <a:t>×</a:t>
                      </a:r>
                      <a:r>
                        <a:rPr kumimoji="1" lang="en-US" altLang="ja-JP" sz="2000" b="0" dirty="0">
                          <a:solidFill>
                            <a:schemeClr val="tx1"/>
                          </a:solidFill>
                        </a:rPr>
                        <a:t>10</a:t>
                      </a:r>
                      <a:r>
                        <a:rPr kumimoji="1" lang="en-US" altLang="ja-JP" sz="2000" b="0" baseline="30000" dirty="0">
                          <a:solidFill>
                            <a:schemeClr val="tx1"/>
                          </a:solidFill>
                        </a:rPr>
                        <a:t>-8</a:t>
                      </a:r>
                      <a:r>
                        <a:rPr kumimoji="1" lang="en-US" altLang="ja-JP" sz="2000" b="0" baseline="0" dirty="0">
                          <a:solidFill>
                            <a:schemeClr val="tx1"/>
                          </a:solidFill>
                        </a:rPr>
                        <a:t>(</a:t>
                      </a:r>
                      <a:r>
                        <a:rPr kumimoji="1" lang="en-US" altLang="ja-JP" sz="2000" b="0" dirty="0">
                          <a:solidFill>
                            <a:schemeClr val="tx1"/>
                          </a:solidFill>
                        </a:rPr>
                        <a:t>V</a:t>
                      </a:r>
                      <a:r>
                        <a:rPr kumimoji="1" lang="en-US" altLang="ja-JP" sz="2000" b="0" baseline="30000" dirty="0">
                          <a:solidFill>
                            <a:schemeClr val="tx1"/>
                          </a:solidFill>
                        </a:rPr>
                        <a:t>2</a:t>
                      </a:r>
                      <a:r>
                        <a:rPr kumimoji="1" lang="en-US" altLang="ja-JP" sz="2000" b="0" dirty="0">
                          <a:solidFill>
                            <a:schemeClr val="tx1"/>
                          </a:solidFill>
                        </a:rPr>
                        <a:t>/K</a:t>
                      </a:r>
                      <a:r>
                        <a:rPr kumimoji="1" lang="en-US" altLang="ja-JP" sz="2000" b="0" baseline="30000" dirty="0">
                          <a:solidFill>
                            <a:schemeClr val="tx1"/>
                          </a:solidFill>
                        </a:rPr>
                        <a:t>2</a:t>
                      </a:r>
                      <a:r>
                        <a:rPr kumimoji="1" lang="en-US" altLang="ja-JP" sz="2000" b="0" baseline="0" dirty="0">
                          <a:solidFill>
                            <a:schemeClr val="tx1"/>
                          </a:solidFill>
                        </a:rPr>
                        <a:t>)</a:t>
                      </a:r>
                      <a:r>
                        <a:rPr lang="en-US" altLang="ja-JP" sz="2000" b="0" i="0" u="none" strike="noStrike" dirty="0">
                          <a:solidFill>
                            <a:srgbClr val="000000"/>
                          </a:solidFill>
                          <a:effectLst/>
                          <a:latin typeface="+mn-lt"/>
                          <a:ea typeface="+mn-ea"/>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1940293"/>
                  </a:ext>
                </a:extLst>
              </a:tr>
              <a:tr h="528059">
                <a:tc>
                  <a:txBody>
                    <a:bodyPr/>
                    <a:lstStyle/>
                    <a:p>
                      <a:pPr algn="ctr"/>
                      <a:r>
                        <a:rPr kumimoji="1" lang="en-US" altLang="ja-JP" sz="2000" b="0" dirty="0">
                          <a:solidFill>
                            <a:schemeClr val="tx1"/>
                          </a:solidFill>
                        </a:rPr>
                        <a:t>x=0.02</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b="0" i="0" u="none" strike="noStrike" dirty="0">
                          <a:solidFill>
                            <a:srgbClr val="000000"/>
                          </a:solidFill>
                          <a:effectLst/>
                          <a:latin typeface="+mn-lt"/>
                          <a:ea typeface="+mn-ea"/>
                        </a:rPr>
                        <a:t>1.922</a:t>
                      </a:r>
                      <a:r>
                        <a:rPr kumimoji="1" lang="en-US" altLang="ja-JP" sz="2000" b="0" i="0" u="none" strike="noStrike" dirty="0">
                          <a:solidFill>
                            <a:schemeClr val="tx1"/>
                          </a:solidFill>
                          <a:effectLst/>
                          <a:latin typeface="+mn-lt"/>
                          <a:ea typeface="+mn-ea"/>
                        </a:rPr>
                        <a:t>×</a:t>
                      </a:r>
                      <a:r>
                        <a:rPr kumimoji="1" lang="en-US" altLang="ja-JP" sz="2000" b="0" dirty="0">
                          <a:solidFill>
                            <a:schemeClr val="tx1"/>
                          </a:solidFill>
                        </a:rPr>
                        <a:t>10</a:t>
                      </a:r>
                      <a:r>
                        <a:rPr kumimoji="1" lang="en-US" altLang="ja-JP" sz="2000" b="0" baseline="30000" dirty="0">
                          <a:solidFill>
                            <a:schemeClr val="tx1"/>
                          </a:solidFill>
                        </a:rPr>
                        <a:t>-8</a:t>
                      </a:r>
                      <a:r>
                        <a:rPr kumimoji="1" lang="en-US" altLang="ja-JP" sz="2000" b="0" baseline="0" dirty="0">
                          <a:solidFill>
                            <a:schemeClr val="tx1"/>
                          </a:solidFill>
                        </a:rPr>
                        <a:t>(</a:t>
                      </a:r>
                      <a:r>
                        <a:rPr kumimoji="1" lang="en-US" altLang="ja-JP" sz="2000" b="0" dirty="0">
                          <a:solidFill>
                            <a:schemeClr val="tx1"/>
                          </a:solidFill>
                        </a:rPr>
                        <a:t>V</a:t>
                      </a:r>
                      <a:r>
                        <a:rPr kumimoji="1" lang="en-US" altLang="ja-JP" sz="2000" b="0" baseline="30000" dirty="0">
                          <a:solidFill>
                            <a:schemeClr val="tx1"/>
                          </a:solidFill>
                        </a:rPr>
                        <a:t>2</a:t>
                      </a:r>
                      <a:r>
                        <a:rPr kumimoji="1" lang="en-US" altLang="ja-JP" sz="2000" b="0" dirty="0">
                          <a:solidFill>
                            <a:schemeClr val="tx1"/>
                          </a:solidFill>
                        </a:rPr>
                        <a:t>/K</a:t>
                      </a:r>
                      <a:r>
                        <a:rPr kumimoji="1" lang="en-US" altLang="ja-JP" sz="2000" b="0" baseline="30000" dirty="0">
                          <a:solidFill>
                            <a:schemeClr val="tx1"/>
                          </a:solidFill>
                        </a:rPr>
                        <a:t>2</a:t>
                      </a:r>
                      <a:r>
                        <a:rPr kumimoji="1" lang="en-US" altLang="ja-JP" sz="2000" b="0" baseline="0" dirty="0">
                          <a:solidFill>
                            <a:schemeClr val="tx1"/>
                          </a:solidFill>
                        </a:rPr>
                        <a:t>)</a:t>
                      </a:r>
                      <a:r>
                        <a:rPr lang="en-US" altLang="ja-JP" sz="2000" b="0" i="0" u="none" strike="noStrike" dirty="0">
                          <a:solidFill>
                            <a:srgbClr val="000000"/>
                          </a:solidFill>
                          <a:effectLst/>
                          <a:latin typeface="+mn-lt"/>
                          <a:ea typeface="+mn-ea"/>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8682394"/>
                  </a:ext>
                </a:extLst>
              </a:tr>
              <a:tr h="528059">
                <a:tc>
                  <a:txBody>
                    <a:bodyPr/>
                    <a:lstStyle/>
                    <a:p>
                      <a:pPr algn="ctr"/>
                      <a:r>
                        <a:rPr kumimoji="1" lang="en-US" altLang="ja-JP" sz="2000" b="0" dirty="0">
                          <a:solidFill>
                            <a:schemeClr val="tx1"/>
                          </a:solidFill>
                        </a:rPr>
                        <a:t>x=0.03</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b="0" i="0" u="none" strike="noStrike" dirty="0">
                          <a:solidFill>
                            <a:srgbClr val="000000"/>
                          </a:solidFill>
                          <a:effectLst/>
                          <a:latin typeface="+mn-lt"/>
                          <a:ea typeface="+mn-ea"/>
                        </a:rPr>
                        <a:t>1.986</a:t>
                      </a:r>
                      <a:r>
                        <a:rPr kumimoji="1" lang="en-US" altLang="ja-JP" sz="2000" b="0" i="0" u="none" strike="noStrike" dirty="0">
                          <a:solidFill>
                            <a:schemeClr val="tx1"/>
                          </a:solidFill>
                          <a:effectLst/>
                          <a:latin typeface="+mn-lt"/>
                          <a:ea typeface="+mn-ea"/>
                        </a:rPr>
                        <a:t>×</a:t>
                      </a:r>
                      <a:r>
                        <a:rPr kumimoji="1" lang="en-US" altLang="ja-JP" sz="2000" b="0" dirty="0">
                          <a:solidFill>
                            <a:schemeClr val="tx1"/>
                          </a:solidFill>
                        </a:rPr>
                        <a:t>10</a:t>
                      </a:r>
                      <a:r>
                        <a:rPr kumimoji="1" lang="en-US" altLang="ja-JP" sz="2000" b="0" baseline="30000" dirty="0">
                          <a:solidFill>
                            <a:schemeClr val="tx1"/>
                          </a:solidFill>
                        </a:rPr>
                        <a:t>-8</a:t>
                      </a:r>
                      <a:r>
                        <a:rPr kumimoji="1" lang="en-US" altLang="ja-JP" sz="2000" b="0" baseline="0" dirty="0">
                          <a:solidFill>
                            <a:schemeClr val="tx1"/>
                          </a:solidFill>
                        </a:rPr>
                        <a:t>(</a:t>
                      </a:r>
                      <a:r>
                        <a:rPr kumimoji="1" lang="en-US" altLang="ja-JP" sz="2000" b="0" dirty="0">
                          <a:solidFill>
                            <a:schemeClr val="tx1"/>
                          </a:solidFill>
                        </a:rPr>
                        <a:t>V</a:t>
                      </a:r>
                      <a:r>
                        <a:rPr kumimoji="1" lang="en-US" altLang="ja-JP" sz="2000" b="0" baseline="30000" dirty="0">
                          <a:solidFill>
                            <a:schemeClr val="tx1"/>
                          </a:solidFill>
                        </a:rPr>
                        <a:t>2</a:t>
                      </a:r>
                      <a:r>
                        <a:rPr kumimoji="1" lang="en-US" altLang="ja-JP" sz="2000" b="0" dirty="0">
                          <a:solidFill>
                            <a:schemeClr val="tx1"/>
                          </a:solidFill>
                        </a:rPr>
                        <a:t>/K</a:t>
                      </a:r>
                      <a:r>
                        <a:rPr kumimoji="1" lang="en-US" altLang="ja-JP" sz="2000" b="0" baseline="30000" dirty="0">
                          <a:solidFill>
                            <a:schemeClr val="tx1"/>
                          </a:solidFill>
                        </a:rPr>
                        <a:t>2</a:t>
                      </a:r>
                      <a:r>
                        <a:rPr kumimoji="1" lang="en-US" altLang="ja-JP" sz="2000" b="0" baseline="0" dirty="0">
                          <a:solidFill>
                            <a:schemeClr val="tx1"/>
                          </a:solidFill>
                        </a:rPr>
                        <a:t>)</a:t>
                      </a:r>
                      <a:r>
                        <a:rPr lang="en-US" altLang="ja-JP" sz="2000" b="0" i="0" u="none" strike="noStrike" dirty="0">
                          <a:solidFill>
                            <a:srgbClr val="000000"/>
                          </a:solidFill>
                          <a:effectLst/>
                          <a:latin typeface="+mn-lt"/>
                          <a:ea typeface="+mn-ea"/>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0221671"/>
                  </a:ext>
                </a:extLst>
              </a:tr>
              <a:tr h="528059">
                <a:tc>
                  <a:txBody>
                    <a:bodyPr/>
                    <a:lstStyle/>
                    <a:p>
                      <a:pPr algn="ctr"/>
                      <a:r>
                        <a:rPr kumimoji="1" lang="en-US" altLang="ja-JP" sz="2000" b="0" dirty="0">
                          <a:solidFill>
                            <a:schemeClr val="tx1"/>
                          </a:solidFill>
                        </a:rPr>
                        <a:t>x=0.04</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b="0" i="0" u="none" strike="noStrike" dirty="0">
                          <a:solidFill>
                            <a:srgbClr val="000000"/>
                          </a:solidFill>
                          <a:effectLst/>
                          <a:latin typeface="+mn-lt"/>
                          <a:ea typeface="+mn-ea"/>
                        </a:rPr>
                        <a:t>2.023</a:t>
                      </a:r>
                      <a:r>
                        <a:rPr kumimoji="1" lang="en-US" altLang="ja-JP" sz="2000" b="0" i="0" u="none" strike="noStrike" dirty="0">
                          <a:solidFill>
                            <a:schemeClr val="tx1"/>
                          </a:solidFill>
                          <a:effectLst/>
                          <a:latin typeface="+mn-lt"/>
                          <a:ea typeface="+mn-ea"/>
                        </a:rPr>
                        <a:t>×</a:t>
                      </a:r>
                      <a:r>
                        <a:rPr kumimoji="1" lang="en-US" altLang="ja-JP" sz="2000" b="0" dirty="0">
                          <a:solidFill>
                            <a:schemeClr val="tx1"/>
                          </a:solidFill>
                        </a:rPr>
                        <a:t>10</a:t>
                      </a:r>
                      <a:r>
                        <a:rPr kumimoji="1" lang="en-US" altLang="ja-JP" sz="2000" b="0" baseline="30000" dirty="0">
                          <a:solidFill>
                            <a:schemeClr val="tx1"/>
                          </a:solidFill>
                        </a:rPr>
                        <a:t>-8</a:t>
                      </a:r>
                      <a:r>
                        <a:rPr kumimoji="1" lang="en-US" altLang="ja-JP" sz="2000" b="0" baseline="0" dirty="0">
                          <a:solidFill>
                            <a:schemeClr val="tx1"/>
                          </a:solidFill>
                        </a:rPr>
                        <a:t>(</a:t>
                      </a:r>
                      <a:r>
                        <a:rPr kumimoji="1" lang="en-US" altLang="ja-JP" sz="2000" b="0" dirty="0">
                          <a:solidFill>
                            <a:schemeClr val="tx1"/>
                          </a:solidFill>
                        </a:rPr>
                        <a:t>V</a:t>
                      </a:r>
                      <a:r>
                        <a:rPr kumimoji="1" lang="en-US" altLang="ja-JP" sz="2000" b="0" baseline="30000" dirty="0">
                          <a:solidFill>
                            <a:schemeClr val="tx1"/>
                          </a:solidFill>
                        </a:rPr>
                        <a:t>2</a:t>
                      </a:r>
                      <a:r>
                        <a:rPr kumimoji="1" lang="en-US" altLang="ja-JP" sz="2000" b="0" dirty="0">
                          <a:solidFill>
                            <a:schemeClr val="tx1"/>
                          </a:solidFill>
                        </a:rPr>
                        <a:t>/K</a:t>
                      </a:r>
                      <a:r>
                        <a:rPr kumimoji="1" lang="en-US" altLang="ja-JP" sz="2000" b="0" baseline="30000" dirty="0">
                          <a:solidFill>
                            <a:schemeClr val="tx1"/>
                          </a:solidFill>
                        </a:rPr>
                        <a:t>2</a:t>
                      </a:r>
                      <a:r>
                        <a:rPr kumimoji="1" lang="en-US" altLang="ja-JP" sz="2000" b="0" baseline="0" dirty="0">
                          <a:solidFill>
                            <a:schemeClr val="tx1"/>
                          </a:solidFill>
                        </a:rPr>
                        <a:t>)</a:t>
                      </a:r>
                      <a:r>
                        <a:rPr lang="en-US" altLang="ja-JP" sz="2000" b="0" i="0" u="none" strike="noStrike" dirty="0">
                          <a:solidFill>
                            <a:srgbClr val="000000"/>
                          </a:solidFill>
                          <a:effectLst/>
                          <a:latin typeface="+mn-lt"/>
                          <a:ea typeface="+mn-ea"/>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4517929"/>
                  </a:ext>
                </a:extLst>
              </a:tr>
              <a:tr h="528059">
                <a:tc>
                  <a:txBody>
                    <a:bodyPr/>
                    <a:lstStyle/>
                    <a:p>
                      <a:pPr algn="ctr"/>
                      <a:r>
                        <a:rPr kumimoji="1" lang="en-US" altLang="ja-JP" sz="2000" b="0" dirty="0">
                          <a:solidFill>
                            <a:schemeClr val="tx1"/>
                          </a:solidFill>
                        </a:rPr>
                        <a:t>x=0.05</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b="0" i="0" u="none" strike="noStrike" dirty="0">
                          <a:solidFill>
                            <a:srgbClr val="000000"/>
                          </a:solidFill>
                          <a:effectLst/>
                          <a:latin typeface="+mn-lt"/>
                          <a:ea typeface="+mn-ea"/>
                        </a:rPr>
                        <a:t>2.068</a:t>
                      </a:r>
                      <a:r>
                        <a:rPr kumimoji="1" lang="en-US" altLang="ja-JP" sz="2000" b="0" i="0" u="none" strike="noStrike" dirty="0">
                          <a:solidFill>
                            <a:schemeClr val="tx1"/>
                          </a:solidFill>
                          <a:effectLst/>
                          <a:latin typeface="+mn-lt"/>
                          <a:ea typeface="+mn-ea"/>
                        </a:rPr>
                        <a:t>×</a:t>
                      </a:r>
                      <a:r>
                        <a:rPr kumimoji="1" lang="en-US" altLang="ja-JP" sz="2000" b="0" dirty="0">
                          <a:solidFill>
                            <a:schemeClr val="tx1"/>
                          </a:solidFill>
                        </a:rPr>
                        <a:t>10</a:t>
                      </a:r>
                      <a:r>
                        <a:rPr kumimoji="1" lang="en-US" altLang="ja-JP" sz="2000" b="0" baseline="30000" dirty="0">
                          <a:solidFill>
                            <a:schemeClr val="tx1"/>
                          </a:solidFill>
                        </a:rPr>
                        <a:t>-8</a:t>
                      </a:r>
                      <a:r>
                        <a:rPr kumimoji="1" lang="en-US" altLang="ja-JP" sz="2000" b="0" baseline="0" dirty="0">
                          <a:solidFill>
                            <a:schemeClr val="tx1"/>
                          </a:solidFill>
                        </a:rPr>
                        <a:t>(</a:t>
                      </a:r>
                      <a:r>
                        <a:rPr kumimoji="1" lang="en-US" altLang="ja-JP" sz="2000" b="0" dirty="0">
                          <a:solidFill>
                            <a:schemeClr val="tx1"/>
                          </a:solidFill>
                        </a:rPr>
                        <a:t>V</a:t>
                      </a:r>
                      <a:r>
                        <a:rPr kumimoji="1" lang="en-US" altLang="ja-JP" sz="2000" b="0" baseline="30000" dirty="0">
                          <a:solidFill>
                            <a:schemeClr val="tx1"/>
                          </a:solidFill>
                        </a:rPr>
                        <a:t>2</a:t>
                      </a:r>
                      <a:r>
                        <a:rPr kumimoji="1" lang="en-US" altLang="ja-JP" sz="2000" b="0" dirty="0">
                          <a:solidFill>
                            <a:schemeClr val="tx1"/>
                          </a:solidFill>
                        </a:rPr>
                        <a:t>/K</a:t>
                      </a:r>
                      <a:r>
                        <a:rPr kumimoji="1" lang="en-US" altLang="ja-JP" sz="2000" b="0" baseline="30000" dirty="0">
                          <a:solidFill>
                            <a:schemeClr val="tx1"/>
                          </a:solidFill>
                        </a:rPr>
                        <a:t>2</a:t>
                      </a:r>
                      <a:r>
                        <a:rPr kumimoji="1" lang="en-US" altLang="ja-JP" sz="2000" b="0" baseline="0" dirty="0">
                          <a:solidFill>
                            <a:schemeClr val="tx1"/>
                          </a:solidFill>
                        </a:rPr>
                        <a:t>)</a:t>
                      </a:r>
                      <a:r>
                        <a:rPr lang="en-US" altLang="ja-JP" sz="2000" b="0" i="0" u="none" strike="noStrike" dirty="0">
                          <a:solidFill>
                            <a:srgbClr val="000000"/>
                          </a:solidFill>
                          <a:effectLst/>
                          <a:latin typeface="+mn-lt"/>
                          <a:ea typeface="+mn-ea"/>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40733"/>
                  </a:ext>
                </a:extLst>
              </a:tr>
            </a:tbl>
          </a:graphicData>
        </a:graphic>
      </p:graphicFrame>
      <p:pic>
        <p:nvPicPr>
          <p:cNvPr id="11" name="図 10">
            <a:extLst>
              <a:ext uri="{FF2B5EF4-FFF2-40B4-BE49-F238E27FC236}">
                <a16:creationId xmlns:a16="http://schemas.microsoft.com/office/drawing/2014/main" id="{E23ED880-37D4-424F-AF53-CE97B8967C60}"/>
              </a:ext>
            </a:extLst>
          </p:cNvPr>
          <p:cNvPicPr>
            <a:picLocks noChangeAspect="1"/>
          </p:cNvPicPr>
          <p:nvPr/>
        </p:nvPicPr>
        <p:blipFill>
          <a:blip r:embed="rId3"/>
          <a:stretch>
            <a:fillRect/>
          </a:stretch>
        </p:blipFill>
        <p:spPr>
          <a:xfrm>
            <a:off x="0" y="1187911"/>
            <a:ext cx="5436096" cy="3544389"/>
          </a:xfrm>
          <a:prstGeom prst="rect">
            <a:avLst/>
          </a:prstGeom>
        </p:spPr>
      </p:pic>
      <p:sp>
        <p:nvSpPr>
          <p:cNvPr id="13" name="テキスト ボックス 12">
            <a:extLst>
              <a:ext uri="{FF2B5EF4-FFF2-40B4-BE49-F238E27FC236}">
                <a16:creationId xmlns:a16="http://schemas.microsoft.com/office/drawing/2014/main" id="{8AC1E7CB-88CA-4027-B69E-27E7581E1A5D}"/>
              </a:ext>
            </a:extLst>
          </p:cNvPr>
          <p:cNvSpPr txBox="1"/>
          <p:nvPr/>
        </p:nvSpPr>
        <p:spPr>
          <a:xfrm>
            <a:off x="1114263" y="5972592"/>
            <a:ext cx="3374107" cy="584775"/>
          </a:xfrm>
          <a:prstGeom prst="rect">
            <a:avLst/>
          </a:prstGeom>
          <a:noFill/>
        </p:spPr>
        <p:txBody>
          <a:bodyPr wrap="square">
            <a:spAutoFit/>
          </a:bodyPr>
          <a:lstStyle/>
          <a:p>
            <a:r>
              <a:rPr lang="en-US" altLang="ja-JP" sz="1600" dirty="0">
                <a:solidFill>
                  <a:schemeClr val="bg1">
                    <a:lumMod val="50000"/>
                  </a:schemeClr>
                </a:solidFill>
              </a:rPr>
              <a:t>Hyun-</a:t>
            </a:r>
            <a:r>
              <a:rPr lang="en-US" altLang="ja-JP" sz="1600" dirty="0" err="1">
                <a:solidFill>
                  <a:schemeClr val="bg1">
                    <a:lumMod val="50000"/>
                  </a:schemeClr>
                </a:solidFill>
              </a:rPr>
              <a:t>Sik</a:t>
            </a:r>
            <a:r>
              <a:rPr lang="en-US" altLang="ja-JP" sz="1600" dirty="0">
                <a:solidFill>
                  <a:schemeClr val="bg1">
                    <a:lumMod val="50000"/>
                  </a:schemeClr>
                </a:solidFill>
              </a:rPr>
              <a:t> Kim et al, APL MATERIAL  </a:t>
            </a:r>
            <a:r>
              <a:rPr lang="en-US" altLang="ja-JP" sz="1600" b="1" dirty="0">
                <a:solidFill>
                  <a:schemeClr val="bg1">
                    <a:lumMod val="50000"/>
                  </a:schemeClr>
                </a:solidFill>
              </a:rPr>
              <a:t>3</a:t>
            </a:r>
            <a:r>
              <a:rPr lang="en-US" altLang="ja-JP" sz="1600" dirty="0">
                <a:solidFill>
                  <a:schemeClr val="bg1">
                    <a:lumMod val="50000"/>
                  </a:schemeClr>
                </a:solidFill>
              </a:rPr>
              <a:t>, 041506(2015)</a:t>
            </a:r>
            <a:endParaRPr lang="ja-JP" altLang="en-US" sz="1600" dirty="0">
              <a:solidFill>
                <a:schemeClr val="bg1">
                  <a:lumMod val="50000"/>
                </a:schemeClr>
              </a:solidFill>
            </a:endParaRPr>
          </a:p>
        </p:txBody>
      </p:sp>
      <p:pic>
        <p:nvPicPr>
          <p:cNvPr id="10" name="図 9">
            <a:extLst>
              <a:ext uri="{FF2B5EF4-FFF2-40B4-BE49-F238E27FC236}">
                <a16:creationId xmlns:a16="http://schemas.microsoft.com/office/drawing/2014/main" id="{CF7E9B50-5454-4527-BE68-D356D4D31A1C}"/>
              </a:ext>
            </a:extLst>
          </p:cNvPr>
          <p:cNvPicPr>
            <a:picLocks noChangeAspect="1"/>
          </p:cNvPicPr>
          <p:nvPr/>
        </p:nvPicPr>
        <p:blipFill>
          <a:blip r:embed="rId4"/>
          <a:stretch>
            <a:fillRect/>
          </a:stretch>
        </p:blipFill>
        <p:spPr>
          <a:xfrm>
            <a:off x="1030635" y="4905542"/>
            <a:ext cx="3541365" cy="1067050"/>
          </a:xfrm>
          <a:prstGeom prst="rect">
            <a:avLst/>
          </a:prstGeom>
        </p:spPr>
      </p:pic>
      <p:sp>
        <p:nvSpPr>
          <p:cNvPr id="8" name="テキスト ボックス 7">
            <a:extLst>
              <a:ext uri="{FF2B5EF4-FFF2-40B4-BE49-F238E27FC236}">
                <a16:creationId xmlns:a16="http://schemas.microsoft.com/office/drawing/2014/main" id="{037D8DC1-8C44-4DDE-9407-E804D534BADB}"/>
              </a:ext>
            </a:extLst>
          </p:cNvPr>
          <p:cNvSpPr txBox="1"/>
          <p:nvPr/>
        </p:nvSpPr>
        <p:spPr>
          <a:xfrm>
            <a:off x="1114263" y="1520832"/>
            <a:ext cx="2160000" cy="396000"/>
          </a:xfrm>
          <a:prstGeom prst="rect">
            <a:avLst/>
          </a:prstGeom>
          <a:solidFill>
            <a:schemeClr val="bg1">
              <a:lumMod val="85000"/>
              <a:alpha val="69804"/>
            </a:schemeClr>
          </a:solidFill>
        </p:spPr>
        <p:txBody>
          <a:bodyPr wrap="square" rtlCol="0">
            <a:spAutoFit/>
          </a:bodyPr>
          <a:lstStyle/>
          <a:p>
            <a:pPr algn="ctr"/>
            <a:r>
              <a:rPr lang="en-US" altLang="ja-JP" sz="2000" dirty="0"/>
              <a:t>2.44×10</a:t>
            </a:r>
            <a:r>
              <a:rPr lang="en-US" altLang="ja-JP" sz="2000" baseline="30000" dirty="0"/>
              <a:t>8</a:t>
            </a:r>
            <a:r>
              <a:rPr lang="en-US" altLang="ja-JP" sz="2000" dirty="0"/>
              <a:t>[V</a:t>
            </a:r>
            <a:r>
              <a:rPr lang="en-US" altLang="ja-JP" sz="2000" baseline="30000" dirty="0"/>
              <a:t>2</a:t>
            </a:r>
            <a:r>
              <a:rPr lang="en-US" altLang="ja-JP" sz="2000" dirty="0"/>
              <a:t>/K</a:t>
            </a:r>
            <a:r>
              <a:rPr lang="en-US" altLang="ja-JP" sz="2000" baseline="30000" dirty="0"/>
              <a:t>2</a:t>
            </a:r>
            <a:r>
              <a:rPr lang="en-US" altLang="ja-JP" sz="2000" dirty="0"/>
              <a:t>]</a:t>
            </a:r>
            <a:endParaRPr kumimoji="1" lang="ja-JP" altLang="en-US" sz="2000" dirty="0"/>
          </a:p>
        </p:txBody>
      </p:sp>
      <p:pic>
        <p:nvPicPr>
          <p:cNvPr id="5" name="図 4">
            <a:extLst>
              <a:ext uri="{FF2B5EF4-FFF2-40B4-BE49-F238E27FC236}">
                <a16:creationId xmlns:a16="http://schemas.microsoft.com/office/drawing/2014/main" id="{B7D9C3B0-D46E-4296-AC64-CB761C72EC8F}"/>
              </a:ext>
            </a:extLst>
          </p:cNvPr>
          <p:cNvPicPr>
            <a:picLocks noChangeAspect="1"/>
          </p:cNvPicPr>
          <p:nvPr/>
        </p:nvPicPr>
        <p:blipFill>
          <a:blip r:embed="rId5"/>
          <a:stretch>
            <a:fillRect/>
          </a:stretch>
        </p:blipFill>
        <p:spPr>
          <a:xfrm>
            <a:off x="9540552" y="980728"/>
            <a:ext cx="4328932" cy="2945757"/>
          </a:xfrm>
          <a:prstGeom prst="rect">
            <a:avLst/>
          </a:prstGeom>
        </p:spPr>
      </p:pic>
      <p:sp>
        <p:nvSpPr>
          <p:cNvPr id="2" name="スライド番号プレースホルダー 1">
            <a:extLst>
              <a:ext uri="{FF2B5EF4-FFF2-40B4-BE49-F238E27FC236}">
                <a16:creationId xmlns:a16="http://schemas.microsoft.com/office/drawing/2014/main" id="{B166D008-3BB3-4880-A3EA-6E96F14BCA4A}"/>
              </a:ext>
            </a:extLst>
          </p:cNvPr>
          <p:cNvSpPr>
            <a:spLocks noGrp="1"/>
          </p:cNvSpPr>
          <p:nvPr>
            <p:ph type="sldNum" sz="quarter" idx="12"/>
          </p:nvPr>
        </p:nvSpPr>
        <p:spPr/>
        <p:txBody>
          <a:bodyPr/>
          <a:lstStyle/>
          <a:p>
            <a:fld id="{90BA7EBE-6FD4-4B50-83C6-C925E775C4BE}" type="slidenum">
              <a:rPr kumimoji="1" lang="ja-JP" altLang="en-US" smtClean="0"/>
              <a:t>18</a:t>
            </a:fld>
            <a:endParaRPr kumimoji="1" lang="ja-JP" altLang="en-US" dirty="0"/>
          </a:p>
        </p:txBody>
      </p:sp>
    </p:spTree>
    <p:extLst>
      <p:ext uri="{BB962C8B-B14F-4D97-AF65-F5344CB8AC3E}">
        <p14:creationId xmlns:p14="http://schemas.microsoft.com/office/powerpoint/2010/main" val="869250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線コネクタ 24">
            <a:extLst>
              <a:ext uri="{FF2B5EF4-FFF2-40B4-BE49-F238E27FC236}">
                <a16:creationId xmlns:a16="http://schemas.microsoft.com/office/drawing/2014/main" id="{3CD52385-B16A-424D-83EF-D4A46644C116}"/>
              </a:ext>
            </a:extLst>
          </p:cNvPr>
          <p:cNvCxnSpPr>
            <a:cxnSpLocks/>
          </p:cNvCxnSpPr>
          <p:nvPr/>
        </p:nvCxnSpPr>
        <p:spPr>
          <a:xfrm>
            <a:off x="4310894" y="2321324"/>
            <a:ext cx="799770" cy="0"/>
          </a:xfrm>
          <a:prstGeom prst="line">
            <a:avLst/>
          </a:prstGeom>
          <a:ln w="5715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2BA44F24-E001-4E52-9FB6-DF7B12BD95E0}"/>
              </a:ext>
            </a:extLst>
          </p:cNvPr>
          <p:cNvCxnSpPr>
            <a:cxnSpLocks/>
          </p:cNvCxnSpPr>
          <p:nvPr/>
        </p:nvCxnSpPr>
        <p:spPr>
          <a:xfrm>
            <a:off x="846131" y="2274913"/>
            <a:ext cx="761239" cy="0"/>
          </a:xfrm>
          <a:prstGeom prst="line">
            <a:avLst/>
          </a:prstGeom>
          <a:ln w="57150">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タイトル 1">
            <a:extLst>
              <a:ext uri="{FF2B5EF4-FFF2-40B4-BE49-F238E27FC236}">
                <a16:creationId xmlns:a16="http://schemas.microsoft.com/office/drawing/2014/main" id="{73078C7B-80D1-4733-A347-4E494A83C31C}"/>
              </a:ext>
            </a:extLst>
          </p:cNvPr>
          <p:cNvSpPr txBox="1">
            <a:spLocks/>
          </p:cNvSpPr>
          <p:nvPr/>
        </p:nvSpPr>
        <p:spPr>
          <a:xfrm>
            <a:off x="457200" y="4491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t>格子歪によるフォノン散乱</a:t>
            </a:r>
          </a:p>
        </p:txBody>
      </p:sp>
      <p:sp>
        <p:nvSpPr>
          <p:cNvPr id="18" name="フリーフォーム 8">
            <a:extLst>
              <a:ext uri="{FF2B5EF4-FFF2-40B4-BE49-F238E27FC236}">
                <a16:creationId xmlns:a16="http://schemas.microsoft.com/office/drawing/2014/main" id="{B3FF6E41-E475-4E49-B495-3A530439366A}"/>
              </a:ext>
            </a:extLst>
          </p:cNvPr>
          <p:cNvSpPr/>
          <p:nvPr/>
        </p:nvSpPr>
        <p:spPr>
          <a:xfrm>
            <a:off x="3041101" y="1916832"/>
            <a:ext cx="642931" cy="808985"/>
          </a:xfrm>
          <a:custGeom>
            <a:avLst/>
            <a:gdLst>
              <a:gd name="connsiteX0" fmla="*/ 0 w 609600"/>
              <a:gd name="connsiteY0" fmla="*/ 467570 h 910919"/>
              <a:gd name="connsiteX1" fmla="*/ 110836 w 609600"/>
              <a:gd name="connsiteY1" fmla="*/ 38079 h 910919"/>
              <a:gd name="connsiteX2" fmla="*/ 221672 w 609600"/>
              <a:gd name="connsiteY2" fmla="*/ 910915 h 910919"/>
              <a:gd name="connsiteX3" fmla="*/ 304800 w 609600"/>
              <a:gd name="connsiteY3" fmla="*/ 24224 h 910919"/>
              <a:gd name="connsiteX4" fmla="*/ 429491 w 609600"/>
              <a:gd name="connsiteY4" fmla="*/ 883206 h 910919"/>
              <a:gd name="connsiteX5" fmla="*/ 512618 w 609600"/>
              <a:gd name="connsiteY5" fmla="*/ 10370 h 910919"/>
              <a:gd name="connsiteX6" fmla="*/ 609600 w 609600"/>
              <a:gd name="connsiteY6" fmla="*/ 481424 h 91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 h="910919">
                <a:moveTo>
                  <a:pt x="0" y="467570"/>
                </a:moveTo>
                <a:cubicBezTo>
                  <a:pt x="36945" y="215879"/>
                  <a:pt x="73891" y="-35812"/>
                  <a:pt x="110836" y="38079"/>
                </a:cubicBezTo>
                <a:cubicBezTo>
                  <a:pt x="147781" y="111970"/>
                  <a:pt x="189345" y="913224"/>
                  <a:pt x="221672" y="910915"/>
                </a:cubicBezTo>
                <a:cubicBezTo>
                  <a:pt x="253999" y="908606"/>
                  <a:pt x="270164" y="28842"/>
                  <a:pt x="304800" y="24224"/>
                </a:cubicBezTo>
                <a:cubicBezTo>
                  <a:pt x="339436" y="19606"/>
                  <a:pt x="394855" y="885515"/>
                  <a:pt x="429491" y="883206"/>
                </a:cubicBezTo>
                <a:cubicBezTo>
                  <a:pt x="464127" y="880897"/>
                  <a:pt x="482600" y="77334"/>
                  <a:pt x="512618" y="10370"/>
                </a:cubicBezTo>
                <a:cubicBezTo>
                  <a:pt x="542636" y="-56594"/>
                  <a:pt x="576118" y="212415"/>
                  <a:pt x="609600" y="48142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a:extLst>
              <a:ext uri="{FF2B5EF4-FFF2-40B4-BE49-F238E27FC236}">
                <a16:creationId xmlns:a16="http://schemas.microsoft.com/office/drawing/2014/main" id="{A1188A45-4FBE-4919-B1A7-EA03339DB2D2}"/>
              </a:ext>
            </a:extLst>
          </p:cNvPr>
          <p:cNvCxnSpPr>
            <a:cxnSpLocks/>
          </p:cNvCxnSpPr>
          <p:nvPr/>
        </p:nvCxnSpPr>
        <p:spPr>
          <a:xfrm>
            <a:off x="1838256" y="4310723"/>
            <a:ext cx="2472638" cy="0"/>
          </a:xfrm>
          <a:prstGeom prst="straightConnector1">
            <a:avLst/>
          </a:prstGeom>
          <a:ln w="76200">
            <a:solidFill>
              <a:srgbClr val="001BC0"/>
            </a:solidFill>
            <a:tailEnd type="triangle"/>
          </a:ln>
        </p:spPr>
        <p:style>
          <a:lnRef idx="1">
            <a:schemeClr val="accent1"/>
          </a:lnRef>
          <a:fillRef idx="0">
            <a:schemeClr val="accent1"/>
          </a:fillRef>
          <a:effectRef idx="0">
            <a:schemeClr val="accent1"/>
          </a:effectRef>
          <a:fontRef idx="minor">
            <a:schemeClr val="tx1"/>
          </a:fontRef>
        </p:style>
      </p:cxnSp>
      <p:sp>
        <p:nvSpPr>
          <p:cNvPr id="22" name="楕円 21">
            <a:extLst>
              <a:ext uri="{FF2B5EF4-FFF2-40B4-BE49-F238E27FC236}">
                <a16:creationId xmlns:a16="http://schemas.microsoft.com/office/drawing/2014/main" id="{3F6F2433-CF7D-4B41-9145-44AF5947E82F}"/>
              </a:ext>
            </a:extLst>
          </p:cNvPr>
          <p:cNvSpPr/>
          <p:nvPr/>
        </p:nvSpPr>
        <p:spPr>
          <a:xfrm>
            <a:off x="1134163" y="1637249"/>
            <a:ext cx="1224136" cy="1224136"/>
          </a:xfrm>
          <a:prstGeom prst="ellipse">
            <a:avLst/>
          </a:prstGeom>
          <a:solidFill>
            <a:srgbClr val="FFFF00"/>
          </a:solidFill>
          <a:ln>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9DB0531C-2513-4CD9-BB3D-37F673DE98DB}"/>
              </a:ext>
            </a:extLst>
          </p:cNvPr>
          <p:cNvSpPr/>
          <p:nvPr/>
        </p:nvSpPr>
        <p:spPr>
          <a:xfrm>
            <a:off x="3684032" y="1709256"/>
            <a:ext cx="1224136" cy="1224136"/>
          </a:xfrm>
          <a:prstGeom prst="ellipse">
            <a:avLst/>
          </a:prstGeom>
          <a:solidFill>
            <a:srgbClr val="FFFF00"/>
          </a:solidFill>
          <a:ln>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矢印コネクタ 27">
            <a:extLst>
              <a:ext uri="{FF2B5EF4-FFF2-40B4-BE49-F238E27FC236}">
                <a16:creationId xmlns:a16="http://schemas.microsoft.com/office/drawing/2014/main" id="{325BBA9C-A412-43EB-B891-4E429B186211}"/>
              </a:ext>
            </a:extLst>
          </p:cNvPr>
          <p:cNvCxnSpPr>
            <a:cxnSpLocks/>
          </p:cNvCxnSpPr>
          <p:nvPr/>
        </p:nvCxnSpPr>
        <p:spPr>
          <a:xfrm>
            <a:off x="1855006" y="3480309"/>
            <a:ext cx="149095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フリーフォーム 8">
            <a:extLst>
              <a:ext uri="{FF2B5EF4-FFF2-40B4-BE49-F238E27FC236}">
                <a16:creationId xmlns:a16="http://schemas.microsoft.com/office/drawing/2014/main" id="{326C2BBA-2431-4945-96B6-8523088D510D}"/>
              </a:ext>
            </a:extLst>
          </p:cNvPr>
          <p:cNvSpPr/>
          <p:nvPr/>
        </p:nvSpPr>
        <p:spPr>
          <a:xfrm>
            <a:off x="1247320" y="3176173"/>
            <a:ext cx="473207" cy="808985"/>
          </a:xfrm>
          <a:custGeom>
            <a:avLst/>
            <a:gdLst>
              <a:gd name="connsiteX0" fmla="*/ 0 w 609600"/>
              <a:gd name="connsiteY0" fmla="*/ 467570 h 910919"/>
              <a:gd name="connsiteX1" fmla="*/ 110836 w 609600"/>
              <a:gd name="connsiteY1" fmla="*/ 38079 h 910919"/>
              <a:gd name="connsiteX2" fmla="*/ 221672 w 609600"/>
              <a:gd name="connsiteY2" fmla="*/ 910915 h 910919"/>
              <a:gd name="connsiteX3" fmla="*/ 304800 w 609600"/>
              <a:gd name="connsiteY3" fmla="*/ 24224 h 910919"/>
              <a:gd name="connsiteX4" fmla="*/ 429491 w 609600"/>
              <a:gd name="connsiteY4" fmla="*/ 883206 h 910919"/>
              <a:gd name="connsiteX5" fmla="*/ 512618 w 609600"/>
              <a:gd name="connsiteY5" fmla="*/ 10370 h 910919"/>
              <a:gd name="connsiteX6" fmla="*/ 609600 w 609600"/>
              <a:gd name="connsiteY6" fmla="*/ 481424 h 91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 h="910919">
                <a:moveTo>
                  <a:pt x="0" y="467570"/>
                </a:moveTo>
                <a:cubicBezTo>
                  <a:pt x="36945" y="215879"/>
                  <a:pt x="73891" y="-35812"/>
                  <a:pt x="110836" y="38079"/>
                </a:cubicBezTo>
                <a:cubicBezTo>
                  <a:pt x="147781" y="111970"/>
                  <a:pt x="189345" y="913224"/>
                  <a:pt x="221672" y="910915"/>
                </a:cubicBezTo>
                <a:cubicBezTo>
                  <a:pt x="253999" y="908606"/>
                  <a:pt x="270164" y="28842"/>
                  <a:pt x="304800" y="24224"/>
                </a:cubicBezTo>
                <a:cubicBezTo>
                  <a:pt x="339436" y="19606"/>
                  <a:pt x="394855" y="885515"/>
                  <a:pt x="429491" y="883206"/>
                </a:cubicBezTo>
                <a:cubicBezTo>
                  <a:pt x="464127" y="880897"/>
                  <a:pt x="482600" y="77334"/>
                  <a:pt x="512618" y="10370"/>
                </a:cubicBezTo>
                <a:cubicBezTo>
                  <a:pt x="542636" y="-56594"/>
                  <a:pt x="576118" y="212415"/>
                  <a:pt x="609600" y="48142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6A6F2A66-8097-41F8-9646-5ED54426C463}"/>
              </a:ext>
            </a:extLst>
          </p:cNvPr>
          <p:cNvSpPr txBox="1"/>
          <p:nvPr/>
        </p:nvSpPr>
        <p:spPr>
          <a:xfrm>
            <a:off x="1160595" y="3906780"/>
            <a:ext cx="761239" cy="923330"/>
          </a:xfrm>
          <a:prstGeom prst="rect">
            <a:avLst/>
          </a:prstGeom>
          <a:noFill/>
        </p:spPr>
        <p:txBody>
          <a:bodyPr wrap="square" rtlCol="0">
            <a:spAutoFit/>
          </a:bodyPr>
          <a:lstStyle/>
          <a:p>
            <a:r>
              <a:rPr kumimoji="1" lang="en-US" altLang="ja-JP" sz="5400" dirty="0"/>
              <a:t>e</a:t>
            </a:r>
            <a:r>
              <a:rPr kumimoji="1" lang="en-US" altLang="ja-JP" sz="5400" baseline="30000" dirty="0"/>
              <a:t>-</a:t>
            </a:r>
            <a:endParaRPr kumimoji="1" lang="ja-JP" altLang="en-US" sz="5400" baseline="30000" dirty="0"/>
          </a:p>
        </p:txBody>
      </p:sp>
      <p:sp>
        <p:nvSpPr>
          <p:cNvPr id="33" name="大かっこ 32">
            <a:extLst>
              <a:ext uri="{FF2B5EF4-FFF2-40B4-BE49-F238E27FC236}">
                <a16:creationId xmlns:a16="http://schemas.microsoft.com/office/drawing/2014/main" id="{2C373CBE-580D-4BDB-8B7C-4266C1B593F1}"/>
              </a:ext>
            </a:extLst>
          </p:cNvPr>
          <p:cNvSpPr/>
          <p:nvPr/>
        </p:nvSpPr>
        <p:spPr>
          <a:xfrm>
            <a:off x="5742544" y="3301072"/>
            <a:ext cx="3029297" cy="1856913"/>
          </a:xfrm>
          <a:prstGeom prst="bracketPair">
            <a:avLst>
              <a:gd name="adj" fmla="val 913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61374BEC-9AF2-4525-96A7-FE015CFA3411}"/>
              </a:ext>
            </a:extLst>
          </p:cNvPr>
          <p:cNvSpPr txBox="1"/>
          <p:nvPr/>
        </p:nvSpPr>
        <p:spPr>
          <a:xfrm>
            <a:off x="6067923" y="3200463"/>
            <a:ext cx="3921952" cy="1957524"/>
          </a:xfrm>
          <a:prstGeom prst="rect">
            <a:avLst/>
          </a:prstGeom>
          <a:noFill/>
        </p:spPr>
        <p:txBody>
          <a:bodyPr wrap="square" numCol="1" rtlCol="0">
            <a:spAutoFit/>
          </a:bodyPr>
          <a:lstStyle/>
          <a:p>
            <a:pPr>
              <a:lnSpc>
                <a:spcPct val="150000"/>
              </a:lnSpc>
            </a:pPr>
            <a:r>
              <a:rPr kumimoji="1" lang="en-US" altLang="ja-JP" sz="2800" dirty="0" err="1"/>
              <a:t>C</a:t>
            </a:r>
            <a:r>
              <a:rPr kumimoji="1" lang="en-US" altLang="ja-JP" sz="2800" baseline="-25000" dirty="0" err="1"/>
              <a:t>v</a:t>
            </a:r>
            <a:r>
              <a:rPr kumimoji="1" lang="en-US" altLang="ja-JP" sz="2800" dirty="0"/>
              <a:t>:</a:t>
            </a:r>
            <a:r>
              <a:rPr kumimoji="1" lang="ja-JP" altLang="en-US" sz="2800" dirty="0"/>
              <a:t>定積比熱</a:t>
            </a:r>
            <a:endParaRPr kumimoji="1" lang="en-US" altLang="ja-JP" sz="2800" dirty="0"/>
          </a:p>
          <a:p>
            <a:pPr>
              <a:lnSpc>
                <a:spcPct val="150000"/>
              </a:lnSpc>
            </a:pPr>
            <a:r>
              <a:rPr lang="en-US" altLang="ja-JP" sz="2800" dirty="0"/>
              <a:t>ν</a:t>
            </a:r>
            <a:r>
              <a:rPr kumimoji="1" lang="en-US" altLang="ja-JP" sz="2800" dirty="0"/>
              <a:t>:</a:t>
            </a:r>
            <a:r>
              <a:rPr kumimoji="1" lang="ja-JP" altLang="en-US" sz="2800" dirty="0"/>
              <a:t>平均</a:t>
            </a:r>
            <a:r>
              <a:rPr lang="ja-JP" altLang="en-US" sz="2800" dirty="0"/>
              <a:t>速度</a:t>
            </a:r>
            <a:endParaRPr kumimoji="1" lang="en-US" altLang="ja-JP" sz="2800" dirty="0"/>
          </a:p>
          <a:p>
            <a:pPr>
              <a:lnSpc>
                <a:spcPct val="150000"/>
              </a:lnSpc>
            </a:pPr>
            <a:r>
              <a:rPr kumimoji="1" lang="en-US" altLang="ja-JP" sz="2800" i="1" dirty="0"/>
              <a:t>l</a:t>
            </a:r>
            <a:r>
              <a:rPr kumimoji="1" lang="en-US" altLang="ja-JP" sz="2800" dirty="0"/>
              <a:t>:</a:t>
            </a:r>
            <a:r>
              <a:rPr kumimoji="1" lang="ja-JP" altLang="en-US" sz="2800" dirty="0"/>
              <a:t>平均自由行程</a:t>
            </a:r>
            <a:endParaRPr kumimoji="1" lang="en-US" altLang="ja-JP" sz="2800" dirty="0"/>
          </a:p>
        </p:txBody>
      </p:sp>
      <p:graphicFrame>
        <p:nvGraphicFramePr>
          <p:cNvPr id="37" name="オブジェクト 36">
            <a:extLst>
              <a:ext uri="{FF2B5EF4-FFF2-40B4-BE49-F238E27FC236}">
                <a16:creationId xmlns:a16="http://schemas.microsoft.com/office/drawing/2014/main" id="{D0FDE2B1-9D16-40EE-85CB-1725DD16CDBD}"/>
              </a:ext>
            </a:extLst>
          </p:cNvPr>
          <p:cNvGraphicFramePr>
            <a:graphicFrameLocks noChangeAspect="1"/>
          </p:cNvGraphicFramePr>
          <p:nvPr>
            <p:extLst>
              <p:ext uri="{D42A27DB-BD31-4B8C-83A1-F6EECF244321}">
                <p14:modId xmlns:p14="http://schemas.microsoft.com/office/powerpoint/2010/main" val="3761834148"/>
              </p:ext>
            </p:extLst>
          </p:nvPr>
        </p:nvGraphicFramePr>
        <p:xfrm>
          <a:off x="6341899" y="1637249"/>
          <a:ext cx="2802101" cy="1469641"/>
        </p:xfrm>
        <a:graphic>
          <a:graphicData uri="http://schemas.openxmlformats.org/presentationml/2006/ole">
            <mc:AlternateContent xmlns:mc="http://schemas.openxmlformats.org/markup-compatibility/2006">
              <mc:Choice xmlns:v="urn:schemas-microsoft-com:vml" Requires="v">
                <p:oleObj spid="_x0000_s5596" name="Equation" r:id="rId4" imgW="761760" imgH="393480" progId="Equation.DSMT4">
                  <p:embed/>
                </p:oleObj>
              </mc:Choice>
              <mc:Fallback>
                <p:oleObj name="Equation" r:id="rId4" imgW="761760" imgH="393480" progId="Equation.DSMT4">
                  <p:embed/>
                  <p:pic>
                    <p:nvPicPr>
                      <p:cNvPr id="0" name=""/>
                      <p:cNvPicPr/>
                      <p:nvPr/>
                    </p:nvPicPr>
                    <p:blipFill>
                      <a:blip r:embed="rId5"/>
                      <a:stretch>
                        <a:fillRect/>
                      </a:stretch>
                    </p:blipFill>
                    <p:spPr>
                      <a:xfrm>
                        <a:off x="6341899" y="1637249"/>
                        <a:ext cx="2802101" cy="1469641"/>
                      </a:xfrm>
                      <a:prstGeom prst="rect">
                        <a:avLst/>
                      </a:prstGeom>
                    </p:spPr>
                  </p:pic>
                </p:oleObj>
              </mc:Fallback>
            </mc:AlternateContent>
          </a:graphicData>
        </a:graphic>
      </p:graphicFrame>
      <p:sp>
        <p:nvSpPr>
          <p:cNvPr id="39" name="フリーフォーム 8">
            <a:extLst>
              <a:ext uri="{FF2B5EF4-FFF2-40B4-BE49-F238E27FC236}">
                <a16:creationId xmlns:a16="http://schemas.microsoft.com/office/drawing/2014/main" id="{F0AAF68D-085C-4659-AAB3-318705BC8EE3}"/>
              </a:ext>
            </a:extLst>
          </p:cNvPr>
          <p:cNvSpPr/>
          <p:nvPr/>
        </p:nvSpPr>
        <p:spPr>
          <a:xfrm>
            <a:off x="5110664" y="1938902"/>
            <a:ext cx="829488" cy="808985"/>
          </a:xfrm>
          <a:custGeom>
            <a:avLst/>
            <a:gdLst>
              <a:gd name="connsiteX0" fmla="*/ 0 w 609600"/>
              <a:gd name="connsiteY0" fmla="*/ 467570 h 910919"/>
              <a:gd name="connsiteX1" fmla="*/ 110836 w 609600"/>
              <a:gd name="connsiteY1" fmla="*/ 38079 h 910919"/>
              <a:gd name="connsiteX2" fmla="*/ 221672 w 609600"/>
              <a:gd name="connsiteY2" fmla="*/ 910915 h 910919"/>
              <a:gd name="connsiteX3" fmla="*/ 304800 w 609600"/>
              <a:gd name="connsiteY3" fmla="*/ 24224 h 910919"/>
              <a:gd name="connsiteX4" fmla="*/ 429491 w 609600"/>
              <a:gd name="connsiteY4" fmla="*/ 883206 h 910919"/>
              <a:gd name="connsiteX5" fmla="*/ 512618 w 609600"/>
              <a:gd name="connsiteY5" fmla="*/ 10370 h 910919"/>
              <a:gd name="connsiteX6" fmla="*/ 609600 w 609600"/>
              <a:gd name="connsiteY6" fmla="*/ 481424 h 91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 h="910919">
                <a:moveTo>
                  <a:pt x="0" y="467570"/>
                </a:moveTo>
                <a:cubicBezTo>
                  <a:pt x="36945" y="215879"/>
                  <a:pt x="73891" y="-35812"/>
                  <a:pt x="110836" y="38079"/>
                </a:cubicBezTo>
                <a:cubicBezTo>
                  <a:pt x="147781" y="111970"/>
                  <a:pt x="189345" y="913224"/>
                  <a:pt x="221672" y="910915"/>
                </a:cubicBezTo>
                <a:cubicBezTo>
                  <a:pt x="253999" y="908606"/>
                  <a:pt x="270164" y="28842"/>
                  <a:pt x="304800" y="24224"/>
                </a:cubicBezTo>
                <a:cubicBezTo>
                  <a:pt x="339436" y="19606"/>
                  <a:pt x="394855" y="885515"/>
                  <a:pt x="429491" y="883206"/>
                </a:cubicBezTo>
                <a:cubicBezTo>
                  <a:pt x="464127" y="880897"/>
                  <a:pt x="482600" y="77334"/>
                  <a:pt x="512618" y="10370"/>
                </a:cubicBezTo>
                <a:cubicBezTo>
                  <a:pt x="542636" y="-56594"/>
                  <a:pt x="576118" y="212415"/>
                  <a:pt x="609600" y="48142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8">
            <a:extLst>
              <a:ext uri="{FF2B5EF4-FFF2-40B4-BE49-F238E27FC236}">
                <a16:creationId xmlns:a16="http://schemas.microsoft.com/office/drawing/2014/main" id="{2549456D-7BD8-48C5-A058-02388CC1EC89}"/>
              </a:ext>
            </a:extLst>
          </p:cNvPr>
          <p:cNvSpPr/>
          <p:nvPr/>
        </p:nvSpPr>
        <p:spPr>
          <a:xfrm>
            <a:off x="56553" y="1870420"/>
            <a:ext cx="829488" cy="808985"/>
          </a:xfrm>
          <a:custGeom>
            <a:avLst/>
            <a:gdLst>
              <a:gd name="connsiteX0" fmla="*/ 0 w 609600"/>
              <a:gd name="connsiteY0" fmla="*/ 467570 h 910919"/>
              <a:gd name="connsiteX1" fmla="*/ 110836 w 609600"/>
              <a:gd name="connsiteY1" fmla="*/ 38079 h 910919"/>
              <a:gd name="connsiteX2" fmla="*/ 221672 w 609600"/>
              <a:gd name="connsiteY2" fmla="*/ 910915 h 910919"/>
              <a:gd name="connsiteX3" fmla="*/ 304800 w 609600"/>
              <a:gd name="connsiteY3" fmla="*/ 24224 h 910919"/>
              <a:gd name="connsiteX4" fmla="*/ 429491 w 609600"/>
              <a:gd name="connsiteY4" fmla="*/ 883206 h 910919"/>
              <a:gd name="connsiteX5" fmla="*/ 512618 w 609600"/>
              <a:gd name="connsiteY5" fmla="*/ 10370 h 910919"/>
              <a:gd name="connsiteX6" fmla="*/ 609600 w 609600"/>
              <a:gd name="connsiteY6" fmla="*/ 481424 h 91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 h="910919">
                <a:moveTo>
                  <a:pt x="0" y="467570"/>
                </a:moveTo>
                <a:cubicBezTo>
                  <a:pt x="36945" y="215879"/>
                  <a:pt x="73891" y="-35812"/>
                  <a:pt x="110836" y="38079"/>
                </a:cubicBezTo>
                <a:cubicBezTo>
                  <a:pt x="147781" y="111970"/>
                  <a:pt x="189345" y="913224"/>
                  <a:pt x="221672" y="910915"/>
                </a:cubicBezTo>
                <a:cubicBezTo>
                  <a:pt x="253999" y="908606"/>
                  <a:pt x="270164" y="28842"/>
                  <a:pt x="304800" y="24224"/>
                </a:cubicBezTo>
                <a:cubicBezTo>
                  <a:pt x="339436" y="19606"/>
                  <a:pt x="394855" y="885515"/>
                  <a:pt x="429491" y="883206"/>
                </a:cubicBezTo>
                <a:cubicBezTo>
                  <a:pt x="464127" y="880897"/>
                  <a:pt x="482600" y="77334"/>
                  <a:pt x="512618" y="10370"/>
                </a:cubicBezTo>
                <a:cubicBezTo>
                  <a:pt x="542636" y="-56594"/>
                  <a:pt x="576118" y="212415"/>
                  <a:pt x="609600" y="48142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8">
            <a:extLst>
              <a:ext uri="{FF2B5EF4-FFF2-40B4-BE49-F238E27FC236}">
                <a16:creationId xmlns:a16="http://schemas.microsoft.com/office/drawing/2014/main" id="{EBE7ABAD-9350-412C-9D85-48FA1B105430}"/>
              </a:ext>
            </a:extLst>
          </p:cNvPr>
          <p:cNvSpPr/>
          <p:nvPr/>
        </p:nvSpPr>
        <p:spPr>
          <a:xfrm rot="21448924" flipV="1">
            <a:off x="2379465" y="1884722"/>
            <a:ext cx="668835" cy="808985"/>
          </a:xfrm>
          <a:custGeom>
            <a:avLst/>
            <a:gdLst>
              <a:gd name="connsiteX0" fmla="*/ 0 w 609600"/>
              <a:gd name="connsiteY0" fmla="*/ 467570 h 910919"/>
              <a:gd name="connsiteX1" fmla="*/ 110836 w 609600"/>
              <a:gd name="connsiteY1" fmla="*/ 38079 h 910919"/>
              <a:gd name="connsiteX2" fmla="*/ 221672 w 609600"/>
              <a:gd name="connsiteY2" fmla="*/ 910915 h 910919"/>
              <a:gd name="connsiteX3" fmla="*/ 304800 w 609600"/>
              <a:gd name="connsiteY3" fmla="*/ 24224 h 910919"/>
              <a:gd name="connsiteX4" fmla="*/ 429491 w 609600"/>
              <a:gd name="connsiteY4" fmla="*/ 883206 h 910919"/>
              <a:gd name="connsiteX5" fmla="*/ 512618 w 609600"/>
              <a:gd name="connsiteY5" fmla="*/ 10370 h 910919"/>
              <a:gd name="connsiteX6" fmla="*/ 609600 w 609600"/>
              <a:gd name="connsiteY6" fmla="*/ 481424 h 91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 h="910919">
                <a:moveTo>
                  <a:pt x="0" y="467570"/>
                </a:moveTo>
                <a:cubicBezTo>
                  <a:pt x="36945" y="215879"/>
                  <a:pt x="73891" y="-35812"/>
                  <a:pt x="110836" y="38079"/>
                </a:cubicBezTo>
                <a:cubicBezTo>
                  <a:pt x="147781" y="111970"/>
                  <a:pt x="189345" y="913224"/>
                  <a:pt x="221672" y="910915"/>
                </a:cubicBezTo>
                <a:cubicBezTo>
                  <a:pt x="253999" y="908606"/>
                  <a:pt x="270164" y="28842"/>
                  <a:pt x="304800" y="24224"/>
                </a:cubicBezTo>
                <a:cubicBezTo>
                  <a:pt x="339436" y="19606"/>
                  <a:pt x="394855" y="885515"/>
                  <a:pt x="429491" y="883206"/>
                </a:cubicBezTo>
                <a:cubicBezTo>
                  <a:pt x="464127" y="880897"/>
                  <a:pt x="482600" y="77334"/>
                  <a:pt x="512618" y="10370"/>
                </a:cubicBezTo>
                <a:cubicBezTo>
                  <a:pt x="542636" y="-56594"/>
                  <a:pt x="576118" y="212415"/>
                  <a:pt x="609600" y="48142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79C21CF7-D536-4994-A9DF-26A2272AFF99}"/>
              </a:ext>
            </a:extLst>
          </p:cNvPr>
          <p:cNvSpPr txBox="1"/>
          <p:nvPr/>
        </p:nvSpPr>
        <p:spPr>
          <a:xfrm>
            <a:off x="5525408" y="1128797"/>
            <a:ext cx="3004733" cy="461665"/>
          </a:xfrm>
          <a:prstGeom prst="rect">
            <a:avLst/>
          </a:prstGeom>
          <a:solidFill>
            <a:schemeClr val="bg1">
              <a:alpha val="69804"/>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kumimoji="1" lang="ja-JP" altLang="en-US" sz="2400" dirty="0">
                <a:latin typeface="+mn-ea"/>
              </a:rPr>
              <a:t>ドルーデ理論より</a:t>
            </a:r>
          </a:p>
        </p:txBody>
      </p:sp>
      <p:sp>
        <p:nvSpPr>
          <p:cNvPr id="2" name="スライド番号プレースホルダー 1">
            <a:extLst>
              <a:ext uri="{FF2B5EF4-FFF2-40B4-BE49-F238E27FC236}">
                <a16:creationId xmlns:a16="http://schemas.microsoft.com/office/drawing/2014/main" id="{5E67D271-4260-434A-A7A5-E0189D09BEB8}"/>
              </a:ext>
            </a:extLst>
          </p:cNvPr>
          <p:cNvSpPr>
            <a:spLocks noGrp="1"/>
          </p:cNvSpPr>
          <p:nvPr>
            <p:ph type="sldNum" sz="quarter" idx="12"/>
          </p:nvPr>
        </p:nvSpPr>
        <p:spPr/>
        <p:txBody>
          <a:bodyPr/>
          <a:lstStyle/>
          <a:p>
            <a:fld id="{90BA7EBE-6FD4-4B50-83C6-C925E775C4BE}" type="slidenum">
              <a:rPr kumimoji="1" lang="ja-JP" altLang="en-US" smtClean="0"/>
              <a:t>19</a:t>
            </a:fld>
            <a:endParaRPr kumimoji="1" lang="ja-JP" altLang="en-US" dirty="0"/>
          </a:p>
        </p:txBody>
      </p:sp>
    </p:spTree>
    <p:extLst>
      <p:ext uri="{BB962C8B-B14F-4D97-AF65-F5344CB8AC3E}">
        <p14:creationId xmlns:p14="http://schemas.microsoft.com/office/powerpoint/2010/main" val="3760832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AB6D3C4D-575C-4332-8734-068B7060E4D2}"/>
              </a:ext>
            </a:extLst>
          </p:cNvPr>
          <p:cNvSpPr/>
          <p:nvPr/>
        </p:nvSpPr>
        <p:spPr>
          <a:xfrm>
            <a:off x="4107696" y="6113207"/>
            <a:ext cx="4320000" cy="108000"/>
          </a:xfrm>
          <a:prstGeom prst="rect">
            <a:avLst/>
          </a:prstGeom>
          <a:solidFill>
            <a:srgbClr val="BF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090EE841-95B9-4874-99AF-491BBE9BF88E}"/>
              </a:ext>
            </a:extLst>
          </p:cNvPr>
          <p:cNvSpPr/>
          <p:nvPr/>
        </p:nvSpPr>
        <p:spPr>
          <a:xfrm>
            <a:off x="4107696" y="5573135"/>
            <a:ext cx="4032000" cy="108000"/>
          </a:xfrm>
          <a:prstGeom prst="rect">
            <a:avLst/>
          </a:prstGeom>
          <a:solidFill>
            <a:srgbClr val="BF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3C9F0AD4-CCAB-4C2C-A878-744588ECA838}"/>
              </a:ext>
            </a:extLst>
          </p:cNvPr>
          <p:cNvGrpSpPr/>
          <p:nvPr/>
        </p:nvGrpSpPr>
        <p:grpSpPr>
          <a:xfrm>
            <a:off x="362025" y="2691539"/>
            <a:ext cx="311652" cy="565146"/>
            <a:chOff x="-648285" y="2511783"/>
            <a:chExt cx="311652" cy="565146"/>
          </a:xfrm>
        </p:grpSpPr>
        <p:sp>
          <p:nvSpPr>
            <p:cNvPr id="19" name="テキスト ボックス 18">
              <a:extLst>
                <a:ext uri="{FF2B5EF4-FFF2-40B4-BE49-F238E27FC236}">
                  <a16:creationId xmlns:a16="http://schemas.microsoft.com/office/drawing/2014/main" id="{10A83705-B472-4626-B2EC-0EFDAA207A06}"/>
                </a:ext>
              </a:extLst>
            </p:cNvPr>
            <p:cNvSpPr txBox="1"/>
            <p:nvPr/>
          </p:nvSpPr>
          <p:spPr>
            <a:xfrm>
              <a:off x="-636475" y="2511783"/>
              <a:ext cx="288032" cy="565146"/>
            </a:xfrm>
            <a:prstGeom prst="rect">
              <a:avLst/>
            </a:prstGeom>
            <a:noFill/>
            <a:ln w="19050">
              <a:noFill/>
            </a:ln>
            <a:effectLst/>
          </p:spPr>
          <p:txBody>
            <a:bodyPr wrap="square" lIns="36000" tIns="36000" rIns="36000" bIns="36000" rtlCol="0" anchor="ctr">
              <a:spAutoFit/>
            </a:bodyPr>
            <a:lstStyle/>
            <a:p>
              <a:r>
                <a:rPr lang="en-US" altLang="ja-JP" sz="3200" dirty="0">
                  <a:ln w="76200">
                    <a:solidFill>
                      <a:schemeClr val="bg1">
                        <a:lumMod val="50000"/>
                      </a:schemeClr>
                    </a:solidFill>
                  </a:ln>
                </a:rPr>
                <a:t>X</a:t>
              </a:r>
              <a:endParaRPr lang="ja-JP" altLang="en-US" sz="3200" dirty="0">
                <a:ln w="76200">
                  <a:solidFill>
                    <a:schemeClr val="bg1">
                      <a:lumMod val="50000"/>
                    </a:schemeClr>
                  </a:solidFill>
                </a:ln>
              </a:endParaRPr>
            </a:p>
          </p:txBody>
        </p:sp>
        <p:sp>
          <p:nvSpPr>
            <p:cNvPr id="18" name="テキスト ボックス 17">
              <a:extLst>
                <a:ext uri="{FF2B5EF4-FFF2-40B4-BE49-F238E27FC236}">
                  <a16:creationId xmlns:a16="http://schemas.microsoft.com/office/drawing/2014/main" id="{99996257-B140-46D6-9809-6B6F33448405}"/>
                </a:ext>
              </a:extLst>
            </p:cNvPr>
            <p:cNvSpPr txBox="1"/>
            <p:nvPr/>
          </p:nvSpPr>
          <p:spPr>
            <a:xfrm>
              <a:off x="-648285" y="2511783"/>
              <a:ext cx="311652" cy="565146"/>
            </a:xfrm>
            <a:prstGeom prst="rect">
              <a:avLst/>
            </a:prstGeom>
            <a:noFill/>
            <a:ln w="19050">
              <a:noFill/>
            </a:ln>
            <a:effectLst/>
          </p:spPr>
          <p:txBody>
            <a:bodyPr wrap="square" lIns="36000" tIns="36000" rIns="36000" bIns="36000" rtlCol="0" anchor="ctr">
              <a:spAutoFit/>
            </a:bodyPr>
            <a:lstStyle/>
            <a:p>
              <a:r>
                <a:rPr lang="en-US" altLang="ja-JP" sz="3200" b="1" dirty="0"/>
                <a:t>X</a:t>
              </a:r>
              <a:endParaRPr lang="ja-JP" altLang="en-US" sz="3200" b="1" dirty="0"/>
            </a:p>
          </p:txBody>
        </p:sp>
      </p:grpSp>
      <p:sp>
        <p:nvSpPr>
          <p:cNvPr id="46" name="正方形/長方形 45">
            <a:extLst>
              <a:ext uri="{FF2B5EF4-FFF2-40B4-BE49-F238E27FC236}">
                <a16:creationId xmlns:a16="http://schemas.microsoft.com/office/drawing/2014/main" id="{26E7F11A-AB52-4E85-88F9-B8E526CA07F6}"/>
              </a:ext>
            </a:extLst>
          </p:cNvPr>
          <p:cNvSpPr/>
          <p:nvPr/>
        </p:nvSpPr>
        <p:spPr>
          <a:xfrm>
            <a:off x="476777" y="1979284"/>
            <a:ext cx="3960000" cy="10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a:extLst>
              <a:ext uri="{FF2B5EF4-FFF2-40B4-BE49-F238E27FC236}">
                <a16:creationId xmlns:a16="http://schemas.microsoft.com/office/drawing/2014/main" id="{AA58CB09-25FD-4136-85A1-A78D0730918A}"/>
              </a:ext>
            </a:extLst>
          </p:cNvPr>
          <p:cNvPicPr>
            <a:picLocks noChangeAspect="1"/>
          </p:cNvPicPr>
          <p:nvPr/>
        </p:nvPicPr>
        <p:blipFill rotWithShape="1">
          <a:blip r:embed="rId3"/>
          <a:srcRect l="6849" t="57836" r="81732" b="16621"/>
          <a:stretch/>
        </p:blipFill>
        <p:spPr>
          <a:xfrm>
            <a:off x="239392" y="4458801"/>
            <a:ext cx="1044116" cy="1025172"/>
          </a:xfrm>
          <a:prstGeom prst="rect">
            <a:avLst/>
          </a:prstGeom>
        </p:spPr>
      </p:pic>
      <p:sp>
        <p:nvSpPr>
          <p:cNvPr id="14" name="タイトル 1">
            <a:extLst>
              <a:ext uri="{FF2B5EF4-FFF2-40B4-BE49-F238E27FC236}">
                <a16:creationId xmlns:a16="http://schemas.microsoft.com/office/drawing/2014/main" id="{86CA48E1-D167-4320-942C-5B458BA7AD54}"/>
              </a:ext>
            </a:extLst>
          </p:cNvPr>
          <p:cNvSpPr txBox="1">
            <a:spLocks/>
          </p:cNvSpPr>
          <p:nvPr/>
        </p:nvSpPr>
        <p:spPr>
          <a:xfrm>
            <a:off x="457200" y="4491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t>研究背景</a:t>
            </a:r>
            <a:endParaRPr lang="en-US" altLang="ja-JP" sz="4000" dirty="0"/>
          </a:p>
        </p:txBody>
      </p:sp>
      <p:sp>
        <p:nvSpPr>
          <p:cNvPr id="28" name="テキスト ボックス 27">
            <a:extLst>
              <a:ext uri="{FF2B5EF4-FFF2-40B4-BE49-F238E27FC236}">
                <a16:creationId xmlns:a16="http://schemas.microsoft.com/office/drawing/2014/main" id="{B43BCAD5-0018-4313-AEF5-22C28A3EE3D2}"/>
              </a:ext>
            </a:extLst>
          </p:cNvPr>
          <p:cNvSpPr txBox="1"/>
          <p:nvPr/>
        </p:nvSpPr>
        <p:spPr>
          <a:xfrm>
            <a:off x="425857" y="1753014"/>
            <a:ext cx="4133841" cy="451850"/>
          </a:xfrm>
          <a:prstGeom prst="rect">
            <a:avLst/>
          </a:prstGeom>
          <a:noFill/>
          <a:ln w="19050">
            <a:noFill/>
          </a:ln>
          <a:effectLst/>
        </p:spPr>
        <p:txBody>
          <a:bodyPr wrap="square" lIns="36000" tIns="36000" rIns="36000" bIns="36000" rtlCol="0" anchor="ctr">
            <a:spAutoFit/>
          </a:bodyPr>
          <a:lstStyle/>
          <a:p>
            <a:r>
              <a:rPr kumimoji="1" lang="ja-JP" altLang="en-US" sz="2400" dirty="0">
                <a:latin typeface="+mn-ea"/>
              </a:rPr>
              <a:t>ハーフ・ホイスラー合金</a:t>
            </a:r>
            <a:r>
              <a:rPr kumimoji="1" lang="en-US" altLang="ja-JP" sz="2400" dirty="0">
                <a:latin typeface="+mn-ea"/>
              </a:rPr>
              <a:t>XYZ</a:t>
            </a:r>
            <a:endParaRPr kumimoji="1" lang="ja-JP" altLang="en-US" sz="2400" dirty="0">
              <a:latin typeface="+mn-ea"/>
            </a:endParaRPr>
          </a:p>
        </p:txBody>
      </p:sp>
      <p:sp>
        <p:nvSpPr>
          <p:cNvPr id="3" name="テキスト ボックス 2">
            <a:extLst>
              <a:ext uri="{FF2B5EF4-FFF2-40B4-BE49-F238E27FC236}">
                <a16:creationId xmlns:a16="http://schemas.microsoft.com/office/drawing/2014/main" id="{2DC03C21-7916-411E-906C-EDAF8740B884}"/>
              </a:ext>
            </a:extLst>
          </p:cNvPr>
          <p:cNvSpPr txBox="1"/>
          <p:nvPr/>
        </p:nvSpPr>
        <p:spPr>
          <a:xfrm>
            <a:off x="3690213" y="2068478"/>
            <a:ext cx="5346283" cy="3073525"/>
          </a:xfrm>
          <a:prstGeom prst="rect">
            <a:avLst/>
          </a:prstGeom>
          <a:noFill/>
        </p:spPr>
        <p:txBody>
          <a:bodyPr wrap="square" lIns="36000" tIns="36000" rIns="36000" bIns="36000" rtlCol="0" anchor="ctr">
            <a:spAutoFit/>
          </a:bodyPr>
          <a:lstStyle/>
          <a:p>
            <a:pPr marL="342900" indent="-342900">
              <a:lnSpc>
                <a:spcPct val="200000"/>
              </a:lnSpc>
              <a:buFont typeface="Wingdings" panose="05000000000000000000" pitchFamily="2" charset="2"/>
              <a:buChar char="p"/>
            </a:pPr>
            <a:r>
              <a:rPr lang="ja-JP" altLang="en-US" sz="2000" dirty="0"/>
              <a:t>豊富な種類の金属元素を選択できる</a:t>
            </a:r>
            <a:endParaRPr lang="en-US" altLang="ja-JP" sz="2000" dirty="0"/>
          </a:p>
          <a:p>
            <a:pPr marL="342900" indent="-342900">
              <a:lnSpc>
                <a:spcPct val="200000"/>
              </a:lnSpc>
              <a:buFont typeface="Wingdings" panose="05000000000000000000" pitchFamily="2" charset="2"/>
              <a:buChar char="p"/>
            </a:pPr>
            <a:r>
              <a:rPr lang="ja-JP" altLang="en-US" sz="2000" dirty="0"/>
              <a:t>総価電子数</a:t>
            </a:r>
            <a:r>
              <a:rPr lang="en-US" altLang="ja-JP" sz="2000" dirty="0"/>
              <a:t>18</a:t>
            </a:r>
            <a:r>
              <a:rPr lang="ja-JP" altLang="en-US" sz="2000" dirty="0"/>
              <a:t>の時にフェルミ準位付近に</a:t>
            </a:r>
            <a:endParaRPr lang="en-US" altLang="ja-JP" sz="2000" dirty="0"/>
          </a:p>
          <a:p>
            <a:pPr indent="355600">
              <a:lnSpc>
                <a:spcPct val="200000"/>
              </a:lnSpc>
            </a:pPr>
            <a:r>
              <a:rPr lang="ja-JP" altLang="en-US" sz="2000" dirty="0"/>
              <a:t>エネルギーギャップを持つ（高い熱電能）</a:t>
            </a:r>
            <a:endParaRPr lang="en-US" altLang="ja-JP" sz="2000" dirty="0"/>
          </a:p>
          <a:p>
            <a:pPr marL="342900" indent="-342900">
              <a:lnSpc>
                <a:spcPct val="200000"/>
              </a:lnSpc>
              <a:buFont typeface="Wingdings" panose="05000000000000000000" pitchFamily="2" charset="2"/>
              <a:buChar char="n"/>
            </a:pPr>
            <a:r>
              <a:rPr lang="ja-JP" altLang="en-US" sz="2000" dirty="0"/>
              <a:t>実用化熱電材料より無次元性能指数</a:t>
            </a:r>
            <a:r>
              <a:rPr lang="en-US" altLang="ja-JP" sz="2000" i="1" dirty="0"/>
              <a:t>ZT</a:t>
            </a:r>
            <a:r>
              <a:rPr lang="ja-JP" altLang="en-US" sz="2000" dirty="0"/>
              <a:t>が</a:t>
            </a:r>
            <a:endParaRPr lang="en-US" altLang="ja-JP" sz="2000" dirty="0"/>
          </a:p>
          <a:p>
            <a:pPr indent="355600">
              <a:lnSpc>
                <a:spcPct val="200000"/>
              </a:lnSpc>
            </a:pPr>
            <a:r>
              <a:rPr lang="ja-JP" altLang="en-US" sz="2000" dirty="0"/>
              <a:t>低い</a:t>
            </a:r>
            <a:endParaRPr lang="en-US" altLang="ja-JP" sz="2000" dirty="0"/>
          </a:p>
        </p:txBody>
      </p:sp>
      <p:pic>
        <p:nvPicPr>
          <p:cNvPr id="5" name="図 4">
            <a:extLst>
              <a:ext uri="{FF2B5EF4-FFF2-40B4-BE49-F238E27FC236}">
                <a16:creationId xmlns:a16="http://schemas.microsoft.com/office/drawing/2014/main" id="{54438565-83D8-4303-9B7E-06C7237DA71F}"/>
              </a:ext>
            </a:extLst>
          </p:cNvPr>
          <p:cNvPicPr>
            <a:picLocks noChangeAspect="1"/>
          </p:cNvPicPr>
          <p:nvPr/>
        </p:nvPicPr>
        <p:blipFill rotWithShape="1">
          <a:blip r:embed="rId4"/>
          <a:srcRect l="24013" t="7405" r="36612" b="10089"/>
          <a:stretch/>
        </p:blipFill>
        <p:spPr>
          <a:xfrm>
            <a:off x="682654" y="2456387"/>
            <a:ext cx="2860832" cy="2631209"/>
          </a:xfrm>
          <a:prstGeom prst="rect">
            <a:avLst/>
          </a:prstGeom>
        </p:spPr>
      </p:pic>
      <p:sp>
        <p:nvSpPr>
          <p:cNvPr id="8" name="テキスト ボックス 7">
            <a:extLst>
              <a:ext uri="{FF2B5EF4-FFF2-40B4-BE49-F238E27FC236}">
                <a16:creationId xmlns:a16="http://schemas.microsoft.com/office/drawing/2014/main" id="{931A6711-DB8C-4620-9C3C-0328DD78976E}"/>
              </a:ext>
            </a:extLst>
          </p:cNvPr>
          <p:cNvSpPr txBox="1"/>
          <p:nvPr/>
        </p:nvSpPr>
        <p:spPr>
          <a:xfrm>
            <a:off x="0" y="1173383"/>
            <a:ext cx="9144000" cy="442035"/>
          </a:xfrm>
          <a:prstGeom prst="rect">
            <a:avLst/>
          </a:prstGeom>
          <a:noFill/>
        </p:spPr>
        <p:txBody>
          <a:bodyPr wrap="square" lIns="36000" tIns="36000" rIns="36000" bIns="36000" rtlCol="0" anchor="ctr">
            <a:spAutoFit/>
          </a:bodyPr>
          <a:lstStyle/>
          <a:p>
            <a:pPr marL="285750" indent="-285750">
              <a:buFont typeface="Wingdings" panose="05000000000000000000" pitchFamily="2" charset="2"/>
              <a:buChar char="l"/>
            </a:pPr>
            <a:r>
              <a:rPr kumimoji="1" lang="ja-JP" altLang="en-US" sz="2400" dirty="0"/>
              <a:t>環境フレンドリーな熱電技術の発展＝高効率な熱電材料の開発</a:t>
            </a:r>
            <a:endParaRPr kumimoji="1" lang="en-US" altLang="ja-JP" sz="2400" dirty="0"/>
          </a:p>
        </p:txBody>
      </p:sp>
      <p:sp>
        <p:nvSpPr>
          <p:cNvPr id="44" name="テキスト ボックス 43">
            <a:extLst>
              <a:ext uri="{FF2B5EF4-FFF2-40B4-BE49-F238E27FC236}">
                <a16:creationId xmlns:a16="http://schemas.microsoft.com/office/drawing/2014/main" id="{262B88CA-BBF4-42C7-A4DB-1A977FE8881C}"/>
              </a:ext>
            </a:extLst>
          </p:cNvPr>
          <p:cNvSpPr txBox="1"/>
          <p:nvPr/>
        </p:nvSpPr>
        <p:spPr>
          <a:xfrm>
            <a:off x="373835" y="5500575"/>
            <a:ext cx="3316378" cy="688256"/>
          </a:xfrm>
          <a:prstGeom prst="rect">
            <a:avLst/>
          </a:prstGeom>
          <a:noFill/>
          <a:ln w="19050">
            <a:noFill/>
          </a:ln>
          <a:effectLst/>
        </p:spPr>
        <p:txBody>
          <a:bodyPr wrap="square" lIns="36000" tIns="36000" rIns="36000" bIns="36000" rtlCol="0" anchor="ctr">
            <a:spAutoFit/>
          </a:bodyPr>
          <a:lstStyle/>
          <a:p>
            <a:r>
              <a:rPr lang="ja-JP" altLang="en-US" sz="2000" dirty="0"/>
              <a:t>ハーフ・ホイスラー合金の結晶構造</a:t>
            </a:r>
          </a:p>
        </p:txBody>
      </p:sp>
      <p:sp>
        <p:nvSpPr>
          <p:cNvPr id="45" name="テキスト ボックス 44">
            <a:extLst>
              <a:ext uri="{FF2B5EF4-FFF2-40B4-BE49-F238E27FC236}">
                <a16:creationId xmlns:a16="http://schemas.microsoft.com/office/drawing/2014/main" id="{9A721B17-F221-4C5C-A18E-0D34B32F7557}"/>
              </a:ext>
            </a:extLst>
          </p:cNvPr>
          <p:cNvSpPr txBox="1"/>
          <p:nvPr/>
        </p:nvSpPr>
        <p:spPr>
          <a:xfrm>
            <a:off x="4067823" y="5174788"/>
            <a:ext cx="4591061" cy="1134532"/>
          </a:xfrm>
          <a:prstGeom prst="rect">
            <a:avLst/>
          </a:prstGeom>
          <a:noFill/>
          <a:ln w="19050">
            <a:noFill/>
          </a:ln>
          <a:effectLst/>
        </p:spPr>
        <p:txBody>
          <a:bodyPr wrap="square" lIns="36000" tIns="36000" rIns="36000" bIns="36000" rtlCol="0" anchor="ctr">
            <a:spAutoFit/>
          </a:bodyPr>
          <a:lstStyle/>
          <a:p>
            <a:pPr>
              <a:lnSpc>
                <a:spcPct val="150000"/>
              </a:lnSpc>
            </a:pPr>
            <a:r>
              <a:rPr lang="ja-JP" altLang="en-US" sz="2400" i="1" dirty="0"/>
              <a:t>高い変換効率を得るためには</a:t>
            </a:r>
            <a:endParaRPr lang="en-US" altLang="ja-JP" sz="2400" i="1" dirty="0"/>
          </a:p>
          <a:p>
            <a:pPr>
              <a:lnSpc>
                <a:spcPct val="150000"/>
              </a:lnSpc>
            </a:pPr>
            <a:r>
              <a:rPr lang="ja-JP" altLang="en-US" sz="2400" i="1" dirty="0"/>
              <a:t>無次元性能指数</a:t>
            </a:r>
            <a:r>
              <a:rPr lang="en-US" altLang="ja-JP" sz="2400" i="1" dirty="0"/>
              <a:t>ZT</a:t>
            </a:r>
            <a:r>
              <a:rPr lang="ja-JP" altLang="en-US" sz="2400" i="1" dirty="0"/>
              <a:t>の向上が必要</a:t>
            </a:r>
            <a:endParaRPr lang="en-US" altLang="ja-JP" sz="2400" i="1" dirty="0"/>
          </a:p>
        </p:txBody>
      </p:sp>
      <p:grpSp>
        <p:nvGrpSpPr>
          <p:cNvPr id="7" name="グループ化 6">
            <a:extLst>
              <a:ext uri="{FF2B5EF4-FFF2-40B4-BE49-F238E27FC236}">
                <a16:creationId xmlns:a16="http://schemas.microsoft.com/office/drawing/2014/main" id="{F0FFB4D8-52EE-4157-B168-40ED0D8CE3EC}"/>
              </a:ext>
            </a:extLst>
          </p:cNvPr>
          <p:cNvGrpSpPr/>
          <p:nvPr/>
        </p:nvGrpSpPr>
        <p:grpSpPr>
          <a:xfrm>
            <a:off x="485125" y="3322668"/>
            <a:ext cx="299842" cy="565146"/>
            <a:chOff x="-1444416" y="2283210"/>
            <a:chExt cx="299842" cy="565146"/>
          </a:xfrm>
        </p:grpSpPr>
        <p:sp>
          <p:nvSpPr>
            <p:cNvPr id="23" name="テキスト ボックス 22">
              <a:extLst>
                <a:ext uri="{FF2B5EF4-FFF2-40B4-BE49-F238E27FC236}">
                  <a16:creationId xmlns:a16="http://schemas.microsoft.com/office/drawing/2014/main" id="{CAC105EE-4F73-4A29-A8F4-4FD78DDA1674}"/>
                </a:ext>
              </a:extLst>
            </p:cNvPr>
            <p:cNvSpPr txBox="1"/>
            <p:nvPr/>
          </p:nvSpPr>
          <p:spPr>
            <a:xfrm>
              <a:off x="-1432606" y="2283210"/>
              <a:ext cx="288032" cy="565146"/>
            </a:xfrm>
            <a:prstGeom prst="rect">
              <a:avLst/>
            </a:prstGeom>
            <a:noFill/>
            <a:ln w="19050">
              <a:noFill/>
            </a:ln>
            <a:effectLst/>
          </p:spPr>
          <p:txBody>
            <a:bodyPr wrap="square" lIns="36000" tIns="36000" rIns="36000" bIns="36000" rtlCol="0" anchor="ctr">
              <a:spAutoFit/>
            </a:bodyPr>
            <a:lstStyle/>
            <a:p>
              <a:r>
                <a:rPr lang="en-US" altLang="ja-JP" sz="3200" dirty="0">
                  <a:ln w="76200">
                    <a:solidFill>
                      <a:srgbClr val="FFC000"/>
                    </a:solidFill>
                  </a:ln>
                </a:rPr>
                <a:t>Y</a:t>
              </a:r>
              <a:endParaRPr lang="ja-JP" altLang="en-US" sz="3200" dirty="0">
                <a:ln w="76200">
                  <a:solidFill>
                    <a:srgbClr val="FFC000"/>
                  </a:solidFill>
                </a:ln>
              </a:endParaRPr>
            </a:p>
          </p:txBody>
        </p:sp>
        <p:sp>
          <p:nvSpPr>
            <p:cNvPr id="24" name="テキスト ボックス 23">
              <a:extLst>
                <a:ext uri="{FF2B5EF4-FFF2-40B4-BE49-F238E27FC236}">
                  <a16:creationId xmlns:a16="http://schemas.microsoft.com/office/drawing/2014/main" id="{90466B18-3331-4F7F-922C-69E69B816E53}"/>
                </a:ext>
              </a:extLst>
            </p:cNvPr>
            <p:cNvSpPr txBox="1"/>
            <p:nvPr/>
          </p:nvSpPr>
          <p:spPr>
            <a:xfrm>
              <a:off x="-1444416" y="2283210"/>
              <a:ext cx="288032" cy="565146"/>
            </a:xfrm>
            <a:prstGeom prst="rect">
              <a:avLst/>
            </a:prstGeom>
            <a:noFill/>
            <a:ln w="19050">
              <a:noFill/>
            </a:ln>
            <a:effectLst/>
          </p:spPr>
          <p:txBody>
            <a:bodyPr wrap="square" lIns="36000" tIns="36000" rIns="36000" bIns="36000" rtlCol="0" anchor="ctr">
              <a:spAutoFit/>
            </a:bodyPr>
            <a:lstStyle/>
            <a:p>
              <a:r>
                <a:rPr lang="en-US" altLang="ja-JP" sz="3200" b="1" dirty="0"/>
                <a:t>Y</a:t>
              </a:r>
              <a:endParaRPr lang="ja-JP" altLang="en-US" sz="3200" b="1" dirty="0"/>
            </a:p>
          </p:txBody>
        </p:sp>
      </p:grpSp>
      <p:grpSp>
        <p:nvGrpSpPr>
          <p:cNvPr id="25" name="グループ化 24">
            <a:extLst>
              <a:ext uri="{FF2B5EF4-FFF2-40B4-BE49-F238E27FC236}">
                <a16:creationId xmlns:a16="http://schemas.microsoft.com/office/drawing/2014/main" id="{1714D275-22CF-40F8-9C8D-6971937DD68B}"/>
              </a:ext>
            </a:extLst>
          </p:cNvPr>
          <p:cNvGrpSpPr/>
          <p:nvPr/>
        </p:nvGrpSpPr>
        <p:grpSpPr>
          <a:xfrm>
            <a:off x="841208" y="2132856"/>
            <a:ext cx="293112" cy="565146"/>
            <a:chOff x="-3060177" y="2871507"/>
            <a:chExt cx="293112" cy="565146"/>
          </a:xfrm>
        </p:grpSpPr>
        <p:sp>
          <p:nvSpPr>
            <p:cNvPr id="29" name="テキスト ボックス 28">
              <a:extLst>
                <a:ext uri="{FF2B5EF4-FFF2-40B4-BE49-F238E27FC236}">
                  <a16:creationId xmlns:a16="http://schemas.microsoft.com/office/drawing/2014/main" id="{D6CB91D9-E918-4181-947E-82225165951D}"/>
                </a:ext>
              </a:extLst>
            </p:cNvPr>
            <p:cNvSpPr txBox="1"/>
            <p:nvPr/>
          </p:nvSpPr>
          <p:spPr>
            <a:xfrm>
              <a:off x="-3055097" y="2871507"/>
              <a:ext cx="288032" cy="565146"/>
            </a:xfrm>
            <a:prstGeom prst="rect">
              <a:avLst/>
            </a:prstGeom>
            <a:noFill/>
            <a:ln w="19050">
              <a:noFill/>
            </a:ln>
            <a:effectLst/>
          </p:spPr>
          <p:txBody>
            <a:bodyPr wrap="square" lIns="36000" tIns="36000" rIns="36000" bIns="36000" rtlCol="0" anchor="ctr">
              <a:spAutoFit/>
            </a:bodyPr>
            <a:lstStyle/>
            <a:p>
              <a:r>
                <a:rPr lang="en-US" altLang="ja-JP" sz="3200" dirty="0">
                  <a:ln w="76200">
                    <a:solidFill>
                      <a:srgbClr val="75DBFF"/>
                    </a:solidFill>
                  </a:ln>
                </a:rPr>
                <a:t>Z</a:t>
              </a:r>
              <a:endParaRPr lang="ja-JP" altLang="en-US" sz="3200" dirty="0">
                <a:ln w="76200">
                  <a:solidFill>
                    <a:srgbClr val="75DBFF"/>
                  </a:solidFill>
                </a:ln>
              </a:endParaRPr>
            </a:p>
          </p:txBody>
        </p:sp>
        <p:sp>
          <p:nvSpPr>
            <p:cNvPr id="27" name="テキスト ボックス 26">
              <a:extLst>
                <a:ext uri="{FF2B5EF4-FFF2-40B4-BE49-F238E27FC236}">
                  <a16:creationId xmlns:a16="http://schemas.microsoft.com/office/drawing/2014/main" id="{CCF6C65E-E626-4993-8501-57CEA09595AC}"/>
                </a:ext>
              </a:extLst>
            </p:cNvPr>
            <p:cNvSpPr txBox="1"/>
            <p:nvPr/>
          </p:nvSpPr>
          <p:spPr>
            <a:xfrm>
              <a:off x="-3060177" y="2871507"/>
              <a:ext cx="288032" cy="565146"/>
            </a:xfrm>
            <a:prstGeom prst="rect">
              <a:avLst/>
            </a:prstGeom>
            <a:noFill/>
            <a:ln w="19050">
              <a:noFill/>
            </a:ln>
            <a:effectLst/>
          </p:spPr>
          <p:txBody>
            <a:bodyPr wrap="square" lIns="36000" tIns="36000" rIns="36000" bIns="36000" rtlCol="0" anchor="ctr">
              <a:spAutoFit/>
            </a:bodyPr>
            <a:lstStyle/>
            <a:p>
              <a:r>
                <a:rPr lang="en-US" altLang="ja-JP" sz="3200" b="1" dirty="0"/>
                <a:t>Z</a:t>
              </a:r>
              <a:endParaRPr lang="ja-JP" altLang="en-US" sz="3200" b="1" dirty="0"/>
            </a:p>
          </p:txBody>
        </p:sp>
      </p:grpSp>
      <p:sp>
        <p:nvSpPr>
          <p:cNvPr id="30" name="テキスト ボックス 29">
            <a:extLst>
              <a:ext uri="{FF2B5EF4-FFF2-40B4-BE49-F238E27FC236}">
                <a16:creationId xmlns:a16="http://schemas.microsoft.com/office/drawing/2014/main" id="{4AA23D9B-907A-4B4A-BB8E-F61BFFF72AFB}"/>
              </a:ext>
            </a:extLst>
          </p:cNvPr>
          <p:cNvSpPr txBox="1"/>
          <p:nvPr/>
        </p:nvSpPr>
        <p:spPr>
          <a:xfrm>
            <a:off x="173285" y="6173632"/>
            <a:ext cx="3717478" cy="646331"/>
          </a:xfrm>
          <a:prstGeom prst="rect">
            <a:avLst/>
          </a:prstGeom>
          <a:noFill/>
        </p:spPr>
        <p:txBody>
          <a:bodyPr wrap="square">
            <a:spAutoFit/>
          </a:bodyPr>
          <a:lstStyle/>
          <a:p>
            <a:r>
              <a:rPr lang="it-IT" altLang="ja-JP" dirty="0">
                <a:solidFill>
                  <a:schemeClr val="bg1">
                    <a:lumMod val="50000"/>
                  </a:schemeClr>
                </a:solidFill>
              </a:rPr>
              <a:t>K. Momma and F. Izumi, J. Appl. Cryst. 44 (2011) 1272.</a:t>
            </a:r>
            <a:endParaRPr lang="ja-JP" altLang="en-US" dirty="0">
              <a:solidFill>
                <a:schemeClr val="bg1">
                  <a:lumMod val="50000"/>
                </a:schemeClr>
              </a:solidFill>
            </a:endParaRPr>
          </a:p>
        </p:txBody>
      </p:sp>
      <p:sp>
        <p:nvSpPr>
          <p:cNvPr id="2" name="スライド番号プレースホルダー 1">
            <a:extLst>
              <a:ext uri="{FF2B5EF4-FFF2-40B4-BE49-F238E27FC236}">
                <a16:creationId xmlns:a16="http://schemas.microsoft.com/office/drawing/2014/main" id="{3C0E92BC-CCC1-4C37-A407-C6832F262D93}"/>
              </a:ext>
            </a:extLst>
          </p:cNvPr>
          <p:cNvSpPr>
            <a:spLocks noGrp="1"/>
          </p:cNvSpPr>
          <p:nvPr>
            <p:ph type="sldNum" sz="quarter" idx="12"/>
          </p:nvPr>
        </p:nvSpPr>
        <p:spPr/>
        <p:txBody>
          <a:bodyPr/>
          <a:lstStyle/>
          <a:p>
            <a:fld id="{90BA7EBE-6FD4-4B50-83C6-C925E775C4BE}" type="slidenum">
              <a:rPr kumimoji="1" lang="ja-JP" altLang="en-US" smtClean="0"/>
              <a:t>2</a:t>
            </a:fld>
            <a:endParaRPr kumimoji="1" lang="ja-JP" altLang="en-US" dirty="0"/>
          </a:p>
        </p:txBody>
      </p:sp>
    </p:spTree>
    <p:extLst>
      <p:ext uri="{BB962C8B-B14F-4D97-AF65-F5344CB8AC3E}">
        <p14:creationId xmlns:p14="http://schemas.microsoft.com/office/powerpoint/2010/main" val="2332051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E7B18E4-98C9-4E10-AF80-AA4EAF3EBC60}"/>
              </a:ext>
            </a:extLst>
          </p:cNvPr>
          <p:cNvPicPr>
            <a:picLocks noChangeAspect="1"/>
          </p:cNvPicPr>
          <p:nvPr/>
        </p:nvPicPr>
        <p:blipFill rotWithShape="1">
          <a:blip r:embed="rId2"/>
          <a:srcRect r="49631" b="50668"/>
          <a:stretch/>
        </p:blipFill>
        <p:spPr>
          <a:xfrm>
            <a:off x="190811" y="1087065"/>
            <a:ext cx="4538912" cy="4104456"/>
          </a:xfrm>
          <a:prstGeom prst="rect">
            <a:avLst/>
          </a:prstGeom>
        </p:spPr>
      </p:pic>
      <p:sp>
        <p:nvSpPr>
          <p:cNvPr id="4" name="テキスト ボックス 3">
            <a:extLst>
              <a:ext uri="{FF2B5EF4-FFF2-40B4-BE49-F238E27FC236}">
                <a16:creationId xmlns:a16="http://schemas.microsoft.com/office/drawing/2014/main" id="{D42D9D64-F367-46D0-B47A-2749A4406B83}"/>
              </a:ext>
            </a:extLst>
          </p:cNvPr>
          <p:cNvSpPr txBox="1"/>
          <p:nvPr/>
        </p:nvSpPr>
        <p:spPr>
          <a:xfrm>
            <a:off x="284827" y="5159327"/>
            <a:ext cx="4331036" cy="584775"/>
          </a:xfrm>
          <a:prstGeom prst="rect">
            <a:avLst/>
          </a:prstGeom>
          <a:noFill/>
        </p:spPr>
        <p:txBody>
          <a:bodyPr wrap="square" rtlCol="0">
            <a:spAutoFit/>
          </a:bodyPr>
          <a:lstStyle/>
          <a:p>
            <a:r>
              <a:rPr kumimoji="1" lang="en-US" altLang="ja-JP" sz="1600" dirty="0" err="1">
                <a:solidFill>
                  <a:schemeClr val="bg1">
                    <a:lumMod val="50000"/>
                  </a:schemeClr>
                </a:solidFill>
              </a:rPr>
              <a:t>A.Berche</a:t>
            </a:r>
            <a:r>
              <a:rPr lang="en-US" altLang="ja-JP" sz="1600" dirty="0">
                <a:solidFill>
                  <a:schemeClr val="bg1">
                    <a:lumMod val="50000"/>
                  </a:schemeClr>
                </a:solidFill>
              </a:rPr>
              <a:t>, J. C. </a:t>
            </a:r>
            <a:r>
              <a:rPr lang="en-US" altLang="ja-JP" sz="1600" dirty="0" err="1">
                <a:solidFill>
                  <a:schemeClr val="bg1">
                    <a:lumMod val="50000"/>
                  </a:schemeClr>
                </a:solidFill>
              </a:rPr>
              <a:t>Tedenac</a:t>
            </a:r>
            <a:r>
              <a:rPr lang="en-US" altLang="ja-JP" sz="1600" dirty="0">
                <a:solidFill>
                  <a:schemeClr val="bg1">
                    <a:lumMod val="50000"/>
                  </a:schemeClr>
                </a:solidFill>
              </a:rPr>
              <a:t>, J. </a:t>
            </a:r>
            <a:r>
              <a:rPr lang="en-US" altLang="ja-JP" sz="1600" dirty="0" err="1">
                <a:solidFill>
                  <a:schemeClr val="bg1">
                    <a:lumMod val="50000"/>
                  </a:schemeClr>
                </a:solidFill>
              </a:rPr>
              <a:t>Fartushna</a:t>
            </a:r>
            <a:r>
              <a:rPr lang="en-US" altLang="ja-JP" sz="1600" dirty="0">
                <a:solidFill>
                  <a:schemeClr val="bg1">
                    <a:lumMod val="50000"/>
                  </a:schemeClr>
                </a:solidFill>
              </a:rPr>
              <a:t>, </a:t>
            </a:r>
            <a:r>
              <a:rPr lang="en-US" altLang="ja-JP" sz="1600" dirty="0" err="1">
                <a:solidFill>
                  <a:schemeClr val="bg1">
                    <a:lumMod val="50000"/>
                  </a:schemeClr>
                </a:solidFill>
              </a:rPr>
              <a:t>P.Jund</a:t>
            </a:r>
            <a:r>
              <a:rPr lang="en-US" altLang="ja-JP" sz="1600" dirty="0">
                <a:solidFill>
                  <a:schemeClr val="bg1">
                    <a:lumMod val="50000"/>
                  </a:schemeClr>
                </a:solidFill>
              </a:rPr>
              <a:t>, </a:t>
            </a:r>
            <a:r>
              <a:rPr lang="en-US" altLang="ja-JP" sz="1600" dirty="0" err="1">
                <a:solidFill>
                  <a:schemeClr val="bg1">
                    <a:lumMod val="50000"/>
                  </a:schemeClr>
                </a:solidFill>
              </a:rPr>
              <a:t>Calphad</a:t>
            </a:r>
            <a:r>
              <a:rPr lang="en-US" altLang="ja-JP" sz="1600" dirty="0">
                <a:solidFill>
                  <a:schemeClr val="bg1">
                    <a:lumMod val="50000"/>
                  </a:schemeClr>
                </a:solidFill>
              </a:rPr>
              <a:t>, </a:t>
            </a:r>
            <a:r>
              <a:rPr lang="en-US" altLang="ja-JP" sz="1600" b="1" dirty="0">
                <a:solidFill>
                  <a:schemeClr val="bg1">
                    <a:lumMod val="50000"/>
                  </a:schemeClr>
                </a:solidFill>
              </a:rPr>
              <a:t>54</a:t>
            </a:r>
            <a:r>
              <a:rPr lang="en-US" altLang="ja-JP" sz="1600" dirty="0">
                <a:solidFill>
                  <a:schemeClr val="bg1">
                    <a:lumMod val="50000"/>
                  </a:schemeClr>
                </a:solidFill>
              </a:rPr>
              <a:t>, 67-75(2016)</a:t>
            </a:r>
            <a:endParaRPr kumimoji="1" lang="ja-JP" altLang="en-US" sz="1600" dirty="0">
              <a:solidFill>
                <a:schemeClr val="bg1">
                  <a:lumMod val="50000"/>
                </a:schemeClr>
              </a:solidFill>
            </a:endParaRPr>
          </a:p>
        </p:txBody>
      </p:sp>
      <p:pic>
        <p:nvPicPr>
          <p:cNvPr id="5" name="図 4">
            <a:extLst>
              <a:ext uri="{FF2B5EF4-FFF2-40B4-BE49-F238E27FC236}">
                <a16:creationId xmlns:a16="http://schemas.microsoft.com/office/drawing/2014/main" id="{2A02EF21-EA8D-404F-8D00-06503E1E6FA8}"/>
              </a:ext>
            </a:extLst>
          </p:cNvPr>
          <p:cNvPicPr>
            <a:picLocks noChangeAspect="1"/>
          </p:cNvPicPr>
          <p:nvPr/>
        </p:nvPicPr>
        <p:blipFill>
          <a:blip r:embed="rId3"/>
          <a:stretch>
            <a:fillRect/>
          </a:stretch>
        </p:blipFill>
        <p:spPr>
          <a:xfrm>
            <a:off x="3923928" y="1311021"/>
            <a:ext cx="3686580" cy="2775337"/>
          </a:xfrm>
          <a:prstGeom prst="rect">
            <a:avLst/>
          </a:prstGeom>
        </p:spPr>
      </p:pic>
      <p:sp>
        <p:nvSpPr>
          <p:cNvPr id="6" name="テキスト ボックス 5">
            <a:extLst>
              <a:ext uri="{FF2B5EF4-FFF2-40B4-BE49-F238E27FC236}">
                <a16:creationId xmlns:a16="http://schemas.microsoft.com/office/drawing/2014/main" id="{29C471C2-4320-4DB1-8010-6414BC4F9381}"/>
              </a:ext>
            </a:extLst>
          </p:cNvPr>
          <p:cNvSpPr txBox="1"/>
          <p:nvPr/>
        </p:nvSpPr>
        <p:spPr>
          <a:xfrm>
            <a:off x="4718424" y="4440370"/>
            <a:ext cx="2748068" cy="1582795"/>
          </a:xfrm>
          <a:prstGeom prst="rect">
            <a:avLst/>
          </a:prstGeom>
          <a:noFill/>
        </p:spPr>
        <p:txBody>
          <a:bodyPr wrap="square" lIns="36000" tIns="36000" rIns="36000" bIns="36000" rtlCol="0" anchor="t" anchorCtr="0">
            <a:noAutofit/>
          </a:bodyPr>
          <a:lstStyle/>
          <a:p>
            <a:pPr algn="l"/>
            <a:r>
              <a:rPr kumimoji="1" lang="ja-JP" altLang="en-US" sz="2400" dirty="0"/>
              <a:t>　</a:t>
            </a:r>
            <a:r>
              <a:rPr kumimoji="1" lang="en-US" altLang="ja-JP" sz="2400" dirty="0"/>
              <a:t>AM</a:t>
            </a:r>
            <a:r>
              <a:rPr kumimoji="1" lang="ja-JP" altLang="en-US" sz="2400" dirty="0"/>
              <a:t> ＋ </a:t>
            </a:r>
            <a:r>
              <a:rPr kumimoji="1" lang="en-US" altLang="ja-JP" sz="2400" dirty="0"/>
              <a:t>AN</a:t>
            </a:r>
          </a:p>
          <a:p>
            <a:pPr indent="273050" algn="l"/>
            <a:r>
              <a:rPr kumimoji="1" lang="en-US" altLang="ja-JP" sz="2400" dirty="0"/>
              <a:t>(a)0h</a:t>
            </a:r>
          </a:p>
          <a:p>
            <a:pPr indent="273050" algn="l"/>
            <a:r>
              <a:rPr kumimoji="1" lang="en-US" altLang="ja-JP" sz="2400" dirty="0"/>
              <a:t>(b)1week</a:t>
            </a:r>
          </a:p>
          <a:p>
            <a:pPr indent="273050" algn="l"/>
            <a:r>
              <a:rPr kumimoji="1" lang="en-US" altLang="ja-JP" sz="2400" dirty="0"/>
              <a:t>(c)3weeks</a:t>
            </a:r>
            <a:endParaRPr kumimoji="1" lang="ja-JP" altLang="en-US" sz="2400" dirty="0"/>
          </a:p>
        </p:txBody>
      </p:sp>
      <p:sp>
        <p:nvSpPr>
          <p:cNvPr id="7" name="テキスト ボックス 6">
            <a:extLst>
              <a:ext uri="{FF2B5EF4-FFF2-40B4-BE49-F238E27FC236}">
                <a16:creationId xmlns:a16="http://schemas.microsoft.com/office/drawing/2014/main" id="{3981D12D-8710-4841-8E8C-B2E9AC766253}"/>
              </a:ext>
            </a:extLst>
          </p:cNvPr>
          <p:cNvSpPr txBox="1"/>
          <p:nvPr/>
        </p:nvSpPr>
        <p:spPr>
          <a:xfrm>
            <a:off x="6703929" y="2993821"/>
            <a:ext cx="2411288" cy="1323439"/>
          </a:xfrm>
          <a:prstGeom prst="rect">
            <a:avLst/>
          </a:prstGeom>
          <a:noFill/>
        </p:spPr>
        <p:txBody>
          <a:bodyPr wrap="square" rtlCol="0">
            <a:spAutoFit/>
          </a:bodyPr>
          <a:lstStyle/>
          <a:p>
            <a:r>
              <a:rPr kumimoji="1" lang="en-US" altLang="ja-JP" sz="1600" dirty="0">
                <a:solidFill>
                  <a:schemeClr val="bg1">
                    <a:lumMod val="50000"/>
                  </a:schemeClr>
                </a:solidFill>
              </a:rPr>
              <a:t>J.S Young and R.G. Reddy, Journal of Materials Engineering and Performance, 28(10), 5917-5939(2019)</a:t>
            </a:r>
            <a:endParaRPr kumimoji="1" lang="ja-JP" altLang="en-US" sz="1600" dirty="0">
              <a:solidFill>
                <a:schemeClr val="bg1">
                  <a:lumMod val="50000"/>
                </a:schemeClr>
              </a:solidFill>
            </a:endParaRPr>
          </a:p>
        </p:txBody>
      </p:sp>
      <p:sp>
        <p:nvSpPr>
          <p:cNvPr id="9" name="テキスト ボックス 8">
            <a:extLst>
              <a:ext uri="{FF2B5EF4-FFF2-40B4-BE49-F238E27FC236}">
                <a16:creationId xmlns:a16="http://schemas.microsoft.com/office/drawing/2014/main" id="{44C60A4C-3A4B-4980-9A82-0F0F06C17D10}"/>
              </a:ext>
            </a:extLst>
          </p:cNvPr>
          <p:cNvSpPr txBox="1"/>
          <p:nvPr/>
        </p:nvSpPr>
        <p:spPr>
          <a:xfrm>
            <a:off x="6588224" y="4776004"/>
            <a:ext cx="2969176" cy="1569660"/>
          </a:xfrm>
          <a:prstGeom prst="rect">
            <a:avLst/>
          </a:prstGeom>
          <a:noFill/>
        </p:spPr>
        <p:txBody>
          <a:bodyPr wrap="square">
            <a:spAutoFit/>
          </a:bodyPr>
          <a:lstStyle/>
          <a:p>
            <a:r>
              <a:rPr kumimoji="1" lang="ja-JP" altLang="en-US" sz="2400" dirty="0"/>
              <a:t>白部</a:t>
            </a:r>
            <a:r>
              <a:rPr kumimoji="1" lang="en-US" altLang="ja-JP" sz="2400" dirty="0"/>
              <a:t>…</a:t>
            </a:r>
            <a:r>
              <a:rPr kumimoji="1" lang="en-US" altLang="ja-JP" sz="2400" dirty="0" err="1"/>
              <a:t>TiNiSn</a:t>
            </a:r>
            <a:r>
              <a:rPr kumimoji="1" lang="ja-JP" altLang="en-US" sz="2400" dirty="0"/>
              <a:t>相</a:t>
            </a:r>
            <a:endParaRPr kumimoji="1" lang="en-US" altLang="ja-JP" sz="2400" dirty="0"/>
          </a:p>
          <a:p>
            <a:r>
              <a:rPr kumimoji="1" lang="ja-JP" altLang="en-US" sz="2400" dirty="0"/>
              <a:t>青部</a:t>
            </a:r>
            <a:r>
              <a:rPr kumimoji="1" lang="en-US" altLang="ja-JP" sz="2400" dirty="0"/>
              <a:t>…TiNi</a:t>
            </a:r>
            <a:r>
              <a:rPr kumimoji="1" lang="en-US" altLang="ja-JP" sz="2400" baseline="-25000" dirty="0"/>
              <a:t>2</a:t>
            </a:r>
            <a:r>
              <a:rPr kumimoji="1" lang="en-US" altLang="ja-JP" sz="2400" dirty="0"/>
              <a:t>Sn</a:t>
            </a:r>
            <a:r>
              <a:rPr kumimoji="1" lang="ja-JP" altLang="en-US" sz="2400" dirty="0"/>
              <a:t>相</a:t>
            </a:r>
            <a:endParaRPr kumimoji="1" lang="en-US" altLang="ja-JP" sz="2400" dirty="0"/>
          </a:p>
          <a:p>
            <a:pPr algn="l"/>
            <a:r>
              <a:rPr kumimoji="1" lang="ja-JP" altLang="en-US" sz="2400" dirty="0"/>
              <a:t>黒部</a:t>
            </a:r>
            <a:r>
              <a:rPr kumimoji="1" lang="en-US" altLang="ja-JP" sz="2400" dirty="0"/>
              <a:t>…</a:t>
            </a:r>
            <a:r>
              <a:rPr kumimoji="1" lang="ja-JP" altLang="en-US" sz="2400" dirty="0"/>
              <a:t>空孔</a:t>
            </a:r>
            <a:endParaRPr kumimoji="1" lang="en-US" altLang="ja-JP" sz="2400" dirty="0"/>
          </a:p>
          <a:p>
            <a:pPr algn="l"/>
            <a:endParaRPr kumimoji="1" lang="ja-JP" altLang="en-US" sz="2400" dirty="0"/>
          </a:p>
        </p:txBody>
      </p:sp>
      <p:sp>
        <p:nvSpPr>
          <p:cNvPr id="10" name="タイトル 1">
            <a:extLst>
              <a:ext uri="{FF2B5EF4-FFF2-40B4-BE49-F238E27FC236}">
                <a16:creationId xmlns:a16="http://schemas.microsoft.com/office/drawing/2014/main" id="{F9C9C692-974D-43C3-BC8B-60344916BFD5}"/>
              </a:ext>
            </a:extLst>
          </p:cNvPr>
          <p:cNvSpPr txBox="1">
            <a:spLocks/>
          </p:cNvSpPr>
          <p:nvPr/>
        </p:nvSpPr>
        <p:spPr>
          <a:xfrm>
            <a:off x="457200" y="4491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t>熱処理条件</a:t>
            </a:r>
          </a:p>
        </p:txBody>
      </p:sp>
      <p:sp>
        <p:nvSpPr>
          <p:cNvPr id="11" name="正方形/長方形 10">
            <a:extLst>
              <a:ext uri="{FF2B5EF4-FFF2-40B4-BE49-F238E27FC236}">
                <a16:creationId xmlns:a16="http://schemas.microsoft.com/office/drawing/2014/main" id="{4AE81D5F-D9FA-4E6B-B20E-E3042FEA2AF3}"/>
              </a:ext>
            </a:extLst>
          </p:cNvPr>
          <p:cNvSpPr/>
          <p:nvPr/>
        </p:nvSpPr>
        <p:spPr>
          <a:xfrm>
            <a:off x="3957764" y="1340768"/>
            <a:ext cx="360040" cy="2880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bg1"/>
                </a:solidFill>
              </a:rPr>
              <a:t>a</a:t>
            </a:r>
            <a:endParaRPr kumimoji="1" lang="ja-JP" altLang="en-US" sz="2400" dirty="0">
              <a:solidFill>
                <a:schemeClr val="bg1"/>
              </a:solidFill>
            </a:endParaRPr>
          </a:p>
        </p:txBody>
      </p:sp>
      <p:sp>
        <p:nvSpPr>
          <p:cNvPr id="12" name="正方形/長方形 11">
            <a:extLst>
              <a:ext uri="{FF2B5EF4-FFF2-40B4-BE49-F238E27FC236}">
                <a16:creationId xmlns:a16="http://schemas.microsoft.com/office/drawing/2014/main" id="{8C0049A7-6184-4351-8ADF-B10193F334D4}"/>
              </a:ext>
            </a:extLst>
          </p:cNvPr>
          <p:cNvSpPr/>
          <p:nvPr/>
        </p:nvSpPr>
        <p:spPr>
          <a:xfrm>
            <a:off x="5804426" y="1327284"/>
            <a:ext cx="360040" cy="2880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bg1"/>
                </a:solidFill>
              </a:rPr>
              <a:t>b</a:t>
            </a:r>
            <a:endParaRPr kumimoji="1" lang="ja-JP" altLang="en-US" sz="2400" dirty="0">
              <a:solidFill>
                <a:schemeClr val="bg1"/>
              </a:solidFill>
            </a:endParaRPr>
          </a:p>
        </p:txBody>
      </p:sp>
      <p:sp>
        <p:nvSpPr>
          <p:cNvPr id="13" name="正方形/長方形 12">
            <a:extLst>
              <a:ext uri="{FF2B5EF4-FFF2-40B4-BE49-F238E27FC236}">
                <a16:creationId xmlns:a16="http://schemas.microsoft.com/office/drawing/2014/main" id="{CAC07558-F8AE-4B80-9C59-B45833695BA0}"/>
              </a:ext>
            </a:extLst>
          </p:cNvPr>
          <p:cNvSpPr/>
          <p:nvPr/>
        </p:nvSpPr>
        <p:spPr>
          <a:xfrm>
            <a:off x="4839180" y="2708920"/>
            <a:ext cx="360040" cy="2880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bg1"/>
                </a:solidFill>
              </a:rPr>
              <a:t>c</a:t>
            </a:r>
            <a:endParaRPr kumimoji="1" lang="ja-JP" altLang="en-US" sz="2400" dirty="0">
              <a:solidFill>
                <a:schemeClr val="bg1"/>
              </a:solidFill>
            </a:endParaRPr>
          </a:p>
        </p:txBody>
      </p:sp>
      <p:sp>
        <p:nvSpPr>
          <p:cNvPr id="2" name="正方形/長方形 1">
            <a:extLst>
              <a:ext uri="{FF2B5EF4-FFF2-40B4-BE49-F238E27FC236}">
                <a16:creationId xmlns:a16="http://schemas.microsoft.com/office/drawing/2014/main" id="{74DE0640-789E-48BE-86D1-2A81B0645EE4}"/>
              </a:ext>
            </a:extLst>
          </p:cNvPr>
          <p:cNvSpPr/>
          <p:nvPr/>
        </p:nvSpPr>
        <p:spPr>
          <a:xfrm>
            <a:off x="113680" y="1050841"/>
            <a:ext cx="1014825"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a:extLst>
              <a:ext uri="{FF2B5EF4-FFF2-40B4-BE49-F238E27FC236}">
                <a16:creationId xmlns:a16="http://schemas.microsoft.com/office/drawing/2014/main" id="{BE77EE3D-1984-4C89-BA50-26D905F14AAB}"/>
              </a:ext>
            </a:extLst>
          </p:cNvPr>
          <p:cNvSpPr>
            <a:spLocks noGrp="1"/>
          </p:cNvSpPr>
          <p:nvPr>
            <p:ph type="sldNum" sz="quarter" idx="12"/>
          </p:nvPr>
        </p:nvSpPr>
        <p:spPr/>
        <p:txBody>
          <a:bodyPr/>
          <a:lstStyle/>
          <a:p>
            <a:fld id="{90BA7EBE-6FD4-4B50-83C6-C925E775C4BE}" type="slidenum">
              <a:rPr kumimoji="1" lang="ja-JP" altLang="en-US" smtClean="0"/>
              <a:t>20</a:t>
            </a:fld>
            <a:endParaRPr kumimoji="1" lang="ja-JP" altLang="en-US" dirty="0"/>
          </a:p>
        </p:txBody>
      </p:sp>
    </p:spTree>
    <p:extLst>
      <p:ext uri="{BB962C8B-B14F-4D97-AF65-F5344CB8AC3E}">
        <p14:creationId xmlns:p14="http://schemas.microsoft.com/office/powerpoint/2010/main" val="3119447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44C39438-4D91-419A-A368-2E4085972856}"/>
              </a:ext>
            </a:extLst>
          </p:cNvPr>
          <p:cNvSpPr/>
          <p:nvPr/>
        </p:nvSpPr>
        <p:spPr>
          <a:xfrm>
            <a:off x="611560" y="6129312"/>
            <a:ext cx="8244000" cy="108000"/>
          </a:xfrm>
          <a:prstGeom prst="rect">
            <a:avLst/>
          </a:prstGeom>
          <a:solidFill>
            <a:srgbClr val="BF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5EAF72C9-DA74-47BD-8B42-6BA28EDA466B}"/>
              </a:ext>
            </a:extLst>
          </p:cNvPr>
          <p:cNvSpPr/>
          <p:nvPr/>
        </p:nvSpPr>
        <p:spPr>
          <a:xfrm>
            <a:off x="611560" y="5517256"/>
            <a:ext cx="7416000" cy="108000"/>
          </a:xfrm>
          <a:prstGeom prst="rect">
            <a:avLst/>
          </a:prstGeom>
          <a:solidFill>
            <a:srgbClr val="BF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779E621F-0F8A-4389-AF6D-452D81745181}"/>
              </a:ext>
            </a:extLst>
          </p:cNvPr>
          <p:cNvSpPr txBox="1"/>
          <p:nvPr/>
        </p:nvSpPr>
        <p:spPr>
          <a:xfrm>
            <a:off x="231669" y="4764170"/>
            <a:ext cx="8712000" cy="1842418"/>
          </a:xfrm>
          <a:prstGeom prst="rect">
            <a:avLst/>
          </a:prstGeom>
          <a:noFill/>
          <a:ln w="19050">
            <a:noFill/>
          </a:ln>
          <a:effectLst/>
        </p:spPr>
        <p:txBody>
          <a:bodyPr wrap="square" lIns="36000" tIns="36000" rIns="36000" bIns="36000" rtlCol="0" anchor="ctr">
            <a:spAutoFit/>
          </a:bodyPr>
          <a:lstStyle/>
          <a:p>
            <a:pPr marL="358775" indent="-358775">
              <a:lnSpc>
                <a:spcPct val="200000"/>
              </a:lnSpc>
              <a:buFont typeface="Wingdings" panose="05000000000000000000" pitchFamily="2" charset="2"/>
              <a:buChar char="Ø"/>
            </a:pPr>
            <a:r>
              <a:rPr kumimoji="1" lang="en-US" altLang="ja-JP" sz="2000" b="1" dirty="0">
                <a:latin typeface="+mn-ea"/>
              </a:rPr>
              <a:t>Sb</a:t>
            </a:r>
            <a:r>
              <a:rPr kumimoji="1" lang="ja-JP" altLang="en-US" sz="2000" b="1" dirty="0">
                <a:latin typeface="+mn-ea"/>
              </a:rPr>
              <a:t>置換によって</a:t>
            </a:r>
            <a:r>
              <a:rPr kumimoji="1" lang="en-US" altLang="ja-JP" sz="2000" b="1" dirty="0" err="1">
                <a:latin typeface="+mn-ea"/>
              </a:rPr>
              <a:t>TiNiSn</a:t>
            </a:r>
            <a:r>
              <a:rPr kumimoji="1" lang="ja-JP" altLang="en-US" sz="2000" b="1" dirty="0">
                <a:latin typeface="+mn-ea"/>
              </a:rPr>
              <a:t>の熱電特性を変化させて</a:t>
            </a:r>
            <a:r>
              <a:rPr kumimoji="1" lang="en-US" altLang="ja-JP" sz="2000" b="1" i="1" dirty="0">
                <a:latin typeface="+mn-ea"/>
              </a:rPr>
              <a:t>ZT</a:t>
            </a:r>
            <a:r>
              <a:rPr kumimoji="1" lang="ja-JP" altLang="en-US" sz="2000" b="1" i="1" dirty="0">
                <a:latin typeface="+mn-ea"/>
              </a:rPr>
              <a:t>を</a:t>
            </a:r>
            <a:r>
              <a:rPr kumimoji="1" lang="ja-JP" altLang="en-US" sz="2000" b="1" dirty="0">
                <a:latin typeface="+mn-ea"/>
              </a:rPr>
              <a:t>向上させる</a:t>
            </a:r>
            <a:endParaRPr kumimoji="1" lang="en-US" altLang="ja-JP" sz="2000" b="1" dirty="0">
              <a:latin typeface="+mn-ea"/>
            </a:endParaRPr>
          </a:p>
          <a:p>
            <a:pPr marL="358775" indent="-358775">
              <a:lnSpc>
                <a:spcPct val="200000"/>
              </a:lnSpc>
              <a:buFont typeface="Wingdings" panose="05000000000000000000" pitchFamily="2" charset="2"/>
              <a:buChar char="Ø"/>
            </a:pPr>
            <a:r>
              <a:rPr kumimoji="1" lang="ja-JP" altLang="en-US" sz="2000" b="1" dirty="0">
                <a:latin typeface="+mn-ea"/>
              </a:rPr>
              <a:t>実験結果を用いた</a:t>
            </a:r>
            <a:r>
              <a:rPr kumimoji="1" lang="en-US" altLang="ja-JP" sz="2000" b="1" dirty="0">
                <a:latin typeface="+mn-ea"/>
              </a:rPr>
              <a:t>DFT</a:t>
            </a:r>
            <a:r>
              <a:rPr kumimoji="1" lang="ja-JP" altLang="en-US" sz="2000" b="1" dirty="0">
                <a:latin typeface="+mn-ea"/>
              </a:rPr>
              <a:t>計算によって</a:t>
            </a:r>
            <a:r>
              <a:rPr kumimoji="1" lang="en-US" altLang="ja-JP" sz="2000" b="1" dirty="0">
                <a:latin typeface="+mn-ea"/>
              </a:rPr>
              <a:t>Sb</a:t>
            </a:r>
            <a:r>
              <a:rPr kumimoji="1" lang="ja-JP" altLang="en-US" sz="2000" b="1" dirty="0">
                <a:latin typeface="+mn-ea"/>
              </a:rPr>
              <a:t>置換後の電子状態を明らかにする</a:t>
            </a:r>
            <a:endParaRPr kumimoji="1" lang="en-US" altLang="ja-JP" sz="2000" b="1" dirty="0">
              <a:latin typeface="+mn-ea"/>
            </a:endParaRPr>
          </a:p>
        </p:txBody>
      </p:sp>
      <p:sp>
        <p:nvSpPr>
          <p:cNvPr id="2" name="正方形/長方形 1">
            <a:extLst>
              <a:ext uri="{FF2B5EF4-FFF2-40B4-BE49-F238E27FC236}">
                <a16:creationId xmlns:a16="http://schemas.microsoft.com/office/drawing/2014/main" id="{6DEB891A-1524-47BE-A6E9-B20D06A533B3}"/>
              </a:ext>
            </a:extLst>
          </p:cNvPr>
          <p:cNvSpPr/>
          <p:nvPr/>
        </p:nvSpPr>
        <p:spPr>
          <a:xfrm>
            <a:off x="234000" y="2636912"/>
            <a:ext cx="8676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0C7A1228-B6D6-40B8-9F4D-0BC36B7CEF5F}"/>
              </a:ext>
            </a:extLst>
          </p:cNvPr>
          <p:cNvGrpSpPr/>
          <p:nvPr/>
        </p:nvGrpSpPr>
        <p:grpSpPr>
          <a:xfrm>
            <a:off x="264800" y="2704594"/>
            <a:ext cx="8629089" cy="832067"/>
            <a:chOff x="304535" y="2711511"/>
            <a:chExt cx="8643777" cy="832067"/>
          </a:xfrm>
        </p:grpSpPr>
        <p:sp>
          <p:nvSpPr>
            <p:cNvPr id="27" name="テキスト ボックス 26">
              <a:extLst>
                <a:ext uri="{FF2B5EF4-FFF2-40B4-BE49-F238E27FC236}">
                  <a16:creationId xmlns:a16="http://schemas.microsoft.com/office/drawing/2014/main" id="{10265CCA-1AE0-4004-BFBD-232BBB0C177C}"/>
                </a:ext>
              </a:extLst>
            </p:cNvPr>
            <p:cNvSpPr txBox="1"/>
            <p:nvPr/>
          </p:nvSpPr>
          <p:spPr>
            <a:xfrm>
              <a:off x="3258271" y="2711511"/>
              <a:ext cx="4238501" cy="380480"/>
            </a:xfrm>
            <a:prstGeom prst="rect">
              <a:avLst/>
            </a:prstGeom>
            <a:noFill/>
            <a:ln w="19050">
              <a:noFill/>
            </a:ln>
            <a:effectLst/>
          </p:spPr>
          <p:txBody>
            <a:bodyPr wrap="square" lIns="36000" tIns="36000" rIns="36000" bIns="36000" rtlCol="0" anchor="t">
              <a:spAutoFit/>
            </a:bodyPr>
            <a:lstStyle/>
            <a:p>
              <a:pPr algn="ctr"/>
              <a:r>
                <a:rPr lang="ja-JP" altLang="en-US" i="1" dirty="0"/>
                <a:t>（ゼーベック係数（</a:t>
              </a:r>
              <a:r>
                <a:rPr lang="en-US" altLang="ja-JP" dirty="0"/>
                <a:t>V/K</a:t>
              </a:r>
              <a:r>
                <a:rPr lang="ja-JP" altLang="en-US" dirty="0"/>
                <a:t>））</a:t>
              </a:r>
              <a:r>
                <a:rPr lang="en-US" altLang="ja-JP" sz="2000" baseline="30000" dirty="0"/>
                <a:t>2</a:t>
              </a:r>
              <a:endParaRPr lang="ja-JP" altLang="en-US" dirty="0"/>
            </a:p>
          </p:txBody>
        </p:sp>
        <p:sp>
          <p:nvSpPr>
            <p:cNvPr id="30" name="テキスト ボックス 29">
              <a:extLst>
                <a:ext uri="{FF2B5EF4-FFF2-40B4-BE49-F238E27FC236}">
                  <a16:creationId xmlns:a16="http://schemas.microsoft.com/office/drawing/2014/main" id="{3B42A5B7-1FE7-4956-8770-5EBAFAD5B7C8}"/>
                </a:ext>
              </a:extLst>
            </p:cNvPr>
            <p:cNvSpPr txBox="1"/>
            <p:nvPr/>
          </p:nvSpPr>
          <p:spPr>
            <a:xfrm>
              <a:off x="7479105" y="2930819"/>
              <a:ext cx="1469207" cy="349702"/>
            </a:xfrm>
            <a:prstGeom prst="rect">
              <a:avLst/>
            </a:prstGeom>
            <a:noFill/>
            <a:ln w="19050">
              <a:noFill/>
            </a:ln>
            <a:effectLst/>
          </p:spPr>
          <p:txBody>
            <a:bodyPr wrap="square" lIns="36000" tIns="36000" rIns="36000" bIns="36000" rtlCol="0" anchor="ctr">
              <a:spAutoFit/>
            </a:bodyPr>
            <a:lstStyle/>
            <a:p>
              <a:pPr algn="ctr"/>
              <a:r>
                <a:rPr lang="ja-JP" altLang="en-US" dirty="0"/>
                <a:t>平均温度</a:t>
              </a:r>
              <a:r>
                <a:rPr lang="en-US" altLang="ja-JP" dirty="0"/>
                <a:t>(K)</a:t>
              </a:r>
            </a:p>
          </p:txBody>
        </p:sp>
        <p:cxnSp>
          <p:nvCxnSpPr>
            <p:cNvPr id="35" name="直線コネクタ 34">
              <a:extLst>
                <a:ext uri="{FF2B5EF4-FFF2-40B4-BE49-F238E27FC236}">
                  <a16:creationId xmlns:a16="http://schemas.microsoft.com/office/drawing/2014/main" id="{ED214B2F-FC96-48F6-B17A-44010B687253}"/>
                </a:ext>
              </a:extLst>
            </p:cNvPr>
            <p:cNvCxnSpPr/>
            <p:nvPr/>
          </p:nvCxnSpPr>
          <p:spPr>
            <a:xfrm>
              <a:off x="3703893" y="3090662"/>
              <a:ext cx="33708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694D6DEC-E896-4F81-91B4-5D774353B134}"/>
                </a:ext>
              </a:extLst>
            </p:cNvPr>
            <p:cNvSpPr txBox="1"/>
            <p:nvPr/>
          </p:nvSpPr>
          <p:spPr>
            <a:xfrm>
              <a:off x="7184944" y="2896402"/>
              <a:ext cx="466780" cy="442035"/>
            </a:xfrm>
            <a:prstGeom prst="rect">
              <a:avLst/>
            </a:prstGeom>
            <a:noFill/>
            <a:ln w="19050">
              <a:noFill/>
            </a:ln>
            <a:effectLst/>
          </p:spPr>
          <p:txBody>
            <a:bodyPr wrap="square" lIns="36000" tIns="36000" rIns="36000" bIns="36000" rtlCol="0" anchor="ctr">
              <a:spAutoFit/>
            </a:bodyPr>
            <a:lstStyle/>
            <a:p>
              <a:pPr algn="ctr"/>
              <a:r>
                <a:rPr lang="en-US" altLang="ja-JP" sz="2400" dirty="0"/>
                <a:t>×</a:t>
              </a:r>
              <a:endParaRPr lang="ja-JP" altLang="en-US" sz="2400" dirty="0"/>
            </a:p>
          </p:txBody>
        </p:sp>
        <p:sp>
          <p:nvSpPr>
            <p:cNvPr id="39" name="テキスト ボックス 38">
              <a:extLst>
                <a:ext uri="{FF2B5EF4-FFF2-40B4-BE49-F238E27FC236}">
                  <a16:creationId xmlns:a16="http://schemas.microsoft.com/office/drawing/2014/main" id="{B31533EB-F2C0-435A-9634-568B2A4088FC}"/>
                </a:ext>
              </a:extLst>
            </p:cNvPr>
            <p:cNvSpPr txBox="1"/>
            <p:nvPr/>
          </p:nvSpPr>
          <p:spPr>
            <a:xfrm>
              <a:off x="304535" y="2884652"/>
              <a:ext cx="3169760" cy="442035"/>
            </a:xfrm>
            <a:prstGeom prst="rect">
              <a:avLst/>
            </a:prstGeom>
            <a:noFill/>
            <a:ln w="19050">
              <a:noFill/>
            </a:ln>
            <a:effectLst/>
          </p:spPr>
          <p:txBody>
            <a:bodyPr wrap="square" lIns="36000" tIns="36000" rIns="36000" bIns="36000" rtlCol="0" anchor="ctr">
              <a:spAutoFit/>
            </a:bodyPr>
            <a:lstStyle/>
            <a:p>
              <a:pPr algn="ctr"/>
              <a:r>
                <a:rPr lang="ja-JP" altLang="en-US" sz="2400" i="1" dirty="0"/>
                <a:t>無次元性能指数</a:t>
              </a:r>
              <a:r>
                <a:rPr lang="en-US" altLang="ja-JP" sz="2400" i="1" dirty="0"/>
                <a:t>ZT</a:t>
              </a:r>
              <a:r>
                <a:rPr lang="ja-JP" altLang="en-US" sz="2400" i="1" dirty="0"/>
                <a:t>＝</a:t>
              </a:r>
              <a:endParaRPr lang="ja-JP" altLang="en-US" sz="2400" dirty="0"/>
            </a:p>
          </p:txBody>
        </p:sp>
        <p:sp>
          <p:nvSpPr>
            <p:cNvPr id="18" name="テキスト ボックス 17">
              <a:extLst>
                <a:ext uri="{FF2B5EF4-FFF2-40B4-BE49-F238E27FC236}">
                  <a16:creationId xmlns:a16="http://schemas.microsoft.com/office/drawing/2014/main" id="{C44A2D86-FDDE-467B-8E14-6235F2CA3ECB}"/>
                </a:ext>
              </a:extLst>
            </p:cNvPr>
            <p:cNvSpPr txBox="1"/>
            <p:nvPr/>
          </p:nvSpPr>
          <p:spPr>
            <a:xfrm>
              <a:off x="3474295" y="3174246"/>
              <a:ext cx="3842922" cy="369332"/>
            </a:xfrm>
            <a:prstGeom prst="rect">
              <a:avLst/>
            </a:prstGeom>
            <a:noFill/>
          </p:spPr>
          <p:txBody>
            <a:bodyPr wrap="square">
              <a:spAutoFit/>
            </a:bodyPr>
            <a:lstStyle/>
            <a:p>
              <a:pPr algn="ctr"/>
              <a:r>
                <a:rPr lang="ja-JP" altLang="en-US" dirty="0"/>
                <a:t>電気抵抗率</a:t>
              </a:r>
              <a:r>
                <a:rPr lang="en-US" altLang="ja-JP" dirty="0"/>
                <a:t>(</a:t>
              </a:r>
              <a:r>
                <a:rPr lang="en-US" altLang="ja-JP" dirty="0" err="1"/>
                <a:t>Ωm</a:t>
              </a:r>
              <a:r>
                <a:rPr lang="en-US" altLang="ja-JP" dirty="0"/>
                <a:t>)</a:t>
              </a:r>
              <a:r>
                <a:rPr lang="ja-JP" altLang="en-US" dirty="0"/>
                <a:t> </a:t>
              </a:r>
              <a:r>
                <a:rPr lang="en-US" altLang="ja-JP" dirty="0"/>
                <a:t>× </a:t>
              </a:r>
              <a:r>
                <a:rPr lang="ja-JP" altLang="en-US" dirty="0"/>
                <a:t>熱伝導率</a:t>
              </a:r>
              <a:r>
                <a:rPr lang="en-US" altLang="ja-JP" dirty="0"/>
                <a:t>(W/</a:t>
              </a:r>
              <a:r>
                <a:rPr lang="en-US" altLang="ja-JP" dirty="0" err="1"/>
                <a:t>mK</a:t>
              </a:r>
              <a:r>
                <a:rPr lang="en-US" altLang="ja-JP" dirty="0"/>
                <a:t>)</a:t>
              </a:r>
              <a:endParaRPr lang="ja-JP" altLang="en-US" dirty="0"/>
            </a:p>
          </p:txBody>
        </p:sp>
      </p:grpSp>
      <p:sp>
        <p:nvSpPr>
          <p:cNvPr id="31" name="テキスト ボックス 30">
            <a:extLst>
              <a:ext uri="{FF2B5EF4-FFF2-40B4-BE49-F238E27FC236}">
                <a16:creationId xmlns:a16="http://schemas.microsoft.com/office/drawing/2014/main" id="{08977A51-C210-41E7-B9F5-E2FA7FDDB4C5}"/>
              </a:ext>
            </a:extLst>
          </p:cNvPr>
          <p:cNvSpPr txBox="1"/>
          <p:nvPr/>
        </p:nvSpPr>
        <p:spPr>
          <a:xfrm>
            <a:off x="342000" y="3502313"/>
            <a:ext cx="8460000" cy="1438855"/>
          </a:xfrm>
          <a:prstGeom prst="rect">
            <a:avLst/>
          </a:prstGeom>
          <a:noFill/>
        </p:spPr>
        <p:txBody>
          <a:bodyPr wrap="square">
            <a:spAutoFit/>
          </a:bodyPr>
          <a:lstStyle/>
          <a:p>
            <a:pPr>
              <a:lnSpc>
                <a:spcPct val="150000"/>
              </a:lnSpc>
            </a:pPr>
            <a:r>
              <a:rPr kumimoji="1" lang="ja-JP" altLang="en-US" sz="2000" b="1" dirty="0">
                <a:latin typeface="+mn-ea"/>
              </a:rPr>
              <a:t>判明していること</a:t>
            </a:r>
            <a:endParaRPr kumimoji="1" lang="en-US" altLang="ja-JP" sz="2000" b="1" dirty="0">
              <a:latin typeface="+mn-ea"/>
            </a:endParaRPr>
          </a:p>
          <a:p>
            <a:pPr marL="728663" lvl="1" indent="-271463">
              <a:lnSpc>
                <a:spcPct val="150000"/>
              </a:lnSpc>
              <a:buFont typeface="Wingdings" panose="05000000000000000000" pitchFamily="2" charset="2"/>
              <a:buChar char="ü"/>
            </a:pPr>
            <a:r>
              <a:rPr kumimoji="1" lang="en-US" altLang="ja-JP" sz="2000" dirty="0">
                <a:latin typeface="+mn-ea"/>
              </a:rPr>
              <a:t>Sn</a:t>
            </a:r>
            <a:r>
              <a:rPr kumimoji="1" lang="ja-JP" altLang="en-US" sz="2000" dirty="0">
                <a:latin typeface="+mn-ea"/>
              </a:rPr>
              <a:t>サイトの</a:t>
            </a:r>
            <a:r>
              <a:rPr kumimoji="1" lang="en-US" altLang="ja-JP" sz="2000" dirty="0">
                <a:latin typeface="+mn-ea"/>
              </a:rPr>
              <a:t>Sb</a:t>
            </a:r>
            <a:r>
              <a:rPr kumimoji="1" lang="ja-JP" altLang="en-US" sz="2000" dirty="0">
                <a:latin typeface="+mn-ea"/>
              </a:rPr>
              <a:t>置換により熱電特性が変化（キャリア濃度の増大）</a:t>
            </a:r>
            <a:endParaRPr kumimoji="1" lang="en-US" altLang="ja-JP" sz="2000" dirty="0">
              <a:latin typeface="+mn-ea"/>
            </a:endParaRPr>
          </a:p>
          <a:p>
            <a:pPr marL="728663" lvl="1" indent="-271463">
              <a:lnSpc>
                <a:spcPct val="150000"/>
              </a:lnSpc>
              <a:buFont typeface="Wingdings" panose="05000000000000000000" pitchFamily="2" charset="2"/>
              <a:buChar char="ü"/>
            </a:pPr>
            <a:r>
              <a:rPr kumimoji="1" lang="ja-JP" altLang="en-US" sz="2000" dirty="0">
                <a:latin typeface="+mn-ea"/>
              </a:rPr>
              <a:t>実際に作製した試料の電子状態の変化は明らかにされていない</a:t>
            </a:r>
            <a:endParaRPr kumimoji="1" lang="en-US" altLang="ja-JP" sz="2000" dirty="0">
              <a:latin typeface="+mn-ea"/>
            </a:endParaRPr>
          </a:p>
        </p:txBody>
      </p:sp>
      <p:sp>
        <p:nvSpPr>
          <p:cNvPr id="19" name="テキスト ボックス 18">
            <a:extLst>
              <a:ext uri="{FF2B5EF4-FFF2-40B4-BE49-F238E27FC236}">
                <a16:creationId xmlns:a16="http://schemas.microsoft.com/office/drawing/2014/main" id="{5B3B366F-566D-4D62-9ABC-E91958E9465A}"/>
              </a:ext>
            </a:extLst>
          </p:cNvPr>
          <p:cNvSpPr txBox="1"/>
          <p:nvPr/>
        </p:nvSpPr>
        <p:spPr>
          <a:xfrm>
            <a:off x="342000" y="1029429"/>
            <a:ext cx="8460000" cy="1438855"/>
          </a:xfrm>
          <a:prstGeom prst="rect">
            <a:avLst/>
          </a:prstGeom>
          <a:noFill/>
        </p:spPr>
        <p:txBody>
          <a:bodyPr wrap="square">
            <a:spAutoFit/>
          </a:bodyPr>
          <a:lstStyle/>
          <a:p>
            <a:pPr>
              <a:lnSpc>
                <a:spcPct val="150000"/>
              </a:lnSpc>
            </a:pPr>
            <a:r>
              <a:rPr kumimoji="1" lang="ja-JP" altLang="en-US" sz="2000" b="1" dirty="0">
                <a:latin typeface="+mn-ea"/>
              </a:rPr>
              <a:t>ハーフ・ホイスラー合金</a:t>
            </a:r>
            <a:r>
              <a:rPr kumimoji="1" lang="en-US" altLang="ja-JP" sz="2000" b="1" dirty="0" err="1">
                <a:latin typeface="+mn-ea"/>
              </a:rPr>
              <a:t>TiNiSn</a:t>
            </a:r>
            <a:endParaRPr kumimoji="1" lang="en-US" altLang="ja-JP" sz="2000" dirty="0">
              <a:latin typeface="+mn-ea"/>
            </a:endParaRPr>
          </a:p>
          <a:p>
            <a:pPr marL="800100" lvl="1" indent="-342900">
              <a:lnSpc>
                <a:spcPct val="150000"/>
              </a:lnSpc>
              <a:buFont typeface="Wingdings" panose="05000000000000000000" pitchFamily="2" charset="2"/>
              <a:buChar char="ü"/>
            </a:pPr>
            <a:r>
              <a:rPr kumimoji="1" lang="ja-JP" altLang="en-US" sz="2000" dirty="0">
                <a:latin typeface="+mn-ea"/>
              </a:rPr>
              <a:t>豊富で比較的無害な金属元素を用いた組成</a:t>
            </a:r>
            <a:endParaRPr kumimoji="1" lang="en-US" altLang="ja-JP" sz="2000" dirty="0">
              <a:latin typeface="+mn-ea"/>
            </a:endParaRPr>
          </a:p>
          <a:p>
            <a:pPr marL="800100" lvl="1" indent="-342900">
              <a:lnSpc>
                <a:spcPct val="150000"/>
              </a:lnSpc>
              <a:buFont typeface="Wingdings" panose="05000000000000000000" pitchFamily="2" charset="2"/>
              <a:buChar char="ü"/>
            </a:pPr>
            <a:r>
              <a:rPr kumimoji="1" lang="ja-JP" altLang="en-US" sz="2000" dirty="0">
                <a:latin typeface="+mn-ea"/>
              </a:rPr>
              <a:t>室温で</a:t>
            </a:r>
            <a:r>
              <a:rPr kumimoji="1" lang="en-US" altLang="ja-JP" sz="2000" dirty="0">
                <a:latin typeface="+mn-ea"/>
              </a:rPr>
              <a:t>-250μV/K</a:t>
            </a:r>
            <a:r>
              <a:rPr kumimoji="1" lang="ja-JP" altLang="en-US" sz="2000" dirty="0">
                <a:latin typeface="+mn-ea"/>
              </a:rPr>
              <a:t>のゼーベック係数を持つ</a:t>
            </a:r>
            <a:endParaRPr kumimoji="1" lang="en-US" altLang="ja-JP" sz="2000" dirty="0">
              <a:latin typeface="+mn-ea"/>
            </a:endParaRPr>
          </a:p>
        </p:txBody>
      </p:sp>
      <p:sp>
        <p:nvSpPr>
          <p:cNvPr id="3" name="正方形/長方形 2">
            <a:extLst>
              <a:ext uri="{FF2B5EF4-FFF2-40B4-BE49-F238E27FC236}">
                <a16:creationId xmlns:a16="http://schemas.microsoft.com/office/drawing/2014/main" id="{4EE4C5AE-5CE4-43A6-86CC-67F24012C485}"/>
              </a:ext>
            </a:extLst>
          </p:cNvPr>
          <p:cNvSpPr/>
          <p:nvPr/>
        </p:nvSpPr>
        <p:spPr>
          <a:xfrm>
            <a:off x="162000" y="5036921"/>
            <a:ext cx="8820000" cy="1344407"/>
          </a:xfrm>
          <a:prstGeom prst="rect">
            <a:avLst/>
          </a:prstGeom>
          <a:noFill/>
          <a:ln w="57150">
            <a:solidFill>
              <a:srgbClr val="75D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タイトル 1">
            <a:extLst>
              <a:ext uri="{FF2B5EF4-FFF2-40B4-BE49-F238E27FC236}">
                <a16:creationId xmlns:a16="http://schemas.microsoft.com/office/drawing/2014/main" id="{CBF10C33-C75F-4649-AFFD-664A555589C7}"/>
              </a:ext>
            </a:extLst>
          </p:cNvPr>
          <p:cNvSpPr txBox="1">
            <a:spLocks/>
          </p:cNvSpPr>
          <p:nvPr/>
        </p:nvSpPr>
        <p:spPr>
          <a:xfrm>
            <a:off x="457200" y="4491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t>研究目的</a:t>
            </a:r>
            <a:endParaRPr lang="en-US" altLang="ja-JP" sz="4000" dirty="0"/>
          </a:p>
        </p:txBody>
      </p:sp>
      <p:sp>
        <p:nvSpPr>
          <p:cNvPr id="4" name="スライド番号プレースホルダー 3">
            <a:extLst>
              <a:ext uri="{FF2B5EF4-FFF2-40B4-BE49-F238E27FC236}">
                <a16:creationId xmlns:a16="http://schemas.microsoft.com/office/drawing/2014/main" id="{3DE19AF5-DA7A-4D2F-9F98-4868703DCD98}"/>
              </a:ext>
            </a:extLst>
          </p:cNvPr>
          <p:cNvSpPr>
            <a:spLocks noGrp="1"/>
          </p:cNvSpPr>
          <p:nvPr>
            <p:ph type="sldNum" sz="quarter" idx="12"/>
          </p:nvPr>
        </p:nvSpPr>
        <p:spPr/>
        <p:txBody>
          <a:bodyPr/>
          <a:lstStyle/>
          <a:p>
            <a:fld id="{90BA7EBE-6FD4-4B50-83C6-C925E775C4BE}" type="slidenum">
              <a:rPr kumimoji="1" lang="ja-JP" altLang="en-US" smtClean="0"/>
              <a:t>3</a:t>
            </a:fld>
            <a:endParaRPr kumimoji="1" lang="ja-JP" altLang="en-US" dirty="0"/>
          </a:p>
        </p:txBody>
      </p:sp>
    </p:spTree>
    <p:extLst>
      <p:ext uri="{BB962C8B-B14F-4D97-AF65-F5344CB8AC3E}">
        <p14:creationId xmlns:p14="http://schemas.microsoft.com/office/powerpoint/2010/main" val="553052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00688C8F-3395-4720-8C16-A4A9A53570E2}"/>
              </a:ext>
            </a:extLst>
          </p:cNvPr>
          <p:cNvSpPr/>
          <p:nvPr/>
        </p:nvSpPr>
        <p:spPr>
          <a:xfrm>
            <a:off x="169009" y="5337224"/>
            <a:ext cx="1836000" cy="1080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1D9D9D4C-91F6-45D3-9E72-4F0DB9A3860B}"/>
              </a:ext>
            </a:extLst>
          </p:cNvPr>
          <p:cNvSpPr/>
          <p:nvPr/>
        </p:nvSpPr>
        <p:spPr>
          <a:xfrm>
            <a:off x="171823" y="3837340"/>
            <a:ext cx="4356000" cy="1080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812BED4B-B1F0-4C66-A68A-F33129651111}"/>
              </a:ext>
            </a:extLst>
          </p:cNvPr>
          <p:cNvSpPr/>
          <p:nvPr/>
        </p:nvSpPr>
        <p:spPr>
          <a:xfrm>
            <a:off x="169009" y="2333580"/>
            <a:ext cx="3852000" cy="1080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0C98EA33-765B-4F25-B5F3-0BC037531E6D}"/>
              </a:ext>
            </a:extLst>
          </p:cNvPr>
          <p:cNvSpPr/>
          <p:nvPr/>
        </p:nvSpPr>
        <p:spPr>
          <a:xfrm>
            <a:off x="143592" y="1304776"/>
            <a:ext cx="684000" cy="1080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86CA48E1-D167-4320-942C-5B458BA7AD54}"/>
              </a:ext>
            </a:extLst>
          </p:cNvPr>
          <p:cNvSpPr txBox="1">
            <a:spLocks/>
          </p:cNvSpPr>
          <p:nvPr/>
        </p:nvSpPr>
        <p:spPr>
          <a:xfrm>
            <a:off x="457200" y="4491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t>実験方法</a:t>
            </a:r>
            <a:endParaRPr lang="en-US" altLang="ja-JP" sz="4000" dirty="0"/>
          </a:p>
        </p:txBody>
      </p:sp>
      <p:sp>
        <p:nvSpPr>
          <p:cNvPr id="33" name="テキスト ボックス 32">
            <a:extLst>
              <a:ext uri="{FF2B5EF4-FFF2-40B4-BE49-F238E27FC236}">
                <a16:creationId xmlns:a16="http://schemas.microsoft.com/office/drawing/2014/main" id="{48EBE488-8DA2-4FC2-BC6E-862C61719D8A}"/>
              </a:ext>
            </a:extLst>
          </p:cNvPr>
          <p:cNvSpPr txBox="1"/>
          <p:nvPr/>
        </p:nvSpPr>
        <p:spPr>
          <a:xfrm>
            <a:off x="169009" y="931547"/>
            <a:ext cx="5038637" cy="4600866"/>
          </a:xfrm>
          <a:prstGeom prst="rect">
            <a:avLst/>
          </a:prstGeom>
          <a:noFill/>
        </p:spPr>
        <p:txBody>
          <a:bodyPr wrap="square" lIns="36000" tIns="36000" rIns="36000" bIns="36000" rtlCol="0" anchor="ctr">
            <a:spAutoFit/>
          </a:bodyPr>
          <a:lstStyle/>
          <a:p>
            <a:pPr>
              <a:lnSpc>
                <a:spcPct val="150000"/>
              </a:lnSpc>
            </a:pPr>
            <a:r>
              <a:rPr lang="ja-JP" altLang="en-US" sz="2200" dirty="0"/>
              <a:t>秤量</a:t>
            </a:r>
            <a:endParaRPr lang="en-US" altLang="ja-JP" sz="2200" dirty="0"/>
          </a:p>
          <a:p>
            <a:pPr>
              <a:lnSpc>
                <a:spcPct val="150000"/>
              </a:lnSpc>
            </a:pPr>
            <a:endParaRPr lang="en-US" altLang="ja-JP" sz="2200" dirty="0"/>
          </a:p>
          <a:p>
            <a:pPr>
              <a:lnSpc>
                <a:spcPct val="150000"/>
              </a:lnSpc>
            </a:pPr>
            <a:r>
              <a:rPr lang="ja-JP" altLang="en-US" sz="2200" dirty="0"/>
              <a:t>インゴット作製（アーク溶解）</a:t>
            </a:r>
            <a:endParaRPr lang="en-US" altLang="ja-JP" sz="2200" dirty="0"/>
          </a:p>
          <a:p>
            <a:pPr>
              <a:lnSpc>
                <a:spcPct val="150000"/>
              </a:lnSpc>
            </a:pPr>
            <a:endParaRPr lang="en-US" altLang="ja-JP" sz="2200" dirty="0"/>
          </a:p>
          <a:p>
            <a:pPr>
              <a:lnSpc>
                <a:spcPct val="150000"/>
              </a:lnSpc>
            </a:pPr>
            <a:endParaRPr lang="en-US" altLang="ja-JP" sz="2200" dirty="0"/>
          </a:p>
          <a:p>
            <a:pPr>
              <a:lnSpc>
                <a:spcPct val="150000"/>
              </a:lnSpc>
            </a:pPr>
            <a:r>
              <a:rPr lang="ja-JP" altLang="en-US" sz="2200" dirty="0"/>
              <a:t>試料片の切り出し（ワイヤカット）</a:t>
            </a:r>
            <a:endParaRPr lang="en-US" altLang="ja-JP" sz="2200" dirty="0"/>
          </a:p>
          <a:p>
            <a:pPr>
              <a:lnSpc>
                <a:spcPct val="150000"/>
              </a:lnSpc>
            </a:pPr>
            <a:endParaRPr lang="en-US" altLang="ja-JP" sz="2200" dirty="0"/>
          </a:p>
          <a:p>
            <a:pPr>
              <a:lnSpc>
                <a:spcPct val="150000"/>
              </a:lnSpc>
            </a:pPr>
            <a:endParaRPr lang="en-US" altLang="ja-JP" sz="2200" dirty="0"/>
          </a:p>
          <a:p>
            <a:pPr>
              <a:lnSpc>
                <a:spcPct val="150000"/>
              </a:lnSpc>
            </a:pPr>
            <a:r>
              <a:rPr lang="ja-JP" altLang="en-US" sz="2200" dirty="0"/>
              <a:t>均質化熱処理</a:t>
            </a:r>
            <a:endParaRPr lang="en-US" altLang="ja-JP" sz="2200" dirty="0"/>
          </a:p>
        </p:txBody>
      </p:sp>
      <p:sp>
        <p:nvSpPr>
          <p:cNvPr id="2" name="正方形/長方形 1">
            <a:extLst>
              <a:ext uri="{FF2B5EF4-FFF2-40B4-BE49-F238E27FC236}">
                <a16:creationId xmlns:a16="http://schemas.microsoft.com/office/drawing/2014/main" id="{2E18B756-D97D-4FAB-8389-702B03A773D8}"/>
              </a:ext>
            </a:extLst>
          </p:cNvPr>
          <p:cNvSpPr/>
          <p:nvPr/>
        </p:nvSpPr>
        <p:spPr>
          <a:xfrm>
            <a:off x="4859397" y="1383908"/>
            <a:ext cx="64649" cy="4860000"/>
          </a:xfrm>
          <a:prstGeom prst="rect">
            <a:avLst/>
          </a:prstGeom>
          <a:solidFill>
            <a:srgbClr val="75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EE276D17-EAA7-4A53-9A14-ECD4083AF5B8}"/>
              </a:ext>
            </a:extLst>
          </p:cNvPr>
          <p:cNvSpPr txBox="1"/>
          <p:nvPr/>
        </p:nvSpPr>
        <p:spPr>
          <a:xfrm>
            <a:off x="4994211" y="1006269"/>
            <a:ext cx="4133841" cy="4920184"/>
          </a:xfrm>
          <a:prstGeom prst="rect">
            <a:avLst/>
          </a:prstGeom>
          <a:noFill/>
        </p:spPr>
        <p:txBody>
          <a:bodyPr wrap="square" lIns="36000" tIns="36000" rIns="36000" bIns="36000" rtlCol="0" anchor="ctr">
            <a:spAutoFit/>
          </a:bodyPr>
          <a:lstStyle/>
          <a:p>
            <a:pPr>
              <a:lnSpc>
                <a:spcPct val="200000"/>
              </a:lnSpc>
            </a:pPr>
            <a:r>
              <a:rPr lang="ja-JP" altLang="en-US" sz="2000" dirty="0"/>
              <a:t>測定｜</a:t>
            </a:r>
            <a:endParaRPr lang="en-US" altLang="ja-JP" sz="2000" dirty="0"/>
          </a:p>
          <a:p>
            <a:pPr marL="342900" indent="-342900">
              <a:lnSpc>
                <a:spcPct val="200000"/>
              </a:lnSpc>
              <a:buFont typeface="Wingdings" panose="05000000000000000000" pitchFamily="2" charset="2"/>
              <a:buChar char="Ø"/>
            </a:pPr>
            <a:r>
              <a:rPr lang="ja-JP" altLang="en-US" sz="2000" dirty="0"/>
              <a:t>結晶構造（粉末</a:t>
            </a:r>
            <a:r>
              <a:rPr lang="en-US" altLang="ja-JP" sz="2000" dirty="0"/>
              <a:t>XRD</a:t>
            </a:r>
            <a:r>
              <a:rPr lang="ja-JP" altLang="en-US" sz="2000" dirty="0"/>
              <a:t>）</a:t>
            </a:r>
            <a:endParaRPr lang="en-US" altLang="ja-JP" sz="2000" dirty="0"/>
          </a:p>
          <a:p>
            <a:pPr indent="355600">
              <a:lnSpc>
                <a:spcPct val="200000"/>
              </a:lnSpc>
            </a:pPr>
            <a:r>
              <a:rPr lang="en-US" altLang="ja-JP" sz="2000" dirty="0"/>
              <a:t>Rietveld</a:t>
            </a:r>
            <a:r>
              <a:rPr lang="ja-JP" altLang="en-US" sz="2000" dirty="0"/>
              <a:t>解析（</a:t>
            </a:r>
            <a:r>
              <a:rPr lang="en-US" altLang="ja-JP" sz="2000" dirty="0"/>
              <a:t>RIETAN-FP</a:t>
            </a:r>
            <a:r>
              <a:rPr lang="ja-JP" altLang="en-US" sz="2000" dirty="0"/>
              <a:t>）</a:t>
            </a:r>
            <a:endParaRPr lang="en-US" altLang="ja-JP" sz="2000" dirty="0">
              <a:solidFill>
                <a:schemeClr val="bg1">
                  <a:lumMod val="75000"/>
                </a:schemeClr>
              </a:solidFill>
            </a:endParaRPr>
          </a:p>
          <a:p>
            <a:pPr marL="342900" indent="-342900">
              <a:lnSpc>
                <a:spcPct val="200000"/>
              </a:lnSpc>
              <a:buFont typeface="Wingdings" panose="05000000000000000000" pitchFamily="2" charset="2"/>
              <a:buChar char="Ø"/>
            </a:pPr>
            <a:r>
              <a:rPr lang="ja-JP" altLang="en-US" sz="2000" dirty="0"/>
              <a:t>熱電特性（</a:t>
            </a:r>
            <a:r>
              <a:rPr lang="en-US" altLang="ja-JP" sz="2000" dirty="0"/>
              <a:t>80K</a:t>
            </a:r>
            <a:r>
              <a:rPr lang="ja-JP" altLang="en-US" sz="2000" dirty="0"/>
              <a:t>～</a:t>
            </a:r>
            <a:r>
              <a:rPr lang="en-US" altLang="ja-JP" sz="2000" dirty="0"/>
              <a:t>800K</a:t>
            </a:r>
            <a:r>
              <a:rPr lang="ja-JP" altLang="en-US" sz="2000" dirty="0"/>
              <a:t>）</a:t>
            </a:r>
            <a:endParaRPr lang="en-US" altLang="ja-JP" sz="2000" dirty="0"/>
          </a:p>
          <a:p>
            <a:pPr lvl="1" indent="-101600">
              <a:lnSpc>
                <a:spcPct val="200000"/>
              </a:lnSpc>
            </a:pPr>
            <a:r>
              <a:rPr lang="ja-JP" altLang="en-US" sz="2000" dirty="0"/>
              <a:t>電気抵抗率（</a:t>
            </a:r>
            <a:r>
              <a:rPr lang="en-US" altLang="ja-JP" sz="2000" dirty="0"/>
              <a:t>van der </a:t>
            </a:r>
            <a:r>
              <a:rPr lang="en-US" altLang="ja-JP" sz="2000" dirty="0" err="1"/>
              <a:t>Pauw</a:t>
            </a:r>
            <a:r>
              <a:rPr lang="ja-JP" altLang="en-US" sz="2000" dirty="0"/>
              <a:t>法</a:t>
            </a:r>
            <a:r>
              <a:rPr lang="en-US" altLang="ja-JP" sz="2000" dirty="0"/>
              <a:t>/</a:t>
            </a:r>
          </a:p>
          <a:p>
            <a:pPr lvl="1" indent="-101600">
              <a:lnSpc>
                <a:spcPct val="200000"/>
              </a:lnSpc>
            </a:pPr>
            <a:r>
              <a:rPr lang="ja-JP" altLang="en-US" sz="2000" dirty="0"/>
              <a:t>　　　　　　４端子法）</a:t>
            </a:r>
            <a:endParaRPr lang="en-US" altLang="ja-JP" sz="2000" dirty="0"/>
          </a:p>
          <a:p>
            <a:pPr lvl="1" indent="-101600">
              <a:lnSpc>
                <a:spcPct val="200000"/>
              </a:lnSpc>
            </a:pPr>
            <a:r>
              <a:rPr lang="ja-JP" altLang="en-US" sz="2000" dirty="0"/>
              <a:t>熱起電力（定常直流法）</a:t>
            </a:r>
            <a:endParaRPr lang="en-US" altLang="ja-JP" sz="2000" dirty="0"/>
          </a:p>
          <a:p>
            <a:pPr lvl="1" indent="-101600">
              <a:lnSpc>
                <a:spcPct val="200000"/>
              </a:lnSpc>
            </a:pPr>
            <a:r>
              <a:rPr lang="ja-JP" altLang="en-US" sz="2000" dirty="0"/>
              <a:t>熱伝導率（一次元熱流投入法）</a:t>
            </a:r>
            <a:endParaRPr lang="en-US" altLang="ja-JP" sz="2000" dirty="0"/>
          </a:p>
        </p:txBody>
      </p:sp>
      <p:cxnSp>
        <p:nvCxnSpPr>
          <p:cNvPr id="5" name="直線矢印コネクタ 4">
            <a:extLst>
              <a:ext uri="{FF2B5EF4-FFF2-40B4-BE49-F238E27FC236}">
                <a16:creationId xmlns:a16="http://schemas.microsoft.com/office/drawing/2014/main" id="{5DC4C57A-478B-4DD3-92E1-A7262D4592CC}"/>
              </a:ext>
            </a:extLst>
          </p:cNvPr>
          <p:cNvCxnSpPr>
            <a:cxnSpLocks/>
          </p:cNvCxnSpPr>
          <p:nvPr/>
        </p:nvCxnSpPr>
        <p:spPr>
          <a:xfrm>
            <a:off x="457200" y="2727980"/>
            <a:ext cx="0" cy="50400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BB45C97D-24A3-4224-803A-9FF7A3436642}"/>
              </a:ext>
            </a:extLst>
          </p:cNvPr>
          <p:cNvCxnSpPr>
            <a:cxnSpLocks/>
          </p:cNvCxnSpPr>
          <p:nvPr/>
        </p:nvCxnSpPr>
        <p:spPr>
          <a:xfrm>
            <a:off x="457200" y="4128542"/>
            <a:ext cx="0" cy="50400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83E0607A-FE64-42CC-B7D5-F65BCEC081F1}"/>
              </a:ext>
            </a:extLst>
          </p:cNvPr>
          <p:cNvCxnSpPr>
            <a:cxnSpLocks/>
          </p:cNvCxnSpPr>
          <p:nvPr/>
        </p:nvCxnSpPr>
        <p:spPr>
          <a:xfrm>
            <a:off x="457200" y="1573329"/>
            <a:ext cx="0" cy="50400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DC6ADC57-200D-45D0-AF16-3EFD207934E6}"/>
              </a:ext>
            </a:extLst>
          </p:cNvPr>
          <p:cNvSpPr txBox="1"/>
          <p:nvPr/>
        </p:nvSpPr>
        <p:spPr>
          <a:xfrm>
            <a:off x="1000896" y="2564904"/>
            <a:ext cx="2448272" cy="92333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err="1"/>
              <a:t>Ar</a:t>
            </a:r>
            <a:r>
              <a:rPr kumimoji="1" lang="en-US" altLang="ja-JP" dirty="0"/>
              <a:t> </a:t>
            </a:r>
            <a:r>
              <a:rPr kumimoji="1" lang="ja-JP" altLang="en-US" dirty="0"/>
              <a:t>雰囲気下</a:t>
            </a:r>
            <a:endParaRPr kumimoji="1" lang="en-US" altLang="ja-JP" dirty="0"/>
          </a:p>
          <a:p>
            <a:pPr marL="285750" indent="-285750">
              <a:buFont typeface="Arial" panose="020B0604020202020204" pitchFamily="34" charset="0"/>
              <a:buChar char="•"/>
            </a:pPr>
            <a:r>
              <a:rPr kumimoji="1" lang="ja-JP" altLang="en-US" dirty="0"/>
              <a:t>均質化のため</a:t>
            </a:r>
            <a:endParaRPr kumimoji="1" lang="en-US" altLang="ja-JP" dirty="0"/>
          </a:p>
          <a:p>
            <a:pPr indent="273050"/>
            <a:r>
              <a:rPr kumimoji="1" lang="ja-JP" altLang="en-US" dirty="0"/>
              <a:t>３回反転</a:t>
            </a:r>
            <a:endParaRPr kumimoji="1" lang="en-US" altLang="ja-JP" dirty="0"/>
          </a:p>
        </p:txBody>
      </p:sp>
      <p:sp>
        <p:nvSpPr>
          <p:cNvPr id="25" name="楕円 24">
            <a:extLst>
              <a:ext uri="{FF2B5EF4-FFF2-40B4-BE49-F238E27FC236}">
                <a16:creationId xmlns:a16="http://schemas.microsoft.com/office/drawing/2014/main" id="{102F4099-9746-4DB9-91AA-6C6C001F06BB}"/>
              </a:ext>
            </a:extLst>
          </p:cNvPr>
          <p:cNvSpPr/>
          <p:nvPr/>
        </p:nvSpPr>
        <p:spPr>
          <a:xfrm>
            <a:off x="895748" y="4390309"/>
            <a:ext cx="1058579" cy="4844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直方体 7">
            <a:extLst>
              <a:ext uri="{FF2B5EF4-FFF2-40B4-BE49-F238E27FC236}">
                <a16:creationId xmlns:a16="http://schemas.microsoft.com/office/drawing/2014/main" id="{FECFC280-616C-4CFD-AA00-052577E0894B}"/>
              </a:ext>
            </a:extLst>
          </p:cNvPr>
          <p:cNvSpPr/>
          <p:nvPr/>
        </p:nvSpPr>
        <p:spPr>
          <a:xfrm>
            <a:off x="3091838" y="4390309"/>
            <a:ext cx="954455" cy="460671"/>
          </a:xfrm>
          <a:prstGeom prst="cube">
            <a:avLst>
              <a:gd name="adj" fmla="val 7076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BC4D765A-A105-4CD4-A4B7-D6BAA73216B0}"/>
              </a:ext>
            </a:extLst>
          </p:cNvPr>
          <p:cNvSpPr/>
          <p:nvPr/>
        </p:nvSpPr>
        <p:spPr>
          <a:xfrm>
            <a:off x="3060223" y="3046940"/>
            <a:ext cx="1058579" cy="484465"/>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五方向 8">
            <a:extLst>
              <a:ext uri="{FF2B5EF4-FFF2-40B4-BE49-F238E27FC236}">
                <a16:creationId xmlns:a16="http://schemas.microsoft.com/office/drawing/2014/main" id="{7014FF95-C4E2-479D-8A38-950AFB65E33A}"/>
              </a:ext>
            </a:extLst>
          </p:cNvPr>
          <p:cNvSpPr/>
          <p:nvPr/>
        </p:nvSpPr>
        <p:spPr>
          <a:xfrm rot="7384427">
            <a:off x="3947443" y="2707326"/>
            <a:ext cx="540000" cy="180000"/>
          </a:xfrm>
          <a:prstGeom prst="homePlate">
            <a:avLst/>
          </a:prstGeom>
          <a:gradFill flip="none" rotWithShape="1">
            <a:gsLst>
              <a:gs pos="0">
                <a:schemeClr val="accent3">
                  <a:lumMod val="67000"/>
                </a:schemeClr>
              </a:gs>
              <a:gs pos="48000">
                <a:schemeClr val="bg1">
                  <a:lumMod val="75000"/>
                </a:schemeClr>
              </a:gs>
              <a:gs pos="100000">
                <a:schemeClr val="bg1">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77A89A89-8FA7-49CA-80FB-63ED0E949DFA}"/>
              </a:ext>
            </a:extLst>
          </p:cNvPr>
          <p:cNvSpPr txBox="1"/>
          <p:nvPr/>
        </p:nvSpPr>
        <p:spPr>
          <a:xfrm>
            <a:off x="983416" y="1202105"/>
            <a:ext cx="3456783" cy="88870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ja-JP" altLang="en-US" dirty="0"/>
              <a:t>純度</a:t>
            </a:r>
            <a:r>
              <a:rPr kumimoji="1" lang="en-US" altLang="ja-JP" dirty="0"/>
              <a:t>99</a:t>
            </a:r>
            <a:r>
              <a:rPr kumimoji="1" lang="ja-JP" altLang="en-US" dirty="0"/>
              <a:t>％以上</a:t>
            </a:r>
            <a:endParaRPr kumimoji="1" lang="en-US" altLang="ja-JP" dirty="0"/>
          </a:p>
          <a:p>
            <a:pPr marL="285750" indent="-285750">
              <a:lnSpc>
                <a:spcPct val="150000"/>
              </a:lnSpc>
              <a:buFont typeface="Arial" panose="020B0604020202020204" pitchFamily="34" charset="0"/>
              <a:buChar char="•"/>
            </a:pPr>
            <a:r>
              <a:rPr kumimoji="1" lang="en-US" altLang="ja-JP" dirty="0"/>
              <a:t>Sn2wt%, Sb1wt%</a:t>
            </a:r>
            <a:r>
              <a:rPr kumimoji="1" lang="ja-JP" altLang="en-US" dirty="0"/>
              <a:t>過剰添加</a:t>
            </a:r>
            <a:endParaRPr kumimoji="1" lang="en-US" altLang="ja-JP" dirty="0"/>
          </a:p>
        </p:txBody>
      </p:sp>
      <p:sp>
        <p:nvSpPr>
          <p:cNvPr id="16" name="矢印: 下カーブ 15">
            <a:extLst>
              <a:ext uri="{FF2B5EF4-FFF2-40B4-BE49-F238E27FC236}">
                <a16:creationId xmlns:a16="http://schemas.microsoft.com/office/drawing/2014/main" id="{70BFCD8E-2D9F-4FBF-B097-35ACA28AB327}"/>
              </a:ext>
            </a:extLst>
          </p:cNvPr>
          <p:cNvSpPr/>
          <p:nvPr/>
        </p:nvSpPr>
        <p:spPr>
          <a:xfrm>
            <a:off x="1867430" y="4113119"/>
            <a:ext cx="1320176" cy="369332"/>
          </a:xfrm>
          <a:prstGeom prst="curvedDownArrow">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テキスト ボックス 34">
            <a:extLst>
              <a:ext uri="{FF2B5EF4-FFF2-40B4-BE49-F238E27FC236}">
                <a16:creationId xmlns:a16="http://schemas.microsoft.com/office/drawing/2014/main" id="{3FAAF4CC-934E-40F7-A07A-7F49023AC4A4}"/>
              </a:ext>
            </a:extLst>
          </p:cNvPr>
          <p:cNvSpPr txBox="1"/>
          <p:nvPr/>
        </p:nvSpPr>
        <p:spPr>
          <a:xfrm>
            <a:off x="2860490" y="4848856"/>
            <a:ext cx="889806" cy="369332"/>
          </a:xfrm>
          <a:prstGeom prst="rect">
            <a:avLst/>
          </a:prstGeom>
          <a:noFill/>
        </p:spPr>
        <p:txBody>
          <a:bodyPr wrap="square" rtlCol="0">
            <a:spAutoFit/>
          </a:bodyPr>
          <a:lstStyle/>
          <a:p>
            <a:r>
              <a:rPr kumimoji="1" lang="en-US" altLang="ja-JP" dirty="0"/>
              <a:t>7mm</a:t>
            </a:r>
            <a:endParaRPr kumimoji="1" lang="ja-JP" altLang="en-US" dirty="0"/>
          </a:p>
        </p:txBody>
      </p:sp>
      <p:sp>
        <p:nvSpPr>
          <p:cNvPr id="36" name="テキスト ボックス 35">
            <a:extLst>
              <a:ext uri="{FF2B5EF4-FFF2-40B4-BE49-F238E27FC236}">
                <a16:creationId xmlns:a16="http://schemas.microsoft.com/office/drawing/2014/main" id="{897966C0-3822-49C8-BD52-70E642C9648F}"/>
              </a:ext>
            </a:extLst>
          </p:cNvPr>
          <p:cNvSpPr txBox="1"/>
          <p:nvPr/>
        </p:nvSpPr>
        <p:spPr>
          <a:xfrm>
            <a:off x="4038412" y="4433438"/>
            <a:ext cx="817292" cy="369332"/>
          </a:xfrm>
          <a:prstGeom prst="rect">
            <a:avLst/>
          </a:prstGeom>
          <a:noFill/>
        </p:spPr>
        <p:txBody>
          <a:bodyPr wrap="square" rtlCol="0">
            <a:spAutoFit/>
          </a:bodyPr>
          <a:lstStyle/>
          <a:p>
            <a:r>
              <a:rPr kumimoji="1" lang="en-US" altLang="ja-JP" dirty="0"/>
              <a:t>7mm</a:t>
            </a:r>
            <a:endParaRPr kumimoji="1" lang="ja-JP" altLang="en-US" dirty="0"/>
          </a:p>
        </p:txBody>
      </p:sp>
      <p:sp>
        <p:nvSpPr>
          <p:cNvPr id="37" name="テキスト ボックス 36">
            <a:extLst>
              <a:ext uri="{FF2B5EF4-FFF2-40B4-BE49-F238E27FC236}">
                <a16:creationId xmlns:a16="http://schemas.microsoft.com/office/drawing/2014/main" id="{970B7FF0-4FCB-4B6F-AFB4-CA7028B2101E}"/>
              </a:ext>
            </a:extLst>
          </p:cNvPr>
          <p:cNvSpPr txBox="1"/>
          <p:nvPr/>
        </p:nvSpPr>
        <p:spPr>
          <a:xfrm>
            <a:off x="3763136" y="4894109"/>
            <a:ext cx="889806" cy="369332"/>
          </a:xfrm>
          <a:prstGeom prst="rect">
            <a:avLst/>
          </a:prstGeom>
          <a:noFill/>
        </p:spPr>
        <p:txBody>
          <a:bodyPr wrap="square" rtlCol="0">
            <a:spAutoFit/>
          </a:bodyPr>
          <a:lstStyle/>
          <a:p>
            <a:r>
              <a:rPr kumimoji="1" lang="en-US" altLang="ja-JP" dirty="0"/>
              <a:t>1.5mm</a:t>
            </a:r>
            <a:endParaRPr kumimoji="1" lang="ja-JP" altLang="en-US" dirty="0"/>
          </a:p>
        </p:txBody>
      </p:sp>
      <p:sp>
        <p:nvSpPr>
          <p:cNvPr id="31" name="フローチャート: 端子 30">
            <a:extLst>
              <a:ext uri="{FF2B5EF4-FFF2-40B4-BE49-F238E27FC236}">
                <a16:creationId xmlns:a16="http://schemas.microsoft.com/office/drawing/2014/main" id="{1EEFADEF-86AB-473E-9EEB-CB4D040B2E44}"/>
              </a:ext>
            </a:extLst>
          </p:cNvPr>
          <p:cNvSpPr/>
          <p:nvPr/>
        </p:nvSpPr>
        <p:spPr>
          <a:xfrm>
            <a:off x="2018976" y="5746660"/>
            <a:ext cx="2700076" cy="668619"/>
          </a:xfrm>
          <a:prstGeom prst="flowChartTermina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直方体 40">
            <a:extLst>
              <a:ext uri="{FF2B5EF4-FFF2-40B4-BE49-F238E27FC236}">
                <a16:creationId xmlns:a16="http://schemas.microsoft.com/office/drawing/2014/main" id="{AECB2EC9-DC82-4E0A-A874-961EE80C92CE}"/>
              </a:ext>
            </a:extLst>
          </p:cNvPr>
          <p:cNvSpPr/>
          <p:nvPr/>
        </p:nvSpPr>
        <p:spPr>
          <a:xfrm>
            <a:off x="2891786" y="5889864"/>
            <a:ext cx="954455" cy="460671"/>
          </a:xfrm>
          <a:prstGeom prst="cube">
            <a:avLst>
              <a:gd name="adj" fmla="val 7076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0DD714F1-E00C-4208-A377-150A7A39539B}"/>
              </a:ext>
            </a:extLst>
          </p:cNvPr>
          <p:cNvSpPr txBox="1"/>
          <p:nvPr/>
        </p:nvSpPr>
        <p:spPr>
          <a:xfrm>
            <a:off x="457200" y="5450664"/>
            <a:ext cx="3056672" cy="92333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a:t>石英管中に真空封入</a:t>
            </a:r>
            <a:endParaRPr kumimoji="1" lang="en-US" altLang="ja-JP" dirty="0"/>
          </a:p>
          <a:p>
            <a:pPr marL="285750" indent="-285750">
              <a:buFont typeface="Arial" panose="020B0604020202020204" pitchFamily="34" charset="0"/>
              <a:buChar char="•"/>
            </a:pPr>
            <a:r>
              <a:rPr kumimoji="1" lang="en-US" altLang="ja-JP" dirty="0"/>
              <a:t>1073K</a:t>
            </a:r>
          </a:p>
          <a:p>
            <a:pPr marL="285750" indent="-285750">
              <a:buFont typeface="Arial" panose="020B0604020202020204" pitchFamily="34" charset="0"/>
              <a:buChar char="•"/>
            </a:pPr>
            <a:r>
              <a:rPr kumimoji="1" lang="en-US" altLang="ja-JP" dirty="0"/>
              <a:t>168h</a:t>
            </a:r>
          </a:p>
        </p:txBody>
      </p:sp>
      <p:sp>
        <p:nvSpPr>
          <p:cNvPr id="3" name="スライド番号プレースホルダー 2">
            <a:extLst>
              <a:ext uri="{FF2B5EF4-FFF2-40B4-BE49-F238E27FC236}">
                <a16:creationId xmlns:a16="http://schemas.microsoft.com/office/drawing/2014/main" id="{8EF4D932-C5CA-4142-BF22-31EA523148C1}"/>
              </a:ext>
            </a:extLst>
          </p:cNvPr>
          <p:cNvSpPr>
            <a:spLocks noGrp="1"/>
          </p:cNvSpPr>
          <p:nvPr>
            <p:ph type="sldNum" sz="quarter" idx="12"/>
          </p:nvPr>
        </p:nvSpPr>
        <p:spPr/>
        <p:txBody>
          <a:bodyPr/>
          <a:lstStyle/>
          <a:p>
            <a:fld id="{90BA7EBE-6FD4-4B50-83C6-C925E775C4BE}" type="slidenum">
              <a:rPr kumimoji="1" lang="ja-JP" altLang="en-US" smtClean="0"/>
              <a:t>4</a:t>
            </a:fld>
            <a:endParaRPr kumimoji="1" lang="ja-JP" altLang="en-US" dirty="0"/>
          </a:p>
        </p:txBody>
      </p:sp>
    </p:spTree>
    <p:extLst>
      <p:ext uri="{BB962C8B-B14F-4D97-AF65-F5344CB8AC3E}">
        <p14:creationId xmlns:p14="http://schemas.microsoft.com/office/powerpoint/2010/main" val="4172779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a:extLst>
              <a:ext uri="{FF2B5EF4-FFF2-40B4-BE49-F238E27FC236}">
                <a16:creationId xmlns:a16="http://schemas.microsoft.com/office/drawing/2014/main" id="{86CA48E1-D167-4320-942C-5B458BA7AD54}"/>
              </a:ext>
            </a:extLst>
          </p:cNvPr>
          <p:cNvSpPr txBox="1">
            <a:spLocks/>
          </p:cNvSpPr>
          <p:nvPr/>
        </p:nvSpPr>
        <p:spPr>
          <a:xfrm>
            <a:off x="457200" y="4491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t>計算方法</a:t>
            </a:r>
            <a:endParaRPr lang="en-US" altLang="ja-JP" sz="4000" dirty="0"/>
          </a:p>
        </p:txBody>
      </p:sp>
      <p:sp>
        <p:nvSpPr>
          <p:cNvPr id="2" name="テキスト ボックス 1">
            <a:extLst>
              <a:ext uri="{FF2B5EF4-FFF2-40B4-BE49-F238E27FC236}">
                <a16:creationId xmlns:a16="http://schemas.microsoft.com/office/drawing/2014/main" id="{A10D22F9-610F-41EE-9FBD-67FF32751275}"/>
              </a:ext>
            </a:extLst>
          </p:cNvPr>
          <p:cNvSpPr txBox="1"/>
          <p:nvPr/>
        </p:nvSpPr>
        <p:spPr>
          <a:xfrm>
            <a:off x="243762" y="980728"/>
            <a:ext cx="8656476" cy="5324535"/>
          </a:xfrm>
          <a:prstGeom prst="rect">
            <a:avLst/>
          </a:prstGeom>
          <a:noFill/>
        </p:spPr>
        <p:txBody>
          <a:bodyPr wrap="square" rtlCol="0">
            <a:spAutoFit/>
          </a:bodyPr>
          <a:lstStyle/>
          <a:p>
            <a:pPr marL="285750" indent="-285750">
              <a:buFont typeface="Wingdings" panose="05000000000000000000" pitchFamily="2" charset="2"/>
              <a:buChar char="p"/>
            </a:pPr>
            <a:r>
              <a:rPr kumimoji="1" lang="ja-JP" altLang="en-US" sz="2000" dirty="0"/>
              <a:t>計算コード</a:t>
            </a:r>
            <a:r>
              <a:rPr kumimoji="1" lang="en-US" altLang="ja-JP" sz="2000" dirty="0"/>
              <a:t>…</a:t>
            </a:r>
            <a:r>
              <a:rPr kumimoji="1" lang="en-US" altLang="ja-JP" sz="2000" dirty="0" err="1"/>
              <a:t>AkaiKKR</a:t>
            </a:r>
            <a:r>
              <a:rPr kumimoji="1" lang="ja-JP" altLang="en-US" sz="2000" dirty="0"/>
              <a:t>（</a:t>
            </a:r>
            <a:r>
              <a:rPr kumimoji="1" lang="en-US" altLang="ja-JP" sz="2000" dirty="0" err="1"/>
              <a:t>machikaneyama</a:t>
            </a:r>
            <a:r>
              <a:rPr kumimoji="1" lang="ja-JP" altLang="en-US" sz="2000" dirty="0"/>
              <a:t>）</a:t>
            </a:r>
            <a:endParaRPr kumimoji="1" lang="en-US" altLang="ja-JP" sz="2000" dirty="0"/>
          </a:p>
          <a:p>
            <a:pPr marL="271463" lvl="1"/>
            <a:r>
              <a:rPr kumimoji="1" lang="ja-JP" altLang="en-US" sz="2000" dirty="0"/>
              <a:t>密度汎関数法に基づくグリーン関数法（</a:t>
            </a:r>
            <a:r>
              <a:rPr kumimoji="1" lang="en-US" altLang="ja-JP" sz="2000" dirty="0" err="1"/>
              <a:t>Korringa</a:t>
            </a:r>
            <a:r>
              <a:rPr kumimoji="1" lang="en-US" altLang="ja-JP" sz="2000" dirty="0"/>
              <a:t>-Kohn-</a:t>
            </a:r>
            <a:r>
              <a:rPr kumimoji="1" lang="en-US" altLang="ja-JP" sz="2000" dirty="0" err="1"/>
              <a:t>Rostoker</a:t>
            </a:r>
            <a:r>
              <a:rPr kumimoji="1" lang="ja-JP" altLang="en-US" sz="2000" dirty="0"/>
              <a:t>法）を用いたバンド計算コード</a:t>
            </a:r>
            <a:endParaRPr kumimoji="1" lang="en-US" altLang="ja-JP" sz="2000" dirty="0"/>
          </a:p>
          <a:p>
            <a:endParaRPr kumimoji="1" lang="en-US" altLang="ja-JP" sz="2000" dirty="0"/>
          </a:p>
          <a:p>
            <a:pPr marL="285750" indent="-285750">
              <a:buFont typeface="Wingdings" panose="05000000000000000000" pitchFamily="2" charset="2"/>
              <a:buChar char="p"/>
            </a:pPr>
            <a:r>
              <a:rPr kumimoji="1" lang="ja-JP" altLang="en-US" sz="2000" dirty="0"/>
              <a:t>特徴</a:t>
            </a:r>
            <a:endParaRPr kumimoji="1" lang="en-US" altLang="ja-JP" sz="2000" dirty="0"/>
          </a:p>
          <a:p>
            <a:pPr marL="800100" lvl="1" indent="-342900">
              <a:buFont typeface="Wingdings" panose="05000000000000000000" pitchFamily="2" charset="2"/>
              <a:buChar char="ü"/>
            </a:pPr>
            <a:r>
              <a:rPr kumimoji="1" lang="ja-JP" altLang="en-US" sz="2000" dirty="0"/>
              <a:t>全電子計算が可能</a:t>
            </a:r>
            <a:endParaRPr kumimoji="1" lang="en-US" altLang="ja-JP" sz="2000" dirty="0"/>
          </a:p>
          <a:p>
            <a:pPr marL="800100" lvl="1" indent="-342900">
              <a:buFont typeface="Wingdings" panose="05000000000000000000" pitchFamily="2" charset="2"/>
              <a:buChar char="ü"/>
            </a:pPr>
            <a:r>
              <a:rPr kumimoji="1" lang="ja-JP" altLang="en-US" sz="2000" dirty="0"/>
              <a:t>高速かつ高精度</a:t>
            </a:r>
            <a:endParaRPr kumimoji="1" lang="en-US" altLang="ja-JP" sz="2000" dirty="0"/>
          </a:p>
          <a:p>
            <a:pPr marL="800100" lvl="1" indent="-342900">
              <a:buFont typeface="Wingdings" panose="05000000000000000000" pitchFamily="2" charset="2"/>
              <a:buChar char="ü"/>
            </a:pPr>
            <a:r>
              <a:rPr kumimoji="1" lang="ja-JP" altLang="en-US" sz="2000" dirty="0"/>
              <a:t>コヒーレントポテンシャル（</a:t>
            </a:r>
            <a:r>
              <a:rPr kumimoji="1" lang="en-US" altLang="ja-JP" sz="2000" dirty="0"/>
              <a:t>CPA</a:t>
            </a:r>
            <a:r>
              <a:rPr kumimoji="1" lang="ja-JP" altLang="en-US" sz="2000" dirty="0"/>
              <a:t>）近似により不規則系合金の</a:t>
            </a:r>
            <a:endParaRPr kumimoji="1" lang="en-US" altLang="ja-JP" sz="2000" dirty="0"/>
          </a:p>
          <a:p>
            <a:pPr lvl="1" indent="344488"/>
            <a:r>
              <a:rPr kumimoji="1" lang="ja-JP" altLang="en-US" sz="2000" dirty="0"/>
              <a:t>電子状態計算が可能</a:t>
            </a:r>
            <a:endParaRPr kumimoji="1" lang="en-US" altLang="ja-JP" sz="2000" dirty="0"/>
          </a:p>
          <a:p>
            <a:endParaRPr kumimoji="1" lang="en-US" altLang="ja-JP" sz="2000" dirty="0"/>
          </a:p>
          <a:p>
            <a:pPr marL="285750" indent="-285750">
              <a:buFont typeface="Wingdings" panose="05000000000000000000" pitchFamily="2" charset="2"/>
              <a:buChar char="p"/>
            </a:pPr>
            <a:r>
              <a:rPr kumimoji="1" lang="ja-JP" altLang="en-US" sz="2000" dirty="0"/>
              <a:t>計算フロー</a:t>
            </a:r>
            <a:endParaRPr kumimoji="1" lang="en-US" altLang="ja-JP" sz="2000" dirty="0"/>
          </a:p>
          <a:p>
            <a:pPr marL="800100" lvl="1" indent="-342900">
              <a:buFont typeface="+mj-lt"/>
              <a:buAutoNum type="arabicPeriod"/>
            </a:pPr>
            <a:r>
              <a:rPr kumimoji="1" lang="en-US" altLang="ja-JP" sz="2000" dirty="0"/>
              <a:t>Rietveld</a:t>
            </a:r>
            <a:r>
              <a:rPr kumimoji="1" lang="ja-JP" altLang="en-US" sz="2000" dirty="0"/>
              <a:t>解析によって得られた格子定数を用いて自己無撞着</a:t>
            </a:r>
            <a:r>
              <a:rPr kumimoji="1" lang="en-US" altLang="ja-JP" sz="2000" dirty="0"/>
              <a:t>(SCF)</a:t>
            </a:r>
          </a:p>
          <a:p>
            <a:pPr lvl="1"/>
            <a:r>
              <a:rPr kumimoji="1" lang="ja-JP" altLang="en-US" sz="2000" dirty="0"/>
              <a:t>　計算より系のポテンシャルを求める</a:t>
            </a:r>
            <a:endParaRPr kumimoji="1" lang="en-US" altLang="ja-JP" sz="2000" dirty="0"/>
          </a:p>
          <a:p>
            <a:pPr marL="1257300" lvl="2" indent="-342900">
              <a:buFont typeface="Arial" panose="020B0604020202020204" pitchFamily="34" charset="0"/>
              <a:buChar char="•"/>
            </a:pPr>
            <a:r>
              <a:rPr kumimoji="1" lang="en-US" altLang="ja-JP" sz="2000" dirty="0"/>
              <a:t>k</a:t>
            </a:r>
            <a:r>
              <a:rPr kumimoji="1" lang="ja-JP" altLang="en-US" sz="2000" dirty="0"/>
              <a:t>点 ･･･ </a:t>
            </a:r>
            <a:r>
              <a:rPr kumimoji="1" lang="en-US" altLang="ja-JP" sz="2000" dirty="0"/>
              <a:t>29</a:t>
            </a:r>
          </a:p>
          <a:p>
            <a:pPr marL="1257300" lvl="2" indent="-342900">
              <a:buFont typeface="Arial" panose="020B0604020202020204" pitchFamily="34" charset="0"/>
              <a:buChar char="•"/>
            </a:pPr>
            <a:r>
              <a:rPr kumimoji="1" lang="ja-JP" altLang="en-US" sz="2000" dirty="0"/>
              <a:t>一般化勾配（</a:t>
            </a:r>
            <a:r>
              <a:rPr kumimoji="1" lang="en-US" altLang="ja-JP" sz="2000" dirty="0"/>
              <a:t>GGA</a:t>
            </a:r>
            <a:r>
              <a:rPr kumimoji="1" lang="ja-JP" altLang="en-US" sz="2000" dirty="0"/>
              <a:t>）近似</a:t>
            </a:r>
            <a:endParaRPr kumimoji="1" lang="en-US" altLang="ja-JP" sz="2000" dirty="0"/>
          </a:p>
          <a:p>
            <a:pPr marL="914400" lvl="1" indent="-457200">
              <a:buFont typeface="+mj-lt"/>
              <a:buAutoNum type="arabicPeriod" startAt="2"/>
            </a:pPr>
            <a:r>
              <a:rPr kumimoji="1" lang="en-US" altLang="ja-JP" sz="2000" dirty="0"/>
              <a:t>SCF</a:t>
            </a:r>
            <a:r>
              <a:rPr kumimoji="1" lang="ja-JP" altLang="en-US" sz="2000" dirty="0"/>
              <a:t>計算の結果から状態密度（</a:t>
            </a:r>
            <a:r>
              <a:rPr kumimoji="1" lang="en-US" altLang="ja-JP" sz="2000" dirty="0"/>
              <a:t>DOS</a:t>
            </a:r>
            <a:r>
              <a:rPr kumimoji="1" lang="ja-JP" altLang="en-US" sz="2000" dirty="0"/>
              <a:t>）を求める</a:t>
            </a:r>
            <a:endParaRPr kumimoji="1" lang="en-US" altLang="ja-JP" sz="2000" dirty="0"/>
          </a:p>
          <a:p>
            <a:pPr marL="1257300" lvl="2" indent="-342900">
              <a:buFont typeface="Arial" panose="020B0604020202020204" pitchFamily="34" charset="0"/>
              <a:buChar char="•"/>
            </a:pPr>
            <a:r>
              <a:rPr kumimoji="1" lang="en-US" altLang="ja-JP" sz="2000" dirty="0"/>
              <a:t>k</a:t>
            </a:r>
            <a:r>
              <a:rPr kumimoji="1" lang="ja-JP" altLang="en-US" sz="2000" dirty="0"/>
              <a:t>メッシュ ･･･ </a:t>
            </a:r>
            <a:r>
              <a:rPr kumimoji="1" lang="en-US" altLang="ja-JP" sz="2000" dirty="0"/>
              <a:t>4× 4× 4 </a:t>
            </a:r>
          </a:p>
        </p:txBody>
      </p:sp>
      <p:pic>
        <p:nvPicPr>
          <p:cNvPr id="3" name="図 2">
            <a:extLst>
              <a:ext uri="{FF2B5EF4-FFF2-40B4-BE49-F238E27FC236}">
                <a16:creationId xmlns:a16="http://schemas.microsoft.com/office/drawing/2014/main" id="{9531DC46-1108-48F4-9128-FDC8D598D215}"/>
              </a:ext>
            </a:extLst>
          </p:cNvPr>
          <p:cNvPicPr>
            <a:picLocks noChangeAspect="1"/>
          </p:cNvPicPr>
          <p:nvPr/>
        </p:nvPicPr>
        <p:blipFill>
          <a:blip r:embed="rId3"/>
          <a:stretch>
            <a:fillRect/>
          </a:stretch>
        </p:blipFill>
        <p:spPr>
          <a:xfrm>
            <a:off x="6876256" y="4697910"/>
            <a:ext cx="1628800" cy="1628800"/>
          </a:xfrm>
          <a:prstGeom prst="rect">
            <a:avLst/>
          </a:prstGeom>
        </p:spPr>
      </p:pic>
      <p:sp>
        <p:nvSpPr>
          <p:cNvPr id="4" name="スライド番号プレースホルダー 3">
            <a:extLst>
              <a:ext uri="{FF2B5EF4-FFF2-40B4-BE49-F238E27FC236}">
                <a16:creationId xmlns:a16="http://schemas.microsoft.com/office/drawing/2014/main" id="{A3C71CBE-0E7B-4A5F-AEE6-89EF97D4A582}"/>
              </a:ext>
            </a:extLst>
          </p:cNvPr>
          <p:cNvSpPr>
            <a:spLocks noGrp="1"/>
          </p:cNvSpPr>
          <p:nvPr>
            <p:ph type="sldNum" sz="quarter" idx="12"/>
          </p:nvPr>
        </p:nvSpPr>
        <p:spPr/>
        <p:txBody>
          <a:bodyPr/>
          <a:lstStyle/>
          <a:p>
            <a:fld id="{90BA7EBE-6FD4-4B50-83C6-C925E775C4BE}" type="slidenum">
              <a:rPr kumimoji="1" lang="ja-JP" altLang="en-US" smtClean="0"/>
              <a:t>5</a:t>
            </a:fld>
            <a:endParaRPr kumimoji="1" lang="ja-JP" altLang="en-US" dirty="0"/>
          </a:p>
        </p:txBody>
      </p:sp>
      <p:sp>
        <p:nvSpPr>
          <p:cNvPr id="6" name="テキスト ボックス 5">
            <a:extLst>
              <a:ext uri="{FF2B5EF4-FFF2-40B4-BE49-F238E27FC236}">
                <a16:creationId xmlns:a16="http://schemas.microsoft.com/office/drawing/2014/main" id="{40FB5108-98BF-4344-8B61-78F5614AEA31}"/>
              </a:ext>
            </a:extLst>
          </p:cNvPr>
          <p:cNvSpPr txBox="1"/>
          <p:nvPr/>
        </p:nvSpPr>
        <p:spPr>
          <a:xfrm>
            <a:off x="5689806" y="6435470"/>
            <a:ext cx="2983069" cy="369332"/>
          </a:xfrm>
          <a:prstGeom prst="rect">
            <a:avLst/>
          </a:prstGeom>
          <a:noFill/>
        </p:spPr>
        <p:txBody>
          <a:bodyPr wrap="square" rtlCol="0">
            <a:spAutoFit/>
          </a:bodyPr>
          <a:lstStyle/>
          <a:p>
            <a:r>
              <a:rPr kumimoji="1" lang="en-US" altLang="ja-JP" dirty="0" err="1">
                <a:solidFill>
                  <a:schemeClr val="bg1">
                    <a:lumMod val="50000"/>
                  </a:schemeClr>
                </a:solidFill>
              </a:rPr>
              <a:t>AkaiKKR</a:t>
            </a:r>
            <a:r>
              <a:rPr kumimoji="1" lang="en-US" altLang="ja-JP" dirty="0">
                <a:solidFill>
                  <a:schemeClr val="bg1">
                    <a:lumMod val="50000"/>
                  </a:schemeClr>
                </a:solidFill>
              </a:rPr>
              <a:t>(</a:t>
            </a:r>
            <a:r>
              <a:rPr kumimoji="1" lang="en-US" altLang="ja-JP" dirty="0" err="1">
                <a:solidFill>
                  <a:schemeClr val="bg1">
                    <a:lumMod val="50000"/>
                  </a:schemeClr>
                </a:solidFill>
              </a:rPr>
              <a:t>machikaneyama</a:t>
            </a:r>
            <a:r>
              <a:rPr kumimoji="1" lang="en-US" altLang="ja-JP" dirty="0">
                <a:solidFill>
                  <a:schemeClr val="bg1">
                    <a:lumMod val="50000"/>
                  </a:schemeClr>
                </a:solidFill>
              </a:rPr>
              <a:t>) </a:t>
            </a:r>
            <a:endParaRPr kumimoji="1" lang="ja-JP" altLang="en-US" dirty="0">
              <a:solidFill>
                <a:schemeClr val="bg1">
                  <a:lumMod val="50000"/>
                </a:schemeClr>
              </a:solidFill>
            </a:endParaRPr>
          </a:p>
        </p:txBody>
      </p:sp>
    </p:spTree>
    <p:extLst>
      <p:ext uri="{BB962C8B-B14F-4D97-AF65-F5344CB8AC3E}">
        <p14:creationId xmlns:p14="http://schemas.microsoft.com/office/powerpoint/2010/main" val="2592769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B7F7FFCA-DD4B-4303-AEFE-0EF6C822F1FC}"/>
              </a:ext>
            </a:extLst>
          </p:cNvPr>
          <p:cNvSpPr/>
          <p:nvPr/>
        </p:nvSpPr>
        <p:spPr>
          <a:xfrm>
            <a:off x="0" y="3212976"/>
            <a:ext cx="9144000" cy="179200"/>
          </a:xfrm>
          <a:prstGeom prst="rect">
            <a:avLst/>
          </a:prstGeom>
          <a:gradFill>
            <a:gsLst>
              <a:gs pos="0">
                <a:schemeClr val="accent1">
                  <a:lumMod val="5000"/>
                  <a:lumOff val="95000"/>
                </a:schemeClr>
              </a:gs>
              <a:gs pos="72000">
                <a:srgbClr val="4DC4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BA7F35D-B0BD-4093-B137-013BD33EB8E2}"/>
              </a:ext>
            </a:extLst>
          </p:cNvPr>
          <p:cNvSpPr>
            <a:spLocks noGrp="1"/>
          </p:cNvSpPr>
          <p:nvPr>
            <p:ph type="ctrTitle"/>
          </p:nvPr>
        </p:nvSpPr>
        <p:spPr/>
        <p:txBody>
          <a:bodyPr>
            <a:normAutofit/>
          </a:bodyPr>
          <a:lstStyle/>
          <a:p>
            <a:r>
              <a:rPr lang="ja-JP" altLang="en-US" sz="4400" dirty="0"/>
              <a:t>結果と考察</a:t>
            </a:r>
          </a:p>
        </p:txBody>
      </p:sp>
    </p:spTree>
    <p:extLst>
      <p:ext uri="{BB962C8B-B14F-4D97-AF65-F5344CB8AC3E}">
        <p14:creationId xmlns:p14="http://schemas.microsoft.com/office/powerpoint/2010/main" val="161051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3BDE27A-D7CE-46BA-8B1F-208C7D10D878}"/>
              </a:ext>
            </a:extLst>
          </p:cNvPr>
          <p:cNvPicPr>
            <a:picLocks noChangeAspect="1"/>
          </p:cNvPicPr>
          <p:nvPr/>
        </p:nvPicPr>
        <p:blipFill>
          <a:blip r:embed="rId3"/>
          <a:stretch>
            <a:fillRect/>
          </a:stretch>
        </p:blipFill>
        <p:spPr>
          <a:xfrm>
            <a:off x="4602278" y="-37847"/>
            <a:ext cx="4464496" cy="6266678"/>
          </a:xfrm>
          <a:prstGeom prst="rect">
            <a:avLst/>
          </a:prstGeom>
        </p:spPr>
      </p:pic>
      <p:sp>
        <p:nvSpPr>
          <p:cNvPr id="14" name="タイトル 1">
            <a:extLst>
              <a:ext uri="{FF2B5EF4-FFF2-40B4-BE49-F238E27FC236}">
                <a16:creationId xmlns:a16="http://schemas.microsoft.com/office/drawing/2014/main" id="{86CA48E1-D167-4320-942C-5B458BA7AD54}"/>
              </a:ext>
            </a:extLst>
          </p:cNvPr>
          <p:cNvSpPr txBox="1">
            <a:spLocks/>
          </p:cNvSpPr>
          <p:nvPr/>
        </p:nvSpPr>
        <p:spPr>
          <a:xfrm>
            <a:off x="-35315" y="-89608"/>
            <a:ext cx="389877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t>粉末</a:t>
            </a:r>
            <a:r>
              <a:rPr lang="en-US" altLang="ja-JP" sz="4000" dirty="0"/>
              <a:t>XRD</a:t>
            </a:r>
            <a:r>
              <a:rPr lang="ja-JP" altLang="en-US" sz="4000" dirty="0"/>
              <a:t>結果</a:t>
            </a:r>
            <a:endParaRPr lang="en-US" altLang="ja-JP" sz="4000" dirty="0"/>
          </a:p>
        </p:txBody>
      </p:sp>
      <p:pic>
        <p:nvPicPr>
          <p:cNvPr id="15" name="図 14">
            <a:extLst>
              <a:ext uri="{FF2B5EF4-FFF2-40B4-BE49-F238E27FC236}">
                <a16:creationId xmlns:a16="http://schemas.microsoft.com/office/drawing/2014/main" id="{0FB03CFD-CE78-4DDE-9782-A3ACA3750050}"/>
              </a:ext>
            </a:extLst>
          </p:cNvPr>
          <p:cNvPicPr>
            <a:picLocks noChangeAspect="1"/>
          </p:cNvPicPr>
          <p:nvPr/>
        </p:nvPicPr>
        <p:blipFill>
          <a:blip r:embed="rId4"/>
          <a:stretch>
            <a:fillRect/>
          </a:stretch>
        </p:blipFill>
        <p:spPr>
          <a:xfrm>
            <a:off x="338993" y="658006"/>
            <a:ext cx="3757643" cy="4136856"/>
          </a:xfrm>
          <a:prstGeom prst="rect">
            <a:avLst/>
          </a:prstGeom>
        </p:spPr>
      </p:pic>
      <p:sp>
        <p:nvSpPr>
          <p:cNvPr id="18" name="テキスト ボックス 17">
            <a:extLst>
              <a:ext uri="{FF2B5EF4-FFF2-40B4-BE49-F238E27FC236}">
                <a16:creationId xmlns:a16="http://schemas.microsoft.com/office/drawing/2014/main" id="{23203EE4-DB03-4133-9D25-83086FCBBF8F}"/>
              </a:ext>
            </a:extLst>
          </p:cNvPr>
          <p:cNvSpPr txBox="1"/>
          <p:nvPr/>
        </p:nvSpPr>
        <p:spPr>
          <a:xfrm>
            <a:off x="172325" y="5119256"/>
            <a:ext cx="4654695" cy="1426920"/>
          </a:xfrm>
          <a:prstGeom prst="rect">
            <a:avLst/>
          </a:prstGeom>
          <a:noFill/>
          <a:ln w="19050">
            <a:noFill/>
          </a:ln>
          <a:effectLst/>
        </p:spPr>
        <p:txBody>
          <a:bodyPr wrap="square" lIns="36000" tIns="36000" rIns="36000" bIns="36000" rtlCol="0" anchor="ctr">
            <a:spAutoFit/>
          </a:bodyPr>
          <a:lstStyle/>
          <a:p>
            <a:r>
              <a:rPr kumimoji="1" lang="ja-JP" altLang="en-US" sz="2200" dirty="0"/>
              <a:t>結果｜</a:t>
            </a:r>
            <a:endParaRPr kumimoji="1" lang="en-US" altLang="ja-JP" sz="2200" dirty="0"/>
          </a:p>
          <a:p>
            <a:pPr marL="342900" indent="-342900">
              <a:buFont typeface="Arial" panose="020B0604020202020204" pitchFamily="34" charset="0"/>
              <a:buChar char="•"/>
            </a:pPr>
            <a:r>
              <a:rPr lang="ja-JP" altLang="en-US" sz="2200" dirty="0"/>
              <a:t>ハーフ・ホイスラー構造の形成</a:t>
            </a:r>
            <a:endParaRPr lang="en-US" altLang="ja-JP" sz="2200" dirty="0"/>
          </a:p>
          <a:p>
            <a:pPr marL="342900" indent="-342900">
              <a:buFont typeface="Arial" panose="020B0604020202020204" pitchFamily="34" charset="0"/>
              <a:buChar char="•"/>
            </a:pPr>
            <a:r>
              <a:rPr lang="ja-JP" altLang="en-US" sz="2200" dirty="0"/>
              <a:t>不純物相の除去</a:t>
            </a:r>
            <a:endParaRPr lang="en-US" altLang="ja-JP" sz="2200" dirty="0"/>
          </a:p>
          <a:p>
            <a:pPr marL="342900" indent="-342900">
              <a:buFont typeface="Arial" panose="020B0604020202020204" pitchFamily="34" charset="0"/>
              <a:buChar char="•"/>
            </a:pPr>
            <a:r>
              <a:rPr lang="ja-JP" altLang="en-US" sz="2200" dirty="0"/>
              <a:t>格子定数の変化はほぼ見られない</a:t>
            </a:r>
            <a:endParaRPr lang="en-US" altLang="ja-JP" sz="2200" dirty="0"/>
          </a:p>
        </p:txBody>
      </p:sp>
      <p:sp>
        <p:nvSpPr>
          <p:cNvPr id="2" name="テキスト ボックス 1">
            <a:extLst>
              <a:ext uri="{FF2B5EF4-FFF2-40B4-BE49-F238E27FC236}">
                <a16:creationId xmlns:a16="http://schemas.microsoft.com/office/drawing/2014/main" id="{222E5DC9-2E0F-4AC4-A349-A9566839AE17}"/>
              </a:ext>
            </a:extLst>
          </p:cNvPr>
          <p:cNvSpPr txBox="1"/>
          <p:nvPr/>
        </p:nvSpPr>
        <p:spPr>
          <a:xfrm>
            <a:off x="951501" y="4778568"/>
            <a:ext cx="3096344" cy="369332"/>
          </a:xfrm>
          <a:prstGeom prst="rect">
            <a:avLst/>
          </a:prstGeom>
          <a:noFill/>
        </p:spPr>
        <p:txBody>
          <a:bodyPr wrap="square" rtlCol="0">
            <a:spAutoFit/>
          </a:bodyPr>
          <a:lstStyle/>
          <a:p>
            <a:r>
              <a:rPr kumimoji="1" lang="ja-JP" altLang="en-US" dirty="0"/>
              <a:t>熱処理前と熱処理後の比較</a:t>
            </a:r>
          </a:p>
        </p:txBody>
      </p:sp>
      <p:sp>
        <p:nvSpPr>
          <p:cNvPr id="13" name="テキスト ボックス 12">
            <a:extLst>
              <a:ext uri="{FF2B5EF4-FFF2-40B4-BE49-F238E27FC236}">
                <a16:creationId xmlns:a16="http://schemas.microsoft.com/office/drawing/2014/main" id="{961E67AC-8021-49E0-AB56-06E682D3FDE6}"/>
              </a:ext>
            </a:extLst>
          </p:cNvPr>
          <p:cNvSpPr txBox="1"/>
          <p:nvPr/>
        </p:nvSpPr>
        <p:spPr>
          <a:xfrm>
            <a:off x="4767916" y="6228020"/>
            <a:ext cx="4745151" cy="369332"/>
          </a:xfrm>
          <a:prstGeom prst="rect">
            <a:avLst/>
          </a:prstGeom>
          <a:noFill/>
        </p:spPr>
        <p:txBody>
          <a:bodyPr wrap="square" rtlCol="0">
            <a:spAutoFit/>
          </a:bodyPr>
          <a:lstStyle/>
          <a:p>
            <a:r>
              <a:rPr kumimoji="1" lang="ja-JP" altLang="en-US" dirty="0"/>
              <a:t>置換量ごとの熱処理後試料の回折ピーク</a:t>
            </a:r>
          </a:p>
        </p:txBody>
      </p:sp>
      <p:sp>
        <p:nvSpPr>
          <p:cNvPr id="5" name="テキスト ボックス 4">
            <a:extLst>
              <a:ext uri="{FF2B5EF4-FFF2-40B4-BE49-F238E27FC236}">
                <a16:creationId xmlns:a16="http://schemas.microsoft.com/office/drawing/2014/main" id="{6017AD69-79EE-4AC6-B0A1-96A54E3B09DC}"/>
              </a:ext>
            </a:extLst>
          </p:cNvPr>
          <p:cNvSpPr txBox="1"/>
          <p:nvPr/>
        </p:nvSpPr>
        <p:spPr>
          <a:xfrm>
            <a:off x="4954341" y="392106"/>
            <a:ext cx="1800200" cy="400110"/>
          </a:xfrm>
          <a:prstGeom prst="rect">
            <a:avLst/>
          </a:prstGeom>
          <a:noFill/>
        </p:spPr>
        <p:txBody>
          <a:bodyPr wrap="square" rtlCol="0">
            <a:spAutoFit/>
          </a:bodyPr>
          <a:lstStyle/>
          <a:p>
            <a:r>
              <a:rPr kumimoji="1" lang="en-US" altLang="ja-JP" sz="2000" dirty="0">
                <a:latin typeface="Times New Roman" panose="02020603050405020304" pitchFamily="18" charset="0"/>
                <a:cs typeface="Times New Roman" panose="02020603050405020304" pitchFamily="18" charset="0"/>
              </a:rPr>
              <a:t>TiNiSn</a:t>
            </a:r>
            <a:r>
              <a:rPr kumimoji="1" lang="en-US" altLang="ja-JP" sz="2000" baseline="-25000" dirty="0">
                <a:latin typeface="Times New Roman" panose="02020603050405020304" pitchFamily="18" charset="0"/>
                <a:cs typeface="Times New Roman" panose="02020603050405020304" pitchFamily="18" charset="0"/>
              </a:rPr>
              <a:t>1-x</a:t>
            </a:r>
            <a:r>
              <a:rPr kumimoji="1" lang="en-US" altLang="ja-JP" sz="2000" dirty="0">
                <a:latin typeface="Times New Roman" panose="02020603050405020304" pitchFamily="18" charset="0"/>
                <a:cs typeface="Times New Roman" panose="02020603050405020304" pitchFamily="18" charset="0"/>
              </a:rPr>
              <a:t>Sb</a:t>
            </a:r>
            <a:r>
              <a:rPr kumimoji="1" lang="en-US" altLang="ja-JP" sz="2000" baseline="-25000" dirty="0">
                <a:latin typeface="Times New Roman" panose="02020603050405020304" pitchFamily="18" charset="0"/>
                <a:cs typeface="Times New Roman" panose="02020603050405020304" pitchFamily="18" charset="0"/>
              </a:rPr>
              <a:t>x</a:t>
            </a:r>
            <a:endParaRPr kumimoji="1" lang="ja-JP" altLang="en-US" sz="2000" baseline="-25000" dirty="0">
              <a:latin typeface="Times New Roman" panose="02020603050405020304" pitchFamily="18" charset="0"/>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81E38B09-998F-4662-87C5-8035C1BE3FA0}"/>
              </a:ext>
            </a:extLst>
          </p:cNvPr>
          <p:cNvSpPr txBox="1"/>
          <p:nvPr/>
        </p:nvSpPr>
        <p:spPr>
          <a:xfrm>
            <a:off x="699473" y="829801"/>
            <a:ext cx="1800200" cy="400110"/>
          </a:xfrm>
          <a:prstGeom prst="rect">
            <a:avLst/>
          </a:prstGeom>
          <a:noFill/>
        </p:spPr>
        <p:txBody>
          <a:bodyPr wrap="square" rtlCol="0">
            <a:spAutoFit/>
          </a:bodyPr>
          <a:lstStyle/>
          <a:p>
            <a:r>
              <a:rPr kumimoji="1" lang="en-US" altLang="ja-JP" sz="2000" dirty="0" err="1">
                <a:latin typeface="Times New Roman" panose="02020603050405020304" pitchFamily="18" charset="0"/>
                <a:cs typeface="Times New Roman" panose="02020603050405020304" pitchFamily="18" charset="0"/>
              </a:rPr>
              <a:t>TiNiSn</a:t>
            </a:r>
            <a:endParaRPr kumimoji="1" lang="ja-JP" altLang="en-US" sz="2000" baseline="-25000" dirty="0">
              <a:latin typeface="Times New Roman" panose="02020603050405020304" pitchFamily="18" charset="0"/>
              <a:cs typeface="Times New Roman" panose="02020603050405020304" pitchFamily="18" charset="0"/>
            </a:endParaRPr>
          </a:p>
        </p:txBody>
      </p:sp>
      <p:sp>
        <p:nvSpPr>
          <p:cNvPr id="7" name="正方形/長方形 6">
            <a:extLst>
              <a:ext uri="{FF2B5EF4-FFF2-40B4-BE49-F238E27FC236}">
                <a16:creationId xmlns:a16="http://schemas.microsoft.com/office/drawing/2014/main" id="{0D17EEDB-FD31-4100-8366-C791E880356C}"/>
              </a:ext>
            </a:extLst>
          </p:cNvPr>
          <p:cNvSpPr/>
          <p:nvPr/>
        </p:nvSpPr>
        <p:spPr>
          <a:xfrm>
            <a:off x="3064632" y="975351"/>
            <a:ext cx="734186"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1F6CE2F8-95A7-4C24-8F54-CA3BE60C72DD}"/>
              </a:ext>
            </a:extLst>
          </p:cNvPr>
          <p:cNvPicPr>
            <a:picLocks noChangeAspect="1"/>
          </p:cNvPicPr>
          <p:nvPr/>
        </p:nvPicPr>
        <p:blipFill>
          <a:blip r:embed="rId5"/>
          <a:stretch>
            <a:fillRect/>
          </a:stretch>
        </p:blipFill>
        <p:spPr>
          <a:xfrm>
            <a:off x="6588224" y="119891"/>
            <a:ext cx="2208938" cy="2006686"/>
          </a:xfrm>
          <a:prstGeom prst="rect">
            <a:avLst/>
          </a:prstGeom>
        </p:spPr>
      </p:pic>
      <p:sp>
        <p:nvSpPr>
          <p:cNvPr id="3" name="スライド番号プレースホルダー 2">
            <a:extLst>
              <a:ext uri="{FF2B5EF4-FFF2-40B4-BE49-F238E27FC236}">
                <a16:creationId xmlns:a16="http://schemas.microsoft.com/office/drawing/2014/main" id="{83492A69-26AF-4AA3-8945-342B9CCE30F5}"/>
              </a:ext>
            </a:extLst>
          </p:cNvPr>
          <p:cNvSpPr>
            <a:spLocks noGrp="1"/>
          </p:cNvSpPr>
          <p:nvPr>
            <p:ph type="sldNum" sz="quarter" idx="12"/>
          </p:nvPr>
        </p:nvSpPr>
        <p:spPr/>
        <p:txBody>
          <a:bodyPr/>
          <a:lstStyle/>
          <a:p>
            <a:fld id="{90BA7EBE-6FD4-4B50-83C6-C925E775C4BE}" type="slidenum">
              <a:rPr lang="ja-JP" altLang="en-US" smtClean="0"/>
              <a:pPr/>
              <a:t>7</a:t>
            </a:fld>
            <a:endParaRPr lang="ja-JP" altLang="en-US"/>
          </a:p>
        </p:txBody>
      </p:sp>
    </p:spTree>
    <p:extLst>
      <p:ext uri="{BB962C8B-B14F-4D97-AF65-F5344CB8AC3E}">
        <p14:creationId xmlns:p14="http://schemas.microsoft.com/office/powerpoint/2010/main" val="375981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a:extLst>
              <a:ext uri="{FF2B5EF4-FFF2-40B4-BE49-F238E27FC236}">
                <a16:creationId xmlns:a16="http://schemas.microsoft.com/office/drawing/2014/main" id="{86CA48E1-D167-4320-942C-5B458BA7AD54}"/>
              </a:ext>
            </a:extLst>
          </p:cNvPr>
          <p:cNvSpPr txBox="1">
            <a:spLocks/>
          </p:cNvSpPr>
          <p:nvPr/>
        </p:nvSpPr>
        <p:spPr>
          <a:xfrm>
            <a:off x="457200" y="4491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t>電気抵抗率測定結果</a:t>
            </a:r>
            <a:endParaRPr lang="en-US" altLang="ja-JP" sz="4000" dirty="0"/>
          </a:p>
        </p:txBody>
      </p:sp>
      <p:sp>
        <p:nvSpPr>
          <p:cNvPr id="23" name="テキスト ボックス 22">
            <a:extLst>
              <a:ext uri="{FF2B5EF4-FFF2-40B4-BE49-F238E27FC236}">
                <a16:creationId xmlns:a16="http://schemas.microsoft.com/office/drawing/2014/main" id="{2EE62E6B-B126-4B71-9E79-8B78C2BC045D}"/>
              </a:ext>
            </a:extLst>
          </p:cNvPr>
          <p:cNvSpPr txBox="1"/>
          <p:nvPr/>
        </p:nvSpPr>
        <p:spPr>
          <a:xfrm>
            <a:off x="5292080" y="1340768"/>
            <a:ext cx="3914812" cy="3924151"/>
          </a:xfrm>
          <a:prstGeom prst="rect">
            <a:avLst/>
          </a:prstGeom>
          <a:noFill/>
        </p:spPr>
        <p:txBody>
          <a:bodyPr wrap="square" rtlCol="0">
            <a:spAutoFit/>
          </a:bodyPr>
          <a:lstStyle/>
          <a:p>
            <a:pPr>
              <a:lnSpc>
                <a:spcPct val="150000"/>
              </a:lnSpc>
            </a:pPr>
            <a:r>
              <a:rPr kumimoji="1" lang="ja-JP" altLang="en-US" sz="2400" dirty="0"/>
              <a:t>結果｜</a:t>
            </a:r>
            <a:endParaRPr kumimoji="1" lang="en-US" altLang="ja-JP" sz="2400" dirty="0"/>
          </a:p>
          <a:p>
            <a:pPr>
              <a:lnSpc>
                <a:spcPct val="150000"/>
              </a:lnSpc>
            </a:pPr>
            <a:r>
              <a:rPr kumimoji="1" lang="en-US" altLang="ja-JP" sz="2400" dirty="0"/>
              <a:t>Sb</a:t>
            </a:r>
            <a:r>
              <a:rPr kumimoji="1" lang="ja-JP" altLang="en-US" sz="2400" dirty="0"/>
              <a:t>置換量の増加に伴い低下</a:t>
            </a:r>
            <a:endParaRPr kumimoji="1" lang="en-US" altLang="ja-JP" sz="2400" dirty="0"/>
          </a:p>
          <a:p>
            <a:pPr>
              <a:lnSpc>
                <a:spcPct val="150000"/>
              </a:lnSpc>
            </a:pPr>
            <a:endParaRPr kumimoji="1" lang="en-US" altLang="ja-JP" sz="2400" dirty="0"/>
          </a:p>
          <a:p>
            <a:pPr>
              <a:lnSpc>
                <a:spcPct val="150000"/>
              </a:lnSpc>
            </a:pPr>
            <a:r>
              <a:rPr kumimoji="1" lang="ja-JP" altLang="en-US" sz="2400" dirty="0"/>
              <a:t>考察｜</a:t>
            </a:r>
            <a:endParaRPr kumimoji="1" lang="en-US" altLang="ja-JP" sz="2400" dirty="0"/>
          </a:p>
          <a:p>
            <a:pPr>
              <a:lnSpc>
                <a:spcPct val="150000"/>
              </a:lnSpc>
            </a:pPr>
            <a:r>
              <a:rPr kumimoji="1" lang="en-US" altLang="ja-JP" sz="2400" dirty="0"/>
              <a:t>Sb</a:t>
            </a:r>
            <a:r>
              <a:rPr kumimoji="1" lang="ja-JP" altLang="en-US" sz="2400" dirty="0"/>
              <a:t>置換によりキャリア濃度が増加し、伝導度が上昇</a:t>
            </a:r>
            <a:endParaRPr kumimoji="1" lang="en-US" altLang="ja-JP" sz="2400" dirty="0"/>
          </a:p>
          <a:p>
            <a:pPr>
              <a:lnSpc>
                <a:spcPct val="150000"/>
              </a:lnSpc>
            </a:pPr>
            <a:r>
              <a:rPr kumimoji="1" lang="ja-JP" altLang="en-US" sz="2400" dirty="0"/>
              <a:t>（＝抵抗率の減少）</a:t>
            </a:r>
            <a:endParaRPr kumimoji="1" lang="en-US" altLang="ja-JP" sz="2400" dirty="0"/>
          </a:p>
        </p:txBody>
      </p:sp>
      <p:sp>
        <p:nvSpPr>
          <p:cNvPr id="3" name="スライド番号プレースホルダー 2">
            <a:extLst>
              <a:ext uri="{FF2B5EF4-FFF2-40B4-BE49-F238E27FC236}">
                <a16:creationId xmlns:a16="http://schemas.microsoft.com/office/drawing/2014/main" id="{CC9B2855-5718-4A2C-9F6A-84DA9F266701}"/>
              </a:ext>
            </a:extLst>
          </p:cNvPr>
          <p:cNvSpPr>
            <a:spLocks noGrp="1"/>
          </p:cNvSpPr>
          <p:nvPr>
            <p:ph type="sldNum" sz="quarter" idx="12"/>
          </p:nvPr>
        </p:nvSpPr>
        <p:spPr/>
        <p:txBody>
          <a:bodyPr/>
          <a:lstStyle/>
          <a:p>
            <a:fld id="{90BA7EBE-6FD4-4B50-83C6-C925E775C4BE}" type="slidenum">
              <a:rPr lang="ja-JP" altLang="en-US" smtClean="0"/>
              <a:pPr/>
              <a:t>8</a:t>
            </a:fld>
            <a:endParaRPr lang="ja-JP" altLang="en-US"/>
          </a:p>
        </p:txBody>
      </p:sp>
      <p:sp>
        <p:nvSpPr>
          <p:cNvPr id="6" name="テキスト ボックス 5">
            <a:extLst>
              <a:ext uri="{FF2B5EF4-FFF2-40B4-BE49-F238E27FC236}">
                <a16:creationId xmlns:a16="http://schemas.microsoft.com/office/drawing/2014/main" id="{5FCFC527-BD2A-4B79-99C7-90141E8C4355}"/>
              </a:ext>
            </a:extLst>
          </p:cNvPr>
          <p:cNvSpPr txBox="1"/>
          <p:nvPr/>
        </p:nvSpPr>
        <p:spPr>
          <a:xfrm>
            <a:off x="736524" y="6093296"/>
            <a:ext cx="4745151" cy="369332"/>
          </a:xfrm>
          <a:prstGeom prst="rect">
            <a:avLst/>
          </a:prstGeom>
          <a:noFill/>
        </p:spPr>
        <p:txBody>
          <a:bodyPr wrap="square" rtlCol="0">
            <a:spAutoFit/>
          </a:bodyPr>
          <a:lstStyle/>
          <a:p>
            <a:pPr algn="ctr"/>
            <a:r>
              <a:rPr kumimoji="1" lang="ja-JP" altLang="en-US" dirty="0"/>
              <a:t>電気抵抗率の温度依存性</a:t>
            </a:r>
          </a:p>
        </p:txBody>
      </p:sp>
      <p:pic>
        <p:nvPicPr>
          <p:cNvPr id="5" name="図 4">
            <a:extLst>
              <a:ext uri="{FF2B5EF4-FFF2-40B4-BE49-F238E27FC236}">
                <a16:creationId xmlns:a16="http://schemas.microsoft.com/office/drawing/2014/main" id="{74D15F9D-075D-4D8E-B1F0-E88D6AB980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785" y="764704"/>
            <a:ext cx="5516389" cy="5472607"/>
          </a:xfrm>
          <a:prstGeom prst="rect">
            <a:avLst/>
          </a:prstGeom>
        </p:spPr>
      </p:pic>
      <p:pic>
        <p:nvPicPr>
          <p:cNvPr id="12" name="図 11">
            <a:extLst>
              <a:ext uri="{FF2B5EF4-FFF2-40B4-BE49-F238E27FC236}">
                <a16:creationId xmlns:a16="http://schemas.microsoft.com/office/drawing/2014/main" id="{4D6A2666-0C9A-4C1C-BD42-872912F9E84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659008" y="1109212"/>
            <a:ext cx="2490259" cy="2155032"/>
          </a:xfrm>
          <a:prstGeom prst="rect">
            <a:avLst/>
          </a:prstGeom>
        </p:spPr>
      </p:pic>
      <p:cxnSp>
        <p:nvCxnSpPr>
          <p:cNvPr id="4" name="直線矢印コネクタ 3">
            <a:extLst>
              <a:ext uri="{FF2B5EF4-FFF2-40B4-BE49-F238E27FC236}">
                <a16:creationId xmlns:a16="http://schemas.microsoft.com/office/drawing/2014/main" id="{42FE8531-3896-44D1-88B1-C4CB268AF4E6}"/>
              </a:ext>
            </a:extLst>
          </p:cNvPr>
          <p:cNvCxnSpPr/>
          <p:nvPr/>
        </p:nvCxnSpPr>
        <p:spPr>
          <a:xfrm>
            <a:off x="3347864" y="1700808"/>
            <a:ext cx="1296144" cy="0"/>
          </a:xfrm>
          <a:prstGeom prst="straightConnector1">
            <a:avLst/>
          </a:prstGeom>
          <a:ln w="38100">
            <a:solidFill>
              <a:srgbClr val="4DC4F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83E0CA00-8C28-4464-9B94-618369210829}"/>
              </a:ext>
            </a:extLst>
          </p:cNvPr>
          <p:cNvCxnSpPr>
            <a:cxnSpLocks/>
          </p:cNvCxnSpPr>
          <p:nvPr/>
        </p:nvCxnSpPr>
        <p:spPr>
          <a:xfrm flipV="1">
            <a:off x="3491880" y="2063223"/>
            <a:ext cx="1152128" cy="395341"/>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02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B9851CEB-692B-4B17-A764-5254BAE80097}"/>
              </a:ext>
            </a:extLst>
          </p:cNvPr>
          <p:cNvSpPr/>
          <p:nvPr/>
        </p:nvSpPr>
        <p:spPr>
          <a:xfrm>
            <a:off x="5527433" y="4478323"/>
            <a:ext cx="3365047" cy="1038909"/>
          </a:xfrm>
          <a:prstGeom prst="rect">
            <a:avLst/>
          </a:prstGeom>
          <a:solidFill>
            <a:srgbClr val="BF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86CA48E1-D167-4320-942C-5B458BA7AD54}"/>
              </a:ext>
            </a:extLst>
          </p:cNvPr>
          <p:cNvSpPr txBox="1">
            <a:spLocks/>
          </p:cNvSpPr>
          <p:nvPr/>
        </p:nvSpPr>
        <p:spPr>
          <a:xfrm>
            <a:off x="457200" y="1474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t>ゼーベック係数測定結果</a:t>
            </a:r>
            <a:endParaRPr lang="en-US" altLang="ja-JP" sz="4000" dirty="0"/>
          </a:p>
        </p:txBody>
      </p:sp>
      <p:sp>
        <p:nvSpPr>
          <p:cNvPr id="23" name="テキスト ボックス 22">
            <a:extLst>
              <a:ext uri="{FF2B5EF4-FFF2-40B4-BE49-F238E27FC236}">
                <a16:creationId xmlns:a16="http://schemas.microsoft.com/office/drawing/2014/main" id="{2EE62E6B-B126-4B71-9E79-8B78C2BC045D}"/>
              </a:ext>
            </a:extLst>
          </p:cNvPr>
          <p:cNvSpPr txBox="1"/>
          <p:nvPr/>
        </p:nvSpPr>
        <p:spPr>
          <a:xfrm>
            <a:off x="5220616" y="870734"/>
            <a:ext cx="3914812" cy="3604833"/>
          </a:xfrm>
          <a:prstGeom prst="rect">
            <a:avLst/>
          </a:prstGeom>
          <a:noFill/>
        </p:spPr>
        <p:txBody>
          <a:bodyPr wrap="square" rtlCol="0">
            <a:spAutoFit/>
          </a:bodyPr>
          <a:lstStyle/>
          <a:p>
            <a:pPr>
              <a:lnSpc>
                <a:spcPct val="150000"/>
              </a:lnSpc>
            </a:pPr>
            <a:r>
              <a:rPr kumimoji="1" lang="ja-JP" altLang="en-US" sz="2200" dirty="0"/>
              <a:t>結果｜</a:t>
            </a:r>
            <a:endParaRPr kumimoji="1" lang="en-US" altLang="ja-JP" sz="2200" dirty="0"/>
          </a:p>
          <a:p>
            <a:pPr>
              <a:lnSpc>
                <a:spcPct val="150000"/>
              </a:lnSpc>
            </a:pPr>
            <a:endParaRPr kumimoji="1" lang="en-US" altLang="ja-JP" sz="2200" dirty="0"/>
          </a:p>
          <a:p>
            <a:pPr>
              <a:lnSpc>
                <a:spcPct val="150000"/>
              </a:lnSpc>
            </a:pPr>
            <a:endParaRPr kumimoji="1" lang="en-US" altLang="ja-JP" sz="2200" dirty="0"/>
          </a:p>
          <a:p>
            <a:pPr>
              <a:lnSpc>
                <a:spcPct val="150000"/>
              </a:lnSpc>
            </a:pPr>
            <a:endParaRPr kumimoji="1" lang="en-US" altLang="ja-JP" sz="2200" dirty="0"/>
          </a:p>
          <a:p>
            <a:pPr>
              <a:lnSpc>
                <a:spcPct val="150000"/>
              </a:lnSpc>
            </a:pPr>
            <a:endParaRPr kumimoji="1" lang="en-US" altLang="ja-JP" sz="2200" dirty="0"/>
          </a:p>
          <a:p>
            <a:pPr>
              <a:lnSpc>
                <a:spcPct val="150000"/>
              </a:lnSpc>
            </a:pPr>
            <a:endParaRPr kumimoji="1" lang="en-US" altLang="ja-JP" sz="2200" dirty="0"/>
          </a:p>
          <a:p>
            <a:pPr>
              <a:lnSpc>
                <a:spcPct val="150000"/>
              </a:lnSpc>
            </a:pPr>
            <a:r>
              <a:rPr kumimoji="1" lang="ja-JP" altLang="en-US" sz="2200" dirty="0"/>
              <a:t>考察｜</a:t>
            </a:r>
            <a:endParaRPr kumimoji="1" lang="en-US" altLang="ja-JP" sz="2200" dirty="0"/>
          </a:p>
        </p:txBody>
      </p:sp>
      <p:graphicFrame>
        <p:nvGraphicFramePr>
          <p:cNvPr id="2" name="表 2">
            <a:extLst>
              <a:ext uri="{FF2B5EF4-FFF2-40B4-BE49-F238E27FC236}">
                <a16:creationId xmlns:a16="http://schemas.microsoft.com/office/drawing/2014/main" id="{1D714F68-88B1-47AA-88F3-5AB1E246C494}"/>
              </a:ext>
            </a:extLst>
          </p:cNvPr>
          <p:cNvGraphicFramePr>
            <a:graphicFrameLocks noGrp="1"/>
          </p:cNvGraphicFramePr>
          <p:nvPr>
            <p:extLst>
              <p:ext uri="{D42A27DB-BD31-4B8C-83A1-F6EECF244321}">
                <p14:modId xmlns:p14="http://schemas.microsoft.com/office/powerpoint/2010/main" val="1552766890"/>
              </p:ext>
            </p:extLst>
          </p:nvPr>
        </p:nvGraphicFramePr>
        <p:xfrm>
          <a:off x="6094010" y="976093"/>
          <a:ext cx="2982696" cy="2712720"/>
        </p:xfrm>
        <a:graphic>
          <a:graphicData uri="http://schemas.openxmlformats.org/drawingml/2006/table">
            <a:tbl>
              <a:tblPr firstRow="1" bandRow="1">
                <a:tableStyleId>{5C22544A-7EE6-4342-B048-85BDC9FD1C3A}</a:tableStyleId>
              </a:tblPr>
              <a:tblGrid>
                <a:gridCol w="1398696">
                  <a:extLst>
                    <a:ext uri="{9D8B030D-6E8A-4147-A177-3AD203B41FA5}">
                      <a16:colId xmlns:a16="http://schemas.microsoft.com/office/drawing/2014/main" val="1438234911"/>
                    </a:ext>
                  </a:extLst>
                </a:gridCol>
                <a:gridCol w="1584000">
                  <a:extLst>
                    <a:ext uri="{9D8B030D-6E8A-4147-A177-3AD203B41FA5}">
                      <a16:colId xmlns:a16="http://schemas.microsoft.com/office/drawing/2014/main" val="2459607856"/>
                    </a:ext>
                  </a:extLst>
                </a:gridCol>
              </a:tblGrid>
              <a:tr h="226311">
                <a:tc>
                  <a:txBody>
                    <a:bodyPr/>
                    <a:lstStyle/>
                    <a:p>
                      <a:pPr algn="ctr"/>
                      <a:r>
                        <a:rPr kumimoji="1" lang="en-US" altLang="ja-JP" sz="1600" b="1" dirty="0">
                          <a:solidFill>
                            <a:schemeClr val="tx1"/>
                          </a:solidFill>
                        </a:rPr>
                        <a:t>TiNiSn</a:t>
                      </a:r>
                      <a:r>
                        <a:rPr kumimoji="1" lang="en-US" altLang="ja-JP" sz="1600" b="1" baseline="-25000" dirty="0">
                          <a:solidFill>
                            <a:schemeClr val="tx1"/>
                          </a:solidFill>
                        </a:rPr>
                        <a:t>1-x</a:t>
                      </a:r>
                      <a:r>
                        <a:rPr kumimoji="1" lang="en-US" altLang="ja-JP" sz="1600" b="1" dirty="0">
                          <a:solidFill>
                            <a:schemeClr val="tx1"/>
                          </a:solidFill>
                        </a:rPr>
                        <a:t>Sb</a:t>
                      </a:r>
                      <a:r>
                        <a:rPr kumimoji="1" lang="en-US" altLang="ja-JP" sz="1600" b="1" baseline="-25000" dirty="0">
                          <a:solidFill>
                            <a:schemeClr val="tx1"/>
                          </a:solidFill>
                        </a:rPr>
                        <a:t>x</a:t>
                      </a:r>
                      <a:endParaRPr kumimoji="1" lang="ja-JP" altLang="en-US" sz="1600" b="1" baseline="-25000" dirty="0">
                        <a:solidFill>
                          <a:schemeClr val="tx1"/>
                        </a:solidFill>
                      </a:endParaRPr>
                    </a:p>
                  </a:txBody>
                  <a:tcPr>
                    <a:lnR w="19050" cap="flat" cmpd="sng" algn="ctr">
                      <a:solidFill>
                        <a:schemeClr val="bg1"/>
                      </a:solidFill>
                      <a:prstDash val="solid"/>
                      <a:round/>
                      <a:headEnd type="none" w="med" len="med"/>
                      <a:tailEnd type="none" w="med" len="med"/>
                    </a:lnR>
                    <a:solidFill>
                      <a:srgbClr val="BFE4FF"/>
                    </a:solidFill>
                  </a:tcPr>
                </a:tc>
                <a:tc>
                  <a:txBody>
                    <a:bodyPr/>
                    <a:lstStyle/>
                    <a:p>
                      <a:pPr algn="ctr"/>
                      <a:r>
                        <a:rPr kumimoji="1" lang="en-US" altLang="ja-JP" sz="1600" b="1" dirty="0">
                          <a:solidFill>
                            <a:schemeClr val="tx1"/>
                          </a:solidFill>
                        </a:rPr>
                        <a:t>|S|(</a:t>
                      </a:r>
                      <a:r>
                        <a:rPr kumimoji="1" lang="en-US" altLang="ja-JP" sz="1600" b="1" dirty="0" err="1">
                          <a:solidFill>
                            <a:schemeClr val="tx1"/>
                          </a:solidFill>
                        </a:rPr>
                        <a:t>μV</a:t>
                      </a:r>
                      <a:r>
                        <a:rPr kumimoji="1" lang="en-US" altLang="ja-JP" sz="1600" b="1" dirty="0">
                          <a:solidFill>
                            <a:schemeClr val="tx1"/>
                          </a:solidFill>
                        </a:rPr>
                        <a:t>/K)300K</a:t>
                      </a:r>
                      <a:endParaRPr kumimoji="1" lang="ja-JP" altLang="en-US" sz="1600" b="1" dirty="0">
                        <a:solidFill>
                          <a:schemeClr val="tx1"/>
                        </a:solidFill>
                      </a:endParaRPr>
                    </a:p>
                  </a:txBody>
                  <a:tcPr>
                    <a:lnL w="19050" cap="flat" cmpd="sng" algn="ctr">
                      <a:solidFill>
                        <a:schemeClr val="bg1"/>
                      </a:solidFill>
                      <a:prstDash val="solid"/>
                      <a:round/>
                      <a:headEnd type="none" w="med" len="med"/>
                      <a:tailEnd type="none" w="med" len="med"/>
                    </a:lnL>
                    <a:solidFill>
                      <a:srgbClr val="BFE4FF"/>
                    </a:solidFill>
                  </a:tcPr>
                </a:tc>
                <a:extLst>
                  <a:ext uri="{0D108BD9-81ED-4DB2-BD59-A6C34878D82A}">
                    <a16:rowId xmlns:a16="http://schemas.microsoft.com/office/drawing/2014/main" val="937473961"/>
                  </a:ext>
                </a:extLst>
              </a:tr>
              <a:tr h="226311">
                <a:tc>
                  <a:txBody>
                    <a:bodyPr/>
                    <a:lstStyle/>
                    <a:p>
                      <a:pPr algn="ctr"/>
                      <a:r>
                        <a:rPr kumimoji="1" lang="en-US" altLang="ja-JP" sz="2000" b="0" dirty="0">
                          <a:solidFill>
                            <a:schemeClr val="tx1"/>
                          </a:solidFill>
                        </a:rPr>
                        <a:t>x=0</a:t>
                      </a:r>
                      <a:endParaRPr kumimoji="1" lang="ja-JP" altLang="en-US" sz="2000" b="0" dirty="0">
                        <a:solidFill>
                          <a:schemeClr val="tx1"/>
                        </a:solidFill>
                      </a:endParaRPr>
                    </a:p>
                  </a:txBody>
                  <a:tcP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BFE4FF"/>
                    </a:solidFill>
                  </a:tcPr>
                </a:tc>
                <a:tc>
                  <a:txBody>
                    <a:bodyPr/>
                    <a:lstStyle/>
                    <a:p>
                      <a:pPr algn="r"/>
                      <a:r>
                        <a:rPr kumimoji="1" lang="en-US" altLang="ja-JP" sz="2000" b="0" dirty="0">
                          <a:solidFill>
                            <a:schemeClr val="tx1"/>
                          </a:solidFill>
                        </a:rPr>
                        <a:t>178</a:t>
                      </a:r>
                      <a:endParaRPr kumimoji="1" lang="ja-JP" altLang="en-US" sz="2000" b="0" dirty="0">
                        <a:solidFill>
                          <a:schemeClr val="tx1"/>
                        </a:solidFill>
                      </a:endParaRPr>
                    </a:p>
                  </a:txBody>
                  <a:tcP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rgbClr val="BFE4FF"/>
                    </a:solidFill>
                  </a:tcPr>
                </a:tc>
                <a:extLst>
                  <a:ext uri="{0D108BD9-81ED-4DB2-BD59-A6C34878D82A}">
                    <a16:rowId xmlns:a16="http://schemas.microsoft.com/office/drawing/2014/main" val="3578236345"/>
                  </a:ext>
                </a:extLst>
              </a:tr>
              <a:tr h="226311">
                <a:tc>
                  <a:txBody>
                    <a:bodyPr/>
                    <a:lstStyle/>
                    <a:p>
                      <a:pPr algn="ctr"/>
                      <a:r>
                        <a:rPr kumimoji="1" lang="en-US" altLang="ja-JP" sz="2000" b="0" dirty="0">
                          <a:solidFill>
                            <a:schemeClr val="tx1"/>
                          </a:solidFill>
                        </a:rPr>
                        <a:t>x=0.01</a:t>
                      </a:r>
                      <a:endParaRPr kumimoji="1" lang="ja-JP" altLang="en-US" sz="2000" b="0" dirty="0">
                        <a:solidFill>
                          <a:schemeClr val="tx1"/>
                        </a:solidFill>
                      </a:endParaRPr>
                    </a:p>
                  </a:txBody>
                  <a:tcP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FE4FF"/>
                    </a:solidFill>
                  </a:tcPr>
                </a:tc>
                <a:tc>
                  <a:txBody>
                    <a:bodyPr/>
                    <a:lstStyle/>
                    <a:p>
                      <a:pPr algn="r"/>
                      <a:r>
                        <a:rPr kumimoji="1" lang="en-US" altLang="ja-JP" sz="2000" b="0" dirty="0">
                          <a:solidFill>
                            <a:schemeClr val="tx1"/>
                          </a:solidFill>
                        </a:rPr>
                        <a:t>138</a:t>
                      </a:r>
                      <a:endParaRPr kumimoji="1" lang="ja-JP" altLang="en-US" sz="2000" b="0" dirty="0">
                        <a:solidFill>
                          <a:schemeClr val="tx1"/>
                        </a:solidFill>
                      </a:endParaRPr>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FE4FF"/>
                    </a:solidFill>
                  </a:tcPr>
                </a:tc>
                <a:extLst>
                  <a:ext uri="{0D108BD9-81ED-4DB2-BD59-A6C34878D82A}">
                    <a16:rowId xmlns:a16="http://schemas.microsoft.com/office/drawing/2014/main" val="298405016"/>
                  </a:ext>
                </a:extLst>
              </a:tr>
              <a:tr h="226311">
                <a:tc>
                  <a:txBody>
                    <a:bodyPr/>
                    <a:lstStyle/>
                    <a:p>
                      <a:pPr algn="ctr"/>
                      <a:r>
                        <a:rPr kumimoji="1" lang="en-US" altLang="ja-JP" sz="2000" b="0" dirty="0">
                          <a:solidFill>
                            <a:schemeClr val="tx1"/>
                          </a:solidFill>
                        </a:rPr>
                        <a:t>x=0.02</a:t>
                      </a:r>
                      <a:endParaRPr kumimoji="1" lang="ja-JP" altLang="en-US" sz="2000" b="0" dirty="0">
                        <a:solidFill>
                          <a:schemeClr val="tx1"/>
                        </a:solidFill>
                      </a:endParaRPr>
                    </a:p>
                  </a:txBody>
                  <a:tcP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FE4FF"/>
                    </a:solidFill>
                  </a:tcPr>
                </a:tc>
                <a:tc>
                  <a:txBody>
                    <a:bodyPr/>
                    <a:lstStyle/>
                    <a:p>
                      <a:pPr algn="r"/>
                      <a:r>
                        <a:rPr kumimoji="1" lang="en-US" altLang="ja-JP" sz="2000" b="0" dirty="0">
                          <a:solidFill>
                            <a:schemeClr val="tx1"/>
                          </a:solidFill>
                        </a:rPr>
                        <a:t>100</a:t>
                      </a:r>
                      <a:endParaRPr kumimoji="1" lang="ja-JP" altLang="en-US" sz="2000" b="0" dirty="0">
                        <a:solidFill>
                          <a:schemeClr val="tx1"/>
                        </a:solidFill>
                      </a:endParaRPr>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FE4FF"/>
                    </a:solidFill>
                  </a:tcPr>
                </a:tc>
                <a:extLst>
                  <a:ext uri="{0D108BD9-81ED-4DB2-BD59-A6C34878D82A}">
                    <a16:rowId xmlns:a16="http://schemas.microsoft.com/office/drawing/2014/main" val="2831225463"/>
                  </a:ext>
                </a:extLst>
              </a:tr>
              <a:tr h="226311">
                <a:tc>
                  <a:txBody>
                    <a:bodyPr/>
                    <a:lstStyle/>
                    <a:p>
                      <a:pPr algn="ctr"/>
                      <a:r>
                        <a:rPr kumimoji="1" lang="en-US" altLang="ja-JP" sz="2000" b="0" dirty="0">
                          <a:solidFill>
                            <a:schemeClr val="tx1"/>
                          </a:solidFill>
                        </a:rPr>
                        <a:t>x=0.03</a:t>
                      </a:r>
                      <a:endParaRPr kumimoji="1" lang="ja-JP" altLang="en-US" sz="2000" b="0" dirty="0">
                        <a:solidFill>
                          <a:schemeClr val="tx1"/>
                        </a:solidFill>
                      </a:endParaRPr>
                    </a:p>
                  </a:txBody>
                  <a:tcP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FE4FF"/>
                    </a:solidFill>
                  </a:tcPr>
                </a:tc>
                <a:tc>
                  <a:txBody>
                    <a:bodyPr/>
                    <a:lstStyle/>
                    <a:p>
                      <a:pPr algn="r"/>
                      <a:r>
                        <a:rPr kumimoji="1" lang="en-US" altLang="ja-JP" sz="2000" b="0" dirty="0">
                          <a:solidFill>
                            <a:schemeClr val="tx1"/>
                          </a:solidFill>
                        </a:rPr>
                        <a:t>83.4</a:t>
                      </a:r>
                      <a:endParaRPr kumimoji="1" lang="ja-JP" altLang="en-US" sz="2000" b="0" dirty="0">
                        <a:solidFill>
                          <a:schemeClr val="tx1"/>
                        </a:solidFill>
                      </a:endParaRPr>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FE4FF"/>
                    </a:solidFill>
                  </a:tcPr>
                </a:tc>
                <a:extLst>
                  <a:ext uri="{0D108BD9-81ED-4DB2-BD59-A6C34878D82A}">
                    <a16:rowId xmlns:a16="http://schemas.microsoft.com/office/drawing/2014/main" val="3670390755"/>
                  </a:ext>
                </a:extLst>
              </a:tr>
              <a:tr h="226311">
                <a:tc>
                  <a:txBody>
                    <a:bodyPr/>
                    <a:lstStyle/>
                    <a:p>
                      <a:pPr algn="ctr"/>
                      <a:r>
                        <a:rPr kumimoji="1" lang="en-US" altLang="ja-JP" sz="2000" b="0" dirty="0">
                          <a:solidFill>
                            <a:schemeClr val="tx1"/>
                          </a:solidFill>
                        </a:rPr>
                        <a:t>x=0.04</a:t>
                      </a:r>
                      <a:endParaRPr kumimoji="1" lang="ja-JP" altLang="en-US" sz="2000" b="0" dirty="0">
                        <a:solidFill>
                          <a:schemeClr val="tx1"/>
                        </a:solidFill>
                      </a:endParaRPr>
                    </a:p>
                  </a:txBody>
                  <a:tcP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FE4FF"/>
                    </a:solidFill>
                  </a:tcPr>
                </a:tc>
                <a:tc>
                  <a:txBody>
                    <a:bodyPr/>
                    <a:lstStyle/>
                    <a:p>
                      <a:pPr algn="r"/>
                      <a:r>
                        <a:rPr kumimoji="1" lang="en-US" altLang="ja-JP" sz="2000" b="0" dirty="0">
                          <a:solidFill>
                            <a:schemeClr val="tx1"/>
                          </a:solidFill>
                        </a:rPr>
                        <a:t>75.2</a:t>
                      </a:r>
                      <a:endParaRPr kumimoji="1" lang="ja-JP" altLang="en-US" sz="2000" b="0" dirty="0">
                        <a:solidFill>
                          <a:schemeClr val="tx1"/>
                        </a:solidFill>
                      </a:endParaRPr>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FE4FF"/>
                    </a:solidFill>
                  </a:tcPr>
                </a:tc>
                <a:extLst>
                  <a:ext uri="{0D108BD9-81ED-4DB2-BD59-A6C34878D82A}">
                    <a16:rowId xmlns:a16="http://schemas.microsoft.com/office/drawing/2014/main" val="923743246"/>
                  </a:ext>
                </a:extLst>
              </a:tr>
              <a:tr h="226311">
                <a:tc>
                  <a:txBody>
                    <a:bodyPr/>
                    <a:lstStyle/>
                    <a:p>
                      <a:pPr algn="ctr"/>
                      <a:r>
                        <a:rPr kumimoji="1" lang="en-US" altLang="ja-JP" sz="2000" b="0" dirty="0">
                          <a:solidFill>
                            <a:schemeClr val="tx1"/>
                          </a:solidFill>
                        </a:rPr>
                        <a:t>x=0.05</a:t>
                      </a:r>
                      <a:endParaRPr kumimoji="1" lang="ja-JP" altLang="en-US" sz="2000" b="0" dirty="0">
                        <a:solidFill>
                          <a:schemeClr val="tx1"/>
                        </a:solidFill>
                      </a:endParaRPr>
                    </a:p>
                  </a:txBody>
                  <a:tcP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BFE4FF"/>
                    </a:solidFill>
                  </a:tcPr>
                </a:tc>
                <a:tc>
                  <a:txBody>
                    <a:bodyPr/>
                    <a:lstStyle/>
                    <a:p>
                      <a:pPr algn="r"/>
                      <a:r>
                        <a:rPr kumimoji="1" lang="en-US" altLang="ja-JP" sz="2000" b="0" dirty="0">
                          <a:solidFill>
                            <a:schemeClr val="tx1"/>
                          </a:solidFill>
                        </a:rPr>
                        <a:t>64.8</a:t>
                      </a:r>
                      <a:endParaRPr kumimoji="1" lang="ja-JP" altLang="en-US" sz="2000" b="0" dirty="0">
                        <a:solidFill>
                          <a:schemeClr val="tx1"/>
                        </a:solidFill>
                      </a:endParaRPr>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rgbClr val="BFE4FF"/>
                    </a:solidFill>
                  </a:tcPr>
                </a:tc>
                <a:extLst>
                  <a:ext uri="{0D108BD9-81ED-4DB2-BD59-A6C34878D82A}">
                    <a16:rowId xmlns:a16="http://schemas.microsoft.com/office/drawing/2014/main" val="3355236442"/>
                  </a:ext>
                </a:extLst>
              </a:tr>
            </a:tbl>
          </a:graphicData>
        </a:graphic>
      </p:graphicFrame>
      <p:pic>
        <p:nvPicPr>
          <p:cNvPr id="4" name="図 3">
            <a:extLst>
              <a:ext uri="{FF2B5EF4-FFF2-40B4-BE49-F238E27FC236}">
                <a16:creationId xmlns:a16="http://schemas.microsoft.com/office/drawing/2014/main" id="{EB733D18-736C-4C3F-B13B-C703C325094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020" y="870975"/>
            <a:ext cx="5178385" cy="5039517"/>
          </a:xfrm>
          <a:prstGeom prst="rect">
            <a:avLst/>
          </a:prstGeom>
        </p:spPr>
      </p:pic>
      <p:sp>
        <p:nvSpPr>
          <p:cNvPr id="5" name="スライド番号プレースホルダー 4">
            <a:extLst>
              <a:ext uri="{FF2B5EF4-FFF2-40B4-BE49-F238E27FC236}">
                <a16:creationId xmlns:a16="http://schemas.microsoft.com/office/drawing/2014/main" id="{2C203CC1-7F24-4A42-8969-69BF974298A1}"/>
              </a:ext>
            </a:extLst>
          </p:cNvPr>
          <p:cNvSpPr>
            <a:spLocks noGrp="1"/>
          </p:cNvSpPr>
          <p:nvPr>
            <p:ph type="sldNum" sz="quarter" idx="12"/>
          </p:nvPr>
        </p:nvSpPr>
        <p:spPr/>
        <p:txBody>
          <a:bodyPr/>
          <a:lstStyle/>
          <a:p>
            <a:fld id="{90BA7EBE-6FD4-4B50-83C6-C925E775C4BE}" type="slidenum">
              <a:rPr lang="ja-JP" altLang="en-US" smtClean="0"/>
              <a:pPr/>
              <a:t>9</a:t>
            </a:fld>
            <a:endParaRPr lang="ja-JP" altLang="en-US"/>
          </a:p>
        </p:txBody>
      </p:sp>
      <p:sp>
        <p:nvSpPr>
          <p:cNvPr id="15" name="テキスト ボックス 14">
            <a:extLst>
              <a:ext uri="{FF2B5EF4-FFF2-40B4-BE49-F238E27FC236}">
                <a16:creationId xmlns:a16="http://schemas.microsoft.com/office/drawing/2014/main" id="{41D44EEE-5A1C-478F-9344-8624B91807C0}"/>
              </a:ext>
            </a:extLst>
          </p:cNvPr>
          <p:cNvSpPr txBox="1"/>
          <p:nvPr/>
        </p:nvSpPr>
        <p:spPr>
          <a:xfrm>
            <a:off x="559116" y="5944833"/>
            <a:ext cx="4745151" cy="369332"/>
          </a:xfrm>
          <a:prstGeom prst="rect">
            <a:avLst/>
          </a:prstGeom>
          <a:noFill/>
        </p:spPr>
        <p:txBody>
          <a:bodyPr wrap="square" rtlCol="0">
            <a:spAutoFit/>
          </a:bodyPr>
          <a:lstStyle/>
          <a:p>
            <a:pPr algn="ctr"/>
            <a:r>
              <a:rPr kumimoji="1" lang="ja-JP" altLang="en-US" dirty="0"/>
              <a:t>ゼーベック係数の温度依存性</a:t>
            </a:r>
          </a:p>
        </p:txBody>
      </p:sp>
      <p:pic>
        <p:nvPicPr>
          <p:cNvPr id="6" name="図 5">
            <a:extLst>
              <a:ext uri="{FF2B5EF4-FFF2-40B4-BE49-F238E27FC236}">
                <a16:creationId xmlns:a16="http://schemas.microsoft.com/office/drawing/2014/main" id="{4301ECA9-1245-4CAC-9E80-CAEFFE6A2FD7}"/>
              </a:ext>
            </a:extLst>
          </p:cNvPr>
          <p:cNvPicPr>
            <a:picLocks noChangeAspect="1"/>
          </p:cNvPicPr>
          <p:nvPr/>
        </p:nvPicPr>
        <p:blipFill>
          <a:blip r:embed="rId4"/>
          <a:stretch>
            <a:fillRect/>
          </a:stretch>
        </p:blipFill>
        <p:spPr>
          <a:xfrm>
            <a:off x="5617875" y="4551341"/>
            <a:ext cx="3045141" cy="997317"/>
          </a:xfrm>
          <a:prstGeom prst="rect">
            <a:avLst/>
          </a:prstGeom>
        </p:spPr>
      </p:pic>
      <p:pic>
        <p:nvPicPr>
          <p:cNvPr id="12" name="図 11">
            <a:extLst>
              <a:ext uri="{FF2B5EF4-FFF2-40B4-BE49-F238E27FC236}">
                <a16:creationId xmlns:a16="http://schemas.microsoft.com/office/drawing/2014/main" id="{401B341C-F461-47AA-B16F-650EB726E57F}"/>
              </a:ext>
            </a:extLst>
          </p:cNvPr>
          <p:cNvPicPr>
            <a:picLocks noChangeAspect="1"/>
          </p:cNvPicPr>
          <p:nvPr/>
        </p:nvPicPr>
        <p:blipFill>
          <a:blip r:embed="rId5"/>
          <a:stretch>
            <a:fillRect/>
          </a:stretch>
        </p:blipFill>
        <p:spPr>
          <a:xfrm>
            <a:off x="6342598" y="5752106"/>
            <a:ext cx="1665198" cy="754786"/>
          </a:xfrm>
          <a:prstGeom prst="rect">
            <a:avLst/>
          </a:prstGeom>
        </p:spPr>
      </p:pic>
      <p:sp>
        <p:nvSpPr>
          <p:cNvPr id="16" name="テキスト ボックス 15">
            <a:extLst>
              <a:ext uri="{FF2B5EF4-FFF2-40B4-BE49-F238E27FC236}">
                <a16:creationId xmlns:a16="http://schemas.microsoft.com/office/drawing/2014/main" id="{049899FF-F266-4C6C-B288-CE0C106460F1}"/>
              </a:ext>
            </a:extLst>
          </p:cNvPr>
          <p:cNvSpPr txBox="1"/>
          <p:nvPr/>
        </p:nvSpPr>
        <p:spPr>
          <a:xfrm>
            <a:off x="5988050" y="5504745"/>
            <a:ext cx="2395423" cy="369332"/>
          </a:xfrm>
          <a:prstGeom prst="rect">
            <a:avLst/>
          </a:prstGeom>
          <a:noFill/>
        </p:spPr>
        <p:txBody>
          <a:bodyPr wrap="square" rtlCol="0">
            <a:spAutoFit/>
          </a:bodyPr>
          <a:lstStyle/>
          <a:p>
            <a:r>
              <a:rPr kumimoji="1" lang="en-US" altLang="ja-JP" baseline="30000" dirty="0"/>
              <a:t> </a:t>
            </a:r>
            <a:r>
              <a:rPr kumimoji="1" lang="en-US" altLang="ja-JP" dirty="0"/>
              <a:t>r</a:t>
            </a:r>
            <a:r>
              <a:rPr kumimoji="1" lang="ja-JP" altLang="en-US" dirty="0"/>
              <a:t>：電子の散乱因子</a:t>
            </a:r>
            <a:endParaRPr kumimoji="1" lang="en-US" altLang="ja-JP" dirty="0"/>
          </a:p>
        </p:txBody>
      </p:sp>
      <p:sp>
        <p:nvSpPr>
          <p:cNvPr id="18" name="楕円 17">
            <a:extLst>
              <a:ext uri="{FF2B5EF4-FFF2-40B4-BE49-F238E27FC236}">
                <a16:creationId xmlns:a16="http://schemas.microsoft.com/office/drawing/2014/main" id="{DB69ADB9-C7AF-4BD7-B8A8-DD7AF00FA604}"/>
              </a:ext>
            </a:extLst>
          </p:cNvPr>
          <p:cNvSpPr/>
          <p:nvPr/>
        </p:nvSpPr>
        <p:spPr>
          <a:xfrm>
            <a:off x="8050492" y="4551341"/>
            <a:ext cx="495567" cy="443319"/>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大かっこ 20">
            <a:extLst>
              <a:ext uri="{FF2B5EF4-FFF2-40B4-BE49-F238E27FC236}">
                <a16:creationId xmlns:a16="http://schemas.microsoft.com/office/drawing/2014/main" id="{E7570BB9-1536-4616-9B49-8A4BC6CA1093}"/>
              </a:ext>
            </a:extLst>
          </p:cNvPr>
          <p:cNvSpPr/>
          <p:nvPr/>
        </p:nvSpPr>
        <p:spPr>
          <a:xfrm>
            <a:off x="5873462" y="5562451"/>
            <a:ext cx="2533965" cy="852552"/>
          </a:xfrm>
          <a:prstGeom prst="bracketPair">
            <a:avLst>
              <a:gd name="adj" fmla="val 1417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 name="直線矢印コネクタ 7">
            <a:extLst>
              <a:ext uri="{FF2B5EF4-FFF2-40B4-BE49-F238E27FC236}">
                <a16:creationId xmlns:a16="http://schemas.microsoft.com/office/drawing/2014/main" id="{0B793FF0-9617-48F3-8D8D-D044E81B49B3}"/>
              </a:ext>
            </a:extLst>
          </p:cNvPr>
          <p:cNvCxnSpPr/>
          <p:nvPr/>
        </p:nvCxnSpPr>
        <p:spPr>
          <a:xfrm flipV="1">
            <a:off x="8638953" y="4475567"/>
            <a:ext cx="0" cy="432048"/>
          </a:xfrm>
          <a:prstGeom prst="straightConnector1">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130048"/>
      </p:ext>
    </p:extLst>
  </p:cSld>
  <p:clrMapOvr>
    <a:masterClrMapping/>
  </p:clrMapOvr>
</p:sld>
</file>

<file path=ppt/theme/theme1.xml><?xml version="1.0" encoding="utf-8"?>
<a:theme xmlns:a="http://schemas.openxmlformats.org/drawingml/2006/main" name="Office Theme">
  <a:themeElements>
    <a:clrScheme name="CUD">
      <a:dk1>
        <a:sysClr val="windowText" lastClr="000000"/>
      </a:dk1>
      <a:lt1>
        <a:sysClr val="window" lastClr="FFFFFF"/>
      </a:lt1>
      <a:dk2>
        <a:srgbClr val="44546A"/>
      </a:dk2>
      <a:lt2>
        <a:srgbClr val="E7E6E6"/>
      </a:lt2>
      <a:accent1>
        <a:srgbClr val="C6E4E1"/>
      </a:accent1>
      <a:accent2>
        <a:srgbClr val="FFFF80"/>
      </a:accent2>
      <a:accent3>
        <a:srgbClr val="FFCABF"/>
      </a:accent3>
      <a:accent4>
        <a:srgbClr val="FFFFFF"/>
      </a:accent4>
      <a:accent5>
        <a:srgbClr val="FFFFFF"/>
      </a:accent5>
      <a:accent6>
        <a:srgbClr val="FFFFFF"/>
      </a:accent6>
      <a:hlink>
        <a:srgbClr val="0563C1"/>
      </a:hlink>
      <a:folHlink>
        <a:srgbClr val="954F72"/>
      </a:folHlink>
    </a:clrScheme>
    <a:fontScheme name="発表用">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41304</TotalTime>
  <Words>1538</Words>
  <Application>Microsoft Office PowerPoint</Application>
  <PresentationFormat>画面に合わせる (4:3)</PresentationFormat>
  <Paragraphs>285</Paragraphs>
  <Slides>20</Slides>
  <Notes>17</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20</vt:i4>
      </vt:variant>
    </vt:vector>
  </HeadingPairs>
  <TitlesOfParts>
    <vt:vector size="30" baseType="lpstr">
      <vt:lpstr>HGSｺﾞｼｯｸE</vt:lpstr>
      <vt:lpstr>メイリオ</vt:lpstr>
      <vt:lpstr>游ゴシック</vt:lpstr>
      <vt:lpstr>Arial</vt:lpstr>
      <vt:lpstr>Calibri</vt:lpstr>
      <vt:lpstr>Segoe UI</vt:lpstr>
      <vt:lpstr>Times New Roman</vt:lpstr>
      <vt:lpstr>Wingdings</vt:lpstr>
      <vt:lpstr>Office Theme</vt:lpstr>
      <vt:lpstr>Equation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結果と考察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Yokohama National Uiversity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層状Co酸化物、及び、ペロフスカイトMn酸化物を用いた熱電発電素子の性能評価</dc:title>
  <dc:creator>阿部航佑</dc:creator>
  <cp:lastModifiedBy>阿部 航佑</cp:lastModifiedBy>
  <cp:revision>2008</cp:revision>
  <cp:lastPrinted>2015-09-11T12:44:51Z</cp:lastPrinted>
  <dcterms:created xsi:type="dcterms:W3CDTF">2012-09-17T16:51:57Z</dcterms:created>
  <dcterms:modified xsi:type="dcterms:W3CDTF">2022-03-23T23:10:48Z</dcterms:modified>
</cp:coreProperties>
</file>