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sldIdLst>
    <p:sldId id="256" r:id="rId5"/>
    <p:sldId id="375" r:id="rId6"/>
    <p:sldId id="397" r:id="rId7"/>
    <p:sldId id="402" r:id="rId8"/>
    <p:sldId id="436" r:id="rId9"/>
    <p:sldId id="421" r:id="rId10"/>
    <p:sldId id="401" r:id="rId11"/>
    <p:sldId id="423" r:id="rId12"/>
    <p:sldId id="408" r:id="rId13"/>
    <p:sldId id="420" r:id="rId14"/>
    <p:sldId id="425" r:id="rId15"/>
    <p:sldId id="403" r:id="rId16"/>
    <p:sldId id="433" r:id="rId17"/>
    <p:sldId id="258" r:id="rId18"/>
    <p:sldId id="431" r:id="rId19"/>
    <p:sldId id="434" r:id="rId20"/>
    <p:sldId id="377" r:id="rId21"/>
    <p:sldId id="394" r:id="rId22"/>
    <p:sldId id="437" r:id="rId23"/>
    <p:sldId id="438" r:id="rId24"/>
    <p:sldId id="432" r:id="rId25"/>
    <p:sldId id="422" r:id="rId26"/>
    <p:sldId id="399" r:id="rId27"/>
    <p:sldId id="424" r:id="rId28"/>
  </p:sldIdLst>
  <p:sldSz cx="9144000" cy="6858000" type="screen4x3"/>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p15:clr>
            <a:srgbClr val="A4A3A4"/>
          </p15:clr>
        </p15:guide>
        <p15:guide id="2" pos="292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81350" autoAdjust="0"/>
  </p:normalViewPr>
  <p:slideViewPr>
    <p:cSldViewPr showGuides="1">
      <p:cViewPr varScale="1">
        <p:scale>
          <a:sx n="82" d="100"/>
          <a:sy n="82" d="100"/>
        </p:scale>
        <p:origin x="1350" y="84"/>
      </p:cViewPr>
      <p:guideLst>
        <p:guide orient="horz" pos="2205"/>
        <p:guide pos="2925"/>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percentStacked"/>
        <c:varyColors val="0"/>
        <c:ser>
          <c:idx val="0"/>
          <c:order val="0"/>
          <c:tx>
            <c:strRef>
              <c:f>'Sheet1 (2)'!$B$1</c:f>
              <c:strCache>
                <c:ptCount val="1"/>
                <c:pt idx="0">
                  <c:v>LS Fe3+ (S=0.5)</c:v>
                </c:pt>
              </c:strCache>
            </c:strRef>
          </c:tx>
          <c:spPr>
            <a:solidFill>
              <a:schemeClr val="accent6"/>
            </a:solidFill>
            <a:ln>
              <a:noFill/>
            </a:ln>
            <a:effectLst/>
            <a:sp3d/>
          </c:spPr>
          <c:invertIfNegative val="0"/>
          <c:cat>
            <c:numRef>
              <c:f>'Sheet1 (2)'!$R$2:$R$10</c:f>
              <c:numCache>
                <c:formatCode>General</c:formatCode>
                <c:ptCount val="9"/>
                <c:pt idx="0">
                  <c:v>0.1</c:v>
                </c:pt>
                <c:pt idx="1">
                  <c:v>0.192</c:v>
                </c:pt>
                <c:pt idx="2">
                  <c:v>0.27999999999999997</c:v>
                </c:pt>
                <c:pt idx="3">
                  <c:v>0.378</c:v>
                </c:pt>
                <c:pt idx="4">
                  <c:v>0.5</c:v>
                </c:pt>
                <c:pt idx="5">
                  <c:v>0.57999999999999996</c:v>
                </c:pt>
                <c:pt idx="6">
                  <c:v>0.68199999999999994</c:v>
                </c:pt>
                <c:pt idx="7">
                  <c:v>0.73</c:v>
                </c:pt>
                <c:pt idx="8">
                  <c:v>0.80400000000000005</c:v>
                </c:pt>
              </c:numCache>
            </c:numRef>
          </c:cat>
          <c:val>
            <c:numRef>
              <c:f>'Sheet1 (2)'!$B$2:$B$10</c:f>
              <c:numCache>
                <c:formatCode>0.000_ </c:formatCode>
                <c:ptCount val="9"/>
                <c:pt idx="0">
                  <c:v>0.21402022511360877</c:v>
                </c:pt>
                <c:pt idx="1">
                  <c:v>0.21047880351346945</c:v>
                </c:pt>
                <c:pt idx="2">
                  <c:v>0.37134459531337416</c:v>
                </c:pt>
                <c:pt idx="3">
                  <c:v>0.2974457274278085</c:v>
                </c:pt>
                <c:pt idx="4">
                  <c:v>0.38187321851309908</c:v>
                </c:pt>
                <c:pt idx="5">
                  <c:v>0.38535484342199694</c:v>
                </c:pt>
                <c:pt idx="6">
                  <c:v>0.29551779089697594</c:v>
                </c:pt>
                <c:pt idx="7">
                  <c:v>0.22697856887201609</c:v>
                </c:pt>
                <c:pt idx="8">
                  <c:v>0.12470014302867105</c:v>
                </c:pt>
              </c:numCache>
            </c:numRef>
          </c:val>
          <c:extLst>
            <c:ext xmlns:c16="http://schemas.microsoft.com/office/drawing/2014/chart" uri="{C3380CC4-5D6E-409C-BE32-E72D297353CC}">
              <c16:uniqueId val="{00000000-1823-490F-9733-62E7E32F6241}"/>
            </c:ext>
          </c:extLst>
        </c:ser>
        <c:ser>
          <c:idx val="1"/>
          <c:order val="1"/>
          <c:tx>
            <c:strRef>
              <c:f>'Sheet1 (2)'!$C$1</c:f>
              <c:strCache>
                <c:ptCount val="1"/>
                <c:pt idx="0">
                  <c:v>IS Fe3+ (S=1.5)</c:v>
                </c:pt>
              </c:strCache>
            </c:strRef>
          </c:tx>
          <c:spPr>
            <a:solidFill>
              <a:schemeClr val="accent5"/>
            </a:solidFill>
            <a:ln>
              <a:noFill/>
            </a:ln>
            <a:effectLst/>
            <a:sp3d/>
          </c:spPr>
          <c:invertIfNegative val="0"/>
          <c:cat>
            <c:numRef>
              <c:f>'Sheet1 (2)'!$R$2:$R$10</c:f>
              <c:numCache>
                <c:formatCode>General</c:formatCode>
                <c:ptCount val="9"/>
                <c:pt idx="0">
                  <c:v>0.1</c:v>
                </c:pt>
                <c:pt idx="1">
                  <c:v>0.192</c:v>
                </c:pt>
                <c:pt idx="2">
                  <c:v>0.27999999999999997</c:v>
                </c:pt>
                <c:pt idx="3">
                  <c:v>0.378</c:v>
                </c:pt>
                <c:pt idx="4">
                  <c:v>0.5</c:v>
                </c:pt>
                <c:pt idx="5">
                  <c:v>0.57999999999999996</c:v>
                </c:pt>
                <c:pt idx="6">
                  <c:v>0.68199999999999994</c:v>
                </c:pt>
                <c:pt idx="7">
                  <c:v>0.73</c:v>
                </c:pt>
                <c:pt idx="8">
                  <c:v>0.80400000000000005</c:v>
                </c:pt>
              </c:numCache>
            </c:numRef>
          </c:cat>
          <c:val>
            <c:numRef>
              <c:f>'Sheet1 (2)'!$C$2:$C$10</c:f>
              <c:numCache>
                <c:formatCode>0.000_ </c:formatCode>
                <c:ptCount val="9"/>
                <c:pt idx="0">
                  <c:v>0.68597977488639128</c:v>
                </c:pt>
                <c:pt idx="1">
                  <c:v>0.59752119648653057</c:v>
                </c:pt>
                <c:pt idx="2">
                  <c:v>0.34865540468662581</c:v>
                </c:pt>
                <c:pt idx="3">
                  <c:v>0.32455427257219149</c:v>
                </c:pt>
                <c:pt idx="4">
                  <c:v>0.11812678148690092</c:v>
                </c:pt>
                <c:pt idx="5">
                  <c:v>3.4645156578003079E-2</c:v>
                </c:pt>
                <c:pt idx="6">
                  <c:v>2.248220910302413E-2</c:v>
                </c:pt>
                <c:pt idx="7">
                  <c:v>4.3021431127983942E-2</c:v>
                </c:pt>
                <c:pt idx="8">
                  <c:v>7.1299856971328901E-2</c:v>
                </c:pt>
              </c:numCache>
            </c:numRef>
          </c:val>
          <c:extLst>
            <c:ext xmlns:c16="http://schemas.microsoft.com/office/drawing/2014/chart" uri="{C3380CC4-5D6E-409C-BE32-E72D297353CC}">
              <c16:uniqueId val="{00000001-1823-490F-9733-62E7E32F6241}"/>
            </c:ext>
          </c:extLst>
        </c:ser>
        <c:ser>
          <c:idx val="2"/>
          <c:order val="2"/>
          <c:tx>
            <c:strRef>
              <c:f>'Sheet1 (2)'!$D$1</c:f>
              <c:strCache>
                <c:ptCount val="1"/>
                <c:pt idx="0">
                  <c:v>LS Fe4+ (S=1)</c:v>
                </c:pt>
              </c:strCache>
            </c:strRef>
          </c:tx>
          <c:spPr>
            <a:solidFill>
              <a:schemeClr val="accent4"/>
            </a:solidFill>
            <a:ln>
              <a:noFill/>
            </a:ln>
            <a:effectLst/>
            <a:sp3d/>
          </c:spPr>
          <c:invertIfNegative val="0"/>
          <c:cat>
            <c:numRef>
              <c:f>'Sheet1 (2)'!$R$2:$R$10</c:f>
              <c:numCache>
                <c:formatCode>General</c:formatCode>
                <c:ptCount val="9"/>
                <c:pt idx="0">
                  <c:v>0.1</c:v>
                </c:pt>
                <c:pt idx="1">
                  <c:v>0.192</c:v>
                </c:pt>
                <c:pt idx="2">
                  <c:v>0.27999999999999997</c:v>
                </c:pt>
                <c:pt idx="3">
                  <c:v>0.378</c:v>
                </c:pt>
                <c:pt idx="4">
                  <c:v>0.5</c:v>
                </c:pt>
                <c:pt idx="5">
                  <c:v>0.57999999999999996</c:v>
                </c:pt>
                <c:pt idx="6">
                  <c:v>0.68199999999999994</c:v>
                </c:pt>
                <c:pt idx="7">
                  <c:v>0.73</c:v>
                </c:pt>
                <c:pt idx="8">
                  <c:v>0.80400000000000005</c:v>
                </c:pt>
              </c:numCache>
            </c:numRef>
          </c:cat>
          <c:val>
            <c:numRef>
              <c:f>'Sheet1 (2)'!$D$2:$D$10</c:f>
              <c:numCache>
                <c:formatCode>0.000_ </c:formatCode>
                <c:ptCount val="9"/>
                <c:pt idx="0">
                  <c:v>0.1</c:v>
                </c:pt>
                <c:pt idx="1">
                  <c:v>0.192</c:v>
                </c:pt>
                <c:pt idx="2">
                  <c:v>0.27999999999999997</c:v>
                </c:pt>
                <c:pt idx="3">
                  <c:v>0.378</c:v>
                </c:pt>
                <c:pt idx="4">
                  <c:v>0.5</c:v>
                </c:pt>
                <c:pt idx="5">
                  <c:v>0.57999999999999996</c:v>
                </c:pt>
                <c:pt idx="6">
                  <c:v>0.68199999999999994</c:v>
                </c:pt>
                <c:pt idx="7">
                  <c:v>0.73</c:v>
                </c:pt>
                <c:pt idx="8">
                  <c:v>0.80400000000000005</c:v>
                </c:pt>
              </c:numCache>
            </c:numRef>
          </c:val>
          <c:extLst>
            <c:ext xmlns:c16="http://schemas.microsoft.com/office/drawing/2014/chart" uri="{C3380CC4-5D6E-409C-BE32-E72D297353CC}">
              <c16:uniqueId val="{00000002-1823-490F-9733-62E7E32F6241}"/>
            </c:ext>
          </c:extLst>
        </c:ser>
        <c:dLbls>
          <c:showLegendKey val="0"/>
          <c:showVal val="0"/>
          <c:showCatName val="0"/>
          <c:showSerName val="0"/>
          <c:showPercent val="0"/>
          <c:showBubbleSize val="0"/>
        </c:dLbls>
        <c:gapWidth val="150"/>
        <c:shape val="box"/>
        <c:axId val="366370352"/>
        <c:axId val="366371336"/>
        <c:axId val="0"/>
      </c:bar3DChart>
      <c:catAx>
        <c:axId val="366370352"/>
        <c:scaling>
          <c:orientation val="minMax"/>
        </c:scaling>
        <c:delete val="0"/>
        <c:axPos val="b"/>
        <c:numFmt formatCode="General" sourceLinked="1"/>
        <c:majorTickMark val="none"/>
        <c:minorTickMark val="none"/>
        <c:tickLblPos val="low"/>
        <c:spPr>
          <a:noFill/>
          <a:ln>
            <a:noFill/>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366371336"/>
        <c:crosses val="autoZero"/>
        <c:auto val="1"/>
        <c:lblAlgn val="ctr"/>
        <c:lblOffset val="100"/>
        <c:noMultiLvlLbl val="0"/>
      </c:catAx>
      <c:valAx>
        <c:axId val="36637133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3663703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 Id="rId5" Type="http://schemas.openxmlformats.org/officeDocument/2006/relationships/image" Target="../media/image32.wmf"/><Relationship Id="rId4" Type="http://schemas.openxmlformats.org/officeDocument/2006/relationships/image" Target="../media/image3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364" cy="511731"/>
          </a:xfrm>
          <a:prstGeom prst="rect">
            <a:avLst/>
          </a:prstGeom>
        </p:spPr>
        <p:txBody>
          <a:bodyPr vert="horz" lIns="95452" tIns="47726" rIns="95452" bIns="47726"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1295" y="0"/>
            <a:ext cx="3076364" cy="511731"/>
          </a:xfrm>
          <a:prstGeom prst="rect">
            <a:avLst/>
          </a:prstGeom>
        </p:spPr>
        <p:txBody>
          <a:bodyPr vert="horz" lIns="95452" tIns="47726" rIns="95452" bIns="47726" rtlCol="0"/>
          <a:lstStyle>
            <a:lvl1pPr algn="r">
              <a:defRPr sz="1300"/>
            </a:lvl1pPr>
          </a:lstStyle>
          <a:p>
            <a:fld id="{5AADEA73-BDC4-4447-842E-4BE47F6E5CBB}" type="datetimeFigureOut">
              <a:rPr kumimoji="1" lang="ja-JP" altLang="en-US" smtClean="0"/>
              <a:t>2022/3/22</a:t>
            </a:fld>
            <a:endParaRPr kumimoji="1" lang="ja-JP" altLang="en-US"/>
          </a:p>
        </p:txBody>
      </p:sp>
      <p:sp>
        <p:nvSpPr>
          <p:cNvPr id="4" name="スライド イメージ プレースホルダー 3"/>
          <p:cNvSpPr>
            <a:spLocks noGrp="1" noRot="1" noChangeAspect="1"/>
          </p:cNvSpPr>
          <p:nvPr>
            <p:ph type="sldImg" idx="2"/>
          </p:nvPr>
        </p:nvSpPr>
        <p:spPr>
          <a:xfrm>
            <a:off x="990600" y="766763"/>
            <a:ext cx="5118100" cy="3838575"/>
          </a:xfrm>
          <a:prstGeom prst="rect">
            <a:avLst/>
          </a:prstGeom>
          <a:noFill/>
          <a:ln w="12700">
            <a:solidFill>
              <a:prstClr val="black"/>
            </a:solidFill>
          </a:ln>
        </p:spPr>
        <p:txBody>
          <a:bodyPr vert="horz" lIns="95452" tIns="47726" rIns="95452" bIns="47726" rtlCol="0" anchor="ctr"/>
          <a:lstStyle/>
          <a:p>
            <a:endParaRPr lang="ja-JP" altLang="en-US"/>
          </a:p>
        </p:txBody>
      </p:sp>
      <p:sp>
        <p:nvSpPr>
          <p:cNvPr id="5" name="ノート プレースホルダー 4"/>
          <p:cNvSpPr>
            <a:spLocks noGrp="1"/>
          </p:cNvSpPr>
          <p:nvPr>
            <p:ph type="body" sz="quarter" idx="3"/>
          </p:nvPr>
        </p:nvSpPr>
        <p:spPr>
          <a:xfrm>
            <a:off x="709931" y="4861443"/>
            <a:ext cx="5679440" cy="4605576"/>
          </a:xfrm>
          <a:prstGeom prst="rect">
            <a:avLst/>
          </a:prstGeom>
        </p:spPr>
        <p:txBody>
          <a:bodyPr vert="horz" lIns="95452" tIns="47726" rIns="95452" bIns="4772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107"/>
            <a:ext cx="3076364" cy="511731"/>
          </a:xfrm>
          <a:prstGeom prst="rect">
            <a:avLst/>
          </a:prstGeom>
        </p:spPr>
        <p:txBody>
          <a:bodyPr vert="horz" lIns="95452" tIns="47726" rIns="95452" bIns="47726"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1295" y="9721107"/>
            <a:ext cx="3076364" cy="511731"/>
          </a:xfrm>
          <a:prstGeom prst="rect">
            <a:avLst/>
          </a:prstGeom>
        </p:spPr>
        <p:txBody>
          <a:bodyPr vert="horz" lIns="95452" tIns="47726" rIns="95452" bIns="47726" rtlCol="0" anchor="b"/>
          <a:lstStyle>
            <a:lvl1pPr algn="r">
              <a:defRPr sz="1300"/>
            </a:lvl1pPr>
          </a:lstStyle>
          <a:p>
            <a:fld id="{DC9BA620-E891-426B-B203-42C3E990D84D}" type="slidenum">
              <a:rPr kumimoji="1" lang="ja-JP" altLang="en-US" smtClean="0"/>
              <a:t>‹#›</a:t>
            </a:fld>
            <a:endParaRPr kumimoji="1" lang="ja-JP" altLang="en-US"/>
          </a:p>
        </p:txBody>
      </p:sp>
    </p:spTree>
    <p:extLst>
      <p:ext uri="{BB962C8B-B14F-4D97-AF65-F5344CB8AC3E}">
        <p14:creationId xmlns:p14="http://schemas.microsoft.com/office/powerpoint/2010/main" val="242094329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Nd1-xSrxFeO3</a:t>
            </a:r>
            <a:r>
              <a:rPr kumimoji="1" lang="ja-JP" altLang="en-US" dirty="0"/>
              <a:t>の</a:t>
            </a:r>
            <a:r>
              <a:rPr kumimoji="1" lang="en-US" altLang="ja-JP" dirty="0"/>
              <a:t>x</a:t>
            </a:r>
            <a:r>
              <a:rPr kumimoji="1" lang="ja-JP" altLang="en-US" dirty="0"/>
              <a:t>が</a:t>
            </a:r>
            <a:r>
              <a:rPr kumimoji="1" lang="en-US" altLang="ja-JP" dirty="0"/>
              <a:t>0.1</a:t>
            </a:r>
            <a:r>
              <a:rPr kumimoji="1" lang="ja-JP" altLang="en-US" dirty="0"/>
              <a:t>から</a:t>
            </a:r>
            <a:r>
              <a:rPr kumimoji="1" lang="en-US" altLang="ja-JP" dirty="0"/>
              <a:t>0.9</a:t>
            </a:r>
            <a:r>
              <a:rPr kumimoji="1" lang="ja-JP" altLang="en-US" dirty="0"/>
              <a:t>まで</a:t>
            </a:r>
            <a:r>
              <a:rPr kumimoji="1" lang="en-US" altLang="ja-JP" dirty="0"/>
              <a:t> </a:t>
            </a:r>
            <a:r>
              <a:rPr kumimoji="1" lang="ja-JP" altLang="en-US" dirty="0"/>
              <a:t>の熱電特性と磁気特性というタイトルで発表させていただきます。横浜国立大学理工学府所属修士</a:t>
            </a:r>
            <a:r>
              <a:rPr kumimoji="1" lang="en-US" altLang="ja-JP" dirty="0"/>
              <a:t>1</a:t>
            </a:r>
            <a:r>
              <a:rPr kumimoji="1" lang="ja-JP" altLang="en-US" dirty="0"/>
              <a:t>年鎌谷雄大です。よろしくお願いします。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DC9BA620-E891-426B-B203-42C3E990D84D}" type="slidenum">
              <a:rPr kumimoji="1" lang="ja-JP" altLang="en-US" smtClean="0"/>
              <a:t>1</a:t>
            </a:fld>
            <a:endParaRPr kumimoji="1" lang="ja-JP" altLang="en-US" dirty="0"/>
          </a:p>
        </p:txBody>
      </p:sp>
    </p:spTree>
    <p:extLst>
      <p:ext uri="{BB962C8B-B14F-4D97-AF65-F5344CB8AC3E}">
        <p14:creationId xmlns:p14="http://schemas.microsoft.com/office/powerpoint/2010/main" val="3531858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a:t>
            </a:r>
            <a:r>
              <a:rPr kumimoji="1" lang="en-US" altLang="ja-JP" dirty="0"/>
              <a:t>300K</a:t>
            </a:r>
            <a:r>
              <a:rPr kumimoji="1" lang="ja-JP" altLang="en-US" dirty="0"/>
              <a:t>の中性子回折データの解析結果です。リートベルト解析は</a:t>
            </a:r>
            <a:r>
              <a:rPr kumimoji="1" lang="en-US" altLang="ja-JP" dirty="0"/>
              <a:t>GSAS-Ⅱ</a:t>
            </a:r>
            <a:r>
              <a:rPr kumimoji="1" lang="ja-JP" altLang="en-US" dirty="0"/>
              <a:t>で行いました。</a:t>
            </a:r>
            <a:r>
              <a:rPr kumimoji="1" lang="en-US" altLang="ja-JP" dirty="0"/>
              <a:t>300K</a:t>
            </a:r>
            <a:r>
              <a:rPr kumimoji="1" lang="ja-JP" altLang="en-US" dirty="0"/>
              <a:t>ではすべての試料で磁気相のピークが確認されました。一番左のピークが主な磁気相のピークです。磁気構造解析の結果、</a:t>
            </a:r>
            <a:r>
              <a:rPr kumimoji="1" lang="en-US" altLang="ja-JP" dirty="0"/>
              <a:t>x=0.6</a:t>
            </a:r>
            <a:r>
              <a:rPr kumimoji="1" lang="ja-JP" altLang="en-US" dirty="0"/>
              <a:t>以下では</a:t>
            </a:r>
            <a:r>
              <a:rPr kumimoji="1" lang="en-US" altLang="ja-JP" dirty="0"/>
              <a:t>G</a:t>
            </a:r>
            <a:r>
              <a:rPr kumimoji="1" lang="ja-JP" altLang="en-US" dirty="0"/>
              <a:t>型反強磁性であることが分かりました。</a:t>
            </a:r>
            <a:r>
              <a:rPr kumimoji="1" lang="en-US" altLang="ja-JP" dirty="0"/>
              <a:t>x=0.7</a:t>
            </a:r>
            <a:r>
              <a:rPr kumimoji="1" lang="ja-JP" altLang="en-US" dirty="0"/>
              <a:t>以上では磁気相のピークが小さいことから、磁気構造の解析の精度は良好ではありませんが、解析した結果、</a:t>
            </a:r>
            <a:r>
              <a:rPr kumimoji="1" lang="en-US" altLang="ja-JP" dirty="0"/>
              <a:t>A</a:t>
            </a:r>
            <a:r>
              <a:rPr kumimoji="1" lang="ja-JP" altLang="en-US" dirty="0"/>
              <a:t>型反強磁性の可能性があります。中性子回折による詳細な結晶構造解析により、格子定数の短軸は</a:t>
            </a:r>
            <a:r>
              <a:rPr kumimoji="1" lang="en-US" altLang="ja-JP" dirty="0"/>
              <a:t>x=0.3</a:t>
            </a:r>
            <a:r>
              <a:rPr kumimoji="1" lang="ja-JP" altLang="en-US" dirty="0"/>
              <a:t>以下では</a:t>
            </a:r>
            <a:r>
              <a:rPr kumimoji="1" lang="en-US" altLang="ja-JP" dirty="0"/>
              <a:t>c</a:t>
            </a:r>
            <a:r>
              <a:rPr kumimoji="1" lang="ja-JP" altLang="en-US" dirty="0"/>
              <a:t>軸であり、</a:t>
            </a:r>
            <a:r>
              <a:rPr kumimoji="1" lang="en-US" altLang="ja-JP" dirty="0"/>
              <a:t>x=0.4</a:t>
            </a:r>
            <a:r>
              <a:rPr kumimoji="1" lang="ja-JP" altLang="en-US" dirty="0"/>
              <a:t>以上では</a:t>
            </a:r>
            <a:r>
              <a:rPr kumimoji="1" lang="en-US" altLang="ja-JP" dirty="0"/>
              <a:t>a</a:t>
            </a:r>
            <a:r>
              <a:rPr kumimoji="1" lang="ja-JP" altLang="en-US" dirty="0"/>
              <a:t>軸に変化することがわかりました。それに伴って磁気モーメントの方向は、</a:t>
            </a:r>
            <a:r>
              <a:rPr kumimoji="1" lang="en-US" altLang="ja-JP" dirty="0"/>
              <a:t>x=0.3</a:t>
            </a:r>
            <a:r>
              <a:rPr kumimoji="1" lang="ja-JP" altLang="en-US" dirty="0"/>
              <a:t>以下では</a:t>
            </a:r>
            <a:r>
              <a:rPr kumimoji="1" lang="en-US" altLang="ja-JP" dirty="0"/>
              <a:t>c</a:t>
            </a:r>
            <a:r>
              <a:rPr kumimoji="1" lang="ja-JP" altLang="en-US" dirty="0"/>
              <a:t>軸方向、</a:t>
            </a:r>
            <a:r>
              <a:rPr kumimoji="1" lang="en-US" altLang="ja-JP" dirty="0"/>
              <a:t>x=0.4</a:t>
            </a:r>
            <a:r>
              <a:rPr kumimoji="1" lang="ja-JP" altLang="en-US" dirty="0"/>
              <a:t>以下では</a:t>
            </a:r>
            <a:r>
              <a:rPr kumimoji="1" lang="en-US" altLang="ja-JP" dirty="0"/>
              <a:t>a</a:t>
            </a:r>
            <a:r>
              <a:rPr kumimoji="1" lang="ja-JP" altLang="en-US" dirty="0"/>
              <a:t>軸方向でした。</a:t>
            </a:r>
          </a:p>
        </p:txBody>
      </p:sp>
      <p:sp>
        <p:nvSpPr>
          <p:cNvPr id="4" name="スライド番号プレースホルダー 3"/>
          <p:cNvSpPr>
            <a:spLocks noGrp="1"/>
          </p:cNvSpPr>
          <p:nvPr>
            <p:ph type="sldNum" sz="quarter" idx="5"/>
          </p:nvPr>
        </p:nvSpPr>
        <p:spPr/>
        <p:txBody>
          <a:bodyPr/>
          <a:lstStyle/>
          <a:p>
            <a:fld id="{DC9BA620-E891-426B-B203-42C3E990D84D}" type="slidenum">
              <a:rPr kumimoji="1" lang="ja-JP" altLang="en-US" smtClean="0"/>
              <a:t>10</a:t>
            </a:fld>
            <a:endParaRPr kumimoji="1" lang="ja-JP" altLang="en-US"/>
          </a:p>
        </p:txBody>
      </p:sp>
    </p:spTree>
    <p:extLst>
      <p:ext uri="{BB962C8B-B14F-4D97-AF65-F5344CB8AC3E}">
        <p14:creationId xmlns:p14="http://schemas.microsoft.com/office/powerpoint/2010/main" val="19941121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低温での中性子回折では、室温に比べ、</a:t>
            </a:r>
            <a:r>
              <a:rPr kumimoji="1" lang="en-US" altLang="ja-JP" dirty="0"/>
              <a:t>x</a:t>
            </a:r>
            <a:r>
              <a:rPr kumimoji="1" lang="ja-JP" altLang="en-US" dirty="0"/>
              <a:t>≧</a:t>
            </a:r>
            <a:r>
              <a:rPr kumimoji="1" lang="en-US" altLang="ja-JP" dirty="0"/>
              <a:t>0.5</a:t>
            </a:r>
            <a:r>
              <a:rPr kumimoji="1" lang="ja-JP" altLang="en-US" dirty="0"/>
              <a:t>で磁気相のピークに違いが見られ、低角度に新しいピークが見られました。</a:t>
            </a:r>
            <a:r>
              <a:rPr kumimoji="1" lang="en-US" altLang="ja-JP" dirty="0"/>
              <a:t>X=0.8</a:t>
            </a:r>
            <a:r>
              <a:rPr kumimoji="1" lang="ja-JP" altLang="en-US" dirty="0"/>
              <a:t>，</a:t>
            </a:r>
            <a:r>
              <a:rPr kumimoji="1" lang="en-US" altLang="ja-JP" dirty="0"/>
              <a:t>0.9</a:t>
            </a:r>
            <a:r>
              <a:rPr kumimoji="1" lang="ja-JP" altLang="en-US" dirty="0"/>
              <a:t>ではまだ解析ができていませんが、</a:t>
            </a:r>
            <a:r>
              <a:rPr kumimoji="1" lang="en-US" altLang="ja-JP" dirty="0"/>
              <a:t>x</a:t>
            </a:r>
            <a:r>
              <a:rPr kumimoji="1" lang="ja-JP" altLang="en-US" dirty="0"/>
              <a:t>≦</a:t>
            </a:r>
            <a:r>
              <a:rPr kumimoji="1" lang="en-US" altLang="ja-JP" dirty="0"/>
              <a:t>0.7</a:t>
            </a:r>
            <a:r>
              <a:rPr kumimoji="1" lang="ja-JP" altLang="en-US" dirty="0"/>
              <a:t>では</a:t>
            </a:r>
            <a:r>
              <a:rPr kumimoji="1" lang="en-US" altLang="ja-JP" dirty="0"/>
              <a:t>G</a:t>
            </a:r>
            <a:r>
              <a:rPr kumimoji="1" lang="ja-JP" altLang="en-US" dirty="0"/>
              <a:t>型反強磁性でした。</a:t>
            </a:r>
            <a:r>
              <a:rPr kumimoji="1" lang="en-US" altLang="ja-JP" dirty="0"/>
              <a:t>x</a:t>
            </a:r>
            <a:r>
              <a:rPr kumimoji="1" lang="ja-JP" altLang="en-US" dirty="0"/>
              <a:t>≦</a:t>
            </a:r>
            <a:r>
              <a:rPr kumimoji="1" lang="en-US" altLang="ja-JP" dirty="0"/>
              <a:t>0.4</a:t>
            </a:r>
            <a:r>
              <a:rPr kumimoji="1" lang="ja-JP" altLang="en-US" dirty="0"/>
              <a:t>では室温と同じ結晶構造でしたが、</a:t>
            </a:r>
            <a:r>
              <a:rPr kumimoji="1" lang="en-US" altLang="ja-JP" dirty="0"/>
              <a:t>x</a:t>
            </a:r>
            <a:r>
              <a:rPr kumimoji="1" lang="ja-JP" altLang="en-US" dirty="0"/>
              <a:t>≧</a:t>
            </a:r>
            <a:r>
              <a:rPr kumimoji="1" lang="en-US" altLang="ja-JP" dirty="0"/>
              <a:t>0.5</a:t>
            </a:r>
            <a:r>
              <a:rPr kumimoji="1" lang="ja-JP" altLang="en-US" dirty="0"/>
              <a:t>では空間群が</a:t>
            </a:r>
            <a:r>
              <a:rPr kumimoji="1" lang="en-US" altLang="ja-JP" dirty="0"/>
              <a:t>C2/c</a:t>
            </a:r>
            <a:r>
              <a:rPr kumimoji="1" lang="ja-JP" altLang="en-US" dirty="0"/>
              <a:t>（単斜晶</a:t>
            </a:r>
            <a:r>
              <a:rPr kumimoji="1" lang="en-US" altLang="ja-JP" dirty="0"/>
              <a:t>)</a:t>
            </a:r>
            <a:r>
              <a:rPr kumimoji="1" lang="ja-JP" altLang="en-US" dirty="0"/>
              <a:t>に変わることが分かりました。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DC9BA620-E891-426B-B203-42C3E990D84D}" type="slidenum">
              <a:rPr kumimoji="1" lang="ja-JP" altLang="en-US" smtClean="0"/>
              <a:t>11</a:t>
            </a:fld>
            <a:endParaRPr kumimoji="1" lang="ja-JP" altLang="en-US"/>
          </a:p>
        </p:txBody>
      </p:sp>
    </p:spTree>
    <p:extLst>
      <p:ext uri="{BB962C8B-B14F-4D97-AF65-F5344CB8AC3E}">
        <p14:creationId xmlns:p14="http://schemas.microsoft.com/office/powerpoint/2010/main" val="2730000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次に電気抵抗率とゼーベック係数と熱伝導率です。電気抵抗率は温度増加に伴い抵抗率が減少する半導体的挙動を示し、</a:t>
            </a:r>
            <a:r>
              <a:rPr kumimoji="1" lang="en-US" altLang="ja-JP" dirty="0"/>
              <a:t>x</a:t>
            </a:r>
            <a:r>
              <a:rPr kumimoji="1" lang="ja-JP" altLang="en-US" dirty="0"/>
              <a:t>増加に従って抵抗率は減少しました。また、</a:t>
            </a:r>
            <a:r>
              <a:rPr kumimoji="1" lang="en-US" altLang="ja-JP" dirty="0"/>
              <a:t>400K</a:t>
            </a:r>
            <a:r>
              <a:rPr kumimoji="1" lang="ja-JP" altLang="en-US" dirty="0"/>
              <a:t>以降の値はこのようにアレニウスプロットによって近似して求めました。ゼーベック係数は</a:t>
            </a:r>
            <a:r>
              <a:rPr kumimoji="1" lang="en-US" altLang="ja-JP" dirty="0"/>
              <a:t>x≦0.6</a:t>
            </a:r>
            <a:r>
              <a:rPr kumimoji="1" lang="ja-JP" altLang="en-US" dirty="0"/>
              <a:t>では正であることから</a:t>
            </a:r>
            <a:r>
              <a:rPr kumimoji="1" lang="en-US" altLang="ja-JP" dirty="0"/>
              <a:t>p</a:t>
            </a:r>
            <a:r>
              <a:rPr kumimoji="1" lang="ja-JP" altLang="en-US" dirty="0"/>
              <a:t>型熱電特性、ｘ≧</a:t>
            </a:r>
            <a:r>
              <a:rPr kumimoji="1" lang="en-US" altLang="ja-JP" dirty="0"/>
              <a:t>0.7</a:t>
            </a:r>
            <a:r>
              <a:rPr kumimoji="1" lang="ja-JP" altLang="en-US" dirty="0"/>
              <a:t>ではゼーベック係数が負であることから</a:t>
            </a:r>
            <a:r>
              <a:rPr kumimoji="1" lang="en-US" altLang="ja-JP" dirty="0"/>
              <a:t>n</a:t>
            </a:r>
            <a:r>
              <a:rPr kumimoji="1" lang="ja-JP" altLang="en-US" dirty="0"/>
              <a:t>型熱電特性を示し、</a:t>
            </a:r>
            <a:r>
              <a:rPr kumimoji="1" lang="en-US" altLang="ja-JP" dirty="0"/>
              <a:t>Nd1-xSrxFeO3</a:t>
            </a:r>
            <a:r>
              <a:rPr kumimoji="1" lang="ja-JP" altLang="en-US" dirty="0"/>
              <a:t>は</a:t>
            </a:r>
            <a:r>
              <a:rPr kumimoji="1" lang="en-US" altLang="ja-JP" dirty="0"/>
              <a:t>p</a:t>
            </a:r>
            <a:r>
              <a:rPr kumimoji="1" lang="ja-JP" altLang="en-US" dirty="0"/>
              <a:t>型</a:t>
            </a:r>
            <a:r>
              <a:rPr kumimoji="1" lang="en-US" altLang="ja-JP" dirty="0"/>
              <a:t>n</a:t>
            </a:r>
            <a:r>
              <a:rPr kumimoji="1" lang="ja-JP" altLang="en-US" dirty="0"/>
              <a:t>型両方の熱電特性を示すことが確認されました。熱伝導率は全ての組成で比較的低い値を示し、</a:t>
            </a:r>
            <a:r>
              <a:rPr kumimoji="1" lang="en-US" altLang="ja-JP" dirty="0"/>
              <a:t>x</a:t>
            </a:r>
            <a:r>
              <a:rPr kumimoji="1" lang="ja-JP" altLang="en-US" dirty="0"/>
              <a:t>による依存性は見られませんでした。下のグラフはキャリア熱伝導率のグラフで、キャリア熱伝導率に比べ、格子熱伝導率が支配的であることが分かります。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DC9BA620-E891-426B-B203-42C3E990D84D}" type="slidenum">
              <a:rPr kumimoji="1" lang="ja-JP" altLang="en-US" smtClean="0"/>
              <a:t>12</a:t>
            </a:fld>
            <a:endParaRPr kumimoji="1" lang="ja-JP" altLang="en-US" dirty="0"/>
          </a:p>
        </p:txBody>
      </p:sp>
    </p:spTree>
    <p:extLst>
      <p:ext uri="{BB962C8B-B14F-4D97-AF65-F5344CB8AC3E}">
        <p14:creationId xmlns:p14="http://schemas.microsoft.com/office/powerpoint/2010/main" val="1047815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続いて酸素量分析です。酸素量分析はヨウ素滴定で行いました。すべての試料で</a:t>
            </a:r>
            <a:r>
              <a:rPr kumimoji="1" lang="en-US" altLang="ja-JP" dirty="0"/>
              <a:t>3-δ</a:t>
            </a:r>
            <a:r>
              <a:rPr kumimoji="1" lang="ja-JP" altLang="en-US" dirty="0"/>
              <a:t>が</a:t>
            </a:r>
            <a:r>
              <a:rPr kumimoji="1" lang="en-US" altLang="ja-JP" dirty="0"/>
              <a:t>3</a:t>
            </a:r>
            <a:r>
              <a:rPr kumimoji="1" lang="ja-JP" altLang="en-US" dirty="0"/>
              <a:t>に近い値が得られました。</a:t>
            </a:r>
          </a:p>
        </p:txBody>
      </p:sp>
      <p:sp>
        <p:nvSpPr>
          <p:cNvPr id="4" name="スライド番号プレースホルダー 3"/>
          <p:cNvSpPr>
            <a:spLocks noGrp="1"/>
          </p:cNvSpPr>
          <p:nvPr>
            <p:ph type="sldNum" sz="quarter" idx="5"/>
          </p:nvPr>
        </p:nvSpPr>
        <p:spPr/>
        <p:txBody>
          <a:bodyPr/>
          <a:lstStyle/>
          <a:p>
            <a:fld id="{DC9BA620-E891-426B-B203-42C3E990D84D}" type="slidenum">
              <a:rPr kumimoji="1" lang="ja-JP" altLang="en-US" smtClean="0"/>
              <a:t>13</a:t>
            </a:fld>
            <a:endParaRPr kumimoji="1" lang="ja-JP" altLang="en-US"/>
          </a:p>
        </p:txBody>
      </p:sp>
    </p:spTree>
    <p:extLst>
      <p:ext uri="{BB962C8B-B14F-4D97-AF65-F5344CB8AC3E}">
        <p14:creationId xmlns:p14="http://schemas.microsoft.com/office/powerpoint/2010/main" val="2670916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次に磁化率の結果から</a:t>
            </a:r>
            <a:r>
              <a:rPr kumimoji="1" lang="en-US" altLang="ja-JP" dirty="0"/>
              <a:t>Fe3+</a:t>
            </a:r>
            <a:r>
              <a:rPr kumimoji="1" lang="ja-JP" altLang="en-US" dirty="0"/>
              <a:t>のスピン状態の割合を算出しました。方法としては、まず、キュリーワイス則を用いると磁化率の逆数のグラフの直線の傾きがキュリー定数の逆数となるので、磁化率の逆数の図の直線の傾きからキュリー定数を求めました。このとき温度依存性に寄与しない磁化率</a:t>
            </a:r>
            <a:r>
              <a:rPr kumimoji="1" lang="en-US" altLang="ja-JP" dirty="0"/>
              <a:t>χ0</a:t>
            </a:r>
            <a:r>
              <a:rPr kumimoji="1" lang="ja-JP" altLang="en-US" dirty="0"/>
              <a:t>は磁化率の図の内側の図の温度の逆数のグラフから外挿した直線の</a:t>
            </a:r>
            <a:r>
              <a:rPr kumimoji="1" lang="en-US" altLang="ja-JP" dirty="0"/>
              <a:t>y</a:t>
            </a:r>
            <a:r>
              <a:rPr kumimoji="1" lang="ja-JP" altLang="en-US" dirty="0"/>
              <a:t>切片から出しました。次に、有効磁気モーメントの式にキュリー定数を代入し、スピン量子数</a:t>
            </a:r>
            <a:r>
              <a:rPr kumimoji="1" lang="en-US" altLang="ja-JP" dirty="0"/>
              <a:t>s</a:t>
            </a:r>
            <a:r>
              <a:rPr kumimoji="1" lang="ja-JP" altLang="en-US" dirty="0"/>
              <a:t>を算出しました。スピン量子数は</a:t>
            </a:r>
            <a:r>
              <a:rPr kumimoji="1" lang="en-US" altLang="ja-JP" dirty="0"/>
              <a:t>Fe</a:t>
            </a:r>
            <a:r>
              <a:rPr kumimoji="1" lang="ja-JP" altLang="en-US" dirty="0"/>
              <a:t>イオンのスピン状態の割合を右側の上の式のように表すと、その下のこちらの式で表され、これを</a:t>
            </a:r>
            <a:r>
              <a:rPr kumimoji="1" lang="en-US" altLang="ja-JP" dirty="0"/>
              <a:t>y</a:t>
            </a:r>
            <a:r>
              <a:rPr kumimoji="1" lang="ja-JP" altLang="en-US" dirty="0"/>
              <a:t>について解くことで</a:t>
            </a:r>
            <a:r>
              <a:rPr kumimoji="1" lang="en-US" altLang="ja-JP" dirty="0"/>
              <a:t>Fe3</a:t>
            </a:r>
            <a:r>
              <a:rPr kumimoji="1" lang="ja-JP" altLang="en-US" dirty="0"/>
              <a:t>＋のスピン状態の割合を求めました。</a:t>
            </a:r>
          </a:p>
        </p:txBody>
      </p:sp>
      <p:sp>
        <p:nvSpPr>
          <p:cNvPr id="4" name="スライド番号プレースホルダー 3"/>
          <p:cNvSpPr>
            <a:spLocks noGrp="1"/>
          </p:cNvSpPr>
          <p:nvPr>
            <p:ph type="sldNum" sz="quarter" idx="5"/>
          </p:nvPr>
        </p:nvSpPr>
        <p:spPr/>
        <p:txBody>
          <a:bodyPr/>
          <a:lstStyle/>
          <a:p>
            <a:fld id="{DC9BA620-E891-426B-B203-42C3E990D84D}" type="slidenum">
              <a:rPr kumimoji="1" lang="ja-JP" altLang="en-US" smtClean="0"/>
              <a:t>14</a:t>
            </a:fld>
            <a:endParaRPr kumimoji="1" lang="ja-JP" altLang="en-US"/>
          </a:p>
        </p:txBody>
      </p:sp>
    </p:spTree>
    <p:extLst>
      <p:ext uri="{BB962C8B-B14F-4D97-AF65-F5344CB8AC3E}">
        <p14:creationId xmlns:p14="http://schemas.microsoft.com/office/powerpoint/2010/main" val="345755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求めた割合はこの棒グラフで、紫が</a:t>
            </a:r>
            <a:r>
              <a:rPr kumimoji="1" lang="en-US" altLang="ja-JP" dirty="0"/>
              <a:t>LSFe3+</a:t>
            </a:r>
            <a:r>
              <a:rPr kumimoji="1" lang="ja-JP" altLang="en-US" dirty="0"/>
              <a:t>、水色が</a:t>
            </a:r>
            <a:r>
              <a:rPr kumimoji="1" lang="en-US" altLang="ja-JP" dirty="0"/>
              <a:t>ISFe3+</a:t>
            </a:r>
            <a:r>
              <a:rPr kumimoji="1" lang="ja-JP" altLang="en-US" dirty="0"/>
              <a:t>、オレンジが</a:t>
            </a:r>
            <a:r>
              <a:rPr kumimoji="1" lang="en-US" altLang="ja-JP" dirty="0"/>
              <a:t>LSFe3+</a:t>
            </a:r>
            <a:r>
              <a:rPr kumimoji="1" lang="ja-JP" altLang="en-US" dirty="0"/>
              <a:t>の割合です。ゴールドシュミット因子の予想同様にに</a:t>
            </a:r>
            <a:r>
              <a:rPr kumimoji="1" lang="en-US" altLang="ja-JP" dirty="0"/>
              <a:t>x</a:t>
            </a:r>
            <a:r>
              <a:rPr kumimoji="1" lang="ja-JP" altLang="en-US" dirty="0"/>
              <a:t>増加に従って</a:t>
            </a:r>
            <a:r>
              <a:rPr kumimoji="1" lang="en-US" altLang="ja-JP" dirty="0"/>
              <a:t>ISFe3</a:t>
            </a:r>
            <a:r>
              <a:rPr kumimoji="1" lang="ja-JP" altLang="en-US" dirty="0"/>
              <a:t>＋の割合は減少していることがわかります。この結果を俳句巣の式に適用すると先ほどの研究背景でのグラフが得られます。</a:t>
            </a:r>
          </a:p>
        </p:txBody>
      </p:sp>
      <p:sp>
        <p:nvSpPr>
          <p:cNvPr id="4" name="スライド番号プレースホルダー 3"/>
          <p:cNvSpPr>
            <a:spLocks noGrp="1"/>
          </p:cNvSpPr>
          <p:nvPr>
            <p:ph type="sldNum" sz="quarter" idx="5"/>
          </p:nvPr>
        </p:nvSpPr>
        <p:spPr/>
        <p:txBody>
          <a:bodyPr/>
          <a:lstStyle/>
          <a:p>
            <a:fld id="{DC9BA620-E891-426B-B203-42C3E990D84D}" type="slidenum">
              <a:rPr kumimoji="1" lang="ja-JP" altLang="en-US" smtClean="0"/>
              <a:t>15</a:t>
            </a:fld>
            <a:endParaRPr kumimoji="1" lang="ja-JP" altLang="en-US"/>
          </a:p>
        </p:txBody>
      </p:sp>
    </p:spTree>
    <p:extLst>
      <p:ext uri="{BB962C8B-B14F-4D97-AF65-F5344CB8AC3E}">
        <p14:creationId xmlns:p14="http://schemas.microsoft.com/office/powerpoint/2010/main" val="3018445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最後に</a:t>
            </a:r>
            <a:r>
              <a:rPr kumimoji="1" lang="en-US" altLang="ja-JP" dirty="0"/>
              <a:t>ZT</a:t>
            </a:r>
            <a:r>
              <a:rPr kumimoji="1" lang="ja-JP" altLang="en-US" dirty="0"/>
              <a:t>です。</a:t>
            </a:r>
            <a:r>
              <a:rPr kumimoji="1" lang="en-US" altLang="ja-JP" dirty="0"/>
              <a:t>P</a:t>
            </a:r>
            <a:r>
              <a:rPr kumimoji="1" lang="ja-JP" altLang="en-US" dirty="0"/>
              <a:t>型の最大は</a:t>
            </a:r>
            <a:r>
              <a:rPr kumimoji="1" lang="en-US" altLang="ja-JP" dirty="0"/>
              <a:t>x=0.1</a:t>
            </a:r>
            <a:r>
              <a:rPr kumimoji="1" lang="ja-JP" altLang="en-US" dirty="0"/>
              <a:t>の</a:t>
            </a:r>
            <a:r>
              <a:rPr kumimoji="1" lang="en-US" altLang="ja-JP" dirty="0"/>
              <a:t>ZT=0.0025</a:t>
            </a:r>
            <a:r>
              <a:rPr kumimoji="1" lang="ja-JP" altLang="en-US" dirty="0"/>
              <a:t>、</a:t>
            </a:r>
            <a:r>
              <a:rPr kumimoji="1" lang="en-US" altLang="ja-JP" dirty="0"/>
              <a:t>n</a:t>
            </a:r>
            <a:r>
              <a:rPr kumimoji="1" lang="ja-JP" altLang="en-US" dirty="0"/>
              <a:t>型の最大は</a:t>
            </a:r>
            <a:r>
              <a:rPr kumimoji="1" lang="en-US" altLang="ja-JP" dirty="0"/>
              <a:t>x=0.8</a:t>
            </a:r>
            <a:r>
              <a:rPr kumimoji="1" lang="ja-JP" altLang="en-US" dirty="0"/>
              <a:t>の</a:t>
            </a:r>
            <a:r>
              <a:rPr kumimoji="1" lang="en-US" altLang="ja-JP" dirty="0"/>
              <a:t>ZT=0.0038</a:t>
            </a:r>
            <a:r>
              <a:rPr kumimoji="1" lang="ja-JP" altLang="en-US" dirty="0"/>
              <a:t>となりました。これらは</a:t>
            </a:r>
            <a:r>
              <a:rPr kumimoji="1" lang="en-US" altLang="ja-JP" dirty="0"/>
              <a:t>550K</a:t>
            </a:r>
            <a:r>
              <a:rPr kumimoji="1" lang="ja-JP" altLang="en-US" dirty="0"/>
              <a:t>の測定値であり、先ほど示した先行研究の</a:t>
            </a:r>
            <a:r>
              <a:rPr kumimoji="1" lang="en-US" altLang="ja-JP" dirty="0"/>
              <a:t>Pr1-xSrxFeO3</a:t>
            </a:r>
            <a:r>
              <a:rPr kumimoji="1" lang="ja-JP" altLang="en-US" dirty="0"/>
              <a:t>の</a:t>
            </a:r>
            <a:r>
              <a:rPr kumimoji="1" lang="en-US" altLang="ja-JP" dirty="0"/>
              <a:t>ZT</a:t>
            </a:r>
            <a:r>
              <a:rPr kumimoji="1" lang="ja-JP" altLang="en-US" dirty="0"/>
              <a:t>と比較すると図のようになります。色付きが</a:t>
            </a:r>
            <a:r>
              <a:rPr kumimoji="1" lang="en-US" altLang="ja-JP" dirty="0"/>
              <a:t>Nd1-xSrxFeO3</a:t>
            </a:r>
            <a:r>
              <a:rPr kumimoji="1" lang="ja-JP" altLang="en-US" dirty="0"/>
              <a:t>で白黒が</a:t>
            </a:r>
            <a:r>
              <a:rPr kumimoji="1" lang="en-US" altLang="ja-JP" dirty="0"/>
              <a:t>Pr1-xSrxFeO3</a:t>
            </a:r>
            <a:r>
              <a:rPr kumimoji="1" lang="ja-JP" altLang="en-US" dirty="0"/>
              <a:t>です。図の</a:t>
            </a:r>
            <a:r>
              <a:rPr kumimoji="1" lang="en-US" altLang="ja-JP" dirty="0"/>
              <a:t>550K</a:t>
            </a:r>
            <a:r>
              <a:rPr kumimoji="1" lang="ja-JP" altLang="en-US" dirty="0"/>
              <a:t>の比較からわかるように</a:t>
            </a:r>
            <a:r>
              <a:rPr kumimoji="1" lang="en-US" altLang="ja-JP" dirty="0"/>
              <a:t>n</a:t>
            </a:r>
            <a:r>
              <a:rPr kumimoji="1" lang="ja-JP" altLang="en-US" dirty="0"/>
              <a:t>型は先行研究の</a:t>
            </a:r>
            <a:r>
              <a:rPr kumimoji="1" lang="en-US" altLang="ja-JP" dirty="0"/>
              <a:t>ZT</a:t>
            </a:r>
            <a:r>
              <a:rPr kumimoji="1" lang="ja-JP" altLang="en-US" dirty="0"/>
              <a:t>を上回る可能性があります。このことを踏まえて本研究では</a:t>
            </a:r>
            <a:r>
              <a:rPr kumimoji="1" lang="en-US" altLang="ja-JP" dirty="0"/>
              <a:t>NdSrFeO3</a:t>
            </a:r>
            <a:r>
              <a:rPr kumimoji="1" lang="ja-JP" altLang="en-US" dirty="0"/>
              <a:t>に</a:t>
            </a:r>
            <a:r>
              <a:rPr kumimoji="1" lang="en-US" altLang="ja-JP" dirty="0"/>
              <a:t>Sr2+</a:t>
            </a:r>
            <a:r>
              <a:rPr kumimoji="1" lang="ja-JP" altLang="en-US" dirty="0"/>
              <a:t>よりイオン半径の小さい</a:t>
            </a:r>
            <a:r>
              <a:rPr kumimoji="1" lang="en-US" altLang="ja-JP" dirty="0"/>
              <a:t>Ca2+</a:t>
            </a:r>
            <a:r>
              <a:rPr kumimoji="1" lang="ja-JP" altLang="en-US" dirty="0"/>
              <a:t>と大きい</a:t>
            </a:r>
            <a:r>
              <a:rPr kumimoji="1" lang="en-US" altLang="ja-JP" dirty="0"/>
              <a:t>Ba2+</a:t>
            </a:r>
            <a:r>
              <a:rPr kumimoji="1" lang="ja-JP" altLang="en-US" dirty="0"/>
              <a:t>を組合せて化学圧力によって</a:t>
            </a:r>
            <a:r>
              <a:rPr kumimoji="1" lang="en-US" altLang="ja-JP" dirty="0"/>
              <a:t>FeO6</a:t>
            </a:r>
            <a:r>
              <a:rPr kumimoji="1" lang="ja-JP" altLang="en-US" dirty="0"/>
              <a:t>八面体の歪みを制御することでさらに高い熱電特性を持つ材料を探索します。</a:t>
            </a:r>
            <a:endParaRPr kumimoji="1" lang="en-US" altLang="ja-JP" dirty="0"/>
          </a:p>
        </p:txBody>
      </p:sp>
      <p:sp>
        <p:nvSpPr>
          <p:cNvPr id="4" name="スライド番号プレースホルダー 3"/>
          <p:cNvSpPr>
            <a:spLocks noGrp="1"/>
          </p:cNvSpPr>
          <p:nvPr>
            <p:ph type="sldNum" sz="quarter" idx="5"/>
          </p:nvPr>
        </p:nvSpPr>
        <p:spPr/>
        <p:txBody>
          <a:bodyPr/>
          <a:lstStyle/>
          <a:p>
            <a:fld id="{DC9BA620-E891-426B-B203-42C3E990D84D}" type="slidenum">
              <a:rPr kumimoji="1" lang="ja-JP" altLang="en-US" smtClean="0"/>
              <a:t>16</a:t>
            </a:fld>
            <a:endParaRPr kumimoji="1" lang="ja-JP" altLang="en-US"/>
          </a:p>
        </p:txBody>
      </p:sp>
    </p:spTree>
    <p:extLst>
      <p:ext uri="{BB962C8B-B14F-4D97-AF65-F5344CB8AC3E}">
        <p14:creationId xmlns:p14="http://schemas.microsoft.com/office/powerpoint/2010/main" val="4043109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最後に結論です。室温の中性子回折データ解析によって</a:t>
            </a:r>
            <a:r>
              <a:rPr kumimoji="1" lang="en-US" altLang="ja-JP" dirty="0"/>
              <a:t>x≦0.6</a:t>
            </a:r>
            <a:r>
              <a:rPr kumimoji="1" lang="ja-JP" altLang="en-US" dirty="0"/>
              <a:t>では</a:t>
            </a:r>
            <a:r>
              <a:rPr kumimoji="1" lang="en-US" altLang="ja-JP" dirty="0"/>
              <a:t>G</a:t>
            </a:r>
            <a:r>
              <a:rPr kumimoji="1" lang="ja-JP" altLang="en-US" dirty="0"/>
              <a:t>型反強磁性体であることが分かりました。また、</a:t>
            </a:r>
            <a:r>
              <a:rPr kumimoji="1" lang="en-US" altLang="ja-JP" dirty="0"/>
              <a:t>x≧0.7</a:t>
            </a:r>
            <a:r>
              <a:rPr kumimoji="1" lang="ja-JP" altLang="en-US" dirty="0"/>
              <a:t>では</a:t>
            </a:r>
            <a:r>
              <a:rPr kumimoji="1" lang="en-US" altLang="ja-JP" dirty="0"/>
              <a:t>A</a:t>
            </a:r>
            <a:r>
              <a:rPr kumimoji="1" lang="ja-JP" altLang="en-US" dirty="0"/>
              <a:t>型反強磁性体の可能性があります。</a:t>
            </a:r>
            <a:r>
              <a:rPr kumimoji="1" lang="en-US" altLang="ja-JP" dirty="0"/>
              <a:t>10K</a:t>
            </a:r>
            <a:r>
              <a:rPr kumimoji="1" lang="ja-JP" altLang="en-US" dirty="0"/>
              <a:t>での中性子回折によって</a:t>
            </a:r>
            <a:r>
              <a:rPr kumimoji="1" lang="en-US" altLang="ja-JP" dirty="0"/>
              <a:t>x=0.1</a:t>
            </a:r>
            <a:r>
              <a:rPr kumimoji="1" lang="ja-JP" altLang="en-US" dirty="0"/>
              <a:t>は</a:t>
            </a:r>
            <a:r>
              <a:rPr kumimoji="1" lang="en-US" altLang="ja-JP" dirty="0"/>
              <a:t>300K</a:t>
            </a:r>
            <a:r>
              <a:rPr kumimoji="1" lang="ja-JP" altLang="en-US" dirty="0"/>
              <a:t>と異なり、</a:t>
            </a:r>
            <a:r>
              <a:rPr kumimoji="1" lang="en-US" altLang="ja-JP" dirty="0"/>
              <a:t>b</a:t>
            </a:r>
            <a:r>
              <a:rPr kumimoji="1" lang="ja-JP" altLang="en-US" dirty="0"/>
              <a:t>軸方向の磁気モーメントの</a:t>
            </a:r>
            <a:r>
              <a:rPr kumimoji="1" lang="en-US" altLang="ja-JP" dirty="0"/>
              <a:t>G</a:t>
            </a:r>
            <a:r>
              <a:rPr kumimoji="1" lang="ja-JP" altLang="en-US" dirty="0"/>
              <a:t>型反強磁性であることが分かりました。磁化率測定によって算出された</a:t>
            </a:r>
            <a:r>
              <a:rPr kumimoji="1" lang="en-US" altLang="ja-JP" dirty="0"/>
              <a:t>Fe3</a:t>
            </a:r>
            <a:r>
              <a:rPr kumimoji="1" lang="ja-JP" altLang="en-US" dirty="0"/>
              <a:t>＋の中間スピン状態の割合は</a:t>
            </a:r>
            <a:r>
              <a:rPr kumimoji="1" lang="en-US" altLang="ja-JP" dirty="0"/>
              <a:t>x</a:t>
            </a:r>
            <a:r>
              <a:rPr kumimoji="1" lang="ja-JP" altLang="en-US" dirty="0"/>
              <a:t>増加に伴い減少しました。ゼーベック係数測定により、</a:t>
            </a:r>
            <a:r>
              <a:rPr kumimoji="1" lang="en-US" altLang="ja-JP" dirty="0"/>
              <a:t>Nd1-xSrxFeO3</a:t>
            </a:r>
            <a:r>
              <a:rPr kumimoji="1" lang="ja-JP" altLang="en-US" dirty="0"/>
              <a:t>は</a:t>
            </a:r>
            <a:r>
              <a:rPr kumimoji="1" lang="en-US" altLang="ja-JP" dirty="0"/>
              <a:t>p</a:t>
            </a:r>
            <a:r>
              <a:rPr kumimoji="1" lang="ja-JP" altLang="en-US" dirty="0"/>
              <a:t>型</a:t>
            </a:r>
            <a:r>
              <a:rPr kumimoji="1" lang="en-US" altLang="ja-JP" dirty="0"/>
              <a:t>n</a:t>
            </a:r>
            <a:r>
              <a:rPr kumimoji="1" lang="ja-JP" altLang="en-US" dirty="0"/>
              <a:t>型両方の熱電特性を示すことが確認され、その</a:t>
            </a:r>
            <a:r>
              <a:rPr kumimoji="1" lang="en-US" altLang="ja-JP" dirty="0"/>
              <a:t>ZT</a:t>
            </a:r>
            <a:r>
              <a:rPr kumimoji="1" lang="ja-JP" altLang="en-US" dirty="0"/>
              <a:t>は先行研究と異なり、</a:t>
            </a:r>
            <a:r>
              <a:rPr kumimoji="1" lang="en-US" altLang="ja-JP" dirty="0"/>
              <a:t>p</a:t>
            </a:r>
            <a:r>
              <a:rPr kumimoji="1" lang="ja-JP" altLang="en-US" dirty="0"/>
              <a:t>型と</a:t>
            </a:r>
            <a:r>
              <a:rPr kumimoji="1" lang="en-US" altLang="ja-JP" dirty="0"/>
              <a:t>n</a:t>
            </a:r>
            <a:r>
              <a:rPr kumimoji="1" lang="ja-JP" altLang="en-US" dirty="0"/>
              <a:t>型の値がほぼ同等の値となりました。また、算出された</a:t>
            </a:r>
            <a:r>
              <a:rPr kumimoji="1" lang="en-US" altLang="ja-JP" dirty="0"/>
              <a:t>ZT</a:t>
            </a:r>
            <a:r>
              <a:rPr kumimoji="1" lang="ja-JP" altLang="en-US" dirty="0"/>
              <a:t>は</a:t>
            </a:r>
            <a:r>
              <a:rPr kumimoji="1" lang="en-US" altLang="ja-JP" dirty="0"/>
              <a:t>p</a:t>
            </a:r>
            <a:r>
              <a:rPr kumimoji="1" lang="ja-JP" altLang="en-US" dirty="0"/>
              <a:t>型</a:t>
            </a:r>
            <a:r>
              <a:rPr kumimoji="1" lang="en-US" altLang="ja-JP" dirty="0"/>
              <a:t>n</a:t>
            </a:r>
            <a:r>
              <a:rPr kumimoji="1" lang="ja-JP" altLang="en-US" dirty="0"/>
              <a:t>型共に先行研究の</a:t>
            </a:r>
            <a:r>
              <a:rPr kumimoji="1" lang="en-US" altLang="ja-JP" dirty="0"/>
              <a:t>Pr1-xSrxFeO3</a:t>
            </a:r>
            <a:r>
              <a:rPr kumimoji="1" lang="ja-JP" altLang="en-US" dirty="0"/>
              <a:t>の</a:t>
            </a:r>
            <a:r>
              <a:rPr kumimoji="1" lang="en-US" altLang="ja-JP" dirty="0"/>
              <a:t>ZT</a:t>
            </a:r>
            <a:r>
              <a:rPr kumimoji="1" lang="ja-JP" altLang="en-US" dirty="0"/>
              <a:t>を上回る可能性があります。</a:t>
            </a:r>
          </a:p>
          <a:p>
            <a:endParaRPr kumimoji="1" lang="ja-JP" altLang="en-US" dirty="0"/>
          </a:p>
          <a:p>
            <a:endParaRPr kumimoji="1" lang="ja-JP" altLang="en-US" dirty="0"/>
          </a:p>
          <a:p>
            <a:endParaRPr kumimoji="1"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fld id="{DC9BA620-E891-426B-B203-42C3E990D84D}" type="slidenum">
              <a:rPr kumimoji="1" lang="ja-JP" altLang="en-US" smtClean="0"/>
              <a:t>17</a:t>
            </a:fld>
            <a:endParaRPr kumimoji="1" lang="ja-JP" altLang="en-US" dirty="0"/>
          </a:p>
        </p:txBody>
      </p:sp>
    </p:spTree>
    <p:extLst>
      <p:ext uri="{BB962C8B-B14F-4D97-AF65-F5344CB8AC3E}">
        <p14:creationId xmlns:p14="http://schemas.microsoft.com/office/powerpoint/2010/main" val="1047815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529">
              <a:defRPr/>
            </a:pPr>
            <a:r>
              <a:rPr lang="ja-JP" altLang="en-US" dirty="0"/>
              <a:t>以上で発表を終わります。ご清聴ありがとうございました。</a:t>
            </a:r>
            <a:endParaRPr lang="ja-JP" altLang="ja-JP" dirty="0"/>
          </a:p>
        </p:txBody>
      </p:sp>
      <p:sp>
        <p:nvSpPr>
          <p:cNvPr id="4" name="スライド番号プレースホルダー 3"/>
          <p:cNvSpPr>
            <a:spLocks noGrp="1"/>
          </p:cNvSpPr>
          <p:nvPr>
            <p:ph type="sldNum" sz="quarter" idx="10"/>
          </p:nvPr>
        </p:nvSpPr>
        <p:spPr/>
        <p:txBody>
          <a:bodyPr/>
          <a:lstStyle/>
          <a:p>
            <a:fld id="{DC9BA620-E891-426B-B203-42C3E990D84D}" type="slidenum">
              <a:rPr kumimoji="1" lang="ja-JP" altLang="en-US" smtClean="0"/>
              <a:t>18</a:t>
            </a:fld>
            <a:endParaRPr kumimoji="1" lang="ja-JP" altLang="en-US"/>
          </a:p>
        </p:txBody>
      </p:sp>
    </p:spTree>
    <p:extLst>
      <p:ext uri="{BB962C8B-B14F-4D97-AF65-F5344CB8AC3E}">
        <p14:creationId xmlns:p14="http://schemas.microsoft.com/office/powerpoint/2010/main" val="35318582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熱膨張係数の測定は</a:t>
            </a:r>
            <a:r>
              <a:rPr kumimoji="1" lang="en-US" altLang="ja-JP" dirty="0"/>
              <a:t>2</a:t>
            </a:r>
            <a:r>
              <a:rPr kumimoji="1" lang="ja-JP" altLang="en-US" dirty="0"/>
              <a:t>種類の試料でしか行っていませんが、</a:t>
            </a:r>
            <a:r>
              <a:rPr kumimoji="1" lang="en-US" altLang="ja-JP" dirty="0"/>
              <a:t>p</a:t>
            </a:r>
            <a:r>
              <a:rPr kumimoji="1" lang="ja-JP" altLang="en-US" dirty="0"/>
              <a:t>型最大の熱電特性を示した</a:t>
            </a:r>
            <a:r>
              <a:rPr kumimoji="1" lang="en-US" altLang="ja-JP" dirty="0"/>
              <a:t>x=0.1</a:t>
            </a:r>
            <a:r>
              <a:rPr kumimoji="1" lang="ja-JP" altLang="en-US" dirty="0"/>
              <a:t>が</a:t>
            </a:r>
            <a:r>
              <a:rPr kumimoji="1" lang="en-US" altLang="ja-JP" dirty="0"/>
              <a:t>11.8×10</a:t>
            </a:r>
            <a:r>
              <a:rPr kumimoji="1" lang="ja-JP" altLang="en-US" dirty="0"/>
              <a:t>の</a:t>
            </a:r>
            <a:r>
              <a:rPr kumimoji="1" lang="en-US" altLang="ja-JP" dirty="0"/>
              <a:t>-6</a:t>
            </a:r>
            <a:r>
              <a:rPr kumimoji="1" lang="ja-JP" altLang="en-US" dirty="0"/>
              <a:t>乗パーケルビン、</a:t>
            </a:r>
            <a:r>
              <a:rPr kumimoji="1" lang="en-US" altLang="ja-JP" dirty="0"/>
              <a:t>n</a:t>
            </a:r>
            <a:r>
              <a:rPr kumimoji="1" lang="ja-JP" altLang="en-US" dirty="0"/>
              <a:t>型最大の</a:t>
            </a:r>
            <a:r>
              <a:rPr kumimoji="1" lang="en-US" altLang="ja-JP" dirty="0"/>
              <a:t>x=0.8</a:t>
            </a:r>
            <a:r>
              <a:rPr kumimoji="1" lang="ja-JP" altLang="en-US" dirty="0"/>
              <a:t>は</a:t>
            </a:r>
            <a:r>
              <a:rPr kumimoji="1" lang="en-US" altLang="ja-JP" dirty="0"/>
              <a:t>28.9×10</a:t>
            </a:r>
            <a:r>
              <a:rPr kumimoji="1" lang="ja-JP" altLang="en-US" dirty="0"/>
              <a:t>の</a:t>
            </a:r>
            <a:r>
              <a:rPr kumimoji="1" lang="en-US" altLang="ja-JP" dirty="0"/>
              <a:t>-6</a:t>
            </a:r>
            <a:r>
              <a:rPr kumimoji="1" lang="ja-JP" altLang="en-US" dirty="0"/>
              <a:t>乗パーケルビンとなり、差が現れ、今後熱膨張係数が近い組成の探索が新たな課題として生まれました。</a:t>
            </a:r>
            <a:endParaRPr kumimoji="1" lang="en-US" altLang="ja-JP" dirty="0"/>
          </a:p>
        </p:txBody>
      </p:sp>
      <p:sp>
        <p:nvSpPr>
          <p:cNvPr id="4" name="スライド番号プレースホルダー 3"/>
          <p:cNvSpPr>
            <a:spLocks noGrp="1"/>
          </p:cNvSpPr>
          <p:nvPr>
            <p:ph type="sldNum" sz="quarter" idx="5"/>
          </p:nvPr>
        </p:nvSpPr>
        <p:spPr/>
        <p:txBody>
          <a:bodyPr/>
          <a:lstStyle/>
          <a:p>
            <a:fld id="{DC9BA620-E891-426B-B203-42C3E990D84D}" type="slidenum">
              <a:rPr kumimoji="1" lang="ja-JP" altLang="en-US" smtClean="0"/>
              <a:t>20</a:t>
            </a:fld>
            <a:endParaRPr kumimoji="1" lang="ja-JP" altLang="en-US"/>
          </a:p>
        </p:txBody>
      </p:sp>
    </p:spTree>
    <p:extLst>
      <p:ext uri="{BB962C8B-B14F-4D97-AF65-F5344CB8AC3E}">
        <p14:creationId xmlns:p14="http://schemas.microsoft.com/office/powerpoint/2010/main" val="3186214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発表は研究背景、研究目的、実験方法、特性評価、結論の順で進めていきます。</a:t>
            </a:r>
          </a:p>
        </p:txBody>
      </p:sp>
      <p:sp>
        <p:nvSpPr>
          <p:cNvPr id="4" name="スライド番号プレースホルダー 3"/>
          <p:cNvSpPr>
            <a:spLocks noGrp="1"/>
          </p:cNvSpPr>
          <p:nvPr>
            <p:ph type="sldNum" sz="quarter" idx="10"/>
          </p:nvPr>
        </p:nvSpPr>
        <p:spPr/>
        <p:txBody>
          <a:bodyPr/>
          <a:lstStyle/>
          <a:p>
            <a:fld id="{DC9BA620-E891-426B-B203-42C3E990D84D}" type="slidenum">
              <a:rPr kumimoji="1" lang="ja-JP" altLang="en-US" smtClean="0"/>
              <a:t>2</a:t>
            </a:fld>
            <a:endParaRPr kumimoji="1" lang="ja-JP" altLang="en-US" dirty="0"/>
          </a:p>
        </p:txBody>
      </p:sp>
    </p:spTree>
    <p:extLst>
      <p:ext uri="{BB962C8B-B14F-4D97-AF65-F5344CB8AC3E}">
        <p14:creationId xmlns:p14="http://schemas.microsoft.com/office/powerpoint/2010/main" val="1047815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a:t>
            </a:r>
            <a:r>
              <a:rPr kumimoji="1" lang="en-US" altLang="ja-JP" dirty="0"/>
              <a:t>SEM</a:t>
            </a:r>
            <a:r>
              <a:rPr kumimoji="1" lang="ja-JP" altLang="en-US" dirty="0"/>
              <a:t>観察です。これらの画像は倍率が</a:t>
            </a:r>
            <a:r>
              <a:rPr kumimoji="1" lang="en-US" altLang="ja-JP" dirty="0"/>
              <a:t>500</a:t>
            </a:r>
            <a:r>
              <a:rPr kumimoji="1" lang="ja-JP" altLang="en-US" dirty="0"/>
              <a:t>倍の画像です。粒径、気孔ともに組成によってばらつきがあり、そのｘによる依存性は見られませんでした。この結果は熱伝導率のｘ依存性がないことに寄与していると考えられます。</a:t>
            </a:r>
          </a:p>
        </p:txBody>
      </p:sp>
      <p:sp>
        <p:nvSpPr>
          <p:cNvPr id="4" name="スライド番号プレースホルダー 3"/>
          <p:cNvSpPr>
            <a:spLocks noGrp="1"/>
          </p:cNvSpPr>
          <p:nvPr>
            <p:ph type="sldNum" sz="quarter" idx="5"/>
          </p:nvPr>
        </p:nvSpPr>
        <p:spPr/>
        <p:txBody>
          <a:bodyPr/>
          <a:lstStyle/>
          <a:p>
            <a:fld id="{DC9BA620-E891-426B-B203-42C3E990D84D}" type="slidenum">
              <a:rPr kumimoji="1" lang="ja-JP" altLang="en-US" smtClean="0"/>
              <a:t>22</a:t>
            </a:fld>
            <a:endParaRPr kumimoji="1" lang="ja-JP" altLang="en-US"/>
          </a:p>
        </p:txBody>
      </p:sp>
    </p:spTree>
    <p:extLst>
      <p:ext uri="{BB962C8B-B14F-4D97-AF65-F5344CB8AC3E}">
        <p14:creationId xmlns:p14="http://schemas.microsoft.com/office/powerpoint/2010/main" val="17498185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C9BA620-E891-426B-B203-42C3E990D84D}" type="slidenum">
              <a:rPr kumimoji="1" lang="ja-JP" altLang="en-US" smtClean="0"/>
              <a:t>23</a:t>
            </a:fld>
            <a:endParaRPr kumimoji="1" lang="ja-JP" altLang="en-US" dirty="0"/>
          </a:p>
        </p:txBody>
      </p:sp>
    </p:spTree>
    <p:extLst>
      <p:ext uri="{BB962C8B-B14F-4D97-AF65-F5344CB8AC3E}">
        <p14:creationId xmlns:p14="http://schemas.microsoft.com/office/powerpoint/2010/main" val="623890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まず、研究背景です。酸化物材料は高温で化学的に安定しており、有毒元素が少なく、経済性が良いことに加え、</a:t>
            </a:r>
            <a:r>
              <a:rPr kumimoji="1" lang="en-US" altLang="ja-JP" dirty="0"/>
              <a:t>NaCo2O4</a:t>
            </a:r>
            <a:r>
              <a:rPr kumimoji="1" lang="ja-JP" altLang="en-US" dirty="0"/>
              <a:t>という高い熱電性能持った材料の発見によって注目を集めています。ペロブスカイト型酸化物は組成式</a:t>
            </a:r>
            <a:r>
              <a:rPr kumimoji="1" lang="en-US" altLang="ja-JP" dirty="0"/>
              <a:t>ABO3</a:t>
            </a:r>
            <a:r>
              <a:rPr kumimoji="1" lang="ja-JP" altLang="en-US" dirty="0"/>
              <a:t>で表される酸化物で、その中でも今回扱うペロブスカイト</a:t>
            </a:r>
            <a:r>
              <a:rPr kumimoji="1" lang="en-US" altLang="ja-JP" dirty="0"/>
              <a:t>Fe</a:t>
            </a:r>
            <a:r>
              <a:rPr kumimoji="1" lang="ja-JP" altLang="en-US" dirty="0"/>
              <a:t>酸化物は、</a:t>
            </a:r>
            <a:r>
              <a:rPr kumimoji="1" lang="en-US" altLang="ja-JP" dirty="0"/>
              <a:t>B</a:t>
            </a:r>
            <a:r>
              <a:rPr kumimoji="1" lang="ja-JP" altLang="en-US" dirty="0"/>
              <a:t>サイトが鉄のペロブスカイト酸化物であり、</a:t>
            </a:r>
            <a:r>
              <a:rPr kumimoji="1" lang="en-US" altLang="ja-JP" dirty="0"/>
              <a:t>A</a:t>
            </a:r>
            <a:r>
              <a:rPr kumimoji="1" lang="ja-JP" altLang="en-US" dirty="0"/>
              <a:t>サイトの３価のランタノイドに</a:t>
            </a:r>
            <a:r>
              <a:rPr kumimoji="1" lang="en-US" altLang="ja-JP" dirty="0"/>
              <a:t>2</a:t>
            </a:r>
            <a:r>
              <a:rPr kumimoji="1" lang="ja-JP" altLang="en-US" dirty="0"/>
              <a:t>価のアルカリ土類金属を置換することによって同一母相で</a:t>
            </a:r>
            <a:r>
              <a:rPr kumimoji="1" lang="en-US" altLang="ja-JP" dirty="0"/>
              <a:t>P</a:t>
            </a:r>
            <a:r>
              <a:rPr kumimoji="1" lang="ja-JP" altLang="en-US" dirty="0"/>
              <a:t>型</a:t>
            </a:r>
            <a:r>
              <a:rPr kumimoji="1" lang="en-US" altLang="ja-JP" dirty="0"/>
              <a:t>N</a:t>
            </a:r>
            <a:r>
              <a:rPr kumimoji="1" lang="ja-JP" altLang="en-US" dirty="0"/>
              <a:t>型両方の熱電特性が現れる可能性があります。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DC9BA620-E891-426B-B203-42C3E990D84D}" type="slidenum">
              <a:rPr kumimoji="1" lang="ja-JP" altLang="en-US" smtClean="0"/>
              <a:t>3</a:t>
            </a:fld>
            <a:endParaRPr kumimoji="1" lang="ja-JP" altLang="en-US" dirty="0"/>
          </a:p>
        </p:txBody>
      </p:sp>
    </p:spTree>
    <p:extLst>
      <p:ext uri="{BB962C8B-B14F-4D97-AF65-F5344CB8AC3E}">
        <p14:creationId xmlns:p14="http://schemas.microsoft.com/office/powerpoint/2010/main" val="1047815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その理論として</a:t>
            </a:r>
            <a:r>
              <a:rPr kumimoji="1" lang="en-US" altLang="ja-JP" dirty="0" err="1"/>
              <a:t>Heikes</a:t>
            </a:r>
            <a:r>
              <a:rPr kumimoji="1" lang="ja-JP" altLang="en-US" dirty="0"/>
              <a:t>の式があります。</a:t>
            </a:r>
            <a:r>
              <a:rPr kumimoji="1" lang="en-US" altLang="ja-JP" dirty="0" err="1"/>
              <a:t>Heikes</a:t>
            </a:r>
            <a:r>
              <a:rPr kumimoji="1" lang="ja-JP" altLang="en-US" dirty="0"/>
              <a:t>の式はゼーベック係数を高温極限で近似した式であり、こちらの上の式で表されます。酸素欠損量を考慮して</a:t>
            </a:r>
            <a:r>
              <a:rPr kumimoji="1" lang="en-US" altLang="ja-JP" dirty="0"/>
              <a:t>x</a:t>
            </a:r>
            <a:r>
              <a:rPr kumimoji="1" lang="ja-JP" altLang="en-US" dirty="0"/>
              <a:t>を</a:t>
            </a:r>
            <a:r>
              <a:rPr kumimoji="1" lang="en-US" altLang="ja-JP" dirty="0"/>
              <a:t>x-2δ</a:t>
            </a:r>
            <a:r>
              <a:rPr kumimoji="1" lang="ja-JP" altLang="en-US" dirty="0"/>
              <a:t>に変えています。磁化測定により、ペロブスカイト</a:t>
            </a:r>
            <a:r>
              <a:rPr kumimoji="1" lang="en-US" altLang="ja-JP" dirty="0"/>
              <a:t>Fe</a:t>
            </a:r>
            <a:r>
              <a:rPr kumimoji="1" lang="ja-JP" altLang="en-US" dirty="0"/>
              <a:t>酸化物は</a:t>
            </a:r>
            <a:r>
              <a:rPr kumimoji="1" lang="en-US" altLang="ja-JP" dirty="0"/>
              <a:t>Fe4</a:t>
            </a:r>
            <a:r>
              <a:rPr kumimoji="1" lang="ja-JP" altLang="en-US" dirty="0"/>
              <a:t>＋は</a:t>
            </a:r>
            <a:r>
              <a:rPr kumimoji="1" lang="en-US" altLang="ja-JP" dirty="0"/>
              <a:t>LS</a:t>
            </a:r>
            <a:r>
              <a:rPr kumimoji="1" lang="ja-JP" altLang="en-US" dirty="0"/>
              <a:t>、</a:t>
            </a:r>
            <a:r>
              <a:rPr kumimoji="1" lang="en-US" altLang="ja-JP" dirty="0"/>
              <a:t>Fe3</a:t>
            </a:r>
            <a:r>
              <a:rPr kumimoji="1" lang="ja-JP" altLang="en-US" dirty="0"/>
              <a:t>＋は</a:t>
            </a:r>
            <a:r>
              <a:rPr kumimoji="1" lang="en-US" altLang="ja-JP" dirty="0"/>
              <a:t>LS</a:t>
            </a:r>
            <a:r>
              <a:rPr kumimoji="1" lang="ja-JP" altLang="en-US" dirty="0"/>
              <a:t>と</a:t>
            </a:r>
            <a:r>
              <a:rPr kumimoji="1" lang="en-US" altLang="ja-JP" dirty="0"/>
              <a:t>IS</a:t>
            </a:r>
            <a:r>
              <a:rPr kumimoji="1" lang="ja-JP" altLang="en-US" dirty="0"/>
              <a:t>をとることがわかっています。図の上の点線の曲線は</a:t>
            </a:r>
            <a:r>
              <a:rPr kumimoji="1" lang="en-US" altLang="ja-JP" dirty="0"/>
              <a:t>Fe3+</a:t>
            </a:r>
            <a:r>
              <a:rPr kumimoji="1" lang="ja-JP" altLang="en-US" dirty="0"/>
              <a:t>がすべて</a:t>
            </a:r>
            <a:r>
              <a:rPr kumimoji="1" lang="en-US" altLang="ja-JP" dirty="0"/>
              <a:t>LS</a:t>
            </a:r>
            <a:r>
              <a:rPr kumimoji="1" lang="ja-JP" altLang="en-US" dirty="0"/>
              <a:t>のときの</a:t>
            </a:r>
            <a:r>
              <a:rPr kumimoji="1" lang="en-US" altLang="ja-JP" dirty="0" err="1"/>
              <a:t>Heikes</a:t>
            </a:r>
            <a:r>
              <a:rPr kumimoji="1" lang="ja-JP" altLang="en-US" dirty="0"/>
              <a:t>の式のフィッティングカーブであり、下の点線のカーブは</a:t>
            </a:r>
            <a:r>
              <a:rPr kumimoji="1" lang="en-US" altLang="ja-JP" dirty="0"/>
              <a:t>Fe3</a:t>
            </a:r>
            <a:r>
              <a:rPr kumimoji="1" lang="ja-JP" altLang="en-US" dirty="0"/>
              <a:t>＋がすべて</a:t>
            </a:r>
            <a:r>
              <a:rPr kumimoji="1" lang="en-US" altLang="ja-JP" dirty="0"/>
              <a:t>IS</a:t>
            </a:r>
            <a:r>
              <a:rPr kumimoji="1" lang="ja-JP" altLang="en-US" dirty="0"/>
              <a:t>のときの高温極限のゼーベック係数です。この図から</a:t>
            </a:r>
            <a:r>
              <a:rPr kumimoji="1" lang="en-US" altLang="ja-JP" dirty="0"/>
              <a:t>Fe3</a:t>
            </a:r>
            <a:r>
              <a:rPr kumimoji="1" lang="ja-JP" altLang="en-US" dirty="0"/>
              <a:t>＋の</a:t>
            </a:r>
            <a:r>
              <a:rPr kumimoji="1" lang="en-US" altLang="ja-JP" dirty="0"/>
              <a:t>IS</a:t>
            </a:r>
            <a:r>
              <a:rPr kumimoji="1" lang="ja-JP" altLang="en-US" dirty="0"/>
              <a:t>の割合が大きいほど、また、ｘが大きいほど</a:t>
            </a:r>
            <a:r>
              <a:rPr kumimoji="1" lang="en-US" altLang="ja-JP" dirty="0"/>
              <a:t>n</a:t>
            </a:r>
            <a:r>
              <a:rPr kumimoji="1" lang="ja-JP" altLang="en-US" dirty="0"/>
              <a:t>型の高い熱電特性を示す可能性があります。例えば今回の研究の磁化率測定から算出された</a:t>
            </a:r>
            <a:r>
              <a:rPr kumimoji="1" lang="en-US" altLang="ja-JP" dirty="0"/>
              <a:t>NdSrFeO3</a:t>
            </a:r>
            <a:r>
              <a:rPr kumimoji="1" lang="ja-JP" altLang="en-US" dirty="0"/>
              <a:t>の</a:t>
            </a:r>
            <a:r>
              <a:rPr kumimoji="1" lang="en-US" altLang="ja-JP" dirty="0"/>
              <a:t>Fe3</a:t>
            </a:r>
            <a:r>
              <a:rPr kumimoji="1" lang="ja-JP" altLang="en-US" dirty="0"/>
              <a:t>＋のスピン状態の割合を</a:t>
            </a:r>
            <a:r>
              <a:rPr kumimoji="1" lang="en-US" altLang="ja-JP" dirty="0" err="1"/>
              <a:t>Heikes</a:t>
            </a:r>
            <a:r>
              <a:rPr kumimoji="1" lang="ja-JP" altLang="en-US" dirty="0"/>
              <a:t>の式に適用すると青色の曲線になります。このようにしてそれぞれの組成での高温極限のゼーベック係数を予想することができます。</a:t>
            </a:r>
            <a:r>
              <a:rPr kumimoji="1" lang="en-US" altLang="ja-JP" dirty="0"/>
              <a:t>(g</a:t>
            </a:r>
            <a:r>
              <a:rPr kumimoji="1" lang="ja-JP" altLang="en-US" dirty="0"/>
              <a:t>はスピン自由度</a:t>
            </a:r>
            <a:r>
              <a:rPr kumimoji="1" lang="en-US" altLang="ja-JP" dirty="0"/>
              <a:t>×</a:t>
            </a:r>
            <a:r>
              <a:rPr kumimoji="1" lang="ja-JP" altLang="en-US" dirty="0"/>
              <a:t>軌道自由度</a:t>
            </a:r>
            <a:r>
              <a:rPr kumimoji="1" lang="en-US" altLang="ja-JP" dirty="0"/>
              <a:t>)</a:t>
            </a:r>
            <a:endParaRPr kumimoji="1"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fld id="{DC9BA620-E891-426B-B203-42C3E990D84D}" type="slidenum">
              <a:rPr kumimoji="1" lang="ja-JP" altLang="en-US" smtClean="0"/>
              <a:t>4</a:t>
            </a:fld>
            <a:endParaRPr kumimoji="1" lang="ja-JP" altLang="en-US" dirty="0"/>
          </a:p>
        </p:txBody>
      </p:sp>
    </p:spTree>
    <p:extLst>
      <p:ext uri="{BB962C8B-B14F-4D97-AF65-F5344CB8AC3E}">
        <p14:creationId xmlns:p14="http://schemas.microsoft.com/office/powerpoint/2010/main" val="1047815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ISFe3</a:t>
            </a:r>
            <a:r>
              <a:rPr kumimoji="1" lang="ja-JP" altLang="en-US" dirty="0"/>
              <a:t>＋の割合はペロブスカイト構造の</a:t>
            </a:r>
            <a:r>
              <a:rPr kumimoji="1" lang="en-US" altLang="ja-JP" dirty="0"/>
              <a:t>FeO6</a:t>
            </a:r>
            <a:r>
              <a:rPr kumimoji="1" lang="ja-JP" altLang="en-US" dirty="0"/>
              <a:t>八面体の歪みがおおきいほど大きくなります。その歪みはゴールドシュミット因子ｔによって決まります。１が理想的な構造を示し、</a:t>
            </a:r>
            <a:r>
              <a:rPr kumimoji="1" lang="en-US" altLang="ja-JP" dirty="0"/>
              <a:t>1</a:t>
            </a:r>
            <a:r>
              <a:rPr kumimoji="1" lang="ja-JP" altLang="en-US" dirty="0"/>
              <a:t>から離れるほどひずみが大きくなります。表の一番下の行が</a:t>
            </a:r>
            <a:r>
              <a:rPr kumimoji="1" lang="en-US" altLang="ja-JP" dirty="0"/>
              <a:t>t</a:t>
            </a:r>
            <a:r>
              <a:rPr kumimoji="1" lang="ja-JP" altLang="en-US" dirty="0"/>
              <a:t>の値です。</a:t>
            </a:r>
            <a:r>
              <a:rPr kumimoji="1" lang="en-US" altLang="ja-JP" dirty="0"/>
              <a:t>Fe3+</a:t>
            </a:r>
            <a:r>
              <a:rPr kumimoji="1" lang="ja-JP" altLang="en-US" dirty="0"/>
              <a:t>の</a:t>
            </a:r>
            <a:r>
              <a:rPr kumimoji="1" lang="en-US" altLang="ja-JP" dirty="0"/>
              <a:t>3d</a:t>
            </a:r>
            <a:r>
              <a:rPr kumimoji="1" lang="ja-JP" altLang="en-US" dirty="0"/>
              <a:t>軌道は結晶場分裂によって</a:t>
            </a:r>
            <a:r>
              <a:rPr kumimoji="1" lang="en-US" altLang="ja-JP" dirty="0" err="1"/>
              <a:t>eg</a:t>
            </a:r>
            <a:r>
              <a:rPr kumimoji="1" lang="ja-JP" altLang="en-US" dirty="0"/>
              <a:t>軌道と</a:t>
            </a:r>
            <a:r>
              <a:rPr kumimoji="1" lang="en-US" altLang="ja-JP" dirty="0"/>
              <a:t>t2g</a:t>
            </a:r>
            <a:r>
              <a:rPr kumimoji="1" lang="ja-JP" altLang="en-US" dirty="0"/>
              <a:t>軌道に分かれており、ひずみが大きいほどにそのエネルギーの幅が小さくなります。その結果</a:t>
            </a:r>
            <a:r>
              <a:rPr kumimoji="1" lang="en-US" altLang="ja-JP" dirty="0" err="1"/>
              <a:t>eg</a:t>
            </a:r>
            <a:r>
              <a:rPr kumimoji="1" lang="ja-JP" altLang="en-US" dirty="0"/>
              <a:t>軌道に</a:t>
            </a:r>
            <a:r>
              <a:rPr kumimoji="1" lang="en-US" altLang="ja-JP" dirty="0"/>
              <a:t>up</a:t>
            </a:r>
            <a:r>
              <a:rPr kumimoji="1" lang="ja-JP" altLang="en-US" dirty="0"/>
              <a:t>スピンが入りやすくなり、</a:t>
            </a:r>
            <a:r>
              <a:rPr kumimoji="1" lang="en-US" altLang="ja-JP" dirty="0"/>
              <a:t>ISFe3</a:t>
            </a:r>
            <a:r>
              <a:rPr kumimoji="1" lang="ja-JP" altLang="en-US" dirty="0"/>
              <a:t>＋の割合が増えます。したがって</a:t>
            </a:r>
            <a:r>
              <a:rPr kumimoji="1" lang="en-US" altLang="ja-JP" dirty="0"/>
              <a:t>t</a:t>
            </a:r>
            <a:r>
              <a:rPr kumimoji="1" lang="ja-JP" altLang="en-US" dirty="0"/>
              <a:t>が</a:t>
            </a:r>
            <a:r>
              <a:rPr kumimoji="1" lang="en-US" altLang="ja-JP" dirty="0"/>
              <a:t>1</a:t>
            </a:r>
            <a:r>
              <a:rPr kumimoji="1" lang="ja-JP" altLang="en-US" dirty="0"/>
              <a:t>から離れるほどに</a:t>
            </a:r>
            <a:r>
              <a:rPr kumimoji="1" lang="en-US" altLang="ja-JP" dirty="0"/>
              <a:t>ISFe3+</a:t>
            </a:r>
            <a:r>
              <a:rPr kumimoji="1" lang="ja-JP" altLang="en-US" dirty="0"/>
              <a:t>の割合は大きくなると考えられます。表から</a:t>
            </a:r>
            <a:r>
              <a:rPr kumimoji="1" lang="en-US" altLang="ja-JP" dirty="0"/>
              <a:t>x</a:t>
            </a:r>
            <a:r>
              <a:rPr kumimoji="1" lang="ja-JP" altLang="en-US" dirty="0"/>
              <a:t>増加に伴って</a:t>
            </a:r>
            <a:r>
              <a:rPr kumimoji="1" lang="en-US" altLang="ja-JP" dirty="0"/>
              <a:t>ISFe3+</a:t>
            </a:r>
            <a:r>
              <a:rPr kumimoji="1" lang="ja-JP" altLang="en-US" dirty="0"/>
              <a:t>の割合が減少すると予想されます。</a:t>
            </a:r>
          </a:p>
        </p:txBody>
      </p:sp>
      <p:sp>
        <p:nvSpPr>
          <p:cNvPr id="4" name="スライド番号プレースホルダー 3"/>
          <p:cNvSpPr>
            <a:spLocks noGrp="1"/>
          </p:cNvSpPr>
          <p:nvPr>
            <p:ph type="sldNum" sz="quarter" idx="5"/>
          </p:nvPr>
        </p:nvSpPr>
        <p:spPr/>
        <p:txBody>
          <a:bodyPr/>
          <a:lstStyle/>
          <a:p>
            <a:fld id="{DC9BA620-E891-426B-B203-42C3E990D84D}" type="slidenum">
              <a:rPr kumimoji="1" lang="ja-JP" altLang="en-US" smtClean="0"/>
              <a:t>5</a:t>
            </a:fld>
            <a:endParaRPr kumimoji="1" lang="ja-JP" altLang="en-US"/>
          </a:p>
        </p:txBody>
      </p:sp>
    </p:spTree>
    <p:extLst>
      <p:ext uri="{BB962C8B-B14F-4D97-AF65-F5344CB8AC3E}">
        <p14:creationId xmlns:p14="http://schemas.microsoft.com/office/powerpoint/2010/main" val="511878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先行研究は</a:t>
            </a:r>
            <a:r>
              <a:rPr kumimoji="1" lang="en-US" altLang="ja-JP" dirty="0"/>
              <a:t>Pr1-xSrxFeO3</a:t>
            </a:r>
            <a:r>
              <a:rPr kumimoji="1" lang="ja-JP" altLang="en-US" dirty="0"/>
              <a:t>で行われており、ゼーベック係数の図から、</a:t>
            </a:r>
            <a:r>
              <a:rPr kumimoji="1" lang="en-US" altLang="ja-JP" dirty="0"/>
              <a:t>x</a:t>
            </a:r>
            <a:r>
              <a:rPr kumimoji="1" lang="ja-JP" altLang="en-US" dirty="0"/>
              <a:t>≦</a:t>
            </a:r>
            <a:r>
              <a:rPr kumimoji="1" lang="en-US" altLang="ja-JP" dirty="0"/>
              <a:t>0.5</a:t>
            </a:r>
            <a:r>
              <a:rPr kumimoji="1" lang="ja-JP" altLang="en-US" dirty="0"/>
              <a:t>では全ての温度範囲でゼーベック係数が正であることから</a:t>
            </a:r>
            <a:r>
              <a:rPr kumimoji="1" lang="en-US" altLang="ja-JP" dirty="0"/>
              <a:t>p</a:t>
            </a:r>
            <a:r>
              <a:rPr kumimoji="1" lang="ja-JP" altLang="en-US" dirty="0"/>
              <a:t>型熱電特性、ｘ≧</a:t>
            </a:r>
            <a:r>
              <a:rPr kumimoji="1" lang="en-US" altLang="ja-JP" dirty="0"/>
              <a:t>0.6</a:t>
            </a:r>
            <a:r>
              <a:rPr kumimoji="1" lang="ja-JP" altLang="en-US" dirty="0"/>
              <a:t>では高温域でゼーベック係数が負であることから</a:t>
            </a:r>
            <a:r>
              <a:rPr kumimoji="1" lang="en-US" altLang="ja-JP" dirty="0"/>
              <a:t>n</a:t>
            </a:r>
            <a:r>
              <a:rPr kumimoji="1" lang="ja-JP" altLang="en-US" dirty="0"/>
              <a:t>型熱電特性を示しました。</a:t>
            </a:r>
            <a:r>
              <a:rPr kumimoji="1" lang="en-US" altLang="ja-JP" dirty="0"/>
              <a:t>ZT</a:t>
            </a:r>
            <a:r>
              <a:rPr kumimoji="1" lang="ja-JP" altLang="en-US" dirty="0"/>
              <a:t>は</a:t>
            </a:r>
            <a:r>
              <a:rPr kumimoji="1" lang="en-US" altLang="ja-JP" dirty="0"/>
              <a:t>850K</a:t>
            </a:r>
            <a:r>
              <a:rPr kumimoji="1" lang="ja-JP" altLang="en-US" dirty="0"/>
              <a:t>で、</a:t>
            </a:r>
            <a:r>
              <a:rPr kumimoji="1" lang="en-US" altLang="ja-JP" dirty="0"/>
              <a:t>p</a:t>
            </a:r>
            <a:r>
              <a:rPr kumimoji="1" lang="ja-JP" altLang="en-US" dirty="0"/>
              <a:t>型の最大が</a:t>
            </a:r>
            <a:r>
              <a:rPr kumimoji="1" lang="en-US" altLang="ja-JP" dirty="0"/>
              <a:t>x=0.1</a:t>
            </a:r>
            <a:r>
              <a:rPr kumimoji="1" lang="ja-JP" altLang="en-US" dirty="0"/>
              <a:t>の</a:t>
            </a:r>
            <a:r>
              <a:rPr kumimoji="1" lang="en-US" altLang="ja-JP" dirty="0"/>
              <a:t>ZT=0.024</a:t>
            </a:r>
            <a:r>
              <a:rPr kumimoji="1" lang="ja-JP" altLang="en-US" dirty="0"/>
              <a:t>、</a:t>
            </a:r>
            <a:r>
              <a:rPr kumimoji="1" lang="en-US" altLang="ja-JP" dirty="0"/>
              <a:t>n</a:t>
            </a:r>
            <a:r>
              <a:rPr kumimoji="1" lang="ja-JP" altLang="en-US" dirty="0"/>
              <a:t>型の最大は</a:t>
            </a:r>
            <a:r>
              <a:rPr kumimoji="1" lang="en-US" altLang="ja-JP" dirty="0"/>
              <a:t>x=0.7</a:t>
            </a:r>
            <a:r>
              <a:rPr kumimoji="1" lang="ja-JP" altLang="en-US" dirty="0"/>
              <a:t>の</a:t>
            </a:r>
            <a:r>
              <a:rPr kumimoji="1" lang="en-US" altLang="ja-JP" dirty="0"/>
              <a:t>ZT=0.002</a:t>
            </a:r>
            <a:r>
              <a:rPr kumimoji="1" lang="ja-JP" altLang="en-US" dirty="0"/>
              <a:t>でした。同一母相で</a:t>
            </a:r>
            <a:r>
              <a:rPr kumimoji="1" lang="en-US" altLang="ja-JP" dirty="0"/>
              <a:t>p</a:t>
            </a:r>
            <a:r>
              <a:rPr kumimoji="1" lang="ja-JP" altLang="en-US" dirty="0"/>
              <a:t>型</a:t>
            </a:r>
            <a:r>
              <a:rPr kumimoji="1" lang="en-US" altLang="ja-JP" dirty="0"/>
              <a:t>n</a:t>
            </a:r>
            <a:r>
              <a:rPr kumimoji="1" lang="ja-JP" altLang="en-US" dirty="0"/>
              <a:t>型両方の熱電特性を示すことが確認されましたが、</a:t>
            </a:r>
            <a:r>
              <a:rPr kumimoji="1" lang="en-US" altLang="ja-JP" dirty="0"/>
              <a:t>ZT</a:t>
            </a:r>
            <a:r>
              <a:rPr kumimoji="1" lang="ja-JP" altLang="en-US" dirty="0"/>
              <a:t>は</a:t>
            </a:r>
            <a:r>
              <a:rPr kumimoji="1" lang="en-US" altLang="ja-JP" dirty="0"/>
              <a:t>n</a:t>
            </a:r>
            <a:r>
              <a:rPr kumimoji="1" lang="ja-JP" altLang="en-US" dirty="0"/>
              <a:t>型がｐ型よりかなり小さい値となっています。</a:t>
            </a:r>
          </a:p>
        </p:txBody>
      </p:sp>
      <p:sp>
        <p:nvSpPr>
          <p:cNvPr id="4" name="スライド番号プレースホルダー 3"/>
          <p:cNvSpPr>
            <a:spLocks noGrp="1"/>
          </p:cNvSpPr>
          <p:nvPr>
            <p:ph type="sldNum" sz="quarter" idx="10"/>
          </p:nvPr>
        </p:nvSpPr>
        <p:spPr/>
        <p:txBody>
          <a:bodyPr/>
          <a:lstStyle/>
          <a:p>
            <a:fld id="{DC9BA620-E891-426B-B203-42C3E990D84D}" type="slidenum">
              <a:rPr kumimoji="1" lang="ja-JP" altLang="en-US" smtClean="0"/>
              <a:t>6</a:t>
            </a:fld>
            <a:endParaRPr kumimoji="1" lang="ja-JP" altLang="en-US" dirty="0"/>
          </a:p>
        </p:txBody>
      </p:sp>
    </p:spTree>
    <p:extLst>
      <p:ext uri="{BB962C8B-B14F-4D97-AF65-F5344CB8AC3E}">
        <p14:creationId xmlns:p14="http://schemas.microsoft.com/office/powerpoint/2010/main" val="664754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C9BA620-E891-426B-B203-42C3E990D84D}" type="slidenum">
              <a:rPr kumimoji="1" lang="ja-JP" altLang="en-US" smtClean="0"/>
              <a:t>7</a:t>
            </a:fld>
            <a:endParaRPr kumimoji="1" lang="ja-JP" altLang="en-US" dirty="0"/>
          </a:p>
        </p:txBody>
      </p:sp>
    </p:spTree>
    <p:extLst>
      <p:ext uri="{BB962C8B-B14F-4D97-AF65-F5344CB8AC3E}">
        <p14:creationId xmlns:p14="http://schemas.microsoft.com/office/powerpoint/2010/main" val="991586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次に実験方法の説明に移ります。まず、試料作製についてです。実験に使用した試料は、原料を化学量論比で秤量・混合し、</a:t>
            </a:r>
            <a:r>
              <a:rPr kumimoji="1" lang="en-US" altLang="ja-JP" dirty="0"/>
              <a:t>1000</a:t>
            </a:r>
            <a:r>
              <a:rPr kumimoji="1" lang="ja-JP" altLang="en-US" dirty="0"/>
              <a:t>℃で</a:t>
            </a:r>
            <a:r>
              <a:rPr kumimoji="1" lang="en-US" altLang="ja-JP" dirty="0"/>
              <a:t>24h</a:t>
            </a:r>
            <a:r>
              <a:rPr kumimoji="1" lang="ja-JP" altLang="en-US" dirty="0"/>
              <a:t>空気中で仮焼きを行った後、再び粉砕混合したものを、プレス成形して</a:t>
            </a:r>
            <a:r>
              <a:rPr kumimoji="1" lang="en-US" altLang="ja-JP" dirty="0"/>
              <a:t>x</a:t>
            </a:r>
            <a:r>
              <a:rPr kumimoji="1" lang="ja-JP" altLang="en-US" dirty="0"/>
              <a:t>≦</a:t>
            </a:r>
            <a:r>
              <a:rPr kumimoji="1" lang="en-US" altLang="ja-JP" dirty="0"/>
              <a:t>0.5</a:t>
            </a:r>
            <a:r>
              <a:rPr kumimoji="1" lang="ja-JP" altLang="en-US" dirty="0"/>
              <a:t>では</a:t>
            </a:r>
            <a:r>
              <a:rPr kumimoji="1" lang="en-US" altLang="ja-JP" dirty="0"/>
              <a:t>1200</a:t>
            </a:r>
            <a:r>
              <a:rPr kumimoji="1" lang="ja-JP" altLang="en-US" dirty="0"/>
              <a:t>℃、</a:t>
            </a:r>
            <a:r>
              <a:rPr kumimoji="1" lang="en-US" altLang="ja-JP" dirty="0"/>
              <a:t>x</a:t>
            </a:r>
            <a:r>
              <a:rPr kumimoji="1" lang="ja-JP" altLang="en-US" dirty="0"/>
              <a:t>≧</a:t>
            </a:r>
            <a:r>
              <a:rPr kumimoji="1" lang="en-US" altLang="ja-JP" dirty="0"/>
              <a:t>0.6</a:t>
            </a:r>
            <a:r>
              <a:rPr kumimoji="1" lang="ja-JP" altLang="en-US" dirty="0"/>
              <a:t>では</a:t>
            </a:r>
            <a:r>
              <a:rPr kumimoji="1" lang="en-US" altLang="ja-JP" dirty="0"/>
              <a:t>1150℃</a:t>
            </a:r>
            <a:r>
              <a:rPr kumimoji="1" lang="ja-JP" altLang="en-US" dirty="0"/>
              <a:t>で</a:t>
            </a:r>
            <a:r>
              <a:rPr kumimoji="1" lang="en-US" altLang="ja-JP" dirty="0"/>
              <a:t>48</a:t>
            </a:r>
            <a:r>
              <a:rPr kumimoji="1" lang="ja-JP" altLang="en-US" dirty="0"/>
              <a:t>ｈ酸素雰囲気下で焼結することで作製しました。また、実験に使用した装置はこちらにまとめてあります。特性評価には、熱電特性は電気抵抗率、ゼーベック係数、熱伝導率ともに</a:t>
            </a:r>
            <a:r>
              <a:rPr kumimoji="1" lang="en-US" altLang="ja-JP" dirty="0"/>
              <a:t>550K</a:t>
            </a:r>
            <a:r>
              <a:rPr kumimoji="1" lang="ja-JP" altLang="en-US" dirty="0"/>
              <a:t>以下の温度範囲で測定しました。磁気特性は磁化率測定と中性子回折による磁気構造解析によって調査しました。また、結晶構造解析は</a:t>
            </a:r>
            <a:r>
              <a:rPr kumimoji="1" lang="en-US" altLang="ja-JP" dirty="0"/>
              <a:t>XRD</a:t>
            </a:r>
            <a:r>
              <a:rPr kumimoji="1" lang="ja-JP" altLang="en-US" dirty="0"/>
              <a:t>回折と中性子回折のデータをリートベルト解析することによって行いました。酸素量分析はヨウ素滴定法で行いました。</a:t>
            </a:r>
          </a:p>
        </p:txBody>
      </p:sp>
      <p:sp>
        <p:nvSpPr>
          <p:cNvPr id="4" name="スライド番号プレースホルダー 3"/>
          <p:cNvSpPr>
            <a:spLocks noGrp="1"/>
          </p:cNvSpPr>
          <p:nvPr>
            <p:ph type="sldNum" sz="quarter" idx="10"/>
          </p:nvPr>
        </p:nvSpPr>
        <p:spPr/>
        <p:txBody>
          <a:bodyPr/>
          <a:lstStyle/>
          <a:p>
            <a:fld id="{DC9BA620-E891-426B-B203-42C3E990D84D}" type="slidenum">
              <a:rPr kumimoji="1" lang="ja-JP" altLang="en-US" smtClean="0"/>
              <a:t>8</a:t>
            </a:fld>
            <a:endParaRPr kumimoji="1" lang="ja-JP" altLang="en-US" dirty="0"/>
          </a:p>
        </p:txBody>
      </p:sp>
    </p:spTree>
    <p:extLst>
      <p:ext uri="{BB962C8B-B14F-4D97-AF65-F5344CB8AC3E}">
        <p14:creationId xmlns:p14="http://schemas.microsoft.com/office/powerpoint/2010/main" val="1047815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次に結果と考察です。中性子回折で得られたデータを</a:t>
            </a:r>
            <a:r>
              <a:rPr kumimoji="1" lang="en-US" altLang="ja-JP" dirty="0"/>
              <a:t>RIETAN-FP</a:t>
            </a:r>
            <a:r>
              <a:rPr kumimoji="1" lang="ja-JP" altLang="en-US" dirty="0"/>
              <a:t>プログラムでリートベルト解析した結果、</a:t>
            </a:r>
            <a:r>
              <a:rPr kumimoji="1" lang="en-US" altLang="ja-JP" dirty="0"/>
              <a:t>0.1</a:t>
            </a:r>
            <a:r>
              <a:rPr kumimoji="1" lang="ja-JP" altLang="en-US" dirty="0"/>
              <a:t>≦</a:t>
            </a:r>
            <a:r>
              <a:rPr kumimoji="1" lang="en-US" altLang="ja-JP" dirty="0"/>
              <a:t>x</a:t>
            </a:r>
            <a:r>
              <a:rPr kumimoji="1" lang="ja-JP" altLang="en-US" dirty="0"/>
              <a:t>≦</a:t>
            </a:r>
            <a:r>
              <a:rPr kumimoji="1" lang="en-US" altLang="ja-JP" dirty="0"/>
              <a:t>0.2</a:t>
            </a:r>
            <a:r>
              <a:rPr kumimoji="1" lang="ja-JP" altLang="en-US" dirty="0"/>
              <a:t>で空間群</a:t>
            </a:r>
            <a:r>
              <a:rPr kumimoji="1" lang="en-US" altLang="ja-JP" dirty="0"/>
              <a:t>P21/m</a:t>
            </a:r>
            <a:r>
              <a:rPr kumimoji="1" lang="ja-JP" altLang="en-US" dirty="0"/>
              <a:t>の単斜晶ペロブスカイト構造、</a:t>
            </a:r>
            <a:r>
              <a:rPr kumimoji="1" lang="en-US" altLang="ja-JP" dirty="0"/>
              <a:t>0.3</a:t>
            </a:r>
            <a:r>
              <a:rPr kumimoji="1" lang="ja-JP" altLang="en-US" dirty="0"/>
              <a:t>≦</a:t>
            </a:r>
            <a:r>
              <a:rPr kumimoji="1" lang="en-US" altLang="ja-JP" dirty="0"/>
              <a:t>x</a:t>
            </a:r>
            <a:r>
              <a:rPr kumimoji="1" lang="ja-JP" altLang="en-US" dirty="0"/>
              <a:t>≦</a:t>
            </a:r>
            <a:r>
              <a:rPr kumimoji="1" lang="en-US" altLang="ja-JP" dirty="0"/>
              <a:t>0.9</a:t>
            </a:r>
            <a:r>
              <a:rPr kumimoji="1" lang="ja-JP" altLang="en-US" dirty="0"/>
              <a:t>で空間群</a:t>
            </a:r>
            <a:r>
              <a:rPr kumimoji="1" lang="en-US" altLang="ja-JP" dirty="0" err="1"/>
              <a:t>Pnma</a:t>
            </a:r>
            <a:r>
              <a:rPr kumimoji="1" lang="ja-JP" altLang="en-US" dirty="0"/>
              <a:t>の斜方晶ペロブスカイト構造を取ることが分かりました。</a:t>
            </a:r>
            <a:r>
              <a:rPr kumimoji="1" lang="en-US" altLang="ja-JP" dirty="0"/>
              <a:t>x=0.1</a:t>
            </a:r>
            <a:r>
              <a:rPr kumimoji="1" lang="ja-JP" altLang="en-US" dirty="0"/>
              <a:t>と</a:t>
            </a:r>
            <a:r>
              <a:rPr kumimoji="1" lang="en-US" altLang="ja-JP" dirty="0"/>
              <a:t>x=0.9</a:t>
            </a:r>
            <a:r>
              <a:rPr kumimoji="1" lang="ja-JP" altLang="en-US" dirty="0"/>
              <a:t>の結晶構造がこちらになっています。</a:t>
            </a:r>
          </a:p>
        </p:txBody>
      </p:sp>
      <p:sp>
        <p:nvSpPr>
          <p:cNvPr id="4" name="スライド番号プレースホルダー 3"/>
          <p:cNvSpPr>
            <a:spLocks noGrp="1"/>
          </p:cNvSpPr>
          <p:nvPr>
            <p:ph type="sldNum" sz="quarter" idx="5"/>
          </p:nvPr>
        </p:nvSpPr>
        <p:spPr/>
        <p:txBody>
          <a:bodyPr/>
          <a:lstStyle/>
          <a:p>
            <a:fld id="{DC9BA620-E891-426B-B203-42C3E990D84D}" type="slidenum">
              <a:rPr kumimoji="1" lang="ja-JP" altLang="en-US" smtClean="0"/>
              <a:t>9</a:t>
            </a:fld>
            <a:endParaRPr kumimoji="1" lang="ja-JP" altLang="en-US"/>
          </a:p>
        </p:txBody>
      </p:sp>
    </p:spTree>
    <p:extLst>
      <p:ext uri="{BB962C8B-B14F-4D97-AF65-F5344CB8AC3E}">
        <p14:creationId xmlns:p14="http://schemas.microsoft.com/office/powerpoint/2010/main" val="3165744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r>
              <a:rPr kumimoji="1" lang="en-US" altLang="ja-JP"/>
              <a:t>2014/9/24</a:t>
            </a:r>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0BA7EBE-6FD4-4B50-83C6-C925E775C4BE}" type="slidenum">
              <a:rPr kumimoji="1" lang="ja-JP" altLang="en-US" smtClean="0"/>
              <a:t>‹#›</a:t>
            </a:fld>
            <a:endParaRPr kumimoji="1" lang="ja-JP" altLang="en-US"/>
          </a:p>
        </p:txBody>
      </p:sp>
    </p:spTree>
    <p:extLst>
      <p:ext uri="{BB962C8B-B14F-4D97-AF65-F5344CB8AC3E}">
        <p14:creationId xmlns:p14="http://schemas.microsoft.com/office/powerpoint/2010/main" val="2225964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kumimoji="1" lang="en-US" altLang="ja-JP"/>
              <a:t>2014/9/24</a:t>
            </a:r>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0BA7EBE-6FD4-4B50-83C6-C925E775C4BE}" type="slidenum">
              <a:rPr kumimoji="1" lang="ja-JP" altLang="en-US" smtClean="0"/>
              <a:t>‹#›</a:t>
            </a:fld>
            <a:endParaRPr kumimoji="1" lang="ja-JP" altLang="en-US"/>
          </a:p>
        </p:txBody>
      </p:sp>
    </p:spTree>
    <p:extLst>
      <p:ext uri="{BB962C8B-B14F-4D97-AF65-F5344CB8AC3E}">
        <p14:creationId xmlns:p14="http://schemas.microsoft.com/office/powerpoint/2010/main" val="80760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kumimoji="1" lang="en-US" altLang="ja-JP"/>
              <a:t>2014/9/24</a:t>
            </a:r>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0BA7EBE-6FD4-4B50-83C6-C925E775C4BE}" type="slidenum">
              <a:rPr kumimoji="1" lang="ja-JP" altLang="en-US" smtClean="0"/>
              <a:t>‹#›</a:t>
            </a:fld>
            <a:endParaRPr kumimoji="1" lang="ja-JP" altLang="en-US"/>
          </a:p>
        </p:txBody>
      </p:sp>
    </p:spTree>
    <p:extLst>
      <p:ext uri="{BB962C8B-B14F-4D97-AF65-F5344CB8AC3E}">
        <p14:creationId xmlns:p14="http://schemas.microsoft.com/office/powerpoint/2010/main" val="4218483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kumimoji="1" lang="en-US" altLang="ja-JP"/>
              <a:t>2014/9/24</a:t>
            </a:r>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0BA7EBE-6FD4-4B50-83C6-C925E775C4BE}" type="slidenum">
              <a:rPr kumimoji="1" lang="ja-JP" altLang="en-US" smtClean="0"/>
              <a:t>‹#›</a:t>
            </a:fld>
            <a:endParaRPr kumimoji="1" lang="ja-JP" altLang="en-US"/>
          </a:p>
        </p:txBody>
      </p:sp>
    </p:spTree>
    <p:extLst>
      <p:ext uri="{BB962C8B-B14F-4D97-AF65-F5344CB8AC3E}">
        <p14:creationId xmlns:p14="http://schemas.microsoft.com/office/powerpoint/2010/main" val="3851091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r>
              <a:rPr kumimoji="1" lang="en-US" altLang="ja-JP"/>
              <a:t>2014/9/24</a:t>
            </a:r>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0BA7EBE-6FD4-4B50-83C6-C925E775C4BE}" type="slidenum">
              <a:rPr kumimoji="1" lang="ja-JP" altLang="en-US" smtClean="0"/>
              <a:t>‹#›</a:t>
            </a:fld>
            <a:endParaRPr kumimoji="1" lang="ja-JP" altLang="en-US"/>
          </a:p>
        </p:txBody>
      </p:sp>
    </p:spTree>
    <p:extLst>
      <p:ext uri="{BB962C8B-B14F-4D97-AF65-F5344CB8AC3E}">
        <p14:creationId xmlns:p14="http://schemas.microsoft.com/office/powerpoint/2010/main" val="2218316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r>
              <a:rPr kumimoji="1" lang="en-US" altLang="ja-JP"/>
              <a:t>2014/9/24</a:t>
            </a:r>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0BA7EBE-6FD4-4B50-83C6-C925E775C4BE}" type="slidenum">
              <a:rPr kumimoji="1" lang="ja-JP" altLang="en-US" smtClean="0"/>
              <a:t>‹#›</a:t>
            </a:fld>
            <a:endParaRPr kumimoji="1" lang="ja-JP" altLang="en-US"/>
          </a:p>
        </p:txBody>
      </p:sp>
    </p:spTree>
    <p:extLst>
      <p:ext uri="{BB962C8B-B14F-4D97-AF65-F5344CB8AC3E}">
        <p14:creationId xmlns:p14="http://schemas.microsoft.com/office/powerpoint/2010/main" val="3238089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r>
              <a:rPr kumimoji="1" lang="en-US" altLang="ja-JP"/>
              <a:t>2014/9/24</a:t>
            </a:r>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90BA7EBE-6FD4-4B50-83C6-C925E775C4BE}" type="slidenum">
              <a:rPr kumimoji="1" lang="ja-JP" altLang="en-US" smtClean="0"/>
              <a:t>‹#›</a:t>
            </a:fld>
            <a:endParaRPr kumimoji="1" lang="ja-JP" altLang="en-US"/>
          </a:p>
        </p:txBody>
      </p:sp>
    </p:spTree>
    <p:extLst>
      <p:ext uri="{BB962C8B-B14F-4D97-AF65-F5344CB8AC3E}">
        <p14:creationId xmlns:p14="http://schemas.microsoft.com/office/powerpoint/2010/main" val="2056119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r>
              <a:rPr kumimoji="1" lang="en-US" altLang="ja-JP"/>
              <a:t>2014/9/24</a:t>
            </a:r>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90BA7EBE-6FD4-4B50-83C6-C925E775C4BE}" type="slidenum">
              <a:rPr kumimoji="1" lang="ja-JP" altLang="en-US" smtClean="0"/>
              <a:t>‹#›</a:t>
            </a:fld>
            <a:endParaRPr kumimoji="1" lang="ja-JP" altLang="en-US"/>
          </a:p>
        </p:txBody>
      </p:sp>
    </p:spTree>
    <p:extLst>
      <p:ext uri="{BB962C8B-B14F-4D97-AF65-F5344CB8AC3E}">
        <p14:creationId xmlns:p14="http://schemas.microsoft.com/office/powerpoint/2010/main" val="3405369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kumimoji="1" lang="en-US" altLang="ja-JP"/>
              <a:t>2014/9/24</a:t>
            </a:r>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90BA7EBE-6FD4-4B50-83C6-C925E775C4BE}" type="slidenum">
              <a:rPr kumimoji="1" lang="ja-JP" altLang="en-US" smtClean="0"/>
              <a:t>‹#›</a:t>
            </a:fld>
            <a:endParaRPr kumimoji="1" lang="ja-JP" altLang="en-US"/>
          </a:p>
        </p:txBody>
      </p:sp>
    </p:spTree>
    <p:extLst>
      <p:ext uri="{BB962C8B-B14F-4D97-AF65-F5344CB8AC3E}">
        <p14:creationId xmlns:p14="http://schemas.microsoft.com/office/powerpoint/2010/main" val="1742013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kumimoji="1" lang="en-US" altLang="ja-JP"/>
              <a:t>2014/9/24</a:t>
            </a:r>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0BA7EBE-6FD4-4B50-83C6-C925E775C4BE}" type="slidenum">
              <a:rPr kumimoji="1" lang="ja-JP" altLang="en-US" smtClean="0"/>
              <a:t>‹#›</a:t>
            </a:fld>
            <a:endParaRPr kumimoji="1" lang="ja-JP" altLang="en-US"/>
          </a:p>
        </p:txBody>
      </p:sp>
    </p:spTree>
    <p:extLst>
      <p:ext uri="{BB962C8B-B14F-4D97-AF65-F5344CB8AC3E}">
        <p14:creationId xmlns:p14="http://schemas.microsoft.com/office/powerpoint/2010/main" val="193831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kumimoji="1" lang="en-US" altLang="ja-JP"/>
              <a:t>2014/9/24</a:t>
            </a:r>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0BA7EBE-6FD4-4B50-83C6-C925E775C4BE}" type="slidenum">
              <a:rPr kumimoji="1" lang="ja-JP" altLang="en-US" smtClean="0"/>
              <a:t>‹#›</a:t>
            </a:fld>
            <a:endParaRPr kumimoji="1" lang="ja-JP" altLang="en-US"/>
          </a:p>
        </p:txBody>
      </p:sp>
    </p:spTree>
    <p:extLst>
      <p:ext uri="{BB962C8B-B14F-4D97-AF65-F5344CB8AC3E}">
        <p14:creationId xmlns:p14="http://schemas.microsoft.com/office/powerpoint/2010/main" val="517949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kumimoji="1" lang="en-US" altLang="ja-JP"/>
              <a:t>2014/9/24</a:t>
            </a:r>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BA7EBE-6FD4-4B50-83C6-C925E775C4BE}" type="slidenum">
              <a:rPr kumimoji="1" lang="ja-JP" altLang="en-US" smtClean="0"/>
              <a:t>‹#›</a:t>
            </a:fld>
            <a:endParaRPr kumimoji="1" lang="ja-JP" altLang="en-US"/>
          </a:p>
        </p:txBody>
      </p:sp>
    </p:spTree>
    <p:extLst>
      <p:ext uri="{BB962C8B-B14F-4D97-AF65-F5344CB8AC3E}">
        <p14:creationId xmlns:p14="http://schemas.microsoft.com/office/powerpoint/2010/main" val="3094785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8.png"/><Relationship Id="rId5" Type="http://schemas.openxmlformats.org/officeDocument/2006/relationships/image" Target="../media/image1.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0.png"/><Relationship Id="rId5" Type="http://schemas.openxmlformats.org/officeDocument/2006/relationships/image" Target="../media/image1.jpeg"/><Relationship Id="rId10" Type="http://schemas.openxmlformats.org/officeDocument/2006/relationships/image" Target="../media/image2.png"/><Relationship Id="rId4" Type="http://schemas.openxmlformats.org/officeDocument/2006/relationships/notesSlide" Target="../notesSlides/notesSlide11.xml"/><Relationship Id="rId9" Type="http://schemas.openxmlformats.org/officeDocument/2006/relationships/image" Target="../media/image22.emf"/></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4.emf"/><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jpeg"/><Relationship Id="rId11" Type="http://schemas.openxmlformats.org/officeDocument/2006/relationships/image" Target="../media/image27.png"/><Relationship Id="rId5" Type="http://schemas.openxmlformats.org/officeDocument/2006/relationships/image" Target="../media/image23.emf"/><Relationship Id="rId10" Type="http://schemas.openxmlformats.org/officeDocument/2006/relationships/image" Target="../media/image26.png"/><Relationship Id="rId4" Type="http://schemas.openxmlformats.org/officeDocument/2006/relationships/notesSlide" Target="../notesSlides/notesSlide12.xml"/><Relationship Id="rId9" Type="http://schemas.openxmlformats.org/officeDocument/2006/relationships/image" Target="../media/image25.e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25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oleObject" Target="../embeddings/oleObject6.bin"/><Relationship Id="rId18" Type="http://schemas.openxmlformats.org/officeDocument/2006/relationships/image" Target="../media/image32.wmf"/><Relationship Id="rId3" Type="http://schemas.openxmlformats.org/officeDocument/2006/relationships/audio" Target="../media/media14.m4a"/><Relationship Id="rId7" Type="http://schemas.openxmlformats.org/officeDocument/2006/relationships/image" Target="../media/image34.emf"/><Relationship Id="rId12" Type="http://schemas.openxmlformats.org/officeDocument/2006/relationships/image" Target="../media/image29.wmf"/><Relationship Id="rId17" Type="http://schemas.openxmlformats.org/officeDocument/2006/relationships/oleObject" Target="../embeddings/oleObject8.bin"/><Relationship Id="rId2" Type="http://schemas.microsoft.com/office/2007/relationships/media" Target="../media/media14.m4a"/><Relationship Id="rId16" Type="http://schemas.openxmlformats.org/officeDocument/2006/relationships/image" Target="../media/image31.wmf"/><Relationship Id="rId1" Type="http://schemas.openxmlformats.org/officeDocument/2006/relationships/vmlDrawing" Target="../drawings/vmlDrawing2.vml"/><Relationship Id="rId6" Type="http://schemas.openxmlformats.org/officeDocument/2006/relationships/image" Target="../media/image33.emf"/><Relationship Id="rId11" Type="http://schemas.openxmlformats.org/officeDocument/2006/relationships/oleObject" Target="../embeddings/oleObject5.bin"/><Relationship Id="rId5" Type="http://schemas.openxmlformats.org/officeDocument/2006/relationships/notesSlide" Target="../notesSlides/notesSlide14.xml"/><Relationship Id="rId15" Type="http://schemas.openxmlformats.org/officeDocument/2006/relationships/oleObject" Target="../embeddings/oleObject7.bin"/><Relationship Id="rId10" Type="http://schemas.openxmlformats.org/officeDocument/2006/relationships/image" Target="../media/image28.wmf"/><Relationship Id="rId19"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oleObject" Target="../embeddings/oleObject4.bin"/><Relationship Id="rId14" Type="http://schemas.openxmlformats.org/officeDocument/2006/relationships/image" Target="../media/image30.wmf"/></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xml"/><Relationship Id="rId7" Type="http://schemas.openxmlformats.org/officeDocument/2006/relationships/image" Target="../media/image8.emf"/><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chart" Target="../charts/chart1.xml"/><Relationship Id="rId5" Type="http://schemas.openxmlformats.org/officeDocument/2006/relationships/image" Target="../media/image1.jpeg"/><Relationship Id="rId4" Type="http://schemas.openxmlformats.org/officeDocument/2006/relationships/notesSlide" Target="../notesSlides/notesSlide15.xml"/><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38.emf"/><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7.emf"/><Relationship Id="rId5" Type="http://schemas.openxmlformats.org/officeDocument/2006/relationships/image" Target="../media/image1.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NUL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oleObject" Target="../embeddings/oleObject3.bin"/><Relationship Id="rId3" Type="http://schemas.openxmlformats.org/officeDocument/2006/relationships/audio" Target="../media/media4.m4a"/><Relationship Id="rId7" Type="http://schemas.openxmlformats.org/officeDocument/2006/relationships/image" Target="../media/image8.png"/><Relationship Id="rId12" Type="http://schemas.openxmlformats.org/officeDocument/2006/relationships/image" Target="../media/image6.wmf"/><Relationship Id="rId17" Type="http://schemas.openxmlformats.org/officeDocument/2006/relationships/image" Target="../media/image2.png"/><Relationship Id="rId2" Type="http://schemas.microsoft.com/office/2007/relationships/media" Target="../media/media4.m4a"/><Relationship Id="rId16" Type="http://schemas.openxmlformats.org/officeDocument/2006/relationships/image" Target="../media/image10.png"/><Relationship Id="rId1" Type="http://schemas.openxmlformats.org/officeDocument/2006/relationships/vmlDrawing" Target="../drawings/vmlDrawing1.vml"/><Relationship Id="rId6" Type="http://schemas.openxmlformats.org/officeDocument/2006/relationships/image" Target="../media/image8.emf"/><Relationship Id="rId11" Type="http://schemas.openxmlformats.org/officeDocument/2006/relationships/oleObject" Target="../embeddings/oleObject2.bin"/><Relationship Id="rId5" Type="http://schemas.openxmlformats.org/officeDocument/2006/relationships/notesSlide" Target="../notesSlides/notesSlide4.xml"/><Relationship Id="rId15" Type="http://schemas.openxmlformats.org/officeDocument/2006/relationships/image" Target="../media/image1.jpeg"/><Relationship Id="rId10" Type="http://schemas.openxmlformats.org/officeDocument/2006/relationships/image" Target="../media/image5.wmf"/><Relationship Id="rId4" Type="http://schemas.openxmlformats.org/officeDocument/2006/relationships/slideLayout" Target="../slideLayouts/slideLayout2.xml"/><Relationship Id="rId9" Type="http://schemas.openxmlformats.org/officeDocument/2006/relationships/oleObject" Target="../embeddings/oleObject1.bin"/><Relationship Id="rId14" Type="http://schemas.openxmlformats.org/officeDocument/2006/relationships/image" Target="../media/image7.wmf"/></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3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png"/><Relationship Id="rId10" Type="http://schemas.openxmlformats.org/officeDocument/2006/relationships/image" Target="../media/image4.png"/><Relationship Id="rId4" Type="http://schemas.openxmlformats.org/officeDocument/2006/relationships/notesSlide" Target="../notesSlides/notesSlide5.xml"/><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3.png"/><Relationship Id="rId5" Type="http://schemas.openxmlformats.org/officeDocument/2006/relationships/image" Target="../media/image1.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5.png"/><Relationship Id="rId5" Type="http://schemas.openxmlformats.org/officeDocument/2006/relationships/image" Target="../media/image1.jpeg"/><Relationship Id="rId4" Type="http://schemas.openxmlformats.org/officeDocument/2006/relationships/notesSlide" Target="../notesSlides/notesSlide9.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477718" y="4535351"/>
            <a:ext cx="8283639" cy="1080120"/>
          </a:xfrm>
        </p:spPr>
        <p:txBody>
          <a:bodyPr>
            <a:normAutofit/>
          </a:bodyPr>
          <a:lstStyle/>
          <a:p>
            <a:r>
              <a:rPr lang="ja-JP" altLang="ja-JP" sz="3200" b="1" kern="100" dirty="0">
                <a:solidFill>
                  <a:srgbClr val="00B0F0"/>
                </a:solidFill>
                <a:effectLst/>
                <a:latin typeface="ＭＳ 明朝" panose="02020609040205080304" pitchFamily="17" charset="-128"/>
                <a:ea typeface="游明朝" panose="02020400000000000000" pitchFamily="18" charset="-128"/>
                <a:cs typeface="Times New Roman" panose="02020603050405020304" pitchFamily="18" charset="0"/>
              </a:rPr>
              <a:t>鎌谷雄大</a:t>
            </a:r>
            <a:r>
              <a:rPr lang="en-US" altLang="ja-JP" sz="3200" b="1" kern="100" baseline="30000" dirty="0">
                <a:solidFill>
                  <a:srgbClr val="00B0F0"/>
                </a:solidFill>
                <a:effectLst/>
                <a:latin typeface="ＭＳ 明朝" panose="02020609040205080304" pitchFamily="17" charset="-128"/>
                <a:ea typeface="游明朝" panose="02020400000000000000" pitchFamily="18" charset="-128"/>
                <a:cs typeface="Times New Roman" panose="02020603050405020304" pitchFamily="18" charset="0"/>
              </a:rPr>
              <a:t>1</a:t>
            </a:r>
            <a:r>
              <a:rPr lang="ja-JP" altLang="ja-JP" sz="3200" b="1" kern="100" dirty="0">
                <a:solidFill>
                  <a:srgbClr val="00B0F0"/>
                </a:solidFill>
                <a:effectLst/>
                <a:latin typeface="ＭＳ 明朝" panose="02020609040205080304" pitchFamily="17" charset="-128"/>
                <a:ea typeface="游明朝" panose="02020400000000000000" pitchFamily="18" charset="-128"/>
                <a:cs typeface="Times New Roman" panose="02020603050405020304" pitchFamily="18" charset="0"/>
              </a:rPr>
              <a:t>，中津川博</a:t>
            </a:r>
            <a:r>
              <a:rPr lang="ja-JP" altLang="ja-JP" sz="3200" b="1" kern="100" baseline="30000" dirty="0">
                <a:solidFill>
                  <a:srgbClr val="00B0F0"/>
                </a:solidFill>
                <a:effectLst/>
                <a:latin typeface="ＭＳ 明朝" panose="02020609040205080304" pitchFamily="17" charset="-128"/>
                <a:ea typeface="游明朝" panose="02020400000000000000" pitchFamily="18" charset="-128"/>
                <a:cs typeface="Times New Roman" panose="02020603050405020304" pitchFamily="18" charset="0"/>
              </a:rPr>
              <a:t>１</a:t>
            </a:r>
            <a:r>
              <a:rPr lang="ja-JP" altLang="ja-JP" sz="3200" b="1" kern="100" dirty="0">
                <a:solidFill>
                  <a:srgbClr val="00B0F0"/>
                </a:solidFill>
                <a:effectLst/>
                <a:latin typeface="ＭＳ 明朝" panose="02020609040205080304" pitchFamily="17" charset="-128"/>
                <a:ea typeface="游明朝" panose="02020400000000000000" pitchFamily="18" charset="-128"/>
                <a:cs typeface="Times New Roman" panose="02020603050405020304" pitchFamily="18" charset="0"/>
              </a:rPr>
              <a:t>，岡本庸一</a:t>
            </a:r>
            <a:r>
              <a:rPr lang="ja-JP" altLang="ja-JP" sz="3200" b="1" kern="100" baseline="30000" dirty="0">
                <a:solidFill>
                  <a:srgbClr val="00B0F0"/>
                </a:solidFill>
                <a:effectLst/>
                <a:latin typeface="ＭＳ 明朝" panose="02020609040205080304" pitchFamily="17" charset="-128"/>
                <a:ea typeface="游明朝" panose="02020400000000000000" pitchFamily="18" charset="-128"/>
                <a:cs typeface="Times New Roman" panose="02020603050405020304" pitchFamily="18" charset="0"/>
              </a:rPr>
              <a:t>２</a:t>
            </a:r>
            <a:r>
              <a:rPr lang="ja-JP" altLang="ja-JP" sz="3200" b="1" kern="100" dirty="0">
                <a:solidFill>
                  <a:srgbClr val="00B0F0"/>
                </a:solidFill>
                <a:effectLst/>
                <a:latin typeface="ＭＳ 明朝" panose="02020609040205080304" pitchFamily="17" charset="-128"/>
                <a:ea typeface="游明朝" panose="02020400000000000000" pitchFamily="18" charset="-128"/>
                <a:cs typeface="Times New Roman" panose="02020603050405020304" pitchFamily="18" charset="0"/>
              </a:rPr>
              <a:t>，</a:t>
            </a:r>
            <a:r>
              <a:rPr lang="en-US" altLang="ja-JP" sz="3200" b="1" kern="100" dirty="0">
                <a:solidFill>
                  <a:srgbClr val="00B0F0"/>
                </a:solidFill>
                <a:effectLst/>
                <a:latin typeface="Century" panose="02040604050505020304" pitchFamily="18" charset="0"/>
                <a:ea typeface="ＭＳ 明朝" panose="02020609040205080304" pitchFamily="17" charset="-128"/>
                <a:cs typeface="Times New Roman" panose="02020603050405020304" pitchFamily="18" charset="0"/>
              </a:rPr>
              <a:t>Charles </a:t>
            </a:r>
            <a:r>
              <a:rPr lang="en-US" altLang="ja-JP" sz="3200" b="1" kern="100" dirty="0" err="1">
                <a:solidFill>
                  <a:srgbClr val="00B0F0"/>
                </a:solidFill>
                <a:effectLst/>
                <a:latin typeface="Century" panose="02040604050505020304" pitchFamily="18" charset="0"/>
                <a:ea typeface="ＭＳ 明朝" panose="02020609040205080304" pitchFamily="17" charset="-128"/>
                <a:cs typeface="Times New Roman" panose="02020603050405020304" pitchFamily="18" charset="0"/>
              </a:rPr>
              <a:t>H.Hervoches</a:t>
            </a:r>
            <a:r>
              <a:rPr lang="ja-JP" altLang="ja-JP" sz="3200" b="1" kern="100" baseline="30000" dirty="0">
                <a:solidFill>
                  <a:srgbClr val="00B0F0"/>
                </a:solidFill>
                <a:effectLst/>
                <a:latin typeface="ＭＳ 明朝" panose="02020609040205080304" pitchFamily="17" charset="-128"/>
                <a:ea typeface="游明朝" panose="02020400000000000000" pitchFamily="18" charset="-128"/>
                <a:cs typeface="Times New Roman" panose="02020603050405020304" pitchFamily="18" charset="0"/>
              </a:rPr>
              <a:t>３</a:t>
            </a:r>
            <a:endParaRPr lang="ja-JP" altLang="en-US" b="1" dirty="0">
              <a:solidFill>
                <a:srgbClr val="00B0F0"/>
              </a:solidFill>
            </a:endParaRPr>
          </a:p>
          <a:p>
            <a:endParaRPr lang="ja-JP" altLang="en-US" sz="2400" b="1" dirty="0">
              <a:solidFill>
                <a:srgbClr val="00B0F0"/>
              </a:solidFill>
            </a:endParaRPr>
          </a:p>
        </p:txBody>
      </p:sp>
      <p:pic>
        <p:nvPicPr>
          <p:cNvPr id="1026" name="Picture 2" descr="K:\web\ynu-logo\base04-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3895" y="6453336"/>
            <a:ext cx="1656209" cy="305245"/>
          </a:xfrm>
          <a:prstGeom prst="rect">
            <a:avLst/>
          </a:prstGeom>
          <a:noFill/>
          <a:extLst>
            <a:ext uri="{909E8E84-426E-40DD-AFC4-6F175D3DCCD1}">
              <a14:hiddenFill xmlns:a14="http://schemas.microsoft.com/office/drawing/2010/main">
                <a:solidFill>
                  <a:srgbClr val="FFFFFF"/>
                </a:solidFill>
              </a14:hiddenFill>
            </a:ext>
          </a:extLst>
        </p:spPr>
      </p:pic>
      <p:sp>
        <p:nvSpPr>
          <p:cNvPr id="5" name="スライド番号プレースホルダー 4"/>
          <p:cNvSpPr>
            <a:spLocks noGrp="1"/>
          </p:cNvSpPr>
          <p:nvPr>
            <p:ph type="sldNum" sz="quarter" idx="12"/>
          </p:nvPr>
        </p:nvSpPr>
        <p:spPr/>
        <p:txBody>
          <a:bodyPr/>
          <a:lstStyle/>
          <a:p>
            <a:fld id="{90BA7EBE-6FD4-4B50-83C6-C925E775C4BE}" type="slidenum">
              <a:rPr kumimoji="1" lang="ja-JP" altLang="en-US" smtClean="0"/>
              <a:t>1</a:t>
            </a:fld>
            <a:endParaRPr kumimoji="1" lang="ja-JP" altLang="en-US" dirty="0"/>
          </a:p>
        </p:txBody>
      </p:sp>
      <p:sp>
        <p:nvSpPr>
          <p:cNvPr id="6" name="正方形/長方形 5"/>
          <p:cNvSpPr/>
          <p:nvPr/>
        </p:nvSpPr>
        <p:spPr>
          <a:xfrm>
            <a:off x="0" y="404664"/>
            <a:ext cx="9144000" cy="367240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90170" algn="l"/>
              </a:tabLst>
            </a:pPr>
            <a:r>
              <a:rPr lang="en-US" altLang="ja-JP" sz="4000" kern="100" dirty="0">
                <a:effectLst/>
                <a:latin typeface="Century" panose="02040604050505020304" pitchFamily="18" charset="0"/>
                <a:ea typeface="ＭＳ 明朝" panose="02020609040205080304" pitchFamily="17" charset="-128"/>
                <a:cs typeface="Calibri" panose="020F0502020204030204" pitchFamily="34" charset="0"/>
              </a:rPr>
              <a:t>Nd</a:t>
            </a:r>
            <a:r>
              <a:rPr lang="en-US" altLang="ja-JP" sz="4000" kern="100" baseline="-25000" dirty="0">
                <a:effectLst/>
                <a:latin typeface="Century" panose="02040604050505020304" pitchFamily="18" charset="0"/>
                <a:ea typeface="ＭＳ 明朝" panose="02020609040205080304" pitchFamily="17" charset="-128"/>
                <a:cs typeface="Calibri" panose="020F0502020204030204" pitchFamily="34" charset="0"/>
              </a:rPr>
              <a:t>1-x</a:t>
            </a:r>
            <a:r>
              <a:rPr lang="en-US" altLang="ja-JP" sz="4000" kern="100" dirty="0">
                <a:effectLst/>
                <a:latin typeface="Century" panose="02040604050505020304" pitchFamily="18" charset="0"/>
                <a:ea typeface="ＭＳ 明朝" panose="02020609040205080304" pitchFamily="17" charset="-128"/>
                <a:cs typeface="Calibri" panose="020F0502020204030204" pitchFamily="34" charset="0"/>
              </a:rPr>
              <a:t>Sr</a:t>
            </a:r>
            <a:r>
              <a:rPr lang="en-US" altLang="ja-JP" sz="4000" kern="100" baseline="-25000" dirty="0">
                <a:effectLst/>
                <a:latin typeface="Century" panose="02040604050505020304" pitchFamily="18" charset="0"/>
                <a:ea typeface="ＭＳ 明朝" panose="02020609040205080304" pitchFamily="17" charset="-128"/>
                <a:cs typeface="Calibri" panose="020F0502020204030204" pitchFamily="34" charset="0"/>
              </a:rPr>
              <a:t>x</a:t>
            </a:r>
            <a:r>
              <a:rPr lang="en-US" altLang="ja-JP" sz="4000" kern="100" dirty="0">
                <a:effectLst/>
                <a:latin typeface="Century" panose="02040604050505020304" pitchFamily="18" charset="0"/>
                <a:ea typeface="ＭＳ 明朝" panose="02020609040205080304" pitchFamily="17" charset="-128"/>
                <a:cs typeface="Calibri" panose="020F0502020204030204" pitchFamily="34" charset="0"/>
              </a:rPr>
              <a:t>FeO</a:t>
            </a:r>
            <a:r>
              <a:rPr lang="en-US" altLang="ja-JP" sz="4000" kern="100" baseline="-25000" dirty="0">
                <a:effectLst/>
                <a:latin typeface="Century" panose="02040604050505020304" pitchFamily="18" charset="0"/>
                <a:ea typeface="ＭＳ 明朝" panose="02020609040205080304" pitchFamily="17" charset="-128"/>
                <a:cs typeface="Calibri" panose="020F0502020204030204" pitchFamily="34" charset="0"/>
              </a:rPr>
              <a:t>3</a:t>
            </a:r>
            <a:r>
              <a:rPr lang="ja-JP" altLang="en-US" sz="4000" kern="100" baseline="-25000" dirty="0">
                <a:effectLst/>
                <a:latin typeface="Century" panose="02040604050505020304" pitchFamily="18" charset="0"/>
                <a:ea typeface="ＭＳ 明朝" panose="02020609040205080304" pitchFamily="17" charset="-128"/>
                <a:cs typeface="Calibri" panose="020F0502020204030204" pitchFamily="34" charset="0"/>
              </a:rPr>
              <a:t>ｰ</a:t>
            </a:r>
            <a:r>
              <a:rPr lang="el-GR" altLang="ja-JP" sz="4000" kern="100" baseline="-25000" dirty="0">
                <a:effectLst/>
                <a:latin typeface="Times New Roman" panose="02020603050405020304" pitchFamily="18" charset="0"/>
                <a:ea typeface="ＭＳ 明朝" panose="02020609040205080304" pitchFamily="17" charset="-128"/>
                <a:cs typeface="Times New Roman" panose="02020603050405020304" pitchFamily="18" charset="0"/>
              </a:rPr>
              <a:t>δ</a:t>
            </a:r>
            <a:r>
              <a:rPr lang="en-US" altLang="ja-JP" sz="4000" kern="100" dirty="0">
                <a:effectLst/>
                <a:latin typeface="Century" panose="02040604050505020304" pitchFamily="18" charset="0"/>
                <a:ea typeface="ＭＳ 明朝" panose="02020609040205080304" pitchFamily="17" charset="-128"/>
                <a:cs typeface="Calibri" panose="020F0502020204030204" pitchFamily="34" charset="0"/>
              </a:rPr>
              <a:t> (0.1</a:t>
            </a:r>
            <a:r>
              <a:rPr lang="ja-JP" altLang="ja-JP" sz="4000" kern="100" dirty="0">
                <a:effectLst/>
                <a:latin typeface="ＭＳ 明朝" panose="02020609040205080304" pitchFamily="17" charset="-128"/>
                <a:ea typeface="ＭＳ 明朝" panose="02020609040205080304" pitchFamily="17" charset="-128"/>
                <a:cs typeface="ＭＳ 明朝" panose="02020609040205080304" pitchFamily="17" charset="-128"/>
              </a:rPr>
              <a:t>≦</a:t>
            </a:r>
            <a:r>
              <a:rPr lang="en-US" altLang="ja-JP" sz="4000" i="1" kern="100" dirty="0">
                <a:effectLst/>
                <a:latin typeface="Times New Roman" panose="02020603050405020304" pitchFamily="18" charset="0"/>
                <a:ea typeface="ＭＳ 明朝" panose="02020609040205080304" pitchFamily="17" charset="-128"/>
                <a:cs typeface="Times New Roman" panose="02020603050405020304" pitchFamily="18" charset="0"/>
              </a:rPr>
              <a:t>x</a:t>
            </a:r>
            <a:r>
              <a:rPr lang="ja-JP" altLang="ja-JP" sz="4000" kern="100" dirty="0">
                <a:effectLst/>
                <a:latin typeface="ＭＳ 明朝" panose="02020609040205080304" pitchFamily="17" charset="-128"/>
                <a:ea typeface="ＭＳ 明朝" panose="02020609040205080304" pitchFamily="17" charset="-128"/>
                <a:cs typeface="ＭＳ 明朝" panose="02020609040205080304" pitchFamily="17" charset="-128"/>
              </a:rPr>
              <a:t>≦</a:t>
            </a:r>
            <a:r>
              <a:rPr lang="en-US" altLang="ja-JP" sz="4000" kern="100" dirty="0">
                <a:effectLst/>
                <a:latin typeface="Century" panose="02040604050505020304" pitchFamily="18" charset="0"/>
                <a:ea typeface="ＭＳ 明朝" panose="02020609040205080304" pitchFamily="17" charset="-128"/>
                <a:cs typeface="Calibri" panose="020F0502020204030204" pitchFamily="34" charset="0"/>
              </a:rPr>
              <a:t>0.9</a:t>
            </a:r>
            <a:r>
              <a:rPr lang="en-US" altLang="ja-JP" sz="4000" kern="100" dirty="0">
                <a:effectLst/>
                <a:latin typeface="+mj-lt"/>
                <a:ea typeface="ＭＳ 明朝" panose="02020609040205080304" pitchFamily="17" charset="-128"/>
                <a:cs typeface="Calibri" panose="020F0502020204030204" pitchFamily="34" charset="0"/>
              </a:rPr>
              <a:t>) </a:t>
            </a:r>
            <a:r>
              <a:rPr lang="ja-JP" altLang="ja-JP" sz="4000" kern="100" dirty="0">
                <a:effectLst/>
                <a:latin typeface="+mj-lt"/>
                <a:ea typeface="ＭＳ 明朝" panose="02020609040205080304" pitchFamily="17" charset="-128"/>
                <a:cs typeface="Times New Roman" panose="02020603050405020304" pitchFamily="18" charset="0"/>
              </a:rPr>
              <a:t>の</a:t>
            </a:r>
            <a:endParaRPr lang="en-US" altLang="ja-JP" sz="4000" kern="100" dirty="0">
              <a:effectLst/>
              <a:latin typeface="+mj-lt"/>
              <a:ea typeface="ＭＳ 明朝" panose="02020609040205080304" pitchFamily="17" charset="-128"/>
              <a:cs typeface="Times New Roman" panose="02020603050405020304" pitchFamily="18" charset="0"/>
            </a:endParaRPr>
          </a:p>
          <a:p>
            <a:pPr algn="ctr">
              <a:tabLst>
                <a:tab pos="90170" algn="l"/>
              </a:tabLst>
            </a:pPr>
            <a:r>
              <a:rPr lang="ja-JP" altLang="ja-JP" sz="4000" kern="100" dirty="0">
                <a:effectLst/>
                <a:latin typeface="+mj-lt"/>
                <a:ea typeface="ＭＳ 明朝" panose="02020609040205080304" pitchFamily="17" charset="-128"/>
                <a:cs typeface="Times New Roman" panose="02020603050405020304" pitchFamily="18" charset="0"/>
              </a:rPr>
              <a:t>熱電特性と磁気特性</a:t>
            </a:r>
          </a:p>
          <a:p>
            <a:pPr algn="ctr">
              <a:tabLst>
                <a:tab pos="90170" algn="l"/>
              </a:tabLst>
            </a:pPr>
            <a:r>
              <a:rPr lang="en-US" altLang="ja-JP" sz="3600" kern="100" dirty="0">
                <a:effectLst/>
                <a:latin typeface="Century" panose="02040604050505020304" pitchFamily="18" charset="0"/>
                <a:ea typeface="ＭＳ 明朝" panose="02020609040205080304" pitchFamily="17" charset="-128"/>
                <a:cs typeface="Times New Roman" panose="02020603050405020304" pitchFamily="18" charset="0"/>
              </a:rPr>
              <a:t>Thermoelectric and magnetic properties of </a:t>
            </a:r>
            <a:r>
              <a:rPr lang="en-US" altLang="ja-JP" sz="3600" kern="100" dirty="0">
                <a:effectLst/>
                <a:latin typeface="Century" panose="02040604050505020304" pitchFamily="18" charset="0"/>
                <a:ea typeface="ＭＳ 明朝" panose="02020609040205080304" pitchFamily="17" charset="-128"/>
                <a:cs typeface="Calibri" panose="020F0502020204030204" pitchFamily="34" charset="0"/>
              </a:rPr>
              <a:t>Nd</a:t>
            </a:r>
            <a:r>
              <a:rPr lang="en-US" altLang="ja-JP" sz="3600" kern="100" baseline="-25000" dirty="0">
                <a:effectLst/>
                <a:latin typeface="Century" panose="02040604050505020304" pitchFamily="18" charset="0"/>
                <a:ea typeface="ＭＳ 明朝" panose="02020609040205080304" pitchFamily="17" charset="-128"/>
                <a:cs typeface="Calibri" panose="020F0502020204030204" pitchFamily="34" charset="0"/>
              </a:rPr>
              <a:t>1-x</a:t>
            </a:r>
            <a:r>
              <a:rPr lang="en-US" altLang="ja-JP" sz="3600" kern="100" dirty="0">
                <a:effectLst/>
                <a:latin typeface="Century" panose="02040604050505020304" pitchFamily="18" charset="0"/>
                <a:ea typeface="ＭＳ 明朝" panose="02020609040205080304" pitchFamily="17" charset="-128"/>
                <a:cs typeface="Calibri" panose="020F0502020204030204" pitchFamily="34" charset="0"/>
              </a:rPr>
              <a:t>Sr</a:t>
            </a:r>
            <a:r>
              <a:rPr lang="en-US" altLang="ja-JP" sz="3600" kern="100" baseline="-25000" dirty="0">
                <a:effectLst/>
                <a:latin typeface="Century" panose="02040604050505020304" pitchFamily="18" charset="0"/>
                <a:ea typeface="ＭＳ 明朝" panose="02020609040205080304" pitchFamily="17" charset="-128"/>
                <a:cs typeface="Calibri" panose="020F0502020204030204" pitchFamily="34" charset="0"/>
              </a:rPr>
              <a:t>x</a:t>
            </a:r>
            <a:r>
              <a:rPr lang="en-US" altLang="ja-JP" sz="3600" kern="100" dirty="0">
                <a:effectLst/>
                <a:latin typeface="Century" panose="02040604050505020304" pitchFamily="18" charset="0"/>
                <a:ea typeface="ＭＳ 明朝" panose="02020609040205080304" pitchFamily="17" charset="-128"/>
                <a:cs typeface="Calibri" panose="020F0502020204030204" pitchFamily="34" charset="0"/>
              </a:rPr>
              <a:t>FeO</a:t>
            </a:r>
            <a:r>
              <a:rPr lang="en-US" altLang="ja-JP" sz="3600" kern="100" baseline="-25000" dirty="0">
                <a:effectLst/>
                <a:latin typeface="Century" panose="02040604050505020304" pitchFamily="18" charset="0"/>
                <a:ea typeface="ＭＳ 明朝" panose="02020609040205080304" pitchFamily="17" charset="-128"/>
                <a:cs typeface="Calibri" panose="020F0502020204030204" pitchFamily="34" charset="0"/>
              </a:rPr>
              <a:t>3</a:t>
            </a:r>
            <a:r>
              <a:rPr lang="en-US" altLang="ja-JP" sz="3600" kern="100" dirty="0">
                <a:effectLst/>
                <a:latin typeface="Century" panose="02040604050505020304" pitchFamily="18" charset="0"/>
                <a:ea typeface="ＭＳ 明朝" panose="02020609040205080304" pitchFamily="17" charset="-128"/>
                <a:cs typeface="Calibri" panose="020F0502020204030204" pitchFamily="34" charset="0"/>
              </a:rPr>
              <a:t> (0.1</a:t>
            </a:r>
            <a:r>
              <a:rPr lang="ja-JP" altLang="ja-JP" sz="3600" kern="100" dirty="0">
                <a:effectLst/>
                <a:latin typeface="ＭＳ 明朝" panose="02020609040205080304" pitchFamily="17" charset="-128"/>
                <a:ea typeface="ＭＳ 明朝" panose="02020609040205080304" pitchFamily="17" charset="-128"/>
                <a:cs typeface="ＭＳ 明朝" panose="02020609040205080304" pitchFamily="17" charset="-128"/>
              </a:rPr>
              <a:t>≦</a:t>
            </a:r>
            <a:r>
              <a:rPr lang="en-US" altLang="ja-JP" sz="3600" i="1" kern="100" dirty="0">
                <a:effectLst/>
                <a:latin typeface="Times New Roman" panose="02020603050405020304" pitchFamily="18" charset="0"/>
                <a:ea typeface="ＭＳ 明朝" panose="02020609040205080304" pitchFamily="17" charset="-128"/>
                <a:cs typeface="Times New Roman" panose="02020603050405020304" pitchFamily="18" charset="0"/>
              </a:rPr>
              <a:t>x</a:t>
            </a:r>
            <a:r>
              <a:rPr lang="ja-JP" altLang="ja-JP" sz="3600" kern="100" dirty="0">
                <a:effectLst/>
                <a:latin typeface="ＭＳ 明朝" panose="02020609040205080304" pitchFamily="17" charset="-128"/>
                <a:ea typeface="ＭＳ 明朝" panose="02020609040205080304" pitchFamily="17" charset="-128"/>
                <a:cs typeface="ＭＳ 明朝" panose="02020609040205080304" pitchFamily="17" charset="-128"/>
              </a:rPr>
              <a:t>≦</a:t>
            </a:r>
            <a:r>
              <a:rPr lang="en-US" altLang="ja-JP" sz="3600" kern="100" dirty="0">
                <a:effectLst/>
                <a:latin typeface="Century" panose="02040604050505020304" pitchFamily="18" charset="0"/>
                <a:ea typeface="ＭＳ 明朝" panose="02020609040205080304" pitchFamily="17" charset="-128"/>
                <a:cs typeface="Calibri" panose="020F0502020204030204" pitchFamily="34" charset="0"/>
              </a:rPr>
              <a:t>0.9)</a:t>
            </a:r>
            <a:endParaRPr lang="ja-JP" altLang="ja-JP" sz="36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9" name="タイトル 1"/>
          <p:cNvSpPr txBox="1">
            <a:spLocks/>
          </p:cNvSpPr>
          <p:nvPr/>
        </p:nvSpPr>
        <p:spPr>
          <a:xfrm>
            <a:off x="477718" y="1214754"/>
            <a:ext cx="8365820" cy="136815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endParaRPr lang="en-US" altLang="ja-JP" sz="3600" b="1" dirty="0">
              <a:solidFill>
                <a:schemeClr val="bg1"/>
              </a:solidFill>
            </a:endParaRPr>
          </a:p>
        </p:txBody>
      </p:sp>
      <p:sp>
        <p:nvSpPr>
          <p:cNvPr id="8" name="テキスト ボックス 7">
            <a:extLst>
              <a:ext uri="{FF2B5EF4-FFF2-40B4-BE49-F238E27FC236}">
                <a16:creationId xmlns:a16="http://schemas.microsoft.com/office/drawing/2014/main" id="{E1B2952C-5B47-480E-A798-9DCCBD1267AE}"/>
              </a:ext>
            </a:extLst>
          </p:cNvPr>
          <p:cNvSpPr txBox="1"/>
          <p:nvPr/>
        </p:nvSpPr>
        <p:spPr>
          <a:xfrm>
            <a:off x="-180529" y="5929866"/>
            <a:ext cx="9505056" cy="306815"/>
          </a:xfrm>
          <a:prstGeom prst="rect">
            <a:avLst/>
          </a:prstGeom>
          <a:noFill/>
        </p:spPr>
        <p:txBody>
          <a:bodyPr wrap="square">
            <a:spAutoFit/>
          </a:bodyPr>
          <a:lstStyle/>
          <a:p>
            <a:pPr algn="ctr">
              <a:lnSpc>
                <a:spcPts val="1600"/>
              </a:lnSpc>
              <a:tabLst>
                <a:tab pos="90170" algn="l"/>
              </a:tabLst>
            </a:pPr>
            <a:r>
              <a:rPr lang="en-US" altLang="ja-JP" sz="2000" kern="100" baseline="30000" dirty="0">
                <a:solidFill>
                  <a:srgbClr val="00B0F0"/>
                </a:solidFill>
                <a:effectLst/>
                <a:latin typeface="ＭＳ 明朝" panose="02020609040205080304" pitchFamily="17" charset="-128"/>
                <a:ea typeface="ＭＳ 明朝" panose="02020609040205080304" pitchFamily="17" charset="-128"/>
                <a:cs typeface="Times New Roman" panose="02020603050405020304" pitchFamily="18" charset="0"/>
              </a:rPr>
              <a:t>1</a:t>
            </a:r>
            <a:r>
              <a:rPr lang="ja-JP" altLang="ja-JP" sz="2000" kern="100" dirty="0">
                <a:solidFill>
                  <a:srgbClr val="00B0F0"/>
                </a:solidFill>
                <a:effectLst/>
                <a:latin typeface="ＭＳ 明朝" panose="02020609040205080304" pitchFamily="17" charset="-128"/>
                <a:ea typeface="ＭＳ 明朝" panose="02020609040205080304" pitchFamily="17" charset="-128"/>
                <a:cs typeface="Times New Roman" panose="02020603050405020304" pitchFamily="18" charset="0"/>
              </a:rPr>
              <a:t>横浜国立大学　理工</a:t>
            </a:r>
            <a:r>
              <a:rPr lang="ja-JP" altLang="en-US" sz="2800" kern="100" dirty="0">
                <a:solidFill>
                  <a:srgbClr val="00B0F0"/>
                </a:solidFill>
                <a:latin typeface="ＭＳ 明朝" panose="02020609040205080304" pitchFamily="17" charset="-128"/>
                <a:ea typeface="ＭＳ 明朝" panose="02020609040205080304" pitchFamily="17" charset="-128"/>
                <a:cs typeface="Times New Roman" panose="02020603050405020304" pitchFamily="18" charset="0"/>
              </a:rPr>
              <a:t>　</a:t>
            </a:r>
            <a:r>
              <a:rPr lang="en-US" altLang="ja-JP" sz="2000" kern="100" baseline="30000" dirty="0">
                <a:solidFill>
                  <a:srgbClr val="00B0F0"/>
                </a:solidFill>
                <a:effectLst/>
                <a:latin typeface="ＭＳ 明朝" panose="02020609040205080304" pitchFamily="17" charset="-128"/>
                <a:ea typeface="ＭＳ 明朝" panose="02020609040205080304" pitchFamily="17" charset="-128"/>
                <a:cs typeface="Times New Roman" panose="02020603050405020304" pitchFamily="18" charset="0"/>
              </a:rPr>
              <a:t>2</a:t>
            </a:r>
            <a:r>
              <a:rPr lang="ja-JP" altLang="ja-JP" sz="2000" kern="100" dirty="0">
                <a:solidFill>
                  <a:srgbClr val="00B0F0"/>
                </a:solidFill>
                <a:effectLst/>
                <a:latin typeface="ＭＳ 明朝" panose="02020609040205080304" pitchFamily="17" charset="-128"/>
                <a:ea typeface="ＭＳ 明朝" panose="02020609040205080304" pitchFamily="17" charset="-128"/>
                <a:cs typeface="Times New Roman" panose="02020603050405020304" pitchFamily="18" charset="0"/>
              </a:rPr>
              <a:t>防衛大学校　機能材料</a:t>
            </a:r>
            <a:r>
              <a:rPr lang="ja-JP" altLang="en-US" sz="2800" kern="100" dirty="0">
                <a:solidFill>
                  <a:srgbClr val="00B0F0"/>
                </a:solidFill>
                <a:latin typeface="ＭＳ 明朝" panose="02020609040205080304" pitchFamily="17" charset="-128"/>
                <a:ea typeface="ＭＳ 明朝" panose="02020609040205080304" pitchFamily="17" charset="-128"/>
                <a:cs typeface="Times New Roman" panose="02020603050405020304" pitchFamily="18" charset="0"/>
              </a:rPr>
              <a:t>　</a:t>
            </a:r>
            <a:r>
              <a:rPr lang="en-US" altLang="ja-JP" sz="2000" kern="100" baseline="30000" dirty="0">
                <a:solidFill>
                  <a:srgbClr val="00B0F0"/>
                </a:solidFill>
                <a:effectLst/>
                <a:latin typeface="ＭＳ 明朝" panose="02020609040205080304" pitchFamily="17" charset="-128"/>
                <a:ea typeface="ＭＳ 明朝" panose="02020609040205080304" pitchFamily="17" charset="-128"/>
                <a:cs typeface="Times New Roman" panose="02020603050405020304" pitchFamily="18" charset="0"/>
              </a:rPr>
              <a:t>3</a:t>
            </a:r>
            <a:r>
              <a:rPr lang="en-US" altLang="ja-JP" sz="2000" kern="100" dirty="0">
                <a:solidFill>
                  <a:srgbClr val="00B0F0"/>
                </a:solidFill>
                <a:effectLst/>
                <a:latin typeface="Century" panose="02040604050505020304" pitchFamily="18" charset="0"/>
                <a:ea typeface="ＭＳ 明朝" panose="02020609040205080304" pitchFamily="17" charset="-128"/>
                <a:cs typeface="Times New Roman" panose="02020603050405020304" pitchFamily="18" charset="0"/>
              </a:rPr>
              <a:t>Nuclear Physics Institute</a:t>
            </a:r>
            <a:endParaRPr lang="ja-JP" altLang="ja-JP" sz="2800" kern="100" dirty="0">
              <a:solidFill>
                <a:srgbClr val="00B0F0"/>
              </a:solidFill>
              <a:effectLst/>
              <a:latin typeface="ＭＳ 明朝" panose="02020609040205080304" pitchFamily="17" charset="-128"/>
              <a:ea typeface="ＭＳ 明朝" panose="02020609040205080304" pitchFamily="17" charset="-128"/>
              <a:cs typeface="Times New Roman" panose="02020603050405020304" pitchFamily="18" charset="0"/>
            </a:endParaRPr>
          </a:p>
        </p:txBody>
      </p:sp>
      <p:pic>
        <p:nvPicPr>
          <p:cNvPr id="2" name="オーディオ 1">
            <a:hlinkClick r:id="" action="ppaction://media"/>
            <a:extLst>
              <a:ext uri="{FF2B5EF4-FFF2-40B4-BE49-F238E27FC236}">
                <a16:creationId xmlns:a16="http://schemas.microsoft.com/office/drawing/2014/main" id="{FFD3208B-5D1C-423D-A67E-CE364AA212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904792706"/>
      </p:ext>
    </p:extLst>
  </p:cSld>
  <p:clrMapOvr>
    <a:masterClrMapping/>
  </p:clrMapOvr>
  <mc:AlternateContent xmlns:mc="http://schemas.openxmlformats.org/markup-compatibility/2006" xmlns:p14="http://schemas.microsoft.com/office/powerpoint/2010/main">
    <mc:Choice Requires="p14">
      <p:transition spd="slow" p14:dur="2000" advTm="16468"/>
    </mc:Choice>
    <mc:Fallback xmlns="">
      <p:transition spd="slow" advTm="16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FA68EE4-8DD9-4677-8A6C-204D500673BF}"/>
              </a:ext>
            </a:extLst>
          </p:cNvPr>
          <p:cNvSpPr>
            <a:spLocks noGrp="1"/>
          </p:cNvSpPr>
          <p:nvPr>
            <p:ph type="sldNum" sz="quarter" idx="12"/>
          </p:nvPr>
        </p:nvSpPr>
        <p:spPr/>
        <p:txBody>
          <a:bodyPr/>
          <a:lstStyle/>
          <a:p>
            <a:fld id="{90BA7EBE-6FD4-4B50-83C6-C925E775C4BE}" type="slidenum">
              <a:rPr kumimoji="1" lang="ja-JP" altLang="en-US" smtClean="0"/>
              <a:t>10</a:t>
            </a:fld>
            <a:endParaRPr kumimoji="1" lang="ja-JP" altLang="en-US" dirty="0"/>
          </a:p>
        </p:txBody>
      </p:sp>
      <p:sp>
        <p:nvSpPr>
          <p:cNvPr id="5" name="タイトル 1">
            <a:extLst>
              <a:ext uri="{FF2B5EF4-FFF2-40B4-BE49-F238E27FC236}">
                <a16:creationId xmlns:a16="http://schemas.microsoft.com/office/drawing/2014/main" id="{63900244-E8A7-4897-BF8A-D5C0412FDC34}"/>
              </a:ext>
            </a:extLst>
          </p:cNvPr>
          <p:cNvSpPr>
            <a:spLocks noGrp="1"/>
          </p:cNvSpPr>
          <p:nvPr>
            <p:ph type="title"/>
          </p:nvPr>
        </p:nvSpPr>
        <p:spPr>
          <a:xfrm>
            <a:off x="457200" y="0"/>
            <a:ext cx="8229600" cy="764704"/>
          </a:xfrm>
        </p:spPr>
        <p:txBody>
          <a:bodyPr>
            <a:normAutofit/>
          </a:bodyPr>
          <a:lstStyle/>
          <a:p>
            <a:r>
              <a:rPr kumimoji="1" lang="ja-JP" altLang="en-US" sz="4000" dirty="0">
                <a:solidFill>
                  <a:srgbClr val="00B0F0"/>
                </a:solidFill>
              </a:rPr>
              <a:t>室温の磁気構造解析</a:t>
            </a:r>
          </a:p>
        </p:txBody>
      </p:sp>
      <p:pic>
        <p:nvPicPr>
          <p:cNvPr id="9" name="Picture 2" descr="K:\web\ynu-logo\base04-1.jpg">
            <a:extLst>
              <a:ext uri="{FF2B5EF4-FFF2-40B4-BE49-F238E27FC236}">
                <a16:creationId xmlns:a16="http://schemas.microsoft.com/office/drawing/2014/main" id="{658910FB-FFC7-4BEF-8EC7-E3B38C2C096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3895" y="6453336"/>
            <a:ext cx="1656209" cy="305245"/>
          </a:xfrm>
          <a:prstGeom prst="rect">
            <a:avLst/>
          </a:prstGeom>
          <a:noFill/>
          <a:extLst>
            <a:ext uri="{909E8E84-426E-40DD-AFC4-6F175D3DCCD1}">
              <a14:hiddenFill xmlns:a14="http://schemas.microsoft.com/office/drawing/2010/main">
                <a:solidFill>
                  <a:srgbClr val="FFFFFF"/>
                </a:solidFill>
              </a14:hiddenFill>
            </a:ext>
          </a:extLst>
        </p:spPr>
      </p:pic>
      <p:sp>
        <p:nvSpPr>
          <p:cNvPr id="18" name="テキスト ボックス 17">
            <a:extLst>
              <a:ext uri="{FF2B5EF4-FFF2-40B4-BE49-F238E27FC236}">
                <a16:creationId xmlns:a16="http://schemas.microsoft.com/office/drawing/2014/main" id="{0D21F836-20F9-47A1-B018-995EC009F237}"/>
              </a:ext>
            </a:extLst>
          </p:cNvPr>
          <p:cNvSpPr txBox="1"/>
          <p:nvPr/>
        </p:nvSpPr>
        <p:spPr>
          <a:xfrm>
            <a:off x="109868" y="837323"/>
            <a:ext cx="3240360" cy="830997"/>
          </a:xfrm>
          <a:prstGeom prst="rect">
            <a:avLst/>
          </a:prstGeom>
          <a:noFill/>
        </p:spPr>
        <p:txBody>
          <a:bodyPr wrap="square" rtlCol="0">
            <a:spAutoFit/>
          </a:bodyPr>
          <a:lstStyle/>
          <a:p>
            <a:r>
              <a:rPr kumimoji="1" lang="en-US" altLang="ja-JP" sz="2400" b="1" dirty="0"/>
              <a:t>Si(311) monochromator</a:t>
            </a:r>
            <a:endParaRPr kumimoji="1" lang="en-US" altLang="ja-JP" sz="2400" b="1" baseline="-25000" dirty="0"/>
          </a:p>
          <a:p>
            <a:r>
              <a:rPr kumimoji="1" lang="en-US" altLang="ja-JP" sz="2400" b="1" dirty="0"/>
              <a:t>300K</a:t>
            </a:r>
            <a:endParaRPr kumimoji="1" lang="en-US" altLang="ja-JP" sz="2400" dirty="0"/>
          </a:p>
        </p:txBody>
      </p:sp>
      <p:sp>
        <p:nvSpPr>
          <p:cNvPr id="20" name="テキスト ボックス 19">
            <a:extLst>
              <a:ext uri="{FF2B5EF4-FFF2-40B4-BE49-F238E27FC236}">
                <a16:creationId xmlns:a16="http://schemas.microsoft.com/office/drawing/2014/main" id="{D3227C9C-D8F9-43F1-AF65-9249632BAB05}"/>
              </a:ext>
            </a:extLst>
          </p:cNvPr>
          <p:cNvSpPr txBox="1"/>
          <p:nvPr/>
        </p:nvSpPr>
        <p:spPr>
          <a:xfrm>
            <a:off x="3836049" y="1088696"/>
            <a:ext cx="4572000" cy="461665"/>
          </a:xfrm>
          <a:prstGeom prst="rect">
            <a:avLst/>
          </a:prstGeom>
          <a:noFill/>
        </p:spPr>
        <p:txBody>
          <a:bodyPr wrap="square">
            <a:spAutoFit/>
          </a:bodyPr>
          <a:lstStyle/>
          <a:p>
            <a:r>
              <a:rPr kumimoji="1" lang="ja-JP" altLang="en-US" sz="2400" dirty="0"/>
              <a:t>リートベルト解析</a:t>
            </a:r>
            <a:r>
              <a:rPr kumimoji="1" lang="en-US" altLang="ja-JP" sz="2400" dirty="0"/>
              <a:t>|</a:t>
            </a:r>
            <a:r>
              <a:rPr lang="en-US" altLang="ja-JP" sz="2400" dirty="0"/>
              <a:t>GSAS-Ⅱ</a:t>
            </a:r>
            <a:endParaRPr lang="ja-JP" altLang="en-US" sz="2400" dirty="0"/>
          </a:p>
        </p:txBody>
      </p:sp>
      <p:grpSp>
        <p:nvGrpSpPr>
          <p:cNvPr id="25" name="グループ化 24">
            <a:extLst>
              <a:ext uri="{FF2B5EF4-FFF2-40B4-BE49-F238E27FC236}">
                <a16:creationId xmlns:a16="http://schemas.microsoft.com/office/drawing/2014/main" id="{E22077EE-0076-471B-9056-E9340F3FA3D3}"/>
              </a:ext>
            </a:extLst>
          </p:cNvPr>
          <p:cNvGrpSpPr/>
          <p:nvPr/>
        </p:nvGrpSpPr>
        <p:grpSpPr>
          <a:xfrm>
            <a:off x="4399710" y="3637435"/>
            <a:ext cx="3244065" cy="2759844"/>
            <a:chOff x="4411662" y="3642751"/>
            <a:chExt cx="3244065" cy="2759844"/>
          </a:xfrm>
        </p:grpSpPr>
        <p:pic>
          <p:nvPicPr>
            <p:cNvPr id="7" name="図 6" descr="ダイアグラム が含まれている画像&#10;&#10;自動的に生成された説明">
              <a:extLst>
                <a:ext uri="{FF2B5EF4-FFF2-40B4-BE49-F238E27FC236}">
                  <a16:creationId xmlns:a16="http://schemas.microsoft.com/office/drawing/2014/main" id="{7D0EE5E1-3575-45B9-B9F4-3CA5C2A6768E}"/>
                </a:ext>
              </a:extLst>
            </p:cNvPr>
            <p:cNvPicPr>
              <a:picLocks noChangeAspect="1"/>
            </p:cNvPicPr>
            <p:nvPr/>
          </p:nvPicPr>
          <p:blipFill rotWithShape="1">
            <a:blip r:embed="rId6">
              <a:extLst>
                <a:ext uri="{28A0092B-C50C-407E-A947-70E740481C1C}">
                  <a14:useLocalDpi xmlns:a14="http://schemas.microsoft.com/office/drawing/2010/main" val="0"/>
                </a:ext>
              </a:extLst>
            </a:blip>
            <a:srcRect l="20396" t="9280" r="21353" b="10271"/>
            <a:stretch/>
          </p:blipFill>
          <p:spPr>
            <a:xfrm>
              <a:off x="4908119" y="3642751"/>
              <a:ext cx="2133600" cy="2283565"/>
            </a:xfrm>
            <a:prstGeom prst="rect">
              <a:avLst/>
            </a:prstGeom>
          </p:spPr>
        </p:pic>
        <p:sp>
          <p:nvSpPr>
            <p:cNvPr id="15" name="テキスト ボックス 14">
              <a:extLst>
                <a:ext uri="{FF2B5EF4-FFF2-40B4-BE49-F238E27FC236}">
                  <a16:creationId xmlns:a16="http://schemas.microsoft.com/office/drawing/2014/main" id="{97948FB8-3134-46D4-8D6F-A81593E5AE43}"/>
                </a:ext>
              </a:extLst>
            </p:cNvPr>
            <p:cNvSpPr txBox="1"/>
            <p:nvPr/>
          </p:nvSpPr>
          <p:spPr>
            <a:xfrm>
              <a:off x="5206017" y="6033263"/>
              <a:ext cx="2449710" cy="369332"/>
            </a:xfrm>
            <a:prstGeom prst="rect">
              <a:avLst/>
            </a:prstGeom>
            <a:noFill/>
          </p:spPr>
          <p:txBody>
            <a:bodyPr wrap="none" rtlCol="0">
              <a:spAutoFit/>
            </a:bodyPr>
            <a:lstStyle/>
            <a:p>
              <a:r>
                <a:rPr lang="en-US" altLang="ja-JP" i="1" dirty="0">
                  <a:latin typeface="Times New Roman" panose="02020603050405020304" pitchFamily="18" charset="0"/>
                  <a:cs typeface="Times New Roman" panose="02020603050405020304" pitchFamily="18" charset="0"/>
                </a:rPr>
                <a:t>x</a:t>
              </a:r>
              <a:r>
                <a:rPr lang="en-US" altLang="ja-JP" dirty="0">
                  <a:latin typeface="Times New Roman" panose="02020603050405020304" pitchFamily="18" charset="0"/>
                  <a:cs typeface="Times New Roman" panose="02020603050405020304" pitchFamily="18" charset="0"/>
                </a:rPr>
                <a:t> = 0.1</a:t>
              </a:r>
              <a:r>
                <a:rPr lang="ja-JP" altLang="en-US" dirty="0">
                  <a:latin typeface="Times New Roman" panose="02020603050405020304" pitchFamily="18" charset="0"/>
                  <a:cs typeface="Times New Roman" panose="02020603050405020304" pitchFamily="18" charset="0"/>
                </a:rPr>
                <a:t>　</a:t>
              </a:r>
              <a:r>
                <a:rPr lang="en-US" altLang="ja-JP" dirty="0">
                  <a:latin typeface="Times New Roman" panose="02020603050405020304" pitchFamily="18" charset="0"/>
                  <a:cs typeface="Times New Roman" panose="02020603050405020304" pitchFamily="18" charset="0"/>
                </a:rPr>
                <a:t>(G</a:t>
              </a:r>
              <a:r>
                <a:rPr lang="ja-JP" altLang="en-US" dirty="0">
                  <a:latin typeface="Times New Roman" panose="02020603050405020304" pitchFamily="18" charset="0"/>
                  <a:cs typeface="Times New Roman" panose="02020603050405020304" pitchFamily="18" charset="0"/>
                </a:rPr>
                <a:t>型反強磁性</a:t>
              </a:r>
              <a:r>
                <a:rPr lang="en-US" altLang="ja-JP" dirty="0">
                  <a:latin typeface="Times New Roman" panose="02020603050405020304" pitchFamily="18" charset="0"/>
                  <a:cs typeface="Times New Roman" panose="02020603050405020304" pitchFamily="18" charset="0"/>
                </a:rPr>
                <a:t>)</a:t>
              </a:r>
              <a:endParaRPr kumimoji="1" lang="ja-JP" altLang="en-US" dirty="0">
                <a:latin typeface="Times New Roman" panose="02020603050405020304" pitchFamily="18" charset="0"/>
                <a:cs typeface="Times New Roman" panose="02020603050405020304" pitchFamily="18" charset="0"/>
              </a:endParaRPr>
            </a:p>
          </p:txBody>
        </p:sp>
        <p:pic>
          <p:nvPicPr>
            <p:cNvPr id="14" name="図 13" descr="ダイアグラム が含まれている画像&#10;&#10;自動的に生成された説明">
              <a:extLst>
                <a:ext uri="{FF2B5EF4-FFF2-40B4-BE49-F238E27FC236}">
                  <a16:creationId xmlns:a16="http://schemas.microsoft.com/office/drawing/2014/main" id="{678C1898-D1B8-423B-838B-6F7237BB0294}"/>
                </a:ext>
              </a:extLst>
            </p:cNvPr>
            <p:cNvPicPr>
              <a:picLocks noChangeAspect="1"/>
            </p:cNvPicPr>
            <p:nvPr/>
          </p:nvPicPr>
          <p:blipFill rotWithShape="1">
            <a:blip r:embed="rId6">
              <a:extLst>
                <a:ext uri="{28A0092B-C50C-407E-A947-70E740481C1C}">
                  <a14:useLocalDpi xmlns:a14="http://schemas.microsoft.com/office/drawing/2010/main" val="0"/>
                </a:ext>
              </a:extLst>
            </a:blip>
            <a:srcRect l="2760" t="71235" r="83764" b="8231"/>
            <a:stretch/>
          </p:blipFill>
          <p:spPr>
            <a:xfrm>
              <a:off x="4411662" y="5813449"/>
              <a:ext cx="493622" cy="582848"/>
            </a:xfrm>
            <a:prstGeom prst="rect">
              <a:avLst/>
            </a:prstGeom>
          </p:spPr>
        </p:pic>
      </p:grpSp>
      <p:grpSp>
        <p:nvGrpSpPr>
          <p:cNvPr id="24" name="グループ化 23">
            <a:extLst>
              <a:ext uri="{FF2B5EF4-FFF2-40B4-BE49-F238E27FC236}">
                <a16:creationId xmlns:a16="http://schemas.microsoft.com/office/drawing/2014/main" id="{34A0AADE-1C26-49CD-8B27-2E90A2B41ED0}"/>
              </a:ext>
            </a:extLst>
          </p:cNvPr>
          <p:cNvGrpSpPr/>
          <p:nvPr/>
        </p:nvGrpSpPr>
        <p:grpSpPr>
          <a:xfrm>
            <a:off x="3540632" y="1871848"/>
            <a:ext cx="5154437" cy="1551672"/>
            <a:chOff x="2775620" y="1428178"/>
            <a:chExt cx="5154437" cy="1551672"/>
          </a:xfrm>
        </p:grpSpPr>
        <p:sp>
          <p:nvSpPr>
            <p:cNvPr id="3" name="テキスト ボックス 2">
              <a:extLst>
                <a:ext uri="{FF2B5EF4-FFF2-40B4-BE49-F238E27FC236}">
                  <a16:creationId xmlns:a16="http://schemas.microsoft.com/office/drawing/2014/main" id="{37546514-FAA7-4A1E-8888-F49885FB097C}"/>
                </a:ext>
              </a:extLst>
            </p:cNvPr>
            <p:cNvSpPr txBox="1"/>
            <p:nvPr/>
          </p:nvSpPr>
          <p:spPr>
            <a:xfrm>
              <a:off x="2775620" y="1428178"/>
              <a:ext cx="4097710" cy="461665"/>
            </a:xfrm>
            <a:prstGeom prst="rect">
              <a:avLst/>
            </a:prstGeom>
            <a:noFill/>
          </p:spPr>
          <p:txBody>
            <a:bodyPr wrap="square" rtlCol="0">
              <a:spAutoFit/>
            </a:bodyPr>
            <a:lstStyle/>
            <a:p>
              <a:pPr marL="342900" indent="-342900">
                <a:buFont typeface="Wingdings" panose="05000000000000000000" pitchFamily="2" charset="2"/>
                <a:buChar char="l"/>
              </a:pPr>
              <a:r>
                <a:rPr kumimoji="1" lang="en-US" altLang="ja-JP" sz="2400" b="1" dirty="0"/>
                <a:t>0.1</a:t>
              </a:r>
              <a:r>
                <a:rPr lang="ja-JP" altLang="en-US" sz="2400" b="1" dirty="0"/>
                <a:t>≦</a:t>
              </a:r>
              <a:r>
                <a:rPr lang="en-US" altLang="ja-JP" sz="2400" b="1" i="1" dirty="0">
                  <a:latin typeface="Times New Roman" panose="02020603050405020304" pitchFamily="18" charset="0"/>
                  <a:cs typeface="Times New Roman" panose="02020603050405020304" pitchFamily="18" charset="0"/>
                </a:rPr>
                <a:t>x</a:t>
              </a:r>
              <a:r>
                <a:rPr lang="ja-JP" altLang="en-US" sz="2400" b="1" dirty="0"/>
                <a:t>≦</a:t>
              </a:r>
              <a:r>
                <a:rPr lang="en-US" altLang="ja-JP" sz="2400" b="1" dirty="0"/>
                <a:t>0.6</a:t>
              </a:r>
              <a:r>
                <a:rPr lang="ja-JP" altLang="en-US" sz="2400" dirty="0"/>
                <a:t>で</a:t>
              </a:r>
              <a:r>
                <a:rPr lang="en-US" altLang="ja-JP" sz="2400" b="1" dirty="0"/>
                <a:t>G</a:t>
              </a:r>
              <a:r>
                <a:rPr lang="ja-JP" altLang="en-US" sz="2400" b="1" dirty="0"/>
                <a:t>型反強磁性</a:t>
              </a:r>
              <a:endParaRPr lang="en-US" altLang="ja-JP" sz="2400" b="1" dirty="0"/>
            </a:p>
          </p:txBody>
        </p:sp>
        <p:sp>
          <p:nvSpPr>
            <p:cNvPr id="23" name="テキスト ボックス 22">
              <a:extLst>
                <a:ext uri="{FF2B5EF4-FFF2-40B4-BE49-F238E27FC236}">
                  <a16:creationId xmlns:a16="http://schemas.microsoft.com/office/drawing/2014/main" id="{EEFE0A9D-9ACC-4C28-8930-90344D282AB8}"/>
                </a:ext>
              </a:extLst>
            </p:cNvPr>
            <p:cNvSpPr txBox="1"/>
            <p:nvPr/>
          </p:nvSpPr>
          <p:spPr>
            <a:xfrm>
              <a:off x="2784017" y="2148853"/>
              <a:ext cx="5146040" cy="830997"/>
            </a:xfrm>
            <a:prstGeom prst="rect">
              <a:avLst/>
            </a:prstGeom>
            <a:noFill/>
          </p:spPr>
          <p:txBody>
            <a:bodyPr wrap="square">
              <a:spAutoFit/>
            </a:bodyPr>
            <a:lstStyle/>
            <a:p>
              <a:pPr marL="342900" indent="-342900">
                <a:buFont typeface="Wingdings" panose="05000000000000000000" pitchFamily="2" charset="2"/>
                <a:buChar char="l"/>
              </a:pPr>
              <a:r>
                <a:rPr lang="ja-JP" altLang="en-US" sz="2400" dirty="0"/>
                <a:t>磁気モーメント方向</a:t>
              </a:r>
              <a:endParaRPr lang="en-US" altLang="ja-JP" sz="2400" dirty="0"/>
            </a:p>
            <a:p>
              <a:r>
                <a:rPr lang="ja-JP" altLang="en-US" sz="2400" i="1" dirty="0">
                  <a:latin typeface="Times New Roman" panose="02020603050405020304" pitchFamily="18" charset="0"/>
                  <a:cs typeface="Times New Roman" panose="02020603050405020304" pitchFamily="18" charset="0"/>
                </a:rPr>
                <a:t>　　</a:t>
              </a:r>
              <a:r>
                <a:rPr lang="en-US" altLang="ja-JP" sz="2400" dirty="0">
                  <a:latin typeface="Times New Roman" panose="02020603050405020304" pitchFamily="18" charset="0"/>
                  <a:cs typeface="Times New Roman" panose="02020603050405020304" pitchFamily="18" charset="0"/>
                </a:rPr>
                <a:t>(RT)   </a:t>
              </a:r>
              <a:r>
                <a:rPr lang="en-US" altLang="ja-JP" sz="2400" i="1" dirty="0">
                  <a:latin typeface="Times New Roman" panose="02020603050405020304" pitchFamily="18" charset="0"/>
                  <a:cs typeface="Times New Roman" panose="02020603050405020304" pitchFamily="18" charset="0"/>
                </a:rPr>
                <a:t>x</a:t>
              </a:r>
              <a:r>
                <a:rPr lang="ja-JP" altLang="en-US" sz="2400" dirty="0"/>
                <a:t>≦</a:t>
              </a:r>
              <a:r>
                <a:rPr lang="en-US" altLang="ja-JP" sz="2400" dirty="0"/>
                <a:t>0.3 :</a:t>
              </a:r>
              <a:r>
                <a:rPr lang="ja-JP" altLang="en-US" sz="2400" dirty="0"/>
                <a:t> </a:t>
              </a:r>
              <a:r>
                <a:rPr lang="en-US" altLang="ja-JP" sz="2400" dirty="0"/>
                <a:t>c</a:t>
              </a:r>
              <a:r>
                <a:rPr lang="ja-JP" altLang="en-US" sz="2400" dirty="0"/>
                <a:t>軸　　</a:t>
              </a:r>
              <a:r>
                <a:rPr lang="en-US" altLang="ja-JP" sz="2400" i="1" dirty="0">
                  <a:latin typeface="Times New Roman" panose="02020603050405020304" pitchFamily="18" charset="0"/>
                  <a:cs typeface="Times New Roman" panose="02020603050405020304" pitchFamily="18" charset="0"/>
                </a:rPr>
                <a:t>x</a:t>
              </a:r>
              <a:r>
                <a:rPr lang="ja-JP" altLang="en-US" sz="2400" dirty="0"/>
                <a:t>≧</a:t>
              </a:r>
              <a:r>
                <a:rPr lang="en-US" altLang="ja-JP" sz="2400" dirty="0"/>
                <a:t>0.4 : a</a:t>
              </a:r>
              <a:r>
                <a:rPr lang="ja-JP" altLang="en-US" sz="2400" dirty="0"/>
                <a:t>軸　</a:t>
              </a:r>
              <a:endParaRPr lang="en-US" altLang="ja-JP" sz="2400" dirty="0"/>
            </a:p>
          </p:txBody>
        </p:sp>
      </p:grpSp>
      <p:grpSp>
        <p:nvGrpSpPr>
          <p:cNvPr id="27" name="グループ化 26">
            <a:extLst>
              <a:ext uri="{FF2B5EF4-FFF2-40B4-BE49-F238E27FC236}">
                <a16:creationId xmlns:a16="http://schemas.microsoft.com/office/drawing/2014/main" id="{1F218BB5-4351-4C92-AD89-2103A36DEC78}"/>
              </a:ext>
            </a:extLst>
          </p:cNvPr>
          <p:cNvGrpSpPr/>
          <p:nvPr/>
        </p:nvGrpSpPr>
        <p:grpSpPr>
          <a:xfrm>
            <a:off x="406096" y="1550361"/>
            <a:ext cx="2901297" cy="5327265"/>
            <a:chOff x="37888" y="1850747"/>
            <a:chExt cx="2225134" cy="4971766"/>
          </a:xfrm>
        </p:grpSpPr>
        <p:sp>
          <p:nvSpPr>
            <p:cNvPr id="12" name="テキスト ボックス 11">
              <a:extLst>
                <a:ext uri="{FF2B5EF4-FFF2-40B4-BE49-F238E27FC236}">
                  <a16:creationId xmlns:a16="http://schemas.microsoft.com/office/drawing/2014/main" id="{C2856989-44DD-44E0-BC0E-3D63A3B6D657}"/>
                </a:ext>
              </a:extLst>
            </p:cNvPr>
            <p:cNvSpPr txBox="1"/>
            <p:nvPr/>
          </p:nvSpPr>
          <p:spPr>
            <a:xfrm>
              <a:off x="109868" y="1850747"/>
              <a:ext cx="2153154" cy="369332"/>
            </a:xfrm>
            <a:prstGeom prst="rect">
              <a:avLst/>
            </a:prstGeom>
            <a:noFill/>
          </p:spPr>
          <p:txBody>
            <a:bodyPr wrap="none" rtlCol="0">
              <a:spAutoFit/>
            </a:bodyPr>
            <a:lstStyle/>
            <a:p>
              <a:pPr algn="l"/>
              <a:r>
                <a:rPr lang="ja-JP" altLang="en-US" dirty="0">
                  <a:latin typeface="Times New Roman" panose="02020603050405020304" pitchFamily="18" charset="0"/>
                  <a:cs typeface="Times New Roman" panose="02020603050405020304" pitchFamily="18" charset="0"/>
                </a:rPr>
                <a:t>主な</a:t>
              </a:r>
              <a:r>
                <a:rPr kumimoji="1" lang="ja-JP" altLang="en-US" dirty="0">
                  <a:latin typeface="Times New Roman" panose="02020603050405020304" pitchFamily="18" charset="0"/>
                  <a:cs typeface="Times New Roman" panose="02020603050405020304" pitchFamily="18" charset="0"/>
                </a:rPr>
                <a:t>磁気相のピーク</a:t>
              </a:r>
            </a:p>
          </p:txBody>
        </p:sp>
        <p:grpSp>
          <p:nvGrpSpPr>
            <p:cNvPr id="28" name="グループ化 27">
              <a:extLst>
                <a:ext uri="{FF2B5EF4-FFF2-40B4-BE49-F238E27FC236}">
                  <a16:creationId xmlns:a16="http://schemas.microsoft.com/office/drawing/2014/main" id="{025B10E4-85DB-42D8-B1F8-03CF9903BD99}"/>
                </a:ext>
              </a:extLst>
            </p:cNvPr>
            <p:cNvGrpSpPr/>
            <p:nvPr/>
          </p:nvGrpSpPr>
          <p:grpSpPr>
            <a:xfrm>
              <a:off x="37888" y="2259830"/>
              <a:ext cx="2133601" cy="4562683"/>
              <a:chOff x="37888" y="2259830"/>
              <a:chExt cx="2133601" cy="4562683"/>
            </a:xfrm>
          </p:grpSpPr>
          <p:pic>
            <p:nvPicPr>
              <p:cNvPr id="6" name="図 5">
                <a:extLst>
                  <a:ext uri="{FF2B5EF4-FFF2-40B4-BE49-F238E27FC236}">
                    <a16:creationId xmlns:a16="http://schemas.microsoft.com/office/drawing/2014/main" id="{43287FE9-6360-4257-BEEE-4397A1D06333}"/>
                  </a:ext>
                </a:extLst>
              </p:cNvPr>
              <p:cNvPicPr>
                <a:picLocks noChangeAspect="1"/>
              </p:cNvPicPr>
              <p:nvPr/>
            </p:nvPicPr>
            <p:blipFill rotWithShape="1">
              <a:blip r:embed="rId7"/>
              <a:srcRect r="55210" b="4454"/>
              <a:stretch/>
            </p:blipFill>
            <p:spPr>
              <a:xfrm>
                <a:off x="37888" y="2259830"/>
                <a:ext cx="2133601" cy="4235337"/>
              </a:xfrm>
              <a:prstGeom prst="rect">
                <a:avLst/>
              </a:prstGeom>
            </p:spPr>
          </p:pic>
          <p:cxnSp>
            <p:nvCxnSpPr>
              <p:cNvPr id="11" name="直線コネクタ 10">
                <a:extLst>
                  <a:ext uri="{FF2B5EF4-FFF2-40B4-BE49-F238E27FC236}">
                    <a16:creationId xmlns:a16="http://schemas.microsoft.com/office/drawing/2014/main" id="{7885501C-27A4-4D92-ACE4-17C418AF8A15}"/>
                  </a:ext>
                </a:extLst>
              </p:cNvPr>
              <p:cNvCxnSpPr>
                <a:cxnSpLocks/>
              </p:cNvCxnSpPr>
              <p:nvPr/>
            </p:nvCxnSpPr>
            <p:spPr>
              <a:xfrm>
                <a:off x="2171489" y="2397441"/>
                <a:ext cx="0" cy="3831712"/>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2B6B1083-2CF3-41B9-87E0-127A7B55962C}"/>
                  </a:ext>
                </a:extLst>
              </p:cNvPr>
              <p:cNvSpPr txBox="1"/>
              <p:nvPr/>
            </p:nvSpPr>
            <p:spPr>
              <a:xfrm>
                <a:off x="1164632" y="6453181"/>
                <a:ext cx="413896" cy="369332"/>
              </a:xfrm>
              <a:prstGeom prst="rect">
                <a:avLst/>
              </a:prstGeom>
              <a:noFill/>
            </p:spPr>
            <p:txBody>
              <a:bodyPr wrap="none" rtlCol="0">
                <a:spAutoFit/>
              </a:bodyPr>
              <a:lstStyle/>
              <a:p>
                <a:pPr algn="l"/>
                <a:r>
                  <a:rPr kumimoji="1" lang="en-US" altLang="ja-JP" dirty="0">
                    <a:latin typeface="Times New Roman" panose="02020603050405020304" pitchFamily="18" charset="0"/>
                    <a:cs typeface="Times New Roman" panose="02020603050405020304" pitchFamily="18" charset="0"/>
                  </a:rPr>
                  <a:t>2</a:t>
                </a:r>
                <a:r>
                  <a:rPr kumimoji="1" lang="en-US" altLang="ja-JP" i="1" dirty="0">
                    <a:latin typeface="Times New Roman" panose="02020603050405020304" pitchFamily="18" charset="0"/>
                    <a:cs typeface="Times New Roman" panose="02020603050405020304" pitchFamily="18" charset="0"/>
                  </a:rPr>
                  <a:t>θ</a:t>
                </a:r>
                <a:endParaRPr kumimoji="1" lang="ja-JP" altLang="en-US" i="1" dirty="0">
                  <a:latin typeface="Times New Roman" panose="02020603050405020304" pitchFamily="18" charset="0"/>
                  <a:cs typeface="Times New Roman" panose="02020603050405020304" pitchFamily="18" charset="0"/>
                </a:endParaRPr>
              </a:p>
            </p:txBody>
          </p:sp>
        </p:grpSp>
      </p:grpSp>
      <p:pic>
        <p:nvPicPr>
          <p:cNvPr id="8" name="オーディオ 7">
            <a:hlinkClick r:id="" action="ppaction://media"/>
            <a:extLst>
              <a:ext uri="{FF2B5EF4-FFF2-40B4-BE49-F238E27FC236}">
                <a16:creationId xmlns:a16="http://schemas.microsoft.com/office/drawing/2014/main" id="{7C8DE104-42E3-4F3F-A315-68214A16C87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cxnSp>
        <p:nvCxnSpPr>
          <p:cNvPr id="22" name="直線矢印コネクタ 21">
            <a:extLst>
              <a:ext uri="{FF2B5EF4-FFF2-40B4-BE49-F238E27FC236}">
                <a16:creationId xmlns:a16="http://schemas.microsoft.com/office/drawing/2014/main" id="{4738C744-C13F-4467-8D49-BDC7EB40F026}"/>
              </a:ext>
            </a:extLst>
          </p:cNvPr>
          <p:cNvCxnSpPr>
            <a:cxnSpLocks/>
          </p:cNvCxnSpPr>
          <p:nvPr/>
        </p:nvCxnSpPr>
        <p:spPr>
          <a:xfrm>
            <a:off x="1547664" y="1871848"/>
            <a:ext cx="0" cy="720675"/>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5839130"/>
      </p:ext>
    </p:extLst>
  </p:cSld>
  <p:clrMapOvr>
    <a:masterClrMapping/>
  </p:clrMapOvr>
  <mc:AlternateContent xmlns:mc="http://schemas.openxmlformats.org/markup-compatibility/2006" xmlns:p14="http://schemas.microsoft.com/office/powerpoint/2010/main">
    <mc:Choice Requires="p14">
      <p:transition spd="slow" p14:dur="2000" advTm="37856"/>
    </mc:Choice>
    <mc:Fallback xmlns="">
      <p:transition spd="slow" advTm="37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FA68EE4-8DD9-4677-8A6C-204D500673BF}"/>
              </a:ext>
            </a:extLst>
          </p:cNvPr>
          <p:cNvSpPr>
            <a:spLocks noGrp="1"/>
          </p:cNvSpPr>
          <p:nvPr>
            <p:ph type="sldNum" sz="quarter" idx="12"/>
          </p:nvPr>
        </p:nvSpPr>
        <p:spPr/>
        <p:txBody>
          <a:bodyPr/>
          <a:lstStyle/>
          <a:p>
            <a:fld id="{90BA7EBE-6FD4-4B50-83C6-C925E775C4BE}" type="slidenum">
              <a:rPr kumimoji="1" lang="ja-JP" altLang="en-US" smtClean="0"/>
              <a:t>11</a:t>
            </a:fld>
            <a:endParaRPr kumimoji="1" lang="ja-JP" altLang="en-US" dirty="0"/>
          </a:p>
        </p:txBody>
      </p:sp>
      <p:sp>
        <p:nvSpPr>
          <p:cNvPr id="5" name="タイトル 1">
            <a:extLst>
              <a:ext uri="{FF2B5EF4-FFF2-40B4-BE49-F238E27FC236}">
                <a16:creationId xmlns:a16="http://schemas.microsoft.com/office/drawing/2014/main" id="{63900244-E8A7-4897-BF8A-D5C0412FDC34}"/>
              </a:ext>
            </a:extLst>
          </p:cNvPr>
          <p:cNvSpPr>
            <a:spLocks noGrp="1"/>
          </p:cNvSpPr>
          <p:nvPr>
            <p:ph type="title"/>
          </p:nvPr>
        </p:nvSpPr>
        <p:spPr>
          <a:xfrm>
            <a:off x="457200" y="0"/>
            <a:ext cx="8229600" cy="764704"/>
          </a:xfrm>
        </p:spPr>
        <p:txBody>
          <a:bodyPr>
            <a:normAutofit/>
          </a:bodyPr>
          <a:lstStyle/>
          <a:p>
            <a:r>
              <a:rPr kumimoji="1" lang="ja-JP" altLang="en-US" sz="4000" dirty="0">
                <a:solidFill>
                  <a:srgbClr val="00B0F0"/>
                </a:solidFill>
              </a:rPr>
              <a:t>低温の磁気構造解析</a:t>
            </a:r>
          </a:p>
        </p:txBody>
      </p:sp>
      <p:pic>
        <p:nvPicPr>
          <p:cNvPr id="9" name="Picture 2" descr="K:\web\ynu-logo\base04-1.jpg">
            <a:extLst>
              <a:ext uri="{FF2B5EF4-FFF2-40B4-BE49-F238E27FC236}">
                <a16:creationId xmlns:a16="http://schemas.microsoft.com/office/drawing/2014/main" id="{658910FB-FFC7-4BEF-8EC7-E3B38C2C096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3895" y="6453336"/>
            <a:ext cx="1656209" cy="305245"/>
          </a:xfrm>
          <a:prstGeom prst="rect">
            <a:avLst/>
          </a:prstGeom>
          <a:noFill/>
          <a:extLst>
            <a:ext uri="{909E8E84-426E-40DD-AFC4-6F175D3DCCD1}">
              <a14:hiddenFill xmlns:a14="http://schemas.microsoft.com/office/drawing/2010/main">
                <a:solidFill>
                  <a:srgbClr val="FFFFFF"/>
                </a:solidFill>
              </a14:hiddenFill>
            </a:ext>
          </a:extLst>
        </p:spPr>
      </p:pic>
      <p:sp>
        <p:nvSpPr>
          <p:cNvPr id="18" name="テキスト ボックス 17">
            <a:extLst>
              <a:ext uri="{FF2B5EF4-FFF2-40B4-BE49-F238E27FC236}">
                <a16:creationId xmlns:a16="http://schemas.microsoft.com/office/drawing/2014/main" id="{0D21F836-20F9-47A1-B018-995EC009F237}"/>
              </a:ext>
            </a:extLst>
          </p:cNvPr>
          <p:cNvSpPr txBox="1"/>
          <p:nvPr/>
        </p:nvSpPr>
        <p:spPr>
          <a:xfrm>
            <a:off x="109868" y="837323"/>
            <a:ext cx="3240360" cy="830997"/>
          </a:xfrm>
          <a:prstGeom prst="rect">
            <a:avLst/>
          </a:prstGeom>
          <a:noFill/>
        </p:spPr>
        <p:txBody>
          <a:bodyPr wrap="square" rtlCol="0">
            <a:spAutoFit/>
          </a:bodyPr>
          <a:lstStyle/>
          <a:p>
            <a:r>
              <a:rPr kumimoji="1" lang="en-US" altLang="ja-JP" sz="2400" b="1" dirty="0"/>
              <a:t>Si(311) monochromator</a:t>
            </a:r>
            <a:endParaRPr kumimoji="1" lang="en-US" altLang="ja-JP" sz="2400" b="1" baseline="-25000" dirty="0"/>
          </a:p>
          <a:p>
            <a:r>
              <a:rPr kumimoji="1" lang="en-US" altLang="ja-JP" sz="2400" b="1" dirty="0"/>
              <a:t>10K</a:t>
            </a:r>
            <a:endParaRPr kumimoji="1" lang="en-US" altLang="ja-JP" sz="2400" dirty="0"/>
          </a:p>
        </p:txBody>
      </p:sp>
      <p:grpSp>
        <p:nvGrpSpPr>
          <p:cNvPr id="8" name="グループ化 7">
            <a:extLst>
              <a:ext uri="{FF2B5EF4-FFF2-40B4-BE49-F238E27FC236}">
                <a16:creationId xmlns:a16="http://schemas.microsoft.com/office/drawing/2014/main" id="{71441AB5-C562-4565-8462-C9B0424C79B1}"/>
              </a:ext>
            </a:extLst>
          </p:cNvPr>
          <p:cNvGrpSpPr/>
          <p:nvPr/>
        </p:nvGrpSpPr>
        <p:grpSpPr>
          <a:xfrm>
            <a:off x="3162168" y="3354074"/>
            <a:ext cx="5503261" cy="3073886"/>
            <a:chOff x="2419870" y="3489880"/>
            <a:chExt cx="5503261" cy="3073886"/>
          </a:xfrm>
        </p:grpSpPr>
        <p:grpSp>
          <p:nvGrpSpPr>
            <p:cNvPr id="2" name="グループ化 1">
              <a:extLst>
                <a:ext uri="{FF2B5EF4-FFF2-40B4-BE49-F238E27FC236}">
                  <a16:creationId xmlns:a16="http://schemas.microsoft.com/office/drawing/2014/main" id="{6AA71B64-0793-4C2E-A160-42D4B0E2E601}"/>
                </a:ext>
              </a:extLst>
            </p:cNvPr>
            <p:cNvGrpSpPr/>
            <p:nvPr/>
          </p:nvGrpSpPr>
          <p:grpSpPr>
            <a:xfrm>
              <a:off x="2419870" y="3489880"/>
              <a:ext cx="5503261" cy="3066292"/>
              <a:chOff x="2511457" y="3651796"/>
              <a:chExt cx="5503261" cy="3066292"/>
            </a:xfrm>
          </p:grpSpPr>
          <p:sp>
            <p:nvSpPr>
              <p:cNvPr id="13" name="テキスト ボックス 12">
                <a:extLst>
                  <a:ext uri="{FF2B5EF4-FFF2-40B4-BE49-F238E27FC236}">
                    <a16:creationId xmlns:a16="http://schemas.microsoft.com/office/drawing/2014/main" id="{5C00A0B3-F320-4524-8DFF-14C2A933EDF6}"/>
                  </a:ext>
                </a:extLst>
              </p:cNvPr>
              <p:cNvSpPr txBox="1"/>
              <p:nvPr/>
            </p:nvSpPr>
            <p:spPr>
              <a:xfrm>
                <a:off x="5661189" y="6348756"/>
                <a:ext cx="2353529" cy="369332"/>
              </a:xfrm>
              <a:prstGeom prst="rect">
                <a:avLst/>
              </a:prstGeom>
              <a:noFill/>
            </p:spPr>
            <p:txBody>
              <a:bodyPr wrap="none" rtlCol="0">
                <a:spAutoFit/>
              </a:bodyPr>
              <a:lstStyle/>
              <a:p>
                <a:r>
                  <a:rPr lang="en-US" altLang="ja-JP" i="1" dirty="0">
                    <a:latin typeface="Times New Roman" panose="02020603050405020304" pitchFamily="18" charset="0"/>
                    <a:cs typeface="Times New Roman" panose="02020603050405020304" pitchFamily="18" charset="0"/>
                  </a:rPr>
                  <a:t>x</a:t>
                </a:r>
                <a:r>
                  <a:rPr lang="en-US" altLang="ja-JP" dirty="0">
                    <a:latin typeface="Times New Roman" panose="02020603050405020304" pitchFamily="18" charset="0"/>
                    <a:cs typeface="Times New Roman" panose="02020603050405020304" pitchFamily="18" charset="0"/>
                  </a:rPr>
                  <a:t> = 0.7 (G</a:t>
                </a:r>
                <a:r>
                  <a:rPr lang="ja-JP" altLang="en-US" dirty="0">
                    <a:latin typeface="Times New Roman" panose="02020603050405020304" pitchFamily="18" charset="0"/>
                    <a:cs typeface="Times New Roman" panose="02020603050405020304" pitchFamily="18" charset="0"/>
                  </a:rPr>
                  <a:t>型反強磁性</a:t>
                </a:r>
                <a:r>
                  <a:rPr lang="en-US" altLang="ja-JP" dirty="0">
                    <a:latin typeface="Times New Roman" panose="02020603050405020304" pitchFamily="18" charset="0"/>
                    <a:cs typeface="Times New Roman" panose="02020603050405020304" pitchFamily="18" charset="0"/>
                  </a:rPr>
                  <a:t>)</a:t>
                </a:r>
                <a:endParaRPr kumimoji="1" lang="ja-JP" altLang="en-US" dirty="0">
                  <a:latin typeface="Times New Roman" panose="02020603050405020304" pitchFamily="18" charset="0"/>
                  <a:cs typeface="Times New Roman" panose="02020603050405020304" pitchFamily="18" charset="0"/>
                </a:endParaRPr>
              </a:p>
            </p:txBody>
          </p:sp>
          <p:pic>
            <p:nvPicPr>
              <p:cNvPr id="17" name="図 16" descr="ダイアグラム&#10;&#10;自動的に生成された説明">
                <a:extLst>
                  <a:ext uri="{FF2B5EF4-FFF2-40B4-BE49-F238E27FC236}">
                    <a16:creationId xmlns:a16="http://schemas.microsoft.com/office/drawing/2014/main" id="{DCF3FBC1-7E3F-42C5-9D0F-403D6A661E9A}"/>
                  </a:ext>
                </a:extLst>
              </p:cNvPr>
              <p:cNvPicPr>
                <a:picLocks noChangeAspect="1"/>
              </p:cNvPicPr>
              <p:nvPr/>
            </p:nvPicPr>
            <p:blipFill rotWithShape="1">
              <a:blip r:embed="rId6">
                <a:extLst>
                  <a:ext uri="{28A0092B-C50C-407E-A947-70E740481C1C}">
                    <a14:useLocalDpi xmlns:a14="http://schemas.microsoft.com/office/drawing/2010/main" val="0"/>
                  </a:ext>
                </a:extLst>
              </a:blip>
              <a:srcRect l="20380" r="19815"/>
              <a:stretch/>
            </p:blipFill>
            <p:spPr>
              <a:xfrm>
                <a:off x="2694066" y="3651796"/>
                <a:ext cx="2188391" cy="2835730"/>
              </a:xfrm>
              <a:prstGeom prst="rect">
                <a:avLst/>
              </a:prstGeom>
            </p:spPr>
          </p:pic>
          <p:pic>
            <p:nvPicPr>
              <p:cNvPr id="14" name="図 13" descr="ダイアグラム が含まれている画像&#10;&#10;自動的に生成された説明">
                <a:extLst>
                  <a:ext uri="{FF2B5EF4-FFF2-40B4-BE49-F238E27FC236}">
                    <a16:creationId xmlns:a16="http://schemas.microsoft.com/office/drawing/2014/main" id="{678C1898-D1B8-423B-838B-6F7237BB0294}"/>
                  </a:ext>
                </a:extLst>
              </p:cNvPr>
              <p:cNvPicPr>
                <a:picLocks noChangeAspect="1"/>
              </p:cNvPicPr>
              <p:nvPr/>
            </p:nvPicPr>
            <p:blipFill rotWithShape="1">
              <a:blip r:embed="rId7">
                <a:extLst>
                  <a:ext uri="{28A0092B-C50C-407E-A947-70E740481C1C}">
                    <a14:useLocalDpi xmlns:a14="http://schemas.microsoft.com/office/drawing/2010/main" val="0"/>
                  </a:ext>
                </a:extLst>
              </a:blip>
              <a:srcRect l="2760" t="71235" r="83764" b="8231"/>
              <a:stretch/>
            </p:blipFill>
            <p:spPr>
              <a:xfrm>
                <a:off x="2511457" y="6064926"/>
                <a:ext cx="493622" cy="582848"/>
              </a:xfrm>
              <a:prstGeom prst="rect">
                <a:avLst/>
              </a:prstGeom>
            </p:spPr>
          </p:pic>
        </p:grpSp>
        <p:sp>
          <p:nvSpPr>
            <p:cNvPr id="21" name="テキスト ボックス 20">
              <a:extLst>
                <a:ext uri="{FF2B5EF4-FFF2-40B4-BE49-F238E27FC236}">
                  <a16:creationId xmlns:a16="http://schemas.microsoft.com/office/drawing/2014/main" id="{CEFC345C-433F-44C2-9298-A07F66D4111F}"/>
                </a:ext>
              </a:extLst>
            </p:cNvPr>
            <p:cNvSpPr txBox="1"/>
            <p:nvPr/>
          </p:nvSpPr>
          <p:spPr>
            <a:xfrm>
              <a:off x="2967620" y="6194434"/>
              <a:ext cx="2295821" cy="369332"/>
            </a:xfrm>
            <a:prstGeom prst="rect">
              <a:avLst/>
            </a:prstGeom>
            <a:noFill/>
          </p:spPr>
          <p:txBody>
            <a:bodyPr wrap="none" rtlCol="0">
              <a:spAutoFit/>
            </a:bodyPr>
            <a:lstStyle/>
            <a:p>
              <a:r>
                <a:rPr lang="en-US" altLang="ja-JP" i="1" dirty="0">
                  <a:latin typeface="Times New Roman" panose="02020603050405020304" pitchFamily="18" charset="0"/>
                  <a:cs typeface="Times New Roman" panose="02020603050405020304" pitchFamily="18" charset="0"/>
                </a:rPr>
                <a:t>x</a:t>
              </a:r>
              <a:r>
                <a:rPr lang="en-US" altLang="ja-JP" dirty="0">
                  <a:latin typeface="Times New Roman" panose="02020603050405020304" pitchFamily="18" charset="0"/>
                  <a:cs typeface="Times New Roman" panose="02020603050405020304" pitchFamily="18" charset="0"/>
                </a:rPr>
                <a:t> = 0.1(G</a:t>
              </a:r>
              <a:r>
                <a:rPr lang="ja-JP" altLang="en-US" dirty="0">
                  <a:latin typeface="Times New Roman" panose="02020603050405020304" pitchFamily="18" charset="0"/>
                  <a:cs typeface="Times New Roman" panose="02020603050405020304" pitchFamily="18" charset="0"/>
                </a:rPr>
                <a:t>型反強磁性</a:t>
              </a:r>
              <a:r>
                <a:rPr lang="en-US" altLang="ja-JP" dirty="0">
                  <a:latin typeface="Times New Roman" panose="02020603050405020304" pitchFamily="18" charset="0"/>
                  <a:cs typeface="Times New Roman" panose="02020603050405020304" pitchFamily="18" charset="0"/>
                </a:rPr>
                <a:t>)</a:t>
              </a:r>
              <a:endParaRPr kumimoji="1" lang="ja-JP" altLang="en-US" dirty="0">
                <a:latin typeface="Times New Roman" panose="02020603050405020304" pitchFamily="18" charset="0"/>
                <a:cs typeface="Times New Roman" panose="02020603050405020304" pitchFamily="18" charset="0"/>
              </a:endParaRPr>
            </a:p>
          </p:txBody>
        </p:sp>
      </p:grpSp>
      <p:grpSp>
        <p:nvGrpSpPr>
          <p:cNvPr id="24" name="グループ化 23">
            <a:extLst>
              <a:ext uri="{FF2B5EF4-FFF2-40B4-BE49-F238E27FC236}">
                <a16:creationId xmlns:a16="http://schemas.microsoft.com/office/drawing/2014/main" id="{34A0AADE-1C26-49CD-8B27-2E90A2B41ED0}"/>
              </a:ext>
            </a:extLst>
          </p:cNvPr>
          <p:cNvGrpSpPr/>
          <p:nvPr/>
        </p:nvGrpSpPr>
        <p:grpSpPr>
          <a:xfrm>
            <a:off x="4024430" y="1122049"/>
            <a:ext cx="4258439" cy="1926825"/>
            <a:chOff x="2771800" y="1428178"/>
            <a:chExt cx="4258439" cy="1926825"/>
          </a:xfrm>
        </p:grpSpPr>
        <p:sp>
          <p:nvSpPr>
            <p:cNvPr id="3" name="テキスト ボックス 2">
              <a:extLst>
                <a:ext uri="{FF2B5EF4-FFF2-40B4-BE49-F238E27FC236}">
                  <a16:creationId xmlns:a16="http://schemas.microsoft.com/office/drawing/2014/main" id="{37546514-FAA7-4A1E-8888-F49885FB097C}"/>
                </a:ext>
              </a:extLst>
            </p:cNvPr>
            <p:cNvSpPr txBox="1"/>
            <p:nvPr/>
          </p:nvSpPr>
          <p:spPr>
            <a:xfrm>
              <a:off x="2775620" y="1428178"/>
              <a:ext cx="4097710" cy="461665"/>
            </a:xfrm>
            <a:prstGeom prst="rect">
              <a:avLst/>
            </a:prstGeom>
            <a:noFill/>
          </p:spPr>
          <p:txBody>
            <a:bodyPr wrap="square" rtlCol="0">
              <a:spAutoFit/>
            </a:bodyPr>
            <a:lstStyle/>
            <a:p>
              <a:pPr marL="342900" indent="-342900">
                <a:buFont typeface="Wingdings" panose="05000000000000000000" pitchFamily="2" charset="2"/>
                <a:buChar char="l"/>
              </a:pPr>
              <a:r>
                <a:rPr kumimoji="1" lang="en-US" altLang="ja-JP" sz="2400" b="1" dirty="0"/>
                <a:t>0.1</a:t>
              </a:r>
              <a:r>
                <a:rPr lang="ja-JP" altLang="en-US" sz="2400" b="1" dirty="0"/>
                <a:t>≦</a:t>
              </a:r>
              <a:r>
                <a:rPr lang="en-US" altLang="ja-JP" sz="2400" b="1" i="1" dirty="0">
                  <a:latin typeface="Times New Roman" panose="02020603050405020304" pitchFamily="18" charset="0"/>
                  <a:cs typeface="Times New Roman" panose="02020603050405020304" pitchFamily="18" charset="0"/>
                </a:rPr>
                <a:t>x</a:t>
              </a:r>
              <a:r>
                <a:rPr lang="ja-JP" altLang="en-US" sz="2400" b="1" dirty="0"/>
                <a:t>≦</a:t>
              </a:r>
              <a:r>
                <a:rPr lang="en-US" altLang="ja-JP" sz="2400" b="1" dirty="0"/>
                <a:t>0.7</a:t>
              </a:r>
              <a:r>
                <a:rPr lang="ja-JP" altLang="en-US" sz="2400" dirty="0"/>
                <a:t>で</a:t>
              </a:r>
              <a:r>
                <a:rPr lang="en-US" altLang="ja-JP" sz="2400" b="1" dirty="0"/>
                <a:t>G</a:t>
              </a:r>
              <a:r>
                <a:rPr lang="ja-JP" altLang="en-US" sz="2400" b="1" dirty="0"/>
                <a:t>型反強磁性</a:t>
              </a:r>
              <a:endParaRPr lang="en-US" altLang="ja-JP" sz="2400" b="1" dirty="0"/>
            </a:p>
          </p:txBody>
        </p:sp>
        <p:sp>
          <p:nvSpPr>
            <p:cNvPr id="22" name="テキスト ボックス 21">
              <a:extLst>
                <a:ext uri="{FF2B5EF4-FFF2-40B4-BE49-F238E27FC236}">
                  <a16:creationId xmlns:a16="http://schemas.microsoft.com/office/drawing/2014/main" id="{30BB3F44-2C64-4E03-B78E-B3D721A8815B}"/>
                </a:ext>
              </a:extLst>
            </p:cNvPr>
            <p:cNvSpPr txBox="1"/>
            <p:nvPr/>
          </p:nvSpPr>
          <p:spPr>
            <a:xfrm>
              <a:off x="2771800" y="2154674"/>
              <a:ext cx="4258439" cy="1200329"/>
            </a:xfrm>
            <a:prstGeom prst="rect">
              <a:avLst/>
            </a:prstGeom>
            <a:noFill/>
          </p:spPr>
          <p:txBody>
            <a:bodyPr wrap="square">
              <a:spAutoFit/>
            </a:bodyPr>
            <a:lstStyle/>
            <a:p>
              <a:pPr marL="342900" indent="-342900">
                <a:buFont typeface="Wingdings" panose="05000000000000000000" pitchFamily="2" charset="2"/>
                <a:buChar char="l"/>
              </a:pPr>
              <a:r>
                <a:rPr lang="en-US" altLang="ja-JP" sz="2400" b="1" i="1" dirty="0">
                  <a:latin typeface="Times New Roman" panose="02020603050405020304" pitchFamily="18" charset="0"/>
                  <a:cs typeface="Times New Roman" panose="02020603050405020304" pitchFamily="18" charset="0"/>
                </a:rPr>
                <a:t>x</a:t>
              </a:r>
              <a:r>
                <a:rPr lang="ja-JP" altLang="en-US" sz="2400" b="1" dirty="0"/>
                <a:t>≦</a:t>
              </a:r>
              <a:r>
                <a:rPr lang="en-US" altLang="ja-JP" sz="2400" b="1" dirty="0"/>
                <a:t>0.2</a:t>
              </a:r>
              <a:r>
                <a:rPr lang="ja-JP" altLang="en-US" sz="2400" b="1" dirty="0"/>
                <a:t>               </a:t>
              </a:r>
              <a:r>
                <a:rPr lang="ja-JP" altLang="en-US" sz="2400" dirty="0"/>
                <a:t>空間群 </a:t>
              </a:r>
              <a:r>
                <a:rPr lang="en-US" altLang="ja-JP" sz="2400" b="1" i="1" dirty="0"/>
                <a:t>P2</a:t>
              </a:r>
              <a:r>
                <a:rPr lang="en-US" altLang="ja-JP" sz="2400" b="1" i="1" baseline="-25000" dirty="0"/>
                <a:t>1</a:t>
              </a:r>
              <a:r>
                <a:rPr lang="en-US" altLang="ja-JP" sz="2400" b="1" i="1" dirty="0"/>
                <a:t>/m</a:t>
              </a:r>
              <a:r>
                <a:rPr lang="ja-JP" altLang="en-US" sz="2400" dirty="0"/>
                <a:t>，</a:t>
              </a:r>
              <a:endParaRPr lang="en-US" altLang="ja-JP" sz="2400" dirty="0"/>
            </a:p>
            <a:p>
              <a:r>
                <a:rPr lang="en-US" altLang="ja-JP" sz="2400" dirty="0"/>
                <a:t>     </a:t>
              </a:r>
              <a:r>
                <a:rPr lang="en-US" altLang="ja-JP" sz="2400" b="1" i="1" dirty="0">
                  <a:latin typeface="Times New Roman" panose="02020603050405020304" pitchFamily="18" charset="0"/>
                  <a:cs typeface="Times New Roman" panose="02020603050405020304" pitchFamily="18" charset="0"/>
                </a:rPr>
                <a:t>x</a:t>
              </a:r>
              <a:r>
                <a:rPr lang="en-US" altLang="ja-JP" sz="2400" b="1" dirty="0"/>
                <a:t> = 0.3,0.4   </a:t>
              </a:r>
              <a:r>
                <a:rPr lang="ja-JP" altLang="en-US" sz="2400" b="1" dirty="0"/>
                <a:t>     </a:t>
              </a:r>
              <a:r>
                <a:rPr lang="ja-JP" altLang="en-US" sz="2400" dirty="0"/>
                <a:t>空間群 </a:t>
              </a:r>
              <a:r>
                <a:rPr lang="en-US" altLang="ja-JP" sz="2400" b="1" i="1" dirty="0" err="1"/>
                <a:t>Pnma</a:t>
              </a:r>
              <a:r>
                <a:rPr lang="ja-JP" altLang="en-US" sz="2400" dirty="0"/>
                <a:t>，</a:t>
              </a:r>
              <a:endParaRPr lang="en-US" altLang="ja-JP" sz="2400" dirty="0"/>
            </a:p>
            <a:p>
              <a:r>
                <a:rPr lang="en-US" altLang="ja-JP" sz="2400" dirty="0"/>
                <a:t>    </a:t>
              </a:r>
              <a:r>
                <a:rPr lang="en-US" altLang="ja-JP" sz="2400" b="1" dirty="0"/>
                <a:t>0.5</a:t>
              </a:r>
              <a:r>
                <a:rPr lang="ja-JP" altLang="en-US" sz="2400" b="1" dirty="0"/>
                <a:t>≦</a:t>
              </a:r>
              <a:r>
                <a:rPr lang="en-US" altLang="ja-JP" sz="2400" b="1" i="1" dirty="0">
                  <a:latin typeface="Times New Roman" panose="02020603050405020304" pitchFamily="18" charset="0"/>
                  <a:cs typeface="Times New Roman" panose="02020603050405020304" pitchFamily="18" charset="0"/>
                </a:rPr>
                <a:t>x</a:t>
              </a:r>
              <a:r>
                <a:rPr lang="ja-JP" altLang="en-US" sz="2400" b="1" dirty="0"/>
                <a:t>≦</a:t>
              </a:r>
              <a:r>
                <a:rPr lang="en-US" altLang="ja-JP" sz="2400" b="1" dirty="0"/>
                <a:t>0.7      </a:t>
              </a:r>
              <a:r>
                <a:rPr lang="ja-JP" altLang="en-US" sz="2400" dirty="0"/>
                <a:t>空間群 </a:t>
              </a:r>
              <a:r>
                <a:rPr lang="en-US" altLang="ja-JP" sz="2400" b="1" i="1" dirty="0"/>
                <a:t>C2/c</a:t>
              </a:r>
            </a:p>
          </p:txBody>
        </p:sp>
      </p:grpSp>
      <p:pic>
        <p:nvPicPr>
          <p:cNvPr id="27" name="図 26">
            <a:extLst>
              <a:ext uri="{FF2B5EF4-FFF2-40B4-BE49-F238E27FC236}">
                <a16:creationId xmlns:a16="http://schemas.microsoft.com/office/drawing/2014/main" id="{07DE5627-F289-466D-8B10-F575B2DFF002}"/>
              </a:ext>
            </a:extLst>
          </p:cNvPr>
          <p:cNvPicPr>
            <a:picLocks noChangeAspect="1"/>
          </p:cNvPicPr>
          <p:nvPr/>
        </p:nvPicPr>
        <p:blipFill rotWithShape="1">
          <a:blip r:embed="rId8">
            <a:extLst>
              <a:ext uri="{28A0092B-C50C-407E-A947-70E740481C1C}">
                <a14:useLocalDpi xmlns:a14="http://schemas.microsoft.com/office/drawing/2010/main" val="0"/>
              </a:ext>
            </a:extLst>
          </a:blip>
          <a:srcRect l="15378" t="26113" r="18547" b="26659"/>
          <a:stretch/>
        </p:blipFill>
        <p:spPr>
          <a:xfrm>
            <a:off x="5831984" y="4117385"/>
            <a:ext cx="3096116" cy="1642660"/>
          </a:xfrm>
          <a:prstGeom prst="rect">
            <a:avLst/>
          </a:prstGeom>
        </p:spPr>
      </p:pic>
      <p:grpSp>
        <p:nvGrpSpPr>
          <p:cNvPr id="44" name="グループ化 43">
            <a:extLst>
              <a:ext uri="{FF2B5EF4-FFF2-40B4-BE49-F238E27FC236}">
                <a16:creationId xmlns:a16="http://schemas.microsoft.com/office/drawing/2014/main" id="{BE97643D-CA76-45CB-A111-4B5A20B9E803}"/>
              </a:ext>
            </a:extLst>
          </p:cNvPr>
          <p:cNvGrpSpPr/>
          <p:nvPr/>
        </p:nvGrpSpPr>
        <p:grpSpPr>
          <a:xfrm>
            <a:off x="120801" y="1748625"/>
            <a:ext cx="2630914" cy="5076767"/>
            <a:chOff x="76364" y="1781233"/>
            <a:chExt cx="2630914" cy="5076767"/>
          </a:xfrm>
        </p:grpSpPr>
        <p:sp>
          <p:nvSpPr>
            <p:cNvPr id="12" name="テキスト ボックス 11">
              <a:extLst>
                <a:ext uri="{FF2B5EF4-FFF2-40B4-BE49-F238E27FC236}">
                  <a16:creationId xmlns:a16="http://schemas.microsoft.com/office/drawing/2014/main" id="{C2856989-44DD-44E0-BC0E-3D63A3B6D657}"/>
                </a:ext>
              </a:extLst>
            </p:cNvPr>
            <p:cNvSpPr txBox="1"/>
            <p:nvPr/>
          </p:nvSpPr>
          <p:spPr>
            <a:xfrm>
              <a:off x="243703" y="1781233"/>
              <a:ext cx="2153154" cy="369332"/>
            </a:xfrm>
            <a:prstGeom prst="rect">
              <a:avLst/>
            </a:prstGeom>
            <a:noFill/>
          </p:spPr>
          <p:txBody>
            <a:bodyPr wrap="none" rtlCol="0">
              <a:spAutoFit/>
            </a:bodyPr>
            <a:lstStyle/>
            <a:p>
              <a:pPr algn="l"/>
              <a:r>
                <a:rPr kumimoji="1" lang="ja-JP" altLang="en-US" dirty="0">
                  <a:latin typeface="Times New Roman" panose="02020603050405020304" pitchFamily="18" charset="0"/>
                  <a:cs typeface="Times New Roman" panose="02020603050405020304" pitchFamily="18" charset="0"/>
                </a:rPr>
                <a:t>主な磁気相のピーク</a:t>
              </a:r>
            </a:p>
          </p:txBody>
        </p:sp>
        <p:grpSp>
          <p:nvGrpSpPr>
            <p:cNvPr id="35" name="グループ化 34">
              <a:extLst>
                <a:ext uri="{FF2B5EF4-FFF2-40B4-BE49-F238E27FC236}">
                  <a16:creationId xmlns:a16="http://schemas.microsoft.com/office/drawing/2014/main" id="{25714141-5E4C-4433-86AE-F2060E08613B}"/>
                </a:ext>
              </a:extLst>
            </p:cNvPr>
            <p:cNvGrpSpPr/>
            <p:nvPr/>
          </p:nvGrpSpPr>
          <p:grpSpPr>
            <a:xfrm>
              <a:off x="76364" y="2263478"/>
              <a:ext cx="2630914" cy="4326524"/>
              <a:chOff x="-39559" y="2070499"/>
              <a:chExt cx="2188391" cy="4262342"/>
            </a:xfrm>
          </p:grpSpPr>
          <p:pic>
            <p:nvPicPr>
              <p:cNvPr id="30" name="図 29">
                <a:extLst>
                  <a:ext uri="{FF2B5EF4-FFF2-40B4-BE49-F238E27FC236}">
                    <a16:creationId xmlns:a16="http://schemas.microsoft.com/office/drawing/2014/main" id="{052390C0-A94F-4761-B713-67676811BFB0}"/>
                  </a:ext>
                </a:extLst>
              </p:cNvPr>
              <p:cNvPicPr>
                <a:picLocks noChangeAspect="1"/>
              </p:cNvPicPr>
              <p:nvPr/>
            </p:nvPicPr>
            <p:blipFill rotWithShape="1">
              <a:blip r:embed="rId9"/>
              <a:srcRect l="1" r="46046" b="6608"/>
              <a:stretch/>
            </p:blipFill>
            <p:spPr>
              <a:xfrm>
                <a:off x="-39559" y="2070499"/>
                <a:ext cx="2188391" cy="4262342"/>
              </a:xfrm>
              <a:prstGeom prst="rect">
                <a:avLst/>
              </a:prstGeom>
            </p:spPr>
          </p:pic>
          <p:cxnSp>
            <p:nvCxnSpPr>
              <p:cNvPr id="33" name="直線コネクタ 32">
                <a:extLst>
                  <a:ext uri="{FF2B5EF4-FFF2-40B4-BE49-F238E27FC236}">
                    <a16:creationId xmlns:a16="http://schemas.microsoft.com/office/drawing/2014/main" id="{E035EA46-D979-4FA5-8E25-A89212BC8F68}"/>
                  </a:ext>
                </a:extLst>
              </p:cNvPr>
              <p:cNvCxnSpPr>
                <a:cxnSpLocks/>
              </p:cNvCxnSpPr>
              <p:nvPr/>
            </p:nvCxnSpPr>
            <p:spPr>
              <a:xfrm>
                <a:off x="2148832" y="2239417"/>
                <a:ext cx="0" cy="3826488"/>
              </a:xfrm>
              <a:prstGeom prst="line">
                <a:avLst/>
              </a:prstGeom>
              <a:ln w="12700">
                <a:tailEnd type="none"/>
              </a:ln>
            </p:spPr>
            <p:style>
              <a:lnRef idx="1">
                <a:schemeClr val="dk1"/>
              </a:lnRef>
              <a:fillRef idx="0">
                <a:schemeClr val="dk1"/>
              </a:fillRef>
              <a:effectRef idx="0">
                <a:schemeClr val="dk1"/>
              </a:effectRef>
              <a:fontRef idx="minor">
                <a:schemeClr val="tx1"/>
              </a:fontRef>
            </p:style>
          </p:cxnSp>
        </p:grpSp>
        <p:sp>
          <p:nvSpPr>
            <p:cNvPr id="39" name="テキスト ボックス 38">
              <a:extLst>
                <a:ext uri="{FF2B5EF4-FFF2-40B4-BE49-F238E27FC236}">
                  <a16:creationId xmlns:a16="http://schemas.microsoft.com/office/drawing/2014/main" id="{620F2987-AB13-4E71-8DA4-E1343FF9E8E9}"/>
                </a:ext>
              </a:extLst>
            </p:cNvPr>
            <p:cNvSpPr txBox="1"/>
            <p:nvPr/>
          </p:nvSpPr>
          <p:spPr>
            <a:xfrm>
              <a:off x="1475993" y="6488668"/>
              <a:ext cx="413896" cy="369332"/>
            </a:xfrm>
            <a:prstGeom prst="rect">
              <a:avLst/>
            </a:prstGeom>
            <a:noFill/>
          </p:spPr>
          <p:txBody>
            <a:bodyPr wrap="none" rtlCol="0">
              <a:spAutoFit/>
            </a:bodyPr>
            <a:lstStyle/>
            <a:p>
              <a:pPr algn="l"/>
              <a:r>
                <a:rPr kumimoji="1" lang="en-US" altLang="ja-JP" dirty="0">
                  <a:latin typeface="Times New Roman" panose="02020603050405020304" pitchFamily="18" charset="0"/>
                  <a:cs typeface="Times New Roman" panose="02020603050405020304" pitchFamily="18" charset="0"/>
                </a:rPr>
                <a:t>2</a:t>
              </a:r>
              <a:r>
                <a:rPr kumimoji="1" lang="en-US" altLang="ja-JP" i="1" dirty="0">
                  <a:latin typeface="Times New Roman" panose="02020603050405020304" pitchFamily="18" charset="0"/>
                  <a:cs typeface="Times New Roman" panose="02020603050405020304" pitchFamily="18" charset="0"/>
                </a:rPr>
                <a:t>θ</a:t>
              </a:r>
              <a:endParaRPr kumimoji="1" lang="ja-JP" altLang="en-US" i="1" dirty="0">
                <a:latin typeface="Times New Roman" panose="02020603050405020304" pitchFamily="18" charset="0"/>
                <a:cs typeface="Times New Roman" panose="02020603050405020304" pitchFamily="18" charset="0"/>
              </a:endParaRPr>
            </a:p>
          </p:txBody>
        </p:sp>
      </p:grpSp>
      <p:pic>
        <p:nvPicPr>
          <p:cNvPr id="6" name="オーディオ 5">
            <a:hlinkClick r:id="" action="ppaction://media"/>
            <a:extLst>
              <a:ext uri="{FF2B5EF4-FFF2-40B4-BE49-F238E27FC236}">
                <a16:creationId xmlns:a16="http://schemas.microsoft.com/office/drawing/2014/main" id="{FCB99AC1-2253-4B62-A5EE-4268A983115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21700" y="6235700"/>
            <a:ext cx="406400" cy="406400"/>
          </a:xfrm>
          <a:prstGeom prst="rect">
            <a:avLst/>
          </a:prstGeom>
        </p:spPr>
      </p:pic>
      <p:cxnSp>
        <p:nvCxnSpPr>
          <p:cNvPr id="10" name="直線矢印コネクタ 9">
            <a:extLst>
              <a:ext uri="{FF2B5EF4-FFF2-40B4-BE49-F238E27FC236}">
                <a16:creationId xmlns:a16="http://schemas.microsoft.com/office/drawing/2014/main" id="{3EB07786-F761-400E-A3B9-6C26B45464E2}"/>
              </a:ext>
            </a:extLst>
          </p:cNvPr>
          <p:cNvCxnSpPr/>
          <p:nvPr/>
        </p:nvCxnSpPr>
        <p:spPr>
          <a:xfrm>
            <a:off x="683568" y="2117957"/>
            <a:ext cx="0" cy="40604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C7C89709-5463-4C89-9BFB-A7FC07FA550E}"/>
              </a:ext>
            </a:extLst>
          </p:cNvPr>
          <p:cNvCxnSpPr/>
          <p:nvPr/>
        </p:nvCxnSpPr>
        <p:spPr>
          <a:xfrm>
            <a:off x="1187624" y="2117957"/>
            <a:ext cx="0" cy="40604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6361561"/>
      </p:ext>
    </p:extLst>
  </p:cSld>
  <p:clrMapOvr>
    <a:masterClrMapping/>
  </p:clrMapOvr>
  <mc:AlternateContent xmlns:mc="http://schemas.openxmlformats.org/markup-compatibility/2006" xmlns:p14="http://schemas.microsoft.com/office/powerpoint/2010/main">
    <mc:Choice Requires="p14">
      <p:transition spd="slow" p14:dur="2000" advTm="28474"/>
    </mc:Choice>
    <mc:Fallback xmlns="">
      <p:transition spd="slow" advTm="28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22A2E181-EB4E-4873-B6F9-823D3441537A}"/>
              </a:ext>
            </a:extLst>
          </p:cNvPr>
          <p:cNvPicPr>
            <a:picLocks noChangeAspect="1"/>
          </p:cNvPicPr>
          <p:nvPr/>
        </p:nvPicPr>
        <p:blipFill>
          <a:blip r:embed="rId5"/>
          <a:stretch>
            <a:fillRect/>
          </a:stretch>
        </p:blipFill>
        <p:spPr>
          <a:xfrm>
            <a:off x="0" y="1353873"/>
            <a:ext cx="3008741" cy="2887325"/>
          </a:xfrm>
          <a:prstGeom prst="rect">
            <a:avLst/>
          </a:prstGeom>
        </p:spPr>
      </p:pic>
      <p:sp>
        <p:nvSpPr>
          <p:cNvPr id="2" name="タイトル 1"/>
          <p:cNvSpPr>
            <a:spLocks noGrp="1"/>
          </p:cNvSpPr>
          <p:nvPr>
            <p:ph type="title"/>
          </p:nvPr>
        </p:nvSpPr>
        <p:spPr>
          <a:xfrm>
            <a:off x="446954" y="0"/>
            <a:ext cx="8250089" cy="1143000"/>
          </a:xfrm>
        </p:spPr>
        <p:txBody>
          <a:bodyPr>
            <a:normAutofit/>
          </a:bodyPr>
          <a:lstStyle/>
          <a:p>
            <a:r>
              <a:rPr lang="ja-JP" altLang="en-US" sz="4000" dirty="0">
                <a:solidFill>
                  <a:srgbClr val="00B0F0"/>
                </a:solidFill>
              </a:rPr>
              <a:t>熱電特性の温度依存性</a:t>
            </a:r>
            <a:endParaRPr kumimoji="1" lang="ja-JP" altLang="en-US" sz="4000" dirty="0">
              <a:solidFill>
                <a:srgbClr val="00B0F0"/>
              </a:solidFill>
            </a:endParaRPr>
          </a:p>
        </p:txBody>
      </p:sp>
      <p:sp>
        <p:nvSpPr>
          <p:cNvPr id="5" name="スライド番号プレースホルダー 4"/>
          <p:cNvSpPr>
            <a:spLocks noGrp="1"/>
          </p:cNvSpPr>
          <p:nvPr>
            <p:ph type="sldNum" sz="quarter" idx="12"/>
          </p:nvPr>
        </p:nvSpPr>
        <p:spPr/>
        <p:txBody>
          <a:bodyPr/>
          <a:lstStyle/>
          <a:p>
            <a:fld id="{90BA7EBE-6FD4-4B50-83C6-C925E775C4BE}" type="slidenum">
              <a:rPr kumimoji="1" lang="ja-JP" altLang="en-US" smtClean="0"/>
              <a:t>12</a:t>
            </a:fld>
            <a:endParaRPr kumimoji="1" lang="ja-JP" altLang="en-US" dirty="0"/>
          </a:p>
        </p:txBody>
      </p:sp>
      <p:pic>
        <p:nvPicPr>
          <p:cNvPr id="25" name="Picture 2" descr="K:\web\ynu-logo\base04-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43895" y="6453336"/>
            <a:ext cx="1656209" cy="305245"/>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a:extLst>
              <a:ext uri="{FF2B5EF4-FFF2-40B4-BE49-F238E27FC236}">
                <a16:creationId xmlns:a16="http://schemas.microsoft.com/office/drawing/2014/main" id="{10B6AFD6-7F1D-4FA9-9B36-02744A64AAF6}"/>
              </a:ext>
            </a:extLst>
          </p:cNvPr>
          <p:cNvSpPr/>
          <p:nvPr/>
        </p:nvSpPr>
        <p:spPr>
          <a:xfrm>
            <a:off x="971600" y="4305784"/>
            <a:ext cx="1338828" cy="369332"/>
          </a:xfrm>
          <a:prstGeom prst="rect">
            <a:avLst/>
          </a:prstGeom>
        </p:spPr>
        <p:txBody>
          <a:bodyPr wrap="none">
            <a:spAutoFit/>
          </a:bodyPr>
          <a:lstStyle/>
          <a:p>
            <a:r>
              <a:rPr lang="ja-JP" altLang="en-US" kern="100" dirty="0">
                <a:latin typeface="Times New Roman" panose="02020603050405020304" pitchFamily="18" charset="0"/>
                <a:ea typeface="ＭＳ ゴシック" panose="020B0609070205080204" pitchFamily="49" charset="-128"/>
              </a:rPr>
              <a:t>電気抵抗率</a:t>
            </a:r>
            <a:endParaRPr lang="ja-JP" altLang="en-US" dirty="0"/>
          </a:p>
        </p:txBody>
      </p:sp>
      <p:sp>
        <p:nvSpPr>
          <p:cNvPr id="12" name="テキスト ボックス 11">
            <a:extLst>
              <a:ext uri="{FF2B5EF4-FFF2-40B4-BE49-F238E27FC236}">
                <a16:creationId xmlns:a16="http://schemas.microsoft.com/office/drawing/2014/main" id="{6250CA05-D9D1-46B1-8BD9-A33398C76AD3}"/>
              </a:ext>
            </a:extLst>
          </p:cNvPr>
          <p:cNvSpPr txBox="1"/>
          <p:nvPr/>
        </p:nvSpPr>
        <p:spPr>
          <a:xfrm>
            <a:off x="3931800" y="4299731"/>
            <a:ext cx="1667444" cy="369332"/>
          </a:xfrm>
          <a:prstGeom prst="rect">
            <a:avLst/>
          </a:prstGeom>
          <a:noFill/>
        </p:spPr>
        <p:txBody>
          <a:bodyPr wrap="none" rtlCol="0">
            <a:spAutoFit/>
          </a:bodyPr>
          <a:lstStyle/>
          <a:p>
            <a:r>
              <a:rPr kumimoji="1" lang="ja-JP" altLang="en-US" dirty="0"/>
              <a:t>ゼーベック係数</a:t>
            </a:r>
          </a:p>
        </p:txBody>
      </p:sp>
      <p:sp>
        <p:nvSpPr>
          <p:cNvPr id="4" name="テキスト ボックス 3">
            <a:extLst>
              <a:ext uri="{FF2B5EF4-FFF2-40B4-BE49-F238E27FC236}">
                <a16:creationId xmlns:a16="http://schemas.microsoft.com/office/drawing/2014/main" id="{E27AC45F-707E-4185-8931-82747E2FBA66}"/>
              </a:ext>
            </a:extLst>
          </p:cNvPr>
          <p:cNvSpPr txBox="1"/>
          <p:nvPr/>
        </p:nvSpPr>
        <p:spPr>
          <a:xfrm>
            <a:off x="179512" y="5045169"/>
            <a:ext cx="3180679" cy="962956"/>
          </a:xfrm>
          <a:prstGeom prst="rect">
            <a:avLst/>
          </a:prstGeom>
          <a:noFill/>
        </p:spPr>
        <p:txBody>
          <a:bodyPr wrap="none" rtlCol="0">
            <a:spAutoFit/>
          </a:bodyPr>
          <a:lstStyle/>
          <a:p>
            <a:pPr marL="342900" indent="-342900">
              <a:lnSpc>
                <a:spcPct val="150000"/>
              </a:lnSpc>
              <a:buFont typeface="Wingdings" panose="05000000000000000000" pitchFamily="2" charset="2"/>
              <a:buChar char="l"/>
            </a:pPr>
            <a:r>
              <a:rPr lang="ja-JP" altLang="en-US" sz="2000" dirty="0">
                <a:latin typeface="Times New Roman" panose="02020603050405020304" pitchFamily="18" charset="0"/>
                <a:cs typeface="Times New Roman" panose="02020603050405020304" pitchFamily="18" charset="0"/>
              </a:rPr>
              <a:t>半導体的挙動</a:t>
            </a:r>
            <a:endParaRPr kumimoji="1" lang="en-US" altLang="ja-JP" sz="2000" dirty="0">
              <a:latin typeface="Times New Roman" panose="02020603050405020304" pitchFamily="18" charset="0"/>
              <a:cs typeface="Times New Roman" panose="02020603050405020304" pitchFamily="18" charset="0"/>
            </a:endParaRPr>
          </a:p>
          <a:p>
            <a:pPr marL="342900" indent="-342900">
              <a:lnSpc>
                <a:spcPct val="150000"/>
              </a:lnSpc>
              <a:buFont typeface="Wingdings" panose="05000000000000000000" pitchFamily="2" charset="2"/>
              <a:buChar char="l"/>
            </a:pPr>
            <a:r>
              <a:rPr kumimoji="1" lang="en-US" altLang="ja-JP" sz="2000" i="1" dirty="0">
                <a:latin typeface="Times New Roman" panose="02020603050405020304" pitchFamily="18" charset="0"/>
                <a:cs typeface="Times New Roman" panose="02020603050405020304" pitchFamily="18" charset="0"/>
              </a:rPr>
              <a:t>x</a:t>
            </a:r>
            <a:r>
              <a:rPr kumimoji="1" lang="ja-JP" altLang="en-US" sz="2000" dirty="0"/>
              <a:t>増加に伴い抵抗率減少</a:t>
            </a:r>
          </a:p>
        </p:txBody>
      </p:sp>
      <p:sp>
        <p:nvSpPr>
          <p:cNvPr id="6" name="テキスト ボックス 5">
            <a:extLst>
              <a:ext uri="{FF2B5EF4-FFF2-40B4-BE49-F238E27FC236}">
                <a16:creationId xmlns:a16="http://schemas.microsoft.com/office/drawing/2014/main" id="{557D640B-FB20-44AA-9701-8A5E2FCB575E}"/>
              </a:ext>
            </a:extLst>
          </p:cNvPr>
          <p:cNvSpPr txBox="1"/>
          <p:nvPr/>
        </p:nvSpPr>
        <p:spPr>
          <a:xfrm>
            <a:off x="3547079" y="5079721"/>
            <a:ext cx="2436886" cy="962956"/>
          </a:xfrm>
          <a:prstGeom prst="rect">
            <a:avLst/>
          </a:prstGeom>
          <a:noFill/>
        </p:spPr>
        <p:txBody>
          <a:bodyPr wrap="none" rtlCol="0">
            <a:spAutoFit/>
          </a:bodyPr>
          <a:lstStyle/>
          <a:p>
            <a:pPr>
              <a:lnSpc>
                <a:spcPct val="150000"/>
              </a:lnSpc>
            </a:pPr>
            <a:r>
              <a:rPr kumimoji="1" lang="en-US" altLang="ja-JP" sz="2000" b="1" i="1" dirty="0">
                <a:latin typeface="Times New Roman" panose="02020603050405020304" pitchFamily="18" charset="0"/>
                <a:cs typeface="Times New Roman" panose="02020603050405020304" pitchFamily="18" charset="0"/>
              </a:rPr>
              <a:t>x</a:t>
            </a:r>
            <a:r>
              <a:rPr kumimoji="1" lang="ja-JP" altLang="en-US" sz="2000" b="1" dirty="0"/>
              <a:t>≦</a:t>
            </a:r>
            <a:r>
              <a:rPr kumimoji="1" lang="en-US" altLang="ja-JP" sz="2000" b="1" dirty="0"/>
              <a:t>0.5</a:t>
            </a:r>
            <a:r>
              <a:rPr lang="ja-JP" altLang="en-US" sz="2000" b="1" dirty="0"/>
              <a:t>  </a:t>
            </a:r>
            <a:r>
              <a:rPr lang="en-US" altLang="ja-JP" sz="2000" b="1" dirty="0">
                <a:solidFill>
                  <a:srgbClr val="0070C0"/>
                </a:solidFill>
              </a:rPr>
              <a:t>p</a:t>
            </a:r>
            <a:r>
              <a:rPr kumimoji="1" lang="ja-JP" altLang="en-US" sz="2000" b="1" dirty="0">
                <a:solidFill>
                  <a:srgbClr val="0070C0"/>
                </a:solidFill>
              </a:rPr>
              <a:t>型</a:t>
            </a:r>
            <a:r>
              <a:rPr kumimoji="1" lang="ja-JP" altLang="en-US" sz="2000" dirty="0"/>
              <a:t>熱電特性</a:t>
            </a:r>
            <a:endParaRPr kumimoji="1" lang="en-US" altLang="ja-JP" sz="2000" dirty="0"/>
          </a:p>
          <a:p>
            <a:pPr>
              <a:lnSpc>
                <a:spcPct val="150000"/>
              </a:lnSpc>
            </a:pPr>
            <a:r>
              <a:rPr lang="en-US" altLang="ja-JP" sz="2000" b="1" i="1" dirty="0">
                <a:latin typeface="Times New Roman" panose="02020603050405020304" pitchFamily="18" charset="0"/>
                <a:cs typeface="Times New Roman" panose="02020603050405020304" pitchFamily="18" charset="0"/>
              </a:rPr>
              <a:t>x</a:t>
            </a:r>
            <a:r>
              <a:rPr lang="ja-JP" altLang="en-US" sz="2000" b="1" dirty="0"/>
              <a:t>≧</a:t>
            </a:r>
            <a:r>
              <a:rPr lang="en-US" altLang="ja-JP" sz="2000" b="1" dirty="0"/>
              <a:t>0.6</a:t>
            </a:r>
            <a:r>
              <a:rPr lang="ja-JP" altLang="en-US" sz="2000" b="1" dirty="0"/>
              <a:t>  </a:t>
            </a:r>
            <a:r>
              <a:rPr lang="en-US" altLang="ja-JP" sz="2000" b="1" dirty="0">
                <a:solidFill>
                  <a:srgbClr val="FF0000"/>
                </a:solidFill>
              </a:rPr>
              <a:t>n</a:t>
            </a:r>
            <a:r>
              <a:rPr lang="ja-JP" altLang="en-US" sz="2000" b="1" dirty="0">
                <a:solidFill>
                  <a:srgbClr val="FF0000"/>
                </a:solidFill>
              </a:rPr>
              <a:t>型</a:t>
            </a:r>
            <a:r>
              <a:rPr lang="ja-JP" altLang="en-US" sz="2000" dirty="0"/>
              <a:t>熱電特性</a:t>
            </a:r>
            <a:endParaRPr kumimoji="1" lang="ja-JP" altLang="en-US" sz="2000" dirty="0"/>
          </a:p>
        </p:txBody>
      </p:sp>
      <p:sp>
        <p:nvSpPr>
          <p:cNvPr id="22" name="テキスト ボックス 21">
            <a:extLst>
              <a:ext uri="{FF2B5EF4-FFF2-40B4-BE49-F238E27FC236}">
                <a16:creationId xmlns:a16="http://schemas.microsoft.com/office/drawing/2014/main" id="{0F55A200-E6E7-45C3-AB7A-807A53CFD2F1}"/>
              </a:ext>
            </a:extLst>
          </p:cNvPr>
          <p:cNvSpPr txBox="1"/>
          <p:nvPr/>
        </p:nvSpPr>
        <p:spPr>
          <a:xfrm>
            <a:off x="7066002" y="4306595"/>
            <a:ext cx="1107996" cy="369332"/>
          </a:xfrm>
          <a:prstGeom prst="rect">
            <a:avLst/>
          </a:prstGeom>
          <a:noFill/>
        </p:spPr>
        <p:txBody>
          <a:bodyPr wrap="none" rtlCol="0">
            <a:spAutoFit/>
          </a:bodyPr>
          <a:lstStyle/>
          <a:p>
            <a:r>
              <a:rPr kumimoji="1" lang="ja-JP" altLang="en-US" dirty="0"/>
              <a:t>熱伝導率</a:t>
            </a:r>
          </a:p>
        </p:txBody>
      </p:sp>
      <p:sp>
        <p:nvSpPr>
          <p:cNvPr id="23" name="テキスト ボックス 22">
            <a:extLst>
              <a:ext uri="{FF2B5EF4-FFF2-40B4-BE49-F238E27FC236}">
                <a16:creationId xmlns:a16="http://schemas.microsoft.com/office/drawing/2014/main" id="{CE487637-C5B8-4CC6-8DD0-DAFF7A3A450B}"/>
              </a:ext>
            </a:extLst>
          </p:cNvPr>
          <p:cNvSpPr txBox="1"/>
          <p:nvPr/>
        </p:nvSpPr>
        <p:spPr>
          <a:xfrm>
            <a:off x="6170853" y="5045169"/>
            <a:ext cx="4248473" cy="962956"/>
          </a:xfrm>
          <a:prstGeom prst="rect">
            <a:avLst/>
          </a:prstGeom>
          <a:noFill/>
        </p:spPr>
        <p:txBody>
          <a:bodyPr wrap="square" rtlCol="0">
            <a:spAutoFit/>
          </a:bodyPr>
          <a:lstStyle/>
          <a:p>
            <a:pPr marL="342900" indent="-342900">
              <a:lnSpc>
                <a:spcPct val="150000"/>
              </a:lnSpc>
              <a:buFont typeface="Wingdings" panose="05000000000000000000" pitchFamily="2" charset="2"/>
              <a:buChar char="l"/>
            </a:pPr>
            <a:r>
              <a:rPr lang="en-US" altLang="ja-JP" sz="2000" i="1" dirty="0">
                <a:latin typeface="Times New Roman" panose="02020603050405020304" pitchFamily="18" charset="0"/>
                <a:cs typeface="Times New Roman" panose="02020603050405020304" pitchFamily="18" charset="0"/>
              </a:rPr>
              <a:t>x</a:t>
            </a:r>
            <a:r>
              <a:rPr lang="ja-JP" altLang="en-US" sz="2000" dirty="0"/>
              <a:t>の</a:t>
            </a:r>
            <a:r>
              <a:rPr kumimoji="1" lang="ja-JP" altLang="en-US" sz="2000" dirty="0"/>
              <a:t>依存性なし</a:t>
            </a:r>
            <a:endParaRPr kumimoji="1" lang="en-US" altLang="ja-JP" sz="2000" dirty="0"/>
          </a:p>
          <a:p>
            <a:pPr marL="342900" indent="-342900">
              <a:lnSpc>
                <a:spcPct val="150000"/>
              </a:lnSpc>
              <a:buFont typeface="Wingdings" panose="05000000000000000000" pitchFamily="2" charset="2"/>
              <a:buChar char="l"/>
            </a:pPr>
            <a:r>
              <a:rPr kumimoji="1" lang="el-GR" altLang="ja-JP" sz="2000" i="1" dirty="0">
                <a:latin typeface="Times New Roman" panose="02020603050405020304" pitchFamily="18" charset="0"/>
                <a:cs typeface="Times New Roman" panose="02020603050405020304" pitchFamily="18" charset="0"/>
              </a:rPr>
              <a:t>κ</a:t>
            </a:r>
            <a:r>
              <a:rPr kumimoji="1" lang="en-US" altLang="ja-JP" sz="2000" i="1" baseline="-25000" dirty="0">
                <a:latin typeface="Times New Roman" panose="02020603050405020304" pitchFamily="18" charset="0"/>
                <a:cs typeface="Times New Roman" panose="02020603050405020304" pitchFamily="18" charset="0"/>
              </a:rPr>
              <a:t>e</a:t>
            </a:r>
            <a:r>
              <a:rPr kumimoji="1" lang="ja-JP" altLang="en-US" sz="2000" dirty="0"/>
              <a:t>に比べ</a:t>
            </a:r>
            <a:r>
              <a:rPr lang="ja-JP" altLang="en-US" sz="2000" dirty="0"/>
              <a:t>、</a:t>
            </a:r>
            <a:r>
              <a:rPr kumimoji="1" lang="el-GR" altLang="ja-JP" sz="2000" i="1" dirty="0">
                <a:latin typeface="Times New Roman" panose="02020603050405020304" pitchFamily="18" charset="0"/>
                <a:cs typeface="Times New Roman" panose="02020603050405020304" pitchFamily="18" charset="0"/>
              </a:rPr>
              <a:t>κ</a:t>
            </a:r>
            <a:r>
              <a:rPr lang="en-US" altLang="ja-JP" sz="2000" i="1" baseline="-25000" dirty="0">
                <a:latin typeface="Times New Roman" panose="02020603050405020304" pitchFamily="18" charset="0"/>
                <a:cs typeface="Times New Roman" panose="02020603050405020304" pitchFamily="18" charset="0"/>
              </a:rPr>
              <a:t>l</a:t>
            </a:r>
            <a:r>
              <a:rPr kumimoji="1" lang="ja-JP" altLang="en-US" sz="2000" dirty="0"/>
              <a:t>が支配的</a:t>
            </a:r>
            <a:endParaRPr kumimoji="1" lang="en-US" altLang="ja-JP" sz="2000" dirty="0"/>
          </a:p>
        </p:txBody>
      </p:sp>
      <p:pic>
        <p:nvPicPr>
          <p:cNvPr id="18" name="図 17">
            <a:extLst>
              <a:ext uri="{FF2B5EF4-FFF2-40B4-BE49-F238E27FC236}">
                <a16:creationId xmlns:a16="http://schemas.microsoft.com/office/drawing/2014/main" id="{EAB5EA0B-CA20-4038-9C12-A6B38883522B}"/>
              </a:ext>
            </a:extLst>
          </p:cNvPr>
          <p:cNvPicPr>
            <a:picLocks noChangeAspect="1"/>
          </p:cNvPicPr>
          <p:nvPr/>
        </p:nvPicPr>
        <p:blipFill>
          <a:blip r:embed="rId7"/>
          <a:stretch>
            <a:fillRect/>
          </a:stretch>
        </p:blipFill>
        <p:spPr>
          <a:xfrm>
            <a:off x="5915579" y="1328898"/>
            <a:ext cx="3228421" cy="3016072"/>
          </a:xfrm>
          <a:prstGeom prst="rect">
            <a:avLst/>
          </a:prstGeom>
        </p:spPr>
      </p:pic>
      <p:pic>
        <p:nvPicPr>
          <p:cNvPr id="3" name="オーディオ 2">
            <a:hlinkClick r:id="" action="ppaction://media"/>
            <a:extLst>
              <a:ext uri="{FF2B5EF4-FFF2-40B4-BE49-F238E27FC236}">
                <a16:creationId xmlns:a16="http://schemas.microsoft.com/office/drawing/2014/main" id="{10147D17-5531-4502-B199-EB6EDAE3FB5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pic>
        <p:nvPicPr>
          <p:cNvPr id="11" name="図 10">
            <a:extLst>
              <a:ext uri="{FF2B5EF4-FFF2-40B4-BE49-F238E27FC236}">
                <a16:creationId xmlns:a16="http://schemas.microsoft.com/office/drawing/2014/main" id="{9A644EDE-BF99-4755-B2D6-6D0542414CFD}"/>
              </a:ext>
            </a:extLst>
          </p:cNvPr>
          <p:cNvPicPr>
            <a:picLocks noChangeAspect="1"/>
          </p:cNvPicPr>
          <p:nvPr/>
        </p:nvPicPr>
        <p:blipFill>
          <a:blip r:embed="rId9"/>
          <a:stretch>
            <a:fillRect/>
          </a:stretch>
        </p:blipFill>
        <p:spPr>
          <a:xfrm>
            <a:off x="2881943" y="1341498"/>
            <a:ext cx="3116640" cy="2990872"/>
          </a:xfrm>
          <a:prstGeom prst="rect">
            <a:avLst/>
          </a:prstGeom>
        </p:spPr>
      </p:pic>
      <p:grpSp>
        <p:nvGrpSpPr>
          <p:cNvPr id="14" name="グループ化 13">
            <a:extLst>
              <a:ext uri="{FF2B5EF4-FFF2-40B4-BE49-F238E27FC236}">
                <a16:creationId xmlns:a16="http://schemas.microsoft.com/office/drawing/2014/main" id="{83BFC6BE-F51A-4D78-8E95-3F7839132ED9}"/>
              </a:ext>
            </a:extLst>
          </p:cNvPr>
          <p:cNvGrpSpPr/>
          <p:nvPr/>
        </p:nvGrpSpPr>
        <p:grpSpPr>
          <a:xfrm>
            <a:off x="-14650" y="1324929"/>
            <a:ext cx="3465298" cy="5533071"/>
            <a:chOff x="-14650" y="1324929"/>
            <a:chExt cx="3465298" cy="5533071"/>
          </a:xfrm>
        </p:grpSpPr>
        <p:grpSp>
          <p:nvGrpSpPr>
            <p:cNvPr id="10" name="グループ化 9">
              <a:extLst>
                <a:ext uri="{FF2B5EF4-FFF2-40B4-BE49-F238E27FC236}">
                  <a16:creationId xmlns:a16="http://schemas.microsoft.com/office/drawing/2014/main" id="{B96401ED-6860-4532-A1F5-7ED9CAB7330F}"/>
                </a:ext>
              </a:extLst>
            </p:cNvPr>
            <p:cNvGrpSpPr/>
            <p:nvPr/>
          </p:nvGrpSpPr>
          <p:grpSpPr>
            <a:xfrm>
              <a:off x="-14650" y="1324929"/>
              <a:ext cx="3465298" cy="5533071"/>
              <a:chOff x="-14650" y="1324929"/>
              <a:chExt cx="3465298" cy="5533071"/>
            </a:xfrm>
          </p:grpSpPr>
          <p:grpSp>
            <p:nvGrpSpPr>
              <p:cNvPr id="812" name="グループ化 811">
                <a:extLst>
                  <a:ext uri="{FF2B5EF4-FFF2-40B4-BE49-F238E27FC236}">
                    <a16:creationId xmlns:a16="http://schemas.microsoft.com/office/drawing/2014/main" id="{0561EF7D-384B-4BD6-8BC9-DB84CC5B6CB8}"/>
                  </a:ext>
                </a:extLst>
              </p:cNvPr>
              <p:cNvGrpSpPr/>
              <p:nvPr/>
            </p:nvGrpSpPr>
            <p:grpSpPr>
              <a:xfrm>
                <a:off x="-14650" y="1324929"/>
                <a:ext cx="3465298" cy="5533071"/>
                <a:chOff x="-14650" y="1324929"/>
                <a:chExt cx="3465298" cy="5533071"/>
              </a:xfrm>
            </p:grpSpPr>
            <p:grpSp>
              <p:nvGrpSpPr>
                <p:cNvPr id="804" name="グループ化 803">
                  <a:extLst>
                    <a:ext uri="{FF2B5EF4-FFF2-40B4-BE49-F238E27FC236}">
                      <a16:creationId xmlns:a16="http://schemas.microsoft.com/office/drawing/2014/main" id="{C917920A-8E05-4CA3-9101-55EC130AC173}"/>
                    </a:ext>
                  </a:extLst>
                </p:cNvPr>
                <p:cNvGrpSpPr/>
                <p:nvPr/>
              </p:nvGrpSpPr>
              <p:grpSpPr>
                <a:xfrm>
                  <a:off x="-1" y="1324929"/>
                  <a:ext cx="3008741" cy="2968255"/>
                  <a:chOff x="0" y="1353873"/>
                  <a:chExt cx="3008741" cy="2968255"/>
                </a:xfrm>
              </p:grpSpPr>
              <p:sp>
                <p:nvSpPr>
                  <p:cNvPr id="9" name="正方形/長方形 8">
                    <a:extLst>
                      <a:ext uri="{FF2B5EF4-FFF2-40B4-BE49-F238E27FC236}">
                        <a16:creationId xmlns:a16="http://schemas.microsoft.com/office/drawing/2014/main" id="{A8AE1F6C-BE38-4E99-84ED-FF8C2F6271CE}"/>
                      </a:ext>
                    </a:extLst>
                  </p:cNvPr>
                  <p:cNvSpPr/>
                  <p:nvPr/>
                </p:nvSpPr>
                <p:spPr>
                  <a:xfrm>
                    <a:off x="0" y="1353873"/>
                    <a:ext cx="3008741" cy="2968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803" name="図 802">
                    <a:extLst>
                      <a:ext uri="{FF2B5EF4-FFF2-40B4-BE49-F238E27FC236}">
                        <a16:creationId xmlns:a16="http://schemas.microsoft.com/office/drawing/2014/main" id="{A789968E-20EB-4152-9DFA-9400D646BDA4}"/>
                      </a:ext>
                    </a:extLst>
                  </p:cNvPr>
                  <p:cNvPicPr>
                    <a:picLocks noChangeAspect="1"/>
                  </p:cNvPicPr>
                  <p:nvPr/>
                </p:nvPicPr>
                <p:blipFill>
                  <a:blip r:embed="rId10"/>
                  <a:stretch>
                    <a:fillRect/>
                  </a:stretch>
                </p:blipFill>
                <p:spPr>
                  <a:xfrm>
                    <a:off x="0" y="1361641"/>
                    <a:ext cx="2959321" cy="2871787"/>
                  </a:xfrm>
                  <a:prstGeom prst="rect">
                    <a:avLst/>
                  </a:prstGeom>
                </p:spPr>
              </p:pic>
            </p:grpSp>
            <p:grpSp>
              <p:nvGrpSpPr>
                <p:cNvPr id="811" name="グループ化 810">
                  <a:extLst>
                    <a:ext uri="{FF2B5EF4-FFF2-40B4-BE49-F238E27FC236}">
                      <a16:creationId xmlns:a16="http://schemas.microsoft.com/office/drawing/2014/main" id="{6BE16F5A-DF06-4022-81E5-77B912236ACA}"/>
                    </a:ext>
                  </a:extLst>
                </p:cNvPr>
                <p:cNvGrpSpPr/>
                <p:nvPr/>
              </p:nvGrpSpPr>
              <p:grpSpPr>
                <a:xfrm>
                  <a:off x="-14650" y="4687716"/>
                  <a:ext cx="3465298" cy="2170284"/>
                  <a:chOff x="-14650" y="4687716"/>
                  <a:chExt cx="3465298" cy="2170284"/>
                </a:xfrm>
              </p:grpSpPr>
              <p:sp>
                <p:nvSpPr>
                  <p:cNvPr id="806" name="正方形/長方形 805">
                    <a:extLst>
                      <a:ext uri="{FF2B5EF4-FFF2-40B4-BE49-F238E27FC236}">
                        <a16:creationId xmlns:a16="http://schemas.microsoft.com/office/drawing/2014/main" id="{CDAD0E8F-2704-46C0-9EB5-0C00ACBD80A5}"/>
                      </a:ext>
                    </a:extLst>
                  </p:cNvPr>
                  <p:cNvSpPr/>
                  <p:nvPr/>
                </p:nvSpPr>
                <p:spPr>
                  <a:xfrm>
                    <a:off x="213629" y="4828044"/>
                    <a:ext cx="3008741" cy="1352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808" name="グループ化 807">
                    <a:extLst>
                      <a:ext uri="{FF2B5EF4-FFF2-40B4-BE49-F238E27FC236}">
                        <a16:creationId xmlns:a16="http://schemas.microsoft.com/office/drawing/2014/main" id="{B789BFE8-E1A6-461D-81F3-DC1311C9C767}"/>
                      </a:ext>
                    </a:extLst>
                  </p:cNvPr>
                  <p:cNvGrpSpPr/>
                  <p:nvPr/>
                </p:nvGrpSpPr>
                <p:grpSpPr>
                  <a:xfrm>
                    <a:off x="-14650" y="4687716"/>
                    <a:ext cx="3465298" cy="2170284"/>
                    <a:chOff x="5994043" y="1521539"/>
                    <a:chExt cx="3465298" cy="2170284"/>
                  </a:xfrm>
                </p:grpSpPr>
                <p:pic>
                  <p:nvPicPr>
                    <p:cNvPr id="809" name="図 808" descr="ダイアグラム が含まれている画像&#10;&#10;自動的に生成された説明">
                      <a:extLst>
                        <a:ext uri="{FF2B5EF4-FFF2-40B4-BE49-F238E27FC236}">
                          <a16:creationId xmlns:a16="http://schemas.microsoft.com/office/drawing/2014/main" id="{B6AC5B80-7FA9-4253-946F-BBE8339B259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8733" y="2745511"/>
                      <a:ext cx="2600299" cy="946312"/>
                    </a:xfrm>
                    <a:prstGeom prst="rect">
                      <a:avLst/>
                    </a:prstGeom>
                  </p:spPr>
                </p:pic>
                <p:sp>
                  <p:nvSpPr>
                    <p:cNvPr id="810" name="テキスト ボックス 809">
                      <a:extLst>
                        <a:ext uri="{FF2B5EF4-FFF2-40B4-BE49-F238E27FC236}">
                          <a16:creationId xmlns:a16="http://schemas.microsoft.com/office/drawing/2014/main" id="{F7CCF2AE-E7D1-4E31-927A-B73CDE013456}"/>
                        </a:ext>
                      </a:extLst>
                    </p:cNvPr>
                    <p:cNvSpPr txBox="1"/>
                    <p:nvPr/>
                  </p:nvSpPr>
                  <p:spPr>
                    <a:xfrm>
                      <a:off x="5994043" y="1521539"/>
                      <a:ext cx="3465298" cy="646331"/>
                    </a:xfrm>
                    <a:prstGeom prst="rect">
                      <a:avLst/>
                    </a:prstGeom>
                    <a:noFill/>
                  </p:spPr>
                  <p:txBody>
                    <a:bodyPr wrap="square" rtlCol="0">
                      <a:spAutoFit/>
                    </a:bodyPr>
                    <a:lstStyle/>
                    <a:p>
                      <a:pPr marL="285750" indent="-285750">
                        <a:buFont typeface="Wingdings" panose="05000000000000000000" pitchFamily="2" charset="2"/>
                        <a:buChar char="l"/>
                      </a:pPr>
                      <a:r>
                        <a:rPr kumimoji="1" lang="ja-JP" altLang="en-US" dirty="0"/>
                        <a:t>室温以上でスモールポーラロンのホッピング伝導</a:t>
                      </a:r>
                      <a:endParaRPr kumimoji="1" lang="en-US" altLang="ja-JP" dirty="0"/>
                    </a:p>
                  </p:txBody>
                </p:sp>
              </p:grpSp>
            </p:grpSp>
          </p:grpSp>
          <p:sp>
            <p:nvSpPr>
              <p:cNvPr id="24" name="正方形/長方形 23">
                <a:extLst>
                  <a:ext uri="{FF2B5EF4-FFF2-40B4-BE49-F238E27FC236}">
                    <a16:creationId xmlns:a16="http://schemas.microsoft.com/office/drawing/2014/main" id="{000B1F0C-4C3B-4DB8-BAEA-F8267CA63D34}"/>
                  </a:ext>
                </a:extLst>
              </p:cNvPr>
              <p:cNvSpPr/>
              <p:nvPr/>
            </p:nvSpPr>
            <p:spPr>
              <a:xfrm>
                <a:off x="971600" y="4230468"/>
                <a:ext cx="1338828" cy="369332"/>
              </a:xfrm>
              <a:prstGeom prst="rect">
                <a:avLst/>
              </a:prstGeom>
              <a:solidFill>
                <a:schemeClr val="bg1"/>
              </a:solidFill>
            </p:spPr>
            <p:txBody>
              <a:bodyPr wrap="none">
                <a:spAutoFit/>
              </a:bodyPr>
              <a:lstStyle/>
              <a:p>
                <a:r>
                  <a:rPr lang="ja-JP" altLang="en-US" kern="100" dirty="0">
                    <a:latin typeface="Times New Roman" panose="02020603050405020304" pitchFamily="18" charset="0"/>
                    <a:ea typeface="ＭＳ ゴシック" panose="020B0609070205080204" pitchFamily="49" charset="-128"/>
                  </a:rPr>
                  <a:t>電気伝導率</a:t>
                </a:r>
                <a:endParaRPr lang="ja-JP" altLang="en-US" dirty="0"/>
              </a:p>
            </p:txBody>
          </p:sp>
        </p:grpSp>
        <p:sp>
          <p:nvSpPr>
            <p:cNvPr id="27" name="テキスト ボックス 26">
              <a:extLst>
                <a:ext uri="{FF2B5EF4-FFF2-40B4-BE49-F238E27FC236}">
                  <a16:creationId xmlns:a16="http://schemas.microsoft.com/office/drawing/2014/main" id="{C270CAE2-E475-4F76-8FEE-A41E494BD0E9}"/>
                </a:ext>
              </a:extLst>
            </p:cNvPr>
            <p:cNvSpPr txBox="1"/>
            <p:nvPr/>
          </p:nvSpPr>
          <p:spPr>
            <a:xfrm>
              <a:off x="-1" y="5361794"/>
              <a:ext cx="3360192" cy="646331"/>
            </a:xfrm>
            <a:prstGeom prst="rect">
              <a:avLst/>
            </a:prstGeom>
            <a:noFill/>
          </p:spPr>
          <p:txBody>
            <a:bodyPr wrap="square">
              <a:spAutoFit/>
            </a:bodyPr>
            <a:lstStyle/>
            <a:p>
              <a:pPr marL="285750" indent="-285750">
                <a:buFont typeface="Wingdings" panose="05000000000000000000" pitchFamily="2" charset="2"/>
                <a:buChar char="l"/>
              </a:pPr>
              <a:r>
                <a:rPr kumimoji="1" lang="ja-JP" altLang="en-US" dirty="0"/>
                <a:t>アレニウスプロットで</a:t>
              </a:r>
              <a:r>
                <a:rPr kumimoji="1" lang="en-US" altLang="ja-JP" dirty="0"/>
                <a:t>400K</a:t>
              </a:r>
              <a:r>
                <a:rPr kumimoji="1" lang="ja-JP" altLang="en-US" dirty="0"/>
                <a:t>以降を近似</a:t>
              </a:r>
            </a:p>
          </p:txBody>
        </p:sp>
      </p:grpSp>
    </p:spTree>
    <p:extLst>
      <p:ext uri="{BB962C8B-B14F-4D97-AF65-F5344CB8AC3E}">
        <p14:creationId xmlns:p14="http://schemas.microsoft.com/office/powerpoint/2010/main" val="330092329"/>
      </p:ext>
    </p:extLst>
  </p:cSld>
  <p:clrMapOvr>
    <a:masterClrMapping/>
  </p:clrMapOvr>
  <mc:AlternateContent xmlns:mc="http://schemas.openxmlformats.org/markup-compatibility/2006" xmlns:p14="http://schemas.microsoft.com/office/powerpoint/2010/main">
    <mc:Choice Requires="p14">
      <p:transition spd="slow" p14:dur="2000" advTm="43565"/>
    </mc:Choice>
    <mc:Fallback xmlns="">
      <p:transition spd="slow" advTm="43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DD58A0-8540-4792-868F-399E6DAE02CC}"/>
              </a:ext>
            </a:extLst>
          </p:cNvPr>
          <p:cNvSpPr>
            <a:spLocks noGrp="1"/>
          </p:cNvSpPr>
          <p:nvPr>
            <p:ph type="title"/>
          </p:nvPr>
        </p:nvSpPr>
        <p:spPr>
          <a:xfrm>
            <a:off x="457200" y="136525"/>
            <a:ext cx="8229600" cy="980728"/>
          </a:xfrm>
        </p:spPr>
        <p:txBody>
          <a:bodyPr>
            <a:normAutofit/>
          </a:bodyPr>
          <a:lstStyle/>
          <a:p>
            <a:r>
              <a:rPr kumimoji="1" lang="ja-JP" altLang="en-US" sz="3600" dirty="0">
                <a:solidFill>
                  <a:srgbClr val="00B0F0"/>
                </a:solidFill>
              </a:rPr>
              <a:t>酸素量分析</a:t>
            </a:r>
            <a:r>
              <a:rPr kumimoji="1" lang="en-US" altLang="ja-JP" sz="3600" dirty="0">
                <a:solidFill>
                  <a:srgbClr val="00B0F0"/>
                </a:solidFill>
                <a:latin typeface="Times New Roman" panose="02020603050405020304" pitchFamily="18" charset="0"/>
                <a:cs typeface="Times New Roman" panose="02020603050405020304" pitchFamily="18" charset="0"/>
              </a:rPr>
              <a:t>3-</a:t>
            </a:r>
            <a:r>
              <a:rPr kumimoji="1" lang="el-GR" altLang="ja-JP" sz="3600" i="1" dirty="0">
                <a:solidFill>
                  <a:srgbClr val="00B0F0"/>
                </a:solidFill>
                <a:latin typeface="Times New Roman" panose="02020603050405020304" pitchFamily="18" charset="0"/>
                <a:cs typeface="Times New Roman" panose="02020603050405020304" pitchFamily="18" charset="0"/>
              </a:rPr>
              <a:t>δ</a:t>
            </a:r>
            <a:endParaRPr kumimoji="1" lang="ja-JP" altLang="en-US" sz="3600" i="1" dirty="0">
              <a:solidFill>
                <a:srgbClr val="00B0F0"/>
              </a:solidFill>
            </a:endParaRPr>
          </a:p>
        </p:txBody>
      </p:sp>
      <p:sp>
        <p:nvSpPr>
          <p:cNvPr id="4" name="スライド番号プレースホルダー 3">
            <a:extLst>
              <a:ext uri="{FF2B5EF4-FFF2-40B4-BE49-F238E27FC236}">
                <a16:creationId xmlns:a16="http://schemas.microsoft.com/office/drawing/2014/main" id="{410F61E9-CA21-4332-889F-8630CAA36B95}"/>
              </a:ext>
            </a:extLst>
          </p:cNvPr>
          <p:cNvSpPr>
            <a:spLocks noGrp="1"/>
          </p:cNvSpPr>
          <p:nvPr>
            <p:ph type="sldNum" sz="quarter" idx="12"/>
          </p:nvPr>
        </p:nvSpPr>
        <p:spPr/>
        <p:txBody>
          <a:bodyPr/>
          <a:lstStyle/>
          <a:p>
            <a:fld id="{90BA7EBE-6FD4-4B50-83C6-C925E775C4BE}" type="slidenum">
              <a:rPr kumimoji="1" lang="ja-JP" altLang="en-US" smtClean="0"/>
              <a:t>13</a:t>
            </a:fld>
            <a:endParaRPr kumimoji="1" lang="ja-JP" altLang="en-US"/>
          </a:p>
        </p:txBody>
      </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ED152615-7AAC-4499-92FC-90EDA21C1B6C}"/>
                  </a:ext>
                </a:extLst>
              </p:cNvPr>
              <p:cNvSpPr txBox="1"/>
              <p:nvPr/>
            </p:nvSpPr>
            <p:spPr>
              <a:xfrm>
                <a:off x="1619672" y="3212976"/>
                <a:ext cx="6263253" cy="2983702"/>
              </a:xfrm>
              <a:prstGeom prst="rect">
                <a:avLst/>
              </a:prstGeom>
              <a:noFill/>
            </p:spPr>
            <p:txBody>
              <a:bodyPr wrap="none" rtlCol="0">
                <a:spAutoFit/>
              </a:bodyPr>
              <a:lstStyle/>
              <a:p>
                <a:pPr marL="285750" indent="-285750">
                  <a:lnSpc>
                    <a:spcPct val="150000"/>
                  </a:lnSpc>
                  <a:buFont typeface="Wingdings" panose="05000000000000000000" pitchFamily="2" charset="2"/>
                  <a:buChar char="l"/>
                </a:pPr>
                <a:r>
                  <a:rPr kumimoji="1" lang="en-US" altLang="ja-JP" sz="2400" dirty="0">
                    <a:latin typeface="Cambria Math" panose="02040503050406030204" pitchFamily="18" charset="0"/>
                  </a:rPr>
                  <a:t>Fe</a:t>
                </a:r>
                <a:r>
                  <a:rPr kumimoji="1" lang="ja-JP" altLang="en-US" sz="2400" dirty="0">
                    <a:latin typeface="Cambria Math" panose="02040503050406030204" pitchFamily="18" charset="0"/>
                  </a:rPr>
                  <a:t>イオンの還元反応を利用</a:t>
                </a:r>
                <a:endParaRPr kumimoji="1" lang="en-US" altLang="ja-JP" sz="2400" dirty="0">
                  <a:latin typeface="Cambria Math" panose="02040503050406030204" pitchFamily="18" charset="0"/>
                </a:endParaRPr>
              </a:p>
              <a:p>
                <a:pPr lvl="1">
                  <a:lnSpc>
                    <a:spcPct val="150000"/>
                  </a:lnSpc>
                </a:pPr>
                <a14:m>
                  <m:oMathPara xmlns:m="http://schemas.openxmlformats.org/officeDocument/2006/math">
                    <m:oMathParaPr>
                      <m:jc m:val="centerGroup"/>
                    </m:oMathParaPr>
                    <m:oMath xmlns:m="http://schemas.openxmlformats.org/officeDocument/2006/math">
                      <m:sSup>
                        <m:sSupPr>
                          <m:ctrlPr>
                            <a:rPr kumimoji="1" lang="en-US" altLang="ja-JP" sz="2400" i="1" smtClean="0">
                              <a:latin typeface="Cambria Math" panose="02040503050406030204" pitchFamily="18" charset="0"/>
                            </a:rPr>
                          </m:ctrlPr>
                        </m:sSupPr>
                        <m:e>
                          <m:r>
                            <m:rPr>
                              <m:sty m:val="p"/>
                            </m:rPr>
                            <a:rPr lang="en-US" altLang="ja-JP" sz="2400" i="1">
                              <a:latin typeface="Cambria Math" panose="02040503050406030204" pitchFamily="18" charset="0"/>
                            </a:rPr>
                            <m:t>Fe</m:t>
                          </m:r>
                        </m:e>
                        <m:sup>
                          <m:r>
                            <a:rPr kumimoji="1" lang="en-US" altLang="ja-JP" sz="2400" b="0" i="1" smtClean="0">
                              <a:latin typeface="Cambria Math" panose="02040503050406030204" pitchFamily="18" charset="0"/>
                            </a:rPr>
                            <m:t>3+</m:t>
                          </m:r>
                        </m:sup>
                      </m:sSup>
                      <m:r>
                        <a:rPr kumimoji="1" lang="en-US" altLang="ja-JP" sz="2400" b="0" i="1" smtClean="0">
                          <a:latin typeface="Cambria Math" panose="02040503050406030204" pitchFamily="18" charset="0"/>
                        </a:rPr>
                        <m:t>+</m:t>
                      </m:r>
                      <m:sSup>
                        <m:sSupPr>
                          <m:ctrlPr>
                            <a:rPr kumimoji="1" lang="en-US" altLang="ja-JP" sz="2400" b="0" i="1" smtClean="0">
                              <a:latin typeface="Cambria Math" panose="02040503050406030204" pitchFamily="18" charset="0"/>
                            </a:rPr>
                          </m:ctrlPr>
                        </m:sSupPr>
                        <m:e>
                          <m:r>
                            <a:rPr kumimoji="1" lang="en-US" altLang="ja-JP" sz="2400" b="0" i="1" smtClean="0">
                              <a:latin typeface="Cambria Math" panose="02040503050406030204" pitchFamily="18" charset="0"/>
                            </a:rPr>
                            <m:t>𝑒</m:t>
                          </m:r>
                        </m:e>
                        <m:sup>
                          <m:r>
                            <a:rPr kumimoji="1" lang="en-US" altLang="ja-JP" sz="2400" b="0" i="1" smtClean="0">
                              <a:latin typeface="Cambria Math" panose="02040503050406030204" pitchFamily="18" charset="0"/>
                            </a:rPr>
                            <m:t>−</m:t>
                          </m:r>
                        </m:sup>
                      </m:sSup>
                      <m:r>
                        <a:rPr kumimoji="1" lang="en-US" altLang="ja-JP" sz="2400" b="0" i="1" smtClean="0">
                          <a:latin typeface="Cambria Math" panose="02040503050406030204" pitchFamily="18" charset="0"/>
                          <a:ea typeface="Cambria Math" panose="02040503050406030204" pitchFamily="18" charset="0"/>
                        </a:rPr>
                        <m:t>→</m:t>
                      </m:r>
                      <m:sSup>
                        <m:sSupPr>
                          <m:ctrlPr>
                            <a:rPr kumimoji="1" lang="en-US" altLang="ja-JP" sz="2400" b="0" i="1" smtClean="0">
                              <a:latin typeface="Cambria Math" panose="02040503050406030204" pitchFamily="18" charset="0"/>
                              <a:ea typeface="Cambria Math" panose="02040503050406030204" pitchFamily="18" charset="0"/>
                            </a:rPr>
                          </m:ctrlPr>
                        </m:sSupPr>
                        <m:e>
                          <m:r>
                            <m:rPr>
                              <m:sty m:val="p"/>
                            </m:rPr>
                            <a:rPr kumimoji="1" lang="en-US" altLang="ja-JP" sz="2400" b="0" i="0" smtClean="0">
                              <a:latin typeface="Cambria Math" panose="02040503050406030204" pitchFamily="18" charset="0"/>
                              <a:ea typeface="Cambria Math" panose="02040503050406030204" pitchFamily="18" charset="0"/>
                            </a:rPr>
                            <m:t>Fe</m:t>
                          </m:r>
                        </m:e>
                        <m:sup>
                          <m:r>
                            <a:rPr kumimoji="1" lang="en-US" altLang="ja-JP" sz="2400" b="0" i="1" smtClean="0">
                              <a:latin typeface="Cambria Math" panose="02040503050406030204" pitchFamily="18" charset="0"/>
                              <a:ea typeface="Cambria Math" panose="02040503050406030204" pitchFamily="18" charset="0"/>
                            </a:rPr>
                            <m:t>2+</m:t>
                          </m:r>
                        </m:sup>
                      </m:sSup>
                      <m:r>
                        <a:rPr kumimoji="1" lang="en-US" altLang="ja-JP" sz="2400" b="0" i="1" smtClean="0">
                          <a:latin typeface="Cambria Math" panose="02040503050406030204" pitchFamily="18" charset="0"/>
                          <a:ea typeface="Cambria Math" panose="02040503050406030204" pitchFamily="18" charset="0"/>
                        </a:rPr>
                        <m:t> ,</m:t>
                      </m:r>
                      <m:r>
                        <a:rPr lang="ja-JP" altLang="en-US" sz="2400" i="1">
                          <a:latin typeface="Cambria Math" panose="02040503050406030204" pitchFamily="18" charset="0"/>
                          <a:ea typeface="Cambria Math" panose="02040503050406030204" pitchFamily="18" charset="0"/>
                        </a:rPr>
                        <m:t>　</m:t>
                      </m:r>
                      <m:sSup>
                        <m:sSupPr>
                          <m:ctrlPr>
                            <a:rPr lang="en-US" altLang="ja-JP" sz="2400" i="1">
                              <a:latin typeface="Cambria Math" panose="02040503050406030204" pitchFamily="18" charset="0"/>
                            </a:rPr>
                          </m:ctrlPr>
                        </m:sSupPr>
                        <m:e>
                          <m:r>
                            <m:rPr>
                              <m:sty m:val="p"/>
                            </m:rPr>
                            <a:rPr lang="en-US" altLang="ja-JP" sz="2400" i="1">
                              <a:latin typeface="Cambria Math" panose="02040503050406030204" pitchFamily="18" charset="0"/>
                            </a:rPr>
                            <m:t>Fe</m:t>
                          </m:r>
                        </m:e>
                        <m:sup>
                          <m:r>
                            <a:rPr lang="en-US" altLang="ja-JP" sz="2400" b="0" i="1" smtClean="0">
                              <a:latin typeface="Cambria Math" panose="02040503050406030204" pitchFamily="18" charset="0"/>
                            </a:rPr>
                            <m:t>4</m:t>
                          </m:r>
                          <m:r>
                            <a:rPr lang="en-US" altLang="ja-JP" sz="2400" i="1">
                              <a:latin typeface="Cambria Math" panose="02040503050406030204" pitchFamily="18" charset="0"/>
                            </a:rPr>
                            <m:t>+</m:t>
                          </m:r>
                        </m:sup>
                      </m:sSup>
                      <m:r>
                        <a:rPr lang="en-US" altLang="ja-JP" sz="2400" i="1">
                          <a:latin typeface="Cambria Math" panose="02040503050406030204" pitchFamily="18" charset="0"/>
                        </a:rPr>
                        <m:t>+</m:t>
                      </m:r>
                      <m:sSup>
                        <m:sSupPr>
                          <m:ctrlPr>
                            <a:rPr lang="en-US" altLang="ja-JP" sz="2400" i="1">
                              <a:latin typeface="Cambria Math" panose="02040503050406030204" pitchFamily="18" charset="0"/>
                            </a:rPr>
                          </m:ctrlPr>
                        </m:sSupPr>
                        <m:e>
                          <m:r>
                            <a:rPr lang="en-US" altLang="ja-JP" sz="2400" b="0" i="1" smtClean="0">
                              <a:latin typeface="Cambria Math" panose="02040503050406030204" pitchFamily="18" charset="0"/>
                            </a:rPr>
                            <m:t>2</m:t>
                          </m:r>
                          <m:r>
                            <a:rPr lang="en-US" altLang="ja-JP" sz="2400" i="1">
                              <a:latin typeface="Cambria Math" panose="02040503050406030204" pitchFamily="18" charset="0"/>
                            </a:rPr>
                            <m:t>𝑒</m:t>
                          </m:r>
                        </m:e>
                        <m:sup>
                          <m:r>
                            <a:rPr lang="en-US" altLang="ja-JP" sz="2400" i="1">
                              <a:latin typeface="Cambria Math" panose="02040503050406030204" pitchFamily="18" charset="0"/>
                            </a:rPr>
                            <m:t>−</m:t>
                          </m:r>
                        </m:sup>
                      </m:sSup>
                      <m:r>
                        <a:rPr lang="en-US" altLang="ja-JP" sz="2400" i="1">
                          <a:latin typeface="Cambria Math" panose="02040503050406030204" pitchFamily="18" charset="0"/>
                          <a:ea typeface="Cambria Math" panose="02040503050406030204" pitchFamily="18" charset="0"/>
                        </a:rPr>
                        <m:t>→</m:t>
                      </m:r>
                      <m:sSup>
                        <m:sSupPr>
                          <m:ctrlPr>
                            <a:rPr lang="en-US" altLang="ja-JP" sz="2400" i="1">
                              <a:latin typeface="Cambria Math" panose="02040503050406030204" pitchFamily="18" charset="0"/>
                              <a:ea typeface="Cambria Math" panose="02040503050406030204" pitchFamily="18" charset="0"/>
                            </a:rPr>
                          </m:ctrlPr>
                        </m:sSupPr>
                        <m:e>
                          <m:r>
                            <m:rPr>
                              <m:sty m:val="p"/>
                            </m:rPr>
                            <a:rPr lang="en-US" altLang="ja-JP" sz="2400">
                              <a:latin typeface="Cambria Math" panose="02040503050406030204" pitchFamily="18" charset="0"/>
                              <a:ea typeface="Cambria Math" panose="02040503050406030204" pitchFamily="18" charset="0"/>
                            </a:rPr>
                            <m:t>Fe</m:t>
                          </m:r>
                        </m:e>
                        <m:sup>
                          <m:r>
                            <a:rPr lang="en-US" altLang="ja-JP" sz="2400" i="1">
                              <a:latin typeface="Cambria Math" panose="02040503050406030204" pitchFamily="18" charset="0"/>
                              <a:ea typeface="Cambria Math" panose="02040503050406030204" pitchFamily="18" charset="0"/>
                            </a:rPr>
                            <m:t>2+</m:t>
                          </m:r>
                        </m:sup>
                      </m:sSup>
                    </m:oMath>
                  </m:oMathPara>
                </a14:m>
                <a:endParaRPr kumimoji="1" lang="en-US" altLang="ja-JP" sz="2400" dirty="0"/>
              </a:p>
              <a:p>
                <a:pPr marL="285750" indent="-285750">
                  <a:lnSpc>
                    <a:spcPct val="250000"/>
                  </a:lnSpc>
                  <a:buFont typeface="Wingdings" panose="05000000000000000000" pitchFamily="2" charset="2"/>
                  <a:buChar char="l"/>
                </a:pPr>
                <a:r>
                  <a:rPr lang="ja-JP" altLang="en-US" sz="2400" dirty="0"/>
                  <a:t>すべての試料で　</a:t>
                </a:r>
                <a:r>
                  <a:rPr lang="en-US" altLang="ja-JP" sz="2400" dirty="0">
                    <a:latin typeface="Times New Roman" panose="02020603050405020304" pitchFamily="18" charset="0"/>
                    <a:cs typeface="Times New Roman" panose="02020603050405020304" pitchFamily="18" charset="0"/>
                  </a:rPr>
                  <a:t>3-</a:t>
                </a:r>
                <a:r>
                  <a:rPr lang="el-GR" altLang="ja-JP" sz="2400" i="1" dirty="0">
                    <a:latin typeface="Times New Roman" panose="02020603050405020304" pitchFamily="18" charset="0"/>
                    <a:cs typeface="Times New Roman" panose="02020603050405020304" pitchFamily="18" charset="0"/>
                  </a:rPr>
                  <a:t>δ</a:t>
                </a:r>
                <a:r>
                  <a:rPr lang="en-US" altLang="ja-JP" sz="2400" dirty="0">
                    <a:latin typeface="Times New Roman" panose="02020603050405020304" pitchFamily="18" charset="0"/>
                    <a:cs typeface="Times New Roman" panose="02020603050405020304" pitchFamily="18" charset="0"/>
                  </a:rPr>
                  <a:t> </a:t>
                </a:r>
                <a:r>
                  <a:rPr lang="ja-JP" altLang="en-US" sz="2400" dirty="0">
                    <a:latin typeface="Times New Roman" panose="02020603050405020304" pitchFamily="18" charset="0"/>
                    <a:cs typeface="Times New Roman" panose="02020603050405020304" pitchFamily="18" charset="0"/>
                  </a:rPr>
                  <a:t>≒</a:t>
                </a:r>
                <a:r>
                  <a:rPr lang="en-US" altLang="ja-JP" sz="2400" dirty="0">
                    <a:latin typeface="Times New Roman" panose="02020603050405020304" pitchFamily="18" charset="0"/>
                    <a:cs typeface="Times New Roman" panose="02020603050405020304" pitchFamily="18" charset="0"/>
                  </a:rPr>
                  <a:t> 3</a:t>
                </a:r>
                <a:endParaRPr kumimoji="1" lang="en-US" altLang="ja-JP" sz="2400" dirty="0"/>
              </a:p>
              <a:p>
                <a:pPr marL="285750" indent="-285750">
                  <a:lnSpc>
                    <a:spcPct val="250000"/>
                  </a:lnSpc>
                  <a:buFont typeface="Wingdings" panose="05000000000000000000" pitchFamily="2" charset="2"/>
                  <a:buChar char="l"/>
                </a:pPr>
                <a:r>
                  <a:rPr lang="ja-JP" altLang="en-US" sz="2400" dirty="0"/>
                  <a:t>得られた</a:t>
                </a:r>
                <a:r>
                  <a:rPr lang="el-GR" altLang="ja-JP" sz="2400" i="1" dirty="0">
                    <a:latin typeface="Times New Roman" panose="02020603050405020304" pitchFamily="18" charset="0"/>
                    <a:cs typeface="Times New Roman" panose="02020603050405020304" pitchFamily="18" charset="0"/>
                  </a:rPr>
                  <a:t>δ</a:t>
                </a:r>
                <a:r>
                  <a:rPr lang="ja-JP" altLang="en-US" sz="2400" dirty="0">
                    <a:latin typeface="Times New Roman" panose="02020603050405020304" pitchFamily="18" charset="0"/>
                    <a:cs typeface="Times New Roman" panose="02020603050405020304" pitchFamily="18" charset="0"/>
                  </a:rPr>
                  <a:t>をもとに磁化率とスピン状態を計算</a:t>
                </a:r>
                <a:endParaRPr lang="en-US" altLang="ja-JP" sz="2400" dirty="0"/>
              </a:p>
            </p:txBody>
          </p:sp>
        </mc:Choice>
        <mc:Fallback xmlns="">
          <p:sp>
            <p:nvSpPr>
              <p:cNvPr id="7" name="テキスト ボックス 6">
                <a:extLst>
                  <a:ext uri="{FF2B5EF4-FFF2-40B4-BE49-F238E27FC236}">
                    <a16:creationId xmlns:a16="http://schemas.microsoft.com/office/drawing/2014/main" id="{ED152615-7AAC-4499-92FC-90EDA21C1B6C}"/>
                  </a:ext>
                </a:extLst>
              </p:cNvPr>
              <p:cNvSpPr txBox="1">
                <a:spLocks noRot="1" noChangeAspect="1" noMove="1" noResize="1" noEditPoints="1" noAdjustHandles="1" noChangeArrowheads="1" noChangeShapeType="1" noTextEdit="1"/>
              </p:cNvSpPr>
              <p:nvPr/>
            </p:nvSpPr>
            <p:spPr>
              <a:xfrm>
                <a:off x="1619672" y="3212976"/>
                <a:ext cx="6263253" cy="2983702"/>
              </a:xfrm>
              <a:prstGeom prst="rect">
                <a:avLst/>
              </a:prstGeom>
              <a:blipFill>
                <a:blip r:embed="rId5"/>
                <a:stretch>
                  <a:fillRect l="-1363" r="-389" b="-3469"/>
                </a:stretch>
              </a:blipFill>
            </p:spPr>
            <p:txBody>
              <a:bodyPr/>
              <a:lstStyle/>
              <a:p>
                <a:r>
                  <a:rPr lang="ja-JP" altLang="en-US">
                    <a:noFill/>
                  </a:rPr>
                  <a:t> </a:t>
                </a:r>
              </a:p>
            </p:txBody>
          </p:sp>
        </mc:Fallback>
      </mc:AlternateContent>
      <p:graphicFrame>
        <p:nvGraphicFramePr>
          <p:cNvPr id="9" name="表 8">
            <a:extLst>
              <a:ext uri="{FF2B5EF4-FFF2-40B4-BE49-F238E27FC236}">
                <a16:creationId xmlns:a16="http://schemas.microsoft.com/office/drawing/2014/main" id="{F40616E6-8B76-4DA4-B069-59A5E3A427AE}"/>
              </a:ext>
            </a:extLst>
          </p:cNvPr>
          <p:cNvGraphicFramePr>
            <a:graphicFrameLocks noGrp="1"/>
          </p:cNvGraphicFramePr>
          <p:nvPr/>
        </p:nvGraphicFramePr>
        <p:xfrm>
          <a:off x="43410" y="1594042"/>
          <a:ext cx="9057180" cy="848504"/>
        </p:xfrm>
        <a:graphic>
          <a:graphicData uri="http://schemas.openxmlformats.org/drawingml/2006/table">
            <a:tbl>
              <a:tblPr>
                <a:tableStyleId>{5C22544A-7EE6-4342-B048-85BDC9FD1C3A}</a:tableStyleId>
              </a:tblPr>
              <a:tblGrid>
                <a:gridCol w="905718">
                  <a:extLst>
                    <a:ext uri="{9D8B030D-6E8A-4147-A177-3AD203B41FA5}">
                      <a16:colId xmlns:a16="http://schemas.microsoft.com/office/drawing/2014/main" val="3048356989"/>
                    </a:ext>
                  </a:extLst>
                </a:gridCol>
                <a:gridCol w="905718">
                  <a:extLst>
                    <a:ext uri="{9D8B030D-6E8A-4147-A177-3AD203B41FA5}">
                      <a16:colId xmlns:a16="http://schemas.microsoft.com/office/drawing/2014/main" val="2890584843"/>
                    </a:ext>
                  </a:extLst>
                </a:gridCol>
                <a:gridCol w="905718">
                  <a:extLst>
                    <a:ext uri="{9D8B030D-6E8A-4147-A177-3AD203B41FA5}">
                      <a16:colId xmlns:a16="http://schemas.microsoft.com/office/drawing/2014/main" val="3517606687"/>
                    </a:ext>
                  </a:extLst>
                </a:gridCol>
                <a:gridCol w="905718">
                  <a:extLst>
                    <a:ext uri="{9D8B030D-6E8A-4147-A177-3AD203B41FA5}">
                      <a16:colId xmlns:a16="http://schemas.microsoft.com/office/drawing/2014/main" val="4080233463"/>
                    </a:ext>
                  </a:extLst>
                </a:gridCol>
                <a:gridCol w="905718">
                  <a:extLst>
                    <a:ext uri="{9D8B030D-6E8A-4147-A177-3AD203B41FA5}">
                      <a16:colId xmlns:a16="http://schemas.microsoft.com/office/drawing/2014/main" val="3909274618"/>
                    </a:ext>
                  </a:extLst>
                </a:gridCol>
                <a:gridCol w="905718">
                  <a:extLst>
                    <a:ext uri="{9D8B030D-6E8A-4147-A177-3AD203B41FA5}">
                      <a16:colId xmlns:a16="http://schemas.microsoft.com/office/drawing/2014/main" val="2871056336"/>
                    </a:ext>
                  </a:extLst>
                </a:gridCol>
                <a:gridCol w="905718">
                  <a:extLst>
                    <a:ext uri="{9D8B030D-6E8A-4147-A177-3AD203B41FA5}">
                      <a16:colId xmlns:a16="http://schemas.microsoft.com/office/drawing/2014/main" val="1499289170"/>
                    </a:ext>
                  </a:extLst>
                </a:gridCol>
                <a:gridCol w="905718">
                  <a:extLst>
                    <a:ext uri="{9D8B030D-6E8A-4147-A177-3AD203B41FA5}">
                      <a16:colId xmlns:a16="http://schemas.microsoft.com/office/drawing/2014/main" val="841116483"/>
                    </a:ext>
                  </a:extLst>
                </a:gridCol>
                <a:gridCol w="905718">
                  <a:extLst>
                    <a:ext uri="{9D8B030D-6E8A-4147-A177-3AD203B41FA5}">
                      <a16:colId xmlns:a16="http://schemas.microsoft.com/office/drawing/2014/main" val="3477227081"/>
                    </a:ext>
                  </a:extLst>
                </a:gridCol>
                <a:gridCol w="905718">
                  <a:extLst>
                    <a:ext uri="{9D8B030D-6E8A-4147-A177-3AD203B41FA5}">
                      <a16:colId xmlns:a16="http://schemas.microsoft.com/office/drawing/2014/main" val="3826937716"/>
                    </a:ext>
                  </a:extLst>
                </a:gridCol>
              </a:tblGrid>
              <a:tr h="430064">
                <a:tc>
                  <a:txBody>
                    <a:bodyPr/>
                    <a:lstStyle/>
                    <a:p>
                      <a:pPr algn="ctr" fontAlgn="b"/>
                      <a:r>
                        <a:rPr lang="en-US" sz="2400" u="none" strike="noStrike" dirty="0">
                          <a:solidFill>
                            <a:schemeClr val="tx1"/>
                          </a:solidFill>
                          <a:effectLst/>
                        </a:rPr>
                        <a:t>x</a:t>
                      </a:r>
                      <a:endParaRPr lang="en-US" sz="2400" b="0" i="0" u="none" strike="noStrike" dirty="0">
                        <a:solidFill>
                          <a:schemeClr val="tx1"/>
                        </a:solidFill>
                        <a:effectLst/>
                        <a:latin typeface="Yu Gothic" panose="020B0400000000000000" pitchFamily="50" charset="-128"/>
                        <a:ea typeface="Yu Gothic" panose="020B0400000000000000" pitchFamily="50" charset="-128"/>
                      </a:endParaRPr>
                    </a:p>
                  </a:txBody>
                  <a:tcPr marL="6350" marR="6350" marT="6350" marB="0" anchor="ctr">
                    <a:solidFill>
                      <a:schemeClr val="accent5">
                        <a:lumMod val="60000"/>
                        <a:lumOff val="40000"/>
                      </a:schemeClr>
                    </a:solidFill>
                  </a:tcPr>
                </a:tc>
                <a:tc>
                  <a:txBody>
                    <a:bodyPr/>
                    <a:lstStyle/>
                    <a:p>
                      <a:pPr algn="ctr" fontAlgn="b"/>
                      <a:r>
                        <a:rPr lang="en-US" altLang="ja-JP" sz="2000" u="none" strike="noStrike" dirty="0">
                          <a:solidFill>
                            <a:schemeClr val="tx1"/>
                          </a:solidFill>
                          <a:effectLst/>
                        </a:rPr>
                        <a:t>0.1</a:t>
                      </a:r>
                      <a:endParaRPr lang="en-US" altLang="ja-JP" sz="2000" b="0" i="0" u="none" strike="noStrike" dirty="0">
                        <a:solidFill>
                          <a:schemeClr val="tx1"/>
                        </a:solidFill>
                        <a:effectLst/>
                        <a:latin typeface="Yu Gothic" panose="020B0400000000000000" pitchFamily="50" charset="-128"/>
                        <a:ea typeface="Yu Gothic" panose="020B0400000000000000" pitchFamily="50" charset="-128"/>
                      </a:endParaRPr>
                    </a:p>
                  </a:txBody>
                  <a:tcPr marL="6350" marR="6350" marT="6350" marB="0" anchor="ctr">
                    <a:solidFill>
                      <a:schemeClr val="accent5">
                        <a:lumMod val="60000"/>
                        <a:lumOff val="40000"/>
                      </a:schemeClr>
                    </a:solidFill>
                  </a:tcPr>
                </a:tc>
                <a:tc>
                  <a:txBody>
                    <a:bodyPr/>
                    <a:lstStyle/>
                    <a:p>
                      <a:pPr algn="ctr" fontAlgn="b"/>
                      <a:r>
                        <a:rPr lang="en-US" altLang="ja-JP" sz="2000" u="none" strike="noStrike" dirty="0">
                          <a:solidFill>
                            <a:schemeClr val="tx1"/>
                          </a:solidFill>
                          <a:effectLst/>
                        </a:rPr>
                        <a:t>0.2</a:t>
                      </a:r>
                      <a:endParaRPr lang="en-US" altLang="ja-JP" sz="2000" b="0" i="0" u="none" strike="noStrike" dirty="0">
                        <a:solidFill>
                          <a:schemeClr val="tx1"/>
                        </a:solidFill>
                        <a:effectLst/>
                        <a:latin typeface="Yu Gothic" panose="020B0400000000000000" pitchFamily="50" charset="-128"/>
                        <a:ea typeface="Yu Gothic" panose="020B0400000000000000" pitchFamily="50" charset="-128"/>
                      </a:endParaRPr>
                    </a:p>
                  </a:txBody>
                  <a:tcPr marL="6350" marR="6350" marT="6350" marB="0" anchor="ctr">
                    <a:solidFill>
                      <a:schemeClr val="accent5">
                        <a:lumMod val="60000"/>
                        <a:lumOff val="40000"/>
                      </a:schemeClr>
                    </a:solidFill>
                  </a:tcPr>
                </a:tc>
                <a:tc>
                  <a:txBody>
                    <a:bodyPr/>
                    <a:lstStyle/>
                    <a:p>
                      <a:pPr algn="ctr" fontAlgn="b"/>
                      <a:r>
                        <a:rPr lang="en-US" altLang="ja-JP" sz="2000" u="none" strike="noStrike" dirty="0">
                          <a:solidFill>
                            <a:schemeClr val="tx1"/>
                          </a:solidFill>
                          <a:effectLst/>
                        </a:rPr>
                        <a:t>0.3</a:t>
                      </a:r>
                      <a:endParaRPr lang="en-US" altLang="ja-JP" sz="2000" b="0" i="0" u="none" strike="noStrike" dirty="0">
                        <a:solidFill>
                          <a:schemeClr val="tx1"/>
                        </a:solidFill>
                        <a:effectLst/>
                        <a:latin typeface="Yu Gothic" panose="020B0400000000000000" pitchFamily="50" charset="-128"/>
                        <a:ea typeface="Yu Gothic" panose="020B0400000000000000" pitchFamily="50" charset="-128"/>
                      </a:endParaRPr>
                    </a:p>
                  </a:txBody>
                  <a:tcPr marL="6350" marR="6350" marT="6350" marB="0" anchor="ctr">
                    <a:solidFill>
                      <a:schemeClr val="accent5">
                        <a:lumMod val="60000"/>
                        <a:lumOff val="40000"/>
                      </a:schemeClr>
                    </a:solidFill>
                  </a:tcPr>
                </a:tc>
                <a:tc>
                  <a:txBody>
                    <a:bodyPr/>
                    <a:lstStyle/>
                    <a:p>
                      <a:pPr algn="ctr" fontAlgn="b"/>
                      <a:r>
                        <a:rPr lang="en-US" altLang="ja-JP" sz="2000" u="none" strike="noStrike" dirty="0">
                          <a:solidFill>
                            <a:schemeClr val="tx1"/>
                          </a:solidFill>
                          <a:effectLst/>
                        </a:rPr>
                        <a:t>0.4</a:t>
                      </a:r>
                      <a:endParaRPr lang="en-US" altLang="ja-JP" sz="2000" b="0" i="0" u="none" strike="noStrike" dirty="0">
                        <a:solidFill>
                          <a:schemeClr val="tx1"/>
                        </a:solidFill>
                        <a:effectLst/>
                        <a:latin typeface="Yu Gothic" panose="020B0400000000000000" pitchFamily="50" charset="-128"/>
                        <a:ea typeface="Yu Gothic" panose="020B0400000000000000" pitchFamily="50" charset="-128"/>
                      </a:endParaRPr>
                    </a:p>
                  </a:txBody>
                  <a:tcPr marL="6350" marR="6350" marT="6350" marB="0" anchor="ctr">
                    <a:solidFill>
                      <a:schemeClr val="accent5">
                        <a:lumMod val="60000"/>
                        <a:lumOff val="40000"/>
                      </a:schemeClr>
                    </a:solidFill>
                  </a:tcPr>
                </a:tc>
                <a:tc>
                  <a:txBody>
                    <a:bodyPr/>
                    <a:lstStyle/>
                    <a:p>
                      <a:pPr algn="ctr" fontAlgn="b"/>
                      <a:r>
                        <a:rPr lang="en-US" altLang="ja-JP" sz="2000" u="none" strike="noStrike" dirty="0">
                          <a:solidFill>
                            <a:schemeClr val="tx1"/>
                          </a:solidFill>
                          <a:effectLst/>
                        </a:rPr>
                        <a:t>0.5</a:t>
                      </a:r>
                      <a:endParaRPr lang="en-US" altLang="ja-JP" sz="2000" b="0" i="0" u="none" strike="noStrike" dirty="0">
                        <a:solidFill>
                          <a:schemeClr val="tx1"/>
                        </a:solidFill>
                        <a:effectLst/>
                        <a:latin typeface="Yu Gothic" panose="020B0400000000000000" pitchFamily="50" charset="-128"/>
                        <a:ea typeface="Yu Gothic" panose="020B0400000000000000" pitchFamily="50" charset="-128"/>
                      </a:endParaRPr>
                    </a:p>
                  </a:txBody>
                  <a:tcPr marL="6350" marR="6350" marT="6350" marB="0" anchor="ctr">
                    <a:solidFill>
                      <a:schemeClr val="accent5">
                        <a:lumMod val="60000"/>
                        <a:lumOff val="40000"/>
                      </a:schemeClr>
                    </a:solidFill>
                  </a:tcPr>
                </a:tc>
                <a:tc>
                  <a:txBody>
                    <a:bodyPr/>
                    <a:lstStyle/>
                    <a:p>
                      <a:pPr algn="ctr" fontAlgn="b"/>
                      <a:r>
                        <a:rPr lang="en-US" altLang="ja-JP" sz="2000" u="none" strike="noStrike" dirty="0">
                          <a:solidFill>
                            <a:schemeClr val="tx1"/>
                          </a:solidFill>
                          <a:effectLst/>
                        </a:rPr>
                        <a:t>0.6</a:t>
                      </a:r>
                      <a:endParaRPr lang="en-US" altLang="ja-JP" sz="2000" b="0" i="0" u="none" strike="noStrike" dirty="0">
                        <a:solidFill>
                          <a:schemeClr val="tx1"/>
                        </a:solidFill>
                        <a:effectLst/>
                        <a:latin typeface="Yu Gothic" panose="020B0400000000000000" pitchFamily="50" charset="-128"/>
                        <a:ea typeface="Yu Gothic" panose="020B0400000000000000" pitchFamily="50" charset="-128"/>
                      </a:endParaRPr>
                    </a:p>
                  </a:txBody>
                  <a:tcPr marL="6350" marR="6350" marT="6350" marB="0" anchor="ctr">
                    <a:solidFill>
                      <a:schemeClr val="accent5">
                        <a:lumMod val="60000"/>
                        <a:lumOff val="40000"/>
                      </a:schemeClr>
                    </a:solidFill>
                  </a:tcPr>
                </a:tc>
                <a:tc>
                  <a:txBody>
                    <a:bodyPr/>
                    <a:lstStyle/>
                    <a:p>
                      <a:pPr algn="ctr" fontAlgn="b"/>
                      <a:r>
                        <a:rPr lang="en-US" altLang="ja-JP" sz="2000" u="none" strike="noStrike" dirty="0">
                          <a:solidFill>
                            <a:schemeClr val="tx1"/>
                          </a:solidFill>
                          <a:effectLst/>
                        </a:rPr>
                        <a:t>0.7</a:t>
                      </a:r>
                      <a:endParaRPr lang="en-US" altLang="ja-JP" sz="2000" b="0" i="0" u="none" strike="noStrike" dirty="0">
                        <a:solidFill>
                          <a:schemeClr val="tx1"/>
                        </a:solidFill>
                        <a:effectLst/>
                        <a:latin typeface="Yu Gothic" panose="020B0400000000000000" pitchFamily="50" charset="-128"/>
                        <a:ea typeface="Yu Gothic" panose="020B0400000000000000" pitchFamily="50" charset="-128"/>
                      </a:endParaRPr>
                    </a:p>
                  </a:txBody>
                  <a:tcPr marL="6350" marR="6350" marT="6350" marB="0" anchor="ctr">
                    <a:solidFill>
                      <a:schemeClr val="accent5">
                        <a:lumMod val="60000"/>
                        <a:lumOff val="40000"/>
                      </a:schemeClr>
                    </a:solidFill>
                  </a:tcPr>
                </a:tc>
                <a:tc>
                  <a:txBody>
                    <a:bodyPr/>
                    <a:lstStyle/>
                    <a:p>
                      <a:pPr algn="ctr" fontAlgn="b"/>
                      <a:r>
                        <a:rPr lang="en-US" altLang="ja-JP" sz="2000" u="none" strike="noStrike" dirty="0">
                          <a:solidFill>
                            <a:schemeClr val="tx1"/>
                          </a:solidFill>
                          <a:effectLst/>
                        </a:rPr>
                        <a:t>0.8</a:t>
                      </a:r>
                      <a:endParaRPr lang="en-US" altLang="ja-JP" sz="2000" b="0" i="0" u="none" strike="noStrike" dirty="0">
                        <a:solidFill>
                          <a:schemeClr val="tx1"/>
                        </a:solidFill>
                        <a:effectLst/>
                        <a:latin typeface="Yu Gothic" panose="020B0400000000000000" pitchFamily="50" charset="-128"/>
                        <a:ea typeface="Yu Gothic" panose="020B0400000000000000" pitchFamily="50" charset="-128"/>
                      </a:endParaRPr>
                    </a:p>
                  </a:txBody>
                  <a:tcPr marL="6350" marR="6350" marT="6350" marB="0" anchor="ctr">
                    <a:solidFill>
                      <a:schemeClr val="accent5">
                        <a:lumMod val="60000"/>
                        <a:lumOff val="40000"/>
                      </a:schemeClr>
                    </a:solidFill>
                  </a:tcPr>
                </a:tc>
                <a:tc>
                  <a:txBody>
                    <a:bodyPr/>
                    <a:lstStyle/>
                    <a:p>
                      <a:pPr algn="ctr" fontAlgn="b"/>
                      <a:r>
                        <a:rPr lang="en-US" altLang="ja-JP" sz="2000" u="none" strike="noStrike" dirty="0">
                          <a:solidFill>
                            <a:schemeClr val="tx1"/>
                          </a:solidFill>
                          <a:effectLst/>
                        </a:rPr>
                        <a:t>0.9</a:t>
                      </a:r>
                      <a:endParaRPr lang="en-US" altLang="ja-JP" sz="2000" b="0" i="0" u="none" strike="noStrike" dirty="0">
                        <a:solidFill>
                          <a:schemeClr val="tx1"/>
                        </a:solidFill>
                        <a:effectLst/>
                        <a:latin typeface="Yu Gothic" panose="020B0400000000000000" pitchFamily="50" charset="-128"/>
                        <a:ea typeface="Yu Gothic" panose="020B0400000000000000" pitchFamily="50" charset="-128"/>
                      </a:endParaRPr>
                    </a:p>
                  </a:txBody>
                  <a:tcPr marL="6350" marR="6350" marT="6350" marB="0" anchor="ctr">
                    <a:solidFill>
                      <a:schemeClr val="accent5">
                        <a:lumMod val="60000"/>
                        <a:lumOff val="40000"/>
                      </a:schemeClr>
                    </a:solidFill>
                  </a:tcPr>
                </a:tc>
                <a:extLst>
                  <a:ext uri="{0D108BD9-81ED-4DB2-BD59-A6C34878D82A}">
                    <a16:rowId xmlns:a16="http://schemas.microsoft.com/office/drawing/2014/main" val="1946409830"/>
                  </a:ext>
                </a:extLst>
              </a:tr>
              <a:tr h="418440">
                <a:tc>
                  <a:txBody>
                    <a:bodyPr/>
                    <a:lstStyle/>
                    <a:p>
                      <a:pPr algn="ctr" fontAlgn="b"/>
                      <a:r>
                        <a:rPr lang="en-US" altLang="ja-JP" sz="2000" b="1" i="0" u="none" strike="noStrike" dirty="0">
                          <a:solidFill>
                            <a:schemeClr val="tx1"/>
                          </a:solidFill>
                          <a:effectLst/>
                          <a:latin typeface="Yu Gothic" panose="020B0400000000000000" pitchFamily="50" charset="-128"/>
                          <a:ea typeface="Yu Gothic" panose="020B0400000000000000" pitchFamily="50" charset="-128"/>
                        </a:rPr>
                        <a:t>3-</a:t>
                      </a:r>
                      <a:r>
                        <a:rPr lang="el-GR" altLang="ja-JP" sz="2000" b="1" i="1" u="none" strike="noStrike" dirty="0">
                          <a:solidFill>
                            <a:schemeClr val="tx1"/>
                          </a:solidFill>
                          <a:effectLst/>
                          <a:latin typeface="Times New Roman" panose="02020603050405020304" pitchFamily="18" charset="0"/>
                          <a:ea typeface="Yu Gothic" panose="020B0400000000000000" pitchFamily="50" charset="-128"/>
                          <a:cs typeface="Times New Roman" panose="02020603050405020304" pitchFamily="18" charset="0"/>
                        </a:rPr>
                        <a:t>δ</a:t>
                      </a:r>
                      <a:endParaRPr lang="ja-JP" altLang="en-US" sz="2000" b="1" i="1" u="none" strike="noStrike" dirty="0">
                        <a:solidFill>
                          <a:schemeClr val="tx1"/>
                        </a:solidFill>
                        <a:effectLst/>
                        <a:latin typeface="Yu Gothic" panose="020B0400000000000000" pitchFamily="50" charset="-128"/>
                        <a:ea typeface="Yu Gothic" panose="020B0400000000000000" pitchFamily="50" charset="-128"/>
                      </a:endParaRPr>
                    </a:p>
                  </a:txBody>
                  <a:tcPr marL="6350" marR="6350" marT="6350" marB="0" anchor="ctr">
                    <a:solidFill>
                      <a:schemeClr val="accent5">
                        <a:lumMod val="60000"/>
                        <a:lumOff val="40000"/>
                      </a:schemeClr>
                    </a:solidFill>
                  </a:tcPr>
                </a:tc>
                <a:tc>
                  <a:txBody>
                    <a:bodyPr/>
                    <a:lstStyle/>
                    <a:p>
                      <a:pPr algn="ctr" fontAlgn="b"/>
                      <a:r>
                        <a:rPr lang="en-US" altLang="ja-JP" sz="1800" b="1" u="none" strike="noStrike" dirty="0">
                          <a:effectLst/>
                        </a:rPr>
                        <a:t>3.00</a:t>
                      </a:r>
                      <a:r>
                        <a:rPr lang="en-US" altLang="ja-JP" sz="1800" u="none" strike="noStrike" dirty="0">
                          <a:effectLst/>
                        </a:rPr>
                        <a:t>(3)</a:t>
                      </a:r>
                      <a:endParaRPr lang="en-US" altLang="ja-JP" sz="1800" b="0" i="0" u="none" strike="noStrike" dirty="0">
                        <a:solidFill>
                          <a:srgbClr val="000000"/>
                        </a:solidFill>
                        <a:effectLst/>
                        <a:latin typeface="Yu Gothic" panose="020B0400000000000000" pitchFamily="50" charset="-128"/>
                        <a:ea typeface="Yu Gothic" panose="020B0400000000000000" pitchFamily="50" charset="-128"/>
                      </a:endParaRPr>
                    </a:p>
                  </a:txBody>
                  <a:tcPr marL="6350" marR="6350" marT="6350" marB="0" anchor="ctr"/>
                </a:tc>
                <a:tc>
                  <a:txBody>
                    <a:bodyPr/>
                    <a:lstStyle/>
                    <a:p>
                      <a:pPr algn="ctr" fontAlgn="b"/>
                      <a:r>
                        <a:rPr lang="en-US" altLang="ja-JP" sz="1800" b="1" u="none" strike="noStrike" dirty="0">
                          <a:effectLst/>
                        </a:rPr>
                        <a:t>2.996</a:t>
                      </a:r>
                      <a:r>
                        <a:rPr lang="en-US" altLang="ja-JP" sz="1800" u="none" strike="noStrike" dirty="0">
                          <a:effectLst/>
                        </a:rPr>
                        <a:t>(4) </a:t>
                      </a:r>
                      <a:endParaRPr lang="en-US" altLang="ja-JP" sz="1800" b="0" i="0" u="none" strike="noStrike" dirty="0">
                        <a:solidFill>
                          <a:srgbClr val="000000"/>
                        </a:solidFill>
                        <a:effectLst/>
                        <a:latin typeface="Yu Gothic" panose="020B0400000000000000" pitchFamily="50" charset="-128"/>
                        <a:ea typeface="Yu Gothic" panose="020B0400000000000000" pitchFamily="50" charset="-128"/>
                      </a:endParaRPr>
                    </a:p>
                  </a:txBody>
                  <a:tcPr marL="6350" marR="6350" marT="6350" marB="0" anchor="ctr"/>
                </a:tc>
                <a:tc>
                  <a:txBody>
                    <a:bodyPr/>
                    <a:lstStyle/>
                    <a:p>
                      <a:pPr algn="ctr" fontAlgn="b"/>
                      <a:r>
                        <a:rPr lang="en-US" altLang="ja-JP" sz="1800" b="1" u="none" strike="noStrike" dirty="0">
                          <a:effectLst/>
                        </a:rPr>
                        <a:t>2.99</a:t>
                      </a:r>
                      <a:r>
                        <a:rPr lang="en-US" altLang="ja-JP" sz="1800" u="none" strike="noStrike" dirty="0">
                          <a:effectLst/>
                        </a:rPr>
                        <a:t>(1) </a:t>
                      </a:r>
                      <a:endParaRPr lang="en-US" altLang="ja-JP" sz="1800" b="0" i="0" u="none" strike="noStrike" dirty="0">
                        <a:solidFill>
                          <a:srgbClr val="000000"/>
                        </a:solidFill>
                        <a:effectLst/>
                        <a:latin typeface="Yu Gothic" panose="020B0400000000000000" pitchFamily="50" charset="-128"/>
                        <a:ea typeface="Yu Gothic" panose="020B0400000000000000" pitchFamily="50" charset="-128"/>
                      </a:endParaRPr>
                    </a:p>
                  </a:txBody>
                  <a:tcPr marL="6350" marR="6350" marT="6350" marB="0" anchor="ctr"/>
                </a:tc>
                <a:tc>
                  <a:txBody>
                    <a:bodyPr/>
                    <a:lstStyle/>
                    <a:p>
                      <a:pPr algn="ctr" fontAlgn="b"/>
                      <a:r>
                        <a:rPr lang="en-US" altLang="ja-JP" sz="1800" b="1" u="none" strike="noStrike" dirty="0">
                          <a:effectLst/>
                        </a:rPr>
                        <a:t>2.989</a:t>
                      </a:r>
                      <a:r>
                        <a:rPr lang="en-US" altLang="ja-JP" sz="1800" u="none" strike="noStrike" dirty="0">
                          <a:effectLst/>
                        </a:rPr>
                        <a:t>(8) </a:t>
                      </a:r>
                      <a:endParaRPr lang="en-US" altLang="ja-JP" sz="1800" b="0" i="0" u="none" strike="noStrike" dirty="0">
                        <a:solidFill>
                          <a:srgbClr val="000000"/>
                        </a:solidFill>
                        <a:effectLst/>
                        <a:latin typeface="Yu Gothic" panose="020B0400000000000000" pitchFamily="50" charset="-128"/>
                        <a:ea typeface="Yu Gothic" panose="020B0400000000000000" pitchFamily="50" charset="-128"/>
                      </a:endParaRPr>
                    </a:p>
                  </a:txBody>
                  <a:tcPr marL="6350" marR="6350" marT="6350" marB="0" anchor="ctr"/>
                </a:tc>
                <a:tc>
                  <a:txBody>
                    <a:bodyPr/>
                    <a:lstStyle/>
                    <a:p>
                      <a:pPr algn="ctr" fontAlgn="b"/>
                      <a:r>
                        <a:rPr lang="en-US" altLang="ja-JP" sz="1800" b="1" u="none" strike="noStrike" dirty="0">
                          <a:effectLst/>
                        </a:rPr>
                        <a:t>3.00</a:t>
                      </a:r>
                      <a:r>
                        <a:rPr lang="en-US" altLang="ja-JP" sz="1800" u="none" strike="noStrike" dirty="0">
                          <a:effectLst/>
                        </a:rPr>
                        <a:t>(2)</a:t>
                      </a:r>
                      <a:endParaRPr lang="en-US" altLang="ja-JP" sz="1800" b="0" i="0" u="none" strike="noStrike" dirty="0">
                        <a:solidFill>
                          <a:srgbClr val="000000"/>
                        </a:solidFill>
                        <a:effectLst/>
                        <a:latin typeface="Yu Gothic" panose="020B0400000000000000" pitchFamily="50" charset="-128"/>
                        <a:ea typeface="Yu Gothic" panose="020B0400000000000000" pitchFamily="50" charset="-128"/>
                      </a:endParaRPr>
                    </a:p>
                  </a:txBody>
                  <a:tcPr marL="6350" marR="6350" marT="6350" marB="0" anchor="ctr"/>
                </a:tc>
                <a:tc>
                  <a:txBody>
                    <a:bodyPr/>
                    <a:lstStyle/>
                    <a:p>
                      <a:pPr algn="ctr" fontAlgn="b"/>
                      <a:r>
                        <a:rPr lang="en-US" altLang="ja-JP" sz="1800" b="1" u="none" strike="noStrike" dirty="0">
                          <a:effectLst/>
                        </a:rPr>
                        <a:t>2.99</a:t>
                      </a:r>
                      <a:r>
                        <a:rPr lang="en-US" altLang="ja-JP" sz="1800" u="none" strike="noStrike" dirty="0">
                          <a:effectLst/>
                        </a:rPr>
                        <a:t>(1) </a:t>
                      </a:r>
                      <a:endParaRPr lang="en-US" altLang="ja-JP" sz="1800" b="0" i="0" u="none" strike="noStrike" dirty="0">
                        <a:solidFill>
                          <a:srgbClr val="000000"/>
                        </a:solidFill>
                        <a:effectLst/>
                        <a:latin typeface="Yu Gothic" panose="020B0400000000000000" pitchFamily="50" charset="-128"/>
                        <a:ea typeface="Yu Gothic" panose="020B0400000000000000" pitchFamily="50" charset="-128"/>
                      </a:endParaRPr>
                    </a:p>
                  </a:txBody>
                  <a:tcPr marL="6350" marR="6350" marT="6350" marB="0" anchor="ctr"/>
                </a:tc>
                <a:tc>
                  <a:txBody>
                    <a:bodyPr/>
                    <a:lstStyle/>
                    <a:p>
                      <a:pPr algn="ctr" fontAlgn="b"/>
                      <a:r>
                        <a:rPr lang="en-US" altLang="ja-JP" sz="1800" b="1" u="none" strike="noStrike" dirty="0">
                          <a:effectLst/>
                        </a:rPr>
                        <a:t>2.991</a:t>
                      </a:r>
                      <a:r>
                        <a:rPr lang="en-US" altLang="ja-JP" sz="1800" u="none" strike="noStrike" dirty="0">
                          <a:effectLst/>
                        </a:rPr>
                        <a:t>(9) </a:t>
                      </a:r>
                      <a:endParaRPr lang="en-US" altLang="ja-JP" sz="1800" b="0" i="0" u="none" strike="noStrike" dirty="0">
                        <a:solidFill>
                          <a:srgbClr val="000000"/>
                        </a:solidFill>
                        <a:effectLst/>
                        <a:latin typeface="Yu Gothic" panose="020B0400000000000000" pitchFamily="50" charset="-128"/>
                        <a:ea typeface="Yu Gothic" panose="020B0400000000000000" pitchFamily="50" charset="-128"/>
                      </a:endParaRPr>
                    </a:p>
                  </a:txBody>
                  <a:tcPr marL="6350" marR="6350" marT="6350" marB="0" anchor="ctr"/>
                </a:tc>
                <a:tc>
                  <a:txBody>
                    <a:bodyPr/>
                    <a:lstStyle/>
                    <a:p>
                      <a:pPr algn="ctr" fontAlgn="b"/>
                      <a:r>
                        <a:rPr lang="en-US" altLang="ja-JP" sz="1800" b="1" u="none" strike="noStrike" dirty="0">
                          <a:effectLst/>
                        </a:rPr>
                        <a:t>2.965</a:t>
                      </a:r>
                      <a:r>
                        <a:rPr lang="en-US" altLang="ja-JP" sz="1800" u="none" strike="noStrike" dirty="0">
                          <a:effectLst/>
                        </a:rPr>
                        <a:t>(5) </a:t>
                      </a:r>
                      <a:endParaRPr lang="en-US" altLang="ja-JP" sz="1800" b="0" i="0" u="none" strike="noStrike" dirty="0">
                        <a:solidFill>
                          <a:srgbClr val="000000"/>
                        </a:solidFill>
                        <a:effectLst/>
                        <a:latin typeface="Yu Gothic" panose="020B0400000000000000" pitchFamily="50" charset="-128"/>
                        <a:ea typeface="Yu Gothic" panose="020B0400000000000000" pitchFamily="50" charset="-128"/>
                      </a:endParaRPr>
                    </a:p>
                  </a:txBody>
                  <a:tcPr marL="6350" marR="6350" marT="6350" marB="0" anchor="ctr"/>
                </a:tc>
                <a:tc>
                  <a:txBody>
                    <a:bodyPr/>
                    <a:lstStyle/>
                    <a:p>
                      <a:pPr algn="ctr" fontAlgn="b"/>
                      <a:r>
                        <a:rPr lang="en-US" altLang="ja-JP" sz="1800" b="1" u="none" strike="noStrike" dirty="0">
                          <a:effectLst/>
                        </a:rPr>
                        <a:t>2.952</a:t>
                      </a:r>
                      <a:r>
                        <a:rPr lang="en-US" altLang="ja-JP" sz="1800" u="none" strike="noStrike" dirty="0">
                          <a:effectLst/>
                        </a:rPr>
                        <a:t>(3) </a:t>
                      </a:r>
                      <a:endParaRPr lang="en-US" altLang="ja-JP" sz="1800" b="0" i="0" u="none" strike="noStrike" dirty="0">
                        <a:solidFill>
                          <a:srgbClr val="000000"/>
                        </a:solidFill>
                        <a:effectLst/>
                        <a:latin typeface="Yu Gothic" panose="020B0400000000000000" pitchFamily="50" charset="-128"/>
                        <a:ea typeface="Yu Gothic" panose="020B0400000000000000" pitchFamily="50" charset="-128"/>
                      </a:endParaRPr>
                    </a:p>
                  </a:txBody>
                  <a:tcPr marL="6350" marR="6350" marT="6350" marB="0" anchor="ctr"/>
                </a:tc>
                <a:extLst>
                  <a:ext uri="{0D108BD9-81ED-4DB2-BD59-A6C34878D82A}">
                    <a16:rowId xmlns:a16="http://schemas.microsoft.com/office/drawing/2014/main" val="1289538387"/>
                  </a:ext>
                </a:extLst>
              </a:tr>
            </a:tbl>
          </a:graphicData>
        </a:graphic>
      </p:graphicFrame>
      <p:pic>
        <p:nvPicPr>
          <p:cNvPr id="3" name="オーディオ 2">
            <a:hlinkClick r:id="" action="ppaction://media"/>
            <a:extLst>
              <a:ext uri="{FF2B5EF4-FFF2-40B4-BE49-F238E27FC236}">
                <a16:creationId xmlns:a16="http://schemas.microsoft.com/office/drawing/2014/main" id="{AB8F1646-84CD-42FB-B710-4CEAE39607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789390542"/>
      </p:ext>
    </p:extLst>
  </p:cSld>
  <p:clrMapOvr>
    <a:masterClrMapping/>
  </p:clrMapOvr>
  <mc:AlternateContent xmlns:mc="http://schemas.openxmlformats.org/markup-compatibility/2006" xmlns:p14="http://schemas.microsoft.com/office/powerpoint/2010/main">
    <mc:Choice Requires="p14">
      <p:transition spd="slow" p14:dur="2000" advTm="18231"/>
    </mc:Choice>
    <mc:Fallback xmlns="">
      <p:transition spd="slow" advTm="18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
            <a:extLst>
              <a:ext uri="{FF2B5EF4-FFF2-40B4-BE49-F238E27FC236}">
                <a16:creationId xmlns:a16="http://schemas.microsoft.com/office/drawing/2014/main" id="{41DB83D4-2FC5-4220-8CEF-F4984FCF9EC6}"/>
              </a:ext>
            </a:extLst>
          </p:cNvPr>
          <p:cNvSpPr>
            <a:spLocks noGrp="1"/>
          </p:cNvSpPr>
          <p:nvPr>
            <p:ph type="title"/>
          </p:nvPr>
        </p:nvSpPr>
        <p:spPr>
          <a:xfrm>
            <a:off x="457199" y="3714"/>
            <a:ext cx="8229600" cy="752447"/>
          </a:xfrm>
        </p:spPr>
        <p:txBody>
          <a:bodyPr>
            <a:normAutofit/>
          </a:bodyPr>
          <a:lstStyle/>
          <a:p>
            <a:r>
              <a:rPr lang="ja-JP" altLang="en-US" sz="3600" dirty="0">
                <a:solidFill>
                  <a:srgbClr val="00B0F0"/>
                </a:solidFill>
              </a:rPr>
              <a:t>磁化率</a:t>
            </a:r>
            <a:endParaRPr kumimoji="1" lang="ja-JP" altLang="en-US" sz="3600" dirty="0">
              <a:solidFill>
                <a:srgbClr val="00B0F0"/>
              </a:solidFill>
            </a:endParaRPr>
          </a:p>
        </p:txBody>
      </p:sp>
      <p:grpSp>
        <p:nvGrpSpPr>
          <p:cNvPr id="5" name="グループ化 4">
            <a:extLst>
              <a:ext uri="{FF2B5EF4-FFF2-40B4-BE49-F238E27FC236}">
                <a16:creationId xmlns:a16="http://schemas.microsoft.com/office/drawing/2014/main" id="{91B078AE-C0C0-48A3-9C5B-171636F90501}"/>
              </a:ext>
            </a:extLst>
          </p:cNvPr>
          <p:cNvGrpSpPr/>
          <p:nvPr/>
        </p:nvGrpSpPr>
        <p:grpSpPr>
          <a:xfrm>
            <a:off x="4720396" y="618486"/>
            <a:ext cx="3862471" cy="3943227"/>
            <a:chOff x="4646498" y="705632"/>
            <a:chExt cx="3862471" cy="3943227"/>
          </a:xfrm>
        </p:grpSpPr>
        <p:grpSp>
          <p:nvGrpSpPr>
            <p:cNvPr id="4" name="グループ化 3">
              <a:extLst>
                <a:ext uri="{FF2B5EF4-FFF2-40B4-BE49-F238E27FC236}">
                  <a16:creationId xmlns:a16="http://schemas.microsoft.com/office/drawing/2014/main" id="{C5DD1D5A-42F0-4737-B97E-4E0667A11B74}"/>
                </a:ext>
              </a:extLst>
            </p:cNvPr>
            <p:cNvGrpSpPr/>
            <p:nvPr/>
          </p:nvGrpSpPr>
          <p:grpSpPr>
            <a:xfrm>
              <a:off x="4646498" y="705632"/>
              <a:ext cx="3862471" cy="3613153"/>
              <a:chOff x="-269503" y="1014339"/>
              <a:chExt cx="6342341" cy="6107074"/>
            </a:xfrm>
          </p:grpSpPr>
          <p:pic>
            <p:nvPicPr>
              <p:cNvPr id="3" name="図 2">
                <a:extLst>
                  <a:ext uri="{FF2B5EF4-FFF2-40B4-BE49-F238E27FC236}">
                    <a16:creationId xmlns:a16="http://schemas.microsoft.com/office/drawing/2014/main" id="{A9AA8502-5969-48C5-B282-F3B84F138463}"/>
                  </a:ext>
                </a:extLst>
              </p:cNvPr>
              <p:cNvPicPr>
                <a:picLocks noChangeAspect="1"/>
              </p:cNvPicPr>
              <p:nvPr/>
            </p:nvPicPr>
            <p:blipFill>
              <a:blip r:embed="rId6"/>
              <a:stretch>
                <a:fillRect/>
              </a:stretch>
            </p:blipFill>
            <p:spPr>
              <a:xfrm>
                <a:off x="-269503" y="1014339"/>
                <a:ext cx="6342336" cy="6107074"/>
              </a:xfrm>
              <a:prstGeom prst="rect">
                <a:avLst/>
              </a:prstGeom>
            </p:spPr>
          </p:pic>
          <p:pic>
            <p:nvPicPr>
              <p:cNvPr id="7" name="図 6">
                <a:extLst>
                  <a:ext uri="{FF2B5EF4-FFF2-40B4-BE49-F238E27FC236}">
                    <a16:creationId xmlns:a16="http://schemas.microsoft.com/office/drawing/2014/main" id="{BF01F716-ED33-4FCA-AEA5-91E8CB3A572F}"/>
                  </a:ext>
                </a:extLst>
              </p:cNvPr>
              <p:cNvPicPr>
                <a:picLocks noChangeAspect="1"/>
              </p:cNvPicPr>
              <p:nvPr/>
            </p:nvPicPr>
            <p:blipFill>
              <a:blip r:embed="rId7"/>
              <a:stretch>
                <a:fillRect/>
              </a:stretch>
            </p:blipFill>
            <p:spPr>
              <a:xfrm>
                <a:off x="457309" y="1014339"/>
                <a:ext cx="5615529" cy="5615527"/>
              </a:xfrm>
              <a:prstGeom prst="rect">
                <a:avLst/>
              </a:prstGeom>
            </p:spPr>
          </p:pic>
        </p:grpSp>
        <p:sp>
          <p:nvSpPr>
            <p:cNvPr id="13" name="テキスト ボックス 12">
              <a:extLst>
                <a:ext uri="{FF2B5EF4-FFF2-40B4-BE49-F238E27FC236}">
                  <a16:creationId xmlns:a16="http://schemas.microsoft.com/office/drawing/2014/main" id="{18F6F233-D41C-4C19-AF07-13B21F4F967E}"/>
                </a:ext>
              </a:extLst>
            </p:cNvPr>
            <p:cNvSpPr txBox="1"/>
            <p:nvPr/>
          </p:nvSpPr>
          <p:spPr>
            <a:xfrm>
              <a:off x="6154478" y="4279527"/>
              <a:ext cx="1569660" cy="369332"/>
            </a:xfrm>
            <a:prstGeom prst="rect">
              <a:avLst/>
            </a:prstGeom>
            <a:noFill/>
          </p:spPr>
          <p:txBody>
            <a:bodyPr wrap="none" rtlCol="0">
              <a:spAutoFit/>
            </a:bodyPr>
            <a:lstStyle/>
            <a:p>
              <a:r>
                <a:rPr kumimoji="1" lang="ja-JP" altLang="en-US" dirty="0"/>
                <a:t>磁化率の逆数</a:t>
              </a:r>
            </a:p>
          </p:txBody>
        </p:sp>
      </p:grpSp>
      <p:grpSp>
        <p:nvGrpSpPr>
          <p:cNvPr id="11" name="グループ化 10">
            <a:extLst>
              <a:ext uri="{FF2B5EF4-FFF2-40B4-BE49-F238E27FC236}">
                <a16:creationId xmlns:a16="http://schemas.microsoft.com/office/drawing/2014/main" id="{11020A55-40A6-4CA5-8B0A-BF0B9627CC24}"/>
              </a:ext>
            </a:extLst>
          </p:cNvPr>
          <p:cNvGrpSpPr/>
          <p:nvPr/>
        </p:nvGrpSpPr>
        <p:grpSpPr>
          <a:xfrm>
            <a:off x="186381" y="679829"/>
            <a:ext cx="3722030" cy="3871127"/>
            <a:chOff x="231562" y="839253"/>
            <a:chExt cx="3722030" cy="3871127"/>
          </a:xfrm>
        </p:grpSpPr>
        <p:pic>
          <p:nvPicPr>
            <p:cNvPr id="18" name="図 17">
              <a:extLst>
                <a:ext uri="{FF2B5EF4-FFF2-40B4-BE49-F238E27FC236}">
                  <a16:creationId xmlns:a16="http://schemas.microsoft.com/office/drawing/2014/main" id="{F8853DC9-0225-4739-A591-2D61F6293DD0}"/>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1562" y="839253"/>
              <a:ext cx="3722030" cy="3501795"/>
            </a:xfrm>
            <a:prstGeom prst="rect">
              <a:avLst/>
            </a:prstGeom>
            <a:noFill/>
            <a:ln>
              <a:noFill/>
            </a:ln>
          </p:spPr>
        </p:pic>
        <p:sp>
          <p:nvSpPr>
            <p:cNvPr id="19" name="テキスト ボックス 18">
              <a:extLst>
                <a:ext uri="{FF2B5EF4-FFF2-40B4-BE49-F238E27FC236}">
                  <a16:creationId xmlns:a16="http://schemas.microsoft.com/office/drawing/2014/main" id="{679FF0E1-1C0A-43A6-B549-09CF5A0B43CD}"/>
                </a:ext>
              </a:extLst>
            </p:cNvPr>
            <p:cNvSpPr txBox="1"/>
            <p:nvPr/>
          </p:nvSpPr>
          <p:spPr>
            <a:xfrm>
              <a:off x="1818428" y="4341048"/>
              <a:ext cx="877163" cy="369332"/>
            </a:xfrm>
            <a:prstGeom prst="rect">
              <a:avLst/>
            </a:prstGeom>
            <a:noFill/>
          </p:spPr>
          <p:txBody>
            <a:bodyPr wrap="none" rtlCol="0">
              <a:spAutoFit/>
            </a:bodyPr>
            <a:lstStyle/>
            <a:p>
              <a:r>
                <a:rPr kumimoji="1" lang="ja-JP" altLang="en-US" dirty="0"/>
                <a:t>磁化率</a:t>
              </a:r>
            </a:p>
          </p:txBody>
        </p:sp>
      </p:grpSp>
      <p:grpSp>
        <p:nvGrpSpPr>
          <p:cNvPr id="2" name="グループ化 1">
            <a:extLst>
              <a:ext uri="{FF2B5EF4-FFF2-40B4-BE49-F238E27FC236}">
                <a16:creationId xmlns:a16="http://schemas.microsoft.com/office/drawing/2014/main" id="{3D9BA195-4D8D-4A31-91B2-564E0D3EFCC8}"/>
              </a:ext>
            </a:extLst>
          </p:cNvPr>
          <p:cNvGrpSpPr/>
          <p:nvPr/>
        </p:nvGrpSpPr>
        <p:grpSpPr>
          <a:xfrm>
            <a:off x="457199" y="4550956"/>
            <a:ext cx="8229600" cy="2138000"/>
            <a:chOff x="222393" y="4639340"/>
            <a:chExt cx="8229600" cy="2138000"/>
          </a:xfrm>
        </p:grpSpPr>
        <p:graphicFrame>
          <p:nvGraphicFramePr>
            <p:cNvPr id="6" name="オブジェクト 5">
              <a:extLst>
                <a:ext uri="{FF2B5EF4-FFF2-40B4-BE49-F238E27FC236}">
                  <a16:creationId xmlns:a16="http://schemas.microsoft.com/office/drawing/2014/main" id="{66936CD6-B440-4420-BCD5-75FD2B23279F}"/>
                </a:ext>
              </a:extLst>
            </p:cNvPr>
            <p:cNvGraphicFramePr>
              <a:graphicFrameLocks noChangeAspect="1"/>
            </p:cNvGraphicFramePr>
            <p:nvPr>
              <p:extLst>
                <p:ext uri="{D42A27DB-BD31-4B8C-83A1-F6EECF244321}">
                  <p14:modId xmlns:p14="http://schemas.microsoft.com/office/powerpoint/2010/main" val="2395147889"/>
                </p:ext>
              </p:extLst>
            </p:nvPr>
          </p:nvGraphicFramePr>
          <p:xfrm>
            <a:off x="745158" y="4898575"/>
            <a:ext cx="1851444" cy="708025"/>
          </p:xfrm>
          <a:graphic>
            <a:graphicData uri="http://schemas.openxmlformats.org/presentationml/2006/ole">
              <mc:AlternateContent xmlns:mc="http://schemas.openxmlformats.org/markup-compatibility/2006">
                <mc:Choice xmlns:v="urn:schemas-microsoft-com:vml" Requires="v">
                  <p:oleObj spid="_x0000_s2555" name="Equation" r:id="rId9" imgW="1130040" imgH="431640" progId="Equation.DSMT4">
                    <p:embed/>
                  </p:oleObj>
                </mc:Choice>
                <mc:Fallback>
                  <p:oleObj name="Equation" r:id="rId9" imgW="1130040" imgH="431640" progId="Equation.DSMT4">
                    <p:embed/>
                    <p:pic>
                      <p:nvPicPr>
                        <p:cNvPr id="6" name="オブジェクト 5">
                          <a:extLst>
                            <a:ext uri="{FF2B5EF4-FFF2-40B4-BE49-F238E27FC236}">
                              <a16:creationId xmlns:a16="http://schemas.microsoft.com/office/drawing/2014/main" id="{66936CD6-B440-4420-BCD5-75FD2B23279F}"/>
                            </a:ext>
                          </a:extLst>
                        </p:cNvPr>
                        <p:cNvPicPr/>
                        <p:nvPr/>
                      </p:nvPicPr>
                      <p:blipFill>
                        <a:blip r:embed="rId10"/>
                        <a:stretch>
                          <a:fillRect/>
                        </a:stretch>
                      </p:blipFill>
                      <p:spPr>
                        <a:xfrm>
                          <a:off x="745158" y="4898575"/>
                          <a:ext cx="1851444" cy="708025"/>
                        </a:xfrm>
                        <a:prstGeom prst="rect">
                          <a:avLst/>
                        </a:prstGeom>
                        <a:noFill/>
                        <a:ln>
                          <a:noFill/>
                        </a:ln>
                      </p:spPr>
                    </p:pic>
                  </p:oleObj>
                </mc:Fallback>
              </mc:AlternateContent>
            </a:graphicData>
          </a:graphic>
        </p:graphicFrame>
        <p:graphicFrame>
          <p:nvGraphicFramePr>
            <p:cNvPr id="8" name="オブジェクト 7">
              <a:extLst>
                <a:ext uri="{FF2B5EF4-FFF2-40B4-BE49-F238E27FC236}">
                  <a16:creationId xmlns:a16="http://schemas.microsoft.com/office/drawing/2014/main" id="{E4C899DF-DF5B-45EC-8318-A291D491D0E1}"/>
                </a:ext>
              </a:extLst>
            </p:cNvPr>
            <p:cNvGraphicFramePr>
              <a:graphicFrameLocks noChangeAspect="1"/>
            </p:cNvGraphicFramePr>
            <p:nvPr>
              <p:extLst>
                <p:ext uri="{D42A27DB-BD31-4B8C-83A1-F6EECF244321}">
                  <p14:modId xmlns:p14="http://schemas.microsoft.com/office/powerpoint/2010/main" val="2984089056"/>
                </p:ext>
              </p:extLst>
            </p:nvPr>
          </p:nvGraphicFramePr>
          <p:xfrm>
            <a:off x="664786" y="5865835"/>
            <a:ext cx="2833687" cy="708025"/>
          </p:xfrm>
          <a:graphic>
            <a:graphicData uri="http://schemas.openxmlformats.org/presentationml/2006/ole">
              <mc:AlternateContent xmlns:mc="http://schemas.openxmlformats.org/markup-compatibility/2006">
                <mc:Choice xmlns:v="urn:schemas-microsoft-com:vml" Requires="v">
                  <p:oleObj spid="_x0000_s2556" name="Equation" r:id="rId11" imgW="1777680" imgH="444240" progId="Equation.DSMT4">
                    <p:embed/>
                  </p:oleObj>
                </mc:Choice>
                <mc:Fallback>
                  <p:oleObj name="Equation" r:id="rId11" imgW="1777680" imgH="444240" progId="Equation.DSMT4">
                    <p:embed/>
                    <p:pic>
                      <p:nvPicPr>
                        <p:cNvPr id="6" name="オブジェクト 5">
                          <a:extLst>
                            <a:ext uri="{FF2B5EF4-FFF2-40B4-BE49-F238E27FC236}">
                              <a16:creationId xmlns:a16="http://schemas.microsoft.com/office/drawing/2014/main" id="{66936CD6-B440-4420-BCD5-75FD2B23279F}"/>
                            </a:ext>
                          </a:extLst>
                        </p:cNvPr>
                        <p:cNvPicPr/>
                        <p:nvPr/>
                      </p:nvPicPr>
                      <p:blipFill>
                        <a:blip r:embed="rId12"/>
                        <a:stretch>
                          <a:fillRect/>
                        </a:stretch>
                      </p:blipFill>
                      <p:spPr>
                        <a:xfrm>
                          <a:off x="664786" y="5865835"/>
                          <a:ext cx="2833687" cy="708025"/>
                        </a:xfrm>
                        <a:prstGeom prst="rect">
                          <a:avLst/>
                        </a:prstGeom>
                      </p:spPr>
                    </p:pic>
                  </p:oleObj>
                </mc:Fallback>
              </mc:AlternateContent>
            </a:graphicData>
          </a:graphic>
        </p:graphicFrame>
        <p:graphicFrame>
          <p:nvGraphicFramePr>
            <p:cNvPr id="9" name="オブジェクト 8">
              <a:extLst>
                <a:ext uri="{FF2B5EF4-FFF2-40B4-BE49-F238E27FC236}">
                  <a16:creationId xmlns:a16="http://schemas.microsoft.com/office/drawing/2014/main" id="{8E893F85-B5A7-426B-91BE-53F372EBD006}"/>
                </a:ext>
              </a:extLst>
            </p:cNvPr>
            <p:cNvGraphicFramePr>
              <a:graphicFrameLocks noChangeAspect="1"/>
            </p:cNvGraphicFramePr>
            <p:nvPr>
              <p:extLst>
                <p:ext uri="{D42A27DB-BD31-4B8C-83A1-F6EECF244321}">
                  <p14:modId xmlns:p14="http://schemas.microsoft.com/office/powerpoint/2010/main" val="3584814656"/>
                </p:ext>
              </p:extLst>
            </p:nvPr>
          </p:nvGraphicFramePr>
          <p:xfrm>
            <a:off x="6634795" y="5207020"/>
            <a:ext cx="1563171" cy="692075"/>
          </p:xfrm>
          <a:graphic>
            <a:graphicData uri="http://schemas.openxmlformats.org/presentationml/2006/ole">
              <mc:AlternateContent xmlns:mc="http://schemas.openxmlformats.org/markup-compatibility/2006">
                <mc:Choice xmlns:v="urn:schemas-microsoft-com:vml" Requires="v">
                  <p:oleObj spid="_x0000_s2557" name="Equation" r:id="rId13" imgW="888840" imgH="393480" progId="Equation.DSMT4">
                    <p:embed/>
                  </p:oleObj>
                </mc:Choice>
                <mc:Fallback>
                  <p:oleObj name="Equation" r:id="rId13" imgW="888840" imgH="393480" progId="Equation.DSMT4">
                    <p:embed/>
                    <p:pic>
                      <p:nvPicPr>
                        <p:cNvPr id="8" name="オブジェクト 7">
                          <a:extLst>
                            <a:ext uri="{FF2B5EF4-FFF2-40B4-BE49-F238E27FC236}">
                              <a16:creationId xmlns:a16="http://schemas.microsoft.com/office/drawing/2014/main" id="{E4C899DF-DF5B-45EC-8318-A291D491D0E1}"/>
                            </a:ext>
                          </a:extLst>
                        </p:cNvPr>
                        <p:cNvPicPr/>
                        <p:nvPr/>
                      </p:nvPicPr>
                      <p:blipFill>
                        <a:blip r:embed="rId14"/>
                        <a:stretch>
                          <a:fillRect/>
                        </a:stretch>
                      </p:blipFill>
                      <p:spPr>
                        <a:xfrm>
                          <a:off x="6634795" y="5207020"/>
                          <a:ext cx="1563171" cy="692075"/>
                        </a:xfrm>
                        <a:prstGeom prst="rect">
                          <a:avLst/>
                        </a:prstGeom>
                      </p:spPr>
                    </p:pic>
                  </p:oleObj>
                </mc:Fallback>
              </mc:AlternateContent>
            </a:graphicData>
          </a:graphic>
        </p:graphicFrame>
        <p:graphicFrame>
          <p:nvGraphicFramePr>
            <p:cNvPr id="10" name="オブジェクト 9">
              <a:extLst>
                <a:ext uri="{FF2B5EF4-FFF2-40B4-BE49-F238E27FC236}">
                  <a16:creationId xmlns:a16="http://schemas.microsoft.com/office/drawing/2014/main" id="{5CBB8948-A451-487A-B3D9-3B0CCE04B4F2}"/>
                </a:ext>
              </a:extLst>
            </p:cNvPr>
            <p:cNvGraphicFramePr>
              <a:graphicFrameLocks noChangeAspect="1"/>
            </p:cNvGraphicFramePr>
            <p:nvPr>
              <p:extLst>
                <p:ext uri="{D42A27DB-BD31-4B8C-83A1-F6EECF244321}">
                  <p14:modId xmlns:p14="http://schemas.microsoft.com/office/powerpoint/2010/main" val="1819421376"/>
                </p:ext>
              </p:extLst>
            </p:nvPr>
          </p:nvGraphicFramePr>
          <p:xfrm>
            <a:off x="3935881" y="5439104"/>
            <a:ext cx="2279659" cy="342791"/>
          </p:xfrm>
          <a:graphic>
            <a:graphicData uri="http://schemas.openxmlformats.org/presentationml/2006/ole">
              <mc:AlternateContent xmlns:mc="http://schemas.openxmlformats.org/markup-compatibility/2006">
                <mc:Choice xmlns:v="urn:schemas-microsoft-com:vml" Requires="v">
                  <p:oleObj spid="_x0000_s2558" name="Equation" r:id="rId15" imgW="1346040" imgH="203040" progId="Equation.DSMT4">
                    <p:embed/>
                  </p:oleObj>
                </mc:Choice>
                <mc:Fallback>
                  <p:oleObj name="Equation" r:id="rId15" imgW="1346040" imgH="203040" progId="Equation.DSMT4">
                    <p:embed/>
                    <p:pic>
                      <p:nvPicPr>
                        <p:cNvPr id="9" name="オブジェクト 8">
                          <a:extLst>
                            <a:ext uri="{FF2B5EF4-FFF2-40B4-BE49-F238E27FC236}">
                              <a16:creationId xmlns:a16="http://schemas.microsoft.com/office/drawing/2014/main" id="{8E893F85-B5A7-426B-91BE-53F372EBD006}"/>
                            </a:ext>
                          </a:extLst>
                        </p:cNvPr>
                        <p:cNvPicPr/>
                        <p:nvPr/>
                      </p:nvPicPr>
                      <p:blipFill>
                        <a:blip r:embed="rId16"/>
                        <a:stretch>
                          <a:fillRect/>
                        </a:stretch>
                      </p:blipFill>
                      <p:spPr>
                        <a:xfrm>
                          <a:off x="3935881" y="5439104"/>
                          <a:ext cx="2279659" cy="342791"/>
                        </a:xfrm>
                        <a:prstGeom prst="rect">
                          <a:avLst/>
                        </a:prstGeom>
                      </p:spPr>
                    </p:pic>
                  </p:oleObj>
                </mc:Fallback>
              </mc:AlternateContent>
            </a:graphicData>
          </a:graphic>
        </p:graphicFrame>
        <p:sp>
          <p:nvSpPr>
            <p:cNvPr id="16" name="テキスト ボックス 15">
              <a:extLst>
                <a:ext uri="{FF2B5EF4-FFF2-40B4-BE49-F238E27FC236}">
                  <a16:creationId xmlns:a16="http://schemas.microsoft.com/office/drawing/2014/main" id="{374D044E-1278-4986-AAA5-DA1C56D7301E}"/>
                </a:ext>
              </a:extLst>
            </p:cNvPr>
            <p:cNvSpPr txBox="1"/>
            <p:nvPr/>
          </p:nvSpPr>
          <p:spPr>
            <a:xfrm>
              <a:off x="4137414" y="5915566"/>
              <a:ext cx="3811823" cy="861774"/>
            </a:xfrm>
            <a:prstGeom prst="rect">
              <a:avLst/>
            </a:prstGeom>
            <a:noFill/>
          </p:spPr>
          <p:txBody>
            <a:bodyPr wrap="square">
              <a:spAutoFit/>
            </a:bodyPr>
            <a:lstStyle/>
            <a:p>
              <a:r>
                <a:rPr lang="en-US" altLang="ja-JP" sz="1600" i="1" dirty="0">
                  <a:effectLst/>
                  <a:latin typeface="Times New Roman" panose="02020603050405020304" pitchFamily="18" charset="0"/>
                  <a:ea typeface="ＭＳ 明朝" panose="02020609040205080304" pitchFamily="17" charset="-128"/>
                </a:rPr>
                <a:t>χ</a:t>
              </a:r>
              <a:r>
                <a:rPr lang="en-US" altLang="ja-JP" sz="1600" baseline="-25000" dirty="0">
                  <a:effectLst/>
                  <a:latin typeface="Times New Roman" panose="02020603050405020304" pitchFamily="18" charset="0"/>
                  <a:ea typeface="ＭＳ 明朝" panose="02020609040205080304" pitchFamily="17" charset="-128"/>
                </a:rPr>
                <a:t>0 </a:t>
              </a:r>
              <a:r>
                <a:rPr lang="en-US" altLang="ja-JP" sz="1600" dirty="0">
                  <a:latin typeface="Times New Roman" panose="02020603050405020304" pitchFamily="18" charset="0"/>
                  <a:ea typeface="ＭＳ 明朝" panose="02020609040205080304" pitchFamily="17" charset="-128"/>
                </a:rPr>
                <a:t>:</a:t>
              </a:r>
              <a:r>
                <a:rPr lang="ja-JP" altLang="en-US" sz="1600" dirty="0">
                  <a:latin typeface="Times New Roman" panose="02020603050405020304" pitchFamily="18" charset="0"/>
                  <a:ea typeface="ＭＳ 明朝" panose="02020609040205080304" pitchFamily="17" charset="-128"/>
                </a:rPr>
                <a:t> 温度依存性に寄与しない磁化率</a:t>
              </a:r>
              <a:endParaRPr lang="en-US" altLang="ja-JP" sz="1600" dirty="0">
                <a:latin typeface="Times New Roman" panose="02020603050405020304" pitchFamily="18" charset="0"/>
                <a:ea typeface="ＭＳ 明朝" panose="02020609040205080304" pitchFamily="17" charset="-128"/>
              </a:endParaRPr>
            </a:p>
            <a:p>
              <a:r>
                <a:rPr lang="en-US" altLang="ja-JP" sz="1600" dirty="0">
                  <a:latin typeface="Times New Roman" panose="02020603050405020304" pitchFamily="18" charset="0"/>
                  <a:ea typeface="ＭＳ 明朝" panose="02020609040205080304" pitchFamily="17" charset="-128"/>
                </a:rPr>
                <a:t>Θ</a:t>
              </a:r>
              <a:r>
                <a:rPr lang="ja-JP" altLang="en-US" sz="1600" baseline="-25000" dirty="0">
                  <a:latin typeface="Times New Roman" panose="02020603050405020304" pitchFamily="18" charset="0"/>
                  <a:ea typeface="ＭＳ 明朝" panose="02020609040205080304" pitchFamily="17" charset="-128"/>
                </a:rPr>
                <a:t> </a:t>
              </a:r>
              <a:r>
                <a:rPr lang="en-US" altLang="ja-JP" sz="1600" dirty="0">
                  <a:effectLst/>
                  <a:latin typeface="Times New Roman" panose="02020603050405020304" pitchFamily="18" charset="0"/>
                  <a:ea typeface="ＭＳ 明朝" panose="02020609040205080304" pitchFamily="17" charset="-128"/>
                </a:rPr>
                <a:t>: </a:t>
              </a:r>
              <a:r>
                <a:rPr lang="ja-JP" altLang="en-US" sz="1600" dirty="0">
                  <a:latin typeface="Times New Roman" panose="02020603050405020304" pitchFamily="18" charset="0"/>
                  <a:ea typeface="ＭＳ 明朝" panose="02020609040205080304" pitchFamily="17" charset="-128"/>
                </a:rPr>
                <a:t>キュリー温度　</a:t>
              </a:r>
              <a:r>
                <a:rPr lang="en-US" altLang="ja-JP" sz="1600" i="1" dirty="0">
                  <a:latin typeface="Times New Roman" panose="02020603050405020304" pitchFamily="18" charset="0"/>
                  <a:ea typeface="ＭＳ 明朝" panose="02020609040205080304" pitchFamily="17" charset="-128"/>
                  <a:cs typeface="Times New Roman" panose="02020603050405020304" pitchFamily="18" charset="0"/>
                </a:rPr>
                <a:t>C</a:t>
              </a:r>
              <a:r>
                <a:rPr lang="en-US" altLang="ja-JP" sz="1600" baseline="-25000" dirty="0">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600" dirty="0">
                  <a:effectLst/>
                  <a:latin typeface="Times New Roman" panose="02020603050405020304" pitchFamily="18" charset="0"/>
                  <a:ea typeface="ＭＳ 明朝" panose="02020609040205080304" pitchFamily="17" charset="-128"/>
                  <a:cs typeface="Times New Roman" panose="02020603050405020304" pitchFamily="18" charset="0"/>
                </a:rPr>
                <a:t>: </a:t>
              </a:r>
              <a:r>
                <a:rPr lang="ja-JP" altLang="en-US" sz="1600" dirty="0">
                  <a:latin typeface="Times New Roman" panose="02020603050405020304" pitchFamily="18" charset="0"/>
                  <a:ea typeface="ＭＳ 明朝" panose="02020609040205080304" pitchFamily="17" charset="-128"/>
                  <a:cs typeface="Times New Roman" panose="02020603050405020304" pitchFamily="18" charset="0"/>
                </a:rPr>
                <a:t>キュリー定数</a:t>
              </a:r>
              <a:endParaRPr lang="ja-JP" altLang="en-US" sz="1600" dirty="0"/>
            </a:p>
            <a:p>
              <a:r>
                <a:rPr lang="en-US" altLang="ja-JP" sz="1600" i="1" dirty="0">
                  <a:latin typeface="Times New Roman" panose="02020603050405020304" pitchFamily="18" charset="0"/>
                  <a:ea typeface="ＭＳ 明朝" panose="02020609040205080304" pitchFamily="17" charset="-128"/>
                </a:rPr>
                <a:t>s</a:t>
              </a:r>
              <a:r>
                <a:rPr lang="en-US" altLang="ja-JP" sz="1600" i="1" dirty="0">
                  <a:effectLst/>
                  <a:latin typeface="Times New Roman" panose="02020603050405020304" pitchFamily="18" charset="0"/>
                  <a:ea typeface="ＭＳ 明朝" panose="02020609040205080304" pitchFamily="17" charset="-128"/>
                </a:rPr>
                <a:t> </a:t>
              </a:r>
              <a:r>
                <a:rPr lang="en-US" altLang="ja-JP" sz="1600" dirty="0">
                  <a:effectLst/>
                  <a:latin typeface="Times New Roman" panose="02020603050405020304" pitchFamily="18" charset="0"/>
                  <a:ea typeface="ＭＳ 明朝" panose="02020609040205080304" pitchFamily="17" charset="-128"/>
                </a:rPr>
                <a:t>:</a:t>
              </a:r>
              <a:r>
                <a:rPr lang="ja-JP" altLang="en-US" sz="1600" dirty="0">
                  <a:effectLst/>
                  <a:latin typeface="Times New Roman" panose="02020603050405020304" pitchFamily="18" charset="0"/>
                  <a:ea typeface="ＭＳ 明朝" panose="02020609040205080304" pitchFamily="17" charset="-128"/>
                </a:rPr>
                <a:t>スピン量子数</a:t>
              </a:r>
              <a:r>
                <a:rPr lang="ja-JP" altLang="en-US" sz="1600" dirty="0">
                  <a:latin typeface="Times New Roman" panose="02020603050405020304" pitchFamily="18" charset="0"/>
                  <a:ea typeface="ＭＳ 明朝" panose="02020609040205080304" pitchFamily="17" charset="-128"/>
                </a:rPr>
                <a:t>　  </a:t>
              </a:r>
              <a:r>
                <a:rPr lang="en-US" altLang="ja-JP" sz="1600" i="1" dirty="0" err="1">
                  <a:effectLst/>
                  <a:latin typeface="Times New Roman" panose="02020603050405020304" pitchFamily="18" charset="0"/>
                  <a:ea typeface="ＭＳ 明朝" panose="02020609040205080304" pitchFamily="17" charset="-128"/>
                </a:rPr>
                <a:t>μ</a:t>
              </a:r>
              <a:r>
                <a:rPr lang="en-US" altLang="ja-JP" sz="1600" baseline="-25000" dirty="0" err="1">
                  <a:effectLst/>
                  <a:latin typeface="Times New Roman" panose="02020603050405020304" pitchFamily="18" charset="0"/>
                  <a:ea typeface="ＭＳ 明朝" panose="02020609040205080304" pitchFamily="17" charset="-128"/>
                </a:rPr>
                <a:t>B</a:t>
              </a:r>
              <a:r>
                <a:rPr lang="en-US" altLang="ja-JP" sz="1600" baseline="-25000" dirty="0">
                  <a:effectLst/>
                  <a:latin typeface="Times New Roman" panose="02020603050405020304" pitchFamily="18" charset="0"/>
                  <a:ea typeface="ＭＳ 明朝" panose="02020609040205080304" pitchFamily="17" charset="-128"/>
                </a:rPr>
                <a:t> </a:t>
              </a:r>
              <a:r>
                <a:rPr lang="en-US" altLang="ja-JP" sz="1600" dirty="0">
                  <a:latin typeface="Times New Roman" panose="02020603050405020304" pitchFamily="18" charset="0"/>
                  <a:ea typeface="ＭＳ 明朝" panose="02020609040205080304" pitchFamily="17" charset="-128"/>
                </a:rPr>
                <a:t>:</a:t>
              </a:r>
              <a:r>
                <a:rPr lang="ja-JP" altLang="en-US" sz="1600" dirty="0">
                  <a:latin typeface="Times New Roman" panose="02020603050405020304" pitchFamily="18" charset="0"/>
                  <a:ea typeface="ＭＳ 明朝" panose="02020609040205080304" pitchFamily="17" charset="-128"/>
                </a:rPr>
                <a:t> ボーア磁子</a:t>
              </a:r>
              <a:endParaRPr lang="en-US" altLang="ja-JP" sz="1600" dirty="0">
                <a:effectLst/>
                <a:latin typeface="Times New Roman" panose="02020603050405020304" pitchFamily="18" charset="0"/>
                <a:ea typeface="ＭＳ 明朝" panose="02020609040205080304" pitchFamily="17" charset="-128"/>
              </a:endParaRPr>
            </a:p>
          </p:txBody>
        </p:sp>
        <p:graphicFrame>
          <p:nvGraphicFramePr>
            <p:cNvPr id="20" name="オブジェクト 19">
              <a:extLst>
                <a:ext uri="{FF2B5EF4-FFF2-40B4-BE49-F238E27FC236}">
                  <a16:creationId xmlns:a16="http://schemas.microsoft.com/office/drawing/2014/main" id="{23A806F5-9DD6-4DF4-AED4-15AA2780C5E4}"/>
                </a:ext>
              </a:extLst>
            </p:cNvPr>
            <p:cNvGraphicFramePr>
              <a:graphicFrameLocks noChangeAspect="1"/>
            </p:cNvGraphicFramePr>
            <p:nvPr>
              <p:extLst>
                <p:ext uri="{D42A27DB-BD31-4B8C-83A1-F6EECF244321}">
                  <p14:modId xmlns:p14="http://schemas.microsoft.com/office/powerpoint/2010/main" val="2962503460"/>
                </p:ext>
              </p:extLst>
            </p:nvPr>
          </p:nvGraphicFramePr>
          <p:xfrm>
            <a:off x="3935881" y="4805116"/>
            <a:ext cx="2967038" cy="428625"/>
          </p:xfrm>
          <a:graphic>
            <a:graphicData uri="http://schemas.openxmlformats.org/presentationml/2006/ole">
              <mc:AlternateContent xmlns:mc="http://schemas.openxmlformats.org/markup-compatibility/2006">
                <mc:Choice xmlns:v="urn:schemas-microsoft-com:vml" Requires="v">
                  <p:oleObj spid="_x0000_s2559" name="Equation" r:id="rId17" imgW="1752480" imgH="253800" progId="Equation.DSMT4">
                    <p:embed/>
                  </p:oleObj>
                </mc:Choice>
                <mc:Fallback>
                  <p:oleObj name="Equation" r:id="rId17" imgW="1752480" imgH="253800" progId="Equation.DSMT4">
                    <p:embed/>
                    <p:pic>
                      <p:nvPicPr>
                        <p:cNvPr id="10" name="オブジェクト 9">
                          <a:extLst>
                            <a:ext uri="{FF2B5EF4-FFF2-40B4-BE49-F238E27FC236}">
                              <a16:creationId xmlns:a16="http://schemas.microsoft.com/office/drawing/2014/main" id="{5CBB8948-A451-487A-B3D9-3B0CCE04B4F2}"/>
                            </a:ext>
                          </a:extLst>
                        </p:cNvPr>
                        <p:cNvPicPr/>
                        <p:nvPr/>
                      </p:nvPicPr>
                      <p:blipFill>
                        <a:blip r:embed="rId18"/>
                        <a:stretch>
                          <a:fillRect/>
                        </a:stretch>
                      </p:blipFill>
                      <p:spPr>
                        <a:xfrm>
                          <a:off x="3935881" y="4805116"/>
                          <a:ext cx="2967038" cy="428625"/>
                        </a:xfrm>
                        <a:prstGeom prst="rect">
                          <a:avLst/>
                        </a:prstGeom>
                      </p:spPr>
                    </p:pic>
                  </p:oleObj>
                </mc:Fallback>
              </mc:AlternateContent>
            </a:graphicData>
          </a:graphic>
        </p:graphicFrame>
        <p:sp>
          <p:nvSpPr>
            <p:cNvPr id="21" name="四角形: 角を丸くする 20">
              <a:extLst>
                <a:ext uri="{FF2B5EF4-FFF2-40B4-BE49-F238E27FC236}">
                  <a16:creationId xmlns:a16="http://schemas.microsoft.com/office/drawing/2014/main" id="{28843A1E-A848-4434-AAD1-DDDA596C235A}"/>
                </a:ext>
              </a:extLst>
            </p:cNvPr>
            <p:cNvSpPr/>
            <p:nvPr/>
          </p:nvSpPr>
          <p:spPr>
            <a:xfrm>
              <a:off x="222393" y="4639340"/>
              <a:ext cx="8229600" cy="2136097"/>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2" name="スライド番号プレースホルダー 3">
            <a:extLst>
              <a:ext uri="{FF2B5EF4-FFF2-40B4-BE49-F238E27FC236}">
                <a16:creationId xmlns:a16="http://schemas.microsoft.com/office/drawing/2014/main" id="{3E8EBF8C-6EC7-4BBB-A01A-D4D3FFF2D8BF}"/>
              </a:ext>
            </a:extLst>
          </p:cNvPr>
          <p:cNvSpPr>
            <a:spLocks noGrp="1"/>
          </p:cNvSpPr>
          <p:nvPr>
            <p:ph type="sldNum" sz="quarter" idx="12"/>
          </p:nvPr>
        </p:nvSpPr>
        <p:spPr>
          <a:xfrm>
            <a:off x="6872945" y="6437315"/>
            <a:ext cx="2133600" cy="365125"/>
          </a:xfrm>
        </p:spPr>
        <p:txBody>
          <a:bodyPr/>
          <a:lstStyle/>
          <a:p>
            <a:fld id="{90BA7EBE-6FD4-4B50-83C6-C925E775C4BE}" type="slidenum">
              <a:rPr kumimoji="1" lang="ja-JP" altLang="en-US" smtClean="0"/>
              <a:t>14</a:t>
            </a:fld>
            <a:endParaRPr kumimoji="1" lang="ja-JP" altLang="en-US" dirty="0"/>
          </a:p>
        </p:txBody>
      </p:sp>
      <p:pic>
        <p:nvPicPr>
          <p:cNvPr id="14" name="オーディオ 13">
            <a:hlinkClick r:id="" action="ppaction://media"/>
            <a:extLst>
              <a:ext uri="{FF2B5EF4-FFF2-40B4-BE49-F238E27FC236}">
                <a16:creationId xmlns:a16="http://schemas.microsoft.com/office/drawing/2014/main" id="{19525BDD-29F0-4F33-8AD3-A0ECB87B3C40}"/>
              </a:ext>
            </a:extLst>
          </p:cNvPr>
          <p:cNvPicPr>
            <a:picLocks noChangeAspect="1"/>
          </p:cNvPicPr>
          <p:nvPr>
            <a:audioFile r:link="rId3"/>
            <p:extLst>
              <p:ext uri="{DAA4B4D4-6D71-4841-9C94-3DE7FCFB9230}">
                <p14:media xmlns:p14="http://schemas.microsoft.com/office/powerpoint/2010/main" r:embed="rId2"/>
              </p:ext>
            </p:extLst>
          </p:nvPr>
        </p:nvPicPr>
        <p:blipFill>
          <a:blip r:embed="rId19"/>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901751003"/>
      </p:ext>
    </p:extLst>
  </p:cSld>
  <p:clrMapOvr>
    <a:masterClrMapping/>
  </p:clrMapOvr>
  <mc:AlternateContent xmlns:mc="http://schemas.openxmlformats.org/markup-compatibility/2006" xmlns:p14="http://schemas.microsoft.com/office/powerpoint/2010/main">
    <mc:Choice Requires="p14">
      <p:transition spd="slow" p14:dur="2000" advTm="41269"/>
    </mc:Choice>
    <mc:Fallback xmlns="">
      <p:transition spd="slow" advTm="41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7E2CFB23-2B12-42B4-B38A-59E3E072C4D6}"/>
              </a:ext>
            </a:extLst>
          </p:cNvPr>
          <p:cNvSpPr>
            <a:spLocks noGrp="1"/>
          </p:cNvSpPr>
          <p:nvPr>
            <p:ph type="sldNum" sz="quarter" idx="12"/>
          </p:nvPr>
        </p:nvSpPr>
        <p:spPr>
          <a:xfrm>
            <a:off x="6971015" y="6442097"/>
            <a:ext cx="2133600" cy="365125"/>
          </a:xfrm>
        </p:spPr>
        <p:txBody>
          <a:bodyPr/>
          <a:lstStyle/>
          <a:p>
            <a:fld id="{90BA7EBE-6FD4-4B50-83C6-C925E775C4BE}" type="slidenum">
              <a:rPr kumimoji="1" lang="ja-JP" altLang="en-US" smtClean="0"/>
              <a:t>15</a:t>
            </a:fld>
            <a:endParaRPr kumimoji="1" lang="ja-JP" altLang="en-US" dirty="0"/>
          </a:p>
        </p:txBody>
      </p:sp>
      <p:sp>
        <p:nvSpPr>
          <p:cNvPr id="5" name="タイトル 1">
            <a:extLst>
              <a:ext uri="{FF2B5EF4-FFF2-40B4-BE49-F238E27FC236}">
                <a16:creationId xmlns:a16="http://schemas.microsoft.com/office/drawing/2014/main" id="{D45DBEB0-9895-4F8A-9B5A-2D56594F392A}"/>
              </a:ext>
            </a:extLst>
          </p:cNvPr>
          <p:cNvSpPr>
            <a:spLocks noGrp="1"/>
          </p:cNvSpPr>
          <p:nvPr>
            <p:ph type="title"/>
          </p:nvPr>
        </p:nvSpPr>
        <p:spPr>
          <a:xfrm>
            <a:off x="457199" y="3714"/>
            <a:ext cx="8229600" cy="799368"/>
          </a:xfrm>
        </p:spPr>
        <p:txBody>
          <a:bodyPr>
            <a:normAutofit/>
          </a:bodyPr>
          <a:lstStyle/>
          <a:p>
            <a:r>
              <a:rPr kumimoji="1" lang="en-US" altLang="ja-JP" sz="4000" dirty="0">
                <a:solidFill>
                  <a:srgbClr val="00B0F0"/>
                </a:solidFill>
              </a:rPr>
              <a:t>Fe</a:t>
            </a:r>
            <a:r>
              <a:rPr kumimoji="1" lang="en-US" altLang="ja-JP" sz="4000" baseline="30000" dirty="0">
                <a:solidFill>
                  <a:srgbClr val="00B0F0"/>
                </a:solidFill>
              </a:rPr>
              <a:t>3+</a:t>
            </a:r>
            <a:r>
              <a:rPr kumimoji="1" lang="ja-JP" altLang="en-US" sz="4000" dirty="0">
                <a:solidFill>
                  <a:srgbClr val="00B0F0"/>
                </a:solidFill>
              </a:rPr>
              <a:t>のスピン状態</a:t>
            </a:r>
          </a:p>
        </p:txBody>
      </p:sp>
      <p:grpSp>
        <p:nvGrpSpPr>
          <p:cNvPr id="31" name="グループ化 30">
            <a:extLst>
              <a:ext uri="{FF2B5EF4-FFF2-40B4-BE49-F238E27FC236}">
                <a16:creationId xmlns:a16="http://schemas.microsoft.com/office/drawing/2014/main" id="{BE064C9B-536A-45C8-A0E3-C7FF49A2B472}"/>
              </a:ext>
            </a:extLst>
          </p:cNvPr>
          <p:cNvGrpSpPr/>
          <p:nvPr/>
        </p:nvGrpSpPr>
        <p:grpSpPr>
          <a:xfrm>
            <a:off x="3995936" y="3008313"/>
            <a:ext cx="899463" cy="434201"/>
            <a:chOff x="825671" y="3200702"/>
            <a:chExt cx="1205225" cy="434201"/>
          </a:xfrm>
        </p:grpSpPr>
        <p:sp>
          <p:nvSpPr>
            <p:cNvPr id="30" name="正方形/長方形 29">
              <a:extLst>
                <a:ext uri="{FF2B5EF4-FFF2-40B4-BE49-F238E27FC236}">
                  <a16:creationId xmlns:a16="http://schemas.microsoft.com/office/drawing/2014/main" id="{D22EE6C6-CDC6-48D9-99AA-84B945CE806C}"/>
                </a:ext>
              </a:extLst>
            </p:cNvPr>
            <p:cNvSpPr/>
            <p:nvPr/>
          </p:nvSpPr>
          <p:spPr>
            <a:xfrm>
              <a:off x="899592" y="3200702"/>
              <a:ext cx="864096" cy="434201"/>
            </a:xfrm>
            <a:prstGeom prst="rect">
              <a:avLst/>
            </a:prstGeom>
            <a:solidFill>
              <a:schemeClr val="accent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A78C5E33-8A9F-4BF3-9993-F0564C98F47D}"/>
                </a:ext>
              </a:extLst>
            </p:cNvPr>
            <p:cNvSpPr txBox="1"/>
            <p:nvPr/>
          </p:nvSpPr>
          <p:spPr>
            <a:xfrm>
              <a:off x="825671" y="3245760"/>
              <a:ext cx="1205225" cy="369332"/>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prstClr val="white"/>
                  </a:solidFill>
                  <a:effectLst/>
                  <a:uLnTx/>
                  <a:uFillTx/>
                  <a:ea typeface="游ゴシック" panose="020B0400000000000000" pitchFamily="50" charset="-128"/>
                </a:rPr>
                <a:t>LSFe</a:t>
              </a:r>
              <a:r>
                <a:rPr kumimoji="0" lang="en-US" altLang="ja-JP" sz="1800" b="1" i="0" u="none" strike="noStrike" kern="0" cap="none" spc="0" normalizeH="0" baseline="30000" noProof="0" dirty="0">
                  <a:ln>
                    <a:noFill/>
                  </a:ln>
                  <a:solidFill>
                    <a:prstClr val="white"/>
                  </a:solidFill>
                  <a:effectLst/>
                  <a:uLnTx/>
                  <a:uFillTx/>
                  <a:ea typeface="游ゴシック" panose="020B0400000000000000" pitchFamily="50" charset="-128"/>
                </a:rPr>
                <a:t>3+</a:t>
              </a:r>
              <a:endParaRPr kumimoji="0" lang="ja-JP" altLang="en-US" sz="1800" b="1" i="0" u="none" strike="noStrike" kern="0" cap="none" spc="0" normalizeH="0" baseline="30000" noProof="0" dirty="0">
                <a:ln>
                  <a:noFill/>
                </a:ln>
                <a:solidFill>
                  <a:prstClr val="white"/>
                </a:solidFill>
                <a:effectLst/>
                <a:uLnTx/>
                <a:uFillTx/>
                <a:ea typeface="游ゴシック" panose="020B0400000000000000" pitchFamily="50" charset="-128"/>
              </a:endParaRPr>
            </a:p>
          </p:txBody>
        </p:sp>
      </p:grpSp>
      <p:grpSp>
        <p:nvGrpSpPr>
          <p:cNvPr id="32" name="グループ化 31">
            <a:extLst>
              <a:ext uri="{FF2B5EF4-FFF2-40B4-BE49-F238E27FC236}">
                <a16:creationId xmlns:a16="http://schemas.microsoft.com/office/drawing/2014/main" id="{7942A1F2-A342-483F-9524-3C11C1D0BE20}"/>
              </a:ext>
            </a:extLst>
          </p:cNvPr>
          <p:cNvGrpSpPr/>
          <p:nvPr/>
        </p:nvGrpSpPr>
        <p:grpSpPr>
          <a:xfrm>
            <a:off x="2606637" y="3008313"/>
            <a:ext cx="899463" cy="434201"/>
            <a:chOff x="825671" y="3200702"/>
            <a:chExt cx="1205225" cy="434201"/>
          </a:xfrm>
          <a:solidFill>
            <a:srgbClr val="00B0F0"/>
          </a:solidFill>
        </p:grpSpPr>
        <p:sp>
          <p:nvSpPr>
            <p:cNvPr id="33" name="正方形/長方形 32">
              <a:extLst>
                <a:ext uri="{FF2B5EF4-FFF2-40B4-BE49-F238E27FC236}">
                  <a16:creationId xmlns:a16="http://schemas.microsoft.com/office/drawing/2014/main" id="{1CA6338A-3B0E-4651-8D5D-F1EF5540934B}"/>
                </a:ext>
              </a:extLst>
            </p:cNvPr>
            <p:cNvSpPr/>
            <p:nvPr/>
          </p:nvSpPr>
          <p:spPr>
            <a:xfrm>
              <a:off x="899592" y="3200702"/>
              <a:ext cx="864096" cy="434201"/>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DFD0FAB1-56BE-44AE-A7AD-F9D9621147D0}"/>
                </a:ext>
              </a:extLst>
            </p:cNvPr>
            <p:cNvSpPr txBox="1"/>
            <p:nvPr/>
          </p:nvSpPr>
          <p:spPr>
            <a:xfrm>
              <a:off x="825671" y="3245760"/>
              <a:ext cx="1205225" cy="369332"/>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altLang="ja-JP" b="1" kern="0" dirty="0">
                  <a:solidFill>
                    <a:prstClr val="white"/>
                  </a:solidFill>
                  <a:ea typeface="游ゴシック" panose="020B0400000000000000" pitchFamily="50" charset="-128"/>
                </a:rPr>
                <a:t>I</a:t>
              </a:r>
              <a:r>
                <a:rPr kumimoji="0" lang="en-US" altLang="ja-JP" sz="1800" b="1" i="0" u="none" strike="noStrike" kern="0" cap="none" spc="0" normalizeH="0" baseline="0" noProof="0" dirty="0">
                  <a:ln>
                    <a:noFill/>
                  </a:ln>
                  <a:solidFill>
                    <a:prstClr val="white"/>
                  </a:solidFill>
                  <a:effectLst/>
                  <a:uLnTx/>
                  <a:uFillTx/>
                  <a:ea typeface="游ゴシック" panose="020B0400000000000000" pitchFamily="50" charset="-128"/>
                </a:rPr>
                <a:t>SFe</a:t>
              </a:r>
              <a:r>
                <a:rPr kumimoji="0" lang="en-US" altLang="ja-JP" sz="1800" b="1" i="0" u="none" strike="noStrike" kern="0" cap="none" spc="0" normalizeH="0" baseline="30000" noProof="0" dirty="0">
                  <a:ln>
                    <a:noFill/>
                  </a:ln>
                  <a:solidFill>
                    <a:prstClr val="white"/>
                  </a:solidFill>
                  <a:effectLst/>
                  <a:uLnTx/>
                  <a:uFillTx/>
                  <a:ea typeface="游ゴシック" panose="020B0400000000000000" pitchFamily="50" charset="-128"/>
                </a:rPr>
                <a:t>3+</a:t>
              </a:r>
              <a:endParaRPr kumimoji="0" lang="ja-JP" altLang="en-US" sz="1800" b="1" i="0" u="none" strike="noStrike" kern="0" cap="none" spc="0" normalizeH="0" baseline="30000" noProof="0" dirty="0">
                <a:ln>
                  <a:noFill/>
                </a:ln>
                <a:solidFill>
                  <a:prstClr val="white"/>
                </a:solidFill>
                <a:effectLst/>
                <a:uLnTx/>
                <a:uFillTx/>
                <a:ea typeface="游ゴシック" panose="020B0400000000000000" pitchFamily="50" charset="-128"/>
              </a:endParaRPr>
            </a:p>
          </p:txBody>
        </p:sp>
      </p:grpSp>
      <p:grpSp>
        <p:nvGrpSpPr>
          <p:cNvPr id="35" name="グループ化 34">
            <a:extLst>
              <a:ext uri="{FF2B5EF4-FFF2-40B4-BE49-F238E27FC236}">
                <a16:creationId xmlns:a16="http://schemas.microsoft.com/office/drawing/2014/main" id="{A85E4FEB-31BC-4AB4-98A6-B032B57A64B4}"/>
              </a:ext>
            </a:extLst>
          </p:cNvPr>
          <p:cNvGrpSpPr/>
          <p:nvPr/>
        </p:nvGrpSpPr>
        <p:grpSpPr>
          <a:xfrm>
            <a:off x="1276590" y="3018272"/>
            <a:ext cx="899463" cy="434201"/>
            <a:chOff x="825671" y="3200702"/>
            <a:chExt cx="1205225" cy="434201"/>
          </a:xfrm>
          <a:solidFill>
            <a:srgbClr val="7030A0"/>
          </a:solidFill>
        </p:grpSpPr>
        <p:sp>
          <p:nvSpPr>
            <p:cNvPr id="36" name="正方形/長方形 35">
              <a:extLst>
                <a:ext uri="{FF2B5EF4-FFF2-40B4-BE49-F238E27FC236}">
                  <a16:creationId xmlns:a16="http://schemas.microsoft.com/office/drawing/2014/main" id="{8263FB7D-01A6-4043-8430-7D6AE5E2744D}"/>
                </a:ext>
              </a:extLst>
            </p:cNvPr>
            <p:cNvSpPr/>
            <p:nvPr/>
          </p:nvSpPr>
          <p:spPr>
            <a:xfrm>
              <a:off x="899592" y="3200702"/>
              <a:ext cx="864096" cy="434201"/>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486D1F7B-B96C-4799-907F-5372E3C85016}"/>
                </a:ext>
              </a:extLst>
            </p:cNvPr>
            <p:cNvSpPr txBox="1"/>
            <p:nvPr/>
          </p:nvSpPr>
          <p:spPr>
            <a:xfrm>
              <a:off x="825671" y="3245760"/>
              <a:ext cx="1205225" cy="369332"/>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err="1">
                  <a:ln>
                    <a:noFill/>
                  </a:ln>
                  <a:solidFill>
                    <a:prstClr val="white"/>
                  </a:solidFill>
                  <a:effectLst/>
                  <a:uLnTx/>
                  <a:uFillTx/>
                  <a:ea typeface="游ゴシック" panose="020B0400000000000000" pitchFamily="50" charset="-128"/>
                </a:rPr>
                <a:t>LSFe</a:t>
              </a:r>
              <a:r>
                <a:rPr kumimoji="0" lang="en-US" altLang="ja-JP" b="1" kern="0" baseline="30000" dirty="0">
                  <a:solidFill>
                    <a:prstClr val="white"/>
                  </a:solidFill>
                  <a:ea typeface="游ゴシック" panose="020B0400000000000000" pitchFamily="50" charset="-128"/>
                </a:rPr>
                <a:t>4</a:t>
              </a:r>
              <a:r>
                <a:rPr kumimoji="0" lang="en-US" altLang="ja-JP" sz="1800" b="1" i="0" u="none" strike="noStrike" kern="0" cap="none" spc="0" normalizeH="0" baseline="30000" noProof="0" dirty="0">
                  <a:ln>
                    <a:noFill/>
                  </a:ln>
                  <a:solidFill>
                    <a:prstClr val="white"/>
                  </a:solidFill>
                  <a:effectLst/>
                  <a:uLnTx/>
                  <a:uFillTx/>
                  <a:ea typeface="游ゴシック" panose="020B0400000000000000" pitchFamily="50" charset="-128"/>
                </a:rPr>
                <a:t>+</a:t>
              </a:r>
              <a:endParaRPr kumimoji="0" lang="ja-JP" altLang="en-US" sz="1800" b="1" i="0" u="none" strike="noStrike" kern="0" cap="none" spc="0" normalizeH="0" baseline="30000" noProof="0" dirty="0">
                <a:ln>
                  <a:noFill/>
                </a:ln>
                <a:solidFill>
                  <a:prstClr val="white"/>
                </a:solidFill>
                <a:effectLst/>
                <a:uLnTx/>
                <a:uFillTx/>
                <a:ea typeface="游ゴシック" panose="020B0400000000000000" pitchFamily="50" charset="-128"/>
              </a:endParaRPr>
            </a:p>
          </p:txBody>
        </p:sp>
      </p:grpSp>
      <p:pic>
        <p:nvPicPr>
          <p:cNvPr id="7" name="Picture 2" descr="K:\web\ynu-logo\base04-1.jpg">
            <a:extLst>
              <a:ext uri="{FF2B5EF4-FFF2-40B4-BE49-F238E27FC236}">
                <a16:creationId xmlns:a16="http://schemas.microsoft.com/office/drawing/2014/main" id="{14228E74-7340-489F-B9D4-913733D6B5D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29976" y="6534353"/>
            <a:ext cx="1656209" cy="30524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9" name="グラフ 18">
            <a:extLst>
              <a:ext uri="{FF2B5EF4-FFF2-40B4-BE49-F238E27FC236}">
                <a16:creationId xmlns:a16="http://schemas.microsoft.com/office/drawing/2014/main" id="{9772F25C-4010-4EAC-9A35-DE6D50E931CB}"/>
              </a:ext>
            </a:extLst>
          </p:cNvPr>
          <p:cNvGraphicFramePr>
            <a:graphicFrameLocks/>
          </p:cNvGraphicFramePr>
          <p:nvPr/>
        </p:nvGraphicFramePr>
        <p:xfrm>
          <a:off x="-180528" y="3391409"/>
          <a:ext cx="5953557" cy="3194050"/>
        </p:xfrm>
        <a:graphic>
          <a:graphicData uri="http://schemas.openxmlformats.org/drawingml/2006/chart">
            <c:chart xmlns:c="http://schemas.openxmlformats.org/drawingml/2006/chart" xmlns:r="http://schemas.openxmlformats.org/officeDocument/2006/relationships" r:id="rId6"/>
          </a:graphicData>
        </a:graphic>
      </p:graphicFrame>
      <p:pic>
        <p:nvPicPr>
          <p:cNvPr id="9" name="図 8">
            <a:extLst>
              <a:ext uri="{FF2B5EF4-FFF2-40B4-BE49-F238E27FC236}">
                <a16:creationId xmlns:a16="http://schemas.microsoft.com/office/drawing/2014/main" id="{0C98BF98-E9CB-4701-8472-0278977F5092}"/>
              </a:ext>
            </a:extLst>
          </p:cNvPr>
          <p:cNvPicPr>
            <a:picLocks noChangeAspect="1"/>
          </p:cNvPicPr>
          <p:nvPr/>
        </p:nvPicPr>
        <p:blipFill>
          <a:blip r:embed="rId7"/>
          <a:stretch>
            <a:fillRect/>
          </a:stretch>
        </p:blipFill>
        <p:spPr>
          <a:xfrm>
            <a:off x="5440402" y="3107887"/>
            <a:ext cx="3726926" cy="3634632"/>
          </a:xfrm>
          <a:prstGeom prst="rect">
            <a:avLst/>
          </a:prstGeom>
        </p:spPr>
      </p:pic>
      <p:pic>
        <p:nvPicPr>
          <p:cNvPr id="11" name="図 10" descr="テーブル&#10;&#10;自動的に生成された説明">
            <a:extLst>
              <a:ext uri="{FF2B5EF4-FFF2-40B4-BE49-F238E27FC236}">
                <a16:creationId xmlns:a16="http://schemas.microsoft.com/office/drawing/2014/main" id="{6F85E8E6-375F-45F0-A959-4EB551791BA4}"/>
              </a:ext>
            </a:extLst>
          </p:cNvPr>
          <p:cNvPicPr>
            <a:picLocks noChangeAspect="1"/>
          </p:cNvPicPr>
          <p:nvPr/>
        </p:nvPicPr>
        <p:blipFill rotWithShape="1">
          <a:blip r:embed="rId8">
            <a:extLst>
              <a:ext uri="{28A0092B-C50C-407E-A947-70E740481C1C}">
                <a14:useLocalDpi xmlns:a14="http://schemas.microsoft.com/office/drawing/2010/main" val="0"/>
              </a:ext>
            </a:extLst>
          </a:blip>
          <a:srcRect r="1020"/>
          <a:stretch/>
        </p:blipFill>
        <p:spPr>
          <a:xfrm>
            <a:off x="19692" y="695682"/>
            <a:ext cx="9104615" cy="2165530"/>
          </a:xfrm>
          <a:prstGeom prst="rect">
            <a:avLst/>
          </a:prstGeom>
        </p:spPr>
      </p:pic>
      <p:pic>
        <p:nvPicPr>
          <p:cNvPr id="3" name="オーディオ 2">
            <a:hlinkClick r:id="" action="ppaction://media"/>
            <a:extLst>
              <a:ext uri="{FF2B5EF4-FFF2-40B4-BE49-F238E27FC236}">
                <a16:creationId xmlns:a16="http://schemas.microsoft.com/office/drawing/2014/main" id="{2132FADC-FDD6-41A5-8362-AFCC4603847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065362672"/>
      </p:ext>
    </p:extLst>
  </p:cSld>
  <p:clrMapOvr>
    <a:masterClrMapping/>
  </p:clrMapOvr>
  <mc:AlternateContent xmlns:mc="http://schemas.openxmlformats.org/markup-compatibility/2006" xmlns:p14="http://schemas.microsoft.com/office/powerpoint/2010/main">
    <mc:Choice Requires="p14">
      <p:transition spd="slow" p14:dur="2000" advTm="27916"/>
    </mc:Choice>
    <mc:Fallback xmlns="">
      <p:transition spd="slow" advTm="27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ECB57378-1C6D-4976-8999-18A087071F6C}"/>
              </a:ext>
            </a:extLst>
          </p:cNvPr>
          <p:cNvSpPr>
            <a:spLocks noGrp="1"/>
          </p:cNvSpPr>
          <p:nvPr>
            <p:ph type="sldNum" sz="quarter" idx="12"/>
          </p:nvPr>
        </p:nvSpPr>
        <p:spPr/>
        <p:txBody>
          <a:bodyPr/>
          <a:lstStyle/>
          <a:p>
            <a:fld id="{90BA7EBE-6FD4-4B50-83C6-C925E775C4BE}" type="slidenum">
              <a:rPr kumimoji="1" lang="ja-JP" altLang="en-US" smtClean="0"/>
              <a:t>16</a:t>
            </a:fld>
            <a:endParaRPr kumimoji="1" lang="ja-JP" altLang="en-US"/>
          </a:p>
        </p:txBody>
      </p:sp>
      <p:sp>
        <p:nvSpPr>
          <p:cNvPr id="5" name="タイトル 1">
            <a:extLst>
              <a:ext uri="{FF2B5EF4-FFF2-40B4-BE49-F238E27FC236}">
                <a16:creationId xmlns:a16="http://schemas.microsoft.com/office/drawing/2014/main" id="{15ABB12F-88D9-4766-8CD4-A834F8E9B2C5}"/>
              </a:ext>
            </a:extLst>
          </p:cNvPr>
          <p:cNvSpPr>
            <a:spLocks noGrp="1"/>
          </p:cNvSpPr>
          <p:nvPr>
            <p:ph type="title"/>
          </p:nvPr>
        </p:nvSpPr>
        <p:spPr>
          <a:xfrm>
            <a:off x="457200" y="0"/>
            <a:ext cx="8229600" cy="1143000"/>
          </a:xfrm>
        </p:spPr>
        <p:txBody>
          <a:bodyPr>
            <a:normAutofit/>
          </a:bodyPr>
          <a:lstStyle/>
          <a:p>
            <a:r>
              <a:rPr kumimoji="1" lang="en-US" altLang="ja-JP" sz="4800" dirty="0">
                <a:solidFill>
                  <a:srgbClr val="00B0F0"/>
                </a:solidFill>
              </a:rPr>
              <a:t>ZT</a:t>
            </a:r>
            <a:endParaRPr kumimoji="1" lang="ja-JP" altLang="en-US" sz="4800" dirty="0">
              <a:solidFill>
                <a:srgbClr val="00B0F0"/>
              </a:solidFill>
            </a:endParaRPr>
          </a:p>
        </p:txBody>
      </p:sp>
      <p:pic>
        <p:nvPicPr>
          <p:cNvPr id="12" name="Picture 2" descr="K:\web\ynu-logo\base04-1.jpg">
            <a:extLst>
              <a:ext uri="{FF2B5EF4-FFF2-40B4-BE49-F238E27FC236}">
                <a16:creationId xmlns:a16="http://schemas.microsoft.com/office/drawing/2014/main" id="{8660A142-1193-4E84-9688-8EE32ABE022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3895" y="6453336"/>
            <a:ext cx="1656209" cy="305245"/>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a:extLst>
              <a:ext uri="{FF2B5EF4-FFF2-40B4-BE49-F238E27FC236}">
                <a16:creationId xmlns:a16="http://schemas.microsoft.com/office/drawing/2014/main" id="{169A2907-4797-4E07-8DEF-C3F20511548E}"/>
              </a:ext>
            </a:extLst>
          </p:cNvPr>
          <p:cNvSpPr txBox="1"/>
          <p:nvPr/>
        </p:nvSpPr>
        <p:spPr>
          <a:xfrm>
            <a:off x="5054499" y="1916385"/>
            <a:ext cx="3600400" cy="1938992"/>
          </a:xfrm>
          <a:prstGeom prst="rect">
            <a:avLst/>
          </a:prstGeom>
          <a:noFill/>
          <a:ln w="38100">
            <a:solidFill>
              <a:srgbClr val="00B0F0"/>
            </a:solidFill>
          </a:ln>
        </p:spPr>
        <p:txBody>
          <a:bodyPr wrap="square">
            <a:spAutoFit/>
          </a:bodyPr>
          <a:lstStyle/>
          <a:p>
            <a:r>
              <a:rPr lang="en-US" altLang="ja-JP" sz="2400" b="1" dirty="0">
                <a:solidFill>
                  <a:srgbClr val="0070C0"/>
                </a:solidFill>
              </a:rPr>
              <a:t>p</a:t>
            </a:r>
            <a:r>
              <a:rPr lang="ja-JP" altLang="en-US" sz="2400" dirty="0">
                <a:solidFill>
                  <a:srgbClr val="0070C0"/>
                </a:solidFill>
              </a:rPr>
              <a:t>型</a:t>
            </a:r>
            <a:r>
              <a:rPr lang="ja-JP" altLang="en-US" sz="2400" dirty="0"/>
              <a:t>最大：</a:t>
            </a:r>
            <a:endParaRPr lang="en-US" altLang="ja-JP" sz="2400" dirty="0"/>
          </a:p>
          <a:p>
            <a:r>
              <a:rPr lang="en-US" altLang="ja-JP" sz="2400" i="1" dirty="0">
                <a:latin typeface="Times New Roman" panose="02020603050405020304" pitchFamily="18" charset="0"/>
                <a:cs typeface="Times New Roman" panose="02020603050405020304" pitchFamily="18" charset="0"/>
              </a:rPr>
              <a:t>x</a:t>
            </a:r>
            <a:r>
              <a:rPr lang="en-US" altLang="ja-JP" sz="2400" dirty="0"/>
              <a:t> = 0.1</a:t>
            </a:r>
            <a:r>
              <a:rPr lang="ja-JP" altLang="en-US" sz="2400" dirty="0"/>
              <a:t>　</a:t>
            </a:r>
            <a:r>
              <a:rPr lang="en-US" altLang="ja-JP" sz="2400" b="1" i="1" dirty="0"/>
              <a:t>ZT</a:t>
            </a:r>
            <a:r>
              <a:rPr lang="en-US" altLang="ja-JP" sz="2400" b="1" dirty="0"/>
              <a:t> = 0.0025 </a:t>
            </a:r>
            <a:r>
              <a:rPr lang="en-US" altLang="ja-JP" sz="2400" dirty="0"/>
              <a:t>(550 K)</a:t>
            </a:r>
            <a:r>
              <a:rPr lang="ja-JP" altLang="en-US" sz="2400" dirty="0"/>
              <a:t> </a:t>
            </a:r>
            <a:endParaRPr lang="en-US" altLang="ja-JP" sz="2400" dirty="0"/>
          </a:p>
          <a:p>
            <a:pPr>
              <a:lnSpc>
                <a:spcPct val="200000"/>
              </a:lnSpc>
            </a:pPr>
            <a:r>
              <a:rPr lang="en-US" altLang="ja-JP" sz="2400" b="1" dirty="0">
                <a:solidFill>
                  <a:srgbClr val="FF0000"/>
                </a:solidFill>
              </a:rPr>
              <a:t>n</a:t>
            </a:r>
            <a:r>
              <a:rPr lang="ja-JP" altLang="en-US" sz="2400" dirty="0">
                <a:solidFill>
                  <a:srgbClr val="FF0000"/>
                </a:solidFill>
              </a:rPr>
              <a:t>型</a:t>
            </a:r>
            <a:r>
              <a:rPr lang="ja-JP" altLang="en-US" sz="2400" dirty="0"/>
              <a:t>最大：</a:t>
            </a:r>
            <a:endParaRPr lang="en-US" altLang="ja-JP" sz="2400" dirty="0"/>
          </a:p>
          <a:p>
            <a:r>
              <a:rPr lang="en-US" altLang="ja-JP" sz="2400" i="1" dirty="0">
                <a:latin typeface="Times New Roman" panose="02020603050405020304" pitchFamily="18" charset="0"/>
                <a:cs typeface="Times New Roman" panose="02020603050405020304" pitchFamily="18" charset="0"/>
              </a:rPr>
              <a:t>x</a:t>
            </a:r>
            <a:r>
              <a:rPr lang="en-US" altLang="ja-JP" sz="2400" dirty="0"/>
              <a:t> = 0.8</a:t>
            </a:r>
            <a:r>
              <a:rPr lang="ja-JP" altLang="en-US" sz="2400" dirty="0"/>
              <a:t>　</a:t>
            </a:r>
            <a:r>
              <a:rPr lang="en-US" altLang="ja-JP" sz="2400" b="1" i="1" dirty="0"/>
              <a:t>ZT</a:t>
            </a:r>
            <a:r>
              <a:rPr lang="en-US" altLang="ja-JP" sz="2400" b="1" dirty="0"/>
              <a:t> = 0.0038 </a:t>
            </a:r>
            <a:r>
              <a:rPr lang="en-US" altLang="ja-JP" sz="2400" dirty="0"/>
              <a:t>(550 K)</a:t>
            </a:r>
            <a:endParaRPr lang="ja-JP" altLang="en-US" sz="2800" dirty="0"/>
          </a:p>
        </p:txBody>
      </p:sp>
      <p:sp>
        <p:nvSpPr>
          <p:cNvPr id="9" name="テキスト ボックス 8">
            <a:extLst>
              <a:ext uri="{FF2B5EF4-FFF2-40B4-BE49-F238E27FC236}">
                <a16:creationId xmlns:a16="http://schemas.microsoft.com/office/drawing/2014/main" id="{AEDAE66B-D523-4C33-A83D-71CDEF3D90D4}"/>
              </a:ext>
            </a:extLst>
          </p:cNvPr>
          <p:cNvSpPr txBox="1"/>
          <p:nvPr/>
        </p:nvSpPr>
        <p:spPr>
          <a:xfrm>
            <a:off x="4563079" y="4210054"/>
            <a:ext cx="4600575" cy="800219"/>
          </a:xfrm>
          <a:prstGeom prst="rect">
            <a:avLst/>
          </a:prstGeom>
          <a:noFill/>
        </p:spPr>
        <p:txBody>
          <a:bodyPr wrap="square">
            <a:spAutoFit/>
          </a:bodyPr>
          <a:lstStyle/>
          <a:p>
            <a:r>
              <a:rPr lang="en-US" altLang="ja-JP" sz="2300" b="1" kern="100" dirty="0">
                <a:latin typeface="Times New Roman" panose="02020603050405020304" pitchFamily="18" charset="0"/>
                <a:ea typeface="ＭＳ ゴシック" panose="020B0609070205080204" pitchFamily="49" charset="-128"/>
              </a:rPr>
              <a:t>p</a:t>
            </a:r>
            <a:r>
              <a:rPr lang="ja-JP" altLang="en-US" sz="2300" b="1" kern="100" dirty="0">
                <a:latin typeface="Times New Roman" panose="02020603050405020304" pitchFamily="18" charset="0"/>
                <a:ea typeface="ＭＳ ゴシック" panose="020B0609070205080204" pitchFamily="49" charset="-128"/>
              </a:rPr>
              <a:t>型</a:t>
            </a:r>
            <a:r>
              <a:rPr lang="en-US" altLang="ja-JP" sz="2300" b="1" kern="100" dirty="0">
                <a:latin typeface="Times New Roman" panose="02020603050405020304" pitchFamily="18" charset="0"/>
                <a:ea typeface="ＭＳ ゴシック" panose="020B0609070205080204" pitchFamily="49" charset="-128"/>
              </a:rPr>
              <a:t>n</a:t>
            </a:r>
            <a:r>
              <a:rPr lang="ja-JP" altLang="en-US" sz="2300" b="1" kern="100" dirty="0">
                <a:latin typeface="Times New Roman" panose="02020603050405020304" pitchFamily="18" charset="0"/>
                <a:ea typeface="ＭＳ ゴシック" panose="020B0609070205080204" pitchFamily="49" charset="-128"/>
              </a:rPr>
              <a:t>型ともに先行研究の</a:t>
            </a:r>
            <a:endParaRPr lang="en-US" altLang="ja-JP" sz="2300" b="1" kern="100" dirty="0">
              <a:latin typeface="Times New Roman" panose="02020603050405020304" pitchFamily="18" charset="0"/>
              <a:ea typeface="ＭＳ ゴシック" panose="020B0609070205080204" pitchFamily="49" charset="-128"/>
            </a:endParaRPr>
          </a:p>
          <a:p>
            <a:r>
              <a:rPr kumimoji="1" lang="en-US" altLang="ja-JP" sz="2300" b="1" dirty="0">
                <a:latin typeface="Times New Roman" panose="02020603050405020304" pitchFamily="18" charset="0"/>
                <a:cs typeface="Times New Roman" panose="02020603050405020304" pitchFamily="18" charset="0"/>
              </a:rPr>
              <a:t>P</a:t>
            </a:r>
            <a:r>
              <a:rPr kumimoji="1" lang="en-US" altLang="ja-JP" sz="2300" b="1" kern="100" dirty="0">
                <a:latin typeface="Times New Roman" panose="02020603050405020304" pitchFamily="18" charset="0"/>
                <a:ea typeface="ＭＳ ゴシック" panose="020B0609070205080204" pitchFamily="49" charset="-128"/>
                <a:cs typeface="Times New Roman" panose="02020603050405020304" pitchFamily="18" charset="0"/>
              </a:rPr>
              <a:t>r</a:t>
            </a:r>
            <a:r>
              <a:rPr lang="en-US" altLang="ja-JP" sz="2300" b="1" kern="100" baseline="-25000" dirty="0">
                <a:latin typeface="Times New Roman" panose="02020603050405020304" pitchFamily="18" charset="0"/>
                <a:ea typeface="ＭＳ ゴシック" panose="020B0609070205080204" pitchFamily="49" charset="-128"/>
                <a:cs typeface="Times New Roman" panose="02020603050405020304" pitchFamily="18" charset="0"/>
              </a:rPr>
              <a:t>1-x</a:t>
            </a:r>
            <a:r>
              <a:rPr lang="en-US" altLang="ja-JP" sz="2300" b="1" kern="100" dirty="0">
                <a:latin typeface="Times New Roman" panose="02020603050405020304" pitchFamily="18" charset="0"/>
                <a:ea typeface="ＭＳ ゴシック" panose="020B0609070205080204" pitchFamily="49" charset="-128"/>
                <a:cs typeface="Times New Roman" panose="02020603050405020304" pitchFamily="18" charset="0"/>
              </a:rPr>
              <a:t>Sr</a:t>
            </a:r>
            <a:r>
              <a:rPr lang="en-US" altLang="ja-JP" sz="2300" b="1" kern="100" baseline="-25000" dirty="0">
                <a:latin typeface="Times New Roman" panose="02020603050405020304" pitchFamily="18" charset="0"/>
                <a:ea typeface="ＭＳ ゴシック" panose="020B0609070205080204" pitchFamily="49" charset="-128"/>
                <a:cs typeface="Times New Roman" panose="02020603050405020304" pitchFamily="18" charset="0"/>
              </a:rPr>
              <a:t>x</a:t>
            </a:r>
            <a:r>
              <a:rPr lang="en-US" altLang="ja-JP" sz="2300" b="1" kern="100" dirty="0">
                <a:latin typeface="Times New Roman" panose="02020603050405020304" pitchFamily="18" charset="0"/>
                <a:ea typeface="ＭＳ ゴシック" panose="020B0609070205080204" pitchFamily="49" charset="-128"/>
                <a:cs typeface="Times New Roman" panose="02020603050405020304" pitchFamily="18" charset="0"/>
              </a:rPr>
              <a:t>FeO</a:t>
            </a:r>
            <a:r>
              <a:rPr lang="en-US" altLang="ja-JP" sz="2300" b="1" kern="100" baseline="-25000" dirty="0">
                <a:latin typeface="Times New Roman" panose="02020603050405020304" pitchFamily="18" charset="0"/>
                <a:ea typeface="ＭＳ ゴシック" panose="020B0609070205080204" pitchFamily="49" charset="-128"/>
                <a:cs typeface="Times New Roman" panose="02020603050405020304" pitchFamily="18" charset="0"/>
              </a:rPr>
              <a:t>3</a:t>
            </a:r>
            <a:r>
              <a:rPr lang="ja-JP" altLang="en-US" sz="2300" b="1" kern="100" dirty="0">
                <a:latin typeface="Times New Roman" panose="02020603050405020304" pitchFamily="18" charset="0"/>
                <a:ea typeface="ＭＳ ゴシック" panose="020B0609070205080204" pitchFamily="49" charset="-128"/>
                <a:cs typeface="Times New Roman" panose="02020603050405020304" pitchFamily="18" charset="0"/>
              </a:rPr>
              <a:t>の</a:t>
            </a:r>
            <a:r>
              <a:rPr lang="en-US" altLang="ja-JP" sz="2300" b="1" i="1" kern="100" dirty="0">
                <a:latin typeface="Times New Roman" panose="02020603050405020304" pitchFamily="18" charset="0"/>
                <a:ea typeface="ＭＳ ゴシック" panose="020B0609070205080204" pitchFamily="49" charset="-128"/>
                <a:cs typeface="Times New Roman" panose="02020603050405020304" pitchFamily="18" charset="0"/>
              </a:rPr>
              <a:t>ZT</a:t>
            </a:r>
            <a:r>
              <a:rPr lang="ja-JP" altLang="en-US" sz="2300" b="1" kern="100" dirty="0">
                <a:latin typeface="Times New Roman" panose="02020603050405020304" pitchFamily="18" charset="0"/>
                <a:ea typeface="ＭＳ ゴシック" panose="020B0609070205080204" pitchFamily="49" charset="-128"/>
                <a:cs typeface="Times New Roman" panose="02020603050405020304" pitchFamily="18" charset="0"/>
              </a:rPr>
              <a:t>を上回る可能性</a:t>
            </a:r>
            <a:endParaRPr lang="en-US" altLang="ja-JP" sz="2300" b="1" kern="100" dirty="0">
              <a:latin typeface="Times New Roman" panose="02020603050405020304" pitchFamily="18" charset="0"/>
              <a:ea typeface="ＭＳ ゴシック" panose="020B0609070205080204" pitchFamily="49" charset="-128"/>
              <a:cs typeface="Times New Roman" panose="02020603050405020304" pitchFamily="18" charset="0"/>
            </a:endParaRPr>
          </a:p>
        </p:txBody>
      </p:sp>
      <p:cxnSp>
        <p:nvCxnSpPr>
          <p:cNvPr id="21" name="直線矢印コネクタ 20">
            <a:extLst>
              <a:ext uri="{FF2B5EF4-FFF2-40B4-BE49-F238E27FC236}">
                <a16:creationId xmlns:a16="http://schemas.microsoft.com/office/drawing/2014/main" id="{E223B2C5-1597-4FF8-A021-ED3BF41B4415}"/>
              </a:ext>
            </a:extLst>
          </p:cNvPr>
          <p:cNvCxnSpPr>
            <a:cxnSpLocks/>
          </p:cNvCxnSpPr>
          <p:nvPr/>
        </p:nvCxnSpPr>
        <p:spPr>
          <a:xfrm flipH="1" flipV="1">
            <a:off x="4367256" y="2013112"/>
            <a:ext cx="771888" cy="148225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8" name="図 27">
            <a:extLst>
              <a:ext uri="{FF2B5EF4-FFF2-40B4-BE49-F238E27FC236}">
                <a16:creationId xmlns:a16="http://schemas.microsoft.com/office/drawing/2014/main" id="{CFF2CD76-2EDF-45C0-A2AC-58024E505EF9}"/>
              </a:ext>
            </a:extLst>
          </p:cNvPr>
          <p:cNvPicPr>
            <a:picLocks noChangeAspect="1"/>
          </p:cNvPicPr>
          <p:nvPr/>
        </p:nvPicPr>
        <p:blipFill>
          <a:blip r:embed="rId6"/>
          <a:stretch>
            <a:fillRect/>
          </a:stretch>
        </p:blipFill>
        <p:spPr>
          <a:xfrm>
            <a:off x="98584" y="1567008"/>
            <a:ext cx="4268672" cy="4051685"/>
          </a:xfrm>
          <a:prstGeom prst="rect">
            <a:avLst/>
          </a:prstGeom>
        </p:spPr>
      </p:pic>
      <p:pic>
        <p:nvPicPr>
          <p:cNvPr id="30" name="図 29">
            <a:extLst>
              <a:ext uri="{FF2B5EF4-FFF2-40B4-BE49-F238E27FC236}">
                <a16:creationId xmlns:a16="http://schemas.microsoft.com/office/drawing/2014/main" id="{C02493DF-98D7-447C-AD7A-7D18455B30FC}"/>
              </a:ext>
            </a:extLst>
          </p:cNvPr>
          <p:cNvPicPr>
            <a:picLocks noChangeAspect="1"/>
          </p:cNvPicPr>
          <p:nvPr/>
        </p:nvPicPr>
        <p:blipFill>
          <a:blip r:embed="rId7"/>
          <a:stretch>
            <a:fillRect/>
          </a:stretch>
        </p:blipFill>
        <p:spPr>
          <a:xfrm>
            <a:off x="639553" y="1567008"/>
            <a:ext cx="3727703" cy="3723983"/>
          </a:xfrm>
          <a:prstGeom prst="rect">
            <a:avLst/>
          </a:prstGeom>
        </p:spPr>
      </p:pic>
      <p:cxnSp>
        <p:nvCxnSpPr>
          <p:cNvPr id="32" name="直線矢印コネクタ 31">
            <a:extLst>
              <a:ext uri="{FF2B5EF4-FFF2-40B4-BE49-F238E27FC236}">
                <a16:creationId xmlns:a16="http://schemas.microsoft.com/office/drawing/2014/main" id="{C9435B28-6D7C-4ECA-ADC0-09E31060224E}"/>
              </a:ext>
            </a:extLst>
          </p:cNvPr>
          <p:cNvCxnSpPr>
            <a:cxnSpLocks/>
          </p:cNvCxnSpPr>
          <p:nvPr/>
        </p:nvCxnSpPr>
        <p:spPr>
          <a:xfrm flipH="1">
            <a:off x="4324934" y="2507526"/>
            <a:ext cx="771888" cy="34977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2" name="オーディオ 1">
            <a:hlinkClick r:id="" action="ppaction://media"/>
            <a:extLst>
              <a:ext uri="{FF2B5EF4-FFF2-40B4-BE49-F238E27FC236}">
                <a16:creationId xmlns:a16="http://schemas.microsoft.com/office/drawing/2014/main" id="{A4BFAD84-1D65-43FB-B0E3-2D95A501084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823817104"/>
      </p:ext>
    </p:extLst>
  </p:cSld>
  <p:clrMapOvr>
    <a:masterClrMapping/>
  </p:clrMapOvr>
  <mc:AlternateContent xmlns:mc="http://schemas.openxmlformats.org/markup-compatibility/2006" xmlns:p14="http://schemas.microsoft.com/office/powerpoint/2010/main">
    <mc:Choice Requires="p14">
      <p:transition spd="slow" p14:dur="2000" advTm="36718"/>
    </mc:Choice>
    <mc:Fallback xmlns="">
      <p:transition spd="slow" advTm="36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199" y="84667"/>
            <a:ext cx="8229600" cy="896061"/>
          </a:xfrm>
        </p:spPr>
        <p:txBody>
          <a:bodyPr/>
          <a:lstStyle/>
          <a:p>
            <a:r>
              <a:rPr kumimoji="1" lang="ja-JP" altLang="en-US" dirty="0">
                <a:solidFill>
                  <a:srgbClr val="00B0F0"/>
                </a:solidFill>
              </a:rPr>
              <a:t>結論</a:t>
            </a:r>
          </a:p>
        </p:txBody>
      </p:sp>
      <p:sp>
        <p:nvSpPr>
          <p:cNvPr id="5" name="スライド番号プレースホルダー 4"/>
          <p:cNvSpPr>
            <a:spLocks noGrp="1"/>
          </p:cNvSpPr>
          <p:nvPr>
            <p:ph type="sldNum" sz="quarter" idx="12"/>
          </p:nvPr>
        </p:nvSpPr>
        <p:spPr/>
        <p:txBody>
          <a:bodyPr/>
          <a:lstStyle/>
          <a:p>
            <a:fld id="{90BA7EBE-6FD4-4B50-83C6-C925E775C4BE}" type="slidenum">
              <a:rPr kumimoji="1" lang="ja-JP" altLang="en-US" smtClean="0"/>
              <a:t>17</a:t>
            </a:fld>
            <a:endParaRPr kumimoji="1" lang="ja-JP" altLang="en-US" dirty="0"/>
          </a:p>
        </p:txBody>
      </p:sp>
      <p:pic>
        <p:nvPicPr>
          <p:cNvPr id="25" name="Picture 2" descr="K:\web\ynu-logo\base04-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3895" y="6453336"/>
            <a:ext cx="1656209" cy="305245"/>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9AF900A3-08FC-4B1F-8B8C-BDDEF04F9CBC}"/>
              </a:ext>
            </a:extLst>
          </p:cNvPr>
          <p:cNvSpPr txBox="1"/>
          <p:nvPr/>
        </p:nvSpPr>
        <p:spPr>
          <a:xfrm>
            <a:off x="755576" y="1279468"/>
            <a:ext cx="8064501" cy="4832092"/>
          </a:xfrm>
          <a:prstGeom prst="rect">
            <a:avLst/>
          </a:prstGeom>
          <a:noFill/>
        </p:spPr>
        <p:txBody>
          <a:bodyPr wrap="square" rtlCol="0">
            <a:spAutoFit/>
          </a:bodyPr>
          <a:lstStyle/>
          <a:p>
            <a:pPr marL="285750" indent="-285750">
              <a:buFont typeface="Wingdings" panose="05000000000000000000" pitchFamily="2" charset="2"/>
              <a:buChar char="l"/>
            </a:pPr>
            <a:r>
              <a:rPr lang="en-US" altLang="ja-JP" sz="2800" kern="100" dirty="0">
                <a:latin typeface="Times New Roman" panose="02020603050405020304" pitchFamily="18" charset="0"/>
                <a:ea typeface="ＭＳ ゴシック" panose="020B0609070205080204" pitchFamily="49" charset="-128"/>
              </a:rPr>
              <a:t>300K</a:t>
            </a:r>
            <a:r>
              <a:rPr lang="ja-JP" altLang="en-US" sz="2800" kern="100" dirty="0">
                <a:latin typeface="Times New Roman" panose="02020603050405020304" pitchFamily="18" charset="0"/>
                <a:ea typeface="ＭＳ ゴシック" panose="020B0609070205080204" pitchFamily="49" charset="-128"/>
              </a:rPr>
              <a:t>では</a:t>
            </a:r>
            <a:r>
              <a:rPr lang="en-US" altLang="ja-JP" sz="2800" i="1" kern="100" dirty="0">
                <a:latin typeface="Times New Roman" panose="02020603050405020304" pitchFamily="18" charset="0"/>
                <a:ea typeface="ＭＳ ゴシック" panose="020B0609070205080204" pitchFamily="49" charset="-128"/>
              </a:rPr>
              <a:t>x</a:t>
            </a:r>
            <a:r>
              <a:rPr lang="ja-JP" altLang="en-US" sz="2800" kern="100" dirty="0">
                <a:latin typeface="Times New Roman" panose="02020603050405020304" pitchFamily="18" charset="0"/>
                <a:ea typeface="ＭＳ ゴシック" panose="020B0609070205080204" pitchFamily="49" charset="-128"/>
              </a:rPr>
              <a:t>≦</a:t>
            </a:r>
            <a:r>
              <a:rPr lang="en-US" altLang="ja-JP" sz="2800" kern="100" dirty="0">
                <a:latin typeface="Times New Roman" panose="02020603050405020304" pitchFamily="18" charset="0"/>
                <a:ea typeface="ＭＳ ゴシック" panose="020B0609070205080204" pitchFamily="49" charset="-128"/>
              </a:rPr>
              <a:t>0.6</a:t>
            </a:r>
            <a:r>
              <a:rPr lang="ja-JP" altLang="en-US" sz="2800" kern="100" dirty="0">
                <a:latin typeface="Times New Roman" panose="02020603050405020304" pitchFamily="18" charset="0"/>
                <a:ea typeface="ＭＳ ゴシック" panose="020B0609070205080204" pitchFamily="49" charset="-128"/>
              </a:rPr>
              <a:t>で</a:t>
            </a:r>
            <a:r>
              <a:rPr lang="en-US" altLang="ja-JP" sz="2800" kern="100" dirty="0">
                <a:latin typeface="Times New Roman" panose="02020603050405020304" pitchFamily="18" charset="0"/>
                <a:ea typeface="ＭＳ ゴシック" panose="020B0609070205080204" pitchFamily="49" charset="-128"/>
              </a:rPr>
              <a:t>G</a:t>
            </a:r>
            <a:r>
              <a:rPr lang="ja-JP" altLang="en-US" sz="2800" kern="100" dirty="0">
                <a:latin typeface="Times New Roman" panose="02020603050405020304" pitchFamily="18" charset="0"/>
                <a:ea typeface="ＭＳ ゴシック" panose="020B0609070205080204" pitchFamily="49" charset="-128"/>
              </a:rPr>
              <a:t>型反強磁性体である。</a:t>
            </a:r>
            <a:r>
              <a:rPr lang="en-US" altLang="ja-JP" sz="2800" kern="100" dirty="0">
                <a:latin typeface="Times New Roman" panose="02020603050405020304" pitchFamily="18" charset="0"/>
                <a:ea typeface="ＭＳ ゴシック" panose="020B0609070205080204" pitchFamily="49" charset="-128"/>
              </a:rPr>
              <a:t>0.5</a:t>
            </a:r>
            <a:r>
              <a:rPr lang="ja-JP" altLang="en-US" sz="2800" kern="100" dirty="0">
                <a:latin typeface="Times New Roman" panose="02020603050405020304" pitchFamily="18" charset="0"/>
                <a:ea typeface="ＭＳ ゴシック" panose="020B0609070205080204" pitchFamily="49" charset="-128"/>
              </a:rPr>
              <a:t>≦</a:t>
            </a:r>
            <a:r>
              <a:rPr lang="en-US" altLang="ja-JP" sz="2800" i="1" kern="100" dirty="0">
                <a:latin typeface="Times New Roman" panose="02020603050405020304" pitchFamily="18" charset="0"/>
                <a:ea typeface="ＭＳ ゴシック" panose="020B0609070205080204" pitchFamily="49" charset="-128"/>
              </a:rPr>
              <a:t>x</a:t>
            </a:r>
            <a:r>
              <a:rPr lang="ja-JP" altLang="en-US" sz="2800" kern="100" dirty="0">
                <a:latin typeface="Times New Roman" panose="02020603050405020304" pitchFamily="18" charset="0"/>
                <a:ea typeface="ＭＳ ゴシック" panose="020B0609070205080204" pitchFamily="49" charset="-128"/>
              </a:rPr>
              <a:t>≦</a:t>
            </a:r>
            <a:r>
              <a:rPr lang="en-US" altLang="ja-JP" sz="2800" kern="100" dirty="0">
                <a:latin typeface="Times New Roman" panose="02020603050405020304" pitchFamily="18" charset="0"/>
                <a:ea typeface="ＭＳ ゴシック" panose="020B0609070205080204" pitchFamily="49" charset="-128"/>
              </a:rPr>
              <a:t>0.7</a:t>
            </a:r>
            <a:r>
              <a:rPr lang="ja-JP" altLang="en-US" sz="2800" kern="100" dirty="0">
                <a:latin typeface="Times New Roman" panose="02020603050405020304" pitchFamily="18" charset="0"/>
                <a:ea typeface="ＭＳ ゴシック" panose="020B0609070205080204" pitchFamily="49" charset="-128"/>
              </a:rPr>
              <a:t>は</a:t>
            </a:r>
            <a:r>
              <a:rPr lang="en-US" altLang="ja-JP" sz="2800" kern="100" dirty="0">
                <a:latin typeface="Times New Roman" panose="02020603050405020304" pitchFamily="18" charset="0"/>
                <a:ea typeface="ＭＳ ゴシック" panose="020B0609070205080204" pitchFamily="49" charset="-128"/>
              </a:rPr>
              <a:t>300K</a:t>
            </a:r>
            <a:r>
              <a:rPr lang="ja-JP" altLang="en-US" sz="2800" kern="100" dirty="0">
                <a:latin typeface="Times New Roman" panose="02020603050405020304" pitchFamily="18" charset="0"/>
                <a:ea typeface="ＭＳ ゴシック" panose="020B0609070205080204" pitchFamily="49" charset="-128"/>
              </a:rPr>
              <a:t>と</a:t>
            </a:r>
            <a:r>
              <a:rPr lang="en-US" altLang="ja-JP" sz="2800" kern="100" dirty="0">
                <a:latin typeface="Times New Roman" panose="02020603050405020304" pitchFamily="18" charset="0"/>
                <a:ea typeface="ＭＳ ゴシック" panose="020B0609070205080204" pitchFamily="49" charset="-128"/>
              </a:rPr>
              <a:t>10K</a:t>
            </a:r>
            <a:r>
              <a:rPr lang="ja-JP" altLang="en-US" sz="2800" kern="100" dirty="0">
                <a:latin typeface="Times New Roman" panose="02020603050405020304" pitchFamily="18" charset="0"/>
                <a:ea typeface="ＭＳ ゴシック" panose="020B0609070205080204" pitchFamily="49" charset="-128"/>
              </a:rPr>
              <a:t>で空間群が</a:t>
            </a:r>
            <a:r>
              <a:rPr lang="en-US" altLang="ja-JP" sz="2800" i="1" kern="100" dirty="0" err="1">
                <a:latin typeface="Times New Roman" panose="02020603050405020304" pitchFamily="18" charset="0"/>
                <a:ea typeface="ＭＳ ゴシック" panose="020B0609070205080204" pitchFamily="49" charset="-128"/>
              </a:rPr>
              <a:t>Pnma</a:t>
            </a:r>
            <a:r>
              <a:rPr lang="ja-JP" altLang="en-US" sz="2800" kern="100" dirty="0">
                <a:latin typeface="Times New Roman" panose="02020603050405020304" pitchFamily="18" charset="0"/>
                <a:ea typeface="ＭＳ ゴシック" panose="020B0609070205080204" pitchFamily="49" charset="-128"/>
              </a:rPr>
              <a:t>から</a:t>
            </a:r>
            <a:r>
              <a:rPr lang="en-US" altLang="ja-JP" sz="2800" i="1" kern="100" dirty="0">
                <a:latin typeface="Times New Roman" panose="02020603050405020304" pitchFamily="18" charset="0"/>
                <a:ea typeface="ＭＳ ゴシック" panose="020B0609070205080204" pitchFamily="49" charset="-128"/>
              </a:rPr>
              <a:t>C2/c</a:t>
            </a:r>
            <a:r>
              <a:rPr lang="ja-JP" altLang="en-US" sz="2800" kern="100" dirty="0">
                <a:latin typeface="Times New Roman" panose="02020603050405020304" pitchFamily="18" charset="0"/>
                <a:ea typeface="ＭＳ ゴシック" panose="020B0609070205080204" pitchFamily="49" charset="-128"/>
              </a:rPr>
              <a:t>へ変化。</a:t>
            </a:r>
            <a:endParaRPr lang="en-US" altLang="ja-JP" sz="2800" kern="100" dirty="0">
              <a:latin typeface="Times New Roman" panose="02020603050405020304" pitchFamily="18" charset="0"/>
              <a:ea typeface="ＭＳ ゴシック" panose="020B0609070205080204" pitchFamily="49" charset="-128"/>
            </a:endParaRPr>
          </a:p>
          <a:p>
            <a:pPr marL="285750" indent="-285750">
              <a:buFont typeface="Wingdings" panose="05000000000000000000" pitchFamily="2" charset="2"/>
              <a:buChar char="l"/>
            </a:pPr>
            <a:endParaRPr lang="en-US" altLang="ja-JP" sz="2800" kern="100" dirty="0">
              <a:latin typeface="Times New Roman" panose="02020603050405020304" pitchFamily="18" charset="0"/>
              <a:ea typeface="ＭＳ ゴシック" panose="020B0609070205080204" pitchFamily="49" charset="-128"/>
            </a:endParaRPr>
          </a:p>
          <a:p>
            <a:pPr marL="285750" indent="-285750">
              <a:buFont typeface="Wingdings" panose="05000000000000000000" pitchFamily="2" charset="2"/>
              <a:buChar char="l"/>
            </a:pPr>
            <a:r>
              <a:rPr lang="en-US" altLang="ja-JP" sz="2800" kern="100" dirty="0">
                <a:latin typeface="Times New Roman" panose="02020603050405020304" pitchFamily="18" charset="0"/>
                <a:ea typeface="ＭＳ ゴシック" panose="020B0609070205080204" pitchFamily="49" charset="-128"/>
              </a:rPr>
              <a:t>ISFe</a:t>
            </a:r>
            <a:r>
              <a:rPr lang="en-US" altLang="ja-JP" sz="2800" kern="100" baseline="30000" dirty="0">
                <a:latin typeface="Times New Roman" panose="02020603050405020304" pitchFamily="18" charset="0"/>
                <a:ea typeface="ＭＳ ゴシック" panose="020B0609070205080204" pitchFamily="49" charset="-128"/>
              </a:rPr>
              <a:t>3+</a:t>
            </a:r>
            <a:r>
              <a:rPr lang="ja-JP" altLang="en-US" sz="2800" kern="100" dirty="0">
                <a:latin typeface="Times New Roman" panose="02020603050405020304" pitchFamily="18" charset="0"/>
                <a:ea typeface="ＭＳ ゴシック" panose="020B0609070205080204" pitchFamily="49" charset="-128"/>
              </a:rPr>
              <a:t>の割合は</a:t>
            </a:r>
            <a:r>
              <a:rPr lang="en-US" altLang="ja-JP" sz="2800" i="1" kern="100" dirty="0">
                <a:latin typeface="Times New Roman" panose="02020603050405020304" pitchFamily="18" charset="0"/>
                <a:ea typeface="ＭＳ ゴシック" panose="020B0609070205080204" pitchFamily="49" charset="-128"/>
              </a:rPr>
              <a:t>x</a:t>
            </a:r>
            <a:r>
              <a:rPr lang="ja-JP" altLang="en-US" sz="2800" kern="100" dirty="0">
                <a:latin typeface="Times New Roman" panose="02020603050405020304" pitchFamily="18" charset="0"/>
                <a:ea typeface="ＭＳ ゴシック" panose="020B0609070205080204" pitchFamily="49" charset="-128"/>
              </a:rPr>
              <a:t>増加に伴い減少した。</a:t>
            </a:r>
            <a:endParaRPr lang="en-US" altLang="ja-JP" sz="2800" kern="100" dirty="0">
              <a:latin typeface="Times New Roman" panose="02020603050405020304" pitchFamily="18" charset="0"/>
              <a:ea typeface="ＭＳ ゴシック" panose="020B0609070205080204" pitchFamily="49" charset="-128"/>
            </a:endParaRPr>
          </a:p>
          <a:p>
            <a:pPr marL="285750" indent="-285750">
              <a:buFont typeface="Wingdings" panose="05000000000000000000" pitchFamily="2" charset="2"/>
              <a:buChar char="l"/>
            </a:pPr>
            <a:endParaRPr lang="en-US" altLang="ja-JP" sz="2800" kern="100" dirty="0">
              <a:latin typeface="Times New Roman" panose="02020603050405020304" pitchFamily="18" charset="0"/>
              <a:ea typeface="ＭＳ ゴシック" panose="020B0609070205080204" pitchFamily="49" charset="-128"/>
            </a:endParaRPr>
          </a:p>
          <a:p>
            <a:pPr marL="285750" indent="-285750">
              <a:buFont typeface="Wingdings" panose="05000000000000000000" pitchFamily="2" charset="2"/>
              <a:buChar char="l"/>
            </a:pPr>
            <a:r>
              <a:rPr lang="en-US" altLang="ja-JP" sz="2800" kern="100" dirty="0">
                <a:latin typeface="Times New Roman" panose="02020603050405020304" pitchFamily="18" charset="0"/>
                <a:ea typeface="ＭＳ ゴシック" panose="020B0609070205080204" pitchFamily="49" charset="-128"/>
              </a:rPr>
              <a:t>Nd</a:t>
            </a:r>
            <a:r>
              <a:rPr lang="en-US" altLang="ja-JP" sz="2800" kern="100" baseline="-25000" dirty="0">
                <a:latin typeface="Times New Roman" panose="02020603050405020304" pitchFamily="18" charset="0"/>
                <a:ea typeface="ＭＳ ゴシック" panose="020B0609070205080204" pitchFamily="49" charset="-128"/>
              </a:rPr>
              <a:t>1-x</a:t>
            </a:r>
            <a:r>
              <a:rPr lang="en-US" altLang="ja-JP" sz="2800" kern="100" dirty="0">
                <a:latin typeface="Times New Roman" panose="02020603050405020304" pitchFamily="18" charset="0"/>
                <a:ea typeface="ＭＳ ゴシック" panose="020B0609070205080204" pitchFamily="49" charset="-128"/>
              </a:rPr>
              <a:t>Sr</a:t>
            </a:r>
            <a:r>
              <a:rPr lang="en-US" altLang="ja-JP" sz="2800" kern="100" baseline="-25000" dirty="0">
                <a:latin typeface="Times New Roman" panose="02020603050405020304" pitchFamily="18" charset="0"/>
                <a:ea typeface="ＭＳ ゴシック" panose="020B0609070205080204" pitchFamily="49" charset="-128"/>
              </a:rPr>
              <a:t>x</a:t>
            </a:r>
            <a:r>
              <a:rPr lang="en-US" altLang="ja-JP" sz="2800" kern="100" dirty="0">
                <a:latin typeface="Times New Roman" panose="02020603050405020304" pitchFamily="18" charset="0"/>
                <a:ea typeface="ＭＳ ゴシック" panose="020B0609070205080204" pitchFamily="49" charset="-128"/>
              </a:rPr>
              <a:t>FeO</a:t>
            </a:r>
            <a:r>
              <a:rPr lang="en-US" altLang="ja-JP" sz="2800" kern="100" baseline="-25000" dirty="0">
                <a:latin typeface="Times New Roman" panose="02020603050405020304" pitchFamily="18" charset="0"/>
                <a:ea typeface="ＭＳ ゴシック" panose="020B0609070205080204" pitchFamily="49" charset="-128"/>
              </a:rPr>
              <a:t>3</a:t>
            </a:r>
            <a:r>
              <a:rPr lang="ja-JP" altLang="en-US" sz="2800" kern="100" baseline="-25000" dirty="0">
                <a:latin typeface="Times New Roman" panose="02020603050405020304" pitchFamily="18" charset="0"/>
                <a:ea typeface="ＭＳ ゴシック" panose="020B0609070205080204" pitchFamily="49" charset="-128"/>
              </a:rPr>
              <a:t>ｰ</a:t>
            </a:r>
            <a:r>
              <a:rPr lang="el-GR" altLang="ja-JP" sz="2800" kern="100" baseline="-25000" dirty="0">
                <a:latin typeface="Times New Roman" panose="02020603050405020304" pitchFamily="18" charset="0"/>
                <a:ea typeface="ＭＳ ゴシック" panose="020B0609070205080204" pitchFamily="49" charset="-128"/>
                <a:cs typeface="Times New Roman" panose="02020603050405020304" pitchFamily="18" charset="0"/>
              </a:rPr>
              <a:t>δ</a:t>
            </a:r>
            <a:r>
              <a:rPr lang="ja-JP" altLang="en-US" sz="2800" kern="100" dirty="0">
                <a:latin typeface="Times New Roman" panose="02020603050405020304" pitchFamily="18" charset="0"/>
                <a:ea typeface="ＭＳ ゴシック" panose="020B0609070205080204" pitchFamily="49" charset="-128"/>
              </a:rPr>
              <a:t>は先行研究の</a:t>
            </a:r>
            <a:r>
              <a:rPr lang="en-US" altLang="ja-JP" sz="2800" kern="100" dirty="0">
                <a:latin typeface="Times New Roman" panose="02020603050405020304" pitchFamily="18" charset="0"/>
                <a:ea typeface="ＭＳ ゴシック" panose="020B0609070205080204" pitchFamily="49" charset="-128"/>
              </a:rPr>
              <a:t>Pr</a:t>
            </a:r>
            <a:r>
              <a:rPr lang="en-US" altLang="ja-JP" sz="2800" kern="100" baseline="-25000" dirty="0">
                <a:latin typeface="Times New Roman" panose="02020603050405020304" pitchFamily="18" charset="0"/>
                <a:ea typeface="ＭＳ ゴシック" panose="020B0609070205080204" pitchFamily="49" charset="-128"/>
              </a:rPr>
              <a:t>1-x</a:t>
            </a:r>
            <a:r>
              <a:rPr lang="en-US" altLang="ja-JP" sz="2800" kern="100" dirty="0">
                <a:latin typeface="Times New Roman" panose="02020603050405020304" pitchFamily="18" charset="0"/>
                <a:ea typeface="ＭＳ ゴシック" panose="020B0609070205080204" pitchFamily="49" charset="-128"/>
              </a:rPr>
              <a:t>Sr</a:t>
            </a:r>
            <a:r>
              <a:rPr lang="en-US" altLang="ja-JP" sz="2800" kern="100" baseline="-25000" dirty="0">
                <a:latin typeface="Times New Roman" panose="02020603050405020304" pitchFamily="18" charset="0"/>
                <a:ea typeface="ＭＳ ゴシック" panose="020B0609070205080204" pitchFamily="49" charset="-128"/>
              </a:rPr>
              <a:t>x</a:t>
            </a:r>
            <a:r>
              <a:rPr lang="en-US" altLang="ja-JP" sz="2800" kern="100" dirty="0">
                <a:latin typeface="Times New Roman" panose="02020603050405020304" pitchFamily="18" charset="0"/>
                <a:ea typeface="ＭＳ ゴシック" panose="020B0609070205080204" pitchFamily="49" charset="-128"/>
              </a:rPr>
              <a:t>FeO</a:t>
            </a:r>
            <a:r>
              <a:rPr lang="en-US" altLang="ja-JP" sz="2800" kern="100" baseline="-25000" dirty="0">
                <a:latin typeface="Times New Roman" panose="02020603050405020304" pitchFamily="18" charset="0"/>
                <a:ea typeface="ＭＳ ゴシック" panose="020B0609070205080204" pitchFamily="49" charset="-128"/>
              </a:rPr>
              <a:t>3</a:t>
            </a:r>
            <a:r>
              <a:rPr lang="ja-JP" altLang="en-US" sz="2800" kern="100" dirty="0">
                <a:latin typeface="Times New Roman" panose="02020603050405020304" pitchFamily="18" charset="0"/>
                <a:ea typeface="ＭＳ ゴシック" panose="020B0609070205080204" pitchFamily="49" charset="-128"/>
              </a:rPr>
              <a:t>と異なり</a:t>
            </a:r>
            <a:r>
              <a:rPr lang="en-US" altLang="ja-JP" sz="2800" kern="100" dirty="0">
                <a:latin typeface="Times New Roman" panose="02020603050405020304" pitchFamily="18" charset="0"/>
                <a:ea typeface="ＭＳ ゴシック" panose="020B0609070205080204" pitchFamily="49" charset="-128"/>
              </a:rPr>
              <a:t>p</a:t>
            </a:r>
            <a:r>
              <a:rPr lang="ja-JP" altLang="en-US" sz="2800" kern="100" dirty="0">
                <a:latin typeface="Times New Roman" panose="02020603050405020304" pitchFamily="18" charset="0"/>
                <a:ea typeface="ＭＳ ゴシック" panose="020B0609070205080204" pitchFamily="49" charset="-128"/>
              </a:rPr>
              <a:t>型と</a:t>
            </a:r>
            <a:r>
              <a:rPr lang="en-US" altLang="ja-JP" sz="2800" kern="100" dirty="0">
                <a:latin typeface="Times New Roman" panose="02020603050405020304" pitchFamily="18" charset="0"/>
                <a:ea typeface="ＭＳ ゴシック" panose="020B0609070205080204" pitchFamily="49" charset="-128"/>
              </a:rPr>
              <a:t>n</a:t>
            </a:r>
            <a:r>
              <a:rPr lang="ja-JP" altLang="en-US" sz="2800" kern="100" dirty="0">
                <a:latin typeface="Times New Roman" panose="02020603050405020304" pitchFamily="18" charset="0"/>
                <a:ea typeface="ＭＳ ゴシック" panose="020B0609070205080204" pitchFamily="49" charset="-128"/>
              </a:rPr>
              <a:t>型の</a:t>
            </a:r>
            <a:r>
              <a:rPr lang="en-US" altLang="ja-JP" sz="2800" i="1" kern="100" dirty="0">
                <a:latin typeface="Times New Roman" panose="02020603050405020304" pitchFamily="18" charset="0"/>
                <a:ea typeface="ＭＳ ゴシック" panose="020B0609070205080204" pitchFamily="49" charset="-128"/>
              </a:rPr>
              <a:t>ZT</a:t>
            </a:r>
            <a:r>
              <a:rPr lang="ja-JP" altLang="en-US" sz="2800" kern="100" dirty="0">
                <a:latin typeface="Times New Roman" panose="02020603050405020304" pitchFamily="18" charset="0"/>
                <a:ea typeface="ＭＳ ゴシック" panose="020B0609070205080204" pitchFamily="49" charset="-128"/>
              </a:rPr>
              <a:t>がほぼ同等の値となった。</a:t>
            </a:r>
            <a:endParaRPr lang="en-US" altLang="ja-JP" sz="2800" dirty="0"/>
          </a:p>
          <a:p>
            <a:pPr marL="285750" indent="-285750">
              <a:lnSpc>
                <a:spcPct val="200000"/>
              </a:lnSpc>
              <a:buFont typeface="Wingdings" panose="05000000000000000000" pitchFamily="2" charset="2"/>
              <a:buChar char="l"/>
            </a:pPr>
            <a:r>
              <a:rPr lang="en-US" altLang="ja-JP" sz="2800" i="1" kern="100" dirty="0">
                <a:latin typeface="Times New Roman" panose="02020603050405020304" pitchFamily="18" charset="0"/>
                <a:ea typeface="ＭＳ ゴシック" panose="020B0609070205080204" pitchFamily="49" charset="-128"/>
              </a:rPr>
              <a:t>ZT</a:t>
            </a:r>
            <a:r>
              <a:rPr lang="ja-JP" altLang="en-US" sz="2800" kern="100" dirty="0">
                <a:latin typeface="Times New Roman" panose="02020603050405020304" pitchFamily="18" charset="0"/>
                <a:ea typeface="ＭＳ ゴシック" panose="020B0609070205080204" pitchFamily="49" charset="-128"/>
              </a:rPr>
              <a:t>は</a:t>
            </a:r>
            <a:r>
              <a:rPr lang="en-US" altLang="ja-JP" sz="2800" kern="100" dirty="0">
                <a:latin typeface="Times New Roman" panose="02020603050405020304" pitchFamily="18" charset="0"/>
                <a:ea typeface="ＭＳ ゴシック" panose="020B0609070205080204" pitchFamily="49" charset="-128"/>
              </a:rPr>
              <a:t>p</a:t>
            </a:r>
            <a:r>
              <a:rPr lang="ja-JP" altLang="en-US" sz="2800" kern="100" dirty="0">
                <a:latin typeface="Times New Roman" panose="02020603050405020304" pitchFamily="18" charset="0"/>
                <a:ea typeface="ＭＳ ゴシック" panose="020B0609070205080204" pitchFamily="49" charset="-128"/>
              </a:rPr>
              <a:t>型</a:t>
            </a:r>
            <a:r>
              <a:rPr lang="en-US" altLang="ja-JP" sz="2800" kern="100" dirty="0">
                <a:latin typeface="Times New Roman" panose="02020603050405020304" pitchFamily="18" charset="0"/>
                <a:ea typeface="ＭＳ ゴシック" panose="020B0609070205080204" pitchFamily="49" charset="-128"/>
              </a:rPr>
              <a:t>n</a:t>
            </a:r>
            <a:r>
              <a:rPr lang="ja-JP" altLang="en-US" sz="2800" kern="100" dirty="0">
                <a:latin typeface="Times New Roman" panose="02020603050405020304" pitchFamily="18" charset="0"/>
                <a:ea typeface="ＭＳ ゴシック" panose="020B0609070205080204" pitchFamily="49" charset="-128"/>
              </a:rPr>
              <a:t>型共に先行研究の</a:t>
            </a:r>
            <a:r>
              <a:rPr kumimoji="1" lang="en-US" altLang="ja-JP" sz="2800" dirty="0">
                <a:latin typeface="Times New Roman" panose="02020603050405020304" pitchFamily="18" charset="0"/>
                <a:cs typeface="Times New Roman" panose="02020603050405020304" pitchFamily="18" charset="0"/>
              </a:rPr>
              <a:t>P</a:t>
            </a:r>
            <a:r>
              <a:rPr kumimoji="1" lang="en-US" altLang="ja-JP" sz="2800" kern="100" dirty="0">
                <a:latin typeface="Times New Roman" panose="02020603050405020304" pitchFamily="18" charset="0"/>
                <a:ea typeface="ＭＳ ゴシック" panose="020B0609070205080204" pitchFamily="49" charset="-128"/>
                <a:cs typeface="Times New Roman" panose="02020603050405020304" pitchFamily="18" charset="0"/>
              </a:rPr>
              <a:t>r</a:t>
            </a:r>
            <a:r>
              <a:rPr lang="en-US" altLang="ja-JP" sz="2800" kern="100" baseline="-25000" dirty="0">
                <a:latin typeface="Times New Roman" panose="02020603050405020304" pitchFamily="18" charset="0"/>
                <a:ea typeface="ＭＳ ゴシック" panose="020B0609070205080204" pitchFamily="49" charset="-128"/>
                <a:cs typeface="Times New Roman" panose="02020603050405020304" pitchFamily="18" charset="0"/>
              </a:rPr>
              <a:t>1-x</a:t>
            </a:r>
            <a:r>
              <a:rPr lang="en-US" altLang="ja-JP" sz="2800" kern="100" dirty="0">
                <a:latin typeface="Times New Roman" panose="02020603050405020304" pitchFamily="18" charset="0"/>
                <a:ea typeface="ＭＳ ゴシック" panose="020B0609070205080204" pitchFamily="49" charset="-128"/>
                <a:cs typeface="Times New Roman" panose="02020603050405020304" pitchFamily="18" charset="0"/>
              </a:rPr>
              <a:t>Sr</a:t>
            </a:r>
            <a:r>
              <a:rPr lang="en-US" altLang="ja-JP" sz="2800" kern="100" baseline="-25000" dirty="0">
                <a:latin typeface="Times New Roman" panose="02020603050405020304" pitchFamily="18" charset="0"/>
                <a:ea typeface="ＭＳ ゴシック" panose="020B0609070205080204" pitchFamily="49" charset="-128"/>
                <a:cs typeface="Times New Roman" panose="02020603050405020304" pitchFamily="18" charset="0"/>
              </a:rPr>
              <a:t>x</a:t>
            </a:r>
            <a:r>
              <a:rPr lang="en-US" altLang="ja-JP" sz="2800" kern="100" dirty="0">
                <a:latin typeface="Times New Roman" panose="02020603050405020304" pitchFamily="18" charset="0"/>
                <a:ea typeface="ＭＳ ゴシック" panose="020B0609070205080204" pitchFamily="49" charset="-128"/>
                <a:cs typeface="Times New Roman" panose="02020603050405020304" pitchFamily="18" charset="0"/>
              </a:rPr>
              <a:t>FeO</a:t>
            </a:r>
            <a:r>
              <a:rPr lang="en-US" altLang="ja-JP" sz="2800" kern="100" baseline="-25000" dirty="0">
                <a:latin typeface="Times New Roman" panose="02020603050405020304" pitchFamily="18" charset="0"/>
                <a:ea typeface="ＭＳ ゴシック" panose="020B0609070205080204" pitchFamily="49" charset="-128"/>
                <a:cs typeface="Times New Roman" panose="02020603050405020304" pitchFamily="18" charset="0"/>
              </a:rPr>
              <a:t>3</a:t>
            </a:r>
            <a:r>
              <a:rPr lang="ja-JP" altLang="en-US" sz="2800" kern="100" dirty="0">
                <a:latin typeface="Times New Roman" panose="02020603050405020304" pitchFamily="18" charset="0"/>
                <a:ea typeface="ＭＳ ゴシック" panose="020B0609070205080204" pitchFamily="49" charset="-128"/>
                <a:cs typeface="Times New Roman" panose="02020603050405020304" pitchFamily="18" charset="0"/>
              </a:rPr>
              <a:t>を</a:t>
            </a:r>
            <a:endParaRPr lang="en-US" altLang="ja-JP" sz="2800" kern="100" dirty="0">
              <a:latin typeface="Times New Roman" panose="02020603050405020304" pitchFamily="18" charset="0"/>
              <a:ea typeface="ＭＳ ゴシック" panose="020B0609070205080204" pitchFamily="49" charset="-128"/>
              <a:cs typeface="Times New Roman" panose="02020603050405020304" pitchFamily="18" charset="0"/>
            </a:endParaRPr>
          </a:p>
          <a:p>
            <a:r>
              <a:rPr lang="ja-JP" altLang="en-US" sz="2800" kern="100" dirty="0">
                <a:latin typeface="Times New Roman" panose="02020603050405020304" pitchFamily="18" charset="0"/>
                <a:ea typeface="ＭＳ ゴシック" panose="020B0609070205080204" pitchFamily="49" charset="-128"/>
                <a:cs typeface="Times New Roman" panose="02020603050405020304" pitchFamily="18" charset="0"/>
              </a:rPr>
              <a:t>  上回る可能性がある。</a:t>
            </a:r>
            <a:endParaRPr lang="en-US" altLang="ja-JP" sz="2800" kern="100" dirty="0">
              <a:latin typeface="Times New Roman" panose="02020603050405020304" pitchFamily="18" charset="0"/>
              <a:ea typeface="ＭＳ ゴシック" panose="020B0609070205080204" pitchFamily="49" charset="-128"/>
              <a:cs typeface="Times New Roman" panose="02020603050405020304" pitchFamily="18" charset="0"/>
            </a:endParaRPr>
          </a:p>
        </p:txBody>
      </p:sp>
      <p:pic>
        <p:nvPicPr>
          <p:cNvPr id="7" name="オーディオ 6">
            <a:hlinkClick r:id="" action="ppaction://media"/>
            <a:extLst>
              <a:ext uri="{FF2B5EF4-FFF2-40B4-BE49-F238E27FC236}">
                <a16:creationId xmlns:a16="http://schemas.microsoft.com/office/drawing/2014/main" id="{B517CEC6-AF10-431D-AA68-0BE36CD4DD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866259036"/>
      </p:ext>
    </p:extLst>
  </p:cSld>
  <p:clrMapOvr>
    <a:masterClrMapping/>
  </p:clrMapOvr>
  <mc:AlternateContent xmlns:mc="http://schemas.openxmlformats.org/markup-compatibility/2006" xmlns:p14="http://schemas.microsoft.com/office/powerpoint/2010/main">
    <mc:Choice Requires="p14">
      <p:transition spd="slow" p14:dur="2000" advTm="41961"/>
    </mc:Choice>
    <mc:Fallback xmlns="">
      <p:transition spd="slow" advTm="41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web\ynu-logo\base04-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3895" y="6453336"/>
            <a:ext cx="1656209" cy="305245"/>
          </a:xfrm>
          <a:prstGeom prst="rect">
            <a:avLst/>
          </a:prstGeom>
          <a:noFill/>
          <a:extLst>
            <a:ext uri="{909E8E84-426E-40DD-AFC4-6F175D3DCCD1}">
              <a14:hiddenFill xmlns:a14="http://schemas.microsoft.com/office/drawing/2010/main">
                <a:solidFill>
                  <a:srgbClr val="FFFFFF"/>
                </a:solidFill>
              </a14:hiddenFill>
            </a:ext>
          </a:extLst>
        </p:spPr>
      </p:pic>
      <p:sp>
        <p:nvSpPr>
          <p:cNvPr id="9" name="タイトル 1"/>
          <p:cNvSpPr txBox="1">
            <a:spLocks/>
          </p:cNvSpPr>
          <p:nvPr/>
        </p:nvSpPr>
        <p:spPr>
          <a:xfrm>
            <a:off x="395032" y="2564904"/>
            <a:ext cx="8365820" cy="13681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4800" b="1" dirty="0">
                <a:solidFill>
                  <a:srgbClr val="00B0F0"/>
                </a:solidFill>
              </a:rPr>
              <a:t>Thank you </a:t>
            </a:r>
          </a:p>
          <a:p>
            <a:r>
              <a:rPr lang="en-US" altLang="ja-JP" sz="4800" b="1" dirty="0">
                <a:solidFill>
                  <a:srgbClr val="00B0F0"/>
                </a:solidFill>
              </a:rPr>
              <a:t>for your kind attention</a:t>
            </a:r>
            <a:endParaRPr lang="ja-JP" altLang="en-US" sz="4800" b="1" dirty="0">
              <a:solidFill>
                <a:srgbClr val="00B0F0"/>
              </a:solidFill>
            </a:endParaRPr>
          </a:p>
        </p:txBody>
      </p:sp>
      <p:sp>
        <p:nvSpPr>
          <p:cNvPr id="2" name="スライド番号プレースホルダー 1"/>
          <p:cNvSpPr>
            <a:spLocks noGrp="1"/>
          </p:cNvSpPr>
          <p:nvPr>
            <p:ph type="sldNum" sz="quarter" idx="12"/>
          </p:nvPr>
        </p:nvSpPr>
        <p:spPr/>
        <p:txBody>
          <a:bodyPr/>
          <a:lstStyle/>
          <a:p>
            <a:fld id="{90BA7EBE-6FD4-4B50-83C6-C925E775C4BE}" type="slidenum">
              <a:rPr kumimoji="1" lang="ja-JP" altLang="en-US" smtClean="0"/>
              <a:t>18</a:t>
            </a:fld>
            <a:endParaRPr kumimoji="1" lang="ja-JP" altLang="en-US"/>
          </a:p>
        </p:txBody>
      </p:sp>
      <p:pic>
        <p:nvPicPr>
          <p:cNvPr id="3" name="オーディオ 2">
            <a:hlinkClick r:id="" action="ppaction://media"/>
            <a:extLst>
              <a:ext uri="{FF2B5EF4-FFF2-40B4-BE49-F238E27FC236}">
                <a16:creationId xmlns:a16="http://schemas.microsoft.com/office/drawing/2014/main" id="{23E6015A-BBE0-432A-B7CF-8586CDF2E8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804878932"/>
      </p:ext>
    </p:extLst>
  </p:cSld>
  <p:clrMapOvr>
    <a:masterClrMapping/>
  </p:clrMapOvr>
  <mc:AlternateContent xmlns:mc="http://schemas.openxmlformats.org/markup-compatibility/2006" xmlns:p14="http://schemas.microsoft.com/office/powerpoint/2010/main">
    <mc:Choice Requires="p14">
      <p:transition spd="slow" p14:dur="2000" advTm="2164"/>
    </mc:Choice>
    <mc:Fallback xmlns="">
      <p:transition spd="slow" advTm="2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31B636-2CB0-49E9-A637-ED96D56AA961}"/>
              </a:ext>
            </a:extLst>
          </p:cNvPr>
          <p:cNvSpPr>
            <a:spLocks noGrp="1"/>
          </p:cNvSpPr>
          <p:nvPr>
            <p:ph type="title"/>
          </p:nvPr>
        </p:nvSpPr>
        <p:spPr/>
        <p:txBody>
          <a:bodyPr>
            <a:normAutofit/>
          </a:bodyPr>
          <a:lstStyle/>
          <a:p>
            <a:r>
              <a:rPr lang="ja-JP" altLang="en-US" sz="4000" dirty="0">
                <a:solidFill>
                  <a:srgbClr val="00B0F0"/>
                </a:solidFill>
              </a:rPr>
              <a:t>ゴールドシュミット耐性因子</a:t>
            </a:r>
            <a:endParaRPr kumimoji="1" lang="ja-JP" altLang="en-US" sz="4000" dirty="0">
              <a:solidFill>
                <a:srgbClr val="00B0F0"/>
              </a:solidFill>
            </a:endParaRPr>
          </a:p>
        </p:txBody>
      </p:sp>
      <p:sp>
        <p:nvSpPr>
          <p:cNvPr id="4" name="スライド番号プレースホルダー 3">
            <a:extLst>
              <a:ext uri="{FF2B5EF4-FFF2-40B4-BE49-F238E27FC236}">
                <a16:creationId xmlns:a16="http://schemas.microsoft.com/office/drawing/2014/main" id="{F7700B6E-4EE2-4044-9169-2720B0CA738C}"/>
              </a:ext>
            </a:extLst>
          </p:cNvPr>
          <p:cNvSpPr>
            <a:spLocks noGrp="1"/>
          </p:cNvSpPr>
          <p:nvPr>
            <p:ph type="sldNum" sz="quarter" idx="12"/>
          </p:nvPr>
        </p:nvSpPr>
        <p:spPr/>
        <p:txBody>
          <a:bodyPr/>
          <a:lstStyle/>
          <a:p>
            <a:fld id="{90BA7EBE-6FD4-4B50-83C6-C925E775C4BE}" type="slidenum">
              <a:rPr kumimoji="1" lang="ja-JP" altLang="en-US" smtClean="0"/>
              <a:t>19</a:t>
            </a:fld>
            <a:endParaRPr kumimoji="1" lang="ja-JP" altLang="en-US"/>
          </a:p>
        </p:txBody>
      </p:sp>
      <p:sp>
        <p:nvSpPr>
          <p:cNvPr id="8" name="テキスト ボックス 7">
            <a:extLst>
              <a:ext uri="{FF2B5EF4-FFF2-40B4-BE49-F238E27FC236}">
                <a16:creationId xmlns:a16="http://schemas.microsoft.com/office/drawing/2014/main" id="{43EBAC0A-1199-49E4-98A8-AED354E0EE27}"/>
              </a:ext>
            </a:extLst>
          </p:cNvPr>
          <p:cNvSpPr txBox="1"/>
          <p:nvPr/>
        </p:nvSpPr>
        <p:spPr>
          <a:xfrm>
            <a:off x="683568" y="1241573"/>
            <a:ext cx="4572000" cy="461665"/>
          </a:xfrm>
          <a:prstGeom prst="rect">
            <a:avLst/>
          </a:prstGeom>
          <a:noFill/>
        </p:spPr>
        <p:txBody>
          <a:bodyPr wrap="square">
            <a:spAutoFit/>
          </a:bodyPr>
          <a:lstStyle/>
          <a:p>
            <a:r>
              <a:rPr kumimoji="1" lang="en-US" altLang="ja-JP" sz="2400" dirty="0">
                <a:latin typeface="Times New Roman" panose="02020603050405020304" pitchFamily="18" charset="0"/>
                <a:cs typeface="Times New Roman" panose="02020603050405020304" pitchFamily="18" charset="0"/>
              </a:rPr>
              <a:t>Pr</a:t>
            </a:r>
            <a:r>
              <a:rPr kumimoji="1" lang="en-US" altLang="ja-JP" sz="2400" baseline="-25000" dirty="0">
                <a:latin typeface="Times New Roman" panose="02020603050405020304" pitchFamily="18" charset="0"/>
                <a:cs typeface="Times New Roman" panose="02020603050405020304" pitchFamily="18" charset="0"/>
              </a:rPr>
              <a:t>1-x</a:t>
            </a:r>
            <a:r>
              <a:rPr kumimoji="1" lang="en-US" altLang="ja-JP" sz="2400" dirty="0">
                <a:latin typeface="Times New Roman" panose="02020603050405020304" pitchFamily="18" charset="0"/>
                <a:cs typeface="Times New Roman" panose="02020603050405020304" pitchFamily="18" charset="0"/>
              </a:rPr>
              <a:t>Sr</a:t>
            </a:r>
            <a:r>
              <a:rPr kumimoji="1" lang="en-US" altLang="ja-JP" sz="2400" baseline="-25000" dirty="0">
                <a:latin typeface="Times New Roman" panose="02020603050405020304" pitchFamily="18" charset="0"/>
                <a:cs typeface="Times New Roman" panose="02020603050405020304" pitchFamily="18" charset="0"/>
              </a:rPr>
              <a:t>x</a:t>
            </a:r>
            <a:r>
              <a:rPr kumimoji="1" lang="en-US" altLang="ja-JP" sz="2400" dirty="0">
                <a:latin typeface="Times New Roman" panose="02020603050405020304" pitchFamily="18" charset="0"/>
                <a:cs typeface="Times New Roman" panose="02020603050405020304" pitchFamily="18" charset="0"/>
              </a:rPr>
              <a:t>FeO</a:t>
            </a:r>
            <a:r>
              <a:rPr kumimoji="1" lang="en-US" altLang="ja-JP" sz="2400" baseline="-25000" dirty="0">
                <a:latin typeface="Times New Roman" panose="02020603050405020304" pitchFamily="18" charset="0"/>
                <a:cs typeface="Times New Roman" panose="02020603050405020304" pitchFamily="18" charset="0"/>
              </a:rPr>
              <a:t>3-δ</a:t>
            </a:r>
            <a:endParaRPr lang="ja-JP" altLang="en-US" sz="2400" dirty="0"/>
          </a:p>
        </p:txBody>
      </p:sp>
      <p:pic>
        <p:nvPicPr>
          <p:cNvPr id="9" name="コンテンツ プレースホルダー 8" descr="グラフィカル ユーザー インターフェイス, テキスト, アプリケーション, テーブル&#10;&#10;自動的に生成された説明">
            <a:extLst>
              <a:ext uri="{FF2B5EF4-FFF2-40B4-BE49-F238E27FC236}">
                <a16:creationId xmlns:a16="http://schemas.microsoft.com/office/drawing/2014/main" id="{8A3E86C4-BCF5-4A7B-9964-045B7E0AB23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473" r="1328"/>
          <a:stretch/>
        </p:blipFill>
        <p:spPr>
          <a:xfrm>
            <a:off x="35376" y="2384573"/>
            <a:ext cx="9036497" cy="2246630"/>
          </a:xfrm>
        </p:spPr>
      </p:pic>
    </p:spTree>
    <p:extLst>
      <p:ext uri="{BB962C8B-B14F-4D97-AF65-F5344CB8AC3E}">
        <p14:creationId xmlns:p14="http://schemas.microsoft.com/office/powerpoint/2010/main" val="1227998084"/>
      </p:ext>
    </p:extLst>
  </p:cSld>
  <p:clrMapOvr>
    <a:masterClrMapping/>
  </p:clrMapOvr>
  <mc:AlternateContent xmlns:mc="http://schemas.openxmlformats.org/markup-compatibility/2006" xmlns:p14="http://schemas.microsoft.com/office/powerpoint/2010/main">
    <mc:Choice Requires="p14">
      <p:transition spd="slow" p14:dur="2000" advTm="1035"/>
    </mc:Choice>
    <mc:Fallback xmlns="">
      <p:transition spd="slow" advTm="103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199" y="84667"/>
            <a:ext cx="8229600" cy="1143000"/>
          </a:xfrm>
        </p:spPr>
        <p:txBody>
          <a:bodyPr/>
          <a:lstStyle/>
          <a:p>
            <a:r>
              <a:rPr lang="ja-JP" altLang="en-US" dirty="0">
                <a:solidFill>
                  <a:srgbClr val="00B0F0"/>
                </a:solidFill>
              </a:rPr>
              <a:t>目次</a:t>
            </a:r>
            <a:endParaRPr kumimoji="1" lang="ja-JP" altLang="en-US" dirty="0">
              <a:solidFill>
                <a:srgbClr val="00B0F0"/>
              </a:solidFill>
            </a:endParaRPr>
          </a:p>
        </p:txBody>
      </p:sp>
      <p:sp>
        <p:nvSpPr>
          <p:cNvPr id="5" name="スライド番号プレースホルダー 4"/>
          <p:cNvSpPr>
            <a:spLocks noGrp="1"/>
          </p:cNvSpPr>
          <p:nvPr>
            <p:ph type="sldNum" sz="quarter" idx="12"/>
          </p:nvPr>
        </p:nvSpPr>
        <p:spPr/>
        <p:txBody>
          <a:bodyPr/>
          <a:lstStyle/>
          <a:p>
            <a:fld id="{90BA7EBE-6FD4-4B50-83C6-C925E775C4BE}" type="slidenum">
              <a:rPr kumimoji="1" lang="ja-JP" altLang="en-US" smtClean="0"/>
              <a:t>2</a:t>
            </a:fld>
            <a:endParaRPr kumimoji="1" lang="ja-JP" altLang="en-US" dirty="0"/>
          </a:p>
        </p:txBody>
      </p:sp>
      <p:pic>
        <p:nvPicPr>
          <p:cNvPr id="25" name="Picture 2" descr="K:\web\ynu-logo\base04-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3895" y="6453336"/>
            <a:ext cx="1656209" cy="305245"/>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26890DFE-C005-4A3A-A727-7051F66AEFC4}"/>
              </a:ext>
            </a:extLst>
          </p:cNvPr>
          <p:cNvSpPr txBox="1"/>
          <p:nvPr/>
        </p:nvSpPr>
        <p:spPr>
          <a:xfrm>
            <a:off x="1367631" y="1358637"/>
            <a:ext cx="4752528" cy="5232202"/>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lang="ja-JP" altLang="en-US" sz="3600" dirty="0"/>
              <a:t>研究背景</a:t>
            </a:r>
            <a:endParaRPr kumimoji="1" lang="en-US" altLang="ja-JP" sz="3600" dirty="0"/>
          </a:p>
          <a:p>
            <a:pPr marL="285750" indent="-285750">
              <a:lnSpc>
                <a:spcPct val="150000"/>
              </a:lnSpc>
              <a:buFont typeface="Wingdings" panose="05000000000000000000" pitchFamily="2" charset="2"/>
              <a:buChar char="l"/>
            </a:pPr>
            <a:r>
              <a:rPr lang="ja-JP" altLang="en-US" sz="3600" dirty="0"/>
              <a:t>研究目的</a:t>
            </a:r>
            <a:endParaRPr lang="en-US" altLang="ja-JP" sz="3600" dirty="0"/>
          </a:p>
          <a:p>
            <a:pPr marL="285750" indent="-285750">
              <a:lnSpc>
                <a:spcPct val="150000"/>
              </a:lnSpc>
              <a:buFont typeface="Wingdings" panose="05000000000000000000" pitchFamily="2" charset="2"/>
              <a:buChar char="l"/>
            </a:pPr>
            <a:r>
              <a:rPr lang="ja-JP" altLang="en-US" sz="3600" dirty="0"/>
              <a:t>実験方法</a:t>
            </a:r>
            <a:endParaRPr lang="en-US" altLang="ja-JP" sz="3600" dirty="0"/>
          </a:p>
          <a:p>
            <a:pPr marL="285750" indent="-285750">
              <a:lnSpc>
                <a:spcPct val="150000"/>
              </a:lnSpc>
              <a:buFont typeface="Wingdings" panose="05000000000000000000" pitchFamily="2" charset="2"/>
              <a:buChar char="l"/>
            </a:pPr>
            <a:r>
              <a:rPr lang="ja-JP" altLang="en-US" sz="3600" kern="100" dirty="0">
                <a:latin typeface="Times New Roman" panose="02020603050405020304" pitchFamily="18" charset="0"/>
                <a:ea typeface="ＭＳ ゴシック" panose="020B0609070205080204" pitchFamily="49" charset="-128"/>
              </a:rPr>
              <a:t>特性評価</a:t>
            </a:r>
            <a:endParaRPr lang="en-US" altLang="ja-JP" sz="3600" kern="100" dirty="0">
              <a:latin typeface="Times New Roman" panose="02020603050405020304" pitchFamily="18" charset="0"/>
              <a:ea typeface="ＭＳ ゴシック" panose="020B0609070205080204" pitchFamily="49" charset="-128"/>
            </a:endParaRPr>
          </a:p>
          <a:p>
            <a:pPr marL="285750" indent="-285750">
              <a:lnSpc>
                <a:spcPct val="150000"/>
              </a:lnSpc>
              <a:buFont typeface="Wingdings" panose="05000000000000000000" pitchFamily="2" charset="2"/>
              <a:buChar char="l"/>
            </a:pPr>
            <a:r>
              <a:rPr lang="ja-JP" altLang="en-US" sz="3600" kern="100" dirty="0">
                <a:latin typeface="Times New Roman" panose="02020603050405020304" pitchFamily="18" charset="0"/>
                <a:ea typeface="ＭＳ ゴシック" panose="020B0609070205080204" pitchFamily="49" charset="-128"/>
              </a:rPr>
              <a:t>結論</a:t>
            </a:r>
            <a:endParaRPr lang="en-US" altLang="ja-JP" sz="3600" dirty="0"/>
          </a:p>
          <a:p>
            <a:pPr marL="285750" indent="-285750">
              <a:buFont typeface="Wingdings" panose="05000000000000000000" pitchFamily="2" charset="2"/>
              <a:buChar char="l"/>
            </a:pPr>
            <a:endParaRPr lang="en-US" altLang="ja-JP" sz="3200" dirty="0"/>
          </a:p>
          <a:p>
            <a:pPr marL="285750" indent="-285750">
              <a:buFont typeface="Wingdings" panose="05000000000000000000" pitchFamily="2" charset="2"/>
              <a:buChar char="l"/>
            </a:pPr>
            <a:endParaRPr kumimoji="1" lang="ja-JP" altLang="en-US" sz="3200" dirty="0"/>
          </a:p>
        </p:txBody>
      </p:sp>
      <p:pic>
        <p:nvPicPr>
          <p:cNvPr id="6" name="オーディオ 5">
            <a:hlinkClick r:id="" action="ppaction://media"/>
            <a:extLst>
              <a:ext uri="{FF2B5EF4-FFF2-40B4-BE49-F238E27FC236}">
                <a16:creationId xmlns:a16="http://schemas.microsoft.com/office/drawing/2014/main" id="{8B386A8B-F15D-49E0-98B9-EDC49C1861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462021051"/>
      </p:ext>
    </p:extLst>
  </p:cSld>
  <p:clrMapOvr>
    <a:masterClrMapping/>
  </p:clrMapOvr>
  <mc:AlternateContent xmlns:mc="http://schemas.openxmlformats.org/markup-compatibility/2006" xmlns:p14="http://schemas.microsoft.com/office/powerpoint/2010/main">
    <mc:Choice Requires="p14">
      <p:transition spd="slow" p14:dur="2000" advTm="4705"/>
    </mc:Choice>
    <mc:Fallback xmlns="">
      <p:transition spd="slow" advTm="4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ECB57378-1C6D-4976-8999-18A087071F6C}"/>
              </a:ext>
            </a:extLst>
          </p:cNvPr>
          <p:cNvSpPr>
            <a:spLocks noGrp="1"/>
          </p:cNvSpPr>
          <p:nvPr>
            <p:ph type="sldNum" sz="quarter" idx="12"/>
          </p:nvPr>
        </p:nvSpPr>
        <p:spPr/>
        <p:txBody>
          <a:bodyPr/>
          <a:lstStyle/>
          <a:p>
            <a:fld id="{90BA7EBE-6FD4-4B50-83C6-C925E775C4BE}" type="slidenum">
              <a:rPr kumimoji="1" lang="ja-JP" altLang="en-US" smtClean="0"/>
              <a:t>20</a:t>
            </a:fld>
            <a:endParaRPr kumimoji="1" lang="ja-JP" altLang="en-US"/>
          </a:p>
        </p:txBody>
      </p:sp>
      <p:sp>
        <p:nvSpPr>
          <p:cNvPr id="5" name="タイトル 1">
            <a:extLst>
              <a:ext uri="{FF2B5EF4-FFF2-40B4-BE49-F238E27FC236}">
                <a16:creationId xmlns:a16="http://schemas.microsoft.com/office/drawing/2014/main" id="{15ABB12F-88D9-4766-8CD4-A834F8E9B2C5}"/>
              </a:ext>
            </a:extLst>
          </p:cNvPr>
          <p:cNvSpPr>
            <a:spLocks noGrp="1"/>
          </p:cNvSpPr>
          <p:nvPr>
            <p:ph type="title"/>
          </p:nvPr>
        </p:nvSpPr>
        <p:spPr>
          <a:xfrm>
            <a:off x="457200" y="0"/>
            <a:ext cx="8229600" cy="1143000"/>
          </a:xfrm>
        </p:spPr>
        <p:txBody>
          <a:bodyPr>
            <a:normAutofit/>
          </a:bodyPr>
          <a:lstStyle/>
          <a:p>
            <a:r>
              <a:rPr lang="ja-JP" altLang="en-US" sz="4800" dirty="0">
                <a:solidFill>
                  <a:srgbClr val="00B0F0"/>
                </a:solidFill>
              </a:rPr>
              <a:t>熱膨張係数</a:t>
            </a:r>
            <a:endParaRPr kumimoji="1" lang="ja-JP" altLang="en-US" sz="4800" dirty="0">
              <a:solidFill>
                <a:srgbClr val="00B0F0"/>
              </a:solidFill>
            </a:endParaRPr>
          </a:p>
        </p:txBody>
      </p:sp>
      <p:pic>
        <p:nvPicPr>
          <p:cNvPr id="12" name="Picture 2" descr="K:\web\ynu-logo\base04-1.jpg">
            <a:extLst>
              <a:ext uri="{FF2B5EF4-FFF2-40B4-BE49-F238E27FC236}">
                <a16:creationId xmlns:a16="http://schemas.microsoft.com/office/drawing/2014/main" id="{8660A142-1193-4E84-9688-8EE32ABE02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3895" y="6453336"/>
            <a:ext cx="1656209" cy="305245"/>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a:extLst>
              <a:ext uri="{FF2B5EF4-FFF2-40B4-BE49-F238E27FC236}">
                <a16:creationId xmlns:a16="http://schemas.microsoft.com/office/drawing/2014/main" id="{169A2907-4797-4E07-8DEF-C3F20511548E}"/>
              </a:ext>
            </a:extLst>
          </p:cNvPr>
          <p:cNvSpPr txBox="1"/>
          <p:nvPr/>
        </p:nvSpPr>
        <p:spPr>
          <a:xfrm>
            <a:off x="5054499" y="1916385"/>
            <a:ext cx="3600400" cy="1938992"/>
          </a:xfrm>
          <a:prstGeom prst="rect">
            <a:avLst/>
          </a:prstGeom>
          <a:noFill/>
          <a:ln w="38100">
            <a:solidFill>
              <a:srgbClr val="00B0F0"/>
            </a:solidFill>
          </a:ln>
        </p:spPr>
        <p:txBody>
          <a:bodyPr wrap="square">
            <a:spAutoFit/>
          </a:bodyPr>
          <a:lstStyle/>
          <a:p>
            <a:r>
              <a:rPr lang="en-US" altLang="ja-JP" sz="2400" b="1" dirty="0">
                <a:solidFill>
                  <a:srgbClr val="0070C0"/>
                </a:solidFill>
              </a:rPr>
              <a:t>p</a:t>
            </a:r>
            <a:r>
              <a:rPr lang="ja-JP" altLang="en-US" sz="2400" dirty="0">
                <a:solidFill>
                  <a:srgbClr val="0070C0"/>
                </a:solidFill>
              </a:rPr>
              <a:t>型</a:t>
            </a:r>
            <a:r>
              <a:rPr lang="ja-JP" altLang="en-US" sz="2400" dirty="0"/>
              <a:t>最大：</a:t>
            </a:r>
            <a:endParaRPr lang="en-US" altLang="ja-JP" sz="2400" dirty="0"/>
          </a:p>
          <a:p>
            <a:r>
              <a:rPr lang="en-US" altLang="ja-JP" sz="2400" i="1" dirty="0">
                <a:latin typeface="Times New Roman" panose="02020603050405020304" pitchFamily="18" charset="0"/>
                <a:cs typeface="Times New Roman" panose="02020603050405020304" pitchFamily="18" charset="0"/>
              </a:rPr>
              <a:t>x</a:t>
            </a:r>
            <a:r>
              <a:rPr lang="en-US" altLang="ja-JP" sz="2400" dirty="0"/>
              <a:t> = 0.1</a:t>
            </a:r>
            <a:r>
              <a:rPr lang="ja-JP" altLang="en-US" sz="2400" dirty="0"/>
              <a:t>　</a:t>
            </a:r>
            <a:r>
              <a:rPr lang="el-GR" altLang="ja-JP" sz="2400" i="1" dirty="0">
                <a:latin typeface="Times New Roman" panose="02020603050405020304" pitchFamily="18" charset="0"/>
                <a:cs typeface="Times New Roman" panose="02020603050405020304" pitchFamily="18" charset="0"/>
              </a:rPr>
              <a:t>α</a:t>
            </a:r>
            <a:r>
              <a:rPr lang="en-US" altLang="ja-JP" sz="2400" i="1" dirty="0">
                <a:latin typeface="Times New Roman" panose="02020603050405020304" pitchFamily="18" charset="0"/>
                <a:cs typeface="Times New Roman" panose="02020603050405020304" pitchFamily="18" charset="0"/>
              </a:rPr>
              <a:t> </a:t>
            </a:r>
            <a:r>
              <a:rPr lang="en-US" altLang="ja-JP" sz="2400" dirty="0">
                <a:latin typeface="Times New Roman" panose="02020603050405020304" pitchFamily="18" charset="0"/>
                <a:cs typeface="Times New Roman" panose="02020603050405020304" pitchFamily="18" charset="0"/>
              </a:rPr>
              <a:t>= 11.8×10</a:t>
            </a:r>
            <a:r>
              <a:rPr lang="en-US" altLang="ja-JP" sz="2400" baseline="30000" dirty="0">
                <a:latin typeface="Times New Roman" panose="02020603050405020304" pitchFamily="18" charset="0"/>
                <a:cs typeface="Times New Roman" panose="02020603050405020304" pitchFamily="18" charset="0"/>
              </a:rPr>
              <a:t>-6</a:t>
            </a:r>
            <a:r>
              <a:rPr lang="en-US" altLang="ja-JP" sz="2400" dirty="0">
                <a:latin typeface="Times New Roman" panose="02020603050405020304" pitchFamily="18" charset="0"/>
                <a:cs typeface="Times New Roman" panose="02020603050405020304" pitchFamily="18" charset="0"/>
              </a:rPr>
              <a:t>(K</a:t>
            </a:r>
            <a:r>
              <a:rPr lang="en-US" altLang="ja-JP" sz="2400" baseline="30000" dirty="0">
                <a:latin typeface="Times New Roman" panose="02020603050405020304" pitchFamily="18" charset="0"/>
                <a:cs typeface="Times New Roman" panose="02020603050405020304" pitchFamily="18" charset="0"/>
              </a:rPr>
              <a:t>-1</a:t>
            </a:r>
            <a:r>
              <a:rPr lang="en-US" altLang="ja-JP" sz="2400" dirty="0">
                <a:latin typeface="Times New Roman" panose="02020603050405020304" pitchFamily="18" charset="0"/>
                <a:cs typeface="Times New Roman" panose="02020603050405020304" pitchFamily="18" charset="0"/>
              </a:rPr>
              <a:t>)</a:t>
            </a:r>
            <a:endParaRPr lang="en-US" altLang="ja-JP" sz="2400" dirty="0"/>
          </a:p>
          <a:p>
            <a:pPr>
              <a:lnSpc>
                <a:spcPct val="200000"/>
              </a:lnSpc>
            </a:pPr>
            <a:r>
              <a:rPr lang="en-US" altLang="ja-JP" sz="2400" b="1" dirty="0">
                <a:solidFill>
                  <a:srgbClr val="FF0000"/>
                </a:solidFill>
              </a:rPr>
              <a:t>n</a:t>
            </a:r>
            <a:r>
              <a:rPr lang="ja-JP" altLang="en-US" sz="2400" dirty="0">
                <a:solidFill>
                  <a:srgbClr val="FF0000"/>
                </a:solidFill>
              </a:rPr>
              <a:t>型</a:t>
            </a:r>
            <a:r>
              <a:rPr lang="ja-JP" altLang="en-US" sz="2400" dirty="0"/>
              <a:t>最大：</a:t>
            </a:r>
            <a:endParaRPr lang="en-US" altLang="ja-JP" sz="2400" dirty="0"/>
          </a:p>
          <a:p>
            <a:r>
              <a:rPr lang="en-US" altLang="ja-JP" sz="2400" i="1" dirty="0">
                <a:latin typeface="Times New Roman" panose="02020603050405020304" pitchFamily="18" charset="0"/>
                <a:cs typeface="Times New Roman" panose="02020603050405020304" pitchFamily="18" charset="0"/>
              </a:rPr>
              <a:t>x</a:t>
            </a:r>
            <a:r>
              <a:rPr lang="en-US" altLang="ja-JP" sz="2400" dirty="0"/>
              <a:t> = 0.8</a:t>
            </a:r>
            <a:r>
              <a:rPr lang="ja-JP" altLang="en-US" sz="2400" dirty="0"/>
              <a:t>　</a:t>
            </a:r>
            <a:r>
              <a:rPr lang="el-GR" altLang="ja-JP" sz="2400" i="1" dirty="0">
                <a:latin typeface="Times New Roman" panose="02020603050405020304" pitchFamily="18" charset="0"/>
                <a:cs typeface="Times New Roman" panose="02020603050405020304" pitchFamily="18" charset="0"/>
              </a:rPr>
              <a:t>α</a:t>
            </a:r>
            <a:r>
              <a:rPr lang="en-US" altLang="ja-JP" sz="2400" i="1" dirty="0">
                <a:latin typeface="Times New Roman" panose="02020603050405020304" pitchFamily="18" charset="0"/>
                <a:cs typeface="Times New Roman" panose="02020603050405020304" pitchFamily="18" charset="0"/>
              </a:rPr>
              <a:t> </a:t>
            </a:r>
            <a:r>
              <a:rPr lang="en-US" altLang="ja-JP" sz="2400" dirty="0">
                <a:latin typeface="Times New Roman" panose="02020603050405020304" pitchFamily="18" charset="0"/>
                <a:cs typeface="Times New Roman" panose="02020603050405020304" pitchFamily="18" charset="0"/>
              </a:rPr>
              <a:t>= 28.9×10</a:t>
            </a:r>
            <a:r>
              <a:rPr lang="en-US" altLang="ja-JP" sz="2400" baseline="30000" dirty="0">
                <a:latin typeface="Times New Roman" panose="02020603050405020304" pitchFamily="18" charset="0"/>
                <a:cs typeface="Times New Roman" panose="02020603050405020304" pitchFamily="18" charset="0"/>
              </a:rPr>
              <a:t>-6</a:t>
            </a:r>
            <a:r>
              <a:rPr lang="en-US" altLang="ja-JP" sz="2400" dirty="0">
                <a:latin typeface="Times New Roman" panose="02020603050405020304" pitchFamily="18" charset="0"/>
                <a:cs typeface="Times New Roman" panose="02020603050405020304" pitchFamily="18" charset="0"/>
              </a:rPr>
              <a:t>(K</a:t>
            </a:r>
            <a:r>
              <a:rPr lang="en-US" altLang="ja-JP" sz="2400" baseline="30000" dirty="0">
                <a:latin typeface="Times New Roman" panose="02020603050405020304" pitchFamily="18" charset="0"/>
                <a:cs typeface="Times New Roman" panose="02020603050405020304" pitchFamily="18" charset="0"/>
              </a:rPr>
              <a:t>-1</a:t>
            </a:r>
            <a:r>
              <a:rPr lang="en-US" altLang="ja-JP" sz="2400" dirty="0">
                <a:latin typeface="Times New Roman" panose="02020603050405020304" pitchFamily="18" charset="0"/>
                <a:cs typeface="Times New Roman" panose="02020603050405020304" pitchFamily="18" charset="0"/>
              </a:rPr>
              <a:t>)</a:t>
            </a:r>
            <a:endParaRPr lang="ja-JP" altLang="en-US" sz="2800" i="1" dirty="0"/>
          </a:p>
        </p:txBody>
      </p:sp>
      <p:sp>
        <p:nvSpPr>
          <p:cNvPr id="9" name="テキスト ボックス 8">
            <a:extLst>
              <a:ext uri="{FF2B5EF4-FFF2-40B4-BE49-F238E27FC236}">
                <a16:creationId xmlns:a16="http://schemas.microsoft.com/office/drawing/2014/main" id="{AEDAE66B-D523-4C33-A83D-71CDEF3D90D4}"/>
              </a:ext>
            </a:extLst>
          </p:cNvPr>
          <p:cNvSpPr txBox="1"/>
          <p:nvPr/>
        </p:nvSpPr>
        <p:spPr>
          <a:xfrm>
            <a:off x="5004048" y="4586570"/>
            <a:ext cx="3538028" cy="446276"/>
          </a:xfrm>
          <a:prstGeom prst="rect">
            <a:avLst/>
          </a:prstGeom>
          <a:noFill/>
        </p:spPr>
        <p:txBody>
          <a:bodyPr wrap="square">
            <a:spAutoFit/>
          </a:bodyPr>
          <a:lstStyle/>
          <a:p>
            <a:r>
              <a:rPr lang="ja-JP" altLang="en-US" sz="2300" b="1" kern="100" dirty="0">
                <a:latin typeface="Times New Roman" panose="02020603050405020304" pitchFamily="18" charset="0"/>
                <a:ea typeface="ＭＳ ゴシック" panose="020B0609070205080204" pitchFamily="49" charset="-128"/>
                <a:cs typeface="Times New Roman" panose="02020603050405020304" pitchFamily="18" charset="0"/>
              </a:rPr>
              <a:t>→熱膨張係数に差が出た</a:t>
            </a:r>
            <a:endParaRPr lang="en-US" altLang="ja-JP" sz="2300" b="1" kern="100" dirty="0">
              <a:latin typeface="Times New Roman" panose="02020603050405020304" pitchFamily="18" charset="0"/>
              <a:ea typeface="ＭＳ ゴシック" panose="020B0609070205080204" pitchFamily="49" charset="-128"/>
              <a:cs typeface="Times New Roman" panose="02020603050405020304" pitchFamily="18" charset="0"/>
            </a:endParaRPr>
          </a:p>
        </p:txBody>
      </p:sp>
      <p:cxnSp>
        <p:nvCxnSpPr>
          <p:cNvPr id="21" name="直線矢印コネクタ 20">
            <a:extLst>
              <a:ext uri="{FF2B5EF4-FFF2-40B4-BE49-F238E27FC236}">
                <a16:creationId xmlns:a16="http://schemas.microsoft.com/office/drawing/2014/main" id="{E223B2C5-1597-4FF8-A021-ED3BF41B4415}"/>
              </a:ext>
            </a:extLst>
          </p:cNvPr>
          <p:cNvCxnSpPr>
            <a:cxnSpLocks/>
          </p:cNvCxnSpPr>
          <p:nvPr/>
        </p:nvCxnSpPr>
        <p:spPr>
          <a:xfrm flipH="1" flipV="1">
            <a:off x="4447065" y="2060848"/>
            <a:ext cx="692079" cy="143451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a16="http://schemas.microsoft.com/office/drawing/2014/main" id="{C9435B28-6D7C-4ECA-ADC0-09E31060224E}"/>
              </a:ext>
            </a:extLst>
          </p:cNvPr>
          <p:cNvCxnSpPr>
            <a:cxnSpLocks/>
          </p:cNvCxnSpPr>
          <p:nvPr/>
        </p:nvCxnSpPr>
        <p:spPr>
          <a:xfrm flipH="1">
            <a:off x="4394638" y="2507526"/>
            <a:ext cx="702184" cy="819819"/>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EB30C5CB-C8D7-48C9-88E6-9755D3D7C455}"/>
              </a:ext>
            </a:extLst>
          </p:cNvPr>
          <p:cNvSpPr txBox="1"/>
          <p:nvPr/>
        </p:nvSpPr>
        <p:spPr>
          <a:xfrm>
            <a:off x="1834396" y="5862491"/>
            <a:ext cx="6440205" cy="461665"/>
          </a:xfrm>
          <a:prstGeom prst="rect">
            <a:avLst/>
          </a:prstGeom>
          <a:noFill/>
        </p:spPr>
        <p:txBody>
          <a:bodyPr wrap="square">
            <a:spAutoFit/>
          </a:bodyPr>
          <a:lstStyle/>
          <a:p>
            <a:r>
              <a:rPr lang="ja-JP" altLang="en-US" sz="2400" b="1" u="sng" kern="100" dirty="0">
                <a:latin typeface="Times New Roman" panose="02020603050405020304" pitchFamily="18" charset="0"/>
                <a:ea typeface="ＭＳ ゴシック" panose="020B0609070205080204" pitchFamily="49" charset="-128"/>
                <a:cs typeface="Times New Roman" panose="02020603050405020304" pitchFamily="18" charset="0"/>
              </a:rPr>
              <a:t>熱膨張係数が近い組成の探索が新たな課題</a:t>
            </a:r>
            <a:endParaRPr lang="en-US" altLang="ja-JP" sz="2400" b="1" u="sng" kern="100" dirty="0">
              <a:latin typeface="Times New Roman" panose="02020603050405020304" pitchFamily="18" charset="0"/>
              <a:ea typeface="ＭＳ ゴシック" panose="020B0609070205080204" pitchFamily="49" charset="-128"/>
              <a:cs typeface="Times New Roman" panose="02020603050405020304" pitchFamily="18" charset="0"/>
            </a:endParaRPr>
          </a:p>
        </p:txBody>
      </p:sp>
      <p:pic>
        <p:nvPicPr>
          <p:cNvPr id="11" name="図 10">
            <a:extLst>
              <a:ext uri="{FF2B5EF4-FFF2-40B4-BE49-F238E27FC236}">
                <a16:creationId xmlns:a16="http://schemas.microsoft.com/office/drawing/2014/main" id="{ADB69471-BD7B-4DDE-BC33-3B276A652210}"/>
              </a:ext>
            </a:extLst>
          </p:cNvPr>
          <p:cNvPicPr>
            <a:picLocks noChangeAspect="1"/>
          </p:cNvPicPr>
          <p:nvPr/>
        </p:nvPicPr>
        <p:blipFill>
          <a:blip r:embed="rId4"/>
          <a:stretch>
            <a:fillRect/>
          </a:stretch>
        </p:blipFill>
        <p:spPr>
          <a:xfrm>
            <a:off x="141605" y="1347724"/>
            <a:ext cx="4305460" cy="4295282"/>
          </a:xfrm>
          <a:prstGeom prst="rect">
            <a:avLst/>
          </a:prstGeom>
        </p:spPr>
      </p:pic>
    </p:spTree>
    <p:extLst>
      <p:ext uri="{BB962C8B-B14F-4D97-AF65-F5344CB8AC3E}">
        <p14:creationId xmlns:p14="http://schemas.microsoft.com/office/powerpoint/2010/main" val="3837931327"/>
      </p:ext>
    </p:extLst>
  </p:cSld>
  <p:clrMapOvr>
    <a:masterClrMapping/>
  </p:clrMapOvr>
  <mc:AlternateContent xmlns:mc="http://schemas.openxmlformats.org/markup-compatibility/2006" xmlns:p14="http://schemas.microsoft.com/office/powerpoint/2010/main">
    <mc:Choice Requires="p14">
      <p:transition spd="slow" p14:dur="2000" advTm="78"/>
    </mc:Choice>
    <mc:Fallback xmlns="">
      <p:transition spd="slow" advTm="78"/>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E42ED27A-9F02-481E-B9FD-BB02B512C88D}"/>
              </a:ext>
            </a:extLst>
          </p:cNvPr>
          <p:cNvSpPr>
            <a:spLocks noGrp="1"/>
          </p:cNvSpPr>
          <p:nvPr>
            <p:ph type="sldNum" sz="quarter" idx="12"/>
          </p:nvPr>
        </p:nvSpPr>
        <p:spPr/>
        <p:txBody>
          <a:bodyPr/>
          <a:lstStyle/>
          <a:p>
            <a:fld id="{90BA7EBE-6FD4-4B50-83C6-C925E775C4BE}" type="slidenum">
              <a:rPr kumimoji="1" lang="ja-JP" altLang="en-US" smtClean="0"/>
              <a:t>21</a:t>
            </a:fld>
            <a:endParaRPr kumimoji="1" lang="ja-JP" altLang="en-US"/>
          </a:p>
        </p:txBody>
      </p:sp>
      <p:sp>
        <p:nvSpPr>
          <p:cNvPr id="7" name="タイトル 1">
            <a:extLst>
              <a:ext uri="{FF2B5EF4-FFF2-40B4-BE49-F238E27FC236}">
                <a16:creationId xmlns:a16="http://schemas.microsoft.com/office/drawing/2014/main" id="{2735247E-8683-4ADE-87DA-7128076D57E3}"/>
              </a:ext>
            </a:extLst>
          </p:cNvPr>
          <p:cNvSpPr>
            <a:spLocks noGrp="1"/>
          </p:cNvSpPr>
          <p:nvPr>
            <p:ph type="title"/>
          </p:nvPr>
        </p:nvSpPr>
        <p:spPr>
          <a:xfrm>
            <a:off x="471280" y="0"/>
            <a:ext cx="8229600" cy="836712"/>
          </a:xfrm>
        </p:spPr>
        <p:txBody>
          <a:bodyPr>
            <a:normAutofit/>
          </a:bodyPr>
          <a:lstStyle/>
          <a:p>
            <a:r>
              <a:rPr kumimoji="1" lang="ja-JP" altLang="en-US" sz="4000" dirty="0"/>
              <a:t>実験方法</a:t>
            </a:r>
          </a:p>
        </p:txBody>
      </p:sp>
      <p:sp>
        <p:nvSpPr>
          <p:cNvPr id="8" name="テキスト ボックス 7">
            <a:extLst>
              <a:ext uri="{FF2B5EF4-FFF2-40B4-BE49-F238E27FC236}">
                <a16:creationId xmlns:a16="http://schemas.microsoft.com/office/drawing/2014/main" id="{7E0D6D2A-38F8-4943-BC12-3173D14403FB}"/>
              </a:ext>
            </a:extLst>
          </p:cNvPr>
          <p:cNvSpPr txBox="1"/>
          <p:nvPr/>
        </p:nvSpPr>
        <p:spPr>
          <a:xfrm>
            <a:off x="201983" y="899145"/>
            <a:ext cx="5120702" cy="461665"/>
          </a:xfrm>
          <a:prstGeom prst="rect">
            <a:avLst/>
          </a:prstGeom>
          <a:noFill/>
        </p:spPr>
        <p:txBody>
          <a:bodyPr wrap="square" rtlCol="0">
            <a:spAutoFit/>
          </a:bodyPr>
          <a:lstStyle/>
          <a:p>
            <a:r>
              <a:rPr lang="ja-JP" altLang="en-US" sz="2400" dirty="0"/>
              <a:t>ヨウ素滴定法　</a:t>
            </a:r>
            <a:r>
              <a:rPr lang="en-US" altLang="ja-JP" sz="2400" b="1" dirty="0">
                <a:latin typeface="Times New Roman" panose="02020603050405020304" pitchFamily="18" charset="0"/>
                <a:cs typeface="Times New Roman" panose="02020603050405020304" pitchFamily="18" charset="0"/>
              </a:rPr>
              <a:t>(</a:t>
            </a:r>
            <a:r>
              <a:rPr kumimoji="1" lang="en-US" altLang="ja-JP" sz="2400" dirty="0">
                <a:latin typeface="Times New Roman" panose="02020603050405020304" pitchFamily="18" charset="0"/>
                <a:cs typeface="Times New Roman" panose="02020603050405020304" pitchFamily="18" charset="0"/>
              </a:rPr>
              <a:t>Nd</a:t>
            </a:r>
            <a:r>
              <a:rPr kumimoji="1" lang="en-US" altLang="ja-JP" sz="2400" baseline="-25000" dirty="0">
                <a:latin typeface="Times New Roman" panose="02020603050405020304" pitchFamily="18" charset="0"/>
                <a:cs typeface="Times New Roman" panose="02020603050405020304" pitchFamily="18" charset="0"/>
              </a:rPr>
              <a:t>1-x</a:t>
            </a:r>
            <a:r>
              <a:rPr kumimoji="1" lang="en-US" altLang="ja-JP" sz="2400" dirty="0">
                <a:latin typeface="Times New Roman" panose="02020603050405020304" pitchFamily="18" charset="0"/>
                <a:cs typeface="Times New Roman" panose="02020603050405020304" pitchFamily="18" charset="0"/>
              </a:rPr>
              <a:t>Sr</a:t>
            </a:r>
            <a:r>
              <a:rPr kumimoji="1" lang="en-US" altLang="ja-JP" sz="2400" baseline="-25000" dirty="0">
                <a:latin typeface="Times New Roman" panose="02020603050405020304" pitchFamily="18" charset="0"/>
                <a:cs typeface="Times New Roman" panose="02020603050405020304" pitchFamily="18" charset="0"/>
              </a:rPr>
              <a:t>x</a:t>
            </a:r>
            <a:r>
              <a:rPr kumimoji="1" lang="en-US" altLang="ja-JP" sz="2400" dirty="0">
                <a:latin typeface="Times New Roman" panose="02020603050405020304" pitchFamily="18" charset="0"/>
                <a:cs typeface="Times New Roman" panose="02020603050405020304" pitchFamily="18" charset="0"/>
              </a:rPr>
              <a:t>FeO</a:t>
            </a:r>
            <a:r>
              <a:rPr kumimoji="1" lang="en-US" altLang="ja-JP" sz="2400" baseline="-25000" dirty="0">
                <a:latin typeface="Times New Roman" panose="02020603050405020304" pitchFamily="18" charset="0"/>
                <a:cs typeface="Times New Roman" panose="02020603050405020304" pitchFamily="18" charset="0"/>
              </a:rPr>
              <a:t>3-δ</a:t>
            </a:r>
            <a:r>
              <a:rPr kumimoji="1" lang="en-US" altLang="ja-JP" sz="2400" dirty="0">
                <a:latin typeface="Times New Roman" panose="02020603050405020304" pitchFamily="18" charset="0"/>
                <a:cs typeface="Times New Roman" panose="02020603050405020304" pitchFamily="18" charset="0"/>
              </a:rPr>
              <a:t>)</a:t>
            </a:r>
            <a:endParaRPr kumimoji="1" lang="ja-JP" altLang="en-US" sz="2400" dirty="0"/>
          </a:p>
        </p:txBody>
      </p:sp>
      <p:sp>
        <p:nvSpPr>
          <p:cNvPr id="9" name="テキスト ボックス 8">
            <a:extLst>
              <a:ext uri="{FF2B5EF4-FFF2-40B4-BE49-F238E27FC236}">
                <a16:creationId xmlns:a16="http://schemas.microsoft.com/office/drawing/2014/main" id="{4341B074-299C-41FB-AD62-AB1A97459DB5}"/>
              </a:ext>
            </a:extLst>
          </p:cNvPr>
          <p:cNvSpPr txBox="1"/>
          <p:nvPr/>
        </p:nvSpPr>
        <p:spPr>
          <a:xfrm>
            <a:off x="994328" y="5373216"/>
            <a:ext cx="7084655" cy="461665"/>
          </a:xfrm>
          <a:prstGeom prst="rect">
            <a:avLst/>
          </a:prstGeom>
          <a:noFill/>
        </p:spPr>
        <p:txBody>
          <a:bodyPr wrap="square" rtlCol="0">
            <a:spAutoFit/>
          </a:bodyPr>
          <a:lstStyle/>
          <a:p>
            <a:r>
              <a:rPr kumimoji="1" lang="ja-JP" altLang="en-US" sz="2400" dirty="0"/>
              <a:t>それぞれ</a:t>
            </a:r>
            <a:r>
              <a:rPr kumimoji="1" lang="en-US" altLang="ja-JP" sz="2400" dirty="0"/>
              <a:t>3</a:t>
            </a:r>
            <a:r>
              <a:rPr kumimoji="1" lang="ja-JP" altLang="en-US" sz="2400" dirty="0"/>
              <a:t>回分の測定から平均値と標準偏差を算出</a:t>
            </a:r>
          </a:p>
        </p:txBody>
      </p:sp>
      <p:graphicFrame>
        <p:nvGraphicFramePr>
          <p:cNvPr id="12" name="コンテンツ プレースホルダー 11">
            <a:extLst>
              <a:ext uri="{FF2B5EF4-FFF2-40B4-BE49-F238E27FC236}">
                <a16:creationId xmlns:a16="http://schemas.microsoft.com/office/drawing/2014/main" id="{611D827B-8E0E-4A58-A10A-63DEDD51ED84}"/>
              </a:ext>
            </a:extLst>
          </p:cNvPr>
          <p:cNvGraphicFramePr>
            <a:graphicFrameLocks noGrp="1"/>
          </p:cNvGraphicFramePr>
          <p:nvPr>
            <p:ph idx="1"/>
          </p:nvPr>
        </p:nvGraphicFramePr>
        <p:xfrm>
          <a:off x="0" y="1700808"/>
          <a:ext cx="9144000" cy="2968824"/>
        </p:xfrm>
        <a:graphic>
          <a:graphicData uri="http://schemas.openxmlformats.org/drawingml/2006/table">
            <a:tbl>
              <a:tblPr>
                <a:tableStyleId>{5C22544A-7EE6-4342-B048-85BDC9FD1C3A}</a:tableStyleId>
              </a:tblPr>
              <a:tblGrid>
                <a:gridCol w="914400">
                  <a:extLst>
                    <a:ext uri="{9D8B030D-6E8A-4147-A177-3AD203B41FA5}">
                      <a16:colId xmlns:a16="http://schemas.microsoft.com/office/drawing/2014/main" val="237199932"/>
                    </a:ext>
                  </a:extLst>
                </a:gridCol>
                <a:gridCol w="914400">
                  <a:extLst>
                    <a:ext uri="{9D8B030D-6E8A-4147-A177-3AD203B41FA5}">
                      <a16:colId xmlns:a16="http://schemas.microsoft.com/office/drawing/2014/main" val="1356037769"/>
                    </a:ext>
                  </a:extLst>
                </a:gridCol>
                <a:gridCol w="914400">
                  <a:extLst>
                    <a:ext uri="{9D8B030D-6E8A-4147-A177-3AD203B41FA5}">
                      <a16:colId xmlns:a16="http://schemas.microsoft.com/office/drawing/2014/main" val="1515655676"/>
                    </a:ext>
                  </a:extLst>
                </a:gridCol>
                <a:gridCol w="914400">
                  <a:extLst>
                    <a:ext uri="{9D8B030D-6E8A-4147-A177-3AD203B41FA5}">
                      <a16:colId xmlns:a16="http://schemas.microsoft.com/office/drawing/2014/main" val="849691924"/>
                    </a:ext>
                  </a:extLst>
                </a:gridCol>
                <a:gridCol w="914400">
                  <a:extLst>
                    <a:ext uri="{9D8B030D-6E8A-4147-A177-3AD203B41FA5}">
                      <a16:colId xmlns:a16="http://schemas.microsoft.com/office/drawing/2014/main" val="210886819"/>
                    </a:ext>
                  </a:extLst>
                </a:gridCol>
                <a:gridCol w="914400">
                  <a:extLst>
                    <a:ext uri="{9D8B030D-6E8A-4147-A177-3AD203B41FA5}">
                      <a16:colId xmlns:a16="http://schemas.microsoft.com/office/drawing/2014/main" val="2306229356"/>
                    </a:ext>
                  </a:extLst>
                </a:gridCol>
                <a:gridCol w="914400">
                  <a:extLst>
                    <a:ext uri="{9D8B030D-6E8A-4147-A177-3AD203B41FA5}">
                      <a16:colId xmlns:a16="http://schemas.microsoft.com/office/drawing/2014/main" val="3809871174"/>
                    </a:ext>
                  </a:extLst>
                </a:gridCol>
                <a:gridCol w="914400">
                  <a:extLst>
                    <a:ext uri="{9D8B030D-6E8A-4147-A177-3AD203B41FA5}">
                      <a16:colId xmlns:a16="http://schemas.microsoft.com/office/drawing/2014/main" val="1884951240"/>
                    </a:ext>
                  </a:extLst>
                </a:gridCol>
                <a:gridCol w="914400">
                  <a:extLst>
                    <a:ext uri="{9D8B030D-6E8A-4147-A177-3AD203B41FA5}">
                      <a16:colId xmlns:a16="http://schemas.microsoft.com/office/drawing/2014/main" val="2014649034"/>
                    </a:ext>
                  </a:extLst>
                </a:gridCol>
                <a:gridCol w="914400">
                  <a:extLst>
                    <a:ext uri="{9D8B030D-6E8A-4147-A177-3AD203B41FA5}">
                      <a16:colId xmlns:a16="http://schemas.microsoft.com/office/drawing/2014/main" val="1368449226"/>
                    </a:ext>
                  </a:extLst>
                </a:gridCol>
              </a:tblGrid>
              <a:tr h="432467">
                <a:tc>
                  <a:txBody>
                    <a:bodyPr/>
                    <a:lstStyle/>
                    <a:p>
                      <a:pPr algn="ctr" fontAlgn="b"/>
                      <a:r>
                        <a:rPr lang="en-US" sz="2000" b="1" u="none" strike="noStrike" dirty="0">
                          <a:effectLst/>
                        </a:rPr>
                        <a:t>x</a:t>
                      </a:r>
                      <a:endParaRPr lang="en-US" sz="2000" b="1" i="0" u="none" strike="noStrike" dirty="0">
                        <a:solidFill>
                          <a:srgbClr val="000000"/>
                        </a:solidFill>
                        <a:effectLst/>
                        <a:latin typeface="Yu Gothic" panose="020B0400000000000000" pitchFamily="50" charset="-128"/>
                        <a:ea typeface="Yu Gothic" panose="020B0400000000000000" pitchFamily="50" charset="-128"/>
                      </a:endParaRPr>
                    </a:p>
                  </a:txBody>
                  <a:tcPr marL="6350" marR="6350" marT="6350" marB="0" anchor="ctr">
                    <a:solidFill>
                      <a:schemeClr val="accent5">
                        <a:lumMod val="60000"/>
                        <a:lumOff val="40000"/>
                      </a:schemeClr>
                    </a:solidFill>
                  </a:tcPr>
                </a:tc>
                <a:tc>
                  <a:txBody>
                    <a:bodyPr/>
                    <a:lstStyle/>
                    <a:p>
                      <a:pPr algn="ctr" fontAlgn="b"/>
                      <a:r>
                        <a:rPr lang="en-US" altLang="ja-JP" sz="2000" b="1" u="none" strike="noStrike" dirty="0">
                          <a:effectLst/>
                        </a:rPr>
                        <a:t>0.1</a:t>
                      </a:r>
                      <a:endParaRPr lang="en-US" altLang="ja-JP" sz="2000" b="1" i="0" u="none" strike="noStrike" dirty="0">
                        <a:solidFill>
                          <a:srgbClr val="000000"/>
                        </a:solidFill>
                        <a:effectLst/>
                        <a:latin typeface="Yu Gothic" panose="020B0400000000000000" pitchFamily="50" charset="-128"/>
                        <a:ea typeface="Yu Gothic" panose="020B0400000000000000" pitchFamily="50" charset="-128"/>
                      </a:endParaRPr>
                    </a:p>
                  </a:txBody>
                  <a:tcPr marL="6350" marR="6350" marT="6350" marB="0" anchor="ctr">
                    <a:solidFill>
                      <a:schemeClr val="accent5">
                        <a:lumMod val="60000"/>
                        <a:lumOff val="40000"/>
                      </a:schemeClr>
                    </a:solidFill>
                  </a:tcPr>
                </a:tc>
                <a:tc>
                  <a:txBody>
                    <a:bodyPr/>
                    <a:lstStyle/>
                    <a:p>
                      <a:pPr algn="ctr" fontAlgn="b"/>
                      <a:r>
                        <a:rPr lang="en-US" altLang="ja-JP" sz="2000" b="1" u="none" strike="noStrike" dirty="0">
                          <a:effectLst/>
                        </a:rPr>
                        <a:t>0.2</a:t>
                      </a:r>
                      <a:endParaRPr lang="en-US" altLang="ja-JP" sz="2000" b="1" i="0" u="none" strike="noStrike" dirty="0">
                        <a:solidFill>
                          <a:srgbClr val="000000"/>
                        </a:solidFill>
                        <a:effectLst/>
                        <a:latin typeface="Yu Gothic" panose="020B0400000000000000" pitchFamily="50" charset="-128"/>
                        <a:ea typeface="Yu Gothic" panose="020B0400000000000000" pitchFamily="50" charset="-128"/>
                      </a:endParaRPr>
                    </a:p>
                  </a:txBody>
                  <a:tcPr marL="6350" marR="6350" marT="6350" marB="0" anchor="ctr">
                    <a:solidFill>
                      <a:schemeClr val="accent5">
                        <a:lumMod val="60000"/>
                        <a:lumOff val="40000"/>
                      </a:schemeClr>
                    </a:solidFill>
                  </a:tcPr>
                </a:tc>
                <a:tc>
                  <a:txBody>
                    <a:bodyPr/>
                    <a:lstStyle/>
                    <a:p>
                      <a:pPr algn="ctr" fontAlgn="b"/>
                      <a:r>
                        <a:rPr lang="en-US" altLang="ja-JP" sz="2000" b="1" u="none" strike="noStrike" dirty="0">
                          <a:effectLst/>
                        </a:rPr>
                        <a:t>0.3</a:t>
                      </a:r>
                      <a:endParaRPr lang="en-US" altLang="ja-JP" sz="2000" b="1" i="0" u="none" strike="noStrike" dirty="0">
                        <a:solidFill>
                          <a:srgbClr val="000000"/>
                        </a:solidFill>
                        <a:effectLst/>
                        <a:latin typeface="Yu Gothic" panose="020B0400000000000000" pitchFamily="50" charset="-128"/>
                        <a:ea typeface="Yu Gothic" panose="020B0400000000000000" pitchFamily="50" charset="-128"/>
                      </a:endParaRPr>
                    </a:p>
                  </a:txBody>
                  <a:tcPr marL="6350" marR="6350" marT="6350" marB="0" anchor="ctr">
                    <a:solidFill>
                      <a:schemeClr val="accent5">
                        <a:lumMod val="60000"/>
                        <a:lumOff val="40000"/>
                      </a:schemeClr>
                    </a:solidFill>
                  </a:tcPr>
                </a:tc>
                <a:tc>
                  <a:txBody>
                    <a:bodyPr/>
                    <a:lstStyle/>
                    <a:p>
                      <a:pPr algn="ctr" fontAlgn="b"/>
                      <a:r>
                        <a:rPr lang="en-US" altLang="ja-JP" sz="2000" b="1" u="none" strike="noStrike" dirty="0">
                          <a:effectLst/>
                        </a:rPr>
                        <a:t>0.4</a:t>
                      </a:r>
                      <a:endParaRPr lang="en-US" altLang="ja-JP" sz="2000" b="1" i="0" u="none" strike="noStrike" dirty="0">
                        <a:solidFill>
                          <a:srgbClr val="000000"/>
                        </a:solidFill>
                        <a:effectLst/>
                        <a:latin typeface="Yu Gothic" panose="020B0400000000000000" pitchFamily="50" charset="-128"/>
                        <a:ea typeface="Yu Gothic" panose="020B0400000000000000" pitchFamily="50" charset="-128"/>
                      </a:endParaRPr>
                    </a:p>
                  </a:txBody>
                  <a:tcPr marL="6350" marR="6350" marT="6350" marB="0" anchor="ctr">
                    <a:solidFill>
                      <a:schemeClr val="accent5">
                        <a:lumMod val="60000"/>
                        <a:lumOff val="40000"/>
                      </a:schemeClr>
                    </a:solidFill>
                  </a:tcPr>
                </a:tc>
                <a:tc>
                  <a:txBody>
                    <a:bodyPr/>
                    <a:lstStyle/>
                    <a:p>
                      <a:pPr algn="ctr" fontAlgn="b"/>
                      <a:r>
                        <a:rPr lang="en-US" altLang="ja-JP" sz="2000" b="1" u="none" strike="noStrike" dirty="0">
                          <a:effectLst/>
                        </a:rPr>
                        <a:t>0.5</a:t>
                      </a:r>
                      <a:endParaRPr lang="en-US" altLang="ja-JP" sz="2000" b="1" i="0" u="none" strike="noStrike" dirty="0">
                        <a:solidFill>
                          <a:srgbClr val="000000"/>
                        </a:solidFill>
                        <a:effectLst/>
                        <a:latin typeface="Yu Gothic" panose="020B0400000000000000" pitchFamily="50" charset="-128"/>
                        <a:ea typeface="Yu Gothic" panose="020B0400000000000000" pitchFamily="50" charset="-128"/>
                      </a:endParaRPr>
                    </a:p>
                  </a:txBody>
                  <a:tcPr marL="6350" marR="6350" marT="6350" marB="0" anchor="ctr">
                    <a:solidFill>
                      <a:schemeClr val="accent5">
                        <a:lumMod val="60000"/>
                        <a:lumOff val="40000"/>
                      </a:schemeClr>
                    </a:solidFill>
                  </a:tcPr>
                </a:tc>
                <a:tc>
                  <a:txBody>
                    <a:bodyPr/>
                    <a:lstStyle/>
                    <a:p>
                      <a:pPr algn="ctr" fontAlgn="b"/>
                      <a:r>
                        <a:rPr lang="en-US" altLang="ja-JP" sz="2000" b="1" u="none" strike="noStrike" dirty="0">
                          <a:effectLst/>
                        </a:rPr>
                        <a:t>0.6</a:t>
                      </a:r>
                      <a:endParaRPr lang="en-US" altLang="ja-JP" sz="2000" b="1" i="0" u="none" strike="noStrike" dirty="0">
                        <a:solidFill>
                          <a:srgbClr val="000000"/>
                        </a:solidFill>
                        <a:effectLst/>
                        <a:latin typeface="Yu Gothic" panose="020B0400000000000000" pitchFamily="50" charset="-128"/>
                        <a:ea typeface="Yu Gothic" panose="020B0400000000000000" pitchFamily="50" charset="-128"/>
                      </a:endParaRPr>
                    </a:p>
                  </a:txBody>
                  <a:tcPr marL="6350" marR="6350" marT="6350" marB="0" anchor="ctr">
                    <a:solidFill>
                      <a:schemeClr val="accent5">
                        <a:lumMod val="60000"/>
                        <a:lumOff val="40000"/>
                      </a:schemeClr>
                    </a:solidFill>
                  </a:tcPr>
                </a:tc>
                <a:tc>
                  <a:txBody>
                    <a:bodyPr/>
                    <a:lstStyle/>
                    <a:p>
                      <a:pPr algn="ctr" fontAlgn="b"/>
                      <a:r>
                        <a:rPr lang="en-US" altLang="ja-JP" sz="2000" b="1" u="none" strike="noStrike" dirty="0">
                          <a:effectLst/>
                        </a:rPr>
                        <a:t>0.7</a:t>
                      </a:r>
                      <a:endParaRPr lang="en-US" altLang="ja-JP" sz="2000" b="1" i="0" u="none" strike="noStrike" dirty="0">
                        <a:solidFill>
                          <a:srgbClr val="000000"/>
                        </a:solidFill>
                        <a:effectLst/>
                        <a:latin typeface="Yu Gothic" panose="020B0400000000000000" pitchFamily="50" charset="-128"/>
                        <a:ea typeface="Yu Gothic" panose="020B0400000000000000" pitchFamily="50" charset="-128"/>
                      </a:endParaRPr>
                    </a:p>
                  </a:txBody>
                  <a:tcPr marL="6350" marR="6350" marT="6350" marB="0" anchor="ctr">
                    <a:solidFill>
                      <a:schemeClr val="accent5">
                        <a:lumMod val="60000"/>
                        <a:lumOff val="40000"/>
                      </a:schemeClr>
                    </a:solidFill>
                  </a:tcPr>
                </a:tc>
                <a:tc>
                  <a:txBody>
                    <a:bodyPr/>
                    <a:lstStyle/>
                    <a:p>
                      <a:pPr algn="ctr" fontAlgn="b"/>
                      <a:r>
                        <a:rPr lang="en-US" altLang="ja-JP" sz="2000" b="1" u="none" strike="noStrike" dirty="0">
                          <a:effectLst/>
                        </a:rPr>
                        <a:t>0.8</a:t>
                      </a:r>
                      <a:endParaRPr lang="en-US" altLang="ja-JP" sz="2000" b="1" i="0" u="none" strike="noStrike" dirty="0">
                        <a:solidFill>
                          <a:srgbClr val="000000"/>
                        </a:solidFill>
                        <a:effectLst/>
                        <a:latin typeface="Yu Gothic" panose="020B0400000000000000" pitchFamily="50" charset="-128"/>
                        <a:ea typeface="Yu Gothic" panose="020B0400000000000000" pitchFamily="50" charset="-128"/>
                      </a:endParaRPr>
                    </a:p>
                  </a:txBody>
                  <a:tcPr marL="6350" marR="6350" marT="6350" marB="0" anchor="ctr">
                    <a:solidFill>
                      <a:schemeClr val="accent5">
                        <a:lumMod val="60000"/>
                        <a:lumOff val="40000"/>
                      </a:schemeClr>
                    </a:solidFill>
                  </a:tcPr>
                </a:tc>
                <a:tc>
                  <a:txBody>
                    <a:bodyPr/>
                    <a:lstStyle/>
                    <a:p>
                      <a:pPr algn="ctr" fontAlgn="b"/>
                      <a:r>
                        <a:rPr lang="en-US" altLang="ja-JP" sz="2000" b="1" u="none" strike="noStrike" dirty="0">
                          <a:effectLst/>
                        </a:rPr>
                        <a:t>0.9</a:t>
                      </a:r>
                      <a:endParaRPr lang="en-US" altLang="ja-JP" sz="2000" b="1" i="0" u="none" strike="noStrike" dirty="0">
                        <a:solidFill>
                          <a:srgbClr val="000000"/>
                        </a:solidFill>
                        <a:effectLst/>
                        <a:latin typeface="Yu Gothic" panose="020B0400000000000000" pitchFamily="50" charset="-128"/>
                        <a:ea typeface="Yu Gothic" panose="020B0400000000000000" pitchFamily="50" charset="-128"/>
                      </a:endParaRPr>
                    </a:p>
                  </a:txBody>
                  <a:tcPr marL="6350" marR="6350" marT="6350" marB="0" anchor="ctr">
                    <a:solidFill>
                      <a:schemeClr val="accent5">
                        <a:lumMod val="60000"/>
                        <a:lumOff val="40000"/>
                      </a:schemeClr>
                    </a:solidFill>
                  </a:tcPr>
                </a:tc>
                <a:extLst>
                  <a:ext uri="{0D108BD9-81ED-4DB2-BD59-A6C34878D82A}">
                    <a16:rowId xmlns:a16="http://schemas.microsoft.com/office/drawing/2014/main" val="4287227772"/>
                  </a:ext>
                </a:extLst>
              </a:tr>
              <a:tr h="432467">
                <a:tc>
                  <a:txBody>
                    <a:bodyPr/>
                    <a:lstStyle/>
                    <a:p>
                      <a:pPr algn="ctr" fontAlgn="b"/>
                      <a:r>
                        <a:rPr lang="en-US" sz="2000" b="1" u="none" strike="noStrike" dirty="0">
                          <a:effectLst/>
                        </a:rPr>
                        <a:t>1st</a:t>
                      </a:r>
                      <a:endParaRPr lang="en-US" sz="2000" b="1" i="0" u="none" strike="noStrike" dirty="0">
                        <a:solidFill>
                          <a:srgbClr val="000000"/>
                        </a:solidFill>
                        <a:effectLst/>
                        <a:latin typeface="Yu Gothic" panose="020B0400000000000000" pitchFamily="50" charset="-128"/>
                        <a:ea typeface="Yu Gothic" panose="020B0400000000000000" pitchFamily="50" charset="-128"/>
                      </a:endParaRPr>
                    </a:p>
                  </a:txBody>
                  <a:tcPr marL="6350" marR="6350" marT="6350" marB="0" anchor="ctr">
                    <a:solidFill>
                      <a:schemeClr val="accent5">
                        <a:lumMod val="60000"/>
                        <a:lumOff val="40000"/>
                      </a:schemeClr>
                    </a:solidFill>
                  </a:tcPr>
                </a:tc>
                <a:tc>
                  <a:txBody>
                    <a:bodyPr/>
                    <a:lstStyle/>
                    <a:p>
                      <a:pPr algn="ctr" fontAlgn="ctr"/>
                      <a:r>
                        <a:rPr lang="en-US" altLang="ja-JP" sz="1600" u="none" strike="noStrike" dirty="0">
                          <a:effectLst/>
                        </a:rPr>
                        <a:t>2.993497</a:t>
                      </a:r>
                      <a:endParaRPr lang="en-US" altLang="ja-JP" sz="1600" b="0" i="0" u="none" strike="noStrike" dirty="0">
                        <a:solidFill>
                          <a:srgbClr val="000000"/>
                        </a:solidFill>
                        <a:effectLst/>
                        <a:latin typeface="Yu Gothic" panose="020B0400000000000000" pitchFamily="50" charset="-128"/>
                        <a:ea typeface="Yu Gothic" panose="020B0400000000000000" pitchFamily="50" charset="-128"/>
                      </a:endParaRPr>
                    </a:p>
                  </a:txBody>
                  <a:tcPr marL="6350" marR="6350" marT="6350" marB="0" anchor="ctr"/>
                </a:tc>
                <a:tc>
                  <a:txBody>
                    <a:bodyPr/>
                    <a:lstStyle/>
                    <a:p>
                      <a:pPr algn="ctr" fontAlgn="ctr"/>
                      <a:r>
                        <a:rPr lang="en-US" altLang="ja-JP" sz="1600" u="none" strike="noStrike" dirty="0">
                          <a:effectLst/>
                        </a:rPr>
                        <a:t>2.998477</a:t>
                      </a:r>
                      <a:endParaRPr lang="en-US" altLang="ja-JP" sz="1600" b="0" i="0" u="none" strike="noStrike" dirty="0">
                        <a:solidFill>
                          <a:srgbClr val="000000"/>
                        </a:solidFill>
                        <a:effectLst/>
                        <a:latin typeface="Yu Gothic" panose="020B0400000000000000" pitchFamily="50" charset="-128"/>
                        <a:ea typeface="Yu Gothic" panose="020B0400000000000000" pitchFamily="50" charset="-128"/>
                      </a:endParaRPr>
                    </a:p>
                  </a:txBody>
                  <a:tcPr marL="6350" marR="6350" marT="6350" marB="0" anchor="ctr"/>
                </a:tc>
                <a:tc>
                  <a:txBody>
                    <a:bodyPr/>
                    <a:lstStyle/>
                    <a:p>
                      <a:pPr algn="ctr" fontAlgn="ctr"/>
                      <a:r>
                        <a:rPr lang="en-US" altLang="ja-JP" sz="1600" u="none" strike="noStrike">
                          <a:effectLst/>
                        </a:rPr>
                        <a:t>2.99973</a:t>
                      </a:r>
                      <a:endParaRPr lang="en-US" altLang="ja-JP" sz="1600" b="0" i="0" u="none" strike="noStrike">
                        <a:solidFill>
                          <a:srgbClr val="000000"/>
                        </a:solidFill>
                        <a:effectLst/>
                        <a:latin typeface="Yu Gothic" panose="020B0400000000000000" pitchFamily="50" charset="-128"/>
                        <a:ea typeface="Yu Gothic" panose="020B0400000000000000" pitchFamily="50" charset="-128"/>
                      </a:endParaRPr>
                    </a:p>
                  </a:txBody>
                  <a:tcPr marL="6350" marR="6350" marT="6350" marB="0" anchor="ctr"/>
                </a:tc>
                <a:tc>
                  <a:txBody>
                    <a:bodyPr/>
                    <a:lstStyle/>
                    <a:p>
                      <a:pPr algn="ctr" fontAlgn="ctr"/>
                      <a:r>
                        <a:rPr lang="en-US" altLang="ja-JP" sz="1600" u="none" strike="noStrike">
                          <a:effectLst/>
                        </a:rPr>
                        <a:t>2.978337</a:t>
                      </a:r>
                      <a:endParaRPr lang="en-US" altLang="ja-JP" sz="1600" b="0" i="0" u="none" strike="noStrike">
                        <a:solidFill>
                          <a:srgbClr val="000000"/>
                        </a:solidFill>
                        <a:effectLst/>
                        <a:latin typeface="Yu Gothic" panose="020B0400000000000000" pitchFamily="50" charset="-128"/>
                        <a:ea typeface="Yu Gothic" panose="020B0400000000000000" pitchFamily="50" charset="-128"/>
                      </a:endParaRPr>
                    </a:p>
                  </a:txBody>
                  <a:tcPr marL="6350" marR="6350" marT="6350" marB="0" anchor="ctr"/>
                </a:tc>
                <a:tc>
                  <a:txBody>
                    <a:bodyPr/>
                    <a:lstStyle/>
                    <a:p>
                      <a:pPr algn="ctr" fontAlgn="ctr"/>
                      <a:r>
                        <a:rPr lang="en-US" altLang="ja-JP" sz="1600" u="none" strike="noStrike">
                          <a:effectLst/>
                        </a:rPr>
                        <a:t>2.976852</a:t>
                      </a:r>
                      <a:endParaRPr lang="en-US" altLang="ja-JP" sz="1600" b="0" i="0" u="none" strike="noStrike">
                        <a:solidFill>
                          <a:srgbClr val="000000"/>
                        </a:solidFill>
                        <a:effectLst/>
                        <a:latin typeface="Yu Gothic" panose="020B0400000000000000" pitchFamily="50" charset="-128"/>
                        <a:ea typeface="Yu Gothic" panose="020B0400000000000000" pitchFamily="50" charset="-128"/>
                      </a:endParaRPr>
                    </a:p>
                  </a:txBody>
                  <a:tcPr marL="6350" marR="6350" marT="6350" marB="0" anchor="ctr"/>
                </a:tc>
                <a:tc>
                  <a:txBody>
                    <a:bodyPr/>
                    <a:lstStyle/>
                    <a:p>
                      <a:pPr algn="ctr" fontAlgn="ctr"/>
                      <a:r>
                        <a:rPr lang="en-US" altLang="ja-JP" sz="1600" u="none" strike="noStrike">
                          <a:effectLst/>
                        </a:rPr>
                        <a:t>2.997162</a:t>
                      </a:r>
                      <a:endParaRPr lang="en-US" altLang="ja-JP" sz="1600" b="0" i="0" u="none" strike="noStrike">
                        <a:solidFill>
                          <a:srgbClr val="000000"/>
                        </a:solidFill>
                        <a:effectLst/>
                        <a:latin typeface="Yu Gothic" panose="020B0400000000000000" pitchFamily="50" charset="-128"/>
                        <a:ea typeface="Yu Gothic" panose="020B0400000000000000" pitchFamily="50" charset="-128"/>
                      </a:endParaRPr>
                    </a:p>
                  </a:txBody>
                  <a:tcPr marL="6350" marR="6350" marT="6350" marB="0" anchor="ctr"/>
                </a:tc>
                <a:tc>
                  <a:txBody>
                    <a:bodyPr/>
                    <a:lstStyle/>
                    <a:p>
                      <a:pPr algn="ctr" fontAlgn="ctr"/>
                      <a:r>
                        <a:rPr lang="en-US" altLang="ja-JP" sz="1600" u="none" strike="noStrike">
                          <a:effectLst/>
                        </a:rPr>
                        <a:t>2.978273</a:t>
                      </a:r>
                      <a:endParaRPr lang="en-US" altLang="ja-JP" sz="1600" b="0" i="0" u="none" strike="noStrike">
                        <a:solidFill>
                          <a:srgbClr val="000000"/>
                        </a:solidFill>
                        <a:effectLst/>
                        <a:latin typeface="Yu Gothic" panose="020B0400000000000000" pitchFamily="50" charset="-128"/>
                        <a:ea typeface="Yu Gothic" panose="020B0400000000000000" pitchFamily="50" charset="-128"/>
                      </a:endParaRPr>
                    </a:p>
                  </a:txBody>
                  <a:tcPr marL="6350" marR="6350" marT="6350" marB="0" anchor="ctr"/>
                </a:tc>
                <a:tc>
                  <a:txBody>
                    <a:bodyPr/>
                    <a:lstStyle/>
                    <a:p>
                      <a:pPr algn="ctr" fontAlgn="ctr"/>
                      <a:r>
                        <a:rPr lang="en-US" altLang="ja-JP" sz="1600" u="none" strike="noStrike" dirty="0">
                          <a:effectLst/>
                        </a:rPr>
                        <a:t>2.965538</a:t>
                      </a:r>
                      <a:endParaRPr lang="en-US" altLang="ja-JP" sz="1600" b="0" i="0" u="none" strike="noStrike" dirty="0">
                        <a:solidFill>
                          <a:srgbClr val="000000"/>
                        </a:solidFill>
                        <a:effectLst/>
                        <a:latin typeface="Yu Gothic" panose="020B0400000000000000" pitchFamily="50" charset="-128"/>
                        <a:ea typeface="Yu Gothic" panose="020B0400000000000000" pitchFamily="50" charset="-128"/>
                      </a:endParaRPr>
                    </a:p>
                  </a:txBody>
                  <a:tcPr marL="6350" marR="6350" marT="6350" marB="0" anchor="ctr"/>
                </a:tc>
                <a:tc>
                  <a:txBody>
                    <a:bodyPr/>
                    <a:lstStyle/>
                    <a:p>
                      <a:pPr algn="ctr" fontAlgn="b"/>
                      <a:r>
                        <a:rPr lang="en-US" altLang="ja-JP" sz="1600" u="none" strike="noStrike" dirty="0">
                          <a:effectLst/>
                        </a:rPr>
                        <a:t>2.952141</a:t>
                      </a:r>
                      <a:endParaRPr lang="en-US" altLang="ja-JP" sz="1600" b="0" i="0" u="none" strike="noStrike" dirty="0">
                        <a:solidFill>
                          <a:srgbClr val="000000"/>
                        </a:solidFill>
                        <a:effectLst/>
                        <a:latin typeface="Yu Gothic" panose="020B0400000000000000" pitchFamily="50" charset="-128"/>
                        <a:ea typeface="Yu Gothic" panose="020B0400000000000000" pitchFamily="50" charset="-128"/>
                      </a:endParaRPr>
                    </a:p>
                  </a:txBody>
                  <a:tcPr marL="6350" marR="6350" marT="6350" marB="0" anchor="ctr"/>
                </a:tc>
                <a:extLst>
                  <a:ext uri="{0D108BD9-81ED-4DB2-BD59-A6C34878D82A}">
                    <a16:rowId xmlns:a16="http://schemas.microsoft.com/office/drawing/2014/main" val="445774161"/>
                  </a:ext>
                </a:extLst>
              </a:tr>
              <a:tr h="420778">
                <a:tc>
                  <a:txBody>
                    <a:bodyPr/>
                    <a:lstStyle/>
                    <a:p>
                      <a:pPr algn="ctr" fontAlgn="b"/>
                      <a:r>
                        <a:rPr lang="en-US" sz="2000" b="1" u="none" strike="noStrike" dirty="0">
                          <a:effectLst/>
                        </a:rPr>
                        <a:t>2nd</a:t>
                      </a:r>
                      <a:endParaRPr lang="en-US" sz="2000" b="1" i="0" u="none" strike="noStrike" dirty="0">
                        <a:solidFill>
                          <a:srgbClr val="000000"/>
                        </a:solidFill>
                        <a:effectLst/>
                        <a:latin typeface="Yu Gothic" panose="020B0400000000000000" pitchFamily="50" charset="-128"/>
                        <a:ea typeface="Yu Gothic" panose="020B0400000000000000" pitchFamily="50" charset="-128"/>
                      </a:endParaRPr>
                    </a:p>
                  </a:txBody>
                  <a:tcPr marL="6350" marR="6350" marT="6350" marB="0" anchor="ctr">
                    <a:solidFill>
                      <a:schemeClr val="accent5">
                        <a:lumMod val="60000"/>
                        <a:lumOff val="40000"/>
                      </a:schemeClr>
                    </a:solidFill>
                  </a:tcPr>
                </a:tc>
                <a:tc>
                  <a:txBody>
                    <a:bodyPr/>
                    <a:lstStyle/>
                    <a:p>
                      <a:pPr algn="ctr" fontAlgn="b"/>
                      <a:r>
                        <a:rPr lang="en-US" altLang="ja-JP" sz="1600" u="none" strike="noStrike" dirty="0">
                          <a:effectLst/>
                        </a:rPr>
                        <a:t>3.044358</a:t>
                      </a:r>
                      <a:endParaRPr lang="en-US" altLang="ja-JP" sz="1600" b="0" i="0" u="none" strike="noStrike" dirty="0">
                        <a:solidFill>
                          <a:srgbClr val="000000"/>
                        </a:solidFill>
                        <a:effectLst/>
                        <a:latin typeface="Yu Gothic" panose="020B0400000000000000" pitchFamily="50" charset="-128"/>
                        <a:ea typeface="Yu Gothic" panose="020B0400000000000000" pitchFamily="50" charset="-128"/>
                      </a:endParaRPr>
                    </a:p>
                  </a:txBody>
                  <a:tcPr marL="6350" marR="6350" marT="6350" marB="0" anchor="ctr"/>
                </a:tc>
                <a:tc>
                  <a:txBody>
                    <a:bodyPr/>
                    <a:lstStyle/>
                    <a:p>
                      <a:pPr algn="ctr" fontAlgn="ctr"/>
                      <a:r>
                        <a:rPr lang="en-US" altLang="ja-JP" sz="1600" u="none" strike="noStrike">
                          <a:effectLst/>
                        </a:rPr>
                        <a:t>2.99091</a:t>
                      </a:r>
                      <a:endParaRPr lang="en-US" altLang="ja-JP" sz="1600" b="0" i="0" u="none" strike="noStrike">
                        <a:solidFill>
                          <a:srgbClr val="000000"/>
                        </a:solidFill>
                        <a:effectLst/>
                        <a:latin typeface="Yu Gothic" panose="020B0400000000000000" pitchFamily="50" charset="-128"/>
                        <a:ea typeface="Yu Gothic" panose="020B0400000000000000" pitchFamily="50" charset="-128"/>
                      </a:endParaRPr>
                    </a:p>
                  </a:txBody>
                  <a:tcPr marL="6350" marR="6350" marT="6350" marB="0" anchor="ctr"/>
                </a:tc>
                <a:tc>
                  <a:txBody>
                    <a:bodyPr/>
                    <a:lstStyle/>
                    <a:p>
                      <a:pPr algn="ctr" fontAlgn="b"/>
                      <a:r>
                        <a:rPr lang="en-US" altLang="ja-JP" sz="1600" u="none" strike="noStrike">
                          <a:effectLst/>
                        </a:rPr>
                        <a:t>2.996251</a:t>
                      </a:r>
                      <a:endParaRPr lang="en-US" altLang="ja-JP" sz="1600" b="0" i="0" u="none" strike="noStrike">
                        <a:solidFill>
                          <a:srgbClr val="000000"/>
                        </a:solidFill>
                        <a:effectLst/>
                        <a:latin typeface="Yu Gothic" panose="020B0400000000000000" pitchFamily="50" charset="-128"/>
                        <a:ea typeface="Yu Gothic" panose="020B0400000000000000" pitchFamily="50" charset="-128"/>
                      </a:endParaRPr>
                    </a:p>
                  </a:txBody>
                  <a:tcPr marL="6350" marR="6350" marT="6350" marB="0" anchor="ctr"/>
                </a:tc>
                <a:tc>
                  <a:txBody>
                    <a:bodyPr/>
                    <a:lstStyle/>
                    <a:p>
                      <a:pPr algn="ctr" fontAlgn="ctr"/>
                      <a:r>
                        <a:rPr lang="en-US" altLang="ja-JP" sz="1600" u="none" strike="noStrike">
                          <a:effectLst/>
                        </a:rPr>
                        <a:t>2.989724</a:t>
                      </a:r>
                      <a:endParaRPr lang="en-US" altLang="ja-JP" sz="1600" b="0" i="0" u="none" strike="noStrike">
                        <a:solidFill>
                          <a:srgbClr val="000000"/>
                        </a:solidFill>
                        <a:effectLst/>
                        <a:latin typeface="Yu Gothic" panose="020B0400000000000000" pitchFamily="50" charset="-128"/>
                        <a:ea typeface="Yu Gothic" panose="020B0400000000000000" pitchFamily="50" charset="-128"/>
                      </a:endParaRPr>
                    </a:p>
                  </a:txBody>
                  <a:tcPr marL="6350" marR="6350" marT="6350" marB="0" anchor="ctr"/>
                </a:tc>
                <a:tc>
                  <a:txBody>
                    <a:bodyPr/>
                    <a:lstStyle/>
                    <a:p>
                      <a:pPr algn="ctr" fontAlgn="ctr"/>
                      <a:r>
                        <a:rPr lang="en-US" altLang="ja-JP" sz="1600" u="none" strike="noStrike">
                          <a:effectLst/>
                        </a:rPr>
                        <a:t>3.026068</a:t>
                      </a:r>
                      <a:endParaRPr lang="en-US" altLang="ja-JP" sz="1600" b="0" i="0" u="none" strike="noStrike">
                        <a:solidFill>
                          <a:srgbClr val="000000"/>
                        </a:solidFill>
                        <a:effectLst/>
                        <a:latin typeface="Yu Gothic" panose="020B0400000000000000" pitchFamily="50" charset="-128"/>
                        <a:ea typeface="Yu Gothic" panose="020B0400000000000000" pitchFamily="50" charset="-128"/>
                      </a:endParaRPr>
                    </a:p>
                  </a:txBody>
                  <a:tcPr marL="6350" marR="6350" marT="6350" marB="0" anchor="ctr"/>
                </a:tc>
                <a:tc>
                  <a:txBody>
                    <a:bodyPr/>
                    <a:lstStyle/>
                    <a:p>
                      <a:pPr algn="ctr" fontAlgn="ctr"/>
                      <a:r>
                        <a:rPr lang="en-US" altLang="ja-JP" sz="1600" u="none" strike="noStrike">
                          <a:effectLst/>
                        </a:rPr>
                        <a:t>3.005413</a:t>
                      </a:r>
                      <a:endParaRPr lang="en-US" altLang="ja-JP" sz="1600" b="0" i="0" u="none" strike="noStrike">
                        <a:solidFill>
                          <a:srgbClr val="000000"/>
                        </a:solidFill>
                        <a:effectLst/>
                        <a:latin typeface="Yu Gothic" panose="020B0400000000000000" pitchFamily="50" charset="-128"/>
                        <a:ea typeface="Yu Gothic" panose="020B0400000000000000" pitchFamily="50" charset="-128"/>
                      </a:endParaRPr>
                    </a:p>
                  </a:txBody>
                  <a:tcPr marL="6350" marR="6350" marT="6350" marB="0" anchor="ctr"/>
                </a:tc>
                <a:tc>
                  <a:txBody>
                    <a:bodyPr/>
                    <a:lstStyle/>
                    <a:p>
                      <a:pPr algn="ctr" fontAlgn="ctr"/>
                      <a:r>
                        <a:rPr lang="en-US" altLang="ja-JP" sz="1600" u="none" strike="noStrike">
                          <a:effectLst/>
                        </a:rPr>
                        <a:t>2.999978</a:t>
                      </a:r>
                      <a:endParaRPr lang="en-US" altLang="ja-JP" sz="1600" b="0" i="0" u="none" strike="noStrike">
                        <a:solidFill>
                          <a:srgbClr val="000000"/>
                        </a:solidFill>
                        <a:effectLst/>
                        <a:latin typeface="Yu Gothic" panose="020B0400000000000000" pitchFamily="50" charset="-128"/>
                        <a:ea typeface="Yu Gothic" panose="020B0400000000000000" pitchFamily="50" charset="-128"/>
                      </a:endParaRPr>
                    </a:p>
                  </a:txBody>
                  <a:tcPr marL="6350" marR="6350" marT="6350" marB="0" anchor="ctr"/>
                </a:tc>
                <a:tc>
                  <a:txBody>
                    <a:bodyPr/>
                    <a:lstStyle/>
                    <a:p>
                      <a:pPr algn="ctr" fontAlgn="ctr"/>
                      <a:r>
                        <a:rPr lang="en-US" altLang="ja-JP" sz="1600" u="none" strike="noStrike">
                          <a:effectLst/>
                        </a:rPr>
                        <a:t>2.970701</a:t>
                      </a:r>
                      <a:endParaRPr lang="en-US" altLang="ja-JP" sz="1600" b="0" i="0" u="none" strike="noStrike">
                        <a:solidFill>
                          <a:srgbClr val="000000"/>
                        </a:solidFill>
                        <a:effectLst/>
                        <a:latin typeface="Yu Gothic" panose="020B0400000000000000" pitchFamily="50" charset="-128"/>
                        <a:ea typeface="Yu Gothic" panose="020B0400000000000000" pitchFamily="50" charset="-128"/>
                      </a:endParaRPr>
                    </a:p>
                  </a:txBody>
                  <a:tcPr marL="6350" marR="6350" marT="6350" marB="0" anchor="ctr"/>
                </a:tc>
                <a:tc>
                  <a:txBody>
                    <a:bodyPr/>
                    <a:lstStyle/>
                    <a:p>
                      <a:pPr algn="ctr" fontAlgn="b"/>
                      <a:r>
                        <a:rPr lang="en-US" altLang="ja-JP" sz="1600" u="none" strike="noStrike">
                          <a:effectLst/>
                        </a:rPr>
                        <a:t>2.955799</a:t>
                      </a:r>
                      <a:endParaRPr lang="en-US" altLang="ja-JP" sz="1600" b="0" i="0" u="none" strike="noStrike">
                        <a:solidFill>
                          <a:srgbClr val="000000"/>
                        </a:solidFill>
                        <a:effectLst/>
                        <a:latin typeface="Yu Gothic" panose="020B0400000000000000" pitchFamily="50" charset="-128"/>
                        <a:ea typeface="Yu Gothic" panose="020B0400000000000000" pitchFamily="50" charset="-128"/>
                      </a:endParaRPr>
                    </a:p>
                  </a:txBody>
                  <a:tcPr marL="6350" marR="6350" marT="6350" marB="0" anchor="ctr"/>
                </a:tc>
                <a:extLst>
                  <a:ext uri="{0D108BD9-81ED-4DB2-BD59-A6C34878D82A}">
                    <a16:rowId xmlns:a16="http://schemas.microsoft.com/office/drawing/2014/main" val="616497077"/>
                  </a:ext>
                </a:extLst>
              </a:tr>
              <a:tr h="420778">
                <a:tc>
                  <a:txBody>
                    <a:bodyPr/>
                    <a:lstStyle/>
                    <a:p>
                      <a:pPr algn="ctr" fontAlgn="b"/>
                      <a:r>
                        <a:rPr lang="en-US" sz="2000" b="1" u="none" strike="noStrike" dirty="0">
                          <a:effectLst/>
                        </a:rPr>
                        <a:t>3rd</a:t>
                      </a:r>
                      <a:endParaRPr lang="en-US" sz="2000" b="1" i="0" u="none" strike="noStrike" dirty="0">
                        <a:solidFill>
                          <a:srgbClr val="000000"/>
                        </a:solidFill>
                        <a:effectLst/>
                        <a:latin typeface="Yu Gothic" panose="020B0400000000000000" pitchFamily="50" charset="-128"/>
                        <a:ea typeface="Yu Gothic" panose="020B0400000000000000" pitchFamily="50" charset="-128"/>
                      </a:endParaRPr>
                    </a:p>
                  </a:txBody>
                  <a:tcPr marL="6350" marR="6350" marT="6350" marB="0" anchor="ctr">
                    <a:solidFill>
                      <a:schemeClr val="accent5">
                        <a:lumMod val="60000"/>
                        <a:lumOff val="40000"/>
                      </a:schemeClr>
                    </a:solidFill>
                  </a:tcPr>
                </a:tc>
                <a:tc>
                  <a:txBody>
                    <a:bodyPr/>
                    <a:lstStyle/>
                    <a:p>
                      <a:pPr algn="ctr" fontAlgn="b"/>
                      <a:r>
                        <a:rPr lang="en-US" altLang="ja-JP" sz="1600" u="none" strike="noStrike">
                          <a:effectLst/>
                        </a:rPr>
                        <a:t>2.976645</a:t>
                      </a:r>
                      <a:endParaRPr lang="en-US" altLang="ja-JP" sz="1600" b="0" i="0" u="none" strike="noStrike">
                        <a:solidFill>
                          <a:srgbClr val="000000"/>
                        </a:solidFill>
                        <a:effectLst/>
                        <a:latin typeface="Yu Gothic" panose="020B0400000000000000" pitchFamily="50" charset="-128"/>
                        <a:ea typeface="Yu Gothic" panose="020B0400000000000000" pitchFamily="50" charset="-128"/>
                      </a:endParaRPr>
                    </a:p>
                  </a:txBody>
                  <a:tcPr marL="6350" marR="6350" marT="6350" marB="0" anchor="ctr"/>
                </a:tc>
                <a:tc>
                  <a:txBody>
                    <a:bodyPr/>
                    <a:lstStyle/>
                    <a:p>
                      <a:pPr algn="ctr" fontAlgn="b"/>
                      <a:r>
                        <a:rPr lang="en-US" altLang="ja-JP" sz="1600" u="none" strike="noStrike" dirty="0">
                          <a:effectLst/>
                        </a:rPr>
                        <a:t>2.999009</a:t>
                      </a:r>
                      <a:endParaRPr lang="en-US" altLang="ja-JP" sz="1600" b="0" i="0" u="none" strike="noStrike" dirty="0">
                        <a:solidFill>
                          <a:srgbClr val="000000"/>
                        </a:solidFill>
                        <a:effectLst/>
                        <a:latin typeface="Yu Gothic" panose="020B0400000000000000" pitchFamily="50" charset="-128"/>
                        <a:ea typeface="Yu Gothic" panose="020B0400000000000000" pitchFamily="50" charset="-128"/>
                      </a:endParaRPr>
                    </a:p>
                  </a:txBody>
                  <a:tcPr marL="6350" marR="6350" marT="6350" marB="0" anchor="ctr"/>
                </a:tc>
                <a:tc>
                  <a:txBody>
                    <a:bodyPr/>
                    <a:lstStyle/>
                    <a:p>
                      <a:pPr algn="ctr" fontAlgn="b"/>
                      <a:r>
                        <a:rPr lang="en-US" altLang="ja-JP" sz="1600" u="none" strike="noStrike">
                          <a:effectLst/>
                        </a:rPr>
                        <a:t>2.973949</a:t>
                      </a:r>
                      <a:endParaRPr lang="en-US" altLang="ja-JP" sz="1600" b="0" i="0" u="none" strike="noStrike">
                        <a:solidFill>
                          <a:srgbClr val="000000"/>
                        </a:solidFill>
                        <a:effectLst/>
                        <a:latin typeface="Yu Gothic" panose="020B0400000000000000" pitchFamily="50" charset="-128"/>
                        <a:ea typeface="Yu Gothic" panose="020B0400000000000000" pitchFamily="50" charset="-128"/>
                      </a:endParaRPr>
                    </a:p>
                  </a:txBody>
                  <a:tcPr marL="6350" marR="6350" marT="6350" marB="0" anchor="ctr"/>
                </a:tc>
                <a:tc>
                  <a:txBody>
                    <a:bodyPr/>
                    <a:lstStyle/>
                    <a:p>
                      <a:pPr algn="ctr" fontAlgn="b"/>
                      <a:r>
                        <a:rPr lang="en-US" altLang="ja-JP" sz="1600" u="none" strike="noStrike">
                          <a:effectLst/>
                        </a:rPr>
                        <a:t>2.997547</a:t>
                      </a:r>
                      <a:endParaRPr lang="en-US" altLang="ja-JP" sz="1600" b="0" i="0" u="none" strike="noStrike">
                        <a:solidFill>
                          <a:srgbClr val="000000"/>
                        </a:solidFill>
                        <a:effectLst/>
                        <a:latin typeface="Yu Gothic" panose="020B0400000000000000" pitchFamily="50" charset="-128"/>
                        <a:ea typeface="Yu Gothic" panose="020B0400000000000000" pitchFamily="50" charset="-128"/>
                      </a:endParaRPr>
                    </a:p>
                  </a:txBody>
                  <a:tcPr marL="6350" marR="6350" marT="6350" marB="0" anchor="ctr"/>
                </a:tc>
                <a:tc>
                  <a:txBody>
                    <a:bodyPr/>
                    <a:lstStyle/>
                    <a:p>
                      <a:pPr algn="ctr" fontAlgn="b"/>
                      <a:r>
                        <a:rPr lang="en-US" altLang="ja-JP" sz="1600" u="none" strike="noStrike">
                          <a:effectLst/>
                        </a:rPr>
                        <a:t>2.983058</a:t>
                      </a:r>
                      <a:endParaRPr lang="en-US" altLang="ja-JP" sz="1600" b="0" i="0" u="none" strike="noStrike">
                        <a:solidFill>
                          <a:srgbClr val="000000"/>
                        </a:solidFill>
                        <a:effectLst/>
                        <a:latin typeface="Yu Gothic" panose="020B0400000000000000" pitchFamily="50" charset="-128"/>
                        <a:ea typeface="Yu Gothic" panose="020B0400000000000000" pitchFamily="50" charset="-128"/>
                      </a:endParaRPr>
                    </a:p>
                  </a:txBody>
                  <a:tcPr marL="6350" marR="6350" marT="6350" marB="0" anchor="ctr"/>
                </a:tc>
                <a:tc>
                  <a:txBody>
                    <a:bodyPr/>
                    <a:lstStyle/>
                    <a:p>
                      <a:pPr algn="ctr" fontAlgn="b"/>
                      <a:r>
                        <a:rPr lang="en-US" altLang="ja-JP" sz="1600" u="none" strike="noStrike">
                          <a:effectLst/>
                        </a:rPr>
                        <a:t>2.970829</a:t>
                      </a:r>
                      <a:endParaRPr lang="en-US" altLang="ja-JP" sz="1600" b="0" i="0" u="none" strike="noStrike">
                        <a:solidFill>
                          <a:srgbClr val="000000"/>
                        </a:solidFill>
                        <a:effectLst/>
                        <a:latin typeface="Yu Gothic" panose="020B0400000000000000" pitchFamily="50" charset="-128"/>
                        <a:ea typeface="Yu Gothic" panose="020B0400000000000000" pitchFamily="50" charset="-128"/>
                      </a:endParaRPr>
                    </a:p>
                  </a:txBody>
                  <a:tcPr marL="6350" marR="6350" marT="6350" marB="0" anchor="ctr"/>
                </a:tc>
                <a:tc>
                  <a:txBody>
                    <a:bodyPr/>
                    <a:lstStyle/>
                    <a:p>
                      <a:pPr algn="ctr" fontAlgn="b"/>
                      <a:r>
                        <a:rPr lang="en-US" altLang="ja-JP" sz="1600" u="none" strike="noStrike">
                          <a:effectLst/>
                        </a:rPr>
                        <a:t>2.99355</a:t>
                      </a:r>
                      <a:endParaRPr lang="en-US" altLang="ja-JP" sz="1600" b="0" i="0" u="none" strike="noStrike">
                        <a:solidFill>
                          <a:srgbClr val="000000"/>
                        </a:solidFill>
                        <a:effectLst/>
                        <a:latin typeface="Yu Gothic" panose="020B0400000000000000" pitchFamily="50" charset="-128"/>
                        <a:ea typeface="Yu Gothic" panose="020B0400000000000000" pitchFamily="50" charset="-128"/>
                      </a:endParaRPr>
                    </a:p>
                  </a:txBody>
                  <a:tcPr marL="6350" marR="6350" marT="6350" marB="0" anchor="ctr"/>
                </a:tc>
                <a:tc>
                  <a:txBody>
                    <a:bodyPr/>
                    <a:lstStyle/>
                    <a:p>
                      <a:pPr algn="ctr" fontAlgn="b"/>
                      <a:r>
                        <a:rPr lang="en-US" altLang="ja-JP" sz="1600" u="none" strike="noStrike">
                          <a:effectLst/>
                        </a:rPr>
                        <a:t>2.959508</a:t>
                      </a:r>
                      <a:endParaRPr lang="en-US" altLang="ja-JP" sz="1600" b="0" i="0" u="none" strike="noStrike">
                        <a:solidFill>
                          <a:srgbClr val="000000"/>
                        </a:solidFill>
                        <a:effectLst/>
                        <a:latin typeface="Yu Gothic" panose="020B0400000000000000" pitchFamily="50" charset="-128"/>
                        <a:ea typeface="Yu Gothic" panose="020B0400000000000000" pitchFamily="50" charset="-128"/>
                      </a:endParaRPr>
                    </a:p>
                  </a:txBody>
                  <a:tcPr marL="6350" marR="6350" marT="6350" marB="0" anchor="ctr"/>
                </a:tc>
                <a:tc>
                  <a:txBody>
                    <a:bodyPr/>
                    <a:lstStyle/>
                    <a:p>
                      <a:pPr algn="ctr" fontAlgn="b"/>
                      <a:r>
                        <a:rPr lang="en-US" altLang="ja-JP" sz="1600" u="none" strike="noStrike" dirty="0">
                          <a:effectLst/>
                        </a:rPr>
                        <a:t>2.949309</a:t>
                      </a:r>
                      <a:endParaRPr lang="en-US" altLang="ja-JP" sz="1600" b="0" i="0" u="none" strike="noStrike" dirty="0">
                        <a:solidFill>
                          <a:srgbClr val="000000"/>
                        </a:solidFill>
                        <a:effectLst/>
                        <a:latin typeface="Yu Gothic" panose="020B0400000000000000" pitchFamily="50" charset="-128"/>
                        <a:ea typeface="Yu Gothic" panose="020B0400000000000000" pitchFamily="50" charset="-128"/>
                      </a:endParaRPr>
                    </a:p>
                  </a:txBody>
                  <a:tcPr marL="6350" marR="6350" marT="6350" marB="0" anchor="ctr"/>
                </a:tc>
                <a:extLst>
                  <a:ext uri="{0D108BD9-81ED-4DB2-BD59-A6C34878D82A}">
                    <a16:rowId xmlns:a16="http://schemas.microsoft.com/office/drawing/2014/main" val="1012861527"/>
                  </a:ext>
                </a:extLst>
              </a:tr>
              <a:tr h="420778">
                <a:tc>
                  <a:txBody>
                    <a:bodyPr/>
                    <a:lstStyle/>
                    <a:p>
                      <a:pPr algn="ctr" fontAlgn="b"/>
                      <a:r>
                        <a:rPr lang="ja-JP" altLang="en-US" sz="1600" b="1" u="none" strike="noStrike" dirty="0">
                          <a:effectLst/>
                        </a:rPr>
                        <a:t>　</a:t>
                      </a:r>
                      <a:endParaRPr lang="ja-JP" altLang="en-US" sz="1600" b="1" i="0" u="none" strike="noStrike" dirty="0">
                        <a:solidFill>
                          <a:srgbClr val="000000"/>
                        </a:solidFill>
                        <a:effectLst/>
                        <a:latin typeface="Yu Gothic" panose="020B0400000000000000" pitchFamily="50" charset="-128"/>
                        <a:ea typeface="Yu Gothic" panose="020B0400000000000000" pitchFamily="50" charset="-128"/>
                      </a:endParaRPr>
                    </a:p>
                  </a:txBody>
                  <a:tcPr marL="6350" marR="6350" marT="6350" marB="0" anchor="ctr">
                    <a:noFill/>
                  </a:tcPr>
                </a:tc>
                <a:tc>
                  <a:txBody>
                    <a:bodyPr/>
                    <a:lstStyle/>
                    <a:p>
                      <a:pPr algn="ctr" fontAlgn="b"/>
                      <a:r>
                        <a:rPr lang="ja-JP" altLang="en-US" sz="1600" u="none" strike="noStrike">
                          <a:effectLst/>
                        </a:rPr>
                        <a:t>　</a:t>
                      </a:r>
                      <a:endParaRPr lang="ja-JP" altLang="en-US" sz="1600" b="0" i="0" u="none" strike="noStrike">
                        <a:solidFill>
                          <a:srgbClr val="000000"/>
                        </a:solidFill>
                        <a:effectLst/>
                        <a:latin typeface="Yu Gothic" panose="020B0400000000000000" pitchFamily="50" charset="-128"/>
                        <a:ea typeface="Yu Gothic" panose="020B0400000000000000" pitchFamily="50" charset="-128"/>
                      </a:endParaRPr>
                    </a:p>
                  </a:txBody>
                  <a:tcPr marL="6350" marR="6350" marT="6350" marB="0" anchor="ctr">
                    <a:noFill/>
                  </a:tcPr>
                </a:tc>
                <a:tc>
                  <a:txBody>
                    <a:bodyPr/>
                    <a:lstStyle/>
                    <a:p>
                      <a:pPr algn="ctr" fontAlgn="b"/>
                      <a:r>
                        <a:rPr lang="ja-JP" altLang="en-US" sz="1600" u="none" strike="noStrike" dirty="0">
                          <a:effectLst/>
                        </a:rPr>
                        <a:t>　</a:t>
                      </a:r>
                      <a:endParaRPr lang="ja-JP" altLang="en-US" sz="1600" b="0" i="0" u="none" strike="noStrike" dirty="0">
                        <a:solidFill>
                          <a:srgbClr val="000000"/>
                        </a:solidFill>
                        <a:effectLst/>
                        <a:latin typeface="Yu Gothic" panose="020B0400000000000000" pitchFamily="50" charset="-128"/>
                        <a:ea typeface="Yu Gothic" panose="020B0400000000000000" pitchFamily="50" charset="-128"/>
                      </a:endParaRPr>
                    </a:p>
                  </a:txBody>
                  <a:tcPr marL="6350" marR="6350" marT="6350" marB="0" anchor="ctr">
                    <a:noFill/>
                  </a:tcPr>
                </a:tc>
                <a:tc>
                  <a:txBody>
                    <a:bodyPr/>
                    <a:lstStyle/>
                    <a:p>
                      <a:pPr algn="ctr" fontAlgn="b"/>
                      <a:r>
                        <a:rPr lang="ja-JP" altLang="en-US" sz="1600" u="none" strike="noStrike">
                          <a:effectLst/>
                        </a:rPr>
                        <a:t>　</a:t>
                      </a:r>
                      <a:endParaRPr lang="ja-JP" altLang="en-US" sz="1600" b="0" i="0" u="none" strike="noStrike">
                        <a:solidFill>
                          <a:srgbClr val="000000"/>
                        </a:solidFill>
                        <a:effectLst/>
                        <a:latin typeface="Yu Gothic" panose="020B0400000000000000" pitchFamily="50" charset="-128"/>
                        <a:ea typeface="Yu Gothic" panose="020B0400000000000000" pitchFamily="50" charset="-128"/>
                      </a:endParaRPr>
                    </a:p>
                  </a:txBody>
                  <a:tcPr marL="6350" marR="6350" marT="6350" marB="0" anchor="ctr">
                    <a:noFill/>
                  </a:tcPr>
                </a:tc>
                <a:tc>
                  <a:txBody>
                    <a:bodyPr/>
                    <a:lstStyle/>
                    <a:p>
                      <a:pPr algn="ctr" fontAlgn="b"/>
                      <a:r>
                        <a:rPr lang="ja-JP" altLang="en-US" sz="1600" u="none" strike="noStrike" dirty="0">
                          <a:effectLst/>
                        </a:rPr>
                        <a:t>　</a:t>
                      </a:r>
                      <a:endParaRPr lang="ja-JP" altLang="en-US" sz="1600" b="0" i="0" u="none" strike="noStrike" dirty="0">
                        <a:solidFill>
                          <a:srgbClr val="000000"/>
                        </a:solidFill>
                        <a:effectLst/>
                        <a:latin typeface="Yu Gothic" panose="020B0400000000000000" pitchFamily="50" charset="-128"/>
                        <a:ea typeface="Yu Gothic" panose="020B0400000000000000" pitchFamily="50" charset="-128"/>
                      </a:endParaRPr>
                    </a:p>
                  </a:txBody>
                  <a:tcPr marL="6350" marR="6350" marT="6350" marB="0" anchor="ctr">
                    <a:noFill/>
                  </a:tcPr>
                </a:tc>
                <a:tc>
                  <a:txBody>
                    <a:bodyPr/>
                    <a:lstStyle/>
                    <a:p>
                      <a:pPr algn="ctr" fontAlgn="b"/>
                      <a:r>
                        <a:rPr lang="ja-JP" altLang="en-US" sz="1600" u="none" strike="noStrike">
                          <a:effectLst/>
                        </a:rPr>
                        <a:t>　</a:t>
                      </a:r>
                      <a:endParaRPr lang="ja-JP" altLang="en-US" sz="1600" b="0" i="0" u="none" strike="noStrike">
                        <a:solidFill>
                          <a:srgbClr val="000000"/>
                        </a:solidFill>
                        <a:effectLst/>
                        <a:latin typeface="Yu Gothic" panose="020B0400000000000000" pitchFamily="50" charset="-128"/>
                        <a:ea typeface="Yu Gothic" panose="020B0400000000000000" pitchFamily="50" charset="-128"/>
                      </a:endParaRPr>
                    </a:p>
                  </a:txBody>
                  <a:tcPr marL="6350" marR="6350" marT="6350" marB="0" anchor="ctr">
                    <a:noFill/>
                  </a:tcPr>
                </a:tc>
                <a:tc>
                  <a:txBody>
                    <a:bodyPr/>
                    <a:lstStyle/>
                    <a:p>
                      <a:pPr algn="ctr" fontAlgn="b"/>
                      <a:r>
                        <a:rPr lang="ja-JP" altLang="en-US" sz="1600" u="none" strike="noStrike" dirty="0">
                          <a:effectLst/>
                        </a:rPr>
                        <a:t>　</a:t>
                      </a:r>
                      <a:endParaRPr lang="ja-JP" altLang="en-US" sz="1600" b="0" i="0" u="none" strike="noStrike" dirty="0">
                        <a:solidFill>
                          <a:srgbClr val="000000"/>
                        </a:solidFill>
                        <a:effectLst/>
                        <a:latin typeface="Yu Gothic" panose="020B0400000000000000" pitchFamily="50" charset="-128"/>
                        <a:ea typeface="Yu Gothic" panose="020B0400000000000000" pitchFamily="50" charset="-128"/>
                      </a:endParaRPr>
                    </a:p>
                  </a:txBody>
                  <a:tcPr marL="6350" marR="6350" marT="6350" marB="0" anchor="ctr">
                    <a:noFill/>
                  </a:tcPr>
                </a:tc>
                <a:tc>
                  <a:txBody>
                    <a:bodyPr/>
                    <a:lstStyle/>
                    <a:p>
                      <a:pPr algn="ctr" fontAlgn="b"/>
                      <a:r>
                        <a:rPr lang="ja-JP" altLang="en-US" sz="1600" u="none" strike="noStrike" dirty="0">
                          <a:effectLst/>
                        </a:rPr>
                        <a:t>　</a:t>
                      </a:r>
                      <a:endParaRPr lang="ja-JP" altLang="en-US" sz="1600" b="0" i="0" u="none" strike="noStrike" dirty="0">
                        <a:solidFill>
                          <a:srgbClr val="000000"/>
                        </a:solidFill>
                        <a:effectLst/>
                        <a:latin typeface="Yu Gothic" panose="020B0400000000000000" pitchFamily="50" charset="-128"/>
                        <a:ea typeface="Yu Gothic" panose="020B0400000000000000" pitchFamily="50" charset="-128"/>
                      </a:endParaRPr>
                    </a:p>
                  </a:txBody>
                  <a:tcPr marL="6350" marR="6350" marT="6350" marB="0" anchor="ctr">
                    <a:noFill/>
                  </a:tcPr>
                </a:tc>
                <a:tc>
                  <a:txBody>
                    <a:bodyPr/>
                    <a:lstStyle/>
                    <a:p>
                      <a:pPr algn="ctr" fontAlgn="b"/>
                      <a:r>
                        <a:rPr lang="ja-JP" altLang="en-US" sz="1600" u="none" strike="noStrike">
                          <a:effectLst/>
                        </a:rPr>
                        <a:t>　</a:t>
                      </a:r>
                      <a:endParaRPr lang="ja-JP" altLang="en-US" sz="1600" b="0" i="0" u="none" strike="noStrike">
                        <a:solidFill>
                          <a:srgbClr val="000000"/>
                        </a:solidFill>
                        <a:effectLst/>
                        <a:latin typeface="Yu Gothic" panose="020B0400000000000000" pitchFamily="50" charset="-128"/>
                        <a:ea typeface="Yu Gothic" panose="020B0400000000000000" pitchFamily="50" charset="-128"/>
                      </a:endParaRPr>
                    </a:p>
                  </a:txBody>
                  <a:tcPr marL="6350" marR="6350" marT="6350" marB="0" anchor="ctr">
                    <a:noFill/>
                  </a:tcPr>
                </a:tc>
                <a:tc>
                  <a:txBody>
                    <a:bodyPr/>
                    <a:lstStyle/>
                    <a:p>
                      <a:pPr algn="ctr" fontAlgn="b"/>
                      <a:endParaRPr lang="ja-JP" altLang="en-US" sz="1600" b="0" i="0" u="none" strike="noStrike" dirty="0">
                        <a:solidFill>
                          <a:srgbClr val="000000"/>
                        </a:solidFill>
                        <a:effectLst/>
                        <a:latin typeface="Yu Gothic" panose="020B0400000000000000" pitchFamily="50" charset="-128"/>
                        <a:ea typeface="Yu Gothic" panose="020B0400000000000000" pitchFamily="50" charset="-128"/>
                      </a:endParaRPr>
                    </a:p>
                  </a:txBody>
                  <a:tcPr marL="6350" marR="6350" marT="6350" marB="0" anchor="ctr">
                    <a:noFill/>
                  </a:tcPr>
                </a:tc>
                <a:extLst>
                  <a:ext uri="{0D108BD9-81ED-4DB2-BD59-A6C34878D82A}">
                    <a16:rowId xmlns:a16="http://schemas.microsoft.com/office/drawing/2014/main" val="3410917211"/>
                  </a:ext>
                </a:extLst>
              </a:tr>
              <a:tr h="420778">
                <a:tc>
                  <a:txBody>
                    <a:bodyPr/>
                    <a:lstStyle/>
                    <a:p>
                      <a:pPr algn="ctr" fontAlgn="b"/>
                      <a:r>
                        <a:rPr lang="ja-JP" altLang="en-US" sz="1600" b="1" u="none" strike="noStrike" dirty="0">
                          <a:effectLst/>
                        </a:rPr>
                        <a:t>平均</a:t>
                      </a:r>
                      <a:endParaRPr lang="ja-JP" altLang="en-US" sz="1600" b="1" i="0" u="none" strike="noStrike" dirty="0">
                        <a:solidFill>
                          <a:srgbClr val="000000"/>
                        </a:solidFill>
                        <a:effectLst/>
                        <a:latin typeface="Yu Gothic" panose="020B0400000000000000" pitchFamily="50" charset="-128"/>
                        <a:ea typeface="Yu Gothic" panose="020B0400000000000000" pitchFamily="50" charset="-128"/>
                      </a:endParaRPr>
                    </a:p>
                  </a:txBody>
                  <a:tcPr marL="6350" marR="6350" marT="6350" marB="0" anchor="ctr">
                    <a:solidFill>
                      <a:schemeClr val="accent5">
                        <a:lumMod val="60000"/>
                        <a:lumOff val="40000"/>
                      </a:schemeClr>
                    </a:solidFill>
                  </a:tcPr>
                </a:tc>
                <a:tc>
                  <a:txBody>
                    <a:bodyPr/>
                    <a:lstStyle/>
                    <a:p>
                      <a:pPr algn="ctr" fontAlgn="b"/>
                      <a:r>
                        <a:rPr lang="en-US" altLang="ja-JP" sz="2000" b="1" u="none" strike="noStrike" dirty="0">
                          <a:effectLst/>
                        </a:rPr>
                        <a:t>3.00 </a:t>
                      </a:r>
                      <a:endParaRPr lang="en-US" altLang="ja-JP" sz="2000" b="1" i="0" u="none" strike="noStrike" dirty="0">
                        <a:solidFill>
                          <a:srgbClr val="000000"/>
                        </a:solidFill>
                        <a:effectLst/>
                        <a:latin typeface="Yu Gothic" panose="020B0400000000000000" pitchFamily="50" charset="-128"/>
                        <a:ea typeface="Yu Gothic" panose="020B0400000000000000" pitchFamily="50" charset="-128"/>
                      </a:endParaRPr>
                    </a:p>
                  </a:txBody>
                  <a:tcPr marL="6350" marR="6350" marT="6350" marB="0" anchor="ctr"/>
                </a:tc>
                <a:tc>
                  <a:txBody>
                    <a:bodyPr/>
                    <a:lstStyle/>
                    <a:p>
                      <a:pPr algn="ctr" fontAlgn="b"/>
                      <a:r>
                        <a:rPr lang="en-US" altLang="ja-JP" sz="2000" b="1" u="none" strike="noStrike" dirty="0">
                          <a:effectLst/>
                        </a:rPr>
                        <a:t>2.996 </a:t>
                      </a:r>
                      <a:endParaRPr lang="en-US" altLang="ja-JP" sz="2000" b="1" i="0" u="none" strike="noStrike" dirty="0">
                        <a:solidFill>
                          <a:srgbClr val="000000"/>
                        </a:solidFill>
                        <a:effectLst/>
                        <a:latin typeface="Yu Gothic" panose="020B0400000000000000" pitchFamily="50" charset="-128"/>
                        <a:ea typeface="Yu Gothic" panose="020B0400000000000000" pitchFamily="50" charset="-128"/>
                      </a:endParaRPr>
                    </a:p>
                  </a:txBody>
                  <a:tcPr marL="6350" marR="6350" marT="6350" marB="0" anchor="ctr"/>
                </a:tc>
                <a:tc>
                  <a:txBody>
                    <a:bodyPr/>
                    <a:lstStyle/>
                    <a:p>
                      <a:pPr algn="ctr" fontAlgn="b"/>
                      <a:r>
                        <a:rPr lang="en-US" altLang="ja-JP" sz="2000" b="1" u="none" strike="noStrike" dirty="0">
                          <a:effectLst/>
                        </a:rPr>
                        <a:t>2.99 </a:t>
                      </a:r>
                      <a:endParaRPr lang="en-US" altLang="ja-JP" sz="2000" b="1" i="0" u="none" strike="noStrike" dirty="0">
                        <a:solidFill>
                          <a:srgbClr val="000000"/>
                        </a:solidFill>
                        <a:effectLst/>
                        <a:latin typeface="Yu Gothic" panose="020B0400000000000000" pitchFamily="50" charset="-128"/>
                        <a:ea typeface="Yu Gothic" panose="020B0400000000000000" pitchFamily="50" charset="-128"/>
                      </a:endParaRPr>
                    </a:p>
                  </a:txBody>
                  <a:tcPr marL="6350" marR="6350" marT="6350" marB="0" anchor="ctr"/>
                </a:tc>
                <a:tc>
                  <a:txBody>
                    <a:bodyPr/>
                    <a:lstStyle/>
                    <a:p>
                      <a:pPr algn="ctr" fontAlgn="b"/>
                      <a:r>
                        <a:rPr lang="en-US" altLang="ja-JP" sz="2000" b="1" u="none" strike="noStrike" dirty="0">
                          <a:effectLst/>
                        </a:rPr>
                        <a:t>2.989 </a:t>
                      </a:r>
                      <a:endParaRPr lang="en-US" altLang="ja-JP" sz="2000" b="1" i="0" u="none" strike="noStrike" dirty="0">
                        <a:solidFill>
                          <a:srgbClr val="000000"/>
                        </a:solidFill>
                        <a:effectLst/>
                        <a:latin typeface="Yu Gothic" panose="020B0400000000000000" pitchFamily="50" charset="-128"/>
                        <a:ea typeface="Yu Gothic" panose="020B0400000000000000" pitchFamily="50" charset="-128"/>
                      </a:endParaRPr>
                    </a:p>
                  </a:txBody>
                  <a:tcPr marL="6350" marR="6350" marT="6350" marB="0" anchor="ctr"/>
                </a:tc>
                <a:tc>
                  <a:txBody>
                    <a:bodyPr/>
                    <a:lstStyle/>
                    <a:p>
                      <a:pPr algn="ctr" fontAlgn="b"/>
                      <a:r>
                        <a:rPr lang="en-US" altLang="ja-JP" sz="2000" b="1" u="none" strike="noStrike" dirty="0">
                          <a:effectLst/>
                        </a:rPr>
                        <a:t>3.00 </a:t>
                      </a:r>
                      <a:endParaRPr lang="en-US" altLang="ja-JP" sz="2000" b="1" i="0" u="none" strike="noStrike" dirty="0">
                        <a:solidFill>
                          <a:srgbClr val="000000"/>
                        </a:solidFill>
                        <a:effectLst/>
                        <a:latin typeface="Yu Gothic" panose="020B0400000000000000" pitchFamily="50" charset="-128"/>
                        <a:ea typeface="Yu Gothic" panose="020B0400000000000000" pitchFamily="50" charset="-128"/>
                      </a:endParaRPr>
                    </a:p>
                  </a:txBody>
                  <a:tcPr marL="6350" marR="6350" marT="6350" marB="0" anchor="ctr"/>
                </a:tc>
                <a:tc>
                  <a:txBody>
                    <a:bodyPr/>
                    <a:lstStyle/>
                    <a:p>
                      <a:pPr algn="ctr" fontAlgn="b"/>
                      <a:r>
                        <a:rPr lang="en-US" altLang="ja-JP" sz="2000" b="1" u="none" strike="noStrike" dirty="0">
                          <a:effectLst/>
                        </a:rPr>
                        <a:t>2.99 </a:t>
                      </a:r>
                      <a:endParaRPr lang="en-US" altLang="ja-JP" sz="2000" b="1" i="0" u="none" strike="noStrike" dirty="0">
                        <a:solidFill>
                          <a:srgbClr val="000000"/>
                        </a:solidFill>
                        <a:effectLst/>
                        <a:latin typeface="Yu Gothic" panose="020B0400000000000000" pitchFamily="50" charset="-128"/>
                        <a:ea typeface="Yu Gothic" panose="020B0400000000000000" pitchFamily="50" charset="-128"/>
                      </a:endParaRPr>
                    </a:p>
                  </a:txBody>
                  <a:tcPr marL="6350" marR="6350" marT="6350" marB="0" anchor="ctr"/>
                </a:tc>
                <a:tc>
                  <a:txBody>
                    <a:bodyPr/>
                    <a:lstStyle/>
                    <a:p>
                      <a:pPr algn="ctr" fontAlgn="b"/>
                      <a:r>
                        <a:rPr lang="en-US" altLang="ja-JP" sz="2000" b="1" u="none" strike="noStrike" dirty="0">
                          <a:effectLst/>
                        </a:rPr>
                        <a:t>2.991 </a:t>
                      </a:r>
                      <a:endParaRPr lang="en-US" altLang="ja-JP" sz="2000" b="1" i="0" u="none" strike="noStrike" dirty="0">
                        <a:solidFill>
                          <a:srgbClr val="000000"/>
                        </a:solidFill>
                        <a:effectLst/>
                        <a:latin typeface="Yu Gothic" panose="020B0400000000000000" pitchFamily="50" charset="-128"/>
                        <a:ea typeface="Yu Gothic" panose="020B0400000000000000" pitchFamily="50" charset="-128"/>
                      </a:endParaRPr>
                    </a:p>
                  </a:txBody>
                  <a:tcPr marL="6350" marR="6350" marT="6350" marB="0" anchor="ctr"/>
                </a:tc>
                <a:tc>
                  <a:txBody>
                    <a:bodyPr/>
                    <a:lstStyle/>
                    <a:p>
                      <a:pPr algn="ctr" fontAlgn="b"/>
                      <a:r>
                        <a:rPr lang="en-US" altLang="ja-JP" sz="2000" b="1" u="none" strike="noStrike" dirty="0">
                          <a:effectLst/>
                        </a:rPr>
                        <a:t>2.965 </a:t>
                      </a:r>
                      <a:endParaRPr lang="en-US" altLang="ja-JP" sz="2000" b="1" i="0" u="none" strike="noStrike" dirty="0">
                        <a:solidFill>
                          <a:srgbClr val="000000"/>
                        </a:solidFill>
                        <a:effectLst/>
                        <a:latin typeface="Yu Gothic" panose="020B0400000000000000" pitchFamily="50" charset="-128"/>
                        <a:ea typeface="Yu Gothic" panose="020B0400000000000000" pitchFamily="50" charset="-128"/>
                      </a:endParaRPr>
                    </a:p>
                  </a:txBody>
                  <a:tcPr marL="6350" marR="6350" marT="6350" marB="0" anchor="ctr"/>
                </a:tc>
                <a:tc>
                  <a:txBody>
                    <a:bodyPr/>
                    <a:lstStyle/>
                    <a:p>
                      <a:pPr algn="ctr" fontAlgn="b"/>
                      <a:r>
                        <a:rPr lang="en-US" altLang="ja-JP" sz="2000" b="1" u="none" strike="noStrike" dirty="0">
                          <a:effectLst/>
                        </a:rPr>
                        <a:t>2.952 </a:t>
                      </a:r>
                      <a:endParaRPr lang="en-US" altLang="ja-JP" sz="2000" b="1" i="0" u="none" strike="noStrike" dirty="0">
                        <a:solidFill>
                          <a:srgbClr val="000000"/>
                        </a:solidFill>
                        <a:effectLst/>
                        <a:latin typeface="Yu Gothic" panose="020B0400000000000000" pitchFamily="50" charset="-128"/>
                        <a:ea typeface="Yu Gothic" panose="020B0400000000000000" pitchFamily="50" charset="-128"/>
                      </a:endParaRPr>
                    </a:p>
                  </a:txBody>
                  <a:tcPr marL="6350" marR="6350" marT="6350" marB="0" anchor="ctr"/>
                </a:tc>
                <a:extLst>
                  <a:ext uri="{0D108BD9-81ED-4DB2-BD59-A6C34878D82A}">
                    <a16:rowId xmlns:a16="http://schemas.microsoft.com/office/drawing/2014/main" val="160926093"/>
                  </a:ext>
                </a:extLst>
              </a:tr>
              <a:tr h="420778">
                <a:tc>
                  <a:txBody>
                    <a:bodyPr/>
                    <a:lstStyle/>
                    <a:p>
                      <a:pPr algn="ctr" fontAlgn="b"/>
                      <a:r>
                        <a:rPr lang="ja-JP" altLang="en-US" sz="1600" b="1" u="none" strike="noStrike" dirty="0">
                          <a:effectLst/>
                        </a:rPr>
                        <a:t>標準偏差</a:t>
                      </a:r>
                      <a:endParaRPr lang="ja-JP" altLang="en-US" sz="1600" b="1" i="0" u="none" strike="noStrike" dirty="0">
                        <a:solidFill>
                          <a:srgbClr val="000000"/>
                        </a:solidFill>
                        <a:effectLst/>
                        <a:latin typeface="Yu Gothic" panose="020B0400000000000000" pitchFamily="50" charset="-128"/>
                        <a:ea typeface="Yu Gothic" panose="020B0400000000000000" pitchFamily="50" charset="-128"/>
                      </a:endParaRPr>
                    </a:p>
                  </a:txBody>
                  <a:tcPr marL="6350" marR="6350" marT="6350" marB="0" anchor="ctr">
                    <a:solidFill>
                      <a:schemeClr val="accent5">
                        <a:lumMod val="60000"/>
                        <a:lumOff val="40000"/>
                      </a:schemeClr>
                    </a:solidFill>
                  </a:tcPr>
                </a:tc>
                <a:tc>
                  <a:txBody>
                    <a:bodyPr/>
                    <a:lstStyle/>
                    <a:p>
                      <a:pPr algn="ctr" fontAlgn="b"/>
                      <a:r>
                        <a:rPr lang="en-US" altLang="ja-JP" sz="1600" u="none" strike="noStrike">
                          <a:effectLst/>
                        </a:rPr>
                        <a:t>0.03 </a:t>
                      </a:r>
                      <a:endParaRPr lang="en-US" altLang="ja-JP" sz="1600" b="0" i="0" u="none" strike="noStrike">
                        <a:solidFill>
                          <a:srgbClr val="000000"/>
                        </a:solidFill>
                        <a:effectLst/>
                        <a:latin typeface="Yu Gothic" panose="020B0400000000000000" pitchFamily="50" charset="-128"/>
                        <a:ea typeface="Yu Gothic" panose="020B0400000000000000" pitchFamily="50" charset="-128"/>
                      </a:endParaRPr>
                    </a:p>
                  </a:txBody>
                  <a:tcPr marL="6350" marR="6350" marT="6350" marB="0" anchor="ctr"/>
                </a:tc>
                <a:tc>
                  <a:txBody>
                    <a:bodyPr/>
                    <a:lstStyle/>
                    <a:p>
                      <a:pPr algn="ctr" fontAlgn="b"/>
                      <a:r>
                        <a:rPr lang="en-US" altLang="ja-JP" sz="1600" u="none" strike="noStrike">
                          <a:effectLst/>
                        </a:rPr>
                        <a:t>0.004 </a:t>
                      </a:r>
                      <a:endParaRPr lang="en-US" altLang="ja-JP" sz="1600" b="0" i="0" u="none" strike="noStrike">
                        <a:solidFill>
                          <a:srgbClr val="000000"/>
                        </a:solidFill>
                        <a:effectLst/>
                        <a:latin typeface="Yu Gothic" panose="020B0400000000000000" pitchFamily="50" charset="-128"/>
                        <a:ea typeface="Yu Gothic" panose="020B0400000000000000" pitchFamily="50" charset="-128"/>
                      </a:endParaRPr>
                    </a:p>
                  </a:txBody>
                  <a:tcPr marL="6350" marR="6350" marT="6350" marB="0" anchor="ctr"/>
                </a:tc>
                <a:tc>
                  <a:txBody>
                    <a:bodyPr/>
                    <a:lstStyle/>
                    <a:p>
                      <a:pPr algn="ctr" fontAlgn="b"/>
                      <a:r>
                        <a:rPr lang="en-US" altLang="ja-JP" sz="1600" u="none" strike="noStrike">
                          <a:effectLst/>
                        </a:rPr>
                        <a:t>0.01 </a:t>
                      </a:r>
                      <a:endParaRPr lang="en-US" altLang="ja-JP" sz="1600" b="0" i="0" u="none" strike="noStrike">
                        <a:solidFill>
                          <a:srgbClr val="000000"/>
                        </a:solidFill>
                        <a:effectLst/>
                        <a:latin typeface="Yu Gothic" panose="020B0400000000000000" pitchFamily="50" charset="-128"/>
                        <a:ea typeface="Yu Gothic" panose="020B0400000000000000" pitchFamily="50" charset="-128"/>
                      </a:endParaRPr>
                    </a:p>
                  </a:txBody>
                  <a:tcPr marL="6350" marR="6350" marT="6350" marB="0" anchor="ctr"/>
                </a:tc>
                <a:tc>
                  <a:txBody>
                    <a:bodyPr/>
                    <a:lstStyle/>
                    <a:p>
                      <a:pPr algn="ctr" fontAlgn="b"/>
                      <a:r>
                        <a:rPr lang="en-US" altLang="ja-JP" sz="1600" u="none" strike="noStrike">
                          <a:effectLst/>
                        </a:rPr>
                        <a:t>0.008 </a:t>
                      </a:r>
                      <a:endParaRPr lang="en-US" altLang="ja-JP" sz="1600" b="0" i="0" u="none" strike="noStrike">
                        <a:solidFill>
                          <a:srgbClr val="000000"/>
                        </a:solidFill>
                        <a:effectLst/>
                        <a:latin typeface="Yu Gothic" panose="020B0400000000000000" pitchFamily="50" charset="-128"/>
                        <a:ea typeface="Yu Gothic" panose="020B0400000000000000" pitchFamily="50" charset="-128"/>
                      </a:endParaRPr>
                    </a:p>
                  </a:txBody>
                  <a:tcPr marL="6350" marR="6350" marT="6350" marB="0" anchor="ctr"/>
                </a:tc>
                <a:tc>
                  <a:txBody>
                    <a:bodyPr/>
                    <a:lstStyle/>
                    <a:p>
                      <a:pPr algn="ctr" fontAlgn="b"/>
                      <a:r>
                        <a:rPr lang="en-US" altLang="ja-JP" sz="1600" u="none" strike="noStrike">
                          <a:effectLst/>
                        </a:rPr>
                        <a:t>0.02 </a:t>
                      </a:r>
                      <a:endParaRPr lang="en-US" altLang="ja-JP" sz="1600" b="0" i="0" u="none" strike="noStrike">
                        <a:solidFill>
                          <a:srgbClr val="000000"/>
                        </a:solidFill>
                        <a:effectLst/>
                        <a:latin typeface="Yu Gothic" panose="020B0400000000000000" pitchFamily="50" charset="-128"/>
                        <a:ea typeface="Yu Gothic" panose="020B0400000000000000" pitchFamily="50" charset="-128"/>
                      </a:endParaRPr>
                    </a:p>
                  </a:txBody>
                  <a:tcPr marL="6350" marR="6350" marT="6350" marB="0" anchor="ctr"/>
                </a:tc>
                <a:tc>
                  <a:txBody>
                    <a:bodyPr/>
                    <a:lstStyle/>
                    <a:p>
                      <a:pPr algn="ctr" fontAlgn="b"/>
                      <a:r>
                        <a:rPr lang="en-US" altLang="ja-JP" sz="1600" u="none" strike="noStrike" dirty="0">
                          <a:effectLst/>
                        </a:rPr>
                        <a:t>0.01 </a:t>
                      </a:r>
                      <a:endParaRPr lang="en-US" altLang="ja-JP" sz="1600" b="0" i="0" u="none" strike="noStrike" dirty="0">
                        <a:solidFill>
                          <a:srgbClr val="000000"/>
                        </a:solidFill>
                        <a:effectLst/>
                        <a:latin typeface="Yu Gothic" panose="020B0400000000000000" pitchFamily="50" charset="-128"/>
                        <a:ea typeface="Yu Gothic" panose="020B0400000000000000" pitchFamily="50" charset="-128"/>
                      </a:endParaRPr>
                    </a:p>
                  </a:txBody>
                  <a:tcPr marL="6350" marR="6350" marT="6350" marB="0" anchor="ctr"/>
                </a:tc>
                <a:tc>
                  <a:txBody>
                    <a:bodyPr/>
                    <a:lstStyle/>
                    <a:p>
                      <a:pPr algn="ctr" fontAlgn="b"/>
                      <a:r>
                        <a:rPr lang="en-US" altLang="ja-JP" sz="1600" u="none" strike="noStrike" dirty="0">
                          <a:effectLst/>
                        </a:rPr>
                        <a:t>0.009 </a:t>
                      </a:r>
                      <a:endParaRPr lang="en-US" altLang="ja-JP" sz="1600" b="0" i="0" u="none" strike="noStrike" dirty="0">
                        <a:solidFill>
                          <a:srgbClr val="000000"/>
                        </a:solidFill>
                        <a:effectLst/>
                        <a:latin typeface="Yu Gothic" panose="020B0400000000000000" pitchFamily="50" charset="-128"/>
                        <a:ea typeface="Yu Gothic" panose="020B0400000000000000" pitchFamily="50" charset="-128"/>
                      </a:endParaRPr>
                    </a:p>
                  </a:txBody>
                  <a:tcPr marL="6350" marR="6350" marT="6350" marB="0" anchor="ctr"/>
                </a:tc>
                <a:tc>
                  <a:txBody>
                    <a:bodyPr/>
                    <a:lstStyle/>
                    <a:p>
                      <a:pPr algn="ctr" fontAlgn="b"/>
                      <a:r>
                        <a:rPr lang="en-US" altLang="ja-JP" sz="1600" u="none" strike="noStrike" dirty="0">
                          <a:effectLst/>
                        </a:rPr>
                        <a:t>0.005 </a:t>
                      </a:r>
                      <a:endParaRPr lang="en-US" altLang="ja-JP" sz="1600" b="0" i="0" u="none" strike="noStrike" dirty="0">
                        <a:solidFill>
                          <a:srgbClr val="000000"/>
                        </a:solidFill>
                        <a:effectLst/>
                        <a:latin typeface="Yu Gothic" panose="020B0400000000000000" pitchFamily="50" charset="-128"/>
                        <a:ea typeface="Yu Gothic" panose="020B0400000000000000" pitchFamily="50" charset="-128"/>
                      </a:endParaRPr>
                    </a:p>
                  </a:txBody>
                  <a:tcPr marL="6350" marR="6350" marT="6350" marB="0" anchor="ctr"/>
                </a:tc>
                <a:tc>
                  <a:txBody>
                    <a:bodyPr/>
                    <a:lstStyle/>
                    <a:p>
                      <a:pPr algn="ctr" fontAlgn="b"/>
                      <a:r>
                        <a:rPr lang="en-US" altLang="ja-JP" sz="1600" u="none" strike="noStrike" dirty="0">
                          <a:effectLst/>
                        </a:rPr>
                        <a:t>0.003 </a:t>
                      </a:r>
                      <a:endParaRPr lang="en-US" altLang="ja-JP" sz="1600" b="0" i="0" u="none" strike="noStrike" dirty="0">
                        <a:solidFill>
                          <a:srgbClr val="000000"/>
                        </a:solidFill>
                        <a:effectLst/>
                        <a:latin typeface="Yu Gothic" panose="020B0400000000000000" pitchFamily="50" charset="-128"/>
                        <a:ea typeface="Yu Gothic" panose="020B0400000000000000" pitchFamily="50" charset="-128"/>
                      </a:endParaRPr>
                    </a:p>
                  </a:txBody>
                  <a:tcPr marL="6350" marR="6350" marT="6350" marB="0" anchor="ctr"/>
                </a:tc>
                <a:extLst>
                  <a:ext uri="{0D108BD9-81ED-4DB2-BD59-A6C34878D82A}">
                    <a16:rowId xmlns:a16="http://schemas.microsoft.com/office/drawing/2014/main" val="591990036"/>
                  </a:ext>
                </a:extLst>
              </a:tr>
            </a:tbl>
          </a:graphicData>
        </a:graphic>
      </p:graphicFrame>
    </p:spTree>
    <p:extLst>
      <p:ext uri="{BB962C8B-B14F-4D97-AF65-F5344CB8AC3E}">
        <p14:creationId xmlns:p14="http://schemas.microsoft.com/office/powerpoint/2010/main" val="831611385"/>
      </p:ext>
    </p:extLst>
  </p:cSld>
  <p:clrMapOvr>
    <a:masterClrMapping/>
  </p:clrMapOvr>
  <mc:AlternateContent xmlns:mc="http://schemas.openxmlformats.org/markup-compatibility/2006" xmlns:p14="http://schemas.microsoft.com/office/powerpoint/2010/main">
    <mc:Choice Requires="p14">
      <p:transition spd="slow" p14:dur="2000" advTm="174"/>
    </mc:Choice>
    <mc:Fallback xmlns="">
      <p:transition spd="slow" advTm="174"/>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D27B1EC-BE46-4E0D-AB22-429E3819D61A}"/>
              </a:ext>
            </a:extLst>
          </p:cNvPr>
          <p:cNvSpPr>
            <a:spLocks noGrp="1"/>
          </p:cNvSpPr>
          <p:nvPr>
            <p:ph type="sldNum" sz="quarter" idx="12"/>
          </p:nvPr>
        </p:nvSpPr>
        <p:spPr/>
        <p:txBody>
          <a:bodyPr/>
          <a:lstStyle/>
          <a:p>
            <a:fld id="{90BA7EBE-6FD4-4B50-83C6-C925E775C4BE}" type="slidenum">
              <a:rPr kumimoji="1" lang="ja-JP" altLang="en-US" smtClean="0"/>
              <a:t>22</a:t>
            </a:fld>
            <a:endParaRPr kumimoji="1" lang="ja-JP" altLang="en-US"/>
          </a:p>
        </p:txBody>
      </p:sp>
      <p:sp>
        <p:nvSpPr>
          <p:cNvPr id="5" name="タイトル 1">
            <a:extLst>
              <a:ext uri="{FF2B5EF4-FFF2-40B4-BE49-F238E27FC236}">
                <a16:creationId xmlns:a16="http://schemas.microsoft.com/office/drawing/2014/main" id="{4E477E7A-98CE-460A-B3CD-09D4E961250E}"/>
              </a:ext>
            </a:extLst>
          </p:cNvPr>
          <p:cNvSpPr>
            <a:spLocks noGrp="1"/>
          </p:cNvSpPr>
          <p:nvPr>
            <p:ph type="title"/>
          </p:nvPr>
        </p:nvSpPr>
        <p:spPr>
          <a:xfrm>
            <a:off x="457199" y="-13672"/>
            <a:ext cx="8229600" cy="882352"/>
          </a:xfrm>
        </p:spPr>
        <p:txBody>
          <a:bodyPr>
            <a:normAutofit fontScale="90000"/>
          </a:bodyPr>
          <a:lstStyle/>
          <a:p>
            <a:r>
              <a:rPr lang="en-US" altLang="ja-JP" sz="5400" b="1" dirty="0">
                <a:solidFill>
                  <a:srgbClr val="00B0F0"/>
                </a:solidFill>
              </a:rPr>
              <a:t>SEM</a:t>
            </a:r>
            <a:endParaRPr kumimoji="1" lang="ja-JP" altLang="en-US" sz="5400" b="1" dirty="0">
              <a:solidFill>
                <a:srgbClr val="00B0F0"/>
              </a:solidFill>
            </a:endParaRPr>
          </a:p>
        </p:txBody>
      </p:sp>
      <p:pic>
        <p:nvPicPr>
          <p:cNvPr id="7" name="Picture 2" descr="K:\web\ynu-logo\base04-1.jpg">
            <a:extLst>
              <a:ext uri="{FF2B5EF4-FFF2-40B4-BE49-F238E27FC236}">
                <a16:creationId xmlns:a16="http://schemas.microsoft.com/office/drawing/2014/main" id="{54A69076-9555-43DF-9611-3F1733CEA19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5121" y="6532903"/>
            <a:ext cx="1656209" cy="305245"/>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a:extLst>
              <a:ext uri="{FF2B5EF4-FFF2-40B4-BE49-F238E27FC236}">
                <a16:creationId xmlns:a16="http://schemas.microsoft.com/office/drawing/2014/main" id="{EF89B514-D868-42C7-A788-BA33A1FEFAC7}"/>
              </a:ext>
            </a:extLst>
          </p:cNvPr>
          <p:cNvSpPr txBox="1"/>
          <p:nvPr/>
        </p:nvSpPr>
        <p:spPr>
          <a:xfrm>
            <a:off x="4716016" y="4212150"/>
            <a:ext cx="4248473" cy="1938992"/>
          </a:xfrm>
          <a:prstGeom prst="rect">
            <a:avLst/>
          </a:prstGeom>
          <a:noFill/>
        </p:spPr>
        <p:txBody>
          <a:bodyPr wrap="square" rtlCol="0">
            <a:spAutoFit/>
          </a:bodyPr>
          <a:lstStyle/>
          <a:p>
            <a:pPr marL="342900" indent="-342900">
              <a:buFont typeface="Wingdings" panose="05000000000000000000" pitchFamily="2" charset="2"/>
              <a:buChar char="l"/>
            </a:pPr>
            <a:r>
              <a:rPr lang="ja-JP" altLang="en-US" sz="2400" kern="100" dirty="0">
                <a:latin typeface="Times New Roman" panose="02020603050405020304" pitchFamily="18" charset="0"/>
                <a:ea typeface="ＭＳ ゴシック" panose="020B0609070205080204" pitchFamily="49" charset="-128"/>
              </a:rPr>
              <a:t>粒径、気孔ともに組成によってばらつきがある。</a:t>
            </a:r>
            <a:endParaRPr lang="en-US" altLang="ja-JP" sz="2400" kern="100" dirty="0">
              <a:latin typeface="Times New Roman" panose="02020603050405020304" pitchFamily="18" charset="0"/>
              <a:ea typeface="ＭＳ ゴシック" panose="020B0609070205080204" pitchFamily="49" charset="-128"/>
            </a:endParaRPr>
          </a:p>
          <a:p>
            <a:pPr marL="342900" indent="-342900">
              <a:lnSpc>
                <a:spcPct val="200000"/>
              </a:lnSpc>
              <a:buFont typeface="Wingdings" panose="05000000000000000000" pitchFamily="2" charset="2"/>
              <a:buChar char="l"/>
            </a:pPr>
            <a:r>
              <a:rPr kumimoji="1" lang="en-US" altLang="ja-JP" sz="2400" dirty="0"/>
              <a:t>Sr</a:t>
            </a:r>
            <a:r>
              <a:rPr kumimoji="1" lang="ja-JP" altLang="en-US" sz="2400" dirty="0"/>
              <a:t>置換量による依存性なし</a:t>
            </a:r>
            <a:endParaRPr kumimoji="1" lang="en-US" altLang="ja-JP" sz="2400" dirty="0"/>
          </a:p>
          <a:p>
            <a:r>
              <a:rPr lang="ja-JP" altLang="en-US" sz="2400" dirty="0"/>
              <a:t>     </a:t>
            </a:r>
            <a:r>
              <a:rPr kumimoji="1" lang="ja-JP" altLang="en-US" sz="2400" dirty="0"/>
              <a:t>→熱伝導率</a:t>
            </a:r>
            <a:endParaRPr kumimoji="1" lang="en-US" altLang="ja-JP" sz="2400" dirty="0"/>
          </a:p>
        </p:txBody>
      </p:sp>
      <p:grpSp>
        <p:nvGrpSpPr>
          <p:cNvPr id="13" name="グループ化 12">
            <a:extLst>
              <a:ext uri="{FF2B5EF4-FFF2-40B4-BE49-F238E27FC236}">
                <a16:creationId xmlns:a16="http://schemas.microsoft.com/office/drawing/2014/main" id="{A6F5A154-E409-4971-BF58-C798E691862C}"/>
              </a:ext>
            </a:extLst>
          </p:cNvPr>
          <p:cNvGrpSpPr/>
          <p:nvPr/>
        </p:nvGrpSpPr>
        <p:grpSpPr>
          <a:xfrm>
            <a:off x="611560" y="868680"/>
            <a:ext cx="3573092" cy="2958586"/>
            <a:chOff x="263604" y="1154227"/>
            <a:chExt cx="3624272" cy="3012633"/>
          </a:xfrm>
        </p:grpSpPr>
        <p:pic>
          <p:nvPicPr>
            <p:cNvPr id="11" name="図 10" descr="屋外, フィールド, 座る, 覆い が含まれている画像&#10;&#10;自動的に生成された説明">
              <a:extLst>
                <a:ext uri="{FF2B5EF4-FFF2-40B4-BE49-F238E27FC236}">
                  <a16:creationId xmlns:a16="http://schemas.microsoft.com/office/drawing/2014/main" id="{4A36826C-8161-425F-91C9-E8564B87EF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604" y="1154227"/>
              <a:ext cx="3624272" cy="2718204"/>
            </a:xfrm>
            <a:prstGeom prst="rect">
              <a:avLst/>
            </a:prstGeom>
          </p:spPr>
        </p:pic>
        <p:sp>
          <p:nvSpPr>
            <p:cNvPr id="12" name="テキスト ボックス 11">
              <a:extLst>
                <a:ext uri="{FF2B5EF4-FFF2-40B4-BE49-F238E27FC236}">
                  <a16:creationId xmlns:a16="http://schemas.microsoft.com/office/drawing/2014/main" id="{87200A03-3752-4CD3-831E-F9A0CBB70502}"/>
                </a:ext>
              </a:extLst>
            </p:cNvPr>
            <p:cNvSpPr txBox="1"/>
            <p:nvPr/>
          </p:nvSpPr>
          <p:spPr>
            <a:xfrm>
              <a:off x="1719771" y="3797528"/>
              <a:ext cx="821059" cy="369332"/>
            </a:xfrm>
            <a:prstGeom prst="rect">
              <a:avLst/>
            </a:prstGeom>
            <a:noFill/>
          </p:spPr>
          <p:txBody>
            <a:bodyPr wrap="none" rtlCol="0">
              <a:spAutoFit/>
            </a:bodyPr>
            <a:lstStyle/>
            <a:p>
              <a:pPr algn="l"/>
              <a:r>
                <a:rPr lang="en-US" altLang="ja-JP" i="1" dirty="0">
                  <a:latin typeface="Times New Roman" panose="02020603050405020304" pitchFamily="18" charset="0"/>
                  <a:cs typeface="Times New Roman" panose="02020603050405020304" pitchFamily="18" charset="0"/>
                </a:rPr>
                <a:t>x </a:t>
              </a:r>
              <a:r>
                <a:rPr kumimoji="1" lang="en-US" altLang="ja-JP" dirty="0">
                  <a:latin typeface="Times New Roman" panose="02020603050405020304" pitchFamily="18" charset="0"/>
                  <a:cs typeface="Times New Roman" panose="02020603050405020304" pitchFamily="18" charset="0"/>
                </a:rPr>
                <a:t>= 0.1</a:t>
              </a:r>
              <a:endParaRPr kumimoji="1" lang="ja-JP" altLang="en-US" dirty="0">
                <a:latin typeface="Times New Roman" panose="02020603050405020304" pitchFamily="18" charset="0"/>
                <a:cs typeface="Times New Roman" panose="02020603050405020304" pitchFamily="18" charset="0"/>
              </a:endParaRPr>
            </a:p>
          </p:txBody>
        </p:sp>
      </p:grpSp>
      <p:grpSp>
        <p:nvGrpSpPr>
          <p:cNvPr id="16" name="グループ化 15">
            <a:extLst>
              <a:ext uri="{FF2B5EF4-FFF2-40B4-BE49-F238E27FC236}">
                <a16:creationId xmlns:a16="http://schemas.microsoft.com/office/drawing/2014/main" id="{4DCDC3DA-3985-4936-9B80-63DF6CE0D80A}"/>
              </a:ext>
            </a:extLst>
          </p:cNvPr>
          <p:cNvGrpSpPr/>
          <p:nvPr/>
        </p:nvGrpSpPr>
        <p:grpSpPr>
          <a:xfrm>
            <a:off x="611560" y="3791706"/>
            <a:ext cx="3575181" cy="3046443"/>
            <a:chOff x="333225" y="3786000"/>
            <a:chExt cx="3678626" cy="3093513"/>
          </a:xfrm>
        </p:grpSpPr>
        <p:pic>
          <p:nvPicPr>
            <p:cNvPr id="6" name="図 5" descr="白黒の写真&#10;&#10;中程度の精度で自動的に生成された説明">
              <a:extLst>
                <a:ext uri="{FF2B5EF4-FFF2-40B4-BE49-F238E27FC236}">
                  <a16:creationId xmlns:a16="http://schemas.microsoft.com/office/drawing/2014/main" id="{1DB8B949-EE4A-4776-9DDC-FE2A9BCEBC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225" y="3786000"/>
              <a:ext cx="3678626" cy="2758969"/>
            </a:xfrm>
            <a:prstGeom prst="rect">
              <a:avLst/>
            </a:prstGeom>
          </p:spPr>
        </p:pic>
        <p:sp>
          <p:nvSpPr>
            <p:cNvPr id="15" name="テキスト ボックス 14">
              <a:extLst>
                <a:ext uri="{FF2B5EF4-FFF2-40B4-BE49-F238E27FC236}">
                  <a16:creationId xmlns:a16="http://schemas.microsoft.com/office/drawing/2014/main" id="{4D36233A-41AB-4E6A-8E16-1EF614C965C9}"/>
                </a:ext>
              </a:extLst>
            </p:cNvPr>
            <p:cNvSpPr txBox="1"/>
            <p:nvPr/>
          </p:nvSpPr>
          <p:spPr>
            <a:xfrm>
              <a:off x="1810367" y="6510181"/>
              <a:ext cx="821059" cy="369332"/>
            </a:xfrm>
            <a:prstGeom prst="rect">
              <a:avLst/>
            </a:prstGeom>
            <a:noFill/>
          </p:spPr>
          <p:txBody>
            <a:bodyPr wrap="none" rtlCol="0">
              <a:spAutoFit/>
            </a:bodyPr>
            <a:lstStyle/>
            <a:p>
              <a:pPr algn="l"/>
              <a:r>
                <a:rPr kumimoji="1" lang="en-US" altLang="ja-JP" i="1" dirty="0">
                  <a:latin typeface="Times New Roman" panose="02020603050405020304" pitchFamily="18" charset="0"/>
                  <a:cs typeface="Times New Roman" panose="02020603050405020304" pitchFamily="18" charset="0"/>
                </a:rPr>
                <a:t>x </a:t>
              </a:r>
              <a:r>
                <a:rPr kumimoji="1" lang="en-US" altLang="ja-JP" dirty="0">
                  <a:latin typeface="Times New Roman" panose="02020603050405020304" pitchFamily="18" charset="0"/>
                  <a:cs typeface="Times New Roman" panose="02020603050405020304" pitchFamily="18" charset="0"/>
                </a:rPr>
                <a:t>= 0.9</a:t>
              </a:r>
              <a:endParaRPr kumimoji="1" lang="ja-JP" altLang="en-US" dirty="0">
                <a:latin typeface="Times New Roman" panose="02020603050405020304" pitchFamily="18" charset="0"/>
                <a:cs typeface="Times New Roman" panose="02020603050405020304" pitchFamily="18" charset="0"/>
              </a:endParaRPr>
            </a:p>
          </p:txBody>
        </p:sp>
      </p:grpSp>
      <p:grpSp>
        <p:nvGrpSpPr>
          <p:cNvPr id="18" name="グループ化 17">
            <a:extLst>
              <a:ext uri="{FF2B5EF4-FFF2-40B4-BE49-F238E27FC236}">
                <a16:creationId xmlns:a16="http://schemas.microsoft.com/office/drawing/2014/main" id="{C83B9CCB-C5C2-43C6-AD3D-0AB15B8231D5}"/>
              </a:ext>
            </a:extLst>
          </p:cNvPr>
          <p:cNvGrpSpPr/>
          <p:nvPr/>
        </p:nvGrpSpPr>
        <p:grpSpPr>
          <a:xfrm>
            <a:off x="4918149" y="868680"/>
            <a:ext cx="3678625" cy="3082918"/>
            <a:chOff x="4135826" y="1113462"/>
            <a:chExt cx="3678625" cy="3132055"/>
          </a:xfrm>
        </p:grpSpPr>
        <p:pic>
          <p:nvPicPr>
            <p:cNvPr id="9" name="図 8" descr="草の上を歩いている人の白黒写真&#10;&#10;中程度の精度で自動的に生成された説明">
              <a:extLst>
                <a:ext uri="{FF2B5EF4-FFF2-40B4-BE49-F238E27FC236}">
                  <a16:creationId xmlns:a16="http://schemas.microsoft.com/office/drawing/2014/main" id="{0C12147B-3851-49CF-8135-F56E0F1130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35826" y="1113462"/>
              <a:ext cx="3678625" cy="2758969"/>
            </a:xfrm>
            <a:prstGeom prst="rect">
              <a:avLst/>
            </a:prstGeom>
          </p:spPr>
        </p:pic>
        <p:sp>
          <p:nvSpPr>
            <p:cNvPr id="17" name="テキスト ボックス 16">
              <a:extLst>
                <a:ext uri="{FF2B5EF4-FFF2-40B4-BE49-F238E27FC236}">
                  <a16:creationId xmlns:a16="http://schemas.microsoft.com/office/drawing/2014/main" id="{DD313FAB-B5DC-4B55-81D9-B68CDCEF889F}"/>
                </a:ext>
              </a:extLst>
            </p:cNvPr>
            <p:cNvSpPr txBox="1"/>
            <p:nvPr/>
          </p:nvSpPr>
          <p:spPr>
            <a:xfrm>
              <a:off x="5564608" y="3876185"/>
              <a:ext cx="821059" cy="369332"/>
            </a:xfrm>
            <a:prstGeom prst="rect">
              <a:avLst/>
            </a:prstGeom>
            <a:noFill/>
          </p:spPr>
          <p:txBody>
            <a:bodyPr wrap="none" rtlCol="0">
              <a:spAutoFit/>
            </a:bodyPr>
            <a:lstStyle/>
            <a:p>
              <a:pPr algn="l"/>
              <a:r>
                <a:rPr lang="en-US" altLang="ja-JP" i="1" dirty="0">
                  <a:latin typeface="Times New Roman" panose="02020603050405020304" pitchFamily="18" charset="0"/>
                  <a:cs typeface="Times New Roman" panose="02020603050405020304" pitchFamily="18" charset="0"/>
                </a:rPr>
                <a:t>x </a:t>
              </a:r>
              <a:r>
                <a:rPr kumimoji="1" lang="en-US" altLang="ja-JP" dirty="0">
                  <a:latin typeface="Times New Roman" panose="02020603050405020304" pitchFamily="18" charset="0"/>
                  <a:cs typeface="Times New Roman" panose="02020603050405020304" pitchFamily="18" charset="0"/>
                </a:rPr>
                <a:t>= 0.5</a:t>
              </a:r>
              <a:endParaRPr kumimoji="1" lang="ja-JP" altLang="en-US" dirty="0">
                <a:latin typeface="Times New Roman" panose="02020603050405020304" pitchFamily="18" charset="0"/>
                <a:cs typeface="Times New Roman" panose="02020603050405020304" pitchFamily="18" charset="0"/>
              </a:endParaRPr>
            </a:p>
          </p:txBody>
        </p:sp>
      </p:grpSp>
      <p:grpSp>
        <p:nvGrpSpPr>
          <p:cNvPr id="19" name="グループ化 18">
            <a:extLst>
              <a:ext uri="{FF2B5EF4-FFF2-40B4-BE49-F238E27FC236}">
                <a16:creationId xmlns:a16="http://schemas.microsoft.com/office/drawing/2014/main" id="{71853D1E-FD6C-4B8A-910E-1E3EF81E072D}"/>
              </a:ext>
            </a:extLst>
          </p:cNvPr>
          <p:cNvGrpSpPr/>
          <p:nvPr/>
        </p:nvGrpSpPr>
        <p:grpSpPr>
          <a:xfrm>
            <a:off x="696803" y="3550605"/>
            <a:ext cx="540533" cy="276999"/>
            <a:chOff x="43814" y="3429000"/>
            <a:chExt cx="540533" cy="276999"/>
          </a:xfrm>
        </p:grpSpPr>
        <p:cxnSp>
          <p:nvCxnSpPr>
            <p:cNvPr id="3" name="直線コネクタ 2">
              <a:extLst>
                <a:ext uri="{FF2B5EF4-FFF2-40B4-BE49-F238E27FC236}">
                  <a16:creationId xmlns:a16="http://schemas.microsoft.com/office/drawing/2014/main" id="{032E6CA0-1365-4DE1-B736-99B5B1E50F5B}"/>
                </a:ext>
              </a:extLst>
            </p:cNvPr>
            <p:cNvCxnSpPr>
              <a:cxnSpLocks/>
            </p:cNvCxnSpPr>
            <p:nvPr/>
          </p:nvCxnSpPr>
          <p:spPr>
            <a:xfrm>
              <a:off x="169167" y="3462445"/>
              <a:ext cx="288032" cy="0"/>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13DC07E9-BFEB-4E51-880C-650DFE714C03}"/>
                </a:ext>
              </a:extLst>
            </p:cNvPr>
            <p:cNvSpPr txBox="1"/>
            <p:nvPr/>
          </p:nvSpPr>
          <p:spPr>
            <a:xfrm>
              <a:off x="43814" y="3429000"/>
              <a:ext cx="540533" cy="276999"/>
            </a:xfrm>
            <a:prstGeom prst="rect">
              <a:avLst/>
            </a:prstGeom>
            <a:noFill/>
          </p:spPr>
          <p:txBody>
            <a:bodyPr wrap="none" rtlCol="0">
              <a:spAutoFit/>
            </a:bodyPr>
            <a:lstStyle/>
            <a:p>
              <a:pPr algn="l"/>
              <a:r>
                <a:rPr kumimoji="1" lang="en-US" altLang="ja-JP" sz="1200" dirty="0">
                  <a:latin typeface="Times New Roman" panose="02020603050405020304" pitchFamily="18" charset="0"/>
                  <a:cs typeface="Times New Roman" panose="02020603050405020304" pitchFamily="18" charset="0"/>
                </a:rPr>
                <a:t>20μm</a:t>
              </a:r>
              <a:endParaRPr kumimoji="1" lang="ja-JP" altLang="en-US" sz="1200" dirty="0">
                <a:latin typeface="Times New Roman" panose="02020603050405020304" pitchFamily="18" charset="0"/>
                <a:cs typeface="Times New Roman" panose="02020603050405020304" pitchFamily="18" charset="0"/>
              </a:endParaRPr>
            </a:p>
          </p:txBody>
        </p:sp>
      </p:grpSp>
      <p:grpSp>
        <p:nvGrpSpPr>
          <p:cNvPr id="20" name="グループ化 19">
            <a:extLst>
              <a:ext uri="{FF2B5EF4-FFF2-40B4-BE49-F238E27FC236}">
                <a16:creationId xmlns:a16="http://schemas.microsoft.com/office/drawing/2014/main" id="{92F26D3C-1A89-4656-822F-F39096152FD5}"/>
              </a:ext>
            </a:extLst>
          </p:cNvPr>
          <p:cNvGrpSpPr/>
          <p:nvPr/>
        </p:nvGrpSpPr>
        <p:grpSpPr>
          <a:xfrm>
            <a:off x="696803" y="6589299"/>
            <a:ext cx="540533" cy="276999"/>
            <a:chOff x="43814" y="3429000"/>
            <a:chExt cx="540533" cy="276999"/>
          </a:xfrm>
        </p:grpSpPr>
        <p:cxnSp>
          <p:nvCxnSpPr>
            <p:cNvPr id="21" name="直線コネクタ 20">
              <a:extLst>
                <a:ext uri="{FF2B5EF4-FFF2-40B4-BE49-F238E27FC236}">
                  <a16:creationId xmlns:a16="http://schemas.microsoft.com/office/drawing/2014/main" id="{82AD173B-996B-4207-8068-F580D7E8489D}"/>
                </a:ext>
              </a:extLst>
            </p:cNvPr>
            <p:cNvCxnSpPr>
              <a:cxnSpLocks/>
            </p:cNvCxnSpPr>
            <p:nvPr/>
          </p:nvCxnSpPr>
          <p:spPr>
            <a:xfrm>
              <a:off x="169167" y="3462445"/>
              <a:ext cx="288032" cy="0"/>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7FCC75DF-EFDB-4F89-9BCB-2F2A82FCE051}"/>
                </a:ext>
              </a:extLst>
            </p:cNvPr>
            <p:cNvSpPr txBox="1"/>
            <p:nvPr/>
          </p:nvSpPr>
          <p:spPr>
            <a:xfrm>
              <a:off x="43814" y="3429000"/>
              <a:ext cx="540533" cy="276999"/>
            </a:xfrm>
            <a:prstGeom prst="rect">
              <a:avLst/>
            </a:prstGeom>
            <a:noFill/>
          </p:spPr>
          <p:txBody>
            <a:bodyPr wrap="none" rtlCol="0">
              <a:spAutoFit/>
            </a:bodyPr>
            <a:lstStyle/>
            <a:p>
              <a:pPr algn="l"/>
              <a:r>
                <a:rPr kumimoji="1" lang="en-US" altLang="ja-JP" sz="1200" dirty="0">
                  <a:latin typeface="Times New Roman" panose="02020603050405020304" pitchFamily="18" charset="0"/>
                  <a:cs typeface="Times New Roman" panose="02020603050405020304" pitchFamily="18" charset="0"/>
                </a:rPr>
                <a:t>20μm</a:t>
              </a:r>
              <a:endParaRPr kumimoji="1" lang="ja-JP" altLang="en-US" sz="1200" dirty="0">
                <a:latin typeface="Times New Roman" panose="02020603050405020304" pitchFamily="18" charset="0"/>
                <a:cs typeface="Times New Roman" panose="02020603050405020304" pitchFamily="18" charset="0"/>
              </a:endParaRPr>
            </a:p>
          </p:txBody>
        </p:sp>
      </p:grpSp>
      <p:grpSp>
        <p:nvGrpSpPr>
          <p:cNvPr id="23" name="グループ化 22">
            <a:extLst>
              <a:ext uri="{FF2B5EF4-FFF2-40B4-BE49-F238E27FC236}">
                <a16:creationId xmlns:a16="http://schemas.microsoft.com/office/drawing/2014/main" id="{08BA7182-4AA1-433C-943A-39C0DEE9AB93}"/>
              </a:ext>
            </a:extLst>
          </p:cNvPr>
          <p:cNvGrpSpPr/>
          <p:nvPr/>
        </p:nvGrpSpPr>
        <p:grpSpPr>
          <a:xfrm>
            <a:off x="5074990" y="3652807"/>
            <a:ext cx="540533" cy="276999"/>
            <a:chOff x="43814" y="3429000"/>
            <a:chExt cx="540533" cy="276999"/>
          </a:xfrm>
        </p:grpSpPr>
        <p:cxnSp>
          <p:nvCxnSpPr>
            <p:cNvPr id="24" name="直線コネクタ 23">
              <a:extLst>
                <a:ext uri="{FF2B5EF4-FFF2-40B4-BE49-F238E27FC236}">
                  <a16:creationId xmlns:a16="http://schemas.microsoft.com/office/drawing/2014/main" id="{98BD58E5-7861-4B16-962F-C84E3CC40C53}"/>
                </a:ext>
              </a:extLst>
            </p:cNvPr>
            <p:cNvCxnSpPr>
              <a:cxnSpLocks/>
            </p:cNvCxnSpPr>
            <p:nvPr/>
          </p:nvCxnSpPr>
          <p:spPr>
            <a:xfrm>
              <a:off x="169167" y="3462445"/>
              <a:ext cx="288032" cy="0"/>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00A68429-CEF3-4059-9333-868092E2541A}"/>
                </a:ext>
              </a:extLst>
            </p:cNvPr>
            <p:cNvSpPr txBox="1"/>
            <p:nvPr/>
          </p:nvSpPr>
          <p:spPr>
            <a:xfrm>
              <a:off x="43814" y="3429000"/>
              <a:ext cx="540533" cy="276999"/>
            </a:xfrm>
            <a:prstGeom prst="rect">
              <a:avLst/>
            </a:prstGeom>
            <a:noFill/>
          </p:spPr>
          <p:txBody>
            <a:bodyPr wrap="none" rtlCol="0">
              <a:spAutoFit/>
            </a:bodyPr>
            <a:lstStyle/>
            <a:p>
              <a:pPr algn="l"/>
              <a:r>
                <a:rPr kumimoji="1" lang="en-US" altLang="ja-JP" sz="1200" dirty="0">
                  <a:latin typeface="Times New Roman" panose="02020603050405020304" pitchFamily="18" charset="0"/>
                  <a:cs typeface="Times New Roman" panose="02020603050405020304" pitchFamily="18" charset="0"/>
                </a:rPr>
                <a:t>20μm</a:t>
              </a:r>
              <a:endParaRPr kumimoji="1" lang="ja-JP" altLang="en-US" sz="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645580598"/>
      </p:ext>
    </p:extLst>
  </p:cSld>
  <p:clrMapOvr>
    <a:masterClrMapping/>
  </p:clrMapOvr>
  <mc:AlternateContent xmlns:mc="http://schemas.openxmlformats.org/markup-compatibility/2006" xmlns:p14="http://schemas.microsoft.com/office/powerpoint/2010/main">
    <mc:Choice Requires="p14">
      <p:transition spd="slow" p14:dur="2000" advTm="128"/>
    </mc:Choice>
    <mc:Fallback xmlns="">
      <p:transition spd="slow" advTm="128"/>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1A8658A7-7298-4B58-A2A9-352BBC9DD372}"/>
              </a:ext>
            </a:extLst>
          </p:cNvPr>
          <p:cNvPicPr>
            <a:picLocks noChangeAspect="1"/>
          </p:cNvPicPr>
          <p:nvPr/>
        </p:nvPicPr>
        <p:blipFill>
          <a:blip r:embed="rId3"/>
          <a:stretch>
            <a:fillRect/>
          </a:stretch>
        </p:blipFill>
        <p:spPr>
          <a:xfrm>
            <a:off x="5099937" y="1074869"/>
            <a:ext cx="4000500" cy="3305175"/>
          </a:xfrm>
          <a:prstGeom prst="rect">
            <a:avLst/>
          </a:prstGeom>
        </p:spPr>
      </p:pic>
      <p:sp>
        <p:nvSpPr>
          <p:cNvPr id="2" name="タイトル 1"/>
          <p:cNvSpPr>
            <a:spLocks noGrp="1"/>
          </p:cNvSpPr>
          <p:nvPr>
            <p:ph type="title"/>
          </p:nvPr>
        </p:nvSpPr>
        <p:spPr>
          <a:xfrm>
            <a:off x="457199" y="44027"/>
            <a:ext cx="8229600" cy="1143000"/>
          </a:xfrm>
        </p:spPr>
        <p:txBody>
          <a:bodyPr>
            <a:normAutofit/>
          </a:bodyPr>
          <a:lstStyle/>
          <a:p>
            <a:r>
              <a:rPr kumimoji="1" lang="ja-JP" altLang="en-US" sz="4000" dirty="0">
                <a:solidFill>
                  <a:srgbClr val="00B0F0"/>
                </a:solidFill>
              </a:rPr>
              <a:t>研究背景</a:t>
            </a:r>
          </a:p>
        </p:txBody>
      </p:sp>
      <p:sp>
        <p:nvSpPr>
          <p:cNvPr id="5" name="スライド番号プレースホルダー 4"/>
          <p:cNvSpPr>
            <a:spLocks noGrp="1"/>
          </p:cNvSpPr>
          <p:nvPr>
            <p:ph type="sldNum" sz="quarter" idx="12"/>
          </p:nvPr>
        </p:nvSpPr>
        <p:spPr/>
        <p:txBody>
          <a:bodyPr/>
          <a:lstStyle/>
          <a:p>
            <a:fld id="{90BA7EBE-6FD4-4B50-83C6-C925E775C4BE}" type="slidenum">
              <a:rPr kumimoji="1" lang="ja-JP" altLang="en-US" smtClean="0"/>
              <a:t>23</a:t>
            </a:fld>
            <a:endParaRPr kumimoji="1" lang="ja-JP" altLang="en-US" dirty="0"/>
          </a:p>
        </p:txBody>
      </p:sp>
      <p:pic>
        <p:nvPicPr>
          <p:cNvPr id="25" name="Picture 2" descr="K:\web\ynu-logo\base0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3895" y="6453336"/>
            <a:ext cx="1656209" cy="30524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グループ化 12">
            <a:extLst>
              <a:ext uri="{FF2B5EF4-FFF2-40B4-BE49-F238E27FC236}">
                <a16:creationId xmlns:a16="http://schemas.microsoft.com/office/drawing/2014/main" id="{8428016C-8FFC-4052-BAD9-B4D08FD80985}"/>
              </a:ext>
            </a:extLst>
          </p:cNvPr>
          <p:cNvGrpSpPr/>
          <p:nvPr/>
        </p:nvGrpSpPr>
        <p:grpSpPr>
          <a:xfrm>
            <a:off x="435495" y="1187027"/>
            <a:ext cx="4492412" cy="2304256"/>
            <a:chOff x="555630" y="1007575"/>
            <a:chExt cx="4492412" cy="2304256"/>
          </a:xfrm>
        </p:grpSpPr>
        <p:sp>
          <p:nvSpPr>
            <p:cNvPr id="12" name="四角形: 角を丸くする 11">
              <a:extLst>
                <a:ext uri="{FF2B5EF4-FFF2-40B4-BE49-F238E27FC236}">
                  <a16:creationId xmlns:a16="http://schemas.microsoft.com/office/drawing/2014/main" id="{D8683A8C-7894-49F6-B8A1-2005EAA1992C}"/>
                </a:ext>
              </a:extLst>
            </p:cNvPr>
            <p:cNvSpPr/>
            <p:nvPr/>
          </p:nvSpPr>
          <p:spPr>
            <a:xfrm>
              <a:off x="555630" y="1007575"/>
              <a:ext cx="4492412" cy="2304256"/>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62128423-4BBC-4735-B303-B49810DF9BA2}"/>
                </a:ext>
              </a:extLst>
            </p:cNvPr>
            <p:cNvSpPr txBox="1"/>
            <p:nvPr/>
          </p:nvSpPr>
          <p:spPr>
            <a:xfrm>
              <a:off x="727660" y="1201214"/>
              <a:ext cx="2714205" cy="461665"/>
            </a:xfrm>
            <a:prstGeom prst="rect">
              <a:avLst/>
            </a:prstGeom>
            <a:noFill/>
          </p:spPr>
          <p:txBody>
            <a:bodyPr wrap="none" rtlCol="0">
              <a:spAutoFit/>
            </a:bodyPr>
            <a:lstStyle/>
            <a:p>
              <a:r>
                <a:rPr kumimoji="1" lang="ja-JP" altLang="en-US" sz="2400" dirty="0">
                  <a:solidFill>
                    <a:schemeClr val="bg1"/>
                  </a:solidFill>
                </a:rPr>
                <a:t>無次元性能指数</a:t>
              </a:r>
              <a:r>
                <a:rPr kumimoji="1" lang="en-US" altLang="ja-JP" sz="2400" i="1" dirty="0">
                  <a:solidFill>
                    <a:schemeClr val="bg1"/>
                  </a:solidFill>
                  <a:latin typeface="Times New Roman" panose="02020603050405020304" pitchFamily="18" charset="0"/>
                  <a:cs typeface="Times New Roman" panose="02020603050405020304" pitchFamily="18" charset="0"/>
                </a:rPr>
                <a:t>ZT</a:t>
              </a:r>
              <a:endParaRPr kumimoji="1" lang="ja-JP" altLang="en-US" sz="2400" i="1" dirty="0">
                <a:solidFill>
                  <a:schemeClr val="bg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1832C1EA-279F-43E3-890D-EFD864A056C5}"/>
                    </a:ext>
                  </a:extLst>
                </p:cNvPr>
                <p:cNvSpPr txBox="1"/>
                <p:nvPr/>
              </p:nvSpPr>
              <p:spPr>
                <a:xfrm>
                  <a:off x="834475" y="1868378"/>
                  <a:ext cx="1580689" cy="9375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800" b="0" i="1" smtClean="0">
                            <a:solidFill>
                              <a:schemeClr val="bg1"/>
                            </a:solidFill>
                            <a:latin typeface="Cambria Math" panose="02040503050406030204" pitchFamily="18" charset="0"/>
                          </a:rPr>
                          <m:t>𝑍𝑇</m:t>
                        </m:r>
                        <m:r>
                          <a:rPr kumimoji="1" lang="en-US" altLang="ja-JP" sz="2800" b="0" i="1" smtClean="0">
                            <a:solidFill>
                              <a:schemeClr val="bg1"/>
                            </a:solidFill>
                            <a:latin typeface="Cambria Math" panose="02040503050406030204" pitchFamily="18" charset="0"/>
                          </a:rPr>
                          <m:t>=</m:t>
                        </m:r>
                        <m:f>
                          <m:fPr>
                            <m:ctrlPr>
                              <a:rPr kumimoji="1" lang="en-US" altLang="ja-JP" sz="2800" b="0" i="1" smtClean="0">
                                <a:solidFill>
                                  <a:schemeClr val="bg1"/>
                                </a:solidFill>
                                <a:latin typeface="Cambria Math" panose="02040503050406030204" pitchFamily="18" charset="0"/>
                              </a:rPr>
                            </m:ctrlPr>
                          </m:fPr>
                          <m:num>
                            <m:sSup>
                              <m:sSupPr>
                                <m:ctrlPr>
                                  <a:rPr kumimoji="1" lang="en-US" altLang="ja-JP" sz="2800" b="0" i="1" smtClean="0">
                                    <a:solidFill>
                                      <a:schemeClr val="bg1"/>
                                    </a:solidFill>
                                    <a:latin typeface="Cambria Math" panose="02040503050406030204" pitchFamily="18" charset="0"/>
                                  </a:rPr>
                                </m:ctrlPr>
                              </m:sSupPr>
                              <m:e>
                                <m:r>
                                  <a:rPr kumimoji="1" lang="en-US" altLang="ja-JP" sz="2800" b="0" i="1" smtClean="0">
                                    <a:solidFill>
                                      <a:schemeClr val="bg1"/>
                                    </a:solidFill>
                                    <a:latin typeface="Cambria Math" panose="02040503050406030204" pitchFamily="18" charset="0"/>
                                  </a:rPr>
                                  <m:t>𝑆</m:t>
                                </m:r>
                              </m:e>
                              <m:sup>
                                <m:r>
                                  <a:rPr kumimoji="1" lang="en-US" altLang="ja-JP" sz="2800" b="0" i="1" smtClean="0">
                                    <a:solidFill>
                                      <a:schemeClr val="bg1"/>
                                    </a:solidFill>
                                    <a:latin typeface="Cambria Math" panose="02040503050406030204" pitchFamily="18" charset="0"/>
                                  </a:rPr>
                                  <m:t>2</m:t>
                                </m:r>
                              </m:sup>
                            </m:sSup>
                            <m:r>
                              <a:rPr kumimoji="1" lang="en-US" altLang="ja-JP" sz="2800" b="0" i="1" smtClean="0">
                                <a:solidFill>
                                  <a:schemeClr val="bg1"/>
                                </a:solidFill>
                                <a:latin typeface="Cambria Math" panose="02040503050406030204" pitchFamily="18" charset="0"/>
                              </a:rPr>
                              <m:t>𝑇</m:t>
                            </m:r>
                          </m:num>
                          <m:den>
                            <m:r>
                              <a:rPr kumimoji="1" lang="ja-JP" altLang="en-US" sz="2800" b="0" i="1" smtClean="0">
                                <a:solidFill>
                                  <a:schemeClr val="bg1"/>
                                </a:solidFill>
                                <a:latin typeface="Cambria Math" panose="02040503050406030204" pitchFamily="18" charset="0"/>
                              </a:rPr>
                              <m:t>𝜌𝜅</m:t>
                            </m:r>
                          </m:den>
                        </m:f>
                      </m:oMath>
                    </m:oMathPara>
                  </a14:m>
                  <a:endParaRPr kumimoji="1" lang="ja-JP" altLang="en-US" sz="2800" dirty="0">
                    <a:solidFill>
                      <a:schemeClr val="bg1"/>
                    </a:solidFill>
                  </a:endParaRPr>
                </a:p>
              </p:txBody>
            </p:sp>
          </mc:Choice>
          <mc:Fallback xmlns="">
            <p:sp>
              <p:nvSpPr>
                <p:cNvPr id="4" name="テキスト ボックス 3">
                  <a:extLst>
                    <a:ext uri="{FF2B5EF4-FFF2-40B4-BE49-F238E27FC236}">
                      <a16:creationId xmlns:a16="http://schemas.microsoft.com/office/drawing/2014/main" id="{1832C1EA-279F-43E3-890D-EFD864A056C5}"/>
                    </a:ext>
                  </a:extLst>
                </p:cNvPr>
                <p:cNvSpPr txBox="1">
                  <a:spLocks noRot="1" noChangeAspect="1" noMove="1" noResize="1" noEditPoints="1" noAdjustHandles="1" noChangeArrowheads="1" noChangeShapeType="1" noTextEdit="1"/>
                </p:cNvSpPr>
                <p:nvPr/>
              </p:nvSpPr>
              <p:spPr>
                <a:xfrm>
                  <a:off x="834475" y="1868378"/>
                  <a:ext cx="1580689" cy="937501"/>
                </a:xfrm>
                <a:prstGeom prst="rect">
                  <a:avLst/>
                </a:prstGeom>
                <a:blipFill>
                  <a:blip r:embed="rId5"/>
                  <a:stretch>
                    <a:fillRect/>
                  </a:stretch>
                </a:blipFill>
              </p:spPr>
              <p:txBody>
                <a:bodyPr/>
                <a:lstStyle/>
                <a:p>
                  <a:r>
                    <a:rPr lang="ja-JP" altLang="en-US">
                      <a:noFill/>
                    </a:rPr>
                    <a:t> </a:t>
                  </a:r>
                </a:p>
              </p:txBody>
            </p:sp>
          </mc:Fallback>
        </mc:AlternateContent>
        <p:sp>
          <p:nvSpPr>
            <p:cNvPr id="6" name="テキスト ボックス 5">
              <a:extLst>
                <a:ext uri="{FF2B5EF4-FFF2-40B4-BE49-F238E27FC236}">
                  <a16:creationId xmlns:a16="http://schemas.microsoft.com/office/drawing/2014/main" id="{28EA20CD-FC4C-42CC-A225-82200E778058}"/>
                </a:ext>
              </a:extLst>
            </p:cNvPr>
            <p:cNvSpPr txBox="1"/>
            <p:nvPr/>
          </p:nvSpPr>
          <p:spPr>
            <a:xfrm>
              <a:off x="2527408" y="1936928"/>
              <a:ext cx="2432974" cy="923330"/>
            </a:xfrm>
            <a:prstGeom prst="rect">
              <a:avLst/>
            </a:prstGeom>
            <a:noFill/>
          </p:spPr>
          <p:txBody>
            <a:bodyPr wrap="none" rtlCol="0">
              <a:spAutoFit/>
            </a:bodyPr>
            <a:lstStyle/>
            <a:p>
              <a:r>
                <a:rPr kumimoji="1" lang="en-US" altLang="ja-JP" dirty="0">
                  <a:solidFill>
                    <a:schemeClr val="bg1"/>
                  </a:solidFill>
                </a:rPr>
                <a:t>S:</a:t>
              </a:r>
              <a:r>
                <a:rPr kumimoji="1" lang="ja-JP" altLang="en-US" dirty="0">
                  <a:solidFill>
                    <a:schemeClr val="bg1"/>
                  </a:solidFill>
                </a:rPr>
                <a:t>ゼーベック係数</a:t>
              </a:r>
              <a:r>
                <a:rPr kumimoji="1" lang="en-US" altLang="ja-JP" dirty="0">
                  <a:solidFill>
                    <a:schemeClr val="bg1"/>
                  </a:solidFill>
                </a:rPr>
                <a:t>[µV/K]</a:t>
              </a:r>
            </a:p>
            <a:p>
              <a:r>
                <a:rPr kumimoji="1" lang="en-US" altLang="ja-JP" dirty="0">
                  <a:solidFill>
                    <a:schemeClr val="bg1"/>
                  </a:solidFill>
                </a:rPr>
                <a:t>ρ</a:t>
              </a:r>
              <a:r>
                <a:rPr lang="en-US" altLang="ja-JP" dirty="0">
                  <a:solidFill>
                    <a:schemeClr val="bg1"/>
                  </a:solidFill>
                </a:rPr>
                <a:t>:</a:t>
              </a:r>
              <a:r>
                <a:rPr lang="ja-JP" altLang="en-US" dirty="0">
                  <a:solidFill>
                    <a:schemeClr val="bg1"/>
                  </a:solidFill>
                </a:rPr>
                <a:t>電気抵抗率</a:t>
              </a:r>
              <a:r>
                <a:rPr lang="en-US" altLang="ja-JP" dirty="0">
                  <a:solidFill>
                    <a:schemeClr val="bg1"/>
                  </a:solidFill>
                </a:rPr>
                <a:t>[</a:t>
              </a:r>
              <a:r>
                <a:rPr lang="en-US" altLang="ja-JP" dirty="0" err="1">
                  <a:solidFill>
                    <a:schemeClr val="bg1"/>
                  </a:solidFill>
                </a:rPr>
                <a:t>Ωm</a:t>
              </a:r>
              <a:r>
                <a:rPr lang="en-US" altLang="ja-JP" dirty="0">
                  <a:solidFill>
                    <a:schemeClr val="bg1"/>
                  </a:solidFill>
                </a:rPr>
                <a:t>]</a:t>
              </a:r>
            </a:p>
            <a:p>
              <a:r>
                <a:rPr kumimoji="1" lang="ja-JP" altLang="ja-JP" dirty="0">
                  <a:solidFill>
                    <a:schemeClr val="bg1"/>
                  </a:solidFill>
                  <a:latin typeface="Times New Roman" panose="02020603050405020304" pitchFamily="18" charset="0"/>
                  <a:cs typeface="Times New Roman" panose="02020603050405020304" pitchFamily="18" charset="0"/>
                </a:rPr>
                <a:t>κ</a:t>
              </a:r>
              <a:r>
                <a:rPr kumimoji="1" lang="en-US" altLang="ja-JP" dirty="0">
                  <a:solidFill>
                    <a:schemeClr val="bg1"/>
                  </a:solidFill>
                  <a:latin typeface="Times New Roman" panose="02020603050405020304" pitchFamily="18" charset="0"/>
                  <a:cs typeface="Times New Roman" panose="02020603050405020304" pitchFamily="18" charset="0"/>
                </a:rPr>
                <a:t>:</a:t>
              </a:r>
              <a:r>
                <a:rPr kumimoji="1" lang="ja-JP" altLang="en-US" dirty="0">
                  <a:solidFill>
                    <a:schemeClr val="bg1"/>
                  </a:solidFill>
                  <a:latin typeface="Times New Roman" panose="02020603050405020304" pitchFamily="18" charset="0"/>
                  <a:cs typeface="Times New Roman" panose="02020603050405020304" pitchFamily="18" charset="0"/>
                </a:rPr>
                <a:t>熱伝導率</a:t>
              </a:r>
              <a:r>
                <a:rPr kumimoji="1" lang="en-US" altLang="ja-JP" dirty="0">
                  <a:solidFill>
                    <a:schemeClr val="bg1"/>
                  </a:solidFill>
                  <a:latin typeface="Times New Roman" panose="02020603050405020304" pitchFamily="18" charset="0"/>
                  <a:cs typeface="Times New Roman" panose="02020603050405020304" pitchFamily="18" charset="0"/>
                </a:rPr>
                <a:t>[W/</a:t>
              </a:r>
              <a:r>
                <a:rPr kumimoji="1" lang="en-US" altLang="ja-JP" dirty="0" err="1">
                  <a:solidFill>
                    <a:schemeClr val="bg1"/>
                  </a:solidFill>
                  <a:latin typeface="Times New Roman" panose="02020603050405020304" pitchFamily="18" charset="0"/>
                  <a:cs typeface="Times New Roman" panose="02020603050405020304" pitchFamily="18" charset="0"/>
                </a:rPr>
                <a:t>mK</a:t>
              </a:r>
              <a:r>
                <a:rPr kumimoji="1" lang="en-US" altLang="ja-JP" dirty="0">
                  <a:solidFill>
                    <a:schemeClr val="bg1"/>
                  </a:solidFill>
                  <a:latin typeface="Times New Roman" panose="02020603050405020304" pitchFamily="18" charset="0"/>
                  <a:cs typeface="Times New Roman" panose="02020603050405020304" pitchFamily="18" charset="0"/>
                </a:rPr>
                <a:t>]</a:t>
              </a:r>
              <a:endParaRPr kumimoji="1" lang="ja-JP" altLang="en-US" dirty="0">
                <a:solidFill>
                  <a:schemeClr val="bg1"/>
                </a:solidFill>
              </a:endParaRPr>
            </a:p>
          </p:txBody>
        </p:sp>
      </p:gr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C52FD830-DEA8-45EE-AEA7-FA7EA2FD478D}"/>
                  </a:ext>
                </a:extLst>
              </p:cNvPr>
              <p:cNvSpPr txBox="1"/>
              <p:nvPr/>
            </p:nvSpPr>
            <p:spPr>
              <a:xfrm>
                <a:off x="-45363" y="4988760"/>
                <a:ext cx="6426696" cy="830997"/>
              </a:xfrm>
              <a:prstGeom prst="rect">
                <a:avLst/>
              </a:prstGeom>
              <a:noFill/>
            </p:spPr>
            <p:txBody>
              <a:bodyPr wrap="none" rtlCol="0">
                <a:spAutoFit/>
              </a:bodyPr>
              <a:lstStyle/>
              <a:p>
                <a:pPr marL="342900" indent="-342900">
                  <a:buFont typeface="Wingdings" panose="05000000000000000000" pitchFamily="2" charset="2"/>
                  <a:buChar char="u"/>
                </a:pPr>
                <a:r>
                  <a:rPr lang="ja-JP" altLang="en-US" sz="2400" dirty="0"/>
                  <a:t>実用化の目安</a:t>
                </a:r>
                <a:endParaRPr kumimoji="1" lang="en-US" altLang="ja-JP" sz="2400" dirty="0">
                  <a:solidFill>
                    <a:srgbClr val="FF0000"/>
                  </a:solidFill>
                </a:endParaRPr>
              </a:p>
              <a:p>
                <a:r>
                  <a:rPr kumimoji="1" lang="en-US" altLang="ja-JP" sz="2400" dirty="0">
                    <a:solidFill>
                      <a:srgbClr val="FF0000"/>
                    </a:solidFill>
                  </a:rPr>
                  <a:t>  </a:t>
                </a:r>
                <a:r>
                  <a:rPr lang="ja-JP" altLang="en-US" sz="2400" dirty="0">
                    <a:solidFill>
                      <a:srgbClr val="FF0000"/>
                    </a:solidFill>
                  </a:rPr>
                  <a:t> </a:t>
                </a:r>
                <a:r>
                  <a:rPr kumimoji="1" lang="en-US" altLang="ja-JP" sz="2400" dirty="0">
                    <a:solidFill>
                      <a:srgbClr val="FF0000"/>
                    </a:solidFill>
                  </a:rPr>
                  <a:t>  ZT = 1</a:t>
                </a:r>
                <a:r>
                  <a:rPr kumimoji="1" lang="ja-JP" altLang="en-US" sz="2400" dirty="0"/>
                  <a:t>（最大エネルギー変換効率</a:t>
                </a:r>
                <a14:m>
                  <m:oMath xmlns:m="http://schemas.openxmlformats.org/officeDocument/2006/math">
                    <m:sSub>
                      <m:sSubPr>
                        <m:ctrlPr>
                          <a:rPr kumimoji="1" lang="en-US" altLang="ja-JP" sz="2400" i="1" smtClean="0">
                            <a:latin typeface="Cambria Math" panose="02040503050406030204" pitchFamily="18" charset="0"/>
                          </a:rPr>
                        </m:ctrlPr>
                      </m:sSubPr>
                      <m:e>
                        <m:r>
                          <a:rPr kumimoji="1" lang="ja-JP" altLang="en-US" sz="2400" i="1" smtClean="0">
                            <a:latin typeface="Cambria Math" panose="02040503050406030204" pitchFamily="18" charset="0"/>
                          </a:rPr>
                          <m:t>𝜂</m:t>
                        </m:r>
                      </m:e>
                      <m:sub>
                        <m:r>
                          <m:rPr>
                            <m:sty m:val="p"/>
                          </m:rPr>
                          <a:rPr kumimoji="1" lang="en-US" altLang="ja-JP" sz="2400" b="0" i="0" smtClean="0">
                            <a:latin typeface="Cambria Math" panose="02040503050406030204" pitchFamily="18" charset="0"/>
                          </a:rPr>
                          <m:t>max</m:t>
                        </m:r>
                      </m:sub>
                    </m:sSub>
                  </m:oMath>
                </a14:m>
                <a:r>
                  <a:rPr kumimoji="1" lang="ja-JP" altLang="en-US" sz="2400" dirty="0"/>
                  <a:t>約</a:t>
                </a:r>
                <a:r>
                  <a:rPr kumimoji="1" lang="en-US" altLang="ja-JP" sz="2400" dirty="0">
                    <a:solidFill>
                      <a:srgbClr val="FF0000"/>
                    </a:solidFill>
                  </a:rPr>
                  <a:t>10</a:t>
                </a:r>
                <a:r>
                  <a:rPr kumimoji="1" lang="en-US" altLang="ja-JP" sz="2400">
                    <a:solidFill>
                      <a:srgbClr val="FF0000"/>
                    </a:solidFill>
                  </a:rPr>
                  <a:t>%</a:t>
                </a:r>
                <a:r>
                  <a:rPr lang="en-US" altLang="ja-JP" sz="2400"/>
                  <a:t> </a:t>
                </a:r>
                <a:r>
                  <a:rPr kumimoji="1" lang="ja-JP" altLang="en-US" sz="2400"/>
                  <a:t>）</a:t>
                </a:r>
                <a:endParaRPr kumimoji="1" lang="en-US" altLang="ja-JP" sz="2400" dirty="0"/>
              </a:p>
            </p:txBody>
          </p:sp>
        </mc:Choice>
        <mc:Fallback xmlns="">
          <p:sp>
            <p:nvSpPr>
              <p:cNvPr id="7" name="テキスト ボックス 6">
                <a:extLst>
                  <a:ext uri="{FF2B5EF4-FFF2-40B4-BE49-F238E27FC236}">
                    <a16:creationId xmlns:a16="http://schemas.microsoft.com/office/drawing/2014/main" id="{C52FD830-DEA8-45EE-AEA7-FA7EA2FD478D}"/>
                  </a:ext>
                </a:extLst>
              </p:cNvPr>
              <p:cNvSpPr txBox="1">
                <a:spLocks noRot="1" noChangeAspect="1" noMove="1" noResize="1" noEditPoints="1" noAdjustHandles="1" noChangeArrowheads="1" noChangeShapeType="1" noTextEdit="1"/>
              </p:cNvSpPr>
              <p:nvPr/>
            </p:nvSpPr>
            <p:spPr>
              <a:xfrm>
                <a:off x="-45363" y="4988760"/>
                <a:ext cx="6426696" cy="830997"/>
              </a:xfrm>
              <a:prstGeom prst="rect">
                <a:avLst/>
              </a:prstGeom>
              <a:blipFill>
                <a:blip r:embed="rId6"/>
                <a:stretch>
                  <a:fillRect l="-1328" t="-8759" r="-474" b="-16058"/>
                </a:stretch>
              </a:blipFill>
            </p:spPr>
            <p:txBody>
              <a:bodyPr/>
              <a:lstStyle/>
              <a:p>
                <a:r>
                  <a:rPr lang="ja-JP" altLang="en-US">
                    <a:noFill/>
                  </a:rPr>
                  <a:t> </a:t>
                </a:r>
              </a:p>
            </p:txBody>
          </p:sp>
        </mc:Fallback>
      </mc:AlternateContent>
      <p:sp>
        <p:nvSpPr>
          <p:cNvPr id="8" name="テキスト ボックス 7">
            <a:extLst>
              <a:ext uri="{FF2B5EF4-FFF2-40B4-BE49-F238E27FC236}">
                <a16:creationId xmlns:a16="http://schemas.microsoft.com/office/drawing/2014/main" id="{EB142223-2E61-483F-B06E-A14C8EA206F5}"/>
              </a:ext>
            </a:extLst>
          </p:cNvPr>
          <p:cNvSpPr txBox="1"/>
          <p:nvPr/>
        </p:nvSpPr>
        <p:spPr>
          <a:xfrm>
            <a:off x="714340" y="3764712"/>
            <a:ext cx="4123245" cy="461665"/>
          </a:xfrm>
          <a:prstGeom prst="rect">
            <a:avLst/>
          </a:prstGeom>
          <a:noFill/>
        </p:spPr>
        <p:txBody>
          <a:bodyPr wrap="none" rtlCol="0">
            <a:spAutoFit/>
          </a:bodyPr>
          <a:lstStyle/>
          <a:p>
            <a:r>
              <a:rPr kumimoji="1" lang="ja-JP" altLang="en-US" sz="2400" dirty="0"/>
              <a:t>⇒</a:t>
            </a:r>
            <a:r>
              <a:rPr kumimoji="1" lang="ja-JP" altLang="en-US" sz="2400" dirty="0">
                <a:solidFill>
                  <a:srgbClr val="FF0000"/>
                </a:solidFill>
              </a:rPr>
              <a:t>高い</a:t>
            </a:r>
            <a:r>
              <a:rPr kumimoji="1" lang="en-US" altLang="ja-JP" sz="2400" i="1" dirty="0">
                <a:solidFill>
                  <a:srgbClr val="FF0000"/>
                </a:solidFill>
                <a:latin typeface="Times New Roman" panose="02020603050405020304" pitchFamily="18" charset="0"/>
                <a:cs typeface="Times New Roman" panose="02020603050405020304" pitchFamily="18" charset="0"/>
              </a:rPr>
              <a:t>S</a:t>
            </a:r>
            <a:r>
              <a:rPr kumimoji="1" lang="ja-JP" altLang="en-US" sz="2400" dirty="0">
                <a:solidFill>
                  <a:srgbClr val="FF0000"/>
                </a:solidFill>
              </a:rPr>
              <a:t>、低い</a:t>
            </a:r>
            <a:r>
              <a:rPr kumimoji="1" lang="en-US" altLang="ja-JP" sz="2400" i="1" dirty="0">
                <a:solidFill>
                  <a:srgbClr val="FF0000"/>
                </a:solidFill>
                <a:latin typeface="Times New Roman" panose="02020603050405020304" pitchFamily="18" charset="0"/>
                <a:cs typeface="Times New Roman" panose="02020603050405020304" pitchFamily="18" charset="0"/>
              </a:rPr>
              <a:t>ρ</a:t>
            </a:r>
            <a:r>
              <a:rPr kumimoji="1" lang="ja-JP" altLang="en-US" sz="2400" dirty="0">
                <a:solidFill>
                  <a:srgbClr val="FF0000"/>
                </a:solidFill>
              </a:rPr>
              <a:t>および</a:t>
            </a:r>
            <a:r>
              <a:rPr lang="ja-JP" altLang="ja-JP" sz="2400" i="1" dirty="0">
                <a:solidFill>
                  <a:srgbClr val="FF0000"/>
                </a:solidFill>
                <a:latin typeface="Times New Roman" panose="02020603050405020304" pitchFamily="18" charset="0"/>
                <a:cs typeface="Times New Roman" panose="02020603050405020304" pitchFamily="18" charset="0"/>
              </a:rPr>
              <a:t>κ</a:t>
            </a:r>
            <a:r>
              <a:rPr lang="ja-JP" altLang="en-US" sz="2400" dirty="0">
                <a:solidFill>
                  <a:srgbClr val="FF0000"/>
                </a:solidFill>
                <a:latin typeface="Times New Roman" panose="02020603050405020304" pitchFamily="18" charset="0"/>
                <a:cs typeface="Times New Roman" panose="02020603050405020304" pitchFamily="18" charset="0"/>
              </a:rPr>
              <a:t>が必要</a:t>
            </a:r>
            <a:endParaRPr kumimoji="1" lang="ja-JP" altLang="en-US" sz="2400" dirty="0">
              <a:solidFill>
                <a:srgbClr val="FF0000"/>
              </a:solidFill>
            </a:endParaRPr>
          </a:p>
        </p:txBody>
      </p:sp>
      <p:sp>
        <p:nvSpPr>
          <p:cNvPr id="10" name="正方形/長方形 9">
            <a:extLst>
              <a:ext uri="{FF2B5EF4-FFF2-40B4-BE49-F238E27FC236}">
                <a16:creationId xmlns:a16="http://schemas.microsoft.com/office/drawing/2014/main" id="{3BA5A9E0-F4D5-42A6-A674-AD6EBA91C306}"/>
              </a:ext>
            </a:extLst>
          </p:cNvPr>
          <p:cNvSpPr/>
          <p:nvPr/>
        </p:nvSpPr>
        <p:spPr>
          <a:xfrm>
            <a:off x="3995936" y="4845181"/>
            <a:ext cx="5287099" cy="461665"/>
          </a:xfrm>
          <a:prstGeom prst="rect">
            <a:avLst/>
          </a:prstGeom>
        </p:spPr>
        <p:txBody>
          <a:bodyPr wrap="square">
            <a:spAutoFit/>
          </a:bodyPr>
          <a:lstStyle/>
          <a:p>
            <a:r>
              <a:rPr lang="ja-JP" altLang="en-US" sz="1200" dirty="0"/>
              <a:t>河本　洋，「排熱回収用高効率熱電変換材料の研究開発動向」，科学技術動向</a:t>
            </a:r>
            <a:r>
              <a:rPr lang="en-US" altLang="ja-JP" sz="1200" dirty="0"/>
              <a:t>http://data.nistep.go.jp/dspace/bitstream/11035/1977/1/NISTEP-STT090-20.pdf</a:t>
            </a:r>
            <a:endParaRPr lang="ja-JP" altLang="en-US" sz="1200" dirty="0"/>
          </a:p>
        </p:txBody>
      </p:sp>
      <p:sp>
        <p:nvSpPr>
          <p:cNvPr id="11" name="テキスト ボックス 10">
            <a:extLst>
              <a:ext uri="{FF2B5EF4-FFF2-40B4-BE49-F238E27FC236}">
                <a16:creationId xmlns:a16="http://schemas.microsoft.com/office/drawing/2014/main" id="{1E0154F3-D912-4502-8A97-78203383F14B}"/>
              </a:ext>
            </a:extLst>
          </p:cNvPr>
          <p:cNvSpPr txBox="1"/>
          <p:nvPr/>
        </p:nvSpPr>
        <p:spPr>
          <a:xfrm>
            <a:off x="5796136" y="4427946"/>
            <a:ext cx="2393604" cy="369332"/>
          </a:xfrm>
          <a:prstGeom prst="rect">
            <a:avLst/>
          </a:prstGeom>
          <a:noFill/>
        </p:spPr>
        <p:txBody>
          <a:bodyPr wrap="none" rtlCol="0">
            <a:spAutoFit/>
          </a:bodyPr>
          <a:lstStyle/>
          <a:p>
            <a:r>
              <a:rPr kumimoji="1" lang="ja-JP" altLang="en-US" dirty="0"/>
              <a:t>図　代表的な熱電材料</a:t>
            </a:r>
          </a:p>
        </p:txBody>
      </p:sp>
      <mc:AlternateContent xmlns:mc="http://schemas.openxmlformats.org/markup-compatibility/2006" xmlns:a14="http://schemas.microsoft.com/office/drawing/2010/main">
        <mc:Choice Requires="a14">
          <p:sp>
            <p:nvSpPr>
              <p:cNvPr id="14" name="正方形/長方形 13">
                <a:extLst>
                  <a:ext uri="{FF2B5EF4-FFF2-40B4-BE49-F238E27FC236}">
                    <a16:creationId xmlns:a16="http://schemas.microsoft.com/office/drawing/2014/main" id="{78FD9467-C9C4-4FE2-B028-B86A48A0636F}"/>
                  </a:ext>
                </a:extLst>
              </p:cNvPr>
              <p:cNvSpPr/>
              <p:nvPr/>
            </p:nvSpPr>
            <p:spPr>
              <a:xfrm>
                <a:off x="251520" y="5855298"/>
                <a:ext cx="5270930" cy="461665"/>
              </a:xfrm>
              <a:prstGeom prst="rect">
                <a:avLst/>
              </a:prstGeom>
            </p:spPr>
            <p:txBody>
              <a:bodyPr wrap="none">
                <a:spAutoFit/>
              </a:bodyPr>
              <a:lstStyle/>
              <a:p>
                <a:r>
                  <a:rPr lang="en-US" altLang="ja-JP" dirty="0">
                    <a:solidFill>
                      <a:srgbClr val="FF0000"/>
                    </a:solidFill>
                  </a:rPr>
                  <a:t> </a:t>
                </a:r>
                <a:r>
                  <a:rPr lang="en-US" altLang="ja-JP" sz="2400" dirty="0">
                    <a:solidFill>
                      <a:srgbClr val="FF0000"/>
                    </a:solidFill>
                  </a:rPr>
                  <a:t>1000K-300K</a:t>
                </a:r>
                <a:r>
                  <a:rPr lang="ja-JP" altLang="en-US" sz="2400" dirty="0"/>
                  <a:t>では</a:t>
                </a:r>
                <a:r>
                  <a:rPr lang="en-US" altLang="ja-JP" sz="2400" dirty="0">
                    <a:solidFill>
                      <a:srgbClr val="FF0000"/>
                    </a:solidFill>
                  </a:rPr>
                  <a:t>ZT </a:t>
                </a:r>
                <a:r>
                  <a:rPr lang="ja-JP" altLang="en-US" sz="2400" dirty="0">
                    <a:solidFill>
                      <a:srgbClr val="FF0000"/>
                    </a:solidFill>
                  </a:rPr>
                  <a:t>≈</a:t>
                </a:r>
                <a:r>
                  <a:rPr lang="en-US" altLang="ja-JP" sz="2400" dirty="0">
                    <a:solidFill>
                      <a:srgbClr val="FF0000"/>
                    </a:solidFill>
                  </a:rPr>
                  <a:t> 0.48</a:t>
                </a:r>
                <a:r>
                  <a:rPr lang="ja-JP" altLang="en-US" sz="2400" dirty="0"/>
                  <a:t>で</a:t>
                </a:r>
                <a14:m>
                  <m:oMath xmlns:m="http://schemas.openxmlformats.org/officeDocument/2006/math">
                    <m:sSub>
                      <m:sSubPr>
                        <m:ctrlPr>
                          <a:rPr lang="en-US" altLang="ja-JP" sz="2400" i="1">
                            <a:latin typeface="Cambria Math" panose="02040503050406030204" pitchFamily="18" charset="0"/>
                          </a:rPr>
                        </m:ctrlPr>
                      </m:sSubPr>
                      <m:e>
                        <m:r>
                          <a:rPr lang="ja-JP" altLang="en-US" sz="2400" i="1">
                            <a:latin typeface="Cambria Math" panose="02040503050406030204" pitchFamily="18" charset="0"/>
                          </a:rPr>
                          <m:t>𝜂</m:t>
                        </m:r>
                      </m:e>
                      <m:sub>
                        <m:r>
                          <m:rPr>
                            <m:sty m:val="p"/>
                          </m:rPr>
                          <a:rPr lang="en-US" altLang="ja-JP" sz="2400">
                            <a:latin typeface="Cambria Math" panose="02040503050406030204" pitchFamily="18" charset="0"/>
                          </a:rPr>
                          <m:t>max</m:t>
                        </m:r>
                      </m:sub>
                    </m:sSub>
                  </m:oMath>
                </a14:m>
                <a:r>
                  <a:rPr lang="ja-JP" altLang="en-US" sz="2400" dirty="0"/>
                  <a:t>約</a:t>
                </a:r>
                <a:r>
                  <a:rPr lang="en-US" altLang="ja-JP" sz="2400" dirty="0"/>
                  <a:t>10% </a:t>
                </a:r>
                <a:endParaRPr lang="ja-JP" altLang="en-US" dirty="0"/>
              </a:p>
            </p:txBody>
          </p:sp>
        </mc:Choice>
        <mc:Fallback xmlns="">
          <p:sp>
            <p:nvSpPr>
              <p:cNvPr id="14" name="正方形/長方形 13">
                <a:extLst>
                  <a:ext uri="{FF2B5EF4-FFF2-40B4-BE49-F238E27FC236}">
                    <a16:creationId xmlns:a16="http://schemas.microsoft.com/office/drawing/2014/main" id="{78FD9467-C9C4-4FE2-B028-B86A48A0636F}"/>
                  </a:ext>
                </a:extLst>
              </p:cNvPr>
              <p:cNvSpPr>
                <a:spLocks noRot="1" noChangeAspect="1" noMove="1" noResize="1" noEditPoints="1" noAdjustHandles="1" noChangeArrowheads="1" noChangeShapeType="1" noTextEdit="1"/>
              </p:cNvSpPr>
              <p:nvPr/>
            </p:nvSpPr>
            <p:spPr>
              <a:xfrm>
                <a:off x="251520" y="5855298"/>
                <a:ext cx="5270930" cy="461665"/>
              </a:xfrm>
              <a:prstGeom prst="rect">
                <a:avLst/>
              </a:prstGeom>
              <a:blipFill>
                <a:blip r:embed="rId7"/>
                <a:stretch>
                  <a:fillRect l="-694" t="-16000" r="-809" b="-32000"/>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6246604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777CF29F-ABFC-4D95-A67E-DCD7A5A0411D}"/>
              </a:ext>
            </a:extLst>
          </p:cNvPr>
          <p:cNvSpPr>
            <a:spLocks noGrp="1"/>
          </p:cNvSpPr>
          <p:nvPr>
            <p:ph type="sldNum" sz="quarter" idx="12"/>
          </p:nvPr>
        </p:nvSpPr>
        <p:spPr/>
        <p:txBody>
          <a:bodyPr/>
          <a:lstStyle/>
          <a:p>
            <a:fld id="{90BA7EBE-6FD4-4B50-83C6-C925E775C4BE}" type="slidenum">
              <a:rPr kumimoji="1" lang="ja-JP" altLang="en-US" smtClean="0"/>
              <a:t>24</a:t>
            </a:fld>
            <a:endParaRPr kumimoji="1" lang="ja-JP" altLang="en-US"/>
          </a:p>
        </p:txBody>
      </p:sp>
      <p:pic>
        <p:nvPicPr>
          <p:cNvPr id="8" name="コンテンツ プレースホルダー 7">
            <a:extLst>
              <a:ext uri="{FF2B5EF4-FFF2-40B4-BE49-F238E27FC236}">
                <a16:creationId xmlns:a16="http://schemas.microsoft.com/office/drawing/2014/main" id="{6188BE48-794B-448E-A623-BD54FAC3E141}"/>
              </a:ext>
            </a:extLst>
          </p:cNvPr>
          <p:cNvPicPr>
            <a:picLocks noGrp="1" noChangeAspect="1"/>
          </p:cNvPicPr>
          <p:nvPr>
            <p:ph idx="1"/>
          </p:nvPr>
        </p:nvPicPr>
        <p:blipFill>
          <a:blip r:embed="rId2"/>
          <a:stretch>
            <a:fillRect/>
          </a:stretch>
        </p:blipFill>
        <p:spPr>
          <a:xfrm>
            <a:off x="323528" y="980728"/>
            <a:ext cx="5355479" cy="5198886"/>
          </a:xfrm>
        </p:spPr>
      </p:pic>
      <p:grpSp>
        <p:nvGrpSpPr>
          <p:cNvPr id="2" name="グループ化 1">
            <a:extLst>
              <a:ext uri="{FF2B5EF4-FFF2-40B4-BE49-F238E27FC236}">
                <a16:creationId xmlns:a16="http://schemas.microsoft.com/office/drawing/2014/main" id="{ABCA5C40-23BB-4020-8B6B-7B99F90F0D3F}"/>
              </a:ext>
            </a:extLst>
          </p:cNvPr>
          <p:cNvGrpSpPr/>
          <p:nvPr/>
        </p:nvGrpSpPr>
        <p:grpSpPr>
          <a:xfrm>
            <a:off x="6086501" y="1765538"/>
            <a:ext cx="2600299" cy="1313630"/>
            <a:chOff x="6086501" y="1765538"/>
            <a:chExt cx="2600299" cy="1313630"/>
          </a:xfrm>
        </p:grpSpPr>
        <p:pic>
          <p:nvPicPr>
            <p:cNvPr id="10" name="図 9" descr="ダイアグラム が含まれている画像&#10;&#10;自動的に生成された説明">
              <a:extLst>
                <a:ext uri="{FF2B5EF4-FFF2-40B4-BE49-F238E27FC236}">
                  <a16:creationId xmlns:a16="http://schemas.microsoft.com/office/drawing/2014/main" id="{28368259-FBBE-4A2C-B10B-85B7815511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6501" y="2132856"/>
              <a:ext cx="2600299" cy="946312"/>
            </a:xfrm>
            <a:prstGeom prst="rect">
              <a:avLst/>
            </a:prstGeom>
          </p:spPr>
        </p:pic>
        <p:sp>
          <p:nvSpPr>
            <p:cNvPr id="11" name="テキスト ボックス 10">
              <a:extLst>
                <a:ext uri="{FF2B5EF4-FFF2-40B4-BE49-F238E27FC236}">
                  <a16:creationId xmlns:a16="http://schemas.microsoft.com/office/drawing/2014/main" id="{7CADFC52-96C6-4041-BE23-15EB30E0B4E0}"/>
                </a:ext>
              </a:extLst>
            </p:cNvPr>
            <p:cNvSpPr txBox="1"/>
            <p:nvPr/>
          </p:nvSpPr>
          <p:spPr>
            <a:xfrm>
              <a:off x="6228184" y="1765538"/>
              <a:ext cx="2143536" cy="400110"/>
            </a:xfrm>
            <a:prstGeom prst="rect">
              <a:avLst/>
            </a:prstGeom>
            <a:noFill/>
          </p:spPr>
          <p:txBody>
            <a:bodyPr wrap="none" rtlCol="0">
              <a:spAutoFit/>
            </a:bodyPr>
            <a:lstStyle/>
            <a:p>
              <a:r>
                <a:rPr kumimoji="1" lang="ja-JP" altLang="en-US" sz="2000" dirty="0"/>
                <a:t>アレニウスプロット</a:t>
              </a:r>
            </a:p>
          </p:txBody>
        </p:sp>
      </p:grpSp>
      <p:sp>
        <p:nvSpPr>
          <p:cNvPr id="12" name="テキスト ボックス 11">
            <a:extLst>
              <a:ext uri="{FF2B5EF4-FFF2-40B4-BE49-F238E27FC236}">
                <a16:creationId xmlns:a16="http://schemas.microsoft.com/office/drawing/2014/main" id="{CE3E95FB-8766-49CF-BC56-82D40D259492}"/>
              </a:ext>
            </a:extLst>
          </p:cNvPr>
          <p:cNvSpPr txBox="1"/>
          <p:nvPr/>
        </p:nvSpPr>
        <p:spPr>
          <a:xfrm>
            <a:off x="3325505" y="116632"/>
            <a:ext cx="2492990" cy="646331"/>
          </a:xfrm>
          <a:prstGeom prst="rect">
            <a:avLst/>
          </a:prstGeom>
          <a:noFill/>
        </p:spPr>
        <p:txBody>
          <a:bodyPr wrap="none" rtlCol="0">
            <a:spAutoFit/>
          </a:bodyPr>
          <a:lstStyle/>
          <a:p>
            <a:r>
              <a:rPr kumimoji="1" lang="ja-JP" altLang="en-US" sz="3600" dirty="0">
                <a:solidFill>
                  <a:srgbClr val="00B0F0"/>
                </a:solidFill>
              </a:rPr>
              <a:t>電気抵抗率</a:t>
            </a:r>
          </a:p>
        </p:txBody>
      </p:sp>
    </p:spTree>
    <p:extLst>
      <p:ext uri="{BB962C8B-B14F-4D97-AF65-F5344CB8AC3E}">
        <p14:creationId xmlns:p14="http://schemas.microsoft.com/office/powerpoint/2010/main" val="1634146959"/>
      </p:ext>
    </p:extLst>
  </p:cSld>
  <p:clrMapOvr>
    <a:masterClrMapping/>
  </p:clrMapOvr>
  <mc:AlternateContent xmlns:mc="http://schemas.openxmlformats.org/markup-compatibility/2006" xmlns:p14="http://schemas.microsoft.com/office/powerpoint/2010/main">
    <mc:Choice Requires="p14">
      <p:transition spd="slow" p14:dur="2000" advTm="154"/>
    </mc:Choice>
    <mc:Fallback xmlns="">
      <p:transition spd="slow" advTm="154"/>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四角形: 角を丸くする 12">
            <a:extLst>
              <a:ext uri="{FF2B5EF4-FFF2-40B4-BE49-F238E27FC236}">
                <a16:creationId xmlns:a16="http://schemas.microsoft.com/office/drawing/2014/main" id="{CBEF0D04-7A78-4A16-BAB4-CAFA1B7D776D}"/>
              </a:ext>
            </a:extLst>
          </p:cNvPr>
          <p:cNvSpPr/>
          <p:nvPr/>
        </p:nvSpPr>
        <p:spPr>
          <a:xfrm>
            <a:off x="726044" y="2054813"/>
            <a:ext cx="3816424" cy="2985836"/>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457199" y="84667"/>
            <a:ext cx="8229600" cy="1143000"/>
          </a:xfrm>
        </p:spPr>
        <p:txBody>
          <a:bodyPr>
            <a:normAutofit/>
          </a:bodyPr>
          <a:lstStyle/>
          <a:p>
            <a:r>
              <a:rPr kumimoji="1" lang="ja-JP" altLang="en-US" sz="3600" dirty="0">
                <a:solidFill>
                  <a:srgbClr val="00B0F0"/>
                </a:solidFill>
              </a:rPr>
              <a:t>研究背景</a:t>
            </a:r>
          </a:p>
        </p:txBody>
      </p:sp>
      <p:sp>
        <p:nvSpPr>
          <p:cNvPr id="5" name="スライド番号プレースホルダー 4"/>
          <p:cNvSpPr>
            <a:spLocks noGrp="1"/>
          </p:cNvSpPr>
          <p:nvPr>
            <p:ph type="sldNum" sz="quarter" idx="12"/>
          </p:nvPr>
        </p:nvSpPr>
        <p:spPr/>
        <p:txBody>
          <a:bodyPr/>
          <a:lstStyle/>
          <a:p>
            <a:fld id="{90BA7EBE-6FD4-4B50-83C6-C925E775C4BE}" type="slidenum">
              <a:rPr kumimoji="1" lang="ja-JP" altLang="en-US" smtClean="0"/>
              <a:t>3</a:t>
            </a:fld>
            <a:endParaRPr kumimoji="1" lang="ja-JP" altLang="en-US" dirty="0"/>
          </a:p>
        </p:txBody>
      </p:sp>
      <p:pic>
        <p:nvPicPr>
          <p:cNvPr id="25" name="Picture 2" descr="K:\web\ynu-logo\base04-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3895" y="6453336"/>
            <a:ext cx="1656209" cy="305245"/>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0F73B444-4434-44A8-8869-F63744D2BCE3}"/>
              </a:ext>
            </a:extLst>
          </p:cNvPr>
          <p:cNvSpPr txBox="1"/>
          <p:nvPr/>
        </p:nvSpPr>
        <p:spPr>
          <a:xfrm>
            <a:off x="457199" y="1321221"/>
            <a:ext cx="2800767" cy="461665"/>
          </a:xfrm>
          <a:prstGeom prst="rect">
            <a:avLst/>
          </a:prstGeom>
          <a:noFill/>
        </p:spPr>
        <p:txBody>
          <a:bodyPr wrap="none" rtlCol="0">
            <a:spAutoFit/>
          </a:bodyPr>
          <a:lstStyle/>
          <a:p>
            <a:pPr marL="457200" indent="-457200">
              <a:buFont typeface="Wingdings" panose="05000000000000000000" pitchFamily="2" charset="2"/>
              <a:buChar char="Ø"/>
            </a:pPr>
            <a:r>
              <a:rPr kumimoji="1" lang="ja-JP" altLang="en-US" sz="2400" dirty="0"/>
              <a:t>酸化物熱電材料</a:t>
            </a:r>
          </a:p>
        </p:txBody>
      </p:sp>
      <p:grpSp>
        <p:nvGrpSpPr>
          <p:cNvPr id="8" name="グループ化 7">
            <a:extLst>
              <a:ext uri="{FF2B5EF4-FFF2-40B4-BE49-F238E27FC236}">
                <a16:creationId xmlns:a16="http://schemas.microsoft.com/office/drawing/2014/main" id="{70A706C4-0564-4206-AD3B-5F652CFA4CB8}"/>
              </a:ext>
            </a:extLst>
          </p:cNvPr>
          <p:cNvGrpSpPr/>
          <p:nvPr/>
        </p:nvGrpSpPr>
        <p:grpSpPr>
          <a:xfrm>
            <a:off x="1041996" y="2362881"/>
            <a:ext cx="3196717" cy="2333786"/>
            <a:chOff x="1041996" y="2362881"/>
            <a:chExt cx="3196717" cy="2333786"/>
          </a:xfrm>
        </p:grpSpPr>
        <p:sp>
          <p:nvSpPr>
            <p:cNvPr id="4" name="テキスト ボックス 3">
              <a:extLst>
                <a:ext uri="{FF2B5EF4-FFF2-40B4-BE49-F238E27FC236}">
                  <a16:creationId xmlns:a16="http://schemas.microsoft.com/office/drawing/2014/main" id="{FD945294-5985-4645-8770-46E09D6904B8}"/>
                </a:ext>
              </a:extLst>
            </p:cNvPr>
            <p:cNvSpPr txBox="1"/>
            <p:nvPr/>
          </p:nvSpPr>
          <p:spPr>
            <a:xfrm>
              <a:off x="1043608" y="2362881"/>
              <a:ext cx="3195105" cy="461665"/>
            </a:xfrm>
            <a:prstGeom prst="rect">
              <a:avLst/>
            </a:prstGeom>
            <a:noFill/>
          </p:spPr>
          <p:txBody>
            <a:bodyPr wrap="none" rtlCol="0">
              <a:spAutoFit/>
            </a:bodyPr>
            <a:lstStyle/>
            <a:p>
              <a:pPr marL="285750" indent="-285750">
                <a:buFont typeface="Wingdings" panose="05000000000000000000" pitchFamily="2" charset="2"/>
                <a:buChar char="ü"/>
              </a:pPr>
              <a:r>
                <a:rPr kumimoji="1" lang="ja-JP" altLang="en-US" sz="2400" dirty="0">
                  <a:solidFill>
                    <a:schemeClr val="bg1"/>
                  </a:solidFill>
                </a:rPr>
                <a:t>高温で化学的に安定</a:t>
              </a:r>
            </a:p>
          </p:txBody>
        </p:sp>
        <p:sp>
          <p:nvSpPr>
            <p:cNvPr id="6" name="テキスト ボックス 5">
              <a:extLst>
                <a:ext uri="{FF2B5EF4-FFF2-40B4-BE49-F238E27FC236}">
                  <a16:creationId xmlns:a16="http://schemas.microsoft.com/office/drawing/2014/main" id="{65C08C5C-67B6-44DD-A900-AE72F272CBBF}"/>
                </a:ext>
              </a:extLst>
            </p:cNvPr>
            <p:cNvSpPr txBox="1"/>
            <p:nvPr/>
          </p:nvSpPr>
          <p:spPr>
            <a:xfrm>
              <a:off x="1041996" y="2914112"/>
              <a:ext cx="2581156" cy="461665"/>
            </a:xfrm>
            <a:prstGeom prst="rect">
              <a:avLst/>
            </a:prstGeom>
            <a:noFill/>
          </p:spPr>
          <p:txBody>
            <a:bodyPr wrap="none" rtlCol="0">
              <a:spAutoFit/>
            </a:bodyPr>
            <a:lstStyle/>
            <a:p>
              <a:pPr marL="285750" indent="-285750">
                <a:buFont typeface="Wingdings" panose="05000000000000000000" pitchFamily="2" charset="2"/>
                <a:buChar char="ü"/>
              </a:pPr>
              <a:r>
                <a:rPr kumimoji="1" lang="ja-JP" altLang="en-US" sz="2400" dirty="0">
                  <a:solidFill>
                    <a:schemeClr val="bg1"/>
                  </a:solidFill>
                </a:rPr>
                <a:t>有毒元素少ない</a:t>
              </a:r>
            </a:p>
          </p:txBody>
        </p:sp>
        <p:sp>
          <p:nvSpPr>
            <p:cNvPr id="7" name="テキスト ボックス 6">
              <a:extLst>
                <a:ext uri="{FF2B5EF4-FFF2-40B4-BE49-F238E27FC236}">
                  <a16:creationId xmlns:a16="http://schemas.microsoft.com/office/drawing/2014/main" id="{51532576-2A23-4D92-9497-F9D6F07CE88E}"/>
                </a:ext>
              </a:extLst>
            </p:cNvPr>
            <p:cNvSpPr txBox="1"/>
            <p:nvPr/>
          </p:nvSpPr>
          <p:spPr>
            <a:xfrm>
              <a:off x="1041996" y="3574557"/>
              <a:ext cx="2303836" cy="461665"/>
            </a:xfrm>
            <a:prstGeom prst="rect">
              <a:avLst/>
            </a:prstGeom>
            <a:noFill/>
          </p:spPr>
          <p:txBody>
            <a:bodyPr wrap="none" rtlCol="0">
              <a:spAutoFit/>
            </a:bodyPr>
            <a:lstStyle/>
            <a:p>
              <a:pPr marL="285750" indent="-285750">
                <a:buFont typeface="Wingdings" panose="05000000000000000000" pitchFamily="2" charset="2"/>
                <a:buChar char="ü"/>
              </a:pPr>
              <a:r>
                <a:rPr kumimoji="1" lang="ja-JP" altLang="en-US" sz="2400" dirty="0">
                  <a:solidFill>
                    <a:schemeClr val="bg1"/>
                  </a:solidFill>
                </a:rPr>
                <a:t>経済性が良い</a:t>
              </a:r>
            </a:p>
          </p:txBody>
        </p:sp>
        <p:sp>
          <p:nvSpPr>
            <p:cNvPr id="9" name="テキスト ボックス 8">
              <a:extLst>
                <a:ext uri="{FF2B5EF4-FFF2-40B4-BE49-F238E27FC236}">
                  <a16:creationId xmlns:a16="http://schemas.microsoft.com/office/drawing/2014/main" id="{95D7F175-35C5-4F78-83C4-D00CC4065F13}"/>
                </a:ext>
              </a:extLst>
            </p:cNvPr>
            <p:cNvSpPr txBox="1"/>
            <p:nvPr/>
          </p:nvSpPr>
          <p:spPr>
            <a:xfrm>
              <a:off x="1041996" y="4235002"/>
              <a:ext cx="2480166" cy="461665"/>
            </a:xfrm>
            <a:prstGeom prst="rect">
              <a:avLst/>
            </a:prstGeom>
            <a:noFill/>
          </p:spPr>
          <p:txBody>
            <a:bodyPr wrap="none" rtlCol="0">
              <a:spAutoFit/>
            </a:bodyPr>
            <a:lstStyle/>
            <a:p>
              <a:pPr marL="285750" indent="-285750">
                <a:buFont typeface="Wingdings" panose="05000000000000000000" pitchFamily="2" charset="2"/>
                <a:buChar char="ü"/>
              </a:pPr>
              <a:r>
                <a:rPr lang="en-US" altLang="ja-JP" sz="2400" dirty="0">
                  <a:solidFill>
                    <a:schemeClr val="bg1"/>
                  </a:solidFill>
                </a:rPr>
                <a:t>NaCo</a:t>
              </a:r>
              <a:r>
                <a:rPr lang="en-US" altLang="ja-JP" sz="2400" baseline="-25000" dirty="0">
                  <a:solidFill>
                    <a:schemeClr val="bg1"/>
                  </a:solidFill>
                </a:rPr>
                <a:t>2</a:t>
              </a:r>
              <a:r>
                <a:rPr lang="en-US" altLang="ja-JP" sz="2400" dirty="0">
                  <a:solidFill>
                    <a:schemeClr val="bg1"/>
                  </a:solidFill>
                </a:rPr>
                <a:t>O</a:t>
              </a:r>
              <a:r>
                <a:rPr lang="en-US" altLang="ja-JP" sz="2400" baseline="-25000" dirty="0">
                  <a:solidFill>
                    <a:schemeClr val="bg1"/>
                  </a:solidFill>
                </a:rPr>
                <a:t>4</a:t>
              </a:r>
              <a:r>
                <a:rPr lang="ja-JP" altLang="en-US" sz="2400" dirty="0">
                  <a:solidFill>
                    <a:schemeClr val="bg1"/>
                  </a:solidFill>
                </a:rPr>
                <a:t>の発見</a:t>
              </a:r>
              <a:endParaRPr kumimoji="1" lang="ja-JP" altLang="en-US" sz="2400" dirty="0">
                <a:solidFill>
                  <a:schemeClr val="bg1"/>
                </a:solidFill>
              </a:endParaRPr>
            </a:p>
          </p:txBody>
        </p:sp>
      </p:grpSp>
      <p:sp>
        <p:nvSpPr>
          <p:cNvPr id="10" name="テキスト ボックス 9">
            <a:extLst>
              <a:ext uri="{FF2B5EF4-FFF2-40B4-BE49-F238E27FC236}">
                <a16:creationId xmlns:a16="http://schemas.microsoft.com/office/drawing/2014/main" id="{AC595D33-5DAE-44F9-BE56-011D546F0528}"/>
              </a:ext>
            </a:extLst>
          </p:cNvPr>
          <p:cNvSpPr txBox="1"/>
          <p:nvPr/>
        </p:nvSpPr>
        <p:spPr>
          <a:xfrm>
            <a:off x="454823" y="5177563"/>
            <a:ext cx="3559308" cy="461665"/>
          </a:xfrm>
          <a:prstGeom prst="rect">
            <a:avLst/>
          </a:prstGeom>
          <a:noFill/>
        </p:spPr>
        <p:txBody>
          <a:bodyPr wrap="none" rtlCol="0">
            <a:spAutoFit/>
          </a:bodyPr>
          <a:lstStyle/>
          <a:p>
            <a:pPr marL="342900" indent="-342900">
              <a:buFont typeface="Wingdings" panose="05000000000000000000" pitchFamily="2" charset="2"/>
              <a:buChar char="Ø"/>
            </a:pPr>
            <a:r>
              <a:rPr kumimoji="1" lang="ja-JP" altLang="en-US" sz="2400" dirty="0"/>
              <a:t>ペロブスカイト</a:t>
            </a:r>
            <a:r>
              <a:rPr kumimoji="1" lang="en-US" altLang="ja-JP" sz="2400" dirty="0">
                <a:solidFill>
                  <a:srgbClr val="FF0000"/>
                </a:solidFill>
              </a:rPr>
              <a:t>Fe</a:t>
            </a:r>
            <a:r>
              <a:rPr kumimoji="1" lang="ja-JP" altLang="en-US" sz="2400" dirty="0"/>
              <a:t>酸化物</a:t>
            </a:r>
          </a:p>
        </p:txBody>
      </p:sp>
      <p:sp>
        <p:nvSpPr>
          <p:cNvPr id="11" name="テキスト ボックス 10">
            <a:extLst>
              <a:ext uri="{FF2B5EF4-FFF2-40B4-BE49-F238E27FC236}">
                <a16:creationId xmlns:a16="http://schemas.microsoft.com/office/drawing/2014/main" id="{DC6011FE-DCC8-4B5F-B3D8-550007F728E1}"/>
              </a:ext>
            </a:extLst>
          </p:cNvPr>
          <p:cNvSpPr txBox="1"/>
          <p:nvPr/>
        </p:nvSpPr>
        <p:spPr>
          <a:xfrm>
            <a:off x="2282079" y="5837698"/>
            <a:ext cx="5131533" cy="461665"/>
          </a:xfrm>
          <a:prstGeom prst="rect">
            <a:avLst/>
          </a:prstGeom>
          <a:noFill/>
        </p:spPr>
        <p:txBody>
          <a:bodyPr wrap="none" rtlCol="0">
            <a:spAutoFit/>
          </a:bodyPr>
          <a:lstStyle/>
          <a:p>
            <a:r>
              <a:rPr kumimoji="1" lang="en-US" altLang="ja-JP" sz="2400" b="1" u="sng" dirty="0"/>
              <a:t>P</a:t>
            </a:r>
            <a:r>
              <a:rPr kumimoji="1" lang="ja-JP" altLang="en-US" sz="2400" b="1" u="sng" dirty="0"/>
              <a:t>型</a:t>
            </a:r>
            <a:r>
              <a:rPr kumimoji="1" lang="en-US" altLang="ja-JP" sz="2400" b="1" u="sng" dirty="0"/>
              <a:t>N</a:t>
            </a:r>
            <a:r>
              <a:rPr kumimoji="1" lang="ja-JP" altLang="en-US" sz="2400" b="1" u="sng" dirty="0"/>
              <a:t>型両方の熱電特性を持つ可能性</a:t>
            </a:r>
          </a:p>
        </p:txBody>
      </p:sp>
      <p:cxnSp>
        <p:nvCxnSpPr>
          <p:cNvPr id="15" name="直線矢印コネクタ 14">
            <a:extLst>
              <a:ext uri="{FF2B5EF4-FFF2-40B4-BE49-F238E27FC236}">
                <a16:creationId xmlns:a16="http://schemas.microsoft.com/office/drawing/2014/main" id="{3E3464E2-8F11-4788-975C-D4F6AA5B5CD9}"/>
              </a:ext>
            </a:extLst>
          </p:cNvPr>
          <p:cNvCxnSpPr>
            <a:cxnSpLocks/>
          </p:cNvCxnSpPr>
          <p:nvPr/>
        </p:nvCxnSpPr>
        <p:spPr>
          <a:xfrm flipH="1">
            <a:off x="3522162" y="4471428"/>
            <a:ext cx="1625903" cy="0"/>
          </a:xfrm>
          <a:prstGeom prst="straightConnector1">
            <a:avLst/>
          </a:prstGeom>
          <a:ln w="34925">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テキスト ボックス 19">
                <a:extLst>
                  <a:ext uri="{FF2B5EF4-FFF2-40B4-BE49-F238E27FC236}">
                    <a16:creationId xmlns:a16="http://schemas.microsoft.com/office/drawing/2014/main" id="{3D6676C0-2004-4F19-992D-986E9B52C76F}"/>
                  </a:ext>
                </a:extLst>
              </p:cNvPr>
              <p:cNvSpPr txBox="1"/>
              <p:nvPr/>
            </p:nvSpPr>
            <p:spPr>
              <a:xfrm>
                <a:off x="5242970" y="4281168"/>
                <a:ext cx="3187026" cy="369332"/>
              </a:xfrm>
              <a:prstGeom prst="rect">
                <a:avLst/>
              </a:prstGeom>
              <a:noFill/>
            </p:spPr>
            <p:txBody>
              <a:bodyPr wrap="none" rtlCol="0">
                <a:spAutoFit/>
              </a:bodyPr>
              <a:lstStyle/>
              <a:p>
                <a14:m>
                  <m:oMath xmlns:m="http://schemas.openxmlformats.org/officeDocument/2006/math">
                    <m:r>
                      <a:rPr kumimoji="1" lang="ja-JP" altLang="en-US" i="1" smtClean="0">
                        <a:latin typeface="Cambria Math" panose="02040503050406030204" pitchFamily="18" charset="0"/>
                      </a:rPr>
                      <m:t>𝜌</m:t>
                    </m:r>
                    <m:r>
                      <a:rPr kumimoji="1" lang="en-US" altLang="ja-JP" b="0" i="0" smtClean="0">
                        <a:latin typeface="Cambria Math" panose="02040503050406030204" pitchFamily="18" charset="0"/>
                      </a:rPr>
                      <m:t>=2 </m:t>
                    </m:r>
                    <m:r>
                      <m:rPr>
                        <m:sty m:val="p"/>
                      </m:rPr>
                      <a:rPr kumimoji="1" lang="el-GR" altLang="ja-JP" b="0" i="1" smtClean="0">
                        <a:latin typeface="Cambria Math" panose="02040503050406030204" pitchFamily="18" charset="0"/>
                        <a:ea typeface="Cambria Math" panose="02040503050406030204" pitchFamily="18" charset="0"/>
                      </a:rPr>
                      <m:t>μ</m:t>
                    </m:r>
                    <m:r>
                      <m:rPr>
                        <m:sty m:val="p"/>
                      </m:rPr>
                      <a:rPr lang="en-US" altLang="ja-JP">
                        <a:latin typeface="Cambria Math" panose="02040503050406030204" pitchFamily="18" charset="0"/>
                        <a:ea typeface="Cambria Math" panose="02040503050406030204" pitchFamily="18" charset="0"/>
                      </a:rPr>
                      <m:t>Ω</m:t>
                    </m:r>
                    <m:r>
                      <m:rPr>
                        <m:sty m:val="p"/>
                      </m:rPr>
                      <a:rPr lang="en-US" altLang="ja-JP" b="0" i="0" smtClean="0">
                        <a:latin typeface="Cambria Math" panose="02040503050406030204" pitchFamily="18" charset="0"/>
                        <a:ea typeface="Cambria Math" panose="02040503050406030204" pitchFamily="18" charset="0"/>
                      </a:rPr>
                      <m:t>m</m:t>
                    </m:r>
                    <m:r>
                      <a:rPr kumimoji="1" lang="en-US" altLang="ja-JP" b="0" i="0" smtClean="0">
                        <a:latin typeface="Cambria Math" panose="02040503050406030204" pitchFamily="18" charset="0"/>
                        <a:ea typeface="Cambria Math" panose="02040503050406030204" pitchFamily="18" charset="0"/>
                      </a:rPr>
                      <m:t>, </m:t>
                    </m:r>
                    <m:r>
                      <a:rPr kumimoji="1" lang="en-US" altLang="ja-JP" b="0" i="1" smtClean="0">
                        <a:latin typeface="Cambria Math" panose="02040503050406030204" pitchFamily="18" charset="0"/>
                        <a:ea typeface="Cambria Math" panose="02040503050406030204" pitchFamily="18" charset="0"/>
                      </a:rPr>
                      <m:t>𝑆</m:t>
                    </m:r>
                    <m:r>
                      <a:rPr kumimoji="1" lang="en-US" altLang="ja-JP" b="0" i="0" smtClean="0">
                        <a:latin typeface="Cambria Math" panose="02040503050406030204" pitchFamily="18" charset="0"/>
                        <a:ea typeface="Cambria Math" panose="02040503050406030204" pitchFamily="18" charset="0"/>
                      </a:rPr>
                      <m:t>=100</m:t>
                    </m:r>
                    <m:r>
                      <m:rPr>
                        <m:sty m:val="p"/>
                      </m:rPr>
                      <a:rPr lang="el-GR" altLang="ja-JP" i="1">
                        <a:latin typeface="Cambria Math" panose="02040503050406030204" pitchFamily="18" charset="0"/>
                        <a:ea typeface="Cambria Math" panose="02040503050406030204" pitchFamily="18" charset="0"/>
                      </a:rPr>
                      <m:t>μ</m:t>
                    </m:r>
                    <m:r>
                      <m:rPr>
                        <m:sty m:val="p"/>
                      </m:rPr>
                      <a:rPr lang="en-US" altLang="ja-JP">
                        <a:latin typeface="Cambria Math" panose="02040503050406030204" pitchFamily="18" charset="0"/>
                        <a:ea typeface="Cambria Math" panose="02040503050406030204" pitchFamily="18" charset="0"/>
                      </a:rPr>
                      <m:t>V</m:t>
                    </m:r>
                    <m:sSup>
                      <m:sSupPr>
                        <m:ctrlPr>
                          <a:rPr lang="en-US" altLang="ja-JP" i="1">
                            <a:latin typeface="Cambria Math" panose="02040503050406030204" pitchFamily="18" charset="0"/>
                            <a:ea typeface="Cambria Math" panose="02040503050406030204" pitchFamily="18" charset="0"/>
                          </a:rPr>
                        </m:ctrlPr>
                      </m:sSupPr>
                      <m:e>
                        <m:r>
                          <m:rPr>
                            <m:sty m:val="p"/>
                          </m:rPr>
                          <a:rPr lang="en-US" altLang="ja-JP">
                            <a:latin typeface="Cambria Math" panose="02040503050406030204" pitchFamily="18" charset="0"/>
                            <a:ea typeface="Cambria Math" panose="02040503050406030204" pitchFamily="18" charset="0"/>
                          </a:rPr>
                          <m:t>K</m:t>
                        </m:r>
                      </m:e>
                      <m:sup>
                        <m:r>
                          <a:rPr lang="en-US" altLang="ja-JP" i="1">
                            <a:latin typeface="Cambria Math" panose="02040503050406030204" pitchFamily="18" charset="0"/>
                            <a:ea typeface="Cambria Math" panose="02040503050406030204" pitchFamily="18" charset="0"/>
                          </a:rPr>
                          <m:t>−1</m:t>
                        </m:r>
                      </m:sup>
                    </m:sSup>
                  </m:oMath>
                </a14:m>
                <a:r>
                  <a:rPr kumimoji="1" lang="en-US" altLang="ja-JP" dirty="0"/>
                  <a:t>(RT)</a:t>
                </a:r>
                <a:endParaRPr kumimoji="1" lang="ja-JP" altLang="en-US" dirty="0"/>
              </a:p>
            </p:txBody>
          </p:sp>
        </mc:Choice>
        <mc:Fallback xmlns="">
          <p:sp>
            <p:nvSpPr>
              <p:cNvPr id="20" name="テキスト ボックス 19">
                <a:extLst>
                  <a:ext uri="{FF2B5EF4-FFF2-40B4-BE49-F238E27FC236}">
                    <a16:creationId xmlns:a16="http://schemas.microsoft.com/office/drawing/2014/main" id="{3D6676C0-2004-4F19-992D-986E9B52C76F}"/>
                  </a:ext>
                </a:extLst>
              </p:cNvPr>
              <p:cNvSpPr txBox="1">
                <a:spLocks noRot="1" noChangeAspect="1" noMove="1" noResize="1" noEditPoints="1" noAdjustHandles="1" noChangeArrowheads="1" noChangeShapeType="1" noTextEdit="1"/>
              </p:cNvSpPr>
              <p:nvPr/>
            </p:nvSpPr>
            <p:spPr>
              <a:xfrm>
                <a:off x="5242970" y="4281168"/>
                <a:ext cx="3187026" cy="369332"/>
              </a:xfrm>
              <a:prstGeom prst="rect">
                <a:avLst/>
              </a:prstGeom>
              <a:blipFill>
                <a:blip r:embed="rId6"/>
                <a:stretch>
                  <a:fillRect t="-8197" r="-1721" b="-24590"/>
                </a:stretch>
              </a:blipFill>
            </p:spPr>
            <p:txBody>
              <a:bodyPr/>
              <a:lstStyle/>
              <a:p>
                <a:r>
                  <a:rPr lang="ja-JP" altLang="en-US">
                    <a:noFill/>
                  </a:rPr>
                  <a:t> </a:t>
                </a:r>
              </a:p>
            </p:txBody>
          </p:sp>
        </mc:Fallback>
      </mc:AlternateContent>
      <p:sp>
        <p:nvSpPr>
          <p:cNvPr id="22" name="テキスト ボックス 21">
            <a:extLst>
              <a:ext uri="{FF2B5EF4-FFF2-40B4-BE49-F238E27FC236}">
                <a16:creationId xmlns:a16="http://schemas.microsoft.com/office/drawing/2014/main" id="{3CCF96D1-118B-4478-A914-2F4E5DDFFBEC}"/>
              </a:ext>
            </a:extLst>
          </p:cNvPr>
          <p:cNvSpPr txBox="1"/>
          <p:nvPr/>
        </p:nvSpPr>
        <p:spPr>
          <a:xfrm>
            <a:off x="5577933" y="3754798"/>
            <a:ext cx="2852063" cy="369332"/>
          </a:xfrm>
          <a:prstGeom prst="rect">
            <a:avLst/>
          </a:prstGeom>
          <a:noFill/>
        </p:spPr>
        <p:txBody>
          <a:bodyPr wrap="none" rtlCol="0">
            <a:spAutoFit/>
          </a:bodyPr>
          <a:lstStyle/>
          <a:p>
            <a:r>
              <a:rPr kumimoji="1" lang="ja-JP" altLang="en-US" dirty="0"/>
              <a:t>図　ペロブスカイト型酸化物</a:t>
            </a:r>
          </a:p>
        </p:txBody>
      </p:sp>
      <p:pic>
        <p:nvPicPr>
          <p:cNvPr id="14" name="図 13">
            <a:extLst>
              <a:ext uri="{FF2B5EF4-FFF2-40B4-BE49-F238E27FC236}">
                <a16:creationId xmlns:a16="http://schemas.microsoft.com/office/drawing/2014/main" id="{8DC2C38C-2F4B-4934-A836-52CA124146FD}"/>
              </a:ext>
            </a:extLst>
          </p:cNvPr>
          <p:cNvPicPr>
            <a:picLocks noChangeAspect="1"/>
          </p:cNvPicPr>
          <p:nvPr/>
        </p:nvPicPr>
        <p:blipFill>
          <a:blip r:embed="rId7"/>
          <a:stretch>
            <a:fillRect/>
          </a:stretch>
        </p:blipFill>
        <p:spPr>
          <a:xfrm>
            <a:off x="5674975" y="883899"/>
            <a:ext cx="2757828" cy="2733916"/>
          </a:xfrm>
          <a:prstGeom prst="rect">
            <a:avLst/>
          </a:prstGeom>
        </p:spPr>
      </p:pic>
      <p:pic>
        <p:nvPicPr>
          <p:cNvPr id="16" name="オーディオ 15">
            <a:hlinkClick r:id="" action="ppaction://media"/>
            <a:extLst>
              <a:ext uri="{FF2B5EF4-FFF2-40B4-BE49-F238E27FC236}">
                <a16:creationId xmlns:a16="http://schemas.microsoft.com/office/drawing/2014/main" id="{CFD8F385-EC58-4347-A51C-40BDE38551B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114815544"/>
      </p:ext>
    </p:extLst>
  </p:cSld>
  <p:clrMapOvr>
    <a:masterClrMapping/>
  </p:clrMapOvr>
  <mc:AlternateContent xmlns:mc="http://schemas.openxmlformats.org/markup-compatibility/2006" xmlns:p14="http://schemas.microsoft.com/office/powerpoint/2010/main">
    <mc:Choice Requires="p14">
      <p:transition spd="slow" p14:dur="2000" advTm="22963"/>
    </mc:Choice>
    <mc:Fallback xmlns="">
      <p:transition spd="slow" advTm="22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図 55">
            <a:extLst>
              <a:ext uri="{FF2B5EF4-FFF2-40B4-BE49-F238E27FC236}">
                <a16:creationId xmlns:a16="http://schemas.microsoft.com/office/drawing/2014/main" id="{AA28F081-ABFC-4105-BACB-C5E3A3944412}"/>
              </a:ext>
            </a:extLst>
          </p:cNvPr>
          <p:cNvPicPr>
            <a:picLocks noChangeAspect="1"/>
          </p:cNvPicPr>
          <p:nvPr/>
        </p:nvPicPr>
        <p:blipFill>
          <a:blip r:embed="rId6"/>
          <a:stretch>
            <a:fillRect/>
          </a:stretch>
        </p:blipFill>
        <p:spPr>
          <a:xfrm>
            <a:off x="5150358" y="3003303"/>
            <a:ext cx="3579459" cy="3490817"/>
          </a:xfrm>
          <a:prstGeom prst="rect">
            <a:avLst/>
          </a:prstGeom>
        </p:spPr>
      </p:pic>
      <p:sp>
        <p:nvSpPr>
          <p:cNvPr id="5" name="スライド番号プレースホルダー 4"/>
          <p:cNvSpPr>
            <a:spLocks noGrp="1"/>
          </p:cNvSpPr>
          <p:nvPr>
            <p:ph type="sldNum" sz="quarter" idx="12"/>
          </p:nvPr>
        </p:nvSpPr>
        <p:spPr/>
        <p:txBody>
          <a:bodyPr/>
          <a:lstStyle/>
          <a:p>
            <a:fld id="{90BA7EBE-6FD4-4B50-83C6-C925E775C4BE}" type="slidenum">
              <a:rPr kumimoji="1" lang="ja-JP" altLang="en-US" smtClean="0"/>
              <a:t>4</a:t>
            </a:fld>
            <a:endParaRPr kumimoji="1" lang="ja-JP" altLang="en-US" dirty="0"/>
          </a:p>
        </p:txBody>
      </p:sp>
      <p:grpSp>
        <p:nvGrpSpPr>
          <p:cNvPr id="50" name="グループ化 49">
            <a:extLst>
              <a:ext uri="{FF2B5EF4-FFF2-40B4-BE49-F238E27FC236}">
                <a16:creationId xmlns:a16="http://schemas.microsoft.com/office/drawing/2014/main" id="{77D54F58-0585-4D82-AC19-5646FB4D9D1C}"/>
              </a:ext>
            </a:extLst>
          </p:cNvPr>
          <p:cNvGrpSpPr/>
          <p:nvPr/>
        </p:nvGrpSpPr>
        <p:grpSpPr>
          <a:xfrm>
            <a:off x="114039" y="922095"/>
            <a:ext cx="8915921" cy="2136097"/>
            <a:chOff x="102187" y="1204012"/>
            <a:chExt cx="8826222" cy="2361802"/>
          </a:xfrm>
        </p:grpSpPr>
        <p:sp>
          <p:nvSpPr>
            <p:cNvPr id="3" name="四角形: 角を丸くする 2">
              <a:extLst>
                <a:ext uri="{FF2B5EF4-FFF2-40B4-BE49-F238E27FC236}">
                  <a16:creationId xmlns:a16="http://schemas.microsoft.com/office/drawing/2014/main" id="{10B14D64-65A2-40C9-B0BB-CD811091DEC4}"/>
                </a:ext>
              </a:extLst>
            </p:cNvPr>
            <p:cNvSpPr/>
            <p:nvPr/>
          </p:nvSpPr>
          <p:spPr>
            <a:xfrm>
              <a:off x="102187" y="1204012"/>
              <a:ext cx="8826222" cy="2361802"/>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60E645F9-B2DA-4713-873F-7915B090C70A}"/>
                </a:ext>
              </a:extLst>
            </p:cNvPr>
            <p:cNvSpPr txBox="1"/>
            <p:nvPr/>
          </p:nvSpPr>
          <p:spPr>
            <a:xfrm>
              <a:off x="266378" y="1308865"/>
              <a:ext cx="1620636" cy="461665"/>
            </a:xfrm>
            <a:prstGeom prst="rect">
              <a:avLst/>
            </a:prstGeom>
            <a:noFill/>
          </p:spPr>
          <p:txBody>
            <a:bodyPr wrap="none" rtlCol="0">
              <a:spAutoFit/>
            </a:bodyPr>
            <a:lstStyle/>
            <a:p>
              <a:r>
                <a:rPr kumimoji="1" lang="en-US" altLang="ja-JP" sz="2400" dirty="0" err="1">
                  <a:solidFill>
                    <a:schemeClr val="bg1"/>
                  </a:solidFill>
                </a:rPr>
                <a:t>Heikes</a:t>
              </a:r>
              <a:r>
                <a:rPr kumimoji="1" lang="ja-JP" altLang="en-US" sz="2400" dirty="0">
                  <a:solidFill>
                    <a:schemeClr val="bg1"/>
                  </a:solidFill>
                </a:rPr>
                <a:t>の式</a:t>
              </a:r>
            </a:p>
          </p:txBody>
        </p:sp>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521219E6-CFA7-4154-868D-D8BA2F5E3FD3}"/>
                    </a:ext>
                  </a:extLst>
                </p:cNvPr>
                <p:cNvSpPr txBox="1"/>
                <p:nvPr/>
              </p:nvSpPr>
              <p:spPr>
                <a:xfrm>
                  <a:off x="370264" y="1861897"/>
                  <a:ext cx="8398890" cy="9108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i="1" smtClean="0">
                                <a:solidFill>
                                  <a:schemeClr val="bg1"/>
                                </a:solidFill>
                                <a:latin typeface="Cambria Math" panose="02040503050406030204" pitchFamily="18" charset="0"/>
                              </a:rPr>
                            </m:ctrlPr>
                          </m:sSubPr>
                          <m:e>
                            <m:r>
                              <a:rPr kumimoji="1" lang="en-US" altLang="ja-JP" sz="2400" b="0" i="1" smtClean="0">
                                <a:solidFill>
                                  <a:schemeClr val="bg1"/>
                                </a:solidFill>
                                <a:latin typeface="Cambria Math" panose="02040503050406030204" pitchFamily="18" charset="0"/>
                              </a:rPr>
                              <m:t>𝑆</m:t>
                            </m:r>
                          </m:e>
                          <m:sub>
                            <m:r>
                              <a:rPr kumimoji="1" lang="en-US" altLang="ja-JP" sz="2400" i="1" smtClean="0">
                                <a:solidFill>
                                  <a:schemeClr val="bg1"/>
                                </a:solidFill>
                                <a:latin typeface="Cambria Math" panose="02040503050406030204" pitchFamily="18" charset="0"/>
                                <a:ea typeface="Cambria Math" panose="02040503050406030204" pitchFamily="18" charset="0"/>
                              </a:rPr>
                              <m:t>∞</m:t>
                            </m:r>
                          </m:sub>
                        </m:sSub>
                        <m:r>
                          <a:rPr kumimoji="1" lang="en-US" altLang="ja-JP" sz="2400" b="0" i="1" smtClean="0">
                            <a:solidFill>
                              <a:schemeClr val="bg1"/>
                            </a:solidFill>
                            <a:latin typeface="Cambria Math" panose="02040503050406030204" pitchFamily="18" charset="0"/>
                            <a:ea typeface="Cambria Math" panose="02040503050406030204" pitchFamily="18" charset="0"/>
                          </a:rPr>
                          <m:t>≅</m:t>
                        </m:r>
                        <m:r>
                          <a:rPr kumimoji="1" lang="en-US" altLang="ja-JP" sz="2400" b="0" i="1" smtClean="0">
                            <a:solidFill>
                              <a:schemeClr val="bg1"/>
                            </a:solidFill>
                            <a:latin typeface="Cambria Math" panose="02040503050406030204" pitchFamily="18" charset="0"/>
                          </a:rPr>
                          <m:t>−</m:t>
                        </m:r>
                        <m:f>
                          <m:fPr>
                            <m:ctrlPr>
                              <a:rPr kumimoji="1" lang="en-US" altLang="ja-JP" sz="2400" b="0" i="1" smtClean="0">
                                <a:solidFill>
                                  <a:schemeClr val="bg1"/>
                                </a:solidFill>
                                <a:latin typeface="Cambria Math" panose="02040503050406030204" pitchFamily="18" charset="0"/>
                              </a:rPr>
                            </m:ctrlPr>
                          </m:fPr>
                          <m:num>
                            <m:sSub>
                              <m:sSubPr>
                                <m:ctrlPr>
                                  <a:rPr kumimoji="1" lang="en-US" altLang="ja-JP" sz="2400" b="0" i="1" smtClean="0">
                                    <a:solidFill>
                                      <a:schemeClr val="bg1"/>
                                    </a:solidFill>
                                    <a:latin typeface="Cambria Math" panose="02040503050406030204" pitchFamily="18" charset="0"/>
                                  </a:rPr>
                                </m:ctrlPr>
                              </m:sSubPr>
                              <m:e>
                                <m:r>
                                  <a:rPr kumimoji="1" lang="en-US" altLang="ja-JP" sz="2400" b="0" i="1" smtClean="0">
                                    <a:solidFill>
                                      <a:schemeClr val="bg1"/>
                                    </a:solidFill>
                                    <a:latin typeface="Cambria Math" panose="02040503050406030204" pitchFamily="18" charset="0"/>
                                  </a:rPr>
                                  <m:t>𝑘</m:t>
                                </m:r>
                              </m:e>
                              <m:sub>
                                <m:r>
                                  <a:rPr kumimoji="1" lang="en-US" altLang="ja-JP" sz="2400" b="0" i="1" smtClean="0">
                                    <a:solidFill>
                                      <a:schemeClr val="bg1"/>
                                    </a:solidFill>
                                    <a:latin typeface="Cambria Math" panose="02040503050406030204" pitchFamily="18" charset="0"/>
                                  </a:rPr>
                                  <m:t>𝐵</m:t>
                                </m:r>
                              </m:sub>
                            </m:sSub>
                          </m:num>
                          <m:den>
                            <m:r>
                              <a:rPr kumimoji="1" lang="en-US" altLang="ja-JP" sz="2400" b="0" i="1" smtClean="0">
                                <a:solidFill>
                                  <a:schemeClr val="bg1"/>
                                </a:solidFill>
                                <a:latin typeface="Cambria Math" panose="02040503050406030204" pitchFamily="18" charset="0"/>
                              </a:rPr>
                              <m:t>𝑒</m:t>
                            </m:r>
                          </m:den>
                        </m:f>
                        <m:d>
                          <m:dPr>
                            <m:begChr m:val="["/>
                            <m:endChr m:val="]"/>
                            <m:ctrlPr>
                              <a:rPr kumimoji="1" lang="en-US" altLang="ja-JP" sz="2400" b="0" i="1" smtClean="0">
                                <a:solidFill>
                                  <a:schemeClr val="bg1"/>
                                </a:solidFill>
                                <a:latin typeface="Cambria Math" panose="02040503050406030204" pitchFamily="18" charset="0"/>
                              </a:rPr>
                            </m:ctrlPr>
                          </m:dPr>
                          <m:e>
                            <m:func>
                              <m:funcPr>
                                <m:ctrlPr>
                                  <a:rPr lang="en-US" altLang="ja-JP" sz="2400" i="1">
                                    <a:solidFill>
                                      <a:schemeClr val="bg1"/>
                                    </a:solidFill>
                                    <a:latin typeface="Cambria Math" panose="02040503050406030204" pitchFamily="18" charset="0"/>
                                  </a:rPr>
                                </m:ctrlPr>
                              </m:funcPr>
                              <m:fName>
                                <m:r>
                                  <a:rPr lang="en-US" altLang="ja-JP" sz="2400" b="0" i="1" smtClean="0">
                                    <a:solidFill>
                                      <a:schemeClr val="bg1"/>
                                    </a:solidFill>
                                    <a:latin typeface="Cambria Math" panose="02040503050406030204" pitchFamily="18" charset="0"/>
                                  </a:rPr>
                                  <m:t>𝑦</m:t>
                                </m:r>
                                <m:r>
                                  <m:rPr>
                                    <m:sty m:val="p"/>
                                  </m:rPr>
                                  <a:rPr lang="en-US" altLang="ja-JP" sz="2400">
                                    <a:solidFill>
                                      <a:schemeClr val="bg1"/>
                                    </a:solidFill>
                                    <a:latin typeface="Cambria Math" panose="02040503050406030204" pitchFamily="18" charset="0"/>
                                  </a:rPr>
                                  <m:t>ln</m:t>
                                </m:r>
                              </m:fName>
                              <m:e>
                                <m:d>
                                  <m:dPr>
                                    <m:begChr m:val="{"/>
                                    <m:endChr m:val="}"/>
                                    <m:ctrlPr>
                                      <a:rPr lang="en-US" altLang="ja-JP" sz="2400" i="1" smtClean="0">
                                        <a:solidFill>
                                          <a:schemeClr val="bg1"/>
                                        </a:solidFill>
                                        <a:latin typeface="Cambria Math" panose="02040503050406030204" pitchFamily="18" charset="0"/>
                                      </a:rPr>
                                    </m:ctrlPr>
                                  </m:dPr>
                                  <m:e>
                                    <m:f>
                                      <m:fPr>
                                        <m:ctrlPr>
                                          <a:rPr lang="en-US" altLang="ja-JP" sz="2400" i="1">
                                            <a:solidFill>
                                              <a:schemeClr val="bg1"/>
                                            </a:solidFill>
                                            <a:latin typeface="Cambria Math" panose="02040503050406030204" pitchFamily="18" charset="0"/>
                                          </a:rPr>
                                        </m:ctrlPr>
                                      </m:fPr>
                                      <m:num>
                                        <m:r>
                                          <a:rPr lang="en-US" altLang="ja-JP" sz="2400" i="1">
                                            <a:solidFill>
                                              <a:schemeClr val="bg1"/>
                                            </a:solidFill>
                                            <a:latin typeface="Cambria Math" panose="02040503050406030204" pitchFamily="18" charset="0"/>
                                          </a:rPr>
                                          <m:t>6</m:t>
                                        </m:r>
                                      </m:num>
                                      <m:den>
                                        <m:r>
                                          <a:rPr lang="en-US" altLang="ja-JP" sz="2400" i="1">
                                            <a:solidFill>
                                              <a:schemeClr val="bg1"/>
                                            </a:solidFill>
                                            <a:latin typeface="Cambria Math" panose="02040503050406030204" pitchFamily="18" charset="0"/>
                                          </a:rPr>
                                          <m:t>9</m:t>
                                        </m:r>
                                      </m:den>
                                    </m:f>
                                    <m:f>
                                      <m:fPr>
                                        <m:ctrlPr>
                                          <a:rPr lang="en-US" altLang="ja-JP" sz="2400" i="1">
                                            <a:solidFill>
                                              <a:schemeClr val="bg1"/>
                                            </a:solidFill>
                                            <a:latin typeface="Cambria Math" panose="02040503050406030204" pitchFamily="18" charset="0"/>
                                          </a:rPr>
                                        </m:ctrlPr>
                                      </m:fPr>
                                      <m:num>
                                        <m:r>
                                          <a:rPr lang="en-US" altLang="ja-JP" sz="2400" i="1">
                                            <a:solidFill>
                                              <a:schemeClr val="bg1"/>
                                            </a:solidFill>
                                            <a:latin typeface="Cambria Math" panose="02040503050406030204" pitchFamily="18" charset="0"/>
                                          </a:rPr>
                                          <m:t>𝑥</m:t>
                                        </m:r>
                                        <m:r>
                                          <a:rPr lang="en-US" altLang="ja-JP" sz="2400" i="1">
                                            <a:solidFill>
                                              <a:schemeClr val="bg1"/>
                                            </a:solidFill>
                                            <a:latin typeface="Cambria Math" panose="02040503050406030204" pitchFamily="18" charset="0"/>
                                          </a:rPr>
                                          <m:t>−2</m:t>
                                        </m:r>
                                        <m:r>
                                          <a:rPr lang="el-GR" altLang="ja-JP" sz="2400" i="1">
                                            <a:solidFill>
                                              <a:schemeClr val="bg1"/>
                                            </a:solidFill>
                                            <a:latin typeface="Cambria Math" panose="02040503050406030204" pitchFamily="18" charset="0"/>
                                          </a:rPr>
                                          <m:t>𝛿</m:t>
                                        </m:r>
                                      </m:num>
                                      <m:den>
                                        <m:r>
                                          <a:rPr lang="en-US" altLang="ja-JP" sz="2400" i="1">
                                            <a:solidFill>
                                              <a:schemeClr val="bg1"/>
                                            </a:solidFill>
                                            <a:latin typeface="Cambria Math" panose="02040503050406030204" pitchFamily="18" charset="0"/>
                                          </a:rPr>
                                          <m:t>1−(</m:t>
                                        </m:r>
                                        <m:r>
                                          <a:rPr lang="en-US" altLang="ja-JP" sz="2400" i="1">
                                            <a:solidFill>
                                              <a:schemeClr val="bg1"/>
                                            </a:solidFill>
                                            <a:latin typeface="Cambria Math" panose="02040503050406030204" pitchFamily="18" charset="0"/>
                                          </a:rPr>
                                          <m:t>𝑥</m:t>
                                        </m:r>
                                        <m:r>
                                          <a:rPr lang="en-US" altLang="ja-JP" sz="2400" i="1">
                                            <a:solidFill>
                                              <a:schemeClr val="bg1"/>
                                            </a:solidFill>
                                            <a:latin typeface="Cambria Math" panose="02040503050406030204" pitchFamily="18" charset="0"/>
                                          </a:rPr>
                                          <m:t>−2</m:t>
                                        </m:r>
                                        <m:r>
                                          <a:rPr lang="el-GR" altLang="ja-JP" sz="2400" b="0" i="1">
                                            <a:solidFill>
                                              <a:schemeClr val="bg1"/>
                                            </a:solidFill>
                                            <a:latin typeface="Cambria Math" panose="02040503050406030204" pitchFamily="18" charset="0"/>
                                          </a:rPr>
                                          <m:t>𝛿</m:t>
                                        </m:r>
                                        <m:r>
                                          <a:rPr lang="en-US" altLang="ja-JP" sz="2400" i="1">
                                            <a:solidFill>
                                              <a:schemeClr val="bg1"/>
                                            </a:solidFill>
                                            <a:latin typeface="Cambria Math" panose="02040503050406030204" pitchFamily="18" charset="0"/>
                                          </a:rPr>
                                          <m:t>)</m:t>
                                        </m:r>
                                      </m:den>
                                    </m:f>
                                  </m:e>
                                </m:d>
                              </m:e>
                            </m:func>
                            <m:r>
                              <a:rPr lang="en-US" altLang="ja-JP" sz="2400" b="0" i="1" smtClean="0">
                                <a:solidFill>
                                  <a:schemeClr val="bg1"/>
                                </a:solidFill>
                                <a:latin typeface="Cambria Math" panose="02040503050406030204" pitchFamily="18" charset="0"/>
                              </a:rPr>
                              <m:t>+</m:t>
                            </m:r>
                            <m:d>
                              <m:dPr>
                                <m:ctrlPr>
                                  <a:rPr lang="en-US" altLang="ja-JP" sz="2400" b="0" i="1" smtClean="0">
                                    <a:solidFill>
                                      <a:schemeClr val="bg1"/>
                                    </a:solidFill>
                                    <a:latin typeface="Cambria Math" panose="02040503050406030204" pitchFamily="18" charset="0"/>
                                  </a:rPr>
                                </m:ctrlPr>
                              </m:dPr>
                              <m:e>
                                <m:r>
                                  <a:rPr lang="en-US" altLang="ja-JP" sz="2400" b="0" i="1" smtClean="0">
                                    <a:solidFill>
                                      <a:schemeClr val="bg1"/>
                                    </a:solidFill>
                                    <a:latin typeface="Cambria Math" panose="02040503050406030204" pitchFamily="18" charset="0"/>
                                  </a:rPr>
                                  <m:t>1−</m:t>
                                </m:r>
                                <m:r>
                                  <a:rPr lang="en-US" altLang="ja-JP" sz="2400" b="0" i="1" smtClean="0">
                                    <a:solidFill>
                                      <a:schemeClr val="bg1"/>
                                    </a:solidFill>
                                    <a:latin typeface="Cambria Math" panose="02040503050406030204" pitchFamily="18" charset="0"/>
                                  </a:rPr>
                                  <m:t>𝑦</m:t>
                                </m:r>
                              </m:e>
                            </m:d>
                            <m:func>
                              <m:funcPr>
                                <m:ctrlPr>
                                  <a:rPr lang="en-US" altLang="ja-JP" sz="2400" b="0" i="1" smtClean="0">
                                    <a:solidFill>
                                      <a:schemeClr val="bg1"/>
                                    </a:solidFill>
                                    <a:latin typeface="Cambria Math" panose="02040503050406030204" pitchFamily="18" charset="0"/>
                                  </a:rPr>
                                </m:ctrlPr>
                              </m:funcPr>
                              <m:fName>
                                <m:r>
                                  <m:rPr>
                                    <m:sty m:val="p"/>
                                  </m:rPr>
                                  <a:rPr lang="en-US" altLang="ja-JP" sz="2400" b="0" i="0" smtClean="0">
                                    <a:solidFill>
                                      <a:schemeClr val="bg1"/>
                                    </a:solidFill>
                                    <a:latin typeface="Cambria Math" panose="02040503050406030204" pitchFamily="18" charset="0"/>
                                  </a:rPr>
                                  <m:t>ln</m:t>
                                </m:r>
                              </m:fName>
                              <m:e>
                                <m:d>
                                  <m:dPr>
                                    <m:begChr m:val="{"/>
                                    <m:endChr m:val="}"/>
                                    <m:ctrlPr>
                                      <a:rPr lang="en-US" altLang="ja-JP" sz="2400" i="1">
                                        <a:solidFill>
                                          <a:schemeClr val="bg1"/>
                                        </a:solidFill>
                                        <a:latin typeface="Cambria Math" panose="02040503050406030204" pitchFamily="18" charset="0"/>
                                      </a:rPr>
                                    </m:ctrlPr>
                                  </m:dPr>
                                  <m:e>
                                    <m:f>
                                      <m:fPr>
                                        <m:ctrlPr>
                                          <a:rPr lang="en-US" altLang="ja-JP" sz="2400" i="1">
                                            <a:solidFill>
                                              <a:schemeClr val="bg1"/>
                                            </a:solidFill>
                                            <a:latin typeface="Cambria Math" panose="02040503050406030204" pitchFamily="18" charset="0"/>
                                          </a:rPr>
                                        </m:ctrlPr>
                                      </m:fPr>
                                      <m:num>
                                        <m:r>
                                          <a:rPr lang="en-US" altLang="ja-JP" sz="2400" b="0" i="1" smtClean="0">
                                            <a:solidFill>
                                              <a:schemeClr val="bg1"/>
                                            </a:solidFill>
                                            <a:latin typeface="Cambria Math" panose="02040503050406030204" pitchFamily="18" charset="0"/>
                                          </a:rPr>
                                          <m:t>24</m:t>
                                        </m:r>
                                      </m:num>
                                      <m:den>
                                        <m:r>
                                          <a:rPr lang="en-US" altLang="ja-JP" sz="2400" i="1">
                                            <a:solidFill>
                                              <a:schemeClr val="bg1"/>
                                            </a:solidFill>
                                            <a:latin typeface="Cambria Math" panose="02040503050406030204" pitchFamily="18" charset="0"/>
                                          </a:rPr>
                                          <m:t>9</m:t>
                                        </m:r>
                                      </m:den>
                                    </m:f>
                                    <m:f>
                                      <m:fPr>
                                        <m:ctrlPr>
                                          <a:rPr lang="en-US" altLang="ja-JP" sz="2400" i="1">
                                            <a:solidFill>
                                              <a:schemeClr val="bg1"/>
                                            </a:solidFill>
                                            <a:latin typeface="Cambria Math" panose="02040503050406030204" pitchFamily="18" charset="0"/>
                                          </a:rPr>
                                        </m:ctrlPr>
                                      </m:fPr>
                                      <m:num>
                                        <m:r>
                                          <a:rPr lang="en-US" altLang="ja-JP" sz="2400" i="1">
                                            <a:solidFill>
                                              <a:schemeClr val="bg1"/>
                                            </a:solidFill>
                                            <a:latin typeface="Cambria Math" panose="02040503050406030204" pitchFamily="18" charset="0"/>
                                          </a:rPr>
                                          <m:t>𝑥</m:t>
                                        </m:r>
                                        <m:r>
                                          <a:rPr lang="en-US" altLang="ja-JP" sz="2400" i="1">
                                            <a:solidFill>
                                              <a:schemeClr val="bg1"/>
                                            </a:solidFill>
                                            <a:latin typeface="Cambria Math" panose="02040503050406030204" pitchFamily="18" charset="0"/>
                                          </a:rPr>
                                          <m:t>−2</m:t>
                                        </m:r>
                                        <m:r>
                                          <a:rPr lang="el-GR" altLang="ja-JP" sz="2400" i="1">
                                            <a:solidFill>
                                              <a:schemeClr val="bg1"/>
                                            </a:solidFill>
                                            <a:latin typeface="Cambria Math" panose="02040503050406030204" pitchFamily="18" charset="0"/>
                                          </a:rPr>
                                          <m:t>𝛿</m:t>
                                        </m:r>
                                      </m:num>
                                      <m:den>
                                        <m:r>
                                          <a:rPr lang="en-US" altLang="ja-JP" sz="2400" i="1">
                                            <a:solidFill>
                                              <a:schemeClr val="bg1"/>
                                            </a:solidFill>
                                            <a:latin typeface="Cambria Math" panose="02040503050406030204" pitchFamily="18" charset="0"/>
                                          </a:rPr>
                                          <m:t>1−(</m:t>
                                        </m:r>
                                        <m:r>
                                          <a:rPr lang="en-US" altLang="ja-JP" sz="2400" i="1">
                                            <a:solidFill>
                                              <a:schemeClr val="bg1"/>
                                            </a:solidFill>
                                            <a:latin typeface="Cambria Math" panose="02040503050406030204" pitchFamily="18" charset="0"/>
                                          </a:rPr>
                                          <m:t>𝑥</m:t>
                                        </m:r>
                                        <m:r>
                                          <a:rPr lang="en-US" altLang="ja-JP" sz="2400" i="1">
                                            <a:solidFill>
                                              <a:schemeClr val="bg1"/>
                                            </a:solidFill>
                                            <a:latin typeface="Cambria Math" panose="02040503050406030204" pitchFamily="18" charset="0"/>
                                          </a:rPr>
                                          <m:t>−2</m:t>
                                        </m:r>
                                        <m:r>
                                          <a:rPr lang="el-GR" altLang="ja-JP" sz="2400" i="1">
                                            <a:solidFill>
                                              <a:schemeClr val="bg1"/>
                                            </a:solidFill>
                                            <a:latin typeface="Cambria Math" panose="02040503050406030204" pitchFamily="18" charset="0"/>
                                          </a:rPr>
                                          <m:t>𝛿</m:t>
                                        </m:r>
                                        <m:r>
                                          <a:rPr lang="en-US" altLang="ja-JP" sz="2400" i="1">
                                            <a:solidFill>
                                              <a:schemeClr val="bg1"/>
                                            </a:solidFill>
                                            <a:latin typeface="Cambria Math" panose="02040503050406030204" pitchFamily="18" charset="0"/>
                                          </a:rPr>
                                          <m:t>)</m:t>
                                        </m:r>
                                      </m:den>
                                    </m:f>
                                  </m:e>
                                </m:d>
                              </m:e>
                            </m:func>
                          </m:e>
                        </m:d>
                      </m:oMath>
                    </m:oMathPara>
                  </a14:m>
                  <a:endParaRPr kumimoji="1" lang="ja-JP" altLang="en-US" dirty="0"/>
                </a:p>
              </p:txBody>
            </p:sp>
          </mc:Choice>
          <mc:Fallback xmlns="">
            <p:sp>
              <p:nvSpPr>
                <p:cNvPr id="6" name="テキスト ボックス 5">
                  <a:extLst>
                    <a:ext uri="{FF2B5EF4-FFF2-40B4-BE49-F238E27FC236}">
                      <a16:creationId xmlns:a16="http://schemas.microsoft.com/office/drawing/2014/main" id="{521219E6-CFA7-4154-868D-D8BA2F5E3FD3}"/>
                    </a:ext>
                  </a:extLst>
                </p:cNvPr>
                <p:cNvSpPr txBox="1">
                  <a:spLocks noRot="1" noChangeAspect="1" noMove="1" noResize="1" noEditPoints="1" noAdjustHandles="1" noChangeArrowheads="1" noChangeShapeType="1" noTextEdit="1"/>
                </p:cNvSpPr>
                <p:nvPr/>
              </p:nvSpPr>
              <p:spPr>
                <a:xfrm>
                  <a:off x="370264" y="1861897"/>
                  <a:ext cx="8398890" cy="910861"/>
                </a:xfrm>
                <a:prstGeom prst="rect">
                  <a:avLst/>
                </a:prstGeom>
                <a:blipFill>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53B49D47-063F-426D-BF17-6AB98DC17678}"/>
                    </a:ext>
                  </a:extLst>
                </p:cNvPr>
                <p:cNvSpPr txBox="1"/>
                <p:nvPr/>
              </p:nvSpPr>
              <p:spPr>
                <a:xfrm>
                  <a:off x="597631" y="3002302"/>
                  <a:ext cx="8028787" cy="408356"/>
                </a:xfrm>
                <a:prstGeom prst="rect">
                  <a:avLst/>
                </a:prstGeom>
                <a:noFill/>
              </p:spPr>
              <p:txBody>
                <a:bodyPr wrap="square" rtlCol="0">
                  <a:spAutoFit/>
                </a:bodyPr>
                <a:lstStyle/>
                <a:p>
                  <a14:m>
                    <m:oMath xmlns:m="http://schemas.openxmlformats.org/officeDocument/2006/math">
                      <m:sSub>
                        <m:sSubPr>
                          <m:ctrlPr>
                            <a:rPr lang="en-US" altLang="ja-JP" i="1" smtClean="0">
                              <a:solidFill>
                                <a:schemeClr val="bg1"/>
                              </a:solidFill>
                              <a:latin typeface="Cambria Math" panose="02040503050406030204" pitchFamily="18" charset="0"/>
                            </a:rPr>
                          </m:ctrlPr>
                        </m:sSubPr>
                        <m:e>
                          <m:r>
                            <a:rPr lang="en-US" altLang="ja-JP" i="1">
                              <a:solidFill>
                                <a:schemeClr val="bg1"/>
                              </a:solidFill>
                              <a:latin typeface="Cambria Math" panose="02040503050406030204" pitchFamily="18" charset="0"/>
                            </a:rPr>
                            <m:t>𝑘</m:t>
                          </m:r>
                        </m:e>
                        <m:sub>
                          <m:r>
                            <a:rPr lang="en-US" altLang="ja-JP" i="1">
                              <a:solidFill>
                                <a:schemeClr val="bg1"/>
                              </a:solidFill>
                              <a:latin typeface="Cambria Math" panose="02040503050406030204" pitchFamily="18" charset="0"/>
                            </a:rPr>
                            <m:t>𝐵</m:t>
                          </m:r>
                        </m:sub>
                      </m:sSub>
                      <m:r>
                        <a:rPr lang="en-US" altLang="ja-JP" i="1">
                          <a:solidFill>
                            <a:schemeClr val="bg1"/>
                          </a:solidFill>
                          <a:latin typeface="Cambria Math" panose="02040503050406030204" pitchFamily="18" charset="0"/>
                        </a:rPr>
                        <m:t> </m:t>
                      </m:r>
                    </m:oMath>
                  </a14:m>
                  <a:r>
                    <a:rPr kumimoji="1" lang="en-US" altLang="ja-JP" dirty="0">
                      <a:solidFill>
                        <a:schemeClr val="bg1"/>
                      </a:solidFill>
                    </a:rPr>
                    <a:t>:</a:t>
                  </a:r>
                  <a:r>
                    <a:rPr kumimoji="1" lang="ja-JP" altLang="en-US" dirty="0">
                      <a:solidFill>
                        <a:schemeClr val="bg1"/>
                      </a:solidFill>
                    </a:rPr>
                    <a:t>ボルツマン定数 </a:t>
                  </a:r>
                  <a:r>
                    <a:rPr lang="en-US" altLang="ja-JP" dirty="0">
                      <a:solidFill>
                        <a:schemeClr val="bg1"/>
                      </a:solidFill>
                    </a:rPr>
                    <a:t>  e:</a:t>
                  </a:r>
                  <a:r>
                    <a:rPr lang="ja-JP" altLang="en-US" dirty="0">
                      <a:solidFill>
                        <a:schemeClr val="bg1"/>
                      </a:solidFill>
                    </a:rPr>
                    <a:t>電荷素量</a:t>
                  </a:r>
                  <a:r>
                    <a:rPr lang="en-US" altLang="ja-JP" dirty="0">
                      <a:solidFill>
                        <a:schemeClr val="bg1"/>
                      </a:solidFill>
                    </a:rPr>
                    <a:t>   </a:t>
                  </a:r>
                  <a:r>
                    <a:rPr lang="en-US" altLang="ja-JP" i="1" dirty="0">
                      <a:solidFill>
                        <a:schemeClr val="bg1"/>
                      </a:solidFill>
                    </a:rPr>
                    <a:t>y</a:t>
                  </a:r>
                  <a:r>
                    <a:rPr lang="en-US" altLang="ja-JP" dirty="0">
                      <a:solidFill>
                        <a:schemeClr val="bg1"/>
                      </a:solidFill>
                    </a:rPr>
                    <a:t>:Fe</a:t>
                  </a:r>
                  <a:r>
                    <a:rPr lang="en-US" altLang="ja-JP" baseline="30000" dirty="0">
                      <a:solidFill>
                        <a:schemeClr val="bg1"/>
                      </a:solidFill>
                    </a:rPr>
                    <a:t>3+</a:t>
                  </a:r>
                  <a:r>
                    <a:rPr lang="ja-JP" altLang="en-US" dirty="0">
                      <a:solidFill>
                        <a:schemeClr val="bg1"/>
                      </a:solidFill>
                    </a:rPr>
                    <a:t>の</a:t>
                  </a:r>
                  <a:r>
                    <a:rPr lang="en-US" altLang="ja-JP" dirty="0">
                      <a:solidFill>
                        <a:schemeClr val="bg1"/>
                      </a:solidFill>
                    </a:rPr>
                    <a:t>LSFe</a:t>
                  </a:r>
                  <a:r>
                    <a:rPr lang="en-US" altLang="ja-JP" baseline="30000" dirty="0">
                      <a:solidFill>
                        <a:schemeClr val="bg1"/>
                      </a:solidFill>
                    </a:rPr>
                    <a:t>3+</a:t>
                  </a:r>
                  <a:r>
                    <a:rPr lang="ja-JP" altLang="en-US" dirty="0">
                      <a:solidFill>
                        <a:schemeClr val="bg1"/>
                      </a:solidFill>
                    </a:rPr>
                    <a:t>の比率　</a:t>
                  </a:r>
                  <a:r>
                    <a:rPr lang="en-US" altLang="ja-JP" i="1" dirty="0">
                      <a:solidFill>
                        <a:schemeClr val="bg1"/>
                      </a:solidFill>
                      <a:latin typeface="Times New Roman" panose="02020603050405020304" pitchFamily="18" charset="0"/>
                      <a:cs typeface="Times New Roman" panose="02020603050405020304" pitchFamily="18" charset="0"/>
                    </a:rPr>
                    <a:t>x</a:t>
                  </a:r>
                  <a:r>
                    <a:rPr lang="en-US" altLang="ja-JP" dirty="0">
                      <a:solidFill>
                        <a:schemeClr val="bg1"/>
                      </a:solidFill>
                    </a:rPr>
                    <a:t>-2</a:t>
                  </a:r>
                  <a:r>
                    <a:rPr lang="el-GR" altLang="ja-JP" i="1" dirty="0">
                      <a:solidFill>
                        <a:schemeClr val="bg1"/>
                      </a:solidFill>
                      <a:latin typeface="Times New Roman" panose="02020603050405020304" pitchFamily="18" charset="0"/>
                      <a:cs typeface="Times New Roman" panose="02020603050405020304" pitchFamily="18" charset="0"/>
                    </a:rPr>
                    <a:t>δ</a:t>
                  </a:r>
                  <a:r>
                    <a:rPr lang="ja-JP" altLang="en-US" i="1" dirty="0">
                      <a:solidFill>
                        <a:schemeClr val="bg1"/>
                      </a:solidFill>
                      <a:latin typeface="Times New Roman" panose="02020603050405020304" pitchFamily="18" charset="0"/>
                      <a:cs typeface="Times New Roman" panose="02020603050405020304" pitchFamily="18" charset="0"/>
                    </a:rPr>
                    <a:t> </a:t>
                  </a:r>
                  <a:r>
                    <a:rPr lang="en-US" altLang="ja-JP" dirty="0">
                      <a:solidFill>
                        <a:schemeClr val="bg1"/>
                      </a:solidFill>
                      <a:latin typeface="Times New Roman" panose="02020603050405020304" pitchFamily="18" charset="0"/>
                      <a:cs typeface="Times New Roman" panose="02020603050405020304" pitchFamily="18" charset="0"/>
                    </a:rPr>
                    <a:t>: </a:t>
                  </a:r>
                  <a:r>
                    <a:rPr lang="ja-JP" altLang="en-US" dirty="0">
                      <a:solidFill>
                        <a:schemeClr val="bg1"/>
                      </a:solidFill>
                      <a:latin typeface="Times New Roman" panose="02020603050405020304" pitchFamily="18" charset="0"/>
                      <a:cs typeface="Times New Roman" panose="02020603050405020304" pitchFamily="18" charset="0"/>
                    </a:rPr>
                    <a:t>酸素欠損量を考慮</a:t>
                  </a:r>
                  <a:endParaRPr lang="en-US" altLang="ja-JP" dirty="0">
                    <a:solidFill>
                      <a:schemeClr val="bg1"/>
                    </a:solidFill>
                  </a:endParaRPr>
                </a:p>
              </p:txBody>
            </p:sp>
          </mc:Choice>
          <mc:Fallback xmlns="">
            <p:sp>
              <p:nvSpPr>
                <p:cNvPr id="7" name="テキスト ボックス 6">
                  <a:extLst>
                    <a:ext uri="{FF2B5EF4-FFF2-40B4-BE49-F238E27FC236}">
                      <a16:creationId xmlns:a16="http://schemas.microsoft.com/office/drawing/2014/main" id="{53B49D47-063F-426D-BF17-6AB98DC17678}"/>
                    </a:ext>
                  </a:extLst>
                </p:cNvPr>
                <p:cNvSpPr txBox="1">
                  <a:spLocks noRot="1" noChangeAspect="1" noMove="1" noResize="1" noEditPoints="1" noAdjustHandles="1" noChangeArrowheads="1" noChangeShapeType="1" noTextEdit="1"/>
                </p:cNvSpPr>
                <p:nvPr/>
              </p:nvSpPr>
              <p:spPr>
                <a:xfrm>
                  <a:off x="597631" y="3002302"/>
                  <a:ext cx="8028787" cy="408356"/>
                </a:xfrm>
                <a:prstGeom prst="rect">
                  <a:avLst/>
                </a:prstGeom>
                <a:blipFill>
                  <a:blip r:embed="rId8"/>
                  <a:stretch>
                    <a:fillRect t="-13115" b="-26230"/>
                  </a:stretch>
                </a:blipFill>
              </p:spPr>
              <p:txBody>
                <a:bodyPr/>
                <a:lstStyle/>
                <a:p>
                  <a:r>
                    <a:rPr lang="ja-JP" altLang="en-US">
                      <a:noFill/>
                    </a:rPr>
                    <a:t> </a:t>
                  </a:r>
                </a:p>
              </p:txBody>
            </p:sp>
          </mc:Fallback>
        </mc:AlternateContent>
      </p:grpSp>
      <p:grpSp>
        <p:nvGrpSpPr>
          <p:cNvPr id="51" name="グループ化 50">
            <a:extLst>
              <a:ext uri="{FF2B5EF4-FFF2-40B4-BE49-F238E27FC236}">
                <a16:creationId xmlns:a16="http://schemas.microsoft.com/office/drawing/2014/main" id="{FD07C27C-2944-45E6-8E14-8E72A3EE2563}"/>
              </a:ext>
            </a:extLst>
          </p:cNvPr>
          <p:cNvGrpSpPr/>
          <p:nvPr/>
        </p:nvGrpSpPr>
        <p:grpSpPr>
          <a:xfrm>
            <a:off x="198731" y="3642097"/>
            <a:ext cx="4640722" cy="2354506"/>
            <a:chOff x="196290" y="3536272"/>
            <a:chExt cx="4640722" cy="2354506"/>
          </a:xfrm>
        </p:grpSpPr>
        <p:grpSp>
          <p:nvGrpSpPr>
            <p:cNvPr id="47" name="グループ化 46">
              <a:extLst>
                <a:ext uri="{FF2B5EF4-FFF2-40B4-BE49-F238E27FC236}">
                  <a16:creationId xmlns:a16="http://schemas.microsoft.com/office/drawing/2014/main" id="{F4C0A508-F050-43EB-BA84-7CDA29E89D33}"/>
                </a:ext>
              </a:extLst>
            </p:cNvPr>
            <p:cNvGrpSpPr/>
            <p:nvPr/>
          </p:nvGrpSpPr>
          <p:grpSpPr>
            <a:xfrm>
              <a:off x="879987" y="3536272"/>
              <a:ext cx="3957025" cy="2354506"/>
              <a:chOff x="2236764" y="3828640"/>
              <a:chExt cx="3957025" cy="2354506"/>
            </a:xfrm>
          </p:grpSpPr>
          <p:grpSp>
            <p:nvGrpSpPr>
              <p:cNvPr id="9" name="グループ化 8">
                <a:extLst>
                  <a:ext uri="{FF2B5EF4-FFF2-40B4-BE49-F238E27FC236}">
                    <a16:creationId xmlns:a16="http://schemas.microsoft.com/office/drawing/2014/main" id="{0D672349-7866-4241-8EBF-27F9DE5E4577}"/>
                  </a:ext>
                </a:extLst>
              </p:cNvPr>
              <p:cNvGrpSpPr/>
              <p:nvPr/>
            </p:nvGrpSpPr>
            <p:grpSpPr>
              <a:xfrm>
                <a:off x="2236764" y="3828640"/>
                <a:ext cx="3957025" cy="1574800"/>
                <a:chOff x="418834" y="684404"/>
                <a:chExt cx="3957025" cy="1574800"/>
              </a:xfrm>
            </p:grpSpPr>
            <p:cxnSp>
              <p:nvCxnSpPr>
                <p:cNvPr id="10" name="直線コネクタ 9">
                  <a:extLst>
                    <a:ext uri="{FF2B5EF4-FFF2-40B4-BE49-F238E27FC236}">
                      <a16:creationId xmlns:a16="http://schemas.microsoft.com/office/drawing/2014/main" id="{E5AC64E4-9AA9-423E-9E50-079587A48BB8}"/>
                    </a:ext>
                  </a:extLst>
                </p:cNvPr>
                <p:cNvCxnSpPr/>
                <p:nvPr/>
              </p:nvCxnSpPr>
              <p:spPr>
                <a:xfrm>
                  <a:off x="418834" y="1996681"/>
                  <a:ext cx="7200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5C168251-7C9E-4140-BD4B-6F3C69DD54AB}"/>
                    </a:ext>
                  </a:extLst>
                </p:cNvPr>
                <p:cNvCxnSpPr/>
                <p:nvPr/>
              </p:nvCxnSpPr>
              <p:spPr>
                <a:xfrm>
                  <a:off x="418834" y="1852665"/>
                  <a:ext cx="7200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D7771A79-4525-48A3-9965-E0EADA511C3E}"/>
                    </a:ext>
                  </a:extLst>
                </p:cNvPr>
                <p:cNvCxnSpPr/>
                <p:nvPr/>
              </p:nvCxnSpPr>
              <p:spPr>
                <a:xfrm>
                  <a:off x="418834" y="2140697"/>
                  <a:ext cx="7200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C84DBC71-1EEA-49A3-96B0-13DFE664BDBF}"/>
                    </a:ext>
                  </a:extLst>
                </p:cNvPr>
                <p:cNvCxnSpPr/>
                <p:nvPr/>
              </p:nvCxnSpPr>
              <p:spPr>
                <a:xfrm>
                  <a:off x="418834" y="1420617"/>
                  <a:ext cx="7200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08B2FCE6-B8BA-4F70-924E-57D61FEDC0A5}"/>
                    </a:ext>
                  </a:extLst>
                </p:cNvPr>
                <p:cNvCxnSpPr/>
                <p:nvPr/>
              </p:nvCxnSpPr>
              <p:spPr>
                <a:xfrm>
                  <a:off x="418834" y="1276601"/>
                  <a:ext cx="7200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5D415658-20AD-42FC-AA5F-784589C25B86}"/>
                    </a:ext>
                  </a:extLst>
                </p:cNvPr>
                <p:cNvCxnSpPr/>
                <p:nvPr/>
              </p:nvCxnSpPr>
              <p:spPr>
                <a:xfrm flipV="1">
                  <a:off x="490842" y="2028493"/>
                  <a:ext cx="0" cy="216024"/>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66DE3A4E-EC5D-46EA-9C60-0FA767A301A8}"/>
                    </a:ext>
                  </a:extLst>
                </p:cNvPr>
                <p:cNvCxnSpPr>
                  <a:cxnSpLocks/>
                </p:cNvCxnSpPr>
                <p:nvPr/>
              </p:nvCxnSpPr>
              <p:spPr>
                <a:xfrm flipV="1">
                  <a:off x="634858" y="1888669"/>
                  <a:ext cx="0" cy="216024"/>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77C76491-18F4-4AFB-9AB2-2BE6407A6F1A}"/>
                    </a:ext>
                  </a:extLst>
                </p:cNvPr>
                <p:cNvCxnSpPr/>
                <p:nvPr/>
              </p:nvCxnSpPr>
              <p:spPr>
                <a:xfrm flipV="1">
                  <a:off x="778874" y="1742451"/>
                  <a:ext cx="0" cy="216024"/>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E28FF007-FFDD-4BC4-8D0B-9CD7AAB20E9A}"/>
                    </a:ext>
                  </a:extLst>
                </p:cNvPr>
                <p:cNvCxnSpPr>
                  <a:cxnSpLocks/>
                </p:cNvCxnSpPr>
                <p:nvPr/>
              </p:nvCxnSpPr>
              <p:spPr>
                <a:xfrm>
                  <a:off x="896254" y="1996681"/>
                  <a:ext cx="0" cy="247836"/>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C60A0966-4226-441E-9B91-FD7403BD6147}"/>
                    </a:ext>
                  </a:extLst>
                </p:cNvPr>
                <p:cNvSpPr txBox="1"/>
                <p:nvPr/>
              </p:nvSpPr>
              <p:spPr>
                <a:xfrm>
                  <a:off x="418834" y="686252"/>
                  <a:ext cx="921629" cy="399216"/>
                </a:xfrm>
                <a:prstGeom prst="rect">
                  <a:avLst/>
                </a:prstGeom>
                <a:noFill/>
              </p:spPr>
              <p:txBody>
                <a:bodyPr wrap="square" rtlCol="0">
                  <a:spAutoFit/>
                </a:bodyPr>
                <a:lstStyle/>
                <a:p>
                  <a:r>
                    <a:rPr kumimoji="1" lang="en-US" altLang="ja-JP" sz="2000" dirty="0"/>
                    <a:t>LS Fe</a:t>
                  </a:r>
                  <a:r>
                    <a:rPr kumimoji="1" lang="en-US" altLang="ja-JP" sz="2000" baseline="30000" dirty="0"/>
                    <a:t>4+</a:t>
                  </a:r>
                  <a:r>
                    <a:rPr kumimoji="1" lang="en-US" altLang="ja-JP" sz="2000" dirty="0"/>
                    <a:t> </a:t>
                  </a:r>
                  <a:endParaRPr kumimoji="1" lang="ja-JP" altLang="en-US" sz="2000" baseline="30000" dirty="0"/>
                </a:p>
              </p:txBody>
            </p:sp>
            <p:cxnSp>
              <p:nvCxnSpPr>
                <p:cNvPr id="20" name="直線コネクタ 19">
                  <a:extLst>
                    <a:ext uri="{FF2B5EF4-FFF2-40B4-BE49-F238E27FC236}">
                      <a16:creationId xmlns:a16="http://schemas.microsoft.com/office/drawing/2014/main" id="{FC0AE49B-5788-4EC5-9C28-8EC3618F3CF4}"/>
                    </a:ext>
                  </a:extLst>
                </p:cNvPr>
                <p:cNvCxnSpPr/>
                <p:nvPr/>
              </p:nvCxnSpPr>
              <p:spPr>
                <a:xfrm>
                  <a:off x="1998804" y="2011368"/>
                  <a:ext cx="7200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7D9F0501-B30B-414B-A548-7041D4C48008}"/>
                    </a:ext>
                  </a:extLst>
                </p:cNvPr>
                <p:cNvCxnSpPr/>
                <p:nvPr/>
              </p:nvCxnSpPr>
              <p:spPr>
                <a:xfrm>
                  <a:off x="1998804" y="1867352"/>
                  <a:ext cx="7200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838DCF37-396A-4C70-B122-02C8282933CE}"/>
                    </a:ext>
                  </a:extLst>
                </p:cNvPr>
                <p:cNvCxnSpPr/>
                <p:nvPr/>
              </p:nvCxnSpPr>
              <p:spPr>
                <a:xfrm>
                  <a:off x="1998804" y="2155384"/>
                  <a:ext cx="7200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05574604-102C-4CD3-B325-CF1FC9DA7720}"/>
                    </a:ext>
                  </a:extLst>
                </p:cNvPr>
                <p:cNvCxnSpPr/>
                <p:nvPr/>
              </p:nvCxnSpPr>
              <p:spPr>
                <a:xfrm>
                  <a:off x="1998804" y="1435304"/>
                  <a:ext cx="7200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AD68D941-CBBB-4F57-87D7-B83B887AC527}"/>
                    </a:ext>
                  </a:extLst>
                </p:cNvPr>
                <p:cNvCxnSpPr/>
                <p:nvPr/>
              </p:nvCxnSpPr>
              <p:spPr>
                <a:xfrm>
                  <a:off x="1998804" y="1291288"/>
                  <a:ext cx="7200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709D56CD-5EC6-40C8-93E4-DB5C99DD16BC}"/>
                    </a:ext>
                  </a:extLst>
                </p:cNvPr>
                <p:cNvCxnSpPr/>
                <p:nvPr/>
              </p:nvCxnSpPr>
              <p:spPr>
                <a:xfrm flipV="1">
                  <a:off x="2070812" y="2043180"/>
                  <a:ext cx="0" cy="216024"/>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25D3597C-5AB6-45F8-9CDF-136A5D799E08}"/>
                    </a:ext>
                  </a:extLst>
                </p:cNvPr>
                <p:cNvCxnSpPr>
                  <a:cxnSpLocks/>
                </p:cNvCxnSpPr>
                <p:nvPr/>
              </p:nvCxnSpPr>
              <p:spPr>
                <a:xfrm flipV="1">
                  <a:off x="2214828" y="1903356"/>
                  <a:ext cx="0" cy="216024"/>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9A9FD21F-76DD-471C-BED5-9481F4363018}"/>
                    </a:ext>
                  </a:extLst>
                </p:cNvPr>
                <p:cNvCxnSpPr/>
                <p:nvPr/>
              </p:nvCxnSpPr>
              <p:spPr>
                <a:xfrm flipV="1">
                  <a:off x="2358844" y="1757138"/>
                  <a:ext cx="0" cy="216024"/>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28">
                  <a:extLst>
                    <a:ext uri="{FF2B5EF4-FFF2-40B4-BE49-F238E27FC236}">
                      <a16:creationId xmlns:a16="http://schemas.microsoft.com/office/drawing/2014/main" id="{55C18751-D969-4F37-B9D8-BC36E7F795F6}"/>
                    </a:ext>
                  </a:extLst>
                </p:cNvPr>
                <p:cNvCxnSpPr>
                  <a:cxnSpLocks/>
                </p:cNvCxnSpPr>
                <p:nvPr/>
              </p:nvCxnSpPr>
              <p:spPr>
                <a:xfrm>
                  <a:off x="2476224" y="2011368"/>
                  <a:ext cx="0" cy="247836"/>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5F074CF4-BE4F-4F22-BF36-2A242D9164F1}"/>
                    </a:ext>
                  </a:extLst>
                </p:cNvPr>
                <p:cNvCxnSpPr/>
                <p:nvPr/>
              </p:nvCxnSpPr>
              <p:spPr>
                <a:xfrm>
                  <a:off x="3552677" y="1996788"/>
                  <a:ext cx="7200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1E28C18F-1008-44DA-84DF-DB73E5809297}"/>
                    </a:ext>
                  </a:extLst>
                </p:cNvPr>
                <p:cNvCxnSpPr/>
                <p:nvPr/>
              </p:nvCxnSpPr>
              <p:spPr>
                <a:xfrm>
                  <a:off x="3552677" y="1852772"/>
                  <a:ext cx="7200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E7668A3C-3BD2-4B72-9242-3BB88D5A826A}"/>
                    </a:ext>
                  </a:extLst>
                </p:cNvPr>
                <p:cNvCxnSpPr/>
                <p:nvPr/>
              </p:nvCxnSpPr>
              <p:spPr>
                <a:xfrm>
                  <a:off x="3552677" y="2140804"/>
                  <a:ext cx="7200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35624DEA-25B5-45CC-9120-CC1237754F6E}"/>
                    </a:ext>
                  </a:extLst>
                </p:cNvPr>
                <p:cNvCxnSpPr/>
                <p:nvPr/>
              </p:nvCxnSpPr>
              <p:spPr>
                <a:xfrm>
                  <a:off x="3552677" y="1420724"/>
                  <a:ext cx="7200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2EE543C9-1030-485B-9DED-186962896CC4}"/>
                    </a:ext>
                  </a:extLst>
                </p:cNvPr>
                <p:cNvCxnSpPr/>
                <p:nvPr/>
              </p:nvCxnSpPr>
              <p:spPr>
                <a:xfrm>
                  <a:off x="3552677" y="1276708"/>
                  <a:ext cx="7200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矢印コネクタ 34">
                  <a:extLst>
                    <a:ext uri="{FF2B5EF4-FFF2-40B4-BE49-F238E27FC236}">
                      <a16:creationId xmlns:a16="http://schemas.microsoft.com/office/drawing/2014/main" id="{9DA18162-CE57-4D12-8D29-0266FD9A3ADE}"/>
                    </a:ext>
                  </a:extLst>
                </p:cNvPr>
                <p:cNvCxnSpPr/>
                <p:nvPr/>
              </p:nvCxnSpPr>
              <p:spPr>
                <a:xfrm flipV="1">
                  <a:off x="3616089" y="2028493"/>
                  <a:ext cx="0" cy="216024"/>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35">
                  <a:extLst>
                    <a:ext uri="{FF2B5EF4-FFF2-40B4-BE49-F238E27FC236}">
                      <a16:creationId xmlns:a16="http://schemas.microsoft.com/office/drawing/2014/main" id="{A2F2AE5E-82E5-4A39-9F45-53B145412ADD}"/>
                    </a:ext>
                  </a:extLst>
                </p:cNvPr>
                <p:cNvCxnSpPr>
                  <a:cxnSpLocks/>
                </p:cNvCxnSpPr>
                <p:nvPr/>
              </p:nvCxnSpPr>
              <p:spPr>
                <a:xfrm flipV="1">
                  <a:off x="3768701" y="1888776"/>
                  <a:ext cx="0" cy="216024"/>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矢印コネクタ 36">
                  <a:extLst>
                    <a:ext uri="{FF2B5EF4-FFF2-40B4-BE49-F238E27FC236}">
                      <a16:creationId xmlns:a16="http://schemas.microsoft.com/office/drawing/2014/main" id="{F4933747-8AB1-4B14-9B32-285654B8378B}"/>
                    </a:ext>
                  </a:extLst>
                </p:cNvPr>
                <p:cNvCxnSpPr/>
                <p:nvPr/>
              </p:nvCxnSpPr>
              <p:spPr>
                <a:xfrm flipV="1">
                  <a:off x="3912717" y="1742558"/>
                  <a:ext cx="0" cy="216024"/>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矢印コネクタ 37">
                  <a:extLst>
                    <a:ext uri="{FF2B5EF4-FFF2-40B4-BE49-F238E27FC236}">
                      <a16:creationId xmlns:a16="http://schemas.microsoft.com/office/drawing/2014/main" id="{DEC82773-FB62-4C91-A2AA-D4724F8C4DAA}"/>
                    </a:ext>
                  </a:extLst>
                </p:cNvPr>
                <p:cNvCxnSpPr>
                  <a:cxnSpLocks/>
                </p:cNvCxnSpPr>
                <p:nvPr/>
              </p:nvCxnSpPr>
              <p:spPr>
                <a:xfrm>
                  <a:off x="4030097" y="1996788"/>
                  <a:ext cx="0" cy="247836"/>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a:extLst>
                    <a:ext uri="{FF2B5EF4-FFF2-40B4-BE49-F238E27FC236}">
                      <a16:creationId xmlns:a16="http://schemas.microsoft.com/office/drawing/2014/main" id="{2131A2D2-C2C2-469D-9169-C7F791427B35}"/>
                    </a:ext>
                  </a:extLst>
                </p:cNvPr>
                <p:cNvCxnSpPr>
                  <a:cxnSpLocks/>
                </p:cNvCxnSpPr>
                <p:nvPr/>
              </p:nvCxnSpPr>
              <p:spPr>
                <a:xfrm>
                  <a:off x="2587702" y="1882252"/>
                  <a:ext cx="0" cy="247836"/>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矢印コネクタ 39">
                  <a:extLst>
                    <a:ext uri="{FF2B5EF4-FFF2-40B4-BE49-F238E27FC236}">
                      <a16:creationId xmlns:a16="http://schemas.microsoft.com/office/drawing/2014/main" id="{DF5C45E2-0E3C-47DF-831A-B3A9905922BA}"/>
                    </a:ext>
                  </a:extLst>
                </p:cNvPr>
                <p:cNvCxnSpPr/>
                <p:nvPr/>
              </p:nvCxnSpPr>
              <p:spPr>
                <a:xfrm flipV="1">
                  <a:off x="3741531" y="1320486"/>
                  <a:ext cx="0" cy="216024"/>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4945D398-724D-4A68-B9FD-7A8E33BD419E}"/>
                    </a:ext>
                  </a:extLst>
                </p:cNvPr>
                <p:cNvSpPr txBox="1"/>
                <p:nvPr/>
              </p:nvSpPr>
              <p:spPr>
                <a:xfrm>
                  <a:off x="1896444" y="686252"/>
                  <a:ext cx="921629" cy="400110"/>
                </a:xfrm>
                <a:prstGeom prst="rect">
                  <a:avLst/>
                </a:prstGeom>
                <a:noFill/>
              </p:spPr>
              <p:txBody>
                <a:bodyPr wrap="square" rtlCol="0">
                  <a:spAutoFit/>
                </a:bodyPr>
                <a:lstStyle/>
                <a:p>
                  <a:r>
                    <a:rPr kumimoji="1" lang="en-US" altLang="ja-JP" sz="2000" dirty="0"/>
                    <a:t>LS Fe</a:t>
                  </a:r>
                  <a:r>
                    <a:rPr lang="en-US" altLang="ja-JP" sz="2000" baseline="30000" dirty="0"/>
                    <a:t>3</a:t>
                  </a:r>
                  <a:r>
                    <a:rPr kumimoji="1" lang="en-US" altLang="ja-JP" sz="2000" baseline="30000" dirty="0"/>
                    <a:t>+</a:t>
                  </a:r>
                  <a:r>
                    <a:rPr kumimoji="1" lang="en-US" altLang="ja-JP" sz="2000" dirty="0"/>
                    <a:t> </a:t>
                  </a:r>
                  <a:endParaRPr kumimoji="1" lang="ja-JP" altLang="en-US" sz="2000" baseline="30000" dirty="0"/>
                </a:p>
              </p:txBody>
            </p:sp>
            <p:sp>
              <p:nvSpPr>
                <p:cNvPr id="42" name="テキスト ボックス 41">
                  <a:extLst>
                    <a:ext uri="{FF2B5EF4-FFF2-40B4-BE49-F238E27FC236}">
                      <a16:creationId xmlns:a16="http://schemas.microsoft.com/office/drawing/2014/main" id="{1183ADE2-24F8-47FB-BDEA-87A6F838FEE4}"/>
                    </a:ext>
                  </a:extLst>
                </p:cNvPr>
                <p:cNvSpPr txBox="1"/>
                <p:nvPr/>
              </p:nvSpPr>
              <p:spPr>
                <a:xfrm>
                  <a:off x="3528134" y="684404"/>
                  <a:ext cx="847725" cy="400110"/>
                </a:xfrm>
                <a:prstGeom prst="rect">
                  <a:avLst/>
                </a:prstGeom>
                <a:noFill/>
              </p:spPr>
              <p:txBody>
                <a:bodyPr wrap="square" rtlCol="0">
                  <a:spAutoFit/>
                </a:bodyPr>
                <a:lstStyle/>
                <a:p>
                  <a:r>
                    <a:rPr lang="en-US" altLang="ja-JP" sz="2000" dirty="0"/>
                    <a:t>I</a:t>
                  </a:r>
                  <a:r>
                    <a:rPr kumimoji="1" lang="en-US" altLang="ja-JP" sz="2000" dirty="0"/>
                    <a:t>S Fe</a:t>
                  </a:r>
                  <a:r>
                    <a:rPr lang="en-US" altLang="ja-JP" sz="2000" baseline="30000" dirty="0"/>
                    <a:t>3</a:t>
                  </a:r>
                  <a:r>
                    <a:rPr kumimoji="1" lang="en-US" altLang="ja-JP" sz="2000" baseline="30000" dirty="0"/>
                    <a:t>+</a:t>
                  </a:r>
                  <a:endParaRPr kumimoji="1" lang="ja-JP" altLang="en-US" sz="2000" baseline="30000" dirty="0"/>
                </a:p>
              </p:txBody>
            </p:sp>
          </p:grpSp>
          <p:graphicFrame>
            <p:nvGraphicFramePr>
              <p:cNvPr id="43" name="オブジェクト 42">
                <a:extLst>
                  <a:ext uri="{FF2B5EF4-FFF2-40B4-BE49-F238E27FC236}">
                    <a16:creationId xmlns:a16="http://schemas.microsoft.com/office/drawing/2014/main" id="{46DFD87A-C63A-4CCB-A84B-916CC2B16A24}"/>
                  </a:ext>
                </a:extLst>
              </p:cNvPr>
              <p:cNvGraphicFramePr>
                <a:graphicFrameLocks noChangeAspect="1"/>
              </p:cNvGraphicFramePr>
              <p:nvPr/>
            </p:nvGraphicFramePr>
            <p:xfrm>
              <a:off x="2236764" y="5780938"/>
              <a:ext cx="716910" cy="402208"/>
            </p:xfrm>
            <a:graphic>
              <a:graphicData uri="http://schemas.openxmlformats.org/presentationml/2006/ole">
                <mc:AlternateContent xmlns:mc="http://schemas.openxmlformats.org/markup-compatibility/2006">
                  <mc:Choice xmlns:v="urn:schemas-microsoft-com:vml" Requires="v">
                    <p:oleObj spid="_x0000_s5392" name="Equation" r:id="rId9" imgW="419040" imgH="228600" progId="Equation.DSMT4">
                      <p:embed/>
                    </p:oleObj>
                  </mc:Choice>
                  <mc:Fallback>
                    <p:oleObj name="Equation" r:id="rId9" imgW="419040" imgH="228600" progId="Equation.DSMT4">
                      <p:embed/>
                      <p:pic>
                        <p:nvPicPr>
                          <p:cNvPr id="43" name="オブジェクト 42">
                            <a:extLst>
                              <a:ext uri="{FF2B5EF4-FFF2-40B4-BE49-F238E27FC236}">
                                <a16:creationId xmlns:a16="http://schemas.microsoft.com/office/drawing/2014/main" id="{46DFD87A-C63A-4CCB-A84B-916CC2B16A24}"/>
                              </a:ext>
                            </a:extLst>
                          </p:cNvPr>
                          <p:cNvPicPr/>
                          <p:nvPr/>
                        </p:nvPicPr>
                        <p:blipFill>
                          <a:blip r:embed="rId10"/>
                          <a:stretch>
                            <a:fillRect/>
                          </a:stretch>
                        </p:blipFill>
                        <p:spPr>
                          <a:xfrm>
                            <a:off x="2236764" y="5780938"/>
                            <a:ext cx="716910" cy="402208"/>
                          </a:xfrm>
                          <a:prstGeom prst="rect">
                            <a:avLst/>
                          </a:prstGeom>
                        </p:spPr>
                      </p:pic>
                    </p:oleObj>
                  </mc:Fallback>
                </mc:AlternateContent>
              </a:graphicData>
            </a:graphic>
          </p:graphicFrame>
          <p:graphicFrame>
            <p:nvGraphicFramePr>
              <p:cNvPr id="44" name="オブジェクト 43">
                <a:extLst>
                  <a:ext uri="{FF2B5EF4-FFF2-40B4-BE49-F238E27FC236}">
                    <a16:creationId xmlns:a16="http://schemas.microsoft.com/office/drawing/2014/main" id="{0405CA48-73A5-43C5-B896-43E134714F36}"/>
                  </a:ext>
                </a:extLst>
              </p:cNvPr>
              <p:cNvGraphicFramePr>
                <a:graphicFrameLocks noChangeAspect="1"/>
              </p:cNvGraphicFramePr>
              <p:nvPr/>
            </p:nvGraphicFramePr>
            <p:xfrm>
              <a:off x="3816734" y="5768931"/>
              <a:ext cx="716910" cy="402208"/>
            </p:xfrm>
            <a:graphic>
              <a:graphicData uri="http://schemas.openxmlformats.org/presentationml/2006/ole">
                <mc:AlternateContent xmlns:mc="http://schemas.openxmlformats.org/markup-compatibility/2006">
                  <mc:Choice xmlns:v="urn:schemas-microsoft-com:vml" Requires="v">
                    <p:oleObj spid="_x0000_s5393" name="Equation" r:id="rId11" imgW="419040" imgH="228600" progId="Equation.DSMT4">
                      <p:embed/>
                    </p:oleObj>
                  </mc:Choice>
                  <mc:Fallback>
                    <p:oleObj name="Equation" r:id="rId11" imgW="419040" imgH="228600" progId="Equation.DSMT4">
                      <p:embed/>
                      <p:pic>
                        <p:nvPicPr>
                          <p:cNvPr id="44" name="オブジェクト 43">
                            <a:extLst>
                              <a:ext uri="{FF2B5EF4-FFF2-40B4-BE49-F238E27FC236}">
                                <a16:creationId xmlns:a16="http://schemas.microsoft.com/office/drawing/2014/main" id="{0405CA48-73A5-43C5-B896-43E134714F36}"/>
                              </a:ext>
                            </a:extLst>
                          </p:cNvPr>
                          <p:cNvPicPr/>
                          <p:nvPr/>
                        </p:nvPicPr>
                        <p:blipFill>
                          <a:blip r:embed="rId12"/>
                          <a:stretch>
                            <a:fillRect/>
                          </a:stretch>
                        </p:blipFill>
                        <p:spPr>
                          <a:xfrm>
                            <a:off x="3816734" y="5768931"/>
                            <a:ext cx="716910" cy="402208"/>
                          </a:xfrm>
                          <a:prstGeom prst="rect">
                            <a:avLst/>
                          </a:prstGeom>
                        </p:spPr>
                      </p:pic>
                    </p:oleObj>
                  </mc:Fallback>
                </mc:AlternateContent>
              </a:graphicData>
            </a:graphic>
          </p:graphicFrame>
          <p:graphicFrame>
            <p:nvGraphicFramePr>
              <p:cNvPr id="45" name="オブジェクト 44">
                <a:extLst>
                  <a:ext uri="{FF2B5EF4-FFF2-40B4-BE49-F238E27FC236}">
                    <a16:creationId xmlns:a16="http://schemas.microsoft.com/office/drawing/2014/main" id="{8EF66707-5F3E-4832-8D6C-FAB7221390DE}"/>
                  </a:ext>
                </a:extLst>
              </p:cNvPr>
              <p:cNvGraphicFramePr>
                <a:graphicFrameLocks noChangeAspect="1"/>
              </p:cNvGraphicFramePr>
              <p:nvPr/>
            </p:nvGraphicFramePr>
            <p:xfrm>
              <a:off x="5300594" y="5781508"/>
              <a:ext cx="847725" cy="401638"/>
            </p:xfrm>
            <a:graphic>
              <a:graphicData uri="http://schemas.openxmlformats.org/presentationml/2006/ole">
                <mc:AlternateContent xmlns:mc="http://schemas.openxmlformats.org/markup-compatibility/2006">
                  <mc:Choice xmlns:v="urn:schemas-microsoft-com:vml" Requires="v">
                    <p:oleObj spid="_x0000_s5394" name="Equation" r:id="rId13" imgW="495000" imgH="228600" progId="Equation.DSMT4">
                      <p:embed/>
                    </p:oleObj>
                  </mc:Choice>
                  <mc:Fallback>
                    <p:oleObj name="Equation" r:id="rId13" imgW="495000" imgH="228600" progId="Equation.DSMT4">
                      <p:embed/>
                      <p:pic>
                        <p:nvPicPr>
                          <p:cNvPr id="45" name="オブジェクト 44">
                            <a:extLst>
                              <a:ext uri="{FF2B5EF4-FFF2-40B4-BE49-F238E27FC236}">
                                <a16:creationId xmlns:a16="http://schemas.microsoft.com/office/drawing/2014/main" id="{8EF66707-5F3E-4832-8D6C-FAB7221390DE}"/>
                              </a:ext>
                            </a:extLst>
                          </p:cNvPr>
                          <p:cNvPicPr/>
                          <p:nvPr/>
                        </p:nvPicPr>
                        <p:blipFill>
                          <a:blip r:embed="rId14"/>
                          <a:stretch>
                            <a:fillRect/>
                          </a:stretch>
                        </p:blipFill>
                        <p:spPr>
                          <a:xfrm>
                            <a:off x="5300594" y="5781508"/>
                            <a:ext cx="847725" cy="401638"/>
                          </a:xfrm>
                          <a:prstGeom prst="rect">
                            <a:avLst/>
                          </a:prstGeom>
                        </p:spPr>
                      </p:pic>
                    </p:oleObj>
                  </mc:Fallback>
                </mc:AlternateContent>
              </a:graphicData>
            </a:graphic>
          </p:graphicFrame>
        </p:grpSp>
        <p:sp>
          <p:nvSpPr>
            <p:cNvPr id="8" name="テキスト ボックス 7">
              <a:extLst>
                <a:ext uri="{FF2B5EF4-FFF2-40B4-BE49-F238E27FC236}">
                  <a16:creationId xmlns:a16="http://schemas.microsoft.com/office/drawing/2014/main" id="{29492853-DE05-4934-A077-3005D8B8783F}"/>
                </a:ext>
              </a:extLst>
            </p:cNvPr>
            <p:cNvSpPr txBox="1"/>
            <p:nvPr/>
          </p:nvSpPr>
          <p:spPr>
            <a:xfrm>
              <a:off x="196290" y="4043954"/>
              <a:ext cx="372218" cy="369332"/>
            </a:xfrm>
            <a:prstGeom prst="rect">
              <a:avLst/>
            </a:prstGeom>
            <a:noFill/>
          </p:spPr>
          <p:txBody>
            <a:bodyPr wrap="none" rtlCol="0">
              <a:spAutoFit/>
            </a:bodyPr>
            <a:lstStyle/>
            <a:p>
              <a:r>
                <a:rPr kumimoji="1" lang="en-US" altLang="ja-JP" dirty="0" err="1"/>
                <a:t>e</a:t>
              </a:r>
              <a:r>
                <a:rPr kumimoji="1" lang="en-US" altLang="ja-JP" baseline="-25000" dirty="0" err="1"/>
                <a:t>g</a:t>
              </a:r>
              <a:endParaRPr kumimoji="1" lang="ja-JP" altLang="en-US" dirty="0"/>
            </a:p>
          </p:txBody>
        </p:sp>
        <p:sp>
          <p:nvSpPr>
            <p:cNvPr id="46" name="テキスト ボックス 45">
              <a:extLst>
                <a:ext uri="{FF2B5EF4-FFF2-40B4-BE49-F238E27FC236}">
                  <a16:creationId xmlns:a16="http://schemas.microsoft.com/office/drawing/2014/main" id="{F952F214-A2CF-49B3-892D-138A3503D84C}"/>
                </a:ext>
              </a:extLst>
            </p:cNvPr>
            <p:cNvSpPr txBox="1"/>
            <p:nvPr/>
          </p:nvSpPr>
          <p:spPr>
            <a:xfrm>
              <a:off x="196290" y="4673372"/>
              <a:ext cx="412292" cy="369332"/>
            </a:xfrm>
            <a:prstGeom prst="rect">
              <a:avLst/>
            </a:prstGeom>
            <a:noFill/>
          </p:spPr>
          <p:txBody>
            <a:bodyPr wrap="none" rtlCol="0">
              <a:spAutoFit/>
            </a:bodyPr>
            <a:lstStyle/>
            <a:p>
              <a:r>
                <a:rPr kumimoji="1" lang="en-US" altLang="ja-JP" dirty="0"/>
                <a:t>t</a:t>
              </a:r>
              <a:r>
                <a:rPr kumimoji="1" lang="en-US" altLang="ja-JP" baseline="-25000" dirty="0"/>
                <a:t>2g</a:t>
              </a:r>
              <a:endParaRPr kumimoji="1" lang="ja-JP" altLang="en-US" dirty="0"/>
            </a:p>
          </p:txBody>
        </p:sp>
      </p:grpSp>
      <p:pic>
        <p:nvPicPr>
          <p:cNvPr id="52" name="Picture 2" descr="K:\web\ynu-logo\base04-1.jpg">
            <a:extLst>
              <a:ext uri="{FF2B5EF4-FFF2-40B4-BE49-F238E27FC236}">
                <a16:creationId xmlns:a16="http://schemas.microsoft.com/office/drawing/2014/main" id="{3FDACE62-F6A7-4BDA-AB6B-0DB1D2D2446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43895" y="6453336"/>
            <a:ext cx="1656209" cy="30524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3" name="テキスト ボックス 52">
                <a:extLst>
                  <a:ext uri="{FF2B5EF4-FFF2-40B4-BE49-F238E27FC236}">
                    <a16:creationId xmlns:a16="http://schemas.microsoft.com/office/drawing/2014/main" id="{48CF423E-0404-428F-9459-E931491A4CAE}"/>
                  </a:ext>
                </a:extLst>
              </p:cNvPr>
              <p:cNvSpPr txBox="1"/>
              <p:nvPr/>
            </p:nvSpPr>
            <p:spPr>
              <a:xfrm>
                <a:off x="6373628" y="6426658"/>
                <a:ext cx="1437638" cy="369332"/>
              </a:xfrm>
              <a:prstGeom prst="rect">
                <a:avLst/>
              </a:prstGeom>
              <a:noFill/>
            </p:spPr>
            <p:txBody>
              <a:bodyPr wrap="none" rtlCol="0">
                <a:spAutoFit/>
              </a:bodyPr>
              <a:lstStyle/>
              <a:p>
                <a:r>
                  <a:rPr lang="en-US" altLang="ja-JP" dirty="0">
                    <a:solidFill>
                      <a:schemeClr val="bg1"/>
                    </a:solidFill>
                  </a:rPr>
                  <a:t> </a:t>
                </a:r>
                <a14:m>
                  <m:oMath xmlns:m="http://schemas.openxmlformats.org/officeDocument/2006/math">
                    <m:sSub>
                      <m:sSubPr>
                        <m:ctrlPr>
                          <a:rPr lang="en-US" altLang="ja-JP" i="1" smtClean="0">
                            <a:solidFill>
                              <a:schemeClr val="tx1"/>
                            </a:solidFill>
                            <a:latin typeface="Cambria Math" panose="02040503050406030204" pitchFamily="18" charset="0"/>
                          </a:rPr>
                        </m:ctrlPr>
                      </m:sSubPr>
                      <m:e>
                        <m:r>
                          <a:rPr lang="en-US" altLang="ja-JP" i="1">
                            <a:solidFill>
                              <a:schemeClr val="tx1"/>
                            </a:solidFill>
                            <a:latin typeface="Cambria Math" panose="02040503050406030204" pitchFamily="18" charset="0"/>
                          </a:rPr>
                          <m:t>𝑆</m:t>
                        </m:r>
                      </m:e>
                      <m:sub>
                        <m:r>
                          <a:rPr lang="en-US" altLang="ja-JP" i="1">
                            <a:solidFill>
                              <a:schemeClr val="tx1"/>
                            </a:solidFill>
                            <a:latin typeface="Cambria Math" panose="02040503050406030204" pitchFamily="18" charset="0"/>
                            <a:ea typeface="Cambria Math" panose="02040503050406030204" pitchFamily="18" charset="0"/>
                          </a:rPr>
                          <m:t>∞</m:t>
                        </m:r>
                      </m:sub>
                    </m:sSub>
                  </m:oMath>
                </a14:m>
                <a:r>
                  <a:rPr kumimoji="1" lang="ja-JP" altLang="en-US" dirty="0"/>
                  <a:t>の理論値</a:t>
                </a:r>
              </a:p>
            </p:txBody>
          </p:sp>
        </mc:Choice>
        <mc:Fallback xmlns="">
          <p:sp>
            <p:nvSpPr>
              <p:cNvPr id="53" name="テキスト ボックス 52">
                <a:extLst>
                  <a:ext uri="{FF2B5EF4-FFF2-40B4-BE49-F238E27FC236}">
                    <a16:creationId xmlns:a16="http://schemas.microsoft.com/office/drawing/2014/main" id="{48CF423E-0404-428F-9459-E931491A4CAE}"/>
                  </a:ext>
                </a:extLst>
              </p:cNvPr>
              <p:cNvSpPr txBox="1">
                <a:spLocks noRot="1" noChangeAspect="1" noMove="1" noResize="1" noEditPoints="1" noAdjustHandles="1" noChangeArrowheads="1" noChangeShapeType="1" noTextEdit="1"/>
              </p:cNvSpPr>
              <p:nvPr/>
            </p:nvSpPr>
            <p:spPr>
              <a:xfrm>
                <a:off x="6373628" y="6426658"/>
                <a:ext cx="1437638" cy="369332"/>
              </a:xfrm>
              <a:prstGeom prst="rect">
                <a:avLst/>
              </a:prstGeom>
              <a:blipFill>
                <a:blip r:embed="rId16"/>
                <a:stretch>
                  <a:fillRect t="-13115" r="-3830" b="-19672"/>
                </a:stretch>
              </a:blipFill>
            </p:spPr>
            <p:txBody>
              <a:bodyPr/>
              <a:lstStyle/>
              <a:p>
                <a:r>
                  <a:rPr lang="ja-JP" altLang="en-US">
                    <a:noFill/>
                  </a:rPr>
                  <a:t> </a:t>
                </a:r>
              </a:p>
            </p:txBody>
          </p:sp>
        </mc:Fallback>
      </mc:AlternateContent>
      <p:grpSp>
        <p:nvGrpSpPr>
          <p:cNvPr id="57" name="グループ化 56">
            <a:extLst>
              <a:ext uri="{FF2B5EF4-FFF2-40B4-BE49-F238E27FC236}">
                <a16:creationId xmlns:a16="http://schemas.microsoft.com/office/drawing/2014/main" id="{866316D3-9905-4811-BAF7-91C9653AF8C1}"/>
              </a:ext>
            </a:extLst>
          </p:cNvPr>
          <p:cNvGrpSpPr/>
          <p:nvPr/>
        </p:nvGrpSpPr>
        <p:grpSpPr>
          <a:xfrm>
            <a:off x="5621095" y="4254789"/>
            <a:ext cx="749194" cy="676066"/>
            <a:chOff x="5653914" y="4392997"/>
            <a:chExt cx="749194" cy="676066"/>
          </a:xfrm>
        </p:grpSpPr>
        <p:sp>
          <p:nvSpPr>
            <p:cNvPr id="54" name="テキスト ボックス 53">
              <a:extLst>
                <a:ext uri="{FF2B5EF4-FFF2-40B4-BE49-F238E27FC236}">
                  <a16:creationId xmlns:a16="http://schemas.microsoft.com/office/drawing/2014/main" id="{5F3727E2-08E2-43C8-8D2F-B1B8F708EE57}"/>
                </a:ext>
              </a:extLst>
            </p:cNvPr>
            <p:cNvSpPr txBox="1"/>
            <p:nvPr/>
          </p:nvSpPr>
          <p:spPr>
            <a:xfrm>
              <a:off x="5657391" y="4392997"/>
              <a:ext cx="745717" cy="369332"/>
            </a:xfrm>
            <a:prstGeom prst="rect">
              <a:avLst/>
            </a:prstGeom>
            <a:noFill/>
          </p:spPr>
          <p:txBody>
            <a:bodyPr wrap="none" rtlCol="0">
              <a:spAutoFit/>
            </a:bodyPr>
            <a:lstStyle/>
            <a:p>
              <a:r>
                <a:rPr kumimoji="1" lang="ja-JP" altLang="en-US" dirty="0"/>
                <a:t>↑</a:t>
              </a:r>
              <a:r>
                <a:rPr kumimoji="1" lang="en-US" altLang="ja-JP" dirty="0"/>
                <a:t>p</a:t>
              </a:r>
              <a:r>
                <a:rPr kumimoji="1" lang="ja-JP" altLang="en-US" dirty="0"/>
                <a:t>型</a:t>
              </a:r>
            </a:p>
          </p:txBody>
        </p:sp>
        <p:sp>
          <p:nvSpPr>
            <p:cNvPr id="55" name="テキスト ボックス 54">
              <a:extLst>
                <a:ext uri="{FF2B5EF4-FFF2-40B4-BE49-F238E27FC236}">
                  <a16:creationId xmlns:a16="http://schemas.microsoft.com/office/drawing/2014/main" id="{2A38D5E5-B61E-42B8-B505-DEBFC6BD6F67}"/>
                </a:ext>
              </a:extLst>
            </p:cNvPr>
            <p:cNvSpPr txBox="1"/>
            <p:nvPr/>
          </p:nvSpPr>
          <p:spPr>
            <a:xfrm>
              <a:off x="5653914" y="4699731"/>
              <a:ext cx="745717" cy="369332"/>
            </a:xfrm>
            <a:prstGeom prst="rect">
              <a:avLst/>
            </a:prstGeom>
            <a:noFill/>
          </p:spPr>
          <p:txBody>
            <a:bodyPr wrap="none" rtlCol="0">
              <a:spAutoFit/>
            </a:bodyPr>
            <a:lstStyle/>
            <a:p>
              <a:r>
                <a:rPr kumimoji="1" lang="ja-JP" altLang="en-US" dirty="0"/>
                <a:t>↓</a:t>
              </a:r>
              <a:r>
                <a:rPr kumimoji="1" lang="en-US" altLang="ja-JP" dirty="0"/>
                <a:t>n</a:t>
              </a:r>
              <a:r>
                <a:rPr kumimoji="1" lang="ja-JP" altLang="en-US" dirty="0"/>
                <a:t>型</a:t>
              </a:r>
            </a:p>
          </p:txBody>
        </p:sp>
      </p:grpSp>
      <p:sp>
        <p:nvSpPr>
          <p:cNvPr id="60" name="タイトル 1">
            <a:extLst>
              <a:ext uri="{FF2B5EF4-FFF2-40B4-BE49-F238E27FC236}">
                <a16:creationId xmlns:a16="http://schemas.microsoft.com/office/drawing/2014/main" id="{C26ED8C5-5C1E-474C-A2A3-D1CEA7439F64}"/>
              </a:ext>
            </a:extLst>
          </p:cNvPr>
          <p:cNvSpPr txBox="1">
            <a:spLocks noGrp="1"/>
          </p:cNvSpPr>
          <p:nvPr>
            <p:ph type="title"/>
          </p:nvPr>
        </p:nvSpPr>
        <p:spPr>
          <a:xfrm>
            <a:off x="487979" y="-9539"/>
            <a:ext cx="8229600" cy="101039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dirty="0" err="1">
                <a:solidFill>
                  <a:srgbClr val="00B0F0"/>
                </a:solidFill>
              </a:rPr>
              <a:t>Heikes</a:t>
            </a:r>
            <a:r>
              <a:rPr lang="ja-JP" altLang="en-US" dirty="0">
                <a:solidFill>
                  <a:srgbClr val="00B0F0"/>
                </a:solidFill>
              </a:rPr>
              <a:t>の式</a:t>
            </a:r>
          </a:p>
        </p:txBody>
      </p:sp>
      <p:pic>
        <p:nvPicPr>
          <p:cNvPr id="2" name="オーディオ 1">
            <a:hlinkClick r:id="" action="ppaction://media"/>
            <a:extLst>
              <a:ext uri="{FF2B5EF4-FFF2-40B4-BE49-F238E27FC236}">
                <a16:creationId xmlns:a16="http://schemas.microsoft.com/office/drawing/2014/main" id="{A616A9B7-48DC-4ECA-A7A7-91CD57F0F709}"/>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8521700" y="6235700"/>
            <a:ext cx="406400" cy="406400"/>
          </a:xfrm>
          <a:prstGeom prst="rect">
            <a:avLst/>
          </a:prstGeom>
        </p:spPr>
      </p:pic>
      <p:sp>
        <p:nvSpPr>
          <p:cNvPr id="59" name="テキスト ボックス 58">
            <a:extLst>
              <a:ext uri="{FF2B5EF4-FFF2-40B4-BE49-F238E27FC236}">
                <a16:creationId xmlns:a16="http://schemas.microsoft.com/office/drawing/2014/main" id="{23F77B5F-6AE0-48A8-8307-8CF278D9A6CA}"/>
              </a:ext>
            </a:extLst>
          </p:cNvPr>
          <p:cNvSpPr txBox="1"/>
          <p:nvPr/>
        </p:nvSpPr>
        <p:spPr>
          <a:xfrm>
            <a:off x="1883342" y="1005325"/>
            <a:ext cx="3267015" cy="461665"/>
          </a:xfrm>
          <a:prstGeom prst="rect">
            <a:avLst/>
          </a:prstGeom>
          <a:noFill/>
        </p:spPr>
        <p:txBody>
          <a:bodyPr wrap="square">
            <a:spAutoFit/>
          </a:bodyPr>
          <a:lstStyle/>
          <a:p>
            <a:r>
              <a:rPr kumimoji="1" lang="en-US" altLang="ja-JP" sz="2400" b="0" i="0" u="none" strike="noStrike" kern="100" cap="none" spc="0" normalizeH="0" baseline="0" noProof="0" dirty="0">
                <a:ln>
                  <a:noFill/>
                </a:ln>
                <a:solidFill>
                  <a:prstClr val="white"/>
                </a:solidFill>
                <a:effectLst/>
                <a:uLnTx/>
                <a:uFillTx/>
                <a:ea typeface="ＭＳ 明朝" panose="02020609040205080304" pitchFamily="17" charset="-128"/>
                <a:cs typeface="Calibri" panose="020F0502020204030204" pitchFamily="34" charset="0"/>
              </a:rPr>
              <a:t>(Nd</a:t>
            </a:r>
            <a:r>
              <a:rPr kumimoji="1" lang="en-US" altLang="ja-JP" sz="2400" b="0" i="0" u="none" strike="noStrike" kern="100" cap="none" spc="0" normalizeH="0" baseline="-25000" noProof="0" dirty="0">
                <a:ln>
                  <a:noFill/>
                </a:ln>
                <a:solidFill>
                  <a:prstClr val="white"/>
                </a:solidFill>
                <a:effectLst/>
                <a:uLnTx/>
                <a:uFillTx/>
                <a:ea typeface="ＭＳ 明朝" panose="02020609040205080304" pitchFamily="17" charset="-128"/>
                <a:cs typeface="Calibri" panose="020F0502020204030204" pitchFamily="34" charset="0"/>
              </a:rPr>
              <a:t>1-x</a:t>
            </a:r>
            <a:r>
              <a:rPr kumimoji="1" lang="en-US" altLang="ja-JP" sz="2400" b="0" i="0" u="none" strike="noStrike" kern="100" cap="none" spc="0" normalizeH="0" baseline="0" noProof="0" dirty="0">
                <a:ln>
                  <a:noFill/>
                </a:ln>
                <a:solidFill>
                  <a:prstClr val="white"/>
                </a:solidFill>
                <a:effectLst/>
                <a:uLnTx/>
                <a:uFillTx/>
                <a:ea typeface="ＭＳ 明朝" panose="02020609040205080304" pitchFamily="17" charset="-128"/>
                <a:cs typeface="Calibri" panose="020F0502020204030204" pitchFamily="34" charset="0"/>
              </a:rPr>
              <a:t>Sr</a:t>
            </a:r>
            <a:r>
              <a:rPr kumimoji="1" lang="en-US" altLang="ja-JP" sz="2400" b="0" i="0" u="none" strike="noStrike" kern="100" cap="none" spc="0" normalizeH="0" baseline="-25000" noProof="0" dirty="0">
                <a:ln>
                  <a:noFill/>
                </a:ln>
                <a:solidFill>
                  <a:prstClr val="white"/>
                </a:solidFill>
                <a:effectLst/>
                <a:uLnTx/>
                <a:uFillTx/>
                <a:ea typeface="ＭＳ 明朝" panose="02020609040205080304" pitchFamily="17" charset="-128"/>
                <a:cs typeface="Calibri" panose="020F0502020204030204" pitchFamily="34" charset="0"/>
              </a:rPr>
              <a:t>x</a:t>
            </a:r>
            <a:r>
              <a:rPr kumimoji="1" lang="en-US" altLang="ja-JP" sz="2400" b="0" i="0" u="none" strike="noStrike" kern="100" cap="none" spc="0" normalizeH="0" baseline="0" noProof="0" dirty="0">
                <a:ln>
                  <a:noFill/>
                </a:ln>
                <a:solidFill>
                  <a:prstClr val="white"/>
                </a:solidFill>
                <a:effectLst/>
                <a:uLnTx/>
                <a:uFillTx/>
                <a:ea typeface="ＭＳ 明朝" panose="02020609040205080304" pitchFamily="17" charset="-128"/>
                <a:cs typeface="Calibri" panose="020F0502020204030204" pitchFamily="34" charset="0"/>
              </a:rPr>
              <a:t>FeO</a:t>
            </a:r>
            <a:r>
              <a:rPr kumimoji="1" lang="en-US" altLang="ja-JP" sz="2400" b="0" i="0" u="none" strike="noStrike" kern="100" cap="none" spc="0" normalizeH="0" baseline="-25000" noProof="0" dirty="0">
                <a:ln>
                  <a:noFill/>
                </a:ln>
                <a:solidFill>
                  <a:prstClr val="white"/>
                </a:solidFill>
                <a:effectLst/>
                <a:uLnTx/>
                <a:uFillTx/>
                <a:ea typeface="ＭＳ 明朝" panose="02020609040205080304" pitchFamily="17" charset="-128"/>
                <a:cs typeface="Calibri" panose="020F0502020204030204" pitchFamily="34" charset="0"/>
              </a:rPr>
              <a:t>3-</a:t>
            </a:r>
            <a:r>
              <a:rPr kumimoji="1" lang="el-GR" altLang="ja-JP" sz="2400" b="0" i="0" u="none" strike="noStrike" kern="100" cap="none" spc="0" normalizeH="0" baseline="-25000" noProof="0" dirty="0">
                <a:ln>
                  <a:noFill/>
                </a:ln>
                <a:solidFill>
                  <a:prstClr val="white"/>
                </a:solidFill>
                <a:effectLst/>
                <a:uLnTx/>
                <a:uFillTx/>
                <a:ea typeface="ＭＳ 明朝" panose="02020609040205080304" pitchFamily="17" charset="-128"/>
                <a:cs typeface="Times New Roman" panose="02020603050405020304" pitchFamily="18" charset="0"/>
              </a:rPr>
              <a:t>δ</a:t>
            </a:r>
            <a:r>
              <a:rPr kumimoji="1" lang="ja-JP" altLang="en-US" sz="2400" b="0" i="0" u="none" strike="noStrike" kern="100" cap="none" spc="0" normalizeH="0" noProof="0" dirty="0">
                <a:ln>
                  <a:noFill/>
                </a:ln>
                <a:solidFill>
                  <a:prstClr val="white"/>
                </a:solidFill>
                <a:effectLst/>
                <a:uLnTx/>
                <a:uFillTx/>
                <a:latin typeface="+mj-ea"/>
                <a:ea typeface="+mj-ea"/>
                <a:cs typeface="Times New Roman" panose="02020603050405020304" pitchFamily="18" charset="0"/>
              </a:rPr>
              <a:t>の場合</a:t>
            </a:r>
            <a:r>
              <a:rPr kumimoji="1" lang="en-US" altLang="ja-JP" sz="2400" b="0" i="0" u="none" strike="noStrike" kern="100" cap="none" spc="0" normalizeH="0" noProof="0" dirty="0">
                <a:ln>
                  <a:noFill/>
                </a:ln>
                <a:solidFill>
                  <a:prstClr val="white"/>
                </a:solidFill>
                <a:effectLst/>
                <a:uLnTx/>
                <a:uFillTx/>
                <a:ea typeface="ＭＳ 明朝" panose="02020609040205080304" pitchFamily="17" charset="-128"/>
                <a:cs typeface="Times New Roman" panose="02020603050405020304" pitchFamily="18" charset="0"/>
              </a:rPr>
              <a:t>)</a:t>
            </a:r>
            <a:r>
              <a:rPr kumimoji="1" lang="en-US" altLang="ja-JP" sz="2400" b="0" i="0" u="none" strike="noStrike" kern="100" cap="none" spc="0" normalizeH="0" baseline="0" noProof="0" dirty="0">
                <a:ln>
                  <a:noFill/>
                </a:ln>
                <a:solidFill>
                  <a:prstClr val="white"/>
                </a:solidFill>
                <a:effectLst/>
                <a:uLnTx/>
                <a:uFillTx/>
                <a:ea typeface="ＭＳ 明朝" panose="02020609040205080304" pitchFamily="17" charset="-128"/>
                <a:cs typeface="Calibri" panose="020F0502020204030204" pitchFamily="34" charset="0"/>
              </a:rPr>
              <a:t> </a:t>
            </a:r>
            <a:endParaRPr lang="ja-JP" altLang="en-US" sz="1100" dirty="0"/>
          </a:p>
        </p:txBody>
      </p:sp>
    </p:spTree>
    <p:extLst>
      <p:ext uri="{BB962C8B-B14F-4D97-AF65-F5344CB8AC3E}">
        <p14:creationId xmlns:p14="http://schemas.microsoft.com/office/powerpoint/2010/main" val="1543371418"/>
      </p:ext>
    </p:extLst>
  </p:cSld>
  <p:clrMapOvr>
    <a:masterClrMapping/>
  </p:clrMapOvr>
  <mc:AlternateContent xmlns:mc="http://schemas.openxmlformats.org/markup-compatibility/2006" xmlns:p14="http://schemas.microsoft.com/office/powerpoint/2010/main">
    <mc:Choice Requires="p14">
      <p:transition spd="slow" p14:dur="2000" advTm="67564"/>
    </mc:Choice>
    <mc:Fallback xmlns="">
      <p:transition spd="slow" advTm="67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459E745-6D66-4470-9AC6-63332852EA6A}"/>
              </a:ext>
            </a:extLst>
          </p:cNvPr>
          <p:cNvSpPr>
            <a:spLocks noGrp="1"/>
          </p:cNvSpPr>
          <p:nvPr>
            <p:ph type="sldNum" sz="quarter" idx="12"/>
          </p:nvPr>
        </p:nvSpPr>
        <p:spPr>
          <a:xfrm>
            <a:off x="8484190" y="6253235"/>
            <a:ext cx="406401" cy="518917"/>
          </a:xfrm>
        </p:spPr>
        <p:txBody>
          <a:bodyPr/>
          <a:lstStyle/>
          <a:p>
            <a:fld id="{90BA7EBE-6FD4-4B50-83C6-C925E775C4BE}" type="slidenum">
              <a:rPr kumimoji="1" lang="ja-JP" altLang="en-US" smtClean="0"/>
              <a:t>5</a:t>
            </a:fld>
            <a:endParaRPr kumimoji="1" lang="ja-JP" altLang="en-US" dirty="0"/>
          </a:p>
        </p:txBody>
      </p:sp>
      <p:sp>
        <p:nvSpPr>
          <p:cNvPr id="2" name="タイトル 1">
            <a:extLst>
              <a:ext uri="{FF2B5EF4-FFF2-40B4-BE49-F238E27FC236}">
                <a16:creationId xmlns:a16="http://schemas.microsoft.com/office/drawing/2014/main" id="{80CE0B9D-3190-4036-A922-91B4CFFF891F}"/>
              </a:ext>
            </a:extLst>
          </p:cNvPr>
          <p:cNvSpPr>
            <a:spLocks noGrp="1"/>
          </p:cNvSpPr>
          <p:nvPr>
            <p:ph type="title"/>
          </p:nvPr>
        </p:nvSpPr>
        <p:spPr>
          <a:xfrm>
            <a:off x="448056" y="1"/>
            <a:ext cx="8229600" cy="724408"/>
          </a:xfrm>
        </p:spPr>
        <p:txBody>
          <a:bodyPr>
            <a:normAutofit/>
          </a:bodyPr>
          <a:lstStyle/>
          <a:p>
            <a:r>
              <a:rPr lang="ja-JP" altLang="en-US" sz="3600" dirty="0">
                <a:solidFill>
                  <a:srgbClr val="00B0F0"/>
                </a:solidFill>
              </a:rPr>
              <a:t>ゴールドシュミット耐性因子</a:t>
            </a:r>
            <a:endParaRPr kumimoji="1" lang="ja-JP" altLang="en-US" sz="3600" dirty="0">
              <a:solidFill>
                <a:srgbClr val="00B0F0"/>
              </a:solidFill>
            </a:endParaRPr>
          </a:p>
        </p:txBody>
      </p:sp>
      <p:sp>
        <p:nvSpPr>
          <p:cNvPr id="9" name="スライド番号プレースホルダー 3">
            <a:extLst>
              <a:ext uri="{FF2B5EF4-FFF2-40B4-BE49-F238E27FC236}">
                <a16:creationId xmlns:a16="http://schemas.microsoft.com/office/drawing/2014/main" id="{D80EB4E9-1F44-430C-87CC-0598C1A0F4B3}"/>
              </a:ext>
            </a:extLst>
          </p:cNvPr>
          <p:cNvSpPr txBox="1">
            <a:spLocks/>
          </p:cNvSpPr>
          <p:nvPr/>
        </p:nvSpPr>
        <p:spPr>
          <a:xfrm>
            <a:off x="6017977" y="7820208"/>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0BA7EBE-6FD4-4B50-83C6-C925E775C4BE}" type="slidenum">
              <a:rPr lang="ja-JP" altLang="en-US" smtClean="0"/>
              <a:pPr/>
              <a:t>5</a:t>
            </a:fld>
            <a:endParaRPr lang="ja-JP" altLang="en-US"/>
          </a:p>
        </p:txBody>
      </p:sp>
      <p:sp>
        <p:nvSpPr>
          <p:cNvPr id="32" name="テキスト ボックス 31">
            <a:extLst>
              <a:ext uri="{FF2B5EF4-FFF2-40B4-BE49-F238E27FC236}">
                <a16:creationId xmlns:a16="http://schemas.microsoft.com/office/drawing/2014/main" id="{B967DCA9-38FA-4ED0-8EA0-B6D2619A3088}"/>
              </a:ext>
            </a:extLst>
          </p:cNvPr>
          <p:cNvSpPr txBox="1"/>
          <p:nvPr/>
        </p:nvSpPr>
        <p:spPr>
          <a:xfrm>
            <a:off x="8167799" y="3750881"/>
            <a:ext cx="1272745" cy="400110"/>
          </a:xfrm>
          <a:prstGeom prst="rect">
            <a:avLst/>
          </a:prstGeom>
          <a:noFill/>
        </p:spPr>
        <p:txBody>
          <a:bodyPr wrap="square" rtlCol="0">
            <a:spAutoFit/>
          </a:bodyPr>
          <a:lstStyle/>
          <a:p>
            <a:r>
              <a:rPr kumimoji="1" lang="en-US" altLang="ja-JP" sz="2000" dirty="0">
                <a:solidFill>
                  <a:srgbClr val="FF0000"/>
                </a:solidFill>
              </a:rPr>
              <a:t>LS Fe</a:t>
            </a:r>
            <a:r>
              <a:rPr lang="en-US" altLang="ja-JP" sz="2000" baseline="30000" dirty="0">
                <a:solidFill>
                  <a:srgbClr val="FF0000"/>
                </a:solidFill>
              </a:rPr>
              <a:t>3</a:t>
            </a:r>
            <a:r>
              <a:rPr kumimoji="1" lang="en-US" altLang="ja-JP" sz="2000" baseline="30000" dirty="0">
                <a:solidFill>
                  <a:srgbClr val="FF0000"/>
                </a:solidFill>
              </a:rPr>
              <a:t>+</a:t>
            </a:r>
            <a:r>
              <a:rPr kumimoji="1" lang="en-US" altLang="ja-JP" sz="2000" dirty="0">
                <a:solidFill>
                  <a:srgbClr val="FF0000"/>
                </a:solidFill>
              </a:rPr>
              <a:t> </a:t>
            </a:r>
            <a:endParaRPr kumimoji="1" lang="ja-JP" altLang="en-US" sz="2000" baseline="30000" dirty="0">
              <a:solidFill>
                <a:srgbClr val="FF0000"/>
              </a:solidFill>
            </a:endParaRPr>
          </a:p>
        </p:txBody>
      </p:sp>
      <p:sp>
        <p:nvSpPr>
          <p:cNvPr id="33" name="テキスト ボックス 32">
            <a:extLst>
              <a:ext uri="{FF2B5EF4-FFF2-40B4-BE49-F238E27FC236}">
                <a16:creationId xmlns:a16="http://schemas.microsoft.com/office/drawing/2014/main" id="{9159B1B0-0121-4016-82DF-65A40755D680}"/>
              </a:ext>
            </a:extLst>
          </p:cNvPr>
          <p:cNvSpPr txBox="1"/>
          <p:nvPr/>
        </p:nvSpPr>
        <p:spPr>
          <a:xfrm>
            <a:off x="2093511" y="3764765"/>
            <a:ext cx="1170685" cy="400110"/>
          </a:xfrm>
          <a:prstGeom prst="rect">
            <a:avLst/>
          </a:prstGeom>
          <a:noFill/>
        </p:spPr>
        <p:txBody>
          <a:bodyPr wrap="square" rtlCol="0">
            <a:spAutoFit/>
          </a:bodyPr>
          <a:lstStyle/>
          <a:p>
            <a:r>
              <a:rPr lang="en-US" altLang="ja-JP" sz="2000" dirty="0">
                <a:solidFill>
                  <a:srgbClr val="FF0000"/>
                </a:solidFill>
              </a:rPr>
              <a:t>I</a:t>
            </a:r>
            <a:r>
              <a:rPr kumimoji="1" lang="en-US" altLang="ja-JP" sz="2000" dirty="0">
                <a:solidFill>
                  <a:srgbClr val="FF0000"/>
                </a:solidFill>
              </a:rPr>
              <a:t>S Fe</a:t>
            </a:r>
            <a:r>
              <a:rPr lang="en-US" altLang="ja-JP" sz="2000" baseline="30000" dirty="0">
                <a:solidFill>
                  <a:srgbClr val="FF0000"/>
                </a:solidFill>
              </a:rPr>
              <a:t>3</a:t>
            </a:r>
            <a:r>
              <a:rPr kumimoji="1" lang="en-US" altLang="ja-JP" sz="2000" baseline="30000" dirty="0">
                <a:solidFill>
                  <a:srgbClr val="FF0000"/>
                </a:solidFill>
              </a:rPr>
              <a:t>+</a:t>
            </a:r>
            <a:endParaRPr kumimoji="1" lang="ja-JP" altLang="en-US" sz="2000" baseline="30000" dirty="0">
              <a:solidFill>
                <a:srgbClr val="FF0000"/>
              </a:solidFill>
            </a:endParaRPr>
          </a:p>
        </p:txBody>
      </p:sp>
      <p:sp>
        <p:nvSpPr>
          <p:cNvPr id="34" name="テキスト ボックス 33">
            <a:extLst>
              <a:ext uri="{FF2B5EF4-FFF2-40B4-BE49-F238E27FC236}">
                <a16:creationId xmlns:a16="http://schemas.microsoft.com/office/drawing/2014/main" id="{CC53DCE7-3283-433A-942A-35272F3DCAC8}"/>
              </a:ext>
            </a:extLst>
          </p:cNvPr>
          <p:cNvSpPr txBox="1"/>
          <p:nvPr/>
        </p:nvSpPr>
        <p:spPr>
          <a:xfrm>
            <a:off x="313957" y="5115241"/>
            <a:ext cx="434734" cy="461665"/>
          </a:xfrm>
          <a:prstGeom prst="rect">
            <a:avLst/>
          </a:prstGeom>
          <a:noFill/>
        </p:spPr>
        <p:txBody>
          <a:bodyPr wrap="none" rtlCol="0">
            <a:spAutoFit/>
          </a:bodyPr>
          <a:lstStyle/>
          <a:p>
            <a:r>
              <a:rPr kumimoji="1" lang="en-US" altLang="ja-JP" sz="2400" dirty="0" err="1"/>
              <a:t>e</a:t>
            </a:r>
            <a:r>
              <a:rPr kumimoji="1" lang="en-US" altLang="ja-JP" sz="2400" baseline="-25000" dirty="0" err="1"/>
              <a:t>g</a:t>
            </a:r>
            <a:endParaRPr kumimoji="1" lang="ja-JP" altLang="en-US" sz="2400" dirty="0"/>
          </a:p>
        </p:txBody>
      </p:sp>
      <p:sp>
        <p:nvSpPr>
          <p:cNvPr id="35" name="テキスト ボックス 34">
            <a:extLst>
              <a:ext uri="{FF2B5EF4-FFF2-40B4-BE49-F238E27FC236}">
                <a16:creationId xmlns:a16="http://schemas.microsoft.com/office/drawing/2014/main" id="{D89709F8-6388-4107-9DD0-257F62070CE2}"/>
              </a:ext>
            </a:extLst>
          </p:cNvPr>
          <p:cNvSpPr txBox="1"/>
          <p:nvPr/>
        </p:nvSpPr>
        <p:spPr>
          <a:xfrm>
            <a:off x="309767" y="6052929"/>
            <a:ext cx="487634" cy="461665"/>
          </a:xfrm>
          <a:prstGeom prst="rect">
            <a:avLst/>
          </a:prstGeom>
          <a:noFill/>
        </p:spPr>
        <p:txBody>
          <a:bodyPr wrap="none" rtlCol="0">
            <a:spAutoFit/>
          </a:bodyPr>
          <a:lstStyle/>
          <a:p>
            <a:r>
              <a:rPr kumimoji="1" lang="en-US" altLang="ja-JP" sz="2400" dirty="0"/>
              <a:t>t</a:t>
            </a:r>
            <a:r>
              <a:rPr kumimoji="1" lang="en-US" altLang="ja-JP" sz="2400" baseline="-25000" dirty="0"/>
              <a:t>2g</a:t>
            </a:r>
            <a:endParaRPr kumimoji="1" lang="ja-JP" altLang="en-US" sz="2400" dirty="0"/>
          </a:p>
        </p:txBody>
      </p:sp>
      <p:cxnSp>
        <p:nvCxnSpPr>
          <p:cNvPr id="36" name="直線コネクタ 35">
            <a:extLst>
              <a:ext uri="{FF2B5EF4-FFF2-40B4-BE49-F238E27FC236}">
                <a16:creationId xmlns:a16="http://schemas.microsoft.com/office/drawing/2014/main" id="{158DE5B4-28FE-404A-9C3E-6C1125C7529F}"/>
              </a:ext>
            </a:extLst>
          </p:cNvPr>
          <p:cNvCxnSpPr/>
          <p:nvPr/>
        </p:nvCxnSpPr>
        <p:spPr>
          <a:xfrm>
            <a:off x="5166424" y="6284412"/>
            <a:ext cx="99441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B54E8629-CFBC-40CC-A2E0-5836D777233C}"/>
              </a:ext>
            </a:extLst>
          </p:cNvPr>
          <p:cNvCxnSpPr/>
          <p:nvPr/>
        </p:nvCxnSpPr>
        <p:spPr>
          <a:xfrm>
            <a:off x="5166424" y="6052930"/>
            <a:ext cx="99441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B824F106-3B5A-45B3-BCD1-E4B7CC35EF64}"/>
              </a:ext>
            </a:extLst>
          </p:cNvPr>
          <p:cNvCxnSpPr/>
          <p:nvPr/>
        </p:nvCxnSpPr>
        <p:spPr>
          <a:xfrm>
            <a:off x="5166424" y="6515893"/>
            <a:ext cx="99441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0739427F-56BB-46A2-ACFD-FC1FF38494F4}"/>
              </a:ext>
            </a:extLst>
          </p:cNvPr>
          <p:cNvCxnSpPr/>
          <p:nvPr/>
        </p:nvCxnSpPr>
        <p:spPr>
          <a:xfrm>
            <a:off x="5181702" y="5144230"/>
            <a:ext cx="99441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EBD44E4A-77F0-4F06-9D78-0EE1F85DEBDE}"/>
              </a:ext>
            </a:extLst>
          </p:cNvPr>
          <p:cNvCxnSpPr/>
          <p:nvPr/>
        </p:nvCxnSpPr>
        <p:spPr>
          <a:xfrm>
            <a:off x="5181702" y="4912748"/>
            <a:ext cx="99441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矢印コネクタ 40">
            <a:extLst>
              <a:ext uri="{FF2B5EF4-FFF2-40B4-BE49-F238E27FC236}">
                <a16:creationId xmlns:a16="http://schemas.microsoft.com/office/drawing/2014/main" id="{628B3D2D-7A2A-44C2-828E-5BC8EB7A04A7}"/>
              </a:ext>
            </a:extLst>
          </p:cNvPr>
          <p:cNvCxnSpPr/>
          <p:nvPr/>
        </p:nvCxnSpPr>
        <p:spPr>
          <a:xfrm flipV="1">
            <a:off x="5480026" y="6339083"/>
            <a:ext cx="0" cy="347223"/>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41">
            <a:extLst>
              <a:ext uri="{FF2B5EF4-FFF2-40B4-BE49-F238E27FC236}">
                <a16:creationId xmlns:a16="http://schemas.microsoft.com/office/drawing/2014/main" id="{ADD07478-372F-46C7-A12D-AD454FE4EA5A}"/>
              </a:ext>
            </a:extLst>
          </p:cNvPr>
          <p:cNvCxnSpPr>
            <a:cxnSpLocks/>
          </p:cNvCxnSpPr>
          <p:nvPr/>
        </p:nvCxnSpPr>
        <p:spPr>
          <a:xfrm flipV="1">
            <a:off x="5678908" y="6114339"/>
            <a:ext cx="0" cy="347223"/>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矢印コネクタ 42">
            <a:extLst>
              <a:ext uri="{FF2B5EF4-FFF2-40B4-BE49-F238E27FC236}">
                <a16:creationId xmlns:a16="http://schemas.microsoft.com/office/drawing/2014/main" id="{BCDD667B-ACC8-45FE-94B8-A6D0D83A4B67}"/>
              </a:ext>
            </a:extLst>
          </p:cNvPr>
          <p:cNvCxnSpPr/>
          <p:nvPr/>
        </p:nvCxnSpPr>
        <p:spPr>
          <a:xfrm flipV="1">
            <a:off x="5877791" y="5879318"/>
            <a:ext cx="0" cy="347223"/>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E2FA5BCD-DFB9-4F3C-A0E6-3E2E3796764E}"/>
              </a:ext>
            </a:extLst>
          </p:cNvPr>
          <p:cNvCxnSpPr/>
          <p:nvPr/>
        </p:nvCxnSpPr>
        <p:spPr>
          <a:xfrm>
            <a:off x="6534576" y="5449011"/>
            <a:ext cx="99441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3FF5A882-EEF3-40B5-9AA7-27D836509C23}"/>
              </a:ext>
            </a:extLst>
          </p:cNvPr>
          <p:cNvCxnSpPr/>
          <p:nvPr/>
        </p:nvCxnSpPr>
        <p:spPr>
          <a:xfrm>
            <a:off x="6534576" y="5217529"/>
            <a:ext cx="99441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EF57DDB7-761B-429C-A94D-7E0FBA1EAA2E}"/>
              </a:ext>
            </a:extLst>
          </p:cNvPr>
          <p:cNvCxnSpPr/>
          <p:nvPr/>
        </p:nvCxnSpPr>
        <p:spPr>
          <a:xfrm>
            <a:off x="6534576" y="5680492"/>
            <a:ext cx="99441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8FD8D46A-595B-443E-B6B9-F3820A761D7C}"/>
              </a:ext>
            </a:extLst>
          </p:cNvPr>
          <p:cNvCxnSpPr/>
          <p:nvPr/>
        </p:nvCxnSpPr>
        <p:spPr>
          <a:xfrm>
            <a:off x="6534576" y="4398248"/>
            <a:ext cx="99441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2905E087-C5A3-4DC9-9697-05722E1973E8}"/>
              </a:ext>
            </a:extLst>
          </p:cNvPr>
          <p:cNvCxnSpPr/>
          <p:nvPr/>
        </p:nvCxnSpPr>
        <p:spPr>
          <a:xfrm>
            <a:off x="6534576" y="4166766"/>
            <a:ext cx="99441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矢印コネクタ 48">
            <a:extLst>
              <a:ext uri="{FF2B5EF4-FFF2-40B4-BE49-F238E27FC236}">
                <a16:creationId xmlns:a16="http://schemas.microsoft.com/office/drawing/2014/main" id="{C9B73B4E-D717-4F40-BCE8-90630BFCAD16}"/>
              </a:ext>
            </a:extLst>
          </p:cNvPr>
          <p:cNvCxnSpPr>
            <a:cxnSpLocks/>
          </p:cNvCxnSpPr>
          <p:nvPr/>
        </p:nvCxnSpPr>
        <p:spPr>
          <a:xfrm>
            <a:off x="6910583" y="5532320"/>
            <a:ext cx="0" cy="398355"/>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矢印コネクタ 49">
            <a:extLst>
              <a:ext uri="{FF2B5EF4-FFF2-40B4-BE49-F238E27FC236}">
                <a16:creationId xmlns:a16="http://schemas.microsoft.com/office/drawing/2014/main" id="{4BE34867-DB74-46F0-9491-324239DFA709}"/>
              </a:ext>
            </a:extLst>
          </p:cNvPr>
          <p:cNvCxnSpPr>
            <a:cxnSpLocks/>
          </p:cNvCxnSpPr>
          <p:nvPr/>
        </p:nvCxnSpPr>
        <p:spPr>
          <a:xfrm>
            <a:off x="7037065" y="5246166"/>
            <a:ext cx="0" cy="398355"/>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50">
            <a:extLst>
              <a:ext uri="{FF2B5EF4-FFF2-40B4-BE49-F238E27FC236}">
                <a16:creationId xmlns:a16="http://schemas.microsoft.com/office/drawing/2014/main" id="{21ABB927-4EA9-4F92-934E-6C4DD15DBF6C}"/>
              </a:ext>
            </a:extLst>
          </p:cNvPr>
          <p:cNvCxnSpPr>
            <a:cxnSpLocks/>
          </p:cNvCxnSpPr>
          <p:nvPr/>
        </p:nvCxnSpPr>
        <p:spPr>
          <a:xfrm>
            <a:off x="7668344" y="4347603"/>
            <a:ext cx="0" cy="1009237"/>
          </a:xfrm>
          <a:prstGeom prst="straightConnector1">
            <a:avLst/>
          </a:prstGeom>
          <a:ln w="349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2" name="テキスト ボックス 51">
            <a:extLst>
              <a:ext uri="{FF2B5EF4-FFF2-40B4-BE49-F238E27FC236}">
                <a16:creationId xmlns:a16="http://schemas.microsoft.com/office/drawing/2014/main" id="{EAF15C87-213B-4C34-B4A9-3357E8D815A3}"/>
              </a:ext>
            </a:extLst>
          </p:cNvPr>
          <p:cNvSpPr txBox="1"/>
          <p:nvPr/>
        </p:nvSpPr>
        <p:spPr>
          <a:xfrm>
            <a:off x="5409392" y="4391628"/>
            <a:ext cx="508473" cy="461665"/>
          </a:xfrm>
          <a:prstGeom prst="rect">
            <a:avLst/>
          </a:prstGeom>
          <a:noFill/>
        </p:spPr>
        <p:txBody>
          <a:bodyPr wrap="none" rtlCol="0">
            <a:spAutoFit/>
          </a:bodyPr>
          <a:lstStyle/>
          <a:p>
            <a:r>
              <a:rPr kumimoji="1" lang="en-US" altLang="ja-JP" sz="2400" dirty="0"/>
              <a:t>up</a:t>
            </a:r>
            <a:endParaRPr kumimoji="1" lang="ja-JP" altLang="en-US" sz="2400" dirty="0"/>
          </a:p>
        </p:txBody>
      </p:sp>
      <p:sp>
        <p:nvSpPr>
          <p:cNvPr id="53" name="テキスト ボックス 52">
            <a:extLst>
              <a:ext uri="{FF2B5EF4-FFF2-40B4-BE49-F238E27FC236}">
                <a16:creationId xmlns:a16="http://schemas.microsoft.com/office/drawing/2014/main" id="{9C6FDD67-DCC5-46ED-B4EC-DEFDC72BC5FD}"/>
              </a:ext>
            </a:extLst>
          </p:cNvPr>
          <p:cNvSpPr txBox="1"/>
          <p:nvPr/>
        </p:nvSpPr>
        <p:spPr>
          <a:xfrm>
            <a:off x="6643037" y="3686923"/>
            <a:ext cx="888769" cy="461665"/>
          </a:xfrm>
          <a:prstGeom prst="rect">
            <a:avLst/>
          </a:prstGeom>
          <a:noFill/>
        </p:spPr>
        <p:txBody>
          <a:bodyPr wrap="none" rtlCol="0">
            <a:spAutoFit/>
          </a:bodyPr>
          <a:lstStyle/>
          <a:p>
            <a:r>
              <a:rPr lang="en-US" altLang="ja-JP" sz="2400" dirty="0"/>
              <a:t>down</a:t>
            </a:r>
            <a:endParaRPr kumimoji="1" lang="ja-JP" altLang="en-US" sz="2400" dirty="0"/>
          </a:p>
        </p:txBody>
      </p:sp>
      <p:sp>
        <p:nvSpPr>
          <p:cNvPr id="54" name="テキスト ボックス 53">
            <a:extLst>
              <a:ext uri="{FF2B5EF4-FFF2-40B4-BE49-F238E27FC236}">
                <a16:creationId xmlns:a16="http://schemas.microsoft.com/office/drawing/2014/main" id="{A54BB439-2975-4794-9932-314A7AD79E5F}"/>
              </a:ext>
            </a:extLst>
          </p:cNvPr>
          <p:cNvSpPr txBox="1"/>
          <p:nvPr/>
        </p:nvSpPr>
        <p:spPr>
          <a:xfrm>
            <a:off x="264530" y="3704392"/>
            <a:ext cx="1065741" cy="400110"/>
          </a:xfrm>
          <a:prstGeom prst="rect">
            <a:avLst/>
          </a:prstGeom>
          <a:noFill/>
        </p:spPr>
        <p:txBody>
          <a:bodyPr wrap="none" rtlCol="0">
            <a:spAutoFit/>
          </a:bodyPr>
          <a:lstStyle/>
          <a:p>
            <a:r>
              <a:rPr kumimoji="1" lang="en-US" altLang="ja-JP" sz="2000" dirty="0"/>
              <a:t>Fe</a:t>
            </a:r>
            <a:r>
              <a:rPr kumimoji="1" lang="en-US" altLang="ja-JP" sz="2000" baseline="30000" dirty="0"/>
              <a:t>3+</a:t>
            </a:r>
            <a:r>
              <a:rPr kumimoji="1" lang="en-US" altLang="ja-JP" sz="2000" dirty="0"/>
              <a:t>  3d</a:t>
            </a:r>
            <a:r>
              <a:rPr kumimoji="1" lang="en-US" altLang="ja-JP" sz="2000" baseline="30000" dirty="0"/>
              <a:t>5</a:t>
            </a:r>
            <a:endParaRPr kumimoji="1" lang="ja-JP" altLang="en-US" sz="2000" baseline="30000" dirty="0"/>
          </a:p>
        </p:txBody>
      </p:sp>
      <p:sp>
        <p:nvSpPr>
          <p:cNvPr id="3" name="テキスト ボックス 2">
            <a:extLst>
              <a:ext uri="{FF2B5EF4-FFF2-40B4-BE49-F238E27FC236}">
                <a16:creationId xmlns:a16="http://schemas.microsoft.com/office/drawing/2014/main" id="{B82E1F46-4313-4D8E-86E1-3A2EDB765416}"/>
              </a:ext>
            </a:extLst>
          </p:cNvPr>
          <p:cNvSpPr txBox="1"/>
          <p:nvPr/>
        </p:nvSpPr>
        <p:spPr>
          <a:xfrm>
            <a:off x="7730252" y="4576014"/>
            <a:ext cx="1338828" cy="369332"/>
          </a:xfrm>
          <a:prstGeom prst="rect">
            <a:avLst/>
          </a:prstGeom>
          <a:noFill/>
        </p:spPr>
        <p:txBody>
          <a:bodyPr wrap="none" rtlCol="0">
            <a:spAutoFit/>
          </a:bodyPr>
          <a:lstStyle/>
          <a:p>
            <a:pPr algn="l"/>
            <a:r>
              <a:rPr kumimoji="1" lang="ja-JP" altLang="en-US" dirty="0">
                <a:latin typeface="Times New Roman" panose="02020603050405020304" pitchFamily="18" charset="0"/>
                <a:cs typeface="Times New Roman" panose="02020603050405020304" pitchFamily="18" charset="0"/>
              </a:rPr>
              <a:t>結晶場分裂</a:t>
            </a:r>
          </a:p>
        </p:txBody>
      </p:sp>
      <p:grpSp>
        <p:nvGrpSpPr>
          <p:cNvPr id="57" name="グループ化 56">
            <a:extLst>
              <a:ext uri="{FF2B5EF4-FFF2-40B4-BE49-F238E27FC236}">
                <a16:creationId xmlns:a16="http://schemas.microsoft.com/office/drawing/2014/main" id="{D63231D7-95B3-4F7C-B620-E4CBAA552F94}"/>
              </a:ext>
            </a:extLst>
          </p:cNvPr>
          <p:cNvGrpSpPr/>
          <p:nvPr/>
        </p:nvGrpSpPr>
        <p:grpSpPr>
          <a:xfrm>
            <a:off x="1393522" y="760380"/>
            <a:ext cx="6490846" cy="1257713"/>
            <a:chOff x="102187" y="1204012"/>
            <a:chExt cx="8826222" cy="2361802"/>
          </a:xfrm>
        </p:grpSpPr>
        <p:sp>
          <p:nvSpPr>
            <p:cNvPr id="58" name="四角形: 角を丸くする 57">
              <a:extLst>
                <a:ext uri="{FF2B5EF4-FFF2-40B4-BE49-F238E27FC236}">
                  <a16:creationId xmlns:a16="http://schemas.microsoft.com/office/drawing/2014/main" id="{23E7BF0B-25E8-4EB1-A3E7-C3D295F348C3}"/>
                </a:ext>
              </a:extLst>
            </p:cNvPr>
            <p:cNvSpPr/>
            <p:nvPr/>
          </p:nvSpPr>
          <p:spPr>
            <a:xfrm>
              <a:off x="102187" y="1204012"/>
              <a:ext cx="8826222" cy="2361802"/>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mc:AlternateContent xmlns:mc="http://schemas.openxmlformats.org/markup-compatibility/2006" xmlns:a14="http://schemas.microsoft.com/office/drawing/2010/main">
          <mc:Choice Requires="a14">
            <p:sp>
              <p:nvSpPr>
                <p:cNvPr id="60" name="テキスト ボックス 59">
                  <a:extLst>
                    <a:ext uri="{FF2B5EF4-FFF2-40B4-BE49-F238E27FC236}">
                      <a16:creationId xmlns:a16="http://schemas.microsoft.com/office/drawing/2014/main" id="{38ED3B6A-3FBD-4C5A-9C1C-859B2C9ED760}"/>
                    </a:ext>
                  </a:extLst>
                </p:cNvPr>
                <p:cNvSpPr txBox="1"/>
                <p:nvPr/>
              </p:nvSpPr>
              <p:spPr>
                <a:xfrm>
                  <a:off x="1509294" y="1452674"/>
                  <a:ext cx="2474449" cy="10071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800" b="0" i="1" smtClean="0">
                            <a:solidFill>
                              <a:schemeClr val="bg1"/>
                            </a:solidFill>
                            <a:latin typeface="Cambria Math" panose="02040503050406030204" pitchFamily="18" charset="0"/>
                            <a:ea typeface="Cambria Math" panose="02040503050406030204" pitchFamily="18" charset="0"/>
                          </a:rPr>
                          <m:t>𝑡</m:t>
                        </m:r>
                        <m:r>
                          <a:rPr kumimoji="1" lang="en-US" altLang="ja-JP" sz="2800" b="0" i="1" smtClean="0">
                            <a:solidFill>
                              <a:schemeClr val="bg1"/>
                            </a:solidFill>
                            <a:latin typeface="Cambria Math" panose="02040503050406030204" pitchFamily="18" charset="0"/>
                            <a:ea typeface="Cambria Math" panose="02040503050406030204" pitchFamily="18" charset="0"/>
                          </a:rPr>
                          <m:t>=</m:t>
                        </m:r>
                        <m:f>
                          <m:fPr>
                            <m:ctrlPr>
                              <a:rPr kumimoji="1" lang="en-US" altLang="ja-JP" sz="2800" b="0" i="1" smtClean="0">
                                <a:solidFill>
                                  <a:schemeClr val="bg1"/>
                                </a:solidFill>
                                <a:latin typeface="Cambria Math" panose="02040503050406030204" pitchFamily="18" charset="0"/>
                              </a:rPr>
                            </m:ctrlPr>
                          </m:fPr>
                          <m:num>
                            <m:sSub>
                              <m:sSubPr>
                                <m:ctrlPr>
                                  <a:rPr kumimoji="1" lang="en-US" altLang="ja-JP" sz="2800" b="0" i="1" smtClean="0">
                                    <a:solidFill>
                                      <a:schemeClr val="bg1"/>
                                    </a:solidFill>
                                    <a:latin typeface="Cambria Math" panose="02040503050406030204" pitchFamily="18" charset="0"/>
                                  </a:rPr>
                                </m:ctrlPr>
                              </m:sSubPr>
                              <m:e>
                                <m:r>
                                  <a:rPr kumimoji="1" lang="en-US" altLang="ja-JP" sz="2800" b="0" i="1" smtClean="0">
                                    <a:solidFill>
                                      <a:schemeClr val="bg1"/>
                                    </a:solidFill>
                                    <a:latin typeface="Cambria Math" panose="02040503050406030204" pitchFamily="18" charset="0"/>
                                  </a:rPr>
                                  <m:t>𝑟</m:t>
                                </m:r>
                              </m:e>
                              <m:sub>
                                <m:r>
                                  <a:rPr kumimoji="1" lang="en-US" altLang="ja-JP" sz="2800" b="0" i="1" smtClean="0">
                                    <a:solidFill>
                                      <a:schemeClr val="bg1"/>
                                    </a:solidFill>
                                    <a:latin typeface="Cambria Math" panose="02040503050406030204" pitchFamily="18" charset="0"/>
                                  </a:rPr>
                                  <m:t>𝐴</m:t>
                                </m:r>
                              </m:sub>
                            </m:sSub>
                            <m:r>
                              <a:rPr kumimoji="1" lang="en-US" altLang="ja-JP" sz="2800" b="0" i="1" smtClean="0">
                                <a:solidFill>
                                  <a:schemeClr val="bg1"/>
                                </a:solidFill>
                                <a:latin typeface="Cambria Math" panose="02040503050406030204" pitchFamily="18" charset="0"/>
                              </a:rPr>
                              <m:t>+</m:t>
                            </m:r>
                            <m:sSub>
                              <m:sSubPr>
                                <m:ctrlPr>
                                  <a:rPr lang="en-US" altLang="ja-JP" sz="2800" i="1">
                                    <a:solidFill>
                                      <a:schemeClr val="bg1"/>
                                    </a:solidFill>
                                    <a:latin typeface="Cambria Math" panose="02040503050406030204" pitchFamily="18" charset="0"/>
                                  </a:rPr>
                                </m:ctrlPr>
                              </m:sSubPr>
                              <m:e>
                                <m:r>
                                  <a:rPr lang="en-US" altLang="ja-JP" sz="2800" i="1">
                                    <a:solidFill>
                                      <a:schemeClr val="bg1"/>
                                    </a:solidFill>
                                    <a:latin typeface="Cambria Math" panose="02040503050406030204" pitchFamily="18" charset="0"/>
                                  </a:rPr>
                                  <m:t>𝑟</m:t>
                                </m:r>
                              </m:e>
                              <m:sub>
                                <m:r>
                                  <a:rPr lang="en-US" altLang="ja-JP" sz="2800" b="0" i="1" smtClean="0">
                                    <a:solidFill>
                                      <a:schemeClr val="bg1"/>
                                    </a:solidFill>
                                    <a:latin typeface="Cambria Math" panose="02040503050406030204" pitchFamily="18" charset="0"/>
                                  </a:rPr>
                                  <m:t>𝐵</m:t>
                                </m:r>
                              </m:sub>
                            </m:sSub>
                          </m:num>
                          <m:den>
                            <m:rad>
                              <m:radPr>
                                <m:degHide m:val="on"/>
                                <m:ctrlPr>
                                  <a:rPr kumimoji="1" lang="en-US" altLang="ja-JP" sz="2800" b="0" i="1" smtClean="0">
                                    <a:solidFill>
                                      <a:schemeClr val="bg1"/>
                                    </a:solidFill>
                                    <a:latin typeface="Cambria Math" panose="02040503050406030204" pitchFamily="18" charset="0"/>
                                  </a:rPr>
                                </m:ctrlPr>
                              </m:radPr>
                              <m:deg/>
                              <m:e>
                                <m:r>
                                  <a:rPr kumimoji="1" lang="en-US" altLang="ja-JP" sz="2800" b="0" i="1" smtClean="0">
                                    <a:solidFill>
                                      <a:schemeClr val="bg1"/>
                                    </a:solidFill>
                                    <a:latin typeface="Cambria Math" panose="02040503050406030204" pitchFamily="18" charset="0"/>
                                  </a:rPr>
                                  <m:t>2</m:t>
                                </m:r>
                              </m:e>
                            </m:rad>
                            <m:d>
                              <m:dPr>
                                <m:ctrlPr>
                                  <a:rPr kumimoji="1" lang="en-US" altLang="ja-JP" sz="2800" b="0" i="1" smtClean="0">
                                    <a:solidFill>
                                      <a:schemeClr val="bg1"/>
                                    </a:solidFill>
                                    <a:latin typeface="Cambria Math" panose="02040503050406030204" pitchFamily="18" charset="0"/>
                                  </a:rPr>
                                </m:ctrlPr>
                              </m:dPr>
                              <m:e>
                                <m:sSub>
                                  <m:sSubPr>
                                    <m:ctrlPr>
                                      <a:rPr lang="en-US" altLang="ja-JP" sz="2800" i="1">
                                        <a:solidFill>
                                          <a:schemeClr val="bg1"/>
                                        </a:solidFill>
                                        <a:latin typeface="Cambria Math" panose="02040503050406030204" pitchFamily="18" charset="0"/>
                                      </a:rPr>
                                    </m:ctrlPr>
                                  </m:sSubPr>
                                  <m:e>
                                    <m:r>
                                      <a:rPr lang="en-US" altLang="ja-JP" sz="2800" i="1">
                                        <a:solidFill>
                                          <a:schemeClr val="bg1"/>
                                        </a:solidFill>
                                        <a:latin typeface="Cambria Math" panose="02040503050406030204" pitchFamily="18" charset="0"/>
                                      </a:rPr>
                                      <m:t>𝑟</m:t>
                                    </m:r>
                                  </m:e>
                                  <m:sub>
                                    <m:r>
                                      <a:rPr lang="en-US" altLang="ja-JP" sz="2800" i="1">
                                        <a:solidFill>
                                          <a:schemeClr val="bg1"/>
                                        </a:solidFill>
                                        <a:latin typeface="Cambria Math" panose="02040503050406030204" pitchFamily="18" charset="0"/>
                                      </a:rPr>
                                      <m:t>𝐴</m:t>
                                    </m:r>
                                  </m:sub>
                                </m:sSub>
                                <m:r>
                                  <a:rPr lang="en-US" altLang="ja-JP" sz="2800" i="1">
                                    <a:solidFill>
                                      <a:schemeClr val="bg1"/>
                                    </a:solidFill>
                                    <a:latin typeface="Cambria Math" panose="02040503050406030204" pitchFamily="18" charset="0"/>
                                  </a:rPr>
                                  <m:t>+</m:t>
                                </m:r>
                                <m:sSub>
                                  <m:sSubPr>
                                    <m:ctrlPr>
                                      <a:rPr lang="en-US" altLang="ja-JP" sz="2800" i="1">
                                        <a:solidFill>
                                          <a:schemeClr val="bg1"/>
                                        </a:solidFill>
                                        <a:latin typeface="Cambria Math" panose="02040503050406030204" pitchFamily="18" charset="0"/>
                                      </a:rPr>
                                    </m:ctrlPr>
                                  </m:sSubPr>
                                  <m:e>
                                    <m:r>
                                      <a:rPr lang="en-US" altLang="ja-JP" sz="2800" i="1">
                                        <a:solidFill>
                                          <a:schemeClr val="bg1"/>
                                        </a:solidFill>
                                        <a:latin typeface="Cambria Math" panose="02040503050406030204" pitchFamily="18" charset="0"/>
                                      </a:rPr>
                                      <m:t>𝑟</m:t>
                                    </m:r>
                                  </m:e>
                                  <m:sub>
                                    <m:r>
                                      <a:rPr lang="en-US" altLang="ja-JP" sz="2800" b="0" i="1" smtClean="0">
                                        <a:solidFill>
                                          <a:schemeClr val="bg1"/>
                                        </a:solidFill>
                                        <a:latin typeface="Cambria Math" panose="02040503050406030204" pitchFamily="18" charset="0"/>
                                      </a:rPr>
                                      <m:t>𝑂</m:t>
                                    </m:r>
                                  </m:sub>
                                </m:sSub>
                              </m:e>
                            </m:d>
                          </m:den>
                        </m:f>
                      </m:oMath>
                    </m:oMathPara>
                  </a14:m>
                  <a:endParaRPr kumimoji="1" lang="ja-JP" altLang="en-US" dirty="0"/>
                </a:p>
              </p:txBody>
            </p:sp>
          </mc:Choice>
          <mc:Fallback xmlns="">
            <p:sp>
              <p:nvSpPr>
                <p:cNvPr id="60" name="テキスト ボックス 59">
                  <a:extLst>
                    <a:ext uri="{FF2B5EF4-FFF2-40B4-BE49-F238E27FC236}">
                      <a16:creationId xmlns:a16="http://schemas.microsoft.com/office/drawing/2014/main" id="{38ED3B6A-3FBD-4C5A-9C1C-859B2C9ED760}"/>
                    </a:ext>
                  </a:extLst>
                </p:cNvPr>
                <p:cNvSpPr txBox="1">
                  <a:spLocks noRot="1" noChangeAspect="1" noMove="1" noResize="1" noEditPoints="1" noAdjustHandles="1" noChangeArrowheads="1" noChangeShapeType="1" noTextEdit="1"/>
                </p:cNvSpPr>
                <p:nvPr/>
              </p:nvSpPr>
              <p:spPr>
                <a:xfrm>
                  <a:off x="1509294" y="1452674"/>
                  <a:ext cx="2474449" cy="1007137"/>
                </a:xfrm>
                <a:prstGeom prst="rect">
                  <a:avLst/>
                </a:prstGeom>
                <a:blipFill>
                  <a:blip r:embed="rId6"/>
                  <a:stretch>
                    <a:fillRect r="-31773" b="-6818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1" name="テキスト ボックス 60">
                  <a:extLst>
                    <a:ext uri="{FF2B5EF4-FFF2-40B4-BE49-F238E27FC236}">
                      <a16:creationId xmlns:a16="http://schemas.microsoft.com/office/drawing/2014/main" id="{98EB966C-FFA0-4E7B-BAE3-EED7761CFD12}"/>
                    </a:ext>
                  </a:extLst>
                </p:cNvPr>
                <p:cNvSpPr txBox="1"/>
                <p:nvPr/>
              </p:nvSpPr>
              <p:spPr>
                <a:xfrm>
                  <a:off x="5055904" y="2027436"/>
                  <a:ext cx="3803792" cy="583260"/>
                </a:xfrm>
                <a:prstGeom prst="rect">
                  <a:avLst/>
                </a:prstGeom>
                <a:noFill/>
              </p:spPr>
              <p:txBody>
                <a:bodyPr wrap="square" rtlCol="0">
                  <a:spAutoFit/>
                </a:bodyPr>
                <a:lstStyle/>
                <a:p>
                  <a14:m>
                    <m:oMath xmlns:m="http://schemas.openxmlformats.org/officeDocument/2006/math">
                      <m:sSub>
                        <m:sSubPr>
                          <m:ctrlPr>
                            <a:rPr lang="en-US" altLang="ja-JP" i="1" smtClean="0">
                              <a:solidFill>
                                <a:schemeClr val="bg1"/>
                              </a:solidFill>
                              <a:latin typeface="Cambria Math" panose="02040503050406030204" pitchFamily="18" charset="0"/>
                            </a:rPr>
                          </m:ctrlPr>
                        </m:sSubPr>
                        <m:e>
                          <m:r>
                            <a:rPr lang="en-US" altLang="ja-JP" b="0" i="1" smtClean="0">
                              <a:solidFill>
                                <a:schemeClr val="bg1"/>
                              </a:solidFill>
                              <a:latin typeface="Cambria Math" panose="02040503050406030204" pitchFamily="18" charset="0"/>
                            </a:rPr>
                            <m:t>𝑟</m:t>
                          </m:r>
                        </m:e>
                        <m:sub>
                          <m:r>
                            <a:rPr lang="en-US" altLang="ja-JP" b="0" i="1" smtClean="0">
                              <a:solidFill>
                                <a:schemeClr val="bg1"/>
                              </a:solidFill>
                              <a:latin typeface="Cambria Math" panose="02040503050406030204" pitchFamily="18" charset="0"/>
                            </a:rPr>
                            <m:t>𝑋</m:t>
                          </m:r>
                        </m:sub>
                      </m:sSub>
                      <m:r>
                        <a:rPr lang="en-US" altLang="ja-JP" i="1">
                          <a:solidFill>
                            <a:schemeClr val="bg1"/>
                          </a:solidFill>
                          <a:latin typeface="Cambria Math" panose="02040503050406030204" pitchFamily="18" charset="0"/>
                        </a:rPr>
                        <m:t> </m:t>
                      </m:r>
                    </m:oMath>
                  </a14:m>
                  <a:r>
                    <a:rPr kumimoji="1" lang="en-US" altLang="ja-JP" dirty="0">
                      <a:solidFill>
                        <a:schemeClr val="bg1"/>
                      </a:solidFill>
                    </a:rPr>
                    <a:t>:</a:t>
                  </a:r>
                  <a:r>
                    <a:rPr lang="ja-JP" altLang="en-US" dirty="0">
                      <a:solidFill>
                        <a:schemeClr val="bg1"/>
                      </a:solidFill>
                    </a:rPr>
                    <a:t> </a:t>
                  </a:r>
                  <a:r>
                    <a:rPr lang="en-US" altLang="ja-JP" dirty="0">
                      <a:solidFill>
                        <a:schemeClr val="bg1"/>
                      </a:solidFill>
                    </a:rPr>
                    <a:t>X</a:t>
                  </a:r>
                  <a:r>
                    <a:rPr kumimoji="1" lang="ja-JP" altLang="en-US" dirty="0">
                      <a:solidFill>
                        <a:schemeClr val="bg1"/>
                      </a:solidFill>
                    </a:rPr>
                    <a:t>の</a:t>
                  </a:r>
                  <a:r>
                    <a:rPr lang="ja-JP" altLang="en-US" dirty="0">
                      <a:solidFill>
                        <a:schemeClr val="bg1"/>
                      </a:solidFill>
                    </a:rPr>
                    <a:t>平均イオン半径</a:t>
                  </a:r>
                  <a:r>
                    <a:rPr kumimoji="1" lang="ja-JP" altLang="en-US" dirty="0">
                      <a:solidFill>
                        <a:schemeClr val="bg1"/>
                      </a:solidFill>
                    </a:rPr>
                    <a:t> </a:t>
                  </a:r>
                  <a:endParaRPr lang="en-US" altLang="ja-JP" dirty="0">
                    <a:solidFill>
                      <a:schemeClr val="bg1"/>
                    </a:solidFill>
                  </a:endParaRPr>
                </a:p>
              </p:txBody>
            </p:sp>
          </mc:Choice>
          <mc:Fallback xmlns="">
            <p:sp>
              <p:nvSpPr>
                <p:cNvPr id="61" name="テキスト ボックス 60">
                  <a:extLst>
                    <a:ext uri="{FF2B5EF4-FFF2-40B4-BE49-F238E27FC236}">
                      <a16:creationId xmlns:a16="http://schemas.microsoft.com/office/drawing/2014/main" id="{98EB966C-FFA0-4E7B-BAE3-EED7761CFD12}"/>
                    </a:ext>
                  </a:extLst>
                </p:cNvPr>
                <p:cNvSpPr txBox="1">
                  <a:spLocks noRot="1" noChangeAspect="1" noMove="1" noResize="1" noEditPoints="1" noAdjustHandles="1" noChangeArrowheads="1" noChangeShapeType="1" noTextEdit="1"/>
                </p:cNvSpPr>
                <p:nvPr/>
              </p:nvSpPr>
              <p:spPr>
                <a:xfrm>
                  <a:off x="5055904" y="2027436"/>
                  <a:ext cx="3803792" cy="583260"/>
                </a:xfrm>
                <a:prstGeom prst="rect">
                  <a:avLst/>
                </a:prstGeom>
                <a:blipFill>
                  <a:blip r:embed="rId7"/>
                  <a:stretch>
                    <a:fillRect t="-17647" b="-50980"/>
                  </a:stretch>
                </a:blipFill>
              </p:spPr>
              <p:txBody>
                <a:bodyPr/>
                <a:lstStyle/>
                <a:p>
                  <a:r>
                    <a:rPr lang="ja-JP" altLang="en-US">
                      <a:noFill/>
                    </a:rPr>
                    <a:t> </a:t>
                  </a:r>
                </a:p>
              </p:txBody>
            </p:sp>
          </mc:Fallback>
        </mc:AlternateContent>
      </p:grpSp>
      <p:pic>
        <p:nvPicPr>
          <p:cNvPr id="5" name="オーディオ 4">
            <a:hlinkClick r:id="" action="ppaction://media"/>
            <a:extLst>
              <a:ext uri="{FF2B5EF4-FFF2-40B4-BE49-F238E27FC236}">
                <a16:creationId xmlns:a16="http://schemas.microsoft.com/office/drawing/2014/main" id="{CBA093A5-1419-4B8C-8F25-3B27C073E20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pic>
        <p:nvPicPr>
          <p:cNvPr id="7" name="図 6" descr="テーブル&#10;&#10;自動的に生成された説明">
            <a:extLst>
              <a:ext uri="{FF2B5EF4-FFF2-40B4-BE49-F238E27FC236}">
                <a16:creationId xmlns:a16="http://schemas.microsoft.com/office/drawing/2014/main" id="{41714B6C-A736-4548-BA0D-ADF444DD1985}"/>
              </a:ext>
            </a:extLst>
          </p:cNvPr>
          <p:cNvPicPr>
            <a:picLocks noChangeAspect="1"/>
          </p:cNvPicPr>
          <p:nvPr/>
        </p:nvPicPr>
        <p:blipFill rotWithShape="1">
          <a:blip r:embed="rId9">
            <a:extLst>
              <a:ext uri="{28A0092B-C50C-407E-A947-70E740481C1C}">
                <a14:useLocalDpi xmlns:a14="http://schemas.microsoft.com/office/drawing/2010/main" val="0"/>
              </a:ext>
            </a:extLst>
          </a:blip>
          <a:srcRect l="1753" t="13818" r="2324" b="15163"/>
          <a:stretch/>
        </p:blipFill>
        <p:spPr>
          <a:xfrm>
            <a:off x="-3188" y="2104952"/>
            <a:ext cx="9132088" cy="1501329"/>
          </a:xfrm>
          <a:prstGeom prst="rect">
            <a:avLst/>
          </a:prstGeom>
        </p:spPr>
      </p:pic>
      <p:cxnSp>
        <p:nvCxnSpPr>
          <p:cNvPr id="59" name="直線コネクタ 58">
            <a:extLst>
              <a:ext uri="{FF2B5EF4-FFF2-40B4-BE49-F238E27FC236}">
                <a16:creationId xmlns:a16="http://schemas.microsoft.com/office/drawing/2014/main" id="{36FE568B-0B5A-418C-AB64-AF06EAF4C939}"/>
              </a:ext>
            </a:extLst>
          </p:cNvPr>
          <p:cNvCxnSpPr/>
          <p:nvPr/>
        </p:nvCxnSpPr>
        <p:spPr>
          <a:xfrm>
            <a:off x="1727583" y="6341069"/>
            <a:ext cx="99441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1BE58526-F395-4310-B207-577F4025A4FA}"/>
              </a:ext>
            </a:extLst>
          </p:cNvPr>
          <p:cNvCxnSpPr/>
          <p:nvPr/>
        </p:nvCxnSpPr>
        <p:spPr>
          <a:xfrm>
            <a:off x="1727583" y="6109587"/>
            <a:ext cx="99441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F0B7C9F3-180C-459B-A972-29D8B9D46FDE}"/>
              </a:ext>
            </a:extLst>
          </p:cNvPr>
          <p:cNvCxnSpPr/>
          <p:nvPr/>
        </p:nvCxnSpPr>
        <p:spPr>
          <a:xfrm>
            <a:off x="1727583" y="6572550"/>
            <a:ext cx="99441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7E8D8589-CBD6-4607-AC46-B8DEE13FA7AC}"/>
              </a:ext>
            </a:extLst>
          </p:cNvPr>
          <p:cNvCxnSpPr/>
          <p:nvPr/>
        </p:nvCxnSpPr>
        <p:spPr>
          <a:xfrm>
            <a:off x="1742861" y="5519686"/>
            <a:ext cx="99441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B9B1FA9E-AB02-411C-9606-8D9D8F1B8274}"/>
              </a:ext>
            </a:extLst>
          </p:cNvPr>
          <p:cNvCxnSpPr/>
          <p:nvPr/>
        </p:nvCxnSpPr>
        <p:spPr>
          <a:xfrm>
            <a:off x="1742861" y="5288204"/>
            <a:ext cx="99441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線矢印コネクタ 65">
            <a:extLst>
              <a:ext uri="{FF2B5EF4-FFF2-40B4-BE49-F238E27FC236}">
                <a16:creationId xmlns:a16="http://schemas.microsoft.com/office/drawing/2014/main" id="{6EE963AB-0818-4456-89D0-B4BFB0489800}"/>
              </a:ext>
            </a:extLst>
          </p:cNvPr>
          <p:cNvCxnSpPr/>
          <p:nvPr/>
        </p:nvCxnSpPr>
        <p:spPr>
          <a:xfrm flipV="1">
            <a:off x="2041185" y="6395740"/>
            <a:ext cx="0" cy="347223"/>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線矢印コネクタ 66">
            <a:extLst>
              <a:ext uri="{FF2B5EF4-FFF2-40B4-BE49-F238E27FC236}">
                <a16:creationId xmlns:a16="http://schemas.microsoft.com/office/drawing/2014/main" id="{9C9444DC-09C3-4D19-B2C1-7705FFA0EF1B}"/>
              </a:ext>
            </a:extLst>
          </p:cNvPr>
          <p:cNvCxnSpPr>
            <a:cxnSpLocks/>
          </p:cNvCxnSpPr>
          <p:nvPr/>
        </p:nvCxnSpPr>
        <p:spPr>
          <a:xfrm flipV="1">
            <a:off x="2240067" y="6170996"/>
            <a:ext cx="0" cy="347223"/>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矢印コネクタ 67">
            <a:extLst>
              <a:ext uri="{FF2B5EF4-FFF2-40B4-BE49-F238E27FC236}">
                <a16:creationId xmlns:a16="http://schemas.microsoft.com/office/drawing/2014/main" id="{746F9967-8945-4682-960A-8E6981BB286C}"/>
              </a:ext>
            </a:extLst>
          </p:cNvPr>
          <p:cNvCxnSpPr/>
          <p:nvPr/>
        </p:nvCxnSpPr>
        <p:spPr>
          <a:xfrm flipV="1">
            <a:off x="2438950" y="5935975"/>
            <a:ext cx="0" cy="347223"/>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80B80CC3-58EF-49A7-9954-B70161D8F5B3}"/>
              </a:ext>
            </a:extLst>
          </p:cNvPr>
          <p:cNvCxnSpPr>
            <a:cxnSpLocks/>
          </p:cNvCxnSpPr>
          <p:nvPr/>
        </p:nvCxnSpPr>
        <p:spPr>
          <a:xfrm>
            <a:off x="3095735" y="5176004"/>
            <a:ext cx="99441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4CAA6452-F57E-4A82-B4EF-817CE6627EEE}"/>
              </a:ext>
            </a:extLst>
          </p:cNvPr>
          <p:cNvCxnSpPr>
            <a:cxnSpLocks/>
          </p:cNvCxnSpPr>
          <p:nvPr/>
        </p:nvCxnSpPr>
        <p:spPr>
          <a:xfrm>
            <a:off x="3095735" y="4944522"/>
            <a:ext cx="99441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線コネクタ 70">
            <a:extLst>
              <a:ext uri="{FF2B5EF4-FFF2-40B4-BE49-F238E27FC236}">
                <a16:creationId xmlns:a16="http://schemas.microsoft.com/office/drawing/2014/main" id="{97892C5C-A2C9-4A4D-B534-C93BFE88748B}"/>
              </a:ext>
            </a:extLst>
          </p:cNvPr>
          <p:cNvCxnSpPr>
            <a:cxnSpLocks/>
          </p:cNvCxnSpPr>
          <p:nvPr/>
        </p:nvCxnSpPr>
        <p:spPr>
          <a:xfrm>
            <a:off x="3095735" y="5407485"/>
            <a:ext cx="99441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AAF3D344-0A83-4A2B-BEDD-3D5FD6B1989F}"/>
              </a:ext>
            </a:extLst>
          </p:cNvPr>
          <p:cNvCxnSpPr/>
          <p:nvPr/>
        </p:nvCxnSpPr>
        <p:spPr>
          <a:xfrm>
            <a:off x="3095735" y="4454905"/>
            <a:ext cx="99441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EA75ED0F-3B14-40BB-805D-E18DE7E2BDE6}"/>
              </a:ext>
            </a:extLst>
          </p:cNvPr>
          <p:cNvCxnSpPr/>
          <p:nvPr/>
        </p:nvCxnSpPr>
        <p:spPr>
          <a:xfrm>
            <a:off x="3095735" y="4223423"/>
            <a:ext cx="99441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線矢印コネクタ 73">
            <a:extLst>
              <a:ext uri="{FF2B5EF4-FFF2-40B4-BE49-F238E27FC236}">
                <a16:creationId xmlns:a16="http://schemas.microsoft.com/office/drawing/2014/main" id="{DC66C3E4-A9EB-4EBA-AE7B-2C46EB98E279}"/>
              </a:ext>
            </a:extLst>
          </p:cNvPr>
          <p:cNvCxnSpPr>
            <a:cxnSpLocks/>
          </p:cNvCxnSpPr>
          <p:nvPr/>
        </p:nvCxnSpPr>
        <p:spPr>
          <a:xfrm>
            <a:off x="3471742" y="5259313"/>
            <a:ext cx="0" cy="398355"/>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矢印コネクタ 75">
            <a:extLst>
              <a:ext uri="{FF2B5EF4-FFF2-40B4-BE49-F238E27FC236}">
                <a16:creationId xmlns:a16="http://schemas.microsoft.com/office/drawing/2014/main" id="{9260D630-E5E6-4BBC-9653-12BE3CDEE69F}"/>
              </a:ext>
            </a:extLst>
          </p:cNvPr>
          <p:cNvCxnSpPr>
            <a:cxnSpLocks/>
          </p:cNvCxnSpPr>
          <p:nvPr/>
        </p:nvCxnSpPr>
        <p:spPr>
          <a:xfrm>
            <a:off x="4248037" y="4433447"/>
            <a:ext cx="0" cy="574438"/>
          </a:xfrm>
          <a:prstGeom prst="straightConnector1">
            <a:avLst/>
          </a:prstGeom>
          <a:ln w="349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7" name="テキスト ボックス 76">
            <a:extLst>
              <a:ext uri="{FF2B5EF4-FFF2-40B4-BE49-F238E27FC236}">
                <a16:creationId xmlns:a16="http://schemas.microsoft.com/office/drawing/2014/main" id="{6E586D97-C111-4ABA-A384-62A945424C6F}"/>
              </a:ext>
            </a:extLst>
          </p:cNvPr>
          <p:cNvSpPr txBox="1"/>
          <p:nvPr/>
        </p:nvSpPr>
        <p:spPr>
          <a:xfrm>
            <a:off x="1950370" y="4713997"/>
            <a:ext cx="508473" cy="461665"/>
          </a:xfrm>
          <a:prstGeom prst="rect">
            <a:avLst/>
          </a:prstGeom>
          <a:noFill/>
        </p:spPr>
        <p:txBody>
          <a:bodyPr wrap="none" rtlCol="0">
            <a:spAutoFit/>
          </a:bodyPr>
          <a:lstStyle/>
          <a:p>
            <a:r>
              <a:rPr kumimoji="1" lang="en-US" altLang="ja-JP" sz="2400" dirty="0"/>
              <a:t>up</a:t>
            </a:r>
            <a:endParaRPr kumimoji="1" lang="ja-JP" altLang="en-US" sz="2400" dirty="0"/>
          </a:p>
        </p:txBody>
      </p:sp>
      <p:sp>
        <p:nvSpPr>
          <p:cNvPr id="78" name="テキスト ボックス 77">
            <a:extLst>
              <a:ext uri="{FF2B5EF4-FFF2-40B4-BE49-F238E27FC236}">
                <a16:creationId xmlns:a16="http://schemas.microsoft.com/office/drawing/2014/main" id="{D0FB6C99-08C7-4C66-9B18-098037C2EF8B}"/>
              </a:ext>
            </a:extLst>
          </p:cNvPr>
          <p:cNvSpPr txBox="1"/>
          <p:nvPr/>
        </p:nvSpPr>
        <p:spPr>
          <a:xfrm>
            <a:off x="3190913" y="3720104"/>
            <a:ext cx="888769" cy="461665"/>
          </a:xfrm>
          <a:prstGeom prst="rect">
            <a:avLst/>
          </a:prstGeom>
          <a:noFill/>
        </p:spPr>
        <p:txBody>
          <a:bodyPr wrap="none" rtlCol="0">
            <a:spAutoFit/>
          </a:bodyPr>
          <a:lstStyle/>
          <a:p>
            <a:r>
              <a:rPr lang="en-US" altLang="ja-JP" sz="2400" dirty="0"/>
              <a:t>down</a:t>
            </a:r>
            <a:endParaRPr kumimoji="1" lang="ja-JP" altLang="en-US" sz="2400" dirty="0"/>
          </a:p>
        </p:txBody>
      </p:sp>
      <p:cxnSp>
        <p:nvCxnSpPr>
          <p:cNvPr id="79" name="直線矢印コネクタ 78">
            <a:extLst>
              <a:ext uri="{FF2B5EF4-FFF2-40B4-BE49-F238E27FC236}">
                <a16:creationId xmlns:a16="http://schemas.microsoft.com/office/drawing/2014/main" id="{73BE91B5-F810-4097-80EF-C1D8E3A9D791}"/>
              </a:ext>
            </a:extLst>
          </p:cNvPr>
          <p:cNvCxnSpPr/>
          <p:nvPr/>
        </p:nvCxnSpPr>
        <p:spPr>
          <a:xfrm flipV="1">
            <a:off x="2230513" y="5346074"/>
            <a:ext cx="0" cy="347223"/>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線矢印コネクタ 79">
            <a:extLst>
              <a:ext uri="{FF2B5EF4-FFF2-40B4-BE49-F238E27FC236}">
                <a16:creationId xmlns:a16="http://schemas.microsoft.com/office/drawing/2014/main" id="{5B48F897-7944-4747-AAEB-56E06961F62F}"/>
              </a:ext>
            </a:extLst>
          </p:cNvPr>
          <p:cNvCxnSpPr>
            <a:cxnSpLocks/>
          </p:cNvCxnSpPr>
          <p:nvPr/>
        </p:nvCxnSpPr>
        <p:spPr>
          <a:xfrm>
            <a:off x="1564420" y="5518621"/>
            <a:ext cx="0" cy="574438"/>
          </a:xfrm>
          <a:prstGeom prst="straightConnector1">
            <a:avLst/>
          </a:prstGeom>
          <a:ln w="349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4" name="矢印: ストライプ 83">
            <a:extLst>
              <a:ext uri="{FF2B5EF4-FFF2-40B4-BE49-F238E27FC236}">
                <a16:creationId xmlns:a16="http://schemas.microsoft.com/office/drawing/2014/main" id="{2B29BC5B-73FE-4543-829C-402A1F28D64A}"/>
              </a:ext>
            </a:extLst>
          </p:cNvPr>
          <p:cNvSpPr/>
          <p:nvPr/>
        </p:nvSpPr>
        <p:spPr>
          <a:xfrm>
            <a:off x="6765912" y="3509648"/>
            <a:ext cx="2190917" cy="266824"/>
          </a:xfrm>
          <a:prstGeom prst="stripedRightArrow">
            <a:avLst/>
          </a:prstGeom>
          <a:gradFill flip="none" rotWithShape="1">
            <a:gsLst>
              <a:gs pos="0">
                <a:srgbClr val="FF0000"/>
              </a:gs>
              <a:gs pos="55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矢印: ストライプ 84">
            <a:extLst>
              <a:ext uri="{FF2B5EF4-FFF2-40B4-BE49-F238E27FC236}">
                <a16:creationId xmlns:a16="http://schemas.microsoft.com/office/drawing/2014/main" id="{C22CBA29-8A36-4303-9AA0-B7B3EB946937}"/>
              </a:ext>
            </a:extLst>
          </p:cNvPr>
          <p:cNvSpPr/>
          <p:nvPr/>
        </p:nvSpPr>
        <p:spPr>
          <a:xfrm rot="10800000">
            <a:off x="2381083" y="3522997"/>
            <a:ext cx="2190917" cy="266824"/>
          </a:xfrm>
          <a:prstGeom prst="stripedRightArrow">
            <a:avLst/>
          </a:prstGeom>
          <a:gradFill flip="none" rotWithShape="1">
            <a:gsLst>
              <a:gs pos="0">
                <a:srgbClr val="FF0000"/>
              </a:gs>
              <a:gs pos="55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7" name="直線矢印コネクタ 86">
            <a:extLst>
              <a:ext uri="{FF2B5EF4-FFF2-40B4-BE49-F238E27FC236}">
                <a16:creationId xmlns:a16="http://schemas.microsoft.com/office/drawing/2014/main" id="{E71E027A-49C1-40CD-AA9D-57ACB4E3E43E}"/>
              </a:ext>
            </a:extLst>
          </p:cNvPr>
          <p:cNvCxnSpPr>
            <a:cxnSpLocks/>
          </p:cNvCxnSpPr>
          <p:nvPr/>
        </p:nvCxnSpPr>
        <p:spPr>
          <a:xfrm>
            <a:off x="5036509" y="5115241"/>
            <a:ext cx="0" cy="1009237"/>
          </a:xfrm>
          <a:prstGeom prst="straightConnector1">
            <a:avLst/>
          </a:prstGeom>
          <a:ln w="349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8" name="テキスト ボックス 87">
            <a:extLst>
              <a:ext uri="{FF2B5EF4-FFF2-40B4-BE49-F238E27FC236}">
                <a16:creationId xmlns:a16="http://schemas.microsoft.com/office/drawing/2014/main" id="{19C1B79F-3690-40C8-9C7C-67973C330807}"/>
              </a:ext>
            </a:extLst>
          </p:cNvPr>
          <p:cNvSpPr txBox="1"/>
          <p:nvPr/>
        </p:nvSpPr>
        <p:spPr>
          <a:xfrm>
            <a:off x="4544339" y="3599323"/>
            <a:ext cx="1039961" cy="276999"/>
          </a:xfrm>
          <a:prstGeom prst="rect">
            <a:avLst/>
          </a:prstGeom>
          <a:noFill/>
        </p:spPr>
        <p:txBody>
          <a:bodyPr wrap="square" rtlCol="0">
            <a:spAutoFit/>
          </a:bodyPr>
          <a:lstStyle/>
          <a:p>
            <a:pPr algn="l"/>
            <a:r>
              <a:rPr kumimoji="1" lang="ja-JP" altLang="en-US" sz="1200" dirty="0">
                <a:latin typeface="Times New Roman" panose="02020603050405020304" pitchFamily="18" charset="0"/>
                <a:cs typeface="Times New Roman" panose="02020603050405020304" pitchFamily="18" charset="0"/>
              </a:rPr>
              <a:t>歪大</a:t>
            </a:r>
          </a:p>
        </p:txBody>
      </p:sp>
      <p:sp>
        <p:nvSpPr>
          <p:cNvPr id="89" name="テキスト ボックス 88">
            <a:extLst>
              <a:ext uri="{FF2B5EF4-FFF2-40B4-BE49-F238E27FC236}">
                <a16:creationId xmlns:a16="http://schemas.microsoft.com/office/drawing/2014/main" id="{DE5D4480-82FE-408D-BFE2-B5EBAA687030}"/>
              </a:ext>
            </a:extLst>
          </p:cNvPr>
          <p:cNvSpPr txBox="1"/>
          <p:nvPr/>
        </p:nvSpPr>
        <p:spPr>
          <a:xfrm>
            <a:off x="6275946" y="3586766"/>
            <a:ext cx="1039961" cy="276999"/>
          </a:xfrm>
          <a:prstGeom prst="rect">
            <a:avLst/>
          </a:prstGeom>
          <a:noFill/>
        </p:spPr>
        <p:txBody>
          <a:bodyPr wrap="square" rtlCol="0">
            <a:spAutoFit/>
          </a:bodyPr>
          <a:lstStyle/>
          <a:p>
            <a:pPr algn="l"/>
            <a:r>
              <a:rPr kumimoji="1" lang="ja-JP" altLang="en-US" sz="1200" dirty="0">
                <a:latin typeface="Times New Roman" panose="02020603050405020304" pitchFamily="18" charset="0"/>
                <a:cs typeface="Times New Roman" panose="02020603050405020304" pitchFamily="18" charset="0"/>
              </a:rPr>
              <a:t>歪小</a:t>
            </a:r>
          </a:p>
        </p:txBody>
      </p:sp>
      <p:pic>
        <p:nvPicPr>
          <p:cNvPr id="90" name="図 89">
            <a:extLst>
              <a:ext uri="{FF2B5EF4-FFF2-40B4-BE49-F238E27FC236}">
                <a16:creationId xmlns:a16="http://schemas.microsoft.com/office/drawing/2014/main" id="{043F5F53-9C6F-461C-8AD1-5B694775C8E8}"/>
              </a:ext>
            </a:extLst>
          </p:cNvPr>
          <p:cNvPicPr>
            <a:picLocks noChangeAspect="1"/>
          </p:cNvPicPr>
          <p:nvPr/>
        </p:nvPicPr>
        <p:blipFill>
          <a:blip r:embed="rId10"/>
          <a:stretch>
            <a:fillRect/>
          </a:stretch>
        </p:blipFill>
        <p:spPr>
          <a:xfrm>
            <a:off x="5258414" y="3609142"/>
            <a:ext cx="717576" cy="711355"/>
          </a:xfrm>
          <a:prstGeom prst="rect">
            <a:avLst/>
          </a:prstGeom>
        </p:spPr>
      </p:pic>
    </p:spTree>
    <p:extLst>
      <p:ext uri="{BB962C8B-B14F-4D97-AF65-F5344CB8AC3E}">
        <p14:creationId xmlns:p14="http://schemas.microsoft.com/office/powerpoint/2010/main" val="1437607723"/>
      </p:ext>
    </p:extLst>
  </p:cSld>
  <p:clrMapOvr>
    <a:masterClrMapping/>
  </p:clrMapOvr>
  <mc:AlternateContent xmlns:mc="http://schemas.openxmlformats.org/markup-compatibility/2006" xmlns:p14="http://schemas.microsoft.com/office/powerpoint/2010/main">
    <mc:Choice Requires="p14">
      <p:transition spd="slow" p14:dur="2000" advTm="98212"/>
    </mc:Choice>
    <mc:Fallback xmlns="">
      <p:transition spd="slow" advTm="98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199" y="84667"/>
            <a:ext cx="8229600" cy="1143000"/>
          </a:xfrm>
        </p:spPr>
        <p:txBody>
          <a:bodyPr/>
          <a:lstStyle/>
          <a:p>
            <a:r>
              <a:rPr lang="ja-JP" altLang="en-US" dirty="0">
                <a:solidFill>
                  <a:srgbClr val="00B0F0"/>
                </a:solidFill>
              </a:rPr>
              <a:t>先行研究</a:t>
            </a:r>
            <a:endParaRPr kumimoji="1" lang="ja-JP" altLang="en-US" dirty="0">
              <a:solidFill>
                <a:srgbClr val="00B0F0"/>
              </a:solidFill>
            </a:endParaRPr>
          </a:p>
        </p:txBody>
      </p:sp>
      <p:sp>
        <p:nvSpPr>
          <p:cNvPr id="5" name="スライド番号プレースホルダー 4"/>
          <p:cNvSpPr>
            <a:spLocks noGrp="1"/>
          </p:cNvSpPr>
          <p:nvPr>
            <p:ph type="sldNum" sz="quarter" idx="12"/>
          </p:nvPr>
        </p:nvSpPr>
        <p:spPr/>
        <p:txBody>
          <a:bodyPr/>
          <a:lstStyle/>
          <a:p>
            <a:fld id="{90BA7EBE-6FD4-4B50-83C6-C925E775C4BE}" type="slidenum">
              <a:rPr kumimoji="1" lang="ja-JP" altLang="en-US" smtClean="0"/>
              <a:t>6</a:t>
            </a:fld>
            <a:endParaRPr kumimoji="1" lang="ja-JP" altLang="en-US" dirty="0"/>
          </a:p>
        </p:txBody>
      </p:sp>
      <p:pic>
        <p:nvPicPr>
          <p:cNvPr id="25" name="Picture 2" descr="K:\web\ynu-logo\base04-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3895" y="6453336"/>
            <a:ext cx="1656209" cy="305245"/>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a:extLst>
              <a:ext uri="{FF2B5EF4-FFF2-40B4-BE49-F238E27FC236}">
                <a16:creationId xmlns:a16="http://schemas.microsoft.com/office/drawing/2014/main" id="{96B1874A-5C5D-493F-844C-C0BA2604E80A}"/>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474935" y="1590083"/>
            <a:ext cx="3743960" cy="3354070"/>
          </a:xfrm>
          <a:prstGeom prst="rect">
            <a:avLst/>
          </a:prstGeom>
          <a:noFill/>
          <a:ln>
            <a:noFill/>
          </a:ln>
        </p:spPr>
      </p:pic>
      <p:pic>
        <p:nvPicPr>
          <p:cNvPr id="4" name="図 3">
            <a:extLst>
              <a:ext uri="{FF2B5EF4-FFF2-40B4-BE49-F238E27FC236}">
                <a16:creationId xmlns:a16="http://schemas.microsoft.com/office/drawing/2014/main" id="{0AF504C6-1E46-4755-8637-B93FAEEFC25E}"/>
              </a:ext>
            </a:extLst>
          </p:cNvPr>
          <p:cNvPicPr>
            <a:picLocks noChangeAspect="1"/>
          </p:cNvPicPr>
          <p:nvPr/>
        </p:nvPicPr>
        <p:blipFill>
          <a:blip r:embed="rId7"/>
          <a:stretch>
            <a:fillRect/>
          </a:stretch>
        </p:blipFill>
        <p:spPr>
          <a:xfrm>
            <a:off x="4747707" y="1555428"/>
            <a:ext cx="3664014" cy="3359187"/>
          </a:xfrm>
          <a:prstGeom prst="rect">
            <a:avLst/>
          </a:prstGeom>
        </p:spPr>
      </p:pic>
      <p:sp>
        <p:nvSpPr>
          <p:cNvPr id="9" name="テキスト ボックス 8">
            <a:extLst>
              <a:ext uri="{FF2B5EF4-FFF2-40B4-BE49-F238E27FC236}">
                <a16:creationId xmlns:a16="http://schemas.microsoft.com/office/drawing/2014/main" id="{EFA438A6-E099-4B63-9CA8-6309B133D188}"/>
              </a:ext>
            </a:extLst>
          </p:cNvPr>
          <p:cNvSpPr txBox="1"/>
          <p:nvPr/>
        </p:nvSpPr>
        <p:spPr>
          <a:xfrm>
            <a:off x="6579714" y="4965217"/>
            <a:ext cx="612056" cy="369332"/>
          </a:xfrm>
          <a:prstGeom prst="rect">
            <a:avLst/>
          </a:prstGeom>
          <a:noFill/>
        </p:spPr>
        <p:txBody>
          <a:bodyPr wrap="square">
            <a:spAutoFit/>
          </a:bodyPr>
          <a:lstStyle/>
          <a:p>
            <a:r>
              <a:rPr lang="en-US" altLang="ja-JP" sz="1800" b="1" i="1" dirty="0">
                <a:effectLst/>
                <a:ea typeface="ＭＳ 明朝" panose="02020609040205080304" pitchFamily="17" charset="-128"/>
              </a:rPr>
              <a:t>ZT</a:t>
            </a:r>
            <a:endParaRPr lang="ja-JP" altLang="en-US" dirty="0"/>
          </a:p>
        </p:txBody>
      </p:sp>
      <p:sp>
        <p:nvSpPr>
          <p:cNvPr id="11" name="テキスト ボックス 10">
            <a:extLst>
              <a:ext uri="{FF2B5EF4-FFF2-40B4-BE49-F238E27FC236}">
                <a16:creationId xmlns:a16="http://schemas.microsoft.com/office/drawing/2014/main" id="{F2A32502-1076-4593-86D3-85F126095058}"/>
              </a:ext>
            </a:extLst>
          </p:cNvPr>
          <p:cNvSpPr txBox="1"/>
          <p:nvPr/>
        </p:nvSpPr>
        <p:spPr>
          <a:xfrm>
            <a:off x="1570435" y="4884477"/>
            <a:ext cx="1987704" cy="369332"/>
          </a:xfrm>
          <a:prstGeom prst="rect">
            <a:avLst/>
          </a:prstGeom>
          <a:noFill/>
        </p:spPr>
        <p:txBody>
          <a:bodyPr wrap="square">
            <a:spAutoFit/>
          </a:bodyPr>
          <a:lstStyle/>
          <a:p>
            <a:r>
              <a:rPr lang="ja-JP" altLang="ja-JP" sz="1800" b="1" dirty="0">
                <a:effectLst/>
                <a:latin typeface="Times New Roman" panose="02020603050405020304" pitchFamily="18" charset="0"/>
                <a:ea typeface="ＭＳ 明朝" panose="02020609040205080304" pitchFamily="17" charset="-128"/>
                <a:cs typeface="Times New Roman" panose="02020603050405020304" pitchFamily="18" charset="0"/>
              </a:rPr>
              <a:t>ゼーベック係数</a:t>
            </a:r>
            <a:endParaRPr lang="ja-JP" altLang="en-US" dirty="0"/>
          </a:p>
        </p:txBody>
      </p:sp>
      <p:sp>
        <p:nvSpPr>
          <p:cNvPr id="13" name="テキスト ボックス 12">
            <a:extLst>
              <a:ext uri="{FF2B5EF4-FFF2-40B4-BE49-F238E27FC236}">
                <a16:creationId xmlns:a16="http://schemas.microsoft.com/office/drawing/2014/main" id="{940DF627-42B2-4D3F-8053-AA7CBAB88D3C}"/>
              </a:ext>
            </a:extLst>
          </p:cNvPr>
          <p:cNvSpPr txBox="1"/>
          <p:nvPr/>
        </p:nvSpPr>
        <p:spPr>
          <a:xfrm>
            <a:off x="4955102" y="5302572"/>
            <a:ext cx="3907404" cy="707886"/>
          </a:xfrm>
          <a:prstGeom prst="rect">
            <a:avLst/>
          </a:prstGeom>
          <a:noFill/>
        </p:spPr>
        <p:txBody>
          <a:bodyPr wrap="square">
            <a:spAutoFit/>
          </a:bodyPr>
          <a:lstStyle/>
          <a:p>
            <a:r>
              <a:rPr lang="en-US" altLang="ja-JP" sz="2000" b="1" dirty="0">
                <a:solidFill>
                  <a:srgbClr val="0070C0"/>
                </a:solidFill>
                <a:ea typeface="ＭＳ 明朝" panose="02020609040205080304" pitchFamily="17" charset="-128"/>
              </a:rPr>
              <a:t>p</a:t>
            </a:r>
            <a:r>
              <a:rPr lang="ja-JP" altLang="ja-JP" sz="2000" b="1" dirty="0">
                <a:solidFill>
                  <a:srgbClr val="0070C0"/>
                </a:solidFill>
                <a:effectLst/>
                <a:ea typeface="ＭＳ 明朝" panose="02020609040205080304" pitchFamily="17" charset="-128"/>
              </a:rPr>
              <a:t>型</a:t>
            </a:r>
            <a:r>
              <a:rPr lang="ja-JP" altLang="en-US" sz="2000" b="1" dirty="0">
                <a:effectLst/>
                <a:ea typeface="ＭＳ 明朝" panose="02020609040205080304" pitchFamily="17" charset="-128"/>
              </a:rPr>
              <a:t>最大</a:t>
            </a:r>
            <a:r>
              <a:rPr lang="en-US" altLang="ja-JP" sz="2000" dirty="0">
                <a:effectLst/>
                <a:ea typeface="ＭＳ 明朝" panose="02020609040205080304" pitchFamily="17" charset="-128"/>
              </a:rPr>
              <a:t>:</a:t>
            </a:r>
            <a:r>
              <a:rPr lang="en-US" altLang="ja-JP" sz="2000" b="1" dirty="0">
                <a:effectLst/>
                <a:ea typeface="ＭＳ 明朝" panose="02020609040205080304" pitchFamily="17" charset="-128"/>
              </a:rPr>
              <a:t> </a:t>
            </a:r>
            <a:r>
              <a:rPr lang="en-US" altLang="ja-JP" sz="2000" b="1" i="1" dirty="0">
                <a:effectLst/>
                <a:latin typeface="Times New Roman" panose="02020603050405020304" pitchFamily="18" charset="0"/>
                <a:ea typeface="ＭＳ 明朝" panose="02020609040205080304" pitchFamily="17" charset="-128"/>
                <a:cs typeface="Times New Roman" panose="02020603050405020304" pitchFamily="18" charset="0"/>
              </a:rPr>
              <a:t>x </a:t>
            </a:r>
            <a:r>
              <a:rPr lang="en-US" altLang="ja-JP" sz="2000" b="1" dirty="0">
                <a:effectLst/>
                <a:ea typeface="ＭＳ 明朝" panose="02020609040205080304" pitchFamily="17" charset="-128"/>
              </a:rPr>
              <a:t>= 0.1</a:t>
            </a:r>
            <a:r>
              <a:rPr lang="ja-JP" altLang="ja-JP" sz="2000" dirty="0">
                <a:effectLst/>
                <a:ea typeface="ＭＳ 明朝" panose="02020609040205080304" pitchFamily="17" charset="-128"/>
              </a:rPr>
              <a:t>の</a:t>
            </a:r>
            <a:r>
              <a:rPr lang="en-US" altLang="ja-JP" sz="2000" b="1" i="1" dirty="0">
                <a:effectLst/>
                <a:ea typeface="ＭＳ 明朝" panose="02020609040205080304" pitchFamily="17" charset="-128"/>
              </a:rPr>
              <a:t>ZT</a:t>
            </a:r>
            <a:r>
              <a:rPr lang="en-US" altLang="ja-JP" sz="2000" b="1" dirty="0">
                <a:effectLst/>
                <a:ea typeface="ＭＳ 明朝" panose="02020609040205080304" pitchFamily="17" charset="-128"/>
              </a:rPr>
              <a:t>=0.024 (850K)</a:t>
            </a:r>
            <a:endParaRPr lang="en-US" altLang="ja-JP" sz="2000" b="1" dirty="0">
              <a:ea typeface="ＭＳ 明朝" panose="02020609040205080304" pitchFamily="17" charset="-128"/>
            </a:endParaRPr>
          </a:p>
          <a:p>
            <a:r>
              <a:rPr lang="en-US" altLang="ja-JP" sz="2000" dirty="0">
                <a:solidFill>
                  <a:srgbClr val="FF0000"/>
                </a:solidFill>
                <a:ea typeface="ＭＳ 明朝" panose="02020609040205080304" pitchFamily="17" charset="-128"/>
                <a:cs typeface="Times New Roman" panose="02020603050405020304" pitchFamily="18" charset="0"/>
              </a:rPr>
              <a:t>n</a:t>
            </a:r>
            <a:r>
              <a:rPr lang="ja-JP" altLang="en-US" sz="2000" dirty="0">
                <a:solidFill>
                  <a:srgbClr val="FF0000"/>
                </a:solidFill>
                <a:ea typeface="ＭＳ 明朝" panose="02020609040205080304" pitchFamily="17" charset="-128"/>
                <a:cs typeface="Times New Roman" panose="02020603050405020304" pitchFamily="18" charset="0"/>
              </a:rPr>
              <a:t>型</a:t>
            </a:r>
            <a:r>
              <a:rPr lang="ja-JP" altLang="en-US" sz="2000" b="1" dirty="0">
                <a:ea typeface="ＭＳ 明朝" panose="02020609040205080304" pitchFamily="17" charset="-128"/>
                <a:cs typeface="Times New Roman" panose="02020603050405020304" pitchFamily="18" charset="0"/>
              </a:rPr>
              <a:t>最大</a:t>
            </a:r>
            <a:r>
              <a:rPr lang="en-US" altLang="ja-JP" sz="2000" dirty="0">
                <a:ea typeface="ＭＳ 明朝" panose="02020609040205080304" pitchFamily="17" charset="-128"/>
                <a:cs typeface="Times New Roman" panose="02020603050405020304" pitchFamily="18" charset="0"/>
              </a:rPr>
              <a:t>: </a:t>
            </a:r>
            <a:r>
              <a:rPr lang="en-US" altLang="ja-JP" sz="2000" b="1" i="1" dirty="0">
                <a:effectLst/>
                <a:latin typeface="Times New Roman" panose="02020603050405020304" pitchFamily="18" charset="0"/>
                <a:ea typeface="ＭＳ 明朝" panose="02020609040205080304" pitchFamily="17" charset="-128"/>
                <a:cs typeface="Times New Roman" panose="02020603050405020304" pitchFamily="18" charset="0"/>
              </a:rPr>
              <a:t>x </a:t>
            </a:r>
            <a:r>
              <a:rPr lang="en-US" altLang="ja-JP" sz="2000" b="1" dirty="0">
                <a:effectLst/>
                <a:ea typeface="ＭＳ 明朝" panose="02020609040205080304" pitchFamily="17" charset="-128"/>
              </a:rPr>
              <a:t>= 0.7</a:t>
            </a:r>
            <a:r>
              <a:rPr lang="ja-JP" altLang="ja-JP" sz="2000" dirty="0">
                <a:effectLst/>
                <a:ea typeface="ＭＳ 明朝" panose="02020609040205080304" pitchFamily="17" charset="-128"/>
                <a:cs typeface="Times New Roman" panose="02020603050405020304" pitchFamily="18" charset="0"/>
              </a:rPr>
              <a:t>の</a:t>
            </a:r>
            <a:r>
              <a:rPr lang="en-US" altLang="ja-JP" sz="2000" b="1" i="1" dirty="0">
                <a:effectLst/>
                <a:ea typeface="ＭＳ 明朝" panose="02020609040205080304" pitchFamily="17" charset="-128"/>
              </a:rPr>
              <a:t>ZT</a:t>
            </a:r>
            <a:r>
              <a:rPr lang="en-US" altLang="ja-JP" sz="2000" b="1" dirty="0">
                <a:effectLst/>
                <a:ea typeface="ＭＳ 明朝" panose="02020609040205080304" pitchFamily="17" charset="-128"/>
              </a:rPr>
              <a:t>=0.002 (850K)</a:t>
            </a:r>
            <a:endParaRPr lang="ja-JP" altLang="en-US" sz="2000" b="1" dirty="0"/>
          </a:p>
        </p:txBody>
      </p:sp>
      <p:sp>
        <p:nvSpPr>
          <p:cNvPr id="15" name="テキスト ボックス 14">
            <a:extLst>
              <a:ext uri="{FF2B5EF4-FFF2-40B4-BE49-F238E27FC236}">
                <a16:creationId xmlns:a16="http://schemas.microsoft.com/office/drawing/2014/main" id="{BBC5B5C7-234E-4E13-B6D4-EC8192A96ACC}"/>
              </a:ext>
            </a:extLst>
          </p:cNvPr>
          <p:cNvSpPr txBox="1"/>
          <p:nvPr/>
        </p:nvSpPr>
        <p:spPr>
          <a:xfrm>
            <a:off x="1043608" y="5326798"/>
            <a:ext cx="3384376" cy="707886"/>
          </a:xfrm>
          <a:prstGeom prst="rect">
            <a:avLst/>
          </a:prstGeom>
          <a:noFill/>
        </p:spPr>
        <p:txBody>
          <a:bodyPr wrap="square">
            <a:spAutoFit/>
          </a:bodyPr>
          <a:lstStyle/>
          <a:p>
            <a:r>
              <a:rPr lang="en-US" altLang="ja-JP" sz="2000" i="1" dirty="0">
                <a:effectLst/>
                <a:latin typeface="Times New Roman" panose="02020603050405020304" pitchFamily="18" charset="0"/>
                <a:ea typeface="ＭＳ 明朝" panose="02020609040205080304" pitchFamily="17" charset="-128"/>
                <a:cs typeface="Times New Roman" panose="02020603050405020304" pitchFamily="18" charset="0"/>
              </a:rPr>
              <a:t>x</a:t>
            </a:r>
            <a:r>
              <a:rPr lang="ja-JP" altLang="ja-JP" sz="2000" b="1" dirty="0">
                <a:effectLst/>
                <a:latin typeface="Times New Roman" panose="02020603050405020304" pitchFamily="18" charset="0"/>
                <a:ea typeface="ＭＳ 明朝" panose="02020609040205080304" pitchFamily="17" charset="-128"/>
              </a:rPr>
              <a:t>≦</a:t>
            </a:r>
            <a:r>
              <a:rPr lang="en-US" altLang="ja-JP" sz="2000" b="1" dirty="0">
                <a:effectLst/>
                <a:ea typeface="ＭＳ 明朝" panose="02020609040205080304" pitchFamily="17" charset="-128"/>
              </a:rPr>
              <a:t>0.5</a:t>
            </a:r>
            <a:r>
              <a:rPr lang="ja-JP" altLang="ja-JP" sz="2000" b="1" dirty="0">
                <a:effectLst/>
                <a:latin typeface="Times New Roman" panose="02020603050405020304" pitchFamily="18" charset="0"/>
                <a:ea typeface="ＭＳ 明朝" panose="02020609040205080304" pitchFamily="17" charset="-128"/>
              </a:rPr>
              <a:t>では</a:t>
            </a:r>
            <a:r>
              <a:rPr lang="en-US" altLang="ja-JP" sz="2000" b="1" dirty="0">
                <a:solidFill>
                  <a:srgbClr val="0070C0"/>
                </a:solidFill>
                <a:latin typeface="Times New Roman" panose="02020603050405020304" pitchFamily="18" charset="0"/>
                <a:ea typeface="ＭＳ 明朝" panose="02020609040205080304" pitchFamily="17" charset="-128"/>
              </a:rPr>
              <a:t>p</a:t>
            </a:r>
            <a:r>
              <a:rPr lang="ja-JP" altLang="ja-JP" sz="2000" dirty="0">
                <a:solidFill>
                  <a:srgbClr val="0070C0"/>
                </a:solidFill>
                <a:effectLst/>
                <a:latin typeface="Times New Roman" panose="02020603050405020304" pitchFamily="18" charset="0"/>
                <a:ea typeface="ＭＳ 明朝" panose="02020609040205080304" pitchFamily="17" charset="-128"/>
              </a:rPr>
              <a:t>型</a:t>
            </a:r>
            <a:r>
              <a:rPr lang="ja-JP" altLang="en-US" sz="2000" dirty="0">
                <a:latin typeface="+mj-lt"/>
                <a:ea typeface="ＭＳ 明朝" panose="02020609040205080304" pitchFamily="17" charset="-128"/>
              </a:rPr>
              <a:t>熱電特性</a:t>
            </a:r>
            <a:endParaRPr lang="en-US" altLang="ja-JP" sz="2000" b="1" dirty="0">
              <a:latin typeface="+mj-lt"/>
              <a:ea typeface="ＭＳ 明朝" panose="02020609040205080304" pitchFamily="17" charset="-128"/>
            </a:endParaRPr>
          </a:p>
          <a:p>
            <a:r>
              <a:rPr lang="en-US" altLang="ja-JP" sz="2000" i="1" dirty="0">
                <a:effectLst/>
                <a:latin typeface="Times New Roman" panose="02020603050405020304" pitchFamily="18" charset="0"/>
                <a:ea typeface="ＭＳ 明朝" panose="02020609040205080304" pitchFamily="17" charset="-128"/>
                <a:cs typeface="Times New Roman" panose="02020603050405020304" pitchFamily="18" charset="0"/>
              </a:rPr>
              <a:t>x</a:t>
            </a:r>
            <a:r>
              <a:rPr lang="ja-JP" altLang="ja-JP" sz="2000" b="1" dirty="0">
                <a:effectLst/>
                <a:latin typeface="Times New Roman" panose="02020603050405020304" pitchFamily="18" charset="0"/>
                <a:ea typeface="ＭＳ 明朝" panose="02020609040205080304" pitchFamily="17" charset="-128"/>
              </a:rPr>
              <a:t>≧</a:t>
            </a:r>
            <a:r>
              <a:rPr lang="en-US" altLang="ja-JP" sz="2000" b="1" dirty="0">
                <a:effectLst/>
                <a:ea typeface="ＭＳ 明朝" panose="02020609040205080304" pitchFamily="17" charset="-128"/>
              </a:rPr>
              <a:t>0.6</a:t>
            </a:r>
            <a:r>
              <a:rPr lang="ja-JP" altLang="ja-JP" sz="2000" b="1" dirty="0">
                <a:effectLst/>
                <a:latin typeface="Times New Roman" panose="02020603050405020304" pitchFamily="18" charset="0"/>
                <a:ea typeface="ＭＳ 明朝" panose="02020609040205080304" pitchFamily="17" charset="-128"/>
              </a:rPr>
              <a:t>では</a:t>
            </a:r>
            <a:r>
              <a:rPr lang="en-US" altLang="ja-JP" sz="2000" b="1" dirty="0">
                <a:solidFill>
                  <a:srgbClr val="FF0000"/>
                </a:solidFill>
                <a:latin typeface="Times New Roman" panose="02020603050405020304" pitchFamily="18" charset="0"/>
                <a:ea typeface="ＭＳ 明朝" panose="02020609040205080304" pitchFamily="17" charset="-128"/>
              </a:rPr>
              <a:t>n</a:t>
            </a:r>
            <a:r>
              <a:rPr lang="ja-JP" altLang="ja-JP" sz="2000" dirty="0">
                <a:solidFill>
                  <a:srgbClr val="FF0000"/>
                </a:solidFill>
                <a:effectLst/>
                <a:latin typeface="Times New Roman" panose="02020603050405020304" pitchFamily="18" charset="0"/>
                <a:ea typeface="ＭＳ 明朝" panose="02020609040205080304" pitchFamily="17" charset="-128"/>
              </a:rPr>
              <a:t>型</a:t>
            </a:r>
            <a:r>
              <a:rPr lang="ja-JP" altLang="en-US" sz="2000" dirty="0">
                <a:effectLst/>
                <a:latin typeface="Times New Roman" panose="02020603050405020304" pitchFamily="18" charset="0"/>
                <a:ea typeface="ＭＳ 明朝" panose="02020609040205080304" pitchFamily="17" charset="-128"/>
              </a:rPr>
              <a:t>熱電特性</a:t>
            </a:r>
            <a:endParaRPr lang="ja-JP" altLang="en-US" sz="2000" dirty="0"/>
          </a:p>
        </p:txBody>
      </p:sp>
      <p:sp>
        <p:nvSpPr>
          <p:cNvPr id="17" name="テキスト ボックス 16">
            <a:extLst>
              <a:ext uri="{FF2B5EF4-FFF2-40B4-BE49-F238E27FC236}">
                <a16:creationId xmlns:a16="http://schemas.microsoft.com/office/drawing/2014/main" id="{0565715D-3AC3-4895-A7A1-EE66345DEEFF}"/>
              </a:ext>
            </a:extLst>
          </p:cNvPr>
          <p:cNvSpPr txBox="1"/>
          <p:nvPr/>
        </p:nvSpPr>
        <p:spPr>
          <a:xfrm>
            <a:off x="492695" y="955806"/>
            <a:ext cx="1889956" cy="461665"/>
          </a:xfrm>
          <a:prstGeom prst="rect">
            <a:avLst/>
          </a:prstGeom>
          <a:noFill/>
        </p:spPr>
        <p:txBody>
          <a:bodyPr wrap="square">
            <a:spAutoFit/>
          </a:bodyPr>
          <a:lstStyle/>
          <a:p>
            <a:r>
              <a:rPr lang="en-US" altLang="ja-JP" sz="2400" b="1" dirty="0">
                <a:effectLst/>
                <a:latin typeface="Times New Roman" panose="02020603050405020304" pitchFamily="18" charset="0"/>
                <a:ea typeface="ＭＳ 明朝" panose="02020609040205080304" pitchFamily="17" charset="-128"/>
              </a:rPr>
              <a:t>Pr</a:t>
            </a:r>
            <a:r>
              <a:rPr lang="en-US" altLang="ja-JP" sz="2400" b="1" baseline="-25000" dirty="0">
                <a:effectLst/>
                <a:latin typeface="Times New Roman" panose="02020603050405020304" pitchFamily="18" charset="0"/>
                <a:ea typeface="ＭＳ 明朝" panose="02020609040205080304" pitchFamily="17" charset="-128"/>
              </a:rPr>
              <a:t>1-x</a:t>
            </a:r>
            <a:r>
              <a:rPr lang="en-US" altLang="ja-JP" sz="2400" b="1" dirty="0">
                <a:effectLst/>
                <a:latin typeface="Times New Roman" panose="02020603050405020304" pitchFamily="18" charset="0"/>
                <a:ea typeface="ＭＳ 明朝" panose="02020609040205080304" pitchFamily="17" charset="-128"/>
              </a:rPr>
              <a:t>Sr</a:t>
            </a:r>
            <a:r>
              <a:rPr lang="en-US" altLang="ja-JP" sz="2400" b="1" baseline="-25000" dirty="0">
                <a:effectLst/>
                <a:latin typeface="Times New Roman" panose="02020603050405020304" pitchFamily="18" charset="0"/>
                <a:ea typeface="ＭＳ 明朝" panose="02020609040205080304" pitchFamily="17" charset="-128"/>
              </a:rPr>
              <a:t>x</a:t>
            </a:r>
            <a:r>
              <a:rPr lang="en-US" altLang="ja-JP" sz="2400" b="1" dirty="0">
                <a:effectLst/>
                <a:latin typeface="Times New Roman" panose="02020603050405020304" pitchFamily="18" charset="0"/>
                <a:ea typeface="ＭＳ 明朝" panose="02020609040205080304" pitchFamily="17" charset="-128"/>
              </a:rPr>
              <a:t>FeO</a:t>
            </a:r>
            <a:r>
              <a:rPr lang="en-US" altLang="ja-JP" sz="2400" b="1" baseline="-25000" dirty="0">
                <a:effectLst/>
                <a:latin typeface="Times New Roman" panose="02020603050405020304" pitchFamily="18" charset="0"/>
                <a:ea typeface="ＭＳ 明朝" panose="02020609040205080304" pitchFamily="17" charset="-128"/>
              </a:rPr>
              <a:t>3</a:t>
            </a:r>
            <a:endParaRPr lang="ja-JP" altLang="en-US" sz="2400" b="1" dirty="0"/>
          </a:p>
        </p:txBody>
      </p:sp>
      <p:sp>
        <p:nvSpPr>
          <p:cNvPr id="19" name="テキスト ボックス 18">
            <a:extLst>
              <a:ext uri="{FF2B5EF4-FFF2-40B4-BE49-F238E27FC236}">
                <a16:creationId xmlns:a16="http://schemas.microsoft.com/office/drawing/2014/main" id="{BFC7835D-C3A9-4D53-BBDD-C90D0EED11AB}"/>
              </a:ext>
            </a:extLst>
          </p:cNvPr>
          <p:cNvSpPr txBox="1"/>
          <p:nvPr/>
        </p:nvSpPr>
        <p:spPr>
          <a:xfrm>
            <a:off x="632907" y="6147316"/>
            <a:ext cx="8229599" cy="338554"/>
          </a:xfrm>
          <a:prstGeom prst="rect">
            <a:avLst/>
          </a:prstGeom>
          <a:noFill/>
        </p:spPr>
        <p:txBody>
          <a:bodyPr wrap="square">
            <a:spAutoFit/>
          </a:bodyPr>
          <a:lstStyle/>
          <a:p>
            <a:pPr lvl="0"/>
            <a:r>
              <a:rPr lang="en-US" altLang="ja-JP" sz="1600" kern="100" dirty="0">
                <a:effectLst/>
                <a:latin typeface="Times New Roman" panose="02020603050405020304" pitchFamily="18" charset="0"/>
                <a:ea typeface="ＭＳ 明朝" panose="02020609040205080304" pitchFamily="17" charset="-128"/>
              </a:rPr>
              <a:t>H. </a:t>
            </a:r>
            <a:r>
              <a:rPr lang="en-US" altLang="ja-JP" sz="1600" kern="100" dirty="0" err="1">
                <a:effectLst/>
                <a:latin typeface="Times New Roman" panose="02020603050405020304" pitchFamily="18" charset="0"/>
                <a:ea typeface="ＭＳ 明朝" panose="02020609040205080304" pitchFamily="17" charset="-128"/>
              </a:rPr>
              <a:t>Nakatsugawa</a:t>
            </a:r>
            <a:r>
              <a:rPr lang="en-US" altLang="ja-JP" sz="1600" kern="100" dirty="0">
                <a:effectLst/>
                <a:latin typeface="Times New Roman" panose="02020603050405020304" pitchFamily="18" charset="0"/>
                <a:ea typeface="ＭＳ 明朝" panose="02020609040205080304" pitchFamily="17" charset="-128"/>
              </a:rPr>
              <a:t>, M. Saito and Y. Okamoto, Materials Transactions, </a:t>
            </a:r>
            <a:r>
              <a:rPr lang="en-US" altLang="ja-JP" sz="1600" b="1" kern="100" dirty="0">
                <a:effectLst/>
                <a:latin typeface="Times New Roman" panose="02020603050405020304" pitchFamily="18" charset="0"/>
                <a:ea typeface="ＭＳ 明朝" panose="02020609040205080304" pitchFamily="17" charset="-128"/>
              </a:rPr>
              <a:t>60</a:t>
            </a:r>
            <a:r>
              <a:rPr lang="en-US" altLang="ja-JP" sz="1600" kern="100" dirty="0">
                <a:effectLst/>
                <a:latin typeface="Times New Roman" panose="02020603050405020304" pitchFamily="18" charset="0"/>
                <a:ea typeface="ＭＳ 明朝" panose="02020609040205080304" pitchFamily="17" charset="-128"/>
              </a:rPr>
              <a:t>(6), 1051-1060 (2019).</a:t>
            </a:r>
            <a:endParaRPr lang="ja-JP" altLang="ja-JP" sz="1600" kern="100" dirty="0">
              <a:effectLst/>
              <a:latin typeface="Times New Roman" panose="02020603050405020304" pitchFamily="18" charset="0"/>
              <a:ea typeface="ＭＳ 明朝" panose="02020609040205080304" pitchFamily="17" charset="-128"/>
            </a:endParaRPr>
          </a:p>
        </p:txBody>
      </p:sp>
      <p:pic>
        <p:nvPicPr>
          <p:cNvPr id="3" name="オーディオ 2">
            <a:hlinkClick r:id="" action="ppaction://media"/>
            <a:extLst>
              <a:ext uri="{FF2B5EF4-FFF2-40B4-BE49-F238E27FC236}">
                <a16:creationId xmlns:a16="http://schemas.microsoft.com/office/drawing/2014/main" id="{CFEEBA21-2717-46C7-8A06-4F0FE223BA3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505278936"/>
      </p:ext>
    </p:extLst>
  </p:cSld>
  <p:clrMapOvr>
    <a:masterClrMapping/>
  </p:clrMapOvr>
  <mc:AlternateContent xmlns:mc="http://schemas.openxmlformats.org/markup-compatibility/2006" xmlns:p14="http://schemas.microsoft.com/office/powerpoint/2010/main">
    <mc:Choice Requires="p14">
      <p:transition spd="slow" p14:dur="2000" advTm="30969"/>
    </mc:Choice>
    <mc:Fallback xmlns="">
      <p:transition spd="slow" advTm="30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199" y="78251"/>
            <a:ext cx="8229600" cy="1143000"/>
          </a:xfrm>
        </p:spPr>
        <p:txBody>
          <a:bodyPr/>
          <a:lstStyle/>
          <a:p>
            <a:r>
              <a:rPr kumimoji="1" lang="ja-JP" altLang="en-US" dirty="0">
                <a:solidFill>
                  <a:srgbClr val="00B0F0"/>
                </a:solidFill>
              </a:rPr>
              <a:t>研究目的</a:t>
            </a:r>
          </a:p>
        </p:txBody>
      </p:sp>
      <p:sp>
        <p:nvSpPr>
          <p:cNvPr id="5" name="スライド番号プレースホルダー 4"/>
          <p:cNvSpPr>
            <a:spLocks noGrp="1"/>
          </p:cNvSpPr>
          <p:nvPr>
            <p:ph type="sldNum" sz="quarter" idx="12"/>
          </p:nvPr>
        </p:nvSpPr>
        <p:spPr/>
        <p:txBody>
          <a:bodyPr/>
          <a:lstStyle/>
          <a:p>
            <a:fld id="{90BA7EBE-6FD4-4B50-83C6-C925E775C4BE}" type="slidenum">
              <a:rPr kumimoji="1" lang="ja-JP" altLang="en-US" smtClean="0"/>
              <a:t>7</a:t>
            </a:fld>
            <a:endParaRPr kumimoji="1" lang="ja-JP" altLang="en-US" dirty="0"/>
          </a:p>
        </p:txBody>
      </p:sp>
      <p:pic>
        <p:nvPicPr>
          <p:cNvPr id="25" name="Picture 2" descr="K:\web\ynu-logo\base04-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3895" y="6453336"/>
            <a:ext cx="1656209" cy="30524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グループ化 3">
            <a:extLst>
              <a:ext uri="{FF2B5EF4-FFF2-40B4-BE49-F238E27FC236}">
                <a16:creationId xmlns:a16="http://schemas.microsoft.com/office/drawing/2014/main" id="{1D91279A-614B-4E79-AB85-BA5F4C87AED9}"/>
              </a:ext>
            </a:extLst>
          </p:cNvPr>
          <p:cNvGrpSpPr/>
          <p:nvPr/>
        </p:nvGrpSpPr>
        <p:grpSpPr>
          <a:xfrm>
            <a:off x="469239" y="1221251"/>
            <a:ext cx="8229600" cy="4871566"/>
            <a:chOff x="539552" y="1124744"/>
            <a:chExt cx="8229600" cy="4871566"/>
          </a:xfrm>
        </p:grpSpPr>
        <p:sp>
          <p:nvSpPr>
            <p:cNvPr id="3" name="テキスト ボックス 2">
              <a:extLst>
                <a:ext uri="{FF2B5EF4-FFF2-40B4-BE49-F238E27FC236}">
                  <a16:creationId xmlns:a16="http://schemas.microsoft.com/office/drawing/2014/main" id="{04A6155D-0B8E-4F53-A163-16F7BDDE5DF6}"/>
                </a:ext>
              </a:extLst>
            </p:cNvPr>
            <p:cNvSpPr txBox="1"/>
            <p:nvPr/>
          </p:nvSpPr>
          <p:spPr>
            <a:xfrm>
              <a:off x="633759" y="3360653"/>
              <a:ext cx="8053039" cy="2062103"/>
            </a:xfrm>
            <a:prstGeom prst="rect">
              <a:avLst/>
            </a:prstGeom>
            <a:noFill/>
          </p:spPr>
          <p:txBody>
            <a:bodyPr wrap="square" rtlCol="0">
              <a:spAutoFit/>
            </a:bodyPr>
            <a:lstStyle/>
            <a:p>
              <a:r>
                <a:rPr lang="ja-JP" altLang="ja-JP" sz="3200" kern="100" dirty="0">
                  <a:ea typeface="ＭＳ ゴシック" panose="020B0609070205080204" pitchFamily="49" charset="-128"/>
                  <a:cs typeface="Times New Roman" panose="02020603050405020304" pitchFamily="18" charset="0"/>
                </a:rPr>
                <a:t>ペロブスカイト酸化物</a:t>
              </a:r>
              <a:r>
                <a:rPr lang="en-US" altLang="ja-JP" sz="3200" kern="100" dirty="0">
                  <a:latin typeface="Times New Roman" panose="02020603050405020304" pitchFamily="18" charset="0"/>
                  <a:ea typeface="ＭＳ ゴシック" panose="020B0609070205080204" pitchFamily="49" charset="-128"/>
                </a:rPr>
                <a:t>Nd</a:t>
              </a:r>
              <a:r>
                <a:rPr lang="en-US" altLang="ja-JP" sz="3200" kern="100" baseline="-25000" dirty="0">
                  <a:latin typeface="Times New Roman" panose="02020603050405020304" pitchFamily="18" charset="0"/>
                  <a:ea typeface="ＭＳ ゴシック" panose="020B0609070205080204" pitchFamily="49" charset="-128"/>
                </a:rPr>
                <a:t>1-x</a:t>
              </a:r>
              <a:r>
                <a:rPr lang="en-US" altLang="ja-JP" sz="3200" kern="100" dirty="0">
                  <a:latin typeface="Times New Roman" panose="02020603050405020304" pitchFamily="18" charset="0"/>
                  <a:ea typeface="ＭＳ ゴシック" panose="020B0609070205080204" pitchFamily="49" charset="-128"/>
                </a:rPr>
                <a:t>Sr</a:t>
              </a:r>
              <a:r>
                <a:rPr lang="en-US" altLang="ja-JP" sz="3200" kern="100" baseline="-25000" dirty="0">
                  <a:latin typeface="Times New Roman" panose="02020603050405020304" pitchFamily="18" charset="0"/>
                  <a:ea typeface="ＭＳ ゴシック" panose="020B0609070205080204" pitchFamily="49" charset="-128"/>
                </a:rPr>
                <a:t>x</a:t>
              </a:r>
              <a:r>
                <a:rPr lang="en-US" altLang="ja-JP" sz="3200" kern="100" dirty="0">
                  <a:latin typeface="Times New Roman" panose="02020603050405020304" pitchFamily="18" charset="0"/>
                  <a:ea typeface="ＭＳ ゴシック" panose="020B0609070205080204" pitchFamily="49" charset="-128"/>
                </a:rPr>
                <a:t>FeO</a:t>
              </a:r>
              <a:r>
                <a:rPr lang="en-US" altLang="ja-JP" sz="3200" kern="100" baseline="-25000" dirty="0">
                  <a:latin typeface="Times New Roman" panose="02020603050405020304" pitchFamily="18" charset="0"/>
                  <a:ea typeface="ＭＳ ゴシック" panose="020B0609070205080204" pitchFamily="49" charset="-128"/>
                </a:rPr>
                <a:t>3</a:t>
              </a:r>
              <a:r>
                <a:rPr lang="ja-JP" altLang="en-US" sz="3200" kern="100" baseline="-25000" dirty="0">
                  <a:latin typeface="Times New Roman" panose="02020603050405020304" pitchFamily="18" charset="0"/>
                  <a:ea typeface="ＭＳ ゴシック" panose="020B0609070205080204" pitchFamily="49" charset="-128"/>
                </a:rPr>
                <a:t>ｰ</a:t>
              </a:r>
              <a:r>
                <a:rPr lang="el-GR" altLang="ja-JP" sz="3200" kern="100" baseline="-25000" dirty="0">
                  <a:latin typeface="Times New Roman" panose="02020603050405020304" pitchFamily="18" charset="0"/>
                  <a:ea typeface="ＭＳ ゴシック" panose="020B0609070205080204" pitchFamily="49" charset="-128"/>
                  <a:cs typeface="Times New Roman" panose="02020603050405020304" pitchFamily="18" charset="0"/>
                </a:rPr>
                <a:t>δ</a:t>
              </a:r>
              <a:r>
                <a:rPr lang="ja-JP" altLang="en-US" sz="3200" kern="100" dirty="0">
                  <a:latin typeface="Times New Roman" panose="02020603050405020304" pitchFamily="18" charset="0"/>
                  <a:ea typeface="ＭＳ ゴシック" panose="020B0609070205080204" pitchFamily="49" charset="-128"/>
                </a:rPr>
                <a:t>の熱電特性を評価し、ペロブスカイト</a:t>
              </a:r>
              <a:r>
                <a:rPr lang="en-US" altLang="ja-JP" sz="3200" kern="100" dirty="0">
                  <a:latin typeface="Times New Roman" panose="02020603050405020304" pitchFamily="18" charset="0"/>
                  <a:ea typeface="ＭＳ ゴシック" panose="020B0609070205080204" pitchFamily="49" charset="-128"/>
                </a:rPr>
                <a:t>Fe</a:t>
              </a:r>
              <a:r>
                <a:rPr lang="ja-JP" altLang="en-US" sz="3200" kern="100" dirty="0">
                  <a:latin typeface="Times New Roman" panose="02020603050405020304" pitchFamily="18" charset="0"/>
                  <a:ea typeface="ＭＳ ゴシック" panose="020B0609070205080204" pitchFamily="49" charset="-128"/>
                </a:rPr>
                <a:t>酸化物を</a:t>
              </a:r>
              <a:r>
                <a:rPr lang="ja-JP" altLang="en-US" sz="3200" kern="100" dirty="0">
                  <a:solidFill>
                    <a:srgbClr val="FF0000"/>
                  </a:solidFill>
                  <a:latin typeface="Times New Roman" panose="02020603050405020304" pitchFamily="18" charset="0"/>
                  <a:ea typeface="ＭＳ ゴシック" panose="020B0609070205080204" pitchFamily="49" charset="-128"/>
                </a:rPr>
                <a:t>同一母相とする</a:t>
              </a:r>
              <a:r>
                <a:rPr lang="en-US" altLang="ja-JP" sz="3200" kern="100" dirty="0" err="1">
                  <a:solidFill>
                    <a:srgbClr val="FF0000"/>
                  </a:solidFill>
                  <a:latin typeface="Times New Roman" panose="02020603050405020304" pitchFamily="18" charset="0"/>
                  <a:ea typeface="ＭＳ ゴシック" panose="020B0609070205080204" pitchFamily="49" charset="-128"/>
                </a:rPr>
                <a:t>pn</a:t>
              </a:r>
              <a:r>
                <a:rPr lang="ja-JP" altLang="en-US" sz="3200" kern="100" dirty="0">
                  <a:solidFill>
                    <a:srgbClr val="FF0000"/>
                  </a:solidFill>
                  <a:latin typeface="Times New Roman" panose="02020603050405020304" pitchFamily="18" charset="0"/>
                  <a:ea typeface="ＭＳ ゴシック" panose="020B0609070205080204" pitchFamily="49" charset="-128"/>
                </a:rPr>
                <a:t>素子作製の可能性の検討</a:t>
              </a:r>
              <a:r>
                <a:rPr lang="ja-JP" altLang="en-US" sz="3200" kern="100" dirty="0">
                  <a:latin typeface="Times New Roman" panose="02020603050405020304" pitchFamily="18" charset="0"/>
                  <a:ea typeface="ＭＳ ゴシック" panose="020B0609070205080204" pitchFamily="49" charset="-128"/>
                </a:rPr>
                <a:t>する。</a:t>
              </a:r>
              <a:endParaRPr lang="en-US" altLang="ja-JP" sz="3200" kern="100" dirty="0">
                <a:latin typeface="Times New Roman" panose="02020603050405020304" pitchFamily="18" charset="0"/>
                <a:ea typeface="ＭＳ ゴシック" panose="020B0609070205080204" pitchFamily="49" charset="-128"/>
              </a:endParaRPr>
            </a:p>
          </p:txBody>
        </p:sp>
        <p:sp>
          <p:nvSpPr>
            <p:cNvPr id="6" name="テキスト ボックス 5">
              <a:extLst>
                <a:ext uri="{FF2B5EF4-FFF2-40B4-BE49-F238E27FC236}">
                  <a16:creationId xmlns:a16="http://schemas.microsoft.com/office/drawing/2014/main" id="{F655F256-F35B-4B7C-ACF2-5B329BB942BF}"/>
                </a:ext>
              </a:extLst>
            </p:cNvPr>
            <p:cNvSpPr txBox="1"/>
            <p:nvPr/>
          </p:nvSpPr>
          <p:spPr>
            <a:xfrm>
              <a:off x="611560" y="1752343"/>
              <a:ext cx="7992888" cy="1077218"/>
            </a:xfrm>
            <a:prstGeom prst="rect">
              <a:avLst/>
            </a:prstGeom>
            <a:noFill/>
          </p:spPr>
          <p:txBody>
            <a:bodyPr wrap="square" rtlCol="0">
              <a:spAutoFit/>
            </a:bodyPr>
            <a:lstStyle/>
            <a:p>
              <a:r>
                <a:rPr lang="ja-JP" altLang="en-US" sz="3200" kern="100" dirty="0">
                  <a:latin typeface="Times New Roman" panose="02020603050405020304" pitchFamily="18" charset="0"/>
                  <a:ea typeface="ＭＳ ゴシック" panose="020B0609070205080204" pitchFamily="49" charset="-128"/>
                </a:rPr>
                <a:t>高温熱電発電で問題となる</a:t>
              </a:r>
              <a:r>
                <a:rPr lang="ja-JP" altLang="en-US" sz="3200" kern="100" dirty="0">
                  <a:solidFill>
                    <a:srgbClr val="FF0000"/>
                  </a:solidFill>
                  <a:latin typeface="Times New Roman" panose="02020603050405020304" pitchFamily="18" charset="0"/>
                  <a:ea typeface="ＭＳ ゴシック" panose="020B0609070205080204" pitchFamily="49" charset="-128"/>
                </a:rPr>
                <a:t>素子間の熱膨張率の違いを回避</a:t>
              </a:r>
              <a:r>
                <a:rPr lang="ja-JP" altLang="en-US" sz="3200" kern="100" dirty="0">
                  <a:latin typeface="Times New Roman" panose="02020603050405020304" pitchFamily="18" charset="0"/>
                  <a:ea typeface="ＭＳ ゴシック" panose="020B0609070205080204" pitchFamily="49" charset="-128"/>
                </a:rPr>
                <a:t>するため、</a:t>
              </a:r>
              <a:endParaRPr kumimoji="1" lang="en-US" altLang="ja-JP" sz="2800" dirty="0"/>
            </a:p>
          </p:txBody>
        </p:sp>
        <p:sp>
          <p:nvSpPr>
            <p:cNvPr id="7" name="四角形: 角を丸くする 6">
              <a:extLst>
                <a:ext uri="{FF2B5EF4-FFF2-40B4-BE49-F238E27FC236}">
                  <a16:creationId xmlns:a16="http://schemas.microsoft.com/office/drawing/2014/main" id="{13B043F3-9F1E-494A-A76A-2454E55F7CFF}"/>
                </a:ext>
              </a:extLst>
            </p:cNvPr>
            <p:cNvSpPr/>
            <p:nvPr/>
          </p:nvSpPr>
          <p:spPr>
            <a:xfrm>
              <a:off x="539552" y="1124744"/>
              <a:ext cx="8229600" cy="4871566"/>
            </a:xfrm>
            <a:prstGeom prst="roundRect">
              <a:avLst/>
            </a:prstGeom>
            <a:noFill/>
            <a:ln w="635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pic>
        <p:nvPicPr>
          <p:cNvPr id="8" name="オーディオ 7">
            <a:hlinkClick r:id="" action="ppaction://media"/>
            <a:extLst>
              <a:ext uri="{FF2B5EF4-FFF2-40B4-BE49-F238E27FC236}">
                <a16:creationId xmlns:a16="http://schemas.microsoft.com/office/drawing/2014/main" id="{7619B81B-C8A8-4C28-AF69-365CAC2210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55008331"/>
      </p:ext>
    </p:extLst>
  </p:cSld>
  <p:clrMapOvr>
    <a:masterClrMapping/>
  </p:clrMapOvr>
  <mc:AlternateContent xmlns:mc="http://schemas.openxmlformats.org/markup-compatibility/2006" xmlns:p14="http://schemas.microsoft.com/office/powerpoint/2010/main">
    <mc:Choice Requires="p14">
      <p:transition spd="slow" p14:dur="2000" advTm="28120"/>
    </mc:Choice>
    <mc:Fallback xmlns="">
      <p:transition spd="slow" advTm="28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6876256" y="6472133"/>
            <a:ext cx="2133600" cy="365125"/>
          </a:xfrm>
        </p:spPr>
        <p:txBody>
          <a:bodyPr/>
          <a:lstStyle/>
          <a:p>
            <a:fld id="{90BA7EBE-6FD4-4B50-83C6-C925E775C4BE}" type="slidenum">
              <a:rPr kumimoji="1" lang="ja-JP" altLang="en-US" smtClean="0"/>
              <a:t>8</a:t>
            </a:fld>
            <a:endParaRPr kumimoji="1" lang="ja-JP" altLang="en-US" dirty="0"/>
          </a:p>
        </p:txBody>
      </p:sp>
      <p:sp>
        <p:nvSpPr>
          <p:cNvPr id="11" name="テキスト ボックス 10">
            <a:extLst>
              <a:ext uri="{FF2B5EF4-FFF2-40B4-BE49-F238E27FC236}">
                <a16:creationId xmlns:a16="http://schemas.microsoft.com/office/drawing/2014/main" id="{4CCD9C39-B54A-4170-A053-CC88BD58C3B8}"/>
              </a:ext>
            </a:extLst>
          </p:cNvPr>
          <p:cNvSpPr txBox="1"/>
          <p:nvPr/>
        </p:nvSpPr>
        <p:spPr>
          <a:xfrm>
            <a:off x="539474" y="4148847"/>
            <a:ext cx="8018542" cy="2308324"/>
          </a:xfrm>
          <a:prstGeom prst="rect">
            <a:avLst/>
          </a:prstGeom>
          <a:noFill/>
          <a:ln w="38100">
            <a:solidFill>
              <a:srgbClr val="00B0F0"/>
            </a:solidFill>
          </a:ln>
        </p:spPr>
        <p:txBody>
          <a:bodyPr wrap="none" rtlCol="0">
            <a:spAutoFit/>
          </a:bodyPr>
          <a:lstStyle/>
          <a:p>
            <a:r>
              <a:rPr lang="ja-JP" altLang="ja-JP" sz="2400" dirty="0"/>
              <a:t>電気抵抗率</a:t>
            </a:r>
            <a:r>
              <a:rPr lang="en-US" altLang="ja-JP" sz="2400" i="1" dirty="0">
                <a:latin typeface="Times New Roman" panose="02020603050405020304" pitchFamily="18" charset="0"/>
                <a:cs typeface="Times New Roman" panose="02020603050405020304" pitchFamily="18" charset="0"/>
              </a:rPr>
              <a:t>ρ             </a:t>
            </a:r>
            <a:r>
              <a:rPr lang="en-US" altLang="ja-JP" sz="2400" dirty="0"/>
              <a:t>ResiTest8300</a:t>
            </a:r>
            <a:endParaRPr kumimoji="1" lang="en-US" altLang="ja-JP" sz="2400" dirty="0"/>
          </a:p>
          <a:p>
            <a:r>
              <a:rPr lang="ja-JP" altLang="en-US" sz="2400" dirty="0"/>
              <a:t>ゼーベック係数</a:t>
            </a:r>
            <a:r>
              <a:rPr lang="en-US" altLang="ja-JP" sz="2400" i="1" dirty="0">
                <a:latin typeface="Times New Roman" panose="02020603050405020304" pitchFamily="18" charset="0"/>
                <a:cs typeface="Times New Roman" panose="02020603050405020304" pitchFamily="18" charset="0"/>
              </a:rPr>
              <a:t>S</a:t>
            </a:r>
            <a:r>
              <a:rPr lang="ja-JP" altLang="en-US" sz="2400" dirty="0"/>
              <a:t>　　  </a:t>
            </a:r>
            <a:r>
              <a:rPr lang="en-US" altLang="ja-JP" sz="2400" dirty="0"/>
              <a:t>ResiTest8300</a:t>
            </a:r>
            <a:r>
              <a:rPr lang="ja-JP" altLang="en-US" sz="2400" dirty="0"/>
              <a:t>、高温測定装置</a:t>
            </a:r>
            <a:endParaRPr lang="en-US" altLang="ja-JP" sz="2400" dirty="0"/>
          </a:p>
          <a:p>
            <a:r>
              <a:rPr lang="ja-JP" altLang="en-US" sz="2400" dirty="0"/>
              <a:t>熱伝導率</a:t>
            </a:r>
            <a:r>
              <a:rPr lang="el-GR" altLang="ja-JP" sz="2400" i="1" dirty="0">
                <a:latin typeface="Times New Roman" panose="02020603050405020304" pitchFamily="18" charset="0"/>
                <a:ea typeface="Yu Gothic Medium" panose="020B0500000000000000" pitchFamily="34" charset="-128"/>
                <a:cs typeface="Times New Roman" panose="02020603050405020304" pitchFamily="18" charset="0"/>
              </a:rPr>
              <a:t>κ</a:t>
            </a:r>
            <a:r>
              <a:rPr lang="ja-JP" altLang="en-US" sz="2400" dirty="0"/>
              <a:t>                　</a:t>
            </a:r>
            <a:r>
              <a:rPr lang="en-US" altLang="ja-JP" sz="2400" dirty="0"/>
              <a:t>PEM-2</a:t>
            </a:r>
          </a:p>
          <a:p>
            <a:r>
              <a:rPr lang="ja-JP" altLang="en-US" sz="2400" dirty="0"/>
              <a:t>磁化率</a:t>
            </a:r>
            <a:r>
              <a:rPr lang="en-US" altLang="ja-JP" sz="2400" i="1" dirty="0">
                <a:latin typeface="Times New Roman" panose="02020603050405020304" pitchFamily="18" charset="0"/>
                <a:cs typeface="Times New Roman" panose="02020603050405020304" pitchFamily="18" charset="0"/>
              </a:rPr>
              <a:t>χ</a:t>
            </a:r>
            <a:r>
              <a:rPr lang="ja-JP" altLang="en-US" sz="2400" dirty="0"/>
              <a:t>　               　   </a:t>
            </a:r>
            <a:r>
              <a:rPr lang="en-US" altLang="ja-JP" sz="2400" dirty="0"/>
              <a:t>SQUID</a:t>
            </a:r>
            <a:r>
              <a:rPr lang="ja-JP" altLang="en-US" sz="2400" dirty="0"/>
              <a:t>　</a:t>
            </a:r>
            <a:r>
              <a:rPr lang="en-US" altLang="ja-JP" sz="2400" dirty="0"/>
              <a:t>S700X, MPMS</a:t>
            </a:r>
          </a:p>
          <a:p>
            <a:r>
              <a:rPr lang="ja-JP" altLang="en-US" sz="2400" dirty="0"/>
              <a:t>中性子回折　　　　     </a:t>
            </a:r>
            <a:r>
              <a:rPr lang="en-US" altLang="ja-JP" sz="2400" dirty="0">
                <a:effectLst/>
                <a:latin typeface="Times New Roman" panose="02020603050405020304" pitchFamily="18" charset="0"/>
                <a:ea typeface="ＭＳ 明朝" panose="02020609040205080304" pitchFamily="17" charset="-128"/>
              </a:rPr>
              <a:t>Nuclear Physics Institute</a:t>
            </a:r>
            <a:r>
              <a:rPr lang="ja-JP" altLang="en-US" sz="2400" dirty="0">
                <a:effectLst/>
                <a:latin typeface="ＭＳ Ｐゴシック" panose="020B0600070205080204" pitchFamily="50" charset="-128"/>
                <a:ea typeface="ＭＳ Ｐゴシック" panose="020B0600070205080204" pitchFamily="50" charset="-128"/>
              </a:rPr>
              <a:t>（</a:t>
            </a:r>
            <a:r>
              <a:rPr lang="ja-JP" altLang="en-US" sz="2400" dirty="0"/>
              <a:t>チェコ共和国）</a:t>
            </a:r>
            <a:r>
              <a:rPr lang="en-US" altLang="ja-JP" sz="2400" dirty="0">
                <a:effectLst/>
                <a:ea typeface="ＭＳ 明朝" panose="02020609040205080304" pitchFamily="17" charset="-128"/>
                <a:cs typeface="Times New Roman" panose="02020603050405020304" pitchFamily="18" charset="0"/>
              </a:rPr>
              <a:t> </a:t>
            </a:r>
          </a:p>
          <a:p>
            <a:r>
              <a:rPr kumimoji="1" lang="ja-JP" altLang="en-US" sz="2400" dirty="0">
                <a:latin typeface="+mn-ea"/>
                <a:cs typeface="Times New Roman" panose="02020603050405020304" pitchFamily="18" charset="0"/>
              </a:rPr>
              <a:t>酸素量分析            ヨウ素滴定法</a:t>
            </a:r>
            <a:endParaRPr kumimoji="1" lang="en-US" altLang="ja-JP" dirty="0">
              <a:latin typeface="+mn-ea"/>
            </a:endParaRPr>
          </a:p>
        </p:txBody>
      </p:sp>
      <p:sp>
        <p:nvSpPr>
          <p:cNvPr id="22" name="テキスト ボックス 21">
            <a:extLst>
              <a:ext uri="{FF2B5EF4-FFF2-40B4-BE49-F238E27FC236}">
                <a16:creationId xmlns:a16="http://schemas.microsoft.com/office/drawing/2014/main" id="{00E6A42F-6DAD-456D-B756-9625054E2731}"/>
              </a:ext>
            </a:extLst>
          </p:cNvPr>
          <p:cNvSpPr txBox="1"/>
          <p:nvPr/>
        </p:nvSpPr>
        <p:spPr>
          <a:xfrm>
            <a:off x="142615" y="865933"/>
            <a:ext cx="1762021" cy="461665"/>
          </a:xfrm>
          <a:prstGeom prst="rect">
            <a:avLst/>
          </a:prstGeom>
          <a:noFill/>
        </p:spPr>
        <p:txBody>
          <a:bodyPr wrap="none" rtlCol="0">
            <a:spAutoFit/>
          </a:bodyPr>
          <a:lstStyle/>
          <a:p>
            <a:pPr marL="342900" indent="-342900">
              <a:buFont typeface="Wingdings" panose="05000000000000000000" pitchFamily="2" charset="2"/>
              <a:buChar char="u"/>
            </a:pPr>
            <a:r>
              <a:rPr lang="ja-JP" altLang="en-US" sz="2400" dirty="0"/>
              <a:t>試料作製</a:t>
            </a:r>
            <a:endParaRPr kumimoji="1" lang="ja-JP" altLang="en-US" sz="2400" dirty="0"/>
          </a:p>
        </p:txBody>
      </p:sp>
      <p:sp>
        <p:nvSpPr>
          <p:cNvPr id="23" name="テキスト ボックス 22">
            <a:extLst>
              <a:ext uri="{FF2B5EF4-FFF2-40B4-BE49-F238E27FC236}">
                <a16:creationId xmlns:a16="http://schemas.microsoft.com/office/drawing/2014/main" id="{6035C034-DF60-4B6F-9D92-79D138F52626}"/>
              </a:ext>
            </a:extLst>
          </p:cNvPr>
          <p:cNvSpPr txBox="1"/>
          <p:nvPr/>
        </p:nvSpPr>
        <p:spPr>
          <a:xfrm>
            <a:off x="284132" y="3459464"/>
            <a:ext cx="1146468" cy="461665"/>
          </a:xfrm>
          <a:prstGeom prst="rect">
            <a:avLst/>
          </a:prstGeom>
          <a:noFill/>
        </p:spPr>
        <p:txBody>
          <a:bodyPr wrap="none" rtlCol="0">
            <a:spAutoFit/>
          </a:bodyPr>
          <a:lstStyle/>
          <a:p>
            <a:pPr marL="342900" indent="-342900">
              <a:buFont typeface="Wingdings" panose="05000000000000000000" pitchFamily="2" charset="2"/>
              <a:buChar char="u"/>
            </a:pPr>
            <a:r>
              <a:rPr kumimoji="1" lang="ja-JP" altLang="en-US" sz="2400" dirty="0"/>
              <a:t>測定</a:t>
            </a:r>
          </a:p>
        </p:txBody>
      </p:sp>
      <p:grpSp>
        <p:nvGrpSpPr>
          <p:cNvPr id="7" name="グループ化 6">
            <a:extLst>
              <a:ext uri="{FF2B5EF4-FFF2-40B4-BE49-F238E27FC236}">
                <a16:creationId xmlns:a16="http://schemas.microsoft.com/office/drawing/2014/main" id="{1343AD4D-E028-45A3-8405-98CE89F68689}"/>
              </a:ext>
            </a:extLst>
          </p:cNvPr>
          <p:cNvGrpSpPr/>
          <p:nvPr/>
        </p:nvGrpSpPr>
        <p:grpSpPr>
          <a:xfrm>
            <a:off x="504853" y="1350441"/>
            <a:ext cx="8439056" cy="2167586"/>
            <a:chOff x="373611" y="1409980"/>
            <a:chExt cx="8439056" cy="2167586"/>
          </a:xfrm>
        </p:grpSpPr>
        <p:grpSp>
          <p:nvGrpSpPr>
            <p:cNvPr id="4" name="グループ化 3">
              <a:extLst>
                <a:ext uri="{FF2B5EF4-FFF2-40B4-BE49-F238E27FC236}">
                  <a16:creationId xmlns:a16="http://schemas.microsoft.com/office/drawing/2014/main" id="{B342A5D3-8ADB-452D-A914-FC99BEE6FDF6}"/>
                </a:ext>
              </a:extLst>
            </p:cNvPr>
            <p:cNvGrpSpPr/>
            <p:nvPr/>
          </p:nvGrpSpPr>
          <p:grpSpPr>
            <a:xfrm>
              <a:off x="1184711" y="1409980"/>
              <a:ext cx="7627956" cy="1971149"/>
              <a:chOff x="1184710" y="1494647"/>
              <a:chExt cx="7627956" cy="1971149"/>
            </a:xfrm>
          </p:grpSpPr>
          <p:grpSp>
            <p:nvGrpSpPr>
              <p:cNvPr id="26" name="グループ化 25">
                <a:extLst>
                  <a:ext uri="{FF2B5EF4-FFF2-40B4-BE49-F238E27FC236}">
                    <a16:creationId xmlns:a16="http://schemas.microsoft.com/office/drawing/2014/main" id="{9224DDB7-45FC-4717-9BCB-E0E4D4F2EA26}"/>
                  </a:ext>
                </a:extLst>
              </p:cNvPr>
              <p:cNvGrpSpPr/>
              <p:nvPr/>
            </p:nvGrpSpPr>
            <p:grpSpPr>
              <a:xfrm>
                <a:off x="1184710" y="1494647"/>
                <a:ext cx="7170248" cy="1971149"/>
                <a:chOff x="1274392" y="1439273"/>
                <a:chExt cx="7170248" cy="1971149"/>
              </a:xfrm>
            </p:grpSpPr>
            <p:sp>
              <p:nvSpPr>
                <p:cNvPr id="15" name="テキスト ボックス 14">
                  <a:extLst>
                    <a:ext uri="{FF2B5EF4-FFF2-40B4-BE49-F238E27FC236}">
                      <a16:creationId xmlns:a16="http://schemas.microsoft.com/office/drawing/2014/main" id="{BCB7A1DE-75B8-404E-A747-513902FBD923}"/>
                    </a:ext>
                  </a:extLst>
                </p:cNvPr>
                <p:cNvSpPr txBox="1"/>
                <p:nvPr/>
              </p:nvSpPr>
              <p:spPr>
                <a:xfrm>
                  <a:off x="5802790" y="1439273"/>
                  <a:ext cx="553998" cy="1520609"/>
                </a:xfrm>
                <a:prstGeom prst="rect">
                  <a:avLst/>
                </a:prstGeom>
                <a:noFill/>
              </p:spPr>
              <p:txBody>
                <a:bodyPr vert="eaVert" wrap="none" rtlCol="0">
                  <a:spAutoFit/>
                </a:bodyPr>
                <a:lstStyle/>
                <a:p>
                  <a:r>
                    <a:rPr lang="ja-JP" altLang="en-US" sz="2400" dirty="0"/>
                    <a:t>プレス成形</a:t>
                  </a:r>
                </a:p>
              </p:txBody>
            </p:sp>
            <p:grpSp>
              <p:nvGrpSpPr>
                <p:cNvPr id="24" name="グループ化 23">
                  <a:extLst>
                    <a:ext uri="{FF2B5EF4-FFF2-40B4-BE49-F238E27FC236}">
                      <a16:creationId xmlns:a16="http://schemas.microsoft.com/office/drawing/2014/main" id="{3F61C368-671A-40A5-A044-F56761E035CB}"/>
                    </a:ext>
                  </a:extLst>
                </p:cNvPr>
                <p:cNvGrpSpPr/>
                <p:nvPr/>
              </p:nvGrpSpPr>
              <p:grpSpPr>
                <a:xfrm>
                  <a:off x="1274392" y="1496194"/>
                  <a:ext cx="7170248" cy="1914228"/>
                  <a:chOff x="1274392" y="1496194"/>
                  <a:chExt cx="7170248" cy="1914228"/>
                </a:xfrm>
              </p:grpSpPr>
              <p:sp>
                <p:nvSpPr>
                  <p:cNvPr id="9" name="テキスト ボックス 8">
                    <a:extLst>
                      <a:ext uri="{FF2B5EF4-FFF2-40B4-BE49-F238E27FC236}">
                        <a16:creationId xmlns:a16="http://schemas.microsoft.com/office/drawing/2014/main" id="{64B52EAB-5330-40CC-B2D7-ECB0CFDB9227}"/>
                      </a:ext>
                    </a:extLst>
                  </p:cNvPr>
                  <p:cNvSpPr txBox="1"/>
                  <p:nvPr/>
                </p:nvSpPr>
                <p:spPr>
                  <a:xfrm>
                    <a:off x="2280555" y="2764091"/>
                    <a:ext cx="1393330" cy="646331"/>
                  </a:xfrm>
                  <a:prstGeom prst="rect">
                    <a:avLst/>
                  </a:prstGeom>
                  <a:noFill/>
                </p:spPr>
                <p:txBody>
                  <a:bodyPr wrap="none" rtlCol="0">
                    <a:spAutoFit/>
                  </a:bodyPr>
                  <a:lstStyle/>
                  <a:p>
                    <a:r>
                      <a:rPr kumimoji="1" lang="en-US" altLang="ja-JP" dirty="0"/>
                      <a:t>1000</a:t>
                    </a:r>
                    <a:r>
                      <a:rPr kumimoji="1" lang="ja-JP" altLang="en-US" dirty="0"/>
                      <a:t>℃　</a:t>
                    </a:r>
                    <a:r>
                      <a:rPr kumimoji="1" lang="en-US" altLang="ja-JP" dirty="0"/>
                      <a:t>24h</a:t>
                    </a:r>
                  </a:p>
                  <a:p>
                    <a:r>
                      <a:rPr lang="ja-JP" altLang="en-US" dirty="0"/>
                      <a:t>空気中</a:t>
                    </a:r>
                    <a:endParaRPr kumimoji="1" lang="ja-JP" altLang="en-US" dirty="0"/>
                  </a:p>
                </p:txBody>
              </p:sp>
              <p:sp>
                <p:nvSpPr>
                  <p:cNvPr id="10" name="テキスト ボックス 9">
                    <a:extLst>
                      <a:ext uri="{FF2B5EF4-FFF2-40B4-BE49-F238E27FC236}">
                        <a16:creationId xmlns:a16="http://schemas.microsoft.com/office/drawing/2014/main" id="{36049260-E780-408D-ACF9-FFCBC3B35D97}"/>
                      </a:ext>
                    </a:extLst>
                  </p:cNvPr>
                  <p:cNvSpPr txBox="1"/>
                  <p:nvPr/>
                </p:nvSpPr>
                <p:spPr>
                  <a:xfrm>
                    <a:off x="6727503" y="2666472"/>
                    <a:ext cx="1717137" cy="646331"/>
                  </a:xfrm>
                  <a:prstGeom prst="rect">
                    <a:avLst/>
                  </a:prstGeom>
                  <a:noFill/>
                </p:spPr>
                <p:txBody>
                  <a:bodyPr wrap="none" rtlCol="0">
                    <a:spAutoFit/>
                  </a:bodyPr>
                  <a:lstStyle/>
                  <a:p>
                    <a:r>
                      <a:rPr lang="en-US" altLang="ja-JP" dirty="0"/>
                      <a:t>x </a:t>
                    </a:r>
                    <a:r>
                      <a:rPr lang="ja-JP" altLang="en-US" dirty="0"/>
                      <a:t>≦ </a:t>
                    </a:r>
                    <a:r>
                      <a:rPr kumimoji="1" lang="en-US" altLang="ja-JP" dirty="0"/>
                      <a:t>0.5  1200</a:t>
                    </a:r>
                    <a:r>
                      <a:rPr kumimoji="1" lang="ja-JP" altLang="en-US" dirty="0"/>
                      <a:t>℃</a:t>
                    </a:r>
                    <a:endParaRPr kumimoji="1" lang="en-US" altLang="ja-JP" dirty="0"/>
                  </a:p>
                  <a:p>
                    <a:r>
                      <a:rPr lang="en-US" altLang="ja-JP" dirty="0"/>
                      <a:t>x</a:t>
                    </a:r>
                    <a:r>
                      <a:rPr lang="ja-JP" altLang="en-US" dirty="0"/>
                      <a:t> ≧ </a:t>
                    </a:r>
                    <a:r>
                      <a:rPr lang="en-US" altLang="ja-JP" dirty="0"/>
                      <a:t>0.6  1150</a:t>
                    </a:r>
                    <a:r>
                      <a:rPr lang="ja-JP" altLang="en-US" dirty="0"/>
                      <a:t>℃</a:t>
                    </a:r>
                    <a:endParaRPr kumimoji="1" lang="ja-JP" altLang="en-US" dirty="0"/>
                  </a:p>
                </p:txBody>
              </p:sp>
              <p:sp>
                <p:nvSpPr>
                  <p:cNvPr id="12" name="テキスト ボックス 11">
                    <a:extLst>
                      <a:ext uri="{FF2B5EF4-FFF2-40B4-BE49-F238E27FC236}">
                        <a16:creationId xmlns:a16="http://schemas.microsoft.com/office/drawing/2014/main" id="{2DC18F9C-8AB4-4069-9A29-6F83BC810E0B}"/>
                      </a:ext>
                    </a:extLst>
                  </p:cNvPr>
                  <p:cNvSpPr txBox="1"/>
                  <p:nvPr/>
                </p:nvSpPr>
                <p:spPr>
                  <a:xfrm>
                    <a:off x="1274392" y="1513179"/>
                    <a:ext cx="553998" cy="1477328"/>
                  </a:xfrm>
                  <a:prstGeom prst="rect">
                    <a:avLst/>
                  </a:prstGeom>
                  <a:noFill/>
                </p:spPr>
                <p:txBody>
                  <a:bodyPr vert="eaVert" wrap="none" rtlCol="0">
                    <a:spAutoFit/>
                  </a:bodyPr>
                  <a:lstStyle/>
                  <a:p>
                    <a:r>
                      <a:rPr lang="ja-JP" altLang="en-US" sz="2400" dirty="0"/>
                      <a:t>秤量・混合</a:t>
                    </a:r>
                  </a:p>
                </p:txBody>
              </p:sp>
              <p:sp>
                <p:nvSpPr>
                  <p:cNvPr id="13" name="テキスト ボックス 12">
                    <a:extLst>
                      <a:ext uri="{FF2B5EF4-FFF2-40B4-BE49-F238E27FC236}">
                        <a16:creationId xmlns:a16="http://schemas.microsoft.com/office/drawing/2014/main" id="{ECDB5EF6-C011-47D0-B8CE-1C6A571ADF71}"/>
                      </a:ext>
                    </a:extLst>
                  </p:cNvPr>
                  <p:cNvSpPr txBox="1"/>
                  <p:nvPr/>
                </p:nvSpPr>
                <p:spPr>
                  <a:xfrm>
                    <a:off x="2659818" y="1744012"/>
                    <a:ext cx="553998" cy="1015663"/>
                  </a:xfrm>
                  <a:prstGeom prst="rect">
                    <a:avLst/>
                  </a:prstGeom>
                  <a:noFill/>
                </p:spPr>
                <p:txBody>
                  <a:bodyPr vert="eaVert" wrap="none" rtlCol="0">
                    <a:spAutoFit/>
                  </a:bodyPr>
                  <a:lstStyle/>
                  <a:p>
                    <a:r>
                      <a:rPr lang="ja-JP" altLang="en-US" sz="2400" dirty="0"/>
                      <a:t>仮焼き</a:t>
                    </a:r>
                  </a:p>
                </p:txBody>
              </p:sp>
              <p:sp>
                <p:nvSpPr>
                  <p:cNvPr id="14" name="テキスト ボックス 13">
                    <a:extLst>
                      <a:ext uri="{FF2B5EF4-FFF2-40B4-BE49-F238E27FC236}">
                        <a16:creationId xmlns:a16="http://schemas.microsoft.com/office/drawing/2014/main" id="{FAAD0D52-3AA7-460B-BC39-D358A92CE2D5}"/>
                      </a:ext>
                    </a:extLst>
                  </p:cNvPr>
                  <p:cNvSpPr txBox="1"/>
                  <p:nvPr/>
                </p:nvSpPr>
                <p:spPr>
                  <a:xfrm>
                    <a:off x="4230185" y="1496194"/>
                    <a:ext cx="553998" cy="1477328"/>
                  </a:xfrm>
                  <a:prstGeom prst="rect">
                    <a:avLst/>
                  </a:prstGeom>
                  <a:noFill/>
                </p:spPr>
                <p:txBody>
                  <a:bodyPr vert="eaVert" wrap="none" rtlCol="0">
                    <a:spAutoFit/>
                  </a:bodyPr>
                  <a:lstStyle/>
                  <a:p>
                    <a:r>
                      <a:rPr lang="ja-JP" altLang="en-US" sz="2400" dirty="0"/>
                      <a:t>粉砕・混合</a:t>
                    </a:r>
                  </a:p>
                </p:txBody>
              </p:sp>
              <p:sp>
                <p:nvSpPr>
                  <p:cNvPr id="16" name="テキスト ボックス 15">
                    <a:extLst>
                      <a:ext uri="{FF2B5EF4-FFF2-40B4-BE49-F238E27FC236}">
                        <a16:creationId xmlns:a16="http://schemas.microsoft.com/office/drawing/2014/main" id="{43820AE9-73B3-4D33-94DA-CE9C8042F2BD}"/>
                      </a:ext>
                    </a:extLst>
                  </p:cNvPr>
                  <p:cNvSpPr txBox="1"/>
                  <p:nvPr/>
                </p:nvSpPr>
                <p:spPr>
                  <a:xfrm>
                    <a:off x="7375395" y="1872933"/>
                    <a:ext cx="553998" cy="707886"/>
                  </a:xfrm>
                  <a:prstGeom prst="rect">
                    <a:avLst/>
                  </a:prstGeom>
                  <a:noFill/>
                </p:spPr>
                <p:txBody>
                  <a:bodyPr vert="eaVert" wrap="none" rtlCol="0">
                    <a:spAutoFit/>
                  </a:bodyPr>
                  <a:lstStyle/>
                  <a:p>
                    <a:r>
                      <a:rPr lang="ja-JP" altLang="en-US" sz="2400" dirty="0"/>
                      <a:t>焼結</a:t>
                    </a:r>
                  </a:p>
                </p:txBody>
              </p:sp>
              <p:sp>
                <p:nvSpPr>
                  <p:cNvPr id="17" name="矢印: 右 16">
                    <a:extLst>
                      <a:ext uri="{FF2B5EF4-FFF2-40B4-BE49-F238E27FC236}">
                        <a16:creationId xmlns:a16="http://schemas.microsoft.com/office/drawing/2014/main" id="{69C9ED18-412C-4071-8C38-2383542F70AE}"/>
                      </a:ext>
                    </a:extLst>
                  </p:cNvPr>
                  <p:cNvSpPr/>
                  <p:nvPr/>
                </p:nvSpPr>
                <p:spPr>
                  <a:xfrm>
                    <a:off x="2120708" y="1954712"/>
                    <a:ext cx="419666" cy="576064"/>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矢印: 右 18">
                    <a:extLst>
                      <a:ext uri="{FF2B5EF4-FFF2-40B4-BE49-F238E27FC236}">
                        <a16:creationId xmlns:a16="http://schemas.microsoft.com/office/drawing/2014/main" id="{66299EAD-E751-45D1-8F62-CA6BE4759F8B}"/>
                      </a:ext>
                    </a:extLst>
                  </p:cNvPr>
                  <p:cNvSpPr/>
                  <p:nvPr/>
                </p:nvSpPr>
                <p:spPr>
                  <a:xfrm>
                    <a:off x="3463900" y="1983814"/>
                    <a:ext cx="419666" cy="576064"/>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矢印: 右 19">
                    <a:extLst>
                      <a:ext uri="{FF2B5EF4-FFF2-40B4-BE49-F238E27FC236}">
                        <a16:creationId xmlns:a16="http://schemas.microsoft.com/office/drawing/2014/main" id="{79951C97-09B7-403D-B736-76B58F630F0D}"/>
                      </a:ext>
                    </a:extLst>
                  </p:cNvPr>
                  <p:cNvSpPr/>
                  <p:nvPr/>
                </p:nvSpPr>
                <p:spPr>
                  <a:xfrm>
                    <a:off x="5070361" y="1964675"/>
                    <a:ext cx="419666" cy="576064"/>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矢印: 右 20">
                    <a:extLst>
                      <a:ext uri="{FF2B5EF4-FFF2-40B4-BE49-F238E27FC236}">
                        <a16:creationId xmlns:a16="http://schemas.microsoft.com/office/drawing/2014/main" id="{5E9F5CF7-089A-40A4-B111-A9D62265BBC3}"/>
                      </a:ext>
                    </a:extLst>
                  </p:cNvPr>
                  <p:cNvSpPr/>
                  <p:nvPr/>
                </p:nvSpPr>
                <p:spPr>
                  <a:xfrm>
                    <a:off x="6675413" y="1938424"/>
                    <a:ext cx="419666" cy="576064"/>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3" name="テキスト ボックス 2">
                <a:extLst>
                  <a:ext uri="{FF2B5EF4-FFF2-40B4-BE49-F238E27FC236}">
                    <a16:creationId xmlns:a16="http://schemas.microsoft.com/office/drawing/2014/main" id="{BE02D2FA-D38A-4F6A-9C86-37A56EF81B76}"/>
                  </a:ext>
                </a:extLst>
              </p:cNvPr>
              <p:cNvSpPr txBox="1"/>
              <p:nvPr/>
            </p:nvSpPr>
            <p:spPr>
              <a:xfrm>
                <a:off x="8272133" y="2994615"/>
                <a:ext cx="540533" cy="369332"/>
              </a:xfrm>
              <a:prstGeom prst="rect">
                <a:avLst/>
              </a:prstGeom>
              <a:noFill/>
            </p:spPr>
            <p:txBody>
              <a:bodyPr wrap="none" rtlCol="0">
                <a:spAutoFit/>
              </a:bodyPr>
              <a:lstStyle/>
              <a:p>
                <a:r>
                  <a:rPr kumimoji="1" lang="en-US" altLang="ja-JP" dirty="0"/>
                  <a:t>48h</a:t>
                </a:r>
                <a:endParaRPr kumimoji="1" lang="ja-JP" altLang="en-US" dirty="0"/>
              </a:p>
            </p:txBody>
          </p:sp>
        </p:grpSp>
        <p:sp>
          <p:nvSpPr>
            <p:cNvPr id="6" name="テキスト ボックス 5">
              <a:extLst>
                <a:ext uri="{FF2B5EF4-FFF2-40B4-BE49-F238E27FC236}">
                  <a16:creationId xmlns:a16="http://schemas.microsoft.com/office/drawing/2014/main" id="{6AD6911B-298B-410D-91F7-19E0FB8023C8}"/>
                </a:ext>
              </a:extLst>
            </p:cNvPr>
            <p:cNvSpPr txBox="1"/>
            <p:nvPr/>
          </p:nvSpPr>
          <p:spPr>
            <a:xfrm>
              <a:off x="373611" y="1666567"/>
              <a:ext cx="787395" cy="923330"/>
            </a:xfrm>
            <a:prstGeom prst="rect">
              <a:avLst/>
            </a:prstGeom>
            <a:noFill/>
          </p:spPr>
          <p:txBody>
            <a:bodyPr wrap="none" rtlCol="0">
              <a:spAutoFit/>
            </a:bodyPr>
            <a:lstStyle/>
            <a:p>
              <a:pPr algn="l"/>
              <a:r>
                <a:rPr lang="en-US" altLang="ja-JP" dirty="0">
                  <a:latin typeface="Times New Roman" panose="02020603050405020304" pitchFamily="18" charset="0"/>
                  <a:cs typeface="Times New Roman" panose="02020603050405020304" pitchFamily="18" charset="0"/>
                </a:rPr>
                <a:t>Nd</a:t>
              </a:r>
              <a:r>
                <a:rPr lang="en-US" altLang="ja-JP" baseline="-25000" dirty="0">
                  <a:latin typeface="Times New Roman" panose="02020603050405020304" pitchFamily="18" charset="0"/>
                  <a:cs typeface="Times New Roman" panose="02020603050405020304" pitchFamily="18" charset="0"/>
                </a:rPr>
                <a:t>2</a:t>
              </a:r>
              <a:r>
                <a:rPr lang="en-US" altLang="ja-JP" dirty="0">
                  <a:latin typeface="Times New Roman" panose="02020603050405020304" pitchFamily="18" charset="0"/>
                  <a:cs typeface="Times New Roman" panose="02020603050405020304" pitchFamily="18" charset="0"/>
                </a:rPr>
                <a:t>O</a:t>
              </a:r>
              <a:r>
                <a:rPr lang="en-US" altLang="ja-JP" baseline="-25000" dirty="0">
                  <a:latin typeface="Times New Roman" panose="02020603050405020304" pitchFamily="18" charset="0"/>
                  <a:cs typeface="Times New Roman" panose="02020603050405020304" pitchFamily="18" charset="0"/>
                </a:rPr>
                <a:t>3</a:t>
              </a:r>
            </a:p>
            <a:p>
              <a:r>
                <a:rPr kumimoji="1" lang="en-US" altLang="ja-JP" dirty="0">
                  <a:latin typeface="Times New Roman" panose="02020603050405020304" pitchFamily="18" charset="0"/>
                  <a:cs typeface="Times New Roman" panose="02020603050405020304" pitchFamily="18" charset="0"/>
                </a:rPr>
                <a:t>SrCO</a:t>
              </a:r>
              <a:r>
                <a:rPr kumimoji="1" lang="en-US" altLang="ja-JP" baseline="-25000" dirty="0">
                  <a:latin typeface="Times New Roman" panose="02020603050405020304" pitchFamily="18" charset="0"/>
                  <a:cs typeface="Times New Roman" panose="02020603050405020304" pitchFamily="18" charset="0"/>
                </a:rPr>
                <a:t>3</a:t>
              </a:r>
            </a:p>
            <a:p>
              <a:pPr algn="l"/>
              <a:r>
                <a:rPr kumimoji="1" lang="en-US" altLang="ja-JP" dirty="0">
                  <a:latin typeface="Times New Roman" panose="02020603050405020304" pitchFamily="18" charset="0"/>
                  <a:cs typeface="Times New Roman" panose="02020603050405020304" pitchFamily="18" charset="0"/>
                </a:rPr>
                <a:t>Fe</a:t>
              </a:r>
              <a:r>
                <a:rPr kumimoji="1" lang="en-US" altLang="ja-JP" baseline="-25000" dirty="0">
                  <a:latin typeface="Times New Roman" panose="02020603050405020304" pitchFamily="18" charset="0"/>
                  <a:cs typeface="Times New Roman" panose="02020603050405020304" pitchFamily="18" charset="0"/>
                </a:rPr>
                <a:t>2</a:t>
              </a:r>
              <a:r>
                <a:rPr kumimoji="1" lang="en-US" altLang="ja-JP" dirty="0">
                  <a:latin typeface="Times New Roman" panose="02020603050405020304" pitchFamily="18" charset="0"/>
                  <a:cs typeface="Times New Roman" panose="02020603050405020304" pitchFamily="18" charset="0"/>
                </a:rPr>
                <a:t>O</a:t>
              </a:r>
              <a:r>
                <a:rPr kumimoji="1" lang="en-US" altLang="ja-JP" baseline="-25000" dirty="0">
                  <a:latin typeface="Times New Roman" panose="02020603050405020304" pitchFamily="18" charset="0"/>
                  <a:cs typeface="Times New Roman" panose="02020603050405020304" pitchFamily="18" charset="0"/>
                </a:rPr>
                <a:t>3</a:t>
              </a:r>
              <a:endParaRPr kumimoji="1" lang="ja-JP" altLang="en-US" sz="1600" baseline="-25000" dirty="0">
                <a:latin typeface="Times New Roman" panose="02020603050405020304" pitchFamily="18" charset="0"/>
                <a:cs typeface="Times New Roman" panose="02020603050405020304" pitchFamily="18" charset="0"/>
              </a:endParaRPr>
            </a:p>
          </p:txBody>
        </p:sp>
        <p:sp>
          <p:nvSpPr>
            <p:cNvPr id="25" name="テキスト ボックス 24">
              <a:extLst>
                <a:ext uri="{FF2B5EF4-FFF2-40B4-BE49-F238E27FC236}">
                  <a16:creationId xmlns:a16="http://schemas.microsoft.com/office/drawing/2014/main" id="{8C3D87CA-1E1B-451D-87B7-8E985CAC0911}"/>
                </a:ext>
              </a:extLst>
            </p:cNvPr>
            <p:cNvSpPr txBox="1"/>
            <p:nvPr/>
          </p:nvSpPr>
          <p:spPr>
            <a:xfrm>
              <a:off x="6585732" y="3208234"/>
              <a:ext cx="1569660" cy="369332"/>
            </a:xfrm>
            <a:prstGeom prst="rect">
              <a:avLst/>
            </a:prstGeom>
            <a:noFill/>
          </p:spPr>
          <p:txBody>
            <a:bodyPr wrap="none" rtlCol="0">
              <a:spAutoFit/>
            </a:bodyPr>
            <a:lstStyle/>
            <a:p>
              <a:r>
                <a:rPr kumimoji="1" lang="ja-JP" altLang="en-US" dirty="0"/>
                <a:t>酸素雰囲気下</a:t>
              </a:r>
            </a:p>
          </p:txBody>
        </p:sp>
      </p:grpSp>
      <p:sp>
        <p:nvSpPr>
          <p:cNvPr id="28" name="タイトル 1">
            <a:extLst>
              <a:ext uri="{FF2B5EF4-FFF2-40B4-BE49-F238E27FC236}">
                <a16:creationId xmlns:a16="http://schemas.microsoft.com/office/drawing/2014/main" id="{8EBDA17A-D656-49C1-B077-A452B2AB236B}"/>
              </a:ext>
            </a:extLst>
          </p:cNvPr>
          <p:cNvSpPr>
            <a:spLocks noGrp="1"/>
          </p:cNvSpPr>
          <p:nvPr>
            <p:ph type="title"/>
          </p:nvPr>
        </p:nvSpPr>
        <p:spPr>
          <a:xfrm>
            <a:off x="457200" y="-119550"/>
            <a:ext cx="8229600" cy="1012387"/>
          </a:xfrm>
        </p:spPr>
        <p:txBody>
          <a:bodyPr>
            <a:normAutofit/>
          </a:bodyPr>
          <a:lstStyle/>
          <a:p>
            <a:r>
              <a:rPr kumimoji="1" lang="ja-JP" altLang="en-US" sz="4000" dirty="0">
                <a:solidFill>
                  <a:srgbClr val="00B0F0"/>
                </a:solidFill>
              </a:rPr>
              <a:t>実験方法</a:t>
            </a:r>
          </a:p>
        </p:txBody>
      </p:sp>
      <p:sp>
        <p:nvSpPr>
          <p:cNvPr id="27" name="テキスト ボックス 26">
            <a:extLst>
              <a:ext uri="{FF2B5EF4-FFF2-40B4-BE49-F238E27FC236}">
                <a16:creationId xmlns:a16="http://schemas.microsoft.com/office/drawing/2014/main" id="{D00260CA-C3EC-4A50-96F6-C30C0C4FC8B2}"/>
              </a:ext>
            </a:extLst>
          </p:cNvPr>
          <p:cNvSpPr txBox="1"/>
          <p:nvPr/>
        </p:nvSpPr>
        <p:spPr>
          <a:xfrm>
            <a:off x="1872878" y="888156"/>
            <a:ext cx="8496944" cy="400110"/>
          </a:xfrm>
          <a:prstGeom prst="rect">
            <a:avLst/>
          </a:prstGeom>
          <a:noFill/>
        </p:spPr>
        <p:txBody>
          <a:bodyPr wrap="square">
            <a:spAutoFit/>
          </a:bodyPr>
          <a:lstStyle/>
          <a:p>
            <a: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1" lang="en-US" altLang="ja-JP" sz="2000" b="1" dirty="0">
                <a:latin typeface="Times New Roman" panose="02020603050405020304" pitchFamily="18" charset="0"/>
                <a:cs typeface="Times New Roman" panose="02020603050405020304" pitchFamily="18" charset="0"/>
              </a:rPr>
              <a:t>Nd</a:t>
            </a:r>
            <a:r>
              <a:rPr kumimoji="1" lang="en-US" altLang="ja-JP" sz="2000" b="1" baseline="-25000" dirty="0">
                <a:latin typeface="Times New Roman" panose="02020603050405020304" pitchFamily="18" charset="0"/>
                <a:cs typeface="Times New Roman" panose="02020603050405020304" pitchFamily="18" charset="0"/>
              </a:rPr>
              <a:t>1-x</a:t>
            </a:r>
            <a:r>
              <a:rPr kumimoji="1" lang="en-US" altLang="ja-JP" sz="2000" b="1" dirty="0">
                <a:latin typeface="Times New Roman" panose="02020603050405020304" pitchFamily="18" charset="0"/>
                <a:cs typeface="Times New Roman" panose="02020603050405020304" pitchFamily="18" charset="0"/>
              </a:rPr>
              <a:t>Sr</a:t>
            </a:r>
            <a:r>
              <a:rPr kumimoji="1" lang="en-US" altLang="ja-JP" sz="2000" b="1" baseline="-25000" dirty="0">
                <a:latin typeface="Times New Roman" panose="02020603050405020304" pitchFamily="18" charset="0"/>
                <a:cs typeface="Times New Roman" panose="02020603050405020304" pitchFamily="18" charset="0"/>
              </a:rPr>
              <a:t>x</a:t>
            </a:r>
            <a:r>
              <a:rPr kumimoji="1" lang="en-US" altLang="ja-JP" sz="2000" b="1" dirty="0">
                <a:latin typeface="Times New Roman" panose="02020603050405020304" pitchFamily="18" charset="0"/>
                <a:cs typeface="Times New Roman" panose="02020603050405020304" pitchFamily="18" charset="0"/>
              </a:rPr>
              <a:t>FeO</a:t>
            </a:r>
            <a:r>
              <a:rPr kumimoji="1" lang="en-US" altLang="ja-JP" sz="2000" b="1" baseline="-25000" dirty="0">
                <a:latin typeface="Times New Roman" panose="02020603050405020304" pitchFamily="18" charset="0"/>
                <a:cs typeface="Times New Roman" panose="02020603050405020304" pitchFamily="18" charset="0"/>
              </a:rPr>
              <a:t>3-δ </a:t>
            </a:r>
            <a:r>
              <a:rPr kumimoji="1" lang="en-US" altLang="ja-JP" sz="2000" b="1" dirty="0">
                <a:latin typeface="Times New Roman" panose="02020603050405020304" pitchFamily="18" charset="0"/>
                <a:cs typeface="Times New Roman" panose="02020603050405020304" pitchFamily="18" charset="0"/>
              </a:rPr>
              <a:t>(0.1</a:t>
            </a:r>
            <a:r>
              <a:rPr kumimoji="1" lang="ja-JP" altLang="en-US" sz="2000" b="1" dirty="0">
                <a:latin typeface="Times New Roman" panose="02020603050405020304" pitchFamily="18" charset="0"/>
                <a:cs typeface="Times New Roman" panose="02020603050405020304" pitchFamily="18" charset="0"/>
              </a:rPr>
              <a:t>≦</a:t>
            </a:r>
            <a:r>
              <a:rPr kumimoji="1" lang="en-US" altLang="ja-JP" sz="2000" b="1" i="1" dirty="0">
                <a:latin typeface="Times New Roman" panose="02020603050405020304" pitchFamily="18" charset="0"/>
                <a:cs typeface="Times New Roman" panose="02020603050405020304" pitchFamily="18" charset="0"/>
              </a:rPr>
              <a:t>x</a:t>
            </a:r>
            <a:r>
              <a:rPr kumimoji="1" lang="ja-JP" altLang="en-US" sz="2000" b="1" dirty="0">
                <a:latin typeface="Times New Roman" panose="02020603050405020304" pitchFamily="18" charset="0"/>
                <a:cs typeface="Times New Roman" panose="02020603050405020304" pitchFamily="18" charset="0"/>
              </a:rPr>
              <a:t>≦</a:t>
            </a:r>
            <a:r>
              <a:rPr kumimoji="1" lang="en-US" altLang="ja-JP" sz="2000" b="1" dirty="0">
                <a:latin typeface="Times New Roman" panose="02020603050405020304" pitchFamily="18" charset="0"/>
                <a:cs typeface="Times New Roman" panose="02020603050405020304" pitchFamily="18" charset="0"/>
              </a:rPr>
              <a:t>0.9)</a:t>
            </a:r>
            <a:r>
              <a:rPr kumimoji="1" lang="en-US" altLang="ja-JP" sz="2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1" lang="en-US" altLang="ja-JP" sz="2000" b="1" i="0" u="none" strike="noStrike" kern="1200" cap="none" spc="0" normalizeH="0" baseline="-2500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 name="オーディオ 1">
            <a:hlinkClick r:id="" action="ppaction://media"/>
            <a:extLst>
              <a:ext uri="{FF2B5EF4-FFF2-40B4-BE49-F238E27FC236}">
                <a16:creationId xmlns:a16="http://schemas.microsoft.com/office/drawing/2014/main" id="{CA14F64A-2853-4E43-ACB6-5FF3106870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749833903"/>
      </p:ext>
    </p:extLst>
  </p:cSld>
  <p:clrMapOvr>
    <a:masterClrMapping/>
  </p:clrMapOvr>
  <mc:AlternateContent xmlns:mc="http://schemas.openxmlformats.org/markup-compatibility/2006" xmlns:p14="http://schemas.microsoft.com/office/powerpoint/2010/main">
    <mc:Choice Requires="p14">
      <p:transition spd="slow" p14:dur="2000" advTm="37091"/>
    </mc:Choice>
    <mc:Fallback xmlns="">
      <p:transition spd="slow" advTm="37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FA68EE4-8DD9-4677-8A6C-204D500673BF}"/>
              </a:ext>
            </a:extLst>
          </p:cNvPr>
          <p:cNvSpPr>
            <a:spLocks noGrp="1"/>
          </p:cNvSpPr>
          <p:nvPr>
            <p:ph type="sldNum" sz="quarter" idx="12"/>
          </p:nvPr>
        </p:nvSpPr>
        <p:spPr/>
        <p:txBody>
          <a:bodyPr/>
          <a:lstStyle/>
          <a:p>
            <a:fld id="{90BA7EBE-6FD4-4B50-83C6-C925E775C4BE}" type="slidenum">
              <a:rPr kumimoji="1" lang="ja-JP" altLang="en-US" smtClean="0"/>
              <a:t>9</a:t>
            </a:fld>
            <a:endParaRPr kumimoji="1" lang="ja-JP" altLang="en-US" dirty="0"/>
          </a:p>
        </p:txBody>
      </p:sp>
      <p:sp>
        <p:nvSpPr>
          <p:cNvPr id="5" name="タイトル 1">
            <a:extLst>
              <a:ext uri="{FF2B5EF4-FFF2-40B4-BE49-F238E27FC236}">
                <a16:creationId xmlns:a16="http://schemas.microsoft.com/office/drawing/2014/main" id="{63900244-E8A7-4897-BF8A-D5C0412FDC34}"/>
              </a:ext>
            </a:extLst>
          </p:cNvPr>
          <p:cNvSpPr>
            <a:spLocks noGrp="1"/>
          </p:cNvSpPr>
          <p:nvPr>
            <p:ph type="title"/>
          </p:nvPr>
        </p:nvSpPr>
        <p:spPr>
          <a:xfrm>
            <a:off x="457200" y="0"/>
            <a:ext cx="8229600" cy="764704"/>
          </a:xfrm>
        </p:spPr>
        <p:txBody>
          <a:bodyPr>
            <a:normAutofit/>
          </a:bodyPr>
          <a:lstStyle/>
          <a:p>
            <a:r>
              <a:rPr lang="ja-JP" altLang="en-US" sz="4000" dirty="0">
                <a:solidFill>
                  <a:srgbClr val="00B0F0"/>
                </a:solidFill>
              </a:rPr>
              <a:t>室温の結晶構造解析</a:t>
            </a:r>
            <a:endParaRPr kumimoji="1" lang="ja-JP" altLang="en-US" sz="4000" dirty="0">
              <a:solidFill>
                <a:srgbClr val="00B0F0"/>
              </a:solidFill>
            </a:endParaRPr>
          </a:p>
        </p:txBody>
      </p:sp>
      <p:pic>
        <p:nvPicPr>
          <p:cNvPr id="9" name="Picture 2" descr="K:\web\ynu-logo\base04-1.jpg">
            <a:extLst>
              <a:ext uri="{FF2B5EF4-FFF2-40B4-BE49-F238E27FC236}">
                <a16:creationId xmlns:a16="http://schemas.microsoft.com/office/drawing/2014/main" id="{658910FB-FFC7-4BEF-8EC7-E3B38C2C096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3895" y="6453336"/>
            <a:ext cx="1656209" cy="305245"/>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37546514-FAA7-4A1E-8888-F49885FB097C}"/>
              </a:ext>
            </a:extLst>
          </p:cNvPr>
          <p:cNvSpPr txBox="1"/>
          <p:nvPr/>
        </p:nvSpPr>
        <p:spPr>
          <a:xfrm>
            <a:off x="5078968" y="1443793"/>
            <a:ext cx="3759362" cy="3785652"/>
          </a:xfrm>
          <a:prstGeom prst="rect">
            <a:avLst/>
          </a:prstGeom>
          <a:noFill/>
        </p:spPr>
        <p:txBody>
          <a:bodyPr wrap="none" rtlCol="0">
            <a:spAutoFit/>
          </a:bodyPr>
          <a:lstStyle/>
          <a:p>
            <a:endParaRPr lang="en-US" altLang="ja-JP" sz="2400" dirty="0"/>
          </a:p>
          <a:p>
            <a:r>
              <a:rPr kumimoji="1" lang="ja-JP" altLang="en-US" sz="2400" dirty="0"/>
              <a:t>リートベルト解析</a:t>
            </a:r>
            <a:r>
              <a:rPr kumimoji="1" lang="en-US" altLang="ja-JP" sz="2400" dirty="0"/>
              <a:t>|RIETAN-FP</a:t>
            </a:r>
          </a:p>
          <a:p>
            <a:endParaRPr kumimoji="1" lang="en-US" altLang="ja-JP" sz="2400" dirty="0"/>
          </a:p>
          <a:p>
            <a:r>
              <a:rPr kumimoji="1" lang="en-US" altLang="ja-JP" sz="2400" b="1" dirty="0"/>
              <a:t>0.1</a:t>
            </a:r>
            <a:r>
              <a:rPr lang="ja-JP" altLang="en-US" sz="2400" b="1" dirty="0"/>
              <a:t>≦</a:t>
            </a:r>
            <a:r>
              <a:rPr lang="en-US" altLang="ja-JP" sz="2400" b="1" i="1" dirty="0">
                <a:latin typeface="Times New Roman" panose="02020603050405020304" pitchFamily="18" charset="0"/>
                <a:cs typeface="Times New Roman" panose="02020603050405020304" pitchFamily="18" charset="0"/>
              </a:rPr>
              <a:t>x</a:t>
            </a:r>
            <a:r>
              <a:rPr lang="ja-JP" altLang="en-US" sz="2400" b="1" dirty="0"/>
              <a:t>≦</a:t>
            </a:r>
            <a:r>
              <a:rPr lang="en-US" altLang="ja-JP" sz="2400" b="1" dirty="0"/>
              <a:t>0.2</a:t>
            </a:r>
            <a:r>
              <a:rPr lang="ja-JP" altLang="en-US" sz="2400" dirty="0"/>
              <a:t>で</a:t>
            </a:r>
            <a:endParaRPr lang="en-US" altLang="ja-JP" sz="2400" dirty="0"/>
          </a:p>
          <a:p>
            <a:r>
              <a:rPr lang="ja-JP" altLang="en-US" sz="2400" b="1" dirty="0"/>
              <a:t>単斜晶ペロブスカイト構造</a:t>
            </a:r>
            <a:endParaRPr lang="en-US" altLang="ja-JP" sz="2400" b="1" dirty="0"/>
          </a:p>
          <a:p>
            <a:r>
              <a:rPr lang="en-US" altLang="ja-JP" sz="2400" b="1" dirty="0"/>
              <a:t>(</a:t>
            </a:r>
            <a:r>
              <a:rPr lang="en-US" altLang="ja-JP" sz="2400" b="1" i="1" dirty="0"/>
              <a:t>P2</a:t>
            </a:r>
            <a:r>
              <a:rPr lang="en-US" altLang="ja-JP" sz="2400" b="1" i="1" baseline="-25000" dirty="0"/>
              <a:t>1</a:t>
            </a:r>
            <a:r>
              <a:rPr lang="en-US" altLang="ja-JP" sz="2400" b="1" dirty="0"/>
              <a:t>/</a:t>
            </a:r>
            <a:r>
              <a:rPr lang="en-US" altLang="ja-JP" sz="2400" b="1" i="1" dirty="0"/>
              <a:t>m</a:t>
            </a:r>
            <a:r>
              <a:rPr lang="en-US" altLang="ja-JP" sz="2400" b="1" dirty="0"/>
              <a:t>)</a:t>
            </a:r>
          </a:p>
          <a:p>
            <a:endParaRPr lang="en-US" altLang="ja-JP" sz="2400" b="1" dirty="0"/>
          </a:p>
          <a:p>
            <a:r>
              <a:rPr kumimoji="1" lang="en-US" altLang="ja-JP" sz="2400" b="1" dirty="0"/>
              <a:t>0.3</a:t>
            </a:r>
            <a:r>
              <a:rPr lang="ja-JP" altLang="en-US" sz="2400" b="1" dirty="0"/>
              <a:t>≦</a:t>
            </a:r>
            <a:r>
              <a:rPr lang="en-US" altLang="ja-JP" sz="2400" b="1" i="1" dirty="0">
                <a:latin typeface="Times New Roman" panose="02020603050405020304" pitchFamily="18" charset="0"/>
                <a:cs typeface="Times New Roman" panose="02020603050405020304" pitchFamily="18" charset="0"/>
              </a:rPr>
              <a:t>x</a:t>
            </a:r>
            <a:r>
              <a:rPr lang="ja-JP" altLang="en-US" sz="2400" b="1" dirty="0"/>
              <a:t>≦</a:t>
            </a:r>
            <a:r>
              <a:rPr lang="en-US" altLang="ja-JP" sz="2400" b="1" dirty="0"/>
              <a:t>0.9</a:t>
            </a:r>
            <a:r>
              <a:rPr lang="ja-JP" altLang="en-US" sz="2400" b="1" dirty="0"/>
              <a:t>で</a:t>
            </a:r>
            <a:endParaRPr lang="en-US" altLang="ja-JP" sz="2400" b="1" dirty="0"/>
          </a:p>
          <a:p>
            <a:r>
              <a:rPr lang="ja-JP" altLang="en-US" sz="2400" b="1" dirty="0"/>
              <a:t>斜方晶ペロブスカイト構造</a:t>
            </a:r>
            <a:endParaRPr lang="en-US" altLang="ja-JP" sz="2400" b="1" dirty="0"/>
          </a:p>
          <a:p>
            <a:r>
              <a:rPr lang="en-US" altLang="ja-JP" sz="2400" b="1" dirty="0"/>
              <a:t>(</a:t>
            </a:r>
            <a:r>
              <a:rPr lang="en-US" altLang="ja-JP" sz="2400" b="1" i="1" dirty="0" err="1"/>
              <a:t>Pnma</a:t>
            </a:r>
            <a:r>
              <a:rPr lang="en-US" altLang="ja-JP" sz="2400" b="1" dirty="0"/>
              <a:t>)</a:t>
            </a:r>
          </a:p>
        </p:txBody>
      </p:sp>
      <p:pic>
        <p:nvPicPr>
          <p:cNvPr id="10" name="図 9">
            <a:extLst>
              <a:ext uri="{FF2B5EF4-FFF2-40B4-BE49-F238E27FC236}">
                <a16:creationId xmlns:a16="http://schemas.microsoft.com/office/drawing/2014/main" id="{2B3A9CE3-C3DC-4800-9295-E430740582FF}"/>
              </a:ext>
            </a:extLst>
          </p:cNvPr>
          <p:cNvPicPr>
            <a:picLocks noChangeAspect="1"/>
          </p:cNvPicPr>
          <p:nvPr/>
        </p:nvPicPr>
        <p:blipFill rotWithShape="1">
          <a:blip r:embed="rId6"/>
          <a:srcRect t="77295" r="89005"/>
          <a:stretch/>
        </p:blipFill>
        <p:spPr>
          <a:xfrm>
            <a:off x="307630" y="6069484"/>
            <a:ext cx="542211" cy="511957"/>
          </a:xfrm>
          <a:prstGeom prst="rect">
            <a:avLst/>
          </a:prstGeom>
        </p:spPr>
      </p:pic>
      <p:pic>
        <p:nvPicPr>
          <p:cNvPr id="19" name="図 18">
            <a:extLst>
              <a:ext uri="{FF2B5EF4-FFF2-40B4-BE49-F238E27FC236}">
                <a16:creationId xmlns:a16="http://schemas.microsoft.com/office/drawing/2014/main" id="{786D3AEB-90FF-47AC-AC6D-D82B617548E4}"/>
              </a:ext>
            </a:extLst>
          </p:cNvPr>
          <p:cNvPicPr>
            <a:picLocks noChangeAspect="1"/>
          </p:cNvPicPr>
          <p:nvPr/>
        </p:nvPicPr>
        <p:blipFill>
          <a:blip r:embed="rId7"/>
          <a:stretch>
            <a:fillRect/>
          </a:stretch>
        </p:blipFill>
        <p:spPr>
          <a:xfrm>
            <a:off x="305670" y="607711"/>
            <a:ext cx="4446650" cy="2771884"/>
          </a:xfrm>
          <a:prstGeom prst="rect">
            <a:avLst/>
          </a:prstGeom>
        </p:spPr>
      </p:pic>
      <p:sp>
        <p:nvSpPr>
          <p:cNvPr id="13" name="テキスト ボックス 12">
            <a:extLst>
              <a:ext uri="{FF2B5EF4-FFF2-40B4-BE49-F238E27FC236}">
                <a16:creationId xmlns:a16="http://schemas.microsoft.com/office/drawing/2014/main" id="{5C00A0B3-F320-4524-8DFF-14C2A933EDF6}"/>
              </a:ext>
            </a:extLst>
          </p:cNvPr>
          <p:cNvSpPr txBox="1"/>
          <p:nvPr/>
        </p:nvSpPr>
        <p:spPr>
          <a:xfrm>
            <a:off x="1619672" y="3151953"/>
            <a:ext cx="1627369" cy="369332"/>
          </a:xfrm>
          <a:prstGeom prst="rect">
            <a:avLst/>
          </a:prstGeom>
          <a:noFill/>
        </p:spPr>
        <p:txBody>
          <a:bodyPr wrap="none" rtlCol="0">
            <a:spAutoFit/>
          </a:bodyPr>
          <a:lstStyle/>
          <a:p>
            <a:r>
              <a:rPr lang="en-US" altLang="ja-JP" i="1" dirty="0">
                <a:latin typeface="Times New Roman" panose="02020603050405020304" pitchFamily="18" charset="0"/>
                <a:cs typeface="Times New Roman" panose="02020603050405020304" pitchFamily="18" charset="0"/>
              </a:rPr>
              <a:t>x</a:t>
            </a:r>
            <a:r>
              <a:rPr lang="en-US" altLang="ja-JP" dirty="0">
                <a:latin typeface="Times New Roman" panose="02020603050405020304" pitchFamily="18" charset="0"/>
                <a:cs typeface="Times New Roman" panose="02020603050405020304" pitchFamily="18" charset="0"/>
              </a:rPr>
              <a:t> = 0.1</a:t>
            </a:r>
            <a:r>
              <a:rPr lang="ja-JP" altLang="en-US" dirty="0">
                <a:latin typeface="Times New Roman" panose="02020603050405020304" pitchFamily="18" charset="0"/>
                <a:cs typeface="Times New Roman" panose="02020603050405020304" pitchFamily="18" charset="0"/>
              </a:rPr>
              <a:t> </a:t>
            </a:r>
            <a:r>
              <a:rPr lang="en-US" altLang="ja-JP" sz="1800" b="1" dirty="0"/>
              <a:t>(</a:t>
            </a:r>
            <a:r>
              <a:rPr lang="en-US" altLang="ja-JP" sz="1800" b="1" i="1" dirty="0"/>
              <a:t>P2</a:t>
            </a:r>
            <a:r>
              <a:rPr lang="en-US" altLang="ja-JP" sz="1800" b="1" i="1" baseline="-25000" dirty="0"/>
              <a:t>1</a:t>
            </a:r>
            <a:r>
              <a:rPr lang="en-US" altLang="ja-JP" sz="1800" b="1" dirty="0"/>
              <a:t>/</a:t>
            </a:r>
            <a:r>
              <a:rPr lang="en-US" altLang="ja-JP" sz="1800" b="1" i="1" dirty="0"/>
              <a:t>m</a:t>
            </a:r>
            <a:r>
              <a:rPr lang="en-US" altLang="ja-JP" sz="1800" b="1" dirty="0"/>
              <a:t>)</a:t>
            </a:r>
          </a:p>
        </p:txBody>
      </p:sp>
      <p:pic>
        <p:nvPicPr>
          <p:cNvPr id="25" name="図 24">
            <a:extLst>
              <a:ext uri="{FF2B5EF4-FFF2-40B4-BE49-F238E27FC236}">
                <a16:creationId xmlns:a16="http://schemas.microsoft.com/office/drawing/2014/main" id="{2DE8B168-9CED-40BD-B2EB-193ED6B0AD38}"/>
              </a:ext>
            </a:extLst>
          </p:cNvPr>
          <p:cNvPicPr>
            <a:picLocks noChangeAspect="1"/>
          </p:cNvPicPr>
          <p:nvPr/>
        </p:nvPicPr>
        <p:blipFill>
          <a:blip r:embed="rId8"/>
          <a:stretch>
            <a:fillRect/>
          </a:stretch>
        </p:blipFill>
        <p:spPr>
          <a:xfrm>
            <a:off x="305670" y="3437593"/>
            <a:ext cx="4585199" cy="2530917"/>
          </a:xfrm>
          <a:prstGeom prst="rect">
            <a:avLst/>
          </a:prstGeom>
        </p:spPr>
      </p:pic>
      <p:sp>
        <p:nvSpPr>
          <p:cNvPr id="26" name="テキスト ボックス 25">
            <a:extLst>
              <a:ext uri="{FF2B5EF4-FFF2-40B4-BE49-F238E27FC236}">
                <a16:creationId xmlns:a16="http://schemas.microsoft.com/office/drawing/2014/main" id="{9EF8ADA2-268F-4C3B-8C30-F96ACF75AC63}"/>
              </a:ext>
            </a:extLst>
          </p:cNvPr>
          <p:cNvSpPr txBox="1"/>
          <p:nvPr/>
        </p:nvSpPr>
        <p:spPr>
          <a:xfrm>
            <a:off x="1662864" y="5987018"/>
            <a:ext cx="1584177" cy="369332"/>
          </a:xfrm>
          <a:prstGeom prst="rect">
            <a:avLst/>
          </a:prstGeom>
          <a:noFill/>
        </p:spPr>
        <p:txBody>
          <a:bodyPr wrap="square" rtlCol="0">
            <a:spAutoFit/>
          </a:bodyPr>
          <a:lstStyle/>
          <a:p>
            <a:r>
              <a:rPr lang="en-US" altLang="ja-JP" i="1" dirty="0">
                <a:latin typeface="Times New Roman" panose="02020603050405020304" pitchFamily="18" charset="0"/>
                <a:cs typeface="Times New Roman" panose="02020603050405020304" pitchFamily="18" charset="0"/>
              </a:rPr>
              <a:t>x</a:t>
            </a:r>
            <a:r>
              <a:rPr lang="en-US" altLang="ja-JP" dirty="0">
                <a:latin typeface="Times New Roman" panose="02020603050405020304" pitchFamily="18" charset="0"/>
                <a:cs typeface="Times New Roman" panose="02020603050405020304" pitchFamily="18" charset="0"/>
              </a:rPr>
              <a:t> = 0.9 </a:t>
            </a:r>
            <a:r>
              <a:rPr lang="en-US" altLang="ja-JP" sz="1800" b="1" dirty="0"/>
              <a:t>(</a:t>
            </a:r>
            <a:r>
              <a:rPr lang="en-US" altLang="ja-JP" sz="1800" b="1" i="1" dirty="0" err="1"/>
              <a:t>Pnma</a:t>
            </a:r>
            <a:r>
              <a:rPr lang="en-US" altLang="ja-JP" sz="1800" b="1" dirty="0"/>
              <a:t>)</a:t>
            </a:r>
          </a:p>
        </p:txBody>
      </p:sp>
      <p:pic>
        <p:nvPicPr>
          <p:cNvPr id="6" name="オーディオ 5">
            <a:hlinkClick r:id="" action="ppaction://media"/>
            <a:extLst>
              <a:ext uri="{FF2B5EF4-FFF2-40B4-BE49-F238E27FC236}">
                <a16:creationId xmlns:a16="http://schemas.microsoft.com/office/drawing/2014/main" id="{2D7AC80F-777C-4BC2-ADF6-C93D54CB0BC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1700" y="6235700"/>
            <a:ext cx="406400" cy="406400"/>
          </a:xfrm>
          <a:prstGeom prst="rect">
            <a:avLst/>
          </a:prstGeom>
        </p:spPr>
      </p:pic>
      <p:sp>
        <p:nvSpPr>
          <p:cNvPr id="2" name="テキスト ボックス 1">
            <a:extLst>
              <a:ext uri="{FF2B5EF4-FFF2-40B4-BE49-F238E27FC236}">
                <a16:creationId xmlns:a16="http://schemas.microsoft.com/office/drawing/2014/main" id="{B07DA970-371C-40D2-852B-6BF0018B42CD}"/>
              </a:ext>
            </a:extLst>
          </p:cNvPr>
          <p:cNvSpPr txBox="1"/>
          <p:nvPr/>
        </p:nvSpPr>
        <p:spPr>
          <a:xfrm>
            <a:off x="5078968" y="1145817"/>
            <a:ext cx="1723549" cy="461665"/>
          </a:xfrm>
          <a:prstGeom prst="rect">
            <a:avLst/>
          </a:prstGeom>
          <a:noFill/>
        </p:spPr>
        <p:txBody>
          <a:bodyPr wrap="none" rtlCol="0">
            <a:spAutoFit/>
          </a:bodyPr>
          <a:lstStyle/>
          <a:p>
            <a:pPr algn="l"/>
            <a:r>
              <a:rPr kumimoji="1" lang="ja-JP" altLang="en-US" sz="2400" dirty="0">
                <a:latin typeface="Times New Roman" panose="02020603050405020304" pitchFamily="18" charset="0"/>
                <a:cs typeface="Times New Roman" panose="02020603050405020304" pitchFamily="18" charset="0"/>
              </a:rPr>
              <a:t>中性子回折</a:t>
            </a:r>
          </a:p>
        </p:txBody>
      </p:sp>
    </p:spTree>
    <p:extLst>
      <p:ext uri="{BB962C8B-B14F-4D97-AF65-F5344CB8AC3E}">
        <p14:creationId xmlns:p14="http://schemas.microsoft.com/office/powerpoint/2010/main" val="3309748696"/>
      </p:ext>
    </p:extLst>
  </p:cSld>
  <p:clrMapOvr>
    <a:masterClrMapping/>
  </p:clrMapOvr>
  <mc:AlternateContent xmlns:mc="http://schemas.openxmlformats.org/markup-compatibility/2006" xmlns:p14="http://schemas.microsoft.com/office/powerpoint/2010/main">
    <mc:Choice Requires="p14">
      <p:transition spd="slow" p14:dur="2000" advTm="23290"/>
    </mc:Choice>
    <mc:Fallback xmlns="">
      <p:transition spd="slow" advTm="23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200" dirty="0">
            <a:latin typeface="Times New Roman" panose="02020603050405020304" pitchFamily="18" charset="0"/>
            <a:cs typeface="Times New Roman" panose="02020603050405020304" pitchFamily="18" charset="0"/>
          </a:defRPr>
        </a:defPPr>
      </a:lst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42AE2A60DF48FF4C8E77B9B9BD2DED19" ma:contentTypeVersion="2" ma:contentTypeDescription="新しいドキュメントを作成します。" ma:contentTypeScope="" ma:versionID="73637f72a272422cac2152873dfedc4a">
  <xsd:schema xmlns:xsd="http://www.w3.org/2001/XMLSchema" xmlns:xs="http://www.w3.org/2001/XMLSchema" xmlns:p="http://schemas.microsoft.com/office/2006/metadata/properties" xmlns:ns2="15cf4777-13c7-40ec-aad5-af3a008686de" targetNamespace="http://schemas.microsoft.com/office/2006/metadata/properties" ma:root="true" ma:fieldsID="a37564b194cf0d6247b831ed49f42e78" ns2:_="">
    <xsd:import namespace="15cf4777-13c7-40ec-aad5-af3a008686de"/>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cf4777-13c7-40ec-aad5-af3a008686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76E19D-658D-418D-A9A9-95208B9134F1}">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37D1211-EDBF-42C2-9D01-3BAA66FBAA44}">
  <ds:schemaRefs>
    <ds:schemaRef ds:uri="http://schemas.microsoft.com/sharepoint/v3/contenttype/forms"/>
  </ds:schemaRefs>
</ds:datastoreItem>
</file>

<file path=customXml/itemProps3.xml><?xml version="1.0" encoding="utf-8"?>
<ds:datastoreItem xmlns:ds="http://schemas.openxmlformats.org/officeDocument/2006/customXml" ds:itemID="{B64B427C-2A56-470D-AF5D-070807D989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5cf4777-13c7-40ec-aad5-af3a008686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34206</TotalTime>
  <Words>3247</Words>
  <Application>Microsoft Office PowerPoint</Application>
  <PresentationFormat>画面に合わせる (4:3)</PresentationFormat>
  <Paragraphs>357</Paragraphs>
  <Slides>24</Slides>
  <Notes>21</Notes>
  <HiddenSlides>2</HiddenSlides>
  <MMClips>18</MMClips>
  <ScaleCrop>false</ScaleCrop>
  <HeadingPairs>
    <vt:vector size="8" baseType="variant">
      <vt:variant>
        <vt:lpstr>使用されているフォント</vt:lpstr>
      </vt:variant>
      <vt:variant>
        <vt:i4>9</vt:i4>
      </vt:variant>
      <vt:variant>
        <vt:lpstr>テーマ</vt:lpstr>
      </vt:variant>
      <vt:variant>
        <vt:i4>1</vt:i4>
      </vt:variant>
      <vt:variant>
        <vt:lpstr>埋め込まれた OLE サーバー</vt:lpstr>
      </vt:variant>
      <vt:variant>
        <vt:i4>1</vt:i4>
      </vt:variant>
      <vt:variant>
        <vt:lpstr>スライド タイトル</vt:lpstr>
      </vt:variant>
      <vt:variant>
        <vt:i4>24</vt:i4>
      </vt:variant>
    </vt:vector>
  </HeadingPairs>
  <TitlesOfParts>
    <vt:vector size="35" baseType="lpstr">
      <vt:lpstr>ＭＳ Ｐゴシック</vt:lpstr>
      <vt:lpstr>ＭＳ 明朝</vt:lpstr>
      <vt:lpstr>Yu Gothic</vt:lpstr>
      <vt:lpstr>Arial</vt:lpstr>
      <vt:lpstr>Calibri</vt:lpstr>
      <vt:lpstr>Cambria Math</vt:lpstr>
      <vt:lpstr>Century</vt:lpstr>
      <vt:lpstr>Times New Roman</vt:lpstr>
      <vt:lpstr>Wingdings</vt:lpstr>
      <vt:lpstr>Office ​​テーマ</vt:lpstr>
      <vt:lpstr>Equation</vt:lpstr>
      <vt:lpstr>PowerPoint プレゼンテーション</vt:lpstr>
      <vt:lpstr>目次</vt:lpstr>
      <vt:lpstr>研究背景</vt:lpstr>
      <vt:lpstr>Heikesの式</vt:lpstr>
      <vt:lpstr>ゴールドシュミット耐性因子</vt:lpstr>
      <vt:lpstr>先行研究</vt:lpstr>
      <vt:lpstr>研究目的</vt:lpstr>
      <vt:lpstr>実験方法</vt:lpstr>
      <vt:lpstr>室温の結晶構造解析</vt:lpstr>
      <vt:lpstr>室温の磁気構造解析</vt:lpstr>
      <vt:lpstr>低温の磁気構造解析</vt:lpstr>
      <vt:lpstr>熱電特性の温度依存性</vt:lpstr>
      <vt:lpstr>酸素量分析3-δ</vt:lpstr>
      <vt:lpstr>磁化率</vt:lpstr>
      <vt:lpstr>Fe3+のスピン状態</vt:lpstr>
      <vt:lpstr>ZT</vt:lpstr>
      <vt:lpstr>結論</vt:lpstr>
      <vt:lpstr>PowerPoint プレゼンテーション</vt:lpstr>
      <vt:lpstr>ゴールドシュミット耐性因子</vt:lpstr>
      <vt:lpstr>熱膨張係数</vt:lpstr>
      <vt:lpstr>実験方法</vt:lpstr>
      <vt:lpstr>SEM</vt:lpstr>
      <vt:lpstr>研究背景</vt:lpstr>
      <vt:lpstr>PowerPoint プレゼンテーション</vt:lpstr>
    </vt:vector>
  </TitlesOfParts>
  <Company>Yokohama National Uiversity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層状Co酸化物、及び、ペロフスカイトMn酸化物を用いた熱電発電素子の性能評価</dc:title>
  <dc:creator>hiro</dc:creator>
  <cp:lastModifiedBy>中津川 博</cp:lastModifiedBy>
  <cp:revision>1623</cp:revision>
  <cp:lastPrinted>2015-09-11T12:44:51Z</cp:lastPrinted>
  <dcterms:created xsi:type="dcterms:W3CDTF">2012-09-17T16:51:57Z</dcterms:created>
  <dcterms:modified xsi:type="dcterms:W3CDTF">2022-03-22T07:56:31Z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0x01010042AE2A60DF48FF4C8E77B9B9BD2DED19</vt:lpwstr>
  </property>
</Properties>
</file>