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315" r:id="rId4"/>
    <p:sldId id="329" r:id="rId5"/>
    <p:sldId id="304" r:id="rId6"/>
    <p:sldId id="330" r:id="rId7"/>
    <p:sldId id="308" r:id="rId8"/>
    <p:sldId id="323" r:id="rId9"/>
    <p:sldId id="322" r:id="rId10"/>
    <p:sldId id="317" r:id="rId11"/>
    <p:sldId id="324" r:id="rId12"/>
    <p:sldId id="320" r:id="rId13"/>
    <p:sldId id="294" r:id="rId14"/>
    <p:sldId id="321" r:id="rId15"/>
    <p:sldId id="326" r:id="rId16"/>
    <p:sldId id="319" r:id="rId17"/>
    <p:sldId id="328" r:id="rId18"/>
  </p:sldIdLst>
  <p:sldSz cx="9144000" cy="6858000" type="screen4x3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5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AA378-395D-4890-BF7B-17E76F567ED4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641A90-DA1F-4907-91AB-A7BC3CCC5977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Arc-melting (20g)</a:t>
          </a:r>
        </a:p>
      </dgm:t>
    </dgm:pt>
    <dgm:pt modelId="{984D2A58-98F9-49EE-AA26-6197DFE79D66}" type="parTrans" cxnId="{C8E6C9BC-0E83-41FD-8230-458229009AE3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8AE9E-9371-4005-A8B4-FA8F8A44B62B}" type="sibTrans" cxnId="{C8E6C9BC-0E83-41FD-8230-458229009AE3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595CB-1589-4712-9F01-E34073C936CB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NC wire cut</a:t>
          </a:r>
        </a:p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7x7x1.5mm</a:t>
          </a:r>
        </a:p>
      </dgm:t>
    </dgm:pt>
    <dgm:pt modelId="{8C41B3DF-0CD6-4179-B36F-23C02C250B6A}" type="parTrans" cxnId="{AB8CFB93-E9C8-456D-8D2E-13D5FA2CF12E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152FFE-A6C5-4DC3-B388-42A7F0F57BAA}" type="sibTrans" cxnId="{AB8CFB93-E9C8-456D-8D2E-13D5FA2CF12E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ABE52-B864-4385-9BD3-00AF1ACB02D9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Vacuum sealing in quartz tube</a:t>
          </a:r>
        </a:p>
      </dgm:t>
    </dgm:pt>
    <dgm:pt modelId="{30C5B6C2-642F-440E-A8EB-58FFEBB19AA6}" type="parTrans" cxnId="{1A5DAADB-9E7E-476A-B9B8-F70DA80D9F00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E6165F-B32E-4FFB-BC96-7D3811749089}" type="sibTrans" cxnId="{1A5DAADB-9E7E-476A-B9B8-F70DA80D9F00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FA9CF-8CF4-493B-B756-BEB13A8DD291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Heat treatment 1150 </a:t>
          </a:r>
          <a:r>
            <a:rPr lang="en-US" sz="1600" baseline="30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3h</a:t>
          </a:r>
        </a:p>
      </dgm:t>
    </dgm:pt>
    <dgm:pt modelId="{AE122FD7-0FBA-425D-829C-45DC8F11794F}" type="parTrans" cxnId="{9C50FC16-2DEC-4EB7-B216-3C5DF8D7B2B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CB516-7A2A-4CDD-96B7-864A494111DA}" type="sibTrans" cxnId="{9C50FC16-2DEC-4EB7-B216-3C5DF8D7B2B5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DD04F-E2DA-4FE3-B2F6-C47B6AC51B20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Annealing </a:t>
          </a:r>
        </a:p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840 </a:t>
          </a:r>
          <a:r>
            <a:rPr lang="en-US" sz="1600" baseline="30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20h</a:t>
          </a:r>
        </a:p>
      </dgm:t>
    </dgm:pt>
    <dgm:pt modelId="{7C677077-46B7-464B-B1D7-1B1CD97E3A84}" type="parTrans" cxnId="{46E9BAC4-85A5-4494-910F-E219637EC14B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B52AC-37C4-429C-8440-DCE1EB31A1F0}" type="sibTrans" cxnId="{46E9BAC4-85A5-4494-910F-E219637EC14B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0D0D50-6EE3-4356-90F8-4BC914ABE8E5}" type="pres">
      <dgm:prSet presAssocID="{CA6AA378-395D-4890-BF7B-17E76F567ED4}" presName="linearFlow" presStyleCnt="0">
        <dgm:presLayoutVars>
          <dgm:resizeHandles val="exact"/>
        </dgm:presLayoutVars>
      </dgm:prSet>
      <dgm:spPr/>
    </dgm:pt>
    <dgm:pt modelId="{7E761BD6-BFD9-4DA2-A0B2-314831A95974}" type="pres">
      <dgm:prSet presAssocID="{CC641A90-DA1F-4907-91AB-A7BC3CCC5977}" presName="node" presStyleLbl="node1" presStyleIdx="0" presStyleCnt="5">
        <dgm:presLayoutVars>
          <dgm:bulletEnabled val="1"/>
        </dgm:presLayoutVars>
      </dgm:prSet>
      <dgm:spPr/>
    </dgm:pt>
    <dgm:pt modelId="{0E92F375-5407-4884-89FE-355149683BFB}" type="pres">
      <dgm:prSet presAssocID="{F978AE9E-9371-4005-A8B4-FA8F8A44B62B}" presName="sibTrans" presStyleLbl="sibTrans2D1" presStyleIdx="0" presStyleCnt="4"/>
      <dgm:spPr/>
    </dgm:pt>
    <dgm:pt modelId="{10CAFFE3-470D-46D4-B4E9-30D3F2D31601}" type="pres">
      <dgm:prSet presAssocID="{F978AE9E-9371-4005-A8B4-FA8F8A44B62B}" presName="connectorText" presStyleLbl="sibTrans2D1" presStyleIdx="0" presStyleCnt="4"/>
      <dgm:spPr/>
    </dgm:pt>
    <dgm:pt modelId="{6BF2E0E6-A72D-40AB-AA0C-48F085607EE3}" type="pres">
      <dgm:prSet presAssocID="{6AE595CB-1589-4712-9F01-E34073C936CB}" presName="node" presStyleLbl="node1" presStyleIdx="1" presStyleCnt="5">
        <dgm:presLayoutVars>
          <dgm:bulletEnabled val="1"/>
        </dgm:presLayoutVars>
      </dgm:prSet>
      <dgm:spPr/>
    </dgm:pt>
    <dgm:pt modelId="{0088EE86-9DDE-45B3-871A-2567A4F6B407}" type="pres">
      <dgm:prSet presAssocID="{22152FFE-A6C5-4DC3-B388-42A7F0F57BAA}" presName="sibTrans" presStyleLbl="sibTrans2D1" presStyleIdx="1" presStyleCnt="4"/>
      <dgm:spPr/>
    </dgm:pt>
    <dgm:pt modelId="{B3986578-7C49-4411-B2CE-6E56BBC5573D}" type="pres">
      <dgm:prSet presAssocID="{22152FFE-A6C5-4DC3-B388-42A7F0F57BAA}" presName="connectorText" presStyleLbl="sibTrans2D1" presStyleIdx="1" presStyleCnt="4"/>
      <dgm:spPr/>
    </dgm:pt>
    <dgm:pt modelId="{B070C72E-33B5-41D1-92F2-511EDA7BE2B5}" type="pres">
      <dgm:prSet presAssocID="{178ABE52-B864-4385-9BD3-00AF1ACB02D9}" presName="node" presStyleLbl="node1" presStyleIdx="2" presStyleCnt="5" custLinFactNeighborY="-109">
        <dgm:presLayoutVars>
          <dgm:bulletEnabled val="1"/>
        </dgm:presLayoutVars>
      </dgm:prSet>
      <dgm:spPr/>
    </dgm:pt>
    <dgm:pt modelId="{4461D38B-25F6-4CD0-8E72-1053E2DEE7C4}" type="pres">
      <dgm:prSet presAssocID="{51E6165F-B32E-4FFB-BC96-7D3811749089}" presName="sibTrans" presStyleLbl="sibTrans2D1" presStyleIdx="2" presStyleCnt="4"/>
      <dgm:spPr/>
    </dgm:pt>
    <dgm:pt modelId="{C3F52E60-4971-4234-B36D-ACFF29EA3408}" type="pres">
      <dgm:prSet presAssocID="{51E6165F-B32E-4FFB-BC96-7D3811749089}" presName="connectorText" presStyleLbl="sibTrans2D1" presStyleIdx="2" presStyleCnt="4"/>
      <dgm:spPr/>
    </dgm:pt>
    <dgm:pt modelId="{E51B7A6E-F10D-4ADE-979D-2AC068C00216}" type="pres">
      <dgm:prSet presAssocID="{7F0FA9CF-8CF4-493B-B756-BEB13A8DD291}" presName="node" presStyleLbl="node1" presStyleIdx="3" presStyleCnt="5">
        <dgm:presLayoutVars>
          <dgm:bulletEnabled val="1"/>
        </dgm:presLayoutVars>
      </dgm:prSet>
      <dgm:spPr/>
    </dgm:pt>
    <dgm:pt modelId="{9F0FE912-DCBB-4BD0-B527-0F6FAA67DC2F}" type="pres">
      <dgm:prSet presAssocID="{03ECB516-7A2A-4CDD-96B7-864A494111DA}" presName="sibTrans" presStyleLbl="sibTrans2D1" presStyleIdx="3" presStyleCnt="4"/>
      <dgm:spPr/>
    </dgm:pt>
    <dgm:pt modelId="{5EE7716F-822A-4661-BCF3-5B394E3D1E40}" type="pres">
      <dgm:prSet presAssocID="{03ECB516-7A2A-4CDD-96B7-864A494111DA}" presName="connectorText" presStyleLbl="sibTrans2D1" presStyleIdx="3" presStyleCnt="4"/>
      <dgm:spPr/>
    </dgm:pt>
    <dgm:pt modelId="{2619009A-81AE-4793-911D-485DFDE6D7C7}" type="pres">
      <dgm:prSet presAssocID="{C85DD04F-E2DA-4FE3-B2F6-C47B6AC51B20}" presName="node" presStyleLbl="node1" presStyleIdx="4" presStyleCnt="5">
        <dgm:presLayoutVars>
          <dgm:bulletEnabled val="1"/>
        </dgm:presLayoutVars>
      </dgm:prSet>
      <dgm:spPr/>
    </dgm:pt>
  </dgm:ptLst>
  <dgm:cxnLst>
    <dgm:cxn modelId="{8042670F-18AB-49D9-8E70-EDC9563AF0B2}" type="presOf" srcId="{C85DD04F-E2DA-4FE3-B2F6-C47B6AC51B20}" destId="{2619009A-81AE-4793-911D-485DFDE6D7C7}" srcOrd="0" destOrd="0" presId="urn:microsoft.com/office/officeart/2005/8/layout/process2"/>
    <dgm:cxn modelId="{9C50FC16-2DEC-4EB7-B216-3C5DF8D7B2B5}" srcId="{CA6AA378-395D-4890-BF7B-17E76F567ED4}" destId="{7F0FA9CF-8CF4-493B-B756-BEB13A8DD291}" srcOrd="3" destOrd="0" parTransId="{AE122FD7-0FBA-425D-829C-45DC8F11794F}" sibTransId="{03ECB516-7A2A-4CDD-96B7-864A494111DA}"/>
    <dgm:cxn modelId="{FDC7CA23-FF22-43CC-A13B-337D8DE6EBDC}" type="presOf" srcId="{22152FFE-A6C5-4DC3-B388-42A7F0F57BAA}" destId="{0088EE86-9DDE-45B3-871A-2567A4F6B407}" srcOrd="0" destOrd="0" presId="urn:microsoft.com/office/officeart/2005/8/layout/process2"/>
    <dgm:cxn modelId="{EA7DD931-FA3E-45C6-BB12-224F171DD7D8}" type="presOf" srcId="{7F0FA9CF-8CF4-493B-B756-BEB13A8DD291}" destId="{E51B7A6E-F10D-4ADE-979D-2AC068C00216}" srcOrd="0" destOrd="0" presId="urn:microsoft.com/office/officeart/2005/8/layout/process2"/>
    <dgm:cxn modelId="{0DC6E27A-0751-4D3D-B3CB-B2BF6DB3888C}" type="presOf" srcId="{51E6165F-B32E-4FFB-BC96-7D3811749089}" destId="{C3F52E60-4971-4234-B36D-ACFF29EA3408}" srcOrd="1" destOrd="0" presId="urn:microsoft.com/office/officeart/2005/8/layout/process2"/>
    <dgm:cxn modelId="{AB8CFB93-E9C8-456D-8D2E-13D5FA2CF12E}" srcId="{CA6AA378-395D-4890-BF7B-17E76F567ED4}" destId="{6AE595CB-1589-4712-9F01-E34073C936CB}" srcOrd="1" destOrd="0" parTransId="{8C41B3DF-0CD6-4179-B36F-23C02C250B6A}" sibTransId="{22152FFE-A6C5-4DC3-B388-42A7F0F57BAA}"/>
    <dgm:cxn modelId="{304C5DA6-0391-4F49-9370-543D2071397E}" type="presOf" srcId="{F978AE9E-9371-4005-A8B4-FA8F8A44B62B}" destId="{0E92F375-5407-4884-89FE-355149683BFB}" srcOrd="0" destOrd="0" presId="urn:microsoft.com/office/officeart/2005/8/layout/process2"/>
    <dgm:cxn modelId="{5588CAA7-2AD0-49F0-9838-09D06FD4E42E}" type="presOf" srcId="{6AE595CB-1589-4712-9F01-E34073C936CB}" destId="{6BF2E0E6-A72D-40AB-AA0C-48F085607EE3}" srcOrd="0" destOrd="0" presId="urn:microsoft.com/office/officeart/2005/8/layout/process2"/>
    <dgm:cxn modelId="{58896DB7-A3F1-4C78-81FF-A3D65956145C}" type="presOf" srcId="{CC641A90-DA1F-4907-91AB-A7BC3CCC5977}" destId="{7E761BD6-BFD9-4DA2-A0B2-314831A95974}" srcOrd="0" destOrd="0" presId="urn:microsoft.com/office/officeart/2005/8/layout/process2"/>
    <dgm:cxn modelId="{C8E6C9BC-0E83-41FD-8230-458229009AE3}" srcId="{CA6AA378-395D-4890-BF7B-17E76F567ED4}" destId="{CC641A90-DA1F-4907-91AB-A7BC3CCC5977}" srcOrd="0" destOrd="0" parTransId="{984D2A58-98F9-49EE-AA26-6197DFE79D66}" sibTransId="{F978AE9E-9371-4005-A8B4-FA8F8A44B62B}"/>
    <dgm:cxn modelId="{C9FF1CBD-9B76-431F-B7DA-87E77C4CC1C5}" type="presOf" srcId="{51E6165F-B32E-4FFB-BC96-7D3811749089}" destId="{4461D38B-25F6-4CD0-8E72-1053E2DEE7C4}" srcOrd="0" destOrd="0" presId="urn:microsoft.com/office/officeart/2005/8/layout/process2"/>
    <dgm:cxn modelId="{321E64C4-665F-414D-A5D1-91C45220DD1E}" type="presOf" srcId="{03ECB516-7A2A-4CDD-96B7-864A494111DA}" destId="{9F0FE912-DCBB-4BD0-B527-0F6FAA67DC2F}" srcOrd="0" destOrd="0" presId="urn:microsoft.com/office/officeart/2005/8/layout/process2"/>
    <dgm:cxn modelId="{46E9BAC4-85A5-4494-910F-E219637EC14B}" srcId="{CA6AA378-395D-4890-BF7B-17E76F567ED4}" destId="{C85DD04F-E2DA-4FE3-B2F6-C47B6AC51B20}" srcOrd="4" destOrd="0" parTransId="{7C677077-46B7-464B-B1D7-1B1CD97E3A84}" sibTransId="{B60B52AC-37C4-429C-8440-DCE1EB31A1F0}"/>
    <dgm:cxn modelId="{559850C9-98C5-4892-B661-32DDE4AD83B7}" type="presOf" srcId="{22152FFE-A6C5-4DC3-B388-42A7F0F57BAA}" destId="{B3986578-7C49-4411-B2CE-6E56BBC5573D}" srcOrd="1" destOrd="0" presId="urn:microsoft.com/office/officeart/2005/8/layout/process2"/>
    <dgm:cxn modelId="{2486F7CB-6810-4C21-B356-0B67C23FF863}" type="presOf" srcId="{F978AE9E-9371-4005-A8B4-FA8F8A44B62B}" destId="{10CAFFE3-470D-46D4-B4E9-30D3F2D31601}" srcOrd="1" destOrd="0" presId="urn:microsoft.com/office/officeart/2005/8/layout/process2"/>
    <dgm:cxn modelId="{E00C27D5-040C-482F-B6CA-7FEECC123CF9}" type="presOf" srcId="{03ECB516-7A2A-4CDD-96B7-864A494111DA}" destId="{5EE7716F-822A-4661-BCF3-5B394E3D1E40}" srcOrd="1" destOrd="0" presId="urn:microsoft.com/office/officeart/2005/8/layout/process2"/>
    <dgm:cxn modelId="{F8E376D5-85BB-4E82-B89A-C2E9BF0A509B}" type="presOf" srcId="{CA6AA378-395D-4890-BF7B-17E76F567ED4}" destId="{3A0D0D50-6EE3-4356-90F8-4BC914ABE8E5}" srcOrd="0" destOrd="0" presId="urn:microsoft.com/office/officeart/2005/8/layout/process2"/>
    <dgm:cxn modelId="{1A5DAADB-9E7E-476A-B9B8-F70DA80D9F00}" srcId="{CA6AA378-395D-4890-BF7B-17E76F567ED4}" destId="{178ABE52-B864-4385-9BD3-00AF1ACB02D9}" srcOrd="2" destOrd="0" parTransId="{30C5B6C2-642F-440E-A8EB-58FFEBB19AA6}" sibTransId="{51E6165F-B32E-4FFB-BC96-7D3811749089}"/>
    <dgm:cxn modelId="{09F608E9-A77F-46EB-B229-79A5DC8DFACA}" type="presOf" srcId="{178ABE52-B864-4385-9BD3-00AF1ACB02D9}" destId="{B070C72E-33B5-41D1-92F2-511EDA7BE2B5}" srcOrd="0" destOrd="0" presId="urn:microsoft.com/office/officeart/2005/8/layout/process2"/>
    <dgm:cxn modelId="{9AC3A75A-A138-4A82-AF08-FF288E8DE486}" type="presParOf" srcId="{3A0D0D50-6EE3-4356-90F8-4BC914ABE8E5}" destId="{7E761BD6-BFD9-4DA2-A0B2-314831A95974}" srcOrd="0" destOrd="0" presId="urn:microsoft.com/office/officeart/2005/8/layout/process2"/>
    <dgm:cxn modelId="{5BEF3875-EDF8-479E-814D-803A0DB38D7A}" type="presParOf" srcId="{3A0D0D50-6EE3-4356-90F8-4BC914ABE8E5}" destId="{0E92F375-5407-4884-89FE-355149683BFB}" srcOrd="1" destOrd="0" presId="urn:microsoft.com/office/officeart/2005/8/layout/process2"/>
    <dgm:cxn modelId="{030225AC-2060-4E90-9D3D-BE8AA90E8F5D}" type="presParOf" srcId="{0E92F375-5407-4884-89FE-355149683BFB}" destId="{10CAFFE3-470D-46D4-B4E9-30D3F2D31601}" srcOrd="0" destOrd="0" presId="urn:microsoft.com/office/officeart/2005/8/layout/process2"/>
    <dgm:cxn modelId="{E82AA611-E4BC-44B8-ABB4-3C8B8A39E074}" type="presParOf" srcId="{3A0D0D50-6EE3-4356-90F8-4BC914ABE8E5}" destId="{6BF2E0E6-A72D-40AB-AA0C-48F085607EE3}" srcOrd="2" destOrd="0" presId="urn:microsoft.com/office/officeart/2005/8/layout/process2"/>
    <dgm:cxn modelId="{5FD3C417-E4BF-440A-A5A9-3001DF614187}" type="presParOf" srcId="{3A0D0D50-6EE3-4356-90F8-4BC914ABE8E5}" destId="{0088EE86-9DDE-45B3-871A-2567A4F6B407}" srcOrd="3" destOrd="0" presId="urn:microsoft.com/office/officeart/2005/8/layout/process2"/>
    <dgm:cxn modelId="{0B215E43-2A01-4912-BCE6-9B1B543732D7}" type="presParOf" srcId="{0088EE86-9DDE-45B3-871A-2567A4F6B407}" destId="{B3986578-7C49-4411-B2CE-6E56BBC5573D}" srcOrd="0" destOrd="0" presId="urn:microsoft.com/office/officeart/2005/8/layout/process2"/>
    <dgm:cxn modelId="{B5603DA8-F5F0-4FC3-8FA3-487E5D3C2B28}" type="presParOf" srcId="{3A0D0D50-6EE3-4356-90F8-4BC914ABE8E5}" destId="{B070C72E-33B5-41D1-92F2-511EDA7BE2B5}" srcOrd="4" destOrd="0" presId="urn:microsoft.com/office/officeart/2005/8/layout/process2"/>
    <dgm:cxn modelId="{B7288E4F-9862-4A99-AAF7-9661DFDDB70E}" type="presParOf" srcId="{3A0D0D50-6EE3-4356-90F8-4BC914ABE8E5}" destId="{4461D38B-25F6-4CD0-8E72-1053E2DEE7C4}" srcOrd="5" destOrd="0" presId="urn:microsoft.com/office/officeart/2005/8/layout/process2"/>
    <dgm:cxn modelId="{2835E5F0-86C4-40BE-9313-44815F0B8AFF}" type="presParOf" srcId="{4461D38B-25F6-4CD0-8E72-1053E2DEE7C4}" destId="{C3F52E60-4971-4234-B36D-ACFF29EA3408}" srcOrd="0" destOrd="0" presId="urn:microsoft.com/office/officeart/2005/8/layout/process2"/>
    <dgm:cxn modelId="{CBBCBE5C-BFDE-4260-86DB-8B5B1A65D1EC}" type="presParOf" srcId="{3A0D0D50-6EE3-4356-90F8-4BC914ABE8E5}" destId="{E51B7A6E-F10D-4ADE-979D-2AC068C00216}" srcOrd="6" destOrd="0" presId="urn:microsoft.com/office/officeart/2005/8/layout/process2"/>
    <dgm:cxn modelId="{0E37FD0B-DB8D-431D-AA3B-5C6BFEF9A2AE}" type="presParOf" srcId="{3A0D0D50-6EE3-4356-90F8-4BC914ABE8E5}" destId="{9F0FE912-DCBB-4BD0-B527-0F6FAA67DC2F}" srcOrd="7" destOrd="0" presId="urn:microsoft.com/office/officeart/2005/8/layout/process2"/>
    <dgm:cxn modelId="{9EEC3857-7FAC-4CC2-B808-C95924BBE569}" type="presParOf" srcId="{9F0FE912-DCBB-4BD0-B527-0F6FAA67DC2F}" destId="{5EE7716F-822A-4661-BCF3-5B394E3D1E40}" srcOrd="0" destOrd="0" presId="urn:microsoft.com/office/officeart/2005/8/layout/process2"/>
    <dgm:cxn modelId="{B7895389-74A3-46E3-B062-EB28754539D0}" type="presParOf" srcId="{3A0D0D50-6EE3-4356-90F8-4BC914ABE8E5}" destId="{2619009A-81AE-4793-911D-485DFDE6D7C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6AA378-395D-4890-BF7B-17E76F567ED4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CC641A90-DA1F-4907-91AB-A7BC3CCC5977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XRD by Smart Lab, Rigaku</a:t>
          </a:r>
        </a:p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Rietveld analysis by RIETEN-FP</a:t>
          </a:r>
        </a:p>
      </dgm:t>
    </dgm:pt>
    <dgm:pt modelId="{984D2A58-98F9-49EE-AA26-6197DFE79D66}" type="parTrans" cxnId="{C8E6C9BC-0E83-41FD-8230-458229009AE3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8AE9E-9371-4005-A8B4-FA8F8A44B62B}" type="sibTrans" cxnId="{C8E6C9BC-0E83-41FD-8230-458229009AE3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FA9CF-8CF4-493B-B756-BEB13A8DD291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Thermal conductivity by power efficiency measurement (PEM-2)</a:t>
          </a:r>
        </a:p>
      </dgm:t>
    </dgm:pt>
    <dgm:pt modelId="{AE122FD7-0FBA-425D-829C-45DC8F11794F}" type="parTrans" cxnId="{9C50FC16-2DEC-4EB7-B216-3C5DF8D7B2B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CB516-7A2A-4CDD-96B7-864A494111DA}" type="sibTrans" cxnId="{9C50FC16-2DEC-4EB7-B216-3C5DF8D7B2B5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DD04F-E2DA-4FE3-B2F6-C47B6AC51B20}">
      <dgm:prSet phldrT="[Text]" custT="1"/>
      <dgm:spPr/>
      <dgm:t>
        <a:bodyPr/>
        <a:lstStyle/>
        <a:p>
          <a:r>
            <a:rPr lang="en-US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ZT 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calculated by above parameters</a:t>
          </a:r>
        </a:p>
      </dgm:t>
    </dgm:pt>
    <dgm:pt modelId="{7C677077-46B7-464B-B1D7-1B1CD97E3A84}" type="parTrans" cxnId="{46E9BAC4-85A5-4494-910F-E219637EC14B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B52AC-37C4-429C-8440-DCE1EB31A1F0}" type="sibTrans" cxnId="{46E9BAC4-85A5-4494-910F-E219637EC14B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ABE52-B864-4385-9BD3-00AF1ACB02D9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Carrier concentration and mobility at RT by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ResiTest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8300 </a:t>
          </a:r>
        </a:p>
      </dgm:t>
    </dgm:pt>
    <dgm:pt modelId="{51E6165F-B32E-4FFB-BC96-7D3811749089}" type="sibTrans" cxnId="{1A5DAADB-9E7E-476A-B9B8-F70DA80D9F00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5B6C2-642F-440E-A8EB-58FFEBB19AA6}" type="parTrans" cxnId="{1A5DAADB-9E7E-476A-B9B8-F70DA80D9F00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656BB-89B0-4DA5-8D51-EA2229381C9E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Resistivity and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Seebeck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coefficient by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ResiTest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8300 and homemade apparatus</a:t>
          </a:r>
        </a:p>
      </dgm:t>
    </dgm:pt>
    <dgm:pt modelId="{5197ECC1-8290-4D6B-AB5A-FBB8A055BE26}" type="parTrans" cxnId="{9997A36E-7232-4355-8DED-5F4B2E56828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455DB4-D900-4714-86ED-B8BA124FB652}" type="sibTrans" cxnId="{9997A36E-7232-4355-8DED-5F4B2E568285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0D0D50-6EE3-4356-90F8-4BC914ABE8E5}" type="pres">
      <dgm:prSet presAssocID="{CA6AA378-395D-4890-BF7B-17E76F567ED4}" presName="linearFlow" presStyleCnt="0">
        <dgm:presLayoutVars>
          <dgm:resizeHandles val="exact"/>
        </dgm:presLayoutVars>
      </dgm:prSet>
      <dgm:spPr/>
    </dgm:pt>
    <dgm:pt modelId="{7E761BD6-BFD9-4DA2-A0B2-314831A95974}" type="pres">
      <dgm:prSet presAssocID="{CC641A90-DA1F-4907-91AB-A7BC3CCC5977}" presName="node" presStyleLbl="node1" presStyleIdx="0" presStyleCnt="5" custLinFactNeighborX="-719" custLinFactNeighborY="9501">
        <dgm:presLayoutVars>
          <dgm:bulletEnabled val="1"/>
        </dgm:presLayoutVars>
      </dgm:prSet>
      <dgm:spPr/>
    </dgm:pt>
    <dgm:pt modelId="{0E92F375-5407-4884-89FE-355149683BFB}" type="pres">
      <dgm:prSet presAssocID="{F978AE9E-9371-4005-A8B4-FA8F8A44B62B}" presName="sibTrans" presStyleLbl="sibTrans2D1" presStyleIdx="0" presStyleCnt="4"/>
      <dgm:spPr/>
    </dgm:pt>
    <dgm:pt modelId="{10CAFFE3-470D-46D4-B4E9-30D3F2D31601}" type="pres">
      <dgm:prSet presAssocID="{F978AE9E-9371-4005-A8B4-FA8F8A44B62B}" presName="connectorText" presStyleLbl="sibTrans2D1" presStyleIdx="0" presStyleCnt="4"/>
      <dgm:spPr/>
    </dgm:pt>
    <dgm:pt modelId="{EC897E02-9A86-4887-8389-2A649D6B03B3}" type="pres">
      <dgm:prSet presAssocID="{362656BB-89B0-4DA5-8D51-EA2229381C9E}" presName="node" presStyleLbl="node1" presStyleIdx="1" presStyleCnt="5" custScaleX="142495">
        <dgm:presLayoutVars>
          <dgm:bulletEnabled val="1"/>
        </dgm:presLayoutVars>
      </dgm:prSet>
      <dgm:spPr/>
    </dgm:pt>
    <dgm:pt modelId="{4D469757-6C31-42EF-A43A-ADCA1A9E738B}" type="pres">
      <dgm:prSet presAssocID="{53455DB4-D900-4714-86ED-B8BA124FB652}" presName="sibTrans" presStyleLbl="sibTrans2D1" presStyleIdx="1" presStyleCnt="4"/>
      <dgm:spPr/>
    </dgm:pt>
    <dgm:pt modelId="{09F2B30D-AF71-4D2E-A572-8A2CFDC400C6}" type="pres">
      <dgm:prSet presAssocID="{53455DB4-D900-4714-86ED-B8BA124FB652}" presName="connectorText" presStyleLbl="sibTrans2D1" presStyleIdx="1" presStyleCnt="4"/>
      <dgm:spPr/>
    </dgm:pt>
    <dgm:pt modelId="{B070C72E-33B5-41D1-92F2-511EDA7BE2B5}" type="pres">
      <dgm:prSet presAssocID="{178ABE52-B864-4385-9BD3-00AF1ACB02D9}" presName="node" presStyleLbl="node1" presStyleIdx="2" presStyleCnt="5" custScaleX="144386" custLinFactNeighborY="-109">
        <dgm:presLayoutVars>
          <dgm:bulletEnabled val="1"/>
        </dgm:presLayoutVars>
      </dgm:prSet>
      <dgm:spPr/>
    </dgm:pt>
    <dgm:pt modelId="{4461D38B-25F6-4CD0-8E72-1053E2DEE7C4}" type="pres">
      <dgm:prSet presAssocID="{51E6165F-B32E-4FFB-BC96-7D3811749089}" presName="sibTrans" presStyleLbl="sibTrans2D1" presStyleIdx="2" presStyleCnt="4"/>
      <dgm:spPr/>
    </dgm:pt>
    <dgm:pt modelId="{C3F52E60-4971-4234-B36D-ACFF29EA3408}" type="pres">
      <dgm:prSet presAssocID="{51E6165F-B32E-4FFB-BC96-7D3811749089}" presName="connectorText" presStyleLbl="sibTrans2D1" presStyleIdx="2" presStyleCnt="4"/>
      <dgm:spPr/>
    </dgm:pt>
    <dgm:pt modelId="{E51B7A6E-F10D-4ADE-979D-2AC068C00216}" type="pres">
      <dgm:prSet presAssocID="{7F0FA9CF-8CF4-493B-B756-BEB13A8DD291}" presName="node" presStyleLbl="node1" presStyleIdx="3" presStyleCnt="5" custScaleX="118779">
        <dgm:presLayoutVars>
          <dgm:bulletEnabled val="1"/>
        </dgm:presLayoutVars>
      </dgm:prSet>
      <dgm:spPr/>
    </dgm:pt>
    <dgm:pt modelId="{9F0FE912-DCBB-4BD0-B527-0F6FAA67DC2F}" type="pres">
      <dgm:prSet presAssocID="{03ECB516-7A2A-4CDD-96B7-864A494111DA}" presName="sibTrans" presStyleLbl="sibTrans2D1" presStyleIdx="3" presStyleCnt="4"/>
      <dgm:spPr/>
    </dgm:pt>
    <dgm:pt modelId="{5EE7716F-822A-4661-BCF3-5B394E3D1E40}" type="pres">
      <dgm:prSet presAssocID="{03ECB516-7A2A-4CDD-96B7-864A494111DA}" presName="connectorText" presStyleLbl="sibTrans2D1" presStyleIdx="3" presStyleCnt="4"/>
      <dgm:spPr/>
    </dgm:pt>
    <dgm:pt modelId="{2619009A-81AE-4793-911D-485DFDE6D7C7}" type="pres">
      <dgm:prSet presAssocID="{C85DD04F-E2DA-4FE3-B2F6-C47B6AC51B20}" presName="node" presStyleLbl="node1" presStyleIdx="4" presStyleCnt="5">
        <dgm:presLayoutVars>
          <dgm:bulletEnabled val="1"/>
        </dgm:presLayoutVars>
      </dgm:prSet>
      <dgm:spPr/>
    </dgm:pt>
  </dgm:ptLst>
  <dgm:cxnLst>
    <dgm:cxn modelId="{8042670F-18AB-49D9-8E70-EDC9563AF0B2}" type="presOf" srcId="{C85DD04F-E2DA-4FE3-B2F6-C47B6AC51B20}" destId="{2619009A-81AE-4793-911D-485DFDE6D7C7}" srcOrd="0" destOrd="0" presId="urn:microsoft.com/office/officeart/2005/8/layout/process2"/>
    <dgm:cxn modelId="{9C50FC16-2DEC-4EB7-B216-3C5DF8D7B2B5}" srcId="{CA6AA378-395D-4890-BF7B-17E76F567ED4}" destId="{7F0FA9CF-8CF4-493B-B756-BEB13A8DD291}" srcOrd="3" destOrd="0" parTransId="{AE122FD7-0FBA-425D-829C-45DC8F11794F}" sibTransId="{03ECB516-7A2A-4CDD-96B7-864A494111DA}"/>
    <dgm:cxn modelId="{BF51821F-E28D-4857-B589-EC7A520C97D4}" type="presOf" srcId="{53455DB4-D900-4714-86ED-B8BA124FB652}" destId="{4D469757-6C31-42EF-A43A-ADCA1A9E738B}" srcOrd="0" destOrd="0" presId="urn:microsoft.com/office/officeart/2005/8/layout/process2"/>
    <dgm:cxn modelId="{FBBB9331-A1F1-4770-9EF0-3AAC577548DD}" type="presOf" srcId="{53455DB4-D900-4714-86ED-B8BA124FB652}" destId="{09F2B30D-AF71-4D2E-A572-8A2CFDC400C6}" srcOrd="1" destOrd="0" presId="urn:microsoft.com/office/officeart/2005/8/layout/process2"/>
    <dgm:cxn modelId="{EA7DD931-FA3E-45C6-BB12-224F171DD7D8}" type="presOf" srcId="{7F0FA9CF-8CF4-493B-B756-BEB13A8DD291}" destId="{E51B7A6E-F10D-4ADE-979D-2AC068C00216}" srcOrd="0" destOrd="0" presId="urn:microsoft.com/office/officeart/2005/8/layout/process2"/>
    <dgm:cxn modelId="{9997A36E-7232-4355-8DED-5F4B2E568285}" srcId="{CA6AA378-395D-4890-BF7B-17E76F567ED4}" destId="{362656BB-89B0-4DA5-8D51-EA2229381C9E}" srcOrd="1" destOrd="0" parTransId="{5197ECC1-8290-4D6B-AB5A-FBB8A055BE26}" sibTransId="{53455DB4-D900-4714-86ED-B8BA124FB652}"/>
    <dgm:cxn modelId="{0DC6E27A-0751-4D3D-B3CB-B2BF6DB3888C}" type="presOf" srcId="{51E6165F-B32E-4FFB-BC96-7D3811749089}" destId="{C3F52E60-4971-4234-B36D-ACFF29EA3408}" srcOrd="1" destOrd="0" presId="urn:microsoft.com/office/officeart/2005/8/layout/process2"/>
    <dgm:cxn modelId="{304C5DA6-0391-4F49-9370-543D2071397E}" type="presOf" srcId="{F978AE9E-9371-4005-A8B4-FA8F8A44B62B}" destId="{0E92F375-5407-4884-89FE-355149683BFB}" srcOrd="0" destOrd="0" presId="urn:microsoft.com/office/officeart/2005/8/layout/process2"/>
    <dgm:cxn modelId="{126FCAB0-5A41-4C31-B275-A41A3B1C9949}" type="presOf" srcId="{362656BB-89B0-4DA5-8D51-EA2229381C9E}" destId="{EC897E02-9A86-4887-8389-2A649D6B03B3}" srcOrd="0" destOrd="0" presId="urn:microsoft.com/office/officeart/2005/8/layout/process2"/>
    <dgm:cxn modelId="{58896DB7-A3F1-4C78-81FF-A3D65956145C}" type="presOf" srcId="{CC641A90-DA1F-4907-91AB-A7BC3CCC5977}" destId="{7E761BD6-BFD9-4DA2-A0B2-314831A95974}" srcOrd="0" destOrd="0" presId="urn:microsoft.com/office/officeart/2005/8/layout/process2"/>
    <dgm:cxn modelId="{C8E6C9BC-0E83-41FD-8230-458229009AE3}" srcId="{CA6AA378-395D-4890-BF7B-17E76F567ED4}" destId="{CC641A90-DA1F-4907-91AB-A7BC3CCC5977}" srcOrd="0" destOrd="0" parTransId="{984D2A58-98F9-49EE-AA26-6197DFE79D66}" sibTransId="{F978AE9E-9371-4005-A8B4-FA8F8A44B62B}"/>
    <dgm:cxn modelId="{C9FF1CBD-9B76-431F-B7DA-87E77C4CC1C5}" type="presOf" srcId="{51E6165F-B32E-4FFB-BC96-7D3811749089}" destId="{4461D38B-25F6-4CD0-8E72-1053E2DEE7C4}" srcOrd="0" destOrd="0" presId="urn:microsoft.com/office/officeart/2005/8/layout/process2"/>
    <dgm:cxn modelId="{321E64C4-665F-414D-A5D1-91C45220DD1E}" type="presOf" srcId="{03ECB516-7A2A-4CDD-96B7-864A494111DA}" destId="{9F0FE912-DCBB-4BD0-B527-0F6FAA67DC2F}" srcOrd="0" destOrd="0" presId="urn:microsoft.com/office/officeart/2005/8/layout/process2"/>
    <dgm:cxn modelId="{46E9BAC4-85A5-4494-910F-E219637EC14B}" srcId="{CA6AA378-395D-4890-BF7B-17E76F567ED4}" destId="{C85DD04F-E2DA-4FE3-B2F6-C47B6AC51B20}" srcOrd="4" destOrd="0" parTransId="{7C677077-46B7-464B-B1D7-1B1CD97E3A84}" sibTransId="{B60B52AC-37C4-429C-8440-DCE1EB31A1F0}"/>
    <dgm:cxn modelId="{2486F7CB-6810-4C21-B356-0B67C23FF863}" type="presOf" srcId="{F978AE9E-9371-4005-A8B4-FA8F8A44B62B}" destId="{10CAFFE3-470D-46D4-B4E9-30D3F2D31601}" srcOrd="1" destOrd="0" presId="urn:microsoft.com/office/officeart/2005/8/layout/process2"/>
    <dgm:cxn modelId="{E00C27D5-040C-482F-B6CA-7FEECC123CF9}" type="presOf" srcId="{03ECB516-7A2A-4CDD-96B7-864A494111DA}" destId="{5EE7716F-822A-4661-BCF3-5B394E3D1E40}" srcOrd="1" destOrd="0" presId="urn:microsoft.com/office/officeart/2005/8/layout/process2"/>
    <dgm:cxn modelId="{F8E376D5-85BB-4E82-B89A-C2E9BF0A509B}" type="presOf" srcId="{CA6AA378-395D-4890-BF7B-17E76F567ED4}" destId="{3A0D0D50-6EE3-4356-90F8-4BC914ABE8E5}" srcOrd="0" destOrd="0" presId="urn:microsoft.com/office/officeart/2005/8/layout/process2"/>
    <dgm:cxn modelId="{1A5DAADB-9E7E-476A-B9B8-F70DA80D9F00}" srcId="{CA6AA378-395D-4890-BF7B-17E76F567ED4}" destId="{178ABE52-B864-4385-9BD3-00AF1ACB02D9}" srcOrd="2" destOrd="0" parTransId="{30C5B6C2-642F-440E-A8EB-58FFEBB19AA6}" sibTransId="{51E6165F-B32E-4FFB-BC96-7D3811749089}"/>
    <dgm:cxn modelId="{09F608E9-A77F-46EB-B229-79A5DC8DFACA}" type="presOf" srcId="{178ABE52-B864-4385-9BD3-00AF1ACB02D9}" destId="{B070C72E-33B5-41D1-92F2-511EDA7BE2B5}" srcOrd="0" destOrd="0" presId="urn:microsoft.com/office/officeart/2005/8/layout/process2"/>
    <dgm:cxn modelId="{9AC3A75A-A138-4A82-AF08-FF288E8DE486}" type="presParOf" srcId="{3A0D0D50-6EE3-4356-90F8-4BC914ABE8E5}" destId="{7E761BD6-BFD9-4DA2-A0B2-314831A95974}" srcOrd="0" destOrd="0" presId="urn:microsoft.com/office/officeart/2005/8/layout/process2"/>
    <dgm:cxn modelId="{5BEF3875-EDF8-479E-814D-803A0DB38D7A}" type="presParOf" srcId="{3A0D0D50-6EE3-4356-90F8-4BC914ABE8E5}" destId="{0E92F375-5407-4884-89FE-355149683BFB}" srcOrd="1" destOrd="0" presId="urn:microsoft.com/office/officeart/2005/8/layout/process2"/>
    <dgm:cxn modelId="{030225AC-2060-4E90-9D3D-BE8AA90E8F5D}" type="presParOf" srcId="{0E92F375-5407-4884-89FE-355149683BFB}" destId="{10CAFFE3-470D-46D4-B4E9-30D3F2D31601}" srcOrd="0" destOrd="0" presId="urn:microsoft.com/office/officeart/2005/8/layout/process2"/>
    <dgm:cxn modelId="{5CF60065-4042-4DCB-A4CB-278C3FD1F6CD}" type="presParOf" srcId="{3A0D0D50-6EE3-4356-90F8-4BC914ABE8E5}" destId="{EC897E02-9A86-4887-8389-2A649D6B03B3}" srcOrd="2" destOrd="0" presId="urn:microsoft.com/office/officeart/2005/8/layout/process2"/>
    <dgm:cxn modelId="{F9C69B48-09EF-4197-A156-3D118311369F}" type="presParOf" srcId="{3A0D0D50-6EE3-4356-90F8-4BC914ABE8E5}" destId="{4D469757-6C31-42EF-A43A-ADCA1A9E738B}" srcOrd="3" destOrd="0" presId="urn:microsoft.com/office/officeart/2005/8/layout/process2"/>
    <dgm:cxn modelId="{1E3AED6F-E030-4D44-92F0-AADFBFFDBDB8}" type="presParOf" srcId="{4D469757-6C31-42EF-A43A-ADCA1A9E738B}" destId="{09F2B30D-AF71-4D2E-A572-8A2CFDC400C6}" srcOrd="0" destOrd="0" presId="urn:microsoft.com/office/officeart/2005/8/layout/process2"/>
    <dgm:cxn modelId="{B5603DA8-F5F0-4FC3-8FA3-487E5D3C2B28}" type="presParOf" srcId="{3A0D0D50-6EE3-4356-90F8-4BC914ABE8E5}" destId="{B070C72E-33B5-41D1-92F2-511EDA7BE2B5}" srcOrd="4" destOrd="0" presId="urn:microsoft.com/office/officeart/2005/8/layout/process2"/>
    <dgm:cxn modelId="{B7288E4F-9862-4A99-AAF7-9661DFDDB70E}" type="presParOf" srcId="{3A0D0D50-6EE3-4356-90F8-4BC914ABE8E5}" destId="{4461D38B-25F6-4CD0-8E72-1053E2DEE7C4}" srcOrd="5" destOrd="0" presId="urn:microsoft.com/office/officeart/2005/8/layout/process2"/>
    <dgm:cxn modelId="{2835E5F0-86C4-40BE-9313-44815F0B8AFF}" type="presParOf" srcId="{4461D38B-25F6-4CD0-8E72-1053E2DEE7C4}" destId="{C3F52E60-4971-4234-B36D-ACFF29EA3408}" srcOrd="0" destOrd="0" presId="urn:microsoft.com/office/officeart/2005/8/layout/process2"/>
    <dgm:cxn modelId="{CBBCBE5C-BFDE-4260-86DB-8B5B1A65D1EC}" type="presParOf" srcId="{3A0D0D50-6EE3-4356-90F8-4BC914ABE8E5}" destId="{E51B7A6E-F10D-4ADE-979D-2AC068C00216}" srcOrd="6" destOrd="0" presId="urn:microsoft.com/office/officeart/2005/8/layout/process2"/>
    <dgm:cxn modelId="{0E37FD0B-DB8D-431D-AA3B-5C6BFEF9A2AE}" type="presParOf" srcId="{3A0D0D50-6EE3-4356-90F8-4BC914ABE8E5}" destId="{9F0FE912-DCBB-4BD0-B527-0F6FAA67DC2F}" srcOrd="7" destOrd="0" presId="urn:microsoft.com/office/officeart/2005/8/layout/process2"/>
    <dgm:cxn modelId="{9EEC3857-7FAC-4CC2-B808-C95924BBE569}" type="presParOf" srcId="{9F0FE912-DCBB-4BD0-B527-0F6FAA67DC2F}" destId="{5EE7716F-822A-4661-BCF3-5B394E3D1E40}" srcOrd="0" destOrd="0" presId="urn:microsoft.com/office/officeart/2005/8/layout/process2"/>
    <dgm:cxn modelId="{B7895389-74A3-46E3-B062-EB28754539D0}" type="presParOf" srcId="{3A0D0D50-6EE3-4356-90F8-4BC914ABE8E5}" destId="{2619009A-81AE-4793-911D-485DFDE6D7C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61BD6-BFD9-4DA2-A0B2-314831A95974}">
      <dsp:nvSpPr>
        <dsp:cNvPr id="0" name=""/>
        <dsp:cNvSpPr/>
      </dsp:nvSpPr>
      <dsp:spPr>
        <a:xfrm>
          <a:off x="1885303" y="674"/>
          <a:ext cx="1474797" cy="789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Arc-melting (20g)</a:t>
          </a:r>
        </a:p>
      </dsp:txBody>
      <dsp:txXfrm>
        <a:off x="1908418" y="23789"/>
        <a:ext cx="1428567" cy="742959"/>
      </dsp:txXfrm>
    </dsp:sp>
    <dsp:sp modelId="{0E92F375-5407-4884-89FE-355149683BFB}">
      <dsp:nvSpPr>
        <dsp:cNvPr id="0" name=""/>
        <dsp:cNvSpPr/>
      </dsp:nvSpPr>
      <dsp:spPr>
        <a:xfrm rot="5400000">
          <a:off x="2474728" y="809593"/>
          <a:ext cx="295946" cy="355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16161" y="839187"/>
        <a:ext cx="213081" cy="207162"/>
      </dsp:txXfrm>
    </dsp:sp>
    <dsp:sp modelId="{6BF2E0E6-A72D-40AB-AA0C-48F085607EE3}">
      <dsp:nvSpPr>
        <dsp:cNvPr id="0" name=""/>
        <dsp:cNvSpPr/>
      </dsp:nvSpPr>
      <dsp:spPr>
        <a:xfrm>
          <a:off x="1885303" y="1184458"/>
          <a:ext cx="1474797" cy="789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NC wire cut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7x7x1.5mm</a:t>
          </a:r>
        </a:p>
      </dsp:txBody>
      <dsp:txXfrm>
        <a:off x="1908418" y="1207573"/>
        <a:ext cx="1428567" cy="742959"/>
      </dsp:txXfrm>
    </dsp:sp>
    <dsp:sp modelId="{0088EE86-9DDE-45B3-871A-2567A4F6B407}">
      <dsp:nvSpPr>
        <dsp:cNvPr id="0" name=""/>
        <dsp:cNvSpPr/>
      </dsp:nvSpPr>
      <dsp:spPr>
        <a:xfrm rot="5400000">
          <a:off x="2474890" y="1993162"/>
          <a:ext cx="295623" cy="355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16162" y="2022918"/>
        <a:ext cx="213081" cy="206936"/>
      </dsp:txXfrm>
    </dsp:sp>
    <dsp:sp modelId="{B070C72E-33B5-41D1-92F2-511EDA7BE2B5}">
      <dsp:nvSpPr>
        <dsp:cNvPr id="0" name=""/>
        <dsp:cNvSpPr/>
      </dsp:nvSpPr>
      <dsp:spPr>
        <a:xfrm>
          <a:off x="1885303" y="2367812"/>
          <a:ext cx="1474797" cy="789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Vacuum sealing in quartz tube</a:t>
          </a:r>
        </a:p>
      </dsp:txBody>
      <dsp:txXfrm>
        <a:off x="1908418" y="2390927"/>
        <a:ext cx="1428567" cy="742959"/>
      </dsp:txXfrm>
    </dsp:sp>
    <dsp:sp modelId="{4461D38B-25F6-4CD0-8E72-1053E2DEE7C4}">
      <dsp:nvSpPr>
        <dsp:cNvPr id="0" name=""/>
        <dsp:cNvSpPr/>
      </dsp:nvSpPr>
      <dsp:spPr>
        <a:xfrm rot="5400000">
          <a:off x="2474567" y="3176946"/>
          <a:ext cx="296268" cy="355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16161" y="3206379"/>
        <a:ext cx="213081" cy="207388"/>
      </dsp:txXfrm>
    </dsp:sp>
    <dsp:sp modelId="{E51B7A6E-F10D-4ADE-979D-2AC068C00216}">
      <dsp:nvSpPr>
        <dsp:cNvPr id="0" name=""/>
        <dsp:cNvSpPr/>
      </dsp:nvSpPr>
      <dsp:spPr>
        <a:xfrm>
          <a:off x="1885303" y="3552026"/>
          <a:ext cx="1474797" cy="789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Heat treatment 1150 </a:t>
          </a:r>
          <a:r>
            <a:rPr lang="en-US" sz="1600" kern="1200" baseline="30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3h</a:t>
          </a:r>
        </a:p>
      </dsp:txBody>
      <dsp:txXfrm>
        <a:off x="1908418" y="3575141"/>
        <a:ext cx="1428567" cy="742959"/>
      </dsp:txXfrm>
    </dsp:sp>
    <dsp:sp modelId="{9F0FE912-DCBB-4BD0-B527-0F6FAA67DC2F}">
      <dsp:nvSpPr>
        <dsp:cNvPr id="0" name=""/>
        <dsp:cNvSpPr/>
      </dsp:nvSpPr>
      <dsp:spPr>
        <a:xfrm rot="5400000">
          <a:off x="2474728" y="4360946"/>
          <a:ext cx="295946" cy="355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16161" y="4390540"/>
        <a:ext cx="213081" cy="207162"/>
      </dsp:txXfrm>
    </dsp:sp>
    <dsp:sp modelId="{2619009A-81AE-4793-911D-485DFDE6D7C7}">
      <dsp:nvSpPr>
        <dsp:cNvPr id="0" name=""/>
        <dsp:cNvSpPr/>
      </dsp:nvSpPr>
      <dsp:spPr>
        <a:xfrm>
          <a:off x="1885303" y="4735811"/>
          <a:ext cx="1474797" cy="789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Annealing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840 </a:t>
          </a:r>
          <a:r>
            <a:rPr lang="en-US" sz="1600" kern="1200" baseline="30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20h</a:t>
          </a:r>
        </a:p>
      </dsp:txBody>
      <dsp:txXfrm>
        <a:off x="1908418" y="4758926"/>
        <a:ext cx="1428567" cy="742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61BD6-BFD9-4DA2-A0B2-314831A95974}">
      <dsp:nvSpPr>
        <dsp:cNvPr id="0" name=""/>
        <dsp:cNvSpPr/>
      </dsp:nvSpPr>
      <dsp:spPr>
        <a:xfrm>
          <a:off x="925291" y="40084"/>
          <a:ext cx="3096395" cy="774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XRD by Smart Lab, Rigaku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Rietveld analysis by RIETEN-FP</a:t>
          </a:r>
        </a:p>
      </dsp:txBody>
      <dsp:txXfrm>
        <a:off x="947964" y="62757"/>
        <a:ext cx="3051049" cy="728752"/>
      </dsp:txXfrm>
    </dsp:sp>
    <dsp:sp modelId="{0E92F375-5407-4884-89FE-355149683BFB}">
      <dsp:nvSpPr>
        <dsp:cNvPr id="0" name=""/>
        <dsp:cNvSpPr/>
      </dsp:nvSpPr>
      <dsp:spPr>
        <a:xfrm rot="5331940">
          <a:off x="2353241" y="815148"/>
          <a:ext cx="262758" cy="3483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379337" y="857948"/>
        <a:ext cx="209006" cy="183931"/>
      </dsp:txXfrm>
    </dsp:sp>
    <dsp:sp modelId="{EC897E02-9A86-4887-8389-2A649D6B03B3}">
      <dsp:nvSpPr>
        <dsp:cNvPr id="0" name=""/>
        <dsp:cNvSpPr/>
      </dsp:nvSpPr>
      <dsp:spPr>
        <a:xfrm>
          <a:off x="289648" y="1164458"/>
          <a:ext cx="4412208" cy="774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Resistivity and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Seebeck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coefficient by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ResiTest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8300 and homemade apparatus</a:t>
          </a:r>
        </a:p>
      </dsp:txBody>
      <dsp:txXfrm>
        <a:off x="312321" y="1187131"/>
        <a:ext cx="4366862" cy="728752"/>
      </dsp:txXfrm>
    </dsp:sp>
    <dsp:sp modelId="{4D469757-6C31-42EF-A43A-ADCA1A9E738B}">
      <dsp:nvSpPr>
        <dsp:cNvPr id="0" name=""/>
        <dsp:cNvSpPr/>
      </dsp:nvSpPr>
      <dsp:spPr>
        <a:xfrm rot="5400000">
          <a:off x="2350767" y="1957699"/>
          <a:ext cx="289970" cy="3483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391250" y="1986886"/>
        <a:ext cx="209006" cy="202979"/>
      </dsp:txXfrm>
    </dsp:sp>
    <dsp:sp modelId="{B070C72E-33B5-41D1-92F2-511EDA7BE2B5}">
      <dsp:nvSpPr>
        <dsp:cNvPr id="0" name=""/>
        <dsp:cNvSpPr/>
      </dsp:nvSpPr>
      <dsp:spPr>
        <a:xfrm>
          <a:off x="260371" y="2325185"/>
          <a:ext cx="4470761" cy="774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Carrier concentration and mobility at RT by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ResiTest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8300 </a:t>
          </a:r>
        </a:p>
      </dsp:txBody>
      <dsp:txXfrm>
        <a:off x="283044" y="2347858"/>
        <a:ext cx="4425415" cy="728752"/>
      </dsp:txXfrm>
    </dsp:sp>
    <dsp:sp modelId="{4461D38B-25F6-4CD0-8E72-1053E2DEE7C4}">
      <dsp:nvSpPr>
        <dsp:cNvPr id="0" name=""/>
        <dsp:cNvSpPr/>
      </dsp:nvSpPr>
      <dsp:spPr>
        <a:xfrm rot="5400000">
          <a:off x="2350450" y="3118847"/>
          <a:ext cx="290603" cy="3483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391249" y="3147718"/>
        <a:ext cx="209006" cy="203422"/>
      </dsp:txXfrm>
    </dsp:sp>
    <dsp:sp modelId="{E51B7A6E-F10D-4ADE-979D-2AC068C00216}">
      <dsp:nvSpPr>
        <dsp:cNvPr id="0" name=""/>
        <dsp:cNvSpPr/>
      </dsp:nvSpPr>
      <dsp:spPr>
        <a:xfrm>
          <a:off x="656818" y="3486755"/>
          <a:ext cx="3677867" cy="774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Thermal conductivity by power efficiency measurement (PEM-2)</a:t>
          </a:r>
        </a:p>
      </dsp:txBody>
      <dsp:txXfrm>
        <a:off x="679491" y="3509428"/>
        <a:ext cx="3632521" cy="728752"/>
      </dsp:txXfrm>
    </dsp:sp>
    <dsp:sp modelId="{9F0FE912-DCBB-4BD0-B527-0F6FAA67DC2F}">
      <dsp:nvSpPr>
        <dsp:cNvPr id="0" name=""/>
        <dsp:cNvSpPr/>
      </dsp:nvSpPr>
      <dsp:spPr>
        <a:xfrm rot="5400000">
          <a:off x="2350608" y="4280206"/>
          <a:ext cx="290287" cy="3483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391249" y="4309234"/>
        <a:ext cx="209006" cy="203201"/>
      </dsp:txXfrm>
    </dsp:sp>
    <dsp:sp modelId="{2619009A-81AE-4793-911D-485DFDE6D7C7}">
      <dsp:nvSpPr>
        <dsp:cNvPr id="0" name=""/>
        <dsp:cNvSpPr/>
      </dsp:nvSpPr>
      <dsp:spPr>
        <a:xfrm>
          <a:off x="947554" y="4647903"/>
          <a:ext cx="3096395" cy="774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ZT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calculated by above parameters</a:t>
          </a:r>
        </a:p>
      </dsp:txBody>
      <dsp:txXfrm>
        <a:off x="970227" y="4670576"/>
        <a:ext cx="3051049" cy="728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18.wmf"/><Relationship Id="rId4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4" Type="http://schemas.openxmlformats.org/officeDocument/2006/relationships/image" Target="../media/image5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43F43-E8D8-4F81-B239-6987256FD5D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D3464-8844-45A0-85C1-5A34FC4A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19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8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2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1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3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031D-7E3B-4171-8A96-0235DD37B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450E2-F907-4720-83B7-F2595E832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FDBF6-498E-4B96-8812-46E8086A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C4AC-0AAC-4F5C-8B5D-FB56D84FAA18}" type="datetime1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F9C1B-EA3E-4B99-8749-57560DB3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35F1B-B70F-49F0-9903-FC4127F7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4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4695-6504-4A58-9B76-CE5C1D04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A4754-2E61-4D14-A5CD-0C3C6A8AC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F4EE7-8063-4004-A935-7C17B7E5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50CA-C587-454A-BFEB-E5ADB36C36E6}" type="datetime1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17C06-E5CD-468A-AA8A-E08B228E6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1EA25-F0B8-4419-A68D-8A57382B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6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16A72E-1F0E-4AF4-A4D5-8172CF8A6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5C213-F4FE-4234-8ECF-52ADA9C88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C8B7B-E653-4568-8325-2E7BA2CE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B08D-DF8C-4A92-A32B-10C6034AA6D6}" type="datetime1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7C716-9C9E-4B6D-9D5A-C0BB7CF7C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CE77E-7818-4F1B-B604-F8049992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6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CE79-8C72-4834-A814-BF6C1D6A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E823E-FC73-47A8-B8F4-965553A80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9F328-F935-4D25-953B-F5313856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8669-429F-4824-AB0F-9D4650D5276B}" type="datetime1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654D7-97DF-4379-A9D4-55ADF03C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E6B0A-D2A3-4B82-95DD-E731D018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7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6D08-27AA-44C7-910D-E95D069F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92449-D616-4EE4-ADAC-678CC365B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F18EC-AAEB-4C77-8767-55D3392F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CF6C-BEAD-46B1-B4AD-359AA322233B}" type="datetime1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474B4-CE33-4F52-94D3-73B4C0FCF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B8567-702F-4A19-A1E6-1487B3EB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9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3EEA-EF19-4DD2-8113-B2F303E2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16161-E411-4254-BAC6-41B1CA9B2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EF5D5-1886-4563-908F-670C073C4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BE41F-1353-4B74-8DA7-BF88050C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4EE5-2032-41F4-9CB1-CDC0303F7F24}" type="datetime1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65212-1D97-4D3F-97B8-C1E94D5D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4CC61-C8C9-425A-BD11-B15DB658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7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FB41-67DE-430A-BEB5-28D02674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1231D-A714-462B-8E48-41E53AAB9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6A01D-B45D-4679-A7ED-864899379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E0FB24-E1AB-4232-A7F1-F862E6E2F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2CE56-9CCB-4F83-BE97-9EE15CF8A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FCBCC-841B-4C9A-85D1-870A4B1E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81C0-985D-4E2A-9318-FC4635AC5E12}" type="datetime1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9C859-72BE-48EC-AEEF-F95D1DB7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6350D5-CF4D-4FBF-9A1E-8ECE3A1F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1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13AA-29B1-4440-8C1D-39874F63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4152A-8878-4B1F-B5A8-6DBBBCFF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CD6B-63E5-43BE-B53D-5994631885C7}" type="datetime1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2A566-A918-4B2A-95F3-658373D3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01816-3ABE-47A3-A97A-FD2E3E0A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8CAC7-9047-476C-B450-1793AC86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4AD9-2F2F-456D-B9AA-8254BF0F291B}" type="datetime1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7B083-7CD7-4AF8-AF17-81A0205D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13ECC-5938-4EAF-85D8-6AB7EA4D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CF2B8-CE7B-4C8E-8543-5ECA3A6F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39B2F-CCFB-4752-B42F-3AB8ECE04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A6D4-08D6-42F4-BA4B-0A24C8306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57590-8125-4E17-9E1A-AD8DF14E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16ED-44EF-48C5-AE3C-8D15E515862A}" type="datetime1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F03CF-444B-4326-9A59-062B8DDE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D89D6-0C96-449E-81BF-A9254BC4A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8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D3A5E-DA76-42A1-9E73-8AA74954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53C491-E24B-40E1-9A4A-45905F84E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3EA35-6CEE-4C33-B147-C0C6035F9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10E4C-75DB-46BD-BACD-AF0689EC2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0F8F-5D7D-4F20-824C-EA5F4037F318}" type="datetime1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204F5-03DF-4C9A-979E-7C5CD8B7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840EE-FF3B-4456-AD55-155BFA50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0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C755D-1730-4C65-BD67-EDD4DEE8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8E4C3-E52B-4F8E-AF85-2B6CDB234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73207-5B6A-4C34-9783-C4246AAF5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DA84-A7F8-4BA5-A5B8-03B3063C9678}" type="datetime1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18E1D-EDF4-40CA-B0EE-55A4E4150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62BDB-A925-4763-8216-C2AC53649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4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3.wmf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3.bin"/><Relationship Id="rId5" Type="http://schemas.openxmlformats.org/officeDocument/2006/relationships/image" Target="../media/image47.emf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48.emf"/><Relationship Id="rId4" Type="http://schemas.openxmlformats.org/officeDocument/2006/relationships/image" Target="../media/image46.png"/><Relationship Id="rId9" Type="http://schemas.openxmlformats.org/officeDocument/2006/relationships/image" Target="../media/image44.wmf"/><Relationship Id="rId14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emf"/><Relationship Id="rId5" Type="http://schemas.openxmlformats.org/officeDocument/2006/relationships/image" Target="../media/image58.wmf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7.wmf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18" Type="http://schemas.openxmlformats.org/officeDocument/2006/relationships/image" Target="../media/image21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e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5" Type="http://schemas.openxmlformats.org/officeDocument/2006/relationships/image" Target="../media/image34.emf"/><Relationship Id="rId10" Type="http://schemas.openxmlformats.org/officeDocument/2006/relationships/image" Target="../media/image29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23.emf"/><Relationship Id="rId9" Type="http://schemas.openxmlformats.org/officeDocument/2006/relationships/image" Target="../media/image28.emf"/><Relationship Id="rId1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ADE83-A731-4874-BE16-B5958D7B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75205"/>
            <a:ext cx="2057400" cy="365125"/>
          </a:xfrm>
        </p:spPr>
        <p:txBody>
          <a:bodyPr/>
          <a:lstStyle/>
          <a:p>
            <a:fld id="{4EE3C2D8-122E-43EB-966C-CD6C575C0EE7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4B8BBE2E-DAA2-486F-A948-5EC3852F2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4" b="13766"/>
          <a:stretch/>
        </p:blipFill>
        <p:spPr>
          <a:xfrm>
            <a:off x="38297" y="3949825"/>
            <a:ext cx="9065999" cy="2865748"/>
          </a:xfrm>
          <a:prstGeom prst="rect">
            <a:avLst/>
          </a:prstGeom>
        </p:spPr>
      </p:pic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356C39BC-1160-49A9-A7FC-E5C9B3C89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7"/>
          <a:stretch/>
        </p:blipFill>
        <p:spPr>
          <a:xfrm>
            <a:off x="38296" y="117670"/>
            <a:ext cx="9065999" cy="41431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7D76CF-7F63-4DC1-AD81-CBB1DE7AAC2D}"/>
              </a:ext>
            </a:extLst>
          </p:cNvPr>
          <p:cNvSpPr txBox="1"/>
          <p:nvPr/>
        </p:nvSpPr>
        <p:spPr>
          <a:xfrm>
            <a:off x="252837" y="2132793"/>
            <a:ext cx="8342722" cy="887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Optimization of Co addition amount to enhance thermoelectric properties of β-FeSi</a:t>
            </a:r>
            <a:r>
              <a:rPr lang="en-US" sz="25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2</a:t>
            </a:r>
            <a:endParaRPr lang="en-US" sz="1600" baseline="-25000" dirty="0">
              <a:solidFill>
                <a:srgbClr val="0070C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DaunPenh" panose="01010101010101010101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21D284-E9C2-4522-A8C9-E49A4E77F3AF}"/>
              </a:ext>
            </a:extLst>
          </p:cNvPr>
          <p:cNvSpPr txBox="1"/>
          <p:nvPr/>
        </p:nvSpPr>
        <p:spPr>
          <a:xfrm>
            <a:off x="186849" y="3322257"/>
            <a:ext cx="8567007" cy="213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Sopheap Sam</a:t>
            </a:r>
            <a:r>
              <a:rPr lang="en-US" sz="2000" b="1" spc="-45" baseline="30000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1</a:t>
            </a:r>
            <a:r>
              <a:rPr lang="en-US" sz="20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,*, </a:t>
            </a:r>
            <a:r>
              <a:rPr lang="en-US" sz="2000" b="1" spc="-45" dirty="0" err="1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Genki</a:t>
            </a:r>
            <a:r>
              <a:rPr lang="en-US" sz="20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 Kashikawa</a:t>
            </a:r>
            <a:r>
              <a:rPr lang="en-US" sz="2000" b="1" spc="-45" baseline="30000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1</a:t>
            </a:r>
            <a:r>
              <a:rPr lang="en-US" sz="20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, Hiroshi Nakatsugawa</a:t>
            </a:r>
            <a:r>
              <a:rPr lang="en-US" sz="2000" b="1" spc="-45" baseline="30000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1</a:t>
            </a:r>
            <a:r>
              <a:rPr lang="en-US" sz="20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, Yoichi Okamoto</a:t>
            </a:r>
            <a:r>
              <a:rPr lang="en-US" sz="2000" b="1" spc="-45" baseline="30000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2</a:t>
            </a:r>
            <a:r>
              <a:rPr lang="en-US" sz="20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 </a:t>
            </a:r>
            <a:endParaRPr lang="en-US" sz="2000" b="1" spc="-45" dirty="0">
              <a:latin typeface="Times New Roman" panose="02020603050405020304" pitchFamily="18" charset="0"/>
              <a:ea typeface="Mincho"/>
              <a:cs typeface="DaunPenh" panose="01010101010101010101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spc="-45" dirty="0">
              <a:effectLst/>
              <a:latin typeface="Times New Roman" panose="02020603050405020304" pitchFamily="18" charset="0"/>
              <a:ea typeface="Mincho"/>
              <a:cs typeface="DaunPenh" panose="01010101010101010101" pitchFamily="2" charset="0"/>
            </a:endParaRPr>
          </a:p>
          <a:p>
            <a:pPr marL="457200" marR="0" indent="-4572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sz="20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Yokohama National University, Japan </a:t>
            </a:r>
          </a:p>
          <a:p>
            <a:pPr marL="342900" marR="0" indent="-3429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sz="2000" b="1" spc="-45" dirty="0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National Defense Academy, Japan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spc="-45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* E-mail: sam-sopheap-fh@ynu.jp</a:t>
            </a:r>
            <a:endParaRPr lang="en-US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DaunPenh" panose="01010101010101010101" pitchFamily="2" charset="0"/>
            </a:endParaRPr>
          </a:p>
        </p:txBody>
      </p:sp>
      <p:pic>
        <p:nvPicPr>
          <p:cNvPr id="10" name="Picture 2" descr="Yokohama National University Mission Statement, Employees and Hiring |  LinkedIn">
            <a:extLst>
              <a:ext uri="{FF2B5EF4-FFF2-40B4-BE49-F238E27FC236}">
                <a16:creationId xmlns:a16="http://schemas.microsoft.com/office/drawing/2014/main" id="{6F200AA5-E72E-4C6D-AD74-6BF6E3885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17" y="117670"/>
            <a:ext cx="1277375" cy="12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7EAFAF-1415-40BC-B494-6125157A827C}"/>
              </a:ext>
            </a:extLst>
          </p:cNvPr>
          <p:cNvSpPr txBox="1"/>
          <p:nvPr/>
        </p:nvSpPr>
        <p:spPr>
          <a:xfrm>
            <a:off x="324637" y="6370998"/>
            <a:ext cx="1852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2022-March-24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7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394371" y="381790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AA192-49D9-49E6-88ED-68C8648B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3195" y="6492875"/>
            <a:ext cx="910805" cy="365125"/>
          </a:xfrm>
        </p:spPr>
        <p:txBody>
          <a:bodyPr/>
          <a:lstStyle/>
          <a:p>
            <a:fld id="{4EE3C2D8-122E-43EB-966C-CD6C575C0EE7}" type="slidenum">
              <a:rPr lang="en-US" sz="1400" b="1" smtClean="0">
                <a:solidFill>
                  <a:schemeClr val="tx1"/>
                </a:solidFill>
              </a:rPr>
              <a:t>10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283C46-008B-4346-8CB9-DA71A02FA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73" y="459841"/>
            <a:ext cx="4025245" cy="378965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0E0C79-3F0E-4170-86C9-6A3A73191B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6"/>
          <a:stretch/>
        </p:blipFill>
        <p:spPr bwMode="auto">
          <a:xfrm>
            <a:off x="4443193" y="459841"/>
            <a:ext cx="4115749" cy="3745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A0CEB5C2-6762-4682-B37C-FE5E7FE3F4E6}"/>
              </a:ext>
            </a:extLst>
          </p:cNvPr>
          <p:cNvSpPr/>
          <p:nvPr/>
        </p:nvSpPr>
        <p:spPr>
          <a:xfrm>
            <a:off x="251028" y="1902153"/>
            <a:ext cx="98877" cy="13714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CB9D58A-B7E8-4796-AA08-E2030F11F8F0}"/>
              </a:ext>
            </a:extLst>
          </p:cNvPr>
          <p:cNvSpPr/>
          <p:nvPr/>
        </p:nvSpPr>
        <p:spPr>
          <a:xfrm rot="14643135">
            <a:off x="3463283" y="436147"/>
            <a:ext cx="76228" cy="124220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1D0A0AD-129D-4D1B-BB5D-BB667F80BB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292375"/>
              </p:ext>
            </p:extLst>
          </p:nvPr>
        </p:nvGraphicFramePr>
        <p:xfrm>
          <a:off x="1296806" y="2182245"/>
          <a:ext cx="939800" cy="47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" name="Equation" r:id="rId6" imgW="939600" imgH="507960" progId="Equation.DSMT4">
                  <p:embed/>
                </p:oleObj>
              </mc:Choice>
              <mc:Fallback>
                <p:oleObj name="Equation" r:id="rId6" imgW="9396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6806" y="2182245"/>
                        <a:ext cx="939800" cy="47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9F83D335-EFC4-4C1F-B4E3-45D9EBE9F60A}"/>
              </a:ext>
            </a:extLst>
          </p:cNvPr>
          <p:cNvSpPr/>
          <p:nvPr/>
        </p:nvSpPr>
        <p:spPr>
          <a:xfrm>
            <a:off x="1575983" y="2421036"/>
            <a:ext cx="235670" cy="247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E0A9A-6879-4259-9214-802A8ADC91B5}"/>
              </a:ext>
            </a:extLst>
          </p:cNvPr>
          <p:cNvSpPr txBox="1"/>
          <p:nvPr/>
        </p:nvSpPr>
        <p:spPr>
          <a:xfrm>
            <a:off x="743524" y="4095856"/>
            <a:ext cx="4288834" cy="747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latin typeface="Times New Roman" panose="02020603050405020304" pitchFamily="18" charset="0"/>
                <a:ea typeface="MS Mincho" panose="02020609040205080304" pitchFamily="49" charset="-128"/>
              </a:rPr>
              <a:t>As Co addition increases, the </a:t>
            </a:r>
            <a:r>
              <a:rPr lang="el-GR" sz="1500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ρ</a:t>
            </a:r>
            <a:r>
              <a:rPr lang="en-US" sz="1500" dirty="0">
                <a:latin typeface="Times New Roman" panose="02020603050405020304" pitchFamily="18" charset="0"/>
                <a:ea typeface="MS Mincho" panose="02020609040205080304" pitchFamily="49" charset="-128"/>
              </a:rPr>
              <a:t> significantly decreases due to high </a:t>
            </a:r>
            <a:r>
              <a:rPr lang="en-US" sz="1500" i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</a:t>
            </a:r>
            <a:r>
              <a:rPr lang="en-US" sz="1500" baseline="-250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H</a:t>
            </a:r>
            <a:r>
              <a:rPr lang="en-US" sz="1500" dirty="0"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1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932376-FD47-4AB8-91E9-4A6B765F5CBB}"/>
              </a:ext>
            </a:extLst>
          </p:cNvPr>
          <p:cNvSpPr txBox="1"/>
          <p:nvPr/>
        </p:nvSpPr>
        <p:spPr>
          <a:xfrm>
            <a:off x="596020" y="5005178"/>
            <a:ext cx="4771763" cy="747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latin typeface="Times New Roman" panose="02020603050405020304" pitchFamily="18" charset="0"/>
                <a:ea typeface="MS Mincho" panose="02020609040205080304" pitchFamily="49" charset="-128"/>
              </a:rPr>
              <a:t>At 300K, </a:t>
            </a:r>
            <a:r>
              <a:rPr lang="en-US" sz="15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the |</a:t>
            </a:r>
            <a:r>
              <a:rPr lang="en-US" sz="15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</a:t>
            </a:r>
            <a:r>
              <a:rPr lang="en-US" sz="15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| of </a:t>
            </a:r>
            <a:r>
              <a:rPr lang="en-US" sz="1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0.005 </a:t>
            </a:r>
            <a:r>
              <a:rPr lang="en-US" sz="15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≤ </a:t>
            </a:r>
            <a:r>
              <a:rPr lang="en-US" sz="1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x </a:t>
            </a:r>
            <a:r>
              <a:rPr lang="en-US" sz="15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≤ </a:t>
            </a:r>
            <a:r>
              <a:rPr lang="en-US" sz="1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0.06 </a:t>
            </a:r>
            <a:r>
              <a:rPr lang="en-US" sz="15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samples are in range 371-145</a:t>
            </a:r>
            <a:r>
              <a:rPr lang="en-US" sz="1500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μ</a:t>
            </a:r>
            <a:r>
              <a:rPr lang="en-US" sz="15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V</a:t>
            </a:r>
            <a:r>
              <a:rPr lang="en-US" sz="15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/K which </a:t>
            </a:r>
            <a:r>
              <a:rPr lang="en-US" sz="1500" dirty="0">
                <a:latin typeface="Times New Roman" panose="02020603050405020304" pitchFamily="18" charset="0"/>
                <a:ea typeface="Yu Mincho" panose="02020400000000000000" pitchFamily="18" charset="-128"/>
              </a:rPr>
              <a:t>is </a:t>
            </a:r>
            <a:r>
              <a:rPr lang="en-US" sz="15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higher than 127 </a:t>
            </a:r>
            <a:r>
              <a:rPr lang="en-US" sz="1500" dirty="0" err="1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μ</a:t>
            </a:r>
            <a:r>
              <a:rPr lang="en-US" sz="15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V</a:t>
            </a:r>
            <a:r>
              <a:rPr lang="en-US" sz="15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/K of </a:t>
            </a:r>
            <a:r>
              <a:rPr lang="en-US" sz="1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x = 0 </a:t>
            </a:r>
            <a:r>
              <a:rPr lang="en-US" sz="1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1500" dirty="0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B1AEFA4-1EA3-4D69-B3FA-B2B3D89AA5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920543"/>
              </p:ext>
            </p:extLst>
          </p:nvPr>
        </p:nvGraphicFramePr>
        <p:xfrm>
          <a:off x="6135639" y="4762070"/>
          <a:ext cx="1293840" cy="382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8" name="Equation" r:id="rId8" imgW="901440" imgH="266400" progId="Equation.DSMT4">
                  <p:embed/>
                </p:oleObj>
              </mc:Choice>
              <mc:Fallback>
                <p:oleObj name="Equation" r:id="rId8" imgW="9014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35639" y="4762070"/>
                        <a:ext cx="1293840" cy="382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1B063DD3-3CDC-4889-8FA7-2FB79B9B31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7576" y="4177550"/>
            <a:ext cx="2672417" cy="2672417"/>
          </a:xfrm>
          <a:prstGeom prst="rect">
            <a:avLst/>
          </a:prstGeom>
        </p:spPr>
      </p:pic>
      <p:sp>
        <p:nvSpPr>
          <p:cNvPr id="30" name="Arrow: Down 29">
            <a:extLst>
              <a:ext uri="{FF2B5EF4-FFF2-40B4-BE49-F238E27FC236}">
                <a16:creationId xmlns:a16="http://schemas.microsoft.com/office/drawing/2014/main" id="{AD9FBB8D-86EB-4945-88B6-8EB55BF5E33E}"/>
              </a:ext>
            </a:extLst>
          </p:cNvPr>
          <p:cNvSpPr/>
          <p:nvPr/>
        </p:nvSpPr>
        <p:spPr>
          <a:xfrm rot="21100202" flipH="1">
            <a:off x="5789969" y="4659049"/>
            <a:ext cx="382017" cy="960573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46529C-CBA8-4E01-AE3B-21CA641C62E5}"/>
              </a:ext>
            </a:extLst>
          </p:cNvPr>
          <p:cNvSpPr txBox="1"/>
          <p:nvPr/>
        </p:nvSpPr>
        <p:spPr>
          <a:xfrm>
            <a:off x="394371" y="-6483"/>
            <a:ext cx="7886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resistivity </a:t>
            </a:r>
            <a:r>
              <a:rPr lang="en-US" sz="20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(</a:t>
            </a:r>
            <a:r>
              <a:rPr lang="el-GR" sz="20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ρ</a:t>
            </a:r>
            <a:r>
              <a:rPr lang="en-US" sz="20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)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and</a:t>
            </a:r>
            <a:r>
              <a:rPr lang="en-US" sz="20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Seebeck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coefficient 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S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) of 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D348E448-5DC8-4041-B5EF-948BA13A85F2}"/>
              </a:ext>
            </a:extLst>
          </p:cNvPr>
          <p:cNvSpPr/>
          <p:nvPr/>
        </p:nvSpPr>
        <p:spPr>
          <a:xfrm rot="10800000">
            <a:off x="8462305" y="2455346"/>
            <a:ext cx="122792" cy="10089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BF1A18-8F07-4939-A81C-BFA3E33B922B}"/>
              </a:ext>
            </a:extLst>
          </p:cNvPr>
          <p:cNvSpPr txBox="1"/>
          <p:nvPr/>
        </p:nvSpPr>
        <p:spPr>
          <a:xfrm>
            <a:off x="6892254" y="1740241"/>
            <a:ext cx="2183819" cy="5530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Bipolar effect </a:t>
            </a:r>
            <a:r>
              <a:rPr lang="en-US" sz="15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deteriorates </a:t>
            </a:r>
            <a:r>
              <a:rPr lang="en-US" sz="15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 </a:t>
            </a:r>
            <a:r>
              <a:rPr lang="en-US" sz="15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due to narrow band gap.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2713C62-9460-48C6-8C4A-FD85DBCB258C}"/>
              </a:ext>
            </a:extLst>
          </p:cNvPr>
          <p:cNvCxnSpPr>
            <a:cxnSpLocks/>
          </p:cNvCxnSpPr>
          <p:nvPr/>
        </p:nvCxnSpPr>
        <p:spPr>
          <a:xfrm flipH="1" flipV="1">
            <a:off x="7152626" y="1587438"/>
            <a:ext cx="574012" cy="1797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0">
            <a:extLst>
              <a:ext uri="{FF2B5EF4-FFF2-40B4-BE49-F238E27FC236}">
                <a16:creationId xmlns:a16="http://schemas.microsoft.com/office/drawing/2014/main" id="{819A4050-7A05-4F4F-B631-9A5345381A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730294"/>
              </p:ext>
            </p:extLst>
          </p:nvPr>
        </p:nvGraphicFramePr>
        <p:xfrm>
          <a:off x="8621899" y="2728612"/>
          <a:ext cx="392741" cy="43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9" name="Equation" r:id="rId11" imgW="215640" imgH="241200" progId="Equation.DSMT4">
                  <p:embed/>
                </p:oleObj>
              </mc:Choice>
              <mc:Fallback>
                <p:oleObj name="Equation" r:id="rId11" imgW="215640" imgH="241200" progId="Equation.DSMT4">
                  <p:embed/>
                  <p:pic>
                    <p:nvPicPr>
                      <p:cNvPr id="28" name="Object 30">
                        <a:extLst>
                          <a:ext uri="{FF2B5EF4-FFF2-40B4-BE49-F238E27FC236}">
                            <a16:creationId xmlns:a16="http://schemas.microsoft.com/office/drawing/2014/main" id="{7BAEA1C4-F5F3-4995-B77F-94FC5D737F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621899" y="2728612"/>
                        <a:ext cx="392741" cy="438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Arrow: Up 32">
            <a:extLst>
              <a:ext uri="{FF2B5EF4-FFF2-40B4-BE49-F238E27FC236}">
                <a16:creationId xmlns:a16="http://schemas.microsoft.com/office/drawing/2014/main" id="{2EC9D72C-6FE7-4B2C-B242-7D6910A3FA27}"/>
              </a:ext>
            </a:extLst>
          </p:cNvPr>
          <p:cNvSpPr/>
          <p:nvPr/>
        </p:nvSpPr>
        <p:spPr>
          <a:xfrm>
            <a:off x="8990877" y="2804122"/>
            <a:ext cx="73405" cy="25271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30">
            <a:extLst>
              <a:ext uri="{FF2B5EF4-FFF2-40B4-BE49-F238E27FC236}">
                <a16:creationId xmlns:a16="http://schemas.microsoft.com/office/drawing/2014/main" id="{81372DA4-A35A-4DDE-BD5C-CE449FD729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923911"/>
              </p:ext>
            </p:extLst>
          </p:nvPr>
        </p:nvGraphicFramePr>
        <p:xfrm>
          <a:off x="59021" y="1377903"/>
          <a:ext cx="392741" cy="43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0" name="Equation" r:id="rId11" imgW="215640" imgH="241200" progId="Equation.DSMT4">
                  <p:embed/>
                </p:oleObj>
              </mc:Choice>
              <mc:Fallback>
                <p:oleObj name="Equation" r:id="rId11" imgW="215640" imgH="241200" progId="Equation.DSMT4">
                  <p:embed/>
                  <p:pic>
                    <p:nvPicPr>
                      <p:cNvPr id="35" name="Object 30">
                        <a:extLst>
                          <a:ext uri="{FF2B5EF4-FFF2-40B4-BE49-F238E27FC236}">
                            <a16:creationId xmlns:a16="http://schemas.microsoft.com/office/drawing/2014/main" id="{819A4050-7A05-4F4F-B631-9A5345381A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021" y="1377903"/>
                        <a:ext cx="392741" cy="438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Arrow: Up 32">
            <a:extLst>
              <a:ext uri="{FF2B5EF4-FFF2-40B4-BE49-F238E27FC236}">
                <a16:creationId xmlns:a16="http://schemas.microsoft.com/office/drawing/2014/main" id="{D9089DDD-75D1-4B35-96D4-C29487432390}"/>
              </a:ext>
            </a:extLst>
          </p:cNvPr>
          <p:cNvSpPr/>
          <p:nvPr/>
        </p:nvSpPr>
        <p:spPr>
          <a:xfrm>
            <a:off x="427999" y="1453413"/>
            <a:ext cx="73405" cy="25271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Object 30">
            <a:extLst>
              <a:ext uri="{FF2B5EF4-FFF2-40B4-BE49-F238E27FC236}">
                <a16:creationId xmlns:a16="http://schemas.microsoft.com/office/drawing/2014/main" id="{E93B4FF1-42C4-4D20-8340-A8C9796072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097818"/>
              </p:ext>
            </p:extLst>
          </p:nvPr>
        </p:nvGraphicFramePr>
        <p:xfrm>
          <a:off x="3003227" y="1307276"/>
          <a:ext cx="392741" cy="43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" name="Equation" r:id="rId11" imgW="215640" imgH="241200" progId="Equation.DSMT4">
                  <p:embed/>
                </p:oleObj>
              </mc:Choice>
              <mc:Fallback>
                <p:oleObj name="Equation" r:id="rId11" imgW="215640" imgH="241200" progId="Equation.DSMT4">
                  <p:embed/>
                  <p:pic>
                    <p:nvPicPr>
                      <p:cNvPr id="35" name="Object 30">
                        <a:extLst>
                          <a:ext uri="{FF2B5EF4-FFF2-40B4-BE49-F238E27FC236}">
                            <a16:creationId xmlns:a16="http://schemas.microsoft.com/office/drawing/2014/main" id="{819A4050-7A05-4F4F-B631-9A5345381A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03227" y="1307276"/>
                        <a:ext cx="392741" cy="438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rrow: Up 32">
            <a:extLst>
              <a:ext uri="{FF2B5EF4-FFF2-40B4-BE49-F238E27FC236}">
                <a16:creationId xmlns:a16="http://schemas.microsoft.com/office/drawing/2014/main" id="{6333F5F9-C398-4E0F-8784-C2E340CF4C4D}"/>
              </a:ext>
            </a:extLst>
          </p:cNvPr>
          <p:cNvSpPr/>
          <p:nvPr/>
        </p:nvSpPr>
        <p:spPr>
          <a:xfrm>
            <a:off x="3413292" y="1424612"/>
            <a:ext cx="73405" cy="25271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Down 29">
            <a:extLst>
              <a:ext uri="{FF2B5EF4-FFF2-40B4-BE49-F238E27FC236}">
                <a16:creationId xmlns:a16="http://schemas.microsoft.com/office/drawing/2014/main" id="{BE0609D7-73D7-4E7B-A5A0-A9559122026E}"/>
              </a:ext>
            </a:extLst>
          </p:cNvPr>
          <p:cNvSpPr/>
          <p:nvPr/>
        </p:nvSpPr>
        <p:spPr>
          <a:xfrm flipH="1">
            <a:off x="4832133" y="2016845"/>
            <a:ext cx="320805" cy="1256807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Object 13">
            <a:extLst>
              <a:ext uri="{FF2B5EF4-FFF2-40B4-BE49-F238E27FC236}">
                <a16:creationId xmlns:a16="http://schemas.microsoft.com/office/drawing/2014/main" id="{A8C7B476-CCCF-46D7-A0B1-06A4CF5549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001493"/>
              </p:ext>
            </p:extLst>
          </p:nvPr>
        </p:nvGraphicFramePr>
        <p:xfrm>
          <a:off x="1012825" y="5788025"/>
          <a:ext cx="237013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" name="Equation" r:id="rId13" imgW="1663560" imgH="583920" progId="Equation.DSMT4">
                  <p:embed/>
                </p:oleObj>
              </mc:Choice>
              <mc:Fallback>
                <p:oleObj name="Equation" r:id="rId13" imgW="1663560" imgH="583920" progId="Equation.DSMT4">
                  <p:embed/>
                  <p:pic>
                    <p:nvPicPr>
                      <p:cNvPr id="52" name="Object 13">
                        <a:extLst>
                          <a:ext uri="{FF2B5EF4-FFF2-40B4-BE49-F238E27FC236}">
                            <a16:creationId xmlns:a16="http://schemas.microsoft.com/office/drawing/2014/main" id="{E85BE3A8-77E4-481C-8994-F17101525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12825" y="5788025"/>
                        <a:ext cx="2370138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Arrow: Right 29">
            <a:extLst>
              <a:ext uri="{FF2B5EF4-FFF2-40B4-BE49-F238E27FC236}">
                <a16:creationId xmlns:a16="http://schemas.microsoft.com/office/drawing/2014/main" id="{81AC6ED7-00D5-46D5-9E6E-2B05273CCD10}"/>
              </a:ext>
            </a:extLst>
          </p:cNvPr>
          <p:cNvSpPr/>
          <p:nvPr/>
        </p:nvSpPr>
        <p:spPr>
          <a:xfrm>
            <a:off x="3262413" y="6159933"/>
            <a:ext cx="393444" cy="166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オブジェクト 43">
            <a:extLst>
              <a:ext uri="{FF2B5EF4-FFF2-40B4-BE49-F238E27FC236}">
                <a16:creationId xmlns:a16="http://schemas.microsoft.com/office/drawing/2014/main" id="{45C96570-F9CE-47DF-B5BC-85A7970E0C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101289"/>
              </p:ext>
            </p:extLst>
          </p:nvPr>
        </p:nvGraphicFramePr>
        <p:xfrm>
          <a:off x="3802127" y="5971899"/>
          <a:ext cx="1185275" cy="514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3" name="Equation" r:id="rId15" imgW="583920" imgH="253800" progId="Equation.DSMT4">
                  <p:embed/>
                </p:oleObj>
              </mc:Choice>
              <mc:Fallback>
                <p:oleObj name="Equation" r:id="rId15" imgW="583920" imgH="253800" progId="Equation.DSMT4">
                  <p:embed/>
                  <p:pic>
                    <p:nvPicPr>
                      <p:cNvPr id="54" name="オブジェクト 53">
                        <a:extLst>
                          <a:ext uri="{FF2B5EF4-FFF2-40B4-BE49-F238E27FC236}">
                            <a16:creationId xmlns:a16="http://schemas.microsoft.com/office/drawing/2014/main" id="{5E8C13BD-DFE8-4107-879D-C0DE5590F6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02127" y="5971899"/>
                        <a:ext cx="1185275" cy="514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71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4B220B-2F61-4653-8370-F3EAC5FDE7E9}"/>
              </a:ext>
            </a:extLst>
          </p:cNvPr>
          <p:cNvCxnSpPr>
            <a:cxnSpLocks/>
          </p:cNvCxnSpPr>
          <p:nvPr/>
        </p:nvCxnSpPr>
        <p:spPr>
          <a:xfrm>
            <a:off x="708549" y="456849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837EB69-0324-429F-B646-186D33799824}"/>
              </a:ext>
            </a:extLst>
          </p:cNvPr>
          <p:cNvSpPr txBox="1"/>
          <p:nvPr/>
        </p:nvSpPr>
        <p:spPr>
          <a:xfrm>
            <a:off x="899148" y="-58248"/>
            <a:ext cx="81918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conductivity 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κ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) 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of  </a:t>
            </a: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81C9D8FF-A8AF-48E8-B4F0-E660A139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3791" y="6446259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23916-6F83-461F-9E70-A956F89EAF0B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CCE69-82F4-44B7-BE65-A78F119A5804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0AEE8D1-2C33-45FA-909D-9901B8F4F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729630"/>
              </p:ext>
            </p:extLst>
          </p:nvPr>
        </p:nvGraphicFramePr>
        <p:xfrm>
          <a:off x="5827652" y="1495441"/>
          <a:ext cx="1555673" cy="915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" name="Equation" r:id="rId3" imgW="863280" imgH="507960" progId="Equation.DSMT4">
                  <p:embed/>
                </p:oleObj>
              </mc:Choice>
              <mc:Fallback>
                <p:oleObj name="Equation" r:id="rId3" imgW="863280" imgH="5079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E3E0B7A-F7CD-4EC6-8FBB-67FE41F2B0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7652" y="1495441"/>
                        <a:ext cx="1555673" cy="915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3598F531-BE2C-4DB8-B2C0-21AB044D10CD}"/>
              </a:ext>
            </a:extLst>
          </p:cNvPr>
          <p:cNvSpPr/>
          <p:nvPr/>
        </p:nvSpPr>
        <p:spPr>
          <a:xfrm>
            <a:off x="6853910" y="2087516"/>
            <a:ext cx="290983" cy="3070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F63DF4E-26A1-47C4-A891-C67D8487EC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446408"/>
              </p:ext>
            </p:extLst>
          </p:nvPr>
        </p:nvGraphicFramePr>
        <p:xfrm>
          <a:off x="5996683" y="2685662"/>
          <a:ext cx="1217612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" name="Equation" r:id="rId5" imgW="774360" imgH="241200" progId="Equation.DSMT4">
                  <p:embed/>
                </p:oleObj>
              </mc:Choice>
              <mc:Fallback>
                <p:oleObj name="Equation" r:id="rId5" imgW="774360" imgH="2412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A4641BA-7DFB-4FD3-B529-028C8C2C04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6683" y="2685662"/>
                        <a:ext cx="1217612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96FFE7E0-DD52-46CD-B2BB-F09669B7EC3B}"/>
              </a:ext>
            </a:extLst>
          </p:cNvPr>
          <p:cNvSpPr txBox="1"/>
          <p:nvPr/>
        </p:nvSpPr>
        <p:spPr>
          <a:xfrm>
            <a:off x="257256" y="5277790"/>
            <a:ext cx="8379714" cy="87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The high values of</a:t>
            </a:r>
            <a:r>
              <a:rPr lang="en-US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κ</a:t>
            </a:r>
            <a:r>
              <a:rPr lang="en-US" i="1" baseline="-25000" dirty="0"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are found in x=0.005, while the minimum values of that are obtained in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x=0.04</a:t>
            </a:r>
            <a:r>
              <a:rPr lang="en-US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 The </a:t>
            </a:r>
            <a:r>
              <a:rPr lang="en-US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κ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 </a:t>
            </a:r>
            <a:r>
              <a:rPr lang="en-US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slightly decreases with Co addition.</a:t>
            </a:r>
            <a:endParaRPr lang="en-US" sz="1600" strike="dblStrike" kern="100" dirty="0">
              <a:effectLst/>
              <a:highlight>
                <a:srgbClr val="FFFF00"/>
              </a:highlight>
              <a:latin typeface="MS Mincho" panose="02020609040205080304" pitchFamily="49" charset="-128"/>
              <a:ea typeface="MS Mincho" panose="02020609040205080304" pitchFamily="49" charset="-128"/>
              <a:cs typeface="DaunPenh" panose="01010101010101010101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1B78E7-3159-4731-8B61-A35AD5E95BF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172"/>
          <a:stretch/>
        </p:blipFill>
        <p:spPr>
          <a:xfrm>
            <a:off x="441010" y="527301"/>
            <a:ext cx="4873513" cy="458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3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EDFBF92-EC2B-4FD0-A7C0-8495939DE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57"/>
          <a:stretch/>
        </p:blipFill>
        <p:spPr>
          <a:xfrm>
            <a:off x="104894" y="885469"/>
            <a:ext cx="5075308" cy="471404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4B220B-2F61-4653-8370-F3EAC5FDE7E9}"/>
              </a:ext>
            </a:extLst>
          </p:cNvPr>
          <p:cNvCxnSpPr>
            <a:cxnSpLocks/>
          </p:cNvCxnSpPr>
          <p:nvPr/>
        </p:nvCxnSpPr>
        <p:spPr>
          <a:xfrm>
            <a:off x="708549" y="631581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AA192-49D9-49E6-88ED-68C8648B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8243" y="6394380"/>
            <a:ext cx="2057400" cy="365125"/>
          </a:xfrm>
        </p:spPr>
        <p:txBody>
          <a:bodyPr/>
          <a:lstStyle/>
          <a:p>
            <a:fld id="{4EE3C2D8-122E-43EB-966C-CD6C575C0EE7}" type="slidenum">
              <a:rPr lang="en-US" b="1" smtClean="0">
                <a:solidFill>
                  <a:schemeClr val="tx1"/>
                </a:solidFill>
              </a:rPr>
              <a:t>12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D9A183-AB1C-4831-869B-110FEE362BF1}"/>
              </a:ext>
            </a:extLst>
          </p:cNvPr>
          <p:cNvSpPr txBox="1"/>
          <p:nvPr/>
        </p:nvSpPr>
        <p:spPr>
          <a:xfrm>
            <a:off x="3597011" y="2016409"/>
            <a:ext cx="709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ZT</a:t>
            </a:r>
            <a:r>
              <a:rPr lang="en-US" sz="1600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max</a:t>
            </a:r>
            <a:r>
              <a:rPr lang="en-US" sz="16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endParaRPr lang="en-US" sz="16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50910E-5427-41DD-BC18-AFA478AFA094}"/>
              </a:ext>
            </a:extLst>
          </p:cNvPr>
          <p:cNvCxnSpPr>
            <a:cxnSpLocks/>
          </p:cNvCxnSpPr>
          <p:nvPr/>
        </p:nvCxnSpPr>
        <p:spPr>
          <a:xfrm>
            <a:off x="4157221" y="2271860"/>
            <a:ext cx="289110" cy="1225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5E7C7A-6A58-4106-B873-F56223338A8C}"/>
              </a:ext>
            </a:extLst>
          </p:cNvPr>
          <p:cNvCxnSpPr>
            <a:cxnSpLocks/>
          </p:cNvCxnSpPr>
          <p:nvPr/>
        </p:nvCxnSpPr>
        <p:spPr>
          <a:xfrm flipH="1" flipV="1">
            <a:off x="1533236" y="3129699"/>
            <a:ext cx="1109312" cy="20181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B19CA27C-522E-48DC-B11F-1A9A35000A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475"/>
          <a:stretch/>
        </p:blipFill>
        <p:spPr>
          <a:xfrm>
            <a:off x="809999" y="913749"/>
            <a:ext cx="2690458" cy="2215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C0CF61-73D1-4EA4-BC0F-337C8527D787}"/>
              </a:ext>
            </a:extLst>
          </p:cNvPr>
          <p:cNvSpPr txBox="1"/>
          <p:nvPr/>
        </p:nvSpPr>
        <p:spPr>
          <a:xfrm>
            <a:off x="5006540" y="1447022"/>
            <a:ext cx="41601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The highest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ZT</a:t>
            </a: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of non-doped β-FeSi</a:t>
            </a:r>
            <a:r>
              <a:rPr lang="en-US" sz="16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2</a:t>
            </a: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Yu Mincho" panose="02020400000000000000" pitchFamily="18" charset="-128"/>
              </a:rPr>
              <a:t>is</a:t>
            </a: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only about 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2.6 </a:t>
            </a:r>
            <a:r>
              <a:rPr lang="en-US" sz="16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× 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10</a:t>
            </a:r>
            <a:r>
              <a:rPr lang="en-US" sz="16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-4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at 450K.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ZT</a:t>
            </a:r>
            <a:r>
              <a:rPr lang="en-US" sz="1600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max</a:t>
            </a:r>
            <a:r>
              <a:rPr lang="en-US" sz="16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 </a:t>
            </a:r>
            <a:r>
              <a:rPr lang="en-US" sz="1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= 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0.099 </a:t>
            </a: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at 720-800 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is obtained in 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x=0.03 </a:t>
            </a: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with the optimum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</a:t>
            </a:r>
            <a:r>
              <a:rPr lang="en-US" sz="1600" baseline="-25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H</a:t>
            </a:r>
            <a:r>
              <a:rPr lang="en-US" sz="1600" dirty="0">
                <a:latin typeface="Times New Roman" panose="02020603050405020304" pitchFamily="18" charset="0"/>
                <a:ea typeface="Yu Mincho" panose="02020400000000000000" pitchFamily="18" charset="-128"/>
              </a:rPr>
              <a:t> =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1.2(4)</a:t>
            </a:r>
            <a:r>
              <a:rPr lang="en-US" sz="16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× 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10</a:t>
            </a:r>
            <a:r>
              <a:rPr lang="en-US" sz="16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20</a:t>
            </a:r>
            <a:r>
              <a:rPr lang="en-US" sz="160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cm</a:t>
            </a:r>
            <a:r>
              <a:rPr lang="en-US" sz="160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-3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and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μ</a:t>
            </a:r>
            <a:r>
              <a:rPr lang="en-US" sz="1600" i="1" baseline="-25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H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=</a:t>
            </a:r>
            <a:r>
              <a:rPr lang="en-US" sz="1600" i="1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3.5(6) cm</a:t>
            </a:r>
            <a:r>
              <a:rPr lang="en-US" sz="160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2</a:t>
            </a: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.V</a:t>
            </a:r>
            <a:r>
              <a:rPr lang="en-US" sz="160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-1</a:t>
            </a: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.s</a:t>
            </a:r>
            <a:r>
              <a:rPr lang="en-US" sz="160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-1</a:t>
            </a: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D5B8A9-F8A9-4545-9700-2890A02C63A1}"/>
              </a:ext>
            </a:extLst>
          </p:cNvPr>
          <p:cNvSpPr txBox="1"/>
          <p:nvPr/>
        </p:nvSpPr>
        <p:spPr>
          <a:xfrm>
            <a:off x="5006540" y="4070678"/>
            <a:ext cx="41601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kern="100" dirty="0"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The improvement of ZT in Co-doped samples is due to the </a:t>
            </a:r>
            <a:r>
              <a:rPr lang="en-US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significant enhancement in </a:t>
            </a:r>
            <a:r>
              <a:rPr lang="en-US" sz="16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PF</a:t>
            </a:r>
            <a:r>
              <a:rPr lang="en-US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 </a:t>
            </a:r>
            <a:r>
              <a:rPr lang="en-US" sz="1600" kern="100" dirty="0"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and </a:t>
            </a:r>
            <a:r>
              <a:rPr lang="en-US" altLang="ja-JP" sz="1600" kern="100" dirty="0"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also</a:t>
            </a:r>
            <a:r>
              <a:rPr lang="en-US" sz="1600" kern="100" dirty="0"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 the </a:t>
            </a:r>
            <a:r>
              <a:rPr lang="en-US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slight reduction in </a:t>
            </a:r>
            <a:r>
              <a:rPr lang="en-US" sz="1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κ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</a:t>
            </a:r>
            <a:endParaRPr lang="en-US" sz="1600" kern="100" dirty="0">
              <a:effectLst/>
              <a:latin typeface="MS Mincho" panose="02020609040205080304" pitchFamily="49" charset="-128"/>
              <a:ea typeface="MS Mincho" panose="02020609040205080304" pitchFamily="49" charset="-128"/>
              <a:cs typeface="DaunPenh" panose="01010101010101010101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F7460B-415B-4C80-BF29-7A423F31C5D9}"/>
              </a:ext>
            </a:extLst>
          </p:cNvPr>
          <p:cNvSpPr txBox="1"/>
          <p:nvPr/>
        </p:nvSpPr>
        <p:spPr>
          <a:xfrm>
            <a:off x="731484" y="114779"/>
            <a:ext cx="85501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Thermoelectric performance 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ZT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) 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of  </a:t>
            </a: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99DD8D8-54E5-4A96-95AA-BD9B8B5AE6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127595"/>
              </p:ext>
            </p:extLst>
          </p:nvPr>
        </p:nvGraphicFramePr>
        <p:xfrm>
          <a:off x="890085" y="5479278"/>
          <a:ext cx="1555673" cy="915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Equation" r:id="rId5" imgW="863280" imgH="507960" progId="Equation.DSMT4">
                  <p:embed/>
                </p:oleObj>
              </mc:Choice>
              <mc:Fallback>
                <p:oleObj name="Equation" r:id="rId5" imgW="863280" imgH="50796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C0AEE8D1-2C33-45FA-909D-9901B8F4F2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0085" y="5479278"/>
                        <a:ext cx="1555673" cy="915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3755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822583" y="54169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0054" y="6511439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628650" y="-54035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DED918-6DDA-4064-B3E5-BDB83F998B6A}"/>
              </a:ext>
            </a:extLst>
          </p:cNvPr>
          <p:cNvSpPr txBox="1"/>
          <p:nvPr/>
        </p:nvSpPr>
        <p:spPr>
          <a:xfrm>
            <a:off x="75414" y="770443"/>
            <a:ext cx="899317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The thermoelectric (TE) materials β-Fe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1-x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Co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x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Si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2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(0 </a:t>
            </a:r>
            <a:r>
              <a:rPr lang="en-US" sz="2000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≤ x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000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≤ 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0.06) have been successfully fabricated and TE properties were measured.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The |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| of all Co doping samples is higher than that of non-doping sample due to the absence of bipolar effect with the lower electrons mobility.</a:t>
            </a:r>
          </a:p>
          <a:p>
            <a:pPr algn="just"/>
            <a:endParaRPr lang="en-US" sz="20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The |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| and </a:t>
            </a:r>
            <a:r>
              <a:rPr lang="en-US" sz="2000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ρ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simultaneously decrease with increasing Co addition due to the increase in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HGMaruGothicMPRO" panose="020F0400000000000000" pitchFamily="34" charset="-128"/>
              </a:rPr>
              <a:t>n</a:t>
            </a:r>
            <a:r>
              <a:rPr lang="en-US" sz="2000" i="1" baseline="-25000" dirty="0" err="1">
                <a:effectLst/>
                <a:latin typeface="Times New Roman" panose="02020603050405020304" pitchFamily="18" charset="0"/>
                <a:ea typeface="HGMaruGothicMPRO" panose="020F0400000000000000" pitchFamily="34" charset="-128"/>
              </a:rPr>
              <a:t>H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Yu Mincho" panose="02020400000000000000" pitchFamily="18" charset="-128"/>
              </a:rPr>
              <a:t>T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he highest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ZT = 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0.099 at 720-800 K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is obtained in optimum point x = 0.03 with the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HGMaruGothicMPRO" panose="020F0400000000000000" pitchFamily="34" charset="-128"/>
              </a:rPr>
              <a:t>n</a:t>
            </a:r>
            <a:r>
              <a:rPr lang="en-US" sz="2000" i="1" baseline="-25000" dirty="0" err="1">
                <a:effectLst/>
                <a:latin typeface="Times New Roman" panose="02020603050405020304" pitchFamily="18" charset="0"/>
                <a:ea typeface="HGMaruGothicMPRO" panose="020F0400000000000000" pitchFamily="34" charset="-128"/>
              </a:rPr>
              <a:t>H</a:t>
            </a:r>
            <a:r>
              <a:rPr lang="en-US" sz="2000" i="1" baseline="-25000" dirty="0">
                <a:effectLst/>
                <a:latin typeface="Times New Roman" panose="02020603050405020304" pitchFamily="18" charset="0"/>
                <a:ea typeface="HGMaruGothicMPRO" panose="020F0400000000000000" pitchFamily="34" charset="-128"/>
              </a:rPr>
              <a:t>  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around 1</a:t>
            </a:r>
            <a:r>
              <a:rPr lang="en-US" sz="2000" dirty="0">
                <a:latin typeface="Times New Roman" panose="02020603050405020304" pitchFamily="18" charset="0"/>
                <a:ea typeface="Yu Mincho" panose="02020400000000000000" pitchFamily="18" charset="-128"/>
              </a:rPr>
              <a:t>.2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(4)</a:t>
            </a:r>
            <a:r>
              <a:rPr lang="en-US" sz="2000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× 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10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20 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cm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-3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</a:t>
            </a:r>
            <a:endParaRPr lang="en-US" sz="2000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86F1B77E-ED6A-4127-95E8-F17C7967B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638684"/>
              </p:ext>
            </p:extLst>
          </p:nvPr>
        </p:nvGraphicFramePr>
        <p:xfrm>
          <a:off x="75414" y="4975477"/>
          <a:ext cx="8718470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335">
                  <a:extLst>
                    <a:ext uri="{9D8B030D-6E8A-4147-A177-3AD203B41FA5}">
                      <a16:colId xmlns:a16="http://schemas.microsoft.com/office/drawing/2014/main" val="4002377140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1432275347"/>
                    </a:ext>
                  </a:extLst>
                </a:gridCol>
                <a:gridCol w="927858">
                  <a:extLst>
                    <a:ext uri="{9D8B030D-6E8A-4147-A177-3AD203B41FA5}">
                      <a16:colId xmlns:a16="http://schemas.microsoft.com/office/drawing/2014/main" val="1437046211"/>
                    </a:ext>
                  </a:extLst>
                </a:gridCol>
                <a:gridCol w="1781667">
                  <a:extLst>
                    <a:ext uri="{9D8B030D-6E8A-4147-A177-3AD203B41FA5}">
                      <a16:colId xmlns:a16="http://schemas.microsoft.com/office/drawing/2014/main" val="1120526640"/>
                    </a:ext>
                  </a:extLst>
                </a:gridCol>
                <a:gridCol w="2335530">
                  <a:extLst>
                    <a:ext uri="{9D8B030D-6E8A-4147-A177-3AD203B41FA5}">
                      <a16:colId xmlns:a16="http://schemas.microsoft.com/office/drawing/2014/main" val="385554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ZT</a:t>
                      </a:r>
                      <a:r>
                        <a:rPr lang="en-US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 [K]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Fabrication 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850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J. </a:t>
                      </a:r>
                      <a:r>
                        <a:rPr lang="en-US" sz="1800" kern="1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Tani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 and H. Kido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 (higher 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 plasma sintering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506647"/>
                  </a:ext>
                </a:extLst>
              </a:tr>
              <a:tr h="20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S. W. Kim </a:t>
                      </a:r>
                      <a:r>
                        <a:rPr lang="en-US" sz="1800" i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et al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0.085 (lower 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Pressure sintering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60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720-800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 melting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983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839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00C8-F6BE-451A-9ACE-5773F6093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26" y="2900567"/>
            <a:ext cx="8373948" cy="127135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Thank you for your attention!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F0FB86-6E61-4098-8C60-7D2B43A5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36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198224" y="136524"/>
            <a:ext cx="3049893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 properties at 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2D5BA8C-1FA6-4907-9C9C-BFE159D2D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283792"/>
              </p:ext>
            </p:extLst>
          </p:nvPr>
        </p:nvGraphicFramePr>
        <p:xfrm>
          <a:off x="533188" y="1168204"/>
          <a:ext cx="7447175" cy="4773142"/>
        </p:xfrm>
        <a:graphic>
          <a:graphicData uri="http://schemas.openxmlformats.org/drawingml/2006/table">
            <a:tbl>
              <a:tblPr/>
              <a:tblGrid>
                <a:gridCol w="1285643">
                  <a:extLst>
                    <a:ext uri="{9D8B030D-6E8A-4147-A177-3AD203B41FA5}">
                      <a16:colId xmlns:a16="http://schemas.microsoft.com/office/drawing/2014/main" val="976699648"/>
                    </a:ext>
                  </a:extLst>
                </a:gridCol>
                <a:gridCol w="931396">
                  <a:extLst>
                    <a:ext uri="{9D8B030D-6E8A-4147-A177-3AD203B41FA5}">
                      <a16:colId xmlns:a16="http://schemas.microsoft.com/office/drawing/2014/main" val="2752131374"/>
                    </a:ext>
                  </a:extLst>
                </a:gridCol>
                <a:gridCol w="1003040">
                  <a:extLst>
                    <a:ext uri="{9D8B030D-6E8A-4147-A177-3AD203B41FA5}">
                      <a16:colId xmlns:a16="http://schemas.microsoft.com/office/drawing/2014/main" val="828329185"/>
                    </a:ext>
                  </a:extLst>
                </a:gridCol>
                <a:gridCol w="1003040">
                  <a:extLst>
                    <a:ext uri="{9D8B030D-6E8A-4147-A177-3AD203B41FA5}">
                      <a16:colId xmlns:a16="http://schemas.microsoft.com/office/drawing/2014/main" val="1459301969"/>
                    </a:ext>
                  </a:extLst>
                </a:gridCol>
                <a:gridCol w="859750">
                  <a:extLst>
                    <a:ext uri="{9D8B030D-6E8A-4147-A177-3AD203B41FA5}">
                      <a16:colId xmlns:a16="http://schemas.microsoft.com/office/drawing/2014/main" val="3557775340"/>
                    </a:ext>
                  </a:extLst>
                </a:gridCol>
                <a:gridCol w="788102">
                  <a:extLst>
                    <a:ext uri="{9D8B030D-6E8A-4147-A177-3AD203B41FA5}">
                      <a16:colId xmlns:a16="http://schemas.microsoft.com/office/drawing/2014/main" val="2673803163"/>
                    </a:ext>
                  </a:extLst>
                </a:gridCol>
                <a:gridCol w="788102">
                  <a:extLst>
                    <a:ext uri="{9D8B030D-6E8A-4147-A177-3AD203B41FA5}">
                      <a16:colId xmlns:a16="http://schemas.microsoft.com/office/drawing/2014/main" val="3354700901"/>
                    </a:ext>
                  </a:extLst>
                </a:gridCol>
                <a:gridCol w="788102">
                  <a:extLst>
                    <a:ext uri="{9D8B030D-6E8A-4147-A177-3AD203B41FA5}">
                      <a16:colId xmlns:a16="http://schemas.microsoft.com/office/drawing/2014/main" val="3939594804"/>
                    </a:ext>
                  </a:extLst>
                </a:gridCol>
              </a:tblGrid>
              <a:tr h="649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x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 </a:t>
                      </a:r>
                      <a:r>
                        <a:rPr lang="en-US" sz="1000" b="1" i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L</a:t>
                      </a:r>
                      <a:r>
                        <a:rPr lang="en-US" sz="1000" b="1" kern="0" baseline="-25000" dirty="0">
                          <a:effectLst/>
                          <a:latin typeface="Cambria Math" panose="020405030504060302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𝚶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[V</a:t>
                      </a:r>
                      <a:r>
                        <a:rPr lang="en-US" sz="1000" b="1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2</a:t>
                      </a:r>
                      <a:r>
                        <a:rPr lang="en-US" sz="10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/K</a:t>
                      </a:r>
                      <a:r>
                        <a:rPr lang="en-US" sz="1000" b="1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2</a:t>
                      </a:r>
                      <a:r>
                        <a:rPr lang="en-US" sz="10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]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r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n</a:t>
                      </a:r>
                      <a:r>
                        <a:rPr lang="en-US" sz="1000" b="1" i="1" kern="0" baseline="-2500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H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[1/cm</a:t>
                      </a:r>
                      <a:r>
                        <a:rPr lang="en-US" sz="1000" b="1" kern="0" baseline="3000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3</a:t>
                      </a:r>
                      <a:r>
                        <a:rPr lang="en-US" sz="10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]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000" b="1" i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μ</a:t>
                      </a:r>
                      <a:r>
                        <a:rPr lang="en-US" sz="1000" b="1" i="1" kern="0" baseline="-25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H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[cm</a:t>
                      </a:r>
                      <a:r>
                        <a:rPr lang="en-US" sz="1000" b="1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2</a:t>
                      </a:r>
                      <a:r>
                        <a:rPr lang="en-US" sz="10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/V.s ]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i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|S|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[</a:t>
                      </a:r>
                      <a:r>
                        <a:rPr lang="el-GR" sz="10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μ</a:t>
                      </a:r>
                      <a:r>
                        <a:rPr lang="en-US" sz="10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V/K]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000" b="1" i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ρ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0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[Ω.</a:t>
                      </a:r>
                      <a:r>
                        <a:rPr lang="en-US" sz="10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cm]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000" b="1" i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κ </a:t>
                      </a:r>
                      <a:r>
                        <a:rPr lang="el-GR" sz="10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[</a:t>
                      </a:r>
                      <a:r>
                        <a:rPr lang="en-US" sz="10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W/mK]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143892"/>
                  </a:ext>
                </a:extLst>
              </a:tr>
              <a:tr h="445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0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1.792</a:t>
                      </a:r>
                      <a:r>
                        <a:rPr lang="en-US" sz="1000" kern="100">
                          <a:effectLst/>
                          <a:latin typeface="Cambria Math" panose="020405030504060302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10</a:t>
                      </a:r>
                      <a:r>
                        <a:rPr lang="en-US" sz="1000" kern="100" baseline="3000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-8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-1/2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6.3(9)</a:t>
                      </a:r>
                      <a:r>
                        <a:rPr lang="en-US" sz="1000" kern="0">
                          <a:effectLst/>
                          <a:latin typeface="Cambria Math" panose="020405030504060302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10</a:t>
                      </a:r>
                      <a:r>
                        <a:rPr lang="en-US" sz="1000" kern="0" baseline="3000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16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14(2)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127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7.23(7)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7.16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400444"/>
                  </a:ext>
                </a:extLst>
              </a:tr>
              <a:tr h="485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0.005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1.625</a:t>
                      </a:r>
                      <a:r>
                        <a:rPr lang="en-US" sz="1000" kern="100">
                          <a:effectLst/>
                          <a:latin typeface="Cambria Math" panose="020405030504060302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10</a:t>
                      </a:r>
                      <a:r>
                        <a:rPr lang="en-US" sz="1000" kern="100" baseline="3000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-8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-1/2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9.3(0)</a:t>
                      </a:r>
                      <a:r>
                        <a:rPr lang="en-US" sz="1000" kern="0" dirty="0">
                          <a:effectLst/>
                          <a:latin typeface="Cambria Math" panose="020405030504060302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10</a:t>
                      </a:r>
                      <a:r>
                        <a:rPr lang="en-US" sz="1000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18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6.1(3)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371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0.108(0)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8.97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320696"/>
                  </a:ext>
                </a:extLst>
              </a:tr>
              <a:tr h="456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0.01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1.625</a:t>
                      </a:r>
                      <a:r>
                        <a:rPr lang="en-US" sz="1000" kern="100" dirty="0">
                          <a:effectLst/>
                          <a:latin typeface="Cambria Math" panose="020405030504060302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10</a:t>
                      </a:r>
                      <a:r>
                        <a:rPr lang="en-US" sz="1000" kern="10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-8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-1/2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1.8(0)</a:t>
                      </a:r>
                      <a:r>
                        <a:rPr lang="en-US" sz="1000" kern="0" dirty="0">
                          <a:effectLst/>
                          <a:latin typeface="Cambria Math" panose="020405030504060302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10</a:t>
                      </a:r>
                      <a:r>
                        <a:rPr lang="en-US" sz="1000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19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5.4(2)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357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0.063(0)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6.72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659180"/>
                  </a:ext>
                </a:extLst>
              </a:tr>
              <a:tr h="456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0.015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1.627</a:t>
                      </a:r>
                      <a:r>
                        <a:rPr lang="en-US" sz="1000" kern="100" dirty="0">
                          <a:effectLst/>
                          <a:latin typeface="Cambria Math" panose="020405030504060302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10</a:t>
                      </a:r>
                      <a:r>
                        <a:rPr lang="en-US" sz="1000" kern="10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-8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-1/2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2.8(4)</a:t>
                      </a:r>
                      <a:r>
                        <a:rPr lang="en-US" sz="1000" kern="0">
                          <a:effectLst/>
                          <a:latin typeface="Cambria Math" panose="020405030504060302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10</a:t>
                      </a:r>
                      <a:r>
                        <a:rPr lang="en-US" sz="1000" kern="0" baseline="3000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19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5.2(8)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299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0.043(0)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6.82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084334"/>
                  </a:ext>
                </a:extLst>
              </a:tr>
              <a:tr h="456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0.02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1.628</a:t>
                      </a:r>
                      <a:r>
                        <a:rPr lang="en-US" sz="1000" kern="100" dirty="0">
                          <a:effectLst/>
                          <a:latin typeface="Cambria Math" panose="020405030504060302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10</a:t>
                      </a:r>
                      <a:r>
                        <a:rPr lang="en-US" sz="1000" kern="10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-8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-1/2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1.0(8)</a:t>
                      </a:r>
                      <a:r>
                        <a:rPr lang="en-US" sz="1000" kern="0">
                          <a:effectLst/>
                          <a:latin typeface="Cambria Math" panose="020405030504060302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10</a:t>
                      </a:r>
                      <a:r>
                        <a:rPr lang="en-US" sz="1000" kern="0" baseline="3000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20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4(2)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287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0.027(1)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6.30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914644"/>
                  </a:ext>
                </a:extLst>
              </a:tr>
              <a:tr h="456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0.03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1.644</a:t>
                      </a:r>
                      <a:r>
                        <a:rPr lang="en-US" sz="1000" kern="100" dirty="0">
                          <a:effectLst/>
                          <a:latin typeface="Cambria Math" panose="020405030504060302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10</a:t>
                      </a:r>
                      <a:r>
                        <a:rPr lang="en-US" sz="1000" kern="10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-8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-1/2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1.2(4)</a:t>
                      </a:r>
                      <a:r>
                        <a:rPr lang="en-US" sz="1000" kern="0">
                          <a:effectLst/>
                          <a:latin typeface="Cambria Math" panose="020405030504060302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10</a:t>
                      </a:r>
                      <a:r>
                        <a:rPr lang="en-US" sz="1000" kern="0" baseline="3000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20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3.5(6)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213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0.015(0)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6.33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294356"/>
                  </a:ext>
                </a:extLst>
              </a:tr>
              <a:tr h="456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0.04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1.671</a:t>
                      </a:r>
                      <a:r>
                        <a:rPr lang="en-US" sz="1000" kern="100" dirty="0">
                          <a:effectLst/>
                          <a:latin typeface="Cambria Math" panose="020405030504060302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10</a:t>
                      </a:r>
                      <a:r>
                        <a:rPr lang="en-US" sz="1000" kern="10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-8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-1/2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1.3(0)</a:t>
                      </a:r>
                      <a:r>
                        <a:rPr lang="en-US" sz="1000" kern="0">
                          <a:effectLst/>
                          <a:latin typeface="Cambria Math" panose="020405030504060302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10</a:t>
                      </a:r>
                      <a:r>
                        <a:rPr lang="en-US" sz="1000" kern="0" baseline="3000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20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2.4(0)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179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0.019(0)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5.14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043867"/>
                  </a:ext>
                </a:extLst>
              </a:tr>
              <a:tr h="456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0.05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1.688</a:t>
                      </a:r>
                      <a:r>
                        <a:rPr lang="en-US" sz="1000" kern="100" dirty="0">
                          <a:effectLst/>
                          <a:latin typeface="Cambria Math" panose="020405030504060302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10</a:t>
                      </a:r>
                      <a:r>
                        <a:rPr lang="en-US" sz="1000" kern="10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-8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-1/2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2.5(3)</a:t>
                      </a:r>
                      <a:r>
                        <a:rPr lang="en-US" sz="1000" kern="0" dirty="0">
                          <a:effectLst/>
                          <a:latin typeface="Cambria Math" panose="020405030504060302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10</a:t>
                      </a:r>
                      <a:r>
                        <a:rPr lang="en-US" sz="1000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20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2.4(4)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167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0.010(0)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5.18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974402"/>
                  </a:ext>
                </a:extLst>
              </a:tr>
              <a:tr h="456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0.06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1.735</a:t>
                      </a:r>
                      <a:r>
                        <a:rPr lang="en-US" sz="1000" kern="100" dirty="0">
                          <a:effectLst/>
                          <a:latin typeface="Cambria Math" panose="020405030504060302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10</a:t>
                      </a:r>
                      <a:r>
                        <a:rPr lang="en-US" sz="1000" kern="10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-8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-1/2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4.2(8)</a:t>
                      </a:r>
                      <a:r>
                        <a:rPr lang="en-US" sz="1000" kern="0">
                          <a:effectLst/>
                          <a:latin typeface="Cambria Math" panose="020405030504060302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10</a:t>
                      </a:r>
                      <a:r>
                        <a:rPr lang="en-US" sz="1000" kern="0" baseline="3000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20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1.9(4)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145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0.008(0)</a:t>
                      </a:r>
                      <a:endParaRPr lang="en-US" sz="1000" kern="10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DaunPenh" panose="01010101010101010101" pitchFamily="2" charset="0"/>
                        </a:rPr>
                        <a:t>5.26</a:t>
                      </a:r>
                      <a:endParaRPr lang="en-US" sz="1000" kern="100" dirty="0"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DaunPenh" panose="01010101010101010101" pitchFamily="2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385906"/>
                  </a:ext>
                </a:extLst>
              </a:tr>
            </a:tbl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3F81269-79DC-4D2C-B8E7-EFD13BEC9D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965537"/>
              </p:ext>
            </p:extLst>
          </p:nvPr>
        </p:nvGraphicFramePr>
        <p:xfrm>
          <a:off x="6232279" y="277526"/>
          <a:ext cx="1298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1" name="Equation" r:id="rId3" imgW="1297992" imgH="476163" progId="Equation.DSMT4">
                  <p:embed/>
                </p:oleObj>
              </mc:Choice>
              <mc:Fallback>
                <p:oleObj name="Equation" r:id="rId3" imgW="1297992" imgH="47616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2279" y="277526"/>
                        <a:ext cx="12985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F6BA7DF-CD1B-4B7D-B5C7-0A7D002E71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619883"/>
              </p:ext>
            </p:extLst>
          </p:nvPr>
        </p:nvGraphicFramePr>
        <p:xfrm>
          <a:off x="7980363" y="325728"/>
          <a:ext cx="5349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2" name="Equation" r:id="rId5" imgW="534637" imgH="428655" progId="Equation.DSMT4">
                  <p:embed/>
                </p:oleObj>
              </mc:Choice>
              <mc:Fallback>
                <p:oleObj name="Equation" r:id="rId5" imgW="534637" imgH="4286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80363" y="325728"/>
                        <a:ext cx="534987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D24A70F-B5EF-4490-8CA8-6A5AF4C8ED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867722"/>
              </p:ext>
            </p:extLst>
          </p:nvPr>
        </p:nvGraphicFramePr>
        <p:xfrm>
          <a:off x="1386644" y="5957419"/>
          <a:ext cx="2995449" cy="936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3" name="Equation" r:id="rId7" imgW="2863662" imgH="895100" progId="Equation.DSMT4">
                  <p:embed/>
                </p:oleObj>
              </mc:Choice>
              <mc:Fallback>
                <p:oleObj name="Equation" r:id="rId7" imgW="2863662" imgH="89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86644" y="5957419"/>
                        <a:ext cx="2995449" cy="936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BD7E96AD-EDEC-454A-ADE7-AA664CBAF7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371214"/>
              </p:ext>
            </p:extLst>
          </p:nvPr>
        </p:nvGraphicFramePr>
        <p:xfrm>
          <a:off x="3713874" y="9762"/>
          <a:ext cx="2441829" cy="110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4" name="Equation" r:id="rId9" imgW="2522432" imgH="1143197" progId="Equation.DSMT4">
                  <p:embed/>
                </p:oleObj>
              </mc:Choice>
              <mc:Fallback>
                <p:oleObj name="Equation" r:id="rId9" imgW="2522432" imgH="1143197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6AA4A11-EF09-4BAB-BE43-643D89F747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13874" y="9762"/>
                        <a:ext cx="2441829" cy="1106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728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628650" y="534355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AA192-49D9-49E6-88ED-68C8648B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4449" y="6410779"/>
            <a:ext cx="2057400" cy="365125"/>
          </a:xfrm>
        </p:spPr>
        <p:txBody>
          <a:bodyPr/>
          <a:lstStyle/>
          <a:p>
            <a:fld id="{4EE3C2D8-122E-43EB-966C-CD6C575C0EE7}" type="slidenum">
              <a:rPr lang="en-US" b="1" smtClean="0">
                <a:solidFill>
                  <a:schemeClr val="tx1"/>
                </a:solidFill>
              </a:rPr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6FB119A-36B3-466E-B485-84490D0A71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963544"/>
              </p:ext>
            </p:extLst>
          </p:nvPr>
        </p:nvGraphicFramePr>
        <p:xfrm>
          <a:off x="842635" y="5538381"/>
          <a:ext cx="2387109" cy="845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" name="Equation" r:id="rId4" imgW="1434960" imgH="507960" progId="Equation.DSMT4">
                  <p:embed/>
                </p:oleObj>
              </mc:Choice>
              <mc:Fallback>
                <p:oleObj name="Equation" r:id="rId4" imgW="1434960" imgH="50796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C0AEE8D1-2C33-45FA-909D-9901B8F4F2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2635" y="5538381"/>
                        <a:ext cx="2387109" cy="845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9C869F-BDE3-421F-BA29-05464C98222C}"/>
              </a:ext>
            </a:extLst>
          </p:cNvPr>
          <p:cNvSpPr txBox="1"/>
          <p:nvPr/>
        </p:nvSpPr>
        <p:spPr>
          <a:xfrm>
            <a:off x="1504776" y="11135"/>
            <a:ext cx="61339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factor 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PF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) 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of  </a:t>
            </a: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DD02F-B306-40C1-BB1A-956175CFCD07}"/>
              </a:ext>
            </a:extLst>
          </p:cNvPr>
          <p:cNvSpPr txBox="1"/>
          <p:nvPr/>
        </p:nvSpPr>
        <p:spPr>
          <a:xfrm>
            <a:off x="5376129" y="1265281"/>
            <a:ext cx="37374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The highest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PF</a:t>
            </a: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value of  non-doped sample is only around 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3.4</a:t>
            </a: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μW.m</a:t>
            </a:r>
            <a:r>
              <a:rPr lang="en-US" sz="16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-1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 K</a:t>
            </a:r>
            <a:r>
              <a:rPr lang="en-US" sz="16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-2 </a:t>
            </a: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at 450K.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By doping with Co, the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PF</a:t>
            </a: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was 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significantly enhanced</a:t>
            </a: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The optimum doping x=0.03 with the maximum value of around 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900 μW.m</a:t>
            </a:r>
            <a:r>
              <a:rPr lang="en-US" sz="16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-1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 K</a:t>
            </a:r>
            <a:r>
              <a:rPr lang="en-US" sz="16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-2 </a:t>
            </a: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at 720-800K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FCC18B-9F40-44E2-86FB-11232A268CA4}"/>
              </a:ext>
            </a:extLst>
          </p:cNvPr>
          <p:cNvSpPr txBox="1"/>
          <p:nvPr/>
        </p:nvSpPr>
        <p:spPr>
          <a:xfrm>
            <a:off x="4200925" y="1761125"/>
            <a:ext cx="741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PF</a:t>
            </a:r>
            <a:r>
              <a:rPr lang="en-US" sz="1800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max</a:t>
            </a:r>
            <a:r>
              <a:rPr lang="en-US" sz="18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CE32F6F-CAD4-4476-8A04-0680412185D5}"/>
              </a:ext>
            </a:extLst>
          </p:cNvPr>
          <p:cNvCxnSpPr>
            <a:cxnSpLocks/>
          </p:cNvCxnSpPr>
          <p:nvPr/>
        </p:nvCxnSpPr>
        <p:spPr>
          <a:xfrm flipH="1" flipV="1">
            <a:off x="1376313" y="2149311"/>
            <a:ext cx="659877" cy="28416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59D1936-1DFB-4E99-881D-33D12284B2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457"/>
          <a:stretch/>
        </p:blipFill>
        <p:spPr>
          <a:xfrm>
            <a:off x="-2904" y="670276"/>
            <a:ext cx="5388459" cy="48821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C18201-FEE2-4D06-88FD-FB051B8006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017"/>
          <a:stretch/>
        </p:blipFill>
        <p:spPr>
          <a:xfrm>
            <a:off x="920806" y="736573"/>
            <a:ext cx="2114625" cy="20873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DA33BC5B-8C63-4ECD-B935-AF31CDE1E049}"/>
              </a:ext>
            </a:extLst>
          </p:cNvPr>
          <p:cNvSpPr/>
          <p:nvPr/>
        </p:nvSpPr>
        <p:spPr>
          <a:xfrm rot="1419114">
            <a:off x="2368859" y="5478660"/>
            <a:ext cx="452434" cy="10058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B380284-FB92-414B-955A-7C7745642116}"/>
              </a:ext>
            </a:extLst>
          </p:cNvPr>
          <p:cNvSpPr/>
          <p:nvPr/>
        </p:nvSpPr>
        <p:spPr>
          <a:xfrm>
            <a:off x="1507974" y="5446791"/>
            <a:ext cx="452434" cy="4903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78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415199B-F694-4962-8226-EABC241F6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002" y="4624952"/>
            <a:ext cx="3196852" cy="2194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C4AAAB-E7F3-4C1B-879C-6D802D519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830" y="1234"/>
            <a:ext cx="4270342" cy="4572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DD8EEC-18DE-4978-A9F3-20B8ADF29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9" y="-7729"/>
            <a:ext cx="4710565" cy="611306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0071" y="6474281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3142467" y="4656"/>
            <a:ext cx="2412453" cy="32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Bipolar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6352B3-C22C-4C73-8DB7-EA2CDA22AD18}"/>
              </a:ext>
            </a:extLst>
          </p:cNvPr>
          <p:cNvSpPr txBox="1"/>
          <p:nvPr/>
        </p:nvSpPr>
        <p:spPr>
          <a:xfrm>
            <a:off x="7576174" y="4624952"/>
            <a:ext cx="16159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Bipolar effect </a:t>
            </a:r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remarkably dominate at low </a:t>
            </a:r>
            <a:r>
              <a:rPr lang="en-US" sz="1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B4DB1FC-8238-432D-A9F1-F70B7AFC60D7}"/>
              </a:ext>
            </a:extLst>
          </p:cNvPr>
          <p:cNvCxnSpPr>
            <a:cxnSpLocks/>
          </p:cNvCxnSpPr>
          <p:nvPr/>
        </p:nvCxnSpPr>
        <p:spPr>
          <a:xfrm flipH="1">
            <a:off x="6281137" y="4899397"/>
            <a:ext cx="1382855" cy="2552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0F1E3AE-753E-421D-A0E5-D9B746885F8D}"/>
              </a:ext>
            </a:extLst>
          </p:cNvPr>
          <p:cNvSpPr txBox="1"/>
          <p:nvPr/>
        </p:nvSpPr>
        <p:spPr>
          <a:xfrm>
            <a:off x="30809" y="6296585"/>
            <a:ext cx="45411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J. J. Gong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et al.</a:t>
            </a: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Physical Chemistry Chemical Physics,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18</a:t>
            </a: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, 16566-16574 (2016).</a:t>
            </a:r>
          </a:p>
        </p:txBody>
      </p:sp>
    </p:spTree>
    <p:extLst>
      <p:ext uri="{BB962C8B-B14F-4D97-AF65-F5344CB8AC3E}">
        <p14:creationId xmlns:p14="http://schemas.microsoft.com/office/powerpoint/2010/main" val="36429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F832-186E-4F26-AA05-37CEB744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09" y="-92889"/>
            <a:ext cx="1709198" cy="780092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1713E-669A-433B-B524-B67DE2FB6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516" y="439143"/>
            <a:ext cx="8722210" cy="630151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Crystal and band structure 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FeSi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2.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Phase transition of 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FeSi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2.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aseline="-25000" dirty="0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	 </a:t>
            </a:r>
            <a:r>
              <a:rPr lang="en-US" sz="2000" dirty="0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Review of previous researches.</a:t>
            </a:r>
            <a:endParaRPr lang="en-US" sz="20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to improve TE performance of </a:t>
            </a:r>
            <a:r>
              <a:rPr lang="en-US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FeSi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2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Experimental method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Fabrication and measurement.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Results and discussions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Phase transition of 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FeSi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2 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and crystal structure.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	- Thermoelectric properties (</a:t>
            </a:r>
            <a:r>
              <a:rPr lang="en-US" sz="2000" dirty="0" err="1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Seebeck</a:t>
            </a:r>
            <a:r>
              <a:rPr lang="en-US" sz="2000" dirty="0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 coefficient, electrical resistivity, thermal conductivity, and </a:t>
            </a:r>
            <a:r>
              <a:rPr lang="en-US" sz="2000" i="1" dirty="0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ZT).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Conclusions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romanU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5DDF7ECA-2415-48E1-BED7-6E99CDF2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6084" y="6280560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8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12E7E9-22B7-47A6-AC17-B7E2941BC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49" y="962841"/>
            <a:ext cx="2269456" cy="2296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708549" y="417107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909EFF3-7ABD-4A4E-A518-846559704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000" y="875589"/>
            <a:ext cx="1172749" cy="21904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4AFEE7-317B-4DDB-B7EE-D2C06D55A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861" y="792882"/>
            <a:ext cx="2076634" cy="23035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E96679-2A97-4531-8B72-932283515302}"/>
              </a:ext>
            </a:extLst>
          </p:cNvPr>
          <p:cNvSpPr txBox="1"/>
          <p:nvPr/>
        </p:nvSpPr>
        <p:spPr>
          <a:xfrm>
            <a:off x="2469398" y="48499"/>
            <a:ext cx="5562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 and band structure of each phase 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FeSi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C7D56D-49A1-4276-BD8C-CB727EA00A36}"/>
              </a:ext>
            </a:extLst>
          </p:cNvPr>
          <p:cNvSpPr txBox="1"/>
          <p:nvPr/>
        </p:nvSpPr>
        <p:spPr>
          <a:xfrm>
            <a:off x="662317" y="414165"/>
            <a:ext cx="2464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Orthorhombic β-phase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E6246D-25CD-48F7-9B2F-ACD34EBB5036}"/>
              </a:ext>
            </a:extLst>
          </p:cNvPr>
          <p:cNvSpPr txBox="1"/>
          <p:nvPr/>
        </p:nvSpPr>
        <p:spPr>
          <a:xfrm>
            <a:off x="3398895" y="460648"/>
            <a:ext cx="2729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Tetragonal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319519-26C0-4FF7-A922-58E037031BB2}"/>
              </a:ext>
            </a:extLst>
          </p:cNvPr>
          <p:cNvSpPr txBox="1"/>
          <p:nvPr/>
        </p:nvSpPr>
        <p:spPr>
          <a:xfrm>
            <a:off x="5955011" y="460648"/>
            <a:ext cx="2076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ubic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ε-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651F34-82CA-4444-801B-500811964124}"/>
              </a:ext>
            </a:extLst>
          </p:cNvPr>
          <p:cNvSpPr/>
          <p:nvPr/>
        </p:nvSpPr>
        <p:spPr>
          <a:xfrm>
            <a:off x="233764" y="865173"/>
            <a:ext cx="3223968" cy="24509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659037-066A-443D-BEAF-7E54E55732C6}"/>
              </a:ext>
            </a:extLst>
          </p:cNvPr>
          <p:cNvSpPr txBox="1"/>
          <p:nvPr/>
        </p:nvSpPr>
        <p:spPr>
          <a:xfrm>
            <a:off x="5730952" y="3300586"/>
            <a:ext cx="2076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group: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940E-C1E5-446D-B9D8-EE98BBEABFB4}"/>
              </a:ext>
            </a:extLst>
          </p:cNvPr>
          <p:cNvSpPr txBox="1"/>
          <p:nvPr/>
        </p:nvSpPr>
        <p:spPr>
          <a:xfrm>
            <a:off x="3225765" y="3312428"/>
            <a:ext cx="2341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group: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P4mmm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123491-A98E-49C3-B055-4A38CA2CE9F4}"/>
              </a:ext>
            </a:extLst>
          </p:cNvPr>
          <p:cNvSpPr txBox="1"/>
          <p:nvPr/>
        </p:nvSpPr>
        <p:spPr>
          <a:xfrm>
            <a:off x="662317" y="3357241"/>
            <a:ext cx="2076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group: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Cmca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ED81558-873C-4DC0-AD17-5F3EF94428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81" t="2496" r="18291" b="29772"/>
          <a:stretch/>
        </p:blipFill>
        <p:spPr>
          <a:xfrm>
            <a:off x="99446" y="3885104"/>
            <a:ext cx="2639505" cy="23385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256922-C190-4916-B805-10BACD33EF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374" t="44085" r="9799" b="12196"/>
          <a:stretch/>
        </p:blipFill>
        <p:spPr>
          <a:xfrm>
            <a:off x="2888938" y="3968720"/>
            <a:ext cx="3015537" cy="20498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475612-D219-48FE-8241-286265DD76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69" r="9019" b="56713"/>
          <a:stretch/>
        </p:blipFill>
        <p:spPr>
          <a:xfrm>
            <a:off x="5904475" y="3905812"/>
            <a:ext cx="2912450" cy="19510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41A5B66-7638-44EC-B70F-805FD38A3342}"/>
              </a:ext>
            </a:extLst>
          </p:cNvPr>
          <p:cNvSpPr txBox="1"/>
          <p:nvPr/>
        </p:nvSpPr>
        <p:spPr>
          <a:xfrm>
            <a:off x="4396706" y="6126860"/>
            <a:ext cx="37101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Girlanda </a:t>
            </a:r>
            <a:r>
              <a:rPr lang="it-IT" sz="1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it-IT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Appl. Phys. </a:t>
            </a:r>
            <a:r>
              <a:rPr lang="en-US" sz="1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en-US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2837 (1994)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0CB357-866F-4497-8250-6BC41A6E815A}"/>
              </a:ext>
            </a:extLst>
          </p:cNvPr>
          <p:cNvSpPr txBox="1"/>
          <p:nvPr/>
        </p:nvSpPr>
        <p:spPr>
          <a:xfrm>
            <a:off x="156247" y="6160440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latin typeface="Times New Roman" panose="02020603050405020304" pitchFamily="18" charset="0"/>
              </a:rPr>
              <a:t>S. J. Clark </a:t>
            </a:r>
            <a:r>
              <a:rPr lang="en-US" sz="1200" b="0" i="1" u="none" strike="noStrike" baseline="0" dirty="0">
                <a:latin typeface="Times New Roman" panose="02020603050405020304" pitchFamily="18" charset="0"/>
              </a:rPr>
              <a:t>et al., </a:t>
            </a:r>
            <a:r>
              <a:rPr lang="en-US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B., </a:t>
            </a:r>
            <a:r>
              <a:rPr lang="en-US" sz="1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,16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(1998)</a:t>
            </a:r>
          </a:p>
        </p:txBody>
      </p:sp>
      <p:sp>
        <p:nvSpPr>
          <p:cNvPr id="30" name="Slide Number Placeholder 9">
            <a:extLst>
              <a:ext uri="{FF2B5EF4-FFF2-40B4-BE49-F238E27FC236}">
                <a16:creationId xmlns:a16="http://schemas.microsoft.com/office/drawing/2014/main" id="{29C63FCC-36CA-472D-B938-470DF098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6084" y="6280560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5C1776FE-4963-4A24-B1EE-127C82042C5A}"/>
              </a:ext>
            </a:extLst>
          </p:cNvPr>
          <p:cNvCxnSpPr/>
          <p:nvPr/>
        </p:nvCxnSpPr>
        <p:spPr>
          <a:xfrm flipH="1">
            <a:off x="2469398" y="962841"/>
            <a:ext cx="419540" cy="441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AABEEB-D717-44B7-A990-87C239EB0F53}"/>
              </a:ext>
            </a:extLst>
          </p:cNvPr>
          <p:cNvSpPr txBox="1"/>
          <p:nvPr/>
        </p:nvSpPr>
        <p:spPr>
          <a:xfrm>
            <a:off x="2783446" y="692516"/>
            <a:ext cx="612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Fe1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57FDED18-CD51-4712-8B97-9613AAB694F3}"/>
              </a:ext>
            </a:extLst>
          </p:cNvPr>
          <p:cNvCxnSpPr>
            <a:cxnSpLocks/>
          </p:cNvCxnSpPr>
          <p:nvPr/>
        </p:nvCxnSpPr>
        <p:spPr>
          <a:xfrm flipH="1">
            <a:off x="2232477" y="1690887"/>
            <a:ext cx="745528" cy="754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B5434AA-1A62-4C08-9A0E-02FC6CB56C08}"/>
              </a:ext>
            </a:extLst>
          </p:cNvPr>
          <p:cNvSpPr txBox="1"/>
          <p:nvPr/>
        </p:nvSpPr>
        <p:spPr>
          <a:xfrm>
            <a:off x="2932778" y="1531351"/>
            <a:ext cx="612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Fe2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EC3EAC9-A473-4C63-A2B2-5855D8FFC79D}"/>
              </a:ext>
            </a:extLst>
          </p:cNvPr>
          <p:cNvCxnSpPr>
            <a:cxnSpLocks/>
          </p:cNvCxnSpPr>
          <p:nvPr/>
        </p:nvCxnSpPr>
        <p:spPr>
          <a:xfrm>
            <a:off x="574411" y="1148704"/>
            <a:ext cx="223049" cy="164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557D174-E993-4ADD-A0D1-C444AE60C9BF}"/>
              </a:ext>
            </a:extLst>
          </p:cNvPr>
          <p:cNvSpPr txBox="1"/>
          <p:nvPr/>
        </p:nvSpPr>
        <p:spPr>
          <a:xfrm>
            <a:off x="267913" y="916296"/>
            <a:ext cx="612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Si1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FF490522-B463-4350-A84E-2C6B4CBCF3C4}"/>
              </a:ext>
            </a:extLst>
          </p:cNvPr>
          <p:cNvCxnSpPr>
            <a:cxnSpLocks/>
          </p:cNvCxnSpPr>
          <p:nvPr/>
        </p:nvCxnSpPr>
        <p:spPr>
          <a:xfrm>
            <a:off x="845933" y="902164"/>
            <a:ext cx="223049" cy="164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7F70D7E-13FD-4AF6-9185-324AF9372AB0}"/>
              </a:ext>
            </a:extLst>
          </p:cNvPr>
          <p:cNvSpPr txBox="1"/>
          <p:nvPr/>
        </p:nvSpPr>
        <p:spPr>
          <a:xfrm>
            <a:off x="483558" y="690285"/>
            <a:ext cx="612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Si2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2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708549" y="692526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628650" y="41444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transition diagram of FeSi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EB171-7527-419B-9A67-4F9376994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7" y="821536"/>
            <a:ext cx="4535253" cy="50535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ABB7264-64B9-4292-8B8F-BE02FA7D70AC}"/>
              </a:ext>
            </a:extLst>
          </p:cNvPr>
          <p:cNvSpPr txBox="1"/>
          <p:nvPr/>
        </p:nvSpPr>
        <p:spPr>
          <a:xfrm>
            <a:off x="32992" y="5921336"/>
            <a:ext cx="581162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equilibrium phase diagram for the system Fe–Si by Piton and Fay. α-phase:FeSi</a:t>
            </a:r>
            <a:r>
              <a:rPr lang="en-US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β-phase:FeSi</a:t>
            </a:r>
            <a:r>
              <a:rPr lang="en-US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ε-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phase:FeSi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7AF4589-B3F1-4F24-B952-0C87C09AD9C7}"/>
              </a:ext>
            </a:extLst>
          </p:cNvPr>
          <p:cNvCxnSpPr/>
          <p:nvPr/>
        </p:nvCxnSpPr>
        <p:spPr>
          <a:xfrm>
            <a:off x="1635970" y="4138367"/>
            <a:ext cx="0" cy="126664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7">
            <a:extLst>
              <a:ext uri="{FF2B5EF4-FFF2-40B4-BE49-F238E27FC236}">
                <a16:creationId xmlns:a16="http://schemas.microsoft.com/office/drawing/2014/main" id="{E4F46A7E-F74D-4746-9C94-DF17C876C159}"/>
              </a:ext>
            </a:extLst>
          </p:cNvPr>
          <p:cNvSpPr txBox="1"/>
          <p:nvPr/>
        </p:nvSpPr>
        <p:spPr>
          <a:xfrm>
            <a:off x="4810256" y="1213033"/>
            <a:ext cx="4127332" cy="4191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β-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FeSi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based material is a promising candidate</a:t>
            </a:r>
            <a:r>
              <a:rPr lang="en-US" sz="2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thermoelectric (TE)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working at high temperatures up to 900 </a:t>
            </a:r>
            <a:r>
              <a:rPr lang="en-US" sz="2000" b="0" i="0" u="none" strike="noStrike" baseline="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due to: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nvironmental friendliness 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ood thermal stability 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oxidation resistance 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cost.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8623C-88CE-4F42-B3B0-20A036B4AE1E}"/>
              </a:ext>
            </a:extLst>
          </p:cNvPr>
          <p:cNvSpPr txBox="1"/>
          <p:nvPr/>
        </p:nvSpPr>
        <p:spPr>
          <a:xfrm>
            <a:off x="5663929" y="5544639"/>
            <a:ext cx="3273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  <a:cs typeface="Times New Roman" panose="02020603050405020304" pitchFamily="18" charset="0"/>
              </a:rPr>
              <a:t>[X. L. Du et al.,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Acs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Applied Materials &amp; Interfaces, 12, 12901-12909 (2020)]</a:t>
            </a:r>
          </a:p>
        </p:txBody>
      </p:sp>
    </p:spTree>
    <p:extLst>
      <p:ext uri="{BB962C8B-B14F-4D97-AF65-F5344CB8AC3E}">
        <p14:creationId xmlns:p14="http://schemas.microsoft.com/office/powerpoint/2010/main" val="64921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619223" y="440767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A4C938D-39C6-4190-A6E1-E51DB36A363A}"/>
              </a:ext>
            </a:extLst>
          </p:cNvPr>
          <p:cNvSpPr txBox="1"/>
          <p:nvPr/>
        </p:nvSpPr>
        <p:spPr>
          <a:xfrm>
            <a:off x="2454683" y="-20898"/>
            <a:ext cx="43703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previous researches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9DFE6461-9AE0-4DAB-A789-C0F85204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5475" y="6360763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E74F03-B1DE-4F0B-A8CD-1A95E6B2C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0" y="640290"/>
            <a:ext cx="4030912" cy="29487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9D291A-0F6D-49FB-8AFD-8220E85C0224}"/>
              </a:ext>
            </a:extLst>
          </p:cNvPr>
          <p:cNvSpPr txBox="1"/>
          <p:nvPr/>
        </p:nvSpPr>
        <p:spPr>
          <a:xfrm>
            <a:off x="46192" y="3804747"/>
            <a:ext cx="4000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ZT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max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= 0.085 at 657 K of Fe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0.95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0.05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Si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2 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by pressure sintering method. 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52FE32-F341-462D-AAD2-921285932EB7}"/>
              </a:ext>
            </a:extLst>
          </p:cNvPr>
          <p:cNvSpPr txBox="1"/>
          <p:nvPr/>
        </p:nvSpPr>
        <p:spPr>
          <a:xfrm>
            <a:off x="4367272" y="3757983"/>
            <a:ext cx="4600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ZT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max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= 0.25 at 940 K of Fe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0.95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0.05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Si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2 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by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spark plasma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sintering method.  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27F9C99-5A73-4E06-8CF1-8B6A29C39D9C}"/>
              </a:ext>
            </a:extLst>
          </p:cNvPr>
          <p:cNvCxnSpPr>
            <a:cxnSpLocks/>
          </p:cNvCxnSpPr>
          <p:nvPr/>
        </p:nvCxnSpPr>
        <p:spPr>
          <a:xfrm flipV="1">
            <a:off x="2317979" y="1495326"/>
            <a:ext cx="0" cy="13075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F8537C2-E4EF-4782-AB04-EDD750565197}"/>
              </a:ext>
            </a:extLst>
          </p:cNvPr>
          <p:cNvCxnSpPr>
            <a:cxnSpLocks/>
          </p:cNvCxnSpPr>
          <p:nvPr/>
        </p:nvCxnSpPr>
        <p:spPr>
          <a:xfrm flipV="1">
            <a:off x="6542125" y="1201992"/>
            <a:ext cx="0" cy="22288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70A8808-E901-4E79-9F1C-E4CCE10252E6}"/>
              </a:ext>
            </a:extLst>
          </p:cNvPr>
          <p:cNvSpPr txBox="1"/>
          <p:nvPr/>
        </p:nvSpPr>
        <p:spPr>
          <a:xfrm>
            <a:off x="0" y="4451078"/>
            <a:ext cx="37376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+mj-lt"/>
                <a:ea typeface="Yu Mincho" panose="02020400000000000000" pitchFamily="18" charset="-128"/>
                <a:cs typeface="DaunPenh" panose="01010101010101010101" pitchFamily="2" charset="0"/>
              </a:rPr>
              <a:t>[S. W. Kim </a:t>
            </a:r>
            <a:r>
              <a:rPr lang="en-US" sz="1200" i="1" kern="100" dirty="0">
                <a:effectLst/>
                <a:latin typeface="+mj-lt"/>
                <a:ea typeface="Yu Mincho" panose="02020400000000000000" pitchFamily="18" charset="-128"/>
                <a:cs typeface="DaunPenh" panose="01010101010101010101" pitchFamily="2" charset="0"/>
              </a:rPr>
              <a:t>et al</a:t>
            </a:r>
            <a:r>
              <a:rPr lang="en-US" sz="1200" kern="100" dirty="0">
                <a:effectLst/>
                <a:latin typeface="+mj-lt"/>
                <a:ea typeface="Yu Mincho" panose="02020400000000000000" pitchFamily="18" charset="-128"/>
                <a:cs typeface="DaunPenh" panose="01010101010101010101" pitchFamily="2" charset="0"/>
              </a:rPr>
              <a:t>., </a:t>
            </a:r>
            <a:r>
              <a:rPr lang="en-US" sz="1200" kern="100" dirty="0" err="1">
                <a:effectLst/>
                <a:latin typeface="+mj-lt"/>
                <a:ea typeface="Yu Mincho" panose="02020400000000000000" pitchFamily="18" charset="-128"/>
                <a:cs typeface="DaunPenh" panose="01010101010101010101" pitchFamily="2" charset="0"/>
              </a:rPr>
              <a:t>Intermetallics</a:t>
            </a:r>
            <a:r>
              <a:rPr lang="en-US" sz="1200" kern="100" dirty="0">
                <a:effectLst/>
                <a:latin typeface="+mj-lt"/>
                <a:ea typeface="Yu Mincho" panose="02020400000000000000" pitchFamily="18" charset="-128"/>
                <a:cs typeface="DaunPenh" panose="01010101010101010101" pitchFamily="2" charset="0"/>
              </a:rPr>
              <a:t>, </a:t>
            </a:r>
            <a:r>
              <a:rPr lang="en-US" sz="1200" b="1" kern="100" dirty="0">
                <a:effectLst/>
                <a:latin typeface="+mj-lt"/>
                <a:ea typeface="Yu Mincho" panose="02020400000000000000" pitchFamily="18" charset="-128"/>
                <a:cs typeface="DaunPenh" panose="01010101010101010101" pitchFamily="2" charset="0"/>
              </a:rPr>
              <a:t>11</a:t>
            </a:r>
            <a:r>
              <a:rPr lang="en-US" sz="1200" kern="100" dirty="0">
                <a:effectLst/>
                <a:latin typeface="+mj-lt"/>
                <a:ea typeface="Yu Mincho" panose="02020400000000000000" pitchFamily="18" charset="-128"/>
                <a:cs typeface="DaunPenh" panose="01010101010101010101" pitchFamily="2" charset="0"/>
              </a:rPr>
              <a:t>, 399-405 (2003)]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6F3B26-B883-44C4-A7A3-118AB5978DF2}"/>
              </a:ext>
            </a:extLst>
          </p:cNvPr>
          <p:cNvSpPr txBox="1"/>
          <p:nvPr/>
        </p:nvSpPr>
        <p:spPr>
          <a:xfrm>
            <a:off x="4430303" y="4415923"/>
            <a:ext cx="4600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+mj-lt"/>
                <a:ea typeface="Yu Mincho" panose="02020400000000000000" pitchFamily="18" charset="-128"/>
                <a:cs typeface="DaunPenh" panose="01010101010101010101" pitchFamily="2" charset="0"/>
              </a:rPr>
              <a:t>[J. </a:t>
            </a:r>
            <a:r>
              <a:rPr lang="en-US" sz="1200" kern="100" dirty="0" err="1">
                <a:effectLst/>
                <a:latin typeface="+mj-lt"/>
                <a:ea typeface="Yu Mincho" panose="02020400000000000000" pitchFamily="18" charset="-128"/>
                <a:cs typeface="DaunPenh" panose="01010101010101010101" pitchFamily="2" charset="0"/>
              </a:rPr>
              <a:t>Tani</a:t>
            </a:r>
            <a:r>
              <a:rPr lang="en-US" sz="1200" kern="100" dirty="0">
                <a:effectLst/>
                <a:latin typeface="+mj-lt"/>
                <a:ea typeface="Yu Mincho" panose="02020400000000000000" pitchFamily="18" charset="-128"/>
                <a:cs typeface="DaunPenh" panose="01010101010101010101" pitchFamily="2" charset="0"/>
              </a:rPr>
              <a:t> and H. Kido, Japanese Journal of Applied Physics, </a:t>
            </a:r>
            <a:r>
              <a:rPr lang="en-US" sz="1200" b="1" kern="100" dirty="0">
                <a:effectLst/>
                <a:latin typeface="+mj-lt"/>
                <a:ea typeface="Yu Mincho" panose="02020400000000000000" pitchFamily="18" charset="-128"/>
                <a:cs typeface="DaunPenh" panose="01010101010101010101" pitchFamily="2" charset="0"/>
              </a:rPr>
              <a:t>40</a:t>
            </a:r>
            <a:r>
              <a:rPr lang="en-US" sz="1200" kern="100" dirty="0">
                <a:effectLst/>
                <a:latin typeface="+mj-lt"/>
                <a:ea typeface="Yu Mincho" panose="02020400000000000000" pitchFamily="18" charset="-128"/>
                <a:cs typeface="DaunPenh" panose="01010101010101010101" pitchFamily="2" charset="0"/>
              </a:rPr>
              <a:t>, 3236-3239 (2001)]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6BB4412-70F5-4591-AFD5-197478AB2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48043"/>
              </p:ext>
            </p:extLst>
          </p:nvPr>
        </p:nvGraphicFramePr>
        <p:xfrm>
          <a:off x="2317979" y="5147398"/>
          <a:ext cx="1126667" cy="663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Equation" r:id="rId4" imgW="1556279" imgH="916071" progId="Equation.DSMT4">
                  <p:embed/>
                </p:oleObj>
              </mc:Choice>
              <mc:Fallback>
                <p:oleObj name="Equation" r:id="rId4" imgW="1556279" imgH="91607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17979" y="5147398"/>
                        <a:ext cx="1126667" cy="663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E55F7DD-2135-43F9-83EA-6A1967B9A31B}"/>
              </a:ext>
            </a:extLst>
          </p:cNvPr>
          <p:cNvSpPr txBox="1"/>
          <p:nvPr/>
        </p:nvSpPr>
        <p:spPr>
          <a:xfrm>
            <a:off x="3693660" y="5075873"/>
            <a:ext cx="25091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</a:t>
            </a: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Seebeck</a:t>
            </a: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coefficient [V/K]</a:t>
            </a:r>
          </a:p>
          <a:p>
            <a:r>
              <a:rPr lang="en-US" sz="14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ρ: </a:t>
            </a:r>
            <a:r>
              <a:rPr lang="en-US" sz="1400" i="1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</a:t>
            </a: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esistivity [</a:t>
            </a:r>
            <a:r>
              <a:rPr lang="el-GR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Ω</a:t>
            </a: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.m]</a:t>
            </a:r>
            <a:endParaRPr lang="en-US" sz="1400" i="1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sz="14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κ: </a:t>
            </a: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thermal conductivity[W/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m.K</a:t>
            </a:r>
            <a:r>
              <a:rPr lang="en-US" sz="1400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]</a:t>
            </a:r>
            <a:endParaRPr lang="en-US" sz="14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550C74-0A7A-4437-B292-A660BC7A8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2595" y="507677"/>
            <a:ext cx="3155495" cy="32139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3B275D-3F6E-4C39-BC34-3E91B989E689}"/>
              </a:ext>
            </a:extLst>
          </p:cNvPr>
          <p:cNvSpPr/>
          <p:nvPr/>
        </p:nvSpPr>
        <p:spPr>
          <a:xfrm>
            <a:off x="2130689" y="5044693"/>
            <a:ext cx="4000086" cy="8687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70E56F-40FE-4CB4-AA97-FF812A7AE363}"/>
              </a:ext>
            </a:extLst>
          </p:cNvPr>
          <p:cNvCxnSpPr>
            <a:cxnSpLocks/>
          </p:cNvCxnSpPr>
          <p:nvPr/>
        </p:nvCxnSpPr>
        <p:spPr>
          <a:xfrm flipV="1">
            <a:off x="6667412" y="1019044"/>
            <a:ext cx="63031" cy="21911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49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565C3D-47B3-4BC3-805E-4D41CC38C5B0}"/>
              </a:ext>
            </a:extLst>
          </p:cNvPr>
          <p:cNvCxnSpPr>
            <a:cxnSpLocks/>
          </p:cNvCxnSpPr>
          <p:nvPr/>
        </p:nvCxnSpPr>
        <p:spPr>
          <a:xfrm>
            <a:off x="606271" y="454337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269804D-3F03-4662-9EA5-C42D759682E2}"/>
              </a:ext>
            </a:extLst>
          </p:cNvPr>
          <p:cNvSpPr txBox="1">
            <a:spLocks/>
          </p:cNvSpPr>
          <p:nvPr/>
        </p:nvSpPr>
        <p:spPr>
          <a:xfrm>
            <a:off x="628650" y="-159856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to improve TE performance of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FeSi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 doping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E431D0-AFE4-4279-A5F5-1169A0B49A74}"/>
              </a:ext>
            </a:extLst>
          </p:cNvPr>
          <p:cNvSpPr txBox="1"/>
          <p:nvPr/>
        </p:nvSpPr>
        <p:spPr>
          <a:xfrm>
            <a:off x="115794" y="529277"/>
            <a:ext cx="4938527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Resistivity</a:t>
            </a:r>
            <a:r>
              <a:rPr lang="en-US" sz="20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 (</a:t>
            </a:r>
            <a:r>
              <a:rPr lang="el-GR" sz="20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ρ</a:t>
            </a:r>
            <a:r>
              <a:rPr lang="en-US" sz="20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) </a:t>
            </a:r>
            <a:r>
              <a:rPr lang="en-US" sz="2000" b="1" dirty="0">
                <a:solidFill>
                  <a:srgbClr val="202124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can be decreased </a:t>
            </a:r>
            <a:r>
              <a:rPr lang="en-US" sz="20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sz="20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increase in carrier density (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Co-doing due to the 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</a:t>
            </a:r>
            <a:r>
              <a:rPr lang="en-US" sz="20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valence electron.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2D243-BFD2-493F-AC6F-07170822E3EE}"/>
              </a:ext>
            </a:extLst>
          </p:cNvPr>
          <p:cNvSpPr txBox="1"/>
          <p:nvPr/>
        </p:nvSpPr>
        <p:spPr>
          <a:xfrm>
            <a:off x="115794" y="5809590"/>
            <a:ext cx="86994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increasing 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decreasing the </a:t>
            </a:r>
            <a:r>
              <a:rPr lang="el-GR" sz="2000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Seebeck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coefficient |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also decreases. Therefore, we need to find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optimum Co doping and carrier density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Slide Number Placeholder 9">
            <a:extLst>
              <a:ext uri="{FF2B5EF4-FFF2-40B4-BE49-F238E27FC236}">
                <a16:creationId xmlns:a16="http://schemas.microsoft.com/office/drawing/2014/main" id="{5168157F-CE7B-42A2-AA4A-0D8A19EE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6804" y="6433717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25853A35-493D-40CF-A1F2-8FFE7EF96441}"/>
              </a:ext>
            </a:extLst>
          </p:cNvPr>
          <p:cNvSpPr txBox="1"/>
          <p:nvPr/>
        </p:nvSpPr>
        <p:spPr>
          <a:xfrm>
            <a:off x="4572000" y="2322745"/>
            <a:ext cx="383320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Seebeck</a:t>
            </a:r>
            <a:r>
              <a:rPr lang="en-US" sz="20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coefficient (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S)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8">
            <a:extLst>
              <a:ext uri="{FF2B5EF4-FFF2-40B4-BE49-F238E27FC236}">
                <a16:creationId xmlns:a16="http://schemas.microsoft.com/office/drawing/2014/main" id="{6919D83D-B6A0-4D67-AFED-2FB01FD19D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15773" y="481928"/>
          <a:ext cx="9445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Equation" r:id="rId3" imgW="634680" imgH="266400" progId="Equation.DSMT4">
                  <p:embed/>
                </p:oleObj>
              </mc:Choice>
              <mc:Fallback>
                <p:oleObj name="Equation" r:id="rId3" imgW="634680" imgH="266400" progId="Equation.DSMT4">
                  <p:embed/>
                  <p:pic>
                    <p:nvPicPr>
                      <p:cNvPr id="25" name="Object 28">
                        <a:extLst>
                          <a:ext uri="{FF2B5EF4-FFF2-40B4-BE49-F238E27FC236}">
                            <a16:creationId xmlns:a16="http://schemas.microsoft.com/office/drawing/2014/main" id="{6919D83D-B6A0-4D67-AFED-2FB01FD19D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5773" y="481928"/>
                        <a:ext cx="944562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rrow: Right 29">
            <a:extLst>
              <a:ext uri="{FF2B5EF4-FFF2-40B4-BE49-F238E27FC236}">
                <a16:creationId xmlns:a16="http://schemas.microsoft.com/office/drawing/2014/main" id="{ADF81D46-358B-4A5F-A584-B4CD41DA4AAD}"/>
              </a:ext>
            </a:extLst>
          </p:cNvPr>
          <p:cNvSpPr/>
          <p:nvPr/>
        </p:nvSpPr>
        <p:spPr>
          <a:xfrm>
            <a:off x="5902941" y="1005713"/>
            <a:ext cx="393444" cy="166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30">
            <a:extLst>
              <a:ext uri="{FF2B5EF4-FFF2-40B4-BE49-F238E27FC236}">
                <a16:creationId xmlns:a16="http://schemas.microsoft.com/office/drawing/2014/main" id="{7BAEA1C4-F5F3-4995-B77F-94FC5D737F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9330" y="880195"/>
          <a:ext cx="393443" cy="439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Equation" r:id="rId5" imgW="215640" imgH="241200" progId="Equation.DSMT4">
                  <p:embed/>
                </p:oleObj>
              </mc:Choice>
              <mc:Fallback>
                <p:oleObj name="Equation" r:id="rId5" imgW="215640" imgH="241200" progId="Equation.DSMT4">
                  <p:embed/>
                  <p:pic>
                    <p:nvPicPr>
                      <p:cNvPr id="28" name="Object 30">
                        <a:extLst>
                          <a:ext uri="{FF2B5EF4-FFF2-40B4-BE49-F238E27FC236}">
                            <a16:creationId xmlns:a16="http://schemas.microsoft.com/office/drawing/2014/main" id="{7BAEA1C4-F5F3-4995-B77F-94FC5D737F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49330" y="880195"/>
                        <a:ext cx="393443" cy="439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Arrow: Up 32">
            <a:extLst>
              <a:ext uri="{FF2B5EF4-FFF2-40B4-BE49-F238E27FC236}">
                <a16:creationId xmlns:a16="http://schemas.microsoft.com/office/drawing/2014/main" id="{D640650B-53E7-47F9-8630-E960E9F941CF}"/>
              </a:ext>
            </a:extLst>
          </p:cNvPr>
          <p:cNvSpPr/>
          <p:nvPr/>
        </p:nvSpPr>
        <p:spPr>
          <a:xfrm>
            <a:off x="5676786" y="880195"/>
            <a:ext cx="110639" cy="2618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33">
            <a:extLst>
              <a:ext uri="{FF2B5EF4-FFF2-40B4-BE49-F238E27FC236}">
                <a16:creationId xmlns:a16="http://schemas.microsoft.com/office/drawing/2014/main" id="{267C61B3-A9E5-4408-BE6A-574C35656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3580" y="477751"/>
          <a:ext cx="55880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Equation" r:id="rId7" imgW="228600" imgH="495000" progId="Equation.DSMT4">
                  <p:embed/>
                </p:oleObj>
              </mc:Choice>
              <mc:Fallback>
                <p:oleObj name="Equation" r:id="rId7" imgW="228600" imgH="495000" progId="Equation.DSMT4">
                  <p:embed/>
                  <p:pic>
                    <p:nvPicPr>
                      <p:cNvPr id="45" name="Object 33">
                        <a:extLst>
                          <a:ext uri="{FF2B5EF4-FFF2-40B4-BE49-F238E27FC236}">
                            <a16:creationId xmlns:a16="http://schemas.microsoft.com/office/drawing/2014/main" id="{267C61B3-A9E5-4408-BE6A-574C356562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33580" y="477751"/>
                        <a:ext cx="558800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Arrow: Down 35">
            <a:extLst>
              <a:ext uri="{FF2B5EF4-FFF2-40B4-BE49-F238E27FC236}">
                <a16:creationId xmlns:a16="http://schemas.microsoft.com/office/drawing/2014/main" id="{F6CB1D3C-8AA4-4C2C-9A85-85865437B6D4}"/>
              </a:ext>
            </a:extLst>
          </p:cNvPr>
          <p:cNvSpPr/>
          <p:nvPr/>
        </p:nvSpPr>
        <p:spPr>
          <a:xfrm>
            <a:off x="6966323" y="607749"/>
            <a:ext cx="101124" cy="2724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Up 36">
            <a:extLst>
              <a:ext uri="{FF2B5EF4-FFF2-40B4-BE49-F238E27FC236}">
                <a16:creationId xmlns:a16="http://schemas.microsoft.com/office/drawing/2014/main" id="{68E4B69B-9FFA-4464-A769-738A0D8C86DB}"/>
              </a:ext>
            </a:extLst>
          </p:cNvPr>
          <p:cNvSpPr/>
          <p:nvPr/>
        </p:nvSpPr>
        <p:spPr>
          <a:xfrm rot="10800000">
            <a:off x="6965068" y="1233728"/>
            <a:ext cx="110639" cy="2618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Object 13">
            <a:extLst>
              <a:ext uri="{FF2B5EF4-FFF2-40B4-BE49-F238E27FC236}">
                <a16:creationId xmlns:a16="http://schemas.microsoft.com/office/drawing/2014/main" id="{9F9F0416-DE4E-4428-B45E-802609737C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94480" y="1186170"/>
          <a:ext cx="1140379" cy="41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Equation" r:id="rId9" imgW="736560" imgH="266400" progId="Equation.DSMT4">
                  <p:embed/>
                </p:oleObj>
              </mc:Choice>
              <mc:Fallback>
                <p:oleObj name="Equation" r:id="rId9" imgW="736560" imgH="266400" progId="Equation.DSMT4">
                  <p:embed/>
                  <p:pic>
                    <p:nvPicPr>
                      <p:cNvPr id="48" name="Object 13">
                        <a:extLst>
                          <a:ext uri="{FF2B5EF4-FFF2-40B4-BE49-F238E27FC236}">
                            <a16:creationId xmlns:a16="http://schemas.microsoft.com/office/drawing/2014/main" id="{9F9F0416-DE4E-4428-B45E-802609737C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94480" y="1186170"/>
                        <a:ext cx="1140379" cy="41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23">
            <a:extLst>
              <a:ext uri="{FF2B5EF4-FFF2-40B4-BE49-F238E27FC236}">
                <a16:creationId xmlns:a16="http://schemas.microsoft.com/office/drawing/2014/main" id="{AA802BB9-40F5-4413-AE5B-1E969745409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081" t="2496" r="18291" b="29772"/>
          <a:stretch/>
        </p:blipFill>
        <p:spPr>
          <a:xfrm>
            <a:off x="198218" y="1786894"/>
            <a:ext cx="4267302" cy="378074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AA8017-BCE6-447A-A647-4C089C633905}"/>
              </a:ext>
            </a:extLst>
          </p:cNvPr>
          <p:cNvSpPr txBox="1"/>
          <p:nvPr/>
        </p:nvSpPr>
        <p:spPr>
          <a:xfrm>
            <a:off x="905003" y="3303279"/>
            <a:ext cx="285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large m</a:t>
            </a:r>
            <a:r>
              <a:rPr kumimoji="1" lang="en-US" altLang="ja-JP" b="1" baseline="-25000" dirty="0">
                <a:solidFill>
                  <a:srgbClr val="FF0000"/>
                </a:solidFill>
              </a:rPr>
              <a:t>e</a:t>
            </a:r>
            <a:r>
              <a:rPr kumimoji="1" lang="en-US" altLang="ja-JP" b="1" dirty="0">
                <a:solidFill>
                  <a:srgbClr val="FF0000"/>
                </a:solidFill>
              </a:rPr>
              <a:t>*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451E74A-03B2-4CA7-8978-C853C2755F49}"/>
              </a:ext>
            </a:extLst>
          </p:cNvPr>
          <p:cNvSpPr txBox="1"/>
          <p:nvPr/>
        </p:nvSpPr>
        <p:spPr>
          <a:xfrm>
            <a:off x="1974597" y="4292310"/>
            <a:ext cx="285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small </a:t>
            </a:r>
            <a:r>
              <a:rPr kumimoji="1" lang="en-US" altLang="ja-JP" b="1" dirty="0" err="1">
                <a:solidFill>
                  <a:srgbClr val="FF0000"/>
                </a:solidFill>
              </a:rPr>
              <a:t>m</a:t>
            </a:r>
            <a:r>
              <a:rPr kumimoji="1" lang="en-US" altLang="ja-JP" b="1" baseline="-25000" dirty="0" err="1">
                <a:solidFill>
                  <a:srgbClr val="FF0000"/>
                </a:solidFill>
              </a:rPr>
              <a:t>h</a:t>
            </a:r>
            <a:r>
              <a:rPr kumimoji="1" lang="en-US" altLang="ja-JP" b="1" dirty="0">
                <a:solidFill>
                  <a:srgbClr val="FF0000"/>
                </a:solidFill>
              </a:rPr>
              <a:t>*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1" name="Arrow: Right 29">
            <a:extLst>
              <a:ext uri="{FF2B5EF4-FFF2-40B4-BE49-F238E27FC236}">
                <a16:creationId xmlns:a16="http://schemas.microsoft.com/office/drawing/2014/main" id="{E5F3A594-E7C7-46E0-88AB-EDDF5813236E}"/>
              </a:ext>
            </a:extLst>
          </p:cNvPr>
          <p:cNvSpPr/>
          <p:nvPr/>
        </p:nvSpPr>
        <p:spPr>
          <a:xfrm>
            <a:off x="4678482" y="2100804"/>
            <a:ext cx="393444" cy="166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4EDC2C-8899-4731-92C1-3D8FDEBF32B1}"/>
              </a:ext>
            </a:extLst>
          </p:cNvPr>
          <p:cNvSpPr txBox="1"/>
          <p:nvPr/>
        </p:nvSpPr>
        <p:spPr>
          <a:xfrm>
            <a:off x="5191138" y="2020969"/>
            <a:ext cx="284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mobility</a:t>
            </a:r>
            <a:endParaRPr kumimoji="1" lang="ja-JP" altLang="en-US" dirty="0"/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60179433-3CAC-459B-920B-70B5D0BCAD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3391" y="1896082"/>
          <a:ext cx="1205033" cy="556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Equation" r:id="rId12" imgW="495000" imgH="228600" progId="Equation.DSMT4">
                  <p:embed/>
                </p:oleObj>
              </mc:Choice>
              <mc:Fallback>
                <p:oleObj name="Equation" r:id="rId12" imgW="495000" imgH="22860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60179433-3CAC-459B-920B-70B5D0BCAD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03391" y="1896082"/>
                        <a:ext cx="1205033" cy="556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3">
            <a:extLst>
              <a:ext uri="{FF2B5EF4-FFF2-40B4-BE49-F238E27FC236}">
                <a16:creationId xmlns:a16="http://schemas.microsoft.com/office/drawing/2014/main" id="{E85BE3A8-77E4-481C-8994-F171015252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6338" y="3051175"/>
          <a:ext cx="22987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Equation" r:id="rId14" imgW="1612800" imgH="583920" progId="Equation.DSMT4">
                  <p:embed/>
                </p:oleObj>
              </mc:Choice>
              <mc:Fallback>
                <p:oleObj name="Equation" r:id="rId14" imgW="1612800" imgH="583920" progId="Equation.DSMT4">
                  <p:embed/>
                  <p:pic>
                    <p:nvPicPr>
                      <p:cNvPr id="52" name="Object 13">
                        <a:extLst>
                          <a:ext uri="{FF2B5EF4-FFF2-40B4-BE49-F238E27FC236}">
                            <a16:creationId xmlns:a16="http://schemas.microsoft.com/office/drawing/2014/main" id="{E85BE3A8-77E4-481C-8994-F17101525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86338" y="3051175"/>
                        <a:ext cx="229870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Arrow: Right 29">
            <a:extLst>
              <a:ext uri="{FF2B5EF4-FFF2-40B4-BE49-F238E27FC236}">
                <a16:creationId xmlns:a16="http://schemas.microsoft.com/office/drawing/2014/main" id="{1A85D3C5-1A3B-42FD-981A-7BCE695D3680}"/>
              </a:ext>
            </a:extLst>
          </p:cNvPr>
          <p:cNvSpPr/>
          <p:nvPr/>
        </p:nvSpPr>
        <p:spPr>
          <a:xfrm>
            <a:off x="7201036" y="3423159"/>
            <a:ext cx="393444" cy="166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オブジェクト 53">
            <a:extLst>
              <a:ext uri="{FF2B5EF4-FFF2-40B4-BE49-F238E27FC236}">
                <a16:creationId xmlns:a16="http://schemas.microsoft.com/office/drawing/2014/main" id="{5E8C13BD-DFE8-4107-879D-C0DE5590F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40750" y="3235125"/>
          <a:ext cx="1185275" cy="514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Equation" r:id="rId16" imgW="583920" imgH="253800" progId="Equation.DSMT4">
                  <p:embed/>
                </p:oleObj>
              </mc:Choice>
              <mc:Fallback>
                <p:oleObj name="Equation" r:id="rId16" imgW="583920" imgH="253800" progId="Equation.DSMT4">
                  <p:embed/>
                  <p:pic>
                    <p:nvPicPr>
                      <p:cNvPr id="54" name="オブジェクト 53">
                        <a:extLst>
                          <a:ext uri="{FF2B5EF4-FFF2-40B4-BE49-F238E27FC236}">
                            <a16:creationId xmlns:a16="http://schemas.microsoft.com/office/drawing/2014/main" id="{5E8C13BD-DFE8-4107-879D-C0DE5590F6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40750" y="3235125"/>
                        <a:ext cx="1185275" cy="514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10">
            <a:extLst>
              <a:ext uri="{FF2B5EF4-FFF2-40B4-BE49-F238E27FC236}">
                <a16:creationId xmlns:a16="http://schemas.microsoft.com/office/drawing/2014/main" id="{D48875A4-26ED-49C4-8CA0-43A55C0BDD1E}"/>
              </a:ext>
            </a:extLst>
          </p:cNvPr>
          <p:cNvSpPr txBox="1"/>
          <p:nvPr/>
        </p:nvSpPr>
        <p:spPr>
          <a:xfrm>
            <a:off x="4633911" y="3844187"/>
            <a:ext cx="44602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FeSi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(x=0)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Seebeck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coefficient |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decreases with increasing temperature because of the bipolar effect. 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 doping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Hall mobility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ja-JP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 and |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increases because of the majority carrier for electrons.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1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207C9F1B-295E-4FE0-BA76-02FE0C77BA05}"/>
              </a:ext>
            </a:extLst>
          </p:cNvPr>
          <p:cNvGraphicFramePr/>
          <p:nvPr/>
        </p:nvGraphicFramePr>
        <p:xfrm>
          <a:off x="-70988" y="887232"/>
          <a:ext cx="5245404" cy="552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555" y="6354876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960224" y="14419"/>
            <a:ext cx="6702458" cy="384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method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-415838" y="3438489"/>
            <a:ext cx="127751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-48193" y="4268048"/>
            <a:ext cx="127751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262892" y="4148184"/>
            <a:ext cx="127751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546285" y="3136150"/>
            <a:ext cx="127751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856781" y="3612228"/>
            <a:ext cx="127751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FEC1A5-7BDD-465A-A02D-453505F42487}"/>
              </a:ext>
            </a:extLst>
          </p:cNvPr>
          <p:cNvSpPr txBox="1"/>
          <p:nvPr/>
        </p:nvSpPr>
        <p:spPr>
          <a:xfrm>
            <a:off x="1096999" y="329145"/>
            <a:ext cx="2258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Fabrication :</a:t>
            </a:r>
            <a:endParaRPr lang="en-US" b="1" dirty="0"/>
          </a:p>
        </p:txBody>
      </p:sp>
      <p:pic>
        <p:nvPicPr>
          <p:cNvPr id="13314" name="Picture 2" descr="Figure S2. Schematic diagram of the vacuum arc melting furnace with... |  Download Scientific Diagram">
            <a:extLst>
              <a:ext uri="{FF2B5EF4-FFF2-40B4-BE49-F238E27FC236}">
                <a16:creationId xmlns:a16="http://schemas.microsoft.com/office/drawing/2014/main" id="{9FCDEB9E-02BC-40C7-91E5-00DEF068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511"/>
            <a:ext cx="1579067" cy="157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AF6FA21-7832-47EC-8A68-4A51571AA167}"/>
              </a:ext>
            </a:extLst>
          </p:cNvPr>
          <p:cNvGrpSpPr/>
          <p:nvPr/>
        </p:nvGrpSpPr>
        <p:grpSpPr>
          <a:xfrm>
            <a:off x="328879" y="2549842"/>
            <a:ext cx="1170798" cy="300265"/>
            <a:chOff x="5476973" y="2280769"/>
            <a:chExt cx="1051536" cy="36478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05716C2-DB3A-4D09-AEFF-BD7104230BDD}"/>
                </a:ext>
              </a:extLst>
            </p:cNvPr>
            <p:cNvCxnSpPr/>
            <p:nvPr/>
          </p:nvCxnSpPr>
          <p:spPr>
            <a:xfrm>
              <a:off x="5618375" y="2300140"/>
              <a:ext cx="8961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EAD782C-5F26-4267-8B98-A4AF211468AA}"/>
                </a:ext>
              </a:extLst>
            </p:cNvPr>
            <p:cNvCxnSpPr/>
            <p:nvPr/>
          </p:nvCxnSpPr>
          <p:spPr>
            <a:xfrm flipH="1">
              <a:off x="5482705" y="2300140"/>
              <a:ext cx="131975" cy="199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A020C0F-54C9-4A70-BBBD-984F1B5B06E9}"/>
                </a:ext>
              </a:extLst>
            </p:cNvPr>
            <p:cNvCxnSpPr/>
            <p:nvPr/>
          </p:nvCxnSpPr>
          <p:spPr>
            <a:xfrm flipH="1">
              <a:off x="6391962" y="2300140"/>
              <a:ext cx="131975" cy="199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773D698-601D-4537-B5E4-E9551CEC9A44}"/>
                </a:ext>
              </a:extLst>
            </p:cNvPr>
            <p:cNvCxnSpPr>
              <a:cxnSpLocks/>
            </p:cNvCxnSpPr>
            <p:nvPr/>
          </p:nvCxnSpPr>
          <p:spPr>
            <a:xfrm>
              <a:off x="5476973" y="2499596"/>
              <a:ext cx="91940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8D96688-5A7C-4346-A671-CF2DC59A1A98}"/>
                </a:ext>
              </a:extLst>
            </p:cNvPr>
            <p:cNvCxnSpPr/>
            <p:nvPr/>
          </p:nvCxnSpPr>
          <p:spPr>
            <a:xfrm>
              <a:off x="5483534" y="2503291"/>
              <a:ext cx="0" cy="142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1FF3EBF-A4ED-4E26-8CCC-6C70491C7585}"/>
                </a:ext>
              </a:extLst>
            </p:cNvPr>
            <p:cNvCxnSpPr>
              <a:cxnSpLocks/>
            </p:cNvCxnSpPr>
            <p:nvPr/>
          </p:nvCxnSpPr>
          <p:spPr>
            <a:xfrm>
              <a:off x="5476973" y="2644925"/>
              <a:ext cx="91940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7E944EC-13F2-4AA2-8B9B-D729A387FE18}"/>
                </a:ext>
              </a:extLst>
            </p:cNvPr>
            <p:cNvCxnSpPr/>
            <p:nvPr/>
          </p:nvCxnSpPr>
          <p:spPr>
            <a:xfrm>
              <a:off x="6392943" y="2501993"/>
              <a:ext cx="0" cy="142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58D39C0-9746-4AA4-B0C9-C7F9F2FBCA6D}"/>
                </a:ext>
              </a:extLst>
            </p:cNvPr>
            <p:cNvCxnSpPr/>
            <p:nvPr/>
          </p:nvCxnSpPr>
          <p:spPr>
            <a:xfrm>
              <a:off x="6525566" y="2299230"/>
              <a:ext cx="0" cy="142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5AA3D0D-B63C-4889-894D-4EBF4E43352C}"/>
                </a:ext>
              </a:extLst>
            </p:cNvPr>
            <p:cNvCxnSpPr/>
            <p:nvPr/>
          </p:nvCxnSpPr>
          <p:spPr>
            <a:xfrm flipH="1">
              <a:off x="6396534" y="2445382"/>
              <a:ext cx="131975" cy="199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DC79875-3917-4670-AB6E-822DED16AE24}"/>
                </a:ext>
              </a:extLst>
            </p:cNvPr>
            <p:cNvSpPr txBox="1"/>
            <p:nvPr/>
          </p:nvSpPr>
          <p:spPr>
            <a:xfrm>
              <a:off x="5585676" y="2280769"/>
              <a:ext cx="91940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7x7x1.5mm</a:t>
              </a:r>
            </a:p>
          </p:txBody>
        </p:sp>
      </p:grpSp>
      <p:sp>
        <p:nvSpPr>
          <p:cNvPr id="35" name="Arrow: Down 34">
            <a:extLst>
              <a:ext uri="{FF2B5EF4-FFF2-40B4-BE49-F238E27FC236}">
                <a16:creationId xmlns:a16="http://schemas.microsoft.com/office/drawing/2014/main" id="{F47C2CA3-CA6A-46C4-84CF-892721DC1583}"/>
              </a:ext>
            </a:extLst>
          </p:cNvPr>
          <p:cNvSpPr/>
          <p:nvPr/>
        </p:nvSpPr>
        <p:spPr>
          <a:xfrm>
            <a:off x="839458" y="2308803"/>
            <a:ext cx="120766" cy="199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1E36F76-7E9A-45A0-B614-B7C317D930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759"/>
          <a:stretch/>
        </p:blipFill>
        <p:spPr>
          <a:xfrm>
            <a:off x="183943" y="3301044"/>
            <a:ext cx="1306005" cy="846072"/>
          </a:xfrm>
          <a:prstGeom prst="rect">
            <a:avLst/>
          </a:prstGeom>
        </p:spPr>
      </p:pic>
      <p:sp>
        <p:nvSpPr>
          <p:cNvPr id="54" name="Arrow: Down 53">
            <a:extLst>
              <a:ext uri="{FF2B5EF4-FFF2-40B4-BE49-F238E27FC236}">
                <a16:creationId xmlns:a16="http://schemas.microsoft.com/office/drawing/2014/main" id="{F6998D9C-ABED-40E5-8D65-61B64FC0B46F}"/>
              </a:ext>
            </a:extLst>
          </p:cNvPr>
          <p:cNvSpPr/>
          <p:nvPr/>
        </p:nvSpPr>
        <p:spPr>
          <a:xfrm>
            <a:off x="815640" y="3015080"/>
            <a:ext cx="120766" cy="199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37E542C-3FBA-4586-B251-FC02B8E9F6CC}"/>
              </a:ext>
            </a:extLst>
          </p:cNvPr>
          <p:cNvSpPr/>
          <p:nvPr/>
        </p:nvSpPr>
        <p:spPr>
          <a:xfrm>
            <a:off x="284927" y="4562286"/>
            <a:ext cx="1306005" cy="709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Furnace 1150 </a:t>
            </a:r>
            <a:r>
              <a:rPr lang="en-US" sz="1600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3h.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2F650AF-A7BD-4FC8-AC61-FB759E444616}"/>
              </a:ext>
            </a:extLst>
          </p:cNvPr>
          <p:cNvSpPr/>
          <p:nvPr/>
        </p:nvSpPr>
        <p:spPr>
          <a:xfrm>
            <a:off x="142159" y="5675540"/>
            <a:ext cx="1579067" cy="6890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Furnace 840 </a:t>
            </a:r>
            <a:r>
              <a:rPr lang="en-US" sz="1600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 h.</a:t>
            </a:r>
          </a:p>
        </p:txBody>
      </p:sp>
      <p:sp>
        <p:nvSpPr>
          <p:cNvPr id="57" name="Arrow: Down 56">
            <a:extLst>
              <a:ext uri="{FF2B5EF4-FFF2-40B4-BE49-F238E27FC236}">
                <a16:creationId xmlns:a16="http://schemas.microsoft.com/office/drawing/2014/main" id="{C9513775-9410-4B65-836A-3BA830967594}"/>
              </a:ext>
            </a:extLst>
          </p:cNvPr>
          <p:cNvSpPr/>
          <p:nvPr/>
        </p:nvSpPr>
        <p:spPr>
          <a:xfrm>
            <a:off x="847231" y="4227479"/>
            <a:ext cx="120766" cy="199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5C570180-3C6A-40A5-8146-D4F2084575AF}"/>
              </a:ext>
            </a:extLst>
          </p:cNvPr>
          <p:cNvSpPr/>
          <p:nvPr/>
        </p:nvSpPr>
        <p:spPr>
          <a:xfrm>
            <a:off x="928045" y="5312765"/>
            <a:ext cx="120766" cy="199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80C7DA-3591-40EB-916D-86AD131F8B28}"/>
              </a:ext>
            </a:extLst>
          </p:cNvPr>
          <p:cNvSpPr txBox="1"/>
          <p:nvPr/>
        </p:nvSpPr>
        <p:spPr>
          <a:xfrm>
            <a:off x="5315818" y="413366"/>
            <a:ext cx="2613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:</a:t>
            </a:r>
          </a:p>
        </p:txBody>
      </p:sp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00E57C81-61A3-45E7-B377-B1395E327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596294"/>
              </p:ext>
            </p:extLst>
          </p:nvPr>
        </p:nvGraphicFramePr>
        <p:xfrm>
          <a:off x="3955829" y="869382"/>
          <a:ext cx="4991505" cy="54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6BE4DA-1FBC-440C-8F95-CDBEE3EDF392}"/>
              </a:ext>
            </a:extLst>
          </p:cNvPr>
          <p:cNvCxnSpPr>
            <a:cxnSpLocks/>
          </p:cNvCxnSpPr>
          <p:nvPr/>
        </p:nvCxnSpPr>
        <p:spPr>
          <a:xfrm>
            <a:off x="3525625" y="687433"/>
            <a:ext cx="112056" cy="57254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49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9">
            <a:extLst>
              <a:ext uri="{FF2B5EF4-FFF2-40B4-BE49-F238E27FC236}">
                <a16:creationId xmlns:a16="http://schemas.microsoft.com/office/drawing/2014/main" id="{CFF3F22B-01AF-4828-87D1-AB2D09BA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6084" y="6280560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AE18281-9B7D-4F3F-8143-EEC196E5CE72}"/>
              </a:ext>
            </a:extLst>
          </p:cNvPr>
          <p:cNvGrpSpPr/>
          <p:nvPr/>
        </p:nvGrpSpPr>
        <p:grpSpPr>
          <a:xfrm>
            <a:off x="-158668" y="474773"/>
            <a:ext cx="7080783" cy="6392654"/>
            <a:chOff x="-168095" y="-46007"/>
            <a:chExt cx="7080783" cy="6392654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E54D2C92-64F3-4BA0-9377-10D5BB74B3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835" t="16144" b="12845"/>
            <a:stretch/>
          </p:blipFill>
          <p:spPr>
            <a:xfrm>
              <a:off x="3635179" y="2809279"/>
              <a:ext cx="3174015" cy="2373853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AACD8826-CB84-47E7-AD12-80D407DAA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6453"/>
            <a:stretch/>
          </p:blipFill>
          <p:spPr>
            <a:xfrm>
              <a:off x="3504685" y="3967318"/>
              <a:ext cx="3302425" cy="2131903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87F92C59-524C-4EC5-A9CB-B44B710DE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1835" t="20420" b="10859"/>
            <a:stretch/>
          </p:blipFill>
          <p:spPr>
            <a:xfrm>
              <a:off x="3636114" y="2206498"/>
              <a:ext cx="3174568" cy="1798322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352BF063-40A7-44FA-BFBB-630290585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1835" t="19476" b="10067"/>
            <a:stretch/>
          </p:blipFill>
          <p:spPr>
            <a:xfrm>
              <a:off x="3628365" y="906876"/>
              <a:ext cx="3181397" cy="1965790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FD89284F-08DE-4CFB-8510-18070DD6E3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2131" r="-2" b="10440"/>
            <a:stretch/>
          </p:blipFill>
          <p:spPr>
            <a:xfrm>
              <a:off x="3643016" y="-46007"/>
              <a:ext cx="3166559" cy="2253196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4A02236F-B5F7-44EB-A509-453023049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2069" t="7925" b="8968"/>
            <a:stretch/>
          </p:blipFill>
          <p:spPr>
            <a:xfrm>
              <a:off x="287120" y="1302276"/>
              <a:ext cx="3166559" cy="1601386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F9E3558-AC03-4170-A065-91B544156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1846" b="8952"/>
            <a:stretch/>
          </p:blipFill>
          <p:spPr>
            <a:xfrm>
              <a:off x="277695" y="-37961"/>
              <a:ext cx="3175984" cy="2253196"/>
            </a:xfrm>
            <a:prstGeom prst="rect">
              <a:avLst/>
            </a:prstGeom>
          </p:spPr>
        </p:pic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0D023F2-B477-4428-98FE-C00A116AE8AE}"/>
                </a:ext>
              </a:extLst>
            </p:cNvPr>
            <p:cNvSpPr/>
            <p:nvPr/>
          </p:nvSpPr>
          <p:spPr>
            <a:xfrm>
              <a:off x="4691134" y="5147032"/>
              <a:ext cx="131975" cy="18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E7A3200-7316-4449-A778-79E84E9F8196}"/>
                </a:ext>
              </a:extLst>
            </p:cNvPr>
            <p:cNvSpPr txBox="1"/>
            <p:nvPr/>
          </p:nvSpPr>
          <p:spPr>
            <a:xfrm>
              <a:off x="2787233" y="1295933"/>
              <a:ext cx="56296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x=0.00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185EAE4-305E-4AE9-A42D-3F029959B6EF}"/>
                </a:ext>
              </a:extLst>
            </p:cNvPr>
            <p:cNvSpPr txBox="1"/>
            <p:nvPr/>
          </p:nvSpPr>
          <p:spPr>
            <a:xfrm>
              <a:off x="2796347" y="4736396"/>
              <a:ext cx="57596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x=0.03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BD6AF28-F5FB-4FB9-A45D-D4E6754217A6}"/>
                </a:ext>
              </a:extLst>
            </p:cNvPr>
            <p:cNvSpPr txBox="1"/>
            <p:nvPr/>
          </p:nvSpPr>
          <p:spPr>
            <a:xfrm>
              <a:off x="6115875" y="2369753"/>
              <a:ext cx="70969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x=0.06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16B71EB-F3C9-4048-8127-29E7E1CC9B60}"/>
                </a:ext>
              </a:extLst>
            </p:cNvPr>
            <p:cNvSpPr txBox="1"/>
            <p:nvPr/>
          </p:nvSpPr>
          <p:spPr>
            <a:xfrm>
              <a:off x="6123677" y="3323066"/>
              <a:ext cx="70189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x=0.07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D9F5AE6-77E6-4A61-A6EB-E0002EAEA81C}"/>
                </a:ext>
              </a:extLst>
            </p:cNvPr>
            <p:cNvSpPr txBox="1"/>
            <p:nvPr/>
          </p:nvSpPr>
          <p:spPr>
            <a:xfrm>
              <a:off x="6124493" y="5173873"/>
              <a:ext cx="69245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x=0.10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B2335CA-35BF-41EA-B4F4-BABD479449B6}"/>
                </a:ext>
              </a:extLst>
            </p:cNvPr>
            <p:cNvSpPr txBox="1"/>
            <p:nvPr/>
          </p:nvSpPr>
          <p:spPr>
            <a:xfrm rot="16200000">
              <a:off x="590805" y="50047"/>
              <a:ext cx="569674" cy="45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(202)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2227E25-C7AE-4F40-9549-9C01E8C69EE5}"/>
                </a:ext>
              </a:extLst>
            </p:cNvPr>
            <p:cNvSpPr txBox="1"/>
            <p:nvPr/>
          </p:nvSpPr>
          <p:spPr>
            <a:xfrm rot="16200000">
              <a:off x="836077" y="1566012"/>
              <a:ext cx="569674" cy="45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(312)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48183AE-1E9F-416D-ACC5-7B19AFF758FD}"/>
                </a:ext>
              </a:extLst>
            </p:cNvPr>
            <p:cNvSpPr txBox="1"/>
            <p:nvPr/>
          </p:nvSpPr>
          <p:spPr>
            <a:xfrm rot="16200000">
              <a:off x="609012" y="1551723"/>
              <a:ext cx="569674" cy="45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(221)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F72C417-097D-41FB-A49C-AED27F0303CE}"/>
                </a:ext>
              </a:extLst>
            </p:cNvPr>
            <p:cNvSpPr txBox="1"/>
            <p:nvPr/>
          </p:nvSpPr>
          <p:spPr>
            <a:xfrm rot="16200000">
              <a:off x="1223680" y="1205370"/>
              <a:ext cx="569674" cy="45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(331)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AC0598A-DC9F-4F0A-BFF3-8C73DF980F55}"/>
                </a:ext>
              </a:extLst>
            </p:cNvPr>
            <p:cNvSpPr txBox="1"/>
            <p:nvPr/>
          </p:nvSpPr>
          <p:spPr>
            <a:xfrm rot="16200000">
              <a:off x="1353785" y="275053"/>
              <a:ext cx="569674" cy="45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(422)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D15EB72-96B1-4174-B016-B6346100AB2B}"/>
                </a:ext>
              </a:extLst>
            </p:cNvPr>
            <p:cNvSpPr txBox="1"/>
            <p:nvPr/>
          </p:nvSpPr>
          <p:spPr>
            <a:xfrm rot="16200000">
              <a:off x="1508356" y="1548502"/>
              <a:ext cx="569674" cy="45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(024)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3594EBC-9D82-4EA7-8255-17973D8B330E}"/>
                </a:ext>
              </a:extLst>
            </p:cNvPr>
            <p:cNvSpPr txBox="1"/>
            <p:nvPr/>
          </p:nvSpPr>
          <p:spPr>
            <a:xfrm rot="16200000">
              <a:off x="1679296" y="1548501"/>
              <a:ext cx="569674" cy="45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(242)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6D1DA17-5DDF-49CD-9835-14AA2D46D69E}"/>
                </a:ext>
              </a:extLst>
            </p:cNvPr>
            <p:cNvSpPr txBox="1"/>
            <p:nvPr/>
          </p:nvSpPr>
          <p:spPr>
            <a:xfrm rot="16200000">
              <a:off x="1883229" y="1660117"/>
              <a:ext cx="569674" cy="45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(602)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DAEBA7B-6F8A-4045-91CF-94B4DB41428C}"/>
                </a:ext>
              </a:extLst>
            </p:cNvPr>
            <p:cNvSpPr txBox="1"/>
            <p:nvPr/>
          </p:nvSpPr>
          <p:spPr>
            <a:xfrm rot="16200000">
              <a:off x="2247161" y="1613960"/>
              <a:ext cx="569674" cy="45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(533)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A943BDE-F5B8-48E7-815F-6263A33553BD}"/>
                </a:ext>
              </a:extLst>
            </p:cNvPr>
            <p:cNvSpPr txBox="1"/>
            <p:nvPr/>
          </p:nvSpPr>
          <p:spPr>
            <a:xfrm rot="16200000">
              <a:off x="2657204" y="1568804"/>
              <a:ext cx="569674" cy="45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(515)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8F7E30B-5BEB-49A9-B31D-0F0C8B68B53F}"/>
                </a:ext>
              </a:extLst>
            </p:cNvPr>
            <p:cNvSpPr txBox="1"/>
            <p:nvPr/>
          </p:nvSpPr>
          <p:spPr>
            <a:xfrm>
              <a:off x="2708161" y="1094115"/>
              <a:ext cx="74551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β-phase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61944C71-77B0-439B-AC30-EA4C40982815}"/>
                </a:ext>
              </a:extLst>
            </p:cNvPr>
            <p:cNvSpPr txBox="1"/>
            <p:nvPr/>
          </p:nvSpPr>
          <p:spPr>
            <a:xfrm>
              <a:off x="2700354" y="2231254"/>
              <a:ext cx="76259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β-phase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69688E6-84EB-4B29-9864-137C9FBB50C5}"/>
                </a:ext>
              </a:extLst>
            </p:cNvPr>
            <p:cNvSpPr txBox="1"/>
            <p:nvPr/>
          </p:nvSpPr>
          <p:spPr>
            <a:xfrm>
              <a:off x="6063334" y="2190350"/>
              <a:ext cx="74377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β-phase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D2193B5-5E5A-439B-AE16-D9B3728C9A42}"/>
                </a:ext>
              </a:extLst>
            </p:cNvPr>
            <p:cNvSpPr txBox="1"/>
            <p:nvPr/>
          </p:nvSpPr>
          <p:spPr>
            <a:xfrm>
              <a:off x="5911975" y="5044040"/>
              <a:ext cx="89945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α</a:t>
              </a:r>
              <a:r>
                <a:rPr lang="en-US" sz="1200" dirty="0"/>
                <a:t>+</a:t>
              </a:r>
              <a:r>
                <a:rPr lang="en-US" sz="120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β-phase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6EC9794-947C-4D19-B411-248CD75B88FD}"/>
                </a:ext>
              </a:extLst>
            </p:cNvPr>
            <p:cNvSpPr txBox="1"/>
            <p:nvPr/>
          </p:nvSpPr>
          <p:spPr>
            <a:xfrm rot="16200000">
              <a:off x="4140418" y="3049612"/>
              <a:ext cx="70149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rgbClr val="FF0000"/>
                  </a:solidFill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α, </a:t>
              </a:r>
              <a:r>
                <a:rPr lang="en-US" sz="1050" dirty="0">
                  <a:solidFill>
                    <a:srgbClr val="FF0000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(312)</a:t>
              </a:r>
              <a:endParaRPr lang="en-US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698FC06-EB5B-4A73-AD0A-5E2567EAA725}"/>
                </a:ext>
              </a:extLst>
            </p:cNvPr>
            <p:cNvSpPr txBox="1"/>
            <p:nvPr/>
          </p:nvSpPr>
          <p:spPr>
            <a:xfrm rot="16200000">
              <a:off x="4152910" y="4656686"/>
              <a:ext cx="70149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rgbClr val="FF0000"/>
                  </a:solidFill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α, </a:t>
              </a:r>
              <a:r>
                <a:rPr lang="en-US" sz="1050" dirty="0">
                  <a:solidFill>
                    <a:srgbClr val="FF0000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(312)</a:t>
              </a:r>
              <a:endParaRPr lang="en-US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052C531-7869-42AD-BA98-7A5C5E3F35DC}"/>
                </a:ext>
              </a:extLst>
            </p:cNvPr>
            <p:cNvSpPr txBox="1"/>
            <p:nvPr/>
          </p:nvSpPr>
          <p:spPr>
            <a:xfrm>
              <a:off x="2750074" y="2431591"/>
              <a:ext cx="703605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x=0.005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4A7E749-42D6-4EDB-9750-7184E2A5784A}"/>
                </a:ext>
              </a:extLst>
            </p:cNvPr>
            <p:cNvSpPr txBox="1"/>
            <p:nvPr/>
          </p:nvSpPr>
          <p:spPr>
            <a:xfrm>
              <a:off x="2771817" y="2978184"/>
              <a:ext cx="60049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x=0.01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44B4A5B-F95E-4ECD-BB29-145ADD8B5F86}"/>
                </a:ext>
              </a:extLst>
            </p:cNvPr>
            <p:cNvSpPr txBox="1"/>
            <p:nvPr/>
          </p:nvSpPr>
          <p:spPr>
            <a:xfrm>
              <a:off x="2761855" y="3578546"/>
              <a:ext cx="691824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x=0.015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45584F7-46A3-43DF-A797-3C64EBC55C25}"/>
                </a:ext>
              </a:extLst>
            </p:cNvPr>
            <p:cNvSpPr txBox="1"/>
            <p:nvPr/>
          </p:nvSpPr>
          <p:spPr>
            <a:xfrm>
              <a:off x="2800776" y="4148426"/>
              <a:ext cx="652903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x=0.02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AE3238E-FCCE-410F-953A-9EBD6A1325D4}"/>
                </a:ext>
              </a:extLst>
            </p:cNvPr>
            <p:cNvSpPr txBox="1"/>
            <p:nvPr/>
          </p:nvSpPr>
          <p:spPr>
            <a:xfrm>
              <a:off x="2811230" y="5271819"/>
              <a:ext cx="652903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x=0.04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E9B3233-40B2-4859-90FB-7B508DDDD13D}"/>
                </a:ext>
              </a:extLst>
            </p:cNvPr>
            <p:cNvSpPr txBox="1"/>
            <p:nvPr/>
          </p:nvSpPr>
          <p:spPr>
            <a:xfrm>
              <a:off x="2714976" y="2821451"/>
              <a:ext cx="74551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β-phase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AB12AFE-332E-4546-A120-CE791C549416}"/>
                </a:ext>
              </a:extLst>
            </p:cNvPr>
            <p:cNvSpPr txBox="1"/>
            <p:nvPr/>
          </p:nvSpPr>
          <p:spPr>
            <a:xfrm>
              <a:off x="2724951" y="3415270"/>
              <a:ext cx="659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β-phase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8DA5C37-E075-45EC-8CEA-7842C2065854}"/>
                </a:ext>
              </a:extLst>
            </p:cNvPr>
            <p:cNvSpPr txBox="1"/>
            <p:nvPr/>
          </p:nvSpPr>
          <p:spPr>
            <a:xfrm>
              <a:off x="2724951" y="3956625"/>
              <a:ext cx="69182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β-phase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51D7F03-8B94-4D13-B6BA-7AF1514D41F5}"/>
                </a:ext>
              </a:extLst>
            </p:cNvPr>
            <p:cNvSpPr txBox="1"/>
            <p:nvPr/>
          </p:nvSpPr>
          <p:spPr>
            <a:xfrm>
              <a:off x="2695958" y="4561731"/>
              <a:ext cx="74551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β-phase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8ED9602-2674-40A1-960A-25D6B153AEEA}"/>
                </a:ext>
              </a:extLst>
            </p:cNvPr>
            <p:cNvSpPr txBox="1"/>
            <p:nvPr/>
          </p:nvSpPr>
          <p:spPr>
            <a:xfrm>
              <a:off x="2711033" y="5088101"/>
              <a:ext cx="78168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β-phase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703FBF7-962F-4B76-A9AF-5E4209787154}"/>
                </a:ext>
              </a:extLst>
            </p:cNvPr>
            <p:cNvSpPr txBox="1"/>
            <p:nvPr/>
          </p:nvSpPr>
          <p:spPr>
            <a:xfrm>
              <a:off x="6050689" y="966052"/>
              <a:ext cx="67877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β-phase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3C33E5E-BBAA-4C28-B11A-BC6B774C132C}"/>
                </a:ext>
              </a:extLst>
            </p:cNvPr>
            <p:cNvSpPr txBox="1"/>
            <p:nvPr/>
          </p:nvSpPr>
          <p:spPr>
            <a:xfrm>
              <a:off x="6092929" y="1205740"/>
              <a:ext cx="63106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x=0.05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6028553F-5F59-4619-8978-1ADB2BA91189}"/>
                </a:ext>
              </a:extLst>
            </p:cNvPr>
            <p:cNvSpPr txBox="1"/>
            <p:nvPr/>
          </p:nvSpPr>
          <p:spPr>
            <a:xfrm>
              <a:off x="5921826" y="4525158"/>
              <a:ext cx="99086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α</a:t>
              </a:r>
              <a:r>
                <a:rPr lang="en-US" sz="1200" dirty="0"/>
                <a:t>+</a:t>
              </a:r>
              <a:r>
                <a:rPr lang="en-US" sz="120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β-phase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1D64687-8DE3-4F6E-8F04-CF6F909E7C41}"/>
                </a:ext>
              </a:extLst>
            </p:cNvPr>
            <p:cNvSpPr txBox="1"/>
            <p:nvPr/>
          </p:nvSpPr>
          <p:spPr>
            <a:xfrm>
              <a:off x="6098691" y="4098653"/>
              <a:ext cx="80895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x=0.08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8C7E7146-E6C1-441F-BDA7-1479DFF1D91B}"/>
                </a:ext>
              </a:extLst>
            </p:cNvPr>
            <p:cNvSpPr txBox="1"/>
            <p:nvPr/>
          </p:nvSpPr>
          <p:spPr>
            <a:xfrm rot="16200000">
              <a:off x="4140418" y="4062577"/>
              <a:ext cx="70149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rgbClr val="FF0000"/>
                  </a:solidFill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α, </a:t>
              </a:r>
              <a:r>
                <a:rPr lang="en-US" sz="1050" dirty="0">
                  <a:solidFill>
                    <a:srgbClr val="FF0000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(312)</a:t>
              </a:r>
              <a:endParaRPr lang="en-US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CB227187-1DA5-4A19-A401-077DD6984D51}"/>
                </a:ext>
              </a:extLst>
            </p:cNvPr>
            <p:cNvSpPr txBox="1"/>
            <p:nvPr/>
          </p:nvSpPr>
          <p:spPr>
            <a:xfrm>
              <a:off x="6142342" y="4684654"/>
              <a:ext cx="69245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x=0.09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3D78BB0-1D5A-409C-BA99-19337757E4CC}"/>
                </a:ext>
              </a:extLst>
            </p:cNvPr>
            <p:cNvSpPr txBox="1"/>
            <p:nvPr/>
          </p:nvSpPr>
          <p:spPr>
            <a:xfrm rot="16200000">
              <a:off x="-823462" y="2808225"/>
              <a:ext cx="1768360" cy="457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00" dirty="0"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Intensity / </a:t>
              </a:r>
              <a:r>
                <a:rPr lang="en-US" sz="1400" kern="100" dirty="0" err="1"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arb.unit</a:t>
              </a:r>
              <a:endParaRPr lang="en-US" sz="1400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E77D4D38-1BFA-47F6-93C1-467A07671A5E}"/>
                </a:ext>
              </a:extLst>
            </p:cNvPr>
            <p:cNvSpPr txBox="1"/>
            <p:nvPr/>
          </p:nvSpPr>
          <p:spPr>
            <a:xfrm rot="16200000">
              <a:off x="278083" y="1760224"/>
              <a:ext cx="569674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(112)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C3C53510-A586-47A2-B0F0-F2452D0FE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1706" t="30670" b="7203"/>
            <a:stretch/>
          </p:blipFill>
          <p:spPr>
            <a:xfrm>
              <a:off x="272282" y="1923974"/>
              <a:ext cx="3181397" cy="1563204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B7621320-3B95-4BD1-ABD1-10BADC42D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11835" t="33415" b="7203"/>
            <a:stretch/>
          </p:blipFill>
          <p:spPr>
            <a:xfrm>
              <a:off x="277695" y="2255311"/>
              <a:ext cx="3175984" cy="1818593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E2FC448D-3E20-4E96-9D73-3BC54C461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11835" t="10808" b="9533"/>
            <a:stretch/>
          </p:blipFill>
          <p:spPr>
            <a:xfrm>
              <a:off x="279112" y="2234090"/>
              <a:ext cx="3174567" cy="2413619"/>
            </a:xfrm>
            <a:prstGeom prst="rect">
              <a:avLst/>
            </a:prstGeom>
          </p:spPr>
        </p:pic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AD969E17-A757-4807-A758-833812597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11835" t="21066" b="8838"/>
            <a:stretch/>
          </p:blipFill>
          <p:spPr>
            <a:xfrm>
              <a:off x="275008" y="3443006"/>
              <a:ext cx="3181396" cy="1740126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965BFCE9-0EDA-468C-B7DC-033C4D7750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150" t="20118" b="-277"/>
            <a:stretch/>
          </p:blipFill>
          <p:spPr>
            <a:xfrm>
              <a:off x="161324" y="3412252"/>
              <a:ext cx="3292356" cy="2685024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00B0177-315D-4F7A-86CA-1BA5C1FFD696}"/>
                </a:ext>
              </a:extLst>
            </p:cNvPr>
            <p:cNvSpPr txBox="1"/>
            <p:nvPr/>
          </p:nvSpPr>
          <p:spPr>
            <a:xfrm rot="16200000">
              <a:off x="5997670" y="1479803"/>
              <a:ext cx="569674" cy="45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(515)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5D95B37-E0BA-4018-9E72-8C065B8BD33D}"/>
                </a:ext>
              </a:extLst>
            </p:cNvPr>
            <p:cNvSpPr txBox="1"/>
            <p:nvPr/>
          </p:nvSpPr>
          <p:spPr>
            <a:xfrm rot="16200000">
              <a:off x="5570790" y="1548501"/>
              <a:ext cx="569674" cy="45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(533)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1200EB8B-ADC3-4275-9059-159017933FC0}"/>
                </a:ext>
              </a:extLst>
            </p:cNvPr>
            <p:cNvSpPr txBox="1"/>
            <p:nvPr/>
          </p:nvSpPr>
          <p:spPr>
            <a:xfrm rot="16200000">
              <a:off x="5243538" y="1566011"/>
              <a:ext cx="569674" cy="45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(602)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99E893D0-2C5E-4D21-9D42-BFA698B7D54A}"/>
                </a:ext>
              </a:extLst>
            </p:cNvPr>
            <p:cNvSpPr txBox="1"/>
            <p:nvPr/>
          </p:nvSpPr>
          <p:spPr>
            <a:xfrm rot="16200000">
              <a:off x="5005868" y="1476555"/>
              <a:ext cx="569674" cy="45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(242)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2F4D82EE-A3D9-40A4-A50C-BC510579DBA2}"/>
                </a:ext>
              </a:extLst>
            </p:cNvPr>
            <p:cNvSpPr txBox="1"/>
            <p:nvPr/>
          </p:nvSpPr>
          <p:spPr>
            <a:xfrm rot="16200000">
              <a:off x="4855666" y="1494065"/>
              <a:ext cx="569674" cy="45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(024)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A8B91DB-BC3A-4AEE-A861-2925C07630D7}"/>
                </a:ext>
              </a:extLst>
            </p:cNvPr>
            <p:cNvSpPr txBox="1"/>
            <p:nvPr/>
          </p:nvSpPr>
          <p:spPr>
            <a:xfrm rot="16200000">
              <a:off x="4745430" y="235373"/>
              <a:ext cx="569674" cy="45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(422)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17F5CD2D-5A79-433A-9787-F8FCCEBBDF62}"/>
                </a:ext>
              </a:extLst>
            </p:cNvPr>
            <p:cNvSpPr txBox="1"/>
            <p:nvPr/>
          </p:nvSpPr>
          <p:spPr>
            <a:xfrm rot="16200000">
              <a:off x="4565363" y="1213984"/>
              <a:ext cx="569674" cy="45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(331)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F2A2023B-C507-4016-AE5D-576CD0101820}"/>
                </a:ext>
              </a:extLst>
            </p:cNvPr>
            <p:cNvSpPr txBox="1"/>
            <p:nvPr/>
          </p:nvSpPr>
          <p:spPr>
            <a:xfrm rot="16200000">
              <a:off x="3939010" y="1598074"/>
              <a:ext cx="569674" cy="45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(221)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84BBAE4D-85D9-4974-8259-919F401CF7DA}"/>
                </a:ext>
              </a:extLst>
            </p:cNvPr>
            <p:cNvSpPr txBox="1"/>
            <p:nvPr/>
          </p:nvSpPr>
          <p:spPr>
            <a:xfrm rot="16200000">
              <a:off x="4219108" y="1541736"/>
              <a:ext cx="569674" cy="45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(312)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8152B179-F9CE-4CAD-8A3E-17A661725597}"/>
                </a:ext>
              </a:extLst>
            </p:cNvPr>
            <p:cNvSpPr txBox="1"/>
            <p:nvPr/>
          </p:nvSpPr>
          <p:spPr>
            <a:xfrm rot="16200000">
              <a:off x="3938272" y="14286"/>
              <a:ext cx="569674" cy="45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(202)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625B5F19-0959-4EFB-976F-650503F2C8E6}"/>
                </a:ext>
              </a:extLst>
            </p:cNvPr>
            <p:cNvSpPr txBox="1"/>
            <p:nvPr/>
          </p:nvSpPr>
          <p:spPr>
            <a:xfrm rot="16200000">
              <a:off x="3652016" y="1741064"/>
              <a:ext cx="569674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(112)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83A4A544-044B-4D2E-BE7F-40732D2BC237}"/>
                </a:ext>
              </a:extLst>
            </p:cNvPr>
            <p:cNvSpPr txBox="1"/>
            <p:nvPr/>
          </p:nvSpPr>
          <p:spPr>
            <a:xfrm>
              <a:off x="5917702" y="3107041"/>
              <a:ext cx="88318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α</a:t>
              </a:r>
              <a:r>
                <a:rPr lang="en-US" sz="1200" dirty="0"/>
                <a:t>+</a:t>
              </a:r>
              <a:r>
                <a:rPr lang="en-US" sz="120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β-phase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67382FD9-7E60-438F-9919-D767CA0FED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11835" t="16151" b="12845"/>
            <a:stretch/>
          </p:blipFill>
          <p:spPr>
            <a:xfrm>
              <a:off x="3633489" y="2107872"/>
              <a:ext cx="3173621" cy="2527161"/>
            </a:xfrm>
            <a:prstGeom prst="rect">
              <a:avLst/>
            </a:prstGeom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EACA9F06-0E14-40DE-904C-440EFB2B0086}"/>
                </a:ext>
              </a:extLst>
            </p:cNvPr>
            <p:cNvSpPr txBox="1"/>
            <p:nvPr/>
          </p:nvSpPr>
          <p:spPr>
            <a:xfrm>
              <a:off x="5921826" y="3930226"/>
              <a:ext cx="99086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α</a:t>
              </a:r>
              <a:r>
                <a:rPr lang="en-US" sz="1200" dirty="0"/>
                <a:t>+</a:t>
              </a:r>
              <a:r>
                <a:rPr lang="en-US" sz="120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β-phase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5AB6847B-E208-47C4-9A3E-B397A51CD4A1}"/>
                </a:ext>
              </a:extLst>
            </p:cNvPr>
            <p:cNvSpPr txBox="1"/>
            <p:nvPr/>
          </p:nvSpPr>
          <p:spPr>
            <a:xfrm rot="16200000">
              <a:off x="4159157" y="5203126"/>
              <a:ext cx="679544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rgbClr val="FF0000"/>
                  </a:solidFill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α, </a:t>
              </a:r>
              <a:r>
                <a:rPr lang="en-US" sz="1050" dirty="0">
                  <a:solidFill>
                    <a:srgbClr val="FF0000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(312)</a:t>
              </a:r>
              <a:endParaRPr lang="en-US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F2613355-349C-4CDD-BCAE-928C66DECB2C}"/>
                </a:ext>
              </a:extLst>
            </p:cNvPr>
            <p:cNvSpPr txBox="1"/>
            <p:nvPr/>
          </p:nvSpPr>
          <p:spPr>
            <a:xfrm rot="16200000">
              <a:off x="2370709" y="2592960"/>
              <a:ext cx="1965791" cy="457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00" dirty="0"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Intensity /</a:t>
              </a:r>
              <a:r>
                <a:rPr lang="en-US" sz="1400" kern="100" dirty="0" err="1"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arb.unit</a:t>
              </a:r>
              <a:endParaRPr lang="en-US" sz="1400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1A9ABC5A-78C2-4F3D-9BC7-C289E6759885}"/>
                </a:ext>
              </a:extLst>
            </p:cNvPr>
            <p:cNvSpPr txBox="1"/>
            <p:nvPr/>
          </p:nvSpPr>
          <p:spPr>
            <a:xfrm>
              <a:off x="619136" y="6039255"/>
              <a:ext cx="2275256" cy="3073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Diffraction angle, 2θ / degree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682E4241-5785-4CCA-AEAA-C24C906FF8B0}"/>
                </a:ext>
              </a:extLst>
            </p:cNvPr>
            <p:cNvSpPr txBox="1"/>
            <p:nvPr/>
          </p:nvSpPr>
          <p:spPr>
            <a:xfrm>
              <a:off x="4000567" y="6017579"/>
              <a:ext cx="2513529" cy="3073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Diffraction  angle, 2θ / degree</a:t>
              </a:r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71CC0B16-B0A9-4779-BC22-1C13E7BF928D}"/>
              </a:ext>
            </a:extLst>
          </p:cNvPr>
          <p:cNvSpPr txBox="1"/>
          <p:nvPr/>
        </p:nvSpPr>
        <p:spPr>
          <a:xfrm>
            <a:off x="6726486" y="1692086"/>
            <a:ext cx="23326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transition</a:t>
            </a:r>
            <a:endParaRPr lang="en-US" sz="2000" b="1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6E109811-D3B8-469B-BAFB-3BE2F56D2437}"/>
              </a:ext>
            </a:extLst>
          </p:cNvPr>
          <p:cNvSpPr txBox="1"/>
          <p:nvPr/>
        </p:nvSpPr>
        <p:spPr>
          <a:xfrm>
            <a:off x="6648064" y="2307193"/>
            <a:ext cx="2556773" cy="1554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α phase (metallic phase)</a:t>
            </a:r>
            <a:r>
              <a:rPr lang="en-US" sz="1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is grown from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x=0.07 </a:t>
            </a:r>
            <a:r>
              <a:rPr lang="en-US" sz="1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sample. This phase is not good for TE application.</a:t>
            </a:r>
            <a:endParaRPr lang="en-US" sz="18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74" name="Object 173">
            <a:extLst>
              <a:ext uri="{FF2B5EF4-FFF2-40B4-BE49-F238E27FC236}">
                <a16:creationId xmlns:a16="http://schemas.microsoft.com/office/drawing/2014/main" id="{E74CEC3E-B9D7-4E4D-81DE-EA27EF09E2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548454"/>
              </p:ext>
            </p:extLst>
          </p:nvPr>
        </p:nvGraphicFramePr>
        <p:xfrm>
          <a:off x="7700083" y="4177680"/>
          <a:ext cx="1102242" cy="678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6" name="Equation" r:id="rId17" imgW="825480" imgH="507960" progId="Equation.DSMT4">
                  <p:embed/>
                </p:oleObj>
              </mc:Choice>
              <mc:Fallback>
                <p:oleObj name="Equation" r:id="rId17" imgW="825480" imgH="507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D96CD23-FD2D-48A8-8E09-707097F449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00083" y="4177680"/>
                        <a:ext cx="1102242" cy="678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" name="Object 174">
            <a:extLst>
              <a:ext uri="{FF2B5EF4-FFF2-40B4-BE49-F238E27FC236}">
                <a16:creationId xmlns:a16="http://schemas.microsoft.com/office/drawing/2014/main" id="{1B32D0A6-64EF-4BBE-84BB-39C4C8B59E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898014"/>
              </p:ext>
            </p:extLst>
          </p:nvPr>
        </p:nvGraphicFramePr>
        <p:xfrm>
          <a:off x="7920858" y="4936926"/>
          <a:ext cx="769790" cy="573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" name="Equation" r:id="rId19" imgW="596880" imgH="444240" progId="Equation.DSMT4">
                  <p:embed/>
                </p:oleObj>
              </mc:Choice>
              <mc:Fallback>
                <p:oleObj name="Equation" r:id="rId19" imgW="596880" imgH="444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07C84E6-34BB-4933-B516-2D75B9163A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20858" y="4936926"/>
                        <a:ext cx="769790" cy="573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" name="TextBox 175">
            <a:extLst>
              <a:ext uri="{FF2B5EF4-FFF2-40B4-BE49-F238E27FC236}">
                <a16:creationId xmlns:a16="http://schemas.microsoft.com/office/drawing/2014/main" id="{1C263E41-3C10-408C-859D-9C9A7D0314C5}"/>
              </a:ext>
            </a:extLst>
          </p:cNvPr>
          <p:cNvSpPr txBox="1"/>
          <p:nvPr/>
        </p:nvSpPr>
        <p:spPr>
          <a:xfrm>
            <a:off x="6731718" y="5394072"/>
            <a:ext cx="2706003" cy="509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∆</a:t>
            </a:r>
            <a:r>
              <a:rPr lang="en-US" sz="1600" i="1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is low in metallic phase.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A9514C3-8FB0-45DE-A82A-A6B115DF1427}"/>
              </a:ext>
            </a:extLst>
          </p:cNvPr>
          <p:cNvSpPr txBox="1"/>
          <p:nvPr/>
        </p:nvSpPr>
        <p:spPr>
          <a:xfrm>
            <a:off x="170751" y="15611"/>
            <a:ext cx="8315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X-ray diffraction patterns of Fe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1-x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Co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x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Si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(0 </a:t>
            </a:r>
            <a:r>
              <a:rPr lang="en-US" sz="1800" b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≤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x </a:t>
            </a:r>
            <a:r>
              <a:rPr lang="en-US" sz="1800" b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≤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0.10) at room temperature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8695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681180" y="54169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31930" y="6455824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FEC1A5-7BDD-465A-A02D-453505F42487}"/>
              </a:ext>
            </a:extLst>
          </p:cNvPr>
          <p:cNvSpPr txBox="1"/>
          <p:nvPr/>
        </p:nvSpPr>
        <p:spPr>
          <a:xfrm>
            <a:off x="1389216" y="116815"/>
            <a:ext cx="6365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 structure identification by Rietveld analysis </a:t>
            </a: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8CBAD0-A71C-49A4-B1C7-E4A7C28C86E9}"/>
              </a:ext>
            </a:extLst>
          </p:cNvPr>
          <p:cNvSpPr txBox="1"/>
          <p:nvPr/>
        </p:nvSpPr>
        <p:spPr>
          <a:xfrm>
            <a:off x="438865" y="680115"/>
            <a:ext cx="8691513" cy="961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By using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Rietveld Analysis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with the measured data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of 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XRD, all samples were grown in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single beta β phase crystal structure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with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Cmca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space group (base-centered orthorhombic)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after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heat treatment 1150 </a:t>
            </a:r>
            <a:r>
              <a:rPr lang="en-US" sz="1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3 h and annealing 840 </a:t>
            </a:r>
            <a:r>
              <a:rPr lang="en-US" sz="1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20 h.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5FF3D2-BD20-492B-AFB5-D01AFE71C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258" y="1733926"/>
            <a:ext cx="4327483" cy="2740447"/>
          </a:xfrm>
          <a:prstGeom prst="rect">
            <a:avLst/>
          </a:prstGeom>
        </p:spPr>
      </p:pic>
      <p:pic>
        <p:nvPicPr>
          <p:cNvPr id="29" name="Picture 35">
            <a:extLst>
              <a:ext uri="{FF2B5EF4-FFF2-40B4-BE49-F238E27FC236}">
                <a16:creationId xmlns:a16="http://schemas.microsoft.com/office/drawing/2014/main" id="{B4C586BB-8EE6-4676-85A0-31BA65F47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86" y="4799334"/>
            <a:ext cx="1842775" cy="1759071"/>
          </a:xfrm>
          <a:prstGeom prst="rect">
            <a:avLst/>
          </a:prstGeom>
          <a:noFill/>
        </p:spPr>
      </p:pic>
      <p:pic>
        <p:nvPicPr>
          <p:cNvPr id="32" name="Picture 36">
            <a:extLst>
              <a:ext uri="{FF2B5EF4-FFF2-40B4-BE49-F238E27FC236}">
                <a16:creationId xmlns:a16="http://schemas.microsoft.com/office/drawing/2014/main" id="{A9C5FD1E-12E7-451D-96F1-F595A323B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494" y="4836728"/>
            <a:ext cx="1804492" cy="1743568"/>
          </a:xfrm>
          <a:prstGeom prst="rect">
            <a:avLst/>
          </a:prstGeom>
          <a:noFill/>
        </p:spPr>
      </p:pic>
      <p:grpSp>
        <p:nvGrpSpPr>
          <p:cNvPr id="34" name="Group 8">
            <a:extLst>
              <a:ext uri="{FF2B5EF4-FFF2-40B4-BE49-F238E27FC236}">
                <a16:creationId xmlns:a16="http://schemas.microsoft.com/office/drawing/2014/main" id="{52AC6A3A-0D49-4FCA-883B-E4DEC5B5163A}"/>
              </a:ext>
            </a:extLst>
          </p:cNvPr>
          <p:cNvGrpSpPr/>
          <p:nvPr/>
        </p:nvGrpSpPr>
        <p:grpSpPr>
          <a:xfrm>
            <a:off x="205470" y="1555222"/>
            <a:ext cx="6512732" cy="3011481"/>
            <a:chOff x="1199392" y="1452461"/>
            <a:chExt cx="6512732" cy="3011481"/>
          </a:xfrm>
        </p:grpSpPr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3274DA6B-CAA2-48F9-984F-A99DE010530B}"/>
                </a:ext>
              </a:extLst>
            </p:cNvPr>
            <p:cNvSpPr/>
            <p:nvPr/>
          </p:nvSpPr>
          <p:spPr>
            <a:xfrm>
              <a:off x="6561056" y="2499596"/>
              <a:ext cx="857839" cy="284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D201A371-DAC8-47D3-A28D-E29EC716B1B2}"/>
                </a:ext>
              </a:extLst>
            </p:cNvPr>
            <p:cNvSpPr/>
            <p:nvPr/>
          </p:nvSpPr>
          <p:spPr>
            <a:xfrm>
              <a:off x="6730738" y="2572883"/>
              <a:ext cx="857839" cy="2468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" name="Rectangle 1">
              <a:extLst>
                <a:ext uri="{FF2B5EF4-FFF2-40B4-BE49-F238E27FC236}">
                  <a16:creationId xmlns:a16="http://schemas.microsoft.com/office/drawing/2014/main" id="{64001025-22A0-4A78-A1B1-3595020B0CAA}"/>
                </a:ext>
              </a:extLst>
            </p:cNvPr>
            <p:cNvSpPr/>
            <p:nvPr/>
          </p:nvSpPr>
          <p:spPr>
            <a:xfrm>
              <a:off x="5476973" y="3308808"/>
              <a:ext cx="131975" cy="18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C93E7C70-4C44-4387-A0EA-69D1ADF401C5}"/>
                </a:ext>
              </a:extLst>
            </p:cNvPr>
            <p:cNvGrpSpPr/>
            <p:nvPr/>
          </p:nvGrpSpPr>
          <p:grpSpPr>
            <a:xfrm>
              <a:off x="1199392" y="1524414"/>
              <a:ext cx="6512732" cy="2939528"/>
              <a:chOff x="2017925" y="1200365"/>
              <a:chExt cx="4735016" cy="2064339"/>
            </a:xfrm>
          </p:grpSpPr>
          <p:sp>
            <p:nvSpPr>
              <p:cNvPr id="50" name="Rectangle 14">
                <a:extLst>
                  <a:ext uri="{FF2B5EF4-FFF2-40B4-BE49-F238E27FC236}">
                    <a16:creationId xmlns:a16="http://schemas.microsoft.com/office/drawing/2014/main" id="{4140818B-2E47-4BB3-B01A-A9DE37434C8E}"/>
                  </a:ext>
                </a:extLst>
              </p:cNvPr>
              <p:cNvSpPr/>
              <p:nvPr/>
            </p:nvSpPr>
            <p:spPr>
              <a:xfrm>
                <a:off x="4384828" y="2499596"/>
                <a:ext cx="479404" cy="3201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Rectangle 18">
                <a:extLst>
                  <a:ext uri="{FF2B5EF4-FFF2-40B4-BE49-F238E27FC236}">
                    <a16:creationId xmlns:a16="http://schemas.microsoft.com/office/drawing/2014/main" id="{89B63D98-D9C2-4B7A-A58E-CFA2F63DFB41}"/>
                  </a:ext>
                </a:extLst>
              </p:cNvPr>
              <p:cNvSpPr/>
              <p:nvPr/>
            </p:nvSpPr>
            <p:spPr>
              <a:xfrm>
                <a:off x="6439096" y="3006469"/>
                <a:ext cx="131975" cy="1831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pic>
            <p:nvPicPr>
              <p:cNvPr id="52" name="Picture 2">
                <a:extLst>
                  <a:ext uri="{FF2B5EF4-FFF2-40B4-BE49-F238E27FC236}">
                    <a16:creationId xmlns:a16="http://schemas.microsoft.com/office/drawing/2014/main" id="{5B3A3B25-77B3-497D-A92C-95D6D730A7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7925" y="1200365"/>
                <a:ext cx="4487158" cy="2064339"/>
              </a:xfrm>
              <a:prstGeom prst="rect">
                <a:avLst/>
              </a:prstGeom>
            </p:spPr>
          </p:pic>
          <p:sp>
            <p:nvSpPr>
              <p:cNvPr id="53" name="TextBox 29">
                <a:extLst>
                  <a:ext uri="{FF2B5EF4-FFF2-40B4-BE49-F238E27FC236}">
                    <a16:creationId xmlns:a16="http://schemas.microsoft.com/office/drawing/2014/main" id="{56F9412B-65EC-4526-8E52-B2FE486A78D3}"/>
                  </a:ext>
                </a:extLst>
              </p:cNvPr>
              <p:cNvSpPr txBox="1"/>
              <p:nvPr/>
            </p:nvSpPr>
            <p:spPr>
              <a:xfrm>
                <a:off x="5542960" y="1223136"/>
                <a:ext cx="1209981" cy="197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Calibri" panose="020F0502020204030204" pitchFamily="34" charset="0"/>
                    <a:ea typeface="Yu Mincho" panose="02020400000000000000" pitchFamily="18" charset="-128"/>
                    <a:cs typeface="DaunPenh" panose="01010101010101010101" pitchFamily="2" charset="0"/>
                  </a:rPr>
                  <a:t>FeSi</a:t>
                </a:r>
                <a:r>
                  <a:rPr lang="en-US" sz="1200" baseline="-25000" dirty="0">
                    <a:effectLst/>
                    <a:latin typeface="Calibri" panose="020F0502020204030204" pitchFamily="34" charset="0"/>
                    <a:ea typeface="Yu Mincho" panose="02020400000000000000" pitchFamily="18" charset="-128"/>
                    <a:cs typeface="DaunPenh" panose="01010101010101010101" pitchFamily="2" charset="0"/>
                  </a:rPr>
                  <a:t>2</a:t>
                </a:r>
                <a:endParaRPr lang="en-US" sz="1200" dirty="0"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DaunPenh" panose="01010101010101010101" pitchFamily="2" charset="0"/>
                </a:endParaRPr>
              </a:p>
            </p:txBody>
          </p:sp>
        </p:grpSp>
        <p:sp>
          <p:nvSpPr>
            <p:cNvPr id="39" name="TextBox 100">
              <a:extLst>
                <a:ext uri="{FF2B5EF4-FFF2-40B4-BE49-F238E27FC236}">
                  <a16:creationId xmlns:a16="http://schemas.microsoft.com/office/drawing/2014/main" id="{536258FC-68CC-4999-92C8-350FFEFFEAD1}"/>
                </a:ext>
              </a:extLst>
            </p:cNvPr>
            <p:cNvSpPr txBox="1"/>
            <p:nvPr/>
          </p:nvSpPr>
          <p:spPr>
            <a:xfrm>
              <a:off x="5922894" y="1581531"/>
              <a:ext cx="9319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4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β-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FeSi</a:t>
              </a:r>
              <a:r>
                <a:rPr lang="en-US" sz="1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6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/>
            </a:p>
          </p:txBody>
        </p:sp>
        <p:sp>
          <p:nvSpPr>
            <p:cNvPr id="40" name="TextBox 102">
              <a:extLst>
                <a:ext uri="{FF2B5EF4-FFF2-40B4-BE49-F238E27FC236}">
                  <a16:creationId xmlns:a16="http://schemas.microsoft.com/office/drawing/2014/main" id="{E5601379-3931-428F-B2EC-BB711EF361DF}"/>
                </a:ext>
              </a:extLst>
            </p:cNvPr>
            <p:cNvSpPr txBox="1"/>
            <p:nvPr/>
          </p:nvSpPr>
          <p:spPr>
            <a:xfrm rot="16200000">
              <a:off x="2313856" y="2746716"/>
              <a:ext cx="5442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(221)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103">
              <a:extLst>
                <a:ext uri="{FF2B5EF4-FFF2-40B4-BE49-F238E27FC236}">
                  <a16:creationId xmlns:a16="http://schemas.microsoft.com/office/drawing/2014/main" id="{949F2E52-B124-4E29-9D3F-84FE871BE406}"/>
                </a:ext>
              </a:extLst>
            </p:cNvPr>
            <p:cNvSpPr txBox="1"/>
            <p:nvPr/>
          </p:nvSpPr>
          <p:spPr>
            <a:xfrm rot="16200000">
              <a:off x="2796004" y="2688897"/>
              <a:ext cx="5442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(312)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104">
              <a:extLst>
                <a:ext uri="{FF2B5EF4-FFF2-40B4-BE49-F238E27FC236}">
                  <a16:creationId xmlns:a16="http://schemas.microsoft.com/office/drawing/2014/main" id="{33B33BF2-1D48-4330-93B8-A74D7352D784}"/>
                </a:ext>
              </a:extLst>
            </p:cNvPr>
            <p:cNvSpPr txBox="1"/>
            <p:nvPr/>
          </p:nvSpPr>
          <p:spPr>
            <a:xfrm rot="16200000">
              <a:off x="3457166" y="2563516"/>
              <a:ext cx="5442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(331)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05">
              <a:extLst>
                <a:ext uri="{FF2B5EF4-FFF2-40B4-BE49-F238E27FC236}">
                  <a16:creationId xmlns:a16="http://schemas.microsoft.com/office/drawing/2014/main" id="{608906E7-05C4-4AB2-BED7-3EDBDCBBB748}"/>
                </a:ext>
              </a:extLst>
            </p:cNvPr>
            <p:cNvSpPr txBox="1"/>
            <p:nvPr/>
          </p:nvSpPr>
          <p:spPr>
            <a:xfrm rot="16200000">
              <a:off x="2230185" y="1593800"/>
              <a:ext cx="5442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(202)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106">
              <a:extLst>
                <a:ext uri="{FF2B5EF4-FFF2-40B4-BE49-F238E27FC236}">
                  <a16:creationId xmlns:a16="http://schemas.microsoft.com/office/drawing/2014/main" id="{8565613C-F301-4490-B53C-17B5D99B51B0}"/>
                </a:ext>
              </a:extLst>
            </p:cNvPr>
            <p:cNvSpPr txBox="1"/>
            <p:nvPr/>
          </p:nvSpPr>
          <p:spPr>
            <a:xfrm rot="16200000">
              <a:off x="3786830" y="1835736"/>
              <a:ext cx="5442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(422)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108">
              <a:extLst>
                <a:ext uri="{FF2B5EF4-FFF2-40B4-BE49-F238E27FC236}">
                  <a16:creationId xmlns:a16="http://schemas.microsoft.com/office/drawing/2014/main" id="{3DE9A7AC-67A2-4C2E-B473-DD6A2A239417}"/>
                </a:ext>
              </a:extLst>
            </p:cNvPr>
            <p:cNvSpPr txBox="1"/>
            <p:nvPr/>
          </p:nvSpPr>
          <p:spPr>
            <a:xfrm rot="16200000">
              <a:off x="4273515" y="2807256"/>
              <a:ext cx="5442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(242)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109">
              <a:extLst>
                <a:ext uri="{FF2B5EF4-FFF2-40B4-BE49-F238E27FC236}">
                  <a16:creationId xmlns:a16="http://schemas.microsoft.com/office/drawing/2014/main" id="{9DCFB7E9-818F-4A2D-ACAF-75BF8DFEA5DA}"/>
                </a:ext>
              </a:extLst>
            </p:cNvPr>
            <p:cNvSpPr txBox="1"/>
            <p:nvPr/>
          </p:nvSpPr>
          <p:spPr>
            <a:xfrm rot="16200000">
              <a:off x="4704807" y="2884672"/>
              <a:ext cx="5442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(602)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110">
              <a:extLst>
                <a:ext uri="{FF2B5EF4-FFF2-40B4-BE49-F238E27FC236}">
                  <a16:creationId xmlns:a16="http://schemas.microsoft.com/office/drawing/2014/main" id="{A2518B3E-ED1B-4600-9106-444BD0F8469B}"/>
                </a:ext>
              </a:extLst>
            </p:cNvPr>
            <p:cNvSpPr txBox="1"/>
            <p:nvPr/>
          </p:nvSpPr>
          <p:spPr>
            <a:xfrm rot="16200000">
              <a:off x="5396037" y="2869883"/>
              <a:ext cx="5442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(533)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111">
              <a:extLst>
                <a:ext uri="{FF2B5EF4-FFF2-40B4-BE49-F238E27FC236}">
                  <a16:creationId xmlns:a16="http://schemas.microsoft.com/office/drawing/2014/main" id="{768DF0F9-CDB3-4A5E-8E3D-AA1074F8D855}"/>
                </a:ext>
              </a:extLst>
            </p:cNvPr>
            <p:cNvSpPr txBox="1"/>
            <p:nvPr/>
          </p:nvSpPr>
          <p:spPr>
            <a:xfrm rot="16200000">
              <a:off x="6140003" y="2837980"/>
              <a:ext cx="5442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(515)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114">
              <a:extLst>
                <a:ext uri="{FF2B5EF4-FFF2-40B4-BE49-F238E27FC236}">
                  <a16:creationId xmlns:a16="http://schemas.microsoft.com/office/drawing/2014/main" id="{18673011-377E-42F5-97DE-515A1DF67BFD}"/>
                </a:ext>
              </a:extLst>
            </p:cNvPr>
            <p:cNvSpPr txBox="1"/>
            <p:nvPr/>
          </p:nvSpPr>
          <p:spPr>
            <a:xfrm rot="16200000">
              <a:off x="4042338" y="2735456"/>
              <a:ext cx="557245" cy="392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(024)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TextBox 32">
            <a:extLst>
              <a:ext uri="{FF2B5EF4-FFF2-40B4-BE49-F238E27FC236}">
                <a16:creationId xmlns:a16="http://schemas.microsoft.com/office/drawing/2014/main" id="{DCF7A2A7-F897-4AAA-8411-04D0ED3DC6F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63594" y="2767088"/>
            <a:ext cx="819785" cy="3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algn="just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(112)</a:t>
            </a:r>
            <a:endParaRPr lang="en-US" sz="1050" kern="100" dirty="0">
              <a:effectLst/>
              <a:latin typeface="Yu Mincho" panose="02020400000000000000" pitchFamily="18" charset="-128"/>
              <a:ea typeface="Yu Mincho" panose="02020400000000000000" pitchFamily="18" charset="-128"/>
              <a:cs typeface="DaunPenh" panose="01010101010101010101" pitchFamily="2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25E365D-DCDF-4051-81D9-7009A8C22991}"/>
              </a:ext>
            </a:extLst>
          </p:cNvPr>
          <p:cNvSpPr txBox="1"/>
          <p:nvPr/>
        </p:nvSpPr>
        <p:spPr>
          <a:xfrm>
            <a:off x="6542509" y="1567944"/>
            <a:ext cx="612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Si2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5176F2B-103E-42A9-9B4D-C24BB4382501}"/>
              </a:ext>
            </a:extLst>
          </p:cNvPr>
          <p:cNvSpPr txBox="1"/>
          <p:nvPr/>
        </p:nvSpPr>
        <p:spPr>
          <a:xfrm>
            <a:off x="6304092" y="1903444"/>
            <a:ext cx="612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Si1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D3F2E67-6875-4F88-86AB-774A930FDE3F}"/>
              </a:ext>
            </a:extLst>
          </p:cNvPr>
          <p:cNvSpPr txBox="1"/>
          <p:nvPr/>
        </p:nvSpPr>
        <p:spPr>
          <a:xfrm>
            <a:off x="8715873" y="2566962"/>
            <a:ext cx="52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Fe2</a:t>
            </a:r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F308491D-A89B-493E-97AF-32649FC02DBA}"/>
              </a:ext>
            </a:extLst>
          </p:cNvPr>
          <p:cNvCxnSpPr>
            <a:cxnSpLocks/>
          </p:cNvCxnSpPr>
          <p:nvPr/>
        </p:nvCxnSpPr>
        <p:spPr>
          <a:xfrm flipH="1">
            <a:off x="8461637" y="2023302"/>
            <a:ext cx="172268" cy="1941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DC4CF9BF-FAC3-4B34-80C4-E26DF47C5BCC}"/>
              </a:ext>
            </a:extLst>
          </p:cNvPr>
          <p:cNvCxnSpPr>
            <a:cxnSpLocks/>
          </p:cNvCxnSpPr>
          <p:nvPr/>
        </p:nvCxnSpPr>
        <p:spPr>
          <a:xfrm flipH="1" flipV="1">
            <a:off x="8185353" y="2672743"/>
            <a:ext cx="591047" cy="35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CA454636-3596-415F-A84A-A814DE8AE4B3}"/>
              </a:ext>
            </a:extLst>
          </p:cNvPr>
          <p:cNvSpPr txBox="1"/>
          <p:nvPr/>
        </p:nvSpPr>
        <p:spPr>
          <a:xfrm>
            <a:off x="8511326" y="1775490"/>
            <a:ext cx="612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Fe1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C1BE06BA-E3BD-41A4-9157-75CEBDF7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74" y="2013242"/>
            <a:ext cx="808120" cy="96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2EDF7D-6D19-445E-A71B-6D98ED7DC9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80" t="2458" r="4752" b="3786"/>
          <a:stretch/>
        </p:blipFill>
        <p:spPr>
          <a:xfrm>
            <a:off x="6837999" y="4744398"/>
            <a:ext cx="2276560" cy="17435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EAB325-4E41-481E-AF13-35C45A2C74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6" y="4894818"/>
            <a:ext cx="3138422" cy="1743568"/>
          </a:xfrm>
          <a:prstGeom prst="rect">
            <a:avLst/>
          </a:prstGeom>
        </p:spPr>
      </p:pic>
      <p:sp>
        <p:nvSpPr>
          <p:cNvPr id="61" name="テキスト ボックス 54">
            <a:extLst>
              <a:ext uri="{FF2B5EF4-FFF2-40B4-BE49-F238E27FC236}">
                <a16:creationId xmlns:a16="http://schemas.microsoft.com/office/drawing/2014/main" id="{7AB9E69E-186B-469B-912D-6ACFE5CC9110}"/>
              </a:ext>
            </a:extLst>
          </p:cNvPr>
          <p:cNvSpPr txBox="1"/>
          <p:nvPr/>
        </p:nvSpPr>
        <p:spPr>
          <a:xfrm>
            <a:off x="1786263" y="5076936"/>
            <a:ext cx="3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テキスト ボックス 54">
            <a:extLst>
              <a:ext uri="{FF2B5EF4-FFF2-40B4-BE49-F238E27FC236}">
                <a16:creationId xmlns:a16="http://schemas.microsoft.com/office/drawing/2014/main" id="{B226DD65-34DE-4C4C-9815-287D2611000C}"/>
              </a:ext>
            </a:extLst>
          </p:cNvPr>
          <p:cNvSpPr txBox="1"/>
          <p:nvPr/>
        </p:nvSpPr>
        <p:spPr>
          <a:xfrm>
            <a:off x="1720276" y="5665672"/>
            <a:ext cx="707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&amp; c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96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9003</TotalTime>
  <Words>1522</Words>
  <Application>Microsoft Office PowerPoint</Application>
  <PresentationFormat>On-screen Show (4:3)</PresentationFormat>
  <Paragraphs>320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Mincho</vt:lpstr>
      <vt:lpstr>Yu Mincho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Sopheap</dc:creator>
  <cp:lastModifiedBy>Sam Sopheap</cp:lastModifiedBy>
  <cp:revision>318</cp:revision>
  <cp:lastPrinted>2021-08-18T07:36:23Z</cp:lastPrinted>
  <dcterms:created xsi:type="dcterms:W3CDTF">2021-06-29T01:00:25Z</dcterms:created>
  <dcterms:modified xsi:type="dcterms:W3CDTF">2022-03-23T10:50:51Z</dcterms:modified>
</cp:coreProperties>
</file>