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74" r:id="rId3"/>
    <p:sldId id="357" r:id="rId4"/>
    <p:sldId id="305" r:id="rId5"/>
    <p:sldId id="329" r:id="rId6"/>
    <p:sldId id="346" r:id="rId7"/>
    <p:sldId id="330" r:id="rId8"/>
    <p:sldId id="358" r:id="rId9"/>
    <p:sldId id="366" r:id="rId10"/>
    <p:sldId id="331" r:id="rId11"/>
    <p:sldId id="359" r:id="rId12"/>
    <p:sldId id="349" r:id="rId13"/>
    <p:sldId id="342" r:id="rId14"/>
    <p:sldId id="364" r:id="rId15"/>
    <p:sldId id="317" r:id="rId16"/>
    <p:sldId id="333" r:id="rId17"/>
    <p:sldId id="369" r:id="rId18"/>
    <p:sldId id="340" r:id="rId19"/>
    <p:sldId id="367" r:id="rId20"/>
    <p:sldId id="334" r:id="rId21"/>
    <p:sldId id="363" r:id="rId22"/>
    <p:sldId id="375" r:id="rId23"/>
    <p:sldId id="341" r:id="rId24"/>
    <p:sldId id="337" r:id="rId25"/>
    <p:sldId id="371" r:id="rId26"/>
    <p:sldId id="326" r:id="rId27"/>
    <p:sldId id="345" r:id="rId28"/>
    <p:sldId id="343" r:id="rId29"/>
    <p:sldId id="344" r:id="rId30"/>
    <p:sldId id="32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3844" autoAdjust="0"/>
  </p:normalViewPr>
  <p:slideViewPr>
    <p:cSldViewPr snapToGrid="0">
      <p:cViewPr varScale="1">
        <p:scale>
          <a:sx n="80" d="100"/>
          <a:sy n="80" d="100"/>
        </p:scale>
        <p:origin x="1483" y="67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AA378-395D-4890-BF7B-17E76F567ED4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641A90-DA1F-4907-91AB-A7BC3CCC5977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Arc-melting (20g)</a:t>
          </a:r>
        </a:p>
      </dgm:t>
    </dgm:pt>
    <dgm:pt modelId="{984D2A58-98F9-49EE-AA26-6197DFE79D66}" type="parTrans" cxnId="{C8E6C9BC-0E83-41FD-8230-458229009AE3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8AE9E-9371-4005-A8B4-FA8F8A44B62B}" type="sibTrans" cxnId="{C8E6C9BC-0E83-41FD-8230-458229009AE3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595CB-1589-4712-9F01-E34073C936CB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NC wire cut</a:t>
          </a:r>
        </a:p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7x7x1.5mm</a:t>
          </a:r>
        </a:p>
      </dgm:t>
    </dgm:pt>
    <dgm:pt modelId="{8C41B3DF-0CD6-4179-B36F-23C02C250B6A}" type="parTrans" cxnId="{AB8CFB93-E9C8-456D-8D2E-13D5FA2CF12E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152FFE-A6C5-4DC3-B388-42A7F0F57BAA}" type="sibTrans" cxnId="{AB8CFB93-E9C8-456D-8D2E-13D5FA2CF12E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ABE52-B864-4385-9BD3-00AF1ACB02D9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Vacuum sealing in quartz tube</a:t>
          </a:r>
        </a:p>
      </dgm:t>
    </dgm:pt>
    <dgm:pt modelId="{30C5B6C2-642F-440E-A8EB-58FFEBB19AA6}" type="parTrans" cxnId="{1A5DAADB-9E7E-476A-B9B8-F70DA80D9F00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E6165F-B32E-4FFB-BC96-7D3811749089}" type="sibTrans" cxnId="{1A5DAADB-9E7E-476A-B9B8-F70DA80D9F00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FA9CF-8CF4-493B-B756-BEB13A8DD291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Heat treatment 1150 </a:t>
          </a:r>
          <a:r>
            <a:rPr lang="en-US" sz="1600" baseline="30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3h</a:t>
          </a:r>
        </a:p>
      </dgm:t>
    </dgm:pt>
    <dgm:pt modelId="{AE122FD7-0FBA-425D-829C-45DC8F11794F}" type="parTrans" cxnId="{9C50FC16-2DEC-4EB7-B216-3C5DF8D7B2B5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CB516-7A2A-4CDD-96B7-864A494111DA}" type="sibTrans" cxnId="{9C50FC16-2DEC-4EB7-B216-3C5DF8D7B2B5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DD04F-E2DA-4FE3-B2F6-C47B6AC51B20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Annealing </a:t>
          </a:r>
        </a:p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840 </a:t>
          </a:r>
          <a:r>
            <a:rPr lang="en-US" sz="1600" baseline="30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20h</a:t>
          </a:r>
        </a:p>
      </dgm:t>
    </dgm:pt>
    <dgm:pt modelId="{7C677077-46B7-464B-B1D7-1B1CD97E3A84}" type="parTrans" cxnId="{46E9BAC4-85A5-4494-910F-E219637EC14B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B52AC-37C4-429C-8440-DCE1EB31A1F0}" type="sibTrans" cxnId="{46E9BAC4-85A5-4494-910F-E219637EC14B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0D0D50-6EE3-4356-90F8-4BC914ABE8E5}" type="pres">
      <dgm:prSet presAssocID="{CA6AA378-395D-4890-BF7B-17E76F567ED4}" presName="linearFlow" presStyleCnt="0">
        <dgm:presLayoutVars>
          <dgm:resizeHandles val="exact"/>
        </dgm:presLayoutVars>
      </dgm:prSet>
      <dgm:spPr/>
    </dgm:pt>
    <dgm:pt modelId="{7E761BD6-BFD9-4DA2-A0B2-314831A95974}" type="pres">
      <dgm:prSet presAssocID="{CC641A90-DA1F-4907-91AB-A7BC3CCC5977}" presName="node" presStyleLbl="node1" presStyleIdx="0" presStyleCnt="5">
        <dgm:presLayoutVars>
          <dgm:bulletEnabled val="1"/>
        </dgm:presLayoutVars>
      </dgm:prSet>
      <dgm:spPr/>
    </dgm:pt>
    <dgm:pt modelId="{0E92F375-5407-4884-89FE-355149683BFB}" type="pres">
      <dgm:prSet presAssocID="{F978AE9E-9371-4005-A8B4-FA8F8A44B62B}" presName="sibTrans" presStyleLbl="sibTrans2D1" presStyleIdx="0" presStyleCnt="4"/>
      <dgm:spPr/>
    </dgm:pt>
    <dgm:pt modelId="{10CAFFE3-470D-46D4-B4E9-30D3F2D31601}" type="pres">
      <dgm:prSet presAssocID="{F978AE9E-9371-4005-A8B4-FA8F8A44B62B}" presName="connectorText" presStyleLbl="sibTrans2D1" presStyleIdx="0" presStyleCnt="4"/>
      <dgm:spPr/>
    </dgm:pt>
    <dgm:pt modelId="{6BF2E0E6-A72D-40AB-AA0C-48F085607EE3}" type="pres">
      <dgm:prSet presAssocID="{6AE595CB-1589-4712-9F01-E34073C936CB}" presName="node" presStyleLbl="node1" presStyleIdx="1" presStyleCnt="5">
        <dgm:presLayoutVars>
          <dgm:bulletEnabled val="1"/>
        </dgm:presLayoutVars>
      </dgm:prSet>
      <dgm:spPr/>
    </dgm:pt>
    <dgm:pt modelId="{0088EE86-9DDE-45B3-871A-2567A4F6B407}" type="pres">
      <dgm:prSet presAssocID="{22152FFE-A6C5-4DC3-B388-42A7F0F57BAA}" presName="sibTrans" presStyleLbl="sibTrans2D1" presStyleIdx="1" presStyleCnt="4"/>
      <dgm:spPr/>
    </dgm:pt>
    <dgm:pt modelId="{B3986578-7C49-4411-B2CE-6E56BBC5573D}" type="pres">
      <dgm:prSet presAssocID="{22152FFE-A6C5-4DC3-B388-42A7F0F57BAA}" presName="connectorText" presStyleLbl="sibTrans2D1" presStyleIdx="1" presStyleCnt="4"/>
      <dgm:spPr/>
    </dgm:pt>
    <dgm:pt modelId="{B070C72E-33B5-41D1-92F2-511EDA7BE2B5}" type="pres">
      <dgm:prSet presAssocID="{178ABE52-B864-4385-9BD3-00AF1ACB02D9}" presName="node" presStyleLbl="node1" presStyleIdx="2" presStyleCnt="5" custLinFactNeighborY="-109">
        <dgm:presLayoutVars>
          <dgm:bulletEnabled val="1"/>
        </dgm:presLayoutVars>
      </dgm:prSet>
      <dgm:spPr/>
    </dgm:pt>
    <dgm:pt modelId="{4461D38B-25F6-4CD0-8E72-1053E2DEE7C4}" type="pres">
      <dgm:prSet presAssocID="{51E6165F-B32E-4FFB-BC96-7D3811749089}" presName="sibTrans" presStyleLbl="sibTrans2D1" presStyleIdx="2" presStyleCnt="4"/>
      <dgm:spPr/>
    </dgm:pt>
    <dgm:pt modelId="{C3F52E60-4971-4234-B36D-ACFF29EA3408}" type="pres">
      <dgm:prSet presAssocID="{51E6165F-B32E-4FFB-BC96-7D3811749089}" presName="connectorText" presStyleLbl="sibTrans2D1" presStyleIdx="2" presStyleCnt="4"/>
      <dgm:spPr/>
    </dgm:pt>
    <dgm:pt modelId="{E51B7A6E-F10D-4ADE-979D-2AC068C00216}" type="pres">
      <dgm:prSet presAssocID="{7F0FA9CF-8CF4-493B-B756-BEB13A8DD291}" presName="node" presStyleLbl="node1" presStyleIdx="3" presStyleCnt="5">
        <dgm:presLayoutVars>
          <dgm:bulletEnabled val="1"/>
        </dgm:presLayoutVars>
      </dgm:prSet>
      <dgm:spPr/>
    </dgm:pt>
    <dgm:pt modelId="{9F0FE912-DCBB-4BD0-B527-0F6FAA67DC2F}" type="pres">
      <dgm:prSet presAssocID="{03ECB516-7A2A-4CDD-96B7-864A494111DA}" presName="sibTrans" presStyleLbl="sibTrans2D1" presStyleIdx="3" presStyleCnt="4"/>
      <dgm:spPr/>
    </dgm:pt>
    <dgm:pt modelId="{5EE7716F-822A-4661-BCF3-5B394E3D1E40}" type="pres">
      <dgm:prSet presAssocID="{03ECB516-7A2A-4CDD-96B7-864A494111DA}" presName="connectorText" presStyleLbl="sibTrans2D1" presStyleIdx="3" presStyleCnt="4"/>
      <dgm:spPr/>
    </dgm:pt>
    <dgm:pt modelId="{2619009A-81AE-4793-911D-485DFDE6D7C7}" type="pres">
      <dgm:prSet presAssocID="{C85DD04F-E2DA-4FE3-B2F6-C47B6AC51B20}" presName="node" presStyleLbl="node1" presStyleIdx="4" presStyleCnt="5">
        <dgm:presLayoutVars>
          <dgm:bulletEnabled val="1"/>
        </dgm:presLayoutVars>
      </dgm:prSet>
      <dgm:spPr/>
    </dgm:pt>
  </dgm:ptLst>
  <dgm:cxnLst>
    <dgm:cxn modelId="{8042670F-18AB-49D9-8E70-EDC9563AF0B2}" type="presOf" srcId="{C85DD04F-E2DA-4FE3-B2F6-C47B6AC51B20}" destId="{2619009A-81AE-4793-911D-485DFDE6D7C7}" srcOrd="0" destOrd="0" presId="urn:microsoft.com/office/officeart/2005/8/layout/process2"/>
    <dgm:cxn modelId="{9C50FC16-2DEC-4EB7-B216-3C5DF8D7B2B5}" srcId="{CA6AA378-395D-4890-BF7B-17E76F567ED4}" destId="{7F0FA9CF-8CF4-493B-B756-BEB13A8DD291}" srcOrd="3" destOrd="0" parTransId="{AE122FD7-0FBA-425D-829C-45DC8F11794F}" sibTransId="{03ECB516-7A2A-4CDD-96B7-864A494111DA}"/>
    <dgm:cxn modelId="{FDC7CA23-FF22-43CC-A13B-337D8DE6EBDC}" type="presOf" srcId="{22152FFE-A6C5-4DC3-B388-42A7F0F57BAA}" destId="{0088EE86-9DDE-45B3-871A-2567A4F6B407}" srcOrd="0" destOrd="0" presId="urn:microsoft.com/office/officeart/2005/8/layout/process2"/>
    <dgm:cxn modelId="{EA7DD931-FA3E-45C6-BB12-224F171DD7D8}" type="presOf" srcId="{7F0FA9CF-8CF4-493B-B756-BEB13A8DD291}" destId="{E51B7A6E-F10D-4ADE-979D-2AC068C00216}" srcOrd="0" destOrd="0" presId="urn:microsoft.com/office/officeart/2005/8/layout/process2"/>
    <dgm:cxn modelId="{0DC6E27A-0751-4D3D-B3CB-B2BF6DB3888C}" type="presOf" srcId="{51E6165F-B32E-4FFB-BC96-7D3811749089}" destId="{C3F52E60-4971-4234-B36D-ACFF29EA3408}" srcOrd="1" destOrd="0" presId="urn:microsoft.com/office/officeart/2005/8/layout/process2"/>
    <dgm:cxn modelId="{AB8CFB93-E9C8-456D-8D2E-13D5FA2CF12E}" srcId="{CA6AA378-395D-4890-BF7B-17E76F567ED4}" destId="{6AE595CB-1589-4712-9F01-E34073C936CB}" srcOrd="1" destOrd="0" parTransId="{8C41B3DF-0CD6-4179-B36F-23C02C250B6A}" sibTransId="{22152FFE-A6C5-4DC3-B388-42A7F0F57BAA}"/>
    <dgm:cxn modelId="{304C5DA6-0391-4F49-9370-543D2071397E}" type="presOf" srcId="{F978AE9E-9371-4005-A8B4-FA8F8A44B62B}" destId="{0E92F375-5407-4884-89FE-355149683BFB}" srcOrd="0" destOrd="0" presId="urn:microsoft.com/office/officeart/2005/8/layout/process2"/>
    <dgm:cxn modelId="{5588CAA7-2AD0-49F0-9838-09D06FD4E42E}" type="presOf" srcId="{6AE595CB-1589-4712-9F01-E34073C936CB}" destId="{6BF2E0E6-A72D-40AB-AA0C-48F085607EE3}" srcOrd="0" destOrd="0" presId="urn:microsoft.com/office/officeart/2005/8/layout/process2"/>
    <dgm:cxn modelId="{58896DB7-A3F1-4C78-81FF-A3D65956145C}" type="presOf" srcId="{CC641A90-DA1F-4907-91AB-A7BC3CCC5977}" destId="{7E761BD6-BFD9-4DA2-A0B2-314831A95974}" srcOrd="0" destOrd="0" presId="urn:microsoft.com/office/officeart/2005/8/layout/process2"/>
    <dgm:cxn modelId="{C8E6C9BC-0E83-41FD-8230-458229009AE3}" srcId="{CA6AA378-395D-4890-BF7B-17E76F567ED4}" destId="{CC641A90-DA1F-4907-91AB-A7BC3CCC5977}" srcOrd="0" destOrd="0" parTransId="{984D2A58-98F9-49EE-AA26-6197DFE79D66}" sibTransId="{F978AE9E-9371-4005-A8B4-FA8F8A44B62B}"/>
    <dgm:cxn modelId="{C9FF1CBD-9B76-431F-B7DA-87E77C4CC1C5}" type="presOf" srcId="{51E6165F-B32E-4FFB-BC96-7D3811749089}" destId="{4461D38B-25F6-4CD0-8E72-1053E2DEE7C4}" srcOrd="0" destOrd="0" presId="urn:microsoft.com/office/officeart/2005/8/layout/process2"/>
    <dgm:cxn modelId="{321E64C4-665F-414D-A5D1-91C45220DD1E}" type="presOf" srcId="{03ECB516-7A2A-4CDD-96B7-864A494111DA}" destId="{9F0FE912-DCBB-4BD0-B527-0F6FAA67DC2F}" srcOrd="0" destOrd="0" presId="urn:microsoft.com/office/officeart/2005/8/layout/process2"/>
    <dgm:cxn modelId="{46E9BAC4-85A5-4494-910F-E219637EC14B}" srcId="{CA6AA378-395D-4890-BF7B-17E76F567ED4}" destId="{C85DD04F-E2DA-4FE3-B2F6-C47B6AC51B20}" srcOrd="4" destOrd="0" parTransId="{7C677077-46B7-464B-B1D7-1B1CD97E3A84}" sibTransId="{B60B52AC-37C4-429C-8440-DCE1EB31A1F0}"/>
    <dgm:cxn modelId="{559850C9-98C5-4892-B661-32DDE4AD83B7}" type="presOf" srcId="{22152FFE-A6C5-4DC3-B388-42A7F0F57BAA}" destId="{B3986578-7C49-4411-B2CE-6E56BBC5573D}" srcOrd="1" destOrd="0" presId="urn:microsoft.com/office/officeart/2005/8/layout/process2"/>
    <dgm:cxn modelId="{2486F7CB-6810-4C21-B356-0B67C23FF863}" type="presOf" srcId="{F978AE9E-9371-4005-A8B4-FA8F8A44B62B}" destId="{10CAFFE3-470D-46D4-B4E9-30D3F2D31601}" srcOrd="1" destOrd="0" presId="urn:microsoft.com/office/officeart/2005/8/layout/process2"/>
    <dgm:cxn modelId="{E00C27D5-040C-482F-B6CA-7FEECC123CF9}" type="presOf" srcId="{03ECB516-7A2A-4CDD-96B7-864A494111DA}" destId="{5EE7716F-822A-4661-BCF3-5B394E3D1E40}" srcOrd="1" destOrd="0" presId="urn:microsoft.com/office/officeart/2005/8/layout/process2"/>
    <dgm:cxn modelId="{F8E376D5-85BB-4E82-B89A-C2E9BF0A509B}" type="presOf" srcId="{CA6AA378-395D-4890-BF7B-17E76F567ED4}" destId="{3A0D0D50-6EE3-4356-90F8-4BC914ABE8E5}" srcOrd="0" destOrd="0" presId="urn:microsoft.com/office/officeart/2005/8/layout/process2"/>
    <dgm:cxn modelId="{1A5DAADB-9E7E-476A-B9B8-F70DA80D9F00}" srcId="{CA6AA378-395D-4890-BF7B-17E76F567ED4}" destId="{178ABE52-B864-4385-9BD3-00AF1ACB02D9}" srcOrd="2" destOrd="0" parTransId="{30C5B6C2-642F-440E-A8EB-58FFEBB19AA6}" sibTransId="{51E6165F-B32E-4FFB-BC96-7D3811749089}"/>
    <dgm:cxn modelId="{09F608E9-A77F-46EB-B229-79A5DC8DFACA}" type="presOf" srcId="{178ABE52-B864-4385-9BD3-00AF1ACB02D9}" destId="{B070C72E-33B5-41D1-92F2-511EDA7BE2B5}" srcOrd="0" destOrd="0" presId="urn:microsoft.com/office/officeart/2005/8/layout/process2"/>
    <dgm:cxn modelId="{9AC3A75A-A138-4A82-AF08-FF288E8DE486}" type="presParOf" srcId="{3A0D0D50-6EE3-4356-90F8-4BC914ABE8E5}" destId="{7E761BD6-BFD9-4DA2-A0B2-314831A95974}" srcOrd="0" destOrd="0" presId="urn:microsoft.com/office/officeart/2005/8/layout/process2"/>
    <dgm:cxn modelId="{5BEF3875-EDF8-479E-814D-803A0DB38D7A}" type="presParOf" srcId="{3A0D0D50-6EE3-4356-90F8-4BC914ABE8E5}" destId="{0E92F375-5407-4884-89FE-355149683BFB}" srcOrd="1" destOrd="0" presId="urn:microsoft.com/office/officeart/2005/8/layout/process2"/>
    <dgm:cxn modelId="{030225AC-2060-4E90-9D3D-BE8AA90E8F5D}" type="presParOf" srcId="{0E92F375-5407-4884-89FE-355149683BFB}" destId="{10CAFFE3-470D-46D4-B4E9-30D3F2D31601}" srcOrd="0" destOrd="0" presId="urn:microsoft.com/office/officeart/2005/8/layout/process2"/>
    <dgm:cxn modelId="{E82AA611-E4BC-44B8-ABB4-3C8B8A39E074}" type="presParOf" srcId="{3A0D0D50-6EE3-4356-90F8-4BC914ABE8E5}" destId="{6BF2E0E6-A72D-40AB-AA0C-48F085607EE3}" srcOrd="2" destOrd="0" presId="urn:microsoft.com/office/officeart/2005/8/layout/process2"/>
    <dgm:cxn modelId="{5FD3C417-E4BF-440A-A5A9-3001DF614187}" type="presParOf" srcId="{3A0D0D50-6EE3-4356-90F8-4BC914ABE8E5}" destId="{0088EE86-9DDE-45B3-871A-2567A4F6B407}" srcOrd="3" destOrd="0" presId="urn:microsoft.com/office/officeart/2005/8/layout/process2"/>
    <dgm:cxn modelId="{0B215E43-2A01-4912-BCE6-9B1B543732D7}" type="presParOf" srcId="{0088EE86-9DDE-45B3-871A-2567A4F6B407}" destId="{B3986578-7C49-4411-B2CE-6E56BBC5573D}" srcOrd="0" destOrd="0" presId="urn:microsoft.com/office/officeart/2005/8/layout/process2"/>
    <dgm:cxn modelId="{B5603DA8-F5F0-4FC3-8FA3-487E5D3C2B28}" type="presParOf" srcId="{3A0D0D50-6EE3-4356-90F8-4BC914ABE8E5}" destId="{B070C72E-33B5-41D1-92F2-511EDA7BE2B5}" srcOrd="4" destOrd="0" presId="urn:microsoft.com/office/officeart/2005/8/layout/process2"/>
    <dgm:cxn modelId="{B7288E4F-9862-4A99-AAF7-9661DFDDB70E}" type="presParOf" srcId="{3A0D0D50-6EE3-4356-90F8-4BC914ABE8E5}" destId="{4461D38B-25F6-4CD0-8E72-1053E2DEE7C4}" srcOrd="5" destOrd="0" presId="urn:microsoft.com/office/officeart/2005/8/layout/process2"/>
    <dgm:cxn modelId="{2835E5F0-86C4-40BE-9313-44815F0B8AFF}" type="presParOf" srcId="{4461D38B-25F6-4CD0-8E72-1053E2DEE7C4}" destId="{C3F52E60-4971-4234-B36D-ACFF29EA3408}" srcOrd="0" destOrd="0" presId="urn:microsoft.com/office/officeart/2005/8/layout/process2"/>
    <dgm:cxn modelId="{CBBCBE5C-BFDE-4260-86DB-8B5B1A65D1EC}" type="presParOf" srcId="{3A0D0D50-6EE3-4356-90F8-4BC914ABE8E5}" destId="{E51B7A6E-F10D-4ADE-979D-2AC068C00216}" srcOrd="6" destOrd="0" presId="urn:microsoft.com/office/officeart/2005/8/layout/process2"/>
    <dgm:cxn modelId="{0E37FD0B-DB8D-431D-AA3B-5C6BFEF9A2AE}" type="presParOf" srcId="{3A0D0D50-6EE3-4356-90F8-4BC914ABE8E5}" destId="{9F0FE912-DCBB-4BD0-B527-0F6FAA67DC2F}" srcOrd="7" destOrd="0" presId="urn:microsoft.com/office/officeart/2005/8/layout/process2"/>
    <dgm:cxn modelId="{9EEC3857-7FAC-4CC2-B808-C95924BBE569}" type="presParOf" srcId="{9F0FE912-DCBB-4BD0-B527-0F6FAA67DC2F}" destId="{5EE7716F-822A-4661-BCF3-5B394E3D1E40}" srcOrd="0" destOrd="0" presId="urn:microsoft.com/office/officeart/2005/8/layout/process2"/>
    <dgm:cxn modelId="{B7895389-74A3-46E3-B062-EB28754539D0}" type="presParOf" srcId="{3A0D0D50-6EE3-4356-90F8-4BC914ABE8E5}" destId="{2619009A-81AE-4793-911D-485DFDE6D7C7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6AA378-395D-4890-BF7B-17E76F567ED4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CC641A90-DA1F-4907-91AB-A7BC3CCC5977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XRD by  Smart Lab, Rigaku</a:t>
          </a:r>
        </a:p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Rietveld analysis by RIETEN-FP</a:t>
          </a:r>
        </a:p>
      </dgm:t>
    </dgm:pt>
    <dgm:pt modelId="{984D2A58-98F9-49EE-AA26-6197DFE79D66}" type="parTrans" cxnId="{C8E6C9BC-0E83-41FD-8230-458229009AE3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8AE9E-9371-4005-A8B4-FA8F8A44B62B}" type="sibTrans" cxnId="{C8E6C9BC-0E83-41FD-8230-458229009AE3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FA9CF-8CF4-493B-B756-BEB13A8DD291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Thermal conductivity by power efficiency measurement (PEM-2)</a:t>
          </a:r>
        </a:p>
      </dgm:t>
    </dgm:pt>
    <dgm:pt modelId="{AE122FD7-0FBA-425D-829C-45DC8F11794F}" type="parTrans" cxnId="{9C50FC16-2DEC-4EB7-B216-3C5DF8D7B2B5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CB516-7A2A-4CDD-96B7-864A494111DA}" type="sibTrans" cxnId="{9C50FC16-2DEC-4EB7-B216-3C5DF8D7B2B5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DD04F-E2DA-4FE3-B2F6-C47B6AC51B20}">
      <dgm:prSet phldrT="[Text]" custT="1"/>
      <dgm:spPr/>
      <dgm:t>
        <a:bodyPr/>
        <a:lstStyle/>
        <a:p>
          <a:r>
            <a:rPr lang="en-US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ZT 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calculated by above parameters</a:t>
          </a:r>
        </a:p>
      </dgm:t>
    </dgm:pt>
    <dgm:pt modelId="{7C677077-46B7-464B-B1D7-1B1CD97E3A84}" type="parTrans" cxnId="{46E9BAC4-85A5-4494-910F-E219637EC14B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B52AC-37C4-429C-8440-DCE1EB31A1F0}" type="sibTrans" cxnId="{46E9BAC4-85A5-4494-910F-E219637EC14B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ABE52-B864-4385-9BD3-00AF1ACB02D9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Carrier concentration and mobility at RT by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ResiTest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8300 </a:t>
          </a:r>
        </a:p>
      </dgm:t>
    </dgm:pt>
    <dgm:pt modelId="{51E6165F-B32E-4FFB-BC96-7D3811749089}" type="sibTrans" cxnId="{1A5DAADB-9E7E-476A-B9B8-F70DA80D9F00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5B6C2-642F-440E-A8EB-58FFEBB19AA6}" type="parTrans" cxnId="{1A5DAADB-9E7E-476A-B9B8-F70DA80D9F00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2656BB-89B0-4DA5-8D51-EA2229381C9E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Resistivity and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Seebeck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coefficient by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ResiTest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8300 and homemade apparatus</a:t>
          </a:r>
        </a:p>
      </dgm:t>
    </dgm:pt>
    <dgm:pt modelId="{5197ECC1-8290-4D6B-AB5A-FBB8A055BE26}" type="parTrans" cxnId="{9997A36E-7232-4355-8DED-5F4B2E568285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455DB4-D900-4714-86ED-B8BA124FB652}" type="sibTrans" cxnId="{9997A36E-7232-4355-8DED-5F4B2E568285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67C8F0-F223-4596-AA7C-ADB41B1165A4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3D SEM VE-8800</a:t>
          </a:r>
        </a:p>
      </dgm:t>
    </dgm:pt>
    <dgm:pt modelId="{C318BAEC-447E-4CDF-A6EA-9673EC3F2234}" type="parTrans" cxnId="{5474F75D-58CB-44BD-A533-DD2947F3D2CE}">
      <dgm:prSet/>
      <dgm:spPr/>
      <dgm:t>
        <a:bodyPr/>
        <a:lstStyle/>
        <a:p>
          <a:endParaRPr lang="en-US"/>
        </a:p>
      </dgm:t>
    </dgm:pt>
    <dgm:pt modelId="{FA30455F-ACA0-4F80-975D-A4C54AE10D2B}" type="sibTrans" cxnId="{5474F75D-58CB-44BD-A533-DD2947F3D2CE}">
      <dgm:prSet/>
      <dgm:spPr/>
      <dgm:t>
        <a:bodyPr/>
        <a:lstStyle/>
        <a:p>
          <a:endParaRPr lang="en-US"/>
        </a:p>
      </dgm:t>
    </dgm:pt>
    <dgm:pt modelId="{3A0D0D50-6EE3-4356-90F8-4BC914ABE8E5}" type="pres">
      <dgm:prSet presAssocID="{CA6AA378-395D-4890-BF7B-17E76F567ED4}" presName="linearFlow" presStyleCnt="0">
        <dgm:presLayoutVars>
          <dgm:resizeHandles val="exact"/>
        </dgm:presLayoutVars>
      </dgm:prSet>
      <dgm:spPr/>
    </dgm:pt>
    <dgm:pt modelId="{7E761BD6-BFD9-4DA2-A0B2-314831A95974}" type="pres">
      <dgm:prSet presAssocID="{CC641A90-DA1F-4907-91AB-A7BC3CCC5977}" presName="node" presStyleLbl="node1" presStyleIdx="0" presStyleCnt="6" custScaleX="110362" custLinFactNeighborX="-719" custLinFactNeighborY="9501">
        <dgm:presLayoutVars>
          <dgm:bulletEnabled val="1"/>
        </dgm:presLayoutVars>
      </dgm:prSet>
      <dgm:spPr/>
    </dgm:pt>
    <dgm:pt modelId="{0E92F375-5407-4884-89FE-355149683BFB}" type="pres">
      <dgm:prSet presAssocID="{F978AE9E-9371-4005-A8B4-FA8F8A44B62B}" presName="sibTrans" presStyleLbl="sibTrans2D1" presStyleIdx="0" presStyleCnt="5"/>
      <dgm:spPr/>
    </dgm:pt>
    <dgm:pt modelId="{10CAFFE3-470D-46D4-B4E9-30D3F2D31601}" type="pres">
      <dgm:prSet presAssocID="{F978AE9E-9371-4005-A8B4-FA8F8A44B62B}" presName="connectorText" presStyleLbl="sibTrans2D1" presStyleIdx="0" presStyleCnt="5"/>
      <dgm:spPr/>
    </dgm:pt>
    <dgm:pt modelId="{AD525098-907F-4D94-A980-F1379D48A714}" type="pres">
      <dgm:prSet presAssocID="{D867C8F0-F223-4596-AA7C-ADB41B1165A4}" presName="node" presStyleLbl="node1" presStyleIdx="1" presStyleCnt="6" custScaleX="76415" custScaleY="51457" custLinFactNeighborX="-719" custLinFactNeighborY="9501">
        <dgm:presLayoutVars>
          <dgm:bulletEnabled val="1"/>
        </dgm:presLayoutVars>
      </dgm:prSet>
      <dgm:spPr/>
    </dgm:pt>
    <dgm:pt modelId="{A767618F-AF3E-4592-83BB-65F89922E736}" type="pres">
      <dgm:prSet presAssocID="{FA30455F-ACA0-4F80-975D-A4C54AE10D2B}" presName="sibTrans" presStyleLbl="sibTrans2D1" presStyleIdx="1" presStyleCnt="5"/>
      <dgm:spPr/>
    </dgm:pt>
    <dgm:pt modelId="{61F27F88-57DB-456C-9614-C615B8C073D0}" type="pres">
      <dgm:prSet presAssocID="{FA30455F-ACA0-4F80-975D-A4C54AE10D2B}" presName="connectorText" presStyleLbl="sibTrans2D1" presStyleIdx="1" presStyleCnt="5"/>
      <dgm:spPr/>
    </dgm:pt>
    <dgm:pt modelId="{EC897E02-9A86-4887-8389-2A649D6B03B3}" type="pres">
      <dgm:prSet presAssocID="{362656BB-89B0-4DA5-8D51-EA2229381C9E}" presName="node" presStyleLbl="node1" presStyleIdx="2" presStyleCnt="6" custScaleX="142495">
        <dgm:presLayoutVars>
          <dgm:bulletEnabled val="1"/>
        </dgm:presLayoutVars>
      </dgm:prSet>
      <dgm:spPr/>
    </dgm:pt>
    <dgm:pt modelId="{4D469757-6C31-42EF-A43A-ADCA1A9E738B}" type="pres">
      <dgm:prSet presAssocID="{53455DB4-D900-4714-86ED-B8BA124FB652}" presName="sibTrans" presStyleLbl="sibTrans2D1" presStyleIdx="2" presStyleCnt="5"/>
      <dgm:spPr/>
    </dgm:pt>
    <dgm:pt modelId="{09F2B30D-AF71-4D2E-A572-8A2CFDC400C6}" type="pres">
      <dgm:prSet presAssocID="{53455DB4-D900-4714-86ED-B8BA124FB652}" presName="connectorText" presStyleLbl="sibTrans2D1" presStyleIdx="2" presStyleCnt="5"/>
      <dgm:spPr/>
    </dgm:pt>
    <dgm:pt modelId="{B070C72E-33B5-41D1-92F2-511EDA7BE2B5}" type="pres">
      <dgm:prSet presAssocID="{178ABE52-B864-4385-9BD3-00AF1ACB02D9}" presName="node" presStyleLbl="node1" presStyleIdx="3" presStyleCnt="6" custScaleX="144386" custLinFactNeighborY="-109">
        <dgm:presLayoutVars>
          <dgm:bulletEnabled val="1"/>
        </dgm:presLayoutVars>
      </dgm:prSet>
      <dgm:spPr/>
    </dgm:pt>
    <dgm:pt modelId="{4461D38B-25F6-4CD0-8E72-1053E2DEE7C4}" type="pres">
      <dgm:prSet presAssocID="{51E6165F-B32E-4FFB-BC96-7D3811749089}" presName="sibTrans" presStyleLbl="sibTrans2D1" presStyleIdx="3" presStyleCnt="5"/>
      <dgm:spPr/>
    </dgm:pt>
    <dgm:pt modelId="{C3F52E60-4971-4234-B36D-ACFF29EA3408}" type="pres">
      <dgm:prSet presAssocID="{51E6165F-B32E-4FFB-BC96-7D3811749089}" presName="connectorText" presStyleLbl="sibTrans2D1" presStyleIdx="3" presStyleCnt="5"/>
      <dgm:spPr/>
    </dgm:pt>
    <dgm:pt modelId="{E51B7A6E-F10D-4ADE-979D-2AC068C00216}" type="pres">
      <dgm:prSet presAssocID="{7F0FA9CF-8CF4-493B-B756-BEB13A8DD291}" presName="node" presStyleLbl="node1" presStyleIdx="4" presStyleCnt="6" custScaleX="118779">
        <dgm:presLayoutVars>
          <dgm:bulletEnabled val="1"/>
        </dgm:presLayoutVars>
      </dgm:prSet>
      <dgm:spPr/>
    </dgm:pt>
    <dgm:pt modelId="{9F0FE912-DCBB-4BD0-B527-0F6FAA67DC2F}" type="pres">
      <dgm:prSet presAssocID="{03ECB516-7A2A-4CDD-96B7-864A494111DA}" presName="sibTrans" presStyleLbl="sibTrans2D1" presStyleIdx="4" presStyleCnt="5"/>
      <dgm:spPr/>
    </dgm:pt>
    <dgm:pt modelId="{5EE7716F-822A-4661-BCF3-5B394E3D1E40}" type="pres">
      <dgm:prSet presAssocID="{03ECB516-7A2A-4CDD-96B7-864A494111DA}" presName="connectorText" presStyleLbl="sibTrans2D1" presStyleIdx="4" presStyleCnt="5"/>
      <dgm:spPr/>
    </dgm:pt>
    <dgm:pt modelId="{2619009A-81AE-4793-911D-485DFDE6D7C7}" type="pres">
      <dgm:prSet presAssocID="{C85DD04F-E2DA-4FE3-B2F6-C47B6AC51B20}" presName="node" presStyleLbl="node1" presStyleIdx="5" presStyleCnt="6">
        <dgm:presLayoutVars>
          <dgm:bulletEnabled val="1"/>
        </dgm:presLayoutVars>
      </dgm:prSet>
      <dgm:spPr/>
    </dgm:pt>
  </dgm:ptLst>
  <dgm:cxnLst>
    <dgm:cxn modelId="{8042670F-18AB-49D9-8E70-EDC9563AF0B2}" type="presOf" srcId="{C85DD04F-E2DA-4FE3-B2F6-C47B6AC51B20}" destId="{2619009A-81AE-4793-911D-485DFDE6D7C7}" srcOrd="0" destOrd="0" presId="urn:microsoft.com/office/officeart/2005/8/layout/process2"/>
    <dgm:cxn modelId="{5BC8B813-8F74-4782-B8DA-B2489AF873F9}" type="presOf" srcId="{FA30455F-ACA0-4F80-975D-A4C54AE10D2B}" destId="{A767618F-AF3E-4592-83BB-65F89922E736}" srcOrd="0" destOrd="0" presId="urn:microsoft.com/office/officeart/2005/8/layout/process2"/>
    <dgm:cxn modelId="{9C50FC16-2DEC-4EB7-B216-3C5DF8D7B2B5}" srcId="{CA6AA378-395D-4890-BF7B-17E76F567ED4}" destId="{7F0FA9CF-8CF4-493B-B756-BEB13A8DD291}" srcOrd="4" destOrd="0" parTransId="{AE122FD7-0FBA-425D-829C-45DC8F11794F}" sibTransId="{03ECB516-7A2A-4CDD-96B7-864A494111DA}"/>
    <dgm:cxn modelId="{BF51821F-E28D-4857-B589-EC7A520C97D4}" type="presOf" srcId="{53455DB4-D900-4714-86ED-B8BA124FB652}" destId="{4D469757-6C31-42EF-A43A-ADCA1A9E738B}" srcOrd="0" destOrd="0" presId="urn:microsoft.com/office/officeart/2005/8/layout/process2"/>
    <dgm:cxn modelId="{FBBB9331-A1F1-4770-9EF0-3AAC577548DD}" type="presOf" srcId="{53455DB4-D900-4714-86ED-B8BA124FB652}" destId="{09F2B30D-AF71-4D2E-A572-8A2CFDC400C6}" srcOrd="1" destOrd="0" presId="urn:microsoft.com/office/officeart/2005/8/layout/process2"/>
    <dgm:cxn modelId="{EA7DD931-FA3E-45C6-BB12-224F171DD7D8}" type="presOf" srcId="{7F0FA9CF-8CF4-493B-B756-BEB13A8DD291}" destId="{E51B7A6E-F10D-4ADE-979D-2AC068C00216}" srcOrd="0" destOrd="0" presId="urn:microsoft.com/office/officeart/2005/8/layout/process2"/>
    <dgm:cxn modelId="{5474F75D-58CB-44BD-A533-DD2947F3D2CE}" srcId="{CA6AA378-395D-4890-BF7B-17E76F567ED4}" destId="{D867C8F0-F223-4596-AA7C-ADB41B1165A4}" srcOrd="1" destOrd="0" parTransId="{C318BAEC-447E-4CDF-A6EA-9673EC3F2234}" sibTransId="{FA30455F-ACA0-4F80-975D-A4C54AE10D2B}"/>
    <dgm:cxn modelId="{9997A36E-7232-4355-8DED-5F4B2E568285}" srcId="{CA6AA378-395D-4890-BF7B-17E76F567ED4}" destId="{362656BB-89B0-4DA5-8D51-EA2229381C9E}" srcOrd="2" destOrd="0" parTransId="{5197ECC1-8290-4D6B-AB5A-FBB8A055BE26}" sibTransId="{53455DB4-D900-4714-86ED-B8BA124FB652}"/>
    <dgm:cxn modelId="{0DC6E27A-0751-4D3D-B3CB-B2BF6DB3888C}" type="presOf" srcId="{51E6165F-B32E-4FFB-BC96-7D3811749089}" destId="{C3F52E60-4971-4234-B36D-ACFF29EA3408}" srcOrd="1" destOrd="0" presId="urn:microsoft.com/office/officeart/2005/8/layout/process2"/>
    <dgm:cxn modelId="{66B56A92-476B-4813-8DC2-AD30D1B08D1D}" type="presOf" srcId="{D867C8F0-F223-4596-AA7C-ADB41B1165A4}" destId="{AD525098-907F-4D94-A980-F1379D48A714}" srcOrd="0" destOrd="0" presId="urn:microsoft.com/office/officeart/2005/8/layout/process2"/>
    <dgm:cxn modelId="{304C5DA6-0391-4F49-9370-543D2071397E}" type="presOf" srcId="{F978AE9E-9371-4005-A8B4-FA8F8A44B62B}" destId="{0E92F375-5407-4884-89FE-355149683BFB}" srcOrd="0" destOrd="0" presId="urn:microsoft.com/office/officeart/2005/8/layout/process2"/>
    <dgm:cxn modelId="{014014AC-C93A-4113-BFFC-E07BBE27E195}" type="presOf" srcId="{FA30455F-ACA0-4F80-975D-A4C54AE10D2B}" destId="{61F27F88-57DB-456C-9614-C615B8C073D0}" srcOrd="1" destOrd="0" presId="urn:microsoft.com/office/officeart/2005/8/layout/process2"/>
    <dgm:cxn modelId="{126FCAB0-5A41-4C31-B275-A41A3B1C9949}" type="presOf" srcId="{362656BB-89B0-4DA5-8D51-EA2229381C9E}" destId="{EC897E02-9A86-4887-8389-2A649D6B03B3}" srcOrd="0" destOrd="0" presId="urn:microsoft.com/office/officeart/2005/8/layout/process2"/>
    <dgm:cxn modelId="{58896DB7-A3F1-4C78-81FF-A3D65956145C}" type="presOf" srcId="{CC641A90-DA1F-4907-91AB-A7BC3CCC5977}" destId="{7E761BD6-BFD9-4DA2-A0B2-314831A95974}" srcOrd="0" destOrd="0" presId="urn:microsoft.com/office/officeart/2005/8/layout/process2"/>
    <dgm:cxn modelId="{C8E6C9BC-0E83-41FD-8230-458229009AE3}" srcId="{CA6AA378-395D-4890-BF7B-17E76F567ED4}" destId="{CC641A90-DA1F-4907-91AB-A7BC3CCC5977}" srcOrd="0" destOrd="0" parTransId="{984D2A58-98F9-49EE-AA26-6197DFE79D66}" sibTransId="{F978AE9E-9371-4005-A8B4-FA8F8A44B62B}"/>
    <dgm:cxn modelId="{C9FF1CBD-9B76-431F-B7DA-87E77C4CC1C5}" type="presOf" srcId="{51E6165F-B32E-4FFB-BC96-7D3811749089}" destId="{4461D38B-25F6-4CD0-8E72-1053E2DEE7C4}" srcOrd="0" destOrd="0" presId="urn:microsoft.com/office/officeart/2005/8/layout/process2"/>
    <dgm:cxn modelId="{321E64C4-665F-414D-A5D1-91C45220DD1E}" type="presOf" srcId="{03ECB516-7A2A-4CDD-96B7-864A494111DA}" destId="{9F0FE912-DCBB-4BD0-B527-0F6FAA67DC2F}" srcOrd="0" destOrd="0" presId="urn:microsoft.com/office/officeart/2005/8/layout/process2"/>
    <dgm:cxn modelId="{46E9BAC4-85A5-4494-910F-E219637EC14B}" srcId="{CA6AA378-395D-4890-BF7B-17E76F567ED4}" destId="{C85DD04F-E2DA-4FE3-B2F6-C47B6AC51B20}" srcOrd="5" destOrd="0" parTransId="{7C677077-46B7-464B-B1D7-1B1CD97E3A84}" sibTransId="{B60B52AC-37C4-429C-8440-DCE1EB31A1F0}"/>
    <dgm:cxn modelId="{2486F7CB-6810-4C21-B356-0B67C23FF863}" type="presOf" srcId="{F978AE9E-9371-4005-A8B4-FA8F8A44B62B}" destId="{10CAFFE3-470D-46D4-B4E9-30D3F2D31601}" srcOrd="1" destOrd="0" presId="urn:microsoft.com/office/officeart/2005/8/layout/process2"/>
    <dgm:cxn modelId="{E00C27D5-040C-482F-B6CA-7FEECC123CF9}" type="presOf" srcId="{03ECB516-7A2A-4CDD-96B7-864A494111DA}" destId="{5EE7716F-822A-4661-BCF3-5B394E3D1E40}" srcOrd="1" destOrd="0" presId="urn:microsoft.com/office/officeart/2005/8/layout/process2"/>
    <dgm:cxn modelId="{F8E376D5-85BB-4E82-B89A-C2E9BF0A509B}" type="presOf" srcId="{CA6AA378-395D-4890-BF7B-17E76F567ED4}" destId="{3A0D0D50-6EE3-4356-90F8-4BC914ABE8E5}" srcOrd="0" destOrd="0" presId="urn:microsoft.com/office/officeart/2005/8/layout/process2"/>
    <dgm:cxn modelId="{1A5DAADB-9E7E-476A-B9B8-F70DA80D9F00}" srcId="{CA6AA378-395D-4890-BF7B-17E76F567ED4}" destId="{178ABE52-B864-4385-9BD3-00AF1ACB02D9}" srcOrd="3" destOrd="0" parTransId="{30C5B6C2-642F-440E-A8EB-58FFEBB19AA6}" sibTransId="{51E6165F-B32E-4FFB-BC96-7D3811749089}"/>
    <dgm:cxn modelId="{09F608E9-A77F-46EB-B229-79A5DC8DFACA}" type="presOf" srcId="{178ABE52-B864-4385-9BD3-00AF1ACB02D9}" destId="{B070C72E-33B5-41D1-92F2-511EDA7BE2B5}" srcOrd="0" destOrd="0" presId="urn:microsoft.com/office/officeart/2005/8/layout/process2"/>
    <dgm:cxn modelId="{9AC3A75A-A138-4A82-AF08-FF288E8DE486}" type="presParOf" srcId="{3A0D0D50-6EE3-4356-90F8-4BC914ABE8E5}" destId="{7E761BD6-BFD9-4DA2-A0B2-314831A95974}" srcOrd="0" destOrd="0" presId="urn:microsoft.com/office/officeart/2005/8/layout/process2"/>
    <dgm:cxn modelId="{5BEF3875-EDF8-479E-814D-803A0DB38D7A}" type="presParOf" srcId="{3A0D0D50-6EE3-4356-90F8-4BC914ABE8E5}" destId="{0E92F375-5407-4884-89FE-355149683BFB}" srcOrd="1" destOrd="0" presId="urn:microsoft.com/office/officeart/2005/8/layout/process2"/>
    <dgm:cxn modelId="{030225AC-2060-4E90-9D3D-BE8AA90E8F5D}" type="presParOf" srcId="{0E92F375-5407-4884-89FE-355149683BFB}" destId="{10CAFFE3-470D-46D4-B4E9-30D3F2D31601}" srcOrd="0" destOrd="0" presId="urn:microsoft.com/office/officeart/2005/8/layout/process2"/>
    <dgm:cxn modelId="{B02A9E7D-BC9C-49E9-8F30-FBEBFA4D187C}" type="presParOf" srcId="{3A0D0D50-6EE3-4356-90F8-4BC914ABE8E5}" destId="{AD525098-907F-4D94-A980-F1379D48A714}" srcOrd="2" destOrd="0" presId="urn:microsoft.com/office/officeart/2005/8/layout/process2"/>
    <dgm:cxn modelId="{A860E4A6-2E95-4249-BFE6-F548067E7FA9}" type="presParOf" srcId="{3A0D0D50-6EE3-4356-90F8-4BC914ABE8E5}" destId="{A767618F-AF3E-4592-83BB-65F89922E736}" srcOrd="3" destOrd="0" presId="urn:microsoft.com/office/officeart/2005/8/layout/process2"/>
    <dgm:cxn modelId="{CC8AC9AD-5D18-4A62-929A-B4A59AC4D24C}" type="presParOf" srcId="{A767618F-AF3E-4592-83BB-65F89922E736}" destId="{61F27F88-57DB-456C-9614-C615B8C073D0}" srcOrd="0" destOrd="0" presId="urn:microsoft.com/office/officeart/2005/8/layout/process2"/>
    <dgm:cxn modelId="{5CF60065-4042-4DCB-A4CB-278C3FD1F6CD}" type="presParOf" srcId="{3A0D0D50-6EE3-4356-90F8-4BC914ABE8E5}" destId="{EC897E02-9A86-4887-8389-2A649D6B03B3}" srcOrd="4" destOrd="0" presId="urn:microsoft.com/office/officeart/2005/8/layout/process2"/>
    <dgm:cxn modelId="{F9C69B48-09EF-4197-A156-3D118311369F}" type="presParOf" srcId="{3A0D0D50-6EE3-4356-90F8-4BC914ABE8E5}" destId="{4D469757-6C31-42EF-A43A-ADCA1A9E738B}" srcOrd="5" destOrd="0" presId="urn:microsoft.com/office/officeart/2005/8/layout/process2"/>
    <dgm:cxn modelId="{1E3AED6F-E030-4D44-92F0-AADFBFFDBDB8}" type="presParOf" srcId="{4D469757-6C31-42EF-A43A-ADCA1A9E738B}" destId="{09F2B30D-AF71-4D2E-A572-8A2CFDC400C6}" srcOrd="0" destOrd="0" presId="urn:microsoft.com/office/officeart/2005/8/layout/process2"/>
    <dgm:cxn modelId="{B5603DA8-F5F0-4FC3-8FA3-487E5D3C2B28}" type="presParOf" srcId="{3A0D0D50-6EE3-4356-90F8-4BC914ABE8E5}" destId="{B070C72E-33B5-41D1-92F2-511EDA7BE2B5}" srcOrd="6" destOrd="0" presId="urn:microsoft.com/office/officeart/2005/8/layout/process2"/>
    <dgm:cxn modelId="{B7288E4F-9862-4A99-AAF7-9661DFDDB70E}" type="presParOf" srcId="{3A0D0D50-6EE3-4356-90F8-4BC914ABE8E5}" destId="{4461D38B-25F6-4CD0-8E72-1053E2DEE7C4}" srcOrd="7" destOrd="0" presId="urn:microsoft.com/office/officeart/2005/8/layout/process2"/>
    <dgm:cxn modelId="{2835E5F0-86C4-40BE-9313-44815F0B8AFF}" type="presParOf" srcId="{4461D38B-25F6-4CD0-8E72-1053E2DEE7C4}" destId="{C3F52E60-4971-4234-B36D-ACFF29EA3408}" srcOrd="0" destOrd="0" presId="urn:microsoft.com/office/officeart/2005/8/layout/process2"/>
    <dgm:cxn modelId="{CBBCBE5C-BFDE-4260-86DB-8B5B1A65D1EC}" type="presParOf" srcId="{3A0D0D50-6EE3-4356-90F8-4BC914ABE8E5}" destId="{E51B7A6E-F10D-4ADE-979D-2AC068C00216}" srcOrd="8" destOrd="0" presId="urn:microsoft.com/office/officeart/2005/8/layout/process2"/>
    <dgm:cxn modelId="{0E37FD0B-DB8D-431D-AA3B-5C6BFEF9A2AE}" type="presParOf" srcId="{3A0D0D50-6EE3-4356-90F8-4BC914ABE8E5}" destId="{9F0FE912-DCBB-4BD0-B527-0F6FAA67DC2F}" srcOrd="9" destOrd="0" presId="urn:microsoft.com/office/officeart/2005/8/layout/process2"/>
    <dgm:cxn modelId="{9EEC3857-7FAC-4CC2-B808-C95924BBE569}" type="presParOf" srcId="{9F0FE912-DCBB-4BD0-B527-0F6FAA67DC2F}" destId="{5EE7716F-822A-4661-BCF3-5B394E3D1E40}" srcOrd="0" destOrd="0" presId="urn:microsoft.com/office/officeart/2005/8/layout/process2"/>
    <dgm:cxn modelId="{B7895389-74A3-46E3-B062-EB28754539D0}" type="presParOf" srcId="{3A0D0D50-6EE3-4356-90F8-4BC914ABE8E5}" destId="{2619009A-81AE-4793-911D-485DFDE6D7C7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61BD6-BFD9-4DA2-A0B2-314831A95974}">
      <dsp:nvSpPr>
        <dsp:cNvPr id="0" name=""/>
        <dsp:cNvSpPr/>
      </dsp:nvSpPr>
      <dsp:spPr>
        <a:xfrm>
          <a:off x="1885303" y="674"/>
          <a:ext cx="1474797" cy="789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Arc-melting (20g)</a:t>
          </a:r>
        </a:p>
      </dsp:txBody>
      <dsp:txXfrm>
        <a:off x="1908418" y="23789"/>
        <a:ext cx="1428567" cy="742959"/>
      </dsp:txXfrm>
    </dsp:sp>
    <dsp:sp modelId="{0E92F375-5407-4884-89FE-355149683BFB}">
      <dsp:nvSpPr>
        <dsp:cNvPr id="0" name=""/>
        <dsp:cNvSpPr/>
      </dsp:nvSpPr>
      <dsp:spPr>
        <a:xfrm rot="5400000">
          <a:off x="2474728" y="809593"/>
          <a:ext cx="295946" cy="355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16161" y="839187"/>
        <a:ext cx="213081" cy="207162"/>
      </dsp:txXfrm>
    </dsp:sp>
    <dsp:sp modelId="{6BF2E0E6-A72D-40AB-AA0C-48F085607EE3}">
      <dsp:nvSpPr>
        <dsp:cNvPr id="0" name=""/>
        <dsp:cNvSpPr/>
      </dsp:nvSpPr>
      <dsp:spPr>
        <a:xfrm>
          <a:off x="1885303" y="1184458"/>
          <a:ext cx="1474797" cy="789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NC wire cut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7x7x1.5mm</a:t>
          </a:r>
        </a:p>
      </dsp:txBody>
      <dsp:txXfrm>
        <a:off x="1908418" y="1207573"/>
        <a:ext cx="1428567" cy="742959"/>
      </dsp:txXfrm>
    </dsp:sp>
    <dsp:sp modelId="{0088EE86-9DDE-45B3-871A-2567A4F6B407}">
      <dsp:nvSpPr>
        <dsp:cNvPr id="0" name=""/>
        <dsp:cNvSpPr/>
      </dsp:nvSpPr>
      <dsp:spPr>
        <a:xfrm rot="5400000">
          <a:off x="2474890" y="1993162"/>
          <a:ext cx="295623" cy="355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16162" y="2022918"/>
        <a:ext cx="213081" cy="206936"/>
      </dsp:txXfrm>
    </dsp:sp>
    <dsp:sp modelId="{B070C72E-33B5-41D1-92F2-511EDA7BE2B5}">
      <dsp:nvSpPr>
        <dsp:cNvPr id="0" name=""/>
        <dsp:cNvSpPr/>
      </dsp:nvSpPr>
      <dsp:spPr>
        <a:xfrm>
          <a:off x="1885303" y="2367812"/>
          <a:ext cx="1474797" cy="789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Vacuum sealing in quartz tube</a:t>
          </a:r>
        </a:p>
      </dsp:txBody>
      <dsp:txXfrm>
        <a:off x="1908418" y="2390927"/>
        <a:ext cx="1428567" cy="742959"/>
      </dsp:txXfrm>
    </dsp:sp>
    <dsp:sp modelId="{4461D38B-25F6-4CD0-8E72-1053E2DEE7C4}">
      <dsp:nvSpPr>
        <dsp:cNvPr id="0" name=""/>
        <dsp:cNvSpPr/>
      </dsp:nvSpPr>
      <dsp:spPr>
        <a:xfrm rot="5400000">
          <a:off x="2474567" y="3176946"/>
          <a:ext cx="296268" cy="355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16161" y="3206379"/>
        <a:ext cx="213081" cy="207388"/>
      </dsp:txXfrm>
    </dsp:sp>
    <dsp:sp modelId="{E51B7A6E-F10D-4ADE-979D-2AC068C00216}">
      <dsp:nvSpPr>
        <dsp:cNvPr id="0" name=""/>
        <dsp:cNvSpPr/>
      </dsp:nvSpPr>
      <dsp:spPr>
        <a:xfrm>
          <a:off x="1885303" y="3552026"/>
          <a:ext cx="1474797" cy="789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Heat treatment 1150 </a:t>
          </a:r>
          <a:r>
            <a:rPr lang="en-US" sz="1600" kern="1200" baseline="30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3h</a:t>
          </a:r>
        </a:p>
      </dsp:txBody>
      <dsp:txXfrm>
        <a:off x="1908418" y="3575141"/>
        <a:ext cx="1428567" cy="742959"/>
      </dsp:txXfrm>
    </dsp:sp>
    <dsp:sp modelId="{9F0FE912-DCBB-4BD0-B527-0F6FAA67DC2F}">
      <dsp:nvSpPr>
        <dsp:cNvPr id="0" name=""/>
        <dsp:cNvSpPr/>
      </dsp:nvSpPr>
      <dsp:spPr>
        <a:xfrm rot="5400000">
          <a:off x="2474728" y="4360946"/>
          <a:ext cx="295946" cy="355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16161" y="4390540"/>
        <a:ext cx="213081" cy="207162"/>
      </dsp:txXfrm>
    </dsp:sp>
    <dsp:sp modelId="{2619009A-81AE-4793-911D-485DFDE6D7C7}">
      <dsp:nvSpPr>
        <dsp:cNvPr id="0" name=""/>
        <dsp:cNvSpPr/>
      </dsp:nvSpPr>
      <dsp:spPr>
        <a:xfrm>
          <a:off x="1885303" y="4735811"/>
          <a:ext cx="1474797" cy="789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Annealing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840 </a:t>
          </a:r>
          <a:r>
            <a:rPr lang="en-US" sz="1600" kern="1200" baseline="30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20h</a:t>
          </a:r>
        </a:p>
      </dsp:txBody>
      <dsp:txXfrm>
        <a:off x="1908418" y="4758926"/>
        <a:ext cx="1428567" cy="742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61BD6-BFD9-4DA2-A0B2-314831A95974}">
      <dsp:nvSpPr>
        <dsp:cNvPr id="0" name=""/>
        <dsp:cNvSpPr/>
      </dsp:nvSpPr>
      <dsp:spPr>
        <a:xfrm>
          <a:off x="1020298" y="35808"/>
          <a:ext cx="3041949" cy="689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XRD by  Smart Lab, Rigaku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Rietveld analysis by RIETEN-FP</a:t>
          </a:r>
        </a:p>
      </dsp:txBody>
      <dsp:txXfrm>
        <a:off x="1040481" y="55991"/>
        <a:ext cx="3001583" cy="648718"/>
      </dsp:txXfrm>
    </dsp:sp>
    <dsp:sp modelId="{0E92F375-5407-4884-89FE-355149683BFB}">
      <dsp:nvSpPr>
        <dsp:cNvPr id="0" name=""/>
        <dsp:cNvSpPr/>
      </dsp:nvSpPr>
      <dsp:spPr>
        <a:xfrm rot="5400000">
          <a:off x="2412070" y="742120"/>
          <a:ext cx="258406" cy="310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448247" y="767961"/>
        <a:ext cx="186052" cy="180884"/>
      </dsp:txXfrm>
    </dsp:sp>
    <dsp:sp modelId="{AD525098-907F-4D94-A980-F1379D48A714}">
      <dsp:nvSpPr>
        <dsp:cNvPr id="0" name=""/>
        <dsp:cNvSpPr/>
      </dsp:nvSpPr>
      <dsp:spPr>
        <a:xfrm>
          <a:off x="1488145" y="1069435"/>
          <a:ext cx="2106255" cy="354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3D SEM VE-8800</a:t>
          </a:r>
        </a:p>
      </dsp:txBody>
      <dsp:txXfrm>
        <a:off x="1498530" y="1079820"/>
        <a:ext cx="2085485" cy="333812"/>
      </dsp:txXfrm>
    </dsp:sp>
    <dsp:sp modelId="{A767618F-AF3E-4592-83BB-65F89922E736}">
      <dsp:nvSpPr>
        <dsp:cNvPr id="0" name=""/>
        <dsp:cNvSpPr/>
      </dsp:nvSpPr>
      <dsp:spPr>
        <a:xfrm rot="5318290">
          <a:off x="2432233" y="1424877"/>
          <a:ext cx="233921" cy="310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455334" y="1462970"/>
        <a:ext cx="186052" cy="163745"/>
      </dsp:txXfrm>
    </dsp:sp>
    <dsp:sp modelId="{EC897E02-9A86-4887-8389-2A649D6B03B3}">
      <dsp:nvSpPr>
        <dsp:cNvPr id="0" name=""/>
        <dsp:cNvSpPr/>
      </dsp:nvSpPr>
      <dsp:spPr>
        <a:xfrm>
          <a:off x="597269" y="1735824"/>
          <a:ext cx="3927643" cy="689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Resistivity and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Seebeck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coefficient by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ResiTest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8300 and homemade apparatus</a:t>
          </a:r>
        </a:p>
      </dsp:txBody>
      <dsp:txXfrm>
        <a:off x="617452" y="1756007"/>
        <a:ext cx="3887277" cy="648718"/>
      </dsp:txXfrm>
    </dsp:sp>
    <dsp:sp modelId="{4D469757-6C31-42EF-A43A-ADCA1A9E738B}">
      <dsp:nvSpPr>
        <dsp:cNvPr id="0" name=""/>
        <dsp:cNvSpPr/>
      </dsp:nvSpPr>
      <dsp:spPr>
        <a:xfrm rot="5400000">
          <a:off x="2432028" y="2441948"/>
          <a:ext cx="258125" cy="310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468065" y="2467930"/>
        <a:ext cx="186052" cy="180688"/>
      </dsp:txXfrm>
    </dsp:sp>
    <dsp:sp modelId="{B070C72E-33B5-41D1-92F2-511EDA7BE2B5}">
      <dsp:nvSpPr>
        <dsp:cNvPr id="0" name=""/>
        <dsp:cNvSpPr/>
      </dsp:nvSpPr>
      <dsp:spPr>
        <a:xfrm>
          <a:off x="571208" y="2769075"/>
          <a:ext cx="3979765" cy="689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Carrier concentration and mobility at RT by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ResiTest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8300 </a:t>
          </a:r>
        </a:p>
      </dsp:txBody>
      <dsp:txXfrm>
        <a:off x="591391" y="2789258"/>
        <a:ext cx="3939399" cy="648718"/>
      </dsp:txXfrm>
    </dsp:sp>
    <dsp:sp modelId="{4461D38B-25F6-4CD0-8E72-1053E2DEE7C4}">
      <dsp:nvSpPr>
        <dsp:cNvPr id="0" name=""/>
        <dsp:cNvSpPr/>
      </dsp:nvSpPr>
      <dsp:spPr>
        <a:xfrm rot="5400000">
          <a:off x="2431747" y="3475575"/>
          <a:ext cx="258688" cy="310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468065" y="3501275"/>
        <a:ext cx="186052" cy="181082"/>
      </dsp:txXfrm>
    </dsp:sp>
    <dsp:sp modelId="{E51B7A6E-F10D-4ADE-979D-2AC068C00216}">
      <dsp:nvSpPr>
        <dsp:cNvPr id="0" name=""/>
        <dsp:cNvSpPr/>
      </dsp:nvSpPr>
      <dsp:spPr>
        <a:xfrm>
          <a:off x="924116" y="3803078"/>
          <a:ext cx="3273950" cy="689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Thermal conductivity by power efficiency measurement (PEM-2)</a:t>
          </a:r>
        </a:p>
      </dsp:txBody>
      <dsp:txXfrm>
        <a:off x="944299" y="3823261"/>
        <a:ext cx="3233584" cy="648718"/>
      </dsp:txXfrm>
    </dsp:sp>
    <dsp:sp modelId="{9F0FE912-DCBB-4BD0-B527-0F6FAA67DC2F}">
      <dsp:nvSpPr>
        <dsp:cNvPr id="0" name=""/>
        <dsp:cNvSpPr/>
      </dsp:nvSpPr>
      <dsp:spPr>
        <a:xfrm rot="5400000">
          <a:off x="2431888" y="4509389"/>
          <a:ext cx="258406" cy="310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468065" y="4535230"/>
        <a:ext cx="186052" cy="180884"/>
      </dsp:txXfrm>
    </dsp:sp>
    <dsp:sp modelId="{2619009A-81AE-4793-911D-485DFDE6D7C7}">
      <dsp:nvSpPr>
        <dsp:cNvPr id="0" name=""/>
        <dsp:cNvSpPr/>
      </dsp:nvSpPr>
      <dsp:spPr>
        <a:xfrm>
          <a:off x="1182922" y="4836704"/>
          <a:ext cx="2756337" cy="689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ZT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calculated by above parameters</a:t>
          </a:r>
        </a:p>
      </dsp:txBody>
      <dsp:txXfrm>
        <a:off x="1203105" y="4856887"/>
        <a:ext cx="2715971" cy="648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43F43-E8D8-4F81-B239-6987256FD5D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D3464-8844-45A0-85C1-5A34FC4A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55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91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3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85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9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87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81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2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82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05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9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031D-7E3B-4171-8A96-0235DD37B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450E2-F907-4720-83B7-F2595E832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FDBF6-498E-4B96-8812-46E8086A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F60C-A561-4998-BD5D-972F38F5CCFD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F9C1B-EA3E-4B99-8749-57560DB3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35F1B-B70F-49F0-9903-FC4127F7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4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4695-6504-4A58-9B76-CE5C1D04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A4754-2E61-4D14-A5CD-0C3C6A8AC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F4EE7-8063-4004-A935-7C17B7E5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3C8E-BE8D-4CCC-861A-30024E525434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17C06-E5CD-468A-AA8A-E08B228E6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1EA25-F0B8-4419-A68D-8A57382B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6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16A72E-1F0E-4AF4-A4D5-8172CF8A6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5C213-F4FE-4234-8ECF-52ADA9C88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C8B7B-E653-4568-8325-2E7BA2CE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947F-7D9A-4940-AE95-BF2C315EE635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7C716-9C9E-4B6D-9D5A-C0BB7CF7C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CE77E-7818-4F1B-B604-F8049992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6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CE79-8C72-4834-A814-BF6C1D6A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E823E-FC73-47A8-B8F4-965553A80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9F328-F935-4D25-953B-F5313856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944A-1D26-4B07-85B3-314E27778669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654D7-97DF-4379-A9D4-55ADF03C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E6B0A-D2A3-4B82-95DD-E731D018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7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6D08-27AA-44C7-910D-E95D069F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92449-D616-4EE4-ADAC-678CC365B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F18EC-AAEB-4C77-8767-55D3392F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9CA1-3862-4548-BB5E-B2CCE049738B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474B4-CE33-4F52-94D3-73B4C0FCF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B8567-702F-4A19-A1E6-1487B3EB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9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3EEA-EF19-4DD2-8113-B2F303E2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16161-E411-4254-BAC6-41B1CA9B2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EF5D5-1886-4563-908F-670C073C4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BE41F-1353-4B74-8DA7-BF88050C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CE8A-1A95-4EC9-8AF1-4BAAE595D135}" type="datetime1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65212-1D97-4D3F-97B8-C1E94D5D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4CC61-C8C9-425A-BD11-B15DB658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7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FB41-67DE-430A-BEB5-28D02674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1231D-A714-462B-8E48-41E53AAB9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6A01D-B45D-4679-A7ED-864899379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E0FB24-E1AB-4232-A7F1-F862E6E2F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2CE56-9CCB-4F83-BE97-9EE15CF8A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1FCBCC-841B-4C9A-85D1-870A4B1E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4BCF-72FA-4D5C-97E5-E2EC63305572}" type="datetime1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9C859-72BE-48EC-AEEF-F95D1DB7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6350D5-CF4D-4FBF-9A1E-8ECE3A1F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1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13AA-29B1-4440-8C1D-39874F63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4152A-8878-4B1F-B5A8-6DBBBCFF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752-13FC-4605-B8ED-883DC73EC172}" type="datetime1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2A566-A918-4B2A-95F3-658373D3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01816-3ABE-47A3-A97A-FD2E3E0A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2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8CAC7-9047-476C-B450-1793AC86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4224-9625-4B0F-90E4-50DD6463E238}" type="datetime1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7B083-7CD7-4AF8-AF17-81A0205D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13ECC-5938-4EAF-85D8-6AB7EA4D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0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CF2B8-CE7B-4C8E-8543-5ECA3A6F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39B2F-CCFB-4752-B42F-3AB8ECE04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A6D4-08D6-42F4-BA4B-0A24C8306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57590-8125-4E17-9E1A-AD8DF14E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0E98-B42E-443D-96DC-9AB8757B65EA}" type="datetime1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F03CF-444B-4326-9A59-062B8DDE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D89D6-0C96-449E-81BF-A9254BC4A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8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D3A5E-DA76-42A1-9E73-8AA74954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53C491-E24B-40E1-9A4A-45905F84E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3EA35-6CEE-4C33-B147-C0C6035F9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10E4C-75DB-46BD-BACD-AF0689EC2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4D30-13F4-4F2C-88F6-ED2535604C4E}" type="datetime1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204F5-03DF-4C9A-979E-7C5CD8B7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840EE-FF3B-4456-AD55-155BFA50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0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C755D-1730-4C65-BD67-EDD4DEE8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8E4C3-E52B-4F8E-AF85-2B6CDB234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73207-5B6A-4C34-9783-C4246AAF5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12570-EA02-4C28-9146-EDD5580F4DB2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18E1D-EDF4-40CA-B0EE-55A4E4150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62BDB-A925-4763-8216-C2AC53649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4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png"/><Relationship Id="rId14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7.wmf"/><Relationship Id="rId5" Type="http://schemas.openxmlformats.org/officeDocument/2006/relationships/image" Target="../media/image33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21.bin"/><Relationship Id="rId3" Type="http://schemas.openxmlformats.org/officeDocument/2006/relationships/image" Target="../media/image38.png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36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6.wmf"/><Relationship Id="rId5" Type="http://schemas.openxmlformats.org/officeDocument/2006/relationships/image" Target="../media/image39.e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1.emf"/><Relationship Id="rId1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8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9.emf"/><Relationship Id="rId7" Type="http://schemas.openxmlformats.org/officeDocument/2006/relationships/oleObject" Target="../embeddings/oleObject27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10" Type="http://schemas.openxmlformats.org/officeDocument/2006/relationships/image" Target="../media/image64.wmf"/><Relationship Id="rId4" Type="http://schemas.openxmlformats.org/officeDocument/2006/relationships/image" Target="../media/image60.emf"/><Relationship Id="rId9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2.e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0.emf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1.bin"/><Relationship Id="rId2" Type="http://schemas.openxmlformats.org/officeDocument/2006/relationships/oleObject" Target="../embeddings/oleObject4.bin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5.png"/><Relationship Id="rId19" Type="http://schemas.openxmlformats.org/officeDocument/2006/relationships/oleObject" Target="../embeddings/oleObject12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wmf"/><Relationship Id="rId1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ADE83-A731-4874-BE16-B5958D7B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75205"/>
            <a:ext cx="2057400" cy="365125"/>
          </a:xfrm>
        </p:spPr>
        <p:txBody>
          <a:bodyPr/>
          <a:lstStyle/>
          <a:p>
            <a:fld id="{4EE3C2D8-122E-43EB-966C-CD6C575C0EE7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D76CF-7F63-4DC1-AD81-CBB1DE7AAC2D}"/>
              </a:ext>
            </a:extLst>
          </p:cNvPr>
          <p:cNvSpPr txBox="1"/>
          <p:nvPr/>
        </p:nvSpPr>
        <p:spPr>
          <a:xfrm>
            <a:off x="0" y="407115"/>
            <a:ext cx="83427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0350" marR="0" indent="-260350" algn="ctr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Thermoelectric properties of bulk Ni-doped </a:t>
            </a:r>
            <a:r>
              <a:rPr lang="en-US" sz="2800" i="1" kern="100" dirty="0">
                <a:solidFill>
                  <a:srgbClr val="0070C0"/>
                </a:solidFill>
                <a:effectLst/>
                <a:latin typeface="Cambria Math" panose="02040503050406030204" pitchFamily="18" charset="0"/>
                <a:ea typeface="MS Mincho" panose="02020609040205080304" pitchFamily="49" charset="-128"/>
              </a:rPr>
              <a:t>𝛃</a:t>
            </a:r>
            <a:r>
              <a:rPr lang="en-US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-FeSi</a:t>
            </a:r>
            <a:r>
              <a:rPr lang="en-US" sz="2800" b="1" kern="1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</a:t>
            </a:r>
            <a:endParaRPr lang="en-US" sz="28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21D284-E9C2-4522-A8C9-E49A4E77F3AF}"/>
              </a:ext>
            </a:extLst>
          </p:cNvPr>
          <p:cNvSpPr txBox="1"/>
          <p:nvPr/>
        </p:nvSpPr>
        <p:spPr>
          <a:xfrm>
            <a:off x="0" y="1277818"/>
            <a:ext cx="8567007" cy="83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Sopheap Sam</a:t>
            </a:r>
            <a:r>
              <a:rPr lang="en-US" sz="2000" b="1" spc="-45" baseline="30000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1, </a:t>
            </a:r>
            <a:r>
              <a:rPr lang="en-US" sz="20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*, Soma Odagawa</a:t>
            </a:r>
            <a:r>
              <a:rPr lang="en-US" sz="2000" b="1" spc="-45" baseline="30000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1</a:t>
            </a:r>
            <a:r>
              <a:rPr lang="en-US" sz="20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, Hiroshi Nakatsugawa</a:t>
            </a:r>
            <a:r>
              <a:rPr lang="en-US" sz="2000" b="1" spc="-45" baseline="30000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1</a:t>
            </a:r>
            <a:r>
              <a:rPr lang="en-US" sz="20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, Yoichi Okamoto</a:t>
            </a:r>
            <a:r>
              <a:rPr lang="en-US" sz="2000" b="1" spc="-45" baseline="30000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2</a:t>
            </a:r>
            <a:r>
              <a:rPr lang="en-US" sz="20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 </a:t>
            </a:r>
            <a:endParaRPr lang="en-US" sz="2000" b="1" spc="-45" dirty="0">
              <a:latin typeface="Times New Roman" panose="02020603050405020304" pitchFamily="18" charset="0"/>
              <a:ea typeface="Mincho"/>
              <a:cs typeface="DaunPenh" panose="01010101010101010101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spc="-45" dirty="0">
              <a:effectLst/>
              <a:latin typeface="Times New Roman" panose="02020603050405020304" pitchFamily="18" charset="0"/>
              <a:ea typeface="Mincho"/>
              <a:cs typeface="DaunPenh" panose="01010101010101010101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7EAFAF-1415-40BC-B494-6125157A827C}"/>
              </a:ext>
            </a:extLst>
          </p:cNvPr>
          <p:cNvSpPr txBox="1"/>
          <p:nvPr/>
        </p:nvSpPr>
        <p:spPr>
          <a:xfrm>
            <a:off x="279539" y="6375205"/>
            <a:ext cx="2795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2023-March-16</a:t>
            </a:r>
            <a:r>
              <a:rPr lang="en-US" sz="1800" b="1" spc="-45" baseline="30000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th</a:t>
            </a:r>
            <a:r>
              <a:rPr lang="en-US" sz="18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F02E11-F541-1AB6-E9D8-FBF371C0B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85" r="27618" b="4722"/>
          <a:stretch/>
        </p:blipFill>
        <p:spPr>
          <a:xfrm>
            <a:off x="4572000" y="1970598"/>
            <a:ext cx="4242292" cy="4038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6B9749-803C-BC3D-DC13-1DC7FAB3BF5B}"/>
              </a:ext>
            </a:extLst>
          </p:cNvPr>
          <p:cNvSpPr txBox="1"/>
          <p:nvPr/>
        </p:nvSpPr>
        <p:spPr>
          <a:xfrm>
            <a:off x="329708" y="2109136"/>
            <a:ext cx="4995862" cy="1269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Yokohama National University, Japan</a:t>
            </a:r>
          </a:p>
          <a:p>
            <a:pPr marL="457200" marR="0" lvl="0" indent="-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National Defense Academy, Japan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* </a:t>
            </a:r>
            <a:r>
              <a:rPr kumimoji="0" lang="en-US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E-mail: sam-sopheap-fh@ynu.jp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7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32"/>
    </mc:Choice>
    <mc:Fallback xmlns="">
      <p:transition spd="slow" advTm="162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207C9F1B-295E-4FE0-BA76-02FE0C77BA05}"/>
              </a:ext>
            </a:extLst>
          </p:cNvPr>
          <p:cNvGraphicFramePr/>
          <p:nvPr/>
        </p:nvGraphicFramePr>
        <p:xfrm>
          <a:off x="-70988" y="887232"/>
          <a:ext cx="5245404" cy="552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9735" y="77226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-415838" y="3438489"/>
            <a:ext cx="127751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-48193" y="4268048"/>
            <a:ext cx="127751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262892" y="4148184"/>
            <a:ext cx="127751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546285" y="3136150"/>
            <a:ext cx="127751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856781" y="3612228"/>
            <a:ext cx="127751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FEC1A5-7BDD-465A-A02D-453505F42487}"/>
              </a:ext>
            </a:extLst>
          </p:cNvPr>
          <p:cNvSpPr txBox="1"/>
          <p:nvPr/>
        </p:nvSpPr>
        <p:spPr>
          <a:xfrm>
            <a:off x="1214943" y="193284"/>
            <a:ext cx="2258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Fabrication :</a:t>
            </a:r>
            <a:endParaRPr lang="en-US" b="1" dirty="0"/>
          </a:p>
        </p:txBody>
      </p:sp>
      <p:pic>
        <p:nvPicPr>
          <p:cNvPr id="13314" name="Picture 2" descr="Figure S2. Schematic diagram of the vacuum arc melting furnace with... |  Download Scientific Diagram">
            <a:extLst>
              <a:ext uri="{FF2B5EF4-FFF2-40B4-BE49-F238E27FC236}">
                <a16:creationId xmlns:a16="http://schemas.microsoft.com/office/drawing/2014/main" id="{9FCDEB9E-02BC-40C7-91E5-00DEF068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511"/>
            <a:ext cx="1579067" cy="157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AF6FA21-7832-47EC-8A68-4A51571AA167}"/>
              </a:ext>
            </a:extLst>
          </p:cNvPr>
          <p:cNvGrpSpPr/>
          <p:nvPr/>
        </p:nvGrpSpPr>
        <p:grpSpPr>
          <a:xfrm>
            <a:off x="328879" y="2549842"/>
            <a:ext cx="1170798" cy="300265"/>
            <a:chOff x="5476973" y="2280769"/>
            <a:chExt cx="1051536" cy="36478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05716C2-DB3A-4D09-AEFF-BD7104230BDD}"/>
                </a:ext>
              </a:extLst>
            </p:cNvPr>
            <p:cNvCxnSpPr/>
            <p:nvPr/>
          </p:nvCxnSpPr>
          <p:spPr>
            <a:xfrm>
              <a:off x="5618375" y="2300140"/>
              <a:ext cx="8961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EAD782C-5F26-4267-8B98-A4AF211468AA}"/>
                </a:ext>
              </a:extLst>
            </p:cNvPr>
            <p:cNvCxnSpPr/>
            <p:nvPr/>
          </p:nvCxnSpPr>
          <p:spPr>
            <a:xfrm flipH="1">
              <a:off x="5482705" y="2300140"/>
              <a:ext cx="131975" cy="199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A020C0F-54C9-4A70-BBBD-984F1B5B06E9}"/>
                </a:ext>
              </a:extLst>
            </p:cNvPr>
            <p:cNvCxnSpPr/>
            <p:nvPr/>
          </p:nvCxnSpPr>
          <p:spPr>
            <a:xfrm flipH="1">
              <a:off x="6391962" y="2300140"/>
              <a:ext cx="131975" cy="199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773D698-601D-4537-B5E4-E9551CEC9A44}"/>
                </a:ext>
              </a:extLst>
            </p:cNvPr>
            <p:cNvCxnSpPr>
              <a:cxnSpLocks/>
            </p:cNvCxnSpPr>
            <p:nvPr/>
          </p:nvCxnSpPr>
          <p:spPr>
            <a:xfrm>
              <a:off x="5476973" y="2499596"/>
              <a:ext cx="91940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8D96688-5A7C-4346-A671-CF2DC59A1A98}"/>
                </a:ext>
              </a:extLst>
            </p:cNvPr>
            <p:cNvCxnSpPr/>
            <p:nvPr/>
          </p:nvCxnSpPr>
          <p:spPr>
            <a:xfrm>
              <a:off x="5483534" y="2503291"/>
              <a:ext cx="0" cy="142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1FF3EBF-A4ED-4E26-8CCC-6C70491C7585}"/>
                </a:ext>
              </a:extLst>
            </p:cNvPr>
            <p:cNvCxnSpPr>
              <a:cxnSpLocks/>
            </p:cNvCxnSpPr>
            <p:nvPr/>
          </p:nvCxnSpPr>
          <p:spPr>
            <a:xfrm>
              <a:off x="5476973" y="2644925"/>
              <a:ext cx="91940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7E944EC-13F2-4AA2-8B9B-D729A387FE18}"/>
                </a:ext>
              </a:extLst>
            </p:cNvPr>
            <p:cNvCxnSpPr/>
            <p:nvPr/>
          </p:nvCxnSpPr>
          <p:spPr>
            <a:xfrm>
              <a:off x="6392943" y="2501993"/>
              <a:ext cx="0" cy="142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58D39C0-9746-4AA4-B0C9-C7F9F2FBCA6D}"/>
                </a:ext>
              </a:extLst>
            </p:cNvPr>
            <p:cNvCxnSpPr/>
            <p:nvPr/>
          </p:nvCxnSpPr>
          <p:spPr>
            <a:xfrm>
              <a:off x="6525566" y="2299230"/>
              <a:ext cx="0" cy="142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5AA3D0D-B63C-4889-894D-4EBF4E43352C}"/>
                </a:ext>
              </a:extLst>
            </p:cNvPr>
            <p:cNvCxnSpPr/>
            <p:nvPr/>
          </p:nvCxnSpPr>
          <p:spPr>
            <a:xfrm flipH="1">
              <a:off x="6396534" y="2445382"/>
              <a:ext cx="131975" cy="199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DC79875-3917-4670-AB6E-822DED16AE24}"/>
                </a:ext>
              </a:extLst>
            </p:cNvPr>
            <p:cNvSpPr txBox="1"/>
            <p:nvPr/>
          </p:nvSpPr>
          <p:spPr>
            <a:xfrm>
              <a:off x="5585676" y="2280769"/>
              <a:ext cx="91940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7x7x1.5mm</a:t>
              </a:r>
            </a:p>
          </p:txBody>
        </p:sp>
      </p:grpSp>
      <p:sp>
        <p:nvSpPr>
          <p:cNvPr id="35" name="Arrow: Down 34">
            <a:extLst>
              <a:ext uri="{FF2B5EF4-FFF2-40B4-BE49-F238E27FC236}">
                <a16:creationId xmlns:a16="http://schemas.microsoft.com/office/drawing/2014/main" id="{F47C2CA3-CA6A-46C4-84CF-892721DC1583}"/>
              </a:ext>
            </a:extLst>
          </p:cNvPr>
          <p:cNvSpPr/>
          <p:nvPr/>
        </p:nvSpPr>
        <p:spPr>
          <a:xfrm>
            <a:off x="839458" y="2308803"/>
            <a:ext cx="120766" cy="199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1E36F76-7E9A-45A0-B614-B7C317D930F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8759"/>
          <a:stretch/>
        </p:blipFill>
        <p:spPr>
          <a:xfrm>
            <a:off x="183943" y="3301044"/>
            <a:ext cx="1306005" cy="846072"/>
          </a:xfrm>
          <a:prstGeom prst="rect">
            <a:avLst/>
          </a:prstGeom>
        </p:spPr>
      </p:pic>
      <p:sp>
        <p:nvSpPr>
          <p:cNvPr id="54" name="Arrow: Down 53">
            <a:extLst>
              <a:ext uri="{FF2B5EF4-FFF2-40B4-BE49-F238E27FC236}">
                <a16:creationId xmlns:a16="http://schemas.microsoft.com/office/drawing/2014/main" id="{F6998D9C-ABED-40E5-8D65-61B64FC0B46F}"/>
              </a:ext>
            </a:extLst>
          </p:cNvPr>
          <p:cNvSpPr/>
          <p:nvPr/>
        </p:nvSpPr>
        <p:spPr>
          <a:xfrm>
            <a:off x="815640" y="3015080"/>
            <a:ext cx="120766" cy="199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37E542C-3FBA-4586-B251-FC02B8E9F6CC}"/>
              </a:ext>
            </a:extLst>
          </p:cNvPr>
          <p:cNvSpPr/>
          <p:nvPr/>
        </p:nvSpPr>
        <p:spPr>
          <a:xfrm>
            <a:off x="284927" y="4562286"/>
            <a:ext cx="1306005" cy="709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Furnace 1150 </a:t>
            </a:r>
            <a:r>
              <a:rPr lang="en-US" sz="1600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3h.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2F650AF-A7BD-4FC8-AC61-FB759E444616}"/>
              </a:ext>
            </a:extLst>
          </p:cNvPr>
          <p:cNvSpPr/>
          <p:nvPr/>
        </p:nvSpPr>
        <p:spPr>
          <a:xfrm>
            <a:off x="142159" y="5675540"/>
            <a:ext cx="1579067" cy="6890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Furnace 840 </a:t>
            </a:r>
            <a:r>
              <a:rPr lang="en-US" sz="1600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 h.</a:t>
            </a:r>
          </a:p>
        </p:txBody>
      </p:sp>
      <p:sp>
        <p:nvSpPr>
          <p:cNvPr id="57" name="Arrow: Down 56">
            <a:extLst>
              <a:ext uri="{FF2B5EF4-FFF2-40B4-BE49-F238E27FC236}">
                <a16:creationId xmlns:a16="http://schemas.microsoft.com/office/drawing/2014/main" id="{C9513775-9410-4B65-836A-3BA830967594}"/>
              </a:ext>
            </a:extLst>
          </p:cNvPr>
          <p:cNvSpPr/>
          <p:nvPr/>
        </p:nvSpPr>
        <p:spPr>
          <a:xfrm>
            <a:off x="847231" y="4227479"/>
            <a:ext cx="120766" cy="199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5C570180-3C6A-40A5-8146-D4F2084575AF}"/>
              </a:ext>
            </a:extLst>
          </p:cNvPr>
          <p:cNvSpPr/>
          <p:nvPr/>
        </p:nvSpPr>
        <p:spPr>
          <a:xfrm>
            <a:off x="928045" y="5312765"/>
            <a:ext cx="120766" cy="199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80C7DA-3591-40EB-916D-86AD131F8B28}"/>
              </a:ext>
            </a:extLst>
          </p:cNvPr>
          <p:cNvSpPr txBox="1"/>
          <p:nvPr/>
        </p:nvSpPr>
        <p:spPr>
          <a:xfrm>
            <a:off x="5462963" y="182775"/>
            <a:ext cx="2613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:</a:t>
            </a:r>
          </a:p>
        </p:txBody>
      </p:sp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00E57C81-61A3-45E7-B377-B1395E327B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9547568"/>
              </p:ext>
            </p:extLst>
          </p:nvPr>
        </p:nvGraphicFramePr>
        <p:xfrm>
          <a:off x="3903681" y="582785"/>
          <a:ext cx="5122183" cy="552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6BE4DA-1FBC-440C-8F95-CDBEE3EDF392}"/>
              </a:ext>
            </a:extLst>
          </p:cNvPr>
          <p:cNvCxnSpPr>
            <a:cxnSpLocks/>
          </p:cNvCxnSpPr>
          <p:nvPr/>
        </p:nvCxnSpPr>
        <p:spPr>
          <a:xfrm>
            <a:off x="3751766" y="673507"/>
            <a:ext cx="112056" cy="57254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F64DE10-CC8D-7A51-5E2F-A3C0CD65D4A4}"/>
              </a:ext>
            </a:extLst>
          </p:cNvPr>
          <p:cNvSpPr txBox="1"/>
          <p:nvPr/>
        </p:nvSpPr>
        <p:spPr>
          <a:xfrm>
            <a:off x="3281882" y="6635628"/>
            <a:ext cx="33940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Ohtaki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Chem. Lett. 22, 1067-1070 (1993).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513DE2-6605-6544-5D6D-0904E796B7FB}"/>
              </a:ext>
            </a:extLst>
          </p:cNvPr>
          <p:cNvSpPr txBox="1"/>
          <p:nvPr/>
        </p:nvSpPr>
        <p:spPr>
          <a:xfrm>
            <a:off x="262892" y="6393024"/>
            <a:ext cx="85998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annealing condition was optimized by Ohtaki </a:t>
            </a: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Cu, Zn, Nb, Ag, and Sb doping.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7069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6D553-0846-347E-B902-EDE9F357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7B958-6B4C-1D96-01B5-F44C4BFC3189}"/>
              </a:ext>
            </a:extLst>
          </p:cNvPr>
          <p:cNvSpPr txBox="1"/>
          <p:nvPr/>
        </p:nvSpPr>
        <p:spPr>
          <a:xfrm>
            <a:off x="61274" y="2165212"/>
            <a:ext cx="902145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Yu Mincho" panose="02020400000000000000" pitchFamily="18" charset="-128"/>
              </a:rPr>
              <a:t>3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 Results and discussion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2600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6D553-0846-347E-B902-EDE9F357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6919" y="0"/>
            <a:ext cx="596835" cy="365125"/>
          </a:xfrm>
        </p:spPr>
        <p:txBody>
          <a:bodyPr/>
          <a:lstStyle/>
          <a:p>
            <a:fld id="{4EE3C2D8-122E-43EB-966C-CD6C575C0EE7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706FCA-8038-4378-DC6C-C318609D752C}"/>
              </a:ext>
            </a:extLst>
          </p:cNvPr>
          <p:cNvSpPr txBox="1"/>
          <p:nvPr/>
        </p:nvSpPr>
        <p:spPr>
          <a:xfrm>
            <a:off x="2356322" y="12189"/>
            <a:ext cx="4542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X-ray diffraction patterns and SEM images of non-doped  FeSi</a:t>
            </a:r>
            <a:r>
              <a:rPr lang="en-US" b="1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2</a:t>
            </a:r>
            <a:r>
              <a:rPr lang="en-US" b="1" baseline="-25000" dirty="0"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(x = 0)</a:t>
            </a:r>
            <a:endParaRPr lang="en-US" b="1" baseline="-25000" dirty="0"/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74CED79B-7012-EBE6-9D97-98A5E108A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21" b="80277"/>
          <a:stretch/>
        </p:blipFill>
        <p:spPr>
          <a:xfrm>
            <a:off x="6035136" y="640320"/>
            <a:ext cx="2502656" cy="1878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EE66B1-6324-7A16-7153-74E6BCE61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6535"/>
            <a:ext cx="4542806" cy="45927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89117C-1E49-DBF6-98A8-DFE1A44EC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806" y="2379348"/>
            <a:ext cx="4448539" cy="450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E8F653-1801-9D85-E723-BE1BE97C7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739" b="80277"/>
          <a:stretch/>
        </p:blipFill>
        <p:spPr>
          <a:xfrm>
            <a:off x="631139" y="640320"/>
            <a:ext cx="2423146" cy="18081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399581-64A9-F16A-0350-6B8A6FFC23DA}"/>
              </a:ext>
            </a:extLst>
          </p:cNvPr>
          <p:cNvSpPr txBox="1"/>
          <p:nvPr/>
        </p:nvSpPr>
        <p:spPr>
          <a:xfrm>
            <a:off x="2305294" y="4197661"/>
            <a:ext cx="2005935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Before heat treatment</a:t>
            </a:r>
            <a:endParaRPr lang="en-US" sz="1400" b="1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D5D230-4739-9EC7-E84A-CA110931BEC0}"/>
              </a:ext>
            </a:extLst>
          </p:cNvPr>
          <p:cNvSpPr txBox="1"/>
          <p:nvPr/>
        </p:nvSpPr>
        <p:spPr>
          <a:xfrm>
            <a:off x="6795448" y="4224852"/>
            <a:ext cx="2005935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After heat treatment</a:t>
            </a:r>
            <a:endParaRPr lang="en-US" sz="1400" b="1" baseline="-25000" dirty="0"/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E2F6D558-B82A-7F4C-7A23-162D1B344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222" y="4470604"/>
            <a:ext cx="1563007" cy="63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/>
            <a:r>
              <a:rPr lang="en-US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ε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+</a:t>
            </a:r>
            <a:r>
              <a:rPr lang="el-GR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α</a:t>
            </a:r>
            <a:r>
              <a:rPr lang="en-US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phases.</a:t>
            </a:r>
          </a:p>
          <a:p>
            <a:pPr algn="r" eaLnBrk="0" fontAlgn="base" hangingPunct="0"/>
            <a:r>
              <a:rPr lang="en-US" sz="1400" kern="1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Non-doped, x = 0.</a:t>
            </a:r>
            <a:endParaRPr lang="en-US" sz="1400" kern="1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TextBox 32">
            <a:extLst>
              <a:ext uri="{FF2B5EF4-FFF2-40B4-BE49-F238E27FC236}">
                <a16:creationId xmlns:a16="http://schemas.microsoft.com/office/drawing/2014/main" id="{3DC5DBE4-634E-BA80-B6D2-54394D279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551" y="4514758"/>
            <a:ext cx="1684146" cy="67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β + </a:t>
            </a:r>
            <a:r>
              <a:rPr lang="en-US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ε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phases.</a:t>
            </a:r>
          </a:p>
          <a:p>
            <a:pPr algn="r" eaLnBrk="0" fontAlgn="base" hangingPunct="0"/>
            <a:r>
              <a:rPr lang="en-US" sz="1400" kern="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Non-doped, x = 0.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F8F66FF-7ABB-08E7-B533-05036EC429A5}"/>
              </a:ext>
            </a:extLst>
          </p:cNvPr>
          <p:cNvSpPr/>
          <p:nvPr/>
        </p:nvSpPr>
        <p:spPr>
          <a:xfrm>
            <a:off x="4430598" y="3429000"/>
            <a:ext cx="490194" cy="209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243D046-A312-0655-B21C-8FB8C49D40FF}"/>
              </a:ext>
            </a:extLst>
          </p:cNvPr>
          <p:cNvSpPr/>
          <p:nvPr/>
        </p:nvSpPr>
        <p:spPr>
          <a:xfrm>
            <a:off x="3339072" y="1805160"/>
            <a:ext cx="2411277" cy="253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72179A-125A-7C66-5A21-26BA610C60A5}"/>
              </a:ext>
            </a:extLst>
          </p:cNvPr>
          <p:cNvSpPr/>
          <p:nvPr/>
        </p:nvSpPr>
        <p:spPr>
          <a:xfrm>
            <a:off x="3339072" y="948097"/>
            <a:ext cx="2432473" cy="8246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treatment at: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1150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30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3h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840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30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77251-58F1-61A7-2B75-EE80C8B2EB11}"/>
              </a:ext>
            </a:extLst>
          </p:cNvPr>
          <p:cNvSpPr txBox="1"/>
          <p:nvPr/>
        </p:nvSpPr>
        <p:spPr>
          <a:xfrm>
            <a:off x="631139" y="317154"/>
            <a:ext cx="1409232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Before</a:t>
            </a:r>
            <a:endParaRPr lang="en-US" sz="1400" b="1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965AF9-A949-9CCB-F02C-34FDAA0FF72D}"/>
              </a:ext>
            </a:extLst>
          </p:cNvPr>
          <p:cNvSpPr txBox="1"/>
          <p:nvPr/>
        </p:nvSpPr>
        <p:spPr>
          <a:xfrm>
            <a:off x="7392151" y="339926"/>
            <a:ext cx="1409232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After</a:t>
            </a:r>
            <a:endParaRPr lang="en-US" sz="1400" b="1" baseline="-25000" dirty="0"/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10EAF401-E3FB-F90E-2F59-34A7D5E76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648" y="5121267"/>
            <a:ext cx="2343169" cy="30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/>
            <a:r>
              <a:rPr lang="en-US" sz="1400" kern="1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Indexed peaks are </a:t>
            </a:r>
            <a:r>
              <a:rPr lang="el-GR" sz="1400" kern="1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β</a:t>
            </a:r>
            <a:r>
              <a:rPr lang="en-US" sz="1400" kern="1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-phases </a:t>
            </a:r>
            <a:endParaRPr lang="en-US" sz="1400" kern="1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02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108F3-FCD7-F731-70FF-871DF6A4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426" y="8044"/>
            <a:ext cx="2057400" cy="365125"/>
          </a:xfrm>
        </p:spPr>
        <p:txBody>
          <a:bodyPr/>
          <a:lstStyle/>
          <a:p>
            <a:fld id="{4EE3C2D8-122E-43EB-966C-CD6C575C0EE7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6442BB-F17F-32C4-EED2-9D5DAB53CB7F}"/>
              </a:ext>
            </a:extLst>
          </p:cNvPr>
          <p:cNvSpPr txBox="1"/>
          <p:nvPr/>
        </p:nvSpPr>
        <p:spPr>
          <a:xfrm>
            <a:off x="169681" y="32378"/>
            <a:ext cx="805279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X-ray diffraction patterns and SEM images of Fe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1-x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Ni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x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Si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at room temperature</a:t>
            </a:r>
            <a:endParaRPr lang="en-US" sz="2400" b="1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4D01B86-1683-F700-6C73-55311FB27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697"/>
            <a:ext cx="5175317" cy="606293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1E61726-59DB-956B-0F24-31335981D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571" y="528327"/>
            <a:ext cx="4021721" cy="61458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9ABFE7-70BB-BA14-F7CD-11107E5B8CC3}"/>
              </a:ext>
            </a:extLst>
          </p:cNvPr>
          <p:cNvSpPr/>
          <p:nvPr/>
        </p:nvSpPr>
        <p:spPr>
          <a:xfrm>
            <a:off x="1571625" y="1247775"/>
            <a:ext cx="647700" cy="3714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83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2CDF5-6262-B428-7D92-FC22CCDC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5CB4B-E306-87E1-FEF3-D19A73CBF039}"/>
              </a:ext>
            </a:extLst>
          </p:cNvPr>
          <p:cNvSpPr txBox="1"/>
          <p:nvPr/>
        </p:nvSpPr>
        <p:spPr>
          <a:xfrm>
            <a:off x="652238" y="77355"/>
            <a:ext cx="5616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Elemental analysis by SEM-EDS</a:t>
            </a:r>
            <a:r>
              <a:rPr lang="en-US" b="1" baseline="-25000" dirty="0"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at room temperature</a:t>
            </a: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30F99-8E80-57BB-BAA6-D908E2DFD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415"/>
          <a:stretch/>
        </p:blipFill>
        <p:spPr>
          <a:xfrm>
            <a:off x="-1" y="635585"/>
            <a:ext cx="4964955" cy="5586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7903F6-F4E2-4176-9CC4-49E66FD924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590"/>
          <a:stretch/>
        </p:blipFill>
        <p:spPr>
          <a:xfrm>
            <a:off x="4964954" y="1521613"/>
            <a:ext cx="4106238" cy="31336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FA907D-7996-3F0D-59E1-B0F6BED1D1DF}"/>
              </a:ext>
            </a:extLst>
          </p:cNvPr>
          <p:cNvSpPr txBox="1"/>
          <p:nvPr/>
        </p:nvSpPr>
        <p:spPr>
          <a:xfrm>
            <a:off x="5003250" y="4828555"/>
            <a:ext cx="42797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-phase increases with Ni substitution and solid solution limits of Ni in β-FeSi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lower than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1%.</a:t>
            </a:r>
          </a:p>
        </p:txBody>
      </p:sp>
    </p:spTree>
    <p:extLst>
      <p:ext uri="{BB962C8B-B14F-4D97-AF65-F5344CB8AC3E}">
        <p14:creationId xmlns:p14="http://schemas.microsoft.com/office/powerpoint/2010/main" val="379062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8091A1-3982-C1B8-A878-708285F5C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19"/>
          <a:stretch/>
        </p:blipFill>
        <p:spPr>
          <a:xfrm>
            <a:off x="2700510" y="861890"/>
            <a:ext cx="3612376" cy="33768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A46529C-CBA8-4E01-AE3B-21CA641C62E5}"/>
              </a:ext>
            </a:extLst>
          </p:cNvPr>
          <p:cNvSpPr txBox="1"/>
          <p:nvPr/>
        </p:nvSpPr>
        <p:spPr>
          <a:xfrm>
            <a:off x="1732000" y="231869"/>
            <a:ext cx="47997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resistivity </a:t>
            </a:r>
            <a:r>
              <a:rPr lang="en-US" sz="20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(</a:t>
            </a:r>
            <a:r>
              <a:rPr lang="el-GR" sz="20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ρ</a:t>
            </a:r>
            <a:r>
              <a:rPr lang="en-US" sz="20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) 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of 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/>
          </a:p>
        </p:txBody>
      </p:sp>
      <p:sp>
        <p:nvSpPr>
          <p:cNvPr id="31" name="Slide Number Placeholder 9">
            <a:extLst>
              <a:ext uri="{FF2B5EF4-FFF2-40B4-BE49-F238E27FC236}">
                <a16:creationId xmlns:a16="http://schemas.microsoft.com/office/drawing/2014/main" id="{A3878CE6-0EAE-26CF-63D3-3A9C2C19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412469B-84AF-3533-E6F8-4A1ED1C9F2DA}"/>
              </a:ext>
            </a:extLst>
          </p:cNvPr>
          <p:cNvCxnSpPr>
            <a:cxnSpLocks/>
          </p:cNvCxnSpPr>
          <p:nvPr/>
        </p:nvCxnSpPr>
        <p:spPr>
          <a:xfrm>
            <a:off x="4987663" y="2305349"/>
            <a:ext cx="0" cy="532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6EEAC37-22B6-E0B9-F397-6DD2200310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8985" y="1985612"/>
          <a:ext cx="39211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1858" imgH="439109" progId="Equation.DSMT4">
                  <p:embed/>
                </p:oleObj>
              </mc:Choice>
              <mc:Fallback>
                <p:oleObj name="Equation" r:id="rId4" imgW="391858" imgH="439109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A6EEAC37-22B6-E0B9-F397-6DD2200310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8985" y="1985612"/>
                        <a:ext cx="392113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46A415-41C1-EC2E-41F4-AE36A0700A5F}"/>
              </a:ext>
            </a:extLst>
          </p:cNvPr>
          <p:cNvCxnSpPr>
            <a:cxnSpLocks/>
          </p:cNvCxnSpPr>
          <p:nvPr/>
        </p:nvCxnSpPr>
        <p:spPr>
          <a:xfrm flipV="1">
            <a:off x="1234667" y="1623722"/>
            <a:ext cx="577975" cy="5058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0E17B5AD-9C08-2A91-28BE-578F63F34D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7926" y="4161988"/>
          <a:ext cx="1507254" cy="76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40604" imgH="475521" progId="Equation.DSMT4">
                  <p:embed/>
                </p:oleObj>
              </mc:Choice>
              <mc:Fallback>
                <p:oleObj name="Equation" r:id="rId6" imgW="940604" imgH="475521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0E17B5AD-9C08-2A91-28BE-578F63F34D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27926" y="4161988"/>
                        <a:ext cx="1507254" cy="762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Arrow: Down 53">
            <a:extLst>
              <a:ext uri="{FF2B5EF4-FFF2-40B4-BE49-F238E27FC236}">
                <a16:creationId xmlns:a16="http://schemas.microsoft.com/office/drawing/2014/main" id="{28CE9F30-3A33-8772-7A7A-8DFD4D8DFB00}"/>
              </a:ext>
            </a:extLst>
          </p:cNvPr>
          <p:cNvSpPr/>
          <p:nvPr/>
        </p:nvSpPr>
        <p:spPr>
          <a:xfrm rot="16200000" flipH="1">
            <a:off x="2532201" y="1751220"/>
            <a:ext cx="181337" cy="468783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FC6C08-E6B8-B4E1-5853-A3B7DE68E1B9}"/>
              </a:ext>
            </a:extLst>
          </p:cNvPr>
          <p:cNvSpPr txBox="1"/>
          <p:nvPr/>
        </p:nvSpPr>
        <p:spPr>
          <a:xfrm>
            <a:off x="492961" y="3735646"/>
            <a:ext cx="39946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364A49-4E29-1FDC-098F-6FB754905193}"/>
              </a:ext>
            </a:extLst>
          </p:cNvPr>
          <p:cNvCxnSpPr>
            <a:cxnSpLocks/>
          </p:cNvCxnSpPr>
          <p:nvPr/>
        </p:nvCxnSpPr>
        <p:spPr>
          <a:xfrm flipV="1">
            <a:off x="771686" y="3787310"/>
            <a:ext cx="0" cy="296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599C737-7364-941D-7F83-094896F06C59}"/>
              </a:ext>
            </a:extLst>
          </p:cNvPr>
          <p:cNvSpPr/>
          <p:nvPr/>
        </p:nvSpPr>
        <p:spPr>
          <a:xfrm rot="16351560" flipH="1">
            <a:off x="868111" y="3839301"/>
            <a:ext cx="216638" cy="279183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74BF86-03D9-68B3-A2F7-FD457AE88810}"/>
              </a:ext>
            </a:extLst>
          </p:cNvPr>
          <p:cNvSpPr txBox="1"/>
          <p:nvPr/>
        </p:nvSpPr>
        <p:spPr>
          <a:xfrm>
            <a:off x="1149942" y="3741371"/>
            <a:ext cx="58205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i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n-US" sz="2000" i="1" baseline="-2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</a:t>
            </a:r>
            <a:endParaRPr lang="en-US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73FA87C-53CF-05C1-602A-74D7EB3BEB2D}"/>
              </a:ext>
            </a:extLst>
          </p:cNvPr>
          <p:cNvCxnSpPr>
            <a:cxnSpLocks/>
          </p:cNvCxnSpPr>
          <p:nvPr/>
        </p:nvCxnSpPr>
        <p:spPr>
          <a:xfrm flipV="1">
            <a:off x="1576300" y="3806235"/>
            <a:ext cx="0" cy="296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Down 26">
            <a:extLst>
              <a:ext uri="{FF2B5EF4-FFF2-40B4-BE49-F238E27FC236}">
                <a16:creationId xmlns:a16="http://schemas.microsoft.com/office/drawing/2014/main" id="{CF466DBE-BF65-6CED-26F3-2E938942D388}"/>
              </a:ext>
            </a:extLst>
          </p:cNvPr>
          <p:cNvSpPr/>
          <p:nvPr/>
        </p:nvSpPr>
        <p:spPr>
          <a:xfrm rot="16351560" flipH="1">
            <a:off x="1701698" y="3849059"/>
            <a:ext cx="216638" cy="279183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0A8E83-2353-BECE-EB24-684E778F7FDD}"/>
              </a:ext>
            </a:extLst>
          </p:cNvPr>
          <p:cNvSpPr txBox="1"/>
          <p:nvPr/>
        </p:nvSpPr>
        <p:spPr>
          <a:xfrm>
            <a:off x="1954247" y="3778837"/>
            <a:ext cx="58205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0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ρ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CE614F1-2087-4D08-671F-8ACB8F321329}"/>
              </a:ext>
            </a:extLst>
          </p:cNvPr>
          <p:cNvCxnSpPr>
            <a:cxnSpLocks/>
          </p:cNvCxnSpPr>
          <p:nvPr/>
        </p:nvCxnSpPr>
        <p:spPr>
          <a:xfrm>
            <a:off x="2388576" y="3834791"/>
            <a:ext cx="0" cy="2751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48CFA567-BEAE-6005-45A2-482872CFCD74}"/>
              </a:ext>
            </a:extLst>
          </p:cNvPr>
          <p:cNvSpPr txBox="1"/>
          <p:nvPr/>
        </p:nvSpPr>
        <p:spPr>
          <a:xfrm>
            <a:off x="7407505" y="4107831"/>
            <a:ext cx="103253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i="1" dirty="0" err="1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μ</a:t>
            </a:r>
            <a:r>
              <a:rPr lang="en-US" sz="2000" i="1" baseline="-2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</a:t>
            </a:r>
            <a:endParaRPr lang="en-US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096046D-8F2B-B8AC-B783-7554E2031E8D}"/>
              </a:ext>
            </a:extLst>
          </p:cNvPr>
          <p:cNvCxnSpPr>
            <a:cxnSpLocks/>
          </p:cNvCxnSpPr>
          <p:nvPr/>
        </p:nvCxnSpPr>
        <p:spPr>
          <a:xfrm>
            <a:off x="7833864" y="4201251"/>
            <a:ext cx="0" cy="2855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rrow: Down 67">
            <a:extLst>
              <a:ext uri="{FF2B5EF4-FFF2-40B4-BE49-F238E27FC236}">
                <a16:creationId xmlns:a16="http://schemas.microsoft.com/office/drawing/2014/main" id="{B03F417C-25CE-C0CD-BEC1-163D6EB04CD8}"/>
              </a:ext>
            </a:extLst>
          </p:cNvPr>
          <p:cNvSpPr/>
          <p:nvPr/>
        </p:nvSpPr>
        <p:spPr>
          <a:xfrm rot="16351560" flipH="1">
            <a:off x="7959262" y="4215519"/>
            <a:ext cx="216638" cy="279183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31C2597-5DF0-B26C-981D-EA75638F1314}"/>
              </a:ext>
            </a:extLst>
          </p:cNvPr>
          <p:cNvSpPr txBox="1"/>
          <p:nvPr/>
        </p:nvSpPr>
        <p:spPr>
          <a:xfrm>
            <a:off x="8211811" y="4145297"/>
            <a:ext cx="58205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0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ρ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F4233F1-72AF-FF89-C5E7-61C9B82620DA}"/>
              </a:ext>
            </a:extLst>
          </p:cNvPr>
          <p:cNvCxnSpPr>
            <a:cxnSpLocks/>
          </p:cNvCxnSpPr>
          <p:nvPr/>
        </p:nvCxnSpPr>
        <p:spPr>
          <a:xfrm flipV="1">
            <a:off x="8502840" y="4201251"/>
            <a:ext cx="0" cy="248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2E59397-ACD4-0F28-2820-036F46AB1261}"/>
              </a:ext>
            </a:extLst>
          </p:cNvPr>
          <p:cNvSpPr txBox="1"/>
          <p:nvPr/>
        </p:nvSpPr>
        <p:spPr>
          <a:xfrm>
            <a:off x="119600" y="4949689"/>
            <a:ext cx="419787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increase in </a:t>
            </a:r>
            <a:r>
              <a:rPr lang="en-US" sz="1800" i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n-US" sz="1800" i="1" baseline="-2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contributes positively to the decrease in </a:t>
            </a:r>
            <a:r>
              <a:rPr lang="el-GR" sz="18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ρ</a:t>
            </a:r>
            <a:r>
              <a:rPr lang="en-US" sz="18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41319B3-B155-3790-B9AA-9A124FD8406D}"/>
              </a:ext>
            </a:extLst>
          </p:cNvPr>
          <p:cNvSpPr txBox="1"/>
          <p:nvPr/>
        </p:nvSpPr>
        <p:spPr>
          <a:xfrm>
            <a:off x="4987663" y="4949689"/>
            <a:ext cx="419787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decrease in </a:t>
            </a:r>
            <a:r>
              <a:rPr lang="en-US" sz="1600" i="1" dirty="0" err="1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μ</a:t>
            </a:r>
            <a:r>
              <a:rPr lang="en-US" sz="1800" i="1" baseline="-2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contributes negatively 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to the decrease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l-GR" sz="18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3307BD-BE2C-1914-15C3-96EF21A599E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098"/>
          <a:stretch/>
        </p:blipFill>
        <p:spPr>
          <a:xfrm>
            <a:off x="0" y="1031422"/>
            <a:ext cx="2728096" cy="2537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31454F-7367-99EC-F9AC-32EA58C63F7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2508"/>
          <a:stretch/>
        </p:blipFill>
        <p:spPr>
          <a:xfrm>
            <a:off x="6229613" y="1027241"/>
            <a:ext cx="2984205" cy="2826864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D9A1059-75FD-DC86-33B0-22E9161FE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154917"/>
              </p:ext>
            </p:extLst>
          </p:nvPr>
        </p:nvGraphicFramePr>
        <p:xfrm>
          <a:off x="3424299" y="5862542"/>
          <a:ext cx="1000548" cy="61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480" imgH="507960" progId="Equation.DSMT4">
                  <p:embed/>
                </p:oleObj>
              </mc:Choice>
              <mc:Fallback>
                <p:oleObj name="Equation" r:id="rId10" imgW="825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24299" y="5862542"/>
                        <a:ext cx="1000548" cy="61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7372FCE-DB4E-2687-4B59-25209BBE050A}"/>
              </a:ext>
            </a:extLst>
          </p:cNvPr>
          <p:cNvCxnSpPr>
            <a:cxnSpLocks/>
          </p:cNvCxnSpPr>
          <p:nvPr/>
        </p:nvCxnSpPr>
        <p:spPr>
          <a:xfrm>
            <a:off x="3899314" y="6234301"/>
            <a:ext cx="0" cy="2450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274B590-4CE8-D16C-2518-529177F50313}"/>
              </a:ext>
            </a:extLst>
          </p:cNvPr>
          <p:cNvCxnSpPr>
            <a:cxnSpLocks/>
          </p:cNvCxnSpPr>
          <p:nvPr/>
        </p:nvCxnSpPr>
        <p:spPr>
          <a:xfrm flipH="1" flipV="1">
            <a:off x="3419706" y="6027828"/>
            <a:ext cx="4593" cy="2235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716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D3A26B-5166-4BF4-B6F6-FFE07BF90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647" y="658450"/>
            <a:ext cx="4003972" cy="366740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0C96205-D32F-DF46-BABD-91ABD4A5AE62}"/>
              </a:ext>
            </a:extLst>
          </p:cNvPr>
          <p:cNvSpPr txBox="1"/>
          <p:nvPr/>
        </p:nvSpPr>
        <p:spPr>
          <a:xfrm>
            <a:off x="6886866" y="4284405"/>
            <a:ext cx="39946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46529C-CBA8-4E01-AE3B-21CA641C62E5}"/>
              </a:ext>
            </a:extLst>
          </p:cNvPr>
          <p:cNvSpPr txBox="1"/>
          <p:nvPr/>
        </p:nvSpPr>
        <p:spPr>
          <a:xfrm>
            <a:off x="2177257" y="32502"/>
            <a:ext cx="4988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Seebeck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coefficient 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S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) of 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/>
          </a:p>
        </p:txBody>
      </p:sp>
      <p:sp>
        <p:nvSpPr>
          <p:cNvPr id="31" name="Slide Number Placeholder 9">
            <a:extLst>
              <a:ext uri="{FF2B5EF4-FFF2-40B4-BE49-F238E27FC236}">
                <a16:creationId xmlns:a16="http://schemas.microsoft.com/office/drawing/2014/main" id="{A3878CE6-0EAE-26CF-63D3-3A9C2C19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394042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F0481B-53C1-447D-00E2-284150D774D0}"/>
              </a:ext>
            </a:extLst>
          </p:cNvPr>
          <p:cNvSpPr txBox="1"/>
          <p:nvPr/>
        </p:nvSpPr>
        <p:spPr>
          <a:xfrm>
            <a:off x="4572000" y="1219184"/>
            <a:ext cx="2718335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x=0, bipolar effect </a:t>
            </a:r>
            <a:r>
              <a:rPr lang="en-US" sz="15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deteriorates </a:t>
            </a:r>
            <a:r>
              <a:rPr lang="en-US" sz="15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5057E98-7B17-E4E5-11A7-6271F70994AB}"/>
              </a:ext>
            </a:extLst>
          </p:cNvPr>
          <p:cNvCxnSpPr>
            <a:cxnSpLocks/>
          </p:cNvCxnSpPr>
          <p:nvPr/>
        </p:nvCxnSpPr>
        <p:spPr>
          <a:xfrm>
            <a:off x="5637341" y="1518277"/>
            <a:ext cx="302069" cy="538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row: Down 38">
            <a:extLst>
              <a:ext uri="{FF2B5EF4-FFF2-40B4-BE49-F238E27FC236}">
                <a16:creationId xmlns:a16="http://schemas.microsoft.com/office/drawing/2014/main" id="{3711AB19-8460-6DD4-E3AB-E37EEE759F78}"/>
              </a:ext>
            </a:extLst>
          </p:cNvPr>
          <p:cNvSpPr/>
          <p:nvPr/>
        </p:nvSpPr>
        <p:spPr>
          <a:xfrm rot="19716011" flipH="1">
            <a:off x="1289165" y="1425872"/>
            <a:ext cx="357092" cy="946717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EF70219C-C338-1E15-7477-128906CFE7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02283" y="2726731"/>
          <a:ext cx="331705" cy="370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298" imgH="439109" progId="Equation.DSMT4">
                  <p:embed/>
                </p:oleObj>
              </mc:Choice>
              <mc:Fallback>
                <p:oleObj name="Equation" r:id="rId4" imgW="393298" imgH="439109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EF70219C-C338-1E15-7477-128906CFE7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02283" y="2726731"/>
                        <a:ext cx="331705" cy="370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2976D39-3CAC-3A38-5894-C843A4941FA3}"/>
              </a:ext>
            </a:extLst>
          </p:cNvPr>
          <p:cNvCxnSpPr>
            <a:cxnSpLocks/>
          </p:cNvCxnSpPr>
          <p:nvPr/>
        </p:nvCxnSpPr>
        <p:spPr>
          <a:xfrm flipV="1">
            <a:off x="7165591" y="4336069"/>
            <a:ext cx="0" cy="296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068FC4D6-9259-9180-7FF4-9606AA4B6C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509" y="3848640"/>
          <a:ext cx="2463019" cy="87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50960" imgH="583920" progId="Equation.DSMT4">
                  <p:embed/>
                </p:oleObj>
              </mc:Choice>
              <mc:Fallback>
                <p:oleObj name="Equation" r:id="rId6" imgW="1650960" imgH="58392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068FC4D6-9259-9180-7FF4-9606AA4B6C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509" y="3848640"/>
                        <a:ext cx="2463019" cy="871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A88CEEAC-5B11-A920-C5C9-2C079A888D76}"/>
              </a:ext>
            </a:extLst>
          </p:cNvPr>
          <p:cNvSpPr/>
          <p:nvPr/>
        </p:nvSpPr>
        <p:spPr>
          <a:xfrm>
            <a:off x="1629435" y="4398598"/>
            <a:ext cx="399467" cy="3609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A14E7F70-94D3-373C-8714-D7981BF7F755}"/>
              </a:ext>
            </a:extLst>
          </p:cNvPr>
          <p:cNvSpPr/>
          <p:nvPr/>
        </p:nvSpPr>
        <p:spPr>
          <a:xfrm rot="14242461" flipH="1">
            <a:off x="7987874" y="1982430"/>
            <a:ext cx="321686" cy="791135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41987EB0-7F97-4B5E-CD9E-1FD6A0F833CA}"/>
              </a:ext>
            </a:extLst>
          </p:cNvPr>
          <p:cNvSpPr/>
          <p:nvPr/>
        </p:nvSpPr>
        <p:spPr>
          <a:xfrm rot="16351560" flipH="1">
            <a:off x="7262016" y="4388060"/>
            <a:ext cx="216638" cy="279183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06EC3F-970E-89A4-932A-96AEE880A182}"/>
              </a:ext>
            </a:extLst>
          </p:cNvPr>
          <p:cNvSpPr txBox="1"/>
          <p:nvPr/>
        </p:nvSpPr>
        <p:spPr>
          <a:xfrm>
            <a:off x="7543847" y="4290130"/>
            <a:ext cx="58205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247A87-B06F-22BB-6734-731143AD45E6}"/>
              </a:ext>
            </a:extLst>
          </p:cNvPr>
          <p:cNvCxnSpPr>
            <a:cxnSpLocks/>
          </p:cNvCxnSpPr>
          <p:nvPr/>
        </p:nvCxnSpPr>
        <p:spPr>
          <a:xfrm flipV="1">
            <a:off x="7970205" y="4354994"/>
            <a:ext cx="0" cy="296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Down 26">
            <a:extLst>
              <a:ext uri="{FF2B5EF4-FFF2-40B4-BE49-F238E27FC236}">
                <a16:creationId xmlns:a16="http://schemas.microsoft.com/office/drawing/2014/main" id="{BDABF34A-5922-B58B-7ADA-A4709234B8B8}"/>
              </a:ext>
            </a:extLst>
          </p:cNvPr>
          <p:cNvSpPr/>
          <p:nvPr/>
        </p:nvSpPr>
        <p:spPr>
          <a:xfrm rot="16351560" flipH="1">
            <a:off x="8095603" y="4397818"/>
            <a:ext cx="216638" cy="279183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DED7B9-63F9-14F7-B1F6-E82FDD575A1F}"/>
              </a:ext>
            </a:extLst>
          </p:cNvPr>
          <p:cNvSpPr txBox="1"/>
          <p:nvPr/>
        </p:nvSpPr>
        <p:spPr>
          <a:xfrm>
            <a:off x="8348152" y="4327596"/>
            <a:ext cx="58205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|</a:t>
            </a:r>
            <a:r>
              <a:rPr lang="en-US" sz="20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|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D4E7368-A26D-07D4-CE14-539F748A6535}"/>
              </a:ext>
            </a:extLst>
          </p:cNvPr>
          <p:cNvCxnSpPr>
            <a:cxnSpLocks/>
          </p:cNvCxnSpPr>
          <p:nvPr/>
        </p:nvCxnSpPr>
        <p:spPr>
          <a:xfrm>
            <a:off x="8782481" y="4383550"/>
            <a:ext cx="0" cy="2751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E2AE083-9FDB-DB38-4807-15D4B0EF7A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02976" y="5087140"/>
          <a:ext cx="24638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63059" imgH="871728" progId="Equation.DSMT4">
                  <p:embed/>
                </p:oleObj>
              </mc:Choice>
              <mc:Fallback>
                <p:oleObj name="Equation" r:id="rId8" imgW="2463059" imgH="871728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E2AE083-9FDB-DB38-4807-15D4B0EF7A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02976" y="5087140"/>
                        <a:ext cx="2463800" cy="87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7B1AA65C-C585-176F-365B-ACEE1ADFA6F6}"/>
              </a:ext>
            </a:extLst>
          </p:cNvPr>
          <p:cNvSpPr/>
          <p:nvPr/>
        </p:nvSpPr>
        <p:spPr>
          <a:xfrm>
            <a:off x="8364363" y="5597699"/>
            <a:ext cx="355431" cy="3609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7" name="Object 13">
            <a:extLst>
              <a:ext uri="{FF2B5EF4-FFF2-40B4-BE49-F238E27FC236}">
                <a16:creationId xmlns:a16="http://schemas.microsoft.com/office/drawing/2014/main" id="{421DAD0C-3FA9-A344-BD41-C25B89E3B6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3609" y="6162317"/>
          <a:ext cx="1140379" cy="41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560" imgH="266400" progId="Equation.DSMT4">
                  <p:embed/>
                </p:oleObj>
              </mc:Choice>
              <mc:Fallback>
                <p:oleObj name="Equation" r:id="rId10" imgW="736560" imgH="266400" progId="Equation.DSMT4">
                  <p:embed/>
                  <p:pic>
                    <p:nvPicPr>
                      <p:cNvPr id="37" name="Object 13">
                        <a:extLst>
                          <a:ext uri="{FF2B5EF4-FFF2-40B4-BE49-F238E27FC236}">
                            <a16:creationId xmlns:a16="http://schemas.microsoft.com/office/drawing/2014/main" id="{421DAD0C-3FA9-A344-BD41-C25B89E3B6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93609" y="6162317"/>
                        <a:ext cx="1140379" cy="41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108686B-33FA-FC58-E332-CB2963EC54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3974" y="5392426"/>
          <a:ext cx="33020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97080" imgH="228600" progId="Equation.DSMT4">
                  <p:embed/>
                </p:oleObj>
              </mc:Choice>
              <mc:Fallback>
                <p:oleObj name="Equation" r:id="rId12" imgW="219708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F108686B-33FA-FC58-E332-CB2963EC54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63974" y="5392426"/>
                        <a:ext cx="3302000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Arrow: Down 44">
            <a:extLst>
              <a:ext uri="{FF2B5EF4-FFF2-40B4-BE49-F238E27FC236}">
                <a16:creationId xmlns:a16="http://schemas.microsoft.com/office/drawing/2014/main" id="{95FC067E-E6A2-7CE9-5BB4-BCB9B525E987}"/>
              </a:ext>
            </a:extLst>
          </p:cNvPr>
          <p:cNvSpPr/>
          <p:nvPr/>
        </p:nvSpPr>
        <p:spPr>
          <a:xfrm flipH="1">
            <a:off x="3798336" y="5922352"/>
            <a:ext cx="216638" cy="279183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D12E04E-194F-0018-B69C-9BB0BD859E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4695" y="6194281"/>
          <a:ext cx="3263920" cy="399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70000" imgH="253800" progId="Equation.DSMT4">
                  <p:embed/>
                </p:oleObj>
              </mc:Choice>
              <mc:Fallback>
                <p:oleObj name="Equation" r:id="rId14" imgW="2070000" imgH="253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D12E04E-194F-0018-B69C-9BB0BD859E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74695" y="6194281"/>
                        <a:ext cx="3263920" cy="399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12C8D932-8157-733D-C63D-B056120DCAAE}"/>
              </a:ext>
            </a:extLst>
          </p:cNvPr>
          <p:cNvSpPr txBox="1"/>
          <p:nvPr/>
        </p:nvSpPr>
        <p:spPr>
          <a:xfrm>
            <a:off x="2770167" y="4467445"/>
            <a:ext cx="319787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bipolar effect is reduced by Ni substitution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D13ED8E3-09E4-BECB-BC1A-46DF8E892530}"/>
              </a:ext>
            </a:extLst>
          </p:cNvPr>
          <p:cNvSpPr/>
          <p:nvPr/>
        </p:nvSpPr>
        <p:spPr>
          <a:xfrm flipH="1">
            <a:off x="3798336" y="5158177"/>
            <a:ext cx="216638" cy="279183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4FB5964-7F56-AFE7-AC19-2D330C9B4FC8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12098"/>
          <a:stretch/>
        </p:blipFill>
        <p:spPr>
          <a:xfrm>
            <a:off x="6538563" y="1625518"/>
            <a:ext cx="2656582" cy="247118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705393C-1C09-6C0E-A5C7-2A1EDB120B1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2508"/>
          <a:stretch/>
        </p:blipFill>
        <p:spPr>
          <a:xfrm>
            <a:off x="12811" y="1043609"/>
            <a:ext cx="2761614" cy="2616009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51CC8D3-2BEB-D53A-C4D6-D3212D326D61}"/>
              </a:ext>
            </a:extLst>
          </p:cNvPr>
          <p:cNvCxnSpPr>
            <a:cxnSpLocks/>
          </p:cNvCxnSpPr>
          <p:nvPr/>
        </p:nvCxnSpPr>
        <p:spPr>
          <a:xfrm flipH="1">
            <a:off x="4639499" y="3026004"/>
            <a:ext cx="12400" cy="40299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D05BC38-7D91-4830-0144-50158550C9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760433"/>
              </p:ext>
            </p:extLst>
          </p:nvPr>
        </p:nvGraphicFramePr>
        <p:xfrm>
          <a:off x="355600" y="5778500"/>
          <a:ext cx="104616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25480" imgH="507960" progId="Equation.DSMT4">
                  <p:embed/>
                </p:oleObj>
              </mc:Choice>
              <mc:Fallback>
                <p:oleObj name="Equation" r:id="rId18" imgW="825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55600" y="5778500"/>
                        <a:ext cx="1046163" cy="64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80615B0-9326-B851-E966-E2202C2EAE85}"/>
              </a:ext>
            </a:extLst>
          </p:cNvPr>
          <p:cNvCxnSpPr>
            <a:cxnSpLocks/>
          </p:cNvCxnSpPr>
          <p:nvPr/>
        </p:nvCxnSpPr>
        <p:spPr>
          <a:xfrm flipV="1">
            <a:off x="903244" y="5778188"/>
            <a:ext cx="0" cy="2462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0CF5070-0F68-2383-BB43-ED57847EF86C}"/>
              </a:ext>
            </a:extLst>
          </p:cNvPr>
          <p:cNvCxnSpPr>
            <a:cxnSpLocks/>
          </p:cNvCxnSpPr>
          <p:nvPr/>
        </p:nvCxnSpPr>
        <p:spPr>
          <a:xfrm flipV="1">
            <a:off x="640865" y="5922352"/>
            <a:ext cx="0" cy="2462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6BC940-85D1-7542-D34C-92A0EF0F2ABF}"/>
              </a:ext>
            </a:extLst>
          </p:cNvPr>
          <p:cNvSpPr txBox="1"/>
          <p:nvPr/>
        </p:nvSpPr>
        <p:spPr>
          <a:xfrm>
            <a:off x="4240810" y="3540036"/>
            <a:ext cx="797378" cy="380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|</a:t>
            </a:r>
            <a:r>
              <a:rPr lang="en-US" sz="1800" i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S|</a:t>
            </a:r>
            <a:r>
              <a:rPr lang="en-US" sz="1800" baseline="-2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58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6D553-0846-347E-B902-EDE9F357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9662" y="87239"/>
            <a:ext cx="1202498" cy="365125"/>
          </a:xfrm>
        </p:spPr>
        <p:txBody>
          <a:bodyPr/>
          <a:lstStyle/>
          <a:p>
            <a:fld id="{4EE3C2D8-122E-43EB-966C-CD6C575C0EE7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5EBE965-34DC-CA3A-1DCE-BB6BCCE91C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553350"/>
              </p:ext>
            </p:extLst>
          </p:nvPr>
        </p:nvGraphicFramePr>
        <p:xfrm>
          <a:off x="5504672" y="2005143"/>
          <a:ext cx="2376743" cy="888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0321" imgH="515178" progId="Equation.DSMT4">
                  <p:embed/>
                </p:oleObj>
              </mc:Choice>
              <mc:Fallback>
                <p:oleObj name="Equation" r:id="rId2" imgW="1380321" imgH="515178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EF0901F-3C94-2463-3C09-E0097CEADF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04672" y="2005143"/>
                        <a:ext cx="2376743" cy="888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97ECC38-3C94-B473-CEAE-E67410493D72}"/>
              </a:ext>
            </a:extLst>
          </p:cNvPr>
          <p:cNvSpPr txBox="1"/>
          <p:nvPr/>
        </p:nvSpPr>
        <p:spPr>
          <a:xfrm>
            <a:off x="4572000" y="1222035"/>
            <a:ext cx="44777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Solid lines are the calculated data at various effective masses (</a:t>
            </a:r>
            <a:r>
              <a:rPr lang="en-US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m</a:t>
            </a:r>
            <a:r>
              <a:rPr lang="en-US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*) using Mott’s equation: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D96B5-3736-CCF2-5EC4-66EC15F9AA10}"/>
              </a:ext>
            </a:extLst>
          </p:cNvPr>
          <p:cNvSpPr txBox="1"/>
          <p:nvPr/>
        </p:nvSpPr>
        <p:spPr>
          <a:xfrm>
            <a:off x="4572000" y="3088396"/>
            <a:ext cx="4826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Various shape plots are the experimental data.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97A8E7-3F88-7DD1-7FBC-3AFEB0DE085D}"/>
              </a:ext>
            </a:extLst>
          </p:cNvPr>
          <p:cNvSpPr txBox="1"/>
          <p:nvPr/>
        </p:nvSpPr>
        <p:spPr>
          <a:xfrm>
            <a:off x="3789575" y="4066934"/>
            <a:ext cx="5420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A good fitting condition is obtained at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* = 0.12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m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3407EF-4FCB-A48B-56D9-DF2DEA749C9C}"/>
              </a:ext>
            </a:extLst>
          </p:cNvPr>
          <p:cNvSpPr txBox="1"/>
          <p:nvPr/>
        </p:nvSpPr>
        <p:spPr>
          <a:xfrm>
            <a:off x="400638" y="52254"/>
            <a:ext cx="8809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Seebeck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coefficient vs carrier density at room temperature</a:t>
            </a:r>
            <a:endParaRPr lang="en-US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3D6A20-6721-D28F-5951-F46A1DCBA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0" y="311964"/>
            <a:ext cx="4571251" cy="3798123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6ADA23C-5DD0-FCF6-F99B-FDF6CE5F2F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834258"/>
              </p:ext>
            </p:extLst>
          </p:nvPr>
        </p:nvGraphicFramePr>
        <p:xfrm>
          <a:off x="5142862" y="6008882"/>
          <a:ext cx="1356919" cy="766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09265" imgH="457855" progId="Equation.DSMT4">
                  <p:embed/>
                </p:oleObj>
              </mc:Choice>
              <mc:Fallback>
                <p:oleObj name="Equation" r:id="rId5" imgW="809265" imgH="457855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D062AB4-942D-42AD-5C95-EB29CC533A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2862" y="6008882"/>
                        <a:ext cx="1356919" cy="766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9E8A2B1-F1EE-22F7-7835-7A7D20AC3861}"/>
              </a:ext>
            </a:extLst>
          </p:cNvPr>
          <p:cNvSpPr txBox="1"/>
          <p:nvPr/>
        </p:nvSpPr>
        <p:spPr>
          <a:xfrm>
            <a:off x="3789575" y="4583929"/>
            <a:ext cx="5312585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Ni-doped sample has an effective mass of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0.12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mobility of about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10 - 40 cm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relaxation time of about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0.68 fs - 2.73 fs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D7BF2-E164-48A9-E650-20C3F298AD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385"/>
          <a:stretch/>
        </p:blipFill>
        <p:spPr>
          <a:xfrm>
            <a:off x="700693" y="4119754"/>
            <a:ext cx="2881492" cy="272305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B91AD54-B7AA-AB09-205E-69BDA5A4BE1D}"/>
              </a:ext>
            </a:extLst>
          </p:cNvPr>
          <p:cNvSpPr/>
          <p:nvPr/>
        </p:nvSpPr>
        <p:spPr>
          <a:xfrm>
            <a:off x="3000375" y="2543175"/>
            <a:ext cx="923925" cy="2478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3470F2D-DD0D-616E-95DE-FEF8F2A93913}"/>
              </a:ext>
            </a:extLst>
          </p:cNvPr>
          <p:cNvSpPr/>
          <p:nvPr/>
        </p:nvSpPr>
        <p:spPr>
          <a:xfrm rot="2794090">
            <a:off x="2034257" y="5037965"/>
            <a:ext cx="981075" cy="3810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02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1C7A3E5B-7006-C007-F471-23743DF4D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227" y="549096"/>
            <a:ext cx="4338416" cy="411029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AA192-49D9-49E6-88ED-68C8648B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8243" y="6394380"/>
            <a:ext cx="2057400" cy="365125"/>
          </a:xfrm>
        </p:spPr>
        <p:txBody>
          <a:bodyPr/>
          <a:lstStyle/>
          <a:p>
            <a:fld id="{4EE3C2D8-122E-43EB-966C-CD6C575C0EE7}" type="slidenum">
              <a:rPr lang="en-US" b="1" smtClean="0">
                <a:solidFill>
                  <a:schemeClr val="tx1"/>
                </a:solidFill>
              </a:rPr>
              <a:t>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F7460B-415B-4C80-BF29-7A423F31C5D9}"/>
              </a:ext>
            </a:extLst>
          </p:cNvPr>
          <p:cNvSpPr txBox="1"/>
          <p:nvPr/>
        </p:nvSpPr>
        <p:spPr>
          <a:xfrm>
            <a:off x="777347" y="22021"/>
            <a:ext cx="7460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conductivity (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κ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) and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ZT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of  </a:t>
            </a:r>
            <a:r>
              <a:rPr lang="en-US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14F2107-D386-C583-14CE-9AE0A3EF52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144" y="3676373"/>
          <a:ext cx="826416" cy="257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7676" imgH="379623" progId="Equation.DSMT4">
                  <p:embed/>
                </p:oleObj>
              </mc:Choice>
              <mc:Fallback>
                <p:oleObj name="Equation" r:id="rId3" imgW="1217676" imgH="379623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14F2107-D386-C583-14CE-9AE0A3EF52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144" y="3676373"/>
                        <a:ext cx="826416" cy="257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5C1170-FBB1-AFBB-352C-C884CBACD664}"/>
              </a:ext>
            </a:extLst>
          </p:cNvPr>
          <p:cNvSpPr txBox="1"/>
          <p:nvPr/>
        </p:nvSpPr>
        <p:spPr>
          <a:xfrm>
            <a:off x="98566" y="4637625"/>
            <a:ext cx="4550412" cy="1286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The </a:t>
            </a:r>
            <a:r>
              <a:rPr lang="en-US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κ</a:t>
            </a:r>
            <a:r>
              <a:rPr lang="en-US" i="1" baseline="-25000" dirty="0"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of Ni doping samples is higher than that of non-doped samples probably due to 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the</a:t>
            </a:r>
            <a:r>
              <a:rPr lang="en-US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increase in </a:t>
            </a:r>
            <a:r>
              <a:rPr lang="en-US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n</a:t>
            </a:r>
            <a:r>
              <a:rPr lang="en-US" baseline="-25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H</a:t>
            </a:r>
            <a:r>
              <a:rPr lang="en-US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</a:t>
            </a:r>
            <a:endParaRPr lang="en-US" sz="1600" strike="dblStrike" kern="100" dirty="0">
              <a:effectLst/>
              <a:highlight>
                <a:srgbClr val="FFFF00"/>
              </a:highlight>
              <a:latin typeface="MS Mincho" panose="02020609040205080304" pitchFamily="49" charset="-128"/>
              <a:ea typeface="MS Mincho" panose="02020609040205080304" pitchFamily="49" charset="-128"/>
              <a:cs typeface="DaunPenh" panose="01010101010101010101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6E26C5-2669-C4BD-7FE6-DBC9C743169B}"/>
              </a:ext>
            </a:extLst>
          </p:cNvPr>
          <p:cNvCxnSpPr>
            <a:cxnSpLocks/>
          </p:cNvCxnSpPr>
          <p:nvPr/>
        </p:nvCxnSpPr>
        <p:spPr>
          <a:xfrm>
            <a:off x="7196277" y="1441647"/>
            <a:ext cx="288605" cy="17506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69BD6FA-5E98-5C61-8867-C7F52FF50931}"/>
              </a:ext>
            </a:extLst>
          </p:cNvPr>
          <p:cNvSpPr txBox="1"/>
          <p:nvPr/>
        </p:nvSpPr>
        <p:spPr>
          <a:xfrm>
            <a:off x="6834433" y="1059019"/>
            <a:ext cx="723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ZT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max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173D62-05C6-1820-00E3-1F2B90907442}"/>
              </a:ext>
            </a:extLst>
          </p:cNvPr>
          <p:cNvSpPr txBox="1"/>
          <p:nvPr/>
        </p:nvSpPr>
        <p:spPr>
          <a:xfrm>
            <a:off x="5055086" y="4504269"/>
            <a:ext cx="3990348" cy="1701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The </a:t>
            </a:r>
            <a:r>
              <a:rPr lang="en-US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ZT</a:t>
            </a:r>
            <a:r>
              <a:rPr lang="en-US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max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= 0.019</a:t>
            </a:r>
            <a:r>
              <a:rPr lang="en-US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is obtained in the 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x = 0.001 sample due to the significant increase of </a:t>
            </a:r>
            <a:r>
              <a:rPr lang="en-US" i="1" dirty="0">
                <a:latin typeface="Times New Roman" panose="02020603050405020304" pitchFamily="18" charset="0"/>
                <a:ea typeface="Yu Mincho" panose="02020400000000000000" pitchFamily="18" charset="-128"/>
              </a:rPr>
              <a:t>S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and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also the decrease in resistivity. </a:t>
            </a:r>
            <a:endParaRPr lang="en-US" sz="1600" strike="dblStrike" kern="100" dirty="0">
              <a:effectLst/>
              <a:highlight>
                <a:srgbClr val="FFFF00"/>
              </a:highlight>
              <a:latin typeface="MS Mincho" panose="02020609040205080304" pitchFamily="49" charset="-128"/>
              <a:ea typeface="MS Mincho" panose="02020609040205080304" pitchFamily="49" charset="-128"/>
              <a:cs typeface="DaunPenh" panose="01010101010101010101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7976AB-4836-46F6-42CD-2F114C7DB50C}"/>
              </a:ext>
            </a:extLst>
          </p:cNvPr>
          <p:cNvCxnSpPr>
            <a:cxnSpLocks/>
          </p:cNvCxnSpPr>
          <p:nvPr/>
        </p:nvCxnSpPr>
        <p:spPr>
          <a:xfrm flipH="1" flipV="1">
            <a:off x="6012090" y="2415168"/>
            <a:ext cx="822343" cy="1808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B7C16DE-A3E3-BF94-E8DD-A1E1450988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704700"/>
              </p:ext>
            </p:extLst>
          </p:nvPr>
        </p:nvGraphicFramePr>
        <p:xfrm>
          <a:off x="1771944" y="5788025"/>
          <a:ext cx="2095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0" imgH="507960" progId="Equation.DSMT4">
                  <p:embed/>
                </p:oleObj>
              </mc:Choice>
              <mc:Fallback>
                <p:oleObj name="Equation" r:id="rId5" imgW="1396800" imgH="5079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9B7C16DE-A3E3-BF94-E8DD-A1E1450988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1944" y="5788025"/>
                        <a:ext cx="2095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F4463C1-F204-AC60-C7AE-69BC4E411660}"/>
              </a:ext>
            </a:extLst>
          </p:cNvPr>
          <p:cNvCxnSpPr>
            <a:cxnSpLocks/>
          </p:cNvCxnSpPr>
          <p:nvPr/>
        </p:nvCxnSpPr>
        <p:spPr>
          <a:xfrm flipV="1">
            <a:off x="3254694" y="5775484"/>
            <a:ext cx="0" cy="296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2AF505-5242-7B1E-F110-198154CC746B}"/>
              </a:ext>
            </a:extLst>
          </p:cNvPr>
          <p:cNvCxnSpPr>
            <a:cxnSpLocks/>
          </p:cNvCxnSpPr>
          <p:nvPr/>
        </p:nvCxnSpPr>
        <p:spPr>
          <a:xfrm flipV="1">
            <a:off x="2140474" y="5983064"/>
            <a:ext cx="0" cy="296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19D113A-94B7-564E-6C92-573EB3752279}"/>
              </a:ext>
            </a:extLst>
          </p:cNvPr>
          <p:cNvCxnSpPr>
            <a:cxnSpLocks/>
          </p:cNvCxnSpPr>
          <p:nvPr/>
        </p:nvCxnSpPr>
        <p:spPr>
          <a:xfrm flipV="1">
            <a:off x="2445560" y="5787588"/>
            <a:ext cx="0" cy="296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040E716-052E-854F-AD8D-F069DBAB6754}"/>
              </a:ext>
            </a:extLst>
          </p:cNvPr>
          <p:cNvCxnSpPr>
            <a:cxnSpLocks/>
          </p:cNvCxnSpPr>
          <p:nvPr/>
        </p:nvCxnSpPr>
        <p:spPr>
          <a:xfrm>
            <a:off x="2370146" y="6279846"/>
            <a:ext cx="0" cy="2439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890A3B15-93BC-F23C-6CB3-421A456EAC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8154"/>
            <a:ext cx="4392946" cy="414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13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6D553-0846-347E-B902-EDE9F357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7B958-6B4C-1D96-01B5-F44C4BFC3189}"/>
              </a:ext>
            </a:extLst>
          </p:cNvPr>
          <p:cNvSpPr txBox="1"/>
          <p:nvPr/>
        </p:nvSpPr>
        <p:spPr>
          <a:xfrm>
            <a:off x="61274" y="2683687"/>
            <a:ext cx="902145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4. </a:t>
            </a:r>
            <a:r>
              <a:rPr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5803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F832-186E-4F26-AA05-37CEB744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09" y="-92889"/>
            <a:ext cx="1709198" cy="780092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1713E-669A-433B-B524-B67DE2FB6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516" y="439143"/>
            <a:ext cx="8722210" cy="630151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Crystal and band structure 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FeSi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2.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Phase transition of 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FeSi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2.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aseline="-25000" dirty="0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 	</a:t>
            </a:r>
            <a:r>
              <a:rPr lang="en-US" sz="2000" dirty="0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Review of previous research.</a:t>
            </a:r>
            <a:endParaRPr lang="en-US" sz="2000" baseline="-250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mprove thermoelectric(TE) performance of </a:t>
            </a:r>
            <a:r>
              <a:rPr lang="en-US" sz="2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FeSi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2</a:t>
            </a:r>
            <a:r>
              <a:rPr lang="en-US" sz="2000" baseline="-25000" dirty="0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by Ni substitution.</a:t>
            </a:r>
            <a:endParaRPr lang="en-US" sz="2000" baseline="-250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Experimental method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Fabrication and measurement.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Results and discussion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Cr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ystal structure and phase identification.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	- TE properties (</a:t>
            </a:r>
            <a:r>
              <a:rPr lang="en-US" sz="2000" dirty="0" err="1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Seebeck</a:t>
            </a:r>
            <a:r>
              <a:rPr lang="en-US" sz="2000" dirty="0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 coefficient, electrical resistivity, thermal conductivity, and </a:t>
            </a:r>
            <a:r>
              <a:rPr lang="en-US" sz="2000" i="1" dirty="0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ZT).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Conclusions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romanU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5DDF7ECA-2415-48E1-BED7-6E99CDF2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6084" y="6280560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24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73"/>
    </mc:Choice>
    <mc:Fallback xmlns="">
      <p:transition spd="slow" advTm="3697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7234" y="82554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458967" y="-72368"/>
            <a:ext cx="7886700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4384828" y="2499596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ECAF4F-4B99-187D-DA43-6047E472D85C}"/>
              </a:ext>
            </a:extLst>
          </p:cNvPr>
          <p:cNvSpPr txBox="1"/>
          <p:nvPr/>
        </p:nvSpPr>
        <p:spPr>
          <a:xfrm>
            <a:off x="222212" y="631574"/>
            <a:ext cx="8804635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The electrical resistivity decreases with Ni doping level due to an increase in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n</a:t>
            </a:r>
            <a:r>
              <a:rPr lang="en-US" baseline="-25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H</a:t>
            </a:r>
            <a:r>
              <a:rPr lang="en-US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The </a:t>
            </a:r>
            <a:r>
              <a:rPr lang="en-US" dirty="0" err="1">
                <a:latin typeface="Times New Roman" panose="02020603050405020304" pitchFamily="18" charset="0"/>
                <a:ea typeface="Yu Mincho" panose="02020400000000000000" pitchFamily="18" charset="-128"/>
              </a:rPr>
              <a:t>Seebeck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 coefficient decrease with Ni doping level, where the highest value is obtained in x = 0.001 with the value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450</a:t>
            </a:r>
            <a:r>
              <a:rPr lang="en-US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μ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V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/K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 at 450 K. Small doping amount is more effective.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The thermal conductivity slightly increases with Ni doping.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The highest </a:t>
            </a:r>
            <a:r>
              <a:rPr lang="en-US" i="1" dirty="0">
                <a:latin typeface="Times New Roman" panose="02020603050405020304" pitchFamily="18" charset="0"/>
                <a:ea typeface="Yu Mincho" panose="02020400000000000000" pitchFamily="18" charset="-128"/>
              </a:rPr>
              <a:t>ZT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 =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0.019 </a:t>
            </a:r>
            <a:r>
              <a:rPr lang="en-US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at 600 K 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is obtained in the x = 0.001 sample due to the significant increase in the </a:t>
            </a:r>
            <a:r>
              <a:rPr lang="en-US" dirty="0" err="1">
                <a:latin typeface="Times New Roman" panose="02020603050405020304" pitchFamily="18" charset="0"/>
                <a:ea typeface="Yu Mincho" panose="02020400000000000000" pitchFamily="18" charset="-128"/>
              </a:rPr>
              <a:t>Seebeck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 coefficient and reduction in electrical resistivity. 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DD3AD1EF-0F65-A01D-FB6A-6615E9F0A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280927"/>
              </p:ext>
            </p:extLst>
          </p:nvPr>
        </p:nvGraphicFramePr>
        <p:xfrm>
          <a:off x="169682" y="3389482"/>
          <a:ext cx="8804635" cy="3173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575">
                  <a:extLst>
                    <a:ext uri="{9D8B030D-6E8A-4147-A177-3AD203B41FA5}">
                      <a16:colId xmlns:a16="http://schemas.microsoft.com/office/drawing/2014/main" val="4002377140"/>
                    </a:ext>
                  </a:extLst>
                </a:gridCol>
                <a:gridCol w="981439">
                  <a:extLst>
                    <a:ext uri="{9D8B030D-6E8A-4147-A177-3AD203B41FA5}">
                      <a16:colId xmlns:a16="http://schemas.microsoft.com/office/drawing/2014/main" val="1437046211"/>
                    </a:ext>
                  </a:extLst>
                </a:gridCol>
                <a:gridCol w="962565">
                  <a:extLst>
                    <a:ext uri="{9D8B030D-6E8A-4147-A177-3AD203B41FA5}">
                      <a16:colId xmlns:a16="http://schemas.microsoft.com/office/drawing/2014/main" val="4231160615"/>
                    </a:ext>
                  </a:extLst>
                </a:gridCol>
                <a:gridCol w="1343725">
                  <a:extLst>
                    <a:ext uri="{9D8B030D-6E8A-4147-A177-3AD203B41FA5}">
                      <a16:colId xmlns:a16="http://schemas.microsoft.com/office/drawing/2014/main" val="1884336068"/>
                    </a:ext>
                  </a:extLst>
                </a:gridCol>
                <a:gridCol w="2761331">
                  <a:extLst>
                    <a:ext uri="{9D8B030D-6E8A-4147-A177-3AD203B41FA5}">
                      <a16:colId xmlns:a16="http://schemas.microsoft.com/office/drawing/2014/main" val="3855545075"/>
                    </a:ext>
                  </a:extLst>
                </a:gridCol>
              </a:tblGrid>
              <a:tr h="10243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i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el-GR" sz="18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V/K]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i="1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PF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l-GR" sz="18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W/mK</a:t>
                      </a:r>
                      <a:r>
                        <a:rPr lang="en-US" sz="1800" b="1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]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Fabrication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8850792"/>
                  </a:ext>
                </a:extLst>
              </a:tr>
              <a:tr h="622213"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Komabayashi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et al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. at 300K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Thin film by RF sputtering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506647"/>
                  </a:ext>
                </a:extLst>
              </a:tr>
              <a:tr h="4639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 study at 300K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Bulk by arc melting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5137004"/>
                  </a:ext>
                </a:extLst>
              </a:tr>
              <a:tr h="622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Nagai </a:t>
                      </a:r>
                      <a:r>
                        <a:rPr lang="en-US" sz="1800" i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et al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. at 650K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Bulk by mechanical milling + hot-pressing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608326"/>
                  </a:ext>
                </a:extLst>
              </a:tr>
              <a:tr h="4223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 study at 600K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Yu Mincho" panose="02020400000000000000" pitchFamily="18" charset="-128"/>
                        </a:rPr>
                        <a:t>- 450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Bulk by arc melting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4983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541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38CB33-256F-5855-38B9-B33430A7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2148" y="118428"/>
            <a:ext cx="791852" cy="365125"/>
          </a:xfrm>
        </p:spPr>
        <p:txBody>
          <a:bodyPr/>
          <a:lstStyle/>
          <a:p>
            <a:fld id="{4EE3C2D8-122E-43EB-966C-CD6C575C0EE7}" type="slidenum">
              <a:rPr lang="en-US" b="1" smtClean="0">
                <a:solidFill>
                  <a:schemeClr val="tx1"/>
                </a:solidFill>
              </a:rPr>
              <a:t>21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B74B9A-DD44-4ADB-4024-A4074CBD3325}"/>
              </a:ext>
            </a:extLst>
          </p:cNvPr>
          <p:cNvSpPr txBox="1"/>
          <p:nvPr/>
        </p:nvSpPr>
        <p:spPr>
          <a:xfrm>
            <a:off x="0" y="2100113"/>
            <a:ext cx="89095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details, please refer to the full paper in the Materials journal:</a:t>
            </a:r>
            <a:endParaRPr lang="en-US" altLang="ja-JP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1B4B54-96CA-FBBC-B5B4-582F52F63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0" y="2728968"/>
            <a:ext cx="9072290" cy="339560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C38BEE1-0634-13C8-8EB3-B848ABA711C3}"/>
              </a:ext>
            </a:extLst>
          </p:cNvPr>
          <p:cNvSpPr txBox="1">
            <a:spLocks/>
          </p:cNvSpPr>
          <p:nvPr/>
        </p:nvSpPr>
        <p:spPr>
          <a:xfrm>
            <a:off x="0" y="929676"/>
            <a:ext cx="9040305" cy="724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kind attention!</a:t>
            </a:r>
          </a:p>
        </p:txBody>
      </p:sp>
    </p:spTree>
    <p:extLst>
      <p:ext uri="{BB962C8B-B14F-4D97-AF65-F5344CB8AC3E}">
        <p14:creationId xmlns:p14="http://schemas.microsoft.com/office/powerpoint/2010/main" val="4223868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5A63-F027-F05C-F053-A79FE571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03437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2859E-5A7A-433D-F10A-896D06DD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26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681180" y="54169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31930" y="6474678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FEC1A5-7BDD-465A-A02D-453505F42487}"/>
              </a:ext>
            </a:extLst>
          </p:cNvPr>
          <p:cNvSpPr txBox="1"/>
          <p:nvPr/>
        </p:nvSpPr>
        <p:spPr>
          <a:xfrm>
            <a:off x="1389216" y="116815"/>
            <a:ext cx="6365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 structure and phase identification by Rietveld analysis </a:t>
            </a:r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8CBAD0-A71C-49A4-B1C7-E4A7C28C86E9}"/>
              </a:ext>
            </a:extLst>
          </p:cNvPr>
          <p:cNvSpPr txBox="1"/>
          <p:nvPr/>
        </p:nvSpPr>
        <p:spPr>
          <a:xfrm>
            <a:off x="50396" y="578541"/>
            <a:ext cx="9043207" cy="66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The samples were grown in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β-phase crystal structure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with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Cmce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space group (base-centered orthorhombic) 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after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heat treatment 1150 </a:t>
            </a:r>
            <a:r>
              <a:rPr lang="en-US" sz="1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3 h and annealing 840 </a:t>
            </a:r>
            <a:r>
              <a:rPr lang="en-US" sz="1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20 h.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76A216B-5825-EE25-BC6F-E67C851D991D}"/>
              </a:ext>
            </a:extLst>
          </p:cNvPr>
          <p:cNvGrpSpPr/>
          <p:nvPr/>
        </p:nvGrpSpPr>
        <p:grpSpPr>
          <a:xfrm>
            <a:off x="5307184" y="4693663"/>
            <a:ext cx="3540327" cy="2099374"/>
            <a:chOff x="4674258" y="2944017"/>
            <a:chExt cx="4654610" cy="29820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5FF3D2-BD20-492B-AFB5-D01AFE71C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4258" y="3185655"/>
              <a:ext cx="4327483" cy="2740446"/>
            </a:xfrm>
            <a:prstGeom prst="rect">
              <a:avLst/>
            </a:prstGeom>
          </p:spPr>
        </p:pic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425E365D-DCDF-4051-81D9-7009A8C22991}"/>
                </a:ext>
              </a:extLst>
            </p:cNvPr>
            <p:cNvSpPr txBox="1"/>
            <p:nvPr/>
          </p:nvSpPr>
          <p:spPr>
            <a:xfrm>
              <a:off x="6464140" y="2944017"/>
              <a:ext cx="612995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Si2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25176F2B-103E-42A9-9B4D-C24BB4382501}"/>
                </a:ext>
              </a:extLst>
            </p:cNvPr>
            <p:cNvSpPr txBox="1"/>
            <p:nvPr/>
          </p:nvSpPr>
          <p:spPr>
            <a:xfrm>
              <a:off x="6043344" y="3339543"/>
              <a:ext cx="612995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Si1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3D3F2E67-6875-4F88-86AB-774A930FDE3F}"/>
                </a:ext>
              </a:extLst>
            </p:cNvPr>
            <p:cNvSpPr txBox="1"/>
            <p:nvPr/>
          </p:nvSpPr>
          <p:spPr>
            <a:xfrm>
              <a:off x="8715873" y="4018690"/>
              <a:ext cx="612995" cy="437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Fe2</a:t>
              </a:r>
            </a:p>
          </p:txBody>
        </p: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F308491D-A89B-493E-97AF-32649FC02D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1637" y="3475030"/>
              <a:ext cx="172268" cy="1941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DC4CF9BF-FAC3-4B34-80C4-E26DF47C5B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07301" y="4152854"/>
              <a:ext cx="591047" cy="353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CA454636-3596-415F-A84A-A814DE8AE4B3}"/>
                </a:ext>
              </a:extLst>
            </p:cNvPr>
            <p:cNvSpPr txBox="1"/>
            <p:nvPr/>
          </p:nvSpPr>
          <p:spPr>
            <a:xfrm>
              <a:off x="8511326" y="3227218"/>
              <a:ext cx="61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Fe1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0" name="Picture 2">
            <a:extLst>
              <a:ext uri="{FF2B5EF4-FFF2-40B4-BE49-F238E27FC236}">
                <a16:creationId xmlns:a16="http://schemas.microsoft.com/office/drawing/2014/main" id="{C1BE06BA-E3BD-41A4-9157-75CEBDF7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75" y="5001372"/>
            <a:ext cx="808120" cy="96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D04E73-9F0E-D672-EEB4-5121C950A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52" y="1235008"/>
            <a:ext cx="8218711" cy="3666678"/>
          </a:xfrm>
          <a:prstGeom prst="rect">
            <a:avLst/>
          </a:prstGeom>
        </p:spPr>
      </p:pic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BDA5CC7-09E7-E0C2-7A17-765F6E018BA1}"/>
              </a:ext>
            </a:extLst>
          </p:cNvPr>
          <p:cNvSpPr/>
          <p:nvPr/>
        </p:nvSpPr>
        <p:spPr>
          <a:xfrm>
            <a:off x="2903456" y="2497037"/>
            <a:ext cx="584462" cy="2367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A9FAAA7-6C12-A4A6-B66B-F006E8DE349B}"/>
              </a:ext>
            </a:extLst>
          </p:cNvPr>
          <p:cNvSpPr txBox="1"/>
          <p:nvPr/>
        </p:nvSpPr>
        <p:spPr>
          <a:xfrm>
            <a:off x="49111" y="5109709"/>
            <a:ext cx="4492100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A small amount of </a:t>
            </a:r>
            <a:r>
              <a:rPr lang="el-GR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ε-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phase at  </a:t>
            </a:r>
            <a:r>
              <a:rPr lang="el-GR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2θ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=45.2 deg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85438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6A8D1F-38FB-BA38-C3DF-34D9E2F06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7" y="956102"/>
            <a:ext cx="5434702" cy="51497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0E546-4BE2-5B71-0C5F-D6ED36AE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246C82-3819-16FD-8B79-580471647A08}"/>
              </a:ext>
            </a:extLst>
          </p:cNvPr>
          <p:cNvSpPr txBox="1"/>
          <p:nvPr/>
        </p:nvSpPr>
        <p:spPr>
          <a:xfrm>
            <a:off x="2177257" y="32502"/>
            <a:ext cx="4988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factor 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PF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) of 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F1494A7-CA40-6FDE-8F3A-4114169815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40257"/>
              </p:ext>
            </p:extLst>
          </p:nvPr>
        </p:nvGraphicFramePr>
        <p:xfrm>
          <a:off x="5778115" y="2134619"/>
          <a:ext cx="2152781" cy="762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4960" imgH="507960" progId="Equation.DSMT4">
                  <p:embed/>
                </p:oleObj>
              </mc:Choice>
              <mc:Fallback>
                <p:oleObj name="Equation" r:id="rId3" imgW="14349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8115" y="2134619"/>
                        <a:ext cx="2152781" cy="762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00B2AB21-A94B-CEFC-C6F8-6E5C0730A40F}"/>
              </a:ext>
            </a:extLst>
          </p:cNvPr>
          <p:cNvSpPr/>
          <p:nvPr/>
        </p:nvSpPr>
        <p:spPr>
          <a:xfrm rot="1094612">
            <a:off x="6314537" y="2070936"/>
            <a:ext cx="381845" cy="881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2476B8-0153-894C-939A-37A8F5AD4483}"/>
              </a:ext>
            </a:extLst>
          </p:cNvPr>
          <p:cNvSpPr/>
          <p:nvPr/>
        </p:nvSpPr>
        <p:spPr>
          <a:xfrm>
            <a:off x="7289366" y="2014459"/>
            <a:ext cx="386757" cy="505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919793-29DD-8878-1785-759CBE6E0BDF}"/>
              </a:ext>
            </a:extLst>
          </p:cNvPr>
          <p:cNvCxnSpPr>
            <a:cxnSpLocks/>
          </p:cNvCxnSpPr>
          <p:nvPr/>
        </p:nvCxnSpPr>
        <p:spPr>
          <a:xfrm flipV="1">
            <a:off x="7251658" y="2033313"/>
            <a:ext cx="0" cy="296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267A05-37F4-7070-08A2-A3F4678D8CB3}"/>
              </a:ext>
            </a:extLst>
          </p:cNvPr>
          <p:cNvCxnSpPr>
            <a:cxnSpLocks/>
          </p:cNvCxnSpPr>
          <p:nvPr/>
        </p:nvCxnSpPr>
        <p:spPr>
          <a:xfrm flipV="1">
            <a:off x="6146865" y="2330095"/>
            <a:ext cx="0" cy="296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AD1C0B5-9144-7EF7-C9A8-A2A294EA2598}"/>
              </a:ext>
            </a:extLst>
          </p:cNvPr>
          <p:cNvSpPr txBox="1"/>
          <p:nvPr/>
        </p:nvSpPr>
        <p:spPr>
          <a:xfrm>
            <a:off x="3429627" y="2014459"/>
            <a:ext cx="124179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PF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max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439945-FAAA-20ED-DA4A-64AE583C350C}"/>
              </a:ext>
            </a:extLst>
          </p:cNvPr>
          <p:cNvSpPr txBox="1"/>
          <p:nvPr/>
        </p:nvSpPr>
        <p:spPr>
          <a:xfrm>
            <a:off x="5646874" y="3530971"/>
            <a:ext cx="3634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PF of x = 0.001 is about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60 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times higher than that of x = 0.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A4306C-BBF6-4F7D-E338-0ABB438A34AC}"/>
              </a:ext>
            </a:extLst>
          </p:cNvPr>
          <p:cNvCxnSpPr>
            <a:cxnSpLocks/>
          </p:cNvCxnSpPr>
          <p:nvPr/>
        </p:nvCxnSpPr>
        <p:spPr>
          <a:xfrm flipH="1" flipV="1">
            <a:off x="2337847" y="3429000"/>
            <a:ext cx="829559" cy="2057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950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EB44460-817B-C5ED-F747-0699755EE3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69"/>
          <a:stretch/>
        </p:blipFill>
        <p:spPr>
          <a:xfrm>
            <a:off x="3388292" y="3594829"/>
            <a:ext cx="3484662" cy="328652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92D166D-E0E3-98B7-6D28-856804D235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047"/>
          <a:stretch/>
        </p:blipFill>
        <p:spPr>
          <a:xfrm>
            <a:off x="45755" y="3591612"/>
            <a:ext cx="3470443" cy="3273429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8054A23-B455-0C7A-704F-99F79BC43C1F}"/>
              </a:ext>
            </a:extLst>
          </p:cNvPr>
          <p:cNvCxnSpPr>
            <a:cxnSpLocks/>
          </p:cNvCxnSpPr>
          <p:nvPr/>
        </p:nvCxnSpPr>
        <p:spPr>
          <a:xfrm>
            <a:off x="3407855" y="480251"/>
            <a:ext cx="18698" cy="6044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2AB1D5B-CABD-8CC2-4973-AB95EFE8C5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143"/>
          <a:stretch/>
        </p:blipFill>
        <p:spPr>
          <a:xfrm>
            <a:off x="3424647" y="451672"/>
            <a:ext cx="3448990" cy="32391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D341FA-9FD6-8BFB-921A-6CB10D34A7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878"/>
          <a:stretch/>
        </p:blipFill>
        <p:spPr>
          <a:xfrm>
            <a:off x="53819" y="470526"/>
            <a:ext cx="3452300" cy="32202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6D553-0846-347E-B902-EDE9F357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0429" y="199483"/>
            <a:ext cx="2057400" cy="365125"/>
          </a:xfrm>
        </p:spPr>
        <p:txBody>
          <a:bodyPr/>
          <a:lstStyle/>
          <a:p>
            <a:fld id="{4EE3C2D8-122E-43EB-966C-CD6C575C0EE7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94DDEA-2184-4C79-52DA-18BB7DAF8816}"/>
              </a:ext>
            </a:extLst>
          </p:cNvPr>
          <p:cNvSpPr txBox="1"/>
          <p:nvPr/>
        </p:nvSpPr>
        <p:spPr>
          <a:xfrm>
            <a:off x="4615512" y="445929"/>
            <a:ext cx="141873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062F29-EACD-08B3-5AEB-5365AAE09672}"/>
              </a:ext>
            </a:extLst>
          </p:cNvPr>
          <p:cNvSpPr txBox="1"/>
          <p:nvPr/>
        </p:nvSpPr>
        <p:spPr>
          <a:xfrm>
            <a:off x="1062892" y="384150"/>
            <a:ext cx="141873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29EDE7-BEC9-775D-EFB0-C5E5C4E2FD5A}"/>
              </a:ext>
            </a:extLst>
          </p:cNvPr>
          <p:cNvSpPr txBox="1"/>
          <p:nvPr/>
        </p:nvSpPr>
        <p:spPr>
          <a:xfrm>
            <a:off x="683244" y="4216662"/>
            <a:ext cx="253432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Co-doped samples are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temperature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108C4F-2D4D-EEE7-C1D6-49516494B1A5}"/>
              </a:ext>
            </a:extLst>
          </p:cNvPr>
          <p:cNvSpPr txBox="1"/>
          <p:nvPr/>
        </p:nvSpPr>
        <p:spPr>
          <a:xfrm>
            <a:off x="4028858" y="3841955"/>
            <a:ext cx="249366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Ni-doped samples are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temperature.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E77C39-0175-6CA7-AE40-937272E66E33}"/>
              </a:ext>
            </a:extLst>
          </p:cNvPr>
          <p:cNvSpPr txBox="1"/>
          <p:nvPr/>
        </p:nvSpPr>
        <p:spPr>
          <a:xfrm>
            <a:off x="659316" y="763723"/>
            <a:ext cx="253432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Co-doped samples are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temperature.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636D937-7896-2BAA-4627-3C51235A2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381102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5625A4E-35C9-A9F1-6435-755EA54EC052}"/>
              </a:ext>
            </a:extLst>
          </p:cNvPr>
          <p:cNvSpPr txBox="1"/>
          <p:nvPr/>
        </p:nvSpPr>
        <p:spPr>
          <a:xfrm>
            <a:off x="5637883" y="907973"/>
            <a:ext cx="316531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Ni-doped samples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remarkably decreases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high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DD2DAA-B2F1-870F-E1EF-3A0B1038E419}"/>
              </a:ext>
            </a:extLst>
          </p:cNvPr>
          <p:cNvSpPr txBox="1"/>
          <p:nvPr/>
        </p:nvSpPr>
        <p:spPr>
          <a:xfrm>
            <a:off x="6819819" y="1466650"/>
            <a:ext cx="2363411" cy="4205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of each dopant: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Co: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stabilize small </a:t>
            </a:r>
            <a:r>
              <a:rPr lang="en-US" altLang="ja-JP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increasing temperature because of large </a:t>
            </a:r>
            <a:r>
              <a:rPr lang="en-US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large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Ni: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</a:t>
            </a:r>
            <a:r>
              <a:rPr lang="el-GR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 high temperature probably due to</a:t>
            </a:r>
            <a:r>
              <a: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increasing temperature.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More improved </a:t>
            </a:r>
            <a:r>
              <a:rPr lang="en-US" sz="1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</a:t>
            </a: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54EA74F-2F57-D9EF-5ED6-847489F1A9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318883"/>
              </p:ext>
            </p:extLst>
          </p:nvPr>
        </p:nvGraphicFramePr>
        <p:xfrm>
          <a:off x="6908452" y="5732854"/>
          <a:ext cx="2021354" cy="73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0" imgH="507960" progId="Equation.DSMT4">
                  <p:embed/>
                </p:oleObj>
              </mc:Choice>
              <mc:Fallback>
                <p:oleObj name="Equation" r:id="rId9" imgW="13968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08452" y="5732854"/>
                        <a:ext cx="2021354" cy="73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Arrow: Right 33">
            <a:extLst>
              <a:ext uri="{FF2B5EF4-FFF2-40B4-BE49-F238E27FC236}">
                <a16:creationId xmlns:a16="http://schemas.microsoft.com/office/drawing/2014/main" id="{5A6DC843-274E-0CE3-37BC-FE36FDC319BB}"/>
              </a:ext>
            </a:extLst>
          </p:cNvPr>
          <p:cNvSpPr/>
          <p:nvPr/>
        </p:nvSpPr>
        <p:spPr>
          <a:xfrm rot="1605279">
            <a:off x="4982181" y="2617559"/>
            <a:ext cx="1006922" cy="141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3BA7F581-A490-C517-F323-33173483796D}"/>
              </a:ext>
            </a:extLst>
          </p:cNvPr>
          <p:cNvSpPr/>
          <p:nvPr/>
        </p:nvSpPr>
        <p:spPr>
          <a:xfrm>
            <a:off x="2056442" y="2847486"/>
            <a:ext cx="1006922" cy="131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7AA49F4-DCB4-2596-D950-F773D81A7BB7}"/>
              </a:ext>
            </a:extLst>
          </p:cNvPr>
          <p:cNvSpPr/>
          <p:nvPr/>
        </p:nvSpPr>
        <p:spPr>
          <a:xfrm>
            <a:off x="2166140" y="5326581"/>
            <a:ext cx="1006922" cy="141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Curved Right 37">
            <a:extLst>
              <a:ext uri="{FF2B5EF4-FFF2-40B4-BE49-F238E27FC236}">
                <a16:creationId xmlns:a16="http://schemas.microsoft.com/office/drawing/2014/main" id="{F87BE8B5-752F-19FE-ADC5-3D008135C9FE}"/>
              </a:ext>
            </a:extLst>
          </p:cNvPr>
          <p:cNvSpPr/>
          <p:nvPr/>
        </p:nvSpPr>
        <p:spPr>
          <a:xfrm rot="15287126">
            <a:off x="5617243" y="5598586"/>
            <a:ext cx="327722" cy="14230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72E8D7-ED40-440B-7A3F-9AD1315CE726}"/>
              </a:ext>
            </a:extLst>
          </p:cNvPr>
          <p:cNvSpPr txBox="1"/>
          <p:nvPr/>
        </p:nvSpPr>
        <p:spPr>
          <a:xfrm>
            <a:off x="1622530" y="52588"/>
            <a:ext cx="4219470" cy="417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 for co-doping of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Co+Ni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20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198224" y="136524"/>
            <a:ext cx="6532514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 properties 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of  </a:t>
            </a:r>
            <a:r>
              <a:rPr lang="en-US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4384828" y="2499596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CC0A00-2592-192D-BD25-89BC4A5E7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60284"/>
              </p:ext>
            </p:extLst>
          </p:nvPr>
        </p:nvGraphicFramePr>
        <p:xfrm>
          <a:off x="544266" y="1151753"/>
          <a:ext cx="8160527" cy="4554494"/>
        </p:xfrm>
        <a:graphic>
          <a:graphicData uri="http://schemas.openxmlformats.org/drawingml/2006/table">
            <a:tbl>
              <a:tblPr/>
              <a:tblGrid>
                <a:gridCol w="1273973">
                  <a:extLst>
                    <a:ext uri="{9D8B030D-6E8A-4147-A177-3AD203B41FA5}">
                      <a16:colId xmlns:a16="http://schemas.microsoft.com/office/drawing/2014/main" val="976699648"/>
                    </a:ext>
                  </a:extLst>
                </a:gridCol>
                <a:gridCol w="922942">
                  <a:extLst>
                    <a:ext uri="{9D8B030D-6E8A-4147-A177-3AD203B41FA5}">
                      <a16:colId xmlns:a16="http://schemas.microsoft.com/office/drawing/2014/main" val="2752131374"/>
                    </a:ext>
                  </a:extLst>
                </a:gridCol>
                <a:gridCol w="993935">
                  <a:extLst>
                    <a:ext uri="{9D8B030D-6E8A-4147-A177-3AD203B41FA5}">
                      <a16:colId xmlns:a16="http://schemas.microsoft.com/office/drawing/2014/main" val="828329185"/>
                    </a:ext>
                  </a:extLst>
                </a:gridCol>
                <a:gridCol w="993935">
                  <a:extLst>
                    <a:ext uri="{9D8B030D-6E8A-4147-A177-3AD203B41FA5}">
                      <a16:colId xmlns:a16="http://schemas.microsoft.com/office/drawing/2014/main" val="1459301969"/>
                    </a:ext>
                  </a:extLst>
                </a:gridCol>
                <a:gridCol w="851946">
                  <a:extLst>
                    <a:ext uri="{9D8B030D-6E8A-4147-A177-3AD203B41FA5}">
                      <a16:colId xmlns:a16="http://schemas.microsoft.com/office/drawing/2014/main" val="3557775340"/>
                    </a:ext>
                  </a:extLst>
                </a:gridCol>
                <a:gridCol w="780949">
                  <a:extLst>
                    <a:ext uri="{9D8B030D-6E8A-4147-A177-3AD203B41FA5}">
                      <a16:colId xmlns:a16="http://schemas.microsoft.com/office/drawing/2014/main" val="2673803163"/>
                    </a:ext>
                  </a:extLst>
                </a:gridCol>
                <a:gridCol w="780949">
                  <a:extLst>
                    <a:ext uri="{9D8B030D-6E8A-4147-A177-3AD203B41FA5}">
                      <a16:colId xmlns:a16="http://schemas.microsoft.com/office/drawing/2014/main" val="3354700901"/>
                    </a:ext>
                  </a:extLst>
                </a:gridCol>
                <a:gridCol w="780949">
                  <a:extLst>
                    <a:ext uri="{9D8B030D-6E8A-4147-A177-3AD203B41FA5}">
                      <a16:colId xmlns:a16="http://schemas.microsoft.com/office/drawing/2014/main" val="3939594804"/>
                    </a:ext>
                  </a:extLst>
                </a:gridCol>
                <a:gridCol w="780949">
                  <a:extLst>
                    <a:ext uri="{9D8B030D-6E8A-4147-A177-3AD203B41FA5}">
                      <a16:colId xmlns:a16="http://schemas.microsoft.com/office/drawing/2014/main" val="1599519781"/>
                    </a:ext>
                  </a:extLst>
                </a:gridCol>
              </a:tblGrid>
              <a:tr h="785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200" b="1" kern="0" baseline="-25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𝚶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[V</a:t>
                      </a:r>
                      <a:r>
                        <a:rPr lang="en-US" sz="1200" b="1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/K</a:t>
                      </a:r>
                      <a:r>
                        <a:rPr lang="en-US" sz="1200" b="1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]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r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i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b="1" i="1" kern="0" baseline="-2500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H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[1/cm</a:t>
                      </a:r>
                      <a:r>
                        <a:rPr lang="en-US" sz="1200" b="1" kern="0" baseline="3000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]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200" b="1" i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200" b="1" i="1" kern="0" baseline="-25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H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[cm</a:t>
                      </a:r>
                      <a:r>
                        <a:rPr lang="en-US" sz="1200" b="1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/V.s ]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i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|S|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l-GR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V/K]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200" b="1" i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ρ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[Ω.</a:t>
                      </a: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cm]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200" b="1" i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κ </a:t>
                      </a:r>
                      <a:r>
                        <a:rPr lang="el-GR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W/</a:t>
                      </a:r>
                      <a:r>
                        <a:rPr lang="en-US" sz="1200" b="1" kern="0" dirty="0" err="1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mK</a:t>
                      </a: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]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Relative density [%]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143892"/>
                  </a:ext>
                </a:extLst>
              </a:tr>
              <a:tr h="5226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1.792×10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-1/2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2.3(2)×10</a:t>
                      </a:r>
                      <a:r>
                        <a:rPr lang="en-US" sz="1200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37(4)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127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7.10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7.16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98.0(1)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400444"/>
                  </a:ext>
                </a:extLst>
              </a:tr>
              <a:tr h="5701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1.624×10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-1/2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1.2(4)×10</a:t>
                      </a:r>
                      <a:r>
                        <a:rPr lang="en-US" sz="1200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35(7)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393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1.39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8.25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98.3(1)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320696"/>
                  </a:ext>
                </a:extLst>
              </a:tr>
              <a:tr h="535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0.005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1.656×10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-1/2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2.6(2)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 ×10</a:t>
                      </a:r>
                      <a:r>
                        <a:rPr lang="en-US" sz="1200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34(3)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194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0.69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8.57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96.24(8)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659180"/>
                  </a:ext>
                </a:extLst>
              </a:tr>
              <a:tr h="535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0.010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1.648×10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-1/2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3.2(7)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 ×10</a:t>
                      </a:r>
                      <a:r>
                        <a:rPr lang="en-US" sz="1200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27(5)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205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0.69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8.44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97.5(3)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084334"/>
                  </a:ext>
                </a:extLst>
              </a:tr>
              <a:tr h="535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0.015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1.674×10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-1/2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4.8(4)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 ×10</a:t>
                      </a:r>
                      <a:r>
                        <a:rPr lang="en-US" sz="1200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20(1)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176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0.63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7.27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98.7(1)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914644"/>
                  </a:ext>
                </a:extLst>
              </a:tr>
              <a:tr h="535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0.02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1.766×10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-1/2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1.2(4)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 ×10</a:t>
                      </a:r>
                      <a:r>
                        <a:rPr lang="en-US" sz="1200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18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11(3)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135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0.45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7.12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95.6(2)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294356"/>
                  </a:ext>
                </a:extLst>
              </a:tr>
              <a:tr h="535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2.139×10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-1/2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2.3(2)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 ×10</a:t>
                      </a:r>
                      <a:r>
                        <a:rPr lang="en-US" sz="1200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18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10(1)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62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0.26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6.18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95.6(1)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604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728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20D28F7-CB1D-5ED5-B2FA-AAFC70BC0ECD}"/>
              </a:ext>
            </a:extLst>
          </p:cNvPr>
          <p:cNvGrpSpPr/>
          <p:nvPr/>
        </p:nvGrpSpPr>
        <p:grpSpPr>
          <a:xfrm>
            <a:off x="5466629" y="4624454"/>
            <a:ext cx="3470501" cy="2099374"/>
            <a:chOff x="4674258" y="2944017"/>
            <a:chExt cx="4562807" cy="298208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674099-D3EB-D454-768D-41257F337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4258" y="3185655"/>
              <a:ext cx="4327483" cy="2740446"/>
            </a:xfrm>
            <a:prstGeom prst="rect">
              <a:avLst/>
            </a:prstGeom>
          </p:spPr>
        </p:pic>
        <p:sp>
          <p:nvSpPr>
            <p:cNvPr id="10" name="テキスト ボックス 54">
              <a:extLst>
                <a:ext uri="{FF2B5EF4-FFF2-40B4-BE49-F238E27FC236}">
                  <a16:creationId xmlns:a16="http://schemas.microsoft.com/office/drawing/2014/main" id="{B0E406AA-5B6B-31B4-7A4D-1B0306670FF2}"/>
                </a:ext>
              </a:extLst>
            </p:cNvPr>
            <p:cNvSpPr txBox="1"/>
            <p:nvPr/>
          </p:nvSpPr>
          <p:spPr>
            <a:xfrm>
              <a:off x="6464140" y="2944017"/>
              <a:ext cx="612995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Si2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テキスト ボックス 55">
              <a:extLst>
                <a:ext uri="{FF2B5EF4-FFF2-40B4-BE49-F238E27FC236}">
                  <a16:creationId xmlns:a16="http://schemas.microsoft.com/office/drawing/2014/main" id="{3FF51EBA-18BC-4AC6-5F18-5388708435F6}"/>
                </a:ext>
              </a:extLst>
            </p:cNvPr>
            <p:cNvSpPr txBox="1"/>
            <p:nvPr/>
          </p:nvSpPr>
          <p:spPr>
            <a:xfrm>
              <a:off x="6043344" y="3339543"/>
              <a:ext cx="612995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Si1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テキスト ボックス 56">
              <a:extLst>
                <a:ext uri="{FF2B5EF4-FFF2-40B4-BE49-F238E27FC236}">
                  <a16:creationId xmlns:a16="http://schemas.microsoft.com/office/drawing/2014/main" id="{98A96458-3478-1466-BCDA-F29BCAF12093}"/>
                </a:ext>
              </a:extLst>
            </p:cNvPr>
            <p:cNvSpPr txBox="1"/>
            <p:nvPr/>
          </p:nvSpPr>
          <p:spPr>
            <a:xfrm>
              <a:off x="8715873" y="4018690"/>
              <a:ext cx="521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Fe2</a:t>
              </a:r>
            </a:p>
          </p:txBody>
        </p:sp>
        <p:cxnSp>
          <p:nvCxnSpPr>
            <p:cNvPr id="13" name="直線矢印コネクタ 57">
              <a:extLst>
                <a:ext uri="{FF2B5EF4-FFF2-40B4-BE49-F238E27FC236}">
                  <a16:creationId xmlns:a16="http://schemas.microsoft.com/office/drawing/2014/main" id="{899DE344-F4D9-1B06-B03E-84B1072353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1637" y="3475030"/>
              <a:ext cx="172268" cy="1941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58">
              <a:extLst>
                <a:ext uri="{FF2B5EF4-FFF2-40B4-BE49-F238E27FC236}">
                  <a16:creationId xmlns:a16="http://schemas.microsoft.com/office/drawing/2014/main" id="{EE1C070C-C21E-1D60-ABD0-E5315CCF88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07301" y="4152854"/>
              <a:ext cx="591047" cy="353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62">
              <a:extLst>
                <a:ext uri="{FF2B5EF4-FFF2-40B4-BE49-F238E27FC236}">
                  <a16:creationId xmlns:a16="http://schemas.microsoft.com/office/drawing/2014/main" id="{15DA3B24-79C2-F7F6-109E-3AA3FCC39B9C}"/>
                </a:ext>
              </a:extLst>
            </p:cNvPr>
            <p:cNvSpPr txBox="1"/>
            <p:nvPr/>
          </p:nvSpPr>
          <p:spPr>
            <a:xfrm>
              <a:off x="8511326" y="3227218"/>
              <a:ext cx="61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Fe1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EA750-0D09-8031-2B28-40AB0540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9730" y="136524"/>
            <a:ext cx="2057400" cy="365125"/>
          </a:xfrm>
        </p:spPr>
        <p:txBody>
          <a:bodyPr/>
          <a:lstStyle/>
          <a:p>
            <a:fld id="{4EE3C2D8-122E-43EB-966C-CD6C575C0EE7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B5FDA-D720-9033-B76E-3F7EC7224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29" y="-69850"/>
            <a:ext cx="2949575" cy="413004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742B7D-13E6-A465-3C39-F17D7ABCD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04" y="4060190"/>
            <a:ext cx="2933700" cy="2797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1E28AE-7660-EC46-5E81-2F2D2D2D40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96" y="-43577"/>
            <a:ext cx="2661167" cy="5041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4595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C4F63-7239-A4C3-19E1-722397BF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28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8FC158-53BC-6170-7074-2C2D4C410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258"/>
          <a:stretch/>
        </p:blipFill>
        <p:spPr>
          <a:xfrm>
            <a:off x="935222" y="719123"/>
            <a:ext cx="6206780" cy="600235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1AB2962-D751-C425-4753-5CC2211996C0}"/>
              </a:ext>
            </a:extLst>
          </p:cNvPr>
          <p:cNvSpPr txBox="1">
            <a:spLocks/>
          </p:cNvSpPr>
          <p:nvPr/>
        </p:nvSpPr>
        <p:spPr>
          <a:xfrm>
            <a:off x="358480" y="-46993"/>
            <a:ext cx="6532514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parameter 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of  </a:t>
            </a:r>
            <a:r>
              <a:rPr lang="en-US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RT</a:t>
            </a:r>
          </a:p>
        </p:txBody>
      </p:sp>
    </p:spTree>
    <p:extLst>
      <p:ext uri="{BB962C8B-B14F-4D97-AF65-F5344CB8AC3E}">
        <p14:creationId xmlns:p14="http://schemas.microsoft.com/office/powerpoint/2010/main" val="1796801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C4F63-7239-A4C3-19E1-722397BF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29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6AAE43-B6EF-F560-F2A5-EB8C2A34DCB9}"/>
              </a:ext>
            </a:extLst>
          </p:cNvPr>
          <p:cNvGrpSpPr/>
          <p:nvPr/>
        </p:nvGrpSpPr>
        <p:grpSpPr>
          <a:xfrm>
            <a:off x="772112" y="730577"/>
            <a:ext cx="7698368" cy="4725185"/>
            <a:chOff x="772112" y="730577"/>
            <a:chExt cx="7698368" cy="47251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BDED12-3778-232F-E788-63E53E7476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433"/>
            <a:stretch/>
          </p:blipFill>
          <p:spPr bwMode="auto">
            <a:xfrm>
              <a:off x="772112" y="1364529"/>
              <a:ext cx="7698368" cy="4091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FC69DB-B498-503A-81A3-CEC445405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4283"/>
            <a:stretch/>
          </p:blipFill>
          <p:spPr>
            <a:xfrm>
              <a:off x="828674" y="730577"/>
              <a:ext cx="7486651" cy="639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224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6D553-0846-347E-B902-EDE9F357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7B958-6B4C-1D96-01B5-F44C4BFC3189}"/>
              </a:ext>
            </a:extLst>
          </p:cNvPr>
          <p:cNvSpPr txBox="1"/>
          <p:nvPr/>
        </p:nvSpPr>
        <p:spPr>
          <a:xfrm>
            <a:off x="122549" y="2266529"/>
            <a:ext cx="861609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Yu Mincho" panose="02020400000000000000" pitchFamily="18" charset="-128"/>
              </a:rPr>
              <a:t>1. Introduction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80799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415199B-F694-4962-8226-EABC241F6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002" y="4624952"/>
            <a:ext cx="3196852" cy="21948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DD8EEC-18DE-4978-A9F3-20B8ADF29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9" y="-7729"/>
            <a:ext cx="4710565" cy="611306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0071" y="6474281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3142467" y="4656"/>
            <a:ext cx="2412453" cy="32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Bipolar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6352B3-C22C-4C73-8DB7-EA2CDA22AD18}"/>
              </a:ext>
            </a:extLst>
          </p:cNvPr>
          <p:cNvSpPr txBox="1"/>
          <p:nvPr/>
        </p:nvSpPr>
        <p:spPr>
          <a:xfrm>
            <a:off x="7576174" y="4624952"/>
            <a:ext cx="16159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Bipolar effect </a:t>
            </a:r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remarkably dominate at low </a:t>
            </a:r>
            <a:r>
              <a:rPr lang="en-US" sz="1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B4DB1FC-8238-432D-A9F1-F70B7AFC60D7}"/>
              </a:ext>
            </a:extLst>
          </p:cNvPr>
          <p:cNvCxnSpPr>
            <a:cxnSpLocks/>
          </p:cNvCxnSpPr>
          <p:nvPr/>
        </p:nvCxnSpPr>
        <p:spPr>
          <a:xfrm flipH="1">
            <a:off x="6281137" y="4899397"/>
            <a:ext cx="1382855" cy="2552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0F1E3AE-753E-421D-A0E5-D9B746885F8D}"/>
              </a:ext>
            </a:extLst>
          </p:cNvPr>
          <p:cNvSpPr txBox="1"/>
          <p:nvPr/>
        </p:nvSpPr>
        <p:spPr>
          <a:xfrm>
            <a:off x="30809" y="6296585"/>
            <a:ext cx="45411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J. J. Gong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et al.</a:t>
            </a: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Physical Chemistry Chemical Physics,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18</a:t>
            </a: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, 16566-16574 (2016).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045C0-E253-4983-3BED-6324B3BBB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684" y="3182229"/>
            <a:ext cx="4176518" cy="12179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A98BFE-E5A3-2A5B-8B31-89F2E2ECA6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002" y="266097"/>
            <a:ext cx="4267200" cy="28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12E7E9-22B7-47A6-AC17-B7E2941BC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49" y="962841"/>
            <a:ext cx="2269456" cy="229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09EFF3-7ABD-4A4E-A518-846559704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000" y="875589"/>
            <a:ext cx="1172749" cy="21904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4AFEE7-317B-4DDB-B7EE-D2C06D55A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001" y="809895"/>
            <a:ext cx="2076634" cy="23035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E96679-2A97-4531-8B72-932283515302}"/>
              </a:ext>
            </a:extLst>
          </p:cNvPr>
          <p:cNvSpPr txBox="1"/>
          <p:nvPr/>
        </p:nvSpPr>
        <p:spPr>
          <a:xfrm>
            <a:off x="2445543" y="0"/>
            <a:ext cx="5085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 Structure of each phase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FeSi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C7D56D-49A1-4276-BD8C-CB727EA00A36}"/>
              </a:ext>
            </a:extLst>
          </p:cNvPr>
          <p:cNvSpPr txBox="1"/>
          <p:nvPr/>
        </p:nvSpPr>
        <p:spPr>
          <a:xfrm>
            <a:off x="662317" y="414165"/>
            <a:ext cx="2464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Orthorhombic β-phase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E6246D-25CD-48F7-9B2F-ACD34EBB5036}"/>
              </a:ext>
            </a:extLst>
          </p:cNvPr>
          <p:cNvSpPr txBox="1"/>
          <p:nvPr/>
        </p:nvSpPr>
        <p:spPr>
          <a:xfrm>
            <a:off x="3398895" y="460648"/>
            <a:ext cx="2729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Tetragonal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319519-26C0-4FF7-A922-58E037031BB2}"/>
              </a:ext>
            </a:extLst>
          </p:cNvPr>
          <p:cNvSpPr txBox="1"/>
          <p:nvPr/>
        </p:nvSpPr>
        <p:spPr>
          <a:xfrm>
            <a:off x="5955011" y="460648"/>
            <a:ext cx="2076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ubic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ε-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651F34-82CA-4444-801B-500811964124}"/>
              </a:ext>
            </a:extLst>
          </p:cNvPr>
          <p:cNvSpPr/>
          <p:nvPr/>
        </p:nvSpPr>
        <p:spPr>
          <a:xfrm>
            <a:off x="233764" y="865173"/>
            <a:ext cx="3223968" cy="24509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AA192-49D9-49E6-88ED-68C8648B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4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659037-066A-443D-BEAF-7E54E55732C6}"/>
              </a:ext>
            </a:extLst>
          </p:cNvPr>
          <p:cNvSpPr txBox="1"/>
          <p:nvPr/>
        </p:nvSpPr>
        <p:spPr>
          <a:xfrm>
            <a:off x="5730952" y="3300586"/>
            <a:ext cx="2076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group: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940E-C1E5-446D-B9D8-EE98BBEABFB4}"/>
              </a:ext>
            </a:extLst>
          </p:cNvPr>
          <p:cNvSpPr txBox="1"/>
          <p:nvPr/>
        </p:nvSpPr>
        <p:spPr>
          <a:xfrm>
            <a:off x="3225765" y="3312428"/>
            <a:ext cx="2341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group: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P4mmm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123491-A98E-49C3-B055-4A38CA2CE9F4}"/>
              </a:ext>
            </a:extLst>
          </p:cNvPr>
          <p:cNvSpPr txBox="1"/>
          <p:nvPr/>
        </p:nvSpPr>
        <p:spPr>
          <a:xfrm>
            <a:off x="662317" y="3357241"/>
            <a:ext cx="2076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group: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Cmce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ED81558-873C-4DC0-AD17-5F3EF94428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081" t="2496" r="18291" b="29772"/>
          <a:stretch/>
        </p:blipFill>
        <p:spPr>
          <a:xfrm>
            <a:off x="99446" y="3885104"/>
            <a:ext cx="2639505" cy="23385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9256922-C190-4916-B805-10BACD33EF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374" t="44085" r="9799" b="12196"/>
          <a:stretch/>
        </p:blipFill>
        <p:spPr>
          <a:xfrm>
            <a:off x="2888938" y="3968720"/>
            <a:ext cx="3015537" cy="20498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475612-D219-48FE-8241-286265DD76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769" r="9019" b="56713"/>
          <a:stretch/>
        </p:blipFill>
        <p:spPr>
          <a:xfrm>
            <a:off x="5904475" y="3905812"/>
            <a:ext cx="2912450" cy="195101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41A5B66-7638-44EC-B70F-805FD38A3342}"/>
              </a:ext>
            </a:extLst>
          </p:cNvPr>
          <p:cNvSpPr txBox="1"/>
          <p:nvPr/>
        </p:nvSpPr>
        <p:spPr>
          <a:xfrm>
            <a:off x="4396706" y="6126860"/>
            <a:ext cx="37101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Girlanda </a:t>
            </a:r>
            <a:r>
              <a:rPr lang="it-IT" sz="1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it-IT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Appl. Phys. </a:t>
            </a:r>
            <a:r>
              <a:rPr lang="en-US" sz="1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en-US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2837 (1994)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0CB357-866F-4497-8250-6BC41A6E815A}"/>
              </a:ext>
            </a:extLst>
          </p:cNvPr>
          <p:cNvSpPr txBox="1"/>
          <p:nvPr/>
        </p:nvSpPr>
        <p:spPr>
          <a:xfrm>
            <a:off x="156247" y="6160440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latin typeface="Times New Roman" panose="02020603050405020304" pitchFamily="18" charset="0"/>
              </a:rPr>
              <a:t>S. J. Clark </a:t>
            </a:r>
            <a:r>
              <a:rPr lang="en-US" sz="1200" b="0" i="1" u="none" strike="noStrike" baseline="0" dirty="0">
                <a:latin typeface="Times New Roman" panose="02020603050405020304" pitchFamily="18" charset="0"/>
              </a:rPr>
              <a:t>et al., </a:t>
            </a:r>
            <a:r>
              <a:rPr lang="en-US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Rev. B., 58,16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(1998)</a:t>
            </a:r>
          </a:p>
        </p:txBody>
      </p:sp>
    </p:spTree>
    <p:extLst>
      <p:ext uri="{BB962C8B-B14F-4D97-AF65-F5344CB8AC3E}">
        <p14:creationId xmlns:p14="http://schemas.microsoft.com/office/powerpoint/2010/main" val="90652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628650" y="41444"/>
            <a:ext cx="7886700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transition diagram of FeSi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4384828" y="2499596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EB171-7527-419B-9A67-4F9376994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7" y="821536"/>
            <a:ext cx="4535253" cy="50535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ABB7264-64B9-4292-8B8F-BE02FA7D70AC}"/>
              </a:ext>
            </a:extLst>
          </p:cNvPr>
          <p:cNvSpPr txBox="1"/>
          <p:nvPr/>
        </p:nvSpPr>
        <p:spPr>
          <a:xfrm>
            <a:off x="32992" y="5877309"/>
            <a:ext cx="581162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equilibrium phase diagram for the system Fe–Si by Piton and Fay. α-phase:FeSi</a:t>
            </a:r>
            <a:r>
              <a:rPr lang="en-US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β-phase:FeSi</a:t>
            </a:r>
            <a:r>
              <a:rPr lang="en-US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ε-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phase:FeSi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7AF4589-B3F1-4F24-B952-0C87C09AD9C7}"/>
              </a:ext>
            </a:extLst>
          </p:cNvPr>
          <p:cNvCxnSpPr/>
          <p:nvPr/>
        </p:nvCxnSpPr>
        <p:spPr>
          <a:xfrm>
            <a:off x="1635970" y="4138367"/>
            <a:ext cx="0" cy="126664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7">
            <a:extLst>
              <a:ext uri="{FF2B5EF4-FFF2-40B4-BE49-F238E27FC236}">
                <a16:creationId xmlns:a16="http://schemas.microsoft.com/office/drawing/2014/main" id="{E4F46A7E-F74D-4746-9C94-DF17C876C159}"/>
              </a:ext>
            </a:extLst>
          </p:cNvPr>
          <p:cNvSpPr txBox="1"/>
          <p:nvPr/>
        </p:nvSpPr>
        <p:spPr>
          <a:xfrm>
            <a:off x="4810256" y="1213033"/>
            <a:ext cx="4127332" cy="373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β-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FeSi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based material is a promising candidate</a:t>
            </a:r>
            <a:r>
              <a:rPr lang="en-US" sz="2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thermoelectric (TE)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working at high temperatures due to: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nvironmental friendliness 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ood thermal stability 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oxidation resistance 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cost.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8623C-88CE-4F42-B3B0-20A036B4AE1E}"/>
              </a:ext>
            </a:extLst>
          </p:cNvPr>
          <p:cNvSpPr txBox="1"/>
          <p:nvPr/>
        </p:nvSpPr>
        <p:spPr>
          <a:xfrm>
            <a:off x="4864232" y="5052580"/>
            <a:ext cx="41273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L. Du et al.,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Appl. Mater. Interfaces,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12901-12909 (2020).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A71321-3B36-42CD-A878-490A2CD76880}"/>
              </a:ext>
            </a:extLst>
          </p:cNvPr>
          <p:cNvSpPr txBox="1"/>
          <p:nvPr/>
        </p:nvSpPr>
        <p:spPr>
          <a:xfrm>
            <a:off x="765312" y="6562705"/>
            <a:ext cx="45814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J. P. Piton and M. F. Fay, C. R. Acad. Sci. (Paris). </a:t>
            </a:r>
            <a:r>
              <a:rPr lang="en-US" sz="11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C266</a:t>
            </a:r>
            <a:r>
              <a:rPr lang="en-US" sz="1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, 514–516 (1968).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4921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A4C938D-39C6-4190-A6E1-E51DB36A363A}"/>
              </a:ext>
            </a:extLst>
          </p:cNvPr>
          <p:cNvSpPr txBox="1"/>
          <p:nvPr/>
        </p:nvSpPr>
        <p:spPr>
          <a:xfrm>
            <a:off x="2454683" y="-20898"/>
            <a:ext cx="43703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previous research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9DFE6461-9AE0-4DAB-A789-C0F85204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5587" y="6360763"/>
            <a:ext cx="697287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6BB4412-70F5-4591-AFD5-197478AB2F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825840"/>
              </p:ext>
            </p:extLst>
          </p:nvPr>
        </p:nvGraphicFramePr>
        <p:xfrm>
          <a:off x="2285060" y="5439631"/>
          <a:ext cx="1109069" cy="68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25480" imgH="507960" progId="Equation.DSMT4">
                  <p:embed/>
                </p:oleObj>
              </mc:Choice>
              <mc:Fallback>
                <p:oleObj name="Equation" r:id="rId3" imgW="825480" imgH="507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6BB4412-70F5-4591-AFD5-197478AB2F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5060" y="5439631"/>
                        <a:ext cx="1109069" cy="681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E55F7DD-2135-43F9-83EA-6A1967B9A31B}"/>
              </a:ext>
            </a:extLst>
          </p:cNvPr>
          <p:cNvSpPr txBox="1"/>
          <p:nvPr/>
        </p:nvSpPr>
        <p:spPr>
          <a:xfrm>
            <a:off x="3693660" y="5368106"/>
            <a:ext cx="25091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</a:t>
            </a: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Seebeck</a:t>
            </a: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coefficient [V/K]</a:t>
            </a:r>
          </a:p>
          <a:p>
            <a:r>
              <a:rPr lang="en-US" sz="14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ρ: </a:t>
            </a:r>
            <a:r>
              <a:rPr lang="en-US" sz="1400" i="1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</a:t>
            </a: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esistivity [</a:t>
            </a:r>
            <a:r>
              <a:rPr lang="el-GR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Ω</a:t>
            </a: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m]</a:t>
            </a:r>
            <a:endParaRPr lang="en-US" sz="1400" i="1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sz="14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κ: </a:t>
            </a: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thermal conductivity[W/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mK</a:t>
            </a:r>
            <a:r>
              <a:rPr lang="en-US" sz="1400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]</a:t>
            </a:r>
            <a:endParaRPr lang="en-US" sz="14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3B275D-3F6E-4C39-BC34-3E91B989E689}"/>
              </a:ext>
            </a:extLst>
          </p:cNvPr>
          <p:cNvSpPr/>
          <p:nvPr/>
        </p:nvSpPr>
        <p:spPr>
          <a:xfrm>
            <a:off x="2130688" y="5368106"/>
            <a:ext cx="4000086" cy="8687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0B0B5D-06B8-4A82-D327-5CDA83050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32" y="440767"/>
            <a:ext cx="2801718" cy="304757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FEAF9C-DC2A-3C17-E96B-EED0A59DA4AE}"/>
              </a:ext>
            </a:extLst>
          </p:cNvPr>
          <p:cNvCxnSpPr/>
          <p:nvPr/>
        </p:nvCxnSpPr>
        <p:spPr>
          <a:xfrm flipV="1">
            <a:off x="933254" y="1508289"/>
            <a:ext cx="0" cy="7824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FA312DC-E5E2-C28F-CC8A-ECA71153BF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1285" y="436759"/>
            <a:ext cx="3478979" cy="32958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C44CE3F-B827-2B37-49C1-908495B09475}"/>
              </a:ext>
            </a:extLst>
          </p:cNvPr>
          <p:cNvSpPr txBox="1"/>
          <p:nvPr/>
        </p:nvSpPr>
        <p:spPr>
          <a:xfrm>
            <a:off x="2000831" y="2007247"/>
            <a:ext cx="98361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46C64C-5303-2940-6B2A-8F476C1A1794}"/>
              </a:ext>
            </a:extLst>
          </p:cNvPr>
          <p:cNvSpPr txBox="1"/>
          <p:nvPr/>
        </p:nvSpPr>
        <p:spPr>
          <a:xfrm>
            <a:off x="6935475" y="1095059"/>
            <a:ext cx="176546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0.99-y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A4F4D1-9295-19AD-755C-535FA0646CDF}"/>
              </a:ext>
            </a:extLst>
          </p:cNvPr>
          <p:cNvCxnSpPr>
            <a:cxnSpLocks/>
          </p:cNvCxnSpPr>
          <p:nvPr/>
        </p:nvCxnSpPr>
        <p:spPr>
          <a:xfrm flipH="1">
            <a:off x="6202838" y="667289"/>
            <a:ext cx="81070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0A38266-61A0-786F-E7C4-CF13631430F5}"/>
              </a:ext>
            </a:extLst>
          </p:cNvPr>
          <p:cNvSpPr txBox="1"/>
          <p:nvPr/>
        </p:nvSpPr>
        <p:spPr>
          <a:xfrm>
            <a:off x="6928876" y="536489"/>
            <a:ext cx="200539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1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doping 0.01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B6BD5A-D787-B218-D123-8CACC13E2D5A}"/>
              </a:ext>
            </a:extLst>
          </p:cNvPr>
          <p:cNvSpPr txBox="1"/>
          <p:nvPr/>
        </p:nvSpPr>
        <p:spPr>
          <a:xfrm>
            <a:off x="162218" y="3548972"/>
            <a:ext cx="36584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Tani and H. Kido J. Appl. Phys.,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1408-1411 (1998).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18ECC9-71C2-B7CB-C1C4-D30E563AD67C}"/>
              </a:ext>
            </a:extLst>
          </p:cNvPr>
          <p:cNvSpPr txBox="1"/>
          <p:nvPr/>
        </p:nvSpPr>
        <p:spPr>
          <a:xfrm>
            <a:off x="4642875" y="3666357"/>
            <a:ext cx="47933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Nagai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et. al.,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Jpn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Soc. Powder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Powder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Metall.,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560-564, 1994.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BE9C8F0-0EE0-D8F8-BF31-62683E3D2EF6}"/>
              </a:ext>
            </a:extLst>
          </p:cNvPr>
          <p:cNvCxnSpPr/>
          <p:nvPr/>
        </p:nvCxnSpPr>
        <p:spPr>
          <a:xfrm flipV="1">
            <a:off x="6130774" y="698243"/>
            <a:ext cx="0" cy="39681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197D9FB-505F-4C2D-ECFF-C1335CF37F9C}"/>
              </a:ext>
            </a:extLst>
          </p:cNvPr>
          <p:cNvSpPr txBox="1"/>
          <p:nvPr/>
        </p:nvSpPr>
        <p:spPr>
          <a:xfrm>
            <a:off x="472309" y="3926186"/>
            <a:ext cx="3658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ρ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can be reduced </a:t>
            </a:r>
            <a:r>
              <a:rPr lang="en-US" sz="1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due to an increase in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carrier concentration</a:t>
            </a:r>
            <a:r>
              <a:rPr lang="en-US" sz="1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US" sz="1800" i="1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C5844-FB19-7C8A-2C0C-59BAB87011F4}"/>
              </a:ext>
            </a:extLst>
          </p:cNvPr>
          <p:cNvSpPr txBox="1"/>
          <p:nvPr/>
        </p:nvSpPr>
        <p:spPr>
          <a:xfrm>
            <a:off x="4831997" y="4086343"/>
            <a:ext cx="3986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can be increased </a:t>
            </a:r>
            <a:r>
              <a:rPr lang="en-US" sz="1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by Ni substitution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probably due to a reduction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mobility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BD9FAE4-EB4D-08AD-477F-2B61D256303D}"/>
              </a:ext>
            </a:extLst>
          </p:cNvPr>
          <p:cNvCxnSpPr/>
          <p:nvPr/>
        </p:nvCxnSpPr>
        <p:spPr>
          <a:xfrm flipV="1">
            <a:off x="2289698" y="5627802"/>
            <a:ext cx="0" cy="197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C6E37BD-068B-F300-978C-CF1E3A822108}"/>
              </a:ext>
            </a:extLst>
          </p:cNvPr>
          <p:cNvCxnSpPr/>
          <p:nvPr/>
        </p:nvCxnSpPr>
        <p:spPr>
          <a:xfrm flipV="1">
            <a:off x="2847451" y="5439631"/>
            <a:ext cx="0" cy="197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551A89B-DE3D-2D2C-338D-689C465425E8}"/>
              </a:ext>
            </a:extLst>
          </p:cNvPr>
          <p:cNvCxnSpPr>
            <a:cxnSpLocks/>
          </p:cNvCxnSpPr>
          <p:nvPr/>
        </p:nvCxnSpPr>
        <p:spPr>
          <a:xfrm>
            <a:off x="2820741" y="5893691"/>
            <a:ext cx="11599" cy="233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7538B29-F1B5-8EF1-011F-534BB5CB30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154" y="4594373"/>
          <a:ext cx="1162955" cy="64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9834" imgH="466445" progId="Equation.DSMT4">
                  <p:embed/>
                </p:oleObj>
              </mc:Choice>
              <mc:Fallback>
                <p:oleObj name="Equation" r:id="rId7" imgW="839834" imgH="466445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7538B29-F1B5-8EF1-011F-534BB5CB30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9154" y="4594373"/>
                        <a:ext cx="1162955" cy="646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213A1AB-BE4D-CE93-5E5E-10F58CCE3461}"/>
              </a:ext>
            </a:extLst>
          </p:cNvPr>
          <p:cNvCxnSpPr>
            <a:cxnSpLocks/>
          </p:cNvCxnSpPr>
          <p:nvPr/>
        </p:nvCxnSpPr>
        <p:spPr>
          <a:xfrm>
            <a:off x="408702" y="4787689"/>
            <a:ext cx="11599" cy="233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618BCF9-CB07-E685-0AEE-788E3C55A894}"/>
              </a:ext>
            </a:extLst>
          </p:cNvPr>
          <p:cNvCxnSpPr/>
          <p:nvPr/>
        </p:nvCxnSpPr>
        <p:spPr>
          <a:xfrm flipV="1">
            <a:off x="801835" y="4958053"/>
            <a:ext cx="0" cy="197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C2DE2DE-838F-AC9D-E651-7F54B58B4C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0460" y="4720932"/>
          <a:ext cx="23526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53310" imgH="832071" progId="Equation.DSMT4">
                  <p:embed/>
                </p:oleObj>
              </mc:Choice>
              <mc:Fallback>
                <p:oleObj name="Equation" r:id="rId9" imgW="2353310" imgH="832071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C2DE2DE-838F-AC9D-E651-7F54B58B4C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00460" y="4720932"/>
                        <a:ext cx="2352675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208410B-F9B3-31FB-7F3D-E8685182F423}"/>
              </a:ext>
            </a:extLst>
          </p:cNvPr>
          <p:cNvCxnSpPr/>
          <p:nvPr/>
        </p:nvCxnSpPr>
        <p:spPr>
          <a:xfrm flipV="1">
            <a:off x="6493161" y="4996580"/>
            <a:ext cx="0" cy="197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F7B84B7-13ED-CD95-AEEB-31B75EC15545}"/>
              </a:ext>
            </a:extLst>
          </p:cNvPr>
          <p:cNvCxnSpPr>
            <a:cxnSpLocks/>
          </p:cNvCxnSpPr>
          <p:nvPr/>
        </p:nvCxnSpPr>
        <p:spPr>
          <a:xfrm>
            <a:off x="7554248" y="5347293"/>
            <a:ext cx="0" cy="184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40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269804D-3F03-4662-9EA5-C42D759682E2}"/>
              </a:ext>
            </a:extLst>
          </p:cNvPr>
          <p:cNvSpPr txBox="1">
            <a:spLocks/>
          </p:cNvSpPr>
          <p:nvPr/>
        </p:nvSpPr>
        <p:spPr>
          <a:xfrm>
            <a:off x="193976" y="-82603"/>
            <a:ext cx="8297375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TE performance of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 doping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Fe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1-x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Ni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x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Si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2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E431D0-AFE4-4279-A5F5-1169A0B49A74}"/>
              </a:ext>
            </a:extLst>
          </p:cNvPr>
          <p:cNvSpPr txBox="1"/>
          <p:nvPr/>
        </p:nvSpPr>
        <p:spPr>
          <a:xfrm>
            <a:off x="116652" y="747735"/>
            <a:ext cx="270988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Resistivity</a:t>
            </a:r>
            <a:r>
              <a:rPr lang="en-US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 (</a:t>
            </a:r>
            <a:r>
              <a:rPr lang="el-GR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ρ</a:t>
            </a:r>
            <a:r>
              <a:rPr lang="en-US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):</a:t>
            </a:r>
            <a:endParaRPr lang="en-US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2D243-BFD2-493F-AC6F-07170822E3EE}"/>
              </a:ext>
            </a:extLst>
          </p:cNvPr>
          <p:cNvSpPr txBox="1"/>
          <p:nvPr/>
        </p:nvSpPr>
        <p:spPr>
          <a:xfrm>
            <a:off x="0" y="6187335"/>
            <a:ext cx="7640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optimum Ni doping to improve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of 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Slide Number Placeholder 9">
            <a:extLst>
              <a:ext uri="{FF2B5EF4-FFF2-40B4-BE49-F238E27FC236}">
                <a16:creationId xmlns:a16="http://schemas.microsoft.com/office/drawing/2014/main" id="{5168157F-CE7B-42A2-AA4A-0D8A19EE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6852" y="-23987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25853A35-493D-40CF-A1F2-8FFE7EF96441}"/>
              </a:ext>
            </a:extLst>
          </p:cNvPr>
          <p:cNvSpPr txBox="1"/>
          <p:nvPr/>
        </p:nvSpPr>
        <p:spPr>
          <a:xfrm>
            <a:off x="4572000" y="2322745"/>
            <a:ext cx="311343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Seebeck</a:t>
            </a:r>
            <a:r>
              <a:rPr lang="en-US" sz="20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coefficient (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S)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28">
            <a:extLst>
              <a:ext uri="{FF2B5EF4-FFF2-40B4-BE49-F238E27FC236}">
                <a16:creationId xmlns:a16="http://schemas.microsoft.com/office/drawing/2014/main" id="{6919D83D-B6A0-4D67-AFED-2FB01FD19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496019"/>
              </p:ext>
            </p:extLst>
          </p:nvPr>
        </p:nvGraphicFramePr>
        <p:xfrm>
          <a:off x="7562765" y="831181"/>
          <a:ext cx="9445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680" imgH="266400" progId="Equation.DSMT4">
                  <p:embed/>
                </p:oleObj>
              </mc:Choice>
              <mc:Fallback>
                <p:oleObj name="Equation" r:id="rId2" imgW="634680" imgH="266400" progId="Equation.DSMT4">
                  <p:embed/>
                  <p:pic>
                    <p:nvPicPr>
                      <p:cNvPr id="25" name="Object 28">
                        <a:extLst>
                          <a:ext uri="{FF2B5EF4-FFF2-40B4-BE49-F238E27FC236}">
                            <a16:creationId xmlns:a16="http://schemas.microsoft.com/office/drawing/2014/main" id="{6919D83D-B6A0-4D67-AFED-2FB01FD19D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62765" y="831181"/>
                        <a:ext cx="944562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rrow: Right 29">
            <a:extLst>
              <a:ext uri="{FF2B5EF4-FFF2-40B4-BE49-F238E27FC236}">
                <a16:creationId xmlns:a16="http://schemas.microsoft.com/office/drawing/2014/main" id="{ADF81D46-358B-4A5F-A584-B4CD41DA4AAD}"/>
              </a:ext>
            </a:extLst>
          </p:cNvPr>
          <p:cNvSpPr/>
          <p:nvPr/>
        </p:nvSpPr>
        <p:spPr>
          <a:xfrm>
            <a:off x="5849933" y="1354966"/>
            <a:ext cx="393444" cy="166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30">
            <a:extLst>
              <a:ext uri="{FF2B5EF4-FFF2-40B4-BE49-F238E27FC236}">
                <a16:creationId xmlns:a16="http://schemas.microsoft.com/office/drawing/2014/main" id="{7BAEA1C4-F5F3-4995-B77F-94FC5D737F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182145"/>
              </p:ext>
            </p:extLst>
          </p:nvPr>
        </p:nvGraphicFramePr>
        <p:xfrm>
          <a:off x="5296322" y="1229448"/>
          <a:ext cx="393443" cy="439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241200" progId="Equation.DSMT4">
                  <p:embed/>
                </p:oleObj>
              </mc:Choice>
              <mc:Fallback>
                <p:oleObj name="Equation" r:id="rId4" imgW="215640" imgH="241200" progId="Equation.DSMT4">
                  <p:embed/>
                  <p:pic>
                    <p:nvPicPr>
                      <p:cNvPr id="28" name="Object 30">
                        <a:extLst>
                          <a:ext uri="{FF2B5EF4-FFF2-40B4-BE49-F238E27FC236}">
                            <a16:creationId xmlns:a16="http://schemas.microsoft.com/office/drawing/2014/main" id="{7BAEA1C4-F5F3-4995-B77F-94FC5D737F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96322" y="1229448"/>
                        <a:ext cx="393443" cy="439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Arrow: Up 32">
            <a:extLst>
              <a:ext uri="{FF2B5EF4-FFF2-40B4-BE49-F238E27FC236}">
                <a16:creationId xmlns:a16="http://schemas.microsoft.com/office/drawing/2014/main" id="{D640650B-53E7-47F9-8630-E960E9F941CF}"/>
              </a:ext>
            </a:extLst>
          </p:cNvPr>
          <p:cNvSpPr/>
          <p:nvPr/>
        </p:nvSpPr>
        <p:spPr>
          <a:xfrm>
            <a:off x="5623778" y="1229448"/>
            <a:ext cx="110639" cy="2618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33">
            <a:extLst>
              <a:ext uri="{FF2B5EF4-FFF2-40B4-BE49-F238E27FC236}">
                <a16:creationId xmlns:a16="http://schemas.microsoft.com/office/drawing/2014/main" id="{267C61B3-A9E5-4408-BE6A-574C35656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029298"/>
              </p:ext>
            </p:extLst>
          </p:nvPr>
        </p:nvGraphicFramePr>
        <p:xfrm>
          <a:off x="6280572" y="827004"/>
          <a:ext cx="55880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495000" progId="Equation.DSMT4">
                  <p:embed/>
                </p:oleObj>
              </mc:Choice>
              <mc:Fallback>
                <p:oleObj name="Equation" r:id="rId6" imgW="228600" imgH="495000" progId="Equation.DSMT4">
                  <p:embed/>
                  <p:pic>
                    <p:nvPicPr>
                      <p:cNvPr id="45" name="Object 33">
                        <a:extLst>
                          <a:ext uri="{FF2B5EF4-FFF2-40B4-BE49-F238E27FC236}">
                            <a16:creationId xmlns:a16="http://schemas.microsoft.com/office/drawing/2014/main" id="{267C61B3-A9E5-4408-BE6A-574C356562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80572" y="827004"/>
                        <a:ext cx="558800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Arrow: Down 35">
            <a:extLst>
              <a:ext uri="{FF2B5EF4-FFF2-40B4-BE49-F238E27FC236}">
                <a16:creationId xmlns:a16="http://schemas.microsoft.com/office/drawing/2014/main" id="{F6CB1D3C-8AA4-4C2C-9A85-85865437B6D4}"/>
              </a:ext>
            </a:extLst>
          </p:cNvPr>
          <p:cNvSpPr/>
          <p:nvPr/>
        </p:nvSpPr>
        <p:spPr>
          <a:xfrm>
            <a:off x="6913315" y="957002"/>
            <a:ext cx="101124" cy="2724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Up 36">
            <a:extLst>
              <a:ext uri="{FF2B5EF4-FFF2-40B4-BE49-F238E27FC236}">
                <a16:creationId xmlns:a16="http://schemas.microsoft.com/office/drawing/2014/main" id="{68E4B69B-9FFA-4464-A769-738A0D8C86DB}"/>
              </a:ext>
            </a:extLst>
          </p:cNvPr>
          <p:cNvSpPr/>
          <p:nvPr/>
        </p:nvSpPr>
        <p:spPr>
          <a:xfrm rot="10800000">
            <a:off x="6912060" y="1582981"/>
            <a:ext cx="110639" cy="2618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Object 13">
            <a:extLst>
              <a:ext uri="{FF2B5EF4-FFF2-40B4-BE49-F238E27FC236}">
                <a16:creationId xmlns:a16="http://schemas.microsoft.com/office/drawing/2014/main" id="{9F9F0416-DE4E-4428-B45E-802609737C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529063"/>
              </p:ext>
            </p:extLst>
          </p:nvPr>
        </p:nvGraphicFramePr>
        <p:xfrm>
          <a:off x="7541472" y="1535423"/>
          <a:ext cx="1140379" cy="41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266400" progId="Equation.DSMT4">
                  <p:embed/>
                </p:oleObj>
              </mc:Choice>
              <mc:Fallback>
                <p:oleObj name="Equation" r:id="rId8" imgW="736560" imgH="266400" progId="Equation.DSMT4">
                  <p:embed/>
                  <p:pic>
                    <p:nvPicPr>
                      <p:cNvPr id="48" name="Object 13">
                        <a:extLst>
                          <a:ext uri="{FF2B5EF4-FFF2-40B4-BE49-F238E27FC236}">
                            <a16:creationId xmlns:a16="http://schemas.microsoft.com/office/drawing/2014/main" id="{9F9F0416-DE4E-4428-B45E-802609737C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41472" y="1535423"/>
                        <a:ext cx="1140379" cy="41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23">
            <a:extLst>
              <a:ext uri="{FF2B5EF4-FFF2-40B4-BE49-F238E27FC236}">
                <a16:creationId xmlns:a16="http://schemas.microsoft.com/office/drawing/2014/main" id="{AA802BB9-40F5-4413-AE5B-1E969745409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081" t="2496" r="18291" b="29772"/>
          <a:stretch/>
        </p:blipFill>
        <p:spPr>
          <a:xfrm>
            <a:off x="138091" y="2274432"/>
            <a:ext cx="4267302" cy="378074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AA8017-BCE6-447A-A647-4C089C633905}"/>
              </a:ext>
            </a:extLst>
          </p:cNvPr>
          <p:cNvSpPr txBox="1"/>
          <p:nvPr/>
        </p:nvSpPr>
        <p:spPr>
          <a:xfrm>
            <a:off x="844876" y="3790817"/>
            <a:ext cx="285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large m</a:t>
            </a:r>
            <a:r>
              <a:rPr kumimoji="1" lang="en-US" altLang="ja-JP" b="1" baseline="-25000" dirty="0">
                <a:solidFill>
                  <a:srgbClr val="FF0000"/>
                </a:solidFill>
              </a:rPr>
              <a:t>e</a:t>
            </a:r>
            <a:r>
              <a:rPr kumimoji="1" lang="en-US" altLang="ja-JP" b="1" dirty="0">
                <a:solidFill>
                  <a:srgbClr val="FF0000"/>
                </a:solidFill>
              </a:rPr>
              <a:t>*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451E74A-03B2-4CA7-8978-C853C2755F49}"/>
              </a:ext>
            </a:extLst>
          </p:cNvPr>
          <p:cNvSpPr txBox="1"/>
          <p:nvPr/>
        </p:nvSpPr>
        <p:spPr>
          <a:xfrm>
            <a:off x="1914470" y="4779848"/>
            <a:ext cx="117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small </a:t>
            </a:r>
            <a:r>
              <a:rPr kumimoji="1" lang="en-US" altLang="ja-JP" b="1" dirty="0" err="1">
                <a:solidFill>
                  <a:srgbClr val="FF0000"/>
                </a:solidFill>
              </a:rPr>
              <a:t>m</a:t>
            </a:r>
            <a:r>
              <a:rPr kumimoji="1" lang="en-US" altLang="ja-JP" b="1" baseline="-25000" dirty="0" err="1">
                <a:solidFill>
                  <a:srgbClr val="FF0000"/>
                </a:solidFill>
              </a:rPr>
              <a:t>h</a:t>
            </a:r>
            <a:r>
              <a:rPr kumimoji="1" lang="en-US" altLang="ja-JP" b="1" dirty="0">
                <a:solidFill>
                  <a:srgbClr val="FF0000"/>
                </a:solidFill>
              </a:rPr>
              <a:t>*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51" name="Arrow: Right 29">
            <a:extLst>
              <a:ext uri="{FF2B5EF4-FFF2-40B4-BE49-F238E27FC236}">
                <a16:creationId xmlns:a16="http://schemas.microsoft.com/office/drawing/2014/main" id="{E5F3A594-E7C7-46E0-88AB-EDDF5813236E}"/>
              </a:ext>
            </a:extLst>
          </p:cNvPr>
          <p:cNvSpPr/>
          <p:nvPr/>
        </p:nvSpPr>
        <p:spPr>
          <a:xfrm>
            <a:off x="4712378" y="2322745"/>
            <a:ext cx="393444" cy="166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4EDC2C-8899-4731-92C1-3D8FDEBF32B1}"/>
              </a:ext>
            </a:extLst>
          </p:cNvPr>
          <p:cNvSpPr txBox="1"/>
          <p:nvPr/>
        </p:nvSpPr>
        <p:spPr>
          <a:xfrm>
            <a:off x="5165949" y="2171220"/>
            <a:ext cx="251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60179433-3CAC-459B-920B-70B5D0BCAD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970268"/>
              </p:ext>
            </p:extLst>
          </p:nvPr>
        </p:nvGraphicFramePr>
        <p:xfrm>
          <a:off x="6064231" y="2087149"/>
          <a:ext cx="1020914" cy="47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95000" imgH="228600" progId="Equation.DSMT4">
                  <p:embed/>
                </p:oleObj>
              </mc:Choice>
              <mc:Fallback>
                <p:oleObj name="Equation" r:id="rId11" imgW="495000" imgH="228600" progId="Equation.DSMT4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60179433-3CAC-459B-920B-70B5D0BCAD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64231" y="2087149"/>
                        <a:ext cx="1020914" cy="47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3">
            <a:extLst>
              <a:ext uri="{FF2B5EF4-FFF2-40B4-BE49-F238E27FC236}">
                <a16:creationId xmlns:a16="http://schemas.microsoft.com/office/drawing/2014/main" id="{E85BE3A8-77E4-481C-8994-F171015252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9350" y="3051175"/>
          <a:ext cx="23526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50960" imgH="583920" progId="Equation.DSMT4">
                  <p:embed/>
                </p:oleObj>
              </mc:Choice>
              <mc:Fallback>
                <p:oleObj name="Equation" r:id="rId13" imgW="1650960" imgH="583920" progId="Equation.DSMT4">
                  <p:embed/>
                  <p:pic>
                    <p:nvPicPr>
                      <p:cNvPr id="52" name="Object 13">
                        <a:extLst>
                          <a:ext uri="{FF2B5EF4-FFF2-40B4-BE49-F238E27FC236}">
                            <a16:creationId xmlns:a16="http://schemas.microsoft.com/office/drawing/2014/main" id="{E85BE3A8-77E4-481C-8994-F17101525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59350" y="3051175"/>
                        <a:ext cx="2352675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Arrow: Right 29">
            <a:extLst>
              <a:ext uri="{FF2B5EF4-FFF2-40B4-BE49-F238E27FC236}">
                <a16:creationId xmlns:a16="http://schemas.microsoft.com/office/drawing/2014/main" id="{1A85D3C5-1A3B-42FD-981A-7BCE695D3680}"/>
              </a:ext>
            </a:extLst>
          </p:cNvPr>
          <p:cNvSpPr/>
          <p:nvPr/>
        </p:nvSpPr>
        <p:spPr>
          <a:xfrm>
            <a:off x="7201036" y="3423159"/>
            <a:ext cx="393444" cy="166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オブジェクト 53">
            <a:extLst>
              <a:ext uri="{FF2B5EF4-FFF2-40B4-BE49-F238E27FC236}">
                <a16:creationId xmlns:a16="http://schemas.microsoft.com/office/drawing/2014/main" id="{5E8C13BD-DFE8-4107-879D-C0DE5590F6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40750" y="3235125"/>
          <a:ext cx="1185275" cy="514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83920" imgH="253800" progId="Equation.DSMT4">
                  <p:embed/>
                </p:oleObj>
              </mc:Choice>
              <mc:Fallback>
                <p:oleObj name="Equation" r:id="rId15" imgW="583920" imgH="253800" progId="Equation.DSMT4">
                  <p:embed/>
                  <p:pic>
                    <p:nvPicPr>
                      <p:cNvPr id="54" name="オブジェクト 53">
                        <a:extLst>
                          <a:ext uri="{FF2B5EF4-FFF2-40B4-BE49-F238E27FC236}">
                            <a16:creationId xmlns:a16="http://schemas.microsoft.com/office/drawing/2014/main" id="{5E8C13BD-DFE8-4107-879D-C0DE5590F6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40750" y="3235125"/>
                        <a:ext cx="1185275" cy="514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10">
            <a:extLst>
              <a:ext uri="{FF2B5EF4-FFF2-40B4-BE49-F238E27FC236}">
                <a16:creationId xmlns:a16="http://schemas.microsoft.com/office/drawing/2014/main" id="{D48875A4-26ED-49C4-8CA0-43A55C0BDD1E}"/>
              </a:ext>
            </a:extLst>
          </p:cNvPr>
          <p:cNvSpPr txBox="1"/>
          <p:nvPr/>
        </p:nvSpPr>
        <p:spPr>
          <a:xfrm>
            <a:off x="4465520" y="3998677"/>
            <a:ext cx="47633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pure 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FeSi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(x=0)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Seebeck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coefficient |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decreases with increasing temperature because of the bipolar effect.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 doping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Hall mobility </a:t>
            </a:r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ja-JP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 and 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ja-JP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increases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majority carrier are electrons.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4180762-9BE1-431C-9E1A-58BC000C4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20404"/>
              </p:ext>
            </p:extLst>
          </p:nvPr>
        </p:nvGraphicFramePr>
        <p:xfrm>
          <a:off x="699329" y="1049508"/>
          <a:ext cx="1552519" cy="785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40604" imgH="475521" progId="Equation.DSMT4">
                  <p:embed/>
                </p:oleObj>
              </mc:Choice>
              <mc:Fallback>
                <p:oleObj name="Equation" r:id="rId17" imgW="940604" imgH="475521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4180762-9BE1-431C-9E1A-58BC000C4A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9329" y="1049508"/>
                        <a:ext cx="1552519" cy="785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rrow: Up 36">
            <a:extLst>
              <a:ext uri="{FF2B5EF4-FFF2-40B4-BE49-F238E27FC236}">
                <a16:creationId xmlns:a16="http://schemas.microsoft.com/office/drawing/2014/main" id="{0E04B010-4AE4-4FF6-8735-A8103487DC30}"/>
              </a:ext>
            </a:extLst>
          </p:cNvPr>
          <p:cNvSpPr/>
          <p:nvPr/>
        </p:nvSpPr>
        <p:spPr>
          <a:xfrm rot="10800000">
            <a:off x="620757" y="1270427"/>
            <a:ext cx="110639" cy="2618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728D2D65-B1E7-4D18-8B2E-64F54C15A5F2}"/>
              </a:ext>
            </a:extLst>
          </p:cNvPr>
          <p:cNvSpPr/>
          <p:nvPr/>
        </p:nvSpPr>
        <p:spPr>
          <a:xfrm>
            <a:off x="1112449" y="1530303"/>
            <a:ext cx="110639" cy="2618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DC409EE-BBDE-2D66-0A01-E0C55DAB46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320726"/>
              </p:ext>
            </p:extLst>
          </p:nvPr>
        </p:nvGraphicFramePr>
        <p:xfrm>
          <a:off x="7279192" y="5907193"/>
          <a:ext cx="1212159" cy="74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25480" imgH="507960" progId="Equation.DSMT4">
                  <p:embed/>
                </p:oleObj>
              </mc:Choice>
              <mc:Fallback>
                <p:oleObj name="Equation" r:id="rId19" imgW="825480" imgH="507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6BB4412-70F5-4591-AFD5-197478AB2F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279192" y="5907193"/>
                        <a:ext cx="1212159" cy="74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rrow: Up 1">
            <a:extLst>
              <a:ext uri="{FF2B5EF4-FFF2-40B4-BE49-F238E27FC236}">
                <a16:creationId xmlns:a16="http://schemas.microsoft.com/office/drawing/2014/main" id="{83991BDF-5603-2E27-9AF3-4CF8715F084D}"/>
              </a:ext>
            </a:extLst>
          </p:cNvPr>
          <p:cNvSpPr/>
          <p:nvPr/>
        </p:nvSpPr>
        <p:spPr>
          <a:xfrm>
            <a:off x="4876371" y="3326046"/>
            <a:ext cx="110639" cy="2618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36">
            <a:extLst>
              <a:ext uri="{FF2B5EF4-FFF2-40B4-BE49-F238E27FC236}">
                <a16:creationId xmlns:a16="http://schemas.microsoft.com/office/drawing/2014/main" id="{BDCD6CD5-9B42-D9D4-BE38-6C443D1DC9FF}"/>
              </a:ext>
            </a:extLst>
          </p:cNvPr>
          <p:cNvSpPr/>
          <p:nvPr/>
        </p:nvSpPr>
        <p:spPr>
          <a:xfrm rot="10800000">
            <a:off x="6304788" y="3621536"/>
            <a:ext cx="110639" cy="2618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6F50CF-555C-32B4-E2CD-B2C84DE6373D}"/>
              </a:ext>
            </a:extLst>
          </p:cNvPr>
          <p:cNvSpPr txBox="1"/>
          <p:nvPr/>
        </p:nvSpPr>
        <p:spPr>
          <a:xfrm>
            <a:off x="2275715" y="1230266"/>
            <a:ext cx="3020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Ni valence electron = 2 Fe.</a:t>
            </a:r>
          </a:p>
        </p:txBody>
      </p:sp>
    </p:spTree>
    <p:extLst>
      <p:ext uri="{BB962C8B-B14F-4D97-AF65-F5344CB8AC3E}">
        <p14:creationId xmlns:p14="http://schemas.microsoft.com/office/powerpoint/2010/main" val="309916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09CAC8-1E10-48D7-C0FA-3CF652829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7" y="4154892"/>
            <a:ext cx="5223265" cy="22847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6D553-0846-347E-B902-EDE9F357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9912" y="88435"/>
            <a:ext cx="2057400" cy="365125"/>
          </a:xfrm>
        </p:spPr>
        <p:txBody>
          <a:bodyPr/>
          <a:lstStyle/>
          <a:p>
            <a:fld id="{4EE3C2D8-122E-43EB-966C-CD6C575C0EE7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7B958-6B4C-1D96-01B5-F44C4BFC3189}"/>
              </a:ext>
            </a:extLst>
          </p:cNvPr>
          <p:cNvSpPr txBox="1"/>
          <p:nvPr/>
        </p:nvSpPr>
        <p:spPr>
          <a:xfrm>
            <a:off x="308238" y="32470"/>
            <a:ext cx="453429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ea typeface="Yu Mincho" panose="02020400000000000000" pitchFamily="18" charset="-128"/>
              </a:rPr>
              <a:t>Research purpose:</a:t>
            </a:r>
            <a:endParaRPr lang="en-US" sz="2500" b="1" dirty="0"/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4C437FDC-B0D5-6BF0-B46C-1F99BCA0A008}"/>
              </a:ext>
            </a:extLst>
          </p:cNvPr>
          <p:cNvSpPr txBox="1"/>
          <p:nvPr/>
        </p:nvSpPr>
        <p:spPr>
          <a:xfrm>
            <a:off x="238026" y="359148"/>
            <a:ext cx="8667947" cy="280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the thermoelectric properties of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Ni-doped β-FeSi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prepared by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direct arc melting method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Study the effect of Ni on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 solution limit and phase transition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β-FeSi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Find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optimum doping concentration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Ni substitution to improve thermoelectric properties.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88A31-3444-3382-4B7D-945CA9DD3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95"/>
          <a:stretch/>
        </p:blipFill>
        <p:spPr>
          <a:xfrm>
            <a:off x="5461292" y="3047285"/>
            <a:ext cx="3618041" cy="345156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6C6BFA-70F5-5609-23CF-B2F00AE92260}"/>
              </a:ext>
            </a:extLst>
          </p:cNvPr>
          <p:cNvSpPr/>
          <p:nvPr/>
        </p:nvSpPr>
        <p:spPr>
          <a:xfrm>
            <a:off x="408143" y="5610225"/>
            <a:ext cx="4709673" cy="2571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5753B2C-2E77-FF12-38B0-BB637C58178B}"/>
              </a:ext>
            </a:extLst>
          </p:cNvPr>
          <p:cNvSpPr/>
          <p:nvPr/>
        </p:nvSpPr>
        <p:spPr>
          <a:xfrm>
            <a:off x="6438899" y="5457825"/>
            <a:ext cx="581025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D550C-8A05-5CB5-034C-C7E02257FA42}"/>
              </a:ext>
            </a:extLst>
          </p:cNvPr>
          <p:cNvSpPr txBox="1"/>
          <p:nvPr/>
        </p:nvSpPr>
        <p:spPr>
          <a:xfrm>
            <a:off x="408143" y="6347143"/>
            <a:ext cx="401987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Komabayashi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Jpn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J. Appl. Phys. ,30, 1906 (1991).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F3414A-6637-972D-F661-A86A3093B694}"/>
              </a:ext>
            </a:extLst>
          </p:cNvPr>
          <p:cNvSpPr txBox="1"/>
          <p:nvPr/>
        </p:nvSpPr>
        <p:spPr>
          <a:xfrm>
            <a:off x="4724723" y="6492588"/>
            <a:ext cx="441927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Nagai et al. J.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Jpn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Soc. Powder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Powder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Metall. 41, 560 (1994).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CBFFF6-CDCB-5081-BA93-6B0C2AD57FFD}"/>
              </a:ext>
            </a:extLst>
          </p:cNvPr>
          <p:cNvSpPr txBox="1"/>
          <p:nvPr/>
        </p:nvSpPr>
        <p:spPr>
          <a:xfrm>
            <a:off x="102025" y="3331409"/>
            <a:ext cx="5272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ea typeface="Yu Mincho" panose="02020400000000000000" pitchFamily="18" charset="-128"/>
              </a:rPr>
              <a:t>Power factor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Ni-doped β-FeSi</a:t>
            </a:r>
            <a:r>
              <a:rPr kumimoji="0" lang="en-US" sz="2000" b="1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20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previous research:</a:t>
            </a:r>
            <a:r>
              <a:rPr lang="en-US" sz="2000" b="1" u="sng" dirty="0"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1319814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6D553-0846-347E-B902-EDE9F357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7B958-6B4C-1D96-01B5-F44C4BFC3189}"/>
              </a:ext>
            </a:extLst>
          </p:cNvPr>
          <p:cNvSpPr txBox="1"/>
          <p:nvPr/>
        </p:nvSpPr>
        <p:spPr>
          <a:xfrm>
            <a:off x="122549" y="2266529"/>
            <a:ext cx="861609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Yu Mincho" panose="02020400000000000000" pitchFamily="18" charset="-128"/>
              </a:rPr>
              <a:t>2. Experimental method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02578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9169</TotalTime>
  <Words>1636</Words>
  <Application>Microsoft Office PowerPoint</Application>
  <PresentationFormat>On-screen Show (4:3)</PresentationFormat>
  <Paragraphs>315</Paragraphs>
  <Slides>30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MS Mincho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PowerPoint Presentation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Sopheap</dc:creator>
  <cp:lastModifiedBy>Sam Sopheap</cp:lastModifiedBy>
  <cp:revision>385</cp:revision>
  <dcterms:created xsi:type="dcterms:W3CDTF">2021-06-29T01:00:25Z</dcterms:created>
  <dcterms:modified xsi:type="dcterms:W3CDTF">2023-03-13T06:52:12Z</dcterms:modified>
</cp:coreProperties>
</file>