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21"/>
  </p:notesMasterIdLst>
  <p:handoutMasterIdLst>
    <p:handoutMasterId r:id="rId22"/>
  </p:handoutMasterIdLst>
  <p:sldIdLst>
    <p:sldId id="256" r:id="rId2"/>
    <p:sldId id="397" r:id="rId3"/>
    <p:sldId id="421" r:id="rId4"/>
    <p:sldId id="398" r:id="rId5"/>
    <p:sldId id="399" r:id="rId6"/>
    <p:sldId id="401" r:id="rId7"/>
    <p:sldId id="409" r:id="rId8"/>
    <p:sldId id="410" r:id="rId9"/>
    <p:sldId id="411" r:id="rId10"/>
    <p:sldId id="413" r:id="rId11"/>
    <p:sldId id="412" r:id="rId12"/>
    <p:sldId id="415" r:id="rId13"/>
    <p:sldId id="416" r:id="rId14"/>
    <p:sldId id="406" r:id="rId15"/>
    <p:sldId id="408" r:id="rId16"/>
    <p:sldId id="423" r:id="rId17"/>
    <p:sldId id="418" r:id="rId18"/>
    <p:sldId id="419" r:id="rId19"/>
    <p:sldId id="420" r:id="rId20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発表スライド" id="{A6BF0295-BF6A-409F-A176-01A83A66DC30}">
          <p14:sldIdLst>
            <p14:sldId id="256"/>
            <p14:sldId id="397"/>
            <p14:sldId id="421"/>
            <p14:sldId id="398"/>
            <p14:sldId id="399"/>
            <p14:sldId id="401"/>
            <p14:sldId id="409"/>
            <p14:sldId id="410"/>
            <p14:sldId id="411"/>
            <p14:sldId id="413"/>
            <p14:sldId id="412"/>
            <p14:sldId id="415"/>
            <p14:sldId id="416"/>
            <p14:sldId id="406"/>
            <p14:sldId id="408"/>
            <p14:sldId id="423"/>
            <p14:sldId id="418"/>
            <p14:sldId id="419"/>
            <p14:sldId id="4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4DC4FF"/>
    <a:srgbClr val="BFE4FF"/>
    <a:srgbClr val="D9D9D9"/>
    <a:srgbClr val="BFBFBF"/>
    <a:srgbClr val="75DBFF"/>
    <a:srgbClr val="FF9933"/>
    <a:srgbClr val="001BC0"/>
    <a:srgbClr val="F0F0F0"/>
    <a:srgbClr val="E6A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85382" autoAdjust="0"/>
  </p:normalViewPr>
  <p:slideViewPr>
    <p:cSldViewPr showGuides="1">
      <p:cViewPr varScale="1">
        <p:scale>
          <a:sx n="56" d="100"/>
          <a:sy n="56" d="100"/>
        </p:scale>
        <p:origin x="1404" y="52"/>
      </p:cViewPr>
      <p:guideLst>
        <p:guide orient="horz" pos="2205"/>
        <p:guide pos="2925"/>
      </p:guideLst>
    </p:cSldViewPr>
  </p:slideViewPr>
  <p:outlineViewPr>
    <p:cViewPr>
      <p:scale>
        <a:sx n="33" d="100"/>
        <a:sy n="33" d="100"/>
      </p:scale>
      <p:origin x="0" y="-200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186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4C0E022-81ED-4953-BCF5-6CC70C4244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62B050B-4B94-42E7-AFEA-BC30877A46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82A1D-D6F3-47BE-969F-352E537C9B64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235A0FF-9013-414C-95BE-0C34515004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14023B-4B26-400D-BB9C-0BA60D5027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6CB26-F1EB-4E99-B423-C80B714DC4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69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5452" tIns="47726" rIns="95452" bIns="4772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1731"/>
          </a:xfrm>
          <a:prstGeom prst="rect">
            <a:avLst/>
          </a:prstGeom>
        </p:spPr>
        <p:txBody>
          <a:bodyPr vert="horz" lIns="95452" tIns="47726" rIns="95452" bIns="47726" rtlCol="0"/>
          <a:lstStyle>
            <a:lvl1pPr algn="r">
              <a:defRPr sz="1300"/>
            </a:lvl1pPr>
          </a:lstStyle>
          <a:p>
            <a:fld id="{5AADEA73-BDC4-4447-842E-4BE47F6E5CBB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52" tIns="47726" rIns="95452" bIns="477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5452" tIns="47726" rIns="95452" bIns="4772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4" cy="511731"/>
          </a:xfrm>
          <a:prstGeom prst="rect">
            <a:avLst/>
          </a:prstGeom>
        </p:spPr>
        <p:txBody>
          <a:bodyPr vert="horz" lIns="95452" tIns="47726" rIns="95452" bIns="4772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4" cy="511731"/>
          </a:xfrm>
          <a:prstGeom prst="rect">
            <a:avLst/>
          </a:prstGeom>
        </p:spPr>
        <p:txBody>
          <a:bodyPr vert="horz" lIns="95452" tIns="47726" rIns="95452" bIns="47726" rtlCol="0" anchor="b"/>
          <a:lstStyle>
            <a:lvl1pPr algn="r">
              <a:defRPr sz="1300"/>
            </a:lvl1pPr>
          </a:lstStyle>
          <a:p>
            <a:fld id="{DC9BA620-E891-426B-B203-42C3E990D8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94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10</a:t>
            </a:r>
            <a:r>
              <a:rPr kumimoji="1" lang="ja-JP" altLang="en-US" dirty="0"/>
              <a:t>分発表</a:t>
            </a:r>
            <a:r>
              <a:rPr kumimoji="1" lang="en-US" altLang="ja-JP" dirty="0"/>
              <a:t>5</a:t>
            </a:r>
            <a:r>
              <a:rPr kumimoji="1" lang="ja-JP" altLang="en-US" dirty="0"/>
              <a:t>分質疑応答</a:t>
            </a:r>
            <a:endParaRPr kumimoji="1" lang="en-US" altLang="ja-JP" dirty="0"/>
          </a:p>
          <a:p>
            <a:r>
              <a:rPr kumimoji="1" lang="ja-JP" altLang="en-US" dirty="0"/>
              <a:t>予稿とのタイトル確認：</a:t>
            </a:r>
            <a:r>
              <a:rPr kumimoji="1" lang="en-US" altLang="ja-JP" dirty="0"/>
              <a:t>OK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1858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050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279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8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19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・計算条件</a:t>
            </a:r>
            <a:endParaRPr kumimoji="1" lang="en-US" altLang="ja-JP" dirty="0"/>
          </a:p>
          <a:p>
            <a:r>
              <a:rPr kumimoji="1" lang="en-US" altLang="ja-JP" dirty="0"/>
              <a:t>WIEN2k</a:t>
            </a:r>
            <a:r>
              <a:rPr kumimoji="1" lang="ja-JP" altLang="en-US" dirty="0"/>
              <a:t>、</a:t>
            </a:r>
            <a:r>
              <a:rPr kumimoji="1" lang="en-US" altLang="ja-JP" dirty="0"/>
              <a:t>GGA</a:t>
            </a:r>
            <a:r>
              <a:rPr kumimoji="1" lang="ja-JP" altLang="en-US" dirty="0"/>
              <a:t>（</a:t>
            </a:r>
            <a:r>
              <a:rPr kumimoji="1" lang="en-US" altLang="ja-JP" dirty="0"/>
              <a:t>PBE</a:t>
            </a:r>
            <a:r>
              <a:rPr kumimoji="1" lang="ja-JP" altLang="en-US" dirty="0"/>
              <a:t>）、</a:t>
            </a:r>
            <a:r>
              <a:rPr kumimoji="1" lang="en-US" altLang="ja-JP" dirty="0"/>
              <a:t>556  plane  waves. k</a:t>
            </a:r>
            <a:r>
              <a:rPr kumimoji="1" lang="ja-JP" altLang="en-US" dirty="0"/>
              <a:t>点</a:t>
            </a:r>
            <a:r>
              <a:rPr kumimoji="1" lang="en-US" altLang="ja-JP" dirty="0"/>
              <a:t>73</a:t>
            </a:r>
          </a:p>
          <a:p>
            <a:r>
              <a:rPr kumimoji="1" lang="ja-JP" altLang="en-US" dirty="0"/>
              <a:t>・緩和時間は加味していない</a:t>
            </a:r>
            <a:r>
              <a:rPr kumimoji="1" lang="en-US" altLang="ja-JP" dirty="0"/>
              <a:t>!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5912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454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192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・</a:t>
            </a:r>
            <a:r>
              <a:rPr kumimoji="1" lang="en-US" altLang="ja-JP" dirty="0"/>
              <a:t>Si</a:t>
            </a:r>
            <a:r>
              <a:rPr kumimoji="1" lang="ja-JP" altLang="en-US" dirty="0"/>
              <a:t>もドープと非ドープで１～２桁抵抗率が違う、真正半導体化の電気抵抗率の変化としては異常ではない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067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574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129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77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2014/9/24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Picture 2" descr="K:\web\ynu-logo\base04-1.jpg">
            <a:extLst>
              <a:ext uri="{FF2B5EF4-FFF2-40B4-BE49-F238E27FC236}">
                <a16:creationId xmlns:a16="http://schemas.microsoft.com/office/drawing/2014/main" id="{CD12A675-108F-4678-A6BC-E1CD805E01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2" y="224696"/>
            <a:ext cx="2539291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29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84000" y="0"/>
            <a:ext cx="2160000" cy="972000"/>
          </a:xfrm>
        </p:spPr>
        <p:txBody>
          <a:bodyPr wrap="none" lIns="0" tIns="0" rIns="288000" bIns="0"/>
          <a:lstStyle>
            <a:lvl1pPr>
              <a:defRPr sz="3200" b="1">
                <a:latin typeface="+mn-ea"/>
                <a:ea typeface="+mn-ea"/>
              </a:defRPr>
            </a:lvl1pPr>
          </a:lstStyle>
          <a:p>
            <a:fld id="{90BA7EBE-6FD4-4B50-83C6-C925E775C4B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7E0D760-A874-4BAF-A975-53C6BEF298B8}"/>
              </a:ext>
            </a:extLst>
          </p:cNvPr>
          <p:cNvSpPr/>
          <p:nvPr userDrawn="1"/>
        </p:nvSpPr>
        <p:spPr>
          <a:xfrm>
            <a:off x="0" y="801528"/>
            <a:ext cx="9144000" cy="179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rgbClr val="4DC4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89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84000" y="0"/>
            <a:ext cx="2160000" cy="972000"/>
          </a:xfrm>
        </p:spPr>
        <p:txBody>
          <a:bodyPr wrap="none" lIns="0" tIns="0" rIns="288000" bIns="0"/>
          <a:lstStyle>
            <a:lvl1pPr>
              <a:defRPr sz="3200" b="1">
                <a:latin typeface="+mn-ea"/>
                <a:ea typeface="+mn-ea"/>
              </a:defRPr>
            </a:lvl1pPr>
          </a:lstStyle>
          <a:p>
            <a:fld id="{90BA7EBE-6FD4-4B50-83C6-C925E775C4B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490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84000" y="0"/>
            <a:ext cx="2160000" cy="972000"/>
          </a:xfrm>
        </p:spPr>
        <p:txBody>
          <a:bodyPr wrap="none" lIns="0" tIns="0" rIns="288000" bIns="0"/>
          <a:lstStyle>
            <a:lvl1pPr>
              <a:defRPr sz="3200" b="1">
                <a:latin typeface="+mn-ea"/>
                <a:ea typeface="+mn-ea"/>
              </a:defRPr>
            </a:lvl1pPr>
          </a:lstStyle>
          <a:p>
            <a:fld id="{90BA7EBE-6FD4-4B50-83C6-C925E775C4B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7E0D760-A874-4BAF-A975-53C6BEF298B8}"/>
              </a:ext>
            </a:extLst>
          </p:cNvPr>
          <p:cNvSpPr/>
          <p:nvPr userDrawn="1"/>
        </p:nvSpPr>
        <p:spPr>
          <a:xfrm>
            <a:off x="0" y="3339400"/>
            <a:ext cx="9144000" cy="179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rgbClr val="4DC4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73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2014/9/24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90BA7EBE-6FD4-4B50-83C6-C925E775C4B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900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7" r:id="rId2"/>
    <p:sldLayoutId id="2147483680" r:id="rId3"/>
    <p:sldLayoutId id="214748367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98280" y="1412776"/>
            <a:ext cx="8347440" cy="2520280"/>
          </a:xfrm>
          <a:prstGeom prst="rect">
            <a:avLst/>
          </a:prstGeom>
          <a:solidFill>
            <a:srgbClr val="4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22000" y="1628800"/>
            <a:ext cx="8100000" cy="2088000"/>
          </a:xfrm>
          <a:prstGeom prst="rect">
            <a:avLst/>
          </a:prstGeom>
          <a:noFill/>
        </p:spPr>
        <p:txBody>
          <a:bodyPr vert="horz" wrap="square" lIns="36000" tIns="36000" rIns="36000" bIns="3600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ja-JP" alt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置換されたハーフ・ホイスラー合金</a:t>
            </a:r>
            <a:endParaRPr lang="en-US" altLang="ja-JP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TiNiSn</a:t>
            </a:r>
            <a:r>
              <a:rPr lang="ja-JP" alt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の熱電特性</a:t>
            </a:r>
            <a:endParaRPr lang="en-US" altLang="ja-JP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Thermoelectric properties of half-Heusler alloy Co substituted TiNiSn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E23826-95FC-4DCC-A586-59FDD54040F8}"/>
              </a:ext>
            </a:extLst>
          </p:cNvPr>
          <p:cNvSpPr txBox="1">
            <a:spLocks/>
          </p:cNvSpPr>
          <p:nvPr/>
        </p:nvSpPr>
        <p:spPr>
          <a:xfrm>
            <a:off x="2286000" y="64578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>
                    <a:lumMod val="50000"/>
                  </a:schemeClr>
                </a:solidFill>
              </a:rPr>
              <a:t>第</a:t>
            </a:r>
            <a:r>
              <a:rPr kumimoji="1" lang="en-US" altLang="ja-JP" sz="2000" dirty="0">
                <a:solidFill>
                  <a:schemeClr val="bg1">
                    <a:lumMod val="50000"/>
                  </a:schemeClr>
                </a:solidFill>
              </a:rPr>
              <a:t>70</a:t>
            </a:r>
            <a:r>
              <a:rPr kumimoji="1" lang="ja-JP" altLang="en-US" sz="2000" dirty="0">
                <a:solidFill>
                  <a:schemeClr val="bg1">
                    <a:lumMod val="50000"/>
                  </a:schemeClr>
                </a:solidFill>
              </a:rPr>
              <a:t>回 応用物理学会春季学術講演会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1647DA-5375-442F-8507-700DCAA42CA4}"/>
              </a:ext>
            </a:extLst>
          </p:cNvPr>
          <p:cNvSpPr txBox="1"/>
          <p:nvPr/>
        </p:nvSpPr>
        <p:spPr>
          <a:xfrm>
            <a:off x="6984000" y="6396335"/>
            <a:ext cx="21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>
                <a:solidFill>
                  <a:schemeClr val="bg1">
                    <a:lumMod val="50000"/>
                  </a:schemeClr>
                </a:solidFill>
              </a:rPr>
              <a:t>2023/3/16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61BDD301-D505-8DFB-EF2B-951E81D6EA0A}"/>
              </a:ext>
            </a:extLst>
          </p:cNvPr>
          <p:cNvSpPr txBox="1">
            <a:spLocks/>
          </p:cNvSpPr>
          <p:nvPr/>
        </p:nvSpPr>
        <p:spPr>
          <a:xfrm>
            <a:off x="0" y="3933056"/>
            <a:ext cx="9144000" cy="2060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1800" b="1" dirty="0"/>
              <a:t>○</a:t>
            </a:r>
            <a:r>
              <a:rPr lang="zh-TW" altLang="en-US" sz="1800" b="1" dirty="0"/>
              <a:t>山</a:t>
            </a:r>
            <a:r>
              <a:rPr lang="ja-JP" altLang="en-US" sz="1800" b="1" dirty="0"/>
              <a:t>﨑　</a:t>
            </a:r>
            <a:r>
              <a:rPr lang="zh-TW" altLang="en-US" sz="1800" b="1" dirty="0"/>
              <a:t>航佑 </a:t>
            </a:r>
            <a:r>
              <a:rPr lang="en-US" altLang="zh-TW" sz="1800" b="1" baseline="30000" dirty="0"/>
              <a:t>1</a:t>
            </a:r>
            <a:r>
              <a:rPr lang="en-US" altLang="zh-TW" sz="1800" b="1" dirty="0"/>
              <a:t>,</a:t>
            </a:r>
            <a:r>
              <a:rPr lang="zh-TW" altLang="en-US" sz="1800" b="1" dirty="0"/>
              <a:t> 中津川</a:t>
            </a:r>
            <a:r>
              <a:rPr lang="ja-JP" altLang="en-US" sz="1800" b="1" dirty="0"/>
              <a:t>　</a:t>
            </a:r>
            <a:r>
              <a:rPr lang="zh-TW" altLang="en-US" sz="1800" b="1" dirty="0"/>
              <a:t>博 </a:t>
            </a:r>
            <a:r>
              <a:rPr lang="en-US" altLang="zh-TW" sz="1800" b="1" baseline="30000" dirty="0"/>
              <a:t>1</a:t>
            </a:r>
            <a:r>
              <a:rPr lang="en-US" altLang="zh-TW" sz="1800" b="1" dirty="0"/>
              <a:t>,</a:t>
            </a:r>
            <a:r>
              <a:rPr lang="zh-TW" altLang="en-US" sz="1800" b="1" dirty="0"/>
              <a:t> 岡本</a:t>
            </a:r>
            <a:r>
              <a:rPr lang="ja-JP" altLang="en-US" sz="1800" b="1" dirty="0"/>
              <a:t>　</a:t>
            </a:r>
            <a:r>
              <a:rPr lang="zh-TW" altLang="en-US" sz="1800" b="1" dirty="0"/>
              <a:t>庸一 </a:t>
            </a:r>
            <a:r>
              <a:rPr lang="en-US" altLang="zh-TW" sz="1800" b="1" baseline="30000" dirty="0"/>
              <a:t>2</a:t>
            </a:r>
          </a:p>
          <a:p>
            <a:pPr>
              <a:lnSpc>
                <a:spcPct val="150000"/>
              </a:lnSpc>
            </a:pPr>
            <a:r>
              <a:rPr lang="en-US" altLang="ja-JP" sz="1800" b="1" baseline="30000" dirty="0"/>
              <a:t>1 </a:t>
            </a:r>
            <a:r>
              <a:rPr lang="ja-JP" altLang="en-US" sz="1800" b="1" dirty="0"/>
              <a:t>横浜国立大学</a:t>
            </a:r>
            <a:r>
              <a:rPr lang="en-US" altLang="ja-JP" sz="1800" b="1" dirty="0"/>
              <a:t>, </a:t>
            </a:r>
            <a:r>
              <a:rPr lang="en-US" altLang="ja-JP" sz="1800" b="1" baseline="30000" dirty="0"/>
              <a:t>2 </a:t>
            </a:r>
            <a:r>
              <a:rPr lang="ja-JP" altLang="en-US" sz="1800" b="1" dirty="0"/>
              <a:t>防衛大学校</a:t>
            </a:r>
            <a:endParaRPr lang="en-US" altLang="ja-JP" sz="1800" b="1" dirty="0"/>
          </a:p>
          <a:p>
            <a:pPr>
              <a:lnSpc>
                <a:spcPct val="150000"/>
              </a:lnSpc>
            </a:pPr>
            <a:r>
              <a:rPr lang="en-US" altLang="ja-JP" sz="1800" b="1" dirty="0"/>
              <a:t>Kosuke Yamazaki </a:t>
            </a:r>
            <a:r>
              <a:rPr lang="en-US" altLang="ja-JP" sz="1800" b="1" baseline="30000" dirty="0"/>
              <a:t>1</a:t>
            </a:r>
            <a:r>
              <a:rPr lang="en-US" altLang="ja-JP" sz="1800" b="1" dirty="0"/>
              <a:t>, Hiroshi Nakatsugawa </a:t>
            </a:r>
            <a:r>
              <a:rPr lang="en-US" altLang="ja-JP" sz="1800" b="1" baseline="30000" dirty="0"/>
              <a:t>1</a:t>
            </a:r>
            <a:r>
              <a:rPr lang="en-US" altLang="ja-JP" sz="1800" b="1" dirty="0"/>
              <a:t>, Yoichi Okamoto </a:t>
            </a:r>
            <a:r>
              <a:rPr lang="en-US" altLang="ja-JP" sz="1800" b="1" baseline="30000" dirty="0"/>
              <a:t>2</a:t>
            </a:r>
            <a:r>
              <a:rPr lang="en-US" altLang="ja-JP" sz="1800" b="1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ja-JP" sz="1800" b="1" baseline="30000" dirty="0"/>
              <a:t>1 </a:t>
            </a:r>
            <a:r>
              <a:rPr lang="en-US" altLang="ja-JP" sz="1600" b="1" dirty="0"/>
              <a:t>Yokohama National University, </a:t>
            </a:r>
            <a:r>
              <a:rPr lang="en-US" altLang="ja-JP" sz="1600" b="1" baseline="30000" dirty="0"/>
              <a:t>2 </a:t>
            </a:r>
            <a:r>
              <a:rPr lang="en-US" altLang="ja-JP" sz="1600" b="1" dirty="0"/>
              <a:t>National Defense Academy. </a:t>
            </a:r>
            <a:endParaRPr lang="en-US" altLang="zh-TW" sz="1600" b="1" baseline="30000" dirty="0"/>
          </a:p>
        </p:txBody>
      </p:sp>
    </p:spTree>
    <p:extLst>
      <p:ext uri="{BB962C8B-B14F-4D97-AF65-F5344CB8AC3E}">
        <p14:creationId xmlns:p14="http://schemas.microsoft.com/office/powerpoint/2010/main" val="190479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09739B5-655F-0DB0-D1FC-3FCBAF1D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2C57BFA1-9788-7B76-1CBB-F4E0E92ED93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724128" cy="972000"/>
          </a:xfrm>
          <a:prstGeom prst="rect">
            <a:avLst/>
          </a:prstGeom>
        </p:spPr>
        <p:txBody>
          <a:bodyPr vert="horz" wrap="none" lIns="28800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84250" algn="l"/>
              </a:tabLst>
            </a:pP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ゼーベック係数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EA5A913-DE88-C6CD-2E96-88B271B8E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2" y="908720"/>
            <a:ext cx="5241600" cy="5040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FEA2A3-64C6-CF09-6D73-8D12770FD05E}"/>
              </a:ext>
            </a:extLst>
          </p:cNvPr>
          <p:cNvSpPr txBox="1"/>
          <p:nvPr/>
        </p:nvSpPr>
        <p:spPr>
          <a:xfrm>
            <a:off x="5630125" y="1080093"/>
            <a:ext cx="3478379" cy="465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ja-JP" sz="2200" i="1" dirty="0"/>
              <a:t>x</a:t>
            </a:r>
            <a:r>
              <a:rPr kumimoji="1" lang="ja-JP" altLang="en-US" sz="2200" dirty="0"/>
              <a:t>≧</a:t>
            </a:r>
            <a:r>
              <a:rPr kumimoji="1" lang="en-US" altLang="ja-JP" sz="2200" dirty="0"/>
              <a:t>0.08</a:t>
            </a:r>
            <a:r>
              <a:rPr kumimoji="1" lang="ja-JP" altLang="en-US" sz="2200" dirty="0"/>
              <a:t>で全ての温度においてゼーベック係数が正の値</a:t>
            </a:r>
            <a:endParaRPr kumimoji="1" lang="en-US" altLang="ja-JP" sz="22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ja-JP" sz="2200" i="1" dirty="0"/>
              <a:t>x</a:t>
            </a:r>
            <a:r>
              <a:rPr kumimoji="1" lang="en-US" altLang="ja-JP" sz="2200" dirty="0"/>
              <a:t>&gt;0.11</a:t>
            </a:r>
            <a:r>
              <a:rPr kumimoji="1" lang="ja-JP" altLang="en-US" sz="2200" dirty="0"/>
              <a:t>でゼーベック係数の絶対値は減少</a:t>
            </a:r>
            <a:endParaRPr kumimoji="1" lang="en-US" altLang="ja-JP" sz="22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ja-JP" sz="2200" dirty="0"/>
              <a:t>FH</a:t>
            </a:r>
            <a:r>
              <a:rPr kumimoji="1" lang="ja-JP" altLang="en-US" sz="2200" dirty="0"/>
              <a:t>相を含む試料はゼーベック係数の値が小さい</a:t>
            </a:r>
            <a:endParaRPr kumimoji="1" lang="en-US" altLang="ja-JP" sz="2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73FC03-E2D5-340A-8DFC-CF5595DD94C9}"/>
              </a:ext>
            </a:extLst>
          </p:cNvPr>
          <p:cNvSpPr txBox="1"/>
          <p:nvPr/>
        </p:nvSpPr>
        <p:spPr>
          <a:xfrm>
            <a:off x="551909" y="6056813"/>
            <a:ext cx="8040182" cy="465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ja-JP" sz="2200" dirty="0"/>
              <a:t>Co</a:t>
            </a:r>
            <a:r>
              <a:rPr kumimoji="1" lang="ja-JP" altLang="en-US" sz="2200" dirty="0"/>
              <a:t>置換による多数キャリアの変化が示された</a:t>
            </a:r>
            <a:endParaRPr kumimoji="1" lang="en-US" altLang="ja-JP" sz="2200" dirty="0"/>
          </a:p>
        </p:txBody>
      </p:sp>
      <p:sp>
        <p:nvSpPr>
          <p:cNvPr id="18" name="矢印: 上 17">
            <a:extLst>
              <a:ext uri="{FF2B5EF4-FFF2-40B4-BE49-F238E27FC236}">
                <a16:creationId xmlns:a16="http://schemas.microsoft.com/office/drawing/2014/main" id="{04F4DC1A-92A8-EE0C-55D8-9DEDBA40F5FC}"/>
              </a:ext>
            </a:extLst>
          </p:cNvPr>
          <p:cNvSpPr/>
          <p:nvPr/>
        </p:nvSpPr>
        <p:spPr>
          <a:xfrm>
            <a:off x="5109195" y="1282480"/>
            <a:ext cx="448923" cy="1439856"/>
          </a:xfrm>
          <a:prstGeom prst="upArrow">
            <a:avLst/>
          </a:prstGeom>
          <a:solidFill>
            <a:srgbClr val="4DC4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04A1FFF4-499A-08FA-B747-0FC4A9383B7E}"/>
              </a:ext>
            </a:extLst>
          </p:cNvPr>
          <p:cNvSpPr/>
          <p:nvPr/>
        </p:nvSpPr>
        <p:spPr>
          <a:xfrm>
            <a:off x="5109194" y="2738171"/>
            <a:ext cx="448923" cy="2326168"/>
          </a:xfrm>
          <a:prstGeom prst="downArrow">
            <a:avLst/>
          </a:prstGeom>
          <a:solidFill>
            <a:srgbClr val="FFCC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686F0B0-956F-F8C9-A625-C999B10531F4}"/>
              </a:ext>
            </a:extLst>
          </p:cNvPr>
          <p:cNvSpPr txBox="1"/>
          <p:nvPr/>
        </p:nvSpPr>
        <p:spPr>
          <a:xfrm>
            <a:off x="3035624" y="1838319"/>
            <a:ext cx="4596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6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 algn="ctr"/>
            <a:r>
              <a:rPr kumimoji="1" lang="ja-JP" altLang="en-US" sz="16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E4F8D5F-BA87-E6B7-BE36-AE0C64114B08}"/>
              </a:ext>
            </a:extLst>
          </p:cNvPr>
          <p:cNvSpPr txBox="1"/>
          <p:nvPr/>
        </p:nvSpPr>
        <p:spPr>
          <a:xfrm>
            <a:off x="3035624" y="3570305"/>
            <a:ext cx="4596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6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kumimoji="1" lang="ja-JP" altLang="en-US" sz="16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型</a:t>
            </a:r>
          </a:p>
        </p:txBody>
      </p:sp>
    </p:spTree>
    <p:extLst>
      <p:ext uri="{BB962C8B-B14F-4D97-AF65-F5344CB8AC3E}">
        <p14:creationId xmlns:p14="http://schemas.microsoft.com/office/powerpoint/2010/main" val="217624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09739B5-655F-0DB0-D1FC-3FCBAF1D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2C57BFA1-9788-7B76-1CBB-F4E0E92ED93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724128" cy="972000"/>
          </a:xfrm>
          <a:prstGeom prst="rect">
            <a:avLst/>
          </a:prstGeom>
        </p:spPr>
        <p:txBody>
          <a:bodyPr vert="horz" wrap="none" lIns="28800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84250" algn="l"/>
              </a:tabLst>
            </a:pP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熱伝導率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AE48E08-1AAE-394D-AE8E-D233B1C29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466" y="679857"/>
            <a:ext cx="4345346" cy="4428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82261C-0C7B-0082-C7E2-1971048B4CFF}"/>
              </a:ext>
            </a:extLst>
          </p:cNvPr>
          <p:cNvSpPr txBox="1"/>
          <p:nvPr/>
        </p:nvSpPr>
        <p:spPr>
          <a:xfrm>
            <a:off x="5189660" y="754339"/>
            <a:ext cx="3630812" cy="3300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ja-JP" sz="2200" i="1" dirty="0"/>
              <a:t>x</a:t>
            </a:r>
            <a:r>
              <a:rPr kumimoji="1" lang="ja-JP" altLang="en-US" sz="2200" i="1" dirty="0"/>
              <a:t>＝</a:t>
            </a:r>
            <a:r>
              <a:rPr kumimoji="1" lang="en-US" altLang="ja-JP" sz="2200" dirty="0"/>
              <a:t>0.03</a:t>
            </a:r>
            <a:r>
              <a:rPr kumimoji="1" lang="ja-JP" altLang="en-US" sz="2200" dirty="0"/>
              <a:t>までは単調に減少</a:t>
            </a:r>
            <a:endParaRPr kumimoji="1" lang="en-US" altLang="ja-JP" sz="22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ja-JP" sz="2200" i="1" dirty="0"/>
              <a:t>x</a:t>
            </a:r>
            <a:r>
              <a:rPr kumimoji="1" lang="ja-JP" altLang="en-US" sz="2200" dirty="0"/>
              <a:t>≧</a:t>
            </a:r>
            <a:r>
              <a:rPr kumimoji="1" lang="en-US" altLang="ja-JP" sz="2200" dirty="0"/>
              <a:t>0.05</a:t>
            </a:r>
            <a:r>
              <a:rPr kumimoji="1" lang="ja-JP" altLang="en-US" sz="2200" dirty="0"/>
              <a:t>で増加に転じたが、単調な変化は見られない</a:t>
            </a:r>
            <a:endParaRPr kumimoji="1" lang="en-US" altLang="ja-JP" sz="22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en-US" altLang="ja-JP" sz="2200" dirty="0"/>
              <a:t>FH</a:t>
            </a:r>
            <a:r>
              <a:rPr kumimoji="1" lang="ja-JP" altLang="en-US" sz="2200" dirty="0"/>
              <a:t>相を含む試料は熱伝導率が高い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FDE423-B290-D94F-C61B-7459855357A4}"/>
              </a:ext>
            </a:extLst>
          </p:cNvPr>
          <p:cNvSpPr txBox="1"/>
          <p:nvPr/>
        </p:nvSpPr>
        <p:spPr>
          <a:xfrm>
            <a:off x="1236767" y="6372471"/>
            <a:ext cx="6670463" cy="423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000" dirty="0"/>
              <a:t>熱伝導率の値の変化はフォノン散乱の影響が示された</a:t>
            </a:r>
            <a:endParaRPr kumimoji="1" lang="en-US" altLang="ja-JP" sz="2000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6AA07E3-357D-225A-9510-E33342EDAD9E}"/>
              </a:ext>
            </a:extLst>
          </p:cNvPr>
          <p:cNvGrpSpPr/>
          <p:nvPr/>
        </p:nvGrpSpPr>
        <p:grpSpPr>
          <a:xfrm>
            <a:off x="1336577" y="4992867"/>
            <a:ext cx="3235422" cy="1298315"/>
            <a:chOff x="773719" y="5459936"/>
            <a:chExt cx="3235422" cy="1298315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F6CEBCBC-C1EF-1013-FCF9-0DEE39DC17FE}"/>
                </a:ext>
              </a:extLst>
            </p:cNvPr>
            <p:cNvSpPr/>
            <p:nvPr/>
          </p:nvSpPr>
          <p:spPr>
            <a:xfrm>
              <a:off x="773719" y="5459936"/>
              <a:ext cx="3235422" cy="1298315"/>
            </a:xfrm>
            <a:prstGeom prst="rect">
              <a:avLst/>
            </a:prstGeom>
            <a:solidFill>
              <a:srgbClr val="D9D9D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E686F137-C5EC-2CD0-BC9B-B0ECBA7B9FA7}"/>
                </a:ext>
              </a:extLst>
            </p:cNvPr>
            <p:cNvGrpSpPr/>
            <p:nvPr/>
          </p:nvGrpSpPr>
          <p:grpSpPr>
            <a:xfrm>
              <a:off x="1126772" y="5998929"/>
              <a:ext cx="2782473" cy="675807"/>
              <a:chOff x="5452507" y="2705710"/>
              <a:chExt cx="2782473" cy="675807"/>
            </a:xfrm>
          </p:grpSpPr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A122D92-6039-C802-618C-0276BB0BBA7A}"/>
                  </a:ext>
                </a:extLst>
              </p:cNvPr>
              <p:cNvSpPr txBox="1"/>
              <p:nvPr/>
            </p:nvSpPr>
            <p:spPr>
              <a:xfrm>
                <a:off x="5486550" y="2705710"/>
                <a:ext cx="411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i="1" dirty="0" err="1"/>
                  <a:t>κ</a:t>
                </a:r>
                <a:r>
                  <a:rPr kumimoji="1" lang="en-US" altLang="ja-JP" i="1" baseline="-25000" dirty="0" err="1"/>
                  <a:t>e</a:t>
                </a:r>
                <a:endParaRPr kumimoji="1" lang="en-US" altLang="ja-JP" i="1" dirty="0"/>
              </a:p>
              <a:p>
                <a:r>
                  <a:rPr kumimoji="1" lang="en-US" altLang="ja-JP" i="1" dirty="0" err="1"/>
                  <a:t>κ</a:t>
                </a:r>
                <a:r>
                  <a:rPr kumimoji="1" lang="en-US" altLang="ja-JP" i="1" baseline="-25000" dirty="0" err="1"/>
                  <a:t>L</a:t>
                </a:r>
                <a:endParaRPr kumimoji="1" lang="en-US" altLang="ja-JP" i="1" dirty="0"/>
              </a:p>
            </p:txBody>
          </p:sp>
          <p:sp>
            <p:nvSpPr>
              <p:cNvPr id="18" name="大かっこ 17">
                <a:extLst>
                  <a:ext uri="{FF2B5EF4-FFF2-40B4-BE49-F238E27FC236}">
                    <a16:creationId xmlns:a16="http://schemas.microsoft.com/office/drawing/2014/main" id="{1863298D-4719-25CC-4F21-789B8D1F5FD3}"/>
                  </a:ext>
                </a:extLst>
              </p:cNvPr>
              <p:cNvSpPr/>
              <p:nvPr/>
            </p:nvSpPr>
            <p:spPr>
              <a:xfrm>
                <a:off x="5452507" y="2742728"/>
                <a:ext cx="2556171" cy="638789"/>
              </a:xfrm>
              <a:prstGeom prst="bracketPair">
                <a:avLst>
                  <a:gd name="adj" fmla="val 6656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6329131-5260-B8F6-3CBE-26AA3A219CCD}"/>
                  </a:ext>
                </a:extLst>
              </p:cNvPr>
              <p:cNvSpPr txBox="1"/>
              <p:nvPr/>
            </p:nvSpPr>
            <p:spPr>
              <a:xfrm>
                <a:off x="5678810" y="2735186"/>
                <a:ext cx="25561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i="1" dirty="0"/>
                  <a:t>：キャリア熱伝導率</a:t>
                </a:r>
                <a:endParaRPr kumimoji="1" lang="en-US" altLang="ja-JP" i="1" dirty="0"/>
              </a:p>
              <a:p>
                <a:r>
                  <a:rPr kumimoji="1" lang="ja-JP" altLang="en-US" i="1" dirty="0"/>
                  <a:t>：格子熱伝導率</a:t>
                </a:r>
                <a:endParaRPr kumimoji="1" lang="en-US" altLang="ja-JP" i="1" dirty="0"/>
              </a:p>
            </p:txBody>
          </p:sp>
        </p:grpSp>
        <p:graphicFrame>
          <p:nvGraphicFramePr>
            <p:cNvPr id="13" name="オブジェクト 12">
              <a:extLst>
                <a:ext uri="{FF2B5EF4-FFF2-40B4-BE49-F238E27FC236}">
                  <a16:creationId xmlns:a16="http://schemas.microsoft.com/office/drawing/2014/main" id="{9F72D7DA-E46D-D4D6-2265-6859254B263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9849205"/>
                </p:ext>
              </p:extLst>
            </p:nvPr>
          </p:nvGraphicFramePr>
          <p:xfrm>
            <a:off x="1490398" y="5472853"/>
            <a:ext cx="1792001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11000" imgH="228600" progId="Equation.DSMT4">
                    <p:embed/>
                  </p:oleObj>
                </mc:Choice>
                <mc:Fallback>
                  <p:oleObj name="Equation" r:id="rId4" imgW="711000" imgH="228600" progId="Equation.DSMT4">
                    <p:embed/>
                    <p:pic>
                      <p:nvPicPr>
                        <p:cNvPr id="20" name="オブジェクト 19">
                          <a:extLst>
                            <a:ext uri="{FF2B5EF4-FFF2-40B4-BE49-F238E27FC236}">
                              <a16:creationId xmlns:a16="http://schemas.microsoft.com/office/drawing/2014/main" id="{2AA4A70C-2EBB-6F05-5CD7-F5D07F04734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90398" y="5472853"/>
                          <a:ext cx="1792001" cy="576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5B9AFBF-D51F-18F2-A078-9DF889D4F9C7}"/>
              </a:ext>
            </a:extLst>
          </p:cNvPr>
          <p:cNvGrpSpPr/>
          <p:nvPr/>
        </p:nvGrpSpPr>
        <p:grpSpPr>
          <a:xfrm>
            <a:off x="5285395" y="4273059"/>
            <a:ext cx="3535077" cy="2018123"/>
            <a:chOff x="5285394" y="4011852"/>
            <a:chExt cx="3535077" cy="2018123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BA5595D3-B813-4A7D-C04B-FE268E16E7CA}"/>
                </a:ext>
              </a:extLst>
            </p:cNvPr>
            <p:cNvSpPr/>
            <p:nvPr/>
          </p:nvSpPr>
          <p:spPr>
            <a:xfrm>
              <a:off x="5285394" y="4011852"/>
              <a:ext cx="3535077" cy="2018123"/>
            </a:xfrm>
            <a:prstGeom prst="rect">
              <a:avLst/>
            </a:prstGeom>
            <a:solidFill>
              <a:srgbClr val="D9D9D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215F9C40-156B-D606-F1E6-4ECB0789C15A}"/>
                </a:ext>
              </a:extLst>
            </p:cNvPr>
            <p:cNvGrpSpPr/>
            <p:nvPr/>
          </p:nvGrpSpPr>
          <p:grpSpPr>
            <a:xfrm>
              <a:off x="5858141" y="5345000"/>
              <a:ext cx="2462034" cy="584776"/>
              <a:chOff x="5551476" y="2973789"/>
              <a:chExt cx="2462034" cy="468983"/>
            </a:xfrm>
          </p:grpSpPr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8D903D8-E700-8444-FA88-0F5A1D0D679B}"/>
                  </a:ext>
                </a:extLst>
              </p:cNvPr>
              <p:cNvSpPr txBox="1"/>
              <p:nvPr/>
            </p:nvSpPr>
            <p:spPr>
              <a:xfrm>
                <a:off x="5620555" y="2973790"/>
                <a:ext cx="411498" cy="468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i="1" dirty="0"/>
                  <a:t>L</a:t>
                </a:r>
              </a:p>
              <a:p>
                <a:r>
                  <a:rPr kumimoji="1" lang="en-US" altLang="ja-JP" sz="1600" i="1" dirty="0"/>
                  <a:t>ρ</a:t>
                </a:r>
              </a:p>
            </p:txBody>
          </p:sp>
          <p:sp>
            <p:nvSpPr>
              <p:cNvPr id="34" name="大かっこ 33">
                <a:extLst>
                  <a:ext uri="{FF2B5EF4-FFF2-40B4-BE49-F238E27FC236}">
                    <a16:creationId xmlns:a16="http://schemas.microsoft.com/office/drawing/2014/main" id="{C9150E36-0FEE-647C-4BA7-2A00D8618C39}"/>
                  </a:ext>
                </a:extLst>
              </p:cNvPr>
              <p:cNvSpPr/>
              <p:nvPr/>
            </p:nvSpPr>
            <p:spPr>
              <a:xfrm>
                <a:off x="5551476" y="3011431"/>
                <a:ext cx="2462034" cy="379333"/>
              </a:xfrm>
              <a:prstGeom prst="bracketPair">
                <a:avLst>
                  <a:gd name="adj" fmla="val 1174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/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140CFF2F-011A-760C-7F2E-506B80E4EF46}"/>
                  </a:ext>
                </a:extLst>
              </p:cNvPr>
              <p:cNvSpPr txBox="1"/>
              <p:nvPr/>
            </p:nvSpPr>
            <p:spPr>
              <a:xfrm>
                <a:off x="5778705" y="2973789"/>
                <a:ext cx="2234805" cy="468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i="1" dirty="0"/>
                  <a:t>：ローレンツ数</a:t>
                </a:r>
                <a:r>
                  <a:rPr kumimoji="1" lang="en-US" altLang="ja-JP" sz="1600" dirty="0"/>
                  <a:t>[V</a:t>
                </a:r>
                <a:r>
                  <a:rPr kumimoji="1" lang="en-US" altLang="ja-JP" sz="1600" baseline="30000" dirty="0"/>
                  <a:t>2</a:t>
                </a:r>
                <a:r>
                  <a:rPr kumimoji="1" lang="en-US" altLang="ja-JP" sz="1600" dirty="0"/>
                  <a:t>K</a:t>
                </a:r>
                <a:r>
                  <a:rPr kumimoji="1" lang="en-US" altLang="ja-JP" sz="1600" baseline="30000" dirty="0"/>
                  <a:t>-2</a:t>
                </a:r>
                <a:r>
                  <a:rPr kumimoji="1" lang="en-US" altLang="ja-JP" sz="1600" dirty="0"/>
                  <a:t>]</a:t>
                </a:r>
              </a:p>
              <a:p>
                <a:r>
                  <a:rPr kumimoji="1" lang="ja-JP" altLang="en-US" sz="1600" i="1" dirty="0"/>
                  <a:t>：電気抵抗率</a:t>
                </a:r>
                <a:r>
                  <a:rPr kumimoji="1" lang="en-US" altLang="ja-JP" sz="1600" dirty="0"/>
                  <a:t>[</a:t>
                </a:r>
                <a:r>
                  <a:rPr kumimoji="1" lang="en-US" altLang="ja-JP" sz="1600" dirty="0" err="1"/>
                  <a:t>Ωm</a:t>
                </a:r>
                <a:r>
                  <a:rPr kumimoji="1" lang="en-US" altLang="ja-JP" sz="1600" dirty="0"/>
                  <a:t>]</a:t>
                </a:r>
              </a:p>
            </p:txBody>
          </p:sp>
        </p:grpSp>
        <p:graphicFrame>
          <p:nvGraphicFramePr>
            <p:cNvPr id="7" name="オブジェクト 6">
              <a:extLst>
                <a:ext uri="{FF2B5EF4-FFF2-40B4-BE49-F238E27FC236}">
                  <a16:creationId xmlns:a16="http://schemas.microsoft.com/office/drawing/2014/main" id="{D723CE57-0BFE-CCA7-6827-73227BE9446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3054373"/>
                </p:ext>
              </p:extLst>
            </p:nvPr>
          </p:nvGraphicFramePr>
          <p:xfrm>
            <a:off x="6318988" y="4422388"/>
            <a:ext cx="1413821" cy="97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09480" imgH="419040" progId="Equation.DSMT4">
                    <p:embed/>
                  </p:oleObj>
                </mc:Choice>
                <mc:Fallback>
                  <p:oleObj name="Equation" r:id="rId6" imgW="609480" imgH="419040" progId="Equation.DSMT4">
                    <p:embed/>
                    <p:pic>
                      <p:nvPicPr>
                        <p:cNvPr id="31" name="オブジェクト 30">
                          <a:extLst>
                            <a:ext uri="{FF2B5EF4-FFF2-40B4-BE49-F238E27FC236}">
                              <a16:creationId xmlns:a16="http://schemas.microsoft.com/office/drawing/2014/main" id="{EAB7DD9D-EE1A-0EDE-2329-95AF35341B9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318988" y="4422388"/>
                          <a:ext cx="1413821" cy="97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0961264-A16B-6067-B34E-C8DDF7E676B4}"/>
                </a:ext>
              </a:extLst>
            </p:cNvPr>
            <p:cNvSpPr txBox="1"/>
            <p:nvPr/>
          </p:nvSpPr>
          <p:spPr>
            <a:xfrm>
              <a:off x="5450233" y="4114611"/>
              <a:ext cx="320539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altLang="ja-JP" sz="2000" b="0" i="0" dirty="0">
                  <a:solidFill>
                    <a:srgbClr val="202122"/>
                  </a:solidFill>
                  <a:effectLst/>
                  <a:latin typeface="+mn-ea"/>
                </a:rPr>
                <a:t>Wiedemann–Franz law</a:t>
              </a:r>
              <a:endParaRPr kumimoji="1" lang="ja-JP" altLang="en-US" sz="2000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0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EB09254-7192-0E51-954D-C3FEFC6A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8C47415-EDD0-33BD-6F71-A6840D9C23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035" y="795289"/>
            <a:ext cx="4620498" cy="4450393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079E7A5C-0CE7-17EF-ECEA-C43C7859748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724128" cy="972000"/>
          </a:xfrm>
          <a:prstGeom prst="rect">
            <a:avLst/>
          </a:prstGeom>
        </p:spPr>
        <p:txBody>
          <a:bodyPr vert="horz" wrap="none" lIns="28800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84250" algn="l"/>
              </a:tabLst>
            </a:pP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出力因子（</a:t>
            </a: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型）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6B13946F-1633-875A-2793-BE20A1267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608598"/>
              </p:ext>
            </p:extLst>
          </p:nvPr>
        </p:nvGraphicFramePr>
        <p:xfrm>
          <a:off x="382248" y="5245682"/>
          <a:ext cx="837950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575">
                  <a:extLst>
                    <a:ext uri="{9D8B030D-6E8A-4147-A177-3AD203B41FA5}">
                      <a16:colId xmlns:a16="http://schemas.microsoft.com/office/drawing/2014/main" val="1384279760"/>
                    </a:ext>
                  </a:extLst>
                </a:gridCol>
                <a:gridCol w="1725930">
                  <a:extLst>
                    <a:ext uri="{9D8B030D-6E8A-4147-A177-3AD203B41FA5}">
                      <a16:colId xmlns:a16="http://schemas.microsoft.com/office/drawing/2014/main" val="214560347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56264936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864771213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1857881346"/>
                    </a:ext>
                  </a:extLst>
                </a:gridCol>
              </a:tblGrid>
              <a:tr h="3520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文献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試料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i="1" dirty="0">
                          <a:solidFill>
                            <a:schemeClr val="tx1"/>
                          </a:solidFill>
                        </a:rPr>
                        <a:t>ρ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kumimoji="1" lang="en-US" altLang="ja-JP" b="0" dirty="0" err="1">
                          <a:solidFill>
                            <a:schemeClr val="tx1"/>
                          </a:solidFill>
                        </a:rPr>
                        <a:t>Ωcm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i="1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[V/K]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i="0" dirty="0">
                          <a:solidFill>
                            <a:schemeClr val="tx1"/>
                          </a:solidFill>
                        </a:rPr>
                        <a:t>PF[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×10</a:t>
                      </a:r>
                      <a:r>
                        <a:rPr kumimoji="1" lang="en-US" altLang="ja-JP" b="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W/(m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･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K)</a:t>
                      </a:r>
                      <a:r>
                        <a:rPr kumimoji="1" lang="en-US" altLang="ja-JP" b="0" i="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639436"/>
                  </a:ext>
                </a:extLst>
              </a:tr>
              <a:tr h="277170">
                <a:tc>
                  <a:txBody>
                    <a:bodyPr/>
                    <a:lstStyle/>
                    <a:p>
                      <a:pPr algn="ctr"/>
                      <a:r>
                        <a:rPr kumimoji="1" lang="nl-NL" altLang="ja-JP" b="0" dirty="0">
                          <a:solidFill>
                            <a:schemeClr val="tx1"/>
                          </a:solidFill>
                        </a:rPr>
                        <a:t>T. Kamiya, </a:t>
                      </a:r>
                      <a:r>
                        <a:rPr kumimoji="1" lang="nl-NL" altLang="ja-JP" b="0" i="1" dirty="0">
                          <a:solidFill>
                            <a:schemeClr val="tx1"/>
                          </a:solidFill>
                        </a:rPr>
                        <a:t>et al</a:t>
                      </a:r>
                      <a:r>
                        <a:rPr kumimoji="1" lang="nl-NL" altLang="ja-JP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b="0" baseline="30000" dirty="0">
                          <a:solidFill>
                            <a:schemeClr val="tx1"/>
                          </a:solidFill>
                        </a:rPr>
                        <a:t>*)</a:t>
                      </a:r>
                      <a:endParaRPr kumimoji="1" lang="ja-JP" altLang="en-US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baseline="0" dirty="0">
                          <a:solidFill>
                            <a:schemeClr val="tx1"/>
                          </a:solidFill>
                        </a:rPr>
                        <a:t>ZrNi</a:t>
                      </a:r>
                      <a:r>
                        <a:rPr kumimoji="1" lang="en-US" altLang="ja-JP" b="0" baseline="-25000" dirty="0">
                          <a:solidFill>
                            <a:schemeClr val="tx1"/>
                          </a:solidFill>
                        </a:rPr>
                        <a:t>0.85</a:t>
                      </a:r>
                      <a:r>
                        <a:rPr kumimoji="1" lang="en-US" altLang="ja-JP" b="0" baseline="0" dirty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kumimoji="1" lang="en-US" altLang="ja-JP" b="0" baseline="-25000" dirty="0">
                          <a:solidFill>
                            <a:schemeClr val="tx1"/>
                          </a:solidFill>
                        </a:rPr>
                        <a:t>0.15</a:t>
                      </a:r>
                      <a:r>
                        <a:rPr kumimoji="1" lang="en-US" altLang="ja-JP" b="0" baseline="0" dirty="0">
                          <a:solidFill>
                            <a:schemeClr val="tx1"/>
                          </a:solidFill>
                        </a:rPr>
                        <a:t>Sn</a:t>
                      </a:r>
                      <a:endParaRPr kumimoji="1" lang="ja-JP" altLang="en-US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baseline="0" dirty="0">
                          <a:solidFill>
                            <a:schemeClr val="tx1"/>
                          </a:solidFill>
                        </a:rPr>
                        <a:t>≈ </a:t>
                      </a:r>
                      <a:r>
                        <a:rPr kumimoji="1" lang="en-US" altLang="ja-JP" b="0" baseline="0" dirty="0">
                          <a:solidFill>
                            <a:schemeClr val="tx1"/>
                          </a:solidFill>
                        </a:rPr>
                        <a:t>2.0×10</a:t>
                      </a:r>
                      <a:r>
                        <a:rPr kumimoji="1" lang="en-US" altLang="ja-JP" b="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kumimoji="1" lang="ja-JP" altLang="en-US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baseline="0" dirty="0">
                          <a:solidFill>
                            <a:schemeClr val="tx1"/>
                          </a:solidFill>
                        </a:rPr>
                        <a:t>≈ </a:t>
                      </a:r>
                      <a:r>
                        <a:rPr kumimoji="1" lang="en-US" altLang="ja-JP" b="0" baseline="0" dirty="0">
                          <a:solidFill>
                            <a:schemeClr val="tx1"/>
                          </a:solidFill>
                        </a:rPr>
                        <a:t>140×10</a:t>
                      </a:r>
                      <a:r>
                        <a:rPr kumimoji="1" lang="en-US" altLang="ja-JP" b="0" baseline="30000" dirty="0">
                          <a:solidFill>
                            <a:schemeClr val="tx1"/>
                          </a:solidFill>
                        </a:rPr>
                        <a:t>-6</a:t>
                      </a:r>
                      <a:endParaRPr kumimoji="1" lang="ja-JP" altLang="en-US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1.07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＠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800 K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543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本研究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TiCo</a:t>
                      </a:r>
                      <a:r>
                        <a:rPr kumimoji="1" lang="en-US" altLang="ja-JP" b="0" baseline="-25000" dirty="0">
                          <a:solidFill>
                            <a:schemeClr val="tx1"/>
                          </a:solidFill>
                        </a:rPr>
                        <a:t>0.11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Ni</a:t>
                      </a:r>
                      <a:r>
                        <a:rPr kumimoji="1" lang="en-US" altLang="ja-JP" b="0" baseline="-25000" dirty="0">
                          <a:solidFill>
                            <a:schemeClr val="tx1"/>
                          </a:solidFill>
                        </a:rPr>
                        <a:t>0.89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Sn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1.8</a:t>
                      </a:r>
                      <a:r>
                        <a:rPr kumimoji="1" lang="en-US" altLang="ja-JP" b="0" baseline="0" dirty="0">
                          <a:solidFill>
                            <a:schemeClr val="tx1"/>
                          </a:solidFill>
                        </a:rPr>
                        <a:t>×10</a:t>
                      </a:r>
                      <a:r>
                        <a:rPr kumimoji="1" lang="en-US" altLang="ja-JP" b="0" baseline="30000" dirty="0">
                          <a:solidFill>
                            <a:schemeClr val="tx1"/>
                          </a:solidFill>
                        </a:rPr>
                        <a:t>-3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kumimoji="1" lang="en-US" altLang="ja-JP" b="0" baseline="0" dirty="0">
                          <a:solidFill>
                            <a:schemeClr val="tx1"/>
                          </a:solidFill>
                        </a:rPr>
                        <a:t>×10</a:t>
                      </a:r>
                      <a:r>
                        <a:rPr kumimoji="1" lang="en-US" altLang="ja-JP" b="0" baseline="30000" dirty="0">
                          <a:solidFill>
                            <a:schemeClr val="tx1"/>
                          </a:solidFill>
                        </a:rPr>
                        <a:t>-6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0.52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＠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790 K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32258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0006B7-3AAC-F5CD-08A3-C7634773EAE1}"/>
              </a:ext>
            </a:extLst>
          </p:cNvPr>
          <p:cNvSpPr txBox="1"/>
          <p:nvPr/>
        </p:nvSpPr>
        <p:spPr>
          <a:xfrm>
            <a:off x="5020219" y="2621037"/>
            <a:ext cx="3704279" cy="2496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200" dirty="0"/>
              <a:t>出力因子が最大を示した</a:t>
            </a:r>
            <a:r>
              <a:rPr kumimoji="1" lang="en-US" altLang="ja-JP" sz="2200" i="1" dirty="0"/>
              <a:t>x</a:t>
            </a:r>
            <a:r>
              <a:rPr kumimoji="1" lang="en-US" altLang="ja-JP" sz="2200" dirty="0"/>
              <a:t>=0.11</a:t>
            </a:r>
            <a:r>
              <a:rPr kumimoji="1" lang="ja-JP" altLang="en-US" sz="2200" dirty="0"/>
              <a:t>はゼーベック係数も最大</a:t>
            </a:r>
            <a:endParaRPr kumimoji="1" lang="en-US" altLang="ja-JP" sz="2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200" dirty="0"/>
              <a:t>FH</a:t>
            </a:r>
            <a:r>
              <a:rPr kumimoji="1" lang="ja-JP" altLang="en-US" sz="2200" dirty="0"/>
              <a:t>相を含む試料は</a:t>
            </a:r>
            <a:r>
              <a:rPr kumimoji="1" lang="en-US" altLang="ja-JP" sz="2200" dirty="0"/>
              <a:t>PF</a:t>
            </a:r>
            <a:r>
              <a:rPr kumimoji="1" lang="ja-JP" altLang="en-US" sz="2200" dirty="0"/>
              <a:t>が小さい</a:t>
            </a:r>
            <a:endParaRPr kumimoji="1" lang="en-US" altLang="ja-JP" sz="22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AF8E5E5-5C41-D6EE-E4AE-983D931E2516}"/>
              </a:ext>
            </a:extLst>
          </p:cNvPr>
          <p:cNvSpPr/>
          <p:nvPr/>
        </p:nvSpPr>
        <p:spPr>
          <a:xfrm>
            <a:off x="4990145" y="965123"/>
            <a:ext cx="3627433" cy="1655914"/>
          </a:xfrm>
          <a:prstGeom prst="rect">
            <a:avLst/>
          </a:prstGeom>
          <a:solidFill>
            <a:srgbClr val="D9D9D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A4E90F40-F7A9-E573-9965-76365398BF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738738"/>
              </p:ext>
            </p:extLst>
          </p:nvPr>
        </p:nvGraphicFramePr>
        <p:xfrm>
          <a:off x="6084404" y="951317"/>
          <a:ext cx="1326859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444240" progId="Equation.DSMT4">
                  <p:embed/>
                </p:oleObj>
              </mc:Choice>
              <mc:Fallback>
                <p:oleObj name="Equation" r:id="rId4" imgW="5457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4404" y="951317"/>
                        <a:ext cx="1326859" cy="1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6ECA42D-16D1-1660-49D1-886EABA69899}"/>
              </a:ext>
            </a:extLst>
          </p:cNvPr>
          <p:cNvGrpSpPr/>
          <p:nvPr/>
        </p:nvGrpSpPr>
        <p:grpSpPr>
          <a:xfrm>
            <a:off x="5508104" y="2020637"/>
            <a:ext cx="2782072" cy="587998"/>
            <a:chOff x="6637315" y="1282144"/>
            <a:chExt cx="2782072" cy="587998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6B0D6CA-0FF1-9B70-149C-A1580C21AD06}"/>
                </a:ext>
              </a:extLst>
            </p:cNvPr>
            <p:cNvSpPr txBox="1"/>
            <p:nvPr/>
          </p:nvSpPr>
          <p:spPr>
            <a:xfrm>
              <a:off x="6701452" y="1285367"/>
              <a:ext cx="4114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i="1" dirty="0"/>
                <a:t>S</a:t>
              </a:r>
            </a:p>
            <a:p>
              <a:r>
                <a:rPr kumimoji="1" lang="en-US" altLang="ja-JP" sz="1600" i="1" dirty="0"/>
                <a:t>ρ</a:t>
              </a:r>
            </a:p>
          </p:txBody>
        </p:sp>
        <p:sp>
          <p:nvSpPr>
            <p:cNvPr id="13" name="大かっこ 12">
              <a:extLst>
                <a:ext uri="{FF2B5EF4-FFF2-40B4-BE49-F238E27FC236}">
                  <a16:creationId xmlns:a16="http://schemas.microsoft.com/office/drawing/2014/main" id="{BC5ED3D2-77A4-91DB-D53B-0EE16B6F7CCE}"/>
                </a:ext>
              </a:extLst>
            </p:cNvPr>
            <p:cNvSpPr/>
            <p:nvPr/>
          </p:nvSpPr>
          <p:spPr>
            <a:xfrm>
              <a:off x="6637315" y="1319915"/>
              <a:ext cx="2687213" cy="515678"/>
            </a:xfrm>
            <a:prstGeom prst="bracketPair">
              <a:avLst>
                <a:gd name="adj" fmla="val 665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D0EA031-A7FB-8F47-AB43-F7C5830C9735}"/>
                </a:ext>
              </a:extLst>
            </p:cNvPr>
            <p:cNvSpPr txBox="1"/>
            <p:nvPr/>
          </p:nvSpPr>
          <p:spPr>
            <a:xfrm>
              <a:off x="6863217" y="1282144"/>
              <a:ext cx="25561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i="1" dirty="0"/>
                <a:t>：ゼーベック係数</a:t>
              </a:r>
              <a:r>
                <a:rPr kumimoji="1" lang="en-US" altLang="ja-JP" sz="1600" dirty="0"/>
                <a:t>[V/K]</a:t>
              </a:r>
            </a:p>
            <a:p>
              <a:r>
                <a:rPr kumimoji="1" lang="ja-JP" altLang="en-US" sz="1600" i="1" dirty="0"/>
                <a:t>：電気抵抗率</a:t>
              </a:r>
              <a:r>
                <a:rPr kumimoji="1" lang="en-US" altLang="ja-JP" sz="1600" dirty="0"/>
                <a:t>[</a:t>
              </a:r>
              <a:r>
                <a:rPr kumimoji="1" lang="en-US" altLang="ja-JP" sz="1600" dirty="0" err="1"/>
                <a:t>Ωm</a:t>
              </a:r>
              <a:r>
                <a:rPr kumimoji="1" lang="en-US" altLang="ja-JP" sz="1600" dirty="0"/>
                <a:t>]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922BF5F-3910-416B-1938-13781A5B9A98}"/>
              </a:ext>
            </a:extLst>
          </p:cNvPr>
          <p:cNvSpPr txBox="1"/>
          <p:nvPr/>
        </p:nvSpPr>
        <p:spPr>
          <a:xfrm>
            <a:off x="120090" y="6475308"/>
            <a:ext cx="79439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da-DK" altLang="ja-JP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T. Kamiya, et al. , J. Jpn. Soc. Powder Powder Metallurgy </a:t>
            </a:r>
            <a:r>
              <a:rPr lang="da-DK" altLang="ja-JP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57</a:t>
            </a:r>
            <a:r>
              <a:rPr lang="da-DK" altLang="ja-JP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218(2009).</a:t>
            </a:r>
          </a:p>
        </p:txBody>
      </p:sp>
    </p:spTree>
    <p:extLst>
      <p:ext uri="{BB962C8B-B14F-4D97-AF65-F5344CB8AC3E}">
        <p14:creationId xmlns:p14="http://schemas.microsoft.com/office/powerpoint/2010/main" val="176684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EB09254-7192-0E51-954D-C3FEFC6A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8C47415-EDD0-33BD-6F71-A6840D9C23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343" y="764950"/>
            <a:ext cx="4397416" cy="4192451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079E7A5C-0CE7-17EF-ECEA-C43C7859748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724128" cy="972000"/>
          </a:xfrm>
          <a:prstGeom prst="rect">
            <a:avLst/>
          </a:prstGeom>
        </p:spPr>
        <p:txBody>
          <a:bodyPr vert="horz" wrap="none" lIns="28800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84250" algn="l"/>
              </a:tabLst>
            </a:pPr>
            <a:r>
              <a:rPr lang="en-US" altLang="ja-JP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ZT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（</a:t>
            </a: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型）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D561C4-A8BF-CC0F-B563-5B06019D3E91}"/>
              </a:ext>
            </a:extLst>
          </p:cNvPr>
          <p:cNvSpPr txBox="1"/>
          <p:nvPr/>
        </p:nvSpPr>
        <p:spPr>
          <a:xfrm>
            <a:off x="4856599" y="3280865"/>
            <a:ext cx="3963873" cy="14811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200" dirty="0"/>
              <a:t>熱伝導率の変化が小さかったため、出力因子の傾向と一致</a:t>
            </a:r>
            <a:endParaRPr kumimoji="1" lang="en-US" altLang="ja-JP" sz="2200" dirty="0"/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3E03299A-1015-1366-F454-632376733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417521"/>
              </p:ext>
            </p:extLst>
          </p:nvPr>
        </p:nvGraphicFramePr>
        <p:xfrm>
          <a:off x="162000" y="4911681"/>
          <a:ext cx="882000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482">
                  <a:extLst>
                    <a:ext uri="{9D8B030D-6E8A-4147-A177-3AD203B41FA5}">
                      <a16:colId xmlns:a16="http://schemas.microsoft.com/office/drawing/2014/main" val="1384279760"/>
                    </a:ext>
                  </a:extLst>
                </a:gridCol>
                <a:gridCol w="2305766">
                  <a:extLst>
                    <a:ext uri="{9D8B030D-6E8A-4147-A177-3AD203B41FA5}">
                      <a16:colId xmlns:a16="http://schemas.microsoft.com/office/drawing/2014/main" val="2145603479"/>
                    </a:ext>
                  </a:extLst>
                </a:gridCol>
                <a:gridCol w="1630353">
                  <a:extLst>
                    <a:ext uri="{9D8B030D-6E8A-4147-A177-3AD203B41FA5}">
                      <a16:colId xmlns:a16="http://schemas.microsoft.com/office/drawing/2014/main" val="1857881346"/>
                    </a:ext>
                  </a:extLst>
                </a:gridCol>
                <a:gridCol w="2843400">
                  <a:extLst>
                    <a:ext uri="{9D8B030D-6E8A-4147-A177-3AD203B41FA5}">
                      <a16:colId xmlns:a16="http://schemas.microsoft.com/office/drawing/2014/main" val="2319827797"/>
                    </a:ext>
                  </a:extLst>
                </a:gridCol>
              </a:tblGrid>
              <a:tr h="2374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文献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試料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i="1" dirty="0">
                          <a:solidFill>
                            <a:schemeClr val="tx1"/>
                          </a:solidFill>
                        </a:rPr>
                        <a:t>ZT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作製方法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639436"/>
                  </a:ext>
                </a:extLst>
              </a:tr>
              <a:tr h="2374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nl-NL" altLang="ja-JP" b="0" dirty="0">
                          <a:solidFill>
                            <a:schemeClr val="tx1"/>
                          </a:solidFill>
                        </a:rPr>
                        <a:t>T. Kamiya, </a:t>
                      </a:r>
                      <a:r>
                        <a:rPr kumimoji="1" lang="nl-NL" altLang="ja-JP" b="0" i="1" dirty="0">
                          <a:solidFill>
                            <a:schemeClr val="tx1"/>
                          </a:solidFill>
                        </a:rPr>
                        <a:t>et al</a:t>
                      </a:r>
                      <a:r>
                        <a:rPr kumimoji="1" lang="nl-NL" altLang="ja-JP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kumimoji="1" lang="nl-NL" altLang="ja-JP" b="0" baseline="30000" dirty="0">
                          <a:solidFill>
                            <a:schemeClr val="tx1"/>
                          </a:solidFill>
                        </a:rPr>
                        <a:t>*)</a:t>
                      </a:r>
                      <a:endParaRPr kumimoji="1" lang="ja-JP" altLang="en-US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baseline="0" dirty="0">
                          <a:solidFill>
                            <a:schemeClr val="tx1"/>
                          </a:solidFill>
                        </a:rPr>
                        <a:t>ZrNi</a:t>
                      </a:r>
                      <a:r>
                        <a:rPr kumimoji="1" lang="en-US" altLang="ja-JP" b="0" baseline="-25000" dirty="0">
                          <a:solidFill>
                            <a:schemeClr val="tx1"/>
                          </a:solidFill>
                        </a:rPr>
                        <a:t>0.85</a:t>
                      </a:r>
                      <a:r>
                        <a:rPr kumimoji="1" lang="en-US" altLang="ja-JP" b="0" baseline="0" dirty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kumimoji="1" lang="en-US" altLang="ja-JP" b="0" baseline="-25000" dirty="0">
                          <a:solidFill>
                            <a:schemeClr val="tx1"/>
                          </a:solidFill>
                        </a:rPr>
                        <a:t>0.15</a:t>
                      </a:r>
                      <a:r>
                        <a:rPr kumimoji="1" lang="en-US" altLang="ja-JP" b="0" baseline="0" dirty="0">
                          <a:solidFill>
                            <a:schemeClr val="tx1"/>
                          </a:solidFill>
                        </a:rPr>
                        <a:t>Sn</a:t>
                      </a:r>
                      <a:endParaRPr kumimoji="1" lang="ja-JP" altLang="en-US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0.026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＠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300 K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SPS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焼結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681646"/>
                  </a:ext>
                </a:extLst>
              </a:tr>
              <a:tr h="2374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X. Yan, </a:t>
                      </a:r>
                      <a:r>
                        <a:rPr kumimoji="1" lang="en-US" altLang="ja-JP" b="0" i="1" dirty="0">
                          <a:solidFill>
                            <a:schemeClr val="tx1"/>
                          </a:solidFill>
                        </a:rPr>
                        <a:t>et al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kumimoji="1" lang="en-US" altLang="ja-JP" b="0" baseline="30000" dirty="0">
                          <a:solidFill>
                            <a:schemeClr val="tx1"/>
                          </a:solidFill>
                        </a:rPr>
                        <a:t>**)</a:t>
                      </a:r>
                      <a:endParaRPr kumimoji="1" lang="ja-JP" altLang="en-US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Zr</a:t>
                      </a:r>
                      <a:r>
                        <a:rPr kumimoji="1" lang="en-US" altLang="ja-JP" b="0" baseline="-25000" dirty="0">
                          <a:solidFill>
                            <a:schemeClr val="tx1"/>
                          </a:solidFill>
                        </a:rPr>
                        <a:t>0.5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Hf</a:t>
                      </a:r>
                      <a:r>
                        <a:rPr kumimoji="1" lang="en-US" altLang="ja-JP" b="0" baseline="-25000" dirty="0">
                          <a:solidFill>
                            <a:schemeClr val="tx1"/>
                          </a:solidFill>
                        </a:rPr>
                        <a:t>0.5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CoSb</a:t>
                      </a:r>
                      <a:r>
                        <a:rPr kumimoji="1" lang="en-US" altLang="ja-JP" b="0" baseline="-25000" dirty="0">
                          <a:solidFill>
                            <a:schemeClr val="tx1"/>
                          </a:solidFill>
                        </a:rPr>
                        <a:t>0.8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Sn</a:t>
                      </a:r>
                      <a:r>
                        <a:rPr kumimoji="1" lang="en-US" altLang="ja-JP" b="0" baseline="-25000" dirty="0">
                          <a:solidFill>
                            <a:schemeClr val="tx1"/>
                          </a:solidFill>
                        </a:rPr>
                        <a:t>0.2</a:t>
                      </a:r>
                      <a:endParaRPr kumimoji="1" lang="ja-JP" altLang="en-US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0.8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＠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700 K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メカニカルアロイング法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306072"/>
                  </a:ext>
                </a:extLst>
              </a:tr>
              <a:tr h="2374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本研究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TiCo</a:t>
                      </a:r>
                      <a:r>
                        <a:rPr kumimoji="1" lang="en-US" altLang="ja-JP" b="0" baseline="-25000" dirty="0">
                          <a:solidFill>
                            <a:schemeClr val="tx1"/>
                          </a:solidFill>
                        </a:rPr>
                        <a:t>0.11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Ni</a:t>
                      </a:r>
                      <a:r>
                        <a:rPr kumimoji="1" lang="en-US" altLang="ja-JP" b="0" baseline="-25000" dirty="0">
                          <a:solidFill>
                            <a:schemeClr val="tx1"/>
                          </a:solidFill>
                        </a:rPr>
                        <a:t>0.89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Sn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0.063</a:t>
                      </a:r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＠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750 K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>
                          <a:solidFill>
                            <a:schemeClr val="tx1"/>
                          </a:solidFill>
                        </a:rPr>
                        <a:t>アーク溶解法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32258"/>
                  </a:ext>
                </a:extLst>
              </a:tr>
            </a:tbl>
          </a:graphicData>
        </a:graphic>
      </p:graphicFrame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3AC4C1F-2B54-A313-DB64-83D4D69A039E}"/>
              </a:ext>
            </a:extLst>
          </p:cNvPr>
          <p:cNvGrpSpPr/>
          <p:nvPr/>
        </p:nvGrpSpPr>
        <p:grpSpPr>
          <a:xfrm>
            <a:off x="5042418" y="914557"/>
            <a:ext cx="3627433" cy="2318107"/>
            <a:chOff x="5092098" y="1006566"/>
            <a:chExt cx="3627433" cy="2318107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C5C0F90F-4959-22DA-FD94-680380D04996}"/>
                </a:ext>
              </a:extLst>
            </p:cNvPr>
            <p:cNvSpPr/>
            <p:nvPr/>
          </p:nvSpPr>
          <p:spPr>
            <a:xfrm>
              <a:off x="5092098" y="1006566"/>
              <a:ext cx="3627433" cy="2311534"/>
            </a:xfrm>
            <a:prstGeom prst="rect">
              <a:avLst/>
            </a:prstGeom>
            <a:solidFill>
              <a:srgbClr val="D9D9D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8" name="オブジェクト 7">
              <a:extLst>
                <a:ext uri="{FF2B5EF4-FFF2-40B4-BE49-F238E27FC236}">
                  <a16:creationId xmlns:a16="http://schemas.microsoft.com/office/drawing/2014/main" id="{472D0F99-7D4E-A31A-E5AA-0265785BBB3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0779739"/>
                </p:ext>
              </p:extLst>
            </p:nvPr>
          </p:nvGraphicFramePr>
          <p:xfrm>
            <a:off x="5868144" y="1044825"/>
            <a:ext cx="1965889" cy="10269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50680" imgH="444240" progId="Equation.DSMT4">
                    <p:embed/>
                  </p:oleObj>
                </mc:Choice>
                <mc:Fallback>
                  <p:oleObj name="Equation" r:id="rId4" imgW="850680" imgH="444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868144" y="1044825"/>
                          <a:ext cx="1965889" cy="10269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05618864-9014-6DA9-6FF9-CBBA382F9D08}"/>
                </a:ext>
              </a:extLst>
            </p:cNvPr>
            <p:cNvGrpSpPr/>
            <p:nvPr/>
          </p:nvGrpSpPr>
          <p:grpSpPr>
            <a:xfrm>
              <a:off x="5464474" y="2117998"/>
              <a:ext cx="3139974" cy="1206675"/>
              <a:chOff x="5652119" y="2150317"/>
              <a:chExt cx="3139974" cy="1206675"/>
            </a:xfrm>
          </p:grpSpPr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826A7AE8-FA79-19A6-9E38-8A6A77E68182}"/>
                  </a:ext>
                </a:extLst>
              </p:cNvPr>
              <p:cNvGrpSpPr/>
              <p:nvPr/>
            </p:nvGrpSpPr>
            <p:grpSpPr>
              <a:xfrm>
                <a:off x="5652120" y="2150317"/>
                <a:ext cx="3139973" cy="1200329"/>
                <a:chOff x="3200663" y="1251110"/>
                <a:chExt cx="2514792" cy="1200329"/>
              </a:xfrm>
            </p:grpSpPr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B81B6E71-EC64-92E3-4DC1-FFA9082B7538}"/>
                    </a:ext>
                  </a:extLst>
                </p:cNvPr>
                <p:cNvSpPr txBox="1"/>
                <p:nvPr/>
              </p:nvSpPr>
              <p:spPr>
                <a:xfrm>
                  <a:off x="3277527" y="1251110"/>
                  <a:ext cx="2437928" cy="1200329"/>
                </a:xfrm>
                <a:prstGeom prst="rect">
                  <a:avLst/>
                </a:prstGeom>
                <a:noFill/>
              </p:spPr>
              <p:txBody>
                <a:bodyPr wrap="square" numCol="1" rtlCol="0" anchor="ctr">
                  <a:spAutoFit/>
                </a:bodyPr>
                <a:lstStyle/>
                <a:p>
                  <a:r>
                    <a:rPr kumimoji="1" lang="en-US" altLang="ja-JP" i="1" dirty="0"/>
                    <a:t>S</a:t>
                  </a:r>
                </a:p>
                <a:p>
                  <a:r>
                    <a:rPr kumimoji="1" lang="en-US" altLang="ja-JP" i="1" dirty="0"/>
                    <a:t>ρ</a:t>
                  </a:r>
                </a:p>
                <a:p>
                  <a:r>
                    <a:rPr kumimoji="1" lang="en-US" altLang="ja-JP" i="1" dirty="0"/>
                    <a:t>κ</a:t>
                  </a:r>
                </a:p>
                <a:p>
                  <a:r>
                    <a:rPr kumimoji="1" lang="en-US" altLang="ja-JP" i="1" dirty="0"/>
                    <a:t>T</a:t>
                  </a:r>
                  <a:endParaRPr kumimoji="1" lang="ja-JP" altLang="en-US" dirty="0"/>
                </a:p>
              </p:txBody>
            </p:sp>
            <p:sp>
              <p:nvSpPr>
                <p:cNvPr id="11" name="大かっこ 10">
                  <a:extLst>
                    <a:ext uri="{FF2B5EF4-FFF2-40B4-BE49-F238E27FC236}">
                      <a16:creationId xmlns:a16="http://schemas.microsoft.com/office/drawing/2014/main" id="{344654AA-1C0F-78A9-F228-274A5A8C6F31}"/>
                    </a:ext>
                  </a:extLst>
                </p:cNvPr>
                <p:cNvSpPr/>
                <p:nvPr/>
              </p:nvSpPr>
              <p:spPr>
                <a:xfrm>
                  <a:off x="3200663" y="1305657"/>
                  <a:ext cx="2318594" cy="1080120"/>
                </a:xfrm>
                <a:prstGeom prst="bracketPair">
                  <a:avLst>
                    <a:gd name="adj" fmla="val 7866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2400"/>
                </a:p>
              </p:txBody>
            </p:sp>
          </p:grp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8006184-E726-DDBB-8A23-A9C9DE7D4E68}"/>
                  </a:ext>
                </a:extLst>
              </p:cNvPr>
              <p:cNvSpPr txBox="1"/>
              <p:nvPr/>
            </p:nvSpPr>
            <p:spPr>
              <a:xfrm>
                <a:off x="5652119" y="2156663"/>
                <a:ext cx="3044001" cy="1200329"/>
              </a:xfrm>
              <a:prstGeom prst="rect">
                <a:avLst/>
              </a:prstGeom>
              <a:noFill/>
            </p:spPr>
            <p:txBody>
              <a:bodyPr wrap="square" numCol="1" rtlCol="0" anchor="ctr">
                <a:spAutoFit/>
              </a:bodyPr>
              <a:lstStyle/>
              <a:p>
                <a:r>
                  <a:rPr kumimoji="1" lang="ja-JP" altLang="en-US" i="1" dirty="0"/>
                  <a:t>　</a:t>
                </a:r>
                <a:r>
                  <a:rPr kumimoji="1" lang="ja-JP" altLang="en-US" dirty="0"/>
                  <a:t>：ゼーベック係数</a:t>
                </a:r>
                <a:r>
                  <a:rPr kumimoji="1" lang="en-US" altLang="ja-JP" dirty="0"/>
                  <a:t>[V/K]</a:t>
                </a:r>
              </a:p>
              <a:p>
                <a:r>
                  <a:rPr kumimoji="1" lang="ja-JP" altLang="en-US" i="1" dirty="0"/>
                  <a:t>　</a:t>
                </a:r>
                <a:r>
                  <a:rPr kumimoji="1" lang="ja-JP" altLang="en-US" dirty="0"/>
                  <a:t>：電気抵抗率</a:t>
                </a:r>
                <a:r>
                  <a:rPr kumimoji="1" lang="en-US" altLang="ja-JP" dirty="0"/>
                  <a:t>[</a:t>
                </a:r>
                <a:r>
                  <a:rPr kumimoji="1" lang="en-US" altLang="ja-JP" dirty="0" err="1"/>
                  <a:t>Ωm</a:t>
                </a:r>
                <a:r>
                  <a:rPr kumimoji="1" lang="en-US" altLang="ja-JP" dirty="0"/>
                  <a:t>]</a:t>
                </a:r>
              </a:p>
              <a:p>
                <a:r>
                  <a:rPr kumimoji="1" lang="ja-JP" altLang="en-US" i="1" dirty="0"/>
                  <a:t>　</a:t>
                </a:r>
                <a:r>
                  <a:rPr kumimoji="1" lang="ja-JP" altLang="en-US" dirty="0"/>
                  <a:t>：熱伝導率</a:t>
                </a:r>
                <a:r>
                  <a:rPr kumimoji="1" lang="en-US" altLang="ja-JP" dirty="0"/>
                  <a:t>[W/(m</a:t>
                </a:r>
                <a:r>
                  <a:rPr kumimoji="1" lang="ja-JP" altLang="en-US" dirty="0"/>
                  <a:t>･</a:t>
                </a:r>
                <a:r>
                  <a:rPr kumimoji="1" lang="en-US" altLang="ja-JP" dirty="0"/>
                  <a:t>K)]</a:t>
                </a:r>
              </a:p>
              <a:p>
                <a:r>
                  <a:rPr kumimoji="1" lang="ja-JP" altLang="en-US" i="1" dirty="0"/>
                  <a:t>　</a:t>
                </a:r>
                <a:r>
                  <a:rPr kumimoji="1" lang="ja-JP" altLang="en-US" dirty="0"/>
                  <a:t>：平均温度</a:t>
                </a:r>
                <a:r>
                  <a:rPr kumimoji="1" lang="en-US" altLang="ja-JP" dirty="0"/>
                  <a:t>[K]</a:t>
                </a:r>
                <a:endParaRPr kumimoji="1" lang="ja-JP" altLang="en-US" dirty="0"/>
              </a:p>
            </p:txBody>
          </p:sp>
        </p:grp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D23F755-32DF-2B44-AB22-C1ABC853B366}"/>
              </a:ext>
            </a:extLst>
          </p:cNvPr>
          <p:cNvSpPr txBox="1"/>
          <p:nvPr/>
        </p:nvSpPr>
        <p:spPr>
          <a:xfrm>
            <a:off x="306512" y="6314369"/>
            <a:ext cx="79439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ja-JP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  T. Kamiya, et al. , J. Jpn. Soc. Powder Powder Metallurgy </a:t>
            </a:r>
            <a:r>
              <a:rPr lang="da-DK" altLang="ja-JP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57</a:t>
            </a:r>
            <a:r>
              <a:rPr lang="da-DK" altLang="ja-JP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218(2009).</a:t>
            </a:r>
          </a:p>
          <a:p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**</a:t>
            </a:r>
            <a:r>
              <a:rPr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da-DK" altLang="ja-JP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X. Yan, et al. , Nano Lett. </a:t>
            </a:r>
            <a:r>
              <a:rPr lang="da-DK" altLang="ja-JP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r>
              <a:rPr lang="da-DK" altLang="ja-JP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556 (2011).</a:t>
            </a:r>
          </a:p>
        </p:txBody>
      </p:sp>
    </p:spTree>
    <p:extLst>
      <p:ext uri="{BB962C8B-B14F-4D97-AF65-F5344CB8AC3E}">
        <p14:creationId xmlns:p14="http://schemas.microsoft.com/office/powerpoint/2010/main" val="580992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A44A050-5FD2-1B95-2743-F500512D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FD83E980-3292-10A7-140F-2BDB8A3AADE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419872" cy="972000"/>
          </a:xfrm>
          <a:prstGeom prst="rect">
            <a:avLst/>
          </a:prstGeom>
        </p:spPr>
        <p:txBody>
          <a:bodyPr vert="horz" wrap="none" lIns="28800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F4C48E-B6A6-5601-D721-DE647AB6BB67}"/>
              </a:ext>
            </a:extLst>
          </p:cNvPr>
          <p:cNvSpPr txBox="1"/>
          <p:nvPr/>
        </p:nvSpPr>
        <p:spPr>
          <a:xfrm>
            <a:off x="269522" y="1231336"/>
            <a:ext cx="8604956" cy="360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ja-JP" sz="2200" dirty="0"/>
              <a:t>Co</a:t>
            </a:r>
            <a:r>
              <a:rPr kumimoji="1" lang="ja-JP" altLang="en-US" sz="2200" dirty="0"/>
              <a:t>置換後の状態密度の変化から、</a:t>
            </a:r>
            <a:r>
              <a:rPr kumimoji="1" lang="en-US" altLang="ja-JP" sz="2200" dirty="0"/>
              <a:t>Co</a:t>
            </a:r>
            <a:r>
              <a:rPr kumimoji="1" lang="ja-JP" altLang="en-US" sz="2200" dirty="0"/>
              <a:t>がアクセプターとして作用することが示された</a:t>
            </a:r>
            <a:endParaRPr kumimoji="1" lang="en-US" altLang="ja-JP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200" dirty="0"/>
              <a:t>ゼーベック係数の測定結果から</a:t>
            </a:r>
            <a:r>
              <a:rPr kumimoji="1" lang="en-US" altLang="ja-JP" sz="2200" dirty="0"/>
              <a:t>Co</a:t>
            </a:r>
            <a:r>
              <a:rPr kumimoji="1" lang="ja-JP" altLang="en-US" sz="2200" dirty="0"/>
              <a:t>置換による多数キャリアの変化が示された</a:t>
            </a:r>
            <a:endParaRPr kumimoji="1" lang="en-US" altLang="ja-JP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ja-JP" sz="2200" dirty="0"/>
              <a:t>TiNi</a:t>
            </a:r>
            <a:r>
              <a:rPr kumimoji="1" lang="en-US" altLang="ja-JP" sz="2200" baseline="-25000" dirty="0"/>
              <a:t>2</a:t>
            </a:r>
            <a:r>
              <a:rPr kumimoji="1" lang="en-US" altLang="ja-JP" sz="2200" dirty="0"/>
              <a:t>Sn</a:t>
            </a:r>
            <a:r>
              <a:rPr kumimoji="1" lang="ja-JP" altLang="en-US" sz="2200" dirty="0"/>
              <a:t>相が見られた試料はいずれの熱電特性も金属寄り（低い</a:t>
            </a:r>
            <a:r>
              <a:rPr kumimoji="1" lang="en-US" altLang="ja-JP" sz="2200" i="1" dirty="0"/>
              <a:t>ρ</a:t>
            </a:r>
            <a:r>
              <a:rPr kumimoji="1" lang="ja-JP" altLang="en-US" sz="2200" dirty="0"/>
              <a:t>、低い</a:t>
            </a:r>
            <a:r>
              <a:rPr kumimoji="1" lang="en-US" altLang="ja-JP" sz="2200" dirty="0"/>
              <a:t>|</a:t>
            </a:r>
            <a:r>
              <a:rPr kumimoji="1" lang="en-US" altLang="ja-JP" sz="2200" i="1" dirty="0"/>
              <a:t>S</a:t>
            </a:r>
            <a:r>
              <a:rPr kumimoji="1" lang="en-US" altLang="ja-JP" sz="2200" dirty="0"/>
              <a:t>|</a:t>
            </a:r>
            <a:r>
              <a:rPr kumimoji="1" lang="ja-JP" altLang="en-US" sz="2200" dirty="0"/>
              <a:t>）な傾向がみられた</a:t>
            </a:r>
            <a:endParaRPr kumimoji="1" lang="en-US" altLang="ja-JP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ja-JP" sz="2200" i="1" dirty="0"/>
              <a:t>x</a:t>
            </a:r>
            <a:r>
              <a:rPr kumimoji="1" lang="en-US" altLang="ja-JP" sz="2200" dirty="0"/>
              <a:t>=0.11</a:t>
            </a:r>
            <a:r>
              <a:rPr kumimoji="1" lang="ja-JP" altLang="en-US" sz="2200" dirty="0"/>
              <a:t>の時、</a:t>
            </a:r>
            <a:r>
              <a:rPr kumimoji="1" lang="en-US" altLang="ja-JP" sz="2200" dirty="0"/>
              <a:t>750 K</a:t>
            </a:r>
            <a:r>
              <a:rPr kumimoji="1" lang="ja-JP" altLang="en-US" sz="2200" dirty="0"/>
              <a:t>で最も高い</a:t>
            </a:r>
            <a:r>
              <a:rPr kumimoji="1" lang="en-US" altLang="ja-JP" sz="2200" i="1" dirty="0"/>
              <a:t>ZT</a:t>
            </a:r>
            <a:r>
              <a:rPr kumimoji="1" lang="en-US" altLang="ja-JP" sz="2200" dirty="0"/>
              <a:t>(</a:t>
            </a:r>
            <a:r>
              <a:rPr kumimoji="1" lang="ja-JP" altLang="en-US" sz="2200" dirty="0"/>
              <a:t>＝</a:t>
            </a:r>
            <a:r>
              <a:rPr kumimoji="1" lang="en-US" altLang="ja-JP" sz="2200" dirty="0"/>
              <a:t>0.063)</a:t>
            </a:r>
            <a:r>
              <a:rPr kumimoji="1" lang="ja-JP" altLang="en-US" sz="2200" dirty="0"/>
              <a:t>を示した</a:t>
            </a:r>
            <a:endParaRPr kumimoji="1" lang="en-US" altLang="ja-JP" sz="2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200A1D-2BB0-A46B-771A-FBF618E00D18}"/>
              </a:ext>
            </a:extLst>
          </p:cNvPr>
          <p:cNvSpPr txBox="1"/>
          <p:nvPr/>
        </p:nvSpPr>
        <p:spPr>
          <a:xfrm>
            <a:off x="827584" y="5095505"/>
            <a:ext cx="7488832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ja-JP" altLang="en-US" sz="2000" dirty="0"/>
              <a:t>今後の予定</a:t>
            </a:r>
            <a:endParaRPr kumimoji="1" lang="en-US" altLang="ja-JP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ホール効果測定により置換後のキャリア密度の変化を測定</a:t>
            </a:r>
            <a:endParaRPr kumimoji="1" lang="en-US" altLang="ja-JP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不純物相を含まない試料の作製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1898110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C7C5828-F57E-510D-1BF4-B48C3870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A5BC0145-4DD9-5F7D-B5C6-687B497EB49E}"/>
              </a:ext>
            </a:extLst>
          </p:cNvPr>
          <p:cNvSpPr txBox="1">
            <a:spLocks/>
          </p:cNvSpPr>
          <p:nvPr/>
        </p:nvSpPr>
        <p:spPr>
          <a:xfrm>
            <a:off x="852623" y="2529008"/>
            <a:ext cx="7438755" cy="972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984250" algn="l"/>
              </a:tabLst>
            </a:pP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614490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BE58F3DF-BBEB-0FED-306E-24EA4551F0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47362"/>
            <a:ext cx="2754305" cy="2065728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139FDB-81CD-30E5-2F16-7E0BF5B8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8603014C-DF8C-0113-8DC5-5DD9F901C19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724128" cy="972000"/>
          </a:xfrm>
          <a:prstGeom prst="rect">
            <a:avLst/>
          </a:prstGeom>
        </p:spPr>
        <p:txBody>
          <a:bodyPr vert="horz" wrap="none" lIns="28800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84250" algn="l"/>
              </a:tabLst>
            </a:pP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自作熱電特性測定装置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右中かっこ 3">
            <a:extLst>
              <a:ext uri="{FF2B5EF4-FFF2-40B4-BE49-F238E27FC236}">
                <a16:creationId xmlns:a16="http://schemas.microsoft.com/office/drawing/2014/main" id="{B7F0EACB-4F4B-15DD-ACF5-C244C387FF23}"/>
              </a:ext>
            </a:extLst>
          </p:cNvPr>
          <p:cNvSpPr/>
          <p:nvPr/>
        </p:nvSpPr>
        <p:spPr>
          <a:xfrm>
            <a:off x="3384279" y="1187910"/>
            <a:ext cx="385167" cy="3249423"/>
          </a:xfrm>
          <a:prstGeom prst="rightBrace">
            <a:avLst>
              <a:gd name="adj1" fmla="val 8333"/>
              <a:gd name="adj2" fmla="val 27445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F91523D-97E3-8C13-62DC-9F8F5514A2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747" y="4743434"/>
            <a:ext cx="1885662" cy="141424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7AE0266-BE1D-E654-6020-282F94AF17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70" t="9708" r="31843" b="45108"/>
          <a:stretch/>
        </p:blipFill>
        <p:spPr>
          <a:xfrm>
            <a:off x="6110808" y="4581342"/>
            <a:ext cx="2133600" cy="212534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4F2A93E-EDAB-45E4-40B7-B56BCC66E4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136" y="1056599"/>
            <a:ext cx="4896544" cy="366854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8E0B89-1C77-5335-6310-04CC47E7B9B4}"/>
              </a:ext>
            </a:extLst>
          </p:cNvPr>
          <p:cNvSpPr txBox="1"/>
          <p:nvPr/>
        </p:nvSpPr>
        <p:spPr>
          <a:xfrm>
            <a:off x="7020496" y="1452508"/>
            <a:ext cx="1331640" cy="400110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制御</a:t>
            </a:r>
            <a:r>
              <a:rPr kumimoji="1" lang="en-US" altLang="ja-JP" sz="2000" dirty="0"/>
              <a:t>PC</a:t>
            </a:r>
            <a:endParaRPr kumimoji="1"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8F4D3FC-A2DE-4C8E-7D94-A6EA4AA3DF13}"/>
              </a:ext>
            </a:extLst>
          </p:cNvPr>
          <p:cNvSpPr txBox="1"/>
          <p:nvPr/>
        </p:nvSpPr>
        <p:spPr>
          <a:xfrm>
            <a:off x="6569122" y="2616990"/>
            <a:ext cx="1331640" cy="400110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高温炉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5AC1131-D50E-F57D-9864-A6EE07BD27BB}"/>
              </a:ext>
            </a:extLst>
          </p:cNvPr>
          <p:cNvSpPr txBox="1"/>
          <p:nvPr/>
        </p:nvSpPr>
        <p:spPr>
          <a:xfrm>
            <a:off x="3848448" y="1815493"/>
            <a:ext cx="1584176" cy="400110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メーター類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08C1FCD-1023-CF2C-D602-2FD85E90F8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1052736"/>
            <a:ext cx="2754306" cy="367240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AF5DC91-8014-0F5E-9D9C-7FE5D34DBF7A}"/>
              </a:ext>
            </a:extLst>
          </p:cNvPr>
          <p:cNvSpPr txBox="1"/>
          <p:nvPr/>
        </p:nvSpPr>
        <p:spPr>
          <a:xfrm>
            <a:off x="3823172" y="3975669"/>
            <a:ext cx="1584176" cy="400110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基準</a:t>
            </a:r>
            <a:r>
              <a:rPr kumimoji="1" lang="ja-JP" altLang="en-US" sz="2000" dirty="0"/>
              <a:t>接点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5E6755-3C28-C887-E7B0-A90BF036CB60}"/>
              </a:ext>
            </a:extLst>
          </p:cNvPr>
          <p:cNvSpPr txBox="1"/>
          <p:nvPr/>
        </p:nvSpPr>
        <p:spPr>
          <a:xfrm>
            <a:off x="6944680" y="4197027"/>
            <a:ext cx="1584176" cy="400110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炉制御部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05A2E4E-D5FC-3699-D9C9-03A765F489D5}"/>
              </a:ext>
            </a:extLst>
          </p:cNvPr>
          <p:cNvSpPr txBox="1"/>
          <p:nvPr/>
        </p:nvSpPr>
        <p:spPr>
          <a:xfrm>
            <a:off x="1362352" y="1095320"/>
            <a:ext cx="1584176" cy="400110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標準抵抗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2FB699A-768C-06DB-54EE-09C7CF655080}"/>
              </a:ext>
            </a:extLst>
          </p:cNvPr>
          <p:cNvSpPr txBox="1"/>
          <p:nvPr/>
        </p:nvSpPr>
        <p:spPr>
          <a:xfrm>
            <a:off x="1650384" y="1608294"/>
            <a:ext cx="1692000" cy="400110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リレー回路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00D84D9-E2A1-BB7E-366E-4FB19E3716BE}"/>
              </a:ext>
            </a:extLst>
          </p:cNvPr>
          <p:cNvSpPr txBox="1"/>
          <p:nvPr/>
        </p:nvSpPr>
        <p:spPr>
          <a:xfrm>
            <a:off x="1650384" y="2121268"/>
            <a:ext cx="1692000" cy="400110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/>
              <a:t>V</a:t>
            </a:r>
            <a:r>
              <a:rPr lang="en-US" altLang="ja-JP" sz="2000" baseline="-25000" dirty="0" err="1"/>
              <a:t>sample</a:t>
            </a:r>
            <a:r>
              <a:rPr lang="ja-JP" altLang="en-US" sz="2000" dirty="0"/>
              <a:t>測定</a:t>
            </a:r>
            <a:endParaRPr kumimoji="1" lang="ja-JP" altLang="en-US" sz="2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771C3E6-7D95-1E05-46D6-F7F279EA55F9}"/>
              </a:ext>
            </a:extLst>
          </p:cNvPr>
          <p:cNvSpPr txBox="1"/>
          <p:nvPr/>
        </p:nvSpPr>
        <p:spPr>
          <a:xfrm>
            <a:off x="1639695" y="2634242"/>
            <a:ext cx="1692000" cy="400110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/>
              <a:t>V</a:t>
            </a:r>
            <a:r>
              <a:rPr lang="en-US" altLang="ja-JP" sz="2000" baseline="-25000" dirty="0" err="1"/>
              <a:t>Tc</a:t>
            </a:r>
            <a:r>
              <a:rPr lang="ja-JP" altLang="en-US" sz="2000" dirty="0"/>
              <a:t>測定</a:t>
            </a:r>
            <a:endParaRPr kumimoji="1" lang="ja-JP" altLang="en-US" sz="20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89FE7AD-CA31-58C3-F11F-08D9E0EF78DA}"/>
              </a:ext>
            </a:extLst>
          </p:cNvPr>
          <p:cNvSpPr txBox="1"/>
          <p:nvPr/>
        </p:nvSpPr>
        <p:spPr>
          <a:xfrm>
            <a:off x="1650384" y="3660190"/>
            <a:ext cx="1692000" cy="400110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V</a:t>
            </a:r>
            <a:r>
              <a:rPr lang="en-US" altLang="ja-JP" sz="2000" baseline="-25000" dirty="0"/>
              <a:t>TH</a:t>
            </a:r>
            <a:r>
              <a:rPr lang="ja-JP" altLang="en-US" sz="2000" dirty="0"/>
              <a:t>測定</a:t>
            </a:r>
            <a:endParaRPr kumimoji="1" lang="ja-JP" altLang="en-US" sz="20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87B4461-0B18-3DC2-6CC4-44DB652E7A54}"/>
              </a:ext>
            </a:extLst>
          </p:cNvPr>
          <p:cNvSpPr txBox="1"/>
          <p:nvPr/>
        </p:nvSpPr>
        <p:spPr>
          <a:xfrm>
            <a:off x="1650384" y="4173162"/>
            <a:ext cx="1692000" cy="400110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電流源</a:t>
            </a:r>
            <a:endParaRPr kumimoji="1" lang="ja-JP" altLang="en-US" sz="2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741A0A4-0B60-6A37-B733-0CCEF9E0E9B7}"/>
              </a:ext>
            </a:extLst>
          </p:cNvPr>
          <p:cNvSpPr txBox="1"/>
          <p:nvPr/>
        </p:nvSpPr>
        <p:spPr>
          <a:xfrm>
            <a:off x="1650384" y="3147215"/>
            <a:ext cx="1692000" cy="400110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/>
              <a:t>V</a:t>
            </a:r>
            <a:r>
              <a:rPr lang="en-US" altLang="ja-JP" sz="2000" baseline="-25000" dirty="0" err="1"/>
              <a:t>std</a:t>
            </a:r>
            <a:r>
              <a:rPr lang="ja-JP" altLang="en-US" sz="2000" dirty="0"/>
              <a:t>測定</a:t>
            </a:r>
            <a:endParaRPr kumimoji="1" lang="ja-JP" altLang="en-US" sz="20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618EEAC-5B0E-6C86-253D-5EA2027752F5}"/>
              </a:ext>
            </a:extLst>
          </p:cNvPr>
          <p:cNvSpPr txBox="1"/>
          <p:nvPr/>
        </p:nvSpPr>
        <p:spPr>
          <a:xfrm>
            <a:off x="3848448" y="2859335"/>
            <a:ext cx="2111759" cy="400110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/>
              <a:t>サンプルロッド</a:t>
            </a:r>
            <a:endParaRPr kumimoji="1" lang="ja-JP" altLang="en-US" sz="2000" dirty="0"/>
          </a:p>
        </p:txBody>
      </p:sp>
      <p:sp>
        <p:nvSpPr>
          <p:cNvPr id="22" name="吹き出し: 折線 21">
            <a:extLst>
              <a:ext uri="{FF2B5EF4-FFF2-40B4-BE49-F238E27FC236}">
                <a16:creationId xmlns:a16="http://schemas.microsoft.com/office/drawing/2014/main" id="{FCFEB4D5-09DD-B377-CEFF-930D77DC4AE1}"/>
              </a:ext>
            </a:extLst>
          </p:cNvPr>
          <p:cNvSpPr/>
          <p:nvPr/>
        </p:nvSpPr>
        <p:spPr>
          <a:xfrm>
            <a:off x="2271606" y="4813189"/>
            <a:ext cx="1080000" cy="432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2303"/>
              <a:gd name="adj6" fmla="val -28827"/>
            </a:avLst>
          </a:prstGeom>
          <a:solidFill>
            <a:srgbClr val="D9D9D9">
              <a:alpha val="69804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err="1">
                <a:solidFill>
                  <a:schemeClr val="tx1"/>
                </a:solidFill>
              </a:rPr>
              <a:t>V</a:t>
            </a:r>
            <a:r>
              <a:rPr kumimoji="1" lang="en-US" altLang="ja-JP" sz="2000" baseline="-25000" dirty="0" err="1">
                <a:solidFill>
                  <a:schemeClr val="tx1"/>
                </a:solidFill>
              </a:rPr>
              <a:t>sam</a:t>
            </a:r>
            <a:r>
              <a:rPr lang="en-US" altLang="ja-JP" sz="2000" baseline="-25000" dirty="0">
                <a:solidFill>
                  <a:schemeClr val="tx1"/>
                </a:solidFill>
              </a:rPr>
              <a:t>(</a:t>
            </a:r>
            <a:r>
              <a:rPr kumimoji="1" lang="en-US" altLang="ja-JP" sz="2000" baseline="-25000" dirty="0">
                <a:solidFill>
                  <a:schemeClr val="tx1"/>
                </a:solidFill>
              </a:rPr>
              <a:t>T</a:t>
            </a:r>
            <a:r>
              <a:rPr lang="en-US" altLang="ja-JP" sz="2000" baseline="-25000" dirty="0">
                <a:solidFill>
                  <a:schemeClr val="tx1"/>
                </a:solidFill>
              </a:rPr>
              <a:t>H)</a:t>
            </a:r>
            <a:endParaRPr kumimoji="1"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3" name="吹き出し: 折線 22">
            <a:extLst>
              <a:ext uri="{FF2B5EF4-FFF2-40B4-BE49-F238E27FC236}">
                <a16:creationId xmlns:a16="http://schemas.microsoft.com/office/drawing/2014/main" id="{307C4890-E128-6F94-D639-520F04EDC762}"/>
              </a:ext>
            </a:extLst>
          </p:cNvPr>
          <p:cNvSpPr/>
          <p:nvPr/>
        </p:nvSpPr>
        <p:spPr>
          <a:xfrm flipH="1">
            <a:off x="552108" y="4832204"/>
            <a:ext cx="1080000" cy="432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4751"/>
              <a:gd name="adj6" fmla="val -13802"/>
            </a:avLst>
          </a:prstGeom>
          <a:solidFill>
            <a:srgbClr val="D9D9D9">
              <a:alpha val="69804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err="1">
                <a:solidFill>
                  <a:schemeClr val="tx1"/>
                </a:solidFill>
              </a:rPr>
              <a:t>V</a:t>
            </a:r>
            <a:r>
              <a:rPr kumimoji="1" lang="en-US" altLang="ja-JP" sz="2000" baseline="-25000" dirty="0" err="1">
                <a:solidFill>
                  <a:schemeClr val="tx1"/>
                </a:solidFill>
              </a:rPr>
              <a:t>sam</a:t>
            </a:r>
            <a:r>
              <a:rPr kumimoji="1" lang="en-US" altLang="ja-JP" sz="2000" baseline="-25000" dirty="0">
                <a:solidFill>
                  <a:schemeClr val="tx1"/>
                </a:solidFill>
              </a:rPr>
              <a:t>(TC)</a:t>
            </a:r>
            <a:endParaRPr kumimoji="1"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4" name="吹き出し: 折線 23">
            <a:extLst>
              <a:ext uri="{FF2B5EF4-FFF2-40B4-BE49-F238E27FC236}">
                <a16:creationId xmlns:a16="http://schemas.microsoft.com/office/drawing/2014/main" id="{9C6DB311-01C5-9E97-BA2E-A7B018F735C6}"/>
              </a:ext>
            </a:extLst>
          </p:cNvPr>
          <p:cNvSpPr/>
          <p:nvPr/>
        </p:nvSpPr>
        <p:spPr>
          <a:xfrm>
            <a:off x="2154440" y="6140350"/>
            <a:ext cx="890945" cy="432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2970"/>
              <a:gd name="adj6" fmla="val -17002"/>
            </a:avLst>
          </a:prstGeom>
          <a:solidFill>
            <a:srgbClr val="D9D9D9">
              <a:alpha val="69804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V</a:t>
            </a:r>
            <a:r>
              <a:rPr lang="en-US" altLang="ja-JP" sz="2000" baseline="-25000" dirty="0">
                <a:solidFill>
                  <a:schemeClr val="tx1"/>
                </a:solidFill>
              </a:rPr>
              <a:t>TH</a:t>
            </a:r>
            <a:endParaRPr kumimoji="1"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5" name="吹き出し: 折線 24">
            <a:extLst>
              <a:ext uri="{FF2B5EF4-FFF2-40B4-BE49-F238E27FC236}">
                <a16:creationId xmlns:a16="http://schemas.microsoft.com/office/drawing/2014/main" id="{812D05EF-A4A6-4B0F-375F-B44F30FD5830}"/>
              </a:ext>
            </a:extLst>
          </p:cNvPr>
          <p:cNvSpPr/>
          <p:nvPr/>
        </p:nvSpPr>
        <p:spPr>
          <a:xfrm flipH="1">
            <a:off x="615423" y="6140350"/>
            <a:ext cx="890945" cy="432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2970"/>
              <a:gd name="adj6" fmla="val -17002"/>
            </a:avLst>
          </a:prstGeom>
          <a:solidFill>
            <a:srgbClr val="D9D9D9">
              <a:alpha val="69804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V</a:t>
            </a:r>
            <a:r>
              <a:rPr lang="en-US" altLang="ja-JP" sz="2000" baseline="-25000" dirty="0">
                <a:solidFill>
                  <a:schemeClr val="tx1"/>
                </a:solidFill>
              </a:rPr>
              <a:t>TC</a:t>
            </a:r>
            <a:endParaRPr kumimoji="1"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0F07C2F-E78D-7478-F697-45961ED5D18A}"/>
              </a:ext>
            </a:extLst>
          </p:cNvPr>
          <p:cNvSpPr txBox="1"/>
          <p:nvPr/>
        </p:nvSpPr>
        <p:spPr>
          <a:xfrm>
            <a:off x="3552145" y="5784061"/>
            <a:ext cx="2524243" cy="400110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/>
              <a:t>サンプルステージ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25ABB4F-7F1A-6417-8524-733E4F9AD660}"/>
              </a:ext>
            </a:extLst>
          </p:cNvPr>
          <p:cNvSpPr txBox="1"/>
          <p:nvPr/>
        </p:nvSpPr>
        <p:spPr>
          <a:xfrm>
            <a:off x="7723532" y="6171684"/>
            <a:ext cx="151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装置回路図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674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EB09254-7192-0E51-954D-C3FEFC6A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079E7A5C-0CE7-17EF-ECEA-C43C7859748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724128" cy="972000"/>
          </a:xfrm>
          <a:prstGeom prst="rect">
            <a:avLst/>
          </a:prstGeom>
        </p:spPr>
        <p:txBody>
          <a:bodyPr vert="horz" wrap="none" lIns="28800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84250" algn="l"/>
              </a:tabLst>
            </a:pP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SEM-EDS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測定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5B666AF8-4618-B326-7705-978D19822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01363"/>
              </p:ext>
            </p:extLst>
          </p:nvPr>
        </p:nvGraphicFramePr>
        <p:xfrm>
          <a:off x="141107" y="927911"/>
          <a:ext cx="4860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176844759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196382336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321363356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846021019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348452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x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Ti</a:t>
                      </a:r>
                      <a:endParaRPr lang="en-US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Co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Ni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Sn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864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35.7(7)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32.7(6)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31.7(9)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56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0.01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35.7(3)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0.40(6)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33.4(5)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30.5(2)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16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0.02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35.1(7)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0.62(8)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34.4(1)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29.8(4)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3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0.03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35.1(6)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1.3(3)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33.3(6)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30.3(5)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25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0.05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35.4(5)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1.6(1)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32.8(7)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30.3(7)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083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0.08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34.6(4)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3.1(2)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32.4(5)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29.9(4)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271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0.09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35.1(3)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3.1(4)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31.6(6)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30.2(5)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922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0.10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34.6(5)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3.4(2)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31.7(5)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30.3(9)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78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0.11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34.8(4)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3.7(4)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31.4(9)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30.0(9)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11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0.12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34.8(4)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4.0(3)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31.1(7)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30.0(6)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1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0.15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34.9(3)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5.0(3)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30.1(5)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30.0(3)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646182"/>
                  </a:ext>
                </a:extLst>
              </a:tr>
            </a:tbl>
          </a:graphicData>
        </a:graphic>
      </p:graphicFrame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7BDE5D47-7C6E-BA1C-E97C-97297C1363A8}"/>
              </a:ext>
            </a:extLst>
          </p:cNvPr>
          <p:cNvGrpSpPr/>
          <p:nvPr/>
        </p:nvGrpSpPr>
        <p:grpSpPr>
          <a:xfrm>
            <a:off x="5147978" y="1263741"/>
            <a:ext cx="3840172" cy="2658873"/>
            <a:chOff x="5147978" y="1263741"/>
            <a:chExt cx="3840172" cy="2658873"/>
          </a:xfrm>
        </p:grpSpPr>
        <p:pic>
          <p:nvPicPr>
            <p:cNvPr id="8" name="図 7" descr="モニター画面に映る文字&#10;&#10;自動的に生成された説明">
              <a:extLst>
                <a:ext uri="{FF2B5EF4-FFF2-40B4-BE49-F238E27FC236}">
                  <a16:creationId xmlns:a16="http://schemas.microsoft.com/office/drawing/2014/main" id="{A1F095B8-B4A6-885D-1EDD-395D734D8E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41"/>
            <a:stretch/>
          </p:blipFill>
          <p:spPr>
            <a:xfrm>
              <a:off x="7067978" y="2585443"/>
              <a:ext cx="1920000" cy="1337171"/>
            </a:xfrm>
            <a:prstGeom prst="rect">
              <a:avLst/>
            </a:prstGeom>
          </p:spPr>
        </p:pic>
        <p:pic>
          <p:nvPicPr>
            <p:cNvPr id="10" name="図 9" descr="オレンジ色の画面&#10;&#10;自動的に生成された説明">
              <a:extLst>
                <a:ext uri="{FF2B5EF4-FFF2-40B4-BE49-F238E27FC236}">
                  <a16:creationId xmlns:a16="http://schemas.microsoft.com/office/drawing/2014/main" id="{309259E9-1CB9-B9FC-089B-557C37E182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41"/>
            <a:stretch/>
          </p:blipFill>
          <p:spPr>
            <a:xfrm>
              <a:off x="5148064" y="1263741"/>
              <a:ext cx="1920000" cy="1337171"/>
            </a:xfrm>
            <a:prstGeom prst="rect">
              <a:avLst/>
            </a:prstGeom>
          </p:spPr>
        </p:pic>
        <p:pic>
          <p:nvPicPr>
            <p:cNvPr id="12" name="図 11" descr="草, グリーン, 選手, ボール が含まれている画像&#10;&#10;自動的に生成された説明">
              <a:extLst>
                <a:ext uri="{FF2B5EF4-FFF2-40B4-BE49-F238E27FC236}">
                  <a16:creationId xmlns:a16="http://schemas.microsoft.com/office/drawing/2014/main" id="{FF717C49-C39B-5FD7-6AF0-E591F2A48C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41"/>
            <a:stretch/>
          </p:blipFill>
          <p:spPr>
            <a:xfrm>
              <a:off x="7068150" y="1263741"/>
              <a:ext cx="1920000" cy="1337171"/>
            </a:xfrm>
            <a:prstGeom prst="rect">
              <a:avLst/>
            </a:prstGeom>
          </p:spPr>
        </p:pic>
        <p:pic>
          <p:nvPicPr>
            <p:cNvPr id="14" name="図 13" descr="グラフィカル ユーザー インターフェイス が含まれている画像&#10;&#10;自動的に生成された説明">
              <a:extLst>
                <a:ext uri="{FF2B5EF4-FFF2-40B4-BE49-F238E27FC236}">
                  <a16:creationId xmlns:a16="http://schemas.microsoft.com/office/drawing/2014/main" id="{9C5A8646-B8E0-E237-59E2-C96FE0BF1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41"/>
            <a:stretch/>
          </p:blipFill>
          <p:spPr>
            <a:xfrm>
              <a:off x="5147978" y="2585442"/>
              <a:ext cx="1920000" cy="1337171"/>
            </a:xfrm>
            <a:prstGeom prst="rect">
              <a:avLst/>
            </a:prstGeom>
          </p:spPr>
        </p:pic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B5E1C162-7020-6D58-8E96-2CA5494007BF}"/>
                </a:ext>
              </a:extLst>
            </p:cNvPr>
            <p:cNvGrpSpPr/>
            <p:nvPr/>
          </p:nvGrpSpPr>
          <p:grpSpPr>
            <a:xfrm>
              <a:off x="8556150" y="2364005"/>
              <a:ext cx="432000" cy="228429"/>
              <a:chOff x="8556150" y="2364005"/>
              <a:chExt cx="432000" cy="228429"/>
            </a:xfrm>
          </p:grpSpPr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5C09FE28-D593-3058-CC43-5BC9B5EBEDCC}"/>
                  </a:ext>
                </a:extLst>
              </p:cNvPr>
              <p:cNvSpPr/>
              <p:nvPr/>
            </p:nvSpPr>
            <p:spPr>
              <a:xfrm>
                <a:off x="8592150" y="2364005"/>
                <a:ext cx="360000" cy="3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445987C-1EB3-62F5-5A03-E4804C7A3CD7}"/>
                  </a:ext>
                </a:extLst>
              </p:cNvPr>
              <p:cNvSpPr txBox="1"/>
              <p:nvPr/>
            </p:nvSpPr>
            <p:spPr>
              <a:xfrm>
                <a:off x="8556150" y="2407768"/>
                <a:ext cx="432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kumimoji="1" lang="en-US" altLang="ja-JP" sz="1200" dirty="0">
                    <a:solidFill>
                      <a:schemeClr val="bg1"/>
                    </a:solidFill>
                  </a:rPr>
                  <a:t>10 </a:t>
                </a:r>
                <a:r>
                  <a:rPr kumimoji="1" lang="en-US" altLang="ja-JP" sz="1200" dirty="0" err="1">
                    <a:solidFill>
                      <a:schemeClr val="bg1"/>
                    </a:solidFill>
                  </a:rPr>
                  <a:t>μm</a:t>
                </a:r>
                <a:endParaRPr kumimoji="1" lang="ja-JP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84EF2F4A-3604-2893-D5CA-FADE459242FA}"/>
                </a:ext>
              </a:extLst>
            </p:cNvPr>
            <p:cNvGrpSpPr/>
            <p:nvPr/>
          </p:nvGrpSpPr>
          <p:grpSpPr>
            <a:xfrm>
              <a:off x="6600150" y="2370158"/>
              <a:ext cx="432000" cy="228429"/>
              <a:chOff x="8556150" y="2364005"/>
              <a:chExt cx="432000" cy="228429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74FE2DC3-A166-4939-C66E-8D503AAED0F7}"/>
                  </a:ext>
                </a:extLst>
              </p:cNvPr>
              <p:cNvSpPr/>
              <p:nvPr/>
            </p:nvSpPr>
            <p:spPr>
              <a:xfrm>
                <a:off x="8592150" y="2364005"/>
                <a:ext cx="360000" cy="3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55CA28CB-CD4E-6339-73BC-5850FA940DC9}"/>
                  </a:ext>
                </a:extLst>
              </p:cNvPr>
              <p:cNvSpPr txBox="1"/>
              <p:nvPr/>
            </p:nvSpPr>
            <p:spPr>
              <a:xfrm>
                <a:off x="8556150" y="2407768"/>
                <a:ext cx="432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kumimoji="1" lang="en-US" altLang="ja-JP" sz="1200" dirty="0">
                    <a:solidFill>
                      <a:schemeClr val="bg1"/>
                    </a:solidFill>
                  </a:rPr>
                  <a:t>10 </a:t>
                </a:r>
                <a:r>
                  <a:rPr kumimoji="1" lang="en-US" altLang="ja-JP" sz="1200" dirty="0" err="1">
                    <a:solidFill>
                      <a:schemeClr val="bg1"/>
                    </a:solidFill>
                  </a:rPr>
                  <a:t>μm</a:t>
                </a:r>
                <a:endParaRPr kumimoji="1" lang="ja-JP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159F78F2-5F90-DB7F-736A-AF3709F742C7}"/>
                </a:ext>
              </a:extLst>
            </p:cNvPr>
            <p:cNvGrpSpPr/>
            <p:nvPr/>
          </p:nvGrpSpPr>
          <p:grpSpPr>
            <a:xfrm>
              <a:off x="6588224" y="3674438"/>
              <a:ext cx="432000" cy="228429"/>
              <a:chOff x="8556150" y="2364005"/>
              <a:chExt cx="432000" cy="228429"/>
            </a:xfrm>
          </p:grpSpPr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61A1CB14-D588-AD60-7B58-557B090ECC38}"/>
                  </a:ext>
                </a:extLst>
              </p:cNvPr>
              <p:cNvSpPr/>
              <p:nvPr/>
            </p:nvSpPr>
            <p:spPr>
              <a:xfrm>
                <a:off x="8592150" y="2364005"/>
                <a:ext cx="360000" cy="3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E231E41-FD21-7D12-4498-90E3BBF5759A}"/>
                  </a:ext>
                </a:extLst>
              </p:cNvPr>
              <p:cNvSpPr txBox="1"/>
              <p:nvPr/>
            </p:nvSpPr>
            <p:spPr>
              <a:xfrm>
                <a:off x="8556150" y="2407768"/>
                <a:ext cx="432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kumimoji="1" lang="en-US" altLang="ja-JP" sz="1200" dirty="0">
                    <a:solidFill>
                      <a:schemeClr val="bg1"/>
                    </a:solidFill>
                  </a:rPr>
                  <a:t>10 </a:t>
                </a:r>
                <a:r>
                  <a:rPr kumimoji="1" lang="en-US" altLang="ja-JP" sz="1200" dirty="0" err="1">
                    <a:solidFill>
                      <a:schemeClr val="bg1"/>
                    </a:solidFill>
                  </a:rPr>
                  <a:t>μm</a:t>
                </a:r>
                <a:endParaRPr kumimoji="1" lang="ja-JP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164B6A48-4AAC-C235-43BA-D89A9A3902E8}"/>
                </a:ext>
              </a:extLst>
            </p:cNvPr>
            <p:cNvGrpSpPr/>
            <p:nvPr/>
          </p:nvGrpSpPr>
          <p:grpSpPr>
            <a:xfrm>
              <a:off x="8532440" y="3681160"/>
              <a:ext cx="432000" cy="228429"/>
              <a:chOff x="8556150" y="2364005"/>
              <a:chExt cx="432000" cy="228429"/>
            </a:xfrm>
          </p:grpSpPr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B6955402-D094-CAC3-DE9A-03C8FA18EA96}"/>
                  </a:ext>
                </a:extLst>
              </p:cNvPr>
              <p:cNvSpPr/>
              <p:nvPr/>
            </p:nvSpPr>
            <p:spPr>
              <a:xfrm>
                <a:off x="8592150" y="2364005"/>
                <a:ext cx="360000" cy="36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EF946215-63E6-A49C-F5E2-806657D19249}"/>
                  </a:ext>
                </a:extLst>
              </p:cNvPr>
              <p:cNvSpPr txBox="1"/>
              <p:nvPr/>
            </p:nvSpPr>
            <p:spPr>
              <a:xfrm>
                <a:off x="8556150" y="2407768"/>
                <a:ext cx="4320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kumimoji="1" lang="en-US" altLang="ja-JP" sz="1200" dirty="0">
                    <a:solidFill>
                      <a:schemeClr val="bg1"/>
                    </a:solidFill>
                  </a:rPr>
                  <a:t>10 </a:t>
                </a:r>
                <a:r>
                  <a:rPr kumimoji="1" lang="en-US" altLang="ja-JP" sz="1200" dirty="0" err="1">
                    <a:solidFill>
                      <a:schemeClr val="bg1"/>
                    </a:solidFill>
                  </a:rPr>
                  <a:t>μm</a:t>
                </a:r>
                <a:endParaRPr kumimoji="1" lang="ja-JP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B6E2DFB-C705-5178-E932-7EAC6C035E33}"/>
              </a:ext>
            </a:extLst>
          </p:cNvPr>
          <p:cNvSpPr txBox="1"/>
          <p:nvPr/>
        </p:nvSpPr>
        <p:spPr>
          <a:xfrm>
            <a:off x="5059906" y="4308900"/>
            <a:ext cx="392063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2000" dirty="0"/>
              <a:t>TiCo</a:t>
            </a:r>
            <a:r>
              <a:rPr kumimoji="1" lang="en-US" altLang="ja-JP" sz="2000" baseline="-25000" dirty="0"/>
              <a:t>0.09</a:t>
            </a:r>
            <a:r>
              <a:rPr kumimoji="1" lang="en-US" altLang="ja-JP" sz="2000" dirty="0"/>
              <a:t>Ni</a:t>
            </a:r>
            <a:r>
              <a:rPr kumimoji="1" lang="en-US" altLang="ja-JP" sz="2000" baseline="-25000" dirty="0"/>
              <a:t>0.91</a:t>
            </a:r>
            <a:r>
              <a:rPr kumimoji="1" lang="en-US" altLang="ja-JP" sz="2000" dirty="0"/>
              <a:t>Sn</a:t>
            </a:r>
            <a:r>
              <a:rPr kumimoji="1" lang="ja-JP" altLang="en-US" sz="2000" dirty="0"/>
              <a:t>の定量マッピング分析より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Ti</a:t>
            </a:r>
            <a:r>
              <a:rPr kumimoji="1" lang="ja-JP" altLang="en-US" sz="2000" dirty="0"/>
              <a:t>と</a:t>
            </a:r>
            <a:r>
              <a:rPr kumimoji="1" lang="en-US" altLang="ja-JP" sz="2000" dirty="0"/>
              <a:t>Sn</a:t>
            </a:r>
            <a:r>
              <a:rPr kumimoji="1" lang="ja-JP" altLang="en-US" sz="2000" dirty="0"/>
              <a:t>元素の偏析の様子</a:t>
            </a:r>
            <a:endParaRPr kumimoji="1" lang="en-US" altLang="ja-JP" sz="20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7954C54-26B8-D1FB-812F-08229BFF41EC}"/>
              </a:ext>
            </a:extLst>
          </p:cNvPr>
          <p:cNvSpPr/>
          <p:nvPr/>
        </p:nvSpPr>
        <p:spPr>
          <a:xfrm>
            <a:off x="52020" y="5655095"/>
            <a:ext cx="9039961" cy="115458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824B94A-B0D6-9F57-8B13-EA9B3DFE27C1}"/>
              </a:ext>
            </a:extLst>
          </p:cNvPr>
          <p:cNvSpPr txBox="1"/>
          <p:nvPr/>
        </p:nvSpPr>
        <p:spPr>
          <a:xfrm>
            <a:off x="317481" y="5746387"/>
            <a:ext cx="8532000" cy="972000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測定装置：</a:t>
            </a:r>
            <a:r>
              <a:rPr kumimoji="1" lang="en-US" altLang="ja-JP" sz="2000" dirty="0"/>
              <a:t>SU8010(FE-SEM, </a:t>
            </a:r>
            <a:r>
              <a:rPr kumimoji="1" lang="ja-JP" altLang="en-US" sz="2000" dirty="0"/>
              <a:t>日立ハイテク</a:t>
            </a:r>
            <a:r>
              <a:rPr kumimoji="1" lang="en-US" altLang="ja-JP" sz="2000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加速電圧：</a:t>
            </a:r>
            <a:r>
              <a:rPr kumimoji="1" lang="en-US" altLang="ja-JP" sz="2000" dirty="0"/>
              <a:t>15 kV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エミッション電流：</a:t>
            </a:r>
            <a:r>
              <a:rPr kumimoji="1" lang="en-US" altLang="ja-JP" sz="2000" dirty="0"/>
              <a:t>10 </a:t>
            </a:r>
            <a:r>
              <a:rPr kumimoji="1" lang="en-US" altLang="ja-JP" sz="2000" dirty="0" err="1"/>
              <a:t>μA</a:t>
            </a:r>
            <a:endParaRPr kumimoji="1"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EDS</a:t>
            </a:r>
            <a:r>
              <a:rPr kumimoji="1" lang="ja-JP" altLang="en-US" sz="2000" dirty="0"/>
              <a:t>検出器：</a:t>
            </a:r>
            <a:r>
              <a:rPr kumimoji="1" lang="en-US" altLang="ja-JP" sz="2000" dirty="0" err="1"/>
              <a:t>Xflash</a:t>
            </a:r>
            <a:r>
              <a:rPr kumimoji="1" lang="en-US" altLang="ja-JP" sz="2000" dirty="0">
                <a:sym typeface="Wingdings" panose="05000000000000000000" pitchFamily="2" charset="2"/>
              </a:rPr>
              <a:t>(Bruker)</a:t>
            </a:r>
            <a:endParaRPr kumimoji="1"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EDS</a:t>
            </a:r>
            <a:r>
              <a:rPr kumimoji="1" lang="ja-JP" altLang="en-US" sz="2000" dirty="0"/>
              <a:t>検出器分解能：</a:t>
            </a:r>
            <a:r>
              <a:rPr kumimoji="1" lang="en-US" altLang="ja-JP" sz="2000" dirty="0"/>
              <a:t>121 eV(Mn Kα)</a:t>
            </a:r>
          </a:p>
        </p:txBody>
      </p:sp>
    </p:spTree>
    <p:extLst>
      <p:ext uri="{BB962C8B-B14F-4D97-AF65-F5344CB8AC3E}">
        <p14:creationId xmlns:p14="http://schemas.microsoft.com/office/powerpoint/2010/main" val="3990669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EB09254-7192-0E51-954D-C3FEFC6A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079E7A5C-0CE7-17EF-ECEA-C43C7859748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724128" cy="972000"/>
          </a:xfrm>
          <a:prstGeom prst="rect">
            <a:avLst/>
          </a:prstGeom>
        </p:spPr>
        <p:txBody>
          <a:bodyPr vert="horz" wrap="none" lIns="28800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84250" algn="l"/>
              </a:tabLst>
            </a:pP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ホール効果測定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5B666AF8-4618-B326-7705-978D19822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074074"/>
              </p:ext>
            </p:extLst>
          </p:nvPr>
        </p:nvGraphicFramePr>
        <p:xfrm>
          <a:off x="808233" y="1459869"/>
          <a:ext cx="7527534" cy="349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600">
                  <a:extLst>
                    <a:ext uri="{9D8B030D-6E8A-4147-A177-3AD203B41FA5}">
                      <a16:colId xmlns:a16="http://schemas.microsoft.com/office/drawing/2014/main" val="1768447590"/>
                    </a:ext>
                  </a:extLst>
                </a:gridCol>
                <a:gridCol w="2085612">
                  <a:extLst>
                    <a:ext uri="{9D8B030D-6E8A-4147-A177-3AD203B41FA5}">
                      <a16:colId xmlns:a16="http://schemas.microsoft.com/office/drawing/2014/main" val="196382336"/>
                    </a:ext>
                  </a:extLst>
                </a:gridCol>
                <a:gridCol w="1916322">
                  <a:extLst>
                    <a:ext uri="{9D8B030D-6E8A-4147-A177-3AD203B41FA5}">
                      <a16:colId xmlns:a16="http://schemas.microsoft.com/office/drawing/2014/main" val="3213633560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23484524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x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n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[</a:t>
                      </a:r>
                      <a:r>
                        <a:rPr lang="en-US" altLang="ja-JP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×10</a:t>
                      </a:r>
                      <a:r>
                        <a:rPr lang="en-US" altLang="ja-JP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20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cm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-3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]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μ</a:t>
                      </a:r>
                      <a:r>
                        <a:rPr lang="el-GR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[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cm</a:t>
                      </a:r>
                      <a:r>
                        <a:rPr lang="en-US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/(V</a:t>
                      </a:r>
                      <a:r>
                        <a:rPr lang="ja-JP" alt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･</a:t>
                      </a:r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s)]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キャリアタイプ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864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0.64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(1)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14.7(2)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n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563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0.01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0.96(6)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2.3(1)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n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16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0.10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49(2)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0.115(6)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p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778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0.11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39(2)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0.23(1)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p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11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0.12</a:t>
                      </a:r>
                    </a:p>
                  </a:txBody>
                  <a:tcPr marL="108000" marR="108000" marT="108000" marB="108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69(6)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0.15(1)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p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12761"/>
                  </a:ext>
                </a:extLst>
              </a:tr>
            </a:tbl>
          </a:graphicData>
        </a:graphic>
      </p:graphicFrame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DF0C9F2-EB14-8DB2-24EB-B53ADF21E973}"/>
              </a:ext>
            </a:extLst>
          </p:cNvPr>
          <p:cNvGrpSpPr/>
          <p:nvPr/>
        </p:nvGrpSpPr>
        <p:grpSpPr>
          <a:xfrm>
            <a:off x="1115616" y="5229200"/>
            <a:ext cx="7056784" cy="1396812"/>
            <a:chOff x="1115616" y="5366093"/>
            <a:chExt cx="7056784" cy="139681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9309022-B8C6-F605-D64A-4F3236C76AC4}"/>
                </a:ext>
              </a:extLst>
            </p:cNvPr>
            <p:cNvSpPr/>
            <p:nvPr/>
          </p:nvSpPr>
          <p:spPr>
            <a:xfrm>
              <a:off x="1115616" y="5366093"/>
              <a:ext cx="7056784" cy="139681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792F8A79-FE6A-5BB6-E505-ABCB15F8AC54}"/>
                </a:ext>
              </a:extLst>
            </p:cNvPr>
            <p:cNvSpPr txBox="1"/>
            <p:nvPr/>
          </p:nvSpPr>
          <p:spPr>
            <a:xfrm>
              <a:off x="1322900" y="5448946"/>
              <a:ext cx="6642216" cy="1231106"/>
            </a:xfrm>
            <a:prstGeom prst="rect">
              <a:avLst/>
            </a:prstGeom>
            <a:noFill/>
          </p:spPr>
          <p:txBody>
            <a:bodyPr wrap="square" lIns="0" tIns="0" rIns="0" bIns="0" numCol="2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ja-JP" altLang="en-US" sz="2000" dirty="0"/>
                <a:t>測定装置：</a:t>
              </a:r>
              <a:r>
                <a:rPr kumimoji="1" lang="en-US" altLang="ja-JP" sz="2000" dirty="0"/>
                <a:t>ResiTest8300</a:t>
              </a:r>
              <a:r>
                <a:rPr kumimoji="1" lang="ja-JP" altLang="en-US" sz="2000" dirty="0"/>
                <a:t>（東陽テクニカ）</a:t>
              </a:r>
              <a:endParaRPr kumimoji="1" lang="en-US" altLang="ja-JP" sz="20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ja-JP" altLang="en-US" sz="2000" dirty="0"/>
                <a:t>測定方法：</a:t>
              </a:r>
              <a:r>
                <a:rPr kumimoji="1" lang="en-US" altLang="ja-JP" sz="2000" dirty="0"/>
                <a:t>van der </a:t>
              </a:r>
              <a:r>
                <a:rPr kumimoji="1" lang="en-US" altLang="ja-JP" sz="2000" dirty="0" err="1"/>
                <a:t>Pauw</a:t>
              </a:r>
              <a:r>
                <a:rPr kumimoji="1" lang="ja-JP" altLang="en-US" sz="2000" dirty="0"/>
                <a:t>法</a:t>
              </a:r>
              <a:endParaRPr kumimoji="1" lang="en-US" altLang="ja-JP" sz="20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ja-JP" altLang="en-US" sz="2000" dirty="0"/>
                <a:t>測定温度：室温</a:t>
              </a:r>
              <a:endParaRPr kumimoji="1" lang="en-US" altLang="ja-JP" sz="2000" dirty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ja-JP" altLang="en-US" sz="2000" dirty="0"/>
                <a:t>設定電流：</a:t>
              </a:r>
              <a:r>
                <a:rPr kumimoji="1" lang="en-US" altLang="ja-JP" sz="2000" dirty="0"/>
                <a:t>100~140 mA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ja-JP" altLang="en-US" sz="2000" dirty="0"/>
                <a:t>磁場：</a:t>
              </a:r>
              <a:r>
                <a:rPr kumimoji="1" lang="en-US" altLang="ja-JP" sz="2000" dirty="0"/>
                <a:t>0.6~0.865 T(Max)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ja-JP" altLang="en-US" sz="2000" dirty="0"/>
                <a:t>磁場間隙：</a:t>
              </a:r>
              <a:r>
                <a:rPr kumimoji="1" lang="en-US" altLang="ja-JP" sz="2000" dirty="0"/>
                <a:t>41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972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F721A73-4637-EB12-3AF0-ECA557E6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B2F08E15-3DCB-8ACD-AD9D-534CA7639C6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724128" cy="972000"/>
          </a:xfrm>
          <a:prstGeom prst="rect">
            <a:avLst/>
          </a:prstGeom>
        </p:spPr>
        <p:txBody>
          <a:bodyPr vert="horz" wrap="none" lIns="28800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84250" algn="l"/>
              </a:tabLst>
            </a:pP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格子定数の置換量依存性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A5DC9E9-D1E8-1B09-7044-9D2DD9352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124744"/>
            <a:ext cx="5807999" cy="5400000"/>
          </a:xfrm>
          <a:prstGeom prst="rect">
            <a:avLst/>
          </a:prstGeom>
        </p:spPr>
      </p:pic>
      <p:graphicFrame>
        <p:nvGraphicFramePr>
          <p:cNvPr id="6" name="表 18">
            <a:extLst>
              <a:ext uri="{FF2B5EF4-FFF2-40B4-BE49-F238E27FC236}">
                <a16:creationId xmlns:a16="http://schemas.microsoft.com/office/drawing/2014/main" id="{52D49DDD-1C00-8FD8-4F56-DC96D9D63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12161"/>
              </p:ext>
            </p:extLst>
          </p:nvPr>
        </p:nvGraphicFramePr>
        <p:xfrm>
          <a:off x="6156176" y="2492896"/>
          <a:ext cx="260154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206">
                  <a:extLst>
                    <a:ext uri="{9D8B030D-6E8A-4147-A177-3AD203B41FA5}">
                      <a16:colId xmlns:a16="http://schemas.microsoft.com/office/drawing/2014/main" val="731950007"/>
                    </a:ext>
                  </a:extLst>
                </a:gridCol>
                <a:gridCol w="1723343">
                  <a:extLst>
                    <a:ext uri="{9D8B030D-6E8A-4147-A177-3AD203B41FA5}">
                      <a16:colId xmlns:a16="http://schemas.microsoft.com/office/drawing/2014/main" val="1438025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effectLst/>
                        </a:rPr>
                        <a:t>元素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effectLst/>
                        </a:rPr>
                        <a:t>原子半径</a:t>
                      </a:r>
                      <a:r>
                        <a:rPr kumimoji="1" lang="en-US" altLang="ja-JP" sz="2000" b="0" i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effectLst/>
                        </a:rPr>
                        <a:t>[Å]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10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err="1">
                          <a:solidFill>
                            <a:schemeClr val="tx1"/>
                          </a:solidFill>
                          <a:effectLst/>
                        </a:rPr>
                        <a:t>Ti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effectLst/>
                        </a:rPr>
                        <a:t>1.47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29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effectLst/>
                        </a:rPr>
                        <a:t>1.25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761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effectLst/>
                        </a:rPr>
                        <a:t>Ni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effectLst/>
                        </a:rPr>
                        <a:t>1.24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893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84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26E7F11A-AB52-4E85-88F9-B8E526CA07F6}"/>
              </a:ext>
            </a:extLst>
          </p:cNvPr>
          <p:cNvSpPr/>
          <p:nvPr/>
        </p:nvSpPr>
        <p:spPr>
          <a:xfrm>
            <a:off x="248432" y="1340768"/>
            <a:ext cx="4320000" cy="108000"/>
          </a:xfrm>
          <a:prstGeom prst="rect">
            <a:avLst/>
          </a:prstGeom>
          <a:solidFill>
            <a:srgbClr val="4DC4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86CA48E1-D167-4320-942C-5B458BA7AD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419872" cy="972000"/>
          </a:xfrm>
          <a:prstGeom prst="rect">
            <a:avLst/>
          </a:prstGeom>
        </p:spPr>
        <p:txBody>
          <a:bodyPr vert="horz" wrap="none" lIns="28800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84250" algn="l"/>
              </a:tabLst>
            </a:pP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Introduction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43BCAD5-0018-4313-AEF5-22C28A3EE3D2}"/>
              </a:ext>
            </a:extLst>
          </p:cNvPr>
          <p:cNvSpPr txBox="1"/>
          <p:nvPr/>
        </p:nvSpPr>
        <p:spPr>
          <a:xfrm>
            <a:off x="228700" y="1065436"/>
            <a:ext cx="4356000" cy="442035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ja-JP" altLang="en-US" sz="2400" dirty="0"/>
              <a:t>ハーフ・ホイスラー合金</a:t>
            </a:r>
            <a:r>
              <a:rPr kumimoji="1" lang="en-US" altLang="ja-JP" sz="2400" dirty="0"/>
              <a:t>TiNiSn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C03C21-7916-411E-906C-EDAF8740B884}"/>
              </a:ext>
            </a:extLst>
          </p:cNvPr>
          <p:cNvSpPr txBox="1"/>
          <p:nvPr/>
        </p:nvSpPr>
        <p:spPr>
          <a:xfrm>
            <a:off x="4563326" y="1437594"/>
            <a:ext cx="4402117" cy="2919636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p"/>
            </a:pPr>
            <a:r>
              <a:rPr lang="ja-JP" altLang="en-US" sz="2000" dirty="0"/>
              <a:t>環境低負荷で豊富な元素で構成された金属間化合物</a:t>
            </a:r>
            <a:endParaRPr lang="en-US" altLang="ja-JP" sz="2000" dirty="0"/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p"/>
            </a:pPr>
            <a:r>
              <a:rPr lang="ja-JP" altLang="en-US" sz="2000" dirty="0"/>
              <a:t>半導体バンド構造を示し、高いゼーベック係数の値と低い電気抵抗率を持つ</a:t>
            </a:r>
            <a:endParaRPr lang="en-US" altLang="ja-JP" sz="2000" dirty="0"/>
          </a:p>
          <a:p>
            <a:pPr marL="342900" indent="-342900">
              <a:lnSpc>
                <a:spcPts val="3200"/>
              </a:lnSpc>
              <a:buFont typeface="Wingdings" panose="05000000000000000000" pitchFamily="2" charset="2"/>
              <a:buChar char="p"/>
            </a:pPr>
            <a:r>
              <a:rPr lang="ja-JP" altLang="en-US" sz="2000" dirty="0"/>
              <a:t>中温域（≈</a:t>
            </a:r>
            <a:r>
              <a:rPr lang="en-US" altLang="ja-JP" sz="2000" dirty="0"/>
              <a:t>800 K</a:t>
            </a:r>
            <a:r>
              <a:rPr lang="ja-JP" altLang="en-US" sz="2000" dirty="0"/>
              <a:t>）で</a:t>
            </a:r>
            <a:r>
              <a:rPr lang="en-US" altLang="ja-JP" sz="2000" i="1" dirty="0"/>
              <a:t>ZT</a:t>
            </a:r>
            <a:r>
              <a:rPr lang="ja-JP" altLang="en-US" sz="2000" dirty="0"/>
              <a:t>がピークを示す</a:t>
            </a:r>
            <a:r>
              <a:rPr lang="en-US" altLang="ja-JP" sz="2000" dirty="0"/>
              <a:t>n</a:t>
            </a:r>
            <a:r>
              <a:rPr lang="ja-JP" altLang="en-US" sz="2000" dirty="0"/>
              <a:t>型熱電材料</a:t>
            </a:r>
            <a:endParaRPr lang="en-US" altLang="ja-JP" sz="20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C0E92BC-CCC1-4C37-A407-C6832F26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F775B6C-12BB-1987-1E6E-00445DC85D6D}"/>
              </a:ext>
            </a:extLst>
          </p:cNvPr>
          <p:cNvSpPr txBox="1"/>
          <p:nvPr/>
        </p:nvSpPr>
        <p:spPr>
          <a:xfrm>
            <a:off x="61658" y="4703711"/>
            <a:ext cx="5366335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000" dirty="0"/>
              <a:t>熱起電力の正負は多数キャリアが電子かホールかによって決まる</a:t>
            </a:r>
            <a:endParaRPr kumimoji="1" lang="en-US" altLang="ja-JP" sz="2000" dirty="0"/>
          </a:p>
          <a:p>
            <a:pPr>
              <a:lnSpc>
                <a:spcPct val="150000"/>
              </a:lnSpc>
            </a:pPr>
            <a:r>
              <a:rPr kumimoji="1" lang="ja-JP" altLang="en-US" sz="2000" dirty="0"/>
              <a:t>⇒多数キャリアをホールへと変化させること　</a:t>
            </a:r>
            <a:endParaRPr kumimoji="1" lang="en-US" altLang="ja-JP" sz="2000" dirty="0"/>
          </a:p>
          <a:p>
            <a:pPr>
              <a:lnSpc>
                <a:spcPct val="150000"/>
              </a:lnSpc>
            </a:pPr>
            <a:r>
              <a:rPr kumimoji="1" lang="ja-JP" altLang="en-US" sz="2000" dirty="0"/>
              <a:t>　で</a:t>
            </a:r>
            <a:r>
              <a:rPr kumimoji="1" lang="en-US" altLang="ja-JP" sz="2000" dirty="0"/>
              <a:t>p</a:t>
            </a:r>
            <a:r>
              <a:rPr kumimoji="1" lang="ja-JP" altLang="en-US" sz="2000" dirty="0"/>
              <a:t>型の</a:t>
            </a:r>
            <a:r>
              <a:rPr kumimoji="1" lang="en-US" altLang="ja-JP" sz="2000" dirty="0"/>
              <a:t>TiNiSn</a:t>
            </a:r>
            <a:r>
              <a:rPr kumimoji="1" lang="ja-JP" altLang="en-US" sz="2000" dirty="0"/>
              <a:t>を作製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2E67D53-7E26-66CC-59A9-BA5703F18059}"/>
              </a:ext>
            </a:extLst>
          </p:cNvPr>
          <p:cNvGrpSpPr>
            <a:grpSpLocks noChangeAspect="1"/>
          </p:cNvGrpSpPr>
          <p:nvPr/>
        </p:nvGrpSpPr>
        <p:grpSpPr>
          <a:xfrm>
            <a:off x="287633" y="1534105"/>
            <a:ext cx="4280799" cy="3210600"/>
            <a:chOff x="10649190" y="3068960"/>
            <a:chExt cx="4396139" cy="3297104"/>
          </a:xfrm>
        </p:grpSpPr>
        <p:pic>
          <p:nvPicPr>
            <p:cNvPr id="5" name="図 4" descr="グラフ, ヒストグラム&#10;&#10;自動的に生成された説明">
              <a:extLst>
                <a:ext uri="{FF2B5EF4-FFF2-40B4-BE49-F238E27FC236}">
                  <a16:creationId xmlns:a16="http://schemas.microsoft.com/office/drawing/2014/main" id="{50778389-AF65-B234-EEE7-2CE338EEC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9190" y="3068960"/>
              <a:ext cx="4396139" cy="3297104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C68E3BE-23AB-18D0-F65F-7BEE10228465}"/>
                </a:ext>
              </a:extLst>
            </p:cNvPr>
            <p:cNvSpPr txBox="1"/>
            <p:nvPr/>
          </p:nvSpPr>
          <p:spPr>
            <a:xfrm>
              <a:off x="12916068" y="3823667"/>
              <a:ext cx="1910067" cy="37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1" lang="en-US" altLang="ja-JP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≈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 eV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矢印: 右 6">
              <a:extLst>
                <a:ext uri="{FF2B5EF4-FFF2-40B4-BE49-F238E27FC236}">
                  <a16:creationId xmlns:a16="http://schemas.microsoft.com/office/drawing/2014/main" id="{18BC7ACA-E9E8-C0E1-DDF5-D68A27682483}"/>
                </a:ext>
              </a:extLst>
            </p:cNvPr>
            <p:cNvSpPr/>
            <p:nvPr/>
          </p:nvSpPr>
          <p:spPr>
            <a:xfrm rot="5400000">
              <a:off x="12804843" y="4446926"/>
              <a:ext cx="481326" cy="282393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1" name="図 10" descr="グラフ, バブル チャート&#10;&#10;自動的に生成された説明">
            <a:extLst>
              <a:ext uri="{FF2B5EF4-FFF2-40B4-BE49-F238E27FC236}">
                <a16:creationId xmlns:a16="http://schemas.microsoft.com/office/drawing/2014/main" id="{841C7EB8-5E6D-0D74-26B7-435A23592C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0" t="11940" r="32233" b="12943"/>
          <a:stretch/>
        </p:blipFill>
        <p:spPr>
          <a:xfrm>
            <a:off x="898617" y="1773560"/>
            <a:ext cx="1213881" cy="1150162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D8384C9-939A-81AC-1746-A10F948B8230}"/>
              </a:ext>
            </a:extLst>
          </p:cNvPr>
          <p:cNvGrpSpPr>
            <a:grpSpLocks noChangeAspect="1"/>
          </p:cNvGrpSpPr>
          <p:nvPr/>
        </p:nvGrpSpPr>
        <p:grpSpPr>
          <a:xfrm>
            <a:off x="5530733" y="4485843"/>
            <a:ext cx="2467301" cy="1522877"/>
            <a:chOff x="6932541" y="4070792"/>
            <a:chExt cx="3008907" cy="1857167"/>
          </a:xfrm>
        </p:grpSpPr>
        <p:sp>
          <p:nvSpPr>
            <p:cNvPr id="13" name="直方体 12">
              <a:extLst>
                <a:ext uri="{FF2B5EF4-FFF2-40B4-BE49-F238E27FC236}">
                  <a16:creationId xmlns:a16="http://schemas.microsoft.com/office/drawing/2014/main" id="{54B66E2C-4F40-8AFE-3F0E-D9D7051463B0}"/>
                </a:ext>
              </a:extLst>
            </p:cNvPr>
            <p:cNvSpPr/>
            <p:nvPr/>
          </p:nvSpPr>
          <p:spPr>
            <a:xfrm>
              <a:off x="7033148" y="4841409"/>
              <a:ext cx="2908300" cy="971259"/>
            </a:xfrm>
            <a:prstGeom prst="cube">
              <a:avLst>
                <a:gd name="adj" fmla="val 90768"/>
              </a:avLst>
            </a:prstGeom>
            <a:solidFill>
              <a:srgbClr val="D0CEC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直方体 14">
              <a:extLst>
                <a:ext uri="{FF2B5EF4-FFF2-40B4-BE49-F238E27FC236}">
                  <a16:creationId xmlns:a16="http://schemas.microsoft.com/office/drawing/2014/main" id="{1FC2B1DC-D1E9-8803-73D1-98DB35333A77}"/>
                </a:ext>
              </a:extLst>
            </p:cNvPr>
            <p:cNvSpPr/>
            <p:nvPr/>
          </p:nvSpPr>
          <p:spPr>
            <a:xfrm>
              <a:off x="6932541" y="5538277"/>
              <a:ext cx="648000" cy="384918"/>
            </a:xfrm>
            <a:prstGeom prst="cube">
              <a:avLst>
                <a:gd name="adj" fmla="val 9076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直方体 15">
              <a:extLst>
                <a:ext uri="{FF2B5EF4-FFF2-40B4-BE49-F238E27FC236}">
                  <a16:creationId xmlns:a16="http://schemas.microsoft.com/office/drawing/2014/main" id="{5573CAC3-35A0-D1AF-50C2-A2B7CEA49EE2}"/>
                </a:ext>
              </a:extLst>
            </p:cNvPr>
            <p:cNvSpPr/>
            <p:nvPr/>
          </p:nvSpPr>
          <p:spPr>
            <a:xfrm>
              <a:off x="7791386" y="4835368"/>
              <a:ext cx="950244" cy="165600"/>
            </a:xfrm>
            <a:prstGeom prst="cube">
              <a:avLst>
                <a:gd name="adj" fmla="val 8327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直方体 16">
              <a:extLst>
                <a:ext uri="{FF2B5EF4-FFF2-40B4-BE49-F238E27FC236}">
                  <a16:creationId xmlns:a16="http://schemas.microsoft.com/office/drawing/2014/main" id="{B8B7E8AE-C7F5-BFBB-2CD7-178CCBE7B1E4}"/>
                </a:ext>
              </a:extLst>
            </p:cNvPr>
            <p:cNvSpPr/>
            <p:nvPr/>
          </p:nvSpPr>
          <p:spPr>
            <a:xfrm>
              <a:off x="7361092" y="5084121"/>
              <a:ext cx="648000" cy="384918"/>
            </a:xfrm>
            <a:prstGeom prst="cube">
              <a:avLst>
                <a:gd name="adj" fmla="val 9076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B233440A-D009-A4FE-AD1A-7BB0648295E8}"/>
                </a:ext>
              </a:extLst>
            </p:cNvPr>
            <p:cNvGrpSpPr/>
            <p:nvPr/>
          </p:nvGrpSpPr>
          <p:grpSpPr>
            <a:xfrm>
              <a:off x="7577092" y="4150378"/>
              <a:ext cx="648000" cy="1070236"/>
              <a:chOff x="7109962" y="3261473"/>
              <a:chExt cx="648000" cy="1070236"/>
            </a:xfrm>
          </p:grpSpPr>
          <p:sp>
            <p:nvSpPr>
              <p:cNvPr id="57" name="直方体 56">
                <a:extLst>
                  <a:ext uri="{FF2B5EF4-FFF2-40B4-BE49-F238E27FC236}">
                    <a16:creationId xmlns:a16="http://schemas.microsoft.com/office/drawing/2014/main" id="{1CE7E2CD-4D0E-BB22-3312-5A806F9B4298}"/>
                  </a:ext>
                </a:extLst>
              </p:cNvPr>
              <p:cNvSpPr/>
              <p:nvPr/>
            </p:nvSpPr>
            <p:spPr>
              <a:xfrm>
                <a:off x="7325962" y="3261473"/>
                <a:ext cx="432000" cy="828000"/>
              </a:xfrm>
              <a:prstGeom prst="cube">
                <a:avLst>
                  <a:gd name="adj" fmla="val 3117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直方体 57">
                <a:extLst>
                  <a:ext uri="{FF2B5EF4-FFF2-40B4-BE49-F238E27FC236}">
                    <a16:creationId xmlns:a16="http://schemas.microsoft.com/office/drawing/2014/main" id="{2C9F7B1F-CC71-D3E8-9A57-7D9327919AB6}"/>
                  </a:ext>
                </a:extLst>
              </p:cNvPr>
              <p:cNvSpPr/>
              <p:nvPr/>
            </p:nvSpPr>
            <p:spPr>
              <a:xfrm>
                <a:off x="7109962" y="3503709"/>
                <a:ext cx="432000" cy="828000"/>
              </a:xfrm>
              <a:prstGeom prst="cube">
                <a:avLst>
                  <a:gd name="adj" fmla="val 31178"/>
                </a:avLst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直方体 58">
                <a:extLst>
                  <a:ext uri="{FF2B5EF4-FFF2-40B4-BE49-F238E27FC236}">
                    <a16:creationId xmlns:a16="http://schemas.microsoft.com/office/drawing/2014/main" id="{0353ACFD-2FD1-8D12-083A-8CDBC62B0293}"/>
                  </a:ext>
                </a:extLst>
              </p:cNvPr>
              <p:cNvSpPr/>
              <p:nvPr/>
            </p:nvSpPr>
            <p:spPr>
              <a:xfrm>
                <a:off x="7109962" y="3261473"/>
                <a:ext cx="648000" cy="384918"/>
              </a:xfrm>
              <a:prstGeom prst="cube">
                <a:avLst>
                  <a:gd name="adj" fmla="val 90768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" name="直方体 18">
              <a:extLst>
                <a:ext uri="{FF2B5EF4-FFF2-40B4-BE49-F238E27FC236}">
                  <a16:creationId xmlns:a16="http://schemas.microsoft.com/office/drawing/2014/main" id="{9CEAF039-A5FB-61ED-B51F-B78E4335EEEB}"/>
                </a:ext>
              </a:extLst>
            </p:cNvPr>
            <p:cNvSpPr/>
            <p:nvPr/>
          </p:nvSpPr>
          <p:spPr>
            <a:xfrm>
              <a:off x="7663086" y="5538487"/>
              <a:ext cx="950244" cy="165600"/>
            </a:xfrm>
            <a:prstGeom prst="cube">
              <a:avLst>
                <a:gd name="adj" fmla="val 8327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99BA5794-AD3B-C466-B3D4-4697CA661646}"/>
                </a:ext>
              </a:extLst>
            </p:cNvPr>
            <p:cNvGrpSpPr/>
            <p:nvPr/>
          </p:nvGrpSpPr>
          <p:grpSpPr>
            <a:xfrm>
              <a:off x="7148268" y="4605463"/>
              <a:ext cx="648000" cy="1070236"/>
              <a:chOff x="7109962" y="3261473"/>
              <a:chExt cx="648000" cy="1070236"/>
            </a:xfrm>
          </p:grpSpPr>
          <p:sp>
            <p:nvSpPr>
              <p:cNvPr id="54" name="直方体 53">
                <a:extLst>
                  <a:ext uri="{FF2B5EF4-FFF2-40B4-BE49-F238E27FC236}">
                    <a16:creationId xmlns:a16="http://schemas.microsoft.com/office/drawing/2014/main" id="{FEAF5242-AB72-CFFD-45A8-06071B546B0B}"/>
                  </a:ext>
                </a:extLst>
              </p:cNvPr>
              <p:cNvSpPr/>
              <p:nvPr/>
            </p:nvSpPr>
            <p:spPr>
              <a:xfrm>
                <a:off x="7325962" y="3261473"/>
                <a:ext cx="432000" cy="828000"/>
              </a:xfrm>
              <a:prstGeom prst="cube">
                <a:avLst>
                  <a:gd name="adj" fmla="val 3117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直方体 54">
                <a:extLst>
                  <a:ext uri="{FF2B5EF4-FFF2-40B4-BE49-F238E27FC236}">
                    <a16:creationId xmlns:a16="http://schemas.microsoft.com/office/drawing/2014/main" id="{F937FFFB-E360-9BC3-56DE-963FCFF6B981}"/>
                  </a:ext>
                </a:extLst>
              </p:cNvPr>
              <p:cNvSpPr/>
              <p:nvPr/>
            </p:nvSpPr>
            <p:spPr>
              <a:xfrm>
                <a:off x="7109962" y="3503709"/>
                <a:ext cx="432000" cy="828000"/>
              </a:xfrm>
              <a:prstGeom prst="cube">
                <a:avLst>
                  <a:gd name="adj" fmla="val 31178"/>
                </a:avLst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直方体 55">
                <a:extLst>
                  <a:ext uri="{FF2B5EF4-FFF2-40B4-BE49-F238E27FC236}">
                    <a16:creationId xmlns:a16="http://schemas.microsoft.com/office/drawing/2014/main" id="{0B76D2CE-0774-E5CC-BFFA-B7476CA62AAD}"/>
                  </a:ext>
                </a:extLst>
              </p:cNvPr>
              <p:cNvSpPr/>
              <p:nvPr/>
            </p:nvSpPr>
            <p:spPr>
              <a:xfrm>
                <a:off x="7109962" y="3261473"/>
                <a:ext cx="648000" cy="384918"/>
              </a:xfrm>
              <a:prstGeom prst="cube">
                <a:avLst>
                  <a:gd name="adj" fmla="val 90768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" name="直方体 20">
              <a:extLst>
                <a:ext uri="{FF2B5EF4-FFF2-40B4-BE49-F238E27FC236}">
                  <a16:creationId xmlns:a16="http://schemas.microsoft.com/office/drawing/2014/main" id="{395E2E28-22F9-8699-3E94-DDCE0066540D}"/>
                </a:ext>
              </a:extLst>
            </p:cNvPr>
            <p:cNvSpPr/>
            <p:nvPr/>
          </p:nvSpPr>
          <p:spPr>
            <a:xfrm>
              <a:off x="7876160" y="5077627"/>
              <a:ext cx="648000" cy="384918"/>
            </a:xfrm>
            <a:prstGeom prst="cube">
              <a:avLst>
                <a:gd name="adj" fmla="val 9076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7827FBC3-C44F-8EE6-C78D-41B4EA490DCB}"/>
                </a:ext>
              </a:extLst>
            </p:cNvPr>
            <p:cNvGrpSpPr/>
            <p:nvPr/>
          </p:nvGrpSpPr>
          <p:grpSpPr>
            <a:xfrm>
              <a:off x="8092160" y="4144026"/>
              <a:ext cx="648000" cy="1070236"/>
              <a:chOff x="7109962" y="3261473"/>
              <a:chExt cx="648000" cy="1070236"/>
            </a:xfrm>
          </p:grpSpPr>
          <p:sp>
            <p:nvSpPr>
              <p:cNvPr id="51" name="直方体 50">
                <a:extLst>
                  <a:ext uri="{FF2B5EF4-FFF2-40B4-BE49-F238E27FC236}">
                    <a16:creationId xmlns:a16="http://schemas.microsoft.com/office/drawing/2014/main" id="{21029B92-2690-0BBC-7DEF-37376E48074A}"/>
                  </a:ext>
                </a:extLst>
              </p:cNvPr>
              <p:cNvSpPr/>
              <p:nvPr/>
            </p:nvSpPr>
            <p:spPr>
              <a:xfrm>
                <a:off x="7325962" y="3261473"/>
                <a:ext cx="432000" cy="828000"/>
              </a:xfrm>
              <a:prstGeom prst="cube">
                <a:avLst>
                  <a:gd name="adj" fmla="val 31178"/>
                </a:avLst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直方体 51">
                <a:extLst>
                  <a:ext uri="{FF2B5EF4-FFF2-40B4-BE49-F238E27FC236}">
                    <a16:creationId xmlns:a16="http://schemas.microsoft.com/office/drawing/2014/main" id="{C970E7D9-292A-62DF-D86E-1A27B48F5D22}"/>
                  </a:ext>
                </a:extLst>
              </p:cNvPr>
              <p:cNvSpPr/>
              <p:nvPr/>
            </p:nvSpPr>
            <p:spPr>
              <a:xfrm>
                <a:off x="7109962" y="3503709"/>
                <a:ext cx="432000" cy="828000"/>
              </a:xfrm>
              <a:prstGeom prst="cube">
                <a:avLst>
                  <a:gd name="adj" fmla="val 3117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3" name="直方体 52">
                <a:extLst>
                  <a:ext uri="{FF2B5EF4-FFF2-40B4-BE49-F238E27FC236}">
                    <a16:creationId xmlns:a16="http://schemas.microsoft.com/office/drawing/2014/main" id="{90F7B77C-C980-3E67-4C1E-6E3946282281}"/>
                  </a:ext>
                </a:extLst>
              </p:cNvPr>
              <p:cNvSpPr/>
              <p:nvPr/>
            </p:nvSpPr>
            <p:spPr>
              <a:xfrm>
                <a:off x="7109962" y="3261473"/>
                <a:ext cx="648000" cy="384918"/>
              </a:xfrm>
              <a:prstGeom prst="cube">
                <a:avLst>
                  <a:gd name="adj" fmla="val 90768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395C156B-6876-9FDC-D53C-8229CE3585CE}"/>
                </a:ext>
              </a:extLst>
            </p:cNvPr>
            <p:cNvGrpSpPr/>
            <p:nvPr/>
          </p:nvGrpSpPr>
          <p:grpSpPr>
            <a:xfrm>
              <a:off x="7663336" y="4605463"/>
              <a:ext cx="648000" cy="1070236"/>
              <a:chOff x="7109962" y="3261473"/>
              <a:chExt cx="648000" cy="1070236"/>
            </a:xfrm>
          </p:grpSpPr>
          <p:sp>
            <p:nvSpPr>
              <p:cNvPr id="48" name="直方体 47">
                <a:extLst>
                  <a:ext uri="{FF2B5EF4-FFF2-40B4-BE49-F238E27FC236}">
                    <a16:creationId xmlns:a16="http://schemas.microsoft.com/office/drawing/2014/main" id="{7FED0BC8-B270-5D80-1919-1CE5EA189853}"/>
                  </a:ext>
                </a:extLst>
              </p:cNvPr>
              <p:cNvSpPr/>
              <p:nvPr/>
            </p:nvSpPr>
            <p:spPr>
              <a:xfrm>
                <a:off x="7325962" y="3261473"/>
                <a:ext cx="432000" cy="828000"/>
              </a:xfrm>
              <a:prstGeom prst="cube">
                <a:avLst>
                  <a:gd name="adj" fmla="val 31178"/>
                </a:avLst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直方体 48">
                <a:extLst>
                  <a:ext uri="{FF2B5EF4-FFF2-40B4-BE49-F238E27FC236}">
                    <a16:creationId xmlns:a16="http://schemas.microsoft.com/office/drawing/2014/main" id="{7B0CA4CF-A930-7510-3F40-C8694BCCDAD2}"/>
                  </a:ext>
                </a:extLst>
              </p:cNvPr>
              <p:cNvSpPr/>
              <p:nvPr/>
            </p:nvSpPr>
            <p:spPr>
              <a:xfrm>
                <a:off x="7109962" y="3503709"/>
                <a:ext cx="432000" cy="828000"/>
              </a:xfrm>
              <a:prstGeom prst="cube">
                <a:avLst>
                  <a:gd name="adj" fmla="val 3117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直方体 49">
                <a:extLst>
                  <a:ext uri="{FF2B5EF4-FFF2-40B4-BE49-F238E27FC236}">
                    <a16:creationId xmlns:a16="http://schemas.microsoft.com/office/drawing/2014/main" id="{535D6A9B-5B4B-1BAF-8BCF-A839731D47AE}"/>
                  </a:ext>
                </a:extLst>
              </p:cNvPr>
              <p:cNvSpPr/>
              <p:nvPr/>
            </p:nvSpPr>
            <p:spPr>
              <a:xfrm>
                <a:off x="7109962" y="3261473"/>
                <a:ext cx="648000" cy="384918"/>
              </a:xfrm>
              <a:prstGeom prst="cube">
                <a:avLst>
                  <a:gd name="adj" fmla="val 90768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4" name="直方体 23">
              <a:extLst>
                <a:ext uri="{FF2B5EF4-FFF2-40B4-BE49-F238E27FC236}">
                  <a16:creationId xmlns:a16="http://schemas.microsoft.com/office/drawing/2014/main" id="{782599DF-296D-7C4E-4923-C10DF994F6DC}"/>
                </a:ext>
              </a:extLst>
            </p:cNvPr>
            <p:cNvSpPr/>
            <p:nvPr/>
          </p:nvSpPr>
          <p:spPr>
            <a:xfrm>
              <a:off x="8479781" y="5543041"/>
              <a:ext cx="648000" cy="384918"/>
            </a:xfrm>
            <a:prstGeom prst="cube">
              <a:avLst>
                <a:gd name="adj" fmla="val 9076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直方体 24">
              <a:extLst>
                <a:ext uri="{FF2B5EF4-FFF2-40B4-BE49-F238E27FC236}">
                  <a16:creationId xmlns:a16="http://schemas.microsoft.com/office/drawing/2014/main" id="{7D0072AD-65BA-C34F-6646-48F0960FC67B}"/>
                </a:ext>
              </a:extLst>
            </p:cNvPr>
            <p:cNvSpPr/>
            <p:nvPr/>
          </p:nvSpPr>
          <p:spPr>
            <a:xfrm>
              <a:off x="8822409" y="4835181"/>
              <a:ext cx="950244" cy="165600"/>
            </a:xfrm>
            <a:prstGeom prst="cube">
              <a:avLst>
                <a:gd name="adj" fmla="val 83276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直方体 25">
              <a:extLst>
                <a:ext uri="{FF2B5EF4-FFF2-40B4-BE49-F238E27FC236}">
                  <a16:creationId xmlns:a16="http://schemas.microsoft.com/office/drawing/2014/main" id="{6592D40B-8440-6AB4-B0EF-671213C94C84}"/>
                </a:ext>
              </a:extLst>
            </p:cNvPr>
            <p:cNvSpPr/>
            <p:nvPr/>
          </p:nvSpPr>
          <p:spPr>
            <a:xfrm>
              <a:off x="8392566" y="5084879"/>
              <a:ext cx="648000" cy="384918"/>
            </a:xfrm>
            <a:prstGeom prst="cube">
              <a:avLst>
                <a:gd name="adj" fmla="val 9076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19F78F3E-6677-056C-46B8-48F2E1A9D9C0}"/>
                </a:ext>
              </a:extLst>
            </p:cNvPr>
            <p:cNvGrpSpPr/>
            <p:nvPr/>
          </p:nvGrpSpPr>
          <p:grpSpPr>
            <a:xfrm>
              <a:off x="8608566" y="4151136"/>
              <a:ext cx="648000" cy="1070236"/>
              <a:chOff x="7109962" y="3261473"/>
              <a:chExt cx="648000" cy="1070236"/>
            </a:xfrm>
          </p:grpSpPr>
          <p:sp>
            <p:nvSpPr>
              <p:cNvPr id="44" name="直方体 43">
                <a:extLst>
                  <a:ext uri="{FF2B5EF4-FFF2-40B4-BE49-F238E27FC236}">
                    <a16:creationId xmlns:a16="http://schemas.microsoft.com/office/drawing/2014/main" id="{F7FEE4B3-D837-2F46-CD63-8077576CA250}"/>
                  </a:ext>
                </a:extLst>
              </p:cNvPr>
              <p:cNvSpPr/>
              <p:nvPr/>
            </p:nvSpPr>
            <p:spPr>
              <a:xfrm>
                <a:off x="7325962" y="3261473"/>
                <a:ext cx="432000" cy="828000"/>
              </a:xfrm>
              <a:prstGeom prst="cube">
                <a:avLst>
                  <a:gd name="adj" fmla="val 3117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直方体 44">
                <a:extLst>
                  <a:ext uri="{FF2B5EF4-FFF2-40B4-BE49-F238E27FC236}">
                    <a16:creationId xmlns:a16="http://schemas.microsoft.com/office/drawing/2014/main" id="{52ABE2A3-2161-EE7C-617A-D9B6C93E472F}"/>
                  </a:ext>
                </a:extLst>
              </p:cNvPr>
              <p:cNvSpPr/>
              <p:nvPr/>
            </p:nvSpPr>
            <p:spPr>
              <a:xfrm>
                <a:off x="7109962" y="3503709"/>
                <a:ext cx="432000" cy="828000"/>
              </a:xfrm>
              <a:prstGeom prst="cube">
                <a:avLst>
                  <a:gd name="adj" fmla="val 31178"/>
                </a:avLst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直方体 46">
                <a:extLst>
                  <a:ext uri="{FF2B5EF4-FFF2-40B4-BE49-F238E27FC236}">
                    <a16:creationId xmlns:a16="http://schemas.microsoft.com/office/drawing/2014/main" id="{EBF1146E-BB5A-C0CE-521E-978F434DF6AD}"/>
                  </a:ext>
                </a:extLst>
              </p:cNvPr>
              <p:cNvSpPr/>
              <p:nvPr/>
            </p:nvSpPr>
            <p:spPr>
              <a:xfrm>
                <a:off x="7109962" y="3261473"/>
                <a:ext cx="648000" cy="384918"/>
              </a:xfrm>
              <a:prstGeom prst="cube">
                <a:avLst>
                  <a:gd name="adj" fmla="val 90768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01A539FB-7316-1826-64E0-0CD5DE11172F}"/>
                </a:ext>
              </a:extLst>
            </p:cNvPr>
            <p:cNvGrpSpPr/>
            <p:nvPr/>
          </p:nvGrpSpPr>
          <p:grpSpPr>
            <a:xfrm>
              <a:off x="8179742" y="4606221"/>
              <a:ext cx="648000" cy="1070236"/>
              <a:chOff x="7109962" y="3261473"/>
              <a:chExt cx="648000" cy="1070236"/>
            </a:xfrm>
          </p:grpSpPr>
          <p:sp>
            <p:nvSpPr>
              <p:cNvPr id="41" name="直方体 40">
                <a:extLst>
                  <a:ext uri="{FF2B5EF4-FFF2-40B4-BE49-F238E27FC236}">
                    <a16:creationId xmlns:a16="http://schemas.microsoft.com/office/drawing/2014/main" id="{A817C380-4330-277E-87DA-5CF755B710E1}"/>
                  </a:ext>
                </a:extLst>
              </p:cNvPr>
              <p:cNvSpPr/>
              <p:nvPr/>
            </p:nvSpPr>
            <p:spPr>
              <a:xfrm>
                <a:off x="7325962" y="3261473"/>
                <a:ext cx="432000" cy="828000"/>
              </a:xfrm>
              <a:prstGeom prst="cube">
                <a:avLst>
                  <a:gd name="adj" fmla="val 3117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直方体 41">
                <a:extLst>
                  <a:ext uri="{FF2B5EF4-FFF2-40B4-BE49-F238E27FC236}">
                    <a16:creationId xmlns:a16="http://schemas.microsoft.com/office/drawing/2014/main" id="{E7FABBC6-03E9-4323-0DD1-BB780FB0CE9A}"/>
                  </a:ext>
                </a:extLst>
              </p:cNvPr>
              <p:cNvSpPr/>
              <p:nvPr/>
            </p:nvSpPr>
            <p:spPr>
              <a:xfrm>
                <a:off x="7109962" y="3503709"/>
                <a:ext cx="432000" cy="828000"/>
              </a:xfrm>
              <a:prstGeom prst="cube">
                <a:avLst>
                  <a:gd name="adj" fmla="val 31178"/>
                </a:avLst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直方体 42">
                <a:extLst>
                  <a:ext uri="{FF2B5EF4-FFF2-40B4-BE49-F238E27FC236}">
                    <a16:creationId xmlns:a16="http://schemas.microsoft.com/office/drawing/2014/main" id="{A74658EC-AE44-7788-EB4C-3C44960D4AEE}"/>
                  </a:ext>
                </a:extLst>
              </p:cNvPr>
              <p:cNvSpPr/>
              <p:nvPr/>
            </p:nvSpPr>
            <p:spPr>
              <a:xfrm>
                <a:off x="7109962" y="3261473"/>
                <a:ext cx="648000" cy="384918"/>
              </a:xfrm>
              <a:prstGeom prst="cube">
                <a:avLst>
                  <a:gd name="adj" fmla="val 90768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1" name="直方体 30">
              <a:extLst>
                <a:ext uri="{FF2B5EF4-FFF2-40B4-BE49-F238E27FC236}">
                  <a16:creationId xmlns:a16="http://schemas.microsoft.com/office/drawing/2014/main" id="{87762D69-4F60-19C2-0DFF-E119B969A097}"/>
                </a:ext>
              </a:extLst>
            </p:cNvPr>
            <p:cNvSpPr/>
            <p:nvPr/>
          </p:nvSpPr>
          <p:spPr>
            <a:xfrm>
              <a:off x="8907634" y="5078385"/>
              <a:ext cx="648000" cy="384918"/>
            </a:xfrm>
            <a:prstGeom prst="cube">
              <a:avLst>
                <a:gd name="adj" fmla="val 9076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AA3B9B37-DA52-74A4-5063-7E70EA58CAD0}"/>
                </a:ext>
              </a:extLst>
            </p:cNvPr>
            <p:cNvGrpSpPr/>
            <p:nvPr/>
          </p:nvGrpSpPr>
          <p:grpSpPr>
            <a:xfrm>
              <a:off x="9123634" y="4144784"/>
              <a:ext cx="648000" cy="1070236"/>
              <a:chOff x="7109962" y="3261473"/>
              <a:chExt cx="648000" cy="1070236"/>
            </a:xfrm>
          </p:grpSpPr>
          <p:sp>
            <p:nvSpPr>
              <p:cNvPr id="38" name="直方体 37">
                <a:extLst>
                  <a:ext uri="{FF2B5EF4-FFF2-40B4-BE49-F238E27FC236}">
                    <a16:creationId xmlns:a16="http://schemas.microsoft.com/office/drawing/2014/main" id="{1EDB4A39-C2FC-6175-E914-82A8B67B25F4}"/>
                  </a:ext>
                </a:extLst>
              </p:cNvPr>
              <p:cNvSpPr/>
              <p:nvPr/>
            </p:nvSpPr>
            <p:spPr>
              <a:xfrm>
                <a:off x="7325962" y="3261473"/>
                <a:ext cx="432000" cy="828000"/>
              </a:xfrm>
              <a:prstGeom prst="cube">
                <a:avLst>
                  <a:gd name="adj" fmla="val 31178"/>
                </a:avLst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直方体 38">
                <a:extLst>
                  <a:ext uri="{FF2B5EF4-FFF2-40B4-BE49-F238E27FC236}">
                    <a16:creationId xmlns:a16="http://schemas.microsoft.com/office/drawing/2014/main" id="{4B62167A-D691-D286-DD3A-C6207CD57FD4}"/>
                  </a:ext>
                </a:extLst>
              </p:cNvPr>
              <p:cNvSpPr/>
              <p:nvPr/>
            </p:nvSpPr>
            <p:spPr>
              <a:xfrm>
                <a:off x="7109962" y="3503709"/>
                <a:ext cx="432000" cy="828000"/>
              </a:xfrm>
              <a:prstGeom prst="cube">
                <a:avLst>
                  <a:gd name="adj" fmla="val 3117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0" name="直方体 39">
                <a:extLst>
                  <a:ext uri="{FF2B5EF4-FFF2-40B4-BE49-F238E27FC236}">
                    <a16:creationId xmlns:a16="http://schemas.microsoft.com/office/drawing/2014/main" id="{44C0D17C-06D6-5C09-D3C9-6C830F7C609A}"/>
                  </a:ext>
                </a:extLst>
              </p:cNvPr>
              <p:cNvSpPr/>
              <p:nvPr/>
            </p:nvSpPr>
            <p:spPr>
              <a:xfrm>
                <a:off x="7109962" y="3261473"/>
                <a:ext cx="648000" cy="384918"/>
              </a:xfrm>
              <a:prstGeom prst="cube">
                <a:avLst>
                  <a:gd name="adj" fmla="val 90768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1862A442-D0FF-6CBB-B6D7-6F342FCA7FCA}"/>
                </a:ext>
              </a:extLst>
            </p:cNvPr>
            <p:cNvGrpSpPr/>
            <p:nvPr/>
          </p:nvGrpSpPr>
          <p:grpSpPr>
            <a:xfrm>
              <a:off x="8694810" y="4606221"/>
              <a:ext cx="648000" cy="1070236"/>
              <a:chOff x="7109962" y="3261473"/>
              <a:chExt cx="648000" cy="1070236"/>
            </a:xfrm>
          </p:grpSpPr>
          <p:sp>
            <p:nvSpPr>
              <p:cNvPr id="35" name="直方体 34">
                <a:extLst>
                  <a:ext uri="{FF2B5EF4-FFF2-40B4-BE49-F238E27FC236}">
                    <a16:creationId xmlns:a16="http://schemas.microsoft.com/office/drawing/2014/main" id="{842CDD2B-87ED-16A6-D870-E051CE615C0E}"/>
                  </a:ext>
                </a:extLst>
              </p:cNvPr>
              <p:cNvSpPr/>
              <p:nvPr/>
            </p:nvSpPr>
            <p:spPr>
              <a:xfrm>
                <a:off x="7325962" y="3261473"/>
                <a:ext cx="432000" cy="828000"/>
              </a:xfrm>
              <a:prstGeom prst="cube">
                <a:avLst>
                  <a:gd name="adj" fmla="val 31178"/>
                </a:avLst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直方体 35">
                <a:extLst>
                  <a:ext uri="{FF2B5EF4-FFF2-40B4-BE49-F238E27FC236}">
                    <a16:creationId xmlns:a16="http://schemas.microsoft.com/office/drawing/2014/main" id="{42C7FBE9-9167-2173-9F44-F69E4578ECAA}"/>
                  </a:ext>
                </a:extLst>
              </p:cNvPr>
              <p:cNvSpPr/>
              <p:nvPr/>
            </p:nvSpPr>
            <p:spPr>
              <a:xfrm>
                <a:off x="7109962" y="3503709"/>
                <a:ext cx="432000" cy="828000"/>
              </a:xfrm>
              <a:prstGeom prst="cube">
                <a:avLst>
                  <a:gd name="adj" fmla="val 3117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直方体 36">
                <a:extLst>
                  <a:ext uri="{FF2B5EF4-FFF2-40B4-BE49-F238E27FC236}">
                    <a16:creationId xmlns:a16="http://schemas.microsoft.com/office/drawing/2014/main" id="{9AEFC9D7-CBAF-716F-B69C-1DA86A2C6E7B}"/>
                  </a:ext>
                </a:extLst>
              </p:cNvPr>
              <p:cNvSpPr/>
              <p:nvPr/>
            </p:nvSpPr>
            <p:spPr>
              <a:xfrm>
                <a:off x="7109962" y="3261473"/>
                <a:ext cx="648000" cy="384918"/>
              </a:xfrm>
              <a:prstGeom prst="cube">
                <a:avLst>
                  <a:gd name="adj" fmla="val 90768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" name="直方体 33">
              <a:extLst>
                <a:ext uri="{FF2B5EF4-FFF2-40B4-BE49-F238E27FC236}">
                  <a16:creationId xmlns:a16="http://schemas.microsoft.com/office/drawing/2014/main" id="{2E27C3D3-1DBF-8513-B7F8-49E6BA872946}"/>
                </a:ext>
              </a:extLst>
            </p:cNvPr>
            <p:cNvSpPr/>
            <p:nvPr/>
          </p:nvSpPr>
          <p:spPr>
            <a:xfrm>
              <a:off x="7033148" y="4070792"/>
              <a:ext cx="2908300" cy="971259"/>
            </a:xfrm>
            <a:prstGeom prst="cube">
              <a:avLst>
                <a:gd name="adj" fmla="val 90768"/>
              </a:avLst>
            </a:prstGeom>
            <a:solidFill>
              <a:srgbClr val="D0CEC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1119F1B-F397-147A-297D-769E065F924F}"/>
              </a:ext>
            </a:extLst>
          </p:cNvPr>
          <p:cNvSpPr txBox="1"/>
          <p:nvPr/>
        </p:nvSpPr>
        <p:spPr>
          <a:xfrm>
            <a:off x="7572186" y="5747965"/>
            <a:ext cx="169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</a:t>
            </a:r>
            <a:r>
              <a:rPr kumimoji="1" lang="ja-JP" altLang="en-US" dirty="0"/>
              <a:t>型熱電材料</a:t>
            </a:r>
            <a:endParaRPr kumimoji="1" lang="en-US" altLang="ja-JP" dirty="0"/>
          </a:p>
          <a:p>
            <a:r>
              <a:rPr kumimoji="1" lang="en-US" altLang="ja-JP" dirty="0"/>
              <a:t>p</a:t>
            </a:r>
            <a:r>
              <a:rPr kumimoji="1" lang="ja-JP" altLang="en-US" dirty="0"/>
              <a:t>型熱電材料</a:t>
            </a:r>
            <a:endParaRPr kumimoji="1" lang="en-US" altLang="ja-JP" dirty="0"/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5DD3EA07-8E73-518B-F0E6-E6EF8A762FC8}"/>
              </a:ext>
            </a:extLst>
          </p:cNvPr>
          <p:cNvCxnSpPr>
            <a:cxnSpLocks/>
          </p:cNvCxnSpPr>
          <p:nvPr/>
        </p:nvCxnSpPr>
        <p:spPr>
          <a:xfrm flipH="1" flipV="1">
            <a:off x="7572186" y="5517232"/>
            <a:ext cx="169413" cy="2113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18CA85E1-E82A-A772-1D9A-672A9161B226}"/>
              </a:ext>
            </a:extLst>
          </p:cNvPr>
          <p:cNvCxnSpPr>
            <a:cxnSpLocks/>
            <a:stCxn id="60" idx="1"/>
          </p:cNvCxnSpPr>
          <p:nvPr/>
        </p:nvCxnSpPr>
        <p:spPr>
          <a:xfrm flipH="1" flipV="1">
            <a:off x="7320546" y="5745534"/>
            <a:ext cx="251640" cy="3255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BCE530E-DB6C-7912-5852-03F5303C952F}"/>
              </a:ext>
            </a:extLst>
          </p:cNvPr>
          <p:cNvSpPr txBox="1"/>
          <p:nvPr/>
        </p:nvSpPr>
        <p:spPr>
          <a:xfrm>
            <a:off x="5497937" y="6423641"/>
            <a:ext cx="2675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Π</a:t>
            </a:r>
            <a:r>
              <a:rPr kumimoji="1" lang="ja-JP" altLang="en-US" dirty="0"/>
              <a:t>型熱電発電モジュール</a:t>
            </a:r>
            <a:endParaRPr kumimoji="1" lang="en-US" altLang="ja-JP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924DE29E-1A62-2A43-FAD5-AB4D842452E8}"/>
              </a:ext>
            </a:extLst>
          </p:cNvPr>
          <p:cNvSpPr/>
          <p:nvPr/>
        </p:nvSpPr>
        <p:spPr>
          <a:xfrm>
            <a:off x="5049070" y="4593962"/>
            <a:ext cx="576000" cy="1080000"/>
          </a:xfrm>
          <a:prstGeom prst="downArrow">
            <a:avLst/>
          </a:prstGeom>
          <a:gradFill>
            <a:gsLst>
              <a:gs pos="0">
                <a:srgbClr val="FF000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温度差</a:t>
            </a: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60FD9FB7-7358-0C13-0B9B-F535599FB0A4}"/>
              </a:ext>
            </a:extLst>
          </p:cNvPr>
          <p:cNvCxnSpPr>
            <a:cxnSpLocks/>
          </p:cNvCxnSpPr>
          <p:nvPr/>
        </p:nvCxnSpPr>
        <p:spPr>
          <a:xfrm flipV="1">
            <a:off x="7429460" y="4909341"/>
            <a:ext cx="0" cy="5929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3AAC2B78-E317-AEFD-C16B-4A446375FC57}"/>
              </a:ext>
            </a:extLst>
          </p:cNvPr>
          <p:cNvCxnSpPr/>
          <p:nvPr/>
        </p:nvCxnSpPr>
        <p:spPr>
          <a:xfrm>
            <a:off x="7150307" y="5096222"/>
            <a:ext cx="0" cy="5929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91F8BE0-C2E5-01DE-E283-EAACE30B400C}"/>
              </a:ext>
            </a:extLst>
          </p:cNvPr>
          <p:cNvSpPr txBox="1"/>
          <p:nvPr/>
        </p:nvSpPr>
        <p:spPr>
          <a:xfrm>
            <a:off x="6369988" y="4656168"/>
            <a:ext cx="139031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ja-JP" altLang="en-US" sz="2000" dirty="0"/>
              <a:t>電流の向き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50FBE6C-D36E-AEF5-B884-72B9554F8E19}"/>
              </a:ext>
            </a:extLst>
          </p:cNvPr>
          <p:cNvSpPr txBox="1"/>
          <p:nvPr/>
        </p:nvSpPr>
        <p:spPr>
          <a:xfrm>
            <a:off x="863216" y="2904720"/>
            <a:ext cx="14237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600" dirty="0" err="1"/>
              <a:t>harf</a:t>
            </a:r>
            <a:r>
              <a:rPr kumimoji="1" lang="en-US" altLang="ja-JP" sz="1600" dirty="0"/>
              <a:t>-Heusler</a:t>
            </a:r>
          </a:p>
          <a:p>
            <a:pPr algn="l"/>
            <a:r>
              <a:rPr kumimoji="1" lang="en-US" altLang="ja-JP" sz="1600" dirty="0"/>
              <a:t>TiNiSn crystal structure(</a:t>
            </a:r>
            <a:r>
              <a:rPr kumimoji="1" lang="en-US" altLang="ja-JP" sz="1600" i="1" dirty="0"/>
              <a:t>C</a:t>
            </a:r>
            <a:r>
              <a:rPr kumimoji="1" lang="en-US" altLang="ja-JP" sz="1600" dirty="0"/>
              <a:t>1</a:t>
            </a:r>
            <a:r>
              <a:rPr kumimoji="1" lang="en-US" altLang="ja-JP" sz="1600" i="1" baseline="-25000" dirty="0"/>
              <a:t>b</a:t>
            </a:r>
            <a:r>
              <a:rPr kumimoji="1" lang="en-US" altLang="ja-JP" sz="1600" dirty="0"/>
              <a:t>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3205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>
            <a:extLst>
              <a:ext uri="{FF2B5EF4-FFF2-40B4-BE49-F238E27FC236}">
                <a16:creationId xmlns:a16="http://schemas.microsoft.com/office/drawing/2014/main" id="{86CA48E1-D167-4320-942C-5B458BA7AD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419872" cy="972000"/>
          </a:xfrm>
          <a:prstGeom prst="rect">
            <a:avLst/>
          </a:prstGeom>
        </p:spPr>
        <p:txBody>
          <a:bodyPr vert="horz" wrap="none" lIns="28800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84250" algn="l"/>
              </a:tabLst>
            </a:pP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Introduction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C0E92BC-CCC1-4C37-A407-C6832F26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46409561-81FD-BEEC-308F-0819B9B69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593" y="3580630"/>
            <a:ext cx="3635517" cy="2741786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0735637-10E8-8E49-7C75-FB8CAE52FC5D}"/>
              </a:ext>
            </a:extLst>
          </p:cNvPr>
          <p:cNvSpPr txBox="1"/>
          <p:nvPr/>
        </p:nvSpPr>
        <p:spPr>
          <a:xfrm>
            <a:off x="699162" y="6322416"/>
            <a:ext cx="7745675" cy="418952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spAutoFit/>
          </a:bodyPr>
          <a:lstStyle/>
          <a:p>
            <a:pPr marL="342900" indent="-342900" algn="ctr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altLang="ja-JP" sz="2000" dirty="0"/>
              <a:t>TiNiSn</a:t>
            </a:r>
            <a:r>
              <a:rPr lang="ja-JP" altLang="en-US" sz="2000" dirty="0"/>
              <a:t>は</a:t>
            </a:r>
            <a:r>
              <a:rPr lang="en-US" altLang="ja-JP" sz="2000" dirty="0"/>
              <a:t>p</a:t>
            </a:r>
            <a:r>
              <a:rPr lang="ja-JP" altLang="en-US" sz="2000" dirty="0"/>
              <a:t>型でも高い出力因子を持つ可能性が示されている</a:t>
            </a:r>
            <a:endParaRPr lang="en-US" altLang="ja-JP" sz="2000" dirty="0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4093B058-8269-C4B1-B397-9F5F02971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3986"/>
            <a:ext cx="5507494" cy="2091696"/>
          </a:xfrm>
          <a:prstGeom prst="rect">
            <a:avLst/>
          </a:prstGeom>
        </p:spPr>
      </p:pic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20564F3-C5D1-468F-905A-A90A2275B951}"/>
              </a:ext>
            </a:extLst>
          </p:cNvPr>
          <p:cNvSpPr txBox="1"/>
          <p:nvPr/>
        </p:nvSpPr>
        <p:spPr>
          <a:xfrm>
            <a:off x="5506532" y="1048816"/>
            <a:ext cx="3494407" cy="4323867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marL="285750" indent="-285750">
              <a:lnSpc>
                <a:spcPts val="4200"/>
              </a:lnSpc>
              <a:buFont typeface="Wingdings" panose="05000000000000000000" pitchFamily="2" charset="2"/>
              <a:buChar char="p"/>
            </a:pPr>
            <a:r>
              <a:rPr kumimoji="1" lang="en-US" altLang="ja-JP" sz="2000" dirty="0"/>
              <a:t>TiNiSn</a:t>
            </a:r>
            <a:r>
              <a:rPr kumimoji="1" lang="ja-JP" altLang="en-US" sz="2000" dirty="0"/>
              <a:t>は化学ポテンシャル</a:t>
            </a:r>
            <a:r>
              <a:rPr kumimoji="1" lang="en-US" altLang="ja-JP" sz="2000" dirty="0"/>
              <a:t>μ</a:t>
            </a:r>
            <a:r>
              <a:rPr kumimoji="1" lang="ja-JP" altLang="en-US" sz="2000" dirty="0"/>
              <a:t>の位置によって熱電特性が変化</a:t>
            </a:r>
            <a:br>
              <a:rPr kumimoji="1" lang="en-US" altLang="ja-JP" sz="2000" dirty="0"/>
            </a:br>
            <a:r>
              <a:rPr kumimoji="1" lang="ja-JP" altLang="en-US" sz="2000" dirty="0"/>
              <a:t>⇒</a:t>
            </a:r>
            <a:r>
              <a:rPr kumimoji="1" lang="en-US" altLang="ja-JP" sz="2000" dirty="0"/>
              <a:t>μ</a:t>
            </a:r>
            <a:r>
              <a:rPr kumimoji="1" lang="ja-JP" altLang="en-US" sz="2000" dirty="0"/>
              <a:t>の位置は元素置換によって変化</a:t>
            </a:r>
            <a:endParaRPr kumimoji="1" lang="en-US" altLang="ja-JP" sz="2000" dirty="0"/>
          </a:p>
          <a:p>
            <a:pPr marL="285750" indent="-285750">
              <a:lnSpc>
                <a:spcPts val="4200"/>
              </a:lnSpc>
              <a:buFont typeface="Wingdings" panose="05000000000000000000" pitchFamily="2" charset="2"/>
              <a:buChar char="p"/>
            </a:pPr>
            <a:r>
              <a:rPr kumimoji="1" lang="ja-JP" altLang="en-US" sz="2000" dirty="0"/>
              <a:t>高温で高い熱電性能</a:t>
            </a:r>
            <a:endParaRPr kumimoji="1" lang="en-US" altLang="ja-JP" sz="2000" dirty="0"/>
          </a:p>
          <a:p>
            <a:pPr marL="285750" indent="-285750">
              <a:lnSpc>
                <a:spcPts val="4200"/>
              </a:lnSpc>
              <a:buFont typeface="Wingdings" panose="05000000000000000000" pitchFamily="2" charset="2"/>
              <a:buChar char="p"/>
            </a:pPr>
            <a:r>
              <a:rPr kumimoji="1" lang="en-US" altLang="ja-JP" sz="2000" dirty="0"/>
              <a:t>μ</a:t>
            </a:r>
            <a:r>
              <a:rPr kumimoji="1" lang="ja-JP" altLang="en-US" sz="2000" dirty="0"/>
              <a:t>＝</a:t>
            </a:r>
            <a:r>
              <a:rPr kumimoji="1" lang="en-US" altLang="ja-JP" sz="2000" dirty="0"/>
              <a:t>±0.34 eV</a:t>
            </a:r>
            <a:r>
              <a:rPr kumimoji="1" lang="ja-JP" altLang="en-US" sz="2000" dirty="0"/>
              <a:t>の時に高い出力因子を示す</a:t>
            </a:r>
            <a:endParaRPr kumimoji="1" lang="en-US" altLang="ja-JP" sz="2000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5EB99964-6FD0-0448-7AA4-4E5FC50C874B}"/>
              </a:ext>
            </a:extLst>
          </p:cNvPr>
          <p:cNvSpPr txBox="1"/>
          <p:nvPr/>
        </p:nvSpPr>
        <p:spPr>
          <a:xfrm>
            <a:off x="505121" y="3254149"/>
            <a:ext cx="4968552" cy="349702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kumimoji="1" lang="en-US" altLang="ja-JP" dirty="0"/>
              <a:t>TiNiSn</a:t>
            </a:r>
            <a:r>
              <a:rPr kumimoji="1" lang="ja-JP" altLang="en-US" dirty="0"/>
              <a:t>の熱電特性の化学ポテンシャル依存性</a:t>
            </a:r>
            <a:r>
              <a:rPr kumimoji="1" lang="en-US" altLang="ja-JP" baseline="30000" dirty="0"/>
              <a:t>*)</a:t>
            </a:r>
            <a:endParaRPr kumimoji="1" lang="ja-JP" altLang="en-US" baseline="30000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CD1C3D2-746B-2B19-15C8-EFA8D6091BCA}"/>
              </a:ext>
            </a:extLst>
          </p:cNvPr>
          <p:cNvSpPr txBox="1"/>
          <p:nvPr/>
        </p:nvSpPr>
        <p:spPr>
          <a:xfrm>
            <a:off x="5018671" y="5525984"/>
            <a:ext cx="4125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L. L. Wang,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</a:t>
            </a: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ja-JP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J. Appl. Phys. </a:t>
            </a:r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105</a:t>
            </a:r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013709 (2009).</a:t>
            </a: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6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A44A050-5FD2-1B95-2743-F500512D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56FED1B9-2185-297C-36E6-43CFD47778D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419872" cy="972000"/>
          </a:xfrm>
          <a:prstGeom prst="rect">
            <a:avLst/>
          </a:prstGeom>
        </p:spPr>
        <p:txBody>
          <a:bodyPr vert="horz" wrap="none" lIns="28800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84250" algn="l"/>
              </a:tabLst>
            </a:pP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Object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DCD9F4-74A8-4159-D578-5406A8743F8A}"/>
              </a:ext>
            </a:extLst>
          </p:cNvPr>
          <p:cNvSpPr txBox="1"/>
          <p:nvPr/>
        </p:nvSpPr>
        <p:spPr>
          <a:xfrm>
            <a:off x="341530" y="1412776"/>
            <a:ext cx="8460940" cy="2664145"/>
          </a:xfrm>
          <a:prstGeom prst="rect">
            <a:avLst/>
          </a:prstGeom>
          <a:noFill/>
          <a:ln w="57150">
            <a:solidFill>
              <a:srgbClr val="4DC4FF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ja-JP" sz="2600" dirty="0"/>
              <a:t>TiNiSn</a:t>
            </a:r>
            <a:r>
              <a:rPr kumimoji="1" lang="ja-JP" altLang="en-US" sz="2600" dirty="0"/>
              <a:t>の多数キャリアを変化させるため、</a:t>
            </a:r>
            <a:r>
              <a:rPr kumimoji="1" lang="en-US" altLang="ja-JP" sz="2600" dirty="0"/>
              <a:t>TiNiSn</a:t>
            </a:r>
            <a:r>
              <a:rPr kumimoji="1" lang="ja-JP" altLang="en-US" sz="2600" dirty="0"/>
              <a:t>に</a:t>
            </a:r>
            <a:r>
              <a:rPr kumimoji="1" lang="en-US" altLang="ja-JP" sz="2600" dirty="0"/>
              <a:t>Co</a:t>
            </a:r>
            <a:r>
              <a:rPr kumimoji="1" lang="ja-JP" altLang="en-US" sz="2600" dirty="0"/>
              <a:t>置換を行い、置換による熱電特性の変化と最も高い</a:t>
            </a:r>
            <a:r>
              <a:rPr kumimoji="1" lang="en-US" altLang="ja-JP" sz="2600" i="1" dirty="0"/>
              <a:t>ZT</a:t>
            </a:r>
            <a:r>
              <a:rPr kumimoji="1" lang="ja-JP" altLang="en-US" sz="2600" dirty="0"/>
              <a:t>を持つ</a:t>
            </a:r>
            <a:r>
              <a:rPr kumimoji="1" lang="en-US" altLang="ja-JP" sz="2600" dirty="0"/>
              <a:t>Co</a:t>
            </a:r>
            <a:r>
              <a:rPr kumimoji="1" lang="ja-JP" altLang="en-US" sz="2600" dirty="0"/>
              <a:t>置換量を明らかにする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A218A0-6D84-1D06-E9CA-BE09682A4805}"/>
              </a:ext>
            </a:extLst>
          </p:cNvPr>
          <p:cNvSpPr txBox="1"/>
          <p:nvPr/>
        </p:nvSpPr>
        <p:spPr>
          <a:xfrm>
            <a:off x="694879" y="4293096"/>
            <a:ext cx="7754242" cy="212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b="1" dirty="0"/>
              <a:t>目的へのアプローチ</a:t>
            </a:r>
            <a:endParaRPr kumimoji="1" lang="en-US" altLang="ja-JP" sz="2400" b="1" dirty="0"/>
          </a:p>
          <a:p>
            <a:pPr marL="531813" lvl="1" indent="-358775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2200" dirty="0"/>
              <a:t>第一原理計算によって置換後の電子構造を求める</a:t>
            </a:r>
            <a:endParaRPr kumimoji="1" lang="en-US" altLang="ja-JP" sz="2200" dirty="0"/>
          </a:p>
          <a:p>
            <a:pPr marL="538163" lvl="1" indent="-360363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2200" dirty="0"/>
              <a:t>アーク溶解法を用いて試料を作製する</a:t>
            </a:r>
            <a:endParaRPr kumimoji="1" lang="en-US" altLang="ja-JP" sz="2200" dirty="0"/>
          </a:p>
          <a:p>
            <a:pPr marL="531813" lvl="1" indent="-358775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sz="2200" dirty="0"/>
              <a:t>作製した試料の熱電特性を測定し、</a:t>
            </a:r>
            <a:r>
              <a:rPr kumimoji="1" lang="en-US" altLang="ja-JP" sz="2200" i="1" dirty="0"/>
              <a:t>ZT</a:t>
            </a:r>
            <a:r>
              <a:rPr kumimoji="1" lang="ja-JP" altLang="en-US" sz="2200" dirty="0"/>
              <a:t>を求める</a:t>
            </a:r>
          </a:p>
        </p:txBody>
      </p:sp>
    </p:spTree>
    <p:extLst>
      <p:ext uri="{BB962C8B-B14F-4D97-AF65-F5344CB8AC3E}">
        <p14:creationId xmlns:p14="http://schemas.microsoft.com/office/powerpoint/2010/main" val="40876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A44A050-5FD2-1B95-2743-F500512D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1DCA52B9-F672-7D21-69E0-8D7FC17D834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724128" cy="972000"/>
          </a:xfrm>
          <a:prstGeom prst="rect">
            <a:avLst/>
          </a:prstGeom>
        </p:spPr>
        <p:txBody>
          <a:bodyPr vert="horz" wrap="none" lIns="28800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84250" algn="l"/>
              </a:tabLst>
            </a:pP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Experimental method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6B47B7-6FC7-52C0-018E-F4A23602CC4D}"/>
              </a:ext>
            </a:extLst>
          </p:cNvPr>
          <p:cNvSpPr txBox="1"/>
          <p:nvPr/>
        </p:nvSpPr>
        <p:spPr>
          <a:xfrm>
            <a:off x="23416" y="1078473"/>
            <a:ext cx="3923928" cy="1227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p"/>
            </a:pPr>
            <a:r>
              <a:rPr kumimoji="1" lang="ja-JP" altLang="en-US" sz="2400" b="1" dirty="0"/>
              <a:t>第一原理計算</a:t>
            </a:r>
            <a:endParaRPr kumimoji="1" lang="en-US" altLang="ja-JP" sz="2400" b="1" dirty="0"/>
          </a:p>
          <a:p>
            <a:pPr marL="5334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計算パッケージ：</a:t>
            </a:r>
            <a:r>
              <a:rPr kumimoji="1" lang="en-US" altLang="ja-JP" sz="2000" dirty="0"/>
              <a:t>AkaiKKR</a:t>
            </a:r>
          </a:p>
          <a:p>
            <a:pPr marL="5334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k</a:t>
            </a:r>
            <a:r>
              <a:rPr kumimoji="1" lang="ja-JP" altLang="en-US" sz="2000" dirty="0"/>
              <a:t>点：</a:t>
            </a:r>
            <a:r>
              <a:rPr kumimoji="1" lang="en-US" altLang="ja-JP" sz="2000" dirty="0"/>
              <a:t>300</a:t>
            </a: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A5F37233-A2EC-C010-CBF5-34CA1DEF7BED}"/>
              </a:ext>
            </a:extLst>
          </p:cNvPr>
          <p:cNvSpPr/>
          <p:nvPr/>
        </p:nvSpPr>
        <p:spPr>
          <a:xfrm>
            <a:off x="1367404" y="3102943"/>
            <a:ext cx="2088232" cy="338202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F78F00D-26CE-0353-AFD8-A915EEC42A13}"/>
              </a:ext>
            </a:extLst>
          </p:cNvPr>
          <p:cNvSpPr/>
          <p:nvPr/>
        </p:nvSpPr>
        <p:spPr>
          <a:xfrm>
            <a:off x="107504" y="2850179"/>
            <a:ext cx="4608000" cy="792000"/>
          </a:xfrm>
          <a:prstGeom prst="roundRect">
            <a:avLst/>
          </a:prstGeom>
          <a:solidFill>
            <a:srgbClr val="4DC4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原料の秤量 </a:t>
            </a:r>
            <a:r>
              <a: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TiCo</a:t>
            </a:r>
            <a:r>
              <a:rPr kumimoji="1" lang="en-US" altLang="ja-JP" sz="20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kumimoji="1" lang="en-US" altLang="ja-JP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</a:t>
            </a:r>
            <a:r>
              <a:rPr kumimoji="1" lang="en-US" altLang="ja-JP" sz="20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Sn(0</a:t>
            </a:r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≦</a:t>
            </a:r>
            <a:r>
              <a: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≦</a:t>
            </a:r>
            <a:r>
              <a: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0.15)</a:t>
            </a:r>
          </a:p>
          <a:p>
            <a:pPr algn="ctr"/>
            <a:r>
              <a: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</a:t>
            </a:r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</a:t>
            </a:r>
            <a:r>
              <a: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2wt%</a:t>
            </a:r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過剰に添加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81E0E27-141D-9C78-5986-F351FF3D4919}"/>
              </a:ext>
            </a:extLst>
          </p:cNvPr>
          <p:cNvSpPr/>
          <p:nvPr/>
        </p:nvSpPr>
        <p:spPr>
          <a:xfrm>
            <a:off x="107504" y="3787202"/>
            <a:ext cx="4608000" cy="792000"/>
          </a:xfrm>
          <a:prstGeom prst="roundRect">
            <a:avLst/>
          </a:prstGeom>
          <a:solidFill>
            <a:srgbClr val="4DC4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真空アーク溶解炉を用いて原料を溶融</a:t>
            </a:r>
            <a:r>
              <a: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g</a:t>
            </a:r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のインゴット作製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AD6C174-1276-E92C-0697-6250153C2A80}"/>
              </a:ext>
            </a:extLst>
          </p:cNvPr>
          <p:cNvSpPr/>
          <p:nvPr/>
        </p:nvSpPr>
        <p:spPr>
          <a:xfrm>
            <a:off x="107504" y="4724225"/>
            <a:ext cx="4608000" cy="792000"/>
          </a:xfrm>
          <a:prstGeom prst="roundRect">
            <a:avLst/>
          </a:prstGeom>
          <a:solidFill>
            <a:srgbClr val="4DC4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</a:t>
            </a:r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ワイヤカットを用いて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測定試料の切り出し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CB02C4C-378F-DA60-52A6-D4FE3714E894}"/>
              </a:ext>
            </a:extLst>
          </p:cNvPr>
          <p:cNvSpPr/>
          <p:nvPr/>
        </p:nvSpPr>
        <p:spPr>
          <a:xfrm>
            <a:off x="107504" y="5661248"/>
            <a:ext cx="4608000" cy="792000"/>
          </a:xfrm>
          <a:prstGeom prst="roundRect">
            <a:avLst/>
          </a:prstGeom>
          <a:solidFill>
            <a:srgbClr val="4DC4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測定試料を石英管に真空封入し</a:t>
            </a:r>
            <a:r>
              <a: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1073 K</a:t>
            </a:r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・</a:t>
            </a:r>
            <a:r>
              <a: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168 h</a:t>
            </a:r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で均質化熱処理</a:t>
            </a:r>
            <a:r>
              <a:rPr kumimoji="1" lang="en-US" altLang="ja-JP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*)</a:t>
            </a:r>
            <a:endParaRPr kumimoji="1" lang="ja-JP" altLang="en-US" sz="20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E4D6972-C772-0A98-F129-875B342E6846}"/>
              </a:ext>
            </a:extLst>
          </p:cNvPr>
          <p:cNvSpPr txBox="1"/>
          <p:nvPr/>
        </p:nvSpPr>
        <p:spPr>
          <a:xfrm>
            <a:off x="23416" y="2204864"/>
            <a:ext cx="224432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ja-JP" altLang="en-US" sz="2400" b="1" dirty="0"/>
              <a:t>試料の作製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395C83-F7F4-78B0-4945-B0EDEE052F51}"/>
              </a:ext>
            </a:extLst>
          </p:cNvPr>
          <p:cNvSpPr txBox="1"/>
          <p:nvPr/>
        </p:nvSpPr>
        <p:spPr>
          <a:xfrm>
            <a:off x="4716016" y="2207872"/>
            <a:ext cx="187220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kumimoji="1" lang="ja-JP" altLang="en-US" sz="2400" b="1" dirty="0"/>
              <a:t>測定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F1E7B0D-1954-F999-4E24-2A6D1D8A37B8}"/>
              </a:ext>
            </a:extLst>
          </p:cNvPr>
          <p:cNvSpPr/>
          <p:nvPr/>
        </p:nvSpPr>
        <p:spPr>
          <a:xfrm>
            <a:off x="4822524" y="2880911"/>
            <a:ext cx="72008" cy="36724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0566CED-D797-7943-E320-643AEDFE9939}"/>
              </a:ext>
            </a:extLst>
          </p:cNvPr>
          <p:cNvSpPr txBox="1"/>
          <p:nvPr/>
        </p:nvSpPr>
        <p:spPr>
          <a:xfrm>
            <a:off x="4788024" y="2687772"/>
            <a:ext cx="4320000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334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000" dirty="0"/>
              <a:t>結晶構造解析</a:t>
            </a:r>
            <a:endParaRPr kumimoji="1" lang="en-US" altLang="ja-JP" sz="2000" dirty="0"/>
          </a:p>
          <a:p>
            <a:pPr marL="723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粉末</a:t>
            </a:r>
            <a:r>
              <a:rPr kumimoji="1" lang="en-US" altLang="ja-JP" sz="2000" dirty="0"/>
              <a:t>X</a:t>
            </a:r>
            <a:r>
              <a:rPr kumimoji="1" lang="ja-JP" altLang="en-US" sz="2000" dirty="0"/>
              <a:t>線回折</a:t>
            </a:r>
            <a:endParaRPr kumimoji="1" lang="en-US" altLang="ja-JP" sz="2000" dirty="0"/>
          </a:p>
          <a:p>
            <a:pPr marL="7239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リートベルト解析</a:t>
            </a:r>
            <a:endParaRPr kumimoji="1" lang="en-US" altLang="ja-JP" sz="2000" dirty="0"/>
          </a:p>
          <a:p>
            <a:pPr marL="5334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000" dirty="0"/>
              <a:t>熱電特性</a:t>
            </a:r>
            <a:endParaRPr kumimoji="1" lang="en-US" altLang="ja-JP" sz="2000" dirty="0"/>
          </a:p>
          <a:p>
            <a:pPr marL="541338" lvl="2" indent="-1651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電気抵抗率・ゼーベック係数</a:t>
            </a:r>
            <a:br>
              <a:rPr kumimoji="1" lang="en-US" altLang="ja-JP" sz="2000" dirty="0"/>
            </a:br>
            <a:r>
              <a:rPr kumimoji="1" lang="ja-JP" altLang="en-US" sz="2000" dirty="0"/>
              <a:t>　</a:t>
            </a:r>
            <a:r>
              <a:rPr kumimoji="1" lang="en-US" altLang="ja-JP" sz="2000" dirty="0"/>
              <a:t>300~395 K</a:t>
            </a:r>
            <a:r>
              <a:rPr kumimoji="1" lang="ja-JP" altLang="en-US" sz="2000" dirty="0"/>
              <a:t>：</a:t>
            </a:r>
            <a:r>
              <a:rPr kumimoji="1" lang="en-US" altLang="ja-JP" sz="2000" dirty="0"/>
              <a:t>ResiTest8300</a:t>
            </a:r>
            <a:br>
              <a:rPr kumimoji="1" lang="en-US" altLang="ja-JP" sz="2000" dirty="0"/>
            </a:br>
            <a:r>
              <a:rPr kumimoji="1" lang="ja-JP" altLang="en-US" sz="2000" dirty="0"/>
              <a:t>　</a:t>
            </a:r>
            <a:r>
              <a:rPr kumimoji="1" lang="en-US" altLang="ja-JP" sz="2000" dirty="0"/>
              <a:t>395~800 K</a:t>
            </a:r>
            <a:r>
              <a:rPr kumimoji="1" lang="ja-JP" altLang="en-US" sz="2000" dirty="0"/>
              <a:t>：自作測定装置</a:t>
            </a:r>
            <a:endParaRPr kumimoji="1" lang="en-US" altLang="ja-JP" sz="2000" dirty="0"/>
          </a:p>
          <a:p>
            <a:pPr marL="541338" lvl="2" indent="-1651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000" dirty="0"/>
              <a:t>熱伝導率</a:t>
            </a:r>
            <a:br>
              <a:rPr kumimoji="1" lang="en-US" altLang="ja-JP" sz="2000" dirty="0"/>
            </a:br>
            <a:r>
              <a:rPr kumimoji="1" lang="ja-JP" altLang="en-US" sz="2000" dirty="0"/>
              <a:t>　</a:t>
            </a:r>
            <a:r>
              <a:rPr kumimoji="1" lang="en-US" altLang="ja-JP" sz="2000" dirty="0"/>
              <a:t>300~600 K</a:t>
            </a:r>
            <a:r>
              <a:rPr kumimoji="1" lang="ja-JP" altLang="en-US" sz="2000" dirty="0"/>
              <a:t>：</a:t>
            </a:r>
            <a:r>
              <a:rPr kumimoji="1" lang="en-US" altLang="ja-JP" sz="2000" dirty="0"/>
              <a:t>PEM-2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A53CA79-304E-54F7-7B1B-FFB92A67A7E4}"/>
              </a:ext>
            </a:extLst>
          </p:cNvPr>
          <p:cNvSpPr txBox="1"/>
          <p:nvPr/>
        </p:nvSpPr>
        <p:spPr>
          <a:xfrm>
            <a:off x="0" y="6494136"/>
            <a:ext cx="61206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S. Bhattacharya,</a:t>
            </a: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ja-JP" alt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</a:t>
            </a:r>
            <a:r>
              <a:rPr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, Appl. Phys. Lett. </a:t>
            </a:r>
            <a:r>
              <a:rPr lang="en-US" altLang="ja-JP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77</a:t>
            </a:r>
            <a:r>
              <a:rPr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2476 (2000).</a:t>
            </a:r>
            <a:endParaRPr lang="ja-JP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0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C7C5828-F57E-510D-1BF4-B48C3870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3FD8DD05-B806-16A1-DD9E-E4D2491B3F89}"/>
              </a:ext>
            </a:extLst>
          </p:cNvPr>
          <p:cNvSpPr txBox="1">
            <a:spLocks/>
          </p:cNvSpPr>
          <p:nvPr/>
        </p:nvSpPr>
        <p:spPr>
          <a:xfrm>
            <a:off x="1705245" y="2529008"/>
            <a:ext cx="5733510" cy="972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984250" algn="l"/>
              </a:tabLst>
            </a:pP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Results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70276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09739B5-655F-0DB0-D1FC-3FCBAF1D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2C57BFA1-9788-7B76-1CBB-F4E0E92ED93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724128" cy="972000"/>
          </a:xfrm>
          <a:prstGeom prst="rect">
            <a:avLst/>
          </a:prstGeom>
        </p:spPr>
        <p:txBody>
          <a:bodyPr vert="horz" wrap="none" lIns="28800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84250" algn="l"/>
              </a:tabLst>
            </a:pP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第一原理計算結果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B055A8-A8E9-530E-964C-0CE14BCD5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80" y="765024"/>
            <a:ext cx="2781493" cy="2880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13D3162-D1EC-2AC6-3284-3717FB6FE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253" y="765024"/>
            <a:ext cx="2781494" cy="2880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554411E-E5A9-AE33-FF45-CAC1F3738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627" y="765024"/>
            <a:ext cx="2781494" cy="2880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BD6DE6E-B9E0-C873-7055-A049B830FF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3429320"/>
            <a:ext cx="2781494" cy="2880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8CC1A60-4816-438F-A3D5-3147CD332A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5833" y="3429320"/>
            <a:ext cx="2781494" cy="28800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0E4E255-E4E3-1CCC-1A5B-B4E6D33B4861}"/>
              </a:ext>
            </a:extLst>
          </p:cNvPr>
          <p:cNvSpPr txBox="1"/>
          <p:nvPr/>
        </p:nvSpPr>
        <p:spPr>
          <a:xfrm>
            <a:off x="26622" y="6309320"/>
            <a:ext cx="9090756" cy="423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ja-JP" sz="2000" dirty="0"/>
              <a:t>Co</a:t>
            </a:r>
            <a:r>
              <a:rPr kumimoji="1" lang="ja-JP" altLang="en-US" sz="2000" dirty="0"/>
              <a:t>がアクセプターとして働くことで多数キャリアの変化が示唆</a:t>
            </a:r>
            <a:endParaRPr kumimoji="1" lang="en-US" altLang="ja-JP" sz="2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CD5C213-D9D1-4855-8982-BEDDD91DAFAC}"/>
              </a:ext>
            </a:extLst>
          </p:cNvPr>
          <p:cNvSpPr txBox="1"/>
          <p:nvPr/>
        </p:nvSpPr>
        <p:spPr>
          <a:xfrm>
            <a:off x="6262567" y="3607174"/>
            <a:ext cx="2781494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Co</a:t>
            </a:r>
            <a:r>
              <a:rPr kumimoji="1" lang="ja-JP" altLang="en-US" sz="2000" dirty="0"/>
              <a:t>置換後はフェルミ準位が価電子帯側に遷移</a:t>
            </a:r>
            <a:endParaRPr kumimoji="1" lang="en-US" altLang="ja-JP" sz="2000" dirty="0"/>
          </a:p>
        </p:txBody>
      </p:sp>
      <p:graphicFrame>
        <p:nvGraphicFramePr>
          <p:cNvPr id="4" name="表 18">
            <a:extLst>
              <a:ext uri="{FF2B5EF4-FFF2-40B4-BE49-F238E27FC236}">
                <a16:creationId xmlns:a16="http://schemas.microsoft.com/office/drawing/2014/main" id="{DD4AB093-73E0-57EB-4387-B1510DC29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51874"/>
              </p:ext>
            </p:extLst>
          </p:nvPr>
        </p:nvGraphicFramePr>
        <p:xfrm>
          <a:off x="6391578" y="5045096"/>
          <a:ext cx="2601549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206">
                  <a:extLst>
                    <a:ext uri="{9D8B030D-6E8A-4147-A177-3AD203B41FA5}">
                      <a16:colId xmlns:a16="http://schemas.microsoft.com/office/drawing/2014/main" val="731950007"/>
                    </a:ext>
                  </a:extLst>
                </a:gridCol>
                <a:gridCol w="1723343">
                  <a:extLst>
                    <a:ext uri="{9D8B030D-6E8A-4147-A177-3AD203B41FA5}">
                      <a16:colId xmlns:a16="http://schemas.microsoft.com/office/drawing/2014/main" val="14380253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effectLst/>
                        </a:rPr>
                        <a:t>元素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effectLst/>
                        </a:rPr>
                        <a:t>電子軌道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10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effectLst/>
                        </a:rPr>
                        <a:t>Ni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effectLst/>
                        </a:rPr>
                        <a:t>3d</a:t>
                      </a:r>
                      <a:r>
                        <a:rPr kumimoji="1" lang="en-US" altLang="ja-JP" sz="2000" b="0" baseline="300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effectLst/>
                        </a:rPr>
                        <a:t>4s</a:t>
                      </a:r>
                      <a:r>
                        <a:rPr kumimoji="1" lang="en-US" altLang="ja-JP" sz="2000" b="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1" lang="ja-JP" altLang="en-US" sz="2000" b="0" baseline="30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488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effectLst/>
                        </a:rPr>
                        <a:t>3d</a:t>
                      </a:r>
                      <a:r>
                        <a:rPr kumimoji="1" lang="en-US" altLang="ja-JP" sz="2000" b="0" baseline="30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effectLst/>
                        </a:rPr>
                        <a:t>4s</a:t>
                      </a:r>
                      <a:r>
                        <a:rPr kumimoji="1" lang="en-US" altLang="ja-JP" sz="2000" b="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761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07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ED91DC0D-10F4-72A4-9987-0449B8264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945" y="188640"/>
            <a:ext cx="2571134" cy="513871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09739B5-655F-0DB0-D1FC-3FCBAF1D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2C57BFA1-9788-7B76-1CBB-F4E0E92ED93A}"/>
              </a:ext>
            </a:extLst>
          </p:cNvPr>
          <p:cNvSpPr txBox="1">
            <a:spLocks/>
          </p:cNvSpPr>
          <p:nvPr/>
        </p:nvSpPr>
        <p:spPr>
          <a:xfrm>
            <a:off x="0" y="-538"/>
            <a:ext cx="5724128" cy="972000"/>
          </a:xfrm>
          <a:prstGeom prst="rect">
            <a:avLst/>
          </a:prstGeom>
        </p:spPr>
        <p:txBody>
          <a:bodyPr vert="horz" wrap="none" lIns="28800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84250" algn="l"/>
              </a:tabLst>
            </a:pP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結晶構造解析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6785D503-CFED-226F-275F-9302CFB54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4" y="752128"/>
            <a:ext cx="3064566" cy="432000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D305874B-D5DB-A394-80E2-A042DC17C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940" y="757531"/>
            <a:ext cx="2783276" cy="4320000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D9BFF4D-B423-8F21-5B69-91080FCD8327}"/>
              </a:ext>
            </a:extLst>
          </p:cNvPr>
          <p:cNvSpPr txBox="1"/>
          <p:nvPr/>
        </p:nvSpPr>
        <p:spPr>
          <a:xfrm>
            <a:off x="226644" y="4979385"/>
            <a:ext cx="5201537" cy="1423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i="1" dirty="0"/>
              <a:t>x</a:t>
            </a:r>
            <a:r>
              <a:rPr kumimoji="1" lang="en-US" altLang="ja-JP" sz="2000" dirty="0"/>
              <a:t>=0.02</a:t>
            </a:r>
            <a:r>
              <a:rPr kumimoji="1" lang="ja-JP" altLang="en-US" sz="2000" dirty="0"/>
              <a:t>、</a:t>
            </a:r>
            <a:r>
              <a:rPr kumimoji="1" lang="en-US" altLang="ja-JP" sz="2000" dirty="0"/>
              <a:t>0.05</a:t>
            </a:r>
            <a:r>
              <a:rPr kumimoji="1" lang="ja-JP" altLang="en-US" sz="2000" dirty="0"/>
              <a:t>以外の試料は</a:t>
            </a:r>
            <a:r>
              <a:rPr kumimoji="1" lang="en-US" altLang="ja-JP" sz="2000" dirty="0"/>
              <a:t>TiNi</a:t>
            </a:r>
            <a:r>
              <a:rPr kumimoji="1" lang="en-US" altLang="ja-JP" sz="2000" baseline="-25000" dirty="0"/>
              <a:t>2</a:t>
            </a:r>
            <a:r>
              <a:rPr kumimoji="1" lang="en-US" altLang="ja-JP" sz="2000" dirty="0"/>
              <a:t>Sn</a:t>
            </a:r>
            <a:r>
              <a:rPr kumimoji="1" lang="ja-JP" altLang="en-US" sz="2000" dirty="0"/>
              <a:t>相</a:t>
            </a:r>
            <a:r>
              <a:rPr kumimoji="1" lang="en-US" altLang="ja-JP" sz="2000" dirty="0"/>
              <a:t>(</a:t>
            </a:r>
            <a:r>
              <a:rPr kumimoji="1" lang="ja-JP" altLang="en-US" sz="2000" dirty="0">
                <a:solidFill>
                  <a:srgbClr val="FF0000"/>
                </a:solidFill>
              </a:rPr>
              <a:t>▼</a:t>
            </a:r>
            <a:r>
              <a:rPr kumimoji="1" lang="en-US" altLang="ja-JP" sz="2000" dirty="0"/>
              <a:t>)</a:t>
            </a:r>
            <a:r>
              <a:rPr kumimoji="1" lang="ja-JP" altLang="en-US" sz="2000" dirty="0"/>
              <a:t>、</a:t>
            </a:r>
            <a:r>
              <a:rPr kumimoji="1" lang="en-US" altLang="ja-JP" sz="2000" dirty="0"/>
              <a:t>Sn</a:t>
            </a:r>
            <a:r>
              <a:rPr kumimoji="1" lang="ja-JP" altLang="en-US" sz="2000" dirty="0"/>
              <a:t>相</a:t>
            </a:r>
            <a:r>
              <a:rPr kumimoji="1" lang="en-US" altLang="ja-JP" sz="2000" dirty="0"/>
              <a:t>(</a:t>
            </a:r>
            <a:r>
              <a:rPr kumimoji="1" lang="ja-JP" altLang="en-US" sz="2000" dirty="0">
                <a:solidFill>
                  <a:srgbClr val="75DBFF"/>
                </a:solidFill>
              </a:rPr>
              <a:t>▼</a:t>
            </a:r>
            <a:r>
              <a:rPr kumimoji="1" lang="en-US" altLang="ja-JP" sz="2000" dirty="0"/>
              <a:t>)</a:t>
            </a:r>
            <a:r>
              <a:rPr kumimoji="1" lang="ja-JP" altLang="en-US" sz="2000" dirty="0"/>
              <a:t>のピークが見られた</a:t>
            </a:r>
            <a:endParaRPr kumimoji="1" lang="en-US" altLang="ja-JP" sz="2000" dirty="0"/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i="1" dirty="0"/>
              <a:t>x</a:t>
            </a:r>
            <a:r>
              <a:rPr kumimoji="1" lang="ja-JP" altLang="en-US" sz="2000" dirty="0"/>
              <a:t>の増加に伴ってピークが低角度側へシフトした</a:t>
            </a:r>
            <a:endParaRPr kumimoji="1" lang="en-US" altLang="ja-JP" sz="2000" dirty="0"/>
          </a:p>
        </p:txBody>
      </p:sp>
      <p:sp>
        <p:nvSpPr>
          <p:cNvPr id="47" name="二等辺三角形 46">
            <a:extLst>
              <a:ext uri="{FF2B5EF4-FFF2-40B4-BE49-F238E27FC236}">
                <a16:creationId xmlns:a16="http://schemas.microsoft.com/office/drawing/2014/main" id="{CD4231A6-9B87-1176-CE31-129166A9A91B}"/>
              </a:ext>
            </a:extLst>
          </p:cNvPr>
          <p:cNvSpPr/>
          <p:nvPr/>
        </p:nvSpPr>
        <p:spPr>
          <a:xfrm flipV="1">
            <a:off x="3758332" y="1196752"/>
            <a:ext cx="144016" cy="144016"/>
          </a:xfrm>
          <a:prstGeom prst="triangle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二等辺三角形 47">
            <a:extLst>
              <a:ext uri="{FF2B5EF4-FFF2-40B4-BE49-F238E27FC236}">
                <a16:creationId xmlns:a16="http://schemas.microsoft.com/office/drawing/2014/main" id="{17E1A5C4-B40C-89BC-06C6-FC124DA229F5}"/>
              </a:ext>
            </a:extLst>
          </p:cNvPr>
          <p:cNvSpPr/>
          <p:nvPr/>
        </p:nvSpPr>
        <p:spPr>
          <a:xfrm flipV="1">
            <a:off x="3758332" y="1785264"/>
            <a:ext cx="144016" cy="144016"/>
          </a:xfrm>
          <a:prstGeom prst="triangle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二等辺三角形 48">
            <a:extLst>
              <a:ext uri="{FF2B5EF4-FFF2-40B4-BE49-F238E27FC236}">
                <a16:creationId xmlns:a16="http://schemas.microsoft.com/office/drawing/2014/main" id="{BE69D330-7D46-8F20-1EFA-4C20901BB35E}"/>
              </a:ext>
            </a:extLst>
          </p:cNvPr>
          <p:cNvSpPr/>
          <p:nvPr/>
        </p:nvSpPr>
        <p:spPr>
          <a:xfrm flipV="1">
            <a:off x="3854126" y="3262118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二等辺三角形 49">
            <a:extLst>
              <a:ext uri="{FF2B5EF4-FFF2-40B4-BE49-F238E27FC236}">
                <a16:creationId xmlns:a16="http://schemas.microsoft.com/office/drawing/2014/main" id="{D7F387C0-A972-3CD2-5BD7-3744F5440549}"/>
              </a:ext>
            </a:extLst>
          </p:cNvPr>
          <p:cNvSpPr/>
          <p:nvPr/>
        </p:nvSpPr>
        <p:spPr>
          <a:xfrm flipV="1">
            <a:off x="3858270" y="3867398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二等辺三角形 50">
            <a:extLst>
              <a:ext uri="{FF2B5EF4-FFF2-40B4-BE49-F238E27FC236}">
                <a16:creationId xmlns:a16="http://schemas.microsoft.com/office/drawing/2014/main" id="{498061A0-EB08-38DE-8EF3-19D5BE69B6A6}"/>
              </a:ext>
            </a:extLst>
          </p:cNvPr>
          <p:cNvSpPr/>
          <p:nvPr/>
        </p:nvSpPr>
        <p:spPr>
          <a:xfrm flipV="1">
            <a:off x="3863006" y="806905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二等辺三角形 51">
            <a:extLst>
              <a:ext uri="{FF2B5EF4-FFF2-40B4-BE49-F238E27FC236}">
                <a16:creationId xmlns:a16="http://schemas.microsoft.com/office/drawing/2014/main" id="{ED427759-E3C6-3647-7614-1FAB698F7E87}"/>
              </a:ext>
            </a:extLst>
          </p:cNvPr>
          <p:cNvSpPr/>
          <p:nvPr/>
        </p:nvSpPr>
        <p:spPr>
          <a:xfrm flipV="1">
            <a:off x="3863006" y="1440084"/>
            <a:ext cx="144016" cy="14401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二等辺三角形 52">
            <a:extLst>
              <a:ext uri="{FF2B5EF4-FFF2-40B4-BE49-F238E27FC236}">
                <a16:creationId xmlns:a16="http://schemas.microsoft.com/office/drawing/2014/main" id="{E673C1F2-EF19-5592-2606-33AF7A3E90E6}"/>
              </a:ext>
            </a:extLst>
          </p:cNvPr>
          <p:cNvSpPr/>
          <p:nvPr/>
        </p:nvSpPr>
        <p:spPr>
          <a:xfrm flipV="1">
            <a:off x="755576" y="1983879"/>
            <a:ext cx="144016" cy="144016"/>
          </a:xfrm>
          <a:prstGeom prst="triangle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2DC7D5EF-DD85-F4E0-BBF1-216061EB7E04}"/>
              </a:ext>
            </a:extLst>
          </p:cNvPr>
          <p:cNvSpPr/>
          <p:nvPr/>
        </p:nvSpPr>
        <p:spPr>
          <a:xfrm flipV="1">
            <a:off x="755576" y="3287934"/>
            <a:ext cx="144016" cy="144016"/>
          </a:xfrm>
          <a:prstGeom prst="triangle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二等辺三角形 54">
            <a:extLst>
              <a:ext uri="{FF2B5EF4-FFF2-40B4-BE49-F238E27FC236}">
                <a16:creationId xmlns:a16="http://schemas.microsoft.com/office/drawing/2014/main" id="{C02890A7-722D-2F10-7194-7329B6F0D679}"/>
              </a:ext>
            </a:extLst>
          </p:cNvPr>
          <p:cNvSpPr/>
          <p:nvPr/>
        </p:nvSpPr>
        <p:spPr>
          <a:xfrm flipV="1">
            <a:off x="755576" y="4001339"/>
            <a:ext cx="144016" cy="144016"/>
          </a:xfrm>
          <a:prstGeom prst="triangle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二等辺三角形 55">
            <a:extLst>
              <a:ext uri="{FF2B5EF4-FFF2-40B4-BE49-F238E27FC236}">
                <a16:creationId xmlns:a16="http://schemas.microsoft.com/office/drawing/2014/main" id="{83F3EB1A-B419-0948-F7CA-C9F42A652C44}"/>
              </a:ext>
            </a:extLst>
          </p:cNvPr>
          <p:cNvSpPr/>
          <p:nvPr/>
        </p:nvSpPr>
        <p:spPr>
          <a:xfrm flipV="1">
            <a:off x="3516236" y="1738831"/>
            <a:ext cx="144016" cy="144016"/>
          </a:xfrm>
          <a:prstGeom prst="triangle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二等辺三角形 56">
            <a:extLst>
              <a:ext uri="{FF2B5EF4-FFF2-40B4-BE49-F238E27FC236}">
                <a16:creationId xmlns:a16="http://schemas.microsoft.com/office/drawing/2014/main" id="{C7B926B9-2621-81C4-CF10-F0F2E0B1D27A}"/>
              </a:ext>
            </a:extLst>
          </p:cNvPr>
          <p:cNvSpPr/>
          <p:nvPr/>
        </p:nvSpPr>
        <p:spPr>
          <a:xfrm flipV="1">
            <a:off x="3516236" y="2301509"/>
            <a:ext cx="144016" cy="144016"/>
          </a:xfrm>
          <a:prstGeom prst="triangle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二等辺三角形 57">
            <a:extLst>
              <a:ext uri="{FF2B5EF4-FFF2-40B4-BE49-F238E27FC236}">
                <a16:creationId xmlns:a16="http://schemas.microsoft.com/office/drawing/2014/main" id="{38627416-D409-8FB2-A75E-625FFAFF7BEC}"/>
              </a:ext>
            </a:extLst>
          </p:cNvPr>
          <p:cNvSpPr/>
          <p:nvPr/>
        </p:nvSpPr>
        <p:spPr>
          <a:xfrm flipV="1">
            <a:off x="3516236" y="2864187"/>
            <a:ext cx="144016" cy="144016"/>
          </a:xfrm>
          <a:prstGeom prst="triangle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二等辺三角形 58">
            <a:extLst>
              <a:ext uri="{FF2B5EF4-FFF2-40B4-BE49-F238E27FC236}">
                <a16:creationId xmlns:a16="http://schemas.microsoft.com/office/drawing/2014/main" id="{EDD7716D-0FAD-C193-7619-F87D6C395834}"/>
              </a:ext>
            </a:extLst>
          </p:cNvPr>
          <p:cNvSpPr/>
          <p:nvPr/>
        </p:nvSpPr>
        <p:spPr>
          <a:xfrm flipV="1">
            <a:off x="3516236" y="4143617"/>
            <a:ext cx="144016" cy="144016"/>
          </a:xfrm>
          <a:prstGeom prst="triangle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二等辺三角形 59">
            <a:extLst>
              <a:ext uri="{FF2B5EF4-FFF2-40B4-BE49-F238E27FC236}">
                <a16:creationId xmlns:a16="http://schemas.microsoft.com/office/drawing/2014/main" id="{8E5F74A6-853B-D1EF-9836-20169008AD16}"/>
              </a:ext>
            </a:extLst>
          </p:cNvPr>
          <p:cNvSpPr/>
          <p:nvPr/>
        </p:nvSpPr>
        <p:spPr>
          <a:xfrm flipV="1">
            <a:off x="3758332" y="3564758"/>
            <a:ext cx="144016" cy="144016"/>
          </a:xfrm>
          <a:prstGeom prst="triangle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二等辺三角形 60">
            <a:extLst>
              <a:ext uri="{FF2B5EF4-FFF2-40B4-BE49-F238E27FC236}">
                <a16:creationId xmlns:a16="http://schemas.microsoft.com/office/drawing/2014/main" id="{4BD2DB91-1DFD-BC5A-EC6F-70F0497A72DC}"/>
              </a:ext>
            </a:extLst>
          </p:cNvPr>
          <p:cNvSpPr/>
          <p:nvPr/>
        </p:nvSpPr>
        <p:spPr>
          <a:xfrm flipV="1">
            <a:off x="3758332" y="2363265"/>
            <a:ext cx="144016" cy="144016"/>
          </a:xfrm>
          <a:prstGeom prst="triangle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B1F52A-86E0-8A38-300A-B6FCC5885E73}"/>
              </a:ext>
            </a:extLst>
          </p:cNvPr>
          <p:cNvSpPr txBox="1"/>
          <p:nvPr/>
        </p:nvSpPr>
        <p:spPr>
          <a:xfrm rot="16200000">
            <a:off x="508019" y="1017435"/>
            <a:ext cx="2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200" dirty="0"/>
              <a:t>111</a:t>
            </a:r>
            <a:endParaRPr kumimoji="1" lang="ja-JP" altLang="en-US" sz="1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9C7732E-CDB2-C113-EDE4-D83E336BC21F}"/>
              </a:ext>
            </a:extLst>
          </p:cNvPr>
          <p:cNvSpPr txBox="1"/>
          <p:nvPr/>
        </p:nvSpPr>
        <p:spPr>
          <a:xfrm rot="16200000">
            <a:off x="666956" y="1045200"/>
            <a:ext cx="2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200" dirty="0"/>
              <a:t>200</a:t>
            </a:r>
            <a:endParaRPr kumimoji="1" lang="ja-JP" altLang="en-US" sz="1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58BBE9-58C0-B3AC-9A9E-19D5BDA158F6}"/>
              </a:ext>
            </a:extLst>
          </p:cNvPr>
          <p:cNvSpPr txBox="1"/>
          <p:nvPr/>
        </p:nvSpPr>
        <p:spPr>
          <a:xfrm rot="16200000">
            <a:off x="1230288" y="931594"/>
            <a:ext cx="2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200" dirty="0"/>
              <a:t>220</a:t>
            </a:r>
            <a:endParaRPr kumimoji="1" lang="ja-JP" altLang="en-US" sz="1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37E0817-4241-16B7-CF61-BB446CD3480D}"/>
              </a:ext>
            </a:extLst>
          </p:cNvPr>
          <p:cNvSpPr txBox="1"/>
          <p:nvPr/>
        </p:nvSpPr>
        <p:spPr>
          <a:xfrm rot="16200000">
            <a:off x="1404707" y="1166583"/>
            <a:ext cx="2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200" dirty="0"/>
              <a:t>311</a:t>
            </a:r>
            <a:endParaRPr kumimoji="1" lang="ja-JP" altLang="en-US" sz="1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9402E15-47BA-6DD1-E59B-448A6BE2B616}"/>
              </a:ext>
            </a:extLst>
          </p:cNvPr>
          <p:cNvSpPr txBox="1"/>
          <p:nvPr/>
        </p:nvSpPr>
        <p:spPr>
          <a:xfrm rot="16200000">
            <a:off x="1554319" y="1256753"/>
            <a:ext cx="2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200" dirty="0"/>
              <a:t>222</a:t>
            </a:r>
            <a:endParaRPr kumimoji="1" lang="ja-JP" altLang="en-US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B207102-F7E5-3BC0-B091-B6E312D77DA5}"/>
              </a:ext>
            </a:extLst>
          </p:cNvPr>
          <p:cNvSpPr txBox="1"/>
          <p:nvPr/>
        </p:nvSpPr>
        <p:spPr>
          <a:xfrm rot="16200000">
            <a:off x="1837276" y="1238590"/>
            <a:ext cx="2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200" dirty="0"/>
              <a:t>400</a:t>
            </a:r>
            <a:endParaRPr kumimoji="1" lang="ja-JP" altLang="en-US" sz="1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7FF0E42-A5F2-A13E-F1CB-551AC83A0275}"/>
              </a:ext>
            </a:extLst>
          </p:cNvPr>
          <p:cNvSpPr txBox="1"/>
          <p:nvPr/>
        </p:nvSpPr>
        <p:spPr>
          <a:xfrm rot="16200000">
            <a:off x="2044484" y="1308831"/>
            <a:ext cx="2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200" dirty="0"/>
              <a:t>331</a:t>
            </a:r>
            <a:endParaRPr kumimoji="1" lang="ja-JP" altLang="en-US" sz="12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000C4C-A408-E5C9-29EB-64AA51D48C4F}"/>
              </a:ext>
            </a:extLst>
          </p:cNvPr>
          <p:cNvSpPr txBox="1"/>
          <p:nvPr/>
        </p:nvSpPr>
        <p:spPr>
          <a:xfrm rot="16200000">
            <a:off x="2199736" y="1271396"/>
            <a:ext cx="2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200" dirty="0"/>
              <a:t>420</a:t>
            </a:r>
            <a:endParaRPr kumimoji="1" lang="ja-JP" altLang="en-US" sz="12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6A9DF32-15C7-0B4A-1F7C-2567ADC30E9E}"/>
              </a:ext>
            </a:extLst>
          </p:cNvPr>
          <p:cNvSpPr txBox="1"/>
          <p:nvPr/>
        </p:nvSpPr>
        <p:spPr>
          <a:xfrm rot="16200000">
            <a:off x="2464550" y="1238591"/>
            <a:ext cx="2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200" dirty="0"/>
              <a:t>422</a:t>
            </a:r>
            <a:endParaRPr kumimoji="1" lang="ja-JP" altLang="en-US" sz="1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CCAE28A-955B-7B3A-3690-42FE4B582AFD}"/>
              </a:ext>
            </a:extLst>
          </p:cNvPr>
          <p:cNvSpPr txBox="1"/>
          <p:nvPr/>
        </p:nvSpPr>
        <p:spPr>
          <a:xfrm rot="16200000">
            <a:off x="2662510" y="1308831"/>
            <a:ext cx="2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200" dirty="0"/>
              <a:t>511</a:t>
            </a:r>
            <a:endParaRPr kumimoji="1" lang="ja-JP" altLang="en-US" sz="1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29C78B-9F7C-4F3D-9073-DAF2912EB261}"/>
              </a:ext>
            </a:extLst>
          </p:cNvPr>
          <p:cNvSpPr txBox="1"/>
          <p:nvPr/>
        </p:nvSpPr>
        <p:spPr>
          <a:xfrm rot="16200000">
            <a:off x="3242189" y="884212"/>
            <a:ext cx="2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200" dirty="0"/>
              <a:t>111</a:t>
            </a:r>
            <a:endParaRPr kumimoji="1" lang="ja-JP" altLang="en-US" sz="1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AF63D13-4C2C-07B5-19FF-C0233B04C616}"/>
              </a:ext>
            </a:extLst>
          </p:cNvPr>
          <p:cNvSpPr txBox="1"/>
          <p:nvPr/>
        </p:nvSpPr>
        <p:spPr>
          <a:xfrm rot="16200000">
            <a:off x="3401126" y="911977"/>
            <a:ext cx="2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200" dirty="0"/>
              <a:t>200</a:t>
            </a:r>
            <a:endParaRPr kumimoji="1" lang="ja-JP" altLang="en-US" sz="1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1810575-08B9-6883-724B-34403B665C4C}"/>
              </a:ext>
            </a:extLst>
          </p:cNvPr>
          <p:cNvSpPr txBox="1"/>
          <p:nvPr/>
        </p:nvSpPr>
        <p:spPr>
          <a:xfrm rot="16200000">
            <a:off x="3964458" y="906411"/>
            <a:ext cx="2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200" dirty="0"/>
              <a:t>220</a:t>
            </a:r>
            <a:endParaRPr kumimoji="1" lang="ja-JP" altLang="en-US" sz="1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9D47A3E-FCAC-1099-1384-0355ED593420}"/>
              </a:ext>
            </a:extLst>
          </p:cNvPr>
          <p:cNvSpPr txBox="1"/>
          <p:nvPr/>
        </p:nvSpPr>
        <p:spPr>
          <a:xfrm rot="16200000">
            <a:off x="4138877" y="1033360"/>
            <a:ext cx="2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200" dirty="0"/>
              <a:t>311</a:t>
            </a:r>
            <a:endParaRPr kumimoji="1" lang="ja-JP" altLang="en-US" sz="12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6D00B3-E783-A30A-AA39-FAF26DF3AD40}"/>
              </a:ext>
            </a:extLst>
          </p:cNvPr>
          <p:cNvSpPr txBox="1"/>
          <p:nvPr/>
        </p:nvSpPr>
        <p:spPr>
          <a:xfrm rot="16200000">
            <a:off x="4288489" y="1123530"/>
            <a:ext cx="2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200" dirty="0"/>
              <a:t>222</a:t>
            </a:r>
            <a:endParaRPr kumimoji="1" lang="ja-JP" altLang="en-US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EF03707-24BB-3DF2-CA33-A316C749DE62}"/>
              </a:ext>
            </a:extLst>
          </p:cNvPr>
          <p:cNvSpPr txBox="1"/>
          <p:nvPr/>
        </p:nvSpPr>
        <p:spPr>
          <a:xfrm rot="16200000">
            <a:off x="4571446" y="1105367"/>
            <a:ext cx="2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200" dirty="0"/>
              <a:t>400</a:t>
            </a:r>
            <a:endParaRPr kumimoji="1" lang="ja-JP" altLang="en-US" sz="12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5862758-D6B6-D464-63BB-214F7223C6E9}"/>
              </a:ext>
            </a:extLst>
          </p:cNvPr>
          <p:cNvSpPr txBox="1"/>
          <p:nvPr/>
        </p:nvSpPr>
        <p:spPr>
          <a:xfrm rot="16200000">
            <a:off x="4778654" y="1123838"/>
            <a:ext cx="2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200" dirty="0"/>
              <a:t>331</a:t>
            </a:r>
            <a:endParaRPr kumimoji="1" lang="ja-JP" altLang="en-US" sz="12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6EE36A0-1B7F-6702-37B9-550811CFE189}"/>
              </a:ext>
            </a:extLst>
          </p:cNvPr>
          <p:cNvSpPr txBox="1"/>
          <p:nvPr/>
        </p:nvSpPr>
        <p:spPr>
          <a:xfrm rot="16200000">
            <a:off x="4933906" y="1086403"/>
            <a:ext cx="2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200" dirty="0"/>
              <a:t>420</a:t>
            </a:r>
            <a:endParaRPr kumimoji="1" lang="ja-JP" altLang="en-US" sz="1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EA8F09D-BC10-061A-1338-B72E9129F3BF}"/>
              </a:ext>
            </a:extLst>
          </p:cNvPr>
          <p:cNvSpPr txBox="1"/>
          <p:nvPr/>
        </p:nvSpPr>
        <p:spPr>
          <a:xfrm rot="16200000">
            <a:off x="5198720" y="1105368"/>
            <a:ext cx="2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200" dirty="0"/>
              <a:t>422</a:t>
            </a:r>
            <a:endParaRPr kumimoji="1" lang="ja-JP" altLang="en-US" sz="12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92DE5C9-B6E1-5571-E8CC-F74527DF53B8}"/>
              </a:ext>
            </a:extLst>
          </p:cNvPr>
          <p:cNvSpPr txBox="1"/>
          <p:nvPr/>
        </p:nvSpPr>
        <p:spPr>
          <a:xfrm rot="16200000">
            <a:off x="5396680" y="1175608"/>
            <a:ext cx="25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1" lang="en-US" altLang="ja-JP" sz="1200" dirty="0"/>
              <a:t>511</a:t>
            </a:r>
            <a:endParaRPr kumimoji="1" lang="ja-JP" altLang="en-US" sz="1200" dirty="0"/>
          </a:p>
        </p:txBody>
      </p:sp>
      <p:graphicFrame>
        <p:nvGraphicFramePr>
          <p:cNvPr id="31" name="表 18">
            <a:extLst>
              <a:ext uri="{FF2B5EF4-FFF2-40B4-BE49-F238E27FC236}">
                <a16:creationId xmlns:a16="http://schemas.microsoft.com/office/drawing/2014/main" id="{8BAD5EAD-580B-7977-AC59-4B4F534DF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744714"/>
              </p:ext>
            </p:extLst>
          </p:nvPr>
        </p:nvGraphicFramePr>
        <p:xfrm>
          <a:off x="5898329" y="5290332"/>
          <a:ext cx="260154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206">
                  <a:extLst>
                    <a:ext uri="{9D8B030D-6E8A-4147-A177-3AD203B41FA5}">
                      <a16:colId xmlns:a16="http://schemas.microsoft.com/office/drawing/2014/main" val="731950007"/>
                    </a:ext>
                  </a:extLst>
                </a:gridCol>
                <a:gridCol w="1723343">
                  <a:extLst>
                    <a:ext uri="{9D8B030D-6E8A-4147-A177-3AD203B41FA5}">
                      <a16:colId xmlns:a16="http://schemas.microsoft.com/office/drawing/2014/main" val="1438025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effectLst/>
                        </a:rPr>
                        <a:t>元素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effectLst/>
                        </a:rPr>
                        <a:t>原子半径</a:t>
                      </a:r>
                      <a:r>
                        <a:rPr kumimoji="1" lang="en-US" altLang="ja-JP" sz="1800" b="0" i="1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effectLst/>
                        </a:rPr>
                        <a:t>[Å]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10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effectLst/>
                        </a:rPr>
                        <a:t>1.25</a:t>
                      </a:r>
                      <a:endParaRPr kumimoji="1" lang="ja-JP" altLang="en-US" sz="1800" b="0" baseline="30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761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effectLst/>
                        </a:rPr>
                        <a:t>Ni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effectLst/>
                        </a:rPr>
                        <a:t>1.24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893083"/>
                  </a:ext>
                </a:extLst>
              </a:tr>
            </a:tbl>
          </a:graphicData>
        </a:graphic>
      </p:graphicFrame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34FAAD8-9732-461E-8240-451090709351}"/>
              </a:ext>
            </a:extLst>
          </p:cNvPr>
          <p:cNvSpPr txBox="1"/>
          <p:nvPr/>
        </p:nvSpPr>
        <p:spPr>
          <a:xfrm>
            <a:off x="984628" y="6421386"/>
            <a:ext cx="7174743" cy="423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000" dirty="0"/>
              <a:t>不純物相の存在と</a:t>
            </a:r>
            <a:r>
              <a:rPr kumimoji="1" lang="en-US" altLang="ja-JP" sz="2000" dirty="0"/>
              <a:t>Co</a:t>
            </a:r>
            <a:r>
              <a:rPr kumimoji="1" lang="ja-JP" altLang="en-US" sz="2000" dirty="0"/>
              <a:t>置換による結晶構造の変化が示された</a:t>
            </a:r>
            <a:endParaRPr kumimoji="1" lang="en-US" altLang="ja-JP" sz="2000" dirty="0"/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8220C981-8357-0EBD-0066-5FE32918F7E8}"/>
              </a:ext>
            </a:extLst>
          </p:cNvPr>
          <p:cNvCxnSpPr>
            <a:cxnSpLocks/>
          </p:cNvCxnSpPr>
          <p:nvPr/>
        </p:nvCxnSpPr>
        <p:spPr>
          <a:xfrm flipH="1">
            <a:off x="6678000" y="404664"/>
            <a:ext cx="612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19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09739B5-655F-0DB0-D1FC-3FCBAF1D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2C57BFA1-9788-7B76-1CBB-F4E0E92ED93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724128" cy="972000"/>
          </a:xfrm>
          <a:prstGeom prst="rect">
            <a:avLst/>
          </a:prstGeom>
        </p:spPr>
        <p:txBody>
          <a:bodyPr vert="horz" wrap="none" lIns="288000" tIns="0" rIns="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984250" algn="l"/>
              </a:tabLst>
            </a:pP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電気抵抗率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D71A16A-78E5-20C2-C9CB-9383883B9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211" y="692696"/>
            <a:ext cx="4718593" cy="4608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4AFB0F-19F4-F370-0896-4BB8B4C7C036}"/>
              </a:ext>
            </a:extLst>
          </p:cNvPr>
          <p:cNvSpPr txBox="1"/>
          <p:nvPr/>
        </p:nvSpPr>
        <p:spPr>
          <a:xfrm>
            <a:off x="5143244" y="881675"/>
            <a:ext cx="4000756" cy="3004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200" i="1" dirty="0"/>
              <a:t>x=</a:t>
            </a:r>
            <a:r>
              <a:rPr kumimoji="1" lang="en-US" altLang="ja-JP" sz="2200" dirty="0"/>
              <a:t>0.02</a:t>
            </a:r>
            <a:r>
              <a:rPr kumimoji="1" lang="ja-JP" altLang="en-US" sz="2200" dirty="0"/>
              <a:t>までは電気抵抗率は増大、</a:t>
            </a:r>
            <a:r>
              <a:rPr kumimoji="1" lang="en-US" altLang="ja-JP" sz="2200" i="1" dirty="0"/>
              <a:t>x</a:t>
            </a:r>
            <a:r>
              <a:rPr kumimoji="1" lang="en-US" altLang="ja-JP" sz="2200" dirty="0"/>
              <a:t>&gt;0.02</a:t>
            </a:r>
            <a:r>
              <a:rPr kumimoji="1" lang="ja-JP" altLang="en-US" sz="2200" dirty="0"/>
              <a:t>で減少に転じた</a:t>
            </a:r>
            <a:endParaRPr kumimoji="1" lang="en-US" altLang="ja-JP" sz="2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200" i="1" dirty="0"/>
              <a:t>x</a:t>
            </a:r>
            <a:r>
              <a:rPr kumimoji="1" lang="ja-JP" altLang="en-US" sz="2200" dirty="0"/>
              <a:t>≧</a:t>
            </a:r>
            <a:r>
              <a:rPr kumimoji="1" lang="en-US" altLang="ja-JP" sz="2200" dirty="0"/>
              <a:t>0.09</a:t>
            </a:r>
            <a:r>
              <a:rPr kumimoji="1" lang="ja-JP" altLang="en-US" sz="2200" dirty="0"/>
              <a:t>で再度増加、</a:t>
            </a:r>
            <a:r>
              <a:rPr kumimoji="1" lang="en-US" altLang="ja-JP" sz="2200" i="1" dirty="0"/>
              <a:t>x</a:t>
            </a:r>
            <a:r>
              <a:rPr kumimoji="1" lang="ja-JP" altLang="en-US" sz="2200" i="1" dirty="0"/>
              <a:t>＝</a:t>
            </a:r>
            <a:r>
              <a:rPr kumimoji="1" lang="en-US" altLang="ja-JP" sz="2200" dirty="0"/>
              <a:t>0.10</a:t>
            </a:r>
            <a:r>
              <a:rPr kumimoji="1" lang="ja-JP" altLang="en-US" sz="2200" dirty="0"/>
              <a:t>からは減少に転じた</a:t>
            </a:r>
            <a:endParaRPr kumimoji="1" lang="en-US" altLang="ja-JP" sz="2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200" dirty="0"/>
              <a:t>FH</a:t>
            </a:r>
            <a:r>
              <a:rPr kumimoji="1" lang="ja-JP" altLang="en-US" sz="2200" dirty="0"/>
              <a:t>相を含む試料は電気抵抗率が低い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B8B0AB3-043D-66DA-C6C8-2BD21074F541}"/>
              </a:ext>
            </a:extLst>
          </p:cNvPr>
          <p:cNvSpPr txBox="1"/>
          <p:nvPr/>
        </p:nvSpPr>
        <p:spPr>
          <a:xfrm>
            <a:off x="793656" y="6378264"/>
            <a:ext cx="7556689" cy="423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ja-JP" sz="2000" dirty="0"/>
              <a:t>Co</a:t>
            </a:r>
            <a:r>
              <a:rPr kumimoji="1" lang="ja-JP" altLang="en-US" sz="2000" dirty="0"/>
              <a:t>置換によるホールドープの影響と不純物相の影響が示された</a:t>
            </a:r>
          </a:p>
        </p:txBody>
      </p:sp>
      <p:graphicFrame>
        <p:nvGraphicFramePr>
          <p:cNvPr id="12" name="表 18">
            <a:extLst>
              <a:ext uri="{FF2B5EF4-FFF2-40B4-BE49-F238E27FC236}">
                <a16:creationId xmlns:a16="http://schemas.microsoft.com/office/drawing/2014/main" id="{29862054-8048-7D39-6AF4-B6521E084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90574"/>
              </p:ext>
            </p:extLst>
          </p:nvPr>
        </p:nvGraphicFramePr>
        <p:xfrm>
          <a:off x="1112730" y="5280984"/>
          <a:ext cx="3312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018">
                  <a:extLst>
                    <a:ext uri="{9D8B030D-6E8A-4147-A177-3AD203B41FA5}">
                      <a16:colId xmlns:a16="http://schemas.microsoft.com/office/drawing/2014/main" val="731950007"/>
                    </a:ext>
                  </a:extLst>
                </a:gridCol>
                <a:gridCol w="1522982">
                  <a:extLst>
                    <a:ext uri="{9D8B030D-6E8A-4147-A177-3AD203B41FA5}">
                      <a16:colId xmlns:a16="http://schemas.microsoft.com/office/drawing/2014/main" val="143802537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effectLst/>
                        </a:rPr>
                        <a:t>ホイスラー相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effectLst/>
                        </a:rPr>
                        <a:t>電気的特性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10183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effectLst/>
                        </a:rPr>
                        <a:t>TiNiSn(HH)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effectLst/>
                        </a:rPr>
                        <a:t>半導体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76127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effectLst/>
                        </a:rPr>
                        <a:t>TiNi</a:t>
                      </a:r>
                      <a:r>
                        <a:rPr kumimoji="1" lang="en-US" altLang="ja-JP" sz="1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kumimoji="1" lang="en-US" altLang="ja-JP" sz="1800" b="0" dirty="0">
                          <a:solidFill>
                            <a:schemeClr val="tx1"/>
                          </a:solidFill>
                          <a:effectLst/>
                        </a:rPr>
                        <a:t>Sn(FH)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effectLst/>
                        </a:rPr>
                        <a:t>金属</a:t>
                      </a:r>
                      <a:r>
                        <a:rPr kumimoji="1" lang="en-US" altLang="ja-JP" sz="1800" b="0" baseline="30000" dirty="0">
                          <a:solidFill>
                            <a:schemeClr val="tx1"/>
                          </a:solidFill>
                          <a:effectLst/>
                        </a:rPr>
                        <a:t>*)</a:t>
                      </a:r>
                      <a:endParaRPr kumimoji="1" lang="ja-JP" altLang="en-US" sz="1800" b="0" baseline="30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893083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653666-93CB-881B-9B9F-A824C2DA5919}"/>
              </a:ext>
            </a:extLst>
          </p:cNvPr>
          <p:cNvSpPr txBox="1"/>
          <p:nvPr/>
        </p:nvSpPr>
        <p:spPr>
          <a:xfrm>
            <a:off x="4549480" y="5880373"/>
            <a:ext cx="41199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J. E. Douglas,</a:t>
            </a: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</a:t>
            </a:r>
            <a:r>
              <a:rPr lang="ja-JP" alt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</a:t>
            </a:r>
            <a:r>
              <a:rPr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, Appl. Phys. Lett. </a:t>
            </a:r>
            <a:r>
              <a:rPr lang="en-US" altLang="ja-JP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101</a:t>
            </a:r>
            <a:r>
              <a:rPr lang="en-US" altLang="ja-JP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183902 (2012). </a:t>
            </a:r>
            <a:endParaRPr lang="ja-JP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FDA91AC-F06C-F5B1-772E-C1C51A73824E}"/>
              </a:ext>
            </a:extLst>
          </p:cNvPr>
          <p:cNvGrpSpPr/>
          <p:nvPr/>
        </p:nvGrpSpPr>
        <p:grpSpPr>
          <a:xfrm>
            <a:off x="5258878" y="3866902"/>
            <a:ext cx="3603202" cy="2013471"/>
            <a:chOff x="5324646" y="2893571"/>
            <a:chExt cx="3603202" cy="2013471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639F6E9-BE14-F7CF-2CD4-66DC22CE171F}"/>
                </a:ext>
              </a:extLst>
            </p:cNvPr>
            <p:cNvSpPr/>
            <p:nvPr/>
          </p:nvSpPr>
          <p:spPr>
            <a:xfrm>
              <a:off x="5324646" y="2924944"/>
              <a:ext cx="3603202" cy="1982098"/>
            </a:xfrm>
            <a:prstGeom prst="rect">
              <a:avLst/>
            </a:prstGeom>
            <a:solidFill>
              <a:srgbClr val="D9D9D9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7" name="オブジェクト 6">
              <a:extLst>
                <a:ext uri="{FF2B5EF4-FFF2-40B4-BE49-F238E27FC236}">
                  <a16:creationId xmlns:a16="http://schemas.microsoft.com/office/drawing/2014/main" id="{471DA266-601F-878C-F589-E5CA7BF826C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6176930"/>
                </p:ext>
              </p:extLst>
            </p:nvPr>
          </p:nvGraphicFramePr>
          <p:xfrm>
            <a:off x="6174774" y="2893571"/>
            <a:ext cx="1618452" cy="1038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672840" imgH="431640" progId="Equation.DSMT4">
                    <p:embed/>
                  </p:oleObj>
                </mc:Choice>
                <mc:Fallback>
                  <p:oleObj name="Equation" r:id="rId4" imgW="67284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174774" y="2893571"/>
                          <a:ext cx="1618452" cy="10382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70994D1-6E42-829D-8C23-E2918B4CBE9C}"/>
                </a:ext>
              </a:extLst>
            </p:cNvPr>
            <p:cNvSpPr txBox="1"/>
            <p:nvPr/>
          </p:nvSpPr>
          <p:spPr>
            <a:xfrm>
              <a:off x="6028821" y="4029580"/>
              <a:ext cx="360040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kumimoji="1" lang="en-US" altLang="ja-JP" sz="1600" i="1" dirty="0"/>
                <a:t>n</a:t>
              </a:r>
              <a:r>
                <a:rPr kumimoji="1" lang="en-US" altLang="ja-JP" sz="1600" baseline="-25000" dirty="0"/>
                <a:t>e</a:t>
              </a:r>
            </a:p>
            <a:p>
              <a:pPr algn="l"/>
              <a:r>
                <a:rPr kumimoji="1" lang="en-US" altLang="ja-JP" sz="1600" i="1" dirty="0"/>
                <a:t>q</a:t>
              </a:r>
            </a:p>
            <a:p>
              <a:pPr algn="l"/>
              <a:r>
                <a:rPr kumimoji="1" lang="en-US" altLang="ja-JP" sz="1600" i="1" dirty="0" err="1"/>
                <a:t>μ</a:t>
              </a:r>
              <a:r>
                <a:rPr kumimoji="1" lang="en-US" altLang="ja-JP" sz="1600" baseline="-25000" dirty="0" err="1"/>
                <a:t>e</a:t>
              </a:r>
              <a:endParaRPr kumimoji="1" lang="ja-JP" altLang="en-US" sz="1600" baseline="-25000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6CC4923-2A2E-0002-BCBD-1F3F6242D72E}"/>
                </a:ext>
              </a:extLst>
            </p:cNvPr>
            <p:cNvSpPr txBox="1"/>
            <p:nvPr/>
          </p:nvSpPr>
          <p:spPr>
            <a:xfrm>
              <a:off x="6262598" y="4071008"/>
              <a:ext cx="2314723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kumimoji="1" lang="ja-JP" altLang="en-US" sz="1600" dirty="0"/>
                <a:t>：キャリア密度</a:t>
              </a:r>
              <a:r>
                <a:rPr kumimoji="1" lang="en-US" altLang="ja-JP" sz="1600" dirty="0"/>
                <a:t>[cm</a:t>
              </a:r>
              <a:r>
                <a:rPr kumimoji="1" lang="en-US" altLang="ja-JP" sz="1600" baseline="30000" dirty="0"/>
                <a:t>-3</a:t>
              </a:r>
              <a:r>
                <a:rPr kumimoji="1" lang="en-US" altLang="ja-JP" sz="1600" dirty="0"/>
                <a:t>]</a:t>
              </a:r>
            </a:p>
            <a:p>
              <a:pPr algn="l"/>
              <a:r>
                <a:rPr kumimoji="1" lang="ja-JP" altLang="en-US" sz="1600" dirty="0"/>
                <a:t>：電荷</a:t>
              </a:r>
              <a:endParaRPr kumimoji="1" lang="en-US" altLang="ja-JP" sz="1600" dirty="0"/>
            </a:p>
            <a:p>
              <a:pPr algn="l"/>
              <a:r>
                <a:rPr kumimoji="1" lang="ja-JP" altLang="en-US" sz="1600" dirty="0"/>
                <a:t>：電子移動度</a:t>
              </a:r>
              <a:r>
                <a:rPr kumimoji="1" lang="en-US" altLang="ja-JP" sz="1600" dirty="0"/>
                <a:t>[cm</a:t>
              </a:r>
              <a:r>
                <a:rPr kumimoji="1" lang="en-US" altLang="ja-JP" sz="1600" baseline="30000" dirty="0"/>
                <a:t>2</a:t>
              </a:r>
              <a:r>
                <a:rPr kumimoji="1" lang="en-US" altLang="ja-JP" sz="1600" dirty="0"/>
                <a:t>/(V</a:t>
              </a:r>
              <a:r>
                <a:rPr kumimoji="1" lang="ja-JP" altLang="en-US" sz="1600" dirty="0"/>
                <a:t>･</a:t>
              </a:r>
              <a:r>
                <a:rPr kumimoji="1" lang="en-US" altLang="ja-JP" sz="1600" dirty="0"/>
                <a:t>s)]</a:t>
              </a:r>
              <a:endParaRPr kumimoji="1" lang="ja-JP" altLang="en-US" sz="1600" dirty="0"/>
            </a:p>
          </p:txBody>
        </p:sp>
        <p:sp>
          <p:nvSpPr>
            <p:cNvPr id="15" name="大かっこ 14">
              <a:extLst>
                <a:ext uri="{FF2B5EF4-FFF2-40B4-BE49-F238E27FC236}">
                  <a16:creationId xmlns:a16="http://schemas.microsoft.com/office/drawing/2014/main" id="{80A87081-A4C0-AB7D-CAE0-E067E935F5B1}"/>
                </a:ext>
              </a:extLst>
            </p:cNvPr>
            <p:cNvSpPr/>
            <p:nvPr/>
          </p:nvSpPr>
          <p:spPr>
            <a:xfrm>
              <a:off x="5823630" y="4029580"/>
              <a:ext cx="2780818" cy="765168"/>
            </a:xfrm>
            <a:prstGeom prst="bracketPair">
              <a:avLst>
                <a:gd name="adj" fmla="val 665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2437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6E4E1"/>
      </a:accent1>
      <a:accent2>
        <a:srgbClr val="FFFF80"/>
      </a:accent2>
      <a:accent3>
        <a:srgbClr val="FFCABF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発表用２">
      <a:majorFont>
        <a:latin typeface="Times New Roman"/>
        <a:ea typeface="メイリオ"/>
        <a:cs typeface=""/>
      </a:majorFont>
      <a:minorFont>
        <a:latin typeface="Times New Roman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kumimoji="1"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47948</TotalTime>
  <Words>1602</Words>
  <Application>Microsoft Office PowerPoint</Application>
  <PresentationFormat>画面に合わせる (4:3)</PresentationFormat>
  <Paragraphs>367</Paragraphs>
  <Slides>19</Slides>
  <Notes>12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9" baseType="lpstr">
      <vt:lpstr>HGSｺﾞｼｯｸE</vt:lpstr>
      <vt:lpstr>メイリオ</vt:lpstr>
      <vt:lpstr>游ゴシック</vt:lpstr>
      <vt:lpstr>Arial</vt:lpstr>
      <vt:lpstr>Calibri</vt:lpstr>
      <vt:lpstr>Segoe UI</vt:lpstr>
      <vt:lpstr>Times New Roman</vt:lpstr>
      <vt:lpstr>Wingdings</vt:lpstr>
      <vt:lpstr>Office Theme</vt:lpstr>
      <vt:lpstr>Equation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Yokohama National Uiversity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層状Co酸化物、及び、ペロフスカイトMn酸化物を用いた熱電発電素子の性能評価</dc:title>
  <dc:creator>阿部航佑</dc:creator>
  <cp:lastModifiedBy>Abe Kosuke</cp:lastModifiedBy>
  <cp:revision>2352</cp:revision>
  <cp:lastPrinted>2015-09-11T12:44:51Z</cp:lastPrinted>
  <dcterms:created xsi:type="dcterms:W3CDTF">2012-09-17T16:51:57Z</dcterms:created>
  <dcterms:modified xsi:type="dcterms:W3CDTF">2023-03-15T09:15:28Z</dcterms:modified>
</cp:coreProperties>
</file>