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357" r:id="rId4"/>
    <p:sldId id="305" r:id="rId5"/>
    <p:sldId id="329" r:id="rId6"/>
    <p:sldId id="371" r:id="rId7"/>
    <p:sldId id="358" r:id="rId8"/>
    <p:sldId id="366" r:id="rId9"/>
    <p:sldId id="331" r:id="rId10"/>
    <p:sldId id="348" r:id="rId11"/>
    <p:sldId id="349" r:id="rId12"/>
    <p:sldId id="373" r:id="rId13"/>
    <p:sldId id="386" r:id="rId14"/>
    <p:sldId id="374" r:id="rId15"/>
    <p:sldId id="375" r:id="rId16"/>
    <p:sldId id="376" r:id="rId17"/>
    <p:sldId id="378" r:id="rId18"/>
    <p:sldId id="382" r:id="rId19"/>
    <p:sldId id="381" r:id="rId20"/>
    <p:sldId id="387" r:id="rId21"/>
    <p:sldId id="330" r:id="rId22"/>
    <p:sldId id="388" r:id="rId23"/>
    <p:sldId id="38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3467" autoAdjust="0"/>
  </p:normalViewPr>
  <p:slideViewPr>
    <p:cSldViewPr snapToGrid="0">
      <p:cViewPr varScale="1">
        <p:scale>
          <a:sx n="78" d="100"/>
          <a:sy n="78" d="100"/>
        </p:scale>
        <p:origin x="1373" y="6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-10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6AA378-395D-4890-BF7B-17E76F567ED4}" type="doc">
      <dgm:prSet loTypeId="urn:microsoft.com/office/officeart/2005/8/layout/process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641A90-DA1F-4907-91AB-A7BC3CCC5977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Arc-melting (20g)</a:t>
          </a:r>
        </a:p>
      </dgm:t>
    </dgm:pt>
    <dgm:pt modelId="{984D2A58-98F9-49EE-AA26-6197DFE79D66}" type="parTrans" cxnId="{C8E6C9BC-0E83-41FD-8230-458229009AE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8AE9E-9371-4005-A8B4-FA8F8A44B62B}" type="sibTrans" cxnId="{C8E6C9BC-0E83-41FD-8230-458229009AE3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595CB-1589-4712-9F01-E34073C936CB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NC wire cut</a:t>
          </a:r>
        </a:p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7x7x1.5mm</a:t>
          </a:r>
        </a:p>
      </dgm:t>
    </dgm:pt>
    <dgm:pt modelId="{8C41B3DF-0CD6-4179-B36F-23C02C250B6A}" type="parTrans" cxnId="{AB8CFB93-E9C8-456D-8D2E-13D5FA2CF12E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52FFE-A6C5-4DC3-B388-42A7F0F57BAA}" type="sibTrans" cxnId="{AB8CFB93-E9C8-456D-8D2E-13D5FA2CF12E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ABE52-B864-4385-9BD3-00AF1ACB02D9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Vacuum sealing in quartz tube</a:t>
          </a:r>
        </a:p>
      </dgm:t>
    </dgm:pt>
    <dgm:pt modelId="{30C5B6C2-642F-440E-A8EB-58FFEBB19AA6}" type="parTrans" cxnId="{1A5DAADB-9E7E-476A-B9B8-F70DA80D9F00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E6165F-B32E-4FFB-BC96-7D3811749089}" type="sibTrans" cxnId="{1A5DAADB-9E7E-476A-B9B8-F70DA80D9F00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FA9CF-8CF4-493B-B756-BEB13A8DD291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Heat treatment 1150 </a:t>
          </a:r>
          <a:r>
            <a:rPr lang="en-US" sz="16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3h</a:t>
          </a:r>
        </a:p>
      </dgm:t>
    </dgm:pt>
    <dgm:pt modelId="{AE122FD7-0FBA-425D-829C-45DC8F11794F}" type="parTrans" cxnId="{9C50FC16-2DEC-4EB7-B216-3C5DF8D7B2B5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ECB516-7A2A-4CDD-96B7-864A494111DA}" type="sibTrans" cxnId="{9C50FC16-2DEC-4EB7-B216-3C5DF8D7B2B5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DD04F-E2DA-4FE3-B2F6-C47B6AC51B20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Annealing </a:t>
          </a:r>
        </a:p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840 </a:t>
          </a:r>
          <a:r>
            <a:rPr lang="en-US" sz="16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20h</a:t>
          </a:r>
        </a:p>
      </dgm:t>
    </dgm:pt>
    <dgm:pt modelId="{7C677077-46B7-464B-B1D7-1B1CD97E3A84}" type="parTrans" cxnId="{46E9BAC4-85A5-4494-910F-E219637EC14B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B52AC-37C4-429C-8440-DCE1EB31A1F0}" type="sibTrans" cxnId="{46E9BAC4-85A5-4494-910F-E219637EC14B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D0D50-6EE3-4356-90F8-4BC914ABE8E5}" type="pres">
      <dgm:prSet presAssocID="{CA6AA378-395D-4890-BF7B-17E76F567ED4}" presName="linearFlow" presStyleCnt="0">
        <dgm:presLayoutVars>
          <dgm:resizeHandles val="exact"/>
        </dgm:presLayoutVars>
      </dgm:prSet>
      <dgm:spPr/>
    </dgm:pt>
    <dgm:pt modelId="{7E761BD6-BFD9-4DA2-A0B2-314831A95974}" type="pres">
      <dgm:prSet presAssocID="{CC641A90-DA1F-4907-91AB-A7BC3CCC5977}" presName="node" presStyleLbl="node1" presStyleIdx="0" presStyleCnt="5">
        <dgm:presLayoutVars>
          <dgm:bulletEnabled val="1"/>
        </dgm:presLayoutVars>
      </dgm:prSet>
      <dgm:spPr/>
    </dgm:pt>
    <dgm:pt modelId="{0E92F375-5407-4884-89FE-355149683BFB}" type="pres">
      <dgm:prSet presAssocID="{F978AE9E-9371-4005-A8B4-FA8F8A44B62B}" presName="sibTrans" presStyleLbl="sibTrans2D1" presStyleIdx="0" presStyleCnt="4"/>
      <dgm:spPr/>
    </dgm:pt>
    <dgm:pt modelId="{10CAFFE3-470D-46D4-B4E9-30D3F2D31601}" type="pres">
      <dgm:prSet presAssocID="{F978AE9E-9371-4005-A8B4-FA8F8A44B62B}" presName="connectorText" presStyleLbl="sibTrans2D1" presStyleIdx="0" presStyleCnt="4"/>
      <dgm:spPr/>
    </dgm:pt>
    <dgm:pt modelId="{6BF2E0E6-A72D-40AB-AA0C-48F085607EE3}" type="pres">
      <dgm:prSet presAssocID="{6AE595CB-1589-4712-9F01-E34073C936CB}" presName="node" presStyleLbl="node1" presStyleIdx="1" presStyleCnt="5">
        <dgm:presLayoutVars>
          <dgm:bulletEnabled val="1"/>
        </dgm:presLayoutVars>
      </dgm:prSet>
      <dgm:spPr/>
    </dgm:pt>
    <dgm:pt modelId="{0088EE86-9DDE-45B3-871A-2567A4F6B407}" type="pres">
      <dgm:prSet presAssocID="{22152FFE-A6C5-4DC3-B388-42A7F0F57BAA}" presName="sibTrans" presStyleLbl="sibTrans2D1" presStyleIdx="1" presStyleCnt="4"/>
      <dgm:spPr/>
    </dgm:pt>
    <dgm:pt modelId="{B3986578-7C49-4411-B2CE-6E56BBC5573D}" type="pres">
      <dgm:prSet presAssocID="{22152FFE-A6C5-4DC3-B388-42A7F0F57BAA}" presName="connectorText" presStyleLbl="sibTrans2D1" presStyleIdx="1" presStyleCnt="4"/>
      <dgm:spPr/>
    </dgm:pt>
    <dgm:pt modelId="{B070C72E-33B5-41D1-92F2-511EDA7BE2B5}" type="pres">
      <dgm:prSet presAssocID="{178ABE52-B864-4385-9BD3-00AF1ACB02D9}" presName="node" presStyleLbl="node1" presStyleIdx="2" presStyleCnt="5" custLinFactNeighborY="-109">
        <dgm:presLayoutVars>
          <dgm:bulletEnabled val="1"/>
        </dgm:presLayoutVars>
      </dgm:prSet>
      <dgm:spPr/>
    </dgm:pt>
    <dgm:pt modelId="{4461D38B-25F6-4CD0-8E72-1053E2DEE7C4}" type="pres">
      <dgm:prSet presAssocID="{51E6165F-B32E-4FFB-BC96-7D3811749089}" presName="sibTrans" presStyleLbl="sibTrans2D1" presStyleIdx="2" presStyleCnt="4"/>
      <dgm:spPr/>
    </dgm:pt>
    <dgm:pt modelId="{C3F52E60-4971-4234-B36D-ACFF29EA3408}" type="pres">
      <dgm:prSet presAssocID="{51E6165F-B32E-4FFB-BC96-7D3811749089}" presName="connectorText" presStyleLbl="sibTrans2D1" presStyleIdx="2" presStyleCnt="4"/>
      <dgm:spPr/>
    </dgm:pt>
    <dgm:pt modelId="{E51B7A6E-F10D-4ADE-979D-2AC068C00216}" type="pres">
      <dgm:prSet presAssocID="{7F0FA9CF-8CF4-493B-B756-BEB13A8DD291}" presName="node" presStyleLbl="node1" presStyleIdx="3" presStyleCnt="5">
        <dgm:presLayoutVars>
          <dgm:bulletEnabled val="1"/>
        </dgm:presLayoutVars>
      </dgm:prSet>
      <dgm:spPr/>
    </dgm:pt>
    <dgm:pt modelId="{9F0FE912-DCBB-4BD0-B527-0F6FAA67DC2F}" type="pres">
      <dgm:prSet presAssocID="{03ECB516-7A2A-4CDD-96B7-864A494111DA}" presName="sibTrans" presStyleLbl="sibTrans2D1" presStyleIdx="3" presStyleCnt="4"/>
      <dgm:spPr/>
    </dgm:pt>
    <dgm:pt modelId="{5EE7716F-822A-4661-BCF3-5B394E3D1E40}" type="pres">
      <dgm:prSet presAssocID="{03ECB516-7A2A-4CDD-96B7-864A494111DA}" presName="connectorText" presStyleLbl="sibTrans2D1" presStyleIdx="3" presStyleCnt="4"/>
      <dgm:spPr/>
    </dgm:pt>
    <dgm:pt modelId="{2619009A-81AE-4793-911D-485DFDE6D7C7}" type="pres">
      <dgm:prSet presAssocID="{C85DD04F-E2DA-4FE3-B2F6-C47B6AC51B20}" presName="node" presStyleLbl="node1" presStyleIdx="4" presStyleCnt="5">
        <dgm:presLayoutVars>
          <dgm:bulletEnabled val="1"/>
        </dgm:presLayoutVars>
      </dgm:prSet>
      <dgm:spPr/>
    </dgm:pt>
  </dgm:ptLst>
  <dgm:cxnLst>
    <dgm:cxn modelId="{8042670F-18AB-49D9-8E70-EDC9563AF0B2}" type="presOf" srcId="{C85DD04F-E2DA-4FE3-B2F6-C47B6AC51B20}" destId="{2619009A-81AE-4793-911D-485DFDE6D7C7}" srcOrd="0" destOrd="0" presId="urn:microsoft.com/office/officeart/2005/8/layout/process2"/>
    <dgm:cxn modelId="{9C50FC16-2DEC-4EB7-B216-3C5DF8D7B2B5}" srcId="{CA6AA378-395D-4890-BF7B-17E76F567ED4}" destId="{7F0FA9CF-8CF4-493B-B756-BEB13A8DD291}" srcOrd="3" destOrd="0" parTransId="{AE122FD7-0FBA-425D-829C-45DC8F11794F}" sibTransId="{03ECB516-7A2A-4CDD-96B7-864A494111DA}"/>
    <dgm:cxn modelId="{FDC7CA23-FF22-43CC-A13B-337D8DE6EBDC}" type="presOf" srcId="{22152FFE-A6C5-4DC3-B388-42A7F0F57BAA}" destId="{0088EE86-9DDE-45B3-871A-2567A4F6B407}" srcOrd="0" destOrd="0" presId="urn:microsoft.com/office/officeart/2005/8/layout/process2"/>
    <dgm:cxn modelId="{EA7DD931-FA3E-45C6-BB12-224F171DD7D8}" type="presOf" srcId="{7F0FA9CF-8CF4-493B-B756-BEB13A8DD291}" destId="{E51B7A6E-F10D-4ADE-979D-2AC068C00216}" srcOrd="0" destOrd="0" presId="urn:microsoft.com/office/officeart/2005/8/layout/process2"/>
    <dgm:cxn modelId="{0DC6E27A-0751-4D3D-B3CB-B2BF6DB3888C}" type="presOf" srcId="{51E6165F-B32E-4FFB-BC96-7D3811749089}" destId="{C3F52E60-4971-4234-B36D-ACFF29EA3408}" srcOrd="1" destOrd="0" presId="urn:microsoft.com/office/officeart/2005/8/layout/process2"/>
    <dgm:cxn modelId="{AB8CFB93-E9C8-456D-8D2E-13D5FA2CF12E}" srcId="{CA6AA378-395D-4890-BF7B-17E76F567ED4}" destId="{6AE595CB-1589-4712-9F01-E34073C936CB}" srcOrd="1" destOrd="0" parTransId="{8C41B3DF-0CD6-4179-B36F-23C02C250B6A}" sibTransId="{22152FFE-A6C5-4DC3-B388-42A7F0F57BAA}"/>
    <dgm:cxn modelId="{304C5DA6-0391-4F49-9370-543D2071397E}" type="presOf" srcId="{F978AE9E-9371-4005-A8B4-FA8F8A44B62B}" destId="{0E92F375-5407-4884-89FE-355149683BFB}" srcOrd="0" destOrd="0" presId="urn:microsoft.com/office/officeart/2005/8/layout/process2"/>
    <dgm:cxn modelId="{5588CAA7-2AD0-49F0-9838-09D06FD4E42E}" type="presOf" srcId="{6AE595CB-1589-4712-9F01-E34073C936CB}" destId="{6BF2E0E6-A72D-40AB-AA0C-48F085607EE3}" srcOrd="0" destOrd="0" presId="urn:microsoft.com/office/officeart/2005/8/layout/process2"/>
    <dgm:cxn modelId="{58896DB7-A3F1-4C78-81FF-A3D65956145C}" type="presOf" srcId="{CC641A90-DA1F-4907-91AB-A7BC3CCC5977}" destId="{7E761BD6-BFD9-4DA2-A0B2-314831A95974}" srcOrd="0" destOrd="0" presId="urn:microsoft.com/office/officeart/2005/8/layout/process2"/>
    <dgm:cxn modelId="{C8E6C9BC-0E83-41FD-8230-458229009AE3}" srcId="{CA6AA378-395D-4890-BF7B-17E76F567ED4}" destId="{CC641A90-DA1F-4907-91AB-A7BC3CCC5977}" srcOrd="0" destOrd="0" parTransId="{984D2A58-98F9-49EE-AA26-6197DFE79D66}" sibTransId="{F978AE9E-9371-4005-A8B4-FA8F8A44B62B}"/>
    <dgm:cxn modelId="{C9FF1CBD-9B76-431F-B7DA-87E77C4CC1C5}" type="presOf" srcId="{51E6165F-B32E-4FFB-BC96-7D3811749089}" destId="{4461D38B-25F6-4CD0-8E72-1053E2DEE7C4}" srcOrd="0" destOrd="0" presId="urn:microsoft.com/office/officeart/2005/8/layout/process2"/>
    <dgm:cxn modelId="{321E64C4-665F-414D-A5D1-91C45220DD1E}" type="presOf" srcId="{03ECB516-7A2A-4CDD-96B7-864A494111DA}" destId="{9F0FE912-DCBB-4BD0-B527-0F6FAA67DC2F}" srcOrd="0" destOrd="0" presId="urn:microsoft.com/office/officeart/2005/8/layout/process2"/>
    <dgm:cxn modelId="{46E9BAC4-85A5-4494-910F-E219637EC14B}" srcId="{CA6AA378-395D-4890-BF7B-17E76F567ED4}" destId="{C85DD04F-E2DA-4FE3-B2F6-C47B6AC51B20}" srcOrd="4" destOrd="0" parTransId="{7C677077-46B7-464B-B1D7-1B1CD97E3A84}" sibTransId="{B60B52AC-37C4-429C-8440-DCE1EB31A1F0}"/>
    <dgm:cxn modelId="{559850C9-98C5-4892-B661-32DDE4AD83B7}" type="presOf" srcId="{22152FFE-A6C5-4DC3-B388-42A7F0F57BAA}" destId="{B3986578-7C49-4411-B2CE-6E56BBC5573D}" srcOrd="1" destOrd="0" presId="urn:microsoft.com/office/officeart/2005/8/layout/process2"/>
    <dgm:cxn modelId="{2486F7CB-6810-4C21-B356-0B67C23FF863}" type="presOf" srcId="{F978AE9E-9371-4005-A8B4-FA8F8A44B62B}" destId="{10CAFFE3-470D-46D4-B4E9-30D3F2D31601}" srcOrd="1" destOrd="0" presId="urn:microsoft.com/office/officeart/2005/8/layout/process2"/>
    <dgm:cxn modelId="{E00C27D5-040C-482F-B6CA-7FEECC123CF9}" type="presOf" srcId="{03ECB516-7A2A-4CDD-96B7-864A494111DA}" destId="{5EE7716F-822A-4661-BCF3-5B394E3D1E40}" srcOrd="1" destOrd="0" presId="urn:microsoft.com/office/officeart/2005/8/layout/process2"/>
    <dgm:cxn modelId="{F8E376D5-85BB-4E82-B89A-C2E9BF0A509B}" type="presOf" srcId="{CA6AA378-395D-4890-BF7B-17E76F567ED4}" destId="{3A0D0D50-6EE3-4356-90F8-4BC914ABE8E5}" srcOrd="0" destOrd="0" presId="urn:microsoft.com/office/officeart/2005/8/layout/process2"/>
    <dgm:cxn modelId="{1A5DAADB-9E7E-476A-B9B8-F70DA80D9F00}" srcId="{CA6AA378-395D-4890-BF7B-17E76F567ED4}" destId="{178ABE52-B864-4385-9BD3-00AF1ACB02D9}" srcOrd="2" destOrd="0" parTransId="{30C5B6C2-642F-440E-A8EB-58FFEBB19AA6}" sibTransId="{51E6165F-B32E-4FFB-BC96-7D3811749089}"/>
    <dgm:cxn modelId="{09F608E9-A77F-46EB-B229-79A5DC8DFACA}" type="presOf" srcId="{178ABE52-B864-4385-9BD3-00AF1ACB02D9}" destId="{B070C72E-33B5-41D1-92F2-511EDA7BE2B5}" srcOrd="0" destOrd="0" presId="urn:microsoft.com/office/officeart/2005/8/layout/process2"/>
    <dgm:cxn modelId="{9AC3A75A-A138-4A82-AF08-FF288E8DE486}" type="presParOf" srcId="{3A0D0D50-6EE3-4356-90F8-4BC914ABE8E5}" destId="{7E761BD6-BFD9-4DA2-A0B2-314831A95974}" srcOrd="0" destOrd="0" presId="urn:microsoft.com/office/officeart/2005/8/layout/process2"/>
    <dgm:cxn modelId="{5BEF3875-EDF8-479E-814D-803A0DB38D7A}" type="presParOf" srcId="{3A0D0D50-6EE3-4356-90F8-4BC914ABE8E5}" destId="{0E92F375-5407-4884-89FE-355149683BFB}" srcOrd="1" destOrd="0" presId="urn:microsoft.com/office/officeart/2005/8/layout/process2"/>
    <dgm:cxn modelId="{030225AC-2060-4E90-9D3D-BE8AA90E8F5D}" type="presParOf" srcId="{0E92F375-5407-4884-89FE-355149683BFB}" destId="{10CAFFE3-470D-46D4-B4E9-30D3F2D31601}" srcOrd="0" destOrd="0" presId="urn:microsoft.com/office/officeart/2005/8/layout/process2"/>
    <dgm:cxn modelId="{E82AA611-E4BC-44B8-ABB4-3C8B8A39E074}" type="presParOf" srcId="{3A0D0D50-6EE3-4356-90F8-4BC914ABE8E5}" destId="{6BF2E0E6-A72D-40AB-AA0C-48F085607EE3}" srcOrd="2" destOrd="0" presId="urn:microsoft.com/office/officeart/2005/8/layout/process2"/>
    <dgm:cxn modelId="{5FD3C417-E4BF-440A-A5A9-3001DF614187}" type="presParOf" srcId="{3A0D0D50-6EE3-4356-90F8-4BC914ABE8E5}" destId="{0088EE86-9DDE-45B3-871A-2567A4F6B407}" srcOrd="3" destOrd="0" presId="urn:microsoft.com/office/officeart/2005/8/layout/process2"/>
    <dgm:cxn modelId="{0B215E43-2A01-4912-BCE6-9B1B543732D7}" type="presParOf" srcId="{0088EE86-9DDE-45B3-871A-2567A4F6B407}" destId="{B3986578-7C49-4411-B2CE-6E56BBC5573D}" srcOrd="0" destOrd="0" presId="urn:microsoft.com/office/officeart/2005/8/layout/process2"/>
    <dgm:cxn modelId="{B5603DA8-F5F0-4FC3-8FA3-487E5D3C2B28}" type="presParOf" srcId="{3A0D0D50-6EE3-4356-90F8-4BC914ABE8E5}" destId="{B070C72E-33B5-41D1-92F2-511EDA7BE2B5}" srcOrd="4" destOrd="0" presId="urn:microsoft.com/office/officeart/2005/8/layout/process2"/>
    <dgm:cxn modelId="{B7288E4F-9862-4A99-AAF7-9661DFDDB70E}" type="presParOf" srcId="{3A0D0D50-6EE3-4356-90F8-4BC914ABE8E5}" destId="{4461D38B-25F6-4CD0-8E72-1053E2DEE7C4}" srcOrd="5" destOrd="0" presId="urn:microsoft.com/office/officeart/2005/8/layout/process2"/>
    <dgm:cxn modelId="{2835E5F0-86C4-40BE-9313-44815F0B8AFF}" type="presParOf" srcId="{4461D38B-25F6-4CD0-8E72-1053E2DEE7C4}" destId="{C3F52E60-4971-4234-B36D-ACFF29EA3408}" srcOrd="0" destOrd="0" presId="urn:microsoft.com/office/officeart/2005/8/layout/process2"/>
    <dgm:cxn modelId="{CBBCBE5C-BFDE-4260-86DB-8B5B1A65D1EC}" type="presParOf" srcId="{3A0D0D50-6EE3-4356-90F8-4BC914ABE8E5}" destId="{E51B7A6E-F10D-4ADE-979D-2AC068C00216}" srcOrd="6" destOrd="0" presId="urn:microsoft.com/office/officeart/2005/8/layout/process2"/>
    <dgm:cxn modelId="{0E37FD0B-DB8D-431D-AA3B-5C6BFEF9A2AE}" type="presParOf" srcId="{3A0D0D50-6EE3-4356-90F8-4BC914ABE8E5}" destId="{9F0FE912-DCBB-4BD0-B527-0F6FAA67DC2F}" srcOrd="7" destOrd="0" presId="urn:microsoft.com/office/officeart/2005/8/layout/process2"/>
    <dgm:cxn modelId="{9EEC3857-7FAC-4CC2-B808-C95924BBE569}" type="presParOf" srcId="{9F0FE912-DCBB-4BD0-B527-0F6FAA67DC2F}" destId="{5EE7716F-822A-4661-BCF3-5B394E3D1E40}" srcOrd="0" destOrd="0" presId="urn:microsoft.com/office/officeart/2005/8/layout/process2"/>
    <dgm:cxn modelId="{B7895389-74A3-46E3-B062-EB28754539D0}" type="presParOf" srcId="{3A0D0D50-6EE3-4356-90F8-4BC914ABE8E5}" destId="{2619009A-81AE-4793-911D-485DFDE6D7C7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6AA378-395D-4890-BF7B-17E76F567ED4}" type="doc">
      <dgm:prSet loTypeId="urn:microsoft.com/office/officeart/2005/8/layout/process2" loCatId="process" qsTypeId="urn:microsoft.com/office/officeart/2005/8/quickstyle/3d3" qsCatId="3D" csTypeId="urn:microsoft.com/office/officeart/2005/8/colors/accent1_2" csCatId="accent1" phldr="1"/>
      <dgm:spPr/>
    </dgm:pt>
    <dgm:pt modelId="{CC641A90-DA1F-4907-91AB-A7BC3CCC5977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XRD by  Smart Lab, Rigaku</a:t>
          </a:r>
        </a:p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Rietveld analysis by RIETEN-FP</a:t>
          </a:r>
        </a:p>
      </dgm:t>
    </dgm:pt>
    <dgm:pt modelId="{984D2A58-98F9-49EE-AA26-6197DFE79D66}" type="parTrans" cxnId="{C8E6C9BC-0E83-41FD-8230-458229009AE3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78AE9E-9371-4005-A8B4-FA8F8A44B62B}" type="sibTrans" cxnId="{C8E6C9BC-0E83-41FD-8230-458229009AE3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FA9CF-8CF4-493B-B756-BEB13A8DD291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Thermal conductivity by power efficiency measurement (PEM-2)</a:t>
          </a:r>
        </a:p>
      </dgm:t>
    </dgm:pt>
    <dgm:pt modelId="{AE122FD7-0FBA-425D-829C-45DC8F11794F}" type="parTrans" cxnId="{9C50FC16-2DEC-4EB7-B216-3C5DF8D7B2B5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ECB516-7A2A-4CDD-96B7-864A494111DA}" type="sibTrans" cxnId="{9C50FC16-2DEC-4EB7-B216-3C5DF8D7B2B5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DD04F-E2DA-4FE3-B2F6-C47B6AC51B20}">
      <dgm:prSet phldrT="[Text]" custT="1"/>
      <dgm:spPr/>
      <dgm:t>
        <a:bodyPr/>
        <a:lstStyle/>
        <a:p>
          <a:r>
            <a:rPr lang="en-US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ZT 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calculated by above parameters</a:t>
          </a:r>
        </a:p>
      </dgm:t>
    </dgm:pt>
    <dgm:pt modelId="{7C677077-46B7-464B-B1D7-1B1CD97E3A84}" type="parTrans" cxnId="{46E9BAC4-85A5-4494-910F-E219637EC14B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0B52AC-37C4-429C-8440-DCE1EB31A1F0}" type="sibTrans" cxnId="{46E9BAC4-85A5-4494-910F-E219637EC14B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ABE52-B864-4385-9BD3-00AF1ACB02D9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Carrier concentration and mobility at RT by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ResiTest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8300 </a:t>
          </a:r>
        </a:p>
      </dgm:t>
    </dgm:pt>
    <dgm:pt modelId="{51E6165F-B32E-4FFB-BC96-7D3811749089}" type="sibTrans" cxnId="{1A5DAADB-9E7E-476A-B9B8-F70DA80D9F00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5B6C2-642F-440E-A8EB-58FFEBB19AA6}" type="parTrans" cxnId="{1A5DAADB-9E7E-476A-B9B8-F70DA80D9F00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2656BB-89B0-4DA5-8D51-EA2229381C9E}">
      <dgm:prSet phldrT="[Text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Resistivity and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Seebeck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coefficient by </a:t>
          </a:r>
          <a:r>
            <a: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ResiTest</a:t>
          </a: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8300 and homemade apparatus</a:t>
          </a:r>
        </a:p>
      </dgm:t>
    </dgm:pt>
    <dgm:pt modelId="{5197ECC1-8290-4D6B-AB5A-FBB8A055BE26}" type="parTrans" cxnId="{9997A36E-7232-4355-8DED-5F4B2E568285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455DB4-D900-4714-86ED-B8BA124FB652}" type="sibTrans" cxnId="{9997A36E-7232-4355-8DED-5F4B2E568285}">
      <dgm:prSet custT="1"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7C8F0-F223-4596-AA7C-ADB41B1165A4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3D SEM-EDS by VE-8800 &amp; SU8010</a:t>
          </a:r>
        </a:p>
      </dgm:t>
    </dgm:pt>
    <dgm:pt modelId="{C318BAEC-447E-4CDF-A6EA-9673EC3F2234}" type="parTrans" cxnId="{5474F75D-58CB-44BD-A533-DD2947F3D2CE}">
      <dgm:prSet/>
      <dgm:spPr/>
      <dgm:t>
        <a:bodyPr/>
        <a:lstStyle/>
        <a:p>
          <a:endParaRPr lang="en-US"/>
        </a:p>
      </dgm:t>
    </dgm:pt>
    <dgm:pt modelId="{FA30455F-ACA0-4F80-975D-A4C54AE10D2B}" type="sibTrans" cxnId="{5474F75D-58CB-44BD-A533-DD2947F3D2CE}">
      <dgm:prSet/>
      <dgm:spPr/>
      <dgm:t>
        <a:bodyPr/>
        <a:lstStyle/>
        <a:p>
          <a:endParaRPr lang="en-US"/>
        </a:p>
      </dgm:t>
    </dgm:pt>
    <dgm:pt modelId="{3A0D0D50-6EE3-4356-90F8-4BC914ABE8E5}" type="pres">
      <dgm:prSet presAssocID="{CA6AA378-395D-4890-BF7B-17E76F567ED4}" presName="linearFlow" presStyleCnt="0">
        <dgm:presLayoutVars>
          <dgm:resizeHandles val="exact"/>
        </dgm:presLayoutVars>
      </dgm:prSet>
      <dgm:spPr/>
    </dgm:pt>
    <dgm:pt modelId="{7E761BD6-BFD9-4DA2-A0B2-314831A95974}" type="pres">
      <dgm:prSet presAssocID="{CC641A90-DA1F-4907-91AB-A7BC3CCC5977}" presName="node" presStyleLbl="node1" presStyleIdx="0" presStyleCnt="6" custScaleX="110362" custLinFactNeighborX="-719" custLinFactNeighborY="9501">
        <dgm:presLayoutVars>
          <dgm:bulletEnabled val="1"/>
        </dgm:presLayoutVars>
      </dgm:prSet>
      <dgm:spPr/>
    </dgm:pt>
    <dgm:pt modelId="{0E92F375-5407-4884-89FE-355149683BFB}" type="pres">
      <dgm:prSet presAssocID="{F978AE9E-9371-4005-A8B4-FA8F8A44B62B}" presName="sibTrans" presStyleLbl="sibTrans2D1" presStyleIdx="0" presStyleCnt="5"/>
      <dgm:spPr/>
    </dgm:pt>
    <dgm:pt modelId="{10CAFFE3-470D-46D4-B4E9-30D3F2D31601}" type="pres">
      <dgm:prSet presAssocID="{F978AE9E-9371-4005-A8B4-FA8F8A44B62B}" presName="connectorText" presStyleLbl="sibTrans2D1" presStyleIdx="0" presStyleCnt="5"/>
      <dgm:spPr/>
    </dgm:pt>
    <dgm:pt modelId="{AD525098-907F-4D94-A980-F1379D48A714}" type="pres">
      <dgm:prSet presAssocID="{D867C8F0-F223-4596-AA7C-ADB41B1165A4}" presName="node" presStyleLbl="node1" presStyleIdx="1" presStyleCnt="6" custScaleX="115119" custScaleY="70802" custLinFactNeighborX="-719" custLinFactNeighborY="9501">
        <dgm:presLayoutVars>
          <dgm:bulletEnabled val="1"/>
        </dgm:presLayoutVars>
      </dgm:prSet>
      <dgm:spPr/>
    </dgm:pt>
    <dgm:pt modelId="{A767618F-AF3E-4592-83BB-65F89922E736}" type="pres">
      <dgm:prSet presAssocID="{FA30455F-ACA0-4F80-975D-A4C54AE10D2B}" presName="sibTrans" presStyleLbl="sibTrans2D1" presStyleIdx="1" presStyleCnt="5"/>
      <dgm:spPr/>
    </dgm:pt>
    <dgm:pt modelId="{61F27F88-57DB-456C-9614-C615B8C073D0}" type="pres">
      <dgm:prSet presAssocID="{FA30455F-ACA0-4F80-975D-A4C54AE10D2B}" presName="connectorText" presStyleLbl="sibTrans2D1" presStyleIdx="1" presStyleCnt="5"/>
      <dgm:spPr/>
    </dgm:pt>
    <dgm:pt modelId="{EC897E02-9A86-4887-8389-2A649D6B03B3}" type="pres">
      <dgm:prSet presAssocID="{362656BB-89B0-4DA5-8D51-EA2229381C9E}" presName="node" presStyleLbl="node1" presStyleIdx="2" presStyleCnt="6" custScaleX="142495">
        <dgm:presLayoutVars>
          <dgm:bulletEnabled val="1"/>
        </dgm:presLayoutVars>
      </dgm:prSet>
      <dgm:spPr/>
    </dgm:pt>
    <dgm:pt modelId="{4D469757-6C31-42EF-A43A-ADCA1A9E738B}" type="pres">
      <dgm:prSet presAssocID="{53455DB4-D900-4714-86ED-B8BA124FB652}" presName="sibTrans" presStyleLbl="sibTrans2D1" presStyleIdx="2" presStyleCnt="5"/>
      <dgm:spPr/>
    </dgm:pt>
    <dgm:pt modelId="{09F2B30D-AF71-4D2E-A572-8A2CFDC400C6}" type="pres">
      <dgm:prSet presAssocID="{53455DB4-D900-4714-86ED-B8BA124FB652}" presName="connectorText" presStyleLbl="sibTrans2D1" presStyleIdx="2" presStyleCnt="5"/>
      <dgm:spPr/>
    </dgm:pt>
    <dgm:pt modelId="{B070C72E-33B5-41D1-92F2-511EDA7BE2B5}" type="pres">
      <dgm:prSet presAssocID="{178ABE52-B864-4385-9BD3-00AF1ACB02D9}" presName="node" presStyleLbl="node1" presStyleIdx="3" presStyleCnt="6" custScaleX="144386" custLinFactNeighborY="-109">
        <dgm:presLayoutVars>
          <dgm:bulletEnabled val="1"/>
        </dgm:presLayoutVars>
      </dgm:prSet>
      <dgm:spPr/>
    </dgm:pt>
    <dgm:pt modelId="{4461D38B-25F6-4CD0-8E72-1053E2DEE7C4}" type="pres">
      <dgm:prSet presAssocID="{51E6165F-B32E-4FFB-BC96-7D3811749089}" presName="sibTrans" presStyleLbl="sibTrans2D1" presStyleIdx="3" presStyleCnt="5"/>
      <dgm:spPr/>
    </dgm:pt>
    <dgm:pt modelId="{C3F52E60-4971-4234-B36D-ACFF29EA3408}" type="pres">
      <dgm:prSet presAssocID="{51E6165F-B32E-4FFB-BC96-7D3811749089}" presName="connectorText" presStyleLbl="sibTrans2D1" presStyleIdx="3" presStyleCnt="5"/>
      <dgm:spPr/>
    </dgm:pt>
    <dgm:pt modelId="{E51B7A6E-F10D-4ADE-979D-2AC068C00216}" type="pres">
      <dgm:prSet presAssocID="{7F0FA9CF-8CF4-493B-B756-BEB13A8DD291}" presName="node" presStyleLbl="node1" presStyleIdx="4" presStyleCnt="6" custScaleX="118779">
        <dgm:presLayoutVars>
          <dgm:bulletEnabled val="1"/>
        </dgm:presLayoutVars>
      </dgm:prSet>
      <dgm:spPr/>
    </dgm:pt>
    <dgm:pt modelId="{9F0FE912-DCBB-4BD0-B527-0F6FAA67DC2F}" type="pres">
      <dgm:prSet presAssocID="{03ECB516-7A2A-4CDD-96B7-864A494111DA}" presName="sibTrans" presStyleLbl="sibTrans2D1" presStyleIdx="4" presStyleCnt="5"/>
      <dgm:spPr/>
    </dgm:pt>
    <dgm:pt modelId="{5EE7716F-822A-4661-BCF3-5B394E3D1E40}" type="pres">
      <dgm:prSet presAssocID="{03ECB516-7A2A-4CDD-96B7-864A494111DA}" presName="connectorText" presStyleLbl="sibTrans2D1" presStyleIdx="4" presStyleCnt="5"/>
      <dgm:spPr/>
    </dgm:pt>
    <dgm:pt modelId="{2619009A-81AE-4793-911D-485DFDE6D7C7}" type="pres">
      <dgm:prSet presAssocID="{C85DD04F-E2DA-4FE3-B2F6-C47B6AC51B20}" presName="node" presStyleLbl="node1" presStyleIdx="5" presStyleCnt="6">
        <dgm:presLayoutVars>
          <dgm:bulletEnabled val="1"/>
        </dgm:presLayoutVars>
      </dgm:prSet>
      <dgm:spPr/>
    </dgm:pt>
  </dgm:ptLst>
  <dgm:cxnLst>
    <dgm:cxn modelId="{8042670F-18AB-49D9-8E70-EDC9563AF0B2}" type="presOf" srcId="{C85DD04F-E2DA-4FE3-B2F6-C47B6AC51B20}" destId="{2619009A-81AE-4793-911D-485DFDE6D7C7}" srcOrd="0" destOrd="0" presId="urn:microsoft.com/office/officeart/2005/8/layout/process2"/>
    <dgm:cxn modelId="{5BC8B813-8F74-4782-B8DA-B2489AF873F9}" type="presOf" srcId="{FA30455F-ACA0-4F80-975D-A4C54AE10D2B}" destId="{A767618F-AF3E-4592-83BB-65F89922E736}" srcOrd="0" destOrd="0" presId="urn:microsoft.com/office/officeart/2005/8/layout/process2"/>
    <dgm:cxn modelId="{9C50FC16-2DEC-4EB7-B216-3C5DF8D7B2B5}" srcId="{CA6AA378-395D-4890-BF7B-17E76F567ED4}" destId="{7F0FA9CF-8CF4-493B-B756-BEB13A8DD291}" srcOrd="4" destOrd="0" parTransId="{AE122FD7-0FBA-425D-829C-45DC8F11794F}" sibTransId="{03ECB516-7A2A-4CDD-96B7-864A494111DA}"/>
    <dgm:cxn modelId="{BF51821F-E28D-4857-B589-EC7A520C97D4}" type="presOf" srcId="{53455DB4-D900-4714-86ED-B8BA124FB652}" destId="{4D469757-6C31-42EF-A43A-ADCA1A9E738B}" srcOrd="0" destOrd="0" presId="urn:microsoft.com/office/officeart/2005/8/layout/process2"/>
    <dgm:cxn modelId="{FBBB9331-A1F1-4770-9EF0-3AAC577548DD}" type="presOf" srcId="{53455DB4-D900-4714-86ED-B8BA124FB652}" destId="{09F2B30D-AF71-4D2E-A572-8A2CFDC400C6}" srcOrd="1" destOrd="0" presId="urn:microsoft.com/office/officeart/2005/8/layout/process2"/>
    <dgm:cxn modelId="{EA7DD931-FA3E-45C6-BB12-224F171DD7D8}" type="presOf" srcId="{7F0FA9CF-8CF4-493B-B756-BEB13A8DD291}" destId="{E51B7A6E-F10D-4ADE-979D-2AC068C00216}" srcOrd="0" destOrd="0" presId="urn:microsoft.com/office/officeart/2005/8/layout/process2"/>
    <dgm:cxn modelId="{5474F75D-58CB-44BD-A533-DD2947F3D2CE}" srcId="{CA6AA378-395D-4890-BF7B-17E76F567ED4}" destId="{D867C8F0-F223-4596-AA7C-ADB41B1165A4}" srcOrd="1" destOrd="0" parTransId="{C318BAEC-447E-4CDF-A6EA-9673EC3F2234}" sibTransId="{FA30455F-ACA0-4F80-975D-A4C54AE10D2B}"/>
    <dgm:cxn modelId="{9997A36E-7232-4355-8DED-5F4B2E568285}" srcId="{CA6AA378-395D-4890-BF7B-17E76F567ED4}" destId="{362656BB-89B0-4DA5-8D51-EA2229381C9E}" srcOrd="2" destOrd="0" parTransId="{5197ECC1-8290-4D6B-AB5A-FBB8A055BE26}" sibTransId="{53455DB4-D900-4714-86ED-B8BA124FB652}"/>
    <dgm:cxn modelId="{0DC6E27A-0751-4D3D-B3CB-B2BF6DB3888C}" type="presOf" srcId="{51E6165F-B32E-4FFB-BC96-7D3811749089}" destId="{C3F52E60-4971-4234-B36D-ACFF29EA3408}" srcOrd="1" destOrd="0" presId="urn:microsoft.com/office/officeart/2005/8/layout/process2"/>
    <dgm:cxn modelId="{66B56A92-476B-4813-8DC2-AD30D1B08D1D}" type="presOf" srcId="{D867C8F0-F223-4596-AA7C-ADB41B1165A4}" destId="{AD525098-907F-4D94-A980-F1379D48A714}" srcOrd="0" destOrd="0" presId="urn:microsoft.com/office/officeart/2005/8/layout/process2"/>
    <dgm:cxn modelId="{304C5DA6-0391-4F49-9370-543D2071397E}" type="presOf" srcId="{F978AE9E-9371-4005-A8B4-FA8F8A44B62B}" destId="{0E92F375-5407-4884-89FE-355149683BFB}" srcOrd="0" destOrd="0" presId="urn:microsoft.com/office/officeart/2005/8/layout/process2"/>
    <dgm:cxn modelId="{014014AC-C93A-4113-BFFC-E07BBE27E195}" type="presOf" srcId="{FA30455F-ACA0-4F80-975D-A4C54AE10D2B}" destId="{61F27F88-57DB-456C-9614-C615B8C073D0}" srcOrd="1" destOrd="0" presId="urn:microsoft.com/office/officeart/2005/8/layout/process2"/>
    <dgm:cxn modelId="{126FCAB0-5A41-4C31-B275-A41A3B1C9949}" type="presOf" srcId="{362656BB-89B0-4DA5-8D51-EA2229381C9E}" destId="{EC897E02-9A86-4887-8389-2A649D6B03B3}" srcOrd="0" destOrd="0" presId="urn:microsoft.com/office/officeart/2005/8/layout/process2"/>
    <dgm:cxn modelId="{58896DB7-A3F1-4C78-81FF-A3D65956145C}" type="presOf" srcId="{CC641A90-DA1F-4907-91AB-A7BC3CCC5977}" destId="{7E761BD6-BFD9-4DA2-A0B2-314831A95974}" srcOrd="0" destOrd="0" presId="urn:microsoft.com/office/officeart/2005/8/layout/process2"/>
    <dgm:cxn modelId="{C8E6C9BC-0E83-41FD-8230-458229009AE3}" srcId="{CA6AA378-395D-4890-BF7B-17E76F567ED4}" destId="{CC641A90-DA1F-4907-91AB-A7BC3CCC5977}" srcOrd="0" destOrd="0" parTransId="{984D2A58-98F9-49EE-AA26-6197DFE79D66}" sibTransId="{F978AE9E-9371-4005-A8B4-FA8F8A44B62B}"/>
    <dgm:cxn modelId="{C9FF1CBD-9B76-431F-B7DA-87E77C4CC1C5}" type="presOf" srcId="{51E6165F-B32E-4FFB-BC96-7D3811749089}" destId="{4461D38B-25F6-4CD0-8E72-1053E2DEE7C4}" srcOrd="0" destOrd="0" presId="urn:microsoft.com/office/officeart/2005/8/layout/process2"/>
    <dgm:cxn modelId="{321E64C4-665F-414D-A5D1-91C45220DD1E}" type="presOf" srcId="{03ECB516-7A2A-4CDD-96B7-864A494111DA}" destId="{9F0FE912-DCBB-4BD0-B527-0F6FAA67DC2F}" srcOrd="0" destOrd="0" presId="urn:microsoft.com/office/officeart/2005/8/layout/process2"/>
    <dgm:cxn modelId="{46E9BAC4-85A5-4494-910F-E219637EC14B}" srcId="{CA6AA378-395D-4890-BF7B-17E76F567ED4}" destId="{C85DD04F-E2DA-4FE3-B2F6-C47B6AC51B20}" srcOrd="5" destOrd="0" parTransId="{7C677077-46B7-464B-B1D7-1B1CD97E3A84}" sibTransId="{B60B52AC-37C4-429C-8440-DCE1EB31A1F0}"/>
    <dgm:cxn modelId="{2486F7CB-6810-4C21-B356-0B67C23FF863}" type="presOf" srcId="{F978AE9E-9371-4005-A8B4-FA8F8A44B62B}" destId="{10CAFFE3-470D-46D4-B4E9-30D3F2D31601}" srcOrd="1" destOrd="0" presId="urn:microsoft.com/office/officeart/2005/8/layout/process2"/>
    <dgm:cxn modelId="{E00C27D5-040C-482F-B6CA-7FEECC123CF9}" type="presOf" srcId="{03ECB516-7A2A-4CDD-96B7-864A494111DA}" destId="{5EE7716F-822A-4661-BCF3-5B394E3D1E40}" srcOrd="1" destOrd="0" presId="urn:microsoft.com/office/officeart/2005/8/layout/process2"/>
    <dgm:cxn modelId="{F8E376D5-85BB-4E82-B89A-C2E9BF0A509B}" type="presOf" srcId="{CA6AA378-395D-4890-BF7B-17E76F567ED4}" destId="{3A0D0D50-6EE3-4356-90F8-4BC914ABE8E5}" srcOrd="0" destOrd="0" presId="urn:microsoft.com/office/officeart/2005/8/layout/process2"/>
    <dgm:cxn modelId="{1A5DAADB-9E7E-476A-B9B8-F70DA80D9F00}" srcId="{CA6AA378-395D-4890-BF7B-17E76F567ED4}" destId="{178ABE52-B864-4385-9BD3-00AF1ACB02D9}" srcOrd="3" destOrd="0" parTransId="{30C5B6C2-642F-440E-A8EB-58FFEBB19AA6}" sibTransId="{51E6165F-B32E-4FFB-BC96-7D3811749089}"/>
    <dgm:cxn modelId="{09F608E9-A77F-46EB-B229-79A5DC8DFACA}" type="presOf" srcId="{178ABE52-B864-4385-9BD3-00AF1ACB02D9}" destId="{B070C72E-33B5-41D1-92F2-511EDA7BE2B5}" srcOrd="0" destOrd="0" presId="urn:microsoft.com/office/officeart/2005/8/layout/process2"/>
    <dgm:cxn modelId="{9AC3A75A-A138-4A82-AF08-FF288E8DE486}" type="presParOf" srcId="{3A0D0D50-6EE3-4356-90F8-4BC914ABE8E5}" destId="{7E761BD6-BFD9-4DA2-A0B2-314831A95974}" srcOrd="0" destOrd="0" presId="urn:microsoft.com/office/officeart/2005/8/layout/process2"/>
    <dgm:cxn modelId="{5BEF3875-EDF8-479E-814D-803A0DB38D7A}" type="presParOf" srcId="{3A0D0D50-6EE3-4356-90F8-4BC914ABE8E5}" destId="{0E92F375-5407-4884-89FE-355149683BFB}" srcOrd="1" destOrd="0" presId="urn:microsoft.com/office/officeart/2005/8/layout/process2"/>
    <dgm:cxn modelId="{030225AC-2060-4E90-9D3D-BE8AA90E8F5D}" type="presParOf" srcId="{0E92F375-5407-4884-89FE-355149683BFB}" destId="{10CAFFE3-470D-46D4-B4E9-30D3F2D31601}" srcOrd="0" destOrd="0" presId="urn:microsoft.com/office/officeart/2005/8/layout/process2"/>
    <dgm:cxn modelId="{B02A9E7D-BC9C-49E9-8F30-FBEBFA4D187C}" type="presParOf" srcId="{3A0D0D50-6EE3-4356-90F8-4BC914ABE8E5}" destId="{AD525098-907F-4D94-A980-F1379D48A714}" srcOrd="2" destOrd="0" presId="urn:microsoft.com/office/officeart/2005/8/layout/process2"/>
    <dgm:cxn modelId="{A860E4A6-2E95-4249-BFE6-F548067E7FA9}" type="presParOf" srcId="{3A0D0D50-6EE3-4356-90F8-4BC914ABE8E5}" destId="{A767618F-AF3E-4592-83BB-65F89922E736}" srcOrd="3" destOrd="0" presId="urn:microsoft.com/office/officeart/2005/8/layout/process2"/>
    <dgm:cxn modelId="{CC8AC9AD-5D18-4A62-929A-B4A59AC4D24C}" type="presParOf" srcId="{A767618F-AF3E-4592-83BB-65F89922E736}" destId="{61F27F88-57DB-456C-9614-C615B8C073D0}" srcOrd="0" destOrd="0" presId="urn:microsoft.com/office/officeart/2005/8/layout/process2"/>
    <dgm:cxn modelId="{5CF60065-4042-4DCB-A4CB-278C3FD1F6CD}" type="presParOf" srcId="{3A0D0D50-6EE3-4356-90F8-4BC914ABE8E5}" destId="{EC897E02-9A86-4887-8389-2A649D6B03B3}" srcOrd="4" destOrd="0" presId="urn:microsoft.com/office/officeart/2005/8/layout/process2"/>
    <dgm:cxn modelId="{F9C69B48-09EF-4197-A156-3D118311369F}" type="presParOf" srcId="{3A0D0D50-6EE3-4356-90F8-4BC914ABE8E5}" destId="{4D469757-6C31-42EF-A43A-ADCA1A9E738B}" srcOrd="5" destOrd="0" presId="urn:microsoft.com/office/officeart/2005/8/layout/process2"/>
    <dgm:cxn modelId="{1E3AED6F-E030-4D44-92F0-AADFBFFDBDB8}" type="presParOf" srcId="{4D469757-6C31-42EF-A43A-ADCA1A9E738B}" destId="{09F2B30D-AF71-4D2E-A572-8A2CFDC400C6}" srcOrd="0" destOrd="0" presId="urn:microsoft.com/office/officeart/2005/8/layout/process2"/>
    <dgm:cxn modelId="{B5603DA8-F5F0-4FC3-8FA3-487E5D3C2B28}" type="presParOf" srcId="{3A0D0D50-6EE3-4356-90F8-4BC914ABE8E5}" destId="{B070C72E-33B5-41D1-92F2-511EDA7BE2B5}" srcOrd="6" destOrd="0" presId="urn:microsoft.com/office/officeart/2005/8/layout/process2"/>
    <dgm:cxn modelId="{B7288E4F-9862-4A99-AAF7-9661DFDDB70E}" type="presParOf" srcId="{3A0D0D50-6EE3-4356-90F8-4BC914ABE8E5}" destId="{4461D38B-25F6-4CD0-8E72-1053E2DEE7C4}" srcOrd="7" destOrd="0" presId="urn:microsoft.com/office/officeart/2005/8/layout/process2"/>
    <dgm:cxn modelId="{2835E5F0-86C4-40BE-9313-44815F0B8AFF}" type="presParOf" srcId="{4461D38B-25F6-4CD0-8E72-1053E2DEE7C4}" destId="{C3F52E60-4971-4234-B36D-ACFF29EA3408}" srcOrd="0" destOrd="0" presId="urn:microsoft.com/office/officeart/2005/8/layout/process2"/>
    <dgm:cxn modelId="{CBBCBE5C-BFDE-4260-86DB-8B5B1A65D1EC}" type="presParOf" srcId="{3A0D0D50-6EE3-4356-90F8-4BC914ABE8E5}" destId="{E51B7A6E-F10D-4ADE-979D-2AC068C00216}" srcOrd="8" destOrd="0" presId="urn:microsoft.com/office/officeart/2005/8/layout/process2"/>
    <dgm:cxn modelId="{0E37FD0B-DB8D-431D-AA3B-5C6BFEF9A2AE}" type="presParOf" srcId="{3A0D0D50-6EE3-4356-90F8-4BC914ABE8E5}" destId="{9F0FE912-DCBB-4BD0-B527-0F6FAA67DC2F}" srcOrd="9" destOrd="0" presId="urn:microsoft.com/office/officeart/2005/8/layout/process2"/>
    <dgm:cxn modelId="{9EEC3857-7FAC-4CC2-B808-C95924BBE569}" type="presParOf" srcId="{9F0FE912-DCBB-4BD0-B527-0F6FAA67DC2F}" destId="{5EE7716F-822A-4661-BCF3-5B394E3D1E40}" srcOrd="0" destOrd="0" presId="urn:microsoft.com/office/officeart/2005/8/layout/process2"/>
    <dgm:cxn modelId="{B7895389-74A3-46E3-B062-EB28754539D0}" type="presParOf" srcId="{3A0D0D50-6EE3-4356-90F8-4BC914ABE8E5}" destId="{2619009A-81AE-4793-911D-485DFDE6D7C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61BD6-BFD9-4DA2-A0B2-314831A95974}">
      <dsp:nvSpPr>
        <dsp:cNvPr id="0" name=""/>
        <dsp:cNvSpPr/>
      </dsp:nvSpPr>
      <dsp:spPr>
        <a:xfrm>
          <a:off x="1885303" y="674"/>
          <a:ext cx="1474797" cy="78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Arc-melting (20g)</a:t>
          </a:r>
        </a:p>
      </dsp:txBody>
      <dsp:txXfrm>
        <a:off x="1908418" y="23789"/>
        <a:ext cx="1428567" cy="742959"/>
      </dsp:txXfrm>
    </dsp:sp>
    <dsp:sp modelId="{0E92F375-5407-4884-89FE-355149683BFB}">
      <dsp:nvSpPr>
        <dsp:cNvPr id="0" name=""/>
        <dsp:cNvSpPr/>
      </dsp:nvSpPr>
      <dsp:spPr>
        <a:xfrm rot="5400000">
          <a:off x="2474728" y="809593"/>
          <a:ext cx="295946" cy="355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16161" y="839187"/>
        <a:ext cx="213081" cy="207162"/>
      </dsp:txXfrm>
    </dsp:sp>
    <dsp:sp modelId="{6BF2E0E6-A72D-40AB-AA0C-48F085607EE3}">
      <dsp:nvSpPr>
        <dsp:cNvPr id="0" name=""/>
        <dsp:cNvSpPr/>
      </dsp:nvSpPr>
      <dsp:spPr>
        <a:xfrm>
          <a:off x="1885303" y="1184458"/>
          <a:ext cx="1474797" cy="78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NC wire cut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7x7x1.5mm</a:t>
          </a:r>
        </a:p>
      </dsp:txBody>
      <dsp:txXfrm>
        <a:off x="1908418" y="1207573"/>
        <a:ext cx="1428567" cy="742959"/>
      </dsp:txXfrm>
    </dsp:sp>
    <dsp:sp modelId="{0088EE86-9DDE-45B3-871A-2567A4F6B407}">
      <dsp:nvSpPr>
        <dsp:cNvPr id="0" name=""/>
        <dsp:cNvSpPr/>
      </dsp:nvSpPr>
      <dsp:spPr>
        <a:xfrm rot="5400000">
          <a:off x="2474890" y="1993162"/>
          <a:ext cx="295623" cy="355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16162" y="2022918"/>
        <a:ext cx="213081" cy="206936"/>
      </dsp:txXfrm>
    </dsp:sp>
    <dsp:sp modelId="{B070C72E-33B5-41D1-92F2-511EDA7BE2B5}">
      <dsp:nvSpPr>
        <dsp:cNvPr id="0" name=""/>
        <dsp:cNvSpPr/>
      </dsp:nvSpPr>
      <dsp:spPr>
        <a:xfrm>
          <a:off x="1885303" y="2367812"/>
          <a:ext cx="1474797" cy="78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Vacuum sealing in quartz tube</a:t>
          </a:r>
        </a:p>
      </dsp:txBody>
      <dsp:txXfrm>
        <a:off x="1908418" y="2390927"/>
        <a:ext cx="1428567" cy="742959"/>
      </dsp:txXfrm>
    </dsp:sp>
    <dsp:sp modelId="{4461D38B-25F6-4CD0-8E72-1053E2DEE7C4}">
      <dsp:nvSpPr>
        <dsp:cNvPr id="0" name=""/>
        <dsp:cNvSpPr/>
      </dsp:nvSpPr>
      <dsp:spPr>
        <a:xfrm rot="5400000">
          <a:off x="2474567" y="3176946"/>
          <a:ext cx="296268" cy="355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16161" y="3206379"/>
        <a:ext cx="213081" cy="207388"/>
      </dsp:txXfrm>
    </dsp:sp>
    <dsp:sp modelId="{E51B7A6E-F10D-4ADE-979D-2AC068C00216}">
      <dsp:nvSpPr>
        <dsp:cNvPr id="0" name=""/>
        <dsp:cNvSpPr/>
      </dsp:nvSpPr>
      <dsp:spPr>
        <a:xfrm>
          <a:off x="1885303" y="3552026"/>
          <a:ext cx="1474797" cy="78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Heat treatment 1150 </a:t>
          </a:r>
          <a:r>
            <a:rPr lang="en-US" sz="1600" kern="12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3h</a:t>
          </a:r>
        </a:p>
      </dsp:txBody>
      <dsp:txXfrm>
        <a:off x="1908418" y="3575141"/>
        <a:ext cx="1428567" cy="742959"/>
      </dsp:txXfrm>
    </dsp:sp>
    <dsp:sp modelId="{9F0FE912-DCBB-4BD0-B527-0F6FAA67DC2F}">
      <dsp:nvSpPr>
        <dsp:cNvPr id="0" name=""/>
        <dsp:cNvSpPr/>
      </dsp:nvSpPr>
      <dsp:spPr>
        <a:xfrm rot="5400000">
          <a:off x="2474728" y="4360946"/>
          <a:ext cx="295946" cy="3551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16161" y="4390540"/>
        <a:ext cx="213081" cy="207162"/>
      </dsp:txXfrm>
    </dsp:sp>
    <dsp:sp modelId="{2619009A-81AE-4793-911D-485DFDE6D7C7}">
      <dsp:nvSpPr>
        <dsp:cNvPr id="0" name=""/>
        <dsp:cNvSpPr/>
      </dsp:nvSpPr>
      <dsp:spPr>
        <a:xfrm>
          <a:off x="1885303" y="4735811"/>
          <a:ext cx="1474797" cy="789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Annealing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840 </a:t>
          </a:r>
          <a:r>
            <a:rPr lang="en-US" sz="1600" kern="1200" baseline="30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20h</a:t>
          </a:r>
        </a:p>
      </dsp:txBody>
      <dsp:txXfrm>
        <a:off x="1908418" y="4758926"/>
        <a:ext cx="1428567" cy="742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61BD6-BFD9-4DA2-A0B2-314831A95974}">
      <dsp:nvSpPr>
        <dsp:cNvPr id="0" name=""/>
        <dsp:cNvSpPr/>
      </dsp:nvSpPr>
      <dsp:spPr>
        <a:xfrm>
          <a:off x="1056481" y="34799"/>
          <a:ext cx="2970514" cy="672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XRD by  Smart Lab, Rigaku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Rietveld analysis by RIETEN-FP</a:t>
          </a:r>
        </a:p>
      </dsp:txBody>
      <dsp:txXfrm>
        <a:off x="1076190" y="54508"/>
        <a:ext cx="2931096" cy="633484"/>
      </dsp:txXfrm>
    </dsp:sp>
    <dsp:sp modelId="{0E92F375-5407-4884-89FE-355149683BFB}">
      <dsp:nvSpPr>
        <dsp:cNvPr id="0" name=""/>
        <dsp:cNvSpPr/>
      </dsp:nvSpPr>
      <dsp:spPr>
        <a:xfrm rot="5400000">
          <a:off x="2415569" y="724524"/>
          <a:ext cx="252338" cy="3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50897" y="749758"/>
        <a:ext cx="181684" cy="176637"/>
      </dsp:txXfrm>
    </dsp:sp>
    <dsp:sp modelId="{AD525098-907F-4D94-A980-F1379D48A714}">
      <dsp:nvSpPr>
        <dsp:cNvPr id="0" name=""/>
        <dsp:cNvSpPr/>
      </dsp:nvSpPr>
      <dsp:spPr>
        <a:xfrm>
          <a:off x="992461" y="1044153"/>
          <a:ext cx="3098554" cy="4764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3D SEM-EDS by VE-8800 &amp; SU8010</a:t>
          </a:r>
        </a:p>
      </dsp:txBody>
      <dsp:txXfrm>
        <a:off x="1006415" y="1058107"/>
        <a:ext cx="3070646" cy="448520"/>
      </dsp:txXfrm>
    </dsp:sp>
    <dsp:sp modelId="{A767618F-AF3E-4592-83BB-65F89922E736}">
      <dsp:nvSpPr>
        <dsp:cNvPr id="0" name=""/>
        <dsp:cNvSpPr/>
      </dsp:nvSpPr>
      <dsp:spPr>
        <a:xfrm rot="5324337">
          <a:off x="2436124" y="1521420"/>
          <a:ext cx="228419" cy="3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2458738" y="1558621"/>
        <a:ext cx="181684" cy="159893"/>
      </dsp:txXfrm>
    </dsp:sp>
    <dsp:sp modelId="{EC897E02-9A86-4887-8389-2A649D6B03B3}">
      <dsp:nvSpPr>
        <dsp:cNvPr id="0" name=""/>
        <dsp:cNvSpPr/>
      </dsp:nvSpPr>
      <dsp:spPr>
        <a:xfrm>
          <a:off x="643386" y="1825066"/>
          <a:ext cx="3835409" cy="672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Resistivity and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Seebeck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coefficient by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ResiTest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8300 and homemade apparatus</a:t>
          </a:r>
        </a:p>
      </dsp:txBody>
      <dsp:txXfrm>
        <a:off x="663095" y="1844775"/>
        <a:ext cx="3795991" cy="633484"/>
      </dsp:txXfrm>
    </dsp:sp>
    <dsp:sp modelId="{4D469757-6C31-42EF-A43A-ADCA1A9E738B}">
      <dsp:nvSpPr>
        <dsp:cNvPr id="0" name=""/>
        <dsp:cNvSpPr/>
      </dsp:nvSpPr>
      <dsp:spPr>
        <a:xfrm rot="5400000">
          <a:off x="2435059" y="2514608"/>
          <a:ext cx="252063" cy="3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70249" y="2539980"/>
        <a:ext cx="181684" cy="176444"/>
      </dsp:txXfrm>
    </dsp:sp>
    <dsp:sp modelId="{B070C72E-33B5-41D1-92F2-511EDA7BE2B5}">
      <dsp:nvSpPr>
        <dsp:cNvPr id="0" name=""/>
        <dsp:cNvSpPr/>
      </dsp:nvSpPr>
      <dsp:spPr>
        <a:xfrm>
          <a:off x="617937" y="2834053"/>
          <a:ext cx="3886307" cy="672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Carrier concentration and mobility at RT by </a:t>
          </a:r>
          <a:r>
            <a:rPr lang="en-US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ResiTest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8300 </a:t>
          </a:r>
        </a:p>
      </dsp:txBody>
      <dsp:txXfrm>
        <a:off x="637646" y="2853762"/>
        <a:ext cx="3846889" cy="633484"/>
      </dsp:txXfrm>
    </dsp:sp>
    <dsp:sp modelId="{4461D38B-25F6-4CD0-8E72-1053E2DEE7C4}">
      <dsp:nvSpPr>
        <dsp:cNvPr id="0" name=""/>
        <dsp:cNvSpPr/>
      </dsp:nvSpPr>
      <dsp:spPr>
        <a:xfrm rot="5400000">
          <a:off x="2434784" y="3523961"/>
          <a:ext cx="252613" cy="3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70249" y="3549057"/>
        <a:ext cx="181684" cy="176829"/>
      </dsp:txXfrm>
    </dsp:sp>
    <dsp:sp modelId="{E51B7A6E-F10D-4ADE-979D-2AC068C00216}">
      <dsp:nvSpPr>
        <dsp:cNvPr id="0" name=""/>
        <dsp:cNvSpPr/>
      </dsp:nvSpPr>
      <dsp:spPr>
        <a:xfrm>
          <a:off x="962557" y="3843773"/>
          <a:ext cx="3197067" cy="672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Thermal conductivity by power efficiency measurement (PEM-2)</a:t>
          </a:r>
        </a:p>
      </dsp:txBody>
      <dsp:txXfrm>
        <a:off x="982266" y="3863482"/>
        <a:ext cx="3157649" cy="633484"/>
      </dsp:txXfrm>
    </dsp:sp>
    <dsp:sp modelId="{9F0FE912-DCBB-4BD0-B527-0F6FAA67DC2F}">
      <dsp:nvSpPr>
        <dsp:cNvPr id="0" name=""/>
        <dsp:cNvSpPr/>
      </dsp:nvSpPr>
      <dsp:spPr>
        <a:xfrm rot="5400000">
          <a:off x="2434922" y="4533498"/>
          <a:ext cx="252338" cy="302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70250" y="4558732"/>
        <a:ext cx="181684" cy="176637"/>
      </dsp:txXfrm>
    </dsp:sp>
    <dsp:sp modelId="{2619009A-81AE-4793-911D-485DFDE6D7C7}">
      <dsp:nvSpPr>
        <dsp:cNvPr id="0" name=""/>
        <dsp:cNvSpPr/>
      </dsp:nvSpPr>
      <dsp:spPr>
        <a:xfrm>
          <a:off x="1215286" y="4853127"/>
          <a:ext cx="2691609" cy="672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ZT </a:t>
          </a: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calculated by above parameters</a:t>
          </a:r>
        </a:p>
      </dsp:txBody>
      <dsp:txXfrm>
        <a:off x="1234995" y="4872836"/>
        <a:ext cx="2652191" cy="633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43F43-E8D8-4F81-B239-6987256FD5D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3464-8844-45A0-85C1-5A34FC4A6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3464-8844-45A0-85C1-5A34FC4A6D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55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3464-8844-45A0-85C1-5A34FC4A6D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3464-8844-45A0-85C1-5A34FC4A6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3464-8844-45A0-85C1-5A34FC4A6D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50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D3464-8844-45A0-85C1-5A34FC4A6D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6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031D-7E3B-4171-8A96-0235DD37B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450E2-F907-4720-83B7-F2595E832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FDBF6-498E-4B96-8812-46E8086A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F60C-A561-4998-BD5D-972F38F5CCFD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F9C1B-EA3E-4B99-8749-57560DB3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35F1B-B70F-49F0-9903-FC4127F7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4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4695-6504-4A58-9B76-CE5C1D04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A4754-2E61-4D14-A5CD-0C3C6A8AC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4EE7-8063-4004-A935-7C17B7E5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A3C8E-BE8D-4CCC-861A-30024E525434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17C06-E5CD-468A-AA8A-E08B228E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1EA25-F0B8-4419-A68D-8A57382B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16A72E-1F0E-4AF4-A4D5-8172CF8A6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5C213-F4FE-4234-8ECF-52ADA9C88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C8B7B-E653-4568-8325-2E7BA2CE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947F-7D9A-4940-AE95-BF2C315EE635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7C716-9C9E-4B6D-9D5A-C0BB7CF7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E77E-7818-4F1B-B604-F8049992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6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CE79-8C72-4834-A814-BF6C1D6A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E823E-FC73-47A8-B8F4-965553A80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9F328-F935-4D25-953B-F531385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944A-1D26-4B07-85B3-314E27778669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654D7-97DF-4379-A9D4-55ADF03C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E6B0A-D2A3-4B82-95DD-E731D018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7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6D08-27AA-44C7-910D-E95D069F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92449-D616-4EE4-ADAC-678CC365B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F18EC-AAEB-4C77-8767-55D3392F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9CA1-3862-4548-BB5E-B2CCE049738B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474B4-CE33-4F52-94D3-73B4C0FCF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8567-702F-4A19-A1E6-1487B3EB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9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3EEA-EF19-4DD2-8113-B2F303E28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16161-E411-4254-BAC6-41B1CA9B2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EF5D5-1886-4563-908F-670C073C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BE41F-1353-4B74-8DA7-BF88050C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CE8A-1A95-4EC9-8AF1-4BAAE595D135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5212-1D97-4D3F-97B8-C1E94D5D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4CC61-C8C9-425A-BD11-B15DB658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7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FB41-67DE-430A-BEB5-28D026748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1231D-A714-462B-8E48-41E53AAB9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6A01D-B45D-4679-A7ED-864899379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0FB24-E1AB-4232-A7F1-F862E6E2F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2CE56-9CCB-4F83-BE97-9EE15CF8A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1FCBCC-841B-4C9A-85D1-870A4B1E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4BCF-72FA-4D5C-97E5-E2EC63305572}" type="datetime1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9C859-72BE-48EC-AEEF-F95D1DB7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350D5-CF4D-4FBF-9A1E-8ECE3A1F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1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13AA-29B1-4440-8C1D-39874F63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4152A-8878-4B1F-B5A8-6DBBBCFF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E3752-13FC-4605-B8ED-883DC73EC172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2A566-A918-4B2A-95F3-658373D3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01816-3ABE-47A3-A97A-FD2E3E0A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8CAC7-9047-476C-B450-1793AC860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4224-9625-4B0F-90E4-50DD6463E238}" type="datetime1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7B083-7CD7-4AF8-AF17-81A0205D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13ECC-5938-4EAF-85D8-6AB7EA4D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F2B8-CE7B-4C8E-8543-5ECA3A6F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39B2F-CCFB-4752-B42F-3AB8ECE0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A6D4-08D6-42F4-BA4B-0A24C8306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57590-8125-4E17-9E1A-AD8DF14E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80E98-B42E-443D-96DC-9AB8757B65EA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F03CF-444B-4326-9A59-062B8DDE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D89D6-0C96-449E-81BF-A9254BC4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8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3A5E-DA76-42A1-9E73-8AA74954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53C491-E24B-40E1-9A4A-45905F84E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3EA35-6CEE-4C33-B147-C0C6035F9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10E4C-75DB-46BD-BACD-AF0689EC2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14D30-13F4-4F2C-88F6-ED2535604C4E}" type="datetime1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204F5-03DF-4C9A-979E-7C5CD8B7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840EE-FF3B-4456-AD55-155BFA50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0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C755D-1730-4C65-BD67-EDD4DEE8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8E4C3-E52B-4F8E-AF85-2B6CDB234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3207-5B6A-4C34-9783-C4246AAF5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2570-EA02-4C28-9146-EDD5580F4DB2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18E1D-EDF4-40CA-B0EE-55A4E4150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2BDB-A925-4763-8216-C2AC53649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3C2D8-122E-43EB-966C-CD6C575C0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emf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1.emf"/><Relationship Id="rId4" Type="http://schemas.openxmlformats.org/officeDocument/2006/relationships/image" Target="../media/image27.emf"/><Relationship Id="rId9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41.wmf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5.emf"/><Relationship Id="rId5" Type="http://schemas.openxmlformats.org/officeDocument/2006/relationships/image" Target="../media/image42.wmf"/><Relationship Id="rId15" Type="http://schemas.openxmlformats.org/officeDocument/2006/relationships/image" Target="../media/image5.png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4.wmf"/><Relationship Id="rId14" Type="http://schemas.openxmlformats.org/officeDocument/2006/relationships/image" Target="../media/image4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4.bin"/><Relationship Id="rId3" Type="http://schemas.openxmlformats.org/officeDocument/2006/relationships/image" Target="../media/image8.emf"/><Relationship Id="rId7" Type="http://schemas.openxmlformats.org/officeDocument/2006/relationships/image" Target="../media/image11.wmf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3.emf"/><Relationship Id="rId4" Type="http://schemas.openxmlformats.org/officeDocument/2006/relationships/image" Target="../media/image9.emf"/><Relationship Id="rId9" Type="http://schemas.openxmlformats.org/officeDocument/2006/relationships/image" Target="../media/image12.wmf"/><Relationship Id="rId1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3BBAE32-68E0-49FE-9885-67213C0C9A3D}"/>
              </a:ext>
            </a:extLst>
          </p:cNvPr>
          <p:cNvSpPr txBox="1"/>
          <p:nvPr/>
        </p:nvSpPr>
        <p:spPr>
          <a:xfrm>
            <a:off x="530942" y="242648"/>
            <a:ext cx="780179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0350" marR="0" indent="-26035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Thermoelectric properties of </a:t>
            </a:r>
            <a:r>
              <a:rPr lang="en-US" sz="2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β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FeSi</a:t>
            </a:r>
            <a:r>
              <a:rPr lang="en-US" sz="2800" b="1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28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with Co and Ni addition</a:t>
            </a:r>
          </a:p>
          <a:p>
            <a:pPr marL="260350" marR="0" indent="-260350" algn="ctr">
              <a:spcBef>
                <a:spcPts val="0"/>
              </a:spcBef>
              <a:spcAft>
                <a:spcPts val="0"/>
              </a:spcAft>
            </a:pPr>
            <a:endParaRPr lang="en-US" sz="20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207FFC2-0E95-34B2-C135-C104E661E9D0}"/>
              </a:ext>
            </a:extLst>
          </p:cNvPr>
          <p:cNvSpPr txBox="1">
            <a:spLocks/>
          </p:cNvSpPr>
          <p:nvPr/>
        </p:nvSpPr>
        <p:spPr>
          <a:xfrm>
            <a:off x="698325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DD956-0EC1-7EB5-D8CB-E88BAD81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202" y="2689952"/>
            <a:ext cx="4172230" cy="40709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E09A3-4801-0C61-DC94-26DDF10FD8D1}"/>
              </a:ext>
            </a:extLst>
          </p:cNvPr>
          <p:cNvSpPr txBox="1"/>
          <p:nvPr/>
        </p:nvSpPr>
        <p:spPr>
          <a:xfrm>
            <a:off x="127818" y="1447559"/>
            <a:ext cx="59976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0350" marR="0" indent="-260350" algn="ctr">
              <a:spcBef>
                <a:spcPts val="0"/>
              </a:spcBef>
              <a:spcAft>
                <a:spcPts val="0"/>
              </a:spcAft>
            </a:pPr>
            <a:endParaRPr lang="en-US" sz="2400" b="1" kern="1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MS Gothic" panose="020B0609070205080204" pitchFamily="49" charset="-128"/>
              </a:rPr>
              <a:t>Sopheap Sam 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MS Gothic" panose="020B0609070205080204" pitchFamily="49" charset="-128"/>
              </a:rPr>
              <a:t>, Hiroshi Nakatsugawa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1,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MS Gothic" panose="020B0609070205080204" pitchFamily="49" charset="-128"/>
              </a:rPr>
              <a:t>, Yoichi Okamoto 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</a:p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Yokohama National University, 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National Defense Academy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</a:p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endParaRPr lang="en-US" sz="1600" kern="1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r>
              <a:rPr lang="fr-FR" sz="1600" kern="1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E-mail : nakatsugawa-hiroshi-dx@ynu.ac.jp</a:t>
            </a:r>
            <a:endParaRPr lang="en-US" sz="1600" kern="1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CD122-7CC2-38D5-0EDA-CE615004C7C8}"/>
              </a:ext>
            </a:extLst>
          </p:cNvPr>
          <p:cNvSpPr txBox="1"/>
          <p:nvPr/>
        </p:nvSpPr>
        <p:spPr>
          <a:xfrm>
            <a:off x="310923" y="6391529"/>
            <a:ext cx="1532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30" marR="0" indent="-22733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MS Gothic" panose="020B0609070205080204" pitchFamily="49" charset="-128"/>
              </a:rPr>
              <a:t>2023/09/22</a:t>
            </a:r>
            <a:endParaRPr lang="en-US" sz="1600" kern="1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37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E7B958-6B4C-1D96-01B5-F44C4BFC3189}"/>
              </a:ext>
            </a:extLst>
          </p:cNvPr>
          <p:cNvSpPr txBox="1"/>
          <p:nvPr/>
        </p:nvSpPr>
        <p:spPr>
          <a:xfrm>
            <a:off x="61274" y="2165212"/>
            <a:ext cx="902145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Results and discussion</a:t>
            </a:r>
            <a:endParaRPr lang="en-US" sz="4400" b="1" dirty="0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42725319-C22A-88B5-143D-2D9CACED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6584" y="6394860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20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706FCA-8038-4378-DC6C-C318609D752C}"/>
              </a:ext>
            </a:extLst>
          </p:cNvPr>
          <p:cNvSpPr txBox="1"/>
          <p:nvPr/>
        </p:nvSpPr>
        <p:spPr>
          <a:xfrm>
            <a:off x="2404292" y="90762"/>
            <a:ext cx="4542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X-ray diffraction patterns and SEM images of non-doped  FeSi</a:t>
            </a:r>
            <a:r>
              <a:rPr lang="en-US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</a:t>
            </a:r>
            <a:r>
              <a:rPr lang="en-US" b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(</a:t>
            </a:r>
            <a:r>
              <a:rPr lang="en-US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= 0)</a:t>
            </a:r>
            <a:endParaRPr lang="en-US" b="1" baseline="-25000" dirty="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4CED79B-7012-EBE6-9D97-98A5E108A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1" b="80277"/>
          <a:stretch/>
        </p:blipFill>
        <p:spPr>
          <a:xfrm>
            <a:off x="6035136" y="640320"/>
            <a:ext cx="2502656" cy="1878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E66B1-6324-7A16-7153-74E6BCE6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6535"/>
            <a:ext cx="4542806" cy="4592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89117C-1E49-DBF6-98A8-DFE1A44E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806" y="2379348"/>
            <a:ext cx="4448539" cy="4509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8F653-1801-9D85-E723-BE1BE97C7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39" b="80277"/>
          <a:stretch/>
        </p:blipFill>
        <p:spPr>
          <a:xfrm>
            <a:off x="631139" y="640175"/>
            <a:ext cx="2423146" cy="18081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99581-64A9-F16A-0350-6B8A6FFC23DA}"/>
              </a:ext>
            </a:extLst>
          </p:cNvPr>
          <p:cNvSpPr txBox="1"/>
          <p:nvPr/>
        </p:nvSpPr>
        <p:spPr>
          <a:xfrm>
            <a:off x="2305294" y="4197661"/>
            <a:ext cx="2005935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Before heat treatment</a:t>
            </a:r>
            <a:endParaRPr lang="en-US" sz="1400" b="1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5D230-4739-9EC7-E84A-CA110931BEC0}"/>
              </a:ext>
            </a:extLst>
          </p:cNvPr>
          <p:cNvSpPr txBox="1"/>
          <p:nvPr/>
        </p:nvSpPr>
        <p:spPr>
          <a:xfrm>
            <a:off x="6795448" y="4224852"/>
            <a:ext cx="2005935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After heat treatment</a:t>
            </a:r>
            <a:endParaRPr lang="en-US" sz="1400" b="1" baseline="-25000" dirty="0"/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E2F6D558-B82A-7F4C-7A23-162D1B34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222" y="4470604"/>
            <a:ext cx="1563007" cy="63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/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  <a:r>
              <a:rPr lang="el-GR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α</a:t>
            </a:r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phases.</a:t>
            </a:r>
          </a:p>
          <a:p>
            <a:pPr algn="r" eaLnBrk="0" fontAlgn="base" hangingPunct="0"/>
            <a:r>
              <a:rPr lang="en-US" sz="14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Non-doped, </a:t>
            </a:r>
            <a:r>
              <a:rPr lang="en-US" sz="1400" i="1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sz="14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0.</a:t>
            </a:r>
            <a:endParaRPr lang="en-US" sz="1400" kern="1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3DC5DBE4-634E-BA80-B6D2-54394D27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551" y="4514758"/>
            <a:ext cx="1684146" cy="67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β + </a:t>
            </a:r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phases.</a:t>
            </a:r>
          </a:p>
          <a:p>
            <a:pPr algn="r" eaLnBrk="0" fontAlgn="base" hangingPunct="0"/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Non-doped,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F8F66FF-7ABB-08E7-B533-05036EC429A5}"/>
              </a:ext>
            </a:extLst>
          </p:cNvPr>
          <p:cNvSpPr/>
          <p:nvPr/>
        </p:nvSpPr>
        <p:spPr>
          <a:xfrm>
            <a:off x="4430598" y="3429000"/>
            <a:ext cx="490194" cy="209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243D046-A312-0655-B21C-8FB8C49D40FF}"/>
              </a:ext>
            </a:extLst>
          </p:cNvPr>
          <p:cNvSpPr/>
          <p:nvPr/>
        </p:nvSpPr>
        <p:spPr>
          <a:xfrm>
            <a:off x="3339072" y="1805160"/>
            <a:ext cx="2411277" cy="253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72179A-125A-7C66-5A21-26BA610C60A5}"/>
              </a:ext>
            </a:extLst>
          </p:cNvPr>
          <p:cNvSpPr/>
          <p:nvPr/>
        </p:nvSpPr>
        <p:spPr>
          <a:xfrm>
            <a:off x="3339072" y="948097"/>
            <a:ext cx="2432473" cy="8246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treatment at: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840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77251-58F1-61A7-2B75-EE80C8B2EB11}"/>
              </a:ext>
            </a:extLst>
          </p:cNvPr>
          <p:cNvSpPr txBox="1"/>
          <p:nvPr/>
        </p:nvSpPr>
        <p:spPr>
          <a:xfrm>
            <a:off x="1246799" y="633427"/>
            <a:ext cx="1807485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Before</a:t>
            </a:r>
            <a:endParaRPr lang="en-US" sz="1400" b="1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65AF9-A949-9CCB-F02C-34FDAA0FF72D}"/>
              </a:ext>
            </a:extLst>
          </p:cNvPr>
          <p:cNvSpPr txBox="1"/>
          <p:nvPr/>
        </p:nvSpPr>
        <p:spPr>
          <a:xfrm>
            <a:off x="6659879" y="640321"/>
            <a:ext cx="1852982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After</a:t>
            </a:r>
            <a:endParaRPr lang="en-US" sz="1400" b="1" baseline="-25000" dirty="0"/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10EAF401-E3FB-F90E-2F59-34A7D5E76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648" y="5121267"/>
            <a:ext cx="2343169" cy="30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/>
            <a:r>
              <a:rPr lang="en-US" sz="14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Indexed peaks are </a:t>
            </a:r>
            <a:r>
              <a:rPr lang="el-GR" sz="14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β</a:t>
            </a:r>
            <a:r>
              <a:rPr lang="en-US" sz="14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-phases </a:t>
            </a:r>
            <a:endParaRPr lang="en-US" sz="1400" kern="1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2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D5A43B-DE9C-7CEA-7FC4-34A1F3A6C397}"/>
              </a:ext>
            </a:extLst>
          </p:cNvPr>
          <p:cNvSpPr txBox="1"/>
          <p:nvPr/>
        </p:nvSpPr>
        <p:spPr>
          <a:xfrm>
            <a:off x="1134746" y="491467"/>
            <a:ext cx="727583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Rietveld analysis of Fe</a:t>
            </a:r>
            <a:r>
              <a:rPr lang="en-US" sz="2000" b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0.97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Co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0.03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at room temperature</a:t>
            </a:r>
            <a:endParaRPr lang="en-US" sz="2800" b="1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7929324-B90A-3E2F-5D16-49C39952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60829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82768-EE36-6ADD-E308-3764D350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63"/>
            <a:ext cx="9144000" cy="4660873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DFD3480B-7EAA-6934-6586-D57DCB2E9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597" y="5590174"/>
            <a:ext cx="5866928" cy="13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2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 trace of the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ε-phase</a:t>
            </a:r>
            <a:r>
              <a:rPr lang="en-US" sz="16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is contained in all samples.</a:t>
            </a:r>
          </a:p>
          <a:p>
            <a:pPr eaLnBrk="0" fontAlgn="base" hangingPunct="0">
              <a:lnSpc>
                <a:spcPct val="200000"/>
              </a:lnSpc>
            </a:pPr>
            <a:r>
              <a:rPr lang="en-US" sz="16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The peak of the 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ε-phase</a:t>
            </a:r>
            <a:r>
              <a:rPr lang="en-US" sz="16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increase with increasing Ni contents.</a:t>
            </a:r>
          </a:p>
          <a:p>
            <a:pPr eaLnBrk="0" fontAlgn="base" hangingPunct="0">
              <a:lnSpc>
                <a:spcPct val="200000"/>
              </a:lnSpc>
            </a:pPr>
            <a:endParaRPr lang="en-US" sz="16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200000"/>
              </a:lnSpc>
            </a:pPr>
            <a:endParaRPr lang="en-US" sz="16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200000"/>
              </a:lnSpc>
            </a:pPr>
            <a:endParaRPr lang="en-US" sz="16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9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D5A43B-DE9C-7CEA-7FC4-34A1F3A6C397}"/>
              </a:ext>
            </a:extLst>
          </p:cNvPr>
          <p:cNvSpPr txBox="1"/>
          <p:nvPr/>
        </p:nvSpPr>
        <p:spPr>
          <a:xfrm>
            <a:off x="4572000" y="66039"/>
            <a:ext cx="38772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Microstructure and phase fraction of Fe</a:t>
            </a:r>
            <a:r>
              <a:rPr lang="en-US" sz="2000" b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0.97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Co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0.03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</a:t>
            </a:r>
            <a:r>
              <a:rPr lang="en-US" sz="20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</a:t>
            </a:r>
            <a:endParaRPr lang="en-US" sz="2800" b="1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7929324-B90A-3E2F-5D16-49C39952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60829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97F5D9B1-18B9-0E05-9CB9-BC5AC868F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32" y="6251764"/>
            <a:ext cx="4035250" cy="60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20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The grain of the 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ε-phase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increase with Ni.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66868269-C201-AED0-C27C-1534F9C6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8" y="81822"/>
            <a:ext cx="4258577" cy="6437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54E8A0-0E7A-C1BE-1B29-19A26AAF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01744"/>
            <a:ext cx="4172902" cy="4164838"/>
          </a:xfrm>
          <a:prstGeom prst="rect">
            <a:avLst/>
          </a:prstGeom>
        </p:spPr>
      </p:pic>
      <p:sp>
        <p:nvSpPr>
          <p:cNvPr id="3" name="TextBox 32">
            <a:extLst>
              <a:ext uri="{FF2B5EF4-FFF2-40B4-BE49-F238E27FC236}">
                <a16:creationId xmlns:a16="http://schemas.microsoft.com/office/drawing/2014/main" id="{8ACBAE5D-C2C5-3B15-029C-80CF471C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859176"/>
            <a:ext cx="4705350" cy="199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lnSpc>
                <a:spcPct val="200000"/>
              </a:lnSpc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ε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phase 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is more dominant than </a:t>
            </a:r>
            <a:r>
              <a:rPr lang="el-GR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-phase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20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Orthorhombic phase changes to cubic phase. </a:t>
            </a:r>
          </a:p>
          <a:p>
            <a:pPr eaLnBrk="0" fontAlgn="base" hangingPunct="0">
              <a:lnSpc>
                <a:spcPct val="20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Because the atomic size of Ni is smaller than Fe.</a:t>
            </a:r>
          </a:p>
          <a:p>
            <a:pPr eaLnBrk="0" fontAlgn="base" hangingPunct="0">
              <a:lnSpc>
                <a:spcPct val="20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200000"/>
              </a:lnSpc>
            </a:pPr>
            <a:endParaRPr lang="en-US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200000"/>
              </a:lnSpc>
            </a:pPr>
            <a:endParaRPr lang="en-US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1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26837C-8C8B-8043-B611-AC39BE629AA8}"/>
              </a:ext>
            </a:extLst>
          </p:cNvPr>
          <p:cNvCxnSpPr>
            <a:cxnSpLocks/>
          </p:cNvCxnSpPr>
          <p:nvPr/>
        </p:nvCxnSpPr>
        <p:spPr>
          <a:xfrm>
            <a:off x="75094" y="3810103"/>
            <a:ext cx="602804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CD7C61-8BA5-A14A-E4BF-86AA0A2455C5}"/>
              </a:ext>
            </a:extLst>
          </p:cNvPr>
          <p:cNvSpPr txBox="1"/>
          <p:nvPr/>
        </p:nvSpPr>
        <p:spPr>
          <a:xfrm>
            <a:off x="13847" y="209979"/>
            <a:ext cx="8375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Elemental analysis by SEM-EDS of</a:t>
            </a:r>
            <a:r>
              <a:rPr lang="en-US" b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Fe</a:t>
            </a:r>
            <a:r>
              <a:rPr lang="en-US" b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0.97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Ni</a:t>
            </a:r>
            <a:r>
              <a:rPr lang="en-US" sz="1800" b="1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Co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0.03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</a:t>
            </a:r>
            <a:r>
              <a:rPr lang="en-US" sz="1800" b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at room temperature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01FA-6166-ED85-C1CE-2B5B2ED4BC13}"/>
              </a:ext>
            </a:extLst>
          </p:cNvPr>
          <p:cNvSpPr txBox="1"/>
          <p:nvPr/>
        </p:nvSpPr>
        <p:spPr>
          <a:xfrm>
            <a:off x="6103143" y="1548849"/>
            <a:ext cx="3038475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increases with Ni substitution and solid solution limits of Ni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-FeSi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lower than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8C16E-648C-B4DC-20C0-3BFDBFBC7EE1}"/>
              </a:ext>
            </a:extLst>
          </p:cNvPr>
          <p:cNvSpPr txBox="1"/>
          <p:nvPr/>
        </p:nvSpPr>
        <p:spPr>
          <a:xfrm>
            <a:off x="6103143" y="3909484"/>
            <a:ext cx="3128962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 distribution becomes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homogeneous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increasing Ni content. </a:t>
            </a:r>
            <a:endParaRPr lang="en-US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ACE42EC-6651-16B0-8F0F-8B262E09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1334" y="6356351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38875C-71F7-7116-974F-4F13E9944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7" y="800124"/>
            <a:ext cx="6028049" cy="60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22B60C-7BCD-D772-6067-D6CD6BBE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6" y="3261990"/>
            <a:ext cx="3794022" cy="3619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0B59AB-E5F9-55AE-1FA0-0DB22F2D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899" y="632220"/>
            <a:ext cx="2749259" cy="2786620"/>
          </a:xfrm>
          <a:prstGeom prst="rect">
            <a:avLst/>
          </a:prstGeom>
        </p:spPr>
      </p:pic>
      <p:sp>
        <p:nvSpPr>
          <p:cNvPr id="71" name="Arrow: Down 70">
            <a:extLst>
              <a:ext uri="{FF2B5EF4-FFF2-40B4-BE49-F238E27FC236}">
                <a16:creationId xmlns:a16="http://schemas.microsoft.com/office/drawing/2014/main" id="{D11149B4-9F55-9952-E7AD-EC4AA9E5523B}"/>
              </a:ext>
            </a:extLst>
          </p:cNvPr>
          <p:cNvSpPr/>
          <p:nvPr/>
        </p:nvSpPr>
        <p:spPr>
          <a:xfrm>
            <a:off x="1544319" y="4423384"/>
            <a:ext cx="304800" cy="721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D7CA4CC4-0F26-9406-A8AE-B49CB7729F1C}"/>
              </a:ext>
            </a:extLst>
          </p:cNvPr>
          <p:cNvSpPr/>
          <p:nvPr/>
        </p:nvSpPr>
        <p:spPr>
          <a:xfrm rot="10800000">
            <a:off x="8314090" y="4574908"/>
            <a:ext cx="304800" cy="721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96E127EE-7029-1558-29B7-CF4AABEAB09D}"/>
              </a:ext>
            </a:extLst>
          </p:cNvPr>
          <p:cNvSpPr/>
          <p:nvPr/>
        </p:nvSpPr>
        <p:spPr>
          <a:xfrm rot="19050341">
            <a:off x="1274519" y="1266725"/>
            <a:ext cx="183200" cy="301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Down 73">
            <a:extLst>
              <a:ext uri="{FF2B5EF4-FFF2-40B4-BE49-F238E27FC236}">
                <a16:creationId xmlns:a16="http://schemas.microsoft.com/office/drawing/2014/main" id="{EDA5CBEA-D080-D888-D30C-D250C2513FDC}"/>
              </a:ext>
            </a:extLst>
          </p:cNvPr>
          <p:cNvSpPr/>
          <p:nvPr/>
        </p:nvSpPr>
        <p:spPr>
          <a:xfrm rot="12065763">
            <a:off x="5591025" y="2065012"/>
            <a:ext cx="196011" cy="572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37484D-040A-EF7C-AC61-10EECC7A8E32}"/>
              </a:ext>
            </a:extLst>
          </p:cNvPr>
          <p:cNvSpPr txBox="1"/>
          <p:nvPr/>
        </p:nvSpPr>
        <p:spPr>
          <a:xfrm>
            <a:off x="1367896" y="1590121"/>
            <a:ext cx="184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decreases the solubility of Co.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E7B7772-6C00-74B0-B338-420279D7A224}"/>
              </a:ext>
            </a:extLst>
          </p:cNvPr>
          <p:cNvSpPr txBox="1"/>
          <p:nvPr/>
        </p:nvSpPr>
        <p:spPr>
          <a:xfrm>
            <a:off x="5824022" y="2298556"/>
            <a:ext cx="1686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has a lighter effective mass (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*).</a:t>
            </a:r>
          </a:p>
        </p:txBody>
      </p:sp>
      <p:sp>
        <p:nvSpPr>
          <p:cNvPr id="77" name="Arrow: Down 76">
            <a:extLst>
              <a:ext uri="{FF2B5EF4-FFF2-40B4-BE49-F238E27FC236}">
                <a16:creationId xmlns:a16="http://schemas.microsoft.com/office/drawing/2014/main" id="{0EB96BFE-9E32-1656-6E50-6C9923CACEC6}"/>
              </a:ext>
            </a:extLst>
          </p:cNvPr>
          <p:cNvSpPr/>
          <p:nvPr/>
        </p:nvSpPr>
        <p:spPr>
          <a:xfrm>
            <a:off x="3913466" y="5617940"/>
            <a:ext cx="248319" cy="579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9D47206-3595-7703-8F73-EB1F6CAC9E89}"/>
              </a:ext>
            </a:extLst>
          </p:cNvPr>
          <p:cNvSpPr txBox="1"/>
          <p:nvPr/>
        </p:nvSpPr>
        <p:spPr>
          <a:xfrm>
            <a:off x="613212" y="6046447"/>
            <a:ext cx="16869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has a lighter 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CB1F9C6-42AA-CB12-3BE3-E69755445512}"/>
              </a:ext>
            </a:extLst>
          </p:cNvPr>
          <p:cNvSpPr txBox="1"/>
          <p:nvPr/>
        </p:nvSpPr>
        <p:spPr>
          <a:xfrm>
            <a:off x="1812547" y="4647711"/>
            <a:ext cx="1214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568277-BB1A-4E55-8619-179C990F0C2D}"/>
              </a:ext>
            </a:extLst>
          </p:cNvPr>
          <p:cNvSpPr txBox="1"/>
          <p:nvPr/>
        </p:nvSpPr>
        <p:spPr>
          <a:xfrm>
            <a:off x="3765552" y="6143664"/>
            <a:ext cx="1064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n-US" altLang="ja-JP" sz="1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" name="Object 80">
            <a:extLst>
              <a:ext uri="{FF2B5EF4-FFF2-40B4-BE49-F238E27FC236}">
                <a16:creationId xmlns:a16="http://schemas.microsoft.com/office/drawing/2014/main" id="{78467A53-B994-C0C3-F83E-C7EA4163B7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589246"/>
              </p:ext>
            </p:extLst>
          </p:nvPr>
        </p:nvGraphicFramePr>
        <p:xfrm>
          <a:off x="1429895" y="3296579"/>
          <a:ext cx="1337863" cy="676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40604" imgH="475521" progId="Equation.DSMT4">
                  <p:embed/>
                </p:oleObj>
              </mc:Choice>
              <mc:Fallback>
                <p:oleObj name="Equation" r:id="rId5" imgW="940604" imgH="475521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E17B5AD-9C08-2A91-28BE-578F63F34D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9895" y="3296579"/>
                        <a:ext cx="1337863" cy="676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B675BCAB-7544-9E45-A64D-3549C1EC4995}"/>
              </a:ext>
            </a:extLst>
          </p:cNvPr>
          <p:cNvSpPr txBox="1"/>
          <p:nvPr/>
        </p:nvSpPr>
        <p:spPr>
          <a:xfrm>
            <a:off x="8287826" y="5405134"/>
            <a:ext cx="8505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</a:t>
            </a:r>
            <a:r>
              <a:rPr lang="el-GR" sz="14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ε-</a:t>
            </a:r>
            <a:r>
              <a:rPr lang="en-US" sz="14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phase. 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23DEE1B-61E3-2280-BB7D-2C11428A1840}"/>
              </a:ext>
            </a:extLst>
          </p:cNvPr>
          <p:cNvSpPr txBox="1"/>
          <p:nvPr/>
        </p:nvSpPr>
        <p:spPr>
          <a:xfrm>
            <a:off x="505678" y="208477"/>
            <a:ext cx="758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resistivity </a:t>
            </a:r>
            <a:r>
              <a:rPr lang="en-US" b="1" i="1" dirty="0"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(</a:t>
            </a:r>
            <a:r>
              <a:rPr lang="el-GR" b="1" i="1" dirty="0"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ρ</a:t>
            </a:r>
            <a:r>
              <a:rPr lang="en-US" b="1" i="1" dirty="0"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) </a:t>
            </a:r>
            <a:r>
              <a:rPr lang="en-US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and</a:t>
            </a:r>
            <a:r>
              <a:rPr lang="en-US" b="1" i="1" dirty="0"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Seebeck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coefficient </a:t>
            </a:r>
            <a:r>
              <a:rPr lang="en-US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S</a:t>
            </a:r>
            <a:r>
              <a:rPr lang="en-US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) of  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0.97-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/>
          </a:p>
        </p:txBody>
      </p:sp>
      <p:graphicFrame>
        <p:nvGraphicFramePr>
          <p:cNvPr id="85" name="Object 84">
            <a:extLst>
              <a:ext uri="{FF2B5EF4-FFF2-40B4-BE49-F238E27FC236}">
                <a16:creationId xmlns:a16="http://schemas.microsoft.com/office/drawing/2014/main" id="{5E2943E7-CF7D-0B3B-9A5A-417C06673C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261089"/>
              </p:ext>
            </p:extLst>
          </p:nvPr>
        </p:nvGraphicFramePr>
        <p:xfrm>
          <a:off x="7412133" y="2701985"/>
          <a:ext cx="1740435" cy="615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63059" imgH="871728" progId="Equation.DSMT4">
                  <p:embed/>
                </p:oleObj>
              </mc:Choice>
              <mc:Fallback>
                <p:oleObj name="Equation" r:id="rId7" imgW="2463059" imgH="871728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E2AE083-9FDB-DB38-4807-15D4B0EF7A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12133" y="2701985"/>
                        <a:ext cx="1740435" cy="615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" name="Rectangle 85">
            <a:extLst>
              <a:ext uri="{FF2B5EF4-FFF2-40B4-BE49-F238E27FC236}">
                <a16:creationId xmlns:a16="http://schemas.microsoft.com/office/drawing/2014/main" id="{DB54656B-6E31-48EF-651B-DA82E896495E}"/>
              </a:ext>
            </a:extLst>
          </p:cNvPr>
          <p:cNvSpPr/>
          <p:nvPr/>
        </p:nvSpPr>
        <p:spPr>
          <a:xfrm>
            <a:off x="1258484" y="797356"/>
            <a:ext cx="2921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32D61C1-0AD3-2CDF-EB94-A4C514D38204}"/>
              </a:ext>
            </a:extLst>
          </p:cNvPr>
          <p:cNvSpPr/>
          <p:nvPr/>
        </p:nvSpPr>
        <p:spPr>
          <a:xfrm>
            <a:off x="5265084" y="762558"/>
            <a:ext cx="2921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4D9AB398-4D90-F49F-B5CA-949C4B5E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51441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975878-4682-91E0-A205-CEFEC44D4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307" y="603741"/>
            <a:ext cx="2749259" cy="26860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BF9083-ED01-B71A-CE64-9C3A1B911720}"/>
              </a:ext>
            </a:extLst>
          </p:cNvPr>
          <p:cNvSpPr/>
          <p:nvPr/>
        </p:nvSpPr>
        <p:spPr>
          <a:xfrm>
            <a:off x="1203815" y="731324"/>
            <a:ext cx="2921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817B02-CB92-85E8-2882-996E10A144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2624" y="3231064"/>
            <a:ext cx="3893778" cy="365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7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20B6A-2B3E-1CCB-91EA-4C6CD584DF33}"/>
              </a:ext>
            </a:extLst>
          </p:cNvPr>
          <p:cNvSpPr txBox="1"/>
          <p:nvPr/>
        </p:nvSpPr>
        <p:spPr>
          <a:xfrm>
            <a:off x="60855" y="338060"/>
            <a:ext cx="8809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Seebeck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coefficient vs carrier density at room temperature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0.97-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060D2-C422-A612-2491-12B7EE986D70}"/>
              </a:ext>
            </a:extLst>
          </p:cNvPr>
          <p:cNvSpPr/>
          <p:nvPr/>
        </p:nvSpPr>
        <p:spPr>
          <a:xfrm>
            <a:off x="1026160" y="4353928"/>
            <a:ext cx="2921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595E8DF-7DCF-3DB8-4D78-DC4220C23E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410234"/>
              </p:ext>
            </p:extLst>
          </p:nvPr>
        </p:nvGraphicFramePr>
        <p:xfrm>
          <a:off x="4954065" y="2099085"/>
          <a:ext cx="2376743" cy="888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0321" imgH="515178" progId="Equation.DSMT4">
                  <p:embed/>
                </p:oleObj>
              </mc:Choice>
              <mc:Fallback>
                <p:oleObj name="Equation" r:id="rId2" imgW="1380321" imgH="515178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EBE965-34DC-CA3A-1DCE-BB6BCCE91C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54065" y="2099085"/>
                        <a:ext cx="2376743" cy="888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6EF19E1-5B1D-16E9-C126-AEC83E8FFD34}"/>
              </a:ext>
            </a:extLst>
          </p:cNvPr>
          <p:cNvSpPr txBox="1"/>
          <p:nvPr/>
        </p:nvSpPr>
        <p:spPr>
          <a:xfrm>
            <a:off x="4189936" y="1244734"/>
            <a:ext cx="4477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Solid lines are the calculated data at various effective masses (</a:t>
            </a:r>
            <a:r>
              <a:rPr lang="en-US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*) using Mott’s equation: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FE53-A6B8-11E4-0DCB-EF1F557DC292}"/>
              </a:ext>
            </a:extLst>
          </p:cNvPr>
          <p:cNvSpPr txBox="1"/>
          <p:nvPr/>
        </p:nvSpPr>
        <p:spPr>
          <a:xfrm>
            <a:off x="4245363" y="3111149"/>
            <a:ext cx="4826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Various shape plots are the experimental data.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C120C9-F9B5-10F5-1B6A-D060B3040491}"/>
              </a:ext>
            </a:extLst>
          </p:cNvPr>
          <p:cNvSpPr txBox="1"/>
          <p:nvPr/>
        </p:nvSpPr>
        <p:spPr>
          <a:xfrm>
            <a:off x="3789575" y="4066934"/>
            <a:ext cx="5420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A good fitting condition is obtained at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* = 0.9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m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D503440-3E05-878C-3127-828EF31B1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849518"/>
              </p:ext>
            </p:extLst>
          </p:nvPr>
        </p:nvGraphicFramePr>
        <p:xfrm>
          <a:off x="5142862" y="6008882"/>
          <a:ext cx="1356919" cy="766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09265" imgH="457855" progId="Equation.DSMT4">
                  <p:embed/>
                </p:oleObj>
              </mc:Choice>
              <mc:Fallback>
                <p:oleObj name="Equation" r:id="rId4" imgW="809265" imgH="457855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6ADA23C-5DD0-FCF6-F99B-FDF6CE5F2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2862" y="6008882"/>
                        <a:ext cx="1356919" cy="766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B951D5C-92D8-8D16-2D1F-F184AE2A6FD9}"/>
              </a:ext>
            </a:extLst>
          </p:cNvPr>
          <p:cNvSpPr txBox="1"/>
          <p:nvPr/>
        </p:nvSpPr>
        <p:spPr>
          <a:xfrm>
            <a:off x="3789575" y="4583929"/>
            <a:ext cx="5312585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Ni-doped sample has an effective mass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0.9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mobility of about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relaxation time of about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12.8 fs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EB158B59-9F1C-368C-4E72-FC8F923A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4760" y="6440621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2F9CA2-6F4F-647B-29C1-AFEDA1070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8" y="719763"/>
            <a:ext cx="4177962" cy="34714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F25A23-34D5-2A3C-4FCE-D7E1F181D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66" y="4066934"/>
            <a:ext cx="2758665" cy="27961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E36F7-E35C-CB59-1E95-E4571628F488}"/>
              </a:ext>
            </a:extLst>
          </p:cNvPr>
          <p:cNvSpPr/>
          <p:nvPr/>
        </p:nvSpPr>
        <p:spPr>
          <a:xfrm>
            <a:off x="1240813" y="4191243"/>
            <a:ext cx="2921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8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D81E2CE-0DA5-E2A3-7579-C66C517E3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476"/>
            <a:ext cx="4610957" cy="4566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03950B-F9B3-452A-F783-17CCBE90D382}"/>
              </a:ext>
            </a:extLst>
          </p:cNvPr>
          <p:cNvSpPr txBox="1"/>
          <p:nvPr/>
        </p:nvSpPr>
        <p:spPr>
          <a:xfrm>
            <a:off x="1882190" y="135600"/>
            <a:ext cx="6605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conductivity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κ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) and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ZT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of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0.97-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453CB-D1CB-4EE5-F3F3-5100FA895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97" y="767006"/>
            <a:ext cx="1782371" cy="1338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2323D-3FBC-8E8D-7ACC-B5EF07260C4F}"/>
              </a:ext>
            </a:extLst>
          </p:cNvPr>
          <p:cNvSpPr txBox="1"/>
          <p:nvPr/>
        </p:nvSpPr>
        <p:spPr>
          <a:xfrm>
            <a:off x="90213" y="5222077"/>
            <a:ext cx="4481787" cy="87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The </a:t>
            </a:r>
            <a:r>
              <a:rPr lang="en-US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κ</a:t>
            </a:r>
            <a:r>
              <a:rPr lang="en-US" i="1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slightly decreases with Ni probably due to the increase in pores. </a:t>
            </a:r>
            <a:endParaRPr lang="en-US" sz="1600" strike="dblStrike" kern="100" dirty="0">
              <a:effectLst/>
              <a:highlight>
                <a:srgbClr val="FFFF00"/>
              </a:highlight>
              <a:latin typeface="MS Mincho" panose="02020609040205080304" pitchFamily="49" charset="-128"/>
              <a:ea typeface="MS Mincho" panose="02020609040205080304" pitchFamily="49" charset="-128"/>
              <a:cs typeface="DaunPenh" panose="01010101010101010101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D9237-5967-15CE-FB77-E6847F911303}"/>
              </a:ext>
            </a:extLst>
          </p:cNvPr>
          <p:cNvSpPr txBox="1"/>
          <p:nvPr/>
        </p:nvSpPr>
        <p:spPr>
          <a:xfrm>
            <a:off x="1496046" y="2021456"/>
            <a:ext cx="988046" cy="45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P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ores </a:t>
            </a:r>
            <a:endParaRPr lang="en-US" sz="1600" strike="dblStrike" kern="100" dirty="0">
              <a:effectLst/>
              <a:highlight>
                <a:srgbClr val="FFFF00"/>
              </a:highlight>
              <a:latin typeface="MS Mincho" panose="02020609040205080304" pitchFamily="49" charset="-128"/>
              <a:ea typeface="MS Mincho" panose="02020609040205080304" pitchFamily="49" charset="-128"/>
              <a:cs typeface="DaunPenh" panose="01010101010101010101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51E943-AD06-05FA-CFDB-B25486F08CA8}"/>
              </a:ext>
            </a:extLst>
          </p:cNvPr>
          <p:cNvCxnSpPr>
            <a:cxnSpLocks/>
          </p:cNvCxnSpPr>
          <p:nvPr/>
        </p:nvCxnSpPr>
        <p:spPr>
          <a:xfrm flipH="1" flipV="1">
            <a:off x="1866900" y="1831975"/>
            <a:ext cx="15290" cy="391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E9DE6C-3838-235F-89EA-92E7C46365F8}"/>
              </a:ext>
            </a:extLst>
          </p:cNvPr>
          <p:cNvSpPr txBox="1"/>
          <p:nvPr/>
        </p:nvSpPr>
        <p:spPr>
          <a:xfrm>
            <a:off x="4989581" y="4993488"/>
            <a:ext cx="3990348" cy="1327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The </a:t>
            </a:r>
            <a:r>
              <a:rPr lang="en-US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ZT</a:t>
            </a:r>
            <a:r>
              <a:rPr lang="en-US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max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0.31 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at 720 K is obtained in the 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0.01 sample due to the reduction in </a:t>
            </a:r>
            <a:r>
              <a:rPr kumimoji="0" lang="el-GR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ρ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with higher </a:t>
            </a:r>
            <a:r>
              <a:rPr kumimoji="0" lang="en-US" altLang="ja-JP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34" charset="-128"/>
                <a:cs typeface="Times New Roman" panose="02020603050405020304" pitchFamily="18" charset="0"/>
              </a:rPr>
              <a:t>μ</a:t>
            </a:r>
            <a:r>
              <a:rPr kumimoji="0" lang="en-US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trike="dblStrike" kern="1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03417D2-0EA5-901E-9597-CC343A887E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710242"/>
              </p:ext>
            </p:extLst>
          </p:nvPr>
        </p:nvGraphicFramePr>
        <p:xfrm>
          <a:off x="2131668" y="6056894"/>
          <a:ext cx="2095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0" imgH="507960" progId="Equation.DSMT4">
                  <p:embed/>
                </p:oleObj>
              </mc:Choice>
              <mc:Fallback>
                <p:oleObj name="Equation" r:id="rId4" imgW="139680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B7C16DE-A3E3-BF94-E8DD-A1E145098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1668" y="6056894"/>
                        <a:ext cx="20955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76A0AF-6C9A-B00D-DE07-4B2505E4C86E}"/>
              </a:ext>
            </a:extLst>
          </p:cNvPr>
          <p:cNvCxnSpPr>
            <a:cxnSpLocks/>
          </p:cNvCxnSpPr>
          <p:nvPr/>
        </p:nvCxnSpPr>
        <p:spPr>
          <a:xfrm flipV="1">
            <a:off x="3576318" y="6085631"/>
            <a:ext cx="0" cy="296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F30D18-D513-A497-E7E7-7064A3574209}"/>
              </a:ext>
            </a:extLst>
          </p:cNvPr>
          <p:cNvCxnSpPr>
            <a:cxnSpLocks/>
          </p:cNvCxnSpPr>
          <p:nvPr/>
        </p:nvCxnSpPr>
        <p:spPr>
          <a:xfrm flipV="1">
            <a:off x="2500198" y="6251933"/>
            <a:ext cx="0" cy="296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AC47F3-5AB5-2358-9685-16447755BC18}"/>
              </a:ext>
            </a:extLst>
          </p:cNvPr>
          <p:cNvCxnSpPr>
            <a:cxnSpLocks/>
          </p:cNvCxnSpPr>
          <p:nvPr/>
        </p:nvCxnSpPr>
        <p:spPr>
          <a:xfrm>
            <a:off x="2729870" y="6548715"/>
            <a:ext cx="0" cy="243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164C5B2-49B2-505A-2DEF-ED412B1A50BA}"/>
              </a:ext>
            </a:extLst>
          </p:cNvPr>
          <p:cNvSpPr/>
          <p:nvPr/>
        </p:nvSpPr>
        <p:spPr>
          <a:xfrm rot="10800000">
            <a:off x="8813720" y="3427331"/>
            <a:ext cx="304800" cy="721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A1CCE75-1BCC-395F-80CB-B7CD9A9B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4755" y="6544445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B5705D-BE14-C599-42EB-0C2C0CEEF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920" y="648133"/>
            <a:ext cx="4512915" cy="45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04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E7B958-6B4C-1D96-01B5-F44C4BFC3189}"/>
              </a:ext>
            </a:extLst>
          </p:cNvPr>
          <p:cNvSpPr txBox="1"/>
          <p:nvPr/>
        </p:nvSpPr>
        <p:spPr>
          <a:xfrm>
            <a:off x="61274" y="2145548"/>
            <a:ext cx="902145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Yu Mincho" panose="02020400000000000000" pitchFamily="18" charset="-128"/>
              </a:rPr>
              <a:t>Conclusions</a:t>
            </a:r>
            <a:endParaRPr lang="en-US" sz="4400" b="1" dirty="0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A4E526E7-EFDF-2681-4D1B-E7DBE339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5159" y="6423435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9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BCEC01-CB1D-4E49-BF79-D90F3EF8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9477" y="6444604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0F862C-DBFF-414B-BE14-E8EEF1296FA6}"/>
              </a:ext>
            </a:extLst>
          </p:cNvPr>
          <p:cNvSpPr txBox="1">
            <a:spLocks/>
          </p:cNvSpPr>
          <p:nvPr/>
        </p:nvSpPr>
        <p:spPr>
          <a:xfrm>
            <a:off x="2473471" y="-95672"/>
            <a:ext cx="2960811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Summary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714F7-F78C-4958-B9D5-878E44F4EC17}"/>
              </a:ext>
            </a:extLst>
          </p:cNvPr>
          <p:cNvSpPr/>
          <p:nvPr/>
        </p:nvSpPr>
        <p:spPr>
          <a:xfrm>
            <a:off x="6550896" y="2679005"/>
            <a:ext cx="857839" cy="284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E7D58-857C-4F20-88BF-109DB1159DB6}"/>
              </a:ext>
            </a:extLst>
          </p:cNvPr>
          <p:cNvSpPr/>
          <p:nvPr/>
        </p:nvSpPr>
        <p:spPr>
          <a:xfrm>
            <a:off x="6720578" y="2752292"/>
            <a:ext cx="857839" cy="246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1AC293-C711-4EC3-994C-165E63AE7666}"/>
              </a:ext>
            </a:extLst>
          </p:cNvPr>
          <p:cNvSpPr/>
          <p:nvPr/>
        </p:nvSpPr>
        <p:spPr>
          <a:xfrm>
            <a:off x="4374668" y="2679005"/>
            <a:ext cx="479404" cy="32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C36A6B-BC2E-4433-9BF3-E56AC9BB1C78}"/>
              </a:ext>
            </a:extLst>
          </p:cNvPr>
          <p:cNvSpPr/>
          <p:nvPr/>
        </p:nvSpPr>
        <p:spPr>
          <a:xfrm>
            <a:off x="6428936" y="3185878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ECAF4F-4B99-187D-DA43-6047E472D85C}"/>
              </a:ext>
            </a:extLst>
          </p:cNvPr>
          <p:cNvSpPr txBox="1"/>
          <p:nvPr/>
        </p:nvSpPr>
        <p:spPr>
          <a:xfrm>
            <a:off x="188333" y="393368"/>
            <a:ext cx="8804635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The electrical resistivity decreases with Ni addition due to the increased mobility.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The </a:t>
            </a:r>
            <a:r>
              <a:rPr lang="en-US" dirty="0" err="1">
                <a:latin typeface="Times New Roman" panose="02020603050405020304" pitchFamily="18" charset="0"/>
                <a:ea typeface="Yu Mincho" panose="02020400000000000000" pitchFamily="18" charset="-128"/>
              </a:rPr>
              <a:t>Seebeck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coefficient decreases with Ni doping level due to the formation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ε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-phase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The thermal conductivity slightly decreases with Ni doping because of porosity.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The highest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ZT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= 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0.31 </a:t>
            </a:r>
            <a:r>
              <a:rPr lang="en-US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at 720 K 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is obtained in the </a:t>
            </a:r>
            <a:r>
              <a:rPr lang="en-US" i="1" dirty="0"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= 0.01.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DD3AD1EF-0F65-A01D-FB6A-6615E9F0A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8630"/>
              </p:ext>
            </p:extLst>
          </p:nvPr>
        </p:nvGraphicFramePr>
        <p:xfrm>
          <a:off x="124250" y="2294219"/>
          <a:ext cx="8804634" cy="250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192">
                  <a:extLst>
                    <a:ext uri="{9D8B030D-6E8A-4147-A177-3AD203B41FA5}">
                      <a16:colId xmlns:a16="http://schemas.microsoft.com/office/drawing/2014/main" val="4002377140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1437046211"/>
                    </a:ext>
                  </a:extLst>
                </a:gridCol>
                <a:gridCol w="1340150">
                  <a:extLst>
                    <a:ext uri="{9D8B030D-6E8A-4147-A177-3AD203B41FA5}">
                      <a16:colId xmlns:a16="http://schemas.microsoft.com/office/drawing/2014/main" val="1884336068"/>
                    </a:ext>
                  </a:extLst>
                </a:gridCol>
                <a:gridCol w="3100267">
                  <a:extLst>
                    <a:ext uri="{9D8B030D-6E8A-4147-A177-3AD203B41FA5}">
                      <a16:colId xmlns:a16="http://schemas.microsoft.com/office/drawing/2014/main" val="3855545075"/>
                    </a:ext>
                  </a:extLst>
                </a:gridCol>
              </a:tblGrid>
              <a:tr h="3344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i="0" kern="1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Maximum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i="1" kern="1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ZT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Fabrication method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8850792"/>
                  </a:ext>
                </a:extLst>
              </a:tr>
              <a:tr h="5045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Abbassi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723 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 </a:t>
                      </a:r>
                      <a:r>
                        <a:rPr lang="en-US" sz="1800" kern="1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Spark plasma sintering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137004"/>
                  </a:ext>
                </a:extLst>
              </a:tr>
              <a:tr h="387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1800" i="1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et al. 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at 845 K </a:t>
                      </a:r>
                      <a:r>
                        <a:rPr lang="en-US" sz="1800" kern="1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2)</a:t>
                      </a:r>
                      <a:endParaRPr lang="en-US" sz="18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5% +Ge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Pressuring sintering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08326"/>
                  </a:ext>
                </a:extLst>
              </a:tr>
              <a:tr h="45932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 </a:t>
                      </a: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900 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K </a:t>
                      </a:r>
                      <a:r>
                        <a:rPr lang="en-US" sz="1800" kern="1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6% +Ru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 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(low </a:t>
                      </a:r>
                      <a:r>
                        <a:rPr kumimoji="0" lang="en-US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+mn-cs"/>
                        </a:rPr>
                        <a:t>κ)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sintering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983123"/>
                  </a:ext>
                </a:extLst>
              </a:tr>
              <a:tr h="45932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 study at 720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 3% +Ni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 melting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7923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73B96C-D109-9429-F216-FAEC0C2C54C2}"/>
              </a:ext>
            </a:extLst>
          </p:cNvPr>
          <p:cNvSpPr txBox="1"/>
          <p:nvPr/>
        </p:nvSpPr>
        <p:spPr>
          <a:xfrm>
            <a:off x="439388" y="6163398"/>
            <a:ext cx="4522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AutoNum type="arabicParenR"/>
            </a:pPr>
            <a:r>
              <a:rPr lang="en-US" sz="1200" kern="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Abbassi</a:t>
            </a:r>
            <a:r>
              <a:rPr lang="en-US" sz="1200" kern="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i="1" kern="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et al</a:t>
            </a:r>
            <a:r>
              <a:rPr lang="en-US" sz="1200" kern="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Nanomaterials </a:t>
            </a:r>
            <a:r>
              <a:rPr lang="en-US" sz="1200" b="1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2852 (2021).</a:t>
            </a:r>
          </a:p>
          <a:p>
            <a:pPr marL="228600" indent="-228600" algn="just">
              <a:buAutoNum type="arabicParenR"/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Kim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et al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., </a:t>
            </a:r>
            <a:r>
              <a:rPr lang="en-US" sz="1200" kern="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Intermetallics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200" b="1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399 (2003).</a:t>
            </a:r>
            <a:endParaRPr lang="en-US" sz="1200" kern="100" dirty="0"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228600" indent="-228600" algn="just">
              <a:buAutoNum type="arabicParenR"/>
            </a:pP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Du </a:t>
            </a:r>
            <a:r>
              <a:rPr lang="en-US" sz="1200" i="1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et al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., ACS Appl. Mater. Interfaces </a:t>
            </a:r>
            <a:r>
              <a:rPr lang="en-US" sz="1200" b="1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sz="1200" kern="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32151 (2019).</a:t>
            </a:r>
            <a:endParaRPr lang="en-US" sz="1200" kern="100" dirty="0"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0F226-00F8-552F-5906-5705FFF9DA3B}"/>
              </a:ext>
            </a:extLst>
          </p:cNvPr>
          <p:cNvSpPr txBox="1">
            <a:spLocks/>
          </p:cNvSpPr>
          <p:nvPr/>
        </p:nvSpPr>
        <p:spPr>
          <a:xfrm>
            <a:off x="2134257" y="4696461"/>
            <a:ext cx="2960811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Future issue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01ECF-4E32-DBC9-E1EA-37826583E87E}"/>
              </a:ext>
            </a:extLst>
          </p:cNvPr>
          <p:cNvSpPr txBox="1"/>
          <p:nvPr/>
        </p:nvSpPr>
        <p:spPr>
          <a:xfrm>
            <a:off x="188333" y="5186714"/>
            <a:ext cx="7639665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The thermal conductivity could be further reduced by alloying with heavy elements or the </a:t>
            </a:r>
            <a:r>
              <a:rPr lang="en-US" dirty="0" err="1">
                <a:latin typeface="Times New Roman" panose="02020603050405020304" pitchFamily="18" charset="0"/>
                <a:ea typeface="Yu Mincho" panose="02020400000000000000" pitchFamily="18" charset="-128"/>
              </a:rPr>
              <a:t>nanostructuring</a:t>
            </a:r>
            <a:r>
              <a:rPr lang="en-US" dirty="0">
                <a:latin typeface="Times New Roman" panose="02020603050405020304" pitchFamily="18" charset="0"/>
                <a:ea typeface="Yu Mincho" panose="02020400000000000000" pitchFamily="18" charset="-128"/>
              </a:rPr>
              <a:t> techniques.</a:t>
            </a:r>
          </a:p>
        </p:txBody>
      </p:sp>
    </p:spTree>
    <p:extLst>
      <p:ext uri="{BB962C8B-B14F-4D97-AF65-F5344CB8AC3E}">
        <p14:creationId xmlns:p14="http://schemas.microsoft.com/office/powerpoint/2010/main" val="151710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1713E-669A-433B-B524-B67DE2FB6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94" y="1238712"/>
            <a:ext cx="3788000" cy="470644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and band structure 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FeSi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transition of 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FeSi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Review of previous research</a:t>
            </a:r>
            <a:endParaRPr lang="en-US" sz="2000" baseline="-25000" dirty="0">
              <a:solidFill>
                <a:srgbClr val="000000"/>
              </a:solidFill>
              <a:latin typeface="Times New Roman" panose="02020603050405020304" pitchFamily="18" charset="0"/>
              <a:ea typeface="Yu Mincho" panose="02020400000000000000" pitchFamily="18" charset="-128"/>
              <a:cs typeface="DaunPenh" panose="01010101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Research purpose</a:t>
            </a:r>
            <a:endParaRPr lang="en-US" sz="2000" baseline="-250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DaunPenh" panose="01010101010101010101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4F832-186E-4F26-AA05-37CEB744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582" y="323788"/>
            <a:ext cx="1709198" cy="4699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DDF7ECA-2415-48E1-BED7-6E99CDF2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8007" y="6329721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3A977-3BAF-E7A5-146A-E909808A01A0}"/>
              </a:ext>
            </a:extLst>
          </p:cNvPr>
          <p:cNvSpPr txBox="1"/>
          <p:nvPr/>
        </p:nvSpPr>
        <p:spPr>
          <a:xfrm>
            <a:off x="5351329" y="1978862"/>
            <a:ext cx="3529781" cy="373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structure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properties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Thermoelectric properties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issue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8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24AC568B-675E-7B4F-5C06-86C7F85E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E06E5-8311-536A-F8C0-F739B5812C8B}"/>
              </a:ext>
            </a:extLst>
          </p:cNvPr>
          <p:cNvSpPr txBox="1"/>
          <p:nvPr/>
        </p:nvSpPr>
        <p:spPr>
          <a:xfrm>
            <a:off x="229061" y="1471662"/>
            <a:ext cx="8433158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For more details, please refer to our full paper published in Materials Advances journal!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S. Sam, H. </a:t>
            </a:r>
            <a:r>
              <a:rPr lang="en-US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Nakatsugawa</a:t>
            </a: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Y. Okamoto, </a:t>
            </a:r>
            <a:r>
              <a:rPr lang="en-US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Mater. Adv</a:t>
            </a:r>
            <a:r>
              <a:rPr lang="en-US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2023, 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2821-2830.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B39FBE-E1DB-E3F1-86FF-661549EA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0" y="78657"/>
            <a:ext cx="9040305" cy="12619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kind attention!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07EEE7-E158-D8D3-121A-8317EF0F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73" y="2476308"/>
            <a:ext cx="6215494" cy="43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32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69804D-3F03-4662-9EA5-C42D759682E2}"/>
              </a:ext>
            </a:extLst>
          </p:cNvPr>
          <p:cNvSpPr txBox="1">
            <a:spLocks/>
          </p:cNvSpPr>
          <p:nvPr/>
        </p:nvSpPr>
        <p:spPr>
          <a:xfrm>
            <a:off x="39329" y="-140749"/>
            <a:ext cx="1882845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A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lide Number Placeholder 9">
            <a:extLst>
              <a:ext uri="{FF2B5EF4-FFF2-40B4-BE49-F238E27FC236}">
                <a16:creationId xmlns:a16="http://schemas.microsoft.com/office/drawing/2014/main" id="{5168157F-CE7B-42A2-AA4A-0D8A19EE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5463" y="6492875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B21CFC0-89FA-CAD8-AD12-BB842BFF9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94117"/>
              </p:ext>
            </p:extLst>
          </p:nvPr>
        </p:nvGraphicFramePr>
        <p:xfrm>
          <a:off x="3583238" y="1134895"/>
          <a:ext cx="879713" cy="835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711000" progId="Equation.DSMT4">
                  <p:embed/>
                </p:oleObj>
              </mc:Choice>
              <mc:Fallback>
                <p:oleObj name="Equation" r:id="rId2" imgW="74916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83238" y="1134895"/>
                        <a:ext cx="879713" cy="83563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934A0FF-7AD0-D4C8-1BB2-84F7ECCC7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493104"/>
              </p:ext>
            </p:extLst>
          </p:nvPr>
        </p:nvGraphicFramePr>
        <p:xfrm>
          <a:off x="5035592" y="2529097"/>
          <a:ext cx="431262" cy="606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20" imgH="482400" progId="Equation.DSMT4">
                  <p:embed/>
                </p:oleObj>
              </mc:Choice>
              <mc:Fallback>
                <p:oleObj name="Equation" r:id="rId4" imgW="3427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5592" y="2529097"/>
                        <a:ext cx="431262" cy="6069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6">
            <a:extLst>
              <a:ext uri="{FF2B5EF4-FFF2-40B4-BE49-F238E27FC236}">
                <a16:creationId xmlns:a16="http://schemas.microsoft.com/office/drawing/2014/main" id="{D91E5675-5609-83A7-3AC0-73782EC18E54}"/>
              </a:ext>
            </a:extLst>
          </p:cNvPr>
          <p:cNvSpPr txBox="1"/>
          <p:nvPr/>
        </p:nvSpPr>
        <p:spPr>
          <a:xfrm>
            <a:off x="5440173" y="2549961"/>
            <a:ext cx="1821387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 doping </a:t>
            </a:r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63B1CF2-B4EB-0B99-A21B-C464D36A33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164491"/>
              </p:ext>
            </p:extLst>
          </p:nvPr>
        </p:nvGraphicFramePr>
        <p:xfrm>
          <a:off x="5035187" y="1469041"/>
          <a:ext cx="408514" cy="57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720" imgH="482400" progId="Equation.DSMT4">
                  <p:embed/>
                </p:oleObj>
              </mc:Choice>
              <mc:Fallback>
                <p:oleObj name="Equation" r:id="rId6" imgW="3427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5187" y="1469041"/>
                        <a:ext cx="408514" cy="574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rrow: Right 29">
            <a:extLst>
              <a:ext uri="{FF2B5EF4-FFF2-40B4-BE49-F238E27FC236}">
                <a16:creationId xmlns:a16="http://schemas.microsoft.com/office/drawing/2014/main" id="{DD24FA45-7F8D-9997-734E-948542606D37}"/>
              </a:ext>
            </a:extLst>
          </p:cNvPr>
          <p:cNvSpPr/>
          <p:nvPr/>
        </p:nvSpPr>
        <p:spPr>
          <a:xfrm rot="16200000">
            <a:off x="5367432" y="1680330"/>
            <a:ext cx="307215" cy="1273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731A686-3107-FE26-E451-5C3B2F81F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184855"/>
              </p:ext>
            </p:extLst>
          </p:nvPr>
        </p:nvGraphicFramePr>
        <p:xfrm>
          <a:off x="6292578" y="1577900"/>
          <a:ext cx="450582" cy="307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60" imgH="190440" progId="Equation.DSMT4">
                  <p:embed/>
                </p:oleObj>
              </mc:Choice>
              <mc:Fallback>
                <p:oleObj name="Equation" r:id="rId8" imgW="2793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92578" y="1577900"/>
                        <a:ext cx="450582" cy="307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rrow: Right 29">
            <a:extLst>
              <a:ext uri="{FF2B5EF4-FFF2-40B4-BE49-F238E27FC236}">
                <a16:creationId xmlns:a16="http://schemas.microsoft.com/office/drawing/2014/main" id="{A4AE9754-1A10-6C7A-3DC0-082921A57B48}"/>
              </a:ext>
            </a:extLst>
          </p:cNvPr>
          <p:cNvSpPr/>
          <p:nvPr/>
        </p:nvSpPr>
        <p:spPr>
          <a:xfrm rot="5400000">
            <a:off x="6653240" y="1667820"/>
            <a:ext cx="307215" cy="1273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26" name="Arrow: Right 29">
            <a:extLst>
              <a:ext uri="{FF2B5EF4-FFF2-40B4-BE49-F238E27FC236}">
                <a16:creationId xmlns:a16="http://schemas.microsoft.com/office/drawing/2014/main" id="{8D184C44-0EA3-03E1-E31D-9462C30EDE4A}"/>
              </a:ext>
            </a:extLst>
          </p:cNvPr>
          <p:cNvSpPr/>
          <p:nvPr/>
        </p:nvSpPr>
        <p:spPr>
          <a:xfrm>
            <a:off x="5800369" y="1688924"/>
            <a:ext cx="264809" cy="1949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テキスト ボックス 6">
            <a:extLst>
              <a:ext uri="{FF2B5EF4-FFF2-40B4-BE49-F238E27FC236}">
                <a16:creationId xmlns:a16="http://schemas.microsoft.com/office/drawing/2014/main" id="{040643B2-E5EE-9F2C-2E36-5B517802A9FD}"/>
              </a:ext>
            </a:extLst>
          </p:cNvPr>
          <p:cNvSpPr txBox="1"/>
          <p:nvPr/>
        </p:nvSpPr>
        <p:spPr>
          <a:xfrm>
            <a:off x="5231282" y="3368981"/>
            <a:ext cx="204506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m*</a:t>
            </a:r>
            <a:r>
              <a:rPr kumimoji="1" lang="en-US" altLang="ja-JP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kumimoji="1" lang="en-US" altLang="ja-JP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m*</a:t>
            </a:r>
            <a:r>
              <a:rPr kumimoji="1" lang="en-US" altLang="ja-JP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kumimoji="1"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ED1A03-38BD-63EC-1A4D-91560A876F76}"/>
              </a:ext>
            </a:extLst>
          </p:cNvPr>
          <p:cNvSpPr txBox="1"/>
          <p:nvPr/>
        </p:nvSpPr>
        <p:spPr>
          <a:xfrm>
            <a:off x="4445833" y="4688760"/>
            <a:ext cx="211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Co-doped sample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= 6.0</a:t>
            </a:r>
            <a:r>
              <a:rPr lang="en-US" sz="16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6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kern="1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</a:t>
            </a:r>
            <a:r>
              <a:rPr lang="en-US" sz="1600" kern="100" baseline="-25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en-US" sz="1600" kern="100" baseline="-25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τ</a:t>
            </a:r>
            <a:r>
              <a:rPr lang="en-US" sz="16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13.6 fs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EEB4B6-09B0-BA5C-363D-4DD263FEAE3D}"/>
              </a:ext>
            </a:extLst>
          </p:cNvPr>
          <p:cNvSpPr txBox="1"/>
          <p:nvPr/>
        </p:nvSpPr>
        <p:spPr>
          <a:xfrm>
            <a:off x="6500388" y="4666964"/>
            <a:ext cx="25174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Ni-doped sample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6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= 0.12</a:t>
            </a:r>
            <a:r>
              <a:rPr lang="en-US" sz="1600" i="1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6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kern="1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</a:t>
            </a:r>
            <a:r>
              <a:rPr lang="en-US" sz="1600" kern="100" baseline="-25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en-US" sz="1600" kern="100" baseline="-25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10-40 cm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τ</a:t>
            </a:r>
            <a:r>
              <a:rPr lang="en-US" sz="1600" kern="1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0.68 fs - 2.73 fs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F467E05-4B06-5428-5563-A408CA5645B3}"/>
              </a:ext>
            </a:extLst>
          </p:cNvPr>
          <p:cNvCxnSpPr>
            <a:cxnSpLocks/>
          </p:cNvCxnSpPr>
          <p:nvPr/>
        </p:nvCxnSpPr>
        <p:spPr>
          <a:xfrm>
            <a:off x="352546" y="3503951"/>
            <a:ext cx="38050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5F3682-82E0-927C-BAB0-B3F00D5B86F0}"/>
              </a:ext>
            </a:extLst>
          </p:cNvPr>
          <p:cNvCxnSpPr>
            <a:cxnSpLocks/>
          </p:cNvCxnSpPr>
          <p:nvPr/>
        </p:nvCxnSpPr>
        <p:spPr>
          <a:xfrm flipV="1">
            <a:off x="2906424" y="1152778"/>
            <a:ext cx="0" cy="3480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41F8D3-66DB-D95F-566E-75EFB3756A07}"/>
              </a:ext>
            </a:extLst>
          </p:cNvPr>
          <p:cNvSpPr txBox="1"/>
          <p:nvPr/>
        </p:nvSpPr>
        <p:spPr>
          <a:xfrm>
            <a:off x="2092282" y="782444"/>
            <a:ext cx="1158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894B8-32A0-CF73-60B3-0D5F0911AF42}"/>
              </a:ext>
            </a:extLst>
          </p:cNvPr>
          <p:cNvSpPr txBox="1"/>
          <p:nvPr/>
        </p:nvSpPr>
        <p:spPr>
          <a:xfrm>
            <a:off x="3304619" y="3420802"/>
            <a:ext cx="1433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number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i="1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5DCDA12-6765-40D8-8B60-8E4CE63D5E0D}"/>
              </a:ext>
            </a:extLst>
          </p:cNvPr>
          <p:cNvSpPr/>
          <p:nvPr/>
        </p:nvSpPr>
        <p:spPr>
          <a:xfrm>
            <a:off x="203934" y="2439014"/>
            <a:ext cx="3857575" cy="402972"/>
          </a:xfrm>
          <a:custGeom>
            <a:avLst/>
            <a:gdLst>
              <a:gd name="connsiteX0" fmla="*/ 0 w 1813560"/>
              <a:gd name="connsiteY0" fmla="*/ 0 h 701040"/>
              <a:gd name="connsiteX1" fmla="*/ 904240 w 1813560"/>
              <a:gd name="connsiteY1" fmla="*/ 701040 h 701040"/>
              <a:gd name="connsiteX2" fmla="*/ 1813560 w 1813560"/>
              <a:gd name="connsiteY2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560" h="701040">
                <a:moveTo>
                  <a:pt x="0" y="0"/>
                </a:moveTo>
                <a:cubicBezTo>
                  <a:pt x="300990" y="350520"/>
                  <a:pt x="601980" y="701040"/>
                  <a:pt x="904240" y="701040"/>
                </a:cubicBezTo>
                <a:cubicBezTo>
                  <a:pt x="1206500" y="701040"/>
                  <a:pt x="1510030" y="350520"/>
                  <a:pt x="181356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7D57304-BD45-DDFA-B486-61BC57BBE9A5}"/>
              </a:ext>
            </a:extLst>
          </p:cNvPr>
          <p:cNvSpPr/>
          <p:nvPr/>
        </p:nvSpPr>
        <p:spPr>
          <a:xfrm rot="10800000">
            <a:off x="1703364" y="3818105"/>
            <a:ext cx="1813560" cy="701040"/>
          </a:xfrm>
          <a:custGeom>
            <a:avLst/>
            <a:gdLst>
              <a:gd name="connsiteX0" fmla="*/ 0 w 1813560"/>
              <a:gd name="connsiteY0" fmla="*/ 0 h 701040"/>
              <a:gd name="connsiteX1" fmla="*/ 904240 w 1813560"/>
              <a:gd name="connsiteY1" fmla="*/ 701040 h 701040"/>
              <a:gd name="connsiteX2" fmla="*/ 1813560 w 1813560"/>
              <a:gd name="connsiteY2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560" h="701040">
                <a:moveTo>
                  <a:pt x="0" y="0"/>
                </a:moveTo>
                <a:cubicBezTo>
                  <a:pt x="300990" y="350520"/>
                  <a:pt x="601980" y="701040"/>
                  <a:pt x="904240" y="701040"/>
                </a:cubicBezTo>
                <a:cubicBezTo>
                  <a:pt x="1206500" y="701040"/>
                  <a:pt x="1510030" y="350520"/>
                  <a:pt x="181356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143007-4808-9CCF-C41D-F5FEF84425C8}"/>
              </a:ext>
            </a:extLst>
          </p:cNvPr>
          <p:cNvSpPr txBox="1"/>
          <p:nvPr/>
        </p:nvSpPr>
        <p:spPr>
          <a:xfrm>
            <a:off x="1135803" y="2893088"/>
            <a:ext cx="1388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 band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D6C528-B8DD-31B9-DB74-1CD1ACCB2AAE}"/>
              </a:ext>
            </a:extLst>
          </p:cNvPr>
          <p:cNvSpPr txBox="1"/>
          <p:nvPr/>
        </p:nvSpPr>
        <p:spPr>
          <a:xfrm>
            <a:off x="1059388" y="3792032"/>
            <a:ext cx="1388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 band</a:t>
            </a:r>
            <a:endParaRPr lang="en-US" sz="1200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3D4AD59-10CC-3E24-6F9D-B790DE13A04C}"/>
              </a:ext>
            </a:extLst>
          </p:cNvPr>
          <p:cNvSpPr/>
          <p:nvPr/>
        </p:nvSpPr>
        <p:spPr>
          <a:xfrm>
            <a:off x="1176653" y="2150473"/>
            <a:ext cx="1813560" cy="701040"/>
          </a:xfrm>
          <a:custGeom>
            <a:avLst/>
            <a:gdLst>
              <a:gd name="connsiteX0" fmla="*/ 0 w 1813560"/>
              <a:gd name="connsiteY0" fmla="*/ 0 h 701040"/>
              <a:gd name="connsiteX1" fmla="*/ 904240 w 1813560"/>
              <a:gd name="connsiteY1" fmla="*/ 701040 h 701040"/>
              <a:gd name="connsiteX2" fmla="*/ 1813560 w 1813560"/>
              <a:gd name="connsiteY2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3560" h="701040">
                <a:moveTo>
                  <a:pt x="0" y="0"/>
                </a:moveTo>
                <a:cubicBezTo>
                  <a:pt x="300990" y="350520"/>
                  <a:pt x="601980" y="701040"/>
                  <a:pt x="904240" y="701040"/>
                </a:cubicBezTo>
                <a:cubicBezTo>
                  <a:pt x="1206500" y="701040"/>
                  <a:pt x="1510030" y="350520"/>
                  <a:pt x="181356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DEA1BA-211D-7402-8600-6AFCB2AAA6AA}"/>
              </a:ext>
            </a:extLst>
          </p:cNvPr>
          <p:cNvSpPr txBox="1"/>
          <p:nvPr/>
        </p:nvSpPr>
        <p:spPr>
          <a:xfrm>
            <a:off x="89899" y="2089662"/>
            <a:ext cx="1086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doping </a:t>
            </a:r>
            <a:endParaRPr 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1A2D76-D5CE-6B98-DCB6-145E67513EF5}"/>
              </a:ext>
            </a:extLst>
          </p:cNvPr>
          <p:cNvSpPr txBox="1"/>
          <p:nvPr/>
        </p:nvSpPr>
        <p:spPr>
          <a:xfrm>
            <a:off x="827473" y="1797333"/>
            <a:ext cx="1010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 doping </a:t>
            </a:r>
            <a:endParaRPr 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A286EFBB-27F0-9C01-6399-C62AB13EB5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34930"/>
              </p:ext>
            </p:extLst>
          </p:nvPr>
        </p:nvGraphicFramePr>
        <p:xfrm>
          <a:off x="2906424" y="2725826"/>
          <a:ext cx="326191" cy="45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8411" imgH="574663" progId="Equation.DSMT4">
                  <p:embed/>
                </p:oleObj>
              </mc:Choice>
              <mc:Fallback>
                <p:oleObj name="Equation" r:id="rId10" imgW="408411" imgH="57466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06424" y="2725826"/>
                        <a:ext cx="326191" cy="459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1FBEC579-AFBF-6ACE-8439-A7E305B1FD65}"/>
              </a:ext>
            </a:extLst>
          </p:cNvPr>
          <p:cNvSpPr txBox="1"/>
          <p:nvPr/>
        </p:nvSpPr>
        <p:spPr>
          <a:xfrm>
            <a:off x="3163940" y="2769945"/>
            <a:ext cx="1171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 doping </a:t>
            </a:r>
            <a:endParaRPr lang="en-US" sz="1400" dirty="0"/>
          </a:p>
        </p:txBody>
      </p:sp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426FCE15-440F-1FEE-5D57-F6AECE231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426384"/>
              </p:ext>
            </p:extLst>
          </p:nvPr>
        </p:nvGraphicFramePr>
        <p:xfrm>
          <a:off x="3037174" y="2001687"/>
          <a:ext cx="302713" cy="426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08411" imgH="574663" progId="Equation.DSMT4">
                  <p:embed/>
                </p:oleObj>
              </mc:Choice>
              <mc:Fallback>
                <p:oleObj name="Equation" r:id="rId12" imgW="408411" imgH="574663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A286EFBB-27F0-9C01-6399-C62AB13EB5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37174" y="2001687"/>
                        <a:ext cx="302713" cy="426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BE563D68-015E-B846-B70B-967B4EC30941}"/>
              </a:ext>
            </a:extLst>
          </p:cNvPr>
          <p:cNvSpPr txBox="1"/>
          <p:nvPr/>
        </p:nvSpPr>
        <p:spPr>
          <a:xfrm>
            <a:off x="3250713" y="2049389"/>
            <a:ext cx="1171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Ni doping </a:t>
            </a:r>
            <a:endParaRPr lang="en-US" sz="1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1FD3A5-EADE-47B0-43C1-080759E7652D}"/>
              </a:ext>
            </a:extLst>
          </p:cNvPr>
          <p:cNvSpPr txBox="1"/>
          <p:nvPr/>
        </p:nvSpPr>
        <p:spPr>
          <a:xfrm>
            <a:off x="1713098" y="280703"/>
            <a:ext cx="6636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Effective mass depends on band structure for Co and Ni-doped FeSi</a:t>
            </a:r>
            <a:r>
              <a:rPr lang="en-US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2</a:t>
            </a:r>
            <a:r>
              <a:rPr lang="en-US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</a:p>
        </p:txBody>
      </p:sp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ABC2B3B5-64BA-733F-D89C-BA4735136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229291"/>
              </p:ext>
            </p:extLst>
          </p:nvPr>
        </p:nvGraphicFramePr>
        <p:xfrm>
          <a:off x="7124971" y="2557182"/>
          <a:ext cx="391351" cy="55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42720" imgH="482400" progId="Equation.DSMT4">
                  <p:embed/>
                </p:oleObj>
              </mc:Choice>
              <mc:Fallback>
                <p:oleObj name="Equation" r:id="rId13" imgW="3427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24971" y="2557182"/>
                        <a:ext cx="391351" cy="550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テキスト ボックス 6">
            <a:extLst>
              <a:ext uri="{FF2B5EF4-FFF2-40B4-BE49-F238E27FC236}">
                <a16:creationId xmlns:a16="http://schemas.microsoft.com/office/drawing/2014/main" id="{A1308863-E969-4557-8B9B-B383A381A663}"/>
              </a:ext>
            </a:extLst>
          </p:cNvPr>
          <p:cNvSpPr txBox="1"/>
          <p:nvPr/>
        </p:nvSpPr>
        <p:spPr>
          <a:xfrm>
            <a:off x="7447639" y="2547309"/>
            <a:ext cx="1821386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Ni doping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0CD342E2-83E4-4161-D310-6C65C12A804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081" t="2496" r="18291" b="29772"/>
          <a:stretch/>
        </p:blipFill>
        <p:spPr>
          <a:xfrm>
            <a:off x="1374929" y="4686918"/>
            <a:ext cx="2331925" cy="20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8066E62-5E03-4730-B678-BF68408EC7EF}"/>
              </a:ext>
            </a:extLst>
          </p:cNvPr>
          <p:cNvSpPr/>
          <p:nvPr/>
        </p:nvSpPr>
        <p:spPr>
          <a:xfrm>
            <a:off x="879146" y="1665287"/>
            <a:ext cx="1689412" cy="13083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976A6A-978E-2472-AFBD-057E3D93AA24}"/>
              </a:ext>
            </a:extLst>
          </p:cNvPr>
          <p:cNvSpPr/>
          <p:nvPr/>
        </p:nvSpPr>
        <p:spPr>
          <a:xfrm>
            <a:off x="2579654" y="1665287"/>
            <a:ext cx="2074645" cy="1308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8A807-195C-47CC-6281-82D89C62C8B9}"/>
              </a:ext>
            </a:extLst>
          </p:cNvPr>
          <p:cNvSpPr txBox="1"/>
          <p:nvPr/>
        </p:nvSpPr>
        <p:spPr>
          <a:xfrm>
            <a:off x="5111849" y="407312"/>
            <a:ext cx="1868749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Bipolar = 2 poles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9BF4346F-7EB6-A109-B216-52D3C2E70A75}"/>
              </a:ext>
            </a:extLst>
          </p:cNvPr>
          <p:cNvSpPr/>
          <p:nvPr/>
        </p:nvSpPr>
        <p:spPr>
          <a:xfrm>
            <a:off x="6672634" y="275724"/>
            <a:ext cx="155359" cy="60596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9E250-09B2-1904-849D-4A3BA1B15BA1}"/>
              </a:ext>
            </a:extLst>
          </p:cNvPr>
          <p:cNvSpPr txBox="1"/>
          <p:nvPr/>
        </p:nvSpPr>
        <p:spPr>
          <a:xfrm>
            <a:off x="6782539" y="75854"/>
            <a:ext cx="3009531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Negative pole (electron, e</a:t>
            </a:r>
            <a:r>
              <a:rPr lang="en-US" sz="14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D374A-8381-A43B-F359-6D4159B37AB0}"/>
              </a:ext>
            </a:extLst>
          </p:cNvPr>
          <p:cNvSpPr txBox="1"/>
          <p:nvPr/>
        </p:nvSpPr>
        <p:spPr>
          <a:xfrm>
            <a:off x="6782539" y="742101"/>
            <a:ext cx="2361461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Positive pole (hole, h</a:t>
            </a:r>
            <a:r>
              <a:rPr lang="en-US" sz="14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7BF1A4-1018-31C4-E559-8735CBE14E7B}"/>
              </a:ext>
            </a:extLst>
          </p:cNvPr>
          <p:cNvSpPr/>
          <p:nvPr/>
        </p:nvSpPr>
        <p:spPr>
          <a:xfrm>
            <a:off x="1119283" y="1698988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108370-3150-CE8A-F9E6-DB102558CBB8}"/>
              </a:ext>
            </a:extLst>
          </p:cNvPr>
          <p:cNvSpPr/>
          <p:nvPr/>
        </p:nvSpPr>
        <p:spPr>
          <a:xfrm>
            <a:off x="1609772" y="1698987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1D8D80-71EC-DBA3-DC89-25B2BBADC71E}"/>
              </a:ext>
            </a:extLst>
          </p:cNvPr>
          <p:cNvSpPr/>
          <p:nvPr/>
        </p:nvSpPr>
        <p:spPr>
          <a:xfrm>
            <a:off x="2089165" y="1698987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061EBA-B0F3-641F-C786-B6D039C39E05}"/>
              </a:ext>
            </a:extLst>
          </p:cNvPr>
          <p:cNvSpPr/>
          <p:nvPr/>
        </p:nvSpPr>
        <p:spPr>
          <a:xfrm>
            <a:off x="1153239" y="2567667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9FFCD8-57A2-E3F7-22A3-146C1F2E8384}"/>
              </a:ext>
            </a:extLst>
          </p:cNvPr>
          <p:cNvSpPr/>
          <p:nvPr/>
        </p:nvSpPr>
        <p:spPr>
          <a:xfrm>
            <a:off x="1717120" y="2565430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85D940-388B-01D8-84D6-2934ACC111D9}"/>
              </a:ext>
            </a:extLst>
          </p:cNvPr>
          <p:cNvCxnSpPr>
            <a:cxnSpLocks/>
          </p:cNvCxnSpPr>
          <p:nvPr/>
        </p:nvCxnSpPr>
        <p:spPr>
          <a:xfrm>
            <a:off x="101680" y="2073064"/>
            <a:ext cx="4560767" cy="28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E027B-7A71-B51A-4C7E-5CC705FB326A}"/>
              </a:ext>
            </a:extLst>
          </p:cNvPr>
          <p:cNvCxnSpPr>
            <a:cxnSpLocks/>
          </p:cNvCxnSpPr>
          <p:nvPr/>
        </p:nvCxnSpPr>
        <p:spPr>
          <a:xfrm flipV="1">
            <a:off x="101680" y="2558899"/>
            <a:ext cx="4551145" cy="5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71FDAE-E130-8B7B-2660-E4D82B689158}"/>
              </a:ext>
            </a:extLst>
          </p:cNvPr>
          <p:cNvSpPr txBox="1"/>
          <p:nvPr/>
        </p:nvSpPr>
        <p:spPr>
          <a:xfrm>
            <a:off x="40127" y="2638616"/>
            <a:ext cx="1021673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Valence band</a:t>
            </a:r>
            <a:endParaRPr lang="en-US" sz="16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75B08-0D91-48C1-6E72-8928CA7E898C}"/>
              </a:ext>
            </a:extLst>
          </p:cNvPr>
          <p:cNvSpPr txBox="1"/>
          <p:nvPr/>
        </p:nvSpPr>
        <p:spPr>
          <a:xfrm>
            <a:off x="-24752" y="1364986"/>
            <a:ext cx="1307091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Conduction band</a:t>
            </a:r>
            <a:endParaRPr lang="en-US" sz="16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5FFB87-53ED-B2E7-549F-C3206E042365}"/>
              </a:ext>
            </a:extLst>
          </p:cNvPr>
          <p:cNvSpPr txBox="1"/>
          <p:nvPr/>
        </p:nvSpPr>
        <p:spPr>
          <a:xfrm>
            <a:off x="792632" y="2066533"/>
            <a:ext cx="1428716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Low temperature</a:t>
            </a:r>
            <a:endParaRPr lang="en-US" sz="1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82D80B-0365-A9CC-A308-9A4D7C08A39E}"/>
              </a:ext>
            </a:extLst>
          </p:cNvPr>
          <p:cNvSpPr txBox="1"/>
          <p:nvPr/>
        </p:nvSpPr>
        <p:spPr>
          <a:xfrm>
            <a:off x="3194464" y="2059545"/>
            <a:ext cx="1656649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High temperature</a:t>
            </a:r>
            <a:endParaRPr lang="en-US" sz="1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4CFBAF-7C16-4CA7-1F22-22EBC993A6DC}"/>
              </a:ext>
            </a:extLst>
          </p:cNvPr>
          <p:cNvSpPr txBox="1"/>
          <p:nvPr/>
        </p:nvSpPr>
        <p:spPr>
          <a:xfrm>
            <a:off x="634951" y="753373"/>
            <a:ext cx="1967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Low carrier density,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n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endParaRPr lang="en-US" sz="1400" kern="100" baseline="-250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2F68E5-4F08-1EC7-EDC1-A2227BD7EDEE}"/>
              </a:ext>
            </a:extLst>
          </p:cNvPr>
          <p:cNvCxnSpPr/>
          <p:nvPr/>
        </p:nvCxnSpPr>
        <p:spPr>
          <a:xfrm>
            <a:off x="1153239" y="1619839"/>
            <a:ext cx="142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CF9E86-F33C-7238-8F66-C3E4E9340C7A}"/>
              </a:ext>
            </a:extLst>
          </p:cNvPr>
          <p:cNvCxnSpPr>
            <a:cxnSpLocks/>
          </p:cNvCxnSpPr>
          <p:nvPr/>
        </p:nvCxnSpPr>
        <p:spPr>
          <a:xfrm flipH="1">
            <a:off x="1272879" y="3037159"/>
            <a:ext cx="8884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3BBD80F-EED3-FB17-1023-3F0B41F88DF5}"/>
              </a:ext>
            </a:extLst>
          </p:cNvPr>
          <p:cNvSpPr txBox="1"/>
          <p:nvPr/>
        </p:nvSpPr>
        <p:spPr>
          <a:xfrm>
            <a:off x="1616864" y="1342769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17D7E6-1994-D985-F0A6-1AB1E0AE62AB}"/>
              </a:ext>
            </a:extLst>
          </p:cNvPr>
          <p:cNvSpPr txBox="1"/>
          <p:nvPr/>
        </p:nvSpPr>
        <p:spPr>
          <a:xfrm>
            <a:off x="1504302" y="2987191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42F8B7-3DF1-5A81-DDE0-4FDBBA172AB1}"/>
              </a:ext>
            </a:extLst>
          </p:cNvPr>
          <p:cNvSpPr txBox="1"/>
          <p:nvPr/>
        </p:nvSpPr>
        <p:spPr>
          <a:xfrm>
            <a:off x="839132" y="2260275"/>
            <a:ext cx="1142168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b="1" kern="1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sz="1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&gt; </a:t>
            </a:r>
            <a:r>
              <a:rPr lang="en-US" sz="1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solidFill>
                <a:srgbClr val="0070C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471B23-8261-A794-5CB9-E1E37FCF036B}"/>
              </a:ext>
            </a:extLst>
          </p:cNvPr>
          <p:cNvSpPr txBox="1"/>
          <p:nvPr/>
        </p:nvSpPr>
        <p:spPr>
          <a:xfrm>
            <a:off x="3515334" y="2260275"/>
            <a:ext cx="790199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≈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  <a:endParaRPr lang="en-US" sz="1400" kern="100" baseline="-25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A9464C-2E34-49E3-350E-3E78849C5550}"/>
              </a:ext>
            </a:extLst>
          </p:cNvPr>
          <p:cNvSpPr txBox="1"/>
          <p:nvPr/>
        </p:nvSpPr>
        <p:spPr>
          <a:xfrm>
            <a:off x="-59854" y="3279603"/>
            <a:ext cx="3023286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Total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Seebeck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, </a:t>
            </a: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Total</a:t>
            </a:r>
            <a:r>
              <a:rPr lang="en-US" sz="1400" b="1" kern="1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= - 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b="1" kern="1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 </a:t>
            </a: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r>
              <a:rPr lang="en-US" sz="1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-</a:t>
            </a:r>
            <a:r>
              <a:rPr kumimoji="0" lang="en-US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44" name="Arrow: Curved Down 43">
            <a:extLst>
              <a:ext uri="{FF2B5EF4-FFF2-40B4-BE49-F238E27FC236}">
                <a16:creationId xmlns:a16="http://schemas.microsoft.com/office/drawing/2014/main" id="{ACBB15D0-B080-B9A5-C491-137373EC00FE}"/>
              </a:ext>
            </a:extLst>
          </p:cNvPr>
          <p:cNvSpPr/>
          <p:nvPr/>
        </p:nvSpPr>
        <p:spPr>
          <a:xfrm rot="2618941">
            <a:off x="2421583" y="2147077"/>
            <a:ext cx="888136" cy="1932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5DB1219-91CD-5988-1E31-A3DFBAAF542F}"/>
              </a:ext>
            </a:extLst>
          </p:cNvPr>
          <p:cNvSpPr/>
          <p:nvPr/>
        </p:nvSpPr>
        <p:spPr>
          <a:xfrm>
            <a:off x="3122198" y="1701335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16078F8-B89B-3B59-1428-67B922EE532C}"/>
              </a:ext>
            </a:extLst>
          </p:cNvPr>
          <p:cNvSpPr/>
          <p:nvPr/>
        </p:nvSpPr>
        <p:spPr>
          <a:xfrm>
            <a:off x="3612687" y="1701334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CAE55D3-1D2E-42A6-5B09-EBD324DEED5D}"/>
              </a:ext>
            </a:extLst>
          </p:cNvPr>
          <p:cNvSpPr/>
          <p:nvPr/>
        </p:nvSpPr>
        <p:spPr>
          <a:xfrm>
            <a:off x="3029505" y="2561136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D10E740-AF37-965C-054D-DE856F62EDFA}"/>
              </a:ext>
            </a:extLst>
          </p:cNvPr>
          <p:cNvSpPr/>
          <p:nvPr/>
        </p:nvSpPr>
        <p:spPr>
          <a:xfrm>
            <a:off x="3593386" y="2558899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6A5193C-B988-5E35-98B1-C71ECBCCB8E0}"/>
              </a:ext>
            </a:extLst>
          </p:cNvPr>
          <p:cNvCxnSpPr>
            <a:cxnSpLocks/>
          </p:cNvCxnSpPr>
          <p:nvPr/>
        </p:nvCxnSpPr>
        <p:spPr>
          <a:xfrm flipH="1">
            <a:off x="3149145" y="3030628"/>
            <a:ext cx="8884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351E91B-4592-7E0A-B9E2-2A2D23ACA3A4}"/>
              </a:ext>
            </a:extLst>
          </p:cNvPr>
          <p:cNvSpPr txBox="1"/>
          <p:nvPr/>
        </p:nvSpPr>
        <p:spPr>
          <a:xfrm>
            <a:off x="3380568" y="2980660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82C06E6-10BB-76B2-0D0C-C9CA7AEB6F9E}"/>
              </a:ext>
            </a:extLst>
          </p:cNvPr>
          <p:cNvCxnSpPr>
            <a:cxnSpLocks/>
          </p:cNvCxnSpPr>
          <p:nvPr/>
        </p:nvCxnSpPr>
        <p:spPr>
          <a:xfrm flipV="1">
            <a:off x="3154285" y="1633688"/>
            <a:ext cx="1069741" cy="9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65ACB02-5F51-C89D-45B1-1FC70E98E06D}"/>
              </a:ext>
            </a:extLst>
          </p:cNvPr>
          <p:cNvSpPr txBox="1"/>
          <p:nvPr/>
        </p:nvSpPr>
        <p:spPr>
          <a:xfrm>
            <a:off x="3472362" y="1365843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701C66-4CC1-D013-4388-2D2E5DBB289C}"/>
              </a:ext>
            </a:extLst>
          </p:cNvPr>
          <p:cNvSpPr txBox="1"/>
          <p:nvPr/>
        </p:nvSpPr>
        <p:spPr>
          <a:xfrm>
            <a:off x="2504632" y="908436"/>
            <a:ext cx="24796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kumimoji="0" lang="en-US" sz="1600" b="1" i="0" u="none" strike="noStrike" kern="1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&amp; h</a:t>
            </a:r>
            <a:r>
              <a:rPr lang="en-US" sz="1400" b="1" kern="10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are mixed</a:t>
            </a:r>
            <a:r>
              <a:rPr lang="en-US" sz="1400" kern="1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/ 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excited.</a:t>
            </a:r>
            <a:endParaRPr lang="en-US" sz="1400" kern="100" baseline="-250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F2830E-67BB-EF9C-BB34-CD22A75B001F}"/>
              </a:ext>
            </a:extLst>
          </p:cNvPr>
          <p:cNvSpPr txBox="1"/>
          <p:nvPr/>
        </p:nvSpPr>
        <p:spPr>
          <a:xfrm>
            <a:off x="2963432" y="3267155"/>
            <a:ext cx="1886136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Total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 </a:t>
            </a: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= - S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≈ 0</a:t>
            </a:r>
            <a:endParaRPr lang="en-US" sz="1400" kern="100" baseline="-250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69D8783-D362-E850-9EF2-381C4C0C0D92}"/>
              </a:ext>
            </a:extLst>
          </p:cNvPr>
          <p:cNvSpPr/>
          <p:nvPr/>
        </p:nvSpPr>
        <p:spPr>
          <a:xfrm>
            <a:off x="2507597" y="761184"/>
            <a:ext cx="2361461" cy="57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37D5CA6-9C13-593D-4C3F-2C03EABA7CE4}"/>
              </a:ext>
            </a:extLst>
          </p:cNvPr>
          <p:cNvSpPr txBox="1"/>
          <p:nvPr/>
        </p:nvSpPr>
        <p:spPr>
          <a:xfrm>
            <a:off x="6077698" y="4005208"/>
            <a:ext cx="1967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High carrier density,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n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endParaRPr lang="en-US" sz="1400" kern="100" baseline="-250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C88294-5840-CB6F-D685-0352D7605D4E}"/>
              </a:ext>
            </a:extLst>
          </p:cNvPr>
          <p:cNvSpPr txBox="1"/>
          <p:nvPr/>
        </p:nvSpPr>
        <p:spPr>
          <a:xfrm>
            <a:off x="1326751" y="978851"/>
            <a:ext cx="1152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n</a:t>
            </a:r>
            <a:r>
              <a:rPr lang="en-US" sz="1600" i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e-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≈</a:t>
            </a:r>
            <a:r>
              <a:rPr lang="en-US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n</a:t>
            </a:r>
            <a:r>
              <a:rPr lang="en-US" sz="1600" i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h+</a:t>
            </a:r>
            <a:r>
              <a:rPr lang="en-US" sz="1600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endParaRPr lang="en-US" sz="16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517296C-B116-63A6-0F32-3924911856CD}"/>
              </a:ext>
            </a:extLst>
          </p:cNvPr>
          <p:cNvSpPr/>
          <p:nvPr/>
        </p:nvSpPr>
        <p:spPr>
          <a:xfrm>
            <a:off x="4161404" y="4696978"/>
            <a:ext cx="2742439" cy="13083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4AAA60-3E04-72A7-F32A-F5F70FE2707B}"/>
              </a:ext>
            </a:extLst>
          </p:cNvPr>
          <p:cNvSpPr/>
          <p:nvPr/>
        </p:nvSpPr>
        <p:spPr>
          <a:xfrm>
            <a:off x="6913465" y="4696978"/>
            <a:ext cx="2074645" cy="1308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6B8B9D9-ABA1-363F-705F-1A477EBE54BB}"/>
              </a:ext>
            </a:extLst>
          </p:cNvPr>
          <p:cNvSpPr/>
          <p:nvPr/>
        </p:nvSpPr>
        <p:spPr>
          <a:xfrm>
            <a:off x="5401298" y="4758927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70137C2-384B-A991-8D1F-93896923F31A}"/>
              </a:ext>
            </a:extLst>
          </p:cNvPr>
          <p:cNvSpPr/>
          <p:nvPr/>
        </p:nvSpPr>
        <p:spPr>
          <a:xfrm>
            <a:off x="5891787" y="4766189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E1E012-61C6-89D2-5A8D-991096D0B629}"/>
              </a:ext>
            </a:extLst>
          </p:cNvPr>
          <p:cNvSpPr/>
          <p:nvPr/>
        </p:nvSpPr>
        <p:spPr>
          <a:xfrm>
            <a:off x="6379939" y="4765809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C98D667-E415-5835-B2A8-5BA801FB89BE}"/>
              </a:ext>
            </a:extLst>
          </p:cNvPr>
          <p:cNvSpPr/>
          <p:nvPr/>
        </p:nvSpPr>
        <p:spPr>
          <a:xfrm>
            <a:off x="5176007" y="5622508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21905AD-8FEE-8943-4E2B-2A31D6DA2639}"/>
              </a:ext>
            </a:extLst>
          </p:cNvPr>
          <p:cNvSpPr/>
          <p:nvPr/>
        </p:nvSpPr>
        <p:spPr>
          <a:xfrm>
            <a:off x="5739888" y="5620271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036CA0-D1B7-971B-BDD8-3E8182E99165}"/>
              </a:ext>
            </a:extLst>
          </p:cNvPr>
          <p:cNvSpPr txBox="1"/>
          <p:nvPr/>
        </p:nvSpPr>
        <p:spPr>
          <a:xfrm>
            <a:off x="3241229" y="5661539"/>
            <a:ext cx="1021673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Valence band</a:t>
            </a:r>
            <a:endParaRPr lang="en-US" sz="16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5AEAD99-468D-3E0B-2625-3D8F2C1C8D8E}"/>
              </a:ext>
            </a:extLst>
          </p:cNvPr>
          <p:cNvSpPr txBox="1"/>
          <p:nvPr/>
        </p:nvSpPr>
        <p:spPr>
          <a:xfrm>
            <a:off x="3055957" y="4465824"/>
            <a:ext cx="1307091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Conduction band</a:t>
            </a:r>
            <a:endParaRPr lang="en-US" sz="16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9B94E3-A7AF-F72D-48B6-94F95B4227A0}"/>
              </a:ext>
            </a:extLst>
          </p:cNvPr>
          <p:cNvSpPr txBox="1"/>
          <p:nvPr/>
        </p:nvSpPr>
        <p:spPr>
          <a:xfrm>
            <a:off x="5127917" y="5098224"/>
            <a:ext cx="1428716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Low temperature</a:t>
            </a:r>
            <a:endParaRPr lang="en-US" sz="1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E07BBA1-FAD7-86E4-2C64-1B937E4B5094}"/>
              </a:ext>
            </a:extLst>
          </p:cNvPr>
          <p:cNvSpPr txBox="1"/>
          <p:nvPr/>
        </p:nvSpPr>
        <p:spPr>
          <a:xfrm>
            <a:off x="7329598" y="5128664"/>
            <a:ext cx="1656649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High temperature</a:t>
            </a:r>
            <a:endParaRPr lang="en-US" sz="1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D0FD4F6-E935-5B0A-4774-35488868BB3C}"/>
              </a:ext>
            </a:extLst>
          </p:cNvPr>
          <p:cNvCxnSpPr/>
          <p:nvPr/>
        </p:nvCxnSpPr>
        <p:spPr>
          <a:xfrm>
            <a:off x="4841481" y="4627592"/>
            <a:ext cx="1426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980E06E-AFAE-208D-C179-70DA20E3ECA9}"/>
              </a:ext>
            </a:extLst>
          </p:cNvPr>
          <p:cNvCxnSpPr>
            <a:cxnSpLocks/>
          </p:cNvCxnSpPr>
          <p:nvPr/>
        </p:nvCxnSpPr>
        <p:spPr>
          <a:xfrm flipH="1">
            <a:off x="5295647" y="6068850"/>
            <a:ext cx="8884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C6E30E3-8B70-013D-E79E-356B818B3320}"/>
              </a:ext>
            </a:extLst>
          </p:cNvPr>
          <p:cNvSpPr txBox="1"/>
          <p:nvPr/>
        </p:nvSpPr>
        <p:spPr>
          <a:xfrm>
            <a:off x="5422015" y="4338424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CBA557B-2BA9-AED5-7037-D454C5C4CF1F}"/>
              </a:ext>
            </a:extLst>
          </p:cNvPr>
          <p:cNvSpPr txBox="1"/>
          <p:nvPr/>
        </p:nvSpPr>
        <p:spPr>
          <a:xfrm>
            <a:off x="5174417" y="5291966"/>
            <a:ext cx="1142168" cy="30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dirty="0">
                <a:solidFill>
                  <a:srgbClr val="0070C0"/>
                </a:solidFill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≫ </a:t>
            </a:r>
            <a:r>
              <a:rPr lang="en-US" sz="1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solidFill>
                <a:srgbClr val="0070C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9FFA2DE-43DD-6D12-AA17-848F365ECA22}"/>
              </a:ext>
            </a:extLst>
          </p:cNvPr>
          <p:cNvSpPr txBox="1"/>
          <p:nvPr/>
        </p:nvSpPr>
        <p:spPr>
          <a:xfrm>
            <a:off x="7599928" y="5308527"/>
            <a:ext cx="954530" cy="30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≫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  <a:endParaRPr lang="en-US" sz="1400" kern="100" baseline="-25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9BD16A5-2139-8B1F-FD9D-FD0FA638371C}"/>
              </a:ext>
            </a:extLst>
          </p:cNvPr>
          <p:cNvSpPr/>
          <p:nvPr/>
        </p:nvSpPr>
        <p:spPr>
          <a:xfrm>
            <a:off x="7467714" y="4750924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60E36B3-BA65-DEFE-782E-DDA75BC65A2C}"/>
              </a:ext>
            </a:extLst>
          </p:cNvPr>
          <p:cNvSpPr/>
          <p:nvPr/>
        </p:nvSpPr>
        <p:spPr>
          <a:xfrm>
            <a:off x="7947972" y="4750923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91ED313-CAE4-788C-F267-366D396274E5}"/>
              </a:ext>
            </a:extLst>
          </p:cNvPr>
          <p:cNvSpPr/>
          <p:nvPr/>
        </p:nvSpPr>
        <p:spPr>
          <a:xfrm>
            <a:off x="7512568" y="5610583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B4DE25C-2F9A-FF04-7A70-CC41ACFFE6E0}"/>
              </a:ext>
            </a:extLst>
          </p:cNvPr>
          <p:cNvSpPr/>
          <p:nvPr/>
        </p:nvSpPr>
        <p:spPr>
          <a:xfrm>
            <a:off x="8076449" y="5608346"/>
            <a:ext cx="563881" cy="37407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b="1" dirty="0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7B9C4C8-3ED4-6D9B-28B6-956C34634EF2}"/>
              </a:ext>
            </a:extLst>
          </p:cNvPr>
          <p:cNvCxnSpPr>
            <a:cxnSpLocks/>
          </p:cNvCxnSpPr>
          <p:nvPr/>
        </p:nvCxnSpPr>
        <p:spPr>
          <a:xfrm flipH="1">
            <a:off x="7623330" y="6062319"/>
            <a:ext cx="8884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DC27E30-9C47-EB1F-7B4B-16BFEF790028}"/>
              </a:ext>
            </a:extLst>
          </p:cNvPr>
          <p:cNvCxnSpPr>
            <a:cxnSpLocks/>
          </p:cNvCxnSpPr>
          <p:nvPr/>
        </p:nvCxnSpPr>
        <p:spPr>
          <a:xfrm flipV="1">
            <a:off x="7489570" y="4665379"/>
            <a:ext cx="1069741" cy="9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2981A628-81C7-4AF7-64B1-921B1DF60DA1}"/>
              </a:ext>
            </a:extLst>
          </p:cNvPr>
          <p:cNvSpPr txBox="1"/>
          <p:nvPr/>
        </p:nvSpPr>
        <p:spPr>
          <a:xfrm>
            <a:off x="7807647" y="4397534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E15F007-7412-C58E-E509-484B801E0974}"/>
              </a:ext>
            </a:extLst>
          </p:cNvPr>
          <p:cNvSpPr/>
          <p:nvPr/>
        </p:nvSpPr>
        <p:spPr>
          <a:xfrm>
            <a:off x="4917294" y="4766189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5DC9F41-AAE7-4149-C6C9-632AB00CDA1B}"/>
              </a:ext>
            </a:extLst>
          </p:cNvPr>
          <p:cNvSpPr/>
          <p:nvPr/>
        </p:nvSpPr>
        <p:spPr>
          <a:xfrm>
            <a:off x="4432353" y="4766189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B91E957-E717-4A8C-0967-C95E93204D35}"/>
              </a:ext>
            </a:extLst>
          </p:cNvPr>
          <p:cNvSpPr/>
          <p:nvPr/>
        </p:nvSpPr>
        <p:spPr>
          <a:xfrm>
            <a:off x="6964754" y="4746366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BA7CDC3-FEBF-6E78-9AE5-47E65D95D0EF}"/>
              </a:ext>
            </a:extLst>
          </p:cNvPr>
          <p:cNvSpPr/>
          <p:nvPr/>
        </p:nvSpPr>
        <p:spPr>
          <a:xfrm>
            <a:off x="8436987" y="4758218"/>
            <a:ext cx="479393" cy="374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800" b="1" kern="100" baseline="30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endParaRPr lang="en-US" b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1DB9009-2C29-D5A7-A858-BE0619460C07}"/>
              </a:ext>
            </a:extLst>
          </p:cNvPr>
          <p:cNvSpPr txBox="1"/>
          <p:nvPr/>
        </p:nvSpPr>
        <p:spPr>
          <a:xfrm>
            <a:off x="6574757" y="4219582"/>
            <a:ext cx="1152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n</a:t>
            </a:r>
            <a:r>
              <a:rPr lang="en-US" sz="1600" i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e-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≫</a:t>
            </a:r>
            <a:r>
              <a:rPr lang="en-US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n</a:t>
            </a:r>
            <a:r>
              <a:rPr lang="en-US" sz="1600" i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h+</a:t>
            </a:r>
            <a:r>
              <a:rPr lang="en-US" sz="1600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BDCFDFF-F620-4506-5E9F-07CA5FF9291B}"/>
              </a:ext>
            </a:extLst>
          </p:cNvPr>
          <p:cNvSpPr txBox="1"/>
          <p:nvPr/>
        </p:nvSpPr>
        <p:spPr>
          <a:xfrm>
            <a:off x="5599987" y="6005364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DE4B8B9-7560-5599-A3E0-9154BD80D5E0}"/>
              </a:ext>
            </a:extLst>
          </p:cNvPr>
          <p:cNvSpPr txBox="1"/>
          <p:nvPr/>
        </p:nvSpPr>
        <p:spPr>
          <a:xfrm>
            <a:off x="8077262" y="6005364"/>
            <a:ext cx="544497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6E25277-35B0-0C1A-6A92-559A8DA35CD5}"/>
              </a:ext>
            </a:extLst>
          </p:cNvPr>
          <p:cNvSpPr txBox="1"/>
          <p:nvPr/>
        </p:nvSpPr>
        <p:spPr>
          <a:xfrm>
            <a:off x="4646784" y="6270962"/>
            <a:ext cx="1905832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Total</a:t>
            </a:r>
            <a:r>
              <a:rPr lang="en-US" sz="1400" b="1" kern="1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 </a:t>
            </a:r>
            <a:r>
              <a:rPr lang="en-US" sz="1400" i="1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= - S</a:t>
            </a:r>
            <a:r>
              <a:rPr lang="en-US" sz="14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b="1" kern="100" baseline="-25000" dirty="0"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 </a:t>
            </a:r>
            <a:r>
              <a:rPr lang="en-US" sz="1400" i="1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r>
              <a:rPr lang="en-US" sz="1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-</a:t>
            </a:r>
            <a:r>
              <a:rPr kumimoji="0" lang="en-US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451D14F-9C8F-918E-19B5-3CC148EA4316}"/>
              </a:ext>
            </a:extLst>
          </p:cNvPr>
          <p:cNvSpPr txBox="1"/>
          <p:nvPr/>
        </p:nvSpPr>
        <p:spPr>
          <a:xfrm>
            <a:off x="7091900" y="6245926"/>
            <a:ext cx="1905832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Total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 </a:t>
            </a: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= - S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e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-</a:t>
            </a:r>
            <a:r>
              <a:rPr lang="en-US" sz="1400" b="1" kern="1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  <a:r>
              <a:rPr lang="en-US" sz="1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 </a:t>
            </a: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h</a:t>
            </a:r>
            <a:r>
              <a:rPr lang="en-US" sz="1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+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 -</a:t>
            </a:r>
            <a:r>
              <a:rPr kumimoji="0" lang="en-US" sz="1400" b="0" i="1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</a:t>
            </a:r>
            <a:endParaRPr lang="en-US" sz="1400" kern="100" baseline="-25000" dirty="0">
              <a:solidFill>
                <a:srgbClr val="FF0000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C94F695-1128-375C-3409-EE9523420BE8}"/>
              </a:ext>
            </a:extLst>
          </p:cNvPr>
          <p:cNvSpPr txBox="1"/>
          <p:nvPr/>
        </p:nvSpPr>
        <p:spPr>
          <a:xfrm>
            <a:off x="366230" y="406619"/>
            <a:ext cx="2738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Non-doped FeSi</a:t>
            </a:r>
            <a:r>
              <a:rPr lang="en-US" sz="16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2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DE46976-91FD-3A52-E154-1397D79A8A1C}"/>
              </a:ext>
            </a:extLst>
          </p:cNvPr>
          <p:cNvCxnSpPr>
            <a:cxnSpLocks/>
          </p:cNvCxnSpPr>
          <p:nvPr/>
        </p:nvCxnSpPr>
        <p:spPr>
          <a:xfrm flipV="1">
            <a:off x="3241229" y="5143627"/>
            <a:ext cx="5756503" cy="72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CDA47D5-A46A-69CF-B766-DA976627C84D}"/>
              </a:ext>
            </a:extLst>
          </p:cNvPr>
          <p:cNvCxnSpPr>
            <a:cxnSpLocks/>
          </p:cNvCxnSpPr>
          <p:nvPr/>
        </p:nvCxnSpPr>
        <p:spPr>
          <a:xfrm flipV="1">
            <a:off x="3241229" y="5601262"/>
            <a:ext cx="5746881" cy="343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47726071-1116-281C-979A-CEF4F86269A7}"/>
              </a:ext>
            </a:extLst>
          </p:cNvPr>
          <p:cNvSpPr txBox="1"/>
          <p:nvPr/>
        </p:nvSpPr>
        <p:spPr>
          <a:xfrm>
            <a:off x="5962554" y="3708259"/>
            <a:ext cx="2258691" cy="336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Co and Ni-doped FeSi</a:t>
            </a:r>
            <a:r>
              <a:rPr lang="en-US" sz="1600" kern="1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2</a:t>
            </a:r>
            <a:r>
              <a:rPr lang="en-US" sz="16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58E3CE-1C4F-15FC-1C9C-856064A93F24}"/>
              </a:ext>
            </a:extLst>
          </p:cNvPr>
          <p:cNvCxnSpPr>
            <a:cxnSpLocks/>
          </p:cNvCxnSpPr>
          <p:nvPr/>
        </p:nvCxnSpPr>
        <p:spPr>
          <a:xfrm flipH="1">
            <a:off x="3059461" y="1299330"/>
            <a:ext cx="24418" cy="1006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B92088-D1B7-1192-2C7E-7E43B74CD423}"/>
              </a:ext>
            </a:extLst>
          </p:cNvPr>
          <p:cNvSpPr txBox="1"/>
          <p:nvPr/>
        </p:nvSpPr>
        <p:spPr>
          <a:xfrm>
            <a:off x="3044700" y="3596884"/>
            <a:ext cx="1661251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Decrease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Seebeck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13DEA-74D6-3640-53EC-45D03CB5AE8C}"/>
              </a:ext>
            </a:extLst>
          </p:cNvPr>
          <p:cNvSpPr txBox="1"/>
          <p:nvPr/>
        </p:nvSpPr>
        <p:spPr>
          <a:xfrm>
            <a:off x="7317712" y="6539623"/>
            <a:ext cx="1661251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Uniform </a:t>
            </a:r>
            <a:r>
              <a:rPr lang="en-US" sz="1400" kern="100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Seebeck</a:t>
            </a:r>
            <a:endParaRPr lang="en-US" sz="1400" kern="100" baseline="-25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DaunPenh" panose="01010101010101010101" pitchFamily="2" charset="0"/>
            </a:endParaRP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AA78D634-E38F-982D-3E38-188F2C2A8A58}"/>
              </a:ext>
            </a:extLst>
          </p:cNvPr>
          <p:cNvSpPr/>
          <p:nvPr/>
        </p:nvSpPr>
        <p:spPr>
          <a:xfrm rot="19331794" flipV="1">
            <a:off x="2262130" y="2389586"/>
            <a:ext cx="1095864" cy="1981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3">
            <a:extLst>
              <a:ext uri="{FF2B5EF4-FFF2-40B4-BE49-F238E27FC236}">
                <a16:creationId xmlns:a16="http://schemas.microsoft.com/office/drawing/2014/main" id="{8C8F2AA7-0568-0CDA-A05A-8F918BF59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1" t="2496" r="18291" b="29772"/>
          <a:stretch/>
        </p:blipFill>
        <p:spPr>
          <a:xfrm>
            <a:off x="4988466" y="1238884"/>
            <a:ext cx="2674975" cy="2369973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06EA81C-6675-CBA9-B3B2-E8B1A2FF62FE}"/>
              </a:ext>
            </a:extLst>
          </p:cNvPr>
          <p:cNvSpPr txBox="1"/>
          <p:nvPr/>
        </p:nvSpPr>
        <p:spPr>
          <a:xfrm>
            <a:off x="5222973" y="2053499"/>
            <a:ext cx="285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large m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e</a:t>
            </a:r>
            <a:r>
              <a:rPr kumimoji="1" lang="en-US" altLang="ja-JP" b="1" dirty="0">
                <a:solidFill>
                  <a:srgbClr val="FF0000"/>
                </a:solidFill>
              </a:rPr>
              <a:t>*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A3180F-603B-111F-17A2-378BE1B8C7B3}"/>
              </a:ext>
            </a:extLst>
          </p:cNvPr>
          <p:cNvSpPr txBox="1"/>
          <p:nvPr/>
        </p:nvSpPr>
        <p:spPr>
          <a:xfrm>
            <a:off x="5931796" y="2744086"/>
            <a:ext cx="117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small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m</a:t>
            </a:r>
            <a:r>
              <a:rPr kumimoji="1" lang="en-US" altLang="ja-JP" b="1" baseline="-25000" dirty="0" err="1">
                <a:solidFill>
                  <a:srgbClr val="FF0000"/>
                </a:solidFill>
              </a:rPr>
              <a:t>h</a:t>
            </a:r>
            <a:r>
              <a:rPr kumimoji="1" lang="en-US" altLang="ja-JP" b="1" dirty="0">
                <a:solidFill>
                  <a:srgbClr val="FF0000"/>
                </a:solidFill>
              </a:rPr>
              <a:t>*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2" name="Arrow: Right 29">
            <a:extLst>
              <a:ext uri="{FF2B5EF4-FFF2-40B4-BE49-F238E27FC236}">
                <a16:creationId xmlns:a16="http://schemas.microsoft.com/office/drawing/2014/main" id="{004E9BBC-5D57-12D6-ACBF-5D88CAFD15A9}"/>
              </a:ext>
            </a:extLst>
          </p:cNvPr>
          <p:cNvSpPr/>
          <p:nvPr/>
        </p:nvSpPr>
        <p:spPr>
          <a:xfrm>
            <a:off x="7406731" y="2395574"/>
            <a:ext cx="320860" cy="22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BEED6FC-105A-0559-2EBC-1AF13918008F}"/>
              </a:ext>
            </a:extLst>
          </p:cNvPr>
          <p:cNvSpPr txBox="1"/>
          <p:nvPr/>
        </p:nvSpPr>
        <p:spPr>
          <a:xfrm>
            <a:off x="7792469" y="1863730"/>
            <a:ext cx="105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オブジェクト 26">
            <a:extLst>
              <a:ext uri="{FF2B5EF4-FFF2-40B4-BE49-F238E27FC236}">
                <a16:creationId xmlns:a16="http://schemas.microsoft.com/office/drawing/2014/main" id="{70B0F5C2-690C-CA1B-E951-D95119A20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240051"/>
              </p:ext>
            </p:extLst>
          </p:nvPr>
        </p:nvGraphicFramePr>
        <p:xfrm>
          <a:off x="7808865" y="2238165"/>
          <a:ext cx="1020914" cy="47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5000" imgH="228600" progId="Equation.DSMT4">
                  <p:embed/>
                </p:oleObj>
              </mc:Choice>
              <mc:Fallback>
                <p:oleObj name="Equation" r:id="rId3" imgW="495000" imgH="228600" progId="Equation.DSMT4">
                  <p:embed/>
                  <p:pic>
                    <p:nvPicPr>
                      <p:cNvPr id="27" name="オブジェクト 26">
                        <a:extLst>
                          <a:ext uri="{FF2B5EF4-FFF2-40B4-BE49-F238E27FC236}">
                            <a16:creationId xmlns:a16="http://schemas.microsoft.com/office/drawing/2014/main" id="{70B0F5C2-690C-CA1B-E951-D95119A20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08865" y="2238165"/>
                        <a:ext cx="1020914" cy="47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3">
            <a:extLst>
              <a:ext uri="{FF2B5EF4-FFF2-40B4-BE49-F238E27FC236}">
                <a16:creationId xmlns:a16="http://schemas.microsoft.com/office/drawing/2014/main" id="{3C9ECF08-474D-589A-5DC7-A59B01364B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764820"/>
              </p:ext>
            </p:extLst>
          </p:nvPr>
        </p:nvGraphicFramePr>
        <p:xfrm>
          <a:off x="369429" y="4460116"/>
          <a:ext cx="23526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583920" progId="Equation.DSMT4">
                  <p:embed/>
                </p:oleObj>
              </mc:Choice>
              <mc:Fallback>
                <p:oleObj name="Equation" r:id="rId5" imgW="1650960" imgH="583920" progId="Equation.DSMT4">
                  <p:embed/>
                  <p:pic>
                    <p:nvPicPr>
                      <p:cNvPr id="30" name="Object 13">
                        <a:extLst>
                          <a:ext uri="{FF2B5EF4-FFF2-40B4-BE49-F238E27FC236}">
                            <a16:creationId xmlns:a16="http://schemas.microsoft.com/office/drawing/2014/main" id="{3C9ECF08-474D-589A-5DC7-A59B01364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429" y="4460116"/>
                        <a:ext cx="23526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69C7F37B-7086-6FB0-E90F-79782521C6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61806"/>
              </p:ext>
            </p:extLst>
          </p:nvPr>
        </p:nvGraphicFramePr>
        <p:xfrm>
          <a:off x="1002948" y="5697722"/>
          <a:ext cx="1185275" cy="51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253800" progId="Equation.DSMT4">
                  <p:embed/>
                </p:oleObj>
              </mc:Choice>
              <mc:Fallback>
                <p:oleObj name="Equation" r:id="rId7" imgW="583920" imgH="253800" progId="Equation.DSMT4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69C7F37B-7086-6FB0-E90F-79782521C6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2948" y="5697722"/>
                        <a:ext cx="1185275" cy="514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Arrow: Right 29">
            <a:extLst>
              <a:ext uri="{FF2B5EF4-FFF2-40B4-BE49-F238E27FC236}">
                <a16:creationId xmlns:a16="http://schemas.microsoft.com/office/drawing/2014/main" id="{1AB7C951-C364-EBA8-A49A-AB3A478919DD}"/>
              </a:ext>
            </a:extLst>
          </p:cNvPr>
          <p:cNvSpPr/>
          <p:nvPr/>
        </p:nvSpPr>
        <p:spPr>
          <a:xfrm rot="5400000">
            <a:off x="1410253" y="5360180"/>
            <a:ext cx="320860" cy="22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爆発: 8 pt 37">
            <a:extLst>
              <a:ext uri="{FF2B5EF4-FFF2-40B4-BE49-F238E27FC236}">
                <a16:creationId xmlns:a16="http://schemas.microsoft.com/office/drawing/2014/main" id="{A2B56472-A0BC-9A40-F140-52C75607D789}"/>
              </a:ext>
            </a:extLst>
          </p:cNvPr>
          <p:cNvSpPr/>
          <p:nvPr/>
        </p:nvSpPr>
        <p:spPr>
          <a:xfrm>
            <a:off x="2477627" y="115734"/>
            <a:ext cx="2586625" cy="94871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04F0B8A-21E7-5CE0-56EA-3A881AE1E6D4}"/>
              </a:ext>
            </a:extLst>
          </p:cNvPr>
          <p:cNvSpPr txBox="1"/>
          <p:nvPr/>
        </p:nvSpPr>
        <p:spPr>
          <a:xfrm>
            <a:off x="2859926" y="334263"/>
            <a:ext cx="203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bipolar effect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2DD81E1-439A-EC02-3B82-3CC351340517}"/>
              </a:ext>
            </a:extLst>
          </p:cNvPr>
          <p:cNvSpPr txBox="1"/>
          <p:nvPr/>
        </p:nvSpPr>
        <p:spPr>
          <a:xfrm>
            <a:off x="526945" y="4041568"/>
            <a:ext cx="238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Seebeck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coefficient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2BDC287-F21C-ED6D-DEBE-8C824073D318}"/>
              </a:ext>
            </a:extLst>
          </p:cNvPr>
          <p:cNvSpPr txBox="1">
            <a:spLocks/>
          </p:cNvSpPr>
          <p:nvPr/>
        </p:nvSpPr>
        <p:spPr>
          <a:xfrm>
            <a:off x="-87911" y="-216271"/>
            <a:ext cx="1882845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B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32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4ED92-0BFA-9EA2-4F2A-1E20DD64B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C2D8-122E-43EB-966C-CD6C575C0EE7}" type="slidenum">
              <a:rPr lang="en-US" smtClean="0"/>
              <a:t>23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DB97BE6-71F5-80CC-892B-9039BE6DC749}"/>
              </a:ext>
            </a:extLst>
          </p:cNvPr>
          <p:cNvSpPr/>
          <p:nvPr/>
        </p:nvSpPr>
        <p:spPr>
          <a:xfrm>
            <a:off x="8085372" y="3531551"/>
            <a:ext cx="224280" cy="58452"/>
          </a:xfrm>
          <a:custGeom>
            <a:avLst/>
            <a:gdLst>
              <a:gd name="connsiteX0" fmla="*/ 0 w 254000"/>
              <a:gd name="connsiteY0" fmla="*/ 71203 h 71203"/>
              <a:gd name="connsiteX1" fmla="*/ 81280 w 254000"/>
              <a:gd name="connsiteY1" fmla="*/ 83 h 71203"/>
              <a:gd name="connsiteX2" fmla="*/ 195580 w 254000"/>
              <a:gd name="connsiteY2" fmla="*/ 55963 h 71203"/>
              <a:gd name="connsiteX3" fmla="*/ 254000 w 254000"/>
              <a:gd name="connsiteY3" fmla="*/ 12783 h 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71203">
                <a:moveTo>
                  <a:pt x="0" y="71203"/>
                </a:moveTo>
                <a:cubicBezTo>
                  <a:pt x="24341" y="36913"/>
                  <a:pt x="48683" y="2623"/>
                  <a:pt x="81280" y="83"/>
                </a:cubicBezTo>
                <a:cubicBezTo>
                  <a:pt x="113877" y="-2457"/>
                  <a:pt x="166793" y="53846"/>
                  <a:pt x="195580" y="55963"/>
                </a:cubicBezTo>
                <a:cubicBezTo>
                  <a:pt x="224367" y="58080"/>
                  <a:pt x="239183" y="35431"/>
                  <a:pt x="254000" y="1278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8B33F0B-470A-C2A2-85EA-13750CDF5E32}"/>
              </a:ext>
            </a:extLst>
          </p:cNvPr>
          <p:cNvSpPr/>
          <p:nvPr/>
        </p:nvSpPr>
        <p:spPr>
          <a:xfrm>
            <a:off x="8086558" y="3585835"/>
            <a:ext cx="224280" cy="58452"/>
          </a:xfrm>
          <a:custGeom>
            <a:avLst/>
            <a:gdLst>
              <a:gd name="connsiteX0" fmla="*/ 0 w 254000"/>
              <a:gd name="connsiteY0" fmla="*/ 71203 h 71203"/>
              <a:gd name="connsiteX1" fmla="*/ 81280 w 254000"/>
              <a:gd name="connsiteY1" fmla="*/ 83 h 71203"/>
              <a:gd name="connsiteX2" fmla="*/ 195580 w 254000"/>
              <a:gd name="connsiteY2" fmla="*/ 55963 h 71203"/>
              <a:gd name="connsiteX3" fmla="*/ 254000 w 254000"/>
              <a:gd name="connsiteY3" fmla="*/ 12783 h 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71203">
                <a:moveTo>
                  <a:pt x="0" y="71203"/>
                </a:moveTo>
                <a:cubicBezTo>
                  <a:pt x="24341" y="36913"/>
                  <a:pt x="48683" y="2623"/>
                  <a:pt x="81280" y="83"/>
                </a:cubicBezTo>
                <a:cubicBezTo>
                  <a:pt x="113877" y="-2457"/>
                  <a:pt x="166793" y="53846"/>
                  <a:pt x="195580" y="55963"/>
                </a:cubicBezTo>
                <a:cubicBezTo>
                  <a:pt x="224367" y="58080"/>
                  <a:pt x="239183" y="35431"/>
                  <a:pt x="254000" y="1278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8016727-4ED0-BE85-CDEF-40D05277D7A5}"/>
              </a:ext>
            </a:extLst>
          </p:cNvPr>
          <p:cNvSpPr/>
          <p:nvPr/>
        </p:nvSpPr>
        <p:spPr>
          <a:xfrm>
            <a:off x="4902815" y="3526930"/>
            <a:ext cx="224280" cy="58452"/>
          </a:xfrm>
          <a:custGeom>
            <a:avLst/>
            <a:gdLst>
              <a:gd name="connsiteX0" fmla="*/ 0 w 254000"/>
              <a:gd name="connsiteY0" fmla="*/ 71203 h 71203"/>
              <a:gd name="connsiteX1" fmla="*/ 81280 w 254000"/>
              <a:gd name="connsiteY1" fmla="*/ 83 h 71203"/>
              <a:gd name="connsiteX2" fmla="*/ 195580 w 254000"/>
              <a:gd name="connsiteY2" fmla="*/ 55963 h 71203"/>
              <a:gd name="connsiteX3" fmla="*/ 254000 w 254000"/>
              <a:gd name="connsiteY3" fmla="*/ 12783 h 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71203">
                <a:moveTo>
                  <a:pt x="0" y="71203"/>
                </a:moveTo>
                <a:cubicBezTo>
                  <a:pt x="24341" y="36913"/>
                  <a:pt x="48683" y="2623"/>
                  <a:pt x="81280" y="83"/>
                </a:cubicBezTo>
                <a:cubicBezTo>
                  <a:pt x="113877" y="-2457"/>
                  <a:pt x="166793" y="53846"/>
                  <a:pt x="195580" y="55963"/>
                </a:cubicBezTo>
                <a:cubicBezTo>
                  <a:pt x="224367" y="58080"/>
                  <a:pt x="239183" y="35431"/>
                  <a:pt x="254000" y="1278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B1D40D7-52C1-AA93-6224-230C1EDF052F}"/>
              </a:ext>
            </a:extLst>
          </p:cNvPr>
          <p:cNvSpPr/>
          <p:nvPr/>
        </p:nvSpPr>
        <p:spPr>
          <a:xfrm>
            <a:off x="4916459" y="3587310"/>
            <a:ext cx="224280" cy="58452"/>
          </a:xfrm>
          <a:custGeom>
            <a:avLst/>
            <a:gdLst>
              <a:gd name="connsiteX0" fmla="*/ 0 w 254000"/>
              <a:gd name="connsiteY0" fmla="*/ 71203 h 71203"/>
              <a:gd name="connsiteX1" fmla="*/ 81280 w 254000"/>
              <a:gd name="connsiteY1" fmla="*/ 83 h 71203"/>
              <a:gd name="connsiteX2" fmla="*/ 195580 w 254000"/>
              <a:gd name="connsiteY2" fmla="*/ 55963 h 71203"/>
              <a:gd name="connsiteX3" fmla="*/ 254000 w 254000"/>
              <a:gd name="connsiteY3" fmla="*/ 12783 h 7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71203">
                <a:moveTo>
                  <a:pt x="0" y="71203"/>
                </a:moveTo>
                <a:cubicBezTo>
                  <a:pt x="24341" y="36913"/>
                  <a:pt x="48683" y="2623"/>
                  <a:pt x="81280" y="83"/>
                </a:cubicBezTo>
                <a:cubicBezTo>
                  <a:pt x="113877" y="-2457"/>
                  <a:pt x="166793" y="53846"/>
                  <a:pt x="195580" y="55963"/>
                </a:cubicBezTo>
                <a:cubicBezTo>
                  <a:pt x="224367" y="58080"/>
                  <a:pt x="239183" y="35431"/>
                  <a:pt x="254000" y="1278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E6E65-5272-534E-F8B0-A24139193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3" t="25069"/>
          <a:stretch/>
        </p:blipFill>
        <p:spPr>
          <a:xfrm>
            <a:off x="4575044" y="3594026"/>
            <a:ext cx="3765812" cy="2652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73809-97D6-3CEA-6E43-D90773FF1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3" b="24000"/>
          <a:stretch/>
        </p:blipFill>
        <p:spPr>
          <a:xfrm>
            <a:off x="4567422" y="626038"/>
            <a:ext cx="3767125" cy="2909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EB9DB-D081-A601-A609-FFD65BD2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303" y="2663242"/>
            <a:ext cx="273203" cy="1250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10C1B2-F2EE-8DE9-EC12-B88A086C1639}"/>
              </a:ext>
            </a:extLst>
          </p:cNvPr>
          <p:cNvSpPr txBox="1"/>
          <p:nvPr/>
        </p:nvSpPr>
        <p:spPr>
          <a:xfrm>
            <a:off x="5800917" y="6246525"/>
            <a:ext cx="184758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 concentration (x)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360E11-4B1E-D3DB-438E-F6DD92305085}"/>
              </a:ext>
            </a:extLst>
          </p:cNvPr>
          <p:cNvSpPr txBox="1">
            <a:spLocks/>
          </p:cNvSpPr>
          <p:nvPr/>
        </p:nvSpPr>
        <p:spPr>
          <a:xfrm>
            <a:off x="0" y="-44228"/>
            <a:ext cx="1882845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C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6A347-3F40-C2E9-5084-91783C521766}"/>
              </a:ext>
            </a:extLst>
          </p:cNvPr>
          <p:cNvSpPr txBox="1"/>
          <p:nvPr/>
        </p:nvSpPr>
        <p:spPr>
          <a:xfrm>
            <a:off x="5364931" y="198042"/>
            <a:ext cx="1882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Lattice constants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3D6F43-85B8-68F1-E437-2BF797B45278}"/>
              </a:ext>
            </a:extLst>
          </p:cNvPr>
          <p:cNvSpPr txBox="1"/>
          <p:nvPr/>
        </p:nvSpPr>
        <p:spPr>
          <a:xfrm>
            <a:off x="1043494" y="1426060"/>
            <a:ext cx="1882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DaunPenh" panose="01010101010101010101" pitchFamily="2" charset="0"/>
              </a:rPr>
              <a:t>Power factor (PF)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E8F373-7C76-D717-18C9-9B12FA6E1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7" y="1802766"/>
            <a:ext cx="4109999" cy="38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2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E7B958-6B4C-1D96-01B5-F44C4BFC3189}"/>
              </a:ext>
            </a:extLst>
          </p:cNvPr>
          <p:cNvSpPr txBox="1"/>
          <p:nvPr/>
        </p:nvSpPr>
        <p:spPr>
          <a:xfrm>
            <a:off x="122549" y="2266529"/>
            <a:ext cx="861609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Yu Mincho" panose="02020400000000000000" pitchFamily="18" charset="-128"/>
              </a:rPr>
              <a:t>Introduction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endParaRPr lang="en-US" sz="4400" b="1" dirty="0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8D89A236-3C28-24EA-691A-2BDC0DC67C79}"/>
              </a:ext>
            </a:extLst>
          </p:cNvPr>
          <p:cNvSpPr txBox="1">
            <a:spLocks/>
          </p:cNvSpPr>
          <p:nvPr/>
        </p:nvSpPr>
        <p:spPr>
          <a:xfrm>
            <a:off x="6821334" y="61737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9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2E7E9-22B7-47A6-AC17-B7E2941BC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49" y="1553391"/>
            <a:ext cx="2269456" cy="229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9EFF3-7ABD-4A4E-A518-846559704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000" y="1466139"/>
            <a:ext cx="1172749" cy="2190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4AFEE7-317B-4DDB-B7EE-D2C06D55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001" y="1400445"/>
            <a:ext cx="2076634" cy="23035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E96679-2A97-4531-8B72-932283515302}"/>
              </a:ext>
            </a:extLst>
          </p:cNvPr>
          <p:cNvSpPr txBox="1"/>
          <p:nvPr/>
        </p:nvSpPr>
        <p:spPr>
          <a:xfrm>
            <a:off x="2442247" y="503844"/>
            <a:ext cx="5085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Structure of each phase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7D56D-49A1-4276-BD8C-CB727EA00A36}"/>
              </a:ext>
            </a:extLst>
          </p:cNvPr>
          <p:cNvSpPr txBox="1"/>
          <p:nvPr/>
        </p:nvSpPr>
        <p:spPr>
          <a:xfrm>
            <a:off x="662317" y="1004715"/>
            <a:ext cx="246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Orthorhombic β-phase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6246D-25CD-48F7-9B2F-ACD34EBB5036}"/>
              </a:ext>
            </a:extLst>
          </p:cNvPr>
          <p:cNvSpPr txBox="1"/>
          <p:nvPr/>
        </p:nvSpPr>
        <p:spPr>
          <a:xfrm>
            <a:off x="3398895" y="1051198"/>
            <a:ext cx="2729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Tetragonal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α-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319519-26C0-4FF7-A922-58E037031BB2}"/>
              </a:ext>
            </a:extLst>
          </p:cNvPr>
          <p:cNvSpPr txBox="1"/>
          <p:nvPr/>
        </p:nvSpPr>
        <p:spPr>
          <a:xfrm>
            <a:off x="5955011" y="1051198"/>
            <a:ext cx="207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 </a:t>
            </a:r>
            <a:r>
              <a:rPr lang="el-G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ε-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651F34-82CA-4444-801B-500811964124}"/>
              </a:ext>
            </a:extLst>
          </p:cNvPr>
          <p:cNvSpPr/>
          <p:nvPr/>
        </p:nvSpPr>
        <p:spPr>
          <a:xfrm>
            <a:off x="233764" y="1455723"/>
            <a:ext cx="3223968" cy="24509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59037-066A-443D-BEAF-7E54E55732C6}"/>
              </a:ext>
            </a:extLst>
          </p:cNvPr>
          <p:cNvSpPr txBox="1"/>
          <p:nvPr/>
        </p:nvSpPr>
        <p:spPr>
          <a:xfrm>
            <a:off x="5730952" y="3891136"/>
            <a:ext cx="207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group: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FE940E-C1E5-446D-B9D8-EE98BBEABFB4}"/>
              </a:ext>
            </a:extLst>
          </p:cNvPr>
          <p:cNvSpPr txBox="1"/>
          <p:nvPr/>
        </p:nvSpPr>
        <p:spPr>
          <a:xfrm>
            <a:off x="3225765" y="3902978"/>
            <a:ext cx="2341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group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P/4mmm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123491-A98E-49C3-B055-4A38CA2CE9F4}"/>
              </a:ext>
            </a:extLst>
          </p:cNvPr>
          <p:cNvSpPr txBox="1"/>
          <p:nvPr/>
        </p:nvSpPr>
        <p:spPr>
          <a:xfrm>
            <a:off x="662317" y="3947791"/>
            <a:ext cx="207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group: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Cmce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D81558-873C-4DC0-AD17-5F3EF94428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81" t="2496" r="18291" b="29772"/>
          <a:stretch/>
        </p:blipFill>
        <p:spPr>
          <a:xfrm>
            <a:off x="99446" y="4285154"/>
            <a:ext cx="2639505" cy="23385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256922-C190-4916-B805-10BACD33E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74" t="44085" r="9799" b="12196"/>
          <a:stretch/>
        </p:blipFill>
        <p:spPr>
          <a:xfrm>
            <a:off x="2888938" y="4368770"/>
            <a:ext cx="3015537" cy="2049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75612-D219-48FE-8241-286265DD76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69" r="9019" b="56713"/>
          <a:stretch/>
        </p:blipFill>
        <p:spPr>
          <a:xfrm>
            <a:off x="5904475" y="4305862"/>
            <a:ext cx="2912450" cy="19510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41A5B66-7638-44EC-B70F-805FD38A3342}"/>
              </a:ext>
            </a:extLst>
          </p:cNvPr>
          <p:cNvSpPr txBox="1"/>
          <p:nvPr/>
        </p:nvSpPr>
        <p:spPr>
          <a:xfrm>
            <a:off x="4396706" y="6526910"/>
            <a:ext cx="3710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Girlanda </a:t>
            </a:r>
            <a:r>
              <a:rPr lang="it-IT" sz="12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Appl. Phys. </a:t>
            </a:r>
            <a:r>
              <a:rPr lang="en-US" sz="1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en-US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2837 (1994)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0CB357-866F-4497-8250-6BC41A6E815A}"/>
              </a:ext>
            </a:extLst>
          </p:cNvPr>
          <p:cNvSpPr txBox="1"/>
          <p:nvPr/>
        </p:nvSpPr>
        <p:spPr>
          <a:xfrm>
            <a:off x="156247" y="65604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Times New Roman" panose="02020603050405020304" pitchFamily="18" charset="0"/>
              </a:rPr>
              <a:t>S. J. Clark </a:t>
            </a:r>
            <a:r>
              <a:rPr lang="en-US" sz="1200" b="0" i="1" u="none" strike="noStrike" baseline="0" dirty="0">
                <a:latin typeface="Times New Roman" panose="02020603050405020304" pitchFamily="18" charset="0"/>
              </a:rPr>
              <a:t>et al., </a:t>
            </a:r>
            <a:r>
              <a:rPr lang="en-US" sz="12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B., 58,16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</a:t>
            </a: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918A163D-9EF8-E860-1713-638EBA46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0353" y="6437439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22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00F862C-DBFF-414B-BE14-E8EEF1296FA6}"/>
              </a:ext>
            </a:extLst>
          </p:cNvPr>
          <p:cNvSpPr txBox="1">
            <a:spLocks/>
          </p:cNvSpPr>
          <p:nvPr/>
        </p:nvSpPr>
        <p:spPr>
          <a:xfrm>
            <a:off x="2205271" y="201647"/>
            <a:ext cx="4848320" cy="769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transition diagram of FeSi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8714F7-F78C-4958-B9D5-878E44F4EC17}"/>
              </a:ext>
            </a:extLst>
          </p:cNvPr>
          <p:cNvSpPr/>
          <p:nvPr/>
        </p:nvSpPr>
        <p:spPr>
          <a:xfrm>
            <a:off x="6561056" y="2499596"/>
            <a:ext cx="857839" cy="284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E7D58-857C-4F20-88BF-109DB1159DB6}"/>
              </a:ext>
            </a:extLst>
          </p:cNvPr>
          <p:cNvSpPr/>
          <p:nvPr/>
        </p:nvSpPr>
        <p:spPr>
          <a:xfrm>
            <a:off x="6730738" y="2572883"/>
            <a:ext cx="857839" cy="246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1AC293-C711-4EC3-994C-165E63AE7666}"/>
              </a:ext>
            </a:extLst>
          </p:cNvPr>
          <p:cNvSpPr/>
          <p:nvPr/>
        </p:nvSpPr>
        <p:spPr>
          <a:xfrm>
            <a:off x="4384828" y="2499596"/>
            <a:ext cx="479404" cy="32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0D8280-8346-4E4C-BBAD-187FF47F2676}"/>
              </a:ext>
            </a:extLst>
          </p:cNvPr>
          <p:cNvSpPr/>
          <p:nvPr/>
        </p:nvSpPr>
        <p:spPr>
          <a:xfrm>
            <a:off x="5476973" y="3308808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119C0-80EF-4F38-B48E-203DA22C566C}"/>
              </a:ext>
            </a:extLst>
          </p:cNvPr>
          <p:cNvSpPr/>
          <p:nvPr/>
        </p:nvSpPr>
        <p:spPr>
          <a:xfrm>
            <a:off x="5844618" y="4138367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E7899B-2B9E-4B7D-90DD-CE995A8408CF}"/>
              </a:ext>
            </a:extLst>
          </p:cNvPr>
          <p:cNvSpPr/>
          <p:nvPr/>
        </p:nvSpPr>
        <p:spPr>
          <a:xfrm>
            <a:off x="6155703" y="4018503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C36A6B-BC2E-4433-9BF3-E56AC9BB1C78}"/>
              </a:ext>
            </a:extLst>
          </p:cNvPr>
          <p:cNvSpPr/>
          <p:nvPr/>
        </p:nvSpPr>
        <p:spPr>
          <a:xfrm>
            <a:off x="6439096" y="3006469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013AFB-3EA5-4A8A-8B16-ED050BAE203F}"/>
              </a:ext>
            </a:extLst>
          </p:cNvPr>
          <p:cNvSpPr/>
          <p:nvPr/>
        </p:nvSpPr>
        <p:spPr>
          <a:xfrm>
            <a:off x="6749592" y="3482547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EAFD35-6FE1-4D49-8698-646D8E28EC50}"/>
              </a:ext>
            </a:extLst>
          </p:cNvPr>
          <p:cNvSpPr/>
          <p:nvPr/>
        </p:nvSpPr>
        <p:spPr>
          <a:xfrm>
            <a:off x="7093669" y="3525889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4C0AE8-8BA7-4FE8-B4DA-59A69406BD50}"/>
              </a:ext>
            </a:extLst>
          </p:cNvPr>
          <p:cNvSpPr/>
          <p:nvPr/>
        </p:nvSpPr>
        <p:spPr>
          <a:xfrm>
            <a:off x="7728614" y="4110086"/>
            <a:ext cx="131975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EB171-7527-419B-9A67-4F937699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7" y="821536"/>
            <a:ext cx="4535253" cy="50535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BB7264-64B9-4292-8B8F-BE02FA7D70AC}"/>
              </a:ext>
            </a:extLst>
          </p:cNvPr>
          <p:cNvSpPr txBox="1"/>
          <p:nvPr/>
        </p:nvSpPr>
        <p:spPr>
          <a:xfrm>
            <a:off x="32992" y="5877309"/>
            <a:ext cx="58116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equilibrium phase diagram for the system Fe–Si by Piton and Fay. α-phase:FeSi</a:t>
            </a:r>
            <a:r>
              <a:rPr lang="en-US" sz="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β-phase:FeSi</a:t>
            </a:r>
            <a:r>
              <a:rPr lang="en-US" sz="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ε-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phase:FeSi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7AF4589-B3F1-4F24-B952-0C87C09AD9C7}"/>
              </a:ext>
            </a:extLst>
          </p:cNvPr>
          <p:cNvCxnSpPr/>
          <p:nvPr/>
        </p:nvCxnSpPr>
        <p:spPr>
          <a:xfrm>
            <a:off x="1635970" y="4138367"/>
            <a:ext cx="0" cy="126664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7">
            <a:extLst>
              <a:ext uri="{FF2B5EF4-FFF2-40B4-BE49-F238E27FC236}">
                <a16:creationId xmlns:a16="http://schemas.microsoft.com/office/drawing/2014/main" id="{E4F46A7E-F74D-4746-9C94-DF17C876C159}"/>
              </a:ext>
            </a:extLst>
          </p:cNvPr>
          <p:cNvSpPr txBox="1"/>
          <p:nvPr/>
        </p:nvSpPr>
        <p:spPr>
          <a:xfrm>
            <a:off x="4810256" y="1213033"/>
            <a:ext cx="4127332" cy="373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β-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based material is a promising candidate</a:t>
            </a:r>
            <a:r>
              <a:rPr lang="en-US" sz="20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thermoelectric (TE)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working at high temperatures due to: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nvironmental friendliness 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ood thermal stability 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oxidation resistance 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cost.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8623C-88CE-4F42-B3B0-20A036B4AE1E}"/>
              </a:ext>
            </a:extLst>
          </p:cNvPr>
          <p:cNvSpPr txBox="1"/>
          <p:nvPr/>
        </p:nvSpPr>
        <p:spPr>
          <a:xfrm>
            <a:off x="4864232" y="5052580"/>
            <a:ext cx="41273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L. Du et al.,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Appl. Mater. Interfaces, 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12901-12909 (2020).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71321-3B36-42CD-A878-490A2CD76880}"/>
              </a:ext>
            </a:extLst>
          </p:cNvPr>
          <p:cNvSpPr txBox="1"/>
          <p:nvPr/>
        </p:nvSpPr>
        <p:spPr>
          <a:xfrm>
            <a:off x="765312" y="6562705"/>
            <a:ext cx="45814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J. P. Piton and M. F. Fay, C. R. Acad. Sci. (Paris). </a:t>
            </a:r>
            <a:r>
              <a:rPr lang="en-US" sz="11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C266</a:t>
            </a:r>
            <a:r>
              <a:rPr lang="en-US" sz="11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514–516 (1968).</a:t>
            </a:r>
            <a:endParaRPr lang="en-US" sz="1100" dirty="0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938B2622-A905-85AD-9003-20982F65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7897" y="6451431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1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2795A5-807F-121E-7ED3-9EA3B43F9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6" y="-18790"/>
            <a:ext cx="3423645" cy="3286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542BCE-28F3-327D-D3C0-B905055A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" y="3204168"/>
            <a:ext cx="3428068" cy="3286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F42BF-7875-23EA-6374-7C1DC898E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706" y="-70016"/>
            <a:ext cx="3466566" cy="337128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54A23-B455-0C7A-704F-99F79BC43C1F}"/>
              </a:ext>
            </a:extLst>
          </p:cNvPr>
          <p:cNvCxnSpPr>
            <a:cxnSpLocks/>
          </p:cNvCxnSpPr>
          <p:nvPr/>
        </p:nvCxnSpPr>
        <p:spPr>
          <a:xfrm>
            <a:off x="3370065" y="106625"/>
            <a:ext cx="18698" cy="604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94DDEA-2184-4C79-52DA-18BB7DAF8816}"/>
              </a:ext>
            </a:extLst>
          </p:cNvPr>
          <p:cNvSpPr txBox="1"/>
          <p:nvPr/>
        </p:nvSpPr>
        <p:spPr>
          <a:xfrm>
            <a:off x="4577722" y="72303"/>
            <a:ext cx="14187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9EDE7-BEC9-775D-EFB0-C5E5C4E2FD5A}"/>
              </a:ext>
            </a:extLst>
          </p:cNvPr>
          <p:cNvSpPr txBox="1"/>
          <p:nvPr/>
        </p:nvSpPr>
        <p:spPr>
          <a:xfrm>
            <a:off x="665079" y="3330762"/>
            <a:ext cx="253432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Co-doped samples are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temperature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08C4F-2D4D-EEE7-C1D6-49516494B1A5}"/>
              </a:ext>
            </a:extLst>
          </p:cNvPr>
          <p:cNvSpPr txBox="1"/>
          <p:nvPr/>
        </p:nvSpPr>
        <p:spPr>
          <a:xfrm>
            <a:off x="3991068" y="3468329"/>
            <a:ext cx="24936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Ni-doped samples are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temperature.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36D937-7896-2BAA-4627-3C51235A26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489335"/>
              </p:ext>
            </p:extLst>
          </p:nvPr>
        </p:nvGraphicFramePr>
        <p:xfrm>
          <a:off x="4889810" y="229337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9810" y="229337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CDD2DAA-B2F1-870F-E1EF-3A0B1038E419}"/>
              </a:ext>
            </a:extLst>
          </p:cNvPr>
          <p:cNvSpPr txBox="1"/>
          <p:nvPr/>
        </p:nvSpPr>
        <p:spPr>
          <a:xfrm>
            <a:off x="6723037" y="1093024"/>
            <a:ext cx="2363411" cy="385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 small </a:t>
            </a:r>
            <a:r>
              <a:rPr lang="en-US" altLang="ja-JP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ja-JP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ja-JP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increasing temperature because of large </a:t>
            </a:r>
            <a:r>
              <a:rPr lang="en-US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large 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</a:t>
            </a: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Ni: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</a:t>
            </a:r>
            <a:r>
              <a:rPr lang="el-GR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high temperature probably due to</a:t>
            </a:r>
            <a:r>
              <a:rPr lang="ja-JP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increasing temperature.</a:t>
            </a:r>
          </a:p>
          <a:p>
            <a:pPr algn="just">
              <a:lnSpc>
                <a:spcPct val="150000"/>
              </a:lnSpc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Co+Ni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More improved </a:t>
            </a:r>
            <a:r>
              <a:rPr lang="en-US" sz="1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54EA74F-2F57-D9EF-5ED6-847489F1A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821807"/>
              </p:ext>
            </p:extLst>
          </p:nvPr>
        </p:nvGraphicFramePr>
        <p:xfrm>
          <a:off x="6870662" y="5359228"/>
          <a:ext cx="2021354" cy="7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800" imgH="507960" progId="Equation.DSMT4">
                  <p:embed/>
                </p:oleObj>
              </mc:Choice>
              <mc:Fallback>
                <p:oleObj name="Equation" r:id="rId8" imgW="13968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0662" y="5359228"/>
                        <a:ext cx="2021354" cy="73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Arrow: Right 33">
            <a:extLst>
              <a:ext uri="{FF2B5EF4-FFF2-40B4-BE49-F238E27FC236}">
                <a16:creationId xmlns:a16="http://schemas.microsoft.com/office/drawing/2014/main" id="{5A6DC843-274E-0CE3-37BC-FE36FDC319BB}"/>
              </a:ext>
            </a:extLst>
          </p:cNvPr>
          <p:cNvSpPr/>
          <p:nvPr/>
        </p:nvSpPr>
        <p:spPr>
          <a:xfrm rot="1605279">
            <a:off x="4944391" y="2243933"/>
            <a:ext cx="1006922" cy="141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BA7F581-A490-C517-F323-33173483796D}"/>
              </a:ext>
            </a:extLst>
          </p:cNvPr>
          <p:cNvSpPr/>
          <p:nvPr/>
        </p:nvSpPr>
        <p:spPr>
          <a:xfrm>
            <a:off x="2025753" y="2434045"/>
            <a:ext cx="1006922" cy="131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7AA49F4-DCB4-2596-D950-F773D81A7BB7}"/>
              </a:ext>
            </a:extLst>
          </p:cNvPr>
          <p:cNvSpPr/>
          <p:nvPr/>
        </p:nvSpPr>
        <p:spPr>
          <a:xfrm>
            <a:off x="2128350" y="4952955"/>
            <a:ext cx="1006922" cy="141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F87BE8B5-752F-19FE-ADC5-3D008135C9FE}"/>
              </a:ext>
            </a:extLst>
          </p:cNvPr>
          <p:cNvSpPr/>
          <p:nvPr/>
        </p:nvSpPr>
        <p:spPr>
          <a:xfrm rot="15287126">
            <a:off x="5579453" y="5224960"/>
            <a:ext cx="327722" cy="142300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72E8D7-ED40-440B-7A3F-9AD1315CE726}"/>
              </a:ext>
            </a:extLst>
          </p:cNvPr>
          <p:cNvSpPr txBox="1"/>
          <p:nvPr/>
        </p:nvSpPr>
        <p:spPr>
          <a:xfrm>
            <a:off x="7172385" y="43440"/>
            <a:ext cx="1740229" cy="417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studies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BE718B5E-6538-DEE1-7862-65B37A5E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240" y="6317391"/>
            <a:ext cx="560439" cy="299719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62F29-EACD-08B3-5AEB-5365AAE09672}"/>
              </a:ext>
            </a:extLst>
          </p:cNvPr>
          <p:cNvSpPr txBox="1"/>
          <p:nvPr/>
        </p:nvSpPr>
        <p:spPr>
          <a:xfrm>
            <a:off x="510040" y="91530"/>
            <a:ext cx="14187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3916F-A4E0-A3E3-B78E-85FDDA9A7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022" y="3216030"/>
            <a:ext cx="3425357" cy="328392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6856D30-4D34-655E-D14C-2845D5F50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603200"/>
              </p:ext>
            </p:extLst>
          </p:nvPr>
        </p:nvGraphicFramePr>
        <p:xfrm>
          <a:off x="606223" y="990494"/>
          <a:ext cx="1162955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39834" imgH="466445" progId="Equation.DSMT4">
                  <p:embed/>
                </p:oleObj>
              </mc:Choice>
              <mc:Fallback>
                <p:oleObj name="Equation" r:id="rId11" imgW="839834" imgH="46644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7538B29-F1B5-8EF1-011F-534BB5CB30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6223" y="990494"/>
                        <a:ext cx="1162955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6E2798-82A2-E839-8F23-26A3D58C9F38}"/>
              </a:ext>
            </a:extLst>
          </p:cNvPr>
          <p:cNvCxnSpPr>
            <a:cxnSpLocks/>
          </p:cNvCxnSpPr>
          <p:nvPr/>
        </p:nvCxnSpPr>
        <p:spPr>
          <a:xfrm>
            <a:off x="575771" y="1183810"/>
            <a:ext cx="11599" cy="233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5FC60F-5466-B26A-E786-287210F47966}"/>
              </a:ext>
            </a:extLst>
          </p:cNvPr>
          <p:cNvCxnSpPr/>
          <p:nvPr/>
        </p:nvCxnSpPr>
        <p:spPr>
          <a:xfrm flipV="1">
            <a:off x="968904" y="1354174"/>
            <a:ext cx="0" cy="197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8231944-0726-8726-8C36-675811912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837885"/>
              </p:ext>
            </p:extLst>
          </p:nvPr>
        </p:nvGraphicFramePr>
        <p:xfrm>
          <a:off x="997998" y="3830522"/>
          <a:ext cx="1729447" cy="61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53310" imgH="832071" progId="Equation.DSMT4">
                  <p:embed/>
                </p:oleObj>
              </mc:Choice>
              <mc:Fallback>
                <p:oleObj name="Equation" r:id="rId13" imgW="2353310" imgH="832071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C2DE2DE-838F-AC9D-E651-7F54B58B4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97998" y="3830522"/>
                        <a:ext cx="1729447" cy="611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428E43-57B4-E213-3911-4AE37977D28B}"/>
              </a:ext>
            </a:extLst>
          </p:cNvPr>
          <p:cNvCxnSpPr>
            <a:cxnSpLocks/>
          </p:cNvCxnSpPr>
          <p:nvPr/>
        </p:nvCxnSpPr>
        <p:spPr>
          <a:xfrm flipV="1">
            <a:off x="980203" y="4011962"/>
            <a:ext cx="0" cy="205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3BCCE6-BF6A-5EBE-6974-1C8E11BDD96E}"/>
              </a:ext>
            </a:extLst>
          </p:cNvPr>
          <p:cNvCxnSpPr>
            <a:cxnSpLocks/>
          </p:cNvCxnSpPr>
          <p:nvPr/>
        </p:nvCxnSpPr>
        <p:spPr>
          <a:xfrm>
            <a:off x="1799344" y="4217271"/>
            <a:ext cx="0" cy="238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2EDBA9-DEE6-BB1D-8023-F14E576BFCAB}"/>
              </a:ext>
            </a:extLst>
          </p:cNvPr>
          <p:cNvSpPr txBox="1"/>
          <p:nvPr/>
        </p:nvSpPr>
        <p:spPr>
          <a:xfrm>
            <a:off x="1799403" y="365320"/>
            <a:ext cx="16648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= 6.0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 cm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τ</a:t>
            </a:r>
            <a:r>
              <a:rPr lang="en-US" sz="1400" kern="1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13.6 fs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C3B8ED-4622-D7A2-689E-F9098294B0E8}"/>
              </a:ext>
            </a:extLst>
          </p:cNvPr>
          <p:cNvSpPr txBox="1"/>
          <p:nvPr/>
        </p:nvSpPr>
        <p:spPr>
          <a:xfrm>
            <a:off x="5444472" y="427189"/>
            <a:ext cx="21755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* = 0.12</a:t>
            </a:r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</a:t>
            </a:r>
            <a:r>
              <a:rPr lang="en-US" sz="1400" kern="100" baseline="-25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en-US" sz="1400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10-40 cm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τ</a:t>
            </a:r>
            <a:r>
              <a:rPr lang="en-US" sz="1400" kern="100" dirty="0">
                <a:solidFill>
                  <a:srgbClr val="FF00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=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0.68 fs - 2.73 fs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3A5A938-3857-8560-38F5-24FB4F664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27476"/>
              </p:ext>
            </p:extLst>
          </p:nvPr>
        </p:nvGraphicFramePr>
        <p:xfrm>
          <a:off x="3977880" y="2140712"/>
          <a:ext cx="1064110" cy="601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56572" imgH="766818" progId="Equation.DSMT4">
                  <p:embed/>
                </p:oleObj>
              </mc:Choice>
              <mc:Fallback>
                <p:oleObj name="Equation" r:id="rId15" imgW="1356572" imgH="76681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77880" y="2140712"/>
                        <a:ext cx="1064110" cy="601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BAD56AC-D74E-7DC2-77FE-8BA372BCBDEF}"/>
              </a:ext>
            </a:extLst>
          </p:cNvPr>
          <p:cNvSpPr txBox="1"/>
          <p:nvPr/>
        </p:nvSpPr>
        <p:spPr>
          <a:xfrm>
            <a:off x="35868" y="6524281"/>
            <a:ext cx="3394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Sam</a:t>
            </a:r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et al.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Jpn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J. Appl. Phys.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61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111002 (2022)</a:t>
            </a:r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435094-2B77-8FA9-9476-B3E515C20252}"/>
              </a:ext>
            </a:extLst>
          </p:cNvPr>
          <p:cNvSpPr txBox="1"/>
          <p:nvPr/>
        </p:nvSpPr>
        <p:spPr>
          <a:xfrm>
            <a:off x="3876484" y="6540722"/>
            <a:ext cx="2722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Sam</a:t>
            </a:r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</a:rPr>
              <a:t>M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aterials.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16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927 (2023)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7702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4C437FDC-B0D5-6BF0-B46C-1F99BCA0A008}"/>
              </a:ext>
            </a:extLst>
          </p:cNvPr>
          <p:cNvSpPr txBox="1"/>
          <p:nvPr/>
        </p:nvSpPr>
        <p:spPr>
          <a:xfrm>
            <a:off x="663677" y="991041"/>
            <a:ext cx="7816645" cy="465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 effects of Co and Ni on the structure and phase transition 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Fe</a:t>
            </a:r>
            <a:r>
              <a:rPr lang="en-US" sz="2000" baseline="-25000" dirty="0">
                <a:latin typeface="Times New Roman" panose="02020603050405020304" pitchFamily="18" charset="0"/>
                <a:ea typeface="Yu Mincho" panose="02020400000000000000" pitchFamily="18" charset="-128"/>
              </a:rPr>
              <a:t>0.97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-</a:t>
            </a:r>
            <a:r>
              <a:rPr lang="en-US" sz="2000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Ni</a:t>
            </a:r>
            <a:r>
              <a:rPr lang="en-US" sz="2000" i="1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x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Co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0.03</a:t>
            </a:r>
            <a:r>
              <a:rPr lang="en-US" sz="2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Si</a:t>
            </a:r>
            <a:r>
              <a:rPr lang="en-US" sz="2000" baseline="-250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2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prepared by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arc melting method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the electrical and thermoelectric properties 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 and Ni-doped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-FeSi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prepared by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arc melting method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optimum doping concentration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 and Ni substitution to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carrier density and mobility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improving electrical and thermoelectric properties.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B8029D2-2403-77AD-9511-FFE42912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9909" y="6403292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F7BE22-3D58-E6FB-5EF3-2232AAD1DAC5}"/>
              </a:ext>
            </a:extLst>
          </p:cNvPr>
          <p:cNvSpPr txBox="1">
            <a:spLocks/>
          </p:cNvSpPr>
          <p:nvPr/>
        </p:nvSpPr>
        <p:spPr>
          <a:xfrm>
            <a:off x="15914" y="342250"/>
            <a:ext cx="3048000" cy="780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research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1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E7B958-6B4C-1D96-01B5-F44C4BFC3189}"/>
              </a:ext>
            </a:extLst>
          </p:cNvPr>
          <p:cNvSpPr txBox="1"/>
          <p:nvPr/>
        </p:nvSpPr>
        <p:spPr>
          <a:xfrm>
            <a:off x="122549" y="2266529"/>
            <a:ext cx="8616098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Yu Mincho" panose="02020400000000000000" pitchFamily="18" charset="-128"/>
              </a:rPr>
              <a:t>Experimental methods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endParaRPr lang="en-US" sz="4400" b="1" dirty="0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DFD110D3-A108-C8E2-7410-07F1F7FD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4684" y="6413910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7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207C9F1B-295E-4FE0-BA76-02FE0C77BA05}"/>
              </a:ext>
            </a:extLst>
          </p:cNvPr>
          <p:cNvGraphicFramePr/>
          <p:nvPr/>
        </p:nvGraphicFramePr>
        <p:xfrm>
          <a:off x="-70988" y="887232"/>
          <a:ext cx="5245404" cy="552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3BCEC01-CB1D-4E49-BF79-D90F3EF8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7502" y="6492077"/>
            <a:ext cx="2057400" cy="365125"/>
          </a:xfrm>
        </p:spPr>
        <p:txBody>
          <a:bodyPr/>
          <a:lstStyle/>
          <a:p>
            <a:fld id="{C3DB2ADC-AF19-4574-8C10-79B5B04FCA27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119C0-80EF-4F38-B48E-203DA22C566C}"/>
              </a:ext>
            </a:extLst>
          </p:cNvPr>
          <p:cNvSpPr/>
          <p:nvPr/>
        </p:nvSpPr>
        <p:spPr>
          <a:xfrm>
            <a:off x="-48193" y="4268048"/>
            <a:ext cx="127751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E7899B-2B9E-4B7D-90DD-CE995A8408CF}"/>
              </a:ext>
            </a:extLst>
          </p:cNvPr>
          <p:cNvSpPr/>
          <p:nvPr/>
        </p:nvSpPr>
        <p:spPr>
          <a:xfrm>
            <a:off x="262892" y="4148184"/>
            <a:ext cx="127751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C36A6B-BC2E-4433-9BF3-E56AC9BB1C78}"/>
              </a:ext>
            </a:extLst>
          </p:cNvPr>
          <p:cNvSpPr/>
          <p:nvPr/>
        </p:nvSpPr>
        <p:spPr>
          <a:xfrm>
            <a:off x="546285" y="3136150"/>
            <a:ext cx="127751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013AFB-3EA5-4A8A-8B16-ED050BAE203F}"/>
              </a:ext>
            </a:extLst>
          </p:cNvPr>
          <p:cNvSpPr/>
          <p:nvPr/>
        </p:nvSpPr>
        <p:spPr>
          <a:xfrm>
            <a:off x="856781" y="3612228"/>
            <a:ext cx="127751" cy="18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FEC1A5-7BDD-465A-A02D-453505F42487}"/>
              </a:ext>
            </a:extLst>
          </p:cNvPr>
          <p:cNvSpPr txBox="1"/>
          <p:nvPr/>
        </p:nvSpPr>
        <p:spPr>
          <a:xfrm>
            <a:off x="1214706" y="315669"/>
            <a:ext cx="225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:</a:t>
            </a:r>
            <a:endParaRPr lang="en-US" b="1" dirty="0"/>
          </a:p>
        </p:txBody>
      </p:sp>
      <p:pic>
        <p:nvPicPr>
          <p:cNvPr id="13314" name="Picture 2" descr="Figure S2. Schematic diagram of the vacuum arc melting furnace with... |  Download Scientific Diagram">
            <a:extLst>
              <a:ext uri="{FF2B5EF4-FFF2-40B4-BE49-F238E27FC236}">
                <a16:creationId xmlns:a16="http://schemas.microsoft.com/office/drawing/2014/main" id="{9FCDEB9E-02BC-40C7-91E5-00DEF0686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511"/>
            <a:ext cx="1579067" cy="15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AF6FA21-7832-47EC-8A68-4A51571AA167}"/>
              </a:ext>
            </a:extLst>
          </p:cNvPr>
          <p:cNvGrpSpPr/>
          <p:nvPr/>
        </p:nvGrpSpPr>
        <p:grpSpPr>
          <a:xfrm>
            <a:off x="328879" y="2549842"/>
            <a:ext cx="1170798" cy="300265"/>
            <a:chOff x="5476973" y="2280769"/>
            <a:chExt cx="1051536" cy="3647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05716C2-DB3A-4D09-AEFF-BD7104230BDD}"/>
                </a:ext>
              </a:extLst>
            </p:cNvPr>
            <p:cNvCxnSpPr/>
            <p:nvPr/>
          </p:nvCxnSpPr>
          <p:spPr>
            <a:xfrm>
              <a:off x="5618375" y="2300140"/>
              <a:ext cx="89613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AD782C-5F26-4267-8B98-A4AF211468AA}"/>
                </a:ext>
              </a:extLst>
            </p:cNvPr>
            <p:cNvCxnSpPr/>
            <p:nvPr/>
          </p:nvCxnSpPr>
          <p:spPr>
            <a:xfrm flipH="1">
              <a:off x="5482705" y="2300140"/>
              <a:ext cx="131975" cy="199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020C0F-54C9-4A70-BBBD-984F1B5B06E9}"/>
                </a:ext>
              </a:extLst>
            </p:cNvPr>
            <p:cNvCxnSpPr/>
            <p:nvPr/>
          </p:nvCxnSpPr>
          <p:spPr>
            <a:xfrm flipH="1">
              <a:off x="6391962" y="2300140"/>
              <a:ext cx="131975" cy="199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773D698-601D-4537-B5E4-E9551CEC9A44}"/>
                </a:ext>
              </a:extLst>
            </p:cNvPr>
            <p:cNvCxnSpPr>
              <a:cxnSpLocks/>
            </p:cNvCxnSpPr>
            <p:nvPr/>
          </p:nvCxnSpPr>
          <p:spPr>
            <a:xfrm>
              <a:off x="5476973" y="2499596"/>
              <a:ext cx="9194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8D96688-5A7C-4346-A671-CF2DC59A1A98}"/>
                </a:ext>
              </a:extLst>
            </p:cNvPr>
            <p:cNvCxnSpPr/>
            <p:nvPr/>
          </p:nvCxnSpPr>
          <p:spPr>
            <a:xfrm>
              <a:off x="5483534" y="2503291"/>
              <a:ext cx="0" cy="1422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FF3EBF-A4ED-4E26-8CCC-6C70491C7585}"/>
                </a:ext>
              </a:extLst>
            </p:cNvPr>
            <p:cNvCxnSpPr>
              <a:cxnSpLocks/>
            </p:cNvCxnSpPr>
            <p:nvPr/>
          </p:nvCxnSpPr>
          <p:spPr>
            <a:xfrm>
              <a:off x="5476973" y="2644925"/>
              <a:ext cx="9194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7E944EC-13F2-4AA2-8B9B-D729A387FE18}"/>
                </a:ext>
              </a:extLst>
            </p:cNvPr>
            <p:cNvCxnSpPr/>
            <p:nvPr/>
          </p:nvCxnSpPr>
          <p:spPr>
            <a:xfrm>
              <a:off x="6392943" y="2501993"/>
              <a:ext cx="0" cy="1422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8D39C0-9746-4AA4-B0C9-C7F9F2FBCA6D}"/>
                </a:ext>
              </a:extLst>
            </p:cNvPr>
            <p:cNvCxnSpPr/>
            <p:nvPr/>
          </p:nvCxnSpPr>
          <p:spPr>
            <a:xfrm>
              <a:off x="6525566" y="2299230"/>
              <a:ext cx="0" cy="1422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5AA3D0D-B63C-4889-894D-4EBF4E43352C}"/>
                </a:ext>
              </a:extLst>
            </p:cNvPr>
            <p:cNvCxnSpPr/>
            <p:nvPr/>
          </p:nvCxnSpPr>
          <p:spPr>
            <a:xfrm flipH="1">
              <a:off x="6396534" y="2445382"/>
              <a:ext cx="131975" cy="1994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C79875-3917-4670-AB6E-822DED16AE24}"/>
                </a:ext>
              </a:extLst>
            </p:cNvPr>
            <p:cNvSpPr txBox="1"/>
            <p:nvPr/>
          </p:nvSpPr>
          <p:spPr>
            <a:xfrm>
              <a:off x="5585676" y="2280769"/>
              <a:ext cx="91940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7x7x1.5mm</a:t>
              </a:r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F47C2CA3-CA6A-46C4-84CF-892721DC1583}"/>
              </a:ext>
            </a:extLst>
          </p:cNvPr>
          <p:cNvSpPr/>
          <p:nvPr/>
        </p:nvSpPr>
        <p:spPr>
          <a:xfrm>
            <a:off x="839458" y="2308803"/>
            <a:ext cx="120766" cy="199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1E36F76-7E9A-45A0-B614-B7C317D930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759"/>
          <a:stretch/>
        </p:blipFill>
        <p:spPr>
          <a:xfrm>
            <a:off x="183943" y="3301044"/>
            <a:ext cx="1306005" cy="846072"/>
          </a:xfrm>
          <a:prstGeom prst="rect">
            <a:avLst/>
          </a:prstGeom>
        </p:spPr>
      </p:pic>
      <p:sp>
        <p:nvSpPr>
          <p:cNvPr id="54" name="Arrow: Down 53">
            <a:extLst>
              <a:ext uri="{FF2B5EF4-FFF2-40B4-BE49-F238E27FC236}">
                <a16:creationId xmlns:a16="http://schemas.microsoft.com/office/drawing/2014/main" id="{F6998D9C-ABED-40E5-8D65-61B64FC0B46F}"/>
              </a:ext>
            </a:extLst>
          </p:cNvPr>
          <p:cNvSpPr/>
          <p:nvPr/>
        </p:nvSpPr>
        <p:spPr>
          <a:xfrm>
            <a:off x="815640" y="3015080"/>
            <a:ext cx="120766" cy="199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37E542C-3FBA-4586-B251-FC02B8E9F6CC}"/>
              </a:ext>
            </a:extLst>
          </p:cNvPr>
          <p:cNvSpPr/>
          <p:nvPr/>
        </p:nvSpPr>
        <p:spPr>
          <a:xfrm>
            <a:off x="284927" y="4562286"/>
            <a:ext cx="1306005" cy="7092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Furnace 1150 </a:t>
            </a:r>
            <a:r>
              <a:rPr lang="en-US" sz="1600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3h.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2F650AF-A7BD-4FC8-AC61-FB759E444616}"/>
              </a:ext>
            </a:extLst>
          </p:cNvPr>
          <p:cNvSpPr/>
          <p:nvPr/>
        </p:nvSpPr>
        <p:spPr>
          <a:xfrm>
            <a:off x="142159" y="5675540"/>
            <a:ext cx="1579067" cy="6890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Furnace 840 </a:t>
            </a:r>
            <a:r>
              <a:rPr lang="en-US" sz="1600" baseline="30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 h.</a:t>
            </a:r>
          </a:p>
        </p:txBody>
      </p:sp>
      <p:sp>
        <p:nvSpPr>
          <p:cNvPr id="57" name="Arrow: Down 56">
            <a:extLst>
              <a:ext uri="{FF2B5EF4-FFF2-40B4-BE49-F238E27FC236}">
                <a16:creationId xmlns:a16="http://schemas.microsoft.com/office/drawing/2014/main" id="{C9513775-9410-4B65-836A-3BA830967594}"/>
              </a:ext>
            </a:extLst>
          </p:cNvPr>
          <p:cNvSpPr/>
          <p:nvPr/>
        </p:nvSpPr>
        <p:spPr>
          <a:xfrm>
            <a:off x="847231" y="4227479"/>
            <a:ext cx="120766" cy="199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57">
            <a:extLst>
              <a:ext uri="{FF2B5EF4-FFF2-40B4-BE49-F238E27FC236}">
                <a16:creationId xmlns:a16="http://schemas.microsoft.com/office/drawing/2014/main" id="{5C570180-3C6A-40A5-8146-D4F2084575AF}"/>
              </a:ext>
            </a:extLst>
          </p:cNvPr>
          <p:cNvSpPr/>
          <p:nvPr/>
        </p:nvSpPr>
        <p:spPr>
          <a:xfrm>
            <a:off x="928045" y="5312765"/>
            <a:ext cx="120766" cy="199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80C7DA-3591-40EB-916D-86AD131F8B28}"/>
              </a:ext>
            </a:extLst>
          </p:cNvPr>
          <p:cNvSpPr txBox="1"/>
          <p:nvPr/>
        </p:nvSpPr>
        <p:spPr>
          <a:xfrm>
            <a:off x="5401821" y="402677"/>
            <a:ext cx="2613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:</a:t>
            </a:r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00E57C81-61A3-45E7-B377-B1395E327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456984"/>
              </p:ext>
            </p:extLst>
          </p:nvPr>
        </p:nvGraphicFramePr>
        <p:xfrm>
          <a:off x="3874987" y="835744"/>
          <a:ext cx="5122183" cy="552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6BE4DA-1FBC-440C-8F95-CDBEE3EDF392}"/>
              </a:ext>
            </a:extLst>
          </p:cNvPr>
          <p:cNvCxnSpPr>
            <a:cxnSpLocks/>
          </p:cNvCxnSpPr>
          <p:nvPr/>
        </p:nvCxnSpPr>
        <p:spPr>
          <a:xfrm>
            <a:off x="3751766" y="673507"/>
            <a:ext cx="112056" cy="57254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64DE10-CC8D-7A51-5E2F-A3C0CD65D4A4}"/>
              </a:ext>
            </a:extLst>
          </p:cNvPr>
          <p:cNvSpPr txBox="1"/>
          <p:nvPr/>
        </p:nvSpPr>
        <p:spPr>
          <a:xfrm>
            <a:off x="3281882" y="6635628"/>
            <a:ext cx="33940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Ohtaki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Chem. Lett. 22, 1067-1070 (1993).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13DE2-6605-6544-5D6D-0904E796B7FB}"/>
              </a:ext>
            </a:extLst>
          </p:cNvPr>
          <p:cNvSpPr txBox="1"/>
          <p:nvPr/>
        </p:nvSpPr>
        <p:spPr>
          <a:xfrm>
            <a:off x="262892" y="6393024"/>
            <a:ext cx="8599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annealing condition was optimized by Ohtaki </a:t>
            </a:r>
            <a:r>
              <a:rPr lang="en-US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Cu, Zn, Nb, Ag, and Sb doping.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7069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11235</TotalTime>
  <Words>1464</Words>
  <Application>Microsoft Office PowerPoint</Application>
  <PresentationFormat>On-screen Show (4:3)</PresentationFormat>
  <Paragraphs>283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Mincho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kind attention!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Sopheap</dc:creator>
  <cp:lastModifiedBy>Sam Sopheap</cp:lastModifiedBy>
  <cp:revision>461</cp:revision>
  <cp:lastPrinted>2023-07-25T02:22:51Z</cp:lastPrinted>
  <dcterms:created xsi:type="dcterms:W3CDTF">2021-06-29T01:00:25Z</dcterms:created>
  <dcterms:modified xsi:type="dcterms:W3CDTF">2023-09-21T02:57:04Z</dcterms:modified>
</cp:coreProperties>
</file>