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3"/>
  </p:notesMasterIdLst>
  <p:handoutMasterIdLst>
    <p:handoutMasterId r:id="rId24"/>
  </p:handoutMasterIdLst>
  <p:sldIdLst>
    <p:sldId id="431" r:id="rId2"/>
    <p:sldId id="475" r:id="rId3"/>
    <p:sldId id="435" r:id="rId4"/>
    <p:sldId id="466" r:id="rId5"/>
    <p:sldId id="446" r:id="rId6"/>
    <p:sldId id="399" r:id="rId7"/>
    <p:sldId id="456" r:id="rId8"/>
    <p:sldId id="442" r:id="rId9"/>
    <p:sldId id="468" r:id="rId10"/>
    <p:sldId id="476" r:id="rId11"/>
    <p:sldId id="462" r:id="rId12"/>
    <p:sldId id="450" r:id="rId13"/>
    <p:sldId id="477" r:id="rId14"/>
    <p:sldId id="464" r:id="rId15"/>
    <p:sldId id="406" r:id="rId16"/>
    <p:sldId id="470" r:id="rId17"/>
    <p:sldId id="472" r:id="rId18"/>
    <p:sldId id="473" r:id="rId19"/>
    <p:sldId id="448" r:id="rId20"/>
    <p:sldId id="423" r:id="rId21"/>
    <p:sldId id="458" r:id="rId22"/>
  </p:sldIdLst>
  <p:sldSz cx="9144000" cy="6858000" type="screen4x3"/>
  <p:notesSz cx="679132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発表スライド" id="{A6BF0295-BF6A-409F-A176-01A83A66DC30}">
          <p14:sldIdLst>
            <p14:sldId id="431"/>
            <p14:sldId id="475"/>
            <p14:sldId id="435"/>
            <p14:sldId id="466"/>
            <p14:sldId id="446"/>
            <p14:sldId id="399"/>
            <p14:sldId id="456"/>
            <p14:sldId id="442"/>
            <p14:sldId id="468"/>
            <p14:sldId id="476"/>
            <p14:sldId id="462"/>
            <p14:sldId id="450"/>
            <p14:sldId id="477"/>
            <p14:sldId id="464"/>
            <p14:sldId id="406"/>
            <p14:sldId id="470"/>
          </p14:sldIdLst>
        </p14:section>
        <p14:section name="予備スライド" id="{D29DED73-6E7B-4B2D-9C87-6E2CDB61C129}">
          <p14:sldIdLst>
            <p14:sldId id="472"/>
            <p14:sldId id="473"/>
            <p14:sldId id="448"/>
            <p14:sldId id="423"/>
            <p14:sldId id="458"/>
          </p14:sldIdLst>
        </p14:section>
      </p14:sectionLst>
    </p:ext>
    <p:ext uri="{EFAFB233-063F-42B5-8137-9DF3F51BA10A}">
      <p15:sldGuideLst xmlns:p15="http://schemas.microsoft.com/office/powerpoint/2012/main">
        <p15:guide id="1" orient="horz" pos="2205">
          <p15:clr>
            <a:srgbClr val="A4A3A4"/>
          </p15:clr>
        </p15:guide>
        <p15:guide id="2" pos="29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4FF"/>
    <a:srgbClr val="75DBFF"/>
    <a:srgbClr val="FFCCFF"/>
    <a:srgbClr val="DCECEC"/>
    <a:srgbClr val="FFFFFF"/>
    <a:srgbClr val="4DC4FF"/>
    <a:srgbClr val="BFBFBF"/>
    <a:srgbClr val="FF0000"/>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77350" autoAdjust="0"/>
  </p:normalViewPr>
  <p:slideViewPr>
    <p:cSldViewPr showGuides="1">
      <p:cViewPr varScale="1">
        <p:scale>
          <a:sx n="46" d="100"/>
          <a:sy n="46" d="100"/>
        </p:scale>
        <p:origin x="2124" y="28"/>
      </p:cViewPr>
      <p:guideLst>
        <p:guide orient="horz" pos="2205"/>
        <p:guide pos="2925"/>
      </p:guideLst>
    </p:cSldViewPr>
  </p:slideViewPr>
  <p:outlineViewPr>
    <p:cViewPr>
      <p:scale>
        <a:sx n="33" d="100"/>
        <a:sy n="33" d="100"/>
      </p:scale>
      <p:origin x="0" y="-2008"/>
    </p:cViewPr>
  </p:outlineViewPr>
  <p:notesTextViewPr>
    <p:cViewPr>
      <p:scale>
        <a:sx n="75" d="100"/>
        <a:sy n="75" d="100"/>
      </p:scale>
      <p:origin x="0" y="0"/>
    </p:cViewPr>
  </p:notesTextViewPr>
  <p:notesViewPr>
    <p:cSldViewPr>
      <p:cViewPr varScale="1">
        <p:scale>
          <a:sx n="45" d="100"/>
          <a:sy n="45" d="100"/>
        </p:scale>
        <p:origin x="18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C0E022-81ED-4953-BCF5-6CC70C424414}"/>
              </a:ext>
            </a:extLst>
          </p:cNvPr>
          <p:cNvSpPr>
            <a:spLocks noGrp="1"/>
          </p:cNvSpPr>
          <p:nvPr>
            <p:ph type="hdr" sz="quarter"/>
          </p:nvPr>
        </p:nvSpPr>
        <p:spPr>
          <a:xfrm>
            <a:off x="0" y="0"/>
            <a:ext cx="2943110" cy="497254"/>
          </a:xfrm>
          <a:prstGeom prst="rect">
            <a:avLst/>
          </a:prstGeom>
        </p:spPr>
        <p:txBody>
          <a:bodyPr vert="horz" lIns="88176" tIns="44088" rIns="88176" bIns="4408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62B050B-4B94-42E7-AFEA-BC30877A46DB}"/>
              </a:ext>
            </a:extLst>
          </p:cNvPr>
          <p:cNvSpPr>
            <a:spLocks noGrp="1"/>
          </p:cNvSpPr>
          <p:nvPr>
            <p:ph type="dt" sz="quarter" idx="1"/>
          </p:nvPr>
        </p:nvSpPr>
        <p:spPr>
          <a:xfrm>
            <a:off x="3846697" y="0"/>
            <a:ext cx="2943110" cy="497254"/>
          </a:xfrm>
          <a:prstGeom prst="rect">
            <a:avLst/>
          </a:prstGeom>
        </p:spPr>
        <p:txBody>
          <a:bodyPr vert="horz" lIns="88176" tIns="44088" rIns="88176" bIns="44088" rtlCol="0"/>
          <a:lstStyle>
            <a:lvl1pPr algn="r">
              <a:defRPr sz="1200"/>
            </a:lvl1pPr>
          </a:lstStyle>
          <a:p>
            <a:fld id="{21A82A1D-D6F3-47BE-969F-352E537C9B64}" type="datetimeFigureOut">
              <a:rPr kumimoji="1" lang="ja-JP" altLang="en-US" smtClean="0"/>
              <a:t>2023/9/22</a:t>
            </a:fld>
            <a:endParaRPr kumimoji="1" lang="ja-JP" altLang="en-US"/>
          </a:p>
        </p:txBody>
      </p:sp>
      <p:sp>
        <p:nvSpPr>
          <p:cNvPr id="4" name="フッター プレースホルダー 3">
            <a:extLst>
              <a:ext uri="{FF2B5EF4-FFF2-40B4-BE49-F238E27FC236}">
                <a16:creationId xmlns:a16="http://schemas.microsoft.com/office/drawing/2014/main" id="{7235A0FF-9013-414C-95BE-0C34515004A8}"/>
              </a:ext>
            </a:extLst>
          </p:cNvPr>
          <p:cNvSpPr>
            <a:spLocks noGrp="1"/>
          </p:cNvSpPr>
          <p:nvPr>
            <p:ph type="ftr" sz="quarter" idx="2"/>
          </p:nvPr>
        </p:nvSpPr>
        <p:spPr>
          <a:xfrm>
            <a:off x="0" y="9427797"/>
            <a:ext cx="2943110" cy="497254"/>
          </a:xfrm>
          <a:prstGeom prst="rect">
            <a:avLst/>
          </a:prstGeom>
        </p:spPr>
        <p:txBody>
          <a:bodyPr vert="horz" lIns="88176" tIns="44088" rIns="88176" bIns="4408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214023B-4B26-400D-BB9C-0BA60D5027D5}"/>
              </a:ext>
            </a:extLst>
          </p:cNvPr>
          <p:cNvSpPr>
            <a:spLocks noGrp="1"/>
          </p:cNvSpPr>
          <p:nvPr>
            <p:ph type="sldNum" sz="quarter" idx="3"/>
          </p:nvPr>
        </p:nvSpPr>
        <p:spPr>
          <a:xfrm>
            <a:off x="3846697" y="9427797"/>
            <a:ext cx="2943110" cy="497254"/>
          </a:xfrm>
          <a:prstGeom prst="rect">
            <a:avLst/>
          </a:prstGeom>
        </p:spPr>
        <p:txBody>
          <a:bodyPr vert="horz" lIns="88176" tIns="44088" rIns="88176" bIns="44088" rtlCol="0" anchor="b"/>
          <a:lstStyle>
            <a:lvl1pPr algn="r">
              <a:defRPr sz="1200"/>
            </a:lvl1pPr>
          </a:lstStyle>
          <a:p>
            <a:fld id="{A096CB26-F1EB-4E99-B423-C80B714DC4CD}" type="slidenum">
              <a:rPr kumimoji="1" lang="ja-JP" altLang="en-US" smtClean="0"/>
              <a:t>‹#›</a:t>
            </a:fld>
            <a:endParaRPr kumimoji="1" lang="ja-JP" altLang="en-US"/>
          </a:p>
        </p:txBody>
      </p:sp>
    </p:spTree>
    <p:extLst>
      <p:ext uri="{BB962C8B-B14F-4D97-AF65-F5344CB8AC3E}">
        <p14:creationId xmlns:p14="http://schemas.microsoft.com/office/powerpoint/2010/main" val="18866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2908" cy="496253"/>
          </a:xfrm>
          <a:prstGeom prst="rect">
            <a:avLst/>
          </a:prstGeom>
        </p:spPr>
        <p:txBody>
          <a:bodyPr vert="horz" lIns="92044" tIns="46022" rIns="92044" bIns="46022" rtlCol="0"/>
          <a:lstStyle>
            <a:lvl1pPr algn="l">
              <a:defRPr sz="1300"/>
            </a:lvl1pPr>
          </a:lstStyle>
          <a:p>
            <a:endParaRPr kumimoji="1" lang="ja-JP" altLang="en-US"/>
          </a:p>
        </p:txBody>
      </p:sp>
      <p:sp>
        <p:nvSpPr>
          <p:cNvPr id="3" name="日付プレースホルダー 2"/>
          <p:cNvSpPr>
            <a:spLocks noGrp="1"/>
          </p:cNvSpPr>
          <p:nvPr>
            <p:ph type="dt" idx="1"/>
          </p:nvPr>
        </p:nvSpPr>
        <p:spPr>
          <a:xfrm>
            <a:off x="3846847" y="0"/>
            <a:ext cx="2942908" cy="496253"/>
          </a:xfrm>
          <a:prstGeom prst="rect">
            <a:avLst/>
          </a:prstGeom>
        </p:spPr>
        <p:txBody>
          <a:bodyPr vert="horz" lIns="92044" tIns="46022" rIns="92044" bIns="46022" rtlCol="0"/>
          <a:lstStyle>
            <a:lvl1pPr algn="r">
              <a:defRPr sz="1300"/>
            </a:lvl1pPr>
          </a:lstStyle>
          <a:p>
            <a:fld id="{5AADEA73-BDC4-4447-842E-4BE47F6E5CBB}"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914400" y="742950"/>
            <a:ext cx="4962525" cy="3722688"/>
          </a:xfrm>
          <a:prstGeom prst="rect">
            <a:avLst/>
          </a:prstGeom>
          <a:noFill/>
          <a:ln w="12700">
            <a:solidFill>
              <a:prstClr val="black"/>
            </a:solidFill>
          </a:ln>
        </p:spPr>
        <p:txBody>
          <a:bodyPr vert="horz" lIns="92044" tIns="46022" rIns="92044" bIns="46022" rtlCol="0" anchor="ctr"/>
          <a:lstStyle/>
          <a:p>
            <a:endParaRPr lang="ja-JP" altLang="en-US"/>
          </a:p>
        </p:txBody>
      </p:sp>
      <p:sp>
        <p:nvSpPr>
          <p:cNvPr id="5" name="ノート プレースホルダー 4"/>
          <p:cNvSpPr>
            <a:spLocks noGrp="1"/>
          </p:cNvSpPr>
          <p:nvPr>
            <p:ph type="body" sz="quarter" idx="3"/>
          </p:nvPr>
        </p:nvSpPr>
        <p:spPr>
          <a:xfrm>
            <a:off x="679133" y="4714400"/>
            <a:ext cx="5433060" cy="4466273"/>
          </a:xfrm>
          <a:prstGeom prst="rect">
            <a:avLst/>
          </a:prstGeom>
        </p:spPr>
        <p:txBody>
          <a:bodyPr vert="horz" lIns="92044" tIns="46022" rIns="92044" bIns="460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7076"/>
            <a:ext cx="2942908" cy="496253"/>
          </a:xfrm>
          <a:prstGeom prst="rect">
            <a:avLst/>
          </a:prstGeom>
        </p:spPr>
        <p:txBody>
          <a:bodyPr vert="horz" lIns="92044" tIns="46022" rIns="92044" bIns="4602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46847" y="9427076"/>
            <a:ext cx="2942908" cy="496253"/>
          </a:xfrm>
          <a:prstGeom prst="rect">
            <a:avLst/>
          </a:prstGeom>
        </p:spPr>
        <p:txBody>
          <a:bodyPr vert="horz" lIns="92044" tIns="46022" rIns="92044" bIns="46022"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発表</a:t>
            </a:r>
            <a:r>
              <a:rPr lang="en-US" altLang="ja-JP" dirty="0"/>
              <a:t>10</a:t>
            </a:r>
            <a:r>
              <a:rPr lang="ja-JP" altLang="en-US" dirty="0"/>
              <a:t>分　質疑応答</a:t>
            </a:r>
            <a:r>
              <a:rPr lang="en-US" altLang="ja-JP" dirty="0"/>
              <a:t>5</a:t>
            </a:r>
            <a:r>
              <a:rPr lang="ja-JP" altLang="en-US" dirty="0"/>
              <a:t>分</a:t>
            </a:r>
            <a:endParaRPr lang="en-US" altLang="ja-JP" dirty="0"/>
          </a:p>
          <a:p>
            <a:r>
              <a:rPr lang="ja-JP" altLang="en-US" dirty="0"/>
              <a:t>予鈴１</a:t>
            </a:r>
            <a:r>
              <a:rPr lang="en-US" altLang="ja-JP" dirty="0"/>
              <a:t>05:00</a:t>
            </a:r>
          </a:p>
          <a:p>
            <a:r>
              <a:rPr lang="ja-JP" altLang="en-US" dirty="0"/>
              <a:t>予鈴</a:t>
            </a:r>
            <a:r>
              <a:rPr lang="en-US" altLang="ja-JP" dirty="0"/>
              <a:t>2 10:00</a:t>
            </a:r>
          </a:p>
          <a:p>
            <a:r>
              <a:rPr lang="ja-JP" altLang="en-US" dirty="0"/>
              <a:t>予鈴</a:t>
            </a:r>
            <a:r>
              <a:rPr lang="en-US" altLang="ja-JP" dirty="0"/>
              <a:t>3 15:00</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a:t>
            </a:fld>
            <a:endParaRPr kumimoji="1" lang="ja-JP" altLang="en-US"/>
          </a:p>
        </p:txBody>
      </p:sp>
    </p:spTree>
    <p:extLst>
      <p:ext uri="{BB962C8B-B14F-4D97-AF65-F5344CB8AC3E}">
        <p14:creationId xmlns:p14="http://schemas.microsoft.com/office/powerpoint/2010/main" val="88662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続いて</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，ホール効果測定，熱電特性の結果に移ります．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こちらは室温でのホール効果測定の結果を示しています．</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以上では多数キャリアが電子から</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正孔</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へと変化していることが分かりました．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多数キャリア変化後は有効質量の違いから</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，移動度は大きく低下しました．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また，キャリア密度は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の増加に伴って増大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することから，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がアクセプター不純物として作用して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いることが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実験的に分かりました．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６</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４０</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11</a:t>
            </a:fld>
            <a:endParaRPr kumimoji="1" lang="ja-JP" altLang="en-US"/>
          </a:p>
        </p:txBody>
      </p:sp>
    </p:spTree>
    <p:extLst>
      <p:ext uri="{BB962C8B-B14F-4D97-AF65-F5344CB8AC3E}">
        <p14:creationId xmlns:p14="http://schemas.microsoft.com/office/powerpoint/2010/main" val="79795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こちらは電気抵抗率及びゼーベック係数の測定結果です．電気抵抗率は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の増加に伴い，一度増加したあと減少に転じています．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の値が大きい時は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電気抵抗率は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低い値を示しており，これらはキャリア密度が大きくなったため減少したことが考えられます．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ゼーベック係数は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以上で正の値を示し，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500K</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で最大を示しました．</a:t>
            </a:r>
          </a:p>
          <a:p>
            <a:endParaRPr lang="en-US" altLang="ja-JP" dirty="0"/>
          </a:p>
          <a:p>
            <a:r>
              <a:rPr lang="ja-JP" altLang="en-US" dirty="0"/>
              <a:t>７：１０</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221432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自由電子モデルにおける</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ゼーベック係数の式から，キャリア密度はゼーベック係数の大きさに反比例するため，</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が最も大きなゼーベック係数を示したのはキャリア密度が小さかったためと考えられます．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また，得られたゼーベック係数の最大値</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類似の構造である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型ハーフ・ホイスラー合金と比較しても大きな値であることが分かりました．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３</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０</a:t>
            </a:r>
          </a:p>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347054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熱伝導率</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の測定結果ですが，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置換量による大きな差異は見られませんでした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．しかしながら，ノ</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ンドープ試料と比較すると，特に低温側で減少が見られました．これは原子半径の異なる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を固溶させたことによりフォノン散乱が生じたためと考えられます．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はバイポーラ効果によって高温で熱伝導率が増大しますが，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置換後の試料は熱伝導率増大の開始温度が低温側へとシフトしています．こ</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れは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によって電子状態が変化したため</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と考えられます．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のとき，</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700 K</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0.11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を示しました．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は作製した試料の中で最も大きなゼーベック係数であり，これが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最大の理由と考えられます．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８：</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３</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０</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14</a:t>
            </a:fld>
            <a:endParaRPr kumimoji="1" lang="ja-JP" altLang="en-US"/>
          </a:p>
        </p:txBody>
      </p:sp>
    </p:spTree>
    <p:extLst>
      <p:ext uri="{BB962C8B-B14F-4D97-AF65-F5344CB8AC3E}">
        <p14:creationId xmlns:p14="http://schemas.microsoft.com/office/powerpoint/2010/main" val="269838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結論です．作製した試料はいずれもほぼハーフ・ホイスラー相で構成され，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0.03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型から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型への遷移が見られ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結晶構造解析</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の結果から，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0.10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以上の試料では一部の空孔サイトの占有が示されましたが，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解析条件を変えたリートベルト解析から，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は仕込み組成通りに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サイトへ置換していることが示唆され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ており，熱電特性などの変化が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置換によるものであることから，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はアクセプター不純物として作用していることが示されました．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は最も大きなゼーベック係数を示し，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温度が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700 K</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は最大を示しました．このことから，作製した範囲内では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が最適な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置換量であることがわかりました．</a:t>
            </a:r>
          </a:p>
          <a:p>
            <a:endParaRPr lang="en-US" altLang="ja-JP" dirty="0"/>
          </a:p>
          <a:p>
            <a:r>
              <a:rPr lang="ja-JP" altLang="en-US" dirty="0"/>
              <a:t>９：３０</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40343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今後の課題として第一原理計算などによって置換後の電子状態を考察することで正孔ドーピングの最適化が可能ではないかと考えています．</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が最適な組成になった理由は考察しきれていない部分があるので，今後の課題としています．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の向上は格子熱伝導率の低減が有効であり，よく用いられる手法として重元素の固溶やナノ構造化などがありますが，これらが有効に働く可能性が極めて高いと言えます．実際，</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型ハーフ・ホイスラー合金の中で</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ゼーベック係数は大きかったものの，熱伝導率</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高いので，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増大の余地があることが本実験から分かりました．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以上で発表を終わります．ご清聴ありがとうございました．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１０：００</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16</a:t>
            </a:fld>
            <a:endParaRPr kumimoji="1" lang="ja-JP" altLang="en-US"/>
          </a:p>
        </p:txBody>
      </p:sp>
    </p:spTree>
    <p:extLst>
      <p:ext uri="{BB962C8B-B14F-4D97-AF65-F5344CB8AC3E}">
        <p14:creationId xmlns:p14="http://schemas.microsoft.com/office/powerpoint/2010/main" val="396916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17</a:t>
            </a:fld>
            <a:endParaRPr kumimoji="1" lang="ja-JP" altLang="en-US"/>
          </a:p>
        </p:txBody>
      </p:sp>
    </p:spTree>
    <p:extLst>
      <p:ext uri="{BB962C8B-B14F-4D97-AF65-F5344CB8AC3E}">
        <p14:creationId xmlns:p14="http://schemas.microsoft.com/office/powerpoint/2010/main" val="331825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18</a:t>
            </a:fld>
            <a:endParaRPr kumimoji="1" lang="ja-JP" altLang="en-US"/>
          </a:p>
        </p:txBody>
      </p:sp>
    </p:spTree>
    <p:extLst>
      <p:ext uri="{BB962C8B-B14F-4D97-AF65-F5344CB8AC3E}">
        <p14:creationId xmlns:p14="http://schemas.microsoft.com/office/powerpoint/2010/main" val="26730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19</a:t>
            </a:fld>
            <a:endParaRPr kumimoji="1" lang="ja-JP" altLang="en-US"/>
          </a:p>
        </p:txBody>
      </p:sp>
    </p:spTree>
    <p:extLst>
      <p:ext uri="{BB962C8B-B14F-4D97-AF65-F5344CB8AC3E}">
        <p14:creationId xmlns:p14="http://schemas.microsoft.com/office/powerpoint/2010/main" val="141549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20</a:t>
            </a:fld>
            <a:endParaRPr kumimoji="1" lang="ja-JP" altLang="en-US"/>
          </a:p>
        </p:txBody>
      </p:sp>
    </p:spTree>
    <p:extLst>
      <p:ext uri="{BB962C8B-B14F-4D97-AF65-F5344CB8AC3E}">
        <p14:creationId xmlns:p14="http://schemas.microsoft.com/office/powerpoint/2010/main" val="33123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2</a:t>
            </a:fld>
            <a:endParaRPr kumimoji="1" lang="ja-JP" altLang="en-US"/>
          </a:p>
        </p:txBody>
      </p:sp>
    </p:spTree>
    <p:extLst>
      <p:ext uri="{BB962C8B-B14F-4D97-AF65-F5344CB8AC3E}">
        <p14:creationId xmlns:p14="http://schemas.microsoft.com/office/powerpoint/2010/main" val="274436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私たちはハーフ・ホイスラー合金</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の熱電特性に関する研究を行っています．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ハーフ・ホイスラー合金</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図に示すような</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MgAgAs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型の結晶構造</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，地殻埋蔵量が豊富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かつ</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毒性が少ない元素を使用しているため，環境負荷の小さな熱電材料のひとつです．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ハーフ・ホイスラー合金は総価電子数が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の時に半導体的特性を示す特徴があり，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はこれを満たすため，熱電材料として適した半導体的特性を持ちます．また，熱安定性に優れ，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700~800 K</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でピークを持つことが多くの研究で報告されています．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熱電特性の最適化により，これまでに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という大きな値を示した報告もあり，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型の熱電材料として優れた材料であることが言えます．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一方，一般的な熱電モジュールには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型の熱電材料も必要です．そこで，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型へと変化させることで環境負荷の小さな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型熱電材料の開発を試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みました．今回はその結果について報告します．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ffectLst/>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dirty="0">
                <a:effectLst/>
                <a:ea typeface="游明朝" panose="02020400000000000000" pitchFamily="18" charset="-128"/>
                <a:cs typeface="Times New Roman" panose="02020603050405020304" pitchFamily="18" charset="0"/>
              </a:rPr>
              <a:t>１：</a:t>
            </a:r>
            <a:r>
              <a:rPr lang="ja-JP" altLang="en-US" sz="1800" dirty="0">
                <a:effectLst/>
                <a:ea typeface="游明朝" panose="02020400000000000000" pitchFamily="18" charset="-128"/>
                <a:cs typeface="Times New Roman" panose="02020603050405020304" pitchFamily="18" charset="0"/>
              </a:rPr>
              <a:t>２</a:t>
            </a:r>
            <a:r>
              <a:rPr lang="ja-JP" altLang="ja-JP" sz="1800" dirty="0">
                <a:effectLst/>
                <a:ea typeface="游明朝" panose="02020400000000000000" pitchFamily="18" charset="-128"/>
                <a:cs typeface="Times New Roman" panose="02020603050405020304" pitchFamily="18" charset="0"/>
              </a:rPr>
              <a:t>０</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3</a:t>
            </a:fld>
            <a:endParaRPr kumimoji="1" lang="ja-JP" altLang="en-US"/>
          </a:p>
        </p:txBody>
      </p:sp>
    </p:spTree>
    <p:extLst>
      <p:ext uri="{BB962C8B-B14F-4D97-AF65-F5344CB8AC3E}">
        <p14:creationId xmlns:p14="http://schemas.microsoft.com/office/powerpoint/2010/main" val="14629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先行研究によると，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型化には価電子数の少ない元素を固溶させる必要があることが分かりました．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同じ周期で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よりも価電子数が少ない元素を上げると，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の利点を損なうことなく，試料が作製可能な原料としては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が適している</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のではないかと</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考えました．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実際，</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を固溶させることで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型化は可能であることが報告されています．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サイトを</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ゼーベック係数ですが，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一定の置換量以上で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型へと遷移したことが示されています．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しかしながら，その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及び，高温までの熱電特性については報告がなく，そもそも，類似のハーフ・ホイスラー合金である</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ZrNiSn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が多数の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型化に関する報告</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が多いことに対し，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型化に関する報告は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少ないことが分かり，検討の余地があることが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分かり</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游明朝" panose="02020400000000000000" pitchFamily="18" charset="-128"/>
                <a:cs typeface="Times New Roman" panose="02020603050405020304" pitchFamily="18" charset="0"/>
              </a:rPr>
              <a:t>２：</a:t>
            </a:r>
            <a:r>
              <a:rPr lang="ja-JP" altLang="en-US" sz="1800" dirty="0">
                <a:effectLst/>
                <a:ea typeface="游明朝" panose="02020400000000000000" pitchFamily="18" charset="-128"/>
                <a:cs typeface="Times New Roman" panose="02020603050405020304" pitchFamily="18" charset="0"/>
              </a:rPr>
              <a:t>２</a:t>
            </a:r>
            <a:r>
              <a:rPr lang="ja-JP" altLang="ja-JP" sz="1800" dirty="0">
                <a:effectLst/>
                <a:ea typeface="游明朝" panose="02020400000000000000" pitchFamily="18" charset="-128"/>
                <a:cs typeface="Times New Roman" panose="02020603050405020304" pitchFamily="18" charset="0"/>
              </a:rPr>
              <a:t>０</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4</a:t>
            </a:fld>
            <a:endParaRPr kumimoji="1" lang="ja-JP" altLang="en-US"/>
          </a:p>
        </p:txBody>
      </p:sp>
    </p:spTree>
    <p:extLst>
      <p:ext uri="{BB962C8B-B14F-4D97-AF65-F5344CB8AC3E}">
        <p14:creationId xmlns:p14="http://schemas.microsoft.com/office/powerpoint/2010/main" val="206016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そこで，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を作製し，高温までの熱電特性を評価して最も大きな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を示す組成を明らかにすることを目的</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として</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実験を行いました．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目的達成のため，次の方法で試料の作製，測定を行いました．</a:t>
            </a:r>
          </a:p>
          <a:p>
            <a:endParaRPr lang="en-US" altLang="ja-JP" dirty="0"/>
          </a:p>
          <a:p>
            <a:r>
              <a:rPr lang="ja-JP" altLang="en-US" dirty="0"/>
              <a:t>２：３０</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5</a:t>
            </a:fld>
            <a:endParaRPr kumimoji="1" lang="ja-JP" altLang="en-US"/>
          </a:p>
        </p:txBody>
      </p:sp>
    </p:spTree>
    <p:extLst>
      <p:ext uri="{BB962C8B-B14F-4D97-AF65-F5344CB8AC3E}">
        <p14:creationId xmlns:p14="http://schemas.microsoft.com/office/powerpoint/2010/main" val="245814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試料の作製にはアーク溶解法を用いました．こちらは実際の作製状況です．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アーク溶解法で作製したインゴットはワイヤ放電加工によって測定可能な大きさへと切り出しを行いました．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切り出した試料はそのままでは不均一なため，</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石英管に真空封入し，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真空下で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均質化のための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熱処理を行いました．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測定は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記載の項目について，いずれも</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熱処理後の試料を用いて行いました．</a:t>
            </a:r>
          </a:p>
          <a:p>
            <a:pPr algn="just"/>
            <a:endParaRPr lang="en-US" altLang="ja-JP" sz="1800" dirty="0">
              <a:effectLst/>
              <a:ea typeface="游明朝" panose="02020400000000000000" pitchFamily="18" charset="-128"/>
              <a:cs typeface="Times New Roman" panose="02020603050405020304" pitchFamily="18" charset="0"/>
            </a:endParaRPr>
          </a:p>
          <a:p>
            <a:pPr algn="just"/>
            <a:r>
              <a:rPr lang="ja-JP" altLang="ja-JP" sz="1800" dirty="0">
                <a:effectLst/>
                <a:ea typeface="游明朝" panose="02020400000000000000" pitchFamily="18" charset="-128"/>
                <a:cs typeface="Times New Roman" panose="02020603050405020304" pitchFamily="18" charset="0"/>
              </a:rPr>
              <a:t>３：</a:t>
            </a:r>
            <a:r>
              <a:rPr lang="ja-JP" altLang="en-US" sz="1800" dirty="0">
                <a:effectLst/>
                <a:ea typeface="游明朝" panose="02020400000000000000" pitchFamily="18" charset="-128"/>
                <a:cs typeface="Times New Roman" panose="02020603050405020304" pitchFamily="18" charset="0"/>
              </a:rPr>
              <a:t>２</a:t>
            </a:r>
            <a:r>
              <a:rPr lang="ja-JP" altLang="ja-JP" sz="1800" dirty="0">
                <a:effectLst/>
                <a:ea typeface="游明朝" panose="02020400000000000000" pitchFamily="18" charset="-128"/>
                <a:cs typeface="Times New Roman" panose="02020603050405020304" pitchFamily="18" charset="0"/>
              </a:rPr>
              <a:t>０</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6</a:t>
            </a:fld>
            <a:endParaRPr kumimoji="1" lang="ja-JP" altLang="en-US"/>
          </a:p>
        </p:txBody>
      </p:sp>
    </p:spTree>
    <p:extLst>
      <p:ext uri="{BB962C8B-B14F-4D97-AF65-F5344CB8AC3E}">
        <p14:creationId xmlns:p14="http://schemas.microsoft.com/office/powerpoint/2010/main" val="323792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最初に，</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熱処理後の試料のうちのひとつを粉末化し，粉末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線回折測定を行いました．得られた回折パターンを用いてリートベルト解析によって結晶相の同定を行いました．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こちらは解析後の回折パターンを示しており，上の図が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，下が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の回折パターンです．どちらも</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hH</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相に由来するブラッグの反射ピーク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が見られました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．また，ピークサーチの結果，わずかに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TiNi2Sn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Ti6Sn5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相が含まれていることが分かり</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，他の試料でも同様の傾向が見られました．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そこで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EPMA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を使って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微細構造の観察を行いました．こちらは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を観察した際の反射電子像です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XRD</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で確認された不純物相は試料内に微細に分散していることが分かりました．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以外の試料でも同様の観察結果</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が見られま</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EPMA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に付帯した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WDS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を用いて反射電子像から確認</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hH</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相の定量分析を行ったところ，作製した試料にはほぼ仕込み組成通りに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が存在していることが分かりました．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800" dirty="0">
                <a:effectLst/>
                <a:latin typeface="游明朝" panose="02020400000000000000" pitchFamily="18" charset="-128"/>
                <a:cs typeface="Times New Roman" panose="02020603050405020304" pitchFamily="18" charset="0"/>
              </a:rPr>
              <a:t>4</a:t>
            </a:r>
            <a:r>
              <a:rPr lang="ja-JP" altLang="ja-JP" sz="1800" dirty="0">
                <a:effectLst/>
                <a:ea typeface="游明朝" panose="02020400000000000000" pitchFamily="18" charset="-128"/>
                <a:cs typeface="Times New Roman" panose="02020603050405020304" pitchFamily="18" charset="0"/>
              </a:rPr>
              <a:t>：</a:t>
            </a:r>
            <a:r>
              <a:rPr lang="ja-JP" altLang="en-US" sz="1800" dirty="0">
                <a:effectLst/>
                <a:ea typeface="游明朝" panose="02020400000000000000" pitchFamily="18" charset="-128"/>
                <a:cs typeface="Times New Roman" panose="02020603050405020304" pitchFamily="18" charset="0"/>
              </a:rPr>
              <a:t>３</a:t>
            </a:r>
            <a:r>
              <a:rPr lang="ja-JP" altLang="ja-JP" sz="1800" dirty="0">
                <a:effectLst/>
                <a:ea typeface="游明朝" panose="02020400000000000000" pitchFamily="18" charset="-128"/>
                <a:cs typeface="Times New Roman" panose="02020603050405020304" pitchFamily="18" charset="0"/>
              </a:rPr>
              <a:t>０</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402405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不純物相のピークが見られたので，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リートベルト解析を用いた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多相解析によって相分率を算出しました．その結果，どの試料もほとんどが</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hH</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相</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であることが分かりました．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より大きな置換量ではやや不純物相の割合が大きくなりました．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格子定数は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０は文献値よりも大きくなってしまいましたが，文献値と比較すると，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置換後は増大傾向にあり，特に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0.08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の間には顕著な増大が見られたことから結晶構造に変化が起きていることが考えられました．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ベル１（５：００，なればいいペース）</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游明朝" panose="02020400000000000000" pitchFamily="18" charset="-128"/>
                <a:cs typeface="Times New Roman" panose="02020603050405020304" pitchFamily="18" charset="0"/>
              </a:rPr>
              <a:t>５：</a:t>
            </a:r>
            <a:r>
              <a:rPr lang="ja-JP" altLang="en-US" sz="1800" dirty="0">
                <a:effectLst/>
                <a:ea typeface="游明朝" panose="02020400000000000000" pitchFamily="18" charset="-128"/>
                <a:cs typeface="Times New Roman" panose="02020603050405020304" pitchFamily="18" charset="0"/>
              </a:rPr>
              <a:t>１</a:t>
            </a:r>
            <a:r>
              <a:rPr lang="ja-JP" altLang="ja-JP" sz="1800" dirty="0">
                <a:effectLst/>
                <a:ea typeface="游明朝" panose="02020400000000000000" pitchFamily="18" charset="-128"/>
                <a:cs typeface="Times New Roman" panose="02020603050405020304" pitchFamily="18" charset="0"/>
              </a:rPr>
              <a:t>０</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9</a:t>
            </a:fld>
            <a:endParaRPr kumimoji="1" lang="ja-JP" altLang="en-US"/>
          </a:p>
        </p:txBody>
      </p:sp>
    </p:spTree>
    <p:extLst>
      <p:ext uri="{BB962C8B-B14F-4D97-AF65-F5344CB8AC3E}">
        <p14:creationId xmlns:p14="http://schemas.microsoft.com/office/powerpoint/2010/main" val="56996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格子定数の変化を明らかにするため，解析条件を変えてリートベルト解析を行いました．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の原子半径は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よりもやや大きいものの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での顕著な増大は空孔が位置する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4d</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サイト</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へ</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の占有が考えられ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ます．実際，</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定量分析結果でも，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x=0.08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を足した原子量が増加してい</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そこで，空孔サイトを</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もしくは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が占有したと仮定して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リートベルト解析を行った結果，</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以上では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空孔サイトを占有した場合の方が，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解析結果の信頼性因子</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R</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の値が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低下しました．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Rwp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が低いほど，計算と実測の回折パターンのフィッティングが良好なため，</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実際の結晶構造</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を表して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いると言えます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空孔サイトの占有が生じている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x=0.15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が占有した場合と比較すると，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の場合の方が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R</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ｗｐ</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の値が低いことから</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空孔サイトは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Ni</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のみ</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で占有されている可能性が高いことが分かりました．</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６：１０</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10</a:t>
            </a:fld>
            <a:endParaRPr kumimoji="1" lang="ja-JP" altLang="en-US"/>
          </a:p>
        </p:txBody>
      </p:sp>
    </p:spTree>
    <p:extLst>
      <p:ext uri="{BB962C8B-B14F-4D97-AF65-F5344CB8AC3E}">
        <p14:creationId xmlns:p14="http://schemas.microsoft.com/office/powerpoint/2010/main" val="352464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2014/9/24</a:t>
            </a:r>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0BA7EBE-6FD4-4B50-83C6-C925E775C4BE}" type="slidenum">
              <a:rPr lang="ja-JP" altLang="en-US" smtClean="0"/>
              <a:pPr/>
              <a:t>‹#›</a:t>
            </a:fld>
            <a:endParaRPr lang="ja-JP" altLang="en-US"/>
          </a:p>
        </p:txBody>
      </p:sp>
    </p:spTree>
    <p:extLst>
      <p:ext uri="{BB962C8B-B14F-4D97-AF65-F5344CB8AC3E}">
        <p14:creationId xmlns:p14="http://schemas.microsoft.com/office/powerpoint/2010/main" val="68829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84000" y="0"/>
            <a:ext cx="2160000" cy="972000"/>
          </a:xfrm>
        </p:spPr>
        <p:txBody>
          <a:bodyPr wrap="none" lIns="0" tIns="0" rIns="288000" bIns="0"/>
          <a:lstStyle>
            <a:lvl1pPr>
              <a:defRPr sz="3200" b="1">
                <a:latin typeface="+mn-ea"/>
                <a:ea typeface="+mn-ea"/>
              </a:defRPr>
            </a:lvl1pPr>
          </a:lstStyle>
          <a:p>
            <a:fld id="{90BA7EBE-6FD4-4B50-83C6-C925E775C4BE}" type="slidenum">
              <a:rPr kumimoji="1" lang="ja-JP" altLang="en-US" smtClean="0"/>
              <a:pPr/>
              <a:t>‹#›</a:t>
            </a:fld>
            <a:endParaRPr kumimoji="1" lang="ja-JP" altLang="en-US" dirty="0"/>
          </a:p>
        </p:txBody>
      </p:sp>
      <p:sp>
        <p:nvSpPr>
          <p:cNvPr id="7" name="正方形/長方形 6">
            <a:extLst>
              <a:ext uri="{FF2B5EF4-FFF2-40B4-BE49-F238E27FC236}">
                <a16:creationId xmlns:a16="http://schemas.microsoft.com/office/drawing/2014/main" id="{27E0D760-A874-4BAF-A975-53C6BEF298B8}"/>
              </a:ext>
            </a:extLst>
          </p:cNvPr>
          <p:cNvSpPr/>
          <p:nvPr userDrawn="1"/>
        </p:nvSpPr>
        <p:spPr>
          <a:xfrm>
            <a:off x="0" y="801528"/>
            <a:ext cx="9144000" cy="179200"/>
          </a:xfrm>
          <a:prstGeom prst="rect">
            <a:avLst/>
          </a:prstGeom>
          <a:gradFill>
            <a:gsLst>
              <a:gs pos="0">
                <a:schemeClr val="accent1">
                  <a:lumMod val="5000"/>
                  <a:lumOff val="95000"/>
                </a:schemeClr>
              </a:gs>
              <a:gs pos="72000">
                <a:srgbClr val="4D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98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84000" y="0"/>
            <a:ext cx="2160000" cy="972000"/>
          </a:xfrm>
        </p:spPr>
        <p:txBody>
          <a:bodyPr wrap="none" lIns="0" tIns="0" rIns="288000" bIns="0"/>
          <a:lstStyle>
            <a:lvl1pPr>
              <a:defRPr sz="3200" b="1">
                <a:latin typeface="+mn-ea"/>
                <a:ea typeface="+mn-ea"/>
              </a:defRPr>
            </a:lvl1pPr>
          </a:lstStyle>
          <a:p>
            <a:fld id="{90BA7EBE-6FD4-4B50-83C6-C925E775C4BE}" type="slidenum">
              <a:rPr kumimoji="1" lang="ja-JP" altLang="en-US" smtClean="0"/>
              <a:pPr/>
              <a:t>‹#›</a:t>
            </a:fld>
            <a:endParaRPr kumimoji="1" lang="ja-JP" altLang="en-US" dirty="0"/>
          </a:p>
        </p:txBody>
      </p:sp>
      <p:sp>
        <p:nvSpPr>
          <p:cNvPr id="7" name="正方形/長方形 6">
            <a:extLst>
              <a:ext uri="{FF2B5EF4-FFF2-40B4-BE49-F238E27FC236}">
                <a16:creationId xmlns:a16="http://schemas.microsoft.com/office/drawing/2014/main" id="{27E0D760-A874-4BAF-A975-53C6BEF298B8}"/>
              </a:ext>
            </a:extLst>
          </p:cNvPr>
          <p:cNvSpPr/>
          <p:nvPr userDrawn="1"/>
        </p:nvSpPr>
        <p:spPr>
          <a:xfrm>
            <a:off x="0" y="3339400"/>
            <a:ext cx="9144000" cy="179200"/>
          </a:xfrm>
          <a:prstGeom prst="rect">
            <a:avLst/>
          </a:prstGeom>
          <a:gradFill>
            <a:gsLst>
              <a:gs pos="0">
                <a:schemeClr val="accent1">
                  <a:lumMod val="5000"/>
                  <a:lumOff val="95000"/>
                </a:schemeClr>
              </a:gs>
              <a:gs pos="72000">
                <a:srgbClr val="4D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73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84000" y="0"/>
            <a:ext cx="2160000" cy="972000"/>
          </a:xfrm>
        </p:spPr>
        <p:txBody>
          <a:bodyPr wrap="none" lIns="0" tIns="0" rIns="288000" bIns="0"/>
          <a:lstStyle>
            <a:lvl1pPr>
              <a:defRPr sz="3200" b="1">
                <a:latin typeface="+mn-ea"/>
                <a:ea typeface="+mn-ea"/>
              </a:defRPr>
            </a:lvl1pPr>
          </a:lstStyle>
          <a:p>
            <a:fld id="{90BA7EBE-6FD4-4B50-83C6-C925E775C4BE}" type="slidenum">
              <a:rPr kumimoji="1" lang="ja-JP" altLang="en-US" smtClean="0"/>
              <a:pPr/>
              <a:t>‹#›</a:t>
            </a:fld>
            <a:endParaRPr kumimoji="1" lang="ja-JP" altLang="en-US" dirty="0"/>
          </a:p>
        </p:txBody>
      </p:sp>
    </p:spTree>
    <p:extLst>
      <p:ext uri="{BB962C8B-B14F-4D97-AF65-F5344CB8AC3E}">
        <p14:creationId xmlns:p14="http://schemas.microsoft.com/office/powerpoint/2010/main" val="3594909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2014/9/24</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bg1">
                    <a:lumMod val="50000"/>
                  </a:schemeClr>
                </a:solidFill>
                <a:latin typeface="+mn-lt"/>
              </a:defRPr>
            </a:lvl1pPr>
          </a:lstStyle>
          <a:p>
            <a:fld id="{90BA7EBE-6FD4-4B50-83C6-C925E775C4BE}" type="slidenum">
              <a:rPr lang="ja-JP" altLang="en-US" smtClean="0"/>
              <a:pPr/>
              <a:t>‹#›</a:t>
            </a:fld>
            <a:endParaRPr lang="ja-JP" altLang="en-US"/>
          </a:p>
        </p:txBody>
      </p:sp>
    </p:spTree>
    <p:extLst>
      <p:ext uri="{BB962C8B-B14F-4D97-AF65-F5344CB8AC3E}">
        <p14:creationId xmlns:p14="http://schemas.microsoft.com/office/powerpoint/2010/main" val="529001746"/>
      </p:ext>
    </p:extLst>
  </p:cSld>
  <p:clrMap bg1="lt1" tx1="dk1" bg2="lt2" tx2="dk2" accent1="accent1" accent2="accent2" accent3="accent3" accent4="accent4" accent5="accent5" accent6="accent6" hlink="hlink" folHlink="folHlink"/>
  <p:sldLayoutIdLst>
    <p:sldLayoutId id="2147483666" r:id="rId1"/>
    <p:sldLayoutId id="2147483677" r:id="rId2"/>
    <p:sldLayoutId id="2147483679" r:id="rId3"/>
    <p:sldLayoutId id="2147483680"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2.wmf"/><Relationship Id="rId4" Type="http://schemas.openxmlformats.org/officeDocument/2006/relationships/image" Target="../media/image28.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6.bin"/><Relationship Id="rId7"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6.wmf"/><Relationship Id="rId5" Type="http://schemas.openxmlformats.org/officeDocument/2006/relationships/oleObject" Target="../embeddings/oleObject7.bin"/><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7642A617-1CD9-13DD-8EC6-8261484457CB}"/>
              </a:ext>
            </a:extLst>
          </p:cNvPr>
          <p:cNvSpPr/>
          <p:nvPr/>
        </p:nvSpPr>
        <p:spPr>
          <a:xfrm flipV="1">
            <a:off x="0" y="0"/>
            <a:ext cx="3888000" cy="1728000"/>
          </a:xfrm>
          <a:prstGeom prst="rtTriangle">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a:extLst>
              <a:ext uri="{FF2B5EF4-FFF2-40B4-BE49-F238E27FC236}">
                <a16:creationId xmlns:a16="http://schemas.microsoft.com/office/drawing/2014/main" id="{F2E89830-346B-A7FC-C7A8-FFDE4A159EFD}"/>
              </a:ext>
            </a:extLst>
          </p:cNvPr>
          <p:cNvSpPr/>
          <p:nvPr/>
        </p:nvSpPr>
        <p:spPr>
          <a:xfrm flipH="1">
            <a:off x="5256000" y="5130000"/>
            <a:ext cx="3888000" cy="1728000"/>
          </a:xfrm>
          <a:prstGeom prst="rtTriangle">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11BEC59-4DCE-1443-1DF1-CD9F82CAF439}"/>
              </a:ext>
            </a:extLst>
          </p:cNvPr>
          <p:cNvSpPr>
            <a:spLocks noGrp="1"/>
          </p:cNvSpPr>
          <p:nvPr>
            <p:ph type="ctrTitle"/>
          </p:nvPr>
        </p:nvSpPr>
        <p:spPr>
          <a:xfrm>
            <a:off x="143775" y="1303296"/>
            <a:ext cx="8856451" cy="2963142"/>
          </a:xfrm>
        </p:spPr>
        <p:txBody>
          <a:bodyPr anchor="ctr">
            <a:noAutofit/>
          </a:bodyPr>
          <a:lstStyle/>
          <a:p>
            <a:pPr>
              <a:lnSpc>
                <a:spcPct val="150000"/>
              </a:lnSpc>
            </a:pPr>
            <a:r>
              <a:rPr kumimoji="1" lang="en-US" altLang="ja-JP" sz="3600" b="1" dirty="0">
                <a:effectLst>
                  <a:outerShdw blurRad="38100" dist="38100" dir="2700000" algn="tl">
                    <a:srgbClr val="000000">
                      <a:alpha val="43137"/>
                    </a:srgbClr>
                  </a:outerShdw>
                </a:effectLst>
              </a:rPr>
              <a:t>Co</a:t>
            </a:r>
            <a:r>
              <a:rPr kumimoji="1" lang="ja-JP" altLang="en-US" sz="3600" b="1" dirty="0">
                <a:effectLst>
                  <a:outerShdw blurRad="38100" dist="38100" dir="2700000" algn="tl">
                    <a:srgbClr val="000000">
                      <a:alpha val="43137"/>
                    </a:srgbClr>
                  </a:outerShdw>
                </a:effectLst>
              </a:rPr>
              <a:t>置換されたハーフ・ホイスラー合金</a:t>
            </a:r>
            <a:r>
              <a:rPr kumimoji="1" lang="en-US" altLang="ja-JP" sz="3600" b="1" dirty="0">
                <a:effectLst>
                  <a:outerShdw blurRad="38100" dist="38100" dir="2700000" algn="tl">
                    <a:srgbClr val="000000">
                      <a:alpha val="43137"/>
                    </a:srgbClr>
                  </a:outerShdw>
                </a:effectLst>
              </a:rPr>
              <a:t>TiNiSn</a:t>
            </a:r>
            <a:r>
              <a:rPr kumimoji="1" lang="ja-JP" altLang="en-US" sz="3600" b="1" dirty="0">
                <a:effectLst>
                  <a:outerShdw blurRad="38100" dist="38100" dir="2700000" algn="tl">
                    <a:srgbClr val="000000">
                      <a:alpha val="43137"/>
                    </a:srgbClr>
                  </a:outerShdw>
                </a:effectLst>
              </a:rPr>
              <a:t>の結晶構造と熱電特性</a:t>
            </a:r>
            <a:endParaRPr kumimoji="1" lang="ja-JP" altLang="en-US" sz="3600" dirty="0"/>
          </a:p>
        </p:txBody>
      </p:sp>
      <p:sp>
        <p:nvSpPr>
          <p:cNvPr id="3" name="字幕 2">
            <a:extLst>
              <a:ext uri="{FF2B5EF4-FFF2-40B4-BE49-F238E27FC236}">
                <a16:creationId xmlns:a16="http://schemas.microsoft.com/office/drawing/2014/main" id="{4D07FEB2-E4CA-11F1-597E-F828207644C6}"/>
              </a:ext>
            </a:extLst>
          </p:cNvPr>
          <p:cNvSpPr>
            <a:spLocks noGrp="1"/>
          </p:cNvSpPr>
          <p:nvPr>
            <p:ph type="subTitle" idx="1"/>
          </p:nvPr>
        </p:nvSpPr>
        <p:spPr>
          <a:xfrm>
            <a:off x="0" y="3641428"/>
            <a:ext cx="9059316" cy="1655762"/>
          </a:xfrm>
        </p:spPr>
        <p:txBody>
          <a:bodyPr anchor="ctr">
            <a:normAutofit/>
          </a:bodyPr>
          <a:lstStyle/>
          <a:p>
            <a:pPr>
              <a:lnSpc>
                <a:spcPct val="150000"/>
              </a:lnSpc>
            </a:pPr>
            <a:r>
              <a:rPr kumimoji="1" lang="en-US" altLang="ja-JP" sz="2200" b="1" dirty="0"/>
              <a:t>○</a:t>
            </a:r>
            <a:r>
              <a:rPr kumimoji="1" lang="ja-JP" altLang="en-US" sz="2200" b="1" dirty="0"/>
              <a:t>山﨑 航佑</a:t>
            </a:r>
            <a:r>
              <a:rPr kumimoji="1" lang="en-US" altLang="ja-JP" sz="2200" b="1" baseline="30000" dirty="0"/>
              <a:t>1</a:t>
            </a:r>
            <a:r>
              <a:rPr kumimoji="1" lang="en-US" altLang="ja-JP" sz="2200" b="1" dirty="0"/>
              <a:t>, </a:t>
            </a:r>
            <a:r>
              <a:rPr kumimoji="1" lang="ja-JP" altLang="en-US" sz="2200" b="1" dirty="0"/>
              <a:t>富樫 弘道</a:t>
            </a:r>
            <a:r>
              <a:rPr kumimoji="1" lang="en-US" altLang="ja-JP" sz="2200" b="1" baseline="30000" dirty="0"/>
              <a:t>1</a:t>
            </a:r>
            <a:r>
              <a:rPr kumimoji="1" lang="en-US" altLang="ja-JP" sz="2200" b="1" dirty="0"/>
              <a:t>, </a:t>
            </a:r>
            <a:r>
              <a:rPr kumimoji="1" lang="ja-JP" altLang="en-US" sz="2200" b="1" dirty="0"/>
              <a:t>中津川 博</a:t>
            </a:r>
            <a:r>
              <a:rPr kumimoji="1" lang="en-US" altLang="ja-JP" sz="2200" b="1" baseline="30000" dirty="0"/>
              <a:t>1</a:t>
            </a:r>
            <a:r>
              <a:rPr kumimoji="1" lang="ja-JP" altLang="en-US" sz="2200" b="1" dirty="0"/>
              <a:t>＊</a:t>
            </a:r>
            <a:r>
              <a:rPr kumimoji="1" lang="en-US" altLang="ja-JP" sz="2200" b="1" dirty="0"/>
              <a:t>, </a:t>
            </a:r>
            <a:r>
              <a:rPr kumimoji="1" lang="ja-JP" altLang="en-US" sz="2200" b="1" dirty="0"/>
              <a:t>岡本 庸一</a:t>
            </a:r>
            <a:r>
              <a:rPr kumimoji="1" lang="en-US" altLang="ja-JP" sz="2200" b="1" baseline="30000" dirty="0"/>
              <a:t>2</a:t>
            </a:r>
          </a:p>
          <a:p>
            <a:pPr>
              <a:lnSpc>
                <a:spcPct val="150000"/>
              </a:lnSpc>
            </a:pPr>
            <a:r>
              <a:rPr kumimoji="1" lang="ja-JP" altLang="en-US" sz="2200" b="1" dirty="0"/>
              <a:t>横国大理工</a:t>
            </a:r>
            <a:r>
              <a:rPr kumimoji="1" lang="en-US" altLang="ja-JP" sz="2200" b="1" baseline="30000" dirty="0"/>
              <a:t>1</a:t>
            </a:r>
            <a:r>
              <a:rPr kumimoji="1" lang="en-US" altLang="ja-JP" sz="2200" b="1" dirty="0"/>
              <a:t>, </a:t>
            </a:r>
            <a:r>
              <a:rPr kumimoji="1" lang="ja-JP" altLang="en-US" sz="2200" b="1" dirty="0"/>
              <a:t>防衛大材料</a:t>
            </a:r>
            <a:r>
              <a:rPr kumimoji="1" lang="en-US" altLang="ja-JP" sz="2200" b="1" baseline="30000" dirty="0"/>
              <a:t>2</a:t>
            </a:r>
            <a:r>
              <a:rPr kumimoji="1" lang="en-US" altLang="ja-JP" sz="2200" b="1" dirty="0"/>
              <a:t>,</a:t>
            </a:r>
            <a:endParaRPr kumimoji="1" lang="en-US" altLang="ja-JP" sz="2200" b="1" baseline="30000" dirty="0"/>
          </a:p>
        </p:txBody>
      </p:sp>
      <p:sp>
        <p:nvSpPr>
          <p:cNvPr id="4" name="テキスト ボックス 3">
            <a:extLst>
              <a:ext uri="{FF2B5EF4-FFF2-40B4-BE49-F238E27FC236}">
                <a16:creationId xmlns:a16="http://schemas.microsoft.com/office/drawing/2014/main" id="{42FB7830-60EC-0C78-F935-4CD0EF91BBB4}"/>
              </a:ext>
            </a:extLst>
          </p:cNvPr>
          <p:cNvSpPr txBox="1">
            <a:spLocks/>
          </p:cNvSpPr>
          <p:nvPr/>
        </p:nvSpPr>
        <p:spPr>
          <a:xfrm>
            <a:off x="1462218" y="5320465"/>
            <a:ext cx="6219564" cy="400110"/>
          </a:xfrm>
          <a:prstGeom prst="rect">
            <a:avLst/>
          </a:prstGeom>
          <a:noFill/>
        </p:spPr>
        <p:txBody>
          <a:bodyPr wrap="square" rtlCol="0">
            <a:spAutoFit/>
          </a:bodyPr>
          <a:lstStyle/>
          <a:p>
            <a:pPr algn="ctr"/>
            <a:r>
              <a:rPr kumimoji="1" lang="en-US" altLang="ja-JP" sz="2000" b="1" dirty="0">
                <a:solidFill>
                  <a:schemeClr val="bg1">
                    <a:lumMod val="50000"/>
                  </a:schemeClr>
                </a:solidFill>
                <a:latin typeface="Segoe UI Black" panose="020B0A02040204020203" pitchFamily="34" charset="0"/>
                <a:ea typeface="メイリオ" panose="020B0604030504040204" pitchFamily="50" charset="-128"/>
              </a:rPr>
              <a:t>2023/9/22</a:t>
            </a:r>
            <a:r>
              <a:rPr kumimoji="1" lang="ja-JP" altLang="en-US" sz="2000" b="1" dirty="0">
                <a:solidFill>
                  <a:schemeClr val="bg1">
                    <a:lumMod val="50000"/>
                  </a:schemeClr>
                </a:solidFill>
                <a:latin typeface="Segoe UI Black" panose="020B0A02040204020203" pitchFamily="34" charset="0"/>
                <a:ea typeface="メイリオ" panose="020B0604030504040204" pitchFamily="50" charset="-128"/>
              </a:rPr>
              <a:t> 第</a:t>
            </a:r>
            <a:r>
              <a:rPr kumimoji="1" lang="en-US" altLang="ja-JP" sz="2000" b="1" dirty="0">
                <a:solidFill>
                  <a:schemeClr val="bg1">
                    <a:lumMod val="50000"/>
                  </a:schemeClr>
                </a:solidFill>
                <a:latin typeface="Segoe UI Black" panose="020B0A02040204020203" pitchFamily="34" charset="0"/>
                <a:ea typeface="メイリオ" panose="020B0604030504040204" pitchFamily="50" charset="-128"/>
              </a:rPr>
              <a:t>84</a:t>
            </a:r>
            <a:r>
              <a:rPr kumimoji="1" lang="ja-JP" altLang="en-US" sz="2000" b="1" dirty="0">
                <a:solidFill>
                  <a:schemeClr val="bg1">
                    <a:lumMod val="50000"/>
                  </a:schemeClr>
                </a:solidFill>
                <a:latin typeface="Segoe UI Black" panose="020B0A02040204020203" pitchFamily="34" charset="0"/>
                <a:ea typeface="メイリオ" panose="020B0604030504040204" pitchFamily="50" charset="-128"/>
              </a:rPr>
              <a:t>回 応用物理学会 秋季学術講演会</a:t>
            </a:r>
            <a:endParaRPr kumimoji="1" lang="en-US" altLang="ja-JP" sz="2000" b="1" dirty="0">
              <a:solidFill>
                <a:schemeClr val="bg1">
                  <a:lumMod val="50000"/>
                </a:schemeClr>
              </a:solidFill>
              <a:latin typeface="Segoe UI Black" panose="020B0A02040204020203" pitchFamily="34" charset="0"/>
              <a:ea typeface="メイリオ" panose="020B0604030504040204" pitchFamily="50" charset="-128"/>
            </a:endParaRPr>
          </a:p>
        </p:txBody>
      </p:sp>
      <p:pic>
        <p:nvPicPr>
          <p:cNvPr id="7" name="Picture 2" descr="K:\web\ynu-logo\base04-1.jpg">
            <a:extLst>
              <a:ext uri="{FF2B5EF4-FFF2-40B4-BE49-F238E27FC236}">
                <a16:creationId xmlns:a16="http://schemas.microsoft.com/office/drawing/2014/main" id="{A4615D83-B2F4-2CD9-89E8-9301B9352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935" y="161547"/>
            <a:ext cx="2539291" cy="468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B53B9BB-1B95-33D5-7188-4CEB21145FD0}"/>
              </a:ext>
            </a:extLst>
          </p:cNvPr>
          <p:cNvSpPr txBox="1">
            <a:spLocks/>
          </p:cNvSpPr>
          <p:nvPr/>
        </p:nvSpPr>
        <p:spPr>
          <a:xfrm>
            <a:off x="1880828" y="1266335"/>
            <a:ext cx="5382344" cy="461665"/>
          </a:xfrm>
          <a:prstGeom prst="rect">
            <a:avLst/>
          </a:prstGeom>
          <a:noFill/>
        </p:spPr>
        <p:txBody>
          <a:bodyPr wrap="square" rtlCol="0">
            <a:spAutoFit/>
          </a:bodyPr>
          <a:lstStyle/>
          <a:p>
            <a:pPr algn="ctr"/>
            <a:r>
              <a:rPr kumimoji="1" lang="ja-JP" altLang="en-US" sz="2400" b="1" dirty="0">
                <a:solidFill>
                  <a:schemeClr val="bg1">
                    <a:lumMod val="50000"/>
                  </a:schemeClr>
                </a:solidFill>
                <a:latin typeface="Segoe UI Black" panose="020B0A02040204020203" pitchFamily="34" charset="0"/>
                <a:ea typeface="メイリオ" panose="020B0604030504040204" pitchFamily="50" charset="-128"/>
              </a:rPr>
              <a:t>講演番号：</a:t>
            </a:r>
            <a:r>
              <a:rPr kumimoji="1" lang="en-US" altLang="ja-JP" sz="2400" b="1" dirty="0">
                <a:solidFill>
                  <a:schemeClr val="bg1">
                    <a:lumMod val="50000"/>
                  </a:schemeClr>
                </a:solidFill>
                <a:latin typeface="Segoe UI Black" panose="020B0A02040204020203" pitchFamily="34" charset="0"/>
                <a:ea typeface="メイリオ" panose="020B0604030504040204" pitchFamily="50" charset="-128"/>
              </a:rPr>
              <a:t>22a-B203-3</a:t>
            </a:r>
          </a:p>
        </p:txBody>
      </p:sp>
      <p:pic>
        <p:nvPicPr>
          <p:cNvPr id="10" name="図 9" descr="テキスト, ロゴ&#10;&#10;中程度の精度で自動的に生成された説明">
            <a:extLst>
              <a:ext uri="{FF2B5EF4-FFF2-40B4-BE49-F238E27FC236}">
                <a16:creationId xmlns:a16="http://schemas.microsoft.com/office/drawing/2014/main" id="{A61949CC-600A-3284-55CD-F10C2BE94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5" y="6250308"/>
            <a:ext cx="3883152" cy="518160"/>
          </a:xfrm>
          <a:prstGeom prst="rect">
            <a:avLst/>
          </a:prstGeom>
        </p:spPr>
      </p:pic>
    </p:spTree>
    <p:extLst>
      <p:ext uri="{BB962C8B-B14F-4D97-AF65-F5344CB8AC3E}">
        <p14:creationId xmlns:p14="http://schemas.microsoft.com/office/powerpoint/2010/main" val="1391644321"/>
      </p:ext>
    </p:extLst>
  </p:cSld>
  <p:clrMapOvr>
    <a:masterClrMapping/>
  </p:clrMapOvr>
  <mc:AlternateContent xmlns:mc="http://schemas.openxmlformats.org/markup-compatibility/2006" xmlns:p14="http://schemas.microsoft.com/office/powerpoint/2010/main">
    <mc:Choice Requires="p14">
      <p:transition spd="slow" p14:dur="2000" advTm="2562"/>
    </mc:Choice>
    <mc:Fallback xmlns="">
      <p:transition spd="slow" advTm="25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10</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空孔サイトが</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Ni/Co</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固溶した場合の</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Rietveld</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解析</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B524111A-7102-6917-2389-254AEBFF6145}"/>
              </a:ext>
            </a:extLst>
          </p:cNvPr>
          <p:cNvSpPr txBox="1"/>
          <p:nvPr/>
        </p:nvSpPr>
        <p:spPr>
          <a:xfrm>
            <a:off x="642786" y="5814117"/>
            <a:ext cx="8177686" cy="432000"/>
          </a:xfrm>
          <a:prstGeom prst="rect">
            <a:avLst/>
          </a:prstGeom>
          <a:solidFill>
            <a:srgbClr val="75DBFF">
              <a:alpha val="50196"/>
            </a:srgbClr>
          </a:solidFill>
        </p:spPr>
        <p:txBody>
          <a:bodyPr wrap="square" lIns="72000" tIns="0" rIns="72000" bIns="0">
            <a:spAutoFit/>
          </a:bodyPr>
          <a:lstStyle/>
          <a:p>
            <a:pPr marL="342900" indent="-342900" algn="ctr">
              <a:lnSpc>
                <a:spcPct val="150000"/>
              </a:lnSpc>
              <a:buFont typeface="Arial" panose="020B0604020202020204" pitchFamily="34" charset="0"/>
              <a:buChar char="•"/>
            </a:pPr>
            <a:r>
              <a:rPr kumimoji="1" lang="en-US" altLang="ja-JP" sz="2000" dirty="0"/>
              <a:t>x</a:t>
            </a:r>
            <a:r>
              <a:rPr kumimoji="1" lang="ja-JP" altLang="en-US" sz="2000" dirty="0"/>
              <a:t>≥</a:t>
            </a:r>
            <a:r>
              <a:rPr kumimoji="1" lang="en-US" altLang="ja-JP" sz="2000" dirty="0"/>
              <a:t>010</a:t>
            </a:r>
            <a:r>
              <a:rPr kumimoji="1" lang="ja-JP" altLang="en-US" sz="2000" dirty="0"/>
              <a:t>では空孔サイトの</a:t>
            </a:r>
            <a:r>
              <a:rPr kumimoji="1" lang="en-US" altLang="ja-JP" sz="2000" dirty="0"/>
              <a:t>N</a:t>
            </a:r>
            <a:r>
              <a:rPr kumimoji="1" lang="ja-JP" altLang="en-US" sz="2000" dirty="0"/>
              <a:t>が占有が示唆されている．</a:t>
            </a:r>
            <a:endParaRPr kumimoji="1" lang="en-US" altLang="ja-JP" sz="2000" dirty="0"/>
          </a:p>
        </p:txBody>
      </p:sp>
      <p:pic>
        <p:nvPicPr>
          <p:cNvPr id="7" name="図 6">
            <a:extLst>
              <a:ext uri="{FF2B5EF4-FFF2-40B4-BE49-F238E27FC236}">
                <a16:creationId xmlns:a16="http://schemas.microsoft.com/office/drawing/2014/main" id="{1833FC3C-C7A0-BC09-F993-511BDBA77643}"/>
              </a:ext>
            </a:extLst>
          </p:cNvPr>
          <p:cNvPicPr>
            <a:picLocks noChangeAspect="1"/>
          </p:cNvPicPr>
          <p:nvPr/>
        </p:nvPicPr>
        <p:blipFill>
          <a:blip r:embed="rId3"/>
          <a:stretch>
            <a:fillRect/>
          </a:stretch>
        </p:blipFill>
        <p:spPr>
          <a:xfrm>
            <a:off x="33060" y="2092175"/>
            <a:ext cx="3313339" cy="1686123"/>
          </a:xfrm>
          <a:prstGeom prst="rect">
            <a:avLst/>
          </a:prstGeom>
        </p:spPr>
      </p:pic>
      <p:sp>
        <p:nvSpPr>
          <p:cNvPr id="9" name="正方形/長方形 8">
            <a:extLst>
              <a:ext uri="{FF2B5EF4-FFF2-40B4-BE49-F238E27FC236}">
                <a16:creationId xmlns:a16="http://schemas.microsoft.com/office/drawing/2014/main" id="{B5A79ABA-90EA-028E-1B5A-3B6E2A165FA7}"/>
              </a:ext>
            </a:extLst>
          </p:cNvPr>
          <p:cNvSpPr/>
          <p:nvPr/>
        </p:nvSpPr>
        <p:spPr>
          <a:xfrm>
            <a:off x="33060" y="3113594"/>
            <a:ext cx="3313339" cy="5969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1AE308E-C028-56E5-98C1-9E5F505E4E65}"/>
              </a:ext>
            </a:extLst>
          </p:cNvPr>
          <p:cNvSpPr txBox="1"/>
          <p:nvPr/>
        </p:nvSpPr>
        <p:spPr>
          <a:xfrm>
            <a:off x="507800" y="779173"/>
            <a:ext cx="7716328" cy="276999"/>
          </a:xfrm>
          <a:prstGeom prst="rect">
            <a:avLst/>
          </a:prstGeom>
          <a:noFill/>
        </p:spPr>
        <p:txBody>
          <a:bodyPr wrap="square" lIns="0" tIns="0" rIns="0" bIns="0" rtlCol="0">
            <a:spAutoFit/>
          </a:bodyPr>
          <a:lstStyle/>
          <a:p>
            <a:pPr marL="342900" indent="-342900" algn="l">
              <a:buFont typeface="Wingdings" panose="05000000000000000000" pitchFamily="2" charset="2"/>
              <a:buChar char="p"/>
            </a:pPr>
            <a:r>
              <a:rPr kumimoji="1" lang="en-US" altLang="ja-JP" i="1" dirty="0" err="1"/>
              <a:t>r</a:t>
            </a:r>
            <a:r>
              <a:rPr kumimoji="1" lang="en-US" altLang="ja-JP" baseline="-25000" dirty="0" err="1"/>
              <a:t>Ni</a:t>
            </a:r>
            <a:r>
              <a:rPr kumimoji="1" lang="en-US" altLang="ja-JP" baseline="-25000" dirty="0"/>
              <a:t> </a:t>
            </a:r>
            <a:r>
              <a:rPr kumimoji="1" lang="ja-JP" altLang="en-US" dirty="0"/>
              <a:t>：</a:t>
            </a:r>
            <a:r>
              <a:rPr kumimoji="1" lang="en-US" altLang="ja-JP" dirty="0"/>
              <a:t>Ni</a:t>
            </a:r>
            <a:r>
              <a:rPr kumimoji="1" lang="ja-JP" altLang="en-US" dirty="0"/>
              <a:t>原子半径</a:t>
            </a:r>
            <a:r>
              <a:rPr kumimoji="1" lang="en-US" altLang="ja-JP" dirty="0"/>
              <a:t> </a:t>
            </a:r>
            <a:r>
              <a:rPr kumimoji="1" lang="ja-JP" altLang="en-US" dirty="0"/>
              <a:t>，</a:t>
            </a:r>
            <a:r>
              <a:rPr kumimoji="1" lang="en-US" altLang="ja-JP" i="1" dirty="0" err="1"/>
              <a:t>r</a:t>
            </a:r>
            <a:r>
              <a:rPr kumimoji="1" lang="en-US" altLang="ja-JP" baseline="-25000" dirty="0" err="1"/>
              <a:t>Co</a:t>
            </a:r>
            <a:r>
              <a:rPr kumimoji="1" lang="en-US" altLang="ja-JP" baseline="-25000" dirty="0"/>
              <a:t> </a:t>
            </a:r>
            <a:r>
              <a:rPr kumimoji="1" lang="ja-JP" altLang="en-US" dirty="0"/>
              <a:t>：</a:t>
            </a:r>
            <a:r>
              <a:rPr kumimoji="1" lang="en-US" altLang="ja-JP" dirty="0"/>
              <a:t>Co</a:t>
            </a:r>
            <a:r>
              <a:rPr kumimoji="1" lang="ja-JP" altLang="en-US" dirty="0"/>
              <a:t>原子半径 </a:t>
            </a:r>
            <a:r>
              <a:rPr kumimoji="1" lang="en-US" altLang="ja-JP" dirty="0"/>
              <a:t>…</a:t>
            </a:r>
            <a:r>
              <a:rPr kumimoji="1" lang="en-US" altLang="ja-JP" i="1" dirty="0" err="1"/>
              <a:t>r</a:t>
            </a:r>
            <a:r>
              <a:rPr kumimoji="1" lang="en-US" altLang="ja-JP" baseline="-25000" dirty="0" err="1"/>
              <a:t>Ni</a:t>
            </a:r>
            <a:r>
              <a:rPr kumimoji="1" lang="en-US" altLang="ja-JP" dirty="0"/>
              <a:t>/</a:t>
            </a:r>
            <a:r>
              <a:rPr kumimoji="1" lang="en-US" altLang="ja-JP" i="1" dirty="0" err="1"/>
              <a:t>r</a:t>
            </a:r>
            <a:r>
              <a:rPr kumimoji="1" lang="en-US" altLang="ja-JP" baseline="-25000" dirty="0" err="1"/>
              <a:t>Co</a:t>
            </a:r>
            <a:r>
              <a:rPr kumimoji="1" lang="en-US" altLang="ja-JP" dirty="0"/>
              <a:t>=0.99</a:t>
            </a:r>
            <a:r>
              <a:rPr kumimoji="1" lang="en-US" altLang="ja-JP" baseline="30000" dirty="0"/>
              <a:t>*)</a:t>
            </a:r>
            <a:endParaRPr kumimoji="1" lang="ja-JP" altLang="en-US" dirty="0"/>
          </a:p>
        </p:txBody>
      </p:sp>
      <p:graphicFrame>
        <p:nvGraphicFramePr>
          <p:cNvPr id="13" name="表 26">
            <a:extLst>
              <a:ext uri="{FF2B5EF4-FFF2-40B4-BE49-F238E27FC236}">
                <a16:creationId xmlns:a16="http://schemas.microsoft.com/office/drawing/2014/main" id="{2A353A8D-03D2-4E35-6E06-FA8FA4F864CF}"/>
              </a:ext>
            </a:extLst>
          </p:cNvPr>
          <p:cNvGraphicFramePr>
            <a:graphicFrameLocks noGrp="1"/>
          </p:cNvGraphicFramePr>
          <p:nvPr>
            <p:extLst>
              <p:ext uri="{D42A27DB-BD31-4B8C-83A1-F6EECF244321}">
                <p14:modId xmlns:p14="http://schemas.microsoft.com/office/powerpoint/2010/main" val="3988357085"/>
              </p:ext>
            </p:extLst>
          </p:nvPr>
        </p:nvGraphicFramePr>
        <p:xfrm>
          <a:off x="4027584" y="2343221"/>
          <a:ext cx="4897311" cy="3301724"/>
        </p:xfrm>
        <a:graphic>
          <a:graphicData uri="http://schemas.openxmlformats.org/drawingml/2006/table">
            <a:tbl>
              <a:tblPr firstRow="1" bandRow="1">
                <a:tableStyleId>{5C22544A-7EE6-4342-B048-85BDC9FD1C3A}</a:tableStyleId>
              </a:tblPr>
              <a:tblGrid>
                <a:gridCol w="612301">
                  <a:extLst>
                    <a:ext uri="{9D8B030D-6E8A-4147-A177-3AD203B41FA5}">
                      <a16:colId xmlns:a16="http://schemas.microsoft.com/office/drawing/2014/main" val="597544306"/>
                    </a:ext>
                  </a:extLst>
                </a:gridCol>
                <a:gridCol w="1080531">
                  <a:extLst>
                    <a:ext uri="{9D8B030D-6E8A-4147-A177-3AD203B41FA5}">
                      <a16:colId xmlns:a16="http://schemas.microsoft.com/office/drawing/2014/main" val="4068125417"/>
                    </a:ext>
                  </a:extLst>
                </a:gridCol>
                <a:gridCol w="2232000">
                  <a:extLst>
                    <a:ext uri="{9D8B030D-6E8A-4147-A177-3AD203B41FA5}">
                      <a16:colId xmlns:a16="http://schemas.microsoft.com/office/drawing/2014/main" val="3242815916"/>
                    </a:ext>
                  </a:extLst>
                </a:gridCol>
                <a:gridCol w="972479">
                  <a:extLst>
                    <a:ext uri="{9D8B030D-6E8A-4147-A177-3AD203B41FA5}">
                      <a16:colId xmlns:a16="http://schemas.microsoft.com/office/drawing/2014/main" val="2348325435"/>
                    </a:ext>
                  </a:extLst>
                </a:gridCol>
              </a:tblGrid>
              <a:tr h="578652">
                <a:tc>
                  <a:txBody>
                    <a:bodyPr/>
                    <a:lstStyle/>
                    <a:p>
                      <a:pPr algn="ctr"/>
                      <a:r>
                        <a:rPr kumimoji="1" lang="en-US" altLang="ja-JP" sz="1400" baseline="0" dirty="0">
                          <a:solidFill>
                            <a:schemeClr val="tx1"/>
                          </a:solidFill>
                          <a:latin typeface="+mn-lt"/>
                          <a:ea typeface="+mn-ea"/>
                        </a:rPr>
                        <a:t>x</a:t>
                      </a:r>
                      <a:endParaRPr kumimoji="1" lang="ja-JP" altLang="en-US" sz="1400" baseline="0" dirty="0">
                        <a:solidFill>
                          <a:schemeClr val="tx1"/>
                        </a:solidFill>
                        <a:latin typeface="+mn-lt"/>
                        <a:ea typeface="+mn-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aseline="0" dirty="0">
                          <a:solidFill>
                            <a:schemeClr val="tx1"/>
                          </a:solidFill>
                          <a:latin typeface="+mn-lt"/>
                          <a:ea typeface="+mn-ea"/>
                        </a:rPr>
                        <a:t>空孔サイト</a:t>
                      </a:r>
                      <a:endParaRPr kumimoji="1" lang="en-US" altLang="ja-JP" sz="1400" baseline="0" dirty="0">
                        <a:solidFill>
                          <a:schemeClr val="tx1"/>
                        </a:solidFill>
                        <a:latin typeface="+mn-lt"/>
                        <a:ea typeface="+mn-ea"/>
                      </a:endParaRPr>
                    </a:p>
                    <a:p>
                      <a:pPr algn="ctr"/>
                      <a:r>
                        <a:rPr kumimoji="1" lang="ja-JP" altLang="en-US" sz="1400" baseline="0" dirty="0">
                          <a:solidFill>
                            <a:schemeClr val="tx1"/>
                          </a:solidFill>
                          <a:latin typeface="+mn-lt"/>
                          <a:ea typeface="+mn-ea"/>
                        </a:rPr>
                        <a:t>占有率</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aseline="0" dirty="0">
                          <a:solidFill>
                            <a:schemeClr val="tx1"/>
                          </a:solidFill>
                          <a:latin typeface="+mn-lt"/>
                          <a:ea typeface="+mn-ea"/>
                        </a:rPr>
                        <a:t>組成式</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i="1" baseline="0" dirty="0" err="1">
                          <a:solidFill>
                            <a:schemeClr val="tx1"/>
                          </a:solidFill>
                          <a:latin typeface="+mn-lt"/>
                          <a:ea typeface="+mn-ea"/>
                        </a:rPr>
                        <a:t>R</a:t>
                      </a:r>
                      <a:r>
                        <a:rPr kumimoji="1" lang="en-US" altLang="ja-JP" sz="1400" i="0" baseline="-25000" dirty="0" err="1">
                          <a:solidFill>
                            <a:schemeClr val="tx1"/>
                          </a:solidFill>
                          <a:latin typeface="+mn-lt"/>
                          <a:ea typeface="+mn-ea"/>
                        </a:rPr>
                        <a:t>wp</a:t>
                      </a:r>
                      <a:r>
                        <a:rPr kumimoji="1" lang="en-US" altLang="ja-JP" sz="1400" baseline="0" dirty="0">
                          <a:solidFill>
                            <a:schemeClr val="tx1"/>
                          </a:solidFill>
                          <a:latin typeface="+mn-lt"/>
                          <a:ea typeface="+mn-ea"/>
                        </a:rPr>
                        <a:t>(%)</a:t>
                      </a:r>
                      <a:endParaRPr kumimoji="1" lang="ja-JP" altLang="en-US" sz="1400" baseline="0" dirty="0">
                        <a:solidFill>
                          <a:schemeClr val="tx1"/>
                        </a:solidFill>
                        <a:latin typeface="+mn-lt"/>
                        <a:ea typeface="+mn-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377359"/>
                  </a:ext>
                </a:extLst>
              </a:tr>
              <a:tr h="340384">
                <a:tc rowSpan="2">
                  <a:txBody>
                    <a:bodyPr/>
                    <a:lstStyle/>
                    <a:p>
                      <a:pPr algn="ctr"/>
                      <a:r>
                        <a:rPr kumimoji="1" lang="en-US" altLang="ja-JP" sz="1400" baseline="0" dirty="0">
                          <a:solidFill>
                            <a:schemeClr val="tx1"/>
                          </a:solidFill>
                          <a:latin typeface="+mn-lt"/>
                          <a:ea typeface="+mn-ea"/>
                        </a:rPr>
                        <a:t>0.08</a:t>
                      </a:r>
                      <a:endParaRPr kumimoji="1" lang="ja-JP" altLang="en-US" sz="1400" baseline="0" dirty="0">
                        <a:solidFill>
                          <a:schemeClr val="tx1"/>
                        </a:solidFill>
                        <a:latin typeface="+mn-lt"/>
                        <a:ea typeface="+mn-ea"/>
                      </a:endParaRP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lvl="0" indent="0" algn="ct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0.92</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0.08</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ja-JP" sz="1400" b="0" i="0" u="none" strike="noStrike" dirty="0">
                          <a:solidFill>
                            <a:srgbClr val="000000"/>
                          </a:solidFill>
                          <a:effectLst/>
                          <a:latin typeface="+mn-lt"/>
                          <a:ea typeface="+mn-ea"/>
                        </a:rPr>
                        <a:t>2.961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99150879"/>
                  </a:ext>
                </a:extLst>
              </a:tr>
              <a:tr h="340384">
                <a:tc vMerge="1">
                  <a:txBody>
                    <a:bodyPr/>
                    <a:lstStyle/>
                    <a:p>
                      <a:pPr algn="ctr"/>
                      <a:endParaRPr kumimoji="1" lang="ja-JP" altLang="en-US" sz="1600" dirty="0">
                        <a:solidFill>
                          <a:schemeClr val="tx1"/>
                        </a:solidFill>
                        <a:latin typeface="+mn-lt"/>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Ni8%</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0.92</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0.08</a:t>
                      </a:r>
                      <a:r>
                        <a:rPr kumimoji="1" lang="en-US" altLang="ja-JP" sz="1400" baseline="0" dirty="0">
                          <a:solidFill>
                            <a:schemeClr val="tx1"/>
                          </a:solidFill>
                          <a:latin typeface="+mn-lt"/>
                          <a:ea typeface="+mn-ea"/>
                        </a:rPr>
                        <a:t>)Ni</a:t>
                      </a:r>
                      <a:r>
                        <a:rPr kumimoji="1" lang="en-US" altLang="ja-JP" sz="1400" baseline="-25000" dirty="0">
                          <a:solidFill>
                            <a:schemeClr val="tx1"/>
                          </a:solidFill>
                          <a:latin typeface="+mn-lt"/>
                          <a:ea typeface="+mn-ea"/>
                        </a:rPr>
                        <a:t>0.08</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400" b="0" i="0" u="none" strike="noStrike" dirty="0">
                          <a:solidFill>
                            <a:srgbClr val="000000"/>
                          </a:solidFill>
                          <a:effectLst/>
                          <a:latin typeface="+mn-lt"/>
                          <a:ea typeface="+mn-ea"/>
                        </a:rPr>
                        <a:t>3.202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707945"/>
                  </a:ext>
                </a:extLst>
              </a:tr>
              <a:tr h="340384">
                <a:tc rowSpan="3">
                  <a:txBody>
                    <a:bodyPr/>
                    <a:lstStyle/>
                    <a:p>
                      <a:pPr algn="ctr"/>
                      <a:r>
                        <a:rPr kumimoji="1" lang="en-US" altLang="ja-JP" sz="1400" baseline="0" dirty="0">
                          <a:solidFill>
                            <a:schemeClr val="tx1"/>
                          </a:solidFill>
                          <a:latin typeface="+mn-lt"/>
                          <a:ea typeface="+mn-ea"/>
                        </a:rPr>
                        <a:t>0.10</a:t>
                      </a:r>
                      <a:endParaRPr kumimoji="1" lang="ja-JP" altLang="en-US" sz="1400" baseline="0" dirty="0">
                        <a:solidFill>
                          <a:schemeClr val="tx1"/>
                        </a:solidFill>
                        <a:latin typeface="+mn-lt"/>
                        <a:ea typeface="+mn-ea"/>
                      </a:endParaRP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0.90</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0.10</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400" b="0" i="0" u="none" strike="noStrike" dirty="0">
                          <a:solidFill>
                            <a:srgbClr val="000000"/>
                          </a:solidFill>
                          <a:effectLst/>
                          <a:latin typeface="+mn-lt"/>
                          <a:ea typeface="+mn-ea"/>
                        </a:rPr>
                        <a:t>3.270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979431"/>
                  </a:ext>
                </a:extLst>
              </a:tr>
              <a:tr h="340384">
                <a:tc vMerge="1">
                  <a:txBody>
                    <a:bodyPr/>
                    <a:lstStyle/>
                    <a:p>
                      <a:endParaRPr kumimoji="1" lang="ja-JP" altLang="en-US"/>
                    </a:p>
                  </a:txBody>
                  <a:tcPr/>
                </a:tc>
                <a:tc>
                  <a:txBody>
                    <a:bodyPr/>
                    <a:lstStyle/>
                    <a:p>
                      <a:pPr marL="0" lvl="0" indent="0" algn="ctr"/>
                      <a:r>
                        <a:rPr kumimoji="1" lang="en-US" altLang="ja-JP" sz="1400" baseline="0" dirty="0">
                          <a:solidFill>
                            <a:schemeClr val="tx1"/>
                          </a:solidFill>
                          <a:latin typeface="+mn-lt"/>
                          <a:ea typeface="+mn-ea"/>
                        </a:rPr>
                        <a:t>Ni10%</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lvl="0" indent="0" algn="ct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0.90</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0.10</a:t>
                      </a:r>
                      <a:r>
                        <a:rPr kumimoji="1" lang="en-US" altLang="ja-JP" sz="1400" baseline="0" dirty="0">
                          <a:solidFill>
                            <a:schemeClr val="tx1"/>
                          </a:solidFill>
                          <a:latin typeface="+mn-lt"/>
                          <a:ea typeface="+mn-ea"/>
                        </a:rPr>
                        <a:t>)Ni</a:t>
                      </a:r>
                      <a:r>
                        <a:rPr kumimoji="1" lang="en-US" altLang="ja-JP" sz="1400" baseline="-25000" dirty="0">
                          <a:solidFill>
                            <a:schemeClr val="tx1"/>
                          </a:solidFill>
                          <a:latin typeface="+mn-lt"/>
                          <a:ea typeface="+mn-ea"/>
                        </a:rPr>
                        <a:t>0.10</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ja-JP" sz="1400" b="0" i="0" u="none" strike="noStrike" dirty="0">
                          <a:solidFill>
                            <a:srgbClr val="000000"/>
                          </a:solidFill>
                          <a:effectLst/>
                          <a:latin typeface="+mn-lt"/>
                          <a:ea typeface="+mn-ea"/>
                        </a:rPr>
                        <a:t>3.037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78217431"/>
                  </a:ext>
                </a:extLst>
              </a:tr>
              <a:tr h="340384">
                <a:tc vMerge="1">
                  <a:txBody>
                    <a:bodyPr/>
                    <a:lstStyle/>
                    <a:p>
                      <a:endParaRPr kumimoji="1" lang="ja-JP" altLang="en-US"/>
                    </a:p>
                  </a:txBody>
                  <a:tcPr/>
                </a:tc>
                <a:tc>
                  <a:txBody>
                    <a:bodyPr/>
                    <a:lstStyle/>
                    <a:p>
                      <a:pPr marL="0" lvl="0" indent="0" algn="ctr"/>
                      <a:r>
                        <a:rPr kumimoji="1" lang="en-US" altLang="ja-JP" sz="1400" baseline="0" dirty="0">
                          <a:solidFill>
                            <a:schemeClr val="tx1"/>
                          </a:solidFill>
                          <a:latin typeface="+mn-lt"/>
                          <a:ea typeface="+mn-ea"/>
                        </a:rPr>
                        <a:t>Co10%</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TiNiCo</a:t>
                      </a:r>
                      <a:r>
                        <a:rPr kumimoji="1" lang="en-US" altLang="ja-JP" sz="1400" baseline="-25000" dirty="0">
                          <a:solidFill>
                            <a:schemeClr val="tx1"/>
                          </a:solidFill>
                          <a:latin typeface="+mn-lt"/>
                          <a:ea typeface="+mn-ea"/>
                        </a:rPr>
                        <a:t>0.10</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400" b="0" i="0" u="none" strike="noStrike" dirty="0">
                          <a:solidFill>
                            <a:srgbClr val="000000"/>
                          </a:solidFill>
                          <a:effectLst/>
                          <a:latin typeface="+mn-lt"/>
                          <a:ea typeface="+mn-ea"/>
                        </a:rPr>
                        <a:t>3.194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372060"/>
                  </a:ext>
                </a:extLst>
              </a:tr>
              <a:tr h="340384">
                <a:tc rowSpan="3">
                  <a:txBody>
                    <a:bodyPr/>
                    <a:lstStyle/>
                    <a:p>
                      <a:pPr algn="ctr"/>
                      <a:r>
                        <a:rPr kumimoji="1" lang="en-US" altLang="ja-JP" sz="1400" baseline="0" dirty="0">
                          <a:solidFill>
                            <a:schemeClr val="tx1"/>
                          </a:solidFill>
                          <a:latin typeface="+mn-lt"/>
                          <a:ea typeface="+mn-ea"/>
                        </a:rPr>
                        <a:t>0.15</a:t>
                      </a:r>
                      <a:endParaRPr kumimoji="1" lang="ja-JP" altLang="en-US" sz="1400" baseline="0" dirty="0">
                        <a:solidFill>
                          <a:schemeClr val="tx1"/>
                        </a:solidFill>
                        <a:latin typeface="+mn-lt"/>
                        <a:ea typeface="+mn-ea"/>
                      </a:endParaRP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0.85</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0.15</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400" b="0" i="0" u="none" strike="noStrike" dirty="0">
                          <a:solidFill>
                            <a:srgbClr val="000000"/>
                          </a:solidFill>
                          <a:effectLst/>
                          <a:latin typeface="+mn-lt"/>
                          <a:ea typeface="+mn-ea"/>
                        </a:rPr>
                        <a:t>3.161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0044425"/>
                  </a:ext>
                </a:extLst>
              </a:tr>
              <a:tr h="340384">
                <a:tc vMerge="1">
                  <a:txBody>
                    <a:bodyPr/>
                    <a:lstStyle/>
                    <a:p>
                      <a:endParaRPr kumimoji="1" lang="ja-JP" altLang="en-US"/>
                    </a:p>
                  </a:txBody>
                  <a:tcPr/>
                </a:tc>
                <a:tc>
                  <a:txBody>
                    <a:bodyPr/>
                    <a:lstStyle/>
                    <a:p>
                      <a:pPr marL="0" lvl="0" indent="0" algn="ctr"/>
                      <a:r>
                        <a:rPr kumimoji="1" lang="en-US" altLang="ja-JP" sz="1400" baseline="0" dirty="0">
                          <a:solidFill>
                            <a:schemeClr val="tx1"/>
                          </a:solidFill>
                          <a:latin typeface="+mn-lt"/>
                          <a:ea typeface="+mn-ea"/>
                        </a:rPr>
                        <a:t>Ni15%</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lvl="0" indent="0" algn="ctr"/>
                      <a:r>
                        <a:rPr kumimoji="1" lang="en-US" altLang="ja-JP" sz="1400" baseline="0" dirty="0">
                          <a:solidFill>
                            <a:schemeClr val="tx1"/>
                          </a:solidFill>
                          <a:latin typeface="+mn-lt"/>
                          <a:ea typeface="+mn-ea"/>
                        </a:rPr>
                        <a:t>Ti(Ni</a:t>
                      </a:r>
                      <a:r>
                        <a:rPr kumimoji="1" lang="en-US" altLang="ja-JP" sz="1400" baseline="-25000" dirty="0">
                          <a:solidFill>
                            <a:schemeClr val="tx1"/>
                          </a:solidFill>
                          <a:latin typeface="+mn-lt"/>
                          <a:ea typeface="+mn-ea"/>
                        </a:rPr>
                        <a:t>0.85</a:t>
                      </a:r>
                      <a:r>
                        <a:rPr kumimoji="1" lang="en-US" altLang="ja-JP" sz="1400" baseline="0" dirty="0">
                          <a:solidFill>
                            <a:schemeClr val="tx1"/>
                          </a:solidFill>
                          <a:latin typeface="+mn-lt"/>
                          <a:ea typeface="+mn-ea"/>
                        </a:rPr>
                        <a:t>Co</a:t>
                      </a:r>
                      <a:r>
                        <a:rPr kumimoji="1" lang="en-US" altLang="ja-JP" sz="1400" baseline="-25000" dirty="0">
                          <a:solidFill>
                            <a:schemeClr val="tx1"/>
                          </a:solidFill>
                          <a:latin typeface="+mn-lt"/>
                          <a:ea typeface="+mn-ea"/>
                        </a:rPr>
                        <a:t>0.15</a:t>
                      </a:r>
                      <a:r>
                        <a:rPr kumimoji="1" lang="en-US" altLang="ja-JP" sz="1400" baseline="0" dirty="0">
                          <a:solidFill>
                            <a:schemeClr val="tx1"/>
                          </a:solidFill>
                          <a:latin typeface="+mn-lt"/>
                          <a:ea typeface="+mn-ea"/>
                        </a:rPr>
                        <a:t>)Ni</a:t>
                      </a:r>
                      <a:r>
                        <a:rPr kumimoji="1" lang="en-US" altLang="ja-JP" sz="1400" baseline="-25000" dirty="0">
                          <a:solidFill>
                            <a:schemeClr val="tx1"/>
                          </a:solidFill>
                          <a:latin typeface="+mn-lt"/>
                          <a:ea typeface="+mn-ea"/>
                        </a:rPr>
                        <a:t>0.15</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ja-JP" sz="1400" b="0" i="0" u="none" strike="noStrike" dirty="0">
                          <a:solidFill>
                            <a:srgbClr val="000000"/>
                          </a:solidFill>
                          <a:effectLst/>
                          <a:latin typeface="+mn-lt"/>
                          <a:ea typeface="+mn-ea"/>
                        </a:rPr>
                        <a:t>3.119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7324986"/>
                  </a:ext>
                </a:extLst>
              </a:tr>
              <a:tr h="340384">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a:solidFill>
                            <a:schemeClr val="tx1"/>
                          </a:solidFill>
                          <a:latin typeface="+mn-lt"/>
                          <a:ea typeface="+mn-ea"/>
                        </a:rPr>
                        <a:t>Co15%</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a:solidFill>
                            <a:schemeClr val="tx1"/>
                          </a:solidFill>
                          <a:latin typeface="+mn-lt"/>
                          <a:ea typeface="+mn-ea"/>
                        </a:rPr>
                        <a:t>TiNiCo</a:t>
                      </a:r>
                      <a:r>
                        <a:rPr kumimoji="1" lang="en-US" altLang="ja-JP" sz="1400" baseline="-25000" dirty="0">
                          <a:solidFill>
                            <a:schemeClr val="tx1"/>
                          </a:solidFill>
                          <a:latin typeface="+mn-lt"/>
                          <a:ea typeface="+mn-ea"/>
                        </a:rPr>
                        <a:t>0.15</a:t>
                      </a:r>
                      <a:r>
                        <a:rPr kumimoji="1" lang="en-US" altLang="ja-JP" sz="1400" baseline="0" dirty="0">
                          <a:solidFill>
                            <a:schemeClr val="tx1"/>
                          </a:solidFill>
                          <a:latin typeface="+mn-lt"/>
                          <a:ea typeface="+mn-ea"/>
                        </a:rPr>
                        <a:t>Sn</a:t>
                      </a:r>
                      <a:endParaRPr kumimoji="1" lang="ja-JP" altLang="en-US" sz="1400" baseline="0"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400" b="0" i="0" u="none" strike="noStrike" dirty="0">
                          <a:solidFill>
                            <a:srgbClr val="000000"/>
                          </a:solidFill>
                          <a:effectLst/>
                          <a:latin typeface="+mn-lt"/>
                          <a:ea typeface="+mn-ea"/>
                        </a:rPr>
                        <a:t>3.312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243440"/>
                  </a:ext>
                </a:extLst>
              </a:tr>
            </a:tbl>
          </a:graphicData>
        </a:graphic>
      </p:graphicFrame>
      <p:sp>
        <p:nvSpPr>
          <p:cNvPr id="14" name="テキスト ボックス 13">
            <a:extLst>
              <a:ext uri="{FF2B5EF4-FFF2-40B4-BE49-F238E27FC236}">
                <a16:creationId xmlns:a16="http://schemas.microsoft.com/office/drawing/2014/main" id="{0884E254-2189-E129-CE14-513C2FC8A218}"/>
              </a:ext>
            </a:extLst>
          </p:cNvPr>
          <p:cNvSpPr txBox="1"/>
          <p:nvPr/>
        </p:nvSpPr>
        <p:spPr>
          <a:xfrm>
            <a:off x="181427" y="6475228"/>
            <a:ext cx="5175053" cy="215444"/>
          </a:xfrm>
          <a:prstGeom prst="rect">
            <a:avLst/>
          </a:prstGeom>
          <a:noFill/>
        </p:spPr>
        <p:txBody>
          <a:bodyPr wrap="square" lIns="0" tIns="0" rIns="0" bIns="0">
            <a:spAutoFit/>
          </a:bodyPr>
          <a:lstStyle/>
          <a:p>
            <a:r>
              <a:rPr lang="en-US" altLang="ja-JP" sz="1400" dirty="0"/>
              <a:t>*)V. A. </a:t>
            </a:r>
            <a:r>
              <a:rPr lang="en-US" altLang="ja-JP" sz="1400" dirty="0" err="1"/>
              <a:t>Romaka</a:t>
            </a:r>
            <a:r>
              <a:rPr lang="en-US" altLang="ja-JP" sz="1400" dirty="0"/>
              <a:t>, </a:t>
            </a:r>
            <a:r>
              <a:rPr lang="en-US" altLang="ja-JP" sz="1400" i="1" dirty="0"/>
              <a:t>et</a:t>
            </a:r>
            <a:r>
              <a:rPr lang="en-US" altLang="ja-JP" sz="1400" dirty="0"/>
              <a:t> </a:t>
            </a:r>
            <a:r>
              <a:rPr lang="en-US" altLang="ja-JP" sz="1400" i="1" dirty="0"/>
              <a:t>al</a:t>
            </a:r>
            <a:r>
              <a:rPr lang="en-US" altLang="ja-JP" sz="1400" dirty="0"/>
              <a:t>. : </a:t>
            </a:r>
            <a:r>
              <a:rPr lang="en-US" altLang="ja-JP" sz="1400" i="1" dirty="0"/>
              <a:t>Semiconductors</a:t>
            </a:r>
            <a:r>
              <a:rPr lang="en-US" altLang="ja-JP" sz="1400" dirty="0"/>
              <a:t> </a:t>
            </a:r>
            <a:r>
              <a:rPr lang="en-US" altLang="ja-JP" sz="1400" b="1" dirty="0"/>
              <a:t>43</a:t>
            </a:r>
            <a:r>
              <a:rPr lang="en-US" altLang="ja-JP" sz="1400" dirty="0"/>
              <a:t> (2009).</a:t>
            </a:r>
            <a:endParaRPr lang="ja-JP" altLang="en-US" sz="1400" dirty="0"/>
          </a:p>
        </p:txBody>
      </p:sp>
      <p:sp>
        <p:nvSpPr>
          <p:cNvPr id="16" name="テキスト ボックス 15">
            <a:extLst>
              <a:ext uri="{FF2B5EF4-FFF2-40B4-BE49-F238E27FC236}">
                <a16:creationId xmlns:a16="http://schemas.microsoft.com/office/drawing/2014/main" id="{C89D3FB7-4B73-BFA2-4B7F-3F0D117DFE53}"/>
              </a:ext>
            </a:extLst>
          </p:cNvPr>
          <p:cNvSpPr txBox="1"/>
          <p:nvPr/>
        </p:nvSpPr>
        <p:spPr>
          <a:xfrm>
            <a:off x="2424990" y="1148312"/>
            <a:ext cx="2931490" cy="830997"/>
          </a:xfrm>
          <a:prstGeom prst="rect">
            <a:avLst/>
          </a:prstGeom>
          <a:noFill/>
        </p:spPr>
        <p:txBody>
          <a:bodyPr wrap="square" lIns="0" tIns="0" rIns="0" bIns="0" rtlCol="0">
            <a:spAutoFit/>
          </a:bodyPr>
          <a:lstStyle/>
          <a:p>
            <a:pPr algn="l"/>
            <a:r>
              <a:rPr kumimoji="1" lang="en-US" altLang="ja-JP" dirty="0"/>
              <a:t>Ti </a:t>
            </a:r>
            <a:r>
              <a:rPr kumimoji="1" lang="ja-JP" altLang="en-US" dirty="0"/>
              <a:t>：</a:t>
            </a:r>
            <a:r>
              <a:rPr kumimoji="1" lang="en-US" altLang="ja-JP" dirty="0"/>
              <a:t>4a(0, 0, 0)</a:t>
            </a:r>
          </a:p>
          <a:p>
            <a:r>
              <a:rPr kumimoji="1" lang="en-US" altLang="ja-JP" dirty="0"/>
              <a:t>Ni</a:t>
            </a:r>
            <a:r>
              <a:rPr kumimoji="1" lang="ja-JP" altLang="en-US" dirty="0"/>
              <a:t>：</a:t>
            </a:r>
            <a:r>
              <a:rPr kumimoji="1" lang="en-US" altLang="ja-JP" dirty="0"/>
              <a:t>4c(1/4, 1/4, 1/4)</a:t>
            </a:r>
          </a:p>
          <a:p>
            <a:r>
              <a:rPr kumimoji="1" lang="en-US" altLang="ja-JP" dirty="0"/>
              <a:t>Sn</a:t>
            </a:r>
            <a:r>
              <a:rPr kumimoji="1" lang="ja-JP" altLang="en-US" dirty="0"/>
              <a:t>：</a:t>
            </a:r>
            <a:r>
              <a:rPr kumimoji="1" lang="en-US" altLang="ja-JP" dirty="0"/>
              <a:t>4b(1/2, 1/2, 1/2)</a:t>
            </a:r>
            <a:endParaRPr kumimoji="1" lang="ja-JP" altLang="en-US" dirty="0"/>
          </a:p>
        </p:txBody>
      </p:sp>
      <p:sp>
        <p:nvSpPr>
          <p:cNvPr id="17" name="テキスト ボックス 16">
            <a:extLst>
              <a:ext uri="{FF2B5EF4-FFF2-40B4-BE49-F238E27FC236}">
                <a16:creationId xmlns:a16="http://schemas.microsoft.com/office/drawing/2014/main" id="{D3093687-1B17-E11D-C0D2-3972326F4D63}"/>
              </a:ext>
            </a:extLst>
          </p:cNvPr>
          <p:cNvSpPr txBox="1"/>
          <p:nvPr/>
        </p:nvSpPr>
        <p:spPr>
          <a:xfrm>
            <a:off x="4813335" y="1442513"/>
            <a:ext cx="2391308" cy="276999"/>
          </a:xfrm>
          <a:prstGeom prst="rect">
            <a:avLst/>
          </a:prstGeom>
          <a:noFill/>
        </p:spPr>
        <p:txBody>
          <a:bodyPr wrap="square" lIns="0" tIns="0" rIns="0" bIns="0" rtlCol="0">
            <a:spAutoFit/>
          </a:bodyPr>
          <a:lstStyle/>
          <a:p>
            <a:pPr algn="l"/>
            <a:r>
              <a:rPr kumimoji="1" lang="en-US" altLang="ja-JP" dirty="0" err="1"/>
              <a:t>Vc</a:t>
            </a:r>
            <a:r>
              <a:rPr kumimoji="1" lang="ja-JP" altLang="en-US" dirty="0"/>
              <a:t>：</a:t>
            </a:r>
            <a:r>
              <a:rPr kumimoji="1" lang="en-US" altLang="ja-JP" dirty="0"/>
              <a:t>4d(3/4, 3/4, 3/4)</a:t>
            </a:r>
            <a:endParaRPr kumimoji="1" lang="ja-JP" altLang="en-US" dirty="0"/>
          </a:p>
        </p:txBody>
      </p:sp>
      <p:pic>
        <p:nvPicPr>
          <p:cNvPr id="18" name="図 17" descr="グラフ, バブル チャート&#10;&#10;自動的に生成された説明">
            <a:extLst>
              <a:ext uri="{FF2B5EF4-FFF2-40B4-BE49-F238E27FC236}">
                <a16:creationId xmlns:a16="http://schemas.microsoft.com/office/drawing/2014/main" id="{BB5BDD22-0FB6-1FF9-4C2D-FD58CEDDB1B7}"/>
              </a:ext>
            </a:extLst>
          </p:cNvPr>
          <p:cNvPicPr>
            <a:picLocks noChangeAspect="1"/>
          </p:cNvPicPr>
          <p:nvPr/>
        </p:nvPicPr>
        <p:blipFill rotWithShape="1">
          <a:blip r:embed="rId4">
            <a:extLst>
              <a:ext uri="{28A0092B-C50C-407E-A947-70E740481C1C}">
                <a14:useLocalDpi xmlns:a14="http://schemas.microsoft.com/office/drawing/2010/main" val="0"/>
              </a:ext>
            </a:extLst>
          </a:blip>
          <a:srcRect l="33654" t="11898" r="33360" b="11621"/>
          <a:stretch/>
        </p:blipFill>
        <p:spPr>
          <a:xfrm>
            <a:off x="7436002" y="674763"/>
            <a:ext cx="1527878" cy="1386085"/>
          </a:xfrm>
          <a:prstGeom prst="rect">
            <a:avLst/>
          </a:prstGeom>
        </p:spPr>
      </p:pic>
      <p:cxnSp>
        <p:nvCxnSpPr>
          <p:cNvPr id="19" name="直線矢印コネクタ 18">
            <a:extLst>
              <a:ext uri="{FF2B5EF4-FFF2-40B4-BE49-F238E27FC236}">
                <a16:creationId xmlns:a16="http://schemas.microsoft.com/office/drawing/2014/main" id="{85562938-3D2C-A3C0-9DF4-FAC69693EF60}"/>
              </a:ext>
            </a:extLst>
          </p:cNvPr>
          <p:cNvCxnSpPr>
            <a:cxnSpLocks/>
            <a:stCxn id="22" idx="6"/>
          </p:cNvCxnSpPr>
          <p:nvPr/>
        </p:nvCxnSpPr>
        <p:spPr>
          <a:xfrm>
            <a:off x="7068354" y="1540928"/>
            <a:ext cx="686758" cy="94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BDAE791B-0E5A-D348-CBCA-AC33EB5FC4D5}"/>
              </a:ext>
            </a:extLst>
          </p:cNvPr>
          <p:cNvSpPr/>
          <p:nvPr/>
        </p:nvSpPr>
        <p:spPr>
          <a:xfrm>
            <a:off x="4580333" y="1281803"/>
            <a:ext cx="2488021" cy="5182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42378920-F1D9-98E1-65D3-7B69B0450392}"/>
              </a:ext>
            </a:extLst>
          </p:cNvPr>
          <p:cNvCxnSpPr>
            <a:cxnSpLocks/>
          </p:cNvCxnSpPr>
          <p:nvPr/>
        </p:nvCxnSpPr>
        <p:spPr>
          <a:xfrm flipV="1">
            <a:off x="3346399" y="2343221"/>
            <a:ext cx="664204" cy="7703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5C69F54-D826-59D1-743A-E50FD1CD4928}"/>
              </a:ext>
            </a:extLst>
          </p:cNvPr>
          <p:cNvCxnSpPr>
            <a:cxnSpLocks/>
          </p:cNvCxnSpPr>
          <p:nvPr/>
        </p:nvCxnSpPr>
        <p:spPr>
          <a:xfrm>
            <a:off x="3346399" y="3710535"/>
            <a:ext cx="613267" cy="19344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799B656-0915-03EC-5FEC-7A6894EFE4F6}"/>
              </a:ext>
            </a:extLst>
          </p:cNvPr>
          <p:cNvSpPr txBox="1"/>
          <p:nvPr/>
        </p:nvSpPr>
        <p:spPr>
          <a:xfrm>
            <a:off x="178077" y="3846465"/>
            <a:ext cx="3313338" cy="1446550"/>
          </a:xfrm>
          <a:prstGeom prst="rect">
            <a:avLst/>
          </a:prstGeom>
          <a:solidFill>
            <a:schemeClr val="bg1"/>
          </a:solidFill>
        </p:spPr>
        <p:txBody>
          <a:bodyPr wrap="square" lIns="0" tIns="0" rIns="0" bIns="0" rtlCol="0">
            <a:spAutoFit/>
          </a:bodyPr>
          <a:lstStyle/>
          <a:p>
            <a:pPr algn="l">
              <a:lnSpc>
                <a:spcPct val="150000"/>
              </a:lnSpc>
            </a:pPr>
            <a:r>
              <a:rPr kumimoji="1" lang="ja-JP" altLang="en-US" sz="1600" dirty="0"/>
              <a:t>定量分析結果より，</a:t>
            </a:r>
            <a:r>
              <a:rPr kumimoji="1" lang="en-US" altLang="ja-JP" sz="1600" dirty="0"/>
              <a:t>x</a:t>
            </a:r>
            <a:r>
              <a:rPr kumimoji="1" lang="ja-JP" altLang="en-US" sz="1600" dirty="0"/>
              <a:t>≥</a:t>
            </a:r>
            <a:r>
              <a:rPr kumimoji="1" lang="en-US" altLang="ja-JP" sz="1600" dirty="0"/>
              <a:t>0.08</a:t>
            </a:r>
            <a:r>
              <a:rPr kumimoji="1" lang="ja-JP" altLang="en-US" sz="1600" dirty="0"/>
              <a:t>以上では</a:t>
            </a:r>
            <a:r>
              <a:rPr kumimoji="1" lang="en-US" altLang="ja-JP" sz="1600" dirty="0"/>
              <a:t> (Ni</a:t>
            </a:r>
            <a:r>
              <a:rPr kumimoji="1" lang="ja-JP" altLang="en-US" sz="1600" dirty="0"/>
              <a:t>＋</a:t>
            </a:r>
            <a:r>
              <a:rPr kumimoji="1" lang="en-US" altLang="ja-JP" sz="1600" dirty="0"/>
              <a:t>Co)</a:t>
            </a:r>
            <a:r>
              <a:rPr kumimoji="1" lang="ja-JP" altLang="en-US" sz="1600" dirty="0"/>
              <a:t>の</a:t>
            </a:r>
            <a:r>
              <a:rPr kumimoji="1" lang="en-US" altLang="ja-JP" sz="1600" dirty="0"/>
              <a:t>at%</a:t>
            </a:r>
            <a:r>
              <a:rPr kumimoji="1" lang="ja-JP" altLang="en-US" sz="1600" dirty="0"/>
              <a:t>が増加</a:t>
            </a:r>
            <a:br>
              <a:rPr kumimoji="1" lang="en-US" altLang="ja-JP" sz="1600" dirty="0"/>
            </a:br>
            <a:r>
              <a:rPr kumimoji="1" lang="ja-JP" altLang="en-US" sz="1600" dirty="0"/>
              <a:t>→ 一部の空孔サイトを</a:t>
            </a:r>
            <a:r>
              <a:rPr kumimoji="1" lang="en-US" altLang="ja-JP" sz="1600" dirty="0"/>
              <a:t>Ni</a:t>
            </a:r>
            <a:r>
              <a:rPr kumimoji="1" lang="ja-JP" altLang="en-US" sz="1600" dirty="0"/>
              <a:t>もしくは</a:t>
            </a:r>
            <a:r>
              <a:rPr kumimoji="1" lang="en-US" altLang="ja-JP" sz="1600" dirty="0"/>
              <a:t>Co</a:t>
            </a:r>
            <a:r>
              <a:rPr kumimoji="1" lang="ja-JP" altLang="en-US" sz="1600" dirty="0"/>
              <a:t>が占有？</a:t>
            </a:r>
            <a:endParaRPr kumimoji="1" lang="en-US" altLang="ja-JP" sz="1600" dirty="0"/>
          </a:p>
        </p:txBody>
      </p:sp>
    </p:spTree>
    <p:extLst>
      <p:ext uri="{BB962C8B-B14F-4D97-AF65-F5344CB8AC3E}">
        <p14:creationId xmlns:p14="http://schemas.microsoft.com/office/powerpoint/2010/main" val="103475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11</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ホール効果測定（</a:t>
            </a:r>
            <a:r>
              <a:rPr lang="en-US" altLang="ja-JP" sz="2800" b="1"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=300 K</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7B634094-DA85-5B41-B4DB-AE6FB0D2CAEA}"/>
              </a:ext>
            </a:extLst>
          </p:cNvPr>
          <p:cNvSpPr txBox="1"/>
          <p:nvPr/>
        </p:nvSpPr>
        <p:spPr>
          <a:xfrm>
            <a:off x="1237129" y="5523479"/>
            <a:ext cx="6669742" cy="884858"/>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sz="2000" dirty="0"/>
              <a:t>x</a:t>
            </a:r>
            <a:r>
              <a:rPr kumimoji="1" lang="ja-JP" altLang="en-US" sz="2000" dirty="0"/>
              <a:t>≥</a:t>
            </a:r>
            <a:r>
              <a:rPr kumimoji="1" lang="en-US" altLang="ja-JP" sz="2000" dirty="0"/>
              <a:t>0.03</a:t>
            </a:r>
            <a:r>
              <a:rPr kumimoji="1" lang="ja-JP" altLang="en-US" sz="2000" dirty="0"/>
              <a:t>以上で多数キャリアが電子から正孔へと変化</a:t>
            </a:r>
            <a:endParaRPr kumimoji="1" lang="en-US" altLang="ja-JP" sz="2000" dirty="0"/>
          </a:p>
          <a:p>
            <a:pPr marL="342900" indent="-342900">
              <a:lnSpc>
                <a:spcPct val="150000"/>
              </a:lnSpc>
              <a:buFont typeface="Arial" panose="020B0604020202020204" pitchFamily="34" charset="0"/>
              <a:buChar char="•"/>
            </a:pPr>
            <a:r>
              <a:rPr kumimoji="1" lang="en-US" altLang="ja-JP" sz="2000" dirty="0"/>
              <a:t>x</a:t>
            </a:r>
            <a:r>
              <a:rPr kumimoji="1" lang="ja-JP" altLang="en-US" sz="2000" dirty="0"/>
              <a:t>増加に伴いキャリア密度は増加</a:t>
            </a:r>
            <a:endParaRPr kumimoji="1" lang="en-US" altLang="ja-JP" sz="2000" dirty="0"/>
          </a:p>
        </p:txBody>
      </p:sp>
      <p:pic>
        <p:nvPicPr>
          <p:cNvPr id="5" name="図 4">
            <a:extLst>
              <a:ext uri="{FF2B5EF4-FFF2-40B4-BE49-F238E27FC236}">
                <a16:creationId xmlns:a16="http://schemas.microsoft.com/office/drawing/2014/main" id="{3BE3BEED-F911-8541-3C62-33F77497D82F}"/>
              </a:ext>
            </a:extLst>
          </p:cNvPr>
          <p:cNvPicPr>
            <a:picLocks noChangeAspect="1"/>
          </p:cNvPicPr>
          <p:nvPr/>
        </p:nvPicPr>
        <p:blipFill>
          <a:blip r:embed="rId3"/>
          <a:stretch>
            <a:fillRect/>
          </a:stretch>
        </p:blipFill>
        <p:spPr>
          <a:xfrm>
            <a:off x="4656960" y="1196752"/>
            <a:ext cx="3922045" cy="3600000"/>
          </a:xfrm>
          <a:prstGeom prst="rect">
            <a:avLst/>
          </a:prstGeom>
        </p:spPr>
      </p:pic>
      <p:graphicFrame>
        <p:nvGraphicFramePr>
          <p:cNvPr id="4" name="表 26">
            <a:extLst>
              <a:ext uri="{FF2B5EF4-FFF2-40B4-BE49-F238E27FC236}">
                <a16:creationId xmlns:a16="http://schemas.microsoft.com/office/drawing/2014/main" id="{46CC7AC4-E35B-6F10-649B-695A3A12E783}"/>
              </a:ext>
            </a:extLst>
          </p:cNvPr>
          <p:cNvGraphicFramePr>
            <a:graphicFrameLocks noGrp="1"/>
          </p:cNvGraphicFramePr>
          <p:nvPr>
            <p:extLst>
              <p:ext uri="{D42A27DB-BD31-4B8C-83A1-F6EECF244321}">
                <p14:modId xmlns:p14="http://schemas.microsoft.com/office/powerpoint/2010/main" val="3553335440"/>
              </p:ext>
            </p:extLst>
          </p:nvPr>
        </p:nvGraphicFramePr>
        <p:xfrm>
          <a:off x="503984" y="1334521"/>
          <a:ext cx="3924000" cy="36724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597544306"/>
                    </a:ext>
                  </a:extLst>
                </a:gridCol>
                <a:gridCol w="1188000">
                  <a:extLst>
                    <a:ext uri="{9D8B030D-6E8A-4147-A177-3AD203B41FA5}">
                      <a16:colId xmlns:a16="http://schemas.microsoft.com/office/drawing/2014/main" val="2348325435"/>
                    </a:ext>
                  </a:extLst>
                </a:gridCol>
                <a:gridCol w="1368000">
                  <a:extLst>
                    <a:ext uri="{9D8B030D-6E8A-4147-A177-3AD203B41FA5}">
                      <a16:colId xmlns:a16="http://schemas.microsoft.com/office/drawing/2014/main" val="3782179934"/>
                    </a:ext>
                  </a:extLst>
                </a:gridCol>
                <a:gridCol w="720000">
                  <a:extLst>
                    <a:ext uri="{9D8B030D-6E8A-4147-A177-3AD203B41FA5}">
                      <a16:colId xmlns:a16="http://schemas.microsoft.com/office/drawing/2014/main" val="94090531"/>
                    </a:ext>
                  </a:extLst>
                </a:gridCol>
              </a:tblGrid>
              <a:tr h="459051">
                <a:tc>
                  <a:txBody>
                    <a:bodyPr/>
                    <a:lstStyle/>
                    <a:p>
                      <a:pPr algn="ctr"/>
                      <a:r>
                        <a:rPr kumimoji="1" lang="en-US" altLang="ja-JP" sz="1600" dirty="0">
                          <a:solidFill>
                            <a:schemeClr val="tx1"/>
                          </a:solidFill>
                        </a:rPr>
                        <a:t>x</a:t>
                      </a:r>
                      <a:endParaRPr kumimoji="1" lang="ja-JP" altLang="en-US"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i="1" dirty="0">
                          <a:solidFill>
                            <a:schemeClr val="tx1"/>
                          </a:solidFill>
                        </a:rPr>
                        <a:t>R</a:t>
                      </a:r>
                      <a:r>
                        <a:rPr kumimoji="1" lang="en-US" altLang="ja-JP" sz="1600" baseline="-25000" dirty="0">
                          <a:solidFill>
                            <a:schemeClr val="tx1"/>
                          </a:solidFill>
                        </a:rPr>
                        <a:t>H</a:t>
                      </a:r>
                      <a:r>
                        <a:rPr kumimoji="1" lang="en-US" altLang="ja-JP" sz="1600" baseline="0" dirty="0">
                          <a:solidFill>
                            <a:schemeClr val="tx1"/>
                          </a:solidFill>
                        </a:rPr>
                        <a:t>[cm</a:t>
                      </a:r>
                      <a:r>
                        <a:rPr kumimoji="1" lang="en-US" altLang="ja-JP" sz="1600" baseline="30000" dirty="0">
                          <a:solidFill>
                            <a:schemeClr val="tx1"/>
                          </a:solidFill>
                        </a:rPr>
                        <a:t>3</a:t>
                      </a:r>
                      <a:r>
                        <a:rPr kumimoji="1" lang="en-US" altLang="ja-JP" sz="1600" baseline="0" dirty="0">
                          <a:solidFill>
                            <a:schemeClr val="tx1"/>
                          </a:solidFill>
                        </a:rPr>
                        <a:t>/C]</a:t>
                      </a:r>
                      <a:endParaRPr kumimoji="1" lang="ja-JP" altLang="en-US" sz="1600" baseline="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i="1" baseline="0" dirty="0">
                          <a:solidFill>
                            <a:schemeClr val="tx1"/>
                          </a:solidFill>
                        </a:rPr>
                        <a:t>µ</a:t>
                      </a:r>
                      <a:r>
                        <a:rPr kumimoji="1" lang="en-US" altLang="ja-JP" sz="1600" baseline="0" dirty="0">
                          <a:solidFill>
                            <a:schemeClr val="tx1"/>
                          </a:solidFill>
                        </a:rPr>
                        <a:t>[cm</a:t>
                      </a:r>
                      <a:r>
                        <a:rPr kumimoji="1" lang="en-US" altLang="ja-JP" sz="1600" baseline="30000" dirty="0">
                          <a:solidFill>
                            <a:schemeClr val="tx1"/>
                          </a:solidFill>
                        </a:rPr>
                        <a:t>2</a:t>
                      </a:r>
                      <a:r>
                        <a:rPr kumimoji="1" lang="en-US" altLang="ja-JP" sz="1600" baseline="0" dirty="0">
                          <a:solidFill>
                            <a:schemeClr val="tx1"/>
                          </a:solidFill>
                        </a:rPr>
                        <a:t>/V</a:t>
                      </a:r>
                      <a:r>
                        <a:rPr kumimoji="1" lang="ja-JP" altLang="en-US" sz="1600" baseline="0" dirty="0">
                          <a:solidFill>
                            <a:schemeClr val="tx1"/>
                          </a:solidFill>
                        </a:rPr>
                        <a:t>・</a:t>
                      </a:r>
                      <a:r>
                        <a:rPr kumimoji="1" lang="en-US" altLang="ja-JP" sz="1600" baseline="0" dirty="0">
                          <a:solidFill>
                            <a:schemeClr val="tx1"/>
                          </a:solidFill>
                        </a:rPr>
                        <a:t>S]</a:t>
                      </a:r>
                      <a:endParaRPr kumimoji="1" lang="ja-JP" altLang="en-US" sz="1600" baseline="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aseline="0" dirty="0">
                          <a:solidFill>
                            <a:schemeClr val="tx1"/>
                          </a:solidFill>
                        </a:rPr>
                        <a:t>type</a:t>
                      </a:r>
                      <a:endParaRPr kumimoji="1" lang="ja-JP" altLang="en-US" sz="1600" baseline="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377359"/>
                  </a:ext>
                </a:extLst>
              </a:tr>
              <a:tr h="459051">
                <a:tc>
                  <a:txBody>
                    <a:bodyPr/>
                    <a:lstStyle/>
                    <a:p>
                      <a:pPr algn="ctr"/>
                      <a:r>
                        <a:rPr kumimoji="1" lang="en-US" altLang="ja-JP" sz="1600" dirty="0">
                          <a:solidFill>
                            <a:schemeClr val="tx1"/>
                          </a:solidFill>
                        </a:rPr>
                        <a:t>0</a:t>
                      </a:r>
                      <a:endParaRPr kumimoji="1" lang="ja-JP" altLang="en-US"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baseline="0" dirty="0">
                          <a:solidFill>
                            <a:schemeClr val="tx1"/>
                          </a:solidFill>
                        </a:rPr>
                        <a:t>-0.212(2)</a:t>
                      </a:r>
                      <a:endParaRPr kumimoji="1" lang="ja-JP" altLang="en-US" sz="1600" baseline="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baseline="0" dirty="0">
                          <a:solidFill>
                            <a:schemeClr val="tx1"/>
                          </a:solidFill>
                        </a:rPr>
                        <a:t>27.9(2)</a:t>
                      </a:r>
                      <a:endParaRPr kumimoji="1" lang="ja-JP" altLang="en-US" sz="1600" baseline="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baseline="0" dirty="0">
                          <a:solidFill>
                            <a:schemeClr val="tx1"/>
                          </a:solidFill>
                        </a:rPr>
                        <a:t>n</a:t>
                      </a:r>
                      <a:endParaRPr kumimoji="1" lang="ja-JP" altLang="en-US" sz="1600" baseline="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5DBFF"/>
                    </a:solidFill>
                  </a:tcPr>
                </a:tc>
                <a:extLst>
                  <a:ext uri="{0D108BD9-81ED-4DB2-BD59-A6C34878D82A}">
                    <a16:rowId xmlns:a16="http://schemas.microsoft.com/office/drawing/2014/main" val="1718222746"/>
                  </a:ext>
                </a:extLst>
              </a:tr>
              <a:tr h="459051">
                <a:tc>
                  <a:txBody>
                    <a:bodyPr/>
                    <a:lstStyle/>
                    <a:p>
                      <a:pPr algn="ctr"/>
                      <a:r>
                        <a:rPr kumimoji="1" lang="en-US" altLang="ja-JP" sz="1600" dirty="0">
                          <a:solidFill>
                            <a:schemeClr val="tx1"/>
                          </a:solidFill>
                        </a:rPr>
                        <a:t>0.01</a:t>
                      </a:r>
                      <a:endParaRPr kumimoji="1" lang="ja-JP"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-0.081(3)</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1.01(4)</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n</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5DBFF"/>
                    </a:solidFill>
                  </a:tcPr>
                </a:tc>
                <a:extLst>
                  <a:ext uri="{0D108BD9-81ED-4DB2-BD59-A6C34878D82A}">
                    <a16:rowId xmlns:a16="http://schemas.microsoft.com/office/drawing/2014/main" val="535557806"/>
                  </a:ext>
                </a:extLst>
              </a:tr>
              <a:tr h="459051">
                <a:tc>
                  <a:txBody>
                    <a:bodyPr/>
                    <a:lstStyle/>
                    <a:p>
                      <a:pPr algn="ctr"/>
                      <a:r>
                        <a:rPr kumimoji="1" lang="en-US" altLang="ja-JP" sz="1600" dirty="0">
                          <a:solidFill>
                            <a:schemeClr val="tx1"/>
                          </a:solidFill>
                        </a:rPr>
                        <a:t>0.03</a:t>
                      </a:r>
                      <a:endParaRPr kumimoji="1" lang="ja-JP"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0.0098(4)</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0.181(8)</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p</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746275343"/>
                  </a:ext>
                </a:extLst>
              </a:tr>
              <a:tr h="459051">
                <a:tc>
                  <a:txBody>
                    <a:bodyPr/>
                    <a:lstStyle/>
                    <a:p>
                      <a:pPr algn="ctr"/>
                      <a:r>
                        <a:rPr kumimoji="1" lang="en-US" altLang="ja-JP" sz="1600" dirty="0">
                          <a:solidFill>
                            <a:schemeClr val="tx1"/>
                          </a:solidFill>
                        </a:rPr>
                        <a:t>0.05</a:t>
                      </a:r>
                      <a:endParaRPr kumimoji="1" lang="ja-JP"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0.032(1)</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1.12(4)</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p</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499150879"/>
                  </a:ext>
                </a:extLst>
              </a:tr>
              <a:tr h="459051">
                <a:tc>
                  <a:txBody>
                    <a:bodyPr/>
                    <a:lstStyle/>
                    <a:p>
                      <a:pPr algn="ctr"/>
                      <a:r>
                        <a:rPr kumimoji="1" lang="en-US" altLang="ja-JP" sz="1600" dirty="0">
                          <a:solidFill>
                            <a:schemeClr val="tx1"/>
                          </a:solidFill>
                        </a:rPr>
                        <a:t>0.08</a:t>
                      </a:r>
                      <a:endParaRPr kumimoji="1" lang="ja-JP"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0.0017(6)</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0.4(2)</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p</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330979431"/>
                  </a:ext>
                </a:extLst>
              </a:tr>
              <a:tr h="459051">
                <a:tc>
                  <a:txBody>
                    <a:bodyPr/>
                    <a:lstStyle/>
                    <a:p>
                      <a:pPr algn="ctr"/>
                      <a:r>
                        <a:rPr kumimoji="1" lang="en-US" altLang="ja-JP" sz="1600" dirty="0">
                          <a:solidFill>
                            <a:schemeClr val="tx1"/>
                          </a:solidFill>
                        </a:rPr>
                        <a:t>0.10</a:t>
                      </a:r>
                      <a:endParaRPr kumimoji="1" lang="ja-JP"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0.00101(1)</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0.174(1)</a:t>
                      </a:r>
                      <a:endParaRPr kumimoji="1" lang="ja-JP" altLang="en-US" sz="160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p</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971067393"/>
                  </a:ext>
                </a:extLst>
              </a:tr>
              <a:tr h="459051">
                <a:tc>
                  <a:txBody>
                    <a:bodyPr/>
                    <a:lstStyle/>
                    <a:p>
                      <a:pPr algn="ctr"/>
                      <a:r>
                        <a:rPr kumimoji="1" lang="en-US" altLang="ja-JP" sz="1600" dirty="0">
                          <a:solidFill>
                            <a:schemeClr val="tx1"/>
                          </a:solidFill>
                        </a:rPr>
                        <a:t>0.15</a:t>
                      </a:r>
                      <a:endParaRPr kumimoji="1" lang="ja-JP" altLang="en-US" sz="16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0.0011(2)</a:t>
                      </a:r>
                      <a:endParaRPr kumimoji="1" lang="ja-JP" altLang="en-US" sz="1600" baseline="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0.26(5)</a:t>
                      </a:r>
                      <a:endParaRPr kumimoji="1" lang="ja-JP" altLang="en-US" sz="1600" baseline="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p</a:t>
                      </a:r>
                      <a:endParaRPr kumimoji="1" lang="ja-JP" altLang="en-US" sz="1600" baseline="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170044425"/>
                  </a:ext>
                </a:extLst>
              </a:tr>
            </a:tbl>
          </a:graphicData>
        </a:graphic>
      </p:graphicFrame>
      <p:sp>
        <p:nvSpPr>
          <p:cNvPr id="6" name="テキスト ボックス 5">
            <a:extLst>
              <a:ext uri="{FF2B5EF4-FFF2-40B4-BE49-F238E27FC236}">
                <a16:creationId xmlns:a16="http://schemas.microsoft.com/office/drawing/2014/main" id="{42F00A4D-98EF-DA7F-51AB-AA4B7E48B53F}"/>
              </a:ext>
            </a:extLst>
          </p:cNvPr>
          <p:cNvSpPr txBox="1"/>
          <p:nvPr/>
        </p:nvSpPr>
        <p:spPr>
          <a:xfrm>
            <a:off x="5364088" y="4854793"/>
            <a:ext cx="3000821" cy="276999"/>
          </a:xfrm>
          <a:prstGeom prst="rect">
            <a:avLst/>
          </a:prstGeom>
          <a:noFill/>
        </p:spPr>
        <p:txBody>
          <a:bodyPr wrap="none" lIns="0" tIns="0" rIns="0" bIns="0" rtlCol="0">
            <a:spAutoFit/>
          </a:bodyPr>
          <a:lstStyle/>
          <a:p>
            <a:pPr algn="ctr"/>
            <a:r>
              <a:rPr kumimoji="1" lang="ja-JP" altLang="en-US" dirty="0"/>
              <a:t>キャリア密度の置換量依存性</a:t>
            </a:r>
          </a:p>
        </p:txBody>
      </p:sp>
    </p:spTree>
    <p:extLst>
      <p:ext uri="{BB962C8B-B14F-4D97-AF65-F5344CB8AC3E}">
        <p14:creationId xmlns:p14="http://schemas.microsoft.com/office/powerpoint/2010/main" val="311580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12</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電気抵抗率及びゼーベック係数測定</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466829ED-2A88-87DB-F835-78258846238E}"/>
              </a:ext>
            </a:extLst>
          </p:cNvPr>
          <p:cNvSpPr txBox="1"/>
          <p:nvPr/>
        </p:nvSpPr>
        <p:spPr>
          <a:xfrm>
            <a:off x="910756" y="4941168"/>
            <a:ext cx="3661244" cy="796372"/>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i="1" dirty="0"/>
              <a:t>ρ</a:t>
            </a:r>
            <a:r>
              <a:rPr kumimoji="1" lang="ja-JP" altLang="en-US" dirty="0"/>
              <a:t>は</a:t>
            </a:r>
            <a:r>
              <a:rPr kumimoji="1" lang="en-US" altLang="ja-JP" dirty="0"/>
              <a:t>x</a:t>
            </a:r>
            <a:r>
              <a:rPr kumimoji="1" lang="ja-JP" altLang="en-US" dirty="0"/>
              <a:t>増加に伴って一度上昇した後，低下へと転じた</a:t>
            </a:r>
            <a:endParaRPr kumimoji="1" lang="en-US" altLang="ja-JP" dirty="0"/>
          </a:p>
        </p:txBody>
      </p:sp>
      <p:graphicFrame>
        <p:nvGraphicFramePr>
          <p:cNvPr id="26" name="オブジェクト 25">
            <a:extLst>
              <a:ext uri="{FF2B5EF4-FFF2-40B4-BE49-F238E27FC236}">
                <a16:creationId xmlns:a16="http://schemas.microsoft.com/office/drawing/2014/main" id="{B809D1CD-0DBB-E560-1E40-720B573A4FBF}"/>
              </a:ext>
            </a:extLst>
          </p:cNvPr>
          <p:cNvGraphicFramePr>
            <a:graphicFrameLocks noChangeAspect="1"/>
          </p:cNvGraphicFramePr>
          <p:nvPr>
            <p:extLst>
              <p:ext uri="{D42A27DB-BD31-4B8C-83A1-F6EECF244321}">
                <p14:modId xmlns:p14="http://schemas.microsoft.com/office/powerpoint/2010/main" val="3360025693"/>
              </p:ext>
            </p:extLst>
          </p:nvPr>
        </p:nvGraphicFramePr>
        <p:xfrm>
          <a:off x="1758950" y="5749885"/>
          <a:ext cx="1935163" cy="903288"/>
        </p:xfrm>
        <a:graphic>
          <a:graphicData uri="http://schemas.openxmlformats.org/presentationml/2006/ole">
            <mc:AlternateContent xmlns:mc="http://schemas.openxmlformats.org/markup-compatibility/2006">
              <mc:Choice xmlns:v="urn:schemas-microsoft-com:vml" Requires="v">
                <p:oleObj name="Equation" r:id="rId3" imgW="901440" imgH="419040" progId="Equation.DSMT4">
                  <p:embed/>
                </p:oleObj>
              </mc:Choice>
              <mc:Fallback>
                <p:oleObj name="Equation" r:id="rId3" imgW="901440" imgH="419040" progId="Equation.DSMT4">
                  <p:embed/>
                  <p:pic>
                    <p:nvPicPr>
                      <p:cNvPr id="7" name="オブジェクト 6">
                        <a:extLst>
                          <a:ext uri="{FF2B5EF4-FFF2-40B4-BE49-F238E27FC236}">
                            <a16:creationId xmlns:a16="http://schemas.microsoft.com/office/drawing/2014/main" id="{BDEEA920-1C59-0DF2-A42A-E5A3CDCA5E6B}"/>
                          </a:ext>
                        </a:extLst>
                      </p:cNvPr>
                      <p:cNvPicPr/>
                      <p:nvPr/>
                    </p:nvPicPr>
                    <p:blipFill>
                      <a:blip r:embed="rId4"/>
                      <a:stretch>
                        <a:fillRect/>
                      </a:stretch>
                    </p:blipFill>
                    <p:spPr>
                      <a:xfrm>
                        <a:off x="1758950" y="5749885"/>
                        <a:ext cx="1935163" cy="9032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46D9962A-58D6-1B70-C903-9B4B1ADF4086}"/>
              </a:ext>
            </a:extLst>
          </p:cNvPr>
          <p:cNvPicPr>
            <a:picLocks noChangeAspect="1"/>
          </p:cNvPicPr>
          <p:nvPr/>
        </p:nvPicPr>
        <p:blipFill>
          <a:blip r:embed="rId5"/>
          <a:stretch>
            <a:fillRect/>
          </a:stretch>
        </p:blipFill>
        <p:spPr>
          <a:xfrm>
            <a:off x="468189" y="764704"/>
            <a:ext cx="3798738" cy="3600000"/>
          </a:xfrm>
          <a:prstGeom prst="rect">
            <a:avLst/>
          </a:prstGeom>
        </p:spPr>
      </p:pic>
      <p:sp>
        <p:nvSpPr>
          <p:cNvPr id="6" name="矢印: 上 5">
            <a:extLst>
              <a:ext uri="{FF2B5EF4-FFF2-40B4-BE49-F238E27FC236}">
                <a16:creationId xmlns:a16="http://schemas.microsoft.com/office/drawing/2014/main" id="{C675775A-E6D5-6DC0-2CB0-E52E320ABD24}"/>
              </a:ext>
            </a:extLst>
          </p:cNvPr>
          <p:cNvSpPr/>
          <p:nvPr/>
        </p:nvSpPr>
        <p:spPr>
          <a:xfrm flipV="1">
            <a:off x="2093174" y="6069159"/>
            <a:ext cx="252000" cy="2880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4251B592-609F-4E7F-6833-D749A6FF3F4E}"/>
              </a:ext>
            </a:extLst>
          </p:cNvPr>
          <p:cNvSpPr/>
          <p:nvPr/>
        </p:nvSpPr>
        <p:spPr>
          <a:xfrm flipH="1">
            <a:off x="2942582" y="6306367"/>
            <a:ext cx="252000" cy="2880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8B403DB-57E7-2D0B-BD69-F4E81053AF27}"/>
              </a:ext>
            </a:extLst>
          </p:cNvPr>
          <p:cNvSpPr txBox="1"/>
          <p:nvPr/>
        </p:nvSpPr>
        <p:spPr>
          <a:xfrm>
            <a:off x="1389625" y="4482053"/>
            <a:ext cx="2673809" cy="276999"/>
          </a:xfrm>
          <a:prstGeom prst="rect">
            <a:avLst/>
          </a:prstGeom>
          <a:noFill/>
        </p:spPr>
        <p:txBody>
          <a:bodyPr wrap="none" lIns="0" tIns="0" rIns="0" bIns="0" rtlCol="0">
            <a:spAutoFit/>
          </a:bodyPr>
          <a:lstStyle/>
          <a:p>
            <a:pPr algn="l"/>
            <a:r>
              <a:rPr kumimoji="1" lang="ja-JP" altLang="en-US" dirty="0"/>
              <a:t>電気抵抗率</a:t>
            </a:r>
            <a:r>
              <a:rPr kumimoji="1" lang="en-US" altLang="ja-JP" i="1" dirty="0"/>
              <a:t>ρ</a:t>
            </a:r>
            <a:r>
              <a:rPr kumimoji="1" lang="ja-JP" altLang="en-US" dirty="0"/>
              <a:t>の温度依存性</a:t>
            </a:r>
          </a:p>
        </p:txBody>
      </p:sp>
      <p:pic>
        <p:nvPicPr>
          <p:cNvPr id="20" name="図 19">
            <a:extLst>
              <a:ext uri="{FF2B5EF4-FFF2-40B4-BE49-F238E27FC236}">
                <a16:creationId xmlns:a16="http://schemas.microsoft.com/office/drawing/2014/main" id="{414C65D4-D9A6-9829-AD9D-0E12C24F9C76}"/>
              </a:ext>
            </a:extLst>
          </p:cNvPr>
          <p:cNvPicPr>
            <a:picLocks noChangeAspect="1"/>
          </p:cNvPicPr>
          <p:nvPr/>
        </p:nvPicPr>
        <p:blipFill>
          <a:blip r:embed="rId6"/>
          <a:stretch>
            <a:fillRect/>
          </a:stretch>
        </p:blipFill>
        <p:spPr>
          <a:xfrm>
            <a:off x="5023794" y="764704"/>
            <a:ext cx="3940694" cy="3600000"/>
          </a:xfrm>
          <a:prstGeom prst="rect">
            <a:avLst/>
          </a:prstGeom>
        </p:spPr>
      </p:pic>
      <p:sp>
        <p:nvSpPr>
          <p:cNvPr id="21" name="テキスト ボックス 20">
            <a:extLst>
              <a:ext uri="{FF2B5EF4-FFF2-40B4-BE49-F238E27FC236}">
                <a16:creationId xmlns:a16="http://schemas.microsoft.com/office/drawing/2014/main" id="{7DC066B0-9D1A-9269-C0F3-7D257F8F14DB}"/>
              </a:ext>
            </a:extLst>
          </p:cNvPr>
          <p:cNvSpPr txBox="1"/>
          <p:nvPr/>
        </p:nvSpPr>
        <p:spPr>
          <a:xfrm>
            <a:off x="5523729" y="4887238"/>
            <a:ext cx="3440759" cy="1692000"/>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dirty="0"/>
              <a:t>x</a:t>
            </a:r>
            <a:r>
              <a:rPr kumimoji="1" lang="ja-JP" altLang="en-US" dirty="0"/>
              <a:t>≥</a:t>
            </a:r>
            <a:r>
              <a:rPr kumimoji="1" lang="en-US" altLang="ja-JP" dirty="0"/>
              <a:t>0.03</a:t>
            </a:r>
            <a:r>
              <a:rPr kumimoji="1" lang="ja-JP" altLang="en-US" dirty="0"/>
              <a:t>で</a:t>
            </a:r>
            <a:r>
              <a:rPr kumimoji="1" lang="en-US" altLang="ja-JP" i="1" dirty="0"/>
              <a:t>S</a:t>
            </a:r>
            <a:r>
              <a:rPr kumimoji="1" lang="ja-JP" altLang="en-US" dirty="0"/>
              <a:t>は正の値を示した（</a:t>
            </a:r>
            <a:r>
              <a:rPr kumimoji="1" lang="en-US" altLang="ja-JP" dirty="0"/>
              <a:t>n</a:t>
            </a:r>
            <a:r>
              <a:rPr kumimoji="1" lang="ja-JP" altLang="en-US" dirty="0"/>
              <a:t>→</a:t>
            </a:r>
            <a:r>
              <a:rPr kumimoji="1" lang="en-US" altLang="ja-JP" dirty="0"/>
              <a:t>p</a:t>
            </a:r>
            <a:r>
              <a:rPr kumimoji="1" lang="ja-JP" altLang="en-US" dirty="0"/>
              <a:t>型へと遷移）</a:t>
            </a:r>
            <a:endParaRPr kumimoji="1" lang="en-US" altLang="ja-JP" dirty="0"/>
          </a:p>
          <a:p>
            <a:pPr marL="342900" indent="-342900">
              <a:lnSpc>
                <a:spcPct val="150000"/>
              </a:lnSpc>
              <a:buFont typeface="Arial" panose="020B0604020202020204" pitchFamily="34" charset="0"/>
              <a:buChar char="•"/>
            </a:pPr>
            <a:r>
              <a:rPr kumimoji="1" lang="en-US" altLang="ja-JP" dirty="0"/>
              <a:t>x=0.05</a:t>
            </a:r>
            <a:r>
              <a:rPr kumimoji="1" lang="ja-JP" altLang="en-US" dirty="0"/>
              <a:t>の時，</a:t>
            </a:r>
            <a:r>
              <a:rPr kumimoji="1" lang="en-US" altLang="ja-JP" i="1" dirty="0"/>
              <a:t>T</a:t>
            </a:r>
            <a:r>
              <a:rPr kumimoji="1" lang="en-US" altLang="ja-JP" dirty="0"/>
              <a:t>=500 K</a:t>
            </a:r>
            <a:r>
              <a:rPr kumimoji="1" lang="ja-JP" altLang="en-US" dirty="0"/>
              <a:t>で</a:t>
            </a:r>
            <a:r>
              <a:rPr kumimoji="1" lang="en-US" altLang="ja-JP" i="1" dirty="0"/>
              <a:t>S</a:t>
            </a:r>
            <a:r>
              <a:rPr kumimoji="1" lang="en-US" altLang="ja-JP" baseline="-25000" dirty="0"/>
              <a:t>max</a:t>
            </a:r>
            <a:r>
              <a:rPr kumimoji="1" lang="en-US" altLang="ja-JP" dirty="0"/>
              <a:t>=265 </a:t>
            </a:r>
            <a:r>
              <a:rPr kumimoji="1" lang="en-US" altLang="ja-JP" dirty="0" err="1"/>
              <a:t>μV</a:t>
            </a:r>
            <a:r>
              <a:rPr kumimoji="1" lang="en-US" altLang="ja-JP" dirty="0"/>
              <a:t>/K</a:t>
            </a:r>
          </a:p>
        </p:txBody>
      </p:sp>
      <p:sp>
        <p:nvSpPr>
          <p:cNvPr id="22" name="テキスト ボックス 21">
            <a:extLst>
              <a:ext uri="{FF2B5EF4-FFF2-40B4-BE49-F238E27FC236}">
                <a16:creationId xmlns:a16="http://schemas.microsoft.com/office/drawing/2014/main" id="{6B756F82-EEF1-A396-8C69-1DAADC4C95D0}"/>
              </a:ext>
            </a:extLst>
          </p:cNvPr>
          <p:cNvSpPr txBox="1"/>
          <p:nvPr/>
        </p:nvSpPr>
        <p:spPr>
          <a:xfrm>
            <a:off x="5710551" y="4482053"/>
            <a:ext cx="3124253" cy="276999"/>
          </a:xfrm>
          <a:prstGeom prst="rect">
            <a:avLst/>
          </a:prstGeom>
          <a:noFill/>
        </p:spPr>
        <p:txBody>
          <a:bodyPr wrap="none" lIns="0" tIns="0" rIns="0" bIns="0" rtlCol="0">
            <a:spAutoFit/>
          </a:bodyPr>
          <a:lstStyle/>
          <a:p>
            <a:pPr algn="l"/>
            <a:r>
              <a:rPr kumimoji="1" lang="ja-JP" altLang="en-US" dirty="0"/>
              <a:t>ゼーベック係数</a:t>
            </a:r>
            <a:r>
              <a:rPr kumimoji="1" lang="en-US" altLang="ja-JP" i="1" dirty="0"/>
              <a:t>S</a:t>
            </a:r>
            <a:r>
              <a:rPr kumimoji="1" lang="ja-JP" altLang="en-US" dirty="0"/>
              <a:t>の温度依存性</a:t>
            </a:r>
          </a:p>
        </p:txBody>
      </p:sp>
    </p:spTree>
    <p:extLst>
      <p:ext uri="{BB962C8B-B14F-4D97-AF65-F5344CB8AC3E}">
        <p14:creationId xmlns:p14="http://schemas.microsoft.com/office/powerpoint/2010/main" val="15129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13</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電気抵抗率及びゼーベック係数測定</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466829ED-2A88-87DB-F835-78258846238E}"/>
              </a:ext>
            </a:extLst>
          </p:cNvPr>
          <p:cNvSpPr txBox="1"/>
          <p:nvPr/>
        </p:nvSpPr>
        <p:spPr>
          <a:xfrm>
            <a:off x="910756" y="4941168"/>
            <a:ext cx="3661244" cy="796372"/>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i="1" dirty="0"/>
              <a:t>ρ</a:t>
            </a:r>
            <a:r>
              <a:rPr kumimoji="1" lang="ja-JP" altLang="en-US" dirty="0"/>
              <a:t>は</a:t>
            </a:r>
            <a:r>
              <a:rPr kumimoji="1" lang="en-US" altLang="ja-JP" dirty="0"/>
              <a:t>x</a:t>
            </a:r>
            <a:r>
              <a:rPr kumimoji="1" lang="ja-JP" altLang="en-US" dirty="0"/>
              <a:t>増加に伴って一度上昇した後，低下へと転じた</a:t>
            </a:r>
            <a:endParaRPr kumimoji="1" lang="en-US" altLang="ja-JP" dirty="0"/>
          </a:p>
        </p:txBody>
      </p:sp>
      <p:graphicFrame>
        <p:nvGraphicFramePr>
          <p:cNvPr id="26" name="オブジェクト 25">
            <a:extLst>
              <a:ext uri="{FF2B5EF4-FFF2-40B4-BE49-F238E27FC236}">
                <a16:creationId xmlns:a16="http://schemas.microsoft.com/office/drawing/2014/main" id="{B809D1CD-0DBB-E560-1E40-720B573A4FBF}"/>
              </a:ext>
            </a:extLst>
          </p:cNvPr>
          <p:cNvGraphicFramePr>
            <a:graphicFrameLocks noChangeAspect="1"/>
          </p:cNvGraphicFramePr>
          <p:nvPr/>
        </p:nvGraphicFramePr>
        <p:xfrm>
          <a:off x="1758950" y="5749885"/>
          <a:ext cx="1935163" cy="903288"/>
        </p:xfrm>
        <a:graphic>
          <a:graphicData uri="http://schemas.openxmlformats.org/presentationml/2006/ole">
            <mc:AlternateContent xmlns:mc="http://schemas.openxmlformats.org/markup-compatibility/2006">
              <mc:Choice xmlns:v="urn:schemas-microsoft-com:vml" Requires="v">
                <p:oleObj name="Equation" r:id="rId3" imgW="901440" imgH="419040" progId="Equation.DSMT4">
                  <p:embed/>
                </p:oleObj>
              </mc:Choice>
              <mc:Fallback>
                <p:oleObj name="Equation" r:id="rId3" imgW="901440" imgH="419040" progId="Equation.DSMT4">
                  <p:embed/>
                  <p:pic>
                    <p:nvPicPr>
                      <p:cNvPr id="26" name="オブジェクト 25">
                        <a:extLst>
                          <a:ext uri="{FF2B5EF4-FFF2-40B4-BE49-F238E27FC236}">
                            <a16:creationId xmlns:a16="http://schemas.microsoft.com/office/drawing/2014/main" id="{B809D1CD-0DBB-E560-1E40-720B573A4FBF}"/>
                          </a:ext>
                        </a:extLst>
                      </p:cNvPr>
                      <p:cNvPicPr/>
                      <p:nvPr/>
                    </p:nvPicPr>
                    <p:blipFill>
                      <a:blip r:embed="rId4"/>
                      <a:stretch>
                        <a:fillRect/>
                      </a:stretch>
                    </p:blipFill>
                    <p:spPr>
                      <a:xfrm>
                        <a:off x="1758950" y="5749885"/>
                        <a:ext cx="1935163" cy="9032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46D9962A-58D6-1B70-C903-9B4B1ADF4086}"/>
              </a:ext>
            </a:extLst>
          </p:cNvPr>
          <p:cNvPicPr>
            <a:picLocks noChangeAspect="1"/>
          </p:cNvPicPr>
          <p:nvPr/>
        </p:nvPicPr>
        <p:blipFill>
          <a:blip r:embed="rId5"/>
          <a:stretch>
            <a:fillRect/>
          </a:stretch>
        </p:blipFill>
        <p:spPr>
          <a:xfrm>
            <a:off x="468189" y="764704"/>
            <a:ext cx="3798738" cy="3600000"/>
          </a:xfrm>
          <a:prstGeom prst="rect">
            <a:avLst/>
          </a:prstGeom>
        </p:spPr>
      </p:pic>
      <p:pic>
        <p:nvPicPr>
          <p:cNvPr id="12" name="図 11">
            <a:extLst>
              <a:ext uri="{FF2B5EF4-FFF2-40B4-BE49-F238E27FC236}">
                <a16:creationId xmlns:a16="http://schemas.microsoft.com/office/drawing/2014/main" id="{83462917-9F57-2E18-FF79-72C2608D83CE}"/>
              </a:ext>
            </a:extLst>
          </p:cNvPr>
          <p:cNvPicPr>
            <a:picLocks noChangeAspect="1"/>
          </p:cNvPicPr>
          <p:nvPr/>
        </p:nvPicPr>
        <p:blipFill>
          <a:blip r:embed="rId6"/>
          <a:stretch>
            <a:fillRect/>
          </a:stretch>
        </p:blipFill>
        <p:spPr>
          <a:xfrm>
            <a:off x="5023794" y="764704"/>
            <a:ext cx="3940694" cy="3600000"/>
          </a:xfrm>
          <a:prstGeom prst="rect">
            <a:avLst/>
          </a:prstGeom>
        </p:spPr>
      </p:pic>
      <p:sp>
        <p:nvSpPr>
          <p:cNvPr id="18" name="テキスト ボックス 17">
            <a:extLst>
              <a:ext uri="{FF2B5EF4-FFF2-40B4-BE49-F238E27FC236}">
                <a16:creationId xmlns:a16="http://schemas.microsoft.com/office/drawing/2014/main" id="{572B562C-E60C-F007-21A7-912A7699BD60}"/>
              </a:ext>
            </a:extLst>
          </p:cNvPr>
          <p:cNvSpPr txBox="1"/>
          <p:nvPr/>
        </p:nvSpPr>
        <p:spPr>
          <a:xfrm>
            <a:off x="5523729" y="4887238"/>
            <a:ext cx="3440759" cy="1692000"/>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dirty="0"/>
              <a:t>x</a:t>
            </a:r>
            <a:r>
              <a:rPr kumimoji="1" lang="ja-JP" altLang="en-US" dirty="0"/>
              <a:t>≥</a:t>
            </a:r>
            <a:r>
              <a:rPr kumimoji="1" lang="en-US" altLang="ja-JP" dirty="0"/>
              <a:t>0.03</a:t>
            </a:r>
            <a:r>
              <a:rPr kumimoji="1" lang="ja-JP" altLang="en-US" dirty="0"/>
              <a:t>で</a:t>
            </a:r>
            <a:r>
              <a:rPr kumimoji="1" lang="en-US" altLang="ja-JP" i="1" dirty="0"/>
              <a:t>S</a:t>
            </a:r>
            <a:r>
              <a:rPr kumimoji="1" lang="ja-JP" altLang="en-US" dirty="0"/>
              <a:t>は正の値を示した（</a:t>
            </a:r>
            <a:r>
              <a:rPr kumimoji="1" lang="en-US" altLang="ja-JP" dirty="0"/>
              <a:t>n</a:t>
            </a:r>
            <a:r>
              <a:rPr kumimoji="1" lang="ja-JP" altLang="en-US" dirty="0"/>
              <a:t>→</a:t>
            </a:r>
            <a:r>
              <a:rPr kumimoji="1" lang="en-US" altLang="ja-JP" dirty="0"/>
              <a:t>p</a:t>
            </a:r>
            <a:r>
              <a:rPr kumimoji="1" lang="ja-JP" altLang="en-US" dirty="0"/>
              <a:t>型へと遷移）</a:t>
            </a:r>
            <a:endParaRPr kumimoji="1" lang="en-US" altLang="ja-JP" dirty="0"/>
          </a:p>
          <a:p>
            <a:pPr marL="342900" indent="-342900">
              <a:lnSpc>
                <a:spcPct val="150000"/>
              </a:lnSpc>
              <a:buFont typeface="Arial" panose="020B0604020202020204" pitchFamily="34" charset="0"/>
              <a:buChar char="•"/>
            </a:pPr>
            <a:r>
              <a:rPr kumimoji="1" lang="en-US" altLang="ja-JP" dirty="0"/>
              <a:t>x=0.05</a:t>
            </a:r>
            <a:r>
              <a:rPr kumimoji="1" lang="ja-JP" altLang="en-US" dirty="0"/>
              <a:t>の時，</a:t>
            </a:r>
            <a:r>
              <a:rPr kumimoji="1" lang="en-US" altLang="ja-JP" i="1" dirty="0"/>
              <a:t>T</a:t>
            </a:r>
            <a:r>
              <a:rPr kumimoji="1" lang="en-US" altLang="ja-JP" dirty="0"/>
              <a:t>=500 K</a:t>
            </a:r>
            <a:r>
              <a:rPr kumimoji="1" lang="ja-JP" altLang="en-US" dirty="0"/>
              <a:t>で</a:t>
            </a:r>
            <a:r>
              <a:rPr kumimoji="1" lang="en-US" altLang="ja-JP" i="1" dirty="0"/>
              <a:t>S</a:t>
            </a:r>
            <a:r>
              <a:rPr kumimoji="1" lang="en-US" altLang="ja-JP" baseline="-25000" dirty="0"/>
              <a:t>max</a:t>
            </a:r>
            <a:r>
              <a:rPr kumimoji="1" lang="en-US" altLang="ja-JP" dirty="0"/>
              <a:t>=265 </a:t>
            </a:r>
            <a:r>
              <a:rPr kumimoji="1" lang="en-US" altLang="ja-JP" dirty="0" err="1"/>
              <a:t>μV</a:t>
            </a:r>
            <a:r>
              <a:rPr kumimoji="1" lang="en-US" altLang="ja-JP" dirty="0"/>
              <a:t>/K</a:t>
            </a:r>
          </a:p>
        </p:txBody>
      </p:sp>
      <p:sp>
        <p:nvSpPr>
          <p:cNvPr id="6" name="矢印: 上 5">
            <a:extLst>
              <a:ext uri="{FF2B5EF4-FFF2-40B4-BE49-F238E27FC236}">
                <a16:creationId xmlns:a16="http://schemas.microsoft.com/office/drawing/2014/main" id="{C675775A-E6D5-6DC0-2CB0-E52E320ABD24}"/>
              </a:ext>
            </a:extLst>
          </p:cNvPr>
          <p:cNvSpPr/>
          <p:nvPr/>
        </p:nvSpPr>
        <p:spPr>
          <a:xfrm flipV="1">
            <a:off x="2093174" y="6069159"/>
            <a:ext cx="252000" cy="2880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4251B592-609F-4E7F-6833-D749A6FF3F4E}"/>
              </a:ext>
            </a:extLst>
          </p:cNvPr>
          <p:cNvSpPr/>
          <p:nvPr/>
        </p:nvSpPr>
        <p:spPr>
          <a:xfrm flipH="1">
            <a:off x="2942582" y="6306367"/>
            <a:ext cx="252000" cy="2880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8B403DB-57E7-2D0B-BD69-F4E81053AF27}"/>
              </a:ext>
            </a:extLst>
          </p:cNvPr>
          <p:cNvSpPr txBox="1"/>
          <p:nvPr/>
        </p:nvSpPr>
        <p:spPr>
          <a:xfrm>
            <a:off x="1389625" y="4482053"/>
            <a:ext cx="2673809" cy="276999"/>
          </a:xfrm>
          <a:prstGeom prst="rect">
            <a:avLst/>
          </a:prstGeom>
          <a:noFill/>
        </p:spPr>
        <p:txBody>
          <a:bodyPr wrap="none" lIns="0" tIns="0" rIns="0" bIns="0" rtlCol="0">
            <a:spAutoFit/>
          </a:bodyPr>
          <a:lstStyle/>
          <a:p>
            <a:pPr algn="l"/>
            <a:r>
              <a:rPr kumimoji="1" lang="ja-JP" altLang="en-US" dirty="0"/>
              <a:t>電気抵抗率</a:t>
            </a:r>
            <a:r>
              <a:rPr kumimoji="1" lang="en-US" altLang="ja-JP" i="1" dirty="0"/>
              <a:t>ρ</a:t>
            </a:r>
            <a:r>
              <a:rPr kumimoji="1" lang="ja-JP" altLang="en-US" dirty="0"/>
              <a:t>の温度依存性</a:t>
            </a:r>
          </a:p>
        </p:txBody>
      </p:sp>
      <p:sp>
        <p:nvSpPr>
          <p:cNvPr id="8" name="テキスト ボックス 7">
            <a:extLst>
              <a:ext uri="{FF2B5EF4-FFF2-40B4-BE49-F238E27FC236}">
                <a16:creationId xmlns:a16="http://schemas.microsoft.com/office/drawing/2014/main" id="{2C3A2310-B55A-4CC4-C5A8-CA66D6B15DF7}"/>
              </a:ext>
            </a:extLst>
          </p:cNvPr>
          <p:cNvSpPr txBox="1"/>
          <p:nvPr/>
        </p:nvSpPr>
        <p:spPr>
          <a:xfrm>
            <a:off x="5710551" y="4482053"/>
            <a:ext cx="3124253" cy="276999"/>
          </a:xfrm>
          <a:prstGeom prst="rect">
            <a:avLst/>
          </a:prstGeom>
          <a:noFill/>
        </p:spPr>
        <p:txBody>
          <a:bodyPr wrap="none" lIns="0" tIns="0" rIns="0" bIns="0" rtlCol="0">
            <a:spAutoFit/>
          </a:bodyPr>
          <a:lstStyle/>
          <a:p>
            <a:pPr algn="l"/>
            <a:r>
              <a:rPr kumimoji="1" lang="ja-JP" altLang="en-US" dirty="0"/>
              <a:t>ゼーベック係数</a:t>
            </a:r>
            <a:r>
              <a:rPr kumimoji="1" lang="en-US" altLang="ja-JP" i="1" dirty="0"/>
              <a:t>S</a:t>
            </a:r>
            <a:r>
              <a:rPr kumimoji="1" lang="ja-JP" altLang="en-US" dirty="0"/>
              <a:t>の温度依存性</a:t>
            </a:r>
          </a:p>
        </p:txBody>
      </p:sp>
      <p:sp>
        <p:nvSpPr>
          <p:cNvPr id="16" name="正方形/長方形 15">
            <a:extLst>
              <a:ext uri="{FF2B5EF4-FFF2-40B4-BE49-F238E27FC236}">
                <a16:creationId xmlns:a16="http://schemas.microsoft.com/office/drawing/2014/main" id="{4A879284-5E75-8F59-03EC-E7B780B2BFCD}"/>
              </a:ext>
            </a:extLst>
          </p:cNvPr>
          <p:cNvSpPr/>
          <p:nvPr/>
        </p:nvSpPr>
        <p:spPr>
          <a:xfrm>
            <a:off x="144027" y="764704"/>
            <a:ext cx="4877588" cy="5888469"/>
          </a:xfrm>
          <a:prstGeom prst="rect">
            <a:avLst/>
          </a:prstGeom>
          <a:solidFill>
            <a:srgbClr val="BFE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D1B0943-EE4D-C543-7BED-9082D8DC1516}"/>
              </a:ext>
            </a:extLst>
          </p:cNvPr>
          <p:cNvSpPr/>
          <p:nvPr/>
        </p:nvSpPr>
        <p:spPr>
          <a:xfrm>
            <a:off x="661986" y="1551056"/>
            <a:ext cx="3630128" cy="1074348"/>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オブジェクト 10">
            <a:extLst>
              <a:ext uri="{FF2B5EF4-FFF2-40B4-BE49-F238E27FC236}">
                <a16:creationId xmlns:a16="http://schemas.microsoft.com/office/drawing/2014/main" id="{7A921768-E88B-E1E9-10C1-70BF69B38220}"/>
              </a:ext>
            </a:extLst>
          </p:cNvPr>
          <p:cNvGraphicFramePr>
            <a:graphicFrameLocks noChangeAspect="1"/>
          </p:cNvGraphicFramePr>
          <p:nvPr>
            <p:extLst>
              <p:ext uri="{D42A27DB-BD31-4B8C-83A1-F6EECF244321}">
                <p14:modId xmlns:p14="http://schemas.microsoft.com/office/powerpoint/2010/main" val="3797312897"/>
              </p:ext>
            </p:extLst>
          </p:nvPr>
        </p:nvGraphicFramePr>
        <p:xfrm>
          <a:off x="1254626" y="1601234"/>
          <a:ext cx="2656389" cy="1036515"/>
        </p:xfrm>
        <a:graphic>
          <a:graphicData uri="http://schemas.openxmlformats.org/presentationml/2006/ole">
            <mc:AlternateContent xmlns:mc="http://schemas.openxmlformats.org/markup-compatibility/2006">
              <mc:Choice xmlns:v="urn:schemas-microsoft-com:vml" Requires="v">
                <p:oleObj name="Equation" r:id="rId7" imgW="1206360" imgH="520560" progId="Equation.DSMT4">
                  <p:embed/>
                </p:oleObj>
              </mc:Choice>
              <mc:Fallback>
                <p:oleObj name="Equation" r:id="rId7" imgW="1206360" imgH="520560" progId="Equation.DSMT4">
                  <p:embed/>
                  <p:pic>
                    <p:nvPicPr>
                      <p:cNvPr id="11" name="オブジェクト 10">
                        <a:extLst>
                          <a:ext uri="{FF2B5EF4-FFF2-40B4-BE49-F238E27FC236}">
                            <a16:creationId xmlns:a16="http://schemas.microsoft.com/office/drawing/2014/main" id="{7A921768-E88B-E1E9-10C1-70BF69B38220}"/>
                          </a:ext>
                        </a:extLst>
                      </p:cNvPr>
                      <p:cNvPicPr>
                        <a:picLocks noChangeAspect="1" noChangeArrowheads="1"/>
                      </p:cNvPicPr>
                      <p:nvPr/>
                    </p:nvPicPr>
                    <p:blipFill>
                      <a:blip r:embed="rId8"/>
                      <a:srcRect/>
                      <a:stretch>
                        <a:fillRect/>
                      </a:stretch>
                    </p:blipFill>
                    <p:spPr bwMode="auto">
                      <a:xfrm>
                        <a:off x="1254626" y="1601234"/>
                        <a:ext cx="2656389" cy="1036515"/>
                      </a:xfrm>
                      <a:prstGeom prst="rect">
                        <a:avLst/>
                      </a:prstGeom>
                      <a:noFill/>
                      <a:ln w="9525">
                        <a:noFill/>
                        <a:miter lim="800000"/>
                        <a:headEnd/>
                        <a:tailEnd/>
                      </a:ln>
                    </p:spPr>
                  </p:pic>
                </p:oleObj>
              </mc:Fallback>
            </mc:AlternateContent>
          </a:graphicData>
        </a:graphic>
      </p:graphicFrame>
      <p:graphicFrame>
        <p:nvGraphicFramePr>
          <p:cNvPr id="13" name="オブジェクト 12">
            <a:extLst>
              <a:ext uri="{FF2B5EF4-FFF2-40B4-BE49-F238E27FC236}">
                <a16:creationId xmlns:a16="http://schemas.microsoft.com/office/drawing/2014/main" id="{1EFFC3BA-5FD4-7DDB-30BE-06914DDD36C3}"/>
              </a:ext>
            </a:extLst>
          </p:cNvPr>
          <p:cNvGraphicFramePr>
            <a:graphicFrameLocks noChangeAspect="1"/>
          </p:cNvGraphicFramePr>
          <p:nvPr>
            <p:extLst>
              <p:ext uri="{D42A27DB-BD31-4B8C-83A1-F6EECF244321}">
                <p14:modId xmlns:p14="http://schemas.microsoft.com/office/powerpoint/2010/main" val="668696601"/>
              </p:ext>
            </p:extLst>
          </p:nvPr>
        </p:nvGraphicFramePr>
        <p:xfrm>
          <a:off x="1490673" y="3096031"/>
          <a:ext cx="1608133" cy="474885"/>
        </p:xfrm>
        <a:graphic>
          <a:graphicData uri="http://schemas.openxmlformats.org/presentationml/2006/ole">
            <mc:AlternateContent xmlns:mc="http://schemas.openxmlformats.org/markup-compatibility/2006">
              <mc:Choice xmlns:v="urn:schemas-microsoft-com:vml" Requires="v">
                <p:oleObj name="Equation" r:id="rId9" imgW="545760" imgH="177480" progId="Equation.DSMT4">
                  <p:embed/>
                </p:oleObj>
              </mc:Choice>
              <mc:Fallback>
                <p:oleObj name="Equation" r:id="rId9" imgW="545760" imgH="177480" progId="Equation.DSMT4">
                  <p:embed/>
                  <p:pic>
                    <p:nvPicPr>
                      <p:cNvPr id="13" name="オブジェクト 12">
                        <a:extLst>
                          <a:ext uri="{FF2B5EF4-FFF2-40B4-BE49-F238E27FC236}">
                            <a16:creationId xmlns:a16="http://schemas.microsoft.com/office/drawing/2014/main" id="{1EFFC3BA-5FD4-7DDB-30BE-06914DDD36C3}"/>
                          </a:ext>
                        </a:extLst>
                      </p:cNvPr>
                      <p:cNvPicPr>
                        <a:picLocks noChangeAspect="1" noChangeArrowheads="1"/>
                      </p:cNvPicPr>
                      <p:nvPr/>
                    </p:nvPicPr>
                    <p:blipFill>
                      <a:blip r:embed="rId10"/>
                      <a:srcRect/>
                      <a:stretch>
                        <a:fillRect/>
                      </a:stretch>
                    </p:blipFill>
                    <p:spPr bwMode="auto">
                      <a:xfrm>
                        <a:off x="1490673" y="3096031"/>
                        <a:ext cx="1608133" cy="474885"/>
                      </a:xfrm>
                      <a:prstGeom prst="rect">
                        <a:avLst/>
                      </a:prstGeom>
                      <a:noFill/>
                      <a:ln w="9525">
                        <a:noFill/>
                        <a:miter lim="800000"/>
                        <a:headEnd/>
                        <a:tailEnd/>
                      </a:ln>
                    </p:spPr>
                  </p:pic>
                </p:oleObj>
              </mc:Fallback>
            </mc:AlternateContent>
          </a:graphicData>
        </a:graphic>
      </p:graphicFrame>
      <p:sp>
        <p:nvSpPr>
          <p:cNvPr id="14" name="矢印: 上 13">
            <a:extLst>
              <a:ext uri="{FF2B5EF4-FFF2-40B4-BE49-F238E27FC236}">
                <a16:creationId xmlns:a16="http://schemas.microsoft.com/office/drawing/2014/main" id="{FDD0EB5D-C86D-9C3D-22C6-CCF258DA5052}"/>
              </a:ext>
            </a:extLst>
          </p:cNvPr>
          <p:cNvSpPr/>
          <p:nvPr/>
        </p:nvSpPr>
        <p:spPr>
          <a:xfrm flipV="1">
            <a:off x="1884492" y="3096031"/>
            <a:ext cx="360040" cy="400382"/>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上 14">
            <a:extLst>
              <a:ext uri="{FF2B5EF4-FFF2-40B4-BE49-F238E27FC236}">
                <a16:creationId xmlns:a16="http://schemas.microsoft.com/office/drawing/2014/main" id="{FBE96022-93E1-44A2-78C5-4350F24E1465}"/>
              </a:ext>
            </a:extLst>
          </p:cNvPr>
          <p:cNvSpPr/>
          <p:nvPr/>
        </p:nvSpPr>
        <p:spPr>
          <a:xfrm>
            <a:off x="3070566" y="3096031"/>
            <a:ext cx="360040" cy="400382"/>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a:extLst>
              <a:ext uri="{FF2B5EF4-FFF2-40B4-BE49-F238E27FC236}">
                <a16:creationId xmlns:a16="http://schemas.microsoft.com/office/drawing/2014/main" id="{B16020CC-C7D1-84B2-A2F3-C5DC87141FF5}"/>
              </a:ext>
            </a:extLst>
          </p:cNvPr>
          <p:cNvGraphicFramePr>
            <a:graphicFrameLocks noGrp="1"/>
          </p:cNvGraphicFramePr>
          <p:nvPr>
            <p:extLst>
              <p:ext uri="{D42A27DB-BD31-4B8C-83A1-F6EECF244321}">
                <p14:modId xmlns:p14="http://schemas.microsoft.com/office/powerpoint/2010/main" val="1594983102"/>
              </p:ext>
            </p:extLst>
          </p:nvPr>
        </p:nvGraphicFramePr>
        <p:xfrm>
          <a:off x="269086" y="4324279"/>
          <a:ext cx="4608000" cy="146304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1384279760"/>
                    </a:ext>
                  </a:extLst>
                </a:gridCol>
                <a:gridCol w="1656000">
                  <a:extLst>
                    <a:ext uri="{9D8B030D-6E8A-4147-A177-3AD203B41FA5}">
                      <a16:colId xmlns:a16="http://schemas.microsoft.com/office/drawing/2014/main" val="2145603479"/>
                    </a:ext>
                  </a:extLst>
                </a:gridCol>
                <a:gridCol w="1332000">
                  <a:extLst>
                    <a:ext uri="{9D8B030D-6E8A-4147-A177-3AD203B41FA5}">
                      <a16:colId xmlns:a16="http://schemas.microsoft.com/office/drawing/2014/main" val="1864771213"/>
                    </a:ext>
                  </a:extLst>
                </a:gridCol>
              </a:tblGrid>
              <a:tr h="352033">
                <a:tc>
                  <a:txBody>
                    <a:bodyPr/>
                    <a:lstStyle/>
                    <a:p>
                      <a:pPr algn="ctr"/>
                      <a:r>
                        <a:rPr kumimoji="1" lang="en-US" altLang="ja-JP" b="0" dirty="0">
                          <a:solidFill>
                            <a:schemeClr val="tx1"/>
                          </a:solidFill>
                        </a:rPr>
                        <a:t>Author</a:t>
                      </a:r>
                      <a:endParaRPr kumimoji="1" lang="ja-JP" altLang="en-US"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Sample comp.</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1" dirty="0">
                          <a:solidFill>
                            <a:schemeClr val="tx1"/>
                          </a:solidFill>
                        </a:rPr>
                        <a:t>S</a:t>
                      </a:r>
                      <a:r>
                        <a:rPr kumimoji="1" lang="en-US" altLang="ja-JP" b="0" i="0" baseline="-25000" dirty="0">
                          <a:solidFill>
                            <a:schemeClr val="tx1"/>
                          </a:solidFill>
                        </a:rPr>
                        <a:t>max</a:t>
                      </a:r>
                      <a:r>
                        <a:rPr kumimoji="1" lang="en-US" altLang="ja-JP" b="0" i="1" dirty="0">
                          <a:solidFill>
                            <a:schemeClr val="tx1"/>
                          </a:solidFill>
                        </a:rPr>
                        <a:t> </a:t>
                      </a:r>
                      <a:r>
                        <a:rPr kumimoji="1" lang="en-US" altLang="ja-JP" b="0" dirty="0">
                          <a:solidFill>
                            <a:schemeClr val="tx1"/>
                          </a:solidFill>
                        </a:rPr>
                        <a:t>[</a:t>
                      </a:r>
                      <a:r>
                        <a:rPr kumimoji="1" lang="en-US" altLang="ja-JP" b="0" dirty="0" err="1">
                          <a:solidFill>
                            <a:schemeClr val="tx1"/>
                          </a:solidFill>
                        </a:rPr>
                        <a:t>μV</a:t>
                      </a:r>
                      <a:r>
                        <a:rPr kumimoji="1" lang="en-US" altLang="ja-JP" b="0" dirty="0">
                          <a:solidFill>
                            <a:schemeClr val="tx1"/>
                          </a:solidFill>
                        </a:rPr>
                        <a:t>/K]</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639436"/>
                  </a:ext>
                </a:extLst>
              </a:tr>
              <a:tr h="333952">
                <a:tc>
                  <a:txBody>
                    <a:bodyPr/>
                    <a:lstStyle/>
                    <a:p>
                      <a:pPr algn="ctr"/>
                      <a:r>
                        <a:rPr lang="en-US" altLang="ja-JP" sz="1800" dirty="0"/>
                        <a:t>S. </a:t>
                      </a:r>
                      <a:r>
                        <a:rPr lang="en-US" altLang="ja-JP" sz="1800" dirty="0" err="1"/>
                        <a:t>Katsuyama</a:t>
                      </a:r>
                      <a:r>
                        <a:rPr lang="en-US" altLang="ja-JP" sz="1800" baseline="30000" dirty="0"/>
                        <a:t>*)</a:t>
                      </a:r>
                      <a:endParaRPr kumimoji="1" lang="ja-JP" altLang="en-US" b="0" baseline="300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baseline="0" dirty="0">
                          <a:solidFill>
                            <a:schemeClr val="tx1"/>
                          </a:solidFill>
                        </a:rPr>
                        <a:t>ZrNi</a:t>
                      </a:r>
                      <a:r>
                        <a:rPr kumimoji="1" lang="en-US" altLang="ja-JP" b="0" baseline="-25000" dirty="0">
                          <a:solidFill>
                            <a:schemeClr val="tx1"/>
                          </a:solidFill>
                        </a:rPr>
                        <a:t>0.90</a:t>
                      </a:r>
                      <a:r>
                        <a:rPr kumimoji="1" lang="en-US" altLang="ja-JP" b="0" baseline="0" dirty="0">
                          <a:solidFill>
                            <a:schemeClr val="tx1"/>
                          </a:solidFill>
                        </a:rPr>
                        <a:t>Co</a:t>
                      </a:r>
                      <a:r>
                        <a:rPr kumimoji="1" lang="en-US" altLang="ja-JP" b="0" baseline="-25000" dirty="0">
                          <a:solidFill>
                            <a:schemeClr val="tx1"/>
                          </a:solidFill>
                        </a:rPr>
                        <a:t>0.10</a:t>
                      </a:r>
                      <a:r>
                        <a:rPr kumimoji="1" lang="en-US" altLang="ja-JP" b="0" baseline="0" dirty="0">
                          <a:solidFill>
                            <a:schemeClr val="tx1"/>
                          </a:solidFill>
                        </a:rPr>
                        <a:t>Sn</a:t>
                      </a:r>
                      <a:endParaRPr kumimoji="1" lang="ja-JP" altLang="en-US" b="0" baseline="0" dirty="0">
                        <a:solidFill>
                          <a:schemeClr val="tx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baseline="0" dirty="0">
                          <a:solidFill>
                            <a:schemeClr val="tx1"/>
                          </a:solidFill>
                        </a:rPr>
                        <a:t>106 (550 K)</a:t>
                      </a:r>
                      <a:endParaRPr kumimoji="1" lang="ja-JP" altLang="en-US" b="0"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543584"/>
                  </a:ext>
                </a:extLst>
              </a:tr>
              <a:tr h="277170">
                <a:tc>
                  <a:txBody>
                    <a:bodyPr/>
                    <a:lstStyle/>
                    <a:p>
                      <a:pPr algn="ctr"/>
                      <a:r>
                        <a:rPr lang="en-US" altLang="ja-JP" sz="1800" dirty="0"/>
                        <a:t>Xin Ai</a:t>
                      </a:r>
                      <a:r>
                        <a:rPr lang="en-US" altLang="ja-JP" sz="1800" baseline="30000" dirty="0"/>
                        <a:t>**)</a:t>
                      </a:r>
                      <a:endParaRPr kumimoji="1" lang="ja-JP" altLang="en-US" b="0" baseline="300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baseline="0" dirty="0">
                          <a:solidFill>
                            <a:schemeClr val="tx1"/>
                          </a:solidFill>
                        </a:rPr>
                        <a:t>HfNi</a:t>
                      </a:r>
                      <a:r>
                        <a:rPr kumimoji="1" lang="en-US" altLang="ja-JP" b="0" baseline="-25000" dirty="0">
                          <a:solidFill>
                            <a:schemeClr val="tx1"/>
                          </a:solidFill>
                        </a:rPr>
                        <a:t>0.95</a:t>
                      </a:r>
                      <a:r>
                        <a:rPr kumimoji="1" lang="en-US" altLang="ja-JP" b="0" baseline="0" dirty="0">
                          <a:solidFill>
                            <a:schemeClr val="tx1"/>
                          </a:solidFill>
                        </a:rPr>
                        <a:t>Co</a:t>
                      </a:r>
                      <a:r>
                        <a:rPr kumimoji="1" lang="en-US" altLang="ja-JP" b="0" baseline="-25000" dirty="0">
                          <a:solidFill>
                            <a:schemeClr val="tx1"/>
                          </a:solidFill>
                        </a:rPr>
                        <a:t>0.05</a:t>
                      </a:r>
                      <a:r>
                        <a:rPr kumimoji="1" lang="en-US" altLang="ja-JP" b="0" baseline="0" dirty="0">
                          <a:solidFill>
                            <a:schemeClr val="tx1"/>
                          </a:solidFill>
                        </a:rPr>
                        <a:t>Sn</a:t>
                      </a:r>
                      <a:endParaRPr kumimoji="1" lang="ja-JP" altLang="en-US" b="0" baseline="0" dirty="0">
                        <a:solidFill>
                          <a:schemeClr val="tx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baseline="0" dirty="0">
                          <a:solidFill>
                            <a:schemeClr val="tx1"/>
                          </a:solidFill>
                        </a:rPr>
                        <a:t>208 (573 K)</a:t>
                      </a:r>
                      <a:endParaRPr kumimoji="1" lang="ja-JP" altLang="en-US" b="0"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852105"/>
                  </a:ext>
                </a:extLst>
              </a:tr>
              <a:tr h="0">
                <a:tc>
                  <a:txBody>
                    <a:bodyPr/>
                    <a:lstStyle/>
                    <a:p>
                      <a:pPr algn="ctr"/>
                      <a:r>
                        <a:rPr kumimoji="1" lang="en-US" altLang="ja-JP" b="0" dirty="0">
                          <a:solidFill>
                            <a:schemeClr val="tx1"/>
                          </a:solidFill>
                          <a:highlight>
                            <a:srgbClr val="FFFF00"/>
                          </a:highlight>
                        </a:rPr>
                        <a:t>This study</a:t>
                      </a:r>
                      <a:endParaRPr kumimoji="1" lang="ja-JP" altLang="en-US" b="0" dirty="0">
                        <a:solidFill>
                          <a:schemeClr val="tx1"/>
                        </a:solidFill>
                        <a:highlight>
                          <a:srgbClr val="FFFF00"/>
                        </a:highlight>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TiNiCo</a:t>
                      </a:r>
                      <a:r>
                        <a:rPr kumimoji="1" lang="en-US" altLang="ja-JP" b="0" baseline="-25000" dirty="0">
                          <a:solidFill>
                            <a:schemeClr val="tx1"/>
                          </a:solidFill>
                        </a:rPr>
                        <a:t>0.05</a:t>
                      </a:r>
                      <a:r>
                        <a:rPr kumimoji="1" lang="en-US" altLang="ja-JP" b="0" dirty="0">
                          <a:solidFill>
                            <a:schemeClr val="tx1"/>
                          </a:solidFill>
                        </a:rPr>
                        <a:t>Sn</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265 (500 K)</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732432258"/>
                  </a:ext>
                </a:extLst>
              </a:tr>
            </a:tbl>
          </a:graphicData>
        </a:graphic>
      </p:graphicFrame>
      <p:sp>
        <p:nvSpPr>
          <p:cNvPr id="19" name="テキスト ボックス 18">
            <a:extLst>
              <a:ext uri="{FF2B5EF4-FFF2-40B4-BE49-F238E27FC236}">
                <a16:creationId xmlns:a16="http://schemas.microsoft.com/office/drawing/2014/main" id="{396612BC-AEA0-FF75-61CD-872188B0511A}"/>
              </a:ext>
            </a:extLst>
          </p:cNvPr>
          <p:cNvSpPr txBox="1"/>
          <p:nvPr/>
        </p:nvSpPr>
        <p:spPr>
          <a:xfrm>
            <a:off x="269087" y="5927858"/>
            <a:ext cx="4752528" cy="584775"/>
          </a:xfrm>
          <a:prstGeom prst="rect">
            <a:avLst/>
          </a:prstGeom>
          <a:noFill/>
        </p:spPr>
        <p:txBody>
          <a:bodyPr wrap="square">
            <a:spAutoFit/>
          </a:bodyPr>
          <a:lstStyle/>
          <a:p>
            <a:r>
              <a:rPr lang="en-US" altLang="ja-JP" sz="1600" dirty="0"/>
              <a:t>*) S. </a:t>
            </a:r>
            <a:r>
              <a:rPr lang="en-US" altLang="ja-JP" sz="1600" dirty="0" err="1"/>
              <a:t>Katsuyama</a:t>
            </a:r>
            <a:r>
              <a:rPr lang="en-US" altLang="ja-JP" sz="1600" dirty="0"/>
              <a:t>, </a:t>
            </a:r>
            <a:r>
              <a:rPr lang="en-US" altLang="ja-JP" sz="1600" i="1" dirty="0"/>
              <a:t>et</a:t>
            </a:r>
            <a:r>
              <a:rPr lang="en-US" altLang="ja-JP" sz="1600" dirty="0"/>
              <a:t> </a:t>
            </a:r>
            <a:r>
              <a:rPr lang="en-US" altLang="ja-JP" sz="1600" i="1" dirty="0"/>
              <a:t>al</a:t>
            </a:r>
            <a:r>
              <a:rPr lang="en-US" altLang="ja-JP" sz="1600" dirty="0"/>
              <a:t>. : </a:t>
            </a:r>
            <a:r>
              <a:rPr lang="en-US" altLang="ja-JP" sz="1600" i="1" dirty="0"/>
              <a:t>J. Alloys Compd.</a:t>
            </a:r>
            <a:r>
              <a:rPr lang="en-US" altLang="ja-JP" sz="1600" dirty="0"/>
              <a:t> </a:t>
            </a:r>
            <a:r>
              <a:rPr lang="en-US" altLang="ja-JP" sz="1600" b="1" dirty="0"/>
              <a:t>385</a:t>
            </a:r>
            <a:r>
              <a:rPr lang="en-US" altLang="ja-JP" sz="1600" dirty="0"/>
              <a:t> (2004).</a:t>
            </a:r>
          </a:p>
          <a:p>
            <a:r>
              <a:rPr lang="en-US" altLang="ja-JP" sz="1600" dirty="0"/>
              <a:t>**) Xin Ai, </a:t>
            </a:r>
            <a:r>
              <a:rPr lang="en-US" altLang="ja-JP" sz="1600" i="1" dirty="0"/>
              <a:t>et</a:t>
            </a:r>
            <a:r>
              <a:rPr lang="en-US" altLang="ja-JP" sz="1600" dirty="0"/>
              <a:t> </a:t>
            </a:r>
            <a:r>
              <a:rPr lang="en-US" altLang="ja-JP" sz="1600" i="1" dirty="0"/>
              <a:t>al</a:t>
            </a:r>
            <a:r>
              <a:rPr lang="en-US" altLang="ja-JP" sz="1600" dirty="0"/>
              <a:t>. : </a:t>
            </a:r>
            <a:r>
              <a:rPr lang="nl-NL" altLang="ja-JP" sz="1600" i="1" dirty="0"/>
              <a:t>Adv. Funct. Mater.</a:t>
            </a:r>
            <a:r>
              <a:rPr lang="nl-NL" altLang="ja-JP" sz="1600" dirty="0"/>
              <a:t> 2305582 (2023).</a:t>
            </a:r>
            <a:endParaRPr lang="da-DK" altLang="ja-JP" sz="1600" dirty="0"/>
          </a:p>
        </p:txBody>
      </p:sp>
    </p:spTree>
    <p:extLst>
      <p:ext uri="{BB962C8B-B14F-4D97-AF65-F5344CB8AC3E}">
        <p14:creationId xmlns:p14="http://schemas.microsoft.com/office/powerpoint/2010/main" val="235651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14</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熱伝導率測定及び</a:t>
            </a:r>
            <a:r>
              <a:rPr lang="en-US" altLang="ja-JP" sz="2800" b="1"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ZT</a:t>
            </a:r>
          </a:p>
        </p:txBody>
      </p:sp>
      <p:pic>
        <p:nvPicPr>
          <p:cNvPr id="7" name="図 6">
            <a:extLst>
              <a:ext uri="{FF2B5EF4-FFF2-40B4-BE49-F238E27FC236}">
                <a16:creationId xmlns:a16="http://schemas.microsoft.com/office/drawing/2014/main" id="{A70A57FC-F11B-31DA-732A-2D40B6422F17}"/>
              </a:ext>
            </a:extLst>
          </p:cNvPr>
          <p:cNvPicPr>
            <a:picLocks noChangeAspect="1"/>
          </p:cNvPicPr>
          <p:nvPr/>
        </p:nvPicPr>
        <p:blipFill>
          <a:blip r:embed="rId3"/>
          <a:stretch>
            <a:fillRect/>
          </a:stretch>
        </p:blipFill>
        <p:spPr>
          <a:xfrm>
            <a:off x="576076" y="692696"/>
            <a:ext cx="3639748" cy="3600000"/>
          </a:xfrm>
          <a:prstGeom prst="rect">
            <a:avLst/>
          </a:prstGeom>
        </p:spPr>
      </p:pic>
      <p:pic>
        <p:nvPicPr>
          <p:cNvPr id="9" name="図 8">
            <a:extLst>
              <a:ext uri="{FF2B5EF4-FFF2-40B4-BE49-F238E27FC236}">
                <a16:creationId xmlns:a16="http://schemas.microsoft.com/office/drawing/2014/main" id="{375BD6E1-8A38-0E09-B45A-96CBF1E5CDEF}"/>
              </a:ext>
            </a:extLst>
          </p:cNvPr>
          <p:cNvPicPr>
            <a:picLocks noChangeAspect="1"/>
          </p:cNvPicPr>
          <p:nvPr/>
        </p:nvPicPr>
        <p:blipFill>
          <a:blip r:embed="rId4"/>
          <a:stretch>
            <a:fillRect/>
          </a:stretch>
        </p:blipFill>
        <p:spPr>
          <a:xfrm>
            <a:off x="4791900" y="692696"/>
            <a:ext cx="3776025" cy="3600000"/>
          </a:xfrm>
          <a:prstGeom prst="rect">
            <a:avLst/>
          </a:prstGeom>
        </p:spPr>
      </p:pic>
      <p:sp>
        <p:nvSpPr>
          <p:cNvPr id="10" name="テキスト ボックス 9">
            <a:extLst>
              <a:ext uri="{FF2B5EF4-FFF2-40B4-BE49-F238E27FC236}">
                <a16:creationId xmlns:a16="http://schemas.microsoft.com/office/drawing/2014/main" id="{6BE768AE-1348-C000-EF37-879D05ED58EE}"/>
              </a:ext>
            </a:extLst>
          </p:cNvPr>
          <p:cNvSpPr txBox="1"/>
          <p:nvPr/>
        </p:nvSpPr>
        <p:spPr>
          <a:xfrm>
            <a:off x="783223" y="4846889"/>
            <a:ext cx="3639749" cy="1592744"/>
          </a:xfrm>
          <a:prstGeom prst="rect">
            <a:avLst/>
          </a:prstGeom>
          <a:solidFill>
            <a:srgbClr val="75DBFF">
              <a:alpha val="50196"/>
            </a:srgbClr>
          </a:solidFill>
        </p:spPr>
        <p:txBody>
          <a:bodyPr wrap="square" lIns="72000" tIns="0" rIns="72000" bIns="0" rtlCol="0">
            <a:spAutoFit/>
          </a:bodyPr>
          <a:lstStyle/>
          <a:p>
            <a:pPr marL="342900" indent="-342900">
              <a:lnSpc>
                <a:spcPct val="200000"/>
              </a:lnSpc>
              <a:buFont typeface="Arial" panose="020B0604020202020204" pitchFamily="34" charset="0"/>
              <a:buChar char="•"/>
            </a:pPr>
            <a:r>
              <a:rPr kumimoji="1" lang="en-US" altLang="ja-JP" dirty="0"/>
              <a:t>Co</a:t>
            </a:r>
            <a:r>
              <a:rPr kumimoji="1" lang="ja-JP" altLang="en-US" dirty="0"/>
              <a:t>置換後は低温側で</a:t>
            </a:r>
            <a:r>
              <a:rPr kumimoji="1" lang="en-US" altLang="ja-JP" i="1" dirty="0"/>
              <a:t>κ</a:t>
            </a:r>
            <a:r>
              <a:rPr kumimoji="1" lang="ja-JP" altLang="en-US" dirty="0"/>
              <a:t>が減少</a:t>
            </a:r>
            <a:endParaRPr kumimoji="1" lang="en-US" altLang="ja-JP" dirty="0"/>
          </a:p>
          <a:p>
            <a:pPr marL="342900" indent="-342900">
              <a:lnSpc>
                <a:spcPct val="200000"/>
              </a:lnSpc>
              <a:buFont typeface="Arial" panose="020B0604020202020204" pitchFamily="34" charset="0"/>
              <a:buChar char="•"/>
            </a:pPr>
            <a:r>
              <a:rPr kumimoji="1" lang="en-US" altLang="ja-JP" dirty="0"/>
              <a:t>Co</a:t>
            </a:r>
            <a:r>
              <a:rPr kumimoji="1" lang="ja-JP" altLang="en-US" dirty="0"/>
              <a:t>置換後は</a:t>
            </a:r>
            <a:r>
              <a:rPr kumimoji="1" lang="en-US" altLang="ja-JP" i="1" dirty="0"/>
              <a:t>κ</a:t>
            </a:r>
            <a:r>
              <a:rPr kumimoji="1" lang="ja-JP" altLang="en-US" dirty="0"/>
              <a:t>増大の開始温度が低温側へとシフト</a:t>
            </a:r>
            <a:endParaRPr kumimoji="1" lang="en-US" altLang="ja-JP" dirty="0"/>
          </a:p>
        </p:txBody>
      </p:sp>
      <p:sp>
        <p:nvSpPr>
          <p:cNvPr id="11" name="テキスト ボックス 10">
            <a:extLst>
              <a:ext uri="{FF2B5EF4-FFF2-40B4-BE49-F238E27FC236}">
                <a16:creationId xmlns:a16="http://schemas.microsoft.com/office/drawing/2014/main" id="{B63D999D-9B24-3FF0-F2B1-89DA1652FB34}"/>
              </a:ext>
            </a:extLst>
          </p:cNvPr>
          <p:cNvSpPr txBox="1"/>
          <p:nvPr/>
        </p:nvSpPr>
        <p:spPr>
          <a:xfrm>
            <a:off x="5095986" y="4846889"/>
            <a:ext cx="3776025" cy="1627369"/>
          </a:xfrm>
          <a:prstGeom prst="rect">
            <a:avLst/>
          </a:prstGeom>
          <a:solidFill>
            <a:srgbClr val="75DBFF">
              <a:alpha val="50196"/>
            </a:srgbClr>
          </a:solidFill>
        </p:spPr>
        <p:txBody>
          <a:bodyPr wrap="square" lIns="72000" tIns="0" rIns="72000" bIns="0" rtlCol="0">
            <a:spAutoFit/>
          </a:bodyPr>
          <a:lstStyle/>
          <a:p>
            <a:pPr marL="342900" indent="-342900">
              <a:lnSpc>
                <a:spcPct val="150000"/>
              </a:lnSpc>
              <a:buFont typeface="Arial" panose="020B0604020202020204" pitchFamily="34" charset="0"/>
              <a:buChar char="•"/>
            </a:pPr>
            <a:r>
              <a:rPr kumimoji="1" lang="en-US" altLang="ja-JP" i="1" dirty="0"/>
              <a:t>ZT</a:t>
            </a:r>
            <a:r>
              <a:rPr kumimoji="1" lang="ja-JP" altLang="en-US" dirty="0"/>
              <a:t>の最大は</a:t>
            </a:r>
            <a:r>
              <a:rPr kumimoji="1" lang="en-US" altLang="ja-JP" dirty="0"/>
              <a:t>x=0.05 </a:t>
            </a:r>
            <a:r>
              <a:rPr kumimoji="1" lang="ja-JP" altLang="en-US" dirty="0"/>
              <a:t>の時，</a:t>
            </a:r>
            <a:r>
              <a:rPr kumimoji="1" lang="en-US" altLang="ja-JP" i="1" dirty="0"/>
              <a:t>T</a:t>
            </a:r>
            <a:r>
              <a:rPr kumimoji="1" lang="en-US" altLang="ja-JP" dirty="0"/>
              <a:t>=700 K</a:t>
            </a:r>
            <a:r>
              <a:rPr kumimoji="1" lang="ja-JP" altLang="en-US" dirty="0"/>
              <a:t>で</a:t>
            </a:r>
            <a:r>
              <a:rPr kumimoji="1" lang="en-US" altLang="ja-JP" i="1" dirty="0"/>
              <a:t>ZT</a:t>
            </a:r>
            <a:r>
              <a:rPr kumimoji="1" lang="en-US" altLang="ja-JP" dirty="0"/>
              <a:t>=0.11</a:t>
            </a:r>
          </a:p>
          <a:p>
            <a:pPr marL="342900" indent="-342900">
              <a:lnSpc>
                <a:spcPct val="150000"/>
              </a:lnSpc>
              <a:buFont typeface="Arial" panose="020B0604020202020204" pitchFamily="34" charset="0"/>
              <a:buChar char="•"/>
            </a:pPr>
            <a:r>
              <a:rPr kumimoji="1" lang="en-US" altLang="ja-JP" i="1" dirty="0"/>
              <a:t>ZT</a:t>
            </a:r>
            <a:r>
              <a:rPr kumimoji="1" lang="ja-JP" altLang="en-US" dirty="0"/>
              <a:t>最大の</a:t>
            </a:r>
            <a:r>
              <a:rPr kumimoji="1" lang="en-US" altLang="ja-JP" dirty="0"/>
              <a:t>x=0.05</a:t>
            </a:r>
            <a:r>
              <a:rPr kumimoji="1" lang="ja-JP" altLang="en-US" dirty="0"/>
              <a:t>は</a:t>
            </a:r>
            <a:r>
              <a:rPr kumimoji="1" lang="en-US" altLang="ja-JP" i="1" dirty="0"/>
              <a:t>S</a:t>
            </a:r>
            <a:r>
              <a:rPr kumimoji="1" lang="ja-JP" altLang="en-US" dirty="0"/>
              <a:t>が</a:t>
            </a:r>
            <a:r>
              <a:rPr kumimoji="1" lang="en-US" altLang="ja-JP" dirty="0"/>
              <a:t>p</a:t>
            </a:r>
            <a:r>
              <a:rPr kumimoji="1" lang="ja-JP" altLang="en-US" dirty="0"/>
              <a:t>型の試料で最大を示した</a:t>
            </a:r>
            <a:endParaRPr kumimoji="1" lang="en-US" altLang="ja-JP" dirty="0"/>
          </a:p>
        </p:txBody>
      </p:sp>
      <p:sp>
        <p:nvSpPr>
          <p:cNvPr id="5" name="テキスト ボックス 4">
            <a:extLst>
              <a:ext uri="{FF2B5EF4-FFF2-40B4-BE49-F238E27FC236}">
                <a16:creationId xmlns:a16="http://schemas.microsoft.com/office/drawing/2014/main" id="{D3FF43FA-10B1-756E-2555-DA8018EFBE56}"/>
              </a:ext>
            </a:extLst>
          </p:cNvPr>
          <p:cNvSpPr txBox="1"/>
          <p:nvPr/>
        </p:nvSpPr>
        <p:spPr>
          <a:xfrm>
            <a:off x="1389625" y="4437112"/>
            <a:ext cx="2426946" cy="276999"/>
          </a:xfrm>
          <a:prstGeom prst="rect">
            <a:avLst/>
          </a:prstGeom>
          <a:noFill/>
        </p:spPr>
        <p:txBody>
          <a:bodyPr wrap="none" lIns="0" tIns="0" rIns="0" bIns="0" rtlCol="0">
            <a:spAutoFit/>
          </a:bodyPr>
          <a:lstStyle/>
          <a:p>
            <a:pPr algn="l"/>
            <a:r>
              <a:rPr kumimoji="1" lang="ja-JP" altLang="en-US" i="1" dirty="0"/>
              <a:t>熱伝導率</a:t>
            </a:r>
            <a:r>
              <a:rPr kumimoji="1" lang="en-US" altLang="ja-JP" i="1" dirty="0"/>
              <a:t>κ</a:t>
            </a:r>
            <a:r>
              <a:rPr kumimoji="1" lang="ja-JP" altLang="en-US" dirty="0"/>
              <a:t>の温度依存性</a:t>
            </a:r>
          </a:p>
        </p:txBody>
      </p:sp>
      <p:sp>
        <p:nvSpPr>
          <p:cNvPr id="6" name="テキスト ボックス 5">
            <a:extLst>
              <a:ext uri="{FF2B5EF4-FFF2-40B4-BE49-F238E27FC236}">
                <a16:creationId xmlns:a16="http://schemas.microsoft.com/office/drawing/2014/main" id="{D22F22DA-D08A-3C88-C300-C806B6802754}"/>
              </a:ext>
            </a:extLst>
          </p:cNvPr>
          <p:cNvSpPr txBox="1"/>
          <p:nvPr/>
        </p:nvSpPr>
        <p:spPr>
          <a:xfrm>
            <a:off x="6163454" y="4414123"/>
            <a:ext cx="1641090" cy="276999"/>
          </a:xfrm>
          <a:prstGeom prst="rect">
            <a:avLst/>
          </a:prstGeom>
          <a:noFill/>
        </p:spPr>
        <p:txBody>
          <a:bodyPr wrap="none" lIns="0" tIns="0" rIns="0" bIns="0" rtlCol="0">
            <a:spAutoFit/>
          </a:bodyPr>
          <a:lstStyle/>
          <a:p>
            <a:pPr algn="l"/>
            <a:r>
              <a:rPr kumimoji="1" lang="en-US" altLang="ja-JP" i="1" dirty="0"/>
              <a:t>ZT</a:t>
            </a:r>
            <a:r>
              <a:rPr kumimoji="1" lang="ja-JP" altLang="en-US" dirty="0"/>
              <a:t>の温度依存性</a:t>
            </a:r>
          </a:p>
        </p:txBody>
      </p:sp>
    </p:spTree>
    <p:extLst>
      <p:ext uri="{BB962C8B-B14F-4D97-AF65-F5344CB8AC3E}">
        <p14:creationId xmlns:p14="http://schemas.microsoft.com/office/powerpoint/2010/main" val="297291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A44A050-5FD2-1B95-2743-F500512DB2DA}"/>
              </a:ext>
            </a:extLst>
          </p:cNvPr>
          <p:cNvSpPr>
            <a:spLocks noGrp="1"/>
          </p:cNvSpPr>
          <p:nvPr>
            <p:ph type="sldNum" sz="quarter" idx="12"/>
          </p:nvPr>
        </p:nvSpPr>
        <p:spPr/>
        <p:txBody>
          <a:bodyPr/>
          <a:lstStyle/>
          <a:p>
            <a:fld id="{90BA7EBE-6FD4-4B50-83C6-C925E775C4BE}" type="slidenum">
              <a:rPr kumimoji="1" lang="ja-JP" altLang="en-US" smtClean="0"/>
              <a:pPr/>
              <a:t>15</a:t>
            </a:fld>
            <a:endParaRPr kumimoji="1" lang="ja-JP" altLang="en-US" dirty="0"/>
          </a:p>
        </p:txBody>
      </p:sp>
      <p:sp>
        <p:nvSpPr>
          <p:cNvPr id="3" name="タイトル 1">
            <a:extLst>
              <a:ext uri="{FF2B5EF4-FFF2-40B4-BE49-F238E27FC236}">
                <a16:creationId xmlns:a16="http://schemas.microsoft.com/office/drawing/2014/main" id="{FD83E980-3292-10A7-140F-2BDB8A3AADEB}"/>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結 論</a:t>
            </a:r>
            <a:endPar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82D05C2C-CC7E-5CD6-87A9-3930F126EC4B}"/>
              </a:ext>
            </a:extLst>
          </p:cNvPr>
          <p:cNvSpPr txBox="1"/>
          <p:nvPr/>
        </p:nvSpPr>
        <p:spPr>
          <a:xfrm>
            <a:off x="403859" y="1196752"/>
            <a:ext cx="8336282" cy="5270674"/>
          </a:xfrm>
          <a:prstGeom prst="rect">
            <a:avLst/>
          </a:prstGeom>
          <a:noFill/>
        </p:spPr>
        <p:txBody>
          <a:bodyPr wrap="square" lIns="0" tIns="0" rIns="0" bIns="0" rtlCol="0">
            <a:spAutoFit/>
          </a:bodyPr>
          <a:lstStyle/>
          <a:p>
            <a:pPr marL="342900" indent="-342900" algn="l">
              <a:lnSpc>
                <a:spcPct val="250000"/>
              </a:lnSpc>
              <a:buFont typeface="Wingdings" panose="05000000000000000000" pitchFamily="2" charset="2"/>
              <a:buChar char="Ø"/>
            </a:pPr>
            <a:r>
              <a:rPr kumimoji="1" lang="ja-JP" altLang="en-US" sz="2000" b="1" dirty="0"/>
              <a:t>作製した</a:t>
            </a:r>
            <a:r>
              <a:rPr kumimoji="1" lang="en-US" altLang="ja-JP" sz="2000" b="1" dirty="0"/>
              <a:t>TiNi</a:t>
            </a:r>
            <a:r>
              <a:rPr kumimoji="1" lang="en-US" altLang="ja-JP" sz="2000" b="1" baseline="-25000" dirty="0"/>
              <a:t>1-x</a:t>
            </a:r>
            <a:r>
              <a:rPr kumimoji="1" lang="en-US" altLang="ja-JP" sz="2000" b="1" dirty="0"/>
              <a:t>Co</a:t>
            </a:r>
            <a:r>
              <a:rPr kumimoji="1" lang="en-US" altLang="ja-JP" sz="2000" b="1" baseline="-25000" dirty="0"/>
              <a:t>x</a:t>
            </a:r>
            <a:r>
              <a:rPr kumimoji="1" lang="en-US" altLang="ja-JP" sz="2000" b="1" dirty="0"/>
              <a:t>Sn(0</a:t>
            </a:r>
            <a:r>
              <a:rPr kumimoji="1" lang="ja-JP" altLang="en-US" sz="2000" b="1" dirty="0"/>
              <a:t>≤</a:t>
            </a:r>
            <a:r>
              <a:rPr kumimoji="1" lang="en-US" altLang="ja-JP" sz="2000" b="1" dirty="0"/>
              <a:t>x</a:t>
            </a:r>
            <a:r>
              <a:rPr kumimoji="1" lang="ja-JP" altLang="en-US" sz="2000" b="1" dirty="0"/>
              <a:t>≤</a:t>
            </a:r>
            <a:r>
              <a:rPr kumimoji="1" lang="en-US" altLang="ja-JP" sz="2000" b="1" dirty="0"/>
              <a:t>0.15)</a:t>
            </a:r>
            <a:r>
              <a:rPr kumimoji="1" lang="ja-JP" altLang="en-US" sz="2000" b="1" dirty="0"/>
              <a:t>はいずれもほぼハーフ・ホイスラー相で構成され，</a:t>
            </a:r>
            <a:r>
              <a:rPr kumimoji="1" lang="en-US" altLang="ja-JP" sz="2000" b="1" dirty="0"/>
              <a:t>x</a:t>
            </a:r>
            <a:r>
              <a:rPr kumimoji="1" lang="ja-JP" altLang="en-US" sz="2000" b="1" dirty="0"/>
              <a:t>≥</a:t>
            </a:r>
            <a:r>
              <a:rPr kumimoji="1" lang="en-US" altLang="ja-JP" sz="2000" b="1" dirty="0"/>
              <a:t>0.03</a:t>
            </a:r>
            <a:r>
              <a:rPr kumimoji="1" lang="ja-JP" altLang="en-US" sz="2000" b="1" dirty="0"/>
              <a:t>で</a:t>
            </a:r>
            <a:r>
              <a:rPr kumimoji="1" lang="en-US" altLang="ja-JP" sz="2000" b="1" dirty="0"/>
              <a:t>n</a:t>
            </a:r>
            <a:r>
              <a:rPr kumimoji="1" lang="ja-JP" altLang="en-US" sz="2000" b="1" dirty="0"/>
              <a:t>型から</a:t>
            </a:r>
            <a:r>
              <a:rPr kumimoji="1" lang="en-US" altLang="ja-JP" sz="2000" b="1" dirty="0"/>
              <a:t>p</a:t>
            </a:r>
            <a:r>
              <a:rPr kumimoji="1" lang="ja-JP" altLang="en-US" sz="2000" b="1" dirty="0"/>
              <a:t>型へと遷移した．</a:t>
            </a:r>
            <a:endParaRPr kumimoji="1" lang="en-US" altLang="ja-JP" sz="2000" b="1" dirty="0"/>
          </a:p>
          <a:p>
            <a:pPr marL="342900" indent="-342900">
              <a:lnSpc>
                <a:spcPct val="250000"/>
              </a:lnSpc>
              <a:buFont typeface="Wingdings" panose="05000000000000000000" pitchFamily="2" charset="2"/>
              <a:buChar char="Ø"/>
            </a:pPr>
            <a:r>
              <a:rPr kumimoji="1" lang="en-US" altLang="ja-JP" sz="2000" b="1" dirty="0"/>
              <a:t>x</a:t>
            </a:r>
            <a:r>
              <a:rPr kumimoji="1" lang="ja-JP" altLang="en-US" sz="2000" b="1" dirty="0"/>
              <a:t>≥</a:t>
            </a:r>
            <a:r>
              <a:rPr kumimoji="1" lang="en-US" altLang="ja-JP" sz="2000" b="1" dirty="0"/>
              <a:t>0.10</a:t>
            </a:r>
            <a:r>
              <a:rPr kumimoji="1" lang="ja-JP" altLang="en-US" sz="2000" b="1" dirty="0"/>
              <a:t>では一部の空孔サイトの占有が示されたが，</a:t>
            </a:r>
            <a:r>
              <a:rPr kumimoji="1" lang="en-US" altLang="ja-JP" sz="2000" b="1" dirty="0"/>
              <a:t>Co</a:t>
            </a:r>
            <a:r>
              <a:rPr kumimoji="1" lang="ja-JP" altLang="en-US" sz="2000" b="1" dirty="0"/>
              <a:t>は仕込み組成通りに</a:t>
            </a:r>
            <a:r>
              <a:rPr kumimoji="1" lang="en-US" altLang="ja-JP" sz="2000" b="1" dirty="0"/>
              <a:t>Ni</a:t>
            </a:r>
            <a:r>
              <a:rPr kumimoji="1" lang="ja-JP" altLang="en-US" sz="2000" b="1" dirty="0"/>
              <a:t>サイトへ置換していることが示唆されており，</a:t>
            </a:r>
            <a:r>
              <a:rPr kumimoji="1" lang="en-US" altLang="ja-JP" sz="2000" b="1" dirty="0"/>
              <a:t> Co</a:t>
            </a:r>
            <a:r>
              <a:rPr kumimoji="1" lang="ja-JP" altLang="en-US" sz="2000" b="1" dirty="0"/>
              <a:t>は</a:t>
            </a:r>
            <a:r>
              <a:rPr kumimoji="1" lang="en-US" altLang="ja-JP" sz="2000" b="1" dirty="0"/>
              <a:t>TiNiSn</a:t>
            </a:r>
            <a:r>
              <a:rPr kumimoji="1" lang="ja-JP" altLang="en-US" sz="2000" b="1" dirty="0"/>
              <a:t>に対しアクセプター不純物として作用している．</a:t>
            </a:r>
          </a:p>
          <a:p>
            <a:pPr marL="342900" indent="-342900" algn="l">
              <a:lnSpc>
                <a:spcPct val="250000"/>
              </a:lnSpc>
              <a:buFont typeface="Wingdings" panose="05000000000000000000" pitchFamily="2" charset="2"/>
              <a:buChar char="Ø"/>
            </a:pPr>
            <a:r>
              <a:rPr kumimoji="1" lang="en-US" altLang="ja-JP" sz="2000" b="1" dirty="0"/>
              <a:t>x=0.05</a:t>
            </a:r>
            <a:r>
              <a:rPr kumimoji="1" lang="ja-JP" altLang="en-US" sz="2000" b="1" dirty="0"/>
              <a:t>は最も大きなゼーベック係数を示し，</a:t>
            </a:r>
            <a:r>
              <a:rPr kumimoji="1" lang="en-US" altLang="ja-JP" sz="2000" b="1" i="1" dirty="0"/>
              <a:t>T</a:t>
            </a:r>
            <a:r>
              <a:rPr kumimoji="1" lang="en-US" altLang="ja-JP" sz="2000" b="1" dirty="0"/>
              <a:t>=700 K</a:t>
            </a:r>
            <a:r>
              <a:rPr kumimoji="1" lang="ja-JP" altLang="en-US" sz="2000" b="1" dirty="0"/>
              <a:t>の時，</a:t>
            </a:r>
            <a:r>
              <a:rPr kumimoji="1" lang="en-US" altLang="ja-JP" sz="2000" b="1" i="1" dirty="0" err="1"/>
              <a:t>ZT</a:t>
            </a:r>
            <a:r>
              <a:rPr kumimoji="1" lang="en-US" altLang="ja-JP" sz="2000" b="1" baseline="-25000" dirty="0" err="1"/>
              <a:t>max</a:t>
            </a:r>
            <a:r>
              <a:rPr kumimoji="1" lang="en-US" altLang="ja-JP" sz="2000" b="1" dirty="0"/>
              <a:t>=0.11</a:t>
            </a:r>
            <a:r>
              <a:rPr kumimoji="1" lang="ja-JP" altLang="en-US" sz="2000" b="1" dirty="0"/>
              <a:t>を示した．</a:t>
            </a:r>
            <a:endParaRPr kumimoji="1" lang="en-US" altLang="ja-JP" sz="2000" b="1" dirty="0"/>
          </a:p>
        </p:txBody>
      </p:sp>
    </p:spTree>
    <p:extLst>
      <p:ext uri="{BB962C8B-B14F-4D97-AF65-F5344CB8AC3E}">
        <p14:creationId xmlns:p14="http://schemas.microsoft.com/office/powerpoint/2010/main" val="189811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A44A050-5FD2-1B95-2743-F500512DB2DA}"/>
              </a:ext>
            </a:extLst>
          </p:cNvPr>
          <p:cNvSpPr>
            <a:spLocks noGrp="1"/>
          </p:cNvSpPr>
          <p:nvPr>
            <p:ph type="sldNum" sz="quarter" idx="12"/>
          </p:nvPr>
        </p:nvSpPr>
        <p:spPr/>
        <p:txBody>
          <a:bodyPr/>
          <a:lstStyle/>
          <a:p>
            <a:fld id="{90BA7EBE-6FD4-4B50-83C6-C925E775C4BE}" type="slidenum">
              <a:rPr kumimoji="1" lang="ja-JP" altLang="en-US" smtClean="0"/>
              <a:pPr/>
              <a:t>16</a:t>
            </a:fld>
            <a:endParaRPr kumimoji="1" lang="ja-JP" altLang="en-US" dirty="0"/>
          </a:p>
        </p:txBody>
      </p:sp>
      <p:sp>
        <p:nvSpPr>
          <p:cNvPr id="3" name="タイトル 1">
            <a:extLst>
              <a:ext uri="{FF2B5EF4-FFF2-40B4-BE49-F238E27FC236}">
                <a16:creationId xmlns:a16="http://schemas.microsoft.com/office/drawing/2014/main" id="{FD83E980-3292-10A7-140F-2BDB8A3AADEB}"/>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課 題</a:t>
            </a:r>
            <a:endPar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82D05C2C-CC7E-5CD6-87A9-3930F126EC4B}"/>
              </a:ext>
            </a:extLst>
          </p:cNvPr>
          <p:cNvSpPr txBox="1"/>
          <p:nvPr/>
        </p:nvSpPr>
        <p:spPr>
          <a:xfrm>
            <a:off x="349192" y="1056404"/>
            <a:ext cx="8445616" cy="1769715"/>
          </a:xfrm>
          <a:prstGeom prst="rect">
            <a:avLst/>
          </a:prstGeom>
          <a:noFill/>
        </p:spPr>
        <p:txBody>
          <a:bodyPr wrap="square" lIns="0" tIns="0" rIns="0" bIns="0" rtlCol="0">
            <a:spAutoFit/>
          </a:bodyPr>
          <a:lstStyle/>
          <a:p>
            <a:pPr marL="342900" indent="-342900" algn="l">
              <a:lnSpc>
                <a:spcPct val="200000"/>
              </a:lnSpc>
              <a:buFont typeface="Wingdings" panose="05000000000000000000" pitchFamily="2" charset="2"/>
              <a:buChar char="Ø"/>
            </a:pPr>
            <a:r>
              <a:rPr kumimoji="1" lang="ja-JP" altLang="en-US" sz="2000" b="1" dirty="0"/>
              <a:t>電子状態の考察により，正孔ドーピングの更なる最適化</a:t>
            </a:r>
            <a:endParaRPr kumimoji="1" lang="en-US" altLang="ja-JP" sz="2000" b="1" dirty="0"/>
          </a:p>
          <a:p>
            <a:pPr marL="342900" indent="-342900">
              <a:lnSpc>
                <a:spcPct val="200000"/>
              </a:lnSpc>
              <a:buFont typeface="Wingdings" panose="05000000000000000000" pitchFamily="2" charset="2"/>
              <a:buChar char="Ø"/>
            </a:pPr>
            <a:r>
              <a:rPr kumimoji="1" lang="ja-JP" altLang="en-US" sz="2000" b="1" dirty="0"/>
              <a:t>格子熱伝導率の低減のため，同族元素置換（</a:t>
            </a:r>
            <a:r>
              <a:rPr kumimoji="1" lang="en-US" altLang="ja-JP" sz="2000" b="1" dirty="0"/>
              <a:t>Zr</a:t>
            </a:r>
            <a:r>
              <a:rPr kumimoji="1" lang="ja-JP" altLang="en-US" sz="2000" b="1" dirty="0"/>
              <a:t>，</a:t>
            </a:r>
            <a:r>
              <a:rPr kumimoji="1" lang="en-US" altLang="ja-JP" sz="2000" b="1" dirty="0"/>
              <a:t>Hf</a:t>
            </a:r>
            <a:r>
              <a:rPr kumimoji="1" lang="ja-JP" altLang="en-US" sz="2000" b="1" dirty="0"/>
              <a:t>）・ナノ構造化などによって</a:t>
            </a:r>
            <a:r>
              <a:rPr kumimoji="1" lang="en-US" altLang="ja-JP" sz="2000" b="1" i="1" dirty="0"/>
              <a:t>ZT</a:t>
            </a:r>
            <a:r>
              <a:rPr kumimoji="1" lang="ja-JP" altLang="en-US" sz="2000" b="1" i="1" dirty="0"/>
              <a:t>増大</a:t>
            </a:r>
            <a:endParaRPr kumimoji="1" lang="en-US" altLang="ja-JP" sz="2000" b="1" dirty="0"/>
          </a:p>
        </p:txBody>
      </p:sp>
      <p:sp>
        <p:nvSpPr>
          <p:cNvPr id="7" name="タイトル 1">
            <a:extLst>
              <a:ext uri="{FF2B5EF4-FFF2-40B4-BE49-F238E27FC236}">
                <a16:creationId xmlns:a16="http://schemas.microsoft.com/office/drawing/2014/main" id="{101A0C49-FA9B-4B4B-EE3C-F68B3A80881C}"/>
              </a:ext>
            </a:extLst>
          </p:cNvPr>
          <p:cNvSpPr txBox="1">
            <a:spLocks/>
          </p:cNvSpPr>
          <p:nvPr/>
        </p:nvSpPr>
        <p:spPr>
          <a:xfrm>
            <a:off x="1709936" y="5746702"/>
            <a:ext cx="5733510" cy="972000"/>
          </a:xfrm>
          <a:prstGeom prst="rect">
            <a:avLst/>
          </a:prstGeom>
        </p:spPr>
        <p:txBody>
          <a:bodyPr vert="horz" wrap="non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84250" algn="l"/>
              </a:tabLst>
            </a:pPr>
            <a:r>
              <a:rPr lang="en-US" altLang="ja-JP" sz="2800" b="1" dirty="0">
                <a:solidFill>
                  <a:srgbClr val="4DC4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Thank you for your attention!</a:t>
            </a:r>
          </a:p>
        </p:txBody>
      </p:sp>
      <p:graphicFrame>
        <p:nvGraphicFramePr>
          <p:cNvPr id="10" name="表 9">
            <a:extLst>
              <a:ext uri="{FF2B5EF4-FFF2-40B4-BE49-F238E27FC236}">
                <a16:creationId xmlns:a16="http://schemas.microsoft.com/office/drawing/2014/main" id="{14933B60-C46D-3D4C-9B5D-9580875E1413}"/>
              </a:ext>
            </a:extLst>
          </p:cNvPr>
          <p:cNvGraphicFramePr>
            <a:graphicFrameLocks noGrp="1"/>
          </p:cNvGraphicFramePr>
          <p:nvPr>
            <p:extLst>
              <p:ext uri="{D42A27DB-BD31-4B8C-83A1-F6EECF244321}">
                <p14:modId xmlns:p14="http://schemas.microsoft.com/office/powerpoint/2010/main" val="2318581639"/>
              </p:ext>
            </p:extLst>
          </p:nvPr>
        </p:nvGraphicFramePr>
        <p:xfrm>
          <a:off x="2268000" y="2826119"/>
          <a:ext cx="4608000" cy="180721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384279760"/>
                    </a:ext>
                  </a:extLst>
                </a:gridCol>
                <a:gridCol w="1728000">
                  <a:extLst>
                    <a:ext uri="{9D8B030D-6E8A-4147-A177-3AD203B41FA5}">
                      <a16:colId xmlns:a16="http://schemas.microsoft.com/office/drawing/2014/main" val="2145603479"/>
                    </a:ext>
                  </a:extLst>
                </a:gridCol>
                <a:gridCol w="1440000">
                  <a:extLst>
                    <a:ext uri="{9D8B030D-6E8A-4147-A177-3AD203B41FA5}">
                      <a16:colId xmlns:a16="http://schemas.microsoft.com/office/drawing/2014/main" val="1241094421"/>
                    </a:ext>
                  </a:extLst>
                </a:gridCol>
              </a:tblGrid>
              <a:tr h="352033">
                <a:tc>
                  <a:txBody>
                    <a:bodyPr/>
                    <a:lstStyle/>
                    <a:p>
                      <a:pPr algn="ctr">
                        <a:lnSpc>
                          <a:spcPct val="150000"/>
                        </a:lnSpc>
                      </a:pPr>
                      <a:r>
                        <a:rPr kumimoji="1" lang="en-US" altLang="ja-JP" b="0" dirty="0">
                          <a:solidFill>
                            <a:schemeClr val="tx1"/>
                          </a:solidFill>
                        </a:rPr>
                        <a:t>Author</a:t>
                      </a:r>
                      <a:endParaRPr kumimoji="1" lang="ja-JP" altLang="en-US"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b="0" dirty="0">
                          <a:solidFill>
                            <a:schemeClr val="tx1"/>
                          </a:solidFill>
                        </a:rPr>
                        <a:t>Sample comp.</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b="0" i="1" baseline="0" dirty="0">
                          <a:solidFill>
                            <a:schemeClr val="tx1"/>
                          </a:solidFill>
                        </a:rPr>
                        <a:t>κ</a:t>
                      </a:r>
                      <a:r>
                        <a:rPr kumimoji="1" lang="en-US" altLang="ja-JP" b="0" baseline="0" dirty="0">
                          <a:solidFill>
                            <a:schemeClr val="tx1"/>
                          </a:solidFill>
                        </a:rPr>
                        <a:t>[W/</a:t>
                      </a:r>
                      <a:r>
                        <a:rPr kumimoji="1" lang="en-US" altLang="ja-JP" b="0" baseline="0" dirty="0" err="1">
                          <a:solidFill>
                            <a:schemeClr val="tx1"/>
                          </a:solidFill>
                        </a:rPr>
                        <a:t>mK</a:t>
                      </a:r>
                      <a:r>
                        <a:rPr kumimoji="1" lang="en-US" altLang="ja-JP" b="0" baseline="0" dirty="0">
                          <a:solidFill>
                            <a:schemeClr val="tx1"/>
                          </a:solidFill>
                        </a:rPr>
                        <a:t>]</a:t>
                      </a:r>
                      <a:endParaRPr kumimoji="1" lang="ja-JP" altLang="en-US" b="0"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639436"/>
                  </a:ext>
                </a:extLst>
              </a:tr>
              <a:tr h="277170">
                <a:tc>
                  <a:txBody>
                    <a:bodyPr/>
                    <a:lstStyle/>
                    <a:p>
                      <a:pPr algn="ctr">
                        <a:lnSpc>
                          <a:spcPct val="150000"/>
                        </a:lnSpc>
                      </a:pPr>
                      <a:r>
                        <a:rPr lang="en-US" altLang="ja-JP" sz="1800" dirty="0"/>
                        <a:t>Xin Ai</a:t>
                      </a:r>
                      <a:r>
                        <a:rPr lang="en-US" altLang="ja-JP" sz="1800" baseline="30000" dirty="0"/>
                        <a:t>*)</a:t>
                      </a:r>
                      <a:endParaRPr kumimoji="1" lang="ja-JP" altLang="en-US" b="0" baseline="300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b="0" baseline="0" dirty="0">
                          <a:solidFill>
                            <a:schemeClr val="tx1"/>
                          </a:solidFill>
                        </a:rPr>
                        <a:t>HfNi</a:t>
                      </a:r>
                      <a:r>
                        <a:rPr kumimoji="1" lang="en-US" altLang="ja-JP" b="0" baseline="-25000" dirty="0">
                          <a:solidFill>
                            <a:schemeClr val="tx1"/>
                          </a:solidFill>
                        </a:rPr>
                        <a:t>0.75</a:t>
                      </a:r>
                      <a:r>
                        <a:rPr kumimoji="1" lang="en-US" altLang="ja-JP" b="0" baseline="0" dirty="0">
                          <a:solidFill>
                            <a:schemeClr val="tx1"/>
                          </a:solidFill>
                        </a:rPr>
                        <a:t>Co</a:t>
                      </a:r>
                      <a:r>
                        <a:rPr kumimoji="1" lang="en-US" altLang="ja-JP" b="0" baseline="-25000" dirty="0">
                          <a:solidFill>
                            <a:schemeClr val="tx1"/>
                          </a:solidFill>
                        </a:rPr>
                        <a:t>0.25</a:t>
                      </a:r>
                      <a:r>
                        <a:rPr kumimoji="1" lang="en-US" altLang="ja-JP" b="0" baseline="0" dirty="0">
                          <a:solidFill>
                            <a:schemeClr val="tx1"/>
                          </a:solidFill>
                        </a:rPr>
                        <a:t>Sn</a:t>
                      </a:r>
                      <a:endParaRPr kumimoji="1" lang="ja-JP" altLang="en-US" b="0" baseline="0" dirty="0">
                        <a:solidFill>
                          <a:schemeClr val="tx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ja-JP" altLang="en-US" b="0" baseline="0" dirty="0">
                          <a:solidFill>
                            <a:schemeClr val="tx1"/>
                          </a:solidFill>
                        </a:rPr>
                        <a:t>≈</a:t>
                      </a:r>
                      <a:r>
                        <a:rPr kumimoji="1" lang="en-US" altLang="ja-JP" b="0" baseline="0" dirty="0">
                          <a:solidFill>
                            <a:schemeClr val="tx1"/>
                          </a:solidFill>
                        </a:rPr>
                        <a:t>3.5 (973 K)</a:t>
                      </a:r>
                      <a:endParaRPr kumimoji="1" lang="ja-JP" altLang="en-US" b="0"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DBFF"/>
                    </a:solidFill>
                  </a:tcPr>
                </a:tc>
                <a:extLst>
                  <a:ext uri="{0D108BD9-81ED-4DB2-BD59-A6C34878D82A}">
                    <a16:rowId xmlns:a16="http://schemas.microsoft.com/office/drawing/2014/main" val="3109852105"/>
                  </a:ext>
                </a:extLst>
              </a:tr>
              <a:tr h="277170">
                <a:tc>
                  <a:txBody>
                    <a:bodyPr/>
                    <a:lstStyle/>
                    <a:p>
                      <a:pPr algn="ctr">
                        <a:lnSpc>
                          <a:spcPct val="150000"/>
                        </a:lnSpc>
                      </a:pPr>
                      <a:r>
                        <a:rPr kumimoji="1" lang="en-US" altLang="ja-JP" b="0" baseline="0" dirty="0">
                          <a:solidFill>
                            <a:schemeClr val="tx1"/>
                          </a:solidFill>
                        </a:rPr>
                        <a:t>Kimura. Y</a:t>
                      </a:r>
                      <a:r>
                        <a:rPr kumimoji="1" lang="en-US" altLang="ja-JP" b="0" baseline="30000" dirty="0">
                          <a:solidFill>
                            <a:schemeClr val="tx1"/>
                          </a:solidFill>
                        </a:rPr>
                        <a:t>**)</a:t>
                      </a:r>
                      <a:endParaRPr kumimoji="1" lang="ja-JP" altLang="en-US" b="0" baseline="300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b="0" baseline="0" dirty="0">
                          <a:solidFill>
                            <a:schemeClr val="tx1"/>
                          </a:solidFill>
                        </a:rPr>
                        <a:t>ZrNiIr</a:t>
                      </a:r>
                      <a:r>
                        <a:rPr kumimoji="1" lang="en-US" altLang="ja-JP" b="0" baseline="-25000" dirty="0">
                          <a:solidFill>
                            <a:schemeClr val="tx1"/>
                          </a:solidFill>
                        </a:rPr>
                        <a:t>6.1</a:t>
                      </a:r>
                      <a:r>
                        <a:rPr kumimoji="1" lang="en-US" altLang="ja-JP" b="0" baseline="0" dirty="0">
                          <a:solidFill>
                            <a:schemeClr val="tx1"/>
                          </a:solidFill>
                        </a:rPr>
                        <a:t>Sn</a:t>
                      </a:r>
                      <a:endParaRPr kumimoji="1" lang="ja-JP" altLang="en-US" b="0" baseline="0" dirty="0">
                        <a:solidFill>
                          <a:schemeClr val="tx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ja-JP" altLang="en-US" b="0" baseline="0" dirty="0">
                          <a:solidFill>
                            <a:schemeClr val="tx1"/>
                          </a:solidFill>
                        </a:rPr>
                        <a:t>≈</a:t>
                      </a:r>
                      <a:r>
                        <a:rPr kumimoji="1" lang="en-US" altLang="ja-JP" b="0" baseline="0" dirty="0">
                          <a:solidFill>
                            <a:schemeClr val="tx1"/>
                          </a:solidFill>
                        </a:rPr>
                        <a:t>3.0(1000K)</a:t>
                      </a:r>
                      <a:endParaRPr kumimoji="1" lang="ja-JP" altLang="en-US" b="0"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DBFF"/>
                    </a:solidFill>
                  </a:tcPr>
                </a:tc>
                <a:extLst>
                  <a:ext uri="{0D108BD9-81ED-4DB2-BD59-A6C34878D82A}">
                    <a16:rowId xmlns:a16="http://schemas.microsoft.com/office/drawing/2014/main" val="3921692575"/>
                  </a:ext>
                </a:extLst>
              </a:tr>
              <a:tr h="0">
                <a:tc>
                  <a:txBody>
                    <a:bodyPr/>
                    <a:lstStyle/>
                    <a:p>
                      <a:pPr algn="ctr">
                        <a:lnSpc>
                          <a:spcPct val="150000"/>
                        </a:lnSpc>
                      </a:pPr>
                      <a:r>
                        <a:rPr kumimoji="1" lang="en-US" altLang="ja-JP" b="0" dirty="0">
                          <a:solidFill>
                            <a:schemeClr val="tx1"/>
                          </a:solidFill>
                          <a:highlight>
                            <a:srgbClr val="FFFF00"/>
                          </a:highlight>
                        </a:rPr>
                        <a:t>This study</a:t>
                      </a:r>
                      <a:endParaRPr kumimoji="1" lang="ja-JP" altLang="en-US" b="0" dirty="0">
                        <a:solidFill>
                          <a:schemeClr val="tx1"/>
                        </a:solidFill>
                        <a:highlight>
                          <a:srgbClr val="FFFF00"/>
                        </a:highlight>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b="0" dirty="0">
                          <a:solidFill>
                            <a:schemeClr val="tx1"/>
                          </a:solidFill>
                        </a:rPr>
                        <a:t>TiNiCo</a:t>
                      </a:r>
                      <a:r>
                        <a:rPr kumimoji="1" lang="en-US" altLang="ja-JP" b="0" baseline="-25000" dirty="0">
                          <a:solidFill>
                            <a:schemeClr val="tx1"/>
                          </a:solidFill>
                        </a:rPr>
                        <a:t>0.05</a:t>
                      </a:r>
                      <a:r>
                        <a:rPr kumimoji="1" lang="en-US" altLang="ja-JP" b="0" dirty="0">
                          <a:solidFill>
                            <a:schemeClr val="tx1"/>
                          </a:solidFill>
                        </a:rPr>
                        <a:t>Sn</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ja-JP" altLang="en-US" b="0" dirty="0">
                          <a:solidFill>
                            <a:schemeClr val="tx1"/>
                          </a:solidFill>
                        </a:rPr>
                        <a:t>≈</a:t>
                      </a:r>
                      <a:r>
                        <a:rPr kumimoji="1" lang="en-US" altLang="ja-JP" b="0" dirty="0">
                          <a:solidFill>
                            <a:schemeClr val="tx1"/>
                          </a:solidFill>
                        </a:rPr>
                        <a:t>6.0(700 K)</a:t>
                      </a:r>
                      <a:endParaRPr kumimoji="1" lang="ja-JP" altLang="en-US"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732432258"/>
                  </a:ext>
                </a:extLst>
              </a:tr>
            </a:tbl>
          </a:graphicData>
        </a:graphic>
      </p:graphicFrame>
      <p:sp>
        <p:nvSpPr>
          <p:cNvPr id="11" name="テキスト ボックス 10">
            <a:extLst>
              <a:ext uri="{FF2B5EF4-FFF2-40B4-BE49-F238E27FC236}">
                <a16:creationId xmlns:a16="http://schemas.microsoft.com/office/drawing/2014/main" id="{D5F6F991-8166-D10A-C8F5-F7EAB8774914}"/>
              </a:ext>
            </a:extLst>
          </p:cNvPr>
          <p:cNvSpPr txBox="1"/>
          <p:nvPr/>
        </p:nvSpPr>
        <p:spPr>
          <a:xfrm>
            <a:off x="179512" y="4720420"/>
            <a:ext cx="8964488" cy="584775"/>
          </a:xfrm>
          <a:prstGeom prst="rect">
            <a:avLst/>
          </a:prstGeom>
          <a:noFill/>
        </p:spPr>
        <p:txBody>
          <a:bodyPr wrap="square">
            <a:spAutoFit/>
          </a:bodyPr>
          <a:lstStyle/>
          <a:p>
            <a:r>
              <a:rPr lang="en-US" altLang="ja-JP" sz="1600" dirty="0"/>
              <a:t>*) X. Ai, </a:t>
            </a:r>
            <a:r>
              <a:rPr lang="en-US" altLang="ja-JP" sz="1600" i="1" dirty="0"/>
              <a:t>et</a:t>
            </a:r>
            <a:r>
              <a:rPr lang="en-US" altLang="ja-JP" sz="1600" dirty="0"/>
              <a:t> </a:t>
            </a:r>
            <a:r>
              <a:rPr lang="en-US" altLang="ja-JP" sz="1600" i="1" dirty="0"/>
              <a:t>al</a:t>
            </a:r>
            <a:r>
              <a:rPr lang="en-US" altLang="ja-JP" sz="1600" dirty="0"/>
              <a:t>. : </a:t>
            </a:r>
            <a:r>
              <a:rPr lang="nl-NL" altLang="ja-JP" sz="1600" i="1" dirty="0"/>
              <a:t>Adv. Funct. Mater.</a:t>
            </a:r>
            <a:r>
              <a:rPr lang="nl-NL" altLang="ja-JP" sz="1600" dirty="0"/>
              <a:t> </a:t>
            </a:r>
            <a:r>
              <a:rPr lang="nl-NL" altLang="ja-JP" sz="1600" b="1" dirty="0"/>
              <a:t>2305582</a:t>
            </a:r>
            <a:r>
              <a:rPr lang="nl-NL" altLang="ja-JP" sz="1600" dirty="0"/>
              <a:t> (2023).</a:t>
            </a:r>
            <a:r>
              <a:rPr lang="es-ES" altLang="ja-JP" sz="1600" dirty="0"/>
              <a:t> **)Kimura, Y. </a:t>
            </a:r>
            <a:r>
              <a:rPr lang="es-ES" altLang="ja-JP" sz="1600" i="1" dirty="0"/>
              <a:t>et al.</a:t>
            </a:r>
            <a:r>
              <a:rPr lang="es-ES" altLang="ja-JP" sz="1600" dirty="0"/>
              <a:t>: </a:t>
            </a:r>
            <a:r>
              <a:rPr lang="es-ES" altLang="ja-JP" sz="1600" i="1" dirty="0"/>
              <a:t>Acta Mater.</a:t>
            </a:r>
            <a:r>
              <a:rPr lang="es-ES" altLang="ja-JP" sz="1600" dirty="0"/>
              <a:t> </a:t>
            </a:r>
            <a:r>
              <a:rPr lang="es-ES" altLang="ja-JP" sz="1600" b="1" dirty="0"/>
              <a:t>58</a:t>
            </a:r>
            <a:r>
              <a:rPr lang="es-ES" altLang="ja-JP" sz="1600" dirty="0"/>
              <a:t>, 4354–4361 (2010).</a:t>
            </a:r>
            <a:endParaRPr lang="ja-JP" altLang="en-US" sz="1600" dirty="0"/>
          </a:p>
        </p:txBody>
      </p:sp>
      <p:sp>
        <p:nvSpPr>
          <p:cNvPr id="5" name="テキスト ボックス 4">
            <a:extLst>
              <a:ext uri="{FF2B5EF4-FFF2-40B4-BE49-F238E27FC236}">
                <a16:creationId xmlns:a16="http://schemas.microsoft.com/office/drawing/2014/main" id="{642E0348-1169-1E28-41F1-549CBD9DC7AC}"/>
              </a:ext>
            </a:extLst>
          </p:cNvPr>
          <p:cNvSpPr txBox="1"/>
          <p:nvPr/>
        </p:nvSpPr>
        <p:spPr>
          <a:xfrm>
            <a:off x="1948975" y="5323508"/>
            <a:ext cx="5246050" cy="468000"/>
          </a:xfrm>
          <a:prstGeom prst="rect">
            <a:avLst/>
          </a:prstGeom>
          <a:solidFill>
            <a:srgbClr val="75DBFF">
              <a:alpha val="50196"/>
            </a:srgbClr>
          </a:solidFill>
        </p:spPr>
        <p:txBody>
          <a:bodyPr wrap="square" lIns="72000" tIns="0" rIns="72000" bIns="0">
            <a:spAutoFit/>
          </a:bodyPr>
          <a:lstStyle/>
          <a:p>
            <a:pPr marL="198438" algn="ctr">
              <a:lnSpc>
                <a:spcPct val="150000"/>
              </a:lnSpc>
            </a:pPr>
            <a:r>
              <a:rPr kumimoji="1" lang="en-US" altLang="ja-JP" sz="2000" b="1" dirty="0"/>
              <a:t>p</a:t>
            </a:r>
            <a:r>
              <a:rPr kumimoji="1" lang="ja-JP" altLang="en-US" sz="2000" b="1" dirty="0"/>
              <a:t>型</a:t>
            </a:r>
            <a:r>
              <a:rPr kumimoji="1" lang="en-US" altLang="ja-JP" sz="2000" b="1" dirty="0"/>
              <a:t>TiNiSn</a:t>
            </a:r>
            <a:r>
              <a:rPr kumimoji="1" lang="ja-JP" altLang="en-US" sz="2000" b="1" dirty="0"/>
              <a:t>は</a:t>
            </a:r>
            <a:r>
              <a:rPr kumimoji="1" lang="en-US" altLang="ja-JP" sz="2000" b="1" i="1" dirty="0"/>
              <a:t>ZT</a:t>
            </a:r>
            <a:r>
              <a:rPr kumimoji="1" lang="ja-JP" altLang="en-US" sz="2000" b="1" dirty="0"/>
              <a:t>増大の余地がある</a:t>
            </a:r>
            <a:endParaRPr kumimoji="1" lang="en-US" altLang="ja-JP" sz="2000" b="1" dirty="0"/>
          </a:p>
        </p:txBody>
      </p:sp>
    </p:spTree>
    <p:extLst>
      <p:ext uri="{BB962C8B-B14F-4D97-AF65-F5344CB8AC3E}">
        <p14:creationId xmlns:p14="http://schemas.microsoft.com/office/powerpoint/2010/main" val="180431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AB2480-46C4-0109-224A-453773849981}"/>
              </a:ext>
            </a:extLst>
          </p:cNvPr>
          <p:cNvSpPr>
            <a:spLocks noGrp="1"/>
          </p:cNvSpPr>
          <p:nvPr>
            <p:ph type="sldNum" sz="quarter" idx="12"/>
          </p:nvPr>
        </p:nvSpPr>
        <p:spPr/>
        <p:txBody>
          <a:bodyPr/>
          <a:lstStyle/>
          <a:p>
            <a:fld id="{90BA7EBE-6FD4-4B50-83C6-C925E775C4BE}" type="slidenum">
              <a:rPr kumimoji="1" lang="ja-JP" altLang="en-US" smtClean="0"/>
              <a:pPr/>
              <a:t>17</a:t>
            </a:fld>
            <a:endParaRPr kumimoji="1" lang="ja-JP" altLang="en-US" dirty="0"/>
          </a:p>
        </p:txBody>
      </p:sp>
      <p:sp>
        <p:nvSpPr>
          <p:cNvPr id="11" name="タイトル 1">
            <a:extLst>
              <a:ext uri="{FF2B5EF4-FFF2-40B4-BE49-F238E27FC236}">
                <a16:creationId xmlns:a16="http://schemas.microsoft.com/office/drawing/2014/main" id="{D5B47D40-319C-CC1F-6EDE-DE9325EC5954}"/>
              </a:ext>
            </a:extLst>
          </p:cNvPr>
          <p:cNvSpPr txBox="1">
            <a:spLocks/>
          </p:cNvSpPr>
          <p:nvPr/>
        </p:nvSpPr>
        <p:spPr>
          <a:xfrm>
            <a:off x="0" y="0"/>
            <a:ext cx="5724128"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Carrier &amp; Lattice conductivity of TiNi</a:t>
            </a:r>
            <a:r>
              <a:rPr lang="en-US" altLang="ja-JP" sz="2800" b="1" baseline="-25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1-x</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a:t>
            </a:r>
            <a:r>
              <a:rPr lang="en-US" altLang="ja-JP" sz="2800" b="1" baseline="-25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x</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Sn</a:t>
            </a:r>
          </a:p>
        </p:txBody>
      </p:sp>
      <p:graphicFrame>
        <p:nvGraphicFramePr>
          <p:cNvPr id="20" name="オブジェクト 19">
            <a:extLst>
              <a:ext uri="{FF2B5EF4-FFF2-40B4-BE49-F238E27FC236}">
                <a16:creationId xmlns:a16="http://schemas.microsoft.com/office/drawing/2014/main" id="{4A4D624F-9EF5-C34E-ADAC-42FC0852FE94}"/>
              </a:ext>
            </a:extLst>
          </p:cNvPr>
          <p:cNvGraphicFramePr>
            <a:graphicFrameLocks noChangeAspect="1"/>
          </p:cNvGraphicFramePr>
          <p:nvPr>
            <p:extLst>
              <p:ext uri="{D42A27DB-BD31-4B8C-83A1-F6EECF244321}">
                <p14:modId xmlns:p14="http://schemas.microsoft.com/office/powerpoint/2010/main" val="1151312531"/>
              </p:ext>
            </p:extLst>
          </p:nvPr>
        </p:nvGraphicFramePr>
        <p:xfrm>
          <a:off x="6001306" y="5547584"/>
          <a:ext cx="1792001" cy="576000"/>
        </p:xfrm>
        <a:graphic>
          <a:graphicData uri="http://schemas.openxmlformats.org/presentationml/2006/ole">
            <mc:AlternateContent xmlns:mc="http://schemas.openxmlformats.org/markup-compatibility/2006">
              <mc:Choice xmlns:v="urn:schemas-microsoft-com:vml" Requires="v">
                <p:oleObj name="Equation" r:id="rId3" imgW="711000" imgH="228600" progId="Equation.DSMT4">
                  <p:embed/>
                </p:oleObj>
              </mc:Choice>
              <mc:Fallback>
                <p:oleObj name="Equation" r:id="rId3" imgW="711000" imgH="228600" progId="Equation.DSMT4">
                  <p:embed/>
                  <p:pic>
                    <p:nvPicPr>
                      <p:cNvPr id="20" name="オブジェクト 19">
                        <a:extLst>
                          <a:ext uri="{FF2B5EF4-FFF2-40B4-BE49-F238E27FC236}">
                            <a16:creationId xmlns:a16="http://schemas.microsoft.com/office/drawing/2014/main" id="{4A4D624F-9EF5-C34E-ADAC-42FC0852FE94}"/>
                          </a:ext>
                        </a:extLst>
                      </p:cNvPr>
                      <p:cNvPicPr/>
                      <p:nvPr/>
                    </p:nvPicPr>
                    <p:blipFill>
                      <a:blip r:embed="rId4"/>
                      <a:stretch>
                        <a:fillRect/>
                      </a:stretch>
                    </p:blipFill>
                    <p:spPr>
                      <a:xfrm>
                        <a:off x="6001306" y="5547584"/>
                        <a:ext cx="1792001" cy="576000"/>
                      </a:xfrm>
                      <a:prstGeom prst="rect">
                        <a:avLst/>
                      </a:prstGeom>
                    </p:spPr>
                  </p:pic>
                </p:oleObj>
              </mc:Fallback>
            </mc:AlternateContent>
          </a:graphicData>
        </a:graphic>
      </p:graphicFrame>
      <p:graphicFrame>
        <p:nvGraphicFramePr>
          <p:cNvPr id="32" name="オブジェクト 31">
            <a:extLst>
              <a:ext uri="{FF2B5EF4-FFF2-40B4-BE49-F238E27FC236}">
                <a16:creationId xmlns:a16="http://schemas.microsoft.com/office/drawing/2014/main" id="{4FEB2A7A-BA1F-8F20-C469-CF2EC30EF824}"/>
              </a:ext>
            </a:extLst>
          </p:cNvPr>
          <p:cNvGraphicFramePr>
            <a:graphicFrameLocks noChangeAspect="1"/>
          </p:cNvGraphicFramePr>
          <p:nvPr>
            <p:extLst>
              <p:ext uri="{D42A27DB-BD31-4B8C-83A1-F6EECF244321}">
                <p14:modId xmlns:p14="http://schemas.microsoft.com/office/powerpoint/2010/main" val="355231474"/>
              </p:ext>
            </p:extLst>
          </p:nvPr>
        </p:nvGraphicFramePr>
        <p:xfrm>
          <a:off x="1839771" y="5340531"/>
          <a:ext cx="1440160" cy="990107"/>
        </p:xfrm>
        <a:graphic>
          <a:graphicData uri="http://schemas.openxmlformats.org/presentationml/2006/ole">
            <mc:AlternateContent xmlns:mc="http://schemas.openxmlformats.org/markup-compatibility/2006">
              <mc:Choice xmlns:v="urn:schemas-microsoft-com:vml" Requires="v">
                <p:oleObj name="Equation" r:id="rId5" imgW="609480" imgH="419040" progId="Equation.DSMT4">
                  <p:embed/>
                </p:oleObj>
              </mc:Choice>
              <mc:Fallback>
                <p:oleObj name="Equation" r:id="rId5" imgW="609480" imgH="419040" progId="Equation.DSMT4">
                  <p:embed/>
                  <p:pic>
                    <p:nvPicPr>
                      <p:cNvPr id="32" name="オブジェクト 31">
                        <a:extLst>
                          <a:ext uri="{FF2B5EF4-FFF2-40B4-BE49-F238E27FC236}">
                            <a16:creationId xmlns:a16="http://schemas.microsoft.com/office/drawing/2014/main" id="{4FEB2A7A-BA1F-8F20-C469-CF2EC30EF824}"/>
                          </a:ext>
                        </a:extLst>
                      </p:cNvPr>
                      <p:cNvPicPr/>
                      <p:nvPr/>
                    </p:nvPicPr>
                    <p:blipFill>
                      <a:blip r:embed="rId6"/>
                      <a:stretch>
                        <a:fillRect/>
                      </a:stretch>
                    </p:blipFill>
                    <p:spPr>
                      <a:xfrm>
                        <a:off x="1839771" y="5340531"/>
                        <a:ext cx="1440160" cy="990107"/>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EDEEAEF9-2093-8536-3B5C-B90C735F0659}"/>
              </a:ext>
            </a:extLst>
          </p:cNvPr>
          <p:cNvPicPr>
            <a:picLocks noChangeAspect="1"/>
          </p:cNvPicPr>
          <p:nvPr/>
        </p:nvPicPr>
        <p:blipFill>
          <a:blip r:embed="rId7"/>
          <a:stretch>
            <a:fillRect/>
          </a:stretch>
        </p:blipFill>
        <p:spPr>
          <a:xfrm>
            <a:off x="683568" y="1017650"/>
            <a:ext cx="3639748" cy="3600000"/>
          </a:xfrm>
          <a:prstGeom prst="rect">
            <a:avLst/>
          </a:prstGeom>
        </p:spPr>
      </p:pic>
      <p:pic>
        <p:nvPicPr>
          <p:cNvPr id="7" name="図 6">
            <a:extLst>
              <a:ext uri="{FF2B5EF4-FFF2-40B4-BE49-F238E27FC236}">
                <a16:creationId xmlns:a16="http://schemas.microsoft.com/office/drawing/2014/main" id="{07FE857B-BE50-E78E-5749-009A54800DC8}"/>
              </a:ext>
            </a:extLst>
          </p:cNvPr>
          <p:cNvPicPr>
            <a:picLocks noChangeAspect="1"/>
          </p:cNvPicPr>
          <p:nvPr/>
        </p:nvPicPr>
        <p:blipFill>
          <a:blip r:embed="rId8"/>
          <a:stretch>
            <a:fillRect/>
          </a:stretch>
        </p:blipFill>
        <p:spPr>
          <a:xfrm>
            <a:off x="4820686" y="1017650"/>
            <a:ext cx="3639748" cy="3600000"/>
          </a:xfrm>
          <a:prstGeom prst="rect">
            <a:avLst/>
          </a:prstGeom>
        </p:spPr>
      </p:pic>
      <p:sp>
        <p:nvSpPr>
          <p:cNvPr id="8" name="テキスト ボックス 7">
            <a:extLst>
              <a:ext uri="{FF2B5EF4-FFF2-40B4-BE49-F238E27FC236}">
                <a16:creationId xmlns:a16="http://schemas.microsoft.com/office/drawing/2014/main" id="{DE845EF0-E29B-2445-A2D6-FA166C49AD7F}"/>
              </a:ext>
            </a:extLst>
          </p:cNvPr>
          <p:cNvSpPr txBox="1"/>
          <p:nvPr/>
        </p:nvSpPr>
        <p:spPr>
          <a:xfrm>
            <a:off x="1816650" y="4857045"/>
            <a:ext cx="1846659" cy="276999"/>
          </a:xfrm>
          <a:prstGeom prst="rect">
            <a:avLst/>
          </a:prstGeom>
          <a:noFill/>
        </p:spPr>
        <p:txBody>
          <a:bodyPr wrap="none" lIns="0" tIns="0" rIns="0" bIns="0" rtlCol="0">
            <a:spAutoFit/>
          </a:bodyPr>
          <a:lstStyle/>
          <a:p>
            <a:pPr algn="l"/>
            <a:r>
              <a:rPr kumimoji="1" lang="ja-JP" altLang="en-US" dirty="0"/>
              <a:t>キャリア熱伝導率</a:t>
            </a:r>
          </a:p>
        </p:txBody>
      </p:sp>
      <p:sp>
        <p:nvSpPr>
          <p:cNvPr id="9" name="テキスト ボックス 8">
            <a:extLst>
              <a:ext uri="{FF2B5EF4-FFF2-40B4-BE49-F238E27FC236}">
                <a16:creationId xmlns:a16="http://schemas.microsoft.com/office/drawing/2014/main" id="{C5A989AC-99B5-93CF-0AAB-3ABCC9D7E514}"/>
              </a:ext>
            </a:extLst>
          </p:cNvPr>
          <p:cNvSpPr txBox="1"/>
          <p:nvPr/>
        </p:nvSpPr>
        <p:spPr>
          <a:xfrm>
            <a:off x="6095384" y="4857045"/>
            <a:ext cx="1603847" cy="276999"/>
          </a:xfrm>
          <a:prstGeom prst="rect">
            <a:avLst/>
          </a:prstGeom>
          <a:noFill/>
        </p:spPr>
        <p:txBody>
          <a:bodyPr wrap="square" lIns="0" tIns="0" rIns="0" bIns="0" rtlCol="0">
            <a:spAutoFit/>
          </a:bodyPr>
          <a:lstStyle/>
          <a:p>
            <a:pPr algn="l"/>
            <a:r>
              <a:rPr kumimoji="1" lang="ja-JP" altLang="en-US" dirty="0"/>
              <a:t>格子熱伝導率</a:t>
            </a:r>
          </a:p>
        </p:txBody>
      </p:sp>
      <p:sp>
        <p:nvSpPr>
          <p:cNvPr id="3" name="テキスト ボックス 2">
            <a:extLst>
              <a:ext uri="{FF2B5EF4-FFF2-40B4-BE49-F238E27FC236}">
                <a16:creationId xmlns:a16="http://schemas.microsoft.com/office/drawing/2014/main" id="{E7405EB6-2DA0-9F41-5139-B99536517389}"/>
              </a:ext>
            </a:extLst>
          </p:cNvPr>
          <p:cNvSpPr txBox="1"/>
          <p:nvPr/>
        </p:nvSpPr>
        <p:spPr>
          <a:xfrm>
            <a:off x="380836" y="6383235"/>
            <a:ext cx="5798190" cy="307777"/>
          </a:xfrm>
          <a:prstGeom prst="rect">
            <a:avLst/>
          </a:prstGeom>
          <a:noFill/>
        </p:spPr>
        <p:txBody>
          <a:bodyPr wrap="none" lIns="0" tIns="0" rIns="0" bIns="0" rtlCol="0">
            <a:spAutoFit/>
          </a:bodyPr>
          <a:lstStyle/>
          <a:p>
            <a:pPr marL="342900" indent="-342900" algn="l">
              <a:buFont typeface="Arial" panose="020B0604020202020204" pitchFamily="34" charset="0"/>
              <a:buChar char="•"/>
            </a:pPr>
            <a:r>
              <a:rPr kumimoji="1" lang="ja-JP" altLang="en-US" sz="2000" dirty="0"/>
              <a:t>ローレンツ数</a:t>
            </a:r>
            <a:r>
              <a:rPr kumimoji="1" lang="en-US" altLang="ja-JP" sz="2000" i="1" dirty="0"/>
              <a:t>L</a:t>
            </a:r>
            <a:r>
              <a:rPr kumimoji="1" lang="ja-JP" altLang="en-US" sz="2000" dirty="0"/>
              <a:t>は</a:t>
            </a:r>
            <a:r>
              <a:rPr kumimoji="1" lang="en-US" altLang="ja-JP" sz="2000" dirty="0"/>
              <a:t>WIEN2k</a:t>
            </a:r>
            <a:r>
              <a:rPr kumimoji="1" lang="ja-JP" altLang="en-US" sz="2000" dirty="0"/>
              <a:t>＋</a:t>
            </a:r>
            <a:r>
              <a:rPr kumimoji="1" lang="en-US" altLang="ja-JP" sz="2000" dirty="0" err="1"/>
              <a:t>BoltzTrap</a:t>
            </a:r>
            <a:r>
              <a:rPr kumimoji="1" lang="ja-JP" altLang="en-US" sz="2000" dirty="0"/>
              <a:t>より</a:t>
            </a:r>
            <a:r>
              <a:rPr kumimoji="1" lang="en-US" altLang="ja-JP" sz="2000" i="1" dirty="0" err="1"/>
              <a:t>L</a:t>
            </a:r>
            <a:r>
              <a:rPr kumimoji="1" lang="en-US" altLang="ja-JP" sz="2000" baseline="-25000" dirty="0" err="1"/>
              <a:t>eff</a:t>
            </a:r>
            <a:r>
              <a:rPr kumimoji="1" lang="ja-JP" altLang="en-US" sz="2000" dirty="0"/>
              <a:t>算出</a:t>
            </a:r>
          </a:p>
        </p:txBody>
      </p:sp>
    </p:spTree>
    <p:extLst>
      <p:ext uri="{BB962C8B-B14F-4D97-AF65-F5344CB8AC3E}">
        <p14:creationId xmlns:p14="http://schemas.microsoft.com/office/powerpoint/2010/main" val="369084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AB2480-46C4-0109-224A-453773849981}"/>
              </a:ext>
            </a:extLst>
          </p:cNvPr>
          <p:cNvSpPr>
            <a:spLocks noGrp="1"/>
          </p:cNvSpPr>
          <p:nvPr>
            <p:ph type="sldNum" sz="quarter" idx="12"/>
          </p:nvPr>
        </p:nvSpPr>
        <p:spPr/>
        <p:txBody>
          <a:bodyPr/>
          <a:lstStyle/>
          <a:p>
            <a:fld id="{90BA7EBE-6FD4-4B50-83C6-C925E775C4BE}" type="slidenum">
              <a:rPr kumimoji="1" lang="ja-JP" altLang="en-US" smtClean="0"/>
              <a:pPr/>
              <a:t>18</a:t>
            </a:fld>
            <a:endParaRPr kumimoji="1" lang="ja-JP" altLang="en-US" dirty="0"/>
          </a:p>
        </p:txBody>
      </p:sp>
      <p:sp>
        <p:nvSpPr>
          <p:cNvPr id="11" name="タイトル 1">
            <a:extLst>
              <a:ext uri="{FF2B5EF4-FFF2-40B4-BE49-F238E27FC236}">
                <a16:creationId xmlns:a16="http://schemas.microsoft.com/office/drawing/2014/main" id="{D5B47D40-319C-CC1F-6EDE-DE9325EC5954}"/>
              </a:ext>
            </a:extLst>
          </p:cNvPr>
          <p:cNvSpPr txBox="1">
            <a:spLocks/>
          </p:cNvSpPr>
          <p:nvPr/>
        </p:nvSpPr>
        <p:spPr>
          <a:xfrm>
            <a:off x="0" y="0"/>
            <a:ext cx="5724128"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TiNi</a:t>
            </a:r>
            <a:r>
              <a:rPr lang="en-US" altLang="ja-JP" sz="3400" b="1" baseline="-25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1-x</a:t>
            </a:r>
            <a:r>
              <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a:t>
            </a:r>
            <a:r>
              <a:rPr lang="en-US" altLang="ja-JP" sz="3400" b="1" baseline="-25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x</a:t>
            </a:r>
            <a:r>
              <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Sn</a:t>
            </a:r>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の状態密度</a:t>
            </a:r>
            <a:endPar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10" name="図 9">
            <a:extLst>
              <a:ext uri="{FF2B5EF4-FFF2-40B4-BE49-F238E27FC236}">
                <a16:creationId xmlns:a16="http://schemas.microsoft.com/office/drawing/2014/main" id="{F88509AB-AE1F-E3A1-29F1-79FBB76D654B}"/>
              </a:ext>
            </a:extLst>
          </p:cNvPr>
          <p:cNvPicPr>
            <a:picLocks noChangeAspect="1"/>
          </p:cNvPicPr>
          <p:nvPr/>
        </p:nvPicPr>
        <p:blipFill>
          <a:blip r:embed="rId3"/>
          <a:stretch>
            <a:fillRect/>
          </a:stretch>
        </p:blipFill>
        <p:spPr>
          <a:xfrm>
            <a:off x="2198809" y="1340768"/>
            <a:ext cx="4746381" cy="4968552"/>
          </a:xfrm>
          <a:prstGeom prst="rect">
            <a:avLst/>
          </a:prstGeom>
        </p:spPr>
      </p:pic>
      <p:sp>
        <p:nvSpPr>
          <p:cNvPr id="3" name="テキスト ボックス 2">
            <a:extLst>
              <a:ext uri="{FF2B5EF4-FFF2-40B4-BE49-F238E27FC236}">
                <a16:creationId xmlns:a16="http://schemas.microsoft.com/office/drawing/2014/main" id="{3CCE4991-23D7-6A48-84B2-A77FC2ABC943}"/>
              </a:ext>
            </a:extLst>
          </p:cNvPr>
          <p:cNvSpPr txBox="1"/>
          <p:nvPr/>
        </p:nvSpPr>
        <p:spPr>
          <a:xfrm>
            <a:off x="2896294" y="6439921"/>
            <a:ext cx="3409651" cy="307777"/>
          </a:xfrm>
          <a:prstGeom prst="rect">
            <a:avLst/>
          </a:prstGeom>
          <a:noFill/>
        </p:spPr>
        <p:txBody>
          <a:bodyPr wrap="none" lIns="0" tIns="0" rIns="0" bIns="0" rtlCol="0">
            <a:spAutoFit/>
          </a:bodyPr>
          <a:lstStyle/>
          <a:p>
            <a:pPr algn="l"/>
            <a:r>
              <a:rPr kumimoji="1" lang="en-US" altLang="ja-JP" sz="2000" i="1" dirty="0"/>
              <a:t>E</a:t>
            </a:r>
            <a:r>
              <a:rPr kumimoji="1" lang="en-US" altLang="ja-JP" sz="2000" baseline="-25000" dirty="0"/>
              <a:t>F</a:t>
            </a:r>
            <a:r>
              <a:rPr kumimoji="1" lang="ja-JP" altLang="en-US" sz="2000" dirty="0"/>
              <a:t>付近の</a:t>
            </a:r>
            <a:r>
              <a:rPr kumimoji="1" lang="en-US" altLang="ja-JP" sz="2000" dirty="0"/>
              <a:t>TiNi</a:t>
            </a:r>
            <a:r>
              <a:rPr kumimoji="1" lang="en-US" altLang="ja-JP" sz="2000" baseline="-25000" dirty="0"/>
              <a:t>1-x</a:t>
            </a:r>
            <a:r>
              <a:rPr kumimoji="1" lang="en-US" altLang="ja-JP" sz="2000" dirty="0"/>
              <a:t>Co</a:t>
            </a:r>
            <a:r>
              <a:rPr kumimoji="1" lang="en-US" altLang="ja-JP" sz="2000" baseline="-25000" dirty="0"/>
              <a:t>x</a:t>
            </a:r>
            <a:r>
              <a:rPr kumimoji="1" lang="en-US" altLang="ja-JP" sz="2000" dirty="0"/>
              <a:t>Sn</a:t>
            </a:r>
            <a:r>
              <a:rPr kumimoji="1" lang="ja-JP" altLang="en-US" sz="2000" dirty="0"/>
              <a:t>状態密度</a:t>
            </a:r>
          </a:p>
        </p:txBody>
      </p:sp>
      <p:sp>
        <p:nvSpPr>
          <p:cNvPr id="4" name="テキスト ボックス 3">
            <a:extLst>
              <a:ext uri="{FF2B5EF4-FFF2-40B4-BE49-F238E27FC236}">
                <a16:creationId xmlns:a16="http://schemas.microsoft.com/office/drawing/2014/main" id="{EF03CD7E-82FC-5ACF-15B1-D8206DCB0B50}"/>
              </a:ext>
            </a:extLst>
          </p:cNvPr>
          <p:cNvSpPr txBox="1"/>
          <p:nvPr/>
        </p:nvSpPr>
        <p:spPr>
          <a:xfrm>
            <a:off x="10908704" y="2276872"/>
            <a:ext cx="65" cy="307777"/>
          </a:xfrm>
          <a:prstGeom prst="rect">
            <a:avLst/>
          </a:prstGeom>
          <a:noFill/>
        </p:spPr>
        <p:txBody>
          <a:bodyPr wrap="none" lIns="0" tIns="0" rIns="0" bIns="0" rtlCol="0">
            <a:spAutoFit/>
          </a:bodyPr>
          <a:lstStyle/>
          <a:p>
            <a:pPr algn="l"/>
            <a:endParaRPr kumimoji="1" lang="ja-JP" altLang="en-US" sz="2000" dirty="0"/>
          </a:p>
        </p:txBody>
      </p:sp>
      <p:sp>
        <p:nvSpPr>
          <p:cNvPr id="5" name="テキスト ボックス 4">
            <a:extLst>
              <a:ext uri="{FF2B5EF4-FFF2-40B4-BE49-F238E27FC236}">
                <a16:creationId xmlns:a16="http://schemas.microsoft.com/office/drawing/2014/main" id="{69D7D450-F38F-7C14-294C-5F1DE2F32E54}"/>
              </a:ext>
            </a:extLst>
          </p:cNvPr>
          <p:cNvSpPr txBox="1"/>
          <p:nvPr/>
        </p:nvSpPr>
        <p:spPr>
          <a:xfrm>
            <a:off x="251520" y="801827"/>
            <a:ext cx="3600400" cy="923330"/>
          </a:xfrm>
          <a:prstGeom prst="rect">
            <a:avLst/>
          </a:prstGeom>
          <a:noFill/>
        </p:spPr>
        <p:txBody>
          <a:bodyPr wrap="square" lIns="0" tIns="0" rIns="0" bIns="0" rtlCol="0">
            <a:spAutoFit/>
          </a:bodyPr>
          <a:lstStyle/>
          <a:p>
            <a:pPr marL="342900" indent="-342900" algn="l">
              <a:buFont typeface="Wingdings" panose="05000000000000000000" pitchFamily="2" charset="2"/>
              <a:buChar char="p"/>
            </a:pPr>
            <a:r>
              <a:rPr kumimoji="1" lang="en-US" altLang="ja-JP" sz="2000" dirty="0"/>
              <a:t>AkaiKKR</a:t>
            </a:r>
          </a:p>
          <a:p>
            <a:pPr marL="342900" indent="-342900" algn="l">
              <a:buFont typeface="Wingdings" panose="05000000000000000000" pitchFamily="2" charset="2"/>
              <a:buChar char="p"/>
            </a:pPr>
            <a:r>
              <a:rPr kumimoji="1" lang="ja-JP" altLang="en-US" sz="2000" dirty="0"/>
              <a:t>収束条件：</a:t>
            </a:r>
            <a:r>
              <a:rPr kumimoji="1" lang="en-US" altLang="ja-JP" sz="2000" dirty="0" err="1"/>
              <a:t>tol</a:t>
            </a:r>
            <a:r>
              <a:rPr kumimoji="1" lang="en-US" altLang="ja-JP" sz="2000" dirty="0"/>
              <a:t> 1d-6</a:t>
            </a:r>
          </a:p>
          <a:p>
            <a:pPr marL="342900" indent="-342900" algn="l">
              <a:buFont typeface="Wingdings" panose="05000000000000000000" pitchFamily="2" charset="2"/>
              <a:buChar char="p"/>
            </a:pPr>
            <a:r>
              <a:rPr kumimoji="1" lang="en-US" altLang="ja-JP" sz="2000" dirty="0"/>
              <a:t>k</a:t>
            </a:r>
            <a:r>
              <a:rPr kumimoji="1" lang="ja-JP" altLang="en-US" sz="2000" dirty="0"/>
              <a:t>点：</a:t>
            </a:r>
            <a:r>
              <a:rPr kumimoji="1" lang="en-US" altLang="ja-JP" sz="2000" dirty="0"/>
              <a:t>300</a:t>
            </a:r>
            <a:endParaRPr kumimoji="1" lang="ja-JP" altLang="en-US" sz="2000" dirty="0"/>
          </a:p>
        </p:txBody>
      </p:sp>
    </p:spTree>
    <p:extLst>
      <p:ext uri="{BB962C8B-B14F-4D97-AF65-F5344CB8AC3E}">
        <p14:creationId xmlns:p14="http://schemas.microsoft.com/office/powerpoint/2010/main" val="136740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19</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型</a:t>
            </a:r>
            <a:r>
              <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TiNiSn</a:t>
            </a:r>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の理論予想</a:t>
            </a:r>
            <a:endPar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4" name="図 3">
            <a:extLst>
              <a:ext uri="{FF2B5EF4-FFF2-40B4-BE49-F238E27FC236}">
                <a16:creationId xmlns:a16="http://schemas.microsoft.com/office/drawing/2014/main" id="{68BD4781-B0B2-004D-0E30-0234DCC416A0}"/>
              </a:ext>
            </a:extLst>
          </p:cNvPr>
          <p:cNvPicPr>
            <a:picLocks noChangeAspect="1"/>
          </p:cNvPicPr>
          <p:nvPr/>
        </p:nvPicPr>
        <p:blipFill>
          <a:blip r:embed="rId3"/>
          <a:stretch>
            <a:fillRect/>
          </a:stretch>
        </p:blipFill>
        <p:spPr>
          <a:xfrm>
            <a:off x="1044305" y="3427969"/>
            <a:ext cx="3635517" cy="2741786"/>
          </a:xfrm>
          <a:prstGeom prst="rect">
            <a:avLst/>
          </a:prstGeom>
        </p:spPr>
      </p:pic>
      <p:sp>
        <p:nvSpPr>
          <p:cNvPr id="5" name="テキスト ボックス 4">
            <a:extLst>
              <a:ext uri="{FF2B5EF4-FFF2-40B4-BE49-F238E27FC236}">
                <a16:creationId xmlns:a16="http://schemas.microsoft.com/office/drawing/2014/main" id="{F9C76076-78A3-0062-AFDA-376AB1E7830A}"/>
              </a:ext>
            </a:extLst>
          </p:cNvPr>
          <p:cNvSpPr txBox="1"/>
          <p:nvPr/>
        </p:nvSpPr>
        <p:spPr>
          <a:xfrm>
            <a:off x="699162" y="6276322"/>
            <a:ext cx="7745675" cy="418952"/>
          </a:xfrm>
          <a:prstGeom prst="rect">
            <a:avLst/>
          </a:prstGeom>
          <a:noFill/>
        </p:spPr>
        <p:txBody>
          <a:bodyPr wrap="square" lIns="36000" tIns="36000" rIns="36000" bIns="36000" rtlCol="0" anchor="ctr">
            <a:spAutoFit/>
          </a:bodyPr>
          <a:lstStyle/>
          <a:p>
            <a:pPr marL="342900" indent="-342900" algn="ctr">
              <a:lnSpc>
                <a:spcPts val="2800"/>
              </a:lnSpc>
              <a:buFont typeface="Wingdings" panose="05000000000000000000" pitchFamily="2" charset="2"/>
              <a:buChar char="Ø"/>
            </a:pPr>
            <a:r>
              <a:rPr lang="en-US" altLang="ja-JP" sz="2000" dirty="0"/>
              <a:t>TiNiSn</a:t>
            </a:r>
            <a:r>
              <a:rPr lang="ja-JP" altLang="en-US" sz="2000" dirty="0"/>
              <a:t>は</a:t>
            </a:r>
            <a:r>
              <a:rPr lang="en-US" altLang="ja-JP" sz="2000" dirty="0"/>
              <a:t>p</a:t>
            </a:r>
            <a:r>
              <a:rPr lang="ja-JP" altLang="en-US" sz="2000" dirty="0"/>
              <a:t>型でも高い出力因子を持つ可能性が示されている</a:t>
            </a:r>
            <a:endParaRPr lang="en-US" altLang="ja-JP" sz="2000" dirty="0"/>
          </a:p>
        </p:txBody>
      </p:sp>
      <p:pic>
        <p:nvPicPr>
          <p:cNvPr id="6" name="図 5">
            <a:extLst>
              <a:ext uri="{FF2B5EF4-FFF2-40B4-BE49-F238E27FC236}">
                <a16:creationId xmlns:a16="http://schemas.microsoft.com/office/drawing/2014/main" id="{F6FCC678-7CEB-4C04-FE4F-EE2F39EFD299}"/>
              </a:ext>
            </a:extLst>
          </p:cNvPr>
          <p:cNvPicPr>
            <a:picLocks noChangeAspect="1"/>
          </p:cNvPicPr>
          <p:nvPr/>
        </p:nvPicPr>
        <p:blipFill>
          <a:blip r:embed="rId4"/>
          <a:stretch>
            <a:fillRect/>
          </a:stretch>
        </p:blipFill>
        <p:spPr>
          <a:xfrm>
            <a:off x="0" y="1336273"/>
            <a:ext cx="5507494" cy="2091696"/>
          </a:xfrm>
          <a:prstGeom prst="rect">
            <a:avLst/>
          </a:prstGeom>
        </p:spPr>
      </p:pic>
      <p:sp>
        <p:nvSpPr>
          <p:cNvPr id="7" name="テキスト ボックス 6">
            <a:extLst>
              <a:ext uri="{FF2B5EF4-FFF2-40B4-BE49-F238E27FC236}">
                <a16:creationId xmlns:a16="http://schemas.microsoft.com/office/drawing/2014/main" id="{520A9F27-288E-9B8A-427C-B9EAB3012E83}"/>
              </a:ext>
            </a:extLst>
          </p:cNvPr>
          <p:cNvSpPr txBox="1"/>
          <p:nvPr/>
        </p:nvSpPr>
        <p:spPr>
          <a:xfrm>
            <a:off x="5621087" y="972000"/>
            <a:ext cx="3276812" cy="4323867"/>
          </a:xfrm>
          <a:prstGeom prst="rect">
            <a:avLst/>
          </a:prstGeom>
          <a:noFill/>
          <a:ln w="19050">
            <a:noFill/>
          </a:ln>
          <a:effectLst/>
        </p:spPr>
        <p:txBody>
          <a:bodyPr wrap="square" lIns="36000" tIns="36000" rIns="36000" bIns="36000" rtlCol="0" anchor="ctr">
            <a:spAutoFit/>
          </a:bodyPr>
          <a:lstStyle/>
          <a:p>
            <a:pPr marL="342900" indent="-342900">
              <a:lnSpc>
                <a:spcPts val="4200"/>
              </a:lnSpc>
              <a:buFont typeface="Arial" panose="020B0604020202020204" pitchFamily="34" charset="0"/>
              <a:buChar char="•"/>
            </a:pPr>
            <a:r>
              <a:rPr kumimoji="1" lang="en-US" altLang="ja-JP" sz="2000" dirty="0"/>
              <a:t>TiNiSn</a:t>
            </a:r>
            <a:r>
              <a:rPr kumimoji="1" lang="ja-JP" altLang="en-US" sz="2000" dirty="0"/>
              <a:t>は化学ポテンシャル</a:t>
            </a:r>
            <a:r>
              <a:rPr kumimoji="1" lang="en-US" altLang="ja-JP" sz="2000" i="1" dirty="0"/>
              <a:t>μ</a:t>
            </a:r>
            <a:r>
              <a:rPr kumimoji="1" lang="ja-JP" altLang="en-US" sz="2000" dirty="0"/>
              <a:t>の位置によって熱電特性が変化</a:t>
            </a:r>
            <a:br>
              <a:rPr kumimoji="1" lang="en-US" altLang="ja-JP" sz="2000" dirty="0"/>
            </a:br>
            <a:r>
              <a:rPr kumimoji="1" lang="ja-JP" altLang="en-US" sz="2000" dirty="0"/>
              <a:t>⇒</a:t>
            </a:r>
            <a:r>
              <a:rPr kumimoji="1" lang="en-US" altLang="ja-JP" sz="2000" i="1" dirty="0"/>
              <a:t>μ</a:t>
            </a:r>
            <a:r>
              <a:rPr kumimoji="1" lang="ja-JP" altLang="en-US" sz="2000" dirty="0"/>
              <a:t>の位置は元素置換によって変化</a:t>
            </a:r>
            <a:endParaRPr kumimoji="1" lang="en-US" altLang="ja-JP" sz="2000" dirty="0"/>
          </a:p>
          <a:p>
            <a:pPr marL="342900" indent="-342900">
              <a:lnSpc>
                <a:spcPts val="4200"/>
              </a:lnSpc>
              <a:buFont typeface="Arial" panose="020B0604020202020204" pitchFamily="34" charset="0"/>
              <a:buChar char="•"/>
            </a:pPr>
            <a:r>
              <a:rPr kumimoji="1" lang="ja-JP" altLang="en-US" sz="2000" dirty="0"/>
              <a:t>高温で高い熱電性能</a:t>
            </a:r>
            <a:endParaRPr kumimoji="1" lang="en-US" altLang="ja-JP" sz="2000" dirty="0"/>
          </a:p>
          <a:p>
            <a:pPr marL="342900" indent="-342900">
              <a:lnSpc>
                <a:spcPts val="4200"/>
              </a:lnSpc>
              <a:buFont typeface="Arial" panose="020B0604020202020204" pitchFamily="34" charset="0"/>
              <a:buChar char="•"/>
            </a:pPr>
            <a:r>
              <a:rPr kumimoji="1" lang="en-US" altLang="ja-JP" sz="2000" dirty="0"/>
              <a:t>μ</a:t>
            </a:r>
            <a:r>
              <a:rPr kumimoji="1" lang="ja-JP" altLang="en-US" sz="2000" dirty="0"/>
              <a:t>＝</a:t>
            </a:r>
            <a:r>
              <a:rPr kumimoji="1" lang="en-US" altLang="ja-JP" sz="2000" dirty="0"/>
              <a:t>±0.34 eV</a:t>
            </a:r>
            <a:r>
              <a:rPr kumimoji="1" lang="ja-JP" altLang="en-US" sz="2000" dirty="0"/>
              <a:t>の時に高い出力因子を示す</a:t>
            </a:r>
            <a:endParaRPr kumimoji="1" lang="en-US" altLang="ja-JP" sz="2000" dirty="0"/>
          </a:p>
        </p:txBody>
      </p:sp>
      <p:sp>
        <p:nvSpPr>
          <p:cNvPr id="8" name="テキスト ボックス 7">
            <a:extLst>
              <a:ext uri="{FF2B5EF4-FFF2-40B4-BE49-F238E27FC236}">
                <a16:creationId xmlns:a16="http://schemas.microsoft.com/office/drawing/2014/main" id="{DD1A2BFE-9FE5-FDBF-AFA4-18552548B6F0}"/>
              </a:ext>
            </a:extLst>
          </p:cNvPr>
          <p:cNvSpPr txBox="1"/>
          <p:nvPr/>
        </p:nvSpPr>
        <p:spPr>
          <a:xfrm>
            <a:off x="113593" y="851479"/>
            <a:ext cx="5724128" cy="380480"/>
          </a:xfrm>
          <a:prstGeom prst="rect">
            <a:avLst/>
          </a:prstGeom>
          <a:noFill/>
          <a:ln w="19050">
            <a:noFill/>
          </a:ln>
          <a:effectLst/>
        </p:spPr>
        <p:txBody>
          <a:bodyPr wrap="square" lIns="36000" tIns="36000" rIns="36000" bIns="36000" rtlCol="0" anchor="ctr">
            <a:spAutoFit/>
          </a:bodyPr>
          <a:lstStyle/>
          <a:p>
            <a:pPr marL="285750" indent="-285750" algn="ctr">
              <a:buFont typeface="Wingdings" panose="05000000000000000000" pitchFamily="2" charset="2"/>
              <a:buChar char="p"/>
            </a:pPr>
            <a:r>
              <a:rPr kumimoji="1" lang="ja-JP" altLang="en-US" sz="2000" dirty="0"/>
              <a:t>熱電特性の化学ポテンシャル依存性</a:t>
            </a:r>
            <a:endParaRPr kumimoji="1" lang="ja-JP" altLang="en-US" sz="2000" baseline="30000" dirty="0"/>
          </a:p>
        </p:txBody>
      </p:sp>
      <p:sp>
        <p:nvSpPr>
          <p:cNvPr id="9" name="テキスト ボックス 8">
            <a:extLst>
              <a:ext uri="{FF2B5EF4-FFF2-40B4-BE49-F238E27FC236}">
                <a16:creationId xmlns:a16="http://schemas.microsoft.com/office/drawing/2014/main" id="{596D6EC1-FCD9-0742-07C4-421B5434940C}"/>
              </a:ext>
            </a:extLst>
          </p:cNvPr>
          <p:cNvSpPr txBox="1"/>
          <p:nvPr/>
        </p:nvSpPr>
        <p:spPr>
          <a:xfrm>
            <a:off x="5196828" y="5401173"/>
            <a:ext cx="3947172" cy="646331"/>
          </a:xfrm>
          <a:prstGeom prst="rect">
            <a:avLst/>
          </a:prstGeom>
          <a:noFill/>
        </p:spPr>
        <p:txBody>
          <a:bodyPr wrap="square">
            <a:spAutoFit/>
          </a:bodyPr>
          <a:lstStyle/>
          <a:p>
            <a:r>
              <a:rPr lang="en-US" altLang="ja-JP" dirty="0"/>
              <a:t>L. L. Wang,</a:t>
            </a:r>
            <a:r>
              <a:rPr lang="ja-JP" altLang="en-US" dirty="0"/>
              <a:t> </a:t>
            </a:r>
            <a:r>
              <a:rPr lang="en-US" altLang="ja-JP" i="1" dirty="0"/>
              <a:t>et</a:t>
            </a:r>
            <a:r>
              <a:rPr lang="ja-JP" altLang="en-US" i="1" dirty="0"/>
              <a:t> </a:t>
            </a:r>
            <a:r>
              <a:rPr lang="en-US" altLang="ja-JP" i="1" dirty="0"/>
              <a:t>al</a:t>
            </a:r>
            <a:r>
              <a:rPr lang="en-US" altLang="ja-JP" dirty="0"/>
              <a:t>.</a:t>
            </a:r>
            <a:r>
              <a:rPr lang="ja-JP" altLang="en-US" dirty="0"/>
              <a:t> </a:t>
            </a:r>
            <a:r>
              <a:rPr lang="en-US" altLang="ja-JP" dirty="0"/>
              <a:t>: </a:t>
            </a:r>
            <a:r>
              <a:rPr lang="en-US" altLang="ja-JP" i="1" dirty="0"/>
              <a:t>J. Appl. Phys.</a:t>
            </a:r>
            <a:r>
              <a:rPr lang="en-US" altLang="ja-JP" dirty="0"/>
              <a:t> </a:t>
            </a:r>
            <a:r>
              <a:rPr lang="en-US" altLang="ja-JP" b="1" dirty="0"/>
              <a:t>105</a:t>
            </a:r>
            <a:r>
              <a:rPr lang="en-US" altLang="ja-JP" dirty="0"/>
              <a:t>, 013709 (2009).</a:t>
            </a:r>
            <a:endParaRPr lang="ja-JP" altLang="en-US" dirty="0"/>
          </a:p>
        </p:txBody>
      </p:sp>
    </p:spTree>
    <p:extLst>
      <p:ext uri="{BB962C8B-B14F-4D97-AF65-F5344CB8AC3E}">
        <p14:creationId xmlns:p14="http://schemas.microsoft.com/office/powerpoint/2010/main" val="299748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E02E6A-7610-FA41-6F69-5CA80197323A}"/>
              </a:ext>
            </a:extLst>
          </p:cNvPr>
          <p:cNvSpPr>
            <a:spLocks noGrp="1"/>
          </p:cNvSpPr>
          <p:nvPr>
            <p:ph type="sldNum" sz="quarter" idx="12"/>
          </p:nvPr>
        </p:nvSpPr>
        <p:spPr/>
        <p:txBody>
          <a:bodyPr/>
          <a:lstStyle/>
          <a:p>
            <a:fld id="{90BA7EBE-6FD4-4B50-83C6-C925E775C4BE}" type="slidenum">
              <a:rPr kumimoji="1" lang="ja-JP" altLang="en-US" smtClean="0"/>
              <a:pPr/>
              <a:t>2</a:t>
            </a:fld>
            <a:endParaRPr kumimoji="1" lang="ja-JP" altLang="en-US" dirty="0"/>
          </a:p>
        </p:txBody>
      </p:sp>
      <p:sp>
        <p:nvSpPr>
          <p:cNvPr id="3" name="テキスト ボックス 2">
            <a:extLst>
              <a:ext uri="{FF2B5EF4-FFF2-40B4-BE49-F238E27FC236}">
                <a16:creationId xmlns:a16="http://schemas.microsoft.com/office/drawing/2014/main" id="{72987311-52A7-C904-D44C-11CA8A7FC19A}"/>
              </a:ext>
            </a:extLst>
          </p:cNvPr>
          <p:cNvSpPr txBox="1"/>
          <p:nvPr/>
        </p:nvSpPr>
        <p:spPr>
          <a:xfrm>
            <a:off x="1490284" y="1124744"/>
            <a:ext cx="6163433" cy="5566909"/>
          </a:xfrm>
          <a:prstGeom prst="rect">
            <a:avLst/>
          </a:prstGeom>
          <a:noFill/>
        </p:spPr>
        <p:txBody>
          <a:bodyPr wrap="square" rtlCol="0">
            <a:spAutoFit/>
          </a:bodyPr>
          <a:lstStyle/>
          <a:p>
            <a:pPr marL="444500" indent="-444500">
              <a:lnSpc>
                <a:spcPts val="5400"/>
              </a:lnSpc>
              <a:buFont typeface="Wingdings" panose="05000000000000000000" pitchFamily="2" charset="2"/>
              <a:buChar char="Ø"/>
            </a:pPr>
            <a:r>
              <a:rPr kumimoji="1" lang="ja-JP" altLang="en-US" sz="2800" dirty="0"/>
              <a:t>背 景</a:t>
            </a:r>
            <a:endParaRPr kumimoji="1" lang="en-US" altLang="ja-JP" sz="2800" dirty="0"/>
          </a:p>
          <a:p>
            <a:pPr marL="444500" indent="-444500">
              <a:lnSpc>
                <a:spcPts val="5400"/>
              </a:lnSpc>
              <a:buFont typeface="Wingdings" panose="05000000000000000000" pitchFamily="2" charset="2"/>
              <a:buChar char="Ø"/>
            </a:pPr>
            <a:r>
              <a:rPr kumimoji="1" lang="ja-JP" altLang="en-US" sz="2800" dirty="0"/>
              <a:t>目 的</a:t>
            </a:r>
            <a:endParaRPr kumimoji="1" lang="en-US" altLang="ja-JP" sz="2800" dirty="0"/>
          </a:p>
          <a:p>
            <a:pPr marL="444500" indent="-444500">
              <a:lnSpc>
                <a:spcPts val="5400"/>
              </a:lnSpc>
              <a:buFont typeface="Wingdings" panose="05000000000000000000" pitchFamily="2" charset="2"/>
              <a:buChar char="Ø"/>
            </a:pPr>
            <a:r>
              <a:rPr kumimoji="1" lang="ja-JP" altLang="en-US" sz="2800" dirty="0"/>
              <a:t>実験方法</a:t>
            </a:r>
            <a:endParaRPr kumimoji="1" lang="en-US" altLang="ja-JP" sz="2800" dirty="0"/>
          </a:p>
          <a:p>
            <a:pPr marL="444500" indent="-444500">
              <a:lnSpc>
                <a:spcPts val="5400"/>
              </a:lnSpc>
              <a:buFont typeface="Wingdings" panose="05000000000000000000" pitchFamily="2" charset="2"/>
              <a:buChar char="Ø"/>
            </a:pPr>
            <a:r>
              <a:rPr kumimoji="1" lang="ja-JP" altLang="en-US" sz="2800" dirty="0"/>
              <a:t>結果と考察</a:t>
            </a:r>
            <a:endParaRPr kumimoji="1" lang="en-US" altLang="ja-JP" sz="2800" dirty="0"/>
          </a:p>
          <a:p>
            <a:pPr marL="800100" lvl="1" indent="-342900">
              <a:lnSpc>
                <a:spcPts val="5400"/>
              </a:lnSpc>
              <a:buFont typeface="Arial" panose="020B0604020202020204" pitchFamily="34" charset="0"/>
              <a:buChar char="•"/>
            </a:pPr>
            <a:r>
              <a:rPr kumimoji="1" lang="ja-JP" altLang="en-US" sz="2400" dirty="0"/>
              <a:t>結晶構造解析，微細構造観察</a:t>
            </a:r>
            <a:endParaRPr kumimoji="1" lang="en-US" altLang="ja-JP" sz="2400" dirty="0"/>
          </a:p>
          <a:p>
            <a:pPr marL="800100" lvl="1" indent="-342900">
              <a:lnSpc>
                <a:spcPts val="5400"/>
              </a:lnSpc>
              <a:buFont typeface="Arial" panose="020B0604020202020204" pitchFamily="34" charset="0"/>
              <a:buChar char="•"/>
            </a:pPr>
            <a:r>
              <a:rPr kumimoji="1" lang="ja-JP" altLang="en-US" sz="2400" dirty="0"/>
              <a:t>ホール効果測定，熱電特性測定</a:t>
            </a:r>
            <a:endParaRPr kumimoji="1" lang="en-US" altLang="ja-JP" sz="2400" dirty="0"/>
          </a:p>
          <a:p>
            <a:pPr marL="444500" indent="-444500">
              <a:lnSpc>
                <a:spcPts val="5400"/>
              </a:lnSpc>
              <a:buFont typeface="Wingdings" panose="05000000000000000000" pitchFamily="2" charset="2"/>
              <a:buChar char="Ø"/>
            </a:pPr>
            <a:r>
              <a:rPr kumimoji="1" lang="ja-JP" altLang="en-US" sz="2800" dirty="0"/>
              <a:t>結 論</a:t>
            </a:r>
            <a:endParaRPr kumimoji="1" lang="en-US" altLang="ja-JP" sz="2800" dirty="0"/>
          </a:p>
          <a:p>
            <a:pPr marL="444500" indent="-444500">
              <a:lnSpc>
                <a:spcPts val="5400"/>
              </a:lnSpc>
              <a:buFont typeface="Wingdings" panose="05000000000000000000" pitchFamily="2" charset="2"/>
              <a:buChar char="Ø"/>
            </a:pPr>
            <a:r>
              <a:rPr kumimoji="1" lang="ja-JP" altLang="en-US" sz="2800" dirty="0"/>
              <a:t>課 題</a:t>
            </a:r>
            <a:endParaRPr kumimoji="1" lang="en-US" altLang="ja-JP" sz="2800" dirty="0"/>
          </a:p>
        </p:txBody>
      </p:sp>
      <p:sp>
        <p:nvSpPr>
          <p:cNvPr id="4" name="タイトル 1">
            <a:extLst>
              <a:ext uri="{FF2B5EF4-FFF2-40B4-BE49-F238E27FC236}">
                <a16:creationId xmlns:a16="http://schemas.microsoft.com/office/drawing/2014/main" id="{FF9D54F7-5331-836E-5522-4FA0AC4B76E1}"/>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目 次</a:t>
            </a:r>
            <a:endParaRPr lang="en-US" altLang="ja-JP"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9643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BE58F3DF-BBEB-0FED-306E-24EA4551F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4747362"/>
            <a:ext cx="2754305" cy="2065728"/>
          </a:xfrm>
          <a:prstGeom prst="rect">
            <a:avLst/>
          </a:prstGeom>
        </p:spPr>
      </p:pic>
      <p:sp>
        <p:nvSpPr>
          <p:cNvPr id="2" name="スライド番号プレースホルダー 1">
            <a:extLst>
              <a:ext uri="{FF2B5EF4-FFF2-40B4-BE49-F238E27FC236}">
                <a16:creationId xmlns:a16="http://schemas.microsoft.com/office/drawing/2014/main" id="{E8139FDB-81CD-30E5-2F16-7E0BF5B804FD}"/>
              </a:ext>
            </a:extLst>
          </p:cNvPr>
          <p:cNvSpPr>
            <a:spLocks noGrp="1"/>
          </p:cNvSpPr>
          <p:nvPr>
            <p:ph type="sldNum" sz="quarter" idx="12"/>
          </p:nvPr>
        </p:nvSpPr>
        <p:spPr/>
        <p:txBody>
          <a:bodyPr/>
          <a:lstStyle/>
          <a:p>
            <a:fld id="{90BA7EBE-6FD4-4B50-83C6-C925E775C4BE}" type="slidenum">
              <a:rPr kumimoji="1" lang="ja-JP" altLang="en-US" smtClean="0"/>
              <a:pPr/>
              <a:t>20</a:t>
            </a:fld>
            <a:endParaRPr kumimoji="1" lang="ja-JP" altLang="en-US" dirty="0"/>
          </a:p>
        </p:txBody>
      </p:sp>
      <p:sp>
        <p:nvSpPr>
          <p:cNvPr id="3" name="タイトル 1">
            <a:extLst>
              <a:ext uri="{FF2B5EF4-FFF2-40B4-BE49-F238E27FC236}">
                <a16:creationId xmlns:a16="http://schemas.microsoft.com/office/drawing/2014/main" id="{8603014C-DF8C-0113-8DC5-5DD9F901C192}"/>
              </a:ext>
            </a:extLst>
          </p:cNvPr>
          <p:cNvSpPr txBox="1">
            <a:spLocks/>
          </p:cNvSpPr>
          <p:nvPr/>
        </p:nvSpPr>
        <p:spPr>
          <a:xfrm>
            <a:off x="0" y="0"/>
            <a:ext cx="5724128"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自作熱電特性測定装置</a:t>
            </a:r>
            <a:endParaRPr lang="en-US" altLang="ja-JP" sz="3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 name="右中かっこ 3">
            <a:extLst>
              <a:ext uri="{FF2B5EF4-FFF2-40B4-BE49-F238E27FC236}">
                <a16:creationId xmlns:a16="http://schemas.microsoft.com/office/drawing/2014/main" id="{B7F0EACB-4F4B-15DD-ACF5-C244C387FF23}"/>
              </a:ext>
            </a:extLst>
          </p:cNvPr>
          <p:cNvSpPr/>
          <p:nvPr/>
        </p:nvSpPr>
        <p:spPr>
          <a:xfrm>
            <a:off x="3384279" y="1187910"/>
            <a:ext cx="385167" cy="3249423"/>
          </a:xfrm>
          <a:prstGeom prst="rightBrace">
            <a:avLst>
              <a:gd name="adj1" fmla="val 8333"/>
              <a:gd name="adj2" fmla="val 27445"/>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F91523D-97E3-8C13-62DC-9F8F5514A2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1747" y="4743434"/>
            <a:ext cx="1885662" cy="1414247"/>
          </a:xfrm>
          <a:prstGeom prst="rect">
            <a:avLst/>
          </a:prstGeom>
        </p:spPr>
      </p:pic>
      <p:pic>
        <p:nvPicPr>
          <p:cNvPr id="6" name="図 5">
            <a:extLst>
              <a:ext uri="{FF2B5EF4-FFF2-40B4-BE49-F238E27FC236}">
                <a16:creationId xmlns:a16="http://schemas.microsoft.com/office/drawing/2014/main" id="{27AE0266-BE1D-E654-6020-282F94AF177A}"/>
              </a:ext>
            </a:extLst>
          </p:cNvPr>
          <p:cNvPicPr>
            <a:picLocks noChangeAspect="1"/>
          </p:cNvPicPr>
          <p:nvPr/>
        </p:nvPicPr>
        <p:blipFill rotWithShape="1">
          <a:blip r:embed="rId5"/>
          <a:srcRect l="31870" t="9708" r="31843" b="45108"/>
          <a:stretch/>
        </p:blipFill>
        <p:spPr>
          <a:xfrm>
            <a:off x="6110808" y="4581342"/>
            <a:ext cx="2133600" cy="2125347"/>
          </a:xfrm>
          <a:prstGeom prst="rect">
            <a:avLst/>
          </a:prstGeom>
        </p:spPr>
      </p:pic>
      <p:pic>
        <p:nvPicPr>
          <p:cNvPr id="7" name="図 6">
            <a:extLst>
              <a:ext uri="{FF2B5EF4-FFF2-40B4-BE49-F238E27FC236}">
                <a16:creationId xmlns:a16="http://schemas.microsoft.com/office/drawing/2014/main" id="{D4F2A93E-EDAB-45E4-40B7-B56BCC66E4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0136" y="1056599"/>
            <a:ext cx="4896544" cy="3668545"/>
          </a:xfrm>
          <a:prstGeom prst="rect">
            <a:avLst/>
          </a:prstGeom>
        </p:spPr>
      </p:pic>
      <p:sp>
        <p:nvSpPr>
          <p:cNvPr id="8" name="テキスト ボックス 7">
            <a:extLst>
              <a:ext uri="{FF2B5EF4-FFF2-40B4-BE49-F238E27FC236}">
                <a16:creationId xmlns:a16="http://schemas.microsoft.com/office/drawing/2014/main" id="{528E0B89-1C77-5335-6310-04CC47E7B9B4}"/>
              </a:ext>
            </a:extLst>
          </p:cNvPr>
          <p:cNvSpPr txBox="1"/>
          <p:nvPr/>
        </p:nvSpPr>
        <p:spPr>
          <a:xfrm>
            <a:off x="7020496" y="1452508"/>
            <a:ext cx="1331640" cy="400110"/>
          </a:xfrm>
          <a:prstGeom prst="rect">
            <a:avLst/>
          </a:prstGeom>
          <a:solidFill>
            <a:schemeClr val="bg1">
              <a:lumMod val="85000"/>
              <a:alpha val="69804"/>
            </a:schemeClr>
          </a:solidFill>
        </p:spPr>
        <p:txBody>
          <a:bodyPr wrap="square" rtlCol="0">
            <a:spAutoFit/>
          </a:bodyPr>
          <a:lstStyle/>
          <a:p>
            <a:pPr algn="ctr"/>
            <a:r>
              <a:rPr kumimoji="1" lang="ja-JP" altLang="en-US" sz="2000" dirty="0"/>
              <a:t>制御</a:t>
            </a:r>
            <a:r>
              <a:rPr kumimoji="1" lang="en-US" altLang="ja-JP" sz="2000" dirty="0"/>
              <a:t>PC</a:t>
            </a:r>
            <a:endParaRPr kumimoji="1" lang="ja-JP" altLang="en-US" sz="2000" dirty="0"/>
          </a:p>
        </p:txBody>
      </p:sp>
      <p:sp>
        <p:nvSpPr>
          <p:cNvPr id="9" name="テキスト ボックス 8">
            <a:extLst>
              <a:ext uri="{FF2B5EF4-FFF2-40B4-BE49-F238E27FC236}">
                <a16:creationId xmlns:a16="http://schemas.microsoft.com/office/drawing/2014/main" id="{D8F4D3FC-A2DE-4C8E-7D94-A6EA4AA3DF13}"/>
              </a:ext>
            </a:extLst>
          </p:cNvPr>
          <p:cNvSpPr txBox="1"/>
          <p:nvPr/>
        </p:nvSpPr>
        <p:spPr>
          <a:xfrm>
            <a:off x="6569122" y="2616990"/>
            <a:ext cx="1331640" cy="400110"/>
          </a:xfrm>
          <a:prstGeom prst="rect">
            <a:avLst/>
          </a:prstGeom>
          <a:solidFill>
            <a:schemeClr val="bg1">
              <a:lumMod val="85000"/>
              <a:alpha val="69804"/>
            </a:schemeClr>
          </a:solidFill>
        </p:spPr>
        <p:txBody>
          <a:bodyPr wrap="square" rtlCol="0">
            <a:spAutoFit/>
          </a:bodyPr>
          <a:lstStyle/>
          <a:p>
            <a:pPr algn="ctr"/>
            <a:r>
              <a:rPr kumimoji="1" lang="ja-JP" altLang="en-US" sz="2000" dirty="0"/>
              <a:t>高温炉</a:t>
            </a:r>
          </a:p>
        </p:txBody>
      </p:sp>
      <p:sp>
        <p:nvSpPr>
          <p:cNvPr id="10" name="テキスト ボックス 9">
            <a:extLst>
              <a:ext uri="{FF2B5EF4-FFF2-40B4-BE49-F238E27FC236}">
                <a16:creationId xmlns:a16="http://schemas.microsoft.com/office/drawing/2014/main" id="{45AC1131-D50E-F57D-9864-A6EE07BD27BB}"/>
              </a:ext>
            </a:extLst>
          </p:cNvPr>
          <p:cNvSpPr txBox="1"/>
          <p:nvPr/>
        </p:nvSpPr>
        <p:spPr>
          <a:xfrm>
            <a:off x="3848448" y="1815493"/>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メーター類</a:t>
            </a:r>
          </a:p>
        </p:txBody>
      </p:sp>
      <p:pic>
        <p:nvPicPr>
          <p:cNvPr id="11" name="図 10">
            <a:extLst>
              <a:ext uri="{FF2B5EF4-FFF2-40B4-BE49-F238E27FC236}">
                <a16:creationId xmlns:a16="http://schemas.microsoft.com/office/drawing/2014/main" id="{C08C1FCD-1023-CF2C-D602-2FD85E90F8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545" y="1052736"/>
            <a:ext cx="2754306" cy="3672408"/>
          </a:xfrm>
          <a:prstGeom prst="rect">
            <a:avLst/>
          </a:prstGeom>
        </p:spPr>
      </p:pic>
      <p:sp>
        <p:nvSpPr>
          <p:cNvPr id="12" name="テキスト ボックス 11">
            <a:extLst>
              <a:ext uri="{FF2B5EF4-FFF2-40B4-BE49-F238E27FC236}">
                <a16:creationId xmlns:a16="http://schemas.microsoft.com/office/drawing/2014/main" id="{9AF5DC91-8014-0F5E-9D9C-7FE5D34DBF7A}"/>
              </a:ext>
            </a:extLst>
          </p:cNvPr>
          <p:cNvSpPr txBox="1"/>
          <p:nvPr/>
        </p:nvSpPr>
        <p:spPr>
          <a:xfrm>
            <a:off x="3823172" y="3975669"/>
            <a:ext cx="1584176" cy="400110"/>
          </a:xfrm>
          <a:prstGeom prst="rect">
            <a:avLst/>
          </a:prstGeom>
          <a:solidFill>
            <a:schemeClr val="bg1">
              <a:lumMod val="85000"/>
              <a:alpha val="69804"/>
            </a:schemeClr>
          </a:solidFill>
        </p:spPr>
        <p:txBody>
          <a:bodyPr wrap="square" rtlCol="0">
            <a:spAutoFit/>
          </a:bodyPr>
          <a:lstStyle/>
          <a:p>
            <a:pPr algn="ctr"/>
            <a:r>
              <a:rPr lang="ja-JP" altLang="en-US" sz="2000" dirty="0"/>
              <a:t>基準</a:t>
            </a:r>
            <a:r>
              <a:rPr kumimoji="1" lang="ja-JP" altLang="en-US" sz="2000" dirty="0"/>
              <a:t>接点</a:t>
            </a:r>
          </a:p>
        </p:txBody>
      </p:sp>
      <p:sp>
        <p:nvSpPr>
          <p:cNvPr id="13" name="テキスト ボックス 12">
            <a:extLst>
              <a:ext uri="{FF2B5EF4-FFF2-40B4-BE49-F238E27FC236}">
                <a16:creationId xmlns:a16="http://schemas.microsoft.com/office/drawing/2014/main" id="{DA5E6755-3C28-C887-E7B0-A90BF036CB60}"/>
              </a:ext>
            </a:extLst>
          </p:cNvPr>
          <p:cNvSpPr txBox="1"/>
          <p:nvPr/>
        </p:nvSpPr>
        <p:spPr>
          <a:xfrm>
            <a:off x="6944680" y="4197027"/>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炉制御部</a:t>
            </a:r>
          </a:p>
        </p:txBody>
      </p:sp>
      <p:sp>
        <p:nvSpPr>
          <p:cNvPr id="14" name="テキスト ボックス 13">
            <a:extLst>
              <a:ext uri="{FF2B5EF4-FFF2-40B4-BE49-F238E27FC236}">
                <a16:creationId xmlns:a16="http://schemas.microsoft.com/office/drawing/2014/main" id="{D05A2E4E-D5FC-3699-D9C9-03A765F489D5}"/>
              </a:ext>
            </a:extLst>
          </p:cNvPr>
          <p:cNvSpPr txBox="1"/>
          <p:nvPr/>
        </p:nvSpPr>
        <p:spPr>
          <a:xfrm>
            <a:off x="1362352" y="1095320"/>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標準抵抗</a:t>
            </a:r>
          </a:p>
        </p:txBody>
      </p:sp>
      <p:sp>
        <p:nvSpPr>
          <p:cNvPr id="15" name="テキスト ボックス 14">
            <a:extLst>
              <a:ext uri="{FF2B5EF4-FFF2-40B4-BE49-F238E27FC236}">
                <a16:creationId xmlns:a16="http://schemas.microsoft.com/office/drawing/2014/main" id="{32FB699A-768C-06DB-54EE-09C7CF655080}"/>
              </a:ext>
            </a:extLst>
          </p:cNvPr>
          <p:cNvSpPr txBox="1"/>
          <p:nvPr/>
        </p:nvSpPr>
        <p:spPr>
          <a:xfrm>
            <a:off x="1650384" y="1608294"/>
            <a:ext cx="1692000" cy="400110"/>
          </a:xfrm>
          <a:prstGeom prst="rect">
            <a:avLst/>
          </a:prstGeom>
          <a:solidFill>
            <a:schemeClr val="bg1">
              <a:lumMod val="85000"/>
              <a:alpha val="69804"/>
            </a:schemeClr>
          </a:solidFill>
        </p:spPr>
        <p:txBody>
          <a:bodyPr wrap="square" rtlCol="0">
            <a:spAutoFit/>
          </a:bodyPr>
          <a:lstStyle/>
          <a:p>
            <a:pPr algn="ctr"/>
            <a:r>
              <a:rPr kumimoji="1" lang="ja-JP" altLang="en-US" sz="2000" dirty="0"/>
              <a:t>リレー回路</a:t>
            </a:r>
          </a:p>
        </p:txBody>
      </p:sp>
      <p:sp>
        <p:nvSpPr>
          <p:cNvPr id="16" name="テキスト ボックス 15">
            <a:extLst>
              <a:ext uri="{FF2B5EF4-FFF2-40B4-BE49-F238E27FC236}">
                <a16:creationId xmlns:a16="http://schemas.microsoft.com/office/drawing/2014/main" id="{F00D84D9-E2A1-BB7E-366E-4FB19E3716BE}"/>
              </a:ext>
            </a:extLst>
          </p:cNvPr>
          <p:cNvSpPr txBox="1"/>
          <p:nvPr/>
        </p:nvSpPr>
        <p:spPr>
          <a:xfrm>
            <a:off x="1650384" y="2121268"/>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sample</a:t>
            </a:r>
            <a:r>
              <a:rPr lang="ja-JP" altLang="en-US" sz="2000" dirty="0"/>
              <a:t>測定</a:t>
            </a:r>
            <a:endParaRPr kumimoji="1" lang="ja-JP" altLang="en-US" sz="2000" dirty="0"/>
          </a:p>
        </p:txBody>
      </p:sp>
      <p:sp>
        <p:nvSpPr>
          <p:cNvPr id="17" name="テキスト ボックス 16">
            <a:extLst>
              <a:ext uri="{FF2B5EF4-FFF2-40B4-BE49-F238E27FC236}">
                <a16:creationId xmlns:a16="http://schemas.microsoft.com/office/drawing/2014/main" id="{B771C3E6-7D95-1E05-46D6-F7F279EA55F9}"/>
              </a:ext>
            </a:extLst>
          </p:cNvPr>
          <p:cNvSpPr txBox="1"/>
          <p:nvPr/>
        </p:nvSpPr>
        <p:spPr>
          <a:xfrm>
            <a:off x="1639695" y="2634242"/>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Tc</a:t>
            </a:r>
            <a:r>
              <a:rPr lang="ja-JP" altLang="en-US" sz="2000" dirty="0"/>
              <a:t>測定</a:t>
            </a:r>
            <a:endParaRPr kumimoji="1" lang="ja-JP" altLang="en-US" sz="2000" dirty="0"/>
          </a:p>
        </p:txBody>
      </p:sp>
      <p:sp>
        <p:nvSpPr>
          <p:cNvPr id="18" name="テキスト ボックス 17">
            <a:extLst>
              <a:ext uri="{FF2B5EF4-FFF2-40B4-BE49-F238E27FC236}">
                <a16:creationId xmlns:a16="http://schemas.microsoft.com/office/drawing/2014/main" id="{689FE7AD-CA31-58C3-F11F-08D9E0EF78DA}"/>
              </a:ext>
            </a:extLst>
          </p:cNvPr>
          <p:cNvSpPr txBox="1"/>
          <p:nvPr/>
        </p:nvSpPr>
        <p:spPr>
          <a:xfrm>
            <a:off x="1650384" y="3660190"/>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a:t>V</a:t>
            </a:r>
            <a:r>
              <a:rPr lang="en-US" altLang="ja-JP" sz="2000" baseline="-25000" dirty="0"/>
              <a:t>TH</a:t>
            </a:r>
            <a:r>
              <a:rPr lang="ja-JP" altLang="en-US" sz="2000" dirty="0"/>
              <a:t>測定</a:t>
            </a:r>
            <a:endParaRPr kumimoji="1" lang="ja-JP" altLang="en-US" sz="2000" dirty="0"/>
          </a:p>
        </p:txBody>
      </p:sp>
      <p:sp>
        <p:nvSpPr>
          <p:cNvPr id="19" name="テキスト ボックス 18">
            <a:extLst>
              <a:ext uri="{FF2B5EF4-FFF2-40B4-BE49-F238E27FC236}">
                <a16:creationId xmlns:a16="http://schemas.microsoft.com/office/drawing/2014/main" id="{487B4461-0B18-3DC2-6CC4-44DB652E7A54}"/>
              </a:ext>
            </a:extLst>
          </p:cNvPr>
          <p:cNvSpPr txBox="1"/>
          <p:nvPr/>
        </p:nvSpPr>
        <p:spPr>
          <a:xfrm>
            <a:off x="1650384" y="4173162"/>
            <a:ext cx="1692000" cy="400110"/>
          </a:xfrm>
          <a:prstGeom prst="rect">
            <a:avLst/>
          </a:prstGeom>
          <a:solidFill>
            <a:schemeClr val="bg1">
              <a:lumMod val="85000"/>
              <a:alpha val="69804"/>
            </a:schemeClr>
          </a:solidFill>
        </p:spPr>
        <p:txBody>
          <a:bodyPr wrap="square" rtlCol="0">
            <a:spAutoFit/>
          </a:bodyPr>
          <a:lstStyle/>
          <a:p>
            <a:pPr algn="ctr"/>
            <a:r>
              <a:rPr lang="ja-JP" altLang="en-US" sz="2000" dirty="0"/>
              <a:t>電流源</a:t>
            </a:r>
            <a:endParaRPr kumimoji="1" lang="ja-JP" altLang="en-US" sz="2000" dirty="0"/>
          </a:p>
        </p:txBody>
      </p:sp>
      <p:sp>
        <p:nvSpPr>
          <p:cNvPr id="20" name="テキスト ボックス 19">
            <a:extLst>
              <a:ext uri="{FF2B5EF4-FFF2-40B4-BE49-F238E27FC236}">
                <a16:creationId xmlns:a16="http://schemas.microsoft.com/office/drawing/2014/main" id="{D741A0A4-0B60-6A37-B733-0CCEF9E0E9B7}"/>
              </a:ext>
            </a:extLst>
          </p:cNvPr>
          <p:cNvSpPr txBox="1"/>
          <p:nvPr/>
        </p:nvSpPr>
        <p:spPr>
          <a:xfrm>
            <a:off x="1650384" y="3147215"/>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std</a:t>
            </a:r>
            <a:r>
              <a:rPr lang="ja-JP" altLang="en-US" sz="2000" dirty="0"/>
              <a:t>測定</a:t>
            </a:r>
            <a:endParaRPr kumimoji="1" lang="ja-JP" altLang="en-US" sz="2000" dirty="0"/>
          </a:p>
        </p:txBody>
      </p:sp>
      <p:sp>
        <p:nvSpPr>
          <p:cNvPr id="21" name="テキスト ボックス 20">
            <a:extLst>
              <a:ext uri="{FF2B5EF4-FFF2-40B4-BE49-F238E27FC236}">
                <a16:creationId xmlns:a16="http://schemas.microsoft.com/office/drawing/2014/main" id="{F618EEAC-5B0E-6C86-253D-5EA2027752F5}"/>
              </a:ext>
            </a:extLst>
          </p:cNvPr>
          <p:cNvSpPr txBox="1"/>
          <p:nvPr/>
        </p:nvSpPr>
        <p:spPr>
          <a:xfrm>
            <a:off x="3848448" y="2859335"/>
            <a:ext cx="2111759" cy="400110"/>
          </a:xfrm>
          <a:prstGeom prst="rect">
            <a:avLst/>
          </a:prstGeom>
          <a:solidFill>
            <a:schemeClr val="bg1">
              <a:lumMod val="85000"/>
              <a:alpha val="69804"/>
            </a:schemeClr>
          </a:solidFill>
        </p:spPr>
        <p:txBody>
          <a:bodyPr wrap="square" rtlCol="0">
            <a:spAutoFit/>
          </a:bodyPr>
          <a:lstStyle/>
          <a:p>
            <a:pPr algn="ctr"/>
            <a:r>
              <a:rPr lang="ja-JP" altLang="en-US" sz="2000" dirty="0"/>
              <a:t>サンプルロッド</a:t>
            </a:r>
            <a:endParaRPr kumimoji="1" lang="ja-JP" altLang="en-US" sz="2000" dirty="0"/>
          </a:p>
        </p:txBody>
      </p:sp>
      <p:sp>
        <p:nvSpPr>
          <p:cNvPr id="22" name="吹き出し: 折線 21">
            <a:extLst>
              <a:ext uri="{FF2B5EF4-FFF2-40B4-BE49-F238E27FC236}">
                <a16:creationId xmlns:a16="http://schemas.microsoft.com/office/drawing/2014/main" id="{FCFEB4D5-09DD-B377-CEFF-930D77DC4AE1}"/>
              </a:ext>
            </a:extLst>
          </p:cNvPr>
          <p:cNvSpPr/>
          <p:nvPr/>
        </p:nvSpPr>
        <p:spPr>
          <a:xfrm>
            <a:off x="2271606" y="4813189"/>
            <a:ext cx="1080000" cy="432000"/>
          </a:xfrm>
          <a:prstGeom prst="borderCallout2">
            <a:avLst>
              <a:gd name="adj1" fmla="val 18750"/>
              <a:gd name="adj2" fmla="val -8333"/>
              <a:gd name="adj3" fmla="val 18750"/>
              <a:gd name="adj4" fmla="val -16667"/>
              <a:gd name="adj5" fmla="val 182303"/>
              <a:gd name="adj6" fmla="val -28827"/>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V</a:t>
            </a:r>
            <a:r>
              <a:rPr kumimoji="1" lang="en-US" altLang="ja-JP" sz="2000" baseline="-25000" dirty="0" err="1">
                <a:solidFill>
                  <a:schemeClr val="tx1"/>
                </a:solidFill>
              </a:rPr>
              <a:t>sam</a:t>
            </a:r>
            <a:r>
              <a:rPr lang="en-US" altLang="ja-JP" sz="2000" baseline="-25000" dirty="0">
                <a:solidFill>
                  <a:schemeClr val="tx1"/>
                </a:solidFill>
              </a:rPr>
              <a:t>(</a:t>
            </a:r>
            <a:r>
              <a:rPr kumimoji="1" lang="en-US" altLang="ja-JP" sz="2000" baseline="-25000" dirty="0">
                <a:solidFill>
                  <a:schemeClr val="tx1"/>
                </a:solidFill>
              </a:rPr>
              <a:t>T</a:t>
            </a:r>
            <a:r>
              <a:rPr lang="en-US" altLang="ja-JP" sz="2000" baseline="-25000" dirty="0">
                <a:solidFill>
                  <a:schemeClr val="tx1"/>
                </a:solidFill>
              </a:rPr>
              <a:t>H)</a:t>
            </a:r>
            <a:endParaRPr kumimoji="1" lang="en-US" altLang="ja-JP" sz="2000" dirty="0">
              <a:solidFill>
                <a:schemeClr val="tx1"/>
              </a:solidFill>
            </a:endParaRPr>
          </a:p>
        </p:txBody>
      </p:sp>
      <p:sp>
        <p:nvSpPr>
          <p:cNvPr id="23" name="吹き出し: 折線 22">
            <a:extLst>
              <a:ext uri="{FF2B5EF4-FFF2-40B4-BE49-F238E27FC236}">
                <a16:creationId xmlns:a16="http://schemas.microsoft.com/office/drawing/2014/main" id="{307C4890-E128-6F94-D639-520F04EDC762}"/>
              </a:ext>
            </a:extLst>
          </p:cNvPr>
          <p:cNvSpPr/>
          <p:nvPr/>
        </p:nvSpPr>
        <p:spPr>
          <a:xfrm flipH="1">
            <a:off x="552108" y="4832204"/>
            <a:ext cx="1080000" cy="432000"/>
          </a:xfrm>
          <a:prstGeom prst="borderCallout2">
            <a:avLst>
              <a:gd name="adj1" fmla="val 18750"/>
              <a:gd name="adj2" fmla="val -8333"/>
              <a:gd name="adj3" fmla="val 18750"/>
              <a:gd name="adj4" fmla="val -16667"/>
              <a:gd name="adj5" fmla="val 174751"/>
              <a:gd name="adj6" fmla="val -138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V</a:t>
            </a:r>
            <a:r>
              <a:rPr kumimoji="1" lang="en-US" altLang="ja-JP" sz="2000" baseline="-25000" dirty="0" err="1">
                <a:solidFill>
                  <a:schemeClr val="tx1"/>
                </a:solidFill>
              </a:rPr>
              <a:t>sam</a:t>
            </a:r>
            <a:r>
              <a:rPr kumimoji="1" lang="en-US" altLang="ja-JP" sz="2000" baseline="-25000" dirty="0">
                <a:solidFill>
                  <a:schemeClr val="tx1"/>
                </a:solidFill>
              </a:rPr>
              <a:t>(TC)</a:t>
            </a:r>
            <a:endParaRPr kumimoji="1" lang="en-US" altLang="ja-JP" sz="2000" dirty="0">
              <a:solidFill>
                <a:schemeClr val="tx1"/>
              </a:solidFill>
            </a:endParaRPr>
          </a:p>
        </p:txBody>
      </p:sp>
      <p:sp>
        <p:nvSpPr>
          <p:cNvPr id="24" name="吹き出し: 折線 23">
            <a:extLst>
              <a:ext uri="{FF2B5EF4-FFF2-40B4-BE49-F238E27FC236}">
                <a16:creationId xmlns:a16="http://schemas.microsoft.com/office/drawing/2014/main" id="{9C6DB311-01C5-9E97-BA2E-A7B018F735C6}"/>
              </a:ext>
            </a:extLst>
          </p:cNvPr>
          <p:cNvSpPr/>
          <p:nvPr/>
        </p:nvSpPr>
        <p:spPr>
          <a:xfrm>
            <a:off x="2154440" y="6140350"/>
            <a:ext cx="890945" cy="432000"/>
          </a:xfrm>
          <a:prstGeom prst="borderCallout2">
            <a:avLst>
              <a:gd name="adj1" fmla="val 18750"/>
              <a:gd name="adj2" fmla="val -8333"/>
              <a:gd name="adj3" fmla="val 18750"/>
              <a:gd name="adj4" fmla="val -16667"/>
              <a:gd name="adj5" fmla="val -62970"/>
              <a:gd name="adj6" fmla="val -170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V</a:t>
            </a:r>
            <a:r>
              <a:rPr lang="en-US" altLang="ja-JP" sz="2000" baseline="-25000" dirty="0">
                <a:solidFill>
                  <a:schemeClr val="tx1"/>
                </a:solidFill>
              </a:rPr>
              <a:t>TH</a:t>
            </a:r>
            <a:endParaRPr kumimoji="1" lang="en-US" altLang="ja-JP" sz="2000" dirty="0">
              <a:solidFill>
                <a:schemeClr val="tx1"/>
              </a:solidFill>
            </a:endParaRPr>
          </a:p>
        </p:txBody>
      </p:sp>
      <p:sp>
        <p:nvSpPr>
          <p:cNvPr id="25" name="吹き出し: 折線 24">
            <a:extLst>
              <a:ext uri="{FF2B5EF4-FFF2-40B4-BE49-F238E27FC236}">
                <a16:creationId xmlns:a16="http://schemas.microsoft.com/office/drawing/2014/main" id="{812D05EF-A4A6-4B0F-375F-B44F30FD5830}"/>
              </a:ext>
            </a:extLst>
          </p:cNvPr>
          <p:cNvSpPr/>
          <p:nvPr/>
        </p:nvSpPr>
        <p:spPr>
          <a:xfrm flipH="1">
            <a:off x="615423" y="6140350"/>
            <a:ext cx="890945" cy="432000"/>
          </a:xfrm>
          <a:prstGeom prst="borderCallout2">
            <a:avLst>
              <a:gd name="adj1" fmla="val 18750"/>
              <a:gd name="adj2" fmla="val -8333"/>
              <a:gd name="adj3" fmla="val 18750"/>
              <a:gd name="adj4" fmla="val -16667"/>
              <a:gd name="adj5" fmla="val -62970"/>
              <a:gd name="adj6" fmla="val -170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V</a:t>
            </a:r>
            <a:r>
              <a:rPr lang="en-US" altLang="ja-JP" sz="2000" baseline="-25000" dirty="0">
                <a:solidFill>
                  <a:schemeClr val="tx1"/>
                </a:solidFill>
              </a:rPr>
              <a:t>TC</a:t>
            </a:r>
            <a:endParaRPr kumimoji="1" lang="en-US" altLang="ja-JP" sz="2000" dirty="0">
              <a:solidFill>
                <a:schemeClr val="tx1"/>
              </a:solidFill>
            </a:endParaRPr>
          </a:p>
        </p:txBody>
      </p:sp>
      <p:sp>
        <p:nvSpPr>
          <p:cNvPr id="26" name="テキスト ボックス 25">
            <a:extLst>
              <a:ext uri="{FF2B5EF4-FFF2-40B4-BE49-F238E27FC236}">
                <a16:creationId xmlns:a16="http://schemas.microsoft.com/office/drawing/2014/main" id="{F0F07C2F-E78D-7478-F697-45961ED5D18A}"/>
              </a:ext>
            </a:extLst>
          </p:cNvPr>
          <p:cNvSpPr txBox="1"/>
          <p:nvPr/>
        </p:nvSpPr>
        <p:spPr>
          <a:xfrm>
            <a:off x="3552145" y="5784061"/>
            <a:ext cx="2524243" cy="400110"/>
          </a:xfrm>
          <a:prstGeom prst="rect">
            <a:avLst/>
          </a:prstGeom>
          <a:solidFill>
            <a:schemeClr val="bg1">
              <a:lumMod val="85000"/>
              <a:alpha val="69804"/>
            </a:schemeClr>
          </a:solidFill>
        </p:spPr>
        <p:txBody>
          <a:bodyPr wrap="square" rtlCol="0">
            <a:spAutoFit/>
          </a:bodyPr>
          <a:lstStyle/>
          <a:p>
            <a:pPr algn="ctr"/>
            <a:r>
              <a:rPr kumimoji="1" lang="ja-JP" altLang="en-US" sz="2000" dirty="0"/>
              <a:t>サンプルステージ</a:t>
            </a:r>
          </a:p>
        </p:txBody>
      </p:sp>
      <p:sp>
        <p:nvSpPr>
          <p:cNvPr id="27" name="テキスト ボックス 26">
            <a:extLst>
              <a:ext uri="{FF2B5EF4-FFF2-40B4-BE49-F238E27FC236}">
                <a16:creationId xmlns:a16="http://schemas.microsoft.com/office/drawing/2014/main" id="{525ABB4F-7F1A-6417-8524-733E4F9AD660}"/>
              </a:ext>
            </a:extLst>
          </p:cNvPr>
          <p:cNvSpPr txBox="1"/>
          <p:nvPr/>
        </p:nvSpPr>
        <p:spPr>
          <a:xfrm>
            <a:off x="7723532" y="6171684"/>
            <a:ext cx="1515752" cy="369332"/>
          </a:xfrm>
          <a:prstGeom prst="rect">
            <a:avLst/>
          </a:prstGeom>
          <a:noFill/>
        </p:spPr>
        <p:txBody>
          <a:bodyPr wrap="square" rtlCol="0">
            <a:spAutoFit/>
          </a:bodyPr>
          <a:lstStyle/>
          <a:p>
            <a:r>
              <a:rPr kumimoji="1" lang="ja-JP" altLang="en-US"/>
              <a:t>装置回路図</a:t>
            </a:r>
            <a:endParaRPr kumimoji="1" lang="ja-JP" altLang="en-US" dirty="0"/>
          </a:p>
        </p:txBody>
      </p:sp>
    </p:spTree>
    <p:extLst>
      <p:ext uri="{BB962C8B-B14F-4D97-AF65-F5344CB8AC3E}">
        <p14:creationId xmlns:p14="http://schemas.microsoft.com/office/powerpoint/2010/main" val="42967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46E63E-0955-6983-CCD3-1B715D08E26E}"/>
              </a:ext>
            </a:extLst>
          </p:cNvPr>
          <p:cNvSpPr>
            <a:spLocks noGrp="1"/>
          </p:cNvSpPr>
          <p:nvPr>
            <p:ph type="sldNum" sz="quarter" idx="12"/>
          </p:nvPr>
        </p:nvSpPr>
        <p:spPr/>
        <p:txBody>
          <a:bodyPr/>
          <a:lstStyle/>
          <a:p>
            <a:fld id="{90BA7EBE-6FD4-4B50-83C6-C925E775C4BE}" type="slidenum">
              <a:rPr kumimoji="1" lang="ja-JP" altLang="en-US" smtClean="0"/>
              <a:pPr/>
              <a:t>21</a:t>
            </a:fld>
            <a:endParaRPr kumimoji="1" lang="ja-JP" altLang="en-US" dirty="0"/>
          </a:p>
        </p:txBody>
      </p:sp>
      <p:sp>
        <p:nvSpPr>
          <p:cNvPr id="4" name="タイトル 1">
            <a:extLst>
              <a:ext uri="{FF2B5EF4-FFF2-40B4-BE49-F238E27FC236}">
                <a16:creationId xmlns:a16="http://schemas.microsoft.com/office/drawing/2014/main" id="{BAC68FDB-4AED-3BD1-089B-F026C0A3D5ED}"/>
              </a:ext>
            </a:extLst>
          </p:cNvPr>
          <p:cNvSpPr txBox="1">
            <a:spLocks/>
          </p:cNvSpPr>
          <p:nvPr/>
        </p:nvSpPr>
        <p:spPr>
          <a:xfrm>
            <a:off x="1705245" y="2529008"/>
            <a:ext cx="5733510" cy="972000"/>
          </a:xfrm>
          <a:prstGeom prst="rect">
            <a:avLst/>
          </a:prstGeom>
        </p:spPr>
        <p:txBody>
          <a:bodyPr vert="horz" wrap="non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84250" algn="l"/>
              </a:tabLst>
            </a:pPr>
            <a:r>
              <a:rPr lang="en-US" altLang="ja-JP"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Thank you for your attention!</a:t>
            </a:r>
          </a:p>
        </p:txBody>
      </p:sp>
    </p:spTree>
    <p:extLst>
      <p:ext uri="{BB962C8B-B14F-4D97-AF65-F5344CB8AC3E}">
        <p14:creationId xmlns:p14="http://schemas.microsoft.com/office/powerpoint/2010/main" val="222848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F6637D-30E5-16A9-40B8-3C7907370C27}"/>
              </a:ext>
            </a:extLst>
          </p:cNvPr>
          <p:cNvSpPr>
            <a:spLocks noGrp="1"/>
          </p:cNvSpPr>
          <p:nvPr>
            <p:ph type="sldNum" sz="quarter" idx="12"/>
          </p:nvPr>
        </p:nvSpPr>
        <p:spPr/>
        <p:txBody>
          <a:bodyPr/>
          <a:lstStyle/>
          <a:p>
            <a:fld id="{90BA7EBE-6FD4-4B50-83C6-C925E775C4BE}" type="slidenum">
              <a:rPr kumimoji="1" lang="ja-JP" altLang="en-US" smtClean="0"/>
              <a:pPr/>
              <a:t>3</a:t>
            </a:fld>
            <a:endParaRPr kumimoji="1" lang="ja-JP" altLang="en-US" dirty="0"/>
          </a:p>
        </p:txBody>
      </p:sp>
      <p:sp>
        <p:nvSpPr>
          <p:cNvPr id="6" name="タイトル 1">
            <a:extLst>
              <a:ext uri="{FF2B5EF4-FFF2-40B4-BE49-F238E27FC236}">
                <a16:creationId xmlns:a16="http://schemas.microsoft.com/office/drawing/2014/main" id="{B421B7D6-CD3E-0D00-5F2D-4ECC8C80D9E1}"/>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背 景</a:t>
            </a:r>
            <a:endParaRPr lang="en-US" altLang="ja-JP"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11" name="図 10" descr="グラフ, ヒストグラム&#10;&#10;自動的に生成された説明">
            <a:extLst>
              <a:ext uri="{FF2B5EF4-FFF2-40B4-BE49-F238E27FC236}">
                <a16:creationId xmlns:a16="http://schemas.microsoft.com/office/drawing/2014/main" id="{95498E29-C581-E6C1-5E31-2A645DE0D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6619" y="554517"/>
            <a:ext cx="3826032" cy="2869525"/>
          </a:xfrm>
          <a:prstGeom prst="rect">
            <a:avLst/>
          </a:prstGeom>
        </p:spPr>
      </p:pic>
      <p:pic>
        <p:nvPicPr>
          <p:cNvPr id="8" name="図 7" descr="グラフ, バブル チャート&#10;&#10;自動的に生成された説明">
            <a:extLst>
              <a:ext uri="{FF2B5EF4-FFF2-40B4-BE49-F238E27FC236}">
                <a16:creationId xmlns:a16="http://schemas.microsoft.com/office/drawing/2014/main" id="{B18CBD0E-E518-06D5-31DD-0F6608F187D7}"/>
              </a:ext>
            </a:extLst>
          </p:cNvPr>
          <p:cNvPicPr>
            <a:picLocks noChangeAspect="1"/>
          </p:cNvPicPr>
          <p:nvPr/>
        </p:nvPicPr>
        <p:blipFill rotWithShape="1">
          <a:blip r:embed="rId4">
            <a:extLst>
              <a:ext uri="{28A0092B-C50C-407E-A947-70E740481C1C}">
                <a14:useLocalDpi xmlns:a14="http://schemas.microsoft.com/office/drawing/2010/main" val="0"/>
              </a:ext>
            </a:extLst>
          </a:blip>
          <a:srcRect l="6509" t="56959" r="81280" b="16129"/>
          <a:stretch/>
        </p:blipFill>
        <p:spPr>
          <a:xfrm>
            <a:off x="265859" y="3000073"/>
            <a:ext cx="992941" cy="960473"/>
          </a:xfrm>
          <a:prstGeom prst="rect">
            <a:avLst/>
          </a:prstGeom>
        </p:spPr>
      </p:pic>
      <p:cxnSp>
        <p:nvCxnSpPr>
          <p:cNvPr id="19" name="直線矢印コネクタ 18">
            <a:extLst>
              <a:ext uri="{FF2B5EF4-FFF2-40B4-BE49-F238E27FC236}">
                <a16:creationId xmlns:a16="http://schemas.microsoft.com/office/drawing/2014/main" id="{8C6104AB-964B-386D-2010-3C5FB8FEBF71}"/>
              </a:ext>
            </a:extLst>
          </p:cNvPr>
          <p:cNvCxnSpPr>
            <a:cxnSpLocks/>
          </p:cNvCxnSpPr>
          <p:nvPr/>
        </p:nvCxnSpPr>
        <p:spPr>
          <a:xfrm flipH="1">
            <a:off x="14145605" y="1692699"/>
            <a:ext cx="11062" cy="6869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C21A92-6577-CAC1-7E95-E36A1D8736E4}"/>
              </a:ext>
            </a:extLst>
          </p:cNvPr>
          <p:cNvSpPr/>
          <p:nvPr/>
        </p:nvSpPr>
        <p:spPr>
          <a:xfrm>
            <a:off x="13999819" y="1116283"/>
            <a:ext cx="781026" cy="492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C0F371D-E216-1A98-C764-50BCE1BD94F6}"/>
              </a:ext>
            </a:extLst>
          </p:cNvPr>
          <p:cNvSpPr txBox="1"/>
          <p:nvPr/>
        </p:nvSpPr>
        <p:spPr>
          <a:xfrm>
            <a:off x="13938668" y="1067464"/>
            <a:ext cx="1006686" cy="492443"/>
          </a:xfrm>
          <a:prstGeom prst="rect">
            <a:avLst/>
          </a:prstGeom>
          <a:noFill/>
        </p:spPr>
        <p:txBody>
          <a:bodyPr wrap="square" lIns="0" tIns="0" rIns="0" bIns="0" rtlCol="0">
            <a:spAutoFit/>
          </a:bodyPr>
          <a:lstStyle/>
          <a:p>
            <a:pPr algn="l"/>
            <a:r>
              <a:rPr kumimoji="1" lang="en-US" altLang="ja-JP" sz="1600" dirty="0"/>
              <a:t>narrow </a:t>
            </a:r>
            <a:r>
              <a:rPr kumimoji="1" lang="en-US" altLang="ja-JP" sz="1600" i="1" dirty="0" err="1"/>
              <a:t>E</a:t>
            </a:r>
            <a:r>
              <a:rPr kumimoji="1" lang="en-US" altLang="ja-JP" sz="1600" baseline="-25000" dirty="0" err="1"/>
              <a:t>g</a:t>
            </a:r>
            <a:endParaRPr kumimoji="1" lang="en-US" altLang="ja-JP" sz="1600" baseline="-25000" dirty="0"/>
          </a:p>
          <a:p>
            <a:r>
              <a:rPr kumimoji="1" lang="en-US" altLang="ja-JP" sz="1600" dirty="0"/>
              <a:t>(</a:t>
            </a:r>
            <a:r>
              <a:rPr kumimoji="1" lang="en-US" altLang="ja-JP" sz="1600" i="1" dirty="0" err="1"/>
              <a:t>E</a:t>
            </a:r>
            <a:r>
              <a:rPr kumimoji="1" lang="en-US" altLang="ja-JP" sz="1600" baseline="-25000" dirty="0" err="1"/>
              <a:t>g</a:t>
            </a:r>
            <a:r>
              <a:rPr kumimoji="1" lang="ja-JP" altLang="en-US" sz="1600" dirty="0"/>
              <a:t>≈</a:t>
            </a:r>
            <a:r>
              <a:rPr kumimoji="1" lang="en-US" altLang="ja-JP" sz="1600" dirty="0"/>
              <a:t>0.5 eV)</a:t>
            </a:r>
            <a:endParaRPr kumimoji="1" lang="ja-JP" altLang="en-US" sz="1600" dirty="0"/>
          </a:p>
        </p:txBody>
      </p:sp>
      <p:sp>
        <p:nvSpPr>
          <p:cNvPr id="15" name="テキスト ボックス 14">
            <a:extLst>
              <a:ext uri="{FF2B5EF4-FFF2-40B4-BE49-F238E27FC236}">
                <a16:creationId xmlns:a16="http://schemas.microsoft.com/office/drawing/2014/main" id="{072CA406-6DEF-54BA-1BC3-59D32F6896C4}"/>
              </a:ext>
            </a:extLst>
          </p:cNvPr>
          <p:cNvSpPr txBox="1"/>
          <p:nvPr/>
        </p:nvSpPr>
        <p:spPr>
          <a:xfrm>
            <a:off x="1332000" y="6152263"/>
            <a:ext cx="6480000" cy="400110"/>
          </a:xfrm>
          <a:prstGeom prst="rect">
            <a:avLst/>
          </a:prstGeom>
          <a:solidFill>
            <a:srgbClr val="75DBFF">
              <a:alpha val="50196"/>
            </a:srgbClr>
          </a:solidFill>
          <a:ln w="38100">
            <a:noFill/>
          </a:ln>
        </p:spPr>
        <p:txBody>
          <a:bodyPr wrap="square" rtlCol="0" anchor="ctr">
            <a:spAutoFit/>
          </a:bodyPr>
          <a:lstStyle/>
          <a:p>
            <a:pPr marL="342900" indent="-342900" algn="ctr">
              <a:buFont typeface="Wingdings" panose="05000000000000000000" pitchFamily="2" charset="2"/>
              <a:buChar char="Ø"/>
            </a:pPr>
            <a:r>
              <a:rPr lang="ja-JP" altLang="en-US" sz="2000" dirty="0"/>
              <a:t>環境負荷の小さな熱電材料である</a:t>
            </a:r>
            <a:r>
              <a:rPr lang="en-US" altLang="ja-JP" sz="2000" dirty="0"/>
              <a:t>TiNiSn</a:t>
            </a:r>
            <a:r>
              <a:rPr lang="ja-JP" altLang="en-US" sz="2000" dirty="0"/>
              <a:t>の</a:t>
            </a:r>
            <a:r>
              <a:rPr lang="en-US" altLang="ja-JP" sz="2000" dirty="0"/>
              <a:t>p</a:t>
            </a:r>
            <a:r>
              <a:rPr lang="ja-JP" altLang="en-US" sz="2000" dirty="0"/>
              <a:t>型化</a:t>
            </a:r>
            <a:endParaRPr lang="en-US" altLang="ja-JP" sz="2000" dirty="0"/>
          </a:p>
        </p:txBody>
      </p:sp>
      <p:sp>
        <p:nvSpPr>
          <p:cNvPr id="7" name="テキスト ボックス 6">
            <a:extLst>
              <a:ext uri="{FF2B5EF4-FFF2-40B4-BE49-F238E27FC236}">
                <a16:creationId xmlns:a16="http://schemas.microsoft.com/office/drawing/2014/main" id="{5CCE7E34-6567-8DFB-CBF0-E76722182683}"/>
              </a:ext>
            </a:extLst>
          </p:cNvPr>
          <p:cNvSpPr txBox="1"/>
          <p:nvPr/>
        </p:nvSpPr>
        <p:spPr>
          <a:xfrm>
            <a:off x="961372" y="3812833"/>
            <a:ext cx="3075002" cy="276999"/>
          </a:xfrm>
          <a:prstGeom prst="rect">
            <a:avLst/>
          </a:prstGeom>
          <a:noFill/>
        </p:spPr>
        <p:txBody>
          <a:bodyPr wrap="square" lIns="0" tIns="0" rIns="0" bIns="0" rtlCol="0">
            <a:spAutoFit/>
          </a:bodyPr>
          <a:lstStyle/>
          <a:p>
            <a:pPr algn="ctr"/>
            <a:r>
              <a:rPr kumimoji="1" lang="en-US" altLang="ja-JP" dirty="0" err="1"/>
              <a:t>MgAgAs</a:t>
            </a:r>
            <a:r>
              <a:rPr kumimoji="1" lang="ja-JP" altLang="en-US" dirty="0"/>
              <a:t>型結晶構造</a:t>
            </a:r>
          </a:p>
        </p:txBody>
      </p:sp>
      <p:pic>
        <p:nvPicPr>
          <p:cNvPr id="32" name="図 31">
            <a:extLst>
              <a:ext uri="{FF2B5EF4-FFF2-40B4-BE49-F238E27FC236}">
                <a16:creationId xmlns:a16="http://schemas.microsoft.com/office/drawing/2014/main" id="{6B76242C-235F-1037-B126-C66D00B36C4E}"/>
              </a:ext>
            </a:extLst>
          </p:cNvPr>
          <p:cNvPicPr>
            <a:picLocks noChangeAspect="1"/>
          </p:cNvPicPr>
          <p:nvPr/>
        </p:nvPicPr>
        <p:blipFill>
          <a:blip r:embed="rId5"/>
          <a:stretch>
            <a:fillRect/>
          </a:stretch>
        </p:blipFill>
        <p:spPr>
          <a:xfrm>
            <a:off x="9656183" y="1292382"/>
            <a:ext cx="2209184" cy="2407591"/>
          </a:xfrm>
          <a:prstGeom prst="rect">
            <a:avLst/>
          </a:prstGeom>
        </p:spPr>
      </p:pic>
      <p:graphicFrame>
        <p:nvGraphicFramePr>
          <p:cNvPr id="33" name="オブジェクト 32">
            <a:extLst>
              <a:ext uri="{FF2B5EF4-FFF2-40B4-BE49-F238E27FC236}">
                <a16:creationId xmlns:a16="http://schemas.microsoft.com/office/drawing/2014/main" id="{1E9F0919-3228-D019-4D79-A3507F07FD46}"/>
              </a:ext>
            </a:extLst>
          </p:cNvPr>
          <p:cNvGraphicFramePr>
            <a:graphicFrameLocks noChangeAspect="1"/>
          </p:cNvGraphicFramePr>
          <p:nvPr>
            <p:extLst>
              <p:ext uri="{D42A27DB-BD31-4B8C-83A1-F6EECF244321}">
                <p14:modId xmlns:p14="http://schemas.microsoft.com/office/powerpoint/2010/main" val="1946398446"/>
              </p:ext>
            </p:extLst>
          </p:nvPr>
        </p:nvGraphicFramePr>
        <p:xfrm>
          <a:off x="9359441" y="4229329"/>
          <a:ext cx="1860680" cy="972000"/>
        </p:xfrm>
        <a:graphic>
          <a:graphicData uri="http://schemas.openxmlformats.org/presentationml/2006/ole">
            <mc:AlternateContent xmlns:mc="http://schemas.openxmlformats.org/markup-compatibility/2006">
              <mc:Choice xmlns:v="urn:schemas-microsoft-com:vml" Requires="v">
                <p:oleObj name="Equation" r:id="rId6" imgW="850680" imgH="444240" progId="Equation.DSMT4">
                  <p:embed/>
                </p:oleObj>
              </mc:Choice>
              <mc:Fallback>
                <p:oleObj name="Equation" r:id="rId6" imgW="850680" imgH="444240" progId="Equation.DSMT4">
                  <p:embed/>
                  <p:pic>
                    <p:nvPicPr>
                      <p:cNvPr id="3" name="オブジェクト 2">
                        <a:extLst>
                          <a:ext uri="{FF2B5EF4-FFF2-40B4-BE49-F238E27FC236}">
                            <a16:creationId xmlns:a16="http://schemas.microsoft.com/office/drawing/2014/main" id="{7EEB6000-6B10-E4F0-E656-619509F25E15}"/>
                          </a:ext>
                        </a:extLst>
                      </p:cNvPr>
                      <p:cNvPicPr/>
                      <p:nvPr/>
                    </p:nvPicPr>
                    <p:blipFill>
                      <a:blip r:embed="rId7"/>
                      <a:stretch>
                        <a:fillRect/>
                      </a:stretch>
                    </p:blipFill>
                    <p:spPr>
                      <a:xfrm>
                        <a:off x="9359441" y="4229329"/>
                        <a:ext cx="1860680" cy="972000"/>
                      </a:xfrm>
                      <a:prstGeom prst="rect">
                        <a:avLst/>
                      </a:prstGeom>
                    </p:spPr>
                  </p:pic>
                </p:oleObj>
              </mc:Fallback>
            </mc:AlternateContent>
          </a:graphicData>
        </a:graphic>
      </p:graphicFrame>
      <p:sp>
        <p:nvSpPr>
          <p:cNvPr id="34" name="テキスト ボックス 33">
            <a:extLst>
              <a:ext uri="{FF2B5EF4-FFF2-40B4-BE49-F238E27FC236}">
                <a16:creationId xmlns:a16="http://schemas.microsoft.com/office/drawing/2014/main" id="{C2A138B7-0398-D37C-AADF-8050E5F0EF2F}"/>
              </a:ext>
            </a:extLst>
          </p:cNvPr>
          <p:cNvSpPr txBox="1"/>
          <p:nvPr/>
        </p:nvSpPr>
        <p:spPr>
          <a:xfrm>
            <a:off x="11643172" y="6103322"/>
            <a:ext cx="2781390" cy="584775"/>
          </a:xfrm>
          <a:prstGeom prst="rect">
            <a:avLst/>
          </a:prstGeom>
          <a:noFill/>
        </p:spPr>
        <p:txBody>
          <a:bodyPr wrap="square">
            <a:spAutoFit/>
          </a:bodyPr>
          <a:lstStyle/>
          <a:p>
            <a:r>
              <a:rPr lang="en-US" altLang="ja-JP" sz="1600" dirty="0"/>
              <a:t>G. J. Snyder and E. S. </a:t>
            </a:r>
            <a:r>
              <a:rPr lang="en-US" altLang="ja-JP" sz="1600" dirty="0" err="1"/>
              <a:t>Toberer</a:t>
            </a:r>
            <a:r>
              <a:rPr lang="en-US" altLang="ja-JP" sz="1600" dirty="0"/>
              <a:t>, Nat. Mater. </a:t>
            </a:r>
            <a:r>
              <a:rPr lang="en-US" altLang="ja-JP" sz="1600" b="1" dirty="0"/>
              <a:t>7</a:t>
            </a:r>
            <a:r>
              <a:rPr lang="en-US" altLang="ja-JP" sz="1600" dirty="0"/>
              <a:t>, 105 (2008).</a:t>
            </a:r>
            <a:endParaRPr lang="ja-JP" altLang="en-US" sz="1600" dirty="0"/>
          </a:p>
        </p:txBody>
      </p:sp>
      <p:pic>
        <p:nvPicPr>
          <p:cNvPr id="35" name="図 34">
            <a:extLst>
              <a:ext uri="{FF2B5EF4-FFF2-40B4-BE49-F238E27FC236}">
                <a16:creationId xmlns:a16="http://schemas.microsoft.com/office/drawing/2014/main" id="{350D66FE-3F01-B166-1E65-ACB17E596AE7}"/>
              </a:ext>
            </a:extLst>
          </p:cNvPr>
          <p:cNvPicPr>
            <a:picLocks noChangeAspect="1"/>
          </p:cNvPicPr>
          <p:nvPr/>
        </p:nvPicPr>
        <p:blipFill>
          <a:blip r:embed="rId8"/>
          <a:stretch>
            <a:fillRect/>
          </a:stretch>
        </p:blipFill>
        <p:spPr>
          <a:xfrm>
            <a:off x="11865367" y="3780238"/>
            <a:ext cx="2552146" cy="2232113"/>
          </a:xfrm>
          <a:prstGeom prst="rect">
            <a:avLst/>
          </a:prstGeom>
        </p:spPr>
      </p:pic>
      <p:grpSp>
        <p:nvGrpSpPr>
          <p:cNvPr id="36" name="グループ化 35">
            <a:extLst>
              <a:ext uri="{FF2B5EF4-FFF2-40B4-BE49-F238E27FC236}">
                <a16:creationId xmlns:a16="http://schemas.microsoft.com/office/drawing/2014/main" id="{61DFE1AB-C943-3CEE-DD39-16B05E855684}"/>
              </a:ext>
            </a:extLst>
          </p:cNvPr>
          <p:cNvGrpSpPr/>
          <p:nvPr/>
        </p:nvGrpSpPr>
        <p:grpSpPr>
          <a:xfrm>
            <a:off x="9313756" y="5432865"/>
            <a:ext cx="2329416" cy="1177879"/>
            <a:chOff x="2785715" y="1073767"/>
            <a:chExt cx="2343207" cy="1177879"/>
          </a:xfrm>
        </p:grpSpPr>
        <p:sp>
          <p:nvSpPr>
            <p:cNvPr id="37" name="テキスト ボックス 36">
              <a:extLst>
                <a:ext uri="{FF2B5EF4-FFF2-40B4-BE49-F238E27FC236}">
                  <a16:creationId xmlns:a16="http://schemas.microsoft.com/office/drawing/2014/main" id="{B0130730-5C1E-974D-269A-43891BC38F06}"/>
                </a:ext>
              </a:extLst>
            </p:cNvPr>
            <p:cNvSpPr txBox="1"/>
            <p:nvPr/>
          </p:nvSpPr>
          <p:spPr>
            <a:xfrm>
              <a:off x="2785715" y="1073767"/>
              <a:ext cx="297514" cy="1169551"/>
            </a:xfrm>
            <a:prstGeom prst="rect">
              <a:avLst/>
            </a:prstGeom>
            <a:noFill/>
          </p:spPr>
          <p:txBody>
            <a:bodyPr wrap="square" numCol="1" rtlCol="0" anchor="ctr">
              <a:spAutoFit/>
            </a:bodyPr>
            <a:lstStyle/>
            <a:p>
              <a:r>
                <a:rPr kumimoji="1" lang="en-US" altLang="ja-JP" sz="1400" i="1" dirty="0"/>
                <a:t>Z</a:t>
              </a:r>
            </a:p>
            <a:p>
              <a:r>
                <a:rPr kumimoji="1" lang="en-US" altLang="ja-JP" sz="1400" i="1" dirty="0"/>
                <a:t>S</a:t>
              </a:r>
            </a:p>
            <a:p>
              <a:r>
                <a:rPr kumimoji="1" lang="en-US" altLang="ja-JP" sz="1400" i="1" dirty="0"/>
                <a:t>ρ</a:t>
              </a:r>
            </a:p>
            <a:p>
              <a:r>
                <a:rPr kumimoji="1" lang="en-US" altLang="ja-JP" sz="1400" i="1" dirty="0"/>
                <a:t>κ</a:t>
              </a:r>
            </a:p>
            <a:p>
              <a:r>
                <a:rPr kumimoji="1" lang="en-US" altLang="ja-JP" sz="1400" i="1" dirty="0"/>
                <a:t>T</a:t>
              </a:r>
              <a:endParaRPr kumimoji="1" lang="ja-JP" altLang="en-US" sz="1400" dirty="0"/>
            </a:p>
          </p:txBody>
        </p:sp>
        <p:sp>
          <p:nvSpPr>
            <p:cNvPr id="38" name="テキスト ボックス 37">
              <a:extLst>
                <a:ext uri="{FF2B5EF4-FFF2-40B4-BE49-F238E27FC236}">
                  <a16:creationId xmlns:a16="http://schemas.microsoft.com/office/drawing/2014/main" id="{B377289D-11BD-395C-FE6F-1763A3D10B45}"/>
                </a:ext>
              </a:extLst>
            </p:cNvPr>
            <p:cNvSpPr txBox="1"/>
            <p:nvPr/>
          </p:nvSpPr>
          <p:spPr>
            <a:xfrm>
              <a:off x="2942656" y="1082095"/>
              <a:ext cx="2186266" cy="1169551"/>
            </a:xfrm>
            <a:prstGeom prst="rect">
              <a:avLst/>
            </a:prstGeom>
            <a:noFill/>
          </p:spPr>
          <p:txBody>
            <a:bodyPr wrap="square" numCol="1" rtlCol="0" anchor="ctr">
              <a:spAutoFit/>
            </a:bodyPr>
            <a:lstStyle/>
            <a:p>
              <a:r>
                <a:rPr kumimoji="1" lang="ja-JP" altLang="en-US" sz="1400" dirty="0"/>
                <a:t>：性能指数</a:t>
              </a:r>
              <a:r>
                <a:rPr kumimoji="1" lang="en-US" altLang="ja-JP" sz="1400" dirty="0"/>
                <a:t>[K</a:t>
              </a:r>
              <a:r>
                <a:rPr kumimoji="1" lang="en-US" altLang="ja-JP" sz="1400" baseline="30000" dirty="0"/>
                <a:t>-1</a:t>
              </a:r>
              <a:r>
                <a:rPr kumimoji="1" lang="en-US" altLang="ja-JP" sz="1400" dirty="0"/>
                <a:t>]</a:t>
              </a:r>
            </a:p>
            <a:p>
              <a:r>
                <a:rPr kumimoji="1" lang="ja-JP" altLang="en-US" sz="1400" dirty="0"/>
                <a:t>：平均温度</a:t>
              </a:r>
              <a:r>
                <a:rPr kumimoji="1" lang="en-US" altLang="ja-JP" sz="1400" dirty="0"/>
                <a:t>[K]</a:t>
              </a:r>
              <a:endParaRPr kumimoji="1" lang="ja-JP" altLang="en-US" sz="1400" dirty="0"/>
            </a:p>
            <a:p>
              <a:r>
                <a:rPr kumimoji="1" lang="ja-JP" altLang="en-US" sz="1400" dirty="0"/>
                <a:t>：ゼーベック係数</a:t>
              </a:r>
              <a:r>
                <a:rPr kumimoji="1" lang="en-US" altLang="ja-JP" sz="1400" dirty="0"/>
                <a:t>[VK</a:t>
              </a:r>
              <a:r>
                <a:rPr kumimoji="1" lang="en-US" altLang="ja-JP" sz="1400" baseline="30000" dirty="0"/>
                <a:t>-1</a:t>
              </a:r>
              <a:r>
                <a:rPr kumimoji="1" lang="en-US" altLang="ja-JP" sz="1400" dirty="0"/>
                <a:t>]</a:t>
              </a:r>
            </a:p>
            <a:p>
              <a:r>
                <a:rPr kumimoji="1" lang="ja-JP" altLang="en-US" sz="1400" dirty="0"/>
                <a:t>：電気抵抗率</a:t>
              </a:r>
              <a:r>
                <a:rPr kumimoji="1" lang="en-US" altLang="ja-JP" sz="1400" dirty="0"/>
                <a:t>[</a:t>
              </a:r>
              <a:r>
                <a:rPr kumimoji="1" lang="en-US" altLang="ja-JP" sz="1400" dirty="0" err="1"/>
                <a:t>Ωm</a:t>
              </a:r>
              <a:r>
                <a:rPr kumimoji="1" lang="en-US" altLang="ja-JP" sz="1400" dirty="0"/>
                <a:t>]</a:t>
              </a:r>
            </a:p>
            <a:p>
              <a:r>
                <a:rPr kumimoji="1" lang="ja-JP" altLang="en-US" sz="1400" dirty="0"/>
                <a:t>：熱伝導率</a:t>
              </a:r>
              <a:r>
                <a:rPr kumimoji="1" lang="en-US" altLang="ja-JP" sz="1400" dirty="0"/>
                <a:t>[Wm</a:t>
              </a:r>
              <a:r>
                <a:rPr kumimoji="1" lang="en-US" altLang="ja-JP" sz="1400" baseline="30000" dirty="0"/>
                <a:t>-1</a:t>
              </a:r>
              <a:r>
                <a:rPr kumimoji="1" lang="en-US" altLang="ja-JP" sz="1400" dirty="0"/>
                <a:t>K</a:t>
              </a:r>
              <a:r>
                <a:rPr kumimoji="1" lang="en-US" altLang="ja-JP" sz="1400" baseline="30000" dirty="0"/>
                <a:t>-1</a:t>
              </a:r>
              <a:r>
                <a:rPr kumimoji="1" lang="en-US" altLang="ja-JP" sz="1400" dirty="0"/>
                <a:t>]</a:t>
              </a:r>
            </a:p>
          </p:txBody>
        </p:sp>
      </p:grpSp>
      <p:sp>
        <p:nvSpPr>
          <p:cNvPr id="39" name="正方形/長方形 38">
            <a:extLst>
              <a:ext uri="{FF2B5EF4-FFF2-40B4-BE49-F238E27FC236}">
                <a16:creationId xmlns:a16="http://schemas.microsoft.com/office/drawing/2014/main" id="{56E86D0A-8563-8FF5-494C-3A6A5BE728B4}"/>
              </a:ext>
            </a:extLst>
          </p:cNvPr>
          <p:cNvSpPr/>
          <p:nvPr/>
        </p:nvSpPr>
        <p:spPr>
          <a:xfrm>
            <a:off x="10158310" y="4246261"/>
            <a:ext cx="648072" cy="9357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吹き出し: 四角形 39">
            <a:extLst>
              <a:ext uri="{FF2B5EF4-FFF2-40B4-BE49-F238E27FC236}">
                <a16:creationId xmlns:a16="http://schemas.microsoft.com/office/drawing/2014/main" id="{B1EFCDAF-BC7F-4E7E-5F61-3B42BFE035CB}"/>
              </a:ext>
            </a:extLst>
          </p:cNvPr>
          <p:cNvSpPr/>
          <p:nvPr/>
        </p:nvSpPr>
        <p:spPr>
          <a:xfrm>
            <a:off x="11505857" y="3735769"/>
            <a:ext cx="2961960" cy="2273411"/>
          </a:xfrm>
          <a:prstGeom prst="wedgeRectCallout">
            <a:avLst>
              <a:gd name="adj1" fmla="val -68427"/>
              <a:gd name="adj2" fmla="val -22412"/>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2EFE1C6-98D0-525C-DED3-885FD82E38B5}"/>
              </a:ext>
            </a:extLst>
          </p:cNvPr>
          <p:cNvSpPr/>
          <p:nvPr/>
        </p:nvSpPr>
        <p:spPr>
          <a:xfrm>
            <a:off x="9360467" y="4464568"/>
            <a:ext cx="496249" cy="4826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8" descr="Multiple valleys boost thermoelectric performance – Physics World">
            <a:extLst>
              <a:ext uri="{FF2B5EF4-FFF2-40B4-BE49-F238E27FC236}">
                <a16:creationId xmlns:a16="http://schemas.microsoft.com/office/drawing/2014/main" id="{22CDECC9-FFA5-47CD-9DA4-9C4852BE1A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1917" y="1025754"/>
            <a:ext cx="3826031" cy="465721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0D0C6B9-FB1D-4AC3-D0A2-DE3F4F135825}"/>
              </a:ext>
            </a:extLst>
          </p:cNvPr>
          <p:cNvSpPr txBox="1"/>
          <p:nvPr/>
        </p:nvSpPr>
        <p:spPr>
          <a:xfrm>
            <a:off x="5438344" y="5579662"/>
            <a:ext cx="3909516" cy="430887"/>
          </a:xfrm>
          <a:prstGeom prst="rect">
            <a:avLst/>
          </a:prstGeom>
          <a:noFill/>
        </p:spPr>
        <p:txBody>
          <a:bodyPr wrap="square">
            <a:spAutoFit/>
          </a:bodyPr>
          <a:lstStyle/>
          <a:p>
            <a:r>
              <a:rPr lang="ja-JP" altLang="en-US" sz="1100" dirty="0"/>
              <a:t>https://physicsworld.com/a/multiple-valleys-boost-thermoelectric-performance/</a:t>
            </a:r>
          </a:p>
        </p:txBody>
      </p:sp>
      <p:sp>
        <p:nvSpPr>
          <p:cNvPr id="10" name="テキスト ボックス 9">
            <a:extLst>
              <a:ext uri="{FF2B5EF4-FFF2-40B4-BE49-F238E27FC236}">
                <a16:creationId xmlns:a16="http://schemas.microsoft.com/office/drawing/2014/main" id="{A08E4CDA-D326-B41C-951D-75B49420FD08}"/>
              </a:ext>
            </a:extLst>
          </p:cNvPr>
          <p:cNvSpPr txBox="1"/>
          <p:nvPr/>
        </p:nvSpPr>
        <p:spPr>
          <a:xfrm>
            <a:off x="228911" y="4227483"/>
            <a:ext cx="4935958" cy="1719702"/>
          </a:xfrm>
          <a:prstGeom prst="rect">
            <a:avLst/>
          </a:prstGeom>
          <a:noFill/>
        </p:spPr>
        <p:txBody>
          <a:bodyPr wrap="square">
            <a:spAutoFit/>
          </a:bodyPr>
          <a:lstStyle/>
          <a:p>
            <a:pPr marL="541338" indent="-342900">
              <a:lnSpc>
                <a:spcPct val="150000"/>
              </a:lnSpc>
              <a:buFont typeface="Wingdings" panose="05000000000000000000" pitchFamily="2" charset="2"/>
              <a:buChar char="ü"/>
            </a:pPr>
            <a:r>
              <a:rPr kumimoji="1" lang="ja-JP" altLang="en-US" dirty="0"/>
              <a:t>地殻埋蔵量が豊富，毒性が少ない</a:t>
            </a:r>
            <a:endParaRPr kumimoji="1" lang="en-US" altLang="ja-JP" dirty="0"/>
          </a:p>
          <a:p>
            <a:pPr marL="541338" indent="-342900">
              <a:lnSpc>
                <a:spcPct val="150000"/>
              </a:lnSpc>
              <a:buFont typeface="Wingdings" panose="05000000000000000000" pitchFamily="2" charset="2"/>
              <a:buChar char="ü"/>
            </a:pPr>
            <a:r>
              <a:rPr kumimoji="1" lang="en-US" altLang="ja-JP" dirty="0"/>
              <a:t>18</a:t>
            </a:r>
            <a:r>
              <a:rPr kumimoji="1" lang="ja-JP" altLang="en-US" dirty="0"/>
              <a:t>価電子則を満たし，半導体的特性</a:t>
            </a:r>
            <a:endParaRPr kumimoji="1" lang="en-US" altLang="ja-JP" dirty="0"/>
          </a:p>
          <a:p>
            <a:pPr marL="541338" indent="-342900">
              <a:lnSpc>
                <a:spcPct val="150000"/>
              </a:lnSpc>
              <a:buFont typeface="Wingdings" panose="05000000000000000000" pitchFamily="2" charset="2"/>
              <a:buChar char="ü"/>
            </a:pPr>
            <a:r>
              <a:rPr kumimoji="1" lang="en-US" altLang="ja-JP" dirty="0"/>
              <a:t>700~800 K</a:t>
            </a:r>
            <a:r>
              <a:rPr kumimoji="1" lang="ja-JP" altLang="en-US" dirty="0"/>
              <a:t>付近で</a:t>
            </a:r>
            <a:r>
              <a:rPr kumimoji="1" lang="en-US" altLang="ja-JP" i="1" dirty="0"/>
              <a:t>ZT</a:t>
            </a:r>
            <a:r>
              <a:rPr kumimoji="1" lang="ja-JP" altLang="en-US" dirty="0"/>
              <a:t>≈</a:t>
            </a:r>
            <a:r>
              <a:rPr kumimoji="1" lang="en-US" altLang="ja-JP" dirty="0"/>
              <a:t>0.3</a:t>
            </a:r>
            <a:r>
              <a:rPr kumimoji="1" lang="ja-JP" altLang="en-US" dirty="0">
                <a:sym typeface="Wingdings" panose="05000000000000000000" pitchFamily="2" charset="2"/>
              </a:rPr>
              <a:t>（</a:t>
            </a:r>
            <a:r>
              <a:rPr kumimoji="1" lang="en-US" altLang="ja-JP" dirty="0"/>
              <a:t>n</a:t>
            </a:r>
            <a:r>
              <a:rPr kumimoji="1" lang="ja-JP" altLang="en-US" dirty="0"/>
              <a:t>型）</a:t>
            </a:r>
            <a:endParaRPr kumimoji="1" lang="en-US" altLang="ja-JP" dirty="0"/>
          </a:p>
          <a:p>
            <a:pPr marL="541338" indent="-342900">
              <a:lnSpc>
                <a:spcPct val="150000"/>
              </a:lnSpc>
              <a:buFont typeface="Wingdings" panose="05000000000000000000" pitchFamily="2" charset="2"/>
              <a:buChar char="ü"/>
            </a:pPr>
            <a:r>
              <a:rPr kumimoji="1" lang="ja-JP" altLang="en-US" dirty="0"/>
              <a:t>熱電特性の最適化により</a:t>
            </a:r>
            <a:r>
              <a:rPr kumimoji="1" lang="en-US" altLang="ja-JP" i="1" dirty="0" err="1"/>
              <a:t>ZT</a:t>
            </a:r>
            <a:r>
              <a:rPr kumimoji="1" lang="en-US" altLang="ja-JP" baseline="-25000" dirty="0" err="1"/>
              <a:t>max</a:t>
            </a:r>
            <a:r>
              <a:rPr kumimoji="1" lang="en-US" altLang="ja-JP" i="1" dirty="0"/>
              <a:t>=</a:t>
            </a:r>
            <a:r>
              <a:rPr kumimoji="1" lang="en-US" altLang="ja-JP" dirty="0"/>
              <a:t>1.5</a:t>
            </a:r>
            <a:r>
              <a:rPr kumimoji="1" lang="en-US" altLang="ja-JP" baseline="30000" dirty="0"/>
              <a:t> *) </a:t>
            </a:r>
          </a:p>
        </p:txBody>
      </p:sp>
      <p:sp>
        <p:nvSpPr>
          <p:cNvPr id="12" name="テキスト ボックス 11">
            <a:extLst>
              <a:ext uri="{FF2B5EF4-FFF2-40B4-BE49-F238E27FC236}">
                <a16:creationId xmlns:a16="http://schemas.microsoft.com/office/drawing/2014/main" id="{ABFB310C-ABA4-3CFB-38AB-C81901CE43E1}"/>
              </a:ext>
            </a:extLst>
          </p:cNvPr>
          <p:cNvSpPr txBox="1"/>
          <p:nvPr/>
        </p:nvSpPr>
        <p:spPr>
          <a:xfrm>
            <a:off x="265859" y="6534208"/>
            <a:ext cx="7994650" cy="307777"/>
          </a:xfrm>
          <a:prstGeom prst="rect">
            <a:avLst/>
          </a:prstGeom>
          <a:noFill/>
        </p:spPr>
        <p:txBody>
          <a:bodyPr wrap="square">
            <a:spAutoFit/>
          </a:bodyPr>
          <a:lstStyle/>
          <a:p>
            <a:r>
              <a:rPr lang="ja-JP" altLang="en-US" sz="1400" dirty="0"/>
              <a:t>*</a:t>
            </a:r>
            <a:r>
              <a:rPr lang="en-US" altLang="ja-JP" sz="1400" dirty="0"/>
              <a:t>) S. Sakurada, </a:t>
            </a:r>
            <a:r>
              <a:rPr lang="en-US" altLang="ja-JP" sz="1400" i="1" dirty="0"/>
              <a:t>et al.</a:t>
            </a:r>
            <a:r>
              <a:rPr lang="en-US" altLang="ja-JP" sz="1400" dirty="0"/>
              <a:t> : </a:t>
            </a:r>
            <a:r>
              <a:rPr lang="en-US" altLang="ja-JP" sz="1400" i="1" dirty="0"/>
              <a:t>Appl. Phys. Lett.</a:t>
            </a:r>
            <a:r>
              <a:rPr lang="en-US" altLang="ja-JP" sz="1400" dirty="0"/>
              <a:t> </a:t>
            </a:r>
            <a:r>
              <a:rPr lang="en-US" altLang="ja-JP" sz="1400" b="1" dirty="0"/>
              <a:t>86</a:t>
            </a:r>
            <a:r>
              <a:rPr lang="en-US" altLang="ja-JP" sz="1400" dirty="0"/>
              <a:t> (2005).</a:t>
            </a:r>
            <a:endParaRPr lang="ja-JP" altLang="en-US" sz="1400" dirty="0"/>
          </a:p>
        </p:txBody>
      </p:sp>
      <p:sp>
        <p:nvSpPr>
          <p:cNvPr id="14" name="テキスト ボックス 13">
            <a:extLst>
              <a:ext uri="{FF2B5EF4-FFF2-40B4-BE49-F238E27FC236}">
                <a16:creationId xmlns:a16="http://schemas.microsoft.com/office/drawing/2014/main" id="{68AD206F-A3E4-E250-F0F5-7F2602302FDC}"/>
              </a:ext>
            </a:extLst>
          </p:cNvPr>
          <p:cNvSpPr txBox="1"/>
          <p:nvPr/>
        </p:nvSpPr>
        <p:spPr>
          <a:xfrm>
            <a:off x="107213" y="1087069"/>
            <a:ext cx="6505382" cy="307777"/>
          </a:xfrm>
          <a:prstGeom prst="rect">
            <a:avLst/>
          </a:prstGeom>
          <a:noFill/>
        </p:spPr>
        <p:txBody>
          <a:bodyPr wrap="square" lIns="0" tIns="0" rIns="0" bIns="0" rtlCol="0">
            <a:spAutoFit/>
          </a:bodyPr>
          <a:lstStyle/>
          <a:p>
            <a:pPr marL="285750" indent="-285750" algn="l">
              <a:buFont typeface="Wingdings" panose="05000000000000000000" pitchFamily="2" charset="2"/>
              <a:buChar char="p"/>
            </a:pPr>
            <a:r>
              <a:rPr kumimoji="1" lang="ja-JP" altLang="en-US" sz="2000" b="1" dirty="0"/>
              <a:t>ハーフ・ホイスラー合金</a:t>
            </a:r>
            <a:r>
              <a:rPr kumimoji="1" lang="en-US" altLang="ja-JP" sz="2000" b="1" dirty="0"/>
              <a:t>TiNiSn</a:t>
            </a:r>
            <a:endParaRPr kumimoji="1" lang="ja-JP" altLang="en-US" sz="2000" b="1" dirty="0"/>
          </a:p>
        </p:txBody>
      </p:sp>
      <p:pic>
        <p:nvPicPr>
          <p:cNvPr id="9" name="図 8" descr="グラフ, バブル チャート&#10;&#10;自動的に生成された説明">
            <a:extLst>
              <a:ext uri="{FF2B5EF4-FFF2-40B4-BE49-F238E27FC236}">
                <a16:creationId xmlns:a16="http://schemas.microsoft.com/office/drawing/2014/main" id="{9ABC616C-8236-1BFA-BDB0-DEB04B99553D}"/>
              </a:ext>
            </a:extLst>
          </p:cNvPr>
          <p:cNvPicPr>
            <a:picLocks noChangeAspect="1"/>
          </p:cNvPicPr>
          <p:nvPr/>
        </p:nvPicPr>
        <p:blipFill rotWithShape="1">
          <a:blip r:embed="rId4">
            <a:extLst>
              <a:ext uri="{28A0092B-C50C-407E-A947-70E740481C1C}">
                <a14:useLocalDpi xmlns:a14="http://schemas.microsoft.com/office/drawing/2010/main" val="0"/>
              </a:ext>
            </a:extLst>
          </a:blip>
          <a:srcRect l="32675" t="12365" r="32903" b="11162"/>
          <a:stretch/>
        </p:blipFill>
        <p:spPr>
          <a:xfrm>
            <a:off x="1502855" y="1571139"/>
            <a:ext cx="2152444" cy="2098936"/>
          </a:xfrm>
          <a:prstGeom prst="rect">
            <a:avLst/>
          </a:prstGeom>
        </p:spPr>
      </p:pic>
    </p:spTree>
    <p:extLst>
      <p:ext uri="{BB962C8B-B14F-4D97-AF65-F5344CB8AC3E}">
        <p14:creationId xmlns:p14="http://schemas.microsoft.com/office/powerpoint/2010/main" val="115233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92DDFA1-EAEF-C3BC-9EBF-DFC64AEAACE7}"/>
              </a:ext>
            </a:extLst>
          </p:cNvPr>
          <p:cNvPicPr>
            <a:picLocks noChangeAspect="1"/>
          </p:cNvPicPr>
          <p:nvPr/>
        </p:nvPicPr>
        <p:blipFill>
          <a:blip r:embed="rId3"/>
          <a:stretch>
            <a:fillRect/>
          </a:stretch>
        </p:blipFill>
        <p:spPr>
          <a:xfrm>
            <a:off x="4482150" y="2564904"/>
            <a:ext cx="2484456" cy="1824301"/>
          </a:xfrm>
          <a:prstGeom prst="rect">
            <a:avLst/>
          </a:prstGeom>
        </p:spPr>
      </p:pic>
      <p:pic>
        <p:nvPicPr>
          <p:cNvPr id="16" name="図 15">
            <a:extLst>
              <a:ext uri="{FF2B5EF4-FFF2-40B4-BE49-F238E27FC236}">
                <a16:creationId xmlns:a16="http://schemas.microsoft.com/office/drawing/2014/main" id="{974155E5-E8A9-0FB0-02CE-6EDA380C714B}"/>
              </a:ext>
            </a:extLst>
          </p:cNvPr>
          <p:cNvPicPr>
            <a:picLocks noChangeAspect="1"/>
          </p:cNvPicPr>
          <p:nvPr/>
        </p:nvPicPr>
        <p:blipFill>
          <a:blip r:embed="rId4"/>
          <a:stretch>
            <a:fillRect/>
          </a:stretch>
        </p:blipFill>
        <p:spPr>
          <a:xfrm>
            <a:off x="4211960" y="2734066"/>
            <a:ext cx="228612" cy="1485976"/>
          </a:xfrm>
          <a:prstGeom prst="rect">
            <a:avLst/>
          </a:prstGeom>
        </p:spPr>
      </p:pic>
      <p:pic>
        <p:nvPicPr>
          <p:cNvPr id="37" name="図 36">
            <a:extLst>
              <a:ext uri="{FF2B5EF4-FFF2-40B4-BE49-F238E27FC236}">
                <a16:creationId xmlns:a16="http://schemas.microsoft.com/office/drawing/2014/main" id="{0544D84D-BF66-FF1E-30BD-039CAE1ACA60}"/>
              </a:ext>
            </a:extLst>
          </p:cNvPr>
          <p:cNvPicPr>
            <a:picLocks noChangeAspect="1"/>
          </p:cNvPicPr>
          <p:nvPr/>
        </p:nvPicPr>
        <p:blipFill>
          <a:blip r:embed="rId5"/>
          <a:stretch>
            <a:fillRect/>
          </a:stretch>
        </p:blipFill>
        <p:spPr>
          <a:xfrm>
            <a:off x="107504" y="1911544"/>
            <a:ext cx="4146763" cy="3073558"/>
          </a:xfrm>
          <a:prstGeom prst="rect">
            <a:avLst/>
          </a:prstGeom>
        </p:spPr>
      </p:pic>
      <p:sp>
        <p:nvSpPr>
          <p:cNvPr id="2" name="スライド番号プレースホルダー 1">
            <a:extLst>
              <a:ext uri="{FF2B5EF4-FFF2-40B4-BE49-F238E27FC236}">
                <a16:creationId xmlns:a16="http://schemas.microsoft.com/office/drawing/2014/main" id="{BAF6637D-30E5-16A9-40B8-3C7907370C27}"/>
              </a:ext>
            </a:extLst>
          </p:cNvPr>
          <p:cNvSpPr>
            <a:spLocks noGrp="1"/>
          </p:cNvSpPr>
          <p:nvPr>
            <p:ph type="sldNum" sz="quarter" idx="12"/>
          </p:nvPr>
        </p:nvSpPr>
        <p:spPr/>
        <p:txBody>
          <a:bodyPr/>
          <a:lstStyle/>
          <a:p>
            <a:fld id="{90BA7EBE-6FD4-4B50-83C6-C925E775C4BE}" type="slidenum">
              <a:rPr kumimoji="1" lang="ja-JP" altLang="en-US" smtClean="0"/>
              <a:pPr/>
              <a:t>4</a:t>
            </a:fld>
            <a:endParaRPr kumimoji="1" lang="ja-JP" altLang="en-US" dirty="0"/>
          </a:p>
        </p:txBody>
      </p:sp>
      <p:sp>
        <p:nvSpPr>
          <p:cNvPr id="6" name="タイトル 1">
            <a:extLst>
              <a:ext uri="{FF2B5EF4-FFF2-40B4-BE49-F238E27FC236}">
                <a16:creationId xmlns:a16="http://schemas.microsoft.com/office/drawing/2014/main" id="{B421B7D6-CD3E-0D00-5F2D-4ECC8C80D9E1}"/>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型ハーフ・ホイスラー合金の先行研究</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4" name="楕円 23">
            <a:extLst>
              <a:ext uri="{FF2B5EF4-FFF2-40B4-BE49-F238E27FC236}">
                <a16:creationId xmlns:a16="http://schemas.microsoft.com/office/drawing/2014/main" id="{DF187849-92F1-0D26-2DD1-6C80DF6652A0}"/>
              </a:ext>
            </a:extLst>
          </p:cNvPr>
          <p:cNvSpPr/>
          <p:nvPr/>
        </p:nvSpPr>
        <p:spPr>
          <a:xfrm>
            <a:off x="3119864" y="1924113"/>
            <a:ext cx="1129758" cy="2384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80B4164-5B34-00D8-A15A-0D06C856DF4B}"/>
              </a:ext>
            </a:extLst>
          </p:cNvPr>
          <p:cNvSpPr txBox="1"/>
          <p:nvPr/>
        </p:nvSpPr>
        <p:spPr>
          <a:xfrm>
            <a:off x="-828600" y="4959079"/>
            <a:ext cx="6707506" cy="246221"/>
          </a:xfrm>
          <a:prstGeom prst="rect">
            <a:avLst/>
          </a:prstGeom>
          <a:noFill/>
        </p:spPr>
        <p:txBody>
          <a:bodyPr wrap="square" lIns="0" tIns="0" rIns="0" bIns="0" rtlCol="0">
            <a:spAutoFit/>
          </a:bodyPr>
          <a:lstStyle/>
          <a:p>
            <a:pPr algn="ctr"/>
            <a:r>
              <a:rPr kumimoji="1" lang="en-US" altLang="ja-JP" sz="1600" dirty="0">
                <a:latin typeface="+mn-ea"/>
                <a:cs typeface="Times New Roman" panose="02020603050405020304" pitchFamily="18" charset="0"/>
              </a:rPr>
              <a:t>TiNi</a:t>
            </a:r>
            <a:r>
              <a:rPr kumimoji="1" lang="en-US" altLang="ja-JP" sz="1600" baseline="-25000" dirty="0">
                <a:latin typeface="+mn-ea"/>
                <a:cs typeface="Times New Roman" panose="02020603050405020304" pitchFamily="18" charset="0"/>
              </a:rPr>
              <a:t>1-x</a:t>
            </a:r>
            <a:r>
              <a:rPr kumimoji="1" lang="en-US" altLang="ja-JP" sz="1600" dirty="0">
                <a:latin typeface="+mn-ea"/>
                <a:cs typeface="Times New Roman" panose="02020603050405020304" pitchFamily="18" charset="0"/>
              </a:rPr>
              <a:t>Co</a:t>
            </a:r>
            <a:r>
              <a:rPr kumimoji="1" lang="en-US" altLang="ja-JP" sz="1600" baseline="-25000" dirty="0">
                <a:latin typeface="+mn-ea"/>
                <a:cs typeface="Times New Roman" panose="02020603050405020304" pitchFamily="18" charset="0"/>
              </a:rPr>
              <a:t>x</a:t>
            </a:r>
            <a:r>
              <a:rPr kumimoji="1" lang="en-US" altLang="ja-JP" sz="1600" dirty="0">
                <a:latin typeface="+mn-ea"/>
                <a:cs typeface="Times New Roman" panose="02020603050405020304" pitchFamily="18" charset="0"/>
              </a:rPr>
              <a:t>Sn</a:t>
            </a:r>
            <a:r>
              <a:rPr kumimoji="1" lang="ja-JP" altLang="en-US" sz="1600" dirty="0">
                <a:latin typeface="+mn-ea"/>
                <a:cs typeface="Times New Roman" panose="02020603050405020304" pitchFamily="18" charset="0"/>
              </a:rPr>
              <a:t>のゼーベック係数</a:t>
            </a:r>
            <a:r>
              <a:rPr kumimoji="1" lang="en-US" altLang="ja-JP" sz="1600" dirty="0">
                <a:latin typeface="+mn-ea"/>
                <a:cs typeface="Times New Roman" panose="02020603050405020304" pitchFamily="18" charset="0"/>
              </a:rPr>
              <a:t>(1)</a:t>
            </a:r>
            <a:r>
              <a:rPr kumimoji="1" lang="ja-JP" altLang="en-US" sz="1600" dirty="0">
                <a:latin typeface="+mn-ea"/>
                <a:cs typeface="Times New Roman" panose="02020603050405020304" pitchFamily="18" charset="0"/>
              </a:rPr>
              <a:t>及び電気抵抗率</a:t>
            </a:r>
            <a:r>
              <a:rPr kumimoji="1" lang="en-US" altLang="ja-JP" sz="1600" dirty="0">
                <a:latin typeface="+mn-ea"/>
                <a:cs typeface="Times New Roman" panose="02020603050405020304" pitchFamily="18" charset="0"/>
              </a:rPr>
              <a:t>(2)</a:t>
            </a:r>
            <a:r>
              <a:rPr kumimoji="1" lang="en-US" altLang="ja-JP" sz="1600" baseline="30000" dirty="0">
                <a:latin typeface="+mn-ea"/>
                <a:cs typeface="Times New Roman" panose="02020603050405020304" pitchFamily="18" charset="0"/>
              </a:rPr>
              <a:t>*)</a:t>
            </a:r>
            <a:endParaRPr kumimoji="1" lang="ja-JP" altLang="en-US" sz="1600" baseline="30000" dirty="0">
              <a:latin typeface="+mn-ea"/>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8991A564-D7FB-19D6-EAFF-E5FD3C6C01A6}"/>
              </a:ext>
            </a:extLst>
          </p:cNvPr>
          <p:cNvSpPr txBox="1"/>
          <p:nvPr/>
        </p:nvSpPr>
        <p:spPr>
          <a:xfrm>
            <a:off x="251520" y="5272896"/>
            <a:ext cx="5175053" cy="215444"/>
          </a:xfrm>
          <a:prstGeom prst="rect">
            <a:avLst/>
          </a:prstGeom>
          <a:noFill/>
        </p:spPr>
        <p:txBody>
          <a:bodyPr wrap="square" lIns="0" tIns="0" rIns="0" bIns="0">
            <a:spAutoFit/>
          </a:bodyPr>
          <a:lstStyle/>
          <a:p>
            <a:r>
              <a:rPr lang="en-US" altLang="ja-JP" sz="1400" dirty="0"/>
              <a:t>*)V. A. </a:t>
            </a:r>
            <a:r>
              <a:rPr lang="en-US" altLang="ja-JP" sz="1400" dirty="0" err="1"/>
              <a:t>Romaka</a:t>
            </a:r>
            <a:r>
              <a:rPr lang="en-US" altLang="ja-JP" sz="1400" dirty="0"/>
              <a:t>, </a:t>
            </a:r>
            <a:r>
              <a:rPr lang="en-US" altLang="ja-JP" sz="1400" i="1" dirty="0"/>
              <a:t>et</a:t>
            </a:r>
            <a:r>
              <a:rPr lang="en-US" altLang="ja-JP" sz="1400" dirty="0"/>
              <a:t> </a:t>
            </a:r>
            <a:r>
              <a:rPr lang="en-US" altLang="ja-JP" sz="1400" i="1" dirty="0"/>
              <a:t>al</a:t>
            </a:r>
            <a:r>
              <a:rPr lang="en-US" altLang="ja-JP" sz="1400" dirty="0"/>
              <a:t>. : </a:t>
            </a:r>
            <a:r>
              <a:rPr lang="en-US" altLang="ja-JP" sz="1400" i="1" dirty="0"/>
              <a:t>Semiconductors</a:t>
            </a:r>
            <a:r>
              <a:rPr lang="en-US" altLang="ja-JP" sz="1400" dirty="0"/>
              <a:t> </a:t>
            </a:r>
            <a:r>
              <a:rPr lang="en-US" altLang="ja-JP" sz="1400" b="1" dirty="0"/>
              <a:t>43</a:t>
            </a:r>
            <a:r>
              <a:rPr lang="en-US" altLang="ja-JP" sz="1400" dirty="0"/>
              <a:t> (2009).</a:t>
            </a:r>
            <a:endParaRPr lang="ja-JP" altLang="en-US" sz="1400" dirty="0"/>
          </a:p>
        </p:txBody>
      </p:sp>
      <p:sp>
        <p:nvSpPr>
          <p:cNvPr id="29" name="正方形/長方形 28">
            <a:extLst>
              <a:ext uri="{FF2B5EF4-FFF2-40B4-BE49-F238E27FC236}">
                <a16:creationId xmlns:a16="http://schemas.microsoft.com/office/drawing/2014/main" id="{F7ED55C7-9AAD-C052-26CB-0415A78839E1}"/>
              </a:ext>
            </a:extLst>
          </p:cNvPr>
          <p:cNvSpPr/>
          <p:nvPr/>
        </p:nvSpPr>
        <p:spPr>
          <a:xfrm>
            <a:off x="569932" y="2139838"/>
            <a:ext cx="1088621" cy="2376000"/>
          </a:xfrm>
          <a:prstGeom prst="rect">
            <a:avLst/>
          </a:prstGeom>
          <a:solidFill>
            <a:srgbClr val="4DC4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C00C157F-17EF-C2AB-2E0D-B6C151828E2A}"/>
              </a:ext>
            </a:extLst>
          </p:cNvPr>
          <p:cNvSpPr txBox="1"/>
          <p:nvPr/>
        </p:nvSpPr>
        <p:spPr>
          <a:xfrm>
            <a:off x="2358907" y="1730122"/>
            <a:ext cx="748603" cy="307777"/>
          </a:xfrm>
          <a:prstGeom prst="rect">
            <a:avLst/>
          </a:prstGeom>
          <a:noFill/>
        </p:spPr>
        <p:txBody>
          <a:bodyPr wrap="none" lIns="0" tIns="0" rIns="0" bIns="0" rtlCol="0">
            <a:spAutoFit/>
          </a:bodyPr>
          <a:lstStyle/>
          <a:p>
            <a:pPr algn="l"/>
            <a:r>
              <a:rPr kumimoji="1" lang="en-US" altLang="ja-JP" sz="2000" dirty="0"/>
              <a:t>p-type</a:t>
            </a:r>
            <a:endParaRPr kumimoji="1" lang="ja-JP" altLang="en-US" sz="2000" dirty="0"/>
          </a:p>
        </p:txBody>
      </p:sp>
      <p:sp>
        <p:nvSpPr>
          <p:cNvPr id="4" name="テキスト ボックス 3">
            <a:extLst>
              <a:ext uri="{FF2B5EF4-FFF2-40B4-BE49-F238E27FC236}">
                <a16:creationId xmlns:a16="http://schemas.microsoft.com/office/drawing/2014/main" id="{9AD66917-9D33-3184-5926-9B5B9EC3E1FC}"/>
              </a:ext>
            </a:extLst>
          </p:cNvPr>
          <p:cNvSpPr txBox="1"/>
          <p:nvPr/>
        </p:nvSpPr>
        <p:spPr>
          <a:xfrm>
            <a:off x="-53002" y="995906"/>
            <a:ext cx="8670477" cy="515526"/>
          </a:xfrm>
          <a:prstGeom prst="rect">
            <a:avLst/>
          </a:prstGeom>
          <a:noFill/>
        </p:spPr>
        <p:txBody>
          <a:bodyPr wrap="square">
            <a:spAutoFit/>
          </a:bodyPr>
          <a:lstStyle/>
          <a:p>
            <a:pPr marL="541338" indent="-342900">
              <a:lnSpc>
                <a:spcPct val="150000"/>
              </a:lnSpc>
              <a:buFont typeface="Wingdings" panose="05000000000000000000" pitchFamily="2" charset="2"/>
              <a:buChar char="p"/>
            </a:pPr>
            <a:r>
              <a:rPr kumimoji="1" lang="en-US" altLang="ja-JP" sz="2000" b="1" dirty="0"/>
              <a:t>p</a:t>
            </a:r>
            <a:r>
              <a:rPr kumimoji="1" lang="ja-JP" altLang="en-US" sz="2000" b="1" dirty="0"/>
              <a:t>型化には価電子数の少ない元素の固溶が有効</a:t>
            </a:r>
            <a:endParaRPr kumimoji="1" lang="en-US" altLang="ja-JP" sz="2000" b="1" dirty="0"/>
          </a:p>
        </p:txBody>
      </p:sp>
      <p:sp>
        <p:nvSpPr>
          <p:cNvPr id="7" name="テキスト ボックス 6">
            <a:extLst>
              <a:ext uri="{FF2B5EF4-FFF2-40B4-BE49-F238E27FC236}">
                <a16:creationId xmlns:a16="http://schemas.microsoft.com/office/drawing/2014/main" id="{0B70755E-91AE-88BF-10A0-0FECB83E82BD}"/>
              </a:ext>
            </a:extLst>
          </p:cNvPr>
          <p:cNvSpPr txBox="1"/>
          <p:nvPr/>
        </p:nvSpPr>
        <p:spPr>
          <a:xfrm>
            <a:off x="1133660" y="1730122"/>
            <a:ext cx="743793" cy="307777"/>
          </a:xfrm>
          <a:prstGeom prst="rect">
            <a:avLst/>
          </a:prstGeom>
          <a:noFill/>
        </p:spPr>
        <p:txBody>
          <a:bodyPr wrap="none" lIns="0" tIns="0" rIns="0" bIns="0" rtlCol="0">
            <a:spAutoFit/>
          </a:bodyPr>
          <a:lstStyle/>
          <a:p>
            <a:pPr algn="l"/>
            <a:r>
              <a:rPr kumimoji="1" lang="en-US" altLang="ja-JP" sz="2000" dirty="0"/>
              <a:t>n-type</a:t>
            </a:r>
            <a:endParaRPr kumimoji="1" lang="ja-JP" altLang="en-US" sz="2000" dirty="0"/>
          </a:p>
        </p:txBody>
      </p:sp>
      <p:sp>
        <p:nvSpPr>
          <p:cNvPr id="38" name="正方形/長方形 37">
            <a:extLst>
              <a:ext uri="{FF2B5EF4-FFF2-40B4-BE49-F238E27FC236}">
                <a16:creationId xmlns:a16="http://schemas.microsoft.com/office/drawing/2014/main" id="{28A17839-E3FF-3217-4CF4-879A221C257D}"/>
              </a:ext>
            </a:extLst>
          </p:cNvPr>
          <p:cNvSpPr/>
          <p:nvPr/>
        </p:nvSpPr>
        <p:spPr>
          <a:xfrm>
            <a:off x="1655052" y="2141387"/>
            <a:ext cx="2088000" cy="2376000"/>
          </a:xfrm>
          <a:prstGeom prst="rect">
            <a:avLst/>
          </a:prstGeom>
          <a:solidFill>
            <a:srgbClr val="FFCC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01516E2-0DDD-5CF4-4633-4AD257247FFB}"/>
              </a:ext>
            </a:extLst>
          </p:cNvPr>
          <p:cNvSpPr txBox="1"/>
          <p:nvPr/>
        </p:nvSpPr>
        <p:spPr>
          <a:xfrm>
            <a:off x="2753248" y="4127706"/>
            <a:ext cx="1245412" cy="307777"/>
          </a:xfrm>
          <a:prstGeom prst="rect">
            <a:avLst/>
          </a:prstGeom>
          <a:noFill/>
        </p:spPr>
        <p:txBody>
          <a:bodyPr wrap="square" lIns="0" tIns="0" rIns="0" bIns="0" rtlCol="0">
            <a:spAutoFit/>
          </a:bodyPr>
          <a:lstStyle/>
          <a:p>
            <a:pPr algn="l"/>
            <a:r>
              <a:rPr kumimoji="1" lang="en-US" altLang="ja-JP" sz="2000" dirty="0"/>
              <a:t>T=80 K</a:t>
            </a:r>
            <a:endParaRPr kumimoji="1" lang="ja-JP" altLang="en-US" sz="2000" dirty="0"/>
          </a:p>
        </p:txBody>
      </p:sp>
      <p:cxnSp>
        <p:nvCxnSpPr>
          <p:cNvPr id="20" name="直線矢印コネクタ 19">
            <a:extLst>
              <a:ext uri="{FF2B5EF4-FFF2-40B4-BE49-F238E27FC236}">
                <a16:creationId xmlns:a16="http://schemas.microsoft.com/office/drawing/2014/main" id="{E0D28570-B690-C892-D3BB-CC60786BDC13}"/>
              </a:ext>
            </a:extLst>
          </p:cNvPr>
          <p:cNvCxnSpPr>
            <a:cxnSpLocks/>
          </p:cNvCxnSpPr>
          <p:nvPr/>
        </p:nvCxnSpPr>
        <p:spPr>
          <a:xfrm>
            <a:off x="2915816" y="2636912"/>
            <a:ext cx="648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8F0E00F5-A83F-F826-14AB-A718305B51B3}"/>
              </a:ext>
            </a:extLst>
          </p:cNvPr>
          <p:cNvSpPr txBox="1"/>
          <p:nvPr/>
        </p:nvSpPr>
        <p:spPr>
          <a:xfrm>
            <a:off x="827584" y="5564571"/>
            <a:ext cx="7488832" cy="888705"/>
          </a:xfrm>
          <a:prstGeom prst="rect">
            <a:avLst/>
          </a:prstGeom>
          <a:solidFill>
            <a:srgbClr val="75DBFF">
              <a:alpha val="50196"/>
            </a:srgbClr>
          </a:solidFill>
        </p:spPr>
        <p:txBody>
          <a:bodyPr wrap="square">
            <a:spAutoFit/>
          </a:bodyPr>
          <a:lstStyle/>
          <a:p>
            <a:pPr marL="541338" indent="-342900">
              <a:lnSpc>
                <a:spcPct val="150000"/>
              </a:lnSpc>
              <a:buFont typeface="Wingdings" panose="05000000000000000000" pitchFamily="2" charset="2"/>
              <a:buChar char="ü"/>
            </a:pPr>
            <a:r>
              <a:rPr kumimoji="1" lang="en-US" altLang="ja-JP" i="1" dirty="0"/>
              <a:t>ZT</a:t>
            </a:r>
            <a:r>
              <a:rPr kumimoji="1" lang="ja-JP" altLang="en-US" dirty="0"/>
              <a:t>及びピーク温度（</a:t>
            </a:r>
            <a:r>
              <a:rPr kumimoji="1" lang="en-US" altLang="ja-JP" dirty="0"/>
              <a:t>700~800 K</a:t>
            </a:r>
            <a:r>
              <a:rPr kumimoji="1" lang="ja-JP" altLang="en-US" dirty="0"/>
              <a:t>）までの熱電特性が不明</a:t>
            </a:r>
            <a:endParaRPr kumimoji="1" lang="en-US" altLang="ja-JP" dirty="0"/>
          </a:p>
          <a:p>
            <a:pPr marL="541338" indent="-342900">
              <a:lnSpc>
                <a:spcPct val="150000"/>
              </a:lnSpc>
              <a:buFont typeface="Wingdings" panose="05000000000000000000" pitchFamily="2" charset="2"/>
              <a:buChar char="ü"/>
            </a:pPr>
            <a:r>
              <a:rPr kumimoji="1" lang="ja-JP" altLang="en-US" dirty="0"/>
              <a:t>他の</a:t>
            </a:r>
            <a:r>
              <a:rPr kumimoji="1" lang="en-US" altLang="ja-JP" dirty="0" err="1"/>
              <a:t>hH</a:t>
            </a:r>
            <a:r>
              <a:rPr kumimoji="1" lang="ja-JP" altLang="en-US" dirty="0"/>
              <a:t>合金と比較すると</a:t>
            </a:r>
            <a:r>
              <a:rPr kumimoji="1" lang="en-US" altLang="ja-JP" dirty="0"/>
              <a:t>p</a:t>
            </a:r>
            <a:r>
              <a:rPr kumimoji="1" lang="ja-JP" altLang="en-US" dirty="0"/>
              <a:t>型</a:t>
            </a:r>
            <a:r>
              <a:rPr kumimoji="1" lang="en-US" altLang="ja-JP" dirty="0"/>
              <a:t>TiNiSn</a:t>
            </a:r>
            <a:r>
              <a:rPr kumimoji="1" lang="ja-JP" altLang="en-US" dirty="0"/>
              <a:t>は十分な検討がされていない</a:t>
            </a:r>
            <a:endParaRPr kumimoji="1" lang="en-US" altLang="ja-JP" dirty="0"/>
          </a:p>
        </p:txBody>
      </p:sp>
      <p:graphicFrame>
        <p:nvGraphicFramePr>
          <p:cNvPr id="5" name="表 26">
            <a:extLst>
              <a:ext uri="{FF2B5EF4-FFF2-40B4-BE49-F238E27FC236}">
                <a16:creationId xmlns:a16="http://schemas.microsoft.com/office/drawing/2014/main" id="{0DFBE989-14D5-E563-34DA-5DAB3BB185FF}"/>
              </a:ext>
            </a:extLst>
          </p:cNvPr>
          <p:cNvGraphicFramePr>
            <a:graphicFrameLocks noGrp="1"/>
          </p:cNvGraphicFramePr>
          <p:nvPr>
            <p:extLst>
              <p:ext uri="{D42A27DB-BD31-4B8C-83A1-F6EECF244321}">
                <p14:modId xmlns:p14="http://schemas.microsoft.com/office/powerpoint/2010/main" val="2858650344"/>
              </p:ext>
            </p:extLst>
          </p:nvPr>
        </p:nvGraphicFramePr>
        <p:xfrm>
          <a:off x="6444208" y="1090551"/>
          <a:ext cx="2376000" cy="97536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97544306"/>
                    </a:ext>
                  </a:extLst>
                </a:gridCol>
                <a:gridCol w="792000">
                  <a:extLst>
                    <a:ext uri="{9D8B030D-6E8A-4147-A177-3AD203B41FA5}">
                      <a16:colId xmlns:a16="http://schemas.microsoft.com/office/drawing/2014/main" val="2348325435"/>
                    </a:ext>
                  </a:extLst>
                </a:gridCol>
                <a:gridCol w="792000">
                  <a:extLst>
                    <a:ext uri="{9D8B030D-6E8A-4147-A177-3AD203B41FA5}">
                      <a16:colId xmlns:a16="http://schemas.microsoft.com/office/drawing/2014/main" val="3291929895"/>
                    </a:ext>
                  </a:extLst>
                </a:gridCol>
              </a:tblGrid>
              <a:tr h="216000">
                <a:tc>
                  <a:txBody>
                    <a:bodyPr/>
                    <a:lstStyle/>
                    <a:p>
                      <a:pPr algn="ctr"/>
                      <a:r>
                        <a:rPr kumimoji="1" lang="en-US" altLang="ja-JP" sz="1600" baseline="0" dirty="0">
                          <a:solidFill>
                            <a:schemeClr val="tx1"/>
                          </a:solidFill>
                        </a:rPr>
                        <a:t>-1</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aseline="0" dirty="0">
                          <a:solidFill>
                            <a:schemeClr val="tx1"/>
                          </a:solidFill>
                        </a:rPr>
                        <a:t>0</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aseline="0" dirty="0">
                          <a:solidFill>
                            <a:schemeClr val="tx1"/>
                          </a:solidFill>
                        </a:rPr>
                        <a:t>+1</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58377359"/>
                  </a:ext>
                </a:extLst>
              </a:tr>
              <a:tr h="216000">
                <a:tc>
                  <a:txBody>
                    <a:bodyPr/>
                    <a:lstStyle/>
                    <a:p>
                      <a:pPr algn="ctr"/>
                      <a:r>
                        <a:rPr kumimoji="1" lang="en-US" altLang="ja-JP" sz="1600" baseline="0" dirty="0">
                          <a:solidFill>
                            <a:schemeClr val="tx1"/>
                          </a:solidFill>
                        </a:rPr>
                        <a:t>Sc</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baseline="0" dirty="0">
                          <a:solidFill>
                            <a:schemeClr val="tx1"/>
                          </a:solidFill>
                        </a:rPr>
                        <a:t>Ti</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baseline="0" dirty="0">
                          <a:solidFill>
                            <a:schemeClr val="tx1"/>
                          </a:solidFill>
                        </a:rPr>
                        <a:t>V</a:t>
                      </a:r>
                      <a:endParaRPr kumimoji="1" lang="ja-JP" altLang="en-US" sz="1600" baseline="0" dirty="0">
                        <a:solidFill>
                          <a:schemeClr val="tx1"/>
                        </a:solidFill>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18222746"/>
                  </a:ext>
                </a:extLst>
              </a:tr>
              <a:tr h="216000">
                <a:tc>
                  <a:txBody>
                    <a:bodyPr/>
                    <a:lstStyle/>
                    <a:p>
                      <a:pPr algn="ctr"/>
                      <a:r>
                        <a:rPr kumimoji="1" lang="en-US" altLang="ja-JP" sz="1600" baseline="0" dirty="0">
                          <a:solidFill>
                            <a:schemeClr val="tx1"/>
                          </a:solidFill>
                        </a:rPr>
                        <a:t>Co</a:t>
                      </a:r>
                      <a:endParaRPr kumimoji="1" lang="ja-JP" altLang="en-US" sz="1600" baseline="0" dirty="0">
                        <a:solidFill>
                          <a:schemeClr val="tx1"/>
                        </a:solidFill>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Ni</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Cu</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46275343"/>
                  </a:ext>
                </a:extLst>
              </a:tr>
              <a:tr h="216000">
                <a:tc>
                  <a:txBody>
                    <a:bodyPr/>
                    <a:lstStyle/>
                    <a:p>
                      <a:pPr algn="ctr"/>
                      <a:r>
                        <a:rPr kumimoji="1" lang="en-US" altLang="ja-JP" sz="1600" baseline="0" dirty="0">
                          <a:solidFill>
                            <a:schemeClr val="tx1"/>
                          </a:solidFill>
                        </a:rPr>
                        <a:t>In</a:t>
                      </a:r>
                      <a:endParaRPr kumimoji="1" lang="ja-JP" altLang="en-US" sz="1600" baseline="0" dirty="0">
                        <a:solidFill>
                          <a:schemeClr val="tx1"/>
                        </a:solidFill>
                      </a:endParaRP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Sn</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baseline="0" dirty="0">
                          <a:solidFill>
                            <a:schemeClr val="tx1"/>
                          </a:solidFill>
                        </a:rPr>
                        <a:t>Sb</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47439526"/>
                  </a:ext>
                </a:extLst>
              </a:tr>
            </a:tbl>
          </a:graphicData>
        </a:graphic>
      </p:graphicFrame>
      <p:pic>
        <p:nvPicPr>
          <p:cNvPr id="9" name="図 8">
            <a:extLst>
              <a:ext uri="{FF2B5EF4-FFF2-40B4-BE49-F238E27FC236}">
                <a16:creationId xmlns:a16="http://schemas.microsoft.com/office/drawing/2014/main" id="{91CEAAF0-7091-CE62-C819-DB4827B8B5A5}"/>
              </a:ext>
            </a:extLst>
          </p:cNvPr>
          <p:cNvPicPr>
            <a:picLocks noChangeAspect="1"/>
          </p:cNvPicPr>
          <p:nvPr/>
        </p:nvPicPr>
        <p:blipFill>
          <a:blip r:embed="rId6"/>
          <a:stretch>
            <a:fillRect/>
          </a:stretch>
        </p:blipFill>
        <p:spPr>
          <a:xfrm>
            <a:off x="6876256" y="2245542"/>
            <a:ext cx="2228965" cy="2546481"/>
          </a:xfrm>
          <a:prstGeom prst="rect">
            <a:avLst/>
          </a:prstGeom>
        </p:spPr>
      </p:pic>
      <p:sp>
        <p:nvSpPr>
          <p:cNvPr id="15" name="テキスト ボックス 14">
            <a:extLst>
              <a:ext uri="{FF2B5EF4-FFF2-40B4-BE49-F238E27FC236}">
                <a16:creationId xmlns:a16="http://schemas.microsoft.com/office/drawing/2014/main" id="{F9C27764-47D9-B36F-9130-DCB8249306A5}"/>
              </a:ext>
            </a:extLst>
          </p:cNvPr>
          <p:cNvSpPr txBox="1"/>
          <p:nvPr/>
        </p:nvSpPr>
        <p:spPr>
          <a:xfrm>
            <a:off x="5152312" y="4959079"/>
            <a:ext cx="3759027" cy="492443"/>
          </a:xfrm>
          <a:prstGeom prst="rect">
            <a:avLst/>
          </a:prstGeom>
          <a:noFill/>
        </p:spPr>
        <p:txBody>
          <a:bodyPr wrap="square" lIns="0" tIns="0" rIns="0" bIns="0" rtlCol="0">
            <a:spAutoFit/>
          </a:bodyPr>
          <a:lstStyle/>
          <a:p>
            <a:pPr algn="ctr"/>
            <a:r>
              <a:rPr kumimoji="1" lang="en-US" altLang="ja-JP" sz="1600" dirty="0">
                <a:latin typeface="+mn-ea"/>
                <a:cs typeface="Times New Roman" panose="02020603050405020304" pitchFamily="18" charset="0"/>
              </a:rPr>
              <a:t>p</a:t>
            </a:r>
            <a:r>
              <a:rPr kumimoji="1" lang="ja-JP" altLang="en-US" sz="1600" dirty="0">
                <a:latin typeface="+mn-ea"/>
                <a:cs typeface="Times New Roman" panose="02020603050405020304" pitchFamily="18" charset="0"/>
              </a:rPr>
              <a:t>型</a:t>
            </a:r>
            <a:r>
              <a:rPr kumimoji="1" lang="en-US" altLang="ja-JP" sz="1600" dirty="0">
                <a:latin typeface="+mn-ea"/>
                <a:cs typeface="Times New Roman" panose="02020603050405020304" pitchFamily="18" charset="0"/>
              </a:rPr>
              <a:t>Zr(</a:t>
            </a:r>
            <a:r>
              <a:rPr kumimoji="1" lang="en-US" altLang="ja-JP" sz="1600" dirty="0" err="1">
                <a:latin typeface="+mn-ea"/>
                <a:cs typeface="Times New Roman" panose="02020603050405020304" pitchFamily="18" charset="0"/>
              </a:rPr>
              <a:t>Ni,Co</a:t>
            </a:r>
            <a:r>
              <a:rPr kumimoji="1" lang="en-US" altLang="ja-JP" sz="1600" baseline="-25000" dirty="0" err="1">
                <a:latin typeface="+mn-ea"/>
                <a:cs typeface="Times New Roman" panose="02020603050405020304" pitchFamily="18" charset="0"/>
              </a:rPr>
              <a:t>x</a:t>
            </a:r>
            <a:r>
              <a:rPr kumimoji="1" lang="en-US" altLang="ja-JP" sz="1600" dirty="0">
                <a:latin typeface="+mn-ea"/>
                <a:cs typeface="Times New Roman" panose="02020603050405020304" pitchFamily="18" charset="0"/>
              </a:rPr>
              <a:t>)Sn(</a:t>
            </a:r>
            <a:r>
              <a:rPr kumimoji="1" lang="ja-JP" altLang="en-US" sz="1600" dirty="0">
                <a:latin typeface="+mn-ea"/>
                <a:cs typeface="Times New Roman" panose="02020603050405020304" pitchFamily="18" charset="0"/>
              </a:rPr>
              <a:t>左</a:t>
            </a:r>
            <a:r>
              <a:rPr kumimoji="1" lang="en-US" altLang="ja-JP" sz="1600" dirty="0">
                <a:latin typeface="+mn-ea"/>
                <a:cs typeface="Times New Roman" panose="02020603050405020304" pitchFamily="18" charset="0"/>
              </a:rPr>
              <a:t>)</a:t>
            </a:r>
            <a:r>
              <a:rPr kumimoji="1" lang="ja-JP" altLang="en-US" sz="1600" dirty="0">
                <a:latin typeface="+mn-ea"/>
                <a:cs typeface="Times New Roman" panose="02020603050405020304" pitchFamily="18" charset="0"/>
              </a:rPr>
              <a:t>，</a:t>
            </a:r>
            <a:r>
              <a:rPr kumimoji="1" lang="en-US" altLang="ja-JP" sz="1600" dirty="0">
                <a:latin typeface="+mn-ea"/>
                <a:cs typeface="Times New Roman" panose="02020603050405020304" pitchFamily="18" charset="0"/>
              </a:rPr>
              <a:t>ZrNi</a:t>
            </a:r>
            <a:r>
              <a:rPr kumimoji="1" lang="en-US" altLang="ja-JP" sz="1600" baseline="-25000" dirty="0">
                <a:latin typeface="+mn-ea"/>
                <a:cs typeface="Times New Roman" panose="02020603050405020304" pitchFamily="18" charset="0"/>
              </a:rPr>
              <a:t>1-x</a:t>
            </a:r>
            <a:r>
              <a:rPr kumimoji="1" lang="en-US" altLang="ja-JP" sz="1600" dirty="0">
                <a:latin typeface="+mn-ea"/>
                <a:cs typeface="Times New Roman" panose="02020603050405020304" pitchFamily="18" charset="0"/>
              </a:rPr>
              <a:t>Co</a:t>
            </a:r>
            <a:r>
              <a:rPr kumimoji="1" lang="en-US" altLang="ja-JP" sz="1600" baseline="-25000" dirty="0">
                <a:latin typeface="+mn-ea"/>
                <a:cs typeface="Times New Roman" panose="02020603050405020304" pitchFamily="18" charset="0"/>
              </a:rPr>
              <a:t>x</a:t>
            </a:r>
            <a:r>
              <a:rPr kumimoji="1" lang="ja-JP" altLang="en-US" sz="1600" dirty="0">
                <a:latin typeface="+mn-ea"/>
                <a:cs typeface="Times New Roman" panose="02020603050405020304" pitchFamily="18" charset="0"/>
              </a:rPr>
              <a:t>（右）のゼーベック係数</a:t>
            </a:r>
            <a:r>
              <a:rPr kumimoji="1" lang="en-US" altLang="ja-JP" sz="1600" baseline="30000" dirty="0">
                <a:latin typeface="+mn-ea"/>
                <a:cs typeface="Times New Roman" panose="02020603050405020304" pitchFamily="18" charset="0"/>
              </a:rPr>
              <a:t>**, ***)</a:t>
            </a:r>
            <a:endParaRPr kumimoji="1" lang="ja-JP" altLang="en-US" sz="1600" baseline="30000" dirty="0">
              <a:latin typeface="+mn-ea"/>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0FA1145-EA26-511A-FBF4-0092E0374E17}"/>
              </a:ext>
            </a:extLst>
          </p:cNvPr>
          <p:cNvSpPr txBox="1"/>
          <p:nvPr/>
        </p:nvSpPr>
        <p:spPr>
          <a:xfrm>
            <a:off x="16657" y="6520871"/>
            <a:ext cx="9197002" cy="307777"/>
          </a:xfrm>
          <a:prstGeom prst="rect">
            <a:avLst/>
          </a:prstGeom>
          <a:noFill/>
        </p:spPr>
        <p:txBody>
          <a:bodyPr wrap="square">
            <a:spAutoFit/>
          </a:bodyPr>
          <a:lstStyle/>
          <a:p>
            <a:r>
              <a:rPr lang="en-US" altLang="ja-JP" sz="1400" dirty="0"/>
              <a:t>**)X. Ai, </a:t>
            </a:r>
            <a:r>
              <a:rPr lang="en-US" altLang="ja-JP" sz="1400" i="1" dirty="0"/>
              <a:t>et al.</a:t>
            </a:r>
            <a:r>
              <a:rPr lang="en-US" altLang="ja-JP" sz="1400" dirty="0"/>
              <a:t>: </a:t>
            </a:r>
            <a:r>
              <a:rPr lang="en-US" altLang="ja-JP" sz="1400" i="1" dirty="0"/>
              <a:t>Adv. </a:t>
            </a:r>
            <a:r>
              <a:rPr lang="en-US" altLang="ja-JP" sz="1400" i="1" dirty="0" err="1"/>
              <a:t>Funct</a:t>
            </a:r>
            <a:r>
              <a:rPr lang="en-US" altLang="ja-JP" sz="1400" i="1" dirty="0"/>
              <a:t>. Mater.</a:t>
            </a:r>
            <a:r>
              <a:rPr lang="en-US" altLang="ja-JP" sz="1400" dirty="0"/>
              <a:t> </a:t>
            </a:r>
            <a:r>
              <a:rPr lang="en-US" altLang="ja-JP" sz="1400" b="1" dirty="0"/>
              <a:t>2305582</a:t>
            </a:r>
            <a:r>
              <a:rPr lang="en-US" altLang="ja-JP" sz="1400" dirty="0"/>
              <a:t>(2023). ***)</a:t>
            </a:r>
            <a:r>
              <a:rPr lang="ja-JP" altLang="en-US" sz="1400" dirty="0"/>
              <a:t>神谷 俊広</a:t>
            </a:r>
            <a:r>
              <a:rPr lang="en-US" altLang="ja-JP" sz="1400" dirty="0"/>
              <a:t>,</a:t>
            </a:r>
            <a:r>
              <a:rPr lang="ja-JP" altLang="en-US" sz="1400" dirty="0"/>
              <a:t> </a:t>
            </a:r>
            <a:r>
              <a:rPr lang="en-US" altLang="ja-JP" sz="1400" i="1" dirty="0"/>
              <a:t>et al.</a:t>
            </a:r>
            <a:r>
              <a:rPr lang="en-US" altLang="ja-JP" sz="1400" dirty="0"/>
              <a:t>: </a:t>
            </a:r>
            <a:r>
              <a:rPr lang="ja-JP" altLang="en-US" sz="1400" dirty="0"/>
              <a:t>粉体および粉末冶金 </a:t>
            </a:r>
            <a:r>
              <a:rPr lang="en-US" altLang="ja-JP" sz="1400" b="1" dirty="0"/>
              <a:t>57</a:t>
            </a:r>
            <a:r>
              <a:rPr lang="en-US" altLang="ja-JP" sz="1400" dirty="0"/>
              <a:t>(2010).</a:t>
            </a:r>
            <a:endParaRPr lang="ja-JP" altLang="en-US" sz="1400" dirty="0"/>
          </a:p>
        </p:txBody>
      </p:sp>
      <p:sp>
        <p:nvSpPr>
          <p:cNvPr id="22" name="楕円 21">
            <a:extLst>
              <a:ext uri="{FF2B5EF4-FFF2-40B4-BE49-F238E27FC236}">
                <a16:creationId xmlns:a16="http://schemas.microsoft.com/office/drawing/2014/main" id="{5B469DEA-29F8-958F-6C18-B97EF8C9AA87}"/>
              </a:ext>
            </a:extLst>
          </p:cNvPr>
          <p:cNvSpPr/>
          <p:nvPr/>
        </p:nvSpPr>
        <p:spPr>
          <a:xfrm>
            <a:off x="3267954" y="3111258"/>
            <a:ext cx="216000" cy="216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a:extLst>
              <a:ext uri="{FF2B5EF4-FFF2-40B4-BE49-F238E27FC236}">
                <a16:creationId xmlns:a16="http://schemas.microsoft.com/office/drawing/2014/main" id="{74A3E462-C54C-925F-F326-F45C1AFD9539}"/>
              </a:ext>
            </a:extLst>
          </p:cNvPr>
          <p:cNvCxnSpPr>
            <a:cxnSpLocks/>
          </p:cNvCxnSpPr>
          <p:nvPr/>
        </p:nvCxnSpPr>
        <p:spPr>
          <a:xfrm flipH="1">
            <a:off x="611560" y="2648623"/>
            <a:ext cx="648000"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A1ED9211-8FAA-B5BA-4279-CF878E56FAE3}"/>
              </a:ext>
            </a:extLst>
          </p:cNvPr>
          <p:cNvSpPr/>
          <p:nvPr/>
        </p:nvSpPr>
        <p:spPr>
          <a:xfrm>
            <a:off x="6497166" y="1597050"/>
            <a:ext cx="720080" cy="216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3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8872046C-25F6-F413-7B09-97BD8AB5A372}"/>
              </a:ext>
            </a:extLst>
          </p:cNvPr>
          <p:cNvSpPr txBox="1"/>
          <p:nvPr/>
        </p:nvSpPr>
        <p:spPr>
          <a:xfrm>
            <a:off x="188513" y="2349000"/>
            <a:ext cx="8766974" cy="2160000"/>
          </a:xfrm>
          <a:prstGeom prst="roundRect">
            <a:avLst/>
          </a:prstGeom>
          <a:noFill/>
          <a:ln w="76200">
            <a:solidFill>
              <a:srgbClr val="4DC4FF"/>
            </a:solidFill>
          </a:ln>
        </p:spPr>
        <p:txBody>
          <a:bodyPr wrap="square" lIns="36000" tIns="36000" rIns="36000" bIns="36000" rtlCol="0" anchor="ctr" anchorCtr="1">
            <a:spAutoFit/>
          </a:bodyPr>
          <a:lstStyle/>
          <a:p>
            <a:pPr marL="342900" indent="-342900">
              <a:lnSpc>
                <a:spcPct val="200000"/>
              </a:lnSpc>
              <a:buFont typeface="Wingdings" panose="05000000000000000000" pitchFamily="2" charset="2"/>
              <a:buChar char="Ø"/>
            </a:pPr>
            <a:r>
              <a:rPr lang="en-US" altLang="ja-JP" sz="2400" b="1" dirty="0"/>
              <a:t>TiNi</a:t>
            </a:r>
            <a:r>
              <a:rPr lang="en-US" altLang="ja-JP" sz="2400" b="1" baseline="-25000" dirty="0"/>
              <a:t>1-x</a:t>
            </a:r>
            <a:r>
              <a:rPr lang="en-US" altLang="ja-JP" sz="2400" b="1" dirty="0"/>
              <a:t>Co</a:t>
            </a:r>
            <a:r>
              <a:rPr lang="en-US" altLang="ja-JP" sz="2400" b="1" baseline="-25000" dirty="0"/>
              <a:t>x</a:t>
            </a:r>
            <a:r>
              <a:rPr lang="en-US" altLang="ja-JP" sz="2400" b="1" dirty="0"/>
              <a:t>Sn</a:t>
            </a:r>
            <a:r>
              <a:rPr lang="ja-JP" altLang="en-US" sz="2400" b="1" dirty="0"/>
              <a:t>（</a:t>
            </a:r>
            <a:r>
              <a:rPr lang="en-US" altLang="ja-JP" sz="2400" b="1" dirty="0"/>
              <a:t>0</a:t>
            </a:r>
            <a:r>
              <a:rPr lang="ja-JP" altLang="en-US" sz="2400" b="1" dirty="0"/>
              <a:t>≤</a:t>
            </a:r>
            <a:r>
              <a:rPr lang="en-US" altLang="ja-JP" sz="2400" b="1" dirty="0"/>
              <a:t>x</a:t>
            </a:r>
            <a:r>
              <a:rPr lang="ja-JP" altLang="en-US" sz="2400" b="1" dirty="0"/>
              <a:t>≤</a:t>
            </a:r>
            <a:r>
              <a:rPr lang="en-US" altLang="ja-JP" sz="2400" b="1" dirty="0"/>
              <a:t>0.15</a:t>
            </a:r>
            <a:r>
              <a:rPr lang="ja-JP" altLang="en-US" sz="2400" b="1" dirty="0"/>
              <a:t>）を作製し，高温までの熱電特性を評価して最も大きな</a:t>
            </a:r>
            <a:r>
              <a:rPr lang="en-US" altLang="ja-JP" sz="2400" b="1" i="1" dirty="0"/>
              <a:t>ZT</a:t>
            </a:r>
            <a:r>
              <a:rPr lang="ja-JP" altLang="en-US" sz="2400" b="1" dirty="0"/>
              <a:t>を示す組成を明らかにする</a:t>
            </a:r>
            <a:endParaRPr lang="en-US" altLang="ja-JP" sz="2400" b="1" dirty="0"/>
          </a:p>
        </p:txBody>
      </p:sp>
      <p:sp>
        <p:nvSpPr>
          <p:cNvPr id="2" name="スライド番号プレースホルダー 1">
            <a:extLst>
              <a:ext uri="{FF2B5EF4-FFF2-40B4-BE49-F238E27FC236}">
                <a16:creationId xmlns:a16="http://schemas.microsoft.com/office/drawing/2014/main" id="{CA44A050-5FD2-1B95-2743-F500512DB2DA}"/>
              </a:ext>
            </a:extLst>
          </p:cNvPr>
          <p:cNvSpPr>
            <a:spLocks noGrp="1"/>
          </p:cNvSpPr>
          <p:nvPr>
            <p:ph type="sldNum" sz="quarter" idx="12"/>
          </p:nvPr>
        </p:nvSpPr>
        <p:spPr/>
        <p:txBody>
          <a:bodyPr/>
          <a:lstStyle/>
          <a:p>
            <a:fld id="{90BA7EBE-6FD4-4B50-83C6-C925E775C4BE}" type="slidenum">
              <a:rPr kumimoji="1" lang="ja-JP" altLang="en-US" smtClean="0"/>
              <a:pPr/>
              <a:t>5</a:t>
            </a:fld>
            <a:endParaRPr kumimoji="1" lang="ja-JP" altLang="en-US" dirty="0"/>
          </a:p>
        </p:txBody>
      </p:sp>
      <p:sp>
        <p:nvSpPr>
          <p:cNvPr id="4" name="タイトル 1">
            <a:extLst>
              <a:ext uri="{FF2B5EF4-FFF2-40B4-BE49-F238E27FC236}">
                <a16:creationId xmlns:a16="http://schemas.microsoft.com/office/drawing/2014/main" id="{56FED1B9-2185-297C-36E6-43CFD47778D2}"/>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目 的</a:t>
            </a:r>
            <a:endParaRPr lang="en-US" altLang="ja-JP"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42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コンクリートの壁&#10;&#10;中程度の精度で自動的に生成された説明">
            <a:extLst>
              <a:ext uri="{FF2B5EF4-FFF2-40B4-BE49-F238E27FC236}">
                <a16:creationId xmlns:a16="http://schemas.microsoft.com/office/drawing/2014/main" id="{82721412-22CE-F3FF-AF79-9ECB8C0E9C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93" t="23207" r="10594" b="7634"/>
          <a:stretch/>
        </p:blipFill>
        <p:spPr>
          <a:xfrm>
            <a:off x="951280" y="5726970"/>
            <a:ext cx="719714" cy="576000"/>
          </a:xfrm>
          <a:prstGeom prst="rect">
            <a:avLst/>
          </a:prstGeom>
        </p:spPr>
      </p:pic>
      <p:pic>
        <p:nvPicPr>
          <p:cNvPr id="7" name="図 6" descr="屋内, テーブル, 小さい, 座る が含まれている画像&#10;&#10;自動的に生成された説明">
            <a:extLst>
              <a:ext uri="{FF2B5EF4-FFF2-40B4-BE49-F238E27FC236}">
                <a16:creationId xmlns:a16="http://schemas.microsoft.com/office/drawing/2014/main" id="{B41E7C97-FA8C-1AE0-0433-F05208D39A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54" t="19593" r="20046" b="23868"/>
          <a:stretch/>
        </p:blipFill>
        <p:spPr>
          <a:xfrm>
            <a:off x="2396754" y="5726970"/>
            <a:ext cx="740285" cy="576000"/>
          </a:xfrm>
          <a:prstGeom prst="rect">
            <a:avLst/>
          </a:prstGeom>
        </p:spPr>
      </p:pic>
      <p:sp>
        <p:nvSpPr>
          <p:cNvPr id="29" name="矢印: 下 28">
            <a:extLst>
              <a:ext uri="{FF2B5EF4-FFF2-40B4-BE49-F238E27FC236}">
                <a16:creationId xmlns:a16="http://schemas.microsoft.com/office/drawing/2014/main" id="{08770E2B-D36E-D416-1C6D-68DD985B31C0}"/>
              </a:ext>
            </a:extLst>
          </p:cNvPr>
          <p:cNvSpPr/>
          <p:nvPr/>
        </p:nvSpPr>
        <p:spPr>
          <a:xfrm>
            <a:off x="1310927" y="3408509"/>
            <a:ext cx="2613001" cy="1683731"/>
          </a:xfrm>
          <a:prstGeom prst="downArrow">
            <a:avLst>
              <a:gd name="adj1" fmla="val 50000"/>
              <a:gd name="adj2" fmla="val 55394"/>
            </a:avLst>
          </a:prstGeom>
          <a:solidFill>
            <a:srgbClr val="75DB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E142DCE4-B837-F091-19A0-3BE39001B244}"/>
              </a:ext>
            </a:extLst>
          </p:cNvPr>
          <p:cNvSpPr/>
          <p:nvPr/>
        </p:nvSpPr>
        <p:spPr>
          <a:xfrm>
            <a:off x="1310927" y="1356459"/>
            <a:ext cx="2613001" cy="1683731"/>
          </a:xfrm>
          <a:prstGeom prst="downArrow">
            <a:avLst>
              <a:gd name="adj1" fmla="val 50000"/>
              <a:gd name="adj2" fmla="val 55394"/>
            </a:avLst>
          </a:prstGeom>
          <a:solidFill>
            <a:srgbClr val="75DB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CA44A050-5FD2-1B95-2743-F500512DB2DA}"/>
              </a:ext>
            </a:extLst>
          </p:cNvPr>
          <p:cNvSpPr>
            <a:spLocks noGrp="1"/>
          </p:cNvSpPr>
          <p:nvPr>
            <p:ph type="sldNum" sz="quarter" idx="12"/>
          </p:nvPr>
        </p:nvSpPr>
        <p:spPr/>
        <p:txBody>
          <a:bodyPr/>
          <a:lstStyle/>
          <a:p>
            <a:fld id="{90BA7EBE-6FD4-4B50-83C6-C925E775C4BE}" type="slidenum">
              <a:rPr kumimoji="1" lang="ja-JP" altLang="en-US" smtClean="0"/>
              <a:pPr/>
              <a:t>6</a:t>
            </a:fld>
            <a:endParaRPr kumimoji="1" lang="ja-JP" altLang="en-US" dirty="0"/>
          </a:p>
        </p:txBody>
      </p:sp>
      <p:sp>
        <p:nvSpPr>
          <p:cNvPr id="9" name="正方形/長方形 8">
            <a:extLst>
              <a:ext uri="{FF2B5EF4-FFF2-40B4-BE49-F238E27FC236}">
                <a16:creationId xmlns:a16="http://schemas.microsoft.com/office/drawing/2014/main" id="{9C0EBD96-0557-1645-2994-91E8519B66A2}"/>
              </a:ext>
            </a:extLst>
          </p:cNvPr>
          <p:cNvSpPr/>
          <p:nvPr/>
        </p:nvSpPr>
        <p:spPr>
          <a:xfrm>
            <a:off x="5006280" y="1124744"/>
            <a:ext cx="64649" cy="536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0F7BD3F-ED52-FAED-08A2-D650F2B2F6C2}"/>
              </a:ext>
            </a:extLst>
          </p:cNvPr>
          <p:cNvSpPr txBox="1"/>
          <p:nvPr/>
        </p:nvSpPr>
        <p:spPr>
          <a:xfrm>
            <a:off x="5149080" y="980728"/>
            <a:ext cx="4031432" cy="5555358"/>
          </a:xfrm>
          <a:prstGeom prst="rect">
            <a:avLst/>
          </a:prstGeom>
          <a:noFill/>
        </p:spPr>
        <p:txBody>
          <a:bodyPr wrap="square" lIns="36000" tIns="36000" rIns="36000" bIns="36000" rtlCol="0" anchor="ctr">
            <a:spAutoFit/>
          </a:bodyPr>
          <a:lstStyle/>
          <a:p>
            <a:pPr marL="342900" indent="-342900">
              <a:lnSpc>
                <a:spcPct val="150000"/>
              </a:lnSpc>
              <a:buFont typeface="Wingdings" panose="05000000000000000000" pitchFamily="2" charset="2"/>
              <a:buChar char="Ø"/>
            </a:pPr>
            <a:r>
              <a:rPr lang="ja-JP" altLang="en-US" sz="2000" u="sng" dirty="0"/>
              <a:t>結晶構造解析</a:t>
            </a:r>
            <a:endParaRPr lang="en-US" altLang="ja-JP" sz="2000" u="sng" dirty="0"/>
          </a:p>
          <a:p>
            <a:pPr marL="355600" lvl="1">
              <a:lnSpc>
                <a:spcPct val="150000"/>
              </a:lnSpc>
            </a:pPr>
            <a:r>
              <a:rPr lang="ja-JP" altLang="en-US" sz="2000" dirty="0"/>
              <a:t>粉末</a:t>
            </a:r>
            <a:r>
              <a:rPr lang="en-US" altLang="ja-JP" sz="2000" dirty="0"/>
              <a:t>XRD</a:t>
            </a:r>
            <a:r>
              <a:rPr lang="ja-JP" altLang="en-US" sz="2000" dirty="0"/>
              <a:t>測定</a:t>
            </a:r>
            <a:r>
              <a:rPr lang="en-US" altLang="ja-JP" sz="2000" dirty="0"/>
              <a:t>, Rietveld</a:t>
            </a:r>
            <a:r>
              <a:rPr lang="ja-JP" altLang="en-US" sz="2000" dirty="0"/>
              <a:t>解析</a:t>
            </a:r>
            <a:endParaRPr lang="en-US" altLang="ja-JP" sz="2000" dirty="0"/>
          </a:p>
          <a:p>
            <a:pPr marL="342900" indent="-342900">
              <a:lnSpc>
                <a:spcPct val="150000"/>
              </a:lnSpc>
              <a:buFont typeface="Wingdings" panose="05000000000000000000" pitchFamily="2" charset="2"/>
              <a:buChar char="Ø"/>
            </a:pPr>
            <a:r>
              <a:rPr lang="ja-JP" altLang="en-US" sz="2000" u="sng" dirty="0"/>
              <a:t>微細構造観察</a:t>
            </a:r>
            <a:endParaRPr lang="en-US" altLang="ja-JP" sz="2000" u="sng" dirty="0"/>
          </a:p>
          <a:p>
            <a:pPr marL="355600">
              <a:lnSpc>
                <a:spcPct val="150000"/>
              </a:lnSpc>
            </a:pPr>
            <a:r>
              <a:rPr lang="en-US" altLang="ja-JP" sz="2000" dirty="0"/>
              <a:t>EPMA</a:t>
            </a:r>
          </a:p>
          <a:p>
            <a:pPr marL="342900" indent="-342900">
              <a:lnSpc>
                <a:spcPct val="150000"/>
              </a:lnSpc>
              <a:buFont typeface="Wingdings" panose="05000000000000000000" pitchFamily="2" charset="2"/>
              <a:buChar char="Ø"/>
            </a:pPr>
            <a:r>
              <a:rPr lang="ja-JP" altLang="en-US" sz="2000" u="sng" dirty="0"/>
              <a:t>ホール効果測定（</a:t>
            </a:r>
            <a:r>
              <a:rPr lang="en-US" altLang="ja-JP" sz="2000" u="sng" dirty="0"/>
              <a:t>300 K</a:t>
            </a:r>
            <a:r>
              <a:rPr lang="ja-JP" altLang="en-US" sz="2000" u="sng" dirty="0"/>
              <a:t>）</a:t>
            </a:r>
            <a:endParaRPr lang="en-US" altLang="ja-JP" sz="2000" u="sng" dirty="0"/>
          </a:p>
          <a:p>
            <a:pPr marL="355600">
              <a:lnSpc>
                <a:spcPct val="150000"/>
              </a:lnSpc>
            </a:pPr>
            <a:r>
              <a:rPr lang="en-US" altLang="ja-JP" sz="2000" dirty="0"/>
              <a:t>ResiTest8300</a:t>
            </a:r>
          </a:p>
          <a:p>
            <a:pPr marL="342900" indent="-342900">
              <a:lnSpc>
                <a:spcPct val="150000"/>
              </a:lnSpc>
              <a:buFont typeface="Wingdings" panose="05000000000000000000" pitchFamily="2" charset="2"/>
              <a:buChar char="Ø"/>
            </a:pPr>
            <a:r>
              <a:rPr lang="ja-JP" altLang="en-US" sz="2000" u="sng" dirty="0"/>
              <a:t>熱電特性</a:t>
            </a:r>
            <a:endParaRPr lang="en-US" altLang="ja-JP" sz="2000" u="sng" dirty="0"/>
          </a:p>
          <a:p>
            <a:pPr marL="542925" indent="-342900">
              <a:lnSpc>
                <a:spcPct val="150000"/>
              </a:lnSpc>
              <a:buFont typeface="Arial" panose="020B0604020202020204" pitchFamily="34" charset="0"/>
              <a:buChar char="•"/>
            </a:pPr>
            <a:r>
              <a:rPr lang="ja-JP" altLang="en-US" sz="2000" dirty="0"/>
              <a:t>電気抵抗率（</a:t>
            </a:r>
            <a:r>
              <a:rPr lang="en-US" altLang="ja-JP" sz="2000" dirty="0"/>
              <a:t>80~800 K</a:t>
            </a:r>
            <a:r>
              <a:rPr lang="ja-JP" altLang="en-US" sz="2000" dirty="0"/>
              <a:t>）</a:t>
            </a:r>
            <a:endParaRPr lang="en-US" altLang="ja-JP" sz="2000" dirty="0"/>
          </a:p>
          <a:p>
            <a:pPr marL="542925" indent="-342900">
              <a:lnSpc>
                <a:spcPct val="150000"/>
              </a:lnSpc>
              <a:buFont typeface="Arial" panose="020B0604020202020204" pitchFamily="34" charset="0"/>
              <a:buChar char="•"/>
            </a:pPr>
            <a:r>
              <a:rPr lang="ja-JP" altLang="en-US" sz="2000" dirty="0"/>
              <a:t>ゼーベック係数（</a:t>
            </a:r>
            <a:r>
              <a:rPr lang="en-US" altLang="ja-JP" sz="2000" dirty="0"/>
              <a:t>80~800 K</a:t>
            </a:r>
            <a:r>
              <a:rPr lang="ja-JP" altLang="en-US" sz="2000" dirty="0"/>
              <a:t>）</a:t>
            </a:r>
            <a:endParaRPr lang="en-US" altLang="ja-JP" sz="2000" dirty="0"/>
          </a:p>
          <a:p>
            <a:pPr marL="355600">
              <a:lnSpc>
                <a:spcPct val="150000"/>
              </a:lnSpc>
            </a:pPr>
            <a:r>
              <a:rPr lang="en-US" altLang="ja-JP" sz="2000" dirty="0"/>
              <a:t>ResiTest8300, </a:t>
            </a:r>
            <a:r>
              <a:rPr lang="ja-JP" altLang="en-US" sz="2000" dirty="0"/>
              <a:t>自作装置</a:t>
            </a:r>
            <a:endParaRPr lang="en-US" altLang="ja-JP" sz="2000" dirty="0"/>
          </a:p>
          <a:p>
            <a:pPr marL="542925" indent="-342900">
              <a:lnSpc>
                <a:spcPct val="150000"/>
              </a:lnSpc>
              <a:buFont typeface="Arial" panose="020B0604020202020204" pitchFamily="34" charset="0"/>
              <a:buChar char="•"/>
            </a:pPr>
            <a:r>
              <a:rPr lang="ja-JP" altLang="en-US" sz="2000" dirty="0"/>
              <a:t>熱伝導率（</a:t>
            </a:r>
            <a:r>
              <a:rPr lang="en-US" altLang="ja-JP" sz="2000" dirty="0"/>
              <a:t>300~600 K</a:t>
            </a:r>
            <a:r>
              <a:rPr lang="ja-JP" altLang="en-US" sz="2000" dirty="0"/>
              <a:t>）</a:t>
            </a:r>
            <a:endParaRPr lang="en-US" altLang="ja-JP" sz="2000" dirty="0"/>
          </a:p>
          <a:p>
            <a:pPr marL="355600">
              <a:lnSpc>
                <a:spcPct val="150000"/>
              </a:lnSpc>
            </a:pPr>
            <a:r>
              <a:rPr lang="en-US" altLang="ja-JP" sz="2000" dirty="0"/>
              <a:t>PEM-2</a:t>
            </a:r>
          </a:p>
        </p:txBody>
      </p:sp>
      <p:pic>
        <p:nvPicPr>
          <p:cNvPr id="35" name="図 34" descr="自転車, 座る, 金属, 車 が含まれている画像&#10;&#10;自動的に生成された説明">
            <a:extLst>
              <a:ext uri="{FF2B5EF4-FFF2-40B4-BE49-F238E27FC236}">
                <a16:creationId xmlns:a16="http://schemas.microsoft.com/office/drawing/2014/main" id="{D51FA55F-276C-77D6-7BA8-DA0632DA0F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83" r="-1"/>
          <a:stretch/>
        </p:blipFill>
        <p:spPr>
          <a:xfrm>
            <a:off x="2983375" y="1406762"/>
            <a:ext cx="1804649" cy="1512000"/>
          </a:xfrm>
          <a:prstGeom prst="rect">
            <a:avLst/>
          </a:prstGeom>
        </p:spPr>
      </p:pic>
      <p:sp>
        <p:nvSpPr>
          <p:cNvPr id="64" name="楕円 63">
            <a:extLst>
              <a:ext uri="{FF2B5EF4-FFF2-40B4-BE49-F238E27FC236}">
                <a16:creationId xmlns:a16="http://schemas.microsoft.com/office/drawing/2014/main" id="{9C7368E8-65DF-B89B-D1E5-A70CDE07C342}"/>
              </a:ext>
            </a:extLst>
          </p:cNvPr>
          <p:cNvSpPr/>
          <p:nvPr/>
        </p:nvSpPr>
        <p:spPr>
          <a:xfrm>
            <a:off x="1995034" y="1681265"/>
            <a:ext cx="501554" cy="19069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右 71">
            <a:extLst>
              <a:ext uri="{FF2B5EF4-FFF2-40B4-BE49-F238E27FC236}">
                <a16:creationId xmlns:a16="http://schemas.microsoft.com/office/drawing/2014/main" id="{BA38FA90-FD85-11B4-7B87-4D06175E33A7}"/>
              </a:ext>
            </a:extLst>
          </p:cNvPr>
          <p:cNvSpPr/>
          <p:nvPr/>
        </p:nvSpPr>
        <p:spPr>
          <a:xfrm>
            <a:off x="3166260" y="5840636"/>
            <a:ext cx="343616" cy="3240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2C13F2E6-246B-9AF1-18A1-22AF0245B3CE}"/>
              </a:ext>
            </a:extLst>
          </p:cNvPr>
          <p:cNvGrpSpPr/>
          <p:nvPr/>
        </p:nvGrpSpPr>
        <p:grpSpPr>
          <a:xfrm>
            <a:off x="3636016" y="5502974"/>
            <a:ext cx="1080000" cy="864000"/>
            <a:chOff x="3762651" y="5372726"/>
            <a:chExt cx="1142617" cy="936104"/>
          </a:xfrm>
        </p:grpSpPr>
        <p:grpSp>
          <p:nvGrpSpPr>
            <p:cNvPr id="79" name="グループ化 78">
              <a:extLst>
                <a:ext uri="{FF2B5EF4-FFF2-40B4-BE49-F238E27FC236}">
                  <a16:creationId xmlns:a16="http://schemas.microsoft.com/office/drawing/2014/main" id="{AF9CE6A7-FD7E-31D2-5C40-BBD2FBF1746F}"/>
                </a:ext>
              </a:extLst>
            </p:cNvPr>
            <p:cNvGrpSpPr/>
            <p:nvPr/>
          </p:nvGrpSpPr>
          <p:grpSpPr>
            <a:xfrm>
              <a:off x="3762651" y="5372726"/>
              <a:ext cx="1142617" cy="936104"/>
              <a:chOff x="3707904" y="5301208"/>
              <a:chExt cx="1142617" cy="936104"/>
            </a:xfrm>
          </p:grpSpPr>
          <p:sp>
            <p:nvSpPr>
              <p:cNvPr id="77" name="正方形/長方形 76">
                <a:extLst>
                  <a:ext uri="{FF2B5EF4-FFF2-40B4-BE49-F238E27FC236}">
                    <a16:creationId xmlns:a16="http://schemas.microsoft.com/office/drawing/2014/main" id="{5D044503-DA7D-4CF9-E3E0-A960633D1DD0}"/>
                  </a:ext>
                </a:extLst>
              </p:cNvPr>
              <p:cNvSpPr/>
              <p:nvPr/>
            </p:nvSpPr>
            <p:spPr>
              <a:xfrm>
                <a:off x="3707904" y="5301208"/>
                <a:ext cx="1142617" cy="936104"/>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9067CC1E-28CA-2411-B89E-264F5D7826DF}"/>
                  </a:ext>
                </a:extLst>
              </p:cNvPr>
              <p:cNvSpPr/>
              <p:nvPr/>
            </p:nvSpPr>
            <p:spPr>
              <a:xfrm>
                <a:off x="3847212" y="5409260"/>
                <a:ext cx="864000" cy="720000"/>
              </a:xfrm>
              <a:prstGeom prst="rect">
                <a:avLst/>
              </a:prstGeom>
              <a:gradFill flip="none" rotWithShape="1">
                <a:gsLst>
                  <a:gs pos="0">
                    <a:srgbClr val="FF0000"/>
                  </a:gs>
                  <a:gs pos="50000">
                    <a:srgbClr val="FFC000"/>
                  </a:gs>
                  <a:gs pos="100000">
                    <a:srgbClr val="FFFF00"/>
                  </a:gs>
                </a:gsLst>
                <a:path path="circle">
                  <a:fillToRect l="50000" t="50000" r="50000" b="50000"/>
                </a:path>
                <a:tileRect/>
              </a:gra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2" name="図 81">
              <a:extLst>
                <a:ext uri="{FF2B5EF4-FFF2-40B4-BE49-F238E27FC236}">
                  <a16:creationId xmlns:a16="http://schemas.microsoft.com/office/drawing/2014/main" id="{275EF148-7C3A-954D-7063-BD98BE3D581A}"/>
                </a:ext>
              </a:extLst>
            </p:cNvPr>
            <p:cNvPicPr>
              <a:picLocks noChangeAspect="1"/>
            </p:cNvPicPr>
            <p:nvPr/>
          </p:nvPicPr>
          <p:blipFill>
            <a:blip r:embed="rId6"/>
            <a:stretch>
              <a:fillRect/>
            </a:stretch>
          </p:blipFill>
          <p:spPr>
            <a:xfrm>
              <a:off x="4120580" y="5852434"/>
              <a:ext cx="426757" cy="268247"/>
            </a:xfrm>
            <a:prstGeom prst="rect">
              <a:avLst/>
            </a:prstGeom>
          </p:spPr>
        </p:pic>
      </p:grpSp>
      <p:grpSp>
        <p:nvGrpSpPr>
          <p:cNvPr id="36" name="グループ化 35">
            <a:extLst>
              <a:ext uri="{FF2B5EF4-FFF2-40B4-BE49-F238E27FC236}">
                <a16:creationId xmlns:a16="http://schemas.microsoft.com/office/drawing/2014/main" id="{642034E5-B432-25C3-C48E-8A2CD446E1CC}"/>
              </a:ext>
            </a:extLst>
          </p:cNvPr>
          <p:cNvGrpSpPr/>
          <p:nvPr/>
        </p:nvGrpSpPr>
        <p:grpSpPr>
          <a:xfrm>
            <a:off x="114693" y="6113258"/>
            <a:ext cx="1000923" cy="381463"/>
            <a:chOff x="308798" y="5796324"/>
            <a:chExt cx="1000923" cy="381463"/>
          </a:xfrm>
        </p:grpSpPr>
        <p:grpSp>
          <p:nvGrpSpPr>
            <p:cNvPr id="70" name="グループ化 69">
              <a:extLst>
                <a:ext uri="{FF2B5EF4-FFF2-40B4-BE49-F238E27FC236}">
                  <a16:creationId xmlns:a16="http://schemas.microsoft.com/office/drawing/2014/main" id="{B4580F39-0D61-9AD1-311D-CC02F128A5D3}"/>
                </a:ext>
              </a:extLst>
            </p:cNvPr>
            <p:cNvGrpSpPr/>
            <p:nvPr/>
          </p:nvGrpSpPr>
          <p:grpSpPr>
            <a:xfrm>
              <a:off x="308798" y="5876604"/>
              <a:ext cx="1000923" cy="301183"/>
              <a:chOff x="1334893" y="5146189"/>
              <a:chExt cx="1336523" cy="369223"/>
            </a:xfrm>
          </p:grpSpPr>
          <p:sp>
            <p:nvSpPr>
              <p:cNvPr id="44" name="フローチャート: 端子 43">
                <a:extLst>
                  <a:ext uri="{FF2B5EF4-FFF2-40B4-BE49-F238E27FC236}">
                    <a16:creationId xmlns:a16="http://schemas.microsoft.com/office/drawing/2014/main" id="{8F0CC8DE-1CEA-783C-93C8-08406FD8CA3F}"/>
                  </a:ext>
                </a:extLst>
              </p:cNvPr>
              <p:cNvSpPr/>
              <p:nvPr/>
            </p:nvSpPr>
            <p:spPr>
              <a:xfrm>
                <a:off x="1895069" y="5146189"/>
                <a:ext cx="776347" cy="343616"/>
              </a:xfrm>
              <a:prstGeom prst="flowChartTermina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方体 44">
                <a:extLst>
                  <a:ext uri="{FF2B5EF4-FFF2-40B4-BE49-F238E27FC236}">
                    <a16:creationId xmlns:a16="http://schemas.microsoft.com/office/drawing/2014/main" id="{578ABCDE-4CB2-9E36-9FA7-B74EC163D048}"/>
                  </a:ext>
                </a:extLst>
              </p:cNvPr>
              <p:cNvSpPr>
                <a:spLocks noChangeAspect="1"/>
              </p:cNvSpPr>
              <p:nvPr/>
            </p:nvSpPr>
            <p:spPr>
              <a:xfrm>
                <a:off x="2094787" y="5242468"/>
                <a:ext cx="336301" cy="162317"/>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端子 67">
                <a:extLst>
                  <a:ext uri="{FF2B5EF4-FFF2-40B4-BE49-F238E27FC236}">
                    <a16:creationId xmlns:a16="http://schemas.microsoft.com/office/drawing/2014/main" id="{84AF60FB-7071-196B-3ABA-DB9F760F0037}"/>
                  </a:ext>
                </a:extLst>
              </p:cNvPr>
              <p:cNvSpPr/>
              <p:nvPr/>
            </p:nvSpPr>
            <p:spPr>
              <a:xfrm>
                <a:off x="1416914" y="5152025"/>
                <a:ext cx="476836" cy="327968"/>
              </a:xfrm>
              <a:prstGeom prst="flowChartTermina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7E306A0-85DF-83AF-0975-2207D4D0847F}"/>
                  </a:ext>
                </a:extLst>
              </p:cNvPr>
              <p:cNvSpPr/>
              <p:nvPr/>
            </p:nvSpPr>
            <p:spPr>
              <a:xfrm>
                <a:off x="1334893" y="5146190"/>
                <a:ext cx="225222" cy="369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5" name="コネクタ: 曲線 84">
              <a:extLst>
                <a:ext uri="{FF2B5EF4-FFF2-40B4-BE49-F238E27FC236}">
                  <a16:creationId xmlns:a16="http://schemas.microsoft.com/office/drawing/2014/main" id="{61D485C5-E201-C1FB-6E94-53D645734E38}"/>
                </a:ext>
              </a:extLst>
            </p:cNvPr>
            <p:cNvCxnSpPr>
              <a:cxnSpLocks/>
            </p:cNvCxnSpPr>
            <p:nvPr/>
          </p:nvCxnSpPr>
          <p:spPr>
            <a:xfrm rot="3540000">
              <a:off x="266496" y="5904324"/>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コネクタ: 曲線 89">
              <a:extLst>
                <a:ext uri="{FF2B5EF4-FFF2-40B4-BE49-F238E27FC236}">
                  <a16:creationId xmlns:a16="http://schemas.microsoft.com/office/drawing/2014/main" id="{6A5A8814-3951-A818-4FE0-E59CB3E6D9FE}"/>
                </a:ext>
              </a:extLst>
            </p:cNvPr>
            <p:cNvCxnSpPr>
              <a:cxnSpLocks/>
            </p:cNvCxnSpPr>
            <p:nvPr/>
          </p:nvCxnSpPr>
          <p:spPr>
            <a:xfrm rot="3540000">
              <a:off x="354234" y="5910570"/>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テキスト ボックス 92">
            <a:extLst>
              <a:ext uri="{FF2B5EF4-FFF2-40B4-BE49-F238E27FC236}">
                <a16:creationId xmlns:a16="http://schemas.microsoft.com/office/drawing/2014/main" id="{733DBC99-11B4-1382-0682-B5CFD342D020}"/>
              </a:ext>
            </a:extLst>
          </p:cNvPr>
          <p:cNvSpPr txBox="1"/>
          <p:nvPr/>
        </p:nvSpPr>
        <p:spPr>
          <a:xfrm>
            <a:off x="3278389" y="6388892"/>
            <a:ext cx="1725659" cy="246221"/>
          </a:xfrm>
          <a:prstGeom prst="rect">
            <a:avLst/>
          </a:prstGeom>
          <a:noFill/>
        </p:spPr>
        <p:txBody>
          <a:bodyPr wrap="square" lIns="0" tIns="0" rIns="0" bIns="0" rtlCol="0">
            <a:spAutoFit/>
          </a:bodyPr>
          <a:lstStyle/>
          <a:p>
            <a:pPr algn="ctr"/>
            <a:r>
              <a:rPr kumimoji="1" lang="en-US" altLang="ja-JP" sz="1600" dirty="0"/>
              <a:t>1073 K, 168h</a:t>
            </a:r>
            <a:endParaRPr kumimoji="1" lang="en-US" altLang="ja-JP" sz="1600" baseline="30000" dirty="0"/>
          </a:p>
        </p:txBody>
      </p:sp>
      <p:sp>
        <p:nvSpPr>
          <p:cNvPr id="98" name="テキスト ボックス 97">
            <a:extLst>
              <a:ext uri="{FF2B5EF4-FFF2-40B4-BE49-F238E27FC236}">
                <a16:creationId xmlns:a16="http://schemas.microsoft.com/office/drawing/2014/main" id="{CB33EEB5-EE88-C0F5-6CE4-F6702808A57F}"/>
              </a:ext>
            </a:extLst>
          </p:cNvPr>
          <p:cNvSpPr txBox="1"/>
          <p:nvPr/>
        </p:nvSpPr>
        <p:spPr>
          <a:xfrm>
            <a:off x="546971" y="2003135"/>
            <a:ext cx="2166915" cy="861774"/>
          </a:xfrm>
          <a:prstGeom prst="rect">
            <a:avLst/>
          </a:prstGeom>
          <a:noFill/>
        </p:spPr>
        <p:txBody>
          <a:bodyPr wrap="square" lIns="0" tIns="0" rIns="0" bIns="0" numCol="1" rtlCol="0">
            <a:spAutoFit/>
          </a:bodyPr>
          <a:lstStyle/>
          <a:p>
            <a:pPr marL="285750" indent="-285750">
              <a:buFont typeface="Arial" panose="020B0604020202020204" pitchFamily="34" charset="0"/>
              <a:buChar char="•"/>
            </a:pPr>
            <a:r>
              <a:rPr kumimoji="1" lang="en-US" altLang="ja-JP" sz="1400" dirty="0" err="1"/>
              <a:t>Ti</a:t>
            </a:r>
            <a:r>
              <a:rPr kumimoji="1" lang="en-US" altLang="ja-JP" sz="1400" dirty="0"/>
              <a:t>(99%up, sponge)</a:t>
            </a:r>
          </a:p>
          <a:p>
            <a:pPr marL="285750" indent="-285750">
              <a:buFont typeface="Arial" panose="020B0604020202020204" pitchFamily="34" charset="0"/>
              <a:buChar char="•"/>
            </a:pPr>
            <a:r>
              <a:rPr kumimoji="1" lang="en-US" altLang="ja-JP" sz="1400" dirty="0"/>
              <a:t>Ni(99.9%up, grains)</a:t>
            </a:r>
          </a:p>
          <a:p>
            <a:pPr marL="285750" indent="-285750">
              <a:buFont typeface="Arial" panose="020B0604020202020204" pitchFamily="34" charset="0"/>
              <a:buChar char="•"/>
            </a:pPr>
            <a:r>
              <a:rPr kumimoji="1" lang="en-US" altLang="ja-JP" sz="1400" dirty="0"/>
              <a:t>Sn(99.9%, grains)</a:t>
            </a:r>
          </a:p>
          <a:p>
            <a:pPr marL="285750" indent="-285750">
              <a:buFont typeface="Arial" panose="020B0604020202020204" pitchFamily="34" charset="0"/>
              <a:buChar char="•"/>
            </a:pPr>
            <a:r>
              <a:rPr kumimoji="1" lang="en-US" altLang="ja-JP" sz="1400" dirty="0"/>
              <a:t>Co(99%up, powder)</a:t>
            </a:r>
          </a:p>
        </p:txBody>
      </p:sp>
      <p:grpSp>
        <p:nvGrpSpPr>
          <p:cNvPr id="24" name="グループ化 23">
            <a:extLst>
              <a:ext uri="{FF2B5EF4-FFF2-40B4-BE49-F238E27FC236}">
                <a16:creationId xmlns:a16="http://schemas.microsoft.com/office/drawing/2014/main" id="{2ABEE9BD-7222-D1A5-79CE-0A948BD8D119}"/>
              </a:ext>
            </a:extLst>
          </p:cNvPr>
          <p:cNvGrpSpPr/>
          <p:nvPr/>
        </p:nvGrpSpPr>
        <p:grpSpPr>
          <a:xfrm>
            <a:off x="245428" y="3467523"/>
            <a:ext cx="2588547" cy="1128124"/>
            <a:chOff x="726595" y="3805549"/>
            <a:chExt cx="2588547" cy="1128124"/>
          </a:xfrm>
        </p:grpSpPr>
        <p:sp>
          <p:nvSpPr>
            <p:cNvPr id="41" name="直方体 40">
              <a:extLst>
                <a:ext uri="{FF2B5EF4-FFF2-40B4-BE49-F238E27FC236}">
                  <a16:creationId xmlns:a16="http://schemas.microsoft.com/office/drawing/2014/main" id="{C7EDF481-42A3-27C4-E124-BF15643C2B50}"/>
                </a:ext>
              </a:extLst>
            </p:cNvPr>
            <p:cNvSpPr>
              <a:spLocks noChangeAspect="1"/>
            </p:cNvSpPr>
            <p:nvPr/>
          </p:nvSpPr>
          <p:spPr>
            <a:xfrm>
              <a:off x="2192786" y="4638774"/>
              <a:ext cx="534192" cy="257830"/>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9440A150-2652-D90D-162C-A5FDE81E0B3B}"/>
                </a:ext>
              </a:extLst>
            </p:cNvPr>
            <p:cNvGrpSpPr/>
            <p:nvPr/>
          </p:nvGrpSpPr>
          <p:grpSpPr>
            <a:xfrm>
              <a:off x="726595" y="4392491"/>
              <a:ext cx="1080000" cy="541182"/>
              <a:chOff x="774826" y="4149080"/>
              <a:chExt cx="1080000" cy="541182"/>
            </a:xfrm>
          </p:grpSpPr>
          <p:sp>
            <p:nvSpPr>
              <p:cNvPr id="40" name="楕円 39">
                <a:extLst>
                  <a:ext uri="{FF2B5EF4-FFF2-40B4-BE49-F238E27FC236}">
                    <a16:creationId xmlns:a16="http://schemas.microsoft.com/office/drawing/2014/main" id="{8B2BC242-59F4-04E5-5725-1C3D7AD69DA5}"/>
                  </a:ext>
                </a:extLst>
              </p:cNvPr>
              <p:cNvSpPr/>
              <p:nvPr/>
            </p:nvSpPr>
            <p:spPr>
              <a:xfrm>
                <a:off x="863688" y="4260574"/>
                <a:ext cx="900000" cy="324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E5752A02-6933-4D12-C23D-488B6608A614}"/>
                  </a:ext>
                </a:extLst>
              </p:cNvPr>
              <p:cNvCxnSpPr>
                <a:cxnSpLocks/>
              </p:cNvCxnSpPr>
              <p:nvPr/>
            </p:nvCxnSpPr>
            <p:spPr>
              <a:xfrm>
                <a:off x="774826" y="4345854"/>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2AA0309-422C-410F-5880-B9434A4E00FE}"/>
                  </a:ext>
                </a:extLst>
              </p:cNvPr>
              <p:cNvCxnSpPr>
                <a:cxnSpLocks/>
              </p:cNvCxnSpPr>
              <p:nvPr/>
            </p:nvCxnSpPr>
            <p:spPr>
              <a:xfrm>
                <a:off x="1619672"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9429FDE-DBAF-5AAD-5AC4-8F6F5BF34A2C}"/>
                  </a:ext>
                </a:extLst>
              </p:cNvPr>
              <p:cNvCxnSpPr>
                <a:cxnSpLocks/>
              </p:cNvCxnSpPr>
              <p:nvPr/>
            </p:nvCxnSpPr>
            <p:spPr>
              <a:xfrm>
                <a:off x="1352244"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023FC5F-9B6F-D113-67CC-5E4E5DC270D8}"/>
                  </a:ext>
                </a:extLst>
              </p:cNvPr>
              <p:cNvCxnSpPr>
                <a:cxnSpLocks/>
              </p:cNvCxnSpPr>
              <p:nvPr/>
            </p:nvCxnSpPr>
            <p:spPr>
              <a:xfrm>
                <a:off x="1069008"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0278F8A-9AC6-CDED-1CAB-9EFE7264AE9B}"/>
                  </a:ext>
                </a:extLst>
              </p:cNvPr>
              <p:cNvCxnSpPr>
                <a:cxnSpLocks/>
              </p:cNvCxnSpPr>
              <p:nvPr/>
            </p:nvCxnSpPr>
            <p:spPr>
              <a:xfrm>
                <a:off x="774826" y="4489870"/>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74" name="Picture 2">
              <a:extLst>
                <a:ext uri="{FF2B5EF4-FFF2-40B4-BE49-F238E27FC236}">
                  <a16:creationId xmlns:a16="http://schemas.microsoft.com/office/drawing/2014/main" id="{9CC3963F-2840-84C0-6F0B-9F75ABB3FB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933816" flipH="1" flipV="1">
              <a:off x="1602122" y="4265797"/>
              <a:ext cx="632046" cy="63204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a:extLst>
                <a:ext uri="{FF2B5EF4-FFF2-40B4-BE49-F238E27FC236}">
                  <a16:creationId xmlns:a16="http://schemas.microsoft.com/office/drawing/2014/main" id="{63C82DA6-C50B-104F-3F83-A75CAA05A34B}"/>
                </a:ext>
              </a:extLst>
            </p:cNvPr>
            <p:cNvSpPr txBox="1"/>
            <p:nvPr/>
          </p:nvSpPr>
          <p:spPr>
            <a:xfrm>
              <a:off x="824612" y="3805549"/>
              <a:ext cx="2490530" cy="492443"/>
            </a:xfrm>
            <a:prstGeom prst="rect">
              <a:avLst/>
            </a:prstGeom>
            <a:noFill/>
          </p:spPr>
          <p:txBody>
            <a:bodyPr wrap="square" lIns="0" tIns="0" rIns="0" bIns="0" rtlCol="0">
              <a:spAutoFit/>
            </a:bodyPr>
            <a:lstStyle/>
            <a:p>
              <a:r>
                <a:rPr kumimoji="1" lang="ja-JP" altLang="en-US" sz="1600" dirty="0"/>
                <a:t>・</a:t>
              </a:r>
              <a:r>
                <a:rPr kumimoji="1" lang="en-US" altLang="ja-JP" sz="1600" dirty="0"/>
                <a:t>7.0</a:t>
              </a:r>
              <a:r>
                <a:rPr kumimoji="1" lang="ja-JP" altLang="en-US" sz="1600" dirty="0"/>
                <a:t> </a:t>
              </a:r>
              <a:r>
                <a:rPr kumimoji="1" lang="en-US" altLang="ja-JP" sz="1600" dirty="0"/>
                <a:t>× 7.0 × 1.0 mm(</a:t>
              </a:r>
              <a:r>
                <a:rPr kumimoji="1" lang="en-US" altLang="ja-JP" sz="1600" i="1" dirty="0"/>
                <a:t>ρ</a:t>
              </a:r>
              <a:r>
                <a:rPr kumimoji="1" lang="en-US" altLang="ja-JP" sz="1600" dirty="0"/>
                <a:t>, </a:t>
              </a:r>
              <a:r>
                <a:rPr kumimoji="1" lang="en-US" altLang="ja-JP" sz="1600" i="1" dirty="0"/>
                <a:t>S</a:t>
              </a:r>
              <a:r>
                <a:rPr kumimoji="1" lang="en-US" altLang="ja-JP" sz="1600" dirty="0"/>
                <a:t>)</a:t>
              </a:r>
            </a:p>
            <a:p>
              <a:r>
                <a:rPr kumimoji="1" lang="ja-JP" altLang="en-US" sz="1600" dirty="0"/>
                <a:t>・</a:t>
              </a:r>
              <a:r>
                <a:rPr kumimoji="1" lang="en-US" altLang="ja-JP" sz="1600" dirty="0"/>
                <a:t>7.0</a:t>
              </a:r>
              <a:r>
                <a:rPr kumimoji="1" lang="ja-JP" altLang="en-US" sz="1600" dirty="0"/>
                <a:t> </a:t>
              </a:r>
              <a:r>
                <a:rPr kumimoji="1" lang="en-US" altLang="ja-JP" sz="1600" dirty="0"/>
                <a:t>× 7.0 × 2.0 mm(</a:t>
              </a:r>
              <a:r>
                <a:rPr kumimoji="1" lang="en-US" altLang="ja-JP" sz="1600" i="1" dirty="0"/>
                <a:t>κ</a:t>
              </a:r>
              <a:r>
                <a:rPr kumimoji="1" lang="en-US" altLang="ja-JP" sz="1600" dirty="0"/>
                <a:t>)</a:t>
              </a:r>
            </a:p>
          </p:txBody>
        </p:sp>
      </p:grpSp>
      <p:pic>
        <p:nvPicPr>
          <p:cNvPr id="102" name="図 101" descr="屋内, キッチン, ストーブ, オーブン が含まれている画像&#10;&#10;自動的に生成された説明">
            <a:extLst>
              <a:ext uri="{FF2B5EF4-FFF2-40B4-BE49-F238E27FC236}">
                <a16:creationId xmlns:a16="http://schemas.microsoft.com/office/drawing/2014/main" id="{4E8EF856-31DB-E985-F899-FF2083D309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857" t="25795" r="15543" b="4765"/>
          <a:stretch/>
        </p:blipFill>
        <p:spPr>
          <a:xfrm>
            <a:off x="2970588" y="3484181"/>
            <a:ext cx="1817436" cy="1512000"/>
          </a:xfrm>
          <a:prstGeom prst="rect">
            <a:avLst/>
          </a:prstGeom>
        </p:spPr>
      </p:pic>
      <p:grpSp>
        <p:nvGrpSpPr>
          <p:cNvPr id="8" name="グループ化 7">
            <a:extLst>
              <a:ext uri="{FF2B5EF4-FFF2-40B4-BE49-F238E27FC236}">
                <a16:creationId xmlns:a16="http://schemas.microsoft.com/office/drawing/2014/main" id="{3F674278-389C-ECF8-2A33-9B36CC342D93}"/>
              </a:ext>
            </a:extLst>
          </p:cNvPr>
          <p:cNvGrpSpPr/>
          <p:nvPr/>
        </p:nvGrpSpPr>
        <p:grpSpPr>
          <a:xfrm>
            <a:off x="635681" y="1370698"/>
            <a:ext cx="609909" cy="584274"/>
            <a:chOff x="706691" y="1741465"/>
            <a:chExt cx="1080120" cy="1010909"/>
          </a:xfrm>
        </p:grpSpPr>
        <p:grpSp>
          <p:nvGrpSpPr>
            <p:cNvPr id="62" name="グループ化 61">
              <a:extLst>
                <a:ext uri="{FF2B5EF4-FFF2-40B4-BE49-F238E27FC236}">
                  <a16:creationId xmlns:a16="http://schemas.microsoft.com/office/drawing/2014/main" id="{0CFA10F3-0409-E949-0FF9-CE9364FA1ACE}"/>
                </a:ext>
              </a:extLst>
            </p:cNvPr>
            <p:cNvGrpSpPr/>
            <p:nvPr/>
          </p:nvGrpSpPr>
          <p:grpSpPr>
            <a:xfrm>
              <a:off x="706691" y="1741465"/>
              <a:ext cx="1080120" cy="1010909"/>
              <a:chOff x="1085943" y="1842027"/>
              <a:chExt cx="1080120" cy="1010909"/>
            </a:xfrm>
          </p:grpSpPr>
          <p:sp>
            <p:nvSpPr>
              <p:cNvPr id="54" name="アーチ 53">
                <a:extLst>
                  <a:ext uri="{FF2B5EF4-FFF2-40B4-BE49-F238E27FC236}">
                    <a16:creationId xmlns:a16="http://schemas.microsoft.com/office/drawing/2014/main" id="{E0EFE661-32D0-255F-9592-14EAA88F1E6C}"/>
                  </a:ext>
                </a:extLst>
              </p:cNvPr>
              <p:cNvSpPr/>
              <p:nvPr/>
            </p:nvSpPr>
            <p:spPr>
              <a:xfrm flipV="1">
                <a:off x="1085943" y="2060848"/>
                <a:ext cx="1080120" cy="792088"/>
              </a:xfrm>
              <a:prstGeom prst="blockArc">
                <a:avLst/>
              </a:prstGeom>
              <a:solidFill>
                <a:srgbClr val="CC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フローチャート: 準備 54">
                <a:extLst>
                  <a:ext uri="{FF2B5EF4-FFF2-40B4-BE49-F238E27FC236}">
                    <a16:creationId xmlns:a16="http://schemas.microsoft.com/office/drawing/2014/main" id="{61C67642-B23B-6470-0822-621CB7F22797}"/>
                  </a:ext>
                </a:extLst>
              </p:cNvPr>
              <p:cNvSpPr/>
              <p:nvPr/>
            </p:nvSpPr>
            <p:spPr>
              <a:xfrm>
                <a:off x="1391839" y="2519745"/>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フローチャート: 準備 55">
                <a:extLst>
                  <a:ext uri="{FF2B5EF4-FFF2-40B4-BE49-F238E27FC236}">
                    <a16:creationId xmlns:a16="http://schemas.microsoft.com/office/drawing/2014/main" id="{72E8E02F-0D84-FFCE-F42D-A864CA81E349}"/>
                  </a:ext>
                </a:extLst>
              </p:cNvPr>
              <p:cNvSpPr/>
              <p:nvPr/>
            </p:nvSpPr>
            <p:spPr>
              <a:xfrm rot="305297">
                <a:off x="1545229" y="2559461"/>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フローチャート: 準備 56">
                <a:extLst>
                  <a:ext uri="{FF2B5EF4-FFF2-40B4-BE49-F238E27FC236}">
                    <a16:creationId xmlns:a16="http://schemas.microsoft.com/office/drawing/2014/main" id="{B0BFC0C9-D72C-FECE-F77E-DB1776C778ED}"/>
                  </a:ext>
                </a:extLst>
              </p:cNvPr>
              <p:cNvSpPr/>
              <p:nvPr/>
            </p:nvSpPr>
            <p:spPr>
              <a:xfrm rot="305297">
                <a:off x="1579853" y="2453765"/>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フローチャート: 準備 57">
                <a:extLst>
                  <a:ext uri="{FF2B5EF4-FFF2-40B4-BE49-F238E27FC236}">
                    <a16:creationId xmlns:a16="http://schemas.microsoft.com/office/drawing/2014/main" id="{8B1E3CF4-4FF7-B71A-3489-CC0EC7CBE58A}"/>
                  </a:ext>
                </a:extLst>
              </p:cNvPr>
              <p:cNvSpPr/>
              <p:nvPr/>
            </p:nvSpPr>
            <p:spPr>
              <a:xfrm rot="19429646">
                <a:off x="1684498" y="2531878"/>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フローチャート: 準備 58">
                <a:extLst>
                  <a:ext uri="{FF2B5EF4-FFF2-40B4-BE49-F238E27FC236}">
                    <a16:creationId xmlns:a16="http://schemas.microsoft.com/office/drawing/2014/main" id="{957FE6DE-45E2-7883-812B-E32938F2B030}"/>
                  </a:ext>
                </a:extLst>
              </p:cNvPr>
              <p:cNvSpPr/>
              <p:nvPr/>
            </p:nvSpPr>
            <p:spPr>
              <a:xfrm rot="19429646">
                <a:off x="1489057" y="2423428"/>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フローチャート: 手作業 60">
                <a:extLst>
                  <a:ext uri="{FF2B5EF4-FFF2-40B4-BE49-F238E27FC236}">
                    <a16:creationId xmlns:a16="http://schemas.microsoft.com/office/drawing/2014/main" id="{38342E36-F19D-7267-AC42-B25AA648B5CB}"/>
                  </a:ext>
                </a:extLst>
              </p:cNvPr>
              <p:cNvSpPr/>
              <p:nvPr/>
            </p:nvSpPr>
            <p:spPr>
              <a:xfrm rot="18900000" flipH="1" flipV="1">
                <a:off x="1480855" y="2204965"/>
                <a:ext cx="85692" cy="251780"/>
              </a:xfrm>
              <a:prstGeom prst="flowChartManualOperati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フローチャート: 他ページ結合子 59">
                <a:extLst>
                  <a:ext uri="{FF2B5EF4-FFF2-40B4-BE49-F238E27FC236}">
                    <a16:creationId xmlns:a16="http://schemas.microsoft.com/office/drawing/2014/main" id="{F9D777F2-CE45-E5C7-BDBF-9BAA5FAC0B78}"/>
                  </a:ext>
                </a:extLst>
              </p:cNvPr>
              <p:cNvSpPr/>
              <p:nvPr/>
            </p:nvSpPr>
            <p:spPr>
              <a:xfrm rot="18900000">
                <a:off x="1236284" y="1842027"/>
                <a:ext cx="131824" cy="506648"/>
              </a:xfrm>
              <a:prstGeom prst="flowChartOffpageConnec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フローチャート: 準備 102">
              <a:extLst>
                <a:ext uri="{FF2B5EF4-FFF2-40B4-BE49-F238E27FC236}">
                  <a16:creationId xmlns:a16="http://schemas.microsoft.com/office/drawing/2014/main" id="{7DA8C18A-FD2C-8965-E2FD-34E79A3771C7}"/>
                </a:ext>
              </a:extLst>
            </p:cNvPr>
            <p:cNvSpPr/>
            <p:nvPr/>
          </p:nvSpPr>
          <p:spPr>
            <a:xfrm>
              <a:off x="1412174" y="2391120"/>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フローチャート: 準備 103">
              <a:extLst>
                <a:ext uri="{FF2B5EF4-FFF2-40B4-BE49-F238E27FC236}">
                  <a16:creationId xmlns:a16="http://schemas.microsoft.com/office/drawing/2014/main" id="{C92B5A50-FC86-BF75-CC08-FED9B4DA99FC}"/>
                </a:ext>
              </a:extLst>
            </p:cNvPr>
            <p:cNvSpPr/>
            <p:nvPr/>
          </p:nvSpPr>
          <p:spPr>
            <a:xfrm rot="19429646">
              <a:off x="1330209" y="2325844"/>
              <a:ext cx="125932" cy="72008"/>
            </a:xfrm>
            <a:prstGeom prst="flowChartPreparation">
              <a:avLst/>
            </a:prstGeom>
            <a:solidFill>
              <a:schemeClr val="bg1">
                <a:lumMod val="7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10D6B3D8-0816-4877-709E-243E49752779}"/>
              </a:ext>
            </a:extLst>
          </p:cNvPr>
          <p:cNvGrpSpPr/>
          <p:nvPr/>
        </p:nvGrpSpPr>
        <p:grpSpPr>
          <a:xfrm>
            <a:off x="211410" y="997139"/>
            <a:ext cx="4680000" cy="369332"/>
            <a:chOff x="467544" y="1133489"/>
            <a:chExt cx="4320000" cy="369332"/>
          </a:xfrm>
        </p:grpSpPr>
        <p:sp>
          <p:nvSpPr>
            <p:cNvPr id="11" name="四角形: 角を丸くする 10">
              <a:extLst>
                <a:ext uri="{FF2B5EF4-FFF2-40B4-BE49-F238E27FC236}">
                  <a16:creationId xmlns:a16="http://schemas.microsoft.com/office/drawing/2014/main" id="{9F249CAF-2279-F471-6BD8-6BF0B0010394}"/>
                </a:ext>
              </a:extLst>
            </p:cNvPr>
            <p:cNvSpPr/>
            <p:nvPr/>
          </p:nvSpPr>
          <p:spPr>
            <a:xfrm>
              <a:off x="467544" y="1133489"/>
              <a:ext cx="4320000" cy="360000"/>
            </a:xfrm>
            <a:prstGeom prst="roundRect">
              <a:avLst/>
            </a:prstGeom>
            <a:solidFill>
              <a:srgbClr val="75DB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200" dirty="0">
                <a:solidFill>
                  <a:schemeClr val="tx1"/>
                </a:solidFill>
              </a:endParaRPr>
            </a:p>
          </p:txBody>
        </p:sp>
        <p:sp>
          <p:nvSpPr>
            <p:cNvPr id="14" name="テキスト ボックス 13">
              <a:extLst>
                <a:ext uri="{FF2B5EF4-FFF2-40B4-BE49-F238E27FC236}">
                  <a16:creationId xmlns:a16="http://schemas.microsoft.com/office/drawing/2014/main" id="{6346E908-C3CE-5FD2-C9C9-4FB98EF1E058}"/>
                </a:ext>
              </a:extLst>
            </p:cNvPr>
            <p:cNvSpPr txBox="1"/>
            <p:nvPr/>
          </p:nvSpPr>
          <p:spPr>
            <a:xfrm>
              <a:off x="467544" y="1133489"/>
              <a:ext cx="4320000" cy="369332"/>
            </a:xfrm>
            <a:prstGeom prst="rect">
              <a:avLst/>
            </a:prstGeom>
            <a:noFill/>
          </p:spPr>
          <p:txBody>
            <a:bodyPr wrap="square">
              <a:spAutoFit/>
            </a:bodyPr>
            <a:lstStyle/>
            <a:p>
              <a:r>
                <a:rPr lang="ja-JP" altLang="en-US" sz="1800" b="1" dirty="0">
                  <a:solidFill>
                    <a:schemeClr val="tx1"/>
                  </a:solidFill>
                </a:rPr>
                <a:t>①アーク溶解法により原料を溶融</a:t>
              </a:r>
              <a:endParaRPr kumimoji="1" lang="ja-JP" altLang="en-US" sz="1800" dirty="0">
                <a:solidFill>
                  <a:schemeClr val="tx1"/>
                </a:solidFill>
              </a:endParaRPr>
            </a:p>
          </p:txBody>
        </p:sp>
      </p:grpSp>
      <p:grpSp>
        <p:nvGrpSpPr>
          <p:cNvPr id="17" name="グループ化 16">
            <a:extLst>
              <a:ext uri="{FF2B5EF4-FFF2-40B4-BE49-F238E27FC236}">
                <a16:creationId xmlns:a16="http://schemas.microsoft.com/office/drawing/2014/main" id="{479DBFC0-DC01-8526-C9E1-769BAC5C04FF}"/>
              </a:ext>
            </a:extLst>
          </p:cNvPr>
          <p:cNvGrpSpPr/>
          <p:nvPr/>
        </p:nvGrpSpPr>
        <p:grpSpPr>
          <a:xfrm>
            <a:off x="211410" y="3040190"/>
            <a:ext cx="4680000" cy="369332"/>
            <a:chOff x="467544" y="1133489"/>
            <a:chExt cx="4320000" cy="369332"/>
          </a:xfrm>
        </p:grpSpPr>
        <p:sp>
          <p:nvSpPr>
            <p:cNvPr id="18" name="四角形: 角を丸くする 17">
              <a:extLst>
                <a:ext uri="{FF2B5EF4-FFF2-40B4-BE49-F238E27FC236}">
                  <a16:creationId xmlns:a16="http://schemas.microsoft.com/office/drawing/2014/main" id="{6053229E-925B-AC4F-94C7-8960611E64A7}"/>
                </a:ext>
              </a:extLst>
            </p:cNvPr>
            <p:cNvSpPr/>
            <p:nvPr/>
          </p:nvSpPr>
          <p:spPr>
            <a:xfrm>
              <a:off x="467544" y="1133489"/>
              <a:ext cx="4320000" cy="360000"/>
            </a:xfrm>
            <a:prstGeom prst="roundRect">
              <a:avLst/>
            </a:prstGeom>
            <a:solidFill>
              <a:srgbClr val="75DB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200" dirty="0">
                <a:solidFill>
                  <a:schemeClr val="tx1"/>
                </a:solidFill>
              </a:endParaRPr>
            </a:p>
          </p:txBody>
        </p:sp>
        <p:sp>
          <p:nvSpPr>
            <p:cNvPr id="19" name="テキスト ボックス 18">
              <a:extLst>
                <a:ext uri="{FF2B5EF4-FFF2-40B4-BE49-F238E27FC236}">
                  <a16:creationId xmlns:a16="http://schemas.microsoft.com/office/drawing/2014/main" id="{F78F0282-CFFC-0B8F-077C-F07D6C08EFBD}"/>
                </a:ext>
              </a:extLst>
            </p:cNvPr>
            <p:cNvSpPr txBox="1"/>
            <p:nvPr/>
          </p:nvSpPr>
          <p:spPr>
            <a:xfrm>
              <a:off x="467544" y="1133489"/>
              <a:ext cx="4320000" cy="369332"/>
            </a:xfrm>
            <a:prstGeom prst="rect">
              <a:avLst/>
            </a:prstGeom>
            <a:noFill/>
          </p:spPr>
          <p:txBody>
            <a:bodyPr wrap="square">
              <a:spAutoFit/>
            </a:bodyPr>
            <a:lstStyle/>
            <a:p>
              <a:r>
                <a:rPr kumimoji="1" lang="ja-JP" altLang="en-US" b="1" dirty="0"/>
                <a:t>②ワイヤ放電加工により試料の切り出し</a:t>
              </a:r>
              <a:endParaRPr kumimoji="1" lang="ja-JP" altLang="en-US" sz="1800" dirty="0">
                <a:solidFill>
                  <a:schemeClr val="tx1"/>
                </a:solidFill>
              </a:endParaRPr>
            </a:p>
          </p:txBody>
        </p:sp>
      </p:grpSp>
      <p:grpSp>
        <p:nvGrpSpPr>
          <p:cNvPr id="20" name="グループ化 19">
            <a:extLst>
              <a:ext uri="{FF2B5EF4-FFF2-40B4-BE49-F238E27FC236}">
                <a16:creationId xmlns:a16="http://schemas.microsoft.com/office/drawing/2014/main" id="{AD475A4F-C31F-D6B4-87A4-906701B002A2}"/>
              </a:ext>
            </a:extLst>
          </p:cNvPr>
          <p:cNvGrpSpPr/>
          <p:nvPr/>
        </p:nvGrpSpPr>
        <p:grpSpPr>
          <a:xfrm>
            <a:off x="211410" y="5092573"/>
            <a:ext cx="4680000" cy="369332"/>
            <a:chOff x="467544" y="1133489"/>
            <a:chExt cx="4320000" cy="369332"/>
          </a:xfrm>
        </p:grpSpPr>
        <p:sp>
          <p:nvSpPr>
            <p:cNvPr id="21" name="四角形: 角を丸くする 20">
              <a:extLst>
                <a:ext uri="{FF2B5EF4-FFF2-40B4-BE49-F238E27FC236}">
                  <a16:creationId xmlns:a16="http://schemas.microsoft.com/office/drawing/2014/main" id="{23640286-390A-9D7D-A892-B3C082C50DE3}"/>
                </a:ext>
              </a:extLst>
            </p:cNvPr>
            <p:cNvSpPr/>
            <p:nvPr/>
          </p:nvSpPr>
          <p:spPr>
            <a:xfrm>
              <a:off x="467544" y="1133489"/>
              <a:ext cx="4320000" cy="360000"/>
            </a:xfrm>
            <a:prstGeom prst="roundRect">
              <a:avLst/>
            </a:prstGeom>
            <a:solidFill>
              <a:srgbClr val="75DB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200" dirty="0">
                <a:solidFill>
                  <a:schemeClr val="tx1"/>
                </a:solidFill>
              </a:endParaRPr>
            </a:p>
          </p:txBody>
        </p:sp>
        <p:sp>
          <p:nvSpPr>
            <p:cNvPr id="22" name="テキスト ボックス 21">
              <a:extLst>
                <a:ext uri="{FF2B5EF4-FFF2-40B4-BE49-F238E27FC236}">
                  <a16:creationId xmlns:a16="http://schemas.microsoft.com/office/drawing/2014/main" id="{84C7811F-CB75-E30D-DD69-E924250F5044}"/>
                </a:ext>
              </a:extLst>
            </p:cNvPr>
            <p:cNvSpPr txBox="1"/>
            <p:nvPr/>
          </p:nvSpPr>
          <p:spPr>
            <a:xfrm>
              <a:off x="467544" y="1133489"/>
              <a:ext cx="4320000" cy="369332"/>
            </a:xfrm>
            <a:prstGeom prst="rect">
              <a:avLst/>
            </a:prstGeom>
            <a:noFill/>
          </p:spPr>
          <p:txBody>
            <a:bodyPr wrap="square">
              <a:spAutoFit/>
            </a:bodyPr>
            <a:lstStyle/>
            <a:p>
              <a:r>
                <a:rPr kumimoji="1" lang="ja-JP" altLang="en-US" sz="1800" b="1" dirty="0">
                  <a:solidFill>
                    <a:schemeClr val="tx1"/>
                  </a:solidFill>
                </a:rPr>
                <a:t>③試料を石英管に真空封入，均質化熱処理</a:t>
              </a:r>
              <a:endParaRPr kumimoji="1" lang="ja-JP" altLang="en-US" sz="1800" dirty="0">
                <a:solidFill>
                  <a:schemeClr val="tx1"/>
                </a:solidFill>
              </a:endParaRPr>
            </a:p>
          </p:txBody>
        </p:sp>
      </p:grpSp>
      <p:sp>
        <p:nvSpPr>
          <p:cNvPr id="32" name="テキスト ボックス 31">
            <a:extLst>
              <a:ext uri="{FF2B5EF4-FFF2-40B4-BE49-F238E27FC236}">
                <a16:creationId xmlns:a16="http://schemas.microsoft.com/office/drawing/2014/main" id="{059FA44E-5968-6452-0499-4A2C2C92146B}"/>
              </a:ext>
            </a:extLst>
          </p:cNvPr>
          <p:cNvSpPr txBox="1"/>
          <p:nvPr/>
        </p:nvSpPr>
        <p:spPr>
          <a:xfrm>
            <a:off x="1423829" y="1380188"/>
            <a:ext cx="1423467" cy="246221"/>
          </a:xfrm>
          <a:prstGeom prst="rect">
            <a:avLst/>
          </a:prstGeom>
          <a:noFill/>
        </p:spPr>
        <p:txBody>
          <a:bodyPr wrap="none" lIns="0" tIns="0" rIns="0" bIns="0" rtlCol="0">
            <a:spAutoFit/>
          </a:bodyPr>
          <a:lstStyle/>
          <a:p>
            <a:pPr algn="l"/>
            <a:r>
              <a:rPr kumimoji="1" lang="en-US" altLang="ja-JP" sz="1600" dirty="0"/>
              <a:t>15 g</a:t>
            </a:r>
            <a:r>
              <a:rPr kumimoji="1" lang="ja-JP" altLang="en-US" sz="1600" dirty="0"/>
              <a:t>インゴット</a:t>
            </a:r>
          </a:p>
        </p:txBody>
      </p:sp>
      <p:pic>
        <p:nvPicPr>
          <p:cNvPr id="28" name="図 27">
            <a:extLst>
              <a:ext uri="{FF2B5EF4-FFF2-40B4-BE49-F238E27FC236}">
                <a16:creationId xmlns:a16="http://schemas.microsoft.com/office/drawing/2014/main" id="{F938003F-4012-FD4D-BE6F-F7104C76AC09}"/>
              </a:ext>
            </a:extLst>
          </p:cNvPr>
          <p:cNvPicPr>
            <a:picLocks noChangeAspect="1"/>
          </p:cNvPicPr>
          <p:nvPr/>
        </p:nvPicPr>
        <p:blipFill>
          <a:blip r:embed="rId9"/>
          <a:stretch>
            <a:fillRect/>
          </a:stretch>
        </p:blipFill>
        <p:spPr>
          <a:xfrm>
            <a:off x="1977088" y="6365910"/>
            <a:ext cx="206668" cy="255178"/>
          </a:xfrm>
          <a:prstGeom prst="rect">
            <a:avLst/>
          </a:prstGeom>
        </p:spPr>
      </p:pic>
      <p:sp>
        <p:nvSpPr>
          <p:cNvPr id="31" name="テキスト ボックス 30">
            <a:extLst>
              <a:ext uri="{FF2B5EF4-FFF2-40B4-BE49-F238E27FC236}">
                <a16:creationId xmlns:a16="http://schemas.microsoft.com/office/drawing/2014/main" id="{C7A2DE37-974E-DC9E-A604-0A3C94D045AC}"/>
              </a:ext>
            </a:extLst>
          </p:cNvPr>
          <p:cNvSpPr txBox="1"/>
          <p:nvPr/>
        </p:nvSpPr>
        <p:spPr>
          <a:xfrm>
            <a:off x="338348" y="5491743"/>
            <a:ext cx="3127336" cy="246221"/>
          </a:xfrm>
          <a:prstGeom prst="rect">
            <a:avLst/>
          </a:prstGeom>
          <a:noFill/>
        </p:spPr>
        <p:txBody>
          <a:bodyPr wrap="square" lIns="0" tIns="0" rIns="0" bIns="0" rtlCol="0">
            <a:spAutoFit/>
          </a:bodyPr>
          <a:lstStyle/>
          <a:p>
            <a:pPr algn="ctr"/>
            <a:r>
              <a:rPr kumimoji="1" lang="en-US" altLang="ja-JP" sz="1600" dirty="0"/>
              <a:t>RP</a:t>
            </a:r>
            <a:r>
              <a:rPr kumimoji="1" lang="ja-JP" altLang="en-US" sz="1600" dirty="0"/>
              <a:t>で真空引き後，石英管に封入</a:t>
            </a:r>
            <a:endParaRPr kumimoji="1" lang="en-US" altLang="ja-JP" sz="1600" dirty="0"/>
          </a:p>
        </p:txBody>
      </p:sp>
      <p:grpSp>
        <p:nvGrpSpPr>
          <p:cNvPr id="37" name="グループ化 36">
            <a:extLst>
              <a:ext uri="{FF2B5EF4-FFF2-40B4-BE49-F238E27FC236}">
                <a16:creationId xmlns:a16="http://schemas.microsoft.com/office/drawing/2014/main" id="{B6895898-DA68-A122-4E21-35433AD73EB0}"/>
              </a:ext>
            </a:extLst>
          </p:cNvPr>
          <p:cNvGrpSpPr/>
          <p:nvPr/>
        </p:nvGrpSpPr>
        <p:grpSpPr>
          <a:xfrm>
            <a:off x="1647154" y="6113258"/>
            <a:ext cx="1000923" cy="381463"/>
            <a:chOff x="308798" y="5796324"/>
            <a:chExt cx="1000923" cy="381463"/>
          </a:xfrm>
        </p:grpSpPr>
        <p:grpSp>
          <p:nvGrpSpPr>
            <p:cNvPr id="38" name="グループ化 37">
              <a:extLst>
                <a:ext uri="{FF2B5EF4-FFF2-40B4-BE49-F238E27FC236}">
                  <a16:creationId xmlns:a16="http://schemas.microsoft.com/office/drawing/2014/main" id="{B5593749-12AB-9976-35F7-2CFF87EADAF1}"/>
                </a:ext>
              </a:extLst>
            </p:cNvPr>
            <p:cNvGrpSpPr/>
            <p:nvPr/>
          </p:nvGrpSpPr>
          <p:grpSpPr>
            <a:xfrm>
              <a:off x="308798" y="5876604"/>
              <a:ext cx="1000923" cy="301183"/>
              <a:chOff x="1334893" y="5146189"/>
              <a:chExt cx="1336523" cy="369223"/>
            </a:xfrm>
          </p:grpSpPr>
          <p:sp>
            <p:nvSpPr>
              <p:cNvPr id="43" name="フローチャート: 端子 42">
                <a:extLst>
                  <a:ext uri="{FF2B5EF4-FFF2-40B4-BE49-F238E27FC236}">
                    <a16:creationId xmlns:a16="http://schemas.microsoft.com/office/drawing/2014/main" id="{05DE2C07-DF41-1AE0-9AC8-7DD12F9C22CE}"/>
                  </a:ext>
                </a:extLst>
              </p:cNvPr>
              <p:cNvSpPr/>
              <p:nvPr/>
            </p:nvSpPr>
            <p:spPr>
              <a:xfrm>
                <a:off x="1895069" y="5146189"/>
                <a:ext cx="776347" cy="343616"/>
              </a:xfrm>
              <a:prstGeom prst="flowChartTermina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方体 45">
                <a:extLst>
                  <a:ext uri="{FF2B5EF4-FFF2-40B4-BE49-F238E27FC236}">
                    <a16:creationId xmlns:a16="http://schemas.microsoft.com/office/drawing/2014/main" id="{3BB498CE-D1ED-6A5D-54BB-96217B81E2D8}"/>
                  </a:ext>
                </a:extLst>
              </p:cNvPr>
              <p:cNvSpPr>
                <a:spLocks noChangeAspect="1"/>
              </p:cNvSpPr>
              <p:nvPr/>
            </p:nvSpPr>
            <p:spPr>
              <a:xfrm>
                <a:off x="2094787" y="5242468"/>
                <a:ext cx="336301" cy="162317"/>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端子 50">
                <a:extLst>
                  <a:ext uri="{FF2B5EF4-FFF2-40B4-BE49-F238E27FC236}">
                    <a16:creationId xmlns:a16="http://schemas.microsoft.com/office/drawing/2014/main" id="{BC8DAD2F-8B75-B33D-5303-655356C2347E}"/>
                  </a:ext>
                </a:extLst>
              </p:cNvPr>
              <p:cNvSpPr/>
              <p:nvPr/>
            </p:nvSpPr>
            <p:spPr>
              <a:xfrm>
                <a:off x="1416914" y="5152025"/>
                <a:ext cx="476836" cy="327968"/>
              </a:xfrm>
              <a:prstGeom prst="flowChartTermina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27611B73-AB84-AAF1-78E6-1AF259B40FC1}"/>
                  </a:ext>
                </a:extLst>
              </p:cNvPr>
              <p:cNvSpPr/>
              <p:nvPr/>
            </p:nvSpPr>
            <p:spPr>
              <a:xfrm>
                <a:off x="1334893" y="5146190"/>
                <a:ext cx="225222" cy="369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9" name="コネクタ: 曲線 38">
              <a:extLst>
                <a:ext uri="{FF2B5EF4-FFF2-40B4-BE49-F238E27FC236}">
                  <a16:creationId xmlns:a16="http://schemas.microsoft.com/office/drawing/2014/main" id="{8899C2A7-5BA8-DC31-0A11-405177AED3C8}"/>
                </a:ext>
              </a:extLst>
            </p:cNvPr>
            <p:cNvCxnSpPr>
              <a:cxnSpLocks/>
            </p:cNvCxnSpPr>
            <p:nvPr/>
          </p:nvCxnSpPr>
          <p:spPr>
            <a:xfrm rot="3540000">
              <a:off x="266496" y="5904324"/>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コネクタ: 曲線 41">
              <a:extLst>
                <a:ext uri="{FF2B5EF4-FFF2-40B4-BE49-F238E27FC236}">
                  <a16:creationId xmlns:a16="http://schemas.microsoft.com/office/drawing/2014/main" id="{3945DAA8-D803-986A-4851-758E1CCE1591}"/>
                </a:ext>
              </a:extLst>
            </p:cNvPr>
            <p:cNvCxnSpPr>
              <a:cxnSpLocks/>
            </p:cNvCxnSpPr>
            <p:nvPr/>
          </p:nvCxnSpPr>
          <p:spPr>
            <a:xfrm rot="3540000">
              <a:off x="354234" y="5910570"/>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矢印: 右 62">
            <a:extLst>
              <a:ext uri="{FF2B5EF4-FFF2-40B4-BE49-F238E27FC236}">
                <a16:creationId xmlns:a16="http://schemas.microsoft.com/office/drawing/2014/main" id="{7101150B-033B-0514-C7DB-DA8393E742A1}"/>
              </a:ext>
            </a:extLst>
          </p:cNvPr>
          <p:cNvSpPr/>
          <p:nvPr/>
        </p:nvSpPr>
        <p:spPr>
          <a:xfrm>
            <a:off x="1910096" y="5840636"/>
            <a:ext cx="343616" cy="3240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4487AB4B-2DEE-C264-B4AC-79CD3F90714D}"/>
              </a:ext>
            </a:extLst>
          </p:cNvPr>
          <p:cNvSpPr/>
          <p:nvPr/>
        </p:nvSpPr>
        <p:spPr>
          <a:xfrm>
            <a:off x="1364964" y="1606740"/>
            <a:ext cx="343616" cy="3240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5206938D-8DED-0FBD-B4DC-D325FE5A4230}"/>
              </a:ext>
            </a:extLst>
          </p:cNvPr>
          <p:cNvSpPr txBox="1">
            <a:spLocks/>
          </p:cNvSpPr>
          <p:nvPr/>
        </p:nvSpPr>
        <p:spPr>
          <a:xfrm>
            <a:off x="0" y="0"/>
            <a:ext cx="3419872" cy="972000"/>
          </a:xfrm>
          <a:prstGeom prst="rect">
            <a:avLst/>
          </a:prstGeom>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実験方法</a:t>
            </a:r>
            <a:endParaRPr lang="en-US" altLang="ja-JP"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730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95A195-78A2-F5A7-25E0-7BFEECF86BF1}"/>
              </a:ext>
            </a:extLst>
          </p:cNvPr>
          <p:cNvSpPr>
            <a:spLocks noGrp="1"/>
          </p:cNvSpPr>
          <p:nvPr>
            <p:ph type="sldNum" sz="quarter" idx="12"/>
          </p:nvPr>
        </p:nvSpPr>
        <p:spPr/>
        <p:txBody>
          <a:bodyPr/>
          <a:lstStyle/>
          <a:p>
            <a:fld id="{90BA7EBE-6FD4-4B50-83C6-C925E775C4BE}" type="slidenum">
              <a:rPr kumimoji="1" lang="ja-JP" altLang="en-US" smtClean="0"/>
              <a:pPr/>
              <a:t>7</a:t>
            </a:fld>
            <a:endParaRPr kumimoji="1" lang="ja-JP" altLang="en-US" dirty="0"/>
          </a:p>
        </p:txBody>
      </p:sp>
      <p:sp>
        <p:nvSpPr>
          <p:cNvPr id="3" name="タイトル 1">
            <a:extLst>
              <a:ext uri="{FF2B5EF4-FFF2-40B4-BE49-F238E27FC236}">
                <a16:creationId xmlns:a16="http://schemas.microsoft.com/office/drawing/2014/main" id="{ADF77B38-8C2F-B708-081F-BCB775EB1749}"/>
              </a:ext>
            </a:extLst>
          </p:cNvPr>
          <p:cNvSpPr txBox="1">
            <a:spLocks/>
          </p:cNvSpPr>
          <p:nvPr/>
        </p:nvSpPr>
        <p:spPr>
          <a:xfrm>
            <a:off x="1705245" y="2529008"/>
            <a:ext cx="5733510" cy="972000"/>
          </a:xfrm>
          <a:prstGeom prst="rect">
            <a:avLst/>
          </a:prstGeom>
        </p:spPr>
        <p:txBody>
          <a:bodyPr vert="horz" wrap="non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84250" algn="l"/>
              </a:tabLst>
            </a:pPr>
            <a:r>
              <a:rPr lang="ja-JP" alt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結果と考察</a:t>
            </a:r>
            <a:endParaRPr lang="en-US" altLang="ja-JP"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197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8</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Rietveld</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解析及び</a:t>
            </a:r>
            <a:r>
              <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EPMA</a:t>
            </a: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観察</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1A51CF7F-B210-F2DD-8650-FC451EE2A8BD}"/>
              </a:ext>
            </a:extLst>
          </p:cNvPr>
          <p:cNvSpPr txBox="1"/>
          <p:nvPr/>
        </p:nvSpPr>
        <p:spPr>
          <a:xfrm>
            <a:off x="600154" y="5969771"/>
            <a:ext cx="7943692" cy="705321"/>
          </a:xfrm>
          <a:prstGeom prst="rect">
            <a:avLst/>
          </a:prstGeom>
          <a:solidFill>
            <a:srgbClr val="75DBFF">
              <a:alpha val="50196"/>
            </a:srgbClr>
          </a:solidFill>
        </p:spPr>
        <p:txBody>
          <a:bodyPr wrap="square" lIns="72000" tIns="0" rIns="72000" bIns="0">
            <a:spAutoFit/>
          </a:bodyPr>
          <a:lstStyle/>
          <a:p>
            <a:pPr marL="342900" indent="-342900">
              <a:lnSpc>
                <a:spcPts val="2800"/>
              </a:lnSpc>
              <a:buFont typeface="Arial" panose="020B0604020202020204" pitchFamily="34" charset="0"/>
              <a:buChar char="•"/>
            </a:pPr>
            <a:r>
              <a:rPr kumimoji="1" lang="ja-JP" altLang="en-US" sz="2000" dirty="0"/>
              <a:t>作製した試料には</a:t>
            </a:r>
            <a:r>
              <a:rPr kumimoji="1" lang="en-US" altLang="ja-JP" sz="2000" dirty="0"/>
              <a:t>TiNiSn</a:t>
            </a:r>
            <a:r>
              <a:rPr kumimoji="1" lang="ja-JP" altLang="en-US" sz="2000" dirty="0"/>
              <a:t>（</a:t>
            </a:r>
            <a:r>
              <a:rPr kumimoji="1" lang="en-US" altLang="ja-JP" sz="2000" dirty="0" err="1"/>
              <a:t>hH</a:t>
            </a:r>
            <a:r>
              <a:rPr kumimoji="1" lang="ja-JP" altLang="en-US" sz="2000" dirty="0"/>
              <a:t>相），</a:t>
            </a:r>
            <a:r>
              <a:rPr kumimoji="1" lang="en-US" altLang="ja-JP" sz="2000" dirty="0"/>
              <a:t>TiNi</a:t>
            </a:r>
            <a:r>
              <a:rPr kumimoji="1" lang="en-US" altLang="ja-JP" sz="2000" baseline="-25000" dirty="0"/>
              <a:t>2</a:t>
            </a:r>
            <a:r>
              <a:rPr kumimoji="1" lang="en-US" altLang="ja-JP" sz="2000" dirty="0"/>
              <a:t>Sn, Ti</a:t>
            </a:r>
            <a:r>
              <a:rPr kumimoji="1" lang="en-US" altLang="ja-JP" sz="2000" baseline="-25000" dirty="0"/>
              <a:t>6</a:t>
            </a:r>
            <a:r>
              <a:rPr kumimoji="1" lang="en-US" altLang="ja-JP" sz="2000" dirty="0"/>
              <a:t>Sn</a:t>
            </a:r>
            <a:r>
              <a:rPr kumimoji="1" lang="en-US" altLang="ja-JP" sz="2000" baseline="-25000" dirty="0"/>
              <a:t>5</a:t>
            </a:r>
            <a:r>
              <a:rPr kumimoji="1" lang="en-US" altLang="ja-JP" sz="2000" dirty="0"/>
              <a:t>, Sn</a:t>
            </a:r>
            <a:r>
              <a:rPr kumimoji="1" lang="ja-JP" altLang="en-US" sz="2000" dirty="0"/>
              <a:t>相が存在</a:t>
            </a:r>
            <a:endParaRPr kumimoji="1" lang="en-US" altLang="ja-JP" sz="2000" dirty="0"/>
          </a:p>
          <a:p>
            <a:pPr marL="342900" indent="-342900">
              <a:lnSpc>
                <a:spcPts val="2800"/>
              </a:lnSpc>
              <a:buFont typeface="Arial" panose="020B0604020202020204" pitchFamily="34" charset="0"/>
              <a:buChar char="•"/>
            </a:pPr>
            <a:r>
              <a:rPr kumimoji="1" lang="en-US" altLang="ja-JP" sz="2000" dirty="0" err="1"/>
              <a:t>hH</a:t>
            </a:r>
            <a:r>
              <a:rPr kumimoji="1" lang="ja-JP" altLang="en-US" sz="2000" dirty="0"/>
              <a:t>相にはほぼ仕込み組成通りに</a:t>
            </a:r>
            <a:r>
              <a:rPr kumimoji="1" lang="en-US" altLang="ja-JP" sz="2000" dirty="0"/>
              <a:t>Co</a:t>
            </a:r>
            <a:r>
              <a:rPr kumimoji="1" lang="ja-JP" altLang="en-US" sz="2000" dirty="0"/>
              <a:t>が存在</a:t>
            </a:r>
            <a:endParaRPr kumimoji="1" lang="en-US" altLang="ja-JP" sz="2000" dirty="0"/>
          </a:p>
        </p:txBody>
      </p:sp>
      <p:graphicFrame>
        <p:nvGraphicFramePr>
          <p:cNvPr id="26" name="表 26">
            <a:extLst>
              <a:ext uri="{FF2B5EF4-FFF2-40B4-BE49-F238E27FC236}">
                <a16:creationId xmlns:a16="http://schemas.microsoft.com/office/drawing/2014/main" id="{E4F864B5-C846-2FAB-95D4-683006AA9227}"/>
              </a:ext>
            </a:extLst>
          </p:cNvPr>
          <p:cNvGraphicFramePr>
            <a:graphicFrameLocks noGrp="1"/>
          </p:cNvGraphicFramePr>
          <p:nvPr>
            <p:extLst>
              <p:ext uri="{D42A27DB-BD31-4B8C-83A1-F6EECF244321}">
                <p14:modId xmlns:p14="http://schemas.microsoft.com/office/powerpoint/2010/main" val="4077181770"/>
              </p:ext>
            </p:extLst>
          </p:nvPr>
        </p:nvGraphicFramePr>
        <p:xfrm>
          <a:off x="9671863" y="-1275812"/>
          <a:ext cx="3182738" cy="2346960"/>
        </p:xfrm>
        <a:graphic>
          <a:graphicData uri="http://schemas.openxmlformats.org/drawingml/2006/table">
            <a:tbl>
              <a:tblPr firstRow="1" bandRow="1">
                <a:tableStyleId>{5C22544A-7EE6-4342-B048-85BDC9FD1C3A}</a:tableStyleId>
              </a:tblPr>
              <a:tblGrid>
                <a:gridCol w="662360">
                  <a:extLst>
                    <a:ext uri="{9D8B030D-6E8A-4147-A177-3AD203B41FA5}">
                      <a16:colId xmlns:a16="http://schemas.microsoft.com/office/drawing/2014/main" val="597544306"/>
                    </a:ext>
                  </a:extLst>
                </a:gridCol>
                <a:gridCol w="2520378">
                  <a:extLst>
                    <a:ext uri="{9D8B030D-6E8A-4147-A177-3AD203B41FA5}">
                      <a16:colId xmlns:a16="http://schemas.microsoft.com/office/drawing/2014/main" val="2348325435"/>
                    </a:ext>
                  </a:extLst>
                </a:gridCol>
              </a:tblGrid>
              <a:tr h="0">
                <a:tc>
                  <a:txBody>
                    <a:bodyPr/>
                    <a:lstStyle/>
                    <a:p>
                      <a:pPr algn="ctr"/>
                      <a:r>
                        <a:rPr kumimoji="1" lang="en-US" altLang="ja-JP" sz="1600" dirty="0">
                          <a:solidFill>
                            <a:schemeClr val="tx1"/>
                          </a:solidFill>
                        </a:rPr>
                        <a:t>x</a:t>
                      </a:r>
                      <a:endParaRPr kumimoji="1" lang="ja-JP" alt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a:solidFill>
                            <a:schemeClr val="tx1"/>
                          </a:solidFill>
                        </a:rPr>
                        <a:t>Composition</a:t>
                      </a:r>
                      <a:endParaRPr kumimoji="1" lang="ja-JP" alt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377359"/>
                  </a:ext>
                </a:extLst>
              </a:tr>
              <a:tr h="0">
                <a:tc>
                  <a:txBody>
                    <a:bodyPr/>
                    <a:lstStyle/>
                    <a:p>
                      <a:pPr algn="ctr"/>
                      <a:r>
                        <a:rPr kumimoji="1" lang="en-US" altLang="ja-JP" sz="1600" dirty="0">
                          <a:solidFill>
                            <a:schemeClr val="tx1"/>
                          </a:solidFill>
                        </a:rPr>
                        <a:t>0</a:t>
                      </a:r>
                      <a:endParaRPr kumimoji="1" lang="ja-JP" alt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457200" lvl="1" indent="0" algn="l"/>
                      <a:r>
                        <a:rPr kumimoji="1" lang="en-US" altLang="ja-JP" sz="1600" dirty="0">
                          <a:solidFill>
                            <a:schemeClr val="tx1"/>
                          </a:solidFill>
                        </a:rPr>
                        <a:t>TiNi</a:t>
                      </a:r>
                      <a:r>
                        <a:rPr kumimoji="1" lang="en-US" altLang="ja-JP" sz="1600" baseline="-25000" dirty="0">
                          <a:solidFill>
                            <a:schemeClr val="tx1"/>
                          </a:solidFill>
                        </a:rPr>
                        <a:t>1.05</a:t>
                      </a:r>
                      <a:r>
                        <a:rPr kumimoji="1" lang="en-US" altLang="ja-JP" sz="1600" dirty="0">
                          <a:solidFill>
                            <a:schemeClr val="tx1"/>
                          </a:solidFill>
                        </a:rPr>
                        <a:t>Sn</a:t>
                      </a:r>
                      <a:endParaRPr kumimoji="1" lang="ja-JP" alt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8222746"/>
                  </a:ext>
                </a:extLst>
              </a:tr>
              <a:tr h="0">
                <a:tc>
                  <a:txBody>
                    <a:bodyPr/>
                    <a:lstStyle/>
                    <a:p>
                      <a:pPr algn="ctr"/>
                      <a:r>
                        <a:rPr kumimoji="1" lang="en-US" altLang="ja-JP" sz="1600" dirty="0">
                          <a:solidFill>
                            <a:schemeClr val="tx1"/>
                          </a:solidFill>
                        </a:rPr>
                        <a:t>0.03</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1" algn="l"/>
                      <a:r>
                        <a:rPr kumimoji="1" lang="en-US" altLang="ja-JP" sz="1600" dirty="0">
                          <a:solidFill>
                            <a:schemeClr val="tx1"/>
                          </a:solidFill>
                        </a:rPr>
                        <a:t>TiNi</a:t>
                      </a:r>
                      <a:r>
                        <a:rPr kumimoji="1" lang="en-US" altLang="ja-JP" sz="1600" baseline="-25000" dirty="0">
                          <a:solidFill>
                            <a:schemeClr val="tx1"/>
                          </a:solidFill>
                        </a:rPr>
                        <a:t>1.02</a:t>
                      </a:r>
                      <a:r>
                        <a:rPr kumimoji="1" lang="en-US" altLang="ja-JP" sz="1600" dirty="0">
                          <a:solidFill>
                            <a:schemeClr val="tx1"/>
                          </a:solidFill>
                        </a:rPr>
                        <a:t>Co</a:t>
                      </a:r>
                      <a:r>
                        <a:rPr kumimoji="1" lang="en-US" altLang="ja-JP" sz="1600" baseline="-25000" dirty="0">
                          <a:solidFill>
                            <a:schemeClr val="tx1"/>
                          </a:solidFill>
                        </a:rPr>
                        <a:t>0.03</a:t>
                      </a:r>
                      <a:r>
                        <a:rPr kumimoji="1" lang="en-US" altLang="ja-JP" sz="1600" dirty="0">
                          <a:solidFill>
                            <a:schemeClr val="tx1"/>
                          </a:solidFill>
                        </a:rPr>
                        <a:t>Sn</a:t>
                      </a:r>
                      <a:r>
                        <a:rPr kumimoji="1" lang="en-US" altLang="ja-JP" sz="1600" baseline="-25000" dirty="0">
                          <a:solidFill>
                            <a:schemeClr val="tx1"/>
                          </a:solidFill>
                        </a:rPr>
                        <a:t>0.99</a:t>
                      </a:r>
                      <a:endParaRPr kumimoji="1" lang="ja-JP" altLang="en-US" sz="1600" baseline="-25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275343"/>
                  </a:ext>
                </a:extLst>
              </a:tr>
              <a:tr h="0">
                <a:tc>
                  <a:txBody>
                    <a:bodyPr/>
                    <a:lstStyle/>
                    <a:p>
                      <a:pPr algn="ctr"/>
                      <a:r>
                        <a:rPr kumimoji="1" lang="en-US" altLang="ja-JP" sz="1600" dirty="0">
                          <a:solidFill>
                            <a:schemeClr val="tx1"/>
                          </a:solidFill>
                        </a:rPr>
                        <a:t>0.05</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1" algn="l"/>
                      <a:r>
                        <a:rPr kumimoji="1" lang="en-US" altLang="ja-JP" sz="1600" dirty="0">
                          <a:solidFill>
                            <a:schemeClr val="tx1"/>
                          </a:solidFill>
                        </a:rPr>
                        <a:t>TiNiCo</a:t>
                      </a:r>
                      <a:r>
                        <a:rPr kumimoji="1" lang="en-US" altLang="ja-JP" sz="1600" baseline="-25000" dirty="0">
                          <a:solidFill>
                            <a:schemeClr val="tx1"/>
                          </a:solidFill>
                        </a:rPr>
                        <a:t>0.05</a:t>
                      </a:r>
                      <a:r>
                        <a:rPr kumimoji="1" lang="en-US" altLang="ja-JP" sz="1600" dirty="0">
                          <a:solidFill>
                            <a:schemeClr val="tx1"/>
                          </a:solidFill>
                        </a:rPr>
                        <a:t>Sn</a:t>
                      </a:r>
                      <a:r>
                        <a:rPr kumimoji="1" lang="en-US" altLang="ja-JP" sz="1600" baseline="-25000" dirty="0">
                          <a:solidFill>
                            <a:schemeClr val="tx1"/>
                          </a:solidFill>
                        </a:rPr>
                        <a:t>0.99</a:t>
                      </a:r>
                      <a:endParaRPr kumimoji="1" lang="ja-JP" altLang="en-US" sz="1600" baseline="-25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9150879"/>
                  </a:ext>
                </a:extLst>
              </a:tr>
              <a:tr h="0">
                <a:tc>
                  <a:txBody>
                    <a:bodyPr/>
                    <a:lstStyle/>
                    <a:p>
                      <a:pPr algn="ctr"/>
                      <a:r>
                        <a:rPr kumimoji="1" lang="en-US" altLang="ja-JP" sz="1600" dirty="0">
                          <a:solidFill>
                            <a:schemeClr val="tx1"/>
                          </a:solidFill>
                        </a:rPr>
                        <a:t>0.08</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1" algn="l"/>
                      <a:r>
                        <a:rPr kumimoji="1" lang="en-US" altLang="ja-JP" sz="1600" dirty="0">
                          <a:solidFill>
                            <a:schemeClr val="tx1"/>
                          </a:solidFill>
                        </a:rPr>
                        <a:t>TiNiCo</a:t>
                      </a:r>
                      <a:r>
                        <a:rPr kumimoji="1" lang="en-US" altLang="ja-JP" sz="1600" baseline="-25000" dirty="0">
                          <a:solidFill>
                            <a:schemeClr val="tx1"/>
                          </a:solidFill>
                        </a:rPr>
                        <a:t>0.09</a:t>
                      </a:r>
                      <a:r>
                        <a:rPr kumimoji="1" lang="en-US" altLang="ja-JP" sz="1600" dirty="0">
                          <a:solidFill>
                            <a:schemeClr val="tx1"/>
                          </a:solidFill>
                        </a:rPr>
                        <a:t>Sn</a:t>
                      </a:r>
                      <a:r>
                        <a:rPr kumimoji="1" lang="en-US" altLang="ja-JP" sz="1600" baseline="-25000" dirty="0">
                          <a:solidFill>
                            <a:schemeClr val="tx1"/>
                          </a:solidFill>
                        </a:rPr>
                        <a:t>0.99</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979431"/>
                  </a:ext>
                </a:extLst>
              </a:tr>
              <a:tr h="0">
                <a:tc>
                  <a:txBody>
                    <a:bodyPr/>
                    <a:lstStyle/>
                    <a:p>
                      <a:pPr algn="ctr"/>
                      <a:r>
                        <a:rPr kumimoji="1" lang="en-US" altLang="ja-JP" sz="1600" dirty="0">
                          <a:solidFill>
                            <a:schemeClr val="tx1"/>
                          </a:solidFill>
                        </a:rPr>
                        <a:t>0.10</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1" algn="l"/>
                      <a:r>
                        <a:rPr kumimoji="1" lang="en-US" altLang="ja-JP" sz="1600" dirty="0">
                          <a:solidFill>
                            <a:schemeClr val="tx1"/>
                          </a:solidFill>
                        </a:rPr>
                        <a:t>TiNi</a:t>
                      </a:r>
                      <a:r>
                        <a:rPr kumimoji="1" lang="en-US" altLang="ja-JP" sz="1600" baseline="-25000" dirty="0">
                          <a:solidFill>
                            <a:schemeClr val="tx1"/>
                          </a:solidFill>
                        </a:rPr>
                        <a:t>0.99</a:t>
                      </a:r>
                      <a:r>
                        <a:rPr kumimoji="1" lang="en-US" altLang="ja-JP" sz="1600" dirty="0">
                          <a:solidFill>
                            <a:schemeClr val="tx1"/>
                          </a:solidFill>
                        </a:rPr>
                        <a:t>Co</a:t>
                      </a:r>
                      <a:r>
                        <a:rPr kumimoji="1" lang="en-US" altLang="ja-JP" sz="1600" baseline="-25000" dirty="0">
                          <a:solidFill>
                            <a:schemeClr val="tx1"/>
                          </a:solidFill>
                        </a:rPr>
                        <a:t>0.10</a:t>
                      </a:r>
                      <a:r>
                        <a:rPr kumimoji="1" lang="en-US" altLang="ja-JP" sz="1600" dirty="0">
                          <a:solidFill>
                            <a:schemeClr val="tx1"/>
                          </a:solidFill>
                        </a:rPr>
                        <a:t>Sn</a:t>
                      </a:r>
                      <a:r>
                        <a:rPr kumimoji="1" lang="en-US" altLang="ja-JP" sz="1600" baseline="-25000" dirty="0">
                          <a:solidFill>
                            <a:schemeClr val="tx1"/>
                          </a:solidFill>
                        </a:rPr>
                        <a:t>0.99</a:t>
                      </a:r>
                      <a:endParaRPr kumimoji="1" lang="ja-JP"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067393"/>
                  </a:ext>
                </a:extLst>
              </a:tr>
              <a:tr h="0">
                <a:tc>
                  <a:txBody>
                    <a:bodyPr/>
                    <a:lstStyle/>
                    <a:p>
                      <a:pPr algn="ctr"/>
                      <a:r>
                        <a:rPr kumimoji="1" lang="en-US" altLang="ja-JP" sz="1600" dirty="0">
                          <a:solidFill>
                            <a:schemeClr val="tx1"/>
                          </a:solidFill>
                        </a:rPr>
                        <a:t>0.15</a:t>
                      </a:r>
                      <a:endParaRPr kumimoji="1" lang="ja-JP" altLang="en-US" sz="16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l"/>
                      <a:r>
                        <a:rPr kumimoji="1" lang="en-US" altLang="ja-JP" sz="1600" dirty="0">
                          <a:solidFill>
                            <a:schemeClr val="tx1"/>
                          </a:solidFill>
                        </a:rPr>
                        <a:t>TiNi</a:t>
                      </a:r>
                      <a:r>
                        <a:rPr kumimoji="1" lang="en-US" altLang="ja-JP" sz="1600" baseline="-25000" dirty="0">
                          <a:solidFill>
                            <a:schemeClr val="tx1"/>
                          </a:solidFill>
                        </a:rPr>
                        <a:t>0.98</a:t>
                      </a:r>
                      <a:r>
                        <a:rPr kumimoji="1" lang="en-US" altLang="ja-JP" sz="1600" dirty="0">
                          <a:solidFill>
                            <a:schemeClr val="tx1"/>
                          </a:solidFill>
                        </a:rPr>
                        <a:t>Co</a:t>
                      </a:r>
                      <a:r>
                        <a:rPr kumimoji="1" lang="en-US" altLang="ja-JP" sz="1600" baseline="-25000" dirty="0">
                          <a:solidFill>
                            <a:schemeClr val="tx1"/>
                          </a:solidFill>
                        </a:rPr>
                        <a:t>0.15</a:t>
                      </a:r>
                      <a:r>
                        <a:rPr kumimoji="1" lang="en-US" altLang="ja-JP" sz="1600" dirty="0">
                          <a:solidFill>
                            <a:schemeClr val="tx1"/>
                          </a:solidFill>
                        </a:rPr>
                        <a:t>Sn</a:t>
                      </a:r>
                      <a:r>
                        <a:rPr kumimoji="1" lang="en-US" altLang="ja-JP" sz="1600" baseline="-25000" dirty="0">
                          <a:solidFill>
                            <a:schemeClr val="tx1"/>
                          </a:solidFill>
                        </a:rPr>
                        <a:t>0.99</a:t>
                      </a:r>
                      <a:endParaRPr kumimoji="1" lang="ja-JP" altLang="en-US" sz="16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0044425"/>
                  </a:ext>
                </a:extLst>
              </a:tr>
            </a:tbl>
          </a:graphicData>
        </a:graphic>
      </p:graphicFrame>
      <p:pic>
        <p:nvPicPr>
          <p:cNvPr id="30" name="図 29" descr="自然, 屋外, 大きい, 写真 が含まれている画像&#10;&#10;自動的に生成された説明">
            <a:extLst>
              <a:ext uri="{FF2B5EF4-FFF2-40B4-BE49-F238E27FC236}">
                <a16:creationId xmlns:a16="http://schemas.microsoft.com/office/drawing/2014/main" id="{EE878461-7629-08A7-2568-EF6284AE18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63"/>
          <a:stretch/>
        </p:blipFill>
        <p:spPr>
          <a:xfrm>
            <a:off x="5929745" y="828026"/>
            <a:ext cx="2719232" cy="2015199"/>
          </a:xfrm>
          <a:prstGeom prst="rect">
            <a:avLst/>
          </a:prstGeom>
        </p:spPr>
      </p:pic>
      <p:sp>
        <p:nvSpPr>
          <p:cNvPr id="14" name="テキスト ボックス 13">
            <a:extLst>
              <a:ext uri="{FF2B5EF4-FFF2-40B4-BE49-F238E27FC236}">
                <a16:creationId xmlns:a16="http://schemas.microsoft.com/office/drawing/2014/main" id="{BFC1F598-E180-9FF5-4A5B-91745E8F4B33}"/>
              </a:ext>
            </a:extLst>
          </p:cNvPr>
          <p:cNvSpPr txBox="1"/>
          <p:nvPr/>
        </p:nvSpPr>
        <p:spPr>
          <a:xfrm>
            <a:off x="7805424" y="2505681"/>
            <a:ext cx="870751" cy="369332"/>
          </a:xfrm>
          <a:prstGeom prst="rect">
            <a:avLst/>
          </a:prstGeom>
          <a:noFill/>
        </p:spPr>
        <p:txBody>
          <a:bodyPr wrap="square" rtlCol="0">
            <a:spAutoFit/>
          </a:bodyPr>
          <a:lstStyle/>
          <a:p>
            <a:r>
              <a:rPr kumimoji="1" lang="en-US" altLang="ja-JP" b="1" dirty="0">
                <a:solidFill>
                  <a:schemeClr val="bg1"/>
                </a:solidFill>
              </a:rPr>
              <a:t>10 </a:t>
            </a:r>
            <a:r>
              <a:rPr kumimoji="1" lang="en-US" altLang="ja-JP" b="1" dirty="0" err="1">
                <a:solidFill>
                  <a:schemeClr val="bg1"/>
                </a:solidFill>
              </a:rPr>
              <a:t>μm</a:t>
            </a:r>
            <a:endParaRPr kumimoji="1" lang="ja-JP" altLang="en-US" b="1" dirty="0">
              <a:solidFill>
                <a:schemeClr val="bg1"/>
              </a:solidFill>
            </a:endParaRPr>
          </a:p>
        </p:txBody>
      </p:sp>
      <p:sp>
        <p:nvSpPr>
          <p:cNvPr id="31" name="正方形/長方形 30">
            <a:extLst>
              <a:ext uri="{FF2B5EF4-FFF2-40B4-BE49-F238E27FC236}">
                <a16:creationId xmlns:a16="http://schemas.microsoft.com/office/drawing/2014/main" id="{99F5FFFB-9FF2-B7EB-9E8D-A72C52E4FE4A}"/>
              </a:ext>
            </a:extLst>
          </p:cNvPr>
          <p:cNvSpPr/>
          <p:nvPr/>
        </p:nvSpPr>
        <p:spPr>
          <a:xfrm>
            <a:off x="8069799" y="2475108"/>
            <a:ext cx="342000"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84A5429-08A6-33B4-628B-5175BB9D4B22}"/>
              </a:ext>
            </a:extLst>
          </p:cNvPr>
          <p:cNvSpPr txBox="1"/>
          <p:nvPr/>
        </p:nvSpPr>
        <p:spPr>
          <a:xfrm>
            <a:off x="6505350" y="2440107"/>
            <a:ext cx="1133644" cy="369332"/>
          </a:xfrm>
          <a:prstGeom prst="rect">
            <a:avLst/>
          </a:prstGeom>
          <a:noFill/>
        </p:spPr>
        <p:txBody>
          <a:bodyPr wrap="square" rtlCol="0">
            <a:spAutoFit/>
          </a:bodyPr>
          <a:lstStyle/>
          <a:p>
            <a:r>
              <a:rPr lang="en-US" altLang="ja-JP" b="1" dirty="0">
                <a:solidFill>
                  <a:schemeClr val="bg1"/>
                </a:solidFill>
              </a:rPr>
              <a:t>TiNiSn</a:t>
            </a:r>
            <a:r>
              <a:rPr lang="ja-JP" altLang="en-US" b="1" dirty="0">
                <a:solidFill>
                  <a:schemeClr val="bg1"/>
                </a:solidFill>
              </a:rPr>
              <a:t>相</a:t>
            </a:r>
            <a:endParaRPr kumimoji="1" lang="en-US" altLang="ja-JP" b="1" dirty="0">
              <a:solidFill>
                <a:schemeClr val="bg1"/>
              </a:solidFill>
            </a:endParaRPr>
          </a:p>
        </p:txBody>
      </p:sp>
      <p:sp>
        <p:nvSpPr>
          <p:cNvPr id="18" name="テキスト ボックス 17">
            <a:extLst>
              <a:ext uri="{FF2B5EF4-FFF2-40B4-BE49-F238E27FC236}">
                <a16:creationId xmlns:a16="http://schemas.microsoft.com/office/drawing/2014/main" id="{3DCA7DFA-D12E-6086-113F-AA7C75C6E2E5}"/>
              </a:ext>
            </a:extLst>
          </p:cNvPr>
          <p:cNvSpPr txBox="1"/>
          <p:nvPr/>
        </p:nvSpPr>
        <p:spPr>
          <a:xfrm>
            <a:off x="7588750" y="1550490"/>
            <a:ext cx="1061509" cy="369332"/>
          </a:xfrm>
          <a:prstGeom prst="rect">
            <a:avLst/>
          </a:prstGeom>
          <a:noFill/>
        </p:spPr>
        <p:txBody>
          <a:bodyPr wrap="square" rtlCol="0">
            <a:spAutoFit/>
          </a:bodyPr>
          <a:lstStyle/>
          <a:p>
            <a:r>
              <a:rPr lang="en-US" altLang="ja-JP" b="1" dirty="0">
                <a:solidFill>
                  <a:schemeClr val="bg1"/>
                </a:solidFill>
              </a:rPr>
              <a:t>Ti</a:t>
            </a:r>
            <a:r>
              <a:rPr lang="en-US" altLang="ja-JP" b="1" baseline="-25000" dirty="0">
                <a:solidFill>
                  <a:schemeClr val="bg1"/>
                </a:solidFill>
              </a:rPr>
              <a:t>6</a:t>
            </a:r>
            <a:r>
              <a:rPr lang="en-US" altLang="ja-JP" b="1" dirty="0">
                <a:solidFill>
                  <a:schemeClr val="bg1"/>
                </a:solidFill>
              </a:rPr>
              <a:t>Sn</a:t>
            </a:r>
            <a:r>
              <a:rPr lang="en-US" altLang="ja-JP" b="1" baseline="-25000" dirty="0">
                <a:solidFill>
                  <a:schemeClr val="bg1"/>
                </a:solidFill>
              </a:rPr>
              <a:t>5</a:t>
            </a:r>
            <a:r>
              <a:rPr lang="ja-JP" altLang="en-US" b="1" dirty="0">
                <a:solidFill>
                  <a:schemeClr val="bg1"/>
                </a:solidFill>
              </a:rPr>
              <a:t>相</a:t>
            </a:r>
            <a:endParaRPr kumimoji="1" lang="ja-JP" altLang="en-US" b="1" dirty="0">
              <a:solidFill>
                <a:schemeClr val="bg1"/>
              </a:solidFill>
            </a:endParaRPr>
          </a:p>
        </p:txBody>
      </p:sp>
      <p:sp>
        <p:nvSpPr>
          <p:cNvPr id="23" name="テキスト ボックス 22">
            <a:extLst>
              <a:ext uri="{FF2B5EF4-FFF2-40B4-BE49-F238E27FC236}">
                <a16:creationId xmlns:a16="http://schemas.microsoft.com/office/drawing/2014/main" id="{4DE74BE2-20D3-199D-93EA-1B36ABF86883}"/>
              </a:ext>
            </a:extLst>
          </p:cNvPr>
          <p:cNvSpPr txBox="1"/>
          <p:nvPr/>
        </p:nvSpPr>
        <p:spPr>
          <a:xfrm>
            <a:off x="5942919" y="1436250"/>
            <a:ext cx="646331" cy="369332"/>
          </a:xfrm>
          <a:prstGeom prst="rect">
            <a:avLst/>
          </a:prstGeom>
          <a:noFill/>
        </p:spPr>
        <p:txBody>
          <a:bodyPr wrap="square" rtlCol="0">
            <a:spAutoFit/>
          </a:bodyPr>
          <a:lstStyle/>
          <a:p>
            <a:r>
              <a:rPr kumimoji="1" lang="ja-JP" altLang="en-US" b="1" dirty="0">
                <a:solidFill>
                  <a:schemeClr val="bg1"/>
                </a:solidFill>
              </a:rPr>
              <a:t>空孔</a:t>
            </a:r>
          </a:p>
        </p:txBody>
      </p:sp>
      <p:cxnSp>
        <p:nvCxnSpPr>
          <p:cNvPr id="21" name="直線矢印コネクタ 20">
            <a:extLst>
              <a:ext uri="{FF2B5EF4-FFF2-40B4-BE49-F238E27FC236}">
                <a16:creationId xmlns:a16="http://schemas.microsoft.com/office/drawing/2014/main" id="{A038BD48-643C-D818-C3D7-F65CBFDCDF07}"/>
              </a:ext>
            </a:extLst>
          </p:cNvPr>
          <p:cNvCxnSpPr>
            <a:cxnSpLocks/>
          </p:cNvCxnSpPr>
          <p:nvPr/>
        </p:nvCxnSpPr>
        <p:spPr>
          <a:xfrm>
            <a:off x="6384592" y="1805582"/>
            <a:ext cx="72008" cy="1476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1BD89D0-A8F9-0B3D-C83D-122E43FDE9B6}"/>
              </a:ext>
            </a:extLst>
          </p:cNvPr>
          <p:cNvCxnSpPr>
            <a:cxnSpLocks/>
          </p:cNvCxnSpPr>
          <p:nvPr/>
        </p:nvCxnSpPr>
        <p:spPr>
          <a:xfrm flipH="1">
            <a:off x="7289361" y="1231631"/>
            <a:ext cx="102344" cy="11594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D43D7FA-8840-F6F1-34F8-62977E90E896}"/>
              </a:ext>
            </a:extLst>
          </p:cNvPr>
          <p:cNvSpPr txBox="1"/>
          <p:nvPr/>
        </p:nvSpPr>
        <p:spPr>
          <a:xfrm>
            <a:off x="6914745" y="888229"/>
            <a:ext cx="1260021" cy="369332"/>
          </a:xfrm>
          <a:prstGeom prst="rect">
            <a:avLst/>
          </a:prstGeom>
          <a:noFill/>
        </p:spPr>
        <p:txBody>
          <a:bodyPr wrap="square" rtlCol="0">
            <a:spAutoFit/>
          </a:bodyPr>
          <a:lstStyle/>
          <a:p>
            <a:r>
              <a:rPr lang="en-US" altLang="ja-JP" b="1" dirty="0">
                <a:solidFill>
                  <a:schemeClr val="bg1"/>
                </a:solidFill>
              </a:rPr>
              <a:t>TiNi</a:t>
            </a:r>
            <a:r>
              <a:rPr lang="en-US" altLang="ja-JP" b="1" baseline="-25000" dirty="0">
                <a:solidFill>
                  <a:schemeClr val="bg1"/>
                </a:solidFill>
              </a:rPr>
              <a:t>2</a:t>
            </a:r>
            <a:r>
              <a:rPr lang="en-US" altLang="ja-JP" b="1" dirty="0">
                <a:solidFill>
                  <a:schemeClr val="bg1"/>
                </a:solidFill>
              </a:rPr>
              <a:t>Sn</a:t>
            </a:r>
            <a:r>
              <a:rPr lang="ja-JP" altLang="en-US" b="1" dirty="0">
                <a:solidFill>
                  <a:schemeClr val="bg1"/>
                </a:solidFill>
              </a:rPr>
              <a:t>相</a:t>
            </a:r>
            <a:endParaRPr kumimoji="1" lang="ja-JP" altLang="en-US" b="1" dirty="0">
              <a:solidFill>
                <a:schemeClr val="bg1"/>
              </a:solidFill>
            </a:endParaRPr>
          </a:p>
        </p:txBody>
      </p:sp>
      <p:cxnSp>
        <p:nvCxnSpPr>
          <p:cNvPr id="37" name="直線矢印コネクタ 36">
            <a:extLst>
              <a:ext uri="{FF2B5EF4-FFF2-40B4-BE49-F238E27FC236}">
                <a16:creationId xmlns:a16="http://schemas.microsoft.com/office/drawing/2014/main" id="{7818B8B7-80BD-54BF-2558-569DC0B9CAE4}"/>
              </a:ext>
            </a:extLst>
          </p:cNvPr>
          <p:cNvCxnSpPr>
            <a:cxnSpLocks/>
          </p:cNvCxnSpPr>
          <p:nvPr/>
        </p:nvCxnSpPr>
        <p:spPr>
          <a:xfrm flipV="1">
            <a:off x="8069799" y="1340098"/>
            <a:ext cx="49705" cy="17313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21DC2AD5-4118-41B3-2C37-390355573C14}"/>
              </a:ext>
            </a:extLst>
          </p:cNvPr>
          <p:cNvCxnSpPr>
            <a:cxnSpLocks/>
          </p:cNvCxnSpPr>
          <p:nvPr/>
        </p:nvCxnSpPr>
        <p:spPr>
          <a:xfrm flipH="1" flipV="1">
            <a:off x="7030923" y="2382581"/>
            <a:ext cx="236421" cy="57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D19182E0-5396-315B-4683-1026154343E3}"/>
              </a:ext>
            </a:extLst>
          </p:cNvPr>
          <p:cNvPicPr>
            <a:picLocks noChangeAspect="1"/>
          </p:cNvPicPr>
          <p:nvPr/>
        </p:nvPicPr>
        <p:blipFill>
          <a:blip r:embed="rId4"/>
          <a:stretch>
            <a:fillRect/>
          </a:stretch>
        </p:blipFill>
        <p:spPr>
          <a:xfrm>
            <a:off x="-396550" y="764704"/>
            <a:ext cx="5972345" cy="2448000"/>
          </a:xfrm>
          <a:prstGeom prst="rect">
            <a:avLst/>
          </a:prstGeom>
        </p:spPr>
      </p:pic>
      <p:sp>
        <p:nvSpPr>
          <p:cNvPr id="11" name="正方形/長方形 10">
            <a:extLst>
              <a:ext uri="{FF2B5EF4-FFF2-40B4-BE49-F238E27FC236}">
                <a16:creationId xmlns:a16="http://schemas.microsoft.com/office/drawing/2014/main" id="{9AEF2E7B-127E-86A6-20BC-A3DAA0D9FEED}"/>
              </a:ext>
            </a:extLst>
          </p:cNvPr>
          <p:cNvSpPr/>
          <p:nvPr/>
        </p:nvSpPr>
        <p:spPr>
          <a:xfrm>
            <a:off x="308592" y="2803273"/>
            <a:ext cx="5435596" cy="4398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E07DF5D-DF26-51A1-4509-568F03785881}"/>
              </a:ext>
            </a:extLst>
          </p:cNvPr>
          <p:cNvSpPr txBox="1"/>
          <p:nvPr/>
        </p:nvSpPr>
        <p:spPr>
          <a:xfrm>
            <a:off x="1263677" y="5407285"/>
            <a:ext cx="3196773" cy="492443"/>
          </a:xfrm>
          <a:prstGeom prst="rect">
            <a:avLst/>
          </a:prstGeom>
          <a:noFill/>
        </p:spPr>
        <p:txBody>
          <a:bodyPr wrap="none" lIns="0" tIns="0" rIns="0" bIns="0" rtlCol="0">
            <a:spAutoFit/>
          </a:bodyPr>
          <a:lstStyle/>
          <a:p>
            <a:pPr algn="l"/>
            <a:r>
              <a:rPr kumimoji="1" lang="en-US" altLang="ja-JP" sz="1600" dirty="0"/>
              <a:t>Rietveld</a:t>
            </a:r>
            <a:r>
              <a:rPr kumimoji="1" lang="ja-JP" altLang="en-US" sz="1600" dirty="0"/>
              <a:t>解析後の</a:t>
            </a:r>
            <a:r>
              <a:rPr kumimoji="1" lang="en-US" altLang="ja-JP" sz="1600" dirty="0"/>
              <a:t>X</a:t>
            </a:r>
            <a:r>
              <a:rPr kumimoji="1" lang="ja-JP" altLang="en-US" sz="1600" dirty="0"/>
              <a:t>線回折パターン</a:t>
            </a:r>
            <a:endParaRPr kumimoji="1" lang="en-US" altLang="ja-JP" sz="1600" dirty="0"/>
          </a:p>
          <a:p>
            <a:pPr algn="ctr"/>
            <a:r>
              <a:rPr kumimoji="1" lang="en-US" altLang="ja-JP" sz="1600" dirty="0"/>
              <a:t>(X</a:t>
            </a:r>
            <a:r>
              <a:rPr kumimoji="1" lang="ja-JP" altLang="en-US" sz="1600" dirty="0"/>
              <a:t>線管球</a:t>
            </a:r>
            <a:r>
              <a:rPr kumimoji="1" lang="en-US" altLang="ja-JP" sz="1600" dirty="0" err="1"/>
              <a:t>CuK</a:t>
            </a:r>
            <a:r>
              <a:rPr kumimoji="1" lang="en-US" altLang="ja-JP" sz="1600" dirty="0"/>
              <a:t>α</a:t>
            </a:r>
            <a:r>
              <a:rPr kumimoji="1" lang="ja-JP" altLang="en-US" sz="1600" dirty="0"/>
              <a:t>：</a:t>
            </a:r>
            <a:r>
              <a:rPr kumimoji="1" lang="en-US" altLang="ja-JP" sz="1600" i="1" dirty="0"/>
              <a:t>λ</a:t>
            </a:r>
            <a:r>
              <a:rPr kumimoji="1" lang="en-US" altLang="ja-JP" sz="1600" dirty="0"/>
              <a:t>=1.5418 Å)</a:t>
            </a:r>
            <a:endParaRPr kumimoji="1" lang="ja-JP" altLang="en-US" sz="1600" dirty="0"/>
          </a:p>
        </p:txBody>
      </p:sp>
      <p:sp>
        <p:nvSpPr>
          <p:cNvPr id="8" name="テキスト ボックス 7">
            <a:extLst>
              <a:ext uri="{FF2B5EF4-FFF2-40B4-BE49-F238E27FC236}">
                <a16:creationId xmlns:a16="http://schemas.microsoft.com/office/drawing/2014/main" id="{17460263-36CC-38F1-A8CA-8E9A0DEF91F9}"/>
              </a:ext>
            </a:extLst>
          </p:cNvPr>
          <p:cNvSpPr txBox="1"/>
          <p:nvPr/>
        </p:nvSpPr>
        <p:spPr>
          <a:xfrm>
            <a:off x="5193410" y="3089482"/>
            <a:ext cx="4294242" cy="215444"/>
          </a:xfrm>
          <a:prstGeom prst="rect">
            <a:avLst/>
          </a:prstGeom>
          <a:noFill/>
        </p:spPr>
        <p:txBody>
          <a:bodyPr wrap="square" lIns="0" tIns="0" rIns="0" bIns="0" rtlCol="0">
            <a:spAutoFit/>
          </a:bodyPr>
          <a:lstStyle/>
          <a:p>
            <a:pPr algn="ctr"/>
            <a:r>
              <a:rPr kumimoji="1" lang="en-US" altLang="ja-JP" sz="1400" dirty="0"/>
              <a:t>TiNi</a:t>
            </a:r>
            <a:r>
              <a:rPr kumimoji="1" lang="en-US" altLang="ja-JP" sz="1400" baseline="-25000" dirty="0"/>
              <a:t>0.92</a:t>
            </a:r>
            <a:r>
              <a:rPr kumimoji="1" lang="en-US" altLang="ja-JP" sz="1400" dirty="0"/>
              <a:t>Co</a:t>
            </a:r>
            <a:r>
              <a:rPr kumimoji="1" lang="en-US" altLang="ja-JP" sz="1400" baseline="-25000" dirty="0"/>
              <a:t>0.08</a:t>
            </a:r>
            <a:r>
              <a:rPr kumimoji="1" lang="ja-JP" altLang="en-US" sz="1400" dirty="0"/>
              <a:t>の</a:t>
            </a:r>
            <a:r>
              <a:rPr kumimoji="1" lang="en-US" altLang="ja-JP" sz="1400" dirty="0"/>
              <a:t>BSE</a:t>
            </a:r>
            <a:r>
              <a:rPr kumimoji="1" lang="ja-JP" altLang="en-US" sz="1400" dirty="0"/>
              <a:t>像（加速電圧</a:t>
            </a:r>
            <a:r>
              <a:rPr kumimoji="1" lang="en-US" altLang="ja-JP" sz="1400" dirty="0"/>
              <a:t>15 keV</a:t>
            </a:r>
            <a:r>
              <a:rPr kumimoji="1" lang="ja-JP" altLang="en-US" sz="1400" dirty="0"/>
              <a:t>）</a:t>
            </a:r>
          </a:p>
        </p:txBody>
      </p:sp>
      <p:sp>
        <p:nvSpPr>
          <p:cNvPr id="9" name="テキスト ボックス 8">
            <a:extLst>
              <a:ext uri="{FF2B5EF4-FFF2-40B4-BE49-F238E27FC236}">
                <a16:creationId xmlns:a16="http://schemas.microsoft.com/office/drawing/2014/main" id="{B72E5601-FAF0-B985-283D-553405484C51}"/>
              </a:ext>
            </a:extLst>
          </p:cNvPr>
          <p:cNvSpPr txBox="1"/>
          <p:nvPr/>
        </p:nvSpPr>
        <p:spPr>
          <a:xfrm>
            <a:off x="5618906" y="3724038"/>
            <a:ext cx="3443250" cy="215444"/>
          </a:xfrm>
          <a:prstGeom prst="rect">
            <a:avLst/>
          </a:prstGeom>
          <a:noFill/>
        </p:spPr>
        <p:txBody>
          <a:bodyPr wrap="none" lIns="0" tIns="0" rIns="0" bIns="0" rtlCol="0">
            <a:spAutoFit/>
          </a:bodyPr>
          <a:lstStyle/>
          <a:p>
            <a:pPr algn="ctr"/>
            <a:r>
              <a:rPr kumimoji="1" lang="ja-JP" altLang="en-US" sz="1400" dirty="0"/>
              <a:t>定量分析（</a:t>
            </a:r>
            <a:r>
              <a:rPr kumimoji="1" lang="en-US" altLang="ja-JP" sz="1400" dirty="0"/>
              <a:t>WDS</a:t>
            </a:r>
            <a:r>
              <a:rPr kumimoji="1" lang="ja-JP" altLang="en-US" sz="1400" dirty="0"/>
              <a:t>）結果より求めた化学組成</a:t>
            </a:r>
            <a:endParaRPr kumimoji="1" lang="en-US" altLang="ja-JP" sz="1400" dirty="0"/>
          </a:p>
        </p:txBody>
      </p:sp>
      <p:graphicFrame>
        <p:nvGraphicFramePr>
          <p:cNvPr id="15" name="表 26">
            <a:extLst>
              <a:ext uri="{FF2B5EF4-FFF2-40B4-BE49-F238E27FC236}">
                <a16:creationId xmlns:a16="http://schemas.microsoft.com/office/drawing/2014/main" id="{4F373780-D42F-230B-F652-156EBC3A3770}"/>
              </a:ext>
            </a:extLst>
          </p:cNvPr>
          <p:cNvGraphicFramePr>
            <a:graphicFrameLocks noGrp="1"/>
          </p:cNvGraphicFramePr>
          <p:nvPr>
            <p:extLst>
              <p:ext uri="{D42A27DB-BD31-4B8C-83A1-F6EECF244321}">
                <p14:modId xmlns:p14="http://schemas.microsoft.com/office/powerpoint/2010/main" val="1637151617"/>
              </p:ext>
            </p:extLst>
          </p:nvPr>
        </p:nvGraphicFramePr>
        <p:xfrm>
          <a:off x="9560583" y="1164561"/>
          <a:ext cx="5472000" cy="268224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7544306"/>
                    </a:ext>
                  </a:extLst>
                </a:gridCol>
                <a:gridCol w="1764000">
                  <a:extLst>
                    <a:ext uri="{9D8B030D-6E8A-4147-A177-3AD203B41FA5}">
                      <a16:colId xmlns:a16="http://schemas.microsoft.com/office/drawing/2014/main" val="2348325435"/>
                    </a:ext>
                  </a:extLst>
                </a:gridCol>
                <a:gridCol w="576000">
                  <a:extLst>
                    <a:ext uri="{9D8B030D-6E8A-4147-A177-3AD203B41FA5}">
                      <a16:colId xmlns:a16="http://schemas.microsoft.com/office/drawing/2014/main" val="1948289699"/>
                    </a:ext>
                  </a:extLst>
                </a:gridCol>
                <a:gridCol w="576000">
                  <a:extLst>
                    <a:ext uri="{9D8B030D-6E8A-4147-A177-3AD203B41FA5}">
                      <a16:colId xmlns:a16="http://schemas.microsoft.com/office/drawing/2014/main" val="2341592109"/>
                    </a:ext>
                  </a:extLst>
                </a:gridCol>
                <a:gridCol w="576000">
                  <a:extLst>
                    <a:ext uri="{9D8B030D-6E8A-4147-A177-3AD203B41FA5}">
                      <a16:colId xmlns:a16="http://schemas.microsoft.com/office/drawing/2014/main" val="1641181048"/>
                    </a:ext>
                  </a:extLst>
                </a:gridCol>
                <a:gridCol w="828000">
                  <a:extLst>
                    <a:ext uri="{9D8B030D-6E8A-4147-A177-3AD203B41FA5}">
                      <a16:colId xmlns:a16="http://schemas.microsoft.com/office/drawing/2014/main" val="764706112"/>
                    </a:ext>
                  </a:extLst>
                </a:gridCol>
                <a:gridCol w="576000">
                  <a:extLst>
                    <a:ext uri="{9D8B030D-6E8A-4147-A177-3AD203B41FA5}">
                      <a16:colId xmlns:a16="http://schemas.microsoft.com/office/drawing/2014/main" val="2916663204"/>
                    </a:ext>
                  </a:extLst>
                </a:gridCol>
              </a:tblGrid>
              <a:tr h="0">
                <a:tc rowSpan="2">
                  <a:txBody>
                    <a:bodyPr/>
                    <a:lstStyle/>
                    <a:p>
                      <a:pPr algn="ctr"/>
                      <a:r>
                        <a:rPr kumimoji="1" lang="en-US" altLang="ja-JP" sz="1600" dirty="0">
                          <a:solidFill>
                            <a:schemeClr val="tx1"/>
                          </a:solidFill>
                          <a:latin typeface="+mn-lt"/>
                        </a:rPr>
                        <a:t>x</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1600" dirty="0">
                          <a:solidFill>
                            <a:schemeClr val="tx1"/>
                          </a:solidFill>
                          <a:latin typeface="+mn-lt"/>
                        </a:rPr>
                        <a:t>Nominal</a:t>
                      </a:r>
                    </a:p>
                    <a:p>
                      <a:pPr algn="ctr"/>
                      <a:r>
                        <a:rPr kumimoji="1" lang="en-US" altLang="ja-JP" sz="1600" dirty="0">
                          <a:solidFill>
                            <a:schemeClr val="tx1"/>
                          </a:solidFill>
                          <a:latin typeface="+mn-lt"/>
                        </a:rPr>
                        <a:t>Composition</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kumimoji="1" lang="en-US" altLang="ja-JP" sz="1600" dirty="0">
                          <a:solidFill>
                            <a:schemeClr val="tx1"/>
                          </a:solidFill>
                          <a:latin typeface="+mn-lt"/>
                        </a:rPr>
                        <a:t>Chemical composition (at %)</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377359"/>
                  </a:ext>
                </a:extLst>
              </a:tr>
              <a:tr h="0">
                <a:tc vMerge="1">
                  <a:txBody>
                    <a:bodyPr/>
                    <a:lstStyle/>
                    <a:p>
                      <a:pPr algn="ctr"/>
                      <a:endParaRPr kumimoji="1" lang="ja-JP" altLang="en-US" sz="16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16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a:solidFill>
                            <a:schemeClr val="tx1"/>
                          </a:solidFill>
                          <a:latin typeface="+mn-lt"/>
                        </a:rPr>
                        <a:t>Ti</a:t>
                      </a:r>
                      <a:endParaRPr kumimoji="1" lang="ja-JP" altLang="en-US" sz="1600" b="1"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a:solidFill>
                            <a:schemeClr val="tx1"/>
                          </a:solidFill>
                          <a:latin typeface="+mn-lt"/>
                        </a:rPr>
                        <a:t>Ni</a:t>
                      </a:r>
                      <a:endParaRPr kumimoji="1" lang="ja-JP" altLang="en-US" sz="1600" b="1"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a:solidFill>
                            <a:schemeClr val="tx1"/>
                          </a:solidFill>
                          <a:latin typeface="+mn-lt"/>
                        </a:rPr>
                        <a:t>Co</a:t>
                      </a:r>
                      <a:endParaRPr kumimoji="1" lang="ja-JP" altLang="en-US" sz="1600" b="1"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err="1">
                          <a:solidFill>
                            <a:schemeClr val="tx1"/>
                          </a:solidFill>
                          <a:latin typeface="+mn-lt"/>
                        </a:rPr>
                        <a:t>Ni+Co</a:t>
                      </a:r>
                      <a:endParaRPr kumimoji="1" lang="ja-JP" altLang="en-US" sz="1600" b="1"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a:solidFill>
                            <a:schemeClr val="tx1"/>
                          </a:solidFill>
                          <a:latin typeface="+mn-lt"/>
                        </a:rPr>
                        <a:t>Sn</a:t>
                      </a:r>
                      <a:endParaRPr kumimoji="1" lang="ja-JP" altLang="en-US" sz="1600" b="1"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637515"/>
                  </a:ext>
                </a:extLst>
              </a:tr>
              <a:tr h="0">
                <a:tc>
                  <a:txBody>
                    <a:bodyPr/>
                    <a:lstStyle/>
                    <a:p>
                      <a:pPr algn="ctr"/>
                      <a:r>
                        <a:rPr kumimoji="1" lang="en-US" altLang="ja-JP" sz="1600" dirty="0">
                          <a:solidFill>
                            <a:schemeClr val="tx1"/>
                          </a:solidFill>
                          <a:latin typeface="+mn-lt"/>
                        </a:rPr>
                        <a:t>0</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TiNi</a:t>
                      </a:r>
                      <a:r>
                        <a:rPr kumimoji="1" lang="en-US" altLang="ja-JP" sz="1600" baseline="-25000" dirty="0">
                          <a:solidFill>
                            <a:schemeClr val="tx1"/>
                          </a:solidFill>
                          <a:latin typeface="+mn-lt"/>
                        </a:rPr>
                        <a:t>1.05</a:t>
                      </a:r>
                      <a:r>
                        <a:rPr kumimoji="1" lang="en-US" altLang="ja-JP" sz="1600" dirty="0">
                          <a:solidFill>
                            <a:schemeClr val="tx1"/>
                          </a:solidFill>
                          <a:latin typeface="+mn-lt"/>
                        </a:rPr>
                        <a:t>Sn</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32.8</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34.4</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34.4</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lvl="0" indent="0" algn="ctr"/>
                      <a:r>
                        <a:rPr kumimoji="1" lang="en-US" altLang="ja-JP" sz="1600" dirty="0">
                          <a:solidFill>
                            <a:schemeClr val="tx1"/>
                          </a:solidFill>
                          <a:latin typeface="+mn-lt"/>
                        </a:rPr>
                        <a:t>32.8</a:t>
                      </a:r>
                      <a:endParaRPr kumimoji="1" lang="ja-JP" altLang="en-US" sz="16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8222746"/>
                  </a:ext>
                </a:extLst>
              </a:tr>
              <a:tr h="0">
                <a:tc>
                  <a:txBody>
                    <a:bodyPr/>
                    <a:lstStyle/>
                    <a:p>
                      <a:pPr algn="ctr"/>
                      <a:r>
                        <a:rPr kumimoji="1" lang="en-US" altLang="ja-JP" sz="1600" dirty="0">
                          <a:solidFill>
                            <a:schemeClr val="tx1"/>
                          </a:solidFill>
                          <a:latin typeface="+mn-lt"/>
                        </a:rPr>
                        <a:t>0.03</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dirty="0">
                          <a:solidFill>
                            <a:schemeClr val="tx1"/>
                          </a:solidFill>
                          <a:latin typeface="+mn-lt"/>
                        </a:rPr>
                        <a:t>TiNi</a:t>
                      </a:r>
                      <a:r>
                        <a:rPr kumimoji="1" lang="en-US" altLang="ja-JP" sz="1600" baseline="-25000" dirty="0">
                          <a:solidFill>
                            <a:schemeClr val="tx1"/>
                          </a:solidFill>
                          <a:latin typeface="+mn-lt"/>
                        </a:rPr>
                        <a:t>1.02</a:t>
                      </a:r>
                      <a:r>
                        <a:rPr kumimoji="1" lang="en-US" altLang="ja-JP" sz="1600" dirty="0">
                          <a:solidFill>
                            <a:schemeClr val="tx1"/>
                          </a:solidFill>
                          <a:latin typeface="+mn-lt"/>
                        </a:rPr>
                        <a:t>Co</a:t>
                      </a:r>
                      <a:r>
                        <a:rPr kumimoji="1" lang="en-US" altLang="ja-JP" sz="1600" baseline="-25000" dirty="0">
                          <a:solidFill>
                            <a:schemeClr val="tx1"/>
                          </a:solidFill>
                          <a:latin typeface="+mn-lt"/>
                        </a:rPr>
                        <a:t>0.03</a:t>
                      </a:r>
                      <a:r>
                        <a:rPr kumimoji="1" lang="en-US" altLang="ja-JP" sz="1600" dirty="0">
                          <a:solidFill>
                            <a:schemeClr val="tx1"/>
                          </a:solidFill>
                          <a:latin typeface="+mn-lt"/>
                        </a:rPr>
                        <a:t>Sn</a:t>
                      </a:r>
                      <a:r>
                        <a:rPr kumimoji="1" lang="en-US" altLang="ja-JP" sz="1600" baseline="-25000" dirty="0">
                          <a:solidFill>
                            <a:schemeClr val="tx1"/>
                          </a:solidFill>
                          <a:latin typeface="+mn-lt"/>
                        </a:rPr>
                        <a:t>0.99</a:t>
                      </a:r>
                      <a:endParaRPr kumimoji="1" lang="ja-JP" altLang="en-US" sz="1600" baseline="-250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33.0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33.6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0.92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34.5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275343"/>
                  </a:ext>
                </a:extLst>
              </a:tr>
              <a:tr h="0">
                <a:tc>
                  <a:txBody>
                    <a:bodyPr/>
                    <a:lstStyle/>
                    <a:p>
                      <a:pPr algn="ctr"/>
                      <a:r>
                        <a:rPr kumimoji="1" lang="en-US" altLang="ja-JP" sz="1600" dirty="0">
                          <a:solidFill>
                            <a:schemeClr val="tx1"/>
                          </a:solidFill>
                          <a:latin typeface="+mn-lt"/>
                        </a:rPr>
                        <a:t>0.05</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dirty="0">
                          <a:solidFill>
                            <a:schemeClr val="tx1"/>
                          </a:solidFill>
                          <a:latin typeface="+mn-lt"/>
                        </a:rPr>
                        <a:t>TiNiCo</a:t>
                      </a:r>
                      <a:r>
                        <a:rPr kumimoji="1" lang="en-US" altLang="ja-JP" sz="1600" baseline="-25000" dirty="0">
                          <a:solidFill>
                            <a:schemeClr val="tx1"/>
                          </a:solidFill>
                          <a:latin typeface="+mn-lt"/>
                        </a:rPr>
                        <a:t>0.05</a:t>
                      </a:r>
                      <a:r>
                        <a:rPr kumimoji="1" lang="en-US" altLang="ja-JP" sz="1600" dirty="0">
                          <a:solidFill>
                            <a:schemeClr val="tx1"/>
                          </a:solidFill>
                          <a:latin typeface="+mn-lt"/>
                        </a:rPr>
                        <a:t>Sn</a:t>
                      </a:r>
                      <a:r>
                        <a:rPr kumimoji="1" lang="en-US" altLang="ja-JP" sz="1600" baseline="-25000" dirty="0">
                          <a:solidFill>
                            <a:schemeClr val="tx1"/>
                          </a:solidFill>
                          <a:latin typeface="+mn-lt"/>
                        </a:rPr>
                        <a:t>0.99</a:t>
                      </a:r>
                      <a:endParaRPr kumimoji="1" lang="ja-JP" altLang="en-US" sz="1600" baseline="-250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1.67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34.6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9150879"/>
                  </a:ext>
                </a:extLst>
              </a:tr>
              <a:tr h="0">
                <a:tc>
                  <a:txBody>
                    <a:bodyPr/>
                    <a:lstStyle/>
                    <a:p>
                      <a:pPr algn="ctr"/>
                      <a:r>
                        <a:rPr kumimoji="1" lang="en-US" altLang="ja-JP" sz="1600" dirty="0">
                          <a:solidFill>
                            <a:schemeClr val="tx1"/>
                          </a:solidFill>
                          <a:latin typeface="+mn-lt"/>
                        </a:rPr>
                        <a:t>0.08</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dirty="0">
                          <a:solidFill>
                            <a:schemeClr val="tx1"/>
                          </a:solidFill>
                          <a:latin typeface="+mn-lt"/>
                        </a:rPr>
                        <a:t>TiNiCo</a:t>
                      </a:r>
                      <a:r>
                        <a:rPr kumimoji="1" lang="en-US" altLang="ja-JP" sz="1600" baseline="-25000" dirty="0">
                          <a:solidFill>
                            <a:schemeClr val="tx1"/>
                          </a:solidFill>
                          <a:latin typeface="+mn-lt"/>
                        </a:rPr>
                        <a:t>0.09</a:t>
                      </a:r>
                      <a:r>
                        <a:rPr kumimoji="1" lang="en-US" altLang="ja-JP" sz="1600" dirty="0">
                          <a:solidFill>
                            <a:schemeClr val="tx1"/>
                          </a:solidFill>
                          <a:latin typeface="+mn-lt"/>
                        </a:rPr>
                        <a:t>Sn</a:t>
                      </a:r>
                      <a:r>
                        <a:rPr kumimoji="1" lang="en-US" altLang="ja-JP" sz="1600" baseline="-25000" dirty="0">
                          <a:solidFill>
                            <a:schemeClr val="tx1"/>
                          </a:solidFill>
                          <a:latin typeface="+mn-lt"/>
                        </a:rPr>
                        <a:t>0.99</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2.9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35.4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979431"/>
                  </a:ext>
                </a:extLst>
              </a:tr>
              <a:tr h="0">
                <a:tc>
                  <a:txBody>
                    <a:bodyPr/>
                    <a:lstStyle/>
                    <a:p>
                      <a:pPr algn="ctr"/>
                      <a:r>
                        <a:rPr kumimoji="1" lang="en-US" altLang="ja-JP" sz="1600" dirty="0">
                          <a:solidFill>
                            <a:schemeClr val="tx1"/>
                          </a:solidFill>
                          <a:latin typeface="+mn-lt"/>
                        </a:rPr>
                        <a:t>0.10</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ctr"/>
                      <a:r>
                        <a:rPr kumimoji="1" lang="en-US" altLang="ja-JP" sz="1600" dirty="0">
                          <a:solidFill>
                            <a:schemeClr val="tx1"/>
                          </a:solidFill>
                          <a:latin typeface="+mn-lt"/>
                        </a:rPr>
                        <a:t>TiNi</a:t>
                      </a:r>
                      <a:r>
                        <a:rPr kumimoji="1" lang="en-US" altLang="ja-JP" sz="1600" baseline="-25000" dirty="0">
                          <a:solidFill>
                            <a:schemeClr val="tx1"/>
                          </a:solidFill>
                          <a:latin typeface="+mn-lt"/>
                        </a:rPr>
                        <a:t>0.99</a:t>
                      </a:r>
                      <a:r>
                        <a:rPr kumimoji="1" lang="en-US" altLang="ja-JP" sz="1600" dirty="0">
                          <a:solidFill>
                            <a:schemeClr val="tx1"/>
                          </a:solidFill>
                          <a:latin typeface="+mn-lt"/>
                        </a:rPr>
                        <a:t>Co</a:t>
                      </a:r>
                      <a:r>
                        <a:rPr kumimoji="1" lang="en-US" altLang="ja-JP" sz="1600" baseline="-25000" dirty="0">
                          <a:solidFill>
                            <a:schemeClr val="tx1"/>
                          </a:solidFill>
                          <a:latin typeface="+mn-lt"/>
                        </a:rPr>
                        <a:t>0.10</a:t>
                      </a:r>
                      <a:r>
                        <a:rPr kumimoji="1" lang="en-US" altLang="ja-JP" sz="1600" dirty="0">
                          <a:solidFill>
                            <a:schemeClr val="tx1"/>
                          </a:solidFill>
                          <a:latin typeface="+mn-lt"/>
                        </a:rPr>
                        <a:t>Sn</a:t>
                      </a:r>
                      <a:r>
                        <a:rPr kumimoji="1" lang="en-US" altLang="ja-JP" sz="1600" baseline="-25000" dirty="0">
                          <a:solidFill>
                            <a:schemeClr val="tx1"/>
                          </a:solidFill>
                          <a:latin typeface="+mn-lt"/>
                        </a:rPr>
                        <a:t>0.99</a:t>
                      </a:r>
                      <a:endParaRPr kumimoji="1" lang="ja-JP" altLang="en-US" sz="1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35.5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067393"/>
                  </a:ext>
                </a:extLst>
              </a:tr>
              <a:tr h="0">
                <a:tc>
                  <a:txBody>
                    <a:bodyPr/>
                    <a:lstStyle/>
                    <a:p>
                      <a:pPr algn="ctr"/>
                      <a:r>
                        <a:rPr kumimoji="1" lang="en-US" altLang="ja-JP" sz="1600" dirty="0">
                          <a:solidFill>
                            <a:schemeClr val="tx1"/>
                          </a:solidFill>
                          <a:latin typeface="+mn-lt"/>
                        </a:rPr>
                        <a:t>0.15</a:t>
                      </a:r>
                      <a:endParaRPr kumimoji="1" lang="ja-JP" altLang="en-US" sz="1600" dirty="0">
                        <a:solidFill>
                          <a:schemeClr val="tx1"/>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kumimoji="1" lang="en-US" altLang="ja-JP" sz="1600" dirty="0">
                          <a:solidFill>
                            <a:schemeClr val="tx1"/>
                          </a:solidFill>
                          <a:latin typeface="+mn-lt"/>
                        </a:rPr>
                        <a:t>TiNi</a:t>
                      </a:r>
                      <a:r>
                        <a:rPr kumimoji="1" lang="en-US" altLang="ja-JP" sz="1600" baseline="-25000" dirty="0">
                          <a:solidFill>
                            <a:schemeClr val="tx1"/>
                          </a:solidFill>
                          <a:latin typeface="+mn-lt"/>
                        </a:rPr>
                        <a:t>0.98</a:t>
                      </a:r>
                      <a:r>
                        <a:rPr kumimoji="1" lang="en-US" altLang="ja-JP" sz="1600" dirty="0">
                          <a:solidFill>
                            <a:schemeClr val="tx1"/>
                          </a:solidFill>
                          <a:latin typeface="+mn-lt"/>
                        </a:rPr>
                        <a:t>Co</a:t>
                      </a:r>
                      <a:r>
                        <a:rPr kumimoji="1" lang="en-US" altLang="ja-JP" sz="1600" baseline="-25000" dirty="0">
                          <a:solidFill>
                            <a:schemeClr val="tx1"/>
                          </a:solidFill>
                          <a:latin typeface="+mn-lt"/>
                        </a:rPr>
                        <a:t>0.15</a:t>
                      </a:r>
                      <a:r>
                        <a:rPr kumimoji="1" lang="en-US" altLang="ja-JP" sz="1600" dirty="0">
                          <a:solidFill>
                            <a:schemeClr val="tx1"/>
                          </a:solidFill>
                          <a:latin typeface="+mn-lt"/>
                        </a:rPr>
                        <a:t>Sn</a:t>
                      </a:r>
                      <a:r>
                        <a:rPr kumimoji="1" lang="en-US" altLang="ja-JP" sz="1600" baseline="-25000" dirty="0">
                          <a:solidFill>
                            <a:schemeClr val="tx1"/>
                          </a:solidFill>
                          <a:latin typeface="+mn-lt"/>
                        </a:rPr>
                        <a:t>0.99</a:t>
                      </a:r>
                      <a:endParaRPr kumimoji="1" lang="ja-JP" altLang="en-US" sz="1600" dirty="0">
                        <a:solidFill>
                          <a:schemeClr val="tx1"/>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32.0</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31.3</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4.9</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36.2</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600" b="0" i="0" u="none" strike="noStrike" dirty="0">
                          <a:solidFill>
                            <a:srgbClr val="000000"/>
                          </a:solidFill>
                          <a:effectLst/>
                          <a:latin typeface="+mn-lt"/>
                          <a:ea typeface="游ゴシック" panose="020B0400000000000000" pitchFamily="50" charset="-128"/>
                        </a:rPr>
                        <a:t>31.8</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0044425"/>
                  </a:ext>
                </a:extLst>
              </a:tr>
            </a:tbl>
          </a:graphicData>
        </a:graphic>
      </p:graphicFrame>
      <p:pic>
        <p:nvPicPr>
          <p:cNvPr id="22" name="図 21">
            <a:extLst>
              <a:ext uri="{FF2B5EF4-FFF2-40B4-BE49-F238E27FC236}">
                <a16:creationId xmlns:a16="http://schemas.microsoft.com/office/drawing/2014/main" id="{5ED934C5-8440-708A-5FE2-84C788ECF50D}"/>
              </a:ext>
            </a:extLst>
          </p:cNvPr>
          <p:cNvPicPr>
            <a:picLocks noChangeAspect="1"/>
          </p:cNvPicPr>
          <p:nvPr/>
        </p:nvPicPr>
        <p:blipFill>
          <a:blip r:embed="rId5"/>
          <a:stretch>
            <a:fillRect/>
          </a:stretch>
        </p:blipFill>
        <p:spPr>
          <a:xfrm>
            <a:off x="5623815" y="4105279"/>
            <a:ext cx="3433432" cy="1747235"/>
          </a:xfrm>
          <a:prstGeom prst="rect">
            <a:avLst/>
          </a:prstGeom>
        </p:spPr>
      </p:pic>
      <p:pic>
        <p:nvPicPr>
          <p:cNvPr id="12" name="図 11">
            <a:extLst>
              <a:ext uri="{FF2B5EF4-FFF2-40B4-BE49-F238E27FC236}">
                <a16:creationId xmlns:a16="http://schemas.microsoft.com/office/drawing/2014/main" id="{AA768F1C-F0BE-FA98-D3A4-651114A6DB20}"/>
              </a:ext>
            </a:extLst>
          </p:cNvPr>
          <p:cNvPicPr>
            <a:picLocks noChangeAspect="1"/>
          </p:cNvPicPr>
          <p:nvPr/>
        </p:nvPicPr>
        <p:blipFill>
          <a:blip r:embed="rId6"/>
          <a:stretch>
            <a:fillRect/>
          </a:stretch>
        </p:blipFill>
        <p:spPr>
          <a:xfrm>
            <a:off x="-409262" y="2803273"/>
            <a:ext cx="5972345" cy="2448000"/>
          </a:xfrm>
          <a:prstGeom prst="rect">
            <a:avLst/>
          </a:prstGeom>
        </p:spPr>
      </p:pic>
    </p:spTree>
    <p:extLst>
      <p:ext uri="{BB962C8B-B14F-4D97-AF65-F5344CB8AC3E}">
        <p14:creationId xmlns:p14="http://schemas.microsoft.com/office/powerpoint/2010/main" val="352745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739B5-655F-0DB0-D1FC-3FCBAF1D621A}"/>
              </a:ext>
            </a:extLst>
          </p:cNvPr>
          <p:cNvSpPr>
            <a:spLocks noGrp="1"/>
          </p:cNvSpPr>
          <p:nvPr>
            <p:ph type="sldNum" sz="quarter" idx="12"/>
          </p:nvPr>
        </p:nvSpPr>
        <p:spPr/>
        <p:txBody>
          <a:bodyPr/>
          <a:lstStyle/>
          <a:p>
            <a:fld id="{90BA7EBE-6FD4-4B50-83C6-C925E775C4BE}" type="slidenum">
              <a:rPr kumimoji="1" lang="ja-JP" altLang="en-US" smtClean="0"/>
              <a:pPr/>
              <a:t>9</a:t>
            </a:fld>
            <a:endParaRPr kumimoji="1" lang="ja-JP" altLang="en-US" dirty="0"/>
          </a:p>
        </p:txBody>
      </p:sp>
      <p:sp>
        <p:nvSpPr>
          <p:cNvPr id="3" name="タイトル 1">
            <a:extLst>
              <a:ext uri="{FF2B5EF4-FFF2-40B4-BE49-F238E27FC236}">
                <a16:creationId xmlns:a16="http://schemas.microsoft.com/office/drawing/2014/main" id="{2C57BFA1-9788-7B76-1CBB-F4E0E92ED93A}"/>
              </a:ext>
            </a:extLst>
          </p:cNvPr>
          <p:cNvSpPr txBox="1">
            <a:spLocks/>
          </p:cNvSpPr>
          <p:nvPr/>
        </p:nvSpPr>
        <p:spPr>
          <a:xfrm>
            <a:off x="0" y="0"/>
            <a:ext cx="5724128" cy="972000"/>
          </a:xfrm>
          <a:prstGeom prst="rect">
            <a:avLst/>
          </a:prstGeom>
          <a:noFill/>
        </p:spPr>
        <p:txBody>
          <a:bodyPr vert="horz" wrap="none" lIns="28800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tabLst>
                <a:tab pos="984250" algn="l"/>
              </a:tabLst>
            </a:pPr>
            <a:r>
              <a:rPr lang="ja-JP" alt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相分率及び格子定数の置換量依存性</a:t>
            </a:r>
            <a:endParaRPr lang="en-US" altLang="ja-JP"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B524111A-7102-6917-2389-254AEBFF6145}"/>
              </a:ext>
            </a:extLst>
          </p:cNvPr>
          <p:cNvSpPr txBox="1"/>
          <p:nvPr/>
        </p:nvSpPr>
        <p:spPr>
          <a:xfrm>
            <a:off x="1104144" y="5548560"/>
            <a:ext cx="6935712" cy="884858"/>
          </a:xfrm>
          <a:prstGeom prst="rect">
            <a:avLst/>
          </a:prstGeom>
          <a:solidFill>
            <a:srgbClr val="75DBFF">
              <a:alpha val="50196"/>
            </a:srgbClr>
          </a:solidFill>
        </p:spPr>
        <p:txBody>
          <a:bodyPr wrap="square" lIns="72000" tIns="0" rIns="72000" bIns="0">
            <a:spAutoFit/>
          </a:bodyPr>
          <a:lstStyle/>
          <a:p>
            <a:pPr marL="342900" indent="-342900">
              <a:lnSpc>
                <a:spcPct val="150000"/>
              </a:lnSpc>
              <a:buFont typeface="Arial" panose="020B0604020202020204" pitchFamily="34" charset="0"/>
              <a:buChar char="•"/>
            </a:pPr>
            <a:r>
              <a:rPr kumimoji="1" lang="ja-JP" altLang="en-US" sz="2000" dirty="0"/>
              <a:t>いずれの試料も</a:t>
            </a:r>
            <a:r>
              <a:rPr kumimoji="1" lang="en-US" altLang="ja-JP" sz="2000" dirty="0"/>
              <a:t>TiNiSn</a:t>
            </a:r>
            <a:r>
              <a:rPr kumimoji="1" lang="ja-JP" altLang="en-US" sz="2000" dirty="0"/>
              <a:t>相は全体の</a:t>
            </a:r>
            <a:r>
              <a:rPr kumimoji="1" lang="en-US" altLang="ja-JP" sz="2000" dirty="0"/>
              <a:t>90%</a:t>
            </a:r>
            <a:r>
              <a:rPr kumimoji="1" lang="ja-JP" altLang="en-US" sz="2000" dirty="0"/>
              <a:t>以上を占めている</a:t>
            </a:r>
            <a:endParaRPr kumimoji="1" lang="en-US" altLang="ja-JP" sz="2000" dirty="0"/>
          </a:p>
          <a:p>
            <a:pPr marL="342900" indent="-342900">
              <a:lnSpc>
                <a:spcPct val="150000"/>
              </a:lnSpc>
              <a:buFont typeface="Arial" panose="020B0604020202020204" pitchFamily="34" charset="0"/>
              <a:buChar char="•"/>
            </a:pPr>
            <a:r>
              <a:rPr kumimoji="1" lang="en-US" altLang="ja-JP" sz="2000" dirty="0"/>
              <a:t>x=0.10</a:t>
            </a:r>
            <a:r>
              <a:rPr kumimoji="1" lang="ja-JP" altLang="en-US" sz="2000" dirty="0"/>
              <a:t>で格子定数は大きく増大</a:t>
            </a:r>
            <a:endParaRPr kumimoji="1" lang="en-US" altLang="ja-JP" sz="2000" dirty="0"/>
          </a:p>
        </p:txBody>
      </p:sp>
      <p:pic>
        <p:nvPicPr>
          <p:cNvPr id="6" name="図 5">
            <a:extLst>
              <a:ext uri="{FF2B5EF4-FFF2-40B4-BE49-F238E27FC236}">
                <a16:creationId xmlns:a16="http://schemas.microsoft.com/office/drawing/2014/main" id="{72014997-9A4B-9ADE-3B2D-CFC0A744C041}"/>
              </a:ext>
            </a:extLst>
          </p:cNvPr>
          <p:cNvPicPr>
            <a:picLocks noChangeAspect="1"/>
          </p:cNvPicPr>
          <p:nvPr/>
        </p:nvPicPr>
        <p:blipFill>
          <a:blip r:embed="rId3"/>
          <a:stretch>
            <a:fillRect/>
          </a:stretch>
        </p:blipFill>
        <p:spPr>
          <a:xfrm>
            <a:off x="579340" y="1340768"/>
            <a:ext cx="3781702" cy="3600000"/>
          </a:xfrm>
          <a:prstGeom prst="rect">
            <a:avLst/>
          </a:prstGeom>
        </p:spPr>
      </p:pic>
      <p:sp>
        <p:nvSpPr>
          <p:cNvPr id="4" name="テキスト ボックス 3">
            <a:extLst>
              <a:ext uri="{FF2B5EF4-FFF2-40B4-BE49-F238E27FC236}">
                <a16:creationId xmlns:a16="http://schemas.microsoft.com/office/drawing/2014/main" id="{BC5BC73F-7FEB-CE2D-4313-CB41F5A7CDEA}"/>
              </a:ext>
            </a:extLst>
          </p:cNvPr>
          <p:cNvSpPr txBox="1"/>
          <p:nvPr/>
        </p:nvSpPr>
        <p:spPr>
          <a:xfrm>
            <a:off x="1938734" y="5061410"/>
            <a:ext cx="1846659" cy="276999"/>
          </a:xfrm>
          <a:prstGeom prst="rect">
            <a:avLst/>
          </a:prstGeom>
          <a:noFill/>
        </p:spPr>
        <p:txBody>
          <a:bodyPr wrap="none" lIns="0" tIns="0" rIns="0" bIns="0" rtlCol="0">
            <a:spAutoFit/>
          </a:bodyPr>
          <a:lstStyle/>
          <a:p>
            <a:pPr algn="l"/>
            <a:r>
              <a:rPr kumimoji="1" lang="ja-JP" altLang="en-US" dirty="0"/>
              <a:t>各結晶相の相分率</a:t>
            </a:r>
          </a:p>
        </p:txBody>
      </p:sp>
      <p:sp>
        <p:nvSpPr>
          <p:cNvPr id="5" name="テキスト ボックス 4">
            <a:extLst>
              <a:ext uri="{FF2B5EF4-FFF2-40B4-BE49-F238E27FC236}">
                <a16:creationId xmlns:a16="http://schemas.microsoft.com/office/drawing/2014/main" id="{589CF438-4DF8-1495-1417-A8330B3B51EB}"/>
              </a:ext>
            </a:extLst>
          </p:cNvPr>
          <p:cNvSpPr txBox="1"/>
          <p:nvPr/>
        </p:nvSpPr>
        <p:spPr>
          <a:xfrm>
            <a:off x="5559399" y="5073309"/>
            <a:ext cx="2539157" cy="276999"/>
          </a:xfrm>
          <a:prstGeom prst="rect">
            <a:avLst/>
          </a:prstGeom>
          <a:noFill/>
        </p:spPr>
        <p:txBody>
          <a:bodyPr wrap="none" lIns="0" tIns="0" rIns="0" bIns="0" rtlCol="0">
            <a:spAutoFit/>
          </a:bodyPr>
          <a:lstStyle/>
          <a:p>
            <a:pPr algn="l"/>
            <a:r>
              <a:rPr kumimoji="1" lang="ja-JP" altLang="en-US" dirty="0"/>
              <a:t>格子定数の置換量依存性</a:t>
            </a:r>
          </a:p>
        </p:txBody>
      </p:sp>
      <p:sp>
        <p:nvSpPr>
          <p:cNvPr id="8" name="矢印: 右 7">
            <a:extLst>
              <a:ext uri="{FF2B5EF4-FFF2-40B4-BE49-F238E27FC236}">
                <a16:creationId xmlns:a16="http://schemas.microsoft.com/office/drawing/2014/main" id="{FAAF08EB-29A0-80AE-573D-E891E243693D}"/>
              </a:ext>
            </a:extLst>
          </p:cNvPr>
          <p:cNvSpPr/>
          <p:nvPr/>
        </p:nvSpPr>
        <p:spPr>
          <a:xfrm rot="17655729">
            <a:off x="6469718" y="2417634"/>
            <a:ext cx="868163" cy="376730"/>
          </a:xfrm>
          <a:prstGeom prst="rightArrow">
            <a:avLst/>
          </a:prstGeom>
          <a:solidFill>
            <a:srgbClr val="FFCCF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CD96E84-4C3B-98D5-DA61-779F5BE6E721}"/>
              </a:ext>
            </a:extLst>
          </p:cNvPr>
          <p:cNvPicPr>
            <a:picLocks noChangeAspect="1"/>
          </p:cNvPicPr>
          <p:nvPr/>
        </p:nvPicPr>
        <p:blipFill>
          <a:blip r:embed="rId4"/>
          <a:stretch>
            <a:fillRect/>
          </a:stretch>
        </p:blipFill>
        <p:spPr>
          <a:xfrm>
            <a:off x="4571998" y="1340768"/>
            <a:ext cx="3963407" cy="3600000"/>
          </a:xfrm>
          <a:prstGeom prst="rect">
            <a:avLst/>
          </a:prstGeom>
        </p:spPr>
      </p:pic>
    </p:spTree>
    <p:extLst>
      <p:ext uri="{BB962C8B-B14F-4D97-AF65-F5344CB8AC3E}">
        <p14:creationId xmlns:p14="http://schemas.microsoft.com/office/powerpoint/2010/main" val="1181158415"/>
      </p:ext>
    </p:extLst>
  </p:cSld>
  <p:clrMapOvr>
    <a:masterClrMapping/>
  </p:clrMapOvr>
</p:sld>
</file>

<file path=ppt/theme/theme1.xml><?xml version="1.0" encoding="utf-8"?>
<a:theme xmlns:a="http://schemas.openxmlformats.org/drawingml/2006/main" name="Office Theme">
  <a:themeElements>
    <a:clrScheme name="CUD">
      <a:dk1>
        <a:sysClr val="windowText" lastClr="000000"/>
      </a:dk1>
      <a:lt1>
        <a:sysClr val="window" lastClr="FFFFFF"/>
      </a:lt1>
      <a:dk2>
        <a:srgbClr val="44546A"/>
      </a:dk2>
      <a:lt2>
        <a:srgbClr val="E7E6E6"/>
      </a:lt2>
      <a:accent1>
        <a:srgbClr val="C6E4E1"/>
      </a:accent1>
      <a:accent2>
        <a:srgbClr val="FFFF80"/>
      </a:accent2>
      <a:accent3>
        <a:srgbClr val="FFCABF"/>
      </a:accent3>
      <a:accent4>
        <a:srgbClr val="FFFFFF"/>
      </a:accent4>
      <a:accent5>
        <a:srgbClr val="FFFFFF"/>
      </a:accent5>
      <a:accent6>
        <a:srgbClr val="FFFFFF"/>
      </a:accent6>
      <a:hlink>
        <a:srgbClr val="0563C1"/>
      </a:hlink>
      <a:folHlink>
        <a:srgbClr val="954F72"/>
      </a:folHlink>
    </a:clrScheme>
    <a:fontScheme name="発表用">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kumimoji="1"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75012</TotalTime>
  <Words>3628</Words>
  <Application>Microsoft Office PowerPoint</Application>
  <PresentationFormat>画面に合わせる (4:3)</PresentationFormat>
  <Paragraphs>450</Paragraphs>
  <Slides>21</Slides>
  <Notes>19</Notes>
  <HiddenSlides>1</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1" baseType="lpstr">
      <vt:lpstr>メイリオ</vt:lpstr>
      <vt:lpstr>游ゴシック</vt:lpstr>
      <vt:lpstr>游明朝</vt:lpstr>
      <vt:lpstr>Arial</vt:lpstr>
      <vt:lpstr>Calibri</vt:lpstr>
      <vt:lpstr>Segoe UI</vt:lpstr>
      <vt:lpstr>Segoe UI Black</vt:lpstr>
      <vt:lpstr>Wingdings</vt:lpstr>
      <vt:lpstr>Office Theme</vt:lpstr>
      <vt:lpstr>Equation</vt:lpstr>
      <vt:lpstr>Co置換されたハーフ・ホイスラー合金TiNiSnの結晶構造と熱電特性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阿部航佑</dc:creator>
  <cp:lastModifiedBy>Abe Kosuke</cp:lastModifiedBy>
  <cp:revision>4108</cp:revision>
  <cp:lastPrinted>2023-07-24T23:10:55Z</cp:lastPrinted>
  <dcterms:created xsi:type="dcterms:W3CDTF">2012-09-17T16:51:57Z</dcterms:created>
  <dcterms:modified xsi:type="dcterms:W3CDTF">2023-09-22T00:31:43Z</dcterms:modified>
</cp:coreProperties>
</file>