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9" r:id="rId3"/>
    <p:sldId id="257" r:id="rId4"/>
    <p:sldId id="258" r:id="rId5"/>
    <p:sldId id="260" r:id="rId6"/>
    <p:sldId id="276" r:id="rId7"/>
    <p:sldId id="261" r:id="rId8"/>
    <p:sldId id="262" r:id="rId9"/>
    <p:sldId id="275" r:id="rId10"/>
    <p:sldId id="264" r:id="rId11"/>
    <p:sldId id="267" r:id="rId12"/>
    <p:sldId id="270" r:id="rId13"/>
    <p:sldId id="265" r:id="rId14"/>
    <p:sldId id="268" r:id="rId15"/>
    <p:sldId id="272" r:id="rId16"/>
    <p:sldId id="271" r:id="rId17"/>
    <p:sldId id="273" r:id="rId1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12"/>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8094" autoAdjust="0"/>
  </p:normalViewPr>
  <p:slideViewPr>
    <p:cSldViewPr>
      <p:cViewPr varScale="1">
        <p:scale>
          <a:sx n="73" d="100"/>
          <a:sy n="73" d="100"/>
        </p:scale>
        <p:origin x="-95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AF0E10FF-CD86-41CF-9AAE-D1ED3B689140}" type="datetimeFigureOut">
              <a:rPr kumimoji="1" lang="ja-JP" altLang="en-US" smtClean="0"/>
              <a:t>2011/9/29</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4268E8C-6039-41A5-A647-BEB16528D6D4}" type="slidenum">
              <a:rPr kumimoji="1" lang="ja-JP" altLang="en-US" smtClean="0"/>
              <a:t>‹#›</a:t>
            </a:fld>
            <a:endParaRPr kumimoji="1" lang="ja-JP" altLang="en-US"/>
          </a:p>
        </p:txBody>
      </p:sp>
    </p:spTree>
    <p:extLst>
      <p:ext uri="{BB962C8B-B14F-4D97-AF65-F5344CB8AC3E}">
        <p14:creationId xmlns:p14="http://schemas.microsoft.com/office/powerpoint/2010/main" val="375046825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Today I would like to talk about “Self-cooling on power MOSFET</a:t>
            </a:r>
            <a:r>
              <a:rPr kumimoji="1" lang="en-US" altLang="ja-JP" baseline="0" dirty="0" smtClean="0"/>
              <a:t> using n-type Si wafer</a:t>
            </a:r>
            <a:r>
              <a:rPr kumimoji="1" lang="en-US" altLang="ja-JP" dirty="0" smtClean="0"/>
              <a:t>”. My name is Hiroshi </a:t>
            </a:r>
            <a:r>
              <a:rPr kumimoji="1" lang="en-US" altLang="ja-JP" dirty="0" err="1" smtClean="0"/>
              <a:t>Nakatsugawa</a:t>
            </a:r>
            <a:r>
              <a:rPr kumimoji="1" lang="en-US" altLang="ja-JP" dirty="0" smtClean="0"/>
              <a:t> from Yokohama National University.</a:t>
            </a:r>
            <a:endParaRPr kumimoji="1" lang="ja-JP" altLang="en-US" dirty="0"/>
          </a:p>
        </p:txBody>
      </p:sp>
      <p:sp>
        <p:nvSpPr>
          <p:cNvPr id="4" name="スライド番号プレースホルダー 3"/>
          <p:cNvSpPr>
            <a:spLocks noGrp="1"/>
          </p:cNvSpPr>
          <p:nvPr>
            <p:ph type="sldNum" sz="quarter" idx="10"/>
          </p:nvPr>
        </p:nvSpPr>
        <p:spPr/>
        <p:txBody>
          <a:bodyPr/>
          <a:lstStyle/>
          <a:p>
            <a:fld id="{14268E8C-6039-41A5-A647-BEB16528D6D4}" type="slidenum">
              <a:rPr kumimoji="1" lang="ja-JP" altLang="en-US" smtClean="0"/>
              <a:t>1</a:t>
            </a:fld>
            <a:endParaRPr kumimoji="1" lang="ja-JP" altLang="en-US"/>
          </a:p>
        </p:txBody>
      </p:sp>
    </p:spTree>
    <p:extLst>
      <p:ext uri="{BB962C8B-B14F-4D97-AF65-F5344CB8AC3E}">
        <p14:creationId xmlns:p14="http://schemas.microsoft.com/office/powerpoint/2010/main" val="2691504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These figures show the temperature distribution of the </a:t>
            </a:r>
            <a:r>
              <a:rPr kumimoji="1" lang="en-US" altLang="ja-JP" smtClean="0"/>
              <a:t>Joule</a:t>
            </a:r>
            <a:r>
              <a:rPr kumimoji="1" lang="en-US" altLang="ja-JP" baseline="0" smtClean="0"/>
              <a:t> heat </a:t>
            </a:r>
            <a:r>
              <a:rPr kumimoji="1" lang="en-US" altLang="ja-JP" smtClean="0"/>
              <a:t>from </a:t>
            </a:r>
            <a:r>
              <a:rPr kumimoji="1" lang="en-US" altLang="ja-JP" dirty="0" smtClean="0"/>
              <a:t>power MOSFET with the n-type silicon wafer after 30, 40, 50 and 60 minutes. The temperature distributions show the peak of the pixel value at about 32℃.</a:t>
            </a:r>
            <a:r>
              <a:rPr kumimoji="1" lang="en-US" altLang="ja-JP" baseline="0" dirty="0" smtClean="0"/>
              <a:t> In particular, the increase of the input power and the output power is about 4W constantly. It is assumed that both the Joule heat and the </a:t>
            </a:r>
            <a:r>
              <a:rPr kumimoji="1" lang="en-US" altLang="ja-JP" baseline="0" dirty="0" err="1" smtClean="0"/>
              <a:t>Peltier</a:t>
            </a:r>
            <a:r>
              <a:rPr kumimoji="1" lang="en-US" altLang="ja-JP" baseline="0" dirty="0" smtClean="0"/>
              <a:t> heat generate, so that the heat removal can be explained reasonably. If the increase of 4W is due to the Joule heat, the temperature distribution should be enhanced higher temperature. Therefore, the </a:t>
            </a:r>
            <a:r>
              <a:rPr kumimoji="1" lang="en-US" altLang="ja-JP" baseline="0" dirty="0" err="1" smtClean="0"/>
              <a:t>Peltier</a:t>
            </a:r>
            <a:r>
              <a:rPr kumimoji="1" lang="en-US" altLang="ja-JP" baseline="0" dirty="0" smtClean="0"/>
              <a:t> heat should make a contribution to cool down the power MOSFET with n-type silicon wafer.</a:t>
            </a:r>
            <a:endParaRPr kumimoji="1" lang="ja-JP" altLang="en-US" dirty="0"/>
          </a:p>
        </p:txBody>
      </p:sp>
      <p:sp>
        <p:nvSpPr>
          <p:cNvPr id="4" name="スライド番号プレースホルダー 3"/>
          <p:cNvSpPr>
            <a:spLocks noGrp="1"/>
          </p:cNvSpPr>
          <p:nvPr>
            <p:ph type="sldNum" sz="quarter" idx="10"/>
          </p:nvPr>
        </p:nvSpPr>
        <p:spPr/>
        <p:txBody>
          <a:bodyPr/>
          <a:lstStyle/>
          <a:p>
            <a:fld id="{14268E8C-6039-41A5-A647-BEB16528D6D4}" type="slidenum">
              <a:rPr kumimoji="1" lang="ja-JP" altLang="en-US" smtClean="0"/>
              <a:t>10</a:t>
            </a:fld>
            <a:endParaRPr kumimoji="1" lang="ja-JP" altLang="en-US"/>
          </a:p>
        </p:txBody>
      </p:sp>
    </p:spTree>
    <p:extLst>
      <p:ext uri="{BB962C8B-B14F-4D97-AF65-F5344CB8AC3E}">
        <p14:creationId xmlns:p14="http://schemas.microsoft.com/office/powerpoint/2010/main" val="26915040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To</a:t>
            </a:r>
            <a:r>
              <a:rPr kumimoji="1" lang="en-US" altLang="ja-JP" baseline="0" dirty="0" smtClean="0"/>
              <a:t> summarize</a:t>
            </a:r>
            <a:r>
              <a:rPr kumimoji="1" lang="en-US" altLang="ja-JP" dirty="0" smtClean="0"/>
              <a:t>, we developed the self-cooling device</a:t>
            </a:r>
            <a:r>
              <a:rPr kumimoji="1" lang="ja-JP" altLang="en-US" baseline="0" dirty="0" smtClean="0"/>
              <a:t> </a:t>
            </a:r>
            <a:r>
              <a:rPr kumimoji="1" lang="en-US" altLang="ja-JP" dirty="0" smtClean="0"/>
              <a:t>and estimated heat flux both by thermal conduction and by </a:t>
            </a:r>
            <a:r>
              <a:rPr kumimoji="1" lang="en-US" altLang="ja-JP" dirty="0" err="1" smtClean="0"/>
              <a:t>Peltier</a:t>
            </a:r>
            <a:r>
              <a:rPr kumimoji="1" lang="en-US" altLang="ja-JP" dirty="0" smtClean="0"/>
              <a:t> effect. We revealed that the average temperature of upper side of power</a:t>
            </a:r>
            <a:r>
              <a:rPr kumimoji="1" lang="en-US" altLang="ja-JP" baseline="0" dirty="0" smtClean="0"/>
              <a:t> </a:t>
            </a:r>
            <a:r>
              <a:rPr kumimoji="1" lang="en-US" altLang="ja-JP" dirty="0" smtClean="0"/>
              <a:t>MOSFET was cooled down by addition of the n-type Si wafer. We conclude that the n-type Si wafer is one of the candidate materials for use in the self-cooling device.</a:t>
            </a:r>
          </a:p>
        </p:txBody>
      </p:sp>
      <p:sp>
        <p:nvSpPr>
          <p:cNvPr id="4" name="スライド番号プレースホルダー 3"/>
          <p:cNvSpPr>
            <a:spLocks noGrp="1"/>
          </p:cNvSpPr>
          <p:nvPr>
            <p:ph type="sldNum" sz="quarter" idx="10"/>
          </p:nvPr>
        </p:nvSpPr>
        <p:spPr/>
        <p:txBody>
          <a:bodyPr/>
          <a:lstStyle/>
          <a:p>
            <a:fld id="{14268E8C-6039-41A5-A647-BEB16528D6D4}" type="slidenum">
              <a:rPr kumimoji="1" lang="ja-JP" altLang="en-US" smtClean="0"/>
              <a:t>11</a:t>
            </a:fld>
            <a:endParaRPr kumimoji="1" lang="ja-JP" altLang="en-US"/>
          </a:p>
        </p:txBody>
      </p:sp>
    </p:spTree>
    <p:extLst>
      <p:ext uri="{BB962C8B-B14F-4D97-AF65-F5344CB8AC3E}">
        <p14:creationId xmlns:p14="http://schemas.microsoft.com/office/powerpoint/2010/main" val="2691504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Thank you for your kind attention.</a:t>
            </a:r>
            <a:endParaRPr kumimoji="1" lang="ja-JP" altLang="en-US" dirty="0"/>
          </a:p>
        </p:txBody>
      </p:sp>
      <p:sp>
        <p:nvSpPr>
          <p:cNvPr id="4" name="スライド番号プレースホルダー 3"/>
          <p:cNvSpPr>
            <a:spLocks noGrp="1"/>
          </p:cNvSpPr>
          <p:nvPr>
            <p:ph type="sldNum" sz="quarter" idx="10"/>
          </p:nvPr>
        </p:nvSpPr>
        <p:spPr/>
        <p:txBody>
          <a:bodyPr/>
          <a:lstStyle/>
          <a:p>
            <a:fld id="{14268E8C-6039-41A5-A647-BEB16528D6D4}" type="slidenum">
              <a:rPr kumimoji="1" lang="ja-JP" altLang="en-US" smtClean="0"/>
              <a:t>12</a:t>
            </a:fld>
            <a:endParaRPr kumimoji="1" lang="ja-JP" altLang="en-US"/>
          </a:p>
        </p:txBody>
      </p:sp>
    </p:spTree>
    <p:extLst>
      <p:ext uri="{BB962C8B-B14F-4D97-AF65-F5344CB8AC3E}">
        <p14:creationId xmlns:p14="http://schemas.microsoft.com/office/powerpoint/2010/main" val="2691504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4268E8C-6039-41A5-A647-BEB16528D6D4}" type="slidenum">
              <a:rPr kumimoji="1" lang="ja-JP" altLang="en-US" smtClean="0"/>
              <a:t>13</a:t>
            </a:fld>
            <a:endParaRPr kumimoji="1" lang="ja-JP" altLang="en-US"/>
          </a:p>
        </p:txBody>
      </p:sp>
    </p:spTree>
    <p:extLst>
      <p:ext uri="{BB962C8B-B14F-4D97-AF65-F5344CB8AC3E}">
        <p14:creationId xmlns:p14="http://schemas.microsoft.com/office/powerpoint/2010/main" val="2691504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0C2BD5C-FD1B-4786-9732-4D546248A1B0}" type="slidenum">
              <a:rPr kumimoji="1" lang="ja-JP" altLang="en-US" smtClean="0"/>
              <a:t>14</a:t>
            </a:fld>
            <a:endParaRPr kumimoji="1" lang="ja-JP" altLang="en-US"/>
          </a:p>
        </p:txBody>
      </p:sp>
    </p:spTree>
    <p:extLst>
      <p:ext uri="{BB962C8B-B14F-4D97-AF65-F5344CB8AC3E}">
        <p14:creationId xmlns:p14="http://schemas.microsoft.com/office/powerpoint/2010/main" val="24156775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4268E8C-6039-41A5-A647-BEB16528D6D4}" type="slidenum">
              <a:rPr kumimoji="1" lang="ja-JP" altLang="en-US" smtClean="0"/>
              <a:t>15</a:t>
            </a:fld>
            <a:endParaRPr kumimoji="1" lang="ja-JP" altLang="en-US"/>
          </a:p>
        </p:txBody>
      </p:sp>
    </p:spTree>
    <p:extLst>
      <p:ext uri="{BB962C8B-B14F-4D97-AF65-F5344CB8AC3E}">
        <p14:creationId xmlns:p14="http://schemas.microsoft.com/office/powerpoint/2010/main" val="2691504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4268E8C-6039-41A5-A647-BEB16528D6D4}" type="slidenum">
              <a:rPr kumimoji="1" lang="ja-JP" altLang="en-US" smtClean="0"/>
              <a:t>16</a:t>
            </a:fld>
            <a:endParaRPr kumimoji="1" lang="ja-JP" altLang="en-US"/>
          </a:p>
        </p:txBody>
      </p:sp>
    </p:spTree>
    <p:extLst>
      <p:ext uri="{BB962C8B-B14F-4D97-AF65-F5344CB8AC3E}">
        <p14:creationId xmlns:p14="http://schemas.microsoft.com/office/powerpoint/2010/main" val="26915040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4268E8C-6039-41A5-A647-BEB16528D6D4}" type="slidenum">
              <a:rPr kumimoji="1" lang="ja-JP" altLang="en-US" smtClean="0"/>
              <a:t>17</a:t>
            </a:fld>
            <a:endParaRPr kumimoji="1" lang="ja-JP" altLang="en-US"/>
          </a:p>
        </p:txBody>
      </p:sp>
    </p:spTree>
    <p:extLst>
      <p:ext uri="{BB962C8B-B14F-4D97-AF65-F5344CB8AC3E}">
        <p14:creationId xmlns:p14="http://schemas.microsoft.com/office/powerpoint/2010/main" val="2691504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This is the take home message that the n-type Si wafer is one of the candidate materials for use to</a:t>
            </a:r>
            <a:r>
              <a:rPr kumimoji="1" lang="en-US" altLang="ja-JP" baseline="0" dirty="0" smtClean="0"/>
              <a:t> </a:t>
            </a:r>
            <a:r>
              <a:rPr kumimoji="1" lang="en-US" altLang="ja-JP" dirty="0" smtClean="0"/>
              <a:t>cool down the power devices both by the thermal conduction and by the </a:t>
            </a:r>
            <a:r>
              <a:rPr kumimoji="1" lang="en-US" altLang="ja-JP" dirty="0" err="1" smtClean="0"/>
              <a:t>Peltier</a:t>
            </a:r>
            <a:r>
              <a:rPr kumimoji="1" lang="en-US" altLang="ja-JP" dirty="0" smtClean="0"/>
              <a:t> effect.</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14268E8C-6039-41A5-A647-BEB16528D6D4}" type="slidenum">
              <a:rPr kumimoji="1" lang="ja-JP" altLang="en-US" smtClean="0"/>
              <a:t>2</a:t>
            </a:fld>
            <a:endParaRPr kumimoji="1" lang="ja-JP" altLang="en-US"/>
          </a:p>
        </p:txBody>
      </p:sp>
    </p:spTree>
    <p:extLst>
      <p:ext uri="{BB962C8B-B14F-4D97-AF65-F5344CB8AC3E}">
        <p14:creationId xmlns:p14="http://schemas.microsoft.com/office/powerpoint/2010/main" val="2691504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I’m going to begin my talk</a:t>
            </a:r>
            <a:r>
              <a:rPr kumimoji="1" lang="en-US" altLang="ja-JP" baseline="0" dirty="0" smtClean="0"/>
              <a:t> by giving you a brief background of power devices. As you know, s</a:t>
            </a:r>
            <a:r>
              <a:rPr kumimoji="1" lang="en-US" altLang="ja-JP" dirty="0" smtClean="0"/>
              <a:t>ilicon power devices that include power MOSFET, IGBT and CPU are used in a daily life. When we use these devices, the improvement of heat removal or cooling is one of the most important issues because they will not function correctly above 150</a:t>
            </a:r>
            <a:r>
              <a:rPr kumimoji="1" lang="ja-JP" altLang="en-US" dirty="0" smtClean="0"/>
              <a:t>℃</a:t>
            </a:r>
            <a:r>
              <a:rPr kumimoji="1" lang="en-US" altLang="ja-JP" dirty="0" smtClean="0"/>
              <a:t>.</a:t>
            </a:r>
          </a:p>
          <a:p>
            <a:endParaRPr kumimoji="1" lang="ja-JP" altLang="en-US" dirty="0"/>
          </a:p>
        </p:txBody>
      </p:sp>
      <p:sp>
        <p:nvSpPr>
          <p:cNvPr id="4" name="スライド番号プレースホルダー 3"/>
          <p:cNvSpPr>
            <a:spLocks noGrp="1"/>
          </p:cNvSpPr>
          <p:nvPr>
            <p:ph type="sldNum" sz="quarter" idx="10"/>
          </p:nvPr>
        </p:nvSpPr>
        <p:spPr/>
        <p:txBody>
          <a:bodyPr/>
          <a:lstStyle/>
          <a:p>
            <a:fld id="{14268E8C-6039-41A5-A647-BEB16528D6D4}" type="slidenum">
              <a:rPr kumimoji="1" lang="ja-JP" altLang="en-US" smtClean="0"/>
              <a:t>3</a:t>
            </a:fld>
            <a:endParaRPr kumimoji="1" lang="ja-JP" altLang="en-US"/>
          </a:p>
        </p:txBody>
      </p:sp>
    </p:spTree>
    <p:extLst>
      <p:ext uri="{BB962C8B-B14F-4D97-AF65-F5344CB8AC3E}">
        <p14:creationId xmlns:p14="http://schemas.microsoft.com/office/powerpoint/2010/main" val="2691504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There are three different ways to remove the heat from power devices. One is to use fin connected with power devices. This cooling system uses only thermal conduction. But the size of fin is larger than that of power device. The second way is to use </a:t>
            </a:r>
            <a:r>
              <a:rPr kumimoji="1" lang="en-US" altLang="ja-JP" dirty="0" err="1" smtClean="0"/>
              <a:t>Peltier</a:t>
            </a:r>
            <a:r>
              <a:rPr kumimoji="1" lang="en-US" altLang="ja-JP" dirty="0" smtClean="0"/>
              <a:t> module connected with large fin and fan. This cooling system uses only </a:t>
            </a:r>
            <a:r>
              <a:rPr kumimoji="1" lang="en-US" altLang="ja-JP" dirty="0" err="1" smtClean="0"/>
              <a:t>Peltier</a:t>
            </a:r>
            <a:r>
              <a:rPr kumimoji="1" lang="en-US" altLang="ja-JP" dirty="0" smtClean="0"/>
              <a:t> heat flux. However, the electric power consumption will</a:t>
            </a:r>
            <a:r>
              <a:rPr kumimoji="1" lang="en-US" altLang="ja-JP" baseline="0" dirty="0" smtClean="0"/>
              <a:t> be</a:t>
            </a:r>
            <a:r>
              <a:rPr kumimoji="1" lang="en-US" altLang="ja-JP" dirty="0" smtClean="0"/>
              <a:t> increased because </a:t>
            </a:r>
            <a:r>
              <a:rPr kumimoji="1" lang="en-US" altLang="ja-JP" dirty="0" err="1" smtClean="0"/>
              <a:t>Peltier</a:t>
            </a:r>
            <a:r>
              <a:rPr kumimoji="1" lang="en-US" altLang="ja-JP" dirty="0" smtClean="0"/>
              <a:t> module, fan and power devices need different DC power supplies for each operation. </a:t>
            </a:r>
          </a:p>
        </p:txBody>
      </p:sp>
      <p:sp>
        <p:nvSpPr>
          <p:cNvPr id="4" name="スライド番号プレースホルダー 3"/>
          <p:cNvSpPr>
            <a:spLocks noGrp="1"/>
          </p:cNvSpPr>
          <p:nvPr>
            <p:ph type="sldNum" sz="quarter" idx="10"/>
          </p:nvPr>
        </p:nvSpPr>
        <p:spPr/>
        <p:txBody>
          <a:bodyPr/>
          <a:lstStyle/>
          <a:p>
            <a:fld id="{14268E8C-6039-41A5-A647-BEB16528D6D4}" type="slidenum">
              <a:rPr kumimoji="1" lang="ja-JP" altLang="en-US" smtClean="0"/>
              <a:t>4</a:t>
            </a:fld>
            <a:endParaRPr kumimoji="1" lang="ja-JP" altLang="en-US"/>
          </a:p>
        </p:txBody>
      </p:sp>
    </p:spTree>
    <p:extLst>
      <p:ext uri="{BB962C8B-B14F-4D97-AF65-F5344CB8AC3E}">
        <p14:creationId xmlns:p14="http://schemas.microsoft.com/office/powerpoint/2010/main" val="2691504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third way is to use self-cooling</a:t>
            </a:r>
            <a:r>
              <a:rPr kumimoji="1" lang="en-US" altLang="ja-JP" baseline="0" dirty="0" smtClean="0"/>
              <a:t> device proposed by Yamaguchi et al. in four years ago. This cooling system applies both thermal conduction and </a:t>
            </a:r>
            <a:r>
              <a:rPr kumimoji="1" lang="en-US" altLang="ja-JP" baseline="0" dirty="0" err="1" smtClean="0"/>
              <a:t>Peltier</a:t>
            </a:r>
            <a:r>
              <a:rPr kumimoji="1" lang="en-US" altLang="ja-JP" baseline="0" dirty="0" smtClean="0"/>
              <a:t> heat by using self-current in this device. The point is that this cooling system consists of n-type thermoelectric material connected to drain for the power MOSFET. </a:t>
            </a:r>
            <a:endParaRPr kumimoji="1" lang="ja-JP" altLang="en-US" dirty="0"/>
          </a:p>
        </p:txBody>
      </p:sp>
      <p:sp>
        <p:nvSpPr>
          <p:cNvPr id="4" name="スライド番号プレースホルダー 3"/>
          <p:cNvSpPr>
            <a:spLocks noGrp="1"/>
          </p:cNvSpPr>
          <p:nvPr>
            <p:ph type="sldNum" sz="quarter" idx="10"/>
          </p:nvPr>
        </p:nvSpPr>
        <p:spPr/>
        <p:txBody>
          <a:bodyPr/>
          <a:lstStyle/>
          <a:p>
            <a:fld id="{14268E8C-6039-41A5-A647-BEB16528D6D4}" type="slidenum">
              <a:rPr kumimoji="1" lang="ja-JP" altLang="en-US" smtClean="0"/>
              <a:t>5</a:t>
            </a:fld>
            <a:endParaRPr kumimoji="1" lang="ja-JP" altLang="en-US"/>
          </a:p>
        </p:txBody>
      </p:sp>
    </p:spTree>
    <p:extLst>
      <p:ext uri="{BB962C8B-B14F-4D97-AF65-F5344CB8AC3E}">
        <p14:creationId xmlns:p14="http://schemas.microsoft.com/office/powerpoint/2010/main" val="2691504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baseline="0" dirty="0" smtClean="0"/>
              <a:t>The purpose of this study is to develop the self-cooling device using n-type thermoelectric material and to estimate the heat flux both by thermal conduction and by </a:t>
            </a:r>
            <a:r>
              <a:rPr kumimoji="1" lang="en-US" altLang="ja-JP" baseline="0" dirty="0" err="1" smtClean="0"/>
              <a:t>Peltier</a:t>
            </a:r>
            <a:r>
              <a:rPr kumimoji="1" lang="en-US" altLang="ja-JP" baseline="0" dirty="0" smtClean="0"/>
              <a:t> effect.</a:t>
            </a:r>
            <a:r>
              <a:rPr kumimoji="1" lang="ja-JP" altLang="en-US" baseline="0" dirty="0" smtClean="0"/>
              <a:t> </a:t>
            </a:r>
            <a:r>
              <a:rPr kumimoji="1" lang="en-US" altLang="ja-JP" dirty="0" smtClean="0"/>
              <a:t>It is necessary</a:t>
            </a:r>
            <a:r>
              <a:rPr kumimoji="1" lang="en-US" altLang="ja-JP" baseline="0" dirty="0" smtClean="0"/>
              <a:t> that thermoelectric materials for self-cooling device have not only a high </a:t>
            </a:r>
            <a:r>
              <a:rPr kumimoji="1" lang="en-US" altLang="ja-JP" baseline="0" dirty="0" err="1" smtClean="0"/>
              <a:t>Seebeck</a:t>
            </a:r>
            <a:r>
              <a:rPr kumimoji="1" lang="en-US" altLang="ja-JP" baseline="0" dirty="0" smtClean="0"/>
              <a:t> coefficient and a high electrical conductivity but also a high thermal conductivity. So, for example, s</a:t>
            </a:r>
            <a:r>
              <a:rPr kumimoji="1" lang="en-US" altLang="ja-JP" dirty="0" smtClean="0"/>
              <a:t>ingle crystal silicon must be one of the candidate materials for self-cooling device.</a:t>
            </a:r>
          </a:p>
        </p:txBody>
      </p:sp>
      <p:sp>
        <p:nvSpPr>
          <p:cNvPr id="4" name="スライド番号プレースホルダー 3"/>
          <p:cNvSpPr>
            <a:spLocks noGrp="1"/>
          </p:cNvSpPr>
          <p:nvPr>
            <p:ph type="sldNum" sz="quarter" idx="10"/>
          </p:nvPr>
        </p:nvSpPr>
        <p:spPr/>
        <p:txBody>
          <a:bodyPr/>
          <a:lstStyle/>
          <a:p>
            <a:fld id="{14268E8C-6039-41A5-A647-BEB16528D6D4}" type="slidenum">
              <a:rPr kumimoji="1" lang="ja-JP" altLang="en-US" smtClean="0"/>
              <a:t>6</a:t>
            </a:fld>
            <a:endParaRPr kumimoji="1" lang="ja-JP" altLang="en-US"/>
          </a:p>
        </p:txBody>
      </p:sp>
    </p:spTree>
    <p:extLst>
      <p:ext uri="{BB962C8B-B14F-4D97-AF65-F5344CB8AC3E}">
        <p14:creationId xmlns:p14="http://schemas.microsoft.com/office/powerpoint/2010/main" val="2691504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fact,</a:t>
            </a:r>
            <a:r>
              <a:rPr kumimoji="1" lang="en-US" altLang="ja-JP" baseline="0" dirty="0" smtClean="0"/>
              <a:t> the commercial n-type silicon wafer was used for self-cooling device because of a low electrical resistivity and a high </a:t>
            </a:r>
            <a:r>
              <a:rPr kumimoji="1" lang="en-US" altLang="ja-JP" baseline="0" dirty="0" err="1" smtClean="0"/>
              <a:t>Seebeck</a:t>
            </a:r>
            <a:r>
              <a:rPr kumimoji="1" lang="en-US" altLang="ja-JP" baseline="0" dirty="0" smtClean="0"/>
              <a:t> coefficient. The n-type silicon wafer was coated on both surfaces with 0.1 micro meter of titanium to endure adhesion and 0.4 micro meter of gold, deposited by sputtering. The electrodes were fabricated on both surfaces with a thickness of about 2 micro meter deposited by copper plating.</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4268E8C-6039-41A5-A647-BEB16528D6D4}" type="slidenum">
              <a:rPr kumimoji="1" lang="ja-JP" altLang="en-US" smtClean="0"/>
              <a:t>7</a:t>
            </a:fld>
            <a:endParaRPr kumimoji="1" lang="ja-JP" altLang="en-US"/>
          </a:p>
        </p:txBody>
      </p:sp>
    </p:spTree>
    <p:extLst>
      <p:ext uri="{BB962C8B-B14F-4D97-AF65-F5344CB8AC3E}">
        <p14:creationId xmlns:p14="http://schemas.microsoft.com/office/powerpoint/2010/main" val="2691504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power MOSFET and the copper plating n-type silicon wafer</a:t>
            </a:r>
            <a:r>
              <a:rPr kumimoji="1" lang="en-US" altLang="ja-JP" baseline="0" dirty="0" smtClean="0"/>
              <a:t> were located between upper and lower copper block. In this system, the electric current of 60A flowed from lower to upper direction. The water temperature of the </a:t>
            </a:r>
            <a:r>
              <a:rPr kumimoji="1" lang="en-US" altLang="ja-JP" baseline="0" dirty="0" err="1" smtClean="0"/>
              <a:t>heatsink</a:t>
            </a:r>
            <a:r>
              <a:rPr kumimoji="1" lang="en-US" altLang="ja-JP" baseline="0" dirty="0" smtClean="0"/>
              <a:t> was maintained about 4</a:t>
            </a:r>
            <a:r>
              <a:rPr kumimoji="1" lang="ja-JP" altLang="en-US" baseline="0" dirty="0" smtClean="0"/>
              <a:t>℃ </a:t>
            </a:r>
            <a:r>
              <a:rPr kumimoji="1" lang="en-US" altLang="ja-JP" baseline="0" dirty="0" smtClean="0"/>
              <a:t>constantly by the cooling water circulation system. To determine whether the self-cooling device remove the heat from the power MOSFET, we studied the time dependence of the temperature distribution by using the infra-red thermography.</a:t>
            </a:r>
            <a:endParaRPr kumimoji="1" lang="ja-JP" altLang="en-US" dirty="0"/>
          </a:p>
        </p:txBody>
      </p:sp>
      <p:sp>
        <p:nvSpPr>
          <p:cNvPr id="4" name="スライド番号プレースホルダー 3"/>
          <p:cNvSpPr>
            <a:spLocks noGrp="1"/>
          </p:cNvSpPr>
          <p:nvPr>
            <p:ph type="sldNum" sz="quarter" idx="10"/>
          </p:nvPr>
        </p:nvSpPr>
        <p:spPr/>
        <p:txBody>
          <a:bodyPr/>
          <a:lstStyle/>
          <a:p>
            <a:fld id="{14268E8C-6039-41A5-A647-BEB16528D6D4}" type="slidenum">
              <a:rPr kumimoji="1" lang="ja-JP" altLang="en-US" smtClean="0"/>
              <a:t>8</a:t>
            </a:fld>
            <a:endParaRPr kumimoji="1" lang="ja-JP" altLang="en-US"/>
          </a:p>
        </p:txBody>
      </p:sp>
    </p:spTree>
    <p:extLst>
      <p:ext uri="{BB962C8B-B14F-4D97-AF65-F5344CB8AC3E}">
        <p14:creationId xmlns:p14="http://schemas.microsoft.com/office/powerpoint/2010/main" val="2691504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These figures show the temperature</a:t>
            </a:r>
            <a:r>
              <a:rPr kumimoji="1" lang="en-US" altLang="ja-JP" baseline="0" dirty="0" smtClean="0"/>
              <a:t> distribution of Joule heat from power MOSFET after 30, 40, 50 and 60 minutes. The temperature distributions of the upper side are in the range 27 to 36</a:t>
            </a:r>
            <a:r>
              <a:rPr kumimoji="1" lang="ja-JP" altLang="en-US" baseline="0" dirty="0" smtClean="0"/>
              <a:t>℃</a:t>
            </a:r>
            <a:r>
              <a:rPr kumimoji="1" lang="en-US" altLang="ja-JP" baseline="0" dirty="0" smtClean="0"/>
              <a:t>. In particular, the temperature distributions show the peak of the pixel value at about 33</a:t>
            </a:r>
            <a:r>
              <a:rPr kumimoji="1" lang="ja-JP" altLang="en-US" baseline="0" dirty="0" smtClean="0"/>
              <a:t>℃</a:t>
            </a:r>
            <a:r>
              <a:rPr kumimoji="1" lang="en-US" altLang="ja-JP" baseline="0" dirty="0" smtClean="0"/>
              <a:t>. This means that the average temperature of the upper side in this system is about 33</a:t>
            </a:r>
            <a:r>
              <a:rPr kumimoji="1" lang="ja-JP" altLang="en-US" baseline="0" dirty="0" smtClean="0"/>
              <a:t>℃</a:t>
            </a:r>
            <a:r>
              <a:rPr kumimoji="1" lang="en-US" altLang="ja-JP" baseline="0" dirty="0" smtClean="0"/>
              <a:t>. This figure shows the time dependence of the Joule heat and the input power. The Joule heat is measured 6W constantly, and also the input power is measured 48W constantly.</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4268E8C-6039-41A5-A647-BEB16528D6D4}" type="slidenum">
              <a:rPr kumimoji="1" lang="ja-JP" altLang="en-US" smtClean="0"/>
              <a:t>9</a:t>
            </a:fld>
            <a:endParaRPr kumimoji="1" lang="ja-JP" altLang="en-US"/>
          </a:p>
        </p:txBody>
      </p:sp>
    </p:spTree>
    <p:extLst>
      <p:ext uri="{BB962C8B-B14F-4D97-AF65-F5344CB8AC3E}">
        <p14:creationId xmlns:p14="http://schemas.microsoft.com/office/powerpoint/2010/main" val="2691504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A6CDFE4-EB48-485D-9D45-08E2BFD8AA0D}" type="datetime1">
              <a:rPr kumimoji="1" lang="ja-JP" altLang="en-US" smtClean="0"/>
              <a:t>2011/9/29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Introduction</a:t>
            </a:r>
            <a:endParaRPr kumimoji="1" lang="ja-JP" altLang="en-US"/>
          </a:p>
        </p:txBody>
      </p:sp>
      <p:sp>
        <p:nvSpPr>
          <p:cNvPr id="6" name="スライド番号プレースホルダー 5"/>
          <p:cNvSpPr>
            <a:spLocks noGrp="1"/>
          </p:cNvSpPr>
          <p:nvPr>
            <p:ph type="sldNum" sz="quarter" idx="12"/>
          </p:nvPr>
        </p:nvSpPr>
        <p:spPr/>
        <p:txBody>
          <a:bodyPr/>
          <a:lstStyle/>
          <a:p>
            <a:fld id="{72AAE7A6-12DC-48FD-A954-858CAB6AB435}" type="slidenum">
              <a:rPr kumimoji="1" lang="ja-JP" altLang="en-US" smtClean="0"/>
              <a:t>‹#›</a:t>
            </a:fld>
            <a:endParaRPr kumimoji="1" lang="ja-JP" altLang="en-US"/>
          </a:p>
        </p:txBody>
      </p:sp>
    </p:spTree>
    <p:extLst>
      <p:ext uri="{BB962C8B-B14F-4D97-AF65-F5344CB8AC3E}">
        <p14:creationId xmlns:p14="http://schemas.microsoft.com/office/powerpoint/2010/main" val="2028634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52F710B-CB9B-43E4-BC69-747FD3D55CD4}" type="datetime1">
              <a:rPr kumimoji="1" lang="ja-JP" altLang="en-US" smtClean="0"/>
              <a:t>2011/9/29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Introduction</a:t>
            </a:r>
            <a:endParaRPr kumimoji="1" lang="ja-JP" altLang="en-US"/>
          </a:p>
        </p:txBody>
      </p:sp>
      <p:sp>
        <p:nvSpPr>
          <p:cNvPr id="6" name="スライド番号プレースホルダー 5"/>
          <p:cNvSpPr>
            <a:spLocks noGrp="1"/>
          </p:cNvSpPr>
          <p:nvPr>
            <p:ph type="sldNum" sz="quarter" idx="12"/>
          </p:nvPr>
        </p:nvSpPr>
        <p:spPr/>
        <p:txBody>
          <a:bodyPr/>
          <a:lstStyle/>
          <a:p>
            <a:fld id="{72AAE7A6-12DC-48FD-A954-858CAB6AB435}" type="slidenum">
              <a:rPr kumimoji="1" lang="ja-JP" altLang="en-US" smtClean="0"/>
              <a:t>‹#›</a:t>
            </a:fld>
            <a:endParaRPr kumimoji="1" lang="ja-JP" altLang="en-US"/>
          </a:p>
        </p:txBody>
      </p:sp>
    </p:spTree>
    <p:extLst>
      <p:ext uri="{BB962C8B-B14F-4D97-AF65-F5344CB8AC3E}">
        <p14:creationId xmlns:p14="http://schemas.microsoft.com/office/powerpoint/2010/main" val="888077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F562871-788E-4735-88B6-BECE003A051F}" type="datetime1">
              <a:rPr kumimoji="1" lang="ja-JP" altLang="en-US" smtClean="0"/>
              <a:t>2011/9/29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Introduction</a:t>
            </a:r>
            <a:endParaRPr kumimoji="1" lang="ja-JP" altLang="en-US"/>
          </a:p>
        </p:txBody>
      </p:sp>
      <p:sp>
        <p:nvSpPr>
          <p:cNvPr id="6" name="スライド番号プレースホルダー 5"/>
          <p:cNvSpPr>
            <a:spLocks noGrp="1"/>
          </p:cNvSpPr>
          <p:nvPr>
            <p:ph type="sldNum" sz="quarter" idx="12"/>
          </p:nvPr>
        </p:nvSpPr>
        <p:spPr/>
        <p:txBody>
          <a:bodyPr/>
          <a:lstStyle/>
          <a:p>
            <a:fld id="{72AAE7A6-12DC-48FD-A954-858CAB6AB435}" type="slidenum">
              <a:rPr kumimoji="1" lang="ja-JP" altLang="en-US" smtClean="0"/>
              <a:t>‹#›</a:t>
            </a:fld>
            <a:endParaRPr kumimoji="1" lang="ja-JP" altLang="en-US"/>
          </a:p>
        </p:txBody>
      </p:sp>
    </p:spTree>
    <p:extLst>
      <p:ext uri="{BB962C8B-B14F-4D97-AF65-F5344CB8AC3E}">
        <p14:creationId xmlns:p14="http://schemas.microsoft.com/office/powerpoint/2010/main" val="312586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D3E06A8-BF23-49D2-B991-8B1987A3AEC4}" type="datetime1">
              <a:rPr kumimoji="1" lang="ja-JP" altLang="en-US" smtClean="0"/>
              <a:t>2011/9/29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Introduction</a:t>
            </a:r>
            <a:endParaRPr kumimoji="1" lang="ja-JP" altLang="en-US"/>
          </a:p>
        </p:txBody>
      </p:sp>
      <p:sp>
        <p:nvSpPr>
          <p:cNvPr id="6" name="スライド番号プレースホルダー 5"/>
          <p:cNvSpPr>
            <a:spLocks noGrp="1"/>
          </p:cNvSpPr>
          <p:nvPr>
            <p:ph type="sldNum" sz="quarter" idx="12"/>
          </p:nvPr>
        </p:nvSpPr>
        <p:spPr/>
        <p:txBody>
          <a:bodyPr/>
          <a:lstStyle/>
          <a:p>
            <a:fld id="{72AAE7A6-12DC-48FD-A954-858CAB6AB435}" type="slidenum">
              <a:rPr kumimoji="1" lang="ja-JP" altLang="en-US" smtClean="0"/>
              <a:t>‹#›</a:t>
            </a:fld>
            <a:endParaRPr kumimoji="1" lang="ja-JP" altLang="en-US"/>
          </a:p>
        </p:txBody>
      </p:sp>
    </p:spTree>
    <p:extLst>
      <p:ext uri="{BB962C8B-B14F-4D97-AF65-F5344CB8AC3E}">
        <p14:creationId xmlns:p14="http://schemas.microsoft.com/office/powerpoint/2010/main" val="62540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D051F70-0D8A-4E33-B441-CAA90F412984}" type="datetime1">
              <a:rPr kumimoji="1" lang="ja-JP" altLang="en-US" smtClean="0"/>
              <a:t>2011/9/29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Introduction</a:t>
            </a:r>
            <a:endParaRPr kumimoji="1" lang="ja-JP" altLang="en-US"/>
          </a:p>
        </p:txBody>
      </p:sp>
      <p:sp>
        <p:nvSpPr>
          <p:cNvPr id="6" name="スライド番号プレースホルダー 5"/>
          <p:cNvSpPr>
            <a:spLocks noGrp="1"/>
          </p:cNvSpPr>
          <p:nvPr>
            <p:ph type="sldNum" sz="quarter" idx="12"/>
          </p:nvPr>
        </p:nvSpPr>
        <p:spPr/>
        <p:txBody>
          <a:bodyPr/>
          <a:lstStyle/>
          <a:p>
            <a:fld id="{72AAE7A6-12DC-48FD-A954-858CAB6AB435}" type="slidenum">
              <a:rPr kumimoji="1" lang="ja-JP" altLang="en-US" smtClean="0"/>
              <a:t>‹#›</a:t>
            </a:fld>
            <a:endParaRPr kumimoji="1" lang="ja-JP" altLang="en-US"/>
          </a:p>
        </p:txBody>
      </p:sp>
    </p:spTree>
    <p:extLst>
      <p:ext uri="{BB962C8B-B14F-4D97-AF65-F5344CB8AC3E}">
        <p14:creationId xmlns:p14="http://schemas.microsoft.com/office/powerpoint/2010/main" val="2600078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7B65CBF-1827-47FA-B8CB-AB710C8B583B}" type="datetime1">
              <a:rPr kumimoji="1" lang="ja-JP" altLang="en-US" smtClean="0"/>
              <a:t>2011/9/29</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Introduction</a:t>
            </a:r>
            <a:endParaRPr kumimoji="1" lang="ja-JP" altLang="en-US"/>
          </a:p>
        </p:txBody>
      </p:sp>
      <p:sp>
        <p:nvSpPr>
          <p:cNvPr id="7" name="スライド番号プレースホルダー 6"/>
          <p:cNvSpPr>
            <a:spLocks noGrp="1"/>
          </p:cNvSpPr>
          <p:nvPr>
            <p:ph type="sldNum" sz="quarter" idx="12"/>
          </p:nvPr>
        </p:nvSpPr>
        <p:spPr/>
        <p:txBody>
          <a:bodyPr/>
          <a:lstStyle/>
          <a:p>
            <a:fld id="{72AAE7A6-12DC-48FD-A954-858CAB6AB435}" type="slidenum">
              <a:rPr kumimoji="1" lang="ja-JP" altLang="en-US" smtClean="0"/>
              <a:t>‹#›</a:t>
            </a:fld>
            <a:endParaRPr kumimoji="1" lang="ja-JP" altLang="en-US"/>
          </a:p>
        </p:txBody>
      </p:sp>
    </p:spTree>
    <p:extLst>
      <p:ext uri="{BB962C8B-B14F-4D97-AF65-F5344CB8AC3E}">
        <p14:creationId xmlns:p14="http://schemas.microsoft.com/office/powerpoint/2010/main" val="4258339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374A192-4A74-47E2-AA65-75F273A18E37}" type="datetime1">
              <a:rPr kumimoji="1" lang="ja-JP" altLang="en-US" smtClean="0"/>
              <a:t>2011/9/29</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Introduction</a:t>
            </a:r>
            <a:endParaRPr kumimoji="1" lang="ja-JP" altLang="en-US"/>
          </a:p>
        </p:txBody>
      </p:sp>
      <p:sp>
        <p:nvSpPr>
          <p:cNvPr id="9" name="スライド番号プレースホルダー 8"/>
          <p:cNvSpPr>
            <a:spLocks noGrp="1"/>
          </p:cNvSpPr>
          <p:nvPr>
            <p:ph type="sldNum" sz="quarter" idx="12"/>
          </p:nvPr>
        </p:nvSpPr>
        <p:spPr/>
        <p:txBody>
          <a:bodyPr/>
          <a:lstStyle/>
          <a:p>
            <a:fld id="{72AAE7A6-12DC-48FD-A954-858CAB6AB435}" type="slidenum">
              <a:rPr kumimoji="1" lang="ja-JP" altLang="en-US" smtClean="0"/>
              <a:t>‹#›</a:t>
            </a:fld>
            <a:endParaRPr kumimoji="1" lang="ja-JP" altLang="en-US"/>
          </a:p>
        </p:txBody>
      </p:sp>
    </p:spTree>
    <p:extLst>
      <p:ext uri="{BB962C8B-B14F-4D97-AF65-F5344CB8AC3E}">
        <p14:creationId xmlns:p14="http://schemas.microsoft.com/office/powerpoint/2010/main" val="1046731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DB45E52-378B-4FB1-83F8-370B3A758EDB}" type="datetime1">
              <a:rPr kumimoji="1" lang="ja-JP" altLang="en-US" smtClean="0"/>
              <a:t>2011/9/29</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smtClean="0"/>
              <a:t>Introduction</a:t>
            </a:r>
            <a:endParaRPr kumimoji="1" lang="ja-JP" altLang="en-US"/>
          </a:p>
        </p:txBody>
      </p:sp>
      <p:sp>
        <p:nvSpPr>
          <p:cNvPr id="5" name="スライド番号プレースホルダー 4"/>
          <p:cNvSpPr>
            <a:spLocks noGrp="1"/>
          </p:cNvSpPr>
          <p:nvPr>
            <p:ph type="sldNum" sz="quarter" idx="12"/>
          </p:nvPr>
        </p:nvSpPr>
        <p:spPr/>
        <p:txBody>
          <a:bodyPr/>
          <a:lstStyle/>
          <a:p>
            <a:fld id="{72AAE7A6-12DC-48FD-A954-858CAB6AB435}" type="slidenum">
              <a:rPr kumimoji="1" lang="ja-JP" altLang="en-US" smtClean="0"/>
              <a:t>‹#›</a:t>
            </a:fld>
            <a:endParaRPr kumimoji="1" lang="ja-JP" altLang="en-US"/>
          </a:p>
        </p:txBody>
      </p:sp>
    </p:spTree>
    <p:extLst>
      <p:ext uri="{BB962C8B-B14F-4D97-AF65-F5344CB8AC3E}">
        <p14:creationId xmlns:p14="http://schemas.microsoft.com/office/powerpoint/2010/main" val="3823387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4FC58DD-759F-4DA0-AEA9-1148E809AE09}" type="datetime1">
              <a:rPr kumimoji="1" lang="ja-JP" altLang="en-US" smtClean="0"/>
              <a:t>2011/9/29</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smtClean="0"/>
              <a:t>Introduction</a:t>
            </a:r>
            <a:endParaRPr kumimoji="1" lang="ja-JP" altLang="en-US"/>
          </a:p>
        </p:txBody>
      </p:sp>
      <p:sp>
        <p:nvSpPr>
          <p:cNvPr id="4" name="スライド番号プレースホルダー 3"/>
          <p:cNvSpPr>
            <a:spLocks noGrp="1"/>
          </p:cNvSpPr>
          <p:nvPr>
            <p:ph type="sldNum" sz="quarter" idx="12"/>
          </p:nvPr>
        </p:nvSpPr>
        <p:spPr/>
        <p:txBody>
          <a:bodyPr/>
          <a:lstStyle/>
          <a:p>
            <a:fld id="{72AAE7A6-12DC-48FD-A954-858CAB6AB435}" type="slidenum">
              <a:rPr kumimoji="1" lang="ja-JP" altLang="en-US" smtClean="0"/>
              <a:t>‹#›</a:t>
            </a:fld>
            <a:endParaRPr kumimoji="1" lang="ja-JP" altLang="en-US"/>
          </a:p>
        </p:txBody>
      </p:sp>
    </p:spTree>
    <p:extLst>
      <p:ext uri="{BB962C8B-B14F-4D97-AF65-F5344CB8AC3E}">
        <p14:creationId xmlns:p14="http://schemas.microsoft.com/office/powerpoint/2010/main" val="14401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425865C-30C1-470C-9D70-DE2C8CC12905}" type="datetime1">
              <a:rPr kumimoji="1" lang="ja-JP" altLang="en-US" smtClean="0"/>
              <a:t>2011/9/29</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Introduction</a:t>
            </a:r>
            <a:endParaRPr kumimoji="1" lang="ja-JP" altLang="en-US"/>
          </a:p>
        </p:txBody>
      </p:sp>
      <p:sp>
        <p:nvSpPr>
          <p:cNvPr id="7" name="スライド番号プレースホルダー 6"/>
          <p:cNvSpPr>
            <a:spLocks noGrp="1"/>
          </p:cNvSpPr>
          <p:nvPr>
            <p:ph type="sldNum" sz="quarter" idx="12"/>
          </p:nvPr>
        </p:nvSpPr>
        <p:spPr/>
        <p:txBody>
          <a:bodyPr/>
          <a:lstStyle/>
          <a:p>
            <a:fld id="{72AAE7A6-12DC-48FD-A954-858CAB6AB435}" type="slidenum">
              <a:rPr kumimoji="1" lang="ja-JP" altLang="en-US" smtClean="0"/>
              <a:t>‹#›</a:t>
            </a:fld>
            <a:endParaRPr kumimoji="1" lang="ja-JP" altLang="en-US"/>
          </a:p>
        </p:txBody>
      </p:sp>
    </p:spTree>
    <p:extLst>
      <p:ext uri="{BB962C8B-B14F-4D97-AF65-F5344CB8AC3E}">
        <p14:creationId xmlns:p14="http://schemas.microsoft.com/office/powerpoint/2010/main" val="3444989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532E74C-DF1B-4CD3-A4AC-BD4D91759A70}" type="datetime1">
              <a:rPr kumimoji="1" lang="ja-JP" altLang="en-US" smtClean="0"/>
              <a:t>2011/9/29</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Introduction</a:t>
            </a:r>
            <a:endParaRPr kumimoji="1" lang="ja-JP" altLang="en-US"/>
          </a:p>
        </p:txBody>
      </p:sp>
      <p:sp>
        <p:nvSpPr>
          <p:cNvPr id="7" name="スライド番号プレースホルダー 6"/>
          <p:cNvSpPr>
            <a:spLocks noGrp="1"/>
          </p:cNvSpPr>
          <p:nvPr>
            <p:ph type="sldNum" sz="quarter" idx="12"/>
          </p:nvPr>
        </p:nvSpPr>
        <p:spPr/>
        <p:txBody>
          <a:bodyPr/>
          <a:lstStyle/>
          <a:p>
            <a:fld id="{72AAE7A6-12DC-48FD-A954-858CAB6AB435}" type="slidenum">
              <a:rPr kumimoji="1" lang="ja-JP" altLang="en-US" smtClean="0"/>
              <a:t>‹#›</a:t>
            </a:fld>
            <a:endParaRPr kumimoji="1" lang="ja-JP" altLang="en-US"/>
          </a:p>
        </p:txBody>
      </p:sp>
    </p:spTree>
    <p:extLst>
      <p:ext uri="{BB962C8B-B14F-4D97-AF65-F5344CB8AC3E}">
        <p14:creationId xmlns:p14="http://schemas.microsoft.com/office/powerpoint/2010/main" val="4245846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64553-A3E9-4CFD-A69C-FB17B244BAE5}" type="datetime1">
              <a:rPr kumimoji="1" lang="ja-JP" altLang="en-US" smtClean="0"/>
              <a:t>2011/9/29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smtClean="0"/>
              <a:t>Introduction</a:t>
            </a:r>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AAE7A6-12DC-48FD-A954-858CAB6AB435}" type="slidenum">
              <a:rPr kumimoji="1" lang="ja-JP" altLang="en-US" smtClean="0"/>
              <a:t>‹#›</a:t>
            </a:fld>
            <a:endParaRPr kumimoji="1" lang="ja-JP" altLang="en-US"/>
          </a:p>
        </p:txBody>
      </p:sp>
    </p:spTree>
    <p:extLst>
      <p:ext uri="{BB962C8B-B14F-4D97-AF65-F5344CB8AC3E}">
        <p14:creationId xmlns:p14="http://schemas.microsoft.com/office/powerpoint/2010/main" val="4067993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oleObject" Target="../embeddings/oleObject6.bin"/><Relationship Id="rId18" Type="http://schemas.openxmlformats.org/officeDocument/2006/relationships/image" Target="../media/image42.emf"/><Relationship Id="rId3" Type="http://schemas.openxmlformats.org/officeDocument/2006/relationships/notesSlide" Target="../notesSlides/notesSlide10.xml"/><Relationship Id="rId7" Type="http://schemas.openxmlformats.org/officeDocument/2006/relationships/image" Target="../media/image15.png"/><Relationship Id="rId12" Type="http://schemas.openxmlformats.org/officeDocument/2006/relationships/image" Target="../media/image13.wmf"/><Relationship Id="rId17" Type="http://schemas.openxmlformats.org/officeDocument/2006/relationships/image" Target="../media/image41.png"/><Relationship Id="rId2" Type="http://schemas.openxmlformats.org/officeDocument/2006/relationships/slideLayout" Target="../slideLayouts/slideLayout1.xml"/><Relationship Id="rId16" Type="http://schemas.openxmlformats.org/officeDocument/2006/relationships/image" Target="../media/image40.png"/><Relationship Id="rId1" Type="http://schemas.openxmlformats.org/officeDocument/2006/relationships/vmlDrawing" Target="../drawings/vmlDrawing3.vml"/><Relationship Id="rId6" Type="http://schemas.openxmlformats.org/officeDocument/2006/relationships/image" Target="../media/image3.png"/><Relationship Id="rId11" Type="http://schemas.openxmlformats.org/officeDocument/2006/relationships/oleObject" Target="../embeddings/oleObject5.bin"/><Relationship Id="rId5" Type="http://schemas.openxmlformats.org/officeDocument/2006/relationships/image" Target="../media/image2.png"/><Relationship Id="rId15" Type="http://schemas.openxmlformats.org/officeDocument/2006/relationships/image" Target="../media/image39.png"/><Relationship Id="rId10" Type="http://schemas.openxmlformats.org/officeDocument/2006/relationships/image" Target="../media/image18.png"/><Relationship Id="rId19" Type="http://schemas.openxmlformats.org/officeDocument/2006/relationships/image" Target="../media/image43.png"/><Relationship Id="rId4" Type="http://schemas.openxmlformats.org/officeDocument/2006/relationships/image" Target="../media/image1.png"/><Relationship Id="rId9" Type="http://schemas.openxmlformats.org/officeDocument/2006/relationships/image" Target="../media/image17.png"/><Relationship Id="rId14" Type="http://schemas.openxmlformats.org/officeDocument/2006/relationships/image" Target="../media/image14.w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oleObject" Target="../embeddings/oleObject8.bin"/><Relationship Id="rId18" Type="http://schemas.openxmlformats.org/officeDocument/2006/relationships/image" Target="../media/image50.png"/><Relationship Id="rId3" Type="http://schemas.openxmlformats.org/officeDocument/2006/relationships/notesSlide" Target="../notesSlides/notesSlide13.xml"/><Relationship Id="rId7" Type="http://schemas.openxmlformats.org/officeDocument/2006/relationships/image" Target="../media/image15.png"/><Relationship Id="rId12" Type="http://schemas.openxmlformats.org/officeDocument/2006/relationships/image" Target="../media/image45.wmf"/><Relationship Id="rId17" Type="http://schemas.openxmlformats.org/officeDocument/2006/relationships/image" Target="../media/image49.png"/><Relationship Id="rId2" Type="http://schemas.openxmlformats.org/officeDocument/2006/relationships/slideLayout" Target="../slideLayouts/slideLayout1.xml"/><Relationship Id="rId16" Type="http://schemas.openxmlformats.org/officeDocument/2006/relationships/image" Target="../media/image48.png"/><Relationship Id="rId1" Type="http://schemas.openxmlformats.org/officeDocument/2006/relationships/vmlDrawing" Target="../drawings/vmlDrawing4.vml"/><Relationship Id="rId6" Type="http://schemas.openxmlformats.org/officeDocument/2006/relationships/image" Target="../media/image3.png"/><Relationship Id="rId11" Type="http://schemas.openxmlformats.org/officeDocument/2006/relationships/oleObject" Target="../embeddings/oleObject7.bin"/><Relationship Id="rId5" Type="http://schemas.openxmlformats.org/officeDocument/2006/relationships/image" Target="../media/image2.png"/><Relationship Id="rId15" Type="http://schemas.openxmlformats.org/officeDocument/2006/relationships/image" Target="../media/image47.png"/><Relationship Id="rId10" Type="http://schemas.openxmlformats.org/officeDocument/2006/relationships/image" Target="../media/image18.png"/><Relationship Id="rId19"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7.png"/><Relationship Id="rId14" Type="http://schemas.openxmlformats.org/officeDocument/2006/relationships/image" Target="../media/image46.wmf"/></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56.emf"/><Relationship Id="rId5" Type="http://schemas.openxmlformats.org/officeDocument/2006/relationships/image" Target="../media/image3.png"/><Relationship Id="rId10" Type="http://schemas.openxmlformats.org/officeDocument/2006/relationships/image" Target="../media/image55.png"/><Relationship Id="rId4" Type="http://schemas.openxmlformats.org/officeDocument/2006/relationships/image" Target="../media/image2.png"/><Relationship Id="rId9" Type="http://schemas.openxmlformats.org/officeDocument/2006/relationships/image" Target="../media/image54.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59.png"/><Relationship Id="rId3" Type="http://schemas.openxmlformats.org/officeDocument/2006/relationships/notesSlide" Target="../notesSlides/notesSlide16.xml"/><Relationship Id="rId7" Type="http://schemas.openxmlformats.org/officeDocument/2006/relationships/image" Target="../media/image15.png"/><Relationship Id="rId12" Type="http://schemas.openxmlformats.org/officeDocument/2006/relationships/image" Target="../media/image58.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3.png"/><Relationship Id="rId11" Type="http://schemas.openxmlformats.org/officeDocument/2006/relationships/image" Target="../media/image18.png"/><Relationship Id="rId5" Type="http://schemas.openxmlformats.org/officeDocument/2006/relationships/image" Target="../media/image2.png"/><Relationship Id="rId15" Type="http://schemas.openxmlformats.org/officeDocument/2006/relationships/image" Target="../media/image61.emf"/><Relationship Id="rId10" Type="http://schemas.openxmlformats.org/officeDocument/2006/relationships/image" Target="../media/image57.wmf"/><Relationship Id="rId4" Type="http://schemas.openxmlformats.org/officeDocument/2006/relationships/image" Target="../media/image1.png"/><Relationship Id="rId9" Type="http://schemas.openxmlformats.org/officeDocument/2006/relationships/oleObject" Target="../embeddings/oleObject9.bin"/><Relationship Id="rId14"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46.wmf"/><Relationship Id="rId18" Type="http://schemas.openxmlformats.org/officeDocument/2006/relationships/image" Target="../media/image18.png"/><Relationship Id="rId3" Type="http://schemas.openxmlformats.org/officeDocument/2006/relationships/notesSlide" Target="../notesSlides/notesSlide17.xml"/><Relationship Id="rId7" Type="http://schemas.openxmlformats.org/officeDocument/2006/relationships/image" Target="../media/image15.png"/><Relationship Id="rId12" Type="http://schemas.openxmlformats.org/officeDocument/2006/relationships/oleObject" Target="../embeddings/oleObject11.bin"/><Relationship Id="rId17" Type="http://schemas.openxmlformats.org/officeDocument/2006/relationships/image" Target="../media/image65.png"/><Relationship Id="rId2" Type="http://schemas.openxmlformats.org/officeDocument/2006/relationships/slideLayout" Target="../slideLayouts/slideLayout1.xml"/><Relationship Id="rId16" Type="http://schemas.openxmlformats.org/officeDocument/2006/relationships/image" Target="../media/image64.png"/><Relationship Id="rId1" Type="http://schemas.openxmlformats.org/officeDocument/2006/relationships/vmlDrawing" Target="../drawings/vmlDrawing6.vml"/><Relationship Id="rId6" Type="http://schemas.openxmlformats.org/officeDocument/2006/relationships/image" Target="../media/image3.png"/><Relationship Id="rId11" Type="http://schemas.openxmlformats.org/officeDocument/2006/relationships/image" Target="../media/image45.wmf"/><Relationship Id="rId5" Type="http://schemas.openxmlformats.org/officeDocument/2006/relationships/image" Target="../media/image2.png"/><Relationship Id="rId15" Type="http://schemas.openxmlformats.org/officeDocument/2006/relationships/image" Target="../media/image63.png"/><Relationship Id="rId10" Type="http://schemas.openxmlformats.org/officeDocument/2006/relationships/oleObject" Target="../embeddings/oleObject10.bin"/><Relationship Id="rId4" Type="http://schemas.openxmlformats.org/officeDocument/2006/relationships/image" Target="../media/image1.png"/><Relationship Id="rId9" Type="http://schemas.openxmlformats.org/officeDocument/2006/relationships/image" Target="../media/image17.png"/><Relationship Id="rId14"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oleObject" Target="../embeddings/oleObject2.bin"/><Relationship Id="rId18" Type="http://schemas.openxmlformats.org/officeDocument/2006/relationships/image" Target="../media/image20.png"/><Relationship Id="rId3" Type="http://schemas.openxmlformats.org/officeDocument/2006/relationships/notesSlide" Target="../notesSlides/notesSlide5.xml"/><Relationship Id="rId7" Type="http://schemas.openxmlformats.org/officeDocument/2006/relationships/image" Target="../media/image15.png"/><Relationship Id="rId12" Type="http://schemas.openxmlformats.org/officeDocument/2006/relationships/image" Target="../media/image12.wmf"/><Relationship Id="rId17" Type="http://schemas.openxmlformats.org/officeDocument/2006/relationships/image" Target="../media/image19.jpeg"/><Relationship Id="rId2" Type="http://schemas.openxmlformats.org/officeDocument/2006/relationships/slideLayout" Target="../slideLayouts/slideLayout1.xml"/><Relationship Id="rId16" Type="http://schemas.openxmlformats.org/officeDocument/2006/relationships/image" Target="../media/image14.wmf"/><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oleObject" Target="../embeddings/oleObject1.bin"/><Relationship Id="rId5" Type="http://schemas.openxmlformats.org/officeDocument/2006/relationships/image" Target="../media/image2.png"/><Relationship Id="rId15" Type="http://schemas.openxmlformats.org/officeDocument/2006/relationships/oleObject" Target="../embeddings/oleObject3.bin"/><Relationship Id="rId10" Type="http://schemas.openxmlformats.org/officeDocument/2006/relationships/image" Target="../media/image18.png"/><Relationship Id="rId19" Type="http://schemas.openxmlformats.org/officeDocument/2006/relationships/image" Target="../media/image21.png"/><Relationship Id="rId4" Type="http://schemas.openxmlformats.org/officeDocument/2006/relationships/image" Target="../media/image1.png"/><Relationship Id="rId9" Type="http://schemas.openxmlformats.org/officeDocument/2006/relationships/image" Target="../media/image17.png"/><Relationship Id="rId14"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jpeg"/><Relationship Id="rId3" Type="http://schemas.openxmlformats.org/officeDocument/2006/relationships/image" Target="../media/image1.png"/><Relationship Id="rId7" Type="http://schemas.openxmlformats.org/officeDocument/2006/relationships/image" Target="../media/image23.emf"/><Relationship Id="rId12"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2.emf"/><Relationship Id="rId11" Type="http://schemas.openxmlformats.org/officeDocument/2006/relationships/image" Target="../media/image27.png"/><Relationship Id="rId5" Type="http://schemas.openxmlformats.org/officeDocument/2006/relationships/image" Target="../media/image3.png"/><Relationship Id="rId10"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png"/><Relationship Id="rId7" Type="http://schemas.openxmlformats.org/officeDocument/2006/relationships/image" Target="../media/image31.pn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0.png"/><Relationship Id="rId11" Type="http://schemas.openxmlformats.org/officeDocument/2006/relationships/image" Target="../media/image20.png"/><Relationship Id="rId5" Type="http://schemas.openxmlformats.org/officeDocument/2006/relationships/image" Target="../media/image3.png"/><Relationship Id="rId10" Type="http://schemas.openxmlformats.org/officeDocument/2006/relationships/image" Target="../media/image19.jpeg"/><Relationship Id="rId4" Type="http://schemas.openxmlformats.org/officeDocument/2006/relationships/image" Target="../media/image2.png"/><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34.png"/><Relationship Id="rId3" Type="http://schemas.openxmlformats.org/officeDocument/2006/relationships/notesSlide" Target="../notesSlides/notesSlide9.xml"/><Relationship Id="rId7" Type="http://schemas.openxmlformats.org/officeDocument/2006/relationships/image" Target="../media/image15.png"/><Relationship Id="rId12" Type="http://schemas.openxmlformats.org/officeDocument/2006/relationships/image" Target="../media/image12.wmf"/><Relationship Id="rId17" Type="http://schemas.openxmlformats.org/officeDocument/2006/relationships/image" Target="../media/image38.png"/><Relationship Id="rId2" Type="http://schemas.openxmlformats.org/officeDocument/2006/relationships/slideLayout" Target="../slideLayouts/slideLayout1.xml"/><Relationship Id="rId16" Type="http://schemas.openxmlformats.org/officeDocument/2006/relationships/image" Target="../media/image37.emf"/><Relationship Id="rId1" Type="http://schemas.openxmlformats.org/officeDocument/2006/relationships/vmlDrawing" Target="../drawings/vmlDrawing2.vml"/><Relationship Id="rId6" Type="http://schemas.openxmlformats.org/officeDocument/2006/relationships/image" Target="../media/image3.png"/><Relationship Id="rId11" Type="http://schemas.openxmlformats.org/officeDocument/2006/relationships/oleObject" Target="../embeddings/oleObject4.bin"/><Relationship Id="rId5" Type="http://schemas.openxmlformats.org/officeDocument/2006/relationships/image" Target="../media/image2.png"/><Relationship Id="rId15" Type="http://schemas.openxmlformats.org/officeDocument/2006/relationships/image" Target="../media/image36.png"/><Relationship Id="rId10" Type="http://schemas.openxmlformats.org/officeDocument/2006/relationships/image" Target="../media/image18.png"/><Relationship Id="rId4" Type="http://schemas.openxmlformats.org/officeDocument/2006/relationships/image" Target="../media/image1.png"/><Relationship Id="rId9" Type="http://schemas.openxmlformats.org/officeDocument/2006/relationships/image" Target="../media/image17.pn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82866" y="1699425"/>
            <a:ext cx="8337606" cy="1200329"/>
          </a:xfrm>
          <a:prstGeom prst="rect">
            <a:avLst/>
          </a:prstGeom>
          <a:noFill/>
        </p:spPr>
        <p:txBody>
          <a:bodyPr wrap="square" rtlCol="0">
            <a:spAutoFit/>
          </a:bodyPr>
          <a:lstStyle/>
          <a:p>
            <a:r>
              <a:rPr kumimoji="1" lang="en-US" altLang="ja-JP" sz="3600" b="1" dirty="0" smtClean="0">
                <a:latin typeface="Arial Black" pitchFamily="34" charset="0"/>
                <a:ea typeface="HG丸ｺﾞｼｯｸM-PRO" pitchFamily="50" charset="-128"/>
              </a:rPr>
              <a:t>Self-cooling on power MOSFET using n-type Si wafer</a:t>
            </a:r>
            <a:endParaRPr kumimoji="1" lang="ja-JP" altLang="en-US" sz="3600" b="1" dirty="0">
              <a:latin typeface="Arial Black" pitchFamily="34" charset="0"/>
              <a:ea typeface="HG丸ｺﾞｼｯｸM-PRO" pitchFamily="50" charset="-128"/>
            </a:endParaRPr>
          </a:p>
        </p:txBody>
      </p:sp>
      <p:grpSp>
        <p:nvGrpSpPr>
          <p:cNvPr id="3" name="グループ化 2"/>
          <p:cNvGrpSpPr/>
          <p:nvPr/>
        </p:nvGrpSpPr>
        <p:grpSpPr>
          <a:xfrm>
            <a:off x="0" y="0"/>
            <a:ext cx="9136393" cy="402249"/>
            <a:chOff x="0" y="0"/>
            <a:chExt cx="9136393" cy="402249"/>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851"/>
              <a:ext cx="2771800" cy="33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1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185" y="0"/>
              <a:ext cx="1872208" cy="40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57000"/>
              <a:ext cx="3595687"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スライド番号プレースホルダー 4"/>
          <p:cNvSpPr>
            <a:spLocks noGrp="1"/>
          </p:cNvSpPr>
          <p:nvPr>
            <p:ph type="sldNum" sz="quarter" idx="12"/>
          </p:nvPr>
        </p:nvSpPr>
        <p:spPr/>
        <p:txBody>
          <a:bodyPr/>
          <a:lstStyle/>
          <a:p>
            <a:fld id="{72AAE7A6-12DC-48FD-A954-858CAB6AB435}" type="slidenum">
              <a:rPr kumimoji="1" lang="ja-JP" altLang="en-US" smtClean="0"/>
              <a:t>1</a:t>
            </a:fld>
            <a:endParaRPr kumimoji="1" lang="ja-JP" altLang="en-US"/>
          </a:p>
        </p:txBody>
      </p:sp>
      <p:sp>
        <p:nvSpPr>
          <p:cNvPr id="9" name="テキスト ボックス 8"/>
          <p:cNvSpPr txBox="1"/>
          <p:nvPr/>
        </p:nvSpPr>
        <p:spPr>
          <a:xfrm>
            <a:off x="482866" y="3941226"/>
            <a:ext cx="8337606" cy="2677656"/>
          </a:xfrm>
          <a:prstGeom prst="rect">
            <a:avLst/>
          </a:prstGeom>
          <a:noFill/>
        </p:spPr>
        <p:txBody>
          <a:bodyPr wrap="square" rtlCol="0">
            <a:spAutoFit/>
          </a:bodyPr>
          <a:lstStyle/>
          <a:p>
            <a:r>
              <a:rPr lang="en-US" altLang="ja-JP" sz="2400" b="1" u="sng" dirty="0" err="1" smtClean="0">
                <a:latin typeface="Arial Black" pitchFamily="34" charset="0"/>
                <a:ea typeface="HG丸ｺﾞｼｯｸM-PRO" pitchFamily="50" charset="-128"/>
              </a:rPr>
              <a:t>H.Nakatsugawa</a:t>
            </a:r>
            <a:r>
              <a:rPr lang="en-US" altLang="ja-JP" sz="2400" b="1" dirty="0" smtClean="0">
                <a:latin typeface="Arial Black" pitchFamily="34" charset="0"/>
                <a:ea typeface="HG丸ｺﾞｼｯｸM-PRO" pitchFamily="50" charset="-128"/>
              </a:rPr>
              <a:t>, </a:t>
            </a:r>
            <a:r>
              <a:rPr lang="en-US" altLang="ja-JP" sz="2400" b="1" dirty="0" err="1" smtClean="0">
                <a:latin typeface="Arial Black" pitchFamily="34" charset="0"/>
                <a:ea typeface="HG丸ｺﾞｼｯｸM-PRO" pitchFamily="50" charset="-128"/>
              </a:rPr>
              <a:t>T.Sato</a:t>
            </a:r>
            <a:r>
              <a:rPr lang="en-US" altLang="ja-JP" sz="2400" b="1" dirty="0" smtClean="0">
                <a:latin typeface="Arial Black" pitchFamily="34" charset="0"/>
                <a:ea typeface="HG丸ｺﾞｼｯｸM-PRO" pitchFamily="50" charset="-128"/>
              </a:rPr>
              <a:t>, </a:t>
            </a:r>
            <a:r>
              <a:rPr lang="en-US" altLang="ja-JP" sz="2400" b="1" dirty="0" err="1" smtClean="0">
                <a:latin typeface="Arial Black" pitchFamily="34" charset="0"/>
                <a:ea typeface="HG丸ｺﾞｼｯｸM-PRO" pitchFamily="50" charset="-128"/>
              </a:rPr>
              <a:t>Y.Okamoto</a:t>
            </a:r>
            <a:r>
              <a:rPr lang="en-US" altLang="ja-JP" sz="2400" b="1" dirty="0" smtClean="0">
                <a:latin typeface="Arial Black" pitchFamily="34" charset="0"/>
                <a:ea typeface="HG丸ｺﾞｼｯｸM-PRO" pitchFamily="50" charset="-128"/>
              </a:rPr>
              <a:t>, </a:t>
            </a:r>
            <a:r>
              <a:rPr lang="en-US" altLang="ja-JP" sz="2400" b="1" dirty="0" err="1" smtClean="0">
                <a:latin typeface="Arial Black" pitchFamily="34" charset="0"/>
                <a:ea typeface="HG丸ｺﾞｼｯｸM-PRO" pitchFamily="50" charset="-128"/>
              </a:rPr>
              <a:t>T.Kawahara</a:t>
            </a:r>
            <a:r>
              <a:rPr lang="en-US" altLang="ja-JP" sz="2400" b="1" dirty="0" smtClean="0">
                <a:latin typeface="Arial Black" pitchFamily="34" charset="0"/>
                <a:ea typeface="HG丸ｺﾞｼｯｸM-PRO" pitchFamily="50" charset="-128"/>
              </a:rPr>
              <a:t>, and </a:t>
            </a:r>
            <a:r>
              <a:rPr lang="en-US" altLang="ja-JP" sz="2400" b="1" dirty="0" err="1" smtClean="0">
                <a:latin typeface="Arial Black" pitchFamily="34" charset="0"/>
                <a:ea typeface="HG丸ｺﾞｼｯｸM-PRO" pitchFamily="50" charset="-128"/>
              </a:rPr>
              <a:t>S.Yamaguchi</a:t>
            </a:r>
            <a:endParaRPr lang="en-US" altLang="ja-JP" sz="2400" b="1" dirty="0" smtClean="0">
              <a:latin typeface="Arial Black" pitchFamily="34" charset="0"/>
              <a:ea typeface="HG丸ｺﾞｼｯｸM-PRO" pitchFamily="50" charset="-128"/>
            </a:endParaRPr>
          </a:p>
          <a:p>
            <a:r>
              <a:rPr lang="en-US" altLang="ja-JP" sz="2400" b="1" dirty="0" smtClean="0">
                <a:latin typeface="Arial Black" pitchFamily="34" charset="0"/>
                <a:ea typeface="HG丸ｺﾞｼｯｸM-PRO" pitchFamily="50" charset="-128"/>
              </a:rPr>
              <a:t>E-mail : </a:t>
            </a:r>
            <a:r>
              <a:rPr lang="en-US" altLang="ja-JP" sz="2400" b="1" u="sng" dirty="0" smtClean="0">
                <a:latin typeface="Arial Black" pitchFamily="34" charset="0"/>
                <a:ea typeface="HG丸ｺﾞｼｯｸM-PRO" pitchFamily="50" charset="-128"/>
              </a:rPr>
              <a:t>naka@ynu.ac.jp</a:t>
            </a:r>
          </a:p>
          <a:p>
            <a:endParaRPr kumimoji="1" lang="en-US" altLang="ja-JP" sz="2400" b="1" dirty="0">
              <a:latin typeface="Arial Black" pitchFamily="34" charset="0"/>
              <a:ea typeface="HG丸ｺﾞｼｯｸM-PRO" pitchFamily="50" charset="-128"/>
            </a:endParaRPr>
          </a:p>
          <a:p>
            <a:r>
              <a:rPr lang="en-US" altLang="ja-JP" sz="2400" b="1" u="sng" dirty="0" smtClean="0">
                <a:latin typeface="Arial Black" pitchFamily="34" charset="0"/>
                <a:ea typeface="HG丸ｺﾞｼｯｸM-PRO" pitchFamily="50" charset="-128"/>
              </a:rPr>
              <a:t>Yokohama National University</a:t>
            </a:r>
            <a:r>
              <a:rPr lang="en-US" altLang="ja-JP" sz="2400" b="1" dirty="0" smtClean="0">
                <a:latin typeface="Arial Black" pitchFamily="34" charset="0"/>
                <a:ea typeface="HG丸ｺﾞｼｯｸM-PRO" pitchFamily="50" charset="-128"/>
              </a:rPr>
              <a:t>, </a:t>
            </a:r>
          </a:p>
          <a:p>
            <a:r>
              <a:rPr kumimoji="1" lang="en-US" altLang="ja-JP" sz="2400" b="1" dirty="0" smtClean="0">
                <a:latin typeface="Arial Black" pitchFamily="34" charset="0"/>
                <a:ea typeface="HG丸ｺﾞｼｯｸM-PRO" pitchFamily="50" charset="-128"/>
              </a:rPr>
              <a:t>National Defense Academy,</a:t>
            </a:r>
          </a:p>
          <a:p>
            <a:r>
              <a:rPr lang="en-US" altLang="ja-JP" sz="2400" b="1" dirty="0" smtClean="0">
                <a:latin typeface="Arial Black" pitchFamily="34" charset="0"/>
                <a:ea typeface="HG丸ｺﾞｼｯｸM-PRO" pitchFamily="50" charset="-128"/>
              </a:rPr>
              <a:t>Chubu Uiversity</a:t>
            </a:r>
            <a:endParaRPr kumimoji="1" lang="ja-JP" altLang="en-US" sz="2400" b="1" dirty="0">
              <a:latin typeface="Arial Black" pitchFamily="34" charset="0"/>
              <a:ea typeface="HG丸ｺﾞｼｯｸM-PRO" pitchFamily="50" charset="-128"/>
            </a:endParaRPr>
          </a:p>
        </p:txBody>
      </p:sp>
      <p:sp>
        <p:nvSpPr>
          <p:cNvPr id="4" name="テキスト ボックス 3"/>
          <p:cNvSpPr txBox="1"/>
          <p:nvPr/>
        </p:nvSpPr>
        <p:spPr>
          <a:xfrm>
            <a:off x="1187624" y="851601"/>
            <a:ext cx="7184492" cy="369332"/>
          </a:xfrm>
          <a:prstGeom prst="rect">
            <a:avLst/>
          </a:prstGeom>
          <a:noFill/>
        </p:spPr>
        <p:txBody>
          <a:bodyPr wrap="square" rtlCol="0">
            <a:spAutoFit/>
          </a:bodyPr>
          <a:lstStyle/>
          <a:p>
            <a:r>
              <a:rPr kumimoji="1" lang="en-US" altLang="ja-JP" dirty="0" smtClean="0">
                <a:solidFill>
                  <a:srgbClr val="00B0F0"/>
                </a:solidFill>
                <a:latin typeface="Arial Black" pitchFamily="34" charset="0"/>
                <a:ea typeface="Gungsuh" pitchFamily="18" charset="-127"/>
              </a:rPr>
              <a:t>ECT2011 Sep. 28-30, 2011 – Thessaloniki, GREECE</a:t>
            </a:r>
            <a:endParaRPr kumimoji="1" lang="ja-JP" altLang="en-US" dirty="0">
              <a:solidFill>
                <a:srgbClr val="00B0F0"/>
              </a:solidFill>
              <a:latin typeface="Arial Black" pitchFamily="34" charset="0"/>
              <a:ea typeface="Gungsuh" pitchFamily="18" charset="-127"/>
            </a:endParaRPr>
          </a:p>
        </p:txBody>
      </p:sp>
    </p:spTree>
    <p:extLst>
      <p:ext uri="{BB962C8B-B14F-4D97-AF65-F5344CB8AC3E}">
        <p14:creationId xmlns:p14="http://schemas.microsoft.com/office/powerpoint/2010/main" val="3658875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0"/>
            <a:ext cx="9136393" cy="402249"/>
            <a:chOff x="0" y="0"/>
            <a:chExt cx="9136393" cy="402249"/>
          </a:xfrm>
        </p:grpSpPr>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1851"/>
              <a:ext cx="2771800" cy="33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4185" y="0"/>
              <a:ext cx="1872208" cy="40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1840" y="57000"/>
              <a:ext cx="3595687"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スライド番号プレースホルダー 6"/>
          <p:cNvSpPr>
            <a:spLocks noGrp="1"/>
          </p:cNvSpPr>
          <p:nvPr>
            <p:ph type="sldNum" sz="quarter" idx="12"/>
          </p:nvPr>
        </p:nvSpPr>
        <p:spPr/>
        <p:txBody>
          <a:bodyPr/>
          <a:lstStyle/>
          <a:p>
            <a:fld id="{72AAE7A6-12DC-48FD-A954-858CAB6AB435}" type="slidenum">
              <a:rPr kumimoji="1" lang="ja-JP" altLang="en-US" smtClean="0"/>
              <a:t>10</a:t>
            </a:fld>
            <a:endParaRPr kumimoji="1" lang="ja-JP" altLang="en-US"/>
          </a:p>
        </p:txBody>
      </p:sp>
      <p:pic>
        <p:nvPicPr>
          <p:cNvPr id="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9483" y="2541511"/>
            <a:ext cx="2422716" cy="81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3699" y="2218078"/>
            <a:ext cx="11588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438" y="2886094"/>
            <a:ext cx="1200522" cy="47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873699" y="2444065"/>
            <a:ext cx="1158875" cy="9744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flipV="1">
            <a:off x="1064185" y="2043249"/>
            <a:ext cx="0" cy="545363"/>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15514" y="1815130"/>
            <a:ext cx="1138990" cy="338554"/>
          </a:xfrm>
          <a:prstGeom prst="rect">
            <a:avLst/>
          </a:prstGeom>
          <a:noFill/>
        </p:spPr>
        <p:txBody>
          <a:bodyPr wrap="square" rtlCol="0">
            <a:spAutoFit/>
          </a:bodyPr>
          <a:lstStyle/>
          <a:p>
            <a:r>
              <a:rPr kumimoji="1" lang="en-US" altLang="ja-JP" sz="1600" dirty="0" smtClean="0">
                <a:solidFill>
                  <a:srgbClr val="00B050"/>
                </a:solidFill>
                <a:latin typeface="Arial Black" pitchFamily="34" charset="0"/>
              </a:rPr>
              <a:t>current</a:t>
            </a:r>
            <a:endParaRPr kumimoji="1" lang="ja-JP" altLang="en-US" sz="1600" dirty="0">
              <a:solidFill>
                <a:srgbClr val="00B050"/>
              </a:solidFill>
              <a:latin typeface="Arial Black" pitchFamily="34" charset="0"/>
            </a:endParaRPr>
          </a:p>
        </p:txBody>
      </p:sp>
      <p:pic>
        <p:nvPicPr>
          <p:cNvPr id="15"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75633" y="650082"/>
            <a:ext cx="2067318" cy="134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下矢印 15"/>
          <p:cNvSpPr/>
          <p:nvPr/>
        </p:nvSpPr>
        <p:spPr>
          <a:xfrm>
            <a:off x="1309766" y="2435489"/>
            <a:ext cx="740418" cy="531591"/>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a:off x="1692679" y="2112427"/>
            <a:ext cx="483414" cy="321884"/>
          </a:xfrm>
          <a:prstGeom prst="down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8" name="オブジェクト 17"/>
          <p:cNvGraphicFramePr>
            <a:graphicFrameLocks noChangeAspect="1"/>
          </p:cNvGraphicFramePr>
          <p:nvPr>
            <p:extLst>
              <p:ext uri="{D42A27DB-BD31-4B8C-83A1-F6EECF244321}">
                <p14:modId xmlns:p14="http://schemas.microsoft.com/office/powerpoint/2010/main" val="2418603609"/>
              </p:ext>
            </p:extLst>
          </p:nvPr>
        </p:nvGraphicFramePr>
        <p:xfrm>
          <a:off x="1664728" y="2563597"/>
          <a:ext cx="587375" cy="304800"/>
        </p:xfrm>
        <a:graphic>
          <a:graphicData uri="http://schemas.openxmlformats.org/presentationml/2006/ole">
            <mc:AlternateContent xmlns:mc="http://schemas.openxmlformats.org/markup-compatibility/2006">
              <mc:Choice xmlns:v="urn:schemas-microsoft-com:vml" Requires="v">
                <p:oleObj spid="_x0000_s3482" name="Equation" r:id="rId11" imgW="317160" imgH="164880" progId="Equation.DSMT4">
                  <p:embed/>
                </p:oleObj>
              </mc:Choice>
              <mc:Fallback>
                <p:oleObj name="Equation" r:id="rId11" imgW="317160" imgH="16488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64728" y="2563597"/>
                        <a:ext cx="587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オブジェクト 18"/>
          <p:cNvGraphicFramePr>
            <a:graphicFrameLocks noChangeAspect="1"/>
          </p:cNvGraphicFramePr>
          <p:nvPr>
            <p:extLst>
              <p:ext uri="{D42A27DB-BD31-4B8C-83A1-F6EECF244321}">
                <p14:modId xmlns:p14="http://schemas.microsoft.com/office/powerpoint/2010/main" val="2022226384"/>
              </p:ext>
            </p:extLst>
          </p:nvPr>
        </p:nvGraphicFramePr>
        <p:xfrm>
          <a:off x="2084068" y="2079661"/>
          <a:ext cx="400050" cy="328613"/>
        </p:xfrm>
        <a:graphic>
          <a:graphicData uri="http://schemas.openxmlformats.org/presentationml/2006/ole">
            <mc:AlternateContent xmlns:mc="http://schemas.openxmlformats.org/markup-compatibility/2006">
              <mc:Choice xmlns:v="urn:schemas-microsoft-com:vml" Requires="v">
                <p:oleObj spid="_x0000_s3483" name="Equation" r:id="rId13" imgW="215640" imgH="177480" progId="Equation.DSMT4">
                  <p:embed/>
                </p:oleObj>
              </mc:Choice>
              <mc:Fallback>
                <p:oleObj name="Equation" r:id="rId13" imgW="215640" imgH="1774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084068" y="2079661"/>
                        <a:ext cx="4000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テキスト ボックス 19"/>
          <p:cNvSpPr txBox="1"/>
          <p:nvPr/>
        </p:nvSpPr>
        <p:spPr>
          <a:xfrm>
            <a:off x="392883" y="1548819"/>
            <a:ext cx="671302" cy="276999"/>
          </a:xfrm>
          <a:prstGeom prst="rect">
            <a:avLst/>
          </a:prstGeom>
          <a:noFill/>
        </p:spPr>
        <p:txBody>
          <a:bodyPr wrap="square" rtlCol="0">
            <a:spAutoFit/>
          </a:bodyPr>
          <a:lstStyle/>
          <a:p>
            <a:pPr algn="ctr"/>
            <a:r>
              <a:rPr lang="en-US" altLang="ja-JP" sz="1200" dirty="0" smtClean="0">
                <a:solidFill>
                  <a:srgbClr val="00B050"/>
                </a:solidFill>
                <a:latin typeface="Arial Black" pitchFamily="34" charset="0"/>
              </a:rPr>
              <a:t>60A</a:t>
            </a:r>
            <a:endParaRPr kumimoji="1" lang="en-US" altLang="ja-JP" sz="1200" dirty="0" smtClean="0">
              <a:solidFill>
                <a:srgbClr val="00B050"/>
              </a:solidFill>
              <a:latin typeface="Arial Black" pitchFamily="34" charset="0"/>
            </a:endParaRPr>
          </a:p>
        </p:txBody>
      </p:sp>
      <p:sp>
        <p:nvSpPr>
          <p:cNvPr id="21" name="テキスト ボックス 20"/>
          <p:cNvSpPr txBox="1"/>
          <p:nvPr/>
        </p:nvSpPr>
        <p:spPr>
          <a:xfrm>
            <a:off x="371236" y="750200"/>
            <a:ext cx="857196" cy="276999"/>
          </a:xfrm>
          <a:prstGeom prst="rect">
            <a:avLst/>
          </a:prstGeom>
          <a:noFill/>
        </p:spPr>
        <p:txBody>
          <a:bodyPr wrap="square" rtlCol="0">
            <a:spAutoFit/>
          </a:bodyPr>
          <a:lstStyle/>
          <a:p>
            <a:pPr algn="ctr"/>
            <a:r>
              <a:rPr lang="en-US" altLang="ja-JP" sz="1200" dirty="0" smtClean="0">
                <a:solidFill>
                  <a:srgbClr val="FF0000"/>
                </a:solidFill>
                <a:latin typeface="Arial Black" pitchFamily="34" charset="0"/>
              </a:rPr>
              <a:t>7</a:t>
            </a:r>
            <a:r>
              <a:rPr lang="ja-JP" altLang="en-US" sz="1200" dirty="0" smtClean="0">
                <a:solidFill>
                  <a:srgbClr val="FF0000"/>
                </a:solidFill>
                <a:latin typeface="Arial Black" pitchFamily="34" charset="0"/>
              </a:rPr>
              <a:t>～</a:t>
            </a:r>
            <a:r>
              <a:rPr lang="en-US" altLang="ja-JP" sz="1200" dirty="0" smtClean="0">
                <a:solidFill>
                  <a:srgbClr val="FF0000"/>
                </a:solidFill>
                <a:latin typeface="Arial Black" pitchFamily="34" charset="0"/>
              </a:rPr>
              <a:t>8W</a:t>
            </a:r>
            <a:endParaRPr kumimoji="1" lang="en-US" altLang="ja-JP" sz="1200" dirty="0" smtClean="0">
              <a:solidFill>
                <a:srgbClr val="FF0000"/>
              </a:solidFill>
              <a:latin typeface="Arial Black" pitchFamily="34" charset="0"/>
            </a:endParaRPr>
          </a:p>
        </p:txBody>
      </p:sp>
      <p:pic>
        <p:nvPicPr>
          <p:cNvPr id="30"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130020" y="602490"/>
            <a:ext cx="2654116" cy="2754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テキスト ボックス 35"/>
          <p:cNvSpPr txBox="1"/>
          <p:nvPr/>
        </p:nvSpPr>
        <p:spPr>
          <a:xfrm>
            <a:off x="4430532" y="1870291"/>
            <a:ext cx="1288894" cy="261610"/>
          </a:xfrm>
          <a:prstGeom prst="rect">
            <a:avLst/>
          </a:prstGeom>
          <a:noFill/>
        </p:spPr>
        <p:txBody>
          <a:bodyPr wrap="square" rtlCol="0">
            <a:spAutoFit/>
          </a:bodyPr>
          <a:lstStyle/>
          <a:p>
            <a:r>
              <a:rPr kumimoji="1" lang="en-US" altLang="ja-JP" sz="1100" b="1" dirty="0" smtClean="0">
                <a:solidFill>
                  <a:schemeClr val="bg1"/>
                </a:solidFill>
                <a:latin typeface="Arial Black" pitchFamily="34" charset="0"/>
              </a:rPr>
              <a:t>32.2</a:t>
            </a:r>
            <a:r>
              <a:rPr kumimoji="1" lang="ja-JP" altLang="en-US" sz="1100" b="1" dirty="0" smtClean="0">
                <a:solidFill>
                  <a:schemeClr val="bg1"/>
                </a:solidFill>
                <a:latin typeface="Arial Black" pitchFamily="34" charset="0"/>
              </a:rPr>
              <a:t>℃</a:t>
            </a:r>
            <a:r>
              <a:rPr kumimoji="1" lang="en-US" altLang="ja-JP" sz="1100" b="1" dirty="0" smtClean="0">
                <a:solidFill>
                  <a:schemeClr val="bg1"/>
                </a:solidFill>
                <a:latin typeface="Arial Black" pitchFamily="34" charset="0"/>
              </a:rPr>
              <a:t> </a:t>
            </a:r>
            <a:endParaRPr kumimoji="1" lang="ja-JP" altLang="en-US" sz="1100" b="1" dirty="0">
              <a:solidFill>
                <a:schemeClr val="bg1"/>
              </a:solidFill>
              <a:latin typeface="Arial Black" pitchFamily="34" charset="0"/>
            </a:endParaRPr>
          </a:p>
        </p:txBody>
      </p:sp>
      <p:sp>
        <p:nvSpPr>
          <p:cNvPr id="37" name="テキスト ボックス 36"/>
          <p:cNvSpPr txBox="1"/>
          <p:nvPr/>
        </p:nvSpPr>
        <p:spPr>
          <a:xfrm>
            <a:off x="3142951" y="611700"/>
            <a:ext cx="1894771" cy="276999"/>
          </a:xfrm>
          <a:prstGeom prst="rect">
            <a:avLst/>
          </a:prstGeom>
          <a:noFill/>
        </p:spPr>
        <p:txBody>
          <a:bodyPr wrap="square" rtlCol="0">
            <a:spAutoFit/>
          </a:bodyPr>
          <a:lstStyle/>
          <a:p>
            <a:r>
              <a:rPr lang="en-US" altLang="ja-JP" sz="1200" b="1" dirty="0">
                <a:solidFill>
                  <a:schemeClr val="bg1"/>
                </a:solidFill>
                <a:latin typeface="Arial Black" pitchFamily="34" charset="0"/>
              </a:rPr>
              <a:t>3</a:t>
            </a:r>
            <a:r>
              <a:rPr lang="en-US" altLang="ja-JP" sz="1200" b="1" dirty="0" smtClean="0">
                <a:solidFill>
                  <a:schemeClr val="bg1"/>
                </a:solidFill>
                <a:latin typeface="Arial Black" pitchFamily="34" charset="0"/>
              </a:rPr>
              <a:t>0 </a:t>
            </a:r>
            <a:r>
              <a:rPr lang="en-US" altLang="ja-JP" sz="1200" b="1" dirty="0">
                <a:solidFill>
                  <a:schemeClr val="bg1"/>
                </a:solidFill>
                <a:latin typeface="Arial Black" pitchFamily="34" charset="0"/>
              </a:rPr>
              <a:t>minutes</a:t>
            </a:r>
            <a:endParaRPr kumimoji="1" lang="ja-JP" altLang="en-US" sz="1200" b="1" dirty="0">
              <a:solidFill>
                <a:schemeClr val="bg1"/>
              </a:solidFill>
              <a:latin typeface="Arial Black" pitchFamily="34" charset="0"/>
            </a:endParaRPr>
          </a:p>
        </p:txBody>
      </p:sp>
      <p:pic>
        <p:nvPicPr>
          <p:cNvPr id="4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088247" y="597886"/>
            <a:ext cx="2666165" cy="2771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テキスト ボックス 51"/>
          <p:cNvSpPr txBox="1"/>
          <p:nvPr/>
        </p:nvSpPr>
        <p:spPr>
          <a:xfrm>
            <a:off x="7415298" y="1912444"/>
            <a:ext cx="1288894" cy="261610"/>
          </a:xfrm>
          <a:prstGeom prst="rect">
            <a:avLst/>
          </a:prstGeom>
          <a:noFill/>
        </p:spPr>
        <p:txBody>
          <a:bodyPr wrap="square" rtlCol="0">
            <a:spAutoFit/>
          </a:bodyPr>
          <a:lstStyle/>
          <a:p>
            <a:r>
              <a:rPr kumimoji="1" lang="en-US" altLang="ja-JP" sz="1100" b="1" dirty="0" smtClean="0">
                <a:solidFill>
                  <a:schemeClr val="bg1"/>
                </a:solidFill>
                <a:latin typeface="Arial Black" pitchFamily="34" charset="0"/>
              </a:rPr>
              <a:t>32.2</a:t>
            </a:r>
            <a:r>
              <a:rPr kumimoji="1" lang="ja-JP" altLang="en-US" sz="1100" b="1" dirty="0" smtClean="0">
                <a:solidFill>
                  <a:schemeClr val="bg1"/>
                </a:solidFill>
                <a:latin typeface="Arial Black" pitchFamily="34" charset="0"/>
              </a:rPr>
              <a:t>℃</a:t>
            </a:r>
            <a:r>
              <a:rPr kumimoji="1" lang="en-US" altLang="ja-JP" sz="1100" b="1" dirty="0" smtClean="0">
                <a:solidFill>
                  <a:schemeClr val="bg1"/>
                </a:solidFill>
                <a:latin typeface="Arial Black" pitchFamily="34" charset="0"/>
              </a:rPr>
              <a:t> </a:t>
            </a:r>
            <a:endParaRPr kumimoji="1" lang="ja-JP" altLang="en-US" sz="1100" b="1" dirty="0">
              <a:solidFill>
                <a:schemeClr val="bg1"/>
              </a:solidFill>
              <a:latin typeface="Arial Black" pitchFamily="34" charset="0"/>
            </a:endParaRPr>
          </a:p>
        </p:txBody>
      </p:sp>
      <p:sp>
        <p:nvSpPr>
          <p:cNvPr id="53" name="テキスト ボックス 52"/>
          <p:cNvSpPr txBox="1"/>
          <p:nvPr/>
        </p:nvSpPr>
        <p:spPr>
          <a:xfrm>
            <a:off x="6062023" y="650082"/>
            <a:ext cx="1894771" cy="276999"/>
          </a:xfrm>
          <a:prstGeom prst="rect">
            <a:avLst/>
          </a:prstGeom>
          <a:noFill/>
        </p:spPr>
        <p:txBody>
          <a:bodyPr wrap="square" rtlCol="0">
            <a:spAutoFit/>
          </a:bodyPr>
          <a:lstStyle/>
          <a:p>
            <a:r>
              <a:rPr lang="en-US" altLang="ja-JP" sz="1200" b="1" dirty="0">
                <a:solidFill>
                  <a:schemeClr val="bg1"/>
                </a:solidFill>
                <a:latin typeface="Arial Black" pitchFamily="34" charset="0"/>
              </a:rPr>
              <a:t>4</a:t>
            </a:r>
            <a:r>
              <a:rPr lang="en-US" altLang="ja-JP" sz="1200" b="1" dirty="0" smtClean="0">
                <a:solidFill>
                  <a:schemeClr val="bg1"/>
                </a:solidFill>
                <a:latin typeface="Arial Black" pitchFamily="34" charset="0"/>
              </a:rPr>
              <a:t>0 </a:t>
            </a:r>
            <a:r>
              <a:rPr lang="en-US" altLang="ja-JP" sz="1200" b="1" dirty="0">
                <a:solidFill>
                  <a:schemeClr val="bg1"/>
                </a:solidFill>
                <a:latin typeface="Arial Black" pitchFamily="34" charset="0"/>
              </a:rPr>
              <a:t>minutes</a:t>
            </a:r>
            <a:endParaRPr kumimoji="1" lang="ja-JP" altLang="en-US" sz="1200" b="1" dirty="0">
              <a:solidFill>
                <a:schemeClr val="bg1"/>
              </a:solidFill>
              <a:latin typeface="Arial Black" pitchFamily="34" charset="0"/>
            </a:endParaRPr>
          </a:p>
        </p:txBody>
      </p:sp>
      <p:pic>
        <p:nvPicPr>
          <p:cNvPr id="62"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177303" y="3527847"/>
            <a:ext cx="2606833" cy="2709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 name="フッター プレースホルダー 67"/>
          <p:cNvSpPr>
            <a:spLocks noGrp="1"/>
          </p:cNvSpPr>
          <p:nvPr>
            <p:ph type="ftr" sz="quarter" idx="11"/>
          </p:nvPr>
        </p:nvSpPr>
        <p:spPr/>
        <p:txBody>
          <a:bodyPr/>
          <a:lstStyle/>
          <a:p>
            <a:r>
              <a:rPr kumimoji="1" lang="en-US" altLang="ja-JP" smtClean="0"/>
              <a:t>Results and Discussion</a:t>
            </a:r>
            <a:endParaRPr kumimoji="1" lang="ja-JP" altLang="en-US"/>
          </a:p>
        </p:txBody>
      </p:sp>
      <p:sp>
        <p:nvSpPr>
          <p:cNvPr id="69" name="テキスト ボックス 68"/>
          <p:cNvSpPr txBox="1"/>
          <p:nvPr/>
        </p:nvSpPr>
        <p:spPr>
          <a:xfrm>
            <a:off x="4514539" y="4799320"/>
            <a:ext cx="1288894" cy="261610"/>
          </a:xfrm>
          <a:prstGeom prst="rect">
            <a:avLst/>
          </a:prstGeom>
          <a:noFill/>
        </p:spPr>
        <p:txBody>
          <a:bodyPr wrap="square" rtlCol="0">
            <a:spAutoFit/>
          </a:bodyPr>
          <a:lstStyle/>
          <a:p>
            <a:r>
              <a:rPr kumimoji="1" lang="en-US" altLang="ja-JP" sz="1100" b="1" dirty="0" smtClean="0">
                <a:solidFill>
                  <a:schemeClr val="bg1"/>
                </a:solidFill>
                <a:latin typeface="Arial Black" pitchFamily="34" charset="0"/>
              </a:rPr>
              <a:t>32.9</a:t>
            </a:r>
            <a:r>
              <a:rPr kumimoji="1" lang="ja-JP" altLang="en-US" sz="1100" b="1" dirty="0" smtClean="0">
                <a:solidFill>
                  <a:schemeClr val="bg1"/>
                </a:solidFill>
                <a:latin typeface="Arial Black" pitchFamily="34" charset="0"/>
              </a:rPr>
              <a:t>℃</a:t>
            </a:r>
            <a:r>
              <a:rPr kumimoji="1" lang="en-US" altLang="ja-JP" sz="1100" b="1" dirty="0" smtClean="0">
                <a:solidFill>
                  <a:schemeClr val="bg1"/>
                </a:solidFill>
                <a:latin typeface="Arial Black" pitchFamily="34" charset="0"/>
              </a:rPr>
              <a:t> </a:t>
            </a:r>
            <a:endParaRPr kumimoji="1" lang="ja-JP" altLang="en-US" sz="1100" b="1" dirty="0">
              <a:solidFill>
                <a:schemeClr val="bg1"/>
              </a:solidFill>
              <a:latin typeface="Arial Black" pitchFamily="34" charset="0"/>
            </a:endParaRPr>
          </a:p>
        </p:txBody>
      </p:sp>
      <p:sp>
        <p:nvSpPr>
          <p:cNvPr id="70" name="テキスト ボックス 69"/>
          <p:cNvSpPr txBox="1"/>
          <p:nvPr/>
        </p:nvSpPr>
        <p:spPr>
          <a:xfrm>
            <a:off x="3180208" y="3540067"/>
            <a:ext cx="1894771" cy="276999"/>
          </a:xfrm>
          <a:prstGeom prst="rect">
            <a:avLst/>
          </a:prstGeom>
          <a:noFill/>
        </p:spPr>
        <p:txBody>
          <a:bodyPr wrap="square" rtlCol="0">
            <a:spAutoFit/>
          </a:bodyPr>
          <a:lstStyle/>
          <a:p>
            <a:r>
              <a:rPr lang="en-US" altLang="ja-JP" sz="1200" b="1" dirty="0">
                <a:solidFill>
                  <a:schemeClr val="bg1"/>
                </a:solidFill>
                <a:latin typeface="Arial Black" pitchFamily="34" charset="0"/>
              </a:rPr>
              <a:t>5</a:t>
            </a:r>
            <a:r>
              <a:rPr lang="en-US" altLang="ja-JP" sz="1200" b="1" dirty="0" smtClean="0">
                <a:solidFill>
                  <a:schemeClr val="bg1"/>
                </a:solidFill>
                <a:latin typeface="Arial Black" pitchFamily="34" charset="0"/>
              </a:rPr>
              <a:t>0 </a:t>
            </a:r>
            <a:r>
              <a:rPr lang="en-US" altLang="ja-JP" sz="1200" b="1" dirty="0">
                <a:solidFill>
                  <a:schemeClr val="bg1"/>
                </a:solidFill>
                <a:latin typeface="Arial Black" pitchFamily="34" charset="0"/>
              </a:rPr>
              <a:t>minutes</a:t>
            </a:r>
            <a:endParaRPr kumimoji="1" lang="ja-JP" altLang="en-US" sz="1200" b="1" dirty="0">
              <a:solidFill>
                <a:schemeClr val="bg1"/>
              </a:solidFill>
              <a:latin typeface="Arial Black" pitchFamily="34" charset="0"/>
            </a:endParaRPr>
          </a:p>
        </p:txBody>
      </p:sp>
      <p:pic>
        <p:nvPicPr>
          <p:cNvPr id="72"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4652" y="3697502"/>
            <a:ext cx="2889888" cy="2791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正方形/長方形 74"/>
          <p:cNvSpPr/>
          <p:nvPr/>
        </p:nvSpPr>
        <p:spPr>
          <a:xfrm>
            <a:off x="468654" y="5240354"/>
            <a:ext cx="2243605" cy="996958"/>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p:cNvSpPr/>
          <p:nvPr/>
        </p:nvSpPr>
        <p:spPr>
          <a:xfrm>
            <a:off x="484796" y="5028238"/>
            <a:ext cx="2227463" cy="212116"/>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テキスト ボックス 79"/>
          <p:cNvSpPr txBox="1"/>
          <p:nvPr/>
        </p:nvSpPr>
        <p:spPr>
          <a:xfrm>
            <a:off x="1135693" y="5638659"/>
            <a:ext cx="1243881" cy="276999"/>
          </a:xfrm>
          <a:prstGeom prst="rect">
            <a:avLst/>
          </a:prstGeom>
          <a:noFill/>
        </p:spPr>
        <p:txBody>
          <a:bodyPr wrap="square" rtlCol="0">
            <a:spAutoFit/>
          </a:bodyPr>
          <a:lstStyle/>
          <a:p>
            <a:r>
              <a:rPr lang="en-US" altLang="ja-JP" sz="1200" b="1" dirty="0" smtClean="0">
                <a:solidFill>
                  <a:schemeClr val="bg1"/>
                </a:solidFill>
                <a:latin typeface="Arial Black" pitchFamily="34" charset="0"/>
              </a:rPr>
              <a:t>Joule heat</a:t>
            </a:r>
            <a:endParaRPr kumimoji="1" lang="ja-JP" altLang="en-US" sz="1200" b="1" dirty="0">
              <a:solidFill>
                <a:schemeClr val="bg1"/>
              </a:solidFill>
              <a:latin typeface="Arial Black" pitchFamily="34" charset="0"/>
            </a:endParaRPr>
          </a:p>
        </p:txBody>
      </p:sp>
      <p:sp>
        <p:nvSpPr>
          <p:cNvPr id="81" name="テキスト ボックス 80"/>
          <p:cNvSpPr txBox="1"/>
          <p:nvPr/>
        </p:nvSpPr>
        <p:spPr>
          <a:xfrm>
            <a:off x="1105778" y="4995796"/>
            <a:ext cx="1243881" cy="276999"/>
          </a:xfrm>
          <a:prstGeom prst="rect">
            <a:avLst/>
          </a:prstGeom>
          <a:noFill/>
        </p:spPr>
        <p:txBody>
          <a:bodyPr wrap="square" rtlCol="0">
            <a:spAutoFit/>
          </a:bodyPr>
          <a:lstStyle/>
          <a:p>
            <a:r>
              <a:rPr lang="en-US" altLang="ja-JP" sz="1200" b="1" dirty="0" err="1" smtClean="0">
                <a:solidFill>
                  <a:schemeClr val="bg1"/>
                </a:solidFill>
                <a:latin typeface="Arial Black" pitchFamily="34" charset="0"/>
              </a:rPr>
              <a:t>Peltier</a:t>
            </a:r>
            <a:r>
              <a:rPr lang="en-US" altLang="ja-JP" sz="1200" b="1" dirty="0" smtClean="0">
                <a:solidFill>
                  <a:schemeClr val="bg1"/>
                </a:solidFill>
                <a:latin typeface="Arial Black" pitchFamily="34" charset="0"/>
              </a:rPr>
              <a:t> heat</a:t>
            </a:r>
            <a:endParaRPr kumimoji="1" lang="ja-JP" altLang="en-US" sz="1200" b="1" dirty="0">
              <a:solidFill>
                <a:schemeClr val="bg1"/>
              </a:solidFill>
              <a:latin typeface="Arial Black" pitchFamily="34" charset="0"/>
            </a:endParaRPr>
          </a:p>
        </p:txBody>
      </p:sp>
      <p:pic>
        <p:nvPicPr>
          <p:cNvPr id="65" name="Picture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062022" y="3526657"/>
            <a:ext cx="2642169" cy="2746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テキスト ボックス 75"/>
          <p:cNvSpPr txBox="1"/>
          <p:nvPr/>
        </p:nvSpPr>
        <p:spPr>
          <a:xfrm>
            <a:off x="6062022" y="3559002"/>
            <a:ext cx="1894771" cy="276999"/>
          </a:xfrm>
          <a:prstGeom prst="rect">
            <a:avLst/>
          </a:prstGeom>
          <a:noFill/>
        </p:spPr>
        <p:txBody>
          <a:bodyPr wrap="square" rtlCol="0">
            <a:spAutoFit/>
          </a:bodyPr>
          <a:lstStyle/>
          <a:p>
            <a:r>
              <a:rPr lang="en-US" altLang="ja-JP" sz="1200" b="1" dirty="0">
                <a:solidFill>
                  <a:schemeClr val="bg1"/>
                </a:solidFill>
                <a:latin typeface="Arial Black" pitchFamily="34" charset="0"/>
              </a:rPr>
              <a:t>6</a:t>
            </a:r>
            <a:r>
              <a:rPr lang="en-US" altLang="ja-JP" sz="1200" b="1" dirty="0" smtClean="0">
                <a:solidFill>
                  <a:schemeClr val="bg1"/>
                </a:solidFill>
                <a:latin typeface="Arial Black" pitchFamily="34" charset="0"/>
              </a:rPr>
              <a:t>0 </a:t>
            </a:r>
            <a:r>
              <a:rPr lang="en-US" altLang="ja-JP" sz="1200" b="1" dirty="0">
                <a:solidFill>
                  <a:schemeClr val="bg1"/>
                </a:solidFill>
                <a:latin typeface="Arial Black" pitchFamily="34" charset="0"/>
              </a:rPr>
              <a:t>minutes</a:t>
            </a:r>
            <a:endParaRPr kumimoji="1" lang="ja-JP" altLang="en-US" sz="1200" b="1" dirty="0">
              <a:solidFill>
                <a:schemeClr val="bg1"/>
              </a:solidFill>
              <a:latin typeface="Arial Black" pitchFamily="34" charset="0"/>
            </a:endParaRPr>
          </a:p>
        </p:txBody>
      </p:sp>
      <p:sp>
        <p:nvSpPr>
          <p:cNvPr id="78" name="テキスト ボックス 77"/>
          <p:cNvSpPr txBox="1"/>
          <p:nvPr/>
        </p:nvSpPr>
        <p:spPr>
          <a:xfrm>
            <a:off x="7383106" y="4820915"/>
            <a:ext cx="1288894" cy="261610"/>
          </a:xfrm>
          <a:prstGeom prst="rect">
            <a:avLst/>
          </a:prstGeom>
          <a:noFill/>
        </p:spPr>
        <p:txBody>
          <a:bodyPr wrap="square" rtlCol="0">
            <a:spAutoFit/>
          </a:bodyPr>
          <a:lstStyle/>
          <a:p>
            <a:r>
              <a:rPr kumimoji="1" lang="en-US" altLang="ja-JP" sz="1100" b="1" dirty="0" smtClean="0">
                <a:solidFill>
                  <a:schemeClr val="bg1"/>
                </a:solidFill>
                <a:latin typeface="Arial Black" pitchFamily="34" charset="0"/>
              </a:rPr>
              <a:t>32.4</a:t>
            </a:r>
            <a:r>
              <a:rPr kumimoji="1" lang="ja-JP" altLang="en-US" sz="1100" b="1" dirty="0" smtClean="0">
                <a:solidFill>
                  <a:schemeClr val="bg1"/>
                </a:solidFill>
                <a:latin typeface="Arial Black" pitchFamily="34" charset="0"/>
              </a:rPr>
              <a:t>℃</a:t>
            </a:r>
            <a:r>
              <a:rPr kumimoji="1" lang="en-US" altLang="ja-JP" sz="1100" b="1" dirty="0" smtClean="0">
                <a:solidFill>
                  <a:schemeClr val="bg1"/>
                </a:solidFill>
                <a:latin typeface="Arial Black" pitchFamily="34" charset="0"/>
              </a:rPr>
              <a:t> </a:t>
            </a:r>
            <a:endParaRPr kumimoji="1" lang="ja-JP" altLang="en-US" sz="1100" b="1" dirty="0">
              <a:solidFill>
                <a:schemeClr val="bg1"/>
              </a:solidFill>
              <a:latin typeface="Arial Black" pitchFamily="34" charset="0"/>
            </a:endParaRPr>
          </a:p>
        </p:txBody>
      </p:sp>
      <p:sp>
        <p:nvSpPr>
          <p:cNvPr id="6" name="上下矢印 5"/>
          <p:cNvSpPr/>
          <p:nvPr/>
        </p:nvSpPr>
        <p:spPr>
          <a:xfrm>
            <a:off x="873699" y="4272945"/>
            <a:ext cx="144016" cy="504056"/>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上下矢印 38"/>
          <p:cNvSpPr/>
          <p:nvPr/>
        </p:nvSpPr>
        <p:spPr>
          <a:xfrm>
            <a:off x="2377521" y="5028238"/>
            <a:ext cx="144016" cy="504056"/>
          </a:xfrm>
          <a:prstGeom prst="up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2858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0"/>
            <a:ext cx="9136393" cy="402249"/>
            <a:chOff x="0" y="0"/>
            <a:chExt cx="9136393" cy="402249"/>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851"/>
              <a:ext cx="2771800" cy="33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185" y="0"/>
              <a:ext cx="1872208" cy="40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57000"/>
              <a:ext cx="3595687"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スライド番号プレースホルダー 6"/>
          <p:cNvSpPr>
            <a:spLocks noGrp="1"/>
          </p:cNvSpPr>
          <p:nvPr>
            <p:ph type="sldNum" sz="quarter" idx="12"/>
          </p:nvPr>
        </p:nvSpPr>
        <p:spPr/>
        <p:txBody>
          <a:bodyPr/>
          <a:lstStyle/>
          <a:p>
            <a:fld id="{72AAE7A6-12DC-48FD-A954-858CAB6AB435}" type="slidenum">
              <a:rPr kumimoji="1" lang="ja-JP" altLang="en-US" smtClean="0"/>
              <a:t>11</a:t>
            </a:fld>
            <a:endParaRPr kumimoji="1" lang="ja-JP" altLang="en-US"/>
          </a:p>
        </p:txBody>
      </p:sp>
      <p:sp>
        <p:nvSpPr>
          <p:cNvPr id="8" name="タイトル 1"/>
          <p:cNvSpPr txBox="1">
            <a:spLocks/>
          </p:cNvSpPr>
          <p:nvPr/>
        </p:nvSpPr>
        <p:spPr>
          <a:xfrm>
            <a:off x="529983" y="40224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solidFill>
                  <a:srgbClr val="0070C0"/>
                </a:solidFill>
                <a:latin typeface="Arial Black" pitchFamily="34" charset="0"/>
              </a:rPr>
              <a:t>summary</a:t>
            </a:r>
            <a:endParaRPr lang="ja-JP" altLang="en-US" dirty="0">
              <a:solidFill>
                <a:srgbClr val="0070C0"/>
              </a:solidFill>
              <a:latin typeface="Arial Black" pitchFamily="34" charset="0"/>
            </a:endParaRPr>
          </a:p>
        </p:txBody>
      </p:sp>
      <p:sp>
        <p:nvSpPr>
          <p:cNvPr id="9" name="テキスト ボックス 8"/>
          <p:cNvSpPr txBox="1"/>
          <p:nvPr/>
        </p:nvSpPr>
        <p:spPr>
          <a:xfrm>
            <a:off x="554324" y="1700808"/>
            <a:ext cx="8136904" cy="3785652"/>
          </a:xfrm>
          <a:prstGeom prst="rect">
            <a:avLst/>
          </a:prstGeom>
          <a:noFill/>
        </p:spPr>
        <p:txBody>
          <a:bodyPr wrap="square" rtlCol="0">
            <a:spAutoFit/>
          </a:bodyPr>
          <a:lstStyle/>
          <a:p>
            <a:pPr marL="457200" indent="-457200" algn="just">
              <a:buFont typeface="Wingdings" pitchFamily="2" charset="2"/>
              <a:buChar char="l"/>
            </a:pPr>
            <a:r>
              <a:rPr lang="en-US" altLang="ja-JP" sz="2400" dirty="0">
                <a:solidFill>
                  <a:srgbClr val="0070C0"/>
                </a:solidFill>
                <a:latin typeface="Arial Black" pitchFamily="34" charset="0"/>
              </a:rPr>
              <a:t>T</a:t>
            </a:r>
            <a:r>
              <a:rPr lang="en-US" altLang="ja-JP" sz="2400" dirty="0" smtClean="0">
                <a:solidFill>
                  <a:srgbClr val="0070C0"/>
                </a:solidFill>
                <a:latin typeface="Arial Black" pitchFamily="34" charset="0"/>
              </a:rPr>
              <a:t>he </a:t>
            </a:r>
            <a:r>
              <a:rPr lang="en-US" altLang="ja-JP" sz="2400" dirty="0">
                <a:solidFill>
                  <a:srgbClr val="0070C0"/>
                </a:solidFill>
                <a:latin typeface="Arial Black" pitchFamily="34" charset="0"/>
              </a:rPr>
              <a:t>self-cooling </a:t>
            </a:r>
            <a:r>
              <a:rPr lang="en-US" altLang="ja-JP" sz="2400" dirty="0" smtClean="0">
                <a:solidFill>
                  <a:srgbClr val="0070C0"/>
                </a:solidFill>
                <a:latin typeface="Arial Black" pitchFamily="34" charset="0"/>
              </a:rPr>
              <a:t>device was developed</a:t>
            </a:r>
            <a:r>
              <a:rPr lang="ja-JP" altLang="en-US" sz="2400" dirty="0" smtClean="0">
                <a:solidFill>
                  <a:srgbClr val="0070C0"/>
                </a:solidFill>
                <a:latin typeface="Arial Black" pitchFamily="34" charset="0"/>
              </a:rPr>
              <a:t>　</a:t>
            </a:r>
            <a:r>
              <a:rPr lang="en-US" altLang="ja-JP" sz="2400" dirty="0" smtClean="0">
                <a:solidFill>
                  <a:srgbClr val="0070C0"/>
                </a:solidFill>
                <a:latin typeface="Arial Black" pitchFamily="34" charset="0"/>
              </a:rPr>
              <a:t>and was estimated heat </a:t>
            </a:r>
            <a:r>
              <a:rPr lang="en-US" altLang="ja-JP" sz="2400" dirty="0">
                <a:solidFill>
                  <a:srgbClr val="0070C0"/>
                </a:solidFill>
                <a:latin typeface="Arial Black" pitchFamily="34" charset="0"/>
              </a:rPr>
              <a:t>flux both by </a:t>
            </a:r>
            <a:r>
              <a:rPr lang="en-US" altLang="ja-JP" sz="2400" dirty="0" smtClean="0">
                <a:solidFill>
                  <a:srgbClr val="0070C0"/>
                </a:solidFill>
                <a:latin typeface="Arial Black" pitchFamily="34" charset="0"/>
              </a:rPr>
              <a:t>thermal </a:t>
            </a:r>
            <a:r>
              <a:rPr lang="en-US" altLang="ja-JP" sz="2400" dirty="0">
                <a:solidFill>
                  <a:srgbClr val="0070C0"/>
                </a:solidFill>
                <a:latin typeface="Arial Black" pitchFamily="34" charset="0"/>
              </a:rPr>
              <a:t>conduction and by </a:t>
            </a:r>
            <a:r>
              <a:rPr lang="en-US" altLang="ja-JP" sz="2400" dirty="0" err="1" smtClean="0">
                <a:solidFill>
                  <a:srgbClr val="0070C0"/>
                </a:solidFill>
                <a:latin typeface="Arial Black" pitchFamily="34" charset="0"/>
              </a:rPr>
              <a:t>Peltier</a:t>
            </a:r>
            <a:r>
              <a:rPr lang="en-US" altLang="ja-JP" sz="2400" dirty="0" smtClean="0">
                <a:solidFill>
                  <a:srgbClr val="0070C0"/>
                </a:solidFill>
                <a:latin typeface="Arial Black" pitchFamily="34" charset="0"/>
              </a:rPr>
              <a:t> effect. </a:t>
            </a:r>
          </a:p>
          <a:p>
            <a:pPr marL="457200" indent="-457200" algn="just">
              <a:buFont typeface="Wingdings" pitchFamily="2" charset="2"/>
              <a:buChar char="l"/>
            </a:pPr>
            <a:endParaRPr lang="en-US" altLang="ja-JP" sz="2400" dirty="0">
              <a:solidFill>
                <a:srgbClr val="0070C0"/>
              </a:solidFill>
              <a:latin typeface="Arial Black" pitchFamily="34" charset="0"/>
            </a:endParaRPr>
          </a:p>
          <a:p>
            <a:pPr marL="457200" indent="-457200" algn="just">
              <a:buFont typeface="Wingdings" pitchFamily="2" charset="2"/>
              <a:buChar char="l"/>
            </a:pPr>
            <a:r>
              <a:rPr lang="en-US" altLang="ja-JP" sz="2400" dirty="0">
                <a:solidFill>
                  <a:srgbClr val="0070C0"/>
                </a:solidFill>
                <a:latin typeface="Arial Black" pitchFamily="34" charset="0"/>
              </a:rPr>
              <a:t>T</a:t>
            </a:r>
            <a:r>
              <a:rPr lang="en-US" altLang="ja-JP" sz="2400" dirty="0" smtClean="0">
                <a:solidFill>
                  <a:srgbClr val="0070C0"/>
                </a:solidFill>
                <a:latin typeface="Arial Black" pitchFamily="34" charset="0"/>
              </a:rPr>
              <a:t>he </a:t>
            </a:r>
            <a:r>
              <a:rPr lang="en-US" altLang="ja-JP" sz="2400" dirty="0">
                <a:solidFill>
                  <a:srgbClr val="0070C0"/>
                </a:solidFill>
                <a:latin typeface="Arial Black" pitchFamily="34" charset="0"/>
              </a:rPr>
              <a:t>average temperature of </a:t>
            </a:r>
            <a:r>
              <a:rPr lang="en-US" altLang="ja-JP" sz="2400" dirty="0" smtClean="0">
                <a:solidFill>
                  <a:srgbClr val="0070C0"/>
                </a:solidFill>
                <a:latin typeface="Arial Black" pitchFamily="34" charset="0"/>
              </a:rPr>
              <a:t>upper </a:t>
            </a:r>
            <a:r>
              <a:rPr lang="en-US" altLang="ja-JP" sz="2400" dirty="0">
                <a:solidFill>
                  <a:srgbClr val="0070C0"/>
                </a:solidFill>
                <a:latin typeface="Arial Black" pitchFamily="34" charset="0"/>
              </a:rPr>
              <a:t>side of </a:t>
            </a:r>
            <a:r>
              <a:rPr lang="en-US" altLang="ja-JP" sz="2400" dirty="0" smtClean="0">
                <a:solidFill>
                  <a:srgbClr val="0070C0"/>
                </a:solidFill>
                <a:latin typeface="Arial Black" pitchFamily="34" charset="0"/>
              </a:rPr>
              <a:t>power MOSFET </a:t>
            </a:r>
            <a:r>
              <a:rPr lang="en-US" altLang="ja-JP" sz="2400" dirty="0">
                <a:solidFill>
                  <a:srgbClr val="0070C0"/>
                </a:solidFill>
                <a:latin typeface="Arial Black" pitchFamily="34" charset="0"/>
              </a:rPr>
              <a:t>was cooled down by </a:t>
            </a:r>
            <a:r>
              <a:rPr lang="en-US" altLang="ja-JP" sz="2400" dirty="0" smtClean="0">
                <a:solidFill>
                  <a:srgbClr val="0070C0"/>
                </a:solidFill>
                <a:latin typeface="Arial Black" pitchFamily="34" charset="0"/>
              </a:rPr>
              <a:t>addition </a:t>
            </a:r>
            <a:r>
              <a:rPr lang="en-US" altLang="ja-JP" sz="2400" dirty="0">
                <a:solidFill>
                  <a:srgbClr val="0070C0"/>
                </a:solidFill>
                <a:latin typeface="Arial Black" pitchFamily="34" charset="0"/>
              </a:rPr>
              <a:t>of </a:t>
            </a:r>
            <a:r>
              <a:rPr lang="en-US" altLang="ja-JP" sz="2400" dirty="0" smtClean="0">
                <a:solidFill>
                  <a:srgbClr val="0070C0"/>
                </a:solidFill>
                <a:latin typeface="Arial Black" pitchFamily="34" charset="0"/>
              </a:rPr>
              <a:t>the n-type </a:t>
            </a:r>
            <a:r>
              <a:rPr lang="en-US" altLang="ja-JP" sz="2400" dirty="0">
                <a:solidFill>
                  <a:srgbClr val="0070C0"/>
                </a:solidFill>
                <a:latin typeface="Arial Black" pitchFamily="34" charset="0"/>
              </a:rPr>
              <a:t>Si wafer. </a:t>
            </a:r>
            <a:endParaRPr lang="en-US" altLang="ja-JP" sz="2400" dirty="0" smtClean="0">
              <a:solidFill>
                <a:srgbClr val="0070C0"/>
              </a:solidFill>
              <a:latin typeface="Arial Black" pitchFamily="34" charset="0"/>
            </a:endParaRPr>
          </a:p>
          <a:p>
            <a:pPr algn="just"/>
            <a:endParaRPr lang="en-US" altLang="ja-JP" sz="2400" dirty="0" smtClean="0">
              <a:solidFill>
                <a:srgbClr val="0070C0"/>
              </a:solidFill>
              <a:latin typeface="Arial Black" pitchFamily="34" charset="0"/>
            </a:endParaRPr>
          </a:p>
          <a:p>
            <a:pPr marL="457200" indent="-457200" algn="just">
              <a:buFont typeface="Wingdings" pitchFamily="2" charset="2"/>
              <a:buChar char="l"/>
            </a:pPr>
            <a:r>
              <a:rPr lang="en-US" altLang="ja-JP" sz="2400" dirty="0">
                <a:solidFill>
                  <a:srgbClr val="0070C0"/>
                </a:solidFill>
                <a:latin typeface="Arial Black" pitchFamily="34" charset="0"/>
              </a:rPr>
              <a:t>T</a:t>
            </a:r>
            <a:r>
              <a:rPr lang="en-US" altLang="ja-JP" sz="2400" dirty="0" smtClean="0">
                <a:solidFill>
                  <a:srgbClr val="0070C0"/>
                </a:solidFill>
                <a:latin typeface="Arial Black" pitchFamily="34" charset="0"/>
              </a:rPr>
              <a:t>he </a:t>
            </a:r>
            <a:r>
              <a:rPr lang="en-US" altLang="ja-JP" sz="2400" dirty="0">
                <a:solidFill>
                  <a:srgbClr val="0070C0"/>
                </a:solidFill>
                <a:latin typeface="Arial Black" pitchFamily="34" charset="0"/>
              </a:rPr>
              <a:t>n-type Si wafer is one of the candidate materials for use in </a:t>
            </a:r>
            <a:r>
              <a:rPr lang="en-US" altLang="ja-JP" sz="2400" dirty="0" smtClean="0">
                <a:solidFill>
                  <a:srgbClr val="0070C0"/>
                </a:solidFill>
                <a:latin typeface="Arial Black" pitchFamily="34" charset="0"/>
              </a:rPr>
              <a:t>the self-cooling device.</a:t>
            </a:r>
          </a:p>
        </p:txBody>
      </p:sp>
      <p:sp>
        <p:nvSpPr>
          <p:cNvPr id="10" name="フッター プレースホルダー 9"/>
          <p:cNvSpPr>
            <a:spLocks noGrp="1"/>
          </p:cNvSpPr>
          <p:nvPr>
            <p:ph type="ftr" sz="quarter" idx="11"/>
          </p:nvPr>
        </p:nvSpPr>
        <p:spPr/>
        <p:txBody>
          <a:bodyPr/>
          <a:lstStyle/>
          <a:p>
            <a:r>
              <a:rPr kumimoji="1" lang="en-US" altLang="ja-JP" smtClean="0"/>
              <a:t>summary</a:t>
            </a:r>
            <a:endParaRPr kumimoji="1" lang="ja-JP" altLang="en-US"/>
          </a:p>
        </p:txBody>
      </p:sp>
    </p:spTree>
    <p:extLst>
      <p:ext uri="{BB962C8B-B14F-4D97-AF65-F5344CB8AC3E}">
        <p14:creationId xmlns:p14="http://schemas.microsoft.com/office/powerpoint/2010/main" val="34328581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0"/>
            <a:ext cx="9136393" cy="402249"/>
            <a:chOff x="0" y="0"/>
            <a:chExt cx="9136393" cy="402249"/>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851"/>
              <a:ext cx="2771800" cy="33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185" y="0"/>
              <a:ext cx="1872208" cy="40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57000"/>
              <a:ext cx="3595687"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スライド番号プレースホルダー 6"/>
          <p:cNvSpPr>
            <a:spLocks noGrp="1"/>
          </p:cNvSpPr>
          <p:nvPr>
            <p:ph type="sldNum" sz="quarter" idx="12"/>
          </p:nvPr>
        </p:nvSpPr>
        <p:spPr/>
        <p:txBody>
          <a:bodyPr/>
          <a:lstStyle/>
          <a:p>
            <a:fld id="{72AAE7A6-12DC-48FD-A954-858CAB6AB435}" type="slidenum">
              <a:rPr kumimoji="1" lang="ja-JP" altLang="en-US" smtClean="0"/>
              <a:t>12</a:t>
            </a:fld>
            <a:endParaRPr kumimoji="1" lang="ja-JP" altLang="en-US"/>
          </a:p>
        </p:txBody>
      </p:sp>
      <p:sp>
        <p:nvSpPr>
          <p:cNvPr id="8" name="タイトル 1"/>
          <p:cNvSpPr txBox="1">
            <a:spLocks/>
          </p:cNvSpPr>
          <p:nvPr/>
        </p:nvSpPr>
        <p:spPr>
          <a:xfrm>
            <a:off x="467544" y="5085184"/>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solidFill>
                  <a:srgbClr val="0070C0"/>
                </a:solidFill>
                <a:latin typeface="Arial Black" pitchFamily="34" charset="0"/>
              </a:rPr>
              <a:t>Thank you for your kind attention.</a:t>
            </a:r>
            <a:endParaRPr lang="ja-JP" altLang="en-US" dirty="0">
              <a:solidFill>
                <a:srgbClr val="0070C0"/>
              </a:solidFill>
              <a:latin typeface="Arial Black" pitchFamily="34" charset="0"/>
            </a:endParaRPr>
          </a:p>
        </p:txBody>
      </p:sp>
      <p:pic>
        <p:nvPicPr>
          <p:cNvPr id="1024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9314" y="980728"/>
            <a:ext cx="2826940" cy="35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タイトル 1"/>
          <p:cNvSpPr txBox="1">
            <a:spLocks/>
          </p:cNvSpPr>
          <p:nvPr/>
        </p:nvSpPr>
        <p:spPr>
          <a:xfrm>
            <a:off x="529983" y="40224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dirty="0" smtClean="0">
                <a:solidFill>
                  <a:srgbClr val="0070C0"/>
                </a:solidFill>
                <a:latin typeface="Arial Black" pitchFamily="34" charset="0"/>
              </a:rPr>
              <a:t>Acknowledgements</a:t>
            </a:r>
            <a:endParaRPr lang="ja-JP" altLang="en-US" dirty="0">
              <a:solidFill>
                <a:srgbClr val="0070C0"/>
              </a:solidFill>
              <a:latin typeface="Arial Black" pitchFamily="34" charset="0"/>
            </a:endParaRPr>
          </a:p>
        </p:txBody>
      </p:sp>
    </p:spTree>
    <p:extLst>
      <p:ext uri="{BB962C8B-B14F-4D97-AF65-F5344CB8AC3E}">
        <p14:creationId xmlns:p14="http://schemas.microsoft.com/office/powerpoint/2010/main" val="3466484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0"/>
            <a:ext cx="9136393" cy="402249"/>
            <a:chOff x="0" y="0"/>
            <a:chExt cx="9136393" cy="402249"/>
          </a:xfrm>
        </p:grpSpPr>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1851"/>
              <a:ext cx="2771800" cy="33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4185" y="0"/>
              <a:ext cx="1872208" cy="40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1840" y="57000"/>
              <a:ext cx="3595687"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スライド番号プレースホルダー 6"/>
          <p:cNvSpPr>
            <a:spLocks noGrp="1"/>
          </p:cNvSpPr>
          <p:nvPr>
            <p:ph type="sldNum" sz="quarter" idx="12"/>
          </p:nvPr>
        </p:nvSpPr>
        <p:spPr/>
        <p:txBody>
          <a:bodyPr/>
          <a:lstStyle/>
          <a:p>
            <a:fld id="{72AAE7A6-12DC-48FD-A954-858CAB6AB435}" type="slidenum">
              <a:rPr kumimoji="1" lang="ja-JP" altLang="en-US" smtClean="0"/>
              <a:t>13</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Results and Discussion</a:t>
            </a:r>
            <a:endParaRPr kumimoji="1" lang="ja-JP" altLang="en-US"/>
          </a:p>
        </p:txBody>
      </p:sp>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042" y="2397709"/>
            <a:ext cx="2422716" cy="81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8303" y="1859985"/>
            <a:ext cx="11588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042" y="2720205"/>
            <a:ext cx="1200522" cy="47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p:nvGrpSpPr>
        <p:grpSpPr>
          <a:xfrm>
            <a:off x="644468" y="2072951"/>
            <a:ext cx="1728192" cy="324758"/>
            <a:chOff x="5004048" y="4101298"/>
            <a:chExt cx="1728192" cy="324758"/>
          </a:xfrm>
        </p:grpSpPr>
        <p:sp>
          <p:nvSpPr>
            <p:cNvPr id="13" name="正方形/長方形 12"/>
            <p:cNvSpPr/>
            <p:nvPr/>
          </p:nvSpPr>
          <p:spPr>
            <a:xfrm>
              <a:off x="5004048" y="4199600"/>
              <a:ext cx="144016" cy="934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p:nvSpPr>
          <p:spPr>
            <a:xfrm>
              <a:off x="5246821" y="4223826"/>
              <a:ext cx="144016" cy="934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正方形/長方形 14"/>
            <p:cNvSpPr/>
            <p:nvPr/>
          </p:nvSpPr>
          <p:spPr>
            <a:xfrm>
              <a:off x="5508104" y="4213028"/>
              <a:ext cx="144016" cy="934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正方形/長方形 15"/>
            <p:cNvSpPr/>
            <p:nvPr/>
          </p:nvSpPr>
          <p:spPr>
            <a:xfrm>
              <a:off x="5796136" y="4223826"/>
              <a:ext cx="144016" cy="934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p:nvSpPr>
          <p:spPr>
            <a:xfrm>
              <a:off x="6084168" y="4223826"/>
              <a:ext cx="144016" cy="934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正方形/長方形 17"/>
            <p:cNvSpPr/>
            <p:nvPr/>
          </p:nvSpPr>
          <p:spPr>
            <a:xfrm>
              <a:off x="6334132" y="4223826"/>
              <a:ext cx="144016" cy="934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p:nvSpPr>
          <p:spPr>
            <a:xfrm>
              <a:off x="6588224" y="4199600"/>
              <a:ext cx="144016" cy="934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正方形/長方形 19"/>
            <p:cNvSpPr/>
            <p:nvPr/>
          </p:nvSpPr>
          <p:spPr>
            <a:xfrm>
              <a:off x="5004048" y="4303528"/>
              <a:ext cx="1728192" cy="1225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正方形/長方形 20"/>
            <p:cNvSpPr/>
            <p:nvPr/>
          </p:nvSpPr>
          <p:spPr>
            <a:xfrm>
              <a:off x="5004048" y="4101298"/>
              <a:ext cx="1728192" cy="1225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cxnSp>
        <p:nvCxnSpPr>
          <p:cNvPr id="22" name="直線コネクタ 21"/>
          <p:cNvCxnSpPr/>
          <p:nvPr/>
        </p:nvCxnSpPr>
        <p:spPr>
          <a:xfrm flipH="1">
            <a:off x="120071" y="2264749"/>
            <a:ext cx="51422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20071" y="2256560"/>
            <a:ext cx="0" cy="120442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20071" y="3460984"/>
            <a:ext cx="1316485" cy="1931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2372660" y="2275181"/>
            <a:ext cx="514228" cy="0"/>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886888" y="2268423"/>
            <a:ext cx="0" cy="1204424"/>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1580572" y="3472847"/>
            <a:ext cx="1316485" cy="7448"/>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1436556" y="3303054"/>
            <a:ext cx="0" cy="339585"/>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567094" y="3395399"/>
            <a:ext cx="0" cy="169793"/>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V="1">
            <a:off x="1029899" y="1484398"/>
            <a:ext cx="0" cy="545363"/>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9534" y="1521431"/>
            <a:ext cx="1138990" cy="338554"/>
          </a:xfrm>
          <a:prstGeom prst="rect">
            <a:avLst/>
          </a:prstGeom>
          <a:noFill/>
        </p:spPr>
        <p:txBody>
          <a:bodyPr wrap="square" rtlCol="0">
            <a:spAutoFit/>
          </a:bodyPr>
          <a:lstStyle/>
          <a:p>
            <a:r>
              <a:rPr kumimoji="1" lang="en-US" altLang="ja-JP" sz="1600" dirty="0" smtClean="0">
                <a:solidFill>
                  <a:srgbClr val="00B050"/>
                </a:solidFill>
                <a:latin typeface="Arial Black" pitchFamily="34" charset="0"/>
              </a:rPr>
              <a:t>current</a:t>
            </a:r>
            <a:endParaRPr kumimoji="1" lang="ja-JP" altLang="en-US" sz="1600" dirty="0">
              <a:solidFill>
                <a:srgbClr val="00B050"/>
              </a:solidFill>
              <a:latin typeface="Arial Black" pitchFamily="34" charset="0"/>
            </a:endParaRPr>
          </a:p>
        </p:txBody>
      </p:sp>
      <p:cxnSp>
        <p:nvCxnSpPr>
          <p:cNvPr id="32" name="直線矢印コネクタ 31"/>
          <p:cNvCxnSpPr/>
          <p:nvPr/>
        </p:nvCxnSpPr>
        <p:spPr>
          <a:xfrm flipH="1">
            <a:off x="319439" y="3631747"/>
            <a:ext cx="325029"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a:off x="2238814" y="3642639"/>
            <a:ext cx="325029"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34"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20532" y="502248"/>
            <a:ext cx="1913882" cy="124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下矢印 34"/>
          <p:cNvSpPr/>
          <p:nvPr/>
        </p:nvSpPr>
        <p:spPr>
          <a:xfrm>
            <a:off x="1519401" y="2422724"/>
            <a:ext cx="998384" cy="67822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下矢印 36"/>
          <p:cNvSpPr/>
          <p:nvPr/>
        </p:nvSpPr>
        <p:spPr>
          <a:xfrm>
            <a:off x="1917914" y="1751067"/>
            <a:ext cx="483414" cy="321884"/>
          </a:xfrm>
          <a:prstGeom prst="down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8" name="オブジェクト 37"/>
          <p:cNvGraphicFramePr>
            <a:graphicFrameLocks noChangeAspect="1"/>
          </p:cNvGraphicFramePr>
          <p:nvPr>
            <p:extLst>
              <p:ext uri="{D42A27DB-BD31-4B8C-83A1-F6EECF244321}">
                <p14:modId xmlns:p14="http://schemas.microsoft.com/office/powerpoint/2010/main" val="1447974427"/>
              </p:ext>
            </p:extLst>
          </p:nvPr>
        </p:nvGraphicFramePr>
        <p:xfrm>
          <a:off x="2300652" y="1714862"/>
          <a:ext cx="400050" cy="328612"/>
        </p:xfrm>
        <a:graphic>
          <a:graphicData uri="http://schemas.openxmlformats.org/presentationml/2006/ole">
            <mc:AlternateContent xmlns:mc="http://schemas.openxmlformats.org/markup-compatibility/2006">
              <mc:Choice xmlns:v="urn:schemas-microsoft-com:vml" Requires="v">
                <p:oleObj spid="_x0000_s4479" name="Equation" r:id="rId11" imgW="215640" imgH="177480" progId="Equation.DSMT4">
                  <p:embed/>
                </p:oleObj>
              </mc:Choice>
              <mc:Fallback>
                <p:oleObj name="Equation" r:id="rId11" imgW="215640" imgH="177480" progId="Equation.DSMT4">
                  <p:embed/>
                  <p:pic>
                    <p:nvPicPr>
                      <p:cNvPr id="0" name=""/>
                      <p:cNvPicPr>
                        <a:picLocks noChangeAspect="1" noChangeArrowheads="1"/>
                      </p:cNvPicPr>
                      <p:nvPr/>
                    </p:nvPicPr>
                    <p:blipFill>
                      <a:blip r:embed="rId12"/>
                      <a:srcRect/>
                      <a:stretch>
                        <a:fillRect/>
                      </a:stretch>
                    </p:blipFill>
                    <p:spPr bwMode="auto">
                      <a:xfrm>
                        <a:off x="2300652" y="1714862"/>
                        <a:ext cx="400050" cy="328612"/>
                      </a:xfrm>
                      <a:prstGeom prst="rect">
                        <a:avLst/>
                      </a:prstGeom>
                      <a:noFill/>
                      <a:ln>
                        <a:noFill/>
                      </a:ln>
                    </p:spPr>
                  </p:pic>
                </p:oleObj>
              </mc:Fallback>
            </mc:AlternateContent>
          </a:graphicData>
        </a:graphic>
      </p:graphicFrame>
      <p:sp>
        <p:nvSpPr>
          <p:cNvPr id="39" name="テキスト ボックス 38"/>
          <p:cNvSpPr txBox="1"/>
          <p:nvPr/>
        </p:nvSpPr>
        <p:spPr>
          <a:xfrm>
            <a:off x="337612" y="1289280"/>
            <a:ext cx="671302" cy="276999"/>
          </a:xfrm>
          <a:prstGeom prst="rect">
            <a:avLst/>
          </a:prstGeom>
          <a:noFill/>
        </p:spPr>
        <p:txBody>
          <a:bodyPr wrap="square" rtlCol="0">
            <a:spAutoFit/>
          </a:bodyPr>
          <a:lstStyle/>
          <a:p>
            <a:pPr algn="ctr"/>
            <a:r>
              <a:rPr lang="en-US" altLang="ja-JP" sz="1200" dirty="0" smtClean="0">
                <a:solidFill>
                  <a:srgbClr val="00B050"/>
                </a:solidFill>
                <a:latin typeface="Arial Black" pitchFamily="34" charset="0"/>
              </a:rPr>
              <a:t>60A</a:t>
            </a:r>
            <a:endParaRPr kumimoji="1" lang="en-US" altLang="ja-JP" sz="1200" dirty="0" smtClean="0">
              <a:solidFill>
                <a:srgbClr val="00B050"/>
              </a:solidFill>
              <a:latin typeface="Arial Black" pitchFamily="34" charset="0"/>
            </a:endParaRPr>
          </a:p>
        </p:txBody>
      </p:sp>
      <p:sp>
        <p:nvSpPr>
          <p:cNvPr id="40" name="テキスト ボックス 39"/>
          <p:cNvSpPr txBox="1"/>
          <p:nvPr/>
        </p:nvSpPr>
        <p:spPr>
          <a:xfrm>
            <a:off x="733543" y="558011"/>
            <a:ext cx="451412" cy="276999"/>
          </a:xfrm>
          <a:prstGeom prst="rect">
            <a:avLst/>
          </a:prstGeom>
          <a:noFill/>
        </p:spPr>
        <p:txBody>
          <a:bodyPr wrap="square" rtlCol="0">
            <a:spAutoFit/>
          </a:bodyPr>
          <a:lstStyle/>
          <a:p>
            <a:pPr algn="ctr"/>
            <a:r>
              <a:rPr lang="en-US" altLang="ja-JP" sz="1200" dirty="0">
                <a:solidFill>
                  <a:srgbClr val="FF0000"/>
                </a:solidFill>
                <a:latin typeface="Arial Black" pitchFamily="34" charset="0"/>
              </a:rPr>
              <a:t>6</a:t>
            </a:r>
            <a:r>
              <a:rPr lang="en-US" altLang="ja-JP" sz="1200" dirty="0" smtClean="0">
                <a:solidFill>
                  <a:srgbClr val="FF0000"/>
                </a:solidFill>
                <a:latin typeface="Arial Black" pitchFamily="34" charset="0"/>
              </a:rPr>
              <a:t>W</a:t>
            </a:r>
            <a:endParaRPr kumimoji="1" lang="en-US" altLang="ja-JP" sz="1200" dirty="0" smtClean="0">
              <a:solidFill>
                <a:srgbClr val="FF0000"/>
              </a:solidFill>
              <a:latin typeface="Arial Black" pitchFamily="34" charset="0"/>
            </a:endParaRPr>
          </a:p>
        </p:txBody>
      </p:sp>
      <p:graphicFrame>
        <p:nvGraphicFramePr>
          <p:cNvPr id="41" name="オブジェクト 40"/>
          <p:cNvGraphicFramePr>
            <a:graphicFrameLocks noChangeAspect="1"/>
          </p:cNvGraphicFramePr>
          <p:nvPr>
            <p:extLst>
              <p:ext uri="{D42A27DB-BD31-4B8C-83A1-F6EECF244321}">
                <p14:modId xmlns:p14="http://schemas.microsoft.com/office/powerpoint/2010/main" val="3847017156"/>
              </p:ext>
            </p:extLst>
          </p:nvPr>
        </p:nvGraphicFramePr>
        <p:xfrm>
          <a:off x="1372906" y="2809737"/>
          <a:ext cx="1247775" cy="328613"/>
        </p:xfrm>
        <a:graphic>
          <a:graphicData uri="http://schemas.openxmlformats.org/presentationml/2006/ole">
            <mc:AlternateContent xmlns:mc="http://schemas.openxmlformats.org/markup-compatibility/2006">
              <mc:Choice xmlns:v="urn:schemas-microsoft-com:vml" Requires="v">
                <p:oleObj spid="_x0000_s4480" name="Equation" r:id="rId13" imgW="672840" imgH="177480" progId="Equation.DSMT4">
                  <p:embed/>
                </p:oleObj>
              </mc:Choice>
              <mc:Fallback>
                <p:oleObj name="Equation" r:id="rId13" imgW="672840" imgH="177480" progId="Equation.DSMT4">
                  <p:embed/>
                  <p:pic>
                    <p:nvPicPr>
                      <p:cNvPr id="0" name=""/>
                      <p:cNvPicPr>
                        <a:picLocks noChangeAspect="1" noChangeArrowheads="1"/>
                      </p:cNvPicPr>
                      <p:nvPr/>
                    </p:nvPicPr>
                    <p:blipFill>
                      <a:blip r:embed="rId14"/>
                      <a:srcRect/>
                      <a:stretch>
                        <a:fillRect/>
                      </a:stretch>
                    </p:blipFill>
                    <p:spPr bwMode="auto">
                      <a:xfrm>
                        <a:off x="1372906" y="2809737"/>
                        <a:ext cx="1247775" cy="328613"/>
                      </a:xfrm>
                      <a:prstGeom prst="rect">
                        <a:avLst/>
                      </a:prstGeom>
                      <a:noFill/>
                      <a:ln>
                        <a:noFill/>
                      </a:ln>
                    </p:spPr>
                  </p:pic>
                </p:oleObj>
              </mc:Fallback>
            </mc:AlternateContent>
          </a:graphicData>
        </a:graphic>
      </p:graphicFrame>
      <p:sp>
        <p:nvSpPr>
          <p:cNvPr id="42" name="テキスト ボックス 41"/>
          <p:cNvSpPr txBox="1"/>
          <p:nvPr/>
        </p:nvSpPr>
        <p:spPr>
          <a:xfrm>
            <a:off x="2242337" y="3684684"/>
            <a:ext cx="451412" cy="276999"/>
          </a:xfrm>
          <a:prstGeom prst="rect">
            <a:avLst/>
          </a:prstGeom>
          <a:noFill/>
        </p:spPr>
        <p:txBody>
          <a:bodyPr wrap="square" rtlCol="0">
            <a:spAutoFit/>
          </a:bodyPr>
          <a:lstStyle/>
          <a:p>
            <a:pPr algn="ctr"/>
            <a:r>
              <a:rPr lang="en-US" altLang="ja-JP" sz="1200" dirty="0">
                <a:solidFill>
                  <a:srgbClr val="00B050"/>
                </a:solidFill>
                <a:latin typeface="Arial Black" pitchFamily="34" charset="0"/>
              </a:rPr>
              <a:t>2</a:t>
            </a:r>
            <a:r>
              <a:rPr lang="en-US" altLang="ja-JP" sz="1200" dirty="0" smtClean="0">
                <a:solidFill>
                  <a:srgbClr val="00B050"/>
                </a:solidFill>
                <a:latin typeface="Arial Black" pitchFamily="34" charset="0"/>
              </a:rPr>
              <a:t>A</a:t>
            </a:r>
            <a:endParaRPr kumimoji="1" lang="en-US" altLang="ja-JP" sz="1200" dirty="0" smtClean="0">
              <a:solidFill>
                <a:srgbClr val="00B050"/>
              </a:solidFill>
              <a:latin typeface="Arial Black" pitchFamily="34" charset="0"/>
            </a:endParaRPr>
          </a:p>
        </p:txBody>
      </p:sp>
      <p:sp>
        <p:nvSpPr>
          <p:cNvPr id="43" name="テキスト ボックス 42"/>
          <p:cNvSpPr txBox="1"/>
          <p:nvPr/>
        </p:nvSpPr>
        <p:spPr>
          <a:xfrm>
            <a:off x="1199551" y="3642639"/>
            <a:ext cx="618025" cy="276999"/>
          </a:xfrm>
          <a:prstGeom prst="rect">
            <a:avLst/>
          </a:prstGeom>
          <a:noFill/>
        </p:spPr>
        <p:txBody>
          <a:bodyPr wrap="square" rtlCol="0">
            <a:spAutoFit/>
          </a:bodyPr>
          <a:lstStyle/>
          <a:p>
            <a:pPr algn="ctr"/>
            <a:r>
              <a:rPr lang="en-US" altLang="ja-JP" sz="1200" dirty="0" smtClean="0">
                <a:solidFill>
                  <a:srgbClr val="00B050"/>
                </a:solidFill>
                <a:latin typeface="Arial Black" pitchFamily="34" charset="0"/>
              </a:rPr>
              <a:t>2.6</a:t>
            </a:r>
            <a:r>
              <a:rPr lang="en-US" altLang="ja-JP" sz="1200" dirty="0">
                <a:solidFill>
                  <a:srgbClr val="00B050"/>
                </a:solidFill>
                <a:latin typeface="Arial Black" pitchFamily="34" charset="0"/>
              </a:rPr>
              <a:t>V</a:t>
            </a:r>
            <a:endParaRPr kumimoji="1" lang="en-US" altLang="ja-JP" sz="1200" dirty="0" smtClean="0">
              <a:solidFill>
                <a:srgbClr val="00B050"/>
              </a:solidFill>
              <a:latin typeface="Arial Black" pitchFamily="34" charset="0"/>
            </a:endParaRPr>
          </a:p>
        </p:txBody>
      </p:sp>
      <p:pic>
        <p:nvPicPr>
          <p:cNvPr id="4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200949" y="590568"/>
            <a:ext cx="2643688" cy="2752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テキスト ボックス 44"/>
          <p:cNvSpPr txBox="1"/>
          <p:nvPr/>
        </p:nvSpPr>
        <p:spPr>
          <a:xfrm>
            <a:off x="3196748" y="615793"/>
            <a:ext cx="1894771" cy="276999"/>
          </a:xfrm>
          <a:prstGeom prst="rect">
            <a:avLst/>
          </a:prstGeom>
          <a:noFill/>
        </p:spPr>
        <p:txBody>
          <a:bodyPr wrap="square" rtlCol="0">
            <a:spAutoFit/>
          </a:bodyPr>
          <a:lstStyle/>
          <a:p>
            <a:r>
              <a:rPr lang="en-US" altLang="ja-JP" sz="1200" b="1" dirty="0">
                <a:solidFill>
                  <a:schemeClr val="bg1"/>
                </a:solidFill>
                <a:latin typeface="Arial Black" pitchFamily="34" charset="0"/>
              </a:rPr>
              <a:t>3</a:t>
            </a:r>
            <a:r>
              <a:rPr lang="en-US" altLang="ja-JP" sz="1200" b="1" dirty="0" smtClean="0">
                <a:solidFill>
                  <a:schemeClr val="bg1"/>
                </a:solidFill>
                <a:latin typeface="Arial Black" pitchFamily="34" charset="0"/>
              </a:rPr>
              <a:t>0 </a:t>
            </a:r>
            <a:r>
              <a:rPr lang="en-US" altLang="ja-JP" sz="1200" b="1" dirty="0">
                <a:solidFill>
                  <a:schemeClr val="bg1"/>
                </a:solidFill>
                <a:latin typeface="Arial Black" pitchFamily="34" charset="0"/>
              </a:rPr>
              <a:t>minutes</a:t>
            </a:r>
            <a:endParaRPr kumimoji="1" lang="ja-JP" altLang="en-US" sz="1200" b="1" dirty="0">
              <a:solidFill>
                <a:schemeClr val="bg1"/>
              </a:solidFill>
              <a:latin typeface="Arial Black" pitchFamily="34" charset="0"/>
            </a:endParaRPr>
          </a:p>
        </p:txBody>
      </p:sp>
      <p:sp>
        <p:nvSpPr>
          <p:cNvPr id="46" name="テキスト ボックス 45"/>
          <p:cNvSpPr txBox="1"/>
          <p:nvPr/>
        </p:nvSpPr>
        <p:spPr>
          <a:xfrm>
            <a:off x="4483284" y="1980617"/>
            <a:ext cx="1288894" cy="261610"/>
          </a:xfrm>
          <a:prstGeom prst="rect">
            <a:avLst/>
          </a:prstGeom>
          <a:noFill/>
        </p:spPr>
        <p:txBody>
          <a:bodyPr wrap="square" rtlCol="0">
            <a:spAutoFit/>
          </a:bodyPr>
          <a:lstStyle/>
          <a:p>
            <a:r>
              <a:rPr kumimoji="1" lang="en-US" altLang="ja-JP" sz="1100" b="1" dirty="0" smtClean="0">
                <a:solidFill>
                  <a:schemeClr val="bg1"/>
                </a:solidFill>
                <a:latin typeface="Arial Black" pitchFamily="34" charset="0"/>
              </a:rPr>
              <a:t>31.3</a:t>
            </a:r>
            <a:r>
              <a:rPr kumimoji="1" lang="ja-JP" altLang="en-US" sz="1100" b="1" dirty="0" smtClean="0">
                <a:solidFill>
                  <a:schemeClr val="bg1"/>
                </a:solidFill>
                <a:latin typeface="Arial Black" pitchFamily="34" charset="0"/>
              </a:rPr>
              <a:t>℃</a:t>
            </a:r>
            <a:r>
              <a:rPr kumimoji="1" lang="en-US" altLang="ja-JP" sz="1100" b="1" dirty="0" smtClean="0">
                <a:solidFill>
                  <a:schemeClr val="bg1"/>
                </a:solidFill>
                <a:latin typeface="Arial Black" pitchFamily="34" charset="0"/>
              </a:rPr>
              <a:t> </a:t>
            </a:r>
            <a:endParaRPr kumimoji="1" lang="ja-JP" altLang="en-US" sz="1100" b="1" dirty="0">
              <a:solidFill>
                <a:schemeClr val="bg1"/>
              </a:solidFill>
              <a:latin typeface="Arial Black" pitchFamily="34" charset="0"/>
            </a:endParaRPr>
          </a:p>
        </p:txBody>
      </p:sp>
      <p:pic>
        <p:nvPicPr>
          <p:cNvPr id="47"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133198" y="615793"/>
            <a:ext cx="2670272" cy="2779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テキスト ボックス 47"/>
          <p:cNvSpPr txBox="1"/>
          <p:nvPr/>
        </p:nvSpPr>
        <p:spPr>
          <a:xfrm>
            <a:off x="6147048" y="615793"/>
            <a:ext cx="1894771" cy="276999"/>
          </a:xfrm>
          <a:prstGeom prst="rect">
            <a:avLst/>
          </a:prstGeom>
          <a:noFill/>
        </p:spPr>
        <p:txBody>
          <a:bodyPr wrap="square" rtlCol="0">
            <a:spAutoFit/>
          </a:bodyPr>
          <a:lstStyle/>
          <a:p>
            <a:r>
              <a:rPr lang="en-US" altLang="ja-JP" sz="1200" b="1" dirty="0">
                <a:solidFill>
                  <a:schemeClr val="bg1"/>
                </a:solidFill>
                <a:latin typeface="Arial Black" pitchFamily="34" charset="0"/>
              </a:rPr>
              <a:t>4</a:t>
            </a:r>
            <a:r>
              <a:rPr lang="en-US" altLang="ja-JP" sz="1200" b="1" dirty="0" smtClean="0">
                <a:solidFill>
                  <a:schemeClr val="bg1"/>
                </a:solidFill>
                <a:latin typeface="Arial Black" pitchFamily="34" charset="0"/>
              </a:rPr>
              <a:t>0 </a:t>
            </a:r>
            <a:r>
              <a:rPr lang="en-US" altLang="ja-JP" sz="1200" b="1" dirty="0">
                <a:solidFill>
                  <a:schemeClr val="bg1"/>
                </a:solidFill>
                <a:latin typeface="Arial Black" pitchFamily="34" charset="0"/>
              </a:rPr>
              <a:t>minutes</a:t>
            </a:r>
            <a:endParaRPr kumimoji="1" lang="ja-JP" altLang="en-US" sz="1200" b="1" dirty="0">
              <a:solidFill>
                <a:schemeClr val="bg1"/>
              </a:solidFill>
              <a:latin typeface="Arial Black" pitchFamily="34" charset="0"/>
            </a:endParaRPr>
          </a:p>
        </p:txBody>
      </p:sp>
      <p:sp>
        <p:nvSpPr>
          <p:cNvPr id="49" name="テキスト ボックス 48"/>
          <p:cNvSpPr txBox="1"/>
          <p:nvPr/>
        </p:nvSpPr>
        <p:spPr>
          <a:xfrm>
            <a:off x="7205883" y="1979047"/>
            <a:ext cx="1288894" cy="261610"/>
          </a:xfrm>
          <a:prstGeom prst="rect">
            <a:avLst/>
          </a:prstGeom>
          <a:noFill/>
        </p:spPr>
        <p:txBody>
          <a:bodyPr wrap="square" rtlCol="0">
            <a:spAutoFit/>
          </a:bodyPr>
          <a:lstStyle/>
          <a:p>
            <a:r>
              <a:rPr kumimoji="1" lang="en-US" altLang="ja-JP" sz="1100" b="1" dirty="0" smtClean="0">
                <a:solidFill>
                  <a:schemeClr val="bg1"/>
                </a:solidFill>
                <a:latin typeface="Arial Black" pitchFamily="34" charset="0"/>
              </a:rPr>
              <a:t>32.8</a:t>
            </a:r>
            <a:r>
              <a:rPr kumimoji="1" lang="ja-JP" altLang="en-US" sz="1100" b="1" dirty="0" smtClean="0">
                <a:solidFill>
                  <a:schemeClr val="bg1"/>
                </a:solidFill>
                <a:latin typeface="Arial Black" pitchFamily="34" charset="0"/>
              </a:rPr>
              <a:t>℃</a:t>
            </a:r>
            <a:r>
              <a:rPr kumimoji="1" lang="en-US" altLang="ja-JP" sz="1100" b="1" dirty="0" smtClean="0">
                <a:solidFill>
                  <a:schemeClr val="bg1"/>
                </a:solidFill>
                <a:latin typeface="Arial Black" pitchFamily="34" charset="0"/>
              </a:rPr>
              <a:t> </a:t>
            </a:r>
            <a:endParaRPr kumimoji="1" lang="ja-JP" altLang="en-US" sz="1100" b="1" dirty="0">
              <a:solidFill>
                <a:schemeClr val="bg1"/>
              </a:solidFill>
              <a:latin typeface="Arial Black" pitchFamily="34" charset="0"/>
            </a:endParaRPr>
          </a:p>
        </p:txBody>
      </p:sp>
      <p:pic>
        <p:nvPicPr>
          <p:cNvPr id="5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66135" y="3546185"/>
            <a:ext cx="2678502" cy="2779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テキスト ボックス 50"/>
          <p:cNvSpPr txBox="1"/>
          <p:nvPr/>
        </p:nvSpPr>
        <p:spPr>
          <a:xfrm>
            <a:off x="3171716" y="3546185"/>
            <a:ext cx="1894771" cy="276999"/>
          </a:xfrm>
          <a:prstGeom prst="rect">
            <a:avLst/>
          </a:prstGeom>
          <a:noFill/>
        </p:spPr>
        <p:txBody>
          <a:bodyPr wrap="square" rtlCol="0">
            <a:spAutoFit/>
          </a:bodyPr>
          <a:lstStyle/>
          <a:p>
            <a:r>
              <a:rPr lang="en-US" altLang="ja-JP" sz="1200" b="1" dirty="0">
                <a:solidFill>
                  <a:schemeClr val="bg1"/>
                </a:solidFill>
                <a:latin typeface="Arial Black" pitchFamily="34" charset="0"/>
              </a:rPr>
              <a:t>5</a:t>
            </a:r>
            <a:r>
              <a:rPr lang="en-US" altLang="ja-JP" sz="1200" b="1" dirty="0" smtClean="0">
                <a:solidFill>
                  <a:schemeClr val="bg1"/>
                </a:solidFill>
                <a:latin typeface="Arial Black" pitchFamily="34" charset="0"/>
              </a:rPr>
              <a:t>0 </a:t>
            </a:r>
            <a:r>
              <a:rPr lang="en-US" altLang="ja-JP" sz="1200" b="1" dirty="0">
                <a:solidFill>
                  <a:schemeClr val="bg1"/>
                </a:solidFill>
                <a:latin typeface="Arial Black" pitchFamily="34" charset="0"/>
              </a:rPr>
              <a:t>minutes</a:t>
            </a:r>
            <a:endParaRPr kumimoji="1" lang="ja-JP" altLang="en-US" sz="1200" b="1" dirty="0">
              <a:solidFill>
                <a:schemeClr val="bg1"/>
              </a:solidFill>
              <a:latin typeface="Arial Black" pitchFamily="34" charset="0"/>
            </a:endParaRPr>
          </a:p>
        </p:txBody>
      </p:sp>
      <p:sp>
        <p:nvSpPr>
          <p:cNvPr id="52" name="テキスト ボックス 51"/>
          <p:cNvSpPr txBox="1"/>
          <p:nvPr/>
        </p:nvSpPr>
        <p:spPr>
          <a:xfrm>
            <a:off x="4285236" y="4936053"/>
            <a:ext cx="1288894" cy="261610"/>
          </a:xfrm>
          <a:prstGeom prst="rect">
            <a:avLst/>
          </a:prstGeom>
          <a:noFill/>
        </p:spPr>
        <p:txBody>
          <a:bodyPr wrap="square" rtlCol="0">
            <a:spAutoFit/>
          </a:bodyPr>
          <a:lstStyle/>
          <a:p>
            <a:r>
              <a:rPr kumimoji="1" lang="en-US" altLang="ja-JP" sz="1100" b="1" dirty="0" smtClean="0">
                <a:solidFill>
                  <a:schemeClr val="bg1"/>
                </a:solidFill>
                <a:latin typeface="Arial Black" pitchFamily="34" charset="0"/>
              </a:rPr>
              <a:t>33.8</a:t>
            </a:r>
            <a:r>
              <a:rPr kumimoji="1" lang="ja-JP" altLang="en-US" sz="1100" b="1" dirty="0" smtClean="0">
                <a:solidFill>
                  <a:schemeClr val="bg1"/>
                </a:solidFill>
                <a:latin typeface="Arial Black" pitchFamily="34" charset="0"/>
              </a:rPr>
              <a:t>℃</a:t>
            </a:r>
            <a:r>
              <a:rPr kumimoji="1" lang="en-US" altLang="ja-JP" sz="1100" b="1" dirty="0" smtClean="0">
                <a:solidFill>
                  <a:schemeClr val="bg1"/>
                </a:solidFill>
                <a:latin typeface="Arial Black" pitchFamily="34" charset="0"/>
              </a:rPr>
              <a:t> </a:t>
            </a:r>
            <a:endParaRPr kumimoji="1" lang="ja-JP" altLang="en-US" sz="1100" b="1" dirty="0">
              <a:solidFill>
                <a:schemeClr val="bg1"/>
              </a:solidFill>
              <a:latin typeface="Arial Black" pitchFamily="34" charset="0"/>
            </a:endParaRPr>
          </a:p>
        </p:txBody>
      </p:sp>
      <p:pic>
        <p:nvPicPr>
          <p:cNvPr id="53" name="Picture 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57033" y="3565191"/>
            <a:ext cx="2671551" cy="2776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テキスト ボックス 53"/>
          <p:cNvSpPr txBox="1"/>
          <p:nvPr/>
        </p:nvSpPr>
        <p:spPr>
          <a:xfrm>
            <a:off x="6057033" y="3570797"/>
            <a:ext cx="1894771" cy="276999"/>
          </a:xfrm>
          <a:prstGeom prst="rect">
            <a:avLst/>
          </a:prstGeom>
          <a:noFill/>
        </p:spPr>
        <p:txBody>
          <a:bodyPr wrap="square" rtlCol="0">
            <a:spAutoFit/>
          </a:bodyPr>
          <a:lstStyle/>
          <a:p>
            <a:r>
              <a:rPr lang="en-US" altLang="ja-JP" sz="1200" b="1" dirty="0">
                <a:solidFill>
                  <a:schemeClr val="bg1"/>
                </a:solidFill>
                <a:latin typeface="Arial Black" pitchFamily="34" charset="0"/>
              </a:rPr>
              <a:t>6</a:t>
            </a:r>
            <a:r>
              <a:rPr lang="en-US" altLang="ja-JP" sz="1200" b="1" dirty="0" smtClean="0">
                <a:solidFill>
                  <a:schemeClr val="bg1"/>
                </a:solidFill>
                <a:latin typeface="Arial Black" pitchFamily="34" charset="0"/>
              </a:rPr>
              <a:t>0 </a:t>
            </a:r>
            <a:r>
              <a:rPr lang="en-US" altLang="ja-JP" sz="1200" b="1" dirty="0">
                <a:solidFill>
                  <a:schemeClr val="bg1"/>
                </a:solidFill>
                <a:latin typeface="Arial Black" pitchFamily="34" charset="0"/>
              </a:rPr>
              <a:t>minutes</a:t>
            </a:r>
            <a:endParaRPr kumimoji="1" lang="ja-JP" altLang="en-US" sz="1200" b="1" dirty="0">
              <a:solidFill>
                <a:schemeClr val="bg1"/>
              </a:solidFill>
              <a:latin typeface="Arial Black" pitchFamily="34" charset="0"/>
            </a:endParaRPr>
          </a:p>
        </p:txBody>
      </p:sp>
      <p:sp>
        <p:nvSpPr>
          <p:cNvPr id="55" name="テキスト ボックス 54"/>
          <p:cNvSpPr txBox="1"/>
          <p:nvPr/>
        </p:nvSpPr>
        <p:spPr>
          <a:xfrm>
            <a:off x="7485053" y="4945226"/>
            <a:ext cx="1288894" cy="261610"/>
          </a:xfrm>
          <a:prstGeom prst="rect">
            <a:avLst/>
          </a:prstGeom>
          <a:noFill/>
        </p:spPr>
        <p:txBody>
          <a:bodyPr wrap="square" rtlCol="0">
            <a:spAutoFit/>
          </a:bodyPr>
          <a:lstStyle/>
          <a:p>
            <a:r>
              <a:rPr kumimoji="1" lang="en-US" altLang="ja-JP" sz="1100" b="1" dirty="0" smtClean="0">
                <a:solidFill>
                  <a:schemeClr val="bg1"/>
                </a:solidFill>
                <a:latin typeface="Arial Black" pitchFamily="34" charset="0"/>
              </a:rPr>
              <a:t>35.0</a:t>
            </a:r>
            <a:r>
              <a:rPr kumimoji="1" lang="ja-JP" altLang="en-US" sz="1100" b="1" dirty="0" smtClean="0">
                <a:solidFill>
                  <a:schemeClr val="bg1"/>
                </a:solidFill>
                <a:latin typeface="Arial Black" pitchFamily="34" charset="0"/>
              </a:rPr>
              <a:t>℃</a:t>
            </a:r>
            <a:r>
              <a:rPr kumimoji="1" lang="en-US" altLang="ja-JP" sz="1100" b="1" dirty="0" smtClean="0">
                <a:solidFill>
                  <a:schemeClr val="bg1"/>
                </a:solidFill>
                <a:latin typeface="Arial Black" pitchFamily="34" charset="0"/>
              </a:rPr>
              <a:t> </a:t>
            </a:r>
            <a:endParaRPr kumimoji="1" lang="ja-JP" altLang="en-US" sz="1100" b="1" dirty="0">
              <a:solidFill>
                <a:schemeClr val="bg1"/>
              </a:solidFill>
              <a:latin typeface="Arial Black" pitchFamily="34" charset="0"/>
            </a:endParaRPr>
          </a:p>
        </p:txBody>
      </p:sp>
      <p:sp>
        <p:nvSpPr>
          <p:cNvPr id="68" name="フッター プレースホルダー 7"/>
          <p:cNvSpPr txBox="1">
            <a:spLocks/>
          </p:cNvSpPr>
          <p:nvPr/>
        </p:nvSpPr>
        <p:spPr>
          <a:xfrm>
            <a:off x="136167" y="6087858"/>
            <a:ext cx="28956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mtClean="0"/>
              <a:t>Introduction</a:t>
            </a:r>
            <a:endParaRPr lang="ja-JP" altLang="en-US"/>
          </a:p>
        </p:txBody>
      </p:sp>
      <p:grpSp>
        <p:nvGrpSpPr>
          <p:cNvPr id="69" name="グループ化 68"/>
          <p:cNvGrpSpPr/>
          <p:nvPr/>
        </p:nvGrpSpPr>
        <p:grpSpPr>
          <a:xfrm>
            <a:off x="261137" y="4289111"/>
            <a:ext cx="2771764" cy="2135058"/>
            <a:chOff x="1085099" y="1992680"/>
            <a:chExt cx="3370671" cy="1972188"/>
          </a:xfrm>
        </p:grpSpPr>
        <p:grpSp>
          <p:nvGrpSpPr>
            <p:cNvPr id="80" name="グループ化 79"/>
            <p:cNvGrpSpPr/>
            <p:nvPr/>
          </p:nvGrpSpPr>
          <p:grpSpPr>
            <a:xfrm>
              <a:off x="1085099" y="1992680"/>
              <a:ext cx="3370671" cy="1972188"/>
              <a:chOff x="756590" y="1942057"/>
              <a:chExt cx="3370671" cy="1972188"/>
            </a:xfrm>
          </p:grpSpPr>
          <p:pic>
            <p:nvPicPr>
              <p:cNvPr id="83"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324692" y="2042037"/>
                <a:ext cx="2802569"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4" name="直線コネクタ 83"/>
              <p:cNvCxnSpPr/>
              <p:nvPr/>
            </p:nvCxnSpPr>
            <p:spPr>
              <a:xfrm flipH="1" flipV="1">
                <a:off x="756590" y="2443246"/>
                <a:ext cx="1197988" cy="47539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H="1" flipV="1">
                <a:off x="1466472" y="2018128"/>
                <a:ext cx="1264499" cy="443989"/>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767650" y="2230687"/>
                <a:ext cx="356563" cy="2314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V="1">
                <a:off x="1232686" y="2018128"/>
                <a:ext cx="233784" cy="11840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1124213" y="1942057"/>
                <a:ext cx="5926" cy="48436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1226760" y="1998336"/>
                <a:ext cx="5926" cy="27590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1" name="直線矢印コネクタ 80"/>
            <p:cNvCxnSpPr/>
            <p:nvPr/>
          </p:nvCxnSpPr>
          <p:spPr>
            <a:xfrm flipH="1" flipV="1">
              <a:off x="2260502" y="2092660"/>
              <a:ext cx="440899" cy="1429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81"/>
            <p:cNvCxnSpPr/>
            <p:nvPr/>
          </p:nvCxnSpPr>
          <p:spPr>
            <a:xfrm>
              <a:off x="1421731" y="2757260"/>
              <a:ext cx="462940" cy="2119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70" name="テキスト ボックス 69"/>
          <p:cNvSpPr txBox="1"/>
          <p:nvPr/>
        </p:nvSpPr>
        <p:spPr>
          <a:xfrm>
            <a:off x="347469" y="6177687"/>
            <a:ext cx="2775456" cy="276999"/>
          </a:xfrm>
          <a:prstGeom prst="rect">
            <a:avLst/>
          </a:prstGeom>
          <a:noFill/>
        </p:spPr>
        <p:txBody>
          <a:bodyPr wrap="square" rtlCol="0">
            <a:spAutoFit/>
          </a:bodyPr>
          <a:lstStyle/>
          <a:p>
            <a:pPr algn="ctr"/>
            <a:r>
              <a:rPr lang="en-US" altLang="ja-JP" sz="1200" dirty="0" err="1" smtClean="0">
                <a:latin typeface="Arial Black" pitchFamily="34" charset="0"/>
              </a:rPr>
              <a:t>Peltier</a:t>
            </a:r>
            <a:r>
              <a:rPr lang="en-US" altLang="ja-JP" sz="1200" dirty="0" smtClean="0">
                <a:latin typeface="Arial Black" pitchFamily="34" charset="0"/>
              </a:rPr>
              <a:t> module (KSM-06071C)</a:t>
            </a:r>
            <a:endParaRPr kumimoji="1" lang="en-US" altLang="ja-JP" sz="1200" dirty="0" smtClean="0">
              <a:latin typeface="Arial Black" pitchFamily="34" charset="0"/>
            </a:endParaRPr>
          </a:p>
        </p:txBody>
      </p:sp>
      <p:sp>
        <p:nvSpPr>
          <p:cNvPr id="71" name="下矢印 70"/>
          <p:cNvSpPr/>
          <p:nvPr/>
        </p:nvSpPr>
        <p:spPr>
          <a:xfrm>
            <a:off x="2288752" y="5652709"/>
            <a:ext cx="809377" cy="418393"/>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テキスト ボックス 71"/>
          <p:cNvSpPr txBox="1"/>
          <p:nvPr/>
        </p:nvSpPr>
        <p:spPr>
          <a:xfrm>
            <a:off x="385271" y="5932602"/>
            <a:ext cx="1877279" cy="276999"/>
          </a:xfrm>
          <a:prstGeom prst="rect">
            <a:avLst/>
          </a:prstGeom>
          <a:noFill/>
        </p:spPr>
        <p:txBody>
          <a:bodyPr wrap="square" rtlCol="0">
            <a:spAutoFit/>
          </a:bodyPr>
          <a:lstStyle/>
          <a:p>
            <a:pPr algn="ctr"/>
            <a:r>
              <a:rPr lang="en-US" altLang="ja-JP" sz="1200" dirty="0" smtClean="0">
                <a:latin typeface="Arial Black" pitchFamily="34" charset="0"/>
              </a:rPr>
              <a:t>I</a:t>
            </a:r>
            <a:r>
              <a:rPr lang="en-US" altLang="ja-JP" sz="1200" baseline="-25000" dirty="0" smtClean="0">
                <a:latin typeface="Arial Black" pitchFamily="34" charset="0"/>
              </a:rPr>
              <a:t>max</a:t>
            </a:r>
            <a:r>
              <a:rPr lang="en-US" altLang="ja-JP" sz="1200" dirty="0" smtClean="0">
                <a:latin typeface="Arial Black" pitchFamily="34" charset="0"/>
              </a:rPr>
              <a:t>=6A, </a:t>
            </a:r>
            <a:r>
              <a:rPr lang="en-US" altLang="ja-JP" sz="1200" dirty="0" err="1" smtClean="0">
                <a:latin typeface="Arial Black" pitchFamily="34" charset="0"/>
              </a:rPr>
              <a:t>V</a:t>
            </a:r>
            <a:r>
              <a:rPr lang="en-US" altLang="ja-JP" sz="1200" baseline="-25000" dirty="0" err="1">
                <a:latin typeface="Arial Black" pitchFamily="34" charset="0"/>
              </a:rPr>
              <a:t>max</a:t>
            </a:r>
            <a:r>
              <a:rPr lang="en-US" altLang="ja-JP" sz="1200" dirty="0" smtClean="0">
                <a:latin typeface="Arial Black" pitchFamily="34" charset="0"/>
              </a:rPr>
              <a:t>=8.3V</a:t>
            </a:r>
            <a:endParaRPr kumimoji="1" lang="en-US" altLang="ja-JP" sz="1200" dirty="0" smtClean="0">
              <a:latin typeface="Arial Black" pitchFamily="34" charset="0"/>
            </a:endParaRPr>
          </a:p>
        </p:txBody>
      </p:sp>
      <p:sp>
        <p:nvSpPr>
          <p:cNvPr id="73" name="テキスト ボックス 72"/>
          <p:cNvSpPr txBox="1"/>
          <p:nvPr/>
        </p:nvSpPr>
        <p:spPr>
          <a:xfrm>
            <a:off x="467228" y="5207839"/>
            <a:ext cx="451412" cy="276999"/>
          </a:xfrm>
          <a:prstGeom prst="rect">
            <a:avLst/>
          </a:prstGeom>
          <a:noFill/>
        </p:spPr>
        <p:txBody>
          <a:bodyPr wrap="square" rtlCol="0">
            <a:spAutoFit/>
          </a:bodyPr>
          <a:lstStyle/>
          <a:p>
            <a:pPr algn="ctr"/>
            <a:r>
              <a:rPr lang="en-US" altLang="ja-JP" sz="1200" dirty="0">
                <a:latin typeface="Arial Black" pitchFamily="34" charset="0"/>
              </a:rPr>
              <a:t>2</a:t>
            </a:r>
            <a:r>
              <a:rPr lang="en-US" altLang="ja-JP" sz="1200" dirty="0" smtClean="0">
                <a:latin typeface="Arial Black" pitchFamily="34" charset="0"/>
              </a:rPr>
              <a:t>A</a:t>
            </a:r>
            <a:endParaRPr kumimoji="1" lang="en-US" altLang="ja-JP" sz="1200" dirty="0" smtClean="0">
              <a:latin typeface="Arial Black" pitchFamily="34" charset="0"/>
            </a:endParaRPr>
          </a:p>
        </p:txBody>
      </p:sp>
      <p:sp>
        <p:nvSpPr>
          <p:cNvPr id="74" name="テキスト ボックス 73"/>
          <p:cNvSpPr txBox="1"/>
          <p:nvPr/>
        </p:nvSpPr>
        <p:spPr>
          <a:xfrm>
            <a:off x="47030" y="4331008"/>
            <a:ext cx="569495" cy="276999"/>
          </a:xfrm>
          <a:prstGeom prst="rect">
            <a:avLst/>
          </a:prstGeom>
          <a:noFill/>
        </p:spPr>
        <p:txBody>
          <a:bodyPr wrap="square" rtlCol="0">
            <a:spAutoFit/>
          </a:bodyPr>
          <a:lstStyle/>
          <a:p>
            <a:pPr algn="ctr"/>
            <a:r>
              <a:rPr lang="en-US" altLang="ja-JP" sz="1200" dirty="0" smtClean="0">
                <a:latin typeface="Arial Black" pitchFamily="34" charset="0"/>
              </a:rPr>
              <a:t>2.6V</a:t>
            </a:r>
            <a:endParaRPr kumimoji="1" lang="en-US" altLang="ja-JP" sz="1200" dirty="0" smtClean="0">
              <a:latin typeface="Arial Black" pitchFamily="34" charset="0"/>
            </a:endParaRPr>
          </a:p>
        </p:txBody>
      </p:sp>
      <p:sp>
        <p:nvSpPr>
          <p:cNvPr id="75" name="テキスト ボックス 74"/>
          <p:cNvSpPr txBox="1"/>
          <p:nvPr/>
        </p:nvSpPr>
        <p:spPr>
          <a:xfrm>
            <a:off x="2439530" y="5668234"/>
            <a:ext cx="545106" cy="261610"/>
          </a:xfrm>
          <a:prstGeom prst="rect">
            <a:avLst/>
          </a:prstGeom>
          <a:noFill/>
        </p:spPr>
        <p:txBody>
          <a:bodyPr wrap="square" rtlCol="0">
            <a:spAutoFit/>
          </a:bodyPr>
          <a:lstStyle/>
          <a:p>
            <a:r>
              <a:rPr kumimoji="1" lang="en-US" altLang="ja-JP" sz="1100" b="1" dirty="0" smtClean="0">
                <a:latin typeface="ＭＳ ゴシック" pitchFamily="49" charset="-128"/>
              </a:rPr>
              <a:t>27</a:t>
            </a:r>
            <a:r>
              <a:rPr kumimoji="1" lang="ja-JP" altLang="en-US" sz="1100" b="1" dirty="0" smtClean="0">
                <a:latin typeface="ＭＳ ゴシック" pitchFamily="49" charset="-128"/>
              </a:rPr>
              <a:t>℃</a:t>
            </a:r>
            <a:endParaRPr kumimoji="1" lang="ja-JP" altLang="en-US" sz="1100" b="1" dirty="0">
              <a:latin typeface="ＭＳ ゴシック" pitchFamily="49" charset="-128"/>
            </a:endParaRPr>
          </a:p>
        </p:txBody>
      </p:sp>
      <p:sp>
        <p:nvSpPr>
          <p:cNvPr id="76" name="下矢印 75"/>
          <p:cNvSpPr/>
          <p:nvPr/>
        </p:nvSpPr>
        <p:spPr>
          <a:xfrm>
            <a:off x="1979850" y="4879817"/>
            <a:ext cx="809377" cy="418393"/>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2183357" y="4946229"/>
            <a:ext cx="545106" cy="261610"/>
          </a:xfrm>
          <a:prstGeom prst="rect">
            <a:avLst/>
          </a:prstGeom>
          <a:noFill/>
        </p:spPr>
        <p:txBody>
          <a:bodyPr wrap="square" rtlCol="0">
            <a:spAutoFit/>
          </a:bodyPr>
          <a:lstStyle/>
          <a:p>
            <a:r>
              <a:rPr kumimoji="1" lang="en-US" altLang="ja-JP" sz="1100" b="1" dirty="0" smtClean="0">
                <a:solidFill>
                  <a:schemeClr val="bg1"/>
                </a:solidFill>
                <a:latin typeface="ＭＳ ゴシック" pitchFamily="49" charset="-128"/>
              </a:rPr>
              <a:t>7 </a:t>
            </a:r>
            <a:r>
              <a:rPr kumimoji="1" lang="ja-JP" altLang="en-US" sz="1100" b="1" dirty="0" smtClean="0">
                <a:solidFill>
                  <a:schemeClr val="bg1"/>
                </a:solidFill>
                <a:latin typeface="ＭＳ ゴシック" pitchFamily="49" charset="-128"/>
              </a:rPr>
              <a:t>℃</a:t>
            </a:r>
            <a:endParaRPr kumimoji="1" lang="ja-JP" altLang="en-US" sz="1100" b="1" dirty="0">
              <a:solidFill>
                <a:schemeClr val="bg1"/>
              </a:solidFill>
              <a:latin typeface="ＭＳ ゴシック" pitchFamily="49" charset="-128"/>
            </a:endParaRPr>
          </a:p>
        </p:txBody>
      </p:sp>
      <p:sp>
        <p:nvSpPr>
          <p:cNvPr id="78" name="テキスト ボックス 77"/>
          <p:cNvSpPr txBox="1"/>
          <p:nvPr/>
        </p:nvSpPr>
        <p:spPr>
          <a:xfrm>
            <a:off x="2396396" y="4657012"/>
            <a:ext cx="451412" cy="276999"/>
          </a:xfrm>
          <a:prstGeom prst="rect">
            <a:avLst/>
          </a:prstGeom>
          <a:noFill/>
        </p:spPr>
        <p:txBody>
          <a:bodyPr wrap="square" rtlCol="0">
            <a:spAutoFit/>
          </a:bodyPr>
          <a:lstStyle/>
          <a:p>
            <a:pPr algn="ctr"/>
            <a:r>
              <a:rPr lang="en-US" altLang="ja-JP" sz="1200" dirty="0" smtClean="0">
                <a:latin typeface="Arial Black" pitchFamily="34" charset="0"/>
              </a:rPr>
              <a:t>8W</a:t>
            </a:r>
            <a:endParaRPr kumimoji="1" lang="en-US" altLang="ja-JP" sz="1200" dirty="0" smtClean="0">
              <a:latin typeface="Arial Black" pitchFamily="34" charset="0"/>
            </a:endParaRPr>
          </a:p>
        </p:txBody>
      </p:sp>
      <p:sp>
        <p:nvSpPr>
          <p:cNvPr id="79" name="テキスト ボックス 78"/>
          <p:cNvSpPr txBox="1"/>
          <p:nvPr/>
        </p:nvSpPr>
        <p:spPr>
          <a:xfrm>
            <a:off x="2684952" y="5398157"/>
            <a:ext cx="549315" cy="276999"/>
          </a:xfrm>
          <a:prstGeom prst="rect">
            <a:avLst/>
          </a:prstGeom>
          <a:noFill/>
        </p:spPr>
        <p:txBody>
          <a:bodyPr wrap="square" rtlCol="0">
            <a:spAutoFit/>
          </a:bodyPr>
          <a:lstStyle/>
          <a:p>
            <a:pPr algn="ctr"/>
            <a:r>
              <a:rPr lang="en-US" altLang="ja-JP" sz="1200" dirty="0" smtClean="0">
                <a:latin typeface="Arial Black" pitchFamily="34" charset="0"/>
              </a:rPr>
              <a:t>13W</a:t>
            </a:r>
            <a:endParaRPr kumimoji="1" lang="en-US" altLang="ja-JP" sz="1200" dirty="0" smtClean="0">
              <a:latin typeface="Arial Black" pitchFamily="34" charset="0"/>
            </a:endParaRPr>
          </a:p>
        </p:txBody>
      </p:sp>
    </p:spTree>
    <p:extLst>
      <p:ext uri="{BB962C8B-B14F-4D97-AF65-F5344CB8AC3E}">
        <p14:creationId xmlns:p14="http://schemas.microsoft.com/office/powerpoint/2010/main" val="3432858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1916" y="116919"/>
            <a:ext cx="3597328" cy="1676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16632"/>
            <a:ext cx="5040560" cy="6494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7" name="グループ化 46"/>
          <p:cNvGrpSpPr/>
          <p:nvPr/>
        </p:nvGrpSpPr>
        <p:grpSpPr>
          <a:xfrm>
            <a:off x="5797276" y="2257183"/>
            <a:ext cx="2771764" cy="2135058"/>
            <a:chOff x="1085099" y="1992680"/>
            <a:chExt cx="3370671" cy="1972188"/>
          </a:xfrm>
        </p:grpSpPr>
        <p:grpSp>
          <p:nvGrpSpPr>
            <p:cNvPr id="48" name="グループ化 47"/>
            <p:cNvGrpSpPr/>
            <p:nvPr/>
          </p:nvGrpSpPr>
          <p:grpSpPr>
            <a:xfrm>
              <a:off x="1085099" y="1992680"/>
              <a:ext cx="3370671" cy="1972188"/>
              <a:chOff x="756590" y="1942057"/>
              <a:chExt cx="3370671" cy="1972188"/>
            </a:xfrm>
          </p:grpSpPr>
          <p:pic>
            <p:nvPicPr>
              <p:cNvPr id="5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4692" y="2042037"/>
                <a:ext cx="2802569"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7" name="直線コネクタ 56"/>
              <p:cNvCxnSpPr/>
              <p:nvPr/>
            </p:nvCxnSpPr>
            <p:spPr>
              <a:xfrm flipH="1" flipV="1">
                <a:off x="756590" y="2443246"/>
                <a:ext cx="1197988" cy="47539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H="1" flipV="1">
                <a:off x="1466472" y="2018128"/>
                <a:ext cx="1264499" cy="443989"/>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V="1">
                <a:off x="767650" y="2230687"/>
                <a:ext cx="356563" cy="2314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V="1">
                <a:off x="1232686" y="2018128"/>
                <a:ext cx="233784" cy="11840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1124213" y="1942057"/>
                <a:ext cx="5926" cy="48436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1226760" y="1998336"/>
                <a:ext cx="5926" cy="27590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0" name="直線矢印コネクタ 49"/>
            <p:cNvCxnSpPr/>
            <p:nvPr/>
          </p:nvCxnSpPr>
          <p:spPr>
            <a:xfrm flipH="1" flipV="1">
              <a:off x="2260502" y="2092660"/>
              <a:ext cx="440899" cy="1429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1421731" y="2757260"/>
              <a:ext cx="462940" cy="2119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7" name="フッター プレースホルダー 7"/>
          <p:cNvSpPr>
            <a:spLocks noGrp="1"/>
          </p:cNvSpPr>
          <p:nvPr>
            <p:ph type="ftr" sz="quarter" idx="11"/>
          </p:nvPr>
        </p:nvSpPr>
        <p:spPr>
          <a:xfrm>
            <a:off x="5716496" y="6246435"/>
            <a:ext cx="2895600" cy="365125"/>
          </a:xfrm>
        </p:spPr>
        <p:txBody>
          <a:bodyPr/>
          <a:lstStyle/>
          <a:p>
            <a:r>
              <a:rPr kumimoji="1" lang="en-US" altLang="ja-JP" smtClean="0"/>
              <a:t>Introduction</a:t>
            </a:r>
            <a:endParaRPr kumimoji="1" lang="ja-JP" altLang="en-US"/>
          </a:p>
        </p:txBody>
      </p:sp>
      <p:grpSp>
        <p:nvGrpSpPr>
          <p:cNvPr id="88" name="グループ化 87"/>
          <p:cNvGrpSpPr/>
          <p:nvPr/>
        </p:nvGrpSpPr>
        <p:grpSpPr>
          <a:xfrm>
            <a:off x="5841466" y="4447688"/>
            <a:ext cx="2771764" cy="2135058"/>
            <a:chOff x="1085099" y="1992680"/>
            <a:chExt cx="3370671" cy="1972188"/>
          </a:xfrm>
        </p:grpSpPr>
        <p:grpSp>
          <p:nvGrpSpPr>
            <p:cNvPr id="89" name="グループ化 88"/>
            <p:cNvGrpSpPr/>
            <p:nvPr/>
          </p:nvGrpSpPr>
          <p:grpSpPr>
            <a:xfrm>
              <a:off x="1085099" y="1992680"/>
              <a:ext cx="3370671" cy="1972188"/>
              <a:chOff x="756590" y="1942057"/>
              <a:chExt cx="3370671" cy="1972188"/>
            </a:xfrm>
          </p:grpSpPr>
          <p:pic>
            <p:nvPicPr>
              <p:cNvPr id="9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4692" y="2042037"/>
                <a:ext cx="2802569"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3" name="直線コネクタ 92"/>
              <p:cNvCxnSpPr/>
              <p:nvPr/>
            </p:nvCxnSpPr>
            <p:spPr>
              <a:xfrm flipH="1" flipV="1">
                <a:off x="756590" y="2443246"/>
                <a:ext cx="1197988" cy="47539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p:nvCxnSpPr>
            <p:spPr>
              <a:xfrm flipH="1" flipV="1">
                <a:off x="1466472" y="2018128"/>
                <a:ext cx="1264499" cy="443989"/>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5" name="直線コネクタ 94"/>
              <p:cNvCxnSpPr/>
              <p:nvPr/>
            </p:nvCxnSpPr>
            <p:spPr>
              <a:xfrm flipV="1">
                <a:off x="767650" y="2230687"/>
                <a:ext cx="356563" cy="2314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直線コネクタ 95"/>
              <p:cNvCxnSpPr/>
              <p:nvPr/>
            </p:nvCxnSpPr>
            <p:spPr>
              <a:xfrm flipV="1">
                <a:off x="1232686" y="2018128"/>
                <a:ext cx="233784" cy="11840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1124213" y="1942057"/>
                <a:ext cx="5926" cy="48436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コネクタ 97"/>
              <p:cNvCxnSpPr/>
              <p:nvPr/>
            </p:nvCxnSpPr>
            <p:spPr>
              <a:xfrm>
                <a:off x="1226760" y="1998336"/>
                <a:ext cx="5926" cy="27590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0" name="直線矢印コネクタ 89"/>
            <p:cNvCxnSpPr/>
            <p:nvPr/>
          </p:nvCxnSpPr>
          <p:spPr>
            <a:xfrm flipH="1" flipV="1">
              <a:off x="2260502" y="2092660"/>
              <a:ext cx="440899" cy="1429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直線矢印コネクタ 90"/>
            <p:cNvCxnSpPr/>
            <p:nvPr/>
          </p:nvCxnSpPr>
          <p:spPr>
            <a:xfrm>
              <a:off x="1421731" y="2757260"/>
              <a:ext cx="462940" cy="2119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99" name="テキスト ボックス 98"/>
          <p:cNvSpPr txBox="1"/>
          <p:nvPr/>
        </p:nvSpPr>
        <p:spPr>
          <a:xfrm>
            <a:off x="5927798" y="6336264"/>
            <a:ext cx="2775456" cy="276999"/>
          </a:xfrm>
          <a:prstGeom prst="rect">
            <a:avLst/>
          </a:prstGeom>
          <a:noFill/>
        </p:spPr>
        <p:txBody>
          <a:bodyPr wrap="square" rtlCol="0">
            <a:spAutoFit/>
          </a:bodyPr>
          <a:lstStyle/>
          <a:p>
            <a:pPr algn="ctr"/>
            <a:r>
              <a:rPr lang="en-US" altLang="ja-JP" sz="1200" dirty="0" err="1" smtClean="0">
                <a:latin typeface="Arial Black" pitchFamily="34" charset="0"/>
              </a:rPr>
              <a:t>Peltier</a:t>
            </a:r>
            <a:r>
              <a:rPr lang="en-US" altLang="ja-JP" sz="1200" dirty="0" smtClean="0">
                <a:latin typeface="Arial Black" pitchFamily="34" charset="0"/>
              </a:rPr>
              <a:t> module (KSM-06071C)</a:t>
            </a:r>
            <a:endParaRPr kumimoji="1" lang="en-US" altLang="ja-JP" sz="1200" dirty="0" smtClean="0">
              <a:latin typeface="Arial Black" pitchFamily="34" charset="0"/>
            </a:endParaRPr>
          </a:p>
        </p:txBody>
      </p:sp>
      <p:sp>
        <p:nvSpPr>
          <p:cNvPr id="100" name="下矢印 99"/>
          <p:cNvSpPr/>
          <p:nvPr/>
        </p:nvSpPr>
        <p:spPr>
          <a:xfrm>
            <a:off x="7869081" y="5811286"/>
            <a:ext cx="809377" cy="418393"/>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5965600" y="6091179"/>
            <a:ext cx="1877279" cy="276999"/>
          </a:xfrm>
          <a:prstGeom prst="rect">
            <a:avLst/>
          </a:prstGeom>
          <a:noFill/>
        </p:spPr>
        <p:txBody>
          <a:bodyPr wrap="square" rtlCol="0">
            <a:spAutoFit/>
          </a:bodyPr>
          <a:lstStyle/>
          <a:p>
            <a:pPr algn="ctr"/>
            <a:r>
              <a:rPr lang="en-US" altLang="ja-JP" sz="1200" dirty="0" smtClean="0">
                <a:latin typeface="Arial Black" pitchFamily="34" charset="0"/>
              </a:rPr>
              <a:t>I</a:t>
            </a:r>
            <a:r>
              <a:rPr lang="en-US" altLang="ja-JP" sz="1200" baseline="-25000" dirty="0" smtClean="0">
                <a:latin typeface="Arial Black" pitchFamily="34" charset="0"/>
              </a:rPr>
              <a:t>max</a:t>
            </a:r>
            <a:r>
              <a:rPr lang="en-US" altLang="ja-JP" sz="1200" dirty="0" smtClean="0">
                <a:latin typeface="Arial Black" pitchFamily="34" charset="0"/>
              </a:rPr>
              <a:t>=6A, </a:t>
            </a:r>
            <a:r>
              <a:rPr lang="en-US" altLang="ja-JP" sz="1200" dirty="0" err="1" smtClean="0">
                <a:latin typeface="Arial Black" pitchFamily="34" charset="0"/>
              </a:rPr>
              <a:t>V</a:t>
            </a:r>
            <a:r>
              <a:rPr lang="en-US" altLang="ja-JP" sz="1200" baseline="-25000" dirty="0" err="1">
                <a:latin typeface="Arial Black" pitchFamily="34" charset="0"/>
              </a:rPr>
              <a:t>max</a:t>
            </a:r>
            <a:r>
              <a:rPr lang="en-US" altLang="ja-JP" sz="1200" dirty="0" smtClean="0">
                <a:latin typeface="Arial Black" pitchFamily="34" charset="0"/>
              </a:rPr>
              <a:t>=8.3V</a:t>
            </a:r>
            <a:endParaRPr kumimoji="1" lang="en-US" altLang="ja-JP" sz="1200" dirty="0" smtClean="0">
              <a:latin typeface="Arial Black" pitchFamily="34" charset="0"/>
            </a:endParaRPr>
          </a:p>
        </p:txBody>
      </p:sp>
      <p:sp>
        <p:nvSpPr>
          <p:cNvPr id="102" name="テキスト ボックス 101"/>
          <p:cNvSpPr txBox="1"/>
          <p:nvPr/>
        </p:nvSpPr>
        <p:spPr>
          <a:xfrm>
            <a:off x="6047557" y="5366416"/>
            <a:ext cx="451412" cy="276999"/>
          </a:xfrm>
          <a:prstGeom prst="rect">
            <a:avLst/>
          </a:prstGeom>
          <a:noFill/>
        </p:spPr>
        <p:txBody>
          <a:bodyPr wrap="square" rtlCol="0">
            <a:spAutoFit/>
          </a:bodyPr>
          <a:lstStyle/>
          <a:p>
            <a:pPr algn="ctr"/>
            <a:r>
              <a:rPr lang="en-US" altLang="ja-JP" sz="1200" dirty="0">
                <a:latin typeface="Arial Black" pitchFamily="34" charset="0"/>
              </a:rPr>
              <a:t>2</a:t>
            </a:r>
            <a:r>
              <a:rPr lang="en-US" altLang="ja-JP" sz="1200" dirty="0" smtClean="0">
                <a:latin typeface="Arial Black" pitchFamily="34" charset="0"/>
              </a:rPr>
              <a:t>A</a:t>
            </a:r>
            <a:endParaRPr kumimoji="1" lang="en-US" altLang="ja-JP" sz="1200" dirty="0" smtClean="0">
              <a:latin typeface="Arial Black" pitchFamily="34" charset="0"/>
            </a:endParaRPr>
          </a:p>
        </p:txBody>
      </p:sp>
      <p:sp>
        <p:nvSpPr>
          <p:cNvPr id="103" name="テキスト ボックス 102"/>
          <p:cNvSpPr txBox="1"/>
          <p:nvPr/>
        </p:nvSpPr>
        <p:spPr>
          <a:xfrm>
            <a:off x="5627359" y="4489585"/>
            <a:ext cx="569495" cy="276999"/>
          </a:xfrm>
          <a:prstGeom prst="rect">
            <a:avLst/>
          </a:prstGeom>
          <a:noFill/>
        </p:spPr>
        <p:txBody>
          <a:bodyPr wrap="square" rtlCol="0">
            <a:spAutoFit/>
          </a:bodyPr>
          <a:lstStyle/>
          <a:p>
            <a:pPr algn="ctr"/>
            <a:r>
              <a:rPr lang="en-US" altLang="ja-JP" sz="1200" dirty="0" smtClean="0">
                <a:latin typeface="Arial Black" pitchFamily="34" charset="0"/>
              </a:rPr>
              <a:t>2.5V</a:t>
            </a:r>
            <a:endParaRPr kumimoji="1" lang="en-US" altLang="ja-JP" sz="1200" dirty="0" smtClean="0">
              <a:latin typeface="Arial Black" pitchFamily="34" charset="0"/>
            </a:endParaRPr>
          </a:p>
        </p:txBody>
      </p:sp>
      <p:sp>
        <p:nvSpPr>
          <p:cNvPr id="104" name="テキスト ボックス 103"/>
          <p:cNvSpPr txBox="1"/>
          <p:nvPr/>
        </p:nvSpPr>
        <p:spPr>
          <a:xfrm>
            <a:off x="8019859" y="5826811"/>
            <a:ext cx="545106" cy="261610"/>
          </a:xfrm>
          <a:prstGeom prst="rect">
            <a:avLst/>
          </a:prstGeom>
          <a:noFill/>
        </p:spPr>
        <p:txBody>
          <a:bodyPr wrap="square" rtlCol="0">
            <a:spAutoFit/>
          </a:bodyPr>
          <a:lstStyle/>
          <a:p>
            <a:r>
              <a:rPr kumimoji="1" lang="en-US" altLang="ja-JP" sz="1100" b="1" dirty="0" smtClean="0">
                <a:latin typeface="ＭＳ ゴシック" pitchFamily="49" charset="-128"/>
              </a:rPr>
              <a:t>27</a:t>
            </a:r>
            <a:r>
              <a:rPr kumimoji="1" lang="ja-JP" altLang="en-US" sz="1100" b="1" dirty="0" smtClean="0">
                <a:latin typeface="ＭＳ ゴシック" pitchFamily="49" charset="-128"/>
              </a:rPr>
              <a:t>℃</a:t>
            </a:r>
            <a:endParaRPr kumimoji="1" lang="ja-JP" altLang="en-US" sz="1100" b="1" dirty="0">
              <a:latin typeface="ＭＳ ゴシック" pitchFamily="49" charset="-128"/>
            </a:endParaRPr>
          </a:p>
        </p:txBody>
      </p:sp>
      <p:sp>
        <p:nvSpPr>
          <p:cNvPr id="105" name="下矢印 104"/>
          <p:cNvSpPr/>
          <p:nvPr/>
        </p:nvSpPr>
        <p:spPr>
          <a:xfrm>
            <a:off x="7560179" y="5038394"/>
            <a:ext cx="809377" cy="418393"/>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テキスト ボックス 105"/>
          <p:cNvSpPr txBox="1"/>
          <p:nvPr/>
        </p:nvSpPr>
        <p:spPr>
          <a:xfrm>
            <a:off x="7763686" y="5104806"/>
            <a:ext cx="545106" cy="261610"/>
          </a:xfrm>
          <a:prstGeom prst="rect">
            <a:avLst/>
          </a:prstGeom>
          <a:noFill/>
        </p:spPr>
        <p:txBody>
          <a:bodyPr wrap="square" rtlCol="0">
            <a:spAutoFit/>
          </a:bodyPr>
          <a:lstStyle/>
          <a:p>
            <a:r>
              <a:rPr kumimoji="1" lang="en-US" altLang="ja-JP" sz="1100" b="1" dirty="0" smtClean="0">
                <a:solidFill>
                  <a:schemeClr val="bg1"/>
                </a:solidFill>
                <a:latin typeface="ＭＳ ゴシック" pitchFamily="49" charset="-128"/>
              </a:rPr>
              <a:t>7 </a:t>
            </a:r>
            <a:r>
              <a:rPr kumimoji="1" lang="ja-JP" altLang="en-US" sz="1100" b="1" dirty="0" smtClean="0">
                <a:solidFill>
                  <a:schemeClr val="bg1"/>
                </a:solidFill>
                <a:latin typeface="ＭＳ ゴシック" pitchFamily="49" charset="-128"/>
              </a:rPr>
              <a:t>℃</a:t>
            </a:r>
            <a:endParaRPr kumimoji="1" lang="ja-JP" altLang="en-US" sz="1100" b="1" dirty="0">
              <a:solidFill>
                <a:schemeClr val="bg1"/>
              </a:solidFill>
              <a:latin typeface="ＭＳ ゴシック" pitchFamily="49" charset="-128"/>
            </a:endParaRPr>
          </a:p>
        </p:txBody>
      </p:sp>
      <p:sp>
        <p:nvSpPr>
          <p:cNvPr id="107" name="テキスト ボックス 106"/>
          <p:cNvSpPr txBox="1"/>
          <p:nvPr/>
        </p:nvSpPr>
        <p:spPr>
          <a:xfrm>
            <a:off x="7976725" y="4815589"/>
            <a:ext cx="451412" cy="276999"/>
          </a:xfrm>
          <a:prstGeom prst="rect">
            <a:avLst/>
          </a:prstGeom>
          <a:noFill/>
        </p:spPr>
        <p:txBody>
          <a:bodyPr wrap="square" rtlCol="0">
            <a:spAutoFit/>
          </a:bodyPr>
          <a:lstStyle/>
          <a:p>
            <a:pPr algn="ctr"/>
            <a:r>
              <a:rPr lang="en-US" altLang="ja-JP" sz="1200" dirty="0" smtClean="0">
                <a:latin typeface="Arial Black" pitchFamily="34" charset="0"/>
              </a:rPr>
              <a:t>8W</a:t>
            </a:r>
            <a:endParaRPr kumimoji="1" lang="en-US" altLang="ja-JP" sz="1200" dirty="0" smtClean="0">
              <a:latin typeface="Arial Black" pitchFamily="34" charset="0"/>
            </a:endParaRPr>
          </a:p>
        </p:txBody>
      </p:sp>
      <p:sp>
        <p:nvSpPr>
          <p:cNvPr id="108" name="テキスト ボックス 107"/>
          <p:cNvSpPr txBox="1"/>
          <p:nvPr/>
        </p:nvSpPr>
        <p:spPr>
          <a:xfrm>
            <a:off x="8265281" y="5556734"/>
            <a:ext cx="549315" cy="276999"/>
          </a:xfrm>
          <a:prstGeom prst="rect">
            <a:avLst/>
          </a:prstGeom>
          <a:noFill/>
        </p:spPr>
        <p:txBody>
          <a:bodyPr wrap="square" rtlCol="0">
            <a:spAutoFit/>
          </a:bodyPr>
          <a:lstStyle/>
          <a:p>
            <a:pPr algn="ctr"/>
            <a:r>
              <a:rPr lang="en-US" altLang="ja-JP" sz="1200" dirty="0" smtClean="0">
                <a:latin typeface="Arial Black" pitchFamily="34" charset="0"/>
              </a:rPr>
              <a:t>13W</a:t>
            </a:r>
            <a:endParaRPr kumimoji="1" lang="en-US" altLang="ja-JP" sz="1200" dirty="0" smtClean="0">
              <a:latin typeface="Arial Black" pitchFamily="34" charset="0"/>
            </a:endParaRPr>
          </a:p>
        </p:txBody>
      </p:sp>
      <p:sp>
        <p:nvSpPr>
          <p:cNvPr id="109" name="テキスト ボックス 108"/>
          <p:cNvSpPr txBox="1"/>
          <p:nvPr/>
        </p:nvSpPr>
        <p:spPr>
          <a:xfrm>
            <a:off x="5960859" y="3175912"/>
            <a:ext cx="451412" cy="276999"/>
          </a:xfrm>
          <a:prstGeom prst="rect">
            <a:avLst/>
          </a:prstGeom>
          <a:noFill/>
        </p:spPr>
        <p:txBody>
          <a:bodyPr wrap="square" rtlCol="0">
            <a:spAutoFit/>
          </a:bodyPr>
          <a:lstStyle/>
          <a:p>
            <a:pPr algn="ctr"/>
            <a:r>
              <a:rPr lang="en-US" altLang="ja-JP" sz="1200" dirty="0" smtClean="0">
                <a:latin typeface="Arial Black" pitchFamily="34" charset="0"/>
              </a:rPr>
              <a:t>6A</a:t>
            </a:r>
            <a:endParaRPr kumimoji="1" lang="en-US" altLang="ja-JP" sz="1200" dirty="0" smtClean="0">
              <a:latin typeface="Arial Black" pitchFamily="34" charset="0"/>
            </a:endParaRPr>
          </a:p>
        </p:txBody>
      </p:sp>
      <p:sp>
        <p:nvSpPr>
          <p:cNvPr id="110" name="テキスト ボックス 109"/>
          <p:cNvSpPr txBox="1"/>
          <p:nvPr/>
        </p:nvSpPr>
        <p:spPr>
          <a:xfrm>
            <a:off x="5585820" y="2304418"/>
            <a:ext cx="569495" cy="276999"/>
          </a:xfrm>
          <a:prstGeom prst="rect">
            <a:avLst/>
          </a:prstGeom>
          <a:noFill/>
        </p:spPr>
        <p:txBody>
          <a:bodyPr wrap="square" rtlCol="0">
            <a:spAutoFit/>
          </a:bodyPr>
          <a:lstStyle/>
          <a:p>
            <a:pPr algn="ctr"/>
            <a:r>
              <a:rPr lang="en-US" altLang="ja-JP" sz="1200" dirty="0">
                <a:latin typeface="Arial Black" pitchFamily="34" charset="0"/>
              </a:rPr>
              <a:t>8</a:t>
            </a:r>
            <a:r>
              <a:rPr lang="en-US" altLang="ja-JP" sz="1200" dirty="0" smtClean="0">
                <a:latin typeface="Arial Black" pitchFamily="34" charset="0"/>
              </a:rPr>
              <a:t>V</a:t>
            </a:r>
            <a:endParaRPr kumimoji="1" lang="en-US" altLang="ja-JP" sz="1200" dirty="0" smtClean="0">
              <a:latin typeface="Arial Black" pitchFamily="34" charset="0"/>
            </a:endParaRPr>
          </a:p>
        </p:txBody>
      </p:sp>
      <p:sp>
        <p:nvSpPr>
          <p:cNvPr id="111" name="下矢印 110"/>
          <p:cNvSpPr/>
          <p:nvPr/>
        </p:nvSpPr>
        <p:spPr>
          <a:xfrm>
            <a:off x="7882365" y="3650511"/>
            <a:ext cx="809377" cy="418393"/>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テキスト ボックス 111"/>
          <p:cNvSpPr txBox="1"/>
          <p:nvPr/>
        </p:nvSpPr>
        <p:spPr>
          <a:xfrm>
            <a:off x="8066190" y="3650511"/>
            <a:ext cx="545106" cy="261610"/>
          </a:xfrm>
          <a:prstGeom prst="rect">
            <a:avLst/>
          </a:prstGeom>
          <a:noFill/>
        </p:spPr>
        <p:txBody>
          <a:bodyPr wrap="square" rtlCol="0">
            <a:spAutoFit/>
          </a:bodyPr>
          <a:lstStyle/>
          <a:p>
            <a:r>
              <a:rPr kumimoji="1" lang="en-US" altLang="ja-JP" sz="1100" b="1" dirty="0" smtClean="0">
                <a:latin typeface="ＭＳ ゴシック" pitchFamily="49" charset="-128"/>
              </a:rPr>
              <a:t>27</a:t>
            </a:r>
            <a:r>
              <a:rPr kumimoji="1" lang="ja-JP" altLang="en-US" sz="1100" b="1" dirty="0" smtClean="0">
                <a:latin typeface="ＭＳ ゴシック" pitchFamily="49" charset="-128"/>
              </a:rPr>
              <a:t>℃</a:t>
            </a:r>
            <a:endParaRPr kumimoji="1" lang="ja-JP" altLang="en-US" sz="1100" b="1" dirty="0">
              <a:latin typeface="ＭＳ ゴシック" pitchFamily="49" charset="-128"/>
            </a:endParaRPr>
          </a:p>
        </p:txBody>
      </p:sp>
      <p:sp>
        <p:nvSpPr>
          <p:cNvPr id="113" name="下矢印 112"/>
          <p:cNvSpPr/>
          <p:nvPr/>
        </p:nvSpPr>
        <p:spPr>
          <a:xfrm>
            <a:off x="7589280" y="2769927"/>
            <a:ext cx="809377" cy="418393"/>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p:cNvSpPr txBox="1"/>
          <p:nvPr/>
        </p:nvSpPr>
        <p:spPr>
          <a:xfrm>
            <a:off x="7793637" y="2848318"/>
            <a:ext cx="545106" cy="261610"/>
          </a:xfrm>
          <a:prstGeom prst="rect">
            <a:avLst/>
          </a:prstGeom>
          <a:noFill/>
        </p:spPr>
        <p:txBody>
          <a:bodyPr wrap="square" rtlCol="0">
            <a:spAutoFit/>
          </a:bodyPr>
          <a:lstStyle/>
          <a:p>
            <a:r>
              <a:rPr kumimoji="1" lang="en-US" altLang="ja-JP" sz="1100" b="1" dirty="0" smtClean="0">
                <a:solidFill>
                  <a:schemeClr val="bg1"/>
                </a:solidFill>
                <a:latin typeface="ＭＳ ゴシック" pitchFamily="49" charset="-128"/>
              </a:rPr>
              <a:t>7 </a:t>
            </a:r>
            <a:r>
              <a:rPr kumimoji="1" lang="ja-JP" altLang="en-US" sz="1100" b="1" dirty="0" smtClean="0">
                <a:solidFill>
                  <a:schemeClr val="bg1"/>
                </a:solidFill>
                <a:latin typeface="ＭＳ ゴシック" pitchFamily="49" charset="-128"/>
              </a:rPr>
              <a:t>℃</a:t>
            </a:r>
            <a:endParaRPr kumimoji="1" lang="ja-JP" altLang="en-US" sz="1100" b="1" dirty="0">
              <a:solidFill>
                <a:schemeClr val="bg1"/>
              </a:solidFill>
              <a:latin typeface="ＭＳ ゴシック" pitchFamily="49" charset="-128"/>
            </a:endParaRPr>
          </a:p>
        </p:txBody>
      </p:sp>
      <p:sp>
        <p:nvSpPr>
          <p:cNvPr id="115" name="テキスト ボックス 114"/>
          <p:cNvSpPr txBox="1"/>
          <p:nvPr/>
        </p:nvSpPr>
        <p:spPr>
          <a:xfrm>
            <a:off x="7851459" y="2519367"/>
            <a:ext cx="547199" cy="277000"/>
          </a:xfrm>
          <a:prstGeom prst="rect">
            <a:avLst/>
          </a:prstGeom>
          <a:noFill/>
        </p:spPr>
        <p:txBody>
          <a:bodyPr wrap="square" rtlCol="0">
            <a:spAutoFit/>
          </a:bodyPr>
          <a:lstStyle/>
          <a:p>
            <a:pPr algn="ctr"/>
            <a:r>
              <a:rPr lang="en-US" altLang="ja-JP" sz="1200" dirty="0" smtClean="0">
                <a:latin typeface="Arial Black" pitchFamily="34" charset="0"/>
              </a:rPr>
              <a:t>20W</a:t>
            </a:r>
            <a:endParaRPr kumimoji="1" lang="en-US" altLang="ja-JP" sz="1200" dirty="0" smtClean="0">
              <a:latin typeface="Arial Black" pitchFamily="34" charset="0"/>
            </a:endParaRPr>
          </a:p>
        </p:txBody>
      </p:sp>
      <p:sp>
        <p:nvSpPr>
          <p:cNvPr id="116" name="テキスト ボックス 115"/>
          <p:cNvSpPr txBox="1"/>
          <p:nvPr/>
        </p:nvSpPr>
        <p:spPr>
          <a:xfrm>
            <a:off x="8304460" y="3378830"/>
            <a:ext cx="539238" cy="276999"/>
          </a:xfrm>
          <a:prstGeom prst="rect">
            <a:avLst/>
          </a:prstGeom>
          <a:noFill/>
        </p:spPr>
        <p:txBody>
          <a:bodyPr wrap="square" rtlCol="0">
            <a:spAutoFit/>
          </a:bodyPr>
          <a:lstStyle/>
          <a:p>
            <a:pPr algn="ctr"/>
            <a:r>
              <a:rPr lang="en-US" altLang="ja-JP" sz="1200" dirty="0" smtClean="0">
                <a:latin typeface="Arial Black" pitchFamily="34" charset="0"/>
              </a:rPr>
              <a:t>68W</a:t>
            </a:r>
            <a:endParaRPr kumimoji="1" lang="en-US" altLang="ja-JP" sz="1200" dirty="0" smtClean="0">
              <a:latin typeface="Arial Black" pitchFamily="34" charset="0"/>
            </a:endParaRPr>
          </a:p>
        </p:txBody>
      </p:sp>
    </p:spTree>
    <p:extLst>
      <p:ext uri="{BB962C8B-B14F-4D97-AF65-F5344CB8AC3E}">
        <p14:creationId xmlns:p14="http://schemas.microsoft.com/office/powerpoint/2010/main" val="2066022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0"/>
            <a:ext cx="9136393" cy="402249"/>
            <a:chOff x="0" y="0"/>
            <a:chExt cx="9136393" cy="402249"/>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851"/>
              <a:ext cx="2771800" cy="33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185" y="0"/>
              <a:ext cx="1872208" cy="40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57000"/>
              <a:ext cx="3595687"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スライド番号プレースホルダー 6"/>
          <p:cNvSpPr>
            <a:spLocks noGrp="1"/>
          </p:cNvSpPr>
          <p:nvPr>
            <p:ph type="sldNum" sz="quarter" idx="12"/>
          </p:nvPr>
        </p:nvSpPr>
        <p:spPr/>
        <p:txBody>
          <a:bodyPr/>
          <a:lstStyle/>
          <a:p>
            <a:fld id="{72AAE7A6-12DC-48FD-A954-858CAB6AB435}" type="slidenum">
              <a:rPr kumimoji="1" lang="ja-JP" altLang="en-US" smtClean="0"/>
              <a:t>15</a:t>
            </a:fld>
            <a:endParaRPr kumimoji="1" lang="ja-JP" altLang="en-US"/>
          </a:p>
        </p:txBody>
      </p:sp>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415" y="2220129"/>
            <a:ext cx="2422716" cy="81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370" y="2564712"/>
            <a:ext cx="1200522" cy="47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直線矢印コネクタ 10"/>
          <p:cNvCxnSpPr/>
          <p:nvPr/>
        </p:nvCxnSpPr>
        <p:spPr>
          <a:xfrm flipV="1">
            <a:off x="1002944" y="1896696"/>
            <a:ext cx="0" cy="545363"/>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280370" y="1741678"/>
            <a:ext cx="671302" cy="276999"/>
          </a:xfrm>
          <a:prstGeom prst="rect">
            <a:avLst/>
          </a:prstGeom>
          <a:noFill/>
        </p:spPr>
        <p:txBody>
          <a:bodyPr wrap="square" rtlCol="0">
            <a:spAutoFit/>
          </a:bodyPr>
          <a:lstStyle/>
          <a:p>
            <a:pPr algn="ctr"/>
            <a:r>
              <a:rPr lang="en-US" altLang="ja-JP" sz="1200" dirty="0" smtClean="0">
                <a:solidFill>
                  <a:srgbClr val="00B050"/>
                </a:solidFill>
                <a:latin typeface="Arial Black" pitchFamily="34" charset="0"/>
              </a:rPr>
              <a:t>60A</a:t>
            </a:r>
            <a:endParaRPr kumimoji="1" lang="en-US" altLang="ja-JP" sz="1200" dirty="0" smtClean="0">
              <a:solidFill>
                <a:srgbClr val="00B050"/>
              </a:solidFill>
              <a:latin typeface="Arial Black" pitchFamily="34" charset="0"/>
            </a:endParaRPr>
          </a:p>
        </p:txBody>
      </p:sp>
      <p:pic>
        <p:nvPicPr>
          <p:cNvPr id="2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31840" y="557981"/>
            <a:ext cx="2547940" cy="264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テキスト ボックス 19"/>
          <p:cNvSpPr txBox="1"/>
          <p:nvPr/>
        </p:nvSpPr>
        <p:spPr>
          <a:xfrm>
            <a:off x="4220304" y="3115707"/>
            <a:ext cx="1224136" cy="338554"/>
          </a:xfrm>
          <a:prstGeom prst="rect">
            <a:avLst/>
          </a:prstGeom>
          <a:noFill/>
        </p:spPr>
        <p:txBody>
          <a:bodyPr wrap="square" rtlCol="0">
            <a:spAutoFit/>
          </a:bodyPr>
          <a:lstStyle/>
          <a:p>
            <a:r>
              <a:rPr lang="en-US" altLang="ja-JP" sz="1600" b="1" dirty="0" smtClean="0">
                <a:solidFill>
                  <a:schemeClr val="bg1"/>
                </a:solidFill>
                <a:latin typeface="Arial Black" pitchFamily="34" charset="0"/>
              </a:rPr>
              <a:t>14</a:t>
            </a:r>
            <a:r>
              <a:rPr kumimoji="1" lang="en-US" altLang="ja-JP" sz="1600" b="1" dirty="0" smtClean="0">
                <a:solidFill>
                  <a:schemeClr val="bg1"/>
                </a:solidFill>
                <a:latin typeface="Arial Black" pitchFamily="34" charset="0"/>
              </a:rPr>
              <a:t>.6</a:t>
            </a:r>
            <a:r>
              <a:rPr kumimoji="1" lang="ja-JP" altLang="en-US" sz="1600" b="1" dirty="0" smtClean="0">
                <a:solidFill>
                  <a:schemeClr val="bg1"/>
                </a:solidFill>
                <a:latin typeface="Arial Black" pitchFamily="34" charset="0"/>
              </a:rPr>
              <a:t>℃</a:t>
            </a:r>
            <a:r>
              <a:rPr kumimoji="1" lang="en-US" altLang="ja-JP" sz="1600" b="1" dirty="0" smtClean="0">
                <a:solidFill>
                  <a:schemeClr val="bg1"/>
                </a:solidFill>
                <a:latin typeface="Arial Black" pitchFamily="34" charset="0"/>
              </a:rPr>
              <a:t> </a:t>
            </a:r>
            <a:endParaRPr kumimoji="1" lang="ja-JP" altLang="en-US" sz="1600" b="1" dirty="0">
              <a:solidFill>
                <a:schemeClr val="bg1"/>
              </a:solidFill>
              <a:latin typeface="Arial Black" pitchFamily="34" charset="0"/>
            </a:endParaRPr>
          </a:p>
        </p:txBody>
      </p:sp>
      <p:sp>
        <p:nvSpPr>
          <p:cNvPr id="31" name="テキスト ボックス 30"/>
          <p:cNvSpPr txBox="1"/>
          <p:nvPr/>
        </p:nvSpPr>
        <p:spPr>
          <a:xfrm>
            <a:off x="3145908" y="557981"/>
            <a:ext cx="1894771" cy="276999"/>
          </a:xfrm>
          <a:prstGeom prst="rect">
            <a:avLst/>
          </a:prstGeom>
          <a:noFill/>
        </p:spPr>
        <p:txBody>
          <a:bodyPr wrap="square" rtlCol="0">
            <a:spAutoFit/>
          </a:bodyPr>
          <a:lstStyle/>
          <a:p>
            <a:r>
              <a:rPr lang="en-US" altLang="ja-JP" sz="1200" b="1" dirty="0">
                <a:solidFill>
                  <a:schemeClr val="bg1"/>
                </a:solidFill>
                <a:latin typeface="Arial Black" pitchFamily="34" charset="0"/>
              </a:rPr>
              <a:t>3</a:t>
            </a:r>
            <a:r>
              <a:rPr lang="en-US" altLang="ja-JP" sz="1200" b="1" dirty="0" smtClean="0">
                <a:solidFill>
                  <a:schemeClr val="bg1"/>
                </a:solidFill>
                <a:latin typeface="Arial Black" pitchFamily="34" charset="0"/>
              </a:rPr>
              <a:t>0 </a:t>
            </a:r>
            <a:r>
              <a:rPr lang="en-US" altLang="ja-JP" sz="1200" b="1" dirty="0">
                <a:solidFill>
                  <a:schemeClr val="bg1"/>
                </a:solidFill>
                <a:latin typeface="Arial Black" pitchFamily="34" charset="0"/>
              </a:rPr>
              <a:t>minutes</a:t>
            </a:r>
            <a:endParaRPr kumimoji="1" lang="ja-JP" altLang="en-US" sz="1200" b="1" dirty="0">
              <a:solidFill>
                <a:schemeClr val="bg1"/>
              </a:solidFill>
              <a:latin typeface="Arial Black" pitchFamily="34" charset="0"/>
            </a:endParaRPr>
          </a:p>
        </p:txBody>
      </p:sp>
      <p:sp>
        <p:nvSpPr>
          <p:cNvPr id="32" name="テキスト ボックス 31"/>
          <p:cNvSpPr txBox="1"/>
          <p:nvPr/>
        </p:nvSpPr>
        <p:spPr>
          <a:xfrm>
            <a:off x="3995936" y="1765891"/>
            <a:ext cx="1288894" cy="261610"/>
          </a:xfrm>
          <a:prstGeom prst="rect">
            <a:avLst/>
          </a:prstGeom>
          <a:noFill/>
        </p:spPr>
        <p:txBody>
          <a:bodyPr wrap="square" rtlCol="0">
            <a:spAutoFit/>
          </a:bodyPr>
          <a:lstStyle/>
          <a:p>
            <a:r>
              <a:rPr lang="en-US" altLang="ja-JP" sz="1100" b="1" dirty="0" smtClean="0">
                <a:solidFill>
                  <a:schemeClr val="bg1"/>
                </a:solidFill>
                <a:latin typeface="Arial Black" pitchFamily="34" charset="0"/>
              </a:rPr>
              <a:t>14</a:t>
            </a:r>
            <a:r>
              <a:rPr kumimoji="1" lang="en-US" altLang="ja-JP" sz="1100" b="1" dirty="0" smtClean="0">
                <a:solidFill>
                  <a:schemeClr val="bg1"/>
                </a:solidFill>
                <a:latin typeface="Arial Black" pitchFamily="34" charset="0"/>
              </a:rPr>
              <a:t>.6</a:t>
            </a:r>
            <a:r>
              <a:rPr kumimoji="1" lang="ja-JP" altLang="en-US" sz="1100" b="1" dirty="0" smtClean="0">
                <a:solidFill>
                  <a:schemeClr val="bg1"/>
                </a:solidFill>
                <a:latin typeface="Arial Black" pitchFamily="34" charset="0"/>
              </a:rPr>
              <a:t>℃</a:t>
            </a:r>
            <a:r>
              <a:rPr kumimoji="1" lang="en-US" altLang="ja-JP" sz="1100" b="1" dirty="0" smtClean="0">
                <a:solidFill>
                  <a:schemeClr val="bg1"/>
                </a:solidFill>
                <a:latin typeface="Arial Black" pitchFamily="34" charset="0"/>
              </a:rPr>
              <a:t> </a:t>
            </a:r>
            <a:endParaRPr kumimoji="1" lang="ja-JP" altLang="en-US" sz="1100" b="1" dirty="0">
              <a:solidFill>
                <a:schemeClr val="bg1"/>
              </a:solidFill>
              <a:latin typeface="Arial Black" pitchFamily="34" charset="0"/>
            </a:endParaRPr>
          </a:p>
        </p:txBody>
      </p:sp>
      <p:pic>
        <p:nvPicPr>
          <p:cNvPr id="4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71186" y="546738"/>
            <a:ext cx="2601738" cy="26999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テキスト ボックス 46"/>
          <p:cNvSpPr txBox="1"/>
          <p:nvPr/>
        </p:nvSpPr>
        <p:spPr>
          <a:xfrm>
            <a:off x="5992407" y="571881"/>
            <a:ext cx="1894771" cy="276999"/>
          </a:xfrm>
          <a:prstGeom prst="rect">
            <a:avLst/>
          </a:prstGeom>
          <a:noFill/>
        </p:spPr>
        <p:txBody>
          <a:bodyPr wrap="square" rtlCol="0">
            <a:spAutoFit/>
          </a:bodyPr>
          <a:lstStyle/>
          <a:p>
            <a:r>
              <a:rPr lang="en-US" altLang="ja-JP" sz="1200" b="1" dirty="0">
                <a:solidFill>
                  <a:schemeClr val="bg1"/>
                </a:solidFill>
                <a:latin typeface="Arial Black" pitchFamily="34" charset="0"/>
              </a:rPr>
              <a:t>4</a:t>
            </a:r>
            <a:r>
              <a:rPr lang="en-US" altLang="ja-JP" sz="1200" b="1" dirty="0" smtClean="0">
                <a:solidFill>
                  <a:schemeClr val="bg1"/>
                </a:solidFill>
                <a:latin typeface="Arial Black" pitchFamily="34" charset="0"/>
              </a:rPr>
              <a:t>0 </a:t>
            </a:r>
            <a:r>
              <a:rPr lang="en-US" altLang="ja-JP" sz="1200" b="1" dirty="0">
                <a:solidFill>
                  <a:schemeClr val="bg1"/>
                </a:solidFill>
                <a:latin typeface="Arial Black" pitchFamily="34" charset="0"/>
              </a:rPr>
              <a:t>minutes</a:t>
            </a:r>
            <a:endParaRPr kumimoji="1" lang="ja-JP" altLang="en-US" sz="1200" b="1" dirty="0">
              <a:solidFill>
                <a:schemeClr val="bg1"/>
              </a:solidFill>
              <a:latin typeface="Arial Black" pitchFamily="34" charset="0"/>
            </a:endParaRPr>
          </a:p>
        </p:txBody>
      </p:sp>
      <p:sp>
        <p:nvSpPr>
          <p:cNvPr id="48" name="テキスト ボックス 47"/>
          <p:cNvSpPr txBox="1"/>
          <p:nvPr/>
        </p:nvSpPr>
        <p:spPr>
          <a:xfrm>
            <a:off x="6958043" y="1871194"/>
            <a:ext cx="1288894" cy="261610"/>
          </a:xfrm>
          <a:prstGeom prst="rect">
            <a:avLst/>
          </a:prstGeom>
          <a:noFill/>
        </p:spPr>
        <p:txBody>
          <a:bodyPr wrap="square" rtlCol="0">
            <a:spAutoFit/>
          </a:bodyPr>
          <a:lstStyle/>
          <a:p>
            <a:r>
              <a:rPr lang="en-US" altLang="ja-JP" sz="1100" b="1" dirty="0" smtClean="0">
                <a:solidFill>
                  <a:schemeClr val="bg1"/>
                </a:solidFill>
                <a:latin typeface="Arial Black" pitchFamily="34" charset="0"/>
              </a:rPr>
              <a:t>15</a:t>
            </a:r>
            <a:r>
              <a:rPr kumimoji="1" lang="en-US" altLang="ja-JP" sz="1100" b="1" dirty="0" smtClean="0">
                <a:solidFill>
                  <a:schemeClr val="bg1"/>
                </a:solidFill>
                <a:latin typeface="Arial Black" pitchFamily="34" charset="0"/>
              </a:rPr>
              <a:t>.7</a:t>
            </a:r>
            <a:r>
              <a:rPr kumimoji="1" lang="ja-JP" altLang="en-US" sz="1100" b="1" dirty="0" smtClean="0">
                <a:solidFill>
                  <a:schemeClr val="bg1"/>
                </a:solidFill>
                <a:latin typeface="Arial Black" pitchFamily="34" charset="0"/>
              </a:rPr>
              <a:t>℃</a:t>
            </a:r>
            <a:r>
              <a:rPr kumimoji="1" lang="en-US" altLang="ja-JP" sz="1100" b="1" dirty="0" smtClean="0">
                <a:solidFill>
                  <a:schemeClr val="bg1"/>
                </a:solidFill>
                <a:latin typeface="Arial Black" pitchFamily="34" charset="0"/>
              </a:rPr>
              <a:t> </a:t>
            </a:r>
            <a:endParaRPr kumimoji="1" lang="ja-JP" altLang="en-US" sz="1100" b="1" dirty="0">
              <a:solidFill>
                <a:schemeClr val="bg1"/>
              </a:solidFill>
              <a:latin typeface="Arial Black" pitchFamily="34" charset="0"/>
            </a:endParaRPr>
          </a:p>
        </p:txBody>
      </p:sp>
      <p:pic>
        <p:nvPicPr>
          <p:cNvPr id="57"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31840" y="3573016"/>
            <a:ext cx="2533593" cy="2625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 name="テキスト ボックス 62"/>
          <p:cNvSpPr txBox="1"/>
          <p:nvPr/>
        </p:nvSpPr>
        <p:spPr>
          <a:xfrm>
            <a:off x="3145908" y="3573016"/>
            <a:ext cx="1894771" cy="276999"/>
          </a:xfrm>
          <a:prstGeom prst="rect">
            <a:avLst/>
          </a:prstGeom>
          <a:noFill/>
        </p:spPr>
        <p:txBody>
          <a:bodyPr wrap="square" rtlCol="0">
            <a:spAutoFit/>
          </a:bodyPr>
          <a:lstStyle/>
          <a:p>
            <a:r>
              <a:rPr lang="en-US" altLang="ja-JP" sz="1200" b="1" dirty="0">
                <a:solidFill>
                  <a:schemeClr val="bg1"/>
                </a:solidFill>
                <a:latin typeface="Arial Black" pitchFamily="34" charset="0"/>
              </a:rPr>
              <a:t>5</a:t>
            </a:r>
            <a:r>
              <a:rPr lang="en-US" altLang="ja-JP" sz="1200" b="1" dirty="0" smtClean="0">
                <a:solidFill>
                  <a:schemeClr val="bg1"/>
                </a:solidFill>
                <a:latin typeface="Arial Black" pitchFamily="34" charset="0"/>
              </a:rPr>
              <a:t>0 </a:t>
            </a:r>
            <a:r>
              <a:rPr lang="en-US" altLang="ja-JP" sz="1200" b="1" dirty="0">
                <a:solidFill>
                  <a:schemeClr val="bg1"/>
                </a:solidFill>
                <a:latin typeface="Arial Black" pitchFamily="34" charset="0"/>
              </a:rPr>
              <a:t>minutes</a:t>
            </a:r>
            <a:endParaRPr kumimoji="1" lang="ja-JP" altLang="en-US" sz="1200" b="1" dirty="0">
              <a:solidFill>
                <a:schemeClr val="bg1"/>
              </a:solidFill>
              <a:latin typeface="Arial Black" pitchFamily="34" charset="0"/>
            </a:endParaRPr>
          </a:p>
        </p:txBody>
      </p:sp>
      <p:sp>
        <p:nvSpPr>
          <p:cNvPr id="64" name="テキスト ボックス 63"/>
          <p:cNvSpPr txBox="1"/>
          <p:nvPr/>
        </p:nvSpPr>
        <p:spPr>
          <a:xfrm>
            <a:off x="4047584" y="4876786"/>
            <a:ext cx="1288894" cy="261610"/>
          </a:xfrm>
          <a:prstGeom prst="rect">
            <a:avLst/>
          </a:prstGeom>
          <a:noFill/>
        </p:spPr>
        <p:txBody>
          <a:bodyPr wrap="square" rtlCol="0">
            <a:spAutoFit/>
          </a:bodyPr>
          <a:lstStyle/>
          <a:p>
            <a:r>
              <a:rPr lang="en-US" altLang="ja-JP" sz="1100" b="1" dirty="0" smtClean="0">
                <a:solidFill>
                  <a:schemeClr val="bg1"/>
                </a:solidFill>
                <a:latin typeface="Arial Black" pitchFamily="34" charset="0"/>
              </a:rPr>
              <a:t>14</a:t>
            </a:r>
            <a:r>
              <a:rPr kumimoji="1" lang="en-US" altLang="ja-JP" sz="1100" b="1" dirty="0" smtClean="0">
                <a:solidFill>
                  <a:schemeClr val="bg1"/>
                </a:solidFill>
                <a:latin typeface="Arial Black" pitchFamily="34" charset="0"/>
              </a:rPr>
              <a:t>.1</a:t>
            </a:r>
            <a:r>
              <a:rPr kumimoji="1" lang="ja-JP" altLang="en-US" sz="1100" b="1" dirty="0" smtClean="0">
                <a:solidFill>
                  <a:schemeClr val="bg1"/>
                </a:solidFill>
                <a:latin typeface="Arial Black" pitchFamily="34" charset="0"/>
              </a:rPr>
              <a:t>℃</a:t>
            </a:r>
            <a:r>
              <a:rPr kumimoji="1" lang="en-US" altLang="ja-JP" sz="1100" b="1" dirty="0" smtClean="0">
                <a:solidFill>
                  <a:schemeClr val="bg1"/>
                </a:solidFill>
                <a:latin typeface="Arial Black" pitchFamily="34" charset="0"/>
              </a:rPr>
              <a:t> </a:t>
            </a:r>
            <a:endParaRPr kumimoji="1" lang="ja-JP" altLang="en-US" sz="1100" b="1" dirty="0">
              <a:solidFill>
                <a:schemeClr val="bg1"/>
              </a:solidFill>
              <a:latin typeface="Arial Black" pitchFamily="34" charset="0"/>
            </a:endParaRPr>
          </a:p>
        </p:txBody>
      </p:sp>
      <p:pic>
        <p:nvPicPr>
          <p:cNvPr id="65"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79780" y="3465973"/>
            <a:ext cx="3254845" cy="30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484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0"/>
            <a:ext cx="9136393" cy="402249"/>
            <a:chOff x="0" y="0"/>
            <a:chExt cx="9136393" cy="402249"/>
          </a:xfrm>
        </p:grpSpPr>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1851"/>
              <a:ext cx="2771800" cy="33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4185" y="0"/>
              <a:ext cx="1872208" cy="40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1840" y="57000"/>
              <a:ext cx="3595687"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スライド番号プレースホルダー 6"/>
          <p:cNvSpPr>
            <a:spLocks noGrp="1"/>
          </p:cNvSpPr>
          <p:nvPr>
            <p:ph type="sldNum" sz="quarter" idx="12"/>
          </p:nvPr>
        </p:nvSpPr>
        <p:spPr/>
        <p:txBody>
          <a:bodyPr/>
          <a:lstStyle/>
          <a:p>
            <a:fld id="{72AAE7A6-12DC-48FD-A954-858CAB6AB435}" type="slidenum">
              <a:rPr kumimoji="1" lang="ja-JP" altLang="en-US" smtClean="0"/>
              <a:t>16</a:t>
            </a:fld>
            <a:endParaRPr kumimoji="1" lang="ja-JP" altLang="en-US"/>
          </a:p>
        </p:txBody>
      </p:sp>
      <p:pic>
        <p:nvPicPr>
          <p:cNvPr id="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415" y="2220129"/>
            <a:ext cx="2422716" cy="81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370" y="2564712"/>
            <a:ext cx="1200522" cy="47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280370" y="1741678"/>
            <a:ext cx="671302" cy="276999"/>
          </a:xfrm>
          <a:prstGeom prst="rect">
            <a:avLst/>
          </a:prstGeom>
          <a:noFill/>
        </p:spPr>
        <p:txBody>
          <a:bodyPr wrap="square" rtlCol="0">
            <a:spAutoFit/>
          </a:bodyPr>
          <a:lstStyle/>
          <a:p>
            <a:pPr algn="ctr"/>
            <a:r>
              <a:rPr lang="en-US" altLang="ja-JP" sz="1200" dirty="0" smtClean="0">
                <a:solidFill>
                  <a:srgbClr val="00B050"/>
                </a:solidFill>
                <a:latin typeface="Arial Black" pitchFamily="34" charset="0"/>
              </a:rPr>
              <a:t>60A</a:t>
            </a:r>
            <a:endParaRPr kumimoji="1" lang="en-US" altLang="ja-JP" sz="1200" dirty="0" smtClean="0">
              <a:solidFill>
                <a:srgbClr val="00B050"/>
              </a:solidFill>
              <a:latin typeface="Arial Black" pitchFamily="34" charset="0"/>
            </a:endParaRPr>
          </a:p>
        </p:txBody>
      </p:sp>
      <p:sp>
        <p:nvSpPr>
          <p:cNvPr id="12" name="正方形/長方形 11"/>
          <p:cNvSpPr/>
          <p:nvPr/>
        </p:nvSpPr>
        <p:spPr>
          <a:xfrm>
            <a:off x="880631" y="2121827"/>
            <a:ext cx="1149094" cy="9830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flipV="1">
            <a:off x="1043608" y="1786244"/>
            <a:ext cx="0" cy="545363"/>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下矢印 13"/>
          <p:cNvSpPr/>
          <p:nvPr/>
        </p:nvSpPr>
        <p:spPr>
          <a:xfrm>
            <a:off x="1581559" y="1837240"/>
            <a:ext cx="483414" cy="321884"/>
          </a:xfrm>
          <a:prstGeom prst="down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extLst>
              <p:ext uri="{D42A27DB-BD31-4B8C-83A1-F6EECF244321}">
                <p14:modId xmlns:p14="http://schemas.microsoft.com/office/powerpoint/2010/main" val="91305248"/>
              </p:ext>
            </p:extLst>
          </p:nvPr>
        </p:nvGraphicFramePr>
        <p:xfrm>
          <a:off x="2086333" y="1715870"/>
          <a:ext cx="400050" cy="328613"/>
        </p:xfrm>
        <a:graphic>
          <a:graphicData uri="http://schemas.openxmlformats.org/presentationml/2006/ole">
            <mc:AlternateContent xmlns:mc="http://schemas.openxmlformats.org/markup-compatibility/2006">
              <mc:Choice xmlns:v="urn:schemas-microsoft-com:vml" Requires="v">
                <p:oleObj spid="_x0000_s7331" name="Equation" r:id="rId9" imgW="215640" imgH="177480" progId="Equation.DSMT4">
                  <p:embed/>
                </p:oleObj>
              </mc:Choice>
              <mc:Fallback>
                <p:oleObj name="Equation" r:id="rId9" imgW="215640" imgH="177480" progId="Equation.DSMT4">
                  <p:embed/>
                  <p:pic>
                    <p:nvPicPr>
                      <p:cNvPr id="0" name="オブジェクト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86333" y="1715870"/>
                        <a:ext cx="4000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5"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03856" y="1039606"/>
            <a:ext cx="1144263" cy="7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テキスト ボックス 15"/>
          <p:cNvSpPr txBox="1"/>
          <p:nvPr/>
        </p:nvSpPr>
        <p:spPr>
          <a:xfrm>
            <a:off x="671077" y="802178"/>
            <a:ext cx="776695" cy="276999"/>
          </a:xfrm>
          <a:prstGeom prst="rect">
            <a:avLst/>
          </a:prstGeom>
          <a:noFill/>
        </p:spPr>
        <p:txBody>
          <a:bodyPr wrap="square" rtlCol="0">
            <a:spAutoFit/>
          </a:bodyPr>
          <a:lstStyle/>
          <a:p>
            <a:pPr algn="ctr"/>
            <a:r>
              <a:rPr lang="en-US" altLang="ja-JP" sz="1200" dirty="0" smtClean="0">
                <a:solidFill>
                  <a:srgbClr val="FF0000"/>
                </a:solidFill>
                <a:latin typeface="Arial Black" pitchFamily="34" charset="0"/>
              </a:rPr>
              <a:t>1</a:t>
            </a:r>
            <a:r>
              <a:rPr lang="ja-JP" altLang="en-US" sz="1200" dirty="0" smtClean="0">
                <a:solidFill>
                  <a:srgbClr val="FF0000"/>
                </a:solidFill>
                <a:latin typeface="Arial Black" pitchFamily="34" charset="0"/>
              </a:rPr>
              <a:t>～</a:t>
            </a:r>
            <a:r>
              <a:rPr lang="en-US" altLang="ja-JP" sz="1200" dirty="0" smtClean="0">
                <a:solidFill>
                  <a:srgbClr val="FF0000"/>
                </a:solidFill>
                <a:latin typeface="Arial Black" pitchFamily="34" charset="0"/>
              </a:rPr>
              <a:t>2W</a:t>
            </a:r>
            <a:endParaRPr kumimoji="1" lang="en-US" altLang="ja-JP" sz="1200" dirty="0" smtClean="0">
              <a:solidFill>
                <a:srgbClr val="FF0000"/>
              </a:solidFill>
              <a:latin typeface="Arial Black" pitchFamily="34" charset="0"/>
            </a:endParaRPr>
          </a:p>
        </p:txBody>
      </p:sp>
      <p:pic>
        <p:nvPicPr>
          <p:cNvPr id="21"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106332" y="562823"/>
            <a:ext cx="2614762" cy="2722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テキスト ボックス 29"/>
          <p:cNvSpPr txBox="1"/>
          <p:nvPr/>
        </p:nvSpPr>
        <p:spPr>
          <a:xfrm>
            <a:off x="3145908" y="557981"/>
            <a:ext cx="1894771" cy="276999"/>
          </a:xfrm>
          <a:prstGeom prst="rect">
            <a:avLst/>
          </a:prstGeom>
          <a:noFill/>
        </p:spPr>
        <p:txBody>
          <a:bodyPr wrap="square" rtlCol="0">
            <a:spAutoFit/>
          </a:bodyPr>
          <a:lstStyle/>
          <a:p>
            <a:r>
              <a:rPr lang="en-US" altLang="ja-JP" sz="1200" b="1" dirty="0">
                <a:solidFill>
                  <a:schemeClr val="bg1"/>
                </a:solidFill>
                <a:latin typeface="Arial Black" pitchFamily="34" charset="0"/>
              </a:rPr>
              <a:t>3</a:t>
            </a:r>
            <a:r>
              <a:rPr lang="en-US" altLang="ja-JP" sz="1200" b="1" dirty="0" smtClean="0">
                <a:solidFill>
                  <a:schemeClr val="bg1"/>
                </a:solidFill>
                <a:latin typeface="Arial Black" pitchFamily="34" charset="0"/>
              </a:rPr>
              <a:t>0 </a:t>
            </a:r>
            <a:r>
              <a:rPr lang="en-US" altLang="ja-JP" sz="1200" b="1" dirty="0">
                <a:solidFill>
                  <a:schemeClr val="bg1"/>
                </a:solidFill>
                <a:latin typeface="Arial Black" pitchFamily="34" charset="0"/>
              </a:rPr>
              <a:t>minutes</a:t>
            </a:r>
            <a:endParaRPr kumimoji="1" lang="ja-JP" altLang="en-US" sz="1200" b="1" dirty="0">
              <a:solidFill>
                <a:schemeClr val="bg1"/>
              </a:solidFill>
              <a:latin typeface="Arial Black" pitchFamily="34" charset="0"/>
            </a:endParaRPr>
          </a:p>
        </p:txBody>
      </p:sp>
      <p:sp>
        <p:nvSpPr>
          <p:cNvPr id="31" name="テキスト ボックス 30"/>
          <p:cNvSpPr txBox="1"/>
          <p:nvPr/>
        </p:nvSpPr>
        <p:spPr>
          <a:xfrm>
            <a:off x="3995936" y="1765891"/>
            <a:ext cx="1288894" cy="261610"/>
          </a:xfrm>
          <a:prstGeom prst="rect">
            <a:avLst/>
          </a:prstGeom>
          <a:noFill/>
        </p:spPr>
        <p:txBody>
          <a:bodyPr wrap="square" rtlCol="0">
            <a:spAutoFit/>
          </a:bodyPr>
          <a:lstStyle/>
          <a:p>
            <a:r>
              <a:rPr lang="en-US" altLang="ja-JP" sz="1100" b="1" dirty="0" smtClean="0">
                <a:solidFill>
                  <a:schemeClr val="bg1"/>
                </a:solidFill>
                <a:latin typeface="Arial Black" pitchFamily="34" charset="0"/>
              </a:rPr>
              <a:t>16</a:t>
            </a:r>
            <a:r>
              <a:rPr kumimoji="1" lang="en-US" altLang="ja-JP" sz="1100" b="1" dirty="0" smtClean="0">
                <a:solidFill>
                  <a:schemeClr val="bg1"/>
                </a:solidFill>
                <a:latin typeface="Arial Black" pitchFamily="34" charset="0"/>
              </a:rPr>
              <a:t>.7</a:t>
            </a:r>
            <a:r>
              <a:rPr kumimoji="1" lang="ja-JP" altLang="en-US" sz="1100" b="1" dirty="0" smtClean="0">
                <a:solidFill>
                  <a:schemeClr val="bg1"/>
                </a:solidFill>
                <a:latin typeface="Arial Black" pitchFamily="34" charset="0"/>
              </a:rPr>
              <a:t>℃</a:t>
            </a:r>
            <a:r>
              <a:rPr kumimoji="1" lang="en-US" altLang="ja-JP" sz="1100" b="1" dirty="0" smtClean="0">
                <a:solidFill>
                  <a:schemeClr val="bg1"/>
                </a:solidFill>
                <a:latin typeface="Arial Black" pitchFamily="34" charset="0"/>
              </a:rPr>
              <a:t> </a:t>
            </a:r>
            <a:endParaRPr kumimoji="1" lang="ja-JP" altLang="en-US" sz="1100" b="1" dirty="0">
              <a:solidFill>
                <a:schemeClr val="bg1"/>
              </a:solidFill>
              <a:latin typeface="Arial Black" pitchFamily="34" charset="0"/>
            </a:endParaRPr>
          </a:p>
        </p:txBody>
      </p:sp>
      <p:pic>
        <p:nvPicPr>
          <p:cNvPr id="3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40048" y="566420"/>
            <a:ext cx="2611469" cy="2718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テキスト ボックス 44"/>
          <p:cNvSpPr txBox="1"/>
          <p:nvPr/>
        </p:nvSpPr>
        <p:spPr>
          <a:xfrm>
            <a:off x="6040049" y="571881"/>
            <a:ext cx="1894771" cy="276999"/>
          </a:xfrm>
          <a:prstGeom prst="rect">
            <a:avLst/>
          </a:prstGeom>
          <a:noFill/>
        </p:spPr>
        <p:txBody>
          <a:bodyPr wrap="square" rtlCol="0">
            <a:spAutoFit/>
          </a:bodyPr>
          <a:lstStyle/>
          <a:p>
            <a:r>
              <a:rPr lang="en-US" altLang="ja-JP" sz="1200" b="1" dirty="0">
                <a:solidFill>
                  <a:schemeClr val="bg1"/>
                </a:solidFill>
                <a:latin typeface="Arial Black" pitchFamily="34" charset="0"/>
              </a:rPr>
              <a:t>4</a:t>
            </a:r>
            <a:r>
              <a:rPr lang="en-US" altLang="ja-JP" sz="1200" b="1" dirty="0" smtClean="0">
                <a:solidFill>
                  <a:schemeClr val="bg1"/>
                </a:solidFill>
                <a:latin typeface="Arial Black" pitchFamily="34" charset="0"/>
              </a:rPr>
              <a:t>0 </a:t>
            </a:r>
            <a:r>
              <a:rPr lang="en-US" altLang="ja-JP" sz="1200" b="1" dirty="0">
                <a:solidFill>
                  <a:schemeClr val="bg1"/>
                </a:solidFill>
                <a:latin typeface="Arial Black" pitchFamily="34" charset="0"/>
              </a:rPr>
              <a:t>minutes</a:t>
            </a:r>
            <a:endParaRPr kumimoji="1" lang="ja-JP" altLang="en-US" sz="1200" b="1" dirty="0">
              <a:solidFill>
                <a:schemeClr val="bg1"/>
              </a:solidFill>
              <a:latin typeface="Arial Black" pitchFamily="34" charset="0"/>
            </a:endParaRPr>
          </a:p>
        </p:txBody>
      </p:sp>
      <p:sp>
        <p:nvSpPr>
          <p:cNvPr id="46" name="テキスト ボックス 45"/>
          <p:cNvSpPr txBox="1"/>
          <p:nvPr/>
        </p:nvSpPr>
        <p:spPr>
          <a:xfrm>
            <a:off x="6883042" y="1655439"/>
            <a:ext cx="1288894" cy="261610"/>
          </a:xfrm>
          <a:prstGeom prst="rect">
            <a:avLst/>
          </a:prstGeom>
          <a:noFill/>
        </p:spPr>
        <p:txBody>
          <a:bodyPr wrap="square" rtlCol="0">
            <a:spAutoFit/>
          </a:bodyPr>
          <a:lstStyle/>
          <a:p>
            <a:r>
              <a:rPr lang="en-US" altLang="ja-JP" sz="1100" b="1" dirty="0" smtClean="0">
                <a:solidFill>
                  <a:schemeClr val="bg1"/>
                </a:solidFill>
                <a:latin typeface="Arial Black" pitchFamily="34" charset="0"/>
              </a:rPr>
              <a:t>13</a:t>
            </a:r>
            <a:r>
              <a:rPr kumimoji="1" lang="en-US" altLang="ja-JP" sz="1100" b="1" dirty="0" smtClean="0">
                <a:solidFill>
                  <a:schemeClr val="bg1"/>
                </a:solidFill>
                <a:latin typeface="Arial Black" pitchFamily="34" charset="0"/>
              </a:rPr>
              <a:t>.1</a:t>
            </a:r>
            <a:r>
              <a:rPr kumimoji="1" lang="ja-JP" altLang="en-US" sz="1100" b="1" dirty="0" smtClean="0">
                <a:solidFill>
                  <a:schemeClr val="bg1"/>
                </a:solidFill>
                <a:latin typeface="Arial Black" pitchFamily="34" charset="0"/>
              </a:rPr>
              <a:t>℃</a:t>
            </a:r>
            <a:r>
              <a:rPr kumimoji="1" lang="en-US" altLang="ja-JP" sz="1100" b="1" dirty="0" smtClean="0">
                <a:solidFill>
                  <a:schemeClr val="bg1"/>
                </a:solidFill>
                <a:latin typeface="Arial Black" pitchFamily="34" charset="0"/>
              </a:rPr>
              <a:t> </a:t>
            </a:r>
            <a:endParaRPr kumimoji="1" lang="ja-JP" altLang="en-US" sz="1100" b="1" dirty="0">
              <a:solidFill>
                <a:schemeClr val="bg1"/>
              </a:solidFill>
              <a:latin typeface="Arial Black" pitchFamily="34" charset="0"/>
            </a:endParaRPr>
          </a:p>
        </p:txBody>
      </p:sp>
      <p:pic>
        <p:nvPicPr>
          <p:cNvPr id="51"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045561" y="3607187"/>
            <a:ext cx="2736304" cy="283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テキスト ボックス 59"/>
          <p:cNvSpPr txBox="1"/>
          <p:nvPr/>
        </p:nvSpPr>
        <p:spPr>
          <a:xfrm>
            <a:off x="3034912" y="3607187"/>
            <a:ext cx="1894771" cy="276999"/>
          </a:xfrm>
          <a:prstGeom prst="rect">
            <a:avLst/>
          </a:prstGeom>
          <a:noFill/>
        </p:spPr>
        <p:txBody>
          <a:bodyPr wrap="square" rtlCol="0">
            <a:spAutoFit/>
          </a:bodyPr>
          <a:lstStyle/>
          <a:p>
            <a:r>
              <a:rPr lang="en-US" altLang="ja-JP" sz="1200" b="1" dirty="0">
                <a:solidFill>
                  <a:schemeClr val="bg1"/>
                </a:solidFill>
                <a:latin typeface="Arial Black" pitchFamily="34" charset="0"/>
              </a:rPr>
              <a:t>5</a:t>
            </a:r>
            <a:r>
              <a:rPr lang="en-US" altLang="ja-JP" sz="1200" b="1" dirty="0" smtClean="0">
                <a:solidFill>
                  <a:schemeClr val="bg1"/>
                </a:solidFill>
                <a:latin typeface="Arial Black" pitchFamily="34" charset="0"/>
              </a:rPr>
              <a:t>0 </a:t>
            </a:r>
            <a:r>
              <a:rPr lang="en-US" altLang="ja-JP" sz="1200" b="1" dirty="0">
                <a:solidFill>
                  <a:schemeClr val="bg1"/>
                </a:solidFill>
                <a:latin typeface="Arial Black" pitchFamily="34" charset="0"/>
              </a:rPr>
              <a:t>minutes</a:t>
            </a:r>
            <a:endParaRPr kumimoji="1" lang="ja-JP" altLang="en-US" sz="1200" b="1" dirty="0">
              <a:solidFill>
                <a:schemeClr val="bg1"/>
              </a:solidFill>
              <a:latin typeface="Arial Black" pitchFamily="34" charset="0"/>
            </a:endParaRPr>
          </a:p>
        </p:txBody>
      </p:sp>
      <p:sp>
        <p:nvSpPr>
          <p:cNvPr id="61" name="テキスト ボックス 60"/>
          <p:cNvSpPr txBox="1"/>
          <p:nvPr/>
        </p:nvSpPr>
        <p:spPr>
          <a:xfrm>
            <a:off x="3930624" y="4894246"/>
            <a:ext cx="1288894" cy="261610"/>
          </a:xfrm>
          <a:prstGeom prst="rect">
            <a:avLst/>
          </a:prstGeom>
          <a:noFill/>
        </p:spPr>
        <p:txBody>
          <a:bodyPr wrap="square" rtlCol="0">
            <a:spAutoFit/>
          </a:bodyPr>
          <a:lstStyle/>
          <a:p>
            <a:r>
              <a:rPr lang="en-US" altLang="ja-JP" sz="1100" b="1" dirty="0" smtClean="0">
                <a:solidFill>
                  <a:schemeClr val="bg1"/>
                </a:solidFill>
                <a:latin typeface="Arial Black" pitchFamily="34" charset="0"/>
              </a:rPr>
              <a:t>13</a:t>
            </a:r>
            <a:r>
              <a:rPr kumimoji="1" lang="en-US" altLang="ja-JP" sz="1100" b="1" dirty="0" smtClean="0">
                <a:solidFill>
                  <a:schemeClr val="bg1"/>
                </a:solidFill>
                <a:latin typeface="Arial Black" pitchFamily="34" charset="0"/>
              </a:rPr>
              <a:t>.1</a:t>
            </a:r>
            <a:r>
              <a:rPr kumimoji="1" lang="ja-JP" altLang="en-US" sz="1100" b="1" dirty="0" smtClean="0">
                <a:solidFill>
                  <a:schemeClr val="bg1"/>
                </a:solidFill>
                <a:latin typeface="Arial Black" pitchFamily="34" charset="0"/>
              </a:rPr>
              <a:t>℃</a:t>
            </a:r>
            <a:r>
              <a:rPr kumimoji="1" lang="en-US" altLang="ja-JP" sz="1100" b="1" dirty="0" smtClean="0">
                <a:solidFill>
                  <a:schemeClr val="bg1"/>
                </a:solidFill>
                <a:latin typeface="Arial Black" pitchFamily="34" charset="0"/>
              </a:rPr>
              <a:t> </a:t>
            </a:r>
            <a:endParaRPr kumimoji="1" lang="ja-JP" altLang="en-US" sz="1100" b="1" dirty="0">
              <a:solidFill>
                <a:schemeClr val="bg1"/>
              </a:solidFill>
              <a:latin typeface="Arial Black" pitchFamily="34" charset="0"/>
            </a:endParaRPr>
          </a:p>
        </p:txBody>
      </p:sp>
      <p:grpSp>
        <p:nvGrpSpPr>
          <p:cNvPr id="62" name="グループ化 61"/>
          <p:cNvGrpSpPr/>
          <p:nvPr/>
        </p:nvGrpSpPr>
        <p:grpSpPr>
          <a:xfrm>
            <a:off x="5820939" y="3488575"/>
            <a:ext cx="3215557" cy="3072951"/>
            <a:chOff x="1043608" y="260646"/>
            <a:chExt cx="6840760" cy="6322329"/>
          </a:xfrm>
        </p:grpSpPr>
        <p:pic>
          <p:nvPicPr>
            <p:cNvPr id="63"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43608" y="260646"/>
              <a:ext cx="6840760" cy="6322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正方形/長方形 64"/>
            <p:cNvSpPr/>
            <p:nvPr/>
          </p:nvSpPr>
          <p:spPr>
            <a:xfrm>
              <a:off x="1890863" y="5445224"/>
              <a:ext cx="5328592" cy="504056"/>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p:nvPr/>
          </p:nvSpPr>
          <p:spPr>
            <a:xfrm>
              <a:off x="1890863" y="4941168"/>
              <a:ext cx="5328592" cy="504056"/>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9" name="テキスト ボックス 68"/>
          <p:cNvSpPr txBox="1"/>
          <p:nvPr/>
        </p:nvSpPr>
        <p:spPr>
          <a:xfrm>
            <a:off x="6987433" y="5976521"/>
            <a:ext cx="1243881" cy="276999"/>
          </a:xfrm>
          <a:prstGeom prst="rect">
            <a:avLst/>
          </a:prstGeom>
          <a:noFill/>
        </p:spPr>
        <p:txBody>
          <a:bodyPr wrap="square" rtlCol="0">
            <a:spAutoFit/>
          </a:bodyPr>
          <a:lstStyle/>
          <a:p>
            <a:r>
              <a:rPr lang="en-US" altLang="ja-JP" sz="1200" b="1" dirty="0" smtClean="0">
                <a:solidFill>
                  <a:schemeClr val="bg1"/>
                </a:solidFill>
                <a:latin typeface="Arial Black" pitchFamily="34" charset="0"/>
              </a:rPr>
              <a:t>Joule heat</a:t>
            </a:r>
            <a:endParaRPr kumimoji="1" lang="ja-JP" altLang="en-US" sz="1200" b="1" dirty="0">
              <a:solidFill>
                <a:schemeClr val="bg1"/>
              </a:solidFill>
              <a:latin typeface="Arial Black" pitchFamily="34" charset="0"/>
            </a:endParaRPr>
          </a:p>
        </p:txBody>
      </p:sp>
      <p:sp>
        <p:nvSpPr>
          <p:cNvPr id="70" name="テキスト ボックス 69"/>
          <p:cNvSpPr txBox="1"/>
          <p:nvPr/>
        </p:nvSpPr>
        <p:spPr>
          <a:xfrm>
            <a:off x="6987434" y="5747527"/>
            <a:ext cx="1243881" cy="276999"/>
          </a:xfrm>
          <a:prstGeom prst="rect">
            <a:avLst/>
          </a:prstGeom>
          <a:noFill/>
        </p:spPr>
        <p:txBody>
          <a:bodyPr wrap="square" rtlCol="0">
            <a:spAutoFit/>
          </a:bodyPr>
          <a:lstStyle/>
          <a:p>
            <a:r>
              <a:rPr lang="en-US" altLang="ja-JP" sz="1200" b="1" dirty="0" err="1" smtClean="0">
                <a:solidFill>
                  <a:schemeClr val="bg1"/>
                </a:solidFill>
                <a:latin typeface="Arial Black" pitchFamily="34" charset="0"/>
              </a:rPr>
              <a:t>Peltier</a:t>
            </a:r>
            <a:r>
              <a:rPr lang="en-US" altLang="ja-JP" sz="1200" b="1" dirty="0" smtClean="0">
                <a:solidFill>
                  <a:schemeClr val="bg1"/>
                </a:solidFill>
                <a:latin typeface="Arial Black" pitchFamily="34" charset="0"/>
              </a:rPr>
              <a:t> heat</a:t>
            </a:r>
            <a:endParaRPr kumimoji="1" lang="ja-JP" altLang="en-US" sz="1200" b="1" dirty="0">
              <a:solidFill>
                <a:schemeClr val="bg1"/>
              </a:solidFill>
              <a:latin typeface="Arial Black" pitchFamily="34" charset="0"/>
            </a:endParaRPr>
          </a:p>
        </p:txBody>
      </p:sp>
    </p:spTree>
    <p:extLst>
      <p:ext uri="{BB962C8B-B14F-4D97-AF65-F5344CB8AC3E}">
        <p14:creationId xmlns:p14="http://schemas.microsoft.com/office/powerpoint/2010/main" val="34664847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0"/>
            <a:ext cx="9136393" cy="402249"/>
            <a:chOff x="0" y="0"/>
            <a:chExt cx="9136393" cy="402249"/>
          </a:xfrm>
        </p:grpSpPr>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1851"/>
              <a:ext cx="2771800" cy="33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4185" y="0"/>
              <a:ext cx="1872208" cy="40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1840" y="57000"/>
              <a:ext cx="3595687"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スライド番号プレースホルダー 6"/>
          <p:cNvSpPr>
            <a:spLocks noGrp="1"/>
          </p:cNvSpPr>
          <p:nvPr>
            <p:ph type="sldNum" sz="quarter" idx="12"/>
          </p:nvPr>
        </p:nvSpPr>
        <p:spPr/>
        <p:txBody>
          <a:bodyPr/>
          <a:lstStyle/>
          <a:p>
            <a:fld id="{72AAE7A6-12DC-48FD-A954-858CAB6AB435}" type="slidenum">
              <a:rPr kumimoji="1" lang="ja-JP" altLang="en-US" smtClean="0"/>
              <a:t>17</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Results and Discussion</a:t>
            </a:r>
            <a:endParaRPr kumimoji="1" lang="ja-JP" altLang="en-US"/>
          </a:p>
        </p:txBody>
      </p:sp>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042" y="2476285"/>
            <a:ext cx="2422716" cy="81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94622" y="1834826"/>
            <a:ext cx="11588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8042" y="2842733"/>
            <a:ext cx="1200522" cy="47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グループ化 11"/>
          <p:cNvGrpSpPr/>
          <p:nvPr/>
        </p:nvGrpSpPr>
        <p:grpSpPr>
          <a:xfrm>
            <a:off x="655305" y="2171253"/>
            <a:ext cx="1728192" cy="324758"/>
            <a:chOff x="5004048" y="4101298"/>
            <a:chExt cx="1728192" cy="324758"/>
          </a:xfrm>
        </p:grpSpPr>
        <p:sp>
          <p:nvSpPr>
            <p:cNvPr id="13" name="正方形/長方形 12"/>
            <p:cNvSpPr/>
            <p:nvPr/>
          </p:nvSpPr>
          <p:spPr>
            <a:xfrm>
              <a:off x="5004048" y="4199600"/>
              <a:ext cx="144016" cy="934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p:nvSpPr>
          <p:spPr>
            <a:xfrm>
              <a:off x="5246821" y="4223826"/>
              <a:ext cx="144016" cy="934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正方形/長方形 14"/>
            <p:cNvSpPr/>
            <p:nvPr/>
          </p:nvSpPr>
          <p:spPr>
            <a:xfrm>
              <a:off x="5508104" y="4213028"/>
              <a:ext cx="144016" cy="934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正方形/長方形 15"/>
            <p:cNvSpPr/>
            <p:nvPr/>
          </p:nvSpPr>
          <p:spPr>
            <a:xfrm>
              <a:off x="5796136" y="4223826"/>
              <a:ext cx="144016" cy="934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正方形/長方形 16"/>
            <p:cNvSpPr/>
            <p:nvPr/>
          </p:nvSpPr>
          <p:spPr>
            <a:xfrm>
              <a:off x="6084168" y="4223826"/>
              <a:ext cx="144016" cy="934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正方形/長方形 17"/>
            <p:cNvSpPr/>
            <p:nvPr/>
          </p:nvSpPr>
          <p:spPr>
            <a:xfrm>
              <a:off x="6334132" y="4223826"/>
              <a:ext cx="144016" cy="934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9" name="正方形/長方形 18"/>
            <p:cNvSpPr/>
            <p:nvPr/>
          </p:nvSpPr>
          <p:spPr>
            <a:xfrm>
              <a:off x="6588224" y="4199600"/>
              <a:ext cx="144016" cy="934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0" name="正方形/長方形 19"/>
            <p:cNvSpPr/>
            <p:nvPr/>
          </p:nvSpPr>
          <p:spPr>
            <a:xfrm>
              <a:off x="5004048" y="4303528"/>
              <a:ext cx="1728192" cy="1225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1" name="正方形/長方形 20"/>
            <p:cNvSpPr/>
            <p:nvPr/>
          </p:nvSpPr>
          <p:spPr>
            <a:xfrm>
              <a:off x="5004048" y="4101298"/>
              <a:ext cx="1728192" cy="1225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cxnSp>
        <p:nvCxnSpPr>
          <p:cNvPr id="22" name="直線コネクタ 21"/>
          <p:cNvCxnSpPr/>
          <p:nvPr/>
        </p:nvCxnSpPr>
        <p:spPr>
          <a:xfrm flipH="1">
            <a:off x="120071" y="2387277"/>
            <a:ext cx="51422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120071" y="2379088"/>
            <a:ext cx="0" cy="1204424"/>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120071" y="3583512"/>
            <a:ext cx="1316485" cy="19311"/>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flipH="1">
            <a:off x="2372660" y="2397709"/>
            <a:ext cx="514228" cy="0"/>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886888" y="2390951"/>
            <a:ext cx="0" cy="1204424"/>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1580572" y="3595375"/>
            <a:ext cx="1316485" cy="7448"/>
          </a:xfrm>
          <a:prstGeom prst="line">
            <a:avLst/>
          </a:prstGeom>
          <a:ln w="508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1436556" y="3425582"/>
            <a:ext cx="0" cy="339585"/>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1567094" y="3517927"/>
            <a:ext cx="0" cy="169793"/>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33854" y="1459629"/>
            <a:ext cx="1138990" cy="338554"/>
          </a:xfrm>
          <a:prstGeom prst="rect">
            <a:avLst/>
          </a:prstGeom>
          <a:noFill/>
        </p:spPr>
        <p:txBody>
          <a:bodyPr wrap="square" rtlCol="0">
            <a:spAutoFit/>
          </a:bodyPr>
          <a:lstStyle/>
          <a:p>
            <a:r>
              <a:rPr kumimoji="1" lang="en-US" altLang="ja-JP" sz="1600" dirty="0" smtClean="0">
                <a:solidFill>
                  <a:srgbClr val="00B050"/>
                </a:solidFill>
                <a:latin typeface="Arial Black" pitchFamily="34" charset="0"/>
              </a:rPr>
              <a:t>current</a:t>
            </a:r>
            <a:endParaRPr kumimoji="1" lang="ja-JP" altLang="en-US" sz="1600" dirty="0">
              <a:solidFill>
                <a:srgbClr val="00B050"/>
              </a:solidFill>
              <a:latin typeface="Arial Black" pitchFamily="34" charset="0"/>
            </a:endParaRPr>
          </a:p>
        </p:txBody>
      </p:sp>
      <p:cxnSp>
        <p:nvCxnSpPr>
          <p:cNvPr id="32" name="直線矢印コネクタ 31"/>
          <p:cNvCxnSpPr/>
          <p:nvPr/>
        </p:nvCxnSpPr>
        <p:spPr>
          <a:xfrm flipH="1">
            <a:off x="319439" y="3754275"/>
            <a:ext cx="325029"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a:off x="2238814" y="3765167"/>
            <a:ext cx="325029" cy="0"/>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35" name="下矢印 34"/>
          <p:cNvSpPr/>
          <p:nvPr/>
        </p:nvSpPr>
        <p:spPr>
          <a:xfrm>
            <a:off x="1519401" y="2496011"/>
            <a:ext cx="998384" cy="678220"/>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8" name="オブジェクト 37"/>
          <p:cNvGraphicFramePr>
            <a:graphicFrameLocks noChangeAspect="1"/>
          </p:cNvGraphicFramePr>
          <p:nvPr>
            <p:extLst>
              <p:ext uri="{D42A27DB-BD31-4B8C-83A1-F6EECF244321}">
                <p14:modId xmlns:p14="http://schemas.microsoft.com/office/powerpoint/2010/main" val="3300920785"/>
              </p:ext>
            </p:extLst>
          </p:nvPr>
        </p:nvGraphicFramePr>
        <p:xfrm>
          <a:off x="2151160" y="1692199"/>
          <a:ext cx="400241" cy="328769"/>
        </p:xfrm>
        <a:graphic>
          <a:graphicData uri="http://schemas.openxmlformats.org/presentationml/2006/ole">
            <mc:AlternateContent xmlns:mc="http://schemas.openxmlformats.org/markup-compatibility/2006">
              <mc:Choice xmlns:v="urn:schemas-microsoft-com:vml" Requires="v">
                <p:oleObj spid="_x0000_s5474" name="Equation" r:id="rId10" imgW="215640" imgH="177480" progId="Equation.DSMT4">
                  <p:embed/>
                </p:oleObj>
              </mc:Choice>
              <mc:Fallback>
                <p:oleObj name="Equation" r:id="rId10" imgW="215640" imgH="177480" progId="Equation.DSMT4">
                  <p:embed/>
                  <p:pic>
                    <p:nvPicPr>
                      <p:cNvPr id="0" name=""/>
                      <p:cNvPicPr>
                        <a:picLocks noChangeAspect="1" noChangeArrowheads="1"/>
                      </p:cNvPicPr>
                      <p:nvPr/>
                    </p:nvPicPr>
                    <p:blipFill>
                      <a:blip r:embed="rId11"/>
                      <a:srcRect/>
                      <a:stretch>
                        <a:fillRect/>
                      </a:stretch>
                    </p:blipFill>
                    <p:spPr bwMode="auto">
                      <a:xfrm>
                        <a:off x="2151160" y="1692199"/>
                        <a:ext cx="400241" cy="328769"/>
                      </a:xfrm>
                      <a:prstGeom prst="rect">
                        <a:avLst/>
                      </a:prstGeom>
                      <a:noFill/>
                      <a:ln>
                        <a:noFill/>
                      </a:ln>
                    </p:spPr>
                  </p:pic>
                </p:oleObj>
              </mc:Fallback>
            </mc:AlternateContent>
          </a:graphicData>
        </a:graphic>
      </p:graphicFrame>
      <p:sp>
        <p:nvSpPr>
          <p:cNvPr id="39" name="テキスト ボックス 38"/>
          <p:cNvSpPr txBox="1"/>
          <p:nvPr/>
        </p:nvSpPr>
        <p:spPr>
          <a:xfrm>
            <a:off x="337612" y="1289280"/>
            <a:ext cx="671302" cy="276999"/>
          </a:xfrm>
          <a:prstGeom prst="rect">
            <a:avLst/>
          </a:prstGeom>
          <a:noFill/>
        </p:spPr>
        <p:txBody>
          <a:bodyPr wrap="square" rtlCol="0">
            <a:spAutoFit/>
          </a:bodyPr>
          <a:lstStyle/>
          <a:p>
            <a:pPr algn="ctr"/>
            <a:r>
              <a:rPr lang="en-US" altLang="ja-JP" sz="1200" dirty="0" smtClean="0">
                <a:solidFill>
                  <a:srgbClr val="00B050"/>
                </a:solidFill>
                <a:latin typeface="Arial Black" pitchFamily="34" charset="0"/>
              </a:rPr>
              <a:t>60A</a:t>
            </a:r>
            <a:endParaRPr kumimoji="1" lang="en-US" altLang="ja-JP" sz="1200" dirty="0" smtClean="0">
              <a:solidFill>
                <a:srgbClr val="00B050"/>
              </a:solidFill>
              <a:latin typeface="Arial Black" pitchFamily="34" charset="0"/>
            </a:endParaRPr>
          </a:p>
        </p:txBody>
      </p:sp>
      <p:graphicFrame>
        <p:nvGraphicFramePr>
          <p:cNvPr id="41" name="オブジェクト 40"/>
          <p:cNvGraphicFramePr>
            <a:graphicFrameLocks noChangeAspect="1"/>
          </p:cNvGraphicFramePr>
          <p:nvPr>
            <p:extLst>
              <p:ext uri="{D42A27DB-BD31-4B8C-83A1-F6EECF244321}">
                <p14:modId xmlns:p14="http://schemas.microsoft.com/office/powerpoint/2010/main" val="3012408381"/>
              </p:ext>
            </p:extLst>
          </p:nvPr>
        </p:nvGraphicFramePr>
        <p:xfrm>
          <a:off x="1372143" y="2914211"/>
          <a:ext cx="1247775" cy="328613"/>
        </p:xfrm>
        <a:graphic>
          <a:graphicData uri="http://schemas.openxmlformats.org/presentationml/2006/ole">
            <mc:AlternateContent xmlns:mc="http://schemas.openxmlformats.org/markup-compatibility/2006">
              <mc:Choice xmlns:v="urn:schemas-microsoft-com:vml" Requires="v">
                <p:oleObj spid="_x0000_s5475" name="Equation" r:id="rId12" imgW="672840" imgH="177480" progId="Equation.DSMT4">
                  <p:embed/>
                </p:oleObj>
              </mc:Choice>
              <mc:Fallback>
                <p:oleObj name="Equation" r:id="rId12" imgW="672840" imgH="177480" progId="Equation.DSMT4">
                  <p:embed/>
                  <p:pic>
                    <p:nvPicPr>
                      <p:cNvPr id="0" name=""/>
                      <p:cNvPicPr>
                        <a:picLocks noChangeAspect="1" noChangeArrowheads="1"/>
                      </p:cNvPicPr>
                      <p:nvPr/>
                    </p:nvPicPr>
                    <p:blipFill>
                      <a:blip r:embed="rId13"/>
                      <a:srcRect/>
                      <a:stretch>
                        <a:fillRect/>
                      </a:stretch>
                    </p:blipFill>
                    <p:spPr bwMode="auto">
                      <a:xfrm>
                        <a:off x="1372143" y="2914211"/>
                        <a:ext cx="1247775" cy="328613"/>
                      </a:xfrm>
                      <a:prstGeom prst="rect">
                        <a:avLst/>
                      </a:prstGeom>
                      <a:noFill/>
                      <a:ln>
                        <a:noFill/>
                      </a:ln>
                    </p:spPr>
                  </p:pic>
                </p:oleObj>
              </mc:Fallback>
            </mc:AlternateContent>
          </a:graphicData>
        </a:graphic>
      </p:graphicFrame>
      <p:sp>
        <p:nvSpPr>
          <p:cNvPr id="42" name="テキスト ボックス 41"/>
          <p:cNvSpPr txBox="1"/>
          <p:nvPr/>
        </p:nvSpPr>
        <p:spPr>
          <a:xfrm>
            <a:off x="2242337" y="3874637"/>
            <a:ext cx="451412" cy="276999"/>
          </a:xfrm>
          <a:prstGeom prst="rect">
            <a:avLst/>
          </a:prstGeom>
          <a:noFill/>
        </p:spPr>
        <p:txBody>
          <a:bodyPr wrap="square" rtlCol="0">
            <a:spAutoFit/>
          </a:bodyPr>
          <a:lstStyle/>
          <a:p>
            <a:pPr algn="ctr"/>
            <a:r>
              <a:rPr lang="en-US" altLang="ja-JP" sz="1200" dirty="0">
                <a:solidFill>
                  <a:srgbClr val="00B050"/>
                </a:solidFill>
                <a:latin typeface="Arial Black" pitchFamily="34" charset="0"/>
              </a:rPr>
              <a:t>2</a:t>
            </a:r>
            <a:r>
              <a:rPr lang="en-US" altLang="ja-JP" sz="1200" dirty="0" smtClean="0">
                <a:solidFill>
                  <a:srgbClr val="00B050"/>
                </a:solidFill>
                <a:latin typeface="Arial Black" pitchFamily="34" charset="0"/>
              </a:rPr>
              <a:t>A</a:t>
            </a:r>
            <a:endParaRPr kumimoji="1" lang="en-US" altLang="ja-JP" sz="1200" dirty="0" smtClean="0">
              <a:solidFill>
                <a:srgbClr val="00B050"/>
              </a:solidFill>
              <a:latin typeface="Arial Black" pitchFamily="34" charset="0"/>
            </a:endParaRPr>
          </a:p>
        </p:txBody>
      </p:sp>
      <p:sp>
        <p:nvSpPr>
          <p:cNvPr id="43" name="テキスト ボックス 42"/>
          <p:cNvSpPr txBox="1"/>
          <p:nvPr/>
        </p:nvSpPr>
        <p:spPr>
          <a:xfrm>
            <a:off x="1199551" y="3831825"/>
            <a:ext cx="618025" cy="276999"/>
          </a:xfrm>
          <a:prstGeom prst="rect">
            <a:avLst/>
          </a:prstGeom>
          <a:noFill/>
        </p:spPr>
        <p:txBody>
          <a:bodyPr wrap="square" rtlCol="0">
            <a:spAutoFit/>
          </a:bodyPr>
          <a:lstStyle/>
          <a:p>
            <a:pPr algn="ctr"/>
            <a:r>
              <a:rPr lang="en-US" altLang="ja-JP" sz="1200" dirty="0" smtClean="0">
                <a:solidFill>
                  <a:srgbClr val="00B050"/>
                </a:solidFill>
                <a:latin typeface="Arial Black" pitchFamily="34" charset="0"/>
              </a:rPr>
              <a:t>2.6</a:t>
            </a:r>
            <a:r>
              <a:rPr lang="en-US" altLang="ja-JP" sz="1200" dirty="0">
                <a:solidFill>
                  <a:srgbClr val="00B050"/>
                </a:solidFill>
                <a:latin typeface="Arial Black" pitchFamily="34" charset="0"/>
              </a:rPr>
              <a:t>V</a:t>
            </a:r>
            <a:endParaRPr kumimoji="1" lang="en-US" altLang="ja-JP" sz="1200" dirty="0" smtClean="0">
              <a:solidFill>
                <a:srgbClr val="00B050"/>
              </a:solidFill>
              <a:latin typeface="Arial Black" pitchFamily="34" charset="0"/>
            </a:endParaRPr>
          </a:p>
        </p:txBody>
      </p:sp>
      <p:sp>
        <p:nvSpPr>
          <p:cNvPr id="6" name="正方形/長方形 5"/>
          <p:cNvSpPr/>
          <p:nvPr/>
        </p:nvSpPr>
        <p:spPr>
          <a:xfrm>
            <a:off x="908303" y="2072951"/>
            <a:ext cx="1149094" cy="9830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矢印コネクタ 55"/>
          <p:cNvCxnSpPr/>
          <p:nvPr/>
        </p:nvCxnSpPr>
        <p:spPr>
          <a:xfrm flipV="1">
            <a:off x="1042094" y="1602966"/>
            <a:ext cx="0" cy="545363"/>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7" name="下矢印 56"/>
          <p:cNvSpPr/>
          <p:nvPr/>
        </p:nvSpPr>
        <p:spPr>
          <a:xfrm>
            <a:off x="1591409" y="1714705"/>
            <a:ext cx="529739" cy="433624"/>
          </a:xfrm>
          <a:prstGeom prst="down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8"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63064" y="506903"/>
            <a:ext cx="2777088" cy="288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 name="Picture 3"/>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84065" y="508942"/>
            <a:ext cx="2780423" cy="289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184875" y="3566024"/>
            <a:ext cx="2774600" cy="289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184064" y="3602822"/>
            <a:ext cx="2743455" cy="285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テキスト ボックス 61"/>
          <p:cNvSpPr txBox="1"/>
          <p:nvPr/>
        </p:nvSpPr>
        <p:spPr>
          <a:xfrm>
            <a:off x="3184875" y="532843"/>
            <a:ext cx="1894771" cy="276999"/>
          </a:xfrm>
          <a:prstGeom prst="rect">
            <a:avLst/>
          </a:prstGeom>
          <a:noFill/>
        </p:spPr>
        <p:txBody>
          <a:bodyPr wrap="square" rtlCol="0">
            <a:spAutoFit/>
          </a:bodyPr>
          <a:lstStyle/>
          <a:p>
            <a:r>
              <a:rPr lang="en-US" altLang="ja-JP" sz="1200" b="1" dirty="0">
                <a:solidFill>
                  <a:schemeClr val="bg1"/>
                </a:solidFill>
                <a:latin typeface="Arial Black" pitchFamily="34" charset="0"/>
              </a:rPr>
              <a:t>3</a:t>
            </a:r>
            <a:r>
              <a:rPr lang="en-US" altLang="ja-JP" sz="1200" b="1" dirty="0" smtClean="0">
                <a:solidFill>
                  <a:schemeClr val="bg1"/>
                </a:solidFill>
                <a:latin typeface="Arial Black" pitchFamily="34" charset="0"/>
              </a:rPr>
              <a:t>0 </a:t>
            </a:r>
            <a:r>
              <a:rPr lang="en-US" altLang="ja-JP" sz="1200" b="1" dirty="0">
                <a:solidFill>
                  <a:schemeClr val="bg1"/>
                </a:solidFill>
                <a:latin typeface="Arial Black" pitchFamily="34" charset="0"/>
              </a:rPr>
              <a:t>minutes</a:t>
            </a:r>
            <a:endParaRPr kumimoji="1" lang="ja-JP" altLang="en-US" sz="1200" b="1" dirty="0">
              <a:solidFill>
                <a:schemeClr val="bg1"/>
              </a:solidFill>
              <a:latin typeface="Arial Black" pitchFamily="34" charset="0"/>
            </a:endParaRPr>
          </a:p>
        </p:txBody>
      </p:sp>
      <p:sp>
        <p:nvSpPr>
          <p:cNvPr id="63" name="テキスト ボックス 62"/>
          <p:cNvSpPr txBox="1"/>
          <p:nvPr/>
        </p:nvSpPr>
        <p:spPr>
          <a:xfrm>
            <a:off x="6184065" y="586614"/>
            <a:ext cx="1894771" cy="276999"/>
          </a:xfrm>
          <a:prstGeom prst="rect">
            <a:avLst/>
          </a:prstGeom>
          <a:noFill/>
        </p:spPr>
        <p:txBody>
          <a:bodyPr wrap="square" rtlCol="0">
            <a:spAutoFit/>
          </a:bodyPr>
          <a:lstStyle/>
          <a:p>
            <a:r>
              <a:rPr lang="en-US" altLang="ja-JP" sz="1200" b="1" dirty="0">
                <a:solidFill>
                  <a:schemeClr val="bg1"/>
                </a:solidFill>
                <a:latin typeface="Arial Black" pitchFamily="34" charset="0"/>
              </a:rPr>
              <a:t>4</a:t>
            </a:r>
            <a:r>
              <a:rPr lang="en-US" altLang="ja-JP" sz="1200" b="1" dirty="0" smtClean="0">
                <a:solidFill>
                  <a:schemeClr val="bg1"/>
                </a:solidFill>
                <a:latin typeface="Arial Black" pitchFamily="34" charset="0"/>
              </a:rPr>
              <a:t>0 </a:t>
            </a:r>
            <a:r>
              <a:rPr lang="en-US" altLang="ja-JP" sz="1200" b="1" dirty="0">
                <a:solidFill>
                  <a:schemeClr val="bg1"/>
                </a:solidFill>
                <a:latin typeface="Arial Black" pitchFamily="34" charset="0"/>
              </a:rPr>
              <a:t>minutes</a:t>
            </a:r>
            <a:endParaRPr kumimoji="1" lang="ja-JP" altLang="en-US" sz="1200" b="1" dirty="0">
              <a:solidFill>
                <a:schemeClr val="bg1"/>
              </a:solidFill>
              <a:latin typeface="Arial Black" pitchFamily="34" charset="0"/>
            </a:endParaRPr>
          </a:p>
        </p:txBody>
      </p:sp>
      <p:sp>
        <p:nvSpPr>
          <p:cNvPr id="64" name="テキスト ボックス 63"/>
          <p:cNvSpPr txBox="1"/>
          <p:nvPr/>
        </p:nvSpPr>
        <p:spPr>
          <a:xfrm>
            <a:off x="3184875" y="3583512"/>
            <a:ext cx="1894771" cy="276999"/>
          </a:xfrm>
          <a:prstGeom prst="rect">
            <a:avLst/>
          </a:prstGeom>
          <a:noFill/>
        </p:spPr>
        <p:txBody>
          <a:bodyPr wrap="square" rtlCol="0">
            <a:spAutoFit/>
          </a:bodyPr>
          <a:lstStyle/>
          <a:p>
            <a:r>
              <a:rPr lang="en-US" altLang="ja-JP" sz="1200" b="1" dirty="0">
                <a:solidFill>
                  <a:schemeClr val="bg1"/>
                </a:solidFill>
                <a:latin typeface="Arial Black" pitchFamily="34" charset="0"/>
              </a:rPr>
              <a:t>5</a:t>
            </a:r>
            <a:r>
              <a:rPr lang="en-US" altLang="ja-JP" sz="1200" b="1" dirty="0" smtClean="0">
                <a:solidFill>
                  <a:schemeClr val="bg1"/>
                </a:solidFill>
                <a:latin typeface="Arial Black" pitchFamily="34" charset="0"/>
              </a:rPr>
              <a:t>0 </a:t>
            </a:r>
            <a:r>
              <a:rPr lang="en-US" altLang="ja-JP" sz="1200" b="1" dirty="0">
                <a:solidFill>
                  <a:schemeClr val="bg1"/>
                </a:solidFill>
                <a:latin typeface="Arial Black" pitchFamily="34" charset="0"/>
              </a:rPr>
              <a:t>minutes</a:t>
            </a:r>
            <a:endParaRPr kumimoji="1" lang="ja-JP" altLang="en-US" sz="1200" b="1" dirty="0">
              <a:solidFill>
                <a:schemeClr val="bg1"/>
              </a:solidFill>
              <a:latin typeface="Arial Black" pitchFamily="34" charset="0"/>
            </a:endParaRPr>
          </a:p>
        </p:txBody>
      </p:sp>
      <p:sp>
        <p:nvSpPr>
          <p:cNvPr id="65" name="テキスト ボックス 64"/>
          <p:cNvSpPr txBox="1"/>
          <p:nvPr/>
        </p:nvSpPr>
        <p:spPr>
          <a:xfrm>
            <a:off x="6184065" y="3597638"/>
            <a:ext cx="1894771" cy="276999"/>
          </a:xfrm>
          <a:prstGeom prst="rect">
            <a:avLst/>
          </a:prstGeom>
          <a:noFill/>
        </p:spPr>
        <p:txBody>
          <a:bodyPr wrap="square" rtlCol="0">
            <a:spAutoFit/>
          </a:bodyPr>
          <a:lstStyle/>
          <a:p>
            <a:r>
              <a:rPr lang="en-US" altLang="ja-JP" sz="1200" b="1" dirty="0">
                <a:solidFill>
                  <a:schemeClr val="bg1"/>
                </a:solidFill>
                <a:latin typeface="Arial Black" pitchFamily="34" charset="0"/>
              </a:rPr>
              <a:t>6</a:t>
            </a:r>
            <a:r>
              <a:rPr lang="en-US" altLang="ja-JP" sz="1200" b="1" dirty="0" smtClean="0">
                <a:solidFill>
                  <a:schemeClr val="bg1"/>
                </a:solidFill>
                <a:latin typeface="Arial Black" pitchFamily="34" charset="0"/>
              </a:rPr>
              <a:t>0 </a:t>
            </a:r>
            <a:r>
              <a:rPr lang="en-US" altLang="ja-JP" sz="1200" b="1" dirty="0">
                <a:solidFill>
                  <a:schemeClr val="bg1"/>
                </a:solidFill>
                <a:latin typeface="Arial Black" pitchFamily="34" charset="0"/>
              </a:rPr>
              <a:t>minutes</a:t>
            </a:r>
            <a:endParaRPr kumimoji="1" lang="ja-JP" altLang="en-US" sz="1200" b="1" dirty="0">
              <a:solidFill>
                <a:schemeClr val="bg1"/>
              </a:solidFill>
              <a:latin typeface="Arial Black" pitchFamily="34" charset="0"/>
            </a:endParaRPr>
          </a:p>
        </p:txBody>
      </p:sp>
      <p:sp>
        <p:nvSpPr>
          <p:cNvPr id="66" name="テキスト ボックス 65"/>
          <p:cNvSpPr txBox="1"/>
          <p:nvPr/>
        </p:nvSpPr>
        <p:spPr>
          <a:xfrm>
            <a:off x="4696335" y="2021373"/>
            <a:ext cx="1288894" cy="261610"/>
          </a:xfrm>
          <a:prstGeom prst="rect">
            <a:avLst/>
          </a:prstGeom>
          <a:noFill/>
        </p:spPr>
        <p:txBody>
          <a:bodyPr wrap="square" rtlCol="0">
            <a:spAutoFit/>
          </a:bodyPr>
          <a:lstStyle/>
          <a:p>
            <a:r>
              <a:rPr kumimoji="1" lang="en-US" altLang="ja-JP" sz="1100" b="1" dirty="0" smtClean="0">
                <a:solidFill>
                  <a:schemeClr val="bg1"/>
                </a:solidFill>
                <a:latin typeface="Arial Black" pitchFamily="34" charset="0"/>
              </a:rPr>
              <a:t>35.0</a:t>
            </a:r>
            <a:r>
              <a:rPr kumimoji="1" lang="ja-JP" altLang="en-US" sz="1100" b="1" dirty="0" smtClean="0">
                <a:solidFill>
                  <a:schemeClr val="bg1"/>
                </a:solidFill>
                <a:latin typeface="Arial Black" pitchFamily="34" charset="0"/>
              </a:rPr>
              <a:t>℃</a:t>
            </a:r>
            <a:r>
              <a:rPr kumimoji="1" lang="en-US" altLang="ja-JP" sz="1100" b="1" dirty="0" smtClean="0">
                <a:solidFill>
                  <a:schemeClr val="bg1"/>
                </a:solidFill>
                <a:latin typeface="Arial Black" pitchFamily="34" charset="0"/>
              </a:rPr>
              <a:t> </a:t>
            </a:r>
            <a:endParaRPr kumimoji="1" lang="ja-JP" altLang="en-US" sz="1100" b="1" dirty="0">
              <a:solidFill>
                <a:schemeClr val="bg1"/>
              </a:solidFill>
              <a:latin typeface="Arial Black" pitchFamily="34" charset="0"/>
            </a:endParaRPr>
          </a:p>
        </p:txBody>
      </p:sp>
      <p:sp>
        <p:nvSpPr>
          <p:cNvPr id="67" name="テキスト ボックス 66"/>
          <p:cNvSpPr txBox="1"/>
          <p:nvPr/>
        </p:nvSpPr>
        <p:spPr>
          <a:xfrm>
            <a:off x="7626967" y="1991297"/>
            <a:ext cx="1288894" cy="261610"/>
          </a:xfrm>
          <a:prstGeom prst="rect">
            <a:avLst/>
          </a:prstGeom>
          <a:noFill/>
        </p:spPr>
        <p:txBody>
          <a:bodyPr wrap="square" rtlCol="0">
            <a:spAutoFit/>
          </a:bodyPr>
          <a:lstStyle/>
          <a:p>
            <a:r>
              <a:rPr kumimoji="1" lang="en-US" altLang="ja-JP" sz="1100" b="1" dirty="0" smtClean="0">
                <a:solidFill>
                  <a:schemeClr val="bg1"/>
                </a:solidFill>
                <a:latin typeface="Arial Black" pitchFamily="34" charset="0"/>
              </a:rPr>
              <a:t>35.0</a:t>
            </a:r>
            <a:r>
              <a:rPr kumimoji="1" lang="ja-JP" altLang="en-US" sz="1100" b="1" dirty="0" smtClean="0">
                <a:solidFill>
                  <a:schemeClr val="bg1"/>
                </a:solidFill>
                <a:latin typeface="Arial Black" pitchFamily="34" charset="0"/>
              </a:rPr>
              <a:t>℃</a:t>
            </a:r>
            <a:r>
              <a:rPr kumimoji="1" lang="en-US" altLang="ja-JP" sz="1100" b="1" dirty="0" smtClean="0">
                <a:solidFill>
                  <a:schemeClr val="bg1"/>
                </a:solidFill>
                <a:latin typeface="Arial Black" pitchFamily="34" charset="0"/>
              </a:rPr>
              <a:t> </a:t>
            </a:r>
            <a:endParaRPr kumimoji="1" lang="ja-JP" altLang="en-US" sz="1100" b="1" dirty="0">
              <a:solidFill>
                <a:schemeClr val="bg1"/>
              </a:solidFill>
              <a:latin typeface="Arial Black" pitchFamily="34" charset="0"/>
            </a:endParaRPr>
          </a:p>
        </p:txBody>
      </p:sp>
      <p:sp>
        <p:nvSpPr>
          <p:cNvPr id="68" name="テキスト ボックス 67"/>
          <p:cNvSpPr txBox="1"/>
          <p:nvPr/>
        </p:nvSpPr>
        <p:spPr>
          <a:xfrm>
            <a:off x="4624642" y="4923151"/>
            <a:ext cx="1288894" cy="261610"/>
          </a:xfrm>
          <a:prstGeom prst="rect">
            <a:avLst/>
          </a:prstGeom>
          <a:noFill/>
        </p:spPr>
        <p:txBody>
          <a:bodyPr wrap="square" rtlCol="0">
            <a:spAutoFit/>
          </a:bodyPr>
          <a:lstStyle/>
          <a:p>
            <a:r>
              <a:rPr kumimoji="1" lang="en-US" altLang="ja-JP" sz="1100" b="1" dirty="0" smtClean="0">
                <a:solidFill>
                  <a:schemeClr val="bg1"/>
                </a:solidFill>
                <a:latin typeface="Arial Black" pitchFamily="34" charset="0"/>
              </a:rPr>
              <a:t>34.4</a:t>
            </a:r>
            <a:r>
              <a:rPr kumimoji="1" lang="ja-JP" altLang="en-US" sz="1100" b="1" dirty="0" smtClean="0">
                <a:solidFill>
                  <a:schemeClr val="bg1"/>
                </a:solidFill>
                <a:latin typeface="Arial Black" pitchFamily="34" charset="0"/>
              </a:rPr>
              <a:t>℃</a:t>
            </a:r>
            <a:r>
              <a:rPr kumimoji="1" lang="en-US" altLang="ja-JP" sz="1100" b="1" dirty="0" smtClean="0">
                <a:solidFill>
                  <a:schemeClr val="bg1"/>
                </a:solidFill>
                <a:latin typeface="Arial Black" pitchFamily="34" charset="0"/>
              </a:rPr>
              <a:t> </a:t>
            </a:r>
            <a:endParaRPr kumimoji="1" lang="ja-JP" altLang="en-US" sz="1100" b="1" dirty="0">
              <a:solidFill>
                <a:schemeClr val="bg1"/>
              </a:solidFill>
              <a:latin typeface="Arial Black" pitchFamily="34" charset="0"/>
            </a:endParaRPr>
          </a:p>
        </p:txBody>
      </p:sp>
      <p:sp>
        <p:nvSpPr>
          <p:cNvPr id="69" name="テキスト ボックス 68"/>
          <p:cNvSpPr txBox="1"/>
          <p:nvPr/>
        </p:nvSpPr>
        <p:spPr>
          <a:xfrm>
            <a:off x="7626967" y="4920265"/>
            <a:ext cx="1288894" cy="261610"/>
          </a:xfrm>
          <a:prstGeom prst="rect">
            <a:avLst/>
          </a:prstGeom>
          <a:noFill/>
        </p:spPr>
        <p:txBody>
          <a:bodyPr wrap="square" rtlCol="0">
            <a:spAutoFit/>
          </a:bodyPr>
          <a:lstStyle/>
          <a:p>
            <a:r>
              <a:rPr kumimoji="1" lang="en-US" altLang="ja-JP" sz="1100" b="1" dirty="0" smtClean="0">
                <a:solidFill>
                  <a:schemeClr val="bg1"/>
                </a:solidFill>
                <a:latin typeface="Arial Black" pitchFamily="34" charset="0"/>
              </a:rPr>
              <a:t>34.4</a:t>
            </a:r>
            <a:r>
              <a:rPr kumimoji="1" lang="ja-JP" altLang="en-US" sz="1100" b="1" dirty="0" smtClean="0">
                <a:solidFill>
                  <a:schemeClr val="bg1"/>
                </a:solidFill>
                <a:latin typeface="Arial Black" pitchFamily="34" charset="0"/>
              </a:rPr>
              <a:t>℃</a:t>
            </a:r>
            <a:r>
              <a:rPr kumimoji="1" lang="en-US" altLang="ja-JP" sz="1100" b="1" dirty="0" smtClean="0">
                <a:solidFill>
                  <a:schemeClr val="bg1"/>
                </a:solidFill>
                <a:latin typeface="Arial Black" pitchFamily="34" charset="0"/>
              </a:rPr>
              <a:t> </a:t>
            </a:r>
            <a:endParaRPr kumimoji="1" lang="ja-JP" altLang="en-US" sz="1100" b="1" dirty="0">
              <a:solidFill>
                <a:schemeClr val="bg1"/>
              </a:solidFill>
              <a:latin typeface="Arial Black" pitchFamily="34" charset="0"/>
            </a:endParaRPr>
          </a:p>
        </p:txBody>
      </p:sp>
      <p:pic>
        <p:nvPicPr>
          <p:cNvPr id="7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95746" y="403632"/>
            <a:ext cx="2067318" cy="1348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テキスト ボックス 70"/>
          <p:cNvSpPr txBox="1"/>
          <p:nvPr/>
        </p:nvSpPr>
        <p:spPr>
          <a:xfrm>
            <a:off x="349715" y="635704"/>
            <a:ext cx="857196" cy="276999"/>
          </a:xfrm>
          <a:prstGeom prst="rect">
            <a:avLst/>
          </a:prstGeom>
          <a:noFill/>
        </p:spPr>
        <p:txBody>
          <a:bodyPr wrap="square" rtlCol="0">
            <a:spAutoFit/>
          </a:bodyPr>
          <a:lstStyle/>
          <a:p>
            <a:pPr algn="ctr"/>
            <a:r>
              <a:rPr lang="en-US" altLang="ja-JP" sz="1200" dirty="0" smtClean="0">
                <a:solidFill>
                  <a:srgbClr val="FF0000"/>
                </a:solidFill>
                <a:latin typeface="Arial Black" pitchFamily="34" charset="0"/>
              </a:rPr>
              <a:t>7</a:t>
            </a:r>
            <a:r>
              <a:rPr lang="ja-JP" altLang="en-US" sz="1200" dirty="0" smtClean="0">
                <a:solidFill>
                  <a:srgbClr val="FF0000"/>
                </a:solidFill>
                <a:latin typeface="Arial Black" pitchFamily="34" charset="0"/>
              </a:rPr>
              <a:t>～</a:t>
            </a:r>
            <a:r>
              <a:rPr lang="en-US" altLang="ja-JP" sz="1200" dirty="0" smtClean="0">
                <a:solidFill>
                  <a:srgbClr val="FF0000"/>
                </a:solidFill>
                <a:latin typeface="Arial Black" pitchFamily="34" charset="0"/>
              </a:rPr>
              <a:t>8W</a:t>
            </a:r>
            <a:endParaRPr kumimoji="1" lang="en-US" altLang="ja-JP" sz="1200" dirty="0" smtClean="0">
              <a:solidFill>
                <a:srgbClr val="FF0000"/>
              </a:solidFill>
              <a:latin typeface="Arial Black" pitchFamily="34" charset="0"/>
            </a:endParaRPr>
          </a:p>
        </p:txBody>
      </p:sp>
    </p:spTree>
    <p:extLst>
      <p:ext uri="{BB962C8B-B14F-4D97-AF65-F5344CB8AC3E}">
        <p14:creationId xmlns:p14="http://schemas.microsoft.com/office/powerpoint/2010/main" val="1487423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0"/>
            <a:ext cx="9136393" cy="402249"/>
            <a:chOff x="0" y="0"/>
            <a:chExt cx="9136393" cy="402249"/>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851"/>
              <a:ext cx="2771800" cy="33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185" y="0"/>
              <a:ext cx="1872208" cy="40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57000"/>
              <a:ext cx="3595687"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スライド番号プレースホルダー 6"/>
          <p:cNvSpPr>
            <a:spLocks noGrp="1"/>
          </p:cNvSpPr>
          <p:nvPr>
            <p:ph type="sldNum" sz="quarter" idx="12"/>
          </p:nvPr>
        </p:nvSpPr>
        <p:spPr/>
        <p:txBody>
          <a:bodyPr/>
          <a:lstStyle/>
          <a:p>
            <a:fld id="{72AAE7A6-12DC-48FD-A954-858CAB6AB435}" type="slidenum">
              <a:rPr kumimoji="1" lang="ja-JP" altLang="en-US" smtClean="0"/>
              <a:t>2</a:t>
            </a:fld>
            <a:endParaRPr kumimoji="1" lang="ja-JP" altLang="en-US" dirty="0"/>
          </a:p>
        </p:txBody>
      </p:sp>
      <p:sp>
        <p:nvSpPr>
          <p:cNvPr id="6" name="フッター プレースホルダー 5"/>
          <p:cNvSpPr>
            <a:spLocks noGrp="1"/>
          </p:cNvSpPr>
          <p:nvPr>
            <p:ph type="ftr" sz="quarter" idx="11"/>
          </p:nvPr>
        </p:nvSpPr>
        <p:spPr/>
        <p:txBody>
          <a:bodyPr/>
          <a:lstStyle/>
          <a:p>
            <a:r>
              <a:rPr kumimoji="1" lang="en-US" altLang="ja-JP" smtClean="0"/>
              <a:t>Introduction</a:t>
            </a:r>
            <a:endParaRPr kumimoji="1" lang="ja-JP" altLang="en-US"/>
          </a:p>
        </p:txBody>
      </p:sp>
      <p:sp>
        <p:nvSpPr>
          <p:cNvPr id="9" name="テキスト ボックス 8"/>
          <p:cNvSpPr txBox="1"/>
          <p:nvPr/>
        </p:nvSpPr>
        <p:spPr>
          <a:xfrm>
            <a:off x="611560" y="2060848"/>
            <a:ext cx="7992888" cy="2554545"/>
          </a:xfrm>
          <a:prstGeom prst="rect">
            <a:avLst/>
          </a:prstGeom>
          <a:noFill/>
        </p:spPr>
        <p:txBody>
          <a:bodyPr wrap="square" rtlCol="0">
            <a:spAutoFit/>
          </a:bodyPr>
          <a:lstStyle/>
          <a:p>
            <a:pPr algn="just"/>
            <a:r>
              <a:rPr lang="en-US" altLang="ja-JP" sz="3200" dirty="0" smtClean="0">
                <a:solidFill>
                  <a:srgbClr val="0070C0"/>
                </a:solidFill>
                <a:latin typeface="Arial Black" pitchFamily="34" charset="0"/>
              </a:rPr>
              <a:t>The n-type </a:t>
            </a:r>
            <a:r>
              <a:rPr lang="en-US" altLang="ja-JP" sz="3200" dirty="0">
                <a:solidFill>
                  <a:srgbClr val="0070C0"/>
                </a:solidFill>
                <a:latin typeface="Arial Black" pitchFamily="34" charset="0"/>
              </a:rPr>
              <a:t>Si wafer is one of the candidate materials for use </a:t>
            </a:r>
            <a:r>
              <a:rPr lang="en-US" altLang="ja-JP" sz="3200" dirty="0" smtClean="0">
                <a:solidFill>
                  <a:srgbClr val="0070C0"/>
                </a:solidFill>
                <a:latin typeface="Arial Black" pitchFamily="34" charset="0"/>
              </a:rPr>
              <a:t>to cool down the power devices both by the thermal conduction and by the </a:t>
            </a:r>
            <a:r>
              <a:rPr lang="en-US" altLang="ja-JP" sz="3200" dirty="0" err="1" smtClean="0">
                <a:solidFill>
                  <a:srgbClr val="0070C0"/>
                </a:solidFill>
                <a:latin typeface="Arial Black" pitchFamily="34" charset="0"/>
              </a:rPr>
              <a:t>Peltier</a:t>
            </a:r>
            <a:r>
              <a:rPr lang="en-US" altLang="ja-JP" sz="3200" dirty="0" smtClean="0">
                <a:solidFill>
                  <a:srgbClr val="0070C0"/>
                </a:solidFill>
                <a:latin typeface="Arial Black" pitchFamily="34" charset="0"/>
              </a:rPr>
              <a:t> effect.</a:t>
            </a:r>
            <a:endParaRPr kumimoji="1" lang="ja-JP" altLang="en-US" sz="3200" dirty="0">
              <a:solidFill>
                <a:srgbClr val="0070C0"/>
              </a:solidFill>
              <a:latin typeface="Arial Black" pitchFamily="34" charset="0"/>
            </a:endParaRPr>
          </a:p>
        </p:txBody>
      </p:sp>
    </p:spTree>
    <p:extLst>
      <p:ext uri="{BB962C8B-B14F-4D97-AF65-F5344CB8AC3E}">
        <p14:creationId xmlns:p14="http://schemas.microsoft.com/office/powerpoint/2010/main" val="654159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0"/>
            <a:ext cx="9136393" cy="402249"/>
            <a:chOff x="0" y="0"/>
            <a:chExt cx="9136393" cy="402249"/>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851"/>
              <a:ext cx="2771800" cy="33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185" y="0"/>
              <a:ext cx="1872208" cy="40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57000"/>
              <a:ext cx="3595687"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109" y="2842515"/>
            <a:ext cx="2562324" cy="2562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60434" y="2995721"/>
            <a:ext cx="2745785" cy="225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53309" y="2976453"/>
            <a:ext cx="3136920" cy="234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フッター プレースホルダー 5"/>
          <p:cNvSpPr>
            <a:spLocks noGrp="1"/>
          </p:cNvSpPr>
          <p:nvPr>
            <p:ph type="ftr" sz="quarter" idx="11"/>
          </p:nvPr>
        </p:nvSpPr>
        <p:spPr>
          <a:xfrm>
            <a:off x="3124200" y="6328743"/>
            <a:ext cx="2895600" cy="365125"/>
          </a:xfrm>
        </p:spPr>
        <p:txBody>
          <a:bodyPr/>
          <a:lstStyle/>
          <a:p>
            <a:r>
              <a:rPr kumimoji="1" lang="en-US" altLang="ja-JP" smtClean="0"/>
              <a:t>Introduction</a:t>
            </a:r>
            <a:endParaRPr kumimoji="1" lang="ja-JP" altLang="en-US"/>
          </a:p>
        </p:txBody>
      </p:sp>
      <p:sp>
        <p:nvSpPr>
          <p:cNvPr id="7" name="スライド番号プレースホルダー 6"/>
          <p:cNvSpPr>
            <a:spLocks noGrp="1"/>
          </p:cNvSpPr>
          <p:nvPr>
            <p:ph type="sldNum" sz="quarter" idx="12"/>
          </p:nvPr>
        </p:nvSpPr>
        <p:spPr>
          <a:xfrm>
            <a:off x="6553200" y="6328743"/>
            <a:ext cx="2133600" cy="365125"/>
          </a:xfrm>
        </p:spPr>
        <p:txBody>
          <a:bodyPr/>
          <a:lstStyle/>
          <a:p>
            <a:fld id="{72AAE7A6-12DC-48FD-A954-858CAB6AB435}" type="slidenum">
              <a:rPr kumimoji="1" lang="ja-JP" altLang="en-US" smtClean="0"/>
              <a:t>3</a:t>
            </a:fld>
            <a:endParaRPr kumimoji="1" lang="ja-JP" altLang="en-US"/>
          </a:p>
        </p:txBody>
      </p:sp>
      <p:sp>
        <p:nvSpPr>
          <p:cNvPr id="8" name="テキスト ボックス 7"/>
          <p:cNvSpPr txBox="1"/>
          <p:nvPr/>
        </p:nvSpPr>
        <p:spPr>
          <a:xfrm>
            <a:off x="185858" y="1920121"/>
            <a:ext cx="3257491" cy="923330"/>
          </a:xfrm>
          <a:prstGeom prst="rect">
            <a:avLst/>
          </a:prstGeom>
          <a:noFill/>
        </p:spPr>
        <p:txBody>
          <a:bodyPr wrap="square" rtlCol="0">
            <a:spAutoFit/>
          </a:bodyPr>
          <a:lstStyle/>
          <a:p>
            <a:r>
              <a:rPr kumimoji="1" lang="en-US" altLang="ja-JP" dirty="0" smtClean="0">
                <a:latin typeface="Arial Black" pitchFamily="34" charset="0"/>
              </a:rPr>
              <a:t>Metal Oxide Semiconductor Field Effect Transistors</a:t>
            </a:r>
            <a:endParaRPr kumimoji="1" lang="ja-JP" altLang="en-US" dirty="0">
              <a:latin typeface="Arial Black" pitchFamily="34" charset="0"/>
            </a:endParaRPr>
          </a:p>
        </p:txBody>
      </p:sp>
      <p:sp>
        <p:nvSpPr>
          <p:cNvPr id="12" name="テキスト ボックス 11"/>
          <p:cNvSpPr txBox="1"/>
          <p:nvPr/>
        </p:nvSpPr>
        <p:spPr>
          <a:xfrm>
            <a:off x="3397263" y="2183895"/>
            <a:ext cx="2579444" cy="646331"/>
          </a:xfrm>
          <a:prstGeom prst="rect">
            <a:avLst/>
          </a:prstGeom>
          <a:noFill/>
        </p:spPr>
        <p:txBody>
          <a:bodyPr wrap="square" rtlCol="0">
            <a:spAutoFit/>
          </a:bodyPr>
          <a:lstStyle/>
          <a:p>
            <a:r>
              <a:rPr lang="en-US" altLang="ja-JP" dirty="0" smtClean="0">
                <a:latin typeface="Arial Black" pitchFamily="34" charset="0"/>
              </a:rPr>
              <a:t>Insulated Gate Bipolar Transistors</a:t>
            </a:r>
            <a:endParaRPr kumimoji="1" lang="ja-JP" altLang="en-US" dirty="0">
              <a:latin typeface="Arial Black" pitchFamily="34" charset="0"/>
            </a:endParaRPr>
          </a:p>
        </p:txBody>
      </p:sp>
      <p:sp>
        <p:nvSpPr>
          <p:cNvPr id="13" name="テキスト ボックス 12"/>
          <p:cNvSpPr txBox="1"/>
          <p:nvPr/>
        </p:nvSpPr>
        <p:spPr>
          <a:xfrm>
            <a:off x="6561441" y="2197120"/>
            <a:ext cx="2425360" cy="646331"/>
          </a:xfrm>
          <a:prstGeom prst="rect">
            <a:avLst/>
          </a:prstGeom>
          <a:noFill/>
        </p:spPr>
        <p:txBody>
          <a:bodyPr wrap="square" rtlCol="0">
            <a:spAutoFit/>
          </a:bodyPr>
          <a:lstStyle/>
          <a:p>
            <a:r>
              <a:rPr lang="en-US" altLang="ja-JP" dirty="0" smtClean="0">
                <a:latin typeface="Arial Black" pitchFamily="34" charset="0"/>
              </a:rPr>
              <a:t>Central Processing Units</a:t>
            </a:r>
            <a:endParaRPr kumimoji="1" lang="ja-JP" altLang="en-US" dirty="0">
              <a:latin typeface="Arial Black" pitchFamily="34" charset="0"/>
            </a:endParaRPr>
          </a:p>
        </p:txBody>
      </p:sp>
      <p:sp>
        <p:nvSpPr>
          <p:cNvPr id="9" name="テキスト ボックス 8"/>
          <p:cNvSpPr txBox="1"/>
          <p:nvPr/>
        </p:nvSpPr>
        <p:spPr>
          <a:xfrm>
            <a:off x="4875154" y="5097902"/>
            <a:ext cx="717723" cy="369332"/>
          </a:xfrm>
          <a:prstGeom prst="rect">
            <a:avLst/>
          </a:prstGeom>
          <a:noFill/>
        </p:spPr>
        <p:txBody>
          <a:bodyPr wrap="square" rtlCol="0">
            <a:spAutoFit/>
          </a:bodyPr>
          <a:lstStyle/>
          <a:p>
            <a:r>
              <a:rPr kumimoji="1" lang="en-US" altLang="ja-JP" dirty="0" smtClean="0"/>
              <a:t>Gate</a:t>
            </a:r>
            <a:endParaRPr kumimoji="1" lang="ja-JP" altLang="en-US" dirty="0"/>
          </a:p>
        </p:txBody>
      </p:sp>
      <p:sp>
        <p:nvSpPr>
          <p:cNvPr id="15" name="テキスト ボックス 14"/>
          <p:cNvSpPr txBox="1"/>
          <p:nvPr/>
        </p:nvSpPr>
        <p:spPr>
          <a:xfrm>
            <a:off x="2260967" y="5251633"/>
            <a:ext cx="717723" cy="369332"/>
          </a:xfrm>
          <a:prstGeom prst="rect">
            <a:avLst/>
          </a:prstGeom>
          <a:noFill/>
        </p:spPr>
        <p:txBody>
          <a:bodyPr wrap="square" rtlCol="0">
            <a:spAutoFit/>
          </a:bodyPr>
          <a:lstStyle/>
          <a:p>
            <a:r>
              <a:rPr kumimoji="1" lang="en-US" altLang="ja-JP" dirty="0" smtClean="0"/>
              <a:t>Gate</a:t>
            </a:r>
            <a:endParaRPr kumimoji="1" lang="ja-JP" altLang="en-US" dirty="0"/>
          </a:p>
        </p:txBody>
      </p:sp>
      <p:sp>
        <p:nvSpPr>
          <p:cNvPr id="16" name="テキスト ボックス 15"/>
          <p:cNvSpPr txBox="1"/>
          <p:nvPr/>
        </p:nvSpPr>
        <p:spPr>
          <a:xfrm>
            <a:off x="5518737" y="4566606"/>
            <a:ext cx="1008112" cy="369332"/>
          </a:xfrm>
          <a:prstGeom prst="rect">
            <a:avLst/>
          </a:prstGeom>
          <a:noFill/>
        </p:spPr>
        <p:txBody>
          <a:bodyPr wrap="square" rtlCol="0">
            <a:spAutoFit/>
          </a:bodyPr>
          <a:lstStyle/>
          <a:p>
            <a:r>
              <a:rPr lang="en-US" altLang="ja-JP" dirty="0" smtClean="0"/>
              <a:t>Emitter</a:t>
            </a:r>
            <a:endParaRPr kumimoji="1" lang="ja-JP" altLang="en-US" dirty="0"/>
          </a:p>
        </p:txBody>
      </p:sp>
      <p:sp>
        <p:nvSpPr>
          <p:cNvPr id="17" name="テキスト ボックス 16"/>
          <p:cNvSpPr txBox="1"/>
          <p:nvPr/>
        </p:nvSpPr>
        <p:spPr>
          <a:xfrm>
            <a:off x="5215254" y="4835680"/>
            <a:ext cx="1522906" cy="369332"/>
          </a:xfrm>
          <a:prstGeom prst="rect">
            <a:avLst/>
          </a:prstGeom>
          <a:noFill/>
        </p:spPr>
        <p:txBody>
          <a:bodyPr wrap="square" rtlCol="0">
            <a:spAutoFit/>
          </a:bodyPr>
          <a:lstStyle/>
          <a:p>
            <a:r>
              <a:rPr lang="en-US" altLang="ja-JP" dirty="0" err="1" smtClean="0"/>
              <a:t>Collecter</a:t>
            </a:r>
            <a:endParaRPr kumimoji="1" lang="ja-JP" altLang="en-US" dirty="0"/>
          </a:p>
        </p:txBody>
      </p:sp>
      <p:sp>
        <p:nvSpPr>
          <p:cNvPr id="18" name="テキスト ボックス 17"/>
          <p:cNvSpPr txBox="1"/>
          <p:nvPr/>
        </p:nvSpPr>
        <p:spPr>
          <a:xfrm>
            <a:off x="2567717" y="5022266"/>
            <a:ext cx="1294836" cy="369332"/>
          </a:xfrm>
          <a:prstGeom prst="rect">
            <a:avLst/>
          </a:prstGeom>
          <a:noFill/>
        </p:spPr>
        <p:txBody>
          <a:bodyPr wrap="square" rtlCol="0">
            <a:spAutoFit/>
          </a:bodyPr>
          <a:lstStyle/>
          <a:p>
            <a:r>
              <a:rPr lang="en-US" altLang="ja-JP" dirty="0" smtClean="0"/>
              <a:t>Drain</a:t>
            </a:r>
            <a:endParaRPr kumimoji="1" lang="ja-JP" altLang="en-US" dirty="0"/>
          </a:p>
        </p:txBody>
      </p:sp>
      <p:sp>
        <p:nvSpPr>
          <p:cNvPr id="19" name="テキスト ボックス 18"/>
          <p:cNvSpPr txBox="1"/>
          <p:nvPr/>
        </p:nvSpPr>
        <p:spPr>
          <a:xfrm>
            <a:off x="2751366" y="4724098"/>
            <a:ext cx="895163" cy="369332"/>
          </a:xfrm>
          <a:prstGeom prst="rect">
            <a:avLst/>
          </a:prstGeom>
          <a:noFill/>
        </p:spPr>
        <p:txBody>
          <a:bodyPr wrap="square" rtlCol="0">
            <a:spAutoFit/>
          </a:bodyPr>
          <a:lstStyle/>
          <a:p>
            <a:r>
              <a:rPr lang="en-US" altLang="ja-JP" dirty="0" smtClean="0"/>
              <a:t>Source</a:t>
            </a:r>
          </a:p>
        </p:txBody>
      </p:sp>
      <p:sp>
        <p:nvSpPr>
          <p:cNvPr id="20" name="テキスト ボックス 19"/>
          <p:cNvSpPr txBox="1"/>
          <p:nvPr/>
        </p:nvSpPr>
        <p:spPr>
          <a:xfrm>
            <a:off x="1979885" y="920625"/>
            <a:ext cx="5284300" cy="584775"/>
          </a:xfrm>
          <a:prstGeom prst="rect">
            <a:avLst/>
          </a:prstGeom>
          <a:noFill/>
        </p:spPr>
        <p:txBody>
          <a:bodyPr wrap="square" rtlCol="0">
            <a:spAutoFit/>
          </a:bodyPr>
          <a:lstStyle/>
          <a:p>
            <a:r>
              <a:rPr lang="en-US" altLang="ja-JP" sz="3200" dirty="0">
                <a:latin typeface="Arial Black" pitchFamily="34" charset="0"/>
              </a:rPr>
              <a:t>s</a:t>
            </a:r>
            <a:r>
              <a:rPr lang="en-US" altLang="ja-JP" sz="3200" dirty="0" smtClean="0">
                <a:latin typeface="Arial Black" pitchFamily="34" charset="0"/>
              </a:rPr>
              <a:t>ilicon p</a:t>
            </a:r>
            <a:r>
              <a:rPr kumimoji="1" lang="en-US" altLang="ja-JP" sz="3200" dirty="0" smtClean="0">
                <a:latin typeface="Arial Black" pitchFamily="34" charset="0"/>
              </a:rPr>
              <a:t>ower devices</a:t>
            </a:r>
            <a:endParaRPr kumimoji="1" lang="ja-JP" altLang="en-US" sz="3200" dirty="0">
              <a:latin typeface="Arial Black" pitchFamily="34" charset="0"/>
            </a:endParaRPr>
          </a:p>
        </p:txBody>
      </p:sp>
      <p:grpSp>
        <p:nvGrpSpPr>
          <p:cNvPr id="24" name="グループ化 23"/>
          <p:cNvGrpSpPr/>
          <p:nvPr/>
        </p:nvGrpSpPr>
        <p:grpSpPr>
          <a:xfrm>
            <a:off x="971600" y="3248297"/>
            <a:ext cx="7228689" cy="1475801"/>
            <a:chOff x="971600" y="3248297"/>
            <a:chExt cx="7228689" cy="1475801"/>
          </a:xfrm>
        </p:grpSpPr>
        <p:sp>
          <p:nvSpPr>
            <p:cNvPr id="25" name="円/楕円 24"/>
            <p:cNvSpPr/>
            <p:nvPr/>
          </p:nvSpPr>
          <p:spPr>
            <a:xfrm>
              <a:off x="971600" y="3457039"/>
              <a:ext cx="843003" cy="722284"/>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5"/>
            <p:cNvSpPr/>
            <p:nvPr/>
          </p:nvSpPr>
          <p:spPr>
            <a:xfrm>
              <a:off x="3572236" y="3248297"/>
              <a:ext cx="843003" cy="722284"/>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6931118" y="3495700"/>
              <a:ext cx="1269171" cy="1228398"/>
            </a:xfrm>
            <a:prstGeom prst="ellipse">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53481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0"/>
            <a:ext cx="9136393" cy="402249"/>
            <a:chOff x="0" y="0"/>
            <a:chExt cx="9136393" cy="402249"/>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851"/>
              <a:ext cx="2771800" cy="33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185" y="0"/>
              <a:ext cx="1872208" cy="40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57000"/>
              <a:ext cx="3595687"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スライド番号プレースホルダー 6"/>
          <p:cNvSpPr>
            <a:spLocks noGrp="1"/>
          </p:cNvSpPr>
          <p:nvPr>
            <p:ph type="sldNum" sz="quarter" idx="12"/>
          </p:nvPr>
        </p:nvSpPr>
        <p:spPr/>
        <p:txBody>
          <a:bodyPr/>
          <a:lstStyle/>
          <a:p>
            <a:fld id="{72AAE7A6-12DC-48FD-A954-858CAB6AB435}" type="slidenum">
              <a:rPr kumimoji="1" lang="ja-JP" altLang="en-US" smtClean="0"/>
              <a:t>4</a:t>
            </a:fld>
            <a:endParaRPr kumimoji="1" lang="ja-JP" altLang="en-US"/>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671" y="1273149"/>
            <a:ext cx="4194240"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97390" y="1121513"/>
            <a:ext cx="4415757" cy="331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10"/>
          <p:cNvSpPr txBox="1"/>
          <p:nvPr/>
        </p:nvSpPr>
        <p:spPr>
          <a:xfrm>
            <a:off x="1120258" y="766298"/>
            <a:ext cx="3066251" cy="369332"/>
          </a:xfrm>
          <a:prstGeom prst="rect">
            <a:avLst/>
          </a:prstGeom>
          <a:noFill/>
        </p:spPr>
        <p:txBody>
          <a:bodyPr wrap="square" rtlCol="0">
            <a:spAutoFit/>
          </a:bodyPr>
          <a:lstStyle/>
          <a:p>
            <a:r>
              <a:rPr lang="en-US" altLang="ja-JP" dirty="0">
                <a:latin typeface="Arial Black" pitchFamily="34" charset="0"/>
              </a:rPr>
              <a:t>p</a:t>
            </a:r>
            <a:r>
              <a:rPr kumimoji="1" lang="en-US" altLang="ja-JP" dirty="0" smtClean="0">
                <a:latin typeface="Arial Black" pitchFamily="34" charset="0"/>
              </a:rPr>
              <a:t>ower device cooling</a:t>
            </a:r>
            <a:endParaRPr kumimoji="1" lang="ja-JP" altLang="en-US" dirty="0">
              <a:latin typeface="Arial Black" pitchFamily="34" charset="0"/>
            </a:endParaRPr>
          </a:p>
        </p:txBody>
      </p:sp>
      <p:sp>
        <p:nvSpPr>
          <p:cNvPr id="12" name="テキスト ボックス 11"/>
          <p:cNvSpPr txBox="1"/>
          <p:nvPr/>
        </p:nvSpPr>
        <p:spPr>
          <a:xfrm>
            <a:off x="5933160" y="790383"/>
            <a:ext cx="1944216" cy="369332"/>
          </a:xfrm>
          <a:prstGeom prst="rect">
            <a:avLst/>
          </a:prstGeom>
          <a:noFill/>
        </p:spPr>
        <p:txBody>
          <a:bodyPr wrap="square" rtlCol="0">
            <a:spAutoFit/>
          </a:bodyPr>
          <a:lstStyle/>
          <a:p>
            <a:r>
              <a:rPr lang="en-US" altLang="ja-JP" dirty="0" smtClean="0">
                <a:latin typeface="Arial Black" pitchFamily="34" charset="0"/>
              </a:rPr>
              <a:t>CPU</a:t>
            </a:r>
            <a:r>
              <a:rPr kumimoji="1" lang="en-US" altLang="ja-JP" dirty="0" smtClean="0">
                <a:latin typeface="Arial Black" pitchFamily="34" charset="0"/>
              </a:rPr>
              <a:t> cooling</a:t>
            </a:r>
            <a:endParaRPr kumimoji="1" lang="ja-JP" altLang="en-US" dirty="0">
              <a:latin typeface="Arial Black" pitchFamily="34" charset="0"/>
            </a:endParaRPr>
          </a:p>
        </p:txBody>
      </p:sp>
      <p:sp>
        <p:nvSpPr>
          <p:cNvPr id="8" name="フッター プレースホルダー 7"/>
          <p:cNvSpPr>
            <a:spLocks noGrp="1"/>
          </p:cNvSpPr>
          <p:nvPr>
            <p:ph type="ftr" sz="quarter" idx="11"/>
          </p:nvPr>
        </p:nvSpPr>
        <p:spPr/>
        <p:txBody>
          <a:bodyPr/>
          <a:lstStyle/>
          <a:p>
            <a:r>
              <a:rPr kumimoji="1" lang="en-US" altLang="ja-JP" smtClean="0"/>
              <a:t>Introduction</a:t>
            </a:r>
            <a:endParaRPr kumimoji="1" lang="ja-JP" altLang="en-US"/>
          </a:p>
        </p:txBody>
      </p:sp>
      <p:cxnSp>
        <p:nvCxnSpPr>
          <p:cNvPr id="9" name="直線矢印コネクタ 8"/>
          <p:cNvCxnSpPr/>
          <p:nvPr/>
        </p:nvCxnSpPr>
        <p:spPr>
          <a:xfrm flipH="1" flipV="1">
            <a:off x="2466791" y="3793428"/>
            <a:ext cx="190830" cy="455236"/>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2272387" y="4214692"/>
            <a:ext cx="1872208" cy="369332"/>
          </a:xfrm>
          <a:prstGeom prst="rect">
            <a:avLst/>
          </a:prstGeom>
          <a:noFill/>
        </p:spPr>
        <p:txBody>
          <a:bodyPr wrap="square" rtlCol="0">
            <a:spAutoFit/>
          </a:bodyPr>
          <a:lstStyle/>
          <a:p>
            <a:r>
              <a:rPr lang="en-US" altLang="ja-JP" dirty="0">
                <a:solidFill>
                  <a:srgbClr val="00B0F0"/>
                </a:solidFill>
                <a:latin typeface="Arial Black" pitchFamily="34" charset="0"/>
              </a:rPr>
              <a:t>p</a:t>
            </a:r>
            <a:r>
              <a:rPr kumimoji="1" lang="en-US" altLang="ja-JP" dirty="0" smtClean="0">
                <a:solidFill>
                  <a:srgbClr val="00B0F0"/>
                </a:solidFill>
                <a:latin typeface="Arial Black" pitchFamily="34" charset="0"/>
              </a:rPr>
              <a:t>ower device</a:t>
            </a:r>
            <a:endParaRPr kumimoji="1" lang="ja-JP" altLang="en-US" dirty="0">
              <a:solidFill>
                <a:srgbClr val="00B0F0"/>
              </a:solidFill>
              <a:latin typeface="Arial Black" pitchFamily="34" charset="0"/>
            </a:endParaRPr>
          </a:p>
        </p:txBody>
      </p:sp>
      <p:cxnSp>
        <p:nvCxnSpPr>
          <p:cNvPr id="16" name="直線矢印コネクタ 15"/>
          <p:cNvCxnSpPr/>
          <p:nvPr/>
        </p:nvCxnSpPr>
        <p:spPr>
          <a:xfrm flipH="1" flipV="1">
            <a:off x="7340837" y="4090992"/>
            <a:ext cx="568782" cy="164762"/>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909619" y="4154722"/>
            <a:ext cx="836207" cy="369332"/>
          </a:xfrm>
          <a:prstGeom prst="rect">
            <a:avLst/>
          </a:prstGeom>
          <a:noFill/>
        </p:spPr>
        <p:txBody>
          <a:bodyPr wrap="square" rtlCol="0">
            <a:spAutoFit/>
          </a:bodyPr>
          <a:lstStyle/>
          <a:p>
            <a:r>
              <a:rPr lang="en-US" altLang="ja-JP" dirty="0" smtClean="0">
                <a:solidFill>
                  <a:srgbClr val="00B0F0"/>
                </a:solidFill>
                <a:latin typeface="Arial Black" pitchFamily="34" charset="0"/>
              </a:rPr>
              <a:t>CPU</a:t>
            </a:r>
            <a:endParaRPr kumimoji="1" lang="ja-JP" altLang="en-US" dirty="0">
              <a:solidFill>
                <a:srgbClr val="00B0F0"/>
              </a:solidFill>
              <a:latin typeface="Arial Black" pitchFamily="34" charset="0"/>
            </a:endParaRPr>
          </a:p>
        </p:txBody>
      </p:sp>
      <p:cxnSp>
        <p:nvCxnSpPr>
          <p:cNvPr id="10" name="直線矢印コネクタ 9"/>
          <p:cNvCxnSpPr/>
          <p:nvPr/>
        </p:nvCxnSpPr>
        <p:spPr>
          <a:xfrm flipV="1">
            <a:off x="1336283" y="3505396"/>
            <a:ext cx="936104" cy="833992"/>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900331" y="4255754"/>
            <a:ext cx="535507" cy="369332"/>
          </a:xfrm>
          <a:prstGeom prst="rect">
            <a:avLst/>
          </a:prstGeom>
          <a:noFill/>
        </p:spPr>
        <p:txBody>
          <a:bodyPr wrap="square" rtlCol="0">
            <a:spAutoFit/>
          </a:bodyPr>
          <a:lstStyle/>
          <a:p>
            <a:r>
              <a:rPr lang="en-US" altLang="ja-JP" dirty="0" smtClean="0">
                <a:solidFill>
                  <a:srgbClr val="00B0F0"/>
                </a:solidFill>
                <a:latin typeface="Arial Black" pitchFamily="34" charset="0"/>
              </a:rPr>
              <a:t>fin</a:t>
            </a:r>
            <a:endParaRPr kumimoji="1" lang="ja-JP" altLang="en-US" dirty="0">
              <a:solidFill>
                <a:srgbClr val="00B0F0"/>
              </a:solidFill>
              <a:latin typeface="Arial Black" pitchFamily="34" charset="0"/>
            </a:endParaRPr>
          </a:p>
        </p:txBody>
      </p:sp>
      <p:cxnSp>
        <p:nvCxnSpPr>
          <p:cNvPr id="15" name="直線矢印コネクタ 14"/>
          <p:cNvCxnSpPr/>
          <p:nvPr/>
        </p:nvCxnSpPr>
        <p:spPr>
          <a:xfrm flipV="1">
            <a:off x="5584755" y="3649412"/>
            <a:ext cx="792088" cy="599252"/>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5440739" y="1489172"/>
            <a:ext cx="540060" cy="504056"/>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5049248" y="4255754"/>
            <a:ext cx="535507" cy="369332"/>
          </a:xfrm>
          <a:prstGeom prst="rect">
            <a:avLst/>
          </a:prstGeom>
          <a:noFill/>
        </p:spPr>
        <p:txBody>
          <a:bodyPr wrap="square" rtlCol="0">
            <a:spAutoFit/>
          </a:bodyPr>
          <a:lstStyle/>
          <a:p>
            <a:r>
              <a:rPr lang="en-US" altLang="ja-JP" dirty="0" smtClean="0">
                <a:solidFill>
                  <a:srgbClr val="00B0F0"/>
                </a:solidFill>
                <a:latin typeface="Arial Black" pitchFamily="34" charset="0"/>
              </a:rPr>
              <a:t>fin</a:t>
            </a:r>
            <a:endParaRPr kumimoji="1" lang="ja-JP" altLang="en-US" dirty="0">
              <a:solidFill>
                <a:srgbClr val="00B0F0"/>
              </a:solidFill>
              <a:latin typeface="Arial Black" pitchFamily="34" charset="0"/>
            </a:endParaRPr>
          </a:p>
        </p:txBody>
      </p:sp>
      <p:sp>
        <p:nvSpPr>
          <p:cNvPr id="25" name="テキスト ボックス 24"/>
          <p:cNvSpPr txBox="1"/>
          <p:nvPr/>
        </p:nvSpPr>
        <p:spPr>
          <a:xfrm>
            <a:off x="5000146" y="1163895"/>
            <a:ext cx="800633" cy="369332"/>
          </a:xfrm>
          <a:prstGeom prst="rect">
            <a:avLst/>
          </a:prstGeom>
          <a:noFill/>
        </p:spPr>
        <p:txBody>
          <a:bodyPr wrap="square" rtlCol="0">
            <a:spAutoFit/>
          </a:bodyPr>
          <a:lstStyle/>
          <a:p>
            <a:r>
              <a:rPr lang="en-US" altLang="ja-JP" dirty="0" smtClean="0">
                <a:solidFill>
                  <a:srgbClr val="00B0F0"/>
                </a:solidFill>
                <a:latin typeface="Arial Black" pitchFamily="34" charset="0"/>
              </a:rPr>
              <a:t>fan</a:t>
            </a:r>
            <a:endParaRPr kumimoji="1" lang="ja-JP" altLang="en-US" dirty="0">
              <a:solidFill>
                <a:srgbClr val="00B0F0"/>
              </a:solidFill>
              <a:latin typeface="Arial Black" pitchFamily="34" charset="0"/>
            </a:endParaRPr>
          </a:p>
        </p:txBody>
      </p:sp>
      <p:pic>
        <p:nvPicPr>
          <p:cNvPr id="2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74665" y="4925014"/>
            <a:ext cx="1872208" cy="1421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40916" y="4945973"/>
            <a:ext cx="1821262" cy="14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直線矢印コネクタ 28"/>
          <p:cNvCxnSpPr/>
          <p:nvPr/>
        </p:nvCxnSpPr>
        <p:spPr>
          <a:xfrm>
            <a:off x="4031491" y="5254162"/>
            <a:ext cx="743174" cy="0"/>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H="1">
            <a:off x="7877376" y="4444520"/>
            <a:ext cx="398917" cy="1201938"/>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1" name="右矢印 20"/>
          <p:cNvSpPr/>
          <p:nvPr/>
        </p:nvSpPr>
        <p:spPr>
          <a:xfrm>
            <a:off x="6516217" y="5733256"/>
            <a:ext cx="648072" cy="360040"/>
          </a:xfrm>
          <a:prstGeom prst="rightArrow">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上矢印 5"/>
          <p:cNvSpPr/>
          <p:nvPr/>
        </p:nvSpPr>
        <p:spPr>
          <a:xfrm>
            <a:off x="6516217" y="1156685"/>
            <a:ext cx="981573" cy="1048180"/>
          </a:xfrm>
          <a:prstGeom prst="upArrow">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7487817" y="1078061"/>
            <a:ext cx="1692186" cy="646331"/>
          </a:xfrm>
          <a:prstGeom prst="rect">
            <a:avLst/>
          </a:prstGeom>
          <a:noFill/>
        </p:spPr>
        <p:txBody>
          <a:bodyPr wrap="square" rtlCol="0">
            <a:spAutoFit/>
          </a:bodyPr>
          <a:lstStyle/>
          <a:p>
            <a:r>
              <a:rPr lang="en-US" altLang="ja-JP" dirty="0" smtClean="0">
                <a:solidFill>
                  <a:schemeClr val="accent6">
                    <a:lumMod val="75000"/>
                  </a:schemeClr>
                </a:solidFill>
                <a:latin typeface="Arial Black" pitchFamily="34" charset="0"/>
              </a:rPr>
              <a:t>heat dissipation</a:t>
            </a:r>
            <a:endParaRPr kumimoji="1" lang="ja-JP" altLang="en-US" dirty="0">
              <a:solidFill>
                <a:schemeClr val="accent6">
                  <a:lumMod val="75000"/>
                </a:schemeClr>
              </a:solidFill>
              <a:latin typeface="Arial Black" pitchFamily="34" charset="0"/>
            </a:endParaRPr>
          </a:p>
        </p:txBody>
      </p:sp>
      <p:sp>
        <p:nvSpPr>
          <p:cNvPr id="33" name="上矢印 32"/>
          <p:cNvSpPr/>
          <p:nvPr/>
        </p:nvSpPr>
        <p:spPr>
          <a:xfrm rot="10800000">
            <a:off x="5301433" y="5635979"/>
            <a:ext cx="679365" cy="1096345"/>
          </a:xfrm>
          <a:prstGeom prst="upArrow">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5696519" y="6488668"/>
            <a:ext cx="3152065" cy="369332"/>
          </a:xfrm>
          <a:prstGeom prst="rect">
            <a:avLst/>
          </a:prstGeom>
          <a:noFill/>
        </p:spPr>
        <p:txBody>
          <a:bodyPr wrap="square" rtlCol="0">
            <a:spAutoFit/>
          </a:bodyPr>
          <a:lstStyle/>
          <a:p>
            <a:r>
              <a:rPr lang="en-US" altLang="ja-JP" dirty="0" err="1" smtClean="0">
                <a:solidFill>
                  <a:schemeClr val="accent6">
                    <a:lumMod val="75000"/>
                  </a:schemeClr>
                </a:solidFill>
                <a:latin typeface="Arial Black" pitchFamily="34" charset="0"/>
              </a:rPr>
              <a:t>Peltier</a:t>
            </a:r>
            <a:r>
              <a:rPr lang="en-US" altLang="ja-JP" dirty="0" smtClean="0">
                <a:solidFill>
                  <a:schemeClr val="accent6">
                    <a:lumMod val="75000"/>
                  </a:schemeClr>
                </a:solidFill>
                <a:latin typeface="Arial Black" pitchFamily="34" charset="0"/>
              </a:rPr>
              <a:t> heat dissipation</a:t>
            </a:r>
            <a:endParaRPr kumimoji="1" lang="ja-JP" altLang="en-US" dirty="0">
              <a:solidFill>
                <a:schemeClr val="accent6">
                  <a:lumMod val="75000"/>
                </a:schemeClr>
              </a:solidFill>
              <a:latin typeface="Arial Black" pitchFamily="34" charset="0"/>
            </a:endParaRPr>
          </a:p>
        </p:txBody>
      </p:sp>
      <p:sp>
        <p:nvSpPr>
          <p:cNvPr id="35" name="上矢印 34"/>
          <p:cNvSpPr/>
          <p:nvPr/>
        </p:nvSpPr>
        <p:spPr>
          <a:xfrm>
            <a:off x="7148134" y="4712576"/>
            <a:ext cx="679365" cy="1096345"/>
          </a:xfrm>
          <a:prstGeom prst="upArrow">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 name="グループ化 35"/>
          <p:cNvGrpSpPr/>
          <p:nvPr/>
        </p:nvGrpSpPr>
        <p:grpSpPr>
          <a:xfrm>
            <a:off x="331805" y="4994170"/>
            <a:ext cx="2331461" cy="1688957"/>
            <a:chOff x="1085099" y="1992680"/>
            <a:chExt cx="3370671" cy="1972188"/>
          </a:xfrm>
        </p:grpSpPr>
        <p:grpSp>
          <p:nvGrpSpPr>
            <p:cNvPr id="37" name="グループ化 36"/>
            <p:cNvGrpSpPr/>
            <p:nvPr/>
          </p:nvGrpSpPr>
          <p:grpSpPr>
            <a:xfrm>
              <a:off x="1085099" y="1992680"/>
              <a:ext cx="3370671" cy="1972188"/>
              <a:chOff x="756590" y="1942057"/>
              <a:chExt cx="3370671" cy="1972188"/>
            </a:xfrm>
          </p:grpSpPr>
          <p:pic>
            <p:nvPicPr>
              <p:cNvPr id="4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24692" y="2042037"/>
                <a:ext cx="2802569"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 name="直線コネクタ 40"/>
              <p:cNvCxnSpPr/>
              <p:nvPr/>
            </p:nvCxnSpPr>
            <p:spPr>
              <a:xfrm flipH="1" flipV="1">
                <a:off x="756590" y="2443246"/>
                <a:ext cx="1197988" cy="47539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flipV="1">
                <a:off x="1466472" y="2018128"/>
                <a:ext cx="1264499" cy="443989"/>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767650" y="2230687"/>
                <a:ext cx="356563" cy="23143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1232686" y="2018128"/>
                <a:ext cx="233784" cy="118405"/>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1124213" y="1942057"/>
                <a:ext cx="5926" cy="484366"/>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1226760" y="1998336"/>
                <a:ext cx="5926" cy="275905"/>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8" name="直線矢印コネクタ 37"/>
            <p:cNvCxnSpPr/>
            <p:nvPr/>
          </p:nvCxnSpPr>
          <p:spPr>
            <a:xfrm flipH="1" flipV="1">
              <a:off x="2260502" y="2092660"/>
              <a:ext cx="440899" cy="14291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a:off x="1421731" y="2757260"/>
              <a:ext cx="462940" cy="2119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7" name="テキスト ボックス 46"/>
          <p:cNvSpPr txBox="1"/>
          <p:nvPr/>
        </p:nvSpPr>
        <p:spPr>
          <a:xfrm>
            <a:off x="1986684" y="5076083"/>
            <a:ext cx="2290312" cy="369332"/>
          </a:xfrm>
          <a:prstGeom prst="rect">
            <a:avLst/>
          </a:prstGeom>
          <a:noFill/>
        </p:spPr>
        <p:txBody>
          <a:bodyPr wrap="square" rtlCol="0">
            <a:spAutoFit/>
          </a:bodyPr>
          <a:lstStyle/>
          <a:p>
            <a:r>
              <a:rPr lang="en-US" altLang="ja-JP" dirty="0" err="1" smtClean="0">
                <a:solidFill>
                  <a:srgbClr val="00B0F0"/>
                </a:solidFill>
                <a:latin typeface="Arial Black" pitchFamily="34" charset="0"/>
              </a:rPr>
              <a:t>Peltier</a:t>
            </a:r>
            <a:r>
              <a:rPr lang="en-US" altLang="ja-JP" dirty="0" smtClean="0">
                <a:solidFill>
                  <a:srgbClr val="00B0F0"/>
                </a:solidFill>
                <a:latin typeface="Arial Black" pitchFamily="34" charset="0"/>
              </a:rPr>
              <a:t> module</a:t>
            </a:r>
            <a:endParaRPr kumimoji="1" lang="ja-JP" altLang="en-US" dirty="0">
              <a:solidFill>
                <a:srgbClr val="00B0F0"/>
              </a:solidFill>
              <a:latin typeface="Arial Black" pitchFamily="34" charset="0"/>
            </a:endParaRPr>
          </a:p>
        </p:txBody>
      </p:sp>
    </p:spTree>
    <p:extLst>
      <p:ext uri="{BB962C8B-B14F-4D97-AF65-F5344CB8AC3E}">
        <p14:creationId xmlns:p14="http://schemas.microsoft.com/office/powerpoint/2010/main" val="2415968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0"/>
            <a:ext cx="9136393" cy="402249"/>
            <a:chOff x="0" y="0"/>
            <a:chExt cx="9136393" cy="402249"/>
          </a:xfrm>
        </p:grpSpPr>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1851"/>
              <a:ext cx="2771800" cy="33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4185" y="0"/>
              <a:ext cx="1872208" cy="40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1840" y="57000"/>
              <a:ext cx="3595687"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3409" y="2942987"/>
            <a:ext cx="2422716" cy="81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7625" y="2704863"/>
            <a:ext cx="11588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07364" y="3287570"/>
            <a:ext cx="1200522" cy="47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93438" y="2918083"/>
            <a:ext cx="2422716" cy="847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68651" y="2614915"/>
            <a:ext cx="1158875" cy="247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84587" y="3286664"/>
            <a:ext cx="1200522" cy="489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5568652" y="2847427"/>
            <a:ext cx="1158875" cy="10124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矢印コネクタ 69"/>
          <p:cNvCxnSpPr/>
          <p:nvPr/>
        </p:nvCxnSpPr>
        <p:spPr>
          <a:xfrm flipV="1">
            <a:off x="2529938" y="2346873"/>
            <a:ext cx="0" cy="545363"/>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1" name="テキスト ボックス 70"/>
          <p:cNvSpPr txBox="1"/>
          <p:nvPr/>
        </p:nvSpPr>
        <p:spPr>
          <a:xfrm>
            <a:off x="1436954" y="2400064"/>
            <a:ext cx="1138990" cy="338554"/>
          </a:xfrm>
          <a:prstGeom prst="rect">
            <a:avLst/>
          </a:prstGeom>
          <a:noFill/>
        </p:spPr>
        <p:txBody>
          <a:bodyPr wrap="square" rtlCol="0">
            <a:spAutoFit/>
          </a:bodyPr>
          <a:lstStyle/>
          <a:p>
            <a:r>
              <a:rPr kumimoji="1" lang="en-US" altLang="ja-JP" sz="1600" dirty="0" smtClean="0">
                <a:solidFill>
                  <a:srgbClr val="00B050"/>
                </a:solidFill>
                <a:latin typeface="Arial Black" pitchFamily="34" charset="0"/>
              </a:rPr>
              <a:t>current</a:t>
            </a:r>
            <a:endParaRPr kumimoji="1" lang="ja-JP" altLang="en-US" sz="1600" dirty="0">
              <a:solidFill>
                <a:srgbClr val="00B050"/>
              </a:solidFill>
              <a:latin typeface="Arial Black" pitchFamily="34" charset="0"/>
            </a:endParaRPr>
          </a:p>
        </p:txBody>
      </p:sp>
      <p:sp>
        <p:nvSpPr>
          <p:cNvPr id="74" name="テキスト ボックス 73"/>
          <p:cNvSpPr txBox="1"/>
          <p:nvPr/>
        </p:nvSpPr>
        <p:spPr>
          <a:xfrm>
            <a:off x="4726663" y="2215700"/>
            <a:ext cx="1138990" cy="338554"/>
          </a:xfrm>
          <a:prstGeom prst="rect">
            <a:avLst/>
          </a:prstGeom>
          <a:noFill/>
        </p:spPr>
        <p:txBody>
          <a:bodyPr wrap="square" rtlCol="0">
            <a:spAutoFit/>
          </a:bodyPr>
          <a:lstStyle/>
          <a:p>
            <a:r>
              <a:rPr kumimoji="1" lang="en-US" altLang="ja-JP" sz="1600" dirty="0" smtClean="0">
                <a:solidFill>
                  <a:srgbClr val="00B050"/>
                </a:solidFill>
                <a:latin typeface="Arial Black" pitchFamily="34" charset="0"/>
              </a:rPr>
              <a:t>current</a:t>
            </a:r>
            <a:endParaRPr kumimoji="1" lang="ja-JP" altLang="en-US" sz="1600" dirty="0">
              <a:solidFill>
                <a:srgbClr val="00B050"/>
              </a:solidFill>
              <a:latin typeface="Arial Black" pitchFamily="34" charset="0"/>
            </a:endParaRPr>
          </a:p>
        </p:txBody>
      </p:sp>
      <p:pic>
        <p:nvPicPr>
          <p:cNvPr id="81"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32280" y="1370736"/>
            <a:ext cx="1913882" cy="124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86782" y="1084075"/>
            <a:ext cx="2200578" cy="1491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4" name="下矢印 83"/>
          <p:cNvSpPr/>
          <p:nvPr/>
        </p:nvSpPr>
        <p:spPr>
          <a:xfrm>
            <a:off x="2974767" y="2990089"/>
            <a:ext cx="707299" cy="447911"/>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下矢印 85"/>
          <p:cNvSpPr/>
          <p:nvPr/>
        </p:nvSpPr>
        <p:spPr>
          <a:xfrm>
            <a:off x="5920915" y="2836059"/>
            <a:ext cx="740418" cy="552311"/>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614411" y="594367"/>
            <a:ext cx="4035738" cy="369332"/>
          </a:xfrm>
          <a:prstGeom prst="rect">
            <a:avLst/>
          </a:prstGeom>
          <a:noFill/>
        </p:spPr>
        <p:txBody>
          <a:bodyPr wrap="square" rtlCol="0">
            <a:spAutoFit/>
          </a:bodyPr>
          <a:lstStyle/>
          <a:p>
            <a:r>
              <a:rPr lang="en-US" altLang="ja-JP" dirty="0" smtClean="0">
                <a:latin typeface="Arial Black" pitchFamily="34" charset="0"/>
              </a:rPr>
              <a:t>Conventional </a:t>
            </a:r>
            <a:r>
              <a:rPr kumimoji="1" lang="en-US" altLang="ja-JP" dirty="0" smtClean="0">
                <a:latin typeface="Arial Black" pitchFamily="34" charset="0"/>
              </a:rPr>
              <a:t>cooling system</a:t>
            </a:r>
            <a:endParaRPr kumimoji="1" lang="ja-JP" altLang="en-US" dirty="0">
              <a:latin typeface="Arial Black" pitchFamily="34" charset="0"/>
            </a:endParaRPr>
          </a:p>
        </p:txBody>
      </p:sp>
      <p:sp>
        <p:nvSpPr>
          <p:cNvPr id="89" name="テキスト ボックス 88"/>
          <p:cNvSpPr txBox="1"/>
          <p:nvPr/>
        </p:nvSpPr>
        <p:spPr>
          <a:xfrm>
            <a:off x="5185288" y="597191"/>
            <a:ext cx="2569404" cy="369332"/>
          </a:xfrm>
          <a:prstGeom prst="rect">
            <a:avLst/>
          </a:prstGeom>
          <a:noFill/>
        </p:spPr>
        <p:txBody>
          <a:bodyPr wrap="square" rtlCol="0">
            <a:spAutoFit/>
          </a:bodyPr>
          <a:lstStyle/>
          <a:p>
            <a:r>
              <a:rPr lang="en-US" altLang="ja-JP" dirty="0" smtClean="0">
                <a:latin typeface="Arial Black" pitchFamily="34" charset="0"/>
              </a:rPr>
              <a:t>Self-</a:t>
            </a:r>
            <a:r>
              <a:rPr kumimoji="1" lang="en-US" altLang="ja-JP" dirty="0" smtClean="0">
                <a:latin typeface="Arial Black" pitchFamily="34" charset="0"/>
              </a:rPr>
              <a:t>cooling device</a:t>
            </a:r>
            <a:endParaRPr kumimoji="1" lang="ja-JP" altLang="en-US" dirty="0">
              <a:latin typeface="Arial Black" pitchFamily="34" charset="0"/>
            </a:endParaRPr>
          </a:p>
        </p:txBody>
      </p:sp>
      <p:sp>
        <p:nvSpPr>
          <p:cNvPr id="55" name="下矢印 54"/>
          <p:cNvSpPr/>
          <p:nvPr/>
        </p:nvSpPr>
        <p:spPr>
          <a:xfrm>
            <a:off x="6303828" y="2512997"/>
            <a:ext cx="483414" cy="334430"/>
          </a:xfrm>
          <a:prstGeom prst="downArrow">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3" name="オブジェクト 12"/>
          <p:cNvGraphicFramePr>
            <a:graphicFrameLocks noChangeAspect="1"/>
          </p:cNvGraphicFramePr>
          <p:nvPr>
            <p:extLst>
              <p:ext uri="{D42A27DB-BD31-4B8C-83A1-F6EECF244321}">
                <p14:modId xmlns:p14="http://schemas.microsoft.com/office/powerpoint/2010/main" val="3078528397"/>
              </p:ext>
            </p:extLst>
          </p:nvPr>
        </p:nvGraphicFramePr>
        <p:xfrm>
          <a:off x="3295687" y="3045789"/>
          <a:ext cx="587067" cy="305275"/>
        </p:xfrm>
        <a:graphic>
          <a:graphicData uri="http://schemas.openxmlformats.org/presentationml/2006/ole">
            <mc:AlternateContent xmlns:mc="http://schemas.openxmlformats.org/markup-compatibility/2006">
              <mc:Choice xmlns:v="urn:schemas-microsoft-com:vml" Requires="v">
                <p:oleObj spid="_x0000_s2030" name="Equation" r:id="rId11" imgW="317160" imgH="164880" progId="Equation.DSMT4">
                  <p:embed/>
                </p:oleObj>
              </mc:Choice>
              <mc:Fallback>
                <p:oleObj name="Equation" r:id="rId11" imgW="317160" imgH="164880" progId="Equation.DSMT4">
                  <p:embed/>
                  <p:pic>
                    <p:nvPicPr>
                      <p:cNvPr id="0" name=""/>
                      <p:cNvPicPr/>
                      <p:nvPr/>
                    </p:nvPicPr>
                    <p:blipFill>
                      <a:blip r:embed="rId12"/>
                      <a:stretch>
                        <a:fillRect/>
                      </a:stretch>
                    </p:blipFill>
                    <p:spPr>
                      <a:xfrm>
                        <a:off x="3295687" y="3045789"/>
                        <a:ext cx="587067" cy="305275"/>
                      </a:xfrm>
                      <a:prstGeom prst="rect">
                        <a:avLst/>
                      </a:prstGeom>
                    </p:spPr>
                  </p:pic>
                </p:oleObj>
              </mc:Fallback>
            </mc:AlternateContent>
          </a:graphicData>
        </a:graphic>
      </p:graphicFrame>
      <p:graphicFrame>
        <p:nvGraphicFramePr>
          <p:cNvPr id="14" name="オブジェクト 13"/>
          <p:cNvGraphicFramePr>
            <a:graphicFrameLocks noChangeAspect="1"/>
          </p:cNvGraphicFramePr>
          <p:nvPr>
            <p:extLst>
              <p:ext uri="{D42A27DB-BD31-4B8C-83A1-F6EECF244321}">
                <p14:modId xmlns:p14="http://schemas.microsoft.com/office/powerpoint/2010/main" val="2874382257"/>
              </p:ext>
            </p:extLst>
          </p:nvPr>
        </p:nvGraphicFramePr>
        <p:xfrm>
          <a:off x="6275877" y="2964167"/>
          <a:ext cx="587375" cy="316680"/>
        </p:xfrm>
        <a:graphic>
          <a:graphicData uri="http://schemas.openxmlformats.org/presentationml/2006/ole">
            <mc:AlternateContent xmlns:mc="http://schemas.openxmlformats.org/markup-compatibility/2006">
              <mc:Choice xmlns:v="urn:schemas-microsoft-com:vml" Requires="v">
                <p:oleObj spid="_x0000_s2031" name="Equation" r:id="rId13" imgW="317160" imgH="164880" progId="Equation.DSMT4">
                  <p:embed/>
                </p:oleObj>
              </mc:Choice>
              <mc:Fallback>
                <p:oleObj name="Equation" r:id="rId13" imgW="317160" imgH="164880" progId="Equation.DSMT4">
                  <p:embed/>
                  <p:pic>
                    <p:nvPicPr>
                      <p:cNvPr id="0" name="オブジェクト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75877" y="2964167"/>
                        <a:ext cx="587375" cy="316680"/>
                      </a:xfrm>
                      <a:prstGeom prst="rect">
                        <a:avLst/>
                      </a:prstGeom>
                      <a:noFill/>
                      <a:ln>
                        <a:noFill/>
                      </a:ln>
                      <a:extLst/>
                    </p:spPr>
                  </p:pic>
                </p:oleObj>
              </mc:Fallback>
            </mc:AlternateContent>
          </a:graphicData>
        </a:graphic>
      </p:graphicFrame>
      <p:graphicFrame>
        <p:nvGraphicFramePr>
          <p:cNvPr id="16" name="オブジェクト 15"/>
          <p:cNvGraphicFramePr>
            <a:graphicFrameLocks noChangeAspect="1"/>
          </p:cNvGraphicFramePr>
          <p:nvPr>
            <p:extLst>
              <p:ext uri="{D42A27DB-BD31-4B8C-83A1-F6EECF244321}">
                <p14:modId xmlns:p14="http://schemas.microsoft.com/office/powerpoint/2010/main" val="1495016082"/>
              </p:ext>
            </p:extLst>
          </p:nvPr>
        </p:nvGraphicFramePr>
        <p:xfrm>
          <a:off x="6695217" y="2480231"/>
          <a:ext cx="400050" cy="341421"/>
        </p:xfrm>
        <a:graphic>
          <a:graphicData uri="http://schemas.openxmlformats.org/presentationml/2006/ole">
            <mc:AlternateContent xmlns:mc="http://schemas.openxmlformats.org/markup-compatibility/2006">
              <mc:Choice xmlns:v="urn:schemas-microsoft-com:vml" Requires="v">
                <p:oleObj spid="_x0000_s2032" name="Equation" r:id="rId15" imgW="215640" imgH="177480" progId="Equation.DSMT4">
                  <p:embed/>
                </p:oleObj>
              </mc:Choice>
              <mc:Fallback>
                <p:oleObj name="Equation" r:id="rId15" imgW="215640" imgH="177480" progId="Equation.DSMT4">
                  <p:embed/>
                  <p:pic>
                    <p:nvPicPr>
                      <p:cNvPr id="0" name="オブジェクト 1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95217" y="2480231"/>
                        <a:ext cx="400050" cy="341421"/>
                      </a:xfrm>
                      <a:prstGeom prst="rect">
                        <a:avLst/>
                      </a:prstGeom>
                      <a:noFill/>
                      <a:ln>
                        <a:noFill/>
                      </a:ln>
                      <a:extLst/>
                    </p:spPr>
                  </p:pic>
                </p:oleObj>
              </mc:Fallback>
            </mc:AlternateContent>
          </a:graphicData>
        </a:graphic>
      </p:graphicFrame>
      <p:sp>
        <p:nvSpPr>
          <p:cNvPr id="61" name="テキスト ボックス 60"/>
          <p:cNvSpPr txBox="1"/>
          <p:nvPr/>
        </p:nvSpPr>
        <p:spPr>
          <a:xfrm>
            <a:off x="1074881" y="6126008"/>
            <a:ext cx="3907246" cy="646331"/>
          </a:xfrm>
          <a:prstGeom prst="rect">
            <a:avLst/>
          </a:prstGeom>
          <a:noFill/>
        </p:spPr>
        <p:txBody>
          <a:bodyPr wrap="square" rtlCol="0">
            <a:spAutoFit/>
          </a:bodyPr>
          <a:lstStyle/>
          <a:p>
            <a:pPr algn="ctr"/>
            <a:r>
              <a:rPr lang="en-US" altLang="ja-JP" sz="1200" dirty="0">
                <a:latin typeface="Arial Black" pitchFamily="34" charset="0"/>
              </a:rPr>
              <a:t>p</a:t>
            </a:r>
            <a:r>
              <a:rPr lang="en-US" altLang="ja-JP" sz="1200" dirty="0" smtClean="0">
                <a:latin typeface="Arial Black" pitchFamily="34" charset="0"/>
              </a:rPr>
              <a:t>ower MOSFET (IRF1324PbF)</a:t>
            </a:r>
          </a:p>
          <a:p>
            <a:pPr algn="ctr"/>
            <a:endParaRPr kumimoji="1" lang="en-US" altLang="ja-JP" sz="1200" dirty="0" smtClean="0">
              <a:latin typeface="Arial Black" pitchFamily="34" charset="0"/>
            </a:endParaRPr>
          </a:p>
          <a:p>
            <a:pPr algn="ctr"/>
            <a:r>
              <a:rPr kumimoji="1" lang="en-US" altLang="ja-JP" sz="1200" dirty="0" smtClean="0">
                <a:latin typeface="Arial Black" pitchFamily="34" charset="0"/>
              </a:rPr>
              <a:t>R</a:t>
            </a:r>
            <a:r>
              <a:rPr kumimoji="1" lang="en-US" altLang="ja-JP" sz="1200" baseline="-25000" dirty="0" smtClean="0">
                <a:latin typeface="Arial Black" pitchFamily="34" charset="0"/>
              </a:rPr>
              <a:t>DS(On)</a:t>
            </a:r>
            <a:r>
              <a:rPr kumimoji="1" lang="en-US" altLang="ja-JP" sz="1200" dirty="0" smtClean="0">
                <a:latin typeface="Arial Black" pitchFamily="34" charset="0"/>
              </a:rPr>
              <a:t>=1.5mΩ (V</a:t>
            </a:r>
            <a:r>
              <a:rPr kumimoji="1" lang="en-US" altLang="ja-JP" sz="1200" baseline="-25000" dirty="0" smtClean="0">
                <a:latin typeface="Arial Black" pitchFamily="34" charset="0"/>
              </a:rPr>
              <a:t>GS</a:t>
            </a:r>
            <a:r>
              <a:rPr kumimoji="1" lang="en-US" altLang="ja-JP" sz="1200" dirty="0" smtClean="0">
                <a:latin typeface="Arial Black" pitchFamily="34" charset="0"/>
              </a:rPr>
              <a:t>=10V, I</a:t>
            </a:r>
            <a:r>
              <a:rPr kumimoji="1" lang="en-US" altLang="ja-JP" sz="1200" baseline="-25000" dirty="0" smtClean="0">
                <a:latin typeface="Arial Black" pitchFamily="34" charset="0"/>
              </a:rPr>
              <a:t>D</a:t>
            </a:r>
            <a:r>
              <a:rPr kumimoji="1" lang="en-US" altLang="ja-JP" sz="1200" dirty="0" smtClean="0">
                <a:latin typeface="Arial Black" pitchFamily="34" charset="0"/>
              </a:rPr>
              <a:t>&lt;195A)</a:t>
            </a:r>
            <a:endParaRPr kumimoji="1" lang="ja-JP" altLang="en-US" sz="1200" dirty="0">
              <a:latin typeface="Arial Black" pitchFamily="34" charset="0"/>
            </a:endParaRPr>
          </a:p>
        </p:txBody>
      </p:sp>
      <p:grpSp>
        <p:nvGrpSpPr>
          <p:cNvPr id="62" name="グループ化 61"/>
          <p:cNvGrpSpPr/>
          <p:nvPr/>
        </p:nvGrpSpPr>
        <p:grpSpPr>
          <a:xfrm>
            <a:off x="1845491" y="3999618"/>
            <a:ext cx="2427760" cy="2044023"/>
            <a:chOff x="3046608" y="226412"/>
            <a:chExt cx="2427760" cy="2044023"/>
          </a:xfrm>
        </p:grpSpPr>
        <p:pic>
          <p:nvPicPr>
            <p:cNvPr id="63"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070776" y="226412"/>
              <a:ext cx="1032402" cy="187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 name="Picture 3"/>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271788" y="242608"/>
              <a:ext cx="1005443" cy="2027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 name="テキスト ボックス 64"/>
            <p:cNvSpPr txBox="1"/>
            <p:nvPr/>
          </p:nvSpPr>
          <p:spPr>
            <a:xfrm>
              <a:off x="4525954" y="614974"/>
              <a:ext cx="497110" cy="338554"/>
            </a:xfrm>
            <a:prstGeom prst="rect">
              <a:avLst/>
            </a:prstGeom>
            <a:noFill/>
          </p:spPr>
          <p:txBody>
            <a:bodyPr wrap="square" rtlCol="0">
              <a:spAutoFit/>
            </a:bodyPr>
            <a:lstStyle/>
            <a:p>
              <a:r>
                <a:rPr lang="en-US" altLang="ja-JP" sz="1600" b="1" dirty="0">
                  <a:solidFill>
                    <a:srgbClr val="FF0000"/>
                  </a:solidFill>
                  <a:latin typeface="Arial Black" pitchFamily="34" charset="0"/>
                </a:rPr>
                <a:t>D</a:t>
              </a:r>
              <a:endParaRPr kumimoji="1" lang="ja-JP" altLang="en-US" sz="1600" b="1" dirty="0">
                <a:solidFill>
                  <a:srgbClr val="FF0000"/>
                </a:solidFill>
                <a:latin typeface="Arial Black" pitchFamily="34" charset="0"/>
              </a:endParaRPr>
            </a:p>
          </p:txBody>
        </p:sp>
        <p:sp>
          <p:nvSpPr>
            <p:cNvPr id="66" name="正方形/長方形 65"/>
            <p:cNvSpPr/>
            <p:nvPr/>
          </p:nvSpPr>
          <p:spPr>
            <a:xfrm>
              <a:off x="3464943" y="658851"/>
              <a:ext cx="332142" cy="338554"/>
            </a:xfrm>
            <a:prstGeom prst="rect">
              <a:avLst/>
            </a:prstGeom>
          </p:spPr>
          <p:txBody>
            <a:bodyPr wrap="none">
              <a:spAutoFit/>
            </a:bodyPr>
            <a:lstStyle/>
            <a:p>
              <a:r>
                <a:rPr lang="en-US" altLang="ja-JP" sz="1600" b="1" dirty="0" smtClean="0">
                  <a:solidFill>
                    <a:srgbClr val="FF0000"/>
                  </a:solidFill>
                  <a:latin typeface="Arial Black" pitchFamily="34" charset="0"/>
                </a:rPr>
                <a:t>S</a:t>
              </a:r>
              <a:endParaRPr lang="ja-JP" altLang="en-US" sz="1600" b="1" dirty="0">
                <a:solidFill>
                  <a:srgbClr val="FF0000"/>
                </a:solidFill>
                <a:latin typeface="Arial Black" pitchFamily="34" charset="0"/>
              </a:endParaRPr>
            </a:p>
          </p:txBody>
        </p:sp>
        <p:sp>
          <p:nvSpPr>
            <p:cNvPr id="67" name="正方形/長方形 66"/>
            <p:cNvSpPr/>
            <p:nvPr/>
          </p:nvSpPr>
          <p:spPr>
            <a:xfrm>
              <a:off x="4162136" y="774518"/>
              <a:ext cx="332142" cy="338554"/>
            </a:xfrm>
            <a:prstGeom prst="rect">
              <a:avLst/>
            </a:prstGeom>
          </p:spPr>
          <p:txBody>
            <a:bodyPr wrap="none">
              <a:spAutoFit/>
            </a:bodyPr>
            <a:lstStyle/>
            <a:p>
              <a:r>
                <a:rPr lang="en-US" altLang="ja-JP" sz="1600" b="1" dirty="0" smtClean="0">
                  <a:solidFill>
                    <a:srgbClr val="FF0000"/>
                  </a:solidFill>
                  <a:latin typeface="Arial Black" pitchFamily="34" charset="0"/>
                </a:rPr>
                <a:t>S</a:t>
              </a:r>
              <a:endParaRPr lang="ja-JP" altLang="en-US" sz="1600" b="1" dirty="0">
                <a:solidFill>
                  <a:srgbClr val="FF0000"/>
                </a:solidFill>
                <a:latin typeface="Arial Black" pitchFamily="34" charset="0"/>
              </a:endParaRPr>
            </a:p>
          </p:txBody>
        </p:sp>
        <p:sp>
          <p:nvSpPr>
            <p:cNvPr id="72" name="テキスト ボックス 71"/>
            <p:cNvSpPr txBox="1"/>
            <p:nvPr/>
          </p:nvSpPr>
          <p:spPr>
            <a:xfrm>
              <a:off x="3046608" y="1113362"/>
              <a:ext cx="497110" cy="338554"/>
            </a:xfrm>
            <a:prstGeom prst="rect">
              <a:avLst/>
            </a:prstGeom>
            <a:noFill/>
          </p:spPr>
          <p:txBody>
            <a:bodyPr wrap="square" rtlCol="0">
              <a:spAutoFit/>
            </a:bodyPr>
            <a:lstStyle/>
            <a:p>
              <a:r>
                <a:rPr lang="en-US" altLang="ja-JP" sz="1600" b="1" dirty="0">
                  <a:solidFill>
                    <a:srgbClr val="FF0000"/>
                  </a:solidFill>
                  <a:latin typeface="Arial Black" pitchFamily="34" charset="0"/>
                </a:rPr>
                <a:t>G</a:t>
              </a:r>
              <a:endParaRPr kumimoji="1" lang="ja-JP" altLang="en-US" sz="1600" b="1" dirty="0">
                <a:solidFill>
                  <a:srgbClr val="FF0000"/>
                </a:solidFill>
                <a:latin typeface="Arial Black" pitchFamily="34" charset="0"/>
              </a:endParaRPr>
            </a:p>
          </p:txBody>
        </p:sp>
        <p:sp>
          <p:nvSpPr>
            <p:cNvPr id="75" name="テキスト ボックス 74"/>
            <p:cNvSpPr txBox="1"/>
            <p:nvPr/>
          </p:nvSpPr>
          <p:spPr>
            <a:xfrm>
              <a:off x="4977258" y="1157707"/>
              <a:ext cx="497110" cy="338554"/>
            </a:xfrm>
            <a:prstGeom prst="rect">
              <a:avLst/>
            </a:prstGeom>
            <a:noFill/>
          </p:spPr>
          <p:txBody>
            <a:bodyPr wrap="square" rtlCol="0">
              <a:spAutoFit/>
            </a:bodyPr>
            <a:lstStyle/>
            <a:p>
              <a:r>
                <a:rPr lang="en-US" altLang="ja-JP" sz="1600" b="1" dirty="0">
                  <a:solidFill>
                    <a:srgbClr val="FF0000"/>
                  </a:solidFill>
                  <a:latin typeface="Arial Black" pitchFamily="34" charset="0"/>
                </a:rPr>
                <a:t>G</a:t>
              </a:r>
              <a:endParaRPr kumimoji="1" lang="ja-JP" altLang="en-US" sz="1600" b="1" dirty="0">
                <a:solidFill>
                  <a:srgbClr val="FF0000"/>
                </a:solidFill>
                <a:latin typeface="Arial Black" pitchFamily="34" charset="0"/>
              </a:endParaRPr>
            </a:p>
          </p:txBody>
        </p:sp>
        <p:sp>
          <p:nvSpPr>
            <p:cNvPr id="77" name="テキスト ボックス 76"/>
            <p:cNvSpPr txBox="1"/>
            <p:nvPr/>
          </p:nvSpPr>
          <p:spPr>
            <a:xfrm>
              <a:off x="3509671" y="1238704"/>
              <a:ext cx="497110" cy="338554"/>
            </a:xfrm>
            <a:prstGeom prst="rect">
              <a:avLst/>
            </a:prstGeom>
            <a:noFill/>
          </p:spPr>
          <p:txBody>
            <a:bodyPr wrap="square" rtlCol="0">
              <a:spAutoFit/>
            </a:bodyPr>
            <a:lstStyle/>
            <a:p>
              <a:r>
                <a:rPr lang="en-US" altLang="ja-JP" sz="1600" b="1" dirty="0">
                  <a:solidFill>
                    <a:srgbClr val="FF0000"/>
                  </a:solidFill>
                  <a:latin typeface="Arial Black" pitchFamily="34" charset="0"/>
                </a:rPr>
                <a:t>D</a:t>
              </a:r>
              <a:endParaRPr kumimoji="1" lang="ja-JP" altLang="en-US" sz="1600" b="1" dirty="0">
                <a:solidFill>
                  <a:srgbClr val="FF0000"/>
                </a:solidFill>
                <a:latin typeface="Arial Black" pitchFamily="34" charset="0"/>
              </a:endParaRPr>
            </a:p>
          </p:txBody>
        </p:sp>
        <p:sp>
          <p:nvSpPr>
            <p:cNvPr id="78" name="テキスト ボックス 77"/>
            <p:cNvSpPr txBox="1"/>
            <p:nvPr/>
          </p:nvSpPr>
          <p:spPr>
            <a:xfrm>
              <a:off x="4446542" y="1332128"/>
              <a:ext cx="497110" cy="338554"/>
            </a:xfrm>
            <a:prstGeom prst="rect">
              <a:avLst/>
            </a:prstGeom>
            <a:noFill/>
          </p:spPr>
          <p:txBody>
            <a:bodyPr wrap="square" rtlCol="0">
              <a:spAutoFit/>
            </a:bodyPr>
            <a:lstStyle/>
            <a:p>
              <a:r>
                <a:rPr lang="en-US" altLang="ja-JP" sz="1600" b="1" dirty="0">
                  <a:solidFill>
                    <a:srgbClr val="FF0000"/>
                  </a:solidFill>
                  <a:latin typeface="Arial Black" pitchFamily="34" charset="0"/>
                </a:rPr>
                <a:t>D</a:t>
              </a:r>
              <a:endParaRPr kumimoji="1" lang="ja-JP" altLang="en-US" sz="1600" b="1" dirty="0">
                <a:solidFill>
                  <a:srgbClr val="FF0000"/>
                </a:solidFill>
                <a:latin typeface="Arial Black" pitchFamily="34" charset="0"/>
              </a:endParaRPr>
            </a:p>
          </p:txBody>
        </p:sp>
      </p:grpSp>
      <p:sp>
        <p:nvSpPr>
          <p:cNvPr id="111" name="テキスト ボックス 110"/>
          <p:cNvSpPr txBox="1"/>
          <p:nvPr/>
        </p:nvSpPr>
        <p:spPr>
          <a:xfrm>
            <a:off x="1671299" y="2187537"/>
            <a:ext cx="671302" cy="276999"/>
          </a:xfrm>
          <a:prstGeom prst="rect">
            <a:avLst/>
          </a:prstGeom>
          <a:noFill/>
        </p:spPr>
        <p:txBody>
          <a:bodyPr wrap="square" rtlCol="0">
            <a:spAutoFit/>
          </a:bodyPr>
          <a:lstStyle/>
          <a:p>
            <a:pPr algn="ctr"/>
            <a:r>
              <a:rPr lang="en-US" altLang="ja-JP" sz="1200" dirty="0" smtClean="0">
                <a:solidFill>
                  <a:srgbClr val="00B050"/>
                </a:solidFill>
                <a:latin typeface="Arial Black" pitchFamily="34" charset="0"/>
              </a:rPr>
              <a:t>60A</a:t>
            </a:r>
            <a:endParaRPr kumimoji="1" lang="en-US" altLang="ja-JP" sz="1200" dirty="0" smtClean="0">
              <a:solidFill>
                <a:srgbClr val="00B050"/>
              </a:solidFill>
              <a:latin typeface="Arial Black" pitchFamily="34" charset="0"/>
            </a:endParaRPr>
          </a:p>
        </p:txBody>
      </p:sp>
      <p:sp>
        <p:nvSpPr>
          <p:cNvPr id="112" name="テキスト ボックス 111"/>
          <p:cNvSpPr txBox="1"/>
          <p:nvPr/>
        </p:nvSpPr>
        <p:spPr>
          <a:xfrm>
            <a:off x="2509607" y="1165278"/>
            <a:ext cx="451412" cy="276999"/>
          </a:xfrm>
          <a:prstGeom prst="rect">
            <a:avLst/>
          </a:prstGeom>
          <a:noFill/>
        </p:spPr>
        <p:txBody>
          <a:bodyPr wrap="square" rtlCol="0">
            <a:spAutoFit/>
          </a:bodyPr>
          <a:lstStyle/>
          <a:p>
            <a:pPr algn="ctr"/>
            <a:r>
              <a:rPr lang="en-US" altLang="ja-JP" sz="1200" dirty="0">
                <a:solidFill>
                  <a:srgbClr val="FF0000"/>
                </a:solidFill>
                <a:latin typeface="Arial Black" pitchFamily="34" charset="0"/>
              </a:rPr>
              <a:t>6</a:t>
            </a:r>
            <a:r>
              <a:rPr lang="en-US" altLang="ja-JP" sz="1200" dirty="0" smtClean="0">
                <a:solidFill>
                  <a:srgbClr val="FF0000"/>
                </a:solidFill>
                <a:latin typeface="Arial Black" pitchFamily="34" charset="0"/>
              </a:rPr>
              <a:t>W</a:t>
            </a:r>
            <a:endParaRPr kumimoji="1" lang="en-US" altLang="ja-JP" sz="1200" dirty="0" smtClean="0">
              <a:solidFill>
                <a:srgbClr val="FF0000"/>
              </a:solidFill>
              <a:latin typeface="Arial Black" pitchFamily="34" charset="0"/>
            </a:endParaRPr>
          </a:p>
        </p:txBody>
      </p:sp>
      <p:sp>
        <p:nvSpPr>
          <p:cNvPr id="114" name="テキスト ボックス 113"/>
          <p:cNvSpPr txBox="1"/>
          <p:nvPr/>
        </p:nvSpPr>
        <p:spPr>
          <a:xfrm>
            <a:off x="4946345" y="1995145"/>
            <a:ext cx="671302" cy="276999"/>
          </a:xfrm>
          <a:prstGeom prst="rect">
            <a:avLst/>
          </a:prstGeom>
          <a:noFill/>
        </p:spPr>
        <p:txBody>
          <a:bodyPr wrap="square" rtlCol="0">
            <a:spAutoFit/>
          </a:bodyPr>
          <a:lstStyle/>
          <a:p>
            <a:pPr algn="ctr"/>
            <a:r>
              <a:rPr lang="en-US" altLang="ja-JP" sz="1200" dirty="0" smtClean="0">
                <a:solidFill>
                  <a:srgbClr val="00B050"/>
                </a:solidFill>
                <a:latin typeface="Arial Black" pitchFamily="34" charset="0"/>
              </a:rPr>
              <a:t>60A</a:t>
            </a:r>
            <a:endParaRPr kumimoji="1" lang="en-US" altLang="ja-JP" sz="1200" dirty="0" smtClean="0">
              <a:solidFill>
                <a:srgbClr val="00B050"/>
              </a:solidFill>
              <a:latin typeface="Arial Black" pitchFamily="34" charset="0"/>
            </a:endParaRPr>
          </a:p>
        </p:txBody>
      </p:sp>
      <p:grpSp>
        <p:nvGrpSpPr>
          <p:cNvPr id="116" name="グループ化 115"/>
          <p:cNvGrpSpPr/>
          <p:nvPr/>
        </p:nvGrpSpPr>
        <p:grpSpPr>
          <a:xfrm>
            <a:off x="5185288" y="4366015"/>
            <a:ext cx="2415376" cy="1692006"/>
            <a:chOff x="3524801" y="1246304"/>
            <a:chExt cx="2415376" cy="1628530"/>
          </a:xfrm>
        </p:grpSpPr>
        <p:grpSp>
          <p:nvGrpSpPr>
            <p:cNvPr id="117" name="グループ化 116"/>
            <p:cNvGrpSpPr/>
            <p:nvPr/>
          </p:nvGrpSpPr>
          <p:grpSpPr>
            <a:xfrm>
              <a:off x="3524801" y="1246304"/>
              <a:ext cx="2415376" cy="1559441"/>
              <a:chOff x="3825728" y="2323278"/>
              <a:chExt cx="2415376" cy="1559441"/>
            </a:xfrm>
          </p:grpSpPr>
          <p:pic>
            <p:nvPicPr>
              <p:cNvPr id="119" name="Picture 17"/>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059718" y="2507944"/>
                <a:ext cx="1476375"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0" name="直線矢印コネクタ 119"/>
              <p:cNvCxnSpPr/>
              <p:nvPr/>
            </p:nvCxnSpPr>
            <p:spPr>
              <a:xfrm>
                <a:off x="4242772" y="2660011"/>
                <a:ext cx="80943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1" name="テキスト ボックス 120"/>
              <p:cNvSpPr txBox="1"/>
              <p:nvPr/>
            </p:nvSpPr>
            <p:spPr>
              <a:xfrm>
                <a:off x="4307470" y="2323278"/>
                <a:ext cx="980869" cy="369332"/>
              </a:xfrm>
              <a:prstGeom prst="rect">
                <a:avLst/>
              </a:prstGeom>
              <a:noFill/>
            </p:spPr>
            <p:txBody>
              <a:bodyPr wrap="square" rtlCol="0">
                <a:spAutoFit/>
              </a:bodyPr>
              <a:lstStyle/>
              <a:p>
                <a:r>
                  <a:rPr kumimoji="1" lang="en-US" altLang="ja-JP" dirty="0" smtClean="0"/>
                  <a:t>1.5cm</a:t>
                </a:r>
                <a:endParaRPr kumimoji="1" lang="ja-JP" altLang="en-US" dirty="0"/>
              </a:p>
            </p:txBody>
          </p:sp>
          <p:cxnSp>
            <p:nvCxnSpPr>
              <p:cNvPr id="122" name="直線矢印コネクタ 121"/>
              <p:cNvCxnSpPr/>
              <p:nvPr/>
            </p:nvCxnSpPr>
            <p:spPr>
              <a:xfrm>
                <a:off x="4174217" y="2787874"/>
                <a:ext cx="0" cy="814913"/>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3" name="テキスト ボックス 122"/>
              <p:cNvSpPr txBox="1"/>
              <p:nvPr/>
            </p:nvSpPr>
            <p:spPr>
              <a:xfrm rot="16200000">
                <a:off x="3557132" y="2757425"/>
                <a:ext cx="906524" cy="369331"/>
              </a:xfrm>
              <a:prstGeom prst="rect">
                <a:avLst/>
              </a:prstGeom>
              <a:noFill/>
            </p:spPr>
            <p:txBody>
              <a:bodyPr wrap="square" rtlCol="0">
                <a:spAutoFit/>
              </a:bodyPr>
              <a:lstStyle/>
              <a:p>
                <a:r>
                  <a:rPr lang="en-US" altLang="ja-JP" dirty="0"/>
                  <a:t>3</a:t>
                </a:r>
                <a:r>
                  <a:rPr kumimoji="1" lang="en-US" altLang="ja-JP" dirty="0" smtClean="0"/>
                  <a:t>cm</a:t>
                </a:r>
                <a:endParaRPr kumimoji="1" lang="ja-JP" altLang="en-US" dirty="0"/>
              </a:p>
            </p:txBody>
          </p:sp>
          <p:cxnSp>
            <p:nvCxnSpPr>
              <p:cNvPr id="124" name="直線矢印コネクタ 123"/>
              <p:cNvCxnSpPr/>
              <p:nvPr/>
            </p:nvCxnSpPr>
            <p:spPr>
              <a:xfrm>
                <a:off x="5536093" y="350463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5" name="直線矢印コネクタ 124"/>
              <p:cNvCxnSpPr/>
              <p:nvPr/>
            </p:nvCxnSpPr>
            <p:spPr>
              <a:xfrm>
                <a:off x="5257206" y="3328548"/>
                <a:ext cx="0" cy="27423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6" name="テキスト ボックス 125"/>
              <p:cNvSpPr txBox="1"/>
              <p:nvPr/>
            </p:nvSpPr>
            <p:spPr>
              <a:xfrm>
                <a:off x="5260235" y="3395353"/>
                <a:ext cx="980869" cy="369332"/>
              </a:xfrm>
              <a:prstGeom prst="rect">
                <a:avLst/>
              </a:prstGeom>
              <a:noFill/>
            </p:spPr>
            <p:txBody>
              <a:bodyPr wrap="square" rtlCol="0">
                <a:spAutoFit/>
              </a:bodyPr>
              <a:lstStyle/>
              <a:p>
                <a:r>
                  <a:rPr lang="en-US" altLang="ja-JP" dirty="0" smtClean="0"/>
                  <a:t>520μ</a:t>
                </a:r>
                <a:r>
                  <a:rPr kumimoji="1" lang="en-US" altLang="ja-JP" dirty="0" smtClean="0"/>
                  <a:t>m</a:t>
                </a:r>
                <a:endParaRPr kumimoji="1" lang="ja-JP" altLang="en-US" dirty="0"/>
              </a:p>
            </p:txBody>
          </p:sp>
        </p:grpSp>
        <p:cxnSp>
          <p:nvCxnSpPr>
            <p:cNvPr id="118" name="直線矢印コネクタ 117"/>
            <p:cNvCxnSpPr/>
            <p:nvPr/>
          </p:nvCxnSpPr>
          <p:spPr>
            <a:xfrm flipV="1">
              <a:off x="4956279" y="2558523"/>
              <a:ext cx="0" cy="31631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7" name="Text Box 6"/>
          <p:cNvSpPr txBox="1">
            <a:spLocks noChangeArrowheads="1"/>
          </p:cNvSpPr>
          <p:nvPr/>
        </p:nvSpPr>
        <p:spPr bwMode="auto">
          <a:xfrm>
            <a:off x="4931625" y="6126008"/>
            <a:ext cx="2744406" cy="604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9pPr>
          </a:lstStyle>
          <a:p>
            <a:pPr algn="ctr" defTabSz="449263" fontAlgn="base">
              <a:spcBef>
                <a:spcPts val="1125"/>
              </a:spcBef>
              <a:spcAft>
                <a:spcPct val="0"/>
              </a:spcAft>
              <a:buSzPct val="100000"/>
            </a:pPr>
            <a:r>
              <a:rPr kumimoji="0" lang="en-US" sz="1200" b="1" dirty="0">
                <a:solidFill>
                  <a:schemeClr val="tx1"/>
                </a:solidFill>
                <a:latin typeface="Arial Black" pitchFamily="34" charset="0"/>
                <a:cs typeface="Times New Roman" pitchFamily="18" charset="0"/>
              </a:rPr>
              <a:t>copper </a:t>
            </a:r>
            <a:r>
              <a:rPr kumimoji="0" lang="en-US" sz="1200" b="1" dirty="0" smtClean="0">
                <a:solidFill>
                  <a:schemeClr val="tx1"/>
                </a:solidFill>
                <a:latin typeface="Arial Black" pitchFamily="34" charset="0"/>
                <a:cs typeface="Times New Roman" pitchFamily="18" charset="0"/>
              </a:rPr>
              <a:t>plating n-type Si wafer</a:t>
            </a:r>
          </a:p>
          <a:p>
            <a:pPr algn="ctr" defTabSz="449263" fontAlgn="base">
              <a:spcBef>
                <a:spcPts val="1125"/>
              </a:spcBef>
              <a:spcAft>
                <a:spcPct val="0"/>
              </a:spcAft>
              <a:buSzPct val="100000"/>
            </a:pPr>
            <a:r>
              <a:rPr kumimoji="0" lang="en-US" sz="1200" b="1" dirty="0" smtClean="0">
                <a:solidFill>
                  <a:schemeClr val="tx1"/>
                </a:solidFill>
                <a:latin typeface="Arial Black" pitchFamily="34" charset="0"/>
                <a:cs typeface="Times New Roman" pitchFamily="18" charset="0"/>
              </a:rPr>
              <a:t>Joule heat @60A = 0.94W</a:t>
            </a:r>
            <a:endParaRPr kumimoji="0" lang="en-US" sz="1200" b="1" dirty="0">
              <a:solidFill>
                <a:schemeClr val="tx1"/>
              </a:solidFill>
              <a:latin typeface="Arial Black" pitchFamily="34" charset="0"/>
              <a:cs typeface="Times New Roman" pitchFamily="18" charset="0"/>
            </a:endParaRPr>
          </a:p>
        </p:txBody>
      </p:sp>
      <p:sp>
        <p:nvSpPr>
          <p:cNvPr id="128" name="テキスト ボックス 127"/>
          <p:cNvSpPr txBox="1"/>
          <p:nvPr/>
        </p:nvSpPr>
        <p:spPr>
          <a:xfrm>
            <a:off x="5149851" y="1150770"/>
            <a:ext cx="857196" cy="276999"/>
          </a:xfrm>
          <a:prstGeom prst="rect">
            <a:avLst/>
          </a:prstGeom>
          <a:noFill/>
        </p:spPr>
        <p:txBody>
          <a:bodyPr wrap="square" rtlCol="0">
            <a:spAutoFit/>
          </a:bodyPr>
          <a:lstStyle/>
          <a:p>
            <a:pPr algn="ctr"/>
            <a:r>
              <a:rPr lang="en-US" altLang="ja-JP" sz="1200" dirty="0" smtClean="0">
                <a:solidFill>
                  <a:srgbClr val="FF0000"/>
                </a:solidFill>
                <a:latin typeface="Arial Black" pitchFamily="34" charset="0"/>
              </a:rPr>
              <a:t>7</a:t>
            </a:r>
            <a:r>
              <a:rPr lang="ja-JP" altLang="en-US" sz="1200" dirty="0" smtClean="0">
                <a:solidFill>
                  <a:srgbClr val="FF0000"/>
                </a:solidFill>
                <a:latin typeface="Arial Black" pitchFamily="34" charset="0"/>
              </a:rPr>
              <a:t>～</a:t>
            </a:r>
            <a:r>
              <a:rPr lang="en-US" altLang="ja-JP" sz="1200" dirty="0" smtClean="0">
                <a:solidFill>
                  <a:srgbClr val="FF0000"/>
                </a:solidFill>
                <a:latin typeface="Arial Black" pitchFamily="34" charset="0"/>
              </a:rPr>
              <a:t>8W</a:t>
            </a:r>
            <a:endParaRPr kumimoji="1" lang="en-US" altLang="ja-JP" sz="1200" dirty="0" smtClean="0">
              <a:solidFill>
                <a:srgbClr val="FF0000"/>
              </a:solidFill>
              <a:latin typeface="Arial Black" pitchFamily="34" charset="0"/>
            </a:endParaRPr>
          </a:p>
        </p:txBody>
      </p:sp>
      <p:cxnSp>
        <p:nvCxnSpPr>
          <p:cNvPr id="8" name="直線矢印コネクタ 7"/>
          <p:cNvCxnSpPr/>
          <p:nvPr/>
        </p:nvCxnSpPr>
        <p:spPr>
          <a:xfrm flipH="1">
            <a:off x="7110229" y="2823925"/>
            <a:ext cx="565802" cy="0"/>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flipV="1">
            <a:off x="5440059" y="2498355"/>
            <a:ext cx="0" cy="545363"/>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7676031" y="2599848"/>
            <a:ext cx="1350319" cy="584775"/>
          </a:xfrm>
          <a:prstGeom prst="rect">
            <a:avLst/>
          </a:prstGeom>
          <a:noFill/>
        </p:spPr>
        <p:txBody>
          <a:bodyPr wrap="square" rtlCol="0">
            <a:spAutoFit/>
          </a:bodyPr>
          <a:lstStyle/>
          <a:p>
            <a:r>
              <a:rPr lang="en-US" altLang="ja-JP" sz="1600" dirty="0" smtClean="0">
                <a:solidFill>
                  <a:srgbClr val="00B0F0"/>
                </a:solidFill>
                <a:latin typeface="Arial Black" pitchFamily="34" charset="0"/>
              </a:rPr>
              <a:t>n-type TE materials</a:t>
            </a:r>
            <a:endParaRPr kumimoji="1" lang="ja-JP" altLang="en-US" sz="1600" dirty="0">
              <a:solidFill>
                <a:srgbClr val="00B0F0"/>
              </a:solidFill>
              <a:latin typeface="Arial Black" pitchFamily="34" charset="0"/>
            </a:endParaRPr>
          </a:p>
        </p:txBody>
      </p:sp>
      <p:cxnSp>
        <p:nvCxnSpPr>
          <p:cNvPr id="17" name="直線矢印コネクタ 16"/>
          <p:cNvCxnSpPr/>
          <p:nvPr/>
        </p:nvCxnSpPr>
        <p:spPr>
          <a:xfrm flipH="1">
            <a:off x="6545535" y="3286664"/>
            <a:ext cx="1482849" cy="1649384"/>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1187624" y="2771036"/>
            <a:ext cx="1076202"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313996" y="2575932"/>
            <a:ext cx="1186243" cy="584775"/>
          </a:xfrm>
          <a:prstGeom prst="rect">
            <a:avLst/>
          </a:prstGeom>
          <a:noFill/>
        </p:spPr>
        <p:txBody>
          <a:bodyPr wrap="square" rtlCol="0">
            <a:spAutoFit/>
          </a:bodyPr>
          <a:lstStyle/>
          <a:p>
            <a:r>
              <a:rPr lang="en-US" altLang="ja-JP" sz="1600" dirty="0">
                <a:latin typeface="Arial Black" pitchFamily="34" charset="0"/>
              </a:rPr>
              <a:t>p</a:t>
            </a:r>
            <a:r>
              <a:rPr lang="en-US" altLang="ja-JP" sz="1600" dirty="0" smtClean="0">
                <a:latin typeface="Arial Black" pitchFamily="34" charset="0"/>
              </a:rPr>
              <a:t>ower devices</a:t>
            </a:r>
            <a:endParaRPr kumimoji="1" lang="ja-JP" altLang="en-US" sz="1600" dirty="0">
              <a:latin typeface="Arial Black" pitchFamily="34" charset="0"/>
            </a:endParaRPr>
          </a:p>
        </p:txBody>
      </p:sp>
      <p:cxnSp>
        <p:nvCxnSpPr>
          <p:cNvPr id="73" name="直線矢印コネクタ 72"/>
          <p:cNvCxnSpPr/>
          <p:nvPr/>
        </p:nvCxnSpPr>
        <p:spPr>
          <a:xfrm>
            <a:off x="731162" y="3193986"/>
            <a:ext cx="1032247" cy="157662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a:off x="3635172" y="4527468"/>
            <a:ext cx="2403043" cy="623308"/>
          </a:xfrm>
          <a:prstGeom prst="straightConnector1">
            <a:avLst/>
          </a:prstGeom>
          <a:ln w="3175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9" name="スライド番号プレースホルダー 6"/>
          <p:cNvSpPr>
            <a:spLocks noGrp="1"/>
          </p:cNvSpPr>
          <p:nvPr>
            <p:ph type="sldNum" sz="quarter" idx="12"/>
          </p:nvPr>
        </p:nvSpPr>
        <p:spPr>
          <a:xfrm>
            <a:off x="6553200" y="6356350"/>
            <a:ext cx="2133600" cy="365125"/>
          </a:xfrm>
        </p:spPr>
        <p:txBody>
          <a:bodyPr/>
          <a:lstStyle/>
          <a:p>
            <a:fld id="{72AAE7A6-12DC-48FD-A954-858CAB6AB435}" type="slidenum">
              <a:rPr kumimoji="1" lang="ja-JP" altLang="en-US" smtClean="0"/>
              <a:t>5</a:t>
            </a:fld>
            <a:endParaRPr kumimoji="1" lang="ja-JP" altLang="en-US" dirty="0"/>
          </a:p>
        </p:txBody>
      </p:sp>
    </p:spTree>
    <p:extLst>
      <p:ext uri="{BB962C8B-B14F-4D97-AF65-F5344CB8AC3E}">
        <p14:creationId xmlns:p14="http://schemas.microsoft.com/office/powerpoint/2010/main" val="3432858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0"/>
            <a:ext cx="9136393" cy="402249"/>
            <a:chOff x="0" y="0"/>
            <a:chExt cx="9136393" cy="402249"/>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851"/>
              <a:ext cx="2771800" cy="33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185" y="0"/>
              <a:ext cx="1872208" cy="40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57000"/>
              <a:ext cx="3595687"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スライド番号プレースホルダー 6"/>
          <p:cNvSpPr>
            <a:spLocks noGrp="1"/>
          </p:cNvSpPr>
          <p:nvPr>
            <p:ph type="sldNum" sz="quarter" idx="12"/>
          </p:nvPr>
        </p:nvSpPr>
        <p:spPr/>
        <p:txBody>
          <a:bodyPr/>
          <a:lstStyle/>
          <a:p>
            <a:fld id="{72AAE7A6-12DC-48FD-A954-858CAB6AB435}" type="slidenum">
              <a:rPr kumimoji="1" lang="ja-JP" altLang="en-US" smtClean="0"/>
              <a:t>6</a:t>
            </a:fld>
            <a:endParaRPr kumimoji="1" lang="ja-JP" altLang="en-US" dirty="0"/>
          </a:p>
        </p:txBody>
      </p:sp>
      <p:sp>
        <p:nvSpPr>
          <p:cNvPr id="9" name="テキスト ボックス 8"/>
          <p:cNvSpPr txBox="1"/>
          <p:nvPr/>
        </p:nvSpPr>
        <p:spPr>
          <a:xfrm>
            <a:off x="783218" y="4005064"/>
            <a:ext cx="6703382" cy="2246769"/>
          </a:xfrm>
          <a:prstGeom prst="rect">
            <a:avLst/>
          </a:prstGeom>
          <a:noFill/>
        </p:spPr>
        <p:txBody>
          <a:bodyPr wrap="square" rtlCol="0">
            <a:spAutoFit/>
          </a:bodyPr>
          <a:lstStyle/>
          <a:p>
            <a:pPr marL="457200" indent="-457200" algn="just">
              <a:buFont typeface="Wingdings" pitchFamily="2" charset="2"/>
              <a:buChar char="l"/>
            </a:pPr>
            <a:r>
              <a:rPr lang="en-US" altLang="ja-JP" sz="2800" dirty="0">
                <a:solidFill>
                  <a:srgbClr val="00B0F0"/>
                </a:solidFill>
                <a:latin typeface="Arial Black" pitchFamily="34" charset="0"/>
              </a:rPr>
              <a:t>a</a:t>
            </a:r>
            <a:r>
              <a:rPr lang="en-US" altLang="ja-JP" sz="2800" dirty="0" smtClean="0">
                <a:solidFill>
                  <a:srgbClr val="00B0F0"/>
                </a:solidFill>
                <a:latin typeface="Arial Black" pitchFamily="34" charset="0"/>
              </a:rPr>
              <a:t> high </a:t>
            </a:r>
            <a:r>
              <a:rPr lang="en-US" altLang="ja-JP" sz="2800" dirty="0" err="1" smtClean="0">
                <a:solidFill>
                  <a:srgbClr val="00B0F0"/>
                </a:solidFill>
                <a:latin typeface="Arial Black" pitchFamily="34" charset="0"/>
              </a:rPr>
              <a:t>Seebeck</a:t>
            </a:r>
            <a:r>
              <a:rPr lang="en-US" altLang="ja-JP" sz="2800" dirty="0" smtClean="0">
                <a:solidFill>
                  <a:srgbClr val="00B0F0"/>
                </a:solidFill>
                <a:latin typeface="Arial Black" pitchFamily="34" charset="0"/>
              </a:rPr>
              <a:t> coefficient</a:t>
            </a:r>
          </a:p>
          <a:p>
            <a:pPr marL="457200" indent="-457200" algn="just">
              <a:buFont typeface="Wingdings" pitchFamily="2" charset="2"/>
              <a:buChar char="l"/>
            </a:pPr>
            <a:endParaRPr lang="en-US" altLang="ja-JP" sz="2800" dirty="0" smtClean="0">
              <a:solidFill>
                <a:srgbClr val="00B0F0"/>
              </a:solidFill>
              <a:latin typeface="Arial Black" pitchFamily="34" charset="0"/>
            </a:endParaRPr>
          </a:p>
          <a:p>
            <a:pPr marL="457200" indent="-457200" algn="just">
              <a:buFont typeface="Wingdings" pitchFamily="2" charset="2"/>
              <a:buChar char="l"/>
            </a:pPr>
            <a:r>
              <a:rPr lang="en-US" altLang="ja-JP" sz="2800" dirty="0">
                <a:solidFill>
                  <a:srgbClr val="00B0F0"/>
                </a:solidFill>
                <a:latin typeface="Arial Black" pitchFamily="34" charset="0"/>
              </a:rPr>
              <a:t>a</a:t>
            </a:r>
            <a:r>
              <a:rPr lang="en-US" altLang="ja-JP" sz="2800" dirty="0" smtClean="0">
                <a:solidFill>
                  <a:srgbClr val="00B0F0"/>
                </a:solidFill>
                <a:latin typeface="Arial Black" pitchFamily="34" charset="0"/>
              </a:rPr>
              <a:t> h</a:t>
            </a:r>
            <a:r>
              <a:rPr kumimoji="1" lang="en-US" altLang="ja-JP" sz="2800" dirty="0" smtClean="0">
                <a:solidFill>
                  <a:srgbClr val="00B0F0"/>
                </a:solidFill>
                <a:latin typeface="Arial Black" pitchFamily="34" charset="0"/>
              </a:rPr>
              <a:t>igh electrical conductivity</a:t>
            </a:r>
          </a:p>
          <a:p>
            <a:pPr marL="457200" indent="-457200" algn="just">
              <a:buFont typeface="Wingdings" pitchFamily="2" charset="2"/>
              <a:buChar char="l"/>
            </a:pPr>
            <a:endParaRPr kumimoji="1" lang="en-US" altLang="ja-JP" sz="2800" dirty="0" smtClean="0">
              <a:solidFill>
                <a:srgbClr val="00B0F0"/>
              </a:solidFill>
              <a:latin typeface="Arial Black" pitchFamily="34" charset="0"/>
            </a:endParaRPr>
          </a:p>
          <a:p>
            <a:pPr marL="457200" indent="-457200" algn="just">
              <a:buFont typeface="Wingdings" pitchFamily="2" charset="2"/>
              <a:buChar char="l"/>
            </a:pPr>
            <a:r>
              <a:rPr lang="en-US" altLang="ja-JP" sz="2800" dirty="0">
                <a:solidFill>
                  <a:srgbClr val="00B0F0"/>
                </a:solidFill>
                <a:latin typeface="Arial Black" pitchFamily="34" charset="0"/>
              </a:rPr>
              <a:t>a</a:t>
            </a:r>
            <a:r>
              <a:rPr lang="en-US" altLang="ja-JP" sz="2800" dirty="0" smtClean="0">
                <a:solidFill>
                  <a:srgbClr val="00B0F0"/>
                </a:solidFill>
                <a:latin typeface="Arial Black" pitchFamily="34" charset="0"/>
              </a:rPr>
              <a:t> </a:t>
            </a:r>
            <a:r>
              <a:rPr lang="en-US" altLang="ja-JP" sz="2800" dirty="0" smtClean="0">
                <a:solidFill>
                  <a:srgbClr val="FF0000"/>
                </a:solidFill>
                <a:latin typeface="Arial Black" pitchFamily="34" charset="0"/>
              </a:rPr>
              <a:t>high</a:t>
            </a:r>
            <a:r>
              <a:rPr lang="en-US" altLang="ja-JP" sz="2800" dirty="0" smtClean="0">
                <a:solidFill>
                  <a:srgbClr val="00B0F0"/>
                </a:solidFill>
                <a:latin typeface="Arial Black" pitchFamily="34" charset="0"/>
              </a:rPr>
              <a:t> thermal conductivity</a:t>
            </a:r>
          </a:p>
        </p:txBody>
      </p:sp>
      <p:sp>
        <p:nvSpPr>
          <p:cNvPr id="6" name="フッター プレースホルダー 5"/>
          <p:cNvSpPr>
            <a:spLocks noGrp="1"/>
          </p:cNvSpPr>
          <p:nvPr>
            <p:ph type="ftr" sz="quarter" idx="11"/>
          </p:nvPr>
        </p:nvSpPr>
        <p:spPr/>
        <p:txBody>
          <a:bodyPr/>
          <a:lstStyle/>
          <a:p>
            <a:r>
              <a:rPr kumimoji="1" lang="en-US" altLang="ja-JP" smtClean="0"/>
              <a:t>Introduction</a:t>
            </a:r>
            <a:endParaRPr kumimoji="1" lang="ja-JP" altLang="en-US"/>
          </a:p>
        </p:txBody>
      </p:sp>
      <p:sp>
        <p:nvSpPr>
          <p:cNvPr id="26" name="テキスト ボックス 25"/>
          <p:cNvSpPr txBox="1"/>
          <p:nvPr/>
        </p:nvSpPr>
        <p:spPr>
          <a:xfrm>
            <a:off x="347937" y="1268760"/>
            <a:ext cx="8449942" cy="2246769"/>
          </a:xfrm>
          <a:prstGeom prst="rect">
            <a:avLst/>
          </a:prstGeom>
          <a:noFill/>
        </p:spPr>
        <p:txBody>
          <a:bodyPr wrap="square" rtlCol="0">
            <a:spAutoFit/>
          </a:bodyPr>
          <a:lstStyle/>
          <a:p>
            <a:pPr algn="just"/>
            <a:r>
              <a:rPr lang="en-US" altLang="ja-JP" sz="2800" dirty="0" smtClean="0">
                <a:latin typeface="Arial Black" pitchFamily="34" charset="0"/>
              </a:rPr>
              <a:t>The purpose of this study is to </a:t>
            </a:r>
            <a:r>
              <a:rPr lang="en-US" altLang="ja-JP" sz="2800" dirty="0">
                <a:latin typeface="Arial Black" pitchFamily="34" charset="0"/>
              </a:rPr>
              <a:t>develop the self-cooling device using n-type </a:t>
            </a:r>
            <a:r>
              <a:rPr lang="en-US" altLang="ja-JP" sz="2800" dirty="0" smtClean="0">
                <a:solidFill>
                  <a:srgbClr val="00B0F0"/>
                </a:solidFill>
                <a:latin typeface="Arial Black" pitchFamily="34" charset="0"/>
              </a:rPr>
              <a:t>thermoelectric material </a:t>
            </a:r>
            <a:r>
              <a:rPr lang="en-US" altLang="ja-JP" sz="2800" dirty="0" smtClean="0">
                <a:latin typeface="Arial Black" pitchFamily="34" charset="0"/>
              </a:rPr>
              <a:t>and</a:t>
            </a:r>
            <a:r>
              <a:rPr lang="en-US" altLang="ja-JP" sz="2800" dirty="0" smtClean="0">
                <a:solidFill>
                  <a:srgbClr val="00B0F0"/>
                </a:solidFill>
                <a:latin typeface="Arial Black" pitchFamily="34" charset="0"/>
              </a:rPr>
              <a:t> </a:t>
            </a:r>
            <a:r>
              <a:rPr lang="en-US" altLang="ja-JP" sz="2800" dirty="0" smtClean="0">
                <a:latin typeface="Arial Black" pitchFamily="34" charset="0"/>
              </a:rPr>
              <a:t>to </a:t>
            </a:r>
            <a:r>
              <a:rPr lang="en-US" altLang="ja-JP" sz="2800" dirty="0">
                <a:latin typeface="Arial Black" pitchFamily="34" charset="0"/>
              </a:rPr>
              <a:t>estimate the heat flux both by thermal conduction and by </a:t>
            </a:r>
            <a:r>
              <a:rPr lang="en-US" altLang="ja-JP" sz="2800" dirty="0" err="1">
                <a:latin typeface="Arial Black" pitchFamily="34" charset="0"/>
              </a:rPr>
              <a:t>Peltier</a:t>
            </a:r>
            <a:r>
              <a:rPr lang="en-US" altLang="ja-JP" sz="2800" dirty="0">
                <a:latin typeface="Arial Black" pitchFamily="34" charset="0"/>
              </a:rPr>
              <a:t> </a:t>
            </a:r>
            <a:r>
              <a:rPr lang="en-US" altLang="ja-JP" sz="2800" dirty="0" smtClean="0">
                <a:latin typeface="Arial Black" pitchFamily="34" charset="0"/>
              </a:rPr>
              <a:t>effect.</a:t>
            </a:r>
            <a:endParaRPr kumimoji="1" lang="en-US" altLang="ja-JP" sz="2800" dirty="0" smtClean="0">
              <a:latin typeface="Arial Black" pitchFamily="34" charset="0"/>
            </a:endParaRPr>
          </a:p>
        </p:txBody>
      </p:sp>
      <p:sp>
        <p:nvSpPr>
          <p:cNvPr id="8" name="正方形/長方形 7"/>
          <p:cNvSpPr/>
          <p:nvPr/>
        </p:nvSpPr>
        <p:spPr>
          <a:xfrm>
            <a:off x="314219" y="1196751"/>
            <a:ext cx="8483660" cy="239078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11560" y="3861048"/>
            <a:ext cx="6652625" cy="252028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下矢印 27"/>
          <p:cNvSpPr/>
          <p:nvPr/>
        </p:nvSpPr>
        <p:spPr>
          <a:xfrm>
            <a:off x="4525663" y="3140968"/>
            <a:ext cx="808039" cy="950625"/>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88788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0"/>
            <a:ext cx="9136393" cy="402249"/>
            <a:chOff x="0" y="0"/>
            <a:chExt cx="9136393" cy="402249"/>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851"/>
              <a:ext cx="2771800" cy="33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185" y="0"/>
              <a:ext cx="1872208" cy="40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57000"/>
              <a:ext cx="3595687"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9267" y="544309"/>
            <a:ext cx="3590697" cy="3472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3309" y="581325"/>
            <a:ext cx="3643293" cy="3398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 name="テキスト ボックス 46"/>
          <p:cNvSpPr txBox="1"/>
          <p:nvPr/>
        </p:nvSpPr>
        <p:spPr>
          <a:xfrm>
            <a:off x="1922462" y="4115870"/>
            <a:ext cx="2644305" cy="307777"/>
          </a:xfrm>
          <a:prstGeom prst="rect">
            <a:avLst/>
          </a:prstGeom>
          <a:noFill/>
        </p:spPr>
        <p:txBody>
          <a:bodyPr wrap="square" rtlCol="0">
            <a:spAutoFit/>
          </a:bodyPr>
          <a:lstStyle/>
          <a:p>
            <a:r>
              <a:rPr lang="en-US" altLang="ja-JP" sz="1400" b="1" dirty="0">
                <a:latin typeface="Times New Roman" pitchFamily="18" charset="0"/>
                <a:cs typeface="Times New Roman" pitchFamily="18" charset="0"/>
              </a:rPr>
              <a:t>e</a:t>
            </a:r>
            <a:r>
              <a:rPr lang="en-US" altLang="ja-JP" sz="1400" b="1" dirty="0" smtClean="0">
                <a:latin typeface="Times New Roman" pitchFamily="18" charset="0"/>
                <a:cs typeface="Times New Roman" pitchFamily="18" charset="0"/>
              </a:rPr>
              <a:t>lectric resistivity of n-type Si </a:t>
            </a:r>
            <a:endParaRPr kumimoji="1" lang="ja-JP" altLang="en-US" sz="1400" b="1" dirty="0">
              <a:latin typeface="Times New Roman" pitchFamily="18" charset="0"/>
              <a:cs typeface="Times New Roman" pitchFamily="18" charset="0"/>
            </a:endParaRPr>
          </a:p>
        </p:txBody>
      </p:sp>
      <p:sp>
        <p:nvSpPr>
          <p:cNvPr id="48" name="テキスト ボックス 47"/>
          <p:cNvSpPr txBox="1"/>
          <p:nvPr/>
        </p:nvSpPr>
        <p:spPr>
          <a:xfrm>
            <a:off x="5766948" y="4120807"/>
            <a:ext cx="2644305" cy="307777"/>
          </a:xfrm>
          <a:prstGeom prst="rect">
            <a:avLst/>
          </a:prstGeom>
          <a:noFill/>
        </p:spPr>
        <p:txBody>
          <a:bodyPr wrap="square" rtlCol="0">
            <a:spAutoFit/>
          </a:bodyPr>
          <a:lstStyle/>
          <a:p>
            <a:r>
              <a:rPr lang="en-US" altLang="ja-JP" sz="1400" b="1" dirty="0" err="1" smtClean="0">
                <a:latin typeface="Times New Roman" pitchFamily="18" charset="0"/>
                <a:cs typeface="Times New Roman" pitchFamily="18" charset="0"/>
              </a:rPr>
              <a:t>Seebeck</a:t>
            </a:r>
            <a:r>
              <a:rPr lang="en-US" altLang="ja-JP" sz="1400" b="1" dirty="0" smtClean="0">
                <a:latin typeface="Times New Roman" pitchFamily="18" charset="0"/>
                <a:cs typeface="Times New Roman" pitchFamily="18" charset="0"/>
              </a:rPr>
              <a:t> coefficient  of n-type Si </a:t>
            </a:r>
            <a:endParaRPr kumimoji="1" lang="ja-JP" altLang="en-US" sz="1400" b="1" dirty="0">
              <a:latin typeface="Times New Roman" pitchFamily="18" charset="0"/>
              <a:cs typeface="Times New Roman" pitchFamily="18" charset="0"/>
            </a:endParaRPr>
          </a:p>
        </p:txBody>
      </p:sp>
      <p:sp>
        <p:nvSpPr>
          <p:cNvPr id="66" name="スライド番号プレースホルダー 6"/>
          <p:cNvSpPr>
            <a:spLocks noGrp="1"/>
          </p:cNvSpPr>
          <p:nvPr>
            <p:ph type="sldNum" sz="quarter" idx="12"/>
          </p:nvPr>
        </p:nvSpPr>
        <p:spPr>
          <a:xfrm>
            <a:off x="6553200" y="6356350"/>
            <a:ext cx="2133600" cy="365125"/>
          </a:xfrm>
        </p:spPr>
        <p:txBody>
          <a:bodyPr/>
          <a:lstStyle/>
          <a:p>
            <a:fld id="{72AAE7A6-12DC-48FD-A954-858CAB6AB435}" type="slidenum">
              <a:rPr kumimoji="1" lang="ja-JP" altLang="en-US" smtClean="0"/>
              <a:t>7</a:t>
            </a:fld>
            <a:endParaRPr kumimoji="1" lang="ja-JP" altLang="en-US" dirty="0"/>
          </a:p>
        </p:txBody>
      </p:sp>
      <p:sp>
        <p:nvSpPr>
          <p:cNvPr id="73" name="テキスト ボックス 72"/>
          <p:cNvSpPr txBox="1"/>
          <p:nvPr/>
        </p:nvSpPr>
        <p:spPr>
          <a:xfrm>
            <a:off x="515669" y="6106738"/>
            <a:ext cx="2694710" cy="307777"/>
          </a:xfrm>
          <a:prstGeom prst="rect">
            <a:avLst/>
          </a:prstGeom>
          <a:noFill/>
        </p:spPr>
        <p:txBody>
          <a:bodyPr wrap="square" rtlCol="0">
            <a:spAutoFit/>
          </a:bodyPr>
          <a:lstStyle/>
          <a:p>
            <a:r>
              <a:rPr lang="en-US" altLang="ja-JP" sz="1400" b="1" dirty="0" smtClean="0">
                <a:latin typeface="Times New Roman" pitchFamily="18" charset="0"/>
                <a:cs typeface="Times New Roman" pitchFamily="18" charset="0"/>
              </a:rPr>
              <a:t>SEM image of copper plating Si </a:t>
            </a:r>
            <a:endParaRPr kumimoji="1" lang="ja-JP" altLang="en-US" sz="1400" b="1" dirty="0">
              <a:latin typeface="Times New Roman" pitchFamily="18" charset="0"/>
              <a:cs typeface="Times New Roman" pitchFamily="18" charset="0"/>
            </a:endParaRPr>
          </a:p>
        </p:txBody>
      </p:sp>
      <p:sp>
        <p:nvSpPr>
          <p:cNvPr id="74" name="テキスト ボックス 73"/>
          <p:cNvSpPr txBox="1"/>
          <p:nvPr/>
        </p:nvSpPr>
        <p:spPr>
          <a:xfrm>
            <a:off x="4331237" y="6106737"/>
            <a:ext cx="3747824" cy="307777"/>
          </a:xfrm>
          <a:prstGeom prst="rect">
            <a:avLst/>
          </a:prstGeom>
          <a:noFill/>
        </p:spPr>
        <p:txBody>
          <a:bodyPr wrap="square" rtlCol="0">
            <a:spAutoFit/>
          </a:bodyPr>
          <a:lstStyle/>
          <a:p>
            <a:r>
              <a:rPr lang="en-US" altLang="ja-JP" sz="1400" b="1" dirty="0" smtClean="0">
                <a:latin typeface="Times New Roman" pitchFamily="18" charset="0"/>
                <a:cs typeface="Times New Roman" pitchFamily="18" charset="0"/>
              </a:rPr>
              <a:t>EPMA micrographs of copper plating Si </a:t>
            </a:r>
            <a:endParaRPr kumimoji="1" lang="ja-JP" altLang="en-US" sz="1400" b="1" dirty="0">
              <a:latin typeface="Times New Roman" pitchFamily="18" charset="0"/>
              <a:cs typeface="Times New Roman" pitchFamily="18" charset="0"/>
            </a:endParaRPr>
          </a:p>
        </p:txBody>
      </p:sp>
      <p:grpSp>
        <p:nvGrpSpPr>
          <p:cNvPr id="75" name="グループ化 74"/>
          <p:cNvGrpSpPr/>
          <p:nvPr/>
        </p:nvGrpSpPr>
        <p:grpSpPr>
          <a:xfrm>
            <a:off x="3387373" y="4628698"/>
            <a:ext cx="5664818" cy="1534798"/>
            <a:chOff x="3251777" y="920424"/>
            <a:chExt cx="5664818" cy="1534798"/>
          </a:xfrm>
        </p:grpSpPr>
        <p:grpSp>
          <p:nvGrpSpPr>
            <p:cNvPr id="76" name="グループ化 75"/>
            <p:cNvGrpSpPr/>
            <p:nvPr/>
          </p:nvGrpSpPr>
          <p:grpSpPr>
            <a:xfrm>
              <a:off x="3251777" y="975188"/>
              <a:ext cx="2720051" cy="1423276"/>
              <a:chOff x="3251777" y="1045053"/>
              <a:chExt cx="2720051" cy="1423276"/>
            </a:xfrm>
          </p:grpSpPr>
          <p:grpSp>
            <p:nvGrpSpPr>
              <p:cNvPr id="88" name="グループ化 87"/>
              <p:cNvGrpSpPr/>
              <p:nvPr/>
            </p:nvGrpSpPr>
            <p:grpSpPr>
              <a:xfrm>
                <a:off x="3251777" y="1045053"/>
                <a:ext cx="2200276" cy="1327688"/>
                <a:chOff x="3397547" y="1031815"/>
                <a:chExt cx="2200276" cy="1327688"/>
              </a:xfrm>
            </p:grpSpPr>
            <p:pic>
              <p:nvPicPr>
                <p:cNvPr id="9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7547" y="1045053"/>
                  <a:ext cx="2200275"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1" name="直線コネクタ 90"/>
                <p:cNvCxnSpPr/>
                <p:nvPr/>
              </p:nvCxnSpPr>
              <p:spPr bwMode="auto">
                <a:xfrm>
                  <a:off x="5149194" y="1268536"/>
                  <a:ext cx="363107" cy="0"/>
                </a:xfrm>
                <a:prstGeom prst="line">
                  <a:avLst/>
                </a:prstGeom>
                <a:solidFill>
                  <a:srgbClr val="00B8FF"/>
                </a:solidFill>
                <a:ln w="508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 name="テキスト ボックス 91"/>
                <p:cNvSpPr txBox="1"/>
                <p:nvPr/>
              </p:nvSpPr>
              <p:spPr>
                <a:xfrm>
                  <a:off x="5064423" y="1031815"/>
                  <a:ext cx="533400" cy="261610"/>
                </a:xfrm>
                <a:prstGeom prst="rect">
                  <a:avLst/>
                </a:prstGeom>
                <a:noFill/>
              </p:spPr>
              <p:txBody>
                <a:bodyPr wrap="square" rtlCol="0">
                  <a:spAutoFit/>
                </a:bodyPr>
                <a:lstStyle/>
                <a:p>
                  <a:r>
                    <a:rPr kumimoji="1" lang="en-US" altLang="ja-JP" sz="1100" b="1" dirty="0" smtClean="0">
                      <a:solidFill>
                        <a:schemeClr val="bg1"/>
                      </a:solidFill>
                    </a:rPr>
                    <a:t>1μm</a:t>
                  </a:r>
                  <a:endParaRPr kumimoji="1" lang="ja-JP" altLang="en-US" sz="1100" b="1" dirty="0">
                    <a:solidFill>
                      <a:schemeClr val="bg1"/>
                    </a:solidFill>
                  </a:endParaRPr>
                </a:p>
              </p:txBody>
            </p:sp>
            <p:sp>
              <p:nvSpPr>
                <p:cNvPr id="93" name="Text Box 21"/>
                <p:cNvSpPr txBox="1">
                  <a:spLocks noChangeArrowheads="1"/>
                </p:cNvSpPr>
                <p:nvPr/>
              </p:nvSpPr>
              <p:spPr bwMode="auto">
                <a:xfrm>
                  <a:off x="3407483" y="1094193"/>
                  <a:ext cx="5334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9pPr>
                </a:lstStyle>
                <a:p>
                  <a:pPr defTabSz="449263" fontAlgn="base">
                    <a:spcBef>
                      <a:spcPts val="1250"/>
                    </a:spcBef>
                    <a:spcAft>
                      <a:spcPct val="0"/>
                    </a:spcAft>
                    <a:buSzPct val="100000"/>
                  </a:pPr>
                  <a:r>
                    <a:rPr kumimoji="0" lang="en-US" sz="2000" b="1" dirty="0" smtClean="0">
                      <a:solidFill>
                        <a:schemeClr val="bg1"/>
                      </a:solidFill>
                    </a:rPr>
                    <a:t>Ti</a:t>
                  </a:r>
                  <a:endParaRPr kumimoji="0" lang="en-US" sz="2000" b="1" dirty="0">
                    <a:solidFill>
                      <a:schemeClr val="bg1"/>
                    </a:solidFill>
                  </a:endParaRPr>
                </a:p>
              </p:txBody>
            </p:sp>
            <p:sp>
              <p:nvSpPr>
                <p:cNvPr id="94" name="Text Box 39"/>
                <p:cNvSpPr txBox="1">
                  <a:spLocks noChangeArrowheads="1"/>
                </p:cNvSpPr>
                <p:nvPr/>
              </p:nvSpPr>
              <p:spPr bwMode="auto">
                <a:xfrm>
                  <a:off x="3431018" y="1427525"/>
                  <a:ext cx="6096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9pPr>
                </a:lstStyle>
                <a:p>
                  <a:pPr defTabSz="449263" fontAlgn="base">
                    <a:spcBef>
                      <a:spcPts val="625"/>
                    </a:spcBef>
                    <a:spcAft>
                      <a:spcPct val="0"/>
                    </a:spcAft>
                    <a:buSzPct val="100000"/>
                  </a:pPr>
                  <a:r>
                    <a:rPr kumimoji="0" lang="en-US" sz="1000" b="1" dirty="0" smtClean="0">
                      <a:solidFill>
                        <a:schemeClr val="bg1"/>
                      </a:solidFill>
                    </a:rPr>
                    <a:t>0.1μm</a:t>
                  </a:r>
                  <a:endParaRPr kumimoji="0" lang="en-US" sz="1000" b="1" dirty="0">
                    <a:solidFill>
                      <a:schemeClr val="bg1"/>
                    </a:solidFill>
                  </a:endParaRPr>
                </a:p>
              </p:txBody>
            </p:sp>
          </p:grpSp>
          <p:pic>
            <p:nvPicPr>
              <p:cNvPr id="89"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54954" y="1045053"/>
                <a:ext cx="516874" cy="1423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7" name="グループ化 76"/>
            <p:cNvGrpSpPr/>
            <p:nvPr/>
          </p:nvGrpSpPr>
          <p:grpSpPr>
            <a:xfrm>
              <a:off x="6143729" y="920424"/>
              <a:ext cx="2772866" cy="1534798"/>
              <a:chOff x="6143729" y="920424"/>
              <a:chExt cx="2772866" cy="1534798"/>
            </a:xfrm>
          </p:grpSpPr>
          <p:pic>
            <p:nvPicPr>
              <p:cNvPr id="82"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43729" y="979261"/>
                <a:ext cx="22098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3" name="直線コネクタ 82"/>
              <p:cNvCxnSpPr/>
              <p:nvPr/>
            </p:nvCxnSpPr>
            <p:spPr bwMode="auto">
              <a:xfrm>
                <a:off x="7890773" y="1211993"/>
                <a:ext cx="363107" cy="0"/>
              </a:xfrm>
              <a:prstGeom prst="line">
                <a:avLst/>
              </a:prstGeom>
              <a:solidFill>
                <a:srgbClr val="00B8FF"/>
              </a:solidFill>
              <a:ln w="508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4" name="テキスト ボックス 83"/>
              <p:cNvSpPr txBox="1"/>
              <p:nvPr/>
            </p:nvSpPr>
            <p:spPr>
              <a:xfrm>
                <a:off x="7820129" y="990116"/>
                <a:ext cx="533400" cy="261610"/>
              </a:xfrm>
              <a:prstGeom prst="rect">
                <a:avLst/>
              </a:prstGeom>
              <a:noFill/>
            </p:spPr>
            <p:txBody>
              <a:bodyPr wrap="square" rtlCol="0">
                <a:spAutoFit/>
              </a:bodyPr>
              <a:lstStyle/>
              <a:p>
                <a:r>
                  <a:rPr kumimoji="1" lang="en-US" altLang="ja-JP" sz="1100" b="1" dirty="0" smtClean="0">
                    <a:solidFill>
                      <a:schemeClr val="bg1"/>
                    </a:solidFill>
                  </a:rPr>
                  <a:t>1μm</a:t>
                </a:r>
                <a:endParaRPr kumimoji="1" lang="ja-JP" altLang="en-US" sz="1100" b="1" dirty="0">
                  <a:solidFill>
                    <a:schemeClr val="bg1"/>
                  </a:solidFill>
                </a:endParaRPr>
              </a:p>
            </p:txBody>
          </p:sp>
          <p:sp>
            <p:nvSpPr>
              <p:cNvPr id="85" name="Text Box 21"/>
              <p:cNvSpPr txBox="1">
                <a:spLocks noChangeArrowheads="1"/>
              </p:cNvSpPr>
              <p:nvPr/>
            </p:nvSpPr>
            <p:spPr bwMode="auto">
              <a:xfrm>
                <a:off x="6143729" y="1004597"/>
                <a:ext cx="5334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9pPr>
              </a:lstStyle>
              <a:p>
                <a:pPr defTabSz="449263" fontAlgn="base">
                  <a:spcBef>
                    <a:spcPts val="1250"/>
                  </a:spcBef>
                  <a:spcAft>
                    <a:spcPct val="0"/>
                  </a:spcAft>
                  <a:buSzPct val="100000"/>
                </a:pPr>
                <a:r>
                  <a:rPr kumimoji="0" lang="en-US" sz="2000" b="1" dirty="0" smtClean="0">
                    <a:solidFill>
                      <a:schemeClr val="bg1"/>
                    </a:solidFill>
                  </a:rPr>
                  <a:t>Au</a:t>
                </a:r>
                <a:endParaRPr kumimoji="0" lang="en-US" sz="2000" b="1" dirty="0">
                  <a:solidFill>
                    <a:schemeClr val="bg1"/>
                  </a:solidFill>
                </a:endParaRPr>
              </a:p>
            </p:txBody>
          </p:sp>
          <p:sp>
            <p:nvSpPr>
              <p:cNvPr id="86" name="Text Box 39"/>
              <p:cNvSpPr txBox="1">
                <a:spLocks noChangeArrowheads="1"/>
              </p:cNvSpPr>
              <p:nvPr/>
            </p:nvSpPr>
            <p:spPr bwMode="auto">
              <a:xfrm>
                <a:off x="6143729" y="1335362"/>
                <a:ext cx="609600"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9pPr>
              </a:lstStyle>
              <a:p>
                <a:pPr defTabSz="449263" fontAlgn="base">
                  <a:spcBef>
                    <a:spcPts val="625"/>
                  </a:spcBef>
                  <a:spcAft>
                    <a:spcPct val="0"/>
                  </a:spcAft>
                  <a:buSzPct val="100000"/>
                </a:pPr>
                <a:r>
                  <a:rPr kumimoji="0" lang="en-US" sz="1000" b="1" dirty="0" smtClean="0">
                    <a:solidFill>
                      <a:schemeClr val="bg1"/>
                    </a:solidFill>
                  </a:rPr>
                  <a:t>0.4μm</a:t>
                </a:r>
                <a:endParaRPr kumimoji="0" lang="en-US" sz="1000" b="1" dirty="0">
                  <a:solidFill>
                    <a:schemeClr val="bg1"/>
                  </a:solidFill>
                </a:endParaRPr>
              </a:p>
            </p:txBody>
          </p:sp>
          <p:pic>
            <p:nvPicPr>
              <p:cNvPr id="8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86246" y="920424"/>
                <a:ext cx="530349" cy="1534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78" name="直線矢印コネクタ 77"/>
            <p:cNvCxnSpPr/>
            <p:nvPr/>
          </p:nvCxnSpPr>
          <p:spPr>
            <a:xfrm>
              <a:off x="3528413" y="1687823"/>
              <a:ext cx="0" cy="12680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a:off x="6465767" y="1544020"/>
              <a:ext cx="0" cy="126805"/>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flipV="1">
              <a:off x="3528413" y="1899374"/>
              <a:ext cx="0" cy="199229"/>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1" name="直線矢印コネクタ 80"/>
            <p:cNvCxnSpPr/>
            <p:nvPr/>
          </p:nvCxnSpPr>
          <p:spPr>
            <a:xfrm flipV="1">
              <a:off x="6465767" y="1814628"/>
              <a:ext cx="0" cy="199229"/>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100" name="フッター プレースホルダー 7"/>
          <p:cNvSpPr>
            <a:spLocks noGrp="1"/>
          </p:cNvSpPr>
          <p:nvPr>
            <p:ph type="ftr" sz="quarter" idx="11"/>
          </p:nvPr>
        </p:nvSpPr>
        <p:spPr>
          <a:xfrm>
            <a:off x="3124200" y="6356350"/>
            <a:ext cx="2895600" cy="365125"/>
          </a:xfrm>
        </p:spPr>
        <p:txBody>
          <a:bodyPr/>
          <a:lstStyle/>
          <a:p>
            <a:r>
              <a:rPr kumimoji="1" lang="en-US" altLang="ja-JP" dirty="0" smtClean="0"/>
              <a:t>Experimental </a:t>
            </a:r>
            <a:endParaRPr kumimoji="1" lang="ja-JP" altLang="en-US" dirty="0"/>
          </a:p>
        </p:txBody>
      </p:sp>
      <p:grpSp>
        <p:nvGrpSpPr>
          <p:cNvPr id="103" name="グループ化 102"/>
          <p:cNvGrpSpPr/>
          <p:nvPr/>
        </p:nvGrpSpPr>
        <p:grpSpPr>
          <a:xfrm>
            <a:off x="666168" y="4712109"/>
            <a:ext cx="2303494" cy="1299041"/>
            <a:chOff x="681586" y="1086938"/>
            <a:chExt cx="2303494" cy="1299041"/>
          </a:xfrm>
        </p:grpSpPr>
        <p:pic>
          <p:nvPicPr>
            <p:cNvPr id="104"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1586" y="1138204"/>
              <a:ext cx="2257425"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 name="Text Box 40"/>
            <p:cNvSpPr txBox="1">
              <a:spLocks noChangeArrowheads="1"/>
            </p:cNvSpPr>
            <p:nvPr/>
          </p:nvSpPr>
          <p:spPr bwMode="auto">
            <a:xfrm>
              <a:off x="1192642" y="1254885"/>
              <a:ext cx="1371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9pPr>
            </a:lstStyle>
            <a:p>
              <a:pPr defTabSz="449263" fontAlgn="base">
                <a:spcBef>
                  <a:spcPts val="1250"/>
                </a:spcBef>
                <a:spcAft>
                  <a:spcPct val="0"/>
                </a:spcAft>
                <a:buSzPct val="100000"/>
              </a:pPr>
              <a:r>
                <a:rPr kumimoji="0" lang="en-US" sz="2000" b="1" dirty="0">
                  <a:solidFill>
                    <a:srgbClr val="FFFFFF"/>
                  </a:solidFill>
                </a:rPr>
                <a:t>Cu plate</a:t>
              </a:r>
            </a:p>
          </p:txBody>
        </p:sp>
        <p:sp>
          <p:nvSpPr>
            <p:cNvPr id="106" name="Text Box 22"/>
            <p:cNvSpPr txBox="1">
              <a:spLocks noChangeArrowheads="1"/>
            </p:cNvSpPr>
            <p:nvPr/>
          </p:nvSpPr>
          <p:spPr bwMode="auto">
            <a:xfrm>
              <a:off x="1505498" y="1985885"/>
              <a:ext cx="609600"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pitchFamily="50" charset="-128"/>
                </a:defRPr>
              </a:lvl9pPr>
            </a:lstStyle>
            <a:p>
              <a:pPr defTabSz="449263" fontAlgn="base">
                <a:spcBef>
                  <a:spcPts val="1250"/>
                </a:spcBef>
                <a:spcAft>
                  <a:spcPct val="0"/>
                </a:spcAft>
                <a:buSzPct val="100000"/>
              </a:pPr>
              <a:r>
                <a:rPr kumimoji="0" lang="en-US" sz="2000" b="1" dirty="0">
                  <a:solidFill>
                    <a:srgbClr val="FFFFFF"/>
                  </a:solidFill>
                </a:rPr>
                <a:t>Si</a:t>
              </a:r>
            </a:p>
          </p:txBody>
        </p:sp>
        <p:cxnSp>
          <p:nvCxnSpPr>
            <p:cNvPr id="107" name="直線コネクタ 106"/>
            <p:cNvCxnSpPr/>
            <p:nvPr/>
          </p:nvCxnSpPr>
          <p:spPr bwMode="auto">
            <a:xfrm>
              <a:off x="2488405" y="1338155"/>
              <a:ext cx="363107" cy="0"/>
            </a:xfrm>
            <a:prstGeom prst="line">
              <a:avLst/>
            </a:prstGeom>
            <a:solidFill>
              <a:srgbClr val="00B8FF"/>
            </a:solidFill>
            <a:ln w="50800"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8" name="テキスト ボックス 107"/>
            <p:cNvSpPr txBox="1"/>
            <p:nvPr/>
          </p:nvSpPr>
          <p:spPr>
            <a:xfrm>
              <a:off x="2451680" y="1086938"/>
              <a:ext cx="533400" cy="261610"/>
            </a:xfrm>
            <a:prstGeom prst="rect">
              <a:avLst/>
            </a:prstGeom>
            <a:noFill/>
          </p:spPr>
          <p:txBody>
            <a:bodyPr wrap="square" rtlCol="0">
              <a:spAutoFit/>
            </a:bodyPr>
            <a:lstStyle/>
            <a:p>
              <a:r>
                <a:rPr kumimoji="1" lang="en-US" altLang="ja-JP" sz="1100" b="1" dirty="0" smtClean="0">
                  <a:solidFill>
                    <a:schemeClr val="bg1"/>
                  </a:solidFill>
                </a:rPr>
                <a:t>1μm</a:t>
              </a:r>
              <a:endParaRPr kumimoji="1" lang="ja-JP" altLang="en-US" sz="1100" b="1" dirty="0">
                <a:solidFill>
                  <a:schemeClr val="bg1"/>
                </a:solidFill>
              </a:endParaRPr>
            </a:p>
          </p:txBody>
        </p:sp>
      </p:grpSp>
      <p:grpSp>
        <p:nvGrpSpPr>
          <p:cNvPr id="51" name="グループ化 50"/>
          <p:cNvGrpSpPr/>
          <p:nvPr/>
        </p:nvGrpSpPr>
        <p:grpSpPr>
          <a:xfrm>
            <a:off x="568401" y="3162373"/>
            <a:ext cx="1205676" cy="1483724"/>
            <a:chOff x="4059718" y="2507944"/>
            <a:chExt cx="1476375" cy="1374775"/>
          </a:xfrm>
        </p:grpSpPr>
        <p:pic>
          <p:nvPicPr>
            <p:cNvPr id="52" name="Picture 1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59718" y="2507944"/>
              <a:ext cx="1476375"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3" name="直線矢印コネクタ 52"/>
            <p:cNvCxnSpPr/>
            <p:nvPr/>
          </p:nvCxnSpPr>
          <p:spPr>
            <a:xfrm>
              <a:off x="5536093" y="350463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6" name="右カーブ矢印 5"/>
          <p:cNvSpPr/>
          <p:nvPr/>
        </p:nvSpPr>
        <p:spPr>
          <a:xfrm>
            <a:off x="150457" y="4213665"/>
            <a:ext cx="468964" cy="930638"/>
          </a:xfrm>
          <a:prstGeom prst="curved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4328581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0"/>
            <a:ext cx="9136393" cy="402249"/>
            <a:chOff x="0" y="0"/>
            <a:chExt cx="9136393" cy="402249"/>
          </a:xfrm>
        </p:grpSpPr>
        <p:pic>
          <p:nvPicPr>
            <p:cNvPr id="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851"/>
              <a:ext cx="2771800" cy="33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0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185" y="0"/>
              <a:ext cx="1872208" cy="40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57000"/>
              <a:ext cx="3595687"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フッター プレースホルダー 7"/>
          <p:cNvSpPr>
            <a:spLocks noGrp="1"/>
          </p:cNvSpPr>
          <p:nvPr>
            <p:ph type="ftr" sz="quarter" idx="11"/>
          </p:nvPr>
        </p:nvSpPr>
        <p:spPr/>
        <p:txBody>
          <a:bodyPr/>
          <a:lstStyle/>
          <a:p>
            <a:r>
              <a:rPr kumimoji="1" lang="en-US" altLang="ja-JP" dirty="0" smtClean="0"/>
              <a:t>Experimental </a:t>
            </a:r>
            <a:endParaRPr kumimoji="1" lang="ja-JP" altLang="en-US" dirty="0"/>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42069" y="3461700"/>
            <a:ext cx="3055315" cy="258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323" y="3425162"/>
            <a:ext cx="1239512" cy="2586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正方形/長方形 11"/>
          <p:cNvSpPr/>
          <p:nvPr/>
        </p:nvSpPr>
        <p:spPr>
          <a:xfrm>
            <a:off x="3679051" y="3665239"/>
            <a:ext cx="648072" cy="79208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2"/>
          <p:cNvSpPr/>
          <p:nvPr/>
        </p:nvSpPr>
        <p:spPr>
          <a:xfrm>
            <a:off x="1675219" y="5215996"/>
            <a:ext cx="1148447" cy="222444"/>
          </a:xfrm>
          <a:prstGeom prst="round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52037" y="5988617"/>
            <a:ext cx="1907258" cy="307777"/>
          </a:xfrm>
          <a:prstGeom prst="rect">
            <a:avLst/>
          </a:prstGeom>
          <a:noFill/>
        </p:spPr>
        <p:txBody>
          <a:bodyPr wrap="square" rtlCol="0">
            <a:spAutoFit/>
          </a:bodyPr>
          <a:lstStyle/>
          <a:p>
            <a:r>
              <a:rPr kumimoji="1" lang="en-US" altLang="ja-JP" sz="1400" b="1" dirty="0" smtClean="0">
                <a:latin typeface="Times New Roman" pitchFamily="18" charset="0"/>
                <a:cs typeface="Times New Roman" pitchFamily="18" charset="0"/>
              </a:rPr>
              <a:t>CA-1112 (EYELA)</a:t>
            </a:r>
            <a:endParaRPr kumimoji="1" lang="ja-JP" altLang="en-US" sz="1400" b="1" dirty="0">
              <a:latin typeface="Times New Roman" pitchFamily="18" charset="0"/>
              <a:cs typeface="Times New Roman" pitchFamily="18" charset="0"/>
            </a:endParaRPr>
          </a:p>
        </p:txBody>
      </p:sp>
      <p:sp>
        <p:nvSpPr>
          <p:cNvPr id="15" name="右矢印 14"/>
          <p:cNvSpPr/>
          <p:nvPr/>
        </p:nvSpPr>
        <p:spPr bwMode="auto">
          <a:xfrm>
            <a:off x="2827103" y="4581779"/>
            <a:ext cx="687626" cy="217750"/>
          </a:xfrm>
          <a:prstGeom prst="rightArrow">
            <a:avLst/>
          </a:prstGeom>
          <a:solidFill>
            <a:schemeClr val="bg1"/>
          </a:solidFill>
          <a:ln w="15875">
            <a:solidFill>
              <a:schemeClr val="tx1"/>
            </a:solidFill>
            <a:miter lim="800000"/>
            <a:headEnd/>
            <a:tailEnd/>
          </a:ln>
          <a:effectLst/>
        </p:spPr>
        <p:txBody>
          <a:bodyPr wrap="none"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800" b="0" i="0" u="none" strike="noStrike" kern="0" cap="none" spc="0" normalizeH="0" baseline="0" noProof="0" smtClean="0">
              <a:ln>
                <a:noFill/>
              </a:ln>
              <a:solidFill>
                <a:sysClr val="windowText" lastClr="000000"/>
              </a:solidFill>
              <a:effectLst/>
              <a:uLnTx/>
              <a:uFillTx/>
            </a:endParaRPr>
          </a:p>
        </p:txBody>
      </p:sp>
      <p:pic>
        <p:nvPicPr>
          <p:cNvPr id="16" name="Picture 4"/>
          <p:cNvPicPr>
            <a:picLocks noChangeAspect="1" noChangeArrowheads="1"/>
          </p:cNvPicPr>
          <p:nvPr/>
        </p:nvPicPr>
        <p:blipFill>
          <a:blip r:embed="rId8">
            <a:biLevel thresh="75000"/>
            <a:extLst>
              <a:ext uri="{28A0092B-C50C-407E-A947-70E740481C1C}">
                <a14:useLocalDpi xmlns:a14="http://schemas.microsoft.com/office/drawing/2010/main" val="0"/>
              </a:ext>
            </a:extLst>
          </a:blip>
          <a:srcRect/>
          <a:stretch>
            <a:fillRect/>
          </a:stretch>
        </p:blipFill>
        <p:spPr bwMode="auto">
          <a:xfrm>
            <a:off x="3948540" y="4132576"/>
            <a:ext cx="285750" cy="500063"/>
          </a:xfrm>
          <a:prstGeom prst="rect">
            <a:avLst/>
          </a:prstGeom>
          <a:noFill/>
          <a:ln>
            <a:noFill/>
          </a:ln>
          <a:effectLst/>
        </p:spPr>
      </p:pic>
      <p:sp>
        <p:nvSpPr>
          <p:cNvPr id="17" name="右矢印 16"/>
          <p:cNvSpPr/>
          <p:nvPr/>
        </p:nvSpPr>
        <p:spPr bwMode="auto">
          <a:xfrm>
            <a:off x="4433707" y="4086273"/>
            <a:ext cx="716756" cy="228600"/>
          </a:xfrm>
          <a:prstGeom prst="rightArrow">
            <a:avLst/>
          </a:prstGeom>
          <a:solidFill>
            <a:schemeClr val="bg1"/>
          </a:solidFill>
          <a:ln w="15875">
            <a:solidFill>
              <a:schemeClr val="tx1"/>
            </a:solidFill>
            <a:miter lim="800000"/>
            <a:headEnd/>
            <a:tailEnd/>
          </a:ln>
          <a:effectLst/>
        </p:spPr>
        <p:txBody>
          <a:bodyPr wrap="none" rtlCol="0" anchor="ctr"/>
          <a:lstStyle/>
          <a:p>
            <a:pPr marL="0" marR="0" indent="0" algn="ctr" defTabSz="914400" eaLnBrk="1" fontAlgn="auto" latinLnBrk="0" hangingPunct="1">
              <a:lnSpc>
                <a:spcPct val="100000"/>
              </a:lnSpc>
              <a:spcBef>
                <a:spcPts val="0"/>
              </a:spcBef>
              <a:spcAft>
                <a:spcPts val="0"/>
              </a:spcAft>
              <a:buClrTx/>
              <a:buSzTx/>
              <a:buFontTx/>
              <a:buNone/>
              <a:tabLst/>
            </a:pPr>
            <a:endParaRPr kumimoji="0" lang="ja-JP" altLang="en-US" sz="1800" b="0" i="0" u="none" strike="noStrike" kern="0" cap="none" spc="0" normalizeH="0" baseline="0" noProof="0" smtClean="0">
              <a:ln>
                <a:noFill/>
              </a:ln>
              <a:solidFill>
                <a:sysClr val="windowText" lastClr="000000"/>
              </a:solidFill>
              <a:effectLst/>
              <a:uLnTx/>
              <a:uFillTx/>
            </a:endParaRPr>
          </a:p>
        </p:txBody>
      </p:sp>
      <p:cxnSp>
        <p:nvCxnSpPr>
          <p:cNvPr id="18" name="直線矢印コネクタ 17"/>
          <p:cNvCxnSpPr/>
          <p:nvPr/>
        </p:nvCxnSpPr>
        <p:spPr>
          <a:xfrm>
            <a:off x="2463256" y="3767878"/>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 Box 6"/>
          <p:cNvSpPr txBox="1">
            <a:spLocks noChangeArrowheads="1"/>
          </p:cNvSpPr>
          <p:nvPr/>
        </p:nvSpPr>
        <p:spPr bwMode="auto">
          <a:xfrm>
            <a:off x="4399238" y="5376026"/>
            <a:ext cx="1199134"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9pPr>
          </a:lstStyle>
          <a:p>
            <a:pPr>
              <a:spcBef>
                <a:spcPts val="1125"/>
              </a:spcBef>
            </a:pPr>
            <a:r>
              <a:rPr lang="en-US" sz="1800" b="1" dirty="0" smtClean="0">
                <a:solidFill>
                  <a:srgbClr val="00CCFF"/>
                </a:solidFill>
              </a:rPr>
              <a:t>V</a:t>
            </a:r>
            <a:r>
              <a:rPr lang="en-US" sz="1800" b="1" baseline="-25000" dirty="0" smtClean="0">
                <a:solidFill>
                  <a:srgbClr val="00CCFF"/>
                </a:solidFill>
              </a:rPr>
              <a:t>GS</a:t>
            </a:r>
            <a:r>
              <a:rPr lang="en-US" sz="1800" b="1" dirty="0" smtClean="0">
                <a:solidFill>
                  <a:srgbClr val="00CCFF"/>
                </a:solidFill>
              </a:rPr>
              <a:t>=10V </a:t>
            </a:r>
            <a:endParaRPr lang="en-US" sz="1800" b="1" dirty="0">
              <a:solidFill>
                <a:srgbClr val="00CCFF"/>
              </a:solidFill>
            </a:endParaRPr>
          </a:p>
        </p:txBody>
      </p:sp>
      <p:sp>
        <p:nvSpPr>
          <p:cNvPr id="21" name="Text Box 6"/>
          <p:cNvSpPr txBox="1">
            <a:spLocks noChangeArrowheads="1"/>
          </p:cNvSpPr>
          <p:nvPr/>
        </p:nvSpPr>
        <p:spPr bwMode="auto">
          <a:xfrm>
            <a:off x="2905566" y="4755054"/>
            <a:ext cx="912778"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9pPr>
          </a:lstStyle>
          <a:p>
            <a:pPr>
              <a:spcBef>
                <a:spcPts val="1125"/>
              </a:spcBef>
            </a:pPr>
            <a:r>
              <a:rPr lang="en-US" sz="1800" b="1" dirty="0" smtClean="0">
                <a:solidFill>
                  <a:srgbClr val="00CCFF"/>
                </a:solidFill>
              </a:rPr>
              <a:t>I</a:t>
            </a:r>
            <a:r>
              <a:rPr lang="en-US" sz="1800" b="1" baseline="-25000" dirty="0" smtClean="0">
                <a:solidFill>
                  <a:srgbClr val="00CCFF"/>
                </a:solidFill>
              </a:rPr>
              <a:t>D</a:t>
            </a:r>
            <a:r>
              <a:rPr lang="en-US" sz="1800" b="1" dirty="0" smtClean="0">
                <a:solidFill>
                  <a:srgbClr val="00CCFF"/>
                </a:solidFill>
              </a:rPr>
              <a:t>=60A </a:t>
            </a:r>
            <a:endParaRPr lang="en-US" sz="1800" b="1" dirty="0">
              <a:solidFill>
                <a:srgbClr val="00CCFF"/>
              </a:solidFill>
            </a:endParaRPr>
          </a:p>
        </p:txBody>
      </p:sp>
      <p:sp>
        <p:nvSpPr>
          <p:cNvPr id="22" name="Text Box 6"/>
          <p:cNvSpPr txBox="1">
            <a:spLocks noChangeArrowheads="1"/>
          </p:cNvSpPr>
          <p:nvPr/>
        </p:nvSpPr>
        <p:spPr bwMode="auto">
          <a:xfrm>
            <a:off x="2210656" y="6048408"/>
            <a:ext cx="3584861"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5pPr>
            <a:lvl6pPr marL="25146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6pPr>
            <a:lvl7pPr marL="29718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7pPr>
            <a:lvl8pPr marL="34290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8pPr>
            <a:lvl9pPr marL="3886200" indent="-228600" defTabSz="449263" fontAlgn="base">
              <a:spcBef>
                <a:spcPct val="0"/>
              </a:spcBef>
              <a:spcAft>
                <a:spcPct val="0"/>
              </a:spcAft>
              <a:buClr>
                <a:srgbClr val="000000"/>
              </a:buClr>
              <a:buSzPct val="100000"/>
              <a:buFont typeface="Times New Roman"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itchFamily="18" charset="0"/>
                <a:ea typeface="ＭＳ Ｐゴシック" charset="-128"/>
              </a:defRPr>
            </a:lvl9pPr>
          </a:lstStyle>
          <a:p>
            <a:pPr>
              <a:spcBef>
                <a:spcPts val="1125"/>
              </a:spcBef>
            </a:pPr>
            <a:r>
              <a:rPr lang="en-US" sz="1800" b="1" dirty="0" smtClean="0">
                <a:solidFill>
                  <a:srgbClr val="00CCFF"/>
                </a:solidFill>
              </a:rPr>
              <a:t>water</a:t>
            </a:r>
            <a:r>
              <a:rPr lang="ja-JP" altLang="en-US" sz="1800" b="1" dirty="0">
                <a:solidFill>
                  <a:srgbClr val="00CCFF"/>
                </a:solidFill>
              </a:rPr>
              <a:t> </a:t>
            </a:r>
            <a:r>
              <a:rPr lang="en-US" sz="1800" b="1" dirty="0" smtClean="0">
                <a:solidFill>
                  <a:srgbClr val="00CCFF"/>
                </a:solidFill>
              </a:rPr>
              <a:t>cooled </a:t>
            </a:r>
            <a:r>
              <a:rPr lang="en-US" sz="1800" b="1" dirty="0" err="1" smtClean="0">
                <a:solidFill>
                  <a:srgbClr val="00CCFF"/>
                </a:solidFill>
              </a:rPr>
              <a:t>heatsink</a:t>
            </a:r>
            <a:r>
              <a:rPr lang="en-US" sz="1800" b="1" dirty="0" smtClean="0">
                <a:solidFill>
                  <a:srgbClr val="00CCFF"/>
                </a:solidFill>
              </a:rPr>
              <a:t>  </a:t>
            </a:r>
            <a:endParaRPr lang="en-US" sz="1800" b="1" dirty="0">
              <a:solidFill>
                <a:srgbClr val="00CCFF"/>
              </a:solidFill>
            </a:endParaRPr>
          </a:p>
        </p:txBody>
      </p:sp>
      <p:cxnSp>
        <p:nvCxnSpPr>
          <p:cNvPr id="23" name="直線矢印コネクタ 22"/>
          <p:cNvCxnSpPr/>
          <p:nvPr/>
        </p:nvCxnSpPr>
        <p:spPr>
          <a:xfrm flipV="1">
            <a:off x="2823666" y="5266719"/>
            <a:ext cx="347250" cy="936104"/>
          </a:xfrm>
          <a:prstGeom prst="straightConnector1">
            <a:avLst/>
          </a:prstGeom>
          <a:ln w="317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51" name="スライド番号プレースホルダー 6"/>
          <p:cNvSpPr txBox="1">
            <a:spLocks/>
          </p:cNvSpPr>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72AAE7A6-12DC-48FD-A954-858CAB6AB435}" type="slidenum">
              <a:rPr lang="ja-JP" altLang="en-US" smtClean="0"/>
              <a:pPr/>
              <a:t>8</a:t>
            </a:fld>
            <a:endParaRPr lang="ja-JP" altLang="en-US"/>
          </a:p>
        </p:txBody>
      </p:sp>
      <p:grpSp>
        <p:nvGrpSpPr>
          <p:cNvPr id="52" name="グループ化 51"/>
          <p:cNvGrpSpPr/>
          <p:nvPr/>
        </p:nvGrpSpPr>
        <p:grpSpPr>
          <a:xfrm>
            <a:off x="6019149" y="4250258"/>
            <a:ext cx="2555504" cy="1980959"/>
            <a:chOff x="5225330" y="236849"/>
            <a:chExt cx="2947069" cy="2211021"/>
          </a:xfrm>
        </p:grpSpPr>
        <p:pic>
          <p:nvPicPr>
            <p:cNvPr id="5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25330" y="236849"/>
              <a:ext cx="2947069" cy="1953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4" name="テキスト ボックス 53"/>
            <p:cNvSpPr txBox="1"/>
            <p:nvPr/>
          </p:nvSpPr>
          <p:spPr>
            <a:xfrm>
              <a:off x="5482203" y="2194440"/>
              <a:ext cx="2208101" cy="253430"/>
            </a:xfrm>
            <a:prstGeom prst="rect">
              <a:avLst/>
            </a:prstGeom>
            <a:noFill/>
          </p:spPr>
          <p:txBody>
            <a:bodyPr wrap="square" rtlCol="0">
              <a:spAutoFit/>
            </a:bodyPr>
            <a:lstStyle/>
            <a:p>
              <a:r>
                <a:rPr lang="en-US" altLang="ja-JP" sz="1200" b="1" dirty="0" smtClean="0">
                  <a:latin typeface="Times New Roman" pitchFamily="18" charset="0"/>
                  <a:cs typeface="Times New Roman" pitchFamily="18" charset="0"/>
                </a:rPr>
                <a:t>TVS-200EX (NEC </a:t>
              </a:r>
              <a:r>
                <a:rPr lang="en-US" altLang="ja-JP" sz="1200" b="1" dirty="0" err="1">
                  <a:latin typeface="Times New Roman" pitchFamily="18" charset="0"/>
                  <a:cs typeface="Times New Roman" pitchFamily="18" charset="0"/>
                </a:rPr>
                <a:t>Avio</a:t>
              </a:r>
              <a:r>
                <a:rPr lang="en-US" altLang="ja-JP" sz="1200" b="1" dirty="0">
                  <a:latin typeface="Times New Roman" pitchFamily="18" charset="0"/>
                  <a:cs typeface="Times New Roman" pitchFamily="18" charset="0"/>
                </a:rPr>
                <a:t> </a:t>
              </a:r>
              <a:r>
                <a:rPr lang="en-US" altLang="ja-JP" sz="1200" b="1" dirty="0" smtClean="0">
                  <a:latin typeface="Times New Roman" pitchFamily="18" charset="0"/>
                  <a:cs typeface="Times New Roman" pitchFamily="18" charset="0"/>
                </a:rPr>
                <a:t>)</a:t>
              </a:r>
              <a:endParaRPr kumimoji="1" lang="ja-JP" altLang="en-US" sz="1200" b="1" dirty="0">
                <a:latin typeface="Times New Roman" pitchFamily="18" charset="0"/>
                <a:cs typeface="Times New Roman" pitchFamily="18" charset="0"/>
              </a:endParaRPr>
            </a:p>
          </p:txBody>
        </p:sp>
      </p:grpSp>
      <p:grpSp>
        <p:nvGrpSpPr>
          <p:cNvPr id="57" name="グループ化 56"/>
          <p:cNvGrpSpPr/>
          <p:nvPr/>
        </p:nvGrpSpPr>
        <p:grpSpPr>
          <a:xfrm>
            <a:off x="2536745" y="833909"/>
            <a:ext cx="2427760" cy="2044023"/>
            <a:chOff x="3046608" y="226412"/>
            <a:chExt cx="2427760" cy="2044023"/>
          </a:xfrm>
        </p:grpSpPr>
        <p:pic>
          <p:nvPicPr>
            <p:cNvPr id="59"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70776" y="226412"/>
              <a:ext cx="1032402" cy="187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71788" y="242608"/>
              <a:ext cx="1005443" cy="2027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 name="テキスト ボックス 60"/>
            <p:cNvSpPr txBox="1"/>
            <p:nvPr/>
          </p:nvSpPr>
          <p:spPr>
            <a:xfrm>
              <a:off x="4525954" y="614974"/>
              <a:ext cx="497110" cy="338554"/>
            </a:xfrm>
            <a:prstGeom prst="rect">
              <a:avLst/>
            </a:prstGeom>
            <a:noFill/>
          </p:spPr>
          <p:txBody>
            <a:bodyPr wrap="square" rtlCol="0">
              <a:spAutoFit/>
            </a:bodyPr>
            <a:lstStyle/>
            <a:p>
              <a:r>
                <a:rPr lang="en-US" altLang="ja-JP" sz="1600" b="1" dirty="0">
                  <a:solidFill>
                    <a:srgbClr val="FF0000"/>
                  </a:solidFill>
                  <a:latin typeface="Arial Black" pitchFamily="34" charset="0"/>
                </a:rPr>
                <a:t>D</a:t>
              </a:r>
              <a:endParaRPr kumimoji="1" lang="ja-JP" altLang="en-US" sz="1600" b="1" dirty="0">
                <a:solidFill>
                  <a:srgbClr val="FF0000"/>
                </a:solidFill>
                <a:latin typeface="Arial Black" pitchFamily="34" charset="0"/>
              </a:endParaRPr>
            </a:p>
          </p:txBody>
        </p:sp>
        <p:sp>
          <p:nvSpPr>
            <p:cNvPr id="62" name="正方形/長方形 61"/>
            <p:cNvSpPr/>
            <p:nvPr/>
          </p:nvSpPr>
          <p:spPr>
            <a:xfrm>
              <a:off x="3464943" y="658851"/>
              <a:ext cx="332142" cy="338554"/>
            </a:xfrm>
            <a:prstGeom prst="rect">
              <a:avLst/>
            </a:prstGeom>
          </p:spPr>
          <p:txBody>
            <a:bodyPr wrap="none">
              <a:spAutoFit/>
            </a:bodyPr>
            <a:lstStyle/>
            <a:p>
              <a:r>
                <a:rPr lang="en-US" altLang="ja-JP" sz="1600" b="1" dirty="0" smtClean="0">
                  <a:solidFill>
                    <a:srgbClr val="FF0000"/>
                  </a:solidFill>
                  <a:latin typeface="Arial Black" pitchFamily="34" charset="0"/>
                </a:rPr>
                <a:t>S</a:t>
              </a:r>
              <a:endParaRPr lang="ja-JP" altLang="en-US" sz="1600" b="1" dirty="0">
                <a:solidFill>
                  <a:srgbClr val="FF0000"/>
                </a:solidFill>
                <a:latin typeface="Arial Black" pitchFamily="34" charset="0"/>
              </a:endParaRPr>
            </a:p>
          </p:txBody>
        </p:sp>
        <p:sp>
          <p:nvSpPr>
            <p:cNvPr id="63" name="正方形/長方形 62"/>
            <p:cNvSpPr/>
            <p:nvPr/>
          </p:nvSpPr>
          <p:spPr>
            <a:xfrm>
              <a:off x="4162136" y="774518"/>
              <a:ext cx="332142" cy="338554"/>
            </a:xfrm>
            <a:prstGeom prst="rect">
              <a:avLst/>
            </a:prstGeom>
          </p:spPr>
          <p:txBody>
            <a:bodyPr wrap="none">
              <a:spAutoFit/>
            </a:bodyPr>
            <a:lstStyle/>
            <a:p>
              <a:r>
                <a:rPr lang="en-US" altLang="ja-JP" sz="1600" b="1" dirty="0" smtClean="0">
                  <a:solidFill>
                    <a:srgbClr val="FF0000"/>
                  </a:solidFill>
                  <a:latin typeface="Arial Black" pitchFamily="34" charset="0"/>
                </a:rPr>
                <a:t>S</a:t>
              </a:r>
              <a:endParaRPr lang="ja-JP" altLang="en-US" sz="1600" b="1" dirty="0">
                <a:solidFill>
                  <a:srgbClr val="FF0000"/>
                </a:solidFill>
                <a:latin typeface="Arial Black" pitchFamily="34" charset="0"/>
              </a:endParaRPr>
            </a:p>
          </p:txBody>
        </p:sp>
        <p:sp>
          <p:nvSpPr>
            <p:cNvPr id="64" name="テキスト ボックス 63"/>
            <p:cNvSpPr txBox="1"/>
            <p:nvPr/>
          </p:nvSpPr>
          <p:spPr>
            <a:xfrm>
              <a:off x="3046608" y="1113362"/>
              <a:ext cx="497110" cy="338554"/>
            </a:xfrm>
            <a:prstGeom prst="rect">
              <a:avLst/>
            </a:prstGeom>
            <a:noFill/>
          </p:spPr>
          <p:txBody>
            <a:bodyPr wrap="square" rtlCol="0">
              <a:spAutoFit/>
            </a:bodyPr>
            <a:lstStyle/>
            <a:p>
              <a:r>
                <a:rPr lang="en-US" altLang="ja-JP" sz="1600" b="1" dirty="0">
                  <a:solidFill>
                    <a:srgbClr val="FF0000"/>
                  </a:solidFill>
                  <a:latin typeface="Arial Black" pitchFamily="34" charset="0"/>
                </a:rPr>
                <a:t>G</a:t>
              </a:r>
              <a:endParaRPr kumimoji="1" lang="ja-JP" altLang="en-US" sz="1600" b="1" dirty="0">
                <a:solidFill>
                  <a:srgbClr val="FF0000"/>
                </a:solidFill>
                <a:latin typeface="Arial Black" pitchFamily="34" charset="0"/>
              </a:endParaRPr>
            </a:p>
          </p:txBody>
        </p:sp>
        <p:sp>
          <p:nvSpPr>
            <p:cNvPr id="65" name="テキスト ボックス 64"/>
            <p:cNvSpPr txBox="1"/>
            <p:nvPr/>
          </p:nvSpPr>
          <p:spPr>
            <a:xfrm>
              <a:off x="4977258" y="1157707"/>
              <a:ext cx="497110" cy="338554"/>
            </a:xfrm>
            <a:prstGeom prst="rect">
              <a:avLst/>
            </a:prstGeom>
            <a:noFill/>
          </p:spPr>
          <p:txBody>
            <a:bodyPr wrap="square" rtlCol="0">
              <a:spAutoFit/>
            </a:bodyPr>
            <a:lstStyle/>
            <a:p>
              <a:r>
                <a:rPr lang="en-US" altLang="ja-JP" sz="1600" b="1" dirty="0">
                  <a:solidFill>
                    <a:srgbClr val="FF0000"/>
                  </a:solidFill>
                  <a:latin typeface="Arial Black" pitchFamily="34" charset="0"/>
                </a:rPr>
                <a:t>G</a:t>
              </a:r>
              <a:endParaRPr kumimoji="1" lang="ja-JP" altLang="en-US" sz="1600" b="1" dirty="0">
                <a:solidFill>
                  <a:srgbClr val="FF0000"/>
                </a:solidFill>
                <a:latin typeface="Arial Black" pitchFamily="34" charset="0"/>
              </a:endParaRPr>
            </a:p>
          </p:txBody>
        </p:sp>
        <p:sp>
          <p:nvSpPr>
            <p:cNvPr id="66" name="テキスト ボックス 65"/>
            <p:cNvSpPr txBox="1"/>
            <p:nvPr/>
          </p:nvSpPr>
          <p:spPr>
            <a:xfrm>
              <a:off x="3509671" y="1238704"/>
              <a:ext cx="497110" cy="338554"/>
            </a:xfrm>
            <a:prstGeom prst="rect">
              <a:avLst/>
            </a:prstGeom>
            <a:noFill/>
          </p:spPr>
          <p:txBody>
            <a:bodyPr wrap="square" rtlCol="0">
              <a:spAutoFit/>
            </a:bodyPr>
            <a:lstStyle/>
            <a:p>
              <a:r>
                <a:rPr lang="en-US" altLang="ja-JP" sz="1600" b="1" dirty="0">
                  <a:solidFill>
                    <a:srgbClr val="FF0000"/>
                  </a:solidFill>
                  <a:latin typeface="Arial Black" pitchFamily="34" charset="0"/>
                </a:rPr>
                <a:t>D</a:t>
              </a:r>
              <a:endParaRPr kumimoji="1" lang="ja-JP" altLang="en-US" sz="1600" b="1" dirty="0">
                <a:solidFill>
                  <a:srgbClr val="FF0000"/>
                </a:solidFill>
                <a:latin typeface="Arial Black" pitchFamily="34" charset="0"/>
              </a:endParaRPr>
            </a:p>
          </p:txBody>
        </p:sp>
        <p:sp>
          <p:nvSpPr>
            <p:cNvPr id="67" name="テキスト ボックス 66"/>
            <p:cNvSpPr txBox="1"/>
            <p:nvPr/>
          </p:nvSpPr>
          <p:spPr>
            <a:xfrm>
              <a:off x="4446542" y="1332128"/>
              <a:ext cx="497110" cy="338554"/>
            </a:xfrm>
            <a:prstGeom prst="rect">
              <a:avLst/>
            </a:prstGeom>
            <a:noFill/>
          </p:spPr>
          <p:txBody>
            <a:bodyPr wrap="square" rtlCol="0">
              <a:spAutoFit/>
            </a:bodyPr>
            <a:lstStyle/>
            <a:p>
              <a:r>
                <a:rPr lang="en-US" altLang="ja-JP" sz="1600" b="1" dirty="0">
                  <a:solidFill>
                    <a:srgbClr val="FF0000"/>
                  </a:solidFill>
                  <a:latin typeface="Arial Black" pitchFamily="34" charset="0"/>
                </a:rPr>
                <a:t>D</a:t>
              </a:r>
              <a:endParaRPr kumimoji="1" lang="ja-JP" altLang="en-US" sz="1600" b="1" dirty="0">
                <a:solidFill>
                  <a:srgbClr val="FF0000"/>
                </a:solidFill>
                <a:latin typeface="Arial Black" pitchFamily="34" charset="0"/>
              </a:endParaRPr>
            </a:p>
          </p:txBody>
        </p:sp>
      </p:grpSp>
      <p:grpSp>
        <p:nvGrpSpPr>
          <p:cNvPr id="68" name="グループ化 67"/>
          <p:cNvGrpSpPr/>
          <p:nvPr/>
        </p:nvGrpSpPr>
        <p:grpSpPr>
          <a:xfrm>
            <a:off x="4902844" y="1035986"/>
            <a:ext cx="2415376" cy="1692006"/>
            <a:chOff x="3524801" y="1246304"/>
            <a:chExt cx="2415376" cy="1628530"/>
          </a:xfrm>
        </p:grpSpPr>
        <p:grpSp>
          <p:nvGrpSpPr>
            <p:cNvPr id="69" name="グループ化 68"/>
            <p:cNvGrpSpPr/>
            <p:nvPr/>
          </p:nvGrpSpPr>
          <p:grpSpPr>
            <a:xfrm>
              <a:off x="3524801" y="1246304"/>
              <a:ext cx="2415376" cy="1559441"/>
              <a:chOff x="3825728" y="2323278"/>
              <a:chExt cx="2415376" cy="1559441"/>
            </a:xfrm>
          </p:grpSpPr>
          <p:pic>
            <p:nvPicPr>
              <p:cNvPr id="71" name="Picture 17"/>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059718" y="2507944"/>
                <a:ext cx="1476375"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2" name="直線矢印コネクタ 71"/>
              <p:cNvCxnSpPr/>
              <p:nvPr/>
            </p:nvCxnSpPr>
            <p:spPr>
              <a:xfrm>
                <a:off x="4242772" y="2660011"/>
                <a:ext cx="809430" cy="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3" name="テキスト ボックス 72"/>
              <p:cNvSpPr txBox="1"/>
              <p:nvPr/>
            </p:nvSpPr>
            <p:spPr>
              <a:xfrm>
                <a:off x="4307470" y="2323278"/>
                <a:ext cx="980869" cy="369332"/>
              </a:xfrm>
              <a:prstGeom prst="rect">
                <a:avLst/>
              </a:prstGeom>
              <a:noFill/>
            </p:spPr>
            <p:txBody>
              <a:bodyPr wrap="square" rtlCol="0">
                <a:spAutoFit/>
              </a:bodyPr>
              <a:lstStyle/>
              <a:p>
                <a:r>
                  <a:rPr kumimoji="1" lang="en-US" altLang="ja-JP" dirty="0" smtClean="0"/>
                  <a:t>1.5cm</a:t>
                </a:r>
                <a:endParaRPr kumimoji="1" lang="ja-JP" altLang="en-US" dirty="0"/>
              </a:p>
            </p:txBody>
          </p:sp>
          <p:cxnSp>
            <p:nvCxnSpPr>
              <p:cNvPr id="74" name="直線矢印コネクタ 73"/>
              <p:cNvCxnSpPr/>
              <p:nvPr/>
            </p:nvCxnSpPr>
            <p:spPr>
              <a:xfrm>
                <a:off x="4174217" y="2787874"/>
                <a:ext cx="0" cy="814913"/>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5" name="テキスト ボックス 74"/>
              <p:cNvSpPr txBox="1"/>
              <p:nvPr/>
            </p:nvSpPr>
            <p:spPr>
              <a:xfrm rot="16200000">
                <a:off x="3557132" y="2757425"/>
                <a:ext cx="906524" cy="369331"/>
              </a:xfrm>
              <a:prstGeom prst="rect">
                <a:avLst/>
              </a:prstGeom>
              <a:noFill/>
            </p:spPr>
            <p:txBody>
              <a:bodyPr wrap="square" rtlCol="0">
                <a:spAutoFit/>
              </a:bodyPr>
              <a:lstStyle/>
              <a:p>
                <a:r>
                  <a:rPr lang="en-US" altLang="ja-JP" dirty="0"/>
                  <a:t>3</a:t>
                </a:r>
                <a:r>
                  <a:rPr kumimoji="1" lang="en-US" altLang="ja-JP" dirty="0" smtClean="0"/>
                  <a:t>cm</a:t>
                </a:r>
                <a:endParaRPr kumimoji="1" lang="ja-JP" altLang="en-US" dirty="0"/>
              </a:p>
            </p:txBody>
          </p:sp>
          <p:cxnSp>
            <p:nvCxnSpPr>
              <p:cNvPr id="76" name="直線矢印コネクタ 75"/>
              <p:cNvCxnSpPr/>
              <p:nvPr/>
            </p:nvCxnSpPr>
            <p:spPr>
              <a:xfrm>
                <a:off x="5536093" y="3504635"/>
                <a:ext cx="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5257206" y="3328548"/>
                <a:ext cx="0" cy="274239"/>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テキスト ボックス 77"/>
              <p:cNvSpPr txBox="1"/>
              <p:nvPr/>
            </p:nvSpPr>
            <p:spPr>
              <a:xfrm>
                <a:off x="5260235" y="3395353"/>
                <a:ext cx="980869" cy="369332"/>
              </a:xfrm>
              <a:prstGeom prst="rect">
                <a:avLst/>
              </a:prstGeom>
              <a:noFill/>
            </p:spPr>
            <p:txBody>
              <a:bodyPr wrap="square" rtlCol="0">
                <a:spAutoFit/>
              </a:bodyPr>
              <a:lstStyle/>
              <a:p>
                <a:r>
                  <a:rPr lang="en-US" altLang="ja-JP" dirty="0" smtClean="0"/>
                  <a:t>520μ</a:t>
                </a:r>
                <a:r>
                  <a:rPr kumimoji="1" lang="en-US" altLang="ja-JP" dirty="0" smtClean="0"/>
                  <a:t>m</a:t>
                </a:r>
                <a:endParaRPr kumimoji="1" lang="ja-JP" altLang="en-US" dirty="0"/>
              </a:p>
            </p:txBody>
          </p:sp>
        </p:grpSp>
        <p:cxnSp>
          <p:nvCxnSpPr>
            <p:cNvPr id="70" name="直線矢印コネクタ 69"/>
            <p:cNvCxnSpPr/>
            <p:nvPr/>
          </p:nvCxnSpPr>
          <p:spPr>
            <a:xfrm flipV="1">
              <a:off x="4956279" y="2558523"/>
              <a:ext cx="0" cy="316311"/>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正方形/長方形 5"/>
          <p:cNvSpPr/>
          <p:nvPr/>
        </p:nvSpPr>
        <p:spPr>
          <a:xfrm>
            <a:off x="2249442" y="620688"/>
            <a:ext cx="4949810" cy="2376264"/>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flipH="1">
            <a:off x="4327123" y="4457327"/>
            <a:ext cx="1468394"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5776937" y="2877932"/>
            <a:ext cx="0" cy="1579395"/>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3505253" y="3359852"/>
            <a:ext cx="1209308" cy="307777"/>
          </a:xfrm>
          <a:prstGeom prst="rect">
            <a:avLst/>
          </a:prstGeom>
          <a:noFill/>
        </p:spPr>
        <p:txBody>
          <a:bodyPr wrap="square" rtlCol="0">
            <a:spAutoFit/>
          </a:bodyPr>
          <a:lstStyle/>
          <a:p>
            <a:r>
              <a:rPr lang="en-US" altLang="ja-JP" sz="1400" b="1" dirty="0">
                <a:solidFill>
                  <a:schemeClr val="bg1"/>
                </a:solidFill>
                <a:latin typeface="Times New Roman" pitchFamily="18" charset="0"/>
                <a:cs typeface="Times New Roman" pitchFamily="18" charset="0"/>
              </a:rPr>
              <a:t>u</a:t>
            </a:r>
            <a:r>
              <a:rPr lang="en-US" altLang="ja-JP" sz="1400" b="1" dirty="0" smtClean="0">
                <a:solidFill>
                  <a:schemeClr val="bg1"/>
                </a:solidFill>
                <a:latin typeface="Times New Roman" pitchFamily="18" charset="0"/>
                <a:cs typeface="Times New Roman" pitchFamily="18" charset="0"/>
              </a:rPr>
              <a:t>pper side</a:t>
            </a:r>
            <a:endParaRPr kumimoji="1" lang="ja-JP" altLang="en-US" sz="1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432858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0" y="0"/>
            <a:ext cx="9136393" cy="402249"/>
            <a:chOff x="0" y="0"/>
            <a:chExt cx="9136393" cy="402249"/>
          </a:xfrm>
        </p:grpSpPr>
        <p:pic>
          <p:nvPicPr>
            <p:cNvPr id="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1851"/>
              <a:ext cx="2771800" cy="33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1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4185" y="0"/>
              <a:ext cx="1872208" cy="402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1840" y="57000"/>
              <a:ext cx="3595687"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スライド番号プレースホルダー 6"/>
          <p:cNvSpPr>
            <a:spLocks noGrp="1"/>
          </p:cNvSpPr>
          <p:nvPr>
            <p:ph type="sldNum" sz="quarter" idx="12"/>
          </p:nvPr>
        </p:nvSpPr>
        <p:spPr/>
        <p:txBody>
          <a:bodyPr/>
          <a:lstStyle/>
          <a:p>
            <a:fld id="{72AAE7A6-12DC-48FD-A954-858CAB6AB435}" type="slidenum">
              <a:rPr kumimoji="1" lang="ja-JP" altLang="en-US" smtClean="0"/>
              <a:t>9</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smtClean="0"/>
              <a:t>Results and Discussion</a:t>
            </a:r>
            <a:endParaRPr kumimoji="1" lang="ja-JP" altLang="en-US"/>
          </a:p>
        </p:txBody>
      </p:sp>
      <p:pic>
        <p:nvPicPr>
          <p:cNvPr id="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415" y="2220129"/>
            <a:ext cx="2422716" cy="816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0631" y="1982005"/>
            <a:ext cx="1158875" cy="23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370" y="2564712"/>
            <a:ext cx="1200522" cy="47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直線矢印コネクタ 11"/>
          <p:cNvCxnSpPr/>
          <p:nvPr/>
        </p:nvCxnSpPr>
        <p:spPr>
          <a:xfrm flipV="1">
            <a:off x="1002944" y="1624015"/>
            <a:ext cx="0" cy="545363"/>
          </a:xfrm>
          <a:prstGeom prst="straightConnector1">
            <a:avLst/>
          </a:prstGeom>
          <a:ln w="508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14199" y="1454738"/>
            <a:ext cx="1138990" cy="338554"/>
          </a:xfrm>
          <a:prstGeom prst="rect">
            <a:avLst/>
          </a:prstGeom>
          <a:noFill/>
        </p:spPr>
        <p:txBody>
          <a:bodyPr wrap="square" rtlCol="0">
            <a:spAutoFit/>
          </a:bodyPr>
          <a:lstStyle/>
          <a:p>
            <a:r>
              <a:rPr kumimoji="1" lang="en-US" altLang="ja-JP" sz="1600" dirty="0" smtClean="0">
                <a:solidFill>
                  <a:srgbClr val="00B050"/>
                </a:solidFill>
                <a:latin typeface="Arial Black" pitchFamily="34" charset="0"/>
              </a:rPr>
              <a:t>current</a:t>
            </a:r>
            <a:endParaRPr kumimoji="1" lang="ja-JP" altLang="en-US" sz="1600" dirty="0">
              <a:solidFill>
                <a:srgbClr val="00B050"/>
              </a:solidFill>
              <a:latin typeface="Arial Black" pitchFamily="34" charset="0"/>
            </a:endParaRPr>
          </a:p>
        </p:txBody>
      </p:sp>
      <p:pic>
        <p:nvPicPr>
          <p:cNvPr id="14"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05286" y="647878"/>
            <a:ext cx="1913882" cy="1248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下矢印 14"/>
          <p:cNvSpPr/>
          <p:nvPr/>
        </p:nvSpPr>
        <p:spPr>
          <a:xfrm>
            <a:off x="1447773" y="2267231"/>
            <a:ext cx="707299" cy="447911"/>
          </a:xfrm>
          <a:prstGeom prst="down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6" name="オブジェクト 15"/>
          <p:cNvGraphicFramePr>
            <a:graphicFrameLocks noChangeAspect="1"/>
          </p:cNvGraphicFramePr>
          <p:nvPr>
            <p:extLst>
              <p:ext uri="{D42A27DB-BD31-4B8C-83A1-F6EECF244321}">
                <p14:modId xmlns:p14="http://schemas.microsoft.com/office/powerpoint/2010/main" val="533425339"/>
              </p:ext>
            </p:extLst>
          </p:nvPr>
        </p:nvGraphicFramePr>
        <p:xfrm>
          <a:off x="1768693" y="2322931"/>
          <a:ext cx="587067" cy="305275"/>
        </p:xfrm>
        <a:graphic>
          <a:graphicData uri="http://schemas.openxmlformats.org/presentationml/2006/ole">
            <mc:AlternateContent xmlns:mc="http://schemas.openxmlformats.org/markup-compatibility/2006">
              <mc:Choice xmlns:v="urn:schemas-microsoft-com:vml" Requires="v">
                <p:oleObj spid="_x0000_s8328" name="Equation" r:id="rId11" imgW="317160" imgH="164880" progId="Equation.DSMT4">
                  <p:embed/>
                </p:oleObj>
              </mc:Choice>
              <mc:Fallback>
                <p:oleObj name="Equation" r:id="rId11" imgW="317160" imgH="164880" progId="Equation.DSMT4">
                  <p:embed/>
                  <p:pic>
                    <p:nvPicPr>
                      <p:cNvPr id="0" name=""/>
                      <p:cNvPicPr/>
                      <p:nvPr/>
                    </p:nvPicPr>
                    <p:blipFill>
                      <a:blip r:embed="rId12"/>
                      <a:stretch>
                        <a:fillRect/>
                      </a:stretch>
                    </p:blipFill>
                    <p:spPr>
                      <a:xfrm>
                        <a:off x="1768693" y="2322931"/>
                        <a:ext cx="587067" cy="305275"/>
                      </a:xfrm>
                      <a:prstGeom prst="rect">
                        <a:avLst/>
                      </a:prstGeom>
                    </p:spPr>
                  </p:pic>
                </p:oleObj>
              </mc:Fallback>
            </mc:AlternateContent>
          </a:graphicData>
        </a:graphic>
      </p:graphicFrame>
      <p:sp>
        <p:nvSpPr>
          <p:cNvPr id="17" name="テキスト ボックス 16"/>
          <p:cNvSpPr txBox="1"/>
          <p:nvPr/>
        </p:nvSpPr>
        <p:spPr>
          <a:xfrm>
            <a:off x="196833" y="1228995"/>
            <a:ext cx="671302" cy="276999"/>
          </a:xfrm>
          <a:prstGeom prst="rect">
            <a:avLst/>
          </a:prstGeom>
          <a:noFill/>
        </p:spPr>
        <p:txBody>
          <a:bodyPr wrap="square" rtlCol="0">
            <a:spAutoFit/>
          </a:bodyPr>
          <a:lstStyle/>
          <a:p>
            <a:pPr algn="ctr"/>
            <a:r>
              <a:rPr lang="en-US" altLang="ja-JP" sz="1200" dirty="0" smtClean="0">
                <a:solidFill>
                  <a:srgbClr val="00B050"/>
                </a:solidFill>
                <a:latin typeface="Arial Black" pitchFamily="34" charset="0"/>
              </a:rPr>
              <a:t>60A</a:t>
            </a:r>
            <a:endParaRPr kumimoji="1" lang="en-US" altLang="ja-JP" sz="1200" dirty="0" smtClean="0">
              <a:solidFill>
                <a:srgbClr val="00B050"/>
              </a:solidFill>
              <a:latin typeface="Arial Black" pitchFamily="34" charset="0"/>
            </a:endParaRPr>
          </a:p>
        </p:txBody>
      </p:sp>
      <p:sp>
        <p:nvSpPr>
          <p:cNvPr id="18" name="テキスト ボックス 17"/>
          <p:cNvSpPr txBox="1"/>
          <p:nvPr/>
        </p:nvSpPr>
        <p:spPr>
          <a:xfrm>
            <a:off x="731479" y="626064"/>
            <a:ext cx="451412" cy="276999"/>
          </a:xfrm>
          <a:prstGeom prst="rect">
            <a:avLst/>
          </a:prstGeom>
          <a:noFill/>
        </p:spPr>
        <p:txBody>
          <a:bodyPr wrap="square" rtlCol="0">
            <a:spAutoFit/>
          </a:bodyPr>
          <a:lstStyle/>
          <a:p>
            <a:pPr algn="ctr"/>
            <a:r>
              <a:rPr lang="en-US" altLang="ja-JP" sz="1200" dirty="0">
                <a:solidFill>
                  <a:srgbClr val="FF0000"/>
                </a:solidFill>
                <a:latin typeface="Arial Black" pitchFamily="34" charset="0"/>
              </a:rPr>
              <a:t>6</a:t>
            </a:r>
            <a:r>
              <a:rPr lang="en-US" altLang="ja-JP" sz="1200" dirty="0" smtClean="0">
                <a:solidFill>
                  <a:srgbClr val="FF0000"/>
                </a:solidFill>
                <a:latin typeface="Arial Black" pitchFamily="34" charset="0"/>
              </a:rPr>
              <a:t>W</a:t>
            </a:r>
            <a:endParaRPr kumimoji="1" lang="en-US" altLang="ja-JP" sz="1200" dirty="0" smtClean="0">
              <a:solidFill>
                <a:srgbClr val="FF0000"/>
              </a:solidFill>
              <a:latin typeface="Arial Black" pitchFamily="34" charset="0"/>
            </a:endParaRPr>
          </a:p>
        </p:txBody>
      </p:sp>
      <p:pic>
        <p:nvPicPr>
          <p:cNvPr id="27"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19168" y="647878"/>
            <a:ext cx="2951077" cy="2649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テキスト ボックス 27"/>
          <p:cNvSpPr txBox="1"/>
          <p:nvPr/>
        </p:nvSpPr>
        <p:spPr>
          <a:xfrm>
            <a:off x="3010948" y="691375"/>
            <a:ext cx="1894771" cy="276999"/>
          </a:xfrm>
          <a:prstGeom prst="rect">
            <a:avLst/>
          </a:prstGeom>
          <a:noFill/>
        </p:spPr>
        <p:txBody>
          <a:bodyPr wrap="square" rtlCol="0">
            <a:spAutoFit/>
          </a:bodyPr>
          <a:lstStyle/>
          <a:p>
            <a:r>
              <a:rPr lang="en-US" altLang="ja-JP" sz="1200" b="1" dirty="0">
                <a:solidFill>
                  <a:schemeClr val="bg1"/>
                </a:solidFill>
                <a:latin typeface="Arial Black" pitchFamily="34" charset="0"/>
              </a:rPr>
              <a:t>3</a:t>
            </a:r>
            <a:r>
              <a:rPr lang="en-US" altLang="ja-JP" sz="1200" b="1" dirty="0" smtClean="0">
                <a:solidFill>
                  <a:schemeClr val="bg1"/>
                </a:solidFill>
                <a:latin typeface="Arial Black" pitchFamily="34" charset="0"/>
              </a:rPr>
              <a:t>0 </a:t>
            </a:r>
            <a:r>
              <a:rPr lang="en-US" altLang="ja-JP" sz="1200" b="1" dirty="0">
                <a:solidFill>
                  <a:schemeClr val="bg1"/>
                </a:solidFill>
                <a:latin typeface="Arial Black" pitchFamily="34" charset="0"/>
              </a:rPr>
              <a:t>minutes</a:t>
            </a:r>
            <a:endParaRPr kumimoji="1" lang="ja-JP" altLang="en-US" sz="1200" b="1" dirty="0">
              <a:solidFill>
                <a:schemeClr val="bg1"/>
              </a:solidFill>
              <a:latin typeface="Arial Black" pitchFamily="34" charset="0"/>
            </a:endParaRPr>
          </a:p>
        </p:txBody>
      </p:sp>
      <p:pic>
        <p:nvPicPr>
          <p:cNvPr id="42"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102161" y="691375"/>
            <a:ext cx="2887852" cy="2573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テキスト ボックス 47"/>
          <p:cNvSpPr txBox="1"/>
          <p:nvPr/>
        </p:nvSpPr>
        <p:spPr>
          <a:xfrm>
            <a:off x="7555842" y="1871490"/>
            <a:ext cx="1288894" cy="261610"/>
          </a:xfrm>
          <a:prstGeom prst="rect">
            <a:avLst/>
          </a:prstGeom>
          <a:noFill/>
        </p:spPr>
        <p:txBody>
          <a:bodyPr wrap="square" rtlCol="0">
            <a:spAutoFit/>
          </a:bodyPr>
          <a:lstStyle/>
          <a:p>
            <a:r>
              <a:rPr kumimoji="1" lang="en-US" altLang="ja-JP" sz="1100" b="1" dirty="0" smtClean="0">
                <a:solidFill>
                  <a:schemeClr val="bg1"/>
                </a:solidFill>
                <a:latin typeface="Arial Black" pitchFamily="34" charset="0"/>
              </a:rPr>
              <a:t>32.9</a:t>
            </a:r>
            <a:r>
              <a:rPr kumimoji="1" lang="ja-JP" altLang="en-US" sz="1100" b="1" dirty="0" smtClean="0">
                <a:solidFill>
                  <a:schemeClr val="bg1"/>
                </a:solidFill>
                <a:latin typeface="Arial Black" pitchFamily="34" charset="0"/>
              </a:rPr>
              <a:t>℃</a:t>
            </a:r>
            <a:r>
              <a:rPr kumimoji="1" lang="en-US" altLang="ja-JP" sz="1100" b="1" dirty="0" smtClean="0">
                <a:solidFill>
                  <a:schemeClr val="bg1"/>
                </a:solidFill>
                <a:latin typeface="Arial Black" pitchFamily="34" charset="0"/>
              </a:rPr>
              <a:t> </a:t>
            </a:r>
            <a:endParaRPr kumimoji="1" lang="ja-JP" altLang="en-US" sz="1100" b="1" dirty="0">
              <a:solidFill>
                <a:schemeClr val="bg1"/>
              </a:solidFill>
              <a:latin typeface="Arial Black" pitchFamily="34" charset="0"/>
            </a:endParaRPr>
          </a:p>
        </p:txBody>
      </p:sp>
      <p:sp>
        <p:nvSpPr>
          <p:cNvPr id="49" name="テキスト ボックス 48"/>
          <p:cNvSpPr txBox="1"/>
          <p:nvPr/>
        </p:nvSpPr>
        <p:spPr>
          <a:xfrm>
            <a:off x="6089269" y="709586"/>
            <a:ext cx="1894771" cy="276999"/>
          </a:xfrm>
          <a:prstGeom prst="rect">
            <a:avLst/>
          </a:prstGeom>
          <a:noFill/>
        </p:spPr>
        <p:txBody>
          <a:bodyPr wrap="square" rtlCol="0">
            <a:spAutoFit/>
          </a:bodyPr>
          <a:lstStyle/>
          <a:p>
            <a:r>
              <a:rPr lang="en-US" altLang="ja-JP" sz="1200" b="1" dirty="0">
                <a:solidFill>
                  <a:schemeClr val="bg1"/>
                </a:solidFill>
                <a:latin typeface="Arial Black" pitchFamily="34" charset="0"/>
              </a:rPr>
              <a:t>4</a:t>
            </a:r>
            <a:r>
              <a:rPr lang="en-US" altLang="ja-JP" sz="1200" b="1" dirty="0" smtClean="0">
                <a:solidFill>
                  <a:schemeClr val="bg1"/>
                </a:solidFill>
                <a:latin typeface="Arial Black" pitchFamily="34" charset="0"/>
              </a:rPr>
              <a:t>0 </a:t>
            </a:r>
            <a:r>
              <a:rPr lang="en-US" altLang="ja-JP" sz="1200" b="1" dirty="0">
                <a:solidFill>
                  <a:schemeClr val="bg1"/>
                </a:solidFill>
                <a:latin typeface="Arial Black" pitchFamily="34" charset="0"/>
              </a:rPr>
              <a:t>minutes</a:t>
            </a:r>
            <a:endParaRPr kumimoji="1" lang="ja-JP" altLang="en-US" sz="1200" b="1" dirty="0">
              <a:solidFill>
                <a:schemeClr val="bg1"/>
              </a:solidFill>
              <a:latin typeface="Arial Black" pitchFamily="34" charset="0"/>
            </a:endParaRPr>
          </a:p>
        </p:txBody>
      </p:sp>
      <p:pic>
        <p:nvPicPr>
          <p:cNvPr id="5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34912" y="3493033"/>
            <a:ext cx="2684514" cy="285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4" name="テキスト ボックス 63"/>
          <p:cNvSpPr txBox="1"/>
          <p:nvPr/>
        </p:nvSpPr>
        <p:spPr>
          <a:xfrm>
            <a:off x="3010947" y="3493033"/>
            <a:ext cx="1894771" cy="276999"/>
          </a:xfrm>
          <a:prstGeom prst="rect">
            <a:avLst/>
          </a:prstGeom>
          <a:noFill/>
        </p:spPr>
        <p:txBody>
          <a:bodyPr wrap="square" rtlCol="0">
            <a:spAutoFit/>
          </a:bodyPr>
          <a:lstStyle/>
          <a:p>
            <a:r>
              <a:rPr lang="en-US" altLang="ja-JP" sz="1200" b="1" dirty="0">
                <a:solidFill>
                  <a:schemeClr val="bg1"/>
                </a:solidFill>
                <a:latin typeface="Arial Black" pitchFamily="34" charset="0"/>
              </a:rPr>
              <a:t>5</a:t>
            </a:r>
            <a:r>
              <a:rPr lang="en-US" altLang="ja-JP" sz="1200" b="1" dirty="0" smtClean="0">
                <a:solidFill>
                  <a:schemeClr val="bg1"/>
                </a:solidFill>
                <a:latin typeface="Arial Black" pitchFamily="34" charset="0"/>
              </a:rPr>
              <a:t>0 </a:t>
            </a:r>
            <a:r>
              <a:rPr lang="en-US" altLang="ja-JP" sz="1200" b="1" dirty="0">
                <a:solidFill>
                  <a:schemeClr val="bg1"/>
                </a:solidFill>
                <a:latin typeface="Arial Black" pitchFamily="34" charset="0"/>
              </a:rPr>
              <a:t>minutes</a:t>
            </a:r>
            <a:endParaRPr kumimoji="1" lang="ja-JP" altLang="en-US" sz="1200" b="1" dirty="0">
              <a:solidFill>
                <a:schemeClr val="bg1"/>
              </a:solidFill>
              <a:latin typeface="Arial Black" pitchFamily="34" charset="0"/>
            </a:endParaRPr>
          </a:p>
        </p:txBody>
      </p:sp>
      <p:sp>
        <p:nvSpPr>
          <p:cNvPr id="65" name="テキスト ボックス 64"/>
          <p:cNvSpPr txBox="1"/>
          <p:nvPr/>
        </p:nvSpPr>
        <p:spPr>
          <a:xfrm>
            <a:off x="4377169" y="4791252"/>
            <a:ext cx="1288894" cy="261610"/>
          </a:xfrm>
          <a:prstGeom prst="rect">
            <a:avLst/>
          </a:prstGeom>
          <a:noFill/>
        </p:spPr>
        <p:txBody>
          <a:bodyPr wrap="square" rtlCol="0">
            <a:spAutoFit/>
          </a:bodyPr>
          <a:lstStyle/>
          <a:p>
            <a:r>
              <a:rPr kumimoji="1" lang="en-US" altLang="ja-JP" sz="1100" b="1" dirty="0" smtClean="0">
                <a:solidFill>
                  <a:schemeClr val="bg1"/>
                </a:solidFill>
                <a:latin typeface="Arial Black" pitchFamily="34" charset="0"/>
              </a:rPr>
              <a:t>32.7</a:t>
            </a:r>
            <a:r>
              <a:rPr kumimoji="1" lang="ja-JP" altLang="en-US" sz="1100" b="1" dirty="0" smtClean="0">
                <a:solidFill>
                  <a:schemeClr val="bg1"/>
                </a:solidFill>
                <a:latin typeface="Arial Black" pitchFamily="34" charset="0"/>
              </a:rPr>
              <a:t>℃</a:t>
            </a:r>
            <a:r>
              <a:rPr kumimoji="1" lang="en-US" altLang="ja-JP" sz="1100" b="1" dirty="0" smtClean="0">
                <a:solidFill>
                  <a:schemeClr val="bg1"/>
                </a:solidFill>
                <a:latin typeface="Arial Black" pitchFamily="34" charset="0"/>
              </a:rPr>
              <a:t> </a:t>
            </a:r>
            <a:endParaRPr kumimoji="1" lang="ja-JP" altLang="en-US" sz="1100" b="1" dirty="0">
              <a:solidFill>
                <a:schemeClr val="bg1"/>
              </a:solidFill>
              <a:latin typeface="Arial Black" pitchFamily="34" charset="0"/>
            </a:endParaRPr>
          </a:p>
        </p:txBody>
      </p:sp>
      <p:pic>
        <p:nvPicPr>
          <p:cNvPr id="66"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403" y="3770812"/>
            <a:ext cx="2898978" cy="267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正方形/長方形 66"/>
          <p:cNvSpPr/>
          <p:nvPr/>
        </p:nvSpPr>
        <p:spPr>
          <a:xfrm>
            <a:off x="352367" y="5517233"/>
            <a:ext cx="2306764" cy="658758"/>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p:cNvSpPr txBox="1"/>
          <p:nvPr/>
        </p:nvSpPr>
        <p:spPr>
          <a:xfrm>
            <a:off x="1062783" y="5725424"/>
            <a:ext cx="1243881" cy="276999"/>
          </a:xfrm>
          <a:prstGeom prst="rect">
            <a:avLst/>
          </a:prstGeom>
          <a:noFill/>
        </p:spPr>
        <p:txBody>
          <a:bodyPr wrap="square" rtlCol="0">
            <a:spAutoFit/>
          </a:bodyPr>
          <a:lstStyle/>
          <a:p>
            <a:r>
              <a:rPr lang="en-US" altLang="ja-JP" sz="1200" b="1" dirty="0" smtClean="0">
                <a:solidFill>
                  <a:schemeClr val="bg1"/>
                </a:solidFill>
                <a:latin typeface="Arial Black" pitchFamily="34" charset="0"/>
              </a:rPr>
              <a:t>Joule heat</a:t>
            </a:r>
            <a:endParaRPr kumimoji="1" lang="ja-JP" altLang="en-US" sz="1200" b="1" dirty="0">
              <a:solidFill>
                <a:schemeClr val="bg1"/>
              </a:solidFill>
              <a:latin typeface="Arial Black" pitchFamily="34" charset="0"/>
            </a:endParaRPr>
          </a:p>
        </p:txBody>
      </p:sp>
      <p:sp>
        <p:nvSpPr>
          <p:cNvPr id="69" name="テキスト ボックス 68"/>
          <p:cNvSpPr txBox="1"/>
          <p:nvPr/>
        </p:nvSpPr>
        <p:spPr>
          <a:xfrm>
            <a:off x="4465859" y="1907768"/>
            <a:ext cx="1288894" cy="261610"/>
          </a:xfrm>
          <a:prstGeom prst="rect">
            <a:avLst/>
          </a:prstGeom>
          <a:noFill/>
        </p:spPr>
        <p:txBody>
          <a:bodyPr wrap="square" rtlCol="0">
            <a:spAutoFit/>
          </a:bodyPr>
          <a:lstStyle/>
          <a:p>
            <a:r>
              <a:rPr kumimoji="1" lang="en-US" altLang="ja-JP" sz="1100" b="1" dirty="0" smtClean="0">
                <a:solidFill>
                  <a:schemeClr val="bg1"/>
                </a:solidFill>
                <a:latin typeface="Arial Black" pitchFamily="34" charset="0"/>
              </a:rPr>
              <a:t>32.4</a:t>
            </a:r>
            <a:r>
              <a:rPr kumimoji="1" lang="ja-JP" altLang="en-US" sz="1100" b="1" dirty="0" smtClean="0">
                <a:solidFill>
                  <a:schemeClr val="bg1"/>
                </a:solidFill>
                <a:latin typeface="Arial Black" pitchFamily="34" charset="0"/>
              </a:rPr>
              <a:t>℃</a:t>
            </a:r>
            <a:r>
              <a:rPr kumimoji="1" lang="en-US" altLang="ja-JP" sz="1100" b="1" dirty="0" smtClean="0">
                <a:solidFill>
                  <a:schemeClr val="bg1"/>
                </a:solidFill>
                <a:latin typeface="Arial Black" pitchFamily="34" charset="0"/>
              </a:rPr>
              <a:t> </a:t>
            </a:r>
            <a:endParaRPr kumimoji="1" lang="ja-JP" altLang="en-US" sz="1100" b="1" dirty="0">
              <a:solidFill>
                <a:schemeClr val="bg1"/>
              </a:solidFill>
              <a:latin typeface="Arial Black" pitchFamily="34" charset="0"/>
            </a:endParaRPr>
          </a:p>
        </p:txBody>
      </p:sp>
      <p:pic>
        <p:nvPicPr>
          <p:cNvPr id="30"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78505" y="3488045"/>
            <a:ext cx="2750276" cy="285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テキスト ボックス 30"/>
          <p:cNvSpPr txBox="1"/>
          <p:nvPr/>
        </p:nvSpPr>
        <p:spPr>
          <a:xfrm>
            <a:off x="7485858" y="4689916"/>
            <a:ext cx="1288894" cy="261610"/>
          </a:xfrm>
          <a:prstGeom prst="rect">
            <a:avLst/>
          </a:prstGeom>
          <a:noFill/>
        </p:spPr>
        <p:txBody>
          <a:bodyPr wrap="square" rtlCol="0">
            <a:spAutoFit/>
          </a:bodyPr>
          <a:lstStyle/>
          <a:p>
            <a:r>
              <a:rPr kumimoji="1" lang="en-US" altLang="ja-JP" sz="1100" b="1" dirty="0" smtClean="0">
                <a:solidFill>
                  <a:schemeClr val="bg1"/>
                </a:solidFill>
                <a:latin typeface="Arial Black" pitchFamily="34" charset="0"/>
              </a:rPr>
              <a:t>33.4</a:t>
            </a:r>
            <a:r>
              <a:rPr kumimoji="1" lang="ja-JP" altLang="en-US" sz="1100" b="1" dirty="0" smtClean="0">
                <a:solidFill>
                  <a:schemeClr val="bg1"/>
                </a:solidFill>
                <a:latin typeface="Arial Black" pitchFamily="34" charset="0"/>
              </a:rPr>
              <a:t>℃</a:t>
            </a:r>
            <a:r>
              <a:rPr kumimoji="1" lang="en-US" altLang="ja-JP" sz="1100" b="1" dirty="0" smtClean="0">
                <a:solidFill>
                  <a:schemeClr val="bg1"/>
                </a:solidFill>
                <a:latin typeface="Arial Black" pitchFamily="34" charset="0"/>
              </a:rPr>
              <a:t> </a:t>
            </a:r>
            <a:endParaRPr kumimoji="1" lang="ja-JP" altLang="en-US" sz="1100" b="1" dirty="0">
              <a:solidFill>
                <a:schemeClr val="bg1"/>
              </a:solidFill>
              <a:latin typeface="Arial Black" pitchFamily="34" charset="0"/>
            </a:endParaRPr>
          </a:p>
        </p:txBody>
      </p:sp>
      <p:sp>
        <p:nvSpPr>
          <p:cNvPr id="32" name="テキスト ボックス 31"/>
          <p:cNvSpPr txBox="1"/>
          <p:nvPr/>
        </p:nvSpPr>
        <p:spPr>
          <a:xfrm>
            <a:off x="6078505" y="3527847"/>
            <a:ext cx="1894771" cy="276999"/>
          </a:xfrm>
          <a:prstGeom prst="rect">
            <a:avLst/>
          </a:prstGeom>
          <a:noFill/>
        </p:spPr>
        <p:txBody>
          <a:bodyPr wrap="square" rtlCol="0">
            <a:spAutoFit/>
          </a:bodyPr>
          <a:lstStyle/>
          <a:p>
            <a:r>
              <a:rPr lang="en-US" altLang="ja-JP" sz="1200" b="1" dirty="0">
                <a:solidFill>
                  <a:schemeClr val="bg1"/>
                </a:solidFill>
                <a:latin typeface="Arial Black" pitchFamily="34" charset="0"/>
              </a:rPr>
              <a:t>6</a:t>
            </a:r>
            <a:r>
              <a:rPr lang="en-US" altLang="ja-JP" sz="1200" b="1" dirty="0" smtClean="0">
                <a:solidFill>
                  <a:schemeClr val="bg1"/>
                </a:solidFill>
                <a:latin typeface="Arial Black" pitchFamily="34" charset="0"/>
              </a:rPr>
              <a:t>0 </a:t>
            </a:r>
            <a:r>
              <a:rPr lang="en-US" altLang="ja-JP" sz="1200" b="1" dirty="0">
                <a:solidFill>
                  <a:schemeClr val="bg1"/>
                </a:solidFill>
                <a:latin typeface="Arial Black" pitchFamily="34" charset="0"/>
              </a:rPr>
              <a:t>minutes</a:t>
            </a:r>
            <a:endParaRPr kumimoji="1" lang="ja-JP" altLang="en-US" sz="1200" b="1" dirty="0">
              <a:solidFill>
                <a:schemeClr val="bg1"/>
              </a:solidFill>
              <a:latin typeface="Arial Black" pitchFamily="34" charset="0"/>
            </a:endParaRPr>
          </a:p>
        </p:txBody>
      </p:sp>
    </p:spTree>
    <p:extLst>
      <p:ext uri="{BB962C8B-B14F-4D97-AF65-F5344CB8AC3E}">
        <p14:creationId xmlns:p14="http://schemas.microsoft.com/office/powerpoint/2010/main" val="1263497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5569</TotalTime>
  <Words>1310</Words>
  <Application>Microsoft Office PowerPoint</Application>
  <PresentationFormat>画面に合わせる (4:3)</PresentationFormat>
  <Paragraphs>246</Paragraphs>
  <Slides>17</Slides>
  <Notes>17</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17</vt:i4>
      </vt:variant>
    </vt:vector>
  </HeadingPairs>
  <TitlesOfParts>
    <vt:vector size="19" baseType="lpstr">
      <vt:lpstr>Office ​​テーマ</vt:lpstr>
      <vt:lpstr>Equation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Yokohama National Uiversity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hiro</dc:creator>
  <cp:lastModifiedBy>hiro</cp:lastModifiedBy>
  <cp:revision>244</cp:revision>
  <cp:lastPrinted>2011-09-23T06:26:31Z</cp:lastPrinted>
  <dcterms:created xsi:type="dcterms:W3CDTF">2011-08-24T11:25:05Z</dcterms:created>
  <dcterms:modified xsi:type="dcterms:W3CDTF">2011-09-29T00:22:38Z</dcterms:modified>
</cp:coreProperties>
</file>