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042100" cy="45262800"/>
  <p:notesSz cx="6735763" cy="9866313"/>
  <p:defaultTextStyle>
    <a:defPPr>
      <a:defRPr lang="ja-JP"/>
    </a:defPPr>
    <a:lvl1pPr algn="l" rtl="0" eaLnBrk="0" fontAlgn="base" hangingPunct="0">
      <a:spcBef>
        <a:spcPct val="0"/>
      </a:spcBef>
      <a:spcAft>
        <a:spcPct val="0"/>
      </a:spcAft>
      <a:defRPr kumimoji="1" sz="2000" kern="1200">
        <a:solidFill>
          <a:schemeClr val="tx1"/>
        </a:solidFill>
        <a:latin typeface="Arial" charset="0"/>
        <a:ea typeface="ＭＳ Ｐゴシック" pitchFamily="50" charset="-128"/>
        <a:cs typeface="Times New Roman" pitchFamily="18" charset="0"/>
      </a:defRPr>
    </a:lvl1pPr>
    <a:lvl2pPr marL="457200" algn="l" rtl="0" eaLnBrk="0" fontAlgn="base" hangingPunct="0">
      <a:spcBef>
        <a:spcPct val="0"/>
      </a:spcBef>
      <a:spcAft>
        <a:spcPct val="0"/>
      </a:spcAft>
      <a:defRPr kumimoji="1" sz="2000" kern="1200">
        <a:solidFill>
          <a:schemeClr val="tx1"/>
        </a:solidFill>
        <a:latin typeface="Arial" charset="0"/>
        <a:ea typeface="ＭＳ Ｐゴシック" pitchFamily="50" charset="-128"/>
        <a:cs typeface="Times New Roman" pitchFamily="18" charset="0"/>
      </a:defRPr>
    </a:lvl2pPr>
    <a:lvl3pPr marL="914400" algn="l" rtl="0" eaLnBrk="0" fontAlgn="base" hangingPunct="0">
      <a:spcBef>
        <a:spcPct val="0"/>
      </a:spcBef>
      <a:spcAft>
        <a:spcPct val="0"/>
      </a:spcAft>
      <a:defRPr kumimoji="1" sz="2000" kern="1200">
        <a:solidFill>
          <a:schemeClr val="tx1"/>
        </a:solidFill>
        <a:latin typeface="Arial" charset="0"/>
        <a:ea typeface="ＭＳ Ｐゴシック" pitchFamily="50" charset="-128"/>
        <a:cs typeface="Times New Roman" pitchFamily="18" charset="0"/>
      </a:defRPr>
    </a:lvl3pPr>
    <a:lvl4pPr marL="1371600" algn="l" rtl="0" eaLnBrk="0" fontAlgn="base" hangingPunct="0">
      <a:spcBef>
        <a:spcPct val="0"/>
      </a:spcBef>
      <a:spcAft>
        <a:spcPct val="0"/>
      </a:spcAft>
      <a:defRPr kumimoji="1" sz="2000" kern="1200">
        <a:solidFill>
          <a:schemeClr val="tx1"/>
        </a:solidFill>
        <a:latin typeface="Arial" charset="0"/>
        <a:ea typeface="ＭＳ Ｐゴシック" pitchFamily="50" charset="-128"/>
        <a:cs typeface="Times New Roman" pitchFamily="18" charset="0"/>
      </a:defRPr>
    </a:lvl4pPr>
    <a:lvl5pPr marL="1828800" algn="l" rtl="0" eaLnBrk="0" fontAlgn="base" hangingPunct="0">
      <a:spcBef>
        <a:spcPct val="0"/>
      </a:spcBef>
      <a:spcAft>
        <a:spcPct val="0"/>
      </a:spcAft>
      <a:defRPr kumimoji="1" sz="2000" kern="1200">
        <a:solidFill>
          <a:schemeClr val="tx1"/>
        </a:solidFill>
        <a:latin typeface="Arial" charset="0"/>
        <a:ea typeface="ＭＳ Ｐゴシック" pitchFamily="50" charset="-128"/>
        <a:cs typeface="Times New Roman" pitchFamily="18" charset="0"/>
      </a:defRPr>
    </a:lvl5pPr>
    <a:lvl6pPr marL="2286000" algn="l" defTabSz="914400" rtl="0" eaLnBrk="1" latinLnBrk="0" hangingPunct="1">
      <a:defRPr kumimoji="1" sz="2000" kern="1200">
        <a:solidFill>
          <a:schemeClr val="tx1"/>
        </a:solidFill>
        <a:latin typeface="Arial" charset="0"/>
        <a:ea typeface="ＭＳ Ｐゴシック" pitchFamily="50" charset="-128"/>
        <a:cs typeface="Times New Roman" pitchFamily="18" charset="0"/>
      </a:defRPr>
    </a:lvl6pPr>
    <a:lvl7pPr marL="2743200" algn="l" defTabSz="914400" rtl="0" eaLnBrk="1" latinLnBrk="0" hangingPunct="1">
      <a:defRPr kumimoji="1" sz="2000" kern="1200">
        <a:solidFill>
          <a:schemeClr val="tx1"/>
        </a:solidFill>
        <a:latin typeface="Arial" charset="0"/>
        <a:ea typeface="ＭＳ Ｐゴシック" pitchFamily="50" charset="-128"/>
        <a:cs typeface="Times New Roman" pitchFamily="18" charset="0"/>
      </a:defRPr>
    </a:lvl7pPr>
    <a:lvl8pPr marL="3200400" algn="l" defTabSz="914400" rtl="0" eaLnBrk="1" latinLnBrk="0" hangingPunct="1">
      <a:defRPr kumimoji="1" sz="2000" kern="1200">
        <a:solidFill>
          <a:schemeClr val="tx1"/>
        </a:solidFill>
        <a:latin typeface="Arial" charset="0"/>
        <a:ea typeface="ＭＳ Ｐゴシック" pitchFamily="50" charset="-128"/>
        <a:cs typeface="Times New Roman" pitchFamily="18" charset="0"/>
      </a:defRPr>
    </a:lvl8pPr>
    <a:lvl9pPr marL="3657600" algn="l" defTabSz="914400" rtl="0" eaLnBrk="1" latinLnBrk="0" hangingPunct="1">
      <a:defRPr kumimoji="1" sz="2000" kern="1200">
        <a:solidFill>
          <a:schemeClr val="tx1"/>
        </a:solidFill>
        <a:latin typeface="Arial" charset="0"/>
        <a:ea typeface="ＭＳ Ｐゴシック" pitchFamily="50" charset="-128"/>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66FF"/>
    <a:srgbClr val="009900"/>
    <a:srgbClr val="008000"/>
    <a:srgbClr val="006600"/>
    <a:srgbClr val="05BB12"/>
    <a:srgbClr val="0496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015" autoAdjust="0"/>
    <p:restoredTop sz="92945" autoAdjust="0"/>
  </p:normalViewPr>
  <p:slideViewPr>
    <p:cSldViewPr snapToGrid="0" showGuides="1">
      <p:cViewPr>
        <p:scale>
          <a:sx n="30" d="100"/>
          <a:sy n="30" d="100"/>
        </p:scale>
        <p:origin x="-726" y="3504"/>
      </p:cViewPr>
      <p:guideLst>
        <p:guide orient="horz" pos="14256"/>
        <p:guide pos="1009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332" tIns="47167" rIns="94332" bIns="47167" numCol="1" anchor="t" anchorCtr="0" compatLnSpc="1">
            <a:prstTxWarp prst="textNoShape">
              <a:avLst/>
            </a:prstTxWarp>
          </a:bodyPr>
          <a:lstStyle>
            <a:lvl1pPr defTabSz="942975" eaLnBrk="1" hangingPunct="1">
              <a:defRPr sz="1200">
                <a:cs typeface="+mn-cs"/>
              </a:defRPr>
            </a:lvl1pPr>
          </a:lstStyle>
          <a:p>
            <a:pPr>
              <a:defRPr/>
            </a:pPr>
            <a:endParaRPr lang="en-US" altLang="ja-JP"/>
          </a:p>
        </p:txBody>
      </p:sp>
      <p:sp>
        <p:nvSpPr>
          <p:cNvPr id="4099" name="Rectangle 1027"/>
          <p:cNvSpPr>
            <a:spLocks noGrp="1" noChangeArrowheads="1"/>
          </p:cNvSpPr>
          <p:nvPr>
            <p:ph type="dt" sz="quarter" idx="1"/>
          </p:nvPr>
        </p:nvSpPr>
        <p:spPr bwMode="auto">
          <a:xfrm>
            <a:off x="3816350" y="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332" tIns="47167" rIns="94332" bIns="47167" numCol="1" anchor="t" anchorCtr="0" compatLnSpc="1">
            <a:prstTxWarp prst="textNoShape">
              <a:avLst/>
            </a:prstTxWarp>
          </a:bodyPr>
          <a:lstStyle>
            <a:lvl1pPr algn="r" defTabSz="942975" eaLnBrk="1" hangingPunct="1">
              <a:defRPr sz="1200">
                <a:cs typeface="+mn-cs"/>
              </a:defRPr>
            </a:lvl1pPr>
          </a:lstStyle>
          <a:p>
            <a:pPr>
              <a:defRPr/>
            </a:pPr>
            <a:endParaRPr lang="en-US" altLang="ja-JP"/>
          </a:p>
        </p:txBody>
      </p:sp>
      <p:sp>
        <p:nvSpPr>
          <p:cNvPr id="4100" name="Rectangle 1028"/>
          <p:cNvSpPr>
            <a:spLocks noGrp="1" noChangeArrowheads="1"/>
          </p:cNvSpPr>
          <p:nvPr>
            <p:ph type="ftr" sz="quarter" idx="2"/>
          </p:nvPr>
        </p:nvSpPr>
        <p:spPr bwMode="auto">
          <a:xfrm>
            <a:off x="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332" tIns="47167" rIns="94332" bIns="47167" numCol="1" anchor="b" anchorCtr="0" compatLnSpc="1">
            <a:prstTxWarp prst="textNoShape">
              <a:avLst/>
            </a:prstTxWarp>
          </a:bodyPr>
          <a:lstStyle>
            <a:lvl1pPr defTabSz="942975" eaLnBrk="1" hangingPunct="1">
              <a:defRPr sz="1200">
                <a:cs typeface="+mn-cs"/>
              </a:defRPr>
            </a:lvl1pPr>
          </a:lstStyle>
          <a:p>
            <a:pPr>
              <a:defRPr/>
            </a:pPr>
            <a:endParaRPr lang="en-US" altLang="ja-JP"/>
          </a:p>
        </p:txBody>
      </p:sp>
      <p:sp>
        <p:nvSpPr>
          <p:cNvPr id="4101" name="Rectangle 1029"/>
          <p:cNvSpPr>
            <a:spLocks noGrp="1" noChangeArrowheads="1"/>
          </p:cNvSpPr>
          <p:nvPr>
            <p:ph type="sldNum" sz="quarter" idx="3"/>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332" tIns="47167" rIns="94332" bIns="47167" numCol="1" anchor="b" anchorCtr="0" compatLnSpc="1">
            <a:prstTxWarp prst="textNoShape">
              <a:avLst/>
            </a:prstTxWarp>
          </a:bodyPr>
          <a:lstStyle>
            <a:lvl1pPr algn="r" defTabSz="942975" eaLnBrk="1" hangingPunct="1">
              <a:defRPr sz="1200">
                <a:cs typeface="+mn-cs"/>
              </a:defRPr>
            </a:lvl1pPr>
          </a:lstStyle>
          <a:p>
            <a:pPr>
              <a:defRPr/>
            </a:pPr>
            <a:fld id="{CF81E0E9-F970-4518-968D-A86ECF253E53}" type="slidenum">
              <a:rPr lang="en-US" altLang="ja-JP"/>
              <a:pPr>
                <a:defRPr/>
              </a:pPr>
              <a:t>‹#›</a:t>
            </a:fld>
            <a:endParaRPr lang="en-US" altLang="ja-JP"/>
          </a:p>
        </p:txBody>
      </p:sp>
    </p:spTree>
    <p:extLst>
      <p:ext uri="{BB962C8B-B14F-4D97-AF65-F5344CB8AC3E}">
        <p14:creationId xmlns:p14="http://schemas.microsoft.com/office/powerpoint/2010/main" val="3545272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lvl1pPr algn="l" eaLnBrk="1" hangingPunct="1">
              <a:defRPr sz="1200">
                <a:cs typeface="+mn-cs"/>
              </a:defRPr>
            </a:lvl1pPr>
          </a:lstStyle>
          <a:p>
            <a:pPr>
              <a:defRPr/>
            </a:pPr>
            <a:endParaRPr lang="ja-JP" altLang="en-US"/>
          </a:p>
        </p:txBody>
      </p:sp>
      <p:sp>
        <p:nvSpPr>
          <p:cNvPr id="3" name="日付プレースホルダ 2"/>
          <p:cNvSpPr>
            <a:spLocks noGrp="1"/>
          </p:cNvSpPr>
          <p:nvPr>
            <p:ph type="dt" idx="1"/>
          </p:nvPr>
        </p:nvSpPr>
        <p:spPr bwMode="auto">
          <a:xfrm>
            <a:off x="3816350" y="0"/>
            <a:ext cx="29178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lvl1pPr algn="r" eaLnBrk="1" hangingPunct="1">
              <a:defRPr sz="1200">
                <a:cs typeface="+mn-cs"/>
              </a:defRPr>
            </a:lvl1pPr>
          </a:lstStyle>
          <a:p>
            <a:pPr>
              <a:defRPr/>
            </a:pPr>
            <a:fld id="{6489C426-ABC3-462A-9432-513E5F2C6846}" type="datetimeFigureOut">
              <a:rPr lang="ja-JP" altLang="en-US"/>
              <a:pPr>
                <a:defRPr/>
              </a:pPr>
              <a:t>2012/7/5</a:t>
            </a:fld>
            <a:endParaRPr lang="ja-JP" altLang="en-US"/>
          </a:p>
        </p:txBody>
      </p:sp>
      <p:sp>
        <p:nvSpPr>
          <p:cNvPr id="4" name="スライド イメージ プレースホルダ 3"/>
          <p:cNvSpPr>
            <a:spLocks noGrp="1" noRot="1" noChangeAspect="1"/>
          </p:cNvSpPr>
          <p:nvPr>
            <p:ph type="sldImg" idx="2"/>
          </p:nvPr>
        </p:nvSpPr>
        <p:spPr>
          <a:xfrm>
            <a:off x="2058988" y="739775"/>
            <a:ext cx="2619375" cy="3700463"/>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bwMode="auto">
          <a:xfrm>
            <a:off x="673100" y="4686300"/>
            <a:ext cx="5389563"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bwMode="auto">
          <a:xfrm>
            <a:off x="0" y="9371013"/>
            <a:ext cx="29194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b" anchorCtr="0" compatLnSpc="1">
            <a:prstTxWarp prst="textNoShape">
              <a:avLst/>
            </a:prstTxWarp>
          </a:bodyPr>
          <a:lstStyle>
            <a:lvl1pPr algn="l" eaLnBrk="1" hangingPunct="1">
              <a:defRPr sz="1200">
                <a:cs typeface="+mn-cs"/>
              </a:defRPr>
            </a:lvl1pPr>
          </a:lstStyle>
          <a:p>
            <a:pPr>
              <a:defRPr/>
            </a:pPr>
            <a:endParaRPr lang="ja-JP" altLang="en-US"/>
          </a:p>
        </p:txBody>
      </p:sp>
      <p:sp>
        <p:nvSpPr>
          <p:cNvPr id="7" name="スライド番号プレースホルダ 6"/>
          <p:cNvSpPr>
            <a:spLocks noGrp="1"/>
          </p:cNvSpPr>
          <p:nvPr>
            <p:ph type="sldNum" sz="quarter" idx="5"/>
          </p:nvPr>
        </p:nvSpPr>
        <p:spPr bwMode="auto">
          <a:xfrm>
            <a:off x="3816350" y="9371013"/>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b" anchorCtr="0" compatLnSpc="1">
            <a:prstTxWarp prst="textNoShape">
              <a:avLst/>
            </a:prstTxWarp>
          </a:bodyPr>
          <a:lstStyle>
            <a:lvl1pPr algn="r" eaLnBrk="1" hangingPunct="1">
              <a:defRPr sz="1200">
                <a:cs typeface="+mn-cs"/>
              </a:defRPr>
            </a:lvl1pPr>
          </a:lstStyle>
          <a:p>
            <a:pPr>
              <a:defRPr/>
            </a:pPr>
            <a:fld id="{B3204A91-6922-4CC6-BF33-3E41034D64BC}" type="slidenum">
              <a:rPr lang="ja-JP" altLang="en-US"/>
              <a:pPr>
                <a:defRPr/>
              </a:pPr>
              <a:t>‹#›</a:t>
            </a:fld>
            <a:endParaRPr lang="ja-JP" altLang="en-US"/>
          </a:p>
        </p:txBody>
      </p:sp>
    </p:spTree>
    <p:extLst>
      <p:ext uri="{BB962C8B-B14F-4D97-AF65-F5344CB8AC3E}">
        <p14:creationId xmlns:p14="http://schemas.microsoft.com/office/powerpoint/2010/main" val="3777378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p:cNvSpPr>
            <a:spLocks noGrp="1"/>
          </p:cNvSpPr>
          <p:nvPr>
            <p:ph type="body" idx="1"/>
          </p:nvPr>
        </p:nvSpPr>
        <p:spPr>
          <a:noFill/>
        </p:spPr>
        <p:txBody>
          <a:bodyPr/>
          <a:lstStyle/>
          <a:p>
            <a:pPr eaLnBrk="1" hangingPunct="1">
              <a:spcBef>
                <a:spcPct val="0"/>
              </a:spcBef>
            </a:pPr>
            <a:endParaRPr lang="ja-JP" altLang="en-US" smtClean="0"/>
          </a:p>
        </p:txBody>
      </p:sp>
      <p:sp>
        <p:nvSpPr>
          <p:cNvPr id="4100" name="スライド番号プレースホルダ 3"/>
          <p:cNvSpPr>
            <a:spLocks noGrp="1"/>
          </p:cNvSpPr>
          <p:nvPr>
            <p:ph type="sldNum" sz="quarter" idx="5"/>
          </p:nvPr>
        </p:nvSpPr>
        <p:spPr>
          <a:noFill/>
        </p:spPr>
        <p:txBody>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fld id="{437F95ED-551A-49A3-87B8-AD50D66645AC}" type="slidenum">
              <a:rPr lang="ja-JP" altLang="en-US" sz="1200" smtClean="0"/>
              <a:pPr/>
              <a:t>1</a:t>
            </a:fld>
            <a:endParaRPr lang="ja-JP"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038"/>
            <a:ext cx="5829300" cy="1960562"/>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906D710-251F-424A-9F47-D12F4F9265FC}" type="slidenum">
              <a:rPr lang="en-US" altLang="ja-JP"/>
              <a:pPr>
                <a:defRPr/>
              </a:pPr>
              <a:t>‹#›</a:t>
            </a:fld>
            <a:endParaRPr lang="en-US" altLang="ja-JP"/>
          </a:p>
        </p:txBody>
      </p:sp>
    </p:spTree>
    <p:extLst>
      <p:ext uri="{BB962C8B-B14F-4D97-AF65-F5344CB8AC3E}">
        <p14:creationId xmlns:p14="http://schemas.microsoft.com/office/powerpoint/2010/main" val="320404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3ACDAC6-8D92-400F-BBB9-CE8761861C1C}" type="slidenum">
              <a:rPr lang="en-US" altLang="ja-JP"/>
              <a:pPr>
                <a:defRPr/>
              </a:pPr>
              <a:t>‹#›</a:t>
            </a:fld>
            <a:endParaRPr lang="en-US" altLang="ja-JP"/>
          </a:p>
        </p:txBody>
      </p:sp>
    </p:spTree>
    <p:extLst>
      <p:ext uri="{BB962C8B-B14F-4D97-AF65-F5344CB8AC3E}">
        <p14:creationId xmlns:p14="http://schemas.microsoft.com/office/powerpoint/2010/main" val="390294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713"/>
            <a:ext cx="1543050" cy="780097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42900" y="366713"/>
            <a:ext cx="4476750" cy="780097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33557DB-6CD9-40CE-B8C0-3028951B8615}" type="slidenum">
              <a:rPr lang="en-US" altLang="ja-JP"/>
              <a:pPr>
                <a:defRPr/>
              </a:pPr>
              <a:t>‹#›</a:t>
            </a:fld>
            <a:endParaRPr lang="en-US" altLang="ja-JP"/>
          </a:p>
        </p:txBody>
      </p:sp>
    </p:spTree>
    <p:extLst>
      <p:ext uri="{BB962C8B-B14F-4D97-AF65-F5344CB8AC3E}">
        <p14:creationId xmlns:p14="http://schemas.microsoft.com/office/powerpoint/2010/main" val="93047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97A5A76-4391-401A-8300-3E7B14796B53}" type="slidenum">
              <a:rPr lang="en-US" altLang="ja-JP"/>
              <a:pPr>
                <a:defRPr/>
              </a:pPr>
              <a:t>‹#›</a:t>
            </a:fld>
            <a:endParaRPr lang="en-US" altLang="ja-JP"/>
          </a:p>
        </p:txBody>
      </p:sp>
    </p:spTree>
    <p:extLst>
      <p:ext uri="{BB962C8B-B14F-4D97-AF65-F5344CB8AC3E}">
        <p14:creationId xmlns:p14="http://schemas.microsoft.com/office/powerpoint/2010/main" val="1263699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5875338"/>
            <a:ext cx="5829300" cy="1816100"/>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B69145C-ADF0-484A-9653-B1EB5870EE2F}" type="slidenum">
              <a:rPr lang="en-US" altLang="ja-JP"/>
              <a:pPr>
                <a:defRPr/>
              </a:pPr>
              <a:t>‹#›</a:t>
            </a:fld>
            <a:endParaRPr lang="en-US" altLang="ja-JP"/>
          </a:p>
        </p:txBody>
      </p:sp>
    </p:spTree>
    <p:extLst>
      <p:ext uri="{BB962C8B-B14F-4D97-AF65-F5344CB8AC3E}">
        <p14:creationId xmlns:p14="http://schemas.microsoft.com/office/powerpoint/2010/main" val="385405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0824B81-7A46-4FEB-BACE-FF2E40FA471E}" type="slidenum">
              <a:rPr lang="en-US" altLang="ja-JP"/>
              <a:pPr>
                <a:defRPr/>
              </a:pPr>
              <a:t>‹#›</a:t>
            </a:fld>
            <a:endParaRPr lang="en-US" altLang="ja-JP"/>
          </a:p>
        </p:txBody>
      </p:sp>
    </p:spTree>
    <p:extLst>
      <p:ext uri="{BB962C8B-B14F-4D97-AF65-F5344CB8AC3E}">
        <p14:creationId xmlns:p14="http://schemas.microsoft.com/office/powerpoint/2010/main" val="42401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E477688-8F8D-40DF-88AE-CBA767598FD6}" type="slidenum">
              <a:rPr lang="en-US" altLang="ja-JP"/>
              <a:pPr>
                <a:defRPr/>
              </a:pPr>
              <a:t>‹#›</a:t>
            </a:fld>
            <a:endParaRPr lang="en-US" altLang="ja-JP"/>
          </a:p>
        </p:txBody>
      </p:sp>
    </p:spTree>
    <p:extLst>
      <p:ext uri="{BB962C8B-B14F-4D97-AF65-F5344CB8AC3E}">
        <p14:creationId xmlns:p14="http://schemas.microsoft.com/office/powerpoint/2010/main" val="200417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7CEBA69-9F61-42F5-A0A6-3FE72CE8BFA1}" type="slidenum">
              <a:rPr lang="en-US" altLang="ja-JP"/>
              <a:pPr>
                <a:defRPr/>
              </a:pPr>
              <a:t>‹#›</a:t>
            </a:fld>
            <a:endParaRPr lang="en-US" altLang="ja-JP"/>
          </a:p>
        </p:txBody>
      </p:sp>
    </p:spTree>
    <p:extLst>
      <p:ext uri="{BB962C8B-B14F-4D97-AF65-F5344CB8AC3E}">
        <p14:creationId xmlns:p14="http://schemas.microsoft.com/office/powerpoint/2010/main" val="59758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BB5CEF7B-3806-4FD0-A968-FD9F85344A70}" type="slidenum">
              <a:rPr lang="en-US" altLang="ja-JP"/>
              <a:pPr>
                <a:defRPr/>
              </a:pPr>
              <a:t>‹#›</a:t>
            </a:fld>
            <a:endParaRPr lang="en-US" altLang="ja-JP"/>
          </a:p>
        </p:txBody>
      </p:sp>
    </p:spTree>
    <p:extLst>
      <p:ext uri="{BB962C8B-B14F-4D97-AF65-F5344CB8AC3E}">
        <p14:creationId xmlns:p14="http://schemas.microsoft.com/office/powerpoint/2010/main" val="334407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3538"/>
            <a:ext cx="2255838" cy="154940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B472AD7-7EE8-42DC-8A0A-F69E898F0F1B}" type="slidenum">
              <a:rPr lang="en-US" altLang="ja-JP"/>
              <a:pPr>
                <a:defRPr/>
              </a:pPr>
              <a:t>‹#›</a:t>
            </a:fld>
            <a:endParaRPr lang="en-US" altLang="ja-JP"/>
          </a:p>
        </p:txBody>
      </p:sp>
    </p:spTree>
    <p:extLst>
      <p:ext uri="{BB962C8B-B14F-4D97-AF65-F5344CB8AC3E}">
        <p14:creationId xmlns:p14="http://schemas.microsoft.com/office/powerpoint/2010/main" val="3392651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400800"/>
            <a:ext cx="4114800" cy="755650"/>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344613" y="817563"/>
            <a:ext cx="4114800" cy="54864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C75A947-D52B-4B80-A159-CB4C75F10E1D}" type="slidenum">
              <a:rPr lang="en-US" altLang="ja-JP"/>
              <a:pPr>
                <a:defRPr/>
              </a:pPr>
              <a:t>‹#›</a:t>
            </a:fld>
            <a:endParaRPr lang="en-US" altLang="ja-JP"/>
          </a:p>
        </p:txBody>
      </p:sp>
    </p:spTree>
    <p:extLst>
      <p:ext uri="{BB962C8B-B14F-4D97-AF65-F5344CB8AC3E}">
        <p14:creationId xmlns:p14="http://schemas.microsoft.com/office/powerpoint/2010/main" val="310709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1788" y="1814513"/>
            <a:ext cx="28838525"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1737" tIns="220869" rIns="441737" bIns="220869"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1601788" y="10561638"/>
            <a:ext cx="28838525" cy="298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1737" tIns="220869" rIns="441737" bIns="220869"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1601788" y="41216263"/>
            <a:ext cx="74771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1737" tIns="220869" rIns="441737" bIns="220869" numCol="1" anchor="t" anchorCtr="0" compatLnSpc="1">
            <a:prstTxWarp prst="textNoShape">
              <a:avLst/>
            </a:prstTxWarp>
          </a:bodyPr>
          <a:lstStyle>
            <a:lvl1pPr defTabSz="4418013" eaLnBrk="1" hangingPunct="1">
              <a:defRPr sz="6800">
                <a:cs typeface="Times New Roman" pitchFamily="18" charset="0"/>
              </a:defRPr>
            </a:lvl1pPr>
          </a:lstStyle>
          <a:p>
            <a:pPr>
              <a:defRPr/>
            </a:pPr>
            <a:endParaRPr lang="en-US" altLang="ja-JP"/>
          </a:p>
        </p:txBody>
      </p:sp>
      <p:sp>
        <p:nvSpPr>
          <p:cNvPr id="1029" name="Rectangle 5"/>
          <p:cNvSpPr>
            <a:spLocks noGrp="1" noChangeArrowheads="1"/>
          </p:cNvSpPr>
          <p:nvPr>
            <p:ph type="ftr" sz="quarter" idx="3"/>
          </p:nvPr>
        </p:nvSpPr>
        <p:spPr bwMode="auto">
          <a:xfrm>
            <a:off x="10947400" y="41216263"/>
            <a:ext cx="101473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1737" tIns="220869" rIns="441737" bIns="220869" numCol="1" anchor="t" anchorCtr="0" compatLnSpc="1">
            <a:prstTxWarp prst="textNoShape">
              <a:avLst/>
            </a:prstTxWarp>
          </a:bodyPr>
          <a:lstStyle>
            <a:lvl1pPr algn="ctr" defTabSz="4418013" eaLnBrk="1" hangingPunct="1">
              <a:defRPr sz="6800">
                <a:cs typeface="Times New Roman" pitchFamily="18"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22963188" y="41216263"/>
            <a:ext cx="74771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1737" tIns="220869" rIns="441737" bIns="220869" numCol="1" anchor="t" anchorCtr="0" compatLnSpc="1">
            <a:prstTxWarp prst="textNoShape">
              <a:avLst/>
            </a:prstTxWarp>
          </a:bodyPr>
          <a:lstStyle>
            <a:lvl1pPr algn="r" defTabSz="4418013" eaLnBrk="1" hangingPunct="1">
              <a:defRPr sz="6800">
                <a:cs typeface="Times New Roman" pitchFamily="18" charset="0"/>
              </a:defRPr>
            </a:lvl1pPr>
          </a:lstStyle>
          <a:p>
            <a:pPr>
              <a:defRPr/>
            </a:pPr>
            <a:fld id="{0CC799F5-5AFB-49A0-B8C4-9F6AE0ED2F85}"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18013" rtl="0" eaLnBrk="0" fontAlgn="base" hangingPunct="0">
        <a:spcBef>
          <a:spcPct val="0"/>
        </a:spcBef>
        <a:spcAft>
          <a:spcPct val="0"/>
        </a:spcAft>
        <a:defRPr kumimoji="1" sz="21300">
          <a:solidFill>
            <a:schemeClr val="tx2"/>
          </a:solidFill>
          <a:latin typeface="+mj-lt"/>
          <a:ea typeface="+mj-ea"/>
          <a:cs typeface="+mj-cs"/>
        </a:defRPr>
      </a:lvl1pPr>
      <a:lvl2pPr algn="ctr" defTabSz="4418013" rtl="0" eaLnBrk="0" fontAlgn="base" hangingPunct="0">
        <a:spcBef>
          <a:spcPct val="0"/>
        </a:spcBef>
        <a:spcAft>
          <a:spcPct val="0"/>
        </a:spcAft>
        <a:defRPr kumimoji="1" sz="21300">
          <a:solidFill>
            <a:schemeClr val="tx2"/>
          </a:solidFill>
          <a:latin typeface="Arial" charset="0"/>
          <a:ea typeface="ＭＳ Ｐゴシック" pitchFamily="50" charset="-128"/>
        </a:defRPr>
      </a:lvl2pPr>
      <a:lvl3pPr algn="ctr" defTabSz="4418013" rtl="0" eaLnBrk="0" fontAlgn="base" hangingPunct="0">
        <a:spcBef>
          <a:spcPct val="0"/>
        </a:spcBef>
        <a:spcAft>
          <a:spcPct val="0"/>
        </a:spcAft>
        <a:defRPr kumimoji="1" sz="21300">
          <a:solidFill>
            <a:schemeClr val="tx2"/>
          </a:solidFill>
          <a:latin typeface="Arial" charset="0"/>
          <a:ea typeface="ＭＳ Ｐゴシック" pitchFamily="50" charset="-128"/>
        </a:defRPr>
      </a:lvl3pPr>
      <a:lvl4pPr algn="ctr" defTabSz="4418013" rtl="0" eaLnBrk="0" fontAlgn="base" hangingPunct="0">
        <a:spcBef>
          <a:spcPct val="0"/>
        </a:spcBef>
        <a:spcAft>
          <a:spcPct val="0"/>
        </a:spcAft>
        <a:defRPr kumimoji="1" sz="21300">
          <a:solidFill>
            <a:schemeClr val="tx2"/>
          </a:solidFill>
          <a:latin typeface="Arial" charset="0"/>
          <a:ea typeface="ＭＳ Ｐゴシック" pitchFamily="50" charset="-128"/>
        </a:defRPr>
      </a:lvl4pPr>
      <a:lvl5pPr algn="ctr" defTabSz="4418013" rtl="0" eaLnBrk="0" fontAlgn="base" hangingPunct="0">
        <a:spcBef>
          <a:spcPct val="0"/>
        </a:spcBef>
        <a:spcAft>
          <a:spcPct val="0"/>
        </a:spcAft>
        <a:defRPr kumimoji="1" sz="213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1655763" indent="-1655763" algn="l" defTabSz="4418013" rtl="0" eaLnBrk="0" fontAlgn="base" hangingPunct="0">
        <a:spcBef>
          <a:spcPct val="20000"/>
        </a:spcBef>
        <a:spcAft>
          <a:spcPct val="0"/>
        </a:spcAft>
        <a:buChar char="•"/>
        <a:defRPr kumimoji="1" sz="15500">
          <a:solidFill>
            <a:schemeClr val="tx1"/>
          </a:solidFill>
          <a:latin typeface="+mn-lt"/>
          <a:ea typeface="+mn-ea"/>
          <a:cs typeface="+mn-cs"/>
        </a:defRPr>
      </a:lvl1pPr>
      <a:lvl2pPr marL="3589338" indent="-1381125" algn="l" defTabSz="4418013" rtl="0" eaLnBrk="0" fontAlgn="base" hangingPunct="0">
        <a:spcBef>
          <a:spcPct val="20000"/>
        </a:spcBef>
        <a:spcAft>
          <a:spcPct val="0"/>
        </a:spcAft>
        <a:buChar char="–"/>
        <a:defRPr kumimoji="1" sz="13500">
          <a:solidFill>
            <a:schemeClr val="tx1"/>
          </a:solidFill>
          <a:latin typeface="+mn-lt"/>
          <a:ea typeface="+mn-ea"/>
        </a:defRPr>
      </a:lvl2pPr>
      <a:lvl3pPr marL="5521325" indent="-1103313" algn="l" defTabSz="4418013" rtl="0" eaLnBrk="0" fontAlgn="base" hangingPunct="0">
        <a:spcBef>
          <a:spcPct val="20000"/>
        </a:spcBef>
        <a:spcAft>
          <a:spcPct val="0"/>
        </a:spcAft>
        <a:buChar char="•"/>
        <a:defRPr kumimoji="1" sz="11600">
          <a:solidFill>
            <a:schemeClr val="tx1"/>
          </a:solidFill>
          <a:latin typeface="+mn-lt"/>
          <a:ea typeface="+mn-ea"/>
        </a:defRPr>
      </a:lvl3pPr>
      <a:lvl4pPr marL="7731125" indent="-1104900" algn="l" defTabSz="4418013" rtl="0" eaLnBrk="0" fontAlgn="base" hangingPunct="0">
        <a:spcBef>
          <a:spcPct val="20000"/>
        </a:spcBef>
        <a:spcAft>
          <a:spcPct val="0"/>
        </a:spcAft>
        <a:buChar char="–"/>
        <a:defRPr kumimoji="1" sz="9700">
          <a:solidFill>
            <a:schemeClr val="tx1"/>
          </a:solidFill>
          <a:latin typeface="+mn-lt"/>
          <a:ea typeface="+mn-ea"/>
        </a:defRPr>
      </a:lvl4pPr>
      <a:lvl5pPr marL="9939338" indent="-1104900" algn="l" defTabSz="4418013" rtl="0" eaLnBrk="0" fontAlgn="base" hangingPunct="0">
        <a:spcBef>
          <a:spcPct val="20000"/>
        </a:spcBef>
        <a:spcAft>
          <a:spcPct val="0"/>
        </a:spcAft>
        <a:buChar char="»"/>
        <a:defRPr kumimoji="1" sz="97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pic>
        <p:nvPicPr>
          <p:cNvPr id="2050" name="Picture 1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444500"/>
            <a:ext cx="3138488" cy="442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500"/>
          <p:cNvSpPr>
            <a:spLocks noChangeArrowheads="1"/>
          </p:cNvSpPr>
          <p:nvPr/>
        </p:nvSpPr>
        <p:spPr bwMode="auto">
          <a:xfrm>
            <a:off x="4305300" y="723900"/>
            <a:ext cx="26365200" cy="1181100"/>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nchor="ctr">
            <a:spAutoFit/>
          </a:bodyPr>
          <a:lstStyle/>
          <a:p>
            <a:endParaRPr lang="ja-JP" altLang="en-US"/>
          </a:p>
        </p:txBody>
      </p:sp>
      <p:sp>
        <p:nvSpPr>
          <p:cNvPr id="2052" name="Text Box 501"/>
          <p:cNvSpPr txBox="1">
            <a:spLocks noChangeArrowheads="1"/>
          </p:cNvSpPr>
          <p:nvPr/>
        </p:nvSpPr>
        <p:spPr bwMode="auto">
          <a:xfrm>
            <a:off x="4722813" y="379413"/>
            <a:ext cx="20926425" cy="455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pPr algn="ctr" eaLnBrk="1" hangingPunct="1">
              <a:spcBef>
                <a:spcPct val="50000"/>
              </a:spcBef>
            </a:pPr>
            <a:r>
              <a:rPr lang="en-US" altLang="ja-JP" sz="6000" b="1">
                <a:solidFill>
                  <a:schemeClr val="bg1"/>
                </a:solidFill>
                <a:latin typeface="Arial Black" pitchFamily="34" charset="0"/>
              </a:rPr>
              <a:t>Observation of self-cooling on power MOSFET with silicon wafers using infrared thermography </a:t>
            </a:r>
            <a:endParaRPr lang="en-US" altLang="ja-JP" sz="4000" b="1">
              <a:solidFill>
                <a:schemeClr val="bg1"/>
              </a:solidFill>
              <a:latin typeface="Arial Black" pitchFamily="34" charset="0"/>
            </a:endParaRPr>
          </a:p>
          <a:p>
            <a:pPr algn="ctr"/>
            <a:endParaRPr lang="en-US" altLang="ja-JP" sz="4000" b="1">
              <a:solidFill>
                <a:schemeClr val="bg1"/>
              </a:solidFill>
              <a:latin typeface="Arial Black" pitchFamily="34" charset="0"/>
            </a:endParaRPr>
          </a:p>
          <a:p>
            <a:pPr algn="ctr"/>
            <a:r>
              <a:rPr lang="en-US" altLang="ja-JP" sz="3600" i="1">
                <a:solidFill>
                  <a:schemeClr val="bg1"/>
                </a:solidFill>
                <a:latin typeface="Arial Black" pitchFamily="34" charset="0"/>
              </a:rPr>
              <a:t>H.Nakatsugawa</a:t>
            </a:r>
            <a:r>
              <a:rPr lang="en-US" altLang="ja-JP" sz="3600" i="1" baseline="30000">
                <a:solidFill>
                  <a:schemeClr val="bg1"/>
                </a:solidFill>
                <a:latin typeface="Arial Black" pitchFamily="34" charset="0"/>
              </a:rPr>
              <a:t>1,*</a:t>
            </a:r>
            <a:r>
              <a:rPr lang="en-US" altLang="ja-JP" sz="3600" i="1">
                <a:solidFill>
                  <a:schemeClr val="bg1"/>
                </a:solidFill>
                <a:latin typeface="Arial Black" pitchFamily="34" charset="0"/>
              </a:rPr>
              <a:t>, Y.Okamoto</a:t>
            </a:r>
            <a:r>
              <a:rPr lang="en-US" altLang="ja-JP" sz="3600" i="1" baseline="30000">
                <a:solidFill>
                  <a:schemeClr val="bg1"/>
                </a:solidFill>
                <a:latin typeface="Arial Black" pitchFamily="34" charset="0"/>
              </a:rPr>
              <a:t>2</a:t>
            </a:r>
            <a:r>
              <a:rPr lang="en-US" altLang="ja-JP" sz="3600" i="1">
                <a:solidFill>
                  <a:schemeClr val="bg1"/>
                </a:solidFill>
                <a:latin typeface="Arial Black" pitchFamily="34" charset="0"/>
              </a:rPr>
              <a:t>, T.Kawahara</a:t>
            </a:r>
            <a:r>
              <a:rPr lang="en-US" altLang="ja-JP" sz="3600" i="1" baseline="30000">
                <a:solidFill>
                  <a:schemeClr val="bg1"/>
                </a:solidFill>
                <a:latin typeface="Arial Black" pitchFamily="34" charset="0"/>
              </a:rPr>
              <a:t>3</a:t>
            </a:r>
            <a:r>
              <a:rPr lang="en-US" altLang="ja-JP" sz="3600" i="1">
                <a:solidFill>
                  <a:schemeClr val="bg1"/>
                </a:solidFill>
                <a:latin typeface="Arial Black" pitchFamily="34" charset="0"/>
              </a:rPr>
              <a:t> , and S.Yamaguchi </a:t>
            </a:r>
            <a:r>
              <a:rPr lang="en-US" altLang="ja-JP" sz="3600" i="1" baseline="30000">
                <a:solidFill>
                  <a:schemeClr val="bg1"/>
                </a:solidFill>
                <a:latin typeface="Arial Black" pitchFamily="34" charset="0"/>
              </a:rPr>
              <a:t>3</a:t>
            </a:r>
          </a:p>
          <a:p>
            <a:pPr algn="ctr"/>
            <a:endParaRPr lang="en-US" altLang="ja-JP" sz="2800" b="1">
              <a:solidFill>
                <a:schemeClr val="bg1"/>
              </a:solidFill>
              <a:latin typeface="Arial Black" pitchFamily="34" charset="0"/>
            </a:endParaRPr>
          </a:p>
          <a:p>
            <a:pPr algn="ctr"/>
            <a:r>
              <a:rPr lang="en-US" altLang="ja-JP" sz="3600" i="1" baseline="30000">
                <a:solidFill>
                  <a:schemeClr val="bg1"/>
                </a:solidFill>
                <a:latin typeface="Arial Black" pitchFamily="34" charset="0"/>
              </a:rPr>
              <a:t>1</a:t>
            </a:r>
            <a:r>
              <a:rPr lang="en-US" altLang="ja-JP" sz="3600" i="1">
                <a:solidFill>
                  <a:schemeClr val="bg1"/>
                </a:solidFill>
                <a:latin typeface="Arial Black" pitchFamily="34" charset="0"/>
              </a:rPr>
              <a:t>Yokohama National University, </a:t>
            </a:r>
            <a:r>
              <a:rPr lang="en-US" altLang="ja-JP" sz="3600" i="1" baseline="30000">
                <a:solidFill>
                  <a:schemeClr val="bg1"/>
                </a:solidFill>
                <a:latin typeface="Arial Black" pitchFamily="34" charset="0"/>
              </a:rPr>
              <a:t>2</a:t>
            </a:r>
            <a:r>
              <a:rPr lang="en-US" altLang="ja-JP" sz="3600" i="1">
                <a:solidFill>
                  <a:schemeClr val="bg1"/>
                </a:solidFill>
                <a:latin typeface="Arial Black" pitchFamily="34" charset="0"/>
              </a:rPr>
              <a:t>National Defense Academy, </a:t>
            </a:r>
            <a:r>
              <a:rPr lang="en-US" altLang="ja-JP" sz="3600" i="1" baseline="30000">
                <a:solidFill>
                  <a:schemeClr val="bg1"/>
                </a:solidFill>
                <a:latin typeface="Arial Black" pitchFamily="34" charset="0"/>
              </a:rPr>
              <a:t>3</a:t>
            </a:r>
            <a:r>
              <a:rPr lang="en-US" altLang="ja-JP" sz="3600" i="1">
                <a:solidFill>
                  <a:schemeClr val="bg1"/>
                </a:solidFill>
                <a:latin typeface="Arial Black" pitchFamily="34" charset="0"/>
              </a:rPr>
              <a:t>Chubu University</a:t>
            </a:r>
            <a:endParaRPr lang="en-US" altLang="ja-JP" sz="3000" b="1" i="1">
              <a:solidFill>
                <a:schemeClr val="bg1"/>
              </a:solidFill>
              <a:latin typeface="Arial Black" pitchFamily="34" charset="0"/>
            </a:endParaRPr>
          </a:p>
          <a:p>
            <a:pPr algn="ctr"/>
            <a:r>
              <a:rPr lang="en-US" altLang="ja-JP" sz="3000" b="1" i="1">
                <a:solidFill>
                  <a:schemeClr val="bg1"/>
                </a:solidFill>
                <a:latin typeface="Arial Black" pitchFamily="34" charset="0"/>
              </a:rPr>
              <a:t>*E-mail :</a:t>
            </a:r>
            <a:r>
              <a:rPr lang="en-US" altLang="ja-JP" sz="3000" b="1" i="1">
                <a:solidFill>
                  <a:schemeClr val="bg1"/>
                </a:solidFill>
                <a:latin typeface="Arial Black" pitchFamily="34" charset="0"/>
                <a:ea typeface="ＭＳ 明朝" pitchFamily="17" charset="-128"/>
              </a:rPr>
              <a:t> </a:t>
            </a:r>
            <a:r>
              <a:rPr lang="en-US" altLang="ja-JP" sz="3000" b="1" i="1">
                <a:solidFill>
                  <a:schemeClr val="bg1"/>
                </a:solidFill>
                <a:latin typeface="Arial Black" pitchFamily="34" charset="0"/>
              </a:rPr>
              <a:t>naka@ynu.ac.jp  TEL : +81-45-339-3854</a:t>
            </a:r>
          </a:p>
        </p:txBody>
      </p:sp>
      <p:sp>
        <p:nvSpPr>
          <p:cNvPr id="2053" name="Rectangle 772"/>
          <p:cNvSpPr>
            <a:spLocks noChangeArrowheads="1"/>
          </p:cNvSpPr>
          <p:nvPr/>
        </p:nvSpPr>
        <p:spPr bwMode="auto">
          <a:xfrm>
            <a:off x="27403425" y="45491400"/>
            <a:ext cx="88265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41737" tIns="220869" rIns="441737" bIns="220869">
            <a:spAutoFit/>
          </a:bodyPr>
          <a:lstStyle/>
          <a:p>
            <a:endParaRPr lang="ja-JP" altLang="en-US" sz="2900">
              <a:ea typeface="ＭＳ 明朝" pitchFamily="17" charset="-128"/>
            </a:endParaRPr>
          </a:p>
        </p:txBody>
      </p:sp>
      <p:sp>
        <p:nvSpPr>
          <p:cNvPr id="2054" name="Rectangle 843"/>
          <p:cNvSpPr>
            <a:spLocks noChangeArrowheads="1"/>
          </p:cNvSpPr>
          <p:nvPr/>
        </p:nvSpPr>
        <p:spPr bwMode="auto">
          <a:xfrm>
            <a:off x="13852525" y="37157025"/>
            <a:ext cx="17451388" cy="4244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nchor="ctr">
            <a:spAutoFit/>
          </a:bodyPr>
          <a:lstStyle/>
          <a:p>
            <a:endParaRPr lang="ja-JP" altLang="en-US"/>
          </a:p>
        </p:txBody>
      </p:sp>
      <p:sp>
        <p:nvSpPr>
          <p:cNvPr id="2055" name="Text Box 844"/>
          <p:cNvSpPr txBox="1">
            <a:spLocks noChangeArrowheads="1"/>
          </p:cNvSpPr>
          <p:nvPr/>
        </p:nvSpPr>
        <p:spPr bwMode="auto">
          <a:xfrm>
            <a:off x="1016000" y="41402000"/>
            <a:ext cx="3086100"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pPr>
              <a:spcBef>
                <a:spcPct val="50000"/>
              </a:spcBef>
            </a:pPr>
            <a:r>
              <a:rPr lang="ja-JP" altLang="en-US" sz="3900" b="1" i="1">
                <a:solidFill>
                  <a:srgbClr val="0066FF"/>
                </a:solidFill>
                <a:latin typeface="Arial Black" pitchFamily="34" charset="0"/>
              </a:rPr>
              <a:t>結論</a:t>
            </a:r>
          </a:p>
        </p:txBody>
      </p:sp>
      <p:sp>
        <p:nvSpPr>
          <p:cNvPr id="2056" name="Rectangle 845"/>
          <p:cNvSpPr>
            <a:spLocks noChangeArrowheads="1"/>
          </p:cNvSpPr>
          <p:nvPr/>
        </p:nvSpPr>
        <p:spPr bwMode="auto">
          <a:xfrm>
            <a:off x="895350" y="22102763"/>
            <a:ext cx="30353000" cy="14744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nchor="ctr">
            <a:spAutoFit/>
          </a:bodyPr>
          <a:lstStyle/>
          <a:p>
            <a:endParaRPr lang="ja-JP" altLang="en-US"/>
          </a:p>
        </p:txBody>
      </p:sp>
      <p:sp>
        <p:nvSpPr>
          <p:cNvPr id="2057" name="Text Box 846"/>
          <p:cNvSpPr txBox="1">
            <a:spLocks noChangeArrowheads="1"/>
          </p:cNvSpPr>
          <p:nvPr/>
        </p:nvSpPr>
        <p:spPr bwMode="auto">
          <a:xfrm>
            <a:off x="895350" y="22098000"/>
            <a:ext cx="12114213"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pPr>
              <a:spcBef>
                <a:spcPct val="50000"/>
              </a:spcBef>
            </a:pPr>
            <a:r>
              <a:rPr lang="en-US" altLang="ja-JP" sz="3900" b="1" i="1">
                <a:solidFill>
                  <a:srgbClr val="0066FF"/>
                </a:solidFill>
                <a:latin typeface="Arial Black" pitchFamily="34" charset="0"/>
              </a:rPr>
              <a:t>RESULTS AND DISCUSSION</a:t>
            </a:r>
            <a:endParaRPr lang="ja-JP" altLang="en-US" sz="3900" b="1" i="1">
              <a:solidFill>
                <a:srgbClr val="0066FF"/>
              </a:solidFill>
              <a:latin typeface="Arial Black" pitchFamily="34" charset="0"/>
            </a:endParaRPr>
          </a:p>
        </p:txBody>
      </p:sp>
      <p:sp>
        <p:nvSpPr>
          <p:cNvPr id="2058" name="Rectangle 848"/>
          <p:cNvSpPr>
            <a:spLocks noChangeArrowheads="1"/>
          </p:cNvSpPr>
          <p:nvPr/>
        </p:nvSpPr>
        <p:spPr bwMode="auto">
          <a:xfrm>
            <a:off x="895350" y="5214938"/>
            <a:ext cx="19448463" cy="11128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nchor="ctr">
            <a:spAutoFit/>
          </a:bodyPr>
          <a:lstStyle/>
          <a:p>
            <a:endParaRPr lang="ja-JP" altLang="en-US"/>
          </a:p>
        </p:txBody>
      </p:sp>
      <p:sp>
        <p:nvSpPr>
          <p:cNvPr id="2059" name="Rectangle 849"/>
          <p:cNvSpPr>
            <a:spLocks noChangeArrowheads="1"/>
          </p:cNvSpPr>
          <p:nvPr/>
        </p:nvSpPr>
        <p:spPr bwMode="auto">
          <a:xfrm>
            <a:off x="20686713" y="5214938"/>
            <a:ext cx="10617200" cy="11128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nchor="ctr">
            <a:spAutoFit/>
          </a:bodyPr>
          <a:lstStyle/>
          <a:p>
            <a:endParaRPr lang="ja-JP" altLang="en-US"/>
          </a:p>
        </p:txBody>
      </p:sp>
      <p:sp>
        <p:nvSpPr>
          <p:cNvPr id="2060" name="Text Box 852"/>
          <p:cNvSpPr txBox="1">
            <a:spLocks noChangeArrowheads="1"/>
          </p:cNvSpPr>
          <p:nvPr/>
        </p:nvSpPr>
        <p:spPr bwMode="auto">
          <a:xfrm>
            <a:off x="723900" y="5105400"/>
            <a:ext cx="7799388" cy="10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pPr>
              <a:spcBef>
                <a:spcPct val="50000"/>
              </a:spcBef>
            </a:pPr>
            <a:r>
              <a:rPr lang="en-US" altLang="ja-JP" sz="3900" b="1" i="1">
                <a:solidFill>
                  <a:srgbClr val="0066FF"/>
                </a:solidFill>
                <a:latin typeface="Arial Black" pitchFamily="34" charset="0"/>
              </a:rPr>
              <a:t>INTRODUCTION</a:t>
            </a:r>
            <a:endParaRPr lang="ja-JP" altLang="en-US" sz="3900" b="1" i="1">
              <a:solidFill>
                <a:srgbClr val="0066FF"/>
              </a:solidFill>
              <a:latin typeface="Arial Black" pitchFamily="34" charset="0"/>
            </a:endParaRPr>
          </a:p>
        </p:txBody>
      </p:sp>
      <p:sp>
        <p:nvSpPr>
          <p:cNvPr id="2061" name="Text Box 855"/>
          <p:cNvSpPr txBox="1">
            <a:spLocks noChangeArrowheads="1"/>
          </p:cNvSpPr>
          <p:nvPr/>
        </p:nvSpPr>
        <p:spPr bwMode="auto">
          <a:xfrm>
            <a:off x="20802600" y="5214938"/>
            <a:ext cx="5397500" cy="10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pPr>
              <a:spcBef>
                <a:spcPct val="50000"/>
              </a:spcBef>
            </a:pPr>
            <a:r>
              <a:rPr lang="en-US" altLang="ja-JP" sz="3900" b="1" i="1">
                <a:solidFill>
                  <a:srgbClr val="0066FF"/>
                </a:solidFill>
                <a:latin typeface="Arial Black" pitchFamily="34" charset="0"/>
              </a:rPr>
              <a:t>EXPERIMENTAL </a:t>
            </a:r>
            <a:endParaRPr lang="ja-JP" altLang="en-US" sz="3900" b="1" i="1">
              <a:solidFill>
                <a:srgbClr val="0066FF"/>
              </a:solidFill>
              <a:latin typeface="Arial Black" pitchFamily="34" charset="0"/>
            </a:endParaRPr>
          </a:p>
        </p:txBody>
      </p:sp>
      <p:sp>
        <p:nvSpPr>
          <p:cNvPr id="2062" name="Rectangle 857"/>
          <p:cNvSpPr>
            <a:spLocks noChangeArrowheads="1"/>
          </p:cNvSpPr>
          <p:nvPr/>
        </p:nvSpPr>
        <p:spPr bwMode="auto">
          <a:xfrm>
            <a:off x="723900" y="6151563"/>
            <a:ext cx="12117388" cy="1026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spAutoFit/>
          </a:bodyPr>
          <a:lstStyle/>
          <a:p>
            <a:pPr algn="just" defTabSz="4418013"/>
            <a:r>
              <a:rPr lang="pt-BR" altLang="ja-JP" sz="2900" b="1">
                <a:solidFill>
                  <a:srgbClr val="0066FF"/>
                </a:solidFill>
                <a:latin typeface="Arial Black" pitchFamily="34" charset="0"/>
              </a:rPr>
              <a:t>　</a:t>
            </a:r>
            <a:r>
              <a:rPr lang="en-US" altLang="ja-JP" sz="2900" b="1">
                <a:solidFill>
                  <a:srgbClr val="0066FF"/>
                </a:solidFill>
                <a:latin typeface="Arial Black" pitchFamily="34" charset="0"/>
                <a:ea typeface="HG丸ｺﾞｼｯｸM-PRO" pitchFamily="50" charset="-128"/>
              </a:rPr>
              <a:t>Silicon semiconductor power devices that include MOSFETs, IGBTs and CPUs are used in a daily life to give us modern life in the present time. When we use the electrical equipment incorporating these devices, the improvement of heat removal or cooling is one of the most important issues because they will not function correctly if they are operated at temperatures above 150</a:t>
            </a:r>
            <a:r>
              <a:rPr lang="ja-JP" altLang="en-US" sz="2900" b="1">
                <a:solidFill>
                  <a:srgbClr val="0066FF"/>
                </a:solidFill>
                <a:latin typeface="Arial Black" pitchFamily="34" charset="0"/>
                <a:ea typeface="HG丸ｺﾞｼｯｸM-PRO" pitchFamily="50" charset="-128"/>
              </a:rPr>
              <a:t>℃</a:t>
            </a:r>
            <a:r>
              <a:rPr lang="en-US" altLang="ja-JP" sz="2900" b="1">
                <a:solidFill>
                  <a:srgbClr val="0066FF"/>
                </a:solidFill>
                <a:latin typeface="Arial Black" pitchFamily="34" charset="0"/>
                <a:ea typeface="HG丸ｺﾞｼｯｸM-PRO" pitchFamily="50" charset="-128"/>
              </a:rPr>
              <a:t>.</a:t>
            </a:r>
          </a:p>
          <a:p>
            <a:pPr algn="just" defTabSz="4418013"/>
            <a:r>
              <a:rPr lang="en-US" altLang="ja-JP" sz="2900" b="1">
                <a:solidFill>
                  <a:srgbClr val="0066FF"/>
                </a:solidFill>
                <a:latin typeface="Arial Black" pitchFamily="34" charset="0"/>
                <a:ea typeface="HG丸ｺﾞｼｯｸM-PRO" pitchFamily="50" charset="-128"/>
              </a:rPr>
              <a:t>  The self-cooling device consists of the n-type and/or p-type thermoelectric material connected to a power MOSFET.[1,2] Since the electric current flows from the bottom to the upper direction, the heat flux is transferred from the power MOSFET to outside (lower and/or upper side) of the n-type and/or p-type thermoelectric material, where the fin/fan or the water cooled heatsink are connected to diffuse the heat to the circumstance. In particular, the self-cooling device uses both the thermal conduction and the Peltier heat flux driven by its self-current in the device.</a:t>
            </a:r>
          </a:p>
          <a:p>
            <a:pPr algn="just" defTabSz="4418013"/>
            <a:r>
              <a:rPr lang="en-US" altLang="ja-JP" sz="2900" b="1">
                <a:solidFill>
                  <a:srgbClr val="0066FF"/>
                </a:solidFill>
                <a:latin typeface="Arial Black" pitchFamily="34" charset="0"/>
                <a:ea typeface="HG丸ｺﾞｼｯｸM-PRO" pitchFamily="50" charset="-128"/>
              </a:rPr>
              <a:t>  The aim of this study is to develop the self-cooling device in order to improve heat removal or cooling for the power MOSFET.</a:t>
            </a:r>
            <a:endParaRPr lang="ja-JP" altLang="en-US" sz="2900" b="1">
              <a:solidFill>
                <a:srgbClr val="0066FF"/>
              </a:solidFill>
              <a:latin typeface="Arial Black" pitchFamily="34" charset="0"/>
              <a:ea typeface="HG丸ｺﾞｼｯｸM-PRO" pitchFamily="50" charset="-128"/>
            </a:endParaRPr>
          </a:p>
        </p:txBody>
      </p:sp>
      <p:sp>
        <p:nvSpPr>
          <p:cNvPr id="2063" name="Rectangle 933"/>
          <p:cNvSpPr>
            <a:spLocks noChangeArrowheads="1"/>
          </p:cNvSpPr>
          <p:nvPr/>
        </p:nvSpPr>
        <p:spPr bwMode="auto">
          <a:xfrm>
            <a:off x="1682750" y="44070588"/>
            <a:ext cx="28319413"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spAutoFit/>
          </a:bodyPr>
          <a:lstStyle/>
          <a:p>
            <a:pPr algn="ctr" defTabSz="4418013"/>
            <a:r>
              <a:rPr lang="en-US" altLang="ja-JP" sz="4000" b="1" i="1">
                <a:solidFill>
                  <a:schemeClr val="bg1"/>
                </a:solidFill>
                <a:latin typeface="Arial Black" pitchFamily="34" charset="0"/>
              </a:rPr>
              <a:t>ACKNOWLEDGMENTS : </a:t>
            </a:r>
            <a:r>
              <a:rPr lang="en-US" altLang="ja-JP" sz="3200" b="1">
                <a:solidFill>
                  <a:schemeClr val="bg1"/>
                </a:solidFill>
                <a:latin typeface="Arial Black" pitchFamily="34" charset="0"/>
                <a:ea typeface="ＭＳ ゴシック" pitchFamily="49" charset="-128"/>
              </a:rPr>
              <a:t>This study has been partly supported by the Grants-in-Aid for Scientific Research #22560691.</a:t>
            </a:r>
            <a:endParaRPr lang="ja-JP" altLang="en-US" sz="3200" b="1">
              <a:solidFill>
                <a:schemeClr val="bg1"/>
              </a:solidFill>
              <a:latin typeface="Arial Black" pitchFamily="34" charset="0"/>
              <a:ea typeface="ＭＳ ゴシック" pitchFamily="49" charset="-128"/>
            </a:endParaRPr>
          </a:p>
        </p:txBody>
      </p:sp>
      <p:sp>
        <p:nvSpPr>
          <p:cNvPr id="2064" name="Rectangle 857"/>
          <p:cNvSpPr>
            <a:spLocks noChangeArrowheads="1"/>
          </p:cNvSpPr>
          <p:nvPr/>
        </p:nvSpPr>
        <p:spPr bwMode="auto">
          <a:xfrm>
            <a:off x="20594638" y="6140450"/>
            <a:ext cx="10658475" cy="580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spAutoFit/>
          </a:bodyPr>
          <a:lstStyle/>
          <a:p>
            <a:pPr algn="just" defTabSz="4418013"/>
            <a:r>
              <a:rPr lang="pt-BR" altLang="ja-JP" sz="2900" b="1">
                <a:solidFill>
                  <a:srgbClr val="0066FF"/>
                </a:solidFill>
                <a:latin typeface="Arial Black" pitchFamily="34" charset="0"/>
              </a:rPr>
              <a:t>　</a:t>
            </a:r>
            <a:r>
              <a:rPr lang="en-US" altLang="ja-JP" sz="2900" b="1">
                <a:solidFill>
                  <a:srgbClr val="0066FF"/>
                </a:solidFill>
                <a:latin typeface="Arial Black" pitchFamily="34" charset="0"/>
                <a:ea typeface="HG丸ｺﾞｼｯｸM-PRO" pitchFamily="50" charset="-128"/>
              </a:rPr>
              <a:t>The electric current of 40A flowed in the self-cooling device from lower to upper direction, where the voltage of 10V was applied between the gate and the source. To determine whether the self-cooling device remove the Joule heat from the power MOSFET, we measured the time dependence of the temperature distribution of the self-cooling device by the infrared thermography (TVS-200EX, NEC Avio) every 10 minutes in two hours</a:t>
            </a:r>
            <a:r>
              <a:rPr lang="ja-JP" altLang="en-US" sz="2900" b="1">
                <a:solidFill>
                  <a:srgbClr val="0066FF"/>
                </a:solidFill>
                <a:latin typeface="Arial Black" pitchFamily="34" charset="0"/>
                <a:ea typeface="HG丸ｺﾞｼｯｸM-PRO" pitchFamily="50" charset="-128"/>
              </a:rPr>
              <a:t> </a:t>
            </a:r>
            <a:r>
              <a:rPr lang="en-US" altLang="ja-JP" sz="2900" b="1">
                <a:solidFill>
                  <a:srgbClr val="0066FF"/>
                </a:solidFill>
                <a:latin typeface="Arial Black" pitchFamily="34" charset="0"/>
                <a:ea typeface="HG丸ｺﾞｼｯｸM-PRO" pitchFamily="50" charset="-128"/>
              </a:rPr>
              <a:t>and analyzed by the software of InfReC Analyzer (NS9500, NEC Avio).</a:t>
            </a:r>
            <a:endParaRPr lang="ja-JP" altLang="en-US" sz="2900" b="1">
              <a:solidFill>
                <a:srgbClr val="0066FF"/>
              </a:solidFill>
              <a:latin typeface="Arial Black" pitchFamily="34" charset="0"/>
              <a:ea typeface="HG丸ｺﾞｼｯｸM-PRO" pitchFamily="50" charset="-128"/>
            </a:endParaRPr>
          </a:p>
        </p:txBody>
      </p:sp>
      <p:sp>
        <p:nvSpPr>
          <p:cNvPr id="2065" name="Rectangle 848"/>
          <p:cNvSpPr>
            <a:spLocks noChangeArrowheads="1"/>
          </p:cNvSpPr>
          <p:nvPr/>
        </p:nvSpPr>
        <p:spPr bwMode="auto">
          <a:xfrm>
            <a:off x="895350" y="16673513"/>
            <a:ext cx="30399038" cy="510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nchor="ctr">
            <a:spAutoFit/>
          </a:bodyPr>
          <a:lstStyle/>
          <a:p>
            <a:endParaRPr lang="ja-JP" altLang="en-US"/>
          </a:p>
        </p:txBody>
      </p:sp>
      <p:sp>
        <p:nvSpPr>
          <p:cNvPr id="2066" name="Text Box 846"/>
          <p:cNvSpPr txBox="1">
            <a:spLocks noChangeArrowheads="1"/>
          </p:cNvSpPr>
          <p:nvPr/>
        </p:nvSpPr>
        <p:spPr bwMode="auto">
          <a:xfrm>
            <a:off x="779463" y="16673513"/>
            <a:ext cx="6137275" cy="10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pPr>
              <a:spcBef>
                <a:spcPct val="50000"/>
              </a:spcBef>
            </a:pPr>
            <a:r>
              <a:rPr lang="en-US" altLang="ja-JP" sz="3900" b="1" i="1">
                <a:solidFill>
                  <a:srgbClr val="0066FF"/>
                </a:solidFill>
                <a:latin typeface="Arial Black" pitchFamily="34" charset="0"/>
              </a:rPr>
              <a:t>Self-cooling device</a:t>
            </a:r>
            <a:endParaRPr lang="ja-JP" altLang="en-US" sz="3900" b="1" i="1">
              <a:solidFill>
                <a:srgbClr val="0066FF"/>
              </a:solidFill>
              <a:latin typeface="Arial Black" pitchFamily="34" charset="0"/>
            </a:endParaRPr>
          </a:p>
        </p:txBody>
      </p:sp>
      <p:sp>
        <p:nvSpPr>
          <p:cNvPr id="2067" name="テキスト ボックス 63"/>
          <p:cNvSpPr txBox="1">
            <a:spLocks noChangeArrowheads="1"/>
          </p:cNvSpPr>
          <p:nvPr/>
        </p:nvSpPr>
        <p:spPr bwMode="auto">
          <a:xfrm>
            <a:off x="22579013" y="15730538"/>
            <a:ext cx="7824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r>
              <a:rPr lang="en-US" altLang="ja-JP" sz="1200" b="1">
                <a:ea typeface="HG丸ｺﾞｼｯｸM-PRO" pitchFamily="50" charset="-128"/>
              </a:rPr>
              <a:t>Fig2.</a:t>
            </a:r>
            <a:r>
              <a:rPr lang="ja-JP" altLang="en-US" sz="1200" b="1">
                <a:ea typeface="HG丸ｺﾞｼｯｸM-PRO" pitchFamily="50" charset="-128"/>
              </a:rPr>
              <a:t> </a:t>
            </a:r>
            <a:r>
              <a:rPr lang="en-US" altLang="ja-JP" sz="1200" b="1">
                <a:ea typeface="HG丸ｺﾞｼｯｸM-PRO" pitchFamily="50" charset="-128"/>
              </a:rPr>
              <a:t>Experimental setup to estimate the self-cooling device (left) and schematic illustration (right), where white arrow shows the direction of the electric current (I=40A).</a:t>
            </a:r>
            <a:endParaRPr lang="ja-JP" altLang="en-US" sz="1200" b="1">
              <a:ea typeface="HG丸ｺﾞｼｯｸM-PRO" pitchFamily="50" charset="-128"/>
            </a:endParaRPr>
          </a:p>
        </p:txBody>
      </p:sp>
      <p:sp>
        <p:nvSpPr>
          <p:cNvPr id="2068" name="テキスト ボックス 67"/>
          <p:cNvSpPr txBox="1">
            <a:spLocks noChangeArrowheads="1"/>
          </p:cNvSpPr>
          <p:nvPr/>
        </p:nvSpPr>
        <p:spPr bwMode="auto">
          <a:xfrm>
            <a:off x="1301750" y="21372513"/>
            <a:ext cx="66436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r>
              <a:rPr lang="en-US" altLang="ja-JP" sz="1200" b="1">
                <a:ea typeface="HG丸ｺﾞｼｯｸM-PRO" pitchFamily="50" charset="-128"/>
              </a:rPr>
              <a:t>Fig3.</a:t>
            </a:r>
            <a:r>
              <a:rPr lang="ja-JP" altLang="en-US" sz="1200" b="1">
                <a:ea typeface="HG丸ｺﾞｼｯｸM-PRO" pitchFamily="50" charset="-128"/>
              </a:rPr>
              <a:t> </a:t>
            </a:r>
            <a:r>
              <a:rPr lang="en-US" altLang="ja-JP" sz="1200" b="1">
                <a:ea typeface="HG丸ｺﾞｼｯｸM-PRO" pitchFamily="50" charset="-128"/>
              </a:rPr>
              <a:t>Self cooling-device composed of the power MOSFET</a:t>
            </a:r>
            <a:r>
              <a:rPr lang="ja-JP" altLang="en-US" sz="1200" b="1">
                <a:ea typeface="HG丸ｺﾞｼｯｸM-PRO" pitchFamily="50" charset="-128"/>
              </a:rPr>
              <a:t> </a:t>
            </a:r>
            <a:r>
              <a:rPr lang="en-US" altLang="ja-JP" sz="1200" b="1">
                <a:ea typeface="HG丸ｺﾞｼｯｸM-PRO" pitchFamily="50" charset="-128"/>
              </a:rPr>
              <a:t>and</a:t>
            </a:r>
            <a:r>
              <a:rPr lang="ja-JP" altLang="en-US" sz="1200" b="1">
                <a:ea typeface="HG丸ｺﾞｼｯｸM-PRO" pitchFamily="50" charset="-128"/>
              </a:rPr>
              <a:t> </a:t>
            </a:r>
            <a:r>
              <a:rPr lang="en-US" altLang="ja-JP" sz="1200" b="1">
                <a:ea typeface="HG丸ｺﾞｼｯｸM-PRO" pitchFamily="50" charset="-128"/>
              </a:rPr>
              <a:t>the n-type Si wafer</a:t>
            </a:r>
            <a:endParaRPr lang="ja-JP" altLang="en-US" sz="1200" b="1">
              <a:ea typeface="HG丸ｺﾞｼｯｸM-PRO" pitchFamily="50" charset="-128"/>
            </a:endParaRPr>
          </a:p>
        </p:txBody>
      </p:sp>
      <p:sp>
        <p:nvSpPr>
          <p:cNvPr id="2069" name="Rectangle 843"/>
          <p:cNvSpPr>
            <a:spLocks noChangeArrowheads="1"/>
          </p:cNvSpPr>
          <p:nvPr/>
        </p:nvSpPr>
        <p:spPr bwMode="auto">
          <a:xfrm>
            <a:off x="13852525" y="41684575"/>
            <a:ext cx="17451388" cy="2089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nchor="ctr">
            <a:spAutoFit/>
          </a:bodyPr>
          <a:lstStyle/>
          <a:p>
            <a:endParaRPr lang="ja-JP" altLang="en-US"/>
          </a:p>
        </p:txBody>
      </p:sp>
      <p:sp>
        <p:nvSpPr>
          <p:cNvPr id="2070" name="Text Box 844"/>
          <p:cNvSpPr txBox="1">
            <a:spLocks noChangeArrowheads="1"/>
          </p:cNvSpPr>
          <p:nvPr/>
        </p:nvSpPr>
        <p:spPr bwMode="auto">
          <a:xfrm>
            <a:off x="13784263" y="41641713"/>
            <a:ext cx="6057900" cy="10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pPr>
              <a:spcBef>
                <a:spcPct val="50000"/>
              </a:spcBef>
            </a:pPr>
            <a:r>
              <a:rPr lang="en-US" altLang="ja-JP" sz="3900" b="1" i="1">
                <a:solidFill>
                  <a:srgbClr val="0066FF"/>
                </a:solidFill>
                <a:latin typeface="Arial Black" pitchFamily="34" charset="0"/>
              </a:rPr>
              <a:t>REFERENCES</a:t>
            </a:r>
            <a:endParaRPr lang="ja-JP" altLang="en-US" sz="3900" b="1" i="1">
              <a:solidFill>
                <a:srgbClr val="0066FF"/>
              </a:solidFill>
              <a:latin typeface="Arial Black" pitchFamily="34" charset="0"/>
            </a:endParaRPr>
          </a:p>
        </p:txBody>
      </p:sp>
      <p:sp>
        <p:nvSpPr>
          <p:cNvPr id="2071" name="Rectangle 930"/>
          <p:cNvSpPr>
            <a:spLocks noChangeArrowheads="1"/>
          </p:cNvSpPr>
          <p:nvPr/>
        </p:nvSpPr>
        <p:spPr bwMode="auto">
          <a:xfrm>
            <a:off x="14095413" y="42379900"/>
            <a:ext cx="17208500"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spAutoFit/>
          </a:bodyPr>
          <a:lstStyle/>
          <a:p>
            <a:pPr algn="just" defTabSz="4418013"/>
            <a:r>
              <a:rPr lang="en-US" altLang="ja-JP" sz="2900" b="1">
                <a:solidFill>
                  <a:srgbClr val="0066FF"/>
                </a:solidFill>
                <a:latin typeface="Arial Black" pitchFamily="34" charset="0"/>
                <a:ea typeface="HG丸ｺﾞｼｯｸM-PRO" pitchFamily="50" charset="-128"/>
              </a:rPr>
              <a:t>[1] H.Nakatsugawa </a:t>
            </a:r>
            <a:r>
              <a:rPr lang="en-US" altLang="ja-JP" sz="2900" b="1" i="1">
                <a:solidFill>
                  <a:srgbClr val="0066FF"/>
                </a:solidFill>
                <a:latin typeface="Arial Black" pitchFamily="34" charset="0"/>
                <a:ea typeface="HG丸ｺﾞｼｯｸM-PRO" pitchFamily="50" charset="-128"/>
              </a:rPr>
              <a:t>et al</a:t>
            </a:r>
            <a:r>
              <a:rPr lang="en-US" altLang="ja-JP" sz="2900" b="1">
                <a:solidFill>
                  <a:srgbClr val="0066FF"/>
                </a:solidFill>
                <a:latin typeface="Arial Black" pitchFamily="34" charset="0"/>
                <a:ea typeface="HG丸ｺﾞｼｯｸM-PRO" pitchFamily="50" charset="-128"/>
              </a:rPr>
              <a:t>., J.Electronic Materials, Vol.38, pp.1387-1391 (2009).</a:t>
            </a:r>
          </a:p>
          <a:p>
            <a:pPr algn="just" defTabSz="4418013"/>
            <a:r>
              <a:rPr lang="en-US" altLang="ja-JP" sz="2900" b="1">
                <a:solidFill>
                  <a:srgbClr val="0066FF"/>
                </a:solidFill>
                <a:latin typeface="Arial Black" pitchFamily="34" charset="0"/>
                <a:ea typeface="HG丸ｺﾞｼｯｸM-PRO" pitchFamily="50" charset="-128"/>
              </a:rPr>
              <a:t>[2] S.Fukuda </a:t>
            </a:r>
            <a:r>
              <a:rPr lang="en-US" altLang="ja-JP" sz="2900" b="1" i="1">
                <a:solidFill>
                  <a:srgbClr val="0066FF"/>
                </a:solidFill>
                <a:latin typeface="Arial Black" pitchFamily="34" charset="0"/>
                <a:ea typeface="HG丸ｺﾞｼｯｸM-PRO" pitchFamily="50" charset="-128"/>
              </a:rPr>
              <a:t>et al</a:t>
            </a:r>
            <a:r>
              <a:rPr lang="en-US" altLang="ja-JP" sz="2900" b="1">
                <a:solidFill>
                  <a:srgbClr val="0066FF"/>
                </a:solidFill>
                <a:latin typeface="Arial Black" pitchFamily="34" charset="0"/>
                <a:ea typeface="HG丸ｺﾞｼｯｸM-PRO" pitchFamily="50" charset="-128"/>
              </a:rPr>
              <a:t>., Japanese J.Applied Physics, Vol.50, pp.031301 (2011).</a:t>
            </a:r>
          </a:p>
        </p:txBody>
      </p:sp>
      <p:pic>
        <p:nvPicPr>
          <p:cNvPr id="2072" name="Picture 1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7600" y="3479800"/>
            <a:ext cx="3673475" cy="127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1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7763" y="2016125"/>
            <a:ext cx="5002212" cy="10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4" name="Picture 10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95313" y="555625"/>
            <a:ext cx="5554662"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5" name="Text Box 844"/>
          <p:cNvSpPr txBox="1">
            <a:spLocks noChangeArrowheads="1"/>
          </p:cNvSpPr>
          <p:nvPr/>
        </p:nvSpPr>
        <p:spPr bwMode="auto">
          <a:xfrm>
            <a:off x="13796963" y="37157025"/>
            <a:ext cx="4164012" cy="10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pPr>
              <a:spcBef>
                <a:spcPct val="50000"/>
              </a:spcBef>
            </a:pPr>
            <a:r>
              <a:rPr lang="en-US" altLang="ja-JP" sz="3900" b="1" i="1">
                <a:solidFill>
                  <a:srgbClr val="0066FF"/>
                </a:solidFill>
                <a:latin typeface="Arial Black" pitchFamily="34" charset="0"/>
              </a:rPr>
              <a:t>SUMMARY</a:t>
            </a:r>
            <a:endParaRPr lang="ja-JP" altLang="en-US" sz="3900" b="1" i="1">
              <a:solidFill>
                <a:srgbClr val="0066FF"/>
              </a:solidFill>
              <a:latin typeface="Arial Black" pitchFamily="34" charset="0"/>
            </a:endParaRPr>
          </a:p>
        </p:txBody>
      </p:sp>
      <p:sp>
        <p:nvSpPr>
          <p:cNvPr id="2076" name="Rectangle 843"/>
          <p:cNvSpPr>
            <a:spLocks noChangeArrowheads="1"/>
          </p:cNvSpPr>
          <p:nvPr/>
        </p:nvSpPr>
        <p:spPr bwMode="auto">
          <a:xfrm>
            <a:off x="895350" y="36502975"/>
            <a:ext cx="12693650" cy="7270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nchor="ctr">
            <a:spAutoFit/>
          </a:bodyPr>
          <a:lstStyle/>
          <a:p>
            <a:endParaRPr lang="ja-JP" altLang="en-US"/>
          </a:p>
        </p:txBody>
      </p:sp>
      <p:sp>
        <p:nvSpPr>
          <p:cNvPr id="2077" name="テキスト ボックス 1"/>
          <p:cNvSpPr txBox="1">
            <a:spLocks noChangeArrowheads="1"/>
          </p:cNvSpPr>
          <p:nvPr/>
        </p:nvSpPr>
        <p:spPr bwMode="auto">
          <a:xfrm>
            <a:off x="14622463" y="15859125"/>
            <a:ext cx="4767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r>
              <a:rPr lang="en-US" altLang="ja-JP" sz="1200" b="1">
                <a:ea typeface="HG丸ｺﾞｼｯｸM-PRO" pitchFamily="50" charset="-128"/>
              </a:rPr>
              <a:t>Fig1. Schematic structure of the self-cooling device</a:t>
            </a:r>
            <a:endParaRPr lang="ja-JP" altLang="en-US" sz="1200" b="1">
              <a:ea typeface="HG丸ｺﾞｼｯｸM-PRO" pitchFamily="50" charset="-128"/>
            </a:endParaRPr>
          </a:p>
        </p:txBody>
      </p:sp>
      <p:pic>
        <p:nvPicPr>
          <p:cNvPr id="2078" name="Picture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04788" y="5738813"/>
            <a:ext cx="7366000" cy="443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9" name="Picture 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3313" y="17543463"/>
            <a:ext cx="6864350" cy="37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0" name="Picture 9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39138" y="16978313"/>
            <a:ext cx="7540625" cy="148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1" name="Picture 9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24250" y="16865600"/>
            <a:ext cx="471805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2" name="Picture 9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50263" y="16891000"/>
            <a:ext cx="52070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3" name="Picture 9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77913" y="16870363"/>
            <a:ext cx="4619625"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4" name="Picture 9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151975" y="11520488"/>
            <a:ext cx="8410575"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5" name="Rectangle 857"/>
          <p:cNvSpPr>
            <a:spLocks noChangeArrowheads="1"/>
          </p:cNvSpPr>
          <p:nvPr/>
        </p:nvSpPr>
        <p:spPr bwMode="auto">
          <a:xfrm>
            <a:off x="7661275" y="18576925"/>
            <a:ext cx="83597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spAutoFit/>
          </a:bodyPr>
          <a:lstStyle/>
          <a:p>
            <a:pPr algn="just" defTabSz="4418013"/>
            <a:r>
              <a:rPr lang="pt-BR" altLang="ja-JP" sz="2900" b="1">
                <a:solidFill>
                  <a:srgbClr val="0066FF"/>
                </a:solidFill>
                <a:latin typeface="Arial Black" pitchFamily="34" charset="0"/>
              </a:rPr>
              <a:t>　</a:t>
            </a:r>
            <a:r>
              <a:rPr lang="en-US" altLang="ja-JP" sz="2900" b="1">
                <a:solidFill>
                  <a:srgbClr val="0066FF"/>
                </a:solidFill>
                <a:latin typeface="Arial Black" pitchFamily="34" charset="0"/>
                <a:ea typeface="HG丸ｺﾞｼｯｸM-PRO" pitchFamily="50" charset="-128"/>
              </a:rPr>
              <a:t>The self-cooling device consists of the n-channe power MOSFET and the n-type and/or the p-type Si wafer which was coated with 0.1μm of Ti to ensure adhesion and 0.4μm of Au deposited by sputtering.</a:t>
            </a:r>
            <a:endParaRPr lang="ja-JP" altLang="en-US" sz="2900" b="1">
              <a:solidFill>
                <a:srgbClr val="0066FF"/>
              </a:solidFill>
              <a:latin typeface="Arial Black" pitchFamily="34" charset="0"/>
              <a:ea typeface="HG丸ｺﾞｼｯｸM-PRO" pitchFamily="50" charset="-128"/>
            </a:endParaRPr>
          </a:p>
        </p:txBody>
      </p:sp>
      <p:pic>
        <p:nvPicPr>
          <p:cNvPr id="2086" name="Picture 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7113" y="23606125"/>
            <a:ext cx="468630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7" name="Rectangle 857"/>
          <p:cNvSpPr>
            <a:spLocks noChangeArrowheads="1"/>
          </p:cNvSpPr>
          <p:nvPr/>
        </p:nvSpPr>
        <p:spPr bwMode="auto">
          <a:xfrm>
            <a:off x="1311275" y="27597100"/>
            <a:ext cx="14508163"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spAutoFit/>
          </a:bodyPr>
          <a:lstStyle/>
          <a:p>
            <a:pPr algn="just" defTabSz="4418013"/>
            <a:r>
              <a:rPr lang="pt-BR" altLang="ja-JP" sz="2900" b="1">
                <a:solidFill>
                  <a:srgbClr val="0066FF"/>
                </a:solidFill>
                <a:latin typeface="Arial Black" pitchFamily="34" charset="0"/>
              </a:rPr>
              <a:t>　</a:t>
            </a:r>
            <a:r>
              <a:rPr lang="en-US" altLang="ja-JP" sz="2900" b="1">
                <a:solidFill>
                  <a:srgbClr val="0066FF"/>
                </a:solidFill>
                <a:latin typeface="Arial Black" pitchFamily="34" charset="0"/>
                <a:ea typeface="HG丸ｺﾞｼｯｸM-PRO" pitchFamily="50" charset="-128"/>
              </a:rPr>
              <a:t>The Joule heat from the power MOSFET is measured </a:t>
            </a:r>
            <a:r>
              <a:rPr lang="en-US" altLang="ja-JP" sz="2900" b="1" u="sng">
                <a:solidFill>
                  <a:srgbClr val="0066FF"/>
                </a:solidFill>
                <a:latin typeface="Arial Black" pitchFamily="34" charset="0"/>
                <a:ea typeface="HG丸ｺﾞｼｯｸM-PRO" pitchFamily="50" charset="-128"/>
              </a:rPr>
              <a:t>2.5W</a:t>
            </a:r>
            <a:r>
              <a:rPr lang="en-US" altLang="ja-JP" sz="2900" b="1">
                <a:solidFill>
                  <a:srgbClr val="0066FF"/>
                </a:solidFill>
                <a:latin typeface="Arial Black" pitchFamily="34" charset="0"/>
                <a:ea typeface="HG丸ｺﾞｼｯｸM-PRO" pitchFamily="50" charset="-128"/>
              </a:rPr>
              <a:t> from the voltage between the drain and the source. The average temperatures of the upper side on the MOSFET, the bottom side on the MOSFET, and the heatsink are </a:t>
            </a:r>
            <a:r>
              <a:rPr lang="en-US" altLang="ja-JP" sz="2900" b="1" u="sng">
                <a:solidFill>
                  <a:srgbClr val="0066FF"/>
                </a:solidFill>
                <a:latin typeface="Arial Black" pitchFamily="34" charset="0"/>
                <a:ea typeface="HG丸ｺﾞｼｯｸM-PRO" pitchFamily="50" charset="-128"/>
              </a:rPr>
              <a:t>16.2℃</a:t>
            </a:r>
            <a:r>
              <a:rPr lang="en-US" altLang="ja-JP" sz="2900" b="1">
                <a:solidFill>
                  <a:srgbClr val="0066FF"/>
                </a:solidFill>
                <a:latin typeface="Arial Black" pitchFamily="34" charset="0"/>
                <a:ea typeface="HG丸ｺﾞｼｯｸM-PRO" pitchFamily="50" charset="-128"/>
              </a:rPr>
              <a:t>, 10.0℃, and 8.8℃, respectively.  </a:t>
            </a:r>
            <a:endParaRPr lang="ja-JP" altLang="en-US" sz="2900" b="1">
              <a:solidFill>
                <a:srgbClr val="0066FF"/>
              </a:solidFill>
              <a:latin typeface="Arial Black" pitchFamily="34" charset="0"/>
              <a:ea typeface="HG丸ｺﾞｼｯｸM-PRO" pitchFamily="50" charset="-128"/>
            </a:endParaRPr>
          </a:p>
        </p:txBody>
      </p:sp>
      <p:sp>
        <p:nvSpPr>
          <p:cNvPr id="2088" name="Rectangle 857"/>
          <p:cNvSpPr>
            <a:spLocks noChangeArrowheads="1"/>
          </p:cNvSpPr>
          <p:nvPr/>
        </p:nvSpPr>
        <p:spPr bwMode="auto">
          <a:xfrm>
            <a:off x="16360775" y="27451050"/>
            <a:ext cx="147986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spAutoFit/>
          </a:bodyPr>
          <a:lstStyle/>
          <a:p>
            <a:pPr algn="just" defTabSz="4418013"/>
            <a:r>
              <a:rPr lang="pt-BR" altLang="ja-JP" sz="2900" b="1">
                <a:solidFill>
                  <a:srgbClr val="0066FF"/>
                </a:solidFill>
                <a:latin typeface="Arial Black" pitchFamily="34" charset="0"/>
              </a:rPr>
              <a:t>　</a:t>
            </a:r>
            <a:r>
              <a:rPr lang="en-US" altLang="ja-JP" sz="2900" b="1">
                <a:solidFill>
                  <a:srgbClr val="0066FF"/>
                </a:solidFill>
                <a:latin typeface="Arial Black" pitchFamily="34" charset="0"/>
                <a:ea typeface="HG丸ｺﾞｼｯｸM-PRO" pitchFamily="50" charset="-128"/>
              </a:rPr>
              <a:t>The Peltier heat from the n-type Si wafer is estimated |</a:t>
            </a:r>
            <a:r>
              <a:rPr lang="en-US" altLang="ja-JP" sz="2900" b="1" i="1">
                <a:solidFill>
                  <a:srgbClr val="0066FF"/>
                </a:solidFill>
                <a:latin typeface="Arial Black" pitchFamily="34" charset="0"/>
                <a:ea typeface="HG丸ｺﾞｼｯｸM-PRO" pitchFamily="50" charset="-128"/>
              </a:rPr>
              <a:t>S</a:t>
            </a:r>
            <a:r>
              <a:rPr lang="en-US" altLang="ja-JP" sz="2900" b="1">
                <a:solidFill>
                  <a:srgbClr val="0066FF"/>
                </a:solidFill>
                <a:latin typeface="Arial Black" pitchFamily="34" charset="0"/>
                <a:ea typeface="HG丸ｺﾞｼｯｸM-PRO" pitchFamily="50" charset="-128"/>
              </a:rPr>
              <a:t>|</a:t>
            </a:r>
            <a:r>
              <a:rPr lang="en-US" altLang="ja-JP" sz="2900" b="1" i="1">
                <a:solidFill>
                  <a:srgbClr val="0066FF"/>
                </a:solidFill>
                <a:latin typeface="Arial Black" pitchFamily="34" charset="0"/>
                <a:ea typeface="HG丸ｺﾞｼｯｸM-PRO" pitchFamily="50" charset="-128"/>
              </a:rPr>
              <a:t>TI</a:t>
            </a:r>
            <a:r>
              <a:rPr lang="en-US" altLang="ja-JP" sz="2900" b="1">
                <a:solidFill>
                  <a:srgbClr val="0066FF"/>
                </a:solidFill>
                <a:latin typeface="Arial Black" pitchFamily="34" charset="0"/>
                <a:ea typeface="HG丸ｺﾞｼｯｸM-PRO" pitchFamily="50" charset="-128"/>
              </a:rPr>
              <a:t> = </a:t>
            </a:r>
            <a:r>
              <a:rPr lang="en-US" altLang="ja-JP" sz="2900" b="1" u="sng">
                <a:solidFill>
                  <a:srgbClr val="0066FF"/>
                </a:solidFill>
                <a:latin typeface="Arial Black" pitchFamily="34" charset="0"/>
                <a:ea typeface="HG丸ｺﾞｼｯｸM-PRO" pitchFamily="50" charset="-128"/>
              </a:rPr>
              <a:t>2.1W</a:t>
            </a:r>
            <a:r>
              <a:rPr lang="en-US" altLang="ja-JP" sz="2900" b="1">
                <a:solidFill>
                  <a:srgbClr val="0066FF"/>
                </a:solidFill>
                <a:latin typeface="Arial Black" pitchFamily="34" charset="0"/>
                <a:ea typeface="HG丸ｺﾞｼｯｸM-PRO" pitchFamily="50" charset="-128"/>
              </a:rPr>
              <a:t> corresponding to |</a:t>
            </a:r>
            <a:r>
              <a:rPr lang="en-US" altLang="ja-JP" sz="2900" b="1" i="1">
                <a:solidFill>
                  <a:srgbClr val="0066FF"/>
                </a:solidFill>
                <a:latin typeface="Arial Black" pitchFamily="34" charset="0"/>
                <a:ea typeface="HG丸ｺﾞｼｯｸM-PRO" pitchFamily="50" charset="-128"/>
              </a:rPr>
              <a:t>S</a:t>
            </a:r>
            <a:r>
              <a:rPr lang="en-US" altLang="ja-JP" sz="2900" b="1">
                <a:solidFill>
                  <a:srgbClr val="0066FF"/>
                </a:solidFill>
                <a:latin typeface="Arial Black" pitchFamily="34" charset="0"/>
                <a:ea typeface="HG丸ｺﾞｼｯｸM-PRO" pitchFamily="50" charset="-128"/>
              </a:rPr>
              <a:t>| = </a:t>
            </a:r>
            <a:r>
              <a:rPr lang="en-US" altLang="ja-JP" sz="2900" b="1" u="sng">
                <a:solidFill>
                  <a:srgbClr val="0066FF"/>
                </a:solidFill>
                <a:latin typeface="Arial Black" pitchFamily="34" charset="0"/>
                <a:ea typeface="HG丸ｺﾞｼｯｸM-PRO" pitchFamily="50" charset="-128"/>
              </a:rPr>
              <a:t>186μV/K</a:t>
            </a:r>
            <a:r>
              <a:rPr lang="en-US" altLang="ja-JP" sz="2900" b="1">
                <a:solidFill>
                  <a:srgbClr val="0066FF"/>
                </a:solidFill>
                <a:latin typeface="Arial Black" pitchFamily="34" charset="0"/>
                <a:ea typeface="HG丸ｺﾞｼｯｸM-PRO" pitchFamily="50" charset="-128"/>
              </a:rPr>
              <a:t>, </a:t>
            </a:r>
            <a:r>
              <a:rPr lang="en-US" altLang="ja-JP" sz="2900" b="1" i="1">
                <a:solidFill>
                  <a:srgbClr val="0066FF"/>
                </a:solidFill>
                <a:latin typeface="Arial Black" pitchFamily="34" charset="0"/>
                <a:ea typeface="HG丸ｺﾞｼｯｸM-PRO" pitchFamily="50" charset="-128"/>
              </a:rPr>
              <a:t>T</a:t>
            </a:r>
            <a:r>
              <a:rPr lang="en-US" altLang="ja-JP" sz="2900" b="1">
                <a:solidFill>
                  <a:srgbClr val="0066FF"/>
                </a:solidFill>
                <a:latin typeface="Arial Black" pitchFamily="34" charset="0"/>
                <a:ea typeface="HG丸ｺﾞｼｯｸM-PRO" pitchFamily="50" charset="-128"/>
              </a:rPr>
              <a:t> = 284K and </a:t>
            </a:r>
            <a:r>
              <a:rPr lang="en-US" altLang="ja-JP" sz="2900" b="1" i="1">
                <a:solidFill>
                  <a:srgbClr val="0066FF"/>
                </a:solidFill>
                <a:latin typeface="Arial Black" pitchFamily="34" charset="0"/>
                <a:ea typeface="HG丸ｺﾞｼｯｸM-PRO" pitchFamily="50" charset="-128"/>
              </a:rPr>
              <a:t>I</a:t>
            </a:r>
            <a:r>
              <a:rPr lang="en-US" altLang="ja-JP" sz="2900" b="1">
                <a:solidFill>
                  <a:srgbClr val="0066FF"/>
                </a:solidFill>
                <a:latin typeface="Arial Black" pitchFamily="34" charset="0"/>
                <a:ea typeface="HG丸ｺﾞｼｯｸM-PRO" pitchFamily="50" charset="-128"/>
              </a:rPr>
              <a:t> = 40A. The average temperatures of the upper side on the MOSFET, the bottom side on the MOSFET, and the heatsink are </a:t>
            </a:r>
            <a:r>
              <a:rPr lang="en-US" altLang="ja-JP" sz="2900" b="1" u="sng">
                <a:solidFill>
                  <a:srgbClr val="0066FF"/>
                </a:solidFill>
                <a:latin typeface="Arial Black" pitchFamily="34" charset="0"/>
                <a:ea typeface="HG丸ｺﾞｼｯｸM-PRO" pitchFamily="50" charset="-128"/>
              </a:rPr>
              <a:t>14.0℃</a:t>
            </a:r>
            <a:r>
              <a:rPr lang="en-US" altLang="ja-JP" sz="2900" b="1">
                <a:solidFill>
                  <a:srgbClr val="0066FF"/>
                </a:solidFill>
                <a:latin typeface="Arial Black" pitchFamily="34" charset="0"/>
                <a:ea typeface="HG丸ｺﾞｼｯｸM-PRO" pitchFamily="50" charset="-128"/>
              </a:rPr>
              <a:t>, 10.3℃, and 9.2℃, respectively.</a:t>
            </a:r>
            <a:endParaRPr lang="ja-JP" altLang="en-US" sz="2900" b="1">
              <a:solidFill>
                <a:srgbClr val="0066FF"/>
              </a:solidFill>
              <a:latin typeface="Arial Black" pitchFamily="34" charset="0"/>
              <a:ea typeface="HG丸ｺﾞｼｯｸM-PRO" pitchFamily="50" charset="-128"/>
            </a:endParaRPr>
          </a:p>
        </p:txBody>
      </p:sp>
      <p:pic>
        <p:nvPicPr>
          <p:cNvPr id="2089" name="Picture 10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0788" y="36733163"/>
            <a:ext cx="12157075" cy="695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0" name="Picture 10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89575" y="23064788"/>
            <a:ext cx="5068888"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1" name="Picture 10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728325" y="23010813"/>
            <a:ext cx="4911725" cy="457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2" name="Picture 1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157575" y="23536275"/>
            <a:ext cx="4429125"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3" name="Picture 10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850225" y="23064788"/>
            <a:ext cx="5103813"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4" name="Picture 10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200100" y="22891750"/>
            <a:ext cx="4951413"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5" name="Picture 10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89025" y="30348238"/>
            <a:ext cx="4562475"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6" name="Picture 10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76888" y="30000575"/>
            <a:ext cx="5043487"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7" name="Picture 10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587038" y="29638625"/>
            <a:ext cx="5053012"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8" name="Picture 1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275050" y="30127575"/>
            <a:ext cx="44958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9" name="Picture 11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716875" y="29733875"/>
            <a:ext cx="5368925" cy="461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0" name="Picture 1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200100" y="29635450"/>
            <a:ext cx="4864100" cy="461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1" name="Picture 58"/>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689475" y="18973800"/>
            <a:ext cx="1128713"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矢印コネクタ 2"/>
          <p:cNvCxnSpPr/>
          <p:nvPr/>
        </p:nvCxnSpPr>
        <p:spPr>
          <a:xfrm flipH="1">
            <a:off x="5476875" y="19608800"/>
            <a:ext cx="434975" cy="200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4859338" y="18789650"/>
            <a:ext cx="152400" cy="3603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04" name="Picture 5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646025" y="10296525"/>
            <a:ext cx="7624763"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5" name="テキスト ボックス 7"/>
          <p:cNvSpPr txBox="1">
            <a:spLocks noChangeArrowheads="1"/>
          </p:cNvSpPr>
          <p:nvPr/>
        </p:nvSpPr>
        <p:spPr bwMode="auto">
          <a:xfrm>
            <a:off x="13393738" y="23258463"/>
            <a:ext cx="1228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r>
              <a:rPr lang="en-US" altLang="ja-JP" sz="1200" b="1">
                <a:solidFill>
                  <a:schemeClr val="bg1"/>
                </a:solidFill>
              </a:rPr>
              <a:t>120 minutes</a:t>
            </a:r>
            <a:endParaRPr lang="ja-JP" altLang="en-US" sz="1200" b="1">
              <a:solidFill>
                <a:schemeClr val="bg1"/>
              </a:solidFill>
            </a:endParaRPr>
          </a:p>
        </p:txBody>
      </p:sp>
      <p:sp>
        <p:nvSpPr>
          <p:cNvPr id="2106" name="テキスト ボックス 67"/>
          <p:cNvSpPr txBox="1">
            <a:spLocks noChangeArrowheads="1"/>
          </p:cNvSpPr>
          <p:nvPr/>
        </p:nvSpPr>
        <p:spPr bwMode="auto">
          <a:xfrm>
            <a:off x="28773438" y="23210838"/>
            <a:ext cx="1228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r>
              <a:rPr lang="en-US" altLang="ja-JP" sz="1200" b="1">
                <a:solidFill>
                  <a:schemeClr val="bg1"/>
                </a:solidFill>
              </a:rPr>
              <a:t>120 minutes</a:t>
            </a:r>
            <a:endParaRPr lang="ja-JP" altLang="en-US" sz="1200" b="1">
              <a:solidFill>
                <a:schemeClr val="bg1"/>
              </a:solidFill>
            </a:endParaRPr>
          </a:p>
        </p:txBody>
      </p:sp>
      <p:sp>
        <p:nvSpPr>
          <p:cNvPr id="2107" name="テキスト ボックス 68"/>
          <p:cNvSpPr txBox="1">
            <a:spLocks noChangeArrowheads="1"/>
          </p:cNvSpPr>
          <p:nvPr/>
        </p:nvSpPr>
        <p:spPr bwMode="auto">
          <a:xfrm>
            <a:off x="13393738" y="29878338"/>
            <a:ext cx="1228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r>
              <a:rPr lang="en-US" altLang="ja-JP" sz="1200" b="1">
                <a:solidFill>
                  <a:schemeClr val="bg1"/>
                </a:solidFill>
              </a:rPr>
              <a:t>120 minutes</a:t>
            </a:r>
            <a:endParaRPr lang="ja-JP" altLang="en-US" sz="1200" b="1">
              <a:solidFill>
                <a:schemeClr val="bg1"/>
              </a:solidFill>
            </a:endParaRPr>
          </a:p>
        </p:txBody>
      </p:sp>
      <p:sp>
        <p:nvSpPr>
          <p:cNvPr id="2108" name="テキスト ボックス 69"/>
          <p:cNvSpPr txBox="1">
            <a:spLocks noChangeArrowheads="1"/>
          </p:cNvSpPr>
          <p:nvPr/>
        </p:nvSpPr>
        <p:spPr bwMode="auto">
          <a:xfrm>
            <a:off x="28686125" y="29894213"/>
            <a:ext cx="1228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r>
              <a:rPr lang="en-US" altLang="ja-JP" sz="1200" b="1">
                <a:solidFill>
                  <a:schemeClr val="bg1"/>
                </a:solidFill>
              </a:rPr>
              <a:t>120 minutes</a:t>
            </a:r>
            <a:endParaRPr lang="ja-JP" altLang="en-US" sz="1200" b="1">
              <a:solidFill>
                <a:schemeClr val="bg1"/>
              </a:solidFill>
            </a:endParaRPr>
          </a:p>
        </p:txBody>
      </p:sp>
      <p:sp>
        <p:nvSpPr>
          <p:cNvPr id="2109" name="Rectangle 857"/>
          <p:cNvSpPr>
            <a:spLocks noChangeArrowheads="1"/>
          </p:cNvSpPr>
          <p:nvPr/>
        </p:nvSpPr>
        <p:spPr bwMode="auto">
          <a:xfrm>
            <a:off x="1220788" y="34247138"/>
            <a:ext cx="147986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spAutoFit/>
          </a:bodyPr>
          <a:lstStyle/>
          <a:p>
            <a:pPr algn="just" defTabSz="4418013"/>
            <a:r>
              <a:rPr lang="pt-BR" altLang="ja-JP" sz="2900" b="1">
                <a:solidFill>
                  <a:srgbClr val="0066FF"/>
                </a:solidFill>
                <a:latin typeface="Arial Black" pitchFamily="34" charset="0"/>
              </a:rPr>
              <a:t>　</a:t>
            </a:r>
            <a:r>
              <a:rPr lang="en-US" altLang="ja-JP" sz="2900" b="1">
                <a:solidFill>
                  <a:srgbClr val="0066FF"/>
                </a:solidFill>
                <a:latin typeface="Arial Black" pitchFamily="34" charset="0"/>
                <a:ea typeface="HG丸ｺﾞｼｯｸM-PRO" pitchFamily="50" charset="-128"/>
              </a:rPr>
              <a:t>The Peltier heat from the p-type Si wafer is estimated |</a:t>
            </a:r>
            <a:r>
              <a:rPr lang="en-US" altLang="ja-JP" sz="2900" b="1" i="1">
                <a:solidFill>
                  <a:srgbClr val="0066FF"/>
                </a:solidFill>
                <a:latin typeface="Arial Black" pitchFamily="34" charset="0"/>
                <a:ea typeface="HG丸ｺﾞｼｯｸM-PRO" pitchFamily="50" charset="-128"/>
              </a:rPr>
              <a:t>S</a:t>
            </a:r>
            <a:r>
              <a:rPr lang="en-US" altLang="ja-JP" sz="2900" b="1">
                <a:solidFill>
                  <a:srgbClr val="0066FF"/>
                </a:solidFill>
                <a:latin typeface="Arial Black" pitchFamily="34" charset="0"/>
                <a:ea typeface="HG丸ｺﾞｼｯｸM-PRO" pitchFamily="50" charset="-128"/>
              </a:rPr>
              <a:t>|</a:t>
            </a:r>
            <a:r>
              <a:rPr lang="en-US" altLang="ja-JP" sz="2900" b="1" i="1">
                <a:solidFill>
                  <a:srgbClr val="0066FF"/>
                </a:solidFill>
                <a:latin typeface="Arial Black" pitchFamily="34" charset="0"/>
                <a:ea typeface="HG丸ｺﾞｼｯｸM-PRO" pitchFamily="50" charset="-128"/>
              </a:rPr>
              <a:t>TI</a:t>
            </a:r>
            <a:r>
              <a:rPr lang="en-US" altLang="ja-JP" sz="2900" b="1">
                <a:solidFill>
                  <a:srgbClr val="0066FF"/>
                </a:solidFill>
                <a:latin typeface="Arial Black" pitchFamily="34" charset="0"/>
                <a:ea typeface="HG丸ｺﾞｼｯｸM-PRO" pitchFamily="50" charset="-128"/>
              </a:rPr>
              <a:t> = </a:t>
            </a:r>
            <a:r>
              <a:rPr lang="en-US" altLang="ja-JP" sz="2900" b="1" u="sng">
                <a:solidFill>
                  <a:srgbClr val="0066FF"/>
                </a:solidFill>
                <a:latin typeface="Arial Black" pitchFamily="34" charset="0"/>
                <a:ea typeface="HG丸ｺﾞｼｯｸM-PRO" pitchFamily="50" charset="-128"/>
              </a:rPr>
              <a:t>2.3W</a:t>
            </a:r>
            <a:r>
              <a:rPr lang="en-US" altLang="ja-JP" sz="2900" b="1">
                <a:solidFill>
                  <a:srgbClr val="0066FF"/>
                </a:solidFill>
                <a:latin typeface="Arial Black" pitchFamily="34" charset="0"/>
                <a:ea typeface="HG丸ｺﾞｼｯｸM-PRO" pitchFamily="50" charset="-128"/>
              </a:rPr>
              <a:t> corresponding to |</a:t>
            </a:r>
            <a:r>
              <a:rPr lang="en-US" altLang="ja-JP" sz="2900" b="1" i="1">
                <a:solidFill>
                  <a:srgbClr val="0066FF"/>
                </a:solidFill>
                <a:latin typeface="Arial Black" pitchFamily="34" charset="0"/>
                <a:ea typeface="HG丸ｺﾞｼｯｸM-PRO" pitchFamily="50" charset="-128"/>
              </a:rPr>
              <a:t>S</a:t>
            </a:r>
            <a:r>
              <a:rPr lang="en-US" altLang="ja-JP" sz="2900" b="1">
                <a:solidFill>
                  <a:srgbClr val="0066FF"/>
                </a:solidFill>
                <a:latin typeface="Arial Black" pitchFamily="34" charset="0"/>
                <a:ea typeface="HG丸ｺﾞｼｯｸM-PRO" pitchFamily="50" charset="-128"/>
              </a:rPr>
              <a:t>| = </a:t>
            </a:r>
            <a:r>
              <a:rPr lang="en-US" altLang="ja-JP" sz="2900" b="1" u="sng">
                <a:solidFill>
                  <a:srgbClr val="0066FF"/>
                </a:solidFill>
                <a:latin typeface="Arial Black" pitchFamily="34" charset="0"/>
                <a:ea typeface="HG丸ｺﾞｼｯｸM-PRO" pitchFamily="50" charset="-128"/>
              </a:rPr>
              <a:t>196μV/K</a:t>
            </a:r>
            <a:r>
              <a:rPr lang="en-US" altLang="ja-JP" sz="2900" b="1">
                <a:solidFill>
                  <a:srgbClr val="0066FF"/>
                </a:solidFill>
                <a:latin typeface="Arial Black" pitchFamily="34" charset="0"/>
                <a:ea typeface="HG丸ｺﾞｼｯｸM-PRO" pitchFamily="50" charset="-128"/>
              </a:rPr>
              <a:t>, </a:t>
            </a:r>
            <a:r>
              <a:rPr lang="en-US" altLang="ja-JP" sz="2900" b="1" i="1">
                <a:solidFill>
                  <a:srgbClr val="0066FF"/>
                </a:solidFill>
                <a:latin typeface="Arial Black" pitchFamily="34" charset="0"/>
                <a:ea typeface="HG丸ｺﾞｼｯｸM-PRO" pitchFamily="50" charset="-128"/>
              </a:rPr>
              <a:t>T</a:t>
            </a:r>
            <a:r>
              <a:rPr lang="en-US" altLang="ja-JP" sz="2900" b="1">
                <a:solidFill>
                  <a:srgbClr val="0066FF"/>
                </a:solidFill>
                <a:latin typeface="Arial Black" pitchFamily="34" charset="0"/>
                <a:ea typeface="HG丸ｺﾞｼｯｸM-PRO" pitchFamily="50" charset="-128"/>
              </a:rPr>
              <a:t> = 289K and </a:t>
            </a:r>
            <a:r>
              <a:rPr lang="en-US" altLang="ja-JP" sz="2900" b="1" i="1">
                <a:solidFill>
                  <a:srgbClr val="0066FF"/>
                </a:solidFill>
                <a:latin typeface="Arial Black" pitchFamily="34" charset="0"/>
                <a:ea typeface="HG丸ｺﾞｼｯｸM-PRO" pitchFamily="50" charset="-128"/>
              </a:rPr>
              <a:t>I </a:t>
            </a:r>
            <a:r>
              <a:rPr lang="en-US" altLang="ja-JP" sz="2900" b="1">
                <a:solidFill>
                  <a:srgbClr val="0066FF"/>
                </a:solidFill>
                <a:latin typeface="Arial Black" pitchFamily="34" charset="0"/>
                <a:ea typeface="HG丸ｺﾞｼｯｸM-PRO" pitchFamily="50" charset="-128"/>
              </a:rPr>
              <a:t>= 40A. The average temperatures of the upper side on the MOSFET, the bottom side on the MOSFET, and the heatsink are </a:t>
            </a:r>
            <a:r>
              <a:rPr lang="en-US" altLang="ja-JP" sz="2900" b="1" u="sng">
                <a:solidFill>
                  <a:srgbClr val="0066FF"/>
                </a:solidFill>
                <a:latin typeface="Arial Black" pitchFamily="34" charset="0"/>
                <a:ea typeface="HG丸ｺﾞｼｯｸM-PRO" pitchFamily="50" charset="-128"/>
              </a:rPr>
              <a:t>15.4℃</a:t>
            </a:r>
            <a:r>
              <a:rPr lang="en-US" altLang="ja-JP" sz="2900" b="1">
                <a:solidFill>
                  <a:srgbClr val="0066FF"/>
                </a:solidFill>
                <a:latin typeface="Arial Black" pitchFamily="34" charset="0"/>
                <a:ea typeface="HG丸ｺﾞｼｯｸM-PRO" pitchFamily="50" charset="-128"/>
              </a:rPr>
              <a:t>, 11.3℃, and 9.5℃, respectively.</a:t>
            </a:r>
            <a:endParaRPr lang="ja-JP" altLang="en-US" sz="2900" b="1">
              <a:solidFill>
                <a:srgbClr val="0066FF"/>
              </a:solidFill>
              <a:latin typeface="Arial Black" pitchFamily="34" charset="0"/>
              <a:ea typeface="HG丸ｺﾞｼｯｸM-PRO" pitchFamily="50" charset="-128"/>
            </a:endParaRPr>
          </a:p>
        </p:txBody>
      </p:sp>
      <p:sp>
        <p:nvSpPr>
          <p:cNvPr id="2110" name="Rectangle 857"/>
          <p:cNvSpPr>
            <a:spLocks noChangeArrowheads="1"/>
          </p:cNvSpPr>
          <p:nvPr/>
        </p:nvSpPr>
        <p:spPr bwMode="auto">
          <a:xfrm>
            <a:off x="16376650" y="34170938"/>
            <a:ext cx="147986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spAutoFit/>
          </a:bodyPr>
          <a:lstStyle/>
          <a:p>
            <a:pPr algn="just" defTabSz="4418013"/>
            <a:r>
              <a:rPr lang="pt-BR" altLang="ja-JP" sz="2900" b="1">
                <a:solidFill>
                  <a:srgbClr val="0066FF"/>
                </a:solidFill>
                <a:latin typeface="Arial Black" pitchFamily="34" charset="0"/>
              </a:rPr>
              <a:t>　</a:t>
            </a:r>
            <a:r>
              <a:rPr lang="en-US" altLang="ja-JP" sz="2900" b="1">
                <a:solidFill>
                  <a:srgbClr val="0066FF"/>
                </a:solidFill>
                <a:latin typeface="Arial Black" pitchFamily="34" charset="0"/>
                <a:ea typeface="HG丸ｺﾞｼｯｸM-PRO" pitchFamily="50" charset="-128"/>
              </a:rPr>
              <a:t>The Peltier heat from the Si wafers is estimated |</a:t>
            </a:r>
            <a:r>
              <a:rPr lang="en-US" altLang="ja-JP" sz="2900" b="1" i="1">
                <a:solidFill>
                  <a:srgbClr val="0066FF"/>
                </a:solidFill>
                <a:latin typeface="Arial Black" pitchFamily="34" charset="0"/>
                <a:ea typeface="HG丸ｺﾞｼｯｸM-PRO" pitchFamily="50" charset="-128"/>
              </a:rPr>
              <a:t>S</a:t>
            </a:r>
            <a:r>
              <a:rPr lang="en-US" altLang="ja-JP" sz="2900" b="1">
                <a:solidFill>
                  <a:srgbClr val="0066FF"/>
                </a:solidFill>
                <a:latin typeface="Arial Black" pitchFamily="34" charset="0"/>
                <a:ea typeface="HG丸ｺﾞｼｯｸM-PRO" pitchFamily="50" charset="-128"/>
              </a:rPr>
              <a:t>|</a:t>
            </a:r>
            <a:r>
              <a:rPr lang="en-US" altLang="ja-JP" sz="2900" b="1" i="1">
                <a:solidFill>
                  <a:srgbClr val="0066FF"/>
                </a:solidFill>
                <a:latin typeface="Arial Black" pitchFamily="34" charset="0"/>
                <a:ea typeface="HG丸ｺﾞｼｯｸM-PRO" pitchFamily="50" charset="-128"/>
              </a:rPr>
              <a:t>TI</a:t>
            </a:r>
            <a:r>
              <a:rPr lang="en-US" altLang="ja-JP" sz="2900" b="1">
                <a:solidFill>
                  <a:srgbClr val="0066FF"/>
                </a:solidFill>
                <a:latin typeface="Arial Black" pitchFamily="34" charset="0"/>
                <a:ea typeface="HG丸ｺﾞｼｯｸM-PRO" pitchFamily="50" charset="-128"/>
              </a:rPr>
              <a:t> = </a:t>
            </a:r>
            <a:r>
              <a:rPr lang="en-US" altLang="ja-JP" sz="2900" b="1" u="sng">
                <a:solidFill>
                  <a:srgbClr val="0066FF"/>
                </a:solidFill>
                <a:latin typeface="Arial Black" pitchFamily="34" charset="0"/>
                <a:ea typeface="HG丸ｺﾞｼｯｸM-PRO" pitchFamily="50" charset="-128"/>
              </a:rPr>
              <a:t>4.3W</a:t>
            </a:r>
            <a:r>
              <a:rPr lang="en-US" altLang="ja-JP" sz="2900" b="1">
                <a:solidFill>
                  <a:srgbClr val="0066FF"/>
                </a:solidFill>
                <a:latin typeface="Arial Black" pitchFamily="34" charset="0"/>
                <a:ea typeface="HG丸ｺﾞｼｯｸM-PRO" pitchFamily="50" charset="-128"/>
              </a:rPr>
              <a:t> corresponding to |</a:t>
            </a:r>
            <a:r>
              <a:rPr lang="en-US" altLang="ja-JP" sz="2900" b="1" i="1">
                <a:solidFill>
                  <a:srgbClr val="0066FF"/>
                </a:solidFill>
                <a:latin typeface="Arial Black" pitchFamily="34" charset="0"/>
                <a:ea typeface="HG丸ｺﾞｼｯｸM-PRO" pitchFamily="50" charset="-128"/>
              </a:rPr>
              <a:t>S</a:t>
            </a:r>
            <a:r>
              <a:rPr lang="en-US" altLang="ja-JP" sz="2900" b="1">
                <a:solidFill>
                  <a:srgbClr val="0066FF"/>
                </a:solidFill>
                <a:latin typeface="Arial Black" pitchFamily="34" charset="0"/>
                <a:ea typeface="HG丸ｺﾞｼｯｸM-PRO" pitchFamily="50" charset="-128"/>
              </a:rPr>
              <a:t>| = </a:t>
            </a:r>
            <a:r>
              <a:rPr lang="en-US" altLang="ja-JP" sz="2900" b="1" u="sng">
                <a:solidFill>
                  <a:srgbClr val="0066FF"/>
                </a:solidFill>
                <a:latin typeface="Arial Black" pitchFamily="34" charset="0"/>
                <a:ea typeface="HG丸ｺﾞｼｯｸM-PRO" pitchFamily="50" charset="-128"/>
              </a:rPr>
              <a:t>377μV/K</a:t>
            </a:r>
            <a:r>
              <a:rPr lang="en-US" altLang="ja-JP" sz="2900" b="1">
                <a:solidFill>
                  <a:srgbClr val="0066FF"/>
                </a:solidFill>
                <a:latin typeface="Arial Black" pitchFamily="34" charset="0"/>
                <a:ea typeface="HG丸ｺﾞｼｯｸM-PRO" pitchFamily="50" charset="-128"/>
              </a:rPr>
              <a:t>, </a:t>
            </a:r>
            <a:r>
              <a:rPr lang="en-US" altLang="ja-JP" sz="2900" b="1" i="1">
                <a:solidFill>
                  <a:srgbClr val="0066FF"/>
                </a:solidFill>
                <a:latin typeface="Arial Black" pitchFamily="34" charset="0"/>
                <a:ea typeface="HG丸ｺﾞｼｯｸM-PRO" pitchFamily="50" charset="-128"/>
              </a:rPr>
              <a:t>T</a:t>
            </a:r>
            <a:r>
              <a:rPr lang="en-US" altLang="ja-JP" sz="2900" b="1">
                <a:solidFill>
                  <a:srgbClr val="0066FF"/>
                </a:solidFill>
                <a:latin typeface="Arial Black" pitchFamily="34" charset="0"/>
                <a:ea typeface="HG丸ｺﾞｼｯｸM-PRO" pitchFamily="50" charset="-128"/>
              </a:rPr>
              <a:t> = 287K and </a:t>
            </a:r>
            <a:r>
              <a:rPr lang="en-US" altLang="ja-JP" sz="2900" b="1" i="1">
                <a:solidFill>
                  <a:srgbClr val="0066FF"/>
                </a:solidFill>
                <a:latin typeface="Arial Black" pitchFamily="34" charset="0"/>
                <a:ea typeface="HG丸ｺﾞｼｯｸM-PRO" pitchFamily="50" charset="-128"/>
              </a:rPr>
              <a:t>I </a:t>
            </a:r>
            <a:r>
              <a:rPr lang="en-US" altLang="ja-JP" sz="2900" b="1">
                <a:solidFill>
                  <a:srgbClr val="0066FF"/>
                </a:solidFill>
                <a:latin typeface="Arial Black" pitchFamily="34" charset="0"/>
                <a:ea typeface="HG丸ｺﾞｼｯｸM-PRO" pitchFamily="50" charset="-128"/>
              </a:rPr>
              <a:t>= 40A. The average temperatures of the upper side on the MOSFET, the bottom side on the MOSFET, and the heatsink are </a:t>
            </a:r>
            <a:r>
              <a:rPr lang="en-US" altLang="ja-JP" sz="2900" b="1" u="sng">
                <a:solidFill>
                  <a:srgbClr val="0066FF"/>
                </a:solidFill>
                <a:latin typeface="Arial Black" pitchFamily="34" charset="0"/>
                <a:ea typeface="HG丸ｺﾞｼｯｸM-PRO" pitchFamily="50" charset="-128"/>
              </a:rPr>
              <a:t>15.6℃</a:t>
            </a:r>
            <a:r>
              <a:rPr lang="en-US" altLang="ja-JP" sz="2900" b="1">
                <a:solidFill>
                  <a:srgbClr val="0066FF"/>
                </a:solidFill>
                <a:latin typeface="Arial Black" pitchFamily="34" charset="0"/>
                <a:ea typeface="HG丸ｺﾞｼｯｸM-PRO" pitchFamily="50" charset="-128"/>
              </a:rPr>
              <a:t>, 12.3℃, and 9.0℃, respectively.</a:t>
            </a:r>
            <a:endParaRPr lang="ja-JP" altLang="en-US" sz="2900" b="1">
              <a:solidFill>
                <a:srgbClr val="0066FF"/>
              </a:solidFill>
              <a:latin typeface="Arial Black" pitchFamily="34" charset="0"/>
              <a:ea typeface="HG丸ｺﾞｼｯｸM-PRO" pitchFamily="50" charset="-128"/>
            </a:endParaRPr>
          </a:p>
        </p:txBody>
      </p:sp>
      <p:sp>
        <p:nvSpPr>
          <p:cNvPr id="2111" name="Rectangle 857"/>
          <p:cNvSpPr>
            <a:spLocks noChangeArrowheads="1"/>
          </p:cNvSpPr>
          <p:nvPr/>
        </p:nvSpPr>
        <p:spPr bwMode="auto">
          <a:xfrm>
            <a:off x="13947775" y="37858700"/>
            <a:ext cx="17432338" cy="357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spAutoFit/>
          </a:bodyPr>
          <a:lstStyle/>
          <a:p>
            <a:pPr algn="just" defTabSz="4418013"/>
            <a:r>
              <a:rPr lang="pt-BR" altLang="ja-JP" sz="2900" b="1">
                <a:solidFill>
                  <a:srgbClr val="0066FF"/>
                </a:solidFill>
                <a:latin typeface="Arial Black" pitchFamily="34" charset="0"/>
              </a:rPr>
              <a:t>　</a:t>
            </a:r>
            <a:r>
              <a:rPr lang="en-US" altLang="ja-JP" sz="2900" b="1">
                <a:solidFill>
                  <a:srgbClr val="0066FF"/>
                </a:solidFill>
                <a:latin typeface="Arial Black" pitchFamily="34" charset="0"/>
                <a:ea typeface="HG丸ｺﾞｼｯｸM-PRO" pitchFamily="50" charset="-128"/>
              </a:rPr>
              <a:t>We indicate for the first time that the average temperature of the upper side on the power MOSFET with the n-type silicon wafer is cooled down about </a:t>
            </a:r>
            <a:r>
              <a:rPr lang="en-US" altLang="ja-JP" sz="2900" b="1" u="sng">
                <a:solidFill>
                  <a:srgbClr val="0066FF"/>
                </a:solidFill>
                <a:latin typeface="Arial Black" pitchFamily="34" charset="0"/>
                <a:ea typeface="HG丸ｺﾞｼｯｸM-PRO" pitchFamily="50" charset="-128"/>
              </a:rPr>
              <a:t>2.2℃</a:t>
            </a:r>
            <a:r>
              <a:rPr lang="en-US" altLang="ja-JP" sz="2900" b="1">
                <a:solidFill>
                  <a:srgbClr val="0066FF"/>
                </a:solidFill>
                <a:latin typeface="Arial Black" pitchFamily="34" charset="0"/>
                <a:ea typeface="HG丸ｺﾞｼｯｸM-PRO" pitchFamily="50" charset="-128"/>
              </a:rPr>
              <a:t>, in which the electric current of 40A flows from upper to lower direction for the self-cooling device. This certainly warrants future work on the improvement of the measurement condition. Nonetheless, the n-type and/or p-type silicon wafers would be one of the candidate materials for use to improve the heat removal or cooling for silicon power devices.</a:t>
            </a:r>
            <a:endParaRPr lang="ja-JP" altLang="en-US" sz="2900" b="1">
              <a:solidFill>
                <a:srgbClr val="0066FF"/>
              </a:solidFill>
              <a:latin typeface="Arial Black" pitchFamily="34" charset="0"/>
              <a:ea typeface="HG丸ｺﾞｼｯｸM-PRO" pitchFamily="50" charset="-128"/>
            </a:endParaRPr>
          </a:p>
        </p:txBody>
      </p:sp>
      <p:sp>
        <p:nvSpPr>
          <p:cNvPr id="2112" name="テキスト ボックス 67"/>
          <p:cNvSpPr txBox="1">
            <a:spLocks noChangeArrowheads="1"/>
          </p:cNvSpPr>
          <p:nvPr/>
        </p:nvSpPr>
        <p:spPr bwMode="auto">
          <a:xfrm>
            <a:off x="8212138" y="18453100"/>
            <a:ext cx="779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r>
              <a:rPr lang="en-US" altLang="ja-JP" sz="1200" b="1">
                <a:ea typeface="HG丸ｺﾞｼｯｸM-PRO" pitchFamily="50" charset="-128"/>
              </a:rPr>
              <a:t>Fig4.</a:t>
            </a:r>
            <a:r>
              <a:rPr lang="ja-JP" altLang="en-US" sz="1200" b="1">
                <a:ea typeface="HG丸ｺﾞｼｯｸM-PRO" pitchFamily="50" charset="-128"/>
              </a:rPr>
              <a:t> </a:t>
            </a:r>
            <a:r>
              <a:rPr lang="en-US" altLang="ja-JP" sz="1200" b="1">
                <a:ea typeface="HG丸ｺﾞｼｯｸM-PRO" pitchFamily="50" charset="-128"/>
              </a:rPr>
              <a:t>SEM image and EPMA micrographs of the chemical composition of the coatings on the Si wafer</a:t>
            </a:r>
            <a:endParaRPr lang="ja-JP" altLang="en-US" sz="1200" b="1">
              <a:ea typeface="HG丸ｺﾞｼｯｸM-PRO" pitchFamily="50" charset="-128"/>
            </a:endParaRPr>
          </a:p>
        </p:txBody>
      </p:sp>
      <p:sp>
        <p:nvSpPr>
          <p:cNvPr id="2113" name="テキスト ボックス 67"/>
          <p:cNvSpPr txBox="1">
            <a:spLocks noChangeArrowheads="1"/>
          </p:cNvSpPr>
          <p:nvPr/>
        </p:nvSpPr>
        <p:spPr bwMode="auto">
          <a:xfrm>
            <a:off x="16538575" y="21348700"/>
            <a:ext cx="4730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r>
              <a:rPr lang="en-US" altLang="ja-JP" sz="1200" b="1">
                <a:ea typeface="HG丸ｺﾞｼｯｸM-PRO" pitchFamily="50" charset="-128"/>
              </a:rPr>
              <a:t>Fig5. Temperature dependence of the electrical resistivity </a:t>
            </a:r>
            <a:r>
              <a:rPr lang="ja-JP" altLang="en-US" sz="1200" b="1">
                <a:ea typeface="HG丸ｺﾞｼｯｸM-PRO" pitchFamily="50" charset="-128"/>
              </a:rPr>
              <a:t> </a:t>
            </a:r>
          </a:p>
        </p:txBody>
      </p:sp>
      <p:sp>
        <p:nvSpPr>
          <p:cNvPr id="2114" name="テキスト ボックス 67"/>
          <p:cNvSpPr txBox="1">
            <a:spLocks noChangeArrowheads="1"/>
          </p:cNvSpPr>
          <p:nvPr/>
        </p:nvSpPr>
        <p:spPr bwMode="auto">
          <a:xfrm>
            <a:off x="21512213" y="21378863"/>
            <a:ext cx="4730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r>
              <a:rPr lang="en-US" altLang="ja-JP" sz="1200" b="1">
                <a:ea typeface="HG丸ｺﾞｼｯｸM-PRO" pitchFamily="50" charset="-128"/>
              </a:rPr>
              <a:t>Fig6. Temperature dependence of the density and the mobility </a:t>
            </a:r>
            <a:r>
              <a:rPr lang="ja-JP" altLang="en-US" sz="1200" b="1">
                <a:ea typeface="HG丸ｺﾞｼｯｸM-PRO" pitchFamily="50" charset="-128"/>
              </a:rPr>
              <a:t> </a:t>
            </a:r>
          </a:p>
        </p:txBody>
      </p:sp>
      <p:sp>
        <p:nvSpPr>
          <p:cNvPr id="2115" name="テキスト ボックス 67"/>
          <p:cNvSpPr txBox="1">
            <a:spLocks noChangeArrowheads="1"/>
          </p:cNvSpPr>
          <p:nvPr/>
        </p:nvSpPr>
        <p:spPr bwMode="auto">
          <a:xfrm>
            <a:off x="26819225" y="21372513"/>
            <a:ext cx="4429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r>
              <a:rPr lang="en-US" altLang="ja-JP" sz="1200" b="1">
                <a:ea typeface="HG丸ｺﾞｼｯｸM-PRO" pitchFamily="50" charset="-128"/>
              </a:rPr>
              <a:t>Fig7. Temperature dependence of the Seebeck coefficient </a:t>
            </a:r>
            <a:r>
              <a:rPr lang="ja-JP" altLang="en-US" sz="1200" b="1">
                <a:ea typeface="HG丸ｺﾞｼｯｸM-PRO" pitchFamily="50" charset="-128"/>
              </a:rPr>
              <a:t> </a:t>
            </a:r>
          </a:p>
        </p:txBody>
      </p:sp>
      <p:sp>
        <p:nvSpPr>
          <p:cNvPr id="2" name="正方形/長方形 1"/>
          <p:cNvSpPr/>
          <p:nvPr/>
        </p:nvSpPr>
        <p:spPr>
          <a:xfrm>
            <a:off x="27955875" y="13022263"/>
            <a:ext cx="1189038" cy="2397125"/>
          </a:xfrm>
          <a:prstGeom prst="rect">
            <a:avLst/>
          </a:prstGeom>
          <a:noFill/>
          <a:ln w="508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17" name="テキスト ボックス 3"/>
          <p:cNvSpPr txBox="1">
            <a:spLocks noChangeArrowheads="1"/>
          </p:cNvSpPr>
          <p:nvPr/>
        </p:nvSpPr>
        <p:spPr bwMode="auto">
          <a:xfrm>
            <a:off x="19389725" y="20089813"/>
            <a:ext cx="1169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r>
              <a:rPr lang="en-US" altLang="ja-JP" sz="1000" b="1">
                <a:solidFill>
                  <a:srgbClr val="0000FF"/>
                </a:solidFill>
              </a:rPr>
              <a:t>10.3 </a:t>
            </a:r>
            <a:r>
              <a:rPr lang="en-US" altLang="ja-JP" sz="1000" b="1" i="1">
                <a:solidFill>
                  <a:srgbClr val="0000FF"/>
                </a:solidFill>
              </a:rPr>
              <a:t>m</a:t>
            </a:r>
            <a:r>
              <a:rPr lang="en-US" altLang="ja-JP" sz="1000" b="1">
                <a:solidFill>
                  <a:srgbClr val="0000FF"/>
                </a:solidFill>
              </a:rPr>
              <a:t>Ωcm</a:t>
            </a:r>
            <a:endParaRPr lang="ja-JP" altLang="en-US" sz="1000" b="1">
              <a:solidFill>
                <a:srgbClr val="0000FF"/>
              </a:solidFill>
            </a:endParaRPr>
          </a:p>
        </p:txBody>
      </p:sp>
      <p:sp>
        <p:nvSpPr>
          <p:cNvPr id="2118" name="テキスト ボックス 69"/>
          <p:cNvSpPr txBox="1">
            <a:spLocks noChangeArrowheads="1"/>
          </p:cNvSpPr>
          <p:nvPr/>
        </p:nvSpPr>
        <p:spPr bwMode="auto">
          <a:xfrm>
            <a:off x="19451638" y="20335875"/>
            <a:ext cx="1171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r>
              <a:rPr lang="en-US" altLang="ja-JP" sz="1000" b="1">
                <a:solidFill>
                  <a:srgbClr val="FF0000"/>
                </a:solidFill>
              </a:rPr>
              <a:t>3.00 </a:t>
            </a:r>
            <a:r>
              <a:rPr lang="en-US" altLang="ja-JP" sz="1000" b="1" i="1">
                <a:solidFill>
                  <a:srgbClr val="FF0000"/>
                </a:solidFill>
              </a:rPr>
              <a:t>m</a:t>
            </a:r>
            <a:r>
              <a:rPr lang="en-US" altLang="ja-JP" sz="1000" b="1">
                <a:solidFill>
                  <a:srgbClr val="FF0000"/>
                </a:solidFill>
              </a:rPr>
              <a:t>Ωcm</a:t>
            </a:r>
            <a:endParaRPr lang="ja-JP" altLang="en-US" sz="1000" b="1">
              <a:solidFill>
                <a:srgbClr val="FF0000"/>
              </a:solidFill>
            </a:endParaRPr>
          </a:p>
        </p:txBody>
      </p:sp>
      <p:sp>
        <p:nvSpPr>
          <p:cNvPr id="2119" name="テキスト ボックス 70"/>
          <p:cNvSpPr txBox="1">
            <a:spLocks noChangeArrowheads="1"/>
          </p:cNvSpPr>
          <p:nvPr/>
        </p:nvSpPr>
        <p:spPr bwMode="auto">
          <a:xfrm>
            <a:off x="29565600" y="17840325"/>
            <a:ext cx="1169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r>
              <a:rPr lang="en-US" altLang="ja-JP" sz="1000" b="1">
                <a:solidFill>
                  <a:srgbClr val="FF0000"/>
                </a:solidFill>
              </a:rPr>
              <a:t>193 </a:t>
            </a:r>
            <a:r>
              <a:rPr lang="en-US" altLang="ja-JP" sz="1000" b="1" i="1">
                <a:solidFill>
                  <a:srgbClr val="FF0000"/>
                </a:solidFill>
              </a:rPr>
              <a:t>μ</a:t>
            </a:r>
            <a:r>
              <a:rPr lang="en-US" altLang="ja-JP" sz="1000" b="1">
                <a:solidFill>
                  <a:srgbClr val="FF0000"/>
                </a:solidFill>
              </a:rPr>
              <a:t>V/K</a:t>
            </a:r>
            <a:endParaRPr lang="ja-JP" altLang="en-US" sz="1000" b="1">
              <a:solidFill>
                <a:srgbClr val="FF0000"/>
              </a:solidFill>
            </a:endParaRPr>
          </a:p>
        </p:txBody>
      </p:sp>
      <p:sp>
        <p:nvSpPr>
          <p:cNvPr id="2120" name="テキスト ボックス 71"/>
          <p:cNvSpPr txBox="1">
            <a:spLocks noChangeArrowheads="1"/>
          </p:cNvSpPr>
          <p:nvPr/>
        </p:nvSpPr>
        <p:spPr bwMode="auto">
          <a:xfrm>
            <a:off x="29494163" y="19708813"/>
            <a:ext cx="11699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charset="0"/>
                <a:ea typeface="ＭＳ Ｐゴシック" pitchFamily="50" charset="-128"/>
              </a:defRPr>
            </a:lvl1pPr>
            <a:lvl2pPr marL="742950" indent="-285750">
              <a:defRPr kumimoji="1" sz="2000">
                <a:solidFill>
                  <a:schemeClr val="tx1"/>
                </a:solidFill>
                <a:latin typeface="Arial" charset="0"/>
                <a:ea typeface="ＭＳ Ｐゴシック" pitchFamily="50" charset="-128"/>
              </a:defRPr>
            </a:lvl2pPr>
            <a:lvl3pPr marL="1143000" indent="-228600">
              <a:defRPr kumimoji="1" sz="2000">
                <a:solidFill>
                  <a:schemeClr val="tx1"/>
                </a:solidFill>
                <a:latin typeface="Arial" charset="0"/>
                <a:ea typeface="ＭＳ Ｐゴシック" pitchFamily="50" charset="-128"/>
              </a:defRPr>
            </a:lvl3pPr>
            <a:lvl4pPr marL="1600200" indent="-228600">
              <a:defRPr kumimoji="1" sz="2000">
                <a:solidFill>
                  <a:schemeClr val="tx1"/>
                </a:solidFill>
                <a:latin typeface="Arial" charset="0"/>
                <a:ea typeface="ＭＳ Ｐゴシック" pitchFamily="50" charset="-128"/>
              </a:defRPr>
            </a:lvl4pPr>
            <a:lvl5pPr marL="2057400" indent="-228600">
              <a:defRPr kumimoji="1"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r>
              <a:rPr lang="ja-JP" altLang="en-US" sz="1000" b="1">
                <a:solidFill>
                  <a:srgbClr val="0000FF"/>
                </a:solidFill>
              </a:rPr>
              <a:t>－</a:t>
            </a:r>
            <a:r>
              <a:rPr lang="en-US" altLang="ja-JP" sz="1000" b="1">
                <a:solidFill>
                  <a:srgbClr val="0000FF"/>
                </a:solidFill>
              </a:rPr>
              <a:t>200 </a:t>
            </a:r>
            <a:r>
              <a:rPr lang="en-US" altLang="ja-JP" sz="1000" b="1" i="1">
                <a:solidFill>
                  <a:srgbClr val="0000FF"/>
                </a:solidFill>
              </a:rPr>
              <a:t>μ</a:t>
            </a:r>
            <a:r>
              <a:rPr lang="en-US" altLang="ja-JP" sz="1000" b="1">
                <a:solidFill>
                  <a:srgbClr val="0000FF"/>
                </a:solidFill>
              </a:rPr>
              <a:t>V/K</a:t>
            </a:r>
            <a:endParaRPr lang="ja-JP" altLang="en-US" sz="1000" b="1">
              <a:solidFill>
                <a:srgbClr val="0000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6238</TotalTime>
  <Words>213</Words>
  <Application>Microsoft Office PowerPoint</Application>
  <PresentationFormat>ユーザー設定</PresentationFormat>
  <Paragraphs>42</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Arial</vt:lpstr>
      <vt:lpstr>ＭＳ Ｐゴシック</vt:lpstr>
      <vt:lpstr>Calibri</vt:lpstr>
      <vt:lpstr>Times New Roman</vt:lpstr>
      <vt:lpstr>Arial Black</vt:lpstr>
      <vt:lpstr>ＭＳ 明朝</vt:lpstr>
      <vt:lpstr>HG丸ｺﾞｼｯｸM-PRO</vt:lpstr>
      <vt:lpstr>ＭＳ ゴシック</vt:lpstr>
      <vt:lpstr>標準デザイン</vt:lpstr>
      <vt:lpstr>PowerPoint プレゼンテーション</vt:lpstr>
    </vt:vector>
  </TitlesOfParts>
  <Company>yuvec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moriyama</dc:creator>
  <cp:lastModifiedBy>hiro</cp:lastModifiedBy>
  <cp:revision>481</cp:revision>
  <cp:lastPrinted>2012-07-03T05:59:29Z</cp:lastPrinted>
  <dcterms:created xsi:type="dcterms:W3CDTF">2003-06-13T04:51:22Z</dcterms:created>
  <dcterms:modified xsi:type="dcterms:W3CDTF">2012-07-05T06:55:32Z</dcterms:modified>
</cp:coreProperties>
</file>