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434" r:id="rId3"/>
    <p:sldId id="363" r:id="rId4"/>
    <p:sldId id="365" r:id="rId5"/>
    <p:sldId id="382" r:id="rId6"/>
    <p:sldId id="429" r:id="rId7"/>
    <p:sldId id="413" r:id="rId8"/>
    <p:sldId id="415" r:id="rId9"/>
    <p:sldId id="417" r:id="rId10"/>
    <p:sldId id="433" r:id="rId11"/>
    <p:sldId id="403" r:id="rId12"/>
    <p:sldId id="375" r:id="rId13"/>
    <p:sldId id="425" r:id="rId14"/>
    <p:sldId id="408" r:id="rId15"/>
    <p:sldId id="432" r:id="rId16"/>
    <p:sldId id="435" r:id="rId17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6634" autoAdjust="0"/>
  </p:normalViewPr>
  <p:slideViewPr>
    <p:cSldViewPr showGuides="1">
      <p:cViewPr>
        <p:scale>
          <a:sx n="66" d="100"/>
          <a:sy n="66" d="100"/>
        </p:scale>
        <p:origin x="-1544" y="-112"/>
      </p:cViewPr>
      <p:guideLst>
        <p:guide orient="horz" pos="2205"/>
        <p:guide pos="2925"/>
      </p:guideLst>
    </p:cSldViewPr>
  </p:slideViewPr>
  <p:outlineViewPr>
    <p:cViewPr>
      <p:scale>
        <a:sx n="33" d="100"/>
        <a:sy n="33" d="100"/>
      </p:scale>
      <p:origin x="0" y="8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6" Type="http://schemas.openxmlformats.org/officeDocument/2006/relationships/image" Target="../media/image27.wmf"/><Relationship Id="rId7" Type="http://schemas.openxmlformats.org/officeDocument/2006/relationships/image" Target="../media/image28.wmf"/><Relationship Id="rId8" Type="http://schemas.openxmlformats.org/officeDocument/2006/relationships/image" Target="../media/image29.wmf"/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4" cy="511731"/>
          </a:xfrm>
          <a:prstGeom prst="rect">
            <a:avLst/>
          </a:prstGeom>
        </p:spPr>
        <p:txBody>
          <a:bodyPr vert="horz" lIns="95432" tIns="47716" rIns="95432" bIns="47716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4" cy="511731"/>
          </a:xfrm>
          <a:prstGeom prst="rect">
            <a:avLst/>
          </a:prstGeom>
        </p:spPr>
        <p:txBody>
          <a:bodyPr vert="horz" lIns="95432" tIns="47716" rIns="95432" bIns="47716" rtlCol="0"/>
          <a:lstStyle>
            <a:lvl1pPr algn="r">
              <a:defRPr sz="1300"/>
            </a:lvl1pPr>
          </a:lstStyle>
          <a:p>
            <a:fld id="{5AADEA73-BDC4-4447-842E-4BE47F6E5CBB}" type="datetimeFigureOut">
              <a:rPr kumimoji="1" lang="ja-JP" altLang="en-US" smtClean="0"/>
              <a:t>16/06/01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32" tIns="47716" rIns="95432" bIns="47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4"/>
            <a:ext cx="5679440" cy="4605576"/>
          </a:xfrm>
          <a:prstGeom prst="rect">
            <a:avLst/>
          </a:prstGeom>
        </p:spPr>
        <p:txBody>
          <a:bodyPr vert="horz" lIns="95432" tIns="47716" rIns="95432" bIns="4771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4" cy="511731"/>
          </a:xfrm>
          <a:prstGeom prst="rect">
            <a:avLst/>
          </a:prstGeom>
        </p:spPr>
        <p:txBody>
          <a:bodyPr vert="horz" lIns="95432" tIns="47716" rIns="95432" bIns="47716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4" cy="511731"/>
          </a:xfrm>
          <a:prstGeom prst="rect">
            <a:avLst/>
          </a:prstGeom>
        </p:spPr>
        <p:txBody>
          <a:bodyPr vert="horz" lIns="95432" tIns="47716" rIns="95432" bIns="47716" rtlCol="0" anchor="b"/>
          <a:lstStyle>
            <a:lvl1pPr algn="r">
              <a:defRPr sz="1300"/>
            </a:lvl1pPr>
          </a:lstStyle>
          <a:p>
            <a:fld id="{DC9BA620-E891-426B-B203-42C3E990D8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094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Thank</a:t>
            </a:r>
            <a:r>
              <a:rPr kumimoji="1" lang="en-US" altLang="ja-JP" baseline="0" dirty="0" smtClean="0"/>
              <a:t> you, Mr. Chairman. </a:t>
            </a:r>
          </a:p>
          <a:p>
            <a:r>
              <a:rPr kumimoji="1" lang="en-US" altLang="ja-JP" baseline="0" dirty="0" smtClean="0"/>
              <a:t>Good </a:t>
            </a:r>
            <a:r>
              <a:rPr kumimoji="1" lang="en-US" altLang="ja-JP" baseline="0" smtClean="0"/>
              <a:t>morning everyone. </a:t>
            </a:r>
            <a:r>
              <a:rPr kumimoji="1" lang="en-US" altLang="ja-JP" baseline="0" dirty="0" smtClean="0"/>
              <a:t>Today</a:t>
            </a:r>
            <a:r>
              <a:rPr kumimoji="1" lang="en-US" altLang="ja-JP" baseline="0" dirty="0" smtClean="0"/>
              <a:t>, I’d like to talk about this title. </a:t>
            </a:r>
          </a:p>
          <a:p>
            <a:r>
              <a:rPr kumimoji="1" lang="en-US" altLang="ja-JP" baseline="0" dirty="0" smtClean="0"/>
              <a:t>My name is Hiroshi </a:t>
            </a:r>
            <a:r>
              <a:rPr kumimoji="1" lang="en-US" altLang="ja-JP" baseline="0" dirty="0" err="1" smtClean="0"/>
              <a:t>Nakatsugawa</a:t>
            </a:r>
            <a:r>
              <a:rPr kumimoji="1" lang="en-US" altLang="ja-JP" baseline="0" dirty="0" smtClean="0"/>
              <a:t> from Yokohama National University, Japan.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1858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slide shows</a:t>
            </a:r>
            <a:r>
              <a:rPr kumimoji="1" lang="en-US" altLang="ja-JP" baseline="0" dirty="0" smtClean="0"/>
              <a:t> temperature dependence and inverse temperature dependence of </a:t>
            </a:r>
            <a:r>
              <a:rPr kumimoji="1" lang="en-US" altLang="ja-JP" baseline="0" dirty="0" err="1" smtClean="0"/>
              <a:t>thermopower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dirty="0" smtClean="0"/>
              <a:t>All samples show a large positive </a:t>
            </a:r>
            <a:r>
              <a:rPr kumimoji="1" lang="en-US" altLang="ja-JP" dirty="0" err="1" smtClean="0"/>
              <a:t>thermopower</a:t>
            </a:r>
            <a:r>
              <a:rPr kumimoji="1" lang="en-US" altLang="ja-JP" baseline="0" dirty="0" smtClean="0"/>
              <a:t> below room temperature.</a:t>
            </a:r>
          </a:p>
          <a:p>
            <a:r>
              <a:rPr kumimoji="1" lang="en-US" altLang="ja-JP" baseline="0" dirty="0" smtClean="0"/>
              <a:t>Above room temperature, the </a:t>
            </a:r>
            <a:r>
              <a:rPr kumimoji="1" lang="en-US" altLang="ja-JP" baseline="0" dirty="0" err="1" smtClean="0"/>
              <a:t>thermopower</a:t>
            </a:r>
            <a:r>
              <a:rPr kumimoji="1" lang="en-US" altLang="ja-JP" baseline="0" dirty="0" smtClean="0"/>
              <a:t> of manganese rich samples decrease gradually and approach zero.</a:t>
            </a:r>
          </a:p>
          <a:p>
            <a:r>
              <a:rPr kumimoji="1" lang="en-US" altLang="ja-JP" baseline="0" dirty="0" smtClean="0"/>
              <a:t>On the other hand, the </a:t>
            </a:r>
            <a:r>
              <a:rPr kumimoji="1" lang="en-US" altLang="ja-JP" baseline="0" dirty="0" err="1" smtClean="0"/>
              <a:t>thermopower</a:t>
            </a:r>
            <a:r>
              <a:rPr kumimoji="1" lang="en-US" altLang="ja-JP" baseline="0" dirty="0" smtClean="0"/>
              <a:t> of iron rich samples keep large value and show a gradual increase.</a:t>
            </a:r>
          </a:p>
          <a:p>
            <a:r>
              <a:rPr kumimoji="1" lang="en-US" altLang="ja-JP" baseline="0" dirty="0" smtClean="0"/>
              <a:t>In particular, the </a:t>
            </a:r>
            <a:r>
              <a:rPr kumimoji="1" lang="en-US" altLang="ja-JP" baseline="0" dirty="0" err="1" smtClean="0"/>
              <a:t>thermopower</a:t>
            </a:r>
            <a:r>
              <a:rPr kumimoji="1" lang="en-US" altLang="ja-JP" baseline="0" dirty="0" smtClean="0"/>
              <a:t> in the high temperature limit of iron rich samples is in good agreement with experimental values.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slide shows temperature dependence of thermal conductivity and ZT.</a:t>
            </a:r>
          </a:p>
          <a:p>
            <a:r>
              <a:rPr kumimoji="1" lang="en-US" altLang="ja-JP" dirty="0" smtClean="0"/>
              <a:t>All samples show</a:t>
            </a:r>
            <a:r>
              <a:rPr kumimoji="1" lang="en-US" altLang="ja-JP" baseline="0" dirty="0" smtClean="0"/>
              <a:t> small thermal conductivity up to 2.5 W/</a:t>
            </a:r>
            <a:r>
              <a:rPr kumimoji="1" lang="en-US" altLang="ja-JP" baseline="0" dirty="0" err="1" smtClean="0"/>
              <a:t>mK</a:t>
            </a:r>
            <a:r>
              <a:rPr kumimoji="1" lang="en-US" altLang="ja-JP" baseline="0" dirty="0" smtClean="0"/>
              <a:t> over the whole temperature range.</a:t>
            </a:r>
          </a:p>
          <a:p>
            <a:r>
              <a:rPr kumimoji="1" lang="en-US" altLang="ja-JP" baseline="0" dirty="0" smtClean="0"/>
              <a:t>Although electric thermal conductivity increase with increasing temperature, the influence is very small.</a:t>
            </a:r>
          </a:p>
          <a:p>
            <a:r>
              <a:rPr kumimoji="1" lang="en-US" altLang="ja-JP" baseline="0" dirty="0" smtClean="0"/>
              <a:t>So lattice thermal conductivity is more important than electric thermal conductivity in this sample.</a:t>
            </a:r>
          </a:p>
          <a:p>
            <a:r>
              <a:rPr kumimoji="1" lang="en-US" altLang="ja-JP" baseline="0" dirty="0" smtClean="0"/>
              <a:t>Clearly, the sample for x = 1 shows the largest ZT of 0.08 at 850K.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This indicates that hole-doped perovskite-type iron oxides show promising </a:t>
            </a:r>
            <a:r>
              <a:rPr lang="en-US" altLang="ja-JP" sz="1200" i="1" dirty="0" smtClean="0"/>
              <a:t>p</a:t>
            </a:r>
            <a:r>
              <a:rPr lang="en-US" altLang="ja-JP" sz="1200" dirty="0" smtClean="0"/>
              <a:t>-type thermoelectric properties at high temperature.</a:t>
            </a:r>
            <a:endParaRPr lang="en-US" altLang="ja-JP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Conclusion is as follows.     </a:t>
            </a:r>
            <a:r>
              <a:rPr kumimoji="1" lang="ja-JP" altLang="ja-JP" baseline="0" dirty="0" smtClean="0"/>
              <a:t>I</a:t>
            </a:r>
            <a:r>
              <a:rPr kumimoji="1" lang="en-US" altLang="ja-JP" baseline="0" dirty="0" smtClean="0"/>
              <a:t>n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conclusion,</a:t>
            </a:r>
            <a:r>
              <a:rPr kumimoji="1" lang="ja-JP" altLang="en-US" baseline="0" dirty="0" smtClean="0"/>
              <a:t> </a:t>
            </a:r>
            <a:endParaRPr kumimoji="1" lang="en-US" altLang="ja-JP" baseline="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ja-JP" sz="1200" dirty="0" smtClean="0"/>
              <a:t>with increasing x, the majority ions of B-site changes  from HS Mn</a:t>
            </a:r>
            <a:r>
              <a:rPr lang="en-US" altLang="ja-JP" sz="1200" baseline="30000" dirty="0" smtClean="0"/>
              <a:t>3+</a:t>
            </a:r>
            <a:r>
              <a:rPr lang="en-US" altLang="ja-JP" sz="1200" dirty="0" smtClean="0"/>
              <a:t> and HS Mn</a:t>
            </a:r>
            <a:r>
              <a:rPr lang="en-US" altLang="ja-JP" sz="1200" baseline="30000" dirty="0" smtClean="0"/>
              <a:t>4+</a:t>
            </a:r>
            <a:r>
              <a:rPr lang="en-US" altLang="ja-JP" sz="1200" dirty="0" smtClean="0"/>
              <a:t> to LS Fe</a:t>
            </a:r>
            <a:r>
              <a:rPr lang="en-US" altLang="ja-JP" sz="1200" baseline="30000" dirty="0" smtClean="0"/>
              <a:t>3+</a:t>
            </a:r>
            <a:r>
              <a:rPr lang="en-US" altLang="ja-JP" sz="1200" dirty="0" smtClean="0"/>
              <a:t> and LS Fe</a:t>
            </a:r>
            <a:r>
              <a:rPr lang="en-US" altLang="ja-JP" sz="1200" baseline="30000" dirty="0" smtClean="0"/>
              <a:t>4+</a:t>
            </a:r>
            <a:r>
              <a:rPr lang="en-US" altLang="ja-JP" sz="1200" dirty="0" smtClean="0"/>
              <a:t>. In particular, part of trivalent ions for x = 1 change from LS Fe</a:t>
            </a:r>
            <a:r>
              <a:rPr lang="en-US" altLang="ja-JP" sz="1200" baseline="30000" dirty="0" smtClean="0"/>
              <a:t>3+</a:t>
            </a:r>
            <a:r>
              <a:rPr lang="en-US" altLang="ja-JP" sz="1200" dirty="0" smtClean="0"/>
              <a:t> to IS Fe</a:t>
            </a:r>
            <a:r>
              <a:rPr lang="en-US" altLang="ja-JP" sz="1200" baseline="30000" dirty="0" smtClean="0"/>
              <a:t>3+</a:t>
            </a:r>
            <a:r>
              <a:rPr lang="en-US" altLang="ja-JP" sz="1200" dirty="0" smtClean="0"/>
              <a:t>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ja-JP" sz="1200" dirty="0" smtClean="0">
                <a:cs typeface="Times New Roman" panose="02020603050405020304" pitchFamily="18" charset="0"/>
              </a:rPr>
              <a:t>All the samples show a small </a:t>
            </a:r>
            <a:r>
              <a:rPr lang="en-US" altLang="ja-JP" sz="1200" dirty="0" err="1" smtClean="0">
                <a:cs typeface="Times New Roman" panose="02020603050405020304" pitchFamily="18" charset="0"/>
              </a:rPr>
              <a:t>polaron</a:t>
            </a:r>
            <a:r>
              <a:rPr lang="en-US" altLang="ja-JP" sz="1200" dirty="0" smtClean="0">
                <a:cs typeface="Times New Roman" panose="02020603050405020304" pitchFamily="18" charset="0"/>
              </a:rPr>
              <a:t> behavior above room temperature.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ja-JP" sz="1200" dirty="0" smtClean="0"/>
              <a:t>The positive </a:t>
            </a:r>
            <a:r>
              <a:rPr lang="en-US" altLang="ja-JP" sz="1200" i="1" dirty="0" smtClean="0"/>
              <a:t>S</a:t>
            </a:r>
            <a:r>
              <a:rPr lang="en-US" altLang="ja-JP" sz="1200" dirty="0" smtClean="0"/>
              <a:t> for x</a:t>
            </a:r>
            <a:r>
              <a:rPr lang="ja-JP" altLang="ja-JP" sz="1200" dirty="0" smtClean="0"/>
              <a:t>≧</a:t>
            </a:r>
            <a:r>
              <a:rPr lang="en-US" altLang="ja-JP" sz="1200" dirty="0" smtClean="0"/>
              <a:t>0.9 show a gradual increase up to 850K and the predicted </a:t>
            </a:r>
            <a:r>
              <a:rPr lang="en-US" altLang="ja-JP" sz="1200" i="1" dirty="0" smtClean="0"/>
              <a:t>S</a:t>
            </a:r>
            <a:r>
              <a:rPr lang="ja-JP" altLang="en-US" sz="1200" baseline="-25000" dirty="0" smtClean="0"/>
              <a:t>∞</a:t>
            </a:r>
            <a:r>
              <a:rPr lang="en-US" altLang="ja-JP" sz="1200" baseline="-25000" dirty="0" smtClean="0"/>
              <a:t> </a:t>
            </a:r>
            <a:r>
              <a:rPr lang="en-US" altLang="ja-JP" sz="1200" dirty="0" smtClean="0"/>
              <a:t>defined by </a:t>
            </a:r>
            <a:r>
              <a:rPr lang="en-US" altLang="ja-JP" sz="1200" dirty="0" err="1" smtClean="0"/>
              <a:t>Heikes</a:t>
            </a:r>
            <a:r>
              <a:rPr lang="en-US" altLang="ja-JP" sz="1200" dirty="0" smtClean="0"/>
              <a:t> formula for x</a:t>
            </a:r>
            <a:r>
              <a:rPr lang="ja-JP" altLang="ja-JP" sz="1200" dirty="0" smtClean="0"/>
              <a:t>≧</a:t>
            </a:r>
            <a:r>
              <a:rPr lang="en-US" altLang="ja-JP" sz="1200" dirty="0" smtClean="0"/>
              <a:t>0.9 are in good agreement with experimental values.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ja-JP" sz="1200" dirty="0" smtClean="0"/>
              <a:t>The largest </a:t>
            </a:r>
            <a:r>
              <a:rPr lang="en-US" altLang="ja-JP" sz="1200" i="1" dirty="0" smtClean="0"/>
              <a:t>ZT</a:t>
            </a:r>
            <a:r>
              <a:rPr lang="en-US" altLang="ja-JP" sz="1200" dirty="0" smtClean="0"/>
              <a:t> value for x = 1 is 0.08 at 850K. This indicates that hole-doped </a:t>
            </a:r>
            <a:r>
              <a:rPr lang="en-US" altLang="ja-JP" sz="1200" dirty="0" err="1" smtClean="0"/>
              <a:t>perovskite</a:t>
            </a:r>
            <a:r>
              <a:rPr lang="en-US" altLang="ja-JP" sz="1200" dirty="0" smtClean="0"/>
              <a:t>-type Fe oxides show promising </a:t>
            </a:r>
            <a:r>
              <a:rPr lang="en-US" altLang="ja-JP" sz="1200" i="1" dirty="0" smtClean="0"/>
              <a:t>p</a:t>
            </a:r>
            <a:r>
              <a:rPr lang="en-US" altLang="ja-JP" sz="1200" dirty="0" smtClean="0"/>
              <a:t>-type thermoelectric properties at high temperature.</a:t>
            </a: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Thank you for your attention.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68E8C-6039-41A5-A647-BEB16528D6D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1504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285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285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slide shows the contents of my presentation. </a:t>
            </a:r>
          </a:p>
          <a:p>
            <a:r>
              <a:rPr kumimoji="1" lang="en-US" altLang="ja-JP" dirty="0" smtClean="0"/>
              <a:t>First, I’m going</a:t>
            </a:r>
            <a:r>
              <a:rPr kumimoji="1" lang="en-US" altLang="ja-JP" baseline="0" dirty="0" smtClean="0"/>
              <a:t> to talk about Introduction. </a:t>
            </a:r>
          </a:p>
          <a:p>
            <a:r>
              <a:rPr kumimoji="1" lang="en-US" altLang="ja-JP" baseline="0" dirty="0" smtClean="0"/>
              <a:t>Second, I want to explain Experimental procedure briefly. </a:t>
            </a:r>
          </a:p>
          <a:p>
            <a:r>
              <a:rPr kumimoji="1" lang="en-US" altLang="ja-JP" baseline="0" dirty="0" smtClean="0"/>
              <a:t>Third, I’d like to talk about Results and Discussion. </a:t>
            </a:r>
          </a:p>
          <a:p>
            <a:r>
              <a:rPr kumimoji="1" lang="en-US" altLang="ja-JP" baseline="0" dirty="0" smtClean="0"/>
              <a:t>Finally, I will summarize my talk.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225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100" dirty="0" smtClean="0"/>
              <a:t>I’d like to start by talking</a:t>
            </a:r>
            <a:r>
              <a:rPr lang="en-US" altLang="ja-JP" sz="1100" baseline="0" dirty="0" smtClean="0"/>
              <a:t> about Introduction. Today, oxides are known as a possible candidate for thermoelectric materials at high temperature.</a:t>
            </a:r>
          </a:p>
          <a:p>
            <a:r>
              <a:rPr lang="en-US" altLang="ja-JP" sz="1100" dirty="0" smtClean="0"/>
              <a:t>In the case of p-type</a:t>
            </a:r>
            <a:r>
              <a:rPr lang="en-US" altLang="ja-JP" sz="1100" baseline="0" dirty="0" smtClean="0"/>
              <a:t> thermoelectric oxides</a:t>
            </a:r>
            <a:r>
              <a:rPr lang="en-US" altLang="ja-JP" sz="1100" baseline="0" smtClean="0"/>
              <a:t>, layered </a:t>
            </a:r>
            <a:r>
              <a:rPr lang="en-US" altLang="ja-JP" sz="1100" baseline="0" dirty="0" smtClean="0"/>
              <a:t>cobalt oxides show high carrier density and high </a:t>
            </a:r>
            <a:r>
              <a:rPr lang="en-US" altLang="ja-JP" sz="1100" baseline="0" dirty="0" err="1" smtClean="0"/>
              <a:t>Seebeck</a:t>
            </a:r>
            <a:r>
              <a:rPr lang="en-US" altLang="ja-JP" sz="1100" baseline="0" dirty="0" smtClean="0"/>
              <a:t> coefficient. In the case of n-type thermoelectric oxides, aluminum doped zinc oxide shows high carrier density in the conduction band, and perovskite-type oxides show high electron mobility and high electric conductivity at high temperature.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fact, Urata et al. have built</a:t>
            </a:r>
            <a:r>
              <a:rPr kumimoji="1" lang="en-US" altLang="ja-JP" baseline="0" dirty="0" smtClean="0"/>
              <a:t> thermoelectric modules consisting of layered cobalt oxide and perovskite-type oxide.</a:t>
            </a:r>
          </a:p>
          <a:p>
            <a:r>
              <a:rPr kumimoji="1" lang="en-US" altLang="ja-JP" baseline="0" dirty="0" smtClean="0"/>
              <a:t>However, the n-type elements were damaged by thermal stress between the alumina substrate and the n-type element.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overcome such a lack of oxide thermoelectric materials, thermoelectric module which consists of PN elements of small linear thermal expansion coefficient difference is desired. </a:t>
            </a:r>
            <a:r>
              <a:rPr kumimoji="1" lang="en-US" altLang="ja-JP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paid attention to perovskite-type oxides.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purpose of this study is to investigate p-type thermoelectric properties of this materials.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4436"/>
            <a:r>
              <a:rPr kumimoji="1" lang="en-US" altLang="ja-JP" dirty="0" smtClean="0"/>
              <a:t>Now,</a:t>
            </a:r>
            <a:r>
              <a:rPr kumimoji="1" lang="en-US" altLang="ja-JP" baseline="0" dirty="0" smtClean="0"/>
              <a:t> I want to talk about Experimental procedure briefly. </a:t>
            </a:r>
            <a:r>
              <a:rPr kumimoji="1" lang="en-US" altLang="ja-JP" dirty="0" smtClean="0"/>
              <a:t>Polycrystalline samples were synthesized by using solid-sate reaction method.</a:t>
            </a:r>
            <a:r>
              <a:rPr kumimoji="1" lang="ja-JP" altLang="en-US" dirty="0" smtClean="0"/>
              <a:t> </a:t>
            </a:r>
            <a:endParaRPr kumimoji="1" lang="en-US" altLang="ja-JP" dirty="0" smtClean="0"/>
          </a:p>
          <a:p>
            <a:pPr defTabSz="954436"/>
            <a:r>
              <a:rPr kumimoji="1" lang="en-US" altLang="ja-JP" dirty="0" smtClean="0"/>
              <a:t>Crystal structure parameters were studied by using</a:t>
            </a:r>
            <a:r>
              <a:rPr kumimoji="1" lang="en-US" altLang="ja-JP" baseline="0" dirty="0" smtClean="0"/>
              <a:t> Rietveld analysis of powder X-ray diffraction data. </a:t>
            </a:r>
            <a:r>
              <a:rPr kumimoji="1" lang="en-US" altLang="ja-JP" dirty="0" smtClean="0"/>
              <a:t>Magnetic susceptibility was measured</a:t>
            </a:r>
            <a:r>
              <a:rPr kumimoji="1" lang="en-US" altLang="ja-JP" baseline="0" dirty="0" smtClean="0"/>
              <a:t> by using MPMS below 350K under magnetic field of 1T. Electric resistivity was measured by using dc four-probe method, and </a:t>
            </a:r>
            <a:r>
              <a:rPr kumimoji="1" lang="en-US" altLang="ja-JP" baseline="0" dirty="0" err="1" smtClean="0"/>
              <a:t>Seebeck</a:t>
            </a:r>
            <a:r>
              <a:rPr kumimoji="1" lang="en-US" altLang="ja-JP" baseline="0" dirty="0" smtClean="0"/>
              <a:t> coefficient was measured by using steady-state technique. Thermal conductivity was measured from bulk density, specific heat, and thermal </a:t>
            </a:r>
            <a:r>
              <a:rPr kumimoji="1" lang="en-US" altLang="ja-JP" baseline="0" smtClean="0"/>
              <a:t>diffusivity. In </a:t>
            </a:r>
            <a:r>
              <a:rPr kumimoji="1" lang="en-US" altLang="ja-JP" baseline="0" dirty="0" smtClean="0"/>
              <a:t>particular, thermal diffusivity was measured by using laser flash method above room temperature.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Next,</a:t>
            </a:r>
            <a:r>
              <a:rPr kumimoji="1" lang="en-US" altLang="ja-JP" baseline="0" dirty="0" smtClean="0"/>
              <a:t> I’d like to move on to Results and Discussion.</a:t>
            </a:r>
          </a:p>
          <a:p>
            <a:r>
              <a:rPr kumimoji="1" lang="en-US" altLang="ja-JP" baseline="0" dirty="0" smtClean="0"/>
              <a:t>Firstly, I’d like to talk about crystal structure of praseodymium strontium manganese iron oxides.</a:t>
            </a:r>
          </a:p>
          <a:p>
            <a:r>
              <a:rPr kumimoji="1" lang="en-US" altLang="ja-JP" dirty="0" smtClean="0"/>
              <a:t>X-ray diffraction data show that</a:t>
            </a:r>
            <a:r>
              <a:rPr kumimoji="1" lang="en-US" altLang="ja-JP" baseline="0" dirty="0" smtClean="0"/>
              <a:t> all samples are single phase and crystal structure is orthorhombic structure.</a:t>
            </a:r>
          </a:p>
          <a:p>
            <a:r>
              <a:rPr kumimoji="1" lang="en-US" altLang="ja-JP" dirty="0" smtClean="0"/>
              <a:t>The</a:t>
            </a:r>
            <a:r>
              <a:rPr kumimoji="1" lang="en-US" altLang="ja-JP" baseline="0" dirty="0" smtClean="0"/>
              <a:t> bond valence sum of A site and B site was observed about 2.9 and 3.1which corresponds to a nominal ionic valence, respectively.</a:t>
            </a:r>
          </a:p>
          <a:p>
            <a:r>
              <a:rPr kumimoji="1" lang="en-US" altLang="ja-JP" baseline="0" dirty="0" smtClean="0"/>
              <a:t>In particular, manganese rich samples were observed the </a:t>
            </a:r>
            <a:r>
              <a:rPr kumimoji="1" lang="en-US" altLang="ja-JP" baseline="0" dirty="0" err="1" smtClean="0"/>
              <a:t>Jahn</a:t>
            </a:r>
            <a:r>
              <a:rPr kumimoji="1" lang="en-US" altLang="ja-JP" baseline="0" dirty="0" smtClean="0"/>
              <a:t>-Teller octahedral distortion.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51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slide shows temperature dependence of magnetic susceptibility and inverse</a:t>
            </a:r>
            <a:r>
              <a:rPr kumimoji="1" lang="en-US" altLang="ja-JP" baseline="0" dirty="0" smtClean="0"/>
              <a:t> magnetic susceptibility</a:t>
            </a:r>
          </a:p>
          <a:p>
            <a:r>
              <a:rPr kumimoji="1" lang="en-US" altLang="ja-JP" baseline="0" dirty="0" smtClean="0"/>
              <a:t>This figure shows ferromagnetism is suppressed with changing from manganese </a:t>
            </a:r>
            <a:r>
              <a:rPr kumimoji="1" lang="en-US" altLang="ja-JP" baseline="0" smtClean="0"/>
              <a:t>rich samples to </a:t>
            </a:r>
            <a:r>
              <a:rPr kumimoji="1" lang="en-US" altLang="ja-JP" baseline="0" dirty="0" smtClean="0"/>
              <a:t>iron rich samples.</a:t>
            </a:r>
            <a:endParaRPr kumimoji="1" lang="en-US" altLang="ja-JP" dirty="0" smtClean="0"/>
          </a:p>
          <a:p>
            <a:r>
              <a:rPr kumimoji="1" lang="en-US" altLang="ja-JP" dirty="0" smtClean="0"/>
              <a:t>On</a:t>
            </a:r>
            <a:r>
              <a:rPr kumimoji="1" lang="en-US" altLang="ja-JP" baseline="0" dirty="0" smtClean="0"/>
              <a:t> the other hand, t</a:t>
            </a:r>
            <a:r>
              <a:rPr kumimoji="1" lang="en-US" altLang="ja-JP" dirty="0" smtClean="0"/>
              <a:t>he slope of the linear relation shows</a:t>
            </a:r>
            <a:r>
              <a:rPr kumimoji="1" lang="en-US" altLang="ja-JP" baseline="0" dirty="0" smtClean="0"/>
              <a:t> inverse Curie constant.</a:t>
            </a:r>
          </a:p>
          <a:p>
            <a:r>
              <a:rPr kumimoji="1" lang="en-US" altLang="ja-JP" baseline="0" dirty="0" smtClean="0"/>
              <a:t>From Curie constant , we can obtain the effective magnetic moment and the spin quantum number of B site ions.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683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the case</a:t>
            </a:r>
            <a:r>
              <a:rPr kumimoji="1" lang="en-US" altLang="ja-JP" baseline="0" dirty="0" smtClean="0"/>
              <a:t> of manganese rich sample of x = 0, the B site ions consist of high spin manganese trivalent and tetravalent ions.</a:t>
            </a:r>
          </a:p>
          <a:p>
            <a:r>
              <a:rPr kumimoji="1" lang="en-US" altLang="ja-JP" dirty="0" smtClean="0"/>
              <a:t>The </a:t>
            </a:r>
            <a:r>
              <a:rPr kumimoji="1" lang="en-US" altLang="ja-JP" dirty="0" err="1" smtClean="0"/>
              <a:t>thermopower</a:t>
            </a:r>
            <a:r>
              <a:rPr kumimoji="1" lang="en-US" altLang="ja-JP" dirty="0" smtClean="0"/>
              <a:t> in the high temperature limit is estimated to be 170μV/K by</a:t>
            </a:r>
            <a:r>
              <a:rPr kumimoji="1" lang="en-US" altLang="ja-JP" baseline="0" dirty="0" smtClean="0"/>
              <a:t> using </a:t>
            </a:r>
            <a:r>
              <a:rPr kumimoji="1" lang="en-US" altLang="ja-JP" baseline="0" dirty="0" err="1" smtClean="0"/>
              <a:t>Heikes</a:t>
            </a:r>
            <a:r>
              <a:rPr kumimoji="1" lang="en-US" altLang="ja-JP" baseline="0" dirty="0" smtClean="0"/>
              <a:t> formula.</a:t>
            </a:r>
          </a:p>
          <a:p>
            <a:r>
              <a:rPr kumimoji="1" lang="en-US" altLang="ja-JP" baseline="0" dirty="0" smtClean="0"/>
              <a:t>In the case of iron rich sample of x = 1, the B site ions consist of low spin iron trivalent, low spin iron tetravalent, and intermediate spin iron trivalent ions.</a:t>
            </a:r>
          </a:p>
          <a:p>
            <a:r>
              <a:rPr kumimoji="1" lang="en-US" altLang="ja-JP" baseline="0" dirty="0" smtClean="0"/>
              <a:t>Therefore, the </a:t>
            </a:r>
            <a:r>
              <a:rPr kumimoji="1" lang="en-US" altLang="ja-JP" baseline="0" dirty="0" err="1" smtClean="0"/>
              <a:t>thermopower</a:t>
            </a:r>
            <a:r>
              <a:rPr kumimoji="1" lang="en-US" altLang="ja-JP" baseline="0" dirty="0" smtClean="0"/>
              <a:t> in the high temperature limit is estimated to be 204μV/K which corresponds to experimental value.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325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slide</a:t>
            </a:r>
            <a:r>
              <a:rPr kumimoji="1" lang="en-US" altLang="ja-JP" baseline="0" dirty="0" smtClean="0"/>
              <a:t> shows temperature dependence of electric resistivity and Arrhenius relation of </a:t>
            </a:r>
            <a:r>
              <a:rPr kumimoji="1" lang="en-US" altLang="ja-JP" baseline="0" dirty="0" err="1" smtClean="0"/>
              <a:t>σT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against inverse temperature.</a:t>
            </a:r>
          </a:p>
          <a:p>
            <a:r>
              <a:rPr kumimoji="1" lang="en-US" altLang="ja-JP" dirty="0" smtClean="0"/>
              <a:t>All samples show a semiconducting behavior over the whole temperature range and resistivity increases with increasing x.</a:t>
            </a:r>
          </a:p>
          <a:p>
            <a:r>
              <a:rPr kumimoji="1" lang="en-US" altLang="ja-JP" dirty="0" smtClean="0"/>
              <a:t>However, resistivity decrease rapidly as x increases from</a:t>
            </a:r>
            <a:r>
              <a:rPr kumimoji="1" lang="en-US" altLang="ja-JP" baseline="0" dirty="0" smtClean="0"/>
              <a:t> x = 0.9 to x = 1.</a:t>
            </a:r>
          </a:p>
          <a:p>
            <a:r>
              <a:rPr kumimoji="1" lang="en-US" altLang="ja-JP" baseline="0" dirty="0" smtClean="0"/>
              <a:t>This means that low spin iron ions dominates the electric structure of the iron rich samples.</a:t>
            </a:r>
          </a:p>
          <a:p>
            <a:r>
              <a:rPr kumimoji="1" lang="en-US" altLang="ja-JP" baseline="0" dirty="0" smtClean="0"/>
              <a:t>In addition, all samples show a small </a:t>
            </a:r>
            <a:r>
              <a:rPr kumimoji="1" lang="en-US" altLang="ja-JP" baseline="0" dirty="0" err="1" smtClean="0"/>
              <a:t>polaron</a:t>
            </a:r>
            <a:r>
              <a:rPr kumimoji="1" lang="en-US" altLang="ja-JP" baseline="0" dirty="0" smtClean="0"/>
              <a:t> behavior above room temperature.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96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6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848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09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31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08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11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36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01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3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94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78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.bin"/><Relationship Id="rId12" Type="http://schemas.openxmlformats.org/officeDocument/2006/relationships/image" Target="../media/image4.wmf"/><Relationship Id="rId13" Type="http://schemas.openxmlformats.org/officeDocument/2006/relationships/oleObject" Target="../embeddings/oleObject3.bin"/><Relationship Id="rId14" Type="http://schemas.openxmlformats.org/officeDocument/2006/relationships/image" Target="../media/image5.wmf"/><Relationship Id="rId15" Type="http://schemas.openxmlformats.org/officeDocument/2006/relationships/oleObject" Target="../embeddings/oleObject4.bin"/><Relationship Id="rId16" Type="http://schemas.openxmlformats.org/officeDocument/2006/relationships/image" Target="../media/image6.wmf"/><Relationship Id="rId17" Type="http://schemas.openxmlformats.org/officeDocument/2006/relationships/oleObject" Target="../embeddings/oleObject5.bin"/><Relationship Id="rId18" Type="http://schemas.openxmlformats.org/officeDocument/2006/relationships/image" Target="../media/image7.wmf"/><Relationship Id="rId19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8.jpeg"/><Relationship Id="rId5" Type="http://schemas.openxmlformats.org/officeDocument/2006/relationships/image" Target="%09DP121.jpg%20%20%20%20%20%20%20%20%20%20%20%20%20%20%20%20%20%20%20%20%20%20%20%20%20%20%20%20%20%20%20%20%20%20%20%20%20%20%20%20%20%20%20%20%20%20%20%20%20%20%20%20%20%200001A6B8%07Miya%20HD%20%20%20%20%20%20%20%20%20%20%20%20%20%20%20%20%20%20%20%20%20%20%20%20B98698CA:" TargetMode="External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oleObject" Target="../embeddings/oleObject1.bin"/><Relationship Id="rId10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20" Type="http://schemas.openxmlformats.org/officeDocument/2006/relationships/image" Target="../media/image26.wmf"/><Relationship Id="rId21" Type="http://schemas.openxmlformats.org/officeDocument/2006/relationships/oleObject" Target="../embeddings/oleObject17.bin"/><Relationship Id="rId22" Type="http://schemas.openxmlformats.org/officeDocument/2006/relationships/image" Target="../media/image27.wmf"/><Relationship Id="rId23" Type="http://schemas.openxmlformats.org/officeDocument/2006/relationships/oleObject" Target="../embeddings/oleObject18.bin"/><Relationship Id="rId24" Type="http://schemas.openxmlformats.org/officeDocument/2006/relationships/oleObject" Target="../embeddings/oleObject19.bin"/><Relationship Id="rId25" Type="http://schemas.openxmlformats.org/officeDocument/2006/relationships/image" Target="../media/image28.wmf"/><Relationship Id="rId26" Type="http://schemas.openxmlformats.org/officeDocument/2006/relationships/oleObject" Target="../embeddings/oleObject20.bin"/><Relationship Id="rId27" Type="http://schemas.openxmlformats.org/officeDocument/2006/relationships/oleObject" Target="../embeddings/oleObject21.bin"/><Relationship Id="rId28" Type="http://schemas.openxmlformats.org/officeDocument/2006/relationships/oleObject" Target="../embeddings/oleObject22.bin"/><Relationship Id="rId29" Type="http://schemas.openxmlformats.org/officeDocument/2006/relationships/image" Target="../media/image29.wmf"/><Relationship Id="rId30" Type="http://schemas.openxmlformats.org/officeDocument/2006/relationships/oleObject" Target="../embeddings/oleObject23.bin"/><Relationship Id="rId31" Type="http://schemas.openxmlformats.org/officeDocument/2006/relationships/oleObject" Target="../embeddings/oleObject24.bin"/><Relationship Id="rId10" Type="http://schemas.openxmlformats.org/officeDocument/2006/relationships/image" Target="../media/image24.emf"/><Relationship Id="rId11" Type="http://schemas.openxmlformats.org/officeDocument/2006/relationships/oleObject" Target="../embeddings/oleObject9.bin"/><Relationship Id="rId12" Type="http://schemas.openxmlformats.org/officeDocument/2006/relationships/image" Target="../media/image25.wmf"/><Relationship Id="rId13" Type="http://schemas.openxmlformats.org/officeDocument/2006/relationships/oleObject" Target="../embeddings/oleObject10.bin"/><Relationship Id="rId14" Type="http://schemas.openxmlformats.org/officeDocument/2006/relationships/oleObject" Target="../embeddings/oleObject11.bin"/><Relationship Id="rId15" Type="http://schemas.openxmlformats.org/officeDocument/2006/relationships/oleObject" Target="../embeddings/oleObject12.bin"/><Relationship Id="rId16" Type="http://schemas.openxmlformats.org/officeDocument/2006/relationships/oleObject" Target="../embeddings/oleObject13.bin"/><Relationship Id="rId17" Type="http://schemas.openxmlformats.org/officeDocument/2006/relationships/oleObject" Target="../embeddings/oleObject14.bin"/><Relationship Id="rId18" Type="http://schemas.openxmlformats.org/officeDocument/2006/relationships/oleObject" Target="../embeddings/oleObject15.bin"/><Relationship Id="rId19" Type="http://schemas.openxmlformats.org/officeDocument/2006/relationships/oleObject" Target="../embeddings/oleObject1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77717" y="4293096"/>
            <a:ext cx="8331441" cy="1849760"/>
          </a:xfrm>
        </p:spPr>
        <p:txBody>
          <a:bodyPr>
            <a:normAutofit fontScale="47500" lnSpcReduction="20000"/>
          </a:bodyPr>
          <a:lstStyle/>
          <a:p>
            <a:r>
              <a:rPr lang="en-US" altLang="ja-JP" sz="5100" b="1" kern="100" dirty="0">
                <a:solidFill>
                  <a:srgbClr val="00B0F0"/>
                </a:solidFill>
                <a:latin typeface="Times New Roman"/>
                <a:ea typeface="ＭＳ 明朝"/>
                <a:cs typeface="Times New Roman"/>
              </a:rPr>
              <a:t>Hiroshi Nakatsugawa</a:t>
            </a:r>
            <a:r>
              <a:rPr lang="en-US" altLang="ja-JP" sz="5100" b="1" kern="100" baseline="30000" dirty="0">
                <a:solidFill>
                  <a:srgbClr val="00B0F0"/>
                </a:solidFill>
                <a:latin typeface="Times New Roman"/>
                <a:ea typeface="ＭＳ 明朝"/>
                <a:cs typeface="Times New Roman"/>
              </a:rPr>
              <a:t>1,*</a:t>
            </a:r>
            <a:r>
              <a:rPr lang="en-US" altLang="ja-JP" sz="5100" b="1" kern="100" dirty="0">
                <a:solidFill>
                  <a:srgbClr val="00B0F0"/>
                </a:solidFill>
                <a:latin typeface="Times New Roman"/>
                <a:ea typeface="ＭＳ 明朝"/>
                <a:cs typeface="Times New Roman"/>
              </a:rPr>
              <a:t>, Miwa Saito</a:t>
            </a:r>
            <a:r>
              <a:rPr lang="en-US" altLang="ja-JP" sz="5100" b="1" kern="100" baseline="30000" dirty="0">
                <a:solidFill>
                  <a:srgbClr val="00B0F0"/>
                </a:solidFill>
                <a:latin typeface="Times New Roman"/>
                <a:ea typeface="ＭＳ 明朝"/>
                <a:cs typeface="Times New Roman"/>
              </a:rPr>
              <a:t>2</a:t>
            </a:r>
            <a:r>
              <a:rPr lang="en-US" altLang="ja-JP" sz="5100" b="1" kern="100" dirty="0">
                <a:solidFill>
                  <a:srgbClr val="00B0F0"/>
                </a:solidFill>
                <a:latin typeface="Times New Roman"/>
                <a:ea typeface="ＭＳ 明朝"/>
                <a:cs typeface="Times New Roman"/>
              </a:rPr>
              <a:t>, and Yoichi Okamoto</a:t>
            </a:r>
            <a:r>
              <a:rPr lang="en-US" altLang="ja-JP" sz="5100" b="1" kern="100" baseline="30000" dirty="0">
                <a:solidFill>
                  <a:srgbClr val="00B0F0"/>
                </a:solidFill>
                <a:latin typeface="Times New Roman"/>
                <a:ea typeface="ＭＳ 明朝"/>
                <a:cs typeface="Times New Roman"/>
              </a:rPr>
              <a:t>3</a:t>
            </a:r>
            <a:endParaRPr lang="ja-JP" altLang="ja-JP" sz="5100" b="1" kern="100" dirty="0">
              <a:solidFill>
                <a:srgbClr val="00B0F0"/>
              </a:solidFill>
              <a:latin typeface="Century"/>
              <a:ea typeface="ＭＳ 明朝"/>
              <a:cs typeface="Times New Roman"/>
            </a:endParaRPr>
          </a:p>
          <a:p>
            <a:r>
              <a:rPr lang="en-US" altLang="ja-JP" sz="4000" b="1" kern="100" dirty="0">
                <a:solidFill>
                  <a:srgbClr val="00B0F0"/>
                </a:solidFill>
                <a:latin typeface="Times New Roman"/>
                <a:ea typeface="ＭＳ 明朝"/>
                <a:cs typeface="Times New Roman"/>
              </a:rPr>
              <a:t> </a:t>
            </a:r>
            <a:endParaRPr lang="ja-JP" altLang="ja-JP" sz="3600" b="1" kern="100" dirty="0">
              <a:solidFill>
                <a:srgbClr val="00B0F0"/>
              </a:solidFill>
              <a:latin typeface="Century"/>
              <a:ea typeface="ＭＳ 明朝"/>
              <a:cs typeface="Times New Roman"/>
            </a:endParaRPr>
          </a:p>
          <a:p>
            <a:r>
              <a:rPr lang="en-US" altLang="ja-JP" sz="3400" b="1" i="1" kern="100" baseline="30000" dirty="0">
                <a:solidFill>
                  <a:srgbClr val="00B0F0"/>
                </a:solidFill>
                <a:latin typeface="Times New Roman"/>
                <a:ea typeface="ＭＳ 明朝"/>
                <a:cs typeface="Times New Roman"/>
              </a:rPr>
              <a:t>1</a:t>
            </a:r>
            <a:r>
              <a:rPr lang="en-US" altLang="ja-JP" sz="3400" b="1" i="1" kern="100" dirty="0">
                <a:solidFill>
                  <a:srgbClr val="00B0F0"/>
                </a:solidFill>
                <a:latin typeface="Times New Roman"/>
                <a:ea typeface="ＭＳ 明朝"/>
                <a:cs typeface="Times New Roman"/>
              </a:rPr>
              <a:t>Yokohama National University, 79-5 </a:t>
            </a:r>
            <a:r>
              <a:rPr lang="en-US" altLang="ja-JP" sz="3400" b="1" i="1" kern="100" dirty="0" err="1">
                <a:solidFill>
                  <a:srgbClr val="00B0F0"/>
                </a:solidFill>
                <a:latin typeface="Times New Roman"/>
                <a:ea typeface="ＭＳ 明朝"/>
                <a:cs typeface="Times New Roman"/>
              </a:rPr>
              <a:t>Tokiwadai</a:t>
            </a:r>
            <a:r>
              <a:rPr lang="en-US" altLang="ja-JP" sz="3400" b="1" i="1" kern="100" dirty="0">
                <a:solidFill>
                  <a:srgbClr val="00B0F0"/>
                </a:solidFill>
                <a:latin typeface="Times New Roman"/>
                <a:ea typeface="ＭＳ 明朝"/>
                <a:cs typeface="Times New Roman"/>
              </a:rPr>
              <a:t>, Hodogaya-</a:t>
            </a:r>
            <a:r>
              <a:rPr lang="en-US" altLang="ja-JP" sz="3400" b="1" i="1" kern="100" dirty="0" err="1">
                <a:solidFill>
                  <a:srgbClr val="00B0F0"/>
                </a:solidFill>
                <a:latin typeface="Times New Roman"/>
                <a:ea typeface="ＭＳ 明朝"/>
                <a:cs typeface="Times New Roman"/>
              </a:rPr>
              <a:t>ku</a:t>
            </a:r>
            <a:r>
              <a:rPr lang="en-US" altLang="ja-JP" sz="3400" b="1" i="1" kern="100" dirty="0">
                <a:solidFill>
                  <a:srgbClr val="00B0F0"/>
                </a:solidFill>
                <a:latin typeface="Times New Roman"/>
                <a:ea typeface="ＭＳ 明朝"/>
                <a:cs typeface="Times New Roman"/>
              </a:rPr>
              <a:t>, Yokohama 240-8501, Japan</a:t>
            </a:r>
            <a:endParaRPr lang="ja-JP" altLang="ja-JP" sz="3400" b="1" kern="100" dirty="0">
              <a:solidFill>
                <a:srgbClr val="00B0F0"/>
              </a:solidFill>
              <a:latin typeface="Century"/>
              <a:ea typeface="ＭＳ 明朝"/>
              <a:cs typeface="Times New Roman"/>
            </a:endParaRPr>
          </a:p>
          <a:p>
            <a:r>
              <a:rPr lang="en-US" altLang="ja-JP" sz="3400" b="1" i="1" kern="100" baseline="30000" dirty="0">
                <a:solidFill>
                  <a:srgbClr val="00B0F0"/>
                </a:solidFill>
                <a:latin typeface="Times New Roman"/>
                <a:ea typeface="ＭＳ 明朝"/>
                <a:cs typeface="Times New Roman"/>
              </a:rPr>
              <a:t>2</a:t>
            </a:r>
            <a:r>
              <a:rPr lang="en-US" altLang="ja-JP" sz="3400" b="1" i="1" kern="100" dirty="0">
                <a:solidFill>
                  <a:srgbClr val="00B0F0"/>
                </a:solidFill>
                <a:latin typeface="Times New Roman"/>
                <a:ea typeface="ＭＳ 明朝"/>
                <a:cs typeface="Times New Roman"/>
              </a:rPr>
              <a:t>Kanagawa University, 3-27-1 </a:t>
            </a:r>
            <a:r>
              <a:rPr lang="en-US" altLang="ja-JP" sz="3400" b="1" i="1" kern="100" dirty="0" err="1">
                <a:solidFill>
                  <a:srgbClr val="00B0F0"/>
                </a:solidFill>
                <a:latin typeface="Times New Roman"/>
                <a:ea typeface="ＭＳ 明朝"/>
                <a:cs typeface="Times New Roman"/>
              </a:rPr>
              <a:t>Rokkakubashi</a:t>
            </a:r>
            <a:r>
              <a:rPr lang="en-US" altLang="ja-JP" sz="3400" b="1" i="1" kern="100" dirty="0">
                <a:solidFill>
                  <a:srgbClr val="00B0F0"/>
                </a:solidFill>
                <a:latin typeface="Times New Roman"/>
                <a:ea typeface="ＭＳ 明朝"/>
                <a:cs typeface="Times New Roman"/>
              </a:rPr>
              <a:t>, Kanagawa-</a:t>
            </a:r>
            <a:r>
              <a:rPr lang="en-US" altLang="ja-JP" sz="3400" b="1" i="1" kern="100" dirty="0" err="1">
                <a:solidFill>
                  <a:srgbClr val="00B0F0"/>
                </a:solidFill>
                <a:latin typeface="Times New Roman"/>
                <a:ea typeface="ＭＳ 明朝"/>
                <a:cs typeface="Times New Roman"/>
              </a:rPr>
              <a:t>ku</a:t>
            </a:r>
            <a:r>
              <a:rPr lang="en-US" altLang="ja-JP" sz="3400" b="1" i="1" kern="100" dirty="0">
                <a:solidFill>
                  <a:srgbClr val="00B0F0"/>
                </a:solidFill>
                <a:latin typeface="Times New Roman"/>
                <a:ea typeface="ＭＳ 明朝"/>
                <a:cs typeface="Times New Roman"/>
              </a:rPr>
              <a:t>, Yokohama 221-8686, Japan</a:t>
            </a:r>
            <a:endParaRPr lang="ja-JP" altLang="ja-JP" sz="3400" b="1" kern="100" dirty="0">
              <a:solidFill>
                <a:srgbClr val="00B0F0"/>
              </a:solidFill>
              <a:latin typeface="Century"/>
              <a:ea typeface="ＭＳ 明朝"/>
              <a:cs typeface="Times New Roman"/>
            </a:endParaRPr>
          </a:p>
          <a:p>
            <a:r>
              <a:rPr lang="en-US" altLang="ja-JP" sz="3400" b="1" i="1" kern="100" baseline="30000" dirty="0">
                <a:solidFill>
                  <a:srgbClr val="00B0F0"/>
                </a:solidFill>
                <a:latin typeface="Times New Roman"/>
                <a:ea typeface="ＭＳ 明朝"/>
                <a:cs typeface="Times New Roman"/>
              </a:rPr>
              <a:t>3</a:t>
            </a:r>
            <a:r>
              <a:rPr lang="en-US" altLang="ja-JP" sz="3400" b="1" i="1" kern="100" dirty="0">
                <a:solidFill>
                  <a:srgbClr val="00B0F0"/>
                </a:solidFill>
                <a:latin typeface="Times New Roman"/>
                <a:ea typeface="ＭＳ 明朝"/>
                <a:cs typeface="Times New Roman"/>
              </a:rPr>
              <a:t>National Defense Academy, 1-10-20 </a:t>
            </a:r>
            <a:r>
              <a:rPr lang="en-US" altLang="ja-JP" sz="3400" b="1" i="1" kern="100" dirty="0" err="1">
                <a:solidFill>
                  <a:srgbClr val="00B0F0"/>
                </a:solidFill>
                <a:latin typeface="Times New Roman"/>
                <a:ea typeface="ＭＳ 明朝"/>
                <a:cs typeface="Times New Roman"/>
              </a:rPr>
              <a:t>Hashirimizu</a:t>
            </a:r>
            <a:r>
              <a:rPr lang="en-US" altLang="ja-JP" sz="3400" b="1" i="1" kern="100" dirty="0">
                <a:solidFill>
                  <a:srgbClr val="00B0F0"/>
                </a:solidFill>
                <a:latin typeface="Times New Roman"/>
                <a:ea typeface="ＭＳ 明朝"/>
                <a:cs typeface="Times New Roman"/>
              </a:rPr>
              <a:t>, Yokosuka 239-8686, Japan</a:t>
            </a:r>
            <a:endParaRPr lang="ja-JP" altLang="ja-JP" sz="3400" b="1" kern="100" dirty="0">
              <a:solidFill>
                <a:srgbClr val="00B0F0"/>
              </a:solidFill>
              <a:latin typeface="Century"/>
              <a:ea typeface="ＭＳ 明朝"/>
              <a:cs typeface="Times New Roman"/>
            </a:endParaRPr>
          </a:p>
          <a:p>
            <a:r>
              <a:rPr lang="en-US" altLang="ja-JP" sz="3400" b="1" i="1" dirty="0">
                <a:solidFill>
                  <a:srgbClr val="00B0F0"/>
                </a:solidFill>
                <a:latin typeface="Times New Roman"/>
                <a:ea typeface="ＭＳ 明朝"/>
              </a:rPr>
              <a:t>*e-mail of presenting author: naka@ynu.ac.jp</a:t>
            </a:r>
            <a:endParaRPr kumimoji="1" lang="ja-JP" altLang="en-US" sz="3400" b="1" dirty="0">
              <a:solidFill>
                <a:srgbClr val="00B0F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99976" y="2348880"/>
            <a:ext cx="8352928" cy="13681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353020" y="2348880"/>
            <a:ext cx="835292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>
                <a:solidFill>
                  <a:schemeClr val="bg1"/>
                </a:solidFill>
              </a:rPr>
              <a:t>High temperature thermoelectric properties of perovskite type</a:t>
            </a:r>
            <a:endParaRPr lang="ja-JP" altLang="ja-JP" sz="3600" dirty="0">
              <a:solidFill>
                <a:schemeClr val="bg1"/>
              </a:solidFill>
            </a:endParaRPr>
          </a:p>
          <a:p>
            <a:r>
              <a:rPr lang="en-US" altLang="ja-JP" sz="3600" b="1" dirty="0">
                <a:solidFill>
                  <a:schemeClr val="bg1"/>
                </a:solidFill>
              </a:rPr>
              <a:t>Pr</a:t>
            </a:r>
            <a:r>
              <a:rPr lang="en-US" altLang="ja-JP" sz="3600" b="1" baseline="-25000" dirty="0">
                <a:solidFill>
                  <a:schemeClr val="bg1"/>
                </a:solidFill>
              </a:rPr>
              <a:t>0.9</a:t>
            </a:r>
            <a:r>
              <a:rPr lang="en-US" altLang="ja-JP" sz="3600" b="1" dirty="0">
                <a:solidFill>
                  <a:schemeClr val="bg1"/>
                </a:solidFill>
              </a:rPr>
              <a:t>Sr</a:t>
            </a:r>
            <a:r>
              <a:rPr lang="en-US" altLang="ja-JP" sz="3600" b="1" baseline="-25000" dirty="0">
                <a:solidFill>
                  <a:schemeClr val="bg1"/>
                </a:solidFill>
              </a:rPr>
              <a:t>0.1</a:t>
            </a:r>
            <a:r>
              <a:rPr lang="en-US" altLang="ja-JP" sz="3600" b="1" dirty="0">
                <a:solidFill>
                  <a:schemeClr val="bg1"/>
                </a:solidFill>
              </a:rPr>
              <a:t>Mn</a:t>
            </a:r>
            <a:r>
              <a:rPr lang="en-US" altLang="ja-JP" sz="3600" b="1" baseline="-25000" dirty="0">
                <a:solidFill>
                  <a:schemeClr val="bg1"/>
                </a:solidFill>
              </a:rPr>
              <a:t>1-x</a:t>
            </a:r>
            <a:r>
              <a:rPr lang="en-US" altLang="ja-JP" sz="3600" b="1" dirty="0">
                <a:solidFill>
                  <a:schemeClr val="bg1"/>
                </a:solidFill>
              </a:rPr>
              <a:t>Fe</a:t>
            </a:r>
            <a:r>
              <a:rPr lang="en-US" altLang="ja-JP" sz="3600" b="1" baseline="-25000" dirty="0">
                <a:solidFill>
                  <a:schemeClr val="bg1"/>
                </a:solidFill>
              </a:rPr>
              <a:t>x</a:t>
            </a:r>
            <a:r>
              <a:rPr lang="en-US" altLang="ja-JP" sz="3600" b="1" dirty="0">
                <a:solidFill>
                  <a:schemeClr val="bg1"/>
                </a:solidFill>
              </a:rPr>
              <a:t>O</a:t>
            </a:r>
            <a:r>
              <a:rPr lang="en-US" altLang="ja-JP" sz="3600" b="1" baseline="-25000" dirty="0">
                <a:solidFill>
                  <a:schemeClr val="bg1"/>
                </a:solidFill>
              </a:rPr>
              <a:t>3</a:t>
            </a:r>
            <a:r>
              <a:rPr lang="en-US" altLang="ja-JP" sz="3600" b="1" dirty="0">
                <a:solidFill>
                  <a:schemeClr val="bg1"/>
                </a:solidFill>
              </a:rPr>
              <a:t> (0</a:t>
            </a:r>
            <a:r>
              <a:rPr lang="ja-JP" altLang="ja-JP" sz="3600" b="1" dirty="0">
                <a:solidFill>
                  <a:schemeClr val="bg1"/>
                </a:solidFill>
              </a:rPr>
              <a:t>≦</a:t>
            </a:r>
            <a:r>
              <a:rPr lang="en-US" altLang="ja-JP" sz="3600" b="1" dirty="0">
                <a:solidFill>
                  <a:schemeClr val="bg1"/>
                </a:solidFill>
              </a:rPr>
              <a:t>x</a:t>
            </a:r>
            <a:r>
              <a:rPr lang="ja-JP" altLang="ja-JP" sz="3600" b="1" dirty="0">
                <a:solidFill>
                  <a:schemeClr val="bg1"/>
                </a:solidFill>
              </a:rPr>
              <a:t>≦</a:t>
            </a:r>
            <a:r>
              <a:rPr lang="en-US" altLang="ja-JP" sz="3600" b="1" dirty="0">
                <a:solidFill>
                  <a:schemeClr val="bg1"/>
                </a:solidFill>
              </a:rPr>
              <a:t>1)</a:t>
            </a:r>
            <a:endParaRPr lang="ja-JP" altLang="ja-JP" sz="3600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6480720" cy="132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79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thermopower</a:t>
            </a:r>
            <a:endParaRPr kumimoji="1" lang="ja-JP" altLang="en-US" baseline="-25000" dirty="0"/>
          </a:p>
        </p:txBody>
      </p:sp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" y="1484784"/>
            <a:ext cx="4598872" cy="438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55101"/>
            <a:ext cx="4500563" cy="441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75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/>
              <a:t>t</a:t>
            </a:r>
            <a:r>
              <a:rPr lang="en-US" altLang="ja-JP" dirty="0" smtClean="0"/>
              <a:t>hermal conductivity and ZT</a:t>
            </a:r>
            <a:endParaRPr kumimoji="1" lang="ja-JP" altLang="en-US" baseline="-25000" dirty="0"/>
          </a:p>
        </p:txBody>
      </p:sp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" y="1340291"/>
            <a:ext cx="4449563" cy="432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176" y="1267805"/>
            <a:ext cx="4676824" cy="452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550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/>
          <a:lstStyle/>
          <a:p>
            <a:r>
              <a:rPr lang="en-US" altLang="ja-JP" dirty="0"/>
              <a:t>S</a:t>
            </a:r>
            <a:r>
              <a:rPr lang="en-US" altLang="ja-JP" dirty="0" smtClean="0"/>
              <a:t>ummary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8823" y="1008956"/>
            <a:ext cx="8126351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With increasing x, the majority ions of B-site changes  from </a:t>
            </a:r>
            <a:r>
              <a:rPr lang="en-US" altLang="ja-JP" sz="2400" dirty="0"/>
              <a:t>HS Mn</a:t>
            </a:r>
            <a:r>
              <a:rPr lang="en-US" altLang="ja-JP" sz="2400" baseline="30000" dirty="0"/>
              <a:t>3+</a:t>
            </a:r>
            <a:r>
              <a:rPr lang="en-US" altLang="ja-JP" sz="2400" dirty="0"/>
              <a:t> and HS Mn</a:t>
            </a:r>
            <a:r>
              <a:rPr lang="en-US" altLang="ja-JP" sz="2400" baseline="30000" dirty="0"/>
              <a:t>4+</a:t>
            </a:r>
            <a:r>
              <a:rPr lang="en-US" altLang="ja-JP" sz="2400" dirty="0"/>
              <a:t> to LS Fe</a:t>
            </a:r>
            <a:r>
              <a:rPr lang="en-US" altLang="ja-JP" sz="2400" baseline="30000" dirty="0"/>
              <a:t>3+</a:t>
            </a:r>
            <a:r>
              <a:rPr lang="en-US" altLang="ja-JP" sz="2400" dirty="0"/>
              <a:t> and LS Fe</a:t>
            </a:r>
            <a:r>
              <a:rPr lang="en-US" altLang="ja-JP" sz="2400" baseline="30000" dirty="0"/>
              <a:t>4+</a:t>
            </a:r>
            <a:r>
              <a:rPr lang="en-US" altLang="ja-JP" sz="2400" dirty="0"/>
              <a:t>. </a:t>
            </a:r>
            <a:r>
              <a:rPr lang="en-US" altLang="ja-JP" sz="2400" dirty="0" smtClean="0"/>
              <a:t>In </a:t>
            </a:r>
            <a:r>
              <a:rPr lang="en-US" altLang="ja-JP" sz="2400" dirty="0"/>
              <a:t>particular, part of trivalent ions for x = 1 </a:t>
            </a:r>
            <a:r>
              <a:rPr lang="en-US" altLang="ja-JP" sz="2400" dirty="0" smtClean="0"/>
              <a:t>change </a:t>
            </a:r>
            <a:r>
              <a:rPr lang="en-US" altLang="ja-JP" sz="2400" dirty="0"/>
              <a:t>from LS Fe</a:t>
            </a:r>
            <a:r>
              <a:rPr lang="en-US" altLang="ja-JP" sz="2400" baseline="30000" dirty="0"/>
              <a:t>3+</a:t>
            </a:r>
            <a:r>
              <a:rPr lang="en-US" altLang="ja-JP" sz="2400" dirty="0"/>
              <a:t> to IS Fe</a:t>
            </a:r>
            <a:r>
              <a:rPr lang="en-US" altLang="ja-JP" sz="2400" baseline="30000" dirty="0"/>
              <a:t>3+</a:t>
            </a:r>
            <a:r>
              <a:rPr lang="en-US" altLang="ja-JP" sz="2400" dirty="0"/>
              <a:t>. </a:t>
            </a:r>
            <a:endParaRPr lang="en-US" altLang="ja-JP" sz="2400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altLang="ja-JP" sz="2400" dirty="0"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ja-JP" sz="2400" dirty="0" smtClean="0">
                <a:cs typeface="Times New Roman" panose="02020603050405020304" pitchFamily="18" charset="0"/>
              </a:rPr>
              <a:t>All the samples show a small </a:t>
            </a:r>
            <a:r>
              <a:rPr lang="en-US" altLang="ja-JP" sz="2400" dirty="0" err="1" smtClean="0">
                <a:cs typeface="Times New Roman" panose="02020603050405020304" pitchFamily="18" charset="0"/>
              </a:rPr>
              <a:t>polaron</a:t>
            </a:r>
            <a:r>
              <a:rPr lang="en-US" altLang="ja-JP" sz="2400" dirty="0" smtClean="0">
                <a:cs typeface="Times New Roman" panose="02020603050405020304" pitchFamily="18" charset="0"/>
              </a:rPr>
              <a:t> behavior above room temperature.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altLang="ja-JP" sz="2400" dirty="0"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ja-JP" sz="2400" dirty="0"/>
              <a:t>T</a:t>
            </a:r>
            <a:r>
              <a:rPr lang="en-US" altLang="ja-JP" sz="2400" dirty="0" smtClean="0"/>
              <a:t>he </a:t>
            </a:r>
            <a:r>
              <a:rPr lang="en-US" altLang="ja-JP" sz="2400" dirty="0"/>
              <a:t>positive </a:t>
            </a:r>
            <a:r>
              <a:rPr lang="en-US" altLang="ja-JP" sz="2400" i="1" dirty="0"/>
              <a:t>S</a:t>
            </a:r>
            <a:r>
              <a:rPr lang="en-US" altLang="ja-JP" sz="2400" dirty="0"/>
              <a:t> for x</a:t>
            </a:r>
            <a:r>
              <a:rPr lang="ja-JP" altLang="ja-JP" sz="2400" dirty="0"/>
              <a:t>≧</a:t>
            </a:r>
            <a:r>
              <a:rPr lang="en-US" altLang="ja-JP" sz="2400" dirty="0"/>
              <a:t>0.9 show a gradual increase up to 850K and the predicted </a:t>
            </a:r>
            <a:r>
              <a:rPr lang="en-US" altLang="ja-JP" sz="2400" i="1" dirty="0" smtClean="0"/>
              <a:t>S</a:t>
            </a:r>
            <a:r>
              <a:rPr lang="ja-JP" altLang="en-US" sz="2400" baseline="-25000" dirty="0" smtClean="0"/>
              <a:t>∞</a:t>
            </a:r>
            <a:r>
              <a:rPr lang="en-US" altLang="ja-JP" sz="2400" baseline="-25000" dirty="0" smtClean="0"/>
              <a:t> </a:t>
            </a:r>
            <a:r>
              <a:rPr lang="en-US" altLang="ja-JP" sz="2400" dirty="0" smtClean="0"/>
              <a:t>defined </a:t>
            </a:r>
            <a:r>
              <a:rPr lang="en-US" altLang="ja-JP" sz="2400" dirty="0"/>
              <a:t>by </a:t>
            </a:r>
            <a:r>
              <a:rPr lang="en-US" altLang="ja-JP" sz="2400" dirty="0" err="1" smtClean="0"/>
              <a:t>Heikes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formula for x</a:t>
            </a:r>
            <a:r>
              <a:rPr lang="ja-JP" altLang="ja-JP" sz="2400" dirty="0"/>
              <a:t>≧</a:t>
            </a:r>
            <a:r>
              <a:rPr lang="en-US" altLang="ja-JP" sz="2400" dirty="0"/>
              <a:t>0.9 are in good agreement with experimental </a:t>
            </a:r>
            <a:r>
              <a:rPr lang="en-US" altLang="ja-JP" sz="2400" dirty="0" smtClean="0"/>
              <a:t>values.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ja-JP" sz="2400" dirty="0"/>
              <a:t>T</a:t>
            </a:r>
            <a:r>
              <a:rPr lang="en-US" altLang="ja-JP" sz="2400" dirty="0" smtClean="0"/>
              <a:t>he </a:t>
            </a:r>
            <a:r>
              <a:rPr lang="en-US" altLang="ja-JP" sz="2400" dirty="0"/>
              <a:t>largest </a:t>
            </a:r>
            <a:r>
              <a:rPr lang="en-US" altLang="ja-JP" sz="2400" i="1" dirty="0"/>
              <a:t>ZT</a:t>
            </a:r>
            <a:r>
              <a:rPr lang="en-US" altLang="ja-JP" sz="2400" dirty="0"/>
              <a:t> value for x = 1 is 0.08 at 850K. This </a:t>
            </a:r>
            <a:r>
              <a:rPr lang="en-US" altLang="ja-JP" sz="2400" dirty="0" smtClean="0"/>
              <a:t>indicates </a:t>
            </a:r>
            <a:r>
              <a:rPr lang="en-US" altLang="ja-JP" sz="2400" dirty="0"/>
              <a:t>that hole-doped perovskite-type </a:t>
            </a:r>
            <a:r>
              <a:rPr lang="en-US" altLang="ja-JP" sz="2400" dirty="0" smtClean="0"/>
              <a:t>Fe </a:t>
            </a:r>
            <a:r>
              <a:rPr lang="en-US" altLang="ja-JP" sz="2400" dirty="0"/>
              <a:t>oxides show promising </a:t>
            </a:r>
            <a:r>
              <a:rPr lang="en-US" altLang="ja-JP" sz="2400" i="1" dirty="0"/>
              <a:t>p</a:t>
            </a:r>
            <a:r>
              <a:rPr lang="en-US" altLang="ja-JP" sz="2400" dirty="0"/>
              <a:t>-type thermoelectric </a:t>
            </a:r>
            <a:r>
              <a:rPr lang="en-US" altLang="ja-JP" sz="2400" dirty="0" smtClean="0"/>
              <a:t>properties at high temperature.</a:t>
            </a:r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02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E7A6-12DC-48FD-A954-858CAB6AB435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67544" y="27809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solidFill>
                  <a:srgbClr val="0070C0"/>
                </a:solidFill>
                <a:latin typeface="Arial Black" pitchFamily="34" charset="0"/>
              </a:rPr>
              <a:t>Thank you for your attention.</a:t>
            </a:r>
            <a:endParaRPr lang="ja-JP" altLang="en-US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065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8452"/>
            <a:ext cx="7669213" cy="602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00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17713"/>
            <a:ext cx="8534400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12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16</a:t>
            </a:fld>
            <a:endParaRPr kumimoji="1"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327752"/>
              </p:ext>
            </p:extLst>
          </p:nvPr>
        </p:nvGraphicFramePr>
        <p:xfrm>
          <a:off x="2555776" y="1340768"/>
          <a:ext cx="4464496" cy="4707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204"/>
                <a:gridCol w="1488165"/>
                <a:gridCol w="1833127"/>
              </a:tblGrid>
              <a:tr h="1440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ions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  ionic radius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bond valence parameter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896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                        La</a:t>
                      </a:r>
                      <a:r>
                        <a:rPr kumimoji="1" lang="en-US" altLang="ja-JP" baseline="30000" dirty="0" smtClean="0"/>
                        <a:t>3+</a:t>
                      </a:r>
                      <a:endParaRPr kumimoji="1" lang="ja-JP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1.36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2.172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896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Pr</a:t>
                      </a:r>
                      <a:r>
                        <a:rPr kumimoji="1" lang="en-US" altLang="ja-JP" baseline="30000" dirty="0" smtClean="0"/>
                        <a:t>3+</a:t>
                      </a:r>
                      <a:endParaRPr kumimoji="1" lang="ja-JP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1.179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2.138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896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Sr</a:t>
                      </a:r>
                      <a:r>
                        <a:rPr kumimoji="1" lang="en-US" altLang="ja-JP" baseline="30000" dirty="0" smtClean="0"/>
                        <a:t>2+</a:t>
                      </a:r>
                      <a:endParaRPr kumimoji="1" lang="ja-JP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1.44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2.118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896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Fe</a:t>
                      </a:r>
                      <a:r>
                        <a:rPr kumimoji="1" lang="en-US" altLang="ja-JP" baseline="30000" dirty="0" smtClean="0"/>
                        <a:t>3+</a:t>
                      </a:r>
                      <a:endParaRPr kumimoji="1" lang="ja-JP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0.645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1.751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896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Fe</a:t>
                      </a:r>
                      <a:r>
                        <a:rPr kumimoji="1" lang="en-US" altLang="ja-JP" baseline="30000" dirty="0" smtClean="0"/>
                        <a:t>4+</a:t>
                      </a:r>
                      <a:endParaRPr kumimoji="1" lang="ja-JP" alt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0.585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1.765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896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Mn</a:t>
                      </a:r>
                      <a:r>
                        <a:rPr kumimoji="1" lang="en-US" altLang="ja-JP" baseline="30000" dirty="0" smtClean="0"/>
                        <a:t>3+</a:t>
                      </a:r>
                      <a:endParaRPr kumimoji="1" lang="ja-JP" alt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0.645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1.732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896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Mn</a:t>
                      </a:r>
                      <a:r>
                        <a:rPr kumimoji="1" lang="en-US" altLang="ja-JP" baseline="30000" dirty="0" smtClean="0"/>
                        <a:t>4+</a:t>
                      </a:r>
                      <a:endParaRPr kumimoji="1" lang="ja-JP" alt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0.53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1.750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896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</a:t>
                      </a:r>
                      <a:r>
                        <a:rPr kumimoji="1" lang="en-US" altLang="ja-JP" baseline="30000" dirty="0" smtClean="0"/>
                        <a:t>2-</a:t>
                      </a:r>
                      <a:endParaRPr kumimoji="1" lang="ja-JP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1.40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－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711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8638" y="-6052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11760" y="1412776"/>
            <a:ext cx="5379255" cy="496855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kumimoji="1" lang="en-US" altLang="ja-JP" sz="2800" b="1" dirty="0" smtClean="0">
                <a:solidFill>
                  <a:srgbClr val="0070C0"/>
                </a:solidFill>
              </a:rPr>
              <a:t>Introduction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sz="2800" b="1" dirty="0" smtClean="0">
                <a:solidFill>
                  <a:srgbClr val="0070C0"/>
                </a:solidFill>
              </a:rPr>
              <a:t>Experimental procedure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kumimoji="1" lang="en-US" altLang="ja-JP" sz="2800" b="1" dirty="0" smtClean="0">
                <a:solidFill>
                  <a:srgbClr val="0070C0"/>
                </a:solidFill>
              </a:rPr>
              <a:t>Results and Discussion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b="1" dirty="0"/>
              <a:t>c</a:t>
            </a:r>
            <a:r>
              <a:rPr kumimoji="1" lang="en-US" altLang="ja-JP" b="1" dirty="0" smtClean="0"/>
              <a:t>rystal structure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b="1" dirty="0"/>
              <a:t>m</a:t>
            </a:r>
            <a:r>
              <a:rPr kumimoji="1" lang="en-US" altLang="ja-JP" b="1" dirty="0" smtClean="0"/>
              <a:t>agnetic susceptibility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en-US" altLang="ja-JP" b="1" dirty="0" err="1" smtClean="0"/>
              <a:t>Heikes</a:t>
            </a:r>
            <a:r>
              <a:rPr kumimoji="1" lang="en-US" altLang="ja-JP" b="1" dirty="0" smtClean="0"/>
              <a:t> formula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b="1" dirty="0" smtClean="0"/>
              <a:t>Electric resistivity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b="1" dirty="0" err="1" smtClean="0"/>
              <a:t>thermopower</a:t>
            </a:r>
            <a:endParaRPr lang="en-US" altLang="ja-JP" b="1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b="1" dirty="0" smtClean="0"/>
              <a:t>Thermal conductivity and ZT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b="1" dirty="0">
                <a:solidFill>
                  <a:srgbClr val="0070C0"/>
                </a:solidFill>
              </a:rPr>
              <a:t>S</a:t>
            </a:r>
            <a:r>
              <a:rPr lang="en-US" altLang="ja-JP" b="1" dirty="0" smtClean="0">
                <a:solidFill>
                  <a:srgbClr val="0070C0"/>
                </a:solidFill>
              </a:rPr>
              <a:t>ummary</a:t>
            </a:r>
          </a:p>
          <a:p>
            <a:pPr lvl="1">
              <a:buFont typeface="Wingdings" panose="05000000000000000000" pitchFamily="2" charset="2"/>
              <a:buChar char="ü"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192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7178" y="-99392"/>
            <a:ext cx="8385301" cy="963092"/>
          </a:xfrm>
        </p:spPr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46505" y="776136"/>
            <a:ext cx="8054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2000" b="1" dirty="0" smtClean="0">
                <a:cs typeface="Times New Roman" panose="02020603050405020304" pitchFamily="18" charset="0"/>
              </a:rPr>
              <a:t>Oxides which show high carrier density and high </a:t>
            </a:r>
            <a:r>
              <a:rPr lang="en-US" altLang="ja-JP" sz="2000" b="1" dirty="0" err="1" smtClean="0">
                <a:cs typeface="Times New Roman" panose="02020603050405020304" pitchFamily="18" charset="0"/>
              </a:rPr>
              <a:t>Seebeck</a:t>
            </a:r>
            <a:r>
              <a:rPr lang="en-US" altLang="ja-JP" sz="2000" b="1" dirty="0" smtClean="0">
                <a:cs typeface="Times New Roman" panose="02020603050405020304" pitchFamily="18" charset="0"/>
              </a:rPr>
              <a:t> coefficient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2000" b="1" dirty="0" smtClean="0">
                <a:cs typeface="Times New Roman" panose="02020603050405020304" pitchFamily="18" charset="0"/>
              </a:rPr>
              <a:t>Oxides which show high carrier density in the conduction band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2000" b="1" dirty="0" smtClean="0">
                <a:cs typeface="Times New Roman" panose="02020603050405020304" pitchFamily="18" charset="0"/>
              </a:rPr>
              <a:t>Oxides which show high electron mobility and high electric conductivity </a:t>
            </a:r>
            <a:endParaRPr lang="en-US" altLang="ja-JP" sz="2000" b="1" dirty="0">
              <a:cs typeface="Times New Roman" panose="02020603050405020304" pitchFamily="18" charset="0"/>
            </a:endParaRPr>
          </a:p>
        </p:txBody>
      </p:sp>
      <p:pic>
        <p:nvPicPr>
          <p:cNvPr id="21" name="Picture 18" descr=" DP121.jpg                                                      0001A6B8Miya HD                        B98698CA: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6" y="4558188"/>
            <a:ext cx="1440160" cy="210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48" y="2428628"/>
            <a:ext cx="153851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78" y="2771295"/>
            <a:ext cx="1570461" cy="145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550" y="4858424"/>
            <a:ext cx="1520961" cy="170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79512" y="238413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CoO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 layer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79511" y="4521894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CoO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 layer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0" y="348050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Na </a:t>
            </a:r>
            <a:r>
              <a:rPr kumimoji="1" lang="en-US" altLang="ja-JP" dirty="0" smtClean="0"/>
              <a:t>layer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38307" y="528646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Block</a:t>
            </a:r>
            <a:r>
              <a:rPr kumimoji="1" lang="en-US" altLang="ja-JP" dirty="0" smtClean="0"/>
              <a:t> layer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627784" y="2384132"/>
            <a:ext cx="111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Na</a:t>
            </a:r>
            <a:r>
              <a:rPr kumimoji="1" lang="en-US" altLang="ja-JP" b="1" baseline="-25000" dirty="0" smtClean="0"/>
              <a:t>x</a:t>
            </a:r>
            <a:r>
              <a:rPr kumimoji="1" lang="en-US" altLang="ja-JP" b="1" dirty="0" smtClean="0"/>
              <a:t>CoO</a:t>
            </a:r>
            <a:r>
              <a:rPr kumimoji="1" lang="en-US" altLang="ja-JP" b="1" baseline="-25000" dirty="0" smtClean="0"/>
              <a:t>2</a:t>
            </a:r>
            <a:endParaRPr kumimoji="1" lang="ja-JP" altLang="en-US" b="1" baseline="-25000" dirty="0"/>
          </a:p>
        </p:txBody>
      </p:sp>
      <p:sp>
        <p:nvSpPr>
          <p:cNvPr id="33" name="正方形/長方形 32"/>
          <p:cNvSpPr/>
          <p:nvPr/>
        </p:nvSpPr>
        <p:spPr>
          <a:xfrm>
            <a:off x="2307335" y="4673758"/>
            <a:ext cx="1885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[Ca</a:t>
            </a:r>
            <a:r>
              <a:rPr lang="en-US" altLang="ja-JP" b="1" baseline="-25000" dirty="0" smtClean="0"/>
              <a:t>2</a:t>
            </a:r>
            <a:r>
              <a:rPr lang="en-US" altLang="ja-JP" b="1" dirty="0" smtClean="0"/>
              <a:t>CoO</a:t>
            </a:r>
            <a:r>
              <a:rPr lang="en-US" altLang="ja-JP" b="1" baseline="-25000" dirty="0" smtClean="0"/>
              <a:t>3</a:t>
            </a:r>
            <a:r>
              <a:rPr lang="en-US" altLang="ja-JP" b="1" dirty="0" smtClean="0"/>
              <a:t>]</a:t>
            </a:r>
            <a:r>
              <a:rPr lang="en-US" altLang="ja-JP" b="1" baseline="-25000" dirty="0" smtClean="0"/>
              <a:t>0.62</a:t>
            </a:r>
            <a:r>
              <a:rPr lang="en-US" altLang="ja-JP" b="1" dirty="0" smtClean="0"/>
              <a:t>CoO</a:t>
            </a:r>
            <a:r>
              <a:rPr lang="en-US" altLang="ja-JP" b="1" baseline="-25000" dirty="0" smtClean="0"/>
              <a:t>2</a:t>
            </a:r>
            <a:endParaRPr lang="ja-JP" altLang="en-US" b="1" baseline="-25000" dirty="0"/>
          </a:p>
        </p:txBody>
      </p:sp>
      <p:graphicFrame>
        <p:nvGraphicFramePr>
          <p:cNvPr id="34" name="オブジェクト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79553"/>
              </p:ext>
            </p:extLst>
          </p:nvPr>
        </p:nvGraphicFramePr>
        <p:xfrm>
          <a:off x="2627784" y="2813524"/>
          <a:ext cx="1354137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99" name="Equation" r:id="rId9" imgW="927000" imgH="660240" progId="Equation.DSMT4">
                  <p:embed/>
                </p:oleObj>
              </mc:Choice>
              <mc:Fallback>
                <p:oleObj name="Equation" r:id="rId9" imgW="92700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27784" y="2813524"/>
                        <a:ext cx="1354137" cy="96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オブジェクト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944433"/>
              </p:ext>
            </p:extLst>
          </p:nvPr>
        </p:nvGraphicFramePr>
        <p:xfrm>
          <a:off x="2447763" y="5178051"/>
          <a:ext cx="1354137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00" name="Equation" r:id="rId11" imgW="927000" imgH="660240" progId="Equation.DSMT4">
                  <p:embed/>
                </p:oleObj>
              </mc:Choice>
              <mc:Fallback>
                <p:oleObj name="Equation" r:id="rId11" imgW="927000" imgH="660240" progId="Equation.DSMT4">
                  <p:embed/>
                  <p:pic>
                    <p:nvPicPr>
                      <p:cNvPr id="0" name="オブジェクト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763" y="5178051"/>
                        <a:ext cx="1354137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テキスト ボックス 38"/>
          <p:cNvSpPr txBox="1"/>
          <p:nvPr/>
        </p:nvSpPr>
        <p:spPr>
          <a:xfrm>
            <a:off x="2385498" y="3849833"/>
            <a:ext cx="2230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0070C0"/>
                </a:solidFill>
              </a:rPr>
              <a:t>Phys</a:t>
            </a:r>
            <a:r>
              <a:rPr lang="en-US" altLang="ja-JP" sz="1200" dirty="0">
                <a:solidFill>
                  <a:srgbClr val="0070C0"/>
                </a:solidFill>
              </a:rPr>
              <a:t>. Rev. B</a:t>
            </a:r>
            <a:r>
              <a:rPr lang="en-US" altLang="ja-JP" sz="1200" b="1" dirty="0">
                <a:solidFill>
                  <a:srgbClr val="0070C0"/>
                </a:solidFill>
              </a:rPr>
              <a:t>56</a:t>
            </a:r>
            <a:r>
              <a:rPr lang="en-US" altLang="ja-JP" sz="1200" dirty="0">
                <a:solidFill>
                  <a:srgbClr val="0070C0"/>
                </a:solidFill>
              </a:rPr>
              <a:t>, </a:t>
            </a:r>
            <a:r>
              <a:rPr lang="en-US" altLang="ja-JP" sz="1200" dirty="0" smtClean="0">
                <a:solidFill>
                  <a:srgbClr val="0070C0"/>
                </a:solidFill>
              </a:rPr>
              <a:t>R12685</a:t>
            </a:r>
            <a:r>
              <a:rPr lang="ja-JP" altLang="en-US" sz="1200" dirty="0" smtClean="0">
                <a:solidFill>
                  <a:srgbClr val="0070C0"/>
                </a:solidFill>
              </a:rPr>
              <a:t>　</a:t>
            </a:r>
            <a:r>
              <a:rPr lang="en-US" altLang="ja-JP" sz="1200" dirty="0" smtClean="0">
                <a:solidFill>
                  <a:srgbClr val="0070C0"/>
                </a:solidFill>
              </a:rPr>
              <a:t>(1997</a:t>
            </a:r>
            <a:r>
              <a:rPr lang="en-US" altLang="ja-JP" sz="1200" dirty="0">
                <a:solidFill>
                  <a:srgbClr val="0070C0"/>
                </a:solidFill>
              </a:rPr>
              <a:t>)</a:t>
            </a:r>
            <a:endParaRPr kumimoji="1" lang="ja-JP" altLang="en-US" sz="1200" dirty="0">
              <a:solidFill>
                <a:srgbClr val="0070C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355606" y="6210707"/>
            <a:ext cx="2452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>
                <a:solidFill>
                  <a:srgbClr val="0070C0"/>
                </a:solidFill>
              </a:rPr>
              <a:t>Jpn.J.Appl.Phys</a:t>
            </a:r>
            <a:r>
              <a:rPr lang="en-US" altLang="ja-JP" sz="1200" dirty="0">
                <a:solidFill>
                  <a:srgbClr val="0070C0"/>
                </a:solidFill>
              </a:rPr>
              <a:t>. </a:t>
            </a:r>
            <a:r>
              <a:rPr lang="en-US" altLang="ja-JP" sz="1200" b="1" dirty="0">
                <a:solidFill>
                  <a:srgbClr val="0070C0"/>
                </a:solidFill>
              </a:rPr>
              <a:t>39</a:t>
            </a:r>
            <a:r>
              <a:rPr lang="en-US" altLang="ja-JP" sz="1200" dirty="0">
                <a:solidFill>
                  <a:srgbClr val="0070C0"/>
                </a:solidFill>
              </a:rPr>
              <a:t>, L531 (2000)</a:t>
            </a:r>
            <a:endParaRPr kumimoji="1" lang="ja-JP" altLang="en-US" sz="1200" dirty="0">
              <a:solidFill>
                <a:srgbClr val="0070C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887826" y="2384132"/>
            <a:ext cx="171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Al</a:t>
            </a:r>
            <a:r>
              <a:rPr lang="ja-JP" altLang="en-US" b="1" dirty="0"/>
              <a:t> </a:t>
            </a:r>
            <a:r>
              <a:rPr lang="en-US" altLang="ja-JP" b="1" dirty="0" smtClean="0"/>
              <a:t>doped </a:t>
            </a:r>
            <a:r>
              <a:rPr lang="en-US" altLang="ja-JP" b="1" dirty="0" err="1" smtClean="0"/>
              <a:t>Zn</a:t>
            </a:r>
            <a:r>
              <a:rPr kumimoji="1" lang="en-US" altLang="ja-JP" b="1" dirty="0" err="1" smtClean="0"/>
              <a:t>O</a:t>
            </a:r>
            <a:endParaRPr kumimoji="1" lang="ja-JP" altLang="en-US" b="1" baseline="-250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595416" y="4475727"/>
            <a:ext cx="2417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Perovskite-type oxides</a:t>
            </a:r>
            <a:endParaRPr kumimoji="1" lang="ja-JP" altLang="en-US" b="1" baseline="-250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931293" y="453500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Ca</a:t>
            </a:r>
            <a:r>
              <a:rPr lang="en-US" altLang="ja-JP" b="1" baseline="-25000" dirty="0" smtClean="0"/>
              <a:t>0.9</a:t>
            </a:r>
            <a:r>
              <a:rPr lang="en-US" altLang="ja-JP" b="1" dirty="0" smtClean="0"/>
              <a:t>Yb</a:t>
            </a:r>
            <a:r>
              <a:rPr lang="en-US" altLang="ja-JP" b="1" baseline="-25000" dirty="0" smtClean="0"/>
              <a:t>0.1</a:t>
            </a:r>
            <a:r>
              <a:rPr lang="en-US" altLang="ja-JP" b="1" dirty="0" smtClean="0"/>
              <a:t>Mn</a:t>
            </a:r>
            <a:r>
              <a:rPr kumimoji="1" lang="en-US" altLang="ja-JP" b="1" dirty="0" smtClean="0"/>
              <a:t>O</a:t>
            </a:r>
            <a:r>
              <a:rPr kumimoji="1" lang="en-US" altLang="ja-JP" b="1" baseline="-25000" dirty="0" smtClean="0"/>
              <a:t>3</a:t>
            </a:r>
            <a:endParaRPr kumimoji="1" lang="ja-JP" altLang="en-US" b="1" baseline="-250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600777" y="5640862"/>
            <a:ext cx="258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Ca</a:t>
            </a:r>
            <a:r>
              <a:rPr lang="en-US" altLang="ja-JP" b="1" baseline="-25000" dirty="0" smtClean="0"/>
              <a:t>0.96</a:t>
            </a:r>
            <a:r>
              <a:rPr lang="en-US" altLang="ja-JP" b="1" dirty="0" smtClean="0"/>
              <a:t>Bi</a:t>
            </a:r>
            <a:r>
              <a:rPr lang="en-US" altLang="ja-JP" b="1" baseline="-25000" dirty="0" smtClean="0"/>
              <a:t>0.04</a:t>
            </a:r>
            <a:r>
              <a:rPr lang="en-US" altLang="ja-JP" b="1" dirty="0" smtClean="0"/>
              <a:t>Mn</a:t>
            </a:r>
            <a:r>
              <a:rPr lang="en-US" altLang="ja-JP" b="1" baseline="-25000" dirty="0" smtClean="0"/>
              <a:t>0.96</a:t>
            </a:r>
            <a:r>
              <a:rPr lang="en-US" altLang="ja-JP" b="1" dirty="0" smtClean="0"/>
              <a:t>V</a:t>
            </a:r>
            <a:r>
              <a:rPr lang="en-US" altLang="ja-JP" b="1" baseline="-25000" dirty="0" smtClean="0"/>
              <a:t>0.04</a:t>
            </a:r>
            <a:r>
              <a:rPr kumimoji="1" lang="en-US" altLang="ja-JP" b="1" dirty="0" smtClean="0"/>
              <a:t>O</a:t>
            </a:r>
            <a:r>
              <a:rPr kumimoji="1" lang="en-US" altLang="ja-JP" b="1" baseline="-25000" dirty="0" smtClean="0"/>
              <a:t>3</a:t>
            </a:r>
            <a:endParaRPr kumimoji="1" lang="ja-JP" altLang="en-US" b="1" baseline="-25000" dirty="0"/>
          </a:p>
        </p:txBody>
      </p:sp>
      <p:graphicFrame>
        <p:nvGraphicFramePr>
          <p:cNvPr id="40" name="オブジェクト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79416"/>
              </p:ext>
            </p:extLst>
          </p:nvPr>
        </p:nvGraphicFramePr>
        <p:xfrm>
          <a:off x="6575280" y="2794128"/>
          <a:ext cx="2170113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01" name="Equation" r:id="rId13" imgW="1485720" imgH="203040" progId="Equation.DSMT4">
                  <p:embed/>
                </p:oleObj>
              </mc:Choice>
              <mc:Fallback>
                <p:oleObj name="Equation" r:id="rId13" imgW="1485720" imgH="203040" progId="Equation.DSMT4">
                  <p:embed/>
                  <p:pic>
                    <p:nvPicPr>
                      <p:cNvPr id="0" name="オブジェクト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5280" y="2794128"/>
                        <a:ext cx="2170113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オブジェクト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3163"/>
              </p:ext>
            </p:extLst>
          </p:nvPr>
        </p:nvGraphicFramePr>
        <p:xfrm>
          <a:off x="6980238" y="4919589"/>
          <a:ext cx="1817687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02" name="Equation" r:id="rId15" imgW="1244520" imgH="203040" progId="Equation.DSMT4">
                  <p:embed/>
                </p:oleObj>
              </mc:Choice>
              <mc:Fallback>
                <p:oleObj name="Equation" r:id="rId15" imgW="1244520" imgH="203040" progId="Equation.DSMT4">
                  <p:embed/>
                  <p:pic>
                    <p:nvPicPr>
                      <p:cNvPr id="0" name="オブジェクト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0238" y="4919589"/>
                        <a:ext cx="1817687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オブジェクト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41977"/>
              </p:ext>
            </p:extLst>
          </p:nvPr>
        </p:nvGraphicFramePr>
        <p:xfrm>
          <a:off x="6990369" y="6009015"/>
          <a:ext cx="1798637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03" name="Equation" r:id="rId17" imgW="1231560" imgH="203040" progId="Equation.DSMT4">
                  <p:embed/>
                </p:oleObj>
              </mc:Choice>
              <mc:Fallback>
                <p:oleObj name="Equation" r:id="rId17" imgW="1231560" imgH="203040" progId="Equation.DSMT4">
                  <p:embed/>
                  <p:pic>
                    <p:nvPicPr>
                      <p:cNvPr id="0" name="オブジェクト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0369" y="6009015"/>
                        <a:ext cx="1798637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テキスト ボックス 55"/>
          <p:cNvSpPr txBox="1"/>
          <p:nvPr/>
        </p:nvSpPr>
        <p:spPr>
          <a:xfrm>
            <a:off x="6427383" y="3111169"/>
            <a:ext cx="2617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 </a:t>
            </a:r>
            <a:r>
              <a:rPr lang="en-US" altLang="ja-JP" sz="1200" dirty="0" err="1">
                <a:solidFill>
                  <a:srgbClr val="0070C0"/>
                </a:solidFill>
              </a:rPr>
              <a:t>J.Appl.Phys</a:t>
            </a:r>
            <a:r>
              <a:rPr lang="en-US" altLang="ja-JP" sz="1200" dirty="0">
                <a:solidFill>
                  <a:srgbClr val="0070C0"/>
                </a:solidFill>
              </a:rPr>
              <a:t>. </a:t>
            </a:r>
            <a:r>
              <a:rPr lang="en-US" altLang="ja-JP" sz="1200" b="1" dirty="0">
                <a:solidFill>
                  <a:srgbClr val="0070C0"/>
                </a:solidFill>
              </a:rPr>
              <a:t>79</a:t>
            </a:r>
            <a:r>
              <a:rPr lang="en-US" altLang="ja-JP" sz="1200" dirty="0">
                <a:solidFill>
                  <a:srgbClr val="0070C0"/>
                </a:solidFill>
              </a:rPr>
              <a:t>, 1816 (1996)</a:t>
            </a:r>
            <a:endParaRPr kumimoji="1" lang="ja-JP" altLang="en-US" sz="1200" dirty="0">
              <a:solidFill>
                <a:srgbClr val="0070C0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685259" y="5101800"/>
            <a:ext cx="2347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sz="1200" dirty="0" err="1">
                <a:solidFill>
                  <a:srgbClr val="0070C0"/>
                </a:solidFill>
              </a:rPr>
              <a:t>J.Appl.Phys</a:t>
            </a:r>
            <a:r>
              <a:rPr lang="en-US" altLang="ja-JP" sz="1200" dirty="0">
                <a:solidFill>
                  <a:srgbClr val="0070C0"/>
                </a:solidFill>
              </a:rPr>
              <a:t>. </a:t>
            </a:r>
            <a:r>
              <a:rPr lang="en-US" altLang="ja-JP" sz="1200" b="1" dirty="0">
                <a:solidFill>
                  <a:srgbClr val="0070C0"/>
                </a:solidFill>
              </a:rPr>
              <a:t>100</a:t>
            </a:r>
            <a:r>
              <a:rPr lang="en-US" altLang="ja-JP" sz="1200" dirty="0">
                <a:solidFill>
                  <a:srgbClr val="0070C0"/>
                </a:solidFill>
              </a:rPr>
              <a:t>, 084911 (2006)</a:t>
            </a:r>
            <a:endParaRPr kumimoji="1" lang="ja-JP" altLang="en-US" sz="1200" dirty="0">
              <a:solidFill>
                <a:srgbClr val="0070C0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540731" y="6284295"/>
            <a:ext cx="2571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0070C0"/>
                </a:solidFill>
              </a:rPr>
              <a:t>Solid State </a:t>
            </a:r>
            <a:r>
              <a:rPr lang="en-US" altLang="ja-JP" sz="1200" dirty="0" err="1">
                <a:solidFill>
                  <a:srgbClr val="0070C0"/>
                </a:solidFill>
              </a:rPr>
              <a:t>Commun</a:t>
            </a:r>
            <a:r>
              <a:rPr lang="en-US" altLang="ja-JP" sz="1200" dirty="0">
                <a:solidFill>
                  <a:srgbClr val="0070C0"/>
                </a:solidFill>
              </a:rPr>
              <a:t>. </a:t>
            </a:r>
            <a:r>
              <a:rPr lang="en-US" altLang="ja-JP" sz="1200" b="1" dirty="0">
                <a:solidFill>
                  <a:srgbClr val="0070C0"/>
                </a:solidFill>
              </a:rPr>
              <a:t>145</a:t>
            </a:r>
            <a:r>
              <a:rPr lang="en-US" altLang="ja-JP" sz="1200" dirty="0">
                <a:solidFill>
                  <a:srgbClr val="0070C0"/>
                </a:solidFill>
              </a:rPr>
              <a:t>, 132 (2008)</a:t>
            </a:r>
            <a:endParaRPr kumimoji="1" lang="ja-JP" altLang="en-US" sz="1200" dirty="0">
              <a:solidFill>
                <a:srgbClr val="0070C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11755" y="1988840"/>
            <a:ext cx="4287703" cy="3952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4737578" y="2017388"/>
            <a:ext cx="4287703" cy="3952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58387" y="2017388"/>
            <a:ext cx="3528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P</a:t>
            </a:r>
            <a:r>
              <a:rPr lang="en-US" altLang="ja-JP" b="1" dirty="0" smtClean="0">
                <a:solidFill>
                  <a:schemeClr val="bg1"/>
                </a:solidFill>
              </a:rPr>
              <a:t>-type thermoelectric oxides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504399" y="2017388"/>
            <a:ext cx="329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</a:rPr>
              <a:t>Ｎ</a:t>
            </a:r>
            <a:r>
              <a:rPr lang="en-US" altLang="ja-JP" b="1" dirty="0" smtClean="0">
                <a:solidFill>
                  <a:schemeClr val="bg1"/>
                </a:solidFill>
              </a:rPr>
              <a:t>-type thermoelectric oxides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750444" y="690525"/>
            <a:ext cx="8049352" cy="1038137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5195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5750" y="-22623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8" y="951233"/>
            <a:ext cx="4470091" cy="318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直線矢印コネクタ 36"/>
          <p:cNvCxnSpPr/>
          <p:nvPr/>
        </p:nvCxnSpPr>
        <p:spPr>
          <a:xfrm flipV="1">
            <a:off x="3311860" y="2204864"/>
            <a:ext cx="36004" cy="1776851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2625751" y="398171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B0F0"/>
                </a:solidFill>
              </a:rPr>
              <a:t>CaMn</a:t>
            </a:r>
            <a:r>
              <a:rPr kumimoji="1" lang="en-US" altLang="ja-JP" sz="1600" b="1" baseline="-25000" dirty="0" smtClean="0">
                <a:solidFill>
                  <a:srgbClr val="00B0F0"/>
                </a:solidFill>
              </a:rPr>
              <a:t>0.98</a:t>
            </a:r>
            <a:r>
              <a:rPr kumimoji="1" lang="en-US" altLang="ja-JP" sz="1600" b="1" dirty="0" smtClean="0">
                <a:solidFill>
                  <a:srgbClr val="00B0F0"/>
                </a:solidFill>
              </a:rPr>
              <a:t>Mo</a:t>
            </a:r>
            <a:r>
              <a:rPr kumimoji="1" lang="en-US" altLang="ja-JP" sz="1600" b="1" baseline="-25000" dirty="0" smtClean="0">
                <a:solidFill>
                  <a:srgbClr val="00B0F0"/>
                </a:solidFill>
              </a:rPr>
              <a:t>0.02</a:t>
            </a:r>
            <a:r>
              <a:rPr kumimoji="1" lang="en-US" altLang="ja-JP" sz="1600" b="1" dirty="0" smtClean="0">
                <a:solidFill>
                  <a:srgbClr val="00B0F0"/>
                </a:solidFill>
              </a:rPr>
              <a:t>O</a:t>
            </a:r>
            <a:r>
              <a:rPr kumimoji="1" lang="en-US" altLang="ja-JP" sz="1600" b="1" baseline="-25000" dirty="0" smtClean="0">
                <a:solidFill>
                  <a:srgbClr val="00B0F0"/>
                </a:solidFill>
              </a:rPr>
              <a:t>3</a:t>
            </a:r>
          </a:p>
          <a:p>
            <a:r>
              <a:rPr lang="en-US" altLang="ja-JP" sz="1600" b="1" baseline="-25000" dirty="0">
                <a:solidFill>
                  <a:srgbClr val="00B0F0"/>
                </a:solidFill>
              </a:rPr>
              <a:t> </a:t>
            </a:r>
            <a:r>
              <a:rPr lang="en-US" altLang="ja-JP" sz="1600" b="1" baseline="-25000" dirty="0" smtClean="0">
                <a:solidFill>
                  <a:srgbClr val="00B0F0"/>
                </a:solidFill>
              </a:rPr>
              <a:t>       </a:t>
            </a:r>
            <a:r>
              <a:rPr lang="en-US" altLang="ja-JP" sz="1600" b="1" dirty="0" smtClean="0">
                <a:solidFill>
                  <a:srgbClr val="00B0F0"/>
                </a:solidFill>
              </a:rPr>
              <a:t>(CaMnO</a:t>
            </a:r>
            <a:r>
              <a:rPr lang="en-US" altLang="ja-JP" sz="1600" b="1" baseline="-25000" dirty="0" smtClean="0">
                <a:solidFill>
                  <a:srgbClr val="00B0F0"/>
                </a:solidFill>
              </a:rPr>
              <a:t>3</a:t>
            </a:r>
            <a:r>
              <a:rPr lang="en-US" altLang="ja-JP" sz="1600" b="1" dirty="0" smtClean="0">
                <a:solidFill>
                  <a:srgbClr val="00B0F0"/>
                </a:solidFill>
              </a:rPr>
              <a:t>)</a:t>
            </a:r>
            <a:endParaRPr kumimoji="1" lang="ja-JP" altLang="en-US" sz="1600" b="1" baseline="-25000" dirty="0">
              <a:solidFill>
                <a:srgbClr val="00B0F0"/>
              </a:solidFill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 flipH="1" flipV="1">
            <a:off x="1103364" y="2440872"/>
            <a:ext cx="178010" cy="15408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1043608" y="398171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Ca</a:t>
            </a:r>
            <a:r>
              <a:rPr kumimoji="1" lang="en-US" altLang="ja-JP" sz="1600" b="1" baseline="-25000" dirty="0" smtClean="0">
                <a:solidFill>
                  <a:srgbClr val="FF0000"/>
                </a:solidFill>
              </a:rPr>
              <a:t>2.7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Bi</a:t>
            </a:r>
            <a:r>
              <a:rPr kumimoji="1" lang="en-US" altLang="ja-JP" sz="1600" b="1" baseline="-25000" dirty="0" smtClean="0">
                <a:solidFill>
                  <a:srgbClr val="FF0000"/>
                </a:solidFill>
              </a:rPr>
              <a:t>0.3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Co</a:t>
            </a:r>
            <a:r>
              <a:rPr kumimoji="1" lang="en-US" altLang="ja-JP" sz="1600" b="1" baseline="-25000" dirty="0" smtClean="0">
                <a:solidFill>
                  <a:srgbClr val="FF0000"/>
                </a:solidFill>
              </a:rPr>
              <a:t>4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O</a:t>
            </a:r>
            <a:r>
              <a:rPr kumimoji="1" lang="en-US" altLang="ja-JP" sz="1600" b="1" baseline="-25000" dirty="0" smtClean="0">
                <a:solidFill>
                  <a:srgbClr val="FF0000"/>
                </a:solidFill>
              </a:rPr>
              <a:t>9</a:t>
            </a:r>
          </a:p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      (Ca349)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281374" y="4600445"/>
            <a:ext cx="2588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 smtClean="0">
                <a:solidFill>
                  <a:srgbClr val="0070C0"/>
                </a:solidFill>
              </a:rPr>
              <a:t>Int.Appl.Ceram.Tech</a:t>
            </a:r>
            <a:r>
              <a:rPr lang="en-US" altLang="ja-JP" sz="1200" dirty="0">
                <a:solidFill>
                  <a:srgbClr val="0070C0"/>
                </a:solidFill>
              </a:rPr>
              <a:t>. </a:t>
            </a:r>
            <a:r>
              <a:rPr lang="en-US" altLang="ja-JP" sz="1200" b="1" dirty="0">
                <a:solidFill>
                  <a:srgbClr val="0070C0"/>
                </a:solidFill>
              </a:rPr>
              <a:t>4</a:t>
            </a:r>
            <a:r>
              <a:rPr lang="en-US" altLang="ja-JP" sz="1200" dirty="0">
                <a:solidFill>
                  <a:srgbClr val="0070C0"/>
                </a:solidFill>
              </a:rPr>
              <a:t>, 535 (2007)</a:t>
            </a:r>
            <a:endParaRPr kumimoji="1" lang="ja-JP" altLang="en-US" sz="1200" dirty="0">
              <a:solidFill>
                <a:srgbClr val="0070C0"/>
              </a:solidFill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547" y="633432"/>
            <a:ext cx="3858998" cy="406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テキスト ボックス 53"/>
          <p:cNvSpPr txBox="1"/>
          <p:nvPr/>
        </p:nvSpPr>
        <p:spPr>
          <a:xfrm>
            <a:off x="5921980" y="4700634"/>
            <a:ext cx="2273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>
                <a:solidFill>
                  <a:srgbClr val="0070C0"/>
                </a:solidFill>
              </a:rPr>
              <a:t>J.Am.Ceram.Soc</a:t>
            </a:r>
            <a:r>
              <a:rPr lang="en-US" altLang="ja-JP" sz="1200" dirty="0">
                <a:solidFill>
                  <a:srgbClr val="0070C0"/>
                </a:solidFill>
              </a:rPr>
              <a:t>. </a:t>
            </a:r>
            <a:r>
              <a:rPr lang="en-US" altLang="ja-JP" sz="1200" b="1" dirty="0">
                <a:solidFill>
                  <a:srgbClr val="0070C0"/>
                </a:solidFill>
              </a:rPr>
              <a:t>87</a:t>
            </a:r>
            <a:r>
              <a:rPr lang="en-US" altLang="ja-JP" sz="1200" dirty="0">
                <a:solidFill>
                  <a:srgbClr val="0070C0"/>
                </a:solidFill>
              </a:rPr>
              <a:t>, 1952 (2004)</a:t>
            </a:r>
            <a:endParaRPr kumimoji="1" lang="ja-JP" altLang="en-US" sz="1200" dirty="0">
              <a:solidFill>
                <a:srgbClr val="0070C0"/>
              </a:solidFill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7606810" y="1714493"/>
            <a:ext cx="977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00B0F0"/>
                </a:solidFill>
              </a:rPr>
              <a:t>CaMn</a:t>
            </a:r>
            <a:r>
              <a:rPr kumimoji="1" lang="en-US" altLang="ja-JP" sz="1600" dirty="0" smtClean="0">
                <a:solidFill>
                  <a:srgbClr val="00B0F0"/>
                </a:solidFill>
              </a:rPr>
              <a:t>O</a:t>
            </a:r>
            <a:r>
              <a:rPr kumimoji="1" lang="en-US" altLang="ja-JP" sz="1600" baseline="-25000" dirty="0" smtClean="0">
                <a:solidFill>
                  <a:srgbClr val="00B0F0"/>
                </a:solidFill>
              </a:rPr>
              <a:t>3</a:t>
            </a:r>
            <a:endParaRPr kumimoji="1" lang="ja-JP" altLang="en-US" sz="1600" baseline="-25000" dirty="0">
              <a:solidFill>
                <a:srgbClr val="00B0F0"/>
              </a:solidFill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7509789" y="2696295"/>
            <a:ext cx="1171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Al</a:t>
            </a:r>
            <a:r>
              <a:rPr lang="en-US" altLang="ja-JP" sz="1600" baseline="-25000" dirty="0" smtClean="0"/>
              <a:t>2</a:t>
            </a:r>
            <a:r>
              <a:rPr kumimoji="1" lang="en-US" altLang="ja-JP" sz="1600" dirty="0" smtClean="0"/>
              <a:t>O</a:t>
            </a:r>
            <a:r>
              <a:rPr kumimoji="1" lang="en-US" altLang="ja-JP" sz="1600" baseline="-25000" dirty="0" smtClean="0"/>
              <a:t>3 </a:t>
            </a:r>
            <a:r>
              <a:rPr kumimoji="1" lang="en-US" altLang="ja-JP" sz="1600" dirty="0" smtClean="0"/>
              <a:t>plate</a:t>
            </a:r>
            <a:endParaRPr kumimoji="1" lang="ja-JP" altLang="en-US" sz="1600" baseline="-25000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7606810" y="1162195"/>
            <a:ext cx="977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Ag ingot</a:t>
            </a:r>
            <a:endParaRPr kumimoji="1" lang="ja-JP" altLang="en-US" sz="1600" baseline="-25000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8316416" y="2204864"/>
            <a:ext cx="977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Ca349</a:t>
            </a:r>
            <a:endParaRPr kumimoji="1" lang="ja-JP" altLang="en-US" sz="1600" baseline="-25000" dirty="0">
              <a:solidFill>
                <a:srgbClr val="FF0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625751" y="1170839"/>
            <a:ext cx="145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kumimoji="1" lang="en-US" altLang="ja-JP" sz="2000" b="1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kumimoji="1" lang="en-US" altLang="ja-JP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2%</a:t>
            </a:r>
            <a:endParaRPr kumimoji="1" lang="ja-JP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69557" y="5210089"/>
            <a:ext cx="7815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cs typeface="Times New Roman" panose="02020603050405020304" pitchFamily="18" charset="0"/>
              </a:rPr>
              <a:t>Thermoelectric oxides module which consists </a:t>
            </a:r>
            <a:r>
              <a:rPr lang="en-US" altLang="ja-JP" sz="2000" b="1" dirty="0">
                <a:cs typeface="Times New Roman" panose="02020603050405020304" pitchFamily="18" charset="0"/>
              </a:rPr>
              <a:t>of PN elements </a:t>
            </a:r>
            <a:r>
              <a:rPr lang="en-US" altLang="ja-JP" sz="2000" b="1" dirty="0" smtClean="0">
                <a:cs typeface="Times New Roman" panose="02020603050405020304" pitchFamily="18" charset="0"/>
              </a:rPr>
              <a:t>of small linear thermal expansion coefficient difference is desired.</a:t>
            </a:r>
          </a:p>
          <a:p>
            <a:endParaRPr lang="en-US" altLang="ja-JP" sz="2000" b="1" dirty="0">
              <a:cs typeface="Times New Roman" panose="02020603050405020304" pitchFamily="18" charset="0"/>
            </a:endParaRPr>
          </a:p>
          <a:p>
            <a:r>
              <a:rPr lang="en-US" altLang="ja-JP" sz="2000" b="1" dirty="0" smtClean="0">
                <a:cs typeface="Times New Roman" panose="02020603050405020304" pitchFamily="18" charset="0"/>
              </a:rPr>
              <a:t>                       </a:t>
            </a:r>
            <a:r>
              <a:rPr lang="en-US" altLang="ja-JP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perovskite-type oxides :</a:t>
            </a:r>
          </a:p>
        </p:txBody>
      </p:sp>
      <p:sp>
        <p:nvSpPr>
          <p:cNvPr id="53" name="正方形/長方形 52"/>
          <p:cNvSpPr/>
          <p:nvPr/>
        </p:nvSpPr>
        <p:spPr>
          <a:xfrm>
            <a:off x="673835" y="5210089"/>
            <a:ext cx="7642581" cy="1463005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1281374" y="1822851"/>
            <a:ext cx="500625" cy="21588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 flipV="1">
            <a:off x="1940898" y="2440873"/>
            <a:ext cx="1388964" cy="1540841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右矢印 26"/>
          <p:cNvSpPr/>
          <p:nvPr/>
        </p:nvSpPr>
        <p:spPr>
          <a:xfrm>
            <a:off x="1192369" y="6031163"/>
            <a:ext cx="785181" cy="508506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761825" y="6130846"/>
            <a:ext cx="3333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Pr</a:t>
            </a:r>
            <a:r>
              <a:rPr lang="en-US" altLang="ja-JP" sz="2000" b="1" baseline="-25000" dirty="0" smtClean="0">
                <a:solidFill>
                  <a:srgbClr val="FF0000"/>
                </a:solidFill>
              </a:rPr>
              <a:t>0.9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Sr</a:t>
            </a:r>
            <a:r>
              <a:rPr lang="en-US" altLang="ja-JP" sz="2000" b="1" baseline="-25000" dirty="0" smtClean="0">
                <a:solidFill>
                  <a:srgbClr val="FF0000"/>
                </a:solidFill>
              </a:rPr>
              <a:t>0.1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Mn</a:t>
            </a:r>
            <a:r>
              <a:rPr kumimoji="1" lang="en-US" altLang="ja-JP" sz="2000" b="1" baseline="-25000" dirty="0" smtClean="0">
                <a:solidFill>
                  <a:srgbClr val="FF0000"/>
                </a:solidFill>
              </a:rPr>
              <a:t>1-x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Fe</a:t>
            </a:r>
            <a:r>
              <a:rPr kumimoji="1" lang="en-US" altLang="ja-JP" sz="2000" b="1" baseline="-25000" dirty="0" smtClean="0">
                <a:solidFill>
                  <a:srgbClr val="FF0000"/>
                </a:solidFill>
              </a:rPr>
              <a:t>x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O</a:t>
            </a:r>
            <a:r>
              <a:rPr kumimoji="1" lang="en-US" altLang="ja-JP" sz="2000" b="1" baseline="-25000" dirty="0" smtClean="0">
                <a:solidFill>
                  <a:srgbClr val="FF0000"/>
                </a:solidFill>
              </a:rPr>
              <a:t>3  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(0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≦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x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≦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1)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758407" y="6130847"/>
            <a:ext cx="3337337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17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Experimental procedure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45800" y="2172188"/>
            <a:ext cx="38324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ja-JP" sz="2000" b="1" dirty="0"/>
              <a:t>p</a:t>
            </a:r>
            <a:r>
              <a:rPr lang="en-US" altLang="ja-JP" sz="2000" b="1" dirty="0" smtClean="0"/>
              <a:t>owder X-ray diffraction @RT</a:t>
            </a:r>
          </a:p>
          <a:p>
            <a:r>
              <a:rPr lang="en-US" altLang="ja-JP" sz="2000" b="1" dirty="0"/>
              <a:t> </a:t>
            </a:r>
            <a:r>
              <a:rPr lang="en-US" altLang="ja-JP" sz="2000" b="1" dirty="0" smtClean="0"/>
              <a:t>    : RINT2500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2000" b="1" dirty="0" smtClean="0"/>
              <a:t>Rietveld</a:t>
            </a:r>
            <a:r>
              <a:rPr lang="ja-JP" altLang="en-US" sz="2000" b="1" dirty="0"/>
              <a:t> </a:t>
            </a:r>
            <a:r>
              <a:rPr lang="en-US" altLang="ja-JP" sz="2000" b="1" dirty="0" smtClean="0"/>
              <a:t>analysis</a:t>
            </a:r>
          </a:p>
          <a:p>
            <a:r>
              <a:rPr lang="ja-JP" altLang="en-US" sz="2000" b="1" dirty="0"/>
              <a:t>　 </a:t>
            </a:r>
            <a:r>
              <a:rPr lang="ja-JP" altLang="en-US" sz="2000" b="1" dirty="0" smtClean="0"/>
              <a:t> </a:t>
            </a:r>
            <a:r>
              <a:rPr lang="en-US" altLang="ja-JP" sz="2000" b="1" dirty="0" smtClean="0"/>
              <a:t>: RIETAN-FP program</a:t>
            </a:r>
          </a:p>
          <a:p>
            <a:endParaRPr lang="en-US" altLang="ja-JP" sz="2000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2000" b="1" i="1" dirty="0"/>
              <a:t>χ</a:t>
            </a:r>
            <a:r>
              <a:rPr lang="ja-JP" altLang="en-US" sz="2000" b="1" dirty="0" smtClean="0"/>
              <a:t> ：</a:t>
            </a:r>
            <a:r>
              <a:rPr lang="en-US" altLang="ja-JP" sz="2000" b="1" dirty="0" smtClean="0"/>
              <a:t>5K - 350K @ H = 1T , MPMS</a:t>
            </a:r>
            <a:endParaRPr kumimoji="1" lang="en-US" altLang="ja-JP" sz="2000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2000" b="1" i="1" dirty="0"/>
              <a:t>ρ</a:t>
            </a:r>
            <a:r>
              <a:rPr lang="en-US" altLang="ja-JP" sz="2000" b="1" dirty="0" smtClean="0"/>
              <a:t> </a:t>
            </a:r>
            <a:r>
              <a:rPr lang="ja-JP" altLang="en-US" sz="2000" b="1" dirty="0" smtClean="0"/>
              <a:t>：</a:t>
            </a:r>
            <a:r>
              <a:rPr lang="en-US" altLang="ja-JP" sz="2000" b="1" dirty="0" smtClean="0"/>
              <a:t>dc four-probe method</a:t>
            </a:r>
            <a:endParaRPr lang="en-US" altLang="ja-JP" sz="20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2000" b="1" i="1" dirty="0" smtClean="0"/>
              <a:t>S</a:t>
            </a:r>
            <a:r>
              <a:rPr lang="en-US" altLang="ja-JP" sz="2000" b="1" dirty="0" smtClean="0"/>
              <a:t> </a:t>
            </a:r>
            <a:r>
              <a:rPr lang="ja-JP" altLang="en-US" sz="2000" b="1" dirty="0" smtClean="0"/>
              <a:t>：</a:t>
            </a:r>
            <a:r>
              <a:rPr lang="en-US" altLang="ja-JP" sz="2000" b="1" dirty="0" smtClean="0"/>
              <a:t>steady-state technique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2000" b="1" i="1" dirty="0"/>
              <a:t>κ</a:t>
            </a:r>
            <a:r>
              <a:rPr lang="ja-JP" altLang="en-US" sz="2000" b="1" dirty="0" smtClean="0"/>
              <a:t> </a:t>
            </a:r>
            <a:r>
              <a:rPr lang="en-US" altLang="ja-JP" sz="2000" b="1" dirty="0" smtClean="0"/>
              <a:t>= </a:t>
            </a:r>
            <a:r>
              <a:rPr lang="en-US" altLang="ja-JP" sz="2000" b="1" i="1" dirty="0" err="1" smtClean="0"/>
              <a:t>dC</a:t>
            </a:r>
            <a:r>
              <a:rPr lang="en-US" altLang="ja-JP" sz="2000" b="1" baseline="-25000" dirty="0" err="1" smtClean="0"/>
              <a:t>v</a:t>
            </a:r>
            <a:r>
              <a:rPr lang="en-US" altLang="ja-JP" sz="2000" b="1" i="1" dirty="0" smtClean="0"/>
              <a:t>α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2000" b="1" i="1" dirty="0"/>
              <a:t>d</a:t>
            </a:r>
            <a:r>
              <a:rPr lang="ja-JP" altLang="en-US" sz="2000" b="1" dirty="0" smtClean="0"/>
              <a:t>：</a:t>
            </a:r>
            <a:r>
              <a:rPr lang="en-US" altLang="ja-JP" sz="2000" b="1" dirty="0" smtClean="0"/>
              <a:t>Archimedes method @RT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2000" b="1" i="1" dirty="0" err="1"/>
              <a:t>C</a:t>
            </a:r>
            <a:r>
              <a:rPr lang="en-US" altLang="ja-JP" sz="2000" b="1" baseline="-25000" dirty="0" err="1"/>
              <a:t>v</a:t>
            </a:r>
            <a:r>
              <a:rPr lang="ja-JP" altLang="en-US" sz="2000" b="1" dirty="0" smtClean="0"/>
              <a:t>：</a:t>
            </a:r>
            <a:r>
              <a:rPr lang="en-US" altLang="ja-JP" sz="2000" b="1" dirty="0" smtClean="0"/>
              <a:t>differential scanning </a:t>
            </a:r>
            <a:r>
              <a:rPr lang="en-US" altLang="ja-JP" sz="2000" b="1" dirty="0" err="1" smtClean="0"/>
              <a:t>calorimetry@RT</a:t>
            </a:r>
            <a:endParaRPr lang="en-US" altLang="ja-JP" sz="2000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2000" b="1" i="1" dirty="0"/>
              <a:t>α</a:t>
            </a:r>
            <a:r>
              <a:rPr lang="ja-JP" altLang="en-US" sz="2000" b="1" dirty="0" smtClean="0"/>
              <a:t>：</a:t>
            </a:r>
            <a:r>
              <a:rPr lang="en-US" altLang="ja-JP" sz="2000" b="1" dirty="0" smtClean="0"/>
              <a:t>laser flash method, TC-7000</a:t>
            </a:r>
            <a:endParaRPr lang="en-US" altLang="ja-JP" sz="2000" b="1" i="1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40669" y="1348055"/>
            <a:ext cx="100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 smtClean="0">
                <a:solidFill>
                  <a:schemeClr val="bg1"/>
                </a:solidFill>
              </a:rPr>
              <a:t>イオン半径 </a:t>
            </a:r>
            <a:endParaRPr kumimoji="1" lang="en-US" altLang="ja-JP" sz="12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sz="1200" b="1" dirty="0">
                <a:solidFill>
                  <a:schemeClr val="bg1"/>
                </a:solidFill>
              </a:rPr>
              <a:t>(</a:t>
            </a:r>
            <a:r>
              <a:rPr kumimoji="1" lang="en-US" altLang="ja-JP" sz="1200" b="1" dirty="0" smtClean="0">
                <a:solidFill>
                  <a:schemeClr val="bg1"/>
                </a:solidFill>
              </a:rPr>
              <a:t>Å)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68344" y="1348053"/>
            <a:ext cx="116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 smtClean="0">
                <a:solidFill>
                  <a:schemeClr val="bg1"/>
                </a:solidFill>
              </a:rPr>
              <a:t>BV</a:t>
            </a:r>
            <a:r>
              <a:rPr lang="ja-JP" altLang="en-US" sz="1200" b="1" dirty="0" smtClean="0">
                <a:solidFill>
                  <a:schemeClr val="bg1"/>
                </a:solidFill>
              </a:rPr>
              <a:t>パラメーター</a:t>
            </a:r>
            <a:r>
              <a:rPr kumimoji="1" lang="ja-JP" altLang="en-US" sz="1200" b="1" dirty="0" smtClean="0">
                <a:solidFill>
                  <a:schemeClr val="bg1"/>
                </a:solidFill>
              </a:rPr>
              <a:t> </a:t>
            </a:r>
            <a:endParaRPr kumimoji="1" lang="en-US" altLang="ja-JP" sz="12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12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ja-JP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200" b="1" dirty="0" smtClean="0">
                <a:solidFill>
                  <a:schemeClr val="bg1"/>
                </a:solidFill>
              </a:rPr>
              <a:t>(</a:t>
            </a:r>
            <a:r>
              <a:rPr kumimoji="1" lang="en-US" altLang="ja-JP" sz="1200" b="1" dirty="0" smtClean="0">
                <a:solidFill>
                  <a:schemeClr val="bg1"/>
                </a:solidFill>
              </a:rPr>
              <a:t>Å)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11754" y="1269446"/>
            <a:ext cx="4072214" cy="6426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895155" y="1269446"/>
            <a:ext cx="3933700" cy="6663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91737" y="1359929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chemeClr val="bg1"/>
                </a:solidFill>
              </a:rPr>
              <a:t>fabrication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18022" y="135993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err="1" smtClean="0">
                <a:solidFill>
                  <a:schemeClr val="bg1"/>
                </a:solidFill>
              </a:rPr>
              <a:t>determinaiton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9527" y="2172188"/>
            <a:ext cx="3896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ja-JP" sz="2000" b="1" dirty="0" smtClean="0"/>
              <a:t>Pr</a:t>
            </a:r>
            <a:r>
              <a:rPr lang="en-US" altLang="ja-JP" sz="2000" b="1" baseline="-25000" dirty="0" smtClean="0"/>
              <a:t>0.9</a:t>
            </a:r>
            <a:r>
              <a:rPr lang="en-US" altLang="ja-JP" sz="2000" b="1" dirty="0" smtClean="0"/>
              <a:t>Sr</a:t>
            </a:r>
            <a:r>
              <a:rPr lang="en-US" altLang="ja-JP" sz="2000" b="1" baseline="-25000" dirty="0" smtClean="0"/>
              <a:t>0.1</a:t>
            </a:r>
            <a:r>
              <a:rPr lang="en-US" altLang="ja-JP" sz="2000" b="1" dirty="0" smtClean="0"/>
              <a:t>Mn</a:t>
            </a:r>
            <a:r>
              <a:rPr lang="en-US" altLang="ja-JP" sz="2000" b="1" baseline="-25000" dirty="0" smtClean="0"/>
              <a:t>1-x</a:t>
            </a:r>
            <a:r>
              <a:rPr lang="en-US" altLang="ja-JP" sz="2000" b="1" dirty="0" smtClean="0"/>
              <a:t>Fe</a:t>
            </a:r>
            <a:r>
              <a:rPr lang="en-US" altLang="ja-JP" sz="2000" b="1" baseline="-25000" dirty="0" smtClean="0"/>
              <a:t>x</a:t>
            </a:r>
            <a:r>
              <a:rPr lang="en-US" altLang="ja-JP" sz="2000" b="1" dirty="0" smtClean="0"/>
              <a:t>O</a:t>
            </a:r>
            <a:r>
              <a:rPr lang="en-US" altLang="ja-JP" sz="2000" b="1" baseline="-25000" dirty="0" smtClean="0"/>
              <a:t>3 </a:t>
            </a:r>
            <a:r>
              <a:rPr lang="ja-JP" altLang="en-US" sz="2000" b="1" baseline="-25000" dirty="0" smtClean="0"/>
              <a:t>　</a:t>
            </a:r>
            <a:r>
              <a:rPr lang="en-US" altLang="ja-JP" sz="2000" b="1" dirty="0" smtClean="0"/>
              <a:t>(0</a:t>
            </a:r>
            <a:r>
              <a:rPr lang="ja-JP" altLang="en-US" sz="2000" b="1" dirty="0" smtClean="0"/>
              <a:t>≦</a:t>
            </a:r>
            <a:r>
              <a:rPr lang="en-US" altLang="ja-JP" sz="2000" b="1" dirty="0" smtClean="0"/>
              <a:t>x</a:t>
            </a:r>
            <a:r>
              <a:rPr lang="ja-JP" altLang="en-US" sz="2000" b="1" dirty="0" smtClean="0"/>
              <a:t>≦</a:t>
            </a:r>
            <a:r>
              <a:rPr lang="en-US" altLang="ja-JP" sz="2000" b="1" dirty="0" smtClean="0"/>
              <a:t>1)</a:t>
            </a:r>
          </a:p>
          <a:p>
            <a:r>
              <a:rPr lang="en-US" altLang="ja-JP" sz="2000" b="1" dirty="0" smtClean="0"/>
              <a:t>      solid-state reaction method   </a:t>
            </a:r>
            <a:r>
              <a:rPr lang="en-US" altLang="ja-JP" sz="2000" b="1" baseline="-25000" dirty="0" smtClean="0"/>
              <a:t>  </a:t>
            </a:r>
            <a:endParaRPr lang="en-US" altLang="ja-JP" sz="2000" b="1" dirty="0" smtClean="0"/>
          </a:p>
        </p:txBody>
      </p:sp>
      <p:sp>
        <p:nvSpPr>
          <p:cNvPr id="7" name="角丸四角形 6"/>
          <p:cNvSpPr/>
          <p:nvPr/>
        </p:nvSpPr>
        <p:spPr>
          <a:xfrm>
            <a:off x="655869" y="3944488"/>
            <a:ext cx="3448000" cy="489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655869" y="3107791"/>
            <a:ext cx="3448000" cy="4943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679271" y="4815963"/>
            <a:ext cx="3424598" cy="50424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695921" y="5686641"/>
            <a:ext cx="3407948" cy="4943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2129600" y="3556839"/>
            <a:ext cx="523939" cy="43156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>
            <a:off x="2137925" y="4384403"/>
            <a:ext cx="523939" cy="43156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>
            <a:off x="2165832" y="5286844"/>
            <a:ext cx="523939" cy="43156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58021" y="3100328"/>
            <a:ext cx="3047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s</a:t>
            </a:r>
            <a:r>
              <a:rPr lang="en-US" altLang="ja-JP" sz="2000" b="1" dirty="0" smtClean="0"/>
              <a:t>toichiometric mixture</a:t>
            </a:r>
            <a:endParaRPr kumimoji="1" lang="ja-JP" altLang="en-US" sz="20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99798" y="3988399"/>
            <a:ext cx="2760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c</a:t>
            </a:r>
            <a:r>
              <a:rPr lang="en-US" altLang="ja-JP" sz="2000" b="1" dirty="0" smtClean="0"/>
              <a:t>alcined at 1000</a:t>
            </a:r>
            <a:r>
              <a:rPr lang="ja-JP" altLang="en-US" sz="2000" b="1" dirty="0" smtClean="0"/>
              <a:t>℃</a:t>
            </a:r>
            <a:r>
              <a:rPr lang="en-US" altLang="ja-JP" sz="2000" b="1" dirty="0" smtClean="0"/>
              <a:t> in air</a:t>
            </a:r>
            <a:endParaRPr kumimoji="1" lang="ja-JP" altLang="en-US" sz="20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04792" y="5729691"/>
            <a:ext cx="3087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s</a:t>
            </a:r>
            <a:r>
              <a:rPr lang="en-US" altLang="ja-JP" sz="2000" b="1" dirty="0" smtClean="0"/>
              <a:t>intered  at 1300</a:t>
            </a:r>
            <a:r>
              <a:rPr lang="ja-JP" altLang="en-US" sz="2000" b="1" dirty="0" smtClean="0"/>
              <a:t>℃</a:t>
            </a:r>
            <a:r>
              <a:rPr lang="en-US" altLang="ja-JP" sz="2000" b="1" dirty="0" smtClean="0"/>
              <a:t> in O</a:t>
            </a:r>
            <a:r>
              <a:rPr lang="en-US" altLang="ja-JP" sz="2000" b="1" baseline="-25000" dirty="0" smtClean="0"/>
              <a:t>2</a:t>
            </a:r>
            <a:endParaRPr kumimoji="1" lang="ja-JP" altLang="en-US" sz="2000" b="1" baseline="-25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136682" y="4848754"/>
            <a:ext cx="2601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p</a:t>
            </a:r>
            <a:r>
              <a:rPr lang="en-US" altLang="ja-JP" sz="2000" b="1" dirty="0" smtClean="0"/>
              <a:t>ressed into pellets</a:t>
            </a:r>
            <a:endParaRPr kumimoji="1" lang="ja-JP" altLang="en-US" sz="2000" b="1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537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507179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prstClr val="black"/>
                </a:solidFill>
              </a:rPr>
              <a:t>c</a:t>
            </a:r>
            <a:r>
              <a:rPr lang="en-US" altLang="ja-JP" dirty="0" smtClean="0">
                <a:solidFill>
                  <a:prstClr val="black"/>
                </a:solidFill>
              </a:rPr>
              <a:t>rystal structure</a:t>
            </a:r>
            <a:endParaRPr lang="ja-JP" altLang="en-US" baseline="-25000" dirty="0">
              <a:solidFill>
                <a:prstClr val="black"/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06" y="1484784"/>
            <a:ext cx="4500639" cy="450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025" y="1357632"/>
            <a:ext cx="1746983" cy="155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右矢印 24"/>
          <p:cNvSpPr/>
          <p:nvPr/>
        </p:nvSpPr>
        <p:spPr>
          <a:xfrm>
            <a:off x="4621979" y="1844824"/>
            <a:ext cx="598093" cy="576064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42" y="1484784"/>
            <a:ext cx="2213026" cy="148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テキスト ボックス 26"/>
          <p:cNvSpPr txBox="1"/>
          <p:nvPr/>
        </p:nvSpPr>
        <p:spPr>
          <a:xfrm>
            <a:off x="5438661" y="287531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BVS = 3.13 (</a:t>
            </a:r>
            <a:r>
              <a:rPr kumimoji="1" lang="en-US" altLang="ja-JP" sz="1400" dirty="0" err="1" smtClean="0"/>
              <a:t>v.u</a:t>
            </a:r>
            <a:r>
              <a:rPr kumimoji="1" lang="en-US" altLang="ja-JP" sz="1400" dirty="0" smtClean="0"/>
              <a:t>.)</a:t>
            </a:r>
            <a:endParaRPr kumimoji="1" lang="ja-JP" altLang="en-US" sz="1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401973" y="2874076"/>
            <a:ext cx="1383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BVS = 2.89 (</a:t>
            </a:r>
            <a:r>
              <a:rPr kumimoji="1" lang="en-US" altLang="ja-JP" sz="1400" dirty="0" err="1" smtClean="0"/>
              <a:t>v.u</a:t>
            </a:r>
            <a:r>
              <a:rPr kumimoji="1" lang="en-US" altLang="ja-JP" sz="1400" dirty="0" smtClean="0"/>
              <a:t>.)</a:t>
            </a:r>
            <a:endParaRPr kumimoji="1" lang="ja-JP" altLang="en-US" sz="1400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317" y="4529644"/>
            <a:ext cx="1757692" cy="159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右矢印 30"/>
          <p:cNvSpPr/>
          <p:nvPr/>
        </p:nvSpPr>
        <p:spPr>
          <a:xfrm>
            <a:off x="4621978" y="5157192"/>
            <a:ext cx="598093" cy="576064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405072" y="6134976"/>
            <a:ext cx="147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BVS = 3.07 (</a:t>
            </a:r>
            <a:r>
              <a:rPr kumimoji="1" lang="en-US" altLang="ja-JP" sz="1400" dirty="0" err="1" smtClean="0"/>
              <a:t>v.u</a:t>
            </a:r>
            <a:r>
              <a:rPr kumimoji="1" lang="en-US" altLang="ja-JP" sz="1400" dirty="0" smtClean="0"/>
              <a:t>.)</a:t>
            </a:r>
            <a:endParaRPr kumimoji="1" lang="ja-JP" altLang="en-US" sz="1400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821" y="4642558"/>
            <a:ext cx="2189089" cy="160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7372477" y="6094001"/>
            <a:ext cx="1527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BVS = 2.97 (</a:t>
            </a:r>
            <a:r>
              <a:rPr kumimoji="1" lang="en-US" altLang="ja-JP" sz="1400" dirty="0" err="1" smtClean="0"/>
              <a:t>v.u</a:t>
            </a:r>
            <a:r>
              <a:rPr kumimoji="1" lang="en-US" altLang="ja-JP" sz="1400" dirty="0" smtClean="0"/>
              <a:t>.)</a:t>
            </a:r>
            <a:endParaRPr kumimoji="1" lang="ja-JP" altLang="en-US" sz="1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699180" y="1036383"/>
            <a:ext cx="817607" cy="31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i="1" dirty="0" err="1" smtClean="0"/>
              <a:t>Pbnm</a:t>
            </a:r>
            <a:r>
              <a:rPr lang="en-US" altLang="ja-JP" sz="1400" dirty="0" smtClean="0"/>
              <a:t>  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718554" y="4223067"/>
            <a:ext cx="737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i="1" dirty="0" err="1" smtClean="0"/>
              <a:t>Pbnm</a:t>
            </a:r>
            <a:r>
              <a:rPr lang="en-US" altLang="ja-JP" sz="1400" dirty="0" smtClean="0"/>
              <a:t>  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364192" y="3183089"/>
            <a:ext cx="14875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Fe</a:t>
            </a:r>
            <a:r>
              <a:rPr kumimoji="1" lang="en-US" altLang="ja-JP" sz="1400" dirty="0" smtClean="0"/>
              <a:t>-O1 </a:t>
            </a:r>
            <a:r>
              <a:rPr lang="en-US" altLang="ja-JP" sz="1400" dirty="0" smtClean="0"/>
              <a:t>: 1.995(Å)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Fe</a:t>
            </a:r>
            <a:r>
              <a:rPr kumimoji="1" lang="en-US" altLang="ja-JP" sz="1400" dirty="0" smtClean="0"/>
              <a:t>-O2 : </a:t>
            </a:r>
            <a:r>
              <a:rPr lang="en-US" altLang="ja-JP" sz="1400" dirty="0" smtClean="0"/>
              <a:t>1.988(Å</a:t>
            </a:r>
            <a:r>
              <a:rPr lang="en-US" altLang="ja-JP" sz="1400" dirty="0"/>
              <a:t>)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Fe-O2 </a:t>
            </a:r>
            <a:r>
              <a:rPr lang="en-US" altLang="ja-JP" sz="1400" dirty="0"/>
              <a:t>: </a:t>
            </a:r>
            <a:r>
              <a:rPr lang="en-US" altLang="ja-JP" sz="1400" dirty="0" smtClean="0"/>
              <a:t>1.996(Å</a:t>
            </a:r>
            <a:r>
              <a:rPr lang="en-US" altLang="ja-JP" sz="1400" dirty="0"/>
              <a:t>)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402242" y="4007623"/>
            <a:ext cx="1649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Mn-O1 </a:t>
            </a:r>
            <a:r>
              <a:rPr lang="en-US" altLang="ja-JP" sz="1400" dirty="0" smtClean="0"/>
              <a:t>: 1.963(Å)</a:t>
            </a:r>
            <a:endParaRPr kumimoji="1" lang="en-US" altLang="ja-JP" sz="1400" dirty="0" smtClean="0"/>
          </a:p>
          <a:p>
            <a:r>
              <a:rPr kumimoji="1" lang="en-US" altLang="ja-JP" sz="1400" dirty="0" smtClean="0"/>
              <a:t>Mn-O2 : </a:t>
            </a:r>
            <a:r>
              <a:rPr lang="en-US" altLang="ja-JP" sz="1400" dirty="0" smtClean="0"/>
              <a:t>1.939(Å</a:t>
            </a:r>
            <a:r>
              <a:rPr lang="en-US" altLang="ja-JP" sz="1400" dirty="0"/>
              <a:t>)</a:t>
            </a:r>
            <a:endParaRPr kumimoji="1" lang="en-US" altLang="ja-JP" sz="1400" dirty="0" smtClean="0"/>
          </a:p>
          <a:p>
            <a:r>
              <a:rPr lang="en-US" altLang="ja-JP" sz="1400" dirty="0"/>
              <a:t>Mn-O2 : </a:t>
            </a:r>
            <a:r>
              <a:rPr lang="en-US" altLang="ja-JP" sz="1400" dirty="0" smtClean="0">
                <a:solidFill>
                  <a:srgbClr val="FF0000"/>
                </a:solidFill>
              </a:rPr>
              <a:t>2.032(Å</a:t>
            </a:r>
            <a:r>
              <a:rPr lang="en-US" altLang="ja-JP" sz="1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812360" y="3933056"/>
            <a:ext cx="1091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err="1" smtClean="0">
                <a:solidFill>
                  <a:srgbClr val="FF0000"/>
                </a:solidFill>
              </a:rPr>
              <a:t>Jahn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-Teller</a:t>
            </a:r>
          </a:p>
          <a:p>
            <a:r>
              <a:rPr lang="en-US" altLang="ja-JP" sz="1600" b="1" dirty="0" smtClean="0">
                <a:solidFill>
                  <a:srgbClr val="FF0000"/>
                </a:solidFill>
              </a:rPr>
              <a:t>distortion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46505" y="1115452"/>
            <a:ext cx="368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Pr</a:t>
            </a:r>
            <a:r>
              <a:rPr lang="en-US" altLang="ja-JP" b="1" baseline="-25000" dirty="0"/>
              <a:t>0.9</a:t>
            </a:r>
            <a:r>
              <a:rPr lang="en-US" altLang="ja-JP" b="1" dirty="0"/>
              <a:t>Sr</a:t>
            </a:r>
            <a:r>
              <a:rPr lang="en-US" altLang="ja-JP" b="1" baseline="-25000" dirty="0"/>
              <a:t>0.1</a:t>
            </a:r>
            <a:r>
              <a:rPr lang="en-US" altLang="ja-JP" b="1" dirty="0"/>
              <a:t>Mn</a:t>
            </a:r>
            <a:r>
              <a:rPr lang="en-US" altLang="ja-JP" b="1" baseline="-25000" dirty="0"/>
              <a:t>1-x</a:t>
            </a:r>
            <a:r>
              <a:rPr lang="en-US" altLang="ja-JP" b="1" dirty="0"/>
              <a:t>Fe</a:t>
            </a:r>
            <a:r>
              <a:rPr lang="en-US" altLang="ja-JP" b="1" baseline="-25000" dirty="0"/>
              <a:t>x</a:t>
            </a:r>
            <a:r>
              <a:rPr lang="en-US" altLang="ja-JP" b="1" dirty="0"/>
              <a:t>O</a:t>
            </a:r>
            <a:r>
              <a:rPr lang="en-US" altLang="ja-JP" b="1" baseline="-25000" dirty="0"/>
              <a:t>3 </a:t>
            </a:r>
            <a:r>
              <a:rPr lang="ja-JP" altLang="en-US" b="1" baseline="-25000" dirty="0"/>
              <a:t>　</a:t>
            </a:r>
            <a:r>
              <a:rPr lang="en-US" altLang="ja-JP" b="1" dirty="0"/>
              <a:t>(0</a:t>
            </a:r>
            <a:r>
              <a:rPr lang="ja-JP" altLang="en-US" b="1" dirty="0"/>
              <a:t>≦</a:t>
            </a:r>
            <a:r>
              <a:rPr lang="en-US" altLang="ja-JP" b="1" dirty="0"/>
              <a:t>x</a:t>
            </a:r>
            <a:r>
              <a:rPr lang="ja-JP" altLang="en-US" b="1" dirty="0"/>
              <a:t>≦</a:t>
            </a:r>
            <a:r>
              <a:rPr lang="en-US" altLang="ja-JP" b="1" dirty="0"/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141567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528638" y="-2262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m</a:t>
            </a:r>
            <a:r>
              <a:rPr lang="en-US" altLang="ja-JP" dirty="0" smtClean="0"/>
              <a:t>agnetic susceptibility</a:t>
            </a:r>
            <a:endParaRPr lang="ja-JP" altLang="en-US" baseline="-25000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2" y="690525"/>
            <a:ext cx="4437651" cy="427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243" y="720188"/>
            <a:ext cx="4485075" cy="429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55" y="4963554"/>
            <a:ext cx="7132565" cy="18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47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507179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err="1" smtClean="0"/>
              <a:t>Heikes</a:t>
            </a:r>
            <a:r>
              <a:rPr lang="en-US" altLang="ja-JP" dirty="0" smtClean="0"/>
              <a:t> formula</a:t>
            </a:r>
            <a:endParaRPr lang="ja-JP" altLang="en-US" baseline="-25000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595823" y="463542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618711" y="4874970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638828" y="465017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621324" y="488971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1630572" y="550278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1621324" y="5585424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1621324" y="5307961"/>
            <a:ext cx="730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953291" y="507073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627959" y="548473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618711" y="5570100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674500" y="528935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745738" y="5373355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1141510" y="5377611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V="1">
            <a:off x="1712491" y="5384040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1966412" y="511111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V="1">
            <a:off x="2210259" y="540714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V="1">
            <a:off x="804996" y="470837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V="1">
            <a:off x="1855209" y="4740464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2583109" y="467335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2605997" y="491289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3626114" y="468810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3608610" y="492764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3617858" y="5540714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3608610" y="562335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3608610" y="5345890"/>
            <a:ext cx="730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V="1">
            <a:off x="2940577" y="5108667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2615245" y="552266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2605997" y="560802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2661786" y="532728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flipV="1">
            <a:off x="2733024" y="5411284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V="1">
            <a:off x="3128796" y="5415540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V="1">
            <a:off x="3699777" y="542196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V="1">
            <a:off x="3953698" y="514904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flipV="1">
            <a:off x="4197545" y="544507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flipV="1">
            <a:off x="2792282" y="474630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4743686" y="467920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4766574" y="491874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5786691" y="469394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5769187" y="493348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5778435" y="554655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5769187" y="562919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5769187" y="5351734"/>
            <a:ext cx="730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V="1">
            <a:off x="5101154" y="5114511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4775822" y="552850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4766574" y="561387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4822363" y="533313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V="1">
            <a:off x="4893601" y="541712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V="1">
            <a:off x="5289373" y="5421384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V="1">
            <a:off x="5860354" y="5427813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V="1">
            <a:off x="6114275" y="515489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 flipV="1">
            <a:off x="6358122" y="545092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flipV="1">
            <a:off x="4952859" y="475215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 flipV="1">
            <a:off x="6003072" y="4784237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6897715" y="470229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6920603" y="494183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7940720" y="471704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7923216" y="495658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7932464" y="5569654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7923216" y="565229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7923216" y="5374830"/>
            <a:ext cx="730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 flipV="1">
            <a:off x="7255183" y="5137607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6929851" y="555160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6920603" y="563696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6976392" y="535622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 flipV="1">
            <a:off x="7047630" y="5440224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 flipV="1">
            <a:off x="7443402" y="5444480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 flipV="1">
            <a:off x="8014383" y="545090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 flipV="1">
            <a:off x="8268304" y="517798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>
          <a:xfrm flipV="1">
            <a:off x="8512151" y="547401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/>
          <p:nvPr/>
        </p:nvCxnSpPr>
        <p:spPr>
          <a:xfrm flipV="1">
            <a:off x="7106888" y="477524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 flipV="1">
            <a:off x="8157101" y="4807333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下カーブ矢印 83"/>
          <p:cNvSpPr/>
          <p:nvPr/>
        </p:nvSpPr>
        <p:spPr>
          <a:xfrm>
            <a:off x="4211152" y="4513925"/>
            <a:ext cx="617281" cy="36004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5" name="角丸四角形 84"/>
          <p:cNvSpPr/>
          <p:nvPr/>
        </p:nvSpPr>
        <p:spPr>
          <a:xfrm>
            <a:off x="322385" y="4528358"/>
            <a:ext cx="8644190" cy="178096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4608089" y="3942471"/>
            <a:ext cx="1871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</a:rPr>
              <a:t>= 170μV/K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686044" y="3125862"/>
            <a:ext cx="96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LS Fe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1663315" y="3081104"/>
            <a:ext cx="99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LS Fe</a:t>
            </a:r>
            <a:r>
              <a:rPr lang="en-US" altLang="ja-JP" baseline="30000" dirty="0" smtClean="0"/>
              <a:t>4</a:t>
            </a:r>
            <a:r>
              <a:rPr kumimoji="1" lang="en-US" altLang="ja-JP" baseline="30000" dirty="0" smtClean="0"/>
              <a:t>+</a:t>
            </a:r>
            <a:endParaRPr kumimoji="1" lang="ja-JP" altLang="en-US" baseline="30000" dirty="0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2573526" y="3063851"/>
            <a:ext cx="96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LS Fe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3468883" y="3082454"/>
            <a:ext cx="96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LS Fe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5008541" y="3063851"/>
            <a:ext cx="96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I</a:t>
            </a:r>
            <a:r>
              <a:rPr kumimoji="1" lang="en-US" altLang="ja-JP" dirty="0" smtClean="0"/>
              <a:t>S Fe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6077994" y="3081104"/>
            <a:ext cx="99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LS Fe</a:t>
            </a:r>
            <a:r>
              <a:rPr lang="en-US" altLang="ja-JP" baseline="30000" dirty="0" smtClean="0"/>
              <a:t>4</a:t>
            </a:r>
            <a:r>
              <a:rPr kumimoji="1" lang="en-US" altLang="ja-JP" baseline="30000" dirty="0" smtClean="0"/>
              <a:t>+</a:t>
            </a:r>
            <a:endParaRPr kumimoji="1" lang="ja-JP" altLang="en-US" baseline="30000" dirty="0"/>
          </a:p>
        </p:txBody>
      </p:sp>
      <p:sp>
        <p:nvSpPr>
          <p:cNvPr id="157" name="テキスト ボックス 156"/>
          <p:cNvSpPr txBox="1"/>
          <p:nvPr/>
        </p:nvSpPr>
        <p:spPr>
          <a:xfrm>
            <a:off x="6996240" y="3083664"/>
            <a:ext cx="96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I</a:t>
            </a:r>
            <a:r>
              <a:rPr kumimoji="1" lang="en-US" altLang="ja-JP" dirty="0" smtClean="0"/>
              <a:t>S Fe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7896238" y="3063851"/>
            <a:ext cx="96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I</a:t>
            </a:r>
            <a:r>
              <a:rPr kumimoji="1" lang="en-US" altLang="ja-JP" dirty="0" smtClean="0"/>
              <a:t>S Fe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177" name="角丸四角形 176"/>
          <p:cNvSpPr/>
          <p:nvPr/>
        </p:nvSpPr>
        <p:spPr>
          <a:xfrm>
            <a:off x="431774" y="1757152"/>
            <a:ext cx="4006777" cy="170506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角丸四角形 177"/>
          <p:cNvSpPr/>
          <p:nvPr/>
        </p:nvSpPr>
        <p:spPr>
          <a:xfrm>
            <a:off x="4893899" y="1720867"/>
            <a:ext cx="4072676" cy="172957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3275571" y="1188865"/>
            <a:ext cx="1871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</a:rPr>
              <a:t>= 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183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μV/K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181" name="テキスト ボックス 180"/>
          <p:cNvSpPr txBox="1"/>
          <p:nvPr/>
        </p:nvSpPr>
        <p:spPr>
          <a:xfrm>
            <a:off x="7263091" y="1172890"/>
            <a:ext cx="1871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</a:rPr>
              <a:t>= 21μV/K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09431" y="5906065"/>
            <a:ext cx="12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HS Mn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182" name="テキスト ボックス 181"/>
          <p:cNvSpPr txBox="1"/>
          <p:nvPr/>
        </p:nvSpPr>
        <p:spPr>
          <a:xfrm>
            <a:off x="1545833" y="5922067"/>
            <a:ext cx="12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HS Mn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183" name="テキスト ボックス 182"/>
          <p:cNvSpPr txBox="1"/>
          <p:nvPr/>
        </p:nvSpPr>
        <p:spPr>
          <a:xfrm>
            <a:off x="2512853" y="5922067"/>
            <a:ext cx="12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HS Mn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3534688" y="5906065"/>
            <a:ext cx="12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HS Mn</a:t>
            </a:r>
            <a:r>
              <a:rPr lang="en-US" altLang="ja-JP" baseline="30000" dirty="0"/>
              <a:t>4</a:t>
            </a:r>
            <a:r>
              <a:rPr kumimoji="1" lang="en-US" altLang="ja-JP" baseline="30000" dirty="0" smtClean="0"/>
              <a:t>+</a:t>
            </a:r>
            <a:endParaRPr kumimoji="1" lang="ja-JP" altLang="en-US" baseline="30000" dirty="0"/>
          </a:p>
        </p:txBody>
      </p:sp>
      <p:sp>
        <p:nvSpPr>
          <p:cNvPr id="185" name="テキスト ボックス 184"/>
          <p:cNvSpPr txBox="1"/>
          <p:nvPr/>
        </p:nvSpPr>
        <p:spPr>
          <a:xfrm>
            <a:off x="4630825" y="5939987"/>
            <a:ext cx="12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HS Mn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186" name="テキスト ボックス 185"/>
          <p:cNvSpPr txBox="1"/>
          <p:nvPr/>
        </p:nvSpPr>
        <p:spPr>
          <a:xfrm>
            <a:off x="5647739" y="5906065"/>
            <a:ext cx="12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HS Mn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6782497" y="5922067"/>
            <a:ext cx="12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HS Mn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188" name="テキスト ボックス 187"/>
          <p:cNvSpPr txBox="1"/>
          <p:nvPr/>
        </p:nvSpPr>
        <p:spPr>
          <a:xfrm>
            <a:off x="7896208" y="5906065"/>
            <a:ext cx="12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HS Mn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1150" y="3888576"/>
            <a:ext cx="761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x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= 0</a:t>
            </a:r>
            <a:endParaRPr kumimoji="1" lang="ja-JP" altLang="en-US" dirty="0"/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196703" y="968002"/>
            <a:ext cx="761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x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= 1</a:t>
            </a:r>
            <a:endParaRPr kumimoji="1" lang="ja-JP" altLang="en-US" dirty="0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79877"/>
              </p:ext>
            </p:extLst>
          </p:nvPr>
        </p:nvGraphicFramePr>
        <p:xfrm>
          <a:off x="2780145" y="3786741"/>
          <a:ext cx="1883341" cy="671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8" name="Equation" r:id="rId5" imgW="1358640" imgH="482400" progId="Equation.DSMT4">
                  <p:embed/>
                </p:oleObj>
              </mc:Choice>
              <mc:Fallback>
                <p:oleObj name="Equation" r:id="rId5" imgW="1358640" imgH="482400" progId="Equation.DSMT4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0145" y="3786741"/>
                        <a:ext cx="1883341" cy="671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" name="オブジェクト 1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11256"/>
              </p:ext>
            </p:extLst>
          </p:nvPr>
        </p:nvGraphicFramePr>
        <p:xfrm>
          <a:off x="5367756" y="1038157"/>
          <a:ext cx="1989137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9" name="Equation" r:id="rId7" imgW="1434960" imgH="482400" progId="Equation.DSMT4">
                  <p:embed/>
                </p:oleObj>
              </mc:Choice>
              <mc:Fallback>
                <p:oleObj name="Equation" r:id="rId7" imgW="1434960" imgH="482400" progId="Equation.DSMT4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7756" y="1038157"/>
                        <a:ext cx="1989137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" name="オブジェクト 1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074943"/>
              </p:ext>
            </p:extLst>
          </p:nvPr>
        </p:nvGraphicFramePr>
        <p:xfrm>
          <a:off x="1281113" y="1035050"/>
          <a:ext cx="195421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0" name="Equation" r:id="rId9" imgW="1409700" imgH="495300" progId="Equation.DSMT4">
                  <p:embed/>
                </p:oleObj>
              </mc:Choice>
              <mc:Fallback>
                <p:oleObj name="Equation" r:id="rId9" imgW="1409700" imgH="495300" progId="Equation.DSMT4">
                  <p:embed/>
                  <p:pic>
                    <p:nvPicPr>
                      <p:cNvPr id="0" name="オブジェクト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1035050"/>
                        <a:ext cx="1954212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" name="下カーブ矢印 191"/>
          <p:cNvSpPr/>
          <p:nvPr/>
        </p:nvSpPr>
        <p:spPr>
          <a:xfrm>
            <a:off x="6595196" y="1758592"/>
            <a:ext cx="617281" cy="36004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3" name="下カーブ矢印 192"/>
          <p:cNvSpPr/>
          <p:nvPr/>
        </p:nvSpPr>
        <p:spPr>
          <a:xfrm>
            <a:off x="2260137" y="2330643"/>
            <a:ext cx="617281" cy="36004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94" name="直線コネクタ 193"/>
          <p:cNvCxnSpPr/>
          <p:nvPr/>
        </p:nvCxnSpPr>
        <p:spPr>
          <a:xfrm>
            <a:off x="724673" y="208510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コネクタ 194"/>
          <p:cNvCxnSpPr/>
          <p:nvPr/>
        </p:nvCxnSpPr>
        <p:spPr>
          <a:xfrm>
            <a:off x="698104" y="218601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矢印コネクタ 195"/>
          <p:cNvCxnSpPr/>
          <p:nvPr/>
        </p:nvCxnSpPr>
        <p:spPr>
          <a:xfrm flipV="1">
            <a:off x="942017" y="2652225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コネクタ 196"/>
          <p:cNvCxnSpPr/>
          <p:nvPr/>
        </p:nvCxnSpPr>
        <p:spPr>
          <a:xfrm>
            <a:off x="707352" y="288951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コネクタ 197"/>
          <p:cNvCxnSpPr/>
          <p:nvPr/>
        </p:nvCxnSpPr>
        <p:spPr>
          <a:xfrm>
            <a:off x="698104" y="297488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/>
          <p:cNvCxnSpPr/>
          <p:nvPr/>
        </p:nvCxnSpPr>
        <p:spPr>
          <a:xfrm>
            <a:off x="736389" y="278882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矢印コネクタ 199"/>
          <p:cNvCxnSpPr/>
          <p:nvPr/>
        </p:nvCxnSpPr>
        <p:spPr>
          <a:xfrm flipV="1">
            <a:off x="810289" y="2635426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矢印コネクタ 200"/>
          <p:cNvCxnSpPr/>
          <p:nvPr/>
        </p:nvCxnSpPr>
        <p:spPr>
          <a:xfrm flipV="1">
            <a:off x="1058757" y="2630275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矢印コネクタ 201"/>
          <p:cNvCxnSpPr/>
          <p:nvPr/>
        </p:nvCxnSpPr>
        <p:spPr>
          <a:xfrm>
            <a:off x="1218768" y="2625219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矢印コネクタ 202"/>
          <p:cNvCxnSpPr/>
          <p:nvPr/>
        </p:nvCxnSpPr>
        <p:spPr>
          <a:xfrm>
            <a:off x="1419411" y="2620276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線コネクタ 203"/>
          <p:cNvCxnSpPr/>
          <p:nvPr/>
        </p:nvCxnSpPr>
        <p:spPr>
          <a:xfrm>
            <a:off x="1704956" y="208004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コネクタ 204"/>
          <p:cNvCxnSpPr/>
          <p:nvPr/>
        </p:nvCxnSpPr>
        <p:spPr>
          <a:xfrm>
            <a:off x="1678387" y="218095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矢印コネクタ 205"/>
          <p:cNvCxnSpPr/>
          <p:nvPr/>
        </p:nvCxnSpPr>
        <p:spPr>
          <a:xfrm flipV="1">
            <a:off x="1922300" y="264716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/>
          <p:cNvCxnSpPr/>
          <p:nvPr/>
        </p:nvCxnSpPr>
        <p:spPr>
          <a:xfrm>
            <a:off x="1687635" y="288446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コネクタ 207"/>
          <p:cNvCxnSpPr/>
          <p:nvPr/>
        </p:nvCxnSpPr>
        <p:spPr>
          <a:xfrm>
            <a:off x="1678387" y="296982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コネクタ 208"/>
          <p:cNvCxnSpPr/>
          <p:nvPr/>
        </p:nvCxnSpPr>
        <p:spPr>
          <a:xfrm>
            <a:off x="1716672" y="278376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矢印コネクタ 209"/>
          <p:cNvCxnSpPr/>
          <p:nvPr/>
        </p:nvCxnSpPr>
        <p:spPr>
          <a:xfrm flipV="1">
            <a:off x="1790572" y="2630370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矢印コネクタ 210"/>
          <p:cNvCxnSpPr/>
          <p:nvPr/>
        </p:nvCxnSpPr>
        <p:spPr>
          <a:xfrm flipV="1">
            <a:off x="2039040" y="262521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矢印コネクタ 211"/>
          <p:cNvCxnSpPr/>
          <p:nvPr/>
        </p:nvCxnSpPr>
        <p:spPr>
          <a:xfrm>
            <a:off x="2199051" y="2620163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コネクタ 212"/>
          <p:cNvCxnSpPr/>
          <p:nvPr/>
        </p:nvCxnSpPr>
        <p:spPr>
          <a:xfrm>
            <a:off x="2702249" y="211522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コネクタ 213"/>
          <p:cNvCxnSpPr/>
          <p:nvPr/>
        </p:nvCxnSpPr>
        <p:spPr>
          <a:xfrm>
            <a:off x="2675680" y="221613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線矢印コネクタ 214"/>
          <p:cNvCxnSpPr/>
          <p:nvPr/>
        </p:nvCxnSpPr>
        <p:spPr>
          <a:xfrm flipV="1">
            <a:off x="2919593" y="2682343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線コネクタ 215"/>
          <p:cNvCxnSpPr/>
          <p:nvPr/>
        </p:nvCxnSpPr>
        <p:spPr>
          <a:xfrm>
            <a:off x="2684928" y="291963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コネクタ 216"/>
          <p:cNvCxnSpPr/>
          <p:nvPr/>
        </p:nvCxnSpPr>
        <p:spPr>
          <a:xfrm>
            <a:off x="2675680" y="300500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線コネクタ 217"/>
          <p:cNvCxnSpPr/>
          <p:nvPr/>
        </p:nvCxnSpPr>
        <p:spPr>
          <a:xfrm>
            <a:off x="2713965" y="281894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矢印コネクタ 218"/>
          <p:cNvCxnSpPr/>
          <p:nvPr/>
        </p:nvCxnSpPr>
        <p:spPr>
          <a:xfrm flipV="1">
            <a:off x="2787865" y="2665544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矢印コネクタ 219"/>
          <p:cNvCxnSpPr/>
          <p:nvPr/>
        </p:nvCxnSpPr>
        <p:spPr>
          <a:xfrm flipV="1">
            <a:off x="3036333" y="2660393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矢印コネクタ 220"/>
          <p:cNvCxnSpPr/>
          <p:nvPr/>
        </p:nvCxnSpPr>
        <p:spPr>
          <a:xfrm>
            <a:off x="3196344" y="2655337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矢印コネクタ 221"/>
          <p:cNvCxnSpPr/>
          <p:nvPr/>
        </p:nvCxnSpPr>
        <p:spPr>
          <a:xfrm>
            <a:off x="3396987" y="2650394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コネクタ 222"/>
          <p:cNvCxnSpPr/>
          <p:nvPr/>
        </p:nvCxnSpPr>
        <p:spPr>
          <a:xfrm>
            <a:off x="3591727" y="212612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コネクタ 223"/>
          <p:cNvCxnSpPr/>
          <p:nvPr/>
        </p:nvCxnSpPr>
        <p:spPr>
          <a:xfrm>
            <a:off x="3565158" y="222703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矢印コネクタ 224"/>
          <p:cNvCxnSpPr/>
          <p:nvPr/>
        </p:nvCxnSpPr>
        <p:spPr>
          <a:xfrm flipV="1">
            <a:off x="3809071" y="269324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/>
          <p:cNvCxnSpPr/>
          <p:nvPr/>
        </p:nvCxnSpPr>
        <p:spPr>
          <a:xfrm>
            <a:off x="3574406" y="293054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コネクタ 226"/>
          <p:cNvCxnSpPr/>
          <p:nvPr/>
        </p:nvCxnSpPr>
        <p:spPr>
          <a:xfrm>
            <a:off x="3565158" y="301590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コネクタ 227"/>
          <p:cNvCxnSpPr/>
          <p:nvPr/>
        </p:nvCxnSpPr>
        <p:spPr>
          <a:xfrm>
            <a:off x="3603443" y="282984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矢印コネクタ 228"/>
          <p:cNvCxnSpPr/>
          <p:nvPr/>
        </p:nvCxnSpPr>
        <p:spPr>
          <a:xfrm flipV="1">
            <a:off x="3677343" y="2676450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矢印コネクタ 229"/>
          <p:cNvCxnSpPr/>
          <p:nvPr/>
        </p:nvCxnSpPr>
        <p:spPr>
          <a:xfrm flipV="1">
            <a:off x="3925811" y="267129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矢印コネクタ 230"/>
          <p:cNvCxnSpPr/>
          <p:nvPr/>
        </p:nvCxnSpPr>
        <p:spPr>
          <a:xfrm>
            <a:off x="4085822" y="2666243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線矢印コネクタ 231"/>
          <p:cNvCxnSpPr/>
          <p:nvPr/>
        </p:nvCxnSpPr>
        <p:spPr>
          <a:xfrm>
            <a:off x="4286465" y="2661300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線コネクタ 232"/>
          <p:cNvCxnSpPr/>
          <p:nvPr/>
        </p:nvCxnSpPr>
        <p:spPr>
          <a:xfrm>
            <a:off x="5093190" y="2095310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線コネクタ 233"/>
          <p:cNvCxnSpPr/>
          <p:nvPr/>
        </p:nvCxnSpPr>
        <p:spPr>
          <a:xfrm>
            <a:off x="5066621" y="219622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矢印コネクタ 234"/>
          <p:cNvCxnSpPr/>
          <p:nvPr/>
        </p:nvCxnSpPr>
        <p:spPr>
          <a:xfrm flipV="1">
            <a:off x="5310534" y="266243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コネクタ 235"/>
          <p:cNvCxnSpPr/>
          <p:nvPr/>
        </p:nvCxnSpPr>
        <p:spPr>
          <a:xfrm>
            <a:off x="5075869" y="289972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コネクタ 236"/>
          <p:cNvCxnSpPr/>
          <p:nvPr/>
        </p:nvCxnSpPr>
        <p:spPr>
          <a:xfrm>
            <a:off x="5066621" y="298509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線コネクタ 237"/>
          <p:cNvCxnSpPr/>
          <p:nvPr/>
        </p:nvCxnSpPr>
        <p:spPr>
          <a:xfrm>
            <a:off x="5104906" y="279903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矢印コネクタ 238"/>
          <p:cNvCxnSpPr/>
          <p:nvPr/>
        </p:nvCxnSpPr>
        <p:spPr>
          <a:xfrm flipV="1">
            <a:off x="5178806" y="2645633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線矢印コネクタ 239"/>
          <p:cNvCxnSpPr/>
          <p:nvPr/>
        </p:nvCxnSpPr>
        <p:spPr>
          <a:xfrm flipV="1">
            <a:off x="5427274" y="264048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線矢印コネクタ 240"/>
          <p:cNvCxnSpPr/>
          <p:nvPr/>
        </p:nvCxnSpPr>
        <p:spPr>
          <a:xfrm>
            <a:off x="5587285" y="2635426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線コネクタ 241"/>
          <p:cNvCxnSpPr/>
          <p:nvPr/>
        </p:nvCxnSpPr>
        <p:spPr>
          <a:xfrm>
            <a:off x="6129667" y="212612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/>
          <p:cNvCxnSpPr/>
          <p:nvPr/>
        </p:nvCxnSpPr>
        <p:spPr>
          <a:xfrm>
            <a:off x="6103098" y="222703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線矢印コネクタ 243"/>
          <p:cNvCxnSpPr/>
          <p:nvPr/>
        </p:nvCxnSpPr>
        <p:spPr>
          <a:xfrm flipV="1">
            <a:off x="6347011" y="269324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直線コネクタ 244"/>
          <p:cNvCxnSpPr/>
          <p:nvPr/>
        </p:nvCxnSpPr>
        <p:spPr>
          <a:xfrm>
            <a:off x="6112346" y="293054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線コネクタ 245"/>
          <p:cNvCxnSpPr/>
          <p:nvPr/>
        </p:nvCxnSpPr>
        <p:spPr>
          <a:xfrm>
            <a:off x="6103098" y="301590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線コネクタ 246"/>
          <p:cNvCxnSpPr/>
          <p:nvPr/>
        </p:nvCxnSpPr>
        <p:spPr>
          <a:xfrm>
            <a:off x="6141383" y="282984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線矢印コネクタ 247"/>
          <p:cNvCxnSpPr/>
          <p:nvPr/>
        </p:nvCxnSpPr>
        <p:spPr>
          <a:xfrm flipV="1">
            <a:off x="6215283" y="2676450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直線矢印コネクタ 248"/>
          <p:cNvCxnSpPr/>
          <p:nvPr/>
        </p:nvCxnSpPr>
        <p:spPr>
          <a:xfrm flipV="1">
            <a:off x="6463751" y="267129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直線矢印コネクタ 249"/>
          <p:cNvCxnSpPr/>
          <p:nvPr/>
        </p:nvCxnSpPr>
        <p:spPr>
          <a:xfrm>
            <a:off x="6623762" y="2666243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線コネクタ 250"/>
          <p:cNvCxnSpPr/>
          <p:nvPr/>
        </p:nvCxnSpPr>
        <p:spPr>
          <a:xfrm>
            <a:off x="7109318" y="215929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線コネクタ 251"/>
          <p:cNvCxnSpPr/>
          <p:nvPr/>
        </p:nvCxnSpPr>
        <p:spPr>
          <a:xfrm>
            <a:off x="7082749" y="226020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線矢印コネクタ 252"/>
          <p:cNvCxnSpPr/>
          <p:nvPr/>
        </p:nvCxnSpPr>
        <p:spPr>
          <a:xfrm flipV="1">
            <a:off x="7326662" y="272641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直線コネクタ 253"/>
          <p:cNvCxnSpPr/>
          <p:nvPr/>
        </p:nvCxnSpPr>
        <p:spPr>
          <a:xfrm>
            <a:off x="7091997" y="296371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線コネクタ 254"/>
          <p:cNvCxnSpPr/>
          <p:nvPr/>
        </p:nvCxnSpPr>
        <p:spPr>
          <a:xfrm>
            <a:off x="7082749" y="304907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線コネクタ 255"/>
          <p:cNvCxnSpPr/>
          <p:nvPr/>
        </p:nvCxnSpPr>
        <p:spPr>
          <a:xfrm>
            <a:off x="7121034" y="286301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直線矢印コネクタ 256"/>
          <p:cNvCxnSpPr/>
          <p:nvPr/>
        </p:nvCxnSpPr>
        <p:spPr>
          <a:xfrm flipV="1">
            <a:off x="7194934" y="270961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線矢印コネクタ 257"/>
          <p:cNvCxnSpPr/>
          <p:nvPr/>
        </p:nvCxnSpPr>
        <p:spPr>
          <a:xfrm flipV="1">
            <a:off x="7443402" y="270446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矢印コネクタ 258"/>
          <p:cNvCxnSpPr/>
          <p:nvPr/>
        </p:nvCxnSpPr>
        <p:spPr>
          <a:xfrm>
            <a:off x="7603413" y="2699412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線コネクタ 259"/>
          <p:cNvCxnSpPr/>
          <p:nvPr/>
        </p:nvCxnSpPr>
        <p:spPr>
          <a:xfrm>
            <a:off x="8021426" y="215929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線コネクタ 260"/>
          <p:cNvCxnSpPr/>
          <p:nvPr/>
        </p:nvCxnSpPr>
        <p:spPr>
          <a:xfrm>
            <a:off x="7994857" y="226020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線矢印コネクタ 261"/>
          <p:cNvCxnSpPr/>
          <p:nvPr/>
        </p:nvCxnSpPr>
        <p:spPr>
          <a:xfrm flipV="1">
            <a:off x="8238770" y="272641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直線コネクタ 262"/>
          <p:cNvCxnSpPr/>
          <p:nvPr/>
        </p:nvCxnSpPr>
        <p:spPr>
          <a:xfrm>
            <a:off x="8004105" y="296371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線コネクタ 263"/>
          <p:cNvCxnSpPr/>
          <p:nvPr/>
        </p:nvCxnSpPr>
        <p:spPr>
          <a:xfrm>
            <a:off x="7994857" y="304907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直線コネクタ 264"/>
          <p:cNvCxnSpPr/>
          <p:nvPr/>
        </p:nvCxnSpPr>
        <p:spPr>
          <a:xfrm>
            <a:off x="8033142" y="286301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直線矢印コネクタ 265"/>
          <p:cNvCxnSpPr/>
          <p:nvPr/>
        </p:nvCxnSpPr>
        <p:spPr>
          <a:xfrm flipV="1">
            <a:off x="8107042" y="270961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直線矢印コネクタ 266"/>
          <p:cNvCxnSpPr/>
          <p:nvPr/>
        </p:nvCxnSpPr>
        <p:spPr>
          <a:xfrm flipV="1">
            <a:off x="8355510" y="270446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直線矢印コネクタ 267"/>
          <p:cNvCxnSpPr/>
          <p:nvPr/>
        </p:nvCxnSpPr>
        <p:spPr>
          <a:xfrm>
            <a:off x="8515521" y="2699412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線矢印コネクタ 268"/>
          <p:cNvCxnSpPr/>
          <p:nvPr/>
        </p:nvCxnSpPr>
        <p:spPr>
          <a:xfrm flipV="1">
            <a:off x="5372862" y="1917671"/>
            <a:ext cx="0" cy="4832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直線矢印コネクタ 269"/>
          <p:cNvCxnSpPr/>
          <p:nvPr/>
        </p:nvCxnSpPr>
        <p:spPr>
          <a:xfrm flipV="1">
            <a:off x="7443402" y="1936472"/>
            <a:ext cx="0" cy="4832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直線矢印コネクタ 270"/>
          <p:cNvCxnSpPr/>
          <p:nvPr/>
        </p:nvCxnSpPr>
        <p:spPr>
          <a:xfrm flipV="1">
            <a:off x="8393795" y="1936472"/>
            <a:ext cx="0" cy="4832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2" name="オブジェクト 2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962797"/>
              </p:ext>
            </p:extLst>
          </p:nvPr>
        </p:nvGraphicFramePr>
        <p:xfrm>
          <a:off x="467544" y="6403603"/>
          <a:ext cx="8096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1" name="Equation" r:id="rId11" imgW="419040" imgH="228600" progId="Equation.DSMT4">
                  <p:embed/>
                </p:oleObj>
              </mc:Choice>
              <mc:Fallback>
                <p:oleObj name="Equation" r:id="rId11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6403603"/>
                        <a:ext cx="8096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" name="オブジェクト 2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019436"/>
              </p:ext>
            </p:extLst>
          </p:nvPr>
        </p:nvGraphicFramePr>
        <p:xfrm>
          <a:off x="1547664" y="6403603"/>
          <a:ext cx="8096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2" name="Equation" r:id="rId13" imgW="419040" imgH="228600" progId="Equation.DSMT4">
                  <p:embed/>
                </p:oleObj>
              </mc:Choice>
              <mc:Fallback>
                <p:oleObj name="Equation" r:id="rId13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6403603"/>
                        <a:ext cx="8096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" name="オブジェクト 2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138355"/>
              </p:ext>
            </p:extLst>
          </p:nvPr>
        </p:nvGraphicFramePr>
        <p:xfrm>
          <a:off x="2555776" y="6403603"/>
          <a:ext cx="8096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3" name="Equation" r:id="rId14" imgW="419040" imgH="228600" progId="Equation.DSMT4">
                  <p:embed/>
                </p:oleObj>
              </mc:Choice>
              <mc:Fallback>
                <p:oleObj name="Equation" r:id="rId14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6403603"/>
                        <a:ext cx="8096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" name="オブジェクト 2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41128"/>
              </p:ext>
            </p:extLst>
          </p:nvPr>
        </p:nvGraphicFramePr>
        <p:xfrm>
          <a:off x="4716016" y="6382436"/>
          <a:ext cx="8096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4" name="Equation" r:id="rId15" imgW="419040" imgH="228600" progId="Equation.DSMT4">
                  <p:embed/>
                </p:oleObj>
              </mc:Choice>
              <mc:Fallback>
                <p:oleObj name="Equation" r:id="rId15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6382436"/>
                        <a:ext cx="8096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" name="オブジェクト 2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768071"/>
              </p:ext>
            </p:extLst>
          </p:nvPr>
        </p:nvGraphicFramePr>
        <p:xfrm>
          <a:off x="5724128" y="6393011"/>
          <a:ext cx="8096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5" name="Equation" r:id="rId16" imgW="419040" imgH="228600" progId="Equation.DSMT4">
                  <p:embed/>
                </p:oleObj>
              </mc:Choice>
              <mc:Fallback>
                <p:oleObj name="Equation" r:id="rId16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6393011"/>
                        <a:ext cx="8096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" name="オブジェクト 2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514445"/>
              </p:ext>
            </p:extLst>
          </p:nvPr>
        </p:nvGraphicFramePr>
        <p:xfrm>
          <a:off x="6804248" y="6393011"/>
          <a:ext cx="8096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6" name="Equation" r:id="rId17" imgW="419040" imgH="228600" progId="Equation.DSMT4">
                  <p:embed/>
                </p:oleObj>
              </mc:Choice>
              <mc:Fallback>
                <p:oleObj name="Equation" r:id="rId17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6393011"/>
                        <a:ext cx="8096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" name="オブジェクト 2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696416"/>
              </p:ext>
            </p:extLst>
          </p:nvPr>
        </p:nvGraphicFramePr>
        <p:xfrm>
          <a:off x="7956376" y="6401519"/>
          <a:ext cx="8096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7" name="Equation" r:id="rId18" imgW="419040" imgH="228600" progId="Equation.DSMT4">
                  <p:embed/>
                </p:oleObj>
              </mc:Choice>
              <mc:Fallback>
                <p:oleObj name="Equation" r:id="rId18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6401519"/>
                        <a:ext cx="8096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" name="オブジェクト 2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816284"/>
              </p:ext>
            </p:extLst>
          </p:nvPr>
        </p:nvGraphicFramePr>
        <p:xfrm>
          <a:off x="3563888" y="6398791"/>
          <a:ext cx="8064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8" name="Equation" r:id="rId19" imgW="431640" imgH="228600" progId="Equation.DSMT4">
                  <p:embed/>
                </p:oleObj>
              </mc:Choice>
              <mc:Fallback>
                <p:oleObj name="Equation" r:id="rId19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6398791"/>
                        <a:ext cx="8064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" name="オブジェクト 2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118107"/>
              </p:ext>
            </p:extLst>
          </p:nvPr>
        </p:nvGraphicFramePr>
        <p:xfrm>
          <a:off x="1691680" y="3429000"/>
          <a:ext cx="7842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9" name="Equation" r:id="rId21" imgW="419040" imgH="228600" progId="Equation.DSMT4">
                  <p:embed/>
                </p:oleObj>
              </mc:Choice>
              <mc:Fallback>
                <p:oleObj name="Equation" r:id="rId21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429000"/>
                        <a:ext cx="78422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" name="オブジェクト 2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660536"/>
              </p:ext>
            </p:extLst>
          </p:nvPr>
        </p:nvGraphicFramePr>
        <p:xfrm>
          <a:off x="6084168" y="3429000"/>
          <a:ext cx="7842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0" name="Equation" r:id="rId23" imgW="419040" imgH="228600" progId="Equation.DSMT4">
                  <p:embed/>
                </p:oleObj>
              </mc:Choice>
              <mc:Fallback>
                <p:oleObj name="Equation" r:id="rId23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429000"/>
                        <a:ext cx="78422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" name="オブジェクト 2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006684"/>
              </p:ext>
            </p:extLst>
          </p:nvPr>
        </p:nvGraphicFramePr>
        <p:xfrm>
          <a:off x="611560" y="3429000"/>
          <a:ext cx="8096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1" name="Equation" r:id="rId24" imgW="419040" imgH="228600" progId="Equation.DSMT4">
                  <p:embed/>
                </p:oleObj>
              </mc:Choice>
              <mc:Fallback>
                <p:oleObj name="Equation" r:id="rId24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429000"/>
                        <a:ext cx="8096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3" name="オブジェクト 2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062482"/>
              </p:ext>
            </p:extLst>
          </p:nvPr>
        </p:nvGraphicFramePr>
        <p:xfrm>
          <a:off x="2699792" y="3429000"/>
          <a:ext cx="8096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2" name="Equation" r:id="rId26" imgW="419040" imgH="228600" progId="Equation.DSMT4">
                  <p:embed/>
                </p:oleObj>
              </mc:Choice>
              <mc:Fallback>
                <p:oleObj name="Equation" r:id="rId26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3429000"/>
                        <a:ext cx="8096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" name="オブジェクト 2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966672"/>
              </p:ext>
            </p:extLst>
          </p:nvPr>
        </p:nvGraphicFramePr>
        <p:xfrm>
          <a:off x="3635896" y="3429000"/>
          <a:ext cx="8096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3" name="Equation" r:id="rId27" imgW="419040" imgH="228600" progId="Equation.DSMT4">
                  <p:embed/>
                </p:oleObj>
              </mc:Choice>
              <mc:Fallback>
                <p:oleObj name="Equation" r:id="rId27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429000"/>
                        <a:ext cx="8096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" name="オブジェクト 2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926681"/>
              </p:ext>
            </p:extLst>
          </p:nvPr>
        </p:nvGraphicFramePr>
        <p:xfrm>
          <a:off x="4932040" y="3429000"/>
          <a:ext cx="9572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4" name="Equation" r:id="rId28" imgW="495000" imgH="228600" progId="Equation.DSMT4">
                  <p:embed/>
                </p:oleObj>
              </mc:Choice>
              <mc:Fallback>
                <p:oleObj name="Equation" r:id="rId28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429000"/>
                        <a:ext cx="9572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" name="オブジェクト 2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250865"/>
              </p:ext>
            </p:extLst>
          </p:nvPr>
        </p:nvGraphicFramePr>
        <p:xfrm>
          <a:off x="6948264" y="3429000"/>
          <a:ext cx="9572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5" name="Equation" r:id="rId30" imgW="495000" imgH="228600" progId="Equation.DSMT4">
                  <p:embed/>
                </p:oleObj>
              </mc:Choice>
              <mc:Fallback>
                <p:oleObj name="Equation" r:id="rId30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3429000"/>
                        <a:ext cx="9572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" name="オブジェクト 2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996592"/>
              </p:ext>
            </p:extLst>
          </p:nvPr>
        </p:nvGraphicFramePr>
        <p:xfrm>
          <a:off x="7956376" y="3429000"/>
          <a:ext cx="9572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6" name="Equation" r:id="rId31" imgW="495000" imgH="228600" progId="Equation.DSMT4">
                  <p:embed/>
                </p:oleObj>
              </mc:Choice>
              <mc:Fallback>
                <p:oleObj name="Equation" r:id="rId31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3429000"/>
                        <a:ext cx="9572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418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/>
              <a:t>e</a:t>
            </a:r>
            <a:r>
              <a:rPr lang="en-US" altLang="ja-JP" dirty="0" smtClean="0"/>
              <a:t>lectric resistivity</a:t>
            </a:r>
            <a:endParaRPr kumimoji="1" lang="ja-JP" altLang="en-US" baseline="-25000" dirty="0"/>
          </a:p>
        </p:txBody>
      </p:sp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1" y="1412776"/>
            <a:ext cx="4598872" cy="440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759" y="1509030"/>
            <a:ext cx="4513203" cy="430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79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kumimoji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34436</TotalTime>
  <Words>1688</Words>
  <Application>Microsoft Macintosh PowerPoint</Application>
  <PresentationFormat>画面に合わせる (4:3)</PresentationFormat>
  <Paragraphs>241</Paragraphs>
  <Slides>16</Slides>
  <Notes>15</Notes>
  <HiddenSlides>3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8" baseType="lpstr">
      <vt:lpstr>Office ​​テーマ</vt:lpstr>
      <vt:lpstr>Equation</vt:lpstr>
      <vt:lpstr>PowerPoint プレゼンテーション</vt:lpstr>
      <vt:lpstr>Outline</vt:lpstr>
      <vt:lpstr>Introduction</vt:lpstr>
      <vt:lpstr>Introduction</vt:lpstr>
      <vt:lpstr>Experimental procedure</vt:lpstr>
      <vt:lpstr>PowerPoint プレゼンテーション</vt:lpstr>
      <vt:lpstr>PowerPoint プレゼンテーション</vt:lpstr>
      <vt:lpstr>PowerPoint プレゼンテーション</vt:lpstr>
      <vt:lpstr>electric resistivity</vt:lpstr>
      <vt:lpstr>thermopower</vt:lpstr>
      <vt:lpstr>thermal conductivity and ZT</vt:lpstr>
      <vt:lpstr>Summary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Yokohama National Uiversity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層状Co酸化物、及び、ペロフスカイトMn酸化物を用いた熱電発電素子の性能評価</dc:title>
  <dc:creator>hiro</dc:creator>
  <cp:lastModifiedBy>中津川 博</cp:lastModifiedBy>
  <cp:revision>1459</cp:revision>
  <cp:lastPrinted>2016-05-19T11:27:38Z</cp:lastPrinted>
  <dcterms:created xsi:type="dcterms:W3CDTF">2012-09-17T16:51:57Z</dcterms:created>
  <dcterms:modified xsi:type="dcterms:W3CDTF">2016-06-01T02:53:42Z</dcterms:modified>
</cp:coreProperties>
</file>