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81" r:id="rId3"/>
    <p:sldId id="384" r:id="rId4"/>
    <p:sldId id="318" r:id="rId5"/>
    <p:sldId id="370" r:id="rId6"/>
    <p:sldId id="276" r:id="rId7"/>
    <p:sldId id="396" r:id="rId8"/>
    <p:sldId id="366" r:id="rId9"/>
    <p:sldId id="392" r:id="rId10"/>
    <p:sldId id="390" r:id="rId11"/>
    <p:sldId id="380" r:id="rId12"/>
    <p:sldId id="394" r:id="rId13"/>
  </p:sldIdLst>
  <p:sldSz cx="9144000" cy="6858000" type="screen4x3"/>
  <p:notesSz cx="6742113" cy="98726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3366FF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FF"/>
    <a:srgbClr val="9900FF"/>
    <a:srgbClr val="FF00FF"/>
    <a:srgbClr val="FF9900"/>
    <a:srgbClr val="CC0000"/>
    <a:srgbClr val="008000"/>
    <a:srgbClr val="3333CC"/>
    <a:srgbClr val="FF0000"/>
    <a:srgbClr val="0066FF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84140" autoAdjust="0"/>
  </p:normalViewPr>
  <p:slideViewPr>
    <p:cSldViewPr>
      <p:cViewPr>
        <p:scale>
          <a:sx n="70" d="100"/>
          <a:sy n="70" d="100"/>
        </p:scale>
        <p:origin x="-11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403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8359" y="0"/>
            <a:ext cx="2922164" cy="49403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C90B9708-CB2A-4123-9615-49F7EEE75EF3}" type="datetimeFigureOut">
              <a:rPr kumimoji="1" lang="ja-JP" altLang="en-US" smtClean="0"/>
              <a:pPr/>
              <a:t>2014/8/8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7044"/>
            <a:ext cx="2922165" cy="49403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8359" y="9377044"/>
            <a:ext cx="2922164" cy="49403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C357D407-1CD0-4EFA-BE3A-2CFEFD1E16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3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531" y="0"/>
            <a:ext cx="2921583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949" y="4689516"/>
            <a:ext cx="4944217" cy="444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29"/>
            <a:ext cx="2921583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31" y="9379029"/>
            <a:ext cx="2921583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8AF27B-B65E-4BE0-881A-CAF0C641496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1433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3470" indent="-285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80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132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884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636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388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3140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892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F516194-7864-4CB7-AE3F-46E597CF23B9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kumimoji="1" lang="en-US" altLang="ja-JP" sz="16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Hallo, my name is Masaki Kubota. YNU student.</a:t>
            </a:r>
            <a:endParaRPr kumimoji="1" lang="ja-JP" altLang="ja-JP" sz="16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Times New Roman" pitchFamily="18" charset="0"/>
            </a:endParaRPr>
          </a:p>
          <a:p>
            <a:r>
              <a:rPr kumimoji="1" lang="en-US" altLang="ja-JP" sz="16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I belong to </a:t>
            </a:r>
            <a:r>
              <a:rPr kumimoji="1" lang="en-US" altLang="ja-JP" sz="16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Nakatsugawa</a:t>
            </a:r>
            <a:r>
              <a:rPr kumimoji="1" lang="en-US" altLang="ja-JP" sz="16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 lab. </a:t>
            </a:r>
            <a:endParaRPr kumimoji="1" lang="ja-JP" altLang="ja-JP" sz="16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Times New Roman" pitchFamily="18" charset="0"/>
            </a:endParaRPr>
          </a:p>
          <a:p>
            <a:r>
              <a:rPr kumimoji="1" lang="en-US" altLang="ja-JP" sz="16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Today, I'm going to talk about  thermoelectric properties of n- and p-type polycrystalline Pr1-xSrxMnO3(0.1</a:t>
            </a:r>
            <a:r>
              <a:rPr kumimoji="1" lang="ja-JP" altLang="ja-JP" sz="16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≦</a:t>
            </a:r>
            <a:r>
              <a:rPr kumimoji="1" lang="en-US" altLang="ja-JP" sz="16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x</a:t>
            </a:r>
            <a:r>
              <a:rPr kumimoji="1" lang="ja-JP" altLang="ja-JP" sz="16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≦</a:t>
            </a:r>
            <a:r>
              <a:rPr kumimoji="1" lang="en-US" altLang="ja-JP" sz="16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Times New Roman" pitchFamily="18" charset="0"/>
              </a:rPr>
              <a:t>0.9).</a:t>
            </a:r>
            <a:endParaRPr kumimoji="1" lang="ja-JP" altLang="ja-JP" sz="16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Times New Roman" pitchFamily="18" charset="0"/>
            </a:endParaRPr>
          </a:p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968588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3470" indent="-285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80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132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884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636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388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3140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892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B2233C7-2DD2-44BB-A01C-0CAC7648528B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="" xmlns:p14="http://schemas.microsoft.com/office/powerpoint/2010/main" val="193503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1pPr>
            <a:lvl2pPr marL="743470" indent="-28595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2pPr>
            <a:lvl3pPr marL="1143800" indent="-22876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3pPr>
            <a:lvl4pPr marL="1601320" indent="-22876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4pPr>
            <a:lvl5pPr marL="2058840" indent="-22876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5pPr>
            <a:lvl6pPr marL="2516360" indent="-22876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6pPr>
            <a:lvl7pPr marL="2973880" indent="-22876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7pPr>
            <a:lvl8pPr marL="3431400" indent="-22876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8pPr>
            <a:lvl9pPr marL="3888920" indent="-22876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F5C00CA-561A-4873-A828-5F806CDD1633}" type="slidenum">
              <a:rPr lang="en-US" altLang="ja-JP" sz="12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79598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The first, Introduction of this study.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Do you know what is thermoelectric conversion? 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The word of thermoelectric is consisted of thermal and electric. As its name suggests it effect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interconversion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thermal and electric.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In this study, focus on to the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Seebeck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effect which converts difference of temperature into electricity.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Look at this picture please.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This picture is n-type thermoelectric materials broke in a process to repeat thermoelectric power generation.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Why has it been broken?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It is the difference of thermal expansion rate causes the break of the material. 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→ The p-type and n-type are used almost the same material, It’s way of solving!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AF27B-B65E-4BE0-881A-CAF0C641496A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In this study, we remark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Perovskite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type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Mn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oxide 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Its characteristic is Strongly correlated electron system and its crystal’s MnO</a:t>
            </a:r>
            <a:r>
              <a:rPr kumimoji="1" lang="en-US" altLang="ja-JP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6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octahedral is distorted by interaction of O site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Its effect is often becomes the low symmetric tetragonal and orthorhombic crystal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Please look at this picture. This picture is the model that is in an electronic state of the Mn3d orbit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The 3d orbit which was retracted by shrinking to five folds of the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Mn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is affected by the crystalline field that oxygen forms in crystals, and degeneration comes loose.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The crystalline field division energy is about 1eV. It is smaller than </a:t>
            </a:r>
            <a:r>
              <a:rPr kumimoji="1" lang="ja-JP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フント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-binding energy about 2eV, it become high spin state.  (t2g3 eg1: S = 2)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AF27B-B65E-4BE0-881A-CAF0C641496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At the Strongly correlated electron system’s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Seebeck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coefficient is represented by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Koshibae’s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theory. 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It is represented by this formula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At this formula, g3 and g4 is squared spin and Orbital’s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digree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of  freedoms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It’s calculated almost 79</a:t>
            </a:r>
            <a:r>
              <a:rPr kumimoji="1" lang="ja-JP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μ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V/K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AF27B-B65E-4BE0-881A-CAF0C641496A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1pPr>
            <a:lvl2pPr marL="743470" indent="-28595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2pPr>
            <a:lvl3pPr marL="1143800" indent="-22876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3pPr>
            <a:lvl4pPr marL="1601320" indent="-22876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4pPr>
            <a:lvl5pPr marL="2058840" indent="-22876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5pPr>
            <a:lvl6pPr marL="2516360" indent="-22876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6pPr>
            <a:lvl7pPr marL="2973880" indent="-22876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7pPr>
            <a:lvl8pPr marL="3431400" indent="-22876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8pPr>
            <a:lvl9pPr marL="3888920" indent="-22876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B2717E59-1DDD-4506-B26E-CBA326C5ED04}" type="slidenum">
              <a:rPr lang="en-US" altLang="ja-JP" sz="12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Research object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First, I show influence of the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Sr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dope to the Pr site of Pr</a:t>
            </a:r>
            <a:r>
              <a:rPr kumimoji="1" lang="en-US" altLang="ja-JP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1-x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Sr</a:t>
            </a:r>
            <a:r>
              <a:rPr kumimoji="1" lang="en-US" altLang="ja-JP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x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MnO</a:t>
            </a:r>
            <a:r>
              <a:rPr kumimoji="1" lang="en-US" altLang="ja-JP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3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When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Sr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doped,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Mn’s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valence value is changing Mn3+ to Mn4+ and carrier is introduced.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Its effect is Decrease Electrical resistivity and lattice distorted. 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In this study 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 </a:t>
            </a:r>
            <a:r>
              <a:rPr kumimoji="1" lang="ja-JP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　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 change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Sr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doped value of Pr</a:t>
            </a:r>
            <a:r>
              <a:rPr kumimoji="1" lang="en-US" altLang="ja-JP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1-x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Sr</a:t>
            </a:r>
            <a:r>
              <a:rPr kumimoji="1" lang="en-US" altLang="ja-JP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x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MnO</a:t>
            </a:r>
            <a:r>
              <a:rPr kumimoji="1" lang="en-US" altLang="ja-JP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3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and examine composition indicating high thermoelectric properties in each domain of a p-type and the n-type to prevent the break of the module element by the difference in thermal expansion rate.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1731736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3470" indent="-285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80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132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884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636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388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3140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892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5349082-8058-4380-A232-E52E9D2EA19B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Next is Experimental.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We have fabricated polycrystalline PrSrMnO3 using a solid-state reaction method.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And I measured their parameters.</a:t>
            </a:r>
            <a:endParaRPr kumimoji="1" lang="ja-JP" altLang="ja-JP" sz="1200" kern="1200" dirty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891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3470" indent="-285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80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132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884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636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388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3140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892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B2233C7-2DD2-44BB-A01C-0CAC7648528B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Next is result and discussion.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Lattice parameters are shown this picture.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It is orthorhombic crystal in the domain where is with less than it of concentration X = 0.4.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And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It is tetragonal in the domain with more than of concentration X = 0.5.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Anisotropy dissolved with increase in quantity of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Sr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dope in the orthorhombic crystal domain</a:t>
            </a:r>
            <a:endParaRPr kumimoji="1" lang="ja-JP" altLang="ja-JP" sz="1200" kern="1200" dirty="0" smtClean="0">
              <a:solidFill>
                <a:schemeClr val="tx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193503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3470" indent="-285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80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132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884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636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388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3140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892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B2233C7-2DD2-44BB-A01C-0CAC7648528B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93503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3470" indent="-285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80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132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8840" indent="-22876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636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388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3140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892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B2233C7-2DD2-44BB-A01C-0CAC7648528B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="" xmlns:p14="http://schemas.microsoft.com/office/powerpoint/2010/main" val="19350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5FC96-F485-43A4-AF92-A02184102C73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170BF-26B3-4772-ABBF-59925022FB1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60977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FEF3-3830-4C63-8014-C2A33D83B01D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96F04-DC4D-476A-9A38-3B5C2C32F4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08934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70A17-AE87-493D-B2EF-573E188BD6EB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D27C-289D-4B03-94D0-CE525C34A0D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5450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F285-AA6E-477B-9F87-A6F6F07FCFE3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FB1E-0042-41BC-AE6A-020A6798C4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5443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DEA3F-1336-416E-920C-78957577C55C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A4A1-3614-4C58-8772-D1D857F03A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1079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3DC9A-91D2-456F-8976-74EBA9077014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B876-7BE9-40D9-9F63-983916BDB27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1863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0160-5A6C-41EB-8A2E-F76F5EEF479A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F8897-B6AE-41FD-B3EA-E066E02F91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0418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E1903-155E-4BEB-B9D0-CA310E281570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91301-75C8-46FE-9968-72AD50CB870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493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ACA92-DA8F-4477-9B04-0515E6C3DFE5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897D2-89EA-4BEA-A200-9AF5A6BC92A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65872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8F93-639E-4233-8C09-5DDE134B9B8D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4964B-9200-44FF-BF84-C23C932EA43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63794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06DC1-76D7-481F-AAE3-241625DDA108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AC59B-D536-47FF-A3EA-33DD3487E5D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6847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373B88-10C6-423F-BF10-EB73B4D24BA0}" type="datetime1">
              <a:rPr lang="ja-JP" altLang="en-US"/>
              <a:pPr>
                <a:defRPr/>
              </a:pPr>
              <a:t>2014/8/8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5D0E9D-2B8A-4525-81DF-7F846EDED76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4.png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95536" y="3828875"/>
            <a:ext cx="8352928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buNone/>
            </a:pPr>
            <a:r>
              <a:rPr lang="en-US" altLang="ja-JP" sz="2800" dirty="0" smtClean="0"/>
              <a:t>Masaki Kubota, Yosuke Watanabe, Hiroshi </a:t>
            </a:r>
            <a:r>
              <a:rPr lang="en-US" altLang="ja-JP" sz="2800" dirty="0" err="1" smtClean="0"/>
              <a:t>Nakatsugawa</a:t>
            </a:r>
            <a:r>
              <a:rPr lang="en-US" altLang="ja-JP" sz="2800" dirty="0" smtClean="0"/>
              <a:t> </a:t>
            </a:r>
          </a:p>
          <a:p>
            <a:pPr algn="ctr">
              <a:buNone/>
            </a:pPr>
            <a:r>
              <a:rPr lang="en-US" altLang="ja-JP" sz="2800" dirty="0" smtClean="0"/>
              <a:t>Yokohama National University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457200"/>
            <a:ext cx="8534400" cy="2107704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3366FF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00336" y="553904"/>
            <a:ext cx="83716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Thermoelectric properties of n- and p-type polycrystalline Pr</a:t>
            </a:r>
            <a:r>
              <a:rPr lang="en-US" altLang="ja-JP" sz="4000" b="1" baseline="-25000" dirty="0" smtClean="0">
                <a:solidFill>
                  <a:schemeClr val="bg1"/>
                </a:solidFill>
              </a:rPr>
              <a:t>1-x</a:t>
            </a:r>
            <a:r>
              <a:rPr lang="en-US" altLang="ja-JP" sz="4000" b="1" dirty="0" smtClean="0">
                <a:solidFill>
                  <a:schemeClr val="bg1"/>
                </a:solidFill>
              </a:rPr>
              <a:t>Sr</a:t>
            </a:r>
            <a:r>
              <a:rPr lang="en-US" altLang="ja-JP" sz="4000" b="1" baseline="-25000" dirty="0" smtClean="0">
                <a:solidFill>
                  <a:schemeClr val="bg1"/>
                </a:solidFill>
              </a:rPr>
              <a:t>x</a:t>
            </a:r>
            <a:r>
              <a:rPr lang="en-US" altLang="ja-JP" sz="4000" b="1" dirty="0" smtClean="0">
                <a:solidFill>
                  <a:schemeClr val="bg1"/>
                </a:solidFill>
              </a:rPr>
              <a:t>MnO</a:t>
            </a:r>
            <a:r>
              <a:rPr lang="en-US" altLang="ja-JP" sz="4000" b="1" baseline="-25000" dirty="0" smtClean="0">
                <a:solidFill>
                  <a:schemeClr val="bg1"/>
                </a:solidFill>
              </a:rPr>
              <a:t>3 </a:t>
            </a:r>
            <a:r>
              <a:rPr lang="en-US" altLang="ja-JP" sz="4000" b="1" dirty="0" smtClean="0">
                <a:solidFill>
                  <a:schemeClr val="bg1"/>
                </a:solidFill>
              </a:rPr>
              <a:t>(0.1</a:t>
            </a:r>
            <a:r>
              <a:rPr lang="ja-JP" altLang="en-US" sz="4000" b="1" dirty="0" smtClean="0">
                <a:solidFill>
                  <a:schemeClr val="bg1"/>
                </a:solidFill>
              </a:rPr>
              <a:t>≦</a:t>
            </a:r>
            <a:r>
              <a:rPr lang="en-US" altLang="ja-JP" sz="4000" b="1" dirty="0" smtClean="0">
                <a:solidFill>
                  <a:schemeClr val="bg1"/>
                </a:solidFill>
              </a:rPr>
              <a:t>x</a:t>
            </a:r>
            <a:r>
              <a:rPr lang="ja-JP" altLang="en-US" sz="4000" b="1" dirty="0" smtClean="0">
                <a:solidFill>
                  <a:schemeClr val="bg1"/>
                </a:solidFill>
              </a:rPr>
              <a:t>≦</a:t>
            </a:r>
            <a:r>
              <a:rPr lang="en-US" altLang="ja-JP" sz="4000" b="1" dirty="0" smtClean="0">
                <a:solidFill>
                  <a:schemeClr val="bg1"/>
                </a:solidFill>
              </a:rPr>
              <a:t>0.9)</a:t>
            </a:r>
            <a:endParaRPr lang="en-US" altLang="ja-JP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1600200" y="1295400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 dirty="0" smtClean="0">
                <a:solidFill>
                  <a:srgbClr val="3366FF"/>
                </a:solidFill>
              </a:rPr>
              <a:t>Figure of merit ZT</a:t>
            </a:r>
            <a:endParaRPr lang="ja-JP" altLang="en-US" sz="4400" b="1" dirty="0">
              <a:solidFill>
                <a:srgbClr val="3366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5841864" y="1916832"/>
            <a:ext cx="331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Calculated  figure of merit ZT from power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facter</a:t>
            </a:r>
            <a:r>
              <a:rPr lang="en-US" altLang="ja-JP" sz="2000" dirty="0" smtClean="0">
                <a:solidFill>
                  <a:schemeClr val="tx1"/>
                </a:solidFill>
              </a:rPr>
              <a:t> and thermal conductivity.</a:t>
            </a:r>
          </a:p>
        </p:txBody>
      </p:sp>
      <p:graphicFrame>
        <p:nvGraphicFramePr>
          <p:cNvPr id="269314" name="Object 2"/>
          <p:cNvGraphicFramePr>
            <a:graphicFrameLocks noChangeAspect="1"/>
          </p:cNvGraphicFramePr>
          <p:nvPr/>
        </p:nvGraphicFramePr>
        <p:xfrm>
          <a:off x="712068" y="1556792"/>
          <a:ext cx="5372100" cy="4597400"/>
        </p:xfrm>
        <a:graphic>
          <a:graphicData uri="http://schemas.openxmlformats.org/presentationml/2006/ole">
            <p:oleObj spid="_x0000_s269314" name="KGPlot" r:id="rId5" imgW="5371920" imgH="4597200" progId="KGraph_Plot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 rot="16200000">
            <a:off x="171690" y="3595415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ZT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57277" y="6084004"/>
            <a:ext cx="189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Temperature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(K)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09288" y="1916832"/>
            <a:ext cx="1146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3333CC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x=0.1</a:t>
            </a:r>
          </a:p>
          <a:p>
            <a:r>
              <a:rPr lang="ja-JP" altLang="en-US" sz="1600" dirty="0" smtClean="0">
                <a:solidFill>
                  <a:srgbClr val="008000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x=0.2</a:t>
            </a:r>
          </a:p>
          <a:p>
            <a:r>
              <a:rPr lang="ja-JP" altLang="en-US" sz="1600" dirty="0" smtClean="0">
                <a:solidFill>
                  <a:srgbClr val="FF9900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x=0.3</a:t>
            </a:r>
          </a:p>
          <a:p>
            <a:r>
              <a:rPr lang="ja-JP" altLang="en-US" sz="1600" dirty="0" smtClean="0">
                <a:solidFill>
                  <a:srgbClr val="CC0000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x=0.4</a:t>
            </a:r>
          </a:p>
          <a:p>
            <a:r>
              <a:rPr lang="ja-JP" altLang="en-US" sz="1600" dirty="0" smtClean="0">
                <a:solidFill>
                  <a:srgbClr val="9900FF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x=0.5</a:t>
            </a:r>
          </a:p>
          <a:p>
            <a:r>
              <a:rPr lang="ja-JP" altLang="en-US" sz="1600" dirty="0" smtClean="0">
                <a:solidFill>
                  <a:schemeClr val="accent1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x=0.6</a:t>
            </a:r>
            <a:endParaRPr lang="en-US" altLang="ja-JP" sz="1800" dirty="0" smtClean="0">
              <a:solidFill>
                <a:srgbClr val="FF00FF"/>
              </a:solidFill>
            </a:endParaRPr>
          </a:p>
          <a:p>
            <a:r>
              <a:rPr lang="ja-JP" altLang="en-US" sz="1600" dirty="0" smtClean="0">
                <a:solidFill>
                  <a:srgbClr val="FF00FF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x=0.7</a:t>
            </a:r>
          </a:p>
          <a:p>
            <a:r>
              <a:rPr lang="ja-JP" altLang="en-US" sz="1600" dirty="0" smtClean="0">
                <a:solidFill>
                  <a:srgbClr val="00B0F0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x=0.9</a:t>
            </a:r>
          </a:p>
        </p:txBody>
      </p:sp>
    </p:spTree>
    <p:extLst>
      <p:ext uri="{BB962C8B-B14F-4D97-AF65-F5344CB8AC3E}">
        <p14:creationId xmlns="" xmlns:p14="http://schemas.microsoft.com/office/powerpoint/2010/main" val="15946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1600200" y="1295400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4400" b="1" dirty="0" smtClean="0"/>
              <a:t>conclusion</a:t>
            </a:r>
            <a:endParaRPr lang="en-US" altLang="ja-JP" sz="4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1560" y="1700213"/>
            <a:ext cx="81514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I was confirmed x=0.1~0.4 was orthorhombic crystal, and x=0.5~0.7 was tetragonal crystal from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Rietveld</a:t>
            </a:r>
            <a:r>
              <a:rPr lang="en-US" altLang="ja-JP" sz="2000" dirty="0" smtClean="0">
                <a:solidFill>
                  <a:schemeClr val="tx1"/>
                </a:solidFill>
              </a:rPr>
              <a:t> Analysis.</a:t>
            </a:r>
          </a:p>
          <a:p>
            <a:pPr marL="342900" indent="-342900"/>
            <a:endParaRPr lang="en-US" altLang="ja-JP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The effect by the increase in quantity of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Sr</a:t>
            </a:r>
            <a:r>
              <a:rPr lang="en-US" altLang="ja-JP" sz="2000" dirty="0" smtClean="0">
                <a:solidFill>
                  <a:schemeClr val="tx1"/>
                </a:solidFill>
              </a:rPr>
              <a:t> dope influenced a lattice distortion and the increase in carrier.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Electrical resistivity and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Seebeck</a:t>
            </a:r>
            <a:r>
              <a:rPr lang="en-US" altLang="ja-JP" sz="2000" dirty="0" smtClean="0">
                <a:solidFill>
                  <a:schemeClr val="tx1"/>
                </a:solidFill>
              </a:rPr>
              <a:t> coefficient decreased with anisotropic cancellation and showed metallic behavior in domains more than x=0.3.</a:t>
            </a: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ZT was 0.005 in x = 0.1 at 473K in the p-type domain and 0.09 in x = 0.7 at 770K in the n-type domain.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The possibility that I could modularize composition indicating high performance by very near composition if provided was suggested at a more high temperature level with a p-type.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36512" y="3212976"/>
            <a:ext cx="9370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 smtClean="0">
                <a:solidFill>
                  <a:schemeClr val="tx1"/>
                </a:solidFill>
              </a:rPr>
              <a:t>Thank you for your kind attention.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84"/>
          <p:cNvGrpSpPr/>
          <p:nvPr/>
        </p:nvGrpSpPr>
        <p:grpSpPr>
          <a:xfrm>
            <a:off x="5806016" y="1772816"/>
            <a:ext cx="3518512" cy="2448272"/>
            <a:chOff x="1799771" y="856007"/>
            <a:chExt cx="5668720" cy="5453313"/>
          </a:xfrm>
        </p:grpSpPr>
        <p:sp>
          <p:nvSpPr>
            <p:cNvPr id="25" name="直方体 24"/>
            <p:cNvSpPr/>
            <p:nvPr/>
          </p:nvSpPr>
          <p:spPr>
            <a:xfrm>
              <a:off x="2302910" y="3812266"/>
              <a:ext cx="3702862" cy="514468"/>
            </a:xfrm>
            <a:prstGeom prst="cube">
              <a:avLst>
                <a:gd name="adj" fmla="val 65313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1" name="直方体 30"/>
            <p:cNvSpPr/>
            <p:nvPr/>
          </p:nvSpPr>
          <p:spPr>
            <a:xfrm>
              <a:off x="2797758" y="3812266"/>
              <a:ext cx="1300933" cy="342941"/>
            </a:xfrm>
            <a:prstGeom prst="cube">
              <a:avLst>
                <a:gd name="adj" fmla="val 65313"/>
              </a:avLst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30" name="直方体 29"/>
            <p:cNvSpPr/>
            <p:nvPr/>
          </p:nvSpPr>
          <p:spPr>
            <a:xfrm>
              <a:off x="4383935" y="3812266"/>
              <a:ext cx="1301078" cy="342941"/>
            </a:xfrm>
            <a:prstGeom prst="cube">
              <a:avLst>
                <a:gd name="adj" fmla="val 65313"/>
              </a:avLst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29" name="直方体 28"/>
            <p:cNvSpPr/>
            <p:nvPr/>
          </p:nvSpPr>
          <p:spPr>
            <a:xfrm>
              <a:off x="4396763" y="1868719"/>
              <a:ext cx="964341" cy="2175281"/>
            </a:xfrm>
            <a:prstGeom prst="cub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4" name="直方体 23"/>
            <p:cNvSpPr/>
            <p:nvPr/>
          </p:nvSpPr>
          <p:spPr>
            <a:xfrm>
              <a:off x="3133181" y="1868719"/>
              <a:ext cx="964341" cy="2175281"/>
            </a:xfrm>
            <a:prstGeom prst="cub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26" name="直方体 25"/>
            <p:cNvSpPr/>
            <p:nvPr/>
          </p:nvSpPr>
          <p:spPr>
            <a:xfrm>
              <a:off x="3143398" y="1864704"/>
              <a:ext cx="2217706" cy="340140"/>
            </a:xfrm>
            <a:prstGeom prst="cube">
              <a:avLst>
                <a:gd name="adj" fmla="val 65313"/>
              </a:avLst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2" name="直方体 31"/>
            <p:cNvSpPr/>
            <p:nvPr/>
          </p:nvSpPr>
          <p:spPr>
            <a:xfrm>
              <a:off x="2796446" y="1550619"/>
              <a:ext cx="3035849" cy="484157"/>
            </a:xfrm>
            <a:prstGeom prst="cube">
              <a:avLst>
                <a:gd name="adj" fmla="val 65313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4346" name="円/楕円 14345"/>
            <p:cNvSpPr/>
            <p:nvPr/>
          </p:nvSpPr>
          <p:spPr>
            <a:xfrm>
              <a:off x="3257034" y="2326024"/>
              <a:ext cx="208646" cy="2240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3643579" y="3456007"/>
              <a:ext cx="208646" cy="22408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3603988" y="2326024"/>
              <a:ext cx="208646" cy="2240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4450819" y="2439112"/>
              <a:ext cx="208646" cy="22408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4869898" y="2326024"/>
              <a:ext cx="208646" cy="22408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4522943" y="3570586"/>
              <a:ext cx="208646" cy="22408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3227721" y="3476177"/>
              <a:ext cx="208646" cy="22408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4853604" y="3497544"/>
              <a:ext cx="208646" cy="22408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14348" name="直線矢印コネクタ 14347"/>
            <p:cNvCxnSpPr>
              <a:stCxn id="51" idx="4"/>
            </p:cNvCxnSpPr>
            <p:nvPr/>
          </p:nvCxnSpPr>
          <p:spPr>
            <a:xfrm>
              <a:off x="4974221" y="2550109"/>
              <a:ext cx="0" cy="1888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57" name="直線矢印コネクタ 14356"/>
            <p:cNvCxnSpPr/>
            <p:nvPr/>
          </p:nvCxnSpPr>
          <p:spPr>
            <a:xfrm>
              <a:off x="4583839" y="2641388"/>
              <a:ext cx="0" cy="263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/>
            <p:cNvCxnSpPr/>
            <p:nvPr/>
          </p:nvCxnSpPr>
          <p:spPr>
            <a:xfrm>
              <a:off x="4991804" y="3662834"/>
              <a:ext cx="0" cy="263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/>
            <p:nvPr/>
          </p:nvCxnSpPr>
          <p:spPr>
            <a:xfrm>
              <a:off x="4644850" y="3733186"/>
              <a:ext cx="0" cy="263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/>
            <p:nvPr/>
          </p:nvCxnSpPr>
          <p:spPr>
            <a:xfrm>
              <a:off x="3719204" y="3618606"/>
              <a:ext cx="0" cy="263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>
              <a:off x="3343772" y="3636900"/>
              <a:ext cx="0" cy="263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>
              <a:off x="3690727" y="2519569"/>
              <a:ext cx="0" cy="263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/>
            <p:nvPr/>
          </p:nvCxnSpPr>
          <p:spPr>
            <a:xfrm>
              <a:off x="3343772" y="2440351"/>
              <a:ext cx="0" cy="263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60" name="直線コネクタ 14359"/>
            <p:cNvCxnSpPr>
              <a:stCxn id="51" idx="6"/>
            </p:cNvCxnSpPr>
            <p:nvPr/>
          </p:nvCxnSpPr>
          <p:spPr>
            <a:xfrm>
              <a:off x="5078544" y="2438069"/>
              <a:ext cx="940795" cy="1965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64" name="直線コネクタ 14363"/>
            <p:cNvCxnSpPr>
              <a:stCxn id="53" idx="0"/>
            </p:cNvCxnSpPr>
            <p:nvPr/>
          </p:nvCxnSpPr>
          <p:spPr>
            <a:xfrm flipH="1" flipV="1">
              <a:off x="3258147" y="3448906"/>
              <a:ext cx="73897" cy="27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5" name="テキスト ボックス 14364"/>
            <p:cNvSpPr txBox="1"/>
            <p:nvPr/>
          </p:nvSpPr>
          <p:spPr>
            <a:xfrm>
              <a:off x="1799771" y="2796888"/>
              <a:ext cx="1289419" cy="616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1200" b="1" dirty="0" smtClean="0"/>
                <a:t>electron</a:t>
              </a:r>
              <a:endParaRPr kumimoji="1" lang="ja-JP" altLang="en-US" sz="1200" b="1" dirty="0"/>
            </a:p>
          </p:txBody>
        </p:sp>
        <p:sp>
          <p:nvSpPr>
            <p:cNvPr id="14367" name="テキスト ボックス 14366"/>
            <p:cNvSpPr txBox="1"/>
            <p:nvPr/>
          </p:nvSpPr>
          <p:spPr>
            <a:xfrm>
              <a:off x="5436303" y="2805281"/>
              <a:ext cx="2032188" cy="616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err="1" smtClean="0"/>
                <a:t>holl</a:t>
              </a:r>
              <a:endParaRPr kumimoji="1" lang="ja-JP" altLang="en-US" sz="1200" b="1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 flipH="1">
              <a:off x="4318886" y="2813754"/>
              <a:ext cx="1199029" cy="6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p</a:t>
              </a:r>
              <a:r>
                <a:rPr kumimoji="1" lang="en-US" altLang="ja-JP" sz="1400" dirty="0" smtClean="0"/>
                <a:t>-type</a:t>
              </a:r>
              <a:endParaRPr kumimoji="1" lang="ja-JP" altLang="en-US" sz="1400" dirty="0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032988" y="2715440"/>
              <a:ext cx="1036147" cy="6855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n-type</a:t>
              </a:r>
              <a:endParaRPr lang="ja-JP" altLang="en-US" sz="1400" dirty="0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2189464" y="856007"/>
              <a:ext cx="4057136" cy="908852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High temperature</a:t>
              </a:r>
              <a:endParaRPr kumimoji="1" lang="ja-JP" altLang="en-US" sz="1600" dirty="0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2056443" y="4275918"/>
              <a:ext cx="4057136" cy="900570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Low temperature</a:t>
              </a:r>
              <a:endParaRPr kumimoji="1" lang="ja-JP" altLang="en-US" sz="1600" dirty="0"/>
            </a:p>
          </p:txBody>
        </p:sp>
        <p:cxnSp>
          <p:nvCxnSpPr>
            <p:cNvPr id="41" name="直線コネクタ 40"/>
            <p:cNvCxnSpPr>
              <a:stCxn id="14346" idx="2"/>
            </p:cNvCxnSpPr>
            <p:nvPr/>
          </p:nvCxnSpPr>
          <p:spPr>
            <a:xfrm flipH="1">
              <a:off x="2827972" y="2438067"/>
              <a:ext cx="429059" cy="503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カギ線コネクタ 58"/>
            <p:cNvCxnSpPr/>
            <p:nvPr/>
          </p:nvCxnSpPr>
          <p:spPr>
            <a:xfrm rot="10800000" flipV="1">
              <a:off x="3643579" y="3983736"/>
              <a:ext cx="1905362" cy="1893536"/>
            </a:xfrm>
            <a:prstGeom prst="bentConnector3">
              <a:avLst>
                <a:gd name="adj1" fmla="val -7920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カギ線コネクタ 61"/>
            <p:cNvCxnSpPr/>
            <p:nvPr/>
          </p:nvCxnSpPr>
          <p:spPr>
            <a:xfrm rot="5400000">
              <a:off x="1895632" y="3938971"/>
              <a:ext cx="1968970" cy="1944217"/>
            </a:xfrm>
            <a:prstGeom prst="bentConnector3">
              <a:avLst>
                <a:gd name="adj1" fmla="val 6417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フローチャート : 和接合 73"/>
            <p:cNvSpPr/>
            <p:nvPr/>
          </p:nvSpPr>
          <p:spPr>
            <a:xfrm>
              <a:off x="3023248" y="5589240"/>
              <a:ext cx="612648" cy="612648"/>
            </a:xfrm>
            <a:prstGeom prst="flowChartSummingJunct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76" name="直線コネクタ 75"/>
            <p:cNvCxnSpPr>
              <a:stCxn id="74" idx="2"/>
            </p:cNvCxnSpPr>
            <p:nvPr/>
          </p:nvCxnSpPr>
          <p:spPr>
            <a:xfrm flipH="1" flipV="1">
              <a:off x="1908008" y="5877272"/>
              <a:ext cx="1115240" cy="182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左矢印 81"/>
            <p:cNvSpPr/>
            <p:nvPr/>
          </p:nvSpPr>
          <p:spPr>
            <a:xfrm>
              <a:off x="4154341" y="5373216"/>
              <a:ext cx="2138542" cy="936104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/>
                <a:t>電流</a:t>
              </a:r>
              <a:endParaRPr lang="ja-JP" altLang="en-US" sz="1400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4659463" y="5474172"/>
              <a:ext cx="1296936" cy="6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smtClean="0"/>
                <a:t>current</a:t>
              </a:r>
              <a:endParaRPr kumimoji="1" lang="ja-JP" altLang="en-US" sz="1400" b="1" dirty="0"/>
            </a:p>
          </p:txBody>
        </p:sp>
      </p:grpSp>
      <p:grpSp>
        <p:nvGrpSpPr>
          <p:cNvPr id="4" name="グループ化 2"/>
          <p:cNvGrpSpPr/>
          <p:nvPr/>
        </p:nvGrpSpPr>
        <p:grpSpPr>
          <a:xfrm>
            <a:off x="66560" y="1556792"/>
            <a:ext cx="6465648" cy="1165776"/>
            <a:chOff x="-3525122" y="-139336"/>
            <a:chExt cx="6465648" cy="1165776"/>
          </a:xfrm>
        </p:grpSpPr>
        <p:sp>
          <p:nvSpPr>
            <p:cNvPr id="55" name="角丸四角形 54"/>
            <p:cNvSpPr/>
            <p:nvPr/>
          </p:nvSpPr>
          <p:spPr>
            <a:xfrm>
              <a:off x="-3319994" y="94104"/>
              <a:ext cx="5726824" cy="93233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56" name="テキスト ボックス 26"/>
            <p:cNvSpPr txBox="1">
              <a:spLocks noChangeArrowheads="1"/>
            </p:cNvSpPr>
            <p:nvPr/>
          </p:nvSpPr>
          <p:spPr bwMode="auto">
            <a:xfrm>
              <a:off x="-3359666" y="251768"/>
              <a:ext cx="630019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ja-JP" altLang="en-US" sz="1800" dirty="0" smtClean="0">
                  <a:latin typeface="+mn-lt"/>
                  <a:ea typeface="+mn-ea"/>
                </a:rPr>
                <a:t>・</a:t>
              </a:r>
              <a:r>
                <a:rPr lang="en-US" altLang="ja-JP" sz="1800" dirty="0" smtClean="0">
                  <a:latin typeface="+mn-lt"/>
                  <a:ea typeface="+mn-ea"/>
                </a:rPr>
                <a:t>p-type and n-type semiconductor joined series.</a:t>
              </a:r>
            </a:p>
            <a:p>
              <a:pPr eaLnBrk="1" hangingPunct="1"/>
              <a:r>
                <a:rPr lang="ja-JP" altLang="en-US" sz="1800" dirty="0" smtClean="0">
                  <a:latin typeface="+mn-lt"/>
                  <a:ea typeface="+mn-ea"/>
                </a:rPr>
                <a:t>・</a:t>
              </a:r>
              <a:r>
                <a:rPr lang="en-US" altLang="ja-JP" sz="1800" dirty="0" smtClean="0">
                  <a:latin typeface="+mn-lt"/>
                  <a:ea typeface="+mn-ea"/>
                </a:rPr>
                <a:t>Direct transformation in electric energy in thermal energy.</a:t>
              </a: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-3525122" y="-139336"/>
              <a:ext cx="4073392" cy="4335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-3513156" y="-121920"/>
              <a:ext cx="41781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solidFill>
                    <a:schemeClr val="tx1"/>
                  </a:solidFill>
                  <a:latin typeface="+mn-lt"/>
                  <a:ea typeface="+mn-ea"/>
                </a:rPr>
                <a:t>What is thermoelectric conversion ? </a:t>
              </a:r>
              <a:endParaRPr lang="ja-JP" altLang="en-US" sz="20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Line 3"/>
          <p:cNvSpPr>
            <a:spLocks noChangeShapeType="1"/>
          </p:cNvSpPr>
          <p:nvPr/>
        </p:nvSpPr>
        <p:spPr bwMode="auto">
          <a:xfrm>
            <a:off x="1606588" y="1305599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220788" y="360951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1371600" y="570200"/>
            <a:ext cx="708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 smtClean="0"/>
              <a:t>Introduction</a:t>
            </a:r>
            <a:endParaRPr lang="en-US" altLang="ja-JP" sz="3200" b="1" dirty="0" smtClean="0"/>
          </a:p>
        </p:txBody>
      </p:sp>
      <p:sp>
        <p:nvSpPr>
          <p:cNvPr id="75" name="正方形/長方形 74"/>
          <p:cNvSpPr/>
          <p:nvPr/>
        </p:nvSpPr>
        <p:spPr>
          <a:xfrm>
            <a:off x="5364088" y="4464408"/>
            <a:ext cx="388843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aseline="-25000" dirty="0" smtClean="0">
                <a:solidFill>
                  <a:schemeClr val="tx1"/>
                </a:solidFill>
              </a:rPr>
              <a:t>The difference of thermal expansion rate causes the break of the element.</a:t>
            </a:r>
          </a:p>
          <a:p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→ </a:t>
            </a:r>
            <a:r>
              <a:rPr lang="en-US" altLang="ja-JP" dirty="0" smtClean="0">
                <a:solidFill>
                  <a:srgbClr val="FF0000"/>
                </a:solidFill>
              </a:rPr>
              <a:t>Want same element of p-type and n-type!</a:t>
            </a:r>
          </a:p>
          <a:p>
            <a:endParaRPr lang="en-US" altLang="ja-JP" dirty="0" smtClean="0">
              <a:solidFill>
                <a:srgbClr val="FF0000"/>
              </a:solidFill>
            </a:endParaRPr>
          </a:p>
        </p:txBody>
      </p:sp>
      <p:pic>
        <p:nvPicPr>
          <p:cNvPr id="77" name="図 76" descr="aaaaaaaaaa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6480" y="3732105"/>
            <a:ext cx="3888432" cy="2756064"/>
          </a:xfrm>
          <a:prstGeom prst="rect">
            <a:avLst/>
          </a:prstGeom>
        </p:spPr>
      </p:pic>
      <p:sp>
        <p:nvSpPr>
          <p:cNvPr id="78" name="円/楕円 77"/>
          <p:cNvSpPr/>
          <p:nvPr/>
        </p:nvSpPr>
        <p:spPr bwMode="auto">
          <a:xfrm>
            <a:off x="2768032" y="4553832"/>
            <a:ext cx="1008112" cy="1060360"/>
          </a:xfrm>
          <a:prstGeom prst="ellipse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9" name="円/楕円 78"/>
          <p:cNvSpPr/>
          <p:nvPr/>
        </p:nvSpPr>
        <p:spPr bwMode="auto">
          <a:xfrm>
            <a:off x="1277048" y="3868584"/>
            <a:ext cx="1008112" cy="106036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395536" y="6308145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+mn-ea"/>
              </a:rPr>
              <a:t>Fig. 2 Example of  n-type thermoelectric materials broke in a process to repeat thermoelectric power generation 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5411648" y="4133103"/>
            <a:ext cx="39604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+mn-ea"/>
              </a:rPr>
              <a:t>Fig. 1 Thermoelectric conversion module model.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385656" y="2780913"/>
            <a:ext cx="5044328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Now hopeful Oxide thermoelectric materials</a:t>
            </a:r>
          </a:p>
          <a:p>
            <a:r>
              <a:rPr lang="en-US" altLang="ja-JP" sz="2000" dirty="0" smtClean="0">
                <a:solidFill>
                  <a:schemeClr val="accent6"/>
                </a:solidFill>
                <a:latin typeface="+mn-lt"/>
                <a:ea typeface="+mn-ea"/>
              </a:rPr>
              <a:t>n-type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：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 CaMnO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+mn-lt"/>
                <a:ea typeface="+mn-ea"/>
              </a:rPr>
              <a:t>3 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(CaMn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+mn-lt"/>
                <a:ea typeface="+mn-ea"/>
              </a:rPr>
              <a:t>0.98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Mo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+mn-lt"/>
                <a:ea typeface="+mn-ea"/>
              </a:rPr>
              <a:t>0.02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O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+mn-lt"/>
                <a:ea typeface="+mn-ea"/>
              </a:rPr>
              <a:t>3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)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  <a:latin typeface="+mn-lt"/>
                <a:ea typeface="+mn-ea"/>
              </a:rPr>
              <a:t>p-type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： </a:t>
            </a:r>
            <a:r>
              <a:rPr lang="en-US" altLang="ja-JP" sz="2000" dirty="0" smtClean="0">
                <a:solidFill>
                  <a:schemeClr val="tx1"/>
                </a:solidFill>
              </a:rPr>
              <a:t>layered cobalt oxide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（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Ca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+mn-lt"/>
                <a:ea typeface="+mn-ea"/>
              </a:rPr>
              <a:t>2.7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Bi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+mn-lt"/>
                <a:ea typeface="+mn-ea"/>
              </a:rPr>
              <a:t>0.3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Co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+mn-lt"/>
                <a:ea typeface="+mn-ea"/>
              </a:rPr>
              <a:t>4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O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+mn-lt"/>
                <a:ea typeface="+mn-ea"/>
              </a:rPr>
              <a:t>9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）</a:t>
            </a:r>
            <a:endParaRPr lang="en-US" altLang="ja-JP" sz="2000" baseline="-2500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134800" y="3154616"/>
            <a:ext cx="5153512" cy="366629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 animBg="1"/>
      <p:bldP spid="79" grpId="0" animBg="1"/>
      <p:bldP spid="80" grpId="0"/>
      <p:bldP spid="73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2"/>
          <p:cNvGrpSpPr/>
          <p:nvPr/>
        </p:nvGrpSpPr>
        <p:grpSpPr>
          <a:xfrm>
            <a:off x="107504" y="1556792"/>
            <a:ext cx="6120680" cy="1800200"/>
            <a:chOff x="-3525122" y="-207576"/>
            <a:chExt cx="6120680" cy="1800200"/>
          </a:xfrm>
        </p:grpSpPr>
        <p:sp>
          <p:nvSpPr>
            <p:cNvPr id="55" name="角丸四角形 54"/>
            <p:cNvSpPr/>
            <p:nvPr/>
          </p:nvSpPr>
          <p:spPr>
            <a:xfrm>
              <a:off x="-3306346" y="80456"/>
              <a:ext cx="5829896" cy="151216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56" name="テキスト ボックス 26"/>
            <p:cNvSpPr txBox="1">
              <a:spLocks noChangeArrowheads="1"/>
            </p:cNvSpPr>
            <p:nvPr/>
          </p:nvSpPr>
          <p:spPr bwMode="auto">
            <a:xfrm>
              <a:off x="-3164675" y="269185"/>
              <a:ext cx="5760233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ja-JP" altLang="en-US" sz="2000" dirty="0" smtClean="0">
                  <a:latin typeface="+mn-lt"/>
                  <a:ea typeface="+mn-ea"/>
                </a:rPr>
                <a:t>・</a:t>
              </a:r>
              <a:r>
                <a:rPr lang="en-US" altLang="ja-JP" sz="2000" dirty="0" smtClean="0">
                  <a:latin typeface="+mn-lt"/>
                </a:rPr>
                <a:t>Strongly correlated electron system</a:t>
              </a:r>
              <a:endParaRPr lang="en-US" altLang="ja-JP" sz="2000" dirty="0" smtClean="0">
                <a:latin typeface="+mn-lt"/>
                <a:ea typeface="+mn-ea"/>
              </a:endParaRPr>
            </a:p>
            <a:p>
              <a:pPr eaLnBrk="1" hangingPunct="1"/>
              <a:r>
                <a:rPr lang="ja-JP" altLang="en-US" sz="2000" dirty="0" smtClean="0">
                  <a:latin typeface="+mn-lt"/>
                  <a:ea typeface="+mn-ea"/>
                </a:rPr>
                <a:t>・ </a:t>
              </a:r>
              <a:r>
                <a:rPr lang="en-US" altLang="ja-JP" sz="2000" dirty="0" smtClean="0">
                  <a:latin typeface="+mn-lt"/>
                  <a:ea typeface="+mn-ea"/>
                </a:rPr>
                <a:t>MnO</a:t>
              </a:r>
              <a:r>
                <a:rPr lang="en-US" altLang="ja-JP" sz="2000" baseline="-25000" dirty="0" smtClean="0">
                  <a:latin typeface="+mn-lt"/>
                  <a:ea typeface="+mn-ea"/>
                </a:rPr>
                <a:t>6</a:t>
              </a:r>
              <a:r>
                <a:rPr lang="ja-JP" altLang="en-US" sz="2000" dirty="0" smtClean="0">
                  <a:latin typeface="+mn-lt"/>
                  <a:ea typeface="+mn-ea"/>
                </a:rPr>
                <a:t> </a:t>
              </a:r>
              <a:r>
                <a:rPr lang="en-US" altLang="ja-JP" sz="2000" dirty="0" smtClean="0">
                  <a:latin typeface="+mn-lt"/>
                </a:rPr>
                <a:t>octahedral is distorted by interaction of O site</a:t>
              </a:r>
              <a:endParaRPr lang="en-US" altLang="ja-JP" sz="2000" dirty="0" smtClean="0">
                <a:latin typeface="+mn-lt"/>
                <a:ea typeface="+mn-ea"/>
              </a:endParaRPr>
            </a:p>
            <a:p>
              <a:pPr eaLnBrk="1" hangingPunct="1"/>
              <a:r>
                <a:rPr lang="ja-JP" altLang="en-US" sz="2000" dirty="0" smtClean="0">
                  <a:latin typeface="+mn-lt"/>
                  <a:ea typeface="+mn-ea"/>
                </a:rPr>
                <a:t>→</a:t>
              </a:r>
              <a:r>
                <a:rPr lang="en-US" altLang="ja-JP" sz="2000" dirty="0" smtClean="0">
                  <a:latin typeface="+mn-lt"/>
                  <a:ea typeface="+mn-ea"/>
                </a:rPr>
                <a:t>Often becomes the low symmetric tetragonal and orthorhombic crystal</a:t>
              </a: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-3525122" y="-207576"/>
              <a:ext cx="3096344" cy="50177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-3413852" y="-162864"/>
              <a:ext cx="28410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err="1" smtClean="0">
                  <a:solidFill>
                    <a:schemeClr val="tx1"/>
                  </a:solidFill>
                </a:rPr>
                <a:t>Perovskite</a:t>
              </a:r>
              <a:r>
                <a:rPr lang="ja-JP" alt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altLang="ja-JP" sz="2000" dirty="0" smtClean="0">
                  <a:solidFill>
                    <a:schemeClr val="tx1"/>
                  </a:solidFill>
                </a:rPr>
                <a:t>type </a:t>
              </a:r>
              <a:r>
                <a:rPr lang="en-US" altLang="ja-JP" sz="2000" dirty="0" err="1" smtClean="0">
                  <a:solidFill>
                    <a:schemeClr val="tx1"/>
                  </a:solidFill>
                </a:rPr>
                <a:t>Mn</a:t>
              </a:r>
              <a:r>
                <a:rPr lang="en-US" altLang="ja-JP" sz="2000" dirty="0" smtClean="0">
                  <a:solidFill>
                    <a:schemeClr val="tx1"/>
                  </a:solidFill>
                </a:rPr>
                <a:t> oxide</a:t>
              </a:r>
            </a:p>
          </p:txBody>
        </p:sp>
      </p:grp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Line 3"/>
          <p:cNvSpPr>
            <a:spLocks noChangeShapeType="1"/>
          </p:cNvSpPr>
          <p:nvPr/>
        </p:nvSpPr>
        <p:spPr bwMode="auto">
          <a:xfrm>
            <a:off x="1606588" y="1305599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1371600" y="570200"/>
            <a:ext cx="708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 smtClean="0"/>
              <a:t>background</a:t>
            </a:r>
            <a:endParaRPr lang="en-US" altLang="ja-JP" sz="3200" b="1" dirty="0" smtClean="0"/>
          </a:p>
        </p:txBody>
      </p:sp>
      <p:pic>
        <p:nvPicPr>
          <p:cNvPr id="71" name="図 70" descr="SCcryst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1074" y="1412776"/>
            <a:ext cx="1657350" cy="2514600"/>
          </a:xfrm>
          <a:prstGeom prst="rect">
            <a:avLst/>
          </a:prstGeom>
        </p:spPr>
      </p:pic>
      <p:sp>
        <p:nvSpPr>
          <p:cNvPr id="81" name="正方形/長方形 80"/>
          <p:cNvSpPr/>
          <p:nvPr/>
        </p:nvSpPr>
        <p:spPr>
          <a:xfrm>
            <a:off x="6755334" y="3014368"/>
            <a:ext cx="1561082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rgbClr val="FF00FF"/>
                </a:solidFill>
                <a:latin typeface="HGP明朝E" pitchFamily="18" charset="-128"/>
                <a:ea typeface="HGP明朝E" pitchFamily="18" charset="-128"/>
              </a:rPr>
              <a:t>●</a:t>
            </a:r>
            <a:r>
              <a:rPr lang="ja-JP" altLang="en-US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A</a:t>
            </a:r>
            <a:r>
              <a:rPr lang="ja-JP" altLang="en-US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site</a:t>
            </a:r>
          </a:p>
          <a:p>
            <a:r>
              <a:rPr lang="ja-JP" altLang="en-US" sz="2000" dirty="0" smtClean="0">
                <a:solidFill>
                  <a:schemeClr val="accent2">
                    <a:lumMod val="75000"/>
                  </a:schemeClr>
                </a:solidFill>
                <a:latin typeface="HGP明朝E" pitchFamily="18" charset="-128"/>
                <a:ea typeface="HGP明朝E" pitchFamily="18" charset="-128"/>
              </a:rPr>
              <a:t>●</a:t>
            </a:r>
            <a:r>
              <a:rPr lang="ja-JP" altLang="en-US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000" dirty="0" err="1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Mn</a:t>
            </a:r>
            <a:r>
              <a:rPr lang="en-US" altLang="ja-JP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 site</a:t>
            </a:r>
          </a:p>
          <a:p>
            <a:r>
              <a:rPr lang="ja-JP" altLang="en-US" sz="2000" dirty="0" smtClean="0">
                <a:solidFill>
                  <a:schemeClr val="accent5">
                    <a:lumMod val="75000"/>
                  </a:schemeClr>
                </a:solidFill>
                <a:latin typeface="HGP明朝E" pitchFamily="18" charset="-128"/>
                <a:ea typeface="HGP明朝E" pitchFamily="18" charset="-128"/>
              </a:rPr>
              <a:t>●</a:t>
            </a:r>
            <a:r>
              <a:rPr lang="ja-JP" altLang="en-US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O</a:t>
            </a:r>
            <a:r>
              <a:rPr lang="ja-JP" altLang="en-US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site</a:t>
            </a:r>
            <a:endParaRPr lang="ja-JP" altLang="en-US" sz="2000" dirty="0">
              <a:solidFill>
                <a:schemeClr val="accent5">
                  <a:lumMod val="75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6471504" y="3946704"/>
            <a:ext cx="2492984" cy="305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+mn-ea"/>
              </a:rPr>
              <a:t>Fig. 3 </a:t>
            </a:r>
            <a:r>
              <a:rPr lang="en-US" altLang="ja-JP" sz="1400" dirty="0" err="1" smtClean="0">
                <a:solidFill>
                  <a:schemeClr val="tx1"/>
                </a:solidFill>
                <a:latin typeface="+mn-lt"/>
                <a:ea typeface="+mn-ea"/>
              </a:rPr>
              <a:t>Perovskite</a:t>
            </a:r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+mn-ea"/>
              </a:rPr>
              <a:t> type structure 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32640" y="3504528"/>
            <a:ext cx="4170864" cy="3020816"/>
            <a:chOff x="32640" y="3504528"/>
            <a:chExt cx="4170864" cy="3020816"/>
          </a:xfrm>
        </p:grpSpPr>
        <p:pic>
          <p:nvPicPr>
            <p:cNvPr id="88" name="図 87" descr="Mn3+ 縮退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2534" y="3504528"/>
              <a:ext cx="4070970" cy="3020816"/>
            </a:xfrm>
            <a:prstGeom prst="rect">
              <a:avLst/>
            </a:prstGeom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1588608" y="3769009"/>
              <a:ext cx="62228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200" i="1" dirty="0" err="1" smtClean="0">
                  <a:solidFill>
                    <a:schemeClr val="tx1"/>
                  </a:solidFill>
                </a:rPr>
                <a:t>e</a:t>
              </a:r>
              <a:r>
                <a:rPr kumimoji="1" lang="en-US" altLang="ja-JP" sz="1200" i="1" baseline="-25000" dirty="0" err="1" smtClean="0">
                  <a:solidFill>
                    <a:schemeClr val="tx1"/>
                  </a:solidFill>
                </a:rPr>
                <a:t>g</a:t>
              </a:r>
              <a:r>
                <a:rPr kumimoji="1" lang="en-US" altLang="ja-JP" sz="1200" i="1" baseline="-25000" dirty="0" smtClean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orbit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59074" y="5359568"/>
              <a:ext cx="64793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200" i="1" dirty="0" smtClean="0">
                  <a:solidFill>
                    <a:schemeClr val="tx1"/>
                  </a:solidFill>
                </a:rPr>
                <a:t>t</a:t>
              </a:r>
              <a:r>
                <a:rPr kumimoji="1" lang="en-US" altLang="ja-JP" sz="1200" i="1" baseline="-25000" dirty="0" smtClean="0">
                  <a:solidFill>
                    <a:schemeClr val="tx1"/>
                  </a:solidFill>
                </a:rPr>
                <a:t>2g 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orbit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2640" y="4852897"/>
              <a:ext cx="98296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Five-fold </a:t>
              </a:r>
            </a:p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degeneration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0" name="正方形/長方形 89"/>
          <p:cNvSpPr/>
          <p:nvPr/>
        </p:nvSpPr>
        <p:spPr>
          <a:xfrm>
            <a:off x="4139952" y="4625841"/>
            <a:ext cx="4752528" cy="132343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・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Degeneration is removed</a:t>
            </a:r>
          </a:p>
          <a:p>
            <a:endParaRPr lang="en-US" altLang="ja-JP" sz="20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・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Crystalline field division energy is smaller than 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latin typeface="+mn-lt"/>
                <a:ea typeface="+mn-ea"/>
              </a:rPr>
              <a:t>Hund’s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 binding energy, it is high spin.</a:t>
            </a:r>
            <a:endParaRPr lang="ja-JP" altLang="en-US" sz="2000" dirty="0">
              <a:latin typeface="+mn-lt"/>
              <a:ea typeface="+mn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951271" y="6408624"/>
            <a:ext cx="27540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+mn-ea"/>
              </a:rPr>
              <a:t>Fig. 4  Mn</a:t>
            </a:r>
            <a:r>
              <a:rPr lang="en-US" altLang="ja-JP" sz="1400" i="1" dirty="0" smtClean="0">
                <a:solidFill>
                  <a:schemeClr val="tx1"/>
                </a:solidFill>
                <a:latin typeface="+mn-lt"/>
                <a:ea typeface="+mn-ea"/>
              </a:rPr>
              <a:t>3d</a:t>
            </a:r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+mn-ea"/>
              </a:rPr>
              <a:t> orbit’s </a:t>
            </a:r>
            <a:r>
              <a:rPr lang="en-US" altLang="ja-JP" sz="1400" dirty="0" smtClean="0">
                <a:solidFill>
                  <a:schemeClr val="tx1"/>
                </a:solidFill>
              </a:rPr>
              <a:t>electronic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124"/>
          <p:cNvSpPr txBox="1">
            <a:spLocks noChangeArrowheads="1"/>
          </p:cNvSpPr>
          <p:nvPr/>
        </p:nvSpPr>
        <p:spPr bwMode="auto">
          <a:xfrm>
            <a:off x="317548" y="1589891"/>
            <a:ext cx="84309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400" dirty="0" smtClean="0">
                <a:solidFill>
                  <a:schemeClr val="tx2"/>
                </a:solidFill>
                <a:latin typeface="+mn-lt"/>
                <a:ea typeface="+mn-ea"/>
              </a:rPr>
              <a:t>At the Strongly correlated electron system’s </a:t>
            </a:r>
            <a:r>
              <a:rPr lang="en-US" altLang="ja-JP" sz="2400" dirty="0" err="1" smtClean="0">
                <a:solidFill>
                  <a:schemeClr val="tx2"/>
                </a:solidFill>
                <a:latin typeface="+mn-lt"/>
                <a:ea typeface="+mn-ea"/>
              </a:rPr>
              <a:t>Seebeck</a:t>
            </a:r>
            <a:r>
              <a:rPr lang="en-US" altLang="ja-JP" sz="2400" dirty="0" smtClean="0">
                <a:solidFill>
                  <a:schemeClr val="tx2"/>
                </a:solidFill>
                <a:latin typeface="+mn-lt"/>
                <a:ea typeface="+mn-ea"/>
              </a:rPr>
              <a:t> coefficient is </a:t>
            </a:r>
            <a:r>
              <a:rPr lang="en-US" altLang="ja-JP" sz="2400" dirty="0" smtClean="0">
                <a:latin typeface="+mn-lt"/>
              </a:rPr>
              <a:t>represented by </a:t>
            </a:r>
            <a:r>
              <a:rPr lang="en-US" altLang="ja-JP" sz="2400" dirty="0" err="1" smtClean="0">
                <a:solidFill>
                  <a:schemeClr val="tx2"/>
                </a:solidFill>
                <a:latin typeface="+mn-lt"/>
                <a:ea typeface="+mn-ea"/>
              </a:rPr>
              <a:t>Koshibae’s</a:t>
            </a:r>
            <a:r>
              <a:rPr lang="en-US" altLang="ja-JP" sz="2400" dirty="0" smtClean="0">
                <a:solidFill>
                  <a:schemeClr val="tx2"/>
                </a:solidFill>
                <a:latin typeface="+mn-lt"/>
                <a:ea typeface="+mn-ea"/>
              </a:rPr>
              <a:t> theory.</a:t>
            </a:r>
            <a:endParaRPr lang="en-US" altLang="ja-JP" sz="2400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86000" y="381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ja-JP" sz="2400">
              <a:solidFill>
                <a:srgbClr val="3366FF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822286" y="2393592"/>
          <a:ext cx="2253770" cy="1080120"/>
        </p:xfrm>
        <a:graphic>
          <a:graphicData uri="http://schemas.openxmlformats.org/presentationml/2006/ole">
            <p:oleObj spid="_x0000_s34952" name="数式" r:id="rId4" imgW="876240" imgH="419040" progId="Equation.3">
              <p:embed/>
            </p:oleObj>
          </a:graphicData>
        </a:graphic>
      </p:graphicFrame>
      <p:cxnSp>
        <p:nvCxnSpPr>
          <p:cNvPr id="15" name="直線コネクタ 14"/>
          <p:cNvCxnSpPr/>
          <p:nvPr/>
        </p:nvCxnSpPr>
        <p:spPr bwMode="auto">
          <a:xfrm>
            <a:off x="397226" y="4068688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コネクタ 17"/>
          <p:cNvCxnSpPr/>
          <p:nvPr/>
        </p:nvCxnSpPr>
        <p:spPr bwMode="auto">
          <a:xfrm>
            <a:off x="549626" y="4221088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397226" y="5068416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549626" y="5220816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702026" y="5373216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下矢印 26"/>
          <p:cNvSpPr/>
          <p:nvPr/>
        </p:nvSpPr>
        <p:spPr bwMode="auto">
          <a:xfrm rot="10800000">
            <a:off x="613251" y="4725144"/>
            <a:ext cx="216024" cy="648072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8" name="下矢印 27"/>
          <p:cNvSpPr/>
          <p:nvPr/>
        </p:nvSpPr>
        <p:spPr bwMode="auto">
          <a:xfrm rot="10800000">
            <a:off x="973290" y="4877544"/>
            <a:ext cx="216024" cy="648072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9" name="下矢印 28"/>
          <p:cNvSpPr/>
          <p:nvPr/>
        </p:nvSpPr>
        <p:spPr bwMode="auto">
          <a:xfrm rot="10800000">
            <a:off x="1333330" y="5029944"/>
            <a:ext cx="216024" cy="648072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下矢印 29"/>
          <p:cNvSpPr/>
          <p:nvPr/>
        </p:nvSpPr>
        <p:spPr bwMode="auto">
          <a:xfrm rot="10800000">
            <a:off x="685258" y="3861048"/>
            <a:ext cx="216024" cy="648072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2221602" y="5072184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/>
        </p:nvCxnSpPr>
        <p:spPr bwMode="auto">
          <a:xfrm>
            <a:off x="2374002" y="5224584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2526402" y="5376984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下矢印 33"/>
          <p:cNvSpPr/>
          <p:nvPr/>
        </p:nvSpPr>
        <p:spPr bwMode="auto">
          <a:xfrm rot="10800000">
            <a:off x="2437627" y="4728912"/>
            <a:ext cx="216024" cy="648072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5" name="下矢印 34"/>
          <p:cNvSpPr/>
          <p:nvPr/>
        </p:nvSpPr>
        <p:spPr bwMode="auto">
          <a:xfrm rot="10800000">
            <a:off x="2797666" y="4881312"/>
            <a:ext cx="216024" cy="648072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6" name="下矢印 35"/>
          <p:cNvSpPr/>
          <p:nvPr/>
        </p:nvSpPr>
        <p:spPr bwMode="auto">
          <a:xfrm rot="10800000">
            <a:off x="3157706" y="5033712"/>
            <a:ext cx="216024" cy="648072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>
            <a:off x="2229986" y="4068688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コネクタ 37"/>
          <p:cNvCxnSpPr/>
          <p:nvPr/>
        </p:nvCxnSpPr>
        <p:spPr bwMode="auto">
          <a:xfrm>
            <a:off x="2382386" y="4221088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角丸四角形 39"/>
          <p:cNvSpPr/>
          <p:nvPr/>
        </p:nvSpPr>
        <p:spPr bwMode="auto">
          <a:xfrm>
            <a:off x="222146" y="3284984"/>
            <a:ext cx="1800200" cy="295232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 bwMode="auto">
          <a:xfrm>
            <a:off x="2022346" y="3284984"/>
            <a:ext cx="1800200" cy="295232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82186" y="3419708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dirty="0" smtClean="0">
                <a:solidFill>
                  <a:schemeClr val="tx2"/>
                </a:solidFill>
                <a:latin typeface="+mn-lt"/>
                <a:ea typeface="HGP明朝E" pitchFamily="18" charset="-128"/>
              </a:rPr>
              <a:t>Mn</a:t>
            </a:r>
            <a:r>
              <a:rPr lang="en-US" altLang="ja-JP" sz="1800" baseline="30000" dirty="0" smtClean="0">
                <a:solidFill>
                  <a:schemeClr val="tx2"/>
                </a:solidFill>
                <a:latin typeface="+mn-lt"/>
                <a:ea typeface="HGP明朝E" pitchFamily="18" charset="-128"/>
              </a:rPr>
              <a:t>3+ </a:t>
            </a:r>
            <a:r>
              <a:rPr lang="en-US" altLang="ja-JP" sz="1800" dirty="0" smtClean="0">
                <a:solidFill>
                  <a:schemeClr val="tx2"/>
                </a:solidFill>
                <a:latin typeface="+mn-lt"/>
                <a:ea typeface="HGP明朝E" pitchFamily="18" charset="-128"/>
              </a:rPr>
              <a:t>:</a:t>
            </a:r>
            <a:r>
              <a:rPr lang="ja-JP" altLang="en-US" sz="1800" dirty="0" smtClean="0">
                <a:solidFill>
                  <a:schemeClr val="tx2"/>
                </a:solidFill>
                <a:latin typeface="+mn-lt"/>
                <a:ea typeface="HGP明朝E" pitchFamily="18" charset="-128"/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  <a:latin typeface="+mn-lt"/>
                <a:ea typeface="HGP明朝E" pitchFamily="18" charset="-128"/>
              </a:rPr>
              <a:t>g</a:t>
            </a:r>
            <a:r>
              <a:rPr lang="en-US" altLang="ja-JP" sz="1800" baseline="-25000" dirty="0" smtClean="0">
                <a:solidFill>
                  <a:schemeClr val="tx2"/>
                </a:solidFill>
                <a:latin typeface="+mn-lt"/>
                <a:ea typeface="HGP明朝E" pitchFamily="18" charset="-128"/>
              </a:rPr>
              <a:t>3</a:t>
            </a:r>
            <a:endParaRPr lang="en-US" altLang="ja-JP" sz="1800" dirty="0" smtClean="0">
              <a:solidFill>
                <a:schemeClr val="tx2"/>
              </a:solidFill>
              <a:latin typeface="+mn-lt"/>
              <a:ea typeface="HGP明朝E" pitchFamily="18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310378" y="3429000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dirty="0" smtClean="0">
                <a:solidFill>
                  <a:schemeClr val="tx2"/>
                </a:solidFill>
                <a:ea typeface="HGP明朝E" pitchFamily="18" charset="-128"/>
                <a:cs typeface="Times New Roman" pitchFamily="18" charset="0"/>
              </a:rPr>
              <a:t>Mn</a:t>
            </a:r>
            <a:r>
              <a:rPr lang="en-US" altLang="ja-JP" sz="1800" baseline="30000" dirty="0" smtClean="0">
                <a:solidFill>
                  <a:schemeClr val="tx2"/>
                </a:solidFill>
                <a:ea typeface="HGP明朝E" pitchFamily="18" charset="-128"/>
                <a:cs typeface="Times New Roman" pitchFamily="18" charset="0"/>
              </a:rPr>
              <a:t>4+ </a:t>
            </a:r>
            <a:r>
              <a:rPr lang="en-US" altLang="ja-JP" sz="1800" dirty="0" smtClean="0">
                <a:solidFill>
                  <a:schemeClr val="tx2"/>
                </a:solidFill>
                <a:ea typeface="HGP明朝E" pitchFamily="18" charset="-128"/>
                <a:cs typeface="Times New Roman" pitchFamily="18" charset="0"/>
              </a:rPr>
              <a:t>: g</a:t>
            </a:r>
            <a:r>
              <a:rPr lang="en-US" altLang="ja-JP" sz="1800" baseline="-25000" dirty="0" smtClean="0">
                <a:solidFill>
                  <a:schemeClr val="tx2"/>
                </a:solidFill>
                <a:ea typeface="HGP明朝E" pitchFamily="18" charset="-128"/>
                <a:cs typeface="Times New Roman" pitchFamily="18" charset="0"/>
              </a:rPr>
              <a:t>4</a:t>
            </a:r>
            <a:endParaRPr lang="en-US" altLang="ja-JP" sz="1800" dirty="0" smtClean="0">
              <a:solidFill>
                <a:schemeClr val="tx2"/>
              </a:solidFill>
              <a:ea typeface="HGP明朝E" pitchFamily="18" charset="-128"/>
              <a:cs typeface="Times New Roman" pitchFamily="18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22146" y="39740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i="1" dirty="0" err="1" smtClean="0">
                <a:solidFill>
                  <a:schemeClr val="tx1"/>
                </a:solidFill>
              </a:rPr>
              <a:t>e</a:t>
            </a:r>
            <a:r>
              <a:rPr lang="en-US" altLang="ja-JP" sz="1800" i="1" baseline="-25000" dirty="0" err="1" smtClean="0">
                <a:solidFill>
                  <a:schemeClr val="tx1"/>
                </a:solidFill>
              </a:rPr>
              <a:t>g</a:t>
            </a:r>
            <a:endParaRPr lang="ja-JP" alt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018184" y="39740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i="1" dirty="0" err="1" smtClean="0">
                <a:solidFill>
                  <a:schemeClr val="tx1"/>
                </a:solidFill>
              </a:rPr>
              <a:t>e</a:t>
            </a:r>
            <a:r>
              <a:rPr lang="en-US" altLang="ja-JP" sz="1800" i="1" baseline="-25000" dirty="0" err="1" smtClean="0">
                <a:solidFill>
                  <a:schemeClr val="tx1"/>
                </a:solidFill>
              </a:rPr>
              <a:t>g</a:t>
            </a:r>
            <a:endParaRPr lang="ja-JP" alt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022346" y="508518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i="1" dirty="0" smtClean="0">
                <a:solidFill>
                  <a:schemeClr val="tx1"/>
                </a:solidFill>
              </a:rPr>
              <a:t>t</a:t>
            </a:r>
            <a:r>
              <a:rPr lang="en-US" altLang="ja-JP" sz="1800" i="1" baseline="-25000" dirty="0" smtClean="0">
                <a:solidFill>
                  <a:schemeClr val="tx1"/>
                </a:solidFill>
              </a:rPr>
              <a:t>2g</a:t>
            </a:r>
            <a:endParaRPr lang="ja-JP" alt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10576" y="5081416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i="1" dirty="0" smtClean="0">
                <a:solidFill>
                  <a:schemeClr val="tx1"/>
                </a:solidFill>
              </a:rPr>
              <a:t>t</a:t>
            </a:r>
            <a:r>
              <a:rPr lang="en-US" altLang="ja-JP" sz="1800" i="1" baseline="-25000" dirty="0" smtClean="0">
                <a:solidFill>
                  <a:schemeClr val="tx1"/>
                </a:solidFill>
              </a:rPr>
              <a:t>2g</a:t>
            </a:r>
            <a:endParaRPr lang="ja-JP" alt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85258" y="5775647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  <a:latin typeface="+mn-lt"/>
                <a:ea typeface="HGP明朝E" pitchFamily="18" charset="-128"/>
              </a:rPr>
              <a:t>S=2</a:t>
            </a:r>
            <a:endParaRPr lang="ja-JP" altLang="en-US" dirty="0">
              <a:latin typeface="+mn-lt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526402" y="5777968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  <a:latin typeface="+mn-lt"/>
                <a:ea typeface="HGP明朝E" pitchFamily="18" charset="-128"/>
              </a:rPr>
              <a:t>S=3/2</a:t>
            </a:r>
            <a:endParaRPr lang="ja-JP" altLang="en-US" dirty="0">
              <a:latin typeface="+mn-lt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68240" y="6198204"/>
            <a:ext cx="2134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FF0000"/>
                </a:solidFill>
              </a:rPr>
              <a:t>Spin degree of freedom 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：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5</a:t>
            </a:r>
          </a:p>
          <a:p>
            <a:pPr algn="ctr"/>
            <a:r>
              <a:rPr lang="en-US" altLang="ja-JP" sz="1400" b="1" dirty="0" smtClean="0">
                <a:solidFill>
                  <a:srgbClr val="FF0000"/>
                </a:solidFill>
              </a:rPr>
              <a:t>S=2,1,0,-1,-2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908728" y="6189499"/>
            <a:ext cx="2133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FF0000"/>
                </a:solidFill>
              </a:rPr>
              <a:t>Spin degree of freedom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：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4</a:t>
            </a:r>
          </a:p>
          <a:p>
            <a:pPr algn="ctr"/>
            <a:r>
              <a:rPr lang="en-US" altLang="ja-JP" sz="1400" b="1" dirty="0" smtClean="0">
                <a:solidFill>
                  <a:srgbClr val="FF0000"/>
                </a:solidFill>
              </a:rPr>
              <a:t>S=3/2,1/2,-1/2,-3/2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27584" y="4423464"/>
            <a:ext cx="136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accent2"/>
                </a:solidFill>
              </a:rPr>
              <a:t>Orbital</a:t>
            </a:r>
            <a:r>
              <a:rPr lang="ja-JP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ja-JP" sz="1400" dirty="0" smtClean="0">
                <a:solidFill>
                  <a:schemeClr val="accent2"/>
                </a:solidFill>
              </a:rPr>
              <a:t>degree of freedom</a:t>
            </a:r>
            <a:r>
              <a:rPr lang="ja-JP" altLang="en-US" sz="1400" b="1" dirty="0" smtClean="0">
                <a:solidFill>
                  <a:schemeClr val="accent2"/>
                </a:solidFill>
              </a:rPr>
              <a:t>：</a:t>
            </a:r>
            <a:r>
              <a:rPr lang="en-US" altLang="ja-JP" sz="1400" b="1" dirty="0" smtClean="0">
                <a:solidFill>
                  <a:schemeClr val="accent2"/>
                </a:solidFill>
              </a:rPr>
              <a:t>2</a:t>
            </a:r>
          </a:p>
        </p:txBody>
      </p:sp>
      <p:grpSp>
        <p:nvGrpSpPr>
          <p:cNvPr id="63" name="グループ化 62"/>
          <p:cNvGrpSpPr/>
          <p:nvPr/>
        </p:nvGrpSpPr>
        <p:grpSpPr>
          <a:xfrm>
            <a:off x="3923928" y="3903439"/>
            <a:ext cx="5184576" cy="1929121"/>
            <a:chOff x="661648" y="4350582"/>
            <a:chExt cx="5184576" cy="1929121"/>
          </a:xfrm>
        </p:grpSpPr>
        <p:sp>
          <p:nvSpPr>
            <p:cNvPr id="25" name="正方形/長方形 24"/>
            <p:cNvSpPr/>
            <p:nvPr/>
          </p:nvSpPr>
          <p:spPr>
            <a:xfrm>
              <a:off x="1165704" y="4350582"/>
              <a:ext cx="37385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solidFill>
                    <a:schemeClr val="tx2"/>
                  </a:solidFill>
                  <a:latin typeface="+mn-lt"/>
                  <a:ea typeface="+mn-ea"/>
                </a:rPr>
                <a:t>At 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Perovskite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type 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Mn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 oxide</a:t>
              </a:r>
            </a:p>
          </p:txBody>
        </p:sp>
        <p:grpSp>
          <p:nvGrpSpPr>
            <p:cNvPr id="55" name="グループ化 54"/>
            <p:cNvGrpSpPr/>
            <p:nvPr/>
          </p:nvGrpSpPr>
          <p:grpSpPr>
            <a:xfrm>
              <a:off x="893224" y="4841864"/>
              <a:ext cx="4953000" cy="1012825"/>
              <a:chOff x="-22864" y="4963297"/>
              <a:chExt cx="4953000" cy="1012825"/>
            </a:xfrm>
          </p:grpSpPr>
          <p:graphicFrame>
            <p:nvGraphicFramePr>
              <p:cNvPr id="34954" name="Object 138"/>
              <p:cNvGraphicFramePr>
                <a:graphicFrameLocks noChangeAspect="1"/>
              </p:cNvGraphicFramePr>
              <p:nvPr/>
            </p:nvGraphicFramePr>
            <p:xfrm>
              <a:off x="-22864" y="4963297"/>
              <a:ext cx="4953000" cy="1012825"/>
            </p:xfrm>
            <a:graphic>
              <a:graphicData uri="http://schemas.openxmlformats.org/presentationml/2006/ole">
                <p:oleObj spid="_x0000_s34954" name="数式" r:id="rId5" imgW="1930320" imgH="393480" progId="Equation.3">
                  <p:embed/>
                </p:oleObj>
              </a:graphicData>
            </a:graphic>
          </p:graphicFrame>
          <p:sp>
            <p:nvSpPr>
              <p:cNvPr id="53" name="テキスト ボックス 52"/>
              <p:cNvSpPr txBox="1"/>
              <p:nvPr/>
            </p:nvSpPr>
            <p:spPr>
              <a:xfrm>
                <a:off x="1697197" y="5048031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5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×</a:t>
                </a:r>
                <a:r>
                  <a:rPr kumimoji="1" lang="en-US" altLang="ja-JP" dirty="0" smtClean="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1687912" y="5417928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4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×</a:t>
                </a:r>
                <a:r>
                  <a:rPr kumimoji="1" lang="en-US" altLang="ja-JP" dirty="0" smtClean="0">
                    <a:solidFill>
                      <a:schemeClr val="accent2"/>
                    </a:solidFill>
                  </a:rPr>
                  <a:t>1</a:t>
                </a:r>
              </a:p>
            </p:txBody>
          </p:sp>
        </p:grpSp>
        <p:sp>
          <p:nvSpPr>
            <p:cNvPr id="56" name="角丸四角形 55"/>
            <p:cNvSpPr/>
            <p:nvPr/>
          </p:nvSpPr>
          <p:spPr bwMode="auto">
            <a:xfrm>
              <a:off x="661648" y="5847655"/>
              <a:ext cx="5112568" cy="432048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2000" dirty="0" smtClean="0">
                  <a:solidFill>
                    <a:srgbClr val="FF0000"/>
                  </a:solidFill>
                </a:rPr>
                <a:t>Spin </a:t>
              </a:r>
              <a:r>
                <a:rPr lang="en-US" altLang="ja-JP" sz="1800" dirty="0" smtClean="0">
                  <a:solidFill>
                    <a:srgbClr val="FF0000"/>
                  </a:solidFill>
                </a:rPr>
                <a:t>degree of </a:t>
              </a:r>
              <a:r>
                <a:rPr lang="en-US" altLang="ja-JP" sz="1600" dirty="0" smtClean="0">
                  <a:solidFill>
                    <a:srgbClr val="FF0000"/>
                  </a:solidFill>
                </a:rPr>
                <a:t>freedom</a:t>
              </a:r>
              <a:r>
                <a:rPr lang="en-US" altLang="ja-JP" sz="18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1800" dirty="0" smtClean="0">
                  <a:solidFill>
                    <a:schemeClr val="tx1"/>
                  </a:solidFill>
                </a:rPr>
                <a:t>× </a:t>
              </a:r>
              <a:r>
                <a:rPr lang="en-US" altLang="ja-JP" sz="2000" dirty="0" smtClean="0">
                  <a:solidFill>
                    <a:schemeClr val="accent2"/>
                  </a:solidFill>
                </a:rPr>
                <a:t>Orbital </a:t>
              </a:r>
              <a:r>
                <a:rPr lang="en-US" altLang="ja-JP" sz="1800" dirty="0" smtClean="0">
                  <a:solidFill>
                    <a:schemeClr val="accent2"/>
                  </a:solidFill>
                </a:rPr>
                <a:t>degree of </a:t>
              </a:r>
              <a:r>
                <a:rPr lang="en-US" altLang="ja-JP" sz="1600" dirty="0" smtClean="0">
                  <a:solidFill>
                    <a:schemeClr val="accent2"/>
                  </a:solidFill>
                </a:rPr>
                <a:t>freedom</a:t>
              </a: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1220788" y="360951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2" name="Line 3"/>
          <p:cNvSpPr>
            <a:spLocks noChangeShapeType="1"/>
          </p:cNvSpPr>
          <p:nvPr/>
        </p:nvSpPr>
        <p:spPr bwMode="auto">
          <a:xfrm>
            <a:off x="1606588" y="1305599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292696" y="4262032"/>
            <a:ext cx="1360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accent2"/>
                </a:solidFill>
              </a:rPr>
              <a:t>Orbital degree of freedom</a:t>
            </a:r>
            <a:r>
              <a:rPr lang="ja-JP" altLang="en-US" sz="1400" b="1" dirty="0" smtClean="0">
                <a:solidFill>
                  <a:schemeClr val="accent2"/>
                </a:solidFill>
              </a:rPr>
              <a:t>：</a:t>
            </a:r>
            <a:r>
              <a:rPr lang="en-US" altLang="ja-JP" sz="1400" b="1" dirty="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1371600" y="570200"/>
            <a:ext cx="708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 smtClean="0"/>
              <a:t>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600200" y="1295400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20788" y="540579"/>
            <a:ext cx="7743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 smtClean="0"/>
              <a:t>research object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1509119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endParaRPr lang="ja-JP" altLang="en-US" sz="2000" dirty="0">
              <a:solidFill>
                <a:schemeClr val="tx1"/>
              </a:solidFill>
            </a:endParaRPr>
          </a:p>
          <a:p>
            <a:endParaRPr kumimoji="1" lang="ja-JP" altLang="en-US" sz="2000" dirty="0"/>
          </a:p>
        </p:txBody>
      </p:sp>
      <p:pic>
        <p:nvPicPr>
          <p:cNvPr id="2052" name="Picture 4" descr="C:\Users\yuto\Desktop\実験データneo\5.PrCaMnO3リートベルト\Pr070Ca030MnO3\Pr070Ca030MnO3-2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143" y="2199113"/>
            <a:ext cx="2031673" cy="202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角丸四角形 11"/>
          <p:cNvSpPr/>
          <p:nvPr/>
        </p:nvSpPr>
        <p:spPr bwMode="auto">
          <a:xfrm>
            <a:off x="3763330" y="2466750"/>
            <a:ext cx="3760998" cy="1984010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2000" dirty="0" smtClean="0">
                <a:solidFill>
                  <a:schemeClr val="tx1"/>
                </a:solidFill>
              </a:rPr>
              <a:t>Mn</a:t>
            </a:r>
            <a:r>
              <a:rPr lang="en-US" altLang="ja-JP" sz="2000" baseline="30000" dirty="0" smtClean="0">
                <a:solidFill>
                  <a:schemeClr val="tx1"/>
                </a:solidFill>
              </a:rPr>
              <a:t>4+ </a:t>
            </a:r>
            <a:r>
              <a:rPr lang="en-US" altLang="ja-JP" sz="2000" dirty="0" smtClean="0">
                <a:solidFill>
                  <a:schemeClr val="tx1"/>
                </a:solidFill>
              </a:rPr>
              <a:t>is caused by a change of the valence value, and carrier is introduced. </a:t>
            </a:r>
          </a:p>
          <a:p>
            <a:pPr lvl="0"/>
            <a:endParaRPr lang="en-US" altLang="ja-JP" sz="2000" dirty="0" smtClean="0">
              <a:solidFill>
                <a:schemeClr val="tx1"/>
              </a:solidFill>
            </a:endParaRPr>
          </a:p>
          <a:p>
            <a:pPr lvl="0"/>
            <a:r>
              <a:rPr lang="ja-JP" altLang="en-US" sz="2000" dirty="0" smtClean="0">
                <a:solidFill>
                  <a:schemeClr val="tx1"/>
                </a:solidFill>
              </a:rPr>
              <a:t>・</a:t>
            </a:r>
            <a:r>
              <a:rPr lang="en-US" altLang="ja-JP" sz="2000" dirty="0" smtClean="0">
                <a:solidFill>
                  <a:schemeClr val="tx1"/>
                </a:solidFill>
              </a:rPr>
              <a:t>Decrease Electrical resistivity</a:t>
            </a:r>
          </a:p>
          <a:p>
            <a:pPr lvl="0"/>
            <a:r>
              <a:rPr lang="ja-JP" altLang="en-US" sz="2000" dirty="0" smtClean="0">
                <a:solidFill>
                  <a:schemeClr val="tx1"/>
                </a:solidFill>
              </a:rPr>
              <a:t>・</a:t>
            </a:r>
            <a:r>
              <a:rPr lang="en-US" altLang="ja-JP" sz="2000" dirty="0" smtClean="0">
                <a:solidFill>
                  <a:schemeClr val="tx1"/>
                </a:solidFill>
              </a:rPr>
              <a:t>Decrease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Seebeck</a:t>
            </a:r>
            <a:r>
              <a:rPr lang="en-US" altLang="ja-JP" sz="2000" dirty="0" smtClean="0">
                <a:solidFill>
                  <a:schemeClr val="tx1"/>
                </a:solidFill>
              </a:rPr>
              <a:t> coefficient</a:t>
            </a:r>
            <a:endParaRPr lang="en-US" altLang="ja-JP" sz="2000" dirty="0">
              <a:solidFill>
                <a:srgbClr val="0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289216" y="1732746"/>
            <a:ext cx="5731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Influence of the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Sr</a:t>
            </a:r>
            <a:r>
              <a:rPr lang="en-US" altLang="ja-JP" sz="2000" dirty="0" smtClean="0">
                <a:solidFill>
                  <a:schemeClr val="tx1"/>
                </a:solidFill>
              </a:rPr>
              <a:t> dope to the Pr site in Pr</a:t>
            </a:r>
            <a:r>
              <a:rPr lang="en-US" altLang="ja-JP" sz="2000" baseline="-25000" dirty="0" smtClean="0">
                <a:solidFill>
                  <a:schemeClr val="tx1"/>
                </a:solidFill>
              </a:rPr>
              <a:t>1-x</a:t>
            </a:r>
            <a:r>
              <a:rPr lang="en-US" altLang="ja-JP" sz="2000" dirty="0" smtClean="0">
                <a:solidFill>
                  <a:schemeClr val="tx1"/>
                </a:solidFill>
              </a:rPr>
              <a:t>Sr</a:t>
            </a:r>
            <a:r>
              <a:rPr lang="en-US" altLang="ja-JP" sz="2000" baseline="-25000" dirty="0" smtClean="0">
                <a:solidFill>
                  <a:schemeClr val="tx1"/>
                </a:solidFill>
              </a:rPr>
              <a:t>x</a:t>
            </a:r>
            <a:r>
              <a:rPr lang="en-US" altLang="ja-JP" sz="2000" dirty="0" smtClean="0">
                <a:solidFill>
                  <a:schemeClr val="tx1"/>
                </a:solidFill>
              </a:rPr>
              <a:t>MnO</a:t>
            </a:r>
            <a:r>
              <a:rPr lang="en-US" altLang="ja-JP" sz="2000" baseline="-25000" dirty="0" smtClean="0">
                <a:solidFill>
                  <a:schemeClr val="tx1"/>
                </a:solidFill>
              </a:rPr>
              <a:t>3</a:t>
            </a:r>
            <a:endParaRPr lang="ja-JP" altLang="en-US" sz="2000" dirty="0"/>
          </a:p>
        </p:txBody>
      </p:sp>
      <p:sp>
        <p:nvSpPr>
          <p:cNvPr id="25" name="下矢印 24"/>
          <p:cNvSpPr/>
          <p:nvPr/>
        </p:nvSpPr>
        <p:spPr bwMode="auto">
          <a:xfrm>
            <a:off x="5134416" y="3496321"/>
            <a:ext cx="936104" cy="347311"/>
          </a:xfrm>
          <a:prstGeom prst="downArrow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flipV="1">
            <a:off x="2627784" y="2624938"/>
            <a:ext cx="288032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テキスト ボックス 21"/>
          <p:cNvSpPr txBox="1"/>
          <p:nvPr/>
        </p:nvSpPr>
        <p:spPr>
          <a:xfrm>
            <a:off x="2847576" y="2336906"/>
            <a:ext cx="70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Pr,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Sr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1560" y="4653136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In this study…</a:t>
            </a:r>
          </a:p>
          <a:p>
            <a:pPr marL="457200" indent="-457200"/>
            <a:r>
              <a:rPr lang="ja-JP" altLang="en-US" sz="2000" dirty="0" smtClean="0">
                <a:solidFill>
                  <a:schemeClr val="tx1"/>
                </a:solidFill>
              </a:rPr>
              <a:t>　  　</a:t>
            </a:r>
            <a:r>
              <a:rPr lang="en-US" altLang="ja-JP" sz="2000" dirty="0" smtClean="0">
                <a:solidFill>
                  <a:schemeClr val="tx1"/>
                </a:solidFill>
              </a:rPr>
              <a:t>I change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Sr</a:t>
            </a:r>
            <a:r>
              <a:rPr lang="en-US" altLang="ja-JP" sz="2000" dirty="0" smtClean="0">
                <a:solidFill>
                  <a:schemeClr val="tx1"/>
                </a:solidFill>
              </a:rPr>
              <a:t> doped value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of Pr</a:t>
            </a:r>
            <a:r>
              <a:rPr lang="en-US" altLang="ja-JP" sz="2000" baseline="-25000" dirty="0" smtClean="0">
                <a:solidFill>
                  <a:schemeClr val="tx1"/>
                </a:solidFill>
              </a:rPr>
              <a:t>1-x</a:t>
            </a:r>
            <a:r>
              <a:rPr lang="en-US" altLang="ja-JP" sz="2000" dirty="0" smtClean="0">
                <a:solidFill>
                  <a:schemeClr val="tx1"/>
                </a:solidFill>
              </a:rPr>
              <a:t>Sr</a:t>
            </a:r>
            <a:r>
              <a:rPr lang="en-US" altLang="ja-JP" sz="2000" baseline="-25000" dirty="0" smtClean="0">
                <a:solidFill>
                  <a:schemeClr val="tx1"/>
                </a:solidFill>
              </a:rPr>
              <a:t>x</a:t>
            </a:r>
            <a:r>
              <a:rPr lang="en-US" altLang="ja-JP" sz="2000" dirty="0" smtClean="0">
                <a:solidFill>
                  <a:schemeClr val="tx1"/>
                </a:solidFill>
              </a:rPr>
              <a:t>MnO</a:t>
            </a:r>
            <a:r>
              <a:rPr lang="en-US" altLang="ja-JP" sz="20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ja-JP" sz="2000" dirty="0" smtClean="0">
                <a:solidFill>
                  <a:schemeClr val="tx1"/>
                </a:solidFill>
              </a:rPr>
              <a:t> and examine composition indicating high thermoelectric properties in each domain of a p-type and the n-type to prevent the break of the module element by the difference in thermal expansion rate.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1600200" y="1295400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+mn-lt"/>
              <a:ea typeface="+mn-ea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286000" y="381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ja-JP" sz="2400">
              <a:solidFill>
                <a:srgbClr val="3366FF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09385" y="5229200"/>
            <a:ext cx="631108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　　　　　　　　　　　　　　　　　 （</a:t>
            </a:r>
            <a:r>
              <a:rPr lang="en-US" altLang="ja-JP" sz="2000" dirty="0" smtClean="0">
                <a:solidFill>
                  <a:schemeClr val="tx1"/>
                </a:solidFill>
              </a:rPr>
              <a:t> ResiTest8300,80K</a:t>
            </a:r>
            <a:r>
              <a:rPr lang="ja-JP" altLang="en-US" sz="2000" dirty="0" smtClean="0">
                <a:solidFill>
                  <a:schemeClr val="tx1"/>
                </a:solidFill>
              </a:rPr>
              <a:t>～</a:t>
            </a:r>
            <a:r>
              <a:rPr lang="en-US" altLang="ja-JP" sz="2000" dirty="0" smtClean="0">
                <a:solidFill>
                  <a:schemeClr val="tx1"/>
                </a:solidFill>
              </a:rPr>
              <a:t>395K 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）</a:t>
            </a:r>
            <a:endParaRPr lang="en-US" altLang="ja-JP" sz="20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　　　　　　　　　　　　　　　　    （</a:t>
            </a:r>
            <a:r>
              <a:rPr lang="en-US" altLang="ja-JP" sz="2000" dirty="0" smtClean="0">
                <a:solidFill>
                  <a:schemeClr val="tx1"/>
                </a:solidFill>
              </a:rPr>
              <a:t> ZEM-3, 373K</a:t>
            </a:r>
            <a:r>
              <a:rPr lang="ja-JP" altLang="en-US" sz="2000" dirty="0" smtClean="0">
                <a:solidFill>
                  <a:schemeClr val="tx1"/>
                </a:solidFill>
              </a:rPr>
              <a:t>～</a:t>
            </a:r>
            <a:r>
              <a:rPr lang="en-US" altLang="ja-JP" sz="2000" dirty="0" smtClean="0">
                <a:solidFill>
                  <a:schemeClr val="tx1"/>
                </a:solidFill>
              </a:rPr>
              <a:t>1073K 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）</a:t>
            </a:r>
            <a:endParaRPr lang="en-US" altLang="ja-JP" sz="20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P</a:t>
            </a:r>
            <a:r>
              <a:rPr lang="en-US" altLang="ja-JP" sz="2000" dirty="0" smtClean="0">
                <a:solidFill>
                  <a:schemeClr val="tx1"/>
                </a:solidFill>
              </a:rPr>
              <a:t>owder X-ray diffraction</a:t>
            </a:r>
            <a:r>
              <a:rPr lang="ja-JP" altLang="en-US" sz="2000" dirty="0" smtClean="0">
                <a:solidFill>
                  <a:schemeClr val="tx1"/>
                </a:solidFill>
              </a:rPr>
              <a:t>　   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（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RINT2500, RT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）</a:t>
            </a:r>
            <a:endParaRPr lang="en-US" altLang="ja-JP" sz="20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Thermal diffusivity     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（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TC-7000-R, 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RT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～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970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K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）</a:t>
            </a:r>
            <a:endParaRPr kumimoji="1" lang="en-US" altLang="ja-JP" sz="20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Specific heat                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（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DSC, 303K ~ 323K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）</a:t>
            </a:r>
            <a:endParaRPr kumimoji="1" lang="ja-JP" altLang="en-US" sz="20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972000" y="4005064"/>
            <a:ext cx="1295744" cy="5040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press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72000" y="1628856"/>
            <a:ext cx="1295744" cy="5040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Weighing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972000" y="2420944"/>
            <a:ext cx="1295744" cy="5040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Mixture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648870" y="5589296"/>
            <a:ext cx="176289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measurement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107504" y="1628800"/>
            <a:ext cx="630119" cy="5040560"/>
          </a:xfrm>
          <a:prstGeom prst="downArrow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376000" y="1574208"/>
            <a:ext cx="4428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+mn-lt"/>
                <a:ea typeface="+mn-ea"/>
              </a:rPr>
              <a:t>Starting material</a:t>
            </a:r>
            <a:r>
              <a:rPr lang="ja-JP" altLang="en-US" sz="2000" dirty="0" smtClean="0">
                <a:latin typeface="+mn-lt"/>
                <a:ea typeface="+mn-ea"/>
              </a:rPr>
              <a:t>：</a:t>
            </a:r>
            <a:r>
              <a:rPr lang="en-US" altLang="ja-JP" sz="2000" dirty="0" smtClean="0">
                <a:latin typeface="+mn-lt"/>
                <a:ea typeface="+mn-ea"/>
              </a:rPr>
              <a:t>Pr</a:t>
            </a:r>
            <a:r>
              <a:rPr lang="en-US" altLang="ja-JP" sz="2000" baseline="-25000" dirty="0" smtClean="0">
                <a:latin typeface="+mn-lt"/>
                <a:ea typeface="+mn-ea"/>
              </a:rPr>
              <a:t>6</a:t>
            </a:r>
            <a:r>
              <a:rPr lang="en-US" altLang="ja-JP" sz="2000" dirty="0" smtClean="0">
                <a:latin typeface="+mn-lt"/>
                <a:ea typeface="+mn-ea"/>
              </a:rPr>
              <a:t>O</a:t>
            </a:r>
            <a:r>
              <a:rPr lang="en-US" altLang="ja-JP" sz="2000" baseline="-25000" dirty="0" smtClean="0">
                <a:latin typeface="+mn-lt"/>
                <a:ea typeface="+mn-ea"/>
              </a:rPr>
              <a:t>11</a:t>
            </a:r>
            <a:r>
              <a:rPr lang="en-US" altLang="ja-JP" sz="2000" dirty="0" smtClean="0">
                <a:latin typeface="+mn-lt"/>
                <a:ea typeface="+mn-ea"/>
              </a:rPr>
              <a:t>,</a:t>
            </a:r>
            <a:r>
              <a:rPr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 SrCO</a:t>
            </a:r>
            <a:r>
              <a:rPr lang="en-US" altLang="ja-JP" sz="2000" baseline="-25000" dirty="0" smtClean="0">
                <a:solidFill>
                  <a:prstClr val="black"/>
                </a:solidFill>
                <a:latin typeface="+mn-lt"/>
                <a:ea typeface="+mn-ea"/>
              </a:rPr>
              <a:t>3</a:t>
            </a:r>
            <a:r>
              <a:rPr lang="en-US" altLang="ja-JP" sz="2000" dirty="0" smtClean="0">
                <a:latin typeface="+mn-lt"/>
                <a:ea typeface="+mn-ea"/>
              </a:rPr>
              <a:t>,</a:t>
            </a:r>
            <a:r>
              <a:rPr lang="en-US" altLang="ja-JP" sz="2000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lang="en-US" altLang="ja-JP" sz="2000" dirty="0" smtClean="0">
                <a:latin typeface="+mn-lt"/>
                <a:ea typeface="+mn-ea"/>
              </a:rPr>
              <a:t>Mn</a:t>
            </a:r>
            <a:r>
              <a:rPr lang="en-US" altLang="ja-JP" sz="2000" baseline="-25000" dirty="0" smtClean="0">
                <a:latin typeface="+mn-lt"/>
                <a:ea typeface="+mn-ea"/>
              </a:rPr>
              <a:t>2</a:t>
            </a:r>
            <a:r>
              <a:rPr lang="en-US" altLang="ja-JP" sz="2000" dirty="0" smtClean="0">
                <a:latin typeface="+mn-lt"/>
                <a:ea typeface="+mn-ea"/>
              </a:rPr>
              <a:t>O</a:t>
            </a:r>
            <a:r>
              <a:rPr lang="en-US" altLang="ja-JP" sz="2000" baseline="-25000" dirty="0" smtClean="0">
                <a:latin typeface="+mn-lt"/>
                <a:ea typeface="+mn-ea"/>
              </a:rPr>
              <a:t>3  </a:t>
            </a:r>
          </a:p>
          <a:p>
            <a:pPr eaLnBrk="1" hangingPunct="1"/>
            <a:r>
              <a:rPr lang="en-US" altLang="ja-JP" sz="2000" dirty="0" smtClean="0">
                <a:latin typeface="+mn-lt"/>
                <a:ea typeface="+mn-ea"/>
              </a:rPr>
              <a:t>Pr</a:t>
            </a:r>
            <a:r>
              <a:rPr lang="en-US" altLang="ja-JP" sz="2000" baseline="-25000" dirty="0" smtClean="0">
                <a:latin typeface="+mn-lt"/>
                <a:ea typeface="+mn-ea"/>
              </a:rPr>
              <a:t>1-x</a:t>
            </a:r>
            <a:r>
              <a:rPr lang="en-US" altLang="ja-JP" sz="2000" dirty="0" smtClean="0">
                <a:latin typeface="+mn-lt"/>
                <a:ea typeface="+mn-ea"/>
              </a:rPr>
              <a:t>Sr</a:t>
            </a:r>
            <a:r>
              <a:rPr lang="en-US" altLang="ja-JP" sz="2000" baseline="-25000" dirty="0" smtClean="0">
                <a:latin typeface="+mn-lt"/>
                <a:ea typeface="+mn-ea"/>
              </a:rPr>
              <a:t>x</a:t>
            </a:r>
            <a:r>
              <a:rPr lang="en-US" altLang="ja-JP" sz="2000" dirty="0" smtClean="0">
                <a:latin typeface="+mn-lt"/>
                <a:ea typeface="+mn-ea"/>
              </a:rPr>
              <a:t>MnO</a:t>
            </a:r>
            <a:r>
              <a:rPr lang="en-US" altLang="ja-JP" sz="2000" baseline="-25000" dirty="0" smtClean="0">
                <a:latin typeface="+mn-lt"/>
                <a:ea typeface="+mn-ea"/>
              </a:rPr>
              <a:t>3 </a:t>
            </a:r>
            <a:r>
              <a:rPr lang="en-US" altLang="ja-JP" sz="2000" dirty="0" smtClean="0">
                <a:latin typeface="+mn-lt"/>
                <a:ea typeface="+mn-ea"/>
              </a:rPr>
              <a:t>(0.1</a:t>
            </a:r>
            <a:r>
              <a:rPr lang="ja-JP" altLang="en-US" sz="2000" dirty="0" smtClean="0">
                <a:latin typeface="+mn-lt"/>
                <a:ea typeface="+mn-ea"/>
              </a:rPr>
              <a:t>≦</a:t>
            </a:r>
            <a:r>
              <a:rPr lang="en-US" altLang="ja-JP" sz="2000" dirty="0" smtClean="0">
                <a:latin typeface="+mn-lt"/>
                <a:ea typeface="+mn-ea"/>
              </a:rPr>
              <a:t>x</a:t>
            </a:r>
            <a:r>
              <a:rPr lang="ja-JP" altLang="en-US" sz="2000" dirty="0" smtClean="0">
                <a:latin typeface="+mn-lt"/>
                <a:ea typeface="+mn-ea"/>
              </a:rPr>
              <a:t>≦</a:t>
            </a:r>
            <a:r>
              <a:rPr lang="en-US" altLang="ja-JP" sz="2000" dirty="0" smtClean="0">
                <a:latin typeface="+mn-lt"/>
                <a:ea typeface="+mn-ea"/>
              </a:rPr>
              <a:t>0.9)</a:t>
            </a:r>
            <a:endParaRPr lang="en-US" altLang="ja-JP" sz="200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2376000" y="2452826"/>
            <a:ext cx="47079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+mn-lt"/>
                <a:ea typeface="+mn-ea"/>
              </a:rPr>
              <a:t>Wet mixing </a:t>
            </a:r>
            <a:r>
              <a:rPr lang="ja-JP" altLang="en-US" sz="2000" dirty="0" smtClean="0">
                <a:latin typeface="+mn-lt"/>
                <a:ea typeface="+mn-ea"/>
              </a:rPr>
              <a:t>（</a:t>
            </a:r>
            <a:r>
              <a:rPr lang="en-US" altLang="ja-JP" sz="2000" dirty="0" smtClean="0">
                <a:latin typeface="+mn-lt"/>
                <a:ea typeface="+mn-ea"/>
                <a:cs typeface="Times New Roman" pitchFamily="18" charset="0"/>
              </a:rPr>
              <a:t>0.5</a:t>
            </a:r>
            <a:r>
              <a:rPr lang="ja-JP" altLang="en-US" sz="2000" dirty="0" smtClean="0"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en-US" altLang="ja-JP" sz="2000" dirty="0" smtClean="0">
                <a:latin typeface="+mn-lt"/>
                <a:ea typeface="+mn-ea"/>
                <a:cs typeface="Times New Roman" pitchFamily="18" charset="0"/>
              </a:rPr>
              <a:t>h</a:t>
            </a:r>
            <a:r>
              <a:rPr lang="ja-JP" altLang="en-US" sz="2000" dirty="0" smtClean="0">
                <a:latin typeface="+mn-lt"/>
                <a:ea typeface="+mn-ea"/>
                <a:cs typeface="Times New Roman" pitchFamily="18" charset="0"/>
              </a:rPr>
              <a:t>）</a:t>
            </a:r>
            <a:endParaRPr lang="ja-JP" altLang="en-US" sz="2000" dirty="0">
              <a:latin typeface="+mn-lt"/>
              <a:ea typeface="+mn-ea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376000" y="3244914"/>
            <a:ext cx="49868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+mn-lt"/>
                <a:ea typeface="+mn-ea"/>
              </a:rPr>
              <a:t>1373 K, 24 h  (at Air ×2</a:t>
            </a:r>
            <a:r>
              <a:rPr lang="ja-JP" altLang="en-US" sz="2000" dirty="0" smtClean="0">
                <a:latin typeface="+mn-lt"/>
                <a:ea typeface="+mn-ea"/>
              </a:rPr>
              <a:t>）</a:t>
            </a:r>
            <a:endParaRPr lang="ja-JP" altLang="en-US" sz="2000" dirty="0">
              <a:latin typeface="+mn-lt"/>
              <a:ea typeface="+mn-ea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376000" y="4077072"/>
            <a:ext cx="4409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err="1" smtClean="0">
                <a:latin typeface="+mn-lt"/>
                <a:ea typeface="+mn-ea"/>
              </a:rPr>
              <a:t>Uniaxial</a:t>
            </a:r>
            <a:r>
              <a:rPr lang="en-US" altLang="ja-JP" sz="2000" dirty="0" smtClean="0">
                <a:latin typeface="+mn-lt"/>
                <a:ea typeface="+mn-ea"/>
              </a:rPr>
              <a:t> pressing</a:t>
            </a:r>
            <a:r>
              <a:rPr lang="ja-JP" altLang="en-US" sz="2000" dirty="0" smtClean="0">
                <a:latin typeface="+mn-lt"/>
                <a:ea typeface="+mn-ea"/>
              </a:rPr>
              <a:t>（</a:t>
            </a:r>
            <a:r>
              <a:rPr lang="en-US" altLang="ja-JP" sz="2000" dirty="0" smtClean="0">
                <a:latin typeface="+mn-lt"/>
                <a:ea typeface="+mn-ea"/>
                <a:cs typeface="Times New Roman" pitchFamily="18" charset="0"/>
              </a:rPr>
              <a:t>18 </a:t>
            </a:r>
            <a:r>
              <a:rPr lang="en-US" altLang="ja-JP" sz="2000" dirty="0" err="1" smtClean="0">
                <a:latin typeface="+mn-lt"/>
                <a:ea typeface="+mn-ea"/>
                <a:cs typeface="Times New Roman" pitchFamily="18" charset="0"/>
              </a:rPr>
              <a:t>MPa</a:t>
            </a:r>
            <a:r>
              <a:rPr lang="ja-JP" altLang="en-US" sz="2000" dirty="0" smtClean="0">
                <a:latin typeface="+mn-lt"/>
                <a:ea typeface="+mn-ea"/>
                <a:cs typeface="Times New Roman" pitchFamily="18" charset="0"/>
              </a:rPr>
              <a:t>）</a:t>
            </a:r>
            <a:endParaRPr lang="en-US" altLang="ja-JP" sz="2000" dirty="0" smtClean="0"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2376000" y="4811674"/>
            <a:ext cx="604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eaLnBrk="1" hangingPunct="1"/>
            <a:r>
              <a:rPr lang="en-US" altLang="ja-JP" sz="2000" dirty="0" smtClean="0">
                <a:latin typeface="+mn-lt"/>
                <a:ea typeface="+mn-ea"/>
              </a:rPr>
              <a:t>1673 K, 48 h ( at N</a:t>
            </a:r>
            <a:r>
              <a:rPr lang="en-US" altLang="ja-JP" sz="2000" baseline="-25000" dirty="0" smtClean="0">
                <a:latin typeface="+mn-lt"/>
                <a:ea typeface="+mn-ea"/>
              </a:rPr>
              <a:t>2</a:t>
            </a:r>
            <a:r>
              <a:rPr lang="en-US" altLang="ja-JP" sz="2000" dirty="0" smtClean="0">
                <a:latin typeface="+mn-lt"/>
                <a:ea typeface="+mn-ea"/>
              </a:rPr>
              <a:t>)</a:t>
            </a:r>
            <a:endParaRPr lang="ja-JP" altLang="en-US" sz="2000" dirty="0">
              <a:latin typeface="+mn-lt"/>
              <a:ea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545145" y="5241394"/>
            <a:ext cx="2669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Electrical resistivity and</a:t>
            </a:r>
            <a:b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en-US" altLang="ja-JP" sz="2000" dirty="0" err="1" smtClean="0">
                <a:solidFill>
                  <a:schemeClr val="tx1"/>
                </a:solidFill>
                <a:latin typeface="+mn-lt"/>
                <a:ea typeface="+mn-ea"/>
              </a:rPr>
              <a:t>Seebeck</a:t>
            </a:r>
            <a:r>
              <a:rPr lang="ja-JP" alt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+mn-lt"/>
                <a:ea typeface="+mn-ea"/>
              </a:rPr>
              <a:t>coefficient</a:t>
            </a:r>
            <a:endParaRPr lang="ja-JP" altLang="en-US" sz="2000" dirty="0">
              <a:latin typeface="+mn-lt"/>
              <a:ea typeface="+mn-ea"/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1220788" y="540579"/>
            <a:ext cx="7743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66FF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 smtClean="0"/>
              <a:t>Experimental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971600" y="3214456"/>
            <a:ext cx="1295744" cy="5040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err="1" smtClean="0">
                <a:solidFill>
                  <a:schemeClr val="tx1"/>
                </a:solidFill>
              </a:rPr>
              <a:t>Calcine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971600" y="4797208"/>
            <a:ext cx="1295744" cy="5040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Firing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C4A13E-A67E-483B-93B3-5A77C7F10F85}" type="slidenum">
              <a:rPr lang="en-US" altLang="ja-JP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400"/>
          </a:p>
        </p:txBody>
      </p:sp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1600200" y="1295400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4400" b="1" dirty="0" smtClean="0">
                <a:solidFill>
                  <a:srgbClr val="3366FF"/>
                </a:solidFill>
              </a:rPr>
              <a:t>Lattice parameters</a:t>
            </a:r>
            <a:endParaRPr lang="ja-JP" altLang="en-US" sz="4400" b="1" dirty="0">
              <a:solidFill>
                <a:srgbClr val="3366FF"/>
              </a:solidFill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604" y="1451325"/>
            <a:ext cx="4701493" cy="514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直方体 1"/>
          <p:cNvSpPr/>
          <p:nvPr/>
        </p:nvSpPr>
        <p:spPr bwMode="auto">
          <a:xfrm rot="16200000">
            <a:off x="6258196" y="2444120"/>
            <a:ext cx="1812184" cy="1728192"/>
          </a:xfrm>
          <a:prstGeom prst="cube">
            <a:avLst/>
          </a:prstGeom>
          <a:solidFill>
            <a:srgbClr val="00B0F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直方体 9"/>
          <p:cNvSpPr/>
          <p:nvPr/>
        </p:nvSpPr>
        <p:spPr bwMode="auto">
          <a:xfrm rot="16200000">
            <a:off x="3665908" y="2394987"/>
            <a:ext cx="1812184" cy="1728192"/>
          </a:xfrm>
          <a:prstGeom prst="cube">
            <a:avLst/>
          </a:prstGeom>
          <a:solidFill>
            <a:srgbClr val="00B0F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74434829"/>
              </p:ext>
            </p:extLst>
          </p:nvPr>
        </p:nvGraphicFramePr>
        <p:xfrm>
          <a:off x="4163872" y="1523501"/>
          <a:ext cx="462719" cy="727130"/>
        </p:xfrm>
        <a:graphic>
          <a:graphicData uri="http://schemas.openxmlformats.org/presentationml/2006/ole">
            <p:oleObj spid="_x0000_s261122" name="Equation" r:id="rId5" imgW="266584" imgH="418918" progId="">
              <p:embed/>
            </p:oleObj>
          </a:graphicData>
        </a:graphic>
      </p:graphicFrame>
      <p:cxnSp>
        <p:nvCxnSpPr>
          <p:cNvPr id="5" name="直線矢印コネクタ 4"/>
          <p:cNvCxnSpPr/>
          <p:nvPr/>
        </p:nvCxnSpPr>
        <p:spPr bwMode="auto">
          <a:xfrm>
            <a:off x="3684984" y="2250631"/>
            <a:ext cx="1319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矢印コネクタ 6"/>
          <p:cNvCxnSpPr/>
          <p:nvPr/>
        </p:nvCxnSpPr>
        <p:spPr bwMode="auto">
          <a:xfrm>
            <a:off x="3879843" y="2352991"/>
            <a:ext cx="475761" cy="4508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00836373"/>
              </p:ext>
            </p:extLst>
          </p:nvPr>
        </p:nvGraphicFramePr>
        <p:xfrm>
          <a:off x="3682644" y="2340492"/>
          <a:ext cx="461962" cy="727075"/>
        </p:xfrm>
        <a:graphic>
          <a:graphicData uri="http://schemas.openxmlformats.org/presentationml/2006/ole">
            <p:oleObj spid="_x0000_s261123" name="Equation" r:id="rId6" imgW="266584" imgH="418918" progId="">
              <p:embed/>
            </p:oleObj>
          </a:graphicData>
        </a:graphic>
      </p:graphicFrame>
      <p:cxnSp>
        <p:nvCxnSpPr>
          <p:cNvPr id="12" name="直線矢印コネクタ 11"/>
          <p:cNvCxnSpPr/>
          <p:nvPr/>
        </p:nvCxnSpPr>
        <p:spPr bwMode="auto">
          <a:xfrm>
            <a:off x="4344516" y="2803804"/>
            <a:ext cx="0" cy="1361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5397744"/>
              </p:ext>
            </p:extLst>
          </p:nvPr>
        </p:nvGraphicFramePr>
        <p:xfrm>
          <a:off x="4440237" y="3259083"/>
          <a:ext cx="263525" cy="682625"/>
        </p:xfrm>
        <a:graphic>
          <a:graphicData uri="http://schemas.openxmlformats.org/presentationml/2006/ole">
            <p:oleObj spid="_x0000_s261124" name="Equation" r:id="rId7" imgW="152334" imgH="393529" progId="">
              <p:embed/>
            </p:oleObj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896867" y="6471882"/>
            <a:ext cx="5299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Crystal system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: </a:t>
            </a:r>
            <a:r>
              <a:rPr lang="en-US" altLang="ja-JP" sz="1400" b="1" dirty="0">
                <a:solidFill>
                  <a:schemeClr val="tx1"/>
                </a:solidFill>
              </a:rPr>
              <a:t>orthorhombic,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Space group : </a:t>
            </a:r>
            <a:r>
              <a:rPr lang="en-US" altLang="ja-JP" sz="1400" b="1" i="1" dirty="0" err="1" smtClean="0">
                <a:solidFill>
                  <a:schemeClr val="tx1"/>
                </a:solidFill>
              </a:rPr>
              <a:t>Pnma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(Vol. A, 62)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09828" y="4162469"/>
            <a:ext cx="1540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err="1">
                <a:solidFill>
                  <a:schemeClr val="tx1"/>
                </a:solidFill>
              </a:rPr>
              <a:t>p</a:t>
            </a:r>
            <a:r>
              <a:rPr lang="en-US" altLang="ja-JP" sz="1400" b="1" dirty="0" err="1" smtClean="0">
                <a:solidFill>
                  <a:schemeClr val="tx1"/>
                </a:solidFill>
              </a:rPr>
              <a:t>eseudo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-cubic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右矢印 25"/>
          <p:cNvSpPr/>
          <p:nvPr/>
        </p:nvSpPr>
        <p:spPr bwMode="auto">
          <a:xfrm>
            <a:off x="3419872" y="1700808"/>
            <a:ext cx="697851" cy="432048"/>
          </a:xfrm>
          <a:prstGeom prst="rightArrow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右矢印 26"/>
          <p:cNvSpPr/>
          <p:nvPr/>
        </p:nvSpPr>
        <p:spPr bwMode="auto">
          <a:xfrm rot="18003647">
            <a:off x="3158320" y="3213855"/>
            <a:ext cx="973352" cy="430290"/>
          </a:xfrm>
          <a:prstGeom prst="rightArrow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8" name="右矢印 27"/>
          <p:cNvSpPr/>
          <p:nvPr/>
        </p:nvSpPr>
        <p:spPr bwMode="auto">
          <a:xfrm rot="18529461">
            <a:off x="3136653" y="4570848"/>
            <a:ext cx="1461861" cy="447101"/>
          </a:xfrm>
          <a:prstGeom prst="rightArrow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1588" y="1395359"/>
          <a:ext cx="3705225" cy="1919363"/>
        </p:xfrm>
        <a:graphic>
          <a:graphicData uri="http://schemas.openxmlformats.org/presentationml/2006/ole">
            <p:oleObj spid="_x0000_s261125" name="KGPlot" r:id="rId8" imgW="4572000" imgH="3962160" progId="KGraph_Plot">
              <p:embed/>
            </p:oleObj>
          </a:graphicData>
        </a:graphic>
      </p:graphicFrame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228359" name="Object 7"/>
          <p:cNvGraphicFramePr>
            <a:graphicFrameLocks noChangeAspect="1"/>
          </p:cNvGraphicFramePr>
          <p:nvPr/>
        </p:nvGraphicFramePr>
        <p:xfrm>
          <a:off x="122832" y="3227626"/>
          <a:ext cx="3849688" cy="1881086"/>
        </p:xfrm>
        <a:graphic>
          <a:graphicData uri="http://schemas.openxmlformats.org/presentationml/2006/ole">
            <p:oleObj spid="_x0000_s261126" name="KGPlot" r:id="rId9" imgW="4572000" imgH="3898800" progId="KGraph_Plot">
              <p:embed/>
            </p:oleObj>
          </a:graphicData>
        </a:graphic>
      </p:graphicFrame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228361" name="Object 9"/>
          <p:cNvGraphicFramePr>
            <a:graphicFrameLocks noChangeAspect="1"/>
          </p:cNvGraphicFramePr>
          <p:nvPr/>
        </p:nvGraphicFramePr>
        <p:xfrm>
          <a:off x="82564" y="5022783"/>
          <a:ext cx="3886076" cy="1851297"/>
        </p:xfrm>
        <a:graphic>
          <a:graphicData uri="http://schemas.openxmlformats.org/presentationml/2006/ole">
            <p:oleObj spid="_x0000_s261127" name="KGPlot" r:id="rId10" imgW="4572000" imgH="3949560" progId="KGraph_Plot">
              <p:embed/>
            </p:oleObj>
          </a:graphicData>
        </a:graphic>
      </p:graphicFrame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594144" y="5825024"/>
            <a:ext cx="16827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Orthorhombic (P n m a)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84994" y="4001296"/>
            <a:ext cx="16827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Orthorhombic (P n m a)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611560" y="2605848"/>
            <a:ext cx="16827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Orthorhombic (P n m a)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2262524" y="5801496"/>
            <a:ext cx="1562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Tetragonal (I 4/m c m)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250328" y="4172608"/>
            <a:ext cx="1562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Tetragonal (I 4/m c m)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2151024" y="2461832"/>
            <a:ext cx="1562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Tetragonal (I 4/m c m)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510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10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41689"/>
            <a:ext cx="4101428" cy="389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709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556792"/>
            <a:ext cx="4030985" cy="389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1600200" y="1295400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187624" y="452572"/>
            <a:ext cx="784887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ja-JP" sz="3300" b="1" dirty="0" smtClean="0">
                <a:solidFill>
                  <a:srgbClr val="3366FF"/>
                </a:solidFill>
              </a:rPr>
              <a:t>Electrical resistivity </a:t>
            </a:r>
            <a:r>
              <a:rPr lang="ja-JP" altLang="en-US" sz="3300" b="1" dirty="0" smtClean="0">
                <a:solidFill>
                  <a:srgbClr val="3366FF"/>
                </a:solidFill>
              </a:rPr>
              <a:t>＆ </a:t>
            </a:r>
            <a:r>
              <a:rPr lang="en-US" altLang="ja-JP" sz="3300" b="1" dirty="0" err="1" smtClean="0">
                <a:solidFill>
                  <a:srgbClr val="3366FF"/>
                </a:solidFill>
              </a:rPr>
              <a:t>Seebeck</a:t>
            </a:r>
            <a:r>
              <a:rPr lang="en-US" altLang="ja-JP" sz="3300" b="1" dirty="0" smtClean="0">
                <a:solidFill>
                  <a:srgbClr val="3366FF"/>
                </a:solidFill>
              </a:rPr>
              <a:t> coefficient</a:t>
            </a:r>
            <a:endParaRPr lang="ja-JP" altLang="en-US" sz="3300" b="1" dirty="0" smtClean="0">
              <a:solidFill>
                <a:srgbClr val="3366FF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724694" y="5725705"/>
            <a:ext cx="75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Electrical resistivity and the value of 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Seebeck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coefficient decrease with increase value of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Sr</a:t>
            </a:r>
            <a:r>
              <a:rPr lang="en-US" altLang="ja-JP" sz="2000" dirty="0" smtClean="0">
                <a:solidFill>
                  <a:schemeClr val="tx1"/>
                </a:solidFill>
              </a:rPr>
              <a:t> dope</a:t>
            </a:r>
            <a:endParaRPr lang="ja-JP" altLang="en-US" sz="2000" dirty="0" smtClean="0">
              <a:solidFill>
                <a:schemeClr val="tx1"/>
              </a:solidFill>
            </a:endParaRPr>
          </a:p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99304" y="6323842"/>
            <a:ext cx="9217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→</a:t>
            </a:r>
            <a:r>
              <a:rPr lang="en-US" altLang="ja-JP" sz="2000" dirty="0" smtClean="0">
                <a:solidFill>
                  <a:schemeClr val="tx1"/>
                </a:solidFill>
              </a:rPr>
              <a:t> Effect of carrier introduction by dope of 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Sr</a:t>
            </a:r>
            <a:r>
              <a:rPr lang="en-US" altLang="ja-JP" sz="2000" dirty="0" smtClean="0">
                <a:solidFill>
                  <a:schemeClr val="tx1"/>
                </a:solidFill>
              </a:rPr>
              <a:t> conspicuously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1991742"/>
            <a:ext cx="1146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3333CC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x=0.1</a:t>
            </a:r>
          </a:p>
          <a:p>
            <a:r>
              <a:rPr lang="ja-JP" altLang="en-US" sz="1400" dirty="0" smtClean="0">
                <a:solidFill>
                  <a:srgbClr val="0080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x=0.2</a:t>
            </a:r>
          </a:p>
          <a:p>
            <a:r>
              <a:rPr lang="ja-JP" altLang="en-US" sz="1400" dirty="0" smtClean="0">
                <a:solidFill>
                  <a:srgbClr val="FF99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x=0.3</a:t>
            </a:r>
          </a:p>
          <a:p>
            <a:r>
              <a:rPr lang="ja-JP" altLang="en-US" sz="1400" dirty="0" smtClean="0">
                <a:solidFill>
                  <a:srgbClr val="CC00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x=0.4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97520" y="1991742"/>
            <a:ext cx="1146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9900FF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x=0.5</a:t>
            </a:r>
          </a:p>
          <a:p>
            <a:r>
              <a:rPr lang="ja-JP" altLang="en-US" sz="1400" dirty="0" smtClean="0">
                <a:solidFill>
                  <a:schemeClr val="accent1"/>
                </a:solidFill>
              </a:rPr>
              <a:t>●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x=0.6</a:t>
            </a:r>
            <a:endParaRPr lang="en-US" altLang="ja-JP" sz="1600" dirty="0" smtClean="0">
              <a:solidFill>
                <a:srgbClr val="FF00FF"/>
              </a:solidFill>
            </a:endParaRPr>
          </a:p>
          <a:p>
            <a:r>
              <a:rPr lang="ja-JP" altLang="en-US" sz="1400" dirty="0" smtClean="0">
                <a:solidFill>
                  <a:srgbClr val="FF00FF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x=0.7</a:t>
            </a:r>
          </a:p>
          <a:p>
            <a:r>
              <a:rPr lang="ja-JP" altLang="en-US" sz="1400" dirty="0" smtClean="0">
                <a:solidFill>
                  <a:srgbClr val="00B0F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x=0.9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688" y="5287560"/>
            <a:ext cx="189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Temperature (K)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6200000">
            <a:off x="-1020048" y="3378002"/>
            <a:ext cx="2972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Electrical resistivity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Ω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cm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12360" y="1844824"/>
            <a:ext cx="1146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3333CC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x=0.1</a:t>
            </a:r>
          </a:p>
          <a:p>
            <a:r>
              <a:rPr lang="ja-JP" altLang="en-US" sz="1600" dirty="0" smtClean="0">
                <a:solidFill>
                  <a:srgbClr val="008000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x=0.2</a:t>
            </a:r>
          </a:p>
          <a:p>
            <a:r>
              <a:rPr lang="ja-JP" altLang="en-US" sz="1600" dirty="0" smtClean="0">
                <a:solidFill>
                  <a:srgbClr val="FF9900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x=0.3</a:t>
            </a:r>
          </a:p>
          <a:p>
            <a:r>
              <a:rPr lang="ja-JP" altLang="en-US" sz="1600" dirty="0" smtClean="0">
                <a:solidFill>
                  <a:srgbClr val="CC0000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x=0.4</a:t>
            </a:r>
          </a:p>
          <a:p>
            <a:r>
              <a:rPr lang="ja-JP" altLang="en-US" sz="1600" dirty="0" smtClean="0">
                <a:solidFill>
                  <a:srgbClr val="9900FF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x=0.5</a:t>
            </a:r>
          </a:p>
          <a:p>
            <a:r>
              <a:rPr lang="ja-JP" altLang="en-US" sz="1600" dirty="0" smtClean="0">
                <a:solidFill>
                  <a:schemeClr val="accent1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x=0.6</a:t>
            </a:r>
            <a:endParaRPr lang="en-US" altLang="ja-JP" sz="1800" dirty="0" smtClean="0">
              <a:solidFill>
                <a:srgbClr val="FF00FF"/>
              </a:solidFill>
            </a:endParaRPr>
          </a:p>
          <a:p>
            <a:r>
              <a:rPr lang="ja-JP" altLang="en-US" sz="1600" dirty="0" smtClean="0">
                <a:solidFill>
                  <a:srgbClr val="FF00FF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x=0.7</a:t>
            </a:r>
          </a:p>
          <a:p>
            <a:r>
              <a:rPr lang="ja-JP" altLang="en-US" sz="1600" dirty="0" smtClean="0">
                <a:solidFill>
                  <a:srgbClr val="00B0F0"/>
                </a:solidFill>
              </a:rPr>
              <a:t>●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x=0.9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3440295" y="3407570"/>
            <a:ext cx="3006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>
                <a:solidFill>
                  <a:schemeClr val="tx1"/>
                </a:solidFill>
              </a:rPr>
              <a:t>Seebeck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coefficient 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μV</a:t>
            </a:r>
            <a:r>
              <a:rPr lang="en-US" altLang="ja-JP" sz="2000" dirty="0" smtClean="0">
                <a:solidFill>
                  <a:schemeClr val="tx1"/>
                </a:solidFill>
              </a:rPr>
              <a:t>/K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33570" y="5291328"/>
            <a:ext cx="189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Temperature (K)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4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5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86464"/>
            <a:ext cx="3976663" cy="387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85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936" y="1800688"/>
            <a:ext cx="3860560" cy="386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1600200" y="1295400"/>
            <a:ext cx="7239000" cy="0"/>
          </a:xfrm>
          <a:prstGeom prst="line">
            <a:avLst/>
          </a:prstGeom>
          <a:noFill/>
          <a:ln w="889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7544" y="439504"/>
            <a:ext cx="9448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ja-JP" sz="3600" b="1" dirty="0" smtClean="0">
                <a:solidFill>
                  <a:srgbClr val="3366FF"/>
                </a:solidFill>
              </a:rPr>
              <a:t>Power factor </a:t>
            </a:r>
            <a:r>
              <a:rPr lang="ja-JP" altLang="en-US" sz="3600" b="1" dirty="0" smtClean="0">
                <a:solidFill>
                  <a:srgbClr val="3366FF"/>
                </a:solidFill>
              </a:rPr>
              <a:t>＆</a:t>
            </a:r>
            <a:r>
              <a:rPr lang="en-US" altLang="ja-JP" sz="3600" b="1" dirty="0" smtClean="0">
                <a:solidFill>
                  <a:srgbClr val="3366FF"/>
                </a:solidFill>
              </a:rPr>
              <a:t>Thermal conductivity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92188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4860032" y="588946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Calculated a thermal conductivity of RT, 570K, 770K and 970K.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596147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Calculated  power factor from </a:t>
            </a:r>
          </a:p>
          <a:p>
            <a:pPr marL="342900" indent="-342900"/>
            <a:r>
              <a:rPr lang="en-US" altLang="ja-JP" sz="2000" dirty="0" smtClean="0">
                <a:solidFill>
                  <a:schemeClr val="tx1"/>
                </a:solidFill>
              </a:rPr>
              <a:t>   </a:t>
            </a:r>
            <a:r>
              <a:rPr lang="ja-JP" altLang="en-US" sz="2000" dirty="0" smtClean="0">
                <a:solidFill>
                  <a:schemeClr val="tx1"/>
                </a:solidFill>
              </a:rPr>
              <a:t>　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Seebeck</a:t>
            </a:r>
            <a:r>
              <a:rPr lang="en-US" altLang="ja-JP" sz="2000" dirty="0" smtClean="0">
                <a:solidFill>
                  <a:schemeClr val="tx1"/>
                </a:solidFill>
              </a:rPr>
              <a:t> coefficient and Electrical resistivity.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36096" y="2060848"/>
            <a:ext cx="1146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3333CC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x=0.1</a:t>
            </a:r>
          </a:p>
          <a:p>
            <a:r>
              <a:rPr lang="ja-JP" altLang="en-US" sz="1400" dirty="0" smtClean="0">
                <a:solidFill>
                  <a:srgbClr val="0080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x=0.2</a:t>
            </a:r>
          </a:p>
          <a:p>
            <a:r>
              <a:rPr lang="ja-JP" altLang="en-US" sz="1400" dirty="0" smtClean="0">
                <a:solidFill>
                  <a:srgbClr val="FF99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x=0.3</a:t>
            </a:r>
          </a:p>
          <a:p>
            <a:r>
              <a:rPr lang="ja-JP" altLang="en-US" sz="1400" dirty="0" smtClean="0">
                <a:solidFill>
                  <a:srgbClr val="CC00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x=0.4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77840" y="2060848"/>
            <a:ext cx="1146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9900FF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x=0.5</a:t>
            </a:r>
          </a:p>
          <a:p>
            <a:r>
              <a:rPr lang="ja-JP" altLang="en-US" sz="1400" dirty="0" smtClean="0">
                <a:solidFill>
                  <a:schemeClr val="accent1"/>
                </a:solidFill>
              </a:rPr>
              <a:t>●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x=0.6</a:t>
            </a:r>
            <a:endParaRPr lang="en-US" altLang="ja-JP" sz="1600" dirty="0" smtClean="0">
              <a:solidFill>
                <a:srgbClr val="FF00FF"/>
              </a:solidFill>
            </a:endParaRPr>
          </a:p>
          <a:p>
            <a:r>
              <a:rPr lang="ja-JP" altLang="en-US" sz="1400" dirty="0" smtClean="0">
                <a:solidFill>
                  <a:srgbClr val="FF00FF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x=0.7</a:t>
            </a:r>
          </a:p>
          <a:p>
            <a:r>
              <a:rPr lang="ja-JP" altLang="en-US" sz="1400" dirty="0" smtClean="0">
                <a:solidFill>
                  <a:srgbClr val="00B0F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x=0.9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4441331" y="3519885"/>
            <a:ext cx="1301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2000" dirty="0" smtClean="0">
                <a:solidFill>
                  <a:schemeClr val="tx1"/>
                </a:solidFill>
              </a:rPr>
              <a:t>Κ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(W/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mK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07054" y="5579948"/>
            <a:ext cx="1726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Temperature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(K)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2336" y="2029784"/>
            <a:ext cx="1146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3333CC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x=0.1</a:t>
            </a:r>
          </a:p>
          <a:p>
            <a:r>
              <a:rPr lang="ja-JP" altLang="en-US" sz="1400" dirty="0" smtClean="0">
                <a:solidFill>
                  <a:srgbClr val="0080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x=0.2</a:t>
            </a:r>
          </a:p>
          <a:p>
            <a:r>
              <a:rPr lang="ja-JP" altLang="en-US" sz="1400" dirty="0" smtClean="0">
                <a:solidFill>
                  <a:srgbClr val="FF99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x=0.3</a:t>
            </a:r>
          </a:p>
          <a:p>
            <a:r>
              <a:rPr lang="ja-JP" altLang="en-US" sz="1400" dirty="0" smtClean="0">
                <a:solidFill>
                  <a:srgbClr val="CC000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x=0.4</a:t>
            </a:r>
          </a:p>
          <a:p>
            <a:r>
              <a:rPr lang="ja-JP" altLang="en-US" sz="1400" dirty="0" smtClean="0">
                <a:solidFill>
                  <a:srgbClr val="9900FF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x=0.5</a:t>
            </a:r>
          </a:p>
          <a:p>
            <a:r>
              <a:rPr lang="ja-JP" altLang="en-US" sz="1400" dirty="0" smtClean="0">
                <a:solidFill>
                  <a:schemeClr val="accent1"/>
                </a:solidFill>
              </a:rPr>
              <a:t>●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x=0.6</a:t>
            </a:r>
            <a:endParaRPr lang="en-US" altLang="ja-JP" sz="1600" dirty="0" smtClean="0">
              <a:solidFill>
                <a:srgbClr val="FF00FF"/>
              </a:solidFill>
            </a:endParaRPr>
          </a:p>
          <a:p>
            <a:r>
              <a:rPr lang="ja-JP" altLang="en-US" sz="1400" dirty="0" smtClean="0">
                <a:solidFill>
                  <a:srgbClr val="FF00FF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x=0.7</a:t>
            </a:r>
          </a:p>
          <a:p>
            <a:r>
              <a:rPr lang="ja-JP" altLang="en-US" sz="1400" dirty="0" smtClean="0">
                <a:solidFill>
                  <a:srgbClr val="00B0F0"/>
                </a:solidFill>
              </a:rPr>
              <a:t>●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x=0.9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-305711" y="3626192"/>
            <a:ext cx="209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Power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facor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(S</a:t>
            </a:r>
            <a:r>
              <a:rPr kumimoji="1" lang="en-US" altLang="ja-JP" sz="20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/ρ)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53221" y="5575592"/>
            <a:ext cx="1726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Temperature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(K)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4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17650</TotalTime>
  <Words>962</Words>
  <Application>Microsoft Office PowerPoint</Application>
  <PresentationFormat>画面に合わせる (4:3)</PresentationFormat>
  <Paragraphs>229</Paragraphs>
  <Slides>12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標準デザイン</vt:lpstr>
      <vt:lpstr>数式</vt:lpstr>
      <vt:lpstr>Equation</vt:lpstr>
      <vt:lpstr>KGPlot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</vt:vector>
  </TitlesOfParts>
  <Company>Yokohama National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 Nakatsugawa</dc:creator>
  <cp:lastModifiedBy>mirage</cp:lastModifiedBy>
  <cp:revision>960</cp:revision>
  <cp:lastPrinted>2013-11-25T00:48:30Z</cp:lastPrinted>
  <dcterms:created xsi:type="dcterms:W3CDTF">2008-05-20T01:25:56Z</dcterms:created>
  <dcterms:modified xsi:type="dcterms:W3CDTF">2014-08-08T01:37:04Z</dcterms:modified>
</cp:coreProperties>
</file>