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17"/>
  </p:notesMasterIdLst>
  <p:sldIdLst>
    <p:sldId id="256" r:id="rId2"/>
    <p:sldId id="299" r:id="rId3"/>
    <p:sldId id="277" r:id="rId4"/>
    <p:sldId id="294" r:id="rId5"/>
    <p:sldId id="272" r:id="rId6"/>
    <p:sldId id="296" r:id="rId7"/>
    <p:sldId id="276" r:id="rId8"/>
    <p:sldId id="275" r:id="rId9"/>
    <p:sldId id="282" r:id="rId10"/>
    <p:sldId id="265" r:id="rId11"/>
    <p:sldId id="266" r:id="rId12"/>
    <p:sldId id="300" r:id="rId13"/>
    <p:sldId id="291" r:id="rId14"/>
    <p:sldId id="269" r:id="rId15"/>
    <p:sldId id="278" r:id="rId1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津川 博" initials="中津川" lastIdx="1" clrIdx="0">
    <p:extLst>
      <p:ext uri="{19B8F6BF-5375-455C-9EA6-DF929625EA0E}">
        <p15:presenceInfo xmlns:p15="http://schemas.microsoft.com/office/powerpoint/2012/main" userId="f9555f600159e3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AC9"/>
    <a:srgbClr val="0070FF"/>
    <a:srgbClr val="EE07B5"/>
    <a:srgbClr val="2AEB02"/>
    <a:srgbClr val="B907B5"/>
    <a:srgbClr val="2ABE02"/>
    <a:srgbClr val="4472C4"/>
    <a:srgbClr val="E694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5004" autoAdjust="0"/>
  </p:normalViewPr>
  <p:slideViewPr>
    <p:cSldViewPr snapToGrid="0">
      <p:cViewPr varScale="1">
        <p:scale>
          <a:sx n="90" d="100"/>
          <a:sy n="90" d="100"/>
        </p:scale>
        <p:origin x="10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B185BC67-B415-4BE8-83CA-BE6BB08296CB}" type="datetimeFigureOut">
              <a:rPr kumimoji="1" lang="ja-JP" altLang="en-US" smtClean="0"/>
              <a:t>2019/3/4</a:t>
            </a:fld>
            <a:endParaRPr kumimoji="1" lang="ja-JP" altLang="en-US"/>
          </a:p>
        </p:txBody>
      </p:sp>
      <p:sp>
        <p:nvSpPr>
          <p:cNvPr id="4" name="スライド イメージ プレースホルダー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6857D25A-9FD0-4FD9-8D92-18821552FE1D}" type="slidenum">
              <a:rPr kumimoji="1" lang="ja-JP" altLang="en-US" smtClean="0"/>
              <a:t>‹#›</a:t>
            </a:fld>
            <a:endParaRPr kumimoji="1" lang="ja-JP" altLang="en-US"/>
          </a:p>
        </p:txBody>
      </p:sp>
    </p:spTree>
    <p:extLst>
      <p:ext uri="{BB962C8B-B14F-4D97-AF65-F5344CB8AC3E}">
        <p14:creationId xmlns:p14="http://schemas.microsoft.com/office/powerpoint/2010/main" val="2350940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Thank you, chairperson. Today, I’d like to talk about P - type thermoelectric properties of stoichiometric full - Heusler alloy iron 2 titanium tin sintered samples.</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a:t>
            </a:fld>
            <a:endParaRPr kumimoji="1" lang="ja-JP" altLang="en-US"/>
          </a:p>
        </p:txBody>
      </p:sp>
    </p:spTree>
    <p:extLst>
      <p:ext uri="{BB962C8B-B14F-4D97-AF65-F5344CB8AC3E}">
        <p14:creationId xmlns:p14="http://schemas.microsoft.com/office/powerpoint/2010/main" val="99971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Next, </a:t>
            </a:r>
            <a:r>
              <a:rPr kumimoji="1" lang="en-US" altLang="ja-JP" b="1" dirty="0" err="1"/>
              <a:t>Seebeck</a:t>
            </a:r>
            <a:r>
              <a:rPr kumimoji="1" lang="en-US" altLang="ja-JP" b="1" dirty="0"/>
              <a:t> coefficient measurement result is here. milled in </a:t>
            </a:r>
            <a:r>
              <a:rPr kumimoji="1" lang="en-US" altLang="ja-JP" b="1" dirty="0" err="1"/>
              <a:t>Ar</a:t>
            </a:r>
            <a:r>
              <a:rPr kumimoji="1" lang="en-US" altLang="ja-JP" b="1" dirty="0"/>
              <a:t> as compared with milled in the air, the change in </a:t>
            </a:r>
            <a:r>
              <a:rPr kumimoji="1" lang="en-US" altLang="ja-JP" b="1" dirty="0" err="1"/>
              <a:t>Seebeck</a:t>
            </a:r>
            <a:r>
              <a:rPr kumimoji="1" lang="en-US" altLang="ja-JP" b="1" dirty="0"/>
              <a:t> coefficient due to milling time was suppressed. As shown here, the carrier density has changed from the Hall measurement result. From this fact, milling in air produced a second phase, which shifted from the stoichiometric composition, thereby changing the </a:t>
            </a:r>
            <a:r>
              <a:rPr kumimoji="1" lang="en-US" altLang="ja-JP" b="1" dirty="0" err="1"/>
              <a:t>Seebeck</a:t>
            </a:r>
            <a:r>
              <a:rPr kumimoji="1" lang="en-US" altLang="ja-JP" b="1" dirty="0"/>
              <a:t> coefficient. And the difference of carrier density is cause of larger </a:t>
            </a:r>
            <a:r>
              <a:rPr kumimoji="1" lang="en-US" altLang="ja-JP" b="1" dirty="0" err="1"/>
              <a:t>Seebeck</a:t>
            </a:r>
            <a:r>
              <a:rPr kumimoji="1" lang="en-US" altLang="ja-JP" b="1" dirty="0"/>
              <a:t> coefficient for sample milled in </a:t>
            </a:r>
            <a:r>
              <a:rPr kumimoji="1" lang="en-US" altLang="ja-JP" b="1" dirty="0" err="1"/>
              <a:t>Ar</a:t>
            </a:r>
            <a:r>
              <a:rPr kumimoji="1" lang="en-US" altLang="ja-JP" b="1" dirty="0"/>
              <a:t> than sample milled in air.</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10</a:t>
            </a:fld>
            <a:endParaRPr kumimoji="1" lang="ja-JP" altLang="en-US"/>
          </a:p>
        </p:txBody>
      </p:sp>
    </p:spTree>
    <p:extLst>
      <p:ext uri="{BB962C8B-B14F-4D97-AF65-F5344CB8AC3E}">
        <p14:creationId xmlns:p14="http://schemas.microsoft.com/office/powerpoint/2010/main" val="185319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Then, the thermal conductivity was obtained as shown in this figure. As you can see from this, the milling time becomes longer in argon in the air, the thermal conductivity has been reduced. However, since no significant change in thermal conductivity was observed in the sample milled for 12h as compared with milled for 3h, it is considered that milling treatment of 3h is enough for crystal grain refinement processing contributing to reduction of thermal conductivity.</a:t>
            </a:r>
          </a:p>
          <a:p>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11</a:t>
            </a:fld>
            <a:endParaRPr kumimoji="1" lang="ja-JP" altLang="en-US"/>
          </a:p>
        </p:txBody>
      </p:sp>
    </p:spTree>
    <p:extLst>
      <p:ext uri="{BB962C8B-B14F-4D97-AF65-F5344CB8AC3E}">
        <p14:creationId xmlns:p14="http://schemas.microsoft.com/office/powerpoint/2010/main" val="219983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Calculation of lattice thermal conductivity and carrier thermal conductivity from this Wiedemann Franz 's rule Results were obtained as shown in this figure. As you can see, it can be seen that the carrier thermal conductivity of each sample did not change almost and the lattice thermal conductivity was reduced.</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12</a:t>
            </a:fld>
            <a:endParaRPr kumimoji="1" lang="ja-JP" altLang="en-US"/>
          </a:p>
        </p:txBody>
      </p:sp>
    </p:spTree>
    <p:extLst>
      <p:ext uri="{BB962C8B-B14F-4D97-AF65-F5344CB8AC3E}">
        <p14:creationId xmlns:p14="http://schemas.microsoft.com/office/powerpoint/2010/main" val="222083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Finally, ZT was obtained like this figure. 0.0013@305 K of the sample milled in argon for 3 h showed the maximum p-type thermoelectric characteristics. This is due to the difference in composition and reduction in thermal conductivity due to milling time.</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13</a:t>
            </a:fld>
            <a:endParaRPr kumimoji="1" lang="ja-JP" altLang="en-US"/>
          </a:p>
        </p:txBody>
      </p:sp>
    </p:spTree>
    <p:extLst>
      <p:ext uri="{BB962C8B-B14F-4D97-AF65-F5344CB8AC3E}">
        <p14:creationId xmlns:p14="http://schemas.microsoft.com/office/powerpoint/2010/main" val="197403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conclusion, By milling in argon, formation of second phase was suppressed and  stoichiometric </a:t>
            </a:r>
            <a:r>
              <a:rPr kumimoji="1" lang="en-US" altLang="ja-JP" sz="1200" b="1" kern="1200" dirty="0">
                <a:solidFill>
                  <a:schemeClr val="tx1"/>
                </a:solidFill>
                <a:effectLst/>
                <a:latin typeface="+mn-lt"/>
                <a:ea typeface="+mn-ea"/>
                <a:cs typeface="+mn-cs"/>
              </a:rPr>
              <a:t>iron 2 titanium tin </a:t>
            </a:r>
            <a:r>
              <a:rPr kumimoji="1" lang="en-US" altLang="ja-JP" b="1" dirty="0"/>
              <a:t> composition was maintained, and the decrease of </a:t>
            </a:r>
            <a:r>
              <a:rPr kumimoji="1" lang="en-US" altLang="ja-JP" b="1" dirty="0" err="1"/>
              <a:t>Seebeck</a:t>
            </a:r>
            <a:r>
              <a:rPr kumimoji="1" lang="en-US" altLang="ja-JP" b="1" dirty="0"/>
              <a:t> coefficient in the argon sample was suppressed.</a:t>
            </a:r>
          </a:p>
          <a:p>
            <a:r>
              <a:rPr kumimoji="1" lang="en-US" altLang="ja-JP" b="1" dirty="0"/>
              <a:t>As milling time longer, dispersion of grain size was suppressed, and average grain size was reduced from 0.88μm at 1h to 0.66μm at 12h.</a:t>
            </a:r>
          </a:p>
          <a:p>
            <a:r>
              <a:rPr kumimoji="1" lang="en-US" altLang="ja-JP" b="1" dirty="0"/>
              <a:t>As milling time longer, lattice thermal conductivity decreased, especially 4.24W/mK@350 K for the sample milled for 12h in argon.</a:t>
            </a:r>
          </a:p>
          <a:p>
            <a:r>
              <a:rPr kumimoji="1" lang="en-US" altLang="ja-JP" b="1" dirty="0"/>
              <a:t>Maximum dimensionless figure of merit ZT was p-type thermoelectric characteristics of 0.0013@305K of milled for 3h in argon.</a:t>
            </a:r>
          </a:p>
          <a:p>
            <a:r>
              <a:rPr kumimoji="1" lang="en-US" altLang="ja-JP" b="1" dirty="0"/>
              <a:t>As future plans, further improvements of ZT are expected by preparing </a:t>
            </a:r>
            <a:r>
              <a:rPr kumimoji="1" lang="en-US" altLang="ja-JP" sz="1200" b="1" kern="1200" dirty="0">
                <a:solidFill>
                  <a:schemeClr val="tx1"/>
                </a:solidFill>
                <a:effectLst/>
                <a:latin typeface="+mn-lt"/>
                <a:ea typeface="+mn-ea"/>
                <a:cs typeface="+mn-cs"/>
              </a:rPr>
              <a:t>iron 2 titanium tin </a:t>
            </a:r>
            <a:r>
              <a:rPr kumimoji="1" lang="en-US" altLang="ja-JP" b="1" dirty="0"/>
              <a:t> sintered sample with stoichiometric composition shifted.</a:t>
            </a:r>
          </a:p>
          <a:p>
            <a:endParaRPr kumimoji="1" lang="ja-JP" altLang="en-US"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14</a:t>
            </a:fld>
            <a:endParaRPr kumimoji="1" lang="ja-JP" altLang="en-US"/>
          </a:p>
        </p:txBody>
      </p:sp>
    </p:spTree>
    <p:extLst>
      <p:ext uri="{BB962C8B-B14F-4D97-AF65-F5344CB8AC3E}">
        <p14:creationId xmlns:p14="http://schemas.microsoft.com/office/powerpoint/2010/main" val="2473335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15</a:t>
            </a:fld>
            <a:endParaRPr kumimoji="1" lang="ja-JP" altLang="en-US"/>
          </a:p>
        </p:txBody>
      </p:sp>
    </p:spTree>
    <p:extLst>
      <p:ext uri="{BB962C8B-B14F-4D97-AF65-F5344CB8AC3E}">
        <p14:creationId xmlns:p14="http://schemas.microsoft.com/office/powerpoint/2010/main" val="4361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dirty="0">
                <a:solidFill>
                  <a:schemeClr val="tx1"/>
                </a:solidFill>
                <a:effectLst/>
                <a:latin typeface="+mn-lt"/>
                <a:ea typeface="+mn-ea"/>
                <a:cs typeface="+mn-cs"/>
              </a:rPr>
              <a:t>Firstly, I’d like to start by talking about thermoelectric power generation. In thermoelectric power generation, as shown in this figure, p-type thermoelectric materials and n-type thermoelectric materials are bonded to π type, and electricity is generated by giving a temperature difference like this. The conversion efficiency of this method is evaluated by the dimensionless figure of merit ZT, and ZT is made up of these three physical property values. As you can see from this equation, it is necessary to have high </a:t>
            </a:r>
            <a:r>
              <a:rPr kumimoji="1" lang="en-US" altLang="ja-JP" sz="1200" b="1" i="0" u="none" strike="noStrike" kern="1200" dirty="0" err="1">
                <a:solidFill>
                  <a:schemeClr val="tx1"/>
                </a:solidFill>
                <a:effectLst/>
                <a:latin typeface="+mn-lt"/>
                <a:ea typeface="+mn-ea"/>
                <a:cs typeface="+mn-cs"/>
              </a:rPr>
              <a:t>Seebeck</a:t>
            </a:r>
            <a:r>
              <a:rPr kumimoji="1" lang="en-US" altLang="ja-JP" sz="1200" b="1" i="0" u="none" strike="noStrike" kern="1200" dirty="0">
                <a:solidFill>
                  <a:schemeClr val="tx1"/>
                </a:solidFill>
                <a:effectLst/>
                <a:latin typeface="+mn-lt"/>
                <a:ea typeface="+mn-ea"/>
                <a:cs typeface="+mn-cs"/>
              </a:rPr>
              <a:t> coefficient, low electrical resistivity and thermal conductivity for ZT improvement. In addition, various types of materials are being researched as shown here as thermoelectric materials.</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2</a:t>
            </a:fld>
            <a:endParaRPr kumimoji="1" lang="ja-JP" altLang="en-US"/>
          </a:p>
        </p:txBody>
      </p:sp>
    </p:spTree>
    <p:extLst>
      <p:ext uri="{BB962C8B-B14F-4D97-AF65-F5344CB8AC3E}">
        <p14:creationId xmlns:p14="http://schemas.microsoft.com/office/powerpoint/2010/main" val="169853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Secondly, I want to explain full Heusler alloy among thermoelectric materials. A full Heusler alloy is intermetallic compounds with composition X 2 YZ and full Heusler alloy has feature that pseudo gap is formed near the Fermi level when the valence electron concentration VEC per atom is 6. This figure is density of state curve of </a:t>
            </a:r>
            <a:r>
              <a:rPr kumimoji="1" lang="en-US" altLang="ja-JP" sz="1200" b="1" kern="1200" dirty="0">
                <a:solidFill>
                  <a:schemeClr val="tx1"/>
                </a:solidFill>
                <a:effectLst/>
                <a:latin typeface="+mn-lt"/>
                <a:ea typeface="+mn-ea"/>
                <a:cs typeface="+mn-cs"/>
              </a:rPr>
              <a:t>iron 2 titanium tin </a:t>
            </a:r>
            <a:r>
              <a:rPr kumimoji="1" lang="en-US" altLang="ja-JP" b="1" dirty="0"/>
              <a:t> calculated using wien2k, which has a very small density of state near the Fermi level, this is a pseudo gap. From the Mott’s theory, </a:t>
            </a:r>
            <a:r>
              <a:rPr kumimoji="1" lang="en-US" altLang="ja-JP" b="1" dirty="0" err="1"/>
              <a:t>Seebeck</a:t>
            </a:r>
            <a:r>
              <a:rPr kumimoji="1" lang="en-US" altLang="ja-JP" b="1" dirty="0"/>
              <a:t> coefficient is expressed by this equation, so it is suggested that a full Heusler alloy having a small density of state at the Fermi level and its density of state rapidly changing has a high </a:t>
            </a:r>
            <a:r>
              <a:rPr kumimoji="1" lang="en-US" altLang="ja-JP" b="1" dirty="0" err="1"/>
              <a:t>Seebeck</a:t>
            </a:r>
            <a:r>
              <a:rPr kumimoji="1" lang="en-US" altLang="ja-JP" b="1" dirty="0"/>
              <a:t> coefficient.</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3</a:t>
            </a:fld>
            <a:endParaRPr kumimoji="1" lang="ja-JP" altLang="en-US"/>
          </a:p>
        </p:txBody>
      </p:sp>
    </p:spTree>
    <p:extLst>
      <p:ext uri="{BB962C8B-B14F-4D97-AF65-F5344CB8AC3E}">
        <p14:creationId xmlns:p14="http://schemas.microsoft.com/office/powerpoint/2010/main" val="20249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Among full Heusler alloys, </a:t>
            </a:r>
            <a:r>
              <a:rPr kumimoji="1" lang="en-US" altLang="ja-JP" sz="1200" b="1" kern="1200" dirty="0">
                <a:solidFill>
                  <a:schemeClr val="tx1"/>
                </a:solidFill>
                <a:effectLst/>
                <a:latin typeface="+mn-lt"/>
                <a:ea typeface="+mn-ea"/>
                <a:cs typeface="+mn-cs"/>
              </a:rPr>
              <a:t>iron 2 titanium tin </a:t>
            </a:r>
            <a:r>
              <a:rPr kumimoji="1" lang="en-US" altLang="ja-JP" b="1" dirty="0"/>
              <a:t> has been suggested to have a higher </a:t>
            </a:r>
            <a:r>
              <a:rPr kumimoji="1" lang="en-US" altLang="ja-JP" b="1" dirty="0" err="1"/>
              <a:t>Seebeck</a:t>
            </a:r>
            <a:r>
              <a:rPr kumimoji="1" lang="en-US" altLang="ja-JP" b="1" dirty="0"/>
              <a:t> coefficient at around room temperature compared with </a:t>
            </a:r>
            <a:r>
              <a:rPr kumimoji="1" lang="en-US" altLang="ja-JP" sz="1200" b="1" kern="1200" dirty="0">
                <a:solidFill>
                  <a:schemeClr val="tx1"/>
                </a:solidFill>
                <a:effectLst/>
                <a:latin typeface="+mn-lt"/>
                <a:ea typeface="+mn-ea"/>
                <a:cs typeface="+mn-cs"/>
              </a:rPr>
              <a:t>iron 2 vanadium </a:t>
            </a:r>
            <a:r>
              <a:rPr kumimoji="1" lang="en-US" altLang="ja-JP" sz="1200" b="1" kern="1200" dirty="0" err="1">
                <a:solidFill>
                  <a:schemeClr val="tx1"/>
                </a:solidFill>
                <a:effectLst/>
                <a:latin typeface="+mn-lt"/>
                <a:ea typeface="+mn-ea"/>
                <a:cs typeface="+mn-cs"/>
              </a:rPr>
              <a:t>aluminium</a:t>
            </a:r>
            <a:r>
              <a:rPr kumimoji="1" lang="en-US" altLang="ja-JP" sz="1200" b="1" kern="1200" dirty="0">
                <a:solidFill>
                  <a:schemeClr val="tx1"/>
                </a:solidFill>
                <a:effectLst/>
                <a:latin typeface="+mn-lt"/>
                <a:ea typeface="+mn-ea"/>
                <a:cs typeface="+mn-cs"/>
              </a:rPr>
              <a:t> </a:t>
            </a:r>
            <a:r>
              <a:rPr kumimoji="1" lang="en-US" altLang="ja-JP" b="1" dirty="0"/>
              <a:t> which has been studied from the first principles calculations. In addition, </a:t>
            </a:r>
            <a:r>
              <a:rPr kumimoji="1" lang="en-US" altLang="ja-JP" sz="1200" b="1" kern="1200" dirty="0">
                <a:solidFill>
                  <a:schemeClr val="tx1"/>
                </a:solidFill>
                <a:effectLst/>
                <a:latin typeface="+mn-lt"/>
                <a:ea typeface="+mn-ea"/>
                <a:cs typeface="+mn-cs"/>
              </a:rPr>
              <a:t>iron 2 titanium tin </a:t>
            </a:r>
            <a:r>
              <a:rPr kumimoji="1" lang="en-US" altLang="ja-JP" b="1" dirty="0"/>
              <a:t>shows a low value of 7 to 8 W / </a:t>
            </a:r>
            <a:r>
              <a:rPr kumimoji="1" lang="en-US" altLang="ja-JP" b="1" dirty="0" err="1"/>
              <a:t>mK</a:t>
            </a:r>
            <a:r>
              <a:rPr kumimoji="1" lang="en-US" altLang="ja-JP" b="1" dirty="0"/>
              <a:t> as compared with other full Heusler alloys. However, it still shows high thermal conductivity compared with currently used Bi - </a:t>
            </a:r>
            <a:r>
              <a:rPr kumimoji="1" lang="en-US" altLang="ja-JP" b="1" dirty="0" err="1"/>
              <a:t>Te</a:t>
            </a:r>
            <a:r>
              <a:rPr kumimoji="1" lang="en-US" altLang="ja-JP" b="1" dirty="0"/>
              <a:t> based thermoelectric materials. Therefore, in this research, we aim to improve thermoelectric performance of </a:t>
            </a:r>
            <a:r>
              <a:rPr kumimoji="1" lang="en-US" altLang="ja-JP" sz="1200" b="1" kern="1200" dirty="0">
                <a:solidFill>
                  <a:schemeClr val="tx1"/>
                </a:solidFill>
                <a:effectLst/>
                <a:latin typeface="+mn-lt"/>
                <a:ea typeface="+mn-ea"/>
                <a:cs typeface="+mn-cs"/>
              </a:rPr>
              <a:t>iron 2 titanium tin </a:t>
            </a:r>
            <a:r>
              <a:rPr kumimoji="1" lang="en-US" altLang="ja-JP" b="1" dirty="0"/>
              <a:t> sintered body by controlling crystal grain and promoting phonon scattering to reduce thermal conductivity.</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4</a:t>
            </a:fld>
            <a:endParaRPr kumimoji="1" lang="ja-JP" altLang="en-US"/>
          </a:p>
        </p:txBody>
      </p:sp>
    </p:spTree>
    <p:extLst>
      <p:ext uri="{BB962C8B-B14F-4D97-AF65-F5344CB8AC3E}">
        <p14:creationId xmlns:p14="http://schemas.microsoft.com/office/powerpoint/2010/main" val="301160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n-lt"/>
                <a:ea typeface="+mn-ea"/>
                <a:cs typeface="+mn-cs"/>
              </a:rPr>
              <a:t>Next, I’d like to talk about experiment methods. Samples were prepared like this. Samples are milled for 1h, 3h and 12h in Air and Ar. In addition, the evaluation method of the sample was done as shown here.</a:t>
            </a:r>
            <a:endParaRPr kumimoji="1" lang="ja-JP" altLang="ja-JP" sz="1200" b="1"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5</a:t>
            </a:fld>
            <a:endParaRPr kumimoji="1" lang="ja-JP" altLang="en-US"/>
          </a:p>
        </p:txBody>
      </p:sp>
    </p:spTree>
    <p:extLst>
      <p:ext uri="{BB962C8B-B14F-4D97-AF65-F5344CB8AC3E}">
        <p14:creationId xmlns:p14="http://schemas.microsoft.com/office/powerpoint/2010/main" val="234956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Then, I’d like to move on to results and discussion. First,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Rietveld analysis</a:t>
            </a:r>
            <a:r>
              <a:rPr kumimoji="1" lang="en-US" altLang="ja-JP" sz="1200" b="1" kern="1200" dirty="0">
                <a:solidFill>
                  <a:schemeClr val="tx1"/>
                </a:solidFill>
                <a:effectLst/>
                <a:latin typeface="+mn-lt"/>
                <a:ea typeface="+mn-ea"/>
                <a:cs typeface="+mn-cs"/>
              </a:rPr>
              <a:t> of sample 1h milled in Air and </a:t>
            </a:r>
            <a:r>
              <a:rPr kumimoji="1" lang="en-US" altLang="ja-JP" sz="1200" b="1" kern="1200" dirty="0" err="1">
                <a:solidFill>
                  <a:schemeClr val="tx1"/>
                </a:solidFill>
                <a:effectLst/>
                <a:latin typeface="+mn-lt"/>
                <a:ea typeface="+mn-ea"/>
                <a:cs typeface="+mn-cs"/>
              </a:rPr>
              <a:t>Ar</a:t>
            </a:r>
            <a:r>
              <a:rPr kumimoji="1" lang="en-US" altLang="ja-JP" sz="1200" b="1" kern="1200" dirty="0">
                <a:solidFill>
                  <a:schemeClr val="tx1"/>
                </a:solidFill>
                <a:effectLst/>
                <a:latin typeface="+mn-lt"/>
                <a:ea typeface="+mn-ea"/>
                <a:cs typeface="+mn-cs"/>
              </a:rPr>
              <a:t> was obtained as shown this figure. As a result of the Rietveld analysis of all samples, it was obtained as shown in this table. As you can see this table, the results are improved for all samples in samples milled in argon, compared to samples milled in air. From this, it turned out that In </a:t>
            </a:r>
            <a:r>
              <a:rPr kumimoji="1" lang="en-US" altLang="ja-JP" sz="1200" b="1" kern="1200" dirty="0" err="1">
                <a:solidFill>
                  <a:schemeClr val="tx1"/>
                </a:solidFill>
                <a:effectLst/>
                <a:latin typeface="+mn-lt"/>
                <a:ea typeface="+mn-ea"/>
                <a:cs typeface="+mn-cs"/>
              </a:rPr>
              <a:t>Ar</a:t>
            </a:r>
            <a:r>
              <a:rPr kumimoji="1" lang="en-US" altLang="ja-JP" sz="1200" b="1" kern="1200" dirty="0">
                <a:solidFill>
                  <a:schemeClr val="tx1"/>
                </a:solidFill>
                <a:effectLst/>
                <a:latin typeface="+mn-lt"/>
                <a:ea typeface="+mn-ea"/>
                <a:cs typeface="+mn-cs"/>
              </a:rPr>
              <a:t> samples, formation of the second phase was suppressed.</a:t>
            </a:r>
          </a:p>
          <a:p>
            <a:endParaRPr kumimoji="1" lang="ja-JP" altLang="ja-JP" sz="1200" b="1"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6</a:t>
            </a:fld>
            <a:endParaRPr kumimoji="1" lang="ja-JP" altLang="en-US"/>
          </a:p>
        </p:txBody>
      </p:sp>
    </p:spTree>
    <p:extLst>
      <p:ext uri="{BB962C8B-B14F-4D97-AF65-F5344CB8AC3E}">
        <p14:creationId xmlns:p14="http://schemas.microsoft.com/office/powerpoint/2010/main" val="375370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This is SEM images of the fracture surface of each sample. From these images, we can see that as the milling time increases in air in argon, the particle size decreases.</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7</a:t>
            </a:fld>
            <a:endParaRPr kumimoji="1" lang="ja-JP" altLang="en-US"/>
          </a:p>
        </p:txBody>
      </p:sp>
    </p:spTree>
    <p:extLst>
      <p:ext uri="{BB962C8B-B14F-4D97-AF65-F5344CB8AC3E}">
        <p14:creationId xmlns:p14="http://schemas.microsoft.com/office/powerpoint/2010/main" val="341433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addition, this is the result of particle size analysis of the previous SEM image using </a:t>
            </a:r>
            <a:r>
              <a:rPr kumimoji="1" lang="en-US" altLang="ja-JP" b="1" dirty="0" err="1"/>
              <a:t>Imagej</a:t>
            </a:r>
            <a:r>
              <a:rPr kumimoji="1" lang="en-US" altLang="ja-JP" b="1" dirty="0"/>
              <a:t>. As you can see from these figures, as the milling time got longer, the variation in particle size was suppressed, and the average particle diameter was 0.88 </a:t>
            </a:r>
            <a:r>
              <a:rPr kumimoji="1" lang="en-US" altLang="ja-JP" b="1" dirty="0" err="1"/>
              <a:t>μm</a:t>
            </a:r>
            <a:r>
              <a:rPr kumimoji="1" lang="en-US" altLang="ja-JP" b="1" dirty="0"/>
              <a:t> in 3 hours in argon, whereas it decreased to 0.66 </a:t>
            </a:r>
            <a:r>
              <a:rPr kumimoji="1" lang="en-US" altLang="ja-JP" b="1" dirty="0" err="1"/>
              <a:t>μm</a:t>
            </a:r>
            <a:r>
              <a:rPr kumimoji="1" lang="en-US" altLang="ja-JP" b="1" dirty="0"/>
              <a:t> in 12 hours in argon.</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8</a:t>
            </a:fld>
            <a:endParaRPr kumimoji="1" lang="ja-JP" altLang="en-US"/>
          </a:p>
        </p:txBody>
      </p:sp>
    </p:spTree>
    <p:extLst>
      <p:ext uri="{BB962C8B-B14F-4D97-AF65-F5344CB8AC3E}">
        <p14:creationId xmlns:p14="http://schemas.microsoft.com/office/powerpoint/2010/main" val="286184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I’d like to move on to the measurement results of the physical properties. First, the resistivity measurement result was obtained as shown here. There was no significant change due to milling atmosphere and milling time. This suggests that second phase resulting from stoichiometric composition of Fe2TiSn is not enough to affect resistivity. </a:t>
            </a:r>
            <a:endParaRPr kumimoji="1" lang="ja-JP" altLang="en-US" b="1" dirty="0"/>
          </a:p>
        </p:txBody>
      </p:sp>
      <p:sp>
        <p:nvSpPr>
          <p:cNvPr id="4" name="スライド番号プレースホルダー 3"/>
          <p:cNvSpPr>
            <a:spLocks noGrp="1"/>
          </p:cNvSpPr>
          <p:nvPr>
            <p:ph type="sldNum" sz="quarter" idx="10"/>
          </p:nvPr>
        </p:nvSpPr>
        <p:spPr/>
        <p:txBody>
          <a:bodyPr/>
          <a:lstStyle/>
          <a:p>
            <a:fld id="{6857D25A-9FD0-4FD9-8D92-18821552FE1D}" type="slidenum">
              <a:rPr kumimoji="1" lang="ja-JP" altLang="en-US" smtClean="0"/>
              <a:t>9</a:t>
            </a:fld>
            <a:endParaRPr kumimoji="1" lang="ja-JP" altLang="en-US"/>
          </a:p>
        </p:txBody>
      </p:sp>
    </p:spTree>
    <p:extLst>
      <p:ext uri="{BB962C8B-B14F-4D97-AF65-F5344CB8AC3E}">
        <p14:creationId xmlns:p14="http://schemas.microsoft.com/office/powerpoint/2010/main" val="413650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AC593-10AD-4B35-AA05-01639EAA8E5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11E854-61AE-44D2-A04F-7C364CA8714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D3E2CAF-6A4A-4D7D-B4B4-FB1B12D21FBB}"/>
              </a:ext>
            </a:extLst>
          </p:cNvPr>
          <p:cNvSpPr>
            <a:spLocks noGrp="1"/>
          </p:cNvSpPr>
          <p:nvPr>
            <p:ph type="dt" sz="half" idx="10"/>
          </p:nvPr>
        </p:nvSpPr>
        <p:spPr/>
        <p:txBody>
          <a:bodyPr/>
          <a:lstStyle/>
          <a:p>
            <a:fld id="{F6006DF2-F997-481C-ADCF-3444863DFDE8}"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FFFE608F-5B9E-4324-94E8-EC24F68047F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0C444AE-D154-47B4-BF3A-3068DAC5C3F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900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78FFD-4EE7-4169-A91D-3EDC123D86C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095F48-FC42-4743-A4E3-45D1BCD906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9F4DE-C55B-4EEC-A43E-BA77DEDB2C50}"/>
              </a:ext>
            </a:extLst>
          </p:cNvPr>
          <p:cNvSpPr>
            <a:spLocks noGrp="1"/>
          </p:cNvSpPr>
          <p:nvPr>
            <p:ph type="dt" sz="half" idx="10"/>
          </p:nvPr>
        </p:nvSpPr>
        <p:spPr/>
        <p:txBody>
          <a:bodyPr/>
          <a:lstStyle/>
          <a:p>
            <a:fld id="{337CED3C-056C-4108-9BF8-188395E87671}"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CB1FC03B-FC05-452A-A90D-43037EF01D26}"/>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ED73A40-D980-40CD-B7A0-20F19492508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1461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3859A9-C4A2-47D5-B40E-5B47889C8B2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FBD8A3-62C6-4409-9AC0-A2780DB2D6E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1A8ADEF-804A-402F-9A5D-2B2F6F7E6F07}"/>
              </a:ext>
            </a:extLst>
          </p:cNvPr>
          <p:cNvSpPr>
            <a:spLocks noGrp="1"/>
          </p:cNvSpPr>
          <p:nvPr>
            <p:ph type="dt" sz="half" idx="10"/>
          </p:nvPr>
        </p:nvSpPr>
        <p:spPr/>
        <p:txBody>
          <a:bodyPr/>
          <a:lstStyle/>
          <a:p>
            <a:fld id="{49E4C331-56D4-42B3-B15B-E9C941C87816}"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31F8FED9-404E-49AF-9D31-6F7CA585021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C93C9E80-B67E-4510-8BCD-BAB448F5021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23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764B77-FDAC-407D-A317-35AFA4B6C2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F5851B-7F37-4AEA-A6DE-8869600097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580737-C4D0-4927-B74F-66EBF44F1EB3}"/>
              </a:ext>
            </a:extLst>
          </p:cNvPr>
          <p:cNvSpPr>
            <a:spLocks noGrp="1"/>
          </p:cNvSpPr>
          <p:nvPr>
            <p:ph type="dt" sz="half" idx="10"/>
          </p:nvPr>
        </p:nvSpPr>
        <p:spPr/>
        <p:txBody>
          <a:bodyPr/>
          <a:lstStyle/>
          <a:p>
            <a:fld id="{E862C4D1-9E48-4003-920D-DABB02AD3231}"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D06C8EBC-8D47-4154-B2F4-69A134018BA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A819210-74BA-47DB-A60D-C2E3E430F662}"/>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0738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366EFA-20B6-41A7-A9DA-61F337F16BD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905B1D-C732-4F4D-8A77-D28DF6D2118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BB3508A-C057-44F6-BCC4-9E35E74F3579}"/>
              </a:ext>
            </a:extLst>
          </p:cNvPr>
          <p:cNvSpPr>
            <a:spLocks noGrp="1"/>
          </p:cNvSpPr>
          <p:nvPr>
            <p:ph type="dt" sz="half" idx="10"/>
          </p:nvPr>
        </p:nvSpPr>
        <p:spPr/>
        <p:txBody>
          <a:bodyPr/>
          <a:lstStyle/>
          <a:p>
            <a:fld id="{79CB9D24-72FB-468E-A5B0-D1B0C78CCFDC}"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21CF24AD-237F-4C03-8214-74E2ACB1E21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F92032A-949B-48FC-8F5A-FD80AA0D1AE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97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8D415-D7D3-4FC8-9F10-D584B4450A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61C568-3639-484B-85C6-DF91DDC08A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C806A46-FA4E-4630-B3D4-304C459923E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EDE7543-4B73-46C4-B602-BDBED1A8C714}"/>
              </a:ext>
            </a:extLst>
          </p:cNvPr>
          <p:cNvSpPr>
            <a:spLocks noGrp="1"/>
          </p:cNvSpPr>
          <p:nvPr>
            <p:ph type="dt" sz="half" idx="10"/>
          </p:nvPr>
        </p:nvSpPr>
        <p:spPr/>
        <p:txBody>
          <a:bodyPr/>
          <a:lstStyle/>
          <a:p>
            <a:fld id="{5089FB8B-3335-4292-A30C-BE28965CE646}" type="datetime1">
              <a:rPr lang="en-US" altLang="ja-JP" smtClean="0"/>
              <a:t>3/4/2019</a:t>
            </a:fld>
            <a:endParaRPr lang="en-US" dirty="0"/>
          </a:p>
        </p:txBody>
      </p:sp>
      <p:sp>
        <p:nvSpPr>
          <p:cNvPr id="6" name="フッター プレースホルダー 5">
            <a:extLst>
              <a:ext uri="{FF2B5EF4-FFF2-40B4-BE49-F238E27FC236}">
                <a16:creationId xmlns:a16="http://schemas.microsoft.com/office/drawing/2014/main" id="{C6E86D81-2C83-4643-81D3-E4F46DF26D0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9E7E35B-4ACF-435D-9D32-A1AB6EDA1E4A}"/>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98349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B271E-F612-4111-9F72-E680090BAE8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D90CBE-0B5E-4ECC-9020-636985F90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FB6DC0C-7E88-4D46-B0D4-9C1D9CF6A5B6}"/>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CAD81F-7654-45B1-8836-05503246763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9A34D6-319A-4DFE-BB51-79033AA60D5A}"/>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E81541B-32B1-43E2-88A1-C2A0359DF71F}"/>
              </a:ext>
            </a:extLst>
          </p:cNvPr>
          <p:cNvSpPr>
            <a:spLocks noGrp="1"/>
          </p:cNvSpPr>
          <p:nvPr>
            <p:ph type="dt" sz="half" idx="10"/>
          </p:nvPr>
        </p:nvSpPr>
        <p:spPr/>
        <p:txBody>
          <a:bodyPr/>
          <a:lstStyle/>
          <a:p>
            <a:fld id="{5E1AE214-50AA-4155-BF91-B46247870E67}" type="datetime1">
              <a:rPr lang="en-US" altLang="ja-JP" smtClean="0"/>
              <a:t>3/4/2019</a:t>
            </a:fld>
            <a:endParaRPr lang="en-US" dirty="0"/>
          </a:p>
        </p:txBody>
      </p:sp>
      <p:sp>
        <p:nvSpPr>
          <p:cNvPr id="8" name="フッター プレースホルダー 7">
            <a:extLst>
              <a:ext uri="{FF2B5EF4-FFF2-40B4-BE49-F238E27FC236}">
                <a16:creationId xmlns:a16="http://schemas.microsoft.com/office/drawing/2014/main" id="{0B60C15F-3E9C-4540-B3CE-B7B31C1730E3}"/>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CBF95C77-3C16-48DB-8839-7BF50F24DD7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958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16BF4-ACC1-48D4-998D-C6584F11D0C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B95ECC-6694-4C13-8B92-9E6E463C67EE}"/>
              </a:ext>
            </a:extLst>
          </p:cNvPr>
          <p:cNvSpPr>
            <a:spLocks noGrp="1"/>
          </p:cNvSpPr>
          <p:nvPr>
            <p:ph type="dt" sz="half" idx="10"/>
          </p:nvPr>
        </p:nvSpPr>
        <p:spPr/>
        <p:txBody>
          <a:bodyPr/>
          <a:lstStyle/>
          <a:p>
            <a:fld id="{501CC7CB-B4CD-417F-90A4-4DFFF92A1B9A}" type="datetime1">
              <a:rPr lang="en-US" altLang="ja-JP" smtClean="0"/>
              <a:t>3/4/2019</a:t>
            </a:fld>
            <a:endParaRPr lang="en-US" dirty="0"/>
          </a:p>
        </p:txBody>
      </p:sp>
      <p:sp>
        <p:nvSpPr>
          <p:cNvPr id="4" name="フッター プレースホルダー 3">
            <a:extLst>
              <a:ext uri="{FF2B5EF4-FFF2-40B4-BE49-F238E27FC236}">
                <a16:creationId xmlns:a16="http://schemas.microsoft.com/office/drawing/2014/main" id="{AFB2F54A-889D-4CA2-9FA3-D67C5E83079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20A95987-12D2-4D60-BB01-235A27304A1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70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AA08D0D-C203-491B-8349-3830F4B1CEEE}"/>
              </a:ext>
            </a:extLst>
          </p:cNvPr>
          <p:cNvSpPr>
            <a:spLocks noGrp="1"/>
          </p:cNvSpPr>
          <p:nvPr>
            <p:ph type="dt" sz="half" idx="10"/>
          </p:nvPr>
        </p:nvSpPr>
        <p:spPr/>
        <p:txBody>
          <a:bodyPr/>
          <a:lstStyle/>
          <a:p>
            <a:fld id="{A31BD8E7-7C4E-4F99-8043-8810BE6AFCB3}" type="datetime1">
              <a:rPr lang="en-US" altLang="ja-JP" smtClean="0"/>
              <a:t>3/4/2019</a:t>
            </a:fld>
            <a:endParaRPr lang="en-US" dirty="0"/>
          </a:p>
        </p:txBody>
      </p:sp>
      <p:sp>
        <p:nvSpPr>
          <p:cNvPr id="3" name="フッター プレースホルダー 2">
            <a:extLst>
              <a:ext uri="{FF2B5EF4-FFF2-40B4-BE49-F238E27FC236}">
                <a16:creationId xmlns:a16="http://schemas.microsoft.com/office/drawing/2014/main" id="{BC3B1CFC-07F4-4FD8-B343-92E17392E1C6}"/>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64E9FF3E-244E-4181-857D-83BC2BC2F3C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78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3C8EB0-68C5-438F-8E30-5AEFC379F62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858C32-D609-4C62-BA1C-DBDA037C221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CFC6CF-036C-4917-875F-CDFA027B4C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C47A49-DF9F-4978-A268-0919DC891FE7}"/>
              </a:ext>
            </a:extLst>
          </p:cNvPr>
          <p:cNvSpPr>
            <a:spLocks noGrp="1"/>
          </p:cNvSpPr>
          <p:nvPr>
            <p:ph type="dt" sz="half" idx="10"/>
          </p:nvPr>
        </p:nvSpPr>
        <p:spPr/>
        <p:txBody>
          <a:bodyPr/>
          <a:lstStyle/>
          <a:p>
            <a:fld id="{A37DDC86-7B4A-43FE-895E-B50253D87D3A}" type="datetime1">
              <a:rPr lang="en-US" altLang="ja-JP" smtClean="0"/>
              <a:t>3/4/2019</a:t>
            </a:fld>
            <a:endParaRPr lang="en-US" dirty="0"/>
          </a:p>
        </p:txBody>
      </p:sp>
      <p:sp>
        <p:nvSpPr>
          <p:cNvPr id="6" name="フッター プレースホルダー 5">
            <a:extLst>
              <a:ext uri="{FF2B5EF4-FFF2-40B4-BE49-F238E27FC236}">
                <a16:creationId xmlns:a16="http://schemas.microsoft.com/office/drawing/2014/main" id="{1170FEF7-9328-4112-BA40-56C6992EF75E}"/>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FF0C15F7-192A-44AF-BD66-1561C0A7404C}"/>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9214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853FB-779F-4D42-A62E-AF9287BED77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D038783-FFF4-4C0A-BEAF-74F1A61CFD8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6CDAD6D-2A59-43C3-AC4C-060F973303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05B424-7CA3-4DDF-897D-3BA3ACA49FCA}"/>
              </a:ext>
            </a:extLst>
          </p:cNvPr>
          <p:cNvSpPr>
            <a:spLocks noGrp="1"/>
          </p:cNvSpPr>
          <p:nvPr>
            <p:ph type="dt" sz="half" idx="10"/>
          </p:nvPr>
        </p:nvSpPr>
        <p:spPr/>
        <p:txBody>
          <a:bodyPr/>
          <a:lstStyle/>
          <a:p>
            <a:fld id="{F5F159E8-83B2-4F5C-82F0-0E53F7CC9193}" type="datetime1">
              <a:rPr lang="en-US" altLang="ja-JP" smtClean="0"/>
              <a:t>3/4/2019</a:t>
            </a:fld>
            <a:endParaRPr lang="en-US" dirty="0"/>
          </a:p>
        </p:txBody>
      </p:sp>
      <p:sp>
        <p:nvSpPr>
          <p:cNvPr id="6" name="フッター プレースホルダー 5">
            <a:extLst>
              <a:ext uri="{FF2B5EF4-FFF2-40B4-BE49-F238E27FC236}">
                <a16:creationId xmlns:a16="http://schemas.microsoft.com/office/drawing/2014/main" id="{449BE01F-FA9D-4D20-BDAF-B97C25B0C9B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6B77964B-7155-424A-9418-3990230885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19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D302E82-E435-4EE7-9A7A-333F5AE0C9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A25BD9-D2AF-47FA-932C-6462AF02BF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35EA31-CC29-4EBC-9BD4-F22F79E0EE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07C763-110A-4AD4-B08E-D8A214A17BE2}" type="datetime1">
              <a:rPr lang="en-US" altLang="ja-JP" smtClean="0"/>
              <a:t>3/4/2019</a:t>
            </a:fld>
            <a:endParaRPr lang="en-US" dirty="0"/>
          </a:p>
        </p:txBody>
      </p:sp>
      <p:sp>
        <p:nvSpPr>
          <p:cNvPr id="5" name="フッター プレースホルダー 4">
            <a:extLst>
              <a:ext uri="{FF2B5EF4-FFF2-40B4-BE49-F238E27FC236}">
                <a16:creationId xmlns:a16="http://schemas.microsoft.com/office/drawing/2014/main" id="{5EDD5D69-0B20-4587-9F5F-F9A49316CA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D0CC1215-DD4B-44F4-9688-08FE9C40EB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41760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wmf"/><Relationship Id="rId4" Type="http://schemas.openxmlformats.org/officeDocument/2006/relationships/image" Target="../media/image2.png"/><Relationship Id="rId9"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00" r="12601"/>
          <a:stretch/>
        </p:blipFill>
        <p:spPr>
          <a:xfrm>
            <a:off x="0" y="0"/>
            <a:ext cx="9144000" cy="6858000"/>
          </a:xfrm>
          <a:prstGeom prst="rect">
            <a:avLst/>
          </a:prstGeom>
        </p:spPr>
      </p:pic>
      <p:sp>
        <p:nvSpPr>
          <p:cNvPr id="2" name="タイトル 1">
            <a:extLst>
              <a:ext uri="{FF2B5EF4-FFF2-40B4-BE49-F238E27FC236}">
                <a16:creationId xmlns:a16="http://schemas.microsoft.com/office/drawing/2014/main" id="{5C85375D-5A81-4D88-90E5-DE69B95B0CF1}"/>
              </a:ext>
            </a:extLst>
          </p:cNvPr>
          <p:cNvSpPr>
            <a:spLocks noGrp="1"/>
          </p:cNvSpPr>
          <p:nvPr>
            <p:ph type="ctrTitle"/>
          </p:nvPr>
        </p:nvSpPr>
        <p:spPr>
          <a:xfrm>
            <a:off x="848534" y="3047198"/>
            <a:ext cx="7446932" cy="763603"/>
          </a:xfrm>
        </p:spPr>
        <p:txBody>
          <a:bodyPr anchor="b">
            <a:normAutofit fontScale="90000"/>
          </a:bodyPr>
          <a:lstStyle/>
          <a:p>
            <a:pPr>
              <a:spcBef>
                <a:spcPct val="50000"/>
              </a:spcBef>
              <a:defRPr/>
            </a:pPr>
            <a:r>
              <a:rPr lang="en-US" altLang="ja-JP" sz="3600" b="1" dirty="0">
                <a:solidFill>
                  <a:schemeClr val="bg1"/>
                </a:solidFill>
                <a:latin typeface="Times New Roman" panose="02020603050405020304" pitchFamily="18" charset="0"/>
                <a:cs typeface="Times New Roman" panose="02020603050405020304" pitchFamily="18" charset="0"/>
              </a:rPr>
              <a:t>P-type thermoelectric properties of stoichiometric full-Heusler alloy Fe</a:t>
            </a:r>
            <a:r>
              <a:rPr lang="en-US" altLang="ja-JP" sz="3600" b="1" baseline="-25000" dirty="0">
                <a:solidFill>
                  <a:schemeClr val="bg1"/>
                </a:solidFill>
                <a:latin typeface="Times New Roman" panose="02020603050405020304" pitchFamily="18" charset="0"/>
                <a:cs typeface="Times New Roman" panose="02020603050405020304" pitchFamily="18" charset="0"/>
              </a:rPr>
              <a:t>2</a:t>
            </a:r>
            <a:r>
              <a:rPr lang="en-US" altLang="ja-JP" sz="3600" b="1" dirty="0">
                <a:solidFill>
                  <a:schemeClr val="bg1"/>
                </a:solidFill>
                <a:latin typeface="Times New Roman" panose="02020603050405020304" pitchFamily="18" charset="0"/>
                <a:cs typeface="Times New Roman" panose="02020603050405020304" pitchFamily="18" charset="0"/>
              </a:rPr>
              <a:t>TiSn sintered samples</a:t>
            </a:r>
          </a:p>
        </p:txBody>
      </p:sp>
      <p:sp>
        <p:nvSpPr>
          <p:cNvPr id="3" name="字幕 2">
            <a:extLst>
              <a:ext uri="{FF2B5EF4-FFF2-40B4-BE49-F238E27FC236}">
                <a16:creationId xmlns:a16="http://schemas.microsoft.com/office/drawing/2014/main" id="{4AFFC7C8-1F1D-4262-BDDE-A8C2604A5CC4}"/>
              </a:ext>
            </a:extLst>
          </p:cNvPr>
          <p:cNvSpPr>
            <a:spLocks noGrp="1"/>
          </p:cNvSpPr>
          <p:nvPr>
            <p:ph type="subTitle" idx="1"/>
          </p:nvPr>
        </p:nvSpPr>
        <p:spPr>
          <a:xfrm>
            <a:off x="0" y="4382511"/>
            <a:ext cx="9197093" cy="511559"/>
          </a:xfrm>
        </p:spPr>
        <p:txBody>
          <a:bodyPr>
            <a:normAutofit fontScale="25000" lnSpcReduction="20000"/>
          </a:bodyPr>
          <a:lstStyle/>
          <a:p>
            <a:r>
              <a:rPr lang="en-US" altLang="ja-JP" sz="11200" b="1" dirty="0">
                <a:solidFill>
                  <a:schemeClr val="bg1"/>
                </a:solidFill>
              </a:rPr>
              <a:t>Yokohama National University</a:t>
            </a:r>
          </a:p>
          <a:p>
            <a:endParaRPr lang="en-US" altLang="ja-JP" sz="11200" b="1" dirty="0">
              <a:solidFill>
                <a:schemeClr val="bg1"/>
              </a:solidFill>
            </a:endParaRPr>
          </a:p>
          <a:p>
            <a:r>
              <a:rPr lang="en-US" altLang="ja-JP" sz="14400" b="1" dirty="0" err="1">
                <a:solidFill>
                  <a:schemeClr val="bg1"/>
                </a:solidFill>
              </a:rPr>
              <a:t>T.Ozaki</a:t>
            </a:r>
            <a:r>
              <a:rPr lang="en-US" altLang="ja-JP" sz="14400" b="1" dirty="0">
                <a:solidFill>
                  <a:schemeClr val="bg1"/>
                </a:solidFill>
              </a:rPr>
              <a:t> and </a:t>
            </a:r>
            <a:r>
              <a:rPr lang="en-US" altLang="ja-JP" sz="14400" b="1" dirty="0" err="1">
                <a:solidFill>
                  <a:schemeClr val="bg1"/>
                </a:solidFill>
              </a:rPr>
              <a:t>H.Nakatsugawa</a:t>
            </a:r>
            <a:endParaRPr lang="ja-JP" altLang="en-US" sz="16000" b="1" dirty="0">
              <a:solidFill>
                <a:schemeClr val="bg1"/>
              </a:solidFill>
            </a:endParaRPr>
          </a:p>
          <a:p>
            <a:endParaRPr kumimoji="1" lang="ja-JP" altLang="en-US" sz="2100" dirty="0">
              <a:solidFill>
                <a:srgbClr val="FFFFFF"/>
              </a:solidFill>
            </a:endParaRPr>
          </a:p>
        </p:txBody>
      </p:sp>
      <p:pic>
        <p:nvPicPr>
          <p:cNvPr id="11" name="Picture 3">
            <a:extLst>
              <a:ext uri="{FF2B5EF4-FFF2-40B4-BE49-F238E27FC236}">
                <a16:creationId xmlns:a16="http://schemas.microsoft.com/office/drawing/2014/main" id="{32F87465-A38C-47B1-848D-8DB68069A2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スライド番号プレースホルダー 3">
            <a:extLst>
              <a:ext uri="{FF2B5EF4-FFF2-40B4-BE49-F238E27FC236}">
                <a16:creationId xmlns:a16="http://schemas.microsoft.com/office/drawing/2014/main" id="{9F2BA679-4D29-4220-AD09-D9331B67A84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71526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11BE880-9285-47C1-914D-E8280CAA0D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スライド番号プレースホルダー 7">
            <a:extLst>
              <a:ext uri="{FF2B5EF4-FFF2-40B4-BE49-F238E27FC236}">
                <a16:creationId xmlns:a16="http://schemas.microsoft.com/office/drawing/2014/main" id="{46B8C5F0-C91E-44B8-8A4B-0BB90C5DE550}"/>
              </a:ext>
            </a:extLst>
          </p:cNvPr>
          <p:cNvSpPr>
            <a:spLocks noGrp="1"/>
          </p:cNvSpPr>
          <p:nvPr>
            <p:ph type="sldNum" sz="quarter" idx="12"/>
          </p:nvPr>
        </p:nvSpPr>
        <p:spPr>
          <a:xfrm>
            <a:off x="6457950" y="6356351"/>
            <a:ext cx="2057400" cy="365125"/>
          </a:xfrm>
        </p:spPr>
        <p:txBody>
          <a:bodyPr/>
          <a:lstStyle/>
          <a:p>
            <a:fld id="{519954A3-9DFD-4C44-94BA-B95130A3BA1C}" type="slidenum">
              <a:rPr lang="en-US" smtClean="0"/>
              <a:t>10</a:t>
            </a:fld>
            <a:endParaRPr lang="en-US" dirty="0"/>
          </a:p>
        </p:txBody>
      </p:sp>
      <p:sp>
        <p:nvSpPr>
          <p:cNvPr id="10" name="タイトル 1">
            <a:extLst>
              <a:ext uri="{FF2B5EF4-FFF2-40B4-BE49-F238E27FC236}">
                <a16:creationId xmlns:a16="http://schemas.microsoft.com/office/drawing/2014/main" id="{5596F9FF-1F10-4A6C-9ADB-45A977C2DFB2}"/>
              </a:ext>
            </a:extLst>
          </p:cNvPr>
          <p:cNvSpPr>
            <a:spLocks noGrp="1"/>
          </p:cNvSpPr>
          <p:nvPr>
            <p:ph type="title"/>
          </p:nvPr>
        </p:nvSpPr>
        <p:spPr>
          <a:xfrm>
            <a:off x="781050" y="258725"/>
            <a:ext cx="7886700" cy="517894"/>
          </a:xfrm>
        </p:spPr>
        <p:txBody>
          <a:bodyPr>
            <a:noAutofit/>
          </a:bodyPr>
          <a:lstStyle/>
          <a:p>
            <a:pPr algn="ctr"/>
            <a:r>
              <a:rPr kumimoji="1" lang="en-US" altLang="ja-JP" sz="3600" b="1">
                <a:latin typeface="ＭＳ Ｐゴシック" panose="020B0600070205080204" pitchFamily="50" charset="-128"/>
                <a:ea typeface="ＭＳ Ｐゴシック" panose="020B0600070205080204" pitchFamily="50" charset="-128"/>
              </a:rPr>
              <a:t>Sebeeck coefficient </a:t>
            </a:r>
            <a:r>
              <a:rPr kumimoji="1" lang="en-US" altLang="ja-JP" sz="3600" b="1" i="1">
                <a:latin typeface="Times New Roman" panose="02020603050405020304" pitchFamily="18" charset="0"/>
                <a:ea typeface="ＭＳ Ｐゴシック" panose="020B0600070205080204" pitchFamily="50" charset="-128"/>
                <a:cs typeface="Times New Roman" panose="02020603050405020304" pitchFamily="18" charset="0"/>
              </a:rPr>
              <a:t>S</a:t>
            </a:r>
            <a:endParaRPr kumimoji="1" lang="ja-JP" altLang="en-US" sz="36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9" name="図 18">
            <a:extLst>
              <a:ext uri="{FF2B5EF4-FFF2-40B4-BE49-F238E27FC236}">
                <a16:creationId xmlns:a16="http://schemas.microsoft.com/office/drawing/2014/main" id="{DCF0E343-4690-47B6-8499-086CEF0B4BBE}"/>
              </a:ext>
            </a:extLst>
          </p:cNvPr>
          <p:cNvPicPr>
            <a:picLocks noChangeAspect="1"/>
          </p:cNvPicPr>
          <p:nvPr/>
        </p:nvPicPr>
        <p:blipFill>
          <a:blip r:embed="rId4"/>
          <a:stretch>
            <a:fillRect/>
          </a:stretch>
        </p:blipFill>
        <p:spPr>
          <a:xfrm>
            <a:off x="1673768" y="846276"/>
            <a:ext cx="6112152" cy="5875200"/>
          </a:xfrm>
          <a:prstGeom prst="rect">
            <a:avLst/>
          </a:prstGeom>
        </p:spPr>
      </p:pic>
      <p:pic>
        <p:nvPicPr>
          <p:cNvPr id="2" name="図 1">
            <a:extLst>
              <a:ext uri="{FF2B5EF4-FFF2-40B4-BE49-F238E27FC236}">
                <a16:creationId xmlns:a16="http://schemas.microsoft.com/office/drawing/2014/main" id="{0A4A5FF3-E981-4657-A053-5A66A47C02BB}"/>
              </a:ext>
            </a:extLst>
          </p:cNvPr>
          <p:cNvPicPr>
            <a:picLocks noChangeAspect="1"/>
          </p:cNvPicPr>
          <p:nvPr/>
        </p:nvPicPr>
        <p:blipFill>
          <a:blip r:embed="rId5"/>
          <a:stretch>
            <a:fillRect/>
          </a:stretch>
        </p:blipFill>
        <p:spPr>
          <a:xfrm>
            <a:off x="5063250" y="3930376"/>
            <a:ext cx="2145726" cy="2105160"/>
          </a:xfrm>
          <a:prstGeom prst="rect">
            <a:avLst/>
          </a:prstGeom>
        </p:spPr>
      </p:pic>
    </p:spTree>
    <p:extLst>
      <p:ext uri="{BB962C8B-B14F-4D97-AF65-F5344CB8AC3E}">
        <p14:creationId xmlns:p14="http://schemas.microsoft.com/office/powerpoint/2010/main" val="151317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28901F4-CBF1-4D10-95E2-035101390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スライド番号プレースホルダー 13">
            <a:extLst>
              <a:ext uri="{FF2B5EF4-FFF2-40B4-BE49-F238E27FC236}">
                <a16:creationId xmlns:a16="http://schemas.microsoft.com/office/drawing/2014/main" id="{70DB8401-ECDF-46DD-90D2-E17E011CCCD7}"/>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17" name="タイトル 1">
            <a:extLst>
              <a:ext uri="{FF2B5EF4-FFF2-40B4-BE49-F238E27FC236}">
                <a16:creationId xmlns:a16="http://schemas.microsoft.com/office/drawing/2014/main" id="{758A3452-F3F5-4DD6-B278-E3ABFF747169}"/>
              </a:ext>
            </a:extLst>
          </p:cNvPr>
          <p:cNvSpPr>
            <a:spLocks noGrp="1"/>
          </p:cNvSpPr>
          <p:nvPr>
            <p:ph type="title"/>
          </p:nvPr>
        </p:nvSpPr>
        <p:spPr>
          <a:xfrm>
            <a:off x="781050" y="258725"/>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thermal conductivity</a:t>
            </a:r>
            <a:r>
              <a:rPr lang="ja-JP" altLang="en-US" sz="3600" b="1" dirty="0">
                <a:latin typeface="ＭＳ Ｐゴシック" panose="020B0600070205080204" pitchFamily="50" charset="-128"/>
                <a:ea typeface="ＭＳ Ｐゴシック" panose="020B0600070205080204" pitchFamily="50" charset="-128"/>
              </a:rPr>
              <a:t> </a:t>
            </a:r>
            <a:r>
              <a:rPr lang="en-US" altLang="ja-JP" sz="3600" b="1" i="1" dirty="0">
                <a:latin typeface="Times New Roman" panose="02020603050405020304" pitchFamily="18" charset="0"/>
                <a:ea typeface="ＭＳ Ｐゴシック" panose="020B0600070205080204" pitchFamily="50" charset="-128"/>
                <a:cs typeface="Times New Roman" panose="02020603050405020304" pitchFamily="18" charset="0"/>
              </a:rPr>
              <a:t>κ</a:t>
            </a:r>
            <a:endParaRPr kumimoji="1" lang="ja-JP" altLang="en-US" sz="36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42001B86-FF54-4F67-98B6-16CB384C885A}"/>
              </a:ext>
            </a:extLst>
          </p:cNvPr>
          <p:cNvPicPr>
            <a:picLocks noChangeAspect="1"/>
          </p:cNvPicPr>
          <p:nvPr/>
        </p:nvPicPr>
        <p:blipFill>
          <a:blip r:embed="rId4"/>
          <a:stretch>
            <a:fillRect/>
          </a:stretch>
        </p:blipFill>
        <p:spPr>
          <a:xfrm>
            <a:off x="1805027" y="846276"/>
            <a:ext cx="5838745" cy="5875200"/>
          </a:xfrm>
          <a:prstGeom prst="rect">
            <a:avLst/>
          </a:prstGeom>
        </p:spPr>
      </p:pic>
    </p:spTree>
    <p:extLst>
      <p:ext uri="{BB962C8B-B14F-4D97-AF65-F5344CB8AC3E}">
        <p14:creationId xmlns:p14="http://schemas.microsoft.com/office/powerpoint/2010/main" val="204678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28901F4-CBF1-4D10-95E2-035101390C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スライド番号プレースホルダー 13">
            <a:extLst>
              <a:ext uri="{FF2B5EF4-FFF2-40B4-BE49-F238E27FC236}">
                <a16:creationId xmlns:a16="http://schemas.microsoft.com/office/drawing/2014/main" id="{70DB8401-ECDF-46DD-90D2-E17E011CCCD7}"/>
              </a:ext>
            </a:extLst>
          </p:cNvPr>
          <p:cNvSpPr>
            <a:spLocks noGrp="1"/>
          </p:cNvSpPr>
          <p:nvPr>
            <p:ph type="sldNum" sz="quarter" idx="12"/>
          </p:nvPr>
        </p:nvSpPr>
        <p:spPr>
          <a:xfrm>
            <a:off x="6457950" y="6356351"/>
            <a:ext cx="2057400" cy="365125"/>
          </a:xfrm>
        </p:spPr>
        <p:txBody>
          <a:bodyPr/>
          <a:lstStyle/>
          <a:p>
            <a:fld id="{519954A3-9DFD-4C44-94BA-B95130A3BA1C}" type="slidenum">
              <a:rPr lang="en-US" smtClean="0"/>
              <a:t>12</a:t>
            </a:fld>
            <a:endParaRPr lang="en-US" dirty="0"/>
          </a:p>
        </p:txBody>
      </p:sp>
      <p:sp>
        <p:nvSpPr>
          <p:cNvPr id="17" name="タイトル 1">
            <a:extLst>
              <a:ext uri="{FF2B5EF4-FFF2-40B4-BE49-F238E27FC236}">
                <a16:creationId xmlns:a16="http://schemas.microsoft.com/office/drawing/2014/main" id="{758A3452-F3F5-4DD6-B278-E3ABFF747169}"/>
              </a:ext>
            </a:extLst>
          </p:cNvPr>
          <p:cNvSpPr>
            <a:spLocks noGrp="1"/>
          </p:cNvSpPr>
          <p:nvPr>
            <p:ph type="title"/>
          </p:nvPr>
        </p:nvSpPr>
        <p:spPr>
          <a:xfrm>
            <a:off x="781050" y="258725"/>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thermal conductivity</a:t>
            </a:r>
            <a:r>
              <a:rPr lang="ja-JP" altLang="en-US" sz="3600" b="1" dirty="0">
                <a:latin typeface="ＭＳ Ｐゴシック" panose="020B0600070205080204" pitchFamily="50" charset="-128"/>
                <a:ea typeface="ＭＳ Ｐゴシック" panose="020B0600070205080204" pitchFamily="50" charset="-128"/>
              </a:rPr>
              <a:t> </a:t>
            </a:r>
            <a:r>
              <a:rPr lang="en-US" altLang="ja-JP" sz="3600" b="1" i="1" dirty="0">
                <a:latin typeface="Times New Roman" panose="02020603050405020304" pitchFamily="18" charset="0"/>
                <a:ea typeface="ＭＳ Ｐゴシック" panose="020B0600070205080204" pitchFamily="50" charset="-128"/>
                <a:cs typeface="Times New Roman" panose="02020603050405020304" pitchFamily="18" charset="0"/>
              </a:rPr>
              <a:t>κ</a:t>
            </a:r>
            <a:endParaRPr kumimoji="1" lang="ja-JP" altLang="en-US" sz="36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9D2985B2-6CCA-4C64-A639-9DCE2D339CAF}"/>
              </a:ext>
            </a:extLst>
          </p:cNvPr>
          <p:cNvPicPr>
            <a:picLocks noChangeAspect="1"/>
          </p:cNvPicPr>
          <p:nvPr/>
        </p:nvPicPr>
        <p:blipFill>
          <a:blip r:embed="rId4"/>
          <a:stretch>
            <a:fillRect/>
          </a:stretch>
        </p:blipFill>
        <p:spPr>
          <a:xfrm>
            <a:off x="1619268" y="724188"/>
            <a:ext cx="5905464" cy="5875087"/>
          </a:xfrm>
          <a:prstGeom prst="rect">
            <a:avLst/>
          </a:prstGeom>
        </p:spPr>
      </p:pic>
      <p:sp>
        <p:nvSpPr>
          <p:cNvPr id="9" name="正方形/長方形 8">
            <a:extLst>
              <a:ext uri="{FF2B5EF4-FFF2-40B4-BE49-F238E27FC236}">
                <a16:creationId xmlns:a16="http://schemas.microsoft.com/office/drawing/2014/main" id="{32CBE475-9159-4094-AA39-72C9F9A7379D}"/>
              </a:ext>
            </a:extLst>
          </p:cNvPr>
          <p:cNvSpPr/>
          <p:nvPr/>
        </p:nvSpPr>
        <p:spPr>
          <a:xfrm>
            <a:off x="2620014" y="4581525"/>
            <a:ext cx="4557074" cy="830997"/>
          </a:xfrm>
          <a:prstGeom prst="rect">
            <a:avLst/>
          </a:prstGeom>
          <a:noFill/>
          <a:ln>
            <a:noFill/>
            <a:prstDash val="sysDash"/>
          </a:ln>
        </p:spPr>
        <p:txBody>
          <a:bodyPr wrap="square">
            <a:spAutoFit/>
          </a:bodyPr>
          <a:lstStyle/>
          <a:p>
            <a:pPr algn="just"/>
            <a:r>
              <a:rPr lang="en-US" altLang="ja-JP" sz="2400" kern="100" spc="-10" dirty="0">
                <a:latin typeface="Times New Roman" panose="02020603050405020304" pitchFamily="18" charset="0"/>
                <a:ea typeface="ＭＳ 明朝" panose="02020609040205080304" pitchFamily="17" charset="-128"/>
              </a:rPr>
              <a:t>Wiedemann-Franz</a:t>
            </a:r>
            <a:r>
              <a:rPr lang="en-US" altLang="ja-JP" sz="2400" kern="100" spc="-10" dirty="0">
                <a:latin typeface="Times New Roman" panose="02020603050405020304" pitchFamily="18" charset="0"/>
                <a:ea typeface="ＭＳ 明朝" panose="02020609040205080304" pitchFamily="17" charset="-128"/>
                <a:cs typeface="Times New Roman" panose="02020603050405020304" pitchFamily="18" charset="0"/>
              </a:rPr>
              <a:t> rule  </a:t>
            </a:r>
          </a:p>
          <a:p>
            <a:pPr algn="just"/>
            <a:r>
              <a:rPr lang="en-US" altLang="ja-JP" sz="2400" i="1" kern="100" spc="-10" dirty="0" err="1">
                <a:latin typeface="Times New Roman" panose="02020603050405020304" pitchFamily="18" charset="0"/>
                <a:ea typeface="ＭＳ 明朝" panose="02020609040205080304" pitchFamily="17" charset="-128"/>
              </a:rPr>
              <a:t>κ</a:t>
            </a:r>
            <a:r>
              <a:rPr lang="en-US" altLang="ja-JP" sz="2400" i="1" kern="100" spc="-10" baseline="-25000" dirty="0" err="1">
                <a:latin typeface="Times New Roman" panose="02020603050405020304" pitchFamily="18" charset="0"/>
                <a:ea typeface="ＭＳ 明朝" panose="02020609040205080304" pitchFamily="17" charset="-128"/>
              </a:rPr>
              <a:t>car</a:t>
            </a:r>
            <a:r>
              <a:rPr lang="en-US" altLang="ja-JP" sz="2400" kern="100" spc="-10" dirty="0">
                <a:latin typeface="Times New Roman" panose="02020603050405020304" pitchFamily="18" charset="0"/>
                <a:ea typeface="ＭＳ 明朝" panose="02020609040205080304" pitchFamily="17" charset="-128"/>
              </a:rPr>
              <a:t> = </a:t>
            </a:r>
            <a:r>
              <a:rPr lang="en-US" altLang="ja-JP" sz="2400" i="1" kern="100" spc="-10" dirty="0">
                <a:latin typeface="Times New Roman" panose="02020603050405020304" pitchFamily="18" charset="0"/>
                <a:ea typeface="ＭＳ 明朝" panose="02020609040205080304" pitchFamily="17" charset="-128"/>
              </a:rPr>
              <a:t>LT</a:t>
            </a:r>
            <a:r>
              <a:rPr lang="en-US" altLang="ja-JP" sz="2400" kern="100" spc="-10" dirty="0">
                <a:latin typeface="Times New Roman" panose="02020603050405020304" pitchFamily="18" charset="0"/>
                <a:ea typeface="ＭＳ 明朝" panose="02020609040205080304" pitchFamily="17" charset="-128"/>
              </a:rPr>
              <a:t>/</a:t>
            </a:r>
            <a:r>
              <a:rPr lang="en-US" altLang="ja-JP" sz="2400" i="1" kern="100" spc="-10" dirty="0">
                <a:latin typeface="Times New Roman" panose="02020603050405020304" pitchFamily="18" charset="0"/>
                <a:ea typeface="ＭＳ 明朝" panose="02020609040205080304" pitchFamily="17" charset="-128"/>
              </a:rPr>
              <a:t>ρ </a:t>
            </a:r>
            <a:r>
              <a:rPr lang="en-US" altLang="ja-JP" sz="2400" kern="100" spc="-10" dirty="0">
                <a:latin typeface="Times New Roman" panose="02020603050405020304" pitchFamily="18" charset="0"/>
                <a:ea typeface="ＭＳ 明朝" panose="02020609040205080304" pitchFamily="17" charset="-128"/>
              </a:rPr>
              <a:t>(</a:t>
            </a:r>
            <a:r>
              <a:rPr lang="en-US" altLang="ja-JP" sz="2400" i="1" dirty="0">
                <a:latin typeface="Times New Roman" panose="02020603050405020304" pitchFamily="18" charset="0"/>
                <a:cs typeface="Times New Roman" panose="02020603050405020304" pitchFamily="18" charset="0"/>
              </a:rPr>
              <a:t>L</a:t>
            </a:r>
            <a:r>
              <a:rPr lang="en-US" altLang="ja-JP" sz="2400" dirty="0">
                <a:latin typeface="Times New Roman" panose="02020603050405020304" pitchFamily="18" charset="0"/>
                <a:cs typeface="Times New Roman" panose="02020603050405020304" pitchFamily="18" charset="0"/>
              </a:rPr>
              <a:t> = 2.45</a:t>
            </a:r>
            <a:r>
              <a:rPr lang="ja-JP" altLang="ja-JP" sz="2400" dirty="0">
                <a:latin typeface="Times New Roman" panose="02020603050405020304" pitchFamily="18" charset="0"/>
                <a:cs typeface="Times New Roman" panose="02020603050405020304" pitchFamily="18" charset="0"/>
              </a:rPr>
              <a:t>×</a:t>
            </a:r>
            <a:r>
              <a:rPr lang="en-US" altLang="ja-JP" sz="2400" dirty="0">
                <a:latin typeface="Times New Roman" panose="02020603050405020304" pitchFamily="18" charset="0"/>
                <a:cs typeface="Times New Roman" panose="02020603050405020304" pitchFamily="18" charset="0"/>
              </a:rPr>
              <a:t>10</a:t>
            </a:r>
            <a:r>
              <a:rPr lang="en-US" altLang="ja-JP" sz="2400" baseline="30000" dirty="0">
                <a:latin typeface="Times New Roman" panose="02020603050405020304" pitchFamily="18" charset="0"/>
                <a:cs typeface="Times New Roman" panose="02020603050405020304" pitchFamily="18" charset="0"/>
              </a:rPr>
              <a:t>-8</a:t>
            </a:r>
            <a:r>
              <a:rPr lang="en-US" altLang="ja-JP" sz="2400" dirty="0">
                <a:latin typeface="Times New Roman" panose="02020603050405020304" pitchFamily="18" charset="0"/>
                <a:cs typeface="Times New Roman" panose="02020603050405020304" pitchFamily="18" charset="0"/>
              </a:rPr>
              <a:t>WΩ/K</a:t>
            </a:r>
            <a:r>
              <a:rPr lang="en-US" altLang="ja-JP" sz="2400" baseline="30000" dirty="0">
                <a:latin typeface="Times New Roman" panose="02020603050405020304" pitchFamily="18" charset="0"/>
                <a:cs typeface="Times New Roman" panose="02020603050405020304" pitchFamily="18" charset="0"/>
              </a:rPr>
              <a:t>2</a:t>
            </a:r>
            <a:r>
              <a:rPr lang="en-US" altLang="ja-JP" sz="2400" dirty="0">
                <a:latin typeface="Times New Roman" panose="02020603050405020304" pitchFamily="18" charset="0"/>
                <a:cs typeface="Times New Roman" panose="02020603050405020304" pitchFamily="18" charset="0"/>
              </a:rPr>
              <a:t>)</a:t>
            </a:r>
            <a:endParaRPr lang="ja-JP" altLang="en-US" sz="2400" dirty="0">
              <a:latin typeface="Times New Roman" panose="02020603050405020304" pitchFamily="18" charset="0"/>
              <a:cs typeface="Times New Roman" panose="02020603050405020304" pitchFamily="18" charset="0"/>
            </a:endParaRPr>
          </a:p>
        </p:txBody>
      </p:sp>
      <p:sp>
        <p:nvSpPr>
          <p:cNvPr id="10" name="正方形/長方形 9">
            <a:extLst>
              <a:ext uri="{FF2B5EF4-FFF2-40B4-BE49-F238E27FC236}">
                <a16:creationId xmlns:a16="http://schemas.microsoft.com/office/drawing/2014/main" id="{8DE76E7B-EE15-475E-892C-A854BF99F08D}"/>
              </a:ext>
            </a:extLst>
          </p:cNvPr>
          <p:cNvSpPr/>
          <p:nvPr/>
        </p:nvSpPr>
        <p:spPr>
          <a:xfrm>
            <a:off x="2620014" y="4194633"/>
            <a:ext cx="1951986" cy="461665"/>
          </a:xfrm>
          <a:prstGeom prst="rect">
            <a:avLst/>
          </a:prstGeom>
          <a:noFill/>
          <a:ln>
            <a:noFill/>
            <a:prstDash val="sysDash"/>
          </a:ln>
        </p:spPr>
        <p:txBody>
          <a:bodyPr wrap="square">
            <a:spAutoFit/>
          </a:bodyPr>
          <a:lstStyle/>
          <a:p>
            <a:pPr algn="just"/>
            <a:r>
              <a:rPr lang="en-US" altLang="ja-JP" sz="2400" i="1" dirty="0" err="1">
                <a:solidFill>
                  <a:srgbClr val="FF0000"/>
                </a:solidFill>
                <a:latin typeface="Times New Roman" panose="02020603050405020304" pitchFamily="18" charset="0"/>
                <a:cs typeface="Times New Roman" panose="02020603050405020304" pitchFamily="18" charset="0"/>
              </a:rPr>
              <a:t>κ</a:t>
            </a:r>
            <a:r>
              <a:rPr lang="en-US" altLang="ja-JP" sz="2400" i="1" baseline="-25000" dirty="0" err="1">
                <a:solidFill>
                  <a:srgbClr val="FF0000"/>
                </a:solidFill>
                <a:latin typeface="Times New Roman" panose="02020603050405020304" pitchFamily="18" charset="0"/>
                <a:cs typeface="Times New Roman" panose="02020603050405020304" pitchFamily="18" charset="0"/>
              </a:rPr>
              <a:t>ph</a:t>
            </a:r>
            <a:r>
              <a:rPr lang="en-US" altLang="ja-JP" sz="2400" i="1" baseline="-25000" dirty="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 </a:t>
            </a:r>
            <a:r>
              <a:rPr lang="en-US" altLang="ja-JP" sz="2400" i="1" dirty="0">
                <a:solidFill>
                  <a:srgbClr val="FF0000"/>
                </a:solidFill>
                <a:latin typeface="Times New Roman" panose="02020603050405020304" pitchFamily="18" charset="0"/>
                <a:cs typeface="Times New Roman" panose="02020603050405020304" pitchFamily="18" charset="0"/>
              </a:rPr>
              <a:t>κ</a:t>
            </a:r>
            <a:r>
              <a:rPr lang="en-US" altLang="ja-JP" sz="2400" i="1" baseline="-25000" dirty="0">
                <a:solidFill>
                  <a:srgbClr val="FF0000"/>
                </a:solidFill>
                <a:latin typeface="Times New Roman" panose="02020603050405020304" pitchFamily="18" charset="0"/>
                <a:cs typeface="Times New Roman" panose="02020603050405020304" pitchFamily="18" charset="0"/>
              </a:rPr>
              <a:t> </a:t>
            </a:r>
            <a:r>
              <a:rPr lang="en-US" altLang="ja-JP" sz="2400" dirty="0">
                <a:solidFill>
                  <a:srgbClr val="FF0000"/>
                </a:solidFill>
                <a:latin typeface="Times New Roman" panose="02020603050405020304" pitchFamily="18" charset="0"/>
                <a:cs typeface="Times New Roman" panose="02020603050405020304" pitchFamily="18" charset="0"/>
              </a:rPr>
              <a:t>- </a:t>
            </a:r>
            <a:r>
              <a:rPr lang="en-US" altLang="ja-JP" sz="2400" i="1" dirty="0" err="1">
                <a:solidFill>
                  <a:srgbClr val="FF0000"/>
                </a:solidFill>
                <a:latin typeface="Times New Roman" panose="02020603050405020304" pitchFamily="18" charset="0"/>
                <a:cs typeface="Times New Roman" panose="02020603050405020304" pitchFamily="18" charset="0"/>
              </a:rPr>
              <a:t>κ</a:t>
            </a:r>
            <a:r>
              <a:rPr lang="en-US" altLang="ja-JP" sz="2400" i="1" baseline="-25000" dirty="0" err="1">
                <a:solidFill>
                  <a:srgbClr val="FF0000"/>
                </a:solidFill>
                <a:latin typeface="Times New Roman" panose="02020603050405020304" pitchFamily="18" charset="0"/>
                <a:cs typeface="Times New Roman" panose="02020603050405020304" pitchFamily="18" charset="0"/>
              </a:rPr>
              <a:t>car</a:t>
            </a:r>
            <a:endParaRPr lang="ja-JP"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64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E45E2B-7949-4590-AE01-F5D6A4AB4051}"/>
              </a:ext>
            </a:extLst>
          </p:cNvPr>
          <p:cNvSpPr>
            <a:spLocks noGrp="1"/>
          </p:cNvSpPr>
          <p:nvPr>
            <p:ph type="sldNum" sz="quarter" idx="12"/>
          </p:nvPr>
        </p:nvSpPr>
        <p:spPr/>
        <p:txBody>
          <a:bodyPr/>
          <a:lstStyle/>
          <a:p>
            <a:fld id="{519954A3-9DFD-4C44-94BA-B95130A3BA1C}" type="slidenum">
              <a:rPr lang="en-US" smtClean="0"/>
              <a:t>13</a:t>
            </a:fld>
            <a:endParaRPr lang="en-US" dirty="0"/>
          </a:p>
        </p:txBody>
      </p:sp>
      <p:pic>
        <p:nvPicPr>
          <p:cNvPr id="8" name="Picture 3">
            <a:extLst>
              <a:ext uri="{FF2B5EF4-FFF2-40B4-BE49-F238E27FC236}">
                <a16:creationId xmlns:a16="http://schemas.microsoft.com/office/drawing/2014/main" id="{B8A31068-1075-4006-893D-FE1F6D72B3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タイトル 1">
            <a:extLst>
              <a:ext uri="{FF2B5EF4-FFF2-40B4-BE49-F238E27FC236}">
                <a16:creationId xmlns:a16="http://schemas.microsoft.com/office/drawing/2014/main" id="{888945A2-4CAC-4472-B550-1502D4FB9A08}"/>
              </a:ext>
            </a:extLst>
          </p:cNvPr>
          <p:cNvSpPr txBox="1">
            <a:spLocks/>
          </p:cNvSpPr>
          <p:nvPr/>
        </p:nvSpPr>
        <p:spPr>
          <a:xfrm>
            <a:off x="781050" y="258725"/>
            <a:ext cx="7886700" cy="5178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600" b="1" dirty="0">
                <a:latin typeface="ＭＳ Ｐゴシック" panose="020B0600070205080204" pitchFamily="50" charset="-128"/>
                <a:ea typeface="ＭＳ Ｐゴシック" panose="020B0600070205080204" pitchFamily="50" charset="-128"/>
              </a:rPr>
              <a:t>dimensionless figure of merit </a:t>
            </a:r>
            <a:r>
              <a:rPr lang="en-US" altLang="ja-JP" sz="3600" b="1" i="1" dirty="0">
                <a:latin typeface="Times New Roman" panose="02020603050405020304" pitchFamily="18" charset="0"/>
                <a:ea typeface="ＭＳ Ｐゴシック" panose="020B0600070205080204" pitchFamily="50" charset="-128"/>
                <a:cs typeface="Times New Roman" panose="02020603050405020304" pitchFamily="18" charset="0"/>
              </a:rPr>
              <a:t>ZT</a:t>
            </a:r>
            <a:endParaRPr lang="ja-JP" altLang="en-US" sz="36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D400766E-C039-4544-9A4C-E9D248DC3351}"/>
              </a:ext>
            </a:extLst>
          </p:cNvPr>
          <p:cNvPicPr>
            <a:picLocks noChangeAspect="1"/>
          </p:cNvPicPr>
          <p:nvPr/>
        </p:nvPicPr>
        <p:blipFill>
          <a:blip r:embed="rId4"/>
          <a:stretch>
            <a:fillRect/>
          </a:stretch>
        </p:blipFill>
        <p:spPr>
          <a:xfrm>
            <a:off x="1491620" y="846276"/>
            <a:ext cx="6160759" cy="5875200"/>
          </a:xfrm>
          <a:prstGeom prst="rect">
            <a:avLst/>
          </a:prstGeom>
        </p:spPr>
      </p:pic>
    </p:spTree>
    <p:extLst>
      <p:ext uri="{BB962C8B-B14F-4D97-AF65-F5344CB8AC3E}">
        <p14:creationId xmlns:p14="http://schemas.microsoft.com/office/powerpoint/2010/main" val="309300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618964-7527-4B72-8768-0361246CD62C}"/>
              </a:ext>
            </a:extLst>
          </p:cNvPr>
          <p:cNvSpPr>
            <a:spLocks noGrp="1"/>
          </p:cNvSpPr>
          <p:nvPr>
            <p:ph idx="1"/>
          </p:nvPr>
        </p:nvSpPr>
        <p:spPr>
          <a:xfrm>
            <a:off x="552451" y="1185863"/>
            <a:ext cx="8167688" cy="4991100"/>
          </a:xfrm>
        </p:spPr>
        <p:txBody>
          <a:bodyPr>
            <a:noAutofit/>
          </a:bodyPr>
          <a:lstStyle/>
          <a:p>
            <a:pPr marL="571500" lvl="0" indent="-571500" algn="just" eaLnBrk="0" fontAlgn="base" hangingPunct="0">
              <a:lnSpc>
                <a:spcPct val="100000"/>
              </a:lnSpc>
              <a:spcBef>
                <a:spcPct val="0"/>
              </a:spcBef>
              <a:spcAft>
                <a:spcPct val="0"/>
              </a:spcAft>
              <a:buFont typeface="Wingdings" panose="05000000000000000000" pitchFamily="2" charset="2"/>
              <a:buChar char="Ø"/>
              <a:defRPr/>
            </a:pP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By milling in </a:t>
            </a:r>
            <a:r>
              <a:rPr kumimoji="0" lang="en-US" altLang="ja-JP" sz="2000" b="1" kern="0"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Ar</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formation of second phase was suppressed and  stoichiometric Fe</a:t>
            </a:r>
            <a:r>
              <a:rPr kumimoji="0" lang="en-US" altLang="ja-JP" sz="2000" b="1" kern="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TiSn composition was maintained, and the decrease of |S| in the </a:t>
            </a:r>
            <a:r>
              <a:rPr kumimoji="0" lang="en-US" altLang="ja-JP" sz="2000" b="1" kern="0"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Ar</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sample was suppressed.</a:t>
            </a:r>
          </a:p>
          <a:p>
            <a:pPr marL="0" lvl="0" indent="0" algn="just" eaLnBrk="0" fontAlgn="base" hangingPunct="0">
              <a:lnSpc>
                <a:spcPct val="100000"/>
              </a:lnSpc>
              <a:spcBef>
                <a:spcPct val="0"/>
              </a:spcBef>
              <a:spcAft>
                <a:spcPct val="0"/>
              </a:spcAft>
              <a:buNone/>
              <a:defRPr/>
            </a:pPr>
            <a:endParaRPr kumimoji="0" lang="en-US" altLang="ja-JP" sz="14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lvl="0" indent="-571500" algn="just" eaLnBrk="0" fontAlgn="base" hangingPunct="0">
              <a:lnSpc>
                <a:spcPct val="100000"/>
              </a:lnSpc>
              <a:spcBef>
                <a:spcPct val="0"/>
              </a:spcBef>
              <a:spcAft>
                <a:spcPct val="0"/>
              </a:spcAft>
              <a:buFont typeface="Wingdings" panose="05000000000000000000" pitchFamily="2" charset="2"/>
              <a:buChar char="Ø"/>
              <a:defRPr/>
            </a:pP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As milling time longer, dispersion of particle size was suppressed, and average particle size was reduced from 0.88</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μ</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m at 1h to 0.66</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μ</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m at 12h.</a:t>
            </a:r>
          </a:p>
          <a:p>
            <a:pPr marL="0" lvl="0" indent="0" algn="just" eaLnBrk="0" fontAlgn="base" hangingPunct="0">
              <a:lnSpc>
                <a:spcPct val="100000"/>
              </a:lnSpc>
              <a:spcBef>
                <a:spcPct val="0"/>
              </a:spcBef>
              <a:spcAft>
                <a:spcPct val="0"/>
              </a:spcAft>
              <a:buNone/>
              <a:defRPr/>
            </a:pPr>
            <a:endParaRPr kumimoji="0" lang="en-US" altLang="ja-JP" sz="14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lvl="0" indent="-571500" algn="just" eaLnBrk="0" fontAlgn="base" hangingPunct="0">
              <a:lnSpc>
                <a:spcPct val="100000"/>
              </a:lnSpc>
              <a:spcBef>
                <a:spcPct val="0"/>
              </a:spcBef>
              <a:spcAft>
                <a:spcPct val="0"/>
              </a:spcAft>
              <a:buFont typeface="Wingdings" panose="05000000000000000000" pitchFamily="2" charset="2"/>
              <a:buChar char="Ø"/>
              <a:defRPr/>
            </a:pP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As milling time longer, lattice thermal conductivity decreased, especially </a:t>
            </a:r>
            <a:r>
              <a:rPr kumimoji="0" lang="en-US" altLang="ja-JP" sz="2000" b="1" kern="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4.24W/mK@350 K </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for the sample milled for 12h in Ar.</a:t>
            </a:r>
          </a:p>
          <a:p>
            <a:pPr marL="0" lvl="0" indent="0" algn="just" eaLnBrk="0" fontAlgn="base" hangingPunct="0">
              <a:lnSpc>
                <a:spcPct val="100000"/>
              </a:lnSpc>
              <a:spcBef>
                <a:spcPct val="0"/>
              </a:spcBef>
              <a:spcAft>
                <a:spcPct val="0"/>
              </a:spcAft>
              <a:buNone/>
              <a:defRPr/>
            </a:pPr>
            <a:endParaRPr kumimoji="0" lang="en-US" altLang="ja-JP" sz="14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lvl="0" indent="-571500" algn="just" eaLnBrk="0" fontAlgn="base" hangingPunct="0">
              <a:lnSpc>
                <a:spcPct val="100000"/>
              </a:lnSpc>
              <a:spcBef>
                <a:spcPct val="0"/>
              </a:spcBef>
              <a:spcAft>
                <a:spcPct val="0"/>
              </a:spcAft>
              <a:buFont typeface="Wingdings" panose="05000000000000000000" pitchFamily="2" charset="2"/>
              <a:buChar char="Ø"/>
              <a:defRPr/>
            </a:pP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Maximum dimensionless figure of merit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ZT</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was p-type thermoelectric characteristics of </a:t>
            </a:r>
            <a:r>
              <a:rPr kumimoji="0" lang="en-US" altLang="ja-JP" sz="2000" b="1" kern="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0.0013@305K</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of milled for 3h in Ar.</a:t>
            </a:r>
          </a:p>
          <a:p>
            <a:pPr marL="0" lvl="0" indent="0" algn="just" eaLnBrk="0" fontAlgn="base" hangingPunct="0">
              <a:lnSpc>
                <a:spcPct val="100000"/>
              </a:lnSpc>
              <a:spcBef>
                <a:spcPct val="0"/>
              </a:spcBef>
              <a:spcAft>
                <a:spcPct val="0"/>
              </a:spcAft>
              <a:buNone/>
              <a:defRPr/>
            </a:pPr>
            <a:endParaRPr kumimoji="0" lang="en-US" altLang="ja-JP" sz="14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lvl="0" indent="-571500" algn="just" eaLnBrk="0" fontAlgn="base" hangingPunct="0">
              <a:lnSpc>
                <a:spcPct val="100000"/>
              </a:lnSpc>
              <a:spcBef>
                <a:spcPct val="0"/>
              </a:spcBef>
              <a:spcAft>
                <a:spcPct val="0"/>
              </a:spcAft>
              <a:buFont typeface="Wingdings" panose="05000000000000000000" pitchFamily="2" charset="2"/>
              <a:buChar char="Ø"/>
              <a:defRPr/>
            </a:pP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As future plans, further improvements of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ZT</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are expected by preparing Fe</a:t>
            </a:r>
            <a:r>
              <a:rPr kumimoji="0" lang="en-US" altLang="ja-JP" sz="2000" b="1" kern="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r>
              <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TiSn sintered sample with stoichiometric composition shifted.</a:t>
            </a:r>
          </a:p>
        </p:txBody>
      </p:sp>
      <p:pic>
        <p:nvPicPr>
          <p:cNvPr id="5" name="Picture 3">
            <a:extLst>
              <a:ext uri="{FF2B5EF4-FFF2-40B4-BE49-F238E27FC236}">
                <a16:creationId xmlns:a16="http://schemas.microsoft.com/office/drawing/2014/main" id="{996669DB-28C1-40EF-9A52-249DB2B48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スライド番号プレースホルダー 3">
            <a:extLst>
              <a:ext uri="{FF2B5EF4-FFF2-40B4-BE49-F238E27FC236}">
                <a16:creationId xmlns:a16="http://schemas.microsoft.com/office/drawing/2014/main" id="{1B7F4D0A-33E5-4866-993D-F2D02B45728D}"/>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7" name="タイトル 1">
            <a:extLst>
              <a:ext uri="{FF2B5EF4-FFF2-40B4-BE49-F238E27FC236}">
                <a16:creationId xmlns:a16="http://schemas.microsoft.com/office/drawing/2014/main" id="{0794E65E-1027-4AA9-BDD7-4171E4D70E84}"/>
              </a:ext>
            </a:extLst>
          </p:cNvPr>
          <p:cNvSpPr>
            <a:spLocks noGrp="1"/>
          </p:cNvSpPr>
          <p:nvPr>
            <p:ph type="title"/>
          </p:nvPr>
        </p:nvSpPr>
        <p:spPr>
          <a:xfrm>
            <a:off x="781050" y="258725"/>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C</a:t>
            </a:r>
            <a:r>
              <a:rPr kumimoji="1" lang="en-US" altLang="ja-JP" sz="3600" b="1" dirty="0">
                <a:latin typeface="ＭＳ Ｐゴシック" panose="020B0600070205080204" pitchFamily="50" charset="-128"/>
                <a:ea typeface="ＭＳ Ｐゴシック" panose="020B0600070205080204" pitchFamily="50" charset="-128"/>
              </a:rPr>
              <a:t>onclusion</a:t>
            </a:r>
            <a:endParaRPr kumimoji="1" lang="ja-JP" altLang="en-US" sz="36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695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C81F19-5620-424A-83B7-C4935BF15FD8}"/>
              </a:ext>
            </a:extLst>
          </p:cNvPr>
          <p:cNvSpPr>
            <a:spLocks noGrp="1"/>
          </p:cNvSpPr>
          <p:nvPr>
            <p:ph type="title"/>
          </p:nvPr>
        </p:nvSpPr>
        <p:spPr>
          <a:xfrm>
            <a:off x="628650" y="2809240"/>
            <a:ext cx="8144510" cy="1282541"/>
          </a:xfrm>
        </p:spPr>
        <p:txBody>
          <a:bodyPr>
            <a:normAutofit/>
          </a:bodyPr>
          <a:lstStyle/>
          <a:p>
            <a:pPr algn="ctr"/>
            <a:r>
              <a:rPr lang="en-US" altLang="ja-JP" sz="4400" b="1" dirty="0">
                <a:latin typeface="ＭＳ Ｐゴシック" panose="020B0600070205080204" pitchFamily="50" charset="-128"/>
                <a:ea typeface="ＭＳ Ｐゴシック" panose="020B0600070205080204" pitchFamily="50" charset="-128"/>
              </a:rPr>
              <a:t>Thank</a:t>
            </a:r>
            <a:r>
              <a:rPr lang="ja-JP" altLang="en-US" sz="4400" b="1" dirty="0">
                <a:latin typeface="ＭＳ Ｐゴシック" panose="020B0600070205080204" pitchFamily="50" charset="-128"/>
                <a:ea typeface="ＭＳ Ｐゴシック" panose="020B0600070205080204" pitchFamily="50" charset="-128"/>
              </a:rPr>
              <a:t> </a:t>
            </a:r>
            <a:r>
              <a:rPr lang="en-US" altLang="ja-JP" sz="4400" b="1" dirty="0">
                <a:latin typeface="ＭＳ Ｐゴシック" panose="020B0600070205080204" pitchFamily="50" charset="-128"/>
                <a:ea typeface="ＭＳ Ｐゴシック" panose="020B0600070205080204" pitchFamily="50" charset="-128"/>
              </a:rPr>
              <a:t>you</a:t>
            </a:r>
            <a:r>
              <a:rPr lang="ja-JP" altLang="en-US" sz="4400" b="1" dirty="0">
                <a:latin typeface="ＭＳ Ｐゴシック" panose="020B0600070205080204" pitchFamily="50" charset="-128"/>
                <a:ea typeface="ＭＳ Ｐゴシック" panose="020B0600070205080204" pitchFamily="50" charset="-128"/>
              </a:rPr>
              <a:t> </a:t>
            </a:r>
            <a:r>
              <a:rPr lang="en-US" altLang="ja-JP" sz="4400" b="1" dirty="0">
                <a:latin typeface="ＭＳ Ｐゴシック" panose="020B0600070205080204" pitchFamily="50" charset="-128"/>
                <a:ea typeface="ＭＳ Ｐゴシック" panose="020B0600070205080204" pitchFamily="50" charset="-128"/>
              </a:rPr>
              <a:t>for</a:t>
            </a:r>
            <a:r>
              <a:rPr lang="ja-JP" altLang="en-US" sz="4400" b="1" dirty="0">
                <a:latin typeface="ＭＳ Ｐゴシック" panose="020B0600070205080204" pitchFamily="50" charset="-128"/>
                <a:ea typeface="ＭＳ Ｐゴシック" panose="020B0600070205080204" pitchFamily="50" charset="-128"/>
              </a:rPr>
              <a:t> </a:t>
            </a:r>
            <a:r>
              <a:rPr lang="en-US" altLang="ja-JP" sz="4400" b="1" dirty="0">
                <a:latin typeface="ＭＳ Ｐゴシック" panose="020B0600070205080204" pitchFamily="50" charset="-128"/>
                <a:ea typeface="ＭＳ Ｐゴシック" panose="020B0600070205080204" pitchFamily="50" charset="-128"/>
              </a:rPr>
              <a:t>your kind</a:t>
            </a:r>
            <a:r>
              <a:rPr lang="ja-JP" altLang="en-US" sz="4400" b="1" dirty="0">
                <a:latin typeface="ＭＳ Ｐゴシック" panose="020B0600070205080204" pitchFamily="50" charset="-128"/>
                <a:ea typeface="ＭＳ Ｐゴシック" panose="020B0600070205080204" pitchFamily="50" charset="-128"/>
              </a:rPr>
              <a:t> </a:t>
            </a:r>
            <a:r>
              <a:rPr lang="en-US" altLang="ja-JP" sz="4400" b="1" dirty="0">
                <a:latin typeface="ＭＳ Ｐゴシック" panose="020B0600070205080204" pitchFamily="50" charset="-128"/>
                <a:ea typeface="ＭＳ Ｐゴシック" panose="020B0600070205080204" pitchFamily="50" charset="-128"/>
              </a:rPr>
              <a:t>attention.</a:t>
            </a:r>
            <a:endParaRPr kumimoji="1" lang="ja-JP" altLang="en-US" sz="4400" b="1"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1458FBB-F2FB-4DF0-AB76-D1F675033EDD}"/>
              </a:ext>
            </a:extLst>
          </p:cNvPr>
          <p:cNvSpPr>
            <a:spLocks noGrp="1"/>
          </p:cNvSpPr>
          <p:nvPr>
            <p:ph type="sldNum" sz="quarter" idx="12"/>
          </p:nvPr>
        </p:nvSpPr>
        <p:spPr/>
        <p:txBody>
          <a:bodyPr/>
          <a:lstStyle/>
          <a:p>
            <a:fld id="{519954A3-9DFD-4C44-94BA-B95130A3BA1C}" type="slidenum">
              <a:rPr lang="en-US" smtClean="0"/>
              <a:t>15</a:t>
            </a:fld>
            <a:endParaRPr lang="en-US" dirty="0"/>
          </a:p>
        </p:txBody>
      </p:sp>
      <p:pic>
        <p:nvPicPr>
          <p:cNvPr id="5" name="Picture 3">
            <a:extLst>
              <a:ext uri="{FF2B5EF4-FFF2-40B4-BE49-F238E27FC236}">
                <a16:creationId xmlns:a16="http://schemas.microsoft.com/office/drawing/2014/main" id="{034403F4-0B5C-4A2E-9DF1-B6FC8DE0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8184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2D6DEF69-B5A4-4372-98F9-B729515AA2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D8A64A91-C23E-48EE-8F6F-E809121D6F1F}"/>
              </a:ext>
            </a:extLst>
          </p:cNvPr>
          <p:cNvSpPr>
            <a:spLocks noGrp="1"/>
          </p:cNvSpPr>
          <p:nvPr>
            <p:ph type="sldNum" sz="quarter" idx="12"/>
          </p:nvPr>
        </p:nvSpPr>
        <p:spPr/>
        <p:txBody>
          <a:bodyPr/>
          <a:lstStyle/>
          <a:p>
            <a:fld id="{519954A3-9DFD-4C44-94BA-B95130A3BA1C}" type="slidenum">
              <a:rPr lang="en-US" smtClean="0"/>
              <a:t>2</a:t>
            </a:fld>
            <a:endParaRPr lang="en-US" dirty="0"/>
          </a:p>
        </p:txBody>
      </p:sp>
      <p:sp>
        <p:nvSpPr>
          <p:cNvPr id="24" name="タイトル 1">
            <a:extLst>
              <a:ext uri="{FF2B5EF4-FFF2-40B4-BE49-F238E27FC236}">
                <a16:creationId xmlns:a16="http://schemas.microsoft.com/office/drawing/2014/main" id="{EDCA1639-8514-4D10-A8CA-68556D01C1BA}"/>
              </a:ext>
            </a:extLst>
          </p:cNvPr>
          <p:cNvSpPr txBox="1">
            <a:spLocks/>
          </p:cNvSpPr>
          <p:nvPr/>
        </p:nvSpPr>
        <p:spPr>
          <a:xfrm>
            <a:off x="0" y="106325"/>
            <a:ext cx="9144000" cy="5178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600" b="1" dirty="0">
                <a:latin typeface="+mn-lt"/>
                <a:ea typeface="ＭＳ Ｐゴシック" panose="020B0600070205080204" pitchFamily="50" charset="-128"/>
              </a:rPr>
              <a:t>Introduction</a:t>
            </a:r>
            <a:endParaRPr lang="ja-JP" altLang="en-US" sz="3600" b="1" dirty="0">
              <a:latin typeface="+mn-lt"/>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2E6724AA-0C32-45B0-A853-823BC09A9E6E}"/>
              </a:ext>
            </a:extLst>
          </p:cNvPr>
          <p:cNvGrpSpPr/>
          <p:nvPr/>
        </p:nvGrpSpPr>
        <p:grpSpPr>
          <a:xfrm>
            <a:off x="167343" y="1218297"/>
            <a:ext cx="4106323" cy="3173691"/>
            <a:chOff x="2089509" y="11508433"/>
            <a:chExt cx="5047931" cy="3901441"/>
          </a:xfrm>
        </p:grpSpPr>
        <p:grpSp>
          <p:nvGrpSpPr>
            <p:cNvPr id="23" name="グループ化 22">
              <a:extLst>
                <a:ext uri="{FF2B5EF4-FFF2-40B4-BE49-F238E27FC236}">
                  <a16:creationId xmlns:a16="http://schemas.microsoft.com/office/drawing/2014/main" id="{6148AF14-45EB-44D8-A359-C6BEB8C57EF7}"/>
                </a:ext>
              </a:extLst>
            </p:cNvPr>
            <p:cNvGrpSpPr/>
            <p:nvPr/>
          </p:nvGrpSpPr>
          <p:grpSpPr>
            <a:xfrm>
              <a:off x="2089509" y="11980598"/>
              <a:ext cx="3761821" cy="2630744"/>
              <a:chOff x="2089509" y="11980598"/>
              <a:chExt cx="3761821" cy="2630744"/>
            </a:xfrm>
          </p:grpSpPr>
          <p:grpSp>
            <p:nvGrpSpPr>
              <p:cNvPr id="39" name="グループ化 38">
                <a:extLst>
                  <a:ext uri="{FF2B5EF4-FFF2-40B4-BE49-F238E27FC236}">
                    <a16:creationId xmlns:a16="http://schemas.microsoft.com/office/drawing/2014/main" id="{7DCF92E3-73BE-444D-8742-D23B8D475E07}"/>
                  </a:ext>
                </a:extLst>
              </p:cNvPr>
              <p:cNvGrpSpPr/>
              <p:nvPr/>
            </p:nvGrpSpPr>
            <p:grpSpPr>
              <a:xfrm>
                <a:off x="2089509" y="11980598"/>
                <a:ext cx="3761821" cy="2389657"/>
                <a:chOff x="2094792" y="12092571"/>
                <a:chExt cx="3761821" cy="2389657"/>
              </a:xfrm>
            </p:grpSpPr>
            <p:grpSp>
              <p:nvGrpSpPr>
                <p:cNvPr id="42" name="グループ化 41">
                  <a:extLst>
                    <a:ext uri="{FF2B5EF4-FFF2-40B4-BE49-F238E27FC236}">
                      <a16:creationId xmlns:a16="http://schemas.microsoft.com/office/drawing/2014/main" id="{CFB1A542-B8D6-44CF-B16C-9A277284FB7F}"/>
                    </a:ext>
                  </a:extLst>
                </p:cNvPr>
                <p:cNvGrpSpPr/>
                <p:nvPr/>
              </p:nvGrpSpPr>
              <p:grpSpPr>
                <a:xfrm>
                  <a:off x="2492314" y="12092571"/>
                  <a:ext cx="2944339" cy="1692698"/>
                  <a:chOff x="2309821" y="12279466"/>
                  <a:chExt cx="2944339" cy="1692698"/>
                </a:xfrm>
              </p:grpSpPr>
              <p:sp>
                <p:nvSpPr>
                  <p:cNvPr id="48" name="正方形/長方形 47">
                    <a:extLst>
                      <a:ext uri="{FF2B5EF4-FFF2-40B4-BE49-F238E27FC236}">
                        <a16:creationId xmlns:a16="http://schemas.microsoft.com/office/drawing/2014/main" id="{2D5C4AA5-A840-4832-B887-CB289B4D85D4}"/>
                      </a:ext>
                    </a:extLst>
                  </p:cNvPr>
                  <p:cNvSpPr/>
                  <p:nvPr/>
                </p:nvSpPr>
                <p:spPr>
                  <a:xfrm>
                    <a:off x="2829281" y="12279466"/>
                    <a:ext cx="1919700" cy="314550"/>
                  </a:xfrm>
                  <a:prstGeom prst="rect">
                    <a:avLst/>
                  </a:prstGeom>
                  <a:solidFill>
                    <a:srgbClr val="4E3B30"/>
                  </a:solidFill>
                  <a:ln w="12700" cap="flat" cmpd="sng" algn="ctr">
                    <a:solidFill>
                      <a:srgbClr val="4E3B3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49" name="正方形/長方形 48">
                    <a:extLst>
                      <a:ext uri="{FF2B5EF4-FFF2-40B4-BE49-F238E27FC236}">
                        <a16:creationId xmlns:a16="http://schemas.microsoft.com/office/drawing/2014/main" id="{9E76D3D6-6B5F-4C5D-80D2-7052DEDE12EE}"/>
                      </a:ext>
                    </a:extLst>
                  </p:cNvPr>
                  <p:cNvSpPr/>
                  <p:nvPr/>
                </p:nvSpPr>
                <p:spPr>
                  <a:xfrm>
                    <a:off x="4257661" y="12600160"/>
                    <a:ext cx="483015" cy="1154069"/>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50" name="正方形/長方形 49">
                    <a:extLst>
                      <a:ext uri="{FF2B5EF4-FFF2-40B4-BE49-F238E27FC236}">
                        <a16:creationId xmlns:a16="http://schemas.microsoft.com/office/drawing/2014/main" id="{11DB3C9F-FBB2-4010-95A0-B46849A6002B}"/>
                      </a:ext>
                    </a:extLst>
                  </p:cNvPr>
                  <p:cNvSpPr/>
                  <p:nvPr/>
                </p:nvSpPr>
                <p:spPr>
                  <a:xfrm>
                    <a:off x="2828913" y="12601845"/>
                    <a:ext cx="483016" cy="1146238"/>
                  </a:xfrm>
                  <a:prstGeom prst="rect">
                    <a:avLst/>
                  </a:prstGeom>
                  <a:solidFill>
                    <a:srgbClr val="0000FF"/>
                  </a:solidFill>
                  <a:ln w="12700" cap="flat" cmpd="sng" algn="ctr">
                    <a:solidFill>
                      <a:srgbClr val="0000FF"/>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dirty="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51" name="正方形/長方形 50">
                    <a:extLst>
                      <a:ext uri="{FF2B5EF4-FFF2-40B4-BE49-F238E27FC236}">
                        <a16:creationId xmlns:a16="http://schemas.microsoft.com/office/drawing/2014/main" id="{BB795010-28C9-4EC2-A469-F1F90977F0A3}"/>
                      </a:ext>
                    </a:extLst>
                  </p:cNvPr>
                  <p:cNvSpPr/>
                  <p:nvPr/>
                </p:nvSpPr>
                <p:spPr>
                  <a:xfrm>
                    <a:off x="2309821" y="13750169"/>
                    <a:ext cx="1002108" cy="216250"/>
                  </a:xfrm>
                  <a:prstGeom prst="rect">
                    <a:avLst/>
                  </a:prstGeom>
                  <a:solidFill>
                    <a:srgbClr val="4E3B30"/>
                  </a:solidFill>
                  <a:ln w="12700" cap="flat" cmpd="sng" algn="ctr">
                    <a:solidFill>
                      <a:srgbClr val="4E3B3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52" name="正方形/長方形 51">
                    <a:extLst>
                      <a:ext uri="{FF2B5EF4-FFF2-40B4-BE49-F238E27FC236}">
                        <a16:creationId xmlns:a16="http://schemas.microsoft.com/office/drawing/2014/main" id="{4ED7DBA7-ABE4-4BBD-B947-2D78B132AB1E}"/>
                      </a:ext>
                    </a:extLst>
                  </p:cNvPr>
                  <p:cNvSpPr/>
                  <p:nvPr/>
                </p:nvSpPr>
                <p:spPr>
                  <a:xfrm>
                    <a:off x="4252051" y="13755914"/>
                    <a:ext cx="1002109" cy="216250"/>
                  </a:xfrm>
                  <a:prstGeom prst="rect">
                    <a:avLst/>
                  </a:prstGeom>
                  <a:solidFill>
                    <a:srgbClr val="4E3B30"/>
                  </a:solidFill>
                  <a:ln w="12700" cap="flat" cmpd="sng" algn="ctr">
                    <a:solidFill>
                      <a:srgbClr val="4E3B3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grpSp>
            <p:cxnSp>
              <p:nvCxnSpPr>
                <p:cNvPr id="43" name="直線コネクタ 42">
                  <a:extLst>
                    <a:ext uri="{FF2B5EF4-FFF2-40B4-BE49-F238E27FC236}">
                      <a16:creationId xmlns:a16="http://schemas.microsoft.com/office/drawing/2014/main" id="{F4C4B261-F6C1-4886-AC38-83E79A9CE3B3}"/>
                    </a:ext>
                  </a:extLst>
                </p:cNvPr>
                <p:cNvCxnSpPr/>
                <p:nvPr/>
              </p:nvCxnSpPr>
              <p:spPr>
                <a:xfrm flipH="1">
                  <a:off x="2094792" y="13582210"/>
                  <a:ext cx="388757" cy="0"/>
                </a:xfrm>
                <a:prstGeom prst="line">
                  <a:avLst/>
                </a:prstGeom>
                <a:noFill/>
                <a:ln w="25400" cap="flat" cmpd="sng" algn="ctr">
                  <a:solidFill>
                    <a:srgbClr val="F0A22E"/>
                  </a:solidFill>
                  <a:prstDash val="solid"/>
                  <a:miter lim="800000"/>
                </a:ln>
                <a:effectLst/>
              </p:spPr>
            </p:cxnSp>
            <p:cxnSp>
              <p:nvCxnSpPr>
                <p:cNvPr id="44" name="直線コネクタ 43">
                  <a:extLst>
                    <a:ext uri="{FF2B5EF4-FFF2-40B4-BE49-F238E27FC236}">
                      <a16:creationId xmlns:a16="http://schemas.microsoft.com/office/drawing/2014/main" id="{23F7CC7A-638B-4A44-A446-1D9A3F61BF59}"/>
                    </a:ext>
                  </a:extLst>
                </p:cNvPr>
                <p:cNvCxnSpPr/>
                <p:nvPr/>
              </p:nvCxnSpPr>
              <p:spPr>
                <a:xfrm flipH="1">
                  <a:off x="5461132" y="13582210"/>
                  <a:ext cx="388757" cy="0"/>
                </a:xfrm>
                <a:prstGeom prst="line">
                  <a:avLst/>
                </a:prstGeom>
                <a:noFill/>
                <a:ln w="25400" cap="flat" cmpd="sng" algn="ctr">
                  <a:solidFill>
                    <a:srgbClr val="F0A22E"/>
                  </a:solidFill>
                  <a:prstDash val="solid"/>
                  <a:miter lim="800000"/>
                </a:ln>
                <a:effectLst/>
              </p:spPr>
            </p:cxnSp>
            <p:cxnSp>
              <p:nvCxnSpPr>
                <p:cNvPr id="45" name="直線コネクタ 44">
                  <a:extLst>
                    <a:ext uri="{FF2B5EF4-FFF2-40B4-BE49-F238E27FC236}">
                      <a16:creationId xmlns:a16="http://schemas.microsoft.com/office/drawing/2014/main" id="{8CF4B8CB-DA34-4C80-A7B4-8F7548CC7872}"/>
                    </a:ext>
                  </a:extLst>
                </p:cNvPr>
                <p:cNvCxnSpPr/>
                <p:nvPr/>
              </p:nvCxnSpPr>
              <p:spPr>
                <a:xfrm flipH="1" flipV="1">
                  <a:off x="5852915" y="13582211"/>
                  <a:ext cx="3698" cy="891918"/>
                </a:xfrm>
                <a:prstGeom prst="line">
                  <a:avLst/>
                </a:prstGeom>
                <a:noFill/>
                <a:ln w="25400" cap="flat" cmpd="sng" algn="ctr">
                  <a:solidFill>
                    <a:srgbClr val="F0A22E"/>
                  </a:solidFill>
                  <a:prstDash val="solid"/>
                  <a:miter lim="800000"/>
                </a:ln>
                <a:effectLst/>
              </p:spPr>
            </p:cxnSp>
            <p:cxnSp>
              <p:nvCxnSpPr>
                <p:cNvPr id="46" name="直線コネクタ 45">
                  <a:extLst>
                    <a:ext uri="{FF2B5EF4-FFF2-40B4-BE49-F238E27FC236}">
                      <a16:creationId xmlns:a16="http://schemas.microsoft.com/office/drawing/2014/main" id="{BE9237E9-551B-4E8D-9A3A-FD75ACA1EBB2}"/>
                    </a:ext>
                  </a:extLst>
                </p:cNvPr>
                <p:cNvCxnSpPr/>
                <p:nvPr/>
              </p:nvCxnSpPr>
              <p:spPr>
                <a:xfrm flipH="1" flipV="1">
                  <a:off x="2101516" y="13582210"/>
                  <a:ext cx="3698" cy="891918"/>
                </a:xfrm>
                <a:prstGeom prst="line">
                  <a:avLst/>
                </a:prstGeom>
                <a:noFill/>
                <a:ln w="25400" cap="flat" cmpd="sng" algn="ctr">
                  <a:solidFill>
                    <a:srgbClr val="F0A22E"/>
                  </a:solidFill>
                  <a:prstDash val="solid"/>
                  <a:miter lim="800000"/>
                </a:ln>
                <a:effectLst/>
              </p:spPr>
            </p:cxnSp>
            <p:cxnSp>
              <p:nvCxnSpPr>
                <p:cNvPr id="47" name="直線コネクタ 46">
                  <a:extLst>
                    <a:ext uri="{FF2B5EF4-FFF2-40B4-BE49-F238E27FC236}">
                      <a16:creationId xmlns:a16="http://schemas.microsoft.com/office/drawing/2014/main" id="{9F5AEF05-5409-49C1-8626-BC2A1D129B29}"/>
                    </a:ext>
                  </a:extLst>
                </p:cNvPr>
                <p:cNvCxnSpPr/>
                <p:nvPr/>
              </p:nvCxnSpPr>
              <p:spPr>
                <a:xfrm flipH="1">
                  <a:off x="2101516" y="14474128"/>
                  <a:ext cx="3751399" cy="8100"/>
                </a:xfrm>
                <a:prstGeom prst="line">
                  <a:avLst/>
                </a:prstGeom>
                <a:noFill/>
                <a:ln w="25400" cap="flat" cmpd="sng" algn="ctr">
                  <a:solidFill>
                    <a:srgbClr val="F0A22E"/>
                  </a:solidFill>
                  <a:prstDash val="solid"/>
                  <a:miter lim="800000"/>
                </a:ln>
                <a:effectLst/>
              </p:spPr>
            </p:cxnSp>
          </p:grpSp>
          <p:sp>
            <p:nvSpPr>
              <p:cNvPr id="40" name="正方形/長方形 39">
                <a:extLst>
                  <a:ext uri="{FF2B5EF4-FFF2-40B4-BE49-F238E27FC236}">
                    <a16:creationId xmlns:a16="http://schemas.microsoft.com/office/drawing/2014/main" id="{335DFEBD-857C-4494-B91E-7D509AD26D72}"/>
                  </a:ext>
                </a:extLst>
              </p:cNvPr>
              <p:cNvSpPr/>
              <p:nvPr/>
            </p:nvSpPr>
            <p:spPr>
              <a:xfrm>
                <a:off x="3006491" y="14099278"/>
                <a:ext cx="1919700" cy="512064"/>
              </a:xfrm>
              <a:prstGeom prst="rect">
                <a:avLst/>
              </a:prstGeom>
              <a:solidFill>
                <a:sysClr val="window" lastClr="FFFFFF"/>
              </a:solidFill>
              <a:ln w="12700" cap="flat" cmpd="sng" algn="ctr">
                <a:solidFill>
                  <a:schemeClr val="tx1"/>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41" name="テキスト ボックス 40">
                <a:extLst>
                  <a:ext uri="{FF2B5EF4-FFF2-40B4-BE49-F238E27FC236}">
                    <a16:creationId xmlns:a16="http://schemas.microsoft.com/office/drawing/2014/main" id="{76ACF397-F874-46C5-A3B6-7F333CDB3EEF}"/>
                  </a:ext>
                </a:extLst>
              </p:cNvPr>
              <p:cNvSpPr txBox="1"/>
              <p:nvPr/>
            </p:nvSpPr>
            <p:spPr>
              <a:xfrm>
                <a:off x="3336455" y="14174747"/>
                <a:ext cx="1274655" cy="378353"/>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Arial" panose="020B0604020202020204" pitchFamily="34" charset="0"/>
                  </a:rPr>
                  <a:t>resistance</a:t>
                </a:r>
                <a:endParaRPr kumimoji="0" lang="ja-JP" altLang="en-US" sz="1400" b="0" i="0" u="none" strike="noStrike" kern="0" cap="none" spc="0" normalizeH="0" baseline="0" noProof="0" dirty="0">
                  <a:ln>
                    <a:noFill/>
                  </a:ln>
                  <a:solidFill>
                    <a:prstClr val="black"/>
                  </a:solidFill>
                  <a:effectLst/>
                  <a:uLnTx/>
                  <a:uFillTx/>
                  <a:latin typeface="Arial" panose="020B0604020202020204" pitchFamily="34" charset="0"/>
                </a:endParaRPr>
              </a:p>
            </p:txBody>
          </p:sp>
        </p:grpSp>
        <p:sp>
          <p:nvSpPr>
            <p:cNvPr id="25" name="正方形/長方形 24">
              <a:extLst>
                <a:ext uri="{FF2B5EF4-FFF2-40B4-BE49-F238E27FC236}">
                  <a16:creationId xmlns:a16="http://schemas.microsoft.com/office/drawing/2014/main" id="{511AD29D-2610-4EC8-8A40-CE3B29C9CEC4}"/>
                </a:ext>
              </a:extLst>
            </p:cNvPr>
            <p:cNvSpPr/>
            <p:nvPr/>
          </p:nvSpPr>
          <p:spPr>
            <a:xfrm>
              <a:off x="2644614" y="11608087"/>
              <a:ext cx="2658333" cy="372222"/>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26" name="正方形/長方形 25">
              <a:extLst>
                <a:ext uri="{FF2B5EF4-FFF2-40B4-BE49-F238E27FC236}">
                  <a16:creationId xmlns:a16="http://schemas.microsoft.com/office/drawing/2014/main" id="{1107CEFF-DACC-46D3-B285-6CF180424227}"/>
                </a:ext>
              </a:extLst>
            </p:cNvPr>
            <p:cNvSpPr/>
            <p:nvPr/>
          </p:nvSpPr>
          <p:spPr>
            <a:xfrm>
              <a:off x="2247761" y="13675380"/>
              <a:ext cx="3414474" cy="34125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cxnSp>
          <p:nvCxnSpPr>
            <p:cNvPr id="27" name="直線コネクタ 26">
              <a:extLst>
                <a:ext uri="{FF2B5EF4-FFF2-40B4-BE49-F238E27FC236}">
                  <a16:creationId xmlns:a16="http://schemas.microsoft.com/office/drawing/2014/main" id="{F008A563-96BC-419D-B643-3D71793DC8F4}"/>
                </a:ext>
              </a:extLst>
            </p:cNvPr>
            <p:cNvCxnSpPr/>
            <p:nvPr/>
          </p:nvCxnSpPr>
          <p:spPr>
            <a:xfrm>
              <a:off x="5143786" y="13846006"/>
              <a:ext cx="450169" cy="719208"/>
            </a:xfrm>
            <a:prstGeom prst="line">
              <a:avLst/>
            </a:prstGeom>
            <a:noFill/>
            <a:ln w="28575" cap="flat" cmpd="sng" algn="ctr">
              <a:solidFill>
                <a:sysClr val="windowText" lastClr="000000"/>
              </a:solidFill>
              <a:prstDash val="solid"/>
              <a:miter lim="800000"/>
            </a:ln>
            <a:effectLst/>
          </p:spPr>
        </p:cxnSp>
        <p:sp>
          <p:nvSpPr>
            <p:cNvPr id="28" name="テキスト ボックス 27">
              <a:extLst>
                <a:ext uri="{FF2B5EF4-FFF2-40B4-BE49-F238E27FC236}">
                  <a16:creationId xmlns:a16="http://schemas.microsoft.com/office/drawing/2014/main" id="{D7A9750F-CF1D-4F5F-8F6C-91E66AF458BD}"/>
                </a:ext>
              </a:extLst>
            </p:cNvPr>
            <p:cNvSpPr txBox="1"/>
            <p:nvPr/>
          </p:nvSpPr>
          <p:spPr>
            <a:xfrm>
              <a:off x="5081666" y="14539665"/>
              <a:ext cx="1535192" cy="87020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2000" b="1" kern="0" dirty="0">
                  <a:solidFill>
                    <a:prstClr val="black"/>
                  </a:solidFill>
                  <a:latin typeface="Arial" panose="020B0604020202020204" pitchFamily="34" charset="0"/>
                </a:rPr>
                <a:t>Low</a:t>
              </a:r>
              <a:r>
                <a:rPr kumimoji="0" lang="ja-JP" altLang="en-US" sz="2000" b="1" kern="0" dirty="0">
                  <a:solidFill>
                    <a:prstClr val="black"/>
                  </a:solidFill>
                  <a:latin typeface="Arial" panose="020B0604020202020204" pitchFamily="34" charset="0"/>
                </a:rPr>
                <a:t> </a:t>
              </a:r>
              <a:r>
                <a:rPr kumimoji="0" lang="en-US" altLang="ja-JP" sz="2000" b="1" kern="0" dirty="0">
                  <a:solidFill>
                    <a:prstClr val="black"/>
                  </a:solidFill>
                  <a:latin typeface="Arial" panose="020B0604020202020204" pitchFamily="34" charset="0"/>
                </a:rPr>
                <a:t>Temp</a:t>
              </a:r>
              <a:endParaRPr kumimoji="0" lang="ja-JP" altLang="en-US" sz="2000" b="1" i="0" u="none" strike="noStrike" kern="0" cap="none" spc="0" normalizeH="0" baseline="0" noProof="0" dirty="0">
                <a:ln>
                  <a:noFill/>
                </a:ln>
                <a:solidFill>
                  <a:prstClr val="black"/>
                </a:solidFill>
                <a:effectLst/>
                <a:uLnTx/>
                <a:uFillTx/>
                <a:latin typeface="Arial" panose="020B0604020202020204" pitchFamily="34" charset="0"/>
              </a:endParaRPr>
            </a:p>
          </p:txBody>
        </p:sp>
        <p:cxnSp>
          <p:nvCxnSpPr>
            <p:cNvPr id="29" name="直線コネクタ 28">
              <a:extLst>
                <a:ext uri="{FF2B5EF4-FFF2-40B4-BE49-F238E27FC236}">
                  <a16:creationId xmlns:a16="http://schemas.microsoft.com/office/drawing/2014/main" id="{92EF4418-B966-42C4-83D5-39B700E0E693}"/>
                </a:ext>
              </a:extLst>
            </p:cNvPr>
            <p:cNvCxnSpPr/>
            <p:nvPr/>
          </p:nvCxnSpPr>
          <p:spPr>
            <a:xfrm flipV="1">
              <a:off x="4955865" y="11741213"/>
              <a:ext cx="816876" cy="154200"/>
            </a:xfrm>
            <a:prstGeom prst="line">
              <a:avLst/>
            </a:prstGeom>
            <a:noFill/>
            <a:ln w="28575" cap="flat" cmpd="sng" algn="ctr">
              <a:solidFill>
                <a:sysClr val="windowText" lastClr="000000"/>
              </a:solidFill>
              <a:prstDash val="solid"/>
              <a:miter lim="800000"/>
            </a:ln>
            <a:effectLst/>
          </p:spPr>
        </p:cxnSp>
        <p:sp>
          <p:nvSpPr>
            <p:cNvPr id="30" name="テキスト ボックス 29">
              <a:extLst>
                <a:ext uri="{FF2B5EF4-FFF2-40B4-BE49-F238E27FC236}">
                  <a16:creationId xmlns:a16="http://schemas.microsoft.com/office/drawing/2014/main" id="{576E303B-BC80-4CF2-8C4D-F54D89C8004E}"/>
                </a:ext>
              </a:extLst>
            </p:cNvPr>
            <p:cNvSpPr txBox="1"/>
            <p:nvPr/>
          </p:nvSpPr>
          <p:spPr>
            <a:xfrm>
              <a:off x="5608051" y="11508433"/>
              <a:ext cx="1529389" cy="870209"/>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2000" b="1" kern="0" dirty="0">
                  <a:solidFill>
                    <a:prstClr val="black"/>
                  </a:solidFill>
                  <a:latin typeface="Arial" panose="020B0604020202020204" pitchFamily="34" charset="0"/>
                </a:rPr>
                <a:t>High</a:t>
              </a:r>
              <a:r>
                <a:rPr kumimoji="0" lang="ja-JP" altLang="en-US" sz="2000" b="1" kern="0" dirty="0">
                  <a:solidFill>
                    <a:prstClr val="black"/>
                  </a:solidFill>
                  <a:latin typeface="Arial" panose="020B0604020202020204" pitchFamily="34" charset="0"/>
                </a:rPr>
                <a:t> </a:t>
              </a:r>
              <a:r>
                <a:rPr kumimoji="0" lang="en-US" altLang="ja-JP" sz="2000" b="1" kern="0" dirty="0">
                  <a:solidFill>
                    <a:prstClr val="black"/>
                  </a:solidFill>
                  <a:latin typeface="Arial" panose="020B0604020202020204" pitchFamily="34" charset="0"/>
                </a:rPr>
                <a:t>Temp</a:t>
              </a:r>
              <a:endParaRPr kumimoji="0" lang="ja-JP" altLang="en-US" sz="2000" b="1"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1" name="テキスト ボックス 30">
              <a:extLst>
                <a:ext uri="{FF2B5EF4-FFF2-40B4-BE49-F238E27FC236}">
                  <a16:creationId xmlns:a16="http://schemas.microsoft.com/office/drawing/2014/main" id="{FD438826-E741-4D3E-87DA-AE98A673F807}"/>
                </a:ext>
              </a:extLst>
            </p:cNvPr>
            <p:cNvSpPr txBox="1"/>
            <p:nvPr/>
          </p:nvSpPr>
          <p:spPr>
            <a:xfrm>
              <a:off x="3080758" y="12640670"/>
              <a:ext cx="333746" cy="384721"/>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900" b="1" i="0" u="none" strike="noStrike" kern="0" cap="none" spc="0" normalizeH="0" baseline="0" noProof="0" dirty="0">
                  <a:ln>
                    <a:noFill/>
                  </a:ln>
                  <a:solidFill>
                    <a:prstClr val="black"/>
                  </a:solidFill>
                  <a:effectLst/>
                  <a:uLnTx/>
                  <a:uFillTx/>
                  <a:latin typeface="Arial" panose="020B0604020202020204" pitchFamily="34" charset="0"/>
                </a:rPr>
                <a:t>n</a:t>
              </a:r>
              <a:endParaRPr kumimoji="0" lang="ja-JP" altLang="en-US" sz="1900" b="1"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2" name="テキスト ボックス 31">
              <a:extLst>
                <a:ext uri="{FF2B5EF4-FFF2-40B4-BE49-F238E27FC236}">
                  <a16:creationId xmlns:a16="http://schemas.microsoft.com/office/drawing/2014/main" id="{E3B8116C-DA0B-4E48-923E-C545A1EF69DE}"/>
                </a:ext>
              </a:extLst>
            </p:cNvPr>
            <p:cNvSpPr txBox="1"/>
            <p:nvPr/>
          </p:nvSpPr>
          <p:spPr>
            <a:xfrm>
              <a:off x="4509506" y="12645918"/>
              <a:ext cx="333746" cy="384721"/>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900" b="1" i="0" u="none" strike="noStrike" kern="0" cap="none" spc="0" normalizeH="0" baseline="0" noProof="0" dirty="0">
                  <a:ln>
                    <a:noFill/>
                  </a:ln>
                  <a:solidFill>
                    <a:prstClr val="black"/>
                  </a:solidFill>
                  <a:effectLst/>
                  <a:uLnTx/>
                  <a:uFillTx/>
                  <a:latin typeface="Arial" panose="020B0604020202020204" pitchFamily="34" charset="0"/>
                </a:rPr>
                <a:t>p</a:t>
              </a:r>
              <a:endParaRPr kumimoji="0" lang="ja-JP" altLang="en-US" sz="1900" b="1" i="0" u="none" strike="noStrike" kern="0" cap="none" spc="0" normalizeH="0" baseline="0" noProof="0" dirty="0">
                <a:ln>
                  <a:noFill/>
                </a:ln>
                <a:solidFill>
                  <a:prstClr val="black"/>
                </a:solidFill>
                <a:effectLst/>
                <a:uLnTx/>
                <a:uFillTx/>
                <a:latin typeface="Arial" panose="020B0604020202020204" pitchFamily="34" charset="0"/>
              </a:endParaRPr>
            </a:p>
          </p:txBody>
        </p:sp>
        <p:cxnSp>
          <p:nvCxnSpPr>
            <p:cNvPr id="33" name="直線矢印コネクタ 32">
              <a:extLst>
                <a:ext uri="{FF2B5EF4-FFF2-40B4-BE49-F238E27FC236}">
                  <a16:creationId xmlns:a16="http://schemas.microsoft.com/office/drawing/2014/main" id="{413A558B-00C4-46FB-9CE4-FB9D317702B5}"/>
                </a:ext>
              </a:extLst>
            </p:cNvPr>
            <p:cNvCxnSpPr/>
            <p:nvPr/>
          </p:nvCxnSpPr>
          <p:spPr>
            <a:xfrm flipH="1">
              <a:off x="2852928" y="14770496"/>
              <a:ext cx="2102937" cy="0"/>
            </a:xfrm>
            <a:prstGeom prst="straightConnector1">
              <a:avLst/>
            </a:prstGeom>
            <a:noFill/>
            <a:ln w="73025" cap="flat" cmpd="sng" algn="ctr">
              <a:solidFill>
                <a:sysClr val="windowText" lastClr="000000"/>
              </a:solidFill>
              <a:prstDash val="solid"/>
              <a:miter lim="800000"/>
              <a:tailEnd type="triangle"/>
            </a:ln>
            <a:effectLst/>
          </p:spPr>
        </p:cxnSp>
        <p:sp>
          <p:nvSpPr>
            <p:cNvPr id="34" name="テキスト ボックス 33">
              <a:extLst>
                <a:ext uri="{FF2B5EF4-FFF2-40B4-BE49-F238E27FC236}">
                  <a16:creationId xmlns:a16="http://schemas.microsoft.com/office/drawing/2014/main" id="{6064113E-7037-4730-B4E3-775EFCEDD9E0}"/>
                </a:ext>
              </a:extLst>
            </p:cNvPr>
            <p:cNvSpPr txBox="1"/>
            <p:nvPr/>
          </p:nvSpPr>
          <p:spPr>
            <a:xfrm>
              <a:off x="3080758" y="14838876"/>
              <a:ext cx="2080251" cy="416187"/>
            </a:xfrm>
            <a:prstGeom prst="rect">
              <a:avLst/>
            </a:prstGeom>
            <a:noFill/>
          </p:spPr>
          <p:txBody>
            <a:bodyPr wrap="square" rtlCol="0">
              <a:spAutoFit/>
            </a:bodyPr>
            <a:lstStyle/>
            <a:p>
              <a:pPr lvl="0" algn="ctr" eaLnBrk="0" fontAlgn="base" hangingPunct="0">
                <a:spcBef>
                  <a:spcPct val="0"/>
                </a:spcBef>
                <a:spcAft>
                  <a:spcPct val="0"/>
                </a:spcAft>
                <a:defRPr/>
              </a:pPr>
              <a:r>
                <a:rPr kumimoji="0" lang="en-US" altLang="ja-JP" sz="1600" b="1" kern="0" dirty="0">
                  <a:solidFill>
                    <a:prstClr val="black"/>
                  </a:solidFill>
                  <a:latin typeface="Arial" panose="020B0604020202020204" pitchFamily="34" charset="0"/>
                </a:rPr>
                <a:t>electric current</a:t>
              </a:r>
              <a:endParaRPr kumimoji="0" lang="ja-JP" altLang="en-US" sz="1600" b="1"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5" name="テキスト ボックス 34">
              <a:extLst>
                <a:ext uri="{FF2B5EF4-FFF2-40B4-BE49-F238E27FC236}">
                  <a16:creationId xmlns:a16="http://schemas.microsoft.com/office/drawing/2014/main" id="{CE9EBFF3-B54B-41C2-83BD-4D9CF3A1AC2D}"/>
                </a:ext>
              </a:extLst>
            </p:cNvPr>
            <p:cNvSpPr txBox="1"/>
            <p:nvPr/>
          </p:nvSpPr>
          <p:spPr>
            <a:xfrm>
              <a:off x="5143786" y="12395400"/>
              <a:ext cx="431528" cy="384721"/>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900" b="1" i="0" u="none" strike="noStrike" kern="0" cap="none" spc="0" normalizeH="0" baseline="0" noProof="0" dirty="0">
                  <a:ln>
                    <a:noFill/>
                  </a:ln>
                  <a:solidFill>
                    <a:prstClr val="black"/>
                  </a:solidFill>
                  <a:effectLst/>
                  <a:uLnTx/>
                  <a:uFillTx/>
                  <a:latin typeface="Arial" panose="020B0604020202020204" pitchFamily="34" charset="0"/>
                </a:rPr>
                <a:t>h</a:t>
              </a:r>
              <a:r>
                <a:rPr kumimoji="0" lang="ja-JP" altLang="en-US" sz="1900" b="1" i="0" u="none" strike="noStrike" kern="0" cap="none" spc="0" normalizeH="0" baseline="0" noProof="0" dirty="0">
                  <a:ln>
                    <a:noFill/>
                  </a:ln>
                  <a:solidFill>
                    <a:prstClr val="black"/>
                  </a:solidFill>
                  <a:effectLst/>
                  <a:uLnTx/>
                  <a:uFillTx/>
                  <a:latin typeface="Arial" panose="020B0604020202020204" pitchFamily="34" charset="0"/>
                </a:rPr>
                <a:t>⁺</a:t>
              </a:r>
            </a:p>
          </p:txBody>
        </p:sp>
        <p:sp>
          <p:nvSpPr>
            <p:cNvPr id="36" name="テキスト ボックス 35">
              <a:extLst>
                <a:ext uri="{FF2B5EF4-FFF2-40B4-BE49-F238E27FC236}">
                  <a16:creationId xmlns:a16="http://schemas.microsoft.com/office/drawing/2014/main" id="{09965BD2-7598-49CD-8154-0AFFEE5E8EBF}"/>
                </a:ext>
              </a:extLst>
            </p:cNvPr>
            <p:cNvSpPr txBox="1"/>
            <p:nvPr/>
          </p:nvSpPr>
          <p:spPr>
            <a:xfrm>
              <a:off x="2355069" y="12348921"/>
              <a:ext cx="418704" cy="384722"/>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900" b="1" i="0" u="none" strike="noStrike" kern="0" cap="none" spc="0" normalizeH="0" baseline="0" noProof="0" dirty="0">
                  <a:ln>
                    <a:noFill/>
                  </a:ln>
                  <a:solidFill>
                    <a:prstClr val="black"/>
                  </a:solidFill>
                  <a:effectLst/>
                  <a:uLnTx/>
                  <a:uFillTx/>
                  <a:latin typeface="Arial" panose="020B0604020202020204" pitchFamily="34" charset="0"/>
                </a:rPr>
                <a:t>e</a:t>
              </a:r>
              <a:r>
                <a:rPr kumimoji="0" lang="ja-JP" altLang="en-US" sz="1900" b="1" i="0" u="none" strike="noStrike" kern="0" cap="none" spc="0" normalizeH="0" baseline="0" noProof="0" dirty="0">
                  <a:ln>
                    <a:noFill/>
                  </a:ln>
                  <a:solidFill>
                    <a:prstClr val="black"/>
                  </a:solidFill>
                  <a:effectLst/>
                  <a:uLnTx/>
                  <a:uFillTx/>
                  <a:latin typeface="Arial" panose="020B0604020202020204" pitchFamily="34" charset="0"/>
                </a:rPr>
                <a:t>⁻</a:t>
              </a:r>
            </a:p>
          </p:txBody>
        </p:sp>
        <p:cxnSp>
          <p:nvCxnSpPr>
            <p:cNvPr id="37" name="直線矢印コネクタ 36">
              <a:extLst>
                <a:ext uri="{FF2B5EF4-FFF2-40B4-BE49-F238E27FC236}">
                  <a16:creationId xmlns:a16="http://schemas.microsoft.com/office/drawing/2014/main" id="{946B881A-A159-4B0E-A26F-F28022816368}"/>
                </a:ext>
              </a:extLst>
            </p:cNvPr>
            <p:cNvCxnSpPr/>
            <p:nvPr/>
          </p:nvCxnSpPr>
          <p:spPr>
            <a:xfrm flipH="1">
              <a:off x="5181583" y="12358066"/>
              <a:ext cx="1" cy="1053815"/>
            </a:xfrm>
            <a:prstGeom prst="straightConnector1">
              <a:avLst/>
            </a:prstGeom>
            <a:noFill/>
            <a:ln w="34925" cap="flat" cmpd="sng" algn="ctr">
              <a:solidFill>
                <a:sysClr val="windowText" lastClr="000000"/>
              </a:solidFill>
              <a:prstDash val="solid"/>
              <a:miter lim="800000"/>
              <a:tailEnd type="triangle"/>
            </a:ln>
            <a:effectLst/>
          </p:spPr>
        </p:cxnSp>
        <p:cxnSp>
          <p:nvCxnSpPr>
            <p:cNvPr id="38" name="直線矢印コネクタ 37">
              <a:extLst>
                <a:ext uri="{FF2B5EF4-FFF2-40B4-BE49-F238E27FC236}">
                  <a16:creationId xmlns:a16="http://schemas.microsoft.com/office/drawing/2014/main" id="{27B6B446-C602-4E34-ACC2-6E7EA29007BA}"/>
                </a:ext>
              </a:extLst>
            </p:cNvPr>
            <p:cNvCxnSpPr/>
            <p:nvPr/>
          </p:nvCxnSpPr>
          <p:spPr>
            <a:xfrm flipH="1">
              <a:off x="2874275" y="12327888"/>
              <a:ext cx="1" cy="1053815"/>
            </a:xfrm>
            <a:prstGeom prst="straightConnector1">
              <a:avLst/>
            </a:prstGeom>
            <a:noFill/>
            <a:ln w="34925" cap="flat" cmpd="sng" algn="ctr">
              <a:solidFill>
                <a:sysClr val="windowText" lastClr="000000"/>
              </a:solidFill>
              <a:prstDash val="solid"/>
              <a:miter lim="800000"/>
              <a:tailEnd type="triangle"/>
            </a:ln>
            <a:effectLst/>
          </p:spPr>
        </p:cxnSp>
      </p:grpSp>
      <p:pic>
        <p:nvPicPr>
          <p:cNvPr id="53" name="図 52">
            <a:extLst>
              <a:ext uri="{FF2B5EF4-FFF2-40B4-BE49-F238E27FC236}">
                <a16:creationId xmlns:a16="http://schemas.microsoft.com/office/drawing/2014/main" id="{422941A1-0AC9-418C-984B-5F39C0D1BBD6}"/>
              </a:ext>
            </a:extLst>
          </p:cNvPr>
          <p:cNvPicPr>
            <a:picLocks noChangeAspect="1"/>
          </p:cNvPicPr>
          <p:nvPr/>
        </p:nvPicPr>
        <p:blipFill>
          <a:blip r:embed="rId5"/>
          <a:stretch>
            <a:fillRect/>
          </a:stretch>
        </p:blipFill>
        <p:spPr>
          <a:xfrm>
            <a:off x="4814176" y="1629634"/>
            <a:ext cx="1494690" cy="1402291"/>
          </a:xfrm>
          <a:prstGeom prst="rect">
            <a:avLst/>
          </a:prstGeom>
        </p:spPr>
      </p:pic>
      <p:pic>
        <p:nvPicPr>
          <p:cNvPr id="54" name="図 53">
            <a:extLst>
              <a:ext uri="{FF2B5EF4-FFF2-40B4-BE49-F238E27FC236}">
                <a16:creationId xmlns:a16="http://schemas.microsoft.com/office/drawing/2014/main" id="{C7708B7C-C6E6-4BAE-A911-49C1049FDD9E}"/>
              </a:ext>
            </a:extLst>
          </p:cNvPr>
          <p:cNvPicPr>
            <a:picLocks noChangeAspect="1"/>
          </p:cNvPicPr>
          <p:nvPr/>
        </p:nvPicPr>
        <p:blipFill>
          <a:blip r:embed="rId6"/>
          <a:stretch>
            <a:fillRect/>
          </a:stretch>
        </p:blipFill>
        <p:spPr>
          <a:xfrm>
            <a:off x="6522754" y="1627308"/>
            <a:ext cx="1406284" cy="1450827"/>
          </a:xfrm>
          <a:prstGeom prst="rect">
            <a:avLst/>
          </a:prstGeom>
        </p:spPr>
      </p:pic>
      <p:pic>
        <p:nvPicPr>
          <p:cNvPr id="55" name="図 54">
            <a:extLst>
              <a:ext uri="{FF2B5EF4-FFF2-40B4-BE49-F238E27FC236}">
                <a16:creationId xmlns:a16="http://schemas.microsoft.com/office/drawing/2014/main" id="{4B29800D-7F0B-40FB-8145-56702B476330}"/>
              </a:ext>
            </a:extLst>
          </p:cNvPr>
          <p:cNvPicPr>
            <a:picLocks noChangeAspect="1"/>
          </p:cNvPicPr>
          <p:nvPr/>
        </p:nvPicPr>
        <p:blipFill>
          <a:blip r:embed="rId7"/>
          <a:stretch>
            <a:fillRect/>
          </a:stretch>
        </p:blipFill>
        <p:spPr>
          <a:xfrm>
            <a:off x="6552770" y="3835563"/>
            <a:ext cx="1802871" cy="1374952"/>
          </a:xfrm>
          <a:prstGeom prst="rect">
            <a:avLst/>
          </a:prstGeom>
        </p:spPr>
      </p:pic>
      <p:grpSp>
        <p:nvGrpSpPr>
          <p:cNvPr id="56" name="グループ化 55">
            <a:extLst>
              <a:ext uri="{FF2B5EF4-FFF2-40B4-BE49-F238E27FC236}">
                <a16:creationId xmlns:a16="http://schemas.microsoft.com/office/drawing/2014/main" id="{25E20242-43B8-46D7-98D5-E2C23A6CAD79}"/>
              </a:ext>
            </a:extLst>
          </p:cNvPr>
          <p:cNvGrpSpPr/>
          <p:nvPr/>
        </p:nvGrpSpPr>
        <p:grpSpPr>
          <a:xfrm>
            <a:off x="4662247" y="3355896"/>
            <a:ext cx="1926173" cy="2564869"/>
            <a:chOff x="3743895" y="2879423"/>
            <a:chExt cx="1789336" cy="2182167"/>
          </a:xfrm>
        </p:grpSpPr>
        <p:pic>
          <p:nvPicPr>
            <p:cNvPr id="57" name="図 56">
              <a:extLst>
                <a:ext uri="{FF2B5EF4-FFF2-40B4-BE49-F238E27FC236}">
                  <a16:creationId xmlns:a16="http://schemas.microsoft.com/office/drawing/2014/main" id="{DB21F752-0ECA-40C9-A4D5-590C48F04101}"/>
                </a:ext>
              </a:extLst>
            </p:cNvPr>
            <p:cNvPicPr>
              <a:picLocks noChangeAspect="1"/>
            </p:cNvPicPr>
            <p:nvPr/>
          </p:nvPicPr>
          <p:blipFill>
            <a:blip r:embed="rId8"/>
            <a:stretch>
              <a:fillRect/>
            </a:stretch>
          </p:blipFill>
          <p:spPr>
            <a:xfrm>
              <a:off x="3743895" y="2879423"/>
              <a:ext cx="1691592" cy="2085181"/>
            </a:xfrm>
            <a:prstGeom prst="rect">
              <a:avLst/>
            </a:prstGeom>
          </p:spPr>
        </p:pic>
        <p:sp>
          <p:nvSpPr>
            <p:cNvPr id="58" name="正方形/長方形 57">
              <a:extLst>
                <a:ext uri="{FF2B5EF4-FFF2-40B4-BE49-F238E27FC236}">
                  <a16:creationId xmlns:a16="http://schemas.microsoft.com/office/drawing/2014/main" id="{2FC08C43-2345-4FE5-B1BE-526349D7E193}"/>
                </a:ext>
              </a:extLst>
            </p:cNvPr>
            <p:cNvSpPr/>
            <p:nvPr/>
          </p:nvSpPr>
          <p:spPr>
            <a:xfrm>
              <a:off x="3832022" y="4725670"/>
              <a:ext cx="1701209" cy="33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62" name="テキスト ボックス 61">
            <a:extLst>
              <a:ext uri="{FF2B5EF4-FFF2-40B4-BE49-F238E27FC236}">
                <a16:creationId xmlns:a16="http://schemas.microsoft.com/office/drawing/2014/main" id="{AA97FADA-7F28-4E20-92C9-F0CCB800A04D}"/>
              </a:ext>
            </a:extLst>
          </p:cNvPr>
          <p:cNvSpPr txBox="1"/>
          <p:nvPr/>
        </p:nvSpPr>
        <p:spPr>
          <a:xfrm>
            <a:off x="4801548" y="1270947"/>
            <a:ext cx="1558924" cy="369332"/>
          </a:xfrm>
          <a:prstGeom prst="rect">
            <a:avLst/>
          </a:prstGeom>
          <a:noFill/>
        </p:spPr>
        <p:txBody>
          <a:bodyPr wrap="square" rtlCol="0">
            <a:spAutoFit/>
          </a:bodyPr>
          <a:lstStyle/>
          <a:p>
            <a:pPr algn="ctr"/>
            <a:r>
              <a:rPr kumimoji="1" lang="en-US" altLang="ja-JP" b="1" dirty="0"/>
              <a:t>clathrate</a:t>
            </a:r>
            <a:endParaRPr kumimoji="1" lang="ja-JP" altLang="en-US" b="1" dirty="0"/>
          </a:p>
        </p:txBody>
      </p:sp>
      <p:sp>
        <p:nvSpPr>
          <p:cNvPr id="63" name="テキスト ボックス 62">
            <a:extLst>
              <a:ext uri="{FF2B5EF4-FFF2-40B4-BE49-F238E27FC236}">
                <a16:creationId xmlns:a16="http://schemas.microsoft.com/office/drawing/2014/main" id="{C96057A8-2A41-4B7D-87FB-30C1CE2B793F}"/>
              </a:ext>
            </a:extLst>
          </p:cNvPr>
          <p:cNvSpPr txBox="1"/>
          <p:nvPr/>
        </p:nvSpPr>
        <p:spPr>
          <a:xfrm>
            <a:off x="6489821" y="1285708"/>
            <a:ext cx="1654162" cy="369332"/>
          </a:xfrm>
          <a:prstGeom prst="rect">
            <a:avLst/>
          </a:prstGeom>
          <a:noFill/>
        </p:spPr>
        <p:txBody>
          <a:bodyPr wrap="square" rtlCol="0">
            <a:spAutoFit/>
          </a:bodyPr>
          <a:lstStyle/>
          <a:p>
            <a:pPr algn="ctr"/>
            <a:r>
              <a:rPr lang="en-US" altLang="ja-JP" b="1" dirty="0" err="1"/>
              <a:t>Skutterudite</a:t>
            </a:r>
            <a:endParaRPr kumimoji="1" lang="ja-JP" altLang="en-US" b="1" dirty="0"/>
          </a:p>
        </p:txBody>
      </p:sp>
      <p:sp>
        <p:nvSpPr>
          <p:cNvPr id="64" name="テキスト ボックス 63">
            <a:extLst>
              <a:ext uri="{FF2B5EF4-FFF2-40B4-BE49-F238E27FC236}">
                <a16:creationId xmlns:a16="http://schemas.microsoft.com/office/drawing/2014/main" id="{3464EBF1-E1A2-4F5D-B1A0-A5051C0401F2}"/>
              </a:ext>
            </a:extLst>
          </p:cNvPr>
          <p:cNvSpPr txBox="1"/>
          <p:nvPr/>
        </p:nvSpPr>
        <p:spPr>
          <a:xfrm>
            <a:off x="6605475" y="3036625"/>
            <a:ext cx="1590156" cy="369332"/>
          </a:xfrm>
          <a:prstGeom prst="rect">
            <a:avLst/>
          </a:prstGeom>
          <a:noFill/>
        </p:spPr>
        <p:txBody>
          <a:bodyPr wrap="square" rtlCol="0">
            <a:spAutoFit/>
          </a:bodyPr>
          <a:lstStyle/>
          <a:p>
            <a:r>
              <a:rPr lang="en-US" altLang="ja-JP" b="1" dirty="0"/>
              <a:t>half Heusler</a:t>
            </a:r>
            <a:endParaRPr kumimoji="1" lang="ja-JP" altLang="en-US" b="1" dirty="0"/>
          </a:p>
        </p:txBody>
      </p:sp>
      <p:sp>
        <p:nvSpPr>
          <p:cNvPr id="65" name="テキスト ボックス 64">
            <a:extLst>
              <a:ext uri="{FF2B5EF4-FFF2-40B4-BE49-F238E27FC236}">
                <a16:creationId xmlns:a16="http://schemas.microsoft.com/office/drawing/2014/main" id="{24DB8BE2-D125-49A4-BF09-BD8427C729BC}"/>
              </a:ext>
            </a:extLst>
          </p:cNvPr>
          <p:cNvSpPr txBox="1"/>
          <p:nvPr/>
        </p:nvSpPr>
        <p:spPr>
          <a:xfrm>
            <a:off x="4939889" y="3044593"/>
            <a:ext cx="1415068" cy="369332"/>
          </a:xfrm>
          <a:prstGeom prst="rect">
            <a:avLst/>
          </a:prstGeom>
          <a:noFill/>
        </p:spPr>
        <p:txBody>
          <a:bodyPr wrap="square" rtlCol="0">
            <a:spAutoFit/>
          </a:bodyPr>
          <a:lstStyle/>
          <a:p>
            <a:pPr algn="ctr"/>
            <a:r>
              <a:rPr lang="en-US" altLang="ja-JP" b="1" dirty="0"/>
              <a:t>Silicide</a:t>
            </a:r>
            <a:endParaRPr kumimoji="1" lang="ja-JP" altLang="en-US" b="1" dirty="0"/>
          </a:p>
        </p:txBody>
      </p:sp>
      <p:sp>
        <p:nvSpPr>
          <p:cNvPr id="68" name="テキスト ボックス 67">
            <a:extLst>
              <a:ext uri="{FF2B5EF4-FFF2-40B4-BE49-F238E27FC236}">
                <a16:creationId xmlns:a16="http://schemas.microsoft.com/office/drawing/2014/main" id="{26745BD1-AAC0-481E-ABE2-1935E7056C09}"/>
              </a:ext>
            </a:extLst>
          </p:cNvPr>
          <p:cNvSpPr txBox="1"/>
          <p:nvPr/>
        </p:nvSpPr>
        <p:spPr>
          <a:xfrm>
            <a:off x="228780" y="626843"/>
            <a:ext cx="4210896" cy="461665"/>
          </a:xfrm>
          <a:prstGeom prst="rect">
            <a:avLst/>
          </a:prstGeom>
          <a:solidFill>
            <a:schemeClr val="accent1">
              <a:lumMod val="40000"/>
              <a:lumOff val="60000"/>
            </a:schemeClr>
          </a:solidFill>
        </p:spPr>
        <p:txBody>
          <a:bodyPr wrap="square" rtlCol="0">
            <a:spAutoFit/>
          </a:bodyPr>
          <a:lstStyle/>
          <a:p>
            <a:pPr algn="ctr" eaLnBrk="0" fontAlgn="base" hangingPunct="0">
              <a:spcBef>
                <a:spcPct val="0"/>
              </a:spcBef>
              <a:spcAft>
                <a:spcPct val="0"/>
              </a:spcAft>
            </a:pPr>
            <a:r>
              <a:rPr lang="en-US" altLang="ja-JP" sz="2400" b="1" dirty="0">
                <a:solidFill>
                  <a:prstClr val="black"/>
                </a:solidFill>
                <a:ea typeface="ＭＳ Ｐゴシック" panose="020B0600070205080204" pitchFamily="50" charset="-128"/>
              </a:rPr>
              <a:t>Thermoelectric PG system</a:t>
            </a:r>
            <a:endParaRPr lang="ja-JP" altLang="en-US" sz="2400" b="1" dirty="0">
              <a:solidFill>
                <a:prstClr val="black"/>
              </a:solidFill>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EA59DDA4-87C4-4BFC-8E77-0120DFE88779}"/>
              </a:ext>
            </a:extLst>
          </p:cNvPr>
          <p:cNvSpPr txBox="1"/>
          <p:nvPr/>
        </p:nvSpPr>
        <p:spPr>
          <a:xfrm>
            <a:off x="4704325" y="647095"/>
            <a:ext cx="3913221" cy="461665"/>
          </a:xfrm>
          <a:prstGeom prst="rect">
            <a:avLst/>
          </a:prstGeom>
          <a:solidFill>
            <a:schemeClr val="accent1">
              <a:lumMod val="40000"/>
              <a:lumOff val="60000"/>
            </a:schemeClr>
          </a:solidFill>
        </p:spPr>
        <p:txBody>
          <a:bodyPr wrap="square" rtlCol="0">
            <a:spAutoFit/>
          </a:bodyPr>
          <a:lstStyle/>
          <a:p>
            <a:pPr algn="ctr" eaLnBrk="0" fontAlgn="base" hangingPunct="0">
              <a:spcBef>
                <a:spcPct val="0"/>
              </a:spcBef>
              <a:spcAft>
                <a:spcPct val="0"/>
              </a:spcAft>
            </a:pPr>
            <a:r>
              <a:rPr lang="en-US" altLang="ja-JP" sz="2400" b="1" dirty="0">
                <a:solidFill>
                  <a:prstClr val="black"/>
                </a:solidFill>
                <a:ea typeface="ＭＳ Ｐゴシック" panose="020B0600070205080204" pitchFamily="50" charset="-128"/>
              </a:rPr>
              <a:t>Thermoelectric</a:t>
            </a:r>
            <a:r>
              <a:rPr lang="ja-JP" altLang="en-US" sz="2400" b="1" dirty="0">
                <a:solidFill>
                  <a:prstClr val="black"/>
                </a:solidFill>
                <a:ea typeface="ＭＳ Ｐゴシック" panose="020B0600070205080204" pitchFamily="50" charset="-128"/>
              </a:rPr>
              <a:t> </a:t>
            </a:r>
            <a:r>
              <a:rPr lang="en-US" altLang="ja-JP" sz="2400" b="1" dirty="0">
                <a:solidFill>
                  <a:prstClr val="black"/>
                </a:solidFill>
                <a:ea typeface="ＭＳ Ｐゴシック" panose="020B0600070205080204" pitchFamily="50" charset="-128"/>
              </a:rPr>
              <a:t>materials</a:t>
            </a:r>
            <a:endParaRPr lang="ja-JP" altLang="en-US" sz="2400" b="1" dirty="0">
              <a:solidFill>
                <a:prstClr val="black"/>
              </a:solidFill>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C53EBCF5-C2A6-4331-A68E-13CA9EBB1105}"/>
              </a:ext>
            </a:extLst>
          </p:cNvPr>
          <p:cNvGrpSpPr/>
          <p:nvPr/>
        </p:nvGrpSpPr>
        <p:grpSpPr>
          <a:xfrm>
            <a:off x="303213" y="4688996"/>
            <a:ext cx="4398205" cy="1047828"/>
            <a:chOff x="6814619" y="12660348"/>
            <a:chExt cx="5406745" cy="1288101"/>
          </a:xfrm>
        </p:grpSpPr>
        <p:graphicFrame>
          <p:nvGraphicFramePr>
            <p:cNvPr id="80" name="オブジェクト 79">
              <a:extLst>
                <a:ext uri="{FF2B5EF4-FFF2-40B4-BE49-F238E27FC236}">
                  <a16:creationId xmlns:a16="http://schemas.microsoft.com/office/drawing/2014/main" id="{0A4DB8AA-22A8-490A-834C-DE109E2EFCFF}"/>
                </a:ext>
              </a:extLst>
            </p:cNvPr>
            <p:cNvGraphicFramePr>
              <a:graphicFrameLocks noChangeAspect="1"/>
            </p:cNvGraphicFramePr>
            <p:nvPr>
              <p:extLst>
                <p:ext uri="{D42A27DB-BD31-4B8C-83A1-F6EECF244321}">
                  <p14:modId xmlns:p14="http://schemas.microsoft.com/office/powerpoint/2010/main" val="1528819603"/>
                </p:ext>
              </p:extLst>
            </p:nvPr>
          </p:nvGraphicFramePr>
          <p:xfrm>
            <a:off x="6814619" y="12752837"/>
            <a:ext cx="1947622" cy="1157254"/>
          </p:xfrm>
          <a:graphic>
            <a:graphicData uri="http://schemas.openxmlformats.org/presentationml/2006/ole">
              <mc:AlternateContent xmlns:mc="http://schemas.openxmlformats.org/markup-compatibility/2006">
                <mc:Choice xmlns:v="urn:schemas-microsoft-com:vml" Requires="v">
                  <p:oleObj spid="_x0000_s1055" name="Equation" r:id="rId9" imgW="749160" imgH="444240" progId="Equation.DSMT4">
                    <p:embed/>
                  </p:oleObj>
                </mc:Choice>
                <mc:Fallback>
                  <p:oleObj name="Equation" r:id="rId9" imgW="749160" imgH="444240" progId="Equation.DSMT4">
                    <p:embed/>
                    <p:pic>
                      <p:nvPicPr>
                        <p:cNvPr id="88" name="オブジェクト 87"/>
                        <p:cNvPicPr/>
                        <p:nvPr/>
                      </p:nvPicPr>
                      <p:blipFill>
                        <a:blip r:embed="rId10"/>
                        <a:stretch>
                          <a:fillRect/>
                        </a:stretch>
                      </p:blipFill>
                      <p:spPr>
                        <a:xfrm>
                          <a:off x="6814619" y="12752837"/>
                          <a:ext cx="1947622" cy="1157254"/>
                        </a:xfrm>
                        <a:prstGeom prst="rect">
                          <a:avLst/>
                        </a:prstGeom>
                      </p:spPr>
                    </p:pic>
                  </p:oleObj>
                </mc:Fallback>
              </mc:AlternateContent>
            </a:graphicData>
          </a:graphic>
        </p:graphicFrame>
        <p:sp>
          <p:nvSpPr>
            <p:cNvPr id="81" name="テキスト ボックス 80">
              <a:extLst>
                <a:ext uri="{FF2B5EF4-FFF2-40B4-BE49-F238E27FC236}">
                  <a16:creationId xmlns:a16="http://schemas.microsoft.com/office/drawing/2014/main" id="{DCD11DD7-46BA-4E98-B486-C6D2281CCC9C}"/>
                </a:ext>
              </a:extLst>
            </p:cNvPr>
            <p:cNvSpPr txBox="1"/>
            <p:nvPr/>
          </p:nvSpPr>
          <p:spPr>
            <a:xfrm>
              <a:off x="8857233" y="12660348"/>
              <a:ext cx="3364131" cy="37835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 </a:t>
              </a:r>
              <a:r>
                <a:rPr kumimoji="0" lang="en-US" altLang="ja-JP" sz="1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ja-JP" sz="14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Sebeeck</a:t>
              </a:r>
              <a:r>
                <a:rPr kumimoji="0" lang="en-US" altLang="ja-JP" sz="14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coefficient</a:t>
              </a:r>
              <a:r>
                <a:rPr kumimoji="0" lang="en-US" altLang="ja-JP" sz="1400" i="0" u="none" strike="noStrike" kern="0" cap="none" spc="0" normalizeH="0" baseline="0" noProof="0" dirty="0">
                  <a:ln>
                    <a:noFill/>
                  </a:ln>
                  <a:solidFill>
                    <a:prstClr val="black"/>
                  </a:solidFill>
                  <a:effectLst/>
                  <a:uLnTx/>
                  <a:uFillTx/>
                  <a:latin typeface="Arial" panose="020B0604020202020204" pitchFamily="34" charset="0"/>
                  <a:cs typeface="Times New Roman" panose="02020603050405020304" pitchFamily="18" charset="0"/>
                </a:rPr>
                <a:t> </a:t>
              </a:r>
              <a:r>
                <a:rPr kumimoji="0" lang="en-US" altLang="ja-JP" sz="14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ja-JP"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V/K]</a:t>
              </a:r>
              <a:endParaRPr kumimoji="0" lang="ja-JP" altLang="en-US"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7F4D226C-64F3-43BF-AA61-3593E3A5FF9A}"/>
                </a:ext>
              </a:extLst>
            </p:cNvPr>
            <p:cNvSpPr txBox="1"/>
            <p:nvPr/>
          </p:nvSpPr>
          <p:spPr>
            <a:xfrm>
              <a:off x="8857233" y="13108433"/>
              <a:ext cx="3364131" cy="37835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ρ </a:t>
              </a:r>
              <a:r>
                <a:rPr kumimoji="0" lang="en-US" altLang="ja-JP" sz="1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ja-JP" sz="14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electric resistivity</a:t>
              </a:r>
              <a:r>
                <a:rPr kumimoji="0" lang="ja-JP" altLang="en-US" sz="1400" b="0" i="0" u="none" strike="noStrike" kern="0" cap="none" spc="0" normalizeH="0" baseline="0" noProof="0" dirty="0">
                  <a:ln>
                    <a:noFill/>
                  </a:ln>
                  <a:solidFill>
                    <a:prstClr val="black"/>
                  </a:solidFill>
                  <a:effectLst/>
                  <a:uLnTx/>
                  <a:uFillTx/>
                  <a:latin typeface="Arial" panose="020B0604020202020204" pitchFamily="34" charset="0"/>
                </a:rPr>
                <a:t> </a:t>
              </a:r>
              <a:r>
                <a:rPr kumimoji="0" lang="en-US" altLang="ja-JP"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ja-JP" sz="1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Ωm</a:t>
              </a:r>
              <a:r>
                <a:rPr kumimoji="0" lang="en-US" altLang="ja-JP"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ja-JP" altLang="en-US"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7ABA9E93-4E27-4B50-977A-B38D6AB456F7}"/>
                </a:ext>
              </a:extLst>
            </p:cNvPr>
            <p:cNvSpPr txBox="1"/>
            <p:nvPr/>
          </p:nvSpPr>
          <p:spPr>
            <a:xfrm>
              <a:off x="8857233" y="13570097"/>
              <a:ext cx="3364131" cy="378352"/>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4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κ </a:t>
              </a:r>
              <a:r>
                <a:rPr kumimoji="0" lang="en-US" altLang="ja-JP" sz="1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altLang="ja-JP" sz="14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thermal conductivity</a:t>
              </a:r>
              <a:r>
                <a:rPr kumimoji="0" lang="ja-JP" altLang="en-US" sz="1400" b="0" i="0" u="none" strike="noStrike" kern="0" cap="none" spc="0" normalizeH="0" baseline="0" noProof="0" dirty="0">
                  <a:ln>
                    <a:noFill/>
                  </a:ln>
                  <a:solidFill>
                    <a:prstClr val="black"/>
                  </a:solidFill>
                  <a:effectLst/>
                  <a:uLnTx/>
                  <a:uFillTx/>
                  <a:latin typeface="Arial" panose="020B0604020202020204" pitchFamily="34" charset="0"/>
                </a:rPr>
                <a:t> </a:t>
              </a:r>
              <a:r>
                <a:rPr kumimoji="0" lang="en-US" altLang="ja-JP"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a:t>
              </a:r>
              <a:r>
                <a:rPr kumimoji="0" lang="en-US" altLang="ja-JP" sz="14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mK</a:t>
              </a:r>
              <a:r>
                <a:rPr kumimoji="0" lang="en-US" altLang="ja-JP"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ja-JP" altLang="en-US" sz="1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73" name="右矢印 91">
            <a:extLst>
              <a:ext uri="{FF2B5EF4-FFF2-40B4-BE49-F238E27FC236}">
                <a16:creationId xmlns:a16="http://schemas.microsoft.com/office/drawing/2014/main" id="{FEAB5EAC-AC29-4054-AC42-382F238D432F}"/>
              </a:ext>
            </a:extLst>
          </p:cNvPr>
          <p:cNvSpPr/>
          <p:nvPr/>
        </p:nvSpPr>
        <p:spPr>
          <a:xfrm>
            <a:off x="1713984" y="5855808"/>
            <a:ext cx="494887" cy="801017"/>
          </a:xfrm>
          <a:prstGeom prst="rightArrow">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74" name="テキスト ボックス 73">
            <a:extLst>
              <a:ext uri="{FF2B5EF4-FFF2-40B4-BE49-F238E27FC236}">
                <a16:creationId xmlns:a16="http://schemas.microsoft.com/office/drawing/2014/main" id="{CC00594E-11D2-4512-9B76-785F76F2AC4C}"/>
              </a:ext>
            </a:extLst>
          </p:cNvPr>
          <p:cNvSpPr txBox="1"/>
          <p:nvPr/>
        </p:nvSpPr>
        <p:spPr>
          <a:xfrm>
            <a:off x="2217994" y="6021717"/>
            <a:ext cx="364202" cy="523220"/>
          </a:xfrm>
          <a:prstGeom prst="rect">
            <a:avLst/>
          </a:prstGeom>
          <a:noFill/>
        </p:spPr>
        <p:txBody>
          <a:bodyPr wrap="none" rtlCol="0">
            <a:spAutoFit/>
          </a:bodyPr>
          <a:lstStyle/>
          <a:p>
            <a:pPr eaLnBrk="0" fontAlgn="base" hangingPunct="0">
              <a:spcBef>
                <a:spcPct val="0"/>
              </a:spcBef>
              <a:spcAft>
                <a:spcPct val="0"/>
              </a:spcAft>
            </a:pPr>
            <a:r>
              <a:rPr lang="en-US" altLang="ja-JP" sz="2800" i="1" dirty="0">
                <a:solidFill>
                  <a:prstClr val="black"/>
                </a:solidFill>
                <a:latin typeface="Times New Roman" panose="02020603050405020304" pitchFamily="18" charset="0"/>
                <a:cs typeface="Times New Roman" panose="02020603050405020304" pitchFamily="18" charset="0"/>
              </a:rPr>
              <a:t>S</a:t>
            </a:r>
            <a:endParaRPr lang="ja-JP" altLang="en-US" sz="2800" i="1" dirty="0">
              <a:solidFill>
                <a:prstClr val="black"/>
              </a:solidFill>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D14BCC0-058C-43D6-94E8-A66DBA5E0837}"/>
              </a:ext>
            </a:extLst>
          </p:cNvPr>
          <p:cNvSpPr txBox="1"/>
          <p:nvPr/>
        </p:nvSpPr>
        <p:spPr>
          <a:xfrm>
            <a:off x="3317415" y="5937859"/>
            <a:ext cx="357790" cy="523220"/>
          </a:xfrm>
          <a:prstGeom prst="rect">
            <a:avLst/>
          </a:prstGeom>
          <a:noFill/>
        </p:spPr>
        <p:txBody>
          <a:bodyPr wrap="none" rtlCol="0">
            <a:spAutoFit/>
          </a:bodyPr>
          <a:lstStyle/>
          <a:p>
            <a:pPr eaLnBrk="0" fontAlgn="base" hangingPunct="0">
              <a:spcBef>
                <a:spcPct val="0"/>
              </a:spcBef>
              <a:spcAft>
                <a:spcPct val="0"/>
              </a:spcAft>
            </a:pPr>
            <a:r>
              <a:rPr lang="en-US" altLang="ja-JP" sz="2800" i="1" dirty="0">
                <a:solidFill>
                  <a:prstClr val="black"/>
                </a:solidFill>
                <a:latin typeface="Times New Roman" panose="02020603050405020304" pitchFamily="18" charset="0"/>
                <a:cs typeface="Times New Roman" panose="02020603050405020304" pitchFamily="18" charset="0"/>
              </a:rPr>
              <a:t>ρ</a:t>
            </a:r>
            <a:endParaRPr lang="ja-JP" altLang="en-US" sz="2400" b="1" dirty="0">
              <a:solidFill>
                <a:prstClr val="black"/>
              </a:solidFill>
              <a:latin typeface="Arial" panose="020B0604020202020204" pitchFamily="34" charset="0"/>
            </a:endParaRPr>
          </a:p>
        </p:txBody>
      </p:sp>
      <p:sp>
        <p:nvSpPr>
          <p:cNvPr id="76" name="テキスト ボックス 75">
            <a:extLst>
              <a:ext uri="{FF2B5EF4-FFF2-40B4-BE49-F238E27FC236}">
                <a16:creationId xmlns:a16="http://schemas.microsoft.com/office/drawing/2014/main" id="{E9E1F74D-8A85-417C-9A35-ACC45BB25556}"/>
              </a:ext>
            </a:extLst>
          </p:cNvPr>
          <p:cNvSpPr txBox="1"/>
          <p:nvPr/>
        </p:nvSpPr>
        <p:spPr>
          <a:xfrm>
            <a:off x="3635667" y="5937859"/>
            <a:ext cx="357790" cy="523220"/>
          </a:xfrm>
          <a:prstGeom prst="rect">
            <a:avLst/>
          </a:prstGeom>
          <a:noFill/>
        </p:spPr>
        <p:txBody>
          <a:bodyPr wrap="none" rtlCol="0">
            <a:spAutoFit/>
          </a:bodyPr>
          <a:lstStyle/>
          <a:p>
            <a:pPr eaLnBrk="0" fontAlgn="base" hangingPunct="0">
              <a:spcBef>
                <a:spcPct val="0"/>
              </a:spcBef>
              <a:spcAft>
                <a:spcPct val="0"/>
              </a:spcAft>
            </a:pPr>
            <a:r>
              <a:rPr lang="en-US" altLang="ja-JP" sz="2800" i="1" dirty="0">
                <a:solidFill>
                  <a:prstClr val="black"/>
                </a:solidFill>
                <a:latin typeface="Times New Roman" panose="02020603050405020304" pitchFamily="18" charset="0"/>
                <a:cs typeface="Times New Roman" panose="02020603050405020304" pitchFamily="18" charset="0"/>
              </a:rPr>
              <a:t>κ</a:t>
            </a:r>
            <a:endParaRPr lang="ja-JP" altLang="en-US" sz="2800" i="1" dirty="0">
              <a:solidFill>
                <a:prstClr val="black"/>
              </a:solidFill>
              <a:latin typeface="Times New Roman" panose="02020603050405020304" pitchFamily="18" charset="0"/>
              <a:cs typeface="Times New Roman" panose="02020603050405020304" pitchFamily="18" charset="0"/>
            </a:endParaRPr>
          </a:p>
        </p:txBody>
      </p:sp>
      <p:sp>
        <p:nvSpPr>
          <p:cNvPr id="77" name="上矢印 95">
            <a:extLst>
              <a:ext uri="{FF2B5EF4-FFF2-40B4-BE49-F238E27FC236}">
                <a16:creationId xmlns:a16="http://schemas.microsoft.com/office/drawing/2014/main" id="{A237CE8D-DD85-46BB-9CF7-9E01A07C6412}"/>
              </a:ext>
            </a:extLst>
          </p:cNvPr>
          <p:cNvSpPr/>
          <p:nvPr/>
        </p:nvSpPr>
        <p:spPr>
          <a:xfrm>
            <a:off x="2615564" y="6083605"/>
            <a:ext cx="540544" cy="485133"/>
          </a:xfrm>
          <a:prstGeom prst="upArrow">
            <a:avLst/>
          </a:prstGeom>
          <a:solidFill>
            <a:srgbClr val="FF000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78" name="下矢印 96">
            <a:extLst>
              <a:ext uri="{FF2B5EF4-FFF2-40B4-BE49-F238E27FC236}">
                <a16:creationId xmlns:a16="http://schemas.microsoft.com/office/drawing/2014/main" id="{86D14D47-2A56-4E26-B122-4D1B2FA6EA2E}"/>
              </a:ext>
            </a:extLst>
          </p:cNvPr>
          <p:cNvSpPr/>
          <p:nvPr/>
        </p:nvSpPr>
        <p:spPr>
          <a:xfrm>
            <a:off x="4010624" y="6083521"/>
            <a:ext cx="526707" cy="583842"/>
          </a:xfrm>
          <a:prstGeom prst="downArrow">
            <a:avLst/>
          </a:prstGeom>
          <a:solidFill>
            <a:srgbClr val="0000FF"/>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white"/>
              </a:solidFill>
              <a:effectLst/>
              <a:uLnTx/>
              <a:uFillTx/>
              <a:latin typeface="Corbel" panose="020B0503020204020204"/>
              <a:ea typeface="HGｺﾞｼｯｸM" panose="020B0609000000000000" pitchFamily="49" charset="-128"/>
              <a:cs typeface="+mn-cs"/>
            </a:endParaRPr>
          </a:p>
        </p:txBody>
      </p:sp>
      <p:sp>
        <p:nvSpPr>
          <p:cNvPr id="79" name="テキスト ボックス 78">
            <a:extLst>
              <a:ext uri="{FF2B5EF4-FFF2-40B4-BE49-F238E27FC236}">
                <a16:creationId xmlns:a16="http://schemas.microsoft.com/office/drawing/2014/main" id="{706EFBEA-76C0-4450-AC28-F847BBB8BA76}"/>
              </a:ext>
            </a:extLst>
          </p:cNvPr>
          <p:cNvSpPr txBox="1"/>
          <p:nvPr/>
        </p:nvSpPr>
        <p:spPr>
          <a:xfrm>
            <a:off x="-54514" y="5905710"/>
            <a:ext cx="1748643" cy="677108"/>
          </a:xfrm>
          <a:prstGeom prst="rect">
            <a:avLst/>
          </a:prstGeom>
          <a:noFill/>
        </p:spPr>
        <p:txBody>
          <a:bodyPr wrap="square" rtlCol="0">
            <a:spAutoFit/>
          </a:bodyPr>
          <a:lstStyle/>
          <a:p>
            <a:pPr algn="ctr" eaLnBrk="0" fontAlgn="base" hangingPunct="0">
              <a:spcBef>
                <a:spcPct val="0"/>
              </a:spcBef>
              <a:spcAft>
                <a:spcPct val="0"/>
              </a:spcAft>
            </a:pPr>
            <a:r>
              <a:rPr lang="en-US" altLang="ja-JP" b="1" dirty="0"/>
              <a:t>Improvement of </a:t>
            </a:r>
            <a:r>
              <a:rPr lang="en-US" altLang="ja-JP" sz="2000" b="1" i="1" dirty="0">
                <a:solidFill>
                  <a:prstClr val="black"/>
                </a:solidFill>
                <a:ea typeface="HGｺﾞｼｯｸM" panose="020B0609000000000000" pitchFamily="49" charset="-128"/>
                <a:cs typeface="Times New Roman" panose="02020603050405020304" pitchFamily="18" charset="0"/>
              </a:rPr>
              <a:t>ZT</a:t>
            </a:r>
            <a:endParaRPr lang="ja-JP" altLang="en-US" sz="2000" b="1" i="1" dirty="0">
              <a:solidFill>
                <a:prstClr val="black"/>
              </a:solidFill>
              <a:ea typeface="HGｺﾞｼｯｸM" panose="020B0609000000000000" pitchFamily="49" charset="-128"/>
              <a:cs typeface="Times New Roman" panose="02020603050405020304" pitchFamily="18" charset="0"/>
            </a:endParaRPr>
          </a:p>
        </p:txBody>
      </p:sp>
      <p:sp>
        <p:nvSpPr>
          <p:cNvPr id="84" name="テキスト ボックス 83">
            <a:extLst>
              <a:ext uri="{FF2B5EF4-FFF2-40B4-BE49-F238E27FC236}">
                <a16:creationId xmlns:a16="http://schemas.microsoft.com/office/drawing/2014/main" id="{A4183B7B-188A-40F2-8E43-DE2F1CE477A7}"/>
              </a:ext>
            </a:extLst>
          </p:cNvPr>
          <p:cNvSpPr txBox="1"/>
          <p:nvPr/>
        </p:nvSpPr>
        <p:spPr>
          <a:xfrm>
            <a:off x="5108111" y="5644777"/>
            <a:ext cx="3866517" cy="646331"/>
          </a:xfrm>
          <a:prstGeom prst="rect">
            <a:avLst/>
          </a:prstGeom>
          <a:noFill/>
        </p:spPr>
        <p:txBody>
          <a:bodyPr wrap="square" rtlCol="0">
            <a:spAutoFit/>
          </a:bodyPr>
          <a:lstStyle/>
          <a:p>
            <a:pPr algn="just" eaLnBrk="0" fontAlgn="base" hangingPunct="0">
              <a:spcBef>
                <a:spcPct val="0"/>
              </a:spcBef>
              <a:spcAft>
                <a:spcPct val="0"/>
              </a:spcAft>
            </a:pPr>
            <a:r>
              <a:rPr lang="en-US" altLang="ja-JP" b="1" dirty="0"/>
              <a:t>A lot of thermoelectric materials have been studied</a:t>
            </a:r>
            <a:endParaRPr lang="ja-JP" altLang="en-US" sz="2000" b="1" i="1" dirty="0">
              <a:solidFill>
                <a:prstClr val="black"/>
              </a:solidFill>
              <a:ea typeface="HGｺﾞｼｯｸM" panose="020B0609000000000000" pitchFamily="49" charset="-128"/>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2A615DC5-AEC8-4B02-9D6F-F73CBEFEB2F5}"/>
              </a:ext>
            </a:extLst>
          </p:cNvPr>
          <p:cNvSpPr txBox="1"/>
          <p:nvPr/>
        </p:nvSpPr>
        <p:spPr>
          <a:xfrm>
            <a:off x="7830066" y="4995071"/>
            <a:ext cx="1313934" cy="369332"/>
          </a:xfrm>
          <a:prstGeom prst="rect">
            <a:avLst/>
          </a:prstGeom>
          <a:noFill/>
        </p:spPr>
        <p:txBody>
          <a:bodyPr wrap="square" rtlCol="0">
            <a:spAutoFit/>
          </a:bodyPr>
          <a:lstStyle/>
          <a:p>
            <a:pPr algn="just" eaLnBrk="0" fontAlgn="base" hangingPunct="0">
              <a:spcBef>
                <a:spcPct val="0"/>
              </a:spcBef>
              <a:spcAft>
                <a:spcPct val="0"/>
              </a:spcAft>
            </a:pPr>
            <a:r>
              <a:rPr lang="en-US" altLang="ja-JP" b="1" dirty="0"/>
              <a:t>and more</a:t>
            </a:r>
            <a:endParaRPr lang="ja-JP" altLang="en-US" sz="2000" b="1" i="1" dirty="0">
              <a:solidFill>
                <a:prstClr val="black"/>
              </a:solidFill>
              <a:ea typeface="HGｺﾞｼｯｸM" panose="020B0609000000000000" pitchFamily="49" charset="-128"/>
              <a:cs typeface="Times New Roman" panose="02020603050405020304" pitchFamily="18" charset="0"/>
            </a:endParaRPr>
          </a:p>
        </p:txBody>
      </p:sp>
    </p:spTree>
    <p:extLst>
      <p:ext uri="{BB962C8B-B14F-4D97-AF65-F5344CB8AC3E}">
        <p14:creationId xmlns:p14="http://schemas.microsoft.com/office/powerpoint/2010/main" val="105993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916C2D63-8F0A-4721-B9C8-9BD52D325292}"/>
              </a:ext>
            </a:extLst>
          </p:cNvPr>
          <p:cNvPicPr>
            <a:picLocks noChangeAspect="1"/>
          </p:cNvPicPr>
          <p:nvPr/>
        </p:nvPicPr>
        <p:blipFill rotWithShape="1">
          <a:blip r:embed="rId3">
            <a:extLst>
              <a:ext uri="{28A0092B-C50C-407E-A947-70E740481C1C}">
                <a14:useLocalDpi xmlns:a14="http://schemas.microsoft.com/office/drawing/2010/main" val="0"/>
              </a:ext>
            </a:extLst>
          </a:blip>
          <a:srcRect l="35455" t="-2628" b="-1"/>
          <a:stretch/>
        </p:blipFill>
        <p:spPr>
          <a:xfrm>
            <a:off x="5612734" y="6620"/>
            <a:ext cx="3262908" cy="3031081"/>
          </a:xfrm>
          <a:prstGeom prst="rect">
            <a:avLst/>
          </a:prstGeom>
        </p:spPr>
      </p:pic>
      <p:sp>
        <p:nvSpPr>
          <p:cNvPr id="10" name="テキスト ボックス 9">
            <a:extLst>
              <a:ext uri="{FF2B5EF4-FFF2-40B4-BE49-F238E27FC236}">
                <a16:creationId xmlns:a16="http://schemas.microsoft.com/office/drawing/2014/main" id="{CCFA52CD-FCDC-4556-AAB2-D43C40AD3916}"/>
              </a:ext>
            </a:extLst>
          </p:cNvPr>
          <p:cNvSpPr txBox="1"/>
          <p:nvPr/>
        </p:nvSpPr>
        <p:spPr>
          <a:xfrm>
            <a:off x="95593" y="1318737"/>
            <a:ext cx="5690506" cy="369332"/>
          </a:xfrm>
          <a:prstGeom prst="rect">
            <a:avLst/>
          </a:prstGeom>
          <a:noFill/>
        </p:spPr>
        <p:txBody>
          <a:bodyPr wrap="square" rtlCol="0">
            <a:spAutoFit/>
          </a:bodyPr>
          <a:lstStyle/>
          <a:p>
            <a:r>
              <a:rPr lang="en-US" altLang="ja-JP" b="1" dirty="0"/>
              <a:t>Intermetallic compounds with composition X</a:t>
            </a:r>
            <a:r>
              <a:rPr lang="en-US" altLang="ja-JP" b="1" baseline="-25000" dirty="0"/>
              <a:t>2</a:t>
            </a:r>
            <a:r>
              <a:rPr lang="en-US" altLang="ja-JP" b="1" dirty="0"/>
              <a:t>YZ</a:t>
            </a:r>
            <a:endParaRPr lang="en-US" altLang="ja-JP" b="1" dirty="0">
              <a:ea typeface="ＭＳ Ｐゴシック" panose="020B0600070205080204" pitchFamily="50" charset="-128"/>
              <a:cs typeface="Times New Roman" panose="02020603050405020304" pitchFamily="18" charset="0"/>
            </a:endParaRPr>
          </a:p>
        </p:txBody>
      </p:sp>
      <p:pic>
        <p:nvPicPr>
          <p:cNvPr id="19" name="Picture 3">
            <a:extLst>
              <a:ext uri="{FF2B5EF4-FFF2-40B4-BE49-F238E27FC236}">
                <a16:creationId xmlns:a16="http://schemas.microsoft.com/office/drawing/2014/main" id="{2D6DEF69-B5A4-4372-98F9-B729515AA2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D8A64A91-C23E-48EE-8F6F-E809121D6F1F}"/>
              </a:ext>
            </a:extLst>
          </p:cNvPr>
          <p:cNvSpPr>
            <a:spLocks noGrp="1"/>
          </p:cNvSpPr>
          <p:nvPr>
            <p:ph type="sldNum" sz="quarter" idx="12"/>
          </p:nvPr>
        </p:nvSpPr>
        <p:spPr/>
        <p:txBody>
          <a:bodyPr/>
          <a:lstStyle/>
          <a:p>
            <a:fld id="{519954A3-9DFD-4C44-94BA-B95130A3BA1C}" type="slidenum">
              <a:rPr lang="en-US" smtClean="0"/>
              <a:t>3</a:t>
            </a:fld>
            <a:endParaRPr lang="en-US" dirty="0"/>
          </a:p>
        </p:txBody>
      </p:sp>
      <p:sp>
        <p:nvSpPr>
          <p:cNvPr id="17" name="テキスト ボックス 16">
            <a:extLst>
              <a:ext uri="{FF2B5EF4-FFF2-40B4-BE49-F238E27FC236}">
                <a16:creationId xmlns:a16="http://schemas.microsoft.com/office/drawing/2014/main" id="{3E7FDE9A-AC1C-4BAA-862E-F0AB44DB78A4}"/>
              </a:ext>
            </a:extLst>
          </p:cNvPr>
          <p:cNvSpPr txBox="1"/>
          <p:nvPr/>
        </p:nvSpPr>
        <p:spPr>
          <a:xfrm>
            <a:off x="269940" y="614906"/>
            <a:ext cx="3261328" cy="461665"/>
          </a:xfrm>
          <a:prstGeom prst="rect">
            <a:avLst/>
          </a:prstGeom>
          <a:solidFill>
            <a:schemeClr val="accent1">
              <a:lumMod val="40000"/>
              <a:lumOff val="60000"/>
            </a:schemeClr>
          </a:solidFill>
        </p:spPr>
        <p:txBody>
          <a:bodyPr wrap="square" rtlCol="0">
            <a:spAutoFit/>
          </a:bodyPr>
          <a:lstStyle/>
          <a:p>
            <a:pPr algn="ctr" eaLnBrk="0" fontAlgn="base" hangingPunct="0">
              <a:spcBef>
                <a:spcPct val="0"/>
              </a:spcBef>
              <a:spcAft>
                <a:spcPct val="0"/>
              </a:spcAft>
            </a:pPr>
            <a:r>
              <a:rPr lang="en-US" altLang="ja-JP" sz="2400" b="1" dirty="0">
                <a:cs typeface="Times New Roman" panose="02020603050405020304" pitchFamily="18" charset="0"/>
              </a:rPr>
              <a:t>full-Heusler alloy</a:t>
            </a:r>
            <a:endParaRPr lang="ja-JP" altLang="en-US" sz="2400" b="1" dirty="0">
              <a:ea typeface="ＭＳ Ｐゴシック" panose="020B0600070205080204" pitchFamily="50" charset="-128"/>
            </a:endParaRPr>
          </a:p>
        </p:txBody>
      </p:sp>
      <p:pic>
        <p:nvPicPr>
          <p:cNvPr id="11" name="図 10">
            <a:extLst>
              <a:ext uri="{FF2B5EF4-FFF2-40B4-BE49-F238E27FC236}">
                <a16:creationId xmlns:a16="http://schemas.microsoft.com/office/drawing/2014/main" id="{35589ADB-F483-4197-B5CA-3D2395A44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8" y="2983383"/>
            <a:ext cx="2841638" cy="3788851"/>
          </a:xfrm>
          <a:prstGeom prst="rect">
            <a:avLst/>
          </a:prstGeom>
        </p:spPr>
      </p:pic>
      <p:grpSp>
        <p:nvGrpSpPr>
          <p:cNvPr id="7" name="グループ化 6">
            <a:extLst>
              <a:ext uri="{FF2B5EF4-FFF2-40B4-BE49-F238E27FC236}">
                <a16:creationId xmlns:a16="http://schemas.microsoft.com/office/drawing/2014/main" id="{93ADEA4F-4EBF-4F9A-A848-8FF2ED71C8FA}"/>
              </a:ext>
            </a:extLst>
          </p:cNvPr>
          <p:cNvGrpSpPr/>
          <p:nvPr/>
        </p:nvGrpSpPr>
        <p:grpSpPr>
          <a:xfrm>
            <a:off x="10513" y="1827715"/>
            <a:ext cx="5907689" cy="1292662"/>
            <a:chOff x="-155937" y="1813980"/>
            <a:chExt cx="5907689" cy="1292662"/>
          </a:xfrm>
        </p:grpSpPr>
        <p:sp>
          <p:nvSpPr>
            <p:cNvPr id="13" name="テキスト ボックス 12">
              <a:extLst>
                <a:ext uri="{FF2B5EF4-FFF2-40B4-BE49-F238E27FC236}">
                  <a16:creationId xmlns:a16="http://schemas.microsoft.com/office/drawing/2014/main" id="{9CD93173-EB92-4218-9158-CF1345B0EF42}"/>
                </a:ext>
              </a:extLst>
            </p:cNvPr>
            <p:cNvSpPr txBox="1"/>
            <p:nvPr/>
          </p:nvSpPr>
          <p:spPr>
            <a:xfrm>
              <a:off x="-155937" y="1813980"/>
              <a:ext cx="3215287" cy="1292662"/>
            </a:xfrm>
            <a:prstGeom prst="rect">
              <a:avLst/>
            </a:prstGeom>
            <a:noFill/>
          </p:spPr>
          <p:txBody>
            <a:bodyPr wrap="square" rtlCol="0">
              <a:spAutoFit/>
            </a:bodyPr>
            <a:lstStyle/>
            <a:p>
              <a:r>
                <a:rPr lang="en-US" altLang="ja-JP" sz="2000" b="1" dirty="0"/>
                <a:t>When valence electron concentration per atom is six,</a:t>
              </a:r>
            </a:p>
            <a:p>
              <a:r>
                <a:rPr lang="en-US" altLang="ja-JP" b="1" dirty="0">
                  <a:ea typeface="ＭＳ Ｐゴシック" panose="020B0600070205080204" pitchFamily="50" charset="-128"/>
                  <a:cs typeface="Times New Roman" panose="02020603050405020304" pitchFamily="18" charset="0"/>
                </a:rPr>
                <a:t>(ex Fe</a:t>
              </a:r>
              <a:r>
                <a:rPr lang="ja-JP" altLang="en-US" b="1" dirty="0">
                  <a:ea typeface="ＭＳ Ｐゴシック" panose="020B0600070205080204" pitchFamily="50" charset="-128"/>
                  <a:cs typeface="Times New Roman" panose="02020603050405020304" pitchFamily="18" charset="0"/>
                </a:rPr>
                <a:t>₂</a:t>
              </a:r>
              <a:r>
                <a:rPr lang="en-US" altLang="ja-JP" b="1" dirty="0" err="1">
                  <a:ea typeface="ＭＳ Ｐゴシック" panose="020B0600070205080204" pitchFamily="50" charset="-128"/>
                  <a:cs typeface="Times New Roman" panose="02020603050405020304" pitchFamily="18" charset="0"/>
                </a:rPr>
                <a:t>VAl</a:t>
              </a:r>
              <a:r>
                <a:rPr lang="en-US" altLang="ja-JP" b="1" dirty="0">
                  <a:ea typeface="ＭＳ Ｐゴシック" panose="020B0600070205080204" pitchFamily="50" charset="-128"/>
                  <a:cs typeface="Times New Roman" panose="02020603050405020304" pitchFamily="18" charset="0"/>
                </a:rPr>
                <a:t>, Fe</a:t>
              </a:r>
              <a:r>
                <a:rPr lang="ja-JP" altLang="en-US" b="1" dirty="0">
                  <a:ea typeface="ＭＳ Ｐゴシック" panose="020B0600070205080204" pitchFamily="50" charset="-128"/>
                  <a:cs typeface="Times New Roman" panose="02020603050405020304" pitchFamily="18" charset="0"/>
                </a:rPr>
                <a:t>₂</a:t>
              </a:r>
              <a:r>
                <a:rPr lang="en-US" altLang="ja-JP" b="1" dirty="0" err="1">
                  <a:ea typeface="ＭＳ Ｐゴシック" panose="020B0600070205080204" pitchFamily="50" charset="-128"/>
                  <a:cs typeface="Times New Roman" panose="02020603050405020304" pitchFamily="18" charset="0"/>
                </a:rPr>
                <a:t>TiSn</a:t>
              </a:r>
              <a:r>
                <a:rPr lang="en-US" altLang="ja-JP" b="1" dirty="0">
                  <a:ea typeface="ＭＳ Ｐゴシック" panose="020B0600070205080204" pitchFamily="50" charset="-128"/>
                  <a:cs typeface="Times New Roman" panose="02020603050405020304" pitchFamily="18" charset="0"/>
                </a:rPr>
                <a:t> </a:t>
              </a:r>
              <a:r>
                <a:rPr lang="en-US" altLang="ja-JP" b="1" dirty="0" err="1">
                  <a:ea typeface="ＭＳ Ｐゴシック" panose="020B0600070205080204" pitchFamily="50" charset="-128"/>
                  <a:cs typeface="Times New Roman" panose="02020603050405020304" pitchFamily="18" charset="0"/>
                </a:rPr>
                <a:t>etc</a:t>
              </a:r>
              <a:r>
                <a:rPr lang="en-US" altLang="ja-JP" b="1" dirty="0">
                  <a:ea typeface="ＭＳ Ｐゴシック" panose="020B0600070205080204" pitchFamily="50" charset="-128"/>
                  <a:cs typeface="Times New Roman" panose="02020603050405020304" pitchFamily="18" charset="0"/>
                </a:rPr>
                <a:t>)</a:t>
              </a:r>
            </a:p>
          </p:txBody>
        </p:sp>
        <p:sp>
          <p:nvSpPr>
            <p:cNvPr id="14" name="テキスト ボックス 13">
              <a:extLst>
                <a:ext uri="{FF2B5EF4-FFF2-40B4-BE49-F238E27FC236}">
                  <a16:creationId xmlns:a16="http://schemas.microsoft.com/office/drawing/2014/main" id="{FECEDE6A-F434-4F81-8AFF-B1720696235D}"/>
                </a:ext>
              </a:extLst>
            </p:cNvPr>
            <p:cNvSpPr txBox="1"/>
            <p:nvPr/>
          </p:nvSpPr>
          <p:spPr>
            <a:xfrm>
              <a:off x="2933799" y="1826935"/>
              <a:ext cx="2817953" cy="707886"/>
            </a:xfrm>
            <a:prstGeom prst="rect">
              <a:avLst/>
            </a:prstGeom>
            <a:noFill/>
          </p:spPr>
          <p:txBody>
            <a:bodyPr wrap="square" rtlCol="0">
              <a:spAutoFit/>
            </a:bodyPr>
            <a:lstStyle/>
            <a:p>
              <a:pPr algn="just"/>
              <a:r>
                <a:rPr lang="en-US" altLang="ja-JP" sz="2000" b="1" dirty="0" err="1">
                  <a:solidFill>
                    <a:srgbClr val="FF0000"/>
                  </a:solidFill>
                </a:rPr>
                <a:t>pseudogap</a:t>
              </a:r>
              <a:r>
                <a:rPr lang="en-US" altLang="ja-JP" sz="2000" b="1" dirty="0">
                  <a:solidFill>
                    <a:srgbClr val="FF0000"/>
                  </a:solidFill>
                </a:rPr>
                <a:t> is formed </a:t>
              </a:r>
              <a:r>
                <a:rPr lang="en-US" altLang="ja-JP" sz="2000" b="1" dirty="0"/>
                <a:t>at Fermi level.</a:t>
              </a:r>
              <a:endParaRPr lang="en-US" altLang="ja-JP" sz="2000" b="1" dirty="0">
                <a:ea typeface="ＭＳ Ｐゴシック" panose="020B0600070205080204" pitchFamily="50" charset="-128"/>
                <a:cs typeface="Times New Roman" panose="02020603050405020304" pitchFamily="18" charset="0"/>
              </a:endParaRPr>
            </a:p>
          </p:txBody>
        </p:sp>
      </p:grpSp>
      <p:pic>
        <p:nvPicPr>
          <p:cNvPr id="12" name="図 11">
            <a:extLst>
              <a:ext uri="{FF2B5EF4-FFF2-40B4-BE49-F238E27FC236}">
                <a16:creationId xmlns:a16="http://schemas.microsoft.com/office/drawing/2014/main" id="{5B432B7E-67FB-4C02-B220-8CFCDB7850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8996" y="3076857"/>
            <a:ext cx="3001439" cy="3462056"/>
          </a:xfrm>
          <a:prstGeom prst="rect">
            <a:avLst/>
          </a:prstGeom>
        </p:spPr>
      </p:pic>
      <p:sp>
        <p:nvSpPr>
          <p:cNvPr id="16" name="テキスト ボックス 15">
            <a:extLst>
              <a:ext uri="{FF2B5EF4-FFF2-40B4-BE49-F238E27FC236}">
                <a16:creationId xmlns:a16="http://schemas.microsoft.com/office/drawing/2014/main" id="{3381429D-7CA5-4635-BB65-1D64054A7D3D}"/>
              </a:ext>
            </a:extLst>
          </p:cNvPr>
          <p:cNvSpPr txBox="1"/>
          <p:nvPr/>
        </p:nvSpPr>
        <p:spPr>
          <a:xfrm>
            <a:off x="5645223" y="3652177"/>
            <a:ext cx="2609756" cy="400110"/>
          </a:xfrm>
          <a:prstGeom prst="rect">
            <a:avLst/>
          </a:prstGeom>
          <a:solidFill>
            <a:schemeClr val="bg1"/>
          </a:solidFill>
        </p:spPr>
        <p:txBody>
          <a:bodyPr wrap="square" rtlCol="0">
            <a:spAutoFit/>
          </a:bodyPr>
          <a:lstStyle/>
          <a:p>
            <a:r>
              <a:rPr lang="en-US" altLang="ja-JP" sz="2000" b="1" dirty="0">
                <a:ea typeface="ＭＳ Ｐゴシック" panose="020B0600070205080204" pitchFamily="50" charset="-128"/>
                <a:cs typeface="Times New Roman" panose="02020603050405020304" pitchFamily="18" charset="0"/>
              </a:rPr>
              <a:t>from Mott’s theory</a:t>
            </a:r>
          </a:p>
        </p:txBody>
      </p:sp>
      <p:sp>
        <p:nvSpPr>
          <p:cNvPr id="20" name="テキスト ボックス 19">
            <a:extLst>
              <a:ext uri="{FF2B5EF4-FFF2-40B4-BE49-F238E27FC236}">
                <a16:creationId xmlns:a16="http://schemas.microsoft.com/office/drawing/2014/main" id="{F9B928ED-E85E-401B-996B-D3AA93B38768}"/>
              </a:ext>
            </a:extLst>
          </p:cNvPr>
          <p:cNvSpPr txBox="1"/>
          <p:nvPr/>
        </p:nvSpPr>
        <p:spPr>
          <a:xfrm>
            <a:off x="5918202" y="5599273"/>
            <a:ext cx="3109817" cy="707886"/>
          </a:xfrm>
          <a:prstGeom prst="rect">
            <a:avLst/>
          </a:prstGeom>
          <a:solidFill>
            <a:schemeClr val="bg1"/>
          </a:solidFill>
        </p:spPr>
        <p:txBody>
          <a:bodyPr wrap="square" rtlCol="0">
            <a:spAutoFit/>
          </a:bodyPr>
          <a:lstStyle/>
          <a:p>
            <a:r>
              <a:rPr lang="en-US" altLang="ja-JP" sz="2000" b="1" dirty="0">
                <a:solidFill>
                  <a:srgbClr val="FF0000"/>
                </a:solidFill>
                <a:ea typeface="ＭＳ Ｐゴシック" panose="020B0600070205080204" pitchFamily="50" charset="-128"/>
                <a:cs typeface="Times New Roman" panose="02020603050405020304" pitchFamily="18" charset="0"/>
              </a:rPr>
              <a:t>High </a:t>
            </a:r>
            <a:r>
              <a:rPr lang="en-US" altLang="ja-JP" sz="2000" b="1" dirty="0" err="1">
                <a:solidFill>
                  <a:srgbClr val="FF0000"/>
                </a:solidFill>
                <a:ea typeface="ＭＳ Ｐゴシック" panose="020B0600070205080204" pitchFamily="50" charset="-128"/>
                <a:cs typeface="Times New Roman" panose="02020603050405020304" pitchFamily="18" charset="0"/>
              </a:rPr>
              <a:t>Sebeeck</a:t>
            </a:r>
            <a:r>
              <a:rPr lang="en-US" altLang="ja-JP" sz="2000" b="1" dirty="0">
                <a:solidFill>
                  <a:srgbClr val="FF0000"/>
                </a:solidFill>
                <a:ea typeface="ＭＳ Ｐゴシック" panose="020B0600070205080204" pitchFamily="50" charset="-128"/>
                <a:cs typeface="Times New Roman" panose="02020603050405020304" pitchFamily="18" charset="0"/>
              </a:rPr>
              <a:t> coefficient </a:t>
            </a:r>
            <a:r>
              <a:rPr lang="en-US" altLang="ja-JP" sz="2000" b="1" dirty="0">
                <a:ea typeface="ＭＳ Ｐゴシック" panose="020B0600070205080204" pitchFamily="50" charset="-128"/>
                <a:cs typeface="Times New Roman" panose="02020603050405020304" pitchFamily="18" charset="0"/>
              </a:rPr>
              <a:t>is expected</a:t>
            </a:r>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9B1DA8DE-54B8-49D3-80A8-28901EA1FD83}"/>
                  </a:ext>
                </a:extLst>
              </p:cNvPr>
              <p:cNvSpPr/>
              <p:nvPr/>
            </p:nvSpPr>
            <p:spPr>
              <a:xfrm>
                <a:off x="5645223" y="4286202"/>
                <a:ext cx="3465244" cy="77245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700" b="0" i="1" smtClean="0">
                          <a:latin typeface="Cambria Math" panose="02040503050406030204" pitchFamily="18" charset="0"/>
                        </a:rPr>
                        <m:t>𝑆</m:t>
                      </m:r>
                      <m:r>
                        <a:rPr lang="en-US" altLang="ja-JP" sz="1700" b="0" i="1" smtClean="0">
                          <a:latin typeface="Cambria Math" panose="02040503050406030204" pitchFamily="18" charset="0"/>
                          <a:ea typeface="Cambria Math" panose="02040503050406030204" pitchFamily="18" charset="0"/>
                        </a:rPr>
                        <m:t>=−</m:t>
                      </m:r>
                      <m:f>
                        <m:fPr>
                          <m:ctrlPr>
                            <a:rPr lang="en-US" altLang="ja-JP" sz="1700" b="0" i="1" smtClean="0">
                              <a:latin typeface="Cambria Math" panose="02040503050406030204" pitchFamily="18" charset="0"/>
                              <a:ea typeface="Cambria Math" panose="02040503050406030204" pitchFamily="18" charset="0"/>
                            </a:rPr>
                          </m:ctrlPr>
                        </m:fPr>
                        <m:num>
                          <m:sSup>
                            <m:sSupPr>
                              <m:ctrlPr>
                                <a:rPr lang="en-US" altLang="ja-JP" sz="1700" b="0" i="1" smtClean="0">
                                  <a:latin typeface="Cambria Math" panose="02040503050406030204" pitchFamily="18" charset="0"/>
                                  <a:ea typeface="Cambria Math" panose="02040503050406030204" pitchFamily="18" charset="0"/>
                                </a:rPr>
                              </m:ctrlPr>
                            </m:sSupPr>
                            <m:e>
                              <m:r>
                                <a:rPr lang="ja-JP" altLang="en-US" sz="1700" b="0" i="1" smtClean="0">
                                  <a:latin typeface="Cambria Math" panose="02040503050406030204" pitchFamily="18" charset="0"/>
                                  <a:ea typeface="Cambria Math" panose="02040503050406030204" pitchFamily="18" charset="0"/>
                                </a:rPr>
                                <m:t>𝜋</m:t>
                              </m:r>
                            </m:e>
                            <m:sup>
                              <m:r>
                                <a:rPr lang="en-US" altLang="ja-JP" sz="1700" b="0" i="1" smtClean="0">
                                  <a:latin typeface="Cambria Math" panose="02040503050406030204" pitchFamily="18" charset="0"/>
                                  <a:ea typeface="Cambria Math" panose="02040503050406030204" pitchFamily="18" charset="0"/>
                                </a:rPr>
                                <m:t>2</m:t>
                              </m:r>
                            </m:sup>
                          </m:sSup>
                        </m:num>
                        <m:den>
                          <m:r>
                            <a:rPr lang="en-US" altLang="ja-JP" sz="1700" b="0" i="1" smtClean="0">
                              <a:latin typeface="Cambria Math" panose="02040503050406030204" pitchFamily="18" charset="0"/>
                              <a:ea typeface="Cambria Math" panose="02040503050406030204" pitchFamily="18" charset="0"/>
                            </a:rPr>
                            <m:t>3</m:t>
                          </m:r>
                        </m:den>
                      </m:f>
                      <m:f>
                        <m:fPr>
                          <m:ctrlPr>
                            <a:rPr lang="en-US" altLang="ja-JP" sz="1700" b="0" i="1" smtClean="0">
                              <a:latin typeface="Cambria Math" panose="02040503050406030204" pitchFamily="18" charset="0"/>
                              <a:ea typeface="Cambria Math" panose="02040503050406030204" pitchFamily="18" charset="0"/>
                            </a:rPr>
                          </m:ctrlPr>
                        </m:fPr>
                        <m:num>
                          <m:sSup>
                            <m:sSupPr>
                              <m:ctrlPr>
                                <a:rPr lang="en-US" altLang="ja-JP" sz="1700" b="0" i="1" smtClean="0">
                                  <a:latin typeface="Cambria Math" panose="02040503050406030204" pitchFamily="18" charset="0"/>
                                  <a:ea typeface="Cambria Math" panose="02040503050406030204" pitchFamily="18" charset="0"/>
                                </a:rPr>
                              </m:ctrlPr>
                            </m:sSupPr>
                            <m:e>
                              <m:sSub>
                                <m:sSubPr>
                                  <m:ctrlPr>
                                    <a:rPr lang="en-US" altLang="ja-JP" sz="1700" b="0" i="1" smtClean="0">
                                      <a:latin typeface="Cambria Math" panose="02040503050406030204" pitchFamily="18" charset="0"/>
                                      <a:ea typeface="Cambria Math" panose="02040503050406030204" pitchFamily="18" charset="0"/>
                                    </a:rPr>
                                  </m:ctrlPr>
                                </m:sSubPr>
                                <m:e>
                                  <m:r>
                                    <a:rPr lang="en-US" altLang="ja-JP" sz="1700" b="0" i="1" smtClean="0">
                                      <a:latin typeface="Cambria Math" panose="02040503050406030204" pitchFamily="18" charset="0"/>
                                      <a:ea typeface="Cambria Math" panose="02040503050406030204" pitchFamily="18" charset="0"/>
                                    </a:rPr>
                                    <m:t>𝑘</m:t>
                                  </m:r>
                                </m:e>
                                <m:sub>
                                  <m:r>
                                    <a:rPr lang="en-US" altLang="ja-JP" sz="1700" b="0" i="1" smtClean="0">
                                      <a:latin typeface="Cambria Math" panose="02040503050406030204" pitchFamily="18" charset="0"/>
                                      <a:ea typeface="Cambria Math" panose="02040503050406030204" pitchFamily="18" charset="0"/>
                                    </a:rPr>
                                    <m:t>𝐵</m:t>
                                  </m:r>
                                </m:sub>
                              </m:sSub>
                            </m:e>
                            <m:sup>
                              <m:r>
                                <a:rPr lang="en-US" altLang="ja-JP" sz="1700" b="0" i="1" smtClean="0">
                                  <a:latin typeface="Cambria Math" panose="02040503050406030204" pitchFamily="18" charset="0"/>
                                  <a:ea typeface="Cambria Math" panose="02040503050406030204" pitchFamily="18" charset="0"/>
                                </a:rPr>
                                <m:t>2</m:t>
                              </m:r>
                            </m:sup>
                          </m:sSup>
                          <m:r>
                            <a:rPr lang="en-US" altLang="ja-JP" sz="1700" b="0" i="1" smtClean="0">
                              <a:latin typeface="Cambria Math" panose="02040503050406030204" pitchFamily="18" charset="0"/>
                              <a:ea typeface="Cambria Math" panose="02040503050406030204" pitchFamily="18" charset="0"/>
                            </a:rPr>
                            <m:t>𝑇</m:t>
                          </m:r>
                        </m:num>
                        <m:den>
                          <m:r>
                            <a:rPr lang="en-US" altLang="ja-JP" sz="1700" b="0" i="1" smtClean="0">
                              <a:latin typeface="Cambria Math" panose="02040503050406030204" pitchFamily="18" charset="0"/>
                              <a:ea typeface="Cambria Math" panose="02040503050406030204" pitchFamily="18" charset="0"/>
                            </a:rPr>
                            <m:t>𝑒</m:t>
                          </m:r>
                        </m:den>
                      </m:f>
                      <m:f>
                        <m:fPr>
                          <m:ctrlPr>
                            <a:rPr lang="en-US" altLang="ja-JP" sz="1700" b="0" i="1" smtClean="0">
                              <a:latin typeface="Cambria Math" panose="02040503050406030204" pitchFamily="18" charset="0"/>
                              <a:ea typeface="Cambria Math" panose="02040503050406030204" pitchFamily="18" charset="0"/>
                            </a:rPr>
                          </m:ctrlPr>
                        </m:fPr>
                        <m:num>
                          <m:r>
                            <a:rPr lang="en-US" altLang="ja-JP" sz="1700" b="0" i="1" smtClean="0">
                              <a:latin typeface="Cambria Math" panose="02040503050406030204" pitchFamily="18" charset="0"/>
                              <a:ea typeface="Cambria Math" panose="02040503050406030204" pitchFamily="18" charset="0"/>
                            </a:rPr>
                            <m:t>1</m:t>
                          </m:r>
                        </m:num>
                        <m:den>
                          <m:r>
                            <a:rPr lang="en-US" altLang="ja-JP" sz="1700" b="0" i="1" smtClean="0">
                              <a:latin typeface="Cambria Math" panose="02040503050406030204" pitchFamily="18" charset="0"/>
                              <a:ea typeface="Cambria Math" panose="02040503050406030204" pitchFamily="18" charset="0"/>
                            </a:rPr>
                            <m:t>𝑁</m:t>
                          </m:r>
                          <m:d>
                            <m:dPr>
                              <m:ctrlPr>
                                <a:rPr lang="en-US" altLang="ja-JP" sz="1700" b="0" i="1" smtClean="0">
                                  <a:latin typeface="Cambria Math" panose="02040503050406030204" pitchFamily="18" charset="0"/>
                                  <a:ea typeface="Cambria Math" panose="02040503050406030204" pitchFamily="18" charset="0"/>
                                </a:rPr>
                              </m:ctrlPr>
                            </m:dPr>
                            <m:e>
                              <m:sSub>
                                <m:sSubPr>
                                  <m:ctrlPr>
                                    <a:rPr lang="en-US" altLang="ja-JP" sz="1700" b="0" i="1" smtClean="0">
                                      <a:latin typeface="Cambria Math" panose="02040503050406030204" pitchFamily="18" charset="0"/>
                                      <a:ea typeface="Cambria Math" panose="02040503050406030204" pitchFamily="18" charset="0"/>
                                    </a:rPr>
                                  </m:ctrlPr>
                                </m:sSubPr>
                                <m:e>
                                  <m:r>
                                    <a:rPr lang="en-US" altLang="ja-JP" sz="1700" b="0" i="1" smtClean="0">
                                      <a:latin typeface="Cambria Math" panose="02040503050406030204" pitchFamily="18" charset="0"/>
                                      <a:ea typeface="Cambria Math" panose="02040503050406030204" pitchFamily="18" charset="0"/>
                                    </a:rPr>
                                    <m:t>𝐸</m:t>
                                  </m:r>
                                </m:e>
                                <m:sub>
                                  <m:r>
                                    <a:rPr lang="en-US" altLang="ja-JP" sz="1700" b="0" i="1" smtClean="0">
                                      <a:latin typeface="Cambria Math" panose="02040503050406030204" pitchFamily="18" charset="0"/>
                                      <a:ea typeface="Cambria Math" panose="02040503050406030204" pitchFamily="18" charset="0"/>
                                    </a:rPr>
                                    <m:t>𝐹</m:t>
                                  </m:r>
                                </m:sub>
                              </m:sSub>
                            </m:e>
                          </m:d>
                        </m:den>
                      </m:f>
                      <m:sSub>
                        <m:sSubPr>
                          <m:ctrlPr>
                            <a:rPr lang="en-US" altLang="ja-JP" sz="1700" b="0" i="1" smtClean="0">
                              <a:latin typeface="Cambria Math" panose="02040503050406030204" pitchFamily="18" charset="0"/>
                              <a:ea typeface="Cambria Math" panose="02040503050406030204" pitchFamily="18" charset="0"/>
                            </a:rPr>
                          </m:ctrlPr>
                        </m:sSubPr>
                        <m:e>
                          <m:d>
                            <m:dPr>
                              <m:begChr m:val="["/>
                              <m:endChr m:val="]"/>
                              <m:ctrlPr>
                                <a:rPr lang="en-US" altLang="ja-JP" sz="1700" b="0" i="1" smtClean="0">
                                  <a:latin typeface="Cambria Math" panose="02040503050406030204" pitchFamily="18" charset="0"/>
                                  <a:ea typeface="Cambria Math" panose="02040503050406030204" pitchFamily="18" charset="0"/>
                                </a:rPr>
                              </m:ctrlPr>
                            </m:dPr>
                            <m:e>
                              <m:f>
                                <m:fPr>
                                  <m:ctrlPr>
                                    <a:rPr lang="en-US" altLang="ja-JP" sz="1700" b="0" i="1" smtClean="0">
                                      <a:latin typeface="Cambria Math" panose="02040503050406030204" pitchFamily="18" charset="0"/>
                                      <a:ea typeface="Cambria Math" panose="02040503050406030204" pitchFamily="18" charset="0"/>
                                    </a:rPr>
                                  </m:ctrlPr>
                                </m:fPr>
                                <m:num>
                                  <m:r>
                                    <a:rPr lang="ja-JP" altLang="en-US" sz="1700" b="0" i="1" smtClean="0">
                                      <a:latin typeface="Cambria Math" panose="02040503050406030204" pitchFamily="18" charset="0"/>
                                      <a:ea typeface="Cambria Math" panose="02040503050406030204" pitchFamily="18" charset="0"/>
                                    </a:rPr>
                                    <m:t>𝜕</m:t>
                                  </m:r>
                                  <m:r>
                                    <a:rPr lang="en-US" altLang="ja-JP" sz="1700" b="0" i="1" smtClean="0">
                                      <a:latin typeface="Cambria Math" panose="02040503050406030204" pitchFamily="18" charset="0"/>
                                      <a:ea typeface="Cambria Math" panose="02040503050406030204" pitchFamily="18" charset="0"/>
                                    </a:rPr>
                                    <m:t>𝑁</m:t>
                                  </m:r>
                                  <m:d>
                                    <m:dPr>
                                      <m:ctrlPr>
                                        <a:rPr lang="en-US" altLang="ja-JP" sz="1700" b="0" i="1" smtClean="0">
                                          <a:latin typeface="Cambria Math" panose="02040503050406030204" pitchFamily="18" charset="0"/>
                                          <a:ea typeface="Cambria Math" panose="02040503050406030204" pitchFamily="18" charset="0"/>
                                        </a:rPr>
                                      </m:ctrlPr>
                                    </m:dPr>
                                    <m:e>
                                      <m:r>
                                        <a:rPr lang="en-US" altLang="ja-JP" sz="1700" b="0" i="1" smtClean="0">
                                          <a:latin typeface="Cambria Math" panose="02040503050406030204" pitchFamily="18" charset="0"/>
                                          <a:ea typeface="Cambria Math" panose="02040503050406030204" pitchFamily="18" charset="0"/>
                                        </a:rPr>
                                        <m:t>𝐸</m:t>
                                      </m:r>
                                    </m:e>
                                  </m:d>
                                </m:num>
                                <m:den>
                                  <m:r>
                                    <a:rPr lang="ja-JP" altLang="en-US" sz="1700" b="0" i="1" smtClean="0">
                                      <a:latin typeface="Cambria Math" panose="02040503050406030204" pitchFamily="18" charset="0"/>
                                      <a:ea typeface="Cambria Math" panose="02040503050406030204" pitchFamily="18" charset="0"/>
                                    </a:rPr>
                                    <m:t>𝜕</m:t>
                                  </m:r>
                                  <m:r>
                                    <a:rPr lang="en-US" altLang="ja-JP" sz="1700" b="0" i="1" smtClean="0">
                                      <a:latin typeface="Cambria Math" panose="02040503050406030204" pitchFamily="18" charset="0"/>
                                      <a:ea typeface="Cambria Math" panose="02040503050406030204" pitchFamily="18" charset="0"/>
                                    </a:rPr>
                                    <m:t>𝐸</m:t>
                                  </m:r>
                                </m:den>
                              </m:f>
                            </m:e>
                          </m:d>
                        </m:e>
                        <m:sub>
                          <m:r>
                            <a:rPr lang="en-US" altLang="ja-JP" sz="1700" b="0" i="1" smtClean="0">
                              <a:latin typeface="Cambria Math" panose="02040503050406030204" pitchFamily="18" charset="0"/>
                              <a:ea typeface="Cambria Math" panose="02040503050406030204" pitchFamily="18" charset="0"/>
                            </a:rPr>
                            <m:t>𝐸</m:t>
                          </m:r>
                          <m:r>
                            <a:rPr lang="en-US" altLang="ja-JP" sz="1700" b="0" i="1" smtClean="0">
                              <a:latin typeface="Cambria Math" panose="02040503050406030204" pitchFamily="18" charset="0"/>
                              <a:ea typeface="Cambria Math" panose="02040503050406030204" pitchFamily="18" charset="0"/>
                            </a:rPr>
                            <m:t>=</m:t>
                          </m:r>
                          <m:sSub>
                            <m:sSubPr>
                              <m:ctrlPr>
                                <a:rPr lang="en-US" altLang="ja-JP" sz="1700" b="0" i="1" smtClean="0">
                                  <a:latin typeface="Cambria Math" panose="02040503050406030204" pitchFamily="18" charset="0"/>
                                  <a:ea typeface="Cambria Math" panose="02040503050406030204" pitchFamily="18" charset="0"/>
                                </a:rPr>
                              </m:ctrlPr>
                            </m:sSubPr>
                            <m:e>
                              <m:r>
                                <a:rPr lang="en-US" altLang="ja-JP" sz="1700" b="0" i="1" smtClean="0">
                                  <a:latin typeface="Cambria Math" panose="02040503050406030204" pitchFamily="18" charset="0"/>
                                  <a:ea typeface="Cambria Math" panose="02040503050406030204" pitchFamily="18" charset="0"/>
                                </a:rPr>
                                <m:t>𝐸</m:t>
                              </m:r>
                            </m:e>
                            <m:sub>
                              <m:r>
                                <a:rPr lang="en-US" altLang="ja-JP" sz="1700" b="0" i="1" smtClean="0">
                                  <a:latin typeface="Cambria Math" panose="02040503050406030204" pitchFamily="18" charset="0"/>
                                  <a:ea typeface="Cambria Math" panose="02040503050406030204" pitchFamily="18" charset="0"/>
                                </a:rPr>
                                <m:t>𝐹</m:t>
                              </m:r>
                            </m:sub>
                          </m:sSub>
                        </m:sub>
                      </m:sSub>
                    </m:oMath>
                  </m:oMathPara>
                </a14:m>
                <a:endParaRPr lang="ja-JP" altLang="en-US" sz="1700" dirty="0">
                  <a:latin typeface="Times New Roman" panose="02020603050405020304" pitchFamily="18" charset="0"/>
                  <a:cs typeface="Times New Roman" panose="02020603050405020304" pitchFamily="18" charset="0"/>
                </a:endParaRPr>
              </a:p>
            </p:txBody>
          </p:sp>
        </mc:Choice>
        <mc:Fallback xmlns="">
          <p:sp>
            <p:nvSpPr>
              <p:cNvPr id="4" name="正方形/長方形 3">
                <a:extLst>
                  <a:ext uri="{FF2B5EF4-FFF2-40B4-BE49-F238E27FC236}">
                    <a16:creationId xmlns:a16="http://schemas.microsoft.com/office/drawing/2014/main" id="{9B1DA8DE-54B8-49D3-80A8-28901EA1FD83}"/>
                  </a:ext>
                </a:extLst>
              </p:cNvPr>
              <p:cNvSpPr>
                <a:spLocks noRot="1" noChangeAspect="1" noMove="1" noResize="1" noEditPoints="1" noAdjustHandles="1" noChangeArrowheads="1" noChangeShapeType="1" noTextEdit="1"/>
              </p:cNvSpPr>
              <p:nvPr/>
            </p:nvSpPr>
            <p:spPr>
              <a:xfrm>
                <a:off x="5645223" y="4286202"/>
                <a:ext cx="3465244" cy="772456"/>
              </a:xfrm>
              <a:prstGeom prst="rect">
                <a:avLst/>
              </a:prstGeom>
              <a:blipFill>
                <a:blip r:embed="rId8"/>
                <a:stretch>
                  <a:fillRect/>
                </a:stretch>
              </a:blipFill>
            </p:spPr>
            <p:txBody>
              <a:bodyPr/>
              <a:lstStyle/>
              <a:p>
                <a:r>
                  <a:rPr lang="ja-JP" altLang="en-US">
                    <a:noFill/>
                  </a:rPr>
                  <a:t> </a:t>
                </a:r>
              </a:p>
            </p:txBody>
          </p:sp>
        </mc:Fallback>
      </mc:AlternateContent>
      <p:sp>
        <p:nvSpPr>
          <p:cNvPr id="24" name="タイトル 1">
            <a:extLst>
              <a:ext uri="{FF2B5EF4-FFF2-40B4-BE49-F238E27FC236}">
                <a16:creationId xmlns:a16="http://schemas.microsoft.com/office/drawing/2014/main" id="{EDCA1639-8514-4D10-A8CA-68556D01C1BA}"/>
              </a:ext>
            </a:extLst>
          </p:cNvPr>
          <p:cNvSpPr txBox="1">
            <a:spLocks/>
          </p:cNvSpPr>
          <p:nvPr/>
        </p:nvSpPr>
        <p:spPr>
          <a:xfrm>
            <a:off x="628650" y="106325"/>
            <a:ext cx="7886700" cy="5178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600" b="1" dirty="0">
                <a:latin typeface="+mn-lt"/>
                <a:ea typeface="ＭＳ Ｐゴシック" panose="020B0600070205080204" pitchFamily="50" charset="-128"/>
              </a:rPr>
              <a:t>back ground</a:t>
            </a:r>
            <a:endParaRPr lang="ja-JP" altLang="en-US" sz="3600" b="1" dirty="0">
              <a:latin typeface="+mn-lt"/>
              <a:ea typeface="ＭＳ Ｐゴシック" panose="020B0600070205080204" pitchFamily="50" charset="-128"/>
            </a:endParaRPr>
          </a:p>
        </p:txBody>
      </p:sp>
      <p:sp>
        <p:nvSpPr>
          <p:cNvPr id="5" name="矢印: 下 4">
            <a:extLst>
              <a:ext uri="{FF2B5EF4-FFF2-40B4-BE49-F238E27FC236}">
                <a16:creationId xmlns:a16="http://schemas.microsoft.com/office/drawing/2014/main" id="{576F6471-C5E9-4A3E-89F0-49E47C5BB6C6}"/>
              </a:ext>
            </a:extLst>
          </p:cNvPr>
          <p:cNvSpPr/>
          <p:nvPr/>
        </p:nvSpPr>
        <p:spPr>
          <a:xfrm>
            <a:off x="6583680" y="5071821"/>
            <a:ext cx="1325880" cy="4914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97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2D6DEF69-B5A4-4372-98F9-B729515AA2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D8A64A91-C23E-48EE-8F6F-E809121D6F1F}"/>
              </a:ext>
            </a:extLst>
          </p:cNvPr>
          <p:cNvSpPr>
            <a:spLocks noGrp="1"/>
          </p:cNvSpPr>
          <p:nvPr>
            <p:ph type="sldNum" sz="quarter" idx="12"/>
          </p:nvPr>
        </p:nvSpPr>
        <p:spPr>
          <a:xfrm>
            <a:off x="6470650" y="6333486"/>
            <a:ext cx="2057400" cy="365125"/>
          </a:xfrm>
        </p:spPr>
        <p:txBody>
          <a:bodyPr/>
          <a:lstStyle/>
          <a:p>
            <a:fld id="{519954A3-9DFD-4C44-94BA-B95130A3BA1C}" type="slidenum">
              <a:rPr lang="en-US" smtClean="0"/>
              <a:t>4</a:t>
            </a:fld>
            <a:endParaRPr lang="en-US" dirty="0"/>
          </a:p>
        </p:txBody>
      </p:sp>
      <p:sp>
        <p:nvSpPr>
          <p:cNvPr id="17" name="テキスト ボックス 16">
            <a:extLst>
              <a:ext uri="{FF2B5EF4-FFF2-40B4-BE49-F238E27FC236}">
                <a16:creationId xmlns:a16="http://schemas.microsoft.com/office/drawing/2014/main" id="{3E7FDE9A-AC1C-4BAA-862E-F0AB44DB78A4}"/>
              </a:ext>
            </a:extLst>
          </p:cNvPr>
          <p:cNvSpPr txBox="1"/>
          <p:nvPr/>
        </p:nvSpPr>
        <p:spPr>
          <a:xfrm>
            <a:off x="330678" y="897806"/>
            <a:ext cx="3261328" cy="461665"/>
          </a:xfrm>
          <a:prstGeom prst="rect">
            <a:avLst/>
          </a:prstGeom>
          <a:solidFill>
            <a:schemeClr val="accent1">
              <a:lumMod val="40000"/>
              <a:lumOff val="60000"/>
            </a:schemeClr>
          </a:solidFill>
        </p:spPr>
        <p:txBody>
          <a:bodyPr wrap="square" rtlCol="0">
            <a:spAutoFit/>
          </a:bodyPr>
          <a:lstStyle/>
          <a:p>
            <a:pPr algn="ctr" eaLnBrk="0" fontAlgn="base" hangingPunct="0">
              <a:spcBef>
                <a:spcPct val="0"/>
              </a:spcBef>
              <a:spcAft>
                <a:spcPct val="0"/>
              </a:spcAft>
            </a:pPr>
            <a:r>
              <a:rPr lang="en-US" altLang="ja-JP" sz="2400" b="1" dirty="0">
                <a:solidFill>
                  <a:prstClr val="black"/>
                </a:solidFill>
                <a:latin typeface="游ゴシック" panose="020B0400000000000000" pitchFamily="50" charset="-128"/>
                <a:ea typeface="ＭＳ Ｐゴシック" panose="020B0600070205080204" pitchFamily="50" charset="-128"/>
              </a:rPr>
              <a:t>Fe</a:t>
            </a:r>
            <a:r>
              <a:rPr lang="en-US" altLang="ja-JP" sz="2400" b="1" baseline="-25000" dirty="0">
                <a:solidFill>
                  <a:prstClr val="black"/>
                </a:solidFill>
                <a:latin typeface="游ゴシック" panose="020B0400000000000000" pitchFamily="50" charset="-128"/>
                <a:ea typeface="ＭＳ Ｐゴシック" panose="020B0600070205080204" pitchFamily="50" charset="-128"/>
              </a:rPr>
              <a:t>2</a:t>
            </a:r>
            <a:r>
              <a:rPr lang="en-US" altLang="ja-JP" sz="2400" b="1" dirty="0">
                <a:solidFill>
                  <a:prstClr val="black"/>
                </a:solidFill>
                <a:latin typeface="游ゴシック" panose="020B0400000000000000" pitchFamily="50" charset="-128"/>
                <a:ea typeface="ＭＳ Ｐゴシック" panose="020B0600070205080204" pitchFamily="50" charset="-128"/>
              </a:rPr>
              <a:t>TiSn</a:t>
            </a:r>
            <a:endParaRPr lang="ja-JP" altLang="en-US" sz="2400" b="1" dirty="0">
              <a:solidFill>
                <a:prstClr val="black"/>
              </a:solidFill>
              <a:latin typeface="游ゴシック" panose="020B0400000000000000" pitchFamily="50" charset="-128"/>
              <a:ea typeface="ＭＳ Ｐゴシック" panose="020B0600070205080204" pitchFamily="50" charset="-128"/>
            </a:endParaRPr>
          </a:p>
        </p:txBody>
      </p:sp>
      <p:sp>
        <p:nvSpPr>
          <p:cNvPr id="24" name="タイトル 1">
            <a:extLst>
              <a:ext uri="{FF2B5EF4-FFF2-40B4-BE49-F238E27FC236}">
                <a16:creationId xmlns:a16="http://schemas.microsoft.com/office/drawing/2014/main" id="{EDCA1639-8514-4D10-A8CA-68556D01C1BA}"/>
              </a:ext>
            </a:extLst>
          </p:cNvPr>
          <p:cNvSpPr txBox="1">
            <a:spLocks/>
          </p:cNvSpPr>
          <p:nvPr/>
        </p:nvSpPr>
        <p:spPr>
          <a:xfrm>
            <a:off x="628650" y="106325"/>
            <a:ext cx="7886700" cy="5178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600" b="1" dirty="0">
                <a:latin typeface="游ゴシック" panose="020B0400000000000000" pitchFamily="50" charset="-128"/>
                <a:ea typeface="ＭＳ Ｐゴシック" panose="020B0600070205080204" pitchFamily="50" charset="-128"/>
              </a:rPr>
              <a:t>aim of study</a:t>
            </a:r>
            <a:endParaRPr lang="ja-JP" altLang="en-US" sz="3600" b="1" dirty="0">
              <a:latin typeface="游ゴシック" panose="020B0400000000000000"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02674B59-0A84-446C-9094-9CC75D469F78}"/>
              </a:ext>
            </a:extLst>
          </p:cNvPr>
          <p:cNvSpPr txBox="1"/>
          <p:nvPr/>
        </p:nvSpPr>
        <p:spPr>
          <a:xfrm>
            <a:off x="3710179" y="1334506"/>
            <a:ext cx="5058384" cy="1938992"/>
          </a:xfrm>
          <a:prstGeom prst="rect">
            <a:avLst/>
          </a:prstGeom>
          <a:noFill/>
        </p:spPr>
        <p:txBody>
          <a:bodyPr wrap="square" rtlCol="0">
            <a:spAutoFit/>
          </a:bodyPr>
          <a:lstStyle/>
          <a:p>
            <a:pPr marL="342900" indent="-342900" algn="just">
              <a:buFont typeface="Arial" panose="020B0604020202020204" pitchFamily="34" charset="0"/>
              <a:buChar char="•"/>
            </a:pPr>
            <a:r>
              <a:rPr lang="en-US" altLang="ja-JP" sz="2000" b="1" dirty="0">
                <a:latin typeface="游ゴシック" panose="020B0400000000000000" pitchFamily="50" charset="-128"/>
              </a:rPr>
              <a:t>From the first principles calculation, it was suggested that </a:t>
            </a:r>
            <a:r>
              <a:rPr lang="en-US" altLang="ja-JP" sz="2000" b="1" i="1" dirty="0">
                <a:latin typeface="游ゴシック" panose="020B0400000000000000" pitchFamily="50" charset="-128"/>
              </a:rPr>
              <a:t>S</a:t>
            </a:r>
            <a:r>
              <a:rPr lang="en-US" altLang="ja-JP" sz="2000" b="1" dirty="0">
                <a:latin typeface="游ゴシック" panose="020B0400000000000000" pitchFamily="50" charset="-128"/>
              </a:rPr>
              <a:t> was higher at  300K than Fe</a:t>
            </a:r>
            <a:r>
              <a:rPr lang="en-US" altLang="ja-JP" sz="2000" b="1" baseline="-25000" dirty="0">
                <a:latin typeface="游ゴシック" panose="020B0400000000000000" pitchFamily="50" charset="-128"/>
              </a:rPr>
              <a:t>2</a:t>
            </a:r>
            <a:r>
              <a:rPr lang="en-US" altLang="ja-JP" sz="2000" b="1" dirty="0">
                <a:latin typeface="游ゴシック" panose="020B0400000000000000" pitchFamily="50" charset="-128"/>
              </a:rPr>
              <a:t>VAl</a:t>
            </a:r>
            <a:endParaRPr lang="en-US" altLang="ja-JP" sz="2000" b="1" baseline="-25000" dirty="0">
              <a:latin typeface="游ゴシック" panose="020B0400000000000000" pitchFamily="50" charset="-128"/>
            </a:endParaRPr>
          </a:p>
          <a:p>
            <a:pPr marL="342900" indent="-342900" algn="just">
              <a:buFont typeface="Arial" panose="020B0604020202020204" pitchFamily="34" charset="0"/>
              <a:buChar char="•"/>
            </a:pPr>
            <a:r>
              <a:rPr lang="en-US" altLang="ja-JP" sz="2000" b="1" dirty="0">
                <a:latin typeface="游ゴシック" panose="020B0400000000000000" pitchFamily="50" charset="-128"/>
              </a:rPr>
              <a:t>Fe</a:t>
            </a:r>
            <a:r>
              <a:rPr lang="en-US" altLang="ja-JP" sz="2000" b="1" baseline="-25000" dirty="0">
                <a:latin typeface="游ゴシック" panose="020B0400000000000000" pitchFamily="50" charset="-128"/>
              </a:rPr>
              <a:t>2</a:t>
            </a:r>
            <a:r>
              <a:rPr lang="en-US" altLang="ja-JP" sz="2000" b="1" dirty="0">
                <a:latin typeface="游ゴシック" panose="020B0400000000000000" pitchFamily="50" charset="-128"/>
              </a:rPr>
              <a:t>TiSn has low </a:t>
            </a:r>
            <a:r>
              <a:rPr lang="en-US" altLang="ja-JP" sz="2000" b="1" i="1" dirty="0">
                <a:latin typeface="Times New Roman" panose="02020603050405020304" pitchFamily="18" charset="0"/>
                <a:cs typeface="Times New Roman" panose="02020603050405020304" pitchFamily="18" charset="0"/>
              </a:rPr>
              <a:t>κ</a:t>
            </a:r>
            <a:r>
              <a:rPr lang="en-US" altLang="ja-JP" sz="2000" b="1" dirty="0">
                <a:latin typeface="游ゴシック" panose="020B0400000000000000" pitchFamily="50" charset="-128"/>
              </a:rPr>
              <a:t> of 7</a:t>
            </a:r>
            <a:r>
              <a:rPr lang="ja-JP" altLang="en-US" sz="2000" b="1" dirty="0">
                <a:latin typeface="游ゴシック" panose="020B0400000000000000" pitchFamily="50" charset="-128"/>
              </a:rPr>
              <a:t>～</a:t>
            </a:r>
            <a:r>
              <a:rPr lang="en-US" altLang="ja-JP" sz="2000" b="1" dirty="0">
                <a:latin typeface="游ゴシック" panose="020B0400000000000000" pitchFamily="50" charset="-128"/>
              </a:rPr>
              <a:t>8 W/</a:t>
            </a:r>
            <a:r>
              <a:rPr lang="en-US" altLang="ja-JP" sz="2000" b="1" dirty="0" err="1">
                <a:latin typeface="游ゴシック" panose="020B0400000000000000" pitchFamily="50" charset="-128"/>
              </a:rPr>
              <a:t>mK</a:t>
            </a:r>
            <a:r>
              <a:rPr lang="en-US" altLang="ja-JP" sz="2000" b="1" dirty="0">
                <a:latin typeface="游ゴシック" panose="020B0400000000000000" pitchFamily="50" charset="-128"/>
              </a:rPr>
              <a:t> as compared with other full Heusler alloys</a:t>
            </a:r>
            <a:r>
              <a:rPr lang="en-US" altLang="ja-JP" sz="2000" b="1" dirty="0">
                <a:latin typeface="游ゴシック" panose="020B0400000000000000" pitchFamily="50" charset="-128"/>
                <a:cs typeface="Times New Roman" panose="02020603050405020304" pitchFamily="18" charset="0"/>
              </a:rPr>
              <a:t> ( Fe</a:t>
            </a:r>
            <a:r>
              <a:rPr lang="en-US" altLang="ja-JP" sz="2000" b="1" baseline="-25000" dirty="0">
                <a:latin typeface="游ゴシック" panose="020B0400000000000000" pitchFamily="50" charset="-128"/>
                <a:cs typeface="Times New Roman" panose="02020603050405020304" pitchFamily="18" charset="0"/>
              </a:rPr>
              <a:t>2</a:t>
            </a:r>
            <a:r>
              <a:rPr lang="en-US" altLang="ja-JP" sz="2000" b="1" dirty="0">
                <a:latin typeface="游ゴシック" panose="020B0400000000000000" pitchFamily="50" charset="-128"/>
                <a:cs typeface="Times New Roman" panose="02020603050405020304" pitchFamily="18" charset="0"/>
              </a:rPr>
              <a:t>VAl : 28W/</a:t>
            </a:r>
            <a:r>
              <a:rPr lang="en-US" altLang="ja-JP" sz="2000" b="1" dirty="0" err="1">
                <a:latin typeface="游ゴシック" panose="020B0400000000000000" pitchFamily="50" charset="-128"/>
                <a:cs typeface="Times New Roman" panose="02020603050405020304" pitchFamily="18" charset="0"/>
              </a:rPr>
              <a:t>mK</a:t>
            </a:r>
            <a:r>
              <a:rPr lang="en-US" altLang="ja-JP" sz="2000" b="1" dirty="0">
                <a:latin typeface="游ゴシック" panose="020B0400000000000000"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B83F23D3-C26D-49D5-9205-3116DED6F017}"/>
              </a:ext>
            </a:extLst>
          </p:cNvPr>
          <p:cNvPicPr>
            <a:picLocks noChangeAspect="1"/>
          </p:cNvPicPr>
          <p:nvPr/>
        </p:nvPicPr>
        <p:blipFill>
          <a:blip r:embed="rId4"/>
          <a:stretch>
            <a:fillRect/>
          </a:stretch>
        </p:blipFill>
        <p:spPr>
          <a:xfrm>
            <a:off x="0" y="1459797"/>
            <a:ext cx="3592006" cy="3469878"/>
          </a:xfrm>
          <a:prstGeom prst="rect">
            <a:avLst/>
          </a:prstGeom>
        </p:spPr>
      </p:pic>
      <p:sp>
        <p:nvSpPr>
          <p:cNvPr id="16" name="矢印: 右 15">
            <a:extLst>
              <a:ext uri="{FF2B5EF4-FFF2-40B4-BE49-F238E27FC236}">
                <a16:creationId xmlns:a16="http://schemas.microsoft.com/office/drawing/2014/main" id="{5AE8265E-EBD8-43AE-8E0E-D05149B8CAAB}"/>
              </a:ext>
            </a:extLst>
          </p:cNvPr>
          <p:cNvSpPr/>
          <p:nvPr/>
        </p:nvSpPr>
        <p:spPr>
          <a:xfrm>
            <a:off x="3808355" y="3348948"/>
            <a:ext cx="642575" cy="125366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ndParaRPr>
          </a:p>
        </p:txBody>
      </p:sp>
      <p:sp>
        <p:nvSpPr>
          <p:cNvPr id="18" name="テキスト ボックス 17">
            <a:extLst>
              <a:ext uri="{FF2B5EF4-FFF2-40B4-BE49-F238E27FC236}">
                <a16:creationId xmlns:a16="http://schemas.microsoft.com/office/drawing/2014/main" id="{8E21B856-ACAB-48C2-8DB8-C280C06EF599}"/>
              </a:ext>
            </a:extLst>
          </p:cNvPr>
          <p:cNvSpPr txBox="1"/>
          <p:nvPr/>
        </p:nvSpPr>
        <p:spPr>
          <a:xfrm>
            <a:off x="4613644" y="3306738"/>
            <a:ext cx="3714012" cy="1569660"/>
          </a:xfrm>
          <a:prstGeom prst="rect">
            <a:avLst/>
          </a:prstGeom>
          <a:noFill/>
        </p:spPr>
        <p:txBody>
          <a:bodyPr wrap="square" rtlCol="0">
            <a:spAutoFit/>
          </a:bodyPr>
          <a:lstStyle/>
          <a:p>
            <a:pPr algn="just"/>
            <a:r>
              <a:rPr lang="en-US" altLang="ja-JP" sz="2400" b="1" dirty="0">
                <a:latin typeface="游ゴシック" panose="020B0400000000000000" pitchFamily="50" charset="-128"/>
                <a:cs typeface="Times New Roman" panose="02020603050405020304" pitchFamily="18" charset="0"/>
              </a:rPr>
              <a:t>But</a:t>
            </a:r>
          </a:p>
          <a:p>
            <a:pPr algn="just"/>
            <a:r>
              <a:rPr lang="en-US" altLang="ja-JP" sz="2400" b="1" i="1" dirty="0">
                <a:latin typeface="Times New Roman" panose="02020603050405020304" pitchFamily="18" charset="0"/>
                <a:cs typeface="Times New Roman" panose="02020603050405020304" pitchFamily="18" charset="0"/>
              </a:rPr>
              <a:t>κ</a:t>
            </a:r>
            <a:r>
              <a:rPr lang="en-US" altLang="ja-JP" sz="2400" b="1" dirty="0">
                <a:latin typeface="游ゴシック" panose="020B0400000000000000" pitchFamily="50" charset="-128"/>
              </a:rPr>
              <a:t> is still higher than the currently used Bi-</a:t>
            </a:r>
            <a:r>
              <a:rPr lang="en-US" altLang="ja-JP" sz="2400" b="1" dirty="0" err="1">
                <a:latin typeface="游ゴシック" panose="020B0400000000000000" pitchFamily="50" charset="-128"/>
              </a:rPr>
              <a:t>Te</a:t>
            </a:r>
            <a:r>
              <a:rPr lang="en-US" altLang="ja-JP" sz="2400" b="1" dirty="0">
                <a:latin typeface="游ゴシック" panose="020B0400000000000000" pitchFamily="50" charset="-128"/>
              </a:rPr>
              <a:t> based material</a:t>
            </a:r>
            <a:endParaRPr lang="en-US" altLang="ja-JP" sz="2400" b="1" dirty="0">
              <a:latin typeface="游ゴシック" panose="020B0400000000000000"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B539EA7-E3DD-4566-A59E-2EFD0492EAED}"/>
              </a:ext>
            </a:extLst>
          </p:cNvPr>
          <p:cNvSpPr/>
          <p:nvPr/>
        </p:nvSpPr>
        <p:spPr>
          <a:xfrm>
            <a:off x="269940" y="4935793"/>
            <a:ext cx="8763224" cy="1815882"/>
          </a:xfrm>
          <a:prstGeom prst="rect">
            <a:avLst/>
          </a:prstGeom>
          <a:ln>
            <a:noFill/>
            <a:prstDash val="sysDash"/>
          </a:ln>
        </p:spPr>
        <p:txBody>
          <a:bodyPr wrap="square">
            <a:spAutoFit/>
          </a:bodyPr>
          <a:lstStyle/>
          <a:p>
            <a:r>
              <a:rPr lang="en-US" altLang="ja-JP" sz="2800" b="1" dirty="0">
                <a:latin typeface="游ゴシック" panose="020B0400000000000000" pitchFamily="50" charset="-128"/>
              </a:rPr>
              <a:t>We aim to improve thermoelectric characteristics by controlling grain refinement, promoting phonon scattering at grain boundaries, and </a:t>
            </a:r>
            <a:r>
              <a:rPr lang="en-US" altLang="ja-JP" sz="2800" b="1" dirty="0">
                <a:solidFill>
                  <a:srgbClr val="FF0000"/>
                </a:solidFill>
                <a:latin typeface="游ゴシック" panose="020B0400000000000000" pitchFamily="50" charset="-128"/>
              </a:rPr>
              <a:t>reducing </a:t>
            </a:r>
            <a:r>
              <a:rPr lang="en-US" altLang="ja-JP" sz="2800" b="1" i="1" dirty="0">
                <a:solidFill>
                  <a:srgbClr val="FF0000"/>
                </a:solidFill>
                <a:latin typeface="Times New Roman" panose="02020603050405020304" pitchFamily="18" charset="0"/>
                <a:cs typeface="Times New Roman" panose="02020603050405020304" pitchFamily="18" charset="0"/>
              </a:rPr>
              <a:t>κ</a:t>
            </a:r>
            <a:r>
              <a:rPr lang="en-US" altLang="ja-JP" sz="2800" b="1" dirty="0">
                <a:solidFill>
                  <a:srgbClr val="FF0000"/>
                </a:solidFill>
                <a:latin typeface="Times New Roman" panose="02020603050405020304" pitchFamily="18" charset="0"/>
                <a:cs typeface="Times New Roman" panose="02020603050405020304" pitchFamily="18" charset="0"/>
              </a:rPr>
              <a:t> </a:t>
            </a:r>
            <a:r>
              <a:rPr lang="en-US" altLang="ja-JP" sz="2800" b="1" dirty="0">
                <a:solidFill>
                  <a:srgbClr val="FF0000"/>
                </a:solidFill>
                <a:latin typeface="游ゴシック" panose="020B0400000000000000" pitchFamily="50" charset="-128"/>
              </a:rPr>
              <a:t>for Fe</a:t>
            </a:r>
            <a:r>
              <a:rPr lang="en-US" altLang="ja-JP" sz="2800" b="1" baseline="-25000" dirty="0">
                <a:solidFill>
                  <a:srgbClr val="FF0000"/>
                </a:solidFill>
                <a:latin typeface="游ゴシック" panose="020B0400000000000000" pitchFamily="50" charset="-128"/>
              </a:rPr>
              <a:t>2</a:t>
            </a:r>
            <a:r>
              <a:rPr lang="en-US" altLang="ja-JP" sz="2800" b="1" dirty="0">
                <a:solidFill>
                  <a:srgbClr val="FF0000"/>
                </a:solidFill>
                <a:latin typeface="游ゴシック" panose="020B0400000000000000" pitchFamily="50" charset="-128"/>
              </a:rPr>
              <a:t>TiSn sintered sample</a:t>
            </a:r>
            <a:endParaRPr lang="ja-JP" altLang="en-US" sz="2400" b="1" dirty="0">
              <a:solidFill>
                <a:srgbClr val="FF0000"/>
              </a:solidFill>
              <a:latin typeface="游ゴシック" panose="020B0400000000000000" pitchFamily="50" charset="-128"/>
            </a:endParaRPr>
          </a:p>
        </p:txBody>
      </p:sp>
    </p:spTree>
    <p:extLst>
      <p:ext uri="{BB962C8B-B14F-4D97-AF65-F5344CB8AC3E}">
        <p14:creationId xmlns:p14="http://schemas.microsoft.com/office/powerpoint/2010/main" val="290009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矢印コネクタ 26">
            <a:extLst>
              <a:ext uri="{FF2B5EF4-FFF2-40B4-BE49-F238E27FC236}">
                <a16:creationId xmlns:a16="http://schemas.microsoft.com/office/drawing/2014/main" id="{5147D85A-CE56-4306-B87E-3E6DEEDE6061}"/>
              </a:ext>
            </a:extLst>
          </p:cNvPr>
          <p:cNvCxnSpPr>
            <a:cxnSpLocks/>
          </p:cNvCxnSpPr>
          <p:nvPr/>
        </p:nvCxnSpPr>
        <p:spPr>
          <a:xfrm flipV="1">
            <a:off x="5992583" y="732384"/>
            <a:ext cx="218294" cy="394265"/>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66B096BA-122C-4B8C-B907-FA11C6DC366F}"/>
              </a:ext>
            </a:extLst>
          </p:cNvPr>
          <p:cNvSpPr/>
          <p:nvPr/>
        </p:nvSpPr>
        <p:spPr>
          <a:xfrm>
            <a:off x="329811" y="4265586"/>
            <a:ext cx="8697432" cy="2058258"/>
          </a:xfrm>
          <a:prstGeom prst="roundRect">
            <a:avLst/>
          </a:prstGeom>
          <a:solidFill>
            <a:schemeClr val="accent1">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A4755E1A-F7CE-46E1-8258-4FC9E4ECAB16}"/>
              </a:ext>
            </a:extLst>
          </p:cNvPr>
          <p:cNvCxnSpPr>
            <a:cxnSpLocks/>
          </p:cNvCxnSpPr>
          <p:nvPr/>
        </p:nvCxnSpPr>
        <p:spPr>
          <a:xfrm flipV="1">
            <a:off x="3313507" y="2795967"/>
            <a:ext cx="218294" cy="394265"/>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B9163E0-AECA-4C7F-9EA0-31E924AEFAB5}"/>
              </a:ext>
            </a:extLst>
          </p:cNvPr>
          <p:cNvCxnSpPr>
            <a:cxnSpLocks/>
          </p:cNvCxnSpPr>
          <p:nvPr/>
        </p:nvCxnSpPr>
        <p:spPr>
          <a:xfrm flipV="1">
            <a:off x="3209918" y="1389343"/>
            <a:ext cx="218294" cy="394265"/>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右矢印 33">
            <a:extLst>
              <a:ext uri="{FF2B5EF4-FFF2-40B4-BE49-F238E27FC236}">
                <a16:creationId xmlns:a16="http://schemas.microsoft.com/office/drawing/2014/main" id="{FC5C1AF1-A0BF-4A89-8EFA-E21049567B45}"/>
              </a:ext>
            </a:extLst>
          </p:cNvPr>
          <p:cNvSpPr>
            <a:spLocks noChangeAspect="1"/>
          </p:cNvSpPr>
          <p:nvPr/>
        </p:nvSpPr>
        <p:spPr>
          <a:xfrm rot="5400000">
            <a:off x="3391654" y="1536620"/>
            <a:ext cx="2727397" cy="1172862"/>
          </a:xfrm>
          <a:prstGeom prst="rightArrow">
            <a:avLst>
              <a:gd name="adj1" fmla="val 50000"/>
              <a:gd name="adj2" fmla="val 20075"/>
            </a:avLst>
          </a:prstGeom>
          <a:solidFill>
            <a:schemeClr val="accent1"/>
          </a:solidFill>
          <a:ln w="12700" cap="flat" cmpd="sng" algn="ctr">
            <a:solidFill>
              <a:schemeClr val="tx1"/>
            </a:solidFill>
            <a:prstDash val="solid"/>
            <a:miter lim="800000"/>
          </a:ln>
          <a:effectLst/>
        </p:spPr>
        <p:txBody>
          <a:bodyPr rtlCol="0" anchor="ctr"/>
          <a:lstStyle/>
          <a:p>
            <a:pPr algn="ctr" defTabSz="685800" eaLnBrk="0" fontAlgn="base" hangingPunct="0">
              <a:spcBef>
                <a:spcPct val="0"/>
              </a:spcBef>
              <a:spcAft>
                <a:spcPct val="0"/>
              </a:spcAft>
              <a:defRPr/>
            </a:pPr>
            <a:endParaRPr kumimoji="0" lang="ja-JP" altLang="en-US" kern="0" dirty="0">
              <a:solidFill>
                <a:prstClr val="white"/>
              </a:solidFill>
              <a:latin typeface="Times New Roman" panose="02020603050405020304" pitchFamily="18" charset="0"/>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1D54D9D6-61DD-4B1C-9F1E-5F31942B6AF1}"/>
              </a:ext>
            </a:extLst>
          </p:cNvPr>
          <p:cNvSpPr txBox="1"/>
          <p:nvPr/>
        </p:nvSpPr>
        <p:spPr>
          <a:xfrm>
            <a:off x="3428212" y="1727762"/>
            <a:ext cx="2633666" cy="370800"/>
          </a:xfrm>
          <a:prstGeom prst="rect">
            <a:avLst/>
          </a:prstGeom>
          <a:solidFill>
            <a:sysClr val="window" lastClr="FFFFFF"/>
          </a:solidFill>
          <a:ln w="22225" cap="flat" cmpd="sng" algn="ctr">
            <a:solidFill>
              <a:sysClr val="windowText" lastClr="000000"/>
            </a:solidFill>
            <a:prstDash val="solid"/>
            <a:miter lim="800000"/>
          </a:ln>
          <a:effectLst/>
        </p:spPr>
        <p:txBody>
          <a:bodyPr wrap="square" rtlCol="0">
            <a:spAutoFit/>
          </a:bodyPr>
          <a:lstStyle/>
          <a:p>
            <a:pPr algn="ctr" defTabSz="685800" eaLnBrk="0" fontAlgn="base" hangingPunct="0">
              <a:spcBef>
                <a:spcPct val="0"/>
              </a:spcBef>
              <a:spcAft>
                <a:spcPct val="0"/>
              </a:spcAf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press forming</a:t>
            </a:r>
          </a:p>
        </p:txBody>
      </p:sp>
      <p:sp>
        <p:nvSpPr>
          <p:cNvPr id="15" name="テキスト ボックス 14">
            <a:extLst>
              <a:ext uri="{FF2B5EF4-FFF2-40B4-BE49-F238E27FC236}">
                <a16:creationId xmlns:a16="http://schemas.microsoft.com/office/drawing/2014/main" id="{970AFFD9-95CB-4D4D-8E5D-BD51A354D9E0}"/>
              </a:ext>
            </a:extLst>
          </p:cNvPr>
          <p:cNvSpPr txBox="1"/>
          <p:nvPr/>
        </p:nvSpPr>
        <p:spPr>
          <a:xfrm>
            <a:off x="3701215" y="3503079"/>
            <a:ext cx="2108274" cy="400110"/>
          </a:xfrm>
          <a:prstGeom prst="rect">
            <a:avLst/>
          </a:prstGeom>
          <a:solidFill>
            <a:sysClr val="window" lastClr="FFFFFF"/>
          </a:solidFill>
          <a:ln w="22225">
            <a:solidFill>
              <a:sysClr val="windowText" lastClr="000000"/>
            </a:solidFill>
          </a:ln>
        </p:spPr>
        <p:txBody>
          <a:bodyPr vert="horz" wrap="square" rtlCol="0">
            <a:spAutoFit/>
          </a:bodyPr>
          <a:lstStyle/>
          <a:p>
            <a:pPr algn="ctr" defTabSz="685800" eaLnBrk="0" fontAlgn="base" hangingPunct="0">
              <a:spcBef>
                <a:spcPct val="0"/>
              </a:spcBef>
              <a:spcAft>
                <a:spcPct val="0"/>
              </a:spcAf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sintered sample</a:t>
            </a:r>
            <a:endParaRPr kumimoji="0" lang="ja-JP" altLang="en-US" sz="20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9241C481-EB87-465A-B1F0-829CDC1CECA1}"/>
              </a:ext>
            </a:extLst>
          </p:cNvPr>
          <p:cNvSpPr txBox="1"/>
          <p:nvPr/>
        </p:nvSpPr>
        <p:spPr>
          <a:xfrm>
            <a:off x="3441891" y="2724240"/>
            <a:ext cx="2659839" cy="400110"/>
          </a:xfrm>
          <a:prstGeom prst="rect">
            <a:avLst/>
          </a:prstGeom>
          <a:solidFill>
            <a:sysClr val="window" lastClr="FFFFFF"/>
          </a:solidFill>
          <a:ln w="22225">
            <a:solidFill>
              <a:sysClr val="windowText" lastClr="000000"/>
            </a:solidFill>
          </a:ln>
        </p:spPr>
        <p:txBody>
          <a:bodyPr vert="horz" wrap="square" rtlCol="0">
            <a:spAutoFit/>
          </a:bodyPr>
          <a:lstStyle/>
          <a:p>
            <a:pPr algn="ctr" defTabSz="685800" eaLnBrk="0" fontAlgn="base" hangingPunct="0">
              <a:spcBef>
                <a:spcPct val="0"/>
              </a:spcBef>
              <a:spcAft>
                <a:spcPct val="0"/>
              </a:spcAf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annealing of vacuum</a:t>
            </a:r>
          </a:p>
        </p:txBody>
      </p:sp>
      <p:cxnSp>
        <p:nvCxnSpPr>
          <p:cNvPr id="18" name="直線矢印コネクタ 17">
            <a:extLst>
              <a:ext uri="{FF2B5EF4-FFF2-40B4-BE49-F238E27FC236}">
                <a16:creationId xmlns:a16="http://schemas.microsoft.com/office/drawing/2014/main" id="{98C9E072-9025-49DD-8BFB-8B5504C9144D}"/>
              </a:ext>
            </a:extLst>
          </p:cNvPr>
          <p:cNvCxnSpPr>
            <a:cxnSpLocks/>
          </p:cNvCxnSpPr>
          <p:nvPr/>
        </p:nvCxnSpPr>
        <p:spPr>
          <a:xfrm flipV="1">
            <a:off x="6061877" y="2047314"/>
            <a:ext cx="218294" cy="394265"/>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54B8EAD-045F-49F9-AF3F-B05B1DE43601}"/>
              </a:ext>
            </a:extLst>
          </p:cNvPr>
          <p:cNvSpPr txBox="1"/>
          <p:nvPr/>
        </p:nvSpPr>
        <p:spPr>
          <a:xfrm>
            <a:off x="6261167" y="1806174"/>
            <a:ext cx="1478193" cy="584775"/>
          </a:xfrm>
          <a:prstGeom prst="rect">
            <a:avLst/>
          </a:prstGeom>
          <a:solidFill>
            <a:sysClr val="window" lastClr="FFFFFF"/>
          </a:solidFill>
          <a:ln w="22225" cap="flat" cmpd="sng" algn="ctr">
            <a:solidFill>
              <a:sysClr val="windowText" lastClr="000000"/>
            </a:solidFill>
            <a:prstDash val="solid"/>
            <a:miter lim="800000"/>
          </a:ln>
          <a:effectLst/>
        </p:spPr>
        <p:txBody>
          <a:bodyPr wrap="square" rtlCol="0">
            <a:spAutoFit/>
          </a:bodyPr>
          <a:lstStyle/>
          <a:p>
            <a:pPr algn="ctr" defTabSz="685800" eaLnBrk="0" fontAlgn="base" hangingPunct="0">
              <a:spcBef>
                <a:spcPct val="0"/>
              </a:spcBef>
              <a:spcAft>
                <a:spcPct val="0"/>
              </a:spcAft>
              <a:defRPr/>
            </a:pP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calcining at</a:t>
            </a:r>
          </a:p>
          <a:p>
            <a:pPr algn="ctr" defTabSz="685800" eaLnBrk="0" fontAlgn="base" hangingPunct="0">
              <a:spcBef>
                <a:spcPct val="0"/>
              </a:spcBef>
              <a:spcAft>
                <a:spcPct val="0"/>
              </a:spcAft>
              <a:defRPr/>
            </a:pPr>
            <a:r>
              <a:rPr kumimoji="0" lang="en-US" altLang="ja-JP" sz="1600" kern="0" dirty="0">
                <a:solidFill>
                  <a:prstClr val="black"/>
                </a:solidFill>
                <a:latin typeface="Times New Roman" panose="02020603050405020304" pitchFamily="18" charset="0"/>
                <a:ea typeface="HG丸ｺﾞｼｯｸM-PRO" panose="020F0600000000000000" pitchFamily="50" charset="-128"/>
                <a:cs typeface="Times New Roman" panose="02020603050405020304" pitchFamily="18" charset="0"/>
              </a:rPr>
              <a:t>723K/2h</a:t>
            </a:r>
          </a:p>
        </p:txBody>
      </p:sp>
      <p:sp>
        <p:nvSpPr>
          <p:cNvPr id="20" name="テキスト ボックス 19">
            <a:extLst>
              <a:ext uri="{FF2B5EF4-FFF2-40B4-BE49-F238E27FC236}">
                <a16:creationId xmlns:a16="http://schemas.microsoft.com/office/drawing/2014/main" id="{86A77B54-E2B1-4818-94DF-AB3B8F2829EC}"/>
              </a:ext>
            </a:extLst>
          </p:cNvPr>
          <p:cNvSpPr txBox="1"/>
          <p:nvPr/>
        </p:nvSpPr>
        <p:spPr>
          <a:xfrm>
            <a:off x="3428212" y="2211003"/>
            <a:ext cx="2659839" cy="400110"/>
          </a:xfrm>
          <a:prstGeom prst="rect">
            <a:avLst/>
          </a:prstGeom>
          <a:solidFill>
            <a:sysClr val="window" lastClr="FFFFFF"/>
          </a:solidFill>
          <a:ln w="22225">
            <a:solidFill>
              <a:sysClr val="windowText" lastClr="000000"/>
            </a:solidFill>
          </a:ln>
        </p:spPr>
        <p:txBody>
          <a:bodyPr vert="horz" wrap="square" rtlCol="0">
            <a:spAutoFit/>
          </a:bodyPr>
          <a:lstStyle/>
          <a:p>
            <a:pPr lvl="0" algn="ctr" eaLnBrk="0" fontAlgn="base" hangingPunct="0">
              <a:spcBef>
                <a:spcPct val="0"/>
              </a:spcBef>
              <a:spcAft>
                <a:spcPct val="0"/>
              </a:spcAf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calcining of vacuum</a:t>
            </a:r>
          </a:p>
        </p:txBody>
      </p:sp>
      <p:sp>
        <p:nvSpPr>
          <p:cNvPr id="21" name="テキスト ボックス 20">
            <a:extLst>
              <a:ext uri="{FF2B5EF4-FFF2-40B4-BE49-F238E27FC236}">
                <a16:creationId xmlns:a16="http://schemas.microsoft.com/office/drawing/2014/main" id="{CD1ADACF-CD53-4AE3-A015-18C8B76D004B}"/>
              </a:ext>
            </a:extLst>
          </p:cNvPr>
          <p:cNvSpPr txBox="1"/>
          <p:nvPr/>
        </p:nvSpPr>
        <p:spPr>
          <a:xfrm>
            <a:off x="3428212" y="749430"/>
            <a:ext cx="2633665" cy="370800"/>
          </a:xfrm>
          <a:prstGeom prst="rect">
            <a:avLst/>
          </a:prstGeom>
          <a:solidFill>
            <a:schemeClr val="bg1"/>
          </a:solidFill>
          <a:ln w="22225">
            <a:solidFill>
              <a:sysClr val="windowText" lastClr="000000"/>
            </a:solidFill>
          </a:ln>
        </p:spPr>
        <p:txBody>
          <a:bodyPr vert="horz" wrap="square" rtlCol="0">
            <a:spAutoFit/>
          </a:bodyPr>
          <a:lstStyle/>
          <a:p>
            <a:pPr algn="ctr" defTabSz="685800" eaLnBrk="0" fontAlgn="base" hangingPunct="0">
              <a:spcBef>
                <a:spcPct val="0"/>
              </a:spcBef>
              <a:spcAft>
                <a:spcPct val="0"/>
              </a:spcAft>
              <a:defRPr/>
            </a:pP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arc</a:t>
            </a:r>
            <a:r>
              <a:rPr kumimoji="0" lang="ja-JP" altLang="en-US" sz="2000" kern="0" dirty="0">
                <a:solidFill>
                  <a:prstClr val="black"/>
                </a:solidFill>
                <a:latin typeface="ＭＳ Ｐゴシック" panose="020B0600070205080204" pitchFamily="50" charset="-128"/>
                <a:ea typeface="ＭＳ Ｐゴシック" panose="020B0600070205080204" pitchFamily="50" charset="-128"/>
              </a:rPr>
              <a:t> </a:t>
            </a:r>
            <a:r>
              <a:rPr kumimoji="0" lang="en-US" altLang="ja-JP" sz="2000" kern="0" dirty="0">
                <a:solidFill>
                  <a:prstClr val="black"/>
                </a:solidFill>
                <a:latin typeface="ＭＳ Ｐゴシック" panose="020B0600070205080204" pitchFamily="50" charset="-128"/>
                <a:ea typeface="ＭＳ Ｐゴシック" panose="020B0600070205080204" pitchFamily="50" charset="-128"/>
              </a:rPr>
              <a:t>melting</a:t>
            </a:r>
            <a:endParaRPr kumimoji="0" lang="ja-JP" altLang="en-US" sz="20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9C4F2AB4-0798-4B6E-B5D9-188199A50E07}"/>
              </a:ext>
            </a:extLst>
          </p:cNvPr>
          <p:cNvSpPr txBox="1"/>
          <p:nvPr/>
        </p:nvSpPr>
        <p:spPr>
          <a:xfrm>
            <a:off x="3428212" y="1240498"/>
            <a:ext cx="2633666" cy="369332"/>
          </a:xfrm>
          <a:prstGeom prst="rect">
            <a:avLst/>
          </a:prstGeom>
          <a:solidFill>
            <a:sysClr val="window" lastClr="FFFFFF"/>
          </a:solidFill>
          <a:ln w="22225">
            <a:solidFill>
              <a:sysClr val="windowText" lastClr="000000"/>
            </a:solidFill>
          </a:ln>
        </p:spPr>
        <p:txBody>
          <a:bodyPr vert="horz" wrap="square" rtlCol="0">
            <a:spAutoFit/>
          </a:bodyPr>
          <a:lstStyle/>
          <a:p>
            <a:pPr algn="ctr" defTabSz="685800" eaLnBrk="0" fontAlgn="base" hangingPunct="0">
              <a:spcBef>
                <a:spcPct val="0"/>
              </a:spcBef>
              <a:spcAft>
                <a:spcPct val="0"/>
              </a:spcAft>
              <a:defRPr/>
            </a:pPr>
            <a:r>
              <a:rPr kumimoji="0" lang="en-US" altLang="ja-JP" kern="0" dirty="0">
                <a:solidFill>
                  <a:prstClr val="black"/>
                </a:solidFill>
                <a:latin typeface="ＭＳ Ｐゴシック" panose="020B0600070205080204" pitchFamily="50" charset="-128"/>
                <a:ea typeface="ＭＳ Ｐゴシック" panose="020B0600070205080204" pitchFamily="50" charset="-128"/>
              </a:rPr>
              <a:t>milling using stainless ball</a:t>
            </a:r>
            <a:endParaRPr kumimoji="0" lang="ja-JP" altLang="en-US" kern="0" dirty="0">
              <a:solidFill>
                <a:prstClr val="black"/>
              </a:solidFill>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4F50AC8C-2B26-449C-89CB-71508E2D4FC6}"/>
              </a:ext>
            </a:extLst>
          </p:cNvPr>
          <p:cNvSpPr txBox="1"/>
          <p:nvPr/>
        </p:nvSpPr>
        <p:spPr>
          <a:xfrm>
            <a:off x="2034912" y="2724240"/>
            <a:ext cx="1289780" cy="584775"/>
          </a:xfrm>
          <a:prstGeom prst="rect">
            <a:avLst/>
          </a:prstGeom>
          <a:solidFill>
            <a:sysClr val="window" lastClr="FFFFFF"/>
          </a:solidFill>
          <a:ln w="22225" cap="flat" cmpd="sng" algn="ctr">
            <a:solidFill>
              <a:sysClr val="windowText" lastClr="000000"/>
            </a:solidFill>
            <a:prstDash val="solid"/>
            <a:miter lim="800000"/>
          </a:ln>
          <a:effectLst/>
        </p:spPr>
        <p:txBody>
          <a:bodyPr wrap="square" rtlCol="0">
            <a:spAutoFit/>
          </a:bodyPr>
          <a:lstStyle/>
          <a:p>
            <a:pPr algn="ctr" defTabSz="685800" eaLnBrk="0" fontAlgn="base" hangingPunct="0">
              <a:spcBef>
                <a:spcPct val="0"/>
              </a:spcBef>
              <a:spcAft>
                <a:spcPct val="0"/>
              </a:spcAft>
              <a:defRPr/>
            </a:pP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annealing</a:t>
            </a:r>
            <a:r>
              <a:rPr kumimoji="0" lang="ja-JP" altLang="en-US"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a:t>
            </a:r>
          </a:p>
          <a:p>
            <a:pPr algn="ctr" defTabSz="685800" eaLnBrk="0" fontAlgn="base" hangingPunct="0">
              <a:spcBef>
                <a:spcPct val="0"/>
              </a:spcBef>
              <a:spcAft>
                <a:spcPct val="0"/>
              </a:spcAft>
              <a:defRPr/>
            </a:pPr>
            <a:r>
              <a:rPr kumimoji="0" lang="en-US" altLang="ja-JP" sz="1600" kern="0" dirty="0">
                <a:solidFill>
                  <a:prstClr val="black"/>
                </a:solidFill>
                <a:latin typeface="Times New Roman" panose="02020603050405020304" pitchFamily="18" charset="0"/>
                <a:ea typeface="HG丸ｺﾞｼｯｸM-PRO" panose="020F0600000000000000" pitchFamily="50" charset="-128"/>
                <a:cs typeface="Times New Roman" panose="02020603050405020304" pitchFamily="18" charset="0"/>
              </a:rPr>
              <a:t>1073K/48h</a:t>
            </a:r>
          </a:p>
        </p:txBody>
      </p:sp>
      <p:sp>
        <p:nvSpPr>
          <p:cNvPr id="29" name="テキスト ボックス 28">
            <a:extLst>
              <a:ext uri="{FF2B5EF4-FFF2-40B4-BE49-F238E27FC236}">
                <a16:creationId xmlns:a16="http://schemas.microsoft.com/office/drawing/2014/main" id="{4AF0F7AB-AF83-4C1B-85D0-B7FE36778D40}"/>
              </a:ext>
            </a:extLst>
          </p:cNvPr>
          <p:cNvSpPr txBox="1"/>
          <p:nvPr/>
        </p:nvSpPr>
        <p:spPr>
          <a:xfrm>
            <a:off x="1033354" y="1389343"/>
            <a:ext cx="2253945" cy="584775"/>
          </a:xfrm>
          <a:prstGeom prst="rect">
            <a:avLst/>
          </a:prstGeom>
          <a:solidFill>
            <a:sysClr val="window" lastClr="FFFFFF"/>
          </a:solidFill>
          <a:ln w="22225" cap="flat" cmpd="sng" algn="ctr">
            <a:solidFill>
              <a:sysClr val="windowText" lastClr="000000"/>
            </a:solidFill>
            <a:prstDash val="solid"/>
            <a:miter lim="800000"/>
          </a:ln>
          <a:effectLst/>
        </p:spPr>
        <p:txBody>
          <a:bodyPr wrap="square" rtlCol="0">
            <a:spAutoFit/>
          </a:bodyPr>
          <a:lstStyle/>
          <a:p>
            <a:pPr algn="ctr" defTabSz="685800" eaLnBrk="0" fontAlgn="base" hangingPunct="0">
              <a:spcBef>
                <a:spcPct val="0"/>
              </a:spcBef>
              <a:spcAft>
                <a:spcPct val="0"/>
              </a:spcAft>
              <a:defRPr/>
            </a:pP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milling time(in Air or </a:t>
            </a:r>
            <a:r>
              <a:rPr kumimoji="0" lang="en-US" altLang="ja-JP" sz="1600" kern="0" dirty="0" err="1">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Ar</a:t>
            </a: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ctr" defTabSz="685800" eaLnBrk="0" fontAlgn="base" hangingPunct="0">
              <a:spcBef>
                <a:spcPct val="0"/>
              </a:spcBef>
              <a:spcAft>
                <a:spcPct val="0"/>
              </a:spcAft>
              <a:defRPr/>
            </a:pP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1h /3h /12h</a:t>
            </a:r>
          </a:p>
        </p:txBody>
      </p:sp>
      <p:sp>
        <p:nvSpPr>
          <p:cNvPr id="31" name="テキスト ボックス 30">
            <a:extLst>
              <a:ext uri="{FF2B5EF4-FFF2-40B4-BE49-F238E27FC236}">
                <a16:creationId xmlns:a16="http://schemas.microsoft.com/office/drawing/2014/main" id="{579A7AC6-753C-4525-843C-08B4A6AFFA5A}"/>
              </a:ext>
            </a:extLst>
          </p:cNvPr>
          <p:cNvSpPr txBox="1"/>
          <p:nvPr/>
        </p:nvSpPr>
        <p:spPr>
          <a:xfrm rot="16200000">
            <a:off x="1217764" y="-428838"/>
            <a:ext cx="553998" cy="2633667"/>
          </a:xfrm>
          <a:prstGeom prst="rect">
            <a:avLst/>
          </a:prstGeom>
          <a:solidFill>
            <a:schemeClr val="bg1"/>
          </a:solidFill>
          <a:ln w="22225">
            <a:solidFill>
              <a:sysClr val="windowText" lastClr="000000"/>
            </a:solidFill>
          </a:ln>
        </p:spPr>
        <p:txBody>
          <a:bodyPr vert="eaVert" wrap="square" rtlCol="0">
            <a:spAutoFit/>
          </a:bodyPr>
          <a:lstStyle/>
          <a:p>
            <a:pPr algn="ctr" defTabSz="685800" eaLnBrk="0" fontAlgn="base" hangingPunct="0">
              <a:spcBef>
                <a:spcPct val="0"/>
              </a:spcBef>
              <a:spcAft>
                <a:spcPct val="0"/>
              </a:spcAft>
              <a:defRPr/>
            </a:pPr>
            <a:r>
              <a:rPr kumimoji="0" lang="en-US" altLang="ja-JP" sz="2400" kern="0" dirty="0">
                <a:solidFill>
                  <a:prstClr val="black"/>
                </a:solidFill>
                <a:latin typeface="ＭＳ Ｐゴシック" panose="020B0600070205080204" pitchFamily="50" charset="-128"/>
                <a:ea typeface="ＭＳ Ｐゴシック" panose="020B0600070205080204" pitchFamily="50" charset="-128"/>
              </a:rPr>
              <a:t>Production method</a:t>
            </a:r>
            <a:endParaRPr kumimoji="0" lang="ja-JP" altLang="en-US" sz="24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BEC6819E-4455-407B-97CD-5514BE08A5C1}"/>
              </a:ext>
            </a:extLst>
          </p:cNvPr>
          <p:cNvSpPr txBox="1"/>
          <p:nvPr/>
        </p:nvSpPr>
        <p:spPr>
          <a:xfrm>
            <a:off x="393772" y="4379715"/>
            <a:ext cx="4948011" cy="1880579"/>
          </a:xfrm>
          <a:prstGeom prst="rect">
            <a:avLst/>
          </a:prstGeom>
          <a:noFill/>
          <a:ln w="22225" cap="flat" cmpd="sng" algn="ctr">
            <a:noFill/>
            <a:prstDash val="solid"/>
            <a:miter lim="800000"/>
          </a:ln>
          <a:effectLst/>
        </p:spPr>
        <p:txBody>
          <a:bodyPr wrap="square" rtlCol="0">
            <a:spAutoFit/>
          </a:bodyPr>
          <a:lstStyle/>
          <a:p>
            <a:pPr marL="257175" indent="-257175" defTabSz="685800"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crystal</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structure</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XRD (</a:t>
            </a:r>
            <a:r>
              <a:rPr kumimoji="0" lang="en-US" altLang="ja-JP" sz="2000" kern="0"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SmartLab</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p>
          <a:p>
            <a:pPr marL="257175" indent="-257175" eaLnBrk="0" fontAlgn="base" hangingPunct="0">
              <a:lnSpc>
                <a:spcPct val="150000"/>
              </a:lnSpc>
              <a:spcBef>
                <a:spcPct val="0"/>
              </a:spcBef>
              <a:spcAft>
                <a:spcPct val="0"/>
              </a:spcAft>
              <a:buFont typeface="Wingdings" panose="05000000000000000000" pitchFamily="2" charset="2"/>
              <a:buChar char="u"/>
              <a:defRPr/>
            </a:pP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Rietveld</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analysis</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RIETAN-FP program</a:t>
            </a:r>
          </a:p>
          <a:p>
            <a:pPr marL="257175" indent="-257175"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micro-</a:t>
            </a:r>
            <a:r>
              <a:rPr kumimoji="0" lang="en-US" altLang="ja-JP" sz="2000" kern="0"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structuer</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SEM (VE-8800)</a:t>
            </a:r>
          </a:p>
          <a:p>
            <a:pPr marL="257175" indent="-257175"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particle size distribution</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ImageJ</a:t>
            </a:r>
          </a:p>
        </p:txBody>
      </p:sp>
      <p:sp>
        <p:nvSpPr>
          <p:cNvPr id="35" name="テキスト ボックス 34">
            <a:extLst>
              <a:ext uri="{FF2B5EF4-FFF2-40B4-BE49-F238E27FC236}">
                <a16:creationId xmlns:a16="http://schemas.microsoft.com/office/drawing/2014/main" id="{FFAD55A9-3E68-4659-AE96-2E91FB31BCCC}"/>
              </a:ext>
            </a:extLst>
          </p:cNvPr>
          <p:cNvSpPr txBox="1"/>
          <p:nvPr/>
        </p:nvSpPr>
        <p:spPr>
          <a:xfrm>
            <a:off x="5180856" y="4384991"/>
            <a:ext cx="3510429" cy="1883657"/>
          </a:xfrm>
          <a:prstGeom prst="rect">
            <a:avLst/>
          </a:prstGeom>
          <a:noFill/>
          <a:ln w="22225" cap="flat" cmpd="sng" algn="ctr">
            <a:noFill/>
            <a:prstDash val="solid"/>
            <a:miter lim="800000"/>
          </a:ln>
          <a:effectLst/>
        </p:spPr>
        <p:txBody>
          <a:bodyPr wrap="square" rtlCol="0">
            <a:spAutoFit/>
          </a:bodyPr>
          <a:lstStyle/>
          <a:p>
            <a:pPr marL="257175" indent="-257175"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   </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steady method</a:t>
            </a:r>
          </a:p>
          <a:p>
            <a:pPr marL="257175" indent="-257175"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ρ   </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dc</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four-probe method</a:t>
            </a:r>
          </a:p>
          <a:p>
            <a:pPr marL="257175" indent="-257175" defTabSz="685800" eaLnBrk="0" fontAlgn="base" hangingPunct="0">
              <a:lnSpc>
                <a:spcPct val="150000"/>
              </a:lnSpc>
              <a:spcBef>
                <a:spcPct val="0"/>
              </a:spcBef>
              <a:spcAft>
                <a:spcPct val="0"/>
              </a:spcAft>
              <a:buFont typeface="Wingdings" panose="05000000000000000000" pitchFamily="2" charset="2"/>
              <a:buChar char="u"/>
              <a:defRPr/>
            </a:pPr>
            <a:r>
              <a:rPr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κ  </a:t>
            </a:r>
            <a:r>
              <a:rPr kumimoji="0" lang="ja-JP" altLang="en-US"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PEM-2</a:t>
            </a:r>
          </a:p>
          <a:p>
            <a:pPr marL="257175" indent="-257175" defTabSz="685800" eaLnBrk="0" fontAlgn="base" hangingPunct="0">
              <a:lnSpc>
                <a:spcPct val="150000"/>
              </a:lnSpc>
              <a:spcBef>
                <a:spcPct val="0"/>
              </a:spcBef>
              <a:spcAft>
                <a:spcPct val="0"/>
              </a:spcAft>
              <a:buFont typeface="Wingdings" panose="05000000000000000000" pitchFamily="2" charset="2"/>
              <a:buChar char="u"/>
              <a:defRPr/>
            </a:pP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b="1" i="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R</a:t>
            </a:r>
            <a:r>
              <a:rPr kumimoji="0" lang="en-US" altLang="ja-JP" sz="12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H</a:t>
            </a:r>
            <a:r>
              <a:rPr kumimoji="0" lang="ja-JP" altLang="en-US"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en-US" altLang="ja-JP" sz="20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van der </a:t>
            </a:r>
            <a:r>
              <a:rPr kumimoji="0" lang="en-US" altLang="ja-JP" sz="2000" kern="0" dirty="0" err="1">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Pauw</a:t>
            </a:r>
            <a:r>
              <a:rPr kumimoji="0" lang="en-US" altLang="ja-JP" sz="2000"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 method</a:t>
            </a:r>
            <a:endParaRPr kumimoji="0" lang="en-US" altLang="ja-JP" sz="2000" b="1" kern="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8" name="タイトル 1">
            <a:extLst>
              <a:ext uri="{FF2B5EF4-FFF2-40B4-BE49-F238E27FC236}">
                <a16:creationId xmlns:a16="http://schemas.microsoft.com/office/drawing/2014/main" id="{733D6905-F949-4993-A09F-2E579DF59431}"/>
              </a:ext>
            </a:extLst>
          </p:cNvPr>
          <p:cNvSpPr>
            <a:spLocks noGrp="1"/>
          </p:cNvSpPr>
          <p:nvPr>
            <p:ph type="title"/>
          </p:nvPr>
        </p:nvSpPr>
        <p:spPr>
          <a:xfrm>
            <a:off x="628650" y="106325"/>
            <a:ext cx="7886700" cy="517894"/>
          </a:xfrm>
        </p:spPr>
        <p:txBody>
          <a:bodyPr>
            <a:normAutofit fontScale="90000"/>
          </a:bodyPr>
          <a:lstStyle/>
          <a:p>
            <a:pPr algn="ctr"/>
            <a:r>
              <a:rPr lang="en-US" altLang="ja-JP" sz="4000" b="1" dirty="0">
                <a:latin typeface="ＭＳ Ｐゴシック" panose="020B0600070205080204" pitchFamily="50" charset="-128"/>
                <a:ea typeface="ＭＳ Ｐゴシック" panose="020B0600070205080204" pitchFamily="50" charset="-128"/>
              </a:rPr>
              <a:t>Experimental methods</a:t>
            </a:r>
            <a:endParaRPr kumimoji="1" lang="ja-JP" altLang="en-US" sz="3200" b="1" dirty="0">
              <a:latin typeface="ＭＳ Ｐゴシック" panose="020B0600070205080204" pitchFamily="50" charset="-128"/>
              <a:ea typeface="ＭＳ Ｐゴシック" panose="020B0600070205080204" pitchFamily="50" charset="-128"/>
            </a:endParaRPr>
          </a:p>
        </p:txBody>
      </p:sp>
      <p:pic>
        <p:nvPicPr>
          <p:cNvPr id="40" name="Picture 3">
            <a:extLst>
              <a:ext uri="{FF2B5EF4-FFF2-40B4-BE49-F238E27FC236}">
                <a16:creationId xmlns:a16="http://schemas.microsoft.com/office/drawing/2014/main" id="{63756D9F-7860-4C40-BCD5-F1794A678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2" name="テキスト ボックス 41">
            <a:extLst>
              <a:ext uri="{FF2B5EF4-FFF2-40B4-BE49-F238E27FC236}">
                <a16:creationId xmlns:a16="http://schemas.microsoft.com/office/drawing/2014/main" id="{C837BDB8-8E7B-4F12-A61D-87C43E818F08}"/>
              </a:ext>
            </a:extLst>
          </p:cNvPr>
          <p:cNvSpPr txBox="1"/>
          <p:nvPr/>
        </p:nvSpPr>
        <p:spPr>
          <a:xfrm>
            <a:off x="3309621" y="4042030"/>
            <a:ext cx="2659840" cy="461665"/>
          </a:xfrm>
          <a:prstGeom prst="rect">
            <a:avLst/>
          </a:prstGeom>
          <a:solidFill>
            <a:schemeClr val="bg1"/>
          </a:solidFill>
          <a:ln w="22225">
            <a:solidFill>
              <a:schemeClr val="tx1"/>
            </a:solidFill>
          </a:ln>
        </p:spPr>
        <p:txBody>
          <a:bodyPr wrap="square" rtlCol="0">
            <a:spAutoFit/>
          </a:bodyPr>
          <a:lstStyle/>
          <a:p>
            <a:pPr algn="ctr"/>
            <a:r>
              <a:rPr lang="en-US" altLang="ja-JP" sz="2400" dirty="0">
                <a:latin typeface="ＭＳ Ｐゴシック" panose="020B0600070205080204" pitchFamily="50" charset="-128"/>
                <a:ea typeface="ＭＳ Ｐゴシック" panose="020B0600070205080204" pitchFamily="50" charset="-128"/>
              </a:rPr>
              <a:t>Evaluation method</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4BBBE247-9F88-4122-B69E-5DEF7CEF042C}"/>
              </a:ext>
            </a:extLst>
          </p:cNvPr>
          <p:cNvSpPr>
            <a:spLocks noGrp="1"/>
          </p:cNvSpPr>
          <p:nvPr>
            <p:ph type="sldNum" sz="quarter" idx="12"/>
          </p:nvPr>
        </p:nvSpPr>
        <p:spPr/>
        <p:txBody>
          <a:bodyPr/>
          <a:lstStyle/>
          <a:p>
            <a:fld id="{519954A3-9DFD-4C44-94BA-B95130A3BA1C}" type="slidenum">
              <a:rPr lang="en-US" smtClean="0"/>
              <a:t>5</a:t>
            </a:fld>
            <a:endParaRPr lang="en-US" dirty="0"/>
          </a:p>
        </p:txBody>
      </p:sp>
      <p:sp>
        <p:nvSpPr>
          <p:cNvPr id="25" name="テキスト ボックス 24">
            <a:extLst>
              <a:ext uri="{FF2B5EF4-FFF2-40B4-BE49-F238E27FC236}">
                <a16:creationId xmlns:a16="http://schemas.microsoft.com/office/drawing/2014/main" id="{679AFF95-EADE-4636-A642-862067173ACE}"/>
              </a:ext>
            </a:extLst>
          </p:cNvPr>
          <p:cNvSpPr txBox="1"/>
          <p:nvPr/>
        </p:nvSpPr>
        <p:spPr>
          <a:xfrm>
            <a:off x="6186038" y="694609"/>
            <a:ext cx="2027494" cy="338554"/>
          </a:xfrm>
          <a:prstGeom prst="rect">
            <a:avLst/>
          </a:prstGeom>
          <a:solidFill>
            <a:sysClr val="window" lastClr="FFFFFF"/>
          </a:solidFill>
          <a:ln w="22225" cap="flat" cmpd="sng" algn="ctr">
            <a:solidFill>
              <a:sysClr val="windowText" lastClr="000000"/>
            </a:solidFill>
            <a:prstDash val="solid"/>
            <a:miter lim="800000"/>
          </a:ln>
          <a:effectLst/>
        </p:spPr>
        <p:txBody>
          <a:bodyPr wrap="square" rtlCol="0">
            <a:spAutoFit/>
          </a:bodyPr>
          <a:lstStyle/>
          <a:p>
            <a:pPr algn="ctr" defTabSz="685800" eaLnBrk="0" fontAlgn="base" hangingPunct="0">
              <a:spcBef>
                <a:spcPct val="0"/>
              </a:spcBef>
              <a:spcAft>
                <a:spcPct val="0"/>
              </a:spcAft>
              <a:defRPr/>
            </a:pP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Fe : </a:t>
            </a:r>
            <a:r>
              <a:rPr kumimoji="0" lang="en-US" altLang="ja-JP" sz="1600" kern="0" dirty="0" err="1">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Ti</a:t>
            </a:r>
            <a:r>
              <a:rPr kumimoji="0" lang="en-US" altLang="ja-JP" sz="1600" kern="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 Sn = 2 : 1 : 1</a:t>
            </a:r>
          </a:p>
        </p:txBody>
      </p:sp>
    </p:spTree>
    <p:extLst>
      <p:ext uri="{BB962C8B-B14F-4D97-AF65-F5344CB8AC3E}">
        <p14:creationId xmlns:p14="http://schemas.microsoft.com/office/powerpoint/2010/main" val="402551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2A6654A0-5AC9-4BD5-B814-6644DC718660}"/>
              </a:ext>
            </a:extLst>
          </p:cNvPr>
          <p:cNvSpPr>
            <a:spLocks noGrp="1"/>
          </p:cNvSpPr>
          <p:nvPr>
            <p:ph type="title"/>
          </p:nvPr>
        </p:nvSpPr>
        <p:spPr>
          <a:xfrm>
            <a:off x="628650" y="101109"/>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XRD patterns</a:t>
            </a:r>
            <a:endParaRPr kumimoji="1" lang="ja-JP" altLang="en-US" sz="3600" b="1" dirty="0">
              <a:latin typeface="ＭＳ Ｐゴシック" panose="020B0600070205080204" pitchFamily="50" charset="-128"/>
              <a:ea typeface="ＭＳ Ｐゴシック" panose="020B0600070205080204" pitchFamily="50" charset="-128"/>
            </a:endParaRPr>
          </a:p>
        </p:txBody>
      </p:sp>
      <p:pic>
        <p:nvPicPr>
          <p:cNvPr id="7" name="Picture 3">
            <a:extLst>
              <a:ext uri="{FF2B5EF4-FFF2-40B4-BE49-F238E27FC236}">
                <a16:creationId xmlns:a16="http://schemas.microsoft.com/office/drawing/2014/main" id="{53570E80-2592-40E5-AC6A-1882AFCC61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スライド番号プレースホルダー 2">
            <a:extLst>
              <a:ext uri="{FF2B5EF4-FFF2-40B4-BE49-F238E27FC236}">
                <a16:creationId xmlns:a16="http://schemas.microsoft.com/office/drawing/2014/main" id="{FA520235-D6CF-4BB1-A2E8-C5D4A81F2A15}"/>
              </a:ext>
            </a:extLst>
          </p:cNvPr>
          <p:cNvSpPr>
            <a:spLocks noGrp="1"/>
          </p:cNvSpPr>
          <p:nvPr>
            <p:ph type="sldNum" sz="quarter" idx="12"/>
          </p:nvPr>
        </p:nvSpPr>
        <p:spPr/>
        <p:txBody>
          <a:bodyPr/>
          <a:lstStyle/>
          <a:p>
            <a:fld id="{519954A3-9DFD-4C44-94BA-B95130A3BA1C}" type="slidenum">
              <a:rPr lang="en-US" smtClean="0"/>
              <a:t>6</a:t>
            </a:fld>
            <a:endParaRPr lang="en-US" dirty="0"/>
          </a:p>
        </p:txBody>
      </p:sp>
      <p:graphicFrame>
        <p:nvGraphicFramePr>
          <p:cNvPr id="25" name="表 24">
            <a:extLst>
              <a:ext uri="{FF2B5EF4-FFF2-40B4-BE49-F238E27FC236}">
                <a16:creationId xmlns:a16="http://schemas.microsoft.com/office/drawing/2014/main" id="{B2AE1F07-2241-4D7C-99E8-E534152E1393}"/>
              </a:ext>
            </a:extLst>
          </p:cNvPr>
          <p:cNvGraphicFramePr>
            <a:graphicFrameLocks noGrp="1"/>
          </p:cNvGraphicFramePr>
          <p:nvPr>
            <p:extLst>
              <p:ext uri="{D42A27DB-BD31-4B8C-83A1-F6EECF244321}">
                <p14:modId xmlns:p14="http://schemas.microsoft.com/office/powerpoint/2010/main" val="3715828748"/>
              </p:ext>
            </p:extLst>
          </p:nvPr>
        </p:nvGraphicFramePr>
        <p:xfrm>
          <a:off x="5945111" y="731878"/>
          <a:ext cx="3111501" cy="2595880"/>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861197677"/>
                    </a:ext>
                  </a:extLst>
                </a:gridCol>
                <a:gridCol w="856905">
                  <a:extLst>
                    <a:ext uri="{9D8B030D-6E8A-4147-A177-3AD203B41FA5}">
                      <a16:colId xmlns:a16="http://schemas.microsoft.com/office/drawing/2014/main" val="836770351"/>
                    </a:ext>
                  </a:extLst>
                </a:gridCol>
                <a:gridCol w="578045">
                  <a:extLst>
                    <a:ext uri="{9D8B030D-6E8A-4147-A177-3AD203B41FA5}">
                      <a16:colId xmlns:a16="http://schemas.microsoft.com/office/drawing/2014/main" val="1915986089"/>
                    </a:ext>
                  </a:extLst>
                </a:gridCol>
                <a:gridCol w="590701">
                  <a:extLst>
                    <a:ext uri="{9D8B030D-6E8A-4147-A177-3AD203B41FA5}">
                      <a16:colId xmlns:a16="http://schemas.microsoft.com/office/drawing/2014/main" val="2681331926"/>
                    </a:ext>
                  </a:extLst>
                </a:gridCol>
              </a:tblGrid>
              <a:tr h="370840">
                <a:tc>
                  <a:txBody>
                    <a:bodyPr/>
                    <a:lstStyle/>
                    <a:p>
                      <a:pPr algn="ctr"/>
                      <a:endParaRPr kumimoji="1" lang="ja-JP" altLang="en-US" baseline="0" dirty="0">
                        <a:latin typeface="Times New Roman" panose="02020603050405020304" pitchFamily="18" charset="0"/>
                      </a:endParaRPr>
                    </a:p>
                  </a:txBody>
                  <a:tcPr anchor="ctr"/>
                </a:tc>
                <a:tc>
                  <a:txBody>
                    <a:bodyPr/>
                    <a:lstStyle/>
                    <a:p>
                      <a:pPr algn="ctr"/>
                      <a:r>
                        <a:rPr kumimoji="1" lang="en-US" altLang="ja-JP" i="1" baseline="0" dirty="0">
                          <a:latin typeface="Times New Roman" panose="02020603050405020304" pitchFamily="18" charset="0"/>
                        </a:rPr>
                        <a:t>S</a:t>
                      </a:r>
                      <a:endParaRPr kumimoji="1" lang="ja-JP" altLang="en-US" i="1" baseline="0" dirty="0">
                        <a:latin typeface="Times New Roman" panose="02020603050405020304" pitchFamily="18" charset="0"/>
                      </a:endParaRPr>
                    </a:p>
                  </a:txBody>
                  <a:tcPr anchor="ctr"/>
                </a:tc>
                <a:tc>
                  <a:txBody>
                    <a:bodyPr/>
                    <a:lstStyle/>
                    <a:p>
                      <a:pPr algn="ctr"/>
                      <a:r>
                        <a:rPr kumimoji="1" lang="en-US" altLang="ja-JP" i="1" baseline="0" dirty="0" err="1">
                          <a:latin typeface="Times New Roman" panose="02020603050405020304" pitchFamily="18" charset="0"/>
                        </a:rPr>
                        <a:t>R</a:t>
                      </a:r>
                      <a:r>
                        <a:rPr kumimoji="1" lang="en-US" altLang="ja-JP" i="1" baseline="-25000" dirty="0" err="1">
                          <a:latin typeface="Times New Roman" panose="02020603050405020304" pitchFamily="18" charset="0"/>
                        </a:rPr>
                        <a:t>wp</a:t>
                      </a:r>
                      <a:endParaRPr kumimoji="1" lang="ja-JP" altLang="en-US" i="1" baseline="-25000" dirty="0">
                        <a:latin typeface="Times New Roman" panose="02020603050405020304" pitchFamily="18" charset="0"/>
                      </a:endParaRPr>
                    </a:p>
                  </a:txBody>
                  <a:tcPr anchor="ctr"/>
                </a:tc>
                <a:tc>
                  <a:txBody>
                    <a:bodyPr/>
                    <a:lstStyle/>
                    <a:p>
                      <a:pPr algn="ctr"/>
                      <a:r>
                        <a:rPr kumimoji="1" lang="en-US" altLang="ja-JP" i="1" baseline="0" dirty="0">
                          <a:latin typeface="Times New Roman" panose="02020603050405020304" pitchFamily="18" charset="0"/>
                        </a:rPr>
                        <a:t>R</a:t>
                      </a:r>
                      <a:r>
                        <a:rPr kumimoji="1" lang="en-US" altLang="ja-JP" i="1" baseline="-25000" dirty="0">
                          <a:latin typeface="Times New Roman" panose="02020603050405020304" pitchFamily="18" charset="0"/>
                        </a:rPr>
                        <a:t>e</a:t>
                      </a:r>
                      <a:endParaRPr kumimoji="1" lang="ja-JP" altLang="en-US" i="1" baseline="0" dirty="0">
                        <a:latin typeface="Times New Roman" panose="02020603050405020304" pitchFamily="18" charset="0"/>
                      </a:endParaRPr>
                    </a:p>
                  </a:txBody>
                  <a:tcPr anchor="ctr"/>
                </a:tc>
                <a:extLst>
                  <a:ext uri="{0D108BD9-81ED-4DB2-BD59-A6C34878D82A}">
                    <a16:rowId xmlns:a16="http://schemas.microsoft.com/office/drawing/2014/main" val="888739404"/>
                  </a:ext>
                </a:extLst>
              </a:tr>
              <a:tr h="370840">
                <a:tc>
                  <a:txBody>
                    <a:bodyPr/>
                    <a:lstStyle/>
                    <a:p>
                      <a:pPr algn="ctr"/>
                      <a:r>
                        <a:rPr kumimoji="1" lang="en-US" altLang="ja-JP" baseline="0" dirty="0">
                          <a:latin typeface="Times New Roman" panose="02020603050405020304" pitchFamily="18" charset="0"/>
                        </a:rPr>
                        <a:t>1h</a:t>
                      </a: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7.7645</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8.454</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1.089</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extLst>
                  <a:ext uri="{0D108BD9-81ED-4DB2-BD59-A6C34878D82A}">
                    <a16:rowId xmlns:a16="http://schemas.microsoft.com/office/drawing/2014/main" val="2539300745"/>
                  </a:ext>
                </a:extLst>
              </a:tr>
              <a:tr h="370840">
                <a:tc>
                  <a:txBody>
                    <a:bodyPr/>
                    <a:lstStyle/>
                    <a:p>
                      <a:pPr algn="ctr"/>
                      <a:r>
                        <a:rPr kumimoji="1" lang="en-US" altLang="ja-JP" baseline="0" dirty="0">
                          <a:latin typeface="Times New Roman" panose="02020603050405020304" pitchFamily="18" charset="0"/>
                        </a:rPr>
                        <a:t>1h_Ar</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6.3231</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6.062</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0.959</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550966621"/>
                  </a:ext>
                </a:extLst>
              </a:tr>
              <a:tr h="370840">
                <a:tc>
                  <a:txBody>
                    <a:bodyPr/>
                    <a:lstStyle/>
                    <a:p>
                      <a:pPr algn="ctr"/>
                      <a:r>
                        <a:rPr kumimoji="1" lang="en-US" altLang="ja-JP" baseline="0" dirty="0">
                          <a:latin typeface="Times New Roman" panose="02020603050405020304" pitchFamily="18" charset="0"/>
                        </a:rPr>
                        <a:t>3h</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5.9214</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6.43</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1.086</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extLst>
                  <a:ext uri="{0D108BD9-81ED-4DB2-BD59-A6C34878D82A}">
                    <a16:rowId xmlns:a16="http://schemas.microsoft.com/office/drawing/2014/main" val="4156430919"/>
                  </a:ext>
                </a:extLst>
              </a:tr>
              <a:tr h="370840">
                <a:tc>
                  <a:txBody>
                    <a:bodyPr/>
                    <a:lstStyle/>
                    <a:p>
                      <a:pPr algn="ctr"/>
                      <a:r>
                        <a:rPr kumimoji="1" lang="en-US" altLang="ja-JP" baseline="0" dirty="0">
                          <a:latin typeface="Times New Roman" panose="02020603050405020304" pitchFamily="18" charset="0"/>
                        </a:rPr>
                        <a:t>3h_Ar</a:t>
                      </a: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4.876</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5.081</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0.984</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933350867"/>
                  </a:ext>
                </a:extLst>
              </a:tr>
              <a:tr h="370840">
                <a:tc>
                  <a:txBody>
                    <a:bodyPr/>
                    <a:lstStyle/>
                    <a:p>
                      <a:pPr algn="ctr"/>
                      <a:r>
                        <a:rPr kumimoji="1" lang="en-US" altLang="ja-JP" baseline="0" dirty="0">
                          <a:latin typeface="Times New Roman" panose="02020603050405020304" pitchFamily="18" charset="0"/>
                        </a:rPr>
                        <a:t>12h</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5.9214</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6.43</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tc>
                  <a:txBody>
                    <a:bodyPr/>
                    <a:lstStyle/>
                    <a:p>
                      <a:pPr algn="ctr"/>
                      <a:r>
                        <a:rPr kumimoji="1" lang="en-US" altLang="ja-JP" baseline="0" dirty="0">
                          <a:latin typeface="Times New Roman" panose="02020603050405020304" pitchFamily="18" charset="0"/>
                        </a:rPr>
                        <a:t>1.086</a:t>
                      </a:r>
                      <a:endParaRPr kumimoji="1" lang="ja-JP" altLang="en-US" baseline="0" dirty="0">
                        <a:latin typeface="Times New Roman" panose="02020603050405020304" pitchFamily="18" charset="0"/>
                      </a:endParaRPr>
                    </a:p>
                  </a:txBody>
                  <a:tcPr anchor="ctr">
                    <a:solidFill>
                      <a:schemeClr val="accent2">
                        <a:lumMod val="40000"/>
                        <a:lumOff val="60000"/>
                      </a:schemeClr>
                    </a:solidFill>
                  </a:tcPr>
                </a:tc>
                <a:extLst>
                  <a:ext uri="{0D108BD9-81ED-4DB2-BD59-A6C34878D82A}">
                    <a16:rowId xmlns:a16="http://schemas.microsoft.com/office/drawing/2014/main" val="2293101581"/>
                  </a:ext>
                </a:extLst>
              </a:tr>
              <a:tr h="370840">
                <a:tc>
                  <a:txBody>
                    <a:bodyPr/>
                    <a:lstStyle/>
                    <a:p>
                      <a:pPr algn="ctr"/>
                      <a:r>
                        <a:rPr kumimoji="1" lang="en-US" altLang="ja-JP" baseline="0" dirty="0">
                          <a:latin typeface="Times New Roman" panose="02020603050405020304" pitchFamily="18" charset="0"/>
                        </a:rPr>
                        <a:t>12h_Ar</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5.8636</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5.636</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tc>
                  <a:txBody>
                    <a:bodyPr/>
                    <a:lstStyle/>
                    <a:p>
                      <a:pPr algn="ctr"/>
                      <a:r>
                        <a:rPr kumimoji="1" lang="en-US" altLang="ja-JP" baseline="0" dirty="0">
                          <a:latin typeface="Times New Roman" panose="02020603050405020304" pitchFamily="18" charset="0"/>
                        </a:rPr>
                        <a:t>0.961</a:t>
                      </a:r>
                      <a:endParaRPr kumimoji="1" lang="ja-JP" altLang="en-US" baseline="0" dirty="0">
                        <a:latin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820532820"/>
                  </a:ext>
                </a:extLst>
              </a:tr>
            </a:tbl>
          </a:graphicData>
        </a:graphic>
      </p:graphicFrame>
      <p:sp>
        <p:nvSpPr>
          <p:cNvPr id="26" name="矢印: 右 25">
            <a:extLst>
              <a:ext uri="{FF2B5EF4-FFF2-40B4-BE49-F238E27FC236}">
                <a16:creationId xmlns:a16="http://schemas.microsoft.com/office/drawing/2014/main" id="{26203696-DD01-45AE-B76B-0FA39558F0D1}"/>
              </a:ext>
            </a:extLst>
          </p:cNvPr>
          <p:cNvSpPr/>
          <p:nvPr/>
        </p:nvSpPr>
        <p:spPr>
          <a:xfrm rot="5400000">
            <a:off x="7395071" y="2917875"/>
            <a:ext cx="613622" cy="1867283"/>
          </a:xfrm>
          <a:prstGeom prst="rightArrow">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FD47C64-20AF-4B64-9FB2-BE1DD06CE838}"/>
              </a:ext>
            </a:extLst>
          </p:cNvPr>
          <p:cNvSpPr txBox="1"/>
          <p:nvPr/>
        </p:nvSpPr>
        <p:spPr>
          <a:xfrm>
            <a:off x="6174836" y="4360160"/>
            <a:ext cx="2703355" cy="1569660"/>
          </a:xfrm>
          <a:prstGeom prst="rect">
            <a:avLst/>
          </a:prstGeom>
          <a:solidFill>
            <a:srgbClr val="F3CAC9"/>
          </a:solidFill>
        </p:spPr>
        <p:txBody>
          <a:bodyPr wrap="square" rtlCol="0">
            <a:spAutoFit/>
          </a:bodyPr>
          <a:lstStyle/>
          <a:p>
            <a:r>
              <a:rPr lang="en-US" altLang="ja-JP" sz="2400" dirty="0">
                <a:latin typeface="Roboto"/>
              </a:rPr>
              <a:t>In </a:t>
            </a:r>
            <a:r>
              <a:rPr lang="en-US" altLang="ja-JP" sz="2400" dirty="0" err="1">
                <a:latin typeface="Roboto"/>
              </a:rPr>
              <a:t>Ar</a:t>
            </a:r>
            <a:r>
              <a:rPr lang="en-US" altLang="ja-JP" sz="2400" dirty="0">
                <a:latin typeface="Roboto"/>
              </a:rPr>
              <a:t> samples,</a:t>
            </a:r>
          </a:p>
          <a:p>
            <a:r>
              <a:rPr lang="en-US" altLang="ja-JP" sz="2400" dirty="0">
                <a:latin typeface="Roboto"/>
              </a:rPr>
              <a:t>formation of the second phase was suppressed.</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8" name="矢印: 下 27">
            <a:extLst>
              <a:ext uri="{FF2B5EF4-FFF2-40B4-BE49-F238E27FC236}">
                <a16:creationId xmlns:a16="http://schemas.microsoft.com/office/drawing/2014/main" id="{4F15B820-3BE2-4111-9E37-C5A3588F4502}"/>
              </a:ext>
            </a:extLst>
          </p:cNvPr>
          <p:cNvSpPr/>
          <p:nvPr/>
        </p:nvSpPr>
        <p:spPr>
          <a:xfrm>
            <a:off x="8018585" y="1401197"/>
            <a:ext cx="292894" cy="158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0A588E83-A8D7-40A0-BDB3-F567ED7713E0}"/>
              </a:ext>
            </a:extLst>
          </p:cNvPr>
          <p:cNvSpPr/>
          <p:nvPr/>
        </p:nvSpPr>
        <p:spPr>
          <a:xfrm>
            <a:off x="8018585" y="2166178"/>
            <a:ext cx="292894" cy="158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下 29">
            <a:extLst>
              <a:ext uri="{FF2B5EF4-FFF2-40B4-BE49-F238E27FC236}">
                <a16:creationId xmlns:a16="http://schemas.microsoft.com/office/drawing/2014/main" id="{EB9A8AB4-605B-4230-AC80-766EDA126C75}"/>
              </a:ext>
            </a:extLst>
          </p:cNvPr>
          <p:cNvSpPr/>
          <p:nvPr/>
        </p:nvSpPr>
        <p:spPr>
          <a:xfrm>
            <a:off x="8018585" y="2888701"/>
            <a:ext cx="292894" cy="158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01FD3D68-1B6E-4EC2-B310-1EBCD407F7AE}"/>
              </a:ext>
            </a:extLst>
          </p:cNvPr>
          <p:cNvGrpSpPr/>
          <p:nvPr/>
        </p:nvGrpSpPr>
        <p:grpSpPr>
          <a:xfrm>
            <a:off x="66136" y="713440"/>
            <a:ext cx="5832000" cy="5967396"/>
            <a:chOff x="513000" y="1331640"/>
            <a:chExt cx="5832000" cy="5967396"/>
          </a:xfrm>
        </p:grpSpPr>
        <p:pic>
          <p:nvPicPr>
            <p:cNvPr id="13" name="図 12">
              <a:extLst>
                <a:ext uri="{FF2B5EF4-FFF2-40B4-BE49-F238E27FC236}">
                  <a16:creationId xmlns:a16="http://schemas.microsoft.com/office/drawing/2014/main" id="{DD3A8C6E-DE8A-4D22-9413-328CB033CB66}"/>
                </a:ext>
              </a:extLst>
            </p:cNvPr>
            <p:cNvPicPr>
              <a:picLocks/>
            </p:cNvPicPr>
            <p:nvPr/>
          </p:nvPicPr>
          <p:blipFill>
            <a:blip r:embed="rId4"/>
            <a:stretch>
              <a:fillRect/>
            </a:stretch>
          </p:blipFill>
          <p:spPr>
            <a:xfrm>
              <a:off x="513000" y="4314636"/>
              <a:ext cx="5832000" cy="2984400"/>
            </a:xfrm>
            <a:prstGeom prst="rect">
              <a:avLst/>
            </a:prstGeom>
          </p:spPr>
        </p:pic>
        <p:pic>
          <p:nvPicPr>
            <p:cNvPr id="14" name="図 13">
              <a:extLst>
                <a:ext uri="{FF2B5EF4-FFF2-40B4-BE49-F238E27FC236}">
                  <a16:creationId xmlns:a16="http://schemas.microsoft.com/office/drawing/2014/main" id="{F680357B-F1BB-4614-B875-6E748F7A1916}"/>
                </a:ext>
              </a:extLst>
            </p:cNvPr>
            <p:cNvPicPr>
              <a:picLocks noChangeAspect="1"/>
            </p:cNvPicPr>
            <p:nvPr/>
          </p:nvPicPr>
          <p:blipFill>
            <a:blip r:embed="rId5"/>
            <a:stretch>
              <a:fillRect/>
            </a:stretch>
          </p:blipFill>
          <p:spPr>
            <a:xfrm>
              <a:off x="514718" y="1331640"/>
              <a:ext cx="5830282" cy="2983578"/>
            </a:xfrm>
            <a:prstGeom prst="rect">
              <a:avLst/>
            </a:prstGeom>
          </p:spPr>
        </p:pic>
        <p:sp>
          <p:nvSpPr>
            <p:cNvPr id="15" name="正方形/長方形 14">
              <a:extLst>
                <a:ext uri="{FF2B5EF4-FFF2-40B4-BE49-F238E27FC236}">
                  <a16:creationId xmlns:a16="http://schemas.microsoft.com/office/drawing/2014/main" id="{C735E7CF-A4BD-48A5-8228-A3E438370686}"/>
                </a:ext>
              </a:extLst>
            </p:cNvPr>
            <p:cNvSpPr/>
            <p:nvPr/>
          </p:nvSpPr>
          <p:spPr>
            <a:xfrm>
              <a:off x="1107041" y="3486924"/>
              <a:ext cx="5116707" cy="97099"/>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FBB916C8-A13D-4D26-A848-938447064F3A}"/>
                </a:ext>
              </a:extLst>
            </p:cNvPr>
            <p:cNvSpPr/>
            <p:nvPr/>
          </p:nvSpPr>
          <p:spPr>
            <a:xfrm>
              <a:off x="1107041" y="3599136"/>
              <a:ext cx="5116707" cy="97099"/>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5740121-6D6A-41C4-9105-048E2E64B3B8}"/>
                </a:ext>
              </a:extLst>
            </p:cNvPr>
            <p:cNvSpPr/>
            <p:nvPr/>
          </p:nvSpPr>
          <p:spPr>
            <a:xfrm>
              <a:off x="1107041" y="6450921"/>
              <a:ext cx="5116707" cy="97099"/>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16AFE9AB-8644-4725-BD48-1DA8EEECDD27}"/>
                </a:ext>
              </a:extLst>
            </p:cNvPr>
            <p:cNvSpPr/>
            <p:nvPr/>
          </p:nvSpPr>
          <p:spPr>
            <a:xfrm>
              <a:off x="1107041" y="6563133"/>
              <a:ext cx="5116707" cy="97099"/>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23D76E-309E-4B59-B2CB-F94C8D3292FF}"/>
                </a:ext>
              </a:extLst>
            </p:cNvPr>
            <p:cNvSpPr/>
            <p:nvPr/>
          </p:nvSpPr>
          <p:spPr>
            <a:xfrm>
              <a:off x="1448895" y="2974387"/>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D761239-DACA-4BB6-B83E-979FFDC7522D}"/>
                </a:ext>
              </a:extLst>
            </p:cNvPr>
            <p:cNvSpPr/>
            <p:nvPr/>
          </p:nvSpPr>
          <p:spPr>
            <a:xfrm>
              <a:off x="1752108" y="2981053"/>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B2CF0CB-D95F-4DC1-960D-FD9433F75EE4}"/>
                </a:ext>
              </a:extLst>
            </p:cNvPr>
            <p:cNvSpPr/>
            <p:nvPr/>
          </p:nvSpPr>
          <p:spPr>
            <a:xfrm>
              <a:off x="2682281" y="1502690"/>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837540A-0938-45B5-83E0-ABFB53AD4741}"/>
                </a:ext>
              </a:extLst>
            </p:cNvPr>
            <p:cNvSpPr/>
            <p:nvPr/>
          </p:nvSpPr>
          <p:spPr>
            <a:xfrm>
              <a:off x="3450031" y="2974387"/>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D5FC48A-2D5F-457A-9082-2509C10515AB}"/>
                </a:ext>
              </a:extLst>
            </p:cNvPr>
            <p:cNvSpPr/>
            <p:nvPr/>
          </p:nvSpPr>
          <p:spPr>
            <a:xfrm>
              <a:off x="4701419" y="2980809"/>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ACE525E-BE42-42BE-A123-3A6823C42443}"/>
                </a:ext>
              </a:extLst>
            </p:cNvPr>
            <p:cNvSpPr/>
            <p:nvPr/>
          </p:nvSpPr>
          <p:spPr>
            <a:xfrm>
              <a:off x="5264009" y="2974387"/>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60AE6D1-4CB7-416D-8E59-C4ECEF652418}"/>
                </a:ext>
              </a:extLst>
            </p:cNvPr>
            <p:cNvSpPr/>
            <p:nvPr/>
          </p:nvSpPr>
          <p:spPr>
            <a:xfrm>
              <a:off x="1624157" y="3140656"/>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812F938D-FF18-4B98-9A7C-D66F1540C23E}"/>
                </a:ext>
              </a:extLst>
            </p:cNvPr>
            <p:cNvSpPr/>
            <p:nvPr/>
          </p:nvSpPr>
          <p:spPr>
            <a:xfrm>
              <a:off x="2053961" y="3140656"/>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694D46F-623F-4234-A81A-9508574D88EF}"/>
                </a:ext>
              </a:extLst>
            </p:cNvPr>
            <p:cNvSpPr/>
            <p:nvPr/>
          </p:nvSpPr>
          <p:spPr>
            <a:xfrm>
              <a:off x="2465661" y="3143571"/>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45B2A26-CD37-47CE-8E42-5CFB9F4867BF}"/>
                </a:ext>
              </a:extLst>
            </p:cNvPr>
            <p:cNvSpPr/>
            <p:nvPr/>
          </p:nvSpPr>
          <p:spPr>
            <a:xfrm>
              <a:off x="2573803" y="3144838"/>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ED85D73A-F42A-48FD-A4B2-3BC780DB396D}"/>
                </a:ext>
              </a:extLst>
            </p:cNvPr>
            <p:cNvSpPr/>
            <p:nvPr/>
          </p:nvSpPr>
          <p:spPr>
            <a:xfrm>
              <a:off x="3243485" y="2974387"/>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C0481DB-F102-4487-AA45-F78D7060FDD0}"/>
                </a:ext>
              </a:extLst>
            </p:cNvPr>
            <p:cNvSpPr/>
            <p:nvPr/>
          </p:nvSpPr>
          <p:spPr>
            <a:xfrm>
              <a:off x="2832361" y="3140656"/>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8250FD4A-9FBF-46BF-B63E-E5BBF22CD61D}"/>
                </a:ext>
              </a:extLst>
            </p:cNvPr>
            <p:cNvSpPr/>
            <p:nvPr/>
          </p:nvSpPr>
          <p:spPr>
            <a:xfrm>
              <a:off x="4089173" y="2981053"/>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CAE02BD-24A8-4E4C-9014-20757FC1E86C}"/>
                </a:ext>
              </a:extLst>
            </p:cNvPr>
            <p:cNvSpPr/>
            <p:nvPr/>
          </p:nvSpPr>
          <p:spPr>
            <a:xfrm>
              <a:off x="4539668" y="2981053"/>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B584CC96-ABA9-47A6-9D72-6F0308088742}"/>
                </a:ext>
              </a:extLst>
            </p:cNvPr>
            <p:cNvSpPr/>
            <p:nvPr/>
          </p:nvSpPr>
          <p:spPr>
            <a:xfrm>
              <a:off x="5676033" y="2974387"/>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8C12B80-D675-483B-A0B6-957503F74672}"/>
                </a:ext>
              </a:extLst>
            </p:cNvPr>
            <p:cNvSpPr/>
            <p:nvPr/>
          </p:nvSpPr>
          <p:spPr>
            <a:xfrm>
              <a:off x="1433199" y="5646929"/>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EF1100D1-76F6-4014-8B48-8B14B462264A}"/>
                </a:ext>
              </a:extLst>
            </p:cNvPr>
            <p:cNvSpPr/>
            <p:nvPr/>
          </p:nvSpPr>
          <p:spPr>
            <a:xfrm>
              <a:off x="1736412" y="6011043"/>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CAA486D4-8123-4FEF-AE03-65037DC62ACB}"/>
                </a:ext>
              </a:extLst>
            </p:cNvPr>
            <p:cNvSpPr/>
            <p:nvPr/>
          </p:nvSpPr>
          <p:spPr>
            <a:xfrm>
              <a:off x="3390865" y="6169202"/>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2C60FF5A-07D3-4A52-8075-D9561190A234}"/>
                </a:ext>
              </a:extLst>
            </p:cNvPr>
            <p:cNvSpPr/>
            <p:nvPr/>
          </p:nvSpPr>
          <p:spPr>
            <a:xfrm>
              <a:off x="4685723" y="6138549"/>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7CEF6C2E-7C20-4A6C-A140-8D9D9830121E}"/>
                </a:ext>
              </a:extLst>
            </p:cNvPr>
            <p:cNvSpPr/>
            <p:nvPr/>
          </p:nvSpPr>
          <p:spPr>
            <a:xfrm>
              <a:off x="5248313" y="5513936"/>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BEC21A0A-0071-4376-9057-DBF123295C2A}"/>
                </a:ext>
              </a:extLst>
            </p:cNvPr>
            <p:cNvSpPr/>
            <p:nvPr/>
          </p:nvSpPr>
          <p:spPr>
            <a:xfrm>
              <a:off x="1608461" y="6152810"/>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35A0524B-3DE8-409F-9F82-7CF059533CC9}"/>
                </a:ext>
              </a:extLst>
            </p:cNvPr>
            <p:cNvSpPr/>
            <p:nvPr/>
          </p:nvSpPr>
          <p:spPr>
            <a:xfrm>
              <a:off x="2038265" y="6152810"/>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9AD7DF80-F35E-4856-8248-054A945AAB31}"/>
                </a:ext>
              </a:extLst>
            </p:cNvPr>
            <p:cNvSpPr/>
            <p:nvPr/>
          </p:nvSpPr>
          <p:spPr>
            <a:xfrm>
              <a:off x="2449965" y="6155725"/>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64B1FD89-1F79-4788-B9F3-31510061E3EC}"/>
                </a:ext>
              </a:extLst>
            </p:cNvPr>
            <p:cNvSpPr/>
            <p:nvPr/>
          </p:nvSpPr>
          <p:spPr>
            <a:xfrm>
              <a:off x="2558107" y="6156992"/>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C2ADDAB5-A797-41DA-87FA-73EE51A249A3}"/>
                </a:ext>
              </a:extLst>
            </p:cNvPr>
            <p:cNvSpPr/>
            <p:nvPr/>
          </p:nvSpPr>
          <p:spPr>
            <a:xfrm>
              <a:off x="3227789" y="5968316"/>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69FD270F-08B1-4833-A2E0-EE99906170DF}"/>
                </a:ext>
              </a:extLst>
            </p:cNvPr>
            <p:cNvSpPr/>
            <p:nvPr/>
          </p:nvSpPr>
          <p:spPr>
            <a:xfrm>
              <a:off x="2816665" y="6152810"/>
              <a:ext cx="90000" cy="90000"/>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5B5BE15C-1AE9-4FAC-837F-3F008BF5F385}"/>
                </a:ext>
              </a:extLst>
            </p:cNvPr>
            <p:cNvSpPr/>
            <p:nvPr/>
          </p:nvSpPr>
          <p:spPr>
            <a:xfrm>
              <a:off x="4073477" y="5728410"/>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40DFA566-2DC4-4760-80D6-F283C8ED2171}"/>
                </a:ext>
              </a:extLst>
            </p:cNvPr>
            <p:cNvSpPr/>
            <p:nvPr/>
          </p:nvSpPr>
          <p:spPr>
            <a:xfrm>
              <a:off x="4523972" y="6138793"/>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106700B1-C1D5-4DE1-B815-9D4AB0DA232D}"/>
                </a:ext>
              </a:extLst>
            </p:cNvPr>
            <p:cNvSpPr/>
            <p:nvPr/>
          </p:nvSpPr>
          <p:spPr>
            <a:xfrm>
              <a:off x="5660337" y="6079202"/>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82845B93-DD4F-4A9B-813C-B0C68D4D7416}"/>
                </a:ext>
              </a:extLst>
            </p:cNvPr>
            <p:cNvSpPr/>
            <p:nvPr/>
          </p:nvSpPr>
          <p:spPr>
            <a:xfrm>
              <a:off x="2776906" y="4503372"/>
              <a:ext cx="90000" cy="90000"/>
            </a:xfrm>
            <a:prstGeom prst="rect">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ED466324-0C74-4879-9C2D-7436139D6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646" y="1625956"/>
              <a:ext cx="2254999" cy="577448"/>
            </a:xfrm>
            <a:prstGeom prst="rect">
              <a:avLst/>
            </a:prstGeom>
          </p:spPr>
        </p:pic>
        <p:sp>
          <p:nvSpPr>
            <p:cNvPr id="56" name="テキスト ボックス 55">
              <a:extLst>
                <a:ext uri="{FF2B5EF4-FFF2-40B4-BE49-F238E27FC236}">
                  <a16:creationId xmlns:a16="http://schemas.microsoft.com/office/drawing/2014/main" id="{5E4CBC15-B61F-409C-BC2A-C266439ED0EC}"/>
                </a:ext>
              </a:extLst>
            </p:cNvPr>
            <p:cNvSpPr txBox="1"/>
            <p:nvPr/>
          </p:nvSpPr>
          <p:spPr>
            <a:xfrm>
              <a:off x="1040297" y="1339694"/>
              <a:ext cx="1871404"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(a) 1h milling in Air</a:t>
              </a:r>
              <a:endParaRPr kumimoji="1" lang="ja-JP" altLang="en-US" sz="1400" dirty="0">
                <a:latin typeface="Times New Roman" panose="02020603050405020304" pitchFamily="18" charset="0"/>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854A084D-2713-4A54-9A8C-A8BE995D44BB}"/>
                </a:ext>
              </a:extLst>
            </p:cNvPr>
            <p:cNvSpPr txBox="1"/>
            <p:nvPr/>
          </p:nvSpPr>
          <p:spPr>
            <a:xfrm>
              <a:off x="1107041" y="4365664"/>
              <a:ext cx="1630465"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(b) 1h milling in </a:t>
              </a:r>
              <a:r>
                <a:rPr lang="en-US" altLang="ja-JP" sz="1400" dirty="0" err="1">
                  <a:latin typeface="Times New Roman" panose="02020603050405020304" pitchFamily="18" charset="0"/>
                  <a:cs typeface="Times New Roman" panose="02020603050405020304" pitchFamily="18" charset="0"/>
                </a:rPr>
                <a:t>Ar</a:t>
              </a:r>
              <a:endParaRPr kumimoji="1" lang="ja-JP" altLang="en-US" sz="1400" dirty="0">
                <a:latin typeface="Times New Roman" panose="02020603050405020304" pitchFamily="18" charset="0"/>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A68E7AEC-DA18-45FE-848B-58AE2538B754}"/>
                </a:ext>
              </a:extLst>
            </p:cNvPr>
            <p:cNvSpPr txBox="1"/>
            <p:nvPr/>
          </p:nvSpPr>
          <p:spPr>
            <a:xfrm>
              <a:off x="1269047" y="2493215"/>
              <a:ext cx="400110" cy="466923"/>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(111)</a:t>
              </a:r>
              <a:endParaRPr kumimoji="1" lang="ja-JP" altLang="en-US" sz="1400" dirty="0">
                <a:latin typeface="Times New Roman" panose="02020603050405020304" pitchFamily="18" charset="0"/>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7771F594-0DA7-4CF3-9014-4CB8660AE8BA}"/>
                </a:ext>
              </a:extLst>
            </p:cNvPr>
            <p:cNvSpPr txBox="1"/>
            <p:nvPr/>
          </p:nvSpPr>
          <p:spPr>
            <a:xfrm>
              <a:off x="1613503" y="2499635"/>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(200)</a:t>
              </a:r>
              <a:endParaRPr kumimoji="1" lang="ja-JP" altLang="en-US" sz="1400" dirty="0">
                <a:latin typeface="Times New Roman" panose="02020603050405020304" pitchFamily="18" charset="0"/>
                <a:cs typeface="Times New Roman" panose="02020603050405020304" pitchFamily="18" charset="0"/>
              </a:endParaRPr>
            </a:p>
          </p:txBody>
        </p:sp>
        <p:sp>
          <p:nvSpPr>
            <p:cNvPr id="60" name="テキスト ボックス 59">
              <a:extLst>
                <a:ext uri="{FF2B5EF4-FFF2-40B4-BE49-F238E27FC236}">
                  <a16:creationId xmlns:a16="http://schemas.microsoft.com/office/drawing/2014/main" id="{BC2C7D3F-7BD6-4A9E-B820-25AFE01C7B49}"/>
                </a:ext>
              </a:extLst>
            </p:cNvPr>
            <p:cNvSpPr txBox="1"/>
            <p:nvPr/>
          </p:nvSpPr>
          <p:spPr>
            <a:xfrm>
              <a:off x="2661610" y="1350078"/>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(220)</a:t>
              </a:r>
              <a:endParaRPr kumimoji="1" lang="ja-JP" altLang="en-US" sz="1400" dirty="0">
                <a:latin typeface="Times New Roman" panose="02020603050405020304" pitchFamily="18" charset="0"/>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0A836D2A-3B74-489F-9120-98228F2A82C1}"/>
                </a:ext>
              </a:extLst>
            </p:cNvPr>
            <p:cNvSpPr txBox="1"/>
            <p:nvPr/>
          </p:nvSpPr>
          <p:spPr>
            <a:xfrm>
              <a:off x="3078180" y="2465391"/>
              <a:ext cx="400110" cy="473591"/>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(311)</a:t>
              </a:r>
              <a:endParaRPr kumimoji="1" lang="ja-JP" altLang="en-US" sz="1400" dirty="0">
                <a:latin typeface="Times New Roman" panose="02020603050405020304" pitchFamily="18" charset="0"/>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2A66E876-BAC3-4D96-AD4F-86409AA64A64}"/>
                </a:ext>
              </a:extLst>
            </p:cNvPr>
            <p:cNvSpPr txBox="1"/>
            <p:nvPr/>
          </p:nvSpPr>
          <p:spPr>
            <a:xfrm>
              <a:off x="3289775" y="2451094"/>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(222)</a:t>
              </a:r>
              <a:endParaRPr kumimoji="1" lang="ja-JP" altLang="en-US" sz="1400" dirty="0">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45A7BACC-2F83-47E6-977E-3E85AF6567D0}"/>
                </a:ext>
              </a:extLst>
            </p:cNvPr>
            <p:cNvSpPr txBox="1"/>
            <p:nvPr/>
          </p:nvSpPr>
          <p:spPr>
            <a:xfrm>
              <a:off x="3933919" y="2458722"/>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(400)</a:t>
              </a:r>
              <a:endParaRPr kumimoji="1" lang="ja-JP" altLang="en-US" sz="1400"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523D5B98-7FE6-43B0-9F51-9CBFF0753183}"/>
                </a:ext>
              </a:extLst>
            </p:cNvPr>
            <p:cNvSpPr txBox="1"/>
            <p:nvPr/>
          </p:nvSpPr>
          <p:spPr>
            <a:xfrm>
              <a:off x="4383890" y="2457275"/>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(331)</a:t>
              </a:r>
              <a:endParaRPr kumimoji="1" lang="ja-JP" altLang="en-US" sz="1400"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4BDA4DED-7F3A-464D-8014-AD3AEDFF7B7D}"/>
                </a:ext>
              </a:extLst>
            </p:cNvPr>
            <p:cNvSpPr txBox="1"/>
            <p:nvPr/>
          </p:nvSpPr>
          <p:spPr>
            <a:xfrm>
              <a:off x="4563461" y="2448962"/>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(420)</a:t>
              </a:r>
              <a:endParaRPr kumimoji="1" lang="ja-JP" altLang="en-US" sz="1400" dirty="0">
                <a:latin typeface="Times New Roman" panose="02020603050405020304" pitchFamily="18" charset="0"/>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CD3136DC-6F7F-42A5-9ABC-A62F9315A92D}"/>
                </a:ext>
              </a:extLst>
            </p:cNvPr>
            <p:cNvSpPr txBox="1"/>
            <p:nvPr/>
          </p:nvSpPr>
          <p:spPr>
            <a:xfrm>
              <a:off x="5109884" y="2457275"/>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(422)</a:t>
              </a:r>
              <a:endParaRPr kumimoji="1" lang="ja-JP" altLang="en-US" sz="1400" dirty="0">
                <a:latin typeface="Times New Roman" panose="02020603050405020304" pitchFamily="18" charset="0"/>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E7EA5FB9-2790-49DE-92D8-4A49FB999013}"/>
                </a:ext>
              </a:extLst>
            </p:cNvPr>
            <p:cNvSpPr txBox="1"/>
            <p:nvPr/>
          </p:nvSpPr>
          <p:spPr>
            <a:xfrm>
              <a:off x="5443364" y="2456153"/>
              <a:ext cx="400110" cy="473591"/>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(511)</a:t>
              </a:r>
              <a:endParaRPr kumimoji="1" lang="ja-JP" altLang="en-US" sz="1400" dirty="0">
                <a:latin typeface="Times New Roman" panose="02020603050405020304" pitchFamily="18" charset="0"/>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4F3177E7-11B2-4525-AC62-83FF42701697}"/>
                </a:ext>
              </a:extLst>
            </p:cNvPr>
            <p:cNvSpPr txBox="1"/>
            <p:nvPr/>
          </p:nvSpPr>
          <p:spPr>
            <a:xfrm>
              <a:off x="1248840" y="5064993"/>
              <a:ext cx="400110" cy="466923"/>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(111)</a:t>
              </a:r>
              <a:endParaRPr kumimoji="1" lang="ja-JP" altLang="en-US" sz="1400" dirty="0">
                <a:latin typeface="Times New Roman" panose="02020603050405020304" pitchFamily="18" charset="0"/>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D39B0BAB-D6E8-43A7-BF46-165BEF2873A2}"/>
                </a:ext>
              </a:extLst>
            </p:cNvPr>
            <p:cNvSpPr txBox="1"/>
            <p:nvPr/>
          </p:nvSpPr>
          <p:spPr>
            <a:xfrm>
              <a:off x="3057973" y="5519306"/>
              <a:ext cx="400110" cy="473591"/>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(311)</a:t>
              </a:r>
              <a:endParaRPr kumimoji="1" lang="ja-JP" altLang="en-US" sz="1400" dirty="0">
                <a:latin typeface="Times New Roman" panose="02020603050405020304" pitchFamily="18" charset="0"/>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EEFC2E4B-30EC-4263-986E-BAD6B0613F7C}"/>
                </a:ext>
              </a:extLst>
            </p:cNvPr>
            <p:cNvSpPr txBox="1"/>
            <p:nvPr/>
          </p:nvSpPr>
          <p:spPr>
            <a:xfrm>
              <a:off x="3269568" y="5505009"/>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(222)</a:t>
              </a:r>
              <a:endParaRPr kumimoji="1" lang="ja-JP" altLang="en-US" sz="1400" dirty="0">
                <a:latin typeface="Times New Roman" panose="02020603050405020304" pitchFamily="18" charset="0"/>
                <a:cs typeface="Times New Roman" panose="02020603050405020304" pitchFamily="18" charset="0"/>
              </a:endParaRPr>
            </a:p>
          </p:txBody>
        </p:sp>
        <p:sp>
          <p:nvSpPr>
            <p:cNvPr id="71" name="テキスト ボックス 70">
              <a:extLst>
                <a:ext uri="{FF2B5EF4-FFF2-40B4-BE49-F238E27FC236}">
                  <a16:creationId xmlns:a16="http://schemas.microsoft.com/office/drawing/2014/main" id="{E7E8CE7E-6D9C-4539-B4F3-52323B19F421}"/>
                </a:ext>
              </a:extLst>
            </p:cNvPr>
            <p:cNvSpPr txBox="1"/>
            <p:nvPr/>
          </p:nvSpPr>
          <p:spPr>
            <a:xfrm>
              <a:off x="3913712" y="5230004"/>
              <a:ext cx="400110" cy="480260"/>
            </a:xfrm>
            <a:prstGeom prst="rect">
              <a:avLst/>
            </a:prstGeom>
            <a:noFill/>
          </p:spPr>
          <p:txBody>
            <a:bodyPr vert="vert270" wrap="square" rtlCol="0">
              <a:spAutoFit/>
            </a:bodyPr>
            <a:lstStyle/>
            <a:p>
              <a:r>
                <a:rPr kumimoji="1" lang="en-US" altLang="ja-JP" sz="1400" dirty="0">
                  <a:latin typeface="Times New Roman" panose="02020603050405020304" pitchFamily="18" charset="0"/>
                  <a:cs typeface="Times New Roman" panose="02020603050405020304" pitchFamily="18" charset="0"/>
                </a:rPr>
                <a:t>(400)</a:t>
              </a:r>
              <a:endParaRPr kumimoji="1" lang="ja-JP" altLang="en-US" sz="1400" dirty="0">
                <a:latin typeface="Times New Roman" panose="02020603050405020304" pitchFamily="18" charset="0"/>
                <a:cs typeface="Times New Roman" panose="02020603050405020304" pitchFamily="18" charset="0"/>
              </a:endParaRPr>
            </a:p>
          </p:txBody>
        </p:sp>
        <p:sp>
          <p:nvSpPr>
            <p:cNvPr id="72" name="テキスト ボックス 71">
              <a:extLst>
                <a:ext uri="{FF2B5EF4-FFF2-40B4-BE49-F238E27FC236}">
                  <a16:creationId xmlns:a16="http://schemas.microsoft.com/office/drawing/2014/main" id="{35D5A837-1B43-4EFB-9C0C-F69A7111596A}"/>
                </a:ext>
              </a:extLst>
            </p:cNvPr>
            <p:cNvSpPr txBox="1"/>
            <p:nvPr/>
          </p:nvSpPr>
          <p:spPr>
            <a:xfrm>
              <a:off x="4363683" y="5511190"/>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(331)</a:t>
              </a:r>
              <a:endParaRPr kumimoji="1" lang="ja-JP" altLang="en-US" sz="1400" dirty="0">
                <a:latin typeface="Times New Roman" panose="02020603050405020304" pitchFamily="18" charset="0"/>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FE74B8C8-33DC-4CDD-9FE8-BB3A8735197A}"/>
                </a:ext>
              </a:extLst>
            </p:cNvPr>
            <p:cNvSpPr txBox="1"/>
            <p:nvPr/>
          </p:nvSpPr>
          <p:spPr>
            <a:xfrm>
              <a:off x="4543254" y="5502877"/>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(420)</a:t>
              </a:r>
              <a:endParaRPr kumimoji="1" lang="ja-JP" altLang="en-US" sz="1400" dirty="0">
                <a:latin typeface="Times New Roman" panose="02020603050405020304" pitchFamily="18" charset="0"/>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5E0D4A05-9A4D-4240-9946-7D3260AED513}"/>
                </a:ext>
              </a:extLst>
            </p:cNvPr>
            <p:cNvSpPr txBox="1"/>
            <p:nvPr/>
          </p:nvSpPr>
          <p:spPr>
            <a:xfrm>
              <a:off x="5089677" y="5029053"/>
              <a:ext cx="400110" cy="480260"/>
            </a:xfrm>
            <a:prstGeom prst="rect">
              <a:avLst/>
            </a:prstGeom>
            <a:noFill/>
          </p:spPr>
          <p:txBody>
            <a:bodyPr vert="vert270" wrap="square" rtlCol="0">
              <a:spAutoFit/>
            </a:bodyPr>
            <a:lstStyle/>
            <a:p>
              <a:r>
                <a:rPr kumimoji="1" lang="en-US" altLang="ja-JP" sz="1400" dirty="0">
                  <a:latin typeface="Times New Roman" panose="02020603050405020304" pitchFamily="18" charset="0"/>
                  <a:cs typeface="Times New Roman" panose="02020603050405020304" pitchFamily="18" charset="0"/>
                </a:rPr>
                <a:t>(422)</a:t>
              </a:r>
              <a:endParaRPr kumimoji="1" lang="ja-JP" altLang="en-US" sz="1400"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96D4705D-AD7D-4B86-9EDE-4BF5E1535339}"/>
                </a:ext>
              </a:extLst>
            </p:cNvPr>
            <p:cNvSpPr txBox="1"/>
            <p:nvPr/>
          </p:nvSpPr>
          <p:spPr>
            <a:xfrm>
              <a:off x="5423157" y="5510068"/>
              <a:ext cx="400110" cy="473591"/>
            </a:xfrm>
            <a:prstGeom prst="rect">
              <a:avLst/>
            </a:prstGeom>
            <a:noFill/>
          </p:spPr>
          <p:txBody>
            <a:bodyPr vert="vert270" wrap="square" rtlCol="0">
              <a:spAutoFit/>
            </a:bodyPr>
            <a:lstStyle/>
            <a:p>
              <a:r>
                <a:rPr kumimoji="1" lang="en-US" altLang="ja-JP" sz="1400" dirty="0">
                  <a:latin typeface="Times New Roman" panose="02020603050405020304" pitchFamily="18" charset="0"/>
                  <a:cs typeface="Times New Roman" panose="02020603050405020304" pitchFamily="18" charset="0"/>
                </a:rPr>
                <a:t>(511)</a:t>
              </a:r>
              <a:endParaRPr kumimoji="1" lang="ja-JP" altLang="en-US" sz="1400" dirty="0">
                <a:latin typeface="Times New Roman" panose="02020603050405020304" pitchFamily="18" charset="0"/>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0DEC2753-9384-4C88-A577-7D933ACAC005}"/>
                </a:ext>
              </a:extLst>
            </p:cNvPr>
            <p:cNvSpPr txBox="1"/>
            <p:nvPr/>
          </p:nvSpPr>
          <p:spPr>
            <a:xfrm>
              <a:off x="2634407" y="4649632"/>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(220)</a:t>
              </a:r>
              <a:endParaRPr kumimoji="1" lang="ja-JP" altLang="en-US" sz="1400" dirty="0">
                <a:latin typeface="Times New Roman" panose="02020603050405020304" pitchFamily="18" charset="0"/>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A21E3F68-520B-453D-B13C-EB63837CEC1D}"/>
                </a:ext>
              </a:extLst>
            </p:cNvPr>
            <p:cNvSpPr txBox="1"/>
            <p:nvPr/>
          </p:nvSpPr>
          <p:spPr>
            <a:xfrm>
              <a:off x="1575889" y="5488280"/>
              <a:ext cx="400110" cy="480260"/>
            </a:xfrm>
            <a:prstGeom prst="rect">
              <a:avLst/>
            </a:prstGeom>
            <a:noFill/>
          </p:spPr>
          <p:txBody>
            <a:bodyPr vert="vert270" wrap="none" rtlCol="0">
              <a:spAutoFit/>
            </a:bodyPr>
            <a:lstStyle/>
            <a:p>
              <a:r>
                <a:rPr kumimoji="1" lang="en-US" altLang="ja-JP" sz="1400" dirty="0">
                  <a:latin typeface="Times New Roman" panose="02020603050405020304" pitchFamily="18" charset="0"/>
                  <a:cs typeface="Times New Roman" panose="02020603050405020304" pitchFamily="18" charset="0"/>
                </a:rPr>
                <a:t>(200)</a:t>
              </a:r>
              <a:endParaRPr kumimoji="1" lang="ja-JP" altLang="en-US"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007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4794AB6-8614-43B4-AF15-06B74E668B56}"/>
              </a:ext>
            </a:extLst>
          </p:cNvPr>
          <p:cNvSpPr>
            <a:spLocks noGrp="1"/>
          </p:cNvSpPr>
          <p:nvPr>
            <p:ph type="title"/>
          </p:nvPr>
        </p:nvSpPr>
        <p:spPr>
          <a:xfrm>
            <a:off x="628650" y="106325"/>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SEM</a:t>
            </a:r>
            <a:r>
              <a:rPr lang="ja-JP" altLang="en-US" sz="3600" b="1" dirty="0">
                <a:latin typeface="ＭＳ Ｐゴシック" panose="020B0600070205080204" pitchFamily="50" charset="-128"/>
                <a:ea typeface="ＭＳ Ｐゴシック" panose="020B0600070205080204" pitchFamily="50" charset="-128"/>
              </a:rPr>
              <a:t> </a:t>
            </a:r>
            <a:r>
              <a:rPr lang="en-US" altLang="ja-JP" sz="3600" b="1" dirty="0">
                <a:latin typeface="ＭＳ Ｐゴシック" panose="020B0600070205080204" pitchFamily="50" charset="-128"/>
                <a:ea typeface="ＭＳ Ｐゴシック" panose="020B0600070205080204" pitchFamily="50" charset="-128"/>
              </a:rPr>
              <a:t>images</a:t>
            </a:r>
            <a:endParaRPr kumimoji="1" lang="ja-JP" altLang="en-US" sz="3600" b="1" dirty="0">
              <a:latin typeface="ＭＳ Ｐゴシック" panose="020B0600070205080204" pitchFamily="50" charset="-128"/>
              <a:ea typeface="ＭＳ Ｐゴシック" panose="020B0600070205080204" pitchFamily="50" charset="-128"/>
            </a:endParaRPr>
          </a:p>
        </p:txBody>
      </p:sp>
      <p:pic>
        <p:nvPicPr>
          <p:cNvPr id="8" name="Picture 3">
            <a:extLst>
              <a:ext uri="{FF2B5EF4-FFF2-40B4-BE49-F238E27FC236}">
                <a16:creationId xmlns:a16="http://schemas.microsoft.com/office/drawing/2014/main" id="{E4030C42-F1D8-4246-84BA-B8072AF91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40B111CB-E97A-4849-951E-F180B440A3E4}"/>
              </a:ext>
            </a:extLst>
          </p:cNvPr>
          <p:cNvSpPr>
            <a:spLocks noGrp="1"/>
          </p:cNvSpPr>
          <p:nvPr>
            <p:ph type="sldNum" sz="quarter" idx="12"/>
          </p:nvPr>
        </p:nvSpPr>
        <p:spPr>
          <a:xfrm>
            <a:off x="6457950" y="6333486"/>
            <a:ext cx="2057400" cy="365125"/>
          </a:xfrm>
        </p:spPr>
        <p:txBody>
          <a:bodyPr/>
          <a:lstStyle/>
          <a:p>
            <a:fld id="{519954A3-9DFD-4C44-94BA-B95130A3BA1C}" type="slidenum">
              <a:rPr lang="en-US" smtClean="0"/>
              <a:t>7</a:t>
            </a:fld>
            <a:endParaRPr lang="en-US" dirty="0"/>
          </a:p>
        </p:txBody>
      </p:sp>
      <p:cxnSp>
        <p:nvCxnSpPr>
          <p:cNvPr id="40" name="直線コネクタ 39">
            <a:extLst>
              <a:ext uri="{FF2B5EF4-FFF2-40B4-BE49-F238E27FC236}">
                <a16:creationId xmlns:a16="http://schemas.microsoft.com/office/drawing/2014/main" id="{268C51A1-57C6-4ACE-BD8A-48FB80D6CCBF}"/>
              </a:ext>
            </a:extLst>
          </p:cNvPr>
          <p:cNvCxnSpPr>
            <a:cxnSpLocks/>
          </p:cNvCxnSpPr>
          <p:nvPr/>
        </p:nvCxnSpPr>
        <p:spPr>
          <a:xfrm>
            <a:off x="2926039" y="795618"/>
            <a:ext cx="0" cy="574169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8B1D6D0-76D9-4B5D-906D-B21D3DD6A8C6}"/>
              </a:ext>
            </a:extLst>
          </p:cNvPr>
          <p:cNvGrpSpPr>
            <a:grpSpLocks noChangeAspect="1"/>
          </p:cNvGrpSpPr>
          <p:nvPr/>
        </p:nvGrpSpPr>
        <p:grpSpPr>
          <a:xfrm>
            <a:off x="259117" y="1366896"/>
            <a:ext cx="8625766" cy="4223913"/>
            <a:chOff x="512807" y="1521886"/>
            <a:chExt cx="7857771" cy="3847837"/>
          </a:xfrm>
        </p:grpSpPr>
        <p:grpSp>
          <p:nvGrpSpPr>
            <p:cNvPr id="9" name="グループ化 8">
              <a:extLst>
                <a:ext uri="{FF2B5EF4-FFF2-40B4-BE49-F238E27FC236}">
                  <a16:creationId xmlns:a16="http://schemas.microsoft.com/office/drawing/2014/main" id="{D8731C94-8EE2-4B93-BB72-10B28ACA817F}"/>
                </a:ext>
              </a:extLst>
            </p:cNvPr>
            <p:cNvGrpSpPr/>
            <p:nvPr/>
          </p:nvGrpSpPr>
          <p:grpSpPr>
            <a:xfrm>
              <a:off x="5665673" y="1528537"/>
              <a:ext cx="2698615" cy="1914362"/>
              <a:chOff x="362544" y="4622952"/>
              <a:chExt cx="2698615" cy="1914362"/>
            </a:xfrm>
          </p:grpSpPr>
          <p:pic>
            <p:nvPicPr>
              <p:cNvPr id="29" name="図 28">
                <a:extLst>
                  <a:ext uri="{FF2B5EF4-FFF2-40B4-BE49-F238E27FC236}">
                    <a16:creationId xmlns:a16="http://schemas.microsoft.com/office/drawing/2014/main" id="{E2EE9984-2986-4BBE-8C37-86DE54F5D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88" y="4626515"/>
                <a:ext cx="2547733" cy="1910799"/>
              </a:xfrm>
              <a:prstGeom prst="rect">
                <a:avLst/>
              </a:prstGeom>
            </p:spPr>
          </p:pic>
          <p:sp>
            <p:nvSpPr>
              <p:cNvPr id="33" name="正方形/長方形 32">
                <a:extLst>
                  <a:ext uri="{FF2B5EF4-FFF2-40B4-BE49-F238E27FC236}">
                    <a16:creationId xmlns:a16="http://schemas.microsoft.com/office/drawing/2014/main" id="{5B50295A-7288-4640-AF23-1F171F9FBB79}"/>
                  </a:ext>
                </a:extLst>
              </p:cNvPr>
              <p:cNvSpPr/>
              <p:nvPr/>
            </p:nvSpPr>
            <p:spPr>
              <a:xfrm>
                <a:off x="2525331" y="6261124"/>
                <a:ext cx="382518" cy="267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34" name="直線コネクタ 33">
                <a:extLst>
                  <a:ext uri="{FF2B5EF4-FFF2-40B4-BE49-F238E27FC236}">
                    <a16:creationId xmlns:a16="http://schemas.microsoft.com/office/drawing/2014/main" id="{CA848592-856E-4925-95A9-AA743394A600}"/>
                  </a:ext>
                </a:extLst>
              </p:cNvPr>
              <p:cNvCxnSpPr>
                <a:cxnSpLocks/>
              </p:cNvCxnSpPr>
              <p:nvPr/>
            </p:nvCxnSpPr>
            <p:spPr>
              <a:xfrm>
                <a:off x="2602323" y="6459267"/>
                <a:ext cx="2285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27C51AA-2DC4-45F4-877F-CB31F30BB496}"/>
                  </a:ext>
                </a:extLst>
              </p:cNvPr>
              <p:cNvSpPr txBox="1"/>
              <p:nvPr/>
            </p:nvSpPr>
            <p:spPr>
              <a:xfrm>
                <a:off x="2372019" y="6209718"/>
                <a:ext cx="689140" cy="252336"/>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F44700FF-A25F-4A9E-90B5-009C19AA3230}"/>
                  </a:ext>
                </a:extLst>
              </p:cNvPr>
              <p:cNvSpPr txBox="1"/>
              <p:nvPr/>
            </p:nvSpPr>
            <p:spPr>
              <a:xfrm>
                <a:off x="362544" y="4622952"/>
                <a:ext cx="1566661"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(c) 12h milling in Air</a:t>
                </a:r>
                <a:endParaRPr kumimoji="1" lang="ja-JP" altLang="en-US" sz="1400" dirty="0">
                  <a:latin typeface="Times New Roman" panose="02020603050405020304" pitchFamily="18" charset="0"/>
                  <a:cs typeface="Times New Roman" panose="02020603050405020304" pitchFamily="18" charset="0"/>
                </a:endParaRPr>
              </a:p>
            </p:txBody>
          </p:sp>
        </p:grpSp>
        <p:cxnSp>
          <p:nvCxnSpPr>
            <p:cNvPr id="38" name="直線コネクタ 37">
              <a:extLst>
                <a:ext uri="{FF2B5EF4-FFF2-40B4-BE49-F238E27FC236}">
                  <a16:creationId xmlns:a16="http://schemas.microsoft.com/office/drawing/2014/main" id="{03C5ACD6-BB54-49CD-9CD3-2B9E6F52ABFD}"/>
                </a:ext>
              </a:extLst>
            </p:cNvPr>
            <p:cNvCxnSpPr>
              <a:cxnSpLocks/>
            </p:cNvCxnSpPr>
            <p:nvPr/>
          </p:nvCxnSpPr>
          <p:spPr>
            <a:xfrm>
              <a:off x="512807" y="5365488"/>
              <a:ext cx="5162128"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E2227226-3433-4B2A-9B3A-3D0C53E1C3E4}"/>
                </a:ext>
              </a:extLst>
            </p:cNvPr>
            <p:cNvGrpSpPr/>
            <p:nvPr/>
          </p:nvGrpSpPr>
          <p:grpSpPr>
            <a:xfrm>
              <a:off x="5672110" y="3446438"/>
              <a:ext cx="2698468" cy="1909890"/>
              <a:chOff x="2928639" y="4629023"/>
              <a:chExt cx="2698468" cy="1909890"/>
            </a:xfrm>
          </p:grpSpPr>
          <p:pic>
            <p:nvPicPr>
              <p:cNvPr id="26" name="図 25">
                <a:extLst>
                  <a:ext uri="{FF2B5EF4-FFF2-40B4-BE49-F238E27FC236}">
                    <a16:creationId xmlns:a16="http://schemas.microsoft.com/office/drawing/2014/main" id="{25C26EDD-5039-4AB8-8435-AC889A579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639" y="4629023"/>
                <a:ext cx="2546519" cy="1909890"/>
              </a:xfrm>
              <a:prstGeom prst="rect">
                <a:avLst/>
              </a:prstGeom>
            </p:spPr>
          </p:pic>
          <p:sp>
            <p:nvSpPr>
              <p:cNvPr id="43" name="テキスト ボックス 42">
                <a:extLst>
                  <a:ext uri="{FF2B5EF4-FFF2-40B4-BE49-F238E27FC236}">
                    <a16:creationId xmlns:a16="http://schemas.microsoft.com/office/drawing/2014/main" id="{A916FC91-61DA-41CA-9615-61D9007CEEBC}"/>
                  </a:ext>
                </a:extLst>
              </p:cNvPr>
              <p:cNvSpPr txBox="1"/>
              <p:nvPr/>
            </p:nvSpPr>
            <p:spPr>
              <a:xfrm>
                <a:off x="2929295" y="4630301"/>
                <a:ext cx="1566661"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(f) 12h milling in </a:t>
                </a:r>
                <a:r>
                  <a:rPr lang="en-US" altLang="ja-JP" sz="1400" dirty="0" err="1">
                    <a:latin typeface="Times New Roman" panose="02020603050405020304" pitchFamily="18" charset="0"/>
                    <a:cs typeface="Times New Roman" panose="02020603050405020304" pitchFamily="18" charset="0"/>
                  </a:rPr>
                  <a:t>Ar</a:t>
                </a:r>
                <a:endParaRPr kumimoji="1" lang="ja-JP" altLang="en-US" sz="1400" dirty="0">
                  <a:latin typeface="Times New Roman" panose="02020603050405020304" pitchFamily="18" charset="0"/>
                  <a:cs typeface="Times New Roman" panose="02020603050405020304" pitchFamily="18" charset="0"/>
                </a:endParaRPr>
              </a:p>
            </p:txBody>
          </p:sp>
          <p:grpSp>
            <p:nvGrpSpPr>
              <p:cNvPr id="45" name="グループ化 44">
                <a:extLst>
                  <a:ext uri="{FF2B5EF4-FFF2-40B4-BE49-F238E27FC236}">
                    <a16:creationId xmlns:a16="http://schemas.microsoft.com/office/drawing/2014/main" id="{D342FD31-1DF9-4049-9D8B-A33841AD1D1A}"/>
                  </a:ext>
                </a:extLst>
              </p:cNvPr>
              <p:cNvGrpSpPr/>
              <p:nvPr/>
            </p:nvGrpSpPr>
            <p:grpSpPr>
              <a:xfrm>
                <a:off x="4937967" y="6209153"/>
                <a:ext cx="689140" cy="319088"/>
                <a:chOff x="9993339" y="5313371"/>
                <a:chExt cx="952151" cy="440868"/>
              </a:xfrm>
            </p:grpSpPr>
            <p:sp>
              <p:nvSpPr>
                <p:cNvPr id="80" name="正方形/長方形 79">
                  <a:extLst>
                    <a:ext uri="{FF2B5EF4-FFF2-40B4-BE49-F238E27FC236}">
                      <a16:creationId xmlns:a16="http://schemas.microsoft.com/office/drawing/2014/main" id="{3B63317C-C6D5-432D-AB31-D0724EEAB00A}"/>
                    </a:ext>
                  </a:extLst>
                </p:cNvPr>
                <p:cNvSpPr/>
                <p:nvPr/>
              </p:nvSpPr>
              <p:spPr>
                <a:xfrm>
                  <a:off x="10205162" y="5384395"/>
                  <a:ext cx="528506" cy="369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81" name="直線コネクタ 80">
                  <a:extLst>
                    <a:ext uri="{FF2B5EF4-FFF2-40B4-BE49-F238E27FC236}">
                      <a16:creationId xmlns:a16="http://schemas.microsoft.com/office/drawing/2014/main" id="{6A3A97C8-F015-4528-B8A5-0A7D2BF56295}"/>
                    </a:ext>
                  </a:extLst>
                </p:cNvPr>
                <p:cNvCxnSpPr>
                  <a:cxnSpLocks/>
                </p:cNvCxnSpPr>
                <p:nvPr/>
              </p:nvCxnSpPr>
              <p:spPr>
                <a:xfrm>
                  <a:off x="10311539" y="5658161"/>
                  <a:ext cx="3157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a:extLst>
                    <a:ext uri="{FF2B5EF4-FFF2-40B4-BE49-F238E27FC236}">
                      <a16:creationId xmlns:a16="http://schemas.microsoft.com/office/drawing/2014/main" id="{C24E0F59-6A8E-4B16-8AA8-788F3AB1C265}"/>
                    </a:ext>
                  </a:extLst>
                </p:cNvPr>
                <p:cNvSpPr txBox="1"/>
                <p:nvPr/>
              </p:nvSpPr>
              <p:spPr>
                <a:xfrm>
                  <a:off x="9993339" y="5313371"/>
                  <a:ext cx="952151" cy="348640"/>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grpSp>
          <p:nvGrpSpPr>
            <p:cNvPr id="5" name="グループ化 4">
              <a:extLst>
                <a:ext uri="{FF2B5EF4-FFF2-40B4-BE49-F238E27FC236}">
                  <a16:creationId xmlns:a16="http://schemas.microsoft.com/office/drawing/2014/main" id="{C92671C7-1AE4-4DC1-8ACF-78BA62B0484A}"/>
                </a:ext>
              </a:extLst>
            </p:cNvPr>
            <p:cNvGrpSpPr/>
            <p:nvPr/>
          </p:nvGrpSpPr>
          <p:grpSpPr>
            <a:xfrm>
              <a:off x="3118379" y="3451060"/>
              <a:ext cx="2700604" cy="1913789"/>
              <a:chOff x="2924027" y="2720626"/>
              <a:chExt cx="2700604" cy="1913789"/>
            </a:xfrm>
          </p:grpSpPr>
          <p:pic>
            <p:nvPicPr>
              <p:cNvPr id="27" name="図 26">
                <a:extLst>
                  <a:ext uri="{FF2B5EF4-FFF2-40B4-BE49-F238E27FC236}">
                    <a16:creationId xmlns:a16="http://schemas.microsoft.com/office/drawing/2014/main" id="{0345ABC6-39D4-41E6-9EA1-2A3E8DE21B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6039" y="2720626"/>
                <a:ext cx="2551719" cy="1913789"/>
              </a:xfrm>
              <a:prstGeom prst="rect">
                <a:avLst/>
              </a:prstGeom>
            </p:spPr>
          </p:pic>
          <p:sp>
            <p:nvSpPr>
              <p:cNvPr id="42" name="テキスト ボックス 41">
                <a:extLst>
                  <a:ext uri="{FF2B5EF4-FFF2-40B4-BE49-F238E27FC236}">
                    <a16:creationId xmlns:a16="http://schemas.microsoft.com/office/drawing/2014/main" id="{31536D9D-4658-4E69-9484-2EAD26C950E7}"/>
                  </a:ext>
                </a:extLst>
              </p:cNvPr>
              <p:cNvSpPr txBox="1"/>
              <p:nvPr/>
            </p:nvSpPr>
            <p:spPr>
              <a:xfrm>
                <a:off x="2924027" y="2726731"/>
                <a:ext cx="1490298"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(e) 3h milling in </a:t>
                </a:r>
                <a:r>
                  <a:rPr lang="en-US" altLang="ja-JP" sz="1400" dirty="0" err="1">
                    <a:latin typeface="Times New Roman" panose="02020603050405020304" pitchFamily="18" charset="0"/>
                    <a:cs typeface="Times New Roman" panose="02020603050405020304" pitchFamily="18" charset="0"/>
                  </a:rPr>
                  <a:t>Ar</a:t>
                </a:r>
                <a:endParaRPr kumimoji="1" lang="ja-JP" altLang="en-US" sz="1400" dirty="0">
                  <a:latin typeface="Times New Roman" panose="02020603050405020304" pitchFamily="18" charset="0"/>
                  <a:cs typeface="Times New Roman" panose="02020603050405020304" pitchFamily="18" charset="0"/>
                </a:endParaRPr>
              </a:p>
            </p:txBody>
          </p:sp>
          <p:grpSp>
            <p:nvGrpSpPr>
              <p:cNvPr id="47" name="グループ化 46">
                <a:extLst>
                  <a:ext uri="{FF2B5EF4-FFF2-40B4-BE49-F238E27FC236}">
                    <a16:creationId xmlns:a16="http://schemas.microsoft.com/office/drawing/2014/main" id="{4186B226-2FA2-4DB9-AC85-B642AEDCDE30}"/>
                  </a:ext>
                </a:extLst>
              </p:cNvPr>
              <p:cNvGrpSpPr/>
              <p:nvPr/>
            </p:nvGrpSpPr>
            <p:grpSpPr>
              <a:xfrm>
                <a:off x="4935491" y="4302376"/>
                <a:ext cx="689140" cy="319088"/>
                <a:chOff x="9993339" y="5313371"/>
                <a:chExt cx="952151" cy="440868"/>
              </a:xfrm>
            </p:grpSpPr>
            <p:sp>
              <p:nvSpPr>
                <p:cNvPr id="77" name="正方形/長方形 76">
                  <a:extLst>
                    <a:ext uri="{FF2B5EF4-FFF2-40B4-BE49-F238E27FC236}">
                      <a16:creationId xmlns:a16="http://schemas.microsoft.com/office/drawing/2014/main" id="{B3BE9372-82FF-4D4E-BA4D-5A330FEB799A}"/>
                    </a:ext>
                  </a:extLst>
                </p:cNvPr>
                <p:cNvSpPr/>
                <p:nvPr/>
              </p:nvSpPr>
              <p:spPr>
                <a:xfrm>
                  <a:off x="10205162" y="5384395"/>
                  <a:ext cx="528506" cy="369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78" name="直線コネクタ 77">
                  <a:extLst>
                    <a:ext uri="{FF2B5EF4-FFF2-40B4-BE49-F238E27FC236}">
                      <a16:creationId xmlns:a16="http://schemas.microsoft.com/office/drawing/2014/main" id="{EC3FA096-E2B7-42C7-8D56-5D9674E51CA9}"/>
                    </a:ext>
                  </a:extLst>
                </p:cNvPr>
                <p:cNvCxnSpPr>
                  <a:cxnSpLocks/>
                </p:cNvCxnSpPr>
                <p:nvPr/>
              </p:nvCxnSpPr>
              <p:spPr>
                <a:xfrm>
                  <a:off x="10311539" y="5658161"/>
                  <a:ext cx="3157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45BC5BDB-B3E8-446A-9F91-611B89371F13}"/>
                    </a:ext>
                  </a:extLst>
                </p:cNvPr>
                <p:cNvSpPr txBox="1"/>
                <p:nvPr/>
              </p:nvSpPr>
              <p:spPr>
                <a:xfrm>
                  <a:off x="9993339" y="5313371"/>
                  <a:ext cx="952151" cy="348640"/>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grpSp>
          <p:nvGrpSpPr>
            <p:cNvPr id="3" name="グループ化 2">
              <a:extLst>
                <a:ext uri="{FF2B5EF4-FFF2-40B4-BE49-F238E27FC236}">
                  <a16:creationId xmlns:a16="http://schemas.microsoft.com/office/drawing/2014/main" id="{69831AE1-463C-4A23-86F8-D4C8C893C253}"/>
                </a:ext>
              </a:extLst>
            </p:cNvPr>
            <p:cNvGrpSpPr/>
            <p:nvPr/>
          </p:nvGrpSpPr>
          <p:grpSpPr>
            <a:xfrm>
              <a:off x="573014" y="3453522"/>
              <a:ext cx="2695434" cy="1916201"/>
              <a:chOff x="2928639" y="804774"/>
              <a:chExt cx="2695434" cy="1916201"/>
            </a:xfrm>
          </p:grpSpPr>
          <p:pic>
            <p:nvPicPr>
              <p:cNvPr id="39" name="図 38">
                <a:extLst>
                  <a:ext uri="{FF2B5EF4-FFF2-40B4-BE49-F238E27FC236}">
                    <a16:creationId xmlns:a16="http://schemas.microsoft.com/office/drawing/2014/main" id="{D102DD9B-3401-4375-AF93-92A8DABEBC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0025" y="810175"/>
                <a:ext cx="2547733" cy="1910800"/>
              </a:xfrm>
              <a:prstGeom prst="rect">
                <a:avLst/>
              </a:prstGeom>
            </p:spPr>
          </p:pic>
          <p:sp>
            <p:nvSpPr>
              <p:cNvPr id="41" name="テキスト ボックス 40">
                <a:extLst>
                  <a:ext uri="{FF2B5EF4-FFF2-40B4-BE49-F238E27FC236}">
                    <a16:creationId xmlns:a16="http://schemas.microsoft.com/office/drawing/2014/main" id="{1DAA2682-02B1-4C14-BFEA-B220961ED1F7}"/>
                  </a:ext>
                </a:extLst>
              </p:cNvPr>
              <p:cNvSpPr txBox="1"/>
              <p:nvPr/>
            </p:nvSpPr>
            <p:spPr>
              <a:xfrm>
                <a:off x="2928639" y="804774"/>
                <a:ext cx="1480020"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(d) 1h milling in </a:t>
                </a:r>
                <a:r>
                  <a:rPr lang="en-US" altLang="ja-JP" sz="1400" dirty="0" err="1">
                    <a:latin typeface="Times New Roman" panose="02020603050405020304" pitchFamily="18" charset="0"/>
                    <a:cs typeface="Times New Roman" panose="02020603050405020304" pitchFamily="18" charset="0"/>
                  </a:rPr>
                  <a:t>Ar</a:t>
                </a:r>
                <a:endParaRPr kumimoji="1" lang="ja-JP" altLang="en-US" sz="1400" dirty="0">
                  <a:latin typeface="Times New Roman" panose="02020603050405020304" pitchFamily="18" charset="0"/>
                  <a:cs typeface="Times New Roman" panose="02020603050405020304" pitchFamily="18" charset="0"/>
                </a:endParaRPr>
              </a:p>
            </p:txBody>
          </p:sp>
          <p:grpSp>
            <p:nvGrpSpPr>
              <p:cNvPr id="48" name="グループ化 47">
                <a:extLst>
                  <a:ext uri="{FF2B5EF4-FFF2-40B4-BE49-F238E27FC236}">
                    <a16:creationId xmlns:a16="http://schemas.microsoft.com/office/drawing/2014/main" id="{5B2DAE93-CF34-460A-8400-EFC06DF6C6F9}"/>
                  </a:ext>
                </a:extLst>
              </p:cNvPr>
              <p:cNvGrpSpPr/>
              <p:nvPr/>
            </p:nvGrpSpPr>
            <p:grpSpPr>
              <a:xfrm>
                <a:off x="4934933" y="2397597"/>
                <a:ext cx="689140" cy="319088"/>
                <a:chOff x="9993339" y="5313371"/>
                <a:chExt cx="952151" cy="440868"/>
              </a:xfrm>
            </p:grpSpPr>
            <p:sp>
              <p:nvSpPr>
                <p:cNvPr id="63" name="正方形/長方形 62">
                  <a:extLst>
                    <a:ext uri="{FF2B5EF4-FFF2-40B4-BE49-F238E27FC236}">
                      <a16:creationId xmlns:a16="http://schemas.microsoft.com/office/drawing/2014/main" id="{93589AA3-CF55-4CC7-9A75-E3693B01ED63}"/>
                    </a:ext>
                  </a:extLst>
                </p:cNvPr>
                <p:cNvSpPr/>
                <p:nvPr/>
              </p:nvSpPr>
              <p:spPr>
                <a:xfrm>
                  <a:off x="10205162" y="5384395"/>
                  <a:ext cx="528506" cy="369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74" name="直線コネクタ 73">
                  <a:extLst>
                    <a:ext uri="{FF2B5EF4-FFF2-40B4-BE49-F238E27FC236}">
                      <a16:creationId xmlns:a16="http://schemas.microsoft.com/office/drawing/2014/main" id="{7C267961-7DAA-4608-B57F-9D3AFA81EB58}"/>
                    </a:ext>
                  </a:extLst>
                </p:cNvPr>
                <p:cNvCxnSpPr>
                  <a:cxnSpLocks/>
                </p:cNvCxnSpPr>
                <p:nvPr/>
              </p:nvCxnSpPr>
              <p:spPr>
                <a:xfrm>
                  <a:off x="10311539" y="5658161"/>
                  <a:ext cx="3157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08F3C36C-441F-42F1-AEB7-261C182CAA8C}"/>
                    </a:ext>
                  </a:extLst>
                </p:cNvPr>
                <p:cNvSpPr txBox="1"/>
                <p:nvPr/>
              </p:nvSpPr>
              <p:spPr>
                <a:xfrm>
                  <a:off x="9993339" y="5313371"/>
                  <a:ext cx="952151" cy="348640"/>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grpSp>
          <p:nvGrpSpPr>
            <p:cNvPr id="11" name="グループ化 10">
              <a:extLst>
                <a:ext uri="{FF2B5EF4-FFF2-40B4-BE49-F238E27FC236}">
                  <a16:creationId xmlns:a16="http://schemas.microsoft.com/office/drawing/2014/main" id="{4DB290E5-86FF-41C8-8E35-C1B451815E48}"/>
                </a:ext>
              </a:extLst>
            </p:cNvPr>
            <p:cNvGrpSpPr/>
            <p:nvPr/>
          </p:nvGrpSpPr>
          <p:grpSpPr>
            <a:xfrm>
              <a:off x="568683" y="1521886"/>
              <a:ext cx="2693415" cy="1910677"/>
              <a:chOff x="362457" y="803944"/>
              <a:chExt cx="2693415" cy="1910677"/>
            </a:xfrm>
          </p:grpSpPr>
          <p:pic>
            <p:nvPicPr>
              <p:cNvPr id="30" name="図 29">
                <a:extLst>
                  <a:ext uri="{FF2B5EF4-FFF2-40B4-BE49-F238E27FC236}">
                    <a16:creationId xmlns:a16="http://schemas.microsoft.com/office/drawing/2014/main" id="{63D5D2AC-B5C0-44DD-9B64-B49E4FC449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988" y="810175"/>
                <a:ext cx="2539261" cy="1904446"/>
              </a:xfrm>
              <a:prstGeom prst="rect">
                <a:avLst/>
              </a:prstGeom>
            </p:spPr>
          </p:pic>
          <p:sp>
            <p:nvSpPr>
              <p:cNvPr id="31" name="テキスト ボックス 30">
                <a:extLst>
                  <a:ext uri="{FF2B5EF4-FFF2-40B4-BE49-F238E27FC236}">
                    <a16:creationId xmlns:a16="http://schemas.microsoft.com/office/drawing/2014/main" id="{7AE49A62-7DFF-4DED-A84D-943D42B9C54A}"/>
                  </a:ext>
                </a:extLst>
              </p:cNvPr>
              <p:cNvSpPr txBox="1"/>
              <p:nvPr/>
            </p:nvSpPr>
            <p:spPr>
              <a:xfrm>
                <a:off x="362457" y="803944"/>
                <a:ext cx="1480020"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(a) 1h milling in Air</a:t>
                </a:r>
                <a:endParaRPr kumimoji="1" lang="ja-JP" altLang="en-US" sz="1400" dirty="0">
                  <a:latin typeface="Times New Roman" panose="02020603050405020304" pitchFamily="18" charset="0"/>
                  <a:cs typeface="Times New Roman" panose="02020603050405020304" pitchFamily="18" charset="0"/>
                </a:endParaRPr>
              </a:p>
            </p:txBody>
          </p:sp>
          <p:grpSp>
            <p:nvGrpSpPr>
              <p:cNvPr id="49" name="グループ化 48">
                <a:extLst>
                  <a:ext uri="{FF2B5EF4-FFF2-40B4-BE49-F238E27FC236}">
                    <a16:creationId xmlns:a16="http://schemas.microsoft.com/office/drawing/2014/main" id="{82DBFF01-EAF4-4582-AAA8-7DB7B790FF9F}"/>
                  </a:ext>
                </a:extLst>
              </p:cNvPr>
              <p:cNvGrpSpPr/>
              <p:nvPr/>
            </p:nvGrpSpPr>
            <p:grpSpPr>
              <a:xfrm>
                <a:off x="2366732" y="2390920"/>
                <a:ext cx="689140" cy="319088"/>
                <a:chOff x="9993339" y="5313371"/>
                <a:chExt cx="952151" cy="440868"/>
              </a:xfrm>
            </p:grpSpPr>
            <p:sp>
              <p:nvSpPr>
                <p:cNvPr id="60" name="正方形/長方形 59">
                  <a:extLst>
                    <a:ext uri="{FF2B5EF4-FFF2-40B4-BE49-F238E27FC236}">
                      <a16:creationId xmlns:a16="http://schemas.microsoft.com/office/drawing/2014/main" id="{22B15766-4109-491A-BA71-C8BC967B3CC2}"/>
                    </a:ext>
                  </a:extLst>
                </p:cNvPr>
                <p:cNvSpPr/>
                <p:nvPr/>
              </p:nvSpPr>
              <p:spPr>
                <a:xfrm>
                  <a:off x="10205162" y="5384395"/>
                  <a:ext cx="528506" cy="369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61" name="直線コネクタ 60">
                  <a:extLst>
                    <a:ext uri="{FF2B5EF4-FFF2-40B4-BE49-F238E27FC236}">
                      <a16:creationId xmlns:a16="http://schemas.microsoft.com/office/drawing/2014/main" id="{39608CD4-120C-4606-A7A2-35F3FA6764E9}"/>
                    </a:ext>
                  </a:extLst>
                </p:cNvPr>
                <p:cNvCxnSpPr>
                  <a:cxnSpLocks/>
                </p:cNvCxnSpPr>
                <p:nvPr/>
              </p:nvCxnSpPr>
              <p:spPr>
                <a:xfrm>
                  <a:off x="10311539" y="5658161"/>
                  <a:ext cx="3157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B781182-4A45-404A-A522-0B2467AF70FD}"/>
                    </a:ext>
                  </a:extLst>
                </p:cNvPr>
                <p:cNvSpPr txBox="1"/>
                <p:nvPr/>
              </p:nvSpPr>
              <p:spPr>
                <a:xfrm>
                  <a:off x="9993339" y="5313371"/>
                  <a:ext cx="952151" cy="348640"/>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grpSp>
          <p:nvGrpSpPr>
            <p:cNvPr id="10" name="グループ化 9">
              <a:extLst>
                <a:ext uri="{FF2B5EF4-FFF2-40B4-BE49-F238E27FC236}">
                  <a16:creationId xmlns:a16="http://schemas.microsoft.com/office/drawing/2014/main" id="{2E2B4B87-7438-4029-8ADD-184C85760E17}"/>
                </a:ext>
              </a:extLst>
            </p:cNvPr>
            <p:cNvGrpSpPr/>
            <p:nvPr/>
          </p:nvGrpSpPr>
          <p:grpSpPr>
            <a:xfrm>
              <a:off x="3121127" y="1523601"/>
              <a:ext cx="2690526" cy="1910800"/>
              <a:chOff x="365345" y="2730295"/>
              <a:chExt cx="2690526" cy="1910800"/>
            </a:xfrm>
          </p:grpSpPr>
          <p:pic>
            <p:nvPicPr>
              <p:cNvPr id="28" name="図 27">
                <a:extLst>
                  <a:ext uri="{FF2B5EF4-FFF2-40B4-BE49-F238E27FC236}">
                    <a16:creationId xmlns:a16="http://schemas.microsoft.com/office/drawing/2014/main" id="{65703495-7E95-4179-BFB4-25FB31A9B2D4}"/>
                  </a:ext>
                </a:extLst>
              </p:cNvPr>
              <p:cNvPicPr>
                <a:picLocks noChangeAspect="1"/>
              </p:cNvPicPr>
              <p:nvPr/>
            </p:nvPicPr>
            <p:blipFill>
              <a:blip r:embed="rId9"/>
              <a:stretch>
                <a:fillRect/>
              </a:stretch>
            </p:blipFill>
            <p:spPr>
              <a:xfrm>
                <a:off x="366030" y="2730295"/>
                <a:ext cx="2547733" cy="1910800"/>
              </a:xfrm>
              <a:prstGeom prst="rect">
                <a:avLst/>
              </a:prstGeom>
            </p:spPr>
          </p:pic>
          <p:sp>
            <p:nvSpPr>
              <p:cNvPr id="32" name="テキスト ボックス 31">
                <a:extLst>
                  <a:ext uri="{FF2B5EF4-FFF2-40B4-BE49-F238E27FC236}">
                    <a16:creationId xmlns:a16="http://schemas.microsoft.com/office/drawing/2014/main" id="{564969DC-C148-40DF-B6B9-8132E3EE07CF}"/>
                  </a:ext>
                </a:extLst>
              </p:cNvPr>
              <p:cNvSpPr txBox="1"/>
              <p:nvPr/>
            </p:nvSpPr>
            <p:spPr>
              <a:xfrm>
                <a:off x="365345" y="2731523"/>
                <a:ext cx="1490298" cy="280374"/>
              </a:xfrm>
              <a:prstGeom prst="rect">
                <a:avLst/>
              </a:prstGeom>
              <a:solidFill>
                <a:schemeClr val="bg1"/>
              </a:solidFill>
            </p:spPr>
            <p:txBody>
              <a:bodyPr wrap="square" rtlCol="0">
                <a:spAutoFit/>
              </a:bodyPr>
              <a:lstStyle/>
              <a:p>
                <a:pPr algn="ctr"/>
                <a:r>
                  <a:rPr lang="en-US" altLang="ja-JP" sz="1400" dirty="0">
                    <a:latin typeface="Times New Roman" panose="02020603050405020304" pitchFamily="18" charset="0"/>
                    <a:cs typeface="Times New Roman" panose="02020603050405020304" pitchFamily="18" charset="0"/>
                  </a:rPr>
                  <a:t>(b) 3h milling in Air</a:t>
                </a:r>
                <a:endParaRPr kumimoji="1" lang="ja-JP" altLang="en-US" sz="1400" dirty="0">
                  <a:latin typeface="Times New Roman" panose="02020603050405020304" pitchFamily="18" charset="0"/>
                  <a:cs typeface="Times New Roman" panose="02020603050405020304" pitchFamily="18" charset="0"/>
                </a:endParaRPr>
              </a:p>
            </p:txBody>
          </p:sp>
          <p:grpSp>
            <p:nvGrpSpPr>
              <p:cNvPr id="52" name="グループ化 51">
                <a:extLst>
                  <a:ext uri="{FF2B5EF4-FFF2-40B4-BE49-F238E27FC236}">
                    <a16:creationId xmlns:a16="http://schemas.microsoft.com/office/drawing/2014/main" id="{6DC3C889-26C7-49F2-91D0-E1E33588A333}"/>
                  </a:ext>
                </a:extLst>
              </p:cNvPr>
              <p:cNvGrpSpPr/>
              <p:nvPr/>
            </p:nvGrpSpPr>
            <p:grpSpPr>
              <a:xfrm>
                <a:off x="2366731" y="4301797"/>
                <a:ext cx="689140" cy="319088"/>
                <a:chOff x="9993339" y="5313371"/>
                <a:chExt cx="952151" cy="440868"/>
              </a:xfrm>
            </p:grpSpPr>
            <p:sp>
              <p:nvSpPr>
                <p:cNvPr id="53" name="正方形/長方形 52">
                  <a:extLst>
                    <a:ext uri="{FF2B5EF4-FFF2-40B4-BE49-F238E27FC236}">
                      <a16:creationId xmlns:a16="http://schemas.microsoft.com/office/drawing/2014/main" id="{E2E3C510-BFC3-4729-AE3E-CA647E0495E7}"/>
                    </a:ext>
                  </a:extLst>
                </p:cNvPr>
                <p:cNvSpPr/>
                <p:nvPr/>
              </p:nvSpPr>
              <p:spPr>
                <a:xfrm>
                  <a:off x="10205162" y="5384395"/>
                  <a:ext cx="528506" cy="369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54" name="直線コネクタ 53">
                  <a:extLst>
                    <a:ext uri="{FF2B5EF4-FFF2-40B4-BE49-F238E27FC236}">
                      <a16:creationId xmlns:a16="http://schemas.microsoft.com/office/drawing/2014/main" id="{503A9827-1814-4C3D-A772-05E3864A6C86}"/>
                    </a:ext>
                  </a:extLst>
                </p:cNvPr>
                <p:cNvCxnSpPr>
                  <a:cxnSpLocks/>
                </p:cNvCxnSpPr>
                <p:nvPr/>
              </p:nvCxnSpPr>
              <p:spPr>
                <a:xfrm>
                  <a:off x="10311539" y="5658161"/>
                  <a:ext cx="3157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34DA1CB1-6683-4C1E-906A-C32AF47C6191}"/>
                    </a:ext>
                  </a:extLst>
                </p:cNvPr>
                <p:cNvSpPr txBox="1"/>
                <p:nvPr/>
              </p:nvSpPr>
              <p:spPr>
                <a:xfrm>
                  <a:off x="9993339" y="5313371"/>
                  <a:ext cx="952151" cy="348640"/>
                </a:xfrm>
                <a:prstGeom prst="rect">
                  <a:avLst/>
                </a:prstGeom>
                <a:noFill/>
              </p:spPr>
              <p:txBody>
                <a:bodyPr wrap="square" rtlCol="0">
                  <a:spAutoFit/>
                </a:bodyPr>
                <a:lstStyle/>
                <a:p>
                  <a:pPr algn="ctr"/>
                  <a:r>
                    <a:rPr kumimoji="1" lang="en-US" altLang="ja-JP" sz="1200" dirty="0">
                      <a:latin typeface="Times New Roman" panose="02020603050405020304" pitchFamily="18" charset="0"/>
                      <a:cs typeface="Times New Roman" panose="02020603050405020304" pitchFamily="18" charset="0"/>
                    </a:rPr>
                    <a:t>1</a:t>
                  </a:r>
                  <a:r>
                    <a:rPr lang="en-US" altLang="ja-JP" sz="1200"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μ</a:t>
                  </a:r>
                  <a:r>
                    <a:rPr kumimoji="1" lang="en-US" altLang="ja-JP" sz="1200" dirty="0" err="1">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cxnSp>
          <p:nvCxnSpPr>
            <p:cNvPr id="37" name="直線コネクタ 36">
              <a:extLst>
                <a:ext uri="{FF2B5EF4-FFF2-40B4-BE49-F238E27FC236}">
                  <a16:creationId xmlns:a16="http://schemas.microsoft.com/office/drawing/2014/main" id="{4FC256F0-8D4E-44D7-BAC5-4D022D2E75C2}"/>
                </a:ext>
              </a:extLst>
            </p:cNvPr>
            <p:cNvCxnSpPr>
              <a:cxnSpLocks/>
            </p:cNvCxnSpPr>
            <p:nvPr/>
          </p:nvCxnSpPr>
          <p:spPr>
            <a:xfrm flipV="1">
              <a:off x="601450" y="3439014"/>
              <a:ext cx="7635987" cy="121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3" name="直線コネクタ 82">
            <a:extLst>
              <a:ext uri="{FF2B5EF4-FFF2-40B4-BE49-F238E27FC236}">
                <a16:creationId xmlns:a16="http://schemas.microsoft.com/office/drawing/2014/main" id="{4F3057B1-8733-40E6-845B-BE3B2BAFD140}"/>
              </a:ext>
            </a:extLst>
          </p:cNvPr>
          <p:cNvCxnSpPr>
            <a:cxnSpLocks/>
          </p:cNvCxnSpPr>
          <p:nvPr/>
        </p:nvCxnSpPr>
        <p:spPr>
          <a:xfrm>
            <a:off x="3122366" y="1366896"/>
            <a:ext cx="0" cy="42475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498947DA-337B-4C40-92B6-3CE7CE9622A3}"/>
              </a:ext>
            </a:extLst>
          </p:cNvPr>
          <p:cNvCxnSpPr>
            <a:cxnSpLocks/>
          </p:cNvCxnSpPr>
          <p:nvPr/>
        </p:nvCxnSpPr>
        <p:spPr>
          <a:xfrm>
            <a:off x="5907562" y="1366592"/>
            <a:ext cx="0" cy="42475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5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BCD83C94-F900-48A3-A112-1083F1F33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FEA3882E-0CAC-48E3-9204-230CFFAA1B5C}"/>
              </a:ext>
            </a:extLst>
          </p:cNvPr>
          <p:cNvSpPr>
            <a:spLocks noGrp="1"/>
          </p:cNvSpPr>
          <p:nvPr>
            <p:ph type="sldNum" sz="quarter" idx="12"/>
          </p:nvPr>
        </p:nvSpPr>
        <p:spPr>
          <a:xfrm>
            <a:off x="6457950" y="6356351"/>
            <a:ext cx="2057400" cy="365125"/>
          </a:xfrm>
        </p:spPr>
        <p:txBody>
          <a:bodyPr/>
          <a:lstStyle/>
          <a:p>
            <a:fld id="{519954A3-9DFD-4C44-94BA-B95130A3BA1C}" type="slidenum">
              <a:rPr lang="en-US" smtClean="0"/>
              <a:t>8</a:t>
            </a:fld>
            <a:endParaRPr lang="en-US" dirty="0"/>
          </a:p>
        </p:txBody>
      </p:sp>
      <p:sp>
        <p:nvSpPr>
          <p:cNvPr id="5" name="タイトル 1">
            <a:extLst>
              <a:ext uri="{FF2B5EF4-FFF2-40B4-BE49-F238E27FC236}">
                <a16:creationId xmlns:a16="http://schemas.microsoft.com/office/drawing/2014/main" id="{8D8AE9F9-FE75-46B6-A598-C02A1F7C2359}"/>
              </a:ext>
            </a:extLst>
          </p:cNvPr>
          <p:cNvSpPr txBox="1">
            <a:spLocks/>
          </p:cNvSpPr>
          <p:nvPr/>
        </p:nvSpPr>
        <p:spPr>
          <a:xfrm>
            <a:off x="628650" y="213621"/>
            <a:ext cx="7886700" cy="5178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3600" b="1" dirty="0">
                <a:latin typeface="ＭＳ Ｐゴシック" panose="020B0600070205080204" pitchFamily="50" charset="-128"/>
                <a:ea typeface="ＭＳ Ｐゴシック" panose="020B0600070205080204" pitchFamily="50" charset="-128"/>
              </a:rPr>
              <a:t>particle size distribution</a:t>
            </a:r>
            <a:endParaRPr lang="ja-JP" altLang="en-US" sz="3600" b="1" dirty="0">
              <a:latin typeface="ＭＳ Ｐゴシック" panose="020B0600070205080204" pitchFamily="50" charset="-128"/>
              <a:ea typeface="ＭＳ Ｐゴシック" panose="020B0600070205080204" pitchFamily="50" charset="-128"/>
            </a:endParaRPr>
          </a:p>
        </p:txBody>
      </p:sp>
      <p:grpSp>
        <p:nvGrpSpPr>
          <p:cNvPr id="9" name="グループ化 8">
            <a:extLst>
              <a:ext uri="{FF2B5EF4-FFF2-40B4-BE49-F238E27FC236}">
                <a16:creationId xmlns:a16="http://schemas.microsoft.com/office/drawing/2014/main" id="{BCEFBF44-EF42-4ADE-B68D-F88EFCE13314}"/>
              </a:ext>
            </a:extLst>
          </p:cNvPr>
          <p:cNvGrpSpPr/>
          <p:nvPr/>
        </p:nvGrpSpPr>
        <p:grpSpPr>
          <a:xfrm>
            <a:off x="175565" y="1526219"/>
            <a:ext cx="8792869" cy="3805561"/>
            <a:chOff x="148094" y="1315462"/>
            <a:chExt cx="8792869" cy="3805561"/>
          </a:xfrm>
        </p:grpSpPr>
        <p:grpSp>
          <p:nvGrpSpPr>
            <p:cNvPr id="31" name="グループ化 30">
              <a:extLst>
                <a:ext uri="{FF2B5EF4-FFF2-40B4-BE49-F238E27FC236}">
                  <a16:creationId xmlns:a16="http://schemas.microsoft.com/office/drawing/2014/main" id="{E418B8D2-E2BD-4CFC-976B-1E0226B5C9C2}"/>
                </a:ext>
              </a:extLst>
            </p:cNvPr>
            <p:cNvGrpSpPr/>
            <p:nvPr/>
          </p:nvGrpSpPr>
          <p:grpSpPr>
            <a:xfrm>
              <a:off x="148094" y="1315462"/>
              <a:ext cx="2933711" cy="1900714"/>
              <a:chOff x="833911" y="1019447"/>
              <a:chExt cx="4328535" cy="2804403"/>
            </a:xfrm>
          </p:grpSpPr>
          <p:pic>
            <p:nvPicPr>
              <p:cNvPr id="40" name="図 39">
                <a:extLst>
                  <a:ext uri="{FF2B5EF4-FFF2-40B4-BE49-F238E27FC236}">
                    <a16:creationId xmlns:a16="http://schemas.microsoft.com/office/drawing/2014/main" id="{60770428-6DF0-4944-B256-F3736B1F2528}"/>
                  </a:ext>
                </a:extLst>
              </p:cNvPr>
              <p:cNvPicPr>
                <a:picLocks noChangeAspect="1"/>
              </p:cNvPicPr>
              <p:nvPr/>
            </p:nvPicPr>
            <p:blipFill>
              <a:blip r:embed="rId4"/>
              <a:stretch>
                <a:fillRect/>
              </a:stretch>
            </p:blipFill>
            <p:spPr>
              <a:xfrm>
                <a:off x="833911" y="1019447"/>
                <a:ext cx="4328535" cy="2804403"/>
              </a:xfrm>
              <a:prstGeom prst="rect">
                <a:avLst/>
              </a:prstGeom>
            </p:spPr>
          </p:pic>
          <p:sp>
            <p:nvSpPr>
              <p:cNvPr id="41" name="テキスト ボックス 40">
                <a:extLst>
                  <a:ext uri="{FF2B5EF4-FFF2-40B4-BE49-F238E27FC236}">
                    <a16:creationId xmlns:a16="http://schemas.microsoft.com/office/drawing/2014/main" id="{36EE3E51-2859-4AA8-8C6C-D44FFEB7D473}"/>
                  </a:ext>
                </a:extLst>
              </p:cNvPr>
              <p:cNvSpPr txBox="1"/>
              <p:nvPr/>
            </p:nvSpPr>
            <p:spPr>
              <a:xfrm>
                <a:off x="2800531" y="1814896"/>
                <a:ext cx="2160594" cy="681162"/>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0.86</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007CA222-C46F-425B-B922-5C041795ECC1}"/>
                  </a:ext>
                </a:extLst>
              </p:cNvPr>
              <p:cNvSpPr txBox="1"/>
              <p:nvPr/>
            </p:nvSpPr>
            <p:spPr>
              <a:xfrm>
                <a:off x="1291466" y="1174376"/>
                <a:ext cx="2743200" cy="454109"/>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(a) 1h milling in Air</a:t>
                </a:r>
                <a:endParaRPr kumimoji="1" lang="en-US" altLang="ja-JP" sz="1400" dirty="0">
                  <a:latin typeface="Times New Roman" panose="02020603050405020304" pitchFamily="18" charset="0"/>
                  <a:cs typeface="Times New Roman" panose="02020603050405020304" pitchFamily="18" charset="0"/>
                </a:endParaRPr>
              </a:p>
            </p:txBody>
          </p:sp>
        </p:grpSp>
        <p:grpSp>
          <p:nvGrpSpPr>
            <p:cNvPr id="32" name="グループ化 31">
              <a:extLst>
                <a:ext uri="{FF2B5EF4-FFF2-40B4-BE49-F238E27FC236}">
                  <a16:creationId xmlns:a16="http://schemas.microsoft.com/office/drawing/2014/main" id="{893D4093-6CF2-4844-858B-244CA2BCE801}"/>
                </a:ext>
              </a:extLst>
            </p:cNvPr>
            <p:cNvGrpSpPr/>
            <p:nvPr/>
          </p:nvGrpSpPr>
          <p:grpSpPr>
            <a:xfrm>
              <a:off x="3073541" y="1380201"/>
              <a:ext cx="2929579" cy="1900714"/>
              <a:chOff x="5162446" y="1019447"/>
              <a:chExt cx="4322439" cy="2804403"/>
            </a:xfrm>
          </p:grpSpPr>
          <p:pic>
            <p:nvPicPr>
              <p:cNvPr id="37" name="図 36">
                <a:extLst>
                  <a:ext uri="{FF2B5EF4-FFF2-40B4-BE49-F238E27FC236}">
                    <a16:creationId xmlns:a16="http://schemas.microsoft.com/office/drawing/2014/main" id="{172DAEA3-2232-464E-BA06-3E58108E6E43}"/>
                  </a:ext>
                </a:extLst>
              </p:cNvPr>
              <p:cNvPicPr>
                <a:picLocks noChangeAspect="1"/>
              </p:cNvPicPr>
              <p:nvPr/>
            </p:nvPicPr>
            <p:blipFill>
              <a:blip r:embed="rId5"/>
              <a:stretch>
                <a:fillRect/>
              </a:stretch>
            </p:blipFill>
            <p:spPr>
              <a:xfrm>
                <a:off x="5162446" y="1019447"/>
                <a:ext cx="4322439" cy="2804403"/>
              </a:xfrm>
              <a:prstGeom prst="rect">
                <a:avLst/>
              </a:prstGeom>
            </p:spPr>
          </p:pic>
          <p:sp>
            <p:nvSpPr>
              <p:cNvPr id="38" name="テキスト ボックス 37">
                <a:extLst>
                  <a:ext uri="{FF2B5EF4-FFF2-40B4-BE49-F238E27FC236}">
                    <a16:creationId xmlns:a16="http://schemas.microsoft.com/office/drawing/2014/main" id="{D8D9BF70-1F3D-4269-80D8-E59559C8957C}"/>
                  </a:ext>
                </a:extLst>
              </p:cNvPr>
              <p:cNvSpPr txBox="1"/>
              <p:nvPr/>
            </p:nvSpPr>
            <p:spPr>
              <a:xfrm>
                <a:off x="7122970" y="1814896"/>
                <a:ext cx="2160595" cy="681162"/>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0.72</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6DB3F961-048C-4D7F-93E3-AE625A42F4EA}"/>
                  </a:ext>
                </a:extLst>
              </p:cNvPr>
              <p:cNvSpPr txBox="1"/>
              <p:nvPr/>
            </p:nvSpPr>
            <p:spPr>
              <a:xfrm>
                <a:off x="5622037" y="1174376"/>
                <a:ext cx="2743199" cy="454109"/>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(b) 3h milling in Air</a:t>
                </a:r>
                <a:endParaRPr kumimoji="1" lang="en-US" altLang="ja-JP" sz="1400" dirty="0">
                  <a:latin typeface="Times New Roman" panose="02020603050405020304" pitchFamily="18" charset="0"/>
                  <a:cs typeface="Times New Roman" panose="02020603050405020304" pitchFamily="18" charset="0"/>
                </a:endParaRPr>
              </a:p>
            </p:txBody>
          </p:sp>
        </p:grpSp>
        <p:grpSp>
          <p:nvGrpSpPr>
            <p:cNvPr id="33" name="グループ化 32">
              <a:extLst>
                <a:ext uri="{FF2B5EF4-FFF2-40B4-BE49-F238E27FC236}">
                  <a16:creationId xmlns:a16="http://schemas.microsoft.com/office/drawing/2014/main" id="{6C6DBA68-EB93-458A-8E60-0C3F732E8F93}"/>
                </a:ext>
              </a:extLst>
            </p:cNvPr>
            <p:cNvGrpSpPr/>
            <p:nvPr/>
          </p:nvGrpSpPr>
          <p:grpSpPr>
            <a:xfrm>
              <a:off x="6011384" y="1380201"/>
              <a:ext cx="2929579" cy="1900714"/>
              <a:chOff x="844752" y="3859489"/>
              <a:chExt cx="4322439" cy="2804403"/>
            </a:xfrm>
          </p:grpSpPr>
          <p:pic>
            <p:nvPicPr>
              <p:cNvPr id="34" name="図 33">
                <a:extLst>
                  <a:ext uri="{FF2B5EF4-FFF2-40B4-BE49-F238E27FC236}">
                    <a16:creationId xmlns:a16="http://schemas.microsoft.com/office/drawing/2014/main" id="{084DF7E3-47A9-45B6-9C70-F5233C11616D}"/>
                  </a:ext>
                </a:extLst>
              </p:cNvPr>
              <p:cNvPicPr>
                <a:picLocks noChangeAspect="1"/>
              </p:cNvPicPr>
              <p:nvPr/>
            </p:nvPicPr>
            <p:blipFill>
              <a:blip r:embed="rId6"/>
              <a:stretch>
                <a:fillRect/>
              </a:stretch>
            </p:blipFill>
            <p:spPr>
              <a:xfrm>
                <a:off x="844752" y="3859489"/>
                <a:ext cx="4322439" cy="2804403"/>
              </a:xfrm>
              <a:prstGeom prst="rect">
                <a:avLst/>
              </a:prstGeom>
            </p:spPr>
          </p:pic>
          <p:sp>
            <p:nvSpPr>
              <p:cNvPr id="35" name="テキスト ボックス 34">
                <a:extLst>
                  <a:ext uri="{FF2B5EF4-FFF2-40B4-BE49-F238E27FC236}">
                    <a16:creationId xmlns:a16="http://schemas.microsoft.com/office/drawing/2014/main" id="{6BD5469E-2A64-4DF3-88C5-4C7927F65248}"/>
                  </a:ext>
                </a:extLst>
              </p:cNvPr>
              <p:cNvSpPr txBox="1"/>
              <p:nvPr/>
            </p:nvSpPr>
            <p:spPr>
              <a:xfrm>
                <a:off x="2742167" y="4619299"/>
                <a:ext cx="2160595" cy="681162"/>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0.69</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AEED23D3-361F-4D97-B6EE-AD1B7661D885}"/>
                  </a:ext>
                </a:extLst>
              </p:cNvPr>
              <p:cNvSpPr txBox="1"/>
              <p:nvPr/>
            </p:nvSpPr>
            <p:spPr>
              <a:xfrm>
                <a:off x="1291467" y="3978780"/>
                <a:ext cx="2743199" cy="454109"/>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(c) 12h milling in Air</a:t>
                </a:r>
                <a:endParaRPr kumimoji="1" lang="en-US" altLang="ja-JP" sz="1400" dirty="0">
                  <a:latin typeface="Times New Roman" panose="02020603050405020304" pitchFamily="18" charset="0"/>
                  <a:cs typeface="Times New Roman" panose="02020603050405020304" pitchFamily="18" charset="0"/>
                </a:endParaRPr>
              </a:p>
            </p:txBody>
          </p:sp>
        </p:grpSp>
        <p:grpSp>
          <p:nvGrpSpPr>
            <p:cNvPr id="22" name="グループ化 21">
              <a:extLst>
                <a:ext uri="{FF2B5EF4-FFF2-40B4-BE49-F238E27FC236}">
                  <a16:creationId xmlns:a16="http://schemas.microsoft.com/office/drawing/2014/main" id="{4855A3AE-B355-4F3D-AD97-8F1AD5E9ADEF}"/>
                </a:ext>
              </a:extLst>
            </p:cNvPr>
            <p:cNvGrpSpPr/>
            <p:nvPr/>
          </p:nvGrpSpPr>
          <p:grpSpPr>
            <a:xfrm>
              <a:off x="148094" y="3216176"/>
              <a:ext cx="2929579" cy="1904847"/>
              <a:chOff x="5531725" y="-1200332"/>
              <a:chExt cx="4322439" cy="2810500"/>
            </a:xfrm>
          </p:grpSpPr>
          <p:pic>
            <p:nvPicPr>
              <p:cNvPr id="28" name="図 27">
                <a:extLst>
                  <a:ext uri="{FF2B5EF4-FFF2-40B4-BE49-F238E27FC236}">
                    <a16:creationId xmlns:a16="http://schemas.microsoft.com/office/drawing/2014/main" id="{D9B215D3-1DD1-4F25-A110-737ECFB10AC5}"/>
                  </a:ext>
                </a:extLst>
              </p:cNvPr>
              <p:cNvPicPr>
                <a:picLocks noChangeAspect="1"/>
              </p:cNvPicPr>
              <p:nvPr/>
            </p:nvPicPr>
            <p:blipFill>
              <a:blip r:embed="rId7"/>
              <a:stretch>
                <a:fillRect/>
              </a:stretch>
            </p:blipFill>
            <p:spPr>
              <a:xfrm>
                <a:off x="5531725" y="-1200332"/>
                <a:ext cx="4322439" cy="2810500"/>
              </a:xfrm>
              <a:prstGeom prst="rect">
                <a:avLst/>
              </a:prstGeom>
            </p:spPr>
          </p:pic>
          <p:sp>
            <p:nvSpPr>
              <p:cNvPr id="29" name="テキスト ボックス 28">
                <a:extLst>
                  <a:ext uri="{FF2B5EF4-FFF2-40B4-BE49-F238E27FC236}">
                    <a16:creationId xmlns:a16="http://schemas.microsoft.com/office/drawing/2014/main" id="{A84E0E70-F860-4A81-A276-36C676F55AE7}"/>
                  </a:ext>
                </a:extLst>
              </p:cNvPr>
              <p:cNvSpPr txBox="1"/>
              <p:nvPr/>
            </p:nvSpPr>
            <p:spPr>
              <a:xfrm>
                <a:off x="5929846" y="-1040739"/>
                <a:ext cx="2743200" cy="454109"/>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(d) 1h milling in </a:t>
                </a:r>
                <a:r>
                  <a:rPr lang="en-US" altLang="ja-JP" sz="1400" dirty="0" err="1">
                    <a:latin typeface="Times New Roman" panose="02020603050405020304" pitchFamily="18" charset="0"/>
                    <a:cs typeface="Times New Roman" panose="02020603050405020304" pitchFamily="18" charset="0"/>
                  </a:rPr>
                  <a:t>Ar</a:t>
                </a:r>
                <a:endParaRPr kumimoji="1" lang="en-US" altLang="ja-JP" sz="1400" dirty="0">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1568B333-763E-48AF-B847-2818AA7A98D5}"/>
                  </a:ext>
                </a:extLst>
              </p:cNvPr>
              <p:cNvSpPr txBox="1"/>
              <p:nvPr/>
            </p:nvSpPr>
            <p:spPr>
              <a:xfrm>
                <a:off x="7504444" y="-399349"/>
                <a:ext cx="2160593" cy="681162"/>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0.88</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nvGrpSpPr>
            <p:cNvPr id="8" name="グループ化 7">
              <a:extLst>
                <a:ext uri="{FF2B5EF4-FFF2-40B4-BE49-F238E27FC236}">
                  <a16:creationId xmlns:a16="http://schemas.microsoft.com/office/drawing/2014/main" id="{99012916-135E-446C-8C50-062B7C5A4936}"/>
                </a:ext>
              </a:extLst>
            </p:cNvPr>
            <p:cNvGrpSpPr/>
            <p:nvPr/>
          </p:nvGrpSpPr>
          <p:grpSpPr>
            <a:xfrm>
              <a:off x="3077673" y="3220309"/>
              <a:ext cx="2929579" cy="1900714"/>
              <a:chOff x="3289925" y="2630065"/>
              <a:chExt cx="2929579" cy="1900714"/>
            </a:xfrm>
          </p:grpSpPr>
          <p:pic>
            <p:nvPicPr>
              <p:cNvPr id="20" name="図 19">
                <a:extLst>
                  <a:ext uri="{FF2B5EF4-FFF2-40B4-BE49-F238E27FC236}">
                    <a16:creationId xmlns:a16="http://schemas.microsoft.com/office/drawing/2014/main" id="{46ABF086-6F12-4AD0-A8E4-5F549593DC0B}"/>
                  </a:ext>
                </a:extLst>
              </p:cNvPr>
              <p:cNvPicPr>
                <a:picLocks noChangeAspect="1"/>
              </p:cNvPicPr>
              <p:nvPr/>
            </p:nvPicPr>
            <p:blipFill>
              <a:blip r:embed="rId8"/>
              <a:stretch>
                <a:fillRect/>
              </a:stretch>
            </p:blipFill>
            <p:spPr>
              <a:xfrm>
                <a:off x="3289925" y="2630065"/>
                <a:ext cx="2929579" cy="1900714"/>
              </a:xfrm>
              <a:prstGeom prst="rect">
                <a:avLst/>
              </a:prstGeom>
            </p:spPr>
          </p:pic>
          <p:sp>
            <p:nvSpPr>
              <p:cNvPr id="21" name="テキスト ボックス 20">
                <a:extLst>
                  <a:ext uri="{FF2B5EF4-FFF2-40B4-BE49-F238E27FC236}">
                    <a16:creationId xmlns:a16="http://schemas.microsoft.com/office/drawing/2014/main" id="{C0EC30A4-C547-4784-A058-C2A0AA689E18}"/>
                  </a:ext>
                </a:extLst>
              </p:cNvPr>
              <p:cNvSpPr txBox="1"/>
              <p:nvPr/>
            </p:nvSpPr>
            <p:spPr>
              <a:xfrm>
                <a:off x="3558376" y="2729019"/>
                <a:ext cx="1859233"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(e) 3h milling in </a:t>
                </a:r>
                <a:r>
                  <a:rPr lang="en-US" altLang="ja-JP" sz="1400" dirty="0" err="1">
                    <a:latin typeface="Times New Roman" panose="02020603050405020304" pitchFamily="18" charset="0"/>
                    <a:cs typeface="Times New Roman" panose="02020603050405020304" pitchFamily="18" charset="0"/>
                  </a:rPr>
                  <a:t>Ar</a:t>
                </a:r>
                <a:endParaRPr kumimoji="1" lang="en-US" altLang="ja-JP" sz="140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385F707-CF02-4A25-86A6-3C08F789CAA2}"/>
                  </a:ext>
                </a:extLst>
              </p:cNvPr>
              <p:cNvSpPr txBox="1"/>
              <p:nvPr/>
            </p:nvSpPr>
            <p:spPr>
              <a:xfrm>
                <a:off x="4625575" y="3169779"/>
                <a:ext cx="1464366" cy="461665"/>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0.69</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nvGrpSpPr>
            <p:cNvPr id="24" name="グループ化 23">
              <a:extLst>
                <a:ext uri="{FF2B5EF4-FFF2-40B4-BE49-F238E27FC236}">
                  <a16:creationId xmlns:a16="http://schemas.microsoft.com/office/drawing/2014/main" id="{07C6E700-AA0C-496D-A17F-D9698C1F6B82}"/>
                </a:ext>
              </a:extLst>
            </p:cNvPr>
            <p:cNvGrpSpPr/>
            <p:nvPr/>
          </p:nvGrpSpPr>
          <p:grpSpPr>
            <a:xfrm>
              <a:off x="6007251" y="3220309"/>
              <a:ext cx="2929579" cy="1900714"/>
              <a:chOff x="5470634" y="4403883"/>
              <a:chExt cx="4322439" cy="2804403"/>
            </a:xfrm>
          </p:grpSpPr>
          <p:pic>
            <p:nvPicPr>
              <p:cNvPr id="25" name="図 24">
                <a:extLst>
                  <a:ext uri="{FF2B5EF4-FFF2-40B4-BE49-F238E27FC236}">
                    <a16:creationId xmlns:a16="http://schemas.microsoft.com/office/drawing/2014/main" id="{5B7CC4F7-CA5F-484E-9CD8-1A2D8065BFC9}"/>
                  </a:ext>
                </a:extLst>
              </p:cNvPr>
              <p:cNvPicPr>
                <a:picLocks noChangeAspect="1"/>
              </p:cNvPicPr>
              <p:nvPr/>
            </p:nvPicPr>
            <p:blipFill>
              <a:blip r:embed="rId9"/>
              <a:stretch>
                <a:fillRect/>
              </a:stretch>
            </p:blipFill>
            <p:spPr>
              <a:xfrm>
                <a:off x="5470634" y="4403883"/>
                <a:ext cx="4322439" cy="2804403"/>
              </a:xfrm>
              <a:prstGeom prst="rect">
                <a:avLst/>
              </a:prstGeom>
            </p:spPr>
          </p:pic>
          <p:sp>
            <p:nvSpPr>
              <p:cNvPr id="26" name="テキスト ボックス 25">
                <a:extLst>
                  <a:ext uri="{FF2B5EF4-FFF2-40B4-BE49-F238E27FC236}">
                    <a16:creationId xmlns:a16="http://schemas.microsoft.com/office/drawing/2014/main" id="{49767891-A477-49AC-AB57-6F7F6C2C0689}"/>
                  </a:ext>
                </a:extLst>
              </p:cNvPr>
              <p:cNvSpPr txBox="1"/>
              <p:nvPr/>
            </p:nvSpPr>
            <p:spPr>
              <a:xfrm>
                <a:off x="5929845" y="4530949"/>
                <a:ext cx="2743200" cy="454109"/>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(f) 12h milling in </a:t>
                </a:r>
                <a:r>
                  <a:rPr lang="en-US" altLang="ja-JP" sz="1400" dirty="0" err="1">
                    <a:latin typeface="Times New Roman" panose="02020603050405020304" pitchFamily="18" charset="0"/>
                    <a:cs typeface="Times New Roman" panose="02020603050405020304" pitchFamily="18" charset="0"/>
                  </a:rPr>
                  <a:t>Ar</a:t>
                </a:r>
                <a:endParaRPr kumimoji="1" lang="en-US" altLang="ja-JP" sz="1400" dirty="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C6567740-ED02-4343-849E-905BF5D0578C}"/>
                  </a:ext>
                </a:extLst>
              </p:cNvPr>
              <p:cNvSpPr txBox="1"/>
              <p:nvPr/>
            </p:nvSpPr>
            <p:spPr>
              <a:xfrm>
                <a:off x="7504442" y="5170626"/>
                <a:ext cx="2160593" cy="681162"/>
              </a:xfrm>
              <a:prstGeom prst="rect">
                <a:avLst/>
              </a:prstGeom>
              <a:noFill/>
            </p:spPr>
            <p:txBody>
              <a:bodyPr wrap="square" rtlCol="0">
                <a:spAutoFit/>
              </a:bodyPr>
              <a:lstStyle/>
              <a:p>
                <a:r>
                  <a:rPr kumimoji="1" lang="en-US" altLang="ja-JP" sz="1200" dirty="0">
                    <a:latin typeface="Times New Roman" panose="02020603050405020304" pitchFamily="18" charset="0"/>
                    <a:cs typeface="Times New Roman" panose="02020603050405020304" pitchFamily="18" charset="0"/>
                  </a:rPr>
                  <a:t>Average particle size</a:t>
                </a:r>
              </a:p>
              <a:p>
                <a:pPr algn="r"/>
                <a:r>
                  <a:rPr lang="en-US" altLang="ja-JP" sz="1200" dirty="0">
                    <a:latin typeface="Times New Roman" panose="02020603050405020304" pitchFamily="18" charset="0"/>
                    <a:cs typeface="Times New Roman" panose="02020603050405020304" pitchFamily="18" charset="0"/>
                  </a:rPr>
                  <a:t>0.66</a:t>
                </a:r>
                <a:r>
                  <a:rPr lang="en-US" altLang="ja-JP" sz="1200" i="1" dirty="0">
                    <a:latin typeface="Times New Roman" panose="02020603050405020304" pitchFamily="18" charset="0"/>
                    <a:cs typeface="Times New Roman" panose="02020603050405020304" pitchFamily="18" charset="0"/>
                  </a:rPr>
                  <a:t>μ</a:t>
                </a:r>
                <a:r>
                  <a:rPr lang="en-US" altLang="ja-JP" sz="1200" dirty="0">
                    <a:latin typeface="Times New Roman" panose="02020603050405020304" pitchFamily="18" charset="0"/>
                    <a:cs typeface="Times New Roman" panose="02020603050405020304" pitchFamily="18" charset="0"/>
                  </a:rPr>
                  <a:t>m</a:t>
                </a:r>
                <a:endParaRPr kumimoji="1" lang="ja-JP" altLang="en-US" sz="1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70323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11BE880-9285-47C1-914D-E8280CAA0D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546" y="6333486"/>
            <a:ext cx="526454" cy="517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スライド番号プレースホルダー 7">
            <a:extLst>
              <a:ext uri="{FF2B5EF4-FFF2-40B4-BE49-F238E27FC236}">
                <a16:creationId xmlns:a16="http://schemas.microsoft.com/office/drawing/2014/main" id="{46B8C5F0-C91E-44B8-8A4B-0BB90C5DE550}"/>
              </a:ext>
            </a:extLst>
          </p:cNvPr>
          <p:cNvSpPr>
            <a:spLocks noGrp="1"/>
          </p:cNvSpPr>
          <p:nvPr>
            <p:ph type="sldNum" sz="quarter" idx="12"/>
          </p:nvPr>
        </p:nvSpPr>
        <p:spPr/>
        <p:txBody>
          <a:bodyPr/>
          <a:lstStyle/>
          <a:p>
            <a:fld id="{519954A3-9DFD-4C44-94BA-B95130A3BA1C}" type="slidenum">
              <a:rPr lang="en-US" smtClean="0"/>
              <a:t>9</a:t>
            </a:fld>
            <a:endParaRPr lang="en-US" dirty="0"/>
          </a:p>
        </p:txBody>
      </p:sp>
      <p:sp>
        <p:nvSpPr>
          <p:cNvPr id="19" name="タイトル 1">
            <a:extLst>
              <a:ext uri="{FF2B5EF4-FFF2-40B4-BE49-F238E27FC236}">
                <a16:creationId xmlns:a16="http://schemas.microsoft.com/office/drawing/2014/main" id="{F3159227-CFE1-46CF-97E0-4316D0A21778}"/>
              </a:ext>
            </a:extLst>
          </p:cNvPr>
          <p:cNvSpPr>
            <a:spLocks noGrp="1"/>
          </p:cNvSpPr>
          <p:nvPr>
            <p:ph type="title"/>
          </p:nvPr>
        </p:nvSpPr>
        <p:spPr>
          <a:xfrm>
            <a:off x="781050" y="258725"/>
            <a:ext cx="7886700" cy="517894"/>
          </a:xfrm>
        </p:spPr>
        <p:txBody>
          <a:bodyPr>
            <a:noAutofit/>
          </a:bodyPr>
          <a:lstStyle/>
          <a:p>
            <a:pPr algn="ctr"/>
            <a:r>
              <a:rPr lang="en-US" altLang="ja-JP" sz="3600" b="1" dirty="0">
                <a:latin typeface="ＭＳ Ｐゴシック" panose="020B0600070205080204" pitchFamily="50" charset="-128"/>
                <a:ea typeface="ＭＳ Ｐゴシック" panose="020B0600070205080204" pitchFamily="50" charset="-128"/>
              </a:rPr>
              <a:t>electric</a:t>
            </a:r>
            <a:r>
              <a:rPr lang="ja-JP" altLang="en-US" sz="3600" b="1" dirty="0">
                <a:latin typeface="ＭＳ Ｐゴシック" panose="020B0600070205080204" pitchFamily="50" charset="-128"/>
                <a:ea typeface="ＭＳ Ｐゴシック" panose="020B0600070205080204" pitchFamily="50" charset="-128"/>
              </a:rPr>
              <a:t> </a:t>
            </a:r>
            <a:r>
              <a:rPr lang="en-US" altLang="ja-JP" sz="3600" b="1" dirty="0">
                <a:latin typeface="ＭＳ Ｐゴシック" panose="020B0600070205080204" pitchFamily="50" charset="-128"/>
                <a:ea typeface="ＭＳ Ｐゴシック" panose="020B0600070205080204" pitchFamily="50" charset="-128"/>
              </a:rPr>
              <a:t>resistivity</a:t>
            </a:r>
            <a:r>
              <a:rPr kumimoji="1" lang="ja-JP" altLang="en-US" sz="3600" b="1" dirty="0">
                <a:latin typeface="ＭＳ Ｐゴシック" panose="020B0600070205080204" pitchFamily="50" charset="-128"/>
                <a:ea typeface="ＭＳ Ｐゴシック" panose="020B0600070205080204" pitchFamily="50" charset="-128"/>
              </a:rPr>
              <a:t> </a:t>
            </a:r>
            <a:r>
              <a:rPr kumimoji="1" lang="en-US" altLang="ja-JP" sz="3600" b="1" i="1" dirty="0">
                <a:latin typeface="Times New Roman" panose="02020603050405020304" pitchFamily="18" charset="0"/>
                <a:ea typeface="ＭＳ Ｐゴシック" panose="020B0600070205080204" pitchFamily="50" charset="-128"/>
                <a:cs typeface="Times New Roman" panose="02020603050405020304" pitchFamily="18" charset="0"/>
              </a:rPr>
              <a:t>ρ</a:t>
            </a:r>
            <a:endParaRPr kumimoji="1" lang="ja-JP" altLang="en-US" sz="36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4AE222E2-D3F2-44B1-8FDE-CD30B0E15E61}"/>
              </a:ext>
            </a:extLst>
          </p:cNvPr>
          <p:cNvPicPr>
            <a:picLocks noChangeAspect="1"/>
          </p:cNvPicPr>
          <p:nvPr/>
        </p:nvPicPr>
        <p:blipFill>
          <a:blip r:embed="rId4"/>
          <a:stretch>
            <a:fillRect/>
          </a:stretch>
        </p:blipFill>
        <p:spPr>
          <a:xfrm>
            <a:off x="1686447" y="846276"/>
            <a:ext cx="6075906" cy="5875200"/>
          </a:xfrm>
          <a:prstGeom prst="rect">
            <a:avLst/>
          </a:prstGeom>
        </p:spPr>
      </p:pic>
    </p:spTree>
    <p:extLst>
      <p:ext uri="{BB962C8B-B14F-4D97-AF65-F5344CB8AC3E}">
        <p14:creationId xmlns:p14="http://schemas.microsoft.com/office/powerpoint/2010/main" val="27989953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77147</TotalTime>
  <Words>1875</Words>
  <Application>Microsoft Office PowerPoint</Application>
  <PresentationFormat>画面に合わせる (4:3)</PresentationFormat>
  <Paragraphs>219</Paragraphs>
  <Slides>15</Slides>
  <Notes>15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9" baseType="lpstr">
      <vt:lpstr>HGｺﾞｼｯｸM</vt:lpstr>
      <vt:lpstr>HG丸ｺﾞｼｯｸM-PRO</vt:lpstr>
      <vt:lpstr>ＭＳ Ｐゴシック</vt:lpstr>
      <vt:lpstr>ＭＳ 明朝</vt:lpstr>
      <vt:lpstr>Roboto</vt:lpstr>
      <vt:lpstr>游ゴシック</vt:lpstr>
      <vt:lpstr>游ゴシック Light</vt:lpstr>
      <vt:lpstr>Arial</vt:lpstr>
      <vt:lpstr>Cambria Math</vt:lpstr>
      <vt:lpstr>Corbel</vt:lpstr>
      <vt:lpstr>Times New Roman</vt:lpstr>
      <vt:lpstr>Wingdings</vt:lpstr>
      <vt:lpstr>Office テーマ</vt:lpstr>
      <vt:lpstr>Equation</vt:lpstr>
      <vt:lpstr>P-type thermoelectric properties of stoichiometric full-Heusler alloy Fe2TiSn sintered samples</vt:lpstr>
      <vt:lpstr>PowerPoint プレゼンテーション</vt:lpstr>
      <vt:lpstr>PowerPoint プレゼンテーション</vt:lpstr>
      <vt:lpstr>PowerPoint プレゼンテーション</vt:lpstr>
      <vt:lpstr>Experimental methods</vt:lpstr>
      <vt:lpstr>XRD patterns</vt:lpstr>
      <vt:lpstr>SEM images</vt:lpstr>
      <vt:lpstr>PowerPoint プレゼンテーション</vt:lpstr>
      <vt:lpstr>electric resistivity ρ</vt:lpstr>
      <vt:lpstr>Sebeeck coefficient S</vt:lpstr>
      <vt:lpstr>thermal conductivity κ</vt:lpstr>
      <vt:lpstr>thermal conductivity κ</vt:lpstr>
      <vt:lpstr>PowerPoint プレゼンテーション</vt:lpstr>
      <vt:lpstr>Conclusion</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尾崎 寿樹</dc:creator>
  <cp:lastModifiedBy>尾崎 寿樹</cp:lastModifiedBy>
  <cp:revision>323</cp:revision>
  <cp:lastPrinted>2019-03-04T08:14:54Z</cp:lastPrinted>
  <dcterms:created xsi:type="dcterms:W3CDTF">2018-08-03T06:08:48Z</dcterms:created>
  <dcterms:modified xsi:type="dcterms:W3CDTF">2019-03-04T21:09:21Z</dcterms:modified>
</cp:coreProperties>
</file>