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76" r:id="rId3"/>
    <p:sldId id="363" r:id="rId4"/>
    <p:sldId id="364" r:id="rId5"/>
    <p:sldId id="365" r:id="rId6"/>
    <p:sldId id="367" r:id="rId7"/>
    <p:sldId id="366" r:id="rId8"/>
    <p:sldId id="355" r:id="rId9"/>
    <p:sldId id="286" r:id="rId10"/>
    <p:sldId id="368" r:id="rId11"/>
    <p:sldId id="369" r:id="rId12"/>
    <p:sldId id="356" r:id="rId13"/>
    <p:sldId id="360" r:id="rId14"/>
    <p:sldId id="359" r:id="rId15"/>
    <p:sldId id="358" r:id="rId16"/>
    <p:sldId id="361" r:id="rId17"/>
    <p:sldId id="357" r:id="rId18"/>
    <p:sldId id="370" r:id="rId19"/>
    <p:sldId id="372" r:id="rId20"/>
    <p:sldId id="373" r:id="rId21"/>
    <p:sldId id="371" r:id="rId22"/>
    <p:sldId id="374" r:id="rId23"/>
    <p:sldId id="375" r:id="rId24"/>
    <p:sldId id="282" r:id="rId25"/>
    <p:sldId id="283" r:id="rId2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449" autoAdjust="0"/>
  </p:normalViewPr>
  <p:slideViewPr>
    <p:cSldViewPr showGuides="1">
      <p:cViewPr>
        <p:scale>
          <a:sx n="60" d="100"/>
          <a:sy n="60" d="100"/>
        </p:scale>
        <p:origin x="-8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AADEA73-BDC4-4447-842E-4BE47F6E5CBB}" type="datetimeFigureOut">
              <a:rPr kumimoji="1" lang="ja-JP" altLang="en-US" smtClean="0"/>
              <a:t>2014/11/25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DC9BA620-E891-426B-B203-42C3E990D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you, Mr. Chairman.</a:t>
            </a:r>
            <a:r>
              <a:rPr kumimoji="1" lang="en-US" altLang="ja-JP" baseline="0" dirty="0" smtClean="0"/>
              <a:t> It is a great honor to be able to speak to you today.</a:t>
            </a:r>
          </a:p>
          <a:p>
            <a:r>
              <a:rPr kumimoji="1" lang="en-US" altLang="ja-JP" baseline="0" dirty="0" smtClean="0"/>
              <a:t>My name is Hiroshi </a:t>
            </a:r>
            <a:r>
              <a:rPr kumimoji="1" lang="en-US" altLang="ja-JP" baseline="0" dirty="0" err="1" smtClean="0"/>
              <a:t>Nakatsugawa</a:t>
            </a:r>
            <a:r>
              <a:rPr kumimoji="1" lang="en-US" altLang="ja-JP" baseline="0" dirty="0" smtClean="0"/>
              <a:t> from Yokohama National University, Japan.</a:t>
            </a:r>
          </a:p>
          <a:p>
            <a:r>
              <a:rPr kumimoji="1" lang="en-US" altLang="ja-JP" baseline="0" dirty="0" smtClean="0"/>
              <a:t>Today, I’d like to talk about thermoelectric properties of </a:t>
            </a:r>
            <a:r>
              <a:rPr kumimoji="1" lang="en-US" altLang="ja-JP" baseline="0" dirty="0" err="1" smtClean="0"/>
              <a:t>perovskite</a:t>
            </a:r>
            <a:r>
              <a:rPr kumimoji="1" lang="en-US" altLang="ja-JP" baseline="0" dirty="0" smtClean="0"/>
              <a:t>-type oxides.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</a:t>
            </a:r>
            <a:r>
              <a:rPr kumimoji="1" lang="en-US" altLang="ja-JP" baseline="0" dirty="0" smtClean="0"/>
              <a:t> I want to talk about Experimental Procedure.</a:t>
            </a:r>
          </a:p>
          <a:p>
            <a:r>
              <a:rPr kumimoji="1" lang="en-US" altLang="ja-JP" baseline="0" dirty="0" smtClean="0"/>
              <a:t>Polycrystalline samples were synthesized by using conventional solid-state reaction.</a:t>
            </a:r>
          </a:p>
          <a:p>
            <a:r>
              <a:rPr kumimoji="1" lang="en-US" altLang="ja-JP" baseline="0" dirty="0" smtClean="0"/>
              <a:t>Crystal structure parameters were studied by using </a:t>
            </a:r>
            <a:r>
              <a:rPr kumimoji="1" lang="en-US" altLang="ja-JP" baseline="0" dirty="0" err="1" smtClean="0"/>
              <a:t>Rietveld</a:t>
            </a:r>
            <a:r>
              <a:rPr kumimoji="1" lang="en-US" altLang="ja-JP" baseline="0" dirty="0" smtClean="0"/>
              <a:t> analyses of X-ray diffraction data.</a:t>
            </a:r>
          </a:p>
          <a:p>
            <a:r>
              <a:rPr kumimoji="1" lang="en-US" altLang="ja-JP" baseline="0" dirty="0" smtClean="0"/>
              <a:t>Magnetic susceptibility was measured by using MPMS below room temperature under magnetic field of 0.1T or 1T.</a:t>
            </a:r>
          </a:p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measured electric resistivity and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 by using </a:t>
            </a:r>
            <a:r>
              <a:rPr kumimoji="1" lang="en-US" altLang="ja-JP" baseline="0" dirty="0" err="1" smtClean="0"/>
              <a:t>ResiTest</a:t>
            </a:r>
            <a:r>
              <a:rPr kumimoji="1" lang="en-US" altLang="ja-JP" baseline="0" dirty="0" smtClean="0"/>
              <a:t> below room temperature and ZEM-3 above room temperature.</a:t>
            </a:r>
          </a:p>
          <a:p>
            <a:r>
              <a:rPr kumimoji="1" lang="en-US" altLang="ja-JP" baseline="0" dirty="0" smtClean="0"/>
              <a:t>Thermal conductivity was measured by using laser flash method above room temperature.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I’d like to move on to Results and Discussion.</a:t>
            </a:r>
          </a:p>
          <a:p>
            <a:r>
              <a:rPr kumimoji="1" lang="en-US" altLang="ja-JP" dirty="0" smtClean="0"/>
              <a:t>Firstly,</a:t>
            </a:r>
            <a:r>
              <a:rPr kumimoji="1" lang="en-US" altLang="ja-JP" baseline="0" dirty="0" smtClean="0"/>
              <a:t> I’d like to talk about praseodymium strontium manganese oxides.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36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X-ray</a:t>
            </a:r>
            <a:r>
              <a:rPr kumimoji="1" lang="en-US" altLang="ja-JP" baseline="0" dirty="0" smtClean="0"/>
              <a:t> diffraction data show that all samples are single phase and crystal structure changes from orthorhombic structure to tetragonal structure at x equals 0.4.</a:t>
            </a:r>
          </a:p>
          <a:p>
            <a:r>
              <a:rPr kumimoji="1" lang="en-US" altLang="ja-JP" dirty="0" smtClean="0"/>
              <a:t>Unit cell volume decreases with increasing x because tetravalent manganese ion introduces with increasing x,</a:t>
            </a:r>
            <a:r>
              <a:rPr kumimoji="1" lang="en-US" altLang="ja-JP" baseline="0" dirty="0" smtClean="0"/>
              <a:t> but ionic radius of tetravalent manganese ion is much smaller than that of trivalent manganese ion.</a:t>
            </a:r>
          </a:p>
          <a:p>
            <a:r>
              <a:rPr kumimoji="1" lang="en-US" altLang="ja-JP" baseline="0" dirty="0" smtClean="0"/>
              <a:t>On the other hand, orthorhombic distortion modifies with increasing x because of </a:t>
            </a:r>
            <a:r>
              <a:rPr kumimoji="1" lang="en-US" altLang="ja-JP" dirty="0" err="1" smtClean="0"/>
              <a:t>Jahn</a:t>
            </a:r>
            <a:r>
              <a:rPr kumimoji="1" lang="en-US" altLang="ja-JP" dirty="0" smtClean="0"/>
              <a:t>-Teller</a:t>
            </a:r>
            <a:r>
              <a:rPr kumimoji="1" lang="en-US" altLang="ja-JP" baseline="0" dirty="0" smtClean="0"/>
              <a:t> distortion of </a:t>
            </a:r>
            <a:r>
              <a:rPr kumimoji="1" lang="en-US" altLang="ja-JP" baseline="0" dirty="0" err="1" smtClean="0"/>
              <a:t>octahedra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the temperature dependence of magnetic susceptibility. </a:t>
            </a:r>
          </a:p>
          <a:p>
            <a:r>
              <a:rPr kumimoji="1" lang="en-US" altLang="ja-JP" dirty="0" smtClean="0"/>
              <a:t>All samples up to x equals 0.5 have</a:t>
            </a:r>
            <a:r>
              <a:rPr kumimoji="1" lang="en-US" altLang="ja-JP" baseline="0" dirty="0" smtClean="0"/>
              <a:t> Curie temperature and show ferromagnetic ground state below Tc.</a:t>
            </a:r>
          </a:p>
          <a:p>
            <a:r>
              <a:rPr kumimoji="1" lang="en-US" altLang="ja-JP" baseline="0" dirty="0" smtClean="0"/>
              <a:t>The sample for x equals 0.5 has a charge ordering ground state below </a:t>
            </a:r>
            <a:r>
              <a:rPr kumimoji="1" lang="en-US" altLang="ja-JP" baseline="0" dirty="0" err="1" smtClean="0"/>
              <a:t>Tco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On the other hand, samples for x equals 0.6 and 0.7 have A-type anti-ferromagnetic ground state and C-type anti-ferromagnetic ground state below TN.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shows</a:t>
            </a:r>
            <a:r>
              <a:rPr kumimoji="1" lang="en-US" altLang="ja-JP" baseline="0" dirty="0" smtClean="0"/>
              <a:t> temperature dependence of electric resistivity.</a:t>
            </a:r>
          </a:p>
          <a:p>
            <a:r>
              <a:rPr kumimoji="1" lang="en-US" altLang="ja-JP" baseline="0" dirty="0" smtClean="0"/>
              <a:t>Below Tc, x equals 0.1 and 0.2 show ferromagnetic insulator and x equals 0.3 and 0.4 show ferromagnetic metal.</a:t>
            </a:r>
          </a:p>
          <a:p>
            <a:r>
              <a:rPr kumimoji="1" lang="en-US" altLang="ja-JP" baseline="0" dirty="0" smtClean="0"/>
              <a:t>Below TN, x equals 0.6 and 0.7 show anti-ferromagnetic insulator.</a:t>
            </a:r>
          </a:p>
          <a:p>
            <a:r>
              <a:rPr kumimoji="1" lang="en-US" altLang="ja-JP" baseline="0" dirty="0" smtClean="0"/>
              <a:t>On the other hand, all samples show small </a:t>
            </a:r>
            <a:r>
              <a:rPr kumimoji="1" lang="en-US" altLang="ja-JP" baseline="0" dirty="0" err="1" smtClean="0"/>
              <a:t>polaron</a:t>
            </a:r>
            <a:r>
              <a:rPr kumimoji="1" lang="en-US" altLang="ja-JP" baseline="0" dirty="0" smtClean="0"/>
              <a:t> hopping conduction above room temperature.</a:t>
            </a:r>
          </a:p>
          <a:p>
            <a:r>
              <a:rPr kumimoji="1" lang="en-US" altLang="ja-JP" baseline="0" dirty="0" smtClean="0"/>
              <a:t>This figure shows Arrhenius relation of </a:t>
            </a:r>
            <a:r>
              <a:rPr kumimoji="1" lang="en-US" altLang="ja-JP" baseline="0" dirty="0" err="1" smtClean="0"/>
              <a:t>σT</a:t>
            </a:r>
            <a:r>
              <a:rPr kumimoji="1" lang="en-US" altLang="ja-JP" baseline="0" dirty="0" smtClean="0"/>
              <a:t> against inverse Temperature which yield well straight lines for all samples.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temperature</a:t>
            </a:r>
            <a:r>
              <a:rPr kumimoji="1" lang="en-US" altLang="ja-JP" baseline="0" dirty="0" smtClean="0"/>
              <a:t> dependence of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coefficient.</a:t>
            </a:r>
          </a:p>
          <a:p>
            <a:r>
              <a:rPr kumimoji="1" lang="en-US" altLang="ja-JP" dirty="0" smtClean="0"/>
              <a:t>The samples</a:t>
            </a:r>
            <a:r>
              <a:rPr kumimoji="1" lang="en-US" altLang="ja-JP" baseline="0" dirty="0" smtClean="0"/>
              <a:t> for x equals 0.1 and 0.2 show large positive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 below room temperature and sharp fall above room temperature.</a:t>
            </a:r>
          </a:p>
          <a:p>
            <a:r>
              <a:rPr kumimoji="1" lang="en-US" altLang="ja-JP" dirty="0" smtClean="0"/>
              <a:t>All samples show negative </a:t>
            </a:r>
            <a:r>
              <a:rPr kumimoji="1" lang="en-US" altLang="ja-JP" dirty="0" err="1" smtClean="0"/>
              <a:t>Seebeck</a:t>
            </a:r>
            <a:r>
              <a:rPr kumimoji="1" lang="en-US" altLang="ja-JP" baseline="0" dirty="0" smtClean="0"/>
              <a:t> coefficient at high temperature and obey the straight lines which represent this relation.</a:t>
            </a:r>
          </a:p>
          <a:p>
            <a:r>
              <a:rPr kumimoji="1" lang="en-US" altLang="ja-JP" dirty="0" smtClean="0"/>
              <a:t>In particular, temperature independent term</a:t>
            </a:r>
            <a:r>
              <a:rPr kumimoji="1" lang="en-US" altLang="ja-JP" baseline="0" dirty="0" smtClean="0"/>
              <a:t> is </a:t>
            </a:r>
            <a:r>
              <a:rPr kumimoji="1" lang="en-US" altLang="ja-JP" baseline="0" dirty="0" err="1" smtClean="0"/>
              <a:t>descrived</a:t>
            </a:r>
            <a:r>
              <a:rPr kumimoji="1" lang="en-US" altLang="ja-JP" baseline="0" dirty="0" smtClean="0"/>
              <a:t> by </a:t>
            </a:r>
            <a:r>
              <a:rPr kumimoji="1" lang="en-US" altLang="ja-JP" baseline="0" dirty="0" err="1" smtClean="0"/>
              <a:t>Heikes</a:t>
            </a:r>
            <a:r>
              <a:rPr kumimoji="1" lang="en-US" altLang="ja-JP" baseline="0" dirty="0" smtClean="0"/>
              <a:t> formula.</a:t>
            </a:r>
          </a:p>
          <a:p>
            <a:r>
              <a:rPr kumimoji="1" lang="en-US" altLang="ja-JP" baseline="0" dirty="0" smtClean="0"/>
              <a:t>By taking account of </a:t>
            </a:r>
            <a:r>
              <a:rPr kumimoji="1" lang="en-US" altLang="ja-JP" baseline="0" dirty="0" err="1" smtClean="0"/>
              <a:t>Jahn</a:t>
            </a:r>
            <a:r>
              <a:rPr kumimoji="1" lang="en-US" altLang="ja-JP" baseline="0" dirty="0" smtClean="0"/>
              <a:t>-Teller distortion, the </a:t>
            </a:r>
            <a:r>
              <a:rPr kumimoji="1" lang="en-US" altLang="ja-JP" baseline="0" dirty="0" err="1" smtClean="0"/>
              <a:t>Heikes</a:t>
            </a:r>
            <a:r>
              <a:rPr kumimoji="1" lang="en-US" altLang="ja-JP" baseline="0" dirty="0" smtClean="0"/>
              <a:t> formula for x equals 0.4, 0.5, 0.6, and 0.7 is in good agreement with experimental value.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temperature</a:t>
            </a:r>
            <a:r>
              <a:rPr kumimoji="1" lang="en-US" altLang="ja-JP" baseline="0" dirty="0" smtClean="0"/>
              <a:t> dependence of thermal conductivity.</a:t>
            </a:r>
          </a:p>
          <a:p>
            <a:r>
              <a:rPr kumimoji="1" lang="en-US" altLang="ja-JP" dirty="0" smtClean="0"/>
              <a:t>The plots and solid lines show total thermal</a:t>
            </a:r>
            <a:r>
              <a:rPr kumimoji="1" lang="en-US" altLang="ja-JP" baseline="0" dirty="0" smtClean="0"/>
              <a:t> conductivity and the dashed lines represent lattice thermal conductivity above 500K.</a:t>
            </a:r>
          </a:p>
          <a:p>
            <a:r>
              <a:rPr kumimoji="1" lang="en-US" altLang="ja-JP" baseline="0" dirty="0" smtClean="0"/>
              <a:t>The electric thermal conductivity is calculated by using </a:t>
            </a:r>
            <a:r>
              <a:rPr kumimoji="1" lang="en-US" altLang="ja-JP" baseline="0" dirty="0" err="1" smtClean="0"/>
              <a:t>Wiedemann</a:t>
            </a:r>
            <a:r>
              <a:rPr kumimoji="1" lang="en-US" altLang="ja-JP" baseline="0" dirty="0" smtClean="0"/>
              <a:t>-Frantz law, where L0 is Lorenz number.</a:t>
            </a:r>
          </a:p>
          <a:p>
            <a:r>
              <a:rPr kumimoji="1" lang="en-US" altLang="ja-JP" baseline="0" dirty="0" smtClean="0"/>
              <a:t>However, the influence of electric the thermal conductivity on the total thermal conductivity is very small than that of lattice thermal conductivity.</a:t>
            </a:r>
          </a:p>
          <a:p>
            <a:r>
              <a:rPr kumimoji="1" lang="en-US" altLang="ja-JP" baseline="0" dirty="0" smtClean="0"/>
              <a:t>In particular, the lattice thermal conductivity maintains small values over the whole temperature range.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</a:t>
            </a:r>
            <a:r>
              <a:rPr kumimoji="1" lang="en-US" altLang="ja-JP" baseline="0" dirty="0" smtClean="0"/>
              <a:t> shows temperature dependence of dimensionless figure of merit for all samples.</a:t>
            </a:r>
          </a:p>
          <a:p>
            <a:r>
              <a:rPr kumimoji="1" lang="en-US" altLang="ja-JP" baseline="0" dirty="0" smtClean="0"/>
              <a:t>The inset also shows temperature dependence of ZT, </a:t>
            </a:r>
            <a:r>
              <a:rPr kumimoji="1" lang="en-US" altLang="ja-JP" baseline="0" dirty="0" err="1" smtClean="0"/>
              <a:t>especiallly</a:t>
            </a:r>
            <a:r>
              <a:rPr kumimoji="1" lang="en-US" altLang="ja-JP" baseline="0" dirty="0" smtClean="0"/>
              <a:t> for x equals 0.1, 0.2, and 0.3.</a:t>
            </a:r>
          </a:p>
          <a:p>
            <a:r>
              <a:rPr kumimoji="1" lang="en-US" altLang="ja-JP" baseline="0" dirty="0" smtClean="0"/>
              <a:t>As you can see, ZT value increases with increasing temperature above x equals 0.3. </a:t>
            </a:r>
          </a:p>
          <a:p>
            <a:r>
              <a:rPr kumimoji="1" lang="en-US" altLang="ja-JP" baseline="0" dirty="0" smtClean="0"/>
              <a:t>It is clear that the n-type sample of x equals 0.7 shows the largest ZT of all samples above room temperature. The largest ZT value is 0.085 at 1073K.</a:t>
            </a:r>
          </a:p>
          <a:p>
            <a:r>
              <a:rPr kumimoji="1" lang="en-US" altLang="ja-JP" baseline="0" dirty="0" smtClean="0"/>
              <a:t>On the other hand, the sample of x equals 0.1 shows the largest ZT in the p-type samples, attaining a maximum value of 0.0035 at 468K.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Secondly,</a:t>
            </a:r>
            <a:r>
              <a:rPr kumimoji="1" lang="en-US" altLang="ja-JP" baseline="0" dirty="0" smtClean="0"/>
              <a:t> I’d like to talk about praseodymium calcium manganese oxides.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876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slide shows temperature dependence of magnetic susceptibility </a:t>
            </a:r>
            <a:r>
              <a:rPr kumimoji="1" lang="en-US" altLang="ja-JP" baseline="0" dirty="0" smtClean="0"/>
              <a:t>under magnetic field of 1T.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t is clear that the magnetic susceptibility of praseodymium calcium manganese oxides is suppressed ferromagnetism compare to that of praseodymium strontium manganese oxides because of increase of the anti-ferromagnetism.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</a:t>
            </a:r>
            <a:r>
              <a:rPr kumimoji="1" lang="en-US" altLang="ja-JP" baseline="0" dirty="0" smtClean="0"/>
              <a:t> the contents of my</a:t>
            </a:r>
            <a:r>
              <a:rPr kumimoji="1" lang="en-US" altLang="ja-JP" dirty="0" smtClean="0"/>
              <a:t> presentation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First, I’m going to talk about Introduction of </a:t>
            </a:r>
            <a:r>
              <a:rPr kumimoji="1" lang="en-US" altLang="ja-JP" baseline="0" dirty="0" err="1" smtClean="0"/>
              <a:t>thermoelectrics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Second, I want to explain Experimental Procedure.</a:t>
            </a:r>
          </a:p>
          <a:p>
            <a:r>
              <a:rPr kumimoji="1" lang="en-US" altLang="ja-JP" baseline="0" dirty="0" smtClean="0"/>
              <a:t>Third, I’d like to talk about Results and Discussion. There are three parts.</a:t>
            </a:r>
          </a:p>
          <a:p>
            <a:r>
              <a:rPr kumimoji="1" lang="en-US" altLang="ja-JP" baseline="0" dirty="0" smtClean="0"/>
              <a:t>Finally, I will summarize this talk.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359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temperature</a:t>
            </a:r>
            <a:r>
              <a:rPr kumimoji="1" lang="en-US" altLang="ja-JP" baseline="0" dirty="0" smtClean="0"/>
              <a:t> dependence of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 shows similar behavior between praseodymium calcium manganese oxides and praseodymium strontium manganese oxides.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Thirdly,</a:t>
            </a:r>
            <a:r>
              <a:rPr kumimoji="1" lang="en-US" altLang="ja-JP" baseline="0" dirty="0" smtClean="0"/>
              <a:t> I’d like to talk about lanthanum strontium iron oxides.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622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slide shows temperature dependence of magnetic susceptibility </a:t>
            </a:r>
            <a:r>
              <a:rPr kumimoji="1" lang="en-US" altLang="ja-JP" baseline="0" dirty="0" smtClean="0"/>
              <a:t>under magnetic field of 1T.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As you</a:t>
            </a:r>
            <a:r>
              <a:rPr kumimoji="1" lang="en-US" altLang="ja-JP" baseline="0" dirty="0" smtClean="0"/>
              <a:t> can see, the ferromagnetism disappears in the magnetic susceptibility of lanthanum strontium iron oxides in the whole temperature range.</a:t>
            </a: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Therefore,</a:t>
            </a:r>
            <a:r>
              <a:rPr kumimoji="1" lang="en-US" altLang="ja-JP" baseline="0" dirty="0" smtClean="0"/>
              <a:t> the large positive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 can be expected in the samples of lanthanum strontium iron oxides at the high temperature.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conclusion, </a:t>
            </a:r>
            <a:r>
              <a:rPr kumimoji="1" lang="en-US" altLang="ja-JP" sz="1200" baseline="0" dirty="0" smtClean="0"/>
              <a:t>a</a:t>
            </a:r>
            <a:r>
              <a:rPr lang="en-US" altLang="ja-JP" sz="1200" dirty="0" smtClean="0"/>
              <a:t>bove room</a:t>
            </a:r>
            <a:r>
              <a:rPr lang="en-US" altLang="ja-JP" sz="1200" baseline="0" dirty="0" smtClean="0"/>
              <a:t> temperature</a:t>
            </a:r>
            <a:r>
              <a:rPr lang="en-US" altLang="ja-JP" sz="1200" dirty="0" smtClean="0"/>
              <a:t>, all the samples for </a:t>
            </a:r>
            <a:r>
              <a:rPr kumimoji="1" lang="en-US" altLang="ja-JP" baseline="0" dirty="0" smtClean="0"/>
              <a:t>praseodymium strontium manganese oxides</a:t>
            </a:r>
            <a:r>
              <a:rPr lang="en-US" altLang="ja-JP" sz="1200" dirty="0" smtClean="0"/>
              <a:t> exhibit small </a:t>
            </a:r>
            <a:r>
              <a:rPr lang="en-US" altLang="ja-JP" sz="1200" dirty="0" err="1" smtClean="0"/>
              <a:t>polaron</a:t>
            </a:r>
            <a:r>
              <a:rPr lang="en-US" altLang="ja-JP" sz="1200" dirty="0" smtClean="0"/>
              <a:t> hopping conduction. In particular, the </a:t>
            </a:r>
            <a:r>
              <a:rPr lang="en-US" altLang="ja-JP" sz="1200" dirty="0" err="1" smtClean="0"/>
              <a:t>Jahn</a:t>
            </a:r>
            <a:r>
              <a:rPr lang="en-US" altLang="ja-JP" sz="1200" dirty="0" smtClean="0"/>
              <a:t>-Teller distortion  above x</a:t>
            </a:r>
            <a:r>
              <a:rPr lang="en-US" altLang="ja-JP" sz="1200" baseline="0" dirty="0" smtClean="0"/>
              <a:t> equals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0.4 is effective for the </a:t>
            </a:r>
            <a:r>
              <a:rPr lang="en-US" altLang="ja-JP" sz="1200" dirty="0" err="1" smtClean="0"/>
              <a:t>polaron</a:t>
            </a:r>
            <a:r>
              <a:rPr lang="en-US" altLang="ja-JP" sz="1200" dirty="0" smtClean="0"/>
              <a:t> formation. Although the samples for x equals 0.1 and 0.2 show large positive </a:t>
            </a:r>
            <a:r>
              <a:rPr lang="en-US" altLang="ja-JP" sz="1200" dirty="0" err="1" smtClean="0"/>
              <a:t>Seebeck</a:t>
            </a:r>
            <a:r>
              <a:rPr lang="en-US" altLang="ja-JP" sz="1200" dirty="0" smtClean="0"/>
              <a:t> coefficient, all the samples show negative </a:t>
            </a:r>
            <a:r>
              <a:rPr lang="en-US" altLang="ja-JP" sz="1200" dirty="0" err="1" smtClean="0"/>
              <a:t>Seebeck</a:t>
            </a:r>
            <a:r>
              <a:rPr lang="en-US" altLang="ja-JP" sz="1200" dirty="0" smtClean="0"/>
              <a:t> coefficient at high temperature. We obtained</a:t>
            </a:r>
            <a:r>
              <a:rPr lang="en-US" altLang="ja-JP" sz="1200" baseline="0" dirty="0" smtClean="0"/>
              <a:t> that t</a:t>
            </a:r>
            <a:r>
              <a:rPr lang="en-US" altLang="ja-JP" sz="1200" dirty="0" smtClean="0"/>
              <a:t>he n-type largest ZT of all the samples above room</a:t>
            </a:r>
            <a:r>
              <a:rPr lang="en-US" altLang="ja-JP" sz="1200" baseline="0" dirty="0" smtClean="0"/>
              <a:t> temperature</a:t>
            </a:r>
            <a:r>
              <a:rPr lang="en-US" altLang="ja-JP" sz="1200" dirty="0" smtClean="0"/>
              <a:t> is 0.085 at 1073K for x equals 0.7. In addition, the p-type largest ZT is obtained for x equals 0.1, attaining a maximum value of 0.0035 at 468K.</a:t>
            </a:r>
            <a:r>
              <a:rPr lang="en-US" altLang="ja-JP" sz="1200" baseline="0" dirty="0" smtClean="0"/>
              <a:t> </a:t>
            </a:r>
            <a:r>
              <a:rPr lang="en-US" altLang="ja-JP" sz="1200" baseline="0" smtClean="0"/>
              <a:t>Moreover</a:t>
            </a:r>
            <a:r>
              <a:rPr lang="en-US" altLang="ja-JP" sz="1200" smtClean="0"/>
              <a:t>, </a:t>
            </a:r>
            <a:r>
              <a:rPr lang="en-US" altLang="ja-JP" sz="1200" dirty="0" smtClean="0"/>
              <a:t>the large p-type </a:t>
            </a:r>
            <a:r>
              <a:rPr lang="en-US" altLang="ja-JP" sz="1200" dirty="0" err="1" smtClean="0"/>
              <a:t>Seebeck</a:t>
            </a:r>
            <a:r>
              <a:rPr lang="en-US" altLang="ja-JP" sz="1200" dirty="0" smtClean="0"/>
              <a:t> coefficient can be expected in the </a:t>
            </a:r>
            <a:r>
              <a:rPr lang="en-US" altLang="ja-JP" sz="1200" dirty="0" err="1" smtClean="0"/>
              <a:t>perovskite</a:t>
            </a:r>
            <a:r>
              <a:rPr lang="en-US" altLang="ja-JP" sz="1200" dirty="0" smtClean="0"/>
              <a:t>-type iron oxides at the high temperature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0">
              <a:defRPr/>
            </a:pPr>
            <a:r>
              <a:rPr lang="en-US" altLang="ja-JP" dirty="0" smtClean="0"/>
              <a:t>Thank</a:t>
            </a:r>
            <a:r>
              <a:rPr lang="en-US" altLang="ja-JP" baseline="0" dirty="0" smtClean="0"/>
              <a:t> you for your kind attention.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I’d like to start</a:t>
            </a:r>
            <a:r>
              <a:rPr kumimoji="1" lang="en-US" altLang="ja-JP" baseline="0" dirty="0" smtClean="0"/>
              <a:t> by talking about Introduction of </a:t>
            </a:r>
            <a:r>
              <a:rPr kumimoji="1" lang="en-US" altLang="ja-JP" baseline="0" dirty="0" err="1" smtClean="0"/>
              <a:t>thermoelectrics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Thermoelectric energy conversion can directly</a:t>
            </a:r>
            <a:r>
              <a:rPr kumimoji="1" lang="en-US" altLang="ja-JP" baseline="0" dirty="0" smtClean="0"/>
              <a:t> convert waste heat from automobiles, facilities, and power plants into electrical energy.</a:t>
            </a:r>
          </a:p>
          <a:p>
            <a:r>
              <a:rPr kumimoji="1" lang="en-US" altLang="ja-JP" baseline="0" dirty="0" smtClean="0"/>
              <a:t>We can indicate the potential of thermoelectric materials by the dimensionless figure of merit ZT, where S is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coefficient, σ is electric conductivity, and κ is thermal conductivity.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Since</a:t>
            </a:r>
            <a:r>
              <a:rPr kumimoji="1" lang="en-US" altLang="ja-JP" baseline="0" dirty="0" smtClean="0"/>
              <a:t> electrons in solids carry electricity together with thermal entropy, so there is a coupling between electrical and heat current density.</a:t>
            </a:r>
          </a:p>
          <a:p>
            <a:r>
              <a:rPr kumimoji="1" lang="en-US" altLang="ja-JP" dirty="0" smtClean="0"/>
              <a:t>The thermoelectric</a:t>
            </a:r>
            <a:r>
              <a:rPr kumimoji="1" lang="en-US" altLang="ja-JP" baseline="0" dirty="0" smtClean="0"/>
              <a:t> energy conversion efficiency is defined by the ratio between electric power and heat flux at high temperature.</a:t>
            </a:r>
          </a:p>
          <a:p>
            <a:r>
              <a:rPr kumimoji="1" lang="en-US" altLang="ja-JP" baseline="0" dirty="0" smtClean="0"/>
              <a:t>By optimizing the efficiency, we can obtain maximum efficiency as a function of ZT.</a:t>
            </a:r>
          </a:p>
          <a:p>
            <a:r>
              <a:rPr kumimoji="1" lang="en-US" altLang="ja-JP" baseline="0" dirty="0" smtClean="0"/>
              <a:t>Maximum efficiency increases with increasing temperature and temperature difference. </a:t>
            </a:r>
          </a:p>
          <a:p>
            <a:r>
              <a:rPr kumimoji="1" lang="en-US" altLang="ja-JP" baseline="0" dirty="0" smtClean="0"/>
              <a:t>In particular, ZT=1 is the criteria of practical application for thermoelectric materials.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this respect, oxides are attractive because they are thermally and chemically stable for long time use at high temperature in air.</a:t>
            </a:r>
          </a:p>
          <a:p>
            <a:r>
              <a:rPr kumimoji="1" lang="en-US" altLang="ja-JP" baseline="0" dirty="0" smtClean="0"/>
              <a:t>Recently, sodium cobalt layered oxide has been discovered as a possible candidate for thermoelectric materials at high temperature.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Furthermore,</a:t>
            </a:r>
            <a:r>
              <a:rPr kumimoji="1" lang="en-US" altLang="ja-JP" baseline="0" dirty="0" smtClean="0"/>
              <a:t> the misfit-layered calcium cobalt oxide has been studied as a candidate for p-type thermoelectric materials.</a:t>
            </a:r>
          </a:p>
          <a:p>
            <a:r>
              <a:rPr kumimoji="1" lang="en-US" altLang="ja-JP" baseline="0" dirty="0" smtClean="0"/>
              <a:t>This material shows low electric resistivity, high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coefficient, and low thermal conductivity at room temperature.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the temperature dependence</a:t>
            </a:r>
            <a:r>
              <a:rPr kumimoji="1" lang="en-US" altLang="ja-JP" baseline="0" dirty="0" smtClean="0"/>
              <a:t> of </a:t>
            </a:r>
            <a:r>
              <a:rPr kumimoji="1" lang="en-US" altLang="ja-JP" baseline="0" dirty="0" err="1" smtClean="0"/>
              <a:t>perovskite</a:t>
            </a:r>
            <a:r>
              <a:rPr kumimoji="1" lang="en-US" altLang="ja-JP" baseline="0" dirty="0" smtClean="0"/>
              <a:t>-type iron and cobalt oxides.</a:t>
            </a:r>
          </a:p>
          <a:p>
            <a:r>
              <a:rPr kumimoji="1" lang="en-US" altLang="ja-JP" baseline="0" dirty="0" smtClean="0"/>
              <a:t>These materials have been reported large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coefficient, which is one of the essential condition for thermoelectric materials.</a:t>
            </a:r>
          </a:p>
          <a:p>
            <a:r>
              <a:rPr kumimoji="1" lang="en-US" altLang="ja-JP" dirty="0" smtClean="0"/>
              <a:t>The large </a:t>
            </a:r>
            <a:r>
              <a:rPr kumimoji="1" lang="en-US" altLang="ja-JP" dirty="0" err="1" smtClean="0"/>
              <a:t>Seebeck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coeffient</a:t>
            </a:r>
            <a:r>
              <a:rPr kumimoji="1" lang="en-US" altLang="ja-JP" baseline="0" dirty="0" smtClean="0"/>
              <a:t> can be explained by using </a:t>
            </a:r>
            <a:r>
              <a:rPr kumimoji="1" lang="en-US" altLang="ja-JP" baseline="0" dirty="0" err="1" smtClean="0"/>
              <a:t>Heikes</a:t>
            </a:r>
            <a:r>
              <a:rPr kumimoji="1" lang="en-US" altLang="ja-JP" baseline="0" dirty="0" smtClean="0"/>
              <a:t> formula from a localized picture.</a:t>
            </a:r>
          </a:p>
          <a:p>
            <a:r>
              <a:rPr kumimoji="1" lang="en-US" altLang="ja-JP" baseline="0" dirty="0" smtClean="0"/>
              <a:t>When spin and orbital degrees of freedom in 3d transition metal gives large value, the large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 can be expected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 this presentation, we would like to focus on </a:t>
            </a:r>
            <a:r>
              <a:rPr kumimoji="1" lang="en-US" altLang="ja-JP" baseline="0" dirty="0" err="1" smtClean="0"/>
              <a:t>perovskite</a:t>
            </a:r>
            <a:r>
              <a:rPr kumimoji="1" lang="en-US" altLang="ja-JP" baseline="0" dirty="0" smtClean="0"/>
              <a:t>-type manganese oxides.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particular, praseodymium calcium and praseodymium strontium manganese oxides will be discussed.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These materials show orthorhombic crystal structure around 0.9 of tolerance factor.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At low tolerance factor, these materials cannot be </a:t>
            </a:r>
            <a:r>
              <a:rPr kumimoji="1" lang="en-US" altLang="ja-JP" baseline="0" dirty="0" err="1" smtClean="0"/>
              <a:t>perovskite</a:t>
            </a:r>
            <a:r>
              <a:rPr kumimoji="1" lang="en-US" altLang="ja-JP" baseline="0" dirty="0" smtClean="0"/>
              <a:t> structure, and can be tetragonal or </a:t>
            </a:r>
            <a:r>
              <a:rPr kumimoji="1" lang="en-US" altLang="ja-JP" baseline="0" dirty="0" err="1" smtClean="0"/>
              <a:t>rhombohedral</a:t>
            </a:r>
            <a:r>
              <a:rPr kumimoji="1" lang="en-US" altLang="ja-JP" baseline="0" dirty="0" smtClean="0"/>
              <a:t> crystal structure at high tolerance factor.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These figures show phase diagram. At low temperature, these materials show ferromagnetic ground state or anti-ferromagnetic ground state.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Perovskite</a:t>
            </a:r>
            <a:r>
              <a:rPr kumimoji="1" lang="en-US" altLang="ja-JP" dirty="0" smtClean="0"/>
              <a:t> manganese</a:t>
            </a:r>
            <a:r>
              <a:rPr kumimoji="1" lang="en-US" altLang="ja-JP" baseline="0" dirty="0" smtClean="0"/>
              <a:t> oxides show both p-type and n-type thermoelectric properties because </a:t>
            </a:r>
            <a:r>
              <a:rPr kumimoji="1" lang="en-US" altLang="ja-JP" baseline="0" dirty="0" err="1" smtClean="0"/>
              <a:t>eg</a:t>
            </a:r>
            <a:r>
              <a:rPr kumimoji="1" lang="en-US" altLang="ja-JP" baseline="0" dirty="0" smtClean="0"/>
              <a:t> holes play carrier at low x and </a:t>
            </a:r>
            <a:r>
              <a:rPr kumimoji="1" lang="en-US" altLang="ja-JP" baseline="0" dirty="0" err="1" smtClean="0"/>
              <a:t>eg</a:t>
            </a:r>
            <a:r>
              <a:rPr kumimoji="1" lang="en-US" altLang="ja-JP" baseline="0" dirty="0" smtClean="0"/>
              <a:t> electrons play carrier at high x.</a:t>
            </a:r>
          </a:p>
          <a:p>
            <a:r>
              <a:rPr kumimoji="1" lang="en-US" altLang="ja-JP" baseline="0" dirty="0" smtClean="0"/>
              <a:t>At high temperature,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these carriers play as a small </a:t>
            </a:r>
            <a:r>
              <a:rPr kumimoji="1" lang="en-US" altLang="ja-JP" baseline="0" dirty="0" err="1" smtClean="0"/>
              <a:t>polaron</a:t>
            </a:r>
            <a:r>
              <a:rPr kumimoji="1" lang="en-US" altLang="ja-JP" baseline="0" dirty="0" smtClean="0"/>
              <a:t> hopping conduction.</a:t>
            </a:r>
          </a:p>
          <a:p>
            <a:r>
              <a:rPr kumimoji="1" lang="en-US" altLang="ja-JP" dirty="0" smtClean="0"/>
              <a:t>Since </a:t>
            </a:r>
            <a:r>
              <a:rPr kumimoji="1" lang="en-US" altLang="ja-JP" dirty="0" err="1" smtClean="0"/>
              <a:t>Jahn</a:t>
            </a:r>
            <a:r>
              <a:rPr kumimoji="1" lang="en-US" altLang="ja-JP" dirty="0" smtClean="0"/>
              <a:t>-Teller</a:t>
            </a:r>
            <a:r>
              <a:rPr kumimoji="1" lang="en-US" altLang="ja-JP" baseline="0" dirty="0" smtClean="0"/>
              <a:t> distortion of </a:t>
            </a:r>
            <a:r>
              <a:rPr kumimoji="1" lang="en-US" altLang="ja-JP" baseline="0" dirty="0" err="1" smtClean="0"/>
              <a:t>octahedra</a:t>
            </a:r>
            <a:r>
              <a:rPr kumimoji="1" lang="en-US" altLang="ja-JP" baseline="0" dirty="0" smtClean="0"/>
              <a:t> is gradually effective for </a:t>
            </a:r>
            <a:r>
              <a:rPr kumimoji="1" lang="en-US" altLang="ja-JP" baseline="0" dirty="0" err="1" smtClean="0"/>
              <a:t>polaron</a:t>
            </a:r>
            <a:r>
              <a:rPr kumimoji="1" lang="en-US" altLang="ja-JP" baseline="0" dirty="0" smtClean="0"/>
              <a:t> formation, the </a:t>
            </a:r>
            <a:r>
              <a:rPr kumimoji="1" lang="en-US" altLang="ja-JP" baseline="0" dirty="0" err="1" smtClean="0"/>
              <a:t>eg</a:t>
            </a:r>
            <a:r>
              <a:rPr kumimoji="1" lang="en-US" altLang="ja-JP" baseline="0" dirty="0" smtClean="0"/>
              <a:t> splitting is valid like this.</a:t>
            </a:r>
          </a:p>
          <a:p>
            <a:r>
              <a:rPr kumimoji="1" lang="en-US" altLang="ja-JP" baseline="0" dirty="0" smtClean="0"/>
              <a:t>So, spin and orbital degrees of freedom in trivalent manganese ion changes from 10 to 5.</a:t>
            </a:r>
          </a:p>
          <a:p>
            <a:r>
              <a:rPr kumimoji="1" lang="en-US" altLang="ja-JP" baseline="0" dirty="0" smtClean="0"/>
              <a:t>We expect that </a:t>
            </a:r>
            <a:r>
              <a:rPr kumimoji="1" lang="en-US" altLang="ja-JP" baseline="0" dirty="0" err="1" smtClean="0"/>
              <a:t>perovskite</a:t>
            </a:r>
            <a:r>
              <a:rPr kumimoji="1" lang="en-US" altLang="ja-JP" baseline="0" dirty="0" smtClean="0"/>
              <a:t> manganese oxides show large p-type and n-type thermoelectric </a:t>
            </a:r>
            <a:r>
              <a:rPr kumimoji="1" lang="en-US" altLang="ja-JP" baseline="0" dirty="0" err="1" smtClean="0"/>
              <a:t>properites</a:t>
            </a:r>
            <a:r>
              <a:rPr kumimoji="1" lang="en-US" altLang="ja-JP" baseline="0" dirty="0" smtClean="0"/>
              <a:t> at high temperature.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9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8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0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0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png"/><Relationship Id="rId10" Type="http://schemas.openxmlformats.org/officeDocument/2006/relationships/image" Target="../media/image41.emf"/><Relationship Id="rId4" Type="http://schemas.openxmlformats.org/officeDocument/2006/relationships/image" Target="../media/image1.jpeg"/><Relationship Id="rId9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emf"/><Relationship Id="rId11" Type="http://schemas.openxmlformats.org/officeDocument/2006/relationships/image" Target="../media/image43.wmf"/><Relationship Id="rId5" Type="http://schemas.openxmlformats.org/officeDocument/2006/relationships/image" Target="../media/image46.png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.jpe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3.emf"/><Relationship Id="rId4" Type="http://schemas.openxmlformats.org/officeDocument/2006/relationships/image" Target="../media/image1.jpeg"/><Relationship Id="rId9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10" Type="http://schemas.openxmlformats.org/officeDocument/2006/relationships/image" Target="../media/image9.emf"/><Relationship Id="rId4" Type="http://schemas.openxmlformats.org/officeDocument/2006/relationships/image" Target="../media/image1.jpe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%09DP121.jpg%20%20%20%20%20%20%20%20%20%20%20%20%20%20%20%20%20%20%20%20%20%20%20%20%20%20%20%20%20%20%20%20%20%20%20%20%20%20%20%20%20%20%20%20%20%20%20%20%20%20%20%20%20%200001A6B8%07Miya%20HD%20%20%20%20%20%20%20%20%20%20%20%20%20%20%20%20%20%20%20%20%20%20%20%20B98698CA: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10" Type="http://schemas.openxmlformats.org/officeDocument/2006/relationships/image" Target="../media/image14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.jpeg"/><Relationship Id="rId5" Type="http://schemas.openxmlformats.org/officeDocument/2006/relationships/image" Target="../media/image22.emf"/><Relationship Id="rId10" Type="http://schemas.openxmlformats.org/officeDocument/2006/relationships/image" Target="../media/image24.png"/><Relationship Id="rId4" Type="http://schemas.openxmlformats.org/officeDocument/2006/relationships/image" Target="../media/image21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944816" cy="184976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B0F0"/>
                </a:solidFill>
              </a:rPr>
              <a:t>Yokohama National University</a:t>
            </a:r>
            <a:endParaRPr kumimoji="1" lang="en-US" altLang="ja-JP" b="1" dirty="0" smtClean="0">
              <a:solidFill>
                <a:srgbClr val="00B0F0"/>
              </a:solidFill>
            </a:endParaRPr>
          </a:p>
          <a:p>
            <a:endParaRPr kumimoji="1" lang="en-US" altLang="ja-JP" b="1" dirty="0" smtClean="0">
              <a:solidFill>
                <a:srgbClr val="00B0F0"/>
              </a:solidFill>
            </a:endParaRPr>
          </a:p>
          <a:p>
            <a:r>
              <a:rPr lang="en-US" altLang="ja-JP" b="1" dirty="0" smtClean="0">
                <a:solidFill>
                  <a:srgbClr val="00B0F0"/>
                </a:solidFill>
              </a:rPr>
              <a:t>Hiroshi </a:t>
            </a:r>
            <a:r>
              <a:rPr lang="en-US" altLang="ja-JP" b="1" dirty="0" err="1" smtClean="0">
                <a:solidFill>
                  <a:srgbClr val="00B0F0"/>
                </a:solidFill>
              </a:rPr>
              <a:t>Nakatsugawa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95536" y="1484784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95537" y="1484784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chemeClr val="bg1"/>
                </a:solidFill>
              </a:rPr>
              <a:t>A study on thermoelectric properties of </a:t>
            </a:r>
            <a:r>
              <a:rPr lang="en-US" altLang="ja-JP" sz="3600" b="1" dirty="0" err="1" smtClean="0">
                <a:solidFill>
                  <a:schemeClr val="bg1"/>
                </a:solidFill>
              </a:rPr>
              <a:t>perovskite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-type oxides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39332" y="454065"/>
            <a:ext cx="607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The 31</a:t>
            </a:r>
            <a:r>
              <a:rPr kumimoji="1" lang="en-US" altLang="ja-JP" sz="2000" b="1" baseline="30000" dirty="0" smtClean="0"/>
              <a:t>st</a:t>
            </a:r>
            <a:r>
              <a:rPr kumimoji="1" lang="en-US" altLang="ja-JP" sz="2000" b="1" dirty="0" smtClean="0"/>
              <a:t> International 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Korea</a:t>
            </a:r>
            <a:r>
              <a:rPr kumimoji="1" lang="en-US" altLang="ja-JP" sz="2000" b="1" dirty="0" smtClean="0"/>
              <a:t>-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Japan</a:t>
            </a:r>
            <a:r>
              <a:rPr kumimoji="1" lang="en-US" altLang="ja-JP" sz="2000" b="1" dirty="0" smtClean="0"/>
              <a:t> Seminar on Ceramics</a:t>
            </a:r>
          </a:p>
          <a:p>
            <a:pPr algn="ctr"/>
            <a:endParaRPr lang="en-US" altLang="ja-JP" sz="2000" b="1" dirty="0"/>
          </a:p>
          <a:p>
            <a:pPr algn="ctr"/>
            <a:r>
              <a:rPr lang="en-US" altLang="ja-JP" sz="2000" b="1" smtClean="0"/>
              <a:t>TE-I03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19047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0035" y="0"/>
            <a:ext cx="7339953" cy="126876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Experimental Procedure</a:t>
            </a:r>
            <a:endParaRPr kumimoji="1" lang="ja-JP" altLang="en-US" b="1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619672" y="1052736"/>
            <a:ext cx="6120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00B0F0"/>
                </a:solidFill>
              </a:rPr>
              <a:t>conventional </a:t>
            </a:r>
            <a:r>
              <a:rPr lang="en-US" altLang="ja-JP" sz="2000" dirty="0">
                <a:solidFill>
                  <a:srgbClr val="00B0F0"/>
                </a:solidFill>
              </a:rPr>
              <a:t>solid-state reaction </a:t>
            </a:r>
            <a:endParaRPr lang="en-US" altLang="ja-JP" sz="2000" baseline="-25000" dirty="0" smtClean="0">
              <a:solidFill>
                <a:srgbClr val="00B0F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dirty="0"/>
              <a:t>s</a:t>
            </a:r>
            <a:r>
              <a:rPr lang="en-US" altLang="ja-JP" sz="2000" dirty="0" smtClean="0"/>
              <a:t>intered 1673K in N</a:t>
            </a:r>
            <a:r>
              <a:rPr lang="en-US" altLang="ja-JP" sz="2000" baseline="-25000" dirty="0" smtClean="0"/>
              <a:t>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00B0F0"/>
                </a:solidFill>
              </a:rPr>
              <a:t>X-ray </a:t>
            </a:r>
            <a:r>
              <a:rPr lang="en-US" altLang="ja-JP" sz="2000" dirty="0" smtClean="0">
                <a:solidFill>
                  <a:srgbClr val="00B0F0"/>
                </a:solidFill>
              </a:rPr>
              <a:t>diffraction </a:t>
            </a:r>
            <a:endParaRPr lang="en-US" altLang="ja-JP" sz="2000" dirty="0">
              <a:solidFill>
                <a:srgbClr val="00B0F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u="sng" dirty="0" smtClean="0"/>
              <a:t>RINT2500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@RT</a:t>
            </a:r>
            <a:endParaRPr lang="en-US" altLang="ja-JP" sz="2000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2000" dirty="0" err="1" smtClean="0">
                <a:solidFill>
                  <a:srgbClr val="00B0F0"/>
                </a:solidFill>
              </a:rPr>
              <a:t>Rietveld</a:t>
            </a:r>
            <a:r>
              <a:rPr kumimoji="1" lang="en-US" altLang="ja-JP" sz="2000" dirty="0" smtClean="0">
                <a:solidFill>
                  <a:srgbClr val="00B0F0"/>
                </a:solidFill>
              </a:rPr>
              <a:t> analyses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u="sng" dirty="0" smtClean="0"/>
              <a:t>RIETAN-FP</a:t>
            </a:r>
            <a:r>
              <a:rPr lang="en-US" altLang="ja-JP" sz="2000" dirty="0" smtClean="0"/>
              <a:t> program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00B0F0"/>
                </a:solidFill>
              </a:rPr>
              <a:t>Magnetic susceptibility</a:t>
            </a:r>
            <a:r>
              <a:rPr lang="ja-JP" altLang="en-US" sz="2000" dirty="0">
                <a:solidFill>
                  <a:srgbClr val="00B0F0"/>
                </a:solidFill>
              </a:rPr>
              <a:t>　</a:t>
            </a:r>
            <a:r>
              <a:rPr lang="en-US" altLang="ja-JP" sz="2000" i="1" dirty="0" smtClean="0">
                <a:solidFill>
                  <a:srgbClr val="00B0F0"/>
                </a:solidFill>
              </a:rPr>
              <a:t>χ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kumimoji="1" lang="en-US" altLang="ja-JP" sz="2000" u="sng" dirty="0" smtClean="0"/>
              <a:t>MPMS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5K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RT, H = 0.1T or 1T</a:t>
            </a:r>
            <a:endParaRPr kumimoji="1" lang="en-US" altLang="ja-JP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00B0F0"/>
                </a:solidFill>
              </a:rPr>
              <a:t>e</a:t>
            </a:r>
            <a:r>
              <a:rPr lang="en-US" altLang="ja-JP" sz="2000" dirty="0" smtClean="0">
                <a:solidFill>
                  <a:srgbClr val="00B0F0"/>
                </a:solidFill>
              </a:rPr>
              <a:t>lectric resistivity</a:t>
            </a:r>
            <a:r>
              <a:rPr lang="ja-JP" altLang="en-US" sz="2000" dirty="0">
                <a:solidFill>
                  <a:srgbClr val="00B0F0"/>
                </a:solidFill>
              </a:rPr>
              <a:t>　</a:t>
            </a:r>
            <a:r>
              <a:rPr lang="en-US" altLang="ja-JP" sz="2000" i="1" dirty="0" smtClean="0">
                <a:solidFill>
                  <a:srgbClr val="00B0F0"/>
                </a:solidFill>
              </a:rPr>
              <a:t>ρ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u="sng" dirty="0" smtClean="0"/>
              <a:t>ResiTest8300</a:t>
            </a:r>
            <a:r>
              <a:rPr lang="en-US" altLang="ja-JP" sz="2000" dirty="0" smtClean="0"/>
              <a:t>, 80K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395K, </a:t>
            </a:r>
            <a:r>
              <a:rPr lang="en-US" altLang="ja-JP" sz="2000" u="sng" dirty="0" smtClean="0"/>
              <a:t>ZEM-3</a:t>
            </a:r>
            <a:r>
              <a:rPr lang="en-US" altLang="ja-JP" sz="2000" dirty="0" smtClean="0"/>
              <a:t>, 373K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1073K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 err="1" smtClean="0">
                <a:solidFill>
                  <a:srgbClr val="00B0F0"/>
                </a:solidFill>
              </a:rPr>
              <a:t>Seebeck</a:t>
            </a:r>
            <a:r>
              <a:rPr lang="en-US" altLang="ja-JP" sz="2000" dirty="0" smtClean="0">
                <a:solidFill>
                  <a:srgbClr val="00B0F0"/>
                </a:solidFill>
              </a:rPr>
              <a:t> coefficient</a:t>
            </a:r>
            <a:r>
              <a:rPr lang="ja-JP" altLang="en-US" sz="2000" dirty="0" smtClean="0">
                <a:solidFill>
                  <a:srgbClr val="00B0F0"/>
                </a:solidFill>
              </a:rPr>
              <a:t>　</a:t>
            </a:r>
            <a:r>
              <a:rPr lang="en-US" altLang="ja-JP" sz="2000" i="1" dirty="0" smtClean="0">
                <a:solidFill>
                  <a:srgbClr val="00B0F0"/>
                </a:solidFill>
              </a:rPr>
              <a:t>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u="sng" dirty="0"/>
              <a:t>ResiTest8300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80K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395K</a:t>
            </a:r>
            <a:r>
              <a:rPr lang="en-US" altLang="ja-JP" sz="2000" dirty="0"/>
              <a:t>,</a:t>
            </a:r>
            <a:r>
              <a:rPr lang="en-US" altLang="ja-JP" sz="2000" dirty="0" smtClean="0"/>
              <a:t> </a:t>
            </a:r>
            <a:r>
              <a:rPr lang="en-US" altLang="ja-JP" sz="2000" u="sng" dirty="0" smtClean="0"/>
              <a:t>ZEM-3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373K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1073K</a:t>
            </a:r>
            <a:endParaRPr lang="en-US" altLang="ja-JP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i="1" dirty="0">
                <a:solidFill>
                  <a:srgbClr val="00B0F0"/>
                </a:solidFill>
              </a:rPr>
              <a:t> thermal conductivity</a:t>
            </a:r>
            <a:r>
              <a:rPr lang="ja-JP" altLang="en-US" sz="2000" i="1" dirty="0">
                <a:solidFill>
                  <a:srgbClr val="00B0F0"/>
                </a:solidFill>
              </a:rPr>
              <a:t>　</a:t>
            </a:r>
            <a:r>
              <a:rPr lang="el-GR" altLang="ja-JP" sz="2000" i="1" dirty="0">
                <a:solidFill>
                  <a:srgbClr val="00B0F0"/>
                </a:solidFill>
              </a:rPr>
              <a:t>κ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dirty="0" smtClean="0"/>
              <a:t>bulk </a:t>
            </a:r>
            <a:r>
              <a:rPr lang="en-US" altLang="ja-JP" sz="2000" dirty="0"/>
              <a:t>density : </a:t>
            </a:r>
            <a:r>
              <a:rPr lang="en-US" altLang="ja-JP" sz="2000" u="sng" dirty="0" smtClean="0"/>
              <a:t>SMK-401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@RT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dirty="0"/>
              <a:t>specific heat : </a:t>
            </a:r>
            <a:r>
              <a:rPr lang="en-US" altLang="ja-JP" sz="2000" u="sng" dirty="0" smtClean="0"/>
              <a:t>X-DSC7000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@RT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000" dirty="0"/>
              <a:t>thermal </a:t>
            </a:r>
            <a:r>
              <a:rPr lang="en-US" altLang="ja-JP" sz="2000" dirty="0" smtClean="0"/>
              <a:t>diffusivity : </a:t>
            </a:r>
            <a:r>
              <a:rPr lang="en-US" altLang="ja-JP" sz="2000" u="sng" dirty="0" smtClean="0"/>
              <a:t>TC-7000</a:t>
            </a:r>
            <a:r>
              <a:rPr lang="en-US" altLang="ja-JP" sz="2000" dirty="0" smtClean="0"/>
              <a:t>, 573K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1073K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6634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169006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kumimoji="1"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kumimoji="1"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1"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kumimoji="1"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(0.1</a:t>
            </a:r>
            <a:r>
              <a:rPr kumimoji="1" lang="ja-JP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kumimoji="1"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ja-JP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kumimoji="1"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sz="4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0.3)</a:t>
            </a:r>
            <a:endParaRPr lang="en-US" altLang="ja-JP" sz="4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010035" y="0"/>
            <a:ext cx="7339953" cy="1268760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Results and Discussion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36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/>
              <a:t>c</a:t>
            </a:r>
            <a:r>
              <a:rPr lang="en-US" altLang="ja-JP" b="1" dirty="0" smtClean="0"/>
              <a:t>rystal structure</a:t>
            </a:r>
            <a:endParaRPr kumimoji="1" lang="ja-JP" altLang="en-US" b="1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6" y="1850647"/>
            <a:ext cx="4536504" cy="475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67" y="823331"/>
            <a:ext cx="351038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67" y="2718013"/>
            <a:ext cx="3502474" cy="19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83" y="4670922"/>
            <a:ext cx="3490576" cy="195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>
            <a:off x="4674060" y="4077072"/>
            <a:ext cx="26555" cy="1872208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4671298" y="1988840"/>
            <a:ext cx="8018" cy="194421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523119" y="4793999"/>
            <a:ext cx="8280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i="1" dirty="0" err="1" smtClean="0">
                <a:solidFill>
                  <a:srgbClr val="FF0000"/>
                </a:solidFill>
              </a:rPr>
              <a:t>Pbnm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15859" y="2582881"/>
            <a:ext cx="9321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i="1" dirty="0" smtClean="0">
                <a:solidFill>
                  <a:srgbClr val="FF0000"/>
                </a:solidFill>
              </a:rPr>
              <a:t>I4/mcm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3" y="877507"/>
            <a:ext cx="4912159" cy="102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/>
              <a:t>m</a:t>
            </a:r>
            <a:r>
              <a:rPr lang="en-US" altLang="ja-JP" b="1" dirty="0" smtClean="0"/>
              <a:t>agnetic susceptibility</a:t>
            </a:r>
            <a:r>
              <a:rPr lang="ja-JP" altLang="en-US" b="1" dirty="0"/>
              <a:t>　</a:t>
            </a:r>
            <a:r>
              <a:rPr lang="el-GR" altLang="ja-JP" b="1" i="1" dirty="0" smtClean="0"/>
              <a:t>χ</a:t>
            </a:r>
            <a:endParaRPr kumimoji="1" lang="ja-JP" altLang="en-US" b="1" i="1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72" y="3487929"/>
            <a:ext cx="2592288" cy="286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4044"/>
            <a:ext cx="3446608" cy="258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3491879" y="1196752"/>
            <a:ext cx="5400601" cy="5122540"/>
            <a:chOff x="1907005" y="836712"/>
            <a:chExt cx="5057775" cy="47625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005" y="836712"/>
              <a:ext cx="5057775" cy="476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337" y="840285"/>
              <a:ext cx="4505325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38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/>
              <a:t>e</a:t>
            </a:r>
            <a:r>
              <a:rPr lang="en-US" altLang="ja-JP" b="1" dirty="0" smtClean="0"/>
              <a:t>lectric conductivity</a:t>
            </a:r>
            <a:r>
              <a:rPr lang="ja-JP" altLang="en-US" b="1" dirty="0"/>
              <a:t>　</a:t>
            </a:r>
            <a:r>
              <a:rPr lang="en-US" altLang="ja-JP" b="1" i="1" dirty="0" smtClean="0"/>
              <a:t>σ</a:t>
            </a:r>
            <a:endParaRPr lang="el-GR" altLang="ja-JP" b="1" i="1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4" y="846291"/>
            <a:ext cx="8280920" cy="113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11796"/>
              </p:ext>
            </p:extLst>
          </p:nvPr>
        </p:nvGraphicFramePr>
        <p:xfrm>
          <a:off x="2008981" y="2055536"/>
          <a:ext cx="51260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Equation" r:id="rId6" imgW="3682800" imgH="482400" progId="Equation.DSMT4">
                  <p:embed/>
                </p:oleObj>
              </mc:Choice>
              <mc:Fallback>
                <p:oleObj name="Equation" r:id="rId6" imgW="36828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981" y="2055536"/>
                        <a:ext cx="5126037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9408"/>
            <a:ext cx="4020991" cy="389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4616585" y="2732616"/>
            <a:ext cx="4081499" cy="3896550"/>
            <a:chOff x="1338755" y="933664"/>
            <a:chExt cx="6120680" cy="590902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755" y="934290"/>
              <a:ext cx="6120680" cy="590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423" y="933664"/>
              <a:ext cx="5569012" cy="5569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38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 err="1"/>
              <a:t>Seebeck</a:t>
            </a:r>
            <a:r>
              <a:rPr lang="en-US" altLang="ja-JP" b="1" dirty="0"/>
              <a:t> coefficient</a:t>
            </a:r>
            <a:r>
              <a:rPr lang="ja-JP" altLang="en-US" b="1" dirty="0"/>
              <a:t>　</a:t>
            </a:r>
            <a:r>
              <a:rPr lang="en-US" altLang="ja-JP" b="1" i="1" dirty="0"/>
              <a:t>S</a:t>
            </a:r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56" y="1011013"/>
            <a:ext cx="4401189" cy="167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149142" y="2075483"/>
            <a:ext cx="4408086" cy="4543708"/>
            <a:chOff x="0" y="0"/>
            <a:chExt cx="4463767" cy="433694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48808" cy="4336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56" y="10632"/>
              <a:ext cx="4077311" cy="4068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86013"/>
              </p:ext>
            </p:extLst>
          </p:nvPr>
        </p:nvGraphicFramePr>
        <p:xfrm>
          <a:off x="1520686" y="1253453"/>
          <a:ext cx="2046632" cy="84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" name="Equation" r:id="rId8" imgW="1040948" imgH="431613" progId="Equation.DSMT4">
                  <p:embed/>
                </p:oleObj>
              </mc:Choice>
              <mc:Fallback>
                <p:oleObj name="Equation" r:id="rId8" imgW="1040948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686" y="1253453"/>
                        <a:ext cx="2046632" cy="844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464791"/>
              </p:ext>
            </p:extLst>
          </p:nvPr>
        </p:nvGraphicFramePr>
        <p:xfrm>
          <a:off x="5384262" y="2906506"/>
          <a:ext cx="3116304" cy="10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1" name="Equation" r:id="rId10" imgW="1586811" imgH="533169" progId="Equation.DSMT4">
                  <p:embed/>
                </p:oleObj>
              </mc:Choice>
              <mc:Fallback>
                <p:oleObj name="Equation" r:id="rId10" imgW="1586811" imgH="5331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262" y="2906506"/>
                        <a:ext cx="3116304" cy="104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57547"/>
              </p:ext>
            </p:extLst>
          </p:nvPr>
        </p:nvGraphicFramePr>
        <p:xfrm>
          <a:off x="5545138" y="4278313"/>
          <a:ext cx="293528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2" name="Equation" r:id="rId12" imgW="1765080" imgH="393480" progId="Equation.DSMT4">
                  <p:embed/>
                </p:oleObj>
              </mc:Choice>
              <mc:Fallback>
                <p:oleObj name="Equation" r:id="rId12" imgW="1765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4278313"/>
                        <a:ext cx="2935287" cy="649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5958"/>
              </p:ext>
            </p:extLst>
          </p:nvPr>
        </p:nvGraphicFramePr>
        <p:xfrm>
          <a:off x="5575300" y="5300663"/>
          <a:ext cx="25812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3" name="Equation" r:id="rId14" imgW="1434960" imgH="482400" progId="Equation.DSMT4">
                  <p:embed/>
                </p:oleObj>
              </mc:Choice>
              <mc:Fallback>
                <p:oleObj name="Equation" r:id="rId14" imgW="14349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00663"/>
                        <a:ext cx="258127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940205" y="1410179"/>
            <a:ext cx="424759" cy="4398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387557" y="3209082"/>
            <a:ext cx="424759" cy="4398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8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2312"/>
              </p:ext>
            </p:extLst>
          </p:nvPr>
        </p:nvGraphicFramePr>
        <p:xfrm>
          <a:off x="6948264" y="2348880"/>
          <a:ext cx="1396668" cy="47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" name="Equation" r:id="rId5" imgW="672840" imgH="228600" progId="Equation.DSMT4">
                  <p:embed/>
                </p:oleObj>
              </mc:Choice>
              <mc:Fallback>
                <p:oleObj name="Equation" r:id="rId5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8264" y="2348880"/>
                        <a:ext cx="1396668" cy="47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b="1" dirty="0"/>
              <a:t>thermal conductivity</a:t>
            </a:r>
            <a:r>
              <a:rPr lang="ja-JP" altLang="en-US" b="1" dirty="0"/>
              <a:t>　</a:t>
            </a:r>
            <a:r>
              <a:rPr lang="el-GR" altLang="ja-JP" b="1" i="1" dirty="0"/>
              <a:t>κ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70880"/>
              </p:ext>
            </p:extLst>
          </p:nvPr>
        </p:nvGraphicFramePr>
        <p:xfrm>
          <a:off x="6876256" y="1628800"/>
          <a:ext cx="184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" name="Equation" r:id="rId7" imgW="888840" imgH="228600" progId="Equation.DSMT4">
                  <p:embed/>
                </p:oleObj>
              </mc:Choice>
              <mc:Fallback>
                <p:oleObj name="Equation" r:id="rId7" imgW="888840" imgH="2286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628800"/>
                        <a:ext cx="184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516526" y="1020142"/>
            <a:ext cx="5712098" cy="5359995"/>
            <a:chOff x="2100263" y="949325"/>
            <a:chExt cx="4943475" cy="48006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3" y="949325"/>
              <a:ext cx="4943475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455" y="962652"/>
              <a:ext cx="4495800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07926"/>
              </p:ext>
            </p:extLst>
          </p:nvPr>
        </p:nvGraphicFramePr>
        <p:xfrm>
          <a:off x="6516216" y="3066256"/>
          <a:ext cx="2419548" cy="41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" name="Equation" r:id="rId11" imgW="1409400" imgH="241200" progId="Equation.DSMT4">
                  <p:embed/>
                </p:oleObj>
              </mc:Choice>
              <mc:Fallback>
                <p:oleObj name="Equation" r:id="rId11" imgW="1409400" imgH="2412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066256"/>
                        <a:ext cx="2419548" cy="413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0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 </a:t>
            </a:r>
            <a:r>
              <a:rPr lang="en-US" altLang="ja-JP" b="1" dirty="0" smtClean="0"/>
              <a:t>figure of merit</a:t>
            </a:r>
            <a:r>
              <a:rPr lang="ja-JP" altLang="en-US" b="1" dirty="0" smtClean="0"/>
              <a:t>　</a:t>
            </a:r>
            <a:r>
              <a:rPr lang="en-US" altLang="ja-JP" b="1" i="1" dirty="0" smtClean="0"/>
              <a:t>ZT</a:t>
            </a:r>
            <a:endParaRPr lang="el-GR" altLang="ja-JP" b="1" i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475656" y="836712"/>
            <a:ext cx="5788521" cy="5508634"/>
            <a:chOff x="1979712" y="1645329"/>
            <a:chExt cx="4924425" cy="47720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645329"/>
              <a:ext cx="4924425" cy="477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956" y="2059932"/>
              <a:ext cx="2201847" cy="1970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38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169006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kumimoji="1"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1"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kumimoji="1"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(0.1</a:t>
            </a:r>
            <a:r>
              <a:rPr kumimoji="1" lang="ja-JP" alt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ja-JP" alt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sz="4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0.3)</a:t>
            </a:r>
            <a:endParaRPr lang="en-US" altLang="ja-JP" sz="4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010035" y="0"/>
            <a:ext cx="7339953" cy="1268760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Results and Discussion</a:t>
            </a:r>
            <a:r>
              <a:rPr lang="ja-JP" altLang="en-US" b="1" dirty="0"/>
              <a:t>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145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591266" y="1413486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Sr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MnO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8184" y="1397464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Ca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MnO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pic>
        <p:nvPicPr>
          <p:cNvPr id="32068" name="Picture 13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1901593"/>
            <a:ext cx="4392487" cy="423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69" name="Picture 13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95884"/>
            <a:ext cx="4392489" cy="422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71" name="Picture 13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3258"/>
            <a:ext cx="1915294" cy="191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/>
              <a:t>m</a:t>
            </a:r>
            <a:r>
              <a:rPr lang="en-US" altLang="ja-JP" b="1" dirty="0" smtClean="0"/>
              <a:t>agnetic susceptibility</a:t>
            </a:r>
            <a:r>
              <a:rPr lang="ja-JP" altLang="en-US" b="1" dirty="0"/>
              <a:t>　</a:t>
            </a:r>
            <a:r>
              <a:rPr lang="el-GR" altLang="ja-JP" b="1" i="1" dirty="0" smtClean="0"/>
              <a:t>χ</a:t>
            </a:r>
            <a:endParaRPr kumimoji="1" lang="ja-JP" altLang="en-US" b="1" i="1" dirty="0"/>
          </a:p>
        </p:txBody>
      </p:sp>
      <p:sp>
        <p:nvSpPr>
          <p:cNvPr id="3" name="右矢印 2"/>
          <p:cNvSpPr/>
          <p:nvPr/>
        </p:nvSpPr>
        <p:spPr>
          <a:xfrm>
            <a:off x="2627784" y="3062659"/>
            <a:ext cx="972095" cy="1152128"/>
          </a:xfrm>
          <a:prstGeom prst="rightArrow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8112824">
            <a:off x="5560639" y="3062659"/>
            <a:ext cx="972095" cy="1152128"/>
          </a:xfrm>
          <a:prstGeom prst="rightArrow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1412776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Procedure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  <a:endParaRPr kumimoji="1" lang="en-US" altLang="ja-JP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(0.1</a:t>
            </a:r>
            <a:r>
              <a:rPr lang="ja-JP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altLang="ja-JP" sz="4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ja-JP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519109" y="116632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outline</a:t>
            </a:r>
            <a:endParaRPr kumimoji="1" lang="ja-JP" alt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5214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 err="1"/>
              <a:t>Seebeck</a:t>
            </a:r>
            <a:r>
              <a:rPr lang="en-US" altLang="ja-JP" b="1" dirty="0"/>
              <a:t> coefficient</a:t>
            </a:r>
            <a:r>
              <a:rPr lang="ja-JP" altLang="en-US" b="1" dirty="0"/>
              <a:t>　</a:t>
            </a:r>
            <a:r>
              <a:rPr lang="en-US" altLang="ja-JP" b="1" i="1" dirty="0"/>
              <a:t>S</a:t>
            </a:r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163914" y="1917137"/>
            <a:ext cx="4408086" cy="4543708"/>
            <a:chOff x="0" y="0"/>
            <a:chExt cx="4463767" cy="433694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48808" cy="4336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56" y="10632"/>
              <a:ext cx="4077311" cy="4068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1266" y="1413486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Sr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MnO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28184" y="1397464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Ca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MnO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00" y="1917136"/>
            <a:ext cx="4677322" cy="45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9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169006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kumimoji="1"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1"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kumimoji="1"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(0.1</a:t>
            </a:r>
            <a:r>
              <a:rPr kumimoji="1" lang="ja-JP" alt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ja-JP" alt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kumimoji="1"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ja-JP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sz="4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4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(0.1</a:t>
            </a:r>
            <a:r>
              <a:rPr lang="ja-JP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≦</a:t>
            </a:r>
            <a:r>
              <a:rPr lang="en-US" altLang="ja-JP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0.3)</a:t>
            </a:r>
            <a:endParaRPr lang="en-US" altLang="ja-JP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010035" y="0"/>
            <a:ext cx="7339953" cy="1268760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Results and Discussion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145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591266" y="1413486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Ca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MnO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8184" y="1397464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La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Sr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FeO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/>
              <a:t>m</a:t>
            </a:r>
            <a:r>
              <a:rPr lang="en-US" altLang="ja-JP" b="1" dirty="0" smtClean="0"/>
              <a:t>agnetic susceptibility</a:t>
            </a:r>
            <a:r>
              <a:rPr lang="ja-JP" altLang="en-US" b="1" dirty="0"/>
              <a:t>　</a:t>
            </a:r>
            <a:r>
              <a:rPr lang="el-GR" altLang="ja-JP" b="1" i="1" dirty="0" smtClean="0"/>
              <a:t>χ</a:t>
            </a:r>
            <a:endParaRPr kumimoji="1" lang="ja-JP" altLang="en-US" b="1" i="1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67" y="1849382"/>
            <a:ext cx="4508057" cy="433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6" y="1867094"/>
            <a:ext cx="4489636" cy="43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 err="1"/>
              <a:t>Seebeck</a:t>
            </a:r>
            <a:r>
              <a:rPr lang="en-US" altLang="ja-JP" b="1" dirty="0"/>
              <a:t> coefficient</a:t>
            </a:r>
            <a:r>
              <a:rPr lang="ja-JP" altLang="en-US" b="1" dirty="0"/>
              <a:t>　</a:t>
            </a:r>
            <a:r>
              <a:rPr lang="en-US" altLang="ja-JP" b="1" i="1" dirty="0"/>
              <a:t>S</a:t>
            </a:r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1266" y="1413486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Ca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MnO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28184" y="1397464"/>
            <a:ext cx="17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La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Sr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FeO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 </a:t>
            </a:r>
            <a:endParaRPr kumimoji="1" lang="ja-JP" altLang="en-US" sz="2000" b="1" baseline="-250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521"/>
            <a:ext cx="4677322" cy="45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75" y="2008963"/>
            <a:ext cx="4669642" cy="452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Conclusions</a:t>
            </a:r>
            <a:endParaRPr kumimoji="1" lang="ja-JP" altLang="en-US" b="1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72822" y="141277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Above RT, all the samples for Pr</a:t>
            </a:r>
            <a:r>
              <a:rPr lang="en-US" altLang="ja-JP" sz="2400" baseline="-25000" dirty="0" smtClean="0"/>
              <a:t>1-x</a:t>
            </a:r>
            <a:r>
              <a:rPr lang="en-US" altLang="ja-JP" sz="2400" dirty="0" smtClean="0"/>
              <a:t>Sr</a:t>
            </a:r>
            <a:r>
              <a:rPr lang="en-US" altLang="ja-JP" sz="2400" baseline="-25000" dirty="0" smtClean="0"/>
              <a:t>x</a:t>
            </a:r>
            <a:r>
              <a:rPr lang="en-US" altLang="ja-JP" sz="2400" dirty="0" smtClean="0"/>
              <a:t>MnO</a:t>
            </a:r>
            <a:r>
              <a:rPr lang="en-US" altLang="ja-JP" sz="2400" baseline="-25000" dirty="0" smtClean="0"/>
              <a:t>3 </a:t>
            </a:r>
            <a:r>
              <a:rPr lang="en-US" altLang="ja-JP" sz="2400" dirty="0" smtClean="0"/>
              <a:t> exhibit </a:t>
            </a:r>
            <a:r>
              <a:rPr lang="en-US" altLang="ja-JP" sz="2400" dirty="0" smtClean="0">
                <a:solidFill>
                  <a:srgbClr val="00B050"/>
                </a:solidFill>
              </a:rPr>
              <a:t>small </a:t>
            </a:r>
            <a:r>
              <a:rPr lang="en-US" altLang="ja-JP" sz="2400" dirty="0" err="1" smtClean="0">
                <a:solidFill>
                  <a:srgbClr val="00B050"/>
                </a:solidFill>
              </a:rPr>
              <a:t>polaron</a:t>
            </a:r>
            <a:r>
              <a:rPr lang="en-US" altLang="ja-JP" sz="2400" dirty="0" smtClean="0">
                <a:solidFill>
                  <a:srgbClr val="00B050"/>
                </a:solidFill>
              </a:rPr>
              <a:t> hopping conduction</a:t>
            </a:r>
            <a:r>
              <a:rPr lang="en-US" altLang="ja-JP" sz="2400" dirty="0" smtClean="0"/>
              <a:t>. In particular, the </a:t>
            </a:r>
            <a:r>
              <a:rPr lang="en-US" altLang="ja-JP" sz="2400" dirty="0" err="1" smtClean="0"/>
              <a:t>Jahn</a:t>
            </a:r>
            <a:r>
              <a:rPr lang="en-US" altLang="ja-JP" sz="2400" dirty="0" smtClean="0"/>
              <a:t>-Teller </a:t>
            </a:r>
            <a:r>
              <a:rPr lang="en-US" altLang="ja-JP" sz="2400" dirty="0"/>
              <a:t>distortion  for x </a:t>
            </a:r>
            <a:r>
              <a:rPr lang="ja-JP" altLang="en-US" sz="2400" dirty="0"/>
              <a:t>≧ </a:t>
            </a:r>
            <a:r>
              <a:rPr lang="en-US" altLang="ja-JP" sz="2400" dirty="0"/>
              <a:t>0.4 </a:t>
            </a:r>
            <a:r>
              <a:rPr lang="en-US" altLang="ja-JP" sz="2400" dirty="0" smtClean="0"/>
              <a:t>is effective for the </a:t>
            </a:r>
            <a:r>
              <a:rPr lang="en-US" altLang="ja-JP" sz="2400" dirty="0" err="1" smtClean="0"/>
              <a:t>polaron</a:t>
            </a:r>
            <a:r>
              <a:rPr lang="en-US" altLang="ja-JP" sz="2400" dirty="0" smtClean="0"/>
              <a:t> formation.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Although the samples for x = 0.1 and 0.2 show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 positive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Seebeck</a:t>
            </a:r>
            <a:r>
              <a:rPr lang="en-US" altLang="ja-JP" sz="2400" dirty="0" smtClean="0">
                <a:solidFill>
                  <a:srgbClr val="FF0000"/>
                </a:solidFill>
              </a:rPr>
              <a:t> coefficient</a:t>
            </a:r>
            <a:r>
              <a:rPr lang="en-US" altLang="ja-JP" sz="2400" dirty="0" smtClean="0"/>
              <a:t>, all the samples show </a:t>
            </a:r>
            <a:r>
              <a:rPr lang="en-US" altLang="ja-JP" sz="2400" dirty="0" smtClean="0">
                <a:solidFill>
                  <a:srgbClr val="0070C0"/>
                </a:solidFill>
              </a:rPr>
              <a:t>negative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Seebeck</a:t>
            </a:r>
            <a:r>
              <a:rPr lang="en-US" altLang="ja-JP" sz="2400" dirty="0" smtClean="0">
                <a:solidFill>
                  <a:srgbClr val="0070C0"/>
                </a:solidFill>
              </a:rPr>
              <a:t> coefficient</a:t>
            </a:r>
            <a:r>
              <a:rPr lang="en-US" altLang="ja-JP" sz="2400" dirty="0" smtClean="0"/>
              <a:t> at high temperature.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The </a:t>
            </a:r>
            <a:r>
              <a:rPr lang="en-US" altLang="ja-JP" sz="2400" dirty="0" smtClean="0">
                <a:solidFill>
                  <a:srgbClr val="0070C0"/>
                </a:solidFill>
              </a:rPr>
              <a:t>n-type largest ZT </a:t>
            </a:r>
            <a:r>
              <a:rPr lang="en-US" altLang="ja-JP" sz="2400" dirty="0" smtClean="0"/>
              <a:t>of all the samples above RT is 0.085 at 1073K for x = 0.7.</a:t>
            </a:r>
            <a:endParaRPr lang="en-US" altLang="ja-JP" sz="24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The </a:t>
            </a:r>
            <a:r>
              <a:rPr lang="en-US" altLang="ja-JP" sz="2400" dirty="0" smtClean="0">
                <a:solidFill>
                  <a:srgbClr val="FF0000"/>
                </a:solidFill>
              </a:rPr>
              <a:t>p-type largest ZT </a:t>
            </a:r>
            <a:r>
              <a:rPr lang="en-US" altLang="ja-JP" sz="2400" dirty="0" smtClean="0"/>
              <a:t>is obtained for x = 0.1, attaining a maximum value of 0.0035 at 468K.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The </a:t>
            </a:r>
            <a:r>
              <a:rPr lang="en-US" altLang="ja-JP" sz="2400" dirty="0">
                <a:solidFill>
                  <a:srgbClr val="FF0000"/>
                </a:solidFill>
              </a:rPr>
              <a:t>large </a:t>
            </a:r>
            <a:r>
              <a:rPr lang="en-US" altLang="ja-JP" sz="2400" dirty="0" smtClean="0">
                <a:solidFill>
                  <a:srgbClr val="FF0000"/>
                </a:solidFill>
              </a:rPr>
              <a:t>p-type </a:t>
            </a:r>
            <a:r>
              <a:rPr lang="en-US" altLang="ja-JP" sz="2400" dirty="0" err="1">
                <a:solidFill>
                  <a:srgbClr val="FF0000"/>
                </a:solidFill>
              </a:rPr>
              <a:t>Seebeck</a:t>
            </a:r>
            <a:r>
              <a:rPr lang="en-US" altLang="ja-JP" sz="2400" dirty="0">
                <a:solidFill>
                  <a:srgbClr val="FF0000"/>
                </a:solidFill>
              </a:rPr>
              <a:t> coefficient </a:t>
            </a:r>
            <a:r>
              <a:rPr lang="en-US" altLang="ja-JP" sz="2400" dirty="0"/>
              <a:t>can be expected in </a:t>
            </a:r>
            <a:r>
              <a:rPr lang="en-US" altLang="ja-JP" sz="2400" dirty="0" smtClean="0"/>
              <a:t>the </a:t>
            </a:r>
            <a:r>
              <a:rPr lang="en-US" altLang="ja-JP" sz="2400" dirty="0" err="1" smtClean="0"/>
              <a:t>perovskite</a:t>
            </a:r>
            <a:r>
              <a:rPr lang="en-US" altLang="ja-JP" sz="2400" dirty="0" smtClean="0"/>
              <a:t>-type iron oxides at </a:t>
            </a:r>
            <a:r>
              <a:rPr lang="en-US" altLang="ja-JP" sz="2400" dirty="0"/>
              <a:t>the high temperature</a:t>
            </a:r>
            <a:r>
              <a:rPr lang="en-US" altLang="ja-JP" sz="2400" dirty="0" smtClean="0"/>
              <a:t>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40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95032" y="2564904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b="1" dirty="0" smtClean="0">
                <a:solidFill>
                  <a:srgbClr val="00B0F0"/>
                </a:solidFill>
              </a:rPr>
              <a:t>Thank you </a:t>
            </a:r>
          </a:p>
          <a:p>
            <a:r>
              <a:rPr lang="en-US" altLang="ja-JP" sz="4800" b="1" dirty="0" smtClean="0">
                <a:solidFill>
                  <a:srgbClr val="00B0F0"/>
                </a:solidFill>
              </a:rPr>
              <a:t>for your kind attention</a:t>
            </a:r>
            <a:endParaRPr lang="ja-JP" alt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19109" y="116632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thermoelectric </a:t>
            </a:r>
            <a:r>
              <a:rPr lang="en-US" altLang="ja-JP" b="1" dirty="0"/>
              <a:t>generation</a:t>
            </a:r>
            <a:endParaRPr kumimoji="1" lang="ja-JP" altLang="en-US" b="1" baseline="-25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0" y="3986489"/>
            <a:ext cx="3672408" cy="19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75" y="1854917"/>
            <a:ext cx="3673289" cy="34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43714" y="4168396"/>
            <a:ext cx="2022167" cy="4491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5907" y="5854574"/>
            <a:ext cx="540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0</a:t>
            </a:r>
            <a:r>
              <a:rPr lang="ja-JP" altLang="en-US" sz="1400" dirty="0"/>
              <a:t>℃</a:t>
            </a:r>
            <a:endParaRPr lang="en-US" altLang="ja-JP" sz="1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16963" y="3715171"/>
            <a:ext cx="85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500</a:t>
            </a:r>
            <a:r>
              <a:rPr lang="ja-JP" altLang="en-US" sz="1400" dirty="0"/>
              <a:t>℃</a:t>
            </a:r>
            <a:endParaRPr lang="en-US" altLang="ja-JP" sz="14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5" y="1704546"/>
            <a:ext cx="4101395" cy="10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コネクタ 18"/>
          <p:cNvCxnSpPr/>
          <p:nvPr/>
        </p:nvCxnSpPr>
        <p:spPr>
          <a:xfrm>
            <a:off x="1295119" y="1870308"/>
            <a:ext cx="0" cy="874434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295119" y="2035356"/>
            <a:ext cx="1872208" cy="0"/>
          </a:xfrm>
          <a:prstGeom prst="straightConnector1">
            <a:avLst/>
          </a:prstGeom>
          <a:ln w="158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818325" y="1685642"/>
            <a:ext cx="88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F0"/>
                </a:solidFill>
              </a:rPr>
              <a:t>50mm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3167327" y="1923824"/>
            <a:ext cx="0" cy="874434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1340473" y="2374459"/>
            <a:ext cx="379190" cy="64433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31023" y="2938160"/>
            <a:ext cx="186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Ca</a:t>
            </a:r>
            <a:r>
              <a:rPr kumimoji="1" lang="en-US" altLang="ja-JP" baseline="-25000" dirty="0" smtClean="0">
                <a:solidFill>
                  <a:srgbClr val="0070C0"/>
                </a:solidFill>
              </a:rPr>
              <a:t>0.99</a:t>
            </a:r>
            <a:r>
              <a:rPr kumimoji="1" lang="en-US" altLang="ja-JP" dirty="0" smtClean="0">
                <a:solidFill>
                  <a:srgbClr val="0070C0"/>
                </a:solidFill>
              </a:rPr>
              <a:t>Yb</a:t>
            </a:r>
            <a:r>
              <a:rPr kumimoji="1" lang="en-US" altLang="ja-JP" baseline="-25000" dirty="0" smtClean="0">
                <a:solidFill>
                  <a:srgbClr val="0070C0"/>
                </a:solidFill>
              </a:rPr>
              <a:t>0.01</a:t>
            </a:r>
            <a:r>
              <a:rPr kumimoji="1" lang="en-US" altLang="ja-JP" dirty="0" smtClean="0">
                <a:solidFill>
                  <a:srgbClr val="0070C0"/>
                </a:solidFill>
              </a:rPr>
              <a:t>MnO</a:t>
            </a:r>
            <a:r>
              <a:rPr kumimoji="1" lang="en-US" altLang="ja-JP" baseline="-25000" dirty="0" smtClean="0">
                <a:solidFill>
                  <a:srgbClr val="0070C0"/>
                </a:solidFill>
              </a:rPr>
              <a:t>3</a:t>
            </a:r>
            <a:endParaRPr kumimoji="1" lang="ja-JP" alt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2079407" y="2352474"/>
            <a:ext cx="319370" cy="9550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691129" y="3283621"/>
            <a:ext cx="276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[(Ca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0.9</a:t>
            </a:r>
            <a:r>
              <a:rPr kumimoji="1" lang="en-US" altLang="ja-JP" dirty="0" smtClean="0">
                <a:solidFill>
                  <a:srgbClr val="FF0000"/>
                </a:solidFill>
              </a:rPr>
              <a:t>Y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0.1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CoO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dirty="0" smtClean="0">
                <a:solidFill>
                  <a:srgbClr val="FF0000"/>
                </a:solidFill>
              </a:rPr>
              <a:t>]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0.62</a:t>
            </a:r>
            <a:r>
              <a:rPr lang="en-US" altLang="ja-JP" dirty="0" smtClean="0">
                <a:solidFill>
                  <a:srgbClr val="FF0000"/>
                </a:solidFill>
              </a:rPr>
              <a:t>Co</a:t>
            </a:r>
            <a:r>
              <a:rPr kumimoji="1" lang="en-US" altLang="ja-JP" dirty="0" smtClean="0">
                <a:solidFill>
                  <a:srgbClr val="FF0000"/>
                </a:solidFill>
              </a:rPr>
              <a:t>O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470582" y="3908259"/>
            <a:ext cx="671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</a:rPr>
              <a:t>heater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56171" y="4965096"/>
            <a:ext cx="2292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</a:rPr>
              <a:t>w</a:t>
            </a:r>
            <a:r>
              <a:rPr lang="en-US" altLang="ja-JP" sz="1400" b="1" dirty="0" smtClean="0">
                <a:solidFill>
                  <a:schemeClr val="bg1"/>
                </a:solidFill>
              </a:rPr>
              <a:t>ater cooled </a:t>
            </a:r>
            <a:r>
              <a:rPr lang="en-US" altLang="ja-JP" sz="1400" b="1" dirty="0" err="1" smtClean="0">
                <a:solidFill>
                  <a:schemeClr val="bg1"/>
                </a:solidFill>
              </a:rPr>
              <a:t>heatsink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2665881" y="4617504"/>
            <a:ext cx="63007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148745" y="4463615"/>
            <a:ext cx="76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297K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2665881" y="4158929"/>
            <a:ext cx="630070" cy="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152443" y="4059407"/>
            <a:ext cx="76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640K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776088" y="4689861"/>
            <a:ext cx="1039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</a:rPr>
              <a:t>⊿</a:t>
            </a:r>
            <a:r>
              <a:rPr lang="en-US" altLang="ja-JP" sz="1400" b="1" dirty="0" smtClean="0">
                <a:solidFill>
                  <a:schemeClr val="bg1"/>
                </a:solidFill>
              </a:rPr>
              <a:t>T = 343K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702302" y="2090082"/>
            <a:ext cx="88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1.4V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>
            <a:off x="6788704" y="2216320"/>
            <a:ext cx="136815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7400560" y="2274748"/>
            <a:ext cx="88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0.2W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739668" y="5377054"/>
            <a:ext cx="197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Z&lt;T&gt; = 0.25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43628" y="5607886"/>
            <a:ext cx="16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ja-JP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= 4%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507606" y="4866604"/>
            <a:ext cx="9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0.6A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5272" y="2704145"/>
            <a:ext cx="82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n</a:t>
            </a:r>
            <a:r>
              <a:rPr kumimoji="1" lang="en-US" altLang="ja-JP" dirty="0" smtClean="0">
                <a:solidFill>
                  <a:srgbClr val="0070C0"/>
                </a:solidFill>
              </a:rPr>
              <a:t>-type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414420" y="3010983"/>
            <a:ext cx="82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-type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37326"/>
              </p:ext>
            </p:extLst>
          </p:nvPr>
        </p:nvGraphicFramePr>
        <p:xfrm>
          <a:off x="4606903" y="5463497"/>
          <a:ext cx="2087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2" name="Equation" r:id="rId8" imgW="1282680" imgH="419040" progId="Equation.DSMT4">
                  <p:embed/>
                </p:oleObj>
              </mc:Choice>
              <mc:Fallback>
                <p:oleObj name="Equation" r:id="rId8" imgW="1282680" imgH="419040" progId="Equation.DSMT4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03" y="5463497"/>
                        <a:ext cx="20875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右矢印 4"/>
          <p:cNvSpPr/>
          <p:nvPr/>
        </p:nvSpPr>
        <p:spPr>
          <a:xfrm>
            <a:off x="6788704" y="5561486"/>
            <a:ext cx="469685" cy="5544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3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19109" y="116632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thermoelectric theory</a:t>
            </a:r>
            <a:endParaRPr kumimoji="1" lang="ja-JP" altLang="en-US" b="1" baseline="-25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5" y="1704546"/>
            <a:ext cx="4101395" cy="10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3310506" y="2137855"/>
            <a:ext cx="926468" cy="16967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439446" y="2036282"/>
            <a:ext cx="711393" cy="324759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656926" y="18006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FF00"/>
                </a:solidFill>
              </a:rPr>
              <a:t>j</a:t>
            </a:r>
            <a:endParaRPr kumimoji="1" lang="ja-JP" altLang="en-US" b="1" i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36152" y="1164395"/>
            <a:ext cx="48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H</a:t>
            </a:r>
            <a:endParaRPr kumimoji="1" lang="ja-JP" alt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31134" y="2835178"/>
            <a:ext cx="48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T</a:t>
            </a:r>
            <a:r>
              <a:rPr lang="en-US" altLang="ja-JP" sz="2400" b="1" baseline="-25000" dirty="0">
                <a:solidFill>
                  <a:srgbClr val="0070C0"/>
                </a:solidFill>
              </a:rPr>
              <a:t>L</a:t>
            </a:r>
            <a:endParaRPr kumimoji="1" lang="ja-JP" altLang="en-US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818922" y="1730425"/>
            <a:ext cx="953440" cy="1104753"/>
          </a:xfrm>
          <a:prstGeom prst="downArrow">
            <a:avLst/>
          </a:prstGeom>
          <a:gradFill>
            <a:gsLst>
              <a:gs pos="54000">
                <a:srgbClr val="00B050">
                  <a:alpha val="30000"/>
                </a:srgbClr>
              </a:gs>
              <a:gs pos="0">
                <a:srgbClr val="FF0000"/>
              </a:gs>
              <a:gs pos="30000">
                <a:srgbClr val="FFC000"/>
              </a:gs>
              <a:gs pos="74000">
                <a:srgbClr val="00B0F0"/>
              </a:gs>
              <a:gs pos="88000">
                <a:srgbClr val="0070C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90824" y="17512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err="1" smtClean="0">
                <a:solidFill>
                  <a:schemeClr val="bg1"/>
                </a:solidFill>
              </a:rPr>
              <a:t>j</a:t>
            </a:r>
            <a:r>
              <a:rPr kumimoji="1" lang="en-US" altLang="ja-JP" b="1" i="1" baseline="-25000" dirty="0" err="1" smtClean="0">
                <a:solidFill>
                  <a:schemeClr val="bg1"/>
                </a:solidFill>
              </a:rPr>
              <a:t>Q</a:t>
            </a:r>
            <a:endParaRPr kumimoji="1" lang="ja-JP" altLang="en-US" b="1" i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54088"/>
              </p:ext>
            </p:extLst>
          </p:nvPr>
        </p:nvGraphicFramePr>
        <p:xfrm>
          <a:off x="631151" y="3320491"/>
          <a:ext cx="3025775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0" name="Equation" r:id="rId6" imgW="1333440" imgH="927000" progId="Equation.DSMT4">
                  <p:embed/>
                </p:oleObj>
              </mc:Choice>
              <mc:Fallback>
                <p:oleObj name="Equation" r:id="rId6" imgW="13334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151" y="3320491"/>
                        <a:ext cx="3025775" cy="210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96404"/>
              </p:ext>
            </p:extLst>
          </p:nvPr>
        </p:nvGraphicFramePr>
        <p:xfrm>
          <a:off x="1908266" y="5458811"/>
          <a:ext cx="1728192" cy="106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1" name="Equation" r:id="rId8" imgW="761760" imgH="469800" progId="Equation.DSMT4">
                  <p:embed/>
                </p:oleObj>
              </mc:Choice>
              <mc:Fallback>
                <p:oleObj name="Equation" r:id="rId8" imgW="761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8266" y="5458811"/>
                        <a:ext cx="1728192" cy="106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40" y="2447751"/>
            <a:ext cx="4406049" cy="431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04145"/>
              </p:ext>
            </p:extLst>
          </p:nvPr>
        </p:nvGraphicFramePr>
        <p:xfrm>
          <a:off x="4792425" y="1205454"/>
          <a:ext cx="3954313" cy="146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2" name="Equation" r:id="rId11" imgW="1892160" imgH="698400" progId="Equation.DSMT4">
                  <p:embed/>
                </p:oleObj>
              </mc:Choice>
              <mc:Fallback>
                <p:oleObj name="Equation" r:id="rId11" imgW="1892160" imgH="698400" progId="Equation.DSMT4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425" y="1205454"/>
                        <a:ext cx="3954313" cy="1460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矢印コネクタ 4"/>
          <p:cNvCxnSpPr/>
          <p:nvPr/>
        </p:nvCxnSpPr>
        <p:spPr>
          <a:xfrm>
            <a:off x="5508104" y="4091068"/>
            <a:ext cx="0" cy="212890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076056" y="34447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c</a:t>
            </a:r>
            <a:r>
              <a:rPr lang="en-US" altLang="ja-JP" b="1" dirty="0" smtClean="0">
                <a:solidFill>
                  <a:srgbClr val="FF0000"/>
                </a:solidFill>
              </a:rPr>
              <a:t>riteria of practical </a:t>
            </a:r>
            <a:r>
              <a:rPr lang="en-US" altLang="ja-JP" b="1" dirty="0">
                <a:solidFill>
                  <a:srgbClr val="FF0000"/>
                </a:solidFill>
              </a:rPr>
              <a:t>application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160" y="5564888"/>
            <a:ext cx="1691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TE e</a:t>
            </a:r>
            <a:r>
              <a:rPr kumimoji="1" lang="en-US" altLang="ja-JP" b="1" dirty="0" smtClean="0"/>
              <a:t>nergy conversion efficiency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231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l</a:t>
            </a:r>
            <a:r>
              <a:rPr kumimoji="1" lang="en-US" altLang="ja-JP" b="1" dirty="0" smtClean="0"/>
              <a:t>ayered Co oxide Na</a:t>
            </a:r>
            <a:r>
              <a:rPr kumimoji="1" lang="en-US" altLang="ja-JP" b="1" baseline="-25000" dirty="0" smtClean="0"/>
              <a:t>x</a:t>
            </a:r>
            <a:r>
              <a:rPr kumimoji="1" lang="en-US" altLang="ja-JP" b="1" dirty="0" smtClean="0"/>
              <a:t>CoO</a:t>
            </a:r>
            <a:r>
              <a:rPr kumimoji="1" lang="en-US" altLang="ja-JP" b="1" baseline="-25000" dirty="0" smtClean="0"/>
              <a:t>2</a:t>
            </a:r>
            <a:endParaRPr kumimoji="1" lang="ja-JP" altLang="en-US" b="1" baseline="-25000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16732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2" y="836712"/>
            <a:ext cx="3597764" cy="467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330307" y="58412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I.Terasaki</a:t>
            </a:r>
            <a:r>
              <a:rPr kumimoji="1" lang="en-US" altLang="ja-JP" dirty="0" smtClean="0"/>
              <a:t> et al., </a:t>
            </a:r>
            <a:r>
              <a:rPr kumimoji="1" lang="en-US" altLang="ja-JP" dirty="0" err="1" smtClean="0"/>
              <a:t>Phys.Rev</a:t>
            </a:r>
            <a:r>
              <a:rPr kumimoji="1" lang="en-US" altLang="ja-JP" dirty="0" smtClean="0"/>
              <a:t>. B</a:t>
            </a:r>
            <a:r>
              <a:rPr kumimoji="1" lang="en-US" altLang="ja-JP" b="1" dirty="0" smtClean="0"/>
              <a:t>56</a:t>
            </a:r>
            <a:r>
              <a:rPr kumimoji="1" lang="en-US" altLang="ja-JP" dirty="0" smtClean="0"/>
              <a:t>, R12685 (1997).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3747" y="2177227"/>
            <a:ext cx="64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</a:t>
            </a:r>
          </a:p>
          <a:p>
            <a:r>
              <a:rPr kumimoji="1" lang="en-US" altLang="ja-JP" dirty="0" smtClean="0"/>
              <a:t>layer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16254" y="1268760"/>
            <a:ext cx="82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CoO</a:t>
            </a:r>
            <a:r>
              <a:rPr lang="en-US" altLang="ja-JP" baseline="-25000" dirty="0" smtClean="0"/>
              <a:t>2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layer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9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/>
              <a:t>m</a:t>
            </a:r>
            <a:r>
              <a:rPr lang="en-US" altLang="ja-JP" b="1" dirty="0" smtClean="0"/>
              <a:t>isfit-layered Co oxide Ca</a:t>
            </a:r>
            <a:r>
              <a:rPr lang="en-US" altLang="ja-JP" b="1" baseline="-25000" dirty="0" smtClean="0"/>
              <a:t>3</a:t>
            </a:r>
            <a:r>
              <a:rPr lang="en-US" altLang="ja-JP" b="1" dirty="0" smtClean="0"/>
              <a:t>Co</a:t>
            </a:r>
            <a:r>
              <a:rPr lang="en-US" altLang="ja-JP" b="1" baseline="-25000" dirty="0" smtClean="0"/>
              <a:t>4</a:t>
            </a:r>
            <a:r>
              <a:rPr lang="en-US" altLang="ja-JP" b="1" dirty="0" smtClean="0"/>
              <a:t>O</a:t>
            </a:r>
            <a:r>
              <a:rPr lang="en-US" altLang="ja-JP" b="1" baseline="-25000" dirty="0" smtClean="0"/>
              <a:t>9</a:t>
            </a:r>
            <a:endParaRPr kumimoji="1" lang="ja-JP" altLang="en-US" b="1" baseline="-25000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76312"/>
            <a:ext cx="55816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 DP121.jpg                                                      0001A6B8Miya HD                        B98698CA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870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923928" y="591436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Y.Miyazaki</a:t>
            </a:r>
            <a:r>
              <a:rPr kumimoji="1" lang="en-US" altLang="ja-JP" dirty="0" smtClean="0"/>
              <a:t> et al., </a:t>
            </a:r>
            <a:r>
              <a:rPr lang="en-US" altLang="ja-JP" dirty="0" err="1"/>
              <a:t>Jpn.J.Appl.Phys</a:t>
            </a:r>
            <a:r>
              <a:rPr lang="en-US" altLang="ja-JP" dirty="0"/>
              <a:t>. </a:t>
            </a:r>
            <a:r>
              <a:rPr lang="en-US" altLang="ja-JP" b="1" dirty="0"/>
              <a:t>39</a:t>
            </a:r>
            <a:r>
              <a:rPr lang="en-US" altLang="ja-JP" dirty="0"/>
              <a:t>, L531 (2000).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323528" y="4149080"/>
            <a:ext cx="216024" cy="109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2184379" y="5216424"/>
            <a:ext cx="108012" cy="6405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758628" y="5906120"/>
            <a:ext cx="82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CoO</a:t>
            </a:r>
            <a:r>
              <a:rPr lang="en-US" altLang="ja-JP" baseline="-25000" dirty="0" smtClean="0"/>
              <a:t>2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layer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499" y="5246789"/>
            <a:ext cx="14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CoO</a:t>
            </a:r>
            <a:r>
              <a:rPr lang="en-US" altLang="ja-JP" baseline="-25000" dirty="0" smtClean="0"/>
              <a:t>3</a:t>
            </a:r>
            <a:r>
              <a:rPr lang="ja-JP" altLang="en-US" baseline="-25000" dirty="0" smtClean="0"/>
              <a:t>＋</a:t>
            </a:r>
            <a:r>
              <a:rPr lang="en-US" altLang="ja-JP" baseline="-25000" dirty="0"/>
              <a:t>δ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/>
              <a:t>b</a:t>
            </a:r>
            <a:r>
              <a:rPr kumimoji="1" lang="en-US" altLang="ja-JP" dirty="0" smtClean="0"/>
              <a:t>lock layer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19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 err="1"/>
              <a:t>p</a:t>
            </a:r>
            <a:r>
              <a:rPr lang="en-US" altLang="ja-JP" b="1" dirty="0" err="1" smtClean="0"/>
              <a:t>erovskite</a:t>
            </a:r>
            <a:r>
              <a:rPr lang="en-US" altLang="ja-JP" b="1" dirty="0" smtClean="0"/>
              <a:t>-type oxides</a:t>
            </a:r>
            <a:endParaRPr kumimoji="1" lang="ja-JP" altLang="en-US" b="1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99" y="748143"/>
            <a:ext cx="3600400" cy="30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48" y="810028"/>
            <a:ext cx="276383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08890" y="39902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La</a:t>
            </a:r>
            <a:r>
              <a:rPr kumimoji="1" lang="en-US" altLang="ja-JP" baseline="-25000" dirty="0" smtClean="0"/>
              <a:t>1-x</a:t>
            </a:r>
            <a:r>
              <a:rPr kumimoji="1" lang="en-US" altLang="ja-JP" dirty="0" smtClean="0"/>
              <a:t>Sr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FeO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(0.05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0.25)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7825" y="39902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La</a:t>
            </a:r>
            <a:r>
              <a:rPr kumimoji="1" lang="en-US" altLang="ja-JP" baseline="-25000" dirty="0" smtClean="0"/>
              <a:t>1-x</a:t>
            </a:r>
            <a:r>
              <a:rPr kumimoji="1" lang="en-US" altLang="ja-JP" dirty="0" smtClean="0"/>
              <a:t>Sr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(0.00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0.40)</a:t>
            </a:r>
            <a:endParaRPr kumimoji="1" lang="ja-JP" altLang="en-US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41" y="4365103"/>
            <a:ext cx="2666659" cy="22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2" y="4365103"/>
            <a:ext cx="1645310" cy="22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51082" y="3651650"/>
            <a:ext cx="428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/>
              <a:t>M.Iijima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et al., </a:t>
            </a:r>
            <a:r>
              <a:rPr lang="en-US" altLang="ja-JP" sz="1600" dirty="0"/>
              <a:t>Proceedings of </a:t>
            </a:r>
            <a:r>
              <a:rPr lang="en-US" altLang="ja-JP" sz="1600" dirty="0" smtClean="0"/>
              <a:t>ICT98, </a:t>
            </a:r>
            <a:r>
              <a:rPr lang="en-US" altLang="ja-JP" sz="1600" dirty="0"/>
              <a:t>598 (1998</a:t>
            </a:r>
            <a:r>
              <a:rPr lang="en-US" altLang="ja-JP" sz="1600" dirty="0" smtClean="0"/>
              <a:t>).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36000" y="3668231"/>
            <a:ext cx="4572001" cy="35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/>
              <a:t>K.Iwasaki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et al., </a:t>
            </a:r>
            <a:r>
              <a:rPr lang="en-US" altLang="ja-JP" sz="1600" dirty="0" err="1"/>
              <a:t>J.Solid</a:t>
            </a:r>
            <a:r>
              <a:rPr lang="en-US" altLang="ja-JP" sz="1600" dirty="0"/>
              <a:t> State Chem. </a:t>
            </a:r>
            <a:r>
              <a:rPr lang="en-US" altLang="ja-JP" sz="1600" b="1" dirty="0"/>
              <a:t>181</a:t>
            </a:r>
            <a:r>
              <a:rPr lang="en-US" altLang="ja-JP" sz="1600" dirty="0"/>
              <a:t>, 3145 (2008).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51720" y="44684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</a:t>
            </a:r>
            <a:r>
              <a:rPr kumimoji="1" lang="en-US" altLang="ja-JP" baseline="30000" dirty="0" smtClean="0"/>
              <a:t>3+</a:t>
            </a:r>
            <a:r>
              <a:rPr kumimoji="1" lang="en-US" altLang="ja-JP" dirty="0" smtClean="0"/>
              <a:t>(d</a:t>
            </a:r>
            <a:r>
              <a:rPr kumimoji="1" lang="en-US" altLang="ja-JP" baseline="30000" dirty="0" smtClean="0"/>
              <a:t>5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5284" y="44684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</a:t>
            </a:r>
            <a:r>
              <a:rPr lang="en-US" altLang="ja-JP" baseline="30000" dirty="0"/>
              <a:t>4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(d</a:t>
            </a:r>
            <a:r>
              <a:rPr lang="en-US" altLang="ja-JP" baseline="30000" dirty="0" smtClean="0"/>
              <a:t>4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46866" y="44858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</a:t>
            </a:r>
            <a:r>
              <a:rPr kumimoji="1" lang="en-US" altLang="ja-JP" baseline="30000" dirty="0" smtClean="0"/>
              <a:t>3+</a:t>
            </a:r>
            <a:r>
              <a:rPr kumimoji="1" lang="en-US" altLang="ja-JP" dirty="0" smtClean="0"/>
              <a:t>(d</a:t>
            </a:r>
            <a:r>
              <a:rPr lang="en-US" altLang="ja-JP" baseline="30000" dirty="0"/>
              <a:t>6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90982" y="44684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</a:t>
            </a:r>
            <a:r>
              <a:rPr lang="en-US" altLang="ja-JP" baseline="30000" dirty="0"/>
              <a:t>4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(d</a:t>
            </a:r>
            <a:r>
              <a:rPr lang="en-US" altLang="ja-JP" baseline="30000" dirty="0" smtClean="0"/>
              <a:t>5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1851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 = 6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06933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</a:t>
            </a:r>
            <a:r>
              <a:rPr lang="en-US" altLang="ja-JP" baseline="-25000" dirty="0"/>
              <a:t>4</a:t>
            </a:r>
            <a:r>
              <a:rPr kumimoji="1" lang="en-US" altLang="ja-JP" dirty="0" smtClean="0"/>
              <a:t> = 10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52024" y="49785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 = 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98994" y="49782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</a:t>
            </a:r>
            <a:r>
              <a:rPr lang="en-US" altLang="ja-JP" baseline="-25000" dirty="0"/>
              <a:t>4</a:t>
            </a:r>
            <a:r>
              <a:rPr kumimoji="1" lang="en-US" altLang="ja-JP" dirty="0" smtClean="0"/>
              <a:t> = 6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34300"/>
              </p:ext>
            </p:extLst>
          </p:nvPr>
        </p:nvGraphicFramePr>
        <p:xfrm>
          <a:off x="2275458" y="5462736"/>
          <a:ext cx="1468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1" name="Equation" r:id="rId9" imgW="977760" imgH="660240" progId="Equation.DSMT4">
                  <p:embed/>
                </p:oleObj>
              </mc:Choice>
              <mc:Fallback>
                <p:oleObj name="Equation" r:id="rId9" imgW="977760" imgH="66024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458" y="5462736"/>
                        <a:ext cx="14684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61213"/>
              </p:ext>
            </p:extLst>
          </p:nvPr>
        </p:nvGraphicFramePr>
        <p:xfrm>
          <a:off x="4999038" y="5500688"/>
          <a:ext cx="1487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2" name="Equation" r:id="rId11" imgW="990360" imgH="660240" progId="Equation.DSMT4">
                  <p:embed/>
                </p:oleObj>
              </mc:Choice>
              <mc:Fallback>
                <p:oleObj name="Equation" r:id="rId11" imgW="990360" imgH="660240" progId="Equation.DSMT4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5500688"/>
                        <a:ext cx="1487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矢印コネクタ 15"/>
          <p:cNvCxnSpPr/>
          <p:nvPr/>
        </p:nvCxnSpPr>
        <p:spPr>
          <a:xfrm flipV="1">
            <a:off x="6367046" y="1988841"/>
            <a:ext cx="554954" cy="432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25" y="921737"/>
            <a:ext cx="450675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" y="921737"/>
            <a:ext cx="450674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54309"/>
              </p:ext>
            </p:extLst>
          </p:nvPr>
        </p:nvGraphicFramePr>
        <p:xfrm>
          <a:off x="2353451" y="1268760"/>
          <a:ext cx="774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6" name="Equation" r:id="rId6" imgW="774360" imgH="457200" progId="Equation.DSMT4">
                  <p:embed/>
                </p:oleObj>
              </mc:Choice>
              <mc:Fallback>
                <p:oleObj name="Equation" r:id="rId6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3451" y="1268760"/>
                        <a:ext cx="774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74916"/>
              </p:ext>
            </p:extLst>
          </p:nvPr>
        </p:nvGraphicFramePr>
        <p:xfrm>
          <a:off x="5400104" y="1268760"/>
          <a:ext cx="774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7" name="Equation" r:id="rId8" imgW="774360" imgH="457200" progId="Equation.DSMT4">
                  <p:embed/>
                </p:oleObj>
              </mc:Choice>
              <mc:Fallback>
                <p:oleObj name="Equation" r:id="rId8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0104" y="1268760"/>
                        <a:ext cx="774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07578" y="3559618"/>
            <a:ext cx="2519804" cy="278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yuto\Pictures\図1.bm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3" y="3519480"/>
            <a:ext cx="2094055" cy="27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:\web\ynu-logo\base04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67" y="3538977"/>
            <a:ext cx="3673672" cy="275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249875" y="6224379"/>
            <a:ext cx="3315406" cy="31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 smtClean="0"/>
              <a:t>Y.Tokura</a:t>
            </a:r>
            <a:r>
              <a:rPr kumimoji="1" lang="en-US" altLang="ja-JP" sz="1400" i="1" dirty="0" smtClean="0"/>
              <a:t> et a</a:t>
            </a:r>
            <a:r>
              <a:rPr kumimoji="1" lang="en-US" altLang="ja-JP" sz="1400" dirty="0" smtClean="0"/>
              <a:t>l., </a:t>
            </a:r>
            <a:r>
              <a:rPr kumimoji="1" lang="en-US" altLang="ja-JP" sz="1400" dirty="0" err="1" smtClean="0"/>
              <a:t>Physica</a:t>
            </a:r>
            <a:r>
              <a:rPr kumimoji="1" lang="en-US" altLang="ja-JP" sz="1400" dirty="0" smtClean="0"/>
              <a:t> C </a:t>
            </a:r>
            <a:r>
              <a:rPr kumimoji="1" lang="en-US" altLang="ja-JP" sz="1400" b="1" dirty="0" smtClean="0"/>
              <a:t>263</a:t>
            </a:r>
            <a:r>
              <a:rPr kumimoji="1" lang="en-US" altLang="ja-JP" sz="1400" dirty="0" smtClean="0"/>
              <a:t>, 544 (1996)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06433" y="6235012"/>
            <a:ext cx="3315406" cy="31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 smtClean="0"/>
              <a:t>Z.Jirak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et al</a:t>
            </a:r>
            <a:r>
              <a:rPr kumimoji="1" lang="en-US" altLang="ja-JP" sz="1400" dirty="0" smtClean="0"/>
              <a:t>., J.Appl.Phys.</a:t>
            </a:r>
            <a:r>
              <a:rPr kumimoji="1" lang="en-US" altLang="ja-JP" sz="1400" b="1" dirty="0" smtClean="0"/>
              <a:t>11</a:t>
            </a:r>
            <a:r>
              <a:rPr kumimoji="1" lang="en-US" altLang="ja-JP" sz="1400" dirty="0" smtClean="0"/>
              <a:t>, 7404 (2001)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263671" y="1556792"/>
            <a:ext cx="500017" cy="62508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H="1" flipV="1">
            <a:off x="7264136" y="1869334"/>
            <a:ext cx="404208" cy="55155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018707" y="748928"/>
            <a:ext cx="27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baseline="-25000" dirty="0" smtClean="0"/>
              <a:t>1-x</a:t>
            </a:r>
            <a:r>
              <a:rPr lang="en-US" altLang="ja-JP" dirty="0" smtClean="0"/>
              <a:t>Ca</a:t>
            </a:r>
            <a:r>
              <a:rPr kumimoji="1" lang="en-US" altLang="ja-JP" baseline="-25000" dirty="0" smtClean="0"/>
              <a:t>x</a:t>
            </a:r>
            <a:r>
              <a:rPr lang="en-US" altLang="ja-JP" dirty="0" smtClean="0"/>
              <a:t>Mn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(0.1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0.7)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01542" y="756265"/>
            <a:ext cx="27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baseline="-25000" dirty="0" smtClean="0"/>
              <a:t>1-x</a:t>
            </a:r>
            <a:r>
              <a:rPr lang="en-US" altLang="ja-JP" dirty="0" smtClean="0"/>
              <a:t>Sr</a:t>
            </a:r>
            <a:r>
              <a:rPr kumimoji="1" lang="en-US" altLang="ja-JP" baseline="-25000" dirty="0" smtClean="0"/>
              <a:t>x</a:t>
            </a:r>
            <a:r>
              <a:rPr lang="en-US" altLang="ja-JP" dirty="0" smtClean="0"/>
              <a:t>Mn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(0.1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0.7)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 err="1"/>
              <a:t>p</a:t>
            </a:r>
            <a:r>
              <a:rPr lang="en-US" altLang="ja-JP" b="1" dirty="0" err="1" smtClean="0"/>
              <a:t>erovskite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Mn</a:t>
            </a:r>
            <a:r>
              <a:rPr lang="en-US" altLang="ja-JP" b="1" dirty="0" smtClean="0"/>
              <a:t> oxides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811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直線コネクタ 30"/>
          <p:cNvCxnSpPr/>
          <p:nvPr/>
        </p:nvCxnSpPr>
        <p:spPr>
          <a:xfrm>
            <a:off x="4516573" y="469678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516573" y="478105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618013" y="470114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608765" y="479579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618013" y="535303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608765" y="528113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5608765" y="521404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5754393" y="5031554"/>
            <a:ext cx="0" cy="47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5947044" y="5045656"/>
            <a:ext cx="0" cy="47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6156984" y="5045655"/>
            <a:ext cx="0" cy="47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4854852" y="4560316"/>
            <a:ext cx="0" cy="47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4525821" y="4075340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kumimoji="1" lang="en-US" altLang="ja-JP" sz="2400" b="1" baseline="30000" dirty="0" smtClean="0"/>
              <a:t>3+</a:t>
            </a:r>
            <a:endParaRPr kumimoji="1" lang="ja-JP" altLang="en-US" sz="2400" b="1" baseline="-25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22117" y="4075340"/>
            <a:ext cx="98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lang="en-US" altLang="ja-JP" sz="2400" b="1" baseline="30000" dirty="0" smtClean="0"/>
              <a:t>4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-25000" dirty="0"/>
          </a:p>
        </p:txBody>
      </p:sp>
      <p:cxnSp>
        <p:nvCxnSpPr>
          <p:cNvPr id="44" name="直線コネクタ 43"/>
          <p:cNvCxnSpPr/>
          <p:nvPr/>
        </p:nvCxnSpPr>
        <p:spPr>
          <a:xfrm>
            <a:off x="4525821" y="539081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516573" y="53189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516573" y="525183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4662201" y="5069339"/>
            <a:ext cx="0" cy="47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4854852" y="5083441"/>
            <a:ext cx="0" cy="47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5064792" y="5083440"/>
            <a:ext cx="0" cy="47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380896" y="5747450"/>
            <a:ext cx="109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g</a:t>
            </a:r>
            <a:r>
              <a:rPr lang="en-US" altLang="ja-JP" sz="2400" b="1" baseline="-25000" dirty="0" smtClean="0">
                <a:solidFill>
                  <a:srgbClr val="0070C0"/>
                </a:solidFill>
              </a:rPr>
              <a:t>3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= 10</a:t>
            </a:r>
            <a:endParaRPr kumimoji="1" lang="ja-JP" altLang="en-US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545563" y="5754974"/>
            <a:ext cx="109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</a:rPr>
              <a:t>g</a:t>
            </a:r>
            <a:r>
              <a:rPr lang="en-US" altLang="ja-JP" sz="2400" b="1" baseline="-25000" dirty="0" smtClean="0">
                <a:solidFill>
                  <a:srgbClr val="0070C0"/>
                </a:solidFill>
              </a:rPr>
              <a:t>4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= 4</a:t>
            </a:r>
            <a:endParaRPr kumimoji="1" lang="ja-JP" altLang="en-US" sz="2400" b="1" baseline="-25000" dirty="0">
              <a:solidFill>
                <a:srgbClr val="0070C0"/>
              </a:solidFill>
            </a:endParaRPr>
          </a:p>
        </p:txBody>
      </p:sp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75507"/>
              </p:ext>
            </p:extLst>
          </p:nvPr>
        </p:nvGraphicFramePr>
        <p:xfrm>
          <a:off x="5168900" y="1268413"/>
          <a:ext cx="33512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8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8900" y="1268413"/>
                        <a:ext cx="335121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直線コネクタ 53"/>
          <p:cNvCxnSpPr/>
          <p:nvPr/>
        </p:nvCxnSpPr>
        <p:spPr>
          <a:xfrm>
            <a:off x="6819719" y="453700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842094" y="478709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934285" y="454305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934286" y="48018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943534" y="535907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934286" y="528718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934286" y="522009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8079914" y="5037599"/>
            <a:ext cx="0" cy="470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8272565" y="5051701"/>
            <a:ext cx="0" cy="470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8482505" y="5051700"/>
            <a:ext cx="0" cy="470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V="1">
            <a:off x="7180373" y="4566361"/>
            <a:ext cx="0" cy="470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6851342" y="4081385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kumimoji="1" lang="en-US" altLang="ja-JP" sz="2400" b="1" baseline="30000" dirty="0" smtClean="0"/>
              <a:t>3+</a:t>
            </a:r>
            <a:endParaRPr kumimoji="1" lang="ja-JP" altLang="en-US" sz="2400" b="1" baseline="-25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947638" y="4081385"/>
            <a:ext cx="98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lang="en-US" altLang="ja-JP" sz="2400" b="1" baseline="30000" dirty="0" smtClean="0"/>
              <a:t>4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-25000" dirty="0"/>
          </a:p>
        </p:txBody>
      </p:sp>
      <p:cxnSp>
        <p:nvCxnSpPr>
          <p:cNvPr id="67" name="直線コネクタ 66"/>
          <p:cNvCxnSpPr/>
          <p:nvPr/>
        </p:nvCxnSpPr>
        <p:spPr>
          <a:xfrm>
            <a:off x="6851342" y="53968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6842094" y="532496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842094" y="525787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6987722" y="5075384"/>
            <a:ext cx="0" cy="470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7180373" y="5089486"/>
            <a:ext cx="0" cy="470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V="1">
            <a:off x="7390313" y="5089485"/>
            <a:ext cx="0" cy="470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6713203" y="5789934"/>
            <a:ext cx="109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g</a:t>
            </a:r>
            <a:r>
              <a:rPr lang="en-US" altLang="ja-JP" sz="2400" b="1" baseline="-25000" dirty="0" smtClean="0">
                <a:solidFill>
                  <a:srgbClr val="00B050"/>
                </a:solidFill>
              </a:rPr>
              <a:t>3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= </a:t>
            </a:r>
            <a:r>
              <a:rPr lang="en-US" altLang="ja-JP" sz="2400" b="1" dirty="0">
                <a:solidFill>
                  <a:srgbClr val="00B050"/>
                </a:solidFill>
              </a:rPr>
              <a:t>5</a:t>
            </a:r>
            <a:endParaRPr kumimoji="1" lang="ja-JP" altLang="en-US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877994" y="5767398"/>
            <a:ext cx="109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g</a:t>
            </a:r>
            <a:r>
              <a:rPr lang="en-US" altLang="ja-JP" sz="2400" b="1" baseline="-25000" dirty="0" smtClean="0">
                <a:solidFill>
                  <a:srgbClr val="00B050"/>
                </a:solidFill>
              </a:rPr>
              <a:t>4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= 4</a:t>
            </a:r>
            <a:endParaRPr kumimoji="1" lang="ja-JP" altLang="en-US" sz="2400" b="1" baseline="-25000" dirty="0">
              <a:solidFill>
                <a:srgbClr val="00B050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73495"/>
              </p:ext>
            </p:extLst>
          </p:nvPr>
        </p:nvGraphicFramePr>
        <p:xfrm>
          <a:off x="5658078" y="2420888"/>
          <a:ext cx="24034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" name="Equation" r:id="rId7" imgW="1384200" imgH="253800" progId="Equation.DSMT4">
                  <p:embed/>
                </p:oleObj>
              </mc:Choice>
              <mc:Fallback>
                <p:oleObj name="Equation" r:id="rId7" imgW="1384200" imgH="253800" progId="Equation.DSMT4">
                  <p:embed/>
                  <p:pic>
                    <p:nvPicPr>
                      <p:cNvPr id="0" name="オブジェクト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078" y="2420888"/>
                        <a:ext cx="24034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457193"/>
              </p:ext>
            </p:extLst>
          </p:nvPr>
        </p:nvGraphicFramePr>
        <p:xfrm>
          <a:off x="4429506" y="3104949"/>
          <a:ext cx="2117316" cy="64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" name="Equation" r:id="rId9" imgW="1409400" imgH="431640" progId="Equation.DSMT4">
                  <p:embed/>
                </p:oleObj>
              </mc:Choice>
              <mc:Fallback>
                <p:oleObj name="Equation" r:id="rId9" imgW="1409400" imgH="43164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506" y="3104949"/>
                        <a:ext cx="2117316" cy="648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817301"/>
              </p:ext>
            </p:extLst>
          </p:nvPr>
        </p:nvGraphicFramePr>
        <p:xfrm>
          <a:off x="6889750" y="3128963"/>
          <a:ext cx="2022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1" name="Equation" r:id="rId11" imgW="1346040" imgH="431640" progId="Equation.DSMT4">
                  <p:embed/>
                </p:oleObj>
              </mc:Choice>
              <mc:Fallback>
                <p:oleObj name="Equation" r:id="rId11" imgW="1346040" imgH="43164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3128963"/>
                        <a:ext cx="20224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b="1" dirty="0" err="1"/>
              <a:t>p</a:t>
            </a:r>
            <a:r>
              <a:rPr lang="en-US" altLang="ja-JP" b="1" dirty="0" err="1" smtClean="0"/>
              <a:t>erovskite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Mn</a:t>
            </a:r>
            <a:r>
              <a:rPr lang="en-US" altLang="ja-JP" b="1" dirty="0" smtClean="0"/>
              <a:t> oxides</a:t>
            </a:r>
            <a:endParaRPr kumimoji="1" lang="ja-JP" altLang="en-US" b="1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827584" y="1110443"/>
            <a:ext cx="27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baseline="-25000" dirty="0" smtClean="0"/>
              <a:t>1-x</a:t>
            </a:r>
            <a:r>
              <a:rPr lang="en-US" altLang="ja-JP" dirty="0" smtClean="0"/>
              <a:t>Ca</a:t>
            </a:r>
            <a:r>
              <a:rPr kumimoji="1" lang="en-US" altLang="ja-JP" baseline="-25000" dirty="0" smtClean="0"/>
              <a:t>x</a:t>
            </a:r>
            <a:r>
              <a:rPr lang="en-US" altLang="ja-JP" dirty="0" smtClean="0"/>
              <a:t>Mn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(0.1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0.7)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60437" y="1628800"/>
            <a:ext cx="27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baseline="-25000" dirty="0" smtClean="0"/>
              <a:t>1-x</a:t>
            </a:r>
            <a:r>
              <a:rPr lang="en-US" altLang="ja-JP" dirty="0" smtClean="0"/>
              <a:t>Sr</a:t>
            </a:r>
            <a:r>
              <a:rPr kumimoji="1" lang="en-US" altLang="ja-JP" baseline="-25000" dirty="0" smtClean="0"/>
              <a:t>x</a:t>
            </a:r>
            <a:r>
              <a:rPr lang="en-US" altLang="ja-JP" dirty="0" smtClean="0"/>
              <a:t>Mn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(0.1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0.7)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83568" y="1110443"/>
            <a:ext cx="3060327" cy="887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13" y="2332932"/>
            <a:ext cx="315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Low x (Mn</a:t>
            </a:r>
            <a:r>
              <a:rPr kumimoji="1" lang="en-US" altLang="ja-JP" b="1" baseline="30000" dirty="0" smtClean="0"/>
              <a:t>4+</a:t>
            </a:r>
            <a:r>
              <a:rPr kumimoji="1" lang="en-US" altLang="ja-JP" b="1" dirty="0" smtClean="0"/>
              <a:t> poor) ; p-type</a:t>
            </a:r>
            <a:endParaRPr kumimoji="1" lang="ja-JP" altLang="en-US" b="1" dirty="0"/>
          </a:p>
        </p:txBody>
      </p:sp>
      <p:cxnSp>
        <p:nvCxnSpPr>
          <p:cNvPr id="78" name="直線コネクタ 77"/>
          <p:cNvCxnSpPr/>
          <p:nvPr/>
        </p:nvCxnSpPr>
        <p:spPr>
          <a:xfrm>
            <a:off x="220142" y="335795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220142" y="34422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1321582" y="336230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1312334" y="345696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1321582" y="40141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1312334" y="394230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1312334" y="387520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V="1">
            <a:off x="1457962" y="3692718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V="1">
            <a:off x="1650613" y="3706820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V="1">
            <a:off x="1860553" y="3706819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 flipV="1">
            <a:off x="558421" y="3221480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229390" y="2736504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kumimoji="1" lang="en-US" altLang="ja-JP" sz="2400" b="1" baseline="30000" dirty="0" smtClean="0"/>
              <a:t>3+</a:t>
            </a:r>
            <a:endParaRPr kumimoji="1" lang="ja-JP" altLang="en-US" sz="2400" b="1" baseline="-250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325686" y="2736504"/>
            <a:ext cx="98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lang="en-US" altLang="ja-JP" sz="2400" b="1" baseline="30000" dirty="0" smtClean="0"/>
              <a:t>4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-25000" dirty="0"/>
          </a:p>
        </p:txBody>
      </p:sp>
      <p:cxnSp>
        <p:nvCxnSpPr>
          <p:cNvPr id="91" name="直線コネクタ 90"/>
          <p:cNvCxnSpPr/>
          <p:nvPr/>
        </p:nvCxnSpPr>
        <p:spPr>
          <a:xfrm>
            <a:off x="229390" y="405198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220142" y="398008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220142" y="391299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V="1">
            <a:off x="365770" y="3730503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558421" y="3744605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V="1">
            <a:off x="768361" y="3744604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2248859" y="335795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2248859" y="344221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2587138" y="3221479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2258107" y="2736503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kumimoji="1" lang="en-US" altLang="ja-JP" sz="2400" b="1" baseline="30000" dirty="0" smtClean="0"/>
              <a:t>3+</a:t>
            </a:r>
            <a:endParaRPr kumimoji="1" lang="ja-JP" altLang="en-US" sz="2400" b="1" baseline="-25000" dirty="0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2258107" y="405198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2248859" y="39800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2248859" y="391299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 flipV="1">
            <a:off x="2394487" y="3730502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 flipV="1">
            <a:off x="2587138" y="3744604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V="1">
            <a:off x="2797078" y="3744603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3245967" y="33579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3245967" y="344221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flipV="1">
            <a:off x="3584246" y="3221478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3255215" y="2736502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kumimoji="1" lang="en-US" altLang="ja-JP" sz="2400" b="1" baseline="30000" dirty="0" smtClean="0"/>
              <a:t>3+</a:t>
            </a:r>
            <a:endParaRPr kumimoji="1" lang="ja-JP" altLang="en-US" sz="2400" b="1" baseline="-25000" dirty="0"/>
          </a:p>
        </p:txBody>
      </p:sp>
      <p:cxnSp>
        <p:nvCxnSpPr>
          <p:cNvPr id="111" name="直線コネクタ 110"/>
          <p:cNvCxnSpPr/>
          <p:nvPr/>
        </p:nvCxnSpPr>
        <p:spPr>
          <a:xfrm>
            <a:off x="3255215" y="405197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3245967" y="398008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245967" y="391299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/>
          <p:nvPr/>
        </p:nvCxnSpPr>
        <p:spPr>
          <a:xfrm flipV="1">
            <a:off x="3391595" y="3730501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 flipV="1">
            <a:off x="3584246" y="3744603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 flipV="1">
            <a:off x="3794186" y="3744602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597724" y="4381695"/>
            <a:ext cx="315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High</a:t>
            </a:r>
            <a:r>
              <a:rPr kumimoji="1" lang="en-US" altLang="ja-JP" b="1" dirty="0" smtClean="0"/>
              <a:t> x (Mn</a:t>
            </a:r>
            <a:r>
              <a:rPr kumimoji="1" lang="en-US" altLang="ja-JP" b="1" baseline="30000" dirty="0" smtClean="0"/>
              <a:t>4+</a:t>
            </a:r>
            <a:r>
              <a:rPr kumimoji="1" lang="en-US" altLang="ja-JP" b="1" dirty="0" smtClean="0"/>
              <a:t> rich) ; n-type</a:t>
            </a:r>
            <a:endParaRPr kumimoji="1" lang="ja-JP" altLang="en-US" b="1" dirty="0"/>
          </a:p>
        </p:txBody>
      </p:sp>
      <p:cxnSp>
        <p:nvCxnSpPr>
          <p:cNvPr id="118" name="直線コネクタ 117"/>
          <p:cNvCxnSpPr/>
          <p:nvPr/>
        </p:nvCxnSpPr>
        <p:spPr>
          <a:xfrm>
            <a:off x="220142" y="544319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220142" y="552745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1321582" y="544754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1312334" y="554220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1321582" y="609943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1312334" y="602754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1312334" y="596044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flipV="1">
            <a:off x="1457962" y="5777957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1650613" y="5792059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 flipV="1">
            <a:off x="1860553" y="5792058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229390" y="4821743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lang="en-US" altLang="ja-JP" sz="2400" b="1" baseline="30000" dirty="0"/>
              <a:t>4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-25000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1325686" y="4821743"/>
            <a:ext cx="98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lang="en-US" altLang="ja-JP" sz="2400" b="1" baseline="30000" dirty="0" smtClean="0"/>
              <a:t>4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-25000" dirty="0"/>
          </a:p>
        </p:txBody>
      </p:sp>
      <p:cxnSp>
        <p:nvCxnSpPr>
          <p:cNvPr id="131" name="直線コネクタ 130"/>
          <p:cNvCxnSpPr/>
          <p:nvPr/>
        </p:nvCxnSpPr>
        <p:spPr>
          <a:xfrm>
            <a:off x="229390" y="613722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220142" y="606532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220142" y="59982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flipV="1">
            <a:off x="365770" y="5815742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flipV="1">
            <a:off x="558421" y="5829844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 flipV="1">
            <a:off x="768361" y="5829843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2248859" y="544318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2248859" y="552745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 flipV="1">
            <a:off x="2587138" y="5306718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/>
          <p:cNvSpPr txBox="1"/>
          <p:nvPr/>
        </p:nvSpPr>
        <p:spPr>
          <a:xfrm>
            <a:off x="2258107" y="4821742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kumimoji="1" lang="en-US" altLang="ja-JP" sz="2400" b="1" baseline="30000" dirty="0" smtClean="0"/>
              <a:t>3+</a:t>
            </a:r>
            <a:endParaRPr kumimoji="1" lang="ja-JP" altLang="en-US" sz="2400" b="1" baseline="-25000" dirty="0"/>
          </a:p>
        </p:txBody>
      </p:sp>
      <p:cxnSp>
        <p:nvCxnSpPr>
          <p:cNvPr id="141" name="直線コネクタ 140"/>
          <p:cNvCxnSpPr/>
          <p:nvPr/>
        </p:nvCxnSpPr>
        <p:spPr>
          <a:xfrm>
            <a:off x="2258107" y="613721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2248859" y="606532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2248859" y="599823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 flipV="1">
            <a:off x="2394487" y="5815741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flipV="1">
            <a:off x="2587138" y="5829843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 flipV="1">
            <a:off x="2797078" y="5829842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3245967" y="544318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3245967" y="552745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49"/>
          <p:cNvSpPr txBox="1"/>
          <p:nvPr/>
        </p:nvSpPr>
        <p:spPr>
          <a:xfrm>
            <a:off x="3255215" y="4821741"/>
            <a:ext cx="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Mn</a:t>
            </a:r>
            <a:r>
              <a:rPr lang="en-US" altLang="ja-JP" sz="2400" b="1" baseline="30000" dirty="0"/>
              <a:t>4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-25000" dirty="0"/>
          </a:p>
        </p:txBody>
      </p:sp>
      <p:cxnSp>
        <p:nvCxnSpPr>
          <p:cNvPr id="151" name="直線コネクタ 150"/>
          <p:cNvCxnSpPr/>
          <p:nvPr/>
        </p:nvCxnSpPr>
        <p:spPr>
          <a:xfrm>
            <a:off x="3255215" y="61372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3245967" y="606532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3245967" y="599823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V="1">
            <a:off x="3391595" y="5815740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/>
          <p:nvPr/>
        </p:nvCxnSpPr>
        <p:spPr>
          <a:xfrm flipV="1">
            <a:off x="3584246" y="5829842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/>
          <p:cNvCxnSpPr/>
          <p:nvPr/>
        </p:nvCxnSpPr>
        <p:spPr>
          <a:xfrm flipV="1">
            <a:off x="3794186" y="5829841"/>
            <a:ext cx="0" cy="470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1545643" y="3311259"/>
            <a:ext cx="209940" cy="235481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2513790" y="5436661"/>
            <a:ext cx="209940" cy="235481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26250</TotalTime>
  <Words>2083</Words>
  <Application>Microsoft Office PowerPoint</Application>
  <PresentationFormat>画面に合わせる (4:3)</PresentationFormat>
  <Paragraphs>263</Paragraphs>
  <Slides>25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​​テーマ</vt:lpstr>
      <vt:lpstr>Equation</vt:lpstr>
      <vt:lpstr>PowerPoint プレゼンテーション</vt:lpstr>
      <vt:lpstr>outline</vt:lpstr>
      <vt:lpstr>thermoelectric generation</vt:lpstr>
      <vt:lpstr>thermoelectric theory</vt:lpstr>
      <vt:lpstr>layered Co oxide NaxCoO2</vt:lpstr>
      <vt:lpstr>misfit-layered Co oxide Ca3Co4O9</vt:lpstr>
      <vt:lpstr>perovskite-type oxides</vt:lpstr>
      <vt:lpstr>perovskite Mn oxides</vt:lpstr>
      <vt:lpstr>perovskite Mn oxides</vt:lpstr>
      <vt:lpstr>Experimental Procedure</vt:lpstr>
      <vt:lpstr>Results and Discussion </vt:lpstr>
      <vt:lpstr>crystal structure</vt:lpstr>
      <vt:lpstr>magnetic susceptibility　χ</vt:lpstr>
      <vt:lpstr>electric conductivity　σ</vt:lpstr>
      <vt:lpstr>Seebeck coefficient　S</vt:lpstr>
      <vt:lpstr> thermal conductivity　κ</vt:lpstr>
      <vt:lpstr>PowerPoint プレゼンテーション</vt:lpstr>
      <vt:lpstr>Results and Discussion </vt:lpstr>
      <vt:lpstr>magnetic susceptibility　χ</vt:lpstr>
      <vt:lpstr>Seebeck coefficient　S</vt:lpstr>
      <vt:lpstr>Results and Discussion </vt:lpstr>
      <vt:lpstr>magnetic susceptibility　χ</vt:lpstr>
      <vt:lpstr>Seebeck coefficient　S</vt:lpstr>
      <vt:lpstr>Conclusions</vt:lpstr>
      <vt:lpstr>PowerPoint プレゼンテーション</vt:lpstr>
    </vt:vector>
  </TitlesOfParts>
  <Company>Yokohama National Uiversity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層状Co酸化物、及び、ペロフスカイトMn酸化物を用いた熱電発電素子の性能評価</dc:title>
  <dc:creator>hiro</dc:creator>
  <cp:lastModifiedBy>hiro</cp:lastModifiedBy>
  <cp:revision>981</cp:revision>
  <cp:lastPrinted>2014-09-16T07:43:10Z</cp:lastPrinted>
  <dcterms:created xsi:type="dcterms:W3CDTF">2012-09-17T16:51:57Z</dcterms:created>
  <dcterms:modified xsi:type="dcterms:W3CDTF">2014-11-24T19:52:25Z</dcterms:modified>
</cp:coreProperties>
</file>