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71" r:id="rId13"/>
    <p:sldId id="272" r:id="rId14"/>
    <p:sldId id="267" r:id="rId15"/>
    <p:sldId id="270" r:id="rId16"/>
    <p:sldId id="273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4" autoAdjust="0"/>
  </p:normalViewPr>
  <p:slideViewPr>
    <p:cSldViewPr showGuides="1">
      <p:cViewPr>
        <p:scale>
          <a:sx n="90" d="100"/>
          <a:sy n="90" d="100"/>
        </p:scale>
        <p:origin x="-816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DEA73-BDC4-4447-842E-4BE47F6E5CBB}" type="datetimeFigureOut">
              <a:rPr kumimoji="1" lang="ja-JP" altLang="en-US" smtClean="0"/>
              <a:t>2012/9/18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BA620-E891-426B-B203-42C3E990D8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094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858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85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2012/9/18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96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2012/9/18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6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2012/9/18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848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2012/9/18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09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2012/9/18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31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2012/9/18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08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2012/9/18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11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2012/9/18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36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2012/9/18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01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2012/9/18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3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2012/9/18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94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2012/9/18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78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1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5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17" Type="http://schemas.openxmlformats.org/officeDocument/2006/relationships/image" Target="../media/image13.wmf"/><Relationship Id="rId25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21.jpe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8.emf"/><Relationship Id="rId23" Type="http://schemas.openxmlformats.org/officeDocument/2006/relationships/image" Target="../media/image20.png"/><Relationship Id="rId28" Type="http://schemas.openxmlformats.org/officeDocument/2006/relationships/image" Target="../media/image16.wmf"/><Relationship Id="rId10" Type="http://schemas.openxmlformats.org/officeDocument/2006/relationships/image" Target="../media/image10.wmf"/><Relationship Id="rId19" Type="http://schemas.openxmlformats.org/officeDocument/2006/relationships/image" Target="../media/image14.wmf"/><Relationship Id="rId4" Type="http://schemas.openxmlformats.org/officeDocument/2006/relationships/image" Target="../media/image1.jpe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wmf"/><Relationship Id="rId22" Type="http://schemas.openxmlformats.org/officeDocument/2006/relationships/image" Target="../media/image19.png"/><Relationship Id="rId27" Type="http://schemas.openxmlformats.org/officeDocument/2006/relationships/oleObject" Target="../embeddings/oleObject12.bin"/><Relationship Id="rId30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944816" cy="1849760"/>
          </a:xfrm>
        </p:spPr>
        <p:txBody>
          <a:bodyPr/>
          <a:lstStyle/>
          <a:p>
            <a:r>
              <a:rPr kumimoji="1" lang="ja-JP" altLang="en-US" b="1" dirty="0" smtClean="0">
                <a:solidFill>
                  <a:srgbClr val="00B0F0"/>
                </a:solidFill>
              </a:rPr>
              <a:t>横国大理工</a:t>
            </a:r>
            <a:endParaRPr kumimoji="1" lang="en-US" altLang="ja-JP" b="1" dirty="0" smtClean="0">
              <a:solidFill>
                <a:srgbClr val="00B0F0"/>
              </a:solidFill>
            </a:endParaRPr>
          </a:p>
          <a:p>
            <a:r>
              <a:rPr lang="ja-JP" altLang="en-US" b="1" dirty="0" smtClean="0">
                <a:solidFill>
                  <a:srgbClr val="00B0F0"/>
                </a:solidFill>
              </a:rPr>
              <a:t>○中津川博、木村優太朗、勢山峻平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2012/9/18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95536" y="1484784"/>
            <a:ext cx="8352928" cy="13681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395537" y="1484784"/>
            <a:ext cx="836582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 smtClean="0">
                <a:solidFill>
                  <a:schemeClr val="bg1"/>
                </a:solidFill>
              </a:rPr>
              <a:t>層状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Co</a:t>
            </a:r>
            <a:r>
              <a:rPr lang="ja-JP" altLang="en-US" sz="3600" b="1" dirty="0" smtClean="0">
                <a:solidFill>
                  <a:schemeClr val="bg1"/>
                </a:solidFill>
              </a:rPr>
              <a:t>酸化物、及び、ペロフスカイト</a:t>
            </a:r>
            <a:r>
              <a:rPr lang="en-US" altLang="ja-JP" sz="3600" b="1" dirty="0" err="1" smtClean="0">
                <a:solidFill>
                  <a:schemeClr val="bg1"/>
                </a:solidFill>
              </a:rPr>
              <a:t>Mn</a:t>
            </a:r>
            <a:r>
              <a:rPr lang="ja-JP" altLang="en-US" sz="3600" b="1" dirty="0" smtClean="0">
                <a:solidFill>
                  <a:schemeClr val="bg1"/>
                </a:solidFill>
              </a:rPr>
              <a:t>酸化物を用いた熱電発電素子の性能評価</a:t>
            </a:r>
            <a:endParaRPr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55776" y="25401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日本金属学会秋期大会 </a:t>
            </a:r>
            <a:r>
              <a:rPr kumimoji="1" lang="en-US" altLang="ja-JP" b="1" dirty="0" smtClean="0"/>
              <a:t>(2012) </a:t>
            </a:r>
            <a:r>
              <a:rPr kumimoji="1" lang="ja-JP" altLang="en-US" b="1" dirty="0" smtClean="0"/>
              <a:t>熱電材料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9047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44624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熱電発電モジュール性能評価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2012/9/18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4" y="2482350"/>
            <a:ext cx="2952328" cy="273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08074" y="147112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0070C0"/>
                </a:solidFill>
              </a:rPr>
              <a:t>n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: </a:t>
            </a:r>
            <a:r>
              <a:rPr kumimoji="1" lang="ja-JP" altLang="en-US" sz="1400" dirty="0" smtClean="0">
                <a:solidFill>
                  <a:srgbClr val="0070C0"/>
                </a:solidFill>
              </a:rPr>
              <a:t>① 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Ca</a:t>
            </a:r>
            <a:r>
              <a:rPr kumimoji="1" lang="en-US" altLang="ja-JP" sz="1400" baseline="-25000" dirty="0" smtClean="0">
                <a:solidFill>
                  <a:srgbClr val="0070C0"/>
                </a:solidFill>
              </a:rPr>
              <a:t>0.99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Yb</a:t>
            </a:r>
            <a:r>
              <a:rPr kumimoji="1" lang="en-US" altLang="ja-JP" sz="1400" baseline="-25000" dirty="0" smtClean="0">
                <a:solidFill>
                  <a:srgbClr val="0070C0"/>
                </a:solidFill>
              </a:rPr>
              <a:t>0.01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MnO</a:t>
            </a:r>
            <a:r>
              <a:rPr kumimoji="1" lang="en-US" altLang="ja-JP" sz="1400" baseline="-25000" dirty="0" smtClean="0">
                <a:solidFill>
                  <a:srgbClr val="0070C0"/>
                </a:solidFill>
              </a:rPr>
              <a:t>3</a:t>
            </a:r>
          </a:p>
          <a:p>
            <a:r>
              <a:rPr lang="en-US" altLang="ja-JP" sz="1400" dirty="0">
                <a:solidFill>
                  <a:srgbClr val="FF0000"/>
                </a:solidFill>
              </a:rPr>
              <a:t>p</a:t>
            </a:r>
            <a:r>
              <a:rPr lang="en-US" altLang="ja-JP" sz="1400" dirty="0" smtClean="0">
                <a:solidFill>
                  <a:srgbClr val="FF0000"/>
                </a:solidFill>
              </a:rPr>
              <a:t>: </a:t>
            </a:r>
            <a:r>
              <a:rPr lang="ja-JP" altLang="en-US" sz="1400" dirty="0">
                <a:solidFill>
                  <a:srgbClr val="FF0000"/>
                </a:solidFill>
              </a:rPr>
              <a:t>④</a:t>
            </a:r>
            <a:r>
              <a:rPr lang="ja-JP" altLang="en-US" sz="1400" dirty="0" smtClean="0">
                <a:solidFill>
                  <a:srgbClr val="FF0000"/>
                </a:solidFill>
              </a:rPr>
              <a:t> </a:t>
            </a:r>
            <a:r>
              <a:rPr lang="en-US" altLang="ja-JP" sz="1400" dirty="0" smtClean="0">
                <a:solidFill>
                  <a:srgbClr val="FF0000"/>
                </a:solidFill>
              </a:rPr>
              <a:t>[(Ca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0.9</a:t>
            </a:r>
            <a:r>
              <a:rPr lang="en-US" altLang="ja-JP" sz="1400" dirty="0" smtClean="0">
                <a:solidFill>
                  <a:srgbClr val="FF0000"/>
                </a:solidFill>
              </a:rPr>
              <a:t>Y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0.1</a:t>
            </a:r>
            <a:r>
              <a:rPr lang="en-US" altLang="ja-JP" sz="1400" dirty="0" smtClean="0">
                <a:solidFill>
                  <a:srgbClr val="FF0000"/>
                </a:solidFill>
              </a:rPr>
              <a:t>)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1400" dirty="0" smtClean="0">
                <a:solidFill>
                  <a:srgbClr val="FF0000"/>
                </a:solidFill>
              </a:rPr>
              <a:t>CoO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3</a:t>
            </a:r>
            <a:r>
              <a:rPr lang="en-US" altLang="ja-JP" sz="1400" dirty="0" smtClean="0">
                <a:solidFill>
                  <a:srgbClr val="FF0000"/>
                </a:solidFill>
              </a:rPr>
              <a:t>]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0.62</a:t>
            </a:r>
            <a:r>
              <a:rPr lang="en-US" altLang="ja-JP" sz="1400" dirty="0" smtClean="0">
                <a:solidFill>
                  <a:srgbClr val="FF0000"/>
                </a:solidFill>
              </a:rPr>
              <a:t> CoO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2</a:t>
            </a:r>
            <a:endParaRPr kumimoji="1" lang="ja-JP" altLang="en-US" sz="1400" baseline="-250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7524" y="5446578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heater : 100, 200, 300, 400, 500</a:t>
            </a:r>
            <a:r>
              <a:rPr lang="ja-JP" altLang="en-US" sz="1400" dirty="0" smtClean="0"/>
              <a:t>℃</a:t>
            </a:r>
            <a:endParaRPr lang="en-US" altLang="ja-JP" sz="1400" dirty="0" smtClean="0"/>
          </a:p>
          <a:p>
            <a:r>
              <a:rPr lang="ja-JP" altLang="en-US" sz="1400" dirty="0" smtClean="0"/>
              <a:t>      ⊿</a:t>
            </a:r>
            <a:r>
              <a:rPr lang="en-US" altLang="ja-JP" sz="1400" dirty="0" smtClean="0"/>
              <a:t>T : 51, 126, 189, 273, 355K</a:t>
            </a:r>
          </a:p>
          <a:p>
            <a:r>
              <a:rPr lang="en-US" altLang="ja-JP" sz="1400" dirty="0" smtClean="0"/>
              <a:t>MF = </a:t>
            </a:r>
            <a:r>
              <a:rPr lang="en-US" altLang="ja-JP" sz="1400" dirty="0" err="1" smtClean="0"/>
              <a:t>R</a:t>
            </a:r>
            <a:r>
              <a:rPr lang="en-US" altLang="ja-JP" sz="1400" baseline="-25000" dirty="0" err="1" smtClean="0"/>
              <a:t>ideal</a:t>
            </a:r>
            <a:r>
              <a:rPr lang="en-US" altLang="ja-JP" sz="1400" dirty="0" smtClean="0"/>
              <a:t> / </a:t>
            </a:r>
            <a:r>
              <a:rPr lang="en-US" altLang="ja-JP" sz="1400" dirty="0" err="1" smtClean="0"/>
              <a:t>R</a:t>
            </a:r>
            <a:r>
              <a:rPr lang="en-US" altLang="ja-JP" sz="1400" baseline="-25000" dirty="0" err="1" smtClean="0"/>
              <a:t>real</a:t>
            </a:r>
            <a:r>
              <a:rPr lang="en-US" altLang="ja-JP" sz="1400" baseline="-25000" dirty="0" smtClean="0"/>
              <a:t>  </a:t>
            </a:r>
            <a:r>
              <a:rPr lang="en-US" altLang="ja-JP" sz="1400" dirty="0" smtClean="0"/>
              <a:t>=  0.6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35896" y="147112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0070C0"/>
                </a:solidFill>
              </a:rPr>
              <a:t>n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: </a:t>
            </a:r>
            <a:r>
              <a:rPr lang="ja-JP" altLang="en-US" sz="1400" dirty="0">
                <a:solidFill>
                  <a:srgbClr val="0070C0"/>
                </a:solidFill>
              </a:rPr>
              <a:t>②</a:t>
            </a:r>
            <a:r>
              <a:rPr kumimoji="1" lang="ja-JP" altLang="en-US" sz="1400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Ca</a:t>
            </a:r>
            <a:r>
              <a:rPr kumimoji="1" lang="en-US" altLang="ja-JP" sz="1400" baseline="-25000" dirty="0" smtClean="0">
                <a:solidFill>
                  <a:srgbClr val="0070C0"/>
                </a:solidFill>
              </a:rPr>
              <a:t>0.9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Yb</a:t>
            </a:r>
            <a:r>
              <a:rPr kumimoji="1" lang="en-US" altLang="ja-JP" sz="1400" baseline="-25000" dirty="0" smtClean="0">
                <a:solidFill>
                  <a:srgbClr val="0070C0"/>
                </a:solidFill>
              </a:rPr>
              <a:t>0.1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MnO</a:t>
            </a:r>
            <a:r>
              <a:rPr kumimoji="1" lang="en-US" altLang="ja-JP" sz="1400" baseline="-25000" dirty="0" smtClean="0">
                <a:solidFill>
                  <a:srgbClr val="0070C0"/>
                </a:solidFill>
              </a:rPr>
              <a:t>3</a:t>
            </a:r>
          </a:p>
          <a:p>
            <a:r>
              <a:rPr lang="en-US" altLang="ja-JP" sz="1400" dirty="0">
                <a:solidFill>
                  <a:srgbClr val="FF0000"/>
                </a:solidFill>
              </a:rPr>
              <a:t>p</a:t>
            </a:r>
            <a:r>
              <a:rPr lang="en-US" altLang="ja-JP" sz="1400" dirty="0" smtClean="0">
                <a:solidFill>
                  <a:srgbClr val="FF0000"/>
                </a:solidFill>
              </a:rPr>
              <a:t>: </a:t>
            </a:r>
            <a:r>
              <a:rPr lang="ja-JP" altLang="en-US" sz="1400" dirty="0">
                <a:solidFill>
                  <a:srgbClr val="FF0000"/>
                </a:solidFill>
              </a:rPr>
              <a:t>④</a:t>
            </a:r>
            <a:r>
              <a:rPr lang="ja-JP" altLang="en-US" sz="1400" dirty="0" smtClean="0">
                <a:solidFill>
                  <a:srgbClr val="FF0000"/>
                </a:solidFill>
              </a:rPr>
              <a:t> </a:t>
            </a:r>
            <a:r>
              <a:rPr lang="en-US" altLang="ja-JP" sz="1400" dirty="0" smtClean="0">
                <a:solidFill>
                  <a:srgbClr val="FF0000"/>
                </a:solidFill>
              </a:rPr>
              <a:t>[(Ca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0.9</a:t>
            </a:r>
            <a:r>
              <a:rPr lang="en-US" altLang="ja-JP" sz="1400" dirty="0" smtClean="0">
                <a:solidFill>
                  <a:srgbClr val="FF0000"/>
                </a:solidFill>
              </a:rPr>
              <a:t>Y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0.1</a:t>
            </a:r>
            <a:r>
              <a:rPr lang="en-US" altLang="ja-JP" sz="1400" dirty="0" smtClean="0">
                <a:solidFill>
                  <a:srgbClr val="FF0000"/>
                </a:solidFill>
              </a:rPr>
              <a:t>)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1400" dirty="0" smtClean="0">
                <a:solidFill>
                  <a:srgbClr val="FF0000"/>
                </a:solidFill>
              </a:rPr>
              <a:t>CoO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3</a:t>
            </a:r>
            <a:r>
              <a:rPr lang="en-US" altLang="ja-JP" sz="1400" dirty="0" smtClean="0">
                <a:solidFill>
                  <a:srgbClr val="FF0000"/>
                </a:solidFill>
              </a:rPr>
              <a:t>]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0.62</a:t>
            </a:r>
            <a:r>
              <a:rPr lang="en-US" altLang="ja-JP" sz="1400" dirty="0" smtClean="0">
                <a:solidFill>
                  <a:srgbClr val="FF0000"/>
                </a:solidFill>
              </a:rPr>
              <a:t> CoO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2</a:t>
            </a:r>
            <a:endParaRPr kumimoji="1" lang="ja-JP" altLang="en-US" sz="1400" baseline="-250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91546" y="147112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0070C0"/>
                </a:solidFill>
              </a:rPr>
              <a:t>n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: </a:t>
            </a:r>
            <a:r>
              <a:rPr kumimoji="1" lang="ja-JP" altLang="en-US" sz="1400" dirty="0" smtClean="0">
                <a:solidFill>
                  <a:srgbClr val="0070C0"/>
                </a:solidFill>
              </a:rPr>
              <a:t>① 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Ca</a:t>
            </a:r>
            <a:r>
              <a:rPr kumimoji="1" lang="en-US" altLang="ja-JP" sz="1400" baseline="-25000" dirty="0" smtClean="0">
                <a:solidFill>
                  <a:srgbClr val="0070C0"/>
                </a:solidFill>
              </a:rPr>
              <a:t>0.99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Yb</a:t>
            </a:r>
            <a:r>
              <a:rPr kumimoji="1" lang="en-US" altLang="ja-JP" sz="1400" baseline="-25000" dirty="0" smtClean="0">
                <a:solidFill>
                  <a:srgbClr val="0070C0"/>
                </a:solidFill>
              </a:rPr>
              <a:t>0.01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MnO</a:t>
            </a:r>
            <a:r>
              <a:rPr kumimoji="1" lang="en-US" altLang="ja-JP" sz="1400" baseline="-25000" dirty="0" smtClean="0">
                <a:solidFill>
                  <a:srgbClr val="0070C0"/>
                </a:solidFill>
              </a:rPr>
              <a:t>3</a:t>
            </a:r>
          </a:p>
          <a:p>
            <a:r>
              <a:rPr lang="en-US" altLang="ja-JP" sz="1400" dirty="0">
                <a:solidFill>
                  <a:srgbClr val="FF0000"/>
                </a:solidFill>
              </a:rPr>
              <a:t>p</a:t>
            </a:r>
            <a:r>
              <a:rPr lang="en-US" altLang="ja-JP" sz="1400" dirty="0" smtClean="0">
                <a:solidFill>
                  <a:srgbClr val="FF0000"/>
                </a:solidFill>
              </a:rPr>
              <a:t>: </a:t>
            </a:r>
            <a:r>
              <a:rPr lang="ja-JP" altLang="en-US" sz="1400" dirty="0" smtClean="0">
                <a:solidFill>
                  <a:srgbClr val="FF0000"/>
                </a:solidFill>
              </a:rPr>
              <a:t>③ </a:t>
            </a:r>
            <a:r>
              <a:rPr lang="en-US" altLang="ja-JP" sz="1400" dirty="0" smtClean="0">
                <a:solidFill>
                  <a:srgbClr val="FF0000"/>
                </a:solidFill>
              </a:rPr>
              <a:t>[Ca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1400" dirty="0" smtClean="0">
                <a:solidFill>
                  <a:srgbClr val="FF0000"/>
                </a:solidFill>
              </a:rPr>
              <a:t>CoO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3</a:t>
            </a:r>
            <a:r>
              <a:rPr lang="en-US" altLang="ja-JP" sz="1400" dirty="0" smtClean="0">
                <a:solidFill>
                  <a:srgbClr val="FF0000"/>
                </a:solidFill>
              </a:rPr>
              <a:t>]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0.62</a:t>
            </a:r>
            <a:r>
              <a:rPr lang="en-US" altLang="ja-JP" sz="1400" dirty="0" smtClean="0">
                <a:solidFill>
                  <a:srgbClr val="FF0000"/>
                </a:solidFill>
              </a:rPr>
              <a:t> CoO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2</a:t>
            </a:r>
            <a:endParaRPr kumimoji="1" lang="ja-JP" altLang="en-US" sz="1400" baseline="-250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98832" y="5446578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heater : 100, 200, 300, 400, 500</a:t>
            </a:r>
            <a:r>
              <a:rPr lang="ja-JP" altLang="en-US" sz="1400" dirty="0" smtClean="0"/>
              <a:t>℃</a:t>
            </a:r>
            <a:endParaRPr lang="en-US" altLang="ja-JP" sz="1400" dirty="0" smtClean="0"/>
          </a:p>
          <a:p>
            <a:r>
              <a:rPr lang="ja-JP" altLang="en-US" sz="1400" dirty="0" smtClean="0"/>
              <a:t>      ⊿</a:t>
            </a:r>
            <a:r>
              <a:rPr lang="en-US" altLang="ja-JP" sz="1400" dirty="0" smtClean="0"/>
              <a:t>T : 45, 92, 145, 218, 278K</a:t>
            </a:r>
          </a:p>
          <a:p>
            <a:r>
              <a:rPr lang="en-US" altLang="ja-JP" sz="1400" dirty="0" smtClean="0"/>
              <a:t>MF = </a:t>
            </a:r>
            <a:r>
              <a:rPr lang="en-US" altLang="ja-JP" sz="1400" dirty="0" err="1" smtClean="0"/>
              <a:t>R</a:t>
            </a:r>
            <a:r>
              <a:rPr lang="en-US" altLang="ja-JP" sz="1400" baseline="-25000" dirty="0" err="1" smtClean="0"/>
              <a:t>ideal</a:t>
            </a:r>
            <a:r>
              <a:rPr lang="en-US" altLang="ja-JP" sz="1400" dirty="0" smtClean="0"/>
              <a:t> / </a:t>
            </a:r>
            <a:r>
              <a:rPr lang="en-US" altLang="ja-JP" sz="1400" dirty="0" err="1" smtClean="0"/>
              <a:t>R</a:t>
            </a:r>
            <a:r>
              <a:rPr lang="en-US" altLang="ja-JP" sz="1400" baseline="-25000" dirty="0" err="1" smtClean="0"/>
              <a:t>real</a:t>
            </a:r>
            <a:r>
              <a:rPr lang="en-US" altLang="ja-JP" sz="1400" baseline="-25000" dirty="0" smtClean="0"/>
              <a:t>  </a:t>
            </a:r>
            <a:r>
              <a:rPr lang="en-US" altLang="ja-JP" sz="1400" dirty="0" smtClean="0"/>
              <a:t>=  0.2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28786" y="5446578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heater : 100, 200, 300, 400, 500</a:t>
            </a:r>
            <a:r>
              <a:rPr lang="ja-JP" altLang="en-US" sz="1400" dirty="0" smtClean="0"/>
              <a:t>℃</a:t>
            </a:r>
            <a:endParaRPr lang="en-US" altLang="ja-JP" sz="1400" dirty="0" smtClean="0"/>
          </a:p>
          <a:p>
            <a:r>
              <a:rPr lang="ja-JP" altLang="en-US" sz="1400" dirty="0" smtClean="0"/>
              <a:t>      ⊿</a:t>
            </a:r>
            <a:r>
              <a:rPr lang="en-US" altLang="ja-JP" sz="1400" dirty="0" smtClean="0"/>
              <a:t>T : 45, 90, 145, 199, 257K</a:t>
            </a:r>
          </a:p>
          <a:p>
            <a:r>
              <a:rPr lang="en-US" altLang="ja-JP" sz="1400" dirty="0" smtClean="0"/>
              <a:t>MF = </a:t>
            </a:r>
            <a:r>
              <a:rPr lang="en-US" altLang="ja-JP" sz="1400" dirty="0" err="1" smtClean="0"/>
              <a:t>R</a:t>
            </a:r>
            <a:r>
              <a:rPr lang="en-US" altLang="ja-JP" sz="1400" baseline="-25000" dirty="0" err="1" smtClean="0"/>
              <a:t>ideal</a:t>
            </a:r>
            <a:r>
              <a:rPr lang="en-US" altLang="ja-JP" sz="1400" dirty="0" smtClean="0"/>
              <a:t> / </a:t>
            </a:r>
            <a:r>
              <a:rPr lang="en-US" altLang="ja-JP" sz="1400" dirty="0" err="1" smtClean="0"/>
              <a:t>R</a:t>
            </a:r>
            <a:r>
              <a:rPr lang="en-US" altLang="ja-JP" sz="1400" baseline="-25000" dirty="0" err="1" smtClean="0"/>
              <a:t>real</a:t>
            </a:r>
            <a:r>
              <a:rPr lang="en-US" altLang="ja-JP" sz="1400" baseline="-25000" dirty="0" smtClean="0"/>
              <a:t>  </a:t>
            </a:r>
            <a:r>
              <a:rPr lang="en-US" altLang="ja-JP" sz="1400" dirty="0" smtClean="0"/>
              <a:t>=  0.5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370" y="2467709"/>
            <a:ext cx="2983921" cy="276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69155"/>
            <a:ext cx="2976014" cy="275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043608" y="211301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kumimoji="1" lang="en-US" altLang="ja-JP" sz="1400" dirty="0" smtClean="0"/>
              <a:t>2 </a:t>
            </a:r>
            <a:r>
              <a:rPr kumimoji="1" lang="en-US" altLang="ja-JP" sz="1400" dirty="0" err="1" smtClean="0"/>
              <a:t>np</a:t>
            </a:r>
            <a:r>
              <a:rPr kumimoji="1" lang="en-US" altLang="ja-JP" sz="1400" dirty="0" smtClean="0"/>
              <a:t> pairs</a:t>
            </a:r>
            <a:endParaRPr kumimoji="1"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30121" y="212470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kumimoji="1" lang="en-US" altLang="ja-JP" sz="1400" dirty="0" smtClean="0"/>
              <a:t>2 </a:t>
            </a:r>
            <a:r>
              <a:rPr kumimoji="1" lang="en-US" altLang="ja-JP" sz="1400" dirty="0" err="1" smtClean="0"/>
              <a:t>np</a:t>
            </a:r>
            <a:r>
              <a:rPr kumimoji="1" lang="en-US" altLang="ja-JP" sz="1400" dirty="0" smtClean="0"/>
              <a:t> pairs</a:t>
            </a:r>
            <a:endParaRPr kumimoji="1" lang="ja-JP" altLang="en-US" sz="1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48866" y="212538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kumimoji="1" lang="en-US" altLang="ja-JP" sz="1400" dirty="0" smtClean="0"/>
              <a:t>2 </a:t>
            </a:r>
            <a:r>
              <a:rPr kumimoji="1" lang="en-US" altLang="ja-JP" sz="1400" dirty="0" err="1" smtClean="0"/>
              <a:t>np</a:t>
            </a:r>
            <a:r>
              <a:rPr kumimoji="1" lang="en-US" altLang="ja-JP" sz="1400" dirty="0" smtClean="0"/>
              <a:t> pairs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727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1 pair </a:t>
            </a:r>
            <a:r>
              <a:rPr lang="ja-JP" altLang="en-US" dirty="0" smtClean="0"/>
              <a:t>当たりの性能評価①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2012/9/18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20" y="2072101"/>
            <a:ext cx="4320480" cy="395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96" y="2060848"/>
            <a:ext cx="3994394" cy="396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3516148" y="134076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0070C0"/>
                </a:solidFill>
              </a:rPr>
              <a:t>n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: </a:t>
            </a:r>
            <a:r>
              <a:rPr kumimoji="1" lang="ja-JP" altLang="en-US" sz="1400" dirty="0" smtClean="0">
                <a:solidFill>
                  <a:srgbClr val="0070C0"/>
                </a:solidFill>
              </a:rPr>
              <a:t>① 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Ca</a:t>
            </a:r>
            <a:r>
              <a:rPr kumimoji="1" lang="en-US" altLang="ja-JP" sz="1400" baseline="-25000" dirty="0" smtClean="0">
                <a:solidFill>
                  <a:srgbClr val="0070C0"/>
                </a:solidFill>
              </a:rPr>
              <a:t>0.99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Yb</a:t>
            </a:r>
            <a:r>
              <a:rPr kumimoji="1" lang="en-US" altLang="ja-JP" sz="1400" baseline="-25000" dirty="0" smtClean="0">
                <a:solidFill>
                  <a:srgbClr val="0070C0"/>
                </a:solidFill>
              </a:rPr>
              <a:t>0.01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MnO</a:t>
            </a:r>
            <a:r>
              <a:rPr kumimoji="1" lang="en-US" altLang="ja-JP" sz="1400" baseline="-25000" dirty="0" smtClean="0">
                <a:solidFill>
                  <a:srgbClr val="0070C0"/>
                </a:solidFill>
              </a:rPr>
              <a:t>3</a:t>
            </a:r>
          </a:p>
          <a:p>
            <a:r>
              <a:rPr lang="en-US" altLang="ja-JP" sz="1400" dirty="0">
                <a:solidFill>
                  <a:srgbClr val="FF0000"/>
                </a:solidFill>
              </a:rPr>
              <a:t>p</a:t>
            </a:r>
            <a:r>
              <a:rPr lang="en-US" altLang="ja-JP" sz="1400" dirty="0" smtClean="0">
                <a:solidFill>
                  <a:srgbClr val="FF0000"/>
                </a:solidFill>
              </a:rPr>
              <a:t>: </a:t>
            </a:r>
            <a:r>
              <a:rPr lang="ja-JP" altLang="en-US" sz="1400" dirty="0">
                <a:solidFill>
                  <a:srgbClr val="FF0000"/>
                </a:solidFill>
              </a:rPr>
              <a:t>④</a:t>
            </a:r>
            <a:r>
              <a:rPr lang="ja-JP" altLang="en-US" sz="1400" dirty="0" smtClean="0">
                <a:solidFill>
                  <a:srgbClr val="FF0000"/>
                </a:solidFill>
              </a:rPr>
              <a:t> </a:t>
            </a:r>
            <a:r>
              <a:rPr lang="en-US" altLang="ja-JP" sz="1400" dirty="0" smtClean="0">
                <a:solidFill>
                  <a:srgbClr val="FF0000"/>
                </a:solidFill>
              </a:rPr>
              <a:t>[(Ca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0.9</a:t>
            </a:r>
            <a:r>
              <a:rPr lang="en-US" altLang="ja-JP" sz="1400" dirty="0" smtClean="0">
                <a:solidFill>
                  <a:srgbClr val="FF0000"/>
                </a:solidFill>
              </a:rPr>
              <a:t>Y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0.1</a:t>
            </a:r>
            <a:r>
              <a:rPr lang="en-US" altLang="ja-JP" sz="1400" dirty="0" smtClean="0">
                <a:solidFill>
                  <a:srgbClr val="FF0000"/>
                </a:solidFill>
              </a:rPr>
              <a:t>)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1400" dirty="0" smtClean="0">
                <a:solidFill>
                  <a:srgbClr val="FF0000"/>
                </a:solidFill>
              </a:rPr>
              <a:t>CoO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3</a:t>
            </a:r>
            <a:r>
              <a:rPr lang="en-US" altLang="ja-JP" sz="1400" dirty="0" smtClean="0">
                <a:solidFill>
                  <a:srgbClr val="FF0000"/>
                </a:solidFill>
              </a:rPr>
              <a:t>]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0.62</a:t>
            </a:r>
            <a:r>
              <a:rPr lang="en-US" altLang="ja-JP" sz="1400" dirty="0" smtClean="0">
                <a:solidFill>
                  <a:srgbClr val="FF0000"/>
                </a:solidFill>
              </a:rPr>
              <a:t> CoO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2</a:t>
            </a:r>
            <a:endParaRPr kumimoji="1" lang="ja-JP" altLang="en-US" sz="1400" baseline="-25000" dirty="0">
              <a:solidFill>
                <a:srgbClr val="FF0000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1835696" y="3356992"/>
            <a:ext cx="0" cy="216024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6516216" y="4725144"/>
            <a:ext cx="0" cy="79208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5400104" y="4725144"/>
            <a:ext cx="1116112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608387" y="551723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</a:rPr>
              <a:t>355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30885" y="454924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</a:rPr>
              <a:t>12.8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298254" y="551574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</a:rPr>
              <a:t>355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1 pair </a:t>
            </a:r>
            <a:r>
              <a:rPr lang="ja-JP" altLang="en-US" dirty="0" smtClean="0"/>
              <a:t>当たりの性能評価②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2012/9/18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2146272"/>
            <a:ext cx="3943661" cy="391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46272"/>
            <a:ext cx="4277732" cy="391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3563888" y="134076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0070C0"/>
                </a:solidFill>
              </a:rPr>
              <a:t>n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: </a:t>
            </a:r>
            <a:r>
              <a:rPr lang="ja-JP" altLang="en-US" sz="1400" dirty="0">
                <a:solidFill>
                  <a:srgbClr val="0070C0"/>
                </a:solidFill>
              </a:rPr>
              <a:t>②</a:t>
            </a:r>
            <a:r>
              <a:rPr kumimoji="1" lang="ja-JP" altLang="en-US" sz="1400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Ca</a:t>
            </a:r>
            <a:r>
              <a:rPr kumimoji="1" lang="en-US" altLang="ja-JP" sz="1400" baseline="-25000" dirty="0" smtClean="0">
                <a:solidFill>
                  <a:srgbClr val="0070C0"/>
                </a:solidFill>
              </a:rPr>
              <a:t>0.9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Yb</a:t>
            </a:r>
            <a:r>
              <a:rPr kumimoji="1" lang="en-US" altLang="ja-JP" sz="1400" baseline="-25000" dirty="0" smtClean="0">
                <a:solidFill>
                  <a:srgbClr val="0070C0"/>
                </a:solidFill>
              </a:rPr>
              <a:t>0.1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MnO</a:t>
            </a:r>
            <a:r>
              <a:rPr kumimoji="1" lang="en-US" altLang="ja-JP" sz="1400" baseline="-25000" dirty="0" smtClean="0">
                <a:solidFill>
                  <a:srgbClr val="0070C0"/>
                </a:solidFill>
              </a:rPr>
              <a:t>3</a:t>
            </a:r>
          </a:p>
          <a:p>
            <a:r>
              <a:rPr lang="en-US" altLang="ja-JP" sz="1400" dirty="0">
                <a:solidFill>
                  <a:srgbClr val="FF0000"/>
                </a:solidFill>
              </a:rPr>
              <a:t>p</a:t>
            </a:r>
            <a:r>
              <a:rPr lang="en-US" altLang="ja-JP" sz="1400" dirty="0" smtClean="0">
                <a:solidFill>
                  <a:srgbClr val="FF0000"/>
                </a:solidFill>
              </a:rPr>
              <a:t>: </a:t>
            </a:r>
            <a:r>
              <a:rPr lang="ja-JP" altLang="en-US" sz="1400" dirty="0">
                <a:solidFill>
                  <a:srgbClr val="FF0000"/>
                </a:solidFill>
              </a:rPr>
              <a:t>④</a:t>
            </a:r>
            <a:r>
              <a:rPr lang="ja-JP" altLang="en-US" sz="1400" dirty="0" smtClean="0">
                <a:solidFill>
                  <a:srgbClr val="FF0000"/>
                </a:solidFill>
              </a:rPr>
              <a:t> </a:t>
            </a:r>
            <a:r>
              <a:rPr lang="en-US" altLang="ja-JP" sz="1400" dirty="0" smtClean="0">
                <a:solidFill>
                  <a:srgbClr val="FF0000"/>
                </a:solidFill>
              </a:rPr>
              <a:t>[(Ca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0.9</a:t>
            </a:r>
            <a:r>
              <a:rPr lang="en-US" altLang="ja-JP" sz="1400" dirty="0" smtClean="0">
                <a:solidFill>
                  <a:srgbClr val="FF0000"/>
                </a:solidFill>
              </a:rPr>
              <a:t>Y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0.1</a:t>
            </a:r>
            <a:r>
              <a:rPr lang="en-US" altLang="ja-JP" sz="1400" dirty="0" smtClean="0">
                <a:solidFill>
                  <a:srgbClr val="FF0000"/>
                </a:solidFill>
              </a:rPr>
              <a:t>)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1400" dirty="0" smtClean="0">
                <a:solidFill>
                  <a:srgbClr val="FF0000"/>
                </a:solidFill>
              </a:rPr>
              <a:t>CoO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3</a:t>
            </a:r>
            <a:r>
              <a:rPr lang="en-US" altLang="ja-JP" sz="1400" dirty="0" smtClean="0">
                <a:solidFill>
                  <a:srgbClr val="FF0000"/>
                </a:solidFill>
              </a:rPr>
              <a:t>]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0.62</a:t>
            </a:r>
            <a:r>
              <a:rPr lang="en-US" altLang="ja-JP" sz="1400" dirty="0" smtClean="0">
                <a:solidFill>
                  <a:srgbClr val="FF0000"/>
                </a:solidFill>
              </a:rPr>
              <a:t> CoO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2</a:t>
            </a:r>
            <a:endParaRPr kumimoji="1" lang="ja-JP" altLang="en-US" sz="1400" baseline="-25000" dirty="0">
              <a:solidFill>
                <a:srgbClr val="FF0000"/>
              </a:solidFill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3275856" y="1340768"/>
            <a:ext cx="288032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3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1 pair </a:t>
            </a:r>
            <a:r>
              <a:rPr lang="ja-JP" altLang="en-US" dirty="0" smtClean="0"/>
              <a:t>当たりの性能評価③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2012/9/18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563888" y="134076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0070C0"/>
                </a:solidFill>
              </a:rPr>
              <a:t>n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: </a:t>
            </a:r>
            <a:r>
              <a:rPr kumimoji="1" lang="ja-JP" altLang="en-US" sz="1400" dirty="0" smtClean="0">
                <a:solidFill>
                  <a:srgbClr val="0070C0"/>
                </a:solidFill>
              </a:rPr>
              <a:t>① 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Ca</a:t>
            </a:r>
            <a:r>
              <a:rPr kumimoji="1" lang="en-US" altLang="ja-JP" sz="1400" baseline="-25000" dirty="0" smtClean="0">
                <a:solidFill>
                  <a:srgbClr val="0070C0"/>
                </a:solidFill>
              </a:rPr>
              <a:t>0.99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Yb</a:t>
            </a:r>
            <a:r>
              <a:rPr kumimoji="1" lang="en-US" altLang="ja-JP" sz="1400" baseline="-25000" dirty="0" smtClean="0">
                <a:solidFill>
                  <a:srgbClr val="0070C0"/>
                </a:solidFill>
              </a:rPr>
              <a:t>0.01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MnO</a:t>
            </a:r>
            <a:r>
              <a:rPr kumimoji="1" lang="en-US" altLang="ja-JP" sz="1400" baseline="-25000" dirty="0" smtClean="0">
                <a:solidFill>
                  <a:srgbClr val="0070C0"/>
                </a:solidFill>
              </a:rPr>
              <a:t>3</a:t>
            </a:r>
          </a:p>
          <a:p>
            <a:r>
              <a:rPr lang="en-US" altLang="ja-JP" sz="1400" dirty="0">
                <a:solidFill>
                  <a:srgbClr val="FF0000"/>
                </a:solidFill>
              </a:rPr>
              <a:t>p</a:t>
            </a:r>
            <a:r>
              <a:rPr lang="en-US" altLang="ja-JP" sz="1400" dirty="0" smtClean="0">
                <a:solidFill>
                  <a:srgbClr val="FF0000"/>
                </a:solidFill>
              </a:rPr>
              <a:t>: </a:t>
            </a:r>
            <a:r>
              <a:rPr lang="ja-JP" altLang="en-US" sz="1400" dirty="0" smtClean="0">
                <a:solidFill>
                  <a:srgbClr val="FF0000"/>
                </a:solidFill>
              </a:rPr>
              <a:t>③ </a:t>
            </a:r>
            <a:r>
              <a:rPr lang="en-US" altLang="ja-JP" sz="1400" dirty="0" smtClean="0">
                <a:solidFill>
                  <a:srgbClr val="FF0000"/>
                </a:solidFill>
              </a:rPr>
              <a:t>[Ca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1400" dirty="0" smtClean="0">
                <a:solidFill>
                  <a:srgbClr val="FF0000"/>
                </a:solidFill>
              </a:rPr>
              <a:t>CoO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3</a:t>
            </a:r>
            <a:r>
              <a:rPr lang="en-US" altLang="ja-JP" sz="1400" dirty="0" smtClean="0">
                <a:solidFill>
                  <a:srgbClr val="FF0000"/>
                </a:solidFill>
              </a:rPr>
              <a:t>]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0.62</a:t>
            </a:r>
            <a:r>
              <a:rPr lang="en-US" altLang="ja-JP" sz="1400" dirty="0" smtClean="0">
                <a:solidFill>
                  <a:srgbClr val="FF0000"/>
                </a:solidFill>
              </a:rPr>
              <a:t> CoO</a:t>
            </a:r>
            <a:r>
              <a:rPr lang="en-US" altLang="ja-JP" sz="1400" baseline="-25000" dirty="0" smtClean="0">
                <a:solidFill>
                  <a:srgbClr val="FF0000"/>
                </a:solidFill>
              </a:rPr>
              <a:t>2</a:t>
            </a:r>
            <a:endParaRPr kumimoji="1" lang="ja-JP" altLang="en-US" sz="1400" baseline="-25000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1420"/>
            <a:ext cx="4320480" cy="395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813" y="2121420"/>
            <a:ext cx="3970417" cy="394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右矢印 9"/>
          <p:cNvSpPr/>
          <p:nvPr/>
        </p:nvSpPr>
        <p:spPr>
          <a:xfrm>
            <a:off x="3275856" y="1602378"/>
            <a:ext cx="288032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3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2012/9/18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480720" cy="600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7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2012/9/18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95536" y="1268760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l"/>
            </a:pPr>
            <a:r>
              <a:rPr lang="ja-JP" altLang="en-US" sz="3600" dirty="0" smtClean="0"/>
              <a:t>熱電</a:t>
            </a:r>
            <a:r>
              <a:rPr lang="ja-JP" altLang="en-US" sz="3600" dirty="0"/>
              <a:t>発電モジュールの温度差⊿</a:t>
            </a:r>
            <a:r>
              <a:rPr lang="en-US" altLang="ja-JP" sz="3600" dirty="0"/>
              <a:t>T</a:t>
            </a:r>
            <a:r>
              <a:rPr lang="ja-JP" altLang="en-US" sz="3600" dirty="0"/>
              <a:t>を精確に見積もり、温度差⊿</a:t>
            </a:r>
            <a:r>
              <a:rPr lang="en-US" altLang="ja-JP" sz="3600" dirty="0"/>
              <a:t>T</a:t>
            </a:r>
            <a:r>
              <a:rPr lang="ja-JP" altLang="en-US" sz="3600" dirty="0"/>
              <a:t>に基づいて性能評価</a:t>
            </a:r>
            <a:r>
              <a:rPr lang="ja-JP" altLang="en-US" sz="3600" dirty="0" smtClean="0"/>
              <a:t>することが重要である。</a:t>
            </a:r>
            <a:endParaRPr lang="ja-JP" altLang="en-US" sz="3600" dirty="0"/>
          </a:p>
          <a:p>
            <a:pPr marL="571500" indent="-571500">
              <a:buFont typeface="Wingdings" pitchFamily="2" charset="2"/>
              <a:buChar char="l"/>
            </a:pPr>
            <a:r>
              <a:rPr lang="ja-JP" altLang="en-US" sz="3600" dirty="0" smtClean="0"/>
              <a:t>酸化物熱電</a:t>
            </a:r>
            <a:r>
              <a:rPr lang="ja-JP" altLang="en-US" sz="3600" dirty="0"/>
              <a:t>モジュールで</a:t>
            </a:r>
            <a:r>
              <a:rPr lang="ja-JP" altLang="en-US" sz="3600" dirty="0" smtClean="0"/>
              <a:t>は、</a:t>
            </a:r>
            <a:r>
              <a:rPr lang="en-US" altLang="ja-JP" sz="3600" dirty="0" smtClean="0"/>
              <a:t>MF</a:t>
            </a:r>
            <a:r>
              <a:rPr lang="ja-JP" altLang="en-US" sz="3600" dirty="0" smtClean="0"/>
              <a:t>比の</a:t>
            </a:r>
            <a:r>
              <a:rPr lang="ja-JP" altLang="en-US" sz="3600" dirty="0"/>
              <a:t>高い組み合わせで</a:t>
            </a:r>
            <a:r>
              <a:rPr lang="en-US" altLang="ja-JP" sz="3600" dirty="0"/>
              <a:t>PN</a:t>
            </a:r>
            <a:r>
              <a:rPr lang="ja-JP" altLang="en-US" sz="3600" dirty="0"/>
              <a:t>ペアを構築</a:t>
            </a:r>
            <a:r>
              <a:rPr lang="ja-JP" altLang="en-US" sz="3600" dirty="0" smtClean="0"/>
              <a:t>する必要がある。</a:t>
            </a:r>
            <a:endParaRPr lang="ja-JP" altLang="en-US" sz="3600" dirty="0"/>
          </a:p>
          <a:p>
            <a:pPr marL="571500" indent="-571500">
              <a:buFont typeface="Wingdings" pitchFamily="2" charset="2"/>
              <a:buChar char="l"/>
            </a:pPr>
            <a:r>
              <a:rPr lang="ja-JP" altLang="en-US" sz="3600" dirty="0" smtClean="0"/>
              <a:t>今回、温度差</a:t>
            </a:r>
            <a:r>
              <a:rPr lang="en-US" altLang="ja-JP" sz="3600" dirty="0" smtClean="0"/>
              <a:t>355K</a:t>
            </a:r>
            <a:r>
              <a:rPr lang="ja-JP" altLang="en-US" sz="3600" dirty="0" smtClean="0"/>
              <a:t>で</a:t>
            </a:r>
            <a:r>
              <a:rPr lang="ja-JP" altLang="en-US" sz="3600" dirty="0"/>
              <a:t>、</a:t>
            </a:r>
            <a:r>
              <a:rPr lang="en-US" altLang="ja-JP" sz="3600" dirty="0" smtClean="0"/>
              <a:t>1 PN</a:t>
            </a:r>
            <a:r>
              <a:rPr lang="ja-JP" altLang="en-US" sz="3600" dirty="0" smtClean="0"/>
              <a:t>ペア</a:t>
            </a:r>
            <a:r>
              <a:rPr lang="ja-JP" altLang="en-US" sz="3600" dirty="0"/>
              <a:t>当たり</a:t>
            </a:r>
            <a:r>
              <a:rPr lang="en-US" altLang="ja-JP" sz="3600" dirty="0" smtClean="0"/>
              <a:t>12.8mW</a:t>
            </a:r>
            <a:r>
              <a:rPr lang="ja-JP" altLang="en-US" sz="3600" dirty="0"/>
              <a:t>の最大</a:t>
            </a:r>
            <a:r>
              <a:rPr lang="ja-JP" altLang="en-US" sz="3600" dirty="0" smtClean="0"/>
              <a:t>出力が得られた。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4564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2012/9/18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84465" y="2838529"/>
            <a:ext cx="8352928" cy="13681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395537" y="2838529"/>
            <a:ext cx="836582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smtClean="0">
                <a:solidFill>
                  <a:schemeClr val="bg1"/>
                </a:solidFill>
              </a:rPr>
              <a:t>Thank you for your kind attention.</a:t>
            </a:r>
            <a:endParaRPr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55776" y="25401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日本金属学会秋期大会 </a:t>
            </a:r>
            <a:r>
              <a:rPr kumimoji="1" lang="en-US" altLang="ja-JP" b="1" dirty="0" smtClean="0"/>
              <a:t>(2012) </a:t>
            </a:r>
            <a:r>
              <a:rPr kumimoji="1" lang="ja-JP" altLang="en-US" b="1" dirty="0" smtClean="0"/>
              <a:t>熱電材料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1420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9109" y="116632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研究背景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2012/9/18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6" y="1995601"/>
            <a:ext cx="5220989" cy="437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321541" y="2052159"/>
            <a:ext cx="1152128" cy="3600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473669" y="2057555"/>
            <a:ext cx="1125198" cy="35464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598867" y="2057556"/>
            <a:ext cx="1656184" cy="3546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906159" y="2063975"/>
            <a:ext cx="1490302" cy="3482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28309" y="205755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</a:rPr>
              <a:t>低温領域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28309" y="2414155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400" dirty="0" smtClean="0"/>
              <a:t>Bi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Te</a:t>
            </a:r>
            <a:r>
              <a:rPr kumimoji="1" lang="en-US" altLang="ja-JP" sz="2400" baseline="-25000" dirty="0" smtClean="0"/>
              <a:t>3</a:t>
            </a:r>
            <a:endParaRPr kumimoji="1" lang="ja-JP" altLang="en-US" sz="2400" baseline="-25000" dirty="0"/>
          </a:p>
        </p:txBody>
      </p:sp>
      <p:sp>
        <p:nvSpPr>
          <p:cNvPr id="13" name="正方形/長方形 12"/>
          <p:cNvSpPr/>
          <p:nvPr/>
        </p:nvSpPr>
        <p:spPr>
          <a:xfrm>
            <a:off x="5924771" y="3039874"/>
            <a:ext cx="1490302" cy="34822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68625" y="302931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</a:rPr>
              <a:t>中</a:t>
            </a:r>
            <a:r>
              <a:rPr lang="ja-JP" altLang="en-US" b="1" dirty="0" smtClean="0">
                <a:solidFill>
                  <a:schemeClr val="bg1"/>
                </a:solidFill>
              </a:rPr>
              <a:t>温領域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68625" y="3409565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400" dirty="0" smtClean="0"/>
              <a:t>Mg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Si, MnSi</a:t>
            </a:r>
            <a:r>
              <a:rPr kumimoji="1" lang="en-US" altLang="ja-JP" sz="2400" baseline="-25000" dirty="0" smtClean="0"/>
              <a:t>1.75-γ</a:t>
            </a:r>
            <a:endParaRPr kumimoji="1" lang="ja-JP" altLang="en-US" sz="2400" baseline="-25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68625" y="387123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400" dirty="0" smtClean="0"/>
              <a:t>CoSb</a:t>
            </a:r>
            <a:r>
              <a:rPr kumimoji="1" lang="en-US" altLang="ja-JP" sz="2400" baseline="-25000" dirty="0" smtClean="0"/>
              <a:t>3</a:t>
            </a:r>
            <a:endParaRPr kumimoji="1" lang="ja-JP" altLang="en-US" sz="2400" baseline="-25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5924771" y="4412949"/>
            <a:ext cx="1490302" cy="348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89864" y="43918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</a:rPr>
              <a:t>高温領域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089864" y="478615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sz="2400" dirty="0" smtClean="0"/>
              <a:t>Na</a:t>
            </a:r>
            <a:r>
              <a:rPr kumimoji="1" lang="en-US" altLang="ja-JP" sz="2400" baseline="-25000" dirty="0" smtClean="0"/>
              <a:t>x</a:t>
            </a:r>
            <a:r>
              <a:rPr kumimoji="1" lang="en-US" altLang="ja-JP" sz="2400" dirty="0" smtClean="0"/>
              <a:t>CoO</a:t>
            </a:r>
            <a:r>
              <a:rPr lang="en-US" altLang="ja-JP" sz="2400" baseline="-25000" dirty="0"/>
              <a:t>2</a:t>
            </a:r>
            <a:endParaRPr kumimoji="1" lang="ja-JP" altLang="en-US" sz="2400" baseline="-25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68625" y="522755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sz="2400" dirty="0" smtClean="0"/>
              <a:t>Ca</a:t>
            </a:r>
            <a:r>
              <a:rPr lang="en-US" altLang="ja-JP" sz="2400" baseline="-25000" dirty="0" smtClean="0"/>
              <a:t>3</a:t>
            </a:r>
            <a:r>
              <a:rPr kumimoji="1" lang="en-US" altLang="ja-JP" sz="2400" dirty="0" smtClean="0"/>
              <a:t>Co</a:t>
            </a:r>
            <a:r>
              <a:rPr kumimoji="1" lang="en-US" altLang="ja-JP" sz="2400" baseline="-25000" dirty="0" smtClean="0"/>
              <a:t>4</a:t>
            </a:r>
            <a:r>
              <a:rPr kumimoji="1" lang="en-US" altLang="ja-JP" sz="2400" dirty="0" smtClean="0"/>
              <a:t>O</a:t>
            </a:r>
            <a:r>
              <a:rPr lang="en-US" altLang="ja-JP" sz="2400" baseline="-25000" dirty="0"/>
              <a:t>9</a:t>
            </a:r>
            <a:endParaRPr kumimoji="1" lang="ja-JP" altLang="en-US" sz="2400" baseline="-25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89864" y="566721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sz="2400" dirty="0" smtClean="0"/>
              <a:t>CaMn</a:t>
            </a:r>
            <a:r>
              <a:rPr kumimoji="1" lang="en-US" altLang="ja-JP" sz="2400" dirty="0" smtClean="0"/>
              <a:t>O</a:t>
            </a:r>
            <a:r>
              <a:rPr lang="en-US" altLang="ja-JP" sz="2400" baseline="-25000" dirty="0" smtClean="0"/>
              <a:t>3</a:t>
            </a:r>
            <a:endParaRPr kumimoji="1" lang="ja-JP" altLang="en-US" sz="2400" baseline="-25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296875" y="205021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</a:rPr>
              <a:t>低温領域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73669" y="204192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</a:rPr>
              <a:t>中</a:t>
            </a:r>
            <a:r>
              <a:rPr lang="ja-JP" altLang="en-US" b="1" dirty="0" smtClean="0">
                <a:solidFill>
                  <a:schemeClr val="bg1"/>
                </a:solidFill>
              </a:rPr>
              <a:t>温領域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882749" y="2063975"/>
            <a:ext cx="163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</a:rPr>
              <a:t>高温領域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オブジェクト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445501"/>
              </p:ext>
            </p:extLst>
          </p:nvPr>
        </p:nvGraphicFramePr>
        <p:xfrm>
          <a:off x="2862836" y="1124744"/>
          <a:ext cx="3542145" cy="74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Equation" r:id="rId6" imgW="2882880" imgH="609480" progId="Equation.DSMT4">
                  <p:embed/>
                </p:oleObj>
              </mc:Choice>
              <mc:Fallback>
                <p:oleObj name="Equation" r:id="rId6" imgW="2882880" imgH="609480" progId="Equation.DSMT4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836" y="1124744"/>
                        <a:ext cx="3542145" cy="74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52" y="1812151"/>
            <a:ext cx="4490016" cy="432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直線矢印コネクタ 28"/>
          <p:cNvCxnSpPr>
            <a:stCxn id="20" idx="1"/>
          </p:cNvCxnSpPr>
          <p:nvPr/>
        </p:nvCxnSpPr>
        <p:spPr>
          <a:xfrm flipH="1">
            <a:off x="5359789" y="5458392"/>
            <a:ext cx="708836" cy="1176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直線矢印コネクタ 2047"/>
          <p:cNvCxnSpPr>
            <a:stCxn id="21" idx="1"/>
          </p:cNvCxnSpPr>
          <p:nvPr/>
        </p:nvCxnSpPr>
        <p:spPr>
          <a:xfrm flipH="1" flipV="1">
            <a:off x="5359789" y="5805264"/>
            <a:ext cx="730075" cy="92779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3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4298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研究</a:t>
            </a:r>
            <a:r>
              <a:rPr lang="ja-JP" altLang="en-US" dirty="0"/>
              <a:t>目的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2012/9/18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290735"/>
            <a:ext cx="4553184" cy="452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6" y="1306971"/>
            <a:ext cx="4555594" cy="450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" name="グループ化 42"/>
          <p:cNvGrpSpPr/>
          <p:nvPr/>
        </p:nvGrpSpPr>
        <p:grpSpPr>
          <a:xfrm>
            <a:off x="2079144" y="2056335"/>
            <a:ext cx="2011709" cy="1380085"/>
            <a:chOff x="1909647" y="1760883"/>
            <a:chExt cx="2011709" cy="1380085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1909647" y="1760883"/>
              <a:ext cx="2011709" cy="1380085"/>
              <a:chOff x="544067" y="1988840"/>
              <a:chExt cx="2371749" cy="1944216"/>
            </a:xfrm>
          </p:grpSpPr>
          <p:sp>
            <p:nvSpPr>
              <p:cNvPr id="47" name="正方形/長方形 46"/>
              <p:cNvSpPr/>
              <p:nvPr/>
            </p:nvSpPr>
            <p:spPr>
              <a:xfrm>
                <a:off x="899592" y="2132857"/>
                <a:ext cx="648072" cy="165618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正方形/長方形 47"/>
              <p:cNvSpPr/>
              <p:nvPr/>
            </p:nvSpPr>
            <p:spPr>
              <a:xfrm>
                <a:off x="1907704" y="2132856"/>
                <a:ext cx="648072" cy="165618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正方形/長方形 48"/>
              <p:cNvSpPr/>
              <p:nvPr/>
            </p:nvSpPr>
            <p:spPr>
              <a:xfrm>
                <a:off x="899592" y="1988840"/>
                <a:ext cx="1656184" cy="1440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正方形/長方形 49"/>
              <p:cNvSpPr/>
              <p:nvPr/>
            </p:nvSpPr>
            <p:spPr>
              <a:xfrm>
                <a:off x="1912219" y="3789040"/>
                <a:ext cx="1003597" cy="1440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正方形/長方形 50"/>
              <p:cNvSpPr/>
              <p:nvPr/>
            </p:nvSpPr>
            <p:spPr>
              <a:xfrm>
                <a:off x="544067" y="3777458"/>
                <a:ext cx="1003597" cy="1440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5" name="テキスト ボックス 44"/>
            <p:cNvSpPr txBox="1"/>
            <p:nvPr/>
          </p:nvSpPr>
          <p:spPr>
            <a:xfrm>
              <a:off x="2313613" y="1905716"/>
              <a:ext cx="6427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chemeClr val="bg1"/>
                  </a:solidFill>
                </a:rPr>
                <a:t>n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3174339" y="1835734"/>
              <a:ext cx="6427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>
                  <a:solidFill>
                    <a:schemeClr val="bg1"/>
                  </a:solidFill>
                </a:rPr>
                <a:t>p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テキスト ボックス 51"/>
          <p:cNvSpPr txBox="1"/>
          <p:nvPr/>
        </p:nvSpPr>
        <p:spPr>
          <a:xfrm>
            <a:off x="1316752" y="5894127"/>
            <a:ext cx="2871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rgbClr val="FF0000"/>
                </a:solidFill>
              </a:rPr>
              <a:t>・高温で高い熱起電力が期待できる</a:t>
            </a:r>
            <a:endParaRPr kumimoji="1" lang="en-US" altLang="ja-JP" sz="1400" b="1" dirty="0" smtClean="0">
              <a:solidFill>
                <a:srgbClr val="FF0000"/>
              </a:solidFill>
            </a:endParaRPr>
          </a:p>
          <a:p>
            <a:r>
              <a:rPr kumimoji="1" lang="ja-JP" altLang="en-US" sz="1400" b="1" dirty="0" smtClean="0">
                <a:solidFill>
                  <a:srgbClr val="FF0000"/>
                </a:solidFill>
              </a:rPr>
              <a:t>・高温熱源の利用が可能</a:t>
            </a:r>
            <a:endParaRPr lang="en-US" altLang="ja-JP" sz="1400" b="1" dirty="0">
              <a:solidFill>
                <a:srgbClr val="FF000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220073" y="5815697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rgbClr val="FF0000"/>
                </a:solidFill>
              </a:rPr>
              <a:t>・高温で高い</a:t>
            </a:r>
            <a:r>
              <a:rPr lang="ja-JP" altLang="en-US" sz="1400" b="1" dirty="0">
                <a:solidFill>
                  <a:srgbClr val="FF0000"/>
                </a:solidFill>
              </a:rPr>
              <a:t>出力</a:t>
            </a:r>
            <a:r>
              <a:rPr lang="ja-JP" altLang="en-US" sz="1400" b="1" dirty="0" smtClean="0">
                <a:solidFill>
                  <a:srgbClr val="FF0000"/>
                </a:solidFill>
              </a:rPr>
              <a:t>が期待できる</a:t>
            </a:r>
            <a:endParaRPr lang="en-US" altLang="ja-JP" sz="1400" b="1" dirty="0" smtClean="0">
              <a:solidFill>
                <a:srgbClr val="FF0000"/>
              </a:solidFill>
            </a:endParaRPr>
          </a:p>
          <a:p>
            <a:r>
              <a:rPr kumimoji="1" lang="ja-JP" altLang="en-US" sz="1400" b="1" dirty="0" smtClean="0">
                <a:solidFill>
                  <a:srgbClr val="FF0000"/>
                </a:solidFill>
              </a:rPr>
              <a:t>・接触</a:t>
            </a:r>
            <a:r>
              <a:rPr kumimoji="1" lang="ja-JP" altLang="en-US" sz="1400" b="1" dirty="0" smtClean="0">
                <a:solidFill>
                  <a:srgbClr val="FF0000"/>
                </a:solidFill>
              </a:rPr>
              <a:t>抵抗の低減</a:t>
            </a:r>
            <a:r>
              <a:rPr kumimoji="1" lang="ja-JP" altLang="en-US" sz="1400" b="1" dirty="0" smtClean="0">
                <a:solidFill>
                  <a:srgbClr val="FF0000"/>
                </a:solidFill>
              </a:rPr>
              <a:t>に</a:t>
            </a:r>
            <a:r>
              <a:rPr kumimoji="1" lang="ja-JP" altLang="en-US" sz="1400" b="1" dirty="0" smtClean="0">
                <a:solidFill>
                  <a:srgbClr val="FF0000"/>
                </a:solidFill>
              </a:rPr>
              <a:t>より、高出力化</a:t>
            </a:r>
            <a:r>
              <a:rPr kumimoji="1" lang="ja-JP" altLang="en-US" sz="1400" b="1" dirty="0" smtClean="0">
                <a:solidFill>
                  <a:srgbClr val="FF0000"/>
                </a:solidFill>
              </a:rPr>
              <a:t>が可能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40857" y="1746381"/>
            <a:ext cx="1993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rgbClr val="FF0000"/>
                </a:solidFill>
              </a:rPr>
              <a:t>・多結晶酸化物</a:t>
            </a:r>
            <a:endParaRPr kumimoji="1" lang="en-US" altLang="ja-JP" sz="1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0078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実験方法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2012/9/18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11560" y="126876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n</a:t>
            </a:r>
            <a:r>
              <a:rPr kumimoji="1" lang="ja-JP" altLang="en-US" dirty="0" smtClean="0"/>
              <a:t>型熱電素子： </a:t>
            </a:r>
            <a:r>
              <a:rPr kumimoji="1" lang="en-US" altLang="ja-JP" dirty="0" err="1" smtClean="0"/>
              <a:t>Yb</a:t>
            </a:r>
            <a:r>
              <a:rPr kumimoji="1" lang="en-US" altLang="ja-JP" dirty="0" smtClean="0"/>
              <a:t> doped CaMnO</a:t>
            </a:r>
            <a:r>
              <a:rPr kumimoji="1" lang="en-US" altLang="ja-JP" baseline="-25000" dirty="0" smtClean="0"/>
              <a:t>3</a:t>
            </a:r>
            <a:endParaRPr kumimoji="1" lang="ja-JP" altLang="en-US" baseline="-25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48064" y="1284003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</a:t>
            </a:r>
            <a:r>
              <a:rPr kumimoji="1" lang="ja-JP" altLang="en-US" dirty="0" smtClean="0"/>
              <a:t>型熱電素子： </a:t>
            </a:r>
            <a:r>
              <a:rPr kumimoji="1" lang="en-US" altLang="ja-JP" dirty="0" smtClean="0"/>
              <a:t>Y doped Ca</a:t>
            </a:r>
            <a:r>
              <a:rPr kumimoji="1" lang="en-US" altLang="ja-JP" baseline="-25000" dirty="0" smtClean="0"/>
              <a:t>3</a:t>
            </a:r>
            <a:r>
              <a:rPr kumimoji="1" lang="en-US" altLang="ja-JP" dirty="0" smtClean="0"/>
              <a:t>Co</a:t>
            </a:r>
            <a:r>
              <a:rPr kumimoji="1" lang="en-US" altLang="ja-JP" baseline="-25000" dirty="0" smtClean="0"/>
              <a:t>4</a:t>
            </a:r>
            <a:r>
              <a:rPr kumimoji="1" lang="en-US" altLang="ja-JP" dirty="0" smtClean="0"/>
              <a:t>O</a:t>
            </a:r>
            <a:r>
              <a:rPr lang="en-US" altLang="ja-JP" baseline="-25000" dirty="0" smtClean="0"/>
              <a:t>9</a:t>
            </a:r>
            <a:endParaRPr kumimoji="1" lang="ja-JP" altLang="en-US" baseline="-25000" dirty="0"/>
          </a:p>
        </p:txBody>
      </p:sp>
      <p:sp>
        <p:nvSpPr>
          <p:cNvPr id="6" name="正方形/長方形 5"/>
          <p:cNvSpPr/>
          <p:nvPr/>
        </p:nvSpPr>
        <p:spPr>
          <a:xfrm>
            <a:off x="611560" y="1268760"/>
            <a:ext cx="331236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148064" y="1284003"/>
            <a:ext cx="33123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2168" y="1806794"/>
            <a:ext cx="414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固相</a:t>
            </a:r>
            <a:r>
              <a:rPr lang="ja-JP" altLang="en-US" dirty="0" smtClean="0"/>
              <a:t>反応法</a:t>
            </a:r>
            <a:r>
              <a:rPr lang="ja-JP" altLang="en-US" dirty="0"/>
              <a:t>：</a:t>
            </a:r>
            <a:r>
              <a:rPr kumimoji="1" lang="en-US" altLang="ja-JP" dirty="0" smtClean="0"/>
              <a:t>Mn</a:t>
            </a:r>
            <a:r>
              <a:rPr kumimoji="1" lang="en-US" altLang="ja-JP" baseline="-25000" dirty="0" smtClean="0"/>
              <a:t>3</a:t>
            </a:r>
            <a:r>
              <a:rPr kumimoji="1" lang="en-US" altLang="ja-JP" dirty="0" smtClean="0"/>
              <a:t>O</a:t>
            </a:r>
            <a:r>
              <a:rPr lang="en-US" altLang="ja-JP" baseline="-25000" dirty="0" smtClean="0"/>
              <a:t>4</a:t>
            </a:r>
            <a:r>
              <a:rPr lang="en-US" altLang="ja-JP" dirty="0" smtClean="0"/>
              <a:t> + CaCO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 + Yb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O</a:t>
            </a:r>
            <a:r>
              <a:rPr lang="en-US" altLang="ja-JP" baseline="-25000" dirty="0" smtClean="0"/>
              <a:t>3</a:t>
            </a:r>
            <a:r>
              <a:rPr lang="ja-JP" altLang="en-US" dirty="0"/>
              <a:t> </a:t>
            </a:r>
            <a:r>
              <a:rPr lang="ja-JP" altLang="en-US" dirty="0" smtClean="0"/>
              <a:t>→</a:t>
            </a:r>
            <a:r>
              <a:rPr lang="en-US" altLang="ja-JP" dirty="0" smtClean="0"/>
              <a:t> </a:t>
            </a:r>
            <a:endParaRPr kumimoji="1" lang="ja-JP" altLang="en-US" baseline="-25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48064" y="177849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固相反応法：</a:t>
            </a:r>
            <a:r>
              <a:rPr lang="en-US" altLang="ja-JP" dirty="0" smtClean="0"/>
              <a:t>Co</a:t>
            </a:r>
            <a:r>
              <a:rPr kumimoji="1" lang="en-US" altLang="ja-JP" baseline="-25000" dirty="0" smtClean="0"/>
              <a:t>3</a:t>
            </a:r>
            <a:r>
              <a:rPr kumimoji="1" lang="en-US" altLang="ja-JP" dirty="0" smtClean="0"/>
              <a:t>O</a:t>
            </a:r>
            <a:r>
              <a:rPr lang="en-US" altLang="ja-JP" baseline="-25000" dirty="0" smtClean="0"/>
              <a:t>4</a:t>
            </a:r>
            <a:r>
              <a:rPr lang="en-US" altLang="ja-JP" dirty="0" smtClean="0"/>
              <a:t> + CaCO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 + Y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O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 </a:t>
            </a:r>
            <a:r>
              <a:rPr lang="ja-JP" altLang="en-US" dirty="0" smtClean="0"/>
              <a:t>→</a:t>
            </a:r>
            <a:r>
              <a:rPr lang="en-US" altLang="ja-JP" dirty="0" smtClean="0"/>
              <a:t> </a:t>
            </a:r>
            <a:endParaRPr kumimoji="1" lang="ja-JP" altLang="en-US" baseline="-25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71587" y="2305104"/>
            <a:ext cx="2772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① </a:t>
            </a:r>
            <a:r>
              <a:rPr lang="en-US" altLang="ja-JP" dirty="0" smtClean="0"/>
              <a:t>Ca</a:t>
            </a:r>
            <a:r>
              <a:rPr lang="en-US" altLang="ja-JP" baseline="-25000" dirty="0" smtClean="0"/>
              <a:t>0.99</a:t>
            </a:r>
            <a:r>
              <a:rPr lang="en-US" altLang="ja-JP" dirty="0" smtClean="0"/>
              <a:t>Yb</a:t>
            </a:r>
            <a:r>
              <a:rPr lang="en-US" altLang="ja-JP" baseline="-25000" dirty="0" smtClean="0"/>
              <a:t>0.01</a:t>
            </a:r>
            <a:r>
              <a:rPr lang="en-US" altLang="ja-JP" dirty="0" smtClean="0"/>
              <a:t>MnO</a:t>
            </a:r>
            <a:r>
              <a:rPr lang="en-US" altLang="ja-JP" baseline="-25000" dirty="0" smtClean="0"/>
              <a:t>3</a:t>
            </a:r>
          </a:p>
          <a:p>
            <a:r>
              <a:rPr lang="ja-JP" altLang="en-US" dirty="0" smtClean="0"/>
              <a:t>② </a:t>
            </a:r>
            <a:r>
              <a:rPr lang="en-US" altLang="ja-JP" dirty="0" smtClean="0"/>
              <a:t>Ca</a:t>
            </a:r>
            <a:r>
              <a:rPr lang="en-US" altLang="ja-JP" baseline="-25000" dirty="0" smtClean="0"/>
              <a:t>0.9</a:t>
            </a:r>
            <a:r>
              <a:rPr lang="en-US" altLang="ja-JP" dirty="0" smtClean="0"/>
              <a:t>Yb</a:t>
            </a:r>
            <a:r>
              <a:rPr lang="en-US" altLang="ja-JP" baseline="-25000" dirty="0" smtClean="0"/>
              <a:t>0.1</a:t>
            </a:r>
            <a:r>
              <a:rPr lang="en-US" altLang="ja-JP" dirty="0" smtClean="0"/>
              <a:t>MnO</a:t>
            </a:r>
            <a:r>
              <a:rPr lang="en-US" altLang="ja-JP" baseline="-25000" dirty="0" smtClean="0"/>
              <a:t>3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大気中</a:t>
            </a:r>
            <a:r>
              <a:rPr lang="en-US" altLang="ja-JP" dirty="0" smtClean="0"/>
              <a:t>1300</a:t>
            </a:r>
            <a:r>
              <a:rPr lang="ja-JP" altLang="en-US" dirty="0" smtClean="0"/>
              <a:t>℃で焼成</a:t>
            </a:r>
            <a:endParaRPr kumimoji="1" lang="ja-JP" altLang="en-US" baseline="-25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00104" y="2166605"/>
            <a:ext cx="32400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③</a:t>
            </a:r>
            <a:r>
              <a:rPr lang="ja-JP" altLang="en-US" dirty="0" smtClean="0"/>
              <a:t> </a:t>
            </a:r>
            <a:r>
              <a:rPr lang="en-US" altLang="ja-JP" dirty="0" smtClean="0"/>
              <a:t>[Ca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CoO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]</a:t>
            </a:r>
            <a:r>
              <a:rPr lang="en-US" altLang="ja-JP" baseline="-25000" dirty="0" smtClean="0"/>
              <a:t>0.62</a:t>
            </a:r>
            <a:r>
              <a:rPr lang="en-US" altLang="ja-JP" dirty="0" smtClean="0"/>
              <a:t> CoO</a:t>
            </a:r>
            <a:r>
              <a:rPr lang="en-US" altLang="ja-JP" baseline="-25000" dirty="0" smtClean="0"/>
              <a:t>2</a:t>
            </a:r>
          </a:p>
          <a:p>
            <a:r>
              <a:rPr lang="ja-JP" altLang="en-US" dirty="0"/>
              <a:t>④</a:t>
            </a:r>
            <a:r>
              <a:rPr lang="ja-JP" altLang="en-US" dirty="0" smtClean="0"/>
              <a:t> </a:t>
            </a:r>
            <a:r>
              <a:rPr lang="en-US" altLang="ja-JP" dirty="0" smtClean="0"/>
              <a:t>[(Ca</a:t>
            </a:r>
            <a:r>
              <a:rPr lang="en-US" altLang="ja-JP" baseline="-25000" dirty="0" smtClean="0"/>
              <a:t>0.9</a:t>
            </a:r>
            <a:r>
              <a:rPr lang="en-US" altLang="ja-JP" dirty="0" smtClean="0"/>
              <a:t>Y</a:t>
            </a:r>
            <a:r>
              <a:rPr lang="en-US" altLang="ja-JP" baseline="-25000" dirty="0" smtClean="0"/>
              <a:t>0.1</a:t>
            </a:r>
            <a:r>
              <a:rPr lang="en-US" altLang="ja-JP" dirty="0" smtClean="0"/>
              <a:t>)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CoO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]</a:t>
            </a:r>
            <a:r>
              <a:rPr lang="en-US" altLang="ja-JP" baseline="-25000" dirty="0" smtClean="0"/>
              <a:t>0.62</a:t>
            </a:r>
            <a:r>
              <a:rPr lang="en-US" altLang="ja-JP" dirty="0" smtClean="0"/>
              <a:t> CoO</a:t>
            </a:r>
            <a:r>
              <a:rPr lang="en-US" altLang="ja-JP" baseline="-25000" dirty="0" smtClean="0"/>
              <a:t>2</a:t>
            </a:r>
            <a:endParaRPr lang="en-US" altLang="ja-JP" baseline="-25000" dirty="0"/>
          </a:p>
          <a:p>
            <a:r>
              <a:rPr lang="ja-JP" altLang="en-US" dirty="0"/>
              <a:t>⑤</a:t>
            </a:r>
            <a:r>
              <a:rPr lang="ja-JP" altLang="en-US" dirty="0" smtClean="0"/>
              <a:t> </a:t>
            </a:r>
            <a:r>
              <a:rPr lang="en-US" altLang="ja-JP" dirty="0" smtClean="0"/>
              <a:t>[(Ca</a:t>
            </a:r>
            <a:r>
              <a:rPr lang="en-US" altLang="ja-JP" baseline="-25000" dirty="0" smtClean="0"/>
              <a:t>0.8</a:t>
            </a:r>
            <a:r>
              <a:rPr lang="en-US" altLang="ja-JP" dirty="0" smtClean="0"/>
              <a:t>Y</a:t>
            </a:r>
            <a:r>
              <a:rPr lang="en-US" altLang="ja-JP" baseline="-25000" dirty="0" smtClean="0"/>
              <a:t>0.2</a:t>
            </a:r>
            <a:r>
              <a:rPr lang="en-US" altLang="ja-JP" dirty="0" smtClean="0"/>
              <a:t>)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CoO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]</a:t>
            </a:r>
            <a:r>
              <a:rPr lang="en-US" altLang="ja-JP" baseline="-25000" dirty="0" smtClean="0"/>
              <a:t>0.62</a:t>
            </a:r>
            <a:r>
              <a:rPr lang="en-US" altLang="ja-JP" dirty="0" smtClean="0"/>
              <a:t> CoO</a:t>
            </a:r>
            <a:r>
              <a:rPr lang="en-US" altLang="ja-JP" baseline="-25000" dirty="0" smtClean="0"/>
              <a:t>2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酸素雰囲気中</a:t>
            </a:r>
            <a:r>
              <a:rPr lang="en-US" altLang="ja-JP" dirty="0" smtClean="0"/>
              <a:t>920</a:t>
            </a:r>
            <a:r>
              <a:rPr lang="ja-JP" altLang="en-US" dirty="0" smtClean="0"/>
              <a:t>℃で焼成</a:t>
            </a:r>
            <a:r>
              <a:rPr lang="en-US" altLang="ja-JP" dirty="0" smtClean="0"/>
              <a:t> </a:t>
            </a:r>
            <a:endParaRPr kumimoji="1" lang="ja-JP" altLang="en-US" baseline="-25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0138" y="3933055"/>
            <a:ext cx="4077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 smtClean="0"/>
              <a:t>X</a:t>
            </a:r>
            <a:r>
              <a:rPr lang="ja-JP" altLang="en-US" dirty="0" smtClean="0"/>
              <a:t>線回折測定</a:t>
            </a:r>
            <a:r>
              <a:rPr lang="en-US" altLang="ja-JP" dirty="0" smtClean="0"/>
              <a:t>(RINT2500, RIETAN-FP</a:t>
            </a:r>
            <a:r>
              <a:rPr lang="en-US" altLang="ja-JP" dirty="0" smtClean="0"/>
              <a:t>)</a:t>
            </a:r>
            <a:endParaRPr lang="en-US" altLang="ja-JP" dirty="0" smtClean="0"/>
          </a:p>
          <a:p>
            <a:r>
              <a:rPr lang="ja-JP" altLang="en-US" dirty="0" smtClean="0"/>
              <a:t>・中性子線回折測定</a:t>
            </a:r>
            <a:r>
              <a:rPr lang="en-US" altLang="ja-JP" dirty="0" smtClean="0"/>
              <a:t>(HERMES, PREMOS</a:t>
            </a:r>
            <a:r>
              <a:rPr lang="en-US" altLang="ja-JP" dirty="0" smtClean="0"/>
              <a:t>)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・電気抵抗率測定</a:t>
            </a:r>
            <a:r>
              <a:rPr lang="en-US" altLang="ja-JP" dirty="0" smtClean="0"/>
              <a:t>(ResiTest8300, ZEM-3)</a:t>
            </a:r>
          </a:p>
          <a:p>
            <a:r>
              <a:rPr lang="ja-JP" altLang="en-US" dirty="0" smtClean="0"/>
              <a:t>・熱起電力測定</a:t>
            </a:r>
            <a:r>
              <a:rPr lang="en-US" altLang="ja-JP" dirty="0" smtClean="0"/>
              <a:t>(ResiTest8300, ZEM-3</a:t>
            </a:r>
            <a:r>
              <a:rPr lang="en-US" altLang="ja-JP" dirty="0" smtClean="0"/>
              <a:t>)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・比熱測定</a:t>
            </a:r>
            <a:r>
              <a:rPr lang="en-US" altLang="ja-JP" dirty="0" smtClean="0"/>
              <a:t>(DSC8500, TC-7000-R) </a:t>
            </a:r>
            <a:endParaRPr lang="en-US" altLang="ja-JP" baseline="-25000" dirty="0"/>
          </a:p>
          <a:p>
            <a:r>
              <a:rPr lang="ja-JP" altLang="en-US" dirty="0" smtClean="0"/>
              <a:t>・熱拡散率測定</a:t>
            </a:r>
            <a:r>
              <a:rPr lang="en-US" altLang="ja-JP" dirty="0" smtClean="0"/>
              <a:t>(TC-7000-R)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53280" y="3789040"/>
            <a:ext cx="4030688" cy="24589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07267" y="402055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熱電</a:t>
            </a:r>
            <a:r>
              <a:rPr lang="ja-JP" altLang="en-US" b="1" dirty="0" smtClean="0"/>
              <a:t>発電モジュール：①</a:t>
            </a:r>
            <a:r>
              <a:rPr lang="en-US" altLang="ja-JP" b="1" dirty="0" smtClean="0"/>
              <a:t>-</a:t>
            </a:r>
            <a:r>
              <a:rPr lang="ja-JP" altLang="en-US" b="1" dirty="0" smtClean="0"/>
              <a:t>④</a:t>
            </a:r>
            <a:r>
              <a:rPr lang="en-US" altLang="ja-JP" b="1" dirty="0" smtClean="0"/>
              <a:t>, </a:t>
            </a:r>
            <a:r>
              <a:rPr lang="ja-JP" altLang="en-US" b="1" dirty="0" smtClean="0"/>
              <a:t>②</a:t>
            </a:r>
            <a:r>
              <a:rPr lang="en-US" altLang="ja-JP" b="1" dirty="0" smtClean="0"/>
              <a:t>-</a:t>
            </a:r>
            <a:r>
              <a:rPr lang="ja-JP" altLang="en-US" b="1" dirty="0" smtClean="0"/>
              <a:t>④</a:t>
            </a:r>
            <a:r>
              <a:rPr lang="en-US" altLang="ja-JP" b="1" dirty="0" smtClean="0"/>
              <a:t>, </a:t>
            </a:r>
            <a:r>
              <a:rPr lang="ja-JP" altLang="en-US" b="1" dirty="0" smtClean="0"/>
              <a:t>①</a:t>
            </a:r>
            <a:r>
              <a:rPr lang="en-US" altLang="ja-JP" b="1" dirty="0" smtClean="0"/>
              <a:t>-</a:t>
            </a:r>
            <a:r>
              <a:rPr lang="ja-JP" altLang="en-US" b="1" dirty="0" smtClean="0"/>
              <a:t>③</a:t>
            </a:r>
            <a:endParaRPr lang="en-US" altLang="ja-JP" b="1" dirty="0" smtClean="0"/>
          </a:p>
        </p:txBody>
      </p:sp>
      <p:sp>
        <p:nvSpPr>
          <p:cNvPr id="16" name="正方形/長方形 15"/>
          <p:cNvSpPr/>
          <p:nvPr/>
        </p:nvSpPr>
        <p:spPr>
          <a:xfrm>
            <a:off x="4778652" y="3933056"/>
            <a:ext cx="4133071" cy="4568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直方体 19"/>
          <p:cNvSpPr/>
          <p:nvPr/>
        </p:nvSpPr>
        <p:spPr>
          <a:xfrm>
            <a:off x="5031872" y="5100379"/>
            <a:ext cx="288032" cy="360040"/>
          </a:xfrm>
          <a:prstGeom prst="cub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直方体 20"/>
          <p:cNvSpPr/>
          <p:nvPr/>
        </p:nvSpPr>
        <p:spPr>
          <a:xfrm>
            <a:off x="5688586" y="5084023"/>
            <a:ext cx="288032" cy="360040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32411" y="5751171"/>
            <a:ext cx="785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n</a:t>
            </a:r>
            <a:r>
              <a:rPr kumimoji="1" lang="ja-JP" altLang="en-US" sz="1200" dirty="0" smtClean="0"/>
              <a:t>型素子</a:t>
            </a:r>
            <a:endParaRPr kumimoji="1" lang="ja-JP" altLang="en-US" sz="12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545431" y="5751171"/>
            <a:ext cx="745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p</a:t>
            </a:r>
            <a:r>
              <a:rPr lang="ja-JP" altLang="en-US" sz="1200" dirty="0" smtClean="0"/>
              <a:t>型</a:t>
            </a:r>
            <a:r>
              <a:rPr kumimoji="1" lang="ja-JP" altLang="en-US" sz="1200" dirty="0" smtClean="0"/>
              <a:t>素子</a:t>
            </a:r>
            <a:endParaRPr kumimoji="1" lang="ja-JP" altLang="en-US" sz="1200" dirty="0"/>
          </a:p>
        </p:txBody>
      </p:sp>
      <p:sp>
        <p:nvSpPr>
          <p:cNvPr id="24" name="平行四辺形 23"/>
          <p:cNvSpPr/>
          <p:nvPr/>
        </p:nvSpPr>
        <p:spPr>
          <a:xfrm>
            <a:off x="5056517" y="5081786"/>
            <a:ext cx="256470" cy="82663"/>
          </a:xfrm>
          <a:prstGeom prst="parallelogram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平行四辺形 25"/>
          <p:cNvSpPr/>
          <p:nvPr/>
        </p:nvSpPr>
        <p:spPr>
          <a:xfrm>
            <a:off x="5722441" y="5084023"/>
            <a:ext cx="256470" cy="82663"/>
          </a:xfrm>
          <a:prstGeom prst="parallelogram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633449" y="5373991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/>
              <a:t>6mm</a:t>
            </a:r>
            <a:endParaRPr kumimoji="1" lang="ja-JP" altLang="en-US" sz="10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671832" y="4960913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/>
              <a:t>6mm</a:t>
            </a:r>
            <a:endParaRPr kumimoji="1" lang="ja-JP" altLang="en-US" sz="1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934418" y="5441826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/>
              <a:t>6mm</a:t>
            </a:r>
            <a:endParaRPr kumimoji="1" lang="ja-JP" altLang="en-US" sz="1000" dirty="0"/>
          </a:p>
        </p:txBody>
      </p:sp>
      <p:cxnSp>
        <p:nvCxnSpPr>
          <p:cNvPr id="37" name="直線矢印コネクタ 36"/>
          <p:cNvCxnSpPr/>
          <p:nvPr/>
        </p:nvCxnSpPr>
        <p:spPr>
          <a:xfrm>
            <a:off x="5554697" y="4906864"/>
            <a:ext cx="267778" cy="2185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flipH="1">
            <a:off x="5211522" y="4894748"/>
            <a:ext cx="137099" cy="2295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4907583" y="4569855"/>
            <a:ext cx="1562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銀ペーストを</a:t>
            </a:r>
            <a:r>
              <a:rPr lang="ja-JP" altLang="en-US" sz="1200" dirty="0" smtClean="0"/>
              <a:t>塗布</a:t>
            </a:r>
            <a:endParaRPr lang="en-US" altLang="ja-JP" sz="1200" dirty="0" smtClean="0"/>
          </a:p>
        </p:txBody>
      </p:sp>
      <p:sp>
        <p:nvSpPr>
          <p:cNvPr id="42" name="正方形/長方形 41"/>
          <p:cNvSpPr/>
          <p:nvPr/>
        </p:nvSpPr>
        <p:spPr>
          <a:xfrm>
            <a:off x="6564886" y="5534758"/>
            <a:ext cx="792088" cy="41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7500990" y="5534758"/>
            <a:ext cx="792088" cy="41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6996934" y="4958694"/>
            <a:ext cx="900100" cy="41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7063392" y="5621721"/>
            <a:ext cx="234026" cy="2461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7571769" y="5045657"/>
            <a:ext cx="234026" cy="2461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7571769" y="5621721"/>
            <a:ext cx="234026" cy="2461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7122948" y="5045657"/>
            <a:ext cx="234026" cy="2461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 rot="16200000">
            <a:off x="6705554" y="5241440"/>
            <a:ext cx="961538" cy="396044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 rot="16200000">
            <a:off x="7230817" y="5253523"/>
            <a:ext cx="961538" cy="396044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052537" y="5612282"/>
            <a:ext cx="304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bg1"/>
                </a:solidFill>
              </a:rPr>
              <a:t>n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559367" y="5036218"/>
            <a:ext cx="304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</a:rPr>
              <a:t>n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7088292" y="5045656"/>
            <a:ext cx="232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</a:rPr>
              <a:t>p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559366" y="5614590"/>
            <a:ext cx="304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</a:rPr>
              <a:t>p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31" y="6220678"/>
            <a:ext cx="2220351" cy="53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テキスト ボックス 62"/>
          <p:cNvSpPr txBox="1"/>
          <p:nvPr/>
        </p:nvSpPr>
        <p:spPr>
          <a:xfrm>
            <a:off x="5688586" y="5183420"/>
            <a:ext cx="232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</a:rPr>
              <a:t>p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995868" y="5183420"/>
            <a:ext cx="304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</a:rPr>
              <a:t>n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3059832" y="2564904"/>
            <a:ext cx="244827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3059832" y="2636912"/>
            <a:ext cx="2448272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V="1">
            <a:off x="3131840" y="2305104"/>
            <a:ext cx="2445924" cy="25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6673880" y="4588590"/>
            <a:ext cx="1562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銀</a:t>
            </a:r>
            <a:r>
              <a:rPr lang="ja-JP" altLang="en-US" sz="1200" dirty="0" smtClean="0"/>
              <a:t>シートで直列接続</a:t>
            </a:r>
            <a:endParaRPr lang="en-US" altLang="ja-JP" sz="1200" dirty="0" smtClean="0"/>
          </a:p>
        </p:txBody>
      </p:sp>
      <p:cxnSp>
        <p:nvCxnSpPr>
          <p:cNvPr id="65" name="直線矢印コネクタ 64"/>
          <p:cNvCxnSpPr/>
          <p:nvPr/>
        </p:nvCxnSpPr>
        <p:spPr>
          <a:xfrm>
            <a:off x="6820514" y="4827682"/>
            <a:ext cx="199624" cy="2779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5574409" y="5454486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/>
              <a:t>6mm</a:t>
            </a:r>
            <a:endParaRPr kumimoji="1" lang="ja-JP" altLang="en-US" sz="1000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5944579" y="5356091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/>
              <a:t>6mm</a:t>
            </a:r>
            <a:endParaRPr kumimoji="1" lang="ja-JP" altLang="en-US" sz="1000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726677" y="4893027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/>
              <a:t>6mm</a:t>
            </a:r>
            <a:endParaRPr kumimoji="1" lang="ja-JP" altLang="en-US" sz="1000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5822340" y="6028170"/>
            <a:ext cx="1562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大気中</a:t>
            </a:r>
            <a:r>
              <a:rPr lang="en-US" altLang="ja-JP" sz="1200" dirty="0" smtClean="0"/>
              <a:t>850</a:t>
            </a:r>
            <a:r>
              <a:rPr lang="ja-JP" altLang="en-US" sz="1200" dirty="0" smtClean="0"/>
              <a:t>℃で</a:t>
            </a:r>
            <a:r>
              <a:rPr lang="ja-JP" altLang="en-US" sz="1200" dirty="0"/>
              <a:t>焼成</a:t>
            </a:r>
            <a:endParaRPr kumimoji="1" lang="ja-JP" altLang="en-US" sz="1200" dirty="0"/>
          </a:p>
        </p:txBody>
      </p:sp>
      <p:cxnSp>
        <p:nvCxnSpPr>
          <p:cNvPr id="70" name="直線コネクタ 69"/>
          <p:cNvCxnSpPr/>
          <p:nvPr/>
        </p:nvCxnSpPr>
        <p:spPr>
          <a:xfrm>
            <a:off x="5468431" y="4879456"/>
            <a:ext cx="0" cy="6981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 flipV="1">
            <a:off x="5468431" y="5479201"/>
            <a:ext cx="220154" cy="983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>
            <a:endCxn id="29" idx="0"/>
          </p:cNvCxnSpPr>
          <p:nvPr/>
        </p:nvCxnSpPr>
        <p:spPr>
          <a:xfrm flipH="1" flipV="1">
            <a:off x="5258454" y="5441826"/>
            <a:ext cx="209977" cy="1357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4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6614" y="84135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性能評価方法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2012/9/18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243139" y="5360395"/>
            <a:ext cx="234026" cy="2880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681522" y="5391221"/>
            <a:ext cx="234026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98872" y="5664639"/>
            <a:ext cx="118340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681522" y="5681790"/>
            <a:ext cx="1288287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623146" y="5296650"/>
            <a:ext cx="408618" cy="728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119090" y="5288400"/>
            <a:ext cx="408618" cy="728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87042" y="5720376"/>
            <a:ext cx="1728192" cy="1071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687042" y="5181248"/>
            <a:ext cx="1728192" cy="1071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2439523" y="5154960"/>
            <a:ext cx="383470" cy="751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2410622" y="5780920"/>
            <a:ext cx="333378" cy="1163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744000" y="4952954"/>
            <a:ext cx="914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アルミナ板</a:t>
            </a:r>
            <a:endParaRPr kumimoji="1" lang="ja-JP" altLang="en-US" sz="12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716027" y="5815944"/>
            <a:ext cx="914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アルミナ板</a:t>
            </a:r>
            <a:endParaRPr kumimoji="1" lang="ja-JP" altLang="en-US" sz="12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969809" y="5299129"/>
            <a:ext cx="914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銀シート</a:t>
            </a:r>
            <a:endParaRPr lang="en-US" altLang="ja-JP" sz="1200" dirty="0" smtClean="0"/>
          </a:p>
        </p:txBody>
      </p:sp>
      <p:cxnSp>
        <p:nvCxnSpPr>
          <p:cNvPr id="23" name="直線矢印コネクタ 22"/>
          <p:cNvCxnSpPr/>
          <p:nvPr/>
        </p:nvCxnSpPr>
        <p:spPr>
          <a:xfrm flipH="1">
            <a:off x="2631258" y="5479242"/>
            <a:ext cx="383470" cy="15039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207933" y="5387640"/>
            <a:ext cx="304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</a:rPr>
              <a:t>n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650893" y="5378937"/>
            <a:ext cx="304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bg1"/>
                </a:solidFill>
              </a:rPr>
              <a:t>p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87042" y="4863798"/>
            <a:ext cx="1746461" cy="291162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/>
          <p:cNvCxnSpPr/>
          <p:nvPr/>
        </p:nvCxnSpPr>
        <p:spPr>
          <a:xfrm flipH="1">
            <a:off x="2275435" y="4863798"/>
            <a:ext cx="383470" cy="14800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2577311" y="4576022"/>
            <a:ext cx="2773962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銅製ヒーター：　</a:t>
            </a:r>
            <a:r>
              <a:rPr lang="en-US" altLang="ja-JP" sz="1200" dirty="0" smtClean="0"/>
              <a:t>100</a:t>
            </a:r>
            <a:r>
              <a:rPr lang="ja-JP" altLang="en-US" sz="1200" dirty="0" smtClean="0"/>
              <a:t>℃</a:t>
            </a:r>
            <a:r>
              <a:rPr lang="en-US" altLang="ja-JP" sz="1200" dirty="0" smtClean="0"/>
              <a:t>, 200</a:t>
            </a:r>
            <a:r>
              <a:rPr lang="ja-JP" altLang="en-US" sz="1200" dirty="0" smtClean="0"/>
              <a:t>℃</a:t>
            </a:r>
            <a:r>
              <a:rPr lang="en-US" altLang="ja-JP" sz="1200" dirty="0" smtClean="0"/>
              <a:t>, 300</a:t>
            </a:r>
            <a:r>
              <a:rPr lang="ja-JP" altLang="en-US" sz="1200" dirty="0" smtClean="0"/>
              <a:t>℃</a:t>
            </a:r>
            <a:r>
              <a:rPr lang="en-US" altLang="ja-JP" sz="1200" dirty="0" smtClean="0"/>
              <a:t>,</a:t>
            </a:r>
            <a:r>
              <a:rPr lang="ja-JP" altLang="en-US" sz="1200" dirty="0" smtClean="0"/>
              <a:t>　　　　　　　</a:t>
            </a:r>
            <a:r>
              <a:rPr lang="en-US" altLang="ja-JP" sz="1200" dirty="0" smtClean="0"/>
              <a:t> </a:t>
            </a:r>
            <a:r>
              <a:rPr lang="ja-JP" altLang="en-US" sz="1200" dirty="0" smtClean="0"/>
              <a:t>　　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　　　　　　　　　</a:t>
            </a:r>
            <a:r>
              <a:rPr lang="en-US" altLang="ja-JP" sz="1200" dirty="0" smtClean="0"/>
              <a:t>400</a:t>
            </a:r>
            <a:r>
              <a:rPr lang="ja-JP" altLang="en-US" sz="1200" dirty="0" smtClean="0"/>
              <a:t>℃</a:t>
            </a:r>
            <a:r>
              <a:rPr lang="en-US" altLang="ja-JP" sz="1200" dirty="0" smtClean="0"/>
              <a:t>, 500</a:t>
            </a:r>
            <a:r>
              <a:rPr lang="ja-JP" altLang="en-US" sz="1200" dirty="0" smtClean="0"/>
              <a:t>℃　　</a:t>
            </a:r>
            <a:endParaRPr kumimoji="1" lang="ja-JP" altLang="en-US" sz="1200" dirty="0"/>
          </a:p>
        </p:txBody>
      </p:sp>
      <p:sp>
        <p:nvSpPr>
          <p:cNvPr id="31" name="正方形/長方形 30"/>
          <p:cNvSpPr/>
          <p:nvPr/>
        </p:nvSpPr>
        <p:spPr>
          <a:xfrm>
            <a:off x="709923" y="5839087"/>
            <a:ext cx="1723580" cy="286305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矢印コネクタ 31"/>
          <p:cNvCxnSpPr/>
          <p:nvPr/>
        </p:nvCxnSpPr>
        <p:spPr>
          <a:xfrm flipH="1" flipV="1">
            <a:off x="2031764" y="6009060"/>
            <a:ext cx="243671" cy="2228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グループ化 34"/>
          <p:cNvGrpSpPr/>
          <p:nvPr/>
        </p:nvGrpSpPr>
        <p:grpSpPr>
          <a:xfrm>
            <a:off x="6323517" y="1473001"/>
            <a:ext cx="2337884" cy="1466597"/>
            <a:chOff x="570664" y="1988840"/>
            <a:chExt cx="2337884" cy="1466597"/>
          </a:xfrm>
        </p:grpSpPr>
        <p:sp>
          <p:nvSpPr>
            <p:cNvPr id="36" name="正方形/長方形 35"/>
            <p:cNvSpPr/>
            <p:nvPr/>
          </p:nvSpPr>
          <p:spPr>
            <a:xfrm>
              <a:off x="899592" y="2132856"/>
              <a:ext cx="648072" cy="117856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1907704" y="2132856"/>
              <a:ext cx="628996" cy="1169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899592" y="1988840"/>
              <a:ext cx="1656184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1904951" y="3309748"/>
              <a:ext cx="1003597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570664" y="3311421"/>
              <a:ext cx="1003597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41" name="直線コネクタ 40"/>
          <p:cNvCxnSpPr/>
          <p:nvPr/>
        </p:nvCxnSpPr>
        <p:spPr>
          <a:xfrm>
            <a:off x="6323517" y="2842263"/>
            <a:ext cx="0" cy="6596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8668669" y="2842263"/>
            <a:ext cx="0" cy="6596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下矢印 55"/>
          <p:cNvSpPr/>
          <p:nvPr/>
        </p:nvSpPr>
        <p:spPr>
          <a:xfrm>
            <a:off x="7197761" y="2992070"/>
            <a:ext cx="621228" cy="36004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下矢印 56"/>
          <p:cNvSpPr/>
          <p:nvPr/>
        </p:nvSpPr>
        <p:spPr>
          <a:xfrm>
            <a:off x="7032523" y="1241695"/>
            <a:ext cx="896027" cy="32983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8" name="オブジェクト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024366"/>
              </p:ext>
            </p:extLst>
          </p:nvPr>
        </p:nvGraphicFramePr>
        <p:xfrm>
          <a:off x="6267323" y="1241695"/>
          <a:ext cx="328927" cy="394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4" name="Equation" r:id="rId5" imgW="190440" imgH="228600" progId="Equation.DSMT4">
                  <p:embed/>
                </p:oleObj>
              </mc:Choice>
              <mc:Fallback>
                <p:oleObj name="Equation" r:id="rId5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323" y="1241695"/>
                        <a:ext cx="328927" cy="39471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オブジェクト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717308"/>
              </p:ext>
            </p:extLst>
          </p:nvPr>
        </p:nvGraphicFramePr>
        <p:xfrm>
          <a:off x="6332121" y="2439141"/>
          <a:ext cx="320324" cy="354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5" name="Equation" r:id="rId7" imgW="165028" imgH="228501" progId="Equation.DSMT4">
                  <p:embed/>
                </p:oleObj>
              </mc:Choice>
              <mc:Fallback>
                <p:oleObj name="Equation" r:id="rId7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2121" y="2439141"/>
                        <a:ext cx="320324" cy="35476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オブジェクト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758331"/>
              </p:ext>
            </p:extLst>
          </p:nvPr>
        </p:nvGraphicFramePr>
        <p:xfrm>
          <a:off x="7328634" y="1223254"/>
          <a:ext cx="319521" cy="321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6" name="Equation" r:id="rId9" imgW="228600" imgH="228600" progId="">
                  <p:embed/>
                </p:oleObj>
              </mc:Choice>
              <mc:Fallback>
                <p:oleObj name="Equation" r:id="rId9" imgW="2286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8634" y="1223254"/>
                        <a:ext cx="319521" cy="32175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テキスト ボックス 63"/>
          <p:cNvSpPr txBox="1"/>
          <p:nvPr/>
        </p:nvSpPr>
        <p:spPr>
          <a:xfrm>
            <a:off x="6763262" y="1627556"/>
            <a:ext cx="642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n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838211" y="1628608"/>
            <a:ext cx="642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</a:rPr>
              <a:t>p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74" name="グループ化 73"/>
          <p:cNvGrpSpPr/>
          <p:nvPr/>
        </p:nvGrpSpPr>
        <p:grpSpPr>
          <a:xfrm>
            <a:off x="5927918" y="2756848"/>
            <a:ext cx="2908180" cy="1267910"/>
            <a:chOff x="5904505" y="3333627"/>
            <a:chExt cx="2908180" cy="1267910"/>
          </a:xfrm>
        </p:grpSpPr>
        <p:cxnSp>
          <p:nvCxnSpPr>
            <p:cNvPr id="42" name="直線コネクタ 41"/>
            <p:cNvCxnSpPr/>
            <p:nvPr/>
          </p:nvCxnSpPr>
          <p:spPr>
            <a:xfrm>
              <a:off x="6296920" y="4070403"/>
              <a:ext cx="73523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V="1">
              <a:off x="7910437" y="4070403"/>
              <a:ext cx="758232" cy="127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グループ化 44"/>
            <p:cNvGrpSpPr/>
            <p:nvPr/>
          </p:nvGrpSpPr>
          <p:grpSpPr>
            <a:xfrm>
              <a:off x="7032157" y="3918340"/>
              <a:ext cx="878280" cy="291480"/>
              <a:chOff x="1279304" y="4434179"/>
              <a:chExt cx="878280" cy="291480"/>
            </a:xfrm>
          </p:grpSpPr>
          <p:cxnSp>
            <p:nvCxnSpPr>
              <p:cNvPr id="46" name="直線コネクタ 45"/>
              <p:cNvCxnSpPr/>
              <p:nvPr/>
            </p:nvCxnSpPr>
            <p:spPr>
              <a:xfrm flipV="1">
                <a:off x="1279304" y="4467255"/>
                <a:ext cx="72008" cy="13424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>
                <a:off x="1355465" y="4439293"/>
                <a:ext cx="144016" cy="25826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flipV="1">
                <a:off x="1495328" y="4449704"/>
                <a:ext cx="157866" cy="2684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>
                <a:off x="1647728" y="4462281"/>
                <a:ext cx="144016" cy="25826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 flipV="1">
                <a:off x="1792956" y="4434179"/>
                <a:ext cx="157866" cy="2684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>
                <a:off x="1941342" y="4464698"/>
                <a:ext cx="144016" cy="25826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 flipV="1">
                <a:off x="2085576" y="4591413"/>
                <a:ext cx="72008" cy="13424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直線矢印コネクタ 52"/>
            <p:cNvCxnSpPr/>
            <p:nvPr/>
          </p:nvCxnSpPr>
          <p:spPr>
            <a:xfrm flipV="1">
              <a:off x="7032157" y="3918340"/>
              <a:ext cx="952436" cy="2914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矢印コネクタ 53"/>
            <p:cNvCxnSpPr/>
            <p:nvPr/>
          </p:nvCxnSpPr>
          <p:spPr>
            <a:xfrm flipV="1">
              <a:off x="6148389" y="3333627"/>
              <a:ext cx="0" cy="7037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/>
            <p:cNvCxnSpPr/>
            <p:nvPr/>
          </p:nvCxnSpPr>
          <p:spPr>
            <a:xfrm>
              <a:off x="8812685" y="3333627"/>
              <a:ext cx="0" cy="684912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テキスト ボックス 59"/>
            <p:cNvSpPr txBox="1"/>
            <p:nvPr/>
          </p:nvSpPr>
          <p:spPr>
            <a:xfrm>
              <a:off x="6877971" y="4232205"/>
              <a:ext cx="1205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/>
                <a:t>外部負荷</a:t>
              </a:r>
              <a:endParaRPr kumimoji="1" lang="ja-JP" altLang="en-US" dirty="0"/>
            </a:p>
          </p:txBody>
        </p:sp>
        <p:graphicFrame>
          <p:nvGraphicFramePr>
            <p:cNvPr id="62" name="オブジェクト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9392825"/>
                </p:ext>
              </p:extLst>
            </p:nvPr>
          </p:nvGraphicFramePr>
          <p:xfrm>
            <a:off x="7358314" y="3543305"/>
            <a:ext cx="300121" cy="340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7" name="Equation" r:id="rId11" imgW="203112" imgH="228501" progId="">
                    <p:embed/>
                  </p:oleObj>
                </mc:Choice>
                <mc:Fallback>
                  <p:oleObj name="Equation" r:id="rId11" imgW="203112" imgH="22850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8314" y="3543305"/>
                          <a:ext cx="300121" cy="34029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オブジェクト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9925872"/>
                </p:ext>
              </p:extLst>
            </p:nvPr>
          </p:nvGraphicFramePr>
          <p:xfrm>
            <a:off x="7972178" y="4140299"/>
            <a:ext cx="303213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8" name="Equation" r:id="rId13" imgW="152280" imgH="164880" progId="">
                    <p:embed/>
                  </p:oleObj>
                </mc:Choice>
                <mc:Fallback>
                  <p:oleObj name="Equation" r:id="rId13" imgW="152280" imgH="1648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72178" y="4140299"/>
                          <a:ext cx="303213" cy="3302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" name="テキスト ボックス 65"/>
            <p:cNvSpPr txBox="1"/>
            <p:nvPr/>
          </p:nvSpPr>
          <p:spPr>
            <a:xfrm>
              <a:off x="5904505" y="4146812"/>
              <a:ext cx="5064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b="1" dirty="0">
                  <a:solidFill>
                    <a:srgbClr val="FFC000"/>
                  </a:solidFill>
                </a:rPr>
                <a:t>電流</a:t>
              </a:r>
              <a:endParaRPr kumimoji="1" lang="ja-JP" altLang="en-US" sz="1200" b="1" dirty="0">
                <a:solidFill>
                  <a:srgbClr val="FFC000"/>
                </a:solidFill>
              </a:endParaRPr>
            </a:p>
          </p:txBody>
        </p:sp>
      </p:grpSp>
      <p:cxnSp>
        <p:nvCxnSpPr>
          <p:cNvPr id="68" name="直線矢印コネクタ 67"/>
          <p:cNvCxnSpPr/>
          <p:nvPr/>
        </p:nvCxnSpPr>
        <p:spPr>
          <a:xfrm>
            <a:off x="6431787" y="1655483"/>
            <a:ext cx="2535" cy="784336"/>
          </a:xfrm>
          <a:prstGeom prst="straightConnector1">
            <a:avLst/>
          </a:prstGeom>
          <a:ln w="508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450" y="4172412"/>
            <a:ext cx="2478134" cy="251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7" name="オブジェクト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959804"/>
              </p:ext>
            </p:extLst>
          </p:nvPr>
        </p:nvGraphicFramePr>
        <p:xfrm>
          <a:off x="5518954" y="4486758"/>
          <a:ext cx="6508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9" name="Equation" r:id="rId16" imgW="660113" imgH="253890" progId="Equation.DSMT4">
                  <p:embed/>
                </p:oleObj>
              </mc:Choice>
              <mc:Fallback>
                <p:oleObj name="Equation" r:id="rId16" imgW="660113" imgH="253890" progId="Equation.DSMT4">
                  <p:embed/>
                  <p:pic>
                    <p:nvPicPr>
                      <p:cNvPr id="0" name="オブジェクト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8954" y="4486758"/>
                        <a:ext cx="650875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テキスト ボックス 77"/>
          <p:cNvSpPr txBox="1"/>
          <p:nvPr/>
        </p:nvSpPr>
        <p:spPr>
          <a:xfrm>
            <a:off x="5712474" y="4811587"/>
            <a:ext cx="430887" cy="14967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" dirty="0" smtClean="0"/>
              <a:t>外部負荷電圧</a:t>
            </a:r>
            <a:endParaRPr kumimoji="1" lang="ja-JP" altLang="en-US" sz="1600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8425783" y="4826739"/>
            <a:ext cx="430887" cy="14967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" dirty="0" smtClean="0"/>
              <a:t>外部負荷出力</a:t>
            </a:r>
            <a:endParaRPr kumimoji="1" lang="ja-JP" altLang="en-US" sz="1600" dirty="0"/>
          </a:p>
        </p:txBody>
      </p:sp>
      <p:graphicFrame>
        <p:nvGraphicFramePr>
          <p:cNvPr id="80" name="オブジェクト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485897"/>
              </p:ext>
            </p:extLst>
          </p:nvPr>
        </p:nvGraphicFramePr>
        <p:xfrm>
          <a:off x="7964675" y="6524712"/>
          <a:ext cx="141839" cy="29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" name="Equation" r:id="rId18" imgW="177646" imgH="393359" progId="Equation.DSMT4">
                  <p:embed/>
                </p:oleObj>
              </mc:Choice>
              <mc:Fallback>
                <p:oleObj name="Equation" r:id="rId18" imgW="177646" imgH="393359" progId="Equation.DSMT4">
                  <p:embed/>
                  <p:pic>
                    <p:nvPicPr>
                      <p:cNvPr id="0" name="オブジェクト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4675" y="6524712"/>
                        <a:ext cx="141839" cy="290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テキスト ボックス 81"/>
          <p:cNvSpPr txBox="1"/>
          <p:nvPr/>
        </p:nvSpPr>
        <p:spPr>
          <a:xfrm>
            <a:off x="6990487" y="6468186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電流</a:t>
            </a:r>
            <a:endParaRPr kumimoji="1" lang="ja-JP" altLang="en-US" sz="1600" dirty="0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5351273" y="4208457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solidFill>
                  <a:srgbClr val="FF0000"/>
                </a:solidFill>
              </a:rPr>
              <a:t>開放電圧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6801717" y="5188303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 smtClean="0">
                <a:solidFill>
                  <a:srgbClr val="FF0000"/>
                </a:solidFill>
              </a:rPr>
              <a:t>最大出力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graphicFrame>
        <p:nvGraphicFramePr>
          <p:cNvPr id="85" name="オブジェクト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376801"/>
              </p:ext>
            </p:extLst>
          </p:nvPr>
        </p:nvGraphicFramePr>
        <p:xfrm>
          <a:off x="7509704" y="4996055"/>
          <a:ext cx="7810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1" name="Equation" r:id="rId20" imgW="634680" imgH="419040" progId="Equation.DSMT4">
                  <p:embed/>
                </p:oleObj>
              </mc:Choice>
              <mc:Fallback>
                <p:oleObj name="Equation" r:id="rId20" imgW="634680" imgH="419040" progId="Equation.DSMT4">
                  <p:embed/>
                  <p:pic>
                    <p:nvPicPr>
                      <p:cNvPr id="0" name="オブジェクト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9704" y="4996055"/>
                        <a:ext cx="7810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テキスト ボックス 85"/>
          <p:cNvSpPr txBox="1"/>
          <p:nvPr/>
        </p:nvSpPr>
        <p:spPr>
          <a:xfrm>
            <a:off x="8084952" y="6553228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 smtClean="0">
                <a:solidFill>
                  <a:srgbClr val="FF0000"/>
                </a:solidFill>
              </a:rPr>
              <a:t>最大</a:t>
            </a:r>
            <a:r>
              <a:rPr lang="ja-JP" altLang="en-US" sz="1100" b="1" dirty="0">
                <a:solidFill>
                  <a:srgbClr val="FF0000"/>
                </a:solidFill>
              </a:rPr>
              <a:t>電流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pic>
        <p:nvPicPr>
          <p:cNvPr id="4137" name="Picture 4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71" y="1850526"/>
            <a:ext cx="2678633" cy="179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7" y="3340869"/>
            <a:ext cx="4613209" cy="92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" y="1311718"/>
            <a:ext cx="2579464" cy="2020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sp>
        <p:nvSpPr>
          <p:cNvPr id="91" name="テキスト ボックス 90"/>
          <p:cNvSpPr txBox="1"/>
          <p:nvPr/>
        </p:nvSpPr>
        <p:spPr>
          <a:xfrm>
            <a:off x="2042330" y="4268245"/>
            <a:ext cx="1380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/>
              <a:t>line profile</a:t>
            </a:r>
            <a:endParaRPr kumimoji="1" lang="ja-JP" altLang="en-US" sz="1400" b="1" dirty="0"/>
          </a:p>
        </p:txBody>
      </p:sp>
      <p:cxnSp>
        <p:nvCxnSpPr>
          <p:cNvPr id="92" name="直線コネクタ 91"/>
          <p:cNvCxnSpPr/>
          <p:nvPr/>
        </p:nvCxnSpPr>
        <p:spPr>
          <a:xfrm>
            <a:off x="478663" y="3693143"/>
            <a:ext cx="2653177" cy="0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>
            <a:off x="2451889" y="4172412"/>
            <a:ext cx="2653177" cy="0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/>
          <p:nvPr/>
        </p:nvCxnSpPr>
        <p:spPr>
          <a:xfrm>
            <a:off x="2745685" y="3647294"/>
            <a:ext cx="0" cy="536688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28" name="オブジェクト 41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160844"/>
              </p:ext>
            </p:extLst>
          </p:nvPr>
        </p:nvGraphicFramePr>
        <p:xfrm>
          <a:off x="3131840" y="3449650"/>
          <a:ext cx="3286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" name="Equation" r:id="rId25" imgW="190500" imgH="228600" progId="Equation.DSMT4">
                  <p:embed/>
                </p:oleObj>
              </mc:Choice>
              <mc:Fallback>
                <p:oleObj name="Equation" r:id="rId25" imgW="190500" imgH="228600" progId="Equation.DSMT4">
                  <p:embed/>
                  <p:pic>
                    <p:nvPicPr>
                      <p:cNvPr id="0" name="オブジェクト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449650"/>
                        <a:ext cx="32861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9" name="オブジェクト 4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782562"/>
              </p:ext>
            </p:extLst>
          </p:nvPr>
        </p:nvGraphicFramePr>
        <p:xfrm>
          <a:off x="2146495" y="3948737"/>
          <a:ext cx="3206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3" name="Equation" r:id="rId26" imgW="165028" imgH="228501" progId="Equation.DSMT4">
                  <p:embed/>
                </p:oleObj>
              </mc:Choice>
              <mc:Fallback>
                <p:oleObj name="Equation" r:id="rId26" imgW="165028" imgH="228501" progId="Equation.DSMT4">
                  <p:embed/>
                  <p:pic>
                    <p:nvPicPr>
                      <p:cNvPr id="0" name="オブジェクト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495" y="3948737"/>
                        <a:ext cx="3206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0" name="オブジェクト 4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28881"/>
              </p:ext>
            </p:extLst>
          </p:nvPr>
        </p:nvGraphicFramePr>
        <p:xfrm>
          <a:off x="5920545" y="1951362"/>
          <a:ext cx="402972" cy="275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4" name="Equation" r:id="rId27" imgW="241200" imgH="164880" progId="Equation.DSMT4">
                  <p:embed/>
                </p:oleObj>
              </mc:Choice>
              <mc:Fallback>
                <p:oleObj name="Equation" r:id="rId27" imgW="2412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920545" y="1951362"/>
                        <a:ext cx="402972" cy="275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1" name="オブジェクト 4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78481"/>
              </p:ext>
            </p:extLst>
          </p:nvPr>
        </p:nvGraphicFramePr>
        <p:xfrm>
          <a:off x="2902254" y="3802801"/>
          <a:ext cx="4032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5" name="Equation" r:id="rId29" imgW="241200" imgH="164880" progId="Equation.DSMT4">
                  <p:embed/>
                </p:oleObj>
              </mc:Choice>
              <mc:Fallback>
                <p:oleObj name="Equation" r:id="rId29" imgW="241200" imgH="164880" progId="Equation.DSMT4">
                  <p:embed/>
                  <p:pic>
                    <p:nvPicPr>
                      <p:cNvPr id="0" name="オブジェクト 4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254" y="3802801"/>
                        <a:ext cx="40322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テキスト ボックス 100"/>
          <p:cNvSpPr txBox="1"/>
          <p:nvPr/>
        </p:nvSpPr>
        <p:spPr>
          <a:xfrm>
            <a:off x="1997206" y="6218584"/>
            <a:ext cx="2214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水冷ヒートシンク　</a:t>
            </a:r>
            <a:r>
              <a:rPr lang="en-US" altLang="ja-JP" sz="1200" dirty="0" smtClean="0"/>
              <a:t>(2</a:t>
            </a:r>
            <a:r>
              <a:rPr lang="ja-JP" altLang="en-US" sz="1200" dirty="0" smtClean="0"/>
              <a:t>～</a:t>
            </a:r>
            <a:r>
              <a:rPr lang="en-US" altLang="ja-JP" sz="1200" dirty="0" smtClean="0"/>
              <a:t>4</a:t>
            </a:r>
            <a:r>
              <a:rPr lang="ja-JP" altLang="en-US" sz="1200" dirty="0" smtClean="0"/>
              <a:t>℃</a:t>
            </a:r>
            <a:r>
              <a:rPr lang="en-US" altLang="ja-JP" sz="1200" dirty="0" smtClean="0"/>
              <a:t>)</a:t>
            </a:r>
            <a:endParaRPr kumimoji="1" lang="ja-JP" altLang="en-US" sz="1200" dirty="0"/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3060887" y="1442889"/>
            <a:ext cx="2077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/>
              <a:t>赤外線サーモグラフィー</a:t>
            </a:r>
            <a:endParaRPr kumimoji="1" lang="ja-JP" altLang="en-US" sz="1200" b="1" dirty="0"/>
          </a:p>
        </p:txBody>
      </p:sp>
      <p:sp>
        <p:nvSpPr>
          <p:cNvPr id="87" name="テキスト ボックス 86"/>
          <p:cNvSpPr txBox="1"/>
          <p:nvPr/>
        </p:nvSpPr>
        <p:spPr>
          <a:xfrm rot="16200000">
            <a:off x="-350235" y="3614058"/>
            <a:ext cx="1268853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/>
              <a:t>Temperature (</a:t>
            </a:r>
            <a:r>
              <a:rPr kumimoji="1" lang="ja-JP" altLang="en-US" sz="1100" b="1" dirty="0" smtClean="0"/>
              <a:t>℃</a:t>
            </a:r>
            <a:r>
              <a:rPr kumimoji="1" lang="en-US" altLang="ja-JP" sz="1100" b="1" dirty="0" smtClean="0"/>
              <a:t>)</a:t>
            </a:r>
            <a:endParaRPr kumimoji="1" lang="ja-JP" altLang="en-US" sz="1100" b="1" dirty="0"/>
          </a:p>
        </p:txBody>
      </p:sp>
      <p:sp>
        <p:nvSpPr>
          <p:cNvPr id="3" name="左カーブ矢印 2"/>
          <p:cNvSpPr/>
          <p:nvPr/>
        </p:nvSpPr>
        <p:spPr>
          <a:xfrm>
            <a:off x="4355976" y="2411333"/>
            <a:ext cx="648072" cy="1001015"/>
          </a:xfrm>
          <a:prstGeom prst="curved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1009657" y="2469687"/>
            <a:ext cx="1429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 smtClean="0">
                <a:solidFill>
                  <a:schemeClr val="bg1"/>
                </a:solidFill>
              </a:rPr>
              <a:t>水冷ヒートシンク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935960" y="2165112"/>
            <a:ext cx="1429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 smtClean="0">
                <a:solidFill>
                  <a:schemeClr val="bg1"/>
                </a:solidFill>
              </a:rPr>
              <a:t>銅製ヒーター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grpSp>
        <p:nvGrpSpPr>
          <p:cNvPr id="97" name="グループ化 96"/>
          <p:cNvGrpSpPr/>
          <p:nvPr/>
        </p:nvGrpSpPr>
        <p:grpSpPr>
          <a:xfrm rot="13855471">
            <a:off x="134303" y="4715589"/>
            <a:ext cx="648072" cy="296416"/>
            <a:chOff x="4082441" y="908720"/>
            <a:chExt cx="648072" cy="296416"/>
          </a:xfrm>
        </p:grpSpPr>
        <p:cxnSp>
          <p:nvCxnSpPr>
            <p:cNvPr id="98" name="直線コネクタ 97"/>
            <p:cNvCxnSpPr/>
            <p:nvPr/>
          </p:nvCxnSpPr>
          <p:spPr>
            <a:xfrm flipH="1">
              <a:off x="4082441" y="908720"/>
              <a:ext cx="540321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 flipH="1">
              <a:off x="4082442" y="1052736"/>
              <a:ext cx="648071" cy="1524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テキスト ボックス 99"/>
          <p:cNvSpPr txBox="1"/>
          <p:nvPr/>
        </p:nvSpPr>
        <p:spPr>
          <a:xfrm>
            <a:off x="328151" y="4437522"/>
            <a:ext cx="449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TC</a:t>
            </a:r>
            <a:endParaRPr kumimoji="1" lang="ja-JP" altLang="en-US" sz="1200" baseline="-25000" dirty="0"/>
          </a:p>
        </p:txBody>
      </p:sp>
      <p:grpSp>
        <p:nvGrpSpPr>
          <p:cNvPr id="103" name="グループ化 102"/>
          <p:cNvGrpSpPr/>
          <p:nvPr/>
        </p:nvGrpSpPr>
        <p:grpSpPr>
          <a:xfrm rot="10374290">
            <a:off x="113752" y="5896587"/>
            <a:ext cx="648072" cy="296416"/>
            <a:chOff x="4082441" y="908720"/>
            <a:chExt cx="648072" cy="296416"/>
          </a:xfrm>
        </p:grpSpPr>
        <p:cxnSp>
          <p:nvCxnSpPr>
            <p:cNvPr id="104" name="直線コネクタ 103"/>
            <p:cNvCxnSpPr/>
            <p:nvPr/>
          </p:nvCxnSpPr>
          <p:spPr>
            <a:xfrm flipH="1">
              <a:off x="4082441" y="908720"/>
              <a:ext cx="540321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 flipH="1">
              <a:off x="4082442" y="1052736"/>
              <a:ext cx="648071" cy="1524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テキスト ボックス 105"/>
          <p:cNvSpPr txBox="1"/>
          <p:nvPr/>
        </p:nvSpPr>
        <p:spPr>
          <a:xfrm>
            <a:off x="26081" y="6218583"/>
            <a:ext cx="1181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TC</a:t>
            </a:r>
            <a:r>
              <a:rPr kumimoji="1" lang="ja-JP" altLang="en-US" sz="1200" dirty="0" smtClean="0"/>
              <a:t>　</a:t>
            </a:r>
            <a:r>
              <a:rPr kumimoji="1" lang="en-US" altLang="ja-JP" sz="1200" dirty="0" smtClean="0"/>
              <a:t>(</a:t>
            </a:r>
            <a:r>
              <a:rPr lang="en-US" altLang="ja-JP" sz="1200" dirty="0" smtClean="0"/>
              <a:t>11</a:t>
            </a:r>
            <a:r>
              <a:rPr lang="ja-JP" altLang="en-US" sz="1200" dirty="0" smtClean="0"/>
              <a:t>～</a:t>
            </a:r>
            <a:r>
              <a:rPr lang="en-US" altLang="ja-JP" sz="1200" dirty="0" smtClean="0"/>
              <a:t>13</a:t>
            </a:r>
            <a:r>
              <a:rPr lang="ja-JP" altLang="en-US" sz="1200" dirty="0" smtClean="0"/>
              <a:t>℃</a:t>
            </a:r>
            <a:r>
              <a:rPr kumimoji="1" lang="en-US" altLang="ja-JP" sz="1200" dirty="0" smtClean="0"/>
              <a:t>)</a:t>
            </a:r>
            <a:endParaRPr kumimoji="1" lang="ja-JP" altLang="en-US" sz="1200" baseline="-25000" dirty="0"/>
          </a:p>
        </p:txBody>
      </p:sp>
      <p:cxnSp>
        <p:nvCxnSpPr>
          <p:cNvPr id="15" name="直線矢印コネクタ 14"/>
          <p:cNvCxnSpPr/>
          <p:nvPr/>
        </p:nvCxnSpPr>
        <p:spPr>
          <a:xfrm flipH="1" flipV="1">
            <a:off x="4788024" y="1617017"/>
            <a:ext cx="1139893" cy="4722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7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X</a:t>
            </a:r>
            <a:r>
              <a:rPr kumimoji="1" lang="ja-JP" altLang="en-US" dirty="0" smtClean="0"/>
              <a:t>線回折測定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2012/9/18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1" y="1433481"/>
            <a:ext cx="4422135" cy="228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691680" y="921500"/>
            <a:ext cx="2088232" cy="381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Ca</a:t>
            </a:r>
            <a:r>
              <a:rPr lang="en-US" altLang="ja-JP" baseline="-25000" dirty="0" smtClean="0"/>
              <a:t>0.99</a:t>
            </a:r>
            <a:r>
              <a:rPr lang="en-US" altLang="ja-JP" dirty="0" smtClean="0"/>
              <a:t>Yb</a:t>
            </a:r>
            <a:r>
              <a:rPr lang="en-US" altLang="ja-JP" baseline="-25000" dirty="0" smtClean="0"/>
              <a:t>0.01</a:t>
            </a:r>
            <a:r>
              <a:rPr lang="en-US" altLang="ja-JP" dirty="0" smtClean="0"/>
              <a:t>Mn</a:t>
            </a:r>
            <a:r>
              <a:rPr kumimoji="1" lang="en-US" altLang="ja-JP" dirty="0" smtClean="0"/>
              <a:t>O</a:t>
            </a:r>
            <a:r>
              <a:rPr kumimoji="1" lang="en-US" altLang="ja-JP" baseline="-25000" dirty="0" smtClean="0"/>
              <a:t>3</a:t>
            </a:r>
            <a:endParaRPr kumimoji="1" lang="ja-JP" altLang="en-US" baseline="-25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00192" y="921500"/>
            <a:ext cx="2088232" cy="381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Ca</a:t>
            </a:r>
            <a:r>
              <a:rPr lang="en-US" altLang="ja-JP" baseline="-25000" dirty="0" smtClean="0"/>
              <a:t>0.9</a:t>
            </a:r>
            <a:r>
              <a:rPr lang="en-US" altLang="ja-JP" dirty="0" smtClean="0"/>
              <a:t>Yb</a:t>
            </a:r>
            <a:r>
              <a:rPr lang="en-US" altLang="ja-JP" baseline="-25000" dirty="0" smtClean="0"/>
              <a:t>0.1</a:t>
            </a:r>
            <a:r>
              <a:rPr lang="en-US" altLang="ja-JP" dirty="0" smtClean="0"/>
              <a:t>Mn</a:t>
            </a:r>
            <a:r>
              <a:rPr kumimoji="1" lang="en-US" altLang="ja-JP" dirty="0" smtClean="0"/>
              <a:t>O</a:t>
            </a:r>
            <a:r>
              <a:rPr kumimoji="1" lang="en-US" altLang="ja-JP" baseline="-25000" dirty="0" smtClean="0"/>
              <a:t>3</a:t>
            </a:r>
            <a:endParaRPr kumimoji="1" lang="ja-JP" altLang="en-US" baseline="-25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9" y="1448524"/>
            <a:ext cx="4393058" cy="227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3275"/>
            <a:ext cx="3935895" cy="216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561" y="4149080"/>
            <a:ext cx="3886644" cy="219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3265496" y="1643843"/>
            <a:ext cx="10288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 smtClean="0">
                <a:solidFill>
                  <a:srgbClr val="0070C0"/>
                </a:solidFill>
                <a:latin typeface="Arial Black" pitchFamily="34" charset="0"/>
              </a:rPr>
              <a:t>R</a:t>
            </a:r>
            <a:r>
              <a:rPr kumimoji="1" lang="en-US" altLang="ja-JP" sz="1000" baseline="-25000" dirty="0" err="1" smtClean="0">
                <a:solidFill>
                  <a:srgbClr val="0070C0"/>
                </a:solidFill>
                <a:latin typeface="Arial Black" pitchFamily="34" charset="0"/>
              </a:rPr>
              <a:t>wp</a:t>
            </a:r>
            <a:r>
              <a:rPr kumimoji="1" lang="en-US" altLang="ja-JP" sz="1000" dirty="0" smtClean="0">
                <a:solidFill>
                  <a:srgbClr val="0070C0"/>
                </a:solidFill>
                <a:latin typeface="Arial Black" pitchFamily="34" charset="0"/>
              </a:rPr>
              <a:t>=17.98%</a:t>
            </a:r>
            <a:endParaRPr kumimoji="1" lang="ja-JP" altLang="en-US" sz="1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835121" y="1643842"/>
            <a:ext cx="10288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 smtClean="0">
                <a:solidFill>
                  <a:srgbClr val="0070C0"/>
                </a:solidFill>
                <a:latin typeface="Arial Black" pitchFamily="34" charset="0"/>
              </a:rPr>
              <a:t>R</a:t>
            </a:r>
            <a:r>
              <a:rPr kumimoji="1" lang="en-US" altLang="ja-JP" sz="1000" baseline="-25000" dirty="0" err="1" smtClean="0">
                <a:solidFill>
                  <a:srgbClr val="0070C0"/>
                </a:solidFill>
                <a:latin typeface="Arial Black" pitchFamily="34" charset="0"/>
              </a:rPr>
              <a:t>wp</a:t>
            </a:r>
            <a:r>
              <a:rPr kumimoji="1" lang="en-US" altLang="ja-JP" sz="1000" dirty="0" smtClean="0">
                <a:solidFill>
                  <a:srgbClr val="0070C0"/>
                </a:solidFill>
                <a:latin typeface="Arial Black" pitchFamily="34" charset="0"/>
              </a:rPr>
              <a:t>=11.53%</a:t>
            </a:r>
            <a:endParaRPr kumimoji="1" lang="ja-JP" altLang="en-US" sz="1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18546" y="4643767"/>
            <a:ext cx="1209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solidFill>
                  <a:srgbClr val="0070C0"/>
                </a:solidFill>
                <a:latin typeface="Arial Black" pitchFamily="34" charset="0"/>
              </a:rPr>
              <a:t>Space group :</a:t>
            </a:r>
          </a:p>
          <a:p>
            <a:r>
              <a:rPr lang="en-US" altLang="ja-JP" sz="1000" dirty="0" err="1" smtClean="0">
                <a:solidFill>
                  <a:srgbClr val="0070C0"/>
                </a:solidFill>
                <a:latin typeface="Arial Black" pitchFamily="34" charset="0"/>
              </a:rPr>
              <a:t>Pnma</a:t>
            </a:r>
            <a:r>
              <a:rPr lang="en-US" altLang="ja-JP" sz="10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endParaRPr lang="en-US" altLang="ja-JP" sz="1000" dirty="0">
              <a:solidFill>
                <a:srgbClr val="0070C0"/>
              </a:solidFill>
              <a:latin typeface="Arial Black" pitchFamily="34" charset="0"/>
            </a:endParaRPr>
          </a:p>
          <a:p>
            <a:endParaRPr lang="en-US" altLang="ja-JP" sz="10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en-US" altLang="ja-JP" sz="1000" dirty="0" smtClean="0">
                <a:solidFill>
                  <a:srgbClr val="0070C0"/>
                </a:solidFill>
                <a:latin typeface="Arial Black" pitchFamily="34" charset="0"/>
              </a:rPr>
              <a:t>a </a:t>
            </a:r>
            <a:r>
              <a:rPr kumimoji="1" lang="en-US" altLang="ja-JP" sz="1000" dirty="0" smtClean="0">
                <a:solidFill>
                  <a:srgbClr val="0070C0"/>
                </a:solidFill>
                <a:latin typeface="Arial Black" pitchFamily="34" charset="0"/>
              </a:rPr>
              <a:t>= 5.281Å</a:t>
            </a:r>
          </a:p>
          <a:p>
            <a:r>
              <a:rPr lang="en-US" altLang="ja-JP" sz="1000" dirty="0" smtClean="0">
                <a:solidFill>
                  <a:srgbClr val="0070C0"/>
                </a:solidFill>
                <a:latin typeface="Arial Black" pitchFamily="34" charset="0"/>
              </a:rPr>
              <a:t>b = 7.455Å</a:t>
            </a:r>
          </a:p>
          <a:p>
            <a:r>
              <a:rPr lang="en-US" altLang="ja-JP" sz="1000" dirty="0">
                <a:solidFill>
                  <a:srgbClr val="0070C0"/>
                </a:solidFill>
                <a:latin typeface="Arial Black" pitchFamily="34" charset="0"/>
              </a:rPr>
              <a:t>c</a:t>
            </a:r>
            <a:r>
              <a:rPr kumimoji="1" lang="en-US" altLang="ja-JP" sz="1000" dirty="0" smtClean="0">
                <a:solidFill>
                  <a:srgbClr val="0070C0"/>
                </a:solidFill>
                <a:latin typeface="Arial Black" pitchFamily="34" charset="0"/>
              </a:rPr>
              <a:t> = 5.265Å </a:t>
            </a:r>
            <a:endParaRPr kumimoji="1" lang="ja-JP" altLang="en-US" sz="1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68144" y="4617957"/>
            <a:ext cx="1209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solidFill>
                  <a:srgbClr val="0070C0"/>
                </a:solidFill>
                <a:latin typeface="Arial Black" pitchFamily="34" charset="0"/>
              </a:rPr>
              <a:t>Space group :</a:t>
            </a:r>
          </a:p>
          <a:p>
            <a:r>
              <a:rPr lang="en-US" altLang="ja-JP" sz="1000" dirty="0" err="1" smtClean="0">
                <a:solidFill>
                  <a:srgbClr val="0070C0"/>
                </a:solidFill>
                <a:latin typeface="Arial Black" pitchFamily="34" charset="0"/>
              </a:rPr>
              <a:t>Pnma</a:t>
            </a:r>
            <a:r>
              <a:rPr lang="en-US" altLang="ja-JP" sz="10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endParaRPr lang="en-US" altLang="ja-JP" sz="1000" dirty="0">
              <a:solidFill>
                <a:srgbClr val="0070C0"/>
              </a:solidFill>
              <a:latin typeface="Arial Black" pitchFamily="34" charset="0"/>
            </a:endParaRPr>
          </a:p>
          <a:p>
            <a:endParaRPr lang="en-US" altLang="ja-JP" sz="10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en-US" altLang="ja-JP" sz="1000" dirty="0" smtClean="0">
                <a:solidFill>
                  <a:srgbClr val="0070C0"/>
                </a:solidFill>
                <a:latin typeface="Arial Black" pitchFamily="34" charset="0"/>
              </a:rPr>
              <a:t>a </a:t>
            </a:r>
            <a:r>
              <a:rPr kumimoji="1" lang="en-US" altLang="ja-JP" sz="1000" dirty="0" smtClean="0">
                <a:solidFill>
                  <a:srgbClr val="0070C0"/>
                </a:solidFill>
                <a:latin typeface="Arial Black" pitchFamily="34" charset="0"/>
              </a:rPr>
              <a:t>= 5.305Å</a:t>
            </a:r>
          </a:p>
          <a:p>
            <a:r>
              <a:rPr lang="en-US" altLang="ja-JP" sz="1000" dirty="0" smtClean="0">
                <a:solidFill>
                  <a:srgbClr val="0070C0"/>
                </a:solidFill>
                <a:latin typeface="Arial Black" pitchFamily="34" charset="0"/>
              </a:rPr>
              <a:t>b = 7.457Å</a:t>
            </a:r>
          </a:p>
          <a:p>
            <a:r>
              <a:rPr lang="en-US" altLang="ja-JP" sz="1000" dirty="0">
                <a:solidFill>
                  <a:srgbClr val="0070C0"/>
                </a:solidFill>
                <a:latin typeface="Arial Black" pitchFamily="34" charset="0"/>
              </a:rPr>
              <a:t>c</a:t>
            </a:r>
            <a:r>
              <a:rPr kumimoji="1" lang="en-US" altLang="ja-JP" sz="1000" dirty="0" smtClean="0">
                <a:solidFill>
                  <a:srgbClr val="0070C0"/>
                </a:solidFill>
                <a:latin typeface="Arial Black" pitchFamily="34" charset="0"/>
              </a:rPr>
              <a:t> = 5.267Å </a:t>
            </a:r>
            <a:endParaRPr kumimoji="1" lang="ja-JP" altLang="en-US" sz="10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7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中性子線回折測定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2012/9/18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00" y="2262012"/>
            <a:ext cx="2852417" cy="336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40" y="2238247"/>
            <a:ext cx="2993582" cy="341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48992" y="1388624"/>
            <a:ext cx="2088232" cy="381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[Ca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CoO</a:t>
            </a:r>
            <a:r>
              <a:rPr kumimoji="1" lang="en-US" altLang="ja-JP" baseline="-25000" dirty="0" smtClean="0"/>
              <a:t>3</a:t>
            </a:r>
            <a:r>
              <a:rPr kumimoji="1" lang="en-US" altLang="ja-JP" dirty="0" smtClean="0"/>
              <a:t>]</a:t>
            </a:r>
            <a:r>
              <a:rPr kumimoji="1" lang="en-US" altLang="ja-JP" baseline="-25000" dirty="0" smtClean="0"/>
              <a:t>0.62</a:t>
            </a:r>
            <a:r>
              <a:rPr kumimoji="1" lang="en-US" altLang="ja-JP" dirty="0" smtClean="0"/>
              <a:t> CoO</a:t>
            </a:r>
            <a:r>
              <a:rPr kumimoji="1" lang="en-US" altLang="ja-JP" baseline="-25000" dirty="0" smtClean="0"/>
              <a:t>2</a:t>
            </a:r>
            <a:endParaRPr kumimoji="1" lang="ja-JP" altLang="en-US" baseline="-25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41206" y="138862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[(Ca</a:t>
            </a:r>
            <a:r>
              <a:rPr kumimoji="1" lang="en-US" altLang="ja-JP" baseline="-25000" dirty="0" smtClean="0"/>
              <a:t>0.9</a:t>
            </a:r>
            <a:r>
              <a:rPr kumimoji="1" lang="en-US" altLang="ja-JP" dirty="0" smtClean="0"/>
              <a:t>Y</a:t>
            </a:r>
            <a:r>
              <a:rPr kumimoji="1" lang="en-US" altLang="ja-JP" baseline="-25000" dirty="0" smtClean="0"/>
              <a:t>0.1</a:t>
            </a:r>
            <a:r>
              <a:rPr kumimoji="1" lang="en-US" altLang="ja-JP" dirty="0" smtClean="0"/>
              <a:t>)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CoO</a:t>
            </a:r>
            <a:r>
              <a:rPr kumimoji="1" lang="en-US" altLang="ja-JP" baseline="-25000" dirty="0" smtClean="0"/>
              <a:t>3</a:t>
            </a:r>
            <a:r>
              <a:rPr kumimoji="1" lang="en-US" altLang="ja-JP" dirty="0" smtClean="0"/>
              <a:t>]</a:t>
            </a:r>
            <a:r>
              <a:rPr kumimoji="1" lang="en-US" altLang="ja-JP" baseline="-25000" dirty="0" smtClean="0"/>
              <a:t>0.62</a:t>
            </a:r>
            <a:r>
              <a:rPr kumimoji="1" lang="en-US" altLang="ja-JP" dirty="0" smtClean="0"/>
              <a:t> CoO</a:t>
            </a:r>
            <a:r>
              <a:rPr kumimoji="1" lang="en-US" altLang="ja-JP" baseline="-25000" dirty="0" smtClean="0"/>
              <a:t>2</a:t>
            </a:r>
            <a:endParaRPr kumimoji="1" lang="ja-JP" altLang="en-US" baseline="-250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22" y="2268840"/>
            <a:ext cx="3006878" cy="330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6357022" y="140047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[(Ca</a:t>
            </a:r>
            <a:r>
              <a:rPr kumimoji="1" lang="en-US" altLang="ja-JP" baseline="-25000" dirty="0" smtClean="0"/>
              <a:t>0.8</a:t>
            </a:r>
            <a:r>
              <a:rPr kumimoji="1" lang="en-US" altLang="ja-JP" dirty="0" smtClean="0"/>
              <a:t>Y</a:t>
            </a:r>
            <a:r>
              <a:rPr kumimoji="1" lang="en-US" altLang="ja-JP" baseline="-25000" dirty="0" smtClean="0"/>
              <a:t>0.2</a:t>
            </a:r>
            <a:r>
              <a:rPr kumimoji="1" lang="en-US" altLang="ja-JP" dirty="0" smtClean="0"/>
              <a:t>)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CoO</a:t>
            </a:r>
            <a:r>
              <a:rPr kumimoji="1" lang="en-US" altLang="ja-JP" baseline="-25000" dirty="0" smtClean="0"/>
              <a:t>3</a:t>
            </a:r>
            <a:r>
              <a:rPr kumimoji="1" lang="en-US" altLang="ja-JP" dirty="0" smtClean="0"/>
              <a:t>]</a:t>
            </a:r>
            <a:r>
              <a:rPr kumimoji="1" lang="en-US" altLang="ja-JP" baseline="-25000" dirty="0" smtClean="0"/>
              <a:t>0.62</a:t>
            </a:r>
            <a:r>
              <a:rPr kumimoji="1" lang="en-US" altLang="ja-JP" dirty="0" smtClean="0"/>
              <a:t> CoO</a:t>
            </a:r>
            <a:r>
              <a:rPr kumimoji="1" lang="en-US" altLang="ja-JP" baseline="-25000" dirty="0" smtClean="0"/>
              <a:t>2</a:t>
            </a:r>
            <a:endParaRPr kumimoji="1" lang="ja-JP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7727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熱電特性測定①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2012/9/18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4267976" cy="411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94" y="1556792"/>
            <a:ext cx="4392489" cy="413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907704" y="1187460"/>
            <a:ext cx="1430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電気抵抗率</a:t>
            </a:r>
            <a:endParaRPr kumimoji="1" lang="ja-JP" altLang="en-US" b="1" baseline="-25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00192" y="1187986"/>
            <a:ext cx="1430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熱起電力</a:t>
            </a:r>
            <a:endParaRPr kumimoji="1" lang="ja-JP" altLang="en-US" b="1" baseline="-25000" dirty="0"/>
          </a:p>
        </p:txBody>
      </p:sp>
      <p:sp>
        <p:nvSpPr>
          <p:cNvPr id="3" name="上矢印 2"/>
          <p:cNvSpPr/>
          <p:nvPr/>
        </p:nvSpPr>
        <p:spPr>
          <a:xfrm>
            <a:off x="1331640" y="3068960"/>
            <a:ext cx="432048" cy="936104"/>
          </a:xfrm>
          <a:prstGeom prst="up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90232" y="316272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Y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1907704" y="3789040"/>
            <a:ext cx="508532" cy="792088"/>
          </a:xfrm>
          <a:prstGeom prst="downArrow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57935" y="418285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err="1" smtClean="0">
                <a:solidFill>
                  <a:schemeClr val="bg1"/>
                </a:solidFill>
              </a:rPr>
              <a:t>Yb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2" name="上矢印 11"/>
          <p:cNvSpPr/>
          <p:nvPr/>
        </p:nvSpPr>
        <p:spPr>
          <a:xfrm>
            <a:off x="6242990" y="3923436"/>
            <a:ext cx="648072" cy="513676"/>
          </a:xfrm>
          <a:prstGeom prst="upArrow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49316" y="3951333"/>
            <a:ext cx="59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err="1" smtClean="0">
                <a:solidFill>
                  <a:schemeClr val="bg1"/>
                </a:solidFill>
              </a:rPr>
              <a:t>Yb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6" name="上矢印 15"/>
          <p:cNvSpPr/>
          <p:nvPr/>
        </p:nvSpPr>
        <p:spPr>
          <a:xfrm>
            <a:off x="6891062" y="2649632"/>
            <a:ext cx="432048" cy="419328"/>
          </a:xfrm>
          <a:prstGeom prst="up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48264" y="26996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Y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熱電特性測定②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2012/9/18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835696" y="1242936"/>
            <a:ext cx="1430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熱伝導率</a:t>
            </a:r>
            <a:endParaRPr kumimoji="1" lang="ja-JP" altLang="en-US" b="1" baseline="-25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2160" y="12429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無次</a:t>
            </a:r>
            <a:r>
              <a:rPr lang="ja-JP" altLang="en-US" b="1" dirty="0" smtClean="0"/>
              <a:t>元性能指数</a:t>
            </a:r>
            <a:endParaRPr kumimoji="1" lang="ja-JP" altLang="en-US" b="1" baseline="-25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5446464" y="1844824"/>
            <a:ext cx="1131392" cy="352839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5909"/>
            <a:ext cx="4284098" cy="41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12268"/>
            <a:ext cx="4142955" cy="41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グループ化 17"/>
          <p:cNvGrpSpPr/>
          <p:nvPr/>
        </p:nvGrpSpPr>
        <p:grpSpPr>
          <a:xfrm>
            <a:off x="899592" y="2822084"/>
            <a:ext cx="543607" cy="606916"/>
            <a:chOff x="1298826" y="2966100"/>
            <a:chExt cx="543607" cy="606916"/>
          </a:xfrm>
        </p:grpSpPr>
        <p:sp>
          <p:nvSpPr>
            <p:cNvPr id="19" name="下矢印 18"/>
            <p:cNvSpPr/>
            <p:nvPr/>
          </p:nvSpPr>
          <p:spPr>
            <a:xfrm>
              <a:off x="1298826" y="2966100"/>
              <a:ext cx="536869" cy="606916"/>
            </a:xfrm>
            <a:prstGeom prst="downArrow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338377" y="308489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err="1" smtClean="0">
                  <a:solidFill>
                    <a:schemeClr val="bg1"/>
                  </a:solidFill>
                </a:rPr>
                <a:t>Yb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27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709</Words>
  <Application>Microsoft Office PowerPoint</Application>
  <PresentationFormat>画面に合わせる (4:3)</PresentationFormat>
  <Paragraphs>208</Paragraphs>
  <Slides>16</Slides>
  <Notes>16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16</vt:i4>
      </vt:variant>
    </vt:vector>
  </HeadingPairs>
  <TitlesOfParts>
    <vt:vector size="19" baseType="lpstr">
      <vt:lpstr>Office ​​テーマ</vt:lpstr>
      <vt:lpstr>MathType 6.0 Equation</vt:lpstr>
      <vt:lpstr>Equation</vt:lpstr>
      <vt:lpstr>PowerPoint プレゼンテーション</vt:lpstr>
      <vt:lpstr>研究背景</vt:lpstr>
      <vt:lpstr>研究目的</vt:lpstr>
      <vt:lpstr>実験方法</vt:lpstr>
      <vt:lpstr>性能評価方法</vt:lpstr>
      <vt:lpstr>X線回折測定</vt:lpstr>
      <vt:lpstr>中性子線回折測定</vt:lpstr>
      <vt:lpstr>熱電特性測定①</vt:lpstr>
      <vt:lpstr>熱電特性測定②</vt:lpstr>
      <vt:lpstr>熱電発電モジュール性能評価</vt:lpstr>
      <vt:lpstr>1 pair 当たりの性能評価①</vt:lpstr>
      <vt:lpstr>1 pair 当たりの性能評価②</vt:lpstr>
      <vt:lpstr>1 pair 当たりの性能評価③</vt:lpstr>
      <vt:lpstr>PowerPoint プレゼンテーション</vt:lpstr>
      <vt:lpstr>まとめ</vt:lpstr>
      <vt:lpstr>PowerPoint プレゼンテーション</vt:lpstr>
    </vt:vector>
  </TitlesOfParts>
  <Company>Yokohama National Uiversity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層状Co酸化物、及び、ペロフスカイトMn酸化物を用いた熱電発電素子の性能評価</dc:title>
  <dc:creator>hiro</dc:creator>
  <cp:lastModifiedBy>hiro</cp:lastModifiedBy>
  <cp:revision>97</cp:revision>
  <dcterms:created xsi:type="dcterms:W3CDTF">2012-09-17T16:51:57Z</dcterms:created>
  <dcterms:modified xsi:type="dcterms:W3CDTF">2012-09-18T21:34:36Z</dcterms:modified>
</cp:coreProperties>
</file>