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4" r:id="rId3"/>
    <p:sldId id="275" r:id="rId4"/>
    <p:sldId id="278" r:id="rId5"/>
    <p:sldId id="279" r:id="rId6"/>
    <p:sldId id="280" r:id="rId7"/>
    <p:sldId id="281" r:id="rId8"/>
    <p:sldId id="284" r:id="rId9"/>
    <p:sldId id="260" r:id="rId10"/>
    <p:sldId id="285" r:id="rId11"/>
    <p:sldId id="286" r:id="rId12"/>
    <p:sldId id="287" r:id="rId13"/>
    <p:sldId id="282" r:id="rId14"/>
    <p:sldId id="283" r:id="rId15"/>
    <p:sldId id="288" r:id="rId16"/>
    <p:sldId id="289" r:id="rId17"/>
    <p:sldId id="263" r:id="rId18"/>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491" autoAdjust="0"/>
  </p:normalViewPr>
  <p:slideViewPr>
    <p:cSldViewPr showGuides="1">
      <p:cViewPr>
        <p:scale>
          <a:sx n="90" d="100"/>
          <a:sy n="90" d="100"/>
        </p:scale>
        <p:origin x="-594" y="-1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3" Type="http://schemas.openxmlformats.org/officeDocument/2006/relationships/image" Target="../media/image6.wmf"/><Relationship Id="rId21" Type="http://schemas.openxmlformats.org/officeDocument/2006/relationships/image" Target="../media/image24.wmf"/><Relationship Id="rId7" Type="http://schemas.openxmlformats.org/officeDocument/2006/relationships/image" Target="../media/image10.wmf"/><Relationship Id="rId12" Type="http://schemas.openxmlformats.org/officeDocument/2006/relationships/image" Target="../media/image15.wmf"/><Relationship Id="rId17" Type="http://schemas.openxmlformats.org/officeDocument/2006/relationships/image" Target="../media/image20.wmf"/><Relationship Id="rId2" Type="http://schemas.openxmlformats.org/officeDocument/2006/relationships/image" Target="../media/image5.wmf"/><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image" Target="../media/image4.wmf"/><Relationship Id="rId6" Type="http://schemas.openxmlformats.org/officeDocument/2006/relationships/image" Target="../media/image9.wmf"/><Relationship Id="rId11" Type="http://schemas.openxmlformats.org/officeDocument/2006/relationships/image" Target="../media/image14.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wmf"/><Relationship Id="rId9" Type="http://schemas.openxmlformats.org/officeDocument/2006/relationships/image" Target="../media/image12.wmf"/><Relationship Id="rId14" Type="http://schemas.openxmlformats.org/officeDocument/2006/relationships/image" Target="../media/image17.wmf"/><Relationship Id="rId22" Type="http://schemas.openxmlformats.org/officeDocument/2006/relationships/image" Target="../media/image2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8.wmf"/><Relationship Id="rId1" Type="http://schemas.openxmlformats.org/officeDocument/2006/relationships/image" Target="../media/image4.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image" Target="../media/image25.wmf"/><Relationship Id="rId3" Type="http://schemas.openxmlformats.org/officeDocument/2006/relationships/image" Target="../media/image6.wmf"/><Relationship Id="rId7" Type="http://schemas.openxmlformats.org/officeDocument/2006/relationships/image" Target="../media/image11.wmf"/><Relationship Id="rId12" Type="http://schemas.openxmlformats.org/officeDocument/2006/relationships/image" Target="../media/image42.wmf"/><Relationship Id="rId17" Type="http://schemas.openxmlformats.org/officeDocument/2006/relationships/image" Target="../media/image45.wmf"/><Relationship Id="rId2" Type="http://schemas.openxmlformats.org/officeDocument/2006/relationships/image" Target="../media/image5.wmf"/><Relationship Id="rId16" Type="http://schemas.openxmlformats.org/officeDocument/2006/relationships/image" Target="../media/image44.wmf"/><Relationship Id="rId1" Type="http://schemas.openxmlformats.org/officeDocument/2006/relationships/image" Target="../media/image4.wmf"/><Relationship Id="rId6" Type="http://schemas.openxmlformats.org/officeDocument/2006/relationships/image" Target="../media/image41.wmf"/><Relationship Id="rId11" Type="http://schemas.openxmlformats.org/officeDocument/2006/relationships/image" Target="../media/image17.wmf"/><Relationship Id="rId5" Type="http://schemas.openxmlformats.org/officeDocument/2006/relationships/image" Target="../media/image9.wmf"/><Relationship Id="rId15" Type="http://schemas.openxmlformats.org/officeDocument/2006/relationships/image" Target="../media/image43.wmf"/><Relationship Id="rId10" Type="http://schemas.openxmlformats.org/officeDocument/2006/relationships/image" Target="../media/image15.wmf"/><Relationship Id="rId4" Type="http://schemas.openxmlformats.org/officeDocument/2006/relationships/image" Target="../media/image7.wmf"/><Relationship Id="rId9" Type="http://schemas.openxmlformats.org/officeDocument/2006/relationships/image" Target="../media/image14.wmf"/><Relationship Id="rId14"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6.wmf"/><Relationship Id="rId7" Type="http://schemas.openxmlformats.org/officeDocument/2006/relationships/image" Target="../media/image14.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41.wmf"/><Relationship Id="rId11" Type="http://schemas.openxmlformats.org/officeDocument/2006/relationships/image" Target="../media/image47.wmf"/><Relationship Id="rId5" Type="http://schemas.openxmlformats.org/officeDocument/2006/relationships/image" Target="../media/image9.wmf"/><Relationship Id="rId10" Type="http://schemas.openxmlformats.org/officeDocument/2006/relationships/image" Target="../media/image43.wmf"/><Relationship Id="rId4" Type="http://schemas.openxmlformats.org/officeDocument/2006/relationships/image" Target="../media/image7.wmf"/><Relationship Id="rId9"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8.wmf"/><Relationship Id="rId1" Type="http://schemas.openxmlformats.org/officeDocument/2006/relationships/image" Target="../media/image4.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8.wmf"/><Relationship Id="rId1" Type="http://schemas.openxmlformats.org/officeDocument/2006/relationships/image" Target="../media/image4.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AADEA73-BDC4-4447-842E-4BE47F6E5CBB}" type="datetimeFigureOut">
              <a:rPr kumimoji="1" lang="ja-JP" altLang="en-US" smtClean="0"/>
              <a:t>2013/3/28</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C9BA620-E891-426B-B203-42C3E990D84D}" type="slidenum">
              <a:rPr kumimoji="1" lang="ja-JP" altLang="en-US" smtClean="0"/>
              <a:t>‹#›</a:t>
            </a:fld>
            <a:endParaRPr kumimoji="1" lang="ja-JP" altLang="en-US"/>
          </a:p>
        </p:txBody>
      </p:sp>
    </p:spTree>
    <p:extLst>
      <p:ext uri="{BB962C8B-B14F-4D97-AF65-F5344CB8AC3E}">
        <p14:creationId xmlns:p14="http://schemas.microsoft.com/office/powerpoint/2010/main" val="24209432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それでは、このような</a:t>
            </a:r>
            <a:r>
              <a:rPr kumimoji="1" lang="en-US" altLang="ja-JP" dirty="0" smtClean="0"/>
              <a:t>Title</a:t>
            </a:r>
            <a:r>
              <a:rPr kumimoji="1" lang="ja-JP" altLang="en-US" dirty="0" smtClean="0"/>
              <a:t>で横浜国大 中津川が発表させて頂きます。</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a:t>
            </a:fld>
            <a:endParaRPr kumimoji="1" lang="ja-JP" altLang="en-US" dirty="0"/>
          </a:p>
        </p:txBody>
      </p:sp>
    </p:spTree>
    <p:extLst>
      <p:ext uri="{BB962C8B-B14F-4D97-AF65-F5344CB8AC3E}">
        <p14:creationId xmlns:p14="http://schemas.microsoft.com/office/powerpoint/2010/main" val="3531858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effectLst/>
                <a:latin typeface="+mn-lt"/>
                <a:ea typeface="+mn-ea"/>
                <a:cs typeface="+mn-cs"/>
              </a:rPr>
              <a:t>実験結果です。</a:t>
            </a: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こちらは、温度差⊿</a:t>
            </a:r>
            <a:r>
              <a:rPr kumimoji="1" lang="en-US" altLang="ja-JP" sz="1200" kern="1200" dirty="0" smtClean="0">
                <a:solidFill>
                  <a:schemeClr val="tx1"/>
                </a:solidFill>
                <a:effectLst/>
                <a:latin typeface="+mn-lt"/>
                <a:ea typeface="+mn-ea"/>
                <a:cs typeface="+mn-cs"/>
              </a:rPr>
              <a:t>T</a:t>
            </a:r>
            <a:r>
              <a:rPr kumimoji="1" lang="ja-JP" altLang="ja-JP" sz="1200" kern="1200" dirty="0" smtClean="0">
                <a:solidFill>
                  <a:schemeClr val="tx1"/>
                </a:solidFill>
                <a:effectLst/>
                <a:latin typeface="+mn-lt"/>
                <a:ea typeface="+mn-ea"/>
                <a:cs typeface="+mn-cs"/>
              </a:rPr>
              <a:t>に対して</a:t>
            </a:r>
            <a:r>
              <a:rPr kumimoji="1" lang="en-US" altLang="ja-JP" sz="1200" kern="1200" dirty="0" smtClean="0">
                <a:solidFill>
                  <a:schemeClr val="tx1"/>
                </a:solidFill>
                <a:effectLst/>
                <a:latin typeface="+mn-lt"/>
                <a:ea typeface="+mn-ea"/>
                <a:cs typeface="+mn-cs"/>
              </a:rPr>
              <a:t>manufacturing factor</a:t>
            </a:r>
            <a:r>
              <a:rPr kumimoji="1" lang="ja-JP" altLang="ja-JP" sz="1200" kern="1200" dirty="0" smtClean="0">
                <a:solidFill>
                  <a:schemeClr val="tx1"/>
                </a:solidFill>
                <a:effectLst/>
                <a:latin typeface="+mn-lt"/>
                <a:ea typeface="+mn-ea"/>
                <a:cs typeface="+mn-cs"/>
              </a:rPr>
              <a:t>をプロットしました。</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の素子では、ほぼ</a:t>
            </a:r>
            <a:r>
              <a:rPr kumimoji="1" lang="en-US" altLang="ja-JP" sz="1200" kern="1200" dirty="0" smtClean="0">
                <a:solidFill>
                  <a:schemeClr val="tx1"/>
                </a:solidFill>
                <a:effectLst/>
                <a:latin typeface="+mn-lt"/>
                <a:ea typeface="+mn-ea"/>
                <a:cs typeface="+mn-cs"/>
              </a:rPr>
              <a:t>60%</a:t>
            </a:r>
            <a:r>
              <a:rPr kumimoji="1" lang="ja-JP" altLang="ja-JP" sz="1200" kern="1200" dirty="0" smtClean="0">
                <a:solidFill>
                  <a:schemeClr val="tx1"/>
                </a:solidFill>
                <a:effectLst/>
                <a:latin typeface="+mn-lt"/>
                <a:ea typeface="+mn-ea"/>
                <a:cs typeface="+mn-cs"/>
              </a:rPr>
              <a:t>の一定値を示しましたが、</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の素子では温度差が増加するに従って約</a:t>
            </a:r>
            <a:r>
              <a:rPr kumimoji="1" lang="en-US" altLang="ja-JP" sz="1200" kern="1200" dirty="0" smtClean="0">
                <a:solidFill>
                  <a:schemeClr val="tx1"/>
                </a:solidFill>
                <a:effectLst/>
                <a:latin typeface="+mn-lt"/>
                <a:ea typeface="+mn-ea"/>
                <a:cs typeface="+mn-cs"/>
              </a:rPr>
              <a:t>60%</a:t>
            </a:r>
            <a:r>
              <a:rPr kumimoji="1" lang="ja-JP" altLang="ja-JP" sz="1200" kern="1200" dirty="0" smtClean="0">
                <a:solidFill>
                  <a:schemeClr val="tx1"/>
                </a:solidFill>
                <a:effectLst/>
                <a:latin typeface="+mn-lt"/>
                <a:ea typeface="+mn-ea"/>
                <a:cs typeface="+mn-cs"/>
              </a:rPr>
              <a:t>から</a:t>
            </a:r>
            <a:r>
              <a:rPr kumimoji="1" lang="en-US" altLang="ja-JP" sz="1200" kern="1200" dirty="0" smtClean="0">
                <a:solidFill>
                  <a:schemeClr val="tx1"/>
                </a:solidFill>
                <a:effectLst/>
                <a:latin typeface="+mn-lt"/>
                <a:ea typeface="+mn-ea"/>
                <a:cs typeface="+mn-cs"/>
              </a:rPr>
              <a:t>80%</a:t>
            </a:r>
            <a:r>
              <a:rPr kumimoji="1" lang="ja-JP" altLang="ja-JP" sz="1200" kern="1200" dirty="0" err="1" smtClean="0">
                <a:solidFill>
                  <a:schemeClr val="tx1"/>
                </a:solidFill>
                <a:effectLst/>
                <a:latin typeface="+mn-lt"/>
                <a:ea typeface="+mn-ea"/>
                <a:cs typeface="+mn-cs"/>
              </a:rPr>
              <a:t>への</a:t>
            </a:r>
            <a:r>
              <a:rPr kumimoji="1" lang="ja-JP" altLang="ja-JP" sz="1200" kern="1200" dirty="0" smtClean="0">
                <a:solidFill>
                  <a:schemeClr val="tx1"/>
                </a:solidFill>
                <a:effectLst/>
                <a:latin typeface="+mn-lt"/>
                <a:ea typeface="+mn-ea"/>
                <a:cs typeface="+mn-cs"/>
              </a:rPr>
              <a:t>単調増加を示しました。これは、素子のサイズを最適化したことにより、素子と電極との接触界面が改善されたことを示唆しています。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10</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こちらは、最大電圧と最大電流の結果です。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ペア当たりの最大電圧の傾きはゼーベック係数の値を表しています。これは、温度差⊿</a:t>
            </a:r>
            <a:r>
              <a:rPr kumimoji="1" lang="en-US" altLang="ja-JP" sz="1200" kern="1200" dirty="0" smtClean="0">
                <a:solidFill>
                  <a:schemeClr val="tx1"/>
                </a:solidFill>
                <a:effectLst/>
                <a:latin typeface="+mn-lt"/>
                <a:ea typeface="+mn-ea"/>
                <a:cs typeface="+mn-cs"/>
              </a:rPr>
              <a:t>T</a:t>
            </a:r>
            <a:r>
              <a:rPr kumimoji="1" lang="ja-JP" altLang="ja-JP" sz="1200" kern="1200" dirty="0" smtClean="0">
                <a:solidFill>
                  <a:schemeClr val="tx1"/>
                </a:solidFill>
                <a:effectLst/>
                <a:latin typeface="+mn-lt"/>
                <a:ea typeface="+mn-ea"/>
                <a:cs typeface="+mn-cs"/>
              </a:rPr>
              <a:t>がほぼ正確に測定されていることを示しています。最大電流は接触抵抗の減少による改善が見られました。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11</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ペア当たりの最大出力は温度差</a:t>
            </a:r>
            <a:r>
              <a:rPr kumimoji="1" lang="en-US" altLang="ja-JP" sz="1200" kern="1200" dirty="0" smtClean="0">
                <a:solidFill>
                  <a:schemeClr val="tx1"/>
                </a:solidFill>
                <a:effectLst/>
                <a:latin typeface="+mn-lt"/>
                <a:ea typeface="+mn-ea"/>
                <a:cs typeface="+mn-cs"/>
              </a:rPr>
              <a:t>377K</a:t>
            </a:r>
            <a:r>
              <a:rPr kumimoji="1" lang="ja-JP" altLang="ja-JP"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21mW</a:t>
            </a:r>
            <a:r>
              <a:rPr kumimoji="1" lang="ja-JP" altLang="ja-JP" sz="1200" kern="1200" dirty="0" smtClean="0">
                <a:solidFill>
                  <a:schemeClr val="tx1"/>
                </a:solidFill>
                <a:effectLst/>
                <a:latin typeface="+mn-lt"/>
                <a:ea typeface="+mn-ea"/>
                <a:cs typeface="+mn-cs"/>
              </a:rPr>
              <a:t>を得ました。これは最近の報告と比較しても最高レベルの出力であることが分かります。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12</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以上を纏めます。</a:t>
            </a:r>
          </a:p>
          <a:p>
            <a:r>
              <a:rPr kumimoji="1" lang="ja-JP" altLang="ja-JP" sz="1200" kern="1200" dirty="0" smtClean="0">
                <a:solidFill>
                  <a:schemeClr val="tx1"/>
                </a:solidFill>
                <a:effectLst/>
                <a:latin typeface="+mn-lt"/>
                <a:ea typeface="+mn-ea"/>
                <a:cs typeface="+mn-cs"/>
              </a:rPr>
              <a:t>素子形状をほぼ同じサイズの立方体にすれば、理論上、性能指数</a:t>
            </a:r>
            <a:r>
              <a:rPr kumimoji="1" lang="en-US" altLang="ja-JP" sz="1200" kern="1200" dirty="0" smtClean="0">
                <a:solidFill>
                  <a:schemeClr val="tx1"/>
                </a:solidFill>
                <a:effectLst/>
                <a:latin typeface="+mn-lt"/>
                <a:ea typeface="+mn-ea"/>
                <a:cs typeface="+mn-cs"/>
              </a:rPr>
              <a:t>Z</a:t>
            </a:r>
            <a:r>
              <a:rPr kumimoji="1" lang="ja-JP" altLang="ja-JP" sz="1200" kern="1200" dirty="0" smtClean="0">
                <a:solidFill>
                  <a:schemeClr val="tx1"/>
                </a:solidFill>
                <a:effectLst/>
                <a:latin typeface="+mn-lt"/>
                <a:ea typeface="+mn-ea"/>
                <a:cs typeface="+mn-cs"/>
              </a:rPr>
              <a:t>のサイズ依存性が消え、κとρの比が等しい</a:t>
            </a:r>
            <a:r>
              <a:rPr kumimoji="1" lang="en-US" altLang="ja-JP" sz="1200" kern="1200" dirty="0" smtClean="0">
                <a:solidFill>
                  <a:schemeClr val="tx1"/>
                </a:solidFill>
                <a:effectLst/>
                <a:latin typeface="+mn-lt"/>
                <a:ea typeface="+mn-ea"/>
                <a:cs typeface="+mn-cs"/>
              </a:rPr>
              <a:t>PN</a:t>
            </a:r>
            <a:r>
              <a:rPr kumimoji="1" lang="ja-JP" altLang="ja-JP" sz="1200" kern="1200" dirty="0" smtClean="0">
                <a:solidFill>
                  <a:schemeClr val="tx1"/>
                </a:solidFill>
                <a:effectLst/>
                <a:latin typeface="+mn-lt"/>
                <a:ea typeface="+mn-ea"/>
                <a:cs typeface="+mn-cs"/>
              </a:rPr>
              <a:t>素子であれば、</a:t>
            </a:r>
            <a:r>
              <a:rPr kumimoji="1" lang="en-US" altLang="ja-JP" sz="1200" kern="1200" dirty="0" smtClean="0">
                <a:solidFill>
                  <a:schemeClr val="tx1"/>
                </a:solidFill>
                <a:effectLst/>
                <a:latin typeface="+mn-lt"/>
                <a:ea typeface="+mn-ea"/>
                <a:cs typeface="+mn-cs"/>
              </a:rPr>
              <a:t>Z</a:t>
            </a:r>
            <a:r>
              <a:rPr kumimoji="1" lang="ja-JP" altLang="ja-JP" sz="1200" kern="1200" dirty="0" smtClean="0">
                <a:solidFill>
                  <a:schemeClr val="tx1"/>
                </a:solidFill>
                <a:effectLst/>
                <a:latin typeface="+mn-lt"/>
                <a:ea typeface="+mn-ea"/>
                <a:cs typeface="+mn-cs"/>
              </a:rPr>
              <a:t>最大が保障されます。また、立方体素子のサイズを最適化すれば、接触抵抗最小が図られ、</a:t>
            </a:r>
            <a:r>
              <a:rPr kumimoji="1" lang="en-US" altLang="ja-JP" sz="1200" kern="1200" dirty="0" smtClean="0">
                <a:solidFill>
                  <a:schemeClr val="tx1"/>
                </a:solidFill>
                <a:effectLst/>
                <a:latin typeface="+mn-lt"/>
                <a:ea typeface="+mn-ea"/>
                <a:cs typeface="+mn-cs"/>
              </a:rPr>
              <a:t>manufacturing factor</a:t>
            </a:r>
            <a:r>
              <a:rPr kumimoji="1" lang="ja-JP" altLang="ja-JP" sz="1200" kern="1200" dirty="0" smtClean="0">
                <a:solidFill>
                  <a:schemeClr val="tx1"/>
                </a:solidFill>
                <a:effectLst/>
                <a:latin typeface="+mn-lt"/>
                <a:ea typeface="+mn-ea"/>
                <a:cs typeface="+mn-cs"/>
              </a:rPr>
              <a:t>が増加し、最大電流の減少が抑制されます。今回、温度差</a:t>
            </a:r>
            <a:r>
              <a:rPr kumimoji="1" lang="en-US" altLang="ja-JP" sz="1200" kern="1200" dirty="0" smtClean="0">
                <a:solidFill>
                  <a:schemeClr val="tx1"/>
                </a:solidFill>
                <a:effectLst/>
                <a:latin typeface="+mn-lt"/>
                <a:ea typeface="+mn-ea"/>
                <a:cs typeface="+mn-cs"/>
              </a:rPr>
              <a:t>377K</a:t>
            </a:r>
            <a:r>
              <a:rPr kumimoji="1" lang="ja-JP" altLang="ja-JP"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1 </a:t>
            </a:r>
            <a:r>
              <a:rPr kumimoji="1" lang="ja-JP" altLang="ja-JP" sz="1200" kern="1200" dirty="0" smtClean="0">
                <a:solidFill>
                  <a:schemeClr val="tx1"/>
                </a:solidFill>
                <a:effectLst/>
                <a:latin typeface="+mn-lt"/>
                <a:ea typeface="+mn-ea"/>
                <a:cs typeface="+mn-cs"/>
              </a:rPr>
              <a:t>ペア当たり</a:t>
            </a:r>
            <a:r>
              <a:rPr kumimoji="1" lang="en-US" altLang="ja-JP" sz="1200" kern="1200" dirty="0" smtClean="0">
                <a:solidFill>
                  <a:schemeClr val="tx1"/>
                </a:solidFill>
                <a:effectLst/>
                <a:latin typeface="+mn-lt"/>
                <a:ea typeface="+mn-ea"/>
                <a:cs typeface="+mn-cs"/>
              </a:rPr>
              <a:t>21mW</a:t>
            </a:r>
            <a:r>
              <a:rPr kumimoji="1" lang="ja-JP" altLang="ja-JP" sz="1200" kern="1200" dirty="0" smtClean="0">
                <a:solidFill>
                  <a:schemeClr val="tx1"/>
                </a:solidFill>
                <a:effectLst/>
                <a:latin typeface="+mn-lt"/>
                <a:ea typeface="+mn-ea"/>
                <a:cs typeface="+mn-cs"/>
              </a:rPr>
              <a:t>の最大出力が得られました。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13</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ご清聴有難うございました。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14</a:t>
            </a:fld>
            <a:endParaRPr kumimoji="1" lang="ja-JP" altLang="en-US"/>
          </a:p>
        </p:txBody>
      </p:sp>
    </p:spTree>
    <p:extLst>
      <p:ext uri="{BB962C8B-B14F-4D97-AF65-F5344CB8AC3E}">
        <p14:creationId xmlns:p14="http://schemas.microsoft.com/office/powerpoint/2010/main" val="3531858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低温域材料の最大変換効率は、低温側を</a:t>
            </a:r>
            <a:r>
              <a:rPr kumimoji="1" lang="en-US" altLang="ja-JP" sz="1200" kern="1200" dirty="0" smtClean="0">
                <a:solidFill>
                  <a:schemeClr val="tx1"/>
                </a:solidFill>
                <a:effectLst/>
                <a:latin typeface="+mn-lt"/>
                <a:ea typeface="+mn-ea"/>
                <a:cs typeface="+mn-cs"/>
              </a:rPr>
              <a:t>300K</a:t>
            </a:r>
            <a:r>
              <a:rPr kumimoji="1" lang="ja-JP" altLang="ja-JP" sz="1200" kern="1200" dirty="0" smtClean="0">
                <a:solidFill>
                  <a:schemeClr val="tx1"/>
                </a:solidFill>
                <a:effectLst/>
                <a:latin typeface="+mn-lt"/>
                <a:ea typeface="+mn-ea"/>
                <a:cs typeface="+mn-cs"/>
              </a:rPr>
              <a:t>に固定して高温側を変化させると、室温付近でこのように変化します。即ち、温度差</a:t>
            </a:r>
            <a:r>
              <a:rPr kumimoji="1" lang="en-US" altLang="ja-JP" sz="1200" kern="1200" dirty="0" smtClean="0">
                <a:solidFill>
                  <a:schemeClr val="tx1"/>
                </a:solidFill>
                <a:effectLst/>
                <a:latin typeface="+mn-lt"/>
                <a:ea typeface="+mn-ea"/>
                <a:cs typeface="+mn-cs"/>
              </a:rPr>
              <a:t>10K</a:t>
            </a:r>
            <a:r>
              <a:rPr kumimoji="1" lang="ja-JP" altLang="ja-JP"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0.5%</a:t>
            </a:r>
            <a:r>
              <a:rPr kumimoji="1" lang="ja-JP" altLang="ja-JP" sz="1200" kern="1200" dirty="0" smtClean="0">
                <a:solidFill>
                  <a:schemeClr val="tx1"/>
                </a:solidFill>
                <a:effectLst/>
                <a:latin typeface="+mn-lt"/>
                <a:ea typeface="+mn-ea"/>
                <a:cs typeface="+mn-cs"/>
              </a:rPr>
              <a:t>の発電が可能であり、温度差</a:t>
            </a:r>
            <a:r>
              <a:rPr kumimoji="1" lang="en-US" altLang="ja-JP" sz="1200" kern="1200" dirty="0" smtClean="0">
                <a:solidFill>
                  <a:schemeClr val="tx1"/>
                </a:solidFill>
                <a:effectLst/>
                <a:latin typeface="+mn-lt"/>
                <a:ea typeface="+mn-ea"/>
                <a:cs typeface="+mn-cs"/>
              </a:rPr>
              <a:t>50K</a:t>
            </a:r>
            <a:r>
              <a:rPr kumimoji="1" lang="ja-JP" altLang="ja-JP"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の発電が可能となります。つまり、</a:t>
            </a:r>
            <a:r>
              <a:rPr kumimoji="1" lang="en-US" altLang="ja-JP" sz="1200" kern="1200" dirty="0" smtClean="0">
                <a:solidFill>
                  <a:schemeClr val="tx1"/>
                </a:solidFill>
                <a:effectLst/>
                <a:latin typeface="+mn-lt"/>
                <a:ea typeface="+mn-ea"/>
                <a:cs typeface="+mn-cs"/>
              </a:rPr>
              <a:t>1W</a:t>
            </a:r>
            <a:r>
              <a:rPr kumimoji="1" lang="ja-JP" altLang="ja-JP" sz="1200" kern="1200" dirty="0" smtClean="0">
                <a:solidFill>
                  <a:schemeClr val="tx1"/>
                </a:solidFill>
                <a:effectLst/>
                <a:latin typeface="+mn-lt"/>
                <a:ea typeface="+mn-ea"/>
                <a:cs typeface="+mn-cs"/>
              </a:rPr>
              <a:t>の熱入力があった場合、</a:t>
            </a:r>
            <a:r>
              <a:rPr kumimoji="1" lang="en-US" altLang="ja-JP" sz="1200" kern="1200" dirty="0" smtClean="0">
                <a:solidFill>
                  <a:schemeClr val="tx1"/>
                </a:solidFill>
                <a:effectLst/>
                <a:latin typeface="+mn-lt"/>
                <a:ea typeface="+mn-ea"/>
                <a:cs typeface="+mn-cs"/>
              </a:rPr>
              <a:t>5</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20mW</a:t>
            </a:r>
            <a:r>
              <a:rPr kumimoji="1" lang="ja-JP" altLang="ja-JP" sz="1200" kern="1200" dirty="0" smtClean="0">
                <a:solidFill>
                  <a:schemeClr val="tx1"/>
                </a:solidFill>
                <a:effectLst/>
                <a:latin typeface="+mn-lt"/>
                <a:ea typeface="+mn-ea"/>
                <a:cs typeface="+mn-cs"/>
              </a:rPr>
              <a:t>の発電が可能となります。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15</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中温域材料の最大変換効率は、低温側を</a:t>
            </a:r>
            <a:r>
              <a:rPr kumimoji="1" lang="en-US" altLang="ja-JP" sz="1200" kern="1200" dirty="0" smtClean="0">
                <a:solidFill>
                  <a:schemeClr val="tx1"/>
                </a:solidFill>
                <a:effectLst/>
                <a:latin typeface="+mn-lt"/>
                <a:ea typeface="+mn-ea"/>
                <a:cs typeface="+mn-cs"/>
              </a:rPr>
              <a:t>300K</a:t>
            </a:r>
            <a:r>
              <a:rPr kumimoji="1" lang="ja-JP" altLang="ja-JP" sz="1200" kern="1200" dirty="0" smtClean="0">
                <a:solidFill>
                  <a:schemeClr val="tx1"/>
                </a:solidFill>
                <a:effectLst/>
                <a:latin typeface="+mn-lt"/>
                <a:ea typeface="+mn-ea"/>
                <a:cs typeface="+mn-cs"/>
              </a:rPr>
              <a:t>に固定して高温側を変化させると、温度差</a:t>
            </a:r>
            <a:r>
              <a:rPr kumimoji="1" lang="en-US" altLang="ja-JP" sz="1200" kern="1200" dirty="0" smtClean="0">
                <a:solidFill>
                  <a:schemeClr val="tx1"/>
                </a:solidFill>
                <a:effectLst/>
                <a:latin typeface="+mn-lt"/>
                <a:ea typeface="+mn-ea"/>
                <a:cs typeface="+mn-cs"/>
              </a:rPr>
              <a:t>200K</a:t>
            </a:r>
            <a:r>
              <a:rPr kumimoji="1" lang="ja-JP" altLang="ja-JP"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3%</a:t>
            </a:r>
            <a:r>
              <a:rPr kumimoji="1" lang="ja-JP" altLang="ja-JP" sz="1200" kern="1200" dirty="0" smtClean="0">
                <a:solidFill>
                  <a:schemeClr val="tx1"/>
                </a:solidFill>
                <a:effectLst/>
                <a:latin typeface="+mn-lt"/>
                <a:ea typeface="+mn-ea"/>
                <a:cs typeface="+mn-cs"/>
              </a:rPr>
              <a:t>の発電が可能となり、温度差</a:t>
            </a:r>
            <a:r>
              <a:rPr kumimoji="1" lang="en-US" altLang="ja-JP" sz="1200" kern="1200" dirty="0" smtClean="0">
                <a:solidFill>
                  <a:schemeClr val="tx1"/>
                </a:solidFill>
                <a:effectLst/>
                <a:latin typeface="+mn-lt"/>
                <a:ea typeface="+mn-ea"/>
                <a:cs typeface="+mn-cs"/>
              </a:rPr>
              <a:t>500K</a:t>
            </a:r>
            <a:r>
              <a:rPr kumimoji="1" lang="ja-JP" altLang="ja-JP"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の発電が可能となります。これは、</a:t>
            </a:r>
            <a:r>
              <a:rPr kumimoji="1" lang="en-US" altLang="ja-JP" sz="1200" kern="1200" dirty="0" smtClean="0">
                <a:solidFill>
                  <a:schemeClr val="tx1"/>
                </a:solidFill>
                <a:effectLst/>
                <a:latin typeface="+mn-lt"/>
                <a:ea typeface="+mn-ea"/>
                <a:cs typeface="+mn-cs"/>
              </a:rPr>
              <a:t>1W</a:t>
            </a:r>
            <a:r>
              <a:rPr kumimoji="1" lang="ja-JP" altLang="ja-JP" sz="1200" kern="1200" dirty="0" smtClean="0">
                <a:solidFill>
                  <a:schemeClr val="tx1"/>
                </a:solidFill>
                <a:effectLst/>
                <a:latin typeface="+mn-lt"/>
                <a:ea typeface="+mn-ea"/>
                <a:cs typeface="+mn-cs"/>
              </a:rPr>
              <a:t>の熱入力があった場合、</a:t>
            </a:r>
            <a:r>
              <a:rPr kumimoji="1" lang="en-US" altLang="ja-JP" sz="1200" kern="1200" dirty="0" smtClean="0">
                <a:solidFill>
                  <a:schemeClr val="tx1"/>
                </a:solidFill>
                <a:effectLst/>
                <a:latin typeface="+mn-lt"/>
                <a:ea typeface="+mn-ea"/>
                <a:cs typeface="+mn-cs"/>
              </a:rPr>
              <a:t>30</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80mW</a:t>
            </a:r>
            <a:r>
              <a:rPr kumimoji="1" lang="ja-JP" altLang="ja-JP" sz="1200" kern="1200" dirty="0" smtClean="0">
                <a:solidFill>
                  <a:schemeClr val="tx1"/>
                </a:solidFill>
                <a:effectLst/>
                <a:latin typeface="+mn-lt"/>
                <a:ea typeface="+mn-ea"/>
                <a:cs typeface="+mn-cs"/>
              </a:rPr>
              <a:t>の発電が可能となります。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16</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17</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熱電発電は発電原理がシンプルであり、</a:t>
            </a:r>
            <a:r>
              <a:rPr kumimoji="1" lang="en-US" altLang="ja-JP" dirty="0" err="1" smtClean="0"/>
              <a:t>μW</a:t>
            </a:r>
            <a:r>
              <a:rPr kumimoji="1" lang="ja-JP" altLang="en-US" dirty="0" smtClean="0"/>
              <a:t>から</a:t>
            </a:r>
            <a:r>
              <a:rPr kumimoji="1" lang="en-US" altLang="ja-JP" dirty="0" smtClean="0"/>
              <a:t>kW</a:t>
            </a:r>
            <a:r>
              <a:rPr kumimoji="1" lang="ja-JP" altLang="en-US" dirty="0" smtClean="0"/>
              <a:t>レベルの電力を回収できるメリットがあります。また、動力に変換する必要がありませんので、メンテナンスフリーの電源として利用が可能です。主な熱電材料の性能指数を示します。左が</a:t>
            </a:r>
            <a:r>
              <a:rPr kumimoji="1" lang="en-US" altLang="ja-JP" dirty="0" smtClean="0"/>
              <a:t>p</a:t>
            </a:r>
            <a:r>
              <a:rPr kumimoji="1" lang="ja-JP" altLang="en-US" dirty="0" smtClean="0"/>
              <a:t>型熱電材料、右が</a:t>
            </a:r>
            <a:r>
              <a:rPr kumimoji="1" lang="en-US" altLang="ja-JP" dirty="0" smtClean="0"/>
              <a:t>n</a:t>
            </a:r>
            <a:r>
              <a:rPr kumimoji="1" lang="ja-JP" altLang="en-US" dirty="0" smtClean="0"/>
              <a:t>型熱電材料の性能指数になります。点線は無次元性能指数</a:t>
            </a:r>
            <a:r>
              <a:rPr kumimoji="1" lang="en-US" altLang="ja-JP" dirty="0" smtClean="0"/>
              <a:t>ZT=1</a:t>
            </a:r>
            <a:r>
              <a:rPr kumimoji="1" lang="ja-JP" altLang="en-US" dirty="0" smtClean="0"/>
              <a:t>を示しています。室温付近で高い性能指数を示す熱電材料は</a:t>
            </a:r>
            <a:r>
              <a:rPr kumimoji="1" lang="en-US" altLang="ja-JP" dirty="0" err="1" smtClean="0"/>
              <a:t>BiTe</a:t>
            </a:r>
            <a:r>
              <a:rPr kumimoji="1" lang="ja-JP" altLang="en-US" dirty="0" smtClean="0"/>
              <a:t>系です。室温から</a:t>
            </a:r>
            <a:r>
              <a:rPr kumimoji="1" lang="en-US" altLang="ja-JP" dirty="0" smtClean="0"/>
              <a:t>500℃</a:t>
            </a:r>
            <a:r>
              <a:rPr kumimoji="1" lang="ja-JP" altLang="en-US" dirty="0" smtClean="0"/>
              <a:t>の温度範囲で高い性能指数を示す熱電材料は</a:t>
            </a:r>
            <a:r>
              <a:rPr kumimoji="1" lang="en-US" altLang="ja-JP" dirty="0" err="1" smtClean="0"/>
              <a:t>PbTe</a:t>
            </a:r>
            <a:r>
              <a:rPr kumimoji="1" lang="ja-JP" altLang="en-US" dirty="0" smtClean="0"/>
              <a:t>系やスクッテルダイト系となります。更に高温で高い性能指数を示す熱電材料は</a:t>
            </a:r>
            <a:r>
              <a:rPr kumimoji="1" lang="en-US" altLang="ja-JP" dirty="0" err="1" smtClean="0"/>
              <a:t>SiGe</a:t>
            </a:r>
            <a:r>
              <a:rPr kumimoji="1" lang="ja-JP" altLang="en-US" dirty="0" smtClean="0"/>
              <a:t>系です。酸化物系は</a:t>
            </a:r>
            <a:r>
              <a:rPr kumimoji="1" lang="en-US" altLang="ja-JP" dirty="0" err="1" smtClean="0"/>
              <a:t>SiGe</a:t>
            </a:r>
            <a:r>
              <a:rPr kumimoji="1" lang="ja-JP" altLang="en-US" dirty="0" smtClean="0"/>
              <a:t>系より一桁低い性能指数ではありますが、本研究では、高温大気中で使用可能という点に着目して、これら酸化物系を用いて素子の性能評価を行いました。また本研究では、室温付近を低温域、室温から</a:t>
            </a:r>
            <a:r>
              <a:rPr kumimoji="1" lang="en-US" altLang="ja-JP" dirty="0" smtClean="0"/>
              <a:t>500℃</a:t>
            </a:r>
            <a:r>
              <a:rPr kumimoji="1" lang="ja-JP" altLang="en-US" dirty="0" smtClean="0"/>
              <a:t>の温度範囲を中温域、</a:t>
            </a:r>
            <a:r>
              <a:rPr kumimoji="1" lang="en-US" altLang="ja-JP" dirty="0" smtClean="0"/>
              <a:t>500℃</a:t>
            </a:r>
            <a:r>
              <a:rPr kumimoji="1" lang="ja-JP" altLang="en-US" dirty="0" smtClean="0"/>
              <a:t>以上を高温域と定義します。</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2</a:t>
            </a:fld>
            <a:endParaRPr kumimoji="1" lang="ja-JP" altLang="en-US" dirty="0"/>
          </a:p>
        </p:txBody>
      </p:sp>
    </p:spTree>
    <p:extLst>
      <p:ext uri="{BB962C8B-B14F-4D97-AF65-F5344CB8AC3E}">
        <p14:creationId xmlns:p14="http://schemas.microsoft.com/office/powerpoint/2010/main" val="1047815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理想的なπ型熱電変換素子を考えますと、外部負荷で消費される出力は熱入出力の差で定義され、変換効率は熱の入力分の出力で定義されます。右の図は、今回我々が得た最も性能が高かった素子の</a:t>
            </a:r>
            <a:r>
              <a:rPr kumimoji="1" lang="en-US" altLang="ja-JP" sz="1200" kern="1200" dirty="0" smtClean="0">
                <a:solidFill>
                  <a:schemeClr val="tx1"/>
                </a:solidFill>
                <a:effectLst/>
                <a:latin typeface="+mn-lt"/>
                <a:ea typeface="+mn-ea"/>
                <a:cs typeface="+mn-cs"/>
              </a:rPr>
              <a:t>IV</a:t>
            </a:r>
            <a:r>
              <a:rPr kumimoji="1" lang="ja-JP" altLang="ja-JP" sz="1200" kern="1200" dirty="0" smtClean="0">
                <a:solidFill>
                  <a:schemeClr val="tx1"/>
                </a:solidFill>
                <a:effectLst/>
                <a:latin typeface="+mn-lt"/>
                <a:ea typeface="+mn-ea"/>
                <a:cs typeface="+mn-cs"/>
              </a:rPr>
              <a:t>特性と</a:t>
            </a:r>
            <a:r>
              <a:rPr kumimoji="1" lang="en-US" altLang="ja-JP" sz="1200" kern="1200" dirty="0" smtClean="0">
                <a:solidFill>
                  <a:schemeClr val="tx1"/>
                </a:solidFill>
                <a:effectLst/>
                <a:latin typeface="+mn-lt"/>
                <a:ea typeface="+mn-ea"/>
                <a:cs typeface="+mn-cs"/>
              </a:rPr>
              <a:t>IP</a:t>
            </a:r>
            <a:r>
              <a:rPr kumimoji="1" lang="ja-JP" altLang="ja-JP" sz="1200" kern="1200" dirty="0" smtClean="0">
                <a:solidFill>
                  <a:schemeClr val="tx1"/>
                </a:solidFill>
                <a:effectLst/>
                <a:latin typeface="+mn-lt"/>
                <a:ea typeface="+mn-ea"/>
                <a:cs typeface="+mn-cs"/>
              </a:rPr>
              <a:t>曲線の理論値です。開放電圧は</a:t>
            </a:r>
            <a:r>
              <a:rPr kumimoji="1" lang="en-US" altLang="ja-JP" sz="1200" kern="1200" dirty="0" smtClean="0">
                <a:solidFill>
                  <a:schemeClr val="tx1"/>
                </a:solidFill>
                <a:effectLst/>
                <a:latin typeface="+mn-lt"/>
                <a:ea typeface="+mn-ea"/>
                <a:cs typeface="+mn-cs"/>
              </a:rPr>
              <a:t>m=</a:t>
            </a:r>
            <a:r>
              <a:rPr kumimoji="1" lang="ja-JP" altLang="ja-JP" sz="1200" kern="1200" dirty="0" smtClean="0">
                <a:solidFill>
                  <a:schemeClr val="tx1"/>
                </a:solidFill>
                <a:effectLst/>
                <a:latin typeface="+mn-lt"/>
                <a:ea typeface="+mn-ea"/>
                <a:cs typeface="+mn-cs"/>
              </a:rPr>
              <a:t>∞の場合の電圧に相当します。最大電流は</a:t>
            </a:r>
            <a:r>
              <a:rPr kumimoji="1" lang="en-US" altLang="ja-JP" sz="1200" kern="1200" dirty="0" smtClean="0">
                <a:solidFill>
                  <a:schemeClr val="tx1"/>
                </a:solidFill>
                <a:effectLst/>
                <a:latin typeface="+mn-lt"/>
                <a:ea typeface="+mn-ea"/>
                <a:cs typeface="+mn-cs"/>
              </a:rPr>
              <a:t>m=0</a:t>
            </a:r>
            <a:r>
              <a:rPr kumimoji="1" lang="ja-JP" altLang="ja-JP" sz="1200" kern="1200" dirty="0" smtClean="0">
                <a:solidFill>
                  <a:schemeClr val="tx1"/>
                </a:solidFill>
                <a:effectLst/>
                <a:latin typeface="+mn-lt"/>
                <a:ea typeface="+mn-ea"/>
                <a:cs typeface="+mn-cs"/>
              </a:rPr>
              <a:t>の場合の電流に相当します。また、最大出力は</a:t>
            </a:r>
            <a:r>
              <a:rPr kumimoji="1" lang="en-US" altLang="ja-JP" sz="1200" kern="1200" dirty="0" smtClean="0">
                <a:solidFill>
                  <a:schemeClr val="tx1"/>
                </a:solidFill>
                <a:effectLst/>
                <a:latin typeface="+mn-lt"/>
                <a:ea typeface="+mn-ea"/>
                <a:cs typeface="+mn-cs"/>
              </a:rPr>
              <a:t>m=1</a:t>
            </a:r>
            <a:r>
              <a:rPr kumimoji="1" lang="ja-JP" altLang="ja-JP" sz="1200" kern="1200" dirty="0" smtClean="0">
                <a:solidFill>
                  <a:schemeClr val="tx1"/>
                </a:solidFill>
                <a:effectLst/>
                <a:latin typeface="+mn-lt"/>
                <a:ea typeface="+mn-ea"/>
                <a:cs typeface="+mn-cs"/>
              </a:rPr>
              <a:t>の最大値に相当します。最大変換効率はカルノー効率と</a:t>
            </a:r>
            <a:r>
              <a:rPr kumimoji="1" lang="en-US" altLang="ja-JP" sz="1200" kern="1200" dirty="0" smtClean="0">
                <a:solidFill>
                  <a:schemeClr val="tx1"/>
                </a:solidFill>
                <a:effectLst/>
                <a:latin typeface="+mn-lt"/>
                <a:ea typeface="+mn-ea"/>
                <a:cs typeface="+mn-cs"/>
              </a:rPr>
              <a:t>ZT</a:t>
            </a:r>
            <a:r>
              <a:rPr kumimoji="1" lang="ja-JP" altLang="ja-JP" sz="1200" kern="1200" dirty="0" smtClean="0">
                <a:solidFill>
                  <a:schemeClr val="tx1"/>
                </a:solidFill>
                <a:effectLst/>
                <a:latin typeface="+mn-lt"/>
                <a:ea typeface="+mn-ea"/>
                <a:cs typeface="+mn-cs"/>
              </a:rPr>
              <a:t>の式の積でこのように表されます。</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3</a:t>
            </a:fld>
            <a:endParaRPr kumimoji="1" lang="ja-JP" altLang="en-US" dirty="0"/>
          </a:p>
        </p:txBody>
      </p:sp>
    </p:spTree>
    <p:extLst>
      <p:ext uri="{BB962C8B-B14F-4D97-AF65-F5344CB8AC3E}">
        <p14:creationId xmlns:p14="http://schemas.microsoft.com/office/powerpoint/2010/main" val="104781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高温域材料の最大変換効率は、低温側を</a:t>
            </a:r>
            <a:r>
              <a:rPr kumimoji="1" lang="en-US" altLang="ja-JP" sz="1200" kern="1200" dirty="0" smtClean="0">
                <a:solidFill>
                  <a:schemeClr val="tx1"/>
                </a:solidFill>
                <a:effectLst/>
                <a:latin typeface="+mn-lt"/>
                <a:ea typeface="+mn-ea"/>
                <a:cs typeface="+mn-cs"/>
              </a:rPr>
              <a:t>300K</a:t>
            </a:r>
            <a:r>
              <a:rPr kumimoji="1" lang="ja-JP" altLang="ja-JP" sz="1200" kern="1200" dirty="0" smtClean="0">
                <a:solidFill>
                  <a:schemeClr val="tx1"/>
                </a:solidFill>
                <a:effectLst/>
                <a:latin typeface="+mn-lt"/>
                <a:ea typeface="+mn-ea"/>
                <a:cs typeface="+mn-cs"/>
              </a:rPr>
              <a:t>に固定して高温側を変化させると、</a:t>
            </a:r>
            <a:r>
              <a:rPr kumimoji="1" lang="en-US" altLang="ja-JP" sz="1200" kern="1200" dirty="0" err="1" smtClean="0">
                <a:solidFill>
                  <a:schemeClr val="tx1"/>
                </a:solidFill>
                <a:effectLst/>
                <a:latin typeface="+mn-lt"/>
                <a:ea typeface="+mn-ea"/>
                <a:cs typeface="+mn-cs"/>
              </a:rPr>
              <a:t>SiGe</a:t>
            </a:r>
            <a:r>
              <a:rPr kumimoji="1" lang="ja-JP" altLang="ja-JP" sz="1200" kern="1200" dirty="0" smtClean="0">
                <a:solidFill>
                  <a:schemeClr val="tx1"/>
                </a:solidFill>
                <a:effectLst/>
                <a:latin typeface="+mn-lt"/>
                <a:ea typeface="+mn-ea"/>
                <a:cs typeface="+mn-cs"/>
              </a:rPr>
              <a:t>系を用いれば、</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10%</a:t>
            </a:r>
            <a:r>
              <a:rPr kumimoji="1" lang="ja-JP" altLang="ja-JP" sz="1200" kern="1200" dirty="0" smtClean="0">
                <a:solidFill>
                  <a:schemeClr val="tx1"/>
                </a:solidFill>
                <a:effectLst/>
                <a:latin typeface="+mn-lt"/>
                <a:ea typeface="+mn-ea"/>
                <a:cs typeface="+mn-cs"/>
              </a:rPr>
              <a:t>程度の</a:t>
            </a:r>
            <a:r>
              <a:rPr kumimoji="1" lang="ja-JP" altLang="en-US" sz="1200" kern="1200" dirty="0" smtClean="0">
                <a:solidFill>
                  <a:schemeClr val="tx1"/>
                </a:solidFill>
                <a:effectLst/>
                <a:latin typeface="+mn-lt"/>
                <a:ea typeface="+mn-ea"/>
                <a:cs typeface="+mn-cs"/>
              </a:rPr>
              <a:t>効率の</a:t>
            </a:r>
            <a:r>
              <a:rPr kumimoji="1" lang="ja-JP" altLang="ja-JP" sz="1200" kern="1200" dirty="0" smtClean="0">
                <a:solidFill>
                  <a:schemeClr val="tx1"/>
                </a:solidFill>
                <a:effectLst/>
                <a:latin typeface="+mn-lt"/>
                <a:ea typeface="+mn-ea"/>
                <a:cs typeface="+mn-cs"/>
              </a:rPr>
              <a:t>発電が期待されます。ただし、高温大気中では使用できないという欠点がありますので、今回我々は、高温大気中でも使用可能な酸化物系に着目しました。酸化物系では、</a:t>
            </a:r>
            <a:r>
              <a:rPr kumimoji="1" lang="en-US" altLang="ja-JP" sz="1200" kern="1200" dirty="0" smtClean="0">
                <a:solidFill>
                  <a:schemeClr val="tx1"/>
                </a:solidFill>
                <a:effectLst/>
                <a:latin typeface="+mn-lt"/>
                <a:ea typeface="+mn-ea"/>
                <a:cs typeface="+mn-cs"/>
              </a:rPr>
              <a:t>0.1</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程度の</a:t>
            </a:r>
            <a:r>
              <a:rPr kumimoji="1" lang="ja-JP" altLang="en-US" sz="1200" kern="1200" dirty="0" smtClean="0">
                <a:solidFill>
                  <a:schemeClr val="tx1"/>
                </a:solidFill>
                <a:effectLst/>
                <a:latin typeface="+mn-lt"/>
                <a:ea typeface="+mn-ea"/>
                <a:cs typeface="+mn-cs"/>
              </a:rPr>
              <a:t>効率の</a:t>
            </a:r>
            <a:r>
              <a:rPr kumimoji="1" lang="ja-JP" altLang="ja-JP" sz="1200" kern="1200" dirty="0" smtClean="0">
                <a:solidFill>
                  <a:schemeClr val="tx1"/>
                </a:solidFill>
                <a:effectLst/>
                <a:latin typeface="+mn-lt"/>
                <a:ea typeface="+mn-ea"/>
                <a:cs typeface="+mn-cs"/>
              </a:rPr>
              <a:t>発電が期待されます。</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4</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酸化物熱電変換材料の熱電特性として、電気抵抗率とゼーベック係数は</a:t>
            </a:r>
            <a:r>
              <a:rPr kumimoji="1" lang="en-US" altLang="ja-JP" sz="1200" kern="1200" dirty="0" smtClean="0">
                <a:solidFill>
                  <a:schemeClr val="tx1"/>
                </a:solidFill>
                <a:effectLst/>
                <a:latin typeface="+mn-lt"/>
                <a:ea typeface="+mn-ea"/>
                <a:cs typeface="+mn-cs"/>
              </a:rPr>
              <a:t>ResiTest8300</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ZEM-3</a:t>
            </a:r>
            <a:r>
              <a:rPr kumimoji="1" lang="ja-JP" altLang="ja-JP" sz="1200" kern="1200" dirty="0" smtClean="0">
                <a:solidFill>
                  <a:schemeClr val="tx1"/>
                </a:solidFill>
                <a:effectLst/>
                <a:latin typeface="+mn-lt"/>
                <a:ea typeface="+mn-ea"/>
                <a:cs typeface="+mn-cs"/>
              </a:rPr>
              <a:t>を用いて、熱伝導率は</a:t>
            </a:r>
            <a:r>
              <a:rPr kumimoji="1" lang="en-US" altLang="ja-JP" sz="1200" kern="1200" dirty="0" smtClean="0">
                <a:solidFill>
                  <a:schemeClr val="tx1"/>
                </a:solidFill>
                <a:effectLst/>
                <a:latin typeface="+mn-lt"/>
                <a:ea typeface="+mn-ea"/>
                <a:cs typeface="+mn-cs"/>
              </a:rPr>
              <a:t>DSC8500</a:t>
            </a:r>
            <a:r>
              <a:rPr kumimoji="1" lang="ja-JP" altLang="ja-JP" sz="1200" kern="1200" dirty="0" smtClean="0">
                <a:solidFill>
                  <a:schemeClr val="tx1"/>
                </a:solidFill>
                <a:effectLst/>
                <a:latin typeface="+mn-lt"/>
                <a:ea typeface="+mn-ea"/>
                <a:cs typeface="+mn-cs"/>
              </a:rPr>
              <a:t>と</a:t>
            </a:r>
            <a:r>
              <a:rPr kumimoji="1" lang="en-US" altLang="ja-JP" sz="1200" kern="1200" dirty="0" smtClean="0">
                <a:solidFill>
                  <a:schemeClr val="tx1"/>
                </a:solidFill>
                <a:effectLst/>
                <a:latin typeface="+mn-lt"/>
                <a:ea typeface="+mn-ea"/>
                <a:cs typeface="+mn-cs"/>
              </a:rPr>
              <a:t>TC-7000</a:t>
            </a:r>
            <a:r>
              <a:rPr kumimoji="1" lang="ja-JP" altLang="ja-JP" sz="1200" kern="1200" dirty="0" smtClean="0">
                <a:solidFill>
                  <a:schemeClr val="tx1"/>
                </a:solidFill>
                <a:effectLst/>
                <a:latin typeface="+mn-lt"/>
                <a:ea typeface="+mn-ea"/>
                <a:cs typeface="+mn-cs"/>
              </a:rPr>
              <a:t>を用いて測定しました。</a:t>
            </a:r>
            <a:r>
              <a:rPr kumimoji="1" lang="en-US" altLang="ja-JP" sz="1200" kern="1200" dirty="0" smtClean="0">
                <a:solidFill>
                  <a:schemeClr val="tx1"/>
                </a:solidFill>
                <a:effectLst/>
                <a:latin typeface="+mn-lt"/>
                <a:ea typeface="+mn-ea"/>
                <a:cs typeface="+mn-cs"/>
              </a:rPr>
              <a:t>P</a:t>
            </a:r>
            <a:r>
              <a:rPr kumimoji="1" lang="ja-JP" altLang="ja-JP" sz="1200" kern="1200" dirty="0" smtClean="0">
                <a:solidFill>
                  <a:schemeClr val="tx1"/>
                </a:solidFill>
                <a:effectLst/>
                <a:latin typeface="+mn-lt"/>
                <a:ea typeface="+mn-ea"/>
                <a:cs typeface="+mn-cs"/>
              </a:rPr>
              <a:t>型素子と</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型素子は、電気抵抗率とゼーベック係数がほぼ同程度の材料を選択しました。ここで、</a:t>
            </a:r>
            <a:r>
              <a:rPr kumimoji="1" lang="en-US" altLang="ja-JP" sz="1200" kern="1200" dirty="0" smtClean="0">
                <a:solidFill>
                  <a:schemeClr val="tx1"/>
                </a:solidFill>
                <a:effectLst/>
                <a:latin typeface="+mn-lt"/>
                <a:ea typeface="+mn-ea"/>
                <a:cs typeface="+mn-cs"/>
              </a:rPr>
              <a:t>P</a:t>
            </a:r>
            <a:r>
              <a:rPr kumimoji="1" lang="ja-JP" altLang="ja-JP" sz="1200" kern="1200" dirty="0" smtClean="0">
                <a:solidFill>
                  <a:schemeClr val="tx1"/>
                </a:solidFill>
                <a:effectLst/>
                <a:latin typeface="+mn-lt"/>
                <a:ea typeface="+mn-ea"/>
                <a:cs typeface="+mn-cs"/>
              </a:rPr>
              <a:t>型素子と</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型素子がほぼ同じサイズの立方体であれば、理論上、性能指数</a:t>
            </a:r>
            <a:r>
              <a:rPr kumimoji="1" lang="en-US" altLang="ja-JP" sz="1200" kern="1200" dirty="0" smtClean="0">
                <a:solidFill>
                  <a:schemeClr val="tx1"/>
                </a:solidFill>
                <a:effectLst/>
                <a:latin typeface="+mn-lt"/>
                <a:ea typeface="+mn-ea"/>
                <a:cs typeface="+mn-cs"/>
              </a:rPr>
              <a:t>Z</a:t>
            </a:r>
            <a:r>
              <a:rPr kumimoji="1" lang="ja-JP" altLang="ja-JP" sz="1200" kern="1200" dirty="0" smtClean="0">
                <a:solidFill>
                  <a:schemeClr val="tx1"/>
                </a:solidFill>
                <a:effectLst/>
                <a:latin typeface="+mn-lt"/>
                <a:ea typeface="+mn-ea"/>
                <a:cs typeface="+mn-cs"/>
              </a:rPr>
              <a:t>のサイズ依存性が消えます。κとρの比が等しければ、この関係が保障され、実際、</a:t>
            </a:r>
            <a:r>
              <a:rPr kumimoji="1" lang="en-US" altLang="ja-JP" sz="1200" kern="1200" dirty="0" smtClean="0">
                <a:solidFill>
                  <a:schemeClr val="tx1"/>
                </a:solidFill>
                <a:effectLst/>
                <a:latin typeface="+mn-lt"/>
                <a:ea typeface="+mn-ea"/>
                <a:cs typeface="+mn-cs"/>
              </a:rPr>
              <a:t>600K</a:t>
            </a:r>
            <a:r>
              <a:rPr kumimoji="1" lang="ja-JP" altLang="ja-JP" sz="1200" kern="1200" dirty="0" smtClean="0">
                <a:solidFill>
                  <a:schemeClr val="tx1"/>
                </a:solidFill>
                <a:effectLst/>
                <a:latin typeface="+mn-lt"/>
                <a:ea typeface="+mn-ea"/>
                <a:cs typeface="+mn-cs"/>
              </a:rPr>
              <a:t>以上でほぼ等しい値を得ることができました。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5</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tx1"/>
                </a:solidFill>
                <a:effectLst/>
                <a:latin typeface="+mn-lt"/>
                <a:ea typeface="+mn-ea"/>
                <a:cs typeface="+mn-cs"/>
              </a:rPr>
              <a:t>しかしながら、実際のπ型熱電変換素子には接触抵抗が存在しますので、素子の抵抗は内部抵抗と接触抵抗の和になります。ここで、</a:t>
            </a:r>
            <a:r>
              <a:rPr kumimoji="1" lang="en-US" altLang="ja-JP" sz="1200" kern="1200" dirty="0" smtClean="0">
                <a:solidFill>
                  <a:schemeClr val="tx1"/>
                </a:solidFill>
                <a:effectLst/>
                <a:latin typeface="+mn-lt"/>
                <a:ea typeface="+mn-ea"/>
                <a:cs typeface="+mn-cs"/>
              </a:rPr>
              <a:t>manufacturing factor</a:t>
            </a:r>
            <a:r>
              <a:rPr kumimoji="1" lang="ja-JP" altLang="ja-JP" sz="1200" kern="1200" dirty="0" smtClean="0">
                <a:solidFill>
                  <a:schemeClr val="tx1"/>
                </a:solidFill>
                <a:effectLst/>
                <a:latin typeface="+mn-lt"/>
                <a:ea typeface="+mn-ea"/>
                <a:cs typeface="+mn-cs"/>
              </a:rPr>
              <a:t>は内部抵抗と実際の抵抗との比で定義されます。今回の場合、</a:t>
            </a:r>
            <a:r>
              <a:rPr kumimoji="1" lang="en-US" altLang="ja-JP" sz="1200" kern="1200" dirty="0" smtClean="0">
                <a:solidFill>
                  <a:schemeClr val="tx1"/>
                </a:solidFill>
                <a:effectLst/>
                <a:latin typeface="+mn-lt"/>
                <a:ea typeface="+mn-ea"/>
                <a:cs typeface="+mn-cs"/>
              </a:rPr>
              <a:t>manufacturing factor</a:t>
            </a:r>
            <a:r>
              <a:rPr kumimoji="1" lang="ja-JP" altLang="en-US" sz="1200" kern="1200" dirty="0" smtClean="0">
                <a:solidFill>
                  <a:schemeClr val="tx1"/>
                </a:solidFill>
                <a:effectLst/>
                <a:latin typeface="+mn-lt"/>
                <a:ea typeface="+mn-ea"/>
                <a:cs typeface="+mn-cs"/>
              </a:rPr>
              <a:t>が</a:t>
            </a:r>
            <a:r>
              <a:rPr kumimoji="1" lang="en-US" altLang="ja-JP" sz="1200" kern="1200" dirty="0" smtClean="0">
                <a:solidFill>
                  <a:schemeClr val="tx1"/>
                </a:solidFill>
                <a:effectLst/>
                <a:latin typeface="+mn-lt"/>
                <a:ea typeface="+mn-ea"/>
                <a:cs typeface="+mn-cs"/>
              </a:rPr>
              <a:t>81%</a:t>
            </a:r>
            <a:r>
              <a:rPr kumimoji="1" lang="ja-JP" altLang="en-US" sz="1200" kern="1200" dirty="0" err="1" smtClean="0">
                <a:solidFill>
                  <a:schemeClr val="tx1"/>
                </a:solidFill>
                <a:effectLst/>
                <a:latin typeface="+mn-lt"/>
                <a:ea typeface="+mn-ea"/>
                <a:cs typeface="+mn-cs"/>
              </a:rPr>
              <a:t>ですの</a:t>
            </a:r>
            <a:r>
              <a:rPr kumimoji="1" lang="ja-JP" altLang="en-US" sz="1200" kern="1200" dirty="0" smtClean="0">
                <a:solidFill>
                  <a:schemeClr val="tx1"/>
                </a:solidFill>
                <a:effectLst/>
                <a:latin typeface="+mn-lt"/>
                <a:ea typeface="+mn-ea"/>
                <a:cs typeface="+mn-cs"/>
              </a:rPr>
              <a:t>で</a:t>
            </a:r>
            <a:r>
              <a:rPr kumimoji="1" lang="en-US" altLang="ja-JP" sz="1200" kern="1200" dirty="0" smtClean="0">
                <a:solidFill>
                  <a:schemeClr val="tx1"/>
                </a:solidFill>
                <a:effectLst/>
                <a:latin typeface="+mn-lt"/>
                <a:ea typeface="+mn-ea"/>
                <a:cs typeface="+mn-cs"/>
              </a:rPr>
              <a:t>19%</a:t>
            </a:r>
            <a:r>
              <a:rPr kumimoji="1" lang="ja-JP" altLang="ja-JP" sz="1200" kern="1200" dirty="0" smtClean="0">
                <a:solidFill>
                  <a:schemeClr val="tx1"/>
                </a:solidFill>
                <a:effectLst/>
                <a:latin typeface="+mn-lt"/>
                <a:ea typeface="+mn-ea"/>
                <a:cs typeface="+mn-cs"/>
              </a:rPr>
              <a:t>の接触抵抗が存在します</a:t>
            </a:r>
            <a:r>
              <a:rPr kumimoji="1" lang="ja-JP" altLang="en-US" sz="1200" kern="1200" dirty="0" smtClean="0">
                <a:solidFill>
                  <a:schemeClr val="tx1"/>
                </a:solidFill>
                <a:effectLst/>
                <a:latin typeface="+mn-lt"/>
                <a:ea typeface="+mn-ea"/>
                <a:cs typeface="+mn-cs"/>
              </a:rPr>
              <a:t>。従って、</a:t>
            </a:r>
            <a:r>
              <a:rPr kumimoji="1" lang="ja-JP" altLang="ja-JP" sz="1200" kern="1200" dirty="0" smtClean="0">
                <a:solidFill>
                  <a:schemeClr val="tx1"/>
                </a:solidFill>
                <a:effectLst/>
                <a:latin typeface="+mn-lt"/>
                <a:ea typeface="+mn-ea"/>
                <a:cs typeface="+mn-cs"/>
              </a:rPr>
              <a:t>最大電流が理論値よりも減少し最大出力も減少します。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6</a:t>
            </a:fld>
            <a:endParaRPr kumimoji="1" lang="ja-JP" altLang="en-US" dirty="0"/>
          </a:p>
        </p:txBody>
      </p:sp>
    </p:spTree>
    <p:extLst>
      <p:ext uri="{BB962C8B-B14F-4D97-AF65-F5344CB8AC3E}">
        <p14:creationId xmlns:p14="http://schemas.microsoft.com/office/powerpoint/2010/main" val="1047815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最近報告された酸化物熱電変換素子の</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ペア当たりの最大出力を示します。横軸は温度差⊿</a:t>
            </a:r>
            <a:r>
              <a:rPr kumimoji="1" lang="en-US" altLang="ja-JP" sz="1200" kern="1200" dirty="0" smtClean="0">
                <a:solidFill>
                  <a:schemeClr val="tx1"/>
                </a:solidFill>
                <a:effectLst/>
                <a:latin typeface="+mn-lt"/>
                <a:ea typeface="+mn-ea"/>
                <a:cs typeface="+mn-cs"/>
              </a:rPr>
              <a:t>T</a:t>
            </a:r>
            <a:r>
              <a:rPr kumimoji="1" lang="ja-JP" altLang="ja-JP" sz="1200" kern="1200" dirty="0" smtClean="0">
                <a:solidFill>
                  <a:schemeClr val="tx1"/>
                </a:solidFill>
                <a:effectLst/>
                <a:latin typeface="+mn-lt"/>
                <a:ea typeface="+mn-ea"/>
                <a:cs typeface="+mn-cs"/>
              </a:rPr>
              <a:t>を取っています。</a:t>
            </a:r>
            <a:r>
              <a:rPr kumimoji="1" lang="en-US" altLang="ja-JP" sz="1200" kern="1200" dirty="0" smtClean="0">
                <a:solidFill>
                  <a:schemeClr val="tx1"/>
                </a:solidFill>
                <a:effectLst/>
                <a:latin typeface="+mn-lt"/>
                <a:ea typeface="+mn-ea"/>
                <a:cs typeface="+mn-cs"/>
              </a:rPr>
              <a:t>1</a:t>
            </a:r>
            <a:r>
              <a:rPr kumimoji="1" lang="ja-JP" altLang="ja-JP" sz="1200" kern="1200" dirty="0" smtClean="0">
                <a:solidFill>
                  <a:schemeClr val="tx1"/>
                </a:solidFill>
                <a:effectLst/>
                <a:latin typeface="+mn-lt"/>
                <a:ea typeface="+mn-ea"/>
                <a:cs typeface="+mn-cs"/>
              </a:rPr>
              <a:t>ペア当たりの最大出力は、</a:t>
            </a:r>
            <a:r>
              <a:rPr kumimoji="1" lang="en-US" altLang="ja-JP" sz="1200" kern="1200" dirty="0" smtClean="0">
                <a:solidFill>
                  <a:schemeClr val="tx1"/>
                </a:solidFill>
                <a:effectLst/>
                <a:latin typeface="+mn-lt"/>
                <a:ea typeface="+mn-ea"/>
                <a:cs typeface="+mn-cs"/>
              </a:rPr>
              <a:t>5mW</a:t>
            </a:r>
            <a:r>
              <a:rPr kumimoji="1" lang="ja-JP" altLang="ja-JP" sz="1200" kern="1200" dirty="0" smtClean="0">
                <a:solidFill>
                  <a:schemeClr val="tx1"/>
                </a:solidFill>
                <a:effectLst/>
                <a:latin typeface="+mn-lt"/>
                <a:ea typeface="+mn-ea"/>
                <a:cs typeface="+mn-cs"/>
              </a:rPr>
              <a:t>から</a:t>
            </a:r>
            <a:r>
              <a:rPr kumimoji="1" lang="en-US" altLang="ja-JP" sz="1200" kern="1200" dirty="0" smtClean="0">
                <a:solidFill>
                  <a:schemeClr val="tx1"/>
                </a:solidFill>
                <a:effectLst/>
                <a:latin typeface="+mn-lt"/>
                <a:ea typeface="+mn-ea"/>
                <a:cs typeface="+mn-cs"/>
              </a:rPr>
              <a:t>15mW</a:t>
            </a:r>
            <a:r>
              <a:rPr kumimoji="1" lang="ja-JP" altLang="ja-JP" sz="1200" kern="1200" dirty="0" smtClean="0">
                <a:solidFill>
                  <a:schemeClr val="tx1"/>
                </a:solidFill>
                <a:effectLst/>
                <a:latin typeface="+mn-lt"/>
                <a:ea typeface="+mn-ea"/>
                <a:cs typeface="+mn-cs"/>
              </a:rPr>
              <a:t>の範囲にあることが分かります。この中で、</a:t>
            </a:r>
            <a:r>
              <a:rPr kumimoji="1" lang="en-US" altLang="ja-JP" sz="1200" kern="1200" dirty="0" smtClean="0">
                <a:solidFill>
                  <a:schemeClr val="tx1"/>
                </a:solidFill>
                <a:effectLst/>
                <a:latin typeface="+mn-lt"/>
                <a:ea typeface="+mn-ea"/>
                <a:cs typeface="+mn-cs"/>
              </a:rPr>
              <a:t>manufacturing factor</a:t>
            </a:r>
            <a:r>
              <a:rPr kumimoji="1" lang="ja-JP" altLang="ja-JP" sz="1200" kern="1200" dirty="0" smtClean="0">
                <a:solidFill>
                  <a:schemeClr val="tx1"/>
                </a:solidFill>
                <a:effectLst/>
                <a:latin typeface="+mn-lt"/>
                <a:ea typeface="+mn-ea"/>
                <a:cs typeface="+mn-cs"/>
              </a:rPr>
              <a:t>が判明しているものを示します。ほぼ</a:t>
            </a:r>
            <a:r>
              <a:rPr kumimoji="1" lang="en-US" altLang="ja-JP" sz="1200" kern="1200" dirty="0" smtClean="0">
                <a:solidFill>
                  <a:schemeClr val="tx1"/>
                </a:solidFill>
                <a:effectLst/>
                <a:latin typeface="+mn-lt"/>
                <a:ea typeface="+mn-ea"/>
                <a:cs typeface="+mn-cs"/>
              </a:rPr>
              <a:t>30%</a:t>
            </a:r>
            <a:r>
              <a:rPr kumimoji="1" lang="ja-JP" altLang="ja-JP" sz="1200" kern="1200" dirty="0" smtClean="0">
                <a:solidFill>
                  <a:schemeClr val="tx1"/>
                </a:solidFill>
                <a:effectLst/>
                <a:latin typeface="+mn-lt"/>
                <a:ea typeface="+mn-ea"/>
                <a:cs typeface="+mn-cs"/>
              </a:rPr>
              <a:t>から</a:t>
            </a:r>
            <a:r>
              <a:rPr kumimoji="1" lang="en-US" altLang="ja-JP" sz="1200" kern="1200" dirty="0" smtClean="0">
                <a:solidFill>
                  <a:schemeClr val="tx1"/>
                </a:solidFill>
                <a:effectLst/>
                <a:latin typeface="+mn-lt"/>
                <a:ea typeface="+mn-ea"/>
                <a:cs typeface="+mn-cs"/>
              </a:rPr>
              <a:t>80%</a:t>
            </a:r>
            <a:r>
              <a:rPr kumimoji="1" lang="ja-JP" altLang="ja-JP" sz="1200" kern="1200" dirty="0" smtClean="0">
                <a:solidFill>
                  <a:schemeClr val="tx1"/>
                </a:solidFill>
                <a:effectLst/>
                <a:latin typeface="+mn-lt"/>
                <a:ea typeface="+mn-ea"/>
                <a:cs typeface="+mn-cs"/>
              </a:rPr>
              <a:t>の範囲に入っています。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7</a:t>
            </a:fld>
            <a:endParaRPr kumimoji="1" lang="ja-JP" altLang="en-US" dirty="0"/>
          </a:p>
        </p:txBody>
      </p:sp>
    </p:spTree>
    <p:extLst>
      <p:ext uri="{BB962C8B-B14F-4D97-AF65-F5344CB8AC3E}">
        <p14:creationId xmlns:p14="http://schemas.microsoft.com/office/powerpoint/2010/main" val="1047815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smtClean="0">
                <a:solidFill>
                  <a:schemeClr val="tx1"/>
                </a:solidFill>
                <a:effectLst/>
                <a:latin typeface="+mn-lt"/>
                <a:ea typeface="+mn-ea"/>
                <a:cs typeface="+mn-cs"/>
              </a:rPr>
              <a:t>酸化物熱電変換素子の作製方法ですが、</a:t>
            </a:r>
            <a:r>
              <a:rPr kumimoji="1" lang="ja-JP" altLang="ja-JP" sz="1200" kern="1200" dirty="0" smtClean="0">
                <a:solidFill>
                  <a:schemeClr val="tx1"/>
                </a:solidFill>
                <a:effectLst/>
                <a:latin typeface="+mn-lt"/>
                <a:ea typeface="+mn-ea"/>
                <a:cs typeface="+mn-cs"/>
              </a:rPr>
              <a:t>本研究では、</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2</a:t>
            </a:r>
            <a:r>
              <a:rPr kumimoji="1" lang="ja-JP" altLang="ja-JP" sz="1200" kern="1200" dirty="0" smtClean="0">
                <a:solidFill>
                  <a:schemeClr val="tx1"/>
                </a:solidFill>
                <a:effectLst/>
                <a:latin typeface="+mn-lt"/>
                <a:ea typeface="+mn-ea"/>
                <a:cs typeface="+mn-cs"/>
              </a:rPr>
              <a:t>ペアから成る素子と</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の</a:t>
            </a:r>
            <a:r>
              <a:rPr kumimoji="1" lang="en-US" altLang="ja-JP" sz="1200" kern="1200" dirty="0" smtClean="0">
                <a:solidFill>
                  <a:schemeClr val="tx1"/>
                </a:solidFill>
                <a:effectLst/>
                <a:latin typeface="+mn-lt"/>
                <a:ea typeface="+mn-ea"/>
                <a:cs typeface="+mn-cs"/>
              </a:rPr>
              <a:t>8</a:t>
            </a:r>
            <a:r>
              <a:rPr kumimoji="1" lang="ja-JP" altLang="ja-JP" sz="1200" kern="1200" dirty="0" smtClean="0">
                <a:solidFill>
                  <a:schemeClr val="tx1"/>
                </a:solidFill>
                <a:effectLst/>
                <a:latin typeface="+mn-lt"/>
                <a:ea typeface="+mn-ea"/>
                <a:cs typeface="+mn-cs"/>
              </a:rPr>
              <a:t>ペアから成る素子を作製しました。</a:t>
            </a:r>
            <a:r>
              <a:rPr kumimoji="1" lang="en-US" altLang="ja-JP" sz="1200" kern="1200" dirty="0" smtClean="0">
                <a:solidFill>
                  <a:schemeClr val="tx1"/>
                </a:solidFill>
                <a:effectLst/>
                <a:latin typeface="+mn-lt"/>
                <a:ea typeface="+mn-ea"/>
                <a:cs typeface="+mn-cs"/>
              </a:rPr>
              <a:t>P</a:t>
            </a:r>
            <a:r>
              <a:rPr kumimoji="1" lang="ja-JP" altLang="ja-JP" sz="1200" kern="1200" dirty="0" smtClean="0">
                <a:solidFill>
                  <a:schemeClr val="tx1"/>
                </a:solidFill>
                <a:effectLst/>
                <a:latin typeface="+mn-lt"/>
                <a:ea typeface="+mn-ea"/>
                <a:cs typeface="+mn-cs"/>
              </a:rPr>
              <a:t>型および</a:t>
            </a:r>
            <a:r>
              <a:rPr kumimoji="1" lang="en-US" altLang="ja-JP" sz="1200" kern="1200" dirty="0" smtClean="0">
                <a:solidFill>
                  <a:schemeClr val="tx1"/>
                </a:solidFill>
                <a:effectLst/>
                <a:latin typeface="+mn-lt"/>
                <a:ea typeface="+mn-ea"/>
                <a:cs typeface="+mn-cs"/>
              </a:rPr>
              <a:t>N</a:t>
            </a:r>
            <a:r>
              <a:rPr kumimoji="1" lang="ja-JP" altLang="ja-JP" sz="1200" kern="1200" dirty="0" smtClean="0">
                <a:solidFill>
                  <a:schemeClr val="tx1"/>
                </a:solidFill>
                <a:effectLst/>
                <a:latin typeface="+mn-lt"/>
                <a:ea typeface="+mn-ea"/>
                <a:cs typeface="+mn-cs"/>
              </a:rPr>
              <a:t>型素子はそれぞれ</a:t>
            </a:r>
            <a:r>
              <a:rPr kumimoji="1" lang="en-US" altLang="ja-JP" sz="1200" kern="1200" dirty="0" smtClean="0">
                <a:solidFill>
                  <a:schemeClr val="tx1"/>
                </a:solidFill>
                <a:effectLst/>
                <a:latin typeface="+mn-lt"/>
                <a:ea typeface="+mn-ea"/>
                <a:cs typeface="+mn-cs"/>
              </a:rPr>
              <a:t>6mm</a:t>
            </a:r>
            <a:r>
              <a:rPr kumimoji="1" lang="ja-JP" altLang="ja-JP" sz="1200" kern="1200" dirty="0" smtClean="0">
                <a:solidFill>
                  <a:schemeClr val="tx1"/>
                </a:solidFill>
                <a:effectLst/>
                <a:latin typeface="+mn-lt"/>
                <a:ea typeface="+mn-ea"/>
                <a:cs typeface="+mn-cs"/>
              </a:rPr>
              <a:t>角の立方体に切り出し、厚さ</a:t>
            </a:r>
            <a:r>
              <a:rPr kumimoji="1" lang="en-US" altLang="ja-JP" sz="1200" kern="1200" dirty="0" smtClean="0">
                <a:solidFill>
                  <a:schemeClr val="tx1"/>
                </a:solidFill>
                <a:effectLst/>
                <a:latin typeface="+mn-lt"/>
                <a:ea typeface="+mn-ea"/>
                <a:cs typeface="+mn-cs"/>
              </a:rPr>
              <a:t>0.05mm</a:t>
            </a:r>
            <a:r>
              <a:rPr kumimoji="1" lang="ja-JP" altLang="ja-JP" sz="1200" kern="1200" dirty="0" smtClean="0">
                <a:solidFill>
                  <a:schemeClr val="tx1"/>
                </a:solidFill>
                <a:effectLst/>
                <a:latin typeface="+mn-lt"/>
                <a:ea typeface="+mn-ea"/>
                <a:cs typeface="+mn-cs"/>
              </a:rPr>
              <a:t>の銀シートで直列接続して、厚さ</a:t>
            </a:r>
            <a:r>
              <a:rPr kumimoji="1" lang="en-US" altLang="ja-JP" sz="1200" kern="1200" dirty="0" smtClean="0">
                <a:solidFill>
                  <a:schemeClr val="tx1"/>
                </a:solidFill>
                <a:effectLst/>
                <a:latin typeface="+mn-lt"/>
                <a:ea typeface="+mn-ea"/>
                <a:cs typeface="+mn-cs"/>
              </a:rPr>
              <a:t>1mm</a:t>
            </a:r>
            <a:r>
              <a:rPr kumimoji="1" lang="ja-JP" altLang="ja-JP" sz="1200" kern="1200" dirty="0" smtClean="0">
                <a:solidFill>
                  <a:schemeClr val="tx1"/>
                </a:solidFill>
                <a:effectLst/>
                <a:latin typeface="+mn-lt"/>
                <a:ea typeface="+mn-ea"/>
                <a:cs typeface="+mn-cs"/>
              </a:rPr>
              <a:t>のアルミナ板で固定し、大気中</a:t>
            </a:r>
            <a:r>
              <a:rPr kumimoji="1" lang="en-US" altLang="ja-JP" sz="1200" kern="1200" dirty="0" smtClean="0">
                <a:solidFill>
                  <a:schemeClr val="tx1"/>
                </a:solidFill>
                <a:effectLst/>
                <a:latin typeface="+mn-lt"/>
                <a:ea typeface="+mn-ea"/>
                <a:cs typeface="+mn-cs"/>
              </a:rPr>
              <a:t>850</a:t>
            </a:r>
            <a:r>
              <a:rPr kumimoji="1" lang="ja-JP" altLang="ja-JP" sz="1200" kern="1200" dirty="0" smtClean="0">
                <a:solidFill>
                  <a:schemeClr val="tx1"/>
                </a:solidFill>
                <a:effectLst/>
                <a:latin typeface="+mn-lt"/>
                <a:ea typeface="+mn-ea"/>
                <a:cs typeface="+mn-cs"/>
              </a:rPr>
              <a:t>℃で</a:t>
            </a:r>
            <a:r>
              <a:rPr kumimoji="1" lang="ja-JP" altLang="en-US" sz="1200" kern="1200" dirty="0" smtClean="0">
                <a:solidFill>
                  <a:schemeClr val="tx1"/>
                </a:solidFill>
                <a:effectLst/>
                <a:latin typeface="+mn-lt"/>
                <a:ea typeface="+mn-ea"/>
                <a:cs typeface="+mn-cs"/>
              </a:rPr>
              <a:t>銀ペーストを</a:t>
            </a:r>
            <a:r>
              <a:rPr kumimoji="1" lang="ja-JP" altLang="ja-JP" sz="1200" kern="1200" dirty="0" smtClean="0">
                <a:solidFill>
                  <a:schemeClr val="tx1"/>
                </a:solidFill>
                <a:effectLst/>
                <a:latin typeface="+mn-lt"/>
                <a:ea typeface="+mn-ea"/>
                <a:cs typeface="+mn-cs"/>
              </a:rPr>
              <a:t>焼成しました。内部抵抗が素子サイズに反比例し、接触抵抗が素子断面積に比例すると仮定して、素子のサイズを最適化しますと、</a:t>
            </a:r>
            <a:r>
              <a:rPr kumimoji="1" lang="en-US" altLang="ja-JP" sz="1200" kern="1200" dirty="0" smtClean="0">
                <a:solidFill>
                  <a:schemeClr val="tx1"/>
                </a:solidFill>
                <a:effectLst/>
                <a:latin typeface="+mn-lt"/>
                <a:ea typeface="+mn-ea"/>
                <a:cs typeface="+mn-cs"/>
              </a:rPr>
              <a:t>5.5mm</a:t>
            </a:r>
            <a:r>
              <a:rPr kumimoji="1" lang="ja-JP" altLang="ja-JP" sz="1200" kern="1200" dirty="0" smtClean="0">
                <a:solidFill>
                  <a:schemeClr val="tx1"/>
                </a:solidFill>
                <a:effectLst/>
                <a:latin typeface="+mn-lt"/>
                <a:ea typeface="+mn-ea"/>
                <a:cs typeface="+mn-cs"/>
              </a:rPr>
              <a:t>で最小の抵抗値を得ることが分かります。そこで、</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a:t>
            </a:r>
            <a:r>
              <a:rPr kumimoji="1" lang="en-US" altLang="ja-JP" sz="1200" kern="1200" dirty="0" smtClean="0">
                <a:solidFill>
                  <a:schemeClr val="tx1"/>
                </a:solidFill>
                <a:effectLst/>
                <a:latin typeface="+mn-lt"/>
                <a:ea typeface="+mn-ea"/>
                <a:cs typeface="+mn-cs"/>
              </a:rPr>
              <a:t>4</a:t>
            </a:r>
            <a:r>
              <a:rPr kumimoji="1" lang="ja-JP" altLang="ja-JP" sz="1200" kern="1200" dirty="0" smtClean="0">
                <a:solidFill>
                  <a:schemeClr val="tx1"/>
                </a:solidFill>
                <a:effectLst/>
                <a:latin typeface="+mn-lt"/>
                <a:ea typeface="+mn-ea"/>
                <a:cs typeface="+mn-cs"/>
              </a:rPr>
              <a:t>の素子は</a:t>
            </a:r>
            <a:r>
              <a:rPr kumimoji="1" lang="en-US" altLang="ja-JP" sz="1200" kern="1200" dirty="0" smtClean="0">
                <a:solidFill>
                  <a:schemeClr val="tx1"/>
                </a:solidFill>
                <a:effectLst/>
                <a:latin typeface="+mn-lt"/>
                <a:ea typeface="+mn-ea"/>
                <a:cs typeface="+mn-cs"/>
              </a:rPr>
              <a:t>5.5mm</a:t>
            </a:r>
            <a:r>
              <a:rPr kumimoji="1" lang="ja-JP" altLang="ja-JP" sz="1200" kern="1200" dirty="0" smtClean="0">
                <a:solidFill>
                  <a:schemeClr val="tx1"/>
                </a:solidFill>
                <a:effectLst/>
                <a:latin typeface="+mn-lt"/>
                <a:ea typeface="+mn-ea"/>
                <a:cs typeface="+mn-cs"/>
              </a:rPr>
              <a:t>角の立方体に切り出して作製しました。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8</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smtClean="0">
                <a:solidFill>
                  <a:schemeClr val="tx1"/>
                </a:solidFill>
                <a:effectLst/>
                <a:latin typeface="+mn-lt"/>
                <a:ea typeface="+mn-ea"/>
                <a:cs typeface="+mn-cs"/>
              </a:rPr>
              <a:t>酸化物熱電変換素子の評価方法は、銅製ヒーターと水冷ヒートシンクとの間に素子を挟んで、外部負荷を掛けながら電圧測定を行いました。同時に、赤外線サーモグラフィを用いて温度測定し、温度差⊿</a:t>
            </a:r>
            <a:r>
              <a:rPr kumimoji="1" lang="en-US" altLang="ja-JP" sz="1200" kern="1200" dirty="0" smtClean="0">
                <a:solidFill>
                  <a:schemeClr val="tx1"/>
                </a:solidFill>
                <a:effectLst/>
                <a:latin typeface="+mn-lt"/>
                <a:ea typeface="+mn-ea"/>
                <a:cs typeface="+mn-cs"/>
              </a:rPr>
              <a:t>T</a:t>
            </a:r>
            <a:r>
              <a:rPr kumimoji="1" lang="ja-JP" altLang="ja-JP" sz="1200" kern="1200" dirty="0" smtClean="0">
                <a:solidFill>
                  <a:schemeClr val="tx1"/>
                </a:solidFill>
                <a:effectLst/>
                <a:latin typeface="+mn-lt"/>
                <a:ea typeface="+mn-ea"/>
                <a:cs typeface="+mn-cs"/>
              </a:rPr>
              <a:t>を</a:t>
            </a:r>
            <a:r>
              <a:rPr kumimoji="1" lang="en-US" altLang="ja-JP" sz="1200" kern="1200" dirty="0" smtClean="0">
                <a:solidFill>
                  <a:schemeClr val="tx1"/>
                </a:solidFill>
                <a:effectLst/>
                <a:latin typeface="+mn-lt"/>
                <a:ea typeface="+mn-ea"/>
                <a:cs typeface="+mn-cs"/>
              </a:rPr>
              <a:t>line profile</a:t>
            </a:r>
            <a:r>
              <a:rPr kumimoji="1" lang="ja-JP" altLang="ja-JP" sz="1200" kern="1200" dirty="0" smtClean="0">
                <a:solidFill>
                  <a:schemeClr val="tx1"/>
                </a:solidFill>
                <a:effectLst/>
                <a:latin typeface="+mn-lt"/>
                <a:ea typeface="+mn-ea"/>
                <a:cs typeface="+mn-cs"/>
              </a:rPr>
              <a:t>より精確に求めました。</a:t>
            </a:r>
            <a:endParaRPr kumimoji="1" lang="ja-JP" altLang="en-US" dirty="0"/>
          </a:p>
        </p:txBody>
      </p:sp>
      <p:sp>
        <p:nvSpPr>
          <p:cNvPr id="4" name="スライド番号プレースホルダー 3"/>
          <p:cNvSpPr>
            <a:spLocks noGrp="1"/>
          </p:cNvSpPr>
          <p:nvPr>
            <p:ph type="sldNum" sz="quarter" idx="10"/>
          </p:nvPr>
        </p:nvSpPr>
        <p:spPr/>
        <p:txBody>
          <a:bodyPr/>
          <a:lstStyle/>
          <a:p>
            <a:fld id="{DC9BA620-E891-426B-B203-42C3E990D84D}" type="slidenum">
              <a:rPr kumimoji="1" lang="ja-JP" altLang="en-US" smtClean="0"/>
              <a:t>9</a:t>
            </a:fld>
            <a:endParaRPr kumimoji="1" lang="ja-JP" altLang="en-US"/>
          </a:p>
        </p:txBody>
      </p:sp>
    </p:spTree>
    <p:extLst>
      <p:ext uri="{BB962C8B-B14F-4D97-AF65-F5344CB8AC3E}">
        <p14:creationId xmlns:p14="http://schemas.microsoft.com/office/powerpoint/2010/main" val="1047815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222596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8076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4218483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3851091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2218316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2013/3/29</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323808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2013/3/29</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205611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2013/3/29</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3405369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2013/3/29</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174201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2013/3/29</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193831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2013/3/29</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517949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2013/3/29</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A7EBE-6FD4-4B50-83C6-C925E775C4BE}" type="slidenum">
              <a:rPr kumimoji="1" lang="ja-JP" altLang="en-US" smtClean="0"/>
              <a:t>‹#›</a:t>
            </a:fld>
            <a:endParaRPr kumimoji="1" lang="ja-JP" altLang="en-US"/>
          </a:p>
        </p:txBody>
      </p:sp>
    </p:spTree>
    <p:extLst>
      <p:ext uri="{BB962C8B-B14F-4D97-AF65-F5344CB8AC3E}">
        <p14:creationId xmlns:p14="http://schemas.microsoft.com/office/powerpoint/2010/main" val="3094785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2.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3.emf"/></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4.emf"/></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69.bin"/><Relationship Id="rId3" Type="http://schemas.openxmlformats.org/officeDocument/2006/relationships/notesSlide" Target="../notesSlides/notesSlide15.xml"/><Relationship Id="rId7" Type="http://schemas.openxmlformats.org/officeDocument/2006/relationships/oleObject" Target="../embeddings/oleObject66.bin"/><Relationship Id="rId12" Type="http://schemas.openxmlformats.org/officeDocument/2006/relationships/image" Target="../media/image7.wmf"/><Relationship Id="rId17" Type="http://schemas.openxmlformats.org/officeDocument/2006/relationships/image" Target="../media/image65.emf"/><Relationship Id="rId2" Type="http://schemas.openxmlformats.org/officeDocument/2006/relationships/slideLayout" Target="../slideLayouts/slideLayout2.xml"/><Relationship Id="rId16" Type="http://schemas.openxmlformats.org/officeDocument/2006/relationships/image" Target="../media/image30.wmf"/><Relationship Id="rId1" Type="http://schemas.openxmlformats.org/officeDocument/2006/relationships/vmlDrawing" Target="../drawings/vmlDrawing8.vml"/><Relationship Id="rId6" Type="http://schemas.openxmlformats.org/officeDocument/2006/relationships/image" Target="../media/image4.wmf"/><Relationship Id="rId11" Type="http://schemas.openxmlformats.org/officeDocument/2006/relationships/oleObject" Target="../embeddings/oleObject68.bin"/><Relationship Id="rId5" Type="http://schemas.openxmlformats.org/officeDocument/2006/relationships/oleObject" Target="../embeddings/oleObject65.bin"/><Relationship Id="rId15" Type="http://schemas.openxmlformats.org/officeDocument/2006/relationships/oleObject" Target="../embeddings/oleObject70.bin"/><Relationship Id="rId10" Type="http://schemas.openxmlformats.org/officeDocument/2006/relationships/image" Target="../media/image6.wmf"/><Relationship Id="rId4" Type="http://schemas.openxmlformats.org/officeDocument/2006/relationships/image" Target="../media/image1.jpeg"/><Relationship Id="rId9" Type="http://schemas.openxmlformats.org/officeDocument/2006/relationships/oleObject" Target="../embeddings/oleObject67.bin"/><Relationship Id="rId14" Type="http://schemas.openxmlformats.org/officeDocument/2006/relationships/image" Target="../media/image29.wmf"/></Relationships>
</file>

<file path=ppt/slides/_rels/slide16.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75.bin"/><Relationship Id="rId3" Type="http://schemas.openxmlformats.org/officeDocument/2006/relationships/notesSlide" Target="../notesSlides/notesSlide16.xml"/><Relationship Id="rId7" Type="http://schemas.openxmlformats.org/officeDocument/2006/relationships/oleObject" Target="../embeddings/oleObject72.bin"/><Relationship Id="rId12" Type="http://schemas.openxmlformats.org/officeDocument/2006/relationships/image" Target="../media/image7.wmf"/><Relationship Id="rId17" Type="http://schemas.openxmlformats.org/officeDocument/2006/relationships/image" Target="../media/image66.emf"/><Relationship Id="rId2" Type="http://schemas.openxmlformats.org/officeDocument/2006/relationships/slideLayout" Target="../slideLayouts/slideLayout2.xml"/><Relationship Id="rId16" Type="http://schemas.openxmlformats.org/officeDocument/2006/relationships/image" Target="../media/image30.wmf"/><Relationship Id="rId1" Type="http://schemas.openxmlformats.org/officeDocument/2006/relationships/vmlDrawing" Target="../drawings/vmlDrawing9.vml"/><Relationship Id="rId6" Type="http://schemas.openxmlformats.org/officeDocument/2006/relationships/image" Target="../media/image4.wmf"/><Relationship Id="rId11" Type="http://schemas.openxmlformats.org/officeDocument/2006/relationships/oleObject" Target="../embeddings/oleObject74.bin"/><Relationship Id="rId5" Type="http://schemas.openxmlformats.org/officeDocument/2006/relationships/oleObject" Target="../embeddings/oleObject71.bin"/><Relationship Id="rId15" Type="http://schemas.openxmlformats.org/officeDocument/2006/relationships/oleObject" Target="../embeddings/oleObject76.bin"/><Relationship Id="rId10" Type="http://schemas.openxmlformats.org/officeDocument/2006/relationships/image" Target="../media/image6.wmf"/><Relationship Id="rId4" Type="http://schemas.openxmlformats.org/officeDocument/2006/relationships/image" Target="../media/image1.jpeg"/><Relationship Id="rId9" Type="http://schemas.openxmlformats.org/officeDocument/2006/relationships/oleObject" Target="../embeddings/oleObject73.bin"/><Relationship Id="rId14" Type="http://schemas.openxmlformats.org/officeDocument/2006/relationships/image" Target="../media/image29.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68.emf"/><Relationship Id="rId4" Type="http://schemas.openxmlformats.org/officeDocument/2006/relationships/image" Target="../media/image67.em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3" Type="http://schemas.openxmlformats.org/officeDocument/2006/relationships/oleObject" Target="../embeddings/oleObject5.bin"/><Relationship Id="rId18" Type="http://schemas.openxmlformats.org/officeDocument/2006/relationships/oleObject" Target="../embeddings/oleObject7.bin"/><Relationship Id="rId26" Type="http://schemas.openxmlformats.org/officeDocument/2006/relationships/oleObject" Target="../embeddings/oleObject11.bin"/><Relationship Id="rId39" Type="http://schemas.openxmlformats.org/officeDocument/2006/relationships/image" Target="../media/image20.wmf"/><Relationship Id="rId3" Type="http://schemas.openxmlformats.org/officeDocument/2006/relationships/notesSlide" Target="../notesSlides/notesSlide3.xml"/><Relationship Id="rId21" Type="http://schemas.openxmlformats.org/officeDocument/2006/relationships/image" Target="../media/image11.wmf"/><Relationship Id="rId34" Type="http://schemas.openxmlformats.org/officeDocument/2006/relationships/oleObject" Target="../embeddings/oleObject15.bin"/><Relationship Id="rId42" Type="http://schemas.openxmlformats.org/officeDocument/2006/relationships/oleObject" Target="../embeddings/oleObject19.bin"/><Relationship Id="rId47" Type="http://schemas.openxmlformats.org/officeDocument/2006/relationships/image" Target="../media/image24.wmf"/><Relationship Id="rId50" Type="http://schemas.openxmlformats.org/officeDocument/2006/relationships/oleObject" Target="../embeddings/oleObject23.bin"/><Relationship Id="rId7" Type="http://schemas.openxmlformats.org/officeDocument/2006/relationships/oleObject" Target="../embeddings/oleObject2.bin"/><Relationship Id="rId12" Type="http://schemas.openxmlformats.org/officeDocument/2006/relationships/image" Target="../media/image7.wmf"/><Relationship Id="rId17" Type="http://schemas.openxmlformats.org/officeDocument/2006/relationships/image" Target="../media/image27.emf"/><Relationship Id="rId25" Type="http://schemas.openxmlformats.org/officeDocument/2006/relationships/image" Target="../media/image13.wmf"/><Relationship Id="rId33" Type="http://schemas.openxmlformats.org/officeDocument/2006/relationships/image" Target="../media/image17.wmf"/><Relationship Id="rId38" Type="http://schemas.openxmlformats.org/officeDocument/2006/relationships/oleObject" Target="../embeddings/oleObject17.bin"/><Relationship Id="rId46" Type="http://schemas.openxmlformats.org/officeDocument/2006/relationships/oleObject" Target="../embeddings/oleObject21.bin"/><Relationship Id="rId2" Type="http://schemas.openxmlformats.org/officeDocument/2006/relationships/slideLayout" Target="../slideLayouts/slideLayout2.xml"/><Relationship Id="rId16" Type="http://schemas.openxmlformats.org/officeDocument/2006/relationships/image" Target="../media/image9.wmf"/><Relationship Id="rId20" Type="http://schemas.openxmlformats.org/officeDocument/2006/relationships/oleObject" Target="../embeddings/oleObject8.bin"/><Relationship Id="rId29" Type="http://schemas.openxmlformats.org/officeDocument/2006/relationships/image" Target="../media/image15.wmf"/><Relationship Id="rId41" Type="http://schemas.openxmlformats.org/officeDocument/2006/relationships/image" Target="../media/image21.wmf"/><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4.bin"/><Relationship Id="rId24" Type="http://schemas.openxmlformats.org/officeDocument/2006/relationships/oleObject" Target="../embeddings/oleObject10.bin"/><Relationship Id="rId32" Type="http://schemas.openxmlformats.org/officeDocument/2006/relationships/oleObject" Target="../embeddings/oleObject14.bin"/><Relationship Id="rId37" Type="http://schemas.openxmlformats.org/officeDocument/2006/relationships/image" Target="../media/image19.wmf"/><Relationship Id="rId40" Type="http://schemas.openxmlformats.org/officeDocument/2006/relationships/oleObject" Target="../embeddings/oleObject18.bin"/><Relationship Id="rId45" Type="http://schemas.openxmlformats.org/officeDocument/2006/relationships/image" Target="../media/image23.wmf"/><Relationship Id="rId5" Type="http://schemas.openxmlformats.org/officeDocument/2006/relationships/oleObject" Target="../embeddings/oleObject1.bin"/><Relationship Id="rId15" Type="http://schemas.openxmlformats.org/officeDocument/2006/relationships/oleObject" Target="../embeddings/oleObject6.bin"/><Relationship Id="rId23" Type="http://schemas.openxmlformats.org/officeDocument/2006/relationships/image" Target="../media/image12.wmf"/><Relationship Id="rId28" Type="http://schemas.openxmlformats.org/officeDocument/2006/relationships/oleObject" Target="../embeddings/oleObject12.bin"/><Relationship Id="rId36" Type="http://schemas.openxmlformats.org/officeDocument/2006/relationships/oleObject" Target="../embeddings/oleObject16.bin"/><Relationship Id="rId49" Type="http://schemas.openxmlformats.org/officeDocument/2006/relationships/image" Target="../media/image25.wmf"/><Relationship Id="rId10" Type="http://schemas.openxmlformats.org/officeDocument/2006/relationships/image" Target="../media/image6.wmf"/><Relationship Id="rId19" Type="http://schemas.openxmlformats.org/officeDocument/2006/relationships/image" Target="../media/image10.wmf"/><Relationship Id="rId31" Type="http://schemas.openxmlformats.org/officeDocument/2006/relationships/image" Target="../media/image16.wmf"/><Relationship Id="rId44" Type="http://schemas.openxmlformats.org/officeDocument/2006/relationships/oleObject" Target="../embeddings/oleObject20.bin"/><Relationship Id="rId4" Type="http://schemas.openxmlformats.org/officeDocument/2006/relationships/image" Target="../media/image1.jpeg"/><Relationship Id="rId9" Type="http://schemas.openxmlformats.org/officeDocument/2006/relationships/oleObject" Target="../embeddings/oleObject3.bin"/><Relationship Id="rId14" Type="http://schemas.openxmlformats.org/officeDocument/2006/relationships/image" Target="../media/image8.wmf"/><Relationship Id="rId22" Type="http://schemas.openxmlformats.org/officeDocument/2006/relationships/oleObject" Target="../embeddings/oleObject9.bin"/><Relationship Id="rId27" Type="http://schemas.openxmlformats.org/officeDocument/2006/relationships/image" Target="../media/image14.wmf"/><Relationship Id="rId30" Type="http://schemas.openxmlformats.org/officeDocument/2006/relationships/oleObject" Target="../embeddings/oleObject13.bin"/><Relationship Id="rId35" Type="http://schemas.openxmlformats.org/officeDocument/2006/relationships/image" Target="../media/image18.wmf"/><Relationship Id="rId43" Type="http://schemas.openxmlformats.org/officeDocument/2006/relationships/image" Target="../media/image22.wmf"/><Relationship Id="rId48" Type="http://schemas.openxmlformats.org/officeDocument/2006/relationships/oleObject" Target="../embeddings/oleObject22.bin"/><Relationship Id="rId8" Type="http://schemas.openxmlformats.org/officeDocument/2006/relationships/image" Target="../media/image5.wmf"/><Relationship Id="rId51" Type="http://schemas.openxmlformats.org/officeDocument/2006/relationships/image" Target="../media/image26.wmf"/></Relationships>
</file>

<file path=ppt/slides/_rels/slide4.xml.rels><?xml version="1.0" encoding="UTF-8" standalone="yes"?>
<Relationships xmlns="http://schemas.openxmlformats.org/package/2006/relationships"><Relationship Id="rId8" Type="http://schemas.openxmlformats.org/officeDocument/2006/relationships/image" Target="../media/image28.wmf"/><Relationship Id="rId13" Type="http://schemas.openxmlformats.org/officeDocument/2006/relationships/oleObject" Target="../embeddings/oleObject28.bin"/><Relationship Id="rId18" Type="http://schemas.openxmlformats.org/officeDocument/2006/relationships/image" Target="../media/image32.png"/><Relationship Id="rId3" Type="http://schemas.openxmlformats.org/officeDocument/2006/relationships/notesSlide" Target="../notesSlides/notesSlide4.xml"/><Relationship Id="rId7" Type="http://schemas.openxmlformats.org/officeDocument/2006/relationships/oleObject" Target="../embeddings/oleObject25.bin"/><Relationship Id="rId12" Type="http://schemas.openxmlformats.org/officeDocument/2006/relationships/image" Target="../media/image7.wmf"/><Relationship Id="rId17" Type="http://schemas.openxmlformats.org/officeDocument/2006/relationships/image" Target="../media/image31.emf"/><Relationship Id="rId2" Type="http://schemas.openxmlformats.org/officeDocument/2006/relationships/slideLayout" Target="../slideLayouts/slideLayout2.xml"/><Relationship Id="rId16" Type="http://schemas.openxmlformats.org/officeDocument/2006/relationships/image" Target="../media/image30.wmf"/><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27.bin"/><Relationship Id="rId5" Type="http://schemas.openxmlformats.org/officeDocument/2006/relationships/oleObject" Target="../embeddings/oleObject24.bin"/><Relationship Id="rId15" Type="http://schemas.openxmlformats.org/officeDocument/2006/relationships/oleObject" Target="../embeddings/oleObject29.bin"/><Relationship Id="rId10" Type="http://schemas.openxmlformats.org/officeDocument/2006/relationships/image" Target="../media/image6.wmf"/><Relationship Id="rId19" Type="http://schemas.openxmlformats.org/officeDocument/2006/relationships/image" Target="../media/image33.png"/><Relationship Id="rId4" Type="http://schemas.openxmlformats.org/officeDocument/2006/relationships/image" Target="../media/image1.jpeg"/><Relationship Id="rId9" Type="http://schemas.openxmlformats.org/officeDocument/2006/relationships/oleObject" Target="../embeddings/oleObject26.bin"/><Relationship Id="rId14" Type="http://schemas.openxmlformats.org/officeDocument/2006/relationships/image" Target="../media/image29.wmf"/></Relationships>
</file>

<file path=ppt/slides/_rels/slide5.xml.rels><?xml version="1.0" encoding="UTF-8" standalone="yes"?>
<Relationships xmlns="http://schemas.openxmlformats.org/package/2006/relationships"><Relationship Id="rId8" Type="http://schemas.openxmlformats.org/officeDocument/2006/relationships/image" Target="../media/image39.emf"/><Relationship Id="rId13" Type="http://schemas.openxmlformats.org/officeDocument/2006/relationships/image" Target="../media/image40.emf"/><Relationship Id="rId3" Type="http://schemas.openxmlformats.org/officeDocument/2006/relationships/notesSlide" Target="../notesSlides/notesSlide5.xml"/><Relationship Id="rId7" Type="http://schemas.openxmlformats.org/officeDocument/2006/relationships/image" Target="../media/image38.emf"/><Relationship Id="rId12"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7.emf"/><Relationship Id="rId11" Type="http://schemas.openxmlformats.org/officeDocument/2006/relationships/oleObject" Target="../embeddings/oleObject31.bin"/><Relationship Id="rId5" Type="http://schemas.openxmlformats.org/officeDocument/2006/relationships/image" Target="../media/image36.emf"/><Relationship Id="rId10" Type="http://schemas.openxmlformats.org/officeDocument/2006/relationships/image" Target="../media/image34.wmf"/><Relationship Id="rId4" Type="http://schemas.openxmlformats.org/officeDocument/2006/relationships/image" Target="../media/image1.jpeg"/><Relationship Id="rId9" Type="http://schemas.openxmlformats.org/officeDocument/2006/relationships/oleObject" Target="../embeddings/oleObject30.bin"/></Relationships>
</file>

<file path=ppt/slides/_rels/slide6.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36.bin"/><Relationship Id="rId18" Type="http://schemas.openxmlformats.org/officeDocument/2006/relationships/image" Target="../media/image11.wmf"/><Relationship Id="rId26" Type="http://schemas.openxmlformats.org/officeDocument/2006/relationships/image" Target="../media/image17.wmf"/><Relationship Id="rId39" Type="http://schemas.openxmlformats.org/officeDocument/2006/relationships/image" Target="../media/image45.wmf"/><Relationship Id="rId3" Type="http://schemas.openxmlformats.org/officeDocument/2006/relationships/notesSlide" Target="../notesSlides/notesSlide6.xml"/><Relationship Id="rId21" Type="http://schemas.openxmlformats.org/officeDocument/2006/relationships/oleObject" Target="../embeddings/oleObject40.bin"/><Relationship Id="rId34" Type="http://schemas.openxmlformats.org/officeDocument/2006/relationships/oleObject" Target="../embeddings/oleObject46.bin"/><Relationship Id="rId7" Type="http://schemas.openxmlformats.org/officeDocument/2006/relationships/oleObject" Target="../embeddings/oleObject33.bin"/><Relationship Id="rId12" Type="http://schemas.openxmlformats.org/officeDocument/2006/relationships/image" Target="../media/image7.wmf"/><Relationship Id="rId17" Type="http://schemas.openxmlformats.org/officeDocument/2006/relationships/oleObject" Target="../embeddings/oleObject38.bin"/><Relationship Id="rId25" Type="http://schemas.openxmlformats.org/officeDocument/2006/relationships/oleObject" Target="../embeddings/oleObject42.bin"/><Relationship Id="rId33" Type="http://schemas.openxmlformats.org/officeDocument/2006/relationships/image" Target="../media/image46.emf"/><Relationship Id="rId38" Type="http://schemas.openxmlformats.org/officeDocument/2006/relationships/oleObject" Target="../embeddings/oleObject48.bin"/><Relationship Id="rId2" Type="http://schemas.openxmlformats.org/officeDocument/2006/relationships/slideLayout" Target="../slideLayouts/slideLayout2.xml"/><Relationship Id="rId16" Type="http://schemas.openxmlformats.org/officeDocument/2006/relationships/image" Target="../media/image41.wmf"/><Relationship Id="rId20" Type="http://schemas.openxmlformats.org/officeDocument/2006/relationships/image" Target="../media/image12.wmf"/><Relationship Id="rId29" Type="http://schemas.openxmlformats.org/officeDocument/2006/relationships/oleObject" Target="../embeddings/oleObject44.bin"/><Relationship Id="rId1" Type="http://schemas.openxmlformats.org/officeDocument/2006/relationships/vmlDrawing" Target="../drawings/vmlDrawing4.vml"/><Relationship Id="rId6" Type="http://schemas.openxmlformats.org/officeDocument/2006/relationships/image" Target="../media/image4.wmf"/><Relationship Id="rId11" Type="http://schemas.openxmlformats.org/officeDocument/2006/relationships/oleObject" Target="../embeddings/oleObject35.bin"/><Relationship Id="rId24" Type="http://schemas.openxmlformats.org/officeDocument/2006/relationships/image" Target="../media/image15.wmf"/><Relationship Id="rId32" Type="http://schemas.openxmlformats.org/officeDocument/2006/relationships/image" Target="../media/image26.wmf"/><Relationship Id="rId37" Type="http://schemas.openxmlformats.org/officeDocument/2006/relationships/image" Target="../media/image44.wmf"/><Relationship Id="rId5" Type="http://schemas.openxmlformats.org/officeDocument/2006/relationships/oleObject" Target="../embeddings/oleObject32.bin"/><Relationship Id="rId15" Type="http://schemas.openxmlformats.org/officeDocument/2006/relationships/oleObject" Target="../embeddings/oleObject37.bin"/><Relationship Id="rId23" Type="http://schemas.openxmlformats.org/officeDocument/2006/relationships/oleObject" Target="../embeddings/oleObject41.bin"/><Relationship Id="rId28" Type="http://schemas.openxmlformats.org/officeDocument/2006/relationships/image" Target="../media/image42.wmf"/><Relationship Id="rId36" Type="http://schemas.openxmlformats.org/officeDocument/2006/relationships/oleObject" Target="../embeddings/oleObject47.bin"/><Relationship Id="rId10" Type="http://schemas.openxmlformats.org/officeDocument/2006/relationships/image" Target="../media/image6.wmf"/><Relationship Id="rId19" Type="http://schemas.openxmlformats.org/officeDocument/2006/relationships/oleObject" Target="../embeddings/oleObject39.bin"/><Relationship Id="rId31" Type="http://schemas.openxmlformats.org/officeDocument/2006/relationships/oleObject" Target="../embeddings/oleObject45.bin"/><Relationship Id="rId4" Type="http://schemas.openxmlformats.org/officeDocument/2006/relationships/image" Target="../media/image1.jpeg"/><Relationship Id="rId9" Type="http://schemas.openxmlformats.org/officeDocument/2006/relationships/oleObject" Target="../embeddings/oleObject34.bin"/><Relationship Id="rId14" Type="http://schemas.openxmlformats.org/officeDocument/2006/relationships/image" Target="../media/image9.wmf"/><Relationship Id="rId22" Type="http://schemas.openxmlformats.org/officeDocument/2006/relationships/image" Target="../media/image14.wmf"/><Relationship Id="rId27" Type="http://schemas.openxmlformats.org/officeDocument/2006/relationships/oleObject" Target="../embeddings/oleObject43.bin"/><Relationship Id="rId30" Type="http://schemas.openxmlformats.org/officeDocument/2006/relationships/image" Target="../media/image25.wmf"/><Relationship Id="rId35" Type="http://schemas.openxmlformats.org/officeDocument/2006/relationships/image" Target="../media/image43.wmf"/></Relationships>
</file>

<file path=ppt/slides/_rels/slide7.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53.bin"/><Relationship Id="rId18" Type="http://schemas.openxmlformats.org/officeDocument/2006/relationships/image" Target="../media/image14.wmf"/><Relationship Id="rId26" Type="http://schemas.openxmlformats.org/officeDocument/2006/relationships/image" Target="../media/image49.emf"/><Relationship Id="rId3" Type="http://schemas.openxmlformats.org/officeDocument/2006/relationships/notesSlide" Target="../notesSlides/notesSlide7.xml"/><Relationship Id="rId21" Type="http://schemas.openxmlformats.org/officeDocument/2006/relationships/oleObject" Target="../embeddings/oleObject57.bin"/><Relationship Id="rId7" Type="http://schemas.openxmlformats.org/officeDocument/2006/relationships/oleObject" Target="../embeddings/oleObject50.bin"/><Relationship Id="rId12" Type="http://schemas.openxmlformats.org/officeDocument/2006/relationships/image" Target="../media/image7.wmf"/><Relationship Id="rId17" Type="http://schemas.openxmlformats.org/officeDocument/2006/relationships/oleObject" Target="../embeddings/oleObject55.bin"/><Relationship Id="rId25" Type="http://schemas.openxmlformats.org/officeDocument/2006/relationships/image" Target="../media/image48.emf"/><Relationship Id="rId2" Type="http://schemas.openxmlformats.org/officeDocument/2006/relationships/slideLayout" Target="../slideLayouts/slideLayout2.xml"/><Relationship Id="rId16" Type="http://schemas.openxmlformats.org/officeDocument/2006/relationships/image" Target="../media/image41.wmf"/><Relationship Id="rId20" Type="http://schemas.openxmlformats.org/officeDocument/2006/relationships/image" Target="../media/image15.wmf"/><Relationship Id="rId1" Type="http://schemas.openxmlformats.org/officeDocument/2006/relationships/vmlDrawing" Target="../drawings/vmlDrawing5.vml"/><Relationship Id="rId6" Type="http://schemas.openxmlformats.org/officeDocument/2006/relationships/image" Target="../media/image4.wmf"/><Relationship Id="rId11" Type="http://schemas.openxmlformats.org/officeDocument/2006/relationships/oleObject" Target="../embeddings/oleObject52.bin"/><Relationship Id="rId24" Type="http://schemas.openxmlformats.org/officeDocument/2006/relationships/image" Target="../media/image43.wmf"/><Relationship Id="rId5" Type="http://schemas.openxmlformats.org/officeDocument/2006/relationships/oleObject" Target="../embeddings/oleObject49.bin"/><Relationship Id="rId15" Type="http://schemas.openxmlformats.org/officeDocument/2006/relationships/oleObject" Target="../embeddings/oleObject54.bin"/><Relationship Id="rId23" Type="http://schemas.openxmlformats.org/officeDocument/2006/relationships/oleObject" Target="../embeddings/oleObject58.bin"/><Relationship Id="rId28" Type="http://schemas.openxmlformats.org/officeDocument/2006/relationships/image" Target="../media/image47.wmf"/><Relationship Id="rId10" Type="http://schemas.openxmlformats.org/officeDocument/2006/relationships/image" Target="../media/image6.wmf"/><Relationship Id="rId19" Type="http://schemas.openxmlformats.org/officeDocument/2006/relationships/oleObject" Target="../embeddings/oleObject56.bin"/><Relationship Id="rId4" Type="http://schemas.openxmlformats.org/officeDocument/2006/relationships/image" Target="../media/image1.jpeg"/><Relationship Id="rId9" Type="http://schemas.openxmlformats.org/officeDocument/2006/relationships/oleObject" Target="../embeddings/oleObject51.bin"/><Relationship Id="rId14" Type="http://schemas.openxmlformats.org/officeDocument/2006/relationships/image" Target="../media/image9.wmf"/><Relationship Id="rId22" Type="http://schemas.openxmlformats.org/officeDocument/2006/relationships/image" Target="../media/image25.wmf"/><Relationship Id="rId27" Type="http://schemas.openxmlformats.org/officeDocument/2006/relationships/oleObject" Target="../embeddings/oleObject59.bin"/></Relationships>
</file>

<file path=ppt/slides/_rels/slide8.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notesSlide" Target="../notesSlides/notesSlide8.xml"/><Relationship Id="rId7" Type="http://schemas.openxmlformats.org/officeDocument/2006/relationships/oleObject" Target="../embeddings/oleObject6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53.emf"/><Relationship Id="rId11" Type="http://schemas.openxmlformats.org/officeDocument/2006/relationships/image" Target="../media/image51.wmf"/><Relationship Id="rId5" Type="http://schemas.openxmlformats.org/officeDocument/2006/relationships/image" Target="../media/image52.png"/><Relationship Id="rId10" Type="http://schemas.openxmlformats.org/officeDocument/2006/relationships/oleObject" Target="../embeddings/oleObject61.bin"/><Relationship Id="rId4" Type="http://schemas.openxmlformats.org/officeDocument/2006/relationships/image" Target="../media/image1.jpeg"/><Relationship Id="rId9" Type="http://schemas.openxmlformats.org/officeDocument/2006/relationships/image" Target="../media/image54.jpeg"/></Relationships>
</file>

<file path=ppt/slides/_rels/slide9.xml.rels><?xml version="1.0" encoding="UTF-8" standalone="yes"?>
<Relationships xmlns="http://schemas.openxmlformats.org/package/2006/relationships"><Relationship Id="rId8" Type="http://schemas.openxmlformats.org/officeDocument/2006/relationships/image" Target="../media/image61.png"/><Relationship Id="rId13" Type="http://schemas.openxmlformats.org/officeDocument/2006/relationships/oleObject" Target="../embeddings/oleObject64.bin"/><Relationship Id="rId3" Type="http://schemas.openxmlformats.org/officeDocument/2006/relationships/notesSlide" Target="../notesSlides/notesSlide9.xml"/><Relationship Id="rId7" Type="http://schemas.openxmlformats.org/officeDocument/2006/relationships/image" Target="../media/image60.png"/><Relationship Id="rId12" Type="http://schemas.openxmlformats.org/officeDocument/2006/relationships/image" Target="../media/image5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59.png"/><Relationship Id="rId11" Type="http://schemas.openxmlformats.org/officeDocument/2006/relationships/oleObject" Target="../embeddings/oleObject63.bin"/><Relationship Id="rId5" Type="http://schemas.openxmlformats.org/officeDocument/2006/relationships/image" Target="../media/image58.jpeg"/><Relationship Id="rId10" Type="http://schemas.openxmlformats.org/officeDocument/2006/relationships/image" Target="../media/image55.wmf"/><Relationship Id="rId4" Type="http://schemas.openxmlformats.org/officeDocument/2006/relationships/image" Target="../media/image1.jpeg"/><Relationship Id="rId9" Type="http://schemas.openxmlformats.org/officeDocument/2006/relationships/oleObject" Target="../embeddings/oleObject62.bin"/><Relationship Id="rId14" Type="http://schemas.openxmlformats.org/officeDocument/2006/relationships/image" Target="../media/image5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403648" y="4005064"/>
            <a:ext cx="6944816" cy="1849760"/>
          </a:xfrm>
        </p:spPr>
        <p:txBody>
          <a:bodyPr/>
          <a:lstStyle/>
          <a:p>
            <a:r>
              <a:rPr kumimoji="1" lang="ja-JP" altLang="en-US" b="1" dirty="0" smtClean="0">
                <a:solidFill>
                  <a:srgbClr val="00B0F0"/>
                </a:solidFill>
              </a:rPr>
              <a:t>横国大理工</a:t>
            </a:r>
            <a:endParaRPr kumimoji="1" lang="en-US" altLang="ja-JP" b="1" dirty="0" smtClean="0">
              <a:solidFill>
                <a:srgbClr val="00B0F0"/>
              </a:solidFill>
            </a:endParaRPr>
          </a:p>
          <a:p>
            <a:r>
              <a:rPr lang="ja-JP" altLang="en-US" b="1" dirty="0" smtClean="0">
                <a:solidFill>
                  <a:srgbClr val="00B0F0"/>
                </a:solidFill>
              </a:rPr>
              <a:t>○中津川博、木村優太朗、勢山峻平</a:t>
            </a:r>
            <a:endParaRPr kumimoji="1" lang="ja-JP" altLang="en-US" b="1" dirty="0">
              <a:solidFill>
                <a:srgbClr val="00B0F0"/>
              </a:solidFill>
            </a:endParaRPr>
          </a:p>
        </p:txBody>
      </p:sp>
      <p:pic>
        <p:nvPicPr>
          <p:cNvPr id="1026"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sp>
        <p:nvSpPr>
          <p:cNvPr id="4" name="日付プレースホルダー 3"/>
          <p:cNvSpPr>
            <a:spLocks noGrp="1"/>
          </p:cNvSpPr>
          <p:nvPr>
            <p:ph type="dt" sz="half" idx="10"/>
          </p:nvPr>
        </p:nvSpPr>
        <p:spPr/>
        <p:txBody>
          <a:bodyPr/>
          <a:lstStyle/>
          <a:p>
            <a:r>
              <a:rPr kumimoji="1" lang="en-US" altLang="ja-JP" dirty="0" smtClean="0"/>
              <a:t>2013/3/29</a:t>
            </a:r>
            <a:endParaRPr kumimoji="1" lang="ja-JP" altLang="en-US" dirty="0"/>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a:t>
            </a:fld>
            <a:endParaRPr kumimoji="1" lang="ja-JP" altLang="en-US" dirty="0"/>
          </a:p>
        </p:txBody>
      </p:sp>
      <p:sp>
        <p:nvSpPr>
          <p:cNvPr id="6" name="正方形/長方形 5"/>
          <p:cNvSpPr/>
          <p:nvPr/>
        </p:nvSpPr>
        <p:spPr>
          <a:xfrm>
            <a:off x="395536" y="1484784"/>
            <a:ext cx="8352928" cy="13681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タイトル 1"/>
          <p:cNvSpPr txBox="1">
            <a:spLocks/>
          </p:cNvSpPr>
          <p:nvPr/>
        </p:nvSpPr>
        <p:spPr>
          <a:xfrm>
            <a:off x="395537" y="1484784"/>
            <a:ext cx="8365820" cy="1368152"/>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i="1" dirty="0">
                <a:solidFill>
                  <a:schemeClr val="bg1"/>
                </a:solidFill>
              </a:rPr>
              <a:t>p</a:t>
            </a:r>
            <a:r>
              <a:rPr lang="en-US" altLang="ja-JP" sz="3600" b="1" dirty="0">
                <a:solidFill>
                  <a:schemeClr val="bg1"/>
                </a:solidFill>
              </a:rPr>
              <a:t>-[(Ca</a:t>
            </a:r>
            <a:r>
              <a:rPr lang="en-US" altLang="ja-JP" sz="3600" b="1" baseline="-25000" dirty="0">
                <a:solidFill>
                  <a:schemeClr val="bg1"/>
                </a:solidFill>
              </a:rPr>
              <a:t>0.9</a:t>
            </a:r>
            <a:r>
              <a:rPr lang="en-US" altLang="ja-JP" sz="3600" b="1" dirty="0">
                <a:solidFill>
                  <a:schemeClr val="bg1"/>
                </a:solidFill>
              </a:rPr>
              <a:t>Y</a:t>
            </a:r>
            <a:r>
              <a:rPr lang="en-US" altLang="ja-JP" sz="3600" b="1" baseline="-25000" dirty="0">
                <a:solidFill>
                  <a:schemeClr val="bg1"/>
                </a:solidFill>
              </a:rPr>
              <a:t>0.1</a:t>
            </a:r>
            <a:r>
              <a:rPr lang="en-US" altLang="ja-JP" sz="3600" b="1" dirty="0">
                <a:solidFill>
                  <a:schemeClr val="bg1"/>
                </a:solidFill>
              </a:rPr>
              <a:t>)</a:t>
            </a:r>
            <a:r>
              <a:rPr lang="en-US" altLang="ja-JP" sz="3600" b="1" baseline="-25000" dirty="0">
                <a:solidFill>
                  <a:schemeClr val="bg1"/>
                </a:solidFill>
              </a:rPr>
              <a:t>2</a:t>
            </a:r>
            <a:r>
              <a:rPr lang="en-US" altLang="ja-JP" sz="3600" b="1" dirty="0">
                <a:solidFill>
                  <a:schemeClr val="bg1"/>
                </a:solidFill>
              </a:rPr>
              <a:t>CoO</a:t>
            </a:r>
            <a:r>
              <a:rPr lang="en-US" altLang="ja-JP" sz="3600" b="1" baseline="-25000" dirty="0">
                <a:solidFill>
                  <a:schemeClr val="bg1"/>
                </a:solidFill>
              </a:rPr>
              <a:t>3</a:t>
            </a:r>
            <a:r>
              <a:rPr lang="en-US" altLang="ja-JP" sz="3600" b="1" dirty="0">
                <a:solidFill>
                  <a:schemeClr val="bg1"/>
                </a:solidFill>
              </a:rPr>
              <a:t>]</a:t>
            </a:r>
            <a:r>
              <a:rPr lang="en-US" altLang="ja-JP" sz="3600" b="1" baseline="-25000" dirty="0">
                <a:solidFill>
                  <a:schemeClr val="bg1"/>
                </a:solidFill>
              </a:rPr>
              <a:t>0.62</a:t>
            </a:r>
            <a:r>
              <a:rPr lang="en-US" altLang="ja-JP" sz="3600" b="1" dirty="0">
                <a:solidFill>
                  <a:schemeClr val="bg1"/>
                </a:solidFill>
              </a:rPr>
              <a:t>CoO</a:t>
            </a:r>
            <a:r>
              <a:rPr lang="en-US" altLang="ja-JP" sz="3600" b="1" baseline="-25000" dirty="0">
                <a:solidFill>
                  <a:schemeClr val="bg1"/>
                </a:solidFill>
              </a:rPr>
              <a:t>2</a:t>
            </a:r>
            <a:r>
              <a:rPr lang="en-US" altLang="ja-JP" sz="3600" b="1" dirty="0">
                <a:solidFill>
                  <a:schemeClr val="bg1"/>
                </a:solidFill>
              </a:rPr>
              <a:t>/</a:t>
            </a:r>
            <a:r>
              <a:rPr lang="en-US" altLang="ja-JP" sz="3600" b="1" i="1" dirty="0">
                <a:solidFill>
                  <a:schemeClr val="bg1"/>
                </a:solidFill>
              </a:rPr>
              <a:t>n</a:t>
            </a:r>
            <a:r>
              <a:rPr lang="en-US" altLang="ja-JP" sz="3600" b="1" dirty="0">
                <a:solidFill>
                  <a:schemeClr val="bg1"/>
                </a:solidFill>
              </a:rPr>
              <a:t>-Ca</a:t>
            </a:r>
            <a:r>
              <a:rPr lang="en-US" altLang="ja-JP" sz="3600" b="1" baseline="-25000" dirty="0">
                <a:solidFill>
                  <a:schemeClr val="bg1"/>
                </a:solidFill>
              </a:rPr>
              <a:t>0.99</a:t>
            </a:r>
            <a:r>
              <a:rPr lang="en-US" altLang="ja-JP" sz="3600" b="1" dirty="0">
                <a:solidFill>
                  <a:schemeClr val="bg1"/>
                </a:solidFill>
              </a:rPr>
              <a:t>Yb</a:t>
            </a:r>
            <a:r>
              <a:rPr lang="en-US" altLang="ja-JP" sz="3600" b="1" baseline="-25000" dirty="0">
                <a:solidFill>
                  <a:schemeClr val="bg1"/>
                </a:solidFill>
              </a:rPr>
              <a:t>0.01</a:t>
            </a:r>
            <a:r>
              <a:rPr lang="en-US" altLang="ja-JP" sz="3600" b="1" dirty="0">
                <a:solidFill>
                  <a:schemeClr val="bg1"/>
                </a:solidFill>
              </a:rPr>
              <a:t>MnO</a:t>
            </a:r>
            <a:r>
              <a:rPr lang="en-US" altLang="ja-JP" sz="3600" b="1" baseline="-25000" dirty="0">
                <a:solidFill>
                  <a:schemeClr val="bg1"/>
                </a:solidFill>
              </a:rPr>
              <a:t>3</a:t>
            </a:r>
            <a:r>
              <a:rPr lang="ja-JP" altLang="ja-JP" sz="3600" b="1" dirty="0">
                <a:solidFill>
                  <a:schemeClr val="bg1"/>
                </a:solidFill>
              </a:rPr>
              <a:t>酸化物熱電発電モジュールの性能評価</a:t>
            </a:r>
            <a:endParaRPr lang="ja-JP" altLang="en-US" sz="3600" b="1" dirty="0">
              <a:solidFill>
                <a:schemeClr val="bg1"/>
              </a:solidFill>
            </a:endParaRPr>
          </a:p>
        </p:txBody>
      </p:sp>
      <p:sp>
        <p:nvSpPr>
          <p:cNvPr id="8" name="テキスト ボックス 7"/>
          <p:cNvSpPr txBox="1"/>
          <p:nvPr/>
        </p:nvSpPr>
        <p:spPr>
          <a:xfrm>
            <a:off x="2555776" y="254010"/>
            <a:ext cx="5112568" cy="369332"/>
          </a:xfrm>
          <a:prstGeom prst="rect">
            <a:avLst/>
          </a:prstGeom>
          <a:noFill/>
        </p:spPr>
        <p:txBody>
          <a:bodyPr wrap="square" rtlCol="0">
            <a:spAutoFit/>
          </a:bodyPr>
          <a:lstStyle/>
          <a:p>
            <a:r>
              <a:rPr kumimoji="1" lang="ja-JP" altLang="en-US" b="1" dirty="0" smtClean="0"/>
              <a:t>日本金属学会春期大会 </a:t>
            </a:r>
            <a:r>
              <a:rPr kumimoji="1" lang="en-US" altLang="ja-JP" b="1" dirty="0" smtClean="0"/>
              <a:t>(2013) </a:t>
            </a:r>
            <a:r>
              <a:rPr kumimoji="1" lang="ja-JP" altLang="en-US" b="1" dirty="0" smtClean="0"/>
              <a:t>熱電材料</a:t>
            </a:r>
            <a:endParaRPr kumimoji="1" lang="ja-JP" altLang="en-US" b="1" dirty="0"/>
          </a:p>
        </p:txBody>
      </p:sp>
    </p:spTree>
    <p:extLst>
      <p:ext uri="{BB962C8B-B14F-4D97-AF65-F5344CB8AC3E}">
        <p14:creationId xmlns:p14="http://schemas.microsoft.com/office/powerpoint/2010/main" val="1904792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fontScale="90000"/>
          </a:bodyPr>
          <a:lstStyle/>
          <a:p>
            <a:r>
              <a:rPr lang="ja-JP" altLang="en-US" dirty="0" smtClean="0"/>
              <a:t>結果①：</a:t>
            </a:r>
            <a:r>
              <a:rPr lang="en-US" altLang="ja-JP" dirty="0" smtClean="0"/>
              <a:t>m</a:t>
            </a:r>
            <a:r>
              <a:rPr kumimoji="1" lang="en-US" altLang="ja-JP" dirty="0" smtClean="0"/>
              <a:t>anufacturing factor MF(%)</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10</a:t>
            </a:fld>
            <a:endParaRPr kumimoji="1" lang="ja-JP" altLang="en-US"/>
          </a:p>
        </p:txBody>
      </p:sp>
      <p:pic>
        <p:nvPicPr>
          <p:cNvPr id="25"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pic>
        <p:nvPicPr>
          <p:cNvPr id="184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1088408"/>
            <a:ext cx="5184576" cy="5152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2411760" y="2141118"/>
            <a:ext cx="4320480" cy="2151977"/>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16734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ja-JP" altLang="en-US" dirty="0" smtClean="0"/>
              <a:t>結果②：最大電圧と最大電流</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11</a:t>
            </a:fld>
            <a:endParaRPr kumimoji="1" lang="ja-JP" altLang="en-US"/>
          </a:p>
        </p:txBody>
      </p:sp>
      <p:pic>
        <p:nvPicPr>
          <p:cNvPr id="25"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pic>
        <p:nvPicPr>
          <p:cNvPr id="194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2737" y="1138237"/>
            <a:ext cx="5618523" cy="509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8284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ja-JP" altLang="en-US" smtClean="0"/>
              <a:t>結果③：</a:t>
            </a:r>
            <a:r>
              <a:rPr lang="en-US" altLang="ja-JP" dirty="0" smtClean="0"/>
              <a:t>1 pair</a:t>
            </a:r>
            <a:r>
              <a:rPr lang="ja-JP" altLang="en-US" dirty="0" smtClean="0"/>
              <a:t>当たりの最大</a:t>
            </a:r>
            <a:r>
              <a:rPr lang="ja-JP" altLang="en-US" dirty="0"/>
              <a:t>出力</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12</a:t>
            </a:fld>
            <a:endParaRPr kumimoji="1" lang="ja-JP" altLang="en-US"/>
          </a:p>
        </p:txBody>
      </p:sp>
      <p:pic>
        <p:nvPicPr>
          <p:cNvPr id="25"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pic>
        <p:nvPicPr>
          <p:cNvPr id="2048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4380" y="991173"/>
            <a:ext cx="5328592" cy="5220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a:xfrm>
            <a:off x="2411760" y="4221088"/>
            <a:ext cx="4320480" cy="936104"/>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8053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smtClean="0"/>
              <a:t>まとめ</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13</a:t>
            </a:fld>
            <a:endParaRPr kumimoji="1" lang="ja-JP" altLang="en-US"/>
          </a:p>
        </p:txBody>
      </p:sp>
      <p:pic>
        <p:nvPicPr>
          <p:cNvPr id="25"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395536" y="1268760"/>
            <a:ext cx="8136904" cy="5078313"/>
          </a:xfrm>
          <a:prstGeom prst="rect">
            <a:avLst/>
          </a:prstGeom>
          <a:noFill/>
        </p:spPr>
        <p:txBody>
          <a:bodyPr wrap="square" rtlCol="0">
            <a:spAutoFit/>
          </a:bodyPr>
          <a:lstStyle/>
          <a:p>
            <a:pPr marL="571500" indent="-571500">
              <a:buFont typeface="Wingdings" pitchFamily="2" charset="2"/>
              <a:buChar char="l"/>
            </a:pPr>
            <a:r>
              <a:rPr lang="ja-JP" altLang="en-US" sz="3600" dirty="0"/>
              <a:t>素子</a:t>
            </a:r>
            <a:r>
              <a:rPr lang="ja-JP" altLang="en-US" sz="3600" dirty="0" smtClean="0"/>
              <a:t>形状を</a:t>
            </a:r>
            <a:r>
              <a:rPr lang="ja-JP" altLang="en-US" sz="3600" dirty="0"/>
              <a:t>ほぼ</a:t>
            </a:r>
            <a:r>
              <a:rPr lang="ja-JP" altLang="en-US" sz="3600" dirty="0" smtClean="0"/>
              <a:t>同じサイズの立方体にすれば、理論上、性能指数</a:t>
            </a:r>
            <a:r>
              <a:rPr lang="en-US" altLang="ja-JP" sz="3600" dirty="0" smtClean="0"/>
              <a:t>Z</a:t>
            </a:r>
            <a:r>
              <a:rPr lang="ja-JP" altLang="en-US" sz="3600" dirty="0" smtClean="0"/>
              <a:t>のサイズ依存性が消え、</a:t>
            </a:r>
            <a:r>
              <a:rPr lang="en-US" altLang="ja-JP" sz="3600" dirty="0" smtClean="0"/>
              <a:t>κ/ρ</a:t>
            </a:r>
            <a:r>
              <a:rPr lang="ja-JP" altLang="en-US" sz="3600" dirty="0" smtClean="0"/>
              <a:t>比の等しい</a:t>
            </a:r>
            <a:r>
              <a:rPr lang="en-US" altLang="ja-JP" sz="3600" dirty="0" smtClean="0"/>
              <a:t>PN</a:t>
            </a:r>
            <a:r>
              <a:rPr lang="ja-JP" altLang="en-US" sz="3600" dirty="0" smtClean="0"/>
              <a:t>素子で</a:t>
            </a:r>
            <a:r>
              <a:rPr lang="ja-JP" altLang="en-US" sz="3600" dirty="0"/>
              <a:t>あれば、</a:t>
            </a:r>
            <a:r>
              <a:rPr lang="en-US" altLang="ja-JP" sz="3600" dirty="0" smtClean="0"/>
              <a:t>Z</a:t>
            </a:r>
            <a:r>
              <a:rPr lang="ja-JP" altLang="en-US" sz="3600" dirty="0" smtClean="0"/>
              <a:t>最大が保障される。</a:t>
            </a:r>
            <a:endParaRPr lang="en-US" altLang="ja-JP" sz="3600" dirty="0" smtClean="0"/>
          </a:p>
          <a:p>
            <a:pPr marL="571500" indent="-571500">
              <a:buFont typeface="Wingdings" pitchFamily="2" charset="2"/>
              <a:buChar char="l"/>
            </a:pPr>
            <a:r>
              <a:rPr lang="ja-JP" altLang="en-US" sz="3600" dirty="0" smtClean="0"/>
              <a:t>立方体素子のサイズを最適化すれば、接触抵抗最小が図られ、</a:t>
            </a:r>
            <a:r>
              <a:rPr lang="en-US" altLang="ja-JP" sz="3600" dirty="0" smtClean="0"/>
              <a:t>MF</a:t>
            </a:r>
            <a:r>
              <a:rPr lang="ja-JP" altLang="en-US" sz="3600" dirty="0" smtClean="0"/>
              <a:t>が増加し、最大電流の減少が抑制される。</a:t>
            </a:r>
            <a:endParaRPr lang="ja-JP" altLang="en-US" sz="3600" dirty="0"/>
          </a:p>
          <a:p>
            <a:pPr marL="571500" indent="-571500">
              <a:buFont typeface="Wingdings" pitchFamily="2" charset="2"/>
              <a:buChar char="l"/>
            </a:pPr>
            <a:r>
              <a:rPr lang="ja-JP" altLang="en-US" sz="3600" dirty="0" smtClean="0"/>
              <a:t>今回、温度差</a:t>
            </a:r>
            <a:r>
              <a:rPr lang="en-US" altLang="ja-JP" sz="3600" dirty="0" smtClean="0"/>
              <a:t>377K</a:t>
            </a:r>
            <a:r>
              <a:rPr lang="ja-JP" altLang="en-US" sz="3600" dirty="0" smtClean="0"/>
              <a:t>で</a:t>
            </a:r>
            <a:r>
              <a:rPr lang="ja-JP" altLang="en-US" sz="3600" dirty="0"/>
              <a:t>、</a:t>
            </a:r>
            <a:r>
              <a:rPr lang="en-US" altLang="ja-JP" sz="3600" dirty="0" smtClean="0"/>
              <a:t>1 PN</a:t>
            </a:r>
            <a:r>
              <a:rPr lang="ja-JP" altLang="en-US" sz="3600" dirty="0" smtClean="0"/>
              <a:t>ペア当たり</a:t>
            </a:r>
            <a:r>
              <a:rPr lang="en-US" altLang="ja-JP" sz="3600" dirty="0" smtClean="0"/>
              <a:t>21mW</a:t>
            </a:r>
            <a:r>
              <a:rPr lang="ja-JP" altLang="en-US" sz="3600" dirty="0"/>
              <a:t>の最大</a:t>
            </a:r>
            <a:r>
              <a:rPr lang="ja-JP" altLang="en-US" sz="3600" dirty="0" smtClean="0"/>
              <a:t>出力が得られた。</a:t>
            </a:r>
            <a:endParaRPr lang="ja-JP" altLang="en-US" sz="3600" dirty="0"/>
          </a:p>
        </p:txBody>
      </p:sp>
    </p:spTree>
    <p:extLst>
      <p:ext uri="{BB962C8B-B14F-4D97-AF65-F5344CB8AC3E}">
        <p14:creationId xmlns:p14="http://schemas.microsoft.com/office/powerpoint/2010/main" val="2174007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14</a:t>
            </a:fld>
            <a:endParaRPr kumimoji="1" lang="ja-JP" altLang="en-US"/>
          </a:p>
        </p:txBody>
      </p:sp>
      <p:sp>
        <p:nvSpPr>
          <p:cNvPr id="6" name="正方形/長方形 5"/>
          <p:cNvSpPr/>
          <p:nvPr/>
        </p:nvSpPr>
        <p:spPr>
          <a:xfrm>
            <a:off x="395536" y="1304764"/>
            <a:ext cx="8352928" cy="136815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タイトル 1"/>
          <p:cNvSpPr txBox="1">
            <a:spLocks/>
          </p:cNvSpPr>
          <p:nvPr/>
        </p:nvSpPr>
        <p:spPr>
          <a:xfrm>
            <a:off x="406608" y="1304764"/>
            <a:ext cx="8365820" cy="136815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solidFill>
                  <a:schemeClr val="bg1"/>
                </a:solidFill>
              </a:rPr>
              <a:t>Thank you for your kind attention.</a:t>
            </a:r>
            <a:endParaRPr lang="ja-JP" altLang="en-US" sz="3600" b="1" dirty="0">
              <a:solidFill>
                <a:schemeClr val="bg1"/>
              </a:solidFill>
            </a:endParaRPr>
          </a:p>
        </p:txBody>
      </p:sp>
    </p:spTree>
    <p:extLst>
      <p:ext uri="{BB962C8B-B14F-4D97-AF65-F5344CB8AC3E}">
        <p14:creationId xmlns:p14="http://schemas.microsoft.com/office/powerpoint/2010/main" val="405116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normAutofit/>
          </a:bodyPr>
          <a:lstStyle/>
          <a:p>
            <a:r>
              <a:rPr lang="ja-JP" altLang="en-US" dirty="0" smtClean="0">
                <a:solidFill>
                  <a:srgbClr val="00B0F0"/>
                </a:solidFill>
              </a:rPr>
              <a:t>低温域</a:t>
            </a:r>
            <a:r>
              <a:rPr lang="ja-JP" altLang="en-US" dirty="0" smtClean="0"/>
              <a:t>材料の最大変換効率</a:t>
            </a:r>
            <a:r>
              <a:rPr lang="en-US" altLang="ja-JP" dirty="0" err="1" smtClean="0"/>
              <a:t>η</a:t>
            </a:r>
            <a:r>
              <a:rPr lang="en-US" altLang="ja-JP" sz="2400" dirty="0" err="1" smtClean="0"/>
              <a:t>max</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5637171" y="1473001"/>
            <a:ext cx="2337884" cy="1466597"/>
            <a:chOff x="570664" y="1988840"/>
            <a:chExt cx="2337884" cy="1466597"/>
          </a:xfrm>
        </p:grpSpPr>
        <p:sp>
          <p:nvSpPr>
            <p:cNvPr id="36" name="正方形/長方形 35"/>
            <p:cNvSpPr/>
            <p:nvPr/>
          </p:nvSpPr>
          <p:spPr>
            <a:xfrm>
              <a:off x="899592" y="2132856"/>
              <a:ext cx="648072" cy="1178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907704" y="2132856"/>
              <a:ext cx="628996" cy="116953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99592" y="1988840"/>
              <a:ext cx="1656184"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904951" y="3309748"/>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570664" y="3311421"/>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1" name="直線コネクタ 40"/>
          <p:cNvCxnSpPr/>
          <p:nvPr/>
        </p:nvCxnSpPr>
        <p:spPr>
          <a:xfrm>
            <a:off x="5637171" y="2842263"/>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982323" y="2842263"/>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下矢印 55"/>
          <p:cNvSpPr/>
          <p:nvPr/>
        </p:nvSpPr>
        <p:spPr>
          <a:xfrm>
            <a:off x="6511415" y="2992070"/>
            <a:ext cx="621228" cy="36004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下矢印 56"/>
          <p:cNvSpPr/>
          <p:nvPr/>
        </p:nvSpPr>
        <p:spPr>
          <a:xfrm>
            <a:off x="6346177" y="1241695"/>
            <a:ext cx="896027" cy="3298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8" name="オブジェクト 57"/>
          <p:cNvGraphicFramePr>
            <a:graphicFrameLocks noChangeAspect="1"/>
          </p:cNvGraphicFramePr>
          <p:nvPr>
            <p:extLst>
              <p:ext uri="{D42A27DB-BD31-4B8C-83A1-F6EECF244321}">
                <p14:modId xmlns:p14="http://schemas.microsoft.com/office/powerpoint/2010/main" val="3757253256"/>
              </p:ext>
            </p:extLst>
          </p:nvPr>
        </p:nvGraphicFramePr>
        <p:xfrm>
          <a:off x="5580977" y="1241695"/>
          <a:ext cx="328927" cy="394711"/>
        </p:xfrm>
        <a:graphic>
          <a:graphicData uri="http://schemas.openxmlformats.org/presentationml/2006/ole">
            <mc:AlternateContent xmlns:mc="http://schemas.openxmlformats.org/markup-compatibility/2006">
              <mc:Choice xmlns:v="urn:schemas-microsoft-com:vml" Requires="v">
                <p:oleObj spid="_x0000_s20632"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977" y="1241695"/>
                        <a:ext cx="328927" cy="394711"/>
                      </a:xfrm>
                      <a:prstGeom prst="rect">
                        <a:avLst/>
                      </a:prstGeom>
                      <a:noFill/>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3840656220"/>
              </p:ext>
            </p:extLst>
          </p:nvPr>
        </p:nvGraphicFramePr>
        <p:xfrm>
          <a:off x="4696682" y="2496349"/>
          <a:ext cx="1331913" cy="355600"/>
        </p:xfrm>
        <a:graphic>
          <a:graphicData uri="http://schemas.openxmlformats.org/presentationml/2006/ole">
            <mc:AlternateContent xmlns:mc="http://schemas.openxmlformats.org/markup-compatibility/2006">
              <mc:Choice xmlns:v="urn:schemas-microsoft-com:vml" Requires="v">
                <p:oleObj spid="_x0000_s20633" name="Equation" r:id="rId7" imgW="685800" imgH="228600" progId="Equation.DSMT4">
                  <p:embed/>
                </p:oleObj>
              </mc:Choice>
              <mc:Fallback>
                <p:oleObj name="Equation" r:id="rId7" imgW="685800" imgH="228600" progId="Equation.DSMT4">
                  <p:embed/>
                  <p:pic>
                    <p:nvPicPr>
                      <p:cNvPr id="0" name=""/>
                      <p:cNvPicPr>
                        <a:picLocks noChangeAspect="1" noChangeArrowheads="1"/>
                      </p:cNvPicPr>
                      <p:nvPr/>
                    </p:nvPicPr>
                    <p:blipFill>
                      <a:blip r:embed="rId8"/>
                      <a:srcRect/>
                      <a:stretch>
                        <a:fillRect/>
                      </a:stretch>
                    </p:blipFill>
                    <p:spPr bwMode="auto">
                      <a:xfrm>
                        <a:off x="4696682" y="2496349"/>
                        <a:ext cx="1331913" cy="355600"/>
                      </a:xfrm>
                      <a:prstGeom prst="rect">
                        <a:avLst/>
                      </a:prstGeom>
                      <a:noFill/>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3914697130"/>
              </p:ext>
            </p:extLst>
          </p:nvPr>
        </p:nvGraphicFramePr>
        <p:xfrm>
          <a:off x="6642288" y="1223254"/>
          <a:ext cx="319521" cy="321755"/>
        </p:xfrm>
        <a:graphic>
          <a:graphicData uri="http://schemas.openxmlformats.org/presentationml/2006/ole">
            <mc:AlternateContent xmlns:mc="http://schemas.openxmlformats.org/markup-compatibility/2006">
              <mc:Choice xmlns:v="urn:schemas-microsoft-com:vml" Requires="v">
                <p:oleObj spid="_x0000_s20634" name="Equation" r:id="rId9" imgW="228600" imgH="228600" progId="">
                  <p:embed/>
                </p:oleObj>
              </mc:Choice>
              <mc:Fallback>
                <p:oleObj name="Equation" r:id="rId9" imgW="2286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2288" y="1223254"/>
                        <a:ext cx="319521" cy="321755"/>
                      </a:xfrm>
                      <a:prstGeom prst="rect">
                        <a:avLst/>
                      </a:prstGeom>
                      <a:noFill/>
                      <a:extLst/>
                    </p:spPr>
                  </p:pic>
                </p:oleObj>
              </mc:Fallback>
            </mc:AlternateContent>
          </a:graphicData>
        </a:graphic>
      </p:graphicFrame>
      <p:sp>
        <p:nvSpPr>
          <p:cNvPr id="64" name="テキスト ボックス 63"/>
          <p:cNvSpPr txBox="1"/>
          <p:nvPr/>
        </p:nvSpPr>
        <p:spPr>
          <a:xfrm>
            <a:off x="6076916" y="1627556"/>
            <a:ext cx="642785" cy="461665"/>
          </a:xfrm>
          <a:prstGeom prst="rect">
            <a:avLst/>
          </a:prstGeom>
          <a:noFill/>
        </p:spPr>
        <p:txBody>
          <a:bodyPr wrap="square" rtlCol="0">
            <a:spAutoFit/>
          </a:bodyPr>
          <a:lstStyle/>
          <a:p>
            <a:r>
              <a:rPr kumimoji="1" lang="en-US" altLang="ja-JP" sz="2400" b="1" dirty="0" smtClean="0">
                <a:solidFill>
                  <a:schemeClr val="bg1"/>
                </a:solidFill>
              </a:rPr>
              <a:t>n</a:t>
            </a:r>
            <a:endParaRPr kumimoji="1" lang="ja-JP" altLang="en-US" sz="2400" b="1" dirty="0">
              <a:solidFill>
                <a:schemeClr val="bg1"/>
              </a:solidFill>
            </a:endParaRPr>
          </a:p>
        </p:txBody>
      </p:sp>
      <p:sp>
        <p:nvSpPr>
          <p:cNvPr id="65" name="テキスト ボックス 64"/>
          <p:cNvSpPr txBox="1"/>
          <p:nvPr/>
        </p:nvSpPr>
        <p:spPr>
          <a:xfrm>
            <a:off x="7151865" y="1628608"/>
            <a:ext cx="642785" cy="461665"/>
          </a:xfrm>
          <a:prstGeom prst="rect">
            <a:avLst/>
          </a:prstGeom>
          <a:noFill/>
        </p:spPr>
        <p:txBody>
          <a:bodyPr wrap="square" rtlCol="0">
            <a:spAutoFit/>
          </a:bodyPr>
          <a:lstStyle/>
          <a:p>
            <a:r>
              <a:rPr lang="en-US" altLang="ja-JP" sz="2400" b="1" dirty="0">
                <a:solidFill>
                  <a:schemeClr val="bg1"/>
                </a:solidFill>
              </a:rPr>
              <a:t>p</a:t>
            </a:r>
            <a:endParaRPr kumimoji="1" lang="ja-JP" altLang="en-US" sz="2400" b="1" dirty="0">
              <a:solidFill>
                <a:schemeClr val="bg1"/>
              </a:solidFill>
            </a:endParaRPr>
          </a:p>
        </p:txBody>
      </p:sp>
      <p:grpSp>
        <p:nvGrpSpPr>
          <p:cNvPr id="74" name="グループ化 73"/>
          <p:cNvGrpSpPr/>
          <p:nvPr/>
        </p:nvGrpSpPr>
        <p:grpSpPr>
          <a:xfrm>
            <a:off x="5241572" y="2756848"/>
            <a:ext cx="2908180" cy="1267910"/>
            <a:chOff x="5904505" y="3333627"/>
            <a:chExt cx="2908180" cy="1267910"/>
          </a:xfrm>
        </p:grpSpPr>
        <p:cxnSp>
          <p:nvCxnSpPr>
            <p:cNvPr id="42" name="直線コネクタ 41"/>
            <p:cNvCxnSpPr/>
            <p:nvPr/>
          </p:nvCxnSpPr>
          <p:spPr>
            <a:xfrm>
              <a:off x="6296920" y="4070403"/>
              <a:ext cx="7352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7910437" y="4070403"/>
              <a:ext cx="758232" cy="12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7032157" y="3918340"/>
              <a:ext cx="878280" cy="291480"/>
              <a:chOff x="1279304" y="4434179"/>
              <a:chExt cx="878280" cy="291480"/>
            </a:xfrm>
          </p:grpSpPr>
          <p:cxnSp>
            <p:nvCxnSpPr>
              <p:cNvPr id="46" name="直線コネクタ 45"/>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flipV="1">
              <a:off x="7032157" y="3918340"/>
              <a:ext cx="952436" cy="2914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148389" y="3333627"/>
              <a:ext cx="0" cy="7037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812685" y="3333627"/>
              <a:ext cx="0" cy="684912"/>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877971" y="4232205"/>
              <a:ext cx="1205130" cy="369332"/>
            </a:xfrm>
            <a:prstGeom prst="rect">
              <a:avLst/>
            </a:prstGeom>
            <a:noFill/>
          </p:spPr>
          <p:txBody>
            <a:bodyPr wrap="square" rtlCol="0">
              <a:spAutoFit/>
            </a:bodyPr>
            <a:lstStyle/>
            <a:p>
              <a:r>
                <a:rPr lang="ja-JP" altLang="en-US" dirty="0" smtClean="0"/>
                <a:t>外部負荷</a:t>
              </a:r>
              <a:endParaRPr kumimoji="1" lang="ja-JP" altLang="en-US" dirty="0"/>
            </a:p>
          </p:txBody>
        </p:sp>
        <p:graphicFrame>
          <p:nvGraphicFramePr>
            <p:cNvPr id="62" name="オブジェクト 61"/>
            <p:cNvGraphicFramePr>
              <a:graphicFrameLocks noChangeAspect="1"/>
            </p:cNvGraphicFramePr>
            <p:nvPr>
              <p:extLst>
                <p:ext uri="{D42A27DB-BD31-4B8C-83A1-F6EECF244321}">
                  <p14:modId xmlns:p14="http://schemas.microsoft.com/office/powerpoint/2010/main" val="2892903556"/>
                </p:ext>
              </p:extLst>
            </p:nvPr>
          </p:nvGraphicFramePr>
          <p:xfrm>
            <a:off x="7358314" y="3543305"/>
            <a:ext cx="300121" cy="340295"/>
          </p:xfrm>
          <a:graphic>
            <a:graphicData uri="http://schemas.openxmlformats.org/presentationml/2006/ole">
              <mc:AlternateContent xmlns:mc="http://schemas.openxmlformats.org/markup-compatibility/2006">
                <mc:Choice xmlns:v="urn:schemas-microsoft-com:vml" Requires="v">
                  <p:oleObj spid="_x0000_s20635" name="Equation" r:id="rId11" imgW="203112" imgH="228501" progId="">
                    <p:embed/>
                  </p:oleObj>
                </mc:Choice>
                <mc:Fallback>
                  <p:oleObj name="Equation" r:id="rId11" imgW="203112" imgH="228501"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314" y="3543305"/>
                          <a:ext cx="300121" cy="340295"/>
                        </a:xfrm>
                        <a:prstGeom prst="rect">
                          <a:avLst/>
                        </a:prstGeom>
                        <a:noFill/>
                        <a:extLst/>
                      </p:spPr>
                    </p:pic>
                  </p:oleObj>
                </mc:Fallback>
              </mc:AlternateContent>
            </a:graphicData>
          </a:graphic>
        </p:graphicFrame>
        <p:graphicFrame>
          <p:nvGraphicFramePr>
            <p:cNvPr id="63" name="オブジェクト 62"/>
            <p:cNvGraphicFramePr>
              <a:graphicFrameLocks noChangeAspect="1"/>
            </p:cNvGraphicFramePr>
            <p:nvPr>
              <p:extLst>
                <p:ext uri="{D42A27DB-BD31-4B8C-83A1-F6EECF244321}">
                  <p14:modId xmlns:p14="http://schemas.microsoft.com/office/powerpoint/2010/main" val="3773781117"/>
                </p:ext>
              </p:extLst>
            </p:nvPr>
          </p:nvGraphicFramePr>
          <p:xfrm>
            <a:off x="7972178" y="4140299"/>
            <a:ext cx="303213" cy="330200"/>
          </p:xfrm>
          <a:graphic>
            <a:graphicData uri="http://schemas.openxmlformats.org/presentationml/2006/ole">
              <mc:AlternateContent xmlns:mc="http://schemas.openxmlformats.org/markup-compatibility/2006">
                <mc:Choice xmlns:v="urn:schemas-microsoft-com:vml" Requires="v">
                  <p:oleObj spid="_x0000_s20636" name="Equation" r:id="rId13" imgW="152280" imgH="164880" progId="">
                    <p:embed/>
                  </p:oleObj>
                </mc:Choice>
                <mc:Fallback>
                  <p:oleObj name="Equation" r:id="rId13" imgW="152280" imgH="164880" progId="">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72178" y="4140299"/>
                          <a:ext cx="303213" cy="330200"/>
                        </a:xfrm>
                        <a:prstGeom prst="rect">
                          <a:avLst/>
                        </a:prstGeom>
                        <a:noFill/>
                        <a:extLst/>
                      </p:spPr>
                    </p:pic>
                  </p:oleObj>
                </mc:Fallback>
              </mc:AlternateContent>
            </a:graphicData>
          </a:graphic>
        </p:graphicFrame>
        <p:sp>
          <p:nvSpPr>
            <p:cNvPr id="66" name="テキスト ボックス 65"/>
            <p:cNvSpPr txBox="1"/>
            <p:nvPr/>
          </p:nvSpPr>
          <p:spPr>
            <a:xfrm>
              <a:off x="5904505" y="4146812"/>
              <a:ext cx="506404" cy="276999"/>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grpSp>
      <p:graphicFrame>
        <p:nvGraphicFramePr>
          <p:cNvPr id="18" name="オブジェクト 17"/>
          <p:cNvGraphicFramePr>
            <a:graphicFrameLocks noChangeAspect="1"/>
          </p:cNvGraphicFramePr>
          <p:nvPr>
            <p:extLst>
              <p:ext uri="{D42A27DB-BD31-4B8C-83A1-F6EECF244321}">
                <p14:modId xmlns:p14="http://schemas.microsoft.com/office/powerpoint/2010/main" val="3800003882"/>
              </p:ext>
            </p:extLst>
          </p:nvPr>
        </p:nvGraphicFramePr>
        <p:xfrm>
          <a:off x="6589401" y="1981913"/>
          <a:ext cx="438150" cy="439737"/>
        </p:xfrm>
        <a:graphic>
          <a:graphicData uri="http://schemas.openxmlformats.org/presentationml/2006/ole">
            <mc:AlternateContent xmlns:mc="http://schemas.openxmlformats.org/markup-compatibility/2006">
              <mc:Choice xmlns:v="urn:schemas-microsoft-com:vml" Requires="v">
                <p:oleObj spid="_x0000_s20637" name="Equation" r:id="rId15" imgW="253800" imgH="253800" progId="Equation.DSMT4">
                  <p:embed/>
                </p:oleObj>
              </mc:Choice>
              <mc:Fallback>
                <p:oleObj name="Equation" r:id="rId15" imgW="253800" imgH="253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89401" y="1981913"/>
                        <a:ext cx="4381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8233" name="Picture 4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5380" y="1201225"/>
            <a:ext cx="4387655" cy="4455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9" name="直線矢印コネクタ 28"/>
          <p:cNvCxnSpPr/>
          <p:nvPr/>
        </p:nvCxnSpPr>
        <p:spPr>
          <a:xfrm>
            <a:off x="4860044" y="2090273"/>
            <a:ext cx="1080120"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7626620" y="2106265"/>
            <a:ext cx="1296144"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4580113" y="1720941"/>
            <a:ext cx="1471651" cy="369332"/>
          </a:xfrm>
          <a:prstGeom prst="rect">
            <a:avLst/>
          </a:prstGeom>
          <a:noFill/>
        </p:spPr>
        <p:txBody>
          <a:bodyPr wrap="square" rtlCol="0">
            <a:spAutoFit/>
          </a:bodyPr>
          <a:lstStyle/>
          <a:p>
            <a:r>
              <a:rPr kumimoji="1" lang="en-US" altLang="ja-JP" dirty="0" smtClean="0">
                <a:solidFill>
                  <a:srgbClr val="0070C0"/>
                </a:solidFill>
              </a:rPr>
              <a:t>Bi</a:t>
            </a:r>
            <a:r>
              <a:rPr kumimoji="1" lang="en-US" altLang="ja-JP" baseline="-25000" dirty="0" smtClean="0">
                <a:solidFill>
                  <a:srgbClr val="0070C0"/>
                </a:solidFill>
              </a:rPr>
              <a:t>2</a:t>
            </a:r>
            <a:r>
              <a:rPr kumimoji="1" lang="en-US" altLang="ja-JP" dirty="0" smtClean="0">
                <a:solidFill>
                  <a:srgbClr val="0070C0"/>
                </a:solidFill>
              </a:rPr>
              <a:t>Te</a:t>
            </a:r>
            <a:r>
              <a:rPr kumimoji="1" lang="en-US" altLang="ja-JP" baseline="-25000" dirty="0" smtClean="0">
                <a:solidFill>
                  <a:srgbClr val="0070C0"/>
                </a:solidFill>
              </a:rPr>
              <a:t>2.85</a:t>
            </a:r>
            <a:r>
              <a:rPr kumimoji="1" lang="en-US" altLang="ja-JP" dirty="0" smtClean="0">
                <a:solidFill>
                  <a:srgbClr val="0070C0"/>
                </a:solidFill>
              </a:rPr>
              <a:t>Se</a:t>
            </a:r>
            <a:r>
              <a:rPr kumimoji="1" lang="en-US" altLang="ja-JP" baseline="-25000" dirty="0" smtClean="0">
                <a:solidFill>
                  <a:srgbClr val="0070C0"/>
                </a:solidFill>
              </a:rPr>
              <a:t>0.15</a:t>
            </a:r>
            <a:endParaRPr kumimoji="1" lang="ja-JP" altLang="en-US" baseline="-25000" dirty="0">
              <a:solidFill>
                <a:srgbClr val="0070C0"/>
              </a:solidFill>
            </a:endParaRPr>
          </a:p>
        </p:txBody>
      </p:sp>
      <p:sp>
        <p:nvSpPr>
          <p:cNvPr id="107" name="テキスト ボックス 106"/>
          <p:cNvSpPr txBox="1"/>
          <p:nvPr/>
        </p:nvSpPr>
        <p:spPr>
          <a:xfrm>
            <a:off x="7794650" y="1719889"/>
            <a:ext cx="1309879" cy="369332"/>
          </a:xfrm>
          <a:prstGeom prst="rect">
            <a:avLst/>
          </a:prstGeom>
          <a:noFill/>
        </p:spPr>
        <p:txBody>
          <a:bodyPr wrap="square" rtlCol="0">
            <a:spAutoFit/>
          </a:bodyPr>
          <a:lstStyle/>
          <a:p>
            <a:r>
              <a:rPr kumimoji="1" lang="en-US" altLang="ja-JP" dirty="0" smtClean="0">
                <a:solidFill>
                  <a:srgbClr val="FF0000"/>
                </a:solidFill>
              </a:rPr>
              <a:t>(</a:t>
            </a:r>
            <a:r>
              <a:rPr kumimoji="1" lang="en-US" altLang="ja-JP" dirty="0" err="1" smtClean="0">
                <a:solidFill>
                  <a:srgbClr val="FF0000"/>
                </a:solidFill>
              </a:rPr>
              <a:t>Bi,Sb</a:t>
            </a:r>
            <a:r>
              <a:rPr kumimoji="1" lang="en-US" altLang="ja-JP" dirty="0" smtClean="0">
                <a:solidFill>
                  <a:srgbClr val="FF0000"/>
                </a:solidFill>
              </a:rPr>
              <a:t>)</a:t>
            </a:r>
            <a:r>
              <a:rPr kumimoji="1" lang="en-US" altLang="ja-JP" baseline="-25000" dirty="0" smtClean="0">
                <a:solidFill>
                  <a:srgbClr val="FF0000"/>
                </a:solidFill>
              </a:rPr>
              <a:t>2</a:t>
            </a:r>
            <a:r>
              <a:rPr kumimoji="1" lang="en-US" altLang="ja-JP" dirty="0" smtClean="0">
                <a:solidFill>
                  <a:srgbClr val="FF0000"/>
                </a:solidFill>
              </a:rPr>
              <a:t>Te</a:t>
            </a:r>
            <a:r>
              <a:rPr lang="en-US" altLang="ja-JP" baseline="-25000" dirty="0">
                <a:solidFill>
                  <a:srgbClr val="FF0000"/>
                </a:solidFill>
              </a:rPr>
              <a:t>3</a:t>
            </a:r>
            <a:endParaRPr kumimoji="1" lang="ja-JP" altLang="en-US" baseline="-25000" dirty="0">
              <a:solidFill>
                <a:srgbClr val="FF0000"/>
              </a:solidFill>
            </a:endParaRPr>
          </a:p>
        </p:txBody>
      </p:sp>
      <p:sp>
        <p:nvSpPr>
          <p:cNvPr id="3" name="テキスト ボックス 2"/>
          <p:cNvSpPr txBox="1"/>
          <p:nvPr/>
        </p:nvSpPr>
        <p:spPr>
          <a:xfrm>
            <a:off x="4649200" y="4365104"/>
            <a:ext cx="4388513" cy="1477328"/>
          </a:xfrm>
          <a:prstGeom prst="rect">
            <a:avLst/>
          </a:prstGeom>
          <a:noFill/>
        </p:spPr>
        <p:txBody>
          <a:bodyPr wrap="square" rtlCol="0">
            <a:spAutoFit/>
          </a:bodyPr>
          <a:lstStyle/>
          <a:p>
            <a:pPr marL="285750" indent="-285750">
              <a:buFont typeface="Wingdings" pitchFamily="2" charset="2"/>
              <a:buChar char="l"/>
            </a:pPr>
            <a:r>
              <a:rPr kumimoji="1" lang="ja-JP" altLang="en-US" dirty="0" smtClean="0"/>
              <a:t>温度差</a:t>
            </a:r>
            <a:r>
              <a:rPr kumimoji="1" lang="en-US" altLang="ja-JP" dirty="0" smtClean="0"/>
              <a:t>10K</a:t>
            </a:r>
            <a:r>
              <a:rPr kumimoji="1" lang="ja-JP" altLang="en-US" dirty="0" smtClean="0"/>
              <a:t>で効率</a:t>
            </a:r>
            <a:r>
              <a:rPr kumimoji="1" lang="en-US" altLang="ja-JP" dirty="0" smtClean="0"/>
              <a:t>0.5%</a:t>
            </a:r>
            <a:r>
              <a:rPr kumimoji="1" lang="ja-JP" altLang="en-US" dirty="0" smtClean="0"/>
              <a:t>の発電が可能</a:t>
            </a:r>
            <a:endParaRPr kumimoji="1" lang="en-US" altLang="ja-JP" dirty="0" smtClean="0"/>
          </a:p>
          <a:p>
            <a:pPr marL="285750" indent="-285750">
              <a:buFont typeface="Wingdings" pitchFamily="2" charset="2"/>
              <a:buChar char="l"/>
            </a:pPr>
            <a:r>
              <a:rPr lang="ja-JP" altLang="en-US" dirty="0" smtClean="0"/>
              <a:t>温度差</a:t>
            </a:r>
            <a:r>
              <a:rPr lang="en-US" altLang="ja-JP" dirty="0" smtClean="0"/>
              <a:t>50K</a:t>
            </a:r>
            <a:r>
              <a:rPr lang="ja-JP" altLang="en-US" dirty="0" smtClean="0"/>
              <a:t>で効率</a:t>
            </a:r>
            <a:r>
              <a:rPr lang="en-US" altLang="ja-JP" dirty="0" smtClean="0"/>
              <a:t>2%</a:t>
            </a:r>
            <a:r>
              <a:rPr lang="ja-JP" altLang="en-US" dirty="0" smtClean="0"/>
              <a:t>の発電が可能</a:t>
            </a:r>
            <a:endParaRPr lang="en-US" altLang="ja-JP" dirty="0" smtClean="0"/>
          </a:p>
          <a:p>
            <a:pPr marL="285750" indent="-285750">
              <a:buFont typeface="Wingdings" pitchFamily="2" charset="2"/>
              <a:buChar char="l"/>
            </a:pPr>
            <a:r>
              <a:rPr kumimoji="1" lang="en-US" altLang="ja-JP" dirty="0" smtClean="0"/>
              <a:t>1W</a:t>
            </a:r>
            <a:r>
              <a:rPr kumimoji="1" lang="ja-JP" altLang="en-US" dirty="0" smtClean="0"/>
              <a:t>の熱入力の場合、</a:t>
            </a:r>
            <a:r>
              <a:rPr kumimoji="1" lang="en-US" altLang="ja-JP" dirty="0" smtClean="0"/>
              <a:t>5</a:t>
            </a:r>
            <a:r>
              <a:rPr kumimoji="1" lang="ja-JP" altLang="en-US" dirty="0" smtClean="0"/>
              <a:t>～</a:t>
            </a:r>
            <a:r>
              <a:rPr kumimoji="1" lang="en-US" altLang="ja-JP" dirty="0" smtClean="0"/>
              <a:t>20mW</a:t>
            </a:r>
            <a:r>
              <a:rPr kumimoji="1" lang="ja-JP" altLang="en-US" dirty="0" smtClean="0"/>
              <a:t>の発電が可能</a:t>
            </a:r>
            <a:endParaRPr kumimoji="1" lang="en-US" altLang="ja-JP" dirty="0" smtClean="0"/>
          </a:p>
          <a:p>
            <a:pPr marL="285750" indent="-285750">
              <a:buFont typeface="Wingdings" pitchFamily="2" charset="2"/>
              <a:buChar char="l"/>
            </a:pPr>
            <a:r>
              <a:rPr lang="ja-JP" altLang="en-US" dirty="0" smtClean="0"/>
              <a:t>小型電子機器用電力として利用可能</a:t>
            </a:r>
            <a:endParaRPr kumimoji="1" lang="ja-JP" altLang="en-US" dirty="0"/>
          </a:p>
        </p:txBody>
      </p:sp>
    </p:spTree>
    <p:extLst>
      <p:ext uri="{BB962C8B-B14F-4D97-AF65-F5344CB8AC3E}">
        <p14:creationId xmlns:p14="http://schemas.microsoft.com/office/powerpoint/2010/main" val="35000253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normAutofit/>
          </a:bodyPr>
          <a:lstStyle/>
          <a:p>
            <a:r>
              <a:rPr lang="ja-JP" altLang="en-US" dirty="0">
                <a:solidFill>
                  <a:srgbClr val="00B050"/>
                </a:solidFill>
              </a:rPr>
              <a:t>中</a:t>
            </a:r>
            <a:r>
              <a:rPr lang="ja-JP" altLang="en-US" dirty="0" smtClean="0">
                <a:solidFill>
                  <a:srgbClr val="00B050"/>
                </a:solidFill>
              </a:rPr>
              <a:t>温域</a:t>
            </a:r>
            <a:r>
              <a:rPr lang="ja-JP" altLang="en-US" dirty="0" smtClean="0"/>
              <a:t>材料の最大変換効率</a:t>
            </a:r>
            <a:r>
              <a:rPr lang="en-US" altLang="ja-JP" dirty="0" err="1" smtClean="0"/>
              <a:t>η</a:t>
            </a:r>
            <a:r>
              <a:rPr lang="en-US" altLang="ja-JP" sz="2400" dirty="0" err="1" smtClean="0"/>
              <a:t>max</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5637171" y="1473001"/>
            <a:ext cx="2337884" cy="1466597"/>
            <a:chOff x="570664" y="1988840"/>
            <a:chExt cx="2337884" cy="1466597"/>
          </a:xfrm>
        </p:grpSpPr>
        <p:sp>
          <p:nvSpPr>
            <p:cNvPr id="36" name="正方形/長方形 35"/>
            <p:cNvSpPr/>
            <p:nvPr/>
          </p:nvSpPr>
          <p:spPr>
            <a:xfrm>
              <a:off x="899592" y="2132856"/>
              <a:ext cx="648072" cy="1178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907704" y="2132856"/>
              <a:ext cx="628996" cy="116953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99592" y="1988840"/>
              <a:ext cx="1656184"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904951" y="3309748"/>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570664" y="3311421"/>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1" name="直線コネクタ 40"/>
          <p:cNvCxnSpPr/>
          <p:nvPr/>
        </p:nvCxnSpPr>
        <p:spPr>
          <a:xfrm>
            <a:off x="5637171" y="2842263"/>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982323" y="2842263"/>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下矢印 55"/>
          <p:cNvSpPr/>
          <p:nvPr/>
        </p:nvSpPr>
        <p:spPr>
          <a:xfrm>
            <a:off x="6511415" y="2992070"/>
            <a:ext cx="621228" cy="36004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下矢印 56"/>
          <p:cNvSpPr/>
          <p:nvPr/>
        </p:nvSpPr>
        <p:spPr>
          <a:xfrm>
            <a:off x="6346177" y="1241695"/>
            <a:ext cx="896027" cy="3298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8" name="オブジェクト 57"/>
          <p:cNvGraphicFramePr>
            <a:graphicFrameLocks noChangeAspect="1"/>
          </p:cNvGraphicFramePr>
          <p:nvPr>
            <p:extLst>
              <p:ext uri="{D42A27DB-BD31-4B8C-83A1-F6EECF244321}">
                <p14:modId xmlns:p14="http://schemas.microsoft.com/office/powerpoint/2010/main" val="2278676581"/>
              </p:ext>
            </p:extLst>
          </p:nvPr>
        </p:nvGraphicFramePr>
        <p:xfrm>
          <a:off x="5580977" y="1241695"/>
          <a:ext cx="328927" cy="394711"/>
        </p:xfrm>
        <a:graphic>
          <a:graphicData uri="http://schemas.openxmlformats.org/presentationml/2006/ole">
            <mc:AlternateContent xmlns:mc="http://schemas.openxmlformats.org/markup-compatibility/2006">
              <mc:Choice xmlns:v="urn:schemas-microsoft-com:vml" Requires="v">
                <p:oleObj spid="_x0000_s21656"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977" y="1241695"/>
                        <a:ext cx="328927" cy="394711"/>
                      </a:xfrm>
                      <a:prstGeom prst="rect">
                        <a:avLst/>
                      </a:prstGeom>
                      <a:noFill/>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2254889240"/>
              </p:ext>
            </p:extLst>
          </p:nvPr>
        </p:nvGraphicFramePr>
        <p:xfrm>
          <a:off x="4696682" y="2496349"/>
          <a:ext cx="1331913" cy="355600"/>
        </p:xfrm>
        <a:graphic>
          <a:graphicData uri="http://schemas.openxmlformats.org/presentationml/2006/ole">
            <mc:AlternateContent xmlns:mc="http://schemas.openxmlformats.org/markup-compatibility/2006">
              <mc:Choice xmlns:v="urn:schemas-microsoft-com:vml" Requires="v">
                <p:oleObj spid="_x0000_s21657" name="Equation" r:id="rId7" imgW="685800" imgH="228600" progId="Equation.DSMT4">
                  <p:embed/>
                </p:oleObj>
              </mc:Choice>
              <mc:Fallback>
                <p:oleObj name="Equation" r:id="rId7" imgW="685800" imgH="228600" progId="Equation.DSMT4">
                  <p:embed/>
                  <p:pic>
                    <p:nvPicPr>
                      <p:cNvPr id="0" name=""/>
                      <p:cNvPicPr>
                        <a:picLocks noChangeAspect="1" noChangeArrowheads="1"/>
                      </p:cNvPicPr>
                      <p:nvPr/>
                    </p:nvPicPr>
                    <p:blipFill>
                      <a:blip r:embed="rId8"/>
                      <a:srcRect/>
                      <a:stretch>
                        <a:fillRect/>
                      </a:stretch>
                    </p:blipFill>
                    <p:spPr bwMode="auto">
                      <a:xfrm>
                        <a:off x="4696682" y="2496349"/>
                        <a:ext cx="1331913" cy="355600"/>
                      </a:xfrm>
                      <a:prstGeom prst="rect">
                        <a:avLst/>
                      </a:prstGeom>
                      <a:noFill/>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2181111431"/>
              </p:ext>
            </p:extLst>
          </p:nvPr>
        </p:nvGraphicFramePr>
        <p:xfrm>
          <a:off x="6642288" y="1223254"/>
          <a:ext cx="319521" cy="321755"/>
        </p:xfrm>
        <a:graphic>
          <a:graphicData uri="http://schemas.openxmlformats.org/presentationml/2006/ole">
            <mc:AlternateContent xmlns:mc="http://schemas.openxmlformats.org/markup-compatibility/2006">
              <mc:Choice xmlns:v="urn:schemas-microsoft-com:vml" Requires="v">
                <p:oleObj spid="_x0000_s21658" name="Equation" r:id="rId9" imgW="228600" imgH="228600" progId="">
                  <p:embed/>
                </p:oleObj>
              </mc:Choice>
              <mc:Fallback>
                <p:oleObj name="Equation" r:id="rId9" imgW="2286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2288" y="1223254"/>
                        <a:ext cx="319521" cy="321755"/>
                      </a:xfrm>
                      <a:prstGeom prst="rect">
                        <a:avLst/>
                      </a:prstGeom>
                      <a:noFill/>
                      <a:extLst/>
                    </p:spPr>
                  </p:pic>
                </p:oleObj>
              </mc:Fallback>
            </mc:AlternateContent>
          </a:graphicData>
        </a:graphic>
      </p:graphicFrame>
      <p:sp>
        <p:nvSpPr>
          <p:cNvPr id="64" name="テキスト ボックス 63"/>
          <p:cNvSpPr txBox="1"/>
          <p:nvPr/>
        </p:nvSpPr>
        <p:spPr>
          <a:xfrm>
            <a:off x="6076916" y="1627556"/>
            <a:ext cx="642785" cy="461665"/>
          </a:xfrm>
          <a:prstGeom prst="rect">
            <a:avLst/>
          </a:prstGeom>
          <a:noFill/>
        </p:spPr>
        <p:txBody>
          <a:bodyPr wrap="square" rtlCol="0">
            <a:spAutoFit/>
          </a:bodyPr>
          <a:lstStyle/>
          <a:p>
            <a:r>
              <a:rPr kumimoji="1" lang="en-US" altLang="ja-JP" sz="2400" b="1" dirty="0" smtClean="0">
                <a:solidFill>
                  <a:schemeClr val="bg1"/>
                </a:solidFill>
              </a:rPr>
              <a:t>n</a:t>
            </a:r>
            <a:endParaRPr kumimoji="1" lang="ja-JP" altLang="en-US" sz="2400" b="1" dirty="0">
              <a:solidFill>
                <a:schemeClr val="bg1"/>
              </a:solidFill>
            </a:endParaRPr>
          </a:p>
        </p:txBody>
      </p:sp>
      <p:sp>
        <p:nvSpPr>
          <p:cNvPr id="65" name="テキスト ボックス 64"/>
          <p:cNvSpPr txBox="1"/>
          <p:nvPr/>
        </p:nvSpPr>
        <p:spPr>
          <a:xfrm>
            <a:off x="7151865" y="1628608"/>
            <a:ext cx="642785" cy="461665"/>
          </a:xfrm>
          <a:prstGeom prst="rect">
            <a:avLst/>
          </a:prstGeom>
          <a:noFill/>
        </p:spPr>
        <p:txBody>
          <a:bodyPr wrap="square" rtlCol="0">
            <a:spAutoFit/>
          </a:bodyPr>
          <a:lstStyle/>
          <a:p>
            <a:r>
              <a:rPr lang="en-US" altLang="ja-JP" sz="2400" b="1" dirty="0">
                <a:solidFill>
                  <a:schemeClr val="bg1"/>
                </a:solidFill>
              </a:rPr>
              <a:t>p</a:t>
            </a:r>
            <a:endParaRPr kumimoji="1" lang="ja-JP" altLang="en-US" sz="2400" b="1" dirty="0">
              <a:solidFill>
                <a:schemeClr val="bg1"/>
              </a:solidFill>
            </a:endParaRPr>
          </a:p>
        </p:txBody>
      </p:sp>
      <p:grpSp>
        <p:nvGrpSpPr>
          <p:cNvPr id="74" name="グループ化 73"/>
          <p:cNvGrpSpPr/>
          <p:nvPr/>
        </p:nvGrpSpPr>
        <p:grpSpPr>
          <a:xfrm>
            <a:off x="5241572" y="2756848"/>
            <a:ext cx="2908180" cy="1267910"/>
            <a:chOff x="5904505" y="3333627"/>
            <a:chExt cx="2908180" cy="1267910"/>
          </a:xfrm>
        </p:grpSpPr>
        <p:cxnSp>
          <p:nvCxnSpPr>
            <p:cNvPr id="42" name="直線コネクタ 41"/>
            <p:cNvCxnSpPr/>
            <p:nvPr/>
          </p:nvCxnSpPr>
          <p:spPr>
            <a:xfrm>
              <a:off x="6296920" y="4070403"/>
              <a:ext cx="7352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7910437" y="4070403"/>
              <a:ext cx="758232" cy="12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7032157" y="3918340"/>
              <a:ext cx="878280" cy="291480"/>
              <a:chOff x="1279304" y="4434179"/>
              <a:chExt cx="878280" cy="291480"/>
            </a:xfrm>
          </p:grpSpPr>
          <p:cxnSp>
            <p:nvCxnSpPr>
              <p:cNvPr id="46" name="直線コネクタ 45"/>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flipV="1">
              <a:off x="7032157" y="3918340"/>
              <a:ext cx="952436" cy="2914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148389" y="3333627"/>
              <a:ext cx="0" cy="7037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812685" y="3333627"/>
              <a:ext cx="0" cy="684912"/>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877971" y="4232205"/>
              <a:ext cx="1205130" cy="369332"/>
            </a:xfrm>
            <a:prstGeom prst="rect">
              <a:avLst/>
            </a:prstGeom>
            <a:noFill/>
          </p:spPr>
          <p:txBody>
            <a:bodyPr wrap="square" rtlCol="0">
              <a:spAutoFit/>
            </a:bodyPr>
            <a:lstStyle/>
            <a:p>
              <a:r>
                <a:rPr lang="ja-JP" altLang="en-US" dirty="0" smtClean="0"/>
                <a:t>外部負荷</a:t>
              </a:r>
              <a:endParaRPr kumimoji="1" lang="ja-JP" altLang="en-US" dirty="0"/>
            </a:p>
          </p:txBody>
        </p:sp>
        <p:graphicFrame>
          <p:nvGraphicFramePr>
            <p:cNvPr id="62" name="オブジェクト 61"/>
            <p:cNvGraphicFramePr>
              <a:graphicFrameLocks noChangeAspect="1"/>
            </p:cNvGraphicFramePr>
            <p:nvPr>
              <p:extLst>
                <p:ext uri="{D42A27DB-BD31-4B8C-83A1-F6EECF244321}">
                  <p14:modId xmlns:p14="http://schemas.microsoft.com/office/powerpoint/2010/main" val="4044705458"/>
                </p:ext>
              </p:extLst>
            </p:nvPr>
          </p:nvGraphicFramePr>
          <p:xfrm>
            <a:off x="7358314" y="3543305"/>
            <a:ext cx="300121" cy="340295"/>
          </p:xfrm>
          <a:graphic>
            <a:graphicData uri="http://schemas.openxmlformats.org/presentationml/2006/ole">
              <mc:AlternateContent xmlns:mc="http://schemas.openxmlformats.org/markup-compatibility/2006">
                <mc:Choice xmlns:v="urn:schemas-microsoft-com:vml" Requires="v">
                  <p:oleObj spid="_x0000_s21659" name="Equation" r:id="rId11" imgW="203112" imgH="228501" progId="">
                    <p:embed/>
                  </p:oleObj>
                </mc:Choice>
                <mc:Fallback>
                  <p:oleObj name="Equation" r:id="rId11" imgW="203112" imgH="228501"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314" y="3543305"/>
                          <a:ext cx="300121" cy="340295"/>
                        </a:xfrm>
                        <a:prstGeom prst="rect">
                          <a:avLst/>
                        </a:prstGeom>
                        <a:noFill/>
                        <a:extLst/>
                      </p:spPr>
                    </p:pic>
                  </p:oleObj>
                </mc:Fallback>
              </mc:AlternateContent>
            </a:graphicData>
          </a:graphic>
        </p:graphicFrame>
        <p:graphicFrame>
          <p:nvGraphicFramePr>
            <p:cNvPr id="63" name="オブジェクト 62"/>
            <p:cNvGraphicFramePr>
              <a:graphicFrameLocks noChangeAspect="1"/>
            </p:cNvGraphicFramePr>
            <p:nvPr>
              <p:extLst>
                <p:ext uri="{D42A27DB-BD31-4B8C-83A1-F6EECF244321}">
                  <p14:modId xmlns:p14="http://schemas.microsoft.com/office/powerpoint/2010/main" val="3795824687"/>
                </p:ext>
              </p:extLst>
            </p:nvPr>
          </p:nvGraphicFramePr>
          <p:xfrm>
            <a:off x="7972178" y="4140299"/>
            <a:ext cx="303213" cy="330200"/>
          </p:xfrm>
          <a:graphic>
            <a:graphicData uri="http://schemas.openxmlformats.org/presentationml/2006/ole">
              <mc:AlternateContent xmlns:mc="http://schemas.openxmlformats.org/markup-compatibility/2006">
                <mc:Choice xmlns:v="urn:schemas-microsoft-com:vml" Requires="v">
                  <p:oleObj spid="_x0000_s21660" name="Equation" r:id="rId13" imgW="152280" imgH="164880" progId="">
                    <p:embed/>
                  </p:oleObj>
                </mc:Choice>
                <mc:Fallback>
                  <p:oleObj name="Equation" r:id="rId13" imgW="152280" imgH="164880" progId="">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72178" y="4140299"/>
                          <a:ext cx="303213" cy="330200"/>
                        </a:xfrm>
                        <a:prstGeom prst="rect">
                          <a:avLst/>
                        </a:prstGeom>
                        <a:noFill/>
                        <a:extLst/>
                      </p:spPr>
                    </p:pic>
                  </p:oleObj>
                </mc:Fallback>
              </mc:AlternateContent>
            </a:graphicData>
          </a:graphic>
        </p:graphicFrame>
        <p:sp>
          <p:nvSpPr>
            <p:cNvPr id="66" name="テキスト ボックス 65"/>
            <p:cNvSpPr txBox="1"/>
            <p:nvPr/>
          </p:nvSpPr>
          <p:spPr>
            <a:xfrm>
              <a:off x="5904505" y="4146812"/>
              <a:ext cx="506404" cy="276999"/>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grpSp>
      <p:graphicFrame>
        <p:nvGraphicFramePr>
          <p:cNvPr id="18" name="オブジェクト 17"/>
          <p:cNvGraphicFramePr>
            <a:graphicFrameLocks noChangeAspect="1"/>
          </p:cNvGraphicFramePr>
          <p:nvPr>
            <p:extLst>
              <p:ext uri="{D42A27DB-BD31-4B8C-83A1-F6EECF244321}">
                <p14:modId xmlns:p14="http://schemas.microsoft.com/office/powerpoint/2010/main" val="3797278373"/>
              </p:ext>
            </p:extLst>
          </p:nvPr>
        </p:nvGraphicFramePr>
        <p:xfrm>
          <a:off x="6589401" y="1981913"/>
          <a:ext cx="438150" cy="439737"/>
        </p:xfrm>
        <a:graphic>
          <a:graphicData uri="http://schemas.openxmlformats.org/presentationml/2006/ole">
            <mc:AlternateContent xmlns:mc="http://schemas.openxmlformats.org/markup-compatibility/2006">
              <mc:Choice xmlns:v="urn:schemas-microsoft-com:vml" Requires="v">
                <p:oleObj spid="_x0000_s21661" name="Equation" r:id="rId15" imgW="253800" imgH="253800" progId="Equation.DSMT4">
                  <p:embed/>
                </p:oleObj>
              </mc:Choice>
              <mc:Fallback>
                <p:oleObj name="Equation" r:id="rId15" imgW="253800" imgH="253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89401" y="1981913"/>
                        <a:ext cx="4381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9" name="直線矢印コネクタ 28"/>
          <p:cNvCxnSpPr/>
          <p:nvPr/>
        </p:nvCxnSpPr>
        <p:spPr>
          <a:xfrm>
            <a:off x="4860044" y="2090273"/>
            <a:ext cx="1080120"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7626620" y="2106265"/>
            <a:ext cx="1296144"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4919258" y="1720941"/>
            <a:ext cx="819991" cy="369332"/>
          </a:xfrm>
          <a:prstGeom prst="rect">
            <a:avLst/>
          </a:prstGeom>
          <a:noFill/>
        </p:spPr>
        <p:txBody>
          <a:bodyPr wrap="square" rtlCol="0">
            <a:spAutoFit/>
          </a:bodyPr>
          <a:lstStyle/>
          <a:p>
            <a:r>
              <a:rPr lang="en-US" altLang="ja-JP" dirty="0" err="1">
                <a:solidFill>
                  <a:srgbClr val="0070C0"/>
                </a:solidFill>
              </a:rPr>
              <a:t>Pb</a:t>
            </a:r>
            <a:r>
              <a:rPr kumimoji="1" lang="en-US" altLang="ja-JP" dirty="0" err="1" smtClean="0">
                <a:solidFill>
                  <a:srgbClr val="0070C0"/>
                </a:solidFill>
              </a:rPr>
              <a:t>Te</a:t>
            </a:r>
            <a:endParaRPr kumimoji="1" lang="ja-JP" altLang="en-US" baseline="-25000" dirty="0">
              <a:solidFill>
                <a:srgbClr val="0070C0"/>
              </a:solidFill>
            </a:endParaRPr>
          </a:p>
        </p:txBody>
      </p:sp>
      <p:sp>
        <p:nvSpPr>
          <p:cNvPr id="107" name="テキスト ボックス 106"/>
          <p:cNvSpPr txBox="1"/>
          <p:nvPr/>
        </p:nvSpPr>
        <p:spPr>
          <a:xfrm>
            <a:off x="7966984" y="1720941"/>
            <a:ext cx="737790" cy="368280"/>
          </a:xfrm>
          <a:prstGeom prst="rect">
            <a:avLst/>
          </a:prstGeom>
          <a:noFill/>
        </p:spPr>
        <p:txBody>
          <a:bodyPr wrap="square" rtlCol="0">
            <a:spAutoFit/>
          </a:bodyPr>
          <a:lstStyle/>
          <a:p>
            <a:r>
              <a:rPr lang="en-US" altLang="ja-JP">
                <a:solidFill>
                  <a:srgbClr val="FF0000"/>
                </a:solidFill>
              </a:rPr>
              <a:t>Pb</a:t>
            </a:r>
            <a:r>
              <a:rPr kumimoji="1" lang="en-US" altLang="ja-JP" smtClean="0">
                <a:solidFill>
                  <a:srgbClr val="FF0000"/>
                </a:solidFill>
              </a:rPr>
              <a:t>Te</a:t>
            </a:r>
            <a:endParaRPr kumimoji="1" lang="ja-JP" altLang="en-US" baseline="-25000" dirty="0">
              <a:solidFill>
                <a:srgbClr val="FF0000"/>
              </a:solidFill>
            </a:endParaRPr>
          </a:p>
        </p:txBody>
      </p:sp>
      <p:sp>
        <p:nvSpPr>
          <p:cNvPr id="68" name="テキスト ボックス 67"/>
          <p:cNvSpPr txBox="1"/>
          <p:nvPr/>
        </p:nvSpPr>
        <p:spPr>
          <a:xfrm>
            <a:off x="4817097" y="2075386"/>
            <a:ext cx="1082452" cy="276999"/>
          </a:xfrm>
          <a:prstGeom prst="rect">
            <a:avLst/>
          </a:prstGeom>
          <a:noFill/>
        </p:spPr>
        <p:txBody>
          <a:bodyPr wrap="square" rtlCol="0">
            <a:spAutoFit/>
          </a:bodyPr>
          <a:lstStyle/>
          <a:p>
            <a:r>
              <a:rPr kumimoji="1" lang="en-US" altLang="ja-JP" b="1" baseline="-25000" dirty="0" err="1" smtClean="0">
                <a:solidFill>
                  <a:srgbClr val="0070C0"/>
                </a:solidFill>
              </a:rPr>
              <a:t>skutterudite</a:t>
            </a:r>
            <a:endParaRPr kumimoji="1" lang="ja-JP" altLang="en-US" b="1" baseline="-25000" dirty="0">
              <a:solidFill>
                <a:srgbClr val="0070C0"/>
              </a:solidFill>
            </a:endParaRPr>
          </a:p>
        </p:txBody>
      </p:sp>
      <p:sp>
        <p:nvSpPr>
          <p:cNvPr id="69" name="テキスト ボックス 68"/>
          <p:cNvSpPr txBox="1"/>
          <p:nvPr/>
        </p:nvSpPr>
        <p:spPr>
          <a:xfrm>
            <a:off x="7794653" y="2083948"/>
            <a:ext cx="1082452" cy="276999"/>
          </a:xfrm>
          <a:prstGeom prst="rect">
            <a:avLst/>
          </a:prstGeom>
          <a:noFill/>
        </p:spPr>
        <p:txBody>
          <a:bodyPr wrap="square" rtlCol="0">
            <a:spAutoFit/>
          </a:bodyPr>
          <a:lstStyle/>
          <a:p>
            <a:r>
              <a:rPr kumimoji="1" lang="en-US" altLang="ja-JP" b="1" baseline="-25000" dirty="0" err="1" smtClean="0">
                <a:solidFill>
                  <a:srgbClr val="FF0000"/>
                </a:solidFill>
              </a:rPr>
              <a:t>skutterudite</a:t>
            </a:r>
            <a:endParaRPr kumimoji="1" lang="ja-JP" altLang="en-US" b="1" baseline="-25000" dirty="0">
              <a:solidFill>
                <a:srgbClr val="FF0000"/>
              </a:solidFill>
            </a:endParaRPr>
          </a:p>
        </p:txBody>
      </p:sp>
      <p:pic>
        <p:nvPicPr>
          <p:cNvPr id="9242" name="Picture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5156" y="1224934"/>
            <a:ext cx="4366092" cy="4433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テキスト ボックス 69"/>
          <p:cNvSpPr txBox="1"/>
          <p:nvPr/>
        </p:nvSpPr>
        <p:spPr>
          <a:xfrm>
            <a:off x="4649200" y="4365104"/>
            <a:ext cx="4388513" cy="1477328"/>
          </a:xfrm>
          <a:prstGeom prst="rect">
            <a:avLst/>
          </a:prstGeom>
          <a:noFill/>
        </p:spPr>
        <p:txBody>
          <a:bodyPr wrap="square" rtlCol="0">
            <a:spAutoFit/>
          </a:bodyPr>
          <a:lstStyle/>
          <a:p>
            <a:pPr marL="285750" indent="-285750">
              <a:buFont typeface="Wingdings" pitchFamily="2" charset="2"/>
              <a:buChar char="l"/>
            </a:pPr>
            <a:r>
              <a:rPr kumimoji="1" lang="ja-JP" altLang="en-US" dirty="0" smtClean="0"/>
              <a:t>温度差</a:t>
            </a:r>
            <a:r>
              <a:rPr lang="en-US" altLang="ja-JP" dirty="0" smtClean="0"/>
              <a:t>20</a:t>
            </a:r>
            <a:r>
              <a:rPr kumimoji="1" lang="en-US" altLang="ja-JP" dirty="0" smtClean="0"/>
              <a:t>0K</a:t>
            </a:r>
            <a:r>
              <a:rPr kumimoji="1" lang="ja-JP" altLang="en-US" dirty="0" smtClean="0"/>
              <a:t>で効率</a:t>
            </a:r>
            <a:r>
              <a:rPr lang="en-US" altLang="ja-JP" dirty="0"/>
              <a:t>3</a:t>
            </a:r>
            <a:r>
              <a:rPr kumimoji="1" lang="en-US" altLang="ja-JP" dirty="0" smtClean="0"/>
              <a:t>%</a:t>
            </a:r>
            <a:r>
              <a:rPr kumimoji="1" lang="ja-JP" altLang="en-US" dirty="0" smtClean="0"/>
              <a:t>の発電が可能</a:t>
            </a:r>
            <a:endParaRPr kumimoji="1" lang="en-US" altLang="ja-JP" dirty="0" smtClean="0"/>
          </a:p>
          <a:p>
            <a:pPr marL="285750" indent="-285750">
              <a:buFont typeface="Wingdings" pitchFamily="2" charset="2"/>
              <a:buChar char="l"/>
            </a:pPr>
            <a:r>
              <a:rPr lang="ja-JP" altLang="en-US" dirty="0" smtClean="0"/>
              <a:t>温度差</a:t>
            </a:r>
            <a:r>
              <a:rPr lang="en-US" altLang="ja-JP" dirty="0" smtClean="0"/>
              <a:t>500K</a:t>
            </a:r>
            <a:r>
              <a:rPr lang="ja-JP" altLang="en-US" dirty="0" smtClean="0"/>
              <a:t>で効率</a:t>
            </a:r>
            <a:r>
              <a:rPr lang="en-US" altLang="ja-JP" dirty="0"/>
              <a:t>8</a:t>
            </a:r>
            <a:r>
              <a:rPr lang="en-US" altLang="ja-JP" dirty="0" smtClean="0"/>
              <a:t>%</a:t>
            </a:r>
            <a:r>
              <a:rPr lang="ja-JP" altLang="en-US" dirty="0" smtClean="0"/>
              <a:t>の発電が可能</a:t>
            </a:r>
            <a:endParaRPr lang="en-US" altLang="ja-JP" dirty="0" smtClean="0"/>
          </a:p>
          <a:p>
            <a:pPr marL="285750" indent="-285750">
              <a:buFont typeface="Wingdings" pitchFamily="2" charset="2"/>
              <a:buChar char="l"/>
            </a:pPr>
            <a:r>
              <a:rPr kumimoji="1" lang="en-US" altLang="ja-JP" dirty="0" smtClean="0"/>
              <a:t>1W</a:t>
            </a:r>
            <a:r>
              <a:rPr kumimoji="1" lang="ja-JP" altLang="en-US" dirty="0" smtClean="0"/>
              <a:t>の熱入力の場合、</a:t>
            </a:r>
            <a:r>
              <a:rPr lang="en-US" altLang="ja-JP" dirty="0" smtClean="0"/>
              <a:t>30</a:t>
            </a:r>
            <a:r>
              <a:rPr kumimoji="1" lang="ja-JP" altLang="en-US" dirty="0" smtClean="0"/>
              <a:t>～</a:t>
            </a:r>
            <a:r>
              <a:rPr lang="en-US" altLang="ja-JP" dirty="0"/>
              <a:t>8</a:t>
            </a:r>
            <a:r>
              <a:rPr kumimoji="1" lang="en-US" altLang="ja-JP" dirty="0" smtClean="0"/>
              <a:t>0mW</a:t>
            </a:r>
            <a:r>
              <a:rPr kumimoji="1" lang="ja-JP" altLang="en-US" dirty="0" smtClean="0"/>
              <a:t>の発電が可能</a:t>
            </a:r>
            <a:endParaRPr kumimoji="1" lang="en-US" altLang="ja-JP" dirty="0" smtClean="0"/>
          </a:p>
          <a:p>
            <a:pPr marL="285750" indent="-285750">
              <a:buFont typeface="Wingdings" pitchFamily="2" charset="2"/>
              <a:buChar char="l"/>
            </a:pPr>
            <a:r>
              <a:rPr lang="ja-JP" altLang="en-US" dirty="0" smtClean="0"/>
              <a:t>小型電子機器用電力として利用可能</a:t>
            </a:r>
            <a:endParaRPr kumimoji="1" lang="ja-JP" altLang="en-US" dirty="0"/>
          </a:p>
        </p:txBody>
      </p:sp>
    </p:spTree>
    <p:extLst>
      <p:ext uri="{BB962C8B-B14F-4D97-AF65-F5344CB8AC3E}">
        <p14:creationId xmlns:p14="http://schemas.microsoft.com/office/powerpoint/2010/main" val="31009952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kumimoji="1" lang="ja-JP" altLang="en-US" dirty="0" smtClean="0"/>
              <a:t>補足：熱電特性</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17</a:t>
            </a:fld>
            <a:endParaRPr kumimoji="1" lang="ja-JP" altLang="en-US"/>
          </a:p>
        </p:txBody>
      </p:sp>
      <p:pic>
        <p:nvPicPr>
          <p:cNvPr id="25"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19" y="1556792"/>
            <a:ext cx="4267976" cy="4119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9494" y="1556792"/>
            <a:ext cx="4392489" cy="4136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907704" y="1187460"/>
            <a:ext cx="1430410" cy="369332"/>
          </a:xfrm>
          <a:prstGeom prst="rect">
            <a:avLst/>
          </a:prstGeom>
          <a:noFill/>
        </p:spPr>
        <p:txBody>
          <a:bodyPr wrap="square" rtlCol="0">
            <a:spAutoFit/>
          </a:bodyPr>
          <a:lstStyle/>
          <a:p>
            <a:r>
              <a:rPr lang="ja-JP" altLang="en-US" b="1" dirty="0"/>
              <a:t>電気抵抗率</a:t>
            </a:r>
            <a:endParaRPr kumimoji="1" lang="ja-JP" altLang="en-US" b="1" baseline="-25000" dirty="0"/>
          </a:p>
        </p:txBody>
      </p:sp>
      <p:sp>
        <p:nvSpPr>
          <p:cNvPr id="9" name="テキスト ボックス 8"/>
          <p:cNvSpPr txBox="1"/>
          <p:nvPr/>
        </p:nvSpPr>
        <p:spPr>
          <a:xfrm>
            <a:off x="6300192" y="1187986"/>
            <a:ext cx="1430410" cy="369332"/>
          </a:xfrm>
          <a:prstGeom prst="rect">
            <a:avLst/>
          </a:prstGeom>
          <a:noFill/>
        </p:spPr>
        <p:txBody>
          <a:bodyPr wrap="square" rtlCol="0">
            <a:spAutoFit/>
          </a:bodyPr>
          <a:lstStyle/>
          <a:p>
            <a:r>
              <a:rPr lang="ja-JP" altLang="en-US" b="1" dirty="0"/>
              <a:t>熱起電力</a:t>
            </a:r>
            <a:endParaRPr kumimoji="1" lang="ja-JP" altLang="en-US" b="1" baseline="-25000" dirty="0"/>
          </a:p>
        </p:txBody>
      </p:sp>
      <p:sp>
        <p:nvSpPr>
          <p:cNvPr id="3" name="上矢印 2"/>
          <p:cNvSpPr/>
          <p:nvPr/>
        </p:nvSpPr>
        <p:spPr>
          <a:xfrm>
            <a:off x="1331640" y="3068960"/>
            <a:ext cx="432048" cy="936104"/>
          </a:xfrm>
          <a:prstGeom prst="up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90232" y="3162727"/>
            <a:ext cx="504056" cy="369332"/>
          </a:xfrm>
          <a:prstGeom prst="rect">
            <a:avLst/>
          </a:prstGeom>
          <a:noFill/>
        </p:spPr>
        <p:txBody>
          <a:bodyPr wrap="square" rtlCol="0">
            <a:spAutoFit/>
          </a:bodyPr>
          <a:lstStyle/>
          <a:p>
            <a:r>
              <a:rPr kumimoji="1" lang="en-US" altLang="ja-JP" b="1" dirty="0" smtClean="0">
                <a:solidFill>
                  <a:schemeClr val="bg1"/>
                </a:solidFill>
              </a:rPr>
              <a:t>Y</a:t>
            </a:r>
            <a:endParaRPr kumimoji="1" lang="ja-JP" altLang="en-US" b="1" dirty="0">
              <a:solidFill>
                <a:schemeClr val="bg1"/>
              </a:solidFill>
            </a:endParaRPr>
          </a:p>
        </p:txBody>
      </p:sp>
      <p:sp>
        <p:nvSpPr>
          <p:cNvPr id="11" name="下矢印 10"/>
          <p:cNvSpPr/>
          <p:nvPr/>
        </p:nvSpPr>
        <p:spPr>
          <a:xfrm>
            <a:off x="1907704" y="3789040"/>
            <a:ext cx="508532" cy="792088"/>
          </a:xfrm>
          <a:prstGeom prst="downArrow">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957935" y="4182853"/>
            <a:ext cx="504056" cy="369332"/>
          </a:xfrm>
          <a:prstGeom prst="rect">
            <a:avLst/>
          </a:prstGeom>
          <a:noFill/>
        </p:spPr>
        <p:txBody>
          <a:bodyPr wrap="square" rtlCol="0">
            <a:spAutoFit/>
          </a:bodyPr>
          <a:lstStyle/>
          <a:p>
            <a:r>
              <a:rPr kumimoji="1" lang="en-US" altLang="ja-JP" b="1" dirty="0" err="1" smtClean="0">
                <a:solidFill>
                  <a:schemeClr val="bg1"/>
                </a:solidFill>
              </a:rPr>
              <a:t>Yb</a:t>
            </a:r>
            <a:endParaRPr kumimoji="1" lang="ja-JP" altLang="en-US" b="1" dirty="0">
              <a:solidFill>
                <a:schemeClr val="bg1"/>
              </a:solidFill>
            </a:endParaRPr>
          </a:p>
        </p:txBody>
      </p:sp>
      <p:sp>
        <p:nvSpPr>
          <p:cNvPr id="12" name="上矢印 11"/>
          <p:cNvSpPr/>
          <p:nvPr/>
        </p:nvSpPr>
        <p:spPr>
          <a:xfrm>
            <a:off x="6242990" y="3923436"/>
            <a:ext cx="648072" cy="513676"/>
          </a:xfrm>
          <a:prstGeom prst="upArrow">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349316" y="3951333"/>
            <a:ext cx="598948" cy="369332"/>
          </a:xfrm>
          <a:prstGeom prst="rect">
            <a:avLst/>
          </a:prstGeom>
          <a:noFill/>
        </p:spPr>
        <p:txBody>
          <a:bodyPr wrap="square" rtlCol="0">
            <a:spAutoFit/>
          </a:bodyPr>
          <a:lstStyle/>
          <a:p>
            <a:r>
              <a:rPr kumimoji="1" lang="en-US" altLang="ja-JP" b="1" dirty="0" err="1" smtClean="0">
                <a:solidFill>
                  <a:schemeClr val="bg1"/>
                </a:solidFill>
              </a:rPr>
              <a:t>Yb</a:t>
            </a:r>
            <a:endParaRPr kumimoji="1" lang="ja-JP" altLang="en-US" b="1" dirty="0">
              <a:solidFill>
                <a:schemeClr val="bg1"/>
              </a:solidFill>
            </a:endParaRPr>
          </a:p>
        </p:txBody>
      </p:sp>
      <p:sp>
        <p:nvSpPr>
          <p:cNvPr id="16" name="上矢印 15"/>
          <p:cNvSpPr/>
          <p:nvPr/>
        </p:nvSpPr>
        <p:spPr>
          <a:xfrm>
            <a:off x="6891062" y="2649632"/>
            <a:ext cx="432048" cy="419328"/>
          </a:xfrm>
          <a:prstGeom prst="upArrow">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948264" y="2699628"/>
            <a:ext cx="504056" cy="369332"/>
          </a:xfrm>
          <a:prstGeom prst="rect">
            <a:avLst/>
          </a:prstGeom>
          <a:noFill/>
        </p:spPr>
        <p:txBody>
          <a:bodyPr wrap="square" rtlCol="0">
            <a:spAutoFit/>
          </a:bodyPr>
          <a:lstStyle/>
          <a:p>
            <a:r>
              <a:rPr kumimoji="1" lang="en-US" altLang="ja-JP" b="1" dirty="0" smtClean="0">
                <a:solidFill>
                  <a:schemeClr val="bg1"/>
                </a:solidFill>
              </a:rPr>
              <a:t>Y</a:t>
            </a:r>
            <a:endParaRPr kumimoji="1" lang="ja-JP" altLang="en-US" b="1" dirty="0">
              <a:solidFill>
                <a:schemeClr val="bg1"/>
              </a:solidFill>
            </a:endParaRPr>
          </a:p>
        </p:txBody>
      </p:sp>
    </p:spTree>
    <p:extLst>
      <p:ext uri="{BB962C8B-B14F-4D97-AF65-F5344CB8AC3E}">
        <p14:creationId xmlns:p14="http://schemas.microsoft.com/office/powerpoint/2010/main" val="2772774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9109" y="116632"/>
            <a:ext cx="8229600" cy="1143000"/>
          </a:xfrm>
        </p:spPr>
        <p:txBody>
          <a:bodyPr/>
          <a:lstStyle/>
          <a:p>
            <a:r>
              <a:rPr lang="ja-JP" altLang="en-US" dirty="0" smtClean="0"/>
              <a:t>主な熱電材料の性能指数</a:t>
            </a:r>
            <a:r>
              <a:rPr lang="en-US" altLang="ja-JP" dirty="0" smtClean="0"/>
              <a:t>Z</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dirty="0" smtClean="0"/>
              <a:t>2013/3/29</a:t>
            </a:r>
            <a:endParaRPr kumimoji="1" lang="ja-JP" altLang="en-US" dirty="0"/>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2</a:t>
            </a:fld>
            <a:endParaRPr kumimoji="1" lang="ja-JP" altLang="en-US" dirty="0"/>
          </a:p>
        </p:txBody>
      </p:sp>
      <p:pic>
        <p:nvPicPr>
          <p:cNvPr id="25" name="Picture 2" descr="K:\web\ynu-logo\base0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0" name="グループ化 29"/>
          <p:cNvGrpSpPr/>
          <p:nvPr/>
        </p:nvGrpSpPr>
        <p:grpSpPr>
          <a:xfrm>
            <a:off x="1115616" y="1214645"/>
            <a:ext cx="864096" cy="432048"/>
            <a:chOff x="971600" y="1340768"/>
            <a:chExt cx="864096" cy="432048"/>
          </a:xfrm>
        </p:grpSpPr>
        <p:cxnSp>
          <p:nvCxnSpPr>
            <p:cNvPr id="27" name="直線矢印コネクタ 26"/>
            <p:cNvCxnSpPr/>
            <p:nvPr/>
          </p:nvCxnSpPr>
          <p:spPr>
            <a:xfrm>
              <a:off x="1331640" y="1772816"/>
              <a:ext cx="360040" cy="0"/>
            </a:xfrm>
            <a:prstGeom prst="straightConnector1">
              <a:avLst/>
            </a:prstGeom>
            <a:ln w="254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971600" y="1340768"/>
              <a:ext cx="864096" cy="338554"/>
            </a:xfrm>
            <a:prstGeom prst="rect">
              <a:avLst/>
            </a:prstGeom>
            <a:noFill/>
          </p:spPr>
          <p:txBody>
            <a:bodyPr wrap="square" rtlCol="0">
              <a:spAutoFit/>
            </a:bodyPr>
            <a:lstStyle/>
            <a:p>
              <a:r>
                <a:rPr lang="ja-JP" altLang="en-US" sz="1600" b="1" dirty="0" smtClean="0">
                  <a:solidFill>
                    <a:srgbClr val="00B0F0"/>
                  </a:solidFill>
                </a:rPr>
                <a:t>低温域</a:t>
              </a:r>
              <a:endParaRPr kumimoji="1" lang="ja-JP" altLang="en-US" sz="1600" b="1" dirty="0">
                <a:solidFill>
                  <a:srgbClr val="00B0F0"/>
                </a:solidFill>
              </a:endParaRPr>
            </a:p>
          </p:txBody>
        </p:sp>
      </p:grpSp>
      <p:grpSp>
        <p:nvGrpSpPr>
          <p:cNvPr id="36" name="グループ化 35"/>
          <p:cNvGrpSpPr/>
          <p:nvPr/>
        </p:nvGrpSpPr>
        <p:grpSpPr>
          <a:xfrm>
            <a:off x="5473735" y="1224325"/>
            <a:ext cx="864096" cy="432048"/>
            <a:chOff x="971600" y="1340768"/>
            <a:chExt cx="864096" cy="432048"/>
          </a:xfrm>
        </p:grpSpPr>
        <p:cxnSp>
          <p:nvCxnSpPr>
            <p:cNvPr id="37" name="直線矢印コネクタ 36"/>
            <p:cNvCxnSpPr/>
            <p:nvPr/>
          </p:nvCxnSpPr>
          <p:spPr>
            <a:xfrm>
              <a:off x="1331640" y="1772816"/>
              <a:ext cx="360040" cy="0"/>
            </a:xfrm>
            <a:prstGeom prst="straightConnector1">
              <a:avLst/>
            </a:prstGeom>
            <a:ln w="254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971600" y="1340768"/>
              <a:ext cx="864096" cy="338554"/>
            </a:xfrm>
            <a:prstGeom prst="rect">
              <a:avLst/>
            </a:prstGeom>
            <a:noFill/>
          </p:spPr>
          <p:txBody>
            <a:bodyPr wrap="square" rtlCol="0">
              <a:spAutoFit/>
            </a:bodyPr>
            <a:lstStyle/>
            <a:p>
              <a:r>
                <a:rPr lang="ja-JP" altLang="en-US" sz="1600" b="1" dirty="0" smtClean="0">
                  <a:solidFill>
                    <a:srgbClr val="00B0F0"/>
                  </a:solidFill>
                </a:rPr>
                <a:t>低温域</a:t>
              </a:r>
              <a:endParaRPr kumimoji="1" lang="ja-JP" altLang="en-US" sz="1600" b="1" dirty="0">
                <a:solidFill>
                  <a:srgbClr val="00B0F0"/>
                </a:solidFill>
              </a:endParaRPr>
            </a:p>
          </p:txBody>
        </p:sp>
      </p:grpSp>
      <p:cxnSp>
        <p:nvCxnSpPr>
          <p:cNvPr id="40" name="直線矢印コネクタ 39"/>
          <p:cNvCxnSpPr/>
          <p:nvPr/>
        </p:nvCxnSpPr>
        <p:spPr>
          <a:xfrm>
            <a:off x="1835696" y="1642247"/>
            <a:ext cx="1008112" cy="4446"/>
          </a:xfrm>
          <a:prstGeom prst="straightConnector1">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939220" y="1224325"/>
            <a:ext cx="864096" cy="338554"/>
          </a:xfrm>
          <a:prstGeom prst="rect">
            <a:avLst/>
          </a:prstGeom>
          <a:noFill/>
        </p:spPr>
        <p:txBody>
          <a:bodyPr wrap="square" rtlCol="0">
            <a:spAutoFit/>
          </a:bodyPr>
          <a:lstStyle/>
          <a:p>
            <a:r>
              <a:rPr lang="ja-JP" altLang="en-US" sz="1600" b="1" dirty="0">
                <a:solidFill>
                  <a:srgbClr val="00B050"/>
                </a:solidFill>
              </a:rPr>
              <a:t>中</a:t>
            </a:r>
            <a:r>
              <a:rPr lang="ja-JP" altLang="en-US" sz="1600" b="1" dirty="0" smtClean="0">
                <a:solidFill>
                  <a:srgbClr val="00B050"/>
                </a:solidFill>
              </a:rPr>
              <a:t>温域</a:t>
            </a:r>
            <a:endParaRPr kumimoji="1" lang="ja-JP" altLang="en-US" sz="1600" b="1" dirty="0">
              <a:solidFill>
                <a:srgbClr val="00B050"/>
              </a:solidFill>
            </a:endParaRPr>
          </a:p>
        </p:txBody>
      </p:sp>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984" y="1787370"/>
            <a:ext cx="4362015" cy="439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7" name="直線矢印コネクタ 46"/>
          <p:cNvCxnSpPr/>
          <p:nvPr/>
        </p:nvCxnSpPr>
        <p:spPr>
          <a:xfrm>
            <a:off x="6201075" y="1644470"/>
            <a:ext cx="1008112" cy="4446"/>
          </a:xfrm>
          <a:prstGeom prst="straightConnector1">
            <a:avLst/>
          </a:prstGeom>
          <a:ln w="2540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61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3264" y="1787370"/>
            <a:ext cx="4362016" cy="4395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テキスト ボックス 48"/>
          <p:cNvSpPr txBox="1"/>
          <p:nvPr/>
        </p:nvSpPr>
        <p:spPr>
          <a:xfrm>
            <a:off x="6273083" y="1207448"/>
            <a:ext cx="864096" cy="338554"/>
          </a:xfrm>
          <a:prstGeom prst="rect">
            <a:avLst/>
          </a:prstGeom>
          <a:noFill/>
        </p:spPr>
        <p:txBody>
          <a:bodyPr wrap="square" rtlCol="0">
            <a:spAutoFit/>
          </a:bodyPr>
          <a:lstStyle/>
          <a:p>
            <a:r>
              <a:rPr lang="ja-JP" altLang="en-US" sz="1600" b="1" dirty="0">
                <a:solidFill>
                  <a:srgbClr val="00B050"/>
                </a:solidFill>
              </a:rPr>
              <a:t>中</a:t>
            </a:r>
            <a:r>
              <a:rPr lang="ja-JP" altLang="en-US" sz="1600" b="1" dirty="0" smtClean="0">
                <a:solidFill>
                  <a:srgbClr val="00B050"/>
                </a:solidFill>
              </a:rPr>
              <a:t>温域</a:t>
            </a:r>
            <a:endParaRPr kumimoji="1" lang="ja-JP" altLang="en-US" sz="1600" b="1" dirty="0">
              <a:solidFill>
                <a:srgbClr val="00B050"/>
              </a:solidFill>
            </a:endParaRPr>
          </a:p>
        </p:txBody>
      </p:sp>
      <p:cxnSp>
        <p:nvCxnSpPr>
          <p:cNvPr id="50" name="直線矢印コネクタ 49"/>
          <p:cNvCxnSpPr/>
          <p:nvPr/>
        </p:nvCxnSpPr>
        <p:spPr>
          <a:xfrm>
            <a:off x="2843808" y="1637801"/>
            <a:ext cx="1584176"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203848" y="1216334"/>
            <a:ext cx="864096" cy="338554"/>
          </a:xfrm>
          <a:prstGeom prst="rect">
            <a:avLst/>
          </a:prstGeom>
          <a:noFill/>
        </p:spPr>
        <p:txBody>
          <a:bodyPr wrap="square" rtlCol="0">
            <a:spAutoFit/>
          </a:bodyPr>
          <a:lstStyle/>
          <a:p>
            <a:r>
              <a:rPr lang="ja-JP" altLang="en-US" sz="1600" b="1" dirty="0" smtClean="0">
                <a:solidFill>
                  <a:srgbClr val="FF0000"/>
                </a:solidFill>
              </a:rPr>
              <a:t>高温域</a:t>
            </a:r>
            <a:endParaRPr kumimoji="1" lang="ja-JP" altLang="en-US" sz="1600" b="1" dirty="0">
              <a:solidFill>
                <a:srgbClr val="FF0000"/>
              </a:solidFill>
            </a:endParaRPr>
          </a:p>
        </p:txBody>
      </p:sp>
      <p:cxnSp>
        <p:nvCxnSpPr>
          <p:cNvPr id="53" name="直線矢印コネクタ 52"/>
          <p:cNvCxnSpPr/>
          <p:nvPr/>
        </p:nvCxnSpPr>
        <p:spPr>
          <a:xfrm>
            <a:off x="7209187" y="1642247"/>
            <a:ext cx="1584176" cy="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569227" y="1199457"/>
            <a:ext cx="864096" cy="338554"/>
          </a:xfrm>
          <a:prstGeom prst="rect">
            <a:avLst/>
          </a:prstGeom>
          <a:noFill/>
        </p:spPr>
        <p:txBody>
          <a:bodyPr wrap="square" rtlCol="0">
            <a:spAutoFit/>
          </a:bodyPr>
          <a:lstStyle/>
          <a:p>
            <a:r>
              <a:rPr lang="ja-JP" altLang="en-US" sz="1600" b="1" dirty="0" smtClean="0">
                <a:solidFill>
                  <a:srgbClr val="FF0000"/>
                </a:solidFill>
              </a:rPr>
              <a:t>高温域</a:t>
            </a:r>
            <a:endParaRPr kumimoji="1" lang="ja-JP" altLang="en-US" sz="1600" b="1" dirty="0">
              <a:solidFill>
                <a:srgbClr val="FF0000"/>
              </a:solidFill>
            </a:endParaRPr>
          </a:p>
        </p:txBody>
      </p:sp>
      <p:sp>
        <p:nvSpPr>
          <p:cNvPr id="22" name="テキスト ボックス 21"/>
          <p:cNvSpPr txBox="1"/>
          <p:nvPr/>
        </p:nvSpPr>
        <p:spPr>
          <a:xfrm>
            <a:off x="2679348" y="2492896"/>
            <a:ext cx="1408469" cy="338554"/>
          </a:xfrm>
          <a:prstGeom prst="rect">
            <a:avLst/>
          </a:prstGeom>
          <a:noFill/>
        </p:spPr>
        <p:txBody>
          <a:bodyPr wrap="square" rtlCol="0">
            <a:spAutoFit/>
          </a:bodyPr>
          <a:lstStyle/>
          <a:p>
            <a:r>
              <a:rPr kumimoji="1" lang="en-US" altLang="ja-JP" sz="1600" b="1" dirty="0" smtClean="0"/>
              <a:t>P</a:t>
            </a:r>
            <a:r>
              <a:rPr kumimoji="1" lang="ja-JP" altLang="en-US" sz="1600" b="1" dirty="0" smtClean="0"/>
              <a:t>型熱電材料</a:t>
            </a:r>
            <a:endParaRPr kumimoji="1" lang="ja-JP" altLang="en-US" sz="1600" b="1" dirty="0"/>
          </a:p>
        </p:txBody>
      </p:sp>
      <p:sp>
        <p:nvSpPr>
          <p:cNvPr id="23" name="テキスト ボックス 22"/>
          <p:cNvSpPr txBox="1"/>
          <p:nvPr/>
        </p:nvSpPr>
        <p:spPr>
          <a:xfrm>
            <a:off x="6997871" y="2492896"/>
            <a:ext cx="1408469" cy="338554"/>
          </a:xfrm>
          <a:prstGeom prst="rect">
            <a:avLst/>
          </a:prstGeom>
          <a:noFill/>
        </p:spPr>
        <p:txBody>
          <a:bodyPr wrap="square" rtlCol="0">
            <a:spAutoFit/>
          </a:bodyPr>
          <a:lstStyle/>
          <a:p>
            <a:r>
              <a:rPr lang="en-US" altLang="ja-JP" sz="1600" b="1" dirty="0"/>
              <a:t>N</a:t>
            </a:r>
            <a:r>
              <a:rPr kumimoji="1" lang="ja-JP" altLang="en-US" sz="1600" b="1" dirty="0" smtClean="0"/>
              <a:t>型熱電材料</a:t>
            </a:r>
            <a:endParaRPr kumimoji="1" lang="ja-JP" altLang="en-US" sz="1600" b="1" dirty="0"/>
          </a:p>
        </p:txBody>
      </p:sp>
    </p:spTree>
    <p:extLst>
      <p:ext uri="{BB962C8B-B14F-4D97-AF65-F5344CB8AC3E}">
        <p14:creationId xmlns:p14="http://schemas.microsoft.com/office/powerpoint/2010/main" val="2168197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lstStyle/>
          <a:p>
            <a:r>
              <a:rPr lang="ja-JP" altLang="en-US" dirty="0" smtClean="0"/>
              <a:t>理想的な</a:t>
            </a:r>
            <a:r>
              <a:rPr lang="en-US" altLang="ja-JP" dirty="0" smtClean="0"/>
              <a:t>π</a:t>
            </a:r>
            <a:r>
              <a:rPr lang="ja-JP" altLang="en-US" dirty="0" smtClean="0"/>
              <a:t>型熱電変換素子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dirty="0" smtClean="0"/>
              <a:t>2013/3/29</a:t>
            </a:r>
            <a:endParaRPr kumimoji="1" lang="ja-JP" altLang="en-US" dirty="0"/>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678727" y="1525473"/>
            <a:ext cx="2337884" cy="1466597"/>
            <a:chOff x="570664" y="1988840"/>
            <a:chExt cx="2337884" cy="1466597"/>
          </a:xfrm>
        </p:grpSpPr>
        <p:sp>
          <p:nvSpPr>
            <p:cNvPr id="36" name="正方形/長方形 35"/>
            <p:cNvSpPr/>
            <p:nvPr/>
          </p:nvSpPr>
          <p:spPr>
            <a:xfrm>
              <a:off x="899592" y="2132856"/>
              <a:ext cx="648072" cy="1178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1907704" y="2132856"/>
              <a:ext cx="628996" cy="116953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899592" y="1988840"/>
              <a:ext cx="1656184"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1904951" y="3309748"/>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70664" y="3311421"/>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41" name="直線コネクタ 40"/>
          <p:cNvCxnSpPr/>
          <p:nvPr/>
        </p:nvCxnSpPr>
        <p:spPr>
          <a:xfrm>
            <a:off x="678727" y="2894735"/>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023879" y="2894735"/>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下矢印 55"/>
          <p:cNvSpPr/>
          <p:nvPr/>
        </p:nvSpPr>
        <p:spPr>
          <a:xfrm>
            <a:off x="1552971" y="3044542"/>
            <a:ext cx="621228" cy="36004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下矢印 56"/>
          <p:cNvSpPr/>
          <p:nvPr/>
        </p:nvSpPr>
        <p:spPr>
          <a:xfrm>
            <a:off x="1387733" y="1294167"/>
            <a:ext cx="896027" cy="3298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58" name="オブジェクト 57"/>
          <p:cNvGraphicFramePr>
            <a:graphicFrameLocks noChangeAspect="1"/>
          </p:cNvGraphicFramePr>
          <p:nvPr>
            <p:extLst>
              <p:ext uri="{D42A27DB-BD31-4B8C-83A1-F6EECF244321}">
                <p14:modId xmlns:p14="http://schemas.microsoft.com/office/powerpoint/2010/main" val="2200018031"/>
              </p:ext>
            </p:extLst>
          </p:nvPr>
        </p:nvGraphicFramePr>
        <p:xfrm>
          <a:off x="622533" y="1294167"/>
          <a:ext cx="328927" cy="394711"/>
        </p:xfrm>
        <a:graphic>
          <a:graphicData uri="http://schemas.openxmlformats.org/presentationml/2006/ole">
            <mc:AlternateContent xmlns:mc="http://schemas.openxmlformats.org/markup-compatibility/2006">
              <mc:Choice xmlns:v="urn:schemas-microsoft-com:vml" Requires="v">
                <p:oleObj spid="_x0000_s22699"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33" y="1294167"/>
                        <a:ext cx="328927" cy="394711"/>
                      </a:xfrm>
                      <a:prstGeom prst="rect">
                        <a:avLst/>
                      </a:prstGeom>
                      <a:noFill/>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3669229373"/>
              </p:ext>
            </p:extLst>
          </p:nvPr>
        </p:nvGraphicFramePr>
        <p:xfrm>
          <a:off x="687331" y="2491613"/>
          <a:ext cx="320324" cy="354768"/>
        </p:xfrm>
        <a:graphic>
          <a:graphicData uri="http://schemas.openxmlformats.org/presentationml/2006/ole">
            <mc:AlternateContent xmlns:mc="http://schemas.openxmlformats.org/markup-compatibility/2006">
              <mc:Choice xmlns:v="urn:schemas-microsoft-com:vml" Requires="v">
                <p:oleObj spid="_x0000_s22700" name="Equation" r:id="rId7" imgW="165028" imgH="228501" progId="Equation.DSMT4">
                  <p:embed/>
                </p:oleObj>
              </mc:Choice>
              <mc:Fallback>
                <p:oleObj name="Equation" r:id="rId7" imgW="165028" imgH="228501"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331" y="2491613"/>
                        <a:ext cx="320324" cy="354768"/>
                      </a:xfrm>
                      <a:prstGeom prst="rect">
                        <a:avLst/>
                      </a:prstGeom>
                      <a:noFill/>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3742035670"/>
              </p:ext>
            </p:extLst>
          </p:nvPr>
        </p:nvGraphicFramePr>
        <p:xfrm>
          <a:off x="1683844" y="1275726"/>
          <a:ext cx="319521" cy="321755"/>
        </p:xfrm>
        <a:graphic>
          <a:graphicData uri="http://schemas.openxmlformats.org/presentationml/2006/ole">
            <mc:AlternateContent xmlns:mc="http://schemas.openxmlformats.org/markup-compatibility/2006">
              <mc:Choice xmlns:v="urn:schemas-microsoft-com:vml" Requires="v">
                <p:oleObj spid="_x0000_s22701" name="Equation" r:id="rId9" imgW="228600" imgH="228600" progId="">
                  <p:embed/>
                </p:oleObj>
              </mc:Choice>
              <mc:Fallback>
                <p:oleObj name="Equation" r:id="rId9" imgW="2286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3844" y="1275726"/>
                        <a:ext cx="319521" cy="321755"/>
                      </a:xfrm>
                      <a:prstGeom prst="rect">
                        <a:avLst/>
                      </a:prstGeom>
                      <a:noFill/>
                      <a:extLst/>
                    </p:spPr>
                  </p:pic>
                </p:oleObj>
              </mc:Fallback>
            </mc:AlternateContent>
          </a:graphicData>
        </a:graphic>
      </p:graphicFrame>
      <p:sp>
        <p:nvSpPr>
          <p:cNvPr id="64" name="テキスト ボックス 63"/>
          <p:cNvSpPr txBox="1"/>
          <p:nvPr/>
        </p:nvSpPr>
        <p:spPr>
          <a:xfrm>
            <a:off x="1118472" y="1680028"/>
            <a:ext cx="642785" cy="461665"/>
          </a:xfrm>
          <a:prstGeom prst="rect">
            <a:avLst/>
          </a:prstGeom>
          <a:noFill/>
        </p:spPr>
        <p:txBody>
          <a:bodyPr wrap="square" rtlCol="0">
            <a:spAutoFit/>
          </a:bodyPr>
          <a:lstStyle/>
          <a:p>
            <a:r>
              <a:rPr kumimoji="1" lang="en-US" altLang="ja-JP" sz="2400" b="1" dirty="0" smtClean="0">
                <a:solidFill>
                  <a:schemeClr val="bg1"/>
                </a:solidFill>
              </a:rPr>
              <a:t>n</a:t>
            </a:r>
            <a:endParaRPr kumimoji="1" lang="ja-JP" altLang="en-US" sz="2400" b="1" dirty="0">
              <a:solidFill>
                <a:schemeClr val="bg1"/>
              </a:solidFill>
            </a:endParaRPr>
          </a:p>
        </p:txBody>
      </p:sp>
      <p:sp>
        <p:nvSpPr>
          <p:cNvPr id="65" name="テキスト ボックス 64"/>
          <p:cNvSpPr txBox="1"/>
          <p:nvPr/>
        </p:nvSpPr>
        <p:spPr>
          <a:xfrm>
            <a:off x="2193421" y="1681080"/>
            <a:ext cx="642785" cy="461665"/>
          </a:xfrm>
          <a:prstGeom prst="rect">
            <a:avLst/>
          </a:prstGeom>
          <a:noFill/>
        </p:spPr>
        <p:txBody>
          <a:bodyPr wrap="square" rtlCol="0">
            <a:spAutoFit/>
          </a:bodyPr>
          <a:lstStyle/>
          <a:p>
            <a:r>
              <a:rPr lang="en-US" altLang="ja-JP" sz="2400" b="1" dirty="0">
                <a:solidFill>
                  <a:schemeClr val="bg1"/>
                </a:solidFill>
              </a:rPr>
              <a:t>p</a:t>
            </a:r>
            <a:endParaRPr kumimoji="1" lang="ja-JP" altLang="en-US" sz="2400" b="1" dirty="0">
              <a:solidFill>
                <a:schemeClr val="bg1"/>
              </a:solidFill>
            </a:endParaRPr>
          </a:p>
        </p:txBody>
      </p:sp>
      <p:grpSp>
        <p:nvGrpSpPr>
          <p:cNvPr id="74" name="グループ化 73"/>
          <p:cNvGrpSpPr/>
          <p:nvPr/>
        </p:nvGrpSpPr>
        <p:grpSpPr>
          <a:xfrm>
            <a:off x="283128" y="2809320"/>
            <a:ext cx="2908180" cy="1825604"/>
            <a:chOff x="5904505" y="3333627"/>
            <a:chExt cx="2908180" cy="1825604"/>
          </a:xfrm>
        </p:grpSpPr>
        <p:cxnSp>
          <p:nvCxnSpPr>
            <p:cNvPr id="42" name="直線コネクタ 41"/>
            <p:cNvCxnSpPr/>
            <p:nvPr/>
          </p:nvCxnSpPr>
          <p:spPr>
            <a:xfrm>
              <a:off x="6296920" y="4070403"/>
              <a:ext cx="7352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7910437" y="4070403"/>
              <a:ext cx="758232" cy="12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7032157" y="3918340"/>
              <a:ext cx="878280" cy="291480"/>
              <a:chOff x="1279304" y="4434179"/>
              <a:chExt cx="878280" cy="291480"/>
            </a:xfrm>
          </p:grpSpPr>
          <p:cxnSp>
            <p:nvCxnSpPr>
              <p:cNvPr id="46" name="直線コネクタ 45"/>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flipV="1">
              <a:off x="7032157" y="3918340"/>
              <a:ext cx="952436" cy="2914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148389" y="3333627"/>
              <a:ext cx="0" cy="7037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812685" y="3333627"/>
              <a:ext cx="0" cy="684912"/>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877971" y="4232205"/>
              <a:ext cx="1205130" cy="369332"/>
            </a:xfrm>
            <a:prstGeom prst="rect">
              <a:avLst/>
            </a:prstGeom>
            <a:noFill/>
          </p:spPr>
          <p:txBody>
            <a:bodyPr wrap="square" rtlCol="0">
              <a:spAutoFit/>
            </a:bodyPr>
            <a:lstStyle/>
            <a:p>
              <a:r>
                <a:rPr lang="ja-JP" altLang="en-US" dirty="0" smtClean="0"/>
                <a:t>外部負荷</a:t>
              </a:r>
              <a:endParaRPr kumimoji="1" lang="ja-JP" altLang="en-US" dirty="0"/>
            </a:p>
          </p:txBody>
        </p:sp>
        <p:graphicFrame>
          <p:nvGraphicFramePr>
            <p:cNvPr id="62" name="オブジェクト 61"/>
            <p:cNvGraphicFramePr>
              <a:graphicFrameLocks noChangeAspect="1"/>
            </p:cNvGraphicFramePr>
            <p:nvPr>
              <p:extLst>
                <p:ext uri="{D42A27DB-BD31-4B8C-83A1-F6EECF244321}">
                  <p14:modId xmlns:p14="http://schemas.microsoft.com/office/powerpoint/2010/main" val="3020445375"/>
                </p:ext>
              </p:extLst>
            </p:nvPr>
          </p:nvGraphicFramePr>
          <p:xfrm>
            <a:off x="7358314" y="3543305"/>
            <a:ext cx="300121" cy="340295"/>
          </p:xfrm>
          <a:graphic>
            <a:graphicData uri="http://schemas.openxmlformats.org/presentationml/2006/ole">
              <mc:AlternateContent xmlns:mc="http://schemas.openxmlformats.org/markup-compatibility/2006">
                <mc:Choice xmlns:v="urn:schemas-microsoft-com:vml" Requires="v">
                  <p:oleObj spid="_x0000_s22702" name="Equation" r:id="rId11" imgW="203112" imgH="228501" progId="">
                    <p:embed/>
                  </p:oleObj>
                </mc:Choice>
                <mc:Fallback>
                  <p:oleObj name="Equation" r:id="rId11" imgW="203112" imgH="228501"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314" y="3543305"/>
                          <a:ext cx="300121" cy="340295"/>
                        </a:xfrm>
                        <a:prstGeom prst="rect">
                          <a:avLst/>
                        </a:prstGeom>
                        <a:noFill/>
                        <a:extLst/>
                      </p:spPr>
                    </p:pic>
                  </p:oleObj>
                </mc:Fallback>
              </mc:AlternateContent>
            </a:graphicData>
          </a:graphic>
        </p:graphicFrame>
        <p:graphicFrame>
          <p:nvGraphicFramePr>
            <p:cNvPr id="63" name="オブジェクト 62"/>
            <p:cNvGraphicFramePr>
              <a:graphicFrameLocks noChangeAspect="1"/>
            </p:cNvGraphicFramePr>
            <p:nvPr>
              <p:extLst>
                <p:ext uri="{D42A27DB-BD31-4B8C-83A1-F6EECF244321}">
                  <p14:modId xmlns:p14="http://schemas.microsoft.com/office/powerpoint/2010/main" val="1761962124"/>
                </p:ext>
              </p:extLst>
            </p:nvPr>
          </p:nvGraphicFramePr>
          <p:xfrm>
            <a:off x="6012558" y="4745395"/>
            <a:ext cx="2123632" cy="413836"/>
          </p:xfrm>
          <a:graphic>
            <a:graphicData uri="http://schemas.openxmlformats.org/presentationml/2006/ole">
              <mc:AlternateContent xmlns:mc="http://schemas.openxmlformats.org/markup-compatibility/2006">
                <mc:Choice xmlns:v="urn:schemas-microsoft-com:vml" Requires="v">
                  <p:oleObj spid="_x0000_s22703" name="Equation" r:id="rId13" imgW="1244520" imgH="241200" progId="Equation.DSMT4">
                    <p:embed/>
                  </p:oleObj>
                </mc:Choice>
                <mc:Fallback>
                  <p:oleObj name="Equation" r:id="rId13" imgW="1244520" imgH="241200" progId="Equation.DSMT4">
                    <p:embed/>
                    <p:pic>
                      <p:nvPicPr>
                        <p:cNvPr id="0" name=""/>
                        <p:cNvPicPr>
                          <a:picLocks noChangeAspect="1" noChangeArrowheads="1"/>
                        </p:cNvPicPr>
                        <p:nvPr/>
                      </p:nvPicPr>
                      <p:blipFill>
                        <a:blip r:embed="rId14"/>
                        <a:srcRect/>
                        <a:stretch>
                          <a:fillRect/>
                        </a:stretch>
                      </p:blipFill>
                      <p:spPr bwMode="auto">
                        <a:xfrm>
                          <a:off x="6012558" y="4745395"/>
                          <a:ext cx="2123632" cy="413836"/>
                        </a:xfrm>
                        <a:prstGeom prst="rect">
                          <a:avLst/>
                        </a:prstGeom>
                        <a:noFill/>
                        <a:extLst/>
                      </p:spPr>
                    </p:pic>
                  </p:oleObj>
                </mc:Fallback>
              </mc:AlternateContent>
            </a:graphicData>
          </a:graphic>
        </p:graphicFrame>
        <p:sp>
          <p:nvSpPr>
            <p:cNvPr id="66" name="テキスト ボックス 65"/>
            <p:cNvSpPr txBox="1"/>
            <p:nvPr/>
          </p:nvSpPr>
          <p:spPr>
            <a:xfrm>
              <a:off x="5904505" y="4146812"/>
              <a:ext cx="506404" cy="276999"/>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grpSp>
      <p:cxnSp>
        <p:nvCxnSpPr>
          <p:cNvPr id="68" name="直線矢印コネクタ 67"/>
          <p:cNvCxnSpPr/>
          <p:nvPr/>
        </p:nvCxnSpPr>
        <p:spPr>
          <a:xfrm>
            <a:off x="786997" y="1707955"/>
            <a:ext cx="2535" cy="784336"/>
          </a:xfrm>
          <a:prstGeom prst="straightConnector1">
            <a:avLst/>
          </a:prstGeom>
          <a:ln w="508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130" name="オブジェクト 4129"/>
          <p:cNvGraphicFramePr>
            <a:graphicFrameLocks noChangeAspect="1"/>
          </p:cNvGraphicFramePr>
          <p:nvPr>
            <p:extLst>
              <p:ext uri="{D42A27DB-BD31-4B8C-83A1-F6EECF244321}">
                <p14:modId xmlns:p14="http://schemas.microsoft.com/office/powerpoint/2010/main" val="3102436066"/>
              </p:ext>
            </p:extLst>
          </p:nvPr>
        </p:nvGraphicFramePr>
        <p:xfrm>
          <a:off x="275755" y="2003834"/>
          <a:ext cx="402972" cy="275718"/>
        </p:xfrm>
        <a:graphic>
          <a:graphicData uri="http://schemas.openxmlformats.org/presentationml/2006/ole">
            <mc:AlternateContent xmlns:mc="http://schemas.openxmlformats.org/markup-compatibility/2006">
              <mc:Choice xmlns:v="urn:schemas-microsoft-com:vml" Requires="v">
                <p:oleObj spid="_x0000_s22704" name="Equation" r:id="rId15" imgW="241200" imgH="164880" progId="Equation.DSMT4">
                  <p:embed/>
                </p:oleObj>
              </mc:Choice>
              <mc:Fallback>
                <p:oleObj name="Equation" r:id="rId15" imgW="241200" imgH="164880" progId="Equation.DSMT4">
                  <p:embed/>
                  <p:pic>
                    <p:nvPicPr>
                      <p:cNvPr id="0" name=""/>
                      <p:cNvPicPr/>
                      <p:nvPr/>
                    </p:nvPicPr>
                    <p:blipFill>
                      <a:blip r:embed="rId16"/>
                      <a:stretch>
                        <a:fillRect/>
                      </a:stretch>
                    </p:blipFill>
                    <p:spPr>
                      <a:xfrm>
                        <a:off x="275755" y="2003834"/>
                        <a:ext cx="402972" cy="275718"/>
                      </a:xfrm>
                      <a:prstGeom prst="rect">
                        <a:avLst/>
                      </a:prstGeom>
                    </p:spPr>
                  </p:pic>
                </p:oleObj>
              </mc:Fallback>
            </mc:AlternateContent>
          </a:graphicData>
        </a:graphic>
      </p:graphicFrame>
      <p:pic>
        <p:nvPicPr>
          <p:cNvPr id="107" name="Picture 9"/>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644008" y="1015276"/>
            <a:ext cx="4379165" cy="4058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オブジェクト 5"/>
          <p:cNvGraphicFramePr>
            <a:graphicFrameLocks noChangeAspect="1"/>
          </p:cNvGraphicFramePr>
          <p:nvPr>
            <p:extLst>
              <p:ext uri="{D42A27DB-BD31-4B8C-83A1-F6EECF244321}">
                <p14:modId xmlns:p14="http://schemas.microsoft.com/office/powerpoint/2010/main" val="3274304415"/>
              </p:ext>
            </p:extLst>
          </p:nvPr>
        </p:nvGraphicFramePr>
        <p:xfrm>
          <a:off x="3016611" y="1257560"/>
          <a:ext cx="1243422" cy="511185"/>
        </p:xfrm>
        <a:graphic>
          <a:graphicData uri="http://schemas.openxmlformats.org/presentationml/2006/ole">
            <mc:AlternateContent xmlns:mc="http://schemas.openxmlformats.org/markup-compatibility/2006">
              <mc:Choice xmlns:v="urn:schemas-microsoft-com:vml" Requires="v">
                <p:oleObj spid="_x0000_s22705" name="Equation" r:id="rId18" imgW="1143000" imgH="469800" progId="Equation.DSMT4">
                  <p:embed/>
                </p:oleObj>
              </mc:Choice>
              <mc:Fallback>
                <p:oleObj name="Equation" r:id="rId18" imgW="1143000" imgH="469800" progId="Equation.DSMT4">
                  <p:embed/>
                  <p:pic>
                    <p:nvPicPr>
                      <p:cNvPr id="0" name=""/>
                      <p:cNvPicPr/>
                      <p:nvPr/>
                    </p:nvPicPr>
                    <p:blipFill>
                      <a:blip r:embed="rId19"/>
                      <a:stretch>
                        <a:fillRect/>
                      </a:stretch>
                    </p:blipFill>
                    <p:spPr>
                      <a:xfrm>
                        <a:off x="3016611" y="1257560"/>
                        <a:ext cx="1243422" cy="511185"/>
                      </a:xfrm>
                      <a:prstGeom prst="rect">
                        <a:avLst/>
                      </a:prstGeom>
                    </p:spPr>
                  </p:pic>
                </p:oleObj>
              </mc:Fallback>
            </mc:AlternateContent>
          </a:graphicData>
        </a:graphic>
      </p:graphicFrame>
      <p:graphicFrame>
        <p:nvGraphicFramePr>
          <p:cNvPr id="18" name="オブジェクト 17"/>
          <p:cNvGraphicFramePr>
            <a:graphicFrameLocks noChangeAspect="1"/>
          </p:cNvGraphicFramePr>
          <p:nvPr>
            <p:extLst>
              <p:ext uri="{D42A27DB-BD31-4B8C-83A1-F6EECF244321}">
                <p14:modId xmlns:p14="http://schemas.microsoft.com/office/powerpoint/2010/main" val="3017400470"/>
              </p:ext>
            </p:extLst>
          </p:nvPr>
        </p:nvGraphicFramePr>
        <p:xfrm>
          <a:off x="3005540" y="1838186"/>
          <a:ext cx="774700" cy="261937"/>
        </p:xfrm>
        <a:graphic>
          <a:graphicData uri="http://schemas.openxmlformats.org/presentationml/2006/ole">
            <mc:AlternateContent xmlns:mc="http://schemas.openxmlformats.org/markup-compatibility/2006">
              <mc:Choice xmlns:v="urn:schemas-microsoft-com:vml" Requires="v">
                <p:oleObj spid="_x0000_s22706" name="Equation" r:id="rId20" imgW="711000" imgH="241200" progId="Equation.DSMT4">
                  <p:embed/>
                </p:oleObj>
              </mc:Choice>
              <mc:Fallback>
                <p:oleObj name="Equation" r:id="rId20" imgW="711000" imgH="241200" progId="Equation.DSMT4">
                  <p:embed/>
                  <p:pic>
                    <p:nvPicPr>
                      <p:cNvPr id="0" name="オブジェクト 5"/>
                      <p:cNvPicPr>
                        <a:picLocks noChangeAspect="1" noChangeArrowheads="1"/>
                      </p:cNvPicPr>
                      <p:nvPr/>
                    </p:nvPicPr>
                    <p:blipFill>
                      <a:blip r:embed="rId21"/>
                      <a:srcRect/>
                      <a:stretch>
                        <a:fillRect/>
                      </a:stretch>
                    </p:blipFill>
                    <p:spPr bwMode="auto">
                      <a:xfrm>
                        <a:off x="3005540" y="1838186"/>
                        <a:ext cx="7747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オブジェクト 26"/>
          <p:cNvGraphicFramePr>
            <a:graphicFrameLocks noChangeAspect="1"/>
          </p:cNvGraphicFramePr>
          <p:nvPr>
            <p:extLst>
              <p:ext uri="{D42A27DB-BD31-4B8C-83A1-F6EECF244321}">
                <p14:modId xmlns:p14="http://schemas.microsoft.com/office/powerpoint/2010/main" val="3323366005"/>
              </p:ext>
            </p:extLst>
          </p:nvPr>
        </p:nvGraphicFramePr>
        <p:xfrm>
          <a:off x="2998788" y="2143125"/>
          <a:ext cx="1271587" cy="511175"/>
        </p:xfrm>
        <a:graphic>
          <a:graphicData uri="http://schemas.openxmlformats.org/presentationml/2006/ole">
            <mc:AlternateContent xmlns:mc="http://schemas.openxmlformats.org/markup-compatibility/2006">
              <mc:Choice xmlns:v="urn:schemas-microsoft-com:vml" Requires="v">
                <p:oleObj spid="_x0000_s22707" name="Equation" r:id="rId22" imgW="1168200" imgH="469800" progId="Equation.DSMT4">
                  <p:embed/>
                </p:oleObj>
              </mc:Choice>
              <mc:Fallback>
                <p:oleObj name="Equation" r:id="rId22" imgW="1168200" imgH="469800" progId="Equation.DSMT4">
                  <p:embed/>
                  <p:pic>
                    <p:nvPicPr>
                      <p:cNvPr id="0" name="オブジェクト 5"/>
                      <p:cNvPicPr>
                        <a:picLocks noChangeAspect="1" noChangeArrowheads="1"/>
                      </p:cNvPicPr>
                      <p:nvPr/>
                    </p:nvPicPr>
                    <p:blipFill>
                      <a:blip r:embed="rId23"/>
                      <a:srcRect/>
                      <a:stretch>
                        <a:fillRect/>
                      </a:stretch>
                    </p:blipFill>
                    <p:spPr bwMode="auto">
                      <a:xfrm>
                        <a:off x="2998788" y="2143125"/>
                        <a:ext cx="12715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オブジェクト 28"/>
          <p:cNvGraphicFramePr>
            <a:graphicFrameLocks noChangeAspect="1"/>
          </p:cNvGraphicFramePr>
          <p:nvPr>
            <p:extLst>
              <p:ext uri="{D42A27DB-BD31-4B8C-83A1-F6EECF244321}">
                <p14:modId xmlns:p14="http://schemas.microsoft.com/office/powerpoint/2010/main" val="1761940803"/>
              </p:ext>
            </p:extLst>
          </p:nvPr>
        </p:nvGraphicFramePr>
        <p:xfrm>
          <a:off x="1058238" y="3260566"/>
          <a:ext cx="468052" cy="288032"/>
        </p:xfrm>
        <a:graphic>
          <a:graphicData uri="http://schemas.openxmlformats.org/presentationml/2006/ole">
            <mc:AlternateContent xmlns:mc="http://schemas.openxmlformats.org/markup-compatibility/2006">
              <mc:Choice xmlns:v="urn:schemas-microsoft-com:vml" Requires="v">
                <p:oleObj spid="_x0000_s22708" name="Equation" r:id="rId24" imgW="228600" imgH="139680" progId="Equation.DSMT4">
                  <p:embed/>
                </p:oleObj>
              </mc:Choice>
              <mc:Fallback>
                <p:oleObj name="Equation" r:id="rId24" imgW="228600" imgH="139680" progId="Equation.DSMT4">
                  <p:embed/>
                  <p:pic>
                    <p:nvPicPr>
                      <p:cNvPr id="0" name="オブジェクト 5"/>
                      <p:cNvPicPr>
                        <a:picLocks noChangeAspect="1" noChangeArrowheads="1"/>
                      </p:cNvPicPr>
                      <p:nvPr/>
                    </p:nvPicPr>
                    <p:blipFill>
                      <a:blip r:embed="rId25"/>
                      <a:srcRect/>
                      <a:stretch>
                        <a:fillRect/>
                      </a:stretch>
                    </p:blipFill>
                    <p:spPr bwMode="auto">
                      <a:xfrm>
                        <a:off x="1058238" y="3260566"/>
                        <a:ext cx="468052" cy="288032"/>
                      </a:xfrm>
                      <a:prstGeom prst="rect">
                        <a:avLst/>
                      </a:prstGeom>
                      <a:noFill/>
                      <a:ln>
                        <a:noFill/>
                      </a:ln>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2246712307"/>
              </p:ext>
            </p:extLst>
          </p:nvPr>
        </p:nvGraphicFramePr>
        <p:xfrm>
          <a:off x="265213" y="2992070"/>
          <a:ext cx="258763" cy="339725"/>
        </p:xfrm>
        <a:graphic>
          <a:graphicData uri="http://schemas.openxmlformats.org/presentationml/2006/ole">
            <mc:AlternateContent xmlns:mc="http://schemas.openxmlformats.org/markup-compatibility/2006">
              <mc:Choice xmlns:v="urn:schemas-microsoft-com:vml" Requires="v">
                <p:oleObj spid="_x0000_s22709" name="Equation" r:id="rId26" imgW="126720" imgH="164880" progId="Equation.DSMT4">
                  <p:embed/>
                </p:oleObj>
              </mc:Choice>
              <mc:Fallback>
                <p:oleObj name="Equation" r:id="rId26" imgW="126720" imgH="164880" progId="Equation.DSMT4">
                  <p:embed/>
                  <p:pic>
                    <p:nvPicPr>
                      <p:cNvPr id="0" name="オブジェクト 28"/>
                      <p:cNvPicPr>
                        <a:picLocks noChangeAspect="1" noChangeArrowheads="1"/>
                      </p:cNvPicPr>
                      <p:nvPr/>
                    </p:nvPicPr>
                    <p:blipFill>
                      <a:blip r:embed="rId27"/>
                      <a:srcRect/>
                      <a:stretch>
                        <a:fillRect/>
                      </a:stretch>
                    </p:blipFill>
                    <p:spPr bwMode="auto">
                      <a:xfrm>
                        <a:off x="265213" y="2992070"/>
                        <a:ext cx="258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オブジェクト 33"/>
          <p:cNvGraphicFramePr>
            <a:graphicFrameLocks noChangeAspect="1"/>
          </p:cNvGraphicFramePr>
          <p:nvPr>
            <p:extLst>
              <p:ext uri="{D42A27DB-BD31-4B8C-83A1-F6EECF244321}">
                <p14:modId xmlns:p14="http://schemas.microsoft.com/office/powerpoint/2010/main" val="2650817370"/>
              </p:ext>
            </p:extLst>
          </p:nvPr>
        </p:nvGraphicFramePr>
        <p:xfrm>
          <a:off x="3207632" y="2920062"/>
          <a:ext cx="258762" cy="339725"/>
        </p:xfrm>
        <a:graphic>
          <a:graphicData uri="http://schemas.openxmlformats.org/presentationml/2006/ole">
            <mc:AlternateContent xmlns:mc="http://schemas.openxmlformats.org/markup-compatibility/2006">
              <mc:Choice xmlns:v="urn:schemas-microsoft-com:vml" Requires="v">
                <p:oleObj spid="_x0000_s22710" name="Equation" r:id="rId28" imgW="126720" imgH="164880" progId="Equation.DSMT4">
                  <p:embed/>
                </p:oleObj>
              </mc:Choice>
              <mc:Fallback>
                <p:oleObj name="Equation" r:id="rId28" imgW="126720" imgH="164880" progId="Equation.DSMT4">
                  <p:embed/>
                  <p:pic>
                    <p:nvPicPr>
                      <p:cNvPr id="0" name="オブジェクト 32"/>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3207632" y="2920062"/>
                        <a:ext cx="2587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9" name="オブジェクト 108"/>
          <p:cNvGraphicFramePr>
            <a:graphicFrameLocks noChangeAspect="1"/>
          </p:cNvGraphicFramePr>
          <p:nvPr>
            <p:extLst>
              <p:ext uri="{D42A27DB-BD31-4B8C-83A1-F6EECF244321}">
                <p14:modId xmlns:p14="http://schemas.microsoft.com/office/powerpoint/2010/main" val="2249156399"/>
              </p:ext>
            </p:extLst>
          </p:nvPr>
        </p:nvGraphicFramePr>
        <p:xfrm>
          <a:off x="2836206" y="4104250"/>
          <a:ext cx="866775" cy="741362"/>
        </p:xfrm>
        <a:graphic>
          <a:graphicData uri="http://schemas.openxmlformats.org/presentationml/2006/ole">
            <mc:AlternateContent xmlns:mc="http://schemas.openxmlformats.org/markup-compatibility/2006">
              <mc:Choice xmlns:v="urn:schemas-microsoft-com:vml" Requires="v">
                <p:oleObj spid="_x0000_s22711" name="Equation" r:id="rId30" imgW="507960" imgH="431640" progId="Equation.DSMT4">
                  <p:embed/>
                </p:oleObj>
              </mc:Choice>
              <mc:Fallback>
                <p:oleObj name="Equation" r:id="rId30" imgW="507960" imgH="431640" progId="Equation.DSMT4">
                  <p:embed/>
                  <p:pic>
                    <p:nvPicPr>
                      <p:cNvPr id="0" name=""/>
                      <p:cNvPicPr>
                        <a:picLocks noChangeAspect="1" noChangeArrowheads="1"/>
                      </p:cNvPicPr>
                      <p:nvPr/>
                    </p:nvPicPr>
                    <p:blipFill>
                      <a:blip r:embed="rId31"/>
                      <a:srcRect/>
                      <a:stretch>
                        <a:fillRect/>
                      </a:stretch>
                    </p:blipFill>
                    <p:spPr bwMode="auto">
                      <a:xfrm>
                        <a:off x="2836206" y="4104250"/>
                        <a:ext cx="866775" cy="741362"/>
                      </a:xfrm>
                      <a:prstGeom prst="rect">
                        <a:avLst/>
                      </a:prstGeom>
                      <a:noFill/>
                      <a:extLst/>
                    </p:spPr>
                  </p:pic>
                </p:oleObj>
              </mc:Fallback>
            </mc:AlternateContent>
          </a:graphicData>
        </a:graphic>
      </p:graphicFrame>
      <p:graphicFrame>
        <p:nvGraphicFramePr>
          <p:cNvPr id="67" name="オブジェクト 66"/>
          <p:cNvGraphicFramePr>
            <a:graphicFrameLocks noChangeAspect="1"/>
          </p:cNvGraphicFramePr>
          <p:nvPr>
            <p:extLst>
              <p:ext uri="{D42A27DB-BD31-4B8C-83A1-F6EECF244321}">
                <p14:modId xmlns:p14="http://schemas.microsoft.com/office/powerpoint/2010/main" val="3366833492"/>
              </p:ext>
            </p:extLst>
          </p:nvPr>
        </p:nvGraphicFramePr>
        <p:xfrm>
          <a:off x="4572000" y="1554761"/>
          <a:ext cx="565150" cy="306387"/>
        </p:xfrm>
        <a:graphic>
          <a:graphicData uri="http://schemas.openxmlformats.org/presentationml/2006/ole">
            <mc:AlternateContent xmlns:mc="http://schemas.openxmlformats.org/markup-compatibility/2006">
              <mc:Choice xmlns:v="urn:schemas-microsoft-com:vml" Requires="v">
                <p:oleObj spid="_x0000_s22712" name="Equation" r:id="rId32" imgW="330120" imgH="177480" progId="Equation.DSMT4">
                  <p:embed/>
                </p:oleObj>
              </mc:Choice>
              <mc:Fallback>
                <p:oleObj name="Equation" r:id="rId32" imgW="330120" imgH="177480" progId="Equation.DSMT4">
                  <p:embed/>
                  <p:pic>
                    <p:nvPicPr>
                      <p:cNvPr id="0" name="オブジェクト 108"/>
                      <p:cNvPicPr>
                        <a:picLocks noChangeAspect="1" noChangeArrowheads="1"/>
                      </p:cNvPicPr>
                      <p:nvPr/>
                    </p:nvPicPr>
                    <p:blipFill>
                      <a:blip r:embed="rId33"/>
                      <a:srcRect/>
                      <a:stretch>
                        <a:fillRect/>
                      </a:stretch>
                    </p:blipFill>
                    <p:spPr bwMode="auto">
                      <a:xfrm>
                        <a:off x="4572000" y="1554761"/>
                        <a:ext cx="565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0" name="オブジェクト 109"/>
          <p:cNvGraphicFramePr>
            <a:graphicFrameLocks noChangeAspect="1"/>
          </p:cNvGraphicFramePr>
          <p:nvPr>
            <p:extLst>
              <p:ext uri="{D42A27DB-BD31-4B8C-83A1-F6EECF244321}">
                <p14:modId xmlns:p14="http://schemas.microsoft.com/office/powerpoint/2010/main" val="1687981944"/>
              </p:ext>
            </p:extLst>
          </p:nvPr>
        </p:nvGraphicFramePr>
        <p:xfrm>
          <a:off x="1103499" y="5373216"/>
          <a:ext cx="1495425" cy="719138"/>
        </p:xfrm>
        <a:graphic>
          <a:graphicData uri="http://schemas.openxmlformats.org/presentationml/2006/ole">
            <mc:AlternateContent xmlns:mc="http://schemas.openxmlformats.org/markup-compatibility/2006">
              <mc:Choice xmlns:v="urn:schemas-microsoft-com:vml" Requires="v">
                <p:oleObj spid="_x0000_s22713" name="Equation" r:id="rId34" imgW="876240" imgH="419040" progId="Equation.DSMT4">
                  <p:embed/>
                </p:oleObj>
              </mc:Choice>
              <mc:Fallback>
                <p:oleObj name="Equation" r:id="rId34" imgW="876240" imgH="419040" progId="Equation.DSMT4">
                  <p:embed/>
                  <p:pic>
                    <p:nvPicPr>
                      <p:cNvPr id="0" name=""/>
                      <p:cNvPicPr>
                        <a:picLocks noChangeAspect="1" noChangeArrowheads="1"/>
                      </p:cNvPicPr>
                      <p:nvPr/>
                    </p:nvPicPr>
                    <p:blipFill>
                      <a:blip r:embed="rId35"/>
                      <a:srcRect/>
                      <a:stretch>
                        <a:fillRect/>
                      </a:stretch>
                    </p:blipFill>
                    <p:spPr bwMode="auto">
                      <a:xfrm>
                        <a:off x="1103499" y="5373216"/>
                        <a:ext cx="1495425" cy="719138"/>
                      </a:xfrm>
                      <a:prstGeom prst="rect">
                        <a:avLst/>
                      </a:prstGeom>
                      <a:noFill/>
                      <a:extLst/>
                    </p:spPr>
                  </p:pic>
                </p:oleObj>
              </mc:Fallback>
            </mc:AlternateContent>
          </a:graphicData>
        </a:graphic>
      </p:graphicFrame>
      <p:graphicFrame>
        <p:nvGraphicFramePr>
          <p:cNvPr id="69" name="オブジェクト 68"/>
          <p:cNvGraphicFramePr>
            <a:graphicFrameLocks noChangeAspect="1"/>
          </p:cNvGraphicFramePr>
          <p:nvPr>
            <p:extLst>
              <p:ext uri="{D42A27DB-BD31-4B8C-83A1-F6EECF244321}">
                <p14:modId xmlns:p14="http://schemas.microsoft.com/office/powerpoint/2010/main" val="2687707282"/>
              </p:ext>
            </p:extLst>
          </p:nvPr>
        </p:nvGraphicFramePr>
        <p:xfrm>
          <a:off x="3191308" y="5301208"/>
          <a:ext cx="3141662" cy="958850"/>
        </p:xfrm>
        <a:graphic>
          <a:graphicData uri="http://schemas.openxmlformats.org/presentationml/2006/ole">
            <mc:AlternateContent xmlns:mc="http://schemas.openxmlformats.org/markup-compatibility/2006">
              <mc:Choice xmlns:v="urn:schemas-microsoft-com:vml" Requires="v">
                <p:oleObj spid="_x0000_s22714" name="Equation" r:id="rId36" imgW="1841400" imgH="558720" progId="Equation.DSMT4">
                  <p:embed/>
                </p:oleObj>
              </mc:Choice>
              <mc:Fallback>
                <p:oleObj name="Equation" r:id="rId36" imgW="1841400" imgH="558720" progId="Equation.DSMT4">
                  <p:embed/>
                  <p:pic>
                    <p:nvPicPr>
                      <p:cNvPr id="0" name="オブジェクト 108"/>
                      <p:cNvPicPr>
                        <a:picLocks noChangeAspect="1" noChangeArrowheads="1"/>
                      </p:cNvPicPr>
                      <p:nvPr/>
                    </p:nvPicPr>
                    <p:blipFill>
                      <a:blip r:embed="rId37"/>
                      <a:srcRect/>
                      <a:stretch>
                        <a:fillRect/>
                      </a:stretch>
                    </p:blipFill>
                    <p:spPr bwMode="auto">
                      <a:xfrm>
                        <a:off x="3191308" y="5301208"/>
                        <a:ext cx="3141662"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1" name="オブジェクト 70"/>
          <p:cNvGraphicFramePr>
            <a:graphicFrameLocks noChangeAspect="1"/>
          </p:cNvGraphicFramePr>
          <p:nvPr>
            <p:extLst>
              <p:ext uri="{D42A27DB-BD31-4B8C-83A1-F6EECF244321}">
                <p14:modId xmlns:p14="http://schemas.microsoft.com/office/powerpoint/2010/main" val="3474046551"/>
              </p:ext>
            </p:extLst>
          </p:nvPr>
        </p:nvGraphicFramePr>
        <p:xfrm>
          <a:off x="1007655" y="5157192"/>
          <a:ext cx="469900" cy="254000"/>
        </p:xfrm>
        <a:graphic>
          <a:graphicData uri="http://schemas.openxmlformats.org/presentationml/2006/ole">
            <mc:AlternateContent xmlns:mc="http://schemas.openxmlformats.org/markup-compatibility/2006">
              <mc:Choice xmlns:v="urn:schemas-microsoft-com:vml" Requires="v">
                <p:oleObj spid="_x0000_s22715" name="Equation" r:id="rId38" imgW="469800" imgH="253800" progId="Equation.DSMT4">
                  <p:embed/>
                </p:oleObj>
              </mc:Choice>
              <mc:Fallback>
                <p:oleObj name="Equation" r:id="rId38" imgW="469800" imgH="253800" progId="Equation.DSMT4">
                  <p:embed/>
                  <p:pic>
                    <p:nvPicPr>
                      <p:cNvPr id="0" name=""/>
                      <p:cNvPicPr/>
                      <p:nvPr/>
                    </p:nvPicPr>
                    <p:blipFill>
                      <a:blip r:embed="rId39"/>
                      <a:stretch>
                        <a:fillRect/>
                      </a:stretch>
                    </p:blipFill>
                    <p:spPr>
                      <a:xfrm>
                        <a:off x="1007655" y="5157192"/>
                        <a:ext cx="469900" cy="254000"/>
                      </a:xfrm>
                      <a:prstGeom prst="rect">
                        <a:avLst/>
                      </a:prstGeom>
                    </p:spPr>
                  </p:pic>
                </p:oleObj>
              </mc:Fallback>
            </mc:AlternateContent>
          </a:graphicData>
        </a:graphic>
      </p:graphicFrame>
      <p:graphicFrame>
        <p:nvGraphicFramePr>
          <p:cNvPr id="72" name="オブジェクト 71"/>
          <p:cNvGraphicFramePr>
            <a:graphicFrameLocks noChangeAspect="1"/>
          </p:cNvGraphicFramePr>
          <p:nvPr>
            <p:extLst>
              <p:ext uri="{D42A27DB-BD31-4B8C-83A1-F6EECF244321}">
                <p14:modId xmlns:p14="http://schemas.microsoft.com/office/powerpoint/2010/main" val="3966448187"/>
              </p:ext>
            </p:extLst>
          </p:nvPr>
        </p:nvGraphicFramePr>
        <p:xfrm>
          <a:off x="3016611" y="5073807"/>
          <a:ext cx="1054100" cy="330200"/>
        </p:xfrm>
        <a:graphic>
          <a:graphicData uri="http://schemas.openxmlformats.org/presentationml/2006/ole">
            <mc:AlternateContent xmlns:mc="http://schemas.openxmlformats.org/markup-compatibility/2006">
              <mc:Choice xmlns:v="urn:schemas-microsoft-com:vml" Requires="v">
                <p:oleObj spid="_x0000_s22716" name="Equation" r:id="rId40" imgW="1054080" imgH="330120" progId="Equation.DSMT4">
                  <p:embed/>
                </p:oleObj>
              </mc:Choice>
              <mc:Fallback>
                <p:oleObj name="Equation" r:id="rId40" imgW="1054080" imgH="330120" progId="Equation.DSMT4">
                  <p:embed/>
                  <p:pic>
                    <p:nvPicPr>
                      <p:cNvPr id="0" name="オブジェクト 70"/>
                      <p:cNvPicPr>
                        <a:picLocks noChangeAspect="1" noChangeArrowheads="1"/>
                      </p:cNvPicPr>
                      <p:nvPr/>
                    </p:nvPicPr>
                    <p:blipFill>
                      <a:blip r:embed="rId41"/>
                      <a:srcRect/>
                      <a:stretch>
                        <a:fillRect/>
                      </a:stretch>
                    </p:blipFill>
                    <p:spPr bwMode="auto">
                      <a:xfrm>
                        <a:off x="3016611" y="5073807"/>
                        <a:ext cx="105410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直線矢印コネクタ 4"/>
          <p:cNvCxnSpPr/>
          <p:nvPr/>
        </p:nvCxnSpPr>
        <p:spPr>
          <a:xfrm flipV="1">
            <a:off x="8172400" y="4725144"/>
            <a:ext cx="0" cy="6480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オブジェクト 6"/>
          <p:cNvGraphicFramePr>
            <a:graphicFrameLocks noChangeAspect="1"/>
          </p:cNvGraphicFramePr>
          <p:nvPr>
            <p:extLst>
              <p:ext uri="{D42A27DB-BD31-4B8C-83A1-F6EECF244321}">
                <p14:modId xmlns:p14="http://schemas.microsoft.com/office/powerpoint/2010/main" val="114023536"/>
              </p:ext>
            </p:extLst>
          </p:nvPr>
        </p:nvGraphicFramePr>
        <p:xfrm>
          <a:off x="7868393" y="5517232"/>
          <a:ext cx="608013" cy="676275"/>
        </p:xfrm>
        <a:graphic>
          <a:graphicData uri="http://schemas.openxmlformats.org/presentationml/2006/ole">
            <mc:AlternateContent xmlns:mc="http://schemas.openxmlformats.org/markup-compatibility/2006">
              <mc:Choice xmlns:v="urn:schemas-microsoft-com:vml" Requires="v">
                <p:oleObj spid="_x0000_s22717" name="Equation" r:id="rId42" imgW="355320" imgH="393480" progId="Equation.DSMT4">
                  <p:embed/>
                </p:oleObj>
              </mc:Choice>
              <mc:Fallback>
                <p:oleObj name="Equation" r:id="rId42" imgW="355320" imgH="393480" progId="Equation.DSMT4">
                  <p:embed/>
                  <p:pic>
                    <p:nvPicPr>
                      <p:cNvPr id="0" name="オブジェクト 109"/>
                      <p:cNvPicPr>
                        <a:picLocks noChangeAspect="1" noChangeArrowheads="1"/>
                      </p:cNvPicPr>
                      <p:nvPr/>
                    </p:nvPicPr>
                    <p:blipFill>
                      <a:blip r:embed="rId43"/>
                      <a:srcRect/>
                      <a:stretch>
                        <a:fillRect/>
                      </a:stretch>
                    </p:blipFill>
                    <p:spPr bwMode="auto">
                      <a:xfrm>
                        <a:off x="7868393" y="5517232"/>
                        <a:ext cx="6080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2366626146"/>
              </p:ext>
            </p:extLst>
          </p:nvPr>
        </p:nvGraphicFramePr>
        <p:xfrm>
          <a:off x="7524328" y="5246216"/>
          <a:ext cx="508000" cy="254000"/>
        </p:xfrm>
        <a:graphic>
          <a:graphicData uri="http://schemas.openxmlformats.org/presentationml/2006/ole">
            <mc:AlternateContent xmlns:mc="http://schemas.openxmlformats.org/markup-compatibility/2006">
              <mc:Choice xmlns:v="urn:schemas-microsoft-com:vml" Requires="v">
                <p:oleObj spid="_x0000_s22718" name="Equation" r:id="rId44" imgW="507960" imgH="253800" progId="Equation.DSMT4">
                  <p:embed/>
                </p:oleObj>
              </mc:Choice>
              <mc:Fallback>
                <p:oleObj name="Equation" r:id="rId44" imgW="507960" imgH="253800" progId="Equation.DSMT4">
                  <p:embed/>
                  <p:pic>
                    <p:nvPicPr>
                      <p:cNvPr id="0" name="オブジェクト 70"/>
                      <p:cNvPicPr>
                        <a:picLocks noChangeAspect="1" noChangeArrowheads="1"/>
                      </p:cNvPicPr>
                      <p:nvPr/>
                    </p:nvPicPr>
                    <p:blipFill>
                      <a:blip r:embed="rId45"/>
                      <a:srcRect/>
                      <a:stretch>
                        <a:fillRect/>
                      </a:stretch>
                    </p:blipFill>
                    <p:spPr bwMode="auto">
                      <a:xfrm>
                        <a:off x="7524328" y="5246216"/>
                        <a:ext cx="508000" cy="254000"/>
                      </a:xfrm>
                      <a:prstGeom prst="rect">
                        <a:avLst/>
                      </a:prstGeom>
                      <a:noFill/>
                      <a:ln>
                        <a:noFill/>
                      </a:ln>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1720311754"/>
              </p:ext>
            </p:extLst>
          </p:nvPr>
        </p:nvGraphicFramePr>
        <p:xfrm>
          <a:off x="4540250" y="1343025"/>
          <a:ext cx="533400" cy="254000"/>
        </p:xfrm>
        <a:graphic>
          <a:graphicData uri="http://schemas.openxmlformats.org/presentationml/2006/ole">
            <mc:AlternateContent xmlns:mc="http://schemas.openxmlformats.org/markup-compatibility/2006">
              <mc:Choice xmlns:v="urn:schemas-microsoft-com:vml" Requires="v">
                <p:oleObj spid="_x0000_s22719" name="Equation" r:id="rId46" imgW="533160" imgH="253800" progId="Equation.DSMT4">
                  <p:embed/>
                </p:oleObj>
              </mc:Choice>
              <mc:Fallback>
                <p:oleObj name="Equation" r:id="rId46" imgW="533160" imgH="253800" progId="Equation.DSMT4">
                  <p:embed/>
                  <p:pic>
                    <p:nvPicPr>
                      <p:cNvPr id="0" name="オブジェクト 70"/>
                      <p:cNvPicPr>
                        <a:picLocks noChangeAspect="1" noChangeArrowheads="1"/>
                      </p:cNvPicPr>
                      <p:nvPr/>
                    </p:nvPicPr>
                    <p:blipFill>
                      <a:blip r:embed="rId47"/>
                      <a:srcRect/>
                      <a:stretch>
                        <a:fillRect/>
                      </a:stretch>
                    </p:blipFill>
                    <p:spPr bwMode="auto">
                      <a:xfrm>
                        <a:off x="4540250" y="1343025"/>
                        <a:ext cx="5334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898560666"/>
              </p:ext>
            </p:extLst>
          </p:nvPr>
        </p:nvGraphicFramePr>
        <p:xfrm>
          <a:off x="1623974" y="2052553"/>
          <a:ext cx="438150" cy="439738"/>
        </p:xfrm>
        <a:graphic>
          <a:graphicData uri="http://schemas.openxmlformats.org/presentationml/2006/ole">
            <mc:AlternateContent xmlns:mc="http://schemas.openxmlformats.org/markup-compatibility/2006">
              <mc:Choice xmlns:v="urn:schemas-microsoft-com:vml" Requires="v">
                <p:oleObj spid="_x0000_s22720" name="Equation" r:id="rId48" imgW="253800" imgH="253800" progId="Equation.DSMT4">
                  <p:embed/>
                </p:oleObj>
              </mc:Choice>
              <mc:Fallback>
                <p:oleObj name="Equation" r:id="rId48" imgW="253800" imgH="253800" progId="Equation.DSMT4">
                  <p:embed/>
                  <p:pic>
                    <p:nvPicPr>
                      <p:cNvPr id="0" name="オブジェクト 57"/>
                      <p:cNvPicPr>
                        <a:picLocks noChangeAspect="1" noChangeArrowheads="1"/>
                      </p:cNvPicPr>
                      <p:nvPr/>
                    </p:nvPicPr>
                    <p:blipFill>
                      <a:blip r:embed="rId49"/>
                      <a:srcRect/>
                      <a:stretch>
                        <a:fillRect/>
                      </a:stretch>
                    </p:blipFill>
                    <p:spPr bwMode="auto">
                      <a:xfrm>
                        <a:off x="1623974" y="2052553"/>
                        <a:ext cx="4381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1328493075"/>
              </p:ext>
            </p:extLst>
          </p:nvPr>
        </p:nvGraphicFramePr>
        <p:xfrm>
          <a:off x="7164288" y="1354925"/>
          <a:ext cx="1250950" cy="296862"/>
        </p:xfrm>
        <a:graphic>
          <a:graphicData uri="http://schemas.openxmlformats.org/presentationml/2006/ole">
            <mc:AlternateContent xmlns:mc="http://schemas.openxmlformats.org/markup-compatibility/2006">
              <mc:Choice xmlns:v="urn:schemas-microsoft-com:vml" Requires="v">
                <p:oleObj spid="_x0000_s22721" name="Equation" r:id="rId50" imgW="749160" imgH="177480" progId="Equation.DSMT4">
                  <p:embed/>
                </p:oleObj>
              </mc:Choice>
              <mc:Fallback>
                <p:oleObj name="Equation" r:id="rId50" imgW="749160" imgH="177480" progId="Equation.DSMT4">
                  <p:embed/>
                  <p:pic>
                    <p:nvPicPr>
                      <p:cNvPr id="0" name="オブジェクト 4129"/>
                      <p:cNvPicPr>
                        <a:picLocks noChangeAspect="1" noChangeArrowheads="1"/>
                      </p:cNvPicPr>
                      <p:nvPr/>
                    </p:nvPicPr>
                    <p:blipFill>
                      <a:blip r:embed="rId51"/>
                      <a:srcRect/>
                      <a:stretch>
                        <a:fillRect/>
                      </a:stretch>
                    </p:blipFill>
                    <p:spPr bwMode="auto">
                      <a:xfrm>
                        <a:off x="7164288" y="1354925"/>
                        <a:ext cx="125095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3441144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normAutofit/>
          </a:bodyPr>
          <a:lstStyle/>
          <a:p>
            <a:r>
              <a:rPr lang="ja-JP" altLang="en-US" dirty="0" smtClean="0">
                <a:solidFill>
                  <a:srgbClr val="FF0000"/>
                </a:solidFill>
              </a:rPr>
              <a:t>高温域</a:t>
            </a:r>
            <a:r>
              <a:rPr lang="ja-JP" altLang="en-US" dirty="0" smtClean="0"/>
              <a:t>材料の最大変換効率</a:t>
            </a:r>
            <a:r>
              <a:rPr lang="en-US" altLang="ja-JP" dirty="0" err="1" smtClean="0"/>
              <a:t>η</a:t>
            </a:r>
            <a:r>
              <a:rPr lang="en-US" altLang="ja-JP" sz="2400" dirty="0" err="1" smtClean="0"/>
              <a:t>max</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5637171" y="1473001"/>
            <a:ext cx="2337884" cy="1466597"/>
            <a:chOff x="570664" y="1988840"/>
            <a:chExt cx="2337884" cy="1466597"/>
          </a:xfrm>
        </p:grpSpPr>
        <p:sp>
          <p:nvSpPr>
            <p:cNvPr id="36" name="正方形/長方形 35"/>
            <p:cNvSpPr/>
            <p:nvPr/>
          </p:nvSpPr>
          <p:spPr>
            <a:xfrm>
              <a:off x="899592" y="2132856"/>
              <a:ext cx="648072" cy="1178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907704" y="2132856"/>
              <a:ext cx="628996" cy="116953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99592" y="1988840"/>
              <a:ext cx="1656184"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1904951" y="3309748"/>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570664" y="3311421"/>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41" name="直線コネクタ 40"/>
          <p:cNvCxnSpPr/>
          <p:nvPr/>
        </p:nvCxnSpPr>
        <p:spPr>
          <a:xfrm>
            <a:off x="5637171" y="2842263"/>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7982323" y="2842263"/>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下矢印 55"/>
          <p:cNvSpPr/>
          <p:nvPr/>
        </p:nvSpPr>
        <p:spPr>
          <a:xfrm>
            <a:off x="6511415" y="2992070"/>
            <a:ext cx="621228" cy="36004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下矢印 56"/>
          <p:cNvSpPr/>
          <p:nvPr/>
        </p:nvSpPr>
        <p:spPr>
          <a:xfrm>
            <a:off x="6346177" y="1241695"/>
            <a:ext cx="896027" cy="3298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8" name="オブジェクト 57"/>
          <p:cNvGraphicFramePr>
            <a:graphicFrameLocks noChangeAspect="1"/>
          </p:cNvGraphicFramePr>
          <p:nvPr>
            <p:extLst>
              <p:ext uri="{D42A27DB-BD31-4B8C-83A1-F6EECF244321}">
                <p14:modId xmlns:p14="http://schemas.microsoft.com/office/powerpoint/2010/main" val="352958459"/>
              </p:ext>
            </p:extLst>
          </p:nvPr>
        </p:nvGraphicFramePr>
        <p:xfrm>
          <a:off x="5580977" y="1241695"/>
          <a:ext cx="328927" cy="394711"/>
        </p:xfrm>
        <a:graphic>
          <a:graphicData uri="http://schemas.openxmlformats.org/presentationml/2006/ole">
            <mc:AlternateContent xmlns:mc="http://schemas.openxmlformats.org/markup-compatibility/2006">
              <mc:Choice xmlns:v="urn:schemas-microsoft-com:vml" Requires="v">
                <p:oleObj spid="_x0000_s10910"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0977" y="1241695"/>
                        <a:ext cx="328927" cy="394711"/>
                      </a:xfrm>
                      <a:prstGeom prst="rect">
                        <a:avLst/>
                      </a:prstGeom>
                      <a:noFill/>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281849972"/>
              </p:ext>
            </p:extLst>
          </p:nvPr>
        </p:nvGraphicFramePr>
        <p:xfrm>
          <a:off x="4696682" y="2496349"/>
          <a:ext cx="1331913" cy="355600"/>
        </p:xfrm>
        <a:graphic>
          <a:graphicData uri="http://schemas.openxmlformats.org/presentationml/2006/ole">
            <mc:AlternateContent xmlns:mc="http://schemas.openxmlformats.org/markup-compatibility/2006">
              <mc:Choice xmlns:v="urn:schemas-microsoft-com:vml" Requires="v">
                <p:oleObj spid="_x0000_s10911" name="Equation" r:id="rId7" imgW="685800" imgH="228600" progId="Equation.DSMT4">
                  <p:embed/>
                </p:oleObj>
              </mc:Choice>
              <mc:Fallback>
                <p:oleObj name="Equation" r:id="rId7" imgW="685800" imgH="228600" progId="Equation.DSMT4">
                  <p:embed/>
                  <p:pic>
                    <p:nvPicPr>
                      <p:cNvPr id="0" name=""/>
                      <p:cNvPicPr>
                        <a:picLocks noChangeAspect="1" noChangeArrowheads="1"/>
                      </p:cNvPicPr>
                      <p:nvPr/>
                    </p:nvPicPr>
                    <p:blipFill>
                      <a:blip r:embed="rId8"/>
                      <a:srcRect/>
                      <a:stretch>
                        <a:fillRect/>
                      </a:stretch>
                    </p:blipFill>
                    <p:spPr bwMode="auto">
                      <a:xfrm>
                        <a:off x="4696682" y="2496349"/>
                        <a:ext cx="1331913" cy="355600"/>
                      </a:xfrm>
                      <a:prstGeom prst="rect">
                        <a:avLst/>
                      </a:prstGeom>
                      <a:noFill/>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1384641256"/>
              </p:ext>
            </p:extLst>
          </p:nvPr>
        </p:nvGraphicFramePr>
        <p:xfrm>
          <a:off x="6642288" y="1223254"/>
          <a:ext cx="319521" cy="321755"/>
        </p:xfrm>
        <a:graphic>
          <a:graphicData uri="http://schemas.openxmlformats.org/presentationml/2006/ole">
            <mc:AlternateContent xmlns:mc="http://schemas.openxmlformats.org/markup-compatibility/2006">
              <mc:Choice xmlns:v="urn:schemas-microsoft-com:vml" Requires="v">
                <p:oleObj spid="_x0000_s10912" name="Equation" r:id="rId9" imgW="228600" imgH="228600" progId="">
                  <p:embed/>
                </p:oleObj>
              </mc:Choice>
              <mc:Fallback>
                <p:oleObj name="Equation" r:id="rId9" imgW="2286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42288" y="1223254"/>
                        <a:ext cx="319521" cy="321755"/>
                      </a:xfrm>
                      <a:prstGeom prst="rect">
                        <a:avLst/>
                      </a:prstGeom>
                      <a:noFill/>
                      <a:extLst/>
                    </p:spPr>
                  </p:pic>
                </p:oleObj>
              </mc:Fallback>
            </mc:AlternateContent>
          </a:graphicData>
        </a:graphic>
      </p:graphicFrame>
      <p:sp>
        <p:nvSpPr>
          <p:cNvPr id="64" name="テキスト ボックス 63"/>
          <p:cNvSpPr txBox="1"/>
          <p:nvPr/>
        </p:nvSpPr>
        <p:spPr>
          <a:xfrm>
            <a:off x="6076916" y="1627556"/>
            <a:ext cx="642785" cy="461665"/>
          </a:xfrm>
          <a:prstGeom prst="rect">
            <a:avLst/>
          </a:prstGeom>
          <a:noFill/>
        </p:spPr>
        <p:txBody>
          <a:bodyPr wrap="square" rtlCol="0">
            <a:spAutoFit/>
          </a:bodyPr>
          <a:lstStyle/>
          <a:p>
            <a:r>
              <a:rPr kumimoji="1" lang="en-US" altLang="ja-JP" sz="2400" b="1" dirty="0" smtClean="0">
                <a:solidFill>
                  <a:schemeClr val="bg1"/>
                </a:solidFill>
              </a:rPr>
              <a:t>n</a:t>
            </a:r>
            <a:endParaRPr kumimoji="1" lang="ja-JP" altLang="en-US" sz="2400" b="1" dirty="0">
              <a:solidFill>
                <a:schemeClr val="bg1"/>
              </a:solidFill>
            </a:endParaRPr>
          </a:p>
        </p:txBody>
      </p:sp>
      <p:sp>
        <p:nvSpPr>
          <p:cNvPr id="65" name="テキスト ボックス 64"/>
          <p:cNvSpPr txBox="1"/>
          <p:nvPr/>
        </p:nvSpPr>
        <p:spPr>
          <a:xfrm>
            <a:off x="7151865" y="1628608"/>
            <a:ext cx="642785" cy="461665"/>
          </a:xfrm>
          <a:prstGeom prst="rect">
            <a:avLst/>
          </a:prstGeom>
          <a:noFill/>
        </p:spPr>
        <p:txBody>
          <a:bodyPr wrap="square" rtlCol="0">
            <a:spAutoFit/>
          </a:bodyPr>
          <a:lstStyle/>
          <a:p>
            <a:r>
              <a:rPr lang="en-US" altLang="ja-JP" sz="2400" b="1" dirty="0">
                <a:solidFill>
                  <a:schemeClr val="bg1"/>
                </a:solidFill>
              </a:rPr>
              <a:t>p</a:t>
            </a:r>
            <a:endParaRPr kumimoji="1" lang="ja-JP" altLang="en-US" sz="2400" b="1" dirty="0">
              <a:solidFill>
                <a:schemeClr val="bg1"/>
              </a:solidFill>
            </a:endParaRPr>
          </a:p>
        </p:txBody>
      </p:sp>
      <p:grpSp>
        <p:nvGrpSpPr>
          <p:cNvPr id="74" name="グループ化 73"/>
          <p:cNvGrpSpPr/>
          <p:nvPr/>
        </p:nvGrpSpPr>
        <p:grpSpPr>
          <a:xfrm>
            <a:off x="5241572" y="2756848"/>
            <a:ext cx="2908180" cy="1267910"/>
            <a:chOff x="5904505" y="3333627"/>
            <a:chExt cx="2908180" cy="1267910"/>
          </a:xfrm>
        </p:grpSpPr>
        <p:cxnSp>
          <p:nvCxnSpPr>
            <p:cNvPr id="42" name="直線コネクタ 41"/>
            <p:cNvCxnSpPr/>
            <p:nvPr/>
          </p:nvCxnSpPr>
          <p:spPr>
            <a:xfrm>
              <a:off x="6296920" y="4070403"/>
              <a:ext cx="7352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7910437" y="4070403"/>
              <a:ext cx="758232" cy="12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7032157" y="3918340"/>
              <a:ext cx="878280" cy="291480"/>
              <a:chOff x="1279304" y="4434179"/>
              <a:chExt cx="878280" cy="291480"/>
            </a:xfrm>
          </p:grpSpPr>
          <p:cxnSp>
            <p:nvCxnSpPr>
              <p:cNvPr id="46" name="直線コネクタ 45"/>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flipV="1">
              <a:off x="7032157" y="3918340"/>
              <a:ext cx="952436" cy="2914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148389" y="3333627"/>
              <a:ext cx="0" cy="7037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812685" y="3333627"/>
              <a:ext cx="0" cy="684912"/>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877971" y="4232205"/>
              <a:ext cx="1205130" cy="369332"/>
            </a:xfrm>
            <a:prstGeom prst="rect">
              <a:avLst/>
            </a:prstGeom>
            <a:noFill/>
          </p:spPr>
          <p:txBody>
            <a:bodyPr wrap="square" rtlCol="0">
              <a:spAutoFit/>
            </a:bodyPr>
            <a:lstStyle/>
            <a:p>
              <a:r>
                <a:rPr lang="ja-JP" altLang="en-US" dirty="0" smtClean="0"/>
                <a:t>外部負荷</a:t>
              </a:r>
              <a:endParaRPr kumimoji="1" lang="ja-JP" altLang="en-US" dirty="0"/>
            </a:p>
          </p:txBody>
        </p:sp>
        <p:graphicFrame>
          <p:nvGraphicFramePr>
            <p:cNvPr id="62" name="オブジェクト 61"/>
            <p:cNvGraphicFramePr>
              <a:graphicFrameLocks noChangeAspect="1"/>
            </p:cNvGraphicFramePr>
            <p:nvPr>
              <p:extLst>
                <p:ext uri="{D42A27DB-BD31-4B8C-83A1-F6EECF244321}">
                  <p14:modId xmlns:p14="http://schemas.microsoft.com/office/powerpoint/2010/main" val="3345290325"/>
                </p:ext>
              </p:extLst>
            </p:nvPr>
          </p:nvGraphicFramePr>
          <p:xfrm>
            <a:off x="7358314" y="3543305"/>
            <a:ext cx="300121" cy="340295"/>
          </p:xfrm>
          <a:graphic>
            <a:graphicData uri="http://schemas.openxmlformats.org/presentationml/2006/ole">
              <mc:AlternateContent xmlns:mc="http://schemas.openxmlformats.org/markup-compatibility/2006">
                <mc:Choice xmlns:v="urn:schemas-microsoft-com:vml" Requires="v">
                  <p:oleObj spid="_x0000_s10913" name="Equation" r:id="rId11" imgW="203112" imgH="228501" progId="">
                    <p:embed/>
                  </p:oleObj>
                </mc:Choice>
                <mc:Fallback>
                  <p:oleObj name="Equation" r:id="rId11" imgW="203112" imgH="228501"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314" y="3543305"/>
                          <a:ext cx="300121" cy="340295"/>
                        </a:xfrm>
                        <a:prstGeom prst="rect">
                          <a:avLst/>
                        </a:prstGeom>
                        <a:noFill/>
                        <a:extLst/>
                      </p:spPr>
                    </p:pic>
                  </p:oleObj>
                </mc:Fallback>
              </mc:AlternateContent>
            </a:graphicData>
          </a:graphic>
        </p:graphicFrame>
        <p:graphicFrame>
          <p:nvGraphicFramePr>
            <p:cNvPr id="63" name="オブジェクト 62"/>
            <p:cNvGraphicFramePr>
              <a:graphicFrameLocks noChangeAspect="1"/>
            </p:cNvGraphicFramePr>
            <p:nvPr>
              <p:extLst>
                <p:ext uri="{D42A27DB-BD31-4B8C-83A1-F6EECF244321}">
                  <p14:modId xmlns:p14="http://schemas.microsoft.com/office/powerpoint/2010/main" val="791232805"/>
                </p:ext>
              </p:extLst>
            </p:nvPr>
          </p:nvGraphicFramePr>
          <p:xfrm>
            <a:off x="7972178" y="4140299"/>
            <a:ext cx="303213" cy="330200"/>
          </p:xfrm>
          <a:graphic>
            <a:graphicData uri="http://schemas.openxmlformats.org/presentationml/2006/ole">
              <mc:AlternateContent xmlns:mc="http://schemas.openxmlformats.org/markup-compatibility/2006">
                <mc:Choice xmlns:v="urn:schemas-microsoft-com:vml" Requires="v">
                  <p:oleObj spid="_x0000_s10914" name="Equation" r:id="rId13" imgW="152280" imgH="164880" progId="">
                    <p:embed/>
                  </p:oleObj>
                </mc:Choice>
                <mc:Fallback>
                  <p:oleObj name="Equation" r:id="rId13" imgW="152280" imgH="164880" progId="">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972178" y="4140299"/>
                          <a:ext cx="303213" cy="330200"/>
                        </a:xfrm>
                        <a:prstGeom prst="rect">
                          <a:avLst/>
                        </a:prstGeom>
                        <a:noFill/>
                        <a:extLst/>
                      </p:spPr>
                    </p:pic>
                  </p:oleObj>
                </mc:Fallback>
              </mc:AlternateContent>
            </a:graphicData>
          </a:graphic>
        </p:graphicFrame>
        <p:sp>
          <p:nvSpPr>
            <p:cNvPr id="66" name="テキスト ボックス 65"/>
            <p:cNvSpPr txBox="1"/>
            <p:nvPr/>
          </p:nvSpPr>
          <p:spPr>
            <a:xfrm>
              <a:off x="5904505" y="4146812"/>
              <a:ext cx="506404" cy="276999"/>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grpSp>
      <p:graphicFrame>
        <p:nvGraphicFramePr>
          <p:cNvPr id="18" name="オブジェクト 17"/>
          <p:cNvGraphicFramePr>
            <a:graphicFrameLocks noChangeAspect="1"/>
          </p:cNvGraphicFramePr>
          <p:nvPr>
            <p:extLst>
              <p:ext uri="{D42A27DB-BD31-4B8C-83A1-F6EECF244321}">
                <p14:modId xmlns:p14="http://schemas.microsoft.com/office/powerpoint/2010/main" val="3560157039"/>
              </p:ext>
            </p:extLst>
          </p:nvPr>
        </p:nvGraphicFramePr>
        <p:xfrm>
          <a:off x="6589401" y="1981913"/>
          <a:ext cx="438150" cy="439737"/>
        </p:xfrm>
        <a:graphic>
          <a:graphicData uri="http://schemas.openxmlformats.org/presentationml/2006/ole">
            <mc:AlternateContent xmlns:mc="http://schemas.openxmlformats.org/markup-compatibility/2006">
              <mc:Choice xmlns:v="urn:schemas-microsoft-com:vml" Requires="v">
                <p:oleObj spid="_x0000_s10915" name="Equation" r:id="rId15" imgW="253800" imgH="253800" progId="Equation.DSMT4">
                  <p:embed/>
                </p:oleObj>
              </mc:Choice>
              <mc:Fallback>
                <p:oleObj name="Equation" r:id="rId15" imgW="253800" imgH="25380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89401" y="1981913"/>
                        <a:ext cx="4381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9" name="直線矢印コネクタ 28"/>
          <p:cNvCxnSpPr/>
          <p:nvPr/>
        </p:nvCxnSpPr>
        <p:spPr>
          <a:xfrm>
            <a:off x="4860044" y="2090273"/>
            <a:ext cx="1080120"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flipH="1">
            <a:off x="7626620" y="2106265"/>
            <a:ext cx="1296144"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4919258" y="1720941"/>
            <a:ext cx="819991" cy="369332"/>
          </a:xfrm>
          <a:prstGeom prst="rect">
            <a:avLst/>
          </a:prstGeom>
          <a:noFill/>
        </p:spPr>
        <p:txBody>
          <a:bodyPr wrap="square" rtlCol="0">
            <a:spAutoFit/>
          </a:bodyPr>
          <a:lstStyle/>
          <a:p>
            <a:r>
              <a:rPr lang="en-US" altLang="ja-JP" dirty="0" err="1">
                <a:solidFill>
                  <a:srgbClr val="0070C0"/>
                </a:solidFill>
              </a:rPr>
              <a:t>SiGe</a:t>
            </a:r>
            <a:endParaRPr kumimoji="1" lang="ja-JP" altLang="en-US" baseline="-25000" dirty="0">
              <a:solidFill>
                <a:srgbClr val="0070C0"/>
              </a:solidFill>
            </a:endParaRPr>
          </a:p>
        </p:txBody>
      </p:sp>
      <p:sp>
        <p:nvSpPr>
          <p:cNvPr id="107" name="テキスト ボックス 106"/>
          <p:cNvSpPr txBox="1"/>
          <p:nvPr/>
        </p:nvSpPr>
        <p:spPr>
          <a:xfrm>
            <a:off x="7966984" y="1720941"/>
            <a:ext cx="737790" cy="369332"/>
          </a:xfrm>
          <a:prstGeom prst="rect">
            <a:avLst/>
          </a:prstGeom>
          <a:noFill/>
        </p:spPr>
        <p:txBody>
          <a:bodyPr wrap="square" rtlCol="0">
            <a:spAutoFit/>
          </a:bodyPr>
          <a:lstStyle/>
          <a:p>
            <a:r>
              <a:rPr lang="en-US" altLang="ja-JP" dirty="0" err="1" smtClean="0">
                <a:solidFill>
                  <a:srgbClr val="FF0000"/>
                </a:solidFill>
              </a:rPr>
              <a:t>SiGe</a:t>
            </a:r>
            <a:endParaRPr kumimoji="1" lang="ja-JP" altLang="en-US" baseline="-25000" dirty="0">
              <a:solidFill>
                <a:srgbClr val="FF0000"/>
              </a:solidFill>
            </a:endParaRPr>
          </a:p>
        </p:txBody>
      </p:sp>
      <p:sp>
        <p:nvSpPr>
          <p:cNvPr id="68" name="テキスト ボックス 67"/>
          <p:cNvSpPr txBox="1"/>
          <p:nvPr/>
        </p:nvSpPr>
        <p:spPr>
          <a:xfrm>
            <a:off x="4982774" y="2083948"/>
            <a:ext cx="583007" cy="276999"/>
          </a:xfrm>
          <a:prstGeom prst="rect">
            <a:avLst/>
          </a:prstGeom>
          <a:noFill/>
        </p:spPr>
        <p:txBody>
          <a:bodyPr wrap="square" rtlCol="0">
            <a:spAutoFit/>
          </a:bodyPr>
          <a:lstStyle/>
          <a:p>
            <a:r>
              <a:rPr kumimoji="1" lang="en-US" altLang="ja-JP" b="1" baseline="-25000" dirty="0" smtClean="0">
                <a:solidFill>
                  <a:srgbClr val="0070C0"/>
                </a:solidFill>
              </a:rPr>
              <a:t>oxide</a:t>
            </a:r>
            <a:endParaRPr kumimoji="1" lang="ja-JP" altLang="en-US" b="1" baseline="-25000" dirty="0">
              <a:solidFill>
                <a:srgbClr val="0070C0"/>
              </a:solidFill>
            </a:endParaRPr>
          </a:p>
        </p:txBody>
      </p:sp>
      <p:sp>
        <p:nvSpPr>
          <p:cNvPr id="69" name="テキスト ボックス 68"/>
          <p:cNvSpPr txBox="1"/>
          <p:nvPr/>
        </p:nvSpPr>
        <p:spPr>
          <a:xfrm>
            <a:off x="8008716" y="2063282"/>
            <a:ext cx="665779" cy="276999"/>
          </a:xfrm>
          <a:prstGeom prst="rect">
            <a:avLst/>
          </a:prstGeom>
          <a:noFill/>
        </p:spPr>
        <p:txBody>
          <a:bodyPr wrap="square" rtlCol="0">
            <a:spAutoFit/>
          </a:bodyPr>
          <a:lstStyle/>
          <a:p>
            <a:r>
              <a:rPr lang="en-US" altLang="ja-JP" b="1" baseline="-25000" dirty="0" smtClean="0">
                <a:solidFill>
                  <a:srgbClr val="FF0000"/>
                </a:solidFill>
              </a:rPr>
              <a:t>oxide</a:t>
            </a:r>
            <a:endParaRPr kumimoji="1" lang="ja-JP" altLang="en-US" b="1" baseline="-25000" dirty="0">
              <a:solidFill>
                <a:srgbClr val="FF0000"/>
              </a:solidFill>
            </a:endParaRPr>
          </a:p>
        </p:txBody>
      </p:sp>
      <p:pic>
        <p:nvPicPr>
          <p:cNvPr id="9261" name="Picture 4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86050" y="1211100"/>
            <a:ext cx="4368207" cy="4435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テキスト ボックス 70"/>
          <p:cNvSpPr txBox="1"/>
          <p:nvPr/>
        </p:nvSpPr>
        <p:spPr>
          <a:xfrm>
            <a:off x="4752525" y="4199741"/>
            <a:ext cx="1760124" cy="707886"/>
          </a:xfrm>
          <a:prstGeom prst="rect">
            <a:avLst/>
          </a:prstGeom>
          <a:noFill/>
        </p:spPr>
        <p:txBody>
          <a:bodyPr wrap="square" rtlCol="0">
            <a:spAutoFit/>
          </a:bodyPr>
          <a:lstStyle/>
          <a:p>
            <a:r>
              <a:rPr lang="en-US" altLang="ja-JP" sz="800" dirty="0" smtClean="0">
                <a:solidFill>
                  <a:srgbClr val="0070C0"/>
                </a:solidFill>
                <a:latin typeface="Arial Black" pitchFamily="34" charset="0"/>
              </a:rPr>
              <a:t>Space group :</a:t>
            </a:r>
            <a:r>
              <a:rPr lang="en-US" altLang="ja-JP" sz="800" dirty="0" err="1" smtClean="0">
                <a:solidFill>
                  <a:srgbClr val="0070C0"/>
                </a:solidFill>
                <a:latin typeface="Arial Black" pitchFamily="34" charset="0"/>
              </a:rPr>
              <a:t>Pnma</a:t>
            </a:r>
            <a:r>
              <a:rPr lang="en-US" altLang="ja-JP" sz="800" dirty="0" smtClean="0">
                <a:solidFill>
                  <a:srgbClr val="0070C0"/>
                </a:solidFill>
                <a:latin typeface="Arial Black" pitchFamily="34" charset="0"/>
              </a:rPr>
              <a:t> </a:t>
            </a:r>
            <a:endParaRPr lang="en-US" altLang="ja-JP" sz="800" dirty="0">
              <a:solidFill>
                <a:srgbClr val="0070C0"/>
              </a:solidFill>
              <a:latin typeface="Arial Black" pitchFamily="34" charset="0"/>
            </a:endParaRPr>
          </a:p>
          <a:p>
            <a:endParaRPr lang="en-US" altLang="ja-JP" sz="800" dirty="0" smtClean="0">
              <a:solidFill>
                <a:srgbClr val="0070C0"/>
              </a:solidFill>
              <a:latin typeface="Arial Black" pitchFamily="34" charset="0"/>
            </a:endParaRPr>
          </a:p>
          <a:p>
            <a:r>
              <a:rPr lang="en-US" altLang="ja-JP" sz="800" dirty="0" smtClean="0">
                <a:solidFill>
                  <a:srgbClr val="0070C0"/>
                </a:solidFill>
                <a:latin typeface="Arial Black" pitchFamily="34" charset="0"/>
              </a:rPr>
              <a:t>a </a:t>
            </a:r>
            <a:r>
              <a:rPr kumimoji="1" lang="en-US" altLang="ja-JP" sz="800" dirty="0" smtClean="0">
                <a:solidFill>
                  <a:srgbClr val="0070C0"/>
                </a:solidFill>
                <a:latin typeface="Arial Black" pitchFamily="34" charset="0"/>
              </a:rPr>
              <a:t>= 5.281Å</a:t>
            </a:r>
          </a:p>
          <a:p>
            <a:r>
              <a:rPr lang="en-US" altLang="ja-JP" sz="800" dirty="0" smtClean="0">
                <a:solidFill>
                  <a:srgbClr val="0070C0"/>
                </a:solidFill>
                <a:latin typeface="Arial Black" pitchFamily="34" charset="0"/>
              </a:rPr>
              <a:t>b = 7.455Å</a:t>
            </a:r>
          </a:p>
          <a:p>
            <a:r>
              <a:rPr lang="en-US" altLang="ja-JP" sz="800" dirty="0">
                <a:solidFill>
                  <a:srgbClr val="0070C0"/>
                </a:solidFill>
                <a:latin typeface="Arial Black" pitchFamily="34" charset="0"/>
              </a:rPr>
              <a:t>c</a:t>
            </a:r>
            <a:r>
              <a:rPr kumimoji="1" lang="en-US" altLang="ja-JP" sz="800" dirty="0" smtClean="0">
                <a:solidFill>
                  <a:srgbClr val="0070C0"/>
                </a:solidFill>
                <a:latin typeface="Arial Black" pitchFamily="34" charset="0"/>
              </a:rPr>
              <a:t> = 5.265Å </a:t>
            </a:r>
            <a:endParaRPr kumimoji="1" lang="ja-JP" altLang="en-US" sz="800" dirty="0">
              <a:solidFill>
                <a:srgbClr val="0070C0"/>
              </a:solidFill>
              <a:latin typeface="Arial Black" pitchFamily="34" charset="0"/>
            </a:endParaRPr>
          </a:p>
        </p:txBody>
      </p:sp>
      <p:pic>
        <p:nvPicPr>
          <p:cNvPr id="10267" name="Picture 2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11415" y="4199741"/>
            <a:ext cx="2503008" cy="1668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753783" y="5949280"/>
            <a:ext cx="2168981" cy="261610"/>
          </a:xfrm>
          <a:prstGeom prst="rect">
            <a:avLst/>
          </a:prstGeom>
          <a:noFill/>
        </p:spPr>
        <p:txBody>
          <a:bodyPr wrap="square" rtlCol="0">
            <a:spAutoFit/>
          </a:bodyPr>
          <a:lstStyle/>
          <a:p>
            <a:r>
              <a:rPr kumimoji="1" lang="en-US" altLang="ja-JP" sz="1100" b="1" dirty="0" smtClean="0">
                <a:solidFill>
                  <a:srgbClr val="FF0000"/>
                </a:solidFill>
                <a:latin typeface="Arial Black" pitchFamily="34" charset="0"/>
              </a:rPr>
              <a:t>[(Ca</a:t>
            </a:r>
            <a:r>
              <a:rPr kumimoji="1" lang="en-US" altLang="ja-JP" sz="1100" b="1" baseline="-25000" dirty="0" smtClean="0">
                <a:solidFill>
                  <a:srgbClr val="FF0000"/>
                </a:solidFill>
                <a:latin typeface="Arial Black" pitchFamily="34" charset="0"/>
              </a:rPr>
              <a:t>0.9</a:t>
            </a:r>
            <a:r>
              <a:rPr kumimoji="1" lang="en-US" altLang="ja-JP" sz="1100" b="1" dirty="0" smtClean="0">
                <a:solidFill>
                  <a:srgbClr val="FF0000"/>
                </a:solidFill>
                <a:latin typeface="Arial Black" pitchFamily="34" charset="0"/>
              </a:rPr>
              <a:t>Y</a:t>
            </a:r>
            <a:r>
              <a:rPr kumimoji="1" lang="en-US" altLang="ja-JP" sz="1100" b="1" baseline="-25000" dirty="0" smtClean="0">
                <a:solidFill>
                  <a:srgbClr val="FF0000"/>
                </a:solidFill>
                <a:latin typeface="Arial Black" pitchFamily="34" charset="0"/>
              </a:rPr>
              <a:t>0.1</a:t>
            </a:r>
            <a:r>
              <a:rPr kumimoji="1" lang="en-US" altLang="ja-JP" sz="1100" b="1" dirty="0" smtClean="0">
                <a:solidFill>
                  <a:srgbClr val="FF0000"/>
                </a:solidFill>
                <a:latin typeface="Arial Black" pitchFamily="34" charset="0"/>
              </a:rPr>
              <a:t>)</a:t>
            </a:r>
            <a:r>
              <a:rPr kumimoji="1" lang="en-US" altLang="ja-JP" sz="1100" b="1" baseline="-25000" dirty="0" smtClean="0">
                <a:solidFill>
                  <a:srgbClr val="FF0000"/>
                </a:solidFill>
                <a:latin typeface="Arial Black" pitchFamily="34" charset="0"/>
              </a:rPr>
              <a:t>2</a:t>
            </a:r>
            <a:r>
              <a:rPr kumimoji="1" lang="en-US" altLang="ja-JP" sz="1100" b="1" dirty="0" smtClean="0">
                <a:solidFill>
                  <a:srgbClr val="FF0000"/>
                </a:solidFill>
                <a:latin typeface="Arial Black" pitchFamily="34" charset="0"/>
              </a:rPr>
              <a:t>CoO</a:t>
            </a:r>
            <a:r>
              <a:rPr kumimoji="1" lang="en-US" altLang="ja-JP" sz="1100" b="1" baseline="-25000" dirty="0" smtClean="0">
                <a:solidFill>
                  <a:srgbClr val="FF0000"/>
                </a:solidFill>
                <a:latin typeface="Arial Black" pitchFamily="34" charset="0"/>
              </a:rPr>
              <a:t>3</a:t>
            </a:r>
            <a:r>
              <a:rPr kumimoji="1" lang="en-US" altLang="ja-JP" sz="1100" b="1" dirty="0" smtClean="0">
                <a:solidFill>
                  <a:srgbClr val="FF0000"/>
                </a:solidFill>
                <a:latin typeface="Arial Black" pitchFamily="34" charset="0"/>
              </a:rPr>
              <a:t>]</a:t>
            </a:r>
            <a:r>
              <a:rPr kumimoji="1" lang="en-US" altLang="ja-JP" sz="1100" b="1" baseline="-25000" dirty="0" smtClean="0">
                <a:solidFill>
                  <a:srgbClr val="FF0000"/>
                </a:solidFill>
                <a:latin typeface="Arial Black" pitchFamily="34" charset="0"/>
              </a:rPr>
              <a:t>0.62</a:t>
            </a:r>
            <a:r>
              <a:rPr kumimoji="1" lang="en-US" altLang="ja-JP" sz="1100" b="1" dirty="0" smtClean="0">
                <a:solidFill>
                  <a:srgbClr val="FF0000"/>
                </a:solidFill>
                <a:latin typeface="Arial Black" pitchFamily="34" charset="0"/>
              </a:rPr>
              <a:t> CoO</a:t>
            </a:r>
            <a:r>
              <a:rPr kumimoji="1" lang="en-US" altLang="ja-JP" sz="1100" b="1" baseline="-25000" dirty="0" smtClean="0">
                <a:solidFill>
                  <a:srgbClr val="FF0000"/>
                </a:solidFill>
                <a:latin typeface="Arial Black" pitchFamily="34" charset="0"/>
              </a:rPr>
              <a:t>2</a:t>
            </a:r>
            <a:endParaRPr kumimoji="1" lang="ja-JP" altLang="en-US" sz="1100" b="1" baseline="-25000" dirty="0">
              <a:solidFill>
                <a:srgbClr val="FF0000"/>
              </a:solidFill>
              <a:latin typeface="Arial Black" pitchFamily="34" charset="0"/>
            </a:endParaRPr>
          </a:p>
        </p:txBody>
      </p:sp>
      <p:sp>
        <p:nvSpPr>
          <p:cNvPr id="72" name="テキスト ボックス 71"/>
          <p:cNvSpPr txBox="1"/>
          <p:nvPr/>
        </p:nvSpPr>
        <p:spPr>
          <a:xfrm>
            <a:off x="5000820" y="5949280"/>
            <a:ext cx="1494312" cy="261610"/>
          </a:xfrm>
          <a:prstGeom prst="rect">
            <a:avLst/>
          </a:prstGeom>
          <a:noFill/>
        </p:spPr>
        <p:txBody>
          <a:bodyPr wrap="square" rtlCol="0">
            <a:spAutoFit/>
          </a:bodyPr>
          <a:lstStyle/>
          <a:p>
            <a:r>
              <a:rPr lang="en-US" altLang="ja-JP" sz="1100" b="1" dirty="0" smtClean="0">
                <a:solidFill>
                  <a:srgbClr val="0070C0"/>
                </a:solidFill>
                <a:latin typeface="Arial Black" pitchFamily="34" charset="0"/>
              </a:rPr>
              <a:t>Ca</a:t>
            </a:r>
            <a:r>
              <a:rPr lang="en-US" altLang="ja-JP" sz="1100" b="1" baseline="-25000" dirty="0" smtClean="0">
                <a:solidFill>
                  <a:srgbClr val="0070C0"/>
                </a:solidFill>
                <a:latin typeface="Arial Black" pitchFamily="34" charset="0"/>
              </a:rPr>
              <a:t>0.99</a:t>
            </a:r>
            <a:r>
              <a:rPr lang="en-US" altLang="ja-JP" sz="1100" b="1" dirty="0" smtClean="0">
                <a:solidFill>
                  <a:srgbClr val="0070C0"/>
                </a:solidFill>
                <a:latin typeface="Arial Black" pitchFamily="34" charset="0"/>
              </a:rPr>
              <a:t>Yb</a:t>
            </a:r>
            <a:r>
              <a:rPr lang="en-US" altLang="ja-JP" sz="1100" b="1" baseline="-25000" dirty="0" smtClean="0">
                <a:solidFill>
                  <a:srgbClr val="0070C0"/>
                </a:solidFill>
                <a:latin typeface="Arial Black" pitchFamily="34" charset="0"/>
              </a:rPr>
              <a:t>0.01</a:t>
            </a:r>
            <a:r>
              <a:rPr kumimoji="1" lang="en-US" altLang="ja-JP" sz="1100" b="1" dirty="0" smtClean="0">
                <a:solidFill>
                  <a:srgbClr val="0070C0"/>
                </a:solidFill>
                <a:latin typeface="Arial Black" pitchFamily="34" charset="0"/>
              </a:rPr>
              <a:t>MnO</a:t>
            </a:r>
            <a:r>
              <a:rPr lang="en-US" altLang="ja-JP" sz="1100" b="1" baseline="-25000" dirty="0" smtClean="0">
                <a:solidFill>
                  <a:srgbClr val="0070C0"/>
                </a:solidFill>
                <a:latin typeface="Arial Black" pitchFamily="34" charset="0"/>
              </a:rPr>
              <a:t>3</a:t>
            </a:r>
            <a:endParaRPr kumimoji="1" lang="ja-JP" altLang="en-US" sz="1100" b="1" baseline="-25000" dirty="0">
              <a:solidFill>
                <a:srgbClr val="0070C0"/>
              </a:solidFill>
              <a:latin typeface="Arial Black" pitchFamily="34" charset="0"/>
            </a:endParaRPr>
          </a:p>
        </p:txBody>
      </p:sp>
      <p:sp>
        <p:nvSpPr>
          <p:cNvPr id="73" name="テキスト ボックス 72"/>
          <p:cNvSpPr txBox="1"/>
          <p:nvPr/>
        </p:nvSpPr>
        <p:spPr>
          <a:xfrm>
            <a:off x="5042985" y="6174106"/>
            <a:ext cx="1494312" cy="261610"/>
          </a:xfrm>
          <a:prstGeom prst="rect">
            <a:avLst/>
          </a:prstGeom>
          <a:noFill/>
        </p:spPr>
        <p:txBody>
          <a:bodyPr wrap="square" rtlCol="0">
            <a:spAutoFit/>
          </a:bodyPr>
          <a:lstStyle/>
          <a:p>
            <a:r>
              <a:rPr lang="en-US" altLang="ja-JP" sz="1100" b="1" dirty="0">
                <a:solidFill>
                  <a:srgbClr val="0070C0"/>
                </a:solidFill>
                <a:latin typeface="Arial Black" pitchFamily="34" charset="0"/>
              </a:rPr>
              <a:t>(electron: Mn</a:t>
            </a:r>
            <a:r>
              <a:rPr lang="en-US" altLang="ja-JP" sz="1100" b="1" baseline="30000" dirty="0">
                <a:solidFill>
                  <a:srgbClr val="0070C0"/>
                </a:solidFill>
                <a:latin typeface="Arial Black" pitchFamily="34" charset="0"/>
              </a:rPr>
              <a:t>3</a:t>
            </a:r>
            <a:r>
              <a:rPr lang="en-US" altLang="ja-JP" sz="1100" b="1" baseline="30000" dirty="0" smtClean="0">
                <a:solidFill>
                  <a:srgbClr val="0070C0"/>
                </a:solidFill>
                <a:latin typeface="Arial Black" pitchFamily="34" charset="0"/>
              </a:rPr>
              <a:t>+</a:t>
            </a:r>
            <a:r>
              <a:rPr lang="en-US" altLang="ja-JP" sz="1100" b="1" dirty="0" smtClean="0">
                <a:solidFill>
                  <a:srgbClr val="0070C0"/>
                </a:solidFill>
                <a:latin typeface="Arial Black" pitchFamily="34" charset="0"/>
              </a:rPr>
              <a:t> )</a:t>
            </a:r>
            <a:endParaRPr kumimoji="1" lang="ja-JP" altLang="en-US" sz="1100" b="1" baseline="30000" dirty="0">
              <a:solidFill>
                <a:srgbClr val="0070C0"/>
              </a:solidFill>
              <a:latin typeface="Arial Black" pitchFamily="34" charset="0"/>
            </a:endParaRPr>
          </a:p>
        </p:txBody>
      </p:sp>
      <p:sp>
        <p:nvSpPr>
          <p:cNvPr id="75" name="テキスト ボックス 74"/>
          <p:cNvSpPr txBox="1"/>
          <p:nvPr/>
        </p:nvSpPr>
        <p:spPr>
          <a:xfrm>
            <a:off x="7467077" y="6193202"/>
            <a:ext cx="1083278" cy="261610"/>
          </a:xfrm>
          <a:prstGeom prst="rect">
            <a:avLst/>
          </a:prstGeom>
          <a:noFill/>
        </p:spPr>
        <p:txBody>
          <a:bodyPr wrap="square" rtlCol="0">
            <a:spAutoFit/>
          </a:bodyPr>
          <a:lstStyle/>
          <a:p>
            <a:r>
              <a:rPr lang="en-US" altLang="ja-JP" sz="1100" b="1" dirty="0">
                <a:solidFill>
                  <a:srgbClr val="FF0000"/>
                </a:solidFill>
                <a:latin typeface="Arial Black" pitchFamily="34" charset="0"/>
              </a:rPr>
              <a:t>(</a:t>
            </a:r>
            <a:r>
              <a:rPr lang="en-US" altLang="ja-JP" sz="1100" b="1" dirty="0" smtClean="0">
                <a:solidFill>
                  <a:srgbClr val="FF0000"/>
                </a:solidFill>
                <a:latin typeface="Arial Black" pitchFamily="34" charset="0"/>
              </a:rPr>
              <a:t>hole: Co</a:t>
            </a:r>
            <a:r>
              <a:rPr lang="en-US" altLang="ja-JP" sz="1100" b="1" baseline="30000" dirty="0" smtClean="0">
                <a:solidFill>
                  <a:srgbClr val="FF0000"/>
                </a:solidFill>
                <a:latin typeface="Arial Black" pitchFamily="34" charset="0"/>
              </a:rPr>
              <a:t>4</a:t>
            </a:r>
            <a:r>
              <a:rPr lang="en-US" altLang="ja-JP" sz="1100" b="1" baseline="30000" dirty="0">
                <a:solidFill>
                  <a:srgbClr val="FF0000"/>
                </a:solidFill>
                <a:latin typeface="Arial Black" pitchFamily="34" charset="0"/>
              </a:rPr>
              <a:t>+</a:t>
            </a:r>
            <a:r>
              <a:rPr lang="en-US" altLang="ja-JP" sz="1100" b="1" dirty="0" smtClean="0">
                <a:solidFill>
                  <a:srgbClr val="FF0000"/>
                </a:solidFill>
                <a:latin typeface="Arial Black" pitchFamily="34" charset="0"/>
              </a:rPr>
              <a:t> )</a:t>
            </a:r>
            <a:endParaRPr kumimoji="1" lang="ja-JP" altLang="en-US" sz="1100" b="1" baseline="30000" dirty="0">
              <a:solidFill>
                <a:srgbClr val="FF0000"/>
              </a:solidFill>
              <a:latin typeface="Arial Black" pitchFamily="34" charset="0"/>
            </a:endParaRPr>
          </a:p>
        </p:txBody>
      </p:sp>
      <p:cxnSp>
        <p:nvCxnSpPr>
          <p:cNvPr id="6" name="直線矢印コネクタ 5"/>
          <p:cNvCxnSpPr/>
          <p:nvPr/>
        </p:nvCxnSpPr>
        <p:spPr>
          <a:xfrm flipH="1" flipV="1">
            <a:off x="2987824" y="4907627"/>
            <a:ext cx="2055161" cy="1041653"/>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flipV="1">
            <a:off x="3510621" y="4717608"/>
            <a:ext cx="3153560" cy="123167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76" name="Picture 2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67176" y="4779165"/>
            <a:ext cx="744146" cy="980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17505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normAutofit/>
          </a:bodyPr>
          <a:lstStyle/>
          <a:p>
            <a:r>
              <a:rPr lang="ja-JP" altLang="en-US" dirty="0" smtClean="0"/>
              <a:t>酸化物熱電変換材料の熱電特性</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63" y="1563669"/>
            <a:ext cx="3053469" cy="294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1556792"/>
            <a:ext cx="3133164" cy="2950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74140" y="1556793"/>
            <a:ext cx="3134513" cy="2992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963099" y="1194337"/>
            <a:ext cx="1736693" cy="369332"/>
          </a:xfrm>
          <a:prstGeom prst="rect">
            <a:avLst/>
          </a:prstGeom>
          <a:noFill/>
        </p:spPr>
        <p:txBody>
          <a:bodyPr wrap="square" rtlCol="0">
            <a:spAutoFit/>
          </a:bodyPr>
          <a:lstStyle/>
          <a:p>
            <a:r>
              <a:rPr kumimoji="1" lang="ja-JP" altLang="en-US" b="1" dirty="0" smtClean="0"/>
              <a:t>電気抵抗率 </a:t>
            </a:r>
            <a:r>
              <a:rPr lang="en-US" altLang="ja-JP" b="1" i="1" dirty="0" smtClean="0"/>
              <a:t>ρ</a:t>
            </a:r>
            <a:endParaRPr kumimoji="1" lang="ja-JP" altLang="en-US" b="1" i="1" dirty="0"/>
          </a:p>
        </p:txBody>
      </p:sp>
      <p:sp>
        <p:nvSpPr>
          <p:cNvPr id="72" name="テキスト ボックス 71"/>
          <p:cNvSpPr txBox="1"/>
          <p:nvPr/>
        </p:nvSpPr>
        <p:spPr>
          <a:xfrm>
            <a:off x="3635896" y="1194337"/>
            <a:ext cx="2021579" cy="369332"/>
          </a:xfrm>
          <a:prstGeom prst="rect">
            <a:avLst/>
          </a:prstGeom>
          <a:noFill/>
        </p:spPr>
        <p:txBody>
          <a:bodyPr wrap="square" rtlCol="0">
            <a:spAutoFit/>
          </a:bodyPr>
          <a:lstStyle/>
          <a:p>
            <a:r>
              <a:rPr lang="ja-JP" altLang="en-US" b="1" dirty="0" smtClean="0"/>
              <a:t>ゼーベック係数　</a:t>
            </a:r>
            <a:r>
              <a:rPr lang="en-US" altLang="ja-JP" b="1" i="1" dirty="0" smtClean="0"/>
              <a:t>S</a:t>
            </a:r>
            <a:endParaRPr kumimoji="1" lang="ja-JP" altLang="en-US" b="1" i="1" dirty="0"/>
          </a:p>
        </p:txBody>
      </p:sp>
      <p:sp>
        <p:nvSpPr>
          <p:cNvPr id="73" name="テキスト ボックス 72"/>
          <p:cNvSpPr txBox="1"/>
          <p:nvPr/>
        </p:nvSpPr>
        <p:spPr>
          <a:xfrm>
            <a:off x="6876256" y="1194337"/>
            <a:ext cx="1603899" cy="369332"/>
          </a:xfrm>
          <a:prstGeom prst="rect">
            <a:avLst/>
          </a:prstGeom>
          <a:noFill/>
        </p:spPr>
        <p:txBody>
          <a:bodyPr wrap="square" rtlCol="0">
            <a:spAutoFit/>
          </a:bodyPr>
          <a:lstStyle/>
          <a:p>
            <a:r>
              <a:rPr lang="ja-JP" altLang="en-US" b="1" dirty="0" smtClean="0"/>
              <a:t>熱伝導</a:t>
            </a:r>
            <a:r>
              <a:rPr kumimoji="1" lang="ja-JP" altLang="en-US" b="1" dirty="0" smtClean="0"/>
              <a:t>率 </a:t>
            </a:r>
            <a:r>
              <a:rPr kumimoji="1" lang="en-US" altLang="ja-JP" b="1" i="1" dirty="0" smtClean="0"/>
              <a:t>κ</a:t>
            </a:r>
            <a:endParaRPr kumimoji="1" lang="ja-JP" altLang="en-US" b="1" i="1" dirty="0"/>
          </a:p>
        </p:txBody>
      </p:sp>
      <p:sp>
        <p:nvSpPr>
          <p:cNvPr id="75" name="テキスト ボックス 74"/>
          <p:cNvSpPr txBox="1"/>
          <p:nvPr/>
        </p:nvSpPr>
        <p:spPr>
          <a:xfrm>
            <a:off x="539552" y="4468341"/>
            <a:ext cx="2520280" cy="378003"/>
          </a:xfrm>
          <a:prstGeom prst="rect">
            <a:avLst/>
          </a:prstGeom>
          <a:noFill/>
        </p:spPr>
        <p:txBody>
          <a:bodyPr wrap="square" rtlCol="0">
            <a:spAutoFit/>
          </a:bodyPr>
          <a:lstStyle/>
          <a:p>
            <a:r>
              <a:rPr lang="en-US" altLang="ja-JP" b="1" dirty="0" smtClean="0"/>
              <a:t>ResiTest8300 + ZEM-3</a:t>
            </a:r>
            <a:endParaRPr kumimoji="1" lang="ja-JP" altLang="en-US" b="1" i="1" dirty="0"/>
          </a:p>
        </p:txBody>
      </p:sp>
      <p:sp>
        <p:nvSpPr>
          <p:cNvPr id="76" name="テキスト ボックス 75"/>
          <p:cNvSpPr txBox="1"/>
          <p:nvPr/>
        </p:nvSpPr>
        <p:spPr>
          <a:xfrm>
            <a:off x="3526719" y="4503838"/>
            <a:ext cx="2520280" cy="378003"/>
          </a:xfrm>
          <a:prstGeom prst="rect">
            <a:avLst/>
          </a:prstGeom>
          <a:noFill/>
        </p:spPr>
        <p:txBody>
          <a:bodyPr wrap="square" rtlCol="0">
            <a:spAutoFit/>
          </a:bodyPr>
          <a:lstStyle/>
          <a:p>
            <a:r>
              <a:rPr lang="en-US" altLang="ja-JP" b="1" dirty="0" smtClean="0"/>
              <a:t>ResiTest8300 + ZEM-3</a:t>
            </a:r>
            <a:endParaRPr kumimoji="1" lang="ja-JP" altLang="en-US" b="1" i="1" dirty="0"/>
          </a:p>
        </p:txBody>
      </p:sp>
      <p:sp>
        <p:nvSpPr>
          <p:cNvPr id="77" name="テキスト ボックス 76"/>
          <p:cNvSpPr txBox="1"/>
          <p:nvPr/>
        </p:nvSpPr>
        <p:spPr>
          <a:xfrm>
            <a:off x="6530584" y="4489128"/>
            <a:ext cx="2520280" cy="378003"/>
          </a:xfrm>
          <a:prstGeom prst="rect">
            <a:avLst/>
          </a:prstGeom>
          <a:noFill/>
        </p:spPr>
        <p:txBody>
          <a:bodyPr wrap="square" rtlCol="0">
            <a:spAutoFit/>
          </a:bodyPr>
          <a:lstStyle/>
          <a:p>
            <a:r>
              <a:rPr lang="en-US" altLang="ja-JP" b="1" dirty="0" smtClean="0"/>
              <a:t>DSC8500 + TC-7000-R</a:t>
            </a:r>
            <a:endParaRPr kumimoji="1" lang="ja-JP" altLang="en-US" b="1" i="1" dirty="0"/>
          </a:p>
        </p:txBody>
      </p:sp>
      <p:pic>
        <p:nvPicPr>
          <p:cNvPr id="12291"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055" y="4846344"/>
            <a:ext cx="2929777" cy="158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 name="テキスト ボックス 77"/>
          <p:cNvSpPr txBox="1"/>
          <p:nvPr/>
        </p:nvSpPr>
        <p:spPr>
          <a:xfrm>
            <a:off x="3108323" y="4998005"/>
            <a:ext cx="3076724" cy="261610"/>
          </a:xfrm>
          <a:prstGeom prst="rect">
            <a:avLst/>
          </a:prstGeom>
          <a:noFill/>
        </p:spPr>
        <p:txBody>
          <a:bodyPr wrap="square" rtlCol="0">
            <a:spAutoFit/>
          </a:bodyPr>
          <a:lstStyle/>
          <a:p>
            <a:r>
              <a:rPr lang="en-US" altLang="ja-JP" sz="1100" b="1" dirty="0" smtClean="0"/>
              <a:t>P, N</a:t>
            </a:r>
            <a:r>
              <a:rPr lang="ja-JP" altLang="en-US" sz="1100" b="1" dirty="0" smtClean="0"/>
              <a:t>素子がほぼ同じサイズの立方体であれば、</a:t>
            </a:r>
            <a:endParaRPr kumimoji="1" lang="ja-JP" altLang="en-US" sz="1100" b="1" i="1"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93978230"/>
              </p:ext>
            </p:extLst>
          </p:nvPr>
        </p:nvGraphicFramePr>
        <p:xfrm>
          <a:off x="3197542" y="5331312"/>
          <a:ext cx="717798" cy="590189"/>
        </p:xfrm>
        <a:graphic>
          <a:graphicData uri="http://schemas.openxmlformats.org/presentationml/2006/ole">
            <mc:AlternateContent xmlns:mc="http://schemas.openxmlformats.org/markup-compatibility/2006">
              <mc:Choice xmlns:v="urn:schemas-microsoft-com:vml" Requires="v">
                <p:oleObj spid="_x0000_s12477" name="Equation" r:id="rId9" imgW="571320" imgH="469800" progId="Equation.DSMT4">
                  <p:embed/>
                </p:oleObj>
              </mc:Choice>
              <mc:Fallback>
                <p:oleObj name="Equation" r:id="rId9" imgW="571320" imgH="469800" progId="Equation.DSMT4">
                  <p:embed/>
                  <p:pic>
                    <p:nvPicPr>
                      <p:cNvPr id="0" name=""/>
                      <p:cNvPicPr/>
                      <p:nvPr/>
                    </p:nvPicPr>
                    <p:blipFill>
                      <a:blip r:embed="rId10"/>
                      <a:stretch>
                        <a:fillRect/>
                      </a:stretch>
                    </p:blipFill>
                    <p:spPr>
                      <a:xfrm>
                        <a:off x="3197542" y="5331312"/>
                        <a:ext cx="717798" cy="590189"/>
                      </a:xfrm>
                      <a:prstGeom prst="rect">
                        <a:avLst/>
                      </a:prstGeom>
                    </p:spPr>
                  </p:pic>
                </p:oleObj>
              </mc:Fallback>
            </mc:AlternateContent>
          </a:graphicData>
        </a:graphic>
      </p:graphicFrame>
      <p:graphicFrame>
        <p:nvGraphicFramePr>
          <p:cNvPr id="7" name="オブジェクト 6"/>
          <p:cNvGraphicFramePr>
            <a:graphicFrameLocks noChangeAspect="1"/>
          </p:cNvGraphicFramePr>
          <p:nvPr>
            <p:extLst>
              <p:ext uri="{D42A27DB-BD31-4B8C-83A1-F6EECF244321}">
                <p14:modId xmlns:p14="http://schemas.microsoft.com/office/powerpoint/2010/main" val="1188975636"/>
              </p:ext>
            </p:extLst>
          </p:nvPr>
        </p:nvGraphicFramePr>
        <p:xfrm>
          <a:off x="4050431" y="5390717"/>
          <a:ext cx="1872754" cy="589181"/>
        </p:xfrm>
        <a:graphic>
          <a:graphicData uri="http://schemas.openxmlformats.org/presentationml/2006/ole">
            <mc:AlternateContent xmlns:mc="http://schemas.openxmlformats.org/markup-compatibility/2006">
              <mc:Choice xmlns:v="urn:schemas-microsoft-com:vml" Requires="v">
                <p:oleObj spid="_x0000_s12478" name="Equation" r:id="rId11" imgW="1574640" imgH="495000" progId="Equation.DSMT4">
                  <p:embed/>
                </p:oleObj>
              </mc:Choice>
              <mc:Fallback>
                <p:oleObj name="Equation" r:id="rId11" imgW="1574640" imgH="495000" progId="Equation.DSMT4">
                  <p:embed/>
                  <p:pic>
                    <p:nvPicPr>
                      <p:cNvPr id="0" name="オブジェクト 4"/>
                      <p:cNvPicPr>
                        <a:picLocks noChangeAspect="1" noChangeArrowheads="1"/>
                      </p:cNvPicPr>
                      <p:nvPr/>
                    </p:nvPicPr>
                    <p:blipFill>
                      <a:blip r:embed="rId12"/>
                      <a:srcRect/>
                      <a:stretch>
                        <a:fillRect/>
                      </a:stretch>
                    </p:blipFill>
                    <p:spPr bwMode="auto">
                      <a:xfrm>
                        <a:off x="4050431" y="5390717"/>
                        <a:ext cx="1872754" cy="589181"/>
                      </a:xfrm>
                      <a:prstGeom prst="rect">
                        <a:avLst/>
                      </a:prstGeom>
                      <a:noFill/>
                      <a:ln>
                        <a:noFill/>
                      </a:ln>
                    </p:spPr>
                  </p:pic>
                </p:oleObj>
              </mc:Fallback>
            </mc:AlternateContent>
          </a:graphicData>
        </a:graphic>
      </p:graphicFrame>
      <p:pic>
        <p:nvPicPr>
          <p:cNvPr id="12304" name="Picture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006326" y="4890894"/>
            <a:ext cx="2941401" cy="158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直線コネクタ 8"/>
          <p:cNvCxnSpPr/>
          <p:nvPr/>
        </p:nvCxnSpPr>
        <p:spPr>
          <a:xfrm>
            <a:off x="6533261" y="5618212"/>
            <a:ext cx="228988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3195937" y="5326423"/>
            <a:ext cx="720080" cy="580953"/>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920343" y="6021288"/>
            <a:ext cx="2204167" cy="261610"/>
          </a:xfrm>
          <a:prstGeom prst="rect">
            <a:avLst/>
          </a:prstGeom>
          <a:noFill/>
        </p:spPr>
        <p:txBody>
          <a:bodyPr wrap="square" rtlCol="0">
            <a:spAutoFit/>
          </a:bodyPr>
          <a:lstStyle/>
          <a:p>
            <a:r>
              <a:rPr lang="ja-JP" altLang="en-US" sz="1100" b="1" dirty="0"/>
              <a:t>理論上</a:t>
            </a:r>
            <a:r>
              <a:rPr lang="ja-JP" altLang="en-US" sz="1100" b="1" dirty="0" smtClean="0"/>
              <a:t>、サイズ依存性が消える。</a:t>
            </a:r>
            <a:endParaRPr kumimoji="1" lang="ja-JP" altLang="en-US" sz="1100" b="1" i="1" dirty="0"/>
          </a:p>
        </p:txBody>
      </p:sp>
    </p:spTree>
    <p:extLst>
      <p:ext uri="{BB962C8B-B14F-4D97-AF65-F5344CB8AC3E}">
        <p14:creationId xmlns:p14="http://schemas.microsoft.com/office/powerpoint/2010/main" val="3700471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lstStyle/>
          <a:p>
            <a:r>
              <a:rPr lang="ja-JP" altLang="en-US" dirty="0" smtClean="0"/>
              <a:t>実際の</a:t>
            </a:r>
            <a:r>
              <a:rPr lang="en-US" altLang="ja-JP" dirty="0" smtClean="0"/>
              <a:t>π</a:t>
            </a:r>
            <a:r>
              <a:rPr lang="ja-JP" altLang="en-US" dirty="0" smtClean="0"/>
              <a:t>型熱電変換素子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dirty="0" smtClean="0"/>
              <a:t>2013/3/29</a:t>
            </a:r>
            <a:endParaRPr kumimoji="1" lang="ja-JP" altLang="en-US" dirty="0"/>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678727" y="1525473"/>
            <a:ext cx="2337884" cy="1466597"/>
            <a:chOff x="570664" y="1988840"/>
            <a:chExt cx="2337884" cy="1466597"/>
          </a:xfrm>
        </p:grpSpPr>
        <p:sp>
          <p:nvSpPr>
            <p:cNvPr id="36" name="正方形/長方形 35"/>
            <p:cNvSpPr/>
            <p:nvPr/>
          </p:nvSpPr>
          <p:spPr>
            <a:xfrm>
              <a:off x="899592" y="2132856"/>
              <a:ext cx="648072" cy="1178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1907704" y="2132856"/>
              <a:ext cx="628996" cy="116953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899592" y="1988840"/>
              <a:ext cx="1656184"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1904951" y="3309748"/>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70664" y="3311421"/>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41" name="直線コネクタ 40"/>
          <p:cNvCxnSpPr/>
          <p:nvPr/>
        </p:nvCxnSpPr>
        <p:spPr>
          <a:xfrm>
            <a:off x="678727" y="2894735"/>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023879" y="2894735"/>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下矢印 55"/>
          <p:cNvSpPr/>
          <p:nvPr/>
        </p:nvSpPr>
        <p:spPr>
          <a:xfrm>
            <a:off x="1552971" y="3044542"/>
            <a:ext cx="621228" cy="36004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下矢印 56"/>
          <p:cNvSpPr/>
          <p:nvPr/>
        </p:nvSpPr>
        <p:spPr>
          <a:xfrm>
            <a:off x="1387733" y="1294167"/>
            <a:ext cx="896027" cy="3298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58" name="オブジェクト 57"/>
          <p:cNvGraphicFramePr>
            <a:graphicFrameLocks noChangeAspect="1"/>
          </p:cNvGraphicFramePr>
          <p:nvPr>
            <p:extLst>
              <p:ext uri="{D42A27DB-BD31-4B8C-83A1-F6EECF244321}">
                <p14:modId xmlns:p14="http://schemas.microsoft.com/office/powerpoint/2010/main" val="1054407284"/>
              </p:ext>
            </p:extLst>
          </p:nvPr>
        </p:nvGraphicFramePr>
        <p:xfrm>
          <a:off x="622533" y="1294167"/>
          <a:ext cx="328927" cy="394711"/>
        </p:xfrm>
        <a:graphic>
          <a:graphicData uri="http://schemas.openxmlformats.org/presentationml/2006/ole">
            <mc:AlternateContent xmlns:mc="http://schemas.openxmlformats.org/markup-compatibility/2006">
              <mc:Choice xmlns:v="urn:schemas-microsoft-com:vml" Requires="v">
                <p:oleObj spid="_x0000_s19895"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33" y="1294167"/>
                        <a:ext cx="328927" cy="394711"/>
                      </a:xfrm>
                      <a:prstGeom prst="rect">
                        <a:avLst/>
                      </a:prstGeom>
                      <a:noFill/>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2008896661"/>
              </p:ext>
            </p:extLst>
          </p:nvPr>
        </p:nvGraphicFramePr>
        <p:xfrm>
          <a:off x="687331" y="2491613"/>
          <a:ext cx="320324" cy="354768"/>
        </p:xfrm>
        <a:graphic>
          <a:graphicData uri="http://schemas.openxmlformats.org/presentationml/2006/ole">
            <mc:AlternateContent xmlns:mc="http://schemas.openxmlformats.org/markup-compatibility/2006">
              <mc:Choice xmlns:v="urn:schemas-microsoft-com:vml" Requires="v">
                <p:oleObj spid="_x0000_s19896" name="Equation" r:id="rId7" imgW="165028" imgH="228501" progId="Equation.DSMT4">
                  <p:embed/>
                </p:oleObj>
              </mc:Choice>
              <mc:Fallback>
                <p:oleObj name="Equation" r:id="rId7" imgW="165028" imgH="228501"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331" y="2491613"/>
                        <a:ext cx="320324" cy="354768"/>
                      </a:xfrm>
                      <a:prstGeom prst="rect">
                        <a:avLst/>
                      </a:prstGeom>
                      <a:noFill/>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448839743"/>
              </p:ext>
            </p:extLst>
          </p:nvPr>
        </p:nvGraphicFramePr>
        <p:xfrm>
          <a:off x="1683844" y="1275726"/>
          <a:ext cx="319521" cy="321755"/>
        </p:xfrm>
        <a:graphic>
          <a:graphicData uri="http://schemas.openxmlformats.org/presentationml/2006/ole">
            <mc:AlternateContent xmlns:mc="http://schemas.openxmlformats.org/markup-compatibility/2006">
              <mc:Choice xmlns:v="urn:schemas-microsoft-com:vml" Requires="v">
                <p:oleObj spid="_x0000_s19897" name="Equation" r:id="rId9" imgW="228600" imgH="228600" progId="">
                  <p:embed/>
                </p:oleObj>
              </mc:Choice>
              <mc:Fallback>
                <p:oleObj name="Equation" r:id="rId9" imgW="2286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3844" y="1275726"/>
                        <a:ext cx="319521" cy="321755"/>
                      </a:xfrm>
                      <a:prstGeom prst="rect">
                        <a:avLst/>
                      </a:prstGeom>
                      <a:noFill/>
                      <a:extLst/>
                    </p:spPr>
                  </p:pic>
                </p:oleObj>
              </mc:Fallback>
            </mc:AlternateContent>
          </a:graphicData>
        </a:graphic>
      </p:graphicFrame>
      <p:sp>
        <p:nvSpPr>
          <p:cNvPr id="64" name="テキスト ボックス 63"/>
          <p:cNvSpPr txBox="1"/>
          <p:nvPr/>
        </p:nvSpPr>
        <p:spPr>
          <a:xfrm>
            <a:off x="1118472" y="1680028"/>
            <a:ext cx="642785" cy="461665"/>
          </a:xfrm>
          <a:prstGeom prst="rect">
            <a:avLst/>
          </a:prstGeom>
          <a:noFill/>
        </p:spPr>
        <p:txBody>
          <a:bodyPr wrap="square" rtlCol="0">
            <a:spAutoFit/>
          </a:bodyPr>
          <a:lstStyle/>
          <a:p>
            <a:r>
              <a:rPr kumimoji="1" lang="en-US" altLang="ja-JP" sz="2400" b="1" dirty="0" smtClean="0">
                <a:solidFill>
                  <a:schemeClr val="bg1"/>
                </a:solidFill>
              </a:rPr>
              <a:t>n</a:t>
            </a:r>
            <a:endParaRPr kumimoji="1" lang="ja-JP" altLang="en-US" sz="2400" b="1" dirty="0">
              <a:solidFill>
                <a:schemeClr val="bg1"/>
              </a:solidFill>
            </a:endParaRPr>
          </a:p>
        </p:txBody>
      </p:sp>
      <p:sp>
        <p:nvSpPr>
          <p:cNvPr id="65" name="テキスト ボックス 64"/>
          <p:cNvSpPr txBox="1"/>
          <p:nvPr/>
        </p:nvSpPr>
        <p:spPr>
          <a:xfrm>
            <a:off x="2193421" y="1681080"/>
            <a:ext cx="642785" cy="461665"/>
          </a:xfrm>
          <a:prstGeom prst="rect">
            <a:avLst/>
          </a:prstGeom>
          <a:noFill/>
        </p:spPr>
        <p:txBody>
          <a:bodyPr wrap="square" rtlCol="0">
            <a:spAutoFit/>
          </a:bodyPr>
          <a:lstStyle/>
          <a:p>
            <a:r>
              <a:rPr lang="en-US" altLang="ja-JP" sz="2400" b="1" dirty="0">
                <a:solidFill>
                  <a:schemeClr val="bg1"/>
                </a:solidFill>
              </a:rPr>
              <a:t>p</a:t>
            </a:r>
            <a:endParaRPr kumimoji="1" lang="ja-JP" altLang="en-US" sz="2400" b="1" dirty="0">
              <a:solidFill>
                <a:schemeClr val="bg1"/>
              </a:solidFill>
            </a:endParaRPr>
          </a:p>
        </p:txBody>
      </p:sp>
      <p:grpSp>
        <p:nvGrpSpPr>
          <p:cNvPr id="74" name="グループ化 73"/>
          <p:cNvGrpSpPr/>
          <p:nvPr/>
        </p:nvGrpSpPr>
        <p:grpSpPr>
          <a:xfrm>
            <a:off x="283128" y="2809320"/>
            <a:ext cx="2908180" cy="1267910"/>
            <a:chOff x="5904505" y="3333627"/>
            <a:chExt cx="2908180" cy="1267910"/>
          </a:xfrm>
        </p:grpSpPr>
        <p:cxnSp>
          <p:nvCxnSpPr>
            <p:cNvPr id="42" name="直線コネクタ 41"/>
            <p:cNvCxnSpPr/>
            <p:nvPr/>
          </p:nvCxnSpPr>
          <p:spPr>
            <a:xfrm>
              <a:off x="6296920" y="4070403"/>
              <a:ext cx="7352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7910437" y="4070403"/>
              <a:ext cx="758232" cy="12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7032157" y="3918340"/>
              <a:ext cx="878280" cy="291480"/>
              <a:chOff x="1279304" y="4434179"/>
              <a:chExt cx="878280" cy="291480"/>
            </a:xfrm>
          </p:grpSpPr>
          <p:cxnSp>
            <p:nvCxnSpPr>
              <p:cNvPr id="46" name="直線コネクタ 45"/>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flipV="1">
              <a:off x="7032157" y="3918340"/>
              <a:ext cx="952436" cy="2914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148389" y="3333627"/>
              <a:ext cx="0" cy="7037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812685" y="3333627"/>
              <a:ext cx="0" cy="684912"/>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877971" y="4232205"/>
              <a:ext cx="1205130" cy="369332"/>
            </a:xfrm>
            <a:prstGeom prst="rect">
              <a:avLst/>
            </a:prstGeom>
            <a:noFill/>
          </p:spPr>
          <p:txBody>
            <a:bodyPr wrap="square" rtlCol="0">
              <a:spAutoFit/>
            </a:bodyPr>
            <a:lstStyle/>
            <a:p>
              <a:r>
                <a:rPr lang="ja-JP" altLang="en-US" dirty="0" smtClean="0"/>
                <a:t>外部負荷</a:t>
              </a:r>
              <a:endParaRPr kumimoji="1" lang="ja-JP" altLang="en-US" dirty="0"/>
            </a:p>
          </p:txBody>
        </p:sp>
        <p:graphicFrame>
          <p:nvGraphicFramePr>
            <p:cNvPr id="62" name="オブジェクト 61"/>
            <p:cNvGraphicFramePr>
              <a:graphicFrameLocks noChangeAspect="1"/>
            </p:cNvGraphicFramePr>
            <p:nvPr>
              <p:extLst>
                <p:ext uri="{D42A27DB-BD31-4B8C-83A1-F6EECF244321}">
                  <p14:modId xmlns:p14="http://schemas.microsoft.com/office/powerpoint/2010/main" val="1628386933"/>
                </p:ext>
              </p:extLst>
            </p:nvPr>
          </p:nvGraphicFramePr>
          <p:xfrm>
            <a:off x="7358314" y="3543305"/>
            <a:ext cx="300121" cy="340295"/>
          </p:xfrm>
          <a:graphic>
            <a:graphicData uri="http://schemas.openxmlformats.org/presentationml/2006/ole">
              <mc:AlternateContent xmlns:mc="http://schemas.openxmlformats.org/markup-compatibility/2006">
                <mc:Choice xmlns:v="urn:schemas-microsoft-com:vml" Requires="v">
                  <p:oleObj spid="_x0000_s19898" name="Equation" r:id="rId11" imgW="203112" imgH="228501" progId="">
                    <p:embed/>
                  </p:oleObj>
                </mc:Choice>
                <mc:Fallback>
                  <p:oleObj name="Equation" r:id="rId11" imgW="203112" imgH="228501"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314" y="3543305"/>
                          <a:ext cx="300121" cy="340295"/>
                        </a:xfrm>
                        <a:prstGeom prst="rect">
                          <a:avLst/>
                        </a:prstGeom>
                        <a:noFill/>
                        <a:extLst/>
                      </p:spPr>
                    </p:pic>
                  </p:oleObj>
                </mc:Fallback>
              </mc:AlternateContent>
            </a:graphicData>
          </a:graphic>
        </p:graphicFrame>
        <p:sp>
          <p:nvSpPr>
            <p:cNvPr id="66" name="テキスト ボックス 65"/>
            <p:cNvSpPr txBox="1"/>
            <p:nvPr/>
          </p:nvSpPr>
          <p:spPr>
            <a:xfrm>
              <a:off x="5904505" y="4146812"/>
              <a:ext cx="506404" cy="276999"/>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grpSp>
      <p:cxnSp>
        <p:nvCxnSpPr>
          <p:cNvPr id="68" name="直線矢印コネクタ 67"/>
          <p:cNvCxnSpPr/>
          <p:nvPr/>
        </p:nvCxnSpPr>
        <p:spPr>
          <a:xfrm>
            <a:off x="786997" y="1707955"/>
            <a:ext cx="2535" cy="784336"/>
          </a:xfrm>
          <a:prstGeom prst="straightConnector1">
            <a:avLst/>
          </a:prstGeom>
          <a:ln w="508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130" name="オブジェクト 4129"/>
          <p:cNvGraphicFramePr>
            <a:graphicFrameLocks noChangeAspect="1"/>
          </p:cNvGraphicFramePr>
          <p:nvPr>
            <p:extLst>
              <p:ext uri="{D42A27DB-BD31-4B8C-83A1-F6EECF244321}">
                <p14:modId xmlns:p14="http://schemas.microsoft.com/office/powerpoint/2010/main" val="2304015248"/>
              </p:ext>
            </p:extLst>
          </p:nvPr>
        </p:nvGraphicFramePr>
        <p:xfrm>
          <a:off x="275755" y="2003834"/>
          <a:ext cx="402972" cy="275718"/>
        </p:xfrm>
        <a:graphic>
          <a:graphicData uri="http://schemas.openxmlformats.org/presentationml/2006/ole">
            <mc:AlternateContent xmlns:mc="http://schemas.openxmlformats.org/markup-compatibility/2006">
              <mc:Choice xmlns:v="urn:schemas-microsoft-com:vml" Requires="v">
                <p:oleObj spid="_x0000_s19899" name="Equation" r:id="rId13" imgW="241200" imgH="164880" progId="Equation.DSMT4">
                  <p:embed/>
                </p:oleObj>
              </mc:Choice>
              <mc:Fallback>
                <p:oleObj name="Equation" r:id="rId13" imgW="241200" imgH="164880" progId="Equation.DSMT4">
                  <p:embed/>
                  <p:pic>
                    <p:nvPicPr>
                      <p:cNvPr id="0" name=""/>
                      <p:cNvPicPr/>
                      <p:nvPr/>
                    </p:nvPicPr>
                    <p:blipFill>
                      <a:blip r:embed="rId14"/>
                      <a:stretch>
                        <a:fillRect/>
                      </a:stretch>
                    </p:blipFill>
                    <p:spPr>
                      <a:xfrm>
                        <a:off x="275755" y="2003834"/>
                        <a:ext cx="402972" cy="275718"/>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81913845"/>
              </p:ext>
            </p:extLst>
          </p:nvPr>
        </p:nvGraphicFramePr>
        <p:xfrm>
          <a:off x="2915816" y="1333774"/>
          <a:ext cx="1339496" cy="439042"/>
        </p:xfrm>
        <a:graphic>
          <a:graphicData uri="http://schemas.openxmlformats.org/presentationml/2006/ole">
            <mc:AlternateContent xmlns:mc="http://schemas.openxmlformats.org/markup-compatibility/2006">
              <mc:Choice xmlns:v="urn:schemas-microsoft-com:vml" Requires="v">
                <p:oleObj spid="_x0000_s19900" name="Equation" r:id="rId15" imgW="698400" imgH="228600" progId="Equation.DSMT4">
                  <p:embed/>
                </p:oleObj>
              </mc:Choice>
              <mc:Fallback>
                <p:oleObj name="Equation" r:id="rId15" imgW="698400" imgH="228600" progId="Equation.DSMT4">
                  <p:embed/>
                  <p:pic>
                    <p:nvPicPr>
                      <p:cNvPr id="0" name=""/>
                      <p:cNvPicPr/>
                      <p:nvPr/>
                    </p:nvPicPr>
                    <p:blipFill>
                      <a:blip r:embed="rId16"/>
                      <a:stretch>
                        <a:fillRect/>
                      </a:stretch>
                    </p:blipFill>
                    <p:spPr>
                      <a:xfrm>
                        <a:off x="2915816" y="1333774"/>
                        <a:ext cx="1339496" cy="439042"/>
                      </a:xfrm>
                      <a:prstGeom prst="rect">
                        <a:avLst/>
                      </a:prstGeom>
                    </p:spPr>
                  </p:pic>
                </p:oleObj>
              </mc:Fallback>
            </mc:AlternateContent>
          </a:graphicData>
        </a:graphic>
      </p:graphicFrame>
      <p:graphicFrame>
        <p:nvGraphicFramePr>
          <p:cNvPr id="18" name="オブジェクト 17"/>
          <p:cNvGraphicFramePr>
            <a:graphicFrameLocks noChangeAspect="1"/>
          </p:cNvGraphicFramePr>
          <p:nvPr>
            <p:extLst>
              <p:ext uri="{D42A27DB-BD31-4B8C-83A1-F6EECF244321}">
                <p14:modId xmlns:p14="http://schemas.microsoft.com/office/powerpoint/2010/main" val="2809649133"/>
              </p:ext>
            </p:extLst>
          </p:nvPr>
        </p:nvGraphicFramePr>
        <p:xfrm>
          <a:off x="3005540" y="1838186"/>
          <a:ext cx="774700" cy="261937"/>
        </p:xfrm>
        <a:graphic>
          <a:graphicData uri="http://schemas.openxmlformats.org/presentationml/2006/ole">
            <mc:AlternateContent xmlns:mc="http://schemas.openxmlformats.org/markup-compatibility/2006">
              <mc:Choice xmlns:v="urn:schemas-microsoft-com:vml" Requires="v">
                <p:oleObj spid="_x0000_s19901" name="Equation" r:id="rId17" imgW="711000" imgH="241200" progId="Equation.DSMT4">
                  <p:embed/>
                </p:oleObj>
              </mc:Choice>
              <mc:Fallback>
                <p:oleObj name="Equation" r:id="rId17" imgW="711000" imgH="241200" progId="Equation.DSMT4">
                  <p:embed/>
                  <p:pic>
                    <p:nvPicPr>
                      <p:cNvPr id="0" name=""/>
                      <p:cNvPicPr>
                        <a:picLocks noChangeAspect="1" noChangeArrowheads="1"/>
                      </p:cNvPicPr>
                      <p:nvPr/>
                    </p:nvPicPr>
                    <p:blipFill>
                      <a:blip r:embed="rId18"/>
                      <a:srcRect/>
                      <a:stretch>
                        <a:fillRect/>
                      </a:stretch>
                    </p:blipFill>
                    <p:spPr bwMode="auto">
                      <a:xfrm>
                        <a:off x="3005540" y="1838186"/>
                        <a:ext cx="7747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オブジェクト 26"/>
          <p:cNvGraphicFramePr>
            <a:graphicFrameLocks noChangeAspect="1"/>
          </p:cNvGraphicFramePr>
          <p:nvPr>
            <p:extLst>
              <p:ext uri="{D42A27DB-BD31-4B8C-83A1-F6EECF244321}">
                <p14:modId xmlns:p14="http://schemas.microsoft.com/office/powerpoint/2010/main" val="1820935335"/>
              </p:ext>
            </p:extLst>
          </p:nvPr>
        </p:nvGraphicFramePr>
        <p:xfrm>
          <a:off x="2998788" y="2143125"/>
          <a:ext cx="1271587" cy="511175"/>
        </p:xfrm>
        <a:graphic>
          <a:graphicData uri="http://schemas.openxmlformats.org/presentationml/2006/ole">
            <mc:AlternateContent xmlns:mc="http://schemas.openxmlformats.org/markup-compatibility/2006">
              <mc:Choice xmlns:v="urn:schemas-microsoft-com:vml" Requires="v">
                <p:oleObj spid="_x0000_s19902" name="Equation" r:id="rId19" imgW="1168200" imgH="469800" progId="Equation.DSMT4">
                  <p:embed/>
                </p:oleObj>
              </mc:Choice>
              <mc:Fallback>
                <p:oleObj name="Equation" r:id="rId19" imgW="1168200" imgH="469800" progId="Equation.DSMT4">
                  <p:embed/>
                  <p:pic>
                    <p:nvPicPr>
                      <p:cNvPr id="0" name=""/>
                      <p:cNvPicPr>
                        <a:picLocks noChangeAspect="1" noChangeArrowheads="1"/>
                      </p:cNvPicPr>
                      <p:nvPr/>
                    </p:nvPicPr>
                    <p:blipFill>
                      <a:blip r:embed="rId20"/>
                      <a:srcRect/>
                      <a:stretch>
                        <a:fillRect/>
                      </a:stretch>
                    </p:blipFill>
                    <p:spPr bwMode="auto">
                      <a:xfrm>
                        <a:off x="2998788" y="2143125"/>
                        <a:ext cx="1271587"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2238740399"/>
              </p:ext>
            </p:extLst>
          </p:nvPr>
        </p:nvGraphicFramePr>
        <p:xfrm>
          <a:off x="265213" y="2992070"/>
          <a:ext cx="258763" cy="339725"/>
        </p:xfrm>
        <a:graphic>
          <a:graphicData uri="http://schemas.openxmlformats.org/presentationml/2006/ole">
            <mc:AlternateContent xmlns:mc="http://schemas.openxmlformats.org/markup-compatibility/2006">
              <mc:Choice xmlns:v="urn:schemas-microsoft-com:vml" Requires="v">
                <p:oleObj spid="_x0000_s19903" name="Equation" r:id="rId21" imgW="126720" imgH="164880" progId="Equation.DSMT4">
                  <p:embed/>
                </p:oleObj>
              </mc:Choice>
              <mc:Fallback>
                <p:oleObj name="Equation" r:id="rId21" imgW="126720" imgH="164880" progId="Equation.DSMT4">
                  <p:embed/>
                  <p:pic>
                    <p:nvPicPr>
                      <p:cNvPr id="0" name=""/>
                      <p:cNvPicPr>
                        <a:picLocks noChangeAspect="1" noChangeArrowheads="1"/>
                      </p:cNvPicPr>
                      <p:nvPr/>
                    </p:nvPicPr>
                    <p:blipFill>
                      <a:blip r:embed="rId22"/>
                      <a:srcRect/>
                      <a:stretch>
                        <a:fillRect/>
                      </a:stretch>
                    </p:blipFill>
                    <p:spPr bwMode="auto">
                      <a:xfrm>
                        <a:off x="265213" y="2992070"/>
                        <a:ext cx="258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オブジェクト 33"/>
          <p:cNvGraphicFramePr>
            <a:graphicFrameLocks noChangeAspect="1"/>
          </p:cNvGraphicFramePr>
          <p:nvPr>
            <p:extLst>
              <p:ext uri="{D42A27DB-BD31-4B8C-83A1-F6EECF244321}">
                <p14:modId xmlns:p14="http://schemas.microsoft.com/office/powerpoint/2010/main" val="3588598781"/>
              </p:ext>
            </p:extLst>
          </p:nvPr>
        </p:nvGraphicFramePr>
        <p:xfrm>
          <a:off x="3207632" y="2920062"/>
          <a:ext cx="258762" cy="339725"/>
        </p:xfrm>
        <a:graphic>
          <a:graphicData uri="http://schemas.openxmlformats.org/presentationml/2006/ole">
            <mc:AlternateContent xmlns:mc="http://schemas.openxmlformats.org/markup-compatibility/2006">
              <mc:Choice xmlns:v="urn:schemas-microsoft-com:vml" Requires="v">
                <p:oleObj spid="_x0000_s19904" name="Equation" r:id="rId23" imgW="126720" imgH="164880" progId="Equation.DSMT4">
                  <p:embed/>
                </p:oleObj>
              </mc:Choice>
              <mc:Fallback>
                <p:oleObj name="Equation" r:id="rId23" imgW="126720" imgH="1648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3207632" y="2920062"/>
                        <a:ext cx="2587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7" name="オブジェクト 66"/>
          <p:cNvGraphicFramePr>
            <a:graphicFrameLocks noChangeAspect="1"/>
          </p:cNvGraphicFramePr>
          <p:nvPr>
            <p:extLst>
              <p:ext uri="{D42A27DB-BD31-4B8C-83A1-F6EECF244321}">
                <p14:modId xmlns:p14="http://schemas.microsoft.com/office/powerpoint/2010/main" val="3453438251"/>
              </p:ext>
            </p:extLst>
          </p:nvPr>
        </p:nvGraphicFramePr>
        <p:xfrm>
          <a:off x="4572000" y="1554761"/>
          <a:ext cx="565150" cy="306387"/>
        </p:xfrm>
        <a:graphic>
          <a:graphicData uri="http://schemas.openxmlformats.org/presentationml/2006/ole">
            <mc:AlternateContent xmlns:mc="http://schemas.openxmlformats.org/markup-compatibility/2006">
              <mc:Choice xmlns:v="urn:schemas-microsoft-com:vml" Requires="v">
                <p:oleObj spid="_x0000_s19905" name="Equation" r:id="rId25" imgW="330120" imgH="177480" progId="Equation.DSMT4">
                  <p:embed/>
                </p:oleObj>
              </mc:Choice>
              <mc:Fallback>
                <p:oleObj name="Equation" r:id="rId25" imgW="330120" imgH="177480" progId="Equation.DSMT4">
                  <p:embed/>
                  <p:pic>
                    <p:nvPicPr>
                      <p:cNvPr id="0" name=""/>
                      <p:cNvPicPr>
                        <a:picLocks noChangeAspect="1" noChangeArrowheads="1"/>
                      </p:cNvPicPr>
                      <p:nvPr/>
                    </p:nvPicPr>
                    <p:blipFill>
                      <a:blip r:embed="rId26"/>
                      <a:srcRect/>
                      <a:stretch>
                        <a:fillRect/>
                      </a:stretch>
                    </p:blipFill>
                    <p:spPr bwMode="auto">
                      <a:xfrm>
                        <a:off x="4572000" y="1554761"/>
                        <a:ext cx="5651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直線矢印コネクタ 4"/>
          <p:cNvCxnSpPr/>
          <p:nvPr/>
        </p:nvCxnSpPr>
        <p:spPr>
          <a:xfrm flipV="1">
            <a:off x="7668344" y="4725144"/>
            <a:ext cx="0" cy="6480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7" name="オブジェクト 6"/>
          <p:cNvGraphicFramePr>
            <a:graphicFrameLocks noChangeAspect="1"/>
          </p:cNvGraphicFramePr>
          <p:nvPr>
            <p:extLst>
              <p:ext uri="{D42A27DB-BD31-4B8C-83A1-F6EECF244321}">
                <p14:modId xmlns:p14="http://schemas.microsoft.com/office/powerpoint/2010/main" val="1445439075"/>
              </p:ext>
            </p:extLst>
          </p:nvPr>
        </p:nvGraphicFramePr>
        <p:xfrm>
          <a:off x="7364337" y="5373216"/>
          <a:ext cx="608013" cy="742950"/>
        </p:xfrm>
        <a:graphic>
          <a:graphicData uri="http://schemas.openxmlformats.org/presentationml/2006/ole">
            <mc:AlternateContent xmlns:mc="http://schemas.openxmlformats.org/markup-compatibility/2006">
              <mc:Choice xmlns:v="urn:schemas-microsoft-com:vml" Requires="v">
                <p:oleObj spid="_x0000_s19906" name="Equation" r:id="rId27" imgW="355320" imgH="431640" progId="Equation.DSMT4">
                  <p:embed/>
                </p:oleObj>
              </mc:Choice>
              <mc:Fallback>
                <p:oleObj name="Equation" r:id="rId27" imgW="355320" imgH="431640" progId="Equation.DSMT4">
                  <p:embed/>
                  <p:pic>
                    <p:nvPicPr>
                      <p:cNvPr id="0" name=""/>
                      <p:cNvPicPr>
                        <a:picLocks noChangeAspect="1" noChangeArrowheads="1"/>
                      </p:cNvPicPr>
                      <p:nvPr/>
                    </p:nvPicPr>
                    <p:blipFill>
                      <a:blip r:embed="rId28"/>
                      <a:srcRect/>
                      <a:stretch>
                        <a:fillRect/>
                      </a:stretch>
                    </p:blipFill>
                    <p:spPr bwMode="auto">
                      <a:xfrm>
                        <a:off x="7364337" y="5373216"/>
                        <a:ext cx="60801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871519552"/>
              </p:ext>
            </p:extLst>
          </p:nvPr>
        </p:nvGraphicFramePr>
        <p:xfrm>
          <a:off x="1623974" y="2052553"/>
          <a:ext cx="438150" cy="439738"/>
        </p:xfrm>
        <a:graphic>
          <a:graphicData uri="http://schemas.openxmlformats.org/presentationml/2006/ole">
            <mc:AlternateContent xmlns:mc="http://schemas.openxmlformats.org/markup-compatibility/2006">
              <mc:Choice xmlns:v="urn:schemas-microsoft-com:vml" Requires="v">
                <p:oleObj spid="_x0000_s19907" name="Equation" r:id="rId29" imgW="253800" imgH="253800" progId="Equation.DSMT4">
                  <p:embed/>
                </p:oleObj>
              </mc:Choice>
              <mc:Fallback>
                <p:oleObj name="Equation" r:id="rId29" imgW="253800" imgH="253800" progId="Equation.DSMT4">
                  <p:embed/>
                  <p:pic>
                    <p:nvPicPr>
                      <p:cNvPr id="0" name=""/>
                      <p:cNvPicPr>
                        <a:picLocks noChangeAspect="1" noChangeArrowheads="1"/>
                      </p:cNvPicPr>
                      <p:nvPr/>
                    </p:nvPicPr>
                    <p:blipFill>
                      <a:blip r:embed="rId30"/>
                      <a:srcRect/>
                      <a:stretch>
                        <a:fillRect/>
                      </a:stretch>
                    </p:blipFill>
                    <p:spPr bwMode="auto">
                      <a:xfrm>
                        <a:off x="1623974" y="2052553"/>
                        <a:ext cx="4381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オブジェクト 10"/>
          <p:cNvGraphicFramePr>
            <a:graphicFrameLocks noChangeAspect="1"/>
          </p:cNvGraphicFramePr>
          <p:nvPr>
            <p:extLst>
              <p:ext uri="{D42A27DB-BD31-4B8C-83A1-F6EECF244321}">
                <p14:modId xmlns:p14="http://schemas.microsoft.com/office/powerpoint/2010/main" val="3336996007"/>
              </p:ext>
            </p:extLst>
          </p:nvPr>
        </p:nvGraphicFramePr>
        <p:xfrm>
          <a:off x="7524328" y="858469"/>
          <a:ext cx="1250950" cy="296862"/>
        </p:xfrm>
        <a:graphic>
          <a:graphicData uri="http://schemas.openxmlformats.org/presentationml/2006/ole">
            <mc:AlternateContent xmlns:mc="http://schemas.openxmlformats.org/markup-compatibility/2006">
              <mc:Choice xmlns:v="urn:schemas-microsoft-com:vml" Requires="v">
                <p:oleObj spid="_x0000_s19908" name="Equation" r:id="rId31" imgW="749160" imgH="177480" progId="Equation.DSMT4">
                  <p:embed/>
                </p:oleObj>
              </mc:Choice>
              <mc:Fallback>
                <p:oleObj name="Equation" r:id="rId31" imgW="749160" imgH="177480" progId="Equation.DSMT4">
                  <p:embed/>
                  <p:pic>
                    <p:nvPicPr>
                      <p:cNvPr id="0" name=""/>
                      <p:cNvPicPr>
                        <a:picLocks noChangeAspect="1" noChangeArrowheads="1"/>
                      </p:cNvPicPr>
                      <p:nvPr/>
                    </p:nvPicPr>
                    <p:blipFill>
                      <a:blip r:embed="rId32"/>
                      <a:srcRect/>
                      <a:stretch>
                        <a:fillRect/>
                      </a:stretch>
                    </p:blipFill>
                    <p:spPr bwMode="auto">
                      <a:xfrm>
                        <a:off x="7524328" y="858469"/>
                        <a:ext cx="125095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0" name="グループ化 89"/>
          <p:cNvGrpSpPr/>
          <p:nvPr/>
        </p:nvGrpSpPr>
        <p:grpSpPr>
          <a:xfrm>
            <a:off x="2072090" y="1640341"/>
            <a:ext cx="516349" cy="81478"/>
            <a:chOff x="1279304" y="4434179"/>
            <a:chExt cx="878280" cy="291480"/>
          </a:xfrm>
        </p:grpSpPr>
        <p:cxnSp>
          <p:nvCxnSpPr>
            <p:cNvPr id="91" name="直線コネクタ 90"/>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グループ化 97"/>
          <p:cNvGrpSpPr/>
          <p:nvPr/>
        </p:nvGrpSpPr>
        <p:grpSpPr>
          <a:xfrm>
            <a:off x="1036622" y="1643893"/>
            <a:ext cx="516349" cy="81478"/>
            <a:chOff x="1279304" y="4434179"/>
            <a:chExt cx="878280" cy="291480"/>
          </a:xfrm>
        </p:grpSpPr>
        <p:cxnSp>
          <p:nvCxnSpPr>
            <p:cNvPr id="99" name="直線コネクタ 98"/>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61589" y="2798281"/>
            <a:ext cx="516349" cy="81478"/>
            <a:chOff x="1279304" y="4434179"/>
            <a:chExt cx="878280" cy="291480"/>
          </a:xfrm>
        </p:grpSpPr>
        <p:cxnSp>
          <p:nvCxnSpPr>
            <p:cNvPr id="108" name="直線コネクタ 107"/>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 name="グループ化 116"/>
          <p:cNvGrpSpPr/>
          <p:nvPr/>
        </p:nvGrpSpPr>
        <p:grpSpPr>
          <a:xfrm>
            <a:off x="1044992" y="2779606"/>
            <a:ext cx="516349" cy="81478"/>
            <a:chOff x="1279304" y="4434179"/>
            <a:chExt cx="878280" cy="291480"/>
          </a:xfrm>
        </p:grpSpPr>
        <p:cxnSp>
          <p:nvCxnSpPr>
            <p:cNvPr id="118" name="直線コネクタ 117"/>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3412" name="Picture 100"/>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644008" y="1006900"/>
            <a:ext cx="4397240" cy="4075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6" name="直線矢印コネクタ 125"/>
          <p:cNvCxnSpPr/>
          <p:nvPr/>
        </p:nvCxnSpPr>
        <p:spPr>
          <a:xfrm>
            <a:off x="6439922" y="1988840"/>
            <a:ext cx="1948502"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3" name="オブジェクト 12"/>
          <p:cNvGraphicFramePr>
            <a:graphicFrameLocks noChangeAspect="1"/>
          </p:cNvGraphicFramePr>
          <p:nvPr>
            <p:extLst>
              <p:ext uri="{D42A27DB-BD31-4B8C-83A1-F6EECF244321}">
                <p14:modId xmlns:p14="http://schemas.microsoft.com/office/powerpoint/2010/main" val="3774596914"/>
              </p:ext>
            </p:extLst>
          </p:nvPr>
        </p:nvGraphicFramePr>
        <p:xfrm>
          <a:off x="6439922" y="1268964"/>
          <a:ext cx="1463675" cy="768350"/>
        </p:xfrm>
        <a:graphic>
          <a:graphicData uri="http://schemas.openxmlformats.org/presentationml/2006/ole">
            <mc:AlternateContent xmlns:mc="http://schemas.openxmlformats.org/markup-compatibility/2006">
              <mc:Choice xmlns:v="urn:schemas-microsoft-com:vml" Requires="v">
                <p:oleObj spid="_x0000_s19909" name="Equation" r:id="rId34" imgW="876300" imgH="457200" progId="Equation.DSMT4">
                  <p:embed/>
                </p:oleObj>
              </mc:Choice>
              <mc:Fallback>
                <p:oleObj name="Equation" r:id="rId34" imgW="876300" imgH="457200" progId="Equation.DSMT4">
                  <p:embed/>
                  <p:pic>
                    <p:nvPicPr>
                      <p:cNvPr id="0" name="オブジェクト 11"/>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6439922" y="1268964"/>
                        <a:ext cx="14636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7" name="テキスト ボックス 126"/>
          <p:cNvSpPr txBox="1"/>
          <p:nvPr/>
        </p:nvSpPr>
        <p:spPr>
          <a:xfrm>
            <a:off x="611302" y="4540478"/>
            <a:ext cx="3211500" cy="369332"/>
          </a:xfrm>
          <a:prstGeom prst="rect">
            <a:avLst/>
          </a:prstGeom>
          <a:noFill/>
        </p:spPr>
        <p:txBody>
          <a:bodyPr wrap="square" rtlCol="0">
            <a:spAutoFit/>
          </a:bodyPr>
          <a:lstStyle/>
          <a:p>
            <a:r>
              <a:rPr lang="en-US" altLang="ja-JP" b="1" dirty="0" smtClean="0"/>
              <a:t>manufacturing  factor  (MF)</a:t>
            </a:r>
            <a:endParaRPr kumimoji="1" lang="ja-JP" altLang="en-US" b="1" i="1" dirty="0"/>
          </a:p>
        </p:txBody>
      </p:sp>
      <p:graphicFrame>
        <p:nvGraphicFramePr>
          <p:cNvPr id="15" name="オブジェクト 14"/>
          <p:cNvGraphicFramePr>
            <a:graphicFrameLocks noChangeAspect="1"/>
          </p:cNvGraphicFramePr>
          <p:nvPr>
            <p:extLst>
              <p:ext uri="{D42A27DB-BD31-4B8C-83A1-F6EECF244321}">
                <p14:modId xmlns:p14="http://schemas.microsoft.com/office/powerpoint/2010/main" val="2473824952"/>
              </p:ext>
            </p:extLst>
          </p:nvPr>
        </p:nvGraphicFramePr>
        <p:xfrm>
          <a:off x="1153488" y="4920264"/>
          <a:ext cx="1838660" cy="947188"/>
        </p:xfrm>
        <a:graphic>
          <a:graphicData uri="http://schemas.openxmlformats.org/presentationml/2006/ole">
            <mc:AlternateContent xmlns:mc="http://schemas.openxmlformats.org/markup-compatibility/2006">
              <mc:Choice xmlns:v="urn:schemas-microsoft-com:vml" Requires="v">
                <p:oleObj spid="_x0000_s19910" name="Equation" r:id="rId36" imgW="838080" imgH="431640" progId="Equation.DSMT4">
                  <p:embed/>
                </p:oleObj>
              </mc:Choice>
              <mc:Fallback>
                <p:oleObj name="Equation" r:id="rId36" imgW="838080" imgH="431640" progId="Equation.DSMT4">
                  <p:embed/>
                  <p:pic>
                    <p:nvPicPr>
                      <p:cNvPr id="0" name=""/>
                      <p:cNvPicPr/>
                      <p:nvPr/>
                    </p:nvPicPr>
                    <p:blipFill>
                      <a:blip r:embed="rId37"/>
                      <a:stretch>
                        <a:fillRect/>
                      </a:stretch>
                    </p:blipFill>
                    <p:spPr>
                      <a:xfrm>
                        <a:off x="1153488" y="4920264"/>
                        <a:ext cx="1838660" cy="947188"/>
                      </a:xfrm>
                      <a:prstGeom prst="rect">
                        <a:avLst/>
                      </a:prstGeom>
                    </p:spPr>
                  </p:pic>
                </p:oleObj>
              </mc:Fallback>
            </mc:AlternateContent>
          </a:graphicData>
        </a:graphic>
      </p:graphicFrame>
      <p:graphicFrame>
        <p:nvGraphicFramePr>
          <p:cNvPr id="16" name="オブジェクト 15"/>
          <p:cNvGraphicFramePr>
            <a:graphicFrameLocks noChangeAspect="1"/>
          </p:cNvGraphicFramePr>
          <p:nvPr>
            <p:extLst>
              <p:ext uri="{D42A27DB-BD31-4B8C-83A1-F6EECF244321}">
                <p14:modId xmlns:p14="http://schemas.microsoft.com/office/powerpoint/2010/main" val="3249946132"/>
              </p:ext>
            </p:extLst>
          </p:nvPr>
        </p:nvGraphicFramePr>
        <p:xfrm>
          <a:off x="5287963" y="5435600"/>
          <a:ext cx="1558925" cy="390525"/>
        </p:xfrm>
        <a:graphic>
          <a:graphicData uri="http://schemas.openxmlformats.org/presentationml/2006/ole">
            <mc:AlternateContent xmlns:mc="http://schemas.openxmlformats.org/markup-compatibility/2006">
              <mc:Choice xmlns:v="urn:schemas-microsoft-com:vml" Requires="v">
                <p:oleObj spid="_x0000_s19911" name="Equation" r:id="rId38" imgW="711000" imgH="177480" progId="Equation.DSMT4">
                  <p:embed/>
                </p:oleObj>
              </mc:Choice>
              <mc:Fallback>
                <p:oleObj name="Equation" r:id="rId38" imgW="711000" imgH="177480" progId="Equation.DSMT4">
                  <p:embed/>
                  <p:pic>
                    <p:nvPicPr>
                      <p:cNvPr id="0" name="オブジェクト 14"/>
                      <p:cNvPicPr>
                        <a:picLocks noChangeAspect="1" noChangeArrowheads="1"/>
                      </p:cNvPicPr>
                      <p:nvPr/>
                    </p:nvPicPr>
                    <p:blipFill>
                      <a:blip r:embed="rId39"/>
                      <a:srcRect/>
                      <a:stretch>
                        <a:fillRect/>
                      </a:stretch>
                    </p:blipFill>
                    <p:spPr bwMode="auto">
                      <a:xfrm>
                        <a:off x="5287963" y="5435600"/>
                        <a:ext cx="155892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正方形/長方形 16"/>
          <p:cNvSpPr/>
          <p:nvPr/>
        </p:nvSpPr>
        <p:spPr>
          <a:xfrm>
            <a:off x="611302" y="4437112"/>
            <a:ext cx="2952586" cy="14401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45318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normAutofit fontScale="90000"/>
          </a:bodyPr>
          <a:lstStyle/>
          <a:p>
            <a:r>
              <a:rPr lang="ja-JP" altLang="en-US" dirty="0" smtClean="0"/>
              <a:t>最近報告された</a:t>
            </a:r>
            <a:r>
              <a:rPr lang="ja-JP" altLang="en-US" dirty="0"/>
              <a:t>酸化物</a:t>
            </a:r>
            <a:r>
              <a:rPr lang="ja-JP" altLang="en-US" dirty="0" smtClean="0"/>
              <a:t>熱電変換素子</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dirty="0" smtClean="0"/>
              <a:t>2013/3/29</a:t>
            </a:r>
            <a:endParaRPr kumimoji="1" lang="ja-JP" altLang="en-US" dirty="0"/>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grpSp>
        <p:nvGrpSpPr>
          <p:cNvPr id="35" name="グループ化 34"/>
          <p:cNvGrpSpPr/>
          <p:nvPr/>
        </p:nvGrpSpPr>
        <p:grpSpPr>
          <a:xfrm>
            <a:off x="678727" y="1525473"/>
            <a:ext cx="2337884" cy="1466597"/>
            <a:chOff x="570664" y="1988840"/>
            <a:chExt cx="2337884" cy="1466597"/>
          </a:xfrm>
        </p:grpSpPr>
        <p:sp>
          <p:nvSpPr>
            <p:cNvPr id="36" name="正方形/長方形 35"/>
            <p:cNvSpPr/>
            <p:nvPr/>
          </p:nvSpPr>
          <p:spPr>
            <a:xfrm>
              <a:off x="899592" y="2132856"/>
              <a:ext cx="648072" cy="11785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1907704" y="2132856"/>
              <a:ext cx="628996" cy="116953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正方形/長方形 37"/>
            <p:cNvSpPr/>
            <p:nvPr/>
          </p:nvSpPr>
          <p:spPr>
            <a:xfrm>
              <a:off x="899592" y="1988840"/>
              <a:ext cx="1656184"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正方形/長方形 38"/>
            <p:cNvSpPr/>
            <p:nvPr/>
          </p:nvSpPr>
          <p:spPr>
            <a:xfrm>
              <a:off x="1904951" y="3309748"/>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正方形/長方形 39"/>
            <p:cNvSpPr/>
            <p:nvPr/>
          </p:nvSpPr>
          <p:spPr>
            <a:xfrm>
              <a:off x="570664" y="3311421"/>
              <a:ext cx="1003597" cy="144016"/>
            </a:xfrm>
            <a:prstGeom prst="rect">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41" name="直線コネクタ 40"/>
          <p:cNvCxnSpPr/>
          <p:nvPr/>
        </p:nvCxnSpPr>
        <p:spPr>
          <a:xfrm>
            <a:off x="678727" y="2894735"/>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3023879" y="2894735"/>
            <a:ext cx="0" cy="65965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下矢印 55"/>
          <p:cNvSpPr/>
          <p:nvPr/>
        </p:nvSpPr>
        <p:spPr>
          <a:xfrm>
            <a:off x="1552971" y="3044542"/>
            <a:ext cx="621228" cy="36004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下矢印 56"/>
          <p:cNvSpPr/>
          <p:nvPr/>
        </p:nvSpPr>
        <p:spPr>
          <a:xfrm>
            <a:off x="1387733" y="1294167"/>
            <a:ext cx="896027" cy="329837"/>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58" name="オブジェクト 57"/>
          <p:cNvGraphicFramePr>
            <a:graphicFrameLocks noChangeAspect="1"/>
          </p:cNvGraphicFramePr>
          <p:nvPr>
            <p:extLst>
              <p:ext uri="{D42A27DB-BD31-4B8C-83A1-F6EECF244321}">
                <p14:modId xmlns:p14="http://schemas.microsoft.com/office/powerpoint/2010/main" val="2650393626"/>
              </p:ext>
            </p:extLst>
          </p:nvPr>
        </p:nvGraphicFramePr>
        <p:xfrm>
          <a:off x="622533" y="1294167"/>
          <a:ext cx="328927" cy="394711"/>
        </p:xfrm>
        <a:graphic>
          <a:graphicData uri="http://schemas.openxmlformats.org/presentationml/2006/ole">
            <mc:AlternateContent xmlns:mc="http://schemas.openxmlformats.org/markup-compatibility/2006">
              <mc:Choice xmlns:v="urn:schemas-microsoft-com:vml" Requires="v">
                <p:oleObj spid="_x0000_s16115" name="Equation" r:id="rId5" imgW="190440" imgH="228600" progId="Equation.DSMT4">
                  <p:embed/>
                </p:oleObj>
              </mc:Choice>
              <mc:Fallback>
                <p:oleObj name="Equation" r:id="rId5" imgW="190440" imgH="2286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533" y="1294167"/>
                        <a:ext cx="328927" cy="394711"/>
                      </a:xfrm>
                      <a:prstGeom prst="rect">
                        <a:avLst/>
                      </a:prstGeom>
                      <a:noFill/>
                      <a:extLst/>
                    </p:spPr>
                  </p:pic>
                </p:oleObj>
              </mc:Fallback>
            </mc:AlternateContent>
          </a:graphicData>
        </a:graphic>
      </p:graphicFrame>
      <p:graphicFrame>
        <p:nvGraphicFramePr>
          <p:cNvPr id="59" name="オブジェクト 58"/>
          <p:cNvGraphicFramePr>
            <a:graphicFrameLocks noChangeAspect="1"/>
          </p:cNvGraphicFramePr>
          <p:nvPr>
            <p:extLst>
              <p:ext uri="{D42A27DB-BD31-4B8C-83A1-F6EECF244321}">
                <p14:modId xmlns:p14="http://schemas.microsoft.com/office/powerpoint/2010/main" val="2667084977"/>
              </p:ext>
            </p:extLst>
          </p:nvPr>
        </p:nvGraphicFramePr>
        <p:xfrm>
          <a:off x="687331" y="2491613"/>
          <a:ext cx="320324" cy="354768"/>
        </p:xfrm>
        <a:graphic>
          <a:graphicData uri="http://schemas.openxmlformats.org/presentationml/2006/ole">
            <mc:AlternateContent xmlns:mc="http://schemas.openxmlformats.org/markup-compatibility/2006">
              <mc:Choice xmlns:v="urn:schemas-microsoft-com:vml" Requires="v">
                <p:oleObj spid="_x0000_s16116" name="Equation" r:id="rId7" imgW="165028" imgH="228501" progId="Equation.DSMT4">
                  <p:embed/>
                </p:oleObj>
              </mc:Choice>
              <mc:Fallback>
                <p:oleObj name="Equation" r:id="rId7" imgW="165028" imgH="228501"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7331" y="2491613"/>
                        <a:ext cx="320324" cy="354768"/>
                      </a:xfrm>
                      <a:prstGeom prst="rect">
                        <a:avLst/>
                      </a:prstGeom>
                      <a:noFill/>
                      <a:extLst/>
                    </p:spPr>
                  </p:pic>
                </p:oleObj>
              </mc:Fallback>
            </mc:AlternateContent>
          </a:graphicData>
        </a:graphic>
      </p:graphicFrame>
      <p:graphicFrame>
        <p:nvGraphicFramePr>
          <p:cNvPr id="61" name="オブジェクト 60"/>
          <p:cNvGraphicFramePr>
            <a:graphicFrameLocks noChangeAspect="1"/>
          </p:cNvGraphicFramePr>
          <p:nvPr>
            <p:extLst>
              <p:ext uri="{D42A27DB-BD31-4B8C-83A1-F6EECF244321}">
                <p14:modId xmlns:p14="http://schemas.microsoft.com/office/powerpoint/2010/main" val="3752133617"/>
              </p:ext>
            </p:extLst>
          </p:nvPr>
        </p:nvGraphicFramePr>
        <p:xfrm>
          <a:off x="1683844" y="1275726"/>
          <a:ext cx="319521" cy="321755"/>
        </p:xfrm>
        <a:graphic>
          <a:graphicData uri="http://schemas.openxmlformats.org/presentationml/2006/ole">
            <mc:AlternateContent xmlns:mc="http://schemas.openxmlformats.org/markup-compatibility/2006">
              <mc:Choice xmlns:v="urn:schemas-microsoft-com:vml" Requires="v">
                <p:oleObj spid="_x0000_s16117" name="Equation" r:id="rId9" imgW="228600" imgH="228600" progId="">
                  <p:embed/>
                </p:oleObj>
              </mc:Choice>
              <mc:Fallback>
                <p:oleObj name="Equation" r:id="rId9" imgW="228600" imgH="22860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3844" y="1275726"/>
                        <a:ext cx="319521" cy="321755"/>
                      </a:xfrm>
                      <a:prstGeom prst="rect">
                        <a:avLst/>
                      </a:prstGeom>
                      <a:noFill/>
                      <a:extLst/>
                    </p:spPr>
                  </p:pic>
                </p:oleObj>
              </mc:Fallback>
            </mc:AlternateContent>
          </a:graphicData>
        </a:graphic>
      </p:graphicFrame>
      <p:sp>
        <p:nvSpPr>
          <p:cNvPr id="64" name="テキスト ボックス 63"/>
          <p:cNvSpPr txBox="1"/>
          <p:nvPr/>
        </p:nvSpPr>
        <p:spPr>
          <a:xfrm>
            <a:off x="1118472" y="1680028"/>
            <a:ext cx="642785" cy="461665"/>
          </a:xfrm>
          <a:prstGeom prst="rect">
            <a:avLst/>
          </a:prstGeom>
          <a:noFill/>
        </p:spPr>
        <p:txBody>
          <a:bodyPr wrap="square" rtlCol="0">
            <a:spAutoFit/>
          </a:bodyPr>
          <a:lstStyle/>
          <a:p>
            <a:r>
              <a:rPr kumimoji="1" lang="en-US" altLang="ja-JP" sz="2400" b="1" dirty="0" smtClean="0">
                <a:solidFill>
                  <a:schemeClr val="bg1"/>
                </a:solidFill>
              </a:rPr>
              <a:t>n</a:t>
            </a:r>
            <a:endParaRPr kumimoji="1" lang="ja-JP" altLang="en-US" sz="2400" b="1" dirty="0">
              <a:solidFill>
                <a:schemeClr val="bg1"/>
              </a:solidFill>
            </a:endParaRPr>
          </a:p>
        </p:txBody>
      </p:sp>
      <p:sp>
        <p:nvSpPr>
          <p:cNvPr id="65" name="テキスト ボックス 64"/>
          <p:cNvSpPr txBox="1"/>
          <p:nvPr/>
        </p:nvSpPr>
        <p:spPr>
          <a:xfrm>
            <a:off x="2193421" y="1681080"/>
            <a:ext cx="642785" cy="461665"/>
          </a:xfrm>
          <a:prstGeom prst="rect">
            <a:avLst/>
          </a:prstGeom>
          <a:noFill/>
        </p:spPr>
        <p:txBody>
          <a:bodyPr wrap="square" rtlCol="0">
            <a:spAutoFit/>
          </a:bodyPr>
          <a:lstStyle/>
          <a:p>
            <a:r>
              <a:rPr lang="en-US" altLang="ja-JP" sz="2400" b="1" dirty="0">
                <a:solidFill>
                  <a:schemeClr val="bg1"/>
                </a:solidFill>
              </a:rPr>
              <a:t>p</a:t>
            </a:r>
            <a:endParaRPr kumimoji="1" lang="ja-JP" altLang="en-US" sz="2400" b="1" dirty="0">
              <a:solidFill>
                <a:schemeClr val="bg1"/>
              </a:solidFill>
            </a:endParaRPr>
          </a:p>
        </p:txBody>
      </p:sp>
      <p:grpSp>
        <p:nvGrpSpPr>
          <p:cNvPr id="74" name="グループ化 73"/>
          <p:cNvGrpSpPr/>
          <p:nvPr/>
        </p:nvGrpSpPr>
        <p:grpSpPr>
          <a:xfrm>
            <a:off x="283128" y="2809320"/>
            <a:ext cx="2908180" cy="1267910"/>
            <a:chOff x="5904505" y="3333627"/>
            <a:chExt cx="2908180" cy="1267910"/>
          </a:xfrm>
        </p:grpSpPr>
        <p:cxnSp>
          <p:nvCxnSpPr>
            <p:cNvPr id="42" name="直線コネクタ 41"/>
            <p:cNvCxnSpPr/>
            <p:nvPr/>
          </p:nvCxnSpPr>
          <p:spPr>
            <a:xfrm>
              <a:off x="6296920" y="4070403"/>
              <a:ext cx="735237"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7910437" y="4070403"/>
              <a:ext cx="758232" cy="1270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5" name="グループ化 44"/>
            <p:cNvGrpSpPr/>
            <p:nvPr/>
          </p:nvGrpSpPr>
          <p:grpSpPr>
            <a:xfrm>
              <a:off x="7032157" y="3918340"/>
              <a:ext cx="878280" cy="291480"/>
              <a:chOff x="1279304" y="4434179"/>
              <a:chExt cx="878280" cy="291480"/>
            </a:xfrm>
          </p:grpSpPr>
          <p:cxnSp>
            <p:nvCxnSpPr>
              <p:cNvPr id="46" name="直線コネクタ 45"/>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3" name="直線矢印コネクタ 52"/>
            <p:cNvCxnSpPr/>
            <p:nvPr/>
          </p:nvCxnSpPr>
          <p:spPr>
            <a:xfrm flipV="1">
              <a:off x="7032157" y="3918340"/>
              <a:ext cx="952436" cy="29148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6148389" y="3333627"/>
              <a:ext cx="0" cy="703700"/>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812685" y="3333627"/>
              <a:ext cx="0" cy="684912"/>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877971" y="4232205"/>
              <a:ext cx="1205130" cy="369332"/>
            </a:xfrm>
            <a:prstGeom prst="rect">
              <a:avLst/>
            </a:prstGeom>
            <a:noFill/>
          </p:spPr>
          <p:txBody>
            <a:bodyPr wrap="square" rtlCol="0">
              <a:spAutoFit/>
            </a:bodyPr>
            <a:lstStyle/>
            <a:p>
              <a:r>
                <a:rPr lang="ja-JP" altLang="en-US" dirty="0" smtClean="0"/>
                <a:t>外部負荷</a:t>
              </a:r>
              <a:endParaRPr kumimoji="1" lang="ja-JP" altLang="en-US" dirty="0"/>
            </a:p>
          </p:txBody>
        </p:sp>
        <p:graphicFrame>
          <p:nvGraphicFramePr>
            <p:cNvPr id="62" name="オブジェクト 61"/>
            <p:cNvGraphicFramePr>
              <a:graphicFrameLocks noChangeAspect="1"/>
            </p:cNvGraphicFramePr>
            <p:nvPr>
              <p:extLst>
                <p:ext uri="{D42A27DB-BD31-4B8C-83A1-F6EECF244321}">
                  <p14:modId xmlns:p14="http://schemas.microsoft.com/office/powerpoint/2010/main" val="2249320560"/>
                </p:ext>
              </p:extLst>
            </p:nvPr>
          </p:nvGraphicFramePr>
          <p:xfrm>
            <a:off x="7358314" y="3543305"/>
            <a:ext cx="300121" cy="340295"/>
          </p:xfrm>
          <a:graphic>
            <a:graphicData uri="http://schemas.openxmlformats.org/presentationml/2006/ole">
              <mc:AlternateContent xmlns:mc="http://schemas.openxmlformats.org/markup-compatibility/2006">
                <mc:Choice xmlns:v="urn:schemas-microsoft-com:vml" Requires="v">
                  <p:oleObj spid="_x0000_s16118" name="Equation" r:id="rId11" imgW="203112" imgH="228501" progId="">
                    <p:embed/>
                  </p:oleObj>
                </mc:Choice>
                <mc:Fallback>
                  <p:oleObj name="Equation" r:id="rId11" imgW="203112" imgH="228501"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358314" y="3543305"/>
                          <a:ext cx="300121" cy="340295"/>
                        </a:xfrm>
                        <a:prstGeom prst="rect">
                          <a:avLst/>
                        </a:prstGeom>
                        <a:noFill/>
                        <a:extLst/>
                      </p:spPr>
                    </p:pic>
                  </p:oleObj>
                </mc:Fallback>
              </mc:AlternateContent>
            </a:graphicData>
          </a:graphic>
        </p:graphicFrame>
        <p:sp>
          <p:nvSpPr>
            <p:cNvPr id="66" name="テキスト ボックス 65"/>
            <p:cNvSpPr txBox="1"/>
            <p:nvPr/>
          </p:nvSpPr>
          <p:spPr>
            <a:xfrm>
              <a:off x="5904505" y="4146812"/>
              <a:ext cx="506404" cy="276999"/>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grpSp>
      <p:cxnSp>
        <p:nvCxnSpPr>
          <p:cNvPr id="68" name="直線矢印コネクタ 67"/>
          <p:cNvCxnSpPr/>
          <p:nvPr/>
        </p:nvCxnSpPr>
        <p:spPr>
          <a:xfrm>
            <a:off x="786997" y="1707955"/>
            <a:ext cx="2535" cy="784336"/>
          </a:xfrm>
          <a:prstGeom prst="straightConnector1">
            <a:avLst/>
          </a:prstGeom>
          <a:ln w="50800">
            <a:solidFill>
              <a:srgbClr val="00B0F0"/>
            </a:solidFill>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4130" name="オブジェクト 4129"/>
          <p:cNvGraphicFramePr>
            <a:graphicFrameLocks noChangeAspect="1"/>
          </p:cNvGraphicFramePr>
          <p:nvPr>
            <p:extLst>
              <p:ext uri="{D42A27DB-BD31-4B8C-83A1-F6EECF244321}">
                <p14:modId xmlns:p14="http://schemas.microsoft.com/office/powerpoint/2010/main" val="729579521"/>
              </p:ext>
            </p:extLst>
          </p:nvPr>
        </p:nvGraphicFramePr>
        <p:xfrm>
          <a:off x="275755" y="2003834"/>
          <a:ext cx="402972" cy="275718"/>
        </p:xfrm>
        <a:graphic>
          <a:graphicData uri="http://schemas.openxmlformats.org/presentationml/2006/ole">
            <mc:AlternateContent xmlns:mc="http://schemas.openxmlformats.org/markup-compatibility/2006">
              <mc:Choice xmlns:v="urn:schemas-microsoft-com:vml" Requires="v">
                <p:oleObj spid="_x0000_s16119" name="Equation" r:id="rId13" imgW="241200" imgH="164880" progId="Equation.DSMT4">
                  <p:embed/>
                </p:oleObj>
              </mc:Choice>
              <mc:Fallback>
                <p:oleObj name="Equation" r:id="rId13" imgW="241200" imgH="164880" progId="Equation.DSMT4">
                  <p:embed/>
                  <p:pic>
                    <p:nvPicPr>
                      <p:cNvPr id="0" name=""/>
                      <p:cNvPicPr/>
                      <p:nvPr/>
                    </p:nvPicPr>
                    <p:blipFill>
                      <a:blip r:embed="rId14"/>
                      <a:stretch>
                        <a:fillRect/>
                      </a:stretch>
                    </p:blipFill>
                    <p:spPr>
                      <a:xfrm>
                        <a:off x="275755" y="2003834"/>
                        <a:ext cx="402972" cy="275718"/>
                      </a:xfrm>
                      <a:prstGeom prst="rect">
                        <a:avLst/>
                      </a:prstGeom>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1552041349"/>
              </p:ext>
            </p:extLst>
          </p:nvPr>
        </p:nvGraphicFramePr>
        <p:xfrm>
          <a:off x="2915816" y="1333774"/>
          <a:ext cx="1339496" cy="439042"/>
        </p:xfrm>
        <a:graphic>
          <a:graphicData uri="http://schemas.openxmlformats.org/presentationml/2006/ole">
            <mc:AlternateContent xmlns:mc="http://schemas.openxmlformats.org/markup-compatibility/2006">
              <mc:Choice xmlns:v="urn:schemas-microsoft-com:vml" Requires="v">
                <p:oleObj spid="_x0000_s16120" name="Equation" r:id="rId15" imgW="698400" imgH="228600" progId="Equation.DSMT4">
                  <p:embed/>
                </p:oleObj>
              </mc:Choice>
              <mc:Fallback>
                <p:oleObj name="Equation" r:id="rId15" imgW="698400" imgH="228600" progId="Equation.DSMT4">
                  <p:embed/>
                  <p:pic>
                    <p:nvPicPr>
                      <p:cNvPr id="0" name=""/>
                      <p:cNvPicPr/>
                      <p:nvPr/>
                    </p:nvPicPr>
                    <p:blipFill>
                      <a:blip r:embed="rId16"/>
                      <a:stretch>
                        <a:fillRect/>
                      </a:stretch>
                    </p:blipFill>
                    <p:spPr>
                      <a:xfrm>
                        <a:off x="2915816" y="1333774"/>
                        <a:ext cx="1339496" cy="439042"/>
                      </a:xfrm>
                      <a:prstGeom prst="rect">
                        <a:avLst/>
                      </a:prstGeom>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659958139"/>
              </p:ext>
            </p:extLst>
          </p:nvPr>
        </p:nvGraphicFramePr>
        <p:xfrm>
          <a:off x="265213" y="2992070"/>
          <a:ext cx="258763" cy="339725"/>
        </p:xfrm>
        <a:graphic>
          <a:graphicData uri="http://schemas.openxmlformats.org/presentationml/2006/ole">
            <mc:AlternateContent xmlns:mc="http://schemas.openxmlformats.org/markup-compatibility/2006">
              <mc:Choice xmlns:v="urn:schemas-microsoft-com:vml" Requires="v">
                <p:oleObj spid="_x0000_s16121" name="Equation" r:id="rId17" imgW="126720" imgH="164880" progId="Equation.DSMT4">
                  <p:embed/>
                </p:oleObj>
              </mc:Choice>
              <mc:Fallback>
                <p:oleObj name="Equation" r:id="rId17" imgW="126720" imgH="164880" progId="Equation.DSMT4">
                  <p:embed/>
                  <p:pic>
                    <p:nvPicPr>
                      <p:cNvPr id="0" name=""/>
                      <p:cNvPicPr>
                        <a:picLocks noChangeAspect="1" noChangeArrowheads="1"/>
                      </p:cNvPicPr>
                      <p:nvPr/>
                    </p:nvPicPr>
                    <p:blipFill>
                      <a:blip r:embed="rId18"/>
                      <a:srcRect/>
                      <a:stretch>
                        <a:fillRect/>
                      </a:stretch>
                    </p:blipFill>
                    <p:spPr bwMode="auto">
                      <a:xfrm>
                        <a:off x="265213" y="2992070"/>
                        <a:ext cx="2587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オブジェクト 33"/>
          <p:cNvGraphicFramePr>
            <a:graphicFrameLocks noChangeAspect="1"/>
          </p:cNvGraphicFramePr>
          <p:nvPr>
            <p:extLst>
              <p:ext uri="{D42A27DB-BD31-4B8C-83A1-F6EECF244321}">
                <p14:modId xmlns:p14="http://schemas.microsoft.com/office/powerpoint/2010/main" val="820895502"/>
              </p:ext>
            </p:extLst>
          </p:nvPr>
        </p:nvGraphicFramePr>
        <p:xfrm>
          <a:off x="3207632" y="2920062"/>
          <a:ext cx="258762" cy="339725"/>
        </p:xfrm>
        <a:graphic>
          <a:graphicData uri="http://schemas.openxmlformats.org/presentationml/2006/ole">
            <mc:AlternateContent xmlns:mc="http://schemas.openxmlformats.org/markup-compatibility/2006">
              <mc:Choice xmlns:v="urn:schemas-microsoft-com:vml" Requires="v">
                <p:oleObj spid="_x0000_s16122" name="Equation" r:id="rId19" imgW="126720" imgH="164880" progId="Equation.DSMT4">
                  <p:embed/>
                </p:oleObj>
              </mc:Choice>
              <mc:Fallback>
                <p:oleObj name="Equation" r:id="rId19" imgW="126720" imgH="16488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207632" y="2920062"/>
                        <a:ext cx="2587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オブジェクト 9"/>
          <p:cNvGraphicFramePr>
            <a:graphicFrameLocks noChangeAspect="1"/>
          </p:cNvGraphicFramePr>
          <p:nvPr>
            <p:extLst>
              <p:ext uri="{D42A27DB-BD31-4B8C-83A1-F6EECF244321}">
                <p14:modId xmlns:p14="http://schemas.microsoft.com/office/powerpoint/2010/main" val="3675263536"/>
              </p:ext>
            </p:extLst>
          </p:nvPr>
        </p:nvGraphicFramePr>
        <p:xfrm>
          <a:off x="1623974" y="2052553"/>
          <a:ext cx="438150" cy="439738"/>
        </p:xfrm>
        <a:graphic>
          <a:graphicData uri="http://schemas.openxmlformats.org/presentationml/2006/ole">
            <mc:AlternateContent xmlns:mc="http://schemas.openxmlformats.org/markup-compatibility/2006">
              <mc:Choice xmlns:v="urn:schemas-microsoft-com:vml" Requires="v">
                <p:oleObj spid="_x0000_s16123" name="Equation" r:id="rId21" imgW="253800" imgH="253800" progId="Equation.DSMT4">
                  <p:embed/>
                </p:oleObj>
              </mc:Choice>
              <mc:Fallback>
                <p:oleObj name="Equation" r:id="rId21" imgW="253800" imgH="253800" progId="Equation.DSMT4">
                  <p:embed/>
                  <p:pic>
                    <p:nvPicPr>
                      <p:cNvPr id="0" name=""/>
                      <p:cNvPicPr>
                        <a:picLocks noChangeAspect="1" noChangeArrowheads="1"/>
                      </p:cNvPicPr>
                      <p:nvPr/>
                    </p:nvPicPr>
                    <p:blipFill>
                      <a:blip r:embed="rId22"/>
                      <a:srcRect/>
                      <a:stretch>
                        <a:fillRect/>
                      </a:stretch>
                    </p:blipFill>
                    <p:spPr bwMode="auto">
                      <a:xfrm>
                        <a:off x="1623974" y="2052553"/>
                        <a:ext cx="438150"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90" name="グループ化 89"/>
          <p:cNvGrpSpPr/>
          <p:nvPr/>
        </p:nvGrpSpPr>
        <p:grpSpPr>
          <a:xfrm>
            <a:off x="2072090" y="1640341"/>
            <a:ext cx="516349" cy="81478"/>
            <a:chOff x="1279304" y="4434179"/>
            <a:chExt cx="878280" cy="291480"/>
          </a:xfrm>
        </p:grpSpPr>
        <p:cxnSp>
          <p:nvCxnSpPr>
            <p:cNvPr id="91" name="直線コネクタ 90"/>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8" name="グループ化 97"/>
          <p:cNvGrpSpPr/>
          <p:nvPr/>
        </p:nvGrpSpPr>
        <p:grpSpPr>
          <a:xfrm>
            <a:off x="1036622" y="1643893"/>
            <a:ext cx="516349" cy="81478"/>
            <a:chOff x="1279304" y="4434179"/>
            <a:chExt cx="878280" cy="291480"/>
          </a:xfrm>
        </p:grpSpPr>
        <p:cxnSp>
          <p:nvCxnSpPr>
            <p:cNvPr id="99" name="直線コネクタ 98"/>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グループ化 105"/>
          <p:cNvGrpSpPr/>
          <p:nvPr/>
        </p:nvGrpSpPr>
        <p:grpSpPr>
          <a:xfrm>
            <a:off x="2061589" y="2798281"/>
            <a:ext cx="516349" cy="81478"/>
            <a:chOff x="1279304" y="4434179"/>
            <a:chExt cx="878280" cy="291480"/>
          </a:xfrm>
        </p:grpSpPr>
        <p:cxnSp>
          <p:nvCxnSpPr>
            <p:cNvPr id="108" name="直線コネクタ 107"/>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直線コネクタ 110"/>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直線コネクタ 111"/>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直線コネクタ 112"/>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 name="グループ化 116"/>
          <p:cNvGrpSpPr/>
          <p:nvPr/>
        </p:nvGrpSpPr>
        <p:grpSpPr>
          <a:xfrm>
            <a:off x="1044992" y="2779606"/>
            <a:ext cx="516349" cy="81478"/>
            <a:chOff x="1279304" y="4434179"/>
            <a:chExt cx="878280" cy="291480"/>
          </a:xfrm>
        </p:grpSpPr>
        <p:cxnSp>
          <p:nvCxnSpPr>
            <p:cNvPr id="118" name="直線コネクタ 117"/>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直線コネクタ 118"/>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直線コネクタ 123"/>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3" name="オブジェクト 2"/>
          <p:cNvGraphicFramePr>
            <a:graphicFrameLocks noChangeAspect="1"/>
          </p:cNvGraphicFramePr>
          <p:nvPr>
            <p:extLst>
              <p:ext uri="{D42A27DB-BD31-4B8C-83A1-F6EECF244321}">
                <p14:modId xmlns:p14="http://schemas.microsoft.com/office/powerpoint/2010/main" val="3699332443"/>
              </p:ext>
            </p:extLst>
          </p:nvPr>
        </p:nvGraphicFramePr>
        <p:xfrm>
          <a:off x="2870373" y="1870079"/>
          <a:ext cx="1463675" cy="768350"/>
        </p:xfrm>
        <a:graphic>
          <a:graphicData uri="http://schemas.openxmlformats.org/presentationml/2006/ole">
            <mc:AlternateContent xmlns:mc="http://schemas.openxmlformats.org/markup-compatibility/2006">
              <mc:Choice xmlns:v="urn:schemas-microsoft-com:vml" Requires="v">
                <p:oleObj spid="_x0000_s16124" name="Equation" r:id="rId23" imgW="876300" imgH="457200" progId="Equation.DSMT4">
                  <p:embed/>
                </p:oleObj>
              </mc:Choice>
              <mc:Fallback>
                <p:oleObj name="Equation" r:id="rId23" imgW="876300" imgH="457200" progId="Equation.DSMT4">
                  <p:embed/>
                  <p:pic>
                    <p:nvPicPr>
                      <p:cNvPr id="0" name="オブジェクト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870373" y="1870079"/>
                        <a:ext cx="14636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5417" name="Picture 57"/>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571999" y="1094078"/>
            <a:ext cx="4436156" cy="434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直線矢印コネクタ 11"/>
          <p:cNvCxnSpPr/>
          <p:nvPr/>
        </p:nvCxnSpPr>
        <p:spPr>
          <a:xfrm>
            <a:off x="3743894" y="2636912"/>
            <a:ext cx="828105"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5419" name="Picture 5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050167" y="4033524"/>
            <a:ext cx="2588479" cy="2572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4" name="オブジェクト 13"/>
          <p:cNvGraphicFramePr>
            <a:graphicFrameLocks noChangeAspect="1"/>
          </p:cNvGraphicFramePr>
          <p:nvPr>
            <p:extLst>
              <p:ext uri="{D42A27DB-BD31-4B8C-83A1-F6EECF244321}">
                <p14:modId xmlns:p14="http://schemas.microsoft.com/office/powerpoint/2010/main" val="3043313879"/>
              </p:ext>
            </p:extLst>
          </p:nvPr>
        </p:nvGraphicFramePr>
        <p:xfrm>
          <a:off x="1593854" y="4797152"/>
          <a:ext cx="1458912" cy="750888"/>
        </p:xfrm>
        <a:graphic>
          <a:graphicData uri="http://schemas.openxmlformats.org/presentationml/2006/ole">
            <mc:AlternateContent xmlns:mc="http://schemas.openxmlformats.org/markup-compatibility/2006">
              <mc:Choice xmlns:v="urn:schemas-microsoft-com:vml" Requires="v">
                <p:oleObj spid="_x0000_s16125" name="Equation" r:id="rId27" imgW="837836" imgH="431613" progId="Equation.DSMT4">
                  <p:embed/>
                </p:oleObj>
              </mc:Choice>
              <mc:Fallback>
                <p:oleObj name="Equation" r:id="rId27" imgW="837836" imgH="431613" progId="Equation.DSMT4">
                  <p:embed/>
                  <p:pic>
                    <p:nvPicPr>
                      <p:cNvPr id="0" name="オブジェクト 7"/>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593854" y="4797152"/>
                        <a:ext cx="1458912"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正方形/長方形 4"/>
          <p:cNvSpPr/>
          <p:nvPr/>
        </p:nvSpPr>
        <p:spPr>
          <a:xfrm>
            <a:off x="5148064" y="3761004"/>
            <a:ext cx="3600400" cy="748116"/>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1415507" y="4586986"/>
            <a:ext cx="2076373" cy="107426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5562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20078"/>
            <a:ext cx="8229600" cy="1143000"/>
          </a:xfrm>
        </p:spPr>
        <p:txBody>
          <a:bodyPr/>
          <a:lstStyle/>
          <a:p>
            <a:r>
              <a:rPr lang="ja-JP" altLang="en-US" dirty="0" smtClean="0"/>
              <a:t>酸化物熱電変換素子 作製</a:t>
            </a:r>
            <a:r>
              <a:rPr kumimoji="1" lang="ja-JP" altLang="en-US" dirty="0" smtClean="0"/>
              <a:t>方法</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sp>
        <p:nvSpPr>
          <p:cNvPr id="5" name="スライド番号プレースホルダー 4"/>
          <p:cNvSpPr>
            <a:spLocks noGrp="1"/>
          </p:cNvSpPr>
          <p:nvPr>
            <p:ph type="sldNum" sz="quarter" idx="12"/>
          </p:nvPr>
        </p:nvSpPr>
        <p:spPr/>
        <p:txBody>
          <a:bodyPr/>
          <a:lstStyle/>
          <a:p>
            <a:fld id="{90BA7EBE-6FD4-4B50-83C6-C925E775C4BE}" type="slidenum">
              <a:rPr kumimoji="1" lang="ja-JP" altLang="en-US" smtClean="0"/>
              <a:t>8</a:t>
            </a:fld>
            <a:endParaRPr kumimoji="1" lang="ja-JP" altLang="en-US"/>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sp>
        <p:nvSpPr>
          <p:cNvPr id="20" name="直方体 19"/>
          <p:cNvSpPr/>
          <p:nvPr/>
        </p:nvSpPr>
        <p:spPr>
          <a:xfrm>
            <a:off x="1670626" y="2216457"/>
            <a:ext cx="288032" cy="360040"/>
          </a:xfrm>
          <a:prstGeom prst="cub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直方体 20"/>
          <p:cNvSpPr/>
          <p:nvPr/>
        </p:nvSpPr>
        <p:spPr>
          <a:xfrm>
            <a:off x="2327340" y="2200101"/>
            <a:ext cx="288032"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38128" y="2791098"/>
            <a:ext cx="1868150" cy="276999"/>
          </a:xfrm>
          <a:prstGeom prst="rect">
            <a:avLst/>
          </a:prstGeom>
          <a:noFill/>
        </p:spPr>
        <p:txBody>
          <a:bodyPr wrap="square" rtlCol="0">
            <a:spAutoFit/>
          </a:bodyPr>
          <a:lstStyle/>
          <a:p>
            <a:r>
              <a:rPr lang="en-US" altLang="ja-JP" sz="1200" dirty="0"/>
              <a:t>n</a:t>
            </a:r>
            <a:r>
              <a:rPr kumimoji="1" lang="ja-JP" altLang="en-US" sz="1200" dirty="0" smtClean="0"/>
              <a:t>型素子</a:t>
            </a:r>
            <a:r>
              <a:rPr kumimoji="1" lang="en-US" altLang="ja-JP" sz="1200" dirty="0" smtClean="0"/>
              <a:t>: Ca</a:t>
            </a:r>
            <a:r>
              <a:rPr kumimoji="1" lang="en-US" altLang="ja-JP" sz="1200" baseline="-25000" dirty="0" smtClean="0"/>
              <a:t>0.99</a:t>
            </a:r>
            <a:r>
              <a:rPr kumimoji="1" lang="en-US" altLang="ja-JP" sz="1200" dirty="0" smtClean="0"/>
              <a:t>Yb</a:t>
            </a:r>
            <a:r>
              <a:rPr kumimoji="1" lang="en-US" altLang="ja-JP" sz="1200" baseline="-25000" dirty="0" smtClean="0"/>
              <a:t>0.01</a:t>
            </a:r>
            <a:r>
              <a:rPr kumimoji="1" lang="en-US" altLang="ja-JP" sz="1200" dirty="0" smtClean="0"/>
              <a:t>MnO</a:t>
            </a:r>
            <a:r>
              <a:rPr kumimoji="1" lang="en-US" altLang="ja-JP" sz="1200" baseline="-25000" dirty="0" smtClean="0"/>
              <a:t>3</a:t>
            </a:r>
            <a:endParaRPr kumimoji="1" lang="ja-JP" altLang="en-US" sz="1200" baseline="-25000" dirty="0"/>
          </a:p>
        </p:txBody>
      </p:sp>
      <p:sp>
        <p:nvSpPr>
          <p:cNvPr id="23" name="テキスト ボックス 22"/>
          <p:cNvSpPr txBox="1"/>
          <p:nvPr/>
        </p:nvSpPr>
        <p:spPr>
          <a:xfrm>
            <a:off x="2283600" y="2816785"/>
            <a:ext cx="2576432" cy="276999"/>
          </a:xfrm>
          <a:prstGeom prst="rect">
            <a:avLst/>
          </a:prstGeom>
          <a:noFill/>
        </p:spPr>
        <p:txBody>
          <a:bodyPr wrap="square" rtlCol="0">
            <a:spAutoFit/>
          </a:bodyPr>
          <a:lstStyle/>
          <a:p>
            <a:r>
              <a:rPr lang="en-US" altLang="ja-JP" sz="1200" dirty="0" smtClean="0"/>
              <a:t>p</a:t>
            </a:r>
            <a:r>
              <a:rPr lang="ja-JP" altLang="en-US" sz="1200" dirty="0" smtClean="0"/>
              <a:t>型</a:t>
            </a:r>
            <a:r>
              <a:rPr kumimoji="1" lang="ja-JP" altLang="en-US" sz="1200" dirty="0" smtClean="0"/>
              <a:t>素子</a:t>
            </a:r>
            <a:r>
              <a:rPr kumimoji="1" lang="en-US" altLang="ja-JP" sz="1200" dirty="0" smtClean="0"/>
              <a:t>: [(Ca</a:t>
            </a:r>
            <a:r>
              <a:rPr kumimoji="1" lang="en-US" altLang="ja-JP" sz="1200" baseline="-25000" dirty="0" smtClean="0"/>
              <a:t>0.9</a:t>
            </a:r>
            <a:r>
              <a:rPr kumimoji="1" lang="en-US" altLang="ja-JP" sz="1200" dirty="0" smtClean="0"/>
              <a:t>Y</a:t>
            </a:r>
            <a:r>
              <a:rPr kumimoji="1" lang="en-US" altLang="ja-JP" sz="1200" baseline="-25000" dirty="0" smtClean="0"/>
              <a:t>0.1</a:t>
            </a:r>
            <a:r>
              <a:rPr kumimoji="1" lang="en-US" altLang="ja-JP" sz="1200" dirty="0" smtClean="0"/>
              <a:t>)</a:t>
            </a:r>
            <a:r>
              <a:rPr kumimoji="1" lang="en-US" altLang="ja-JP" sz="1200" baseline="-25000" dirty="0" smtClean="0"/>
              <a:t>2</a:t>
            </a:r>
            <a:r>
              <a:rPr kumimoji="1" lang="en-US" altLang="ja-JP" sz="1200" dirty="0" smtClean="0"/>
              <a:t>CoO</a:t>
            </a:r>
            <a:r>
              <a:rPr kumimoji="1" lang="en-US" altLang="ja-JP" sz="1200" baseline="-25000" dirty="0" smtClean="0"/>
              <a:t>3</a:t>
            </a:r>
            <a:r>
              <a:rPr kumimoji="1" lang="en-US" altLang="ja-JP" sz="1200" dirty="0" smtClean="0"/>
              <a:t>]</a:t>
            </a:r>
            <a:r>
              <a:rPr kumimoji="1" lang="en-US" altLang="ja-JP" sz="1200" baseline="-25000" dirty="0" smtClean="0"/>
              <a:t>0.62</a:t>
            </a:r>
            <a:r>
              <a:rPr kumimoji="1" lang="en-US" altLang="ja-JP" sz="1200" dirty="0" smtClean="0"/>
              <a:t> CoO</a:t>
            </a:r>
            <a:r>
              <a:rPr kumimoji="1" lang="en-US" altLang="ja-JP" sz="1200" baseline="-25000" dirty="0" smtClean="0"/>
              <a:t>2</a:t>
            </a:r>
            <a:endParaRPr kumimoji="1" lang="ja-JP" altLang="en-US" sz="1200" baseline="-25000" dirty="0"/>
          </a:p>
        </p:txBody>
      </p:sp>
      <p:sp>
        <p:nvSpPr>
          <p:cNvPr id="24" name="平行四辺形 23"/>
          <p:cNvSpPr/>
          <p:nvPr/>
        </p:nvSpPr>
        <p:spPr>
          <a:xfrm>
            <a:off x="1695271" y="2197864"/>
            <a:ext cx="256470" cy="82663"/>
          </a:xfrm>
          <a:prstGeom prst="parallelogram">
            <a:avLst/>
          </a:prstGeom>
          <a:solidFill>
            <a:srgbClr val="FFFF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平行四辺形 25"/>
          <p:cNvSpPr/>
          <p:nvPr/>
        </p:nvSpPr>
        <p:spPr>
          <a:xfrm>
            <a:off x="2361195" y="2200101"/>
            <a:ext cx="256470" cy="82663"/>
          </a:xfrm>
          <a:prstGeom prst="parallelogram">
            <a:avLst/>
          </a:prstGeom>
          <a:solidFill>
            <a:srgbClr val="FFFF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272203" y="2318265"/>
            <a:ext cx="648072" cy="246221"/>
          </a:xfrm>
          <a:prstGeom prst="rect">
            <a:avLst/>
          </a:prstGeom>
          <a:noFill/>
        </p:spPr>
        <p:txBody>
          <a:bodyPr wrap="square" rtlCol="0">
            <a:spAutoFit/>
          </a:bodyPr>
          <a:lstStyle/>
          <a:p>
            <a:r>
              <a:rPr lang="en-US" altLang="ja-JP" sz="1000" dirty="0" smtClean="0"/>
              <a:t>6mm</a:t>
            </a:r>
            <a:endParaRPr kumimoji="1" lang="ja-JP" altLang="en-US" sz="1000" dirty="0"/>
          </a:p>
        </p:txBody>
      </p:sp>
      <p:sp>
        <p:nvSpPr>
          <p:cNvPr id="28" name="テキスト ボックス 27"/>
          <p:cNvSpPr txBox="1"/>
          <p:nvPr/>
        </p:nvSpPr>
        <p:spPr>
          <a:xfrm>
            <a:off x="1310586" y="2076991"/>
            <a:ext cx="648072" cy="246221"/>
          </a:xfrm>
          <a:prstGeom prst="rect">
            <a:avLst/>
          </a:prstGeom>
          <a:noFill/>
        </p:spPr>
        <p:txBody>
          <a:bodyPr wrap="square" rtlCol="0">
            <a:spAutoFit/>
          </a:bodyPr>
          <a:lstStyle/>
          <a:p>
            <a:r>
              <a:rPr lang="en-US" altLang="ja-JP" sz="1000" dirty="0" smtClean="0"/>
              <a:t>6mm</a:t>
            </a:r>
            <a:endParaRPr kumimoji="1" lang="ja-JP" altLang="en-US" sz="1000" dirty="0"/>
          </a:p>
        </p:txBody>
      </p:sp>
      <p:sp>
        <p:nvSpPr>
          <p:cNvPr id="29" name="テキスト ボックス 28"/>
          <p:cNvSpPr txBox="1"/>
          <p:nvPr/>
        </p:nvSpPr>
        <p:spPr>
          <a:xfrm>
            <a:off x="1526240" y="2531718"/>
            <a:ext cx="648072" cy="246221"/>
          </a:xfrm>
          <a:prstGeom prst="rect">
            <a:avLst/>
          </a:prstGeom>
          <a:noFill/>
        </p:spPr>
        <p:txBody>
          <a:bodyPr wrap="square" rtlCol="0">
            <a:spAutoFit/>
          </a:bodyPr>
          <a:lstStyle/>
          <a:p>
            <a:r>
              <a:rPr lang="en-US" altLang="ja-JP" sz="1000" dirty="0" smtClean="0"/>
              <a:t>6mm</a:t>
            </a:r>
            <a:endParaRPr kumimoji="1" lang="ja-JP" altLang="en-US" sz="1000" dirty="0"/>
          </a:p>
        </p:txBody>
      </p:sp>
      <p:cxnSp>
        <p:nvCxnSpPr>
          <p:cNvPr id="37" name="直線矢印コネクタ 36"/>
          <p:cNvCxnSpPr/>
          <p:nvPr/>
        </p:nvCxnSpPr>
        <p:spPr>
          <a:xfrm>
            <a:off x="2193451" y="2022942"/>
            <a:ext cx="267778" cy="2185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1850276" y="2010826"/>
            <a:ext cx="137099" cy="2295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573172" y="1784716"/>
            <a:ext cx="1562005" cy="276999"/>
          </a:xfrm>
          <a:prstGeom prst="rect">
            <a:avLst/>
          </a:prstGeom>
          <a:noFill/>
        </p:spPr>
        <p:txBody>
          <a:bodyPr wrap="square" rtlCol="0">
            <a:spAutoFit/>
          </a:bodyPr>
          <a:lstStyle/>
          <a:p>
            <a:r>
              <a:rPr lang="ja-JP" altLang="en-US" sz="1200" dirty="0" smtClean="0"/>
              <a:t>銀ペーストを塗布</a:t>
            </a:r>
            <a:endParaRPr lang="en-US" altLang="ja-JP" sz="1200" dirty="0" smtClean="0"/>
          </a:p>
        </p:txBody>
      </p:sp>
      <p:sp>
        <p:nvSpPr>
          <p:cNvPr id="42" name="正方形/長方形 41"/>
          <p:cNvSpPr/>
          <p:nvPr/>
        </p:nvSpPr>
        <p:spPr>
          <a:xfrm>
            <a:off x="326739" y="4412893"/>
            <a:ext cx="792088"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1262843" y="4412893"/>
            <a:ext cx="792088"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58787" y="3836829"/>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a:off x="825245" y="4499856"/>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1333622" y="3923792"/>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1333622" y="4499856"/>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849595" y="3923792"/>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rot="16200000">
            <a:off x="452661" y="4123450"/>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rot="16200000">
            <a:off x="992670" y="4131658"/>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814390" y="4490417"/>
            <a:ext cx="304437" cy="276999"/>
          </a:xfrm>
          <a:prstGeom prst="rect">
            <a:avLst/>
          </a:prstGeom>
          <a:noFill/>
        </p:spPr>
        <p:txBody>
          <a:bodyPr wrap="square" rtlCol="0">
            <a:spAutoFit/>
          </a:bodyPr>
          <a:lstStyle/>
          <a:p>
            <a:r>
              <a:rPr kumimoji="1" lang="en-US" altLang="ja-JP" sz="1200" b="1" dirty="0" smtClean="0">
                <a:solidFill>
                  <a:schemeClr val="bg1"/>
                </a:solidFill>
              </a:rPr>
              <a:t>n</a:t>
            </a:r>
            <a:endParaRPr kumimoji="1" lang="ja-JP" altLang="en-US" sz="1200" b="1" dirty="0">
              <a:solidFill>
                <a:schemeClr val="bg1"/>
              </a:solidFill>
            </a:endParaRPr>
          </a:p>
        </p:txBody>
      </p:sp>
      <p:sp>
        <p:nvSpPr>
          <p:cNvPr id="57" name="テキスト ボックス 56"/>
          <p:cNvSpPr txBox="1"/>
          <p:nvPr/>
        </p:nvSpPr>
        <p:spPr>
          <a:xfrm>
            <a:off x="1321220" y="3914353"/>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58" name="テキスト ボックス 57"/>
          <p:cNvSpPr txBox="1"/>
          <p:nvPr/>
        </p:nvSpPr>
        <p:spPr>
          <a:xfrm>
            <a:off x="853646" y="3914352"/>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sp>
        <p:nvSpPr>
          <p:cNvPr id="59" name="テキスト ボックス 58"/>
          <p:cNvSpPr txBox="1"/>
          <p:nvPr/>
        </p:nvSpPr>
        <p:spPr>
          <a:xfrm>
            <a:off x="1321219" y="4492725"/>
            <a:ext cx="304437"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sp>
        <p:nvSpPr>
          <p:cNvPr id="63" name="テキスト ボックス 62"/>
          <p:cNvSpPr txBox="1"/>
          <p:nvPr/>
        </p:nvSpPr>
        <p:spPr>
          <a:xfrm>
            <a:off x="2327340" y="2299498"/>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sp>
        <p:nvSpPr>
          <p:cNvPr id="64" name="テキスト ボックス 63"/>
          <p:cNvSpPr txBox="1"/>
          <p:nvPr/>
        </p:nvSpPr>
        <p:spPr>
          <a:xfrm>
            <a:off x="1634622" y="2299498"/>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60" name="テキスト ボックス 59"/>
          <p:cNvSpPr txBox="1"/>
          <p:nvPr/>
        </p:nvSpPr>
        <p:spPr>
          <a:xfrm>
            <a:off x="269079" y="3455399"/>
            <a:ext cx="2312781" cy="276999"/>
          </a:xfrm>
          <a:prstGeom prst="rect">
            <a:avLst/>
          </a:prstGeom>
          <a:noFill/>
        </p:spPr>
        <p:txBody>
          <a:bodyPr wrap="square" rtlCol="0">
            <a:spAutoFit/>
          </a:bodyPr>
          <a:lstStyle/>
          <a:p>
            <a:r>
              <a:rPr lang="ja-JP" altLang="en-US" sz="1200" dirty="0" smtClean="0"/>
              <a:t>銀シート</a:t>
            </a:r>
            <a:r>
              <a:rPr lang="en-US" altLang="ja-JP" sz="1200" dirty="0" smtClean="0"/>
              <a:t>(0.05mm</a:t>
            </a:r>
            <a:r>
              <a:rPr lang="ja-JP" altLang="en-US" sz="1200" dirty="0" smtClean="0"/>
              <a:t>厚</a:t>
            </a:r>
            <a:r>
              <a:rPr lang="en-US" altLang="ja-JP" sz="1200" dirty="0" smtClean="0"/>
              <a:t>)</a:t>
            </a:r>
            <a:r>
              <a:rPr lang="ja-JP" altLang="en-US" sz="1200" dirty="0" smtClean="0"/>
              <a:t>で直列接続</a:t>
            </a:r>
            <a:endParaRPr lang="en-US" altLang="ja-JP" sz="1200" dirty="0" smtClean="0"/>
          </a:p>
        </p:txBody>
      </p:sp>
      <p:cxnSp>
        <p:nvCxnSpPr>
          <p:cNvPr id="65" name="直線矢印コネクタ 64"/>
          <p:cNvCxnSpPr/>
          <p:nvPr/>
        </p:nvCxnSpPr>
        <p:spPr>
          <a:xfrm>
            <a:off x="582367" y="3705817"/>
            <a:ext cx="199624" cy="27798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2213163" y="2570564"/>
            <a:ext cx="648072" cy="246221"/>
          </a:xfrm>
          <a:prstGeom prst="rect">
            <a:avLst/>
          </a:prstGeom>
          <a:noFill/>
        </p:spPr>
        <p:txBody>
          <a:bodyPr wrap="square" rtlCol="0">
            <a:spAutoFit/>
          </a:bodyPr>
          <a:lstStyle/>
          <a:p>
            <a:r>
              <a:rPr lang="en-US" altLang="ja-JP" sz="1000" dirty="0" smtClean="0"/>
              <a:t>6mm</a:t>
            </a:r>
            <a:endParaRPr kumimoji="1" lang="ja-JP" altLang="en-US" sz="1000" dirty="0"/>
          </a:p>
        </p:txBody>
      </p:sp>
      <p:sp>
        <p:nvSpPr>
          <p:cNvPr id="67" name="テキスト ボックス 66"/>
          <p:cNvSpPr txBox="1"/>
          <p:nvPr/>
        </p:nvSpPr>
        <p:spPr>
          <a:xfrm>
            <a:off x="2497692" y="2447709"/>
            <a:ext cx="648072" cy="246221"/>
          </a:xfrm>
          <a:prstGeom prst="rect">
            <a:avLst/>
          </a:prstGeom>
          <a:noFill/>
        </p:spPr>
        <p:txBody>
          <a:bodyPr wrap="square" rtlCol="0">
            <a:spAutoFit/>
          </a:bodyPr>
          <a:lstStyle/>
          <a:p>
            <a:r>
              <a:rPr lang="en-US" altLang="ja-JP" sz="1000" dirty="0" smtClean="0"/>
              <a:t>6mm</a:t>
            </a:r>
            <a:endParaRPr kumimoji="1" lang="ja-JP" altLang="en-US" sz="1000" dirty="0"/>
          </a:p>
        </p:txBody>
      </p:sp>
      <p:sp>
        <p:nvSpPr>
          <p:cNvPr id="68" name="テキスト ボックス 67"/>
          <p:cNvSpPr txBox="1"/>
          <p:nvPr/>
        </p:nvSpPr>
        <p:spPr>
          <a:xfrm>
            <a:off x="2581860" y="2254395"/>
            <a:ext cx="648072" cy="246221"/>
          </a:xfrm>
          <a:prstGeom prst="rect">
            <a:avLst/>
          </a:prstGeom>
          <a:noFill/>
        </p:spPr>
        <p:txBody>
          <a:bodyPr wrap="square" rtlCol="0">
            <a:spAutoFit/>
          </a:bodyPr>
          <a:lstStyle/>
          <a:p>
            <a:r>
              <a:rPr lang="en-US" altLang="ja-JP" sz="1000" dirty="0" smtClean="0"/>
              <a:t>6mm</a:t>
            </a:r>
            <a:endParaRPr kumimoji="1" lang="ja-JP" altLang="en-US" sz="1000" dirty="0"/>
          </a:p>
        </p:txBody>
      </p:sp>
      <p:sp>
        <p:nvSpPr>
          <p:cNvPr id="69" name="テキスト ボックス 68"/>
          <p:cNvSpPr txBox="1"/>
          <p:nvPr/>
        </p:nvSpPr>
        <p:spPr>
          <a:xfrm>
            <a:off x="540217" y="5343739"/>
            <a:ext cx="1562005" cy="276999"/>
          </a:xfrm>
          <a:prstGeom prst="rect">
            <a:avLst/>
          </a:prstGeom>
          <a:noFill/>
        </p:spPr>
        <p:txBody>
          <a:bodyPr wrap="square" rtlCol="0">
            <a:spAutoFit/>
          </a:bodyPr>
          <a:lstStyle/>
          <a:p>
            <a:r>
              <a:rPr lang="ja-JP" altLang="en-US" sz="1200" dirty="0" smtClean="0"/>
              <a:t>大気中</a:t>
            </a:r>
            <a:r>
              <a:rPr lang="en-US" altLang="ja-JP" sz="1200" dirty="0" smtClean="0"/>
              <a:t>850</a:t>
            </a:r>
            <a:r>
              <a:rPr lang="ja-JP" altLang="en-US" sz="1200" dirty="0" smtClean="0"/>
              <a:t>℃で</a:t>
            </a:r>
            <a:r>
              <a:rPr lang="ja-JP" altLang="en-US" sz="1200" dirty="0"/>
              <a:t>焼成</a:t>
            </a:r>
            <a:endParaRPr kumimoji="1" lang="ja-JP" altLang="en-US" sz="1200" dirty="0"/>
          </a:p>
        </p:txBody>
      </p:sp>
      <p:sp>
        <p:nvSpPr>
          <p:cNvPr id="62" name="テキスト ボックス 61"/>
          <p:cNvSpPr txBox="1"/>
          <p:nvPr/>
        </p:nvSpPr>
        <p:spPr>
          <a:xfrm>
            <a:off x="1043608" y="1261613"/>
            <a:ext cx="2410720" cy="369332"/>
          </a:xfrm>
          <a:prstGeom prst="rect">
            <a:avLst/>
          </a:prstGeom>
          <a:noFill/>
        </p:spPr>
        <p:txBody>
          <a:bodyPr wrap="square" rtlCol="0">
            <a:spAutoFit/>
          </a:bodyPr>
          <a:lstStyle/>
          <a:p>
            <a:r>
              <a:rPr lang="en-US" altLang="ja-JP" b="1" dirty="0" smtClean="0"/>
              <a:t>2×2</a:t>
            </a:r>
            <a:r>
              <a:rPr lang="ja-JP" altLang="en-US" b="1" dirty="0" smtClean="0"/>
              <a:t> 熱電変換素子</a:t>
            </a:r>
            <a:endParaRPr kumimoji="1" lang="ja-JP" altLang="en-US" b="1" dirty="0"/>
          </a:p>
        </p:txBody>
      </p:sp>
      <p:sp>
        <p:nvSpPr>
          <p:cNvPr id="71" name="テキスト ボックス 70"/>
          <p:cNvSpPr txBox="1"/>
          <p:nvPr/>
        </p:nvSpPr>
        <p:spPr>
          <a:xfrm>
            <a:off x="5660135" y="1261613"/>
            <a:ext cx="2410720" cy="369332"/>
          </a:xfrm>
          <a:prstGeom prst="rect">
            <a:avLst/>
          </a:prstGeom>
          <a:noFill/>
        </p:spPr>
        <p:txBody>
          <a:bodyPr wrap="square" rtlCol="0">
            <a:spAutoFit/>
          </a:bodyPr>
          <a:lstStyle/>
          <a:p>
            <a:r>
              <a:rPr lang="en-US" altLang="ja-JP" b="1" dirty="0" smtClean="0"/>
              <a:t>4×4</a:t>
            </a:r>
            <a:r>
              <a:rPr lang="ja-JP" altLang="en-US" b="1" dirty="0" smtClean="0"/>
              <a:t> 熱電変換素子</a:t>
            </a:r>
            <a:endParaRPr kumimoji="1" lang="ja-JP" altLang="en-US" b="1" dirty="0"/>
          </a:p>
        </p:txBody>
      </p:sp>
      <p:pic>
        <p:nvPicPr>
          <p:cNvPr id="7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9079" y="5733256"/>
            <a:ext cx="2220351" cy="564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3" name="直線矢印コネクタ 72"/>
          <p:cNvCxnSpPr/>
          <p:nvPr/>
        </p:nvCxnSpPr>
        <p:spPr>
          <a:xfrm flipH="1">
            <a:off x="1710553" y="5872248"/>
            <a:ext cx="20233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a:off x="1710552" y="6121194"/>
            <a:ext cx="202335"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206278" y="5872248"/>
            <a:ext cx="1977121" cy="276999"/>
          </a:xfrm>
          <a:prstGeom prst="rect">
            <a:avLst/>
          </a:prstGeom>
          <a:noFill/>
        </p:spPr>
        <p:txBody>
          <a:bodyPr wrap="square" rtlCol="0">
            <a:spAutoFit/>
          </a:bodyPr>
          <a:lstStyle/>
          <a:p>
            <a:r>
              <a:rPr lang="ja-JP" altLang="en-US" sz="1200" dirty="0" smtClean="0"/>
              <a:t>アルミナ板</a:t>
            </a:r>
            <a:r>
              <a:rPr lang="en-US" altLang="ja-JP" sz="1200" dirty="0" smtClean="0"/>
              <a:t>(1mm</a:t>
            </a:r>
            <a:r>
              <a:rPr lang="ja-JP" altLang="en-US" sz="1200" dirty="0" smtClean="0"/>
              <a:t>厚</a:t>
            </a:r>
            <a:r>
              <a:rPr lang="en-US" altLang="ja-JP" sz="1200" dirty="0" smtClean="0"/>
              <a:t>)</a:t>
            </a:r>
            <a:r>
              <a:rPr lang="ja-JP" altLang="en-US" sz="1200" dirty="0" smtClean="0"/>
              <a:t>で固定</a:t>
            </a:r>
            <a:endParaRPr lang="en-US" altLang="ja-JP" sz="1200" dirty="0" smtClean="0"/>
          </a:p>
        </p:txBody>
      </p:sp>
      <p:pic>
        <p:nvPicPr>
          <p:cNvPr id="76"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17665" y="3260002"/>
            <a:ext cx="2305450" cy="228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1" name="オブジェクト 30"/>
          <p:cNvGraphicFramePr>
            <a:graphicFrameLocks noChangeAspect="1"/>
          </p:cNvGraphicFramePr>
          <p:nvPr>
            <p:extLst>
              <p:ext uri="{D42A27DB-BD31-4B8C-83A1-F6EECF244321}">
                <p14:modId xmlns:p14="http://schemas.microsoft.com/office/powerpoint/2010/main" val="3574180814"/>
              </p:ext>
            </p:extLst>
          </p:nvPr>
        </p:nvGraphicFramePr>
        <p:xfrm>
          <a:off x="3395439" y="3480417"/>
          <a:ext cx="1398588" cy="474663"/>
        </p:xfrm>
        <a:graphic>
          <a:graphicData uri="http://schemas.openxmlformats.org/presentationml/2006/ole">
            <mc:AlternateContent xmlns:mc="http://schemas.openxmlformats.org/markup-compatibility/2006">
              <mc:Choice xmlns:v="urn:schemas-microsoft-com:vml" Requires="v">
                <p:oleObj spid="_x0000_s16477" name="Equation" r:id="rId7" imgW="1155600" imgH="393480" progId="Equation.DSMT4">
                  <p:embed/>
                </p:oleObj>
              </mc:Choice>
              <mc:Fallback>
                <p:oleObj name="Equation" r:id="rId7" imgW="1155600" imgH="393480" progId="Equation.DSMT4">
                  <p:embed/>
                  <p:pic>
                    <p:nvPicPr>
                      <p:cNvPr id="0" name="オブジェクト 15"/>
                      <p:cNvPicPr>
                        <a:picLocks noChangeAspect="1" noChangeArrowheads="1"/>
                      </p:cNvPicPr>
                      <p:nvPr/>
                    </p:nvPicPr>
                    <p:blipFill>
                      <a:blip r:embed="rId8"/>
                      <a:srcRect/>
                      <a:stretch>
                        <a:fillRect/>
                      </a:stretch>
                    </p:blipFill>
                    <p:spPr bwMode="auto">
                      <a:xfrm>
                        <a:off x="3395439" y="3480417"/>
                        <a:ext cx="1398588" cy="474663"/>
                      </a:xfrm>
                      <a:prstGeom prst="rect">
                        <a:avLst/>
                      </a:prstGeom>
                      <a:noFill/>
                      <a:ln>
                        <a:noFill/>
                      </a:ln>
                    </p:spPr>
                  </p:pic>
                </p:oleObj>
              </mc:Fallback>
            </mc:AlternateContent>
          </a:graphicData>
        </a:graphic>
      </p:graphicFrame>
      <p:cxnSp>
        <p:nvCxnSpPr>
          <p:cNvPr id="34" name="直線コネクタ 33"/>
          <p:cNvCxnSpPr/>
          <p:nvPr/>
        </p:nvCxnSpPr>
        <p:spPr>
          <a:xfrm>
            <a:off x="3575669" y="4476266"/>
            <a:ext cx="836539" cy="0"/>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950684" y="4476266"/>
            <a:ext cx="0" cy="712515"/>
          </a:xfrm>
          <a:prstGeom prst="line">
            <a:avLst/>
          </a:prstGeom>
          <a:ln w="127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79" name="直方体 78"/>
          <p:cNvSpPr/>
          <p:nvPr/>
        </p:nvSpPr>
        <p:spPr>
          <a:xfrm>
            <a:off x="6092709" y="2197486"/>
            <a:ext cx="288032" cy="360040"/>
          </a:xfrm>
          <a:prstGeom prst="cub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直方体 80"/>
          <p:cNvSpPr/>
          <p:nvPr/>
        </p:nvSpPr>
        <p:spPr>
          <a:xfrm>
            <a:off x="6749423" y="2181130"/>
            <a:ext cx="288032" cy="360040"/>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5850061" y="2777939"/>
            <a:ext cx="773327" cy="276999"/>
          </a:xfrm>
          <a:prstGeom prst="rect">
            <a:avLst/>
          </a:prstGeom>
          <a:noFill/>
        </p:spPr>
        <p:txBody>
          <a:bodyPr wrap="square" rtlCol="0">
            <a:spAutoFit/>
          </a:bodyPr>
          <a:lstStyle/>
          <a:p>
            <a:r>
              <a:rPr lang="en-US" altLang="ja-JP" sz="1200" dirty="0"/>
              <a:t>n</a:t>
            </a:r>
            <a:r>
              <a:rPr kumimoji="1" lang="ja-JP" altLang="en-US" sz="1200" dirty="0" smtClean="0"/>
              <a:t>型素子</a:t>
            </a:r>
            <a:endParaRPr kumimoji="1" lang="ja-JP" altLang="en-US" sz="1200" baseline="-25000" dirty="0"/>
          </a:p>
        </p:txBody>
      </p:sp>
      <p:sp>
        <p:nvSpPr>
          <p:cNvPr id="83" name="テキスト ボックス 82"/>
          <p:cNvSpPr txBox="1"/>
          <p:nvPr/>
        </p:nvSpPr>
        <p:spPr>
          <a:xfrm>
            <a:off x="6670762" y="2797814"/>
            <a:ext cx="947805" cy="276999"/>
          </a:xfrm>
          <a:prstGeom prst="rect">
            <a:avLst/>
          </a:prstGeom>
          <a:noFill/>
        </p:spPr>
        <p:txBody>
          <a:bodyPr wrap="square" rtlCol="0">
            <a:spAutoFit/>
          </a:bodyPr>
          <a:lstStyle/>
          <a:p>
            <a:r>
              <a:rPr lang="en-US" altLang="ja-JP" sz="1200" dirty="0" smtClean="0"/>
              <a:t>p</a:t>
            </a:r>
            <a:r>
              <a:rPr lang="ja-JP" altLang="en-US" sz="1200" dirty="0" smtClean="0"/>
              <a:t>型</a:t>
            </a:r>
            <a:r>
              <a:rPr kumimoji="1" lang="ja-JP" altLang="en-US" sz="1200" dirty="0" smtClean="0"/>
              <a:t>素子</a:t>
            </a:r>
            <a:endParaRPr kumimoji="1" lang="ja-JP" altLang="en-US" sz="1200" baseline="-25000" dirty="0"/>
          </a:p>
        </p:txBody>
      </p:sp>
      <p:sp>
        <p:nvSpPr>
          <p:cNvPr id="84" name="平行四辺形 83"/>
          <p:cNvSpPr/>
          <p:nvPr/>
        </p:nvSpPr>
        <p:spPr>
          <a:xfrm>
            <a:off x="6117354" y="2178893"/>
            <a:ext cx="256470" cy="82663"/>
          </a:xfrm>
          <a:prstGeom prst="parallelogram">
            <a:avLst/>
          </a:prstGeom>
          <a:solidFill>
            <a:srgbClr val="FFFF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平行四辺形 84"/>
          <p:cNvSpPr/>
          <p:nvPr/>
        </p:nvSpPr>
        <p:spPr>
          <a:xfrm>
            <a:off x="6783278" y="2181130"/>
            <a:ext cx="256470" cy="82663"/>
          </a:xfrm>
          <a:prstGeom prst="parallelogram">
            <a:avLst/>
          </a:prstGeom>
          <a:solidFill>
            <a:srgbClr val="FFFF00">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5619904" y="2279209"/>
            <a:ext cx="648072" cy="246221"/>
          </a:xfrm>
          <a:prstGeom prst="rect">
            <a:avLst/>
          </a:prstGeom>
          <a:noFill/>
        </p:spPr>
        <p:txBody>
          <a:bodyPr wrap="square" rtlCol="0">
            <a:spAutoFit/>
          </a:bodyPr>
          <a:lstStyle/>
          <a:p>
            <a:r>
              <a:rPr lang="en-US" altLang="ja-JP" sz="1000" dirty="0" smtClean="0"/>
              <a:t>5.5mm</a:t>
            </a:r>
            <a:endParaRPr kumimoji="1" lang="ja-JP" altLang="en-US" sz="1000" dirty="0"/>
          </a:p>
        </p:txBody>
      </p:sp>
      <p:sp>
        <p:nvSpPr>
          <p:cNvPr id="87" name="テキスト ボックス 86"/>
          <p:cNvSpPr txBox="1"/>
          <p:nvPr/>
        </p:nvSpPr>
        <p:spPr>
          <a:xfrm>
            <a:off x="5626108" y="2058020"/>
            <a:ext cx="648072" cy="246221"/>
          </a:xfrm>
          <a:prstGeom prst="rect">
            <a:avLst/>
          </a:prstGeom>
          <a:noFill/>
        </p:spPr>
        <p:txBody>
          <a:bodyPr wrap="square" rtlCol="0">
            <a:spAutoFit/>
          </a:bodyPr>
          <a:lstStyle/>
          <a:p>
            <a:r>
              <a:rPr lang="en-US" altLang="ja-JP" sz="1000" dirty="0" smtClean="0"/>
              <a:t>5.5mm</a:t>
            </a:r>
            <a:endParaRPr kumimoji="1" lang="ja-JP" altLang="en-US" sz="1000" dirty="0"/>
          </a:p>
        </p:txBody>
      </p:sp>
      <p:sp>
        <p:nvSpPr>
          <p:cNvPr id="88" name="テキスト ボックス 87"/>
          <p:cNvSpPr txBox="1"/>
          <p:nvPr/>
        </p:nvSpPr>
        <p:spPr>
          <a:xfrm>
            <a:off x="5965920" y="2538933"/>
            <a:ext cx="648072" cy="246221"/>
          </a:xfrm>
          <a:prstGeom prst="rect">
            <a:avLst/>
          </a:prstGeom>
          <a:noFill/>
        </p:spPr>
        <p:txBody>
          <a:bodyPr wrap="square" rtlCol="0">
            <a:spAutoFit/>
          </a:bodyPr>
          <a:lstStyle/>
          <a:p>
            <a:r>
              <a:rPr lang="en-US" altLang="ja-JP" sz="1000" dirty="0" smtClean="0"/>
              <a:t>5.5mm</a:t>
            </a:r>
            <a:endParaRPr kumimoji="1" lang="ja-JP" altLang="en-US" sz="1000" dirty="0"/>
          </a:p>
        </p:txBody>
      </p:sp>
      <p:cxnSp>
        <p:nvCxnSpPr>
          <p:cNvPr id="89" name="直線矢印コネクタ 88"/>
          <p:cNvCxnSpPr/>
          <p:nvPr/>
        </p:nvCxnSpPr>
        <p:spPr>
          <a:xfrm>
            <a:off x="6615534" y="2003971"/>
            <a:ext cx="267778" cy="2185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p:cNvCxnSpPr/>
          <p:nvPr/>
        </p:nvCxnSpPr>
        <p:spPr>
          <a:xfrm flipH="1">
            <a:off x="6272359" y="1991855"/>
            <a:ext cx="137099" cy="2295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テキスト ボックス 90"/>
          <p:cNvSpPr txBox="1"/>
          <p:nvPr/>
        </p:nvSpPr>
        <p:spPr>
          <a:xfrm>
            <a:off x="5995255" y="1765745"/>
            <a:ext cx="1562005" cy="276999"/>
          </a:xfrm>
          <a:prstGeom prst="rect">
            <a:avLst/>
          </a:prstGeom>
          <a:noFill/>
        </p:spPr>
        <p:txBody>
          <a:bodyPr wrap="square" rtlCol="0">
            <a:spAutoFit/>
          </a:bodyPr>
          <a:lstStyle/>
          <a:p>
            <a:r>
              <a:rPr lang="ja-JP" altLang="en-US" sz="1200" dirty="0" smtClean="0"/>
              <a:t>銀ペーストを塗布</a:t>
            </a:r>
            <a:endParaRPr lang="en-US" altLang="ja-JP" sz="1200" dirty="0" smtClean="0"/>
          </a:p>
        </p:txBody>
      </p:sp>
      <p:sp>
        <p:nvSpPr>
          <p:cNvPr id="92" name="テキスト ボックス 91"/>
          <p:cNvSpPr txBox="1"/>
          <p:nvPr/>
        </p:nvSpPr>
        <p:spPr>
          <a:xfrm>
            <a:off x="6749423" y="228052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sp>
        <p:nvSpPr>
          <p:cNvPr id="93" name="テキスト ボックス 92"/>
          <p:cNvSpPr txBox="1"/>
          <p:nvPr/>
        </p:nvSpPr>
        <p:spPr>
          <a:xfrm>
            <a:off x="6056705" y="2280527"/>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94" name="テキスト ボックス 93"/>
          <p:cNvSpPr txBox="1"/>
          <p:nvPr/>
        </p:nvSpPr>
        <p:spPr>
          <a:xfrm>
            <a:off x="6635246" y="2551593"/>
            <a:ext cx="648072" cy="246221"/>
          </a:xfrm>
          <a:prstGeom prst="rect">
            <a:avLst/>
          </a:prstGeom>
          <a:noFill/>
        </p:spPr>
        <p:txBody>
          <a:bodyPr wrap="square" rtlCol="0">
            <a:spAutoFit/>
          </a:bodyPr>
          <a:lstStyle/>
          <a:p>
            <a:r>
              <a:rPr lang="en-US" altLang="ja-JP" sz="1000" dirty="0" smtClean="0"/>
              <a:t>5.5mm</a:t>
            </a:r>
            <a:endParaRPr kumimoji="1" lang="ja-JP" altLang="en-US" sz="1000" dirty="0"/>
          </a:p>
        </p:txBody>
      </p:sp>
      <p:sp>
        <p:nvSpPr>
          <p:cNvPr id="95" name="テキスト ボックス 94"/>
          <p:cNvSpPr txBox="1"/>
          <p:nvPr/>
        </p:nvSpPr>
        <p:spPr>
          <a:xfrm>
            <a:off x="6944113" y="2426930"/>
            <a:ext cx="648072" cy="246221"/>
          </a:xfrm>
          <a:prstGeom prst="rect">
            <a:avLst/>
          </a:prstGeom>
          <a:noFill/>
        </p:spPr>
        <p:txBody>
          <a:bodyPr wrap="square" rtlCol="0">
            <a:spAutoFit/>
          </a:bodyPr>
          <a:lstStyle/>
          <a:p>
            <a:r>
              <a:rPr lang="en-US" altLang="ja-JP" sz="1000" dirty="0" smtClean="0"/>
              <a:t>5.5mm</a:t>
            </a:r>
            <a:endParaRPr kumimoji="1" lang="ja-JP" altLang="en-US" sz="1000" dirty="0"/>
          </a:p>
        </p:txBody>
      </p:sp>
      <p:sp>
        <p:nvSpPr>
          <p:cNvPr id="96" name="テキスト ボックス 95"/>
          <p:cNvSpPr txBox="1"/>
          <p:nvPr/>
        </p:nvSpPr>
        <p:spPr>
          <a:xfrm>
            <a:off x="6990493" y="2215618"/>
            <a:ext cx="648072" cy="246221"/>
          </a:xfrm>
          <a:prstGeom prst="rect">
            <a:avLst/>
          </a:prstGeom>
          <a:noFill/>
        </p:spPr>
        <p:txBody>
          <a:bodyPr wrap="square" rtlCol="0">
            <a:spAutoFit/>
          </a:bodyPr>
          <a:lstStyle/>
          <a:p>
            <a:r>
              <a:rPr lang="en-US" altLang="ja-JP" sz="1000" dirty="0" smtClean="0"/>
              <a:t>5.5mm</a:t>
            </a:r>
            <a:endParaRPr kumimoji="1" lang="ja-JP" altLang="en-US" sz="1000" dirty="0"/>
          </a:p>
        </p:txBody>
      </p:sp>
      <p:sp>
        <p:nvSpPr>
          <p:cNvPr id="97" name="正方形/長方形 96"/>
          <p:cNvSpPr/>
          <p:nvPr/>
        </p:nvSpPr>
        <p:spPr>
          <a:xfrm>
            <a:off x="5399615" y="4852110"/>
            <a:ext cx="792088"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a:off x="7369942" y="4887319"/>
            <a:ext cx="792088"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5864814" y="489956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a:off x="7459118" y="4942583"/>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5853959" y="4890129"/>
            <a:ext cx="304437" cy="276999"/>
          </a:xfrm>
          <a:prstGeom prst="rect">
            <a:avLst/>
          </a:prstGeom>
          <a:noFill/>
        </p:spPr>
        <p:txBody>
          <a:bodyPr wrap="square" rtlCol="0">
            <a:spAutoFit/>
          </a:bodyPr>
          <a:lstStyle/>
          <a:p>
            <a:r>
              <a:rPr kumimoji="1" lang="en-US" altLang="ja-JP" sz="1200" b="1" dirty="0" smtClean="0">
                <a:solidFill>
                  <a:schemeClr val="bg1"/>
                </a:solidFill>
              </a:rPr>
              <a:t>n</a:t>
            </a:r>
            <a:endParaRPr kumimoji="1" lang="ja-JP" altLang="en-US" sz="1200" b="1" dirty="0">
              <a:solidFill>
                <a:schemeClr val="bg1"/>
              </a:solidFill>
            </a:endParaRPr>
          </a:p>
        </p:txBody>
      </p:sp>
      <p:grpSp>
        <p:nvGrpSpPr>
          <p:cNvPr id="53" name="グループ化 52"/>
          <p:cNvGrpSpPr/>
          <p:nvPr/>
        </p:nvGrpSpPr>
        <p:grpSpPr>
          <a:xfrm>
            <a:off x="5822221" y="3261070"/>
            <a:ext cx="900100" cy="412088"/>
            <a:chOff x="5580394" y="3727185"/>
            <a:chExt cx="900100" cy="412088"/>
          </a:xfrm>
        </p:grpSpPr>
        <p:sp>
          <p:nvSpPr>
            <p:cNvPr id="99" name="正方形/長方形 98"/>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08" name="テキスト ボックス 107"/>
            <p:cNvSpPr txBox="1"/>
            <p:nvPr/>
          </p:nvSpPr>
          <p:spPr>
            <a:xfrm>
              <a:off x="5671752" y="381414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sp>
        <p:nvSpPr>
          <p:cNvPr id="109" name="テキスト ボックス 108"/>
          <p:cNvSpPr txBox="1"/>
          <p:nvPr/>
        </p:nvSpPr>
        <p:spPr>
          <a:xfrm>
            <a:off x="7451352" y="4911782"/>
            <a:ext cx="304437"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nvGrpSpPr>
          <p:cNvPr id="120" name="グループ化 119"/>
          <p:cNvGrpSpPr/>
          <p:nvPr/>
        </p:nvGrpSpPr>
        <p:grpSpPr>
          <a:xfrm rot="16200000">
            <a:off x="5573618" y="4084635"/>
            <a:ext cx="900100" cy="412088"/>
            <a:chOff x="5580394" y="3727185"/>
            <a:chExt cx="900100" cy="412088"/>
          </a:xfrm>
        </p:grpSpPr>
        <p:sp>
          <p:nvSpPr>
            <p:cNvPr id="121" name="正方形/長方形 120"/>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正方形/長方形 121"/>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正方形/長方形 122"/>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テキスト ボックス 123"/>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25" name="テキスト ボックス 124"/>
            <p:cNvSpPr txBox="1"/>
            <p:nvPr/>
          </p:nvSpPr>
          <p:spPr>
            <a:xfrm>
              <a:off x="5671752" y="381414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grpSp>
        <p:nvGrpSpPr>
          <p:cNvPr id="126" name="グループ化 125"/>
          <p:cNvGrpSpPr/>
          <p:nvPr/>
        </p:nvGrpSpPr>
        <p:grpSpPr>
          <a:xfrm rot="5400000">
            <a:off x="6096801" y="4075758"/>
            <a:ext cx="900100" cy="412088"/>
            <a:chOff x="5580394" y="3727185"/>
            <a:chExt cx="900100" cy="412088"/>
          </a:xfrm>
        </p:grpSpPr>
        <p:sp>
          <p:nvSpPr>
            <p:cNvPr id="127" name="正方形/長方形 126"/>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正方形/長方形 127"/>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正方形/長方形 128"/>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テキスト ボックス 129"/>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31" name="テキスト ボックス 130"/>
            <p:cNvSpPr txBox="1"/>
            <p:nvPr/>
          </p:nvSpPr>
          <p:spPr>
            <a:xfrm>
              <a:off x="5671752" y="381414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grpSp>
        <p:nvGrpSpPr>
          <p:cNvPr id="138" name="グループ化 137"/>
          <p:cNvGrpSpPr/>
          <p:nvPr/>
        </p:nvGrpSpPr>
        <p:grpSpPr>
          <a:xfrm rot="16200000">
            <a:off x="6633067" y="4102288"/>
            <a:ext cx="900100" cy="412088"/>
            <a:chOff x="5580394" y="3727185"/>
            <a:chExt cx="900100" cy="412088"/>
          </a:xfrm>
        </p:grpSpPr>
        <p:sp>
          <p:nvSpPr>
            <p:cNvPr id="139" name="正方形/長方形 138"/>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正方形/長方形 139"/>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正方形/長方形 140"/>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テキスト ボックス 141"/>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43" name="テキスト ボックス 142"/>
            <p:cNvSpPr txBox="1"/>
            <p:nvPr/>
          </p:nvSpPr>
          <p:spPr>
            <a:xfrm>
              <a:off x="5675910" y="3790046"/>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grpSp>
        <p:nvGrpSpPr>
          <p:cNvPr id="144" name="グループ化 143"/>
          <p:cNvGrpSpPr/>
          <p:nvPr/>
        </p:nvGrpSpPr>
        <p:grpSpPr>
          <a:xfrm>
            <a:off x="6865886" y="3280487"/>
            <a:ext cx="900100" cy="412088"/>
            <a:chOff x="5580394" y="3727185"/>
            <a:chExt cx="900100" cy="412088"/>
          </a:xfrm>
        </p:grpSpPr>
        <p:sp>
          <p:nvSpPr>
            <p:cNvPr id="145" name="正方形/長方形 144"/>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6" name="正方形/長方形 145"/>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8" name="テキスト ボックス 147"/>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49" name="テキスト ボックス 148"/>
            <p:cNvSpPr txBox="1"/>
            <p:nvPr/>
          </p:nvSpPr>
          <p:spPr>
            <a:xfrm>
              <a:off x="5671752" y="381414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grpSp>
        <p:nvGrpSpPr>
          <p:cNvPr id="150" name="グループ化 149"/>
          <p:cNvGrpSpPr/>
          <p:nvPr/>
        </p:nvGrpSpPr>
        <p:grpSpPr>
          <a:xfrm rot="5400000">
            <a:off x="7145498" y="4084635"/>
            <a:ext cx="900100" cy="412088"/>
            <a:chOff x="5580394" y="3727185"/>
            <a:chExt cx="900100" cy="412088"/>
          </a:xfrm>
        </p:grpSpPr>
        <p:sp>
          <p:nvSpPr>
            <p:cNvPr id="151" name="正方形/長方形 150"/>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正方形/長方形 151"/>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正方形/長方形 152"/>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4" name="テキスト ボックス 153"/>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55" name="テキスト ボックス 154"/>
            <p:cNvSpPr txBox="1"/>
            <p:nvPr/>
          </p:nvSpPr>
          <p:spPr>
            <a:xfrm>
              <a:off x="5671752" y="381414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sp>
        <p:nvSpPr>
          <p:cNvPr id="157" name="正方形/長方形 156"/>
          <p:cNvSpPr/>
          <p:nvPr/>
        </p:nvSpPr>
        <p:spPr>
          <a:xfrm rot="16200000">
            <a:off x="5534877" y="4593758"/>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8" name="正方形/長方形 157"/>
          <p:cNvSpPr/>
          <p:nvPr/>
        </p:nvSpPr>
        <p:spPr>
          <a:xfrm rot="16200000">
            <a:off x="5557934" y="3521878"/>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9" name="正方形/長方形 158"/>
          <p:cNvSpPr/>
          <p:nvPr/>
        </p:nvSpPr>
        <p:spPr>
          <a:xfrm rot="16200000">
            <a:off x="6600565" y="3555942"/>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2" name="正方形/長方形 161"/>
          <p:cNvSpPr/>
          <p:nvPr/>
        </p:nvSpPr>
        <p:spPr>
          <a:xfrm rot="16200000">
            <a:off x="6074851" y="3555942"/>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正方形/長方形 162"/>
          <p:cNvSpPr/>
          <p:nvPr/>
        </p:nvSpPr>
        <p:spPr>
          <a:xfrm rot="16200000">
            <a:off x="7122801" y="3564298"/>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正方形/長方形 163"/>
          <p:cNvSpPr/>
          <p:nvPr/>
        </p:nvSpPr>
        <p:spPr>
          <a:xfrm rot="16200000">
            <a:off x="7099768" y="4594122"/>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5"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715019" y="5537708"/>
            <a:ext cx="2147828" cy="81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66" name="グループ化 165"/>
          <p:cNvGrpSpPr/>
          <p:nvPr/>
        </p:nvGrpSpPr>
        <p:grpSpPr>
          <a:xfrm>
            <a:off x="6309711" y="4832523"/>
            <a:ext cx="958438" cy="453691"/>
            <a:chOff x="5580394" y="3727185"/>
            <a:chExt cx="900100" cy="412088"/>
          </a:xfrm>
        </p:grpSpPr>
        <p:sp>
          <p:nvSpPr>
            <p:cNvPr id="167" name="正方形/長方形 166"/>
            <p:cNvSpPr/>
            <p:nvPr/>
          </p:nvSpPr>
          <p:spPr>
            <a:xfrm>
              <a:off x="5580394" y="3727185"/>
              <a:ext cx="900100" cy="412088"/>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正方形/長方形 167"/>
            <p:cNvSpPr/>
            <p:nvPr/>
          </p:nvSpPr>
          <p:spPr>
            <a:xfrm>
              <a:off x="6155229" y="3814148"/>
              <a:ext cx="234026" cy="24619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5706408" y="3814148"/>
              <a:ext cx="234026" cy="2461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テキスト ボックス 169"/>
            <p:cNvSpPr txBox="1"/>
            <p:nvPr/>
          </p:nvSpPr>
          <p:spPr>
            <a:xfrm>
              <a:off x="6142827" y="3804709"/>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171" name="テキスト ボックス 170"/>
            <p:cNvSpPr txBox="1"/>
            <p:nvPr/>
          </p:nvSpPr>
          <p:spPr>
            <a:xfrm>
              <a:off x="5671752" y="3814147"/>
              <a:ext cx="232926" cy="276999"/>
            </a:xfrm>
            <a:prstGeom prst="rect">
              <a:avLst/>
            </a:prstGeom>
            <a:noFill/>
          </p:spPr>
          <p:txBody>
            <a:bodyPr wrap="square" rtlCol="0">
              <a:spAutoFit/>
            </a:bodyPr>
            <a:lstStyle/>
            <a:p>
              <a:r>
                <a:rPr lang="en-US" altLang="ja-JP" sz="1200" b="1" dirty="0">
                  <a:solidFill>
                    <a:schemeClr val="bg1"/>
                  </a:solidFill>
                </a:rPr>
                <a:t>p</a:t>
              </a:r>
              <a:endParaRPr kumimoji="1" lang="ja-JP" altLang="en-US" sz="1200" b="1" dirty="0">
                <a:solidFill>
                  <a:schemeClr val="bg1"/>
                </a:solidFill>
              </a:endParaRPr>
            </a:p>
          </p:txBody>
        </p:sp>
      </p:grpSp>
      <p:sp>
        <p:nvSpPr>
          <p:cNvPr id="172" name="正方形/長方形 171"/>
          <p:cNvSpPr/>
          <p:nvPr/>
        </p:nvSpPr>
        <p:spPr>
          <a:xfrm rot="16200000">
            <a:off x="6068200" y="4593758"/>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正方形/長方形 172"/>
          <p:cNvSpPr/>
          <p:nvPr/>
        </p:nvSpPr>
        <p:spPr>
          <a:xfrm rot="16200000">
            <a:off x="6607944" y="4603351"/>
            <a:ext cx="961538" cy="396044"/>
          </a:xfrm>
          <a:prstGeom prst="rect">
            <a:avLst/>
          </a:prstGeom>
          <a:solidFill>
            <a:schemeClr val="bg1">
              <a:lumMod val="85000"/>
              <a:alpha val="3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3052308" y="4553728"/>
            <a:ext cx="718082" cy="1537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302438446"/>
              </p:ext>
            </p:extLst>
          </p:nvPr>
        </p:nvGraphicFramePr>
        <p:xfrm>
          <a:off x="2978660" y="4546402"/>
          <a:ext cx="791730" cy="483835"/>
        </p:xfrm>
        <a:graphic>
          <a:graphicData uri="http://schemas.openxmlformats.org/presentationml/2006/ole">
            <mc:AlternateContent xmlns:mc="http://schemas.openxmlformats.org/markup-compatibility/2006">
              <mc:Choice xmlns:v="urn:schemas-microsoft-com:vml" Requires="v">
                <p:oleObj spid="_x0000_s16478" name="Equation" r:id="rId10" imgW="685800" imgH="419040" progId="Equation.DSMT4">
                  <p:embed/>
                </p:oleObj>
              </mc:Choice>
              <mc:Fallback>
                <p:oleObj name="Equation" r:id="rId10" imgW="685800" imgH="419040" progId="Equation.DSMT4">
                  <p:embed/>
                  <p:pic>
                    <p:nvPicPr>
                      <p:cNvPr id="0" name="オブジェクト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8660" y="4546402"/>
                        <a:ext cx="791730" cy="48383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45960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6614" y="84135"/>
            <a:ext cx="8229600" cy="1143000"/>
          </a:xfrm>
        </p:spPr>
        <p:txBody>
          <a:bodyPr/>
          <a:lstStyle/>
          <a:p>
            <a:r>
              <a:rPr lang="ja-JP" altLang="en-US" dirty="0" smtClean="0"/>
              <a:t>酸化物熱電変換素子 </a:t>
            </a:r>
            <a:r>
              <a:rPr kumimoji="1" lang="ja-JP" altLang="en-US" dirty="0" smtClean="0"/>
              <a:t>評価方法</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2013/3/29</a:t>
            </a:r>
            <a:endParaRPr kumimoji="1" lang="ja-JP" altLang="en-US"/>
          </a:p>
        </p:txBody>
      </p:sp>
      <p:pic>
        <p:nvPicPr>
          <p:cNvPr id="25" name="Picture 2" descr="K:\web\ynu-logo\base0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3895" y="6453336"/>
            <a:ext cx="1656209" cy="305245"/>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1182115" y="1817802"/>
            <a:ext cx="234026" cy="28803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620498" y="1848628"/>
            <a:ext cx="234026" cy="28803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06520" y="2113344"/>
            <a:ext cx="1014730" cy="54422"/>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620498" y="2139197"/>
            <a:ext cx="977383" cy="45719"/>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562122" y="1754057"/>
            <a:ext cx="408618" cy="7286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058066" y="1745807"/>
            <a:ext cx="408618" cy="72868"/>
          </a:xfrm>
          <a:prstGeom prst="rect">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26018" y="2177783"/>
            <a:ext cx="1728192" cy="1071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626018" y="1638655"/>
            <a:ext cx="1728192" cy="10715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p:cNvCxnSpPr/>
          <p:nvPr/>
        </p:nvCxnSpPr>
        <p:spPr>
          <a:xfrm flipH="1" flipV="1">
            <a:off x="2372479" y="1687640"/>
            <a:ext cx="362188" cy="459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2716357" y="1539281"/>
            <a:ext cx="914527" cy="276999"/>
          </a:xfrm>
          <a:prstGeom prst="rect">
            <a:avLst/>
          </a:prstGeom>
          <a:noFill/>
        </p:spPr>
        <p:txBody>
          <a:bodyPr wrap="square" rtlCol="0">
            <a:spAutoFit/>
          </a:bodyPr>
          <a:lstStyle/>
          <a:p>
            <a:r>
              <a:rPr lang="ja-JP" altLang="en-US" sz="1200" dirty="0" smtClean="0"/>
              <a:t>アルミナ板</a:t>
            </a:r>
            <a:endParaRPr kumimoji="1" lang="ja-JP" altLang="en-US" sz="1200" dirty="0"/>
          </a:p>
        </p:txBody>
      </p:sp>
      <p:sp>
        <p:nvSpPr>
          <p:cNvPr id="22" name="テキスト ボックス 21"/>
          <p:cNvSpPr txBox="1"/>
          <p:nvPr/>
        </p:nvSpPr>
        <p:spPr>
          <a:xfrm>
            <a:off x="2459289" y="1715645"/>
            <a:ext cx="914527" cy="276999"/>
          </a:xfrm>
          <a:prstGeom prst="rect">
            <a:avLst/>
          </a:prstGeom>
          <a:noFill/>
        </p:spPr>
        <p:txBody>
          <a:bodyPr wrap="square" rtlCol="0">
            <a:spAutoFit/>
          </a:bodyPr>
          <a:lstStyle/>
          <a:p>
            <a:r>
              <a:rPr lang="ja-JP" altLang="en-US" sz="1200" dirty="0" smtClean="0"/>
              <a:t>銀シート</a:t>
            </a:r>
            <a:endParaRPr lang="en-US" altLang="ja-JP" sz="1200" dirty="0" smtClean="0"/>
          </a:p>
        </p:txBody>
      </p:sp>
      <p:cxnSp>
        <p:nvCxnSpPr>
          <p:cNvPr id="23" name="直線矢印コネクタ 22"/>
          <p:cNvCxnSpPr/>
          <p:nvPr/>
        </p:nvCxnSpPr>
        <p:spPr>
          <a:xfrm flipH="1" flipV="1">
            <a:off x="2043613" y="1808304"/>
            <a:ext cx="472674" cy="443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146909" y="1845047"/>
            <a:ext cx="304437" cy="276999"/>
          </a:xfrm>
          <a:prstGeom prst="rect">
            <a:avLst/>
          </a:prstGeom>
          <a:noFill/>
        </p:spPr>
        <p:txBody>
          <a:bodyPr wrap="square" rtlCol="0">
            <a:spAutoFit/>
          </a:bodyPr>
          <a:lstStyle/>
          <a:p>
            <a:r>
              <a:rPr lang="en-US" altLang="ja-JP" sz="1200" b="1" dirty="0">
                <a:solidFill>
                  <a:schemeClr val="bg1"/>
                </a:solidFill>
              </a:rPr>
              <a:t>n</a:t>
            </a:r>
            <a:endParaRPr kumimoji="1" lang="ja-JP" altLang="en-US" sz="1200" b="1" dirty="0">
              <a:solidFill>
                <a:schemeClr val="bg1"/>
              </a:solidFill>
            </a:endParaRPr>
          </a:p>
        </p:txBody>
      </p:sp>
      <p:sp>
        <p:nvSpPr>
          <p:cNvPr id="26" name="テキスト ボックス 25"/>
          <p:cNvSpPr txBox="1"/>
          <p:nvPr/>
        </p:nvSpPr>
        <p:spPr>
          <a:xfrm>
            <a:off x="1589869" y="1836344"/>
            <a:ext cx="304437" cy="276999"/>
          </a:xfrm>
          <a:prstGeom prst="rect">
            <a:avLst/>
          </a:prstGeom>
          <a:noFill/>
        </p:spPr>
        <p:txBody>
          <a:bodyPr wrap="square" rtlCol="0">
            <a:spAutoFit/>
          </a:bodyPr>
          <a:lstStyle/>
          <a:p>
            <a:r>
              <a:rPr kumimoji="1" lang="en-US" altLang="ja-JP" sz="1200" b="1" dirty="0" smtClean="0">
                <a:solidFill>
                  <a:schemeClr val="bg1"/>
                </a:solidFill>
              </a:rPr>
              <a:t>p</a:t>
            </a:r>
            <a:endParaRPr kumimoji="1" lang="ja-JP" altLang="en-US" sz="1200" b="1" dirty="0">
              <a:solidFill>
                <a:schemeClr val="bg1"/>
              </a:solidFill>
            </a:endParaRPr>
          </a:p>
        </p:txBody>
      </p:sp>
      <p:sp>
        <p:nvSpPr>
          <p:cNvPr id="19" name="正方形/長方形 18"/>
          <p:cNvSpPr/>
          <p:nvPr/>
        </p:nvSpPr>
        <p:spPr>
          <a:xfrm>
            <a:off x="626018" y="1321205"/>
            <a:ext cx="1746461" cy="291162"/>
          </a:xfrm>
          <a:prstGeom prst="rect">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85492" y="1321205"/>
            <a:ext cx="1930795" cy="284080"/>
          </a:xfrm>
          <a:prstGeom prst="rect">
            <a:avLst/>
          </a:prstGeom>
          <a:noFill/>
        </p:spPr>
        <p:txBody>
          <a:bodyPr wrap="square" rtlCol="0">
            <a:spAutoFit/>
          </a:bodyPr>
          <a:lstStyle/>
          <a:p>
            <a:r>
              <a:rPr lang="ja-JP" altLang="en-US" sz="1200" dirty="0" smtClean="0"/>
              <a:t>銅製ヒーター</a:t>
            </a:r>
            <a:r>
              <a:rPr lang="en-US" altLang="ja-JP" sz="1200" dirty="0" smtClean="0"/>
              <a:t>(100</a:t>
            </a:r>
            <a:r>
              <a:rPr lang="ja-JP" altLang="en-US" sz="1200" dirty="0" smtClean="0"/>
              <a:t>～</a:t>
            </a:r>
            <a:r>
              <a:rPr lang="en-US" altLang="ja-JP" sz="1200" dirty="0" smtClean="0"/>
              <a:t>600</a:t>
            </a:r>
            <a:r>
              <a:rPr lang="ja-JP" altLang="en-US" sz="1200" dirty="0" smtClean="0"/>
              <a:t>℃</a:t>
            </a:r>
            <a:r>
              <a:rPr lang="en-US" altLang="ja-JP" sz="1200" dirty="0" smtClean="0"/>
              <a:t>)</a:t>
            </a:r>
            <a:r>
              <a:rPr lang="ja-JP" altLang="en-US" sz="1200" dirty="0" smtClean="0"/>
              <a:t>　　</a:t>
            </a:r>
            <a:endParaRPr kumimoji="1" lang="ja-JP" altLang="en-US" sz="1200" dirty="0"/>
          </a:p>
        </p:txBody>
      </p:sp>
      <p:sp>
        <p:nvSpPr>
          <p:cNvPr id="31" name="正方形/長方形 30"/>
          <p:cNvSpPr/>
          <p:nvPr/>
        </p:nvSpPr>
        <p:spPr>
          <a:xfrm>
            <a:off x="648899" y="2296494"/>
            <a:ext cx="1723580" cy="286305"/>
          </a:xfrm>
          <a:prstGeom prst="rect">
            <a:avLst/>
          </a:prstGeom>
          <a:solidFill>
            <a:srgbClr val="00B0F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テキスト ボックス 100"/>
          <p:cNvSpPr txBox="1"/>
          <p:nvPr/>
        </p:nvSpPr>
        <p:spPr>
          <a:xfrm>
            <a:off x="684070" y="2273350"/>
            <a:ext cx="1833837" cy="276999"/>
          </a:xfrm>
          <a:prstGeom prst="rect">
            <a:avLst/>
          </a:prstGeom>
          <a:noFill/>
        </p:spPr>
        <p:txBody>
          <a:bodyPr wrap="square" rtlCol="0">
            <a:spAutoFit/>
          </a:bodyPr>
          <a:lstStyle/>
          <a:p>
            <a:r>
              <a:rPr lang="ja-JP" altLang="en-US" sz="1200" dirty="0" smtClean="0"/>
              <a:t>水冷ヒートシンク </a:t>
            </a:r>
            <a:r>
              <a:rPr lang="en-US" altLang="ja-JP" sz="1200" dirty="0" smtClean="0"/>
              <a:t>(2</a:t>
            </a:r>
            <a:r>
              <a:rPr lang="ja-JP" altLang="en-US" sz="1200" dirty="0" smtClean="0"/>
              <a:t>℃</a:t>
            </a:r>
            <a:r>
              <a:rPr lang="en-US" altLang="ja-JP" sz="1200" dirty="0" smtClean="0"/>
              <a:t>)</a:t>
            </a:r>
            <a:endParaRPr lang="en-US" altLang="ja-JP" sz="1200" dirty="0"/>
          </a:p>
        </p:txBody>
      </p:sp>
      <p:pic>
        <p:nvPicPr>
          <p:cNvPr id="10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9556" y="1189507"/>
            <a:ext cx="2859334" cy="2239187"/>
          </a:xfrm>
          <a:prstGeom prst="rect">
            <a:avLst/>
          </a:prstGeom>
          <a:solidFill>
            <a:schemeClr val="accent1"/>
          </a:solidFill>
          <a:ln>
            <a:noFill/>
          </a:ln>
          <a:effectLst/>
          <a:extLst/>
        </p:spPr>
      </p:pic>
      <p:pic>
        <p:nvPicPr>
          <p:cNvPr id="14520" name="Picture 22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51276" y="2087747"/>
            <a:ext cx="2861502" cy="1864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1"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082" y="3600562"/>
            <a:ext cx="4630421" cy="2753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5400000">
            <a:off x="3784264" y="4765463"/>
            <a:ext cx="2448269" cy="495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3" name="テキスト ボックス 112"/>
          <p:cNvSpPr txBox="1"/>
          <p:nvPr/>
        </p:nvSpPr>
        <p:spPr>
          <a:xfrm>
            <a:off x="4600945" y="3542824"/>
            <a:ext cx="1152128" cy="246221"/>
          </a:xfrm>
          <a:prstGeom prst="rect">
            <a:avLst/>
          </a:prstGeom>
          <a:noFill/>
        </p:spPr>
        <p:txBody>
          <a:bodyPr wrap="square" rtlCol="0">
            <a:spAutoFit/>
          </a:bodyPr>
          <a:lstStyle/>
          <a:p>
            <a:r>
              <a:rPr kumimoji="1" lang="en-US" altLang="ja-JP" sz="1000" b="1" dirty="0" smtClean="0"/>
              <a:t>Temperature</a:t>
            </a:r>
            <a:endParaRPr kumimoji="1" lang="ja-JP" altLang="en-US" sz="1000" b="1" dirty="0"/>
          </a:p>
        </p:txBody>
      </p:sp>
      <p:sp>
        <p:nvSpPr>
          <p:cNvPr id="114" name="テキスト ボックス 113"/>
          <p:cNvSpPr txBox="1"/>
          <p:nvPr/>
        </p:nvSpPr>
        <p:spPr>
          <a:xfrm rot="16200000">
            <a:off x="5009638" y="4730659"/>
            <a:ext cx="936103" cy="276999"/>
          </a:xfrm>
          <a:prstGeom prst="rect">
            <a:avLst/>
          </a:prstGeom>
          <a:noFill/>
        </p:spPr>
        <p:txBody>
          <a:bodyPr wrap="square" rtlCol="0">
            <a:spAutoFit/>
          </a:bodyPr>
          <a:lstStyle/>
          <a:p>
            <a:r>
              <a:rPr lang="en-US" altLang="ja-JP" sz="1200" b="1" dirty="0" smtClean="0"/>
              <a:t>line profile</a:t>
            </a:r>
            <a:endParaRPr kumimoji="1" lang="ja-JP" altLang="en-US" sz="1200" b="1" dirty="0"/>
          </a:p>
        </p:txBody>
      </p:sp>
      <p:cxnSp>
        <p:nvCxnSpPr>
          <p:cNvPr id="75" name="直線コネクタ 74"/>
          <p:cNvCxnSpPr/>
          <p:nvPr/>
        </p:nvCxnSpPr>
        <p:spPr>
          <a:xfrm>
            <a:off x="5177009" y="3789045"/>
            <a:ext cx="0" cy="878361"/>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4814327" y="5475424"/>
            <a:ext cx="0" cy="878361"/>
          </a:xfrm>
          <a:prstGeom prst="line">
            <a:avLst/>
          </a:prstGeom>
          <a:ln w="2540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118" name="テキスト ボックス 117"/>
          <p:cNvSpPr txBox="1"/>
          <p:nvPr/>
        </p:nvSpPr>
        <p:spPr>
          <a:xfrm>
            <a:off x="5212350" y="3952630"/>
            <a:ext cx="1002961" cy="369332"/>
          </a:xfrm>
          <a:prstGeom prst="rect">
            <a:avLst/>
          </a:prstGeom>
          <a:noFill/>
        </p:spPr>
        <p:txBody>
          <a:bodyPr wrap="square" rtlCol="0">
            <a:spAutoFit/>
          </a:bodyPr>
          <a:lstStyle/>
          <a:p>
            <a:r>
              <a:rPr kumimoji="1" lang="en-US" altLang="ja-JP" b="1" dirty="0" smtClean="0">
                <a:solidFill>
                  <a:srgbClr val="FF0000"/>
                </a:solidFill>
              </a:rPr>
              <a:t>T</a:t>
            </a:r>
            <a:r>
              <a:rPr lang="en-US" altLang="ja-JP" b="1" baseline="-25000" dirty="0" smtClean="0">
                <a:solidFill>
                  <a:srgbClr val="FF0000"/>
                </a:solidFill>
              </a:rPr>
              <a:t>H</a:t>
            </a:r>
            <a:r>
              <a:rPr kumimoji="1" lang="en-US" altLang="ja-JP" b="1" dirty="0" smtClean="0">
                <a:solidFill>
                  <a:srgbClr val="FF0000"/>
                </a:solidFill>
              </a:rPr>
              <a:t>=709K</a:t>
            </a:r>
            <a:endParaRPr kumimoji="1" lang="ja-JP" altLang="en-US" b="1" dirty="0">
              <a:solidFill>
                <a:srgbClr val="FF0000"/>
              </a:solidFill>
            </a:endParaRPr>
          </a:p>
        </p:txBody>
      </p:sp>
      <p:sp>
        <p:nvSpPr>
          <p:cNvPr id="119" name="テキスト ボックス 118"/>
          <p:cNvSpPr txBox="1"/>
          <p:nvPr/>
        </p:nvSpPr>
        <p:spPr>
          <a:xfrm>
            <a:off x="4843140" y="5867983"/>
            <a:ext cx="1002961" cy="369332"/>
          </a:xfrm>
          <a:prstGeom prst="rect">
            <a:avLst/>
          </a:prstGeom>
          <a:noFill/>
        </p:spPr>
        <p:txBody>
          <a:bodyPr wrap="square" rtlCol="0">
            <a:spAutoFit/>
          </a:bodyPr>
          <a:lstStyle/>
          <a:p>
            <a:r>
              <a:rPr kumimoji="1" lang="en-US" altLang="ja-JP" b="1" dirty="0" smtClean="0">
                <a:solidFill>
                  <a:srgbClr val="0070C0"/>
                </a:solidFill>
              </a:rPr>
              <a:t>T</a:t>
            </a:r>
            <a:r>
              <a:rPr lang="en-US" altLang="ja-JP" b="1" baseline="-25000" dirty="0" smtClean="0">
                <a:solidFill>
                  <a:srgbClr val="0070C0"/>
                </a:solidFill>
              </a:rPr>
              <a:t>L</a:t>
            </a:r>
            <a:r>
              <a:rPr kumimoji="1" lang="en-US" altLang="ja-JP" b="1" dirty="0" smtClean="0">
                <a:solidFill>
                  <a:srgbClr val="0070C0"/>
                </a:solidFill>
              </a:rPr>
              <a:t>=330K</a:t>
            </a:r>
            <a:endParaRPr kumimoji="1" lang="ja-JP" altLang="en-US" b="1" dirty="0">
              <a:solidFill>
                <a:srgbClr val="0070C0"/>
              </a:solidFill>
            </a:endParaRPr>
          </a:p>
        </p:txBody>
      </p:sp>
      <p:sp>
        <p:nvSpPr>
          <p:cNvPr id="81" name="屈折矢印 80"/>
          <p:cNvSpPr/>
          <p:nvPr/>
        </p:nvSpPr>
        <p:spPr>
          <a:xfrm rot="5400000">
            <a:off x="5400794" y="3552024"/>
            <a:ext cx="2931713" cy="1430751"/>
          </a:xfrm>
          <a:prstGeom prst="bentUpArrow">
            <a:avLst/>
          </a:prstGeom>
          <a:noFill/>
          <a:ln>
            <a:solidFill>
              <a:srgbClr val="00B0F0"/>
            </a:solidFill>
          </a:ln>
          <a:scene3d>
            <a:camera prst="orthographicFront">
              <a:rot lat="0" lon="1080000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a:stCxn id="9" idx="1"/>
          </p:cNvCxnSpPr>
          <p:nvPr/>
        </p:nvCxnSpPr>
        <p:spPr>
          <a:xfrm>
            <a:off x="406520" y="2140555"/>
            <a:ext cx="15614" cy="10704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597881" y="2136660"/>
            <a:ext cx="0" cy="10743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422134" y="3210973"/>
            <a:ext cx="217574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88413" y="2924447"/>
            <a:ext cx="69688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1917757" y="2934307"/>
            <a:ext cx="680124" cy="198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0" name="グループ化 49"/>
          <p:cNvGrpSpPr/>
          <p:nvPr/>
        </p:nvGrpSpPr>
        <p:grpSpPr>
          <a:xfrm>
            <a:off x="1085294" y="2806412"/>
            <a:ext cx="832462" cy="226253"/>
            <a:chOff x="1279304" y="4434179"/>
            <a:chExt cx="878280" cy="291480"/>
          </a:xfrm>
        </p:grpSpPr>
        <p:cxnSp>
          <p:nvCxnSpPr>
            <p:cNvPr id="57" name="直線コネクタ 56"/>
            <p:cNvCxnSpPr/>
            <p:nvPr/>
          </p:nvCxnSpPr>
          <p:spPr>
            <a:xfrm flipV="1">
              <a:off x="1279304" y="4467255"/>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a:off x="1355465" y="4439293"/>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V="1">
              <a:off x="1495328" y="4449704"/>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1647728" y="4462281"/>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p:cNvCxnSpPr/>
            <p:nvPr/>
          </p:nvCxnSpPr>
          <p:spPr>
            <a:xfrm flipV="1">
              <a:off x="1792956" y="4434179"/>
              <a:ext cx="157866" cy="2684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1941342" y="4464698"/>
              <a:ext cx="144016" cy="2582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V="1">
              <a:off x="2085576" y="4591413"/>
              <a:ext cx="72008" cy="13424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1" name="直線矢印コネクタ 50"/>
          <p:cNvCxnSpPr/>
          <p:nvPr/>
        </p:nvCxnSpPr>
        <p:spPr>
          <a:xfrm flipV="1">
            <a:off x="1085294" y="2806412"/>
            <a:ext cx="902750" cy="2262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V="1">
            <a:off x="247630" y="2352545"/>
            <a:ext cx="0" cy="546228"/>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2772937" y="2352545"/>
            <a:ext cx="0" cy="531644"/>
          </a:xfrm>
          <a:prstGeom prst="straightConnector1">
            <a:avLst/>
          </a:prstGeom>
          <a:ln w="254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16469" y="2983757"/>
            <a:ext cx="479986" cy="215013"/>
          </a:xfrm>
          <a:prstGeom prst="rect">
            <a:avLst/>
          </a:prstGeom>
          <a:noFill/>
        </p:spPr>
        <p:txBody>
          <a:bodyPr wrap="square" rtlCol="0">
            <a:spAutoFit/>
          </a:bodyPr>
          <a:lstStyle/>
          <a:p>
            <a:r>
              <a:rPr lang="ja-JP" altLang="en-US" sz="1200" b="1" dirty="0">
                <a:solidFill>
                  <a:srgbClr val="FFC000"/>
                </a:solidFill>
              </a:rPr>
              <a:t>電流</a:t>
            </a:r>
            <a:endParaRPr kumimoji="1" lang="ja-JP" altLang="en-US" sz="1200" b="1" dirty="0">
              <a:solidFill>
                <a:srgbClr val="FFC000"/>
              </a:solidFill>
            </a:endParaRPr>
          </a:p>
        </p:txBody>
      </p:sp>
      <p:sp>
        <p:nvSpPr>
          <p:cNvPr id="27" name="円/楕円 26"/>
          <p:cNvSpPr/>
          <p:nvPr/>
        </p:nvSpPr>
        <p:spPr>
          <a:xfrm>
            <a:off x="2459289" y="2357005"/>
            <a:ext cx="246604" cy="2538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a:off x="1420927" y="3049451"/>
            <a:ext cx="246604" cy="25385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9" name="オブジェクト 28"/>
          <p:cNvGraphicFramePr>
            <a:graphicFrameLocks noChangeAspect="1"/>
          </p:cNvGraphicFramePr>
          <p:nvPr>
            <p:extLst>
              <p:ext uri="{D42A27DB-BD31-4B8C-83A1-F6EECF244321}">
                <p14:modId xmlns:p14="http://schemas.microsoft.com/office/powerpoint/2010/main" val="92626112"/>
              </p:ext>
            </p:extLst>
          </p:nvPr>
        </p:nvGraphicFramePr>
        <p:xfrm>
          <a:off x="2463935" y="2407370"/>
          <a:ext cx="212725" cy="190500"/>
        </p:xfrm>
        <a:graphic>
          <a:graphicData uri="http://schemas.openxmlformats.org/presentationml/2006/ole">
            <mc:AlternateContent xmlns:mc="http://schemas.openxmlformats.org/markup-compatibility/2006">
              <mc:Choice xmlns:v="urn:schemas-microsoft-com:vml" Requires="v">
                <p:oleObj spid="_x0000_s18516" name="Equation" r:id="rId9" imgW="152280" imgH="164880" progId="Equation.DSMT4">
                  <p:embed/>
                </p:oleObj>
              </mc:Choice>
              <mc:Fallback>
                <p:oleObj name="Equation" r:id="rId9" imgW="152280" imgH="164880" progId="Equation.DSMT4">
                  <p:embed/>
                  <p:pic>
                    <p:nvPicPr>
                      <p:cNvPr id="0" name="オブジェクト 5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63935" y="2407370"/>
                        <a:ext cx="2127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オブジェクト 32"/>
          <p:cNvGraphicFramePr>
            <a:graphicFrameLocks noChangeAspect="1"/>
          </p:cNvGraphicFramePr>
          <p:nvPr>
            <p:extLst>
              <p:ext uri="{D42A27DB-BD31-4B8C-83A1-F6EECF244321}">
                <p14:modId xmlns:p14="http://schemas.microsoft.com/office/powerpoint/2010/main" val="1896262103"/>
              </p:ext>
            </p:extLst>
          </p:nvPr>
        </p:nvGraphicFramePr>
        <p:xfrm>
          <a:off x="1467242" y="3073984"/>
          <a:ext cx="212725" cy="204787"/>
        </p:xfrm>
        <a:graphic>
          <a:graphicData uri="http://schemas.openxmlformats.org/presentationml/2006/ole">
            <mc:AlternateContent xmlns:mc="http://schemas.openxmlformats.org/markup-compatibility/2006">
              <mc:Choice xmlns:v="urn:schemas-microsoft-com:vml" Requires="v">
                <p:oleObj spid="_x0000_s18517" name="Equation" r:id="rId11" imgW="152280" imgH="177480" progId="Equation.DSMT4">
                  <p:embed/>
                </p:oleObj>
              </mc:Choice>
              <mc:Fallback>
                <p:oleObj name="Equation" r:id="rId11" imgW="152280" imgH="177480" progId="Equation.DSMT4">
                  <p:embed/>
                  <p:pic>
                    <p:nvPicPr>
                      <p:cNvPr id="0" name="オブジェクト 54"/>
                      <p:cNvPicPr>
                        <a:picLocks noChangeAspect="1" noChangeArrowheads="1"/>
                      </p:cNvPicPr>
                      <p:nvPr/>
                    </p:nvPicPr>
                    <p:blipFill>
                      <a:blip r:embed="rId12"/>
                      <a:srcRect/>
                      <a:stretch>
                        <a:fillRect/>
                      </a:stretch>
                    </p:blipFill>
                    <p:spPr bwMode="auto">
                      <a:xfrm>
                        <a:off x="1467242" y="3073984"/>
                        <a:ext cx="212725"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オブジェクト 2"/>
          <p:cNvGraphicFramePr>
            <a:graphicFrameLocks noChangeAspect="1"/>
          </p:cNvGraphicFramePr>
          <p:nvPr>
            <p:extLst>
              <p:ext uri="{D42A27DB-BD31-4B8C-83A1-F6EECF244321}">
                <p14:modId xmlns:p14="http://schemas.microsoft.com/office/powerpoint/2010/main" val="479681322"/>
              </p:ext>
            </p:extLst>
          </p:nvPr>
        </p:nvGraphicFramePr>
        <p:xfrm>
          <a:off x="5256116" y="5185310"/>
          <a:ext cx="927719" cy="634755"/>
        </p:xfrm>
        <a:graphic>
          <a:graphicData uri="http://schemas.openxmlformats.org/presentationml/2006/ole">
            <mc:AlternateContent xmlns:mc="http://schemas.openxmlformats.org/markup-compatibility/2006">
              <mc:Choice xmlns:v="urn:schemas-microsoft-com:vml" Requires="v">
                <p:oleObj spid="_x0000_s18518" name="Equation" r:id="rId13" imgW="241200" imgH="164880" progId="Equation.DSMT4">
                  <p:embed/>
                </p:oleObj>
              </mc:Choice>
              <mc:Fallback>
                <p:oleObj name="Equation" r:id="rId13" imgW="241200" imgH="164880" progId="Equation.DSMT4">
                  <p:embed/>
                  <p:pic>
                    <p:nvPicPr>
                      <p:cNvPr id="0" name=""/>
                      <p:cNvPicPr/>
                      <p:nvPr/>
                    </p:nvPicPr>
                    <p:blipFill>
                      <a:blip r:embed="rId14"/>
                      <a:stretch>
                        <a:fillRect/>
                      </a:stretch>
                    </p:blipFill>
                    <p:spPr>
                      <a:xfrm>
                        <a:off x="5256116" y="5185310"/>
                        <a:ext cx="927719" cy="634755"/>
                      </a:xfrm>
                      <a:prstGeom prst="rect">
                        <a:avLst/>
                      </a:prstGeom>
                    </p:spPr>
                  </p:pic>
                </p:oleObj>
              </mc:Fallback>
            </mc:AlternateContent>
          </a:graphicData>
        </a:graphic>
      </p:graphicFrame>
    </p:spTree>
    <p:extLst>
      <p:ext uri="{BB962C8B-B14F-4D97-AF65-F5344CB8AC3E}">
        <p14:creationId xmlns:p14="http://schemas.microsoft.com/office/powerpoint/2010/main" val="2772774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5593</TotalTime>
  <Words>1888</Words>
  <Application>Microsoft Office PowerPoint</Application>
  <PresentationFormat>画面に合わせる (4:3)</PresentationFormat>
  <Paragraphs>217</Paragraphs>
  <Slides>17</Slides>
  <Notes>17</Notes>
  <HiddenSlides>3</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Office ​​テーマ</vt:lpstr>
      <vt:lpstr>Equation</vt:lpstr>
      <vt:lpstr>PowerPoint プレゼンテーション</vt:lpstr>
      <vt:lpstr>主な熱電材料の性能指数Z</vt:lpstr>
      <vt:lpstr>理想的なπ型熱電変換素子</vt:lpstr>
      <vt:lpstr>高温域材料の最大変換効率ηmax</vt:lpstr>
      <vt:lpstr>酸化物熱電変換材料の熱電特性</vt:lpstr>
      <vt:lpstr>実際のπ型熱電変換素子</vt:lpstr>
      <vt:lpstr>最近報告された酸化物熱電変換素子</vt:lpstr>
      <vt:lpstr>酸化物熱電変換素子 作製方法</vt:lpstr>
      <vt:lpstr>酸化物熱電変換素子 評価方法</vt:lpstr>
      <vt:lpstr>結果①：manufacturing factor MF(%)</vt:lpstr>
      <vt:lpstr>結果②：最大電圧と最大電流</vt:lpstr>
      <vt:lpstr>結果③：1 pair当たりの最大出力</vt:lpstr>
      <vt:lpstr>まとめ</vt:lpstr>
      <vt:lpstr>PowerPoint プレゼンテーション</vt:lpstr>
      <vt:lpstr>低温域材料の最大変換効率ηmax</vt:lpstr>
      <vt:lpstr>中温域材料の最大変換効率ηmax</vt:lpstr>
      <vt:lpstr>補足：熱電特性</vt:lpstr>
    </vt:vector>
  </TitlesOfParts>
  <Company>Yokohama National Uiversity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層状Co酸化物、及び、ペロフスカイトMn酸化物を用いた熱電発電素子の性能評価</dc:title>
  <dc:creator>hiro</dc:creator>
  <cp:lastModifiedBy>hiro</cp:lastModifiedBy>
  <cp:revision>243</cp:revision>
  <cp:lastPrinted>2013-03-25T05:10:27Z</cp:lastPrinted>
  <dcterms:created xsi:type="dcterms:W3CDTF">2012-09-17T16:51:57Z</dcterms:created>
  <dcterms:modified xsi:type="dcterms:W3CDTF">2013-03-28T07:45:30Z</dcterms:modified>
</cp:coreProperties>
</file>