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74" r:id="rId4"/>
    <p:sldId id="284" r:id="rId5"/>
    <p:sldId id="286" r:id="rId6"/>
    <p:sldId id="288" r:id="rId7"/>
    <p:sldId id="290" r:id="rId8"/>
    <p:sldId id="295" r:id="rId9"/>
    <p:sldId id="287" r:id="rId10"/>
    <p:sldId id="293" r:id="rId11"/>
    <p:sldId id="292" r:id="rId12"/>
    <p:sldId id="285" r:id="rId13"/>
    <p:sldId id="294" r:id="rId14"/>
    <p:sldId id="282" r:id="rId15"/>
    <p:sldId id="283" r:id="rId16"/>
  </p:sldIdLst>
  <p:sldSz cx="9144000" cy="6858000" type="screen4x3"/>
  <p:notesSz cx="7099300" cy="10223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562" autoAdjust="0"/>
  </p:normalViewPr>
  <p:slideViewPr>
    <p:cSldViewPr showGuides="1">
      <p:cViewPr>
        <p:scale>
          <a:sx n="50" d="100"/>
          <a:sy n="50" d="100"/>
        </p:scale>
        <p:origin x="-2008"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1" Type="http://schemas.openxmlformats.org/officeDocument/2006/relationships/image" Target="../media/image13.wmf"/><Relationship Id="rId2"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175"/>
          </a:xfrm>
          <a:prstGeom prst="rect">
            <a:avLst/>
          </a:prstGeom>
        </p:spPr>
        <p:txBody>
          <a:bodyPr vert="horz" lIns="95408" tIns="47704" rIns="95408" bIns="4770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175"/>
          </a:xfrm>
          <a:prstGeom prst="rect">
            <a:avLst/>
          </a:prstGeom>
        </p:spPr>
        <p:txBody>
          <a:bodyPr vert="horz" lIns="95408" tIns="47704" rIns="95408" bIns="47704" rtlCol="0"/>
          <a:lstStyle>
            <a:lvl1pPr algn="r">
              <a:defRPr sz="1300"/>
            </a:lvl1pPr>
          </a:lstStyle>
          <a:p>
            <a:fld id="{5AADEA73-BDC4-4447-842E-4BE47F6E5CBB}" type="datetimeFigureOut">
              <a:rPr kumimoji="1" lang="ja-JP" altLang="en-US" smtClean="0"/>
              <a:t>2013/09/17</a:t>
            </a:fld>
            <a:endParaRPr kumimoji="1" lang="ja-JP" altLang="en-US"/>
          </a:p>
        </p:txBody>
      </p:sp>
      <p:sp>
        <p:nvSpPr>
          <p:cNvPr id="4" name="スライド イメージ プレースホルダー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5408" tIns="47704" rIns="95408" bIns="47704" rtlCol="0" anchor="ctr"/>
          <a:lstStyle/>
          <a:p>
            <a:endParaRPr lang="ja-JP" altLang="en-US"/>
          </a:p>
        </p:txBody>
      </p:sp>
      <p:sp>
        <p:nvSpPr>
          <p:cNvPr id="5" name="ノート プレースホルダー 4"/>
          <p:cNvSpPr>
            <a:spLocks noGrp="1"/>
          </p:cNvSpPr>
          <p:nvPr>
            <p:ph type="body" sz="quarter" idx="3"/>
          </p:nvPr>
        </p:nvSpPr>
        <p:spPr>
          <a:xfrm>
            <a:off x="709931" y="4856163"/>
            <a:ext cx="5679440" cy="4600575"/>
          </a:xfrm>
          <a:prstGeom prst="rect">
            <a:avLst/>
          </a:prstGeom>
        </p:spPr>
        <p:txBody>
          <a:bodyPr vert="horz" lIns="95408" tIns="47704" rIns="95408" bIns="4770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10551"/>
            <a:ext cx="3076364" cy="511175"/>
          </a:xfrm>
          <a:prstGeom prst="rect">
            <a:avLst/>
          </a:prstGeom>
        </p:spPr>
        <p:txBody>
          <a:bodyPr vert="horz" lIns="95408" tIns="47704" rIns="95408" bIns="477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10551"/>
            <a:ext cx="3076364" cy="511175"/>
          </a:xfrm>
          <a:prstGeom prst="rect">
            <a:avLst/>
          </a:prstGeom>
        </p:spPr>
        <p:txBody>
          <a:bodyPr vert="horz" lIns="95408" tIns="47704" rIns="95408" bIns="47704" rtlCol="0" anchor="b"/>
          <a:lstStyle>
            <a:lvl1pPr algn="r">
              <a:defRPr sz="13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それでは、このような</a:t>
            </a:r>
            <a:r>
              <a:rPr kumimoji="1" lang="en-US" altLang="ja-JP" dirty="0" smtClean="0"/>
              <a:t>Title</a:t>
            </a:r>
            <a:r>
              <a:rPr kumimoji="1" lang="ja-JP" altLang="en-US" dirty="0" smtClean="0"/>
              <a:t>で横浜国大 中津川が発表させて頂きます。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a:t>
            </a:fld>
            <a:endParaRPr kumimoji="1" lang="ja-JP" altLang="en-US" dirty="0"/>
          </a:p>
        </p:txBody>
      </p:sp>
    </p:spTree>
    <p:extLst>
      <p:ext uri="{BB962C8B-B14F-4D97-AF65-F5344CB8AC3E}">
        <p14:creationId xmlns:p14="http://schemas.microsoft.com/office/powerpoint/2010/main" val="353185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x=0.1, 0.15, 0.2</a:t>
            </a:r>
            <a:r>
              <a:rPr kumimoji="1" lang="ja-JP" altLang="en-US" dirty="0" smtClean="0"/>
              <a:t>の抵抗率とゼーベック係数の温度依存性を示します。抵抗率の結果からも、明らかに</a:t>
            </a:r>
            <a:r>
              <a:rPr kumimoji="1" lang="en-US" altLang="ja-JP" dirty="0" smtClean="0"/>
              <a:t>x=0.2</a:t>
            </a:r>
            <a:r>
              <a:rPr kumimoji="1" lang="ja-JP" altLang="en-US" dirty="0" smtClean="0"/>
              <a:t>で金属</a:t>
            </a:r>
            <a:r>
              <a:rPr kumimoji="1" lang="en-US" altLang="ja-JP" dirty="0" smtClean="0"/>
              <a:t>-</a:t>
            </a:r>
            <a:r>
              <a:rPr kumimoji="1" lang="ja-JP" altLang="en-US" dirty="0" smtClean="0"/>
              <a:t>絶縁体転移が生じていることが確認できます。また、磁気相転移温度付近でゼーベック係数がピークを示していることが分かります。特に、</a:t>
            </a:r>
            <a:r>
              <a:rPr kumimoji="1" lang="en-US" altLang="ja-JP" dirty="0" smtClean="0"/>
              <a:t>x=0.1</a:t>
            </a:r>
            <a:r>
              <a:rPr kumimoji="1" lang="ja-JP" altLang="en-US" dirty="0" smtClean="0"/>
              <a:t>では、窒素雰囲気中で焼成した試料にゼーベック係数の増大が確認されました。これは、</a:t>
            </a:r>
            <a:r>
              <a:rPr kumimoji="1" lang="en-US" altLang="ja-JP" dirty="0" smtClean="0"/>
              <a:t>Mn3+</a:t>
            </a:r>
            <a:r>
              <a:rPr kumimoji="1" lang="ja-JP" altLang="en-US" dirty="0" smtClean="0"/>
              <a:t>と</a:t>
            </a:r>
            <a:r>
              <a:rPr kumimoji="1" lang="en-US" altLang="ja-JP" dirty="0" smtClean="0"/>
              <a:t>Mn4+</a:t>
            </a:r>
            <a:r>
              <a:rPr kumimoji="1" lang="ja-JP" altLang="en-US" dirty="0" smtClean="0"/>
              <a:t>の局在化により、内部自由度に基づくゼーベック係数が支配的になったことを示しています。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10</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085">
              <a:defRPr/>
            </a:pPr>
            <a:r>
              <a:rPr kumimoji="1" lang="en-US" altLang="ja-JP" dirty="0" smtClean="0"/>
              <a:t>x=0.1,</a:t>
            </a:r>
            <a:r>
              <a:rPr kumimoji="1" lang="en-US" altLang="ja-JP" baseline="0" dirty="0" smtClean="0"/>
              <a:t> 0.15, 0.2</a:t>
            </a:r>
            <a:r>
              <a:rPr kumimoji="1" lang="ja-JP" altLang="en-US" baseline="0" dirty="0" smtClean="0"/>
              <a:t>の出力因子の温度依存性を示します。どの試料も常磁性領域で出力因子がピークを示しています。特に、</a:t>
            </a:r>
            <a:r>
              <a:rPr kumimoji="1" lang="en-US" altLang="ja-JP" baseline="0" dirty="0" smtClean="0"/>
              <a:t>x=0.1</a:t>
            </a:r>
            <a:r>
              <a:rPr kumimoji="1" lang="ja-JP" altLang="en-US" baseline="0" dirty="0" smtClean="0"/>
              <a:t>では、窒素雰囲気中で焼成した試料の出力因子に顕著な増大が見られます。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11</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ここで、室温の伝導率とゼーベック係数の</a:t>
            </a:r>
            <a:r>
              <a:rPr kumimoji="1" lang="en-US" altLang="ja-JP" dirty="0" err="1" smtClean="0"/>
              <a:t>Jonker</a:t>
            </a:r>
            <a:r>
              <a:rPr kumimoji="1" lang="ja-JP" altLang="en-US" dirty="0" smtClean="0"/>
              <a:t>プロットを示します。</a:t>
            </a:r>
            <a:r>
              <a:rPr kumimoji="1" lang="en-US" altLang="ja-JP" dirty="0" smtClean="0"/>
              <a:t>x=0.1, 0.15, 0.2</a:t>
            </a:r>
            <a:r>
              <a:rPr kumimoji="1" lang="ja-JP" altLang="en-US" dirty="0" smtClean="0"/>
              <a:t>で、傾き－</a:t>
            </a:r>
            <a:r>
              <a:rPr kumimoji="1" lang="en-US" altLang="ja-JP" dirty="0" smtClean="0"/>
              <a:t>50μV/K</a:t>
            </a:r>
            <a:r>
              <a:rPr kumimoji="1" lang="ja-JP" altLang="en-US" dirty="0" smtClean="0"/>
              <a:t>の直線関係が得られました。この傾きから出力因子最大を示す最適組成が</a:t>
            </a:r>
            <a:r>
              <a:rPr kumimoji="1" lang="en-US" altLang="ja-JP" dirty="0" smtClean="0"/>
              <a:t>x=0.1</a:t>
            </a:r>
            <a:r>
              <a:rPr kumimoji="1" lang="ja-JP" altLang="en-US" dirty="0" smtClean="0"/>
              <a:t>と</a:t>
            </a:r>
            <a:r>
              <a:rPr kumimoji="1" lang="en-US" altLang="ja-JP" dirty="0" smtClean="0"/>
              <a:t>0.15</a:t>
            </a:r>
            <a:r>
              <a:rPr kumimoji="1" lang="ja-JP" altLang="en-US" dirty="0" smtClean="0"/>
              <a:t>の間にあることが分かります。一方、</a:t>
            </a:r>
            <a:r>
              <a:rPr kumimoji="1" lang="en-US" altLang="ja-JP" dirty="0" smtClean="0"/>
              <a:t>N</a:t>
            </a:r>
            <a:r>
              <a:rPr kumimoji="1" lang="ja-JP" altLang="en-US" dirty="0" smtClean="0"/>
              <a:t>型の一例として、</a:t>
            </a:r>
            <a:r>
              <a:rPr kumimoji="1" lang="en-US" altLang="ja-JP" dirty="0" smtClean="0"/>
              <a:t>Yb1%</a:t>
            </a:r>
            <a:r>
              <a:rPr kumimoji="1" lang="ja-JP" altLang="en-US" dirty="0" smtClean="0"/>
              <a:t>添加した</a:t>
            </a:r>
            <a:r>
              <a:rPr kumimoji="1" lang="en-US" altLang="ja-JP" dirty="0" smtClean="0"/>
              <a:t>CaMnO3</a:t>
            </a:r>
            <a:r>
              <a:rPr kumimoji="1" lang="ja-JP" altLang="en-US" dirty="0" smtClean="0"/>
              <a:t>のデータを赤丸でプロットしました。ゼーベック係数は最適組成の約</a:t>
            </a:r>
            <a:r>
              <a:rPr kumimoji="1" lang="en-US" altLang="ja-JP" dirty="0" smtClean="0"/>
              <a:t>2</a:t>
            </a:r>
            <a:r>
              <a:rPr kumimoji="1" lang="ja-JP" altLang="en-US" dirty="0" smtClean="0"/>
              <a:t>倍、伝導率は最適組成の約</a:t>
            </a:r>
            <a:r>
              <a:rPr kumimoji="1" lang="en-US" altLang="ja-JP" dirty="0" smtClean="0"/>
              <a:t>4</a:t>
            </a:r>
            <a:r>
              <a:rPr kumimoji="1" lang="ja-JP" altLang="en-US" dirty="0" smtClean="0"/>
              <a:t>倍です。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室温における出力因子と</a:t>
            </a:r>
            <a:r>
              <a:rPr kumimoji="1" lang="en-US" altLang="ja-JP" dirty="0" smtClean="0"/>
              <a:t>ZT</a:t>
            </a:r>
            <a:r>
              <a:rPr kumimoji="1" lang="ja-JP" altLang="en-US" dirty="0" smtClean="0"/>
              <a:t>を</a:t>
            </a:r>
            <a:r>
              <a:rPr kumimoji="1" lang="en-US" altLang="ja-JP" dirty="0" smtClean="0"/>
              <a:t>x</a:t>
            </a:r>
            <a:r>
              <a:rPr kumimoji="1" lang="ja-JP" altLang="en-US" dirty="0" smtClean="0"/>
              <a:t>に対してプロットした結果を示します。この結果からも、反強磁性と強磁性の境界領域で、出力因子と</a:t>
            </a:r>
            <a:r>
              <a:rPr kumimoji="1" lang="en-US" altLang="ja-JP" dirty="0" smtClean="0"/>
              <a:t>ZT</a:t>
            </a:r>
            <a:r>
              <a:rPr kumimoji="1" lang="ja-JP" altLang="en-US" dirty="0" smtClean="0"/>
              <a:t>が増大することが分かります。</a:t>
            </a:r>
            <a:r>
              <a:rPr kumimoji="1" lang="en-US" altLang="ja-JP" dirty="0" smtClean="0"/>
              <a:t>N</a:t>
            </a:r>
            <a:r>
              <a:rPr kumimoji="1" lang="ja-JP" altLang="en-US" dirty="0" smtClean="0"/>
              <a:t>型の一例として、</a:t>
            </a:r>
            <a:r>
              <a:rPr kumimoji="1" lang="en-US" altLang="ja-JP" dirty="0" smtClean="0"/>
              <a:t>Yb1%</a:t>
            </a:r>
            <a:r>
              <a:rPr kumimoji="1" lang="ja-JP" altLang="en-US" dirty="0" smtClean="0"/>
              <a:t>添加した</a:t>
            </a:r>
            <a:r>
              <a:rPr kumimoji="1" lang="en-US" altLang="ja-JP" dirty="0" smtClean="0"/>
              <a:t>CaMnO3</a:t>
            </a:r>
            <a:r>
              <a:rPr kumimoji="1" lang="ja-JP" altLang="en-US" dirty="0" smtClean="0"/>
              <a:t>のデータと比較すると、最適組成の出力因子は約</a:t>
            </a:r>
            <a:r>
              <a:rPr kumimoji="1" lang="en-US" altLang="ja-JP" dirty="0" smtClean="0"/>
              <a:t>1/20</a:t>
            </a:r>
            <a:r>
              <a:rPr kumimoji="1" lang="ja-JP" altLang="en-US" dirty="0" smtClean="0"/>
              <a:t>ですが、最適組成の</a:t>
            </a:r>
            <a:r>
              <a:rPr kumimoji="1" lang="en-US" altLang="ja-JP" dirty="0" smtClean="0"/>
              <a:t>ZT</a:t>
            </a:r>
            <a:r>
              <a:rPr kumimoji="1" lang="ja-JP" altLang="en-US" dirty="0" smtClean="0"/>
              <a:t>は熱伝導率の相違により約</a:t>
            </a:r>
            <a:r>
              <a:rPr kumimoji="1" lang="en-US" altLang="ja-JP" dirty="0" smtClean="0"/>
              <a:t>1/8</a:t>
            </a:r>
            <a:r>
              <a:rPr kumimoji="1" lang="ja-JP" altLang="en-US" dirty="0" smtClean="0"/>
              <a:t>となります。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以上を纏めます</a:t>
            </a:r>
            <a:r>
              <a:rPr lang="ja-JP" altLang="ja-JP" sz="1300" dirty="0" smtClean="0"/>
              <a:t>。</a:t>
            </a:r>
            <a:r>
              <a:rPr lang="en-US" altLang="ja-JP" sz="1300" dirty="0" smtClean="0"/>
              <a:t>La1-xCaxMnO3</a:t>
            </a:r>
            <a:r>
              <a:rPr lang="ja-JP" altLang="en-US" sz="1300" dirty="0" smtClean="0"/>
              <a:t>の</a:t>
            </a:r>
            <a:r>
              <a:rPr lang="en-US" altLang="ja-JP" sz="1300" dirty="0" smtClean="0"/>
              <a:t>p</a:t>
            </a:r>
            <a:r>
              <a:rPr lang="ja-JP" altLang="en-US" sz="1300" dirty="0" smtClean="0"/>
              <a:t>型熱電変換材料としての最適組成は</a:t>
            </a:r>
            <a:r>
              <a:rPr lang="en-US" altLang="ja-JP" sz="1300" dirty="0" smtClean="0"/>
              <a:t>x=0.10</a:t>
            </a:r>
            <a:r>
              <a:rPr lang="ja-JP" altLang="en-US" sz="1300" dirty="0" smtClean="0"/>
              <a:t>～</a:t>
            </a:r>
            <a:r>
              <a:rPr lang="en-US" altLang="ja-JP" sz="1300" dirty="0" smtClean="0"/>
              <a:t>0.15</a:t>
            </a:r>
            <a:r>
              <a:rPr lang="ja-JP" altLang="en-US" sz="1300" dirty="0" smtClean="0"/>
              <a:t>の間にあり、特に、窒素雰囲気中で焼成することにより内部自由度による ゼーベック係数が支配的となります。また、</a:t>
            </a:r>
            <a:r>
              <a:rPr lang="en-US" altLang="ja-JP" sz="1300" smtClean="0"/>
              <a:t>n</a:t>
            </a:r>
            <a:r>
              <a:rPr lang="ja-JP" altLang="en-US" sz="1300" smtClean="0"/>
              <a:t>型の一例として、</a:t>
            </a:r>
            <a:r>
              <a:rPr lang="en-US" altLang="ja-JP" sz="1300" dirty="0" smtClean="0"/>
              <a:t>Yb1%</a:t>
            </a:r>
            <a:r>
              <a:rPr lang="ja-JP" altLang="en-US" sz="1300" dirty="0" smtClean="0"/>
              <a:t>添加した</a:t>
            </a:r>
            <a:r>
              <a:rPr lang="en-US" altLang="ja-JP" sz="1300" dirty="0" smtClean="0"/>
              <a:t>CaMnO3</a:t>
            </a:r>
            <a:r>
              <a:rPr lang="ja-JP" altLang="en-US" sz="1300" dirty="0" smtClean="0"/>
              <a:t>と比較すると、室温で、最適組成の出力因子は約</a:t>
            </a:r>
            <a:r>
              <a:rPr lang="en-US" altLang="ja-JP" sz="1300" dirty="0" smtClean="0"/>
              <a:t>1/20</a:t>
            </a:r>
            <a:r>
              <a:rPr lang="ja-JP" altLang="en-US" sz="1300" dirty="0" smtClean="0"/>
              <a:t>ですが、熱伝導率の相違により、最適組成の</a:t>
            </a:r>
            <a:r>
              <a:rPr lang="en-US" altLang="ja-JP" sz="1300" dirty="0" smtClean="0"/>
              <a:t>ZT</a:t>
            </a:r>
            <a:r>
              <a:rPr lang="ja-JP" altLang="en-US" sz="1300" dirty="0" smtClean="0"/>
              <a:t>は約</a:t>
            </a:r>
            <a:r>
              <a:rPr lang="en-US" altLang="ja-JP" sz="1300" dirty="0" smtClean="0"/>
              <a:t>1/8</a:t>
            </a:r>
            <a:r>
              <a:rPr lang="ja-JP" altLang="en-US" sz="1300" dirty="0" smtClean="0"/>
              <a:t>となります。従って、反強磁性と強磁性の境界領域で材料探索することにより、より高いゼーベック係数と伝導率が期待されます。</a:t>
            </a:r>
          </a:p>
          <a:p>
            <a:endParaRPr lang="ja-JP" altLang="ja-JP" sz="13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14</a:t>
            </a:fld>
            <a:endParaRPr kumimoji="1" lang="ja-JP" altLang="en-US"/>
          </a:p>
        </p:txBody>
      </p:sp>
    </p:spTree>
    <p:extLst>
      <p:ext uri="{BB962C8B-B14F-4D97-AF65-F5344CB8AC3E}">
        <p14:creationId xmlns:p14="http://schemas.microsoft.com/office/powerpoint/2010/main" val="104781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085">
              <a:defRPr/>
            </a:pPr>
            <a:r>
              <a:rPr lang="ja-JP" altLang="ja-JP" sz="1300" dirty="0"/>
              <a:t>ご清聴有難うございました。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15</a:t>
            </a:fld>
            <a:endParaRPr kumimoji="1" lang="ja-JP" altLang="en-US"/>
          </a:p>
        </p:txBody>
      </p:sp>
    </p:spTree>
    <p:extLst>
      <p:ext uri="{BB962C8B-B14F-4D97-AF65-F5344CB8AC3E}">
        <p14:creationId xmlns:p14="http://schemas.microsoft.com/office/powerpoint/2010/main" val="353185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酸化物熱電変換材料</a:t>
            </a:r>
            <a:r>
              <a:rPr kumimoji="1" lang="ja-JP" altLang="en-US" smtClean="0"/>
              <a:t>は、このように高温で</a:t>
            </a:r>
            <a:r>
              <a:rPr kumimoji="1" lang="en-US" altLang="ja-JP" dirty="0" smtClean="0"/>
              <a:t>ZT=1</a:t>
            </a:r>
            <a:r>
              <a:rPr kumimoji="1" lang="ja-JP" altLang="en-US" dirty="0" smtClean="0"/>
              <a:t>を示す材料として注目を集めています。酸化物熱電変換材料の</a:t>
            </a:r>
            <a:r>
              <a:rPr kumimoji="1" lang="en-US" altLang="ja-JP" dirty="0" smtClean="0"/>
              <a:t>Advantage</a:t>
            </a:r>
            <a:r>
              <a:rPr kumimoji="1" lang="ja-JP" altLang="en-US" dirty="0" smtClean="0"/>
              <a:t>としては、高温大気中で化学的に安定であり、地球上に豊富に存在する元素から構成されており、毒性の少ない材料であることが挙げられます。また、スピン・軌道自由度によって、高い熱起電力を示します。一方、</a:t>
            </a:r>
            <a:r>
              <a:rPr kumimoji="1" lang="en-US" altLang="ja-JP" dirty="0" smtClean="0"/>
              <a:t>Disadvantage</a:t>
            </a:r>
            <a:r>
              <a:rPr kumimoji="1" lang="ja-JP" altLang="en-US" baseline="0" dirty="0" smtClean="0"/>
              <a:t>としては、一般に低い移動度の材料でありますので、高いキャリア密度と高い熱起電力を同時に示す必要があります。また、単結晶ではこのように高い性能を示しますが、多結晶では高い抵抗率が性能を抑えます。更に、Ｐ型単結晶と同等の性能を示す</a:t>
            </a:r>
            <a:r>
              <a:rPr kumimoji="1" lang="en-US" altLang="ja-JP" baseline="0" dirty="0" smtClean="0"/>
              <a:t>N</a:t>
            </a:r>
            <a:r>
              <a:rPr kumimoji="1" lang="ja-JP" altLang="en-US" baseline="0" dirty="0" smtClean="0"/>
              <a:t>型材料が見つかっていないことや、同じ系で高い性能を示す</a:t>
            </a:r>
            <a:r>
              <a:rPr kumimoji="1" lang="en-US" altLang="ja-JP" baseline="0" dirty="0" smtClean="0"/>
              <a:t>P</a:t>
            </a:r>
            <a:r>
              <a:rPr kumimoji="1" lang="ja-JP" altLang="en-US" baseline="0" dirty="0" smtClean="0"/>
              <a:t>型と</a:t>
            </a:r>
            <a:r>
              <a:rPr kumimoji="1" lang="en-US" altLang="ja-JP" baseline="0" dirty="0" smtClean="0"/>
              <a:t>N</a:t>
            </a:r>
            <a:r>
              <a:rPr kumimoji="1" lang="ja-JP" altLang="en-US" baseline="0" dirty="0" smtClean="0"/>
              <a:t>型の酸化物熱電変換材料がないという点が挙げられます。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酸化物熱電変換モジュールはこのように異なる系の材料で構成されます。こちらは、</a:t>
            </a:r>
            <a:r>
              <a:rPr kumimoji="1" lang="en-US" altLang="ja-JP" baseline="0" dirty="0" err="1" smtClean="0"/>
              <a:t>Urata</a:t>
            </a:r>
            <a:r>
              <a:rPr kumimoji="1" lang="ja-JP" altLang="en-US" baseline="0" dirty="0" err="1" smtClean="0"/>
              <a:t>らに</a:t>
            </a:r>
            <a:r>
              <a:rPr kumimoji="1" lang="ja-JP" altLang="en-US" baseline="0" dirty="0" smtClean="0"/>
              <a:t>よる</a:t>
            </a:r>
            <a:r>
              <a:rPr kumimoji="1" lang="en-US" altLang="ja-JP" baseline="0" dirty="0" smtClean="0"/>
              <a:t>2007</a:t>
            </a:r>
            <a:r>
              <a:rPr kumimoji="1" lang="ja-JP" altLang="en-US" baseline="0" dirty="0" smtClean="0"/>
              <a:t>年の報告ですが、熱電発電を繰り返す過程で、熱膨張率の違いにより</a:t>
            </a:r>
            <a:r>
              <a:rPr kumimoji="1" lang="en-US" altLang="ja-JP" baseline="0" dirty="0" smtClean="0"/>
              <a:t>N</a:t>
            </a:r>
            <a:r>
              <a:rPr kumimoji="1" lang="ja-JP" altLang="en-US" baseline="0" dirty="0" smtClean="0"/>
              <a:t>型素子が破断するという問題があります。そこで本研究では、同じ系で高い性能を示す</a:t>
            </a:r>
            <a:r>
              <a:rPr kumimoji="1" lang="en-US" altLang="ja-JP" baseline="0" dirty="0" smtClean="0"/>
              <a:t>P</a:t>
            </a:r>
            <a:r>
              <a:rPr kumimoji="1" lang="ja-JP" altLang="en-US" baseline="0" dirty="0" smtClean="0"/>
              <a:t>型と</a:t>
            </a:r>
            <a:r>
              <a:rPr kumimoji="1" lang="en-US" altLang="ja-JP" baseline="0" dirty="0" smtClean="0"/>
              <a:t>N</a:t>
            </a:r>
            <a:r>
              <a:rPr kumimoji="1" lang="ja-JP" altLang="en-US" baseline="0" dirty="0" smtClean="0"/>
              <a:t>型の酸化物熱電変換材料を探索する為に</a:t>
            </a:r>
            <a:r>
              <a:rPr kumimoji="1" lang="en-US" altLang="ja-JP" baseline="0" dirty="0" smtClean="0"/>
              <a:t>LaCaMnO3</a:t>
            </a:r>
            <a:r>
              <a:rPr kumimoji="1" lang="ja-JP" altLang="en-US" baseline="0" dirty="0" smtClean="0"/>
              <a:t>に着目しました。この系は</a:t>
            </a:r>
            <a:r>
              <a:rPr kumimoji="1" lang="en-US" altLang="ja-JP" baseline="0" dirty="0" smtClean="0"/>
              <a:t>Mn3+</a:t>
            </a:r>
            <a:r>
              <a:rPr kumimoji="1" lang="ja-JP" altLang="en-US" baseline="0" dirty="0" smtClean="0"/>
              <a:t>と</a:t>
            </a:r>
            <a:r>
              <a:rPr kumimoji="1" lang="en-US" altLang="ja-JP" baseline="0" dirty="0" smtClean="0"/>
              <a:t>Mn4+</a:t>
            </a:r>
            <a:r>
              <a:rPr kumimoji="1" lang="ja-JP" altLang="en-US" baseline="0" dirty="0" smtClean="0"/>
              <a:t>の混合原子価状態にありますので、それぞれの内部自由度から</a:t>
            </a:r>
            <a:r>
              <a:rPr kumimoji="1" lang="en-US" altLang="ja-JP" baseline="0" dirty="0" err="1" smtClean="0"/>
              <a:t>Heikes</a:t>
            </a:r>
            <a:r>
              <a:rPr kumimoji="1" lang="ja-JP" altLang="en-US" baseline="0" dirty="0" smtClean="0"/>
              <a:t>の式に基づいて熱起電力を見積もると</a:t>
            </a:r>
            <a:r>
              <a:rPr kumimoji="1" lang="en-US" altLang="ja-JP" baseline="0" dirty="0" smtClean="0"/>
              <a:t>79μV/K</a:t>
            </a:r>
            <a:r>
              <a:rPr kumimoji="1" lang="ja-JP" altLang="en-US" baseline="0" dirty="0" smtClean="0"/>
              <a:t>という高い熱起電力が与えられます。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LaCaMn</a:t>
            </a:r>
            <a:r>
              <a:rPr kumimoji="1" lang="ja-JP" altLang="en-US" dirty="0" smtClean="0"/>
              <a:t>酸化物の相図を示します。左は</a:t>
            </a:r>
            <a:r>
              <a:rPr kumimoji="1" lang="en-US" altLang="ja-JP" dirty="0" smtClean="0"/>
              <a:t>1995</a:t>
            </a:r>
            <a:r>
              <a:rPr kumimoji="1" lang="ja-JP" altLang="en-US" dirty="0" smtClean="0"/>
              <a:t>年に報告された磁化測定に基づく相図で、右は</a:t>
            </a:r>
            <a:r>
              <a:rPr kumimoji="1" lang="en-US" altLang="ja-JP" dirty="0" smtClean="0"/>
              <a:t>2011</a:t>
            </a:r>
            <a:r>
              <a:rPr kumimoji="1" lang="ja-JP" altLang="en-US" dirty="0" smtClean="0"/>
              <a:t>年に報告されたモンテカルロシミュレーションに基づいた相図です。どちらも</a:t>
            </a:r>
            <a:r>
              <a:rPr kumimoji="1" lang="en-US" altLang="ja-JP" dirty="0" smtClean="0"/>
              <a:t>x=0.2</a:t>
            </a:r>
            <a:r>
              <a:rPr kumimoji="1" lang="ja-JP" altLang="en-US" dirty="0" smtClean="0"/>
              <a:t>を境に強磁性絶縁相と強磁性金属相に分かれています。キャリアは、赤で囲まれた領域では</a:t>
            </a:r>
            <a:r>
              <a:rPr kumimoji="1" lang="en-US" altLang="ja-JP" dirty="0" smtClean="0"/>
              <a:t>P</a:t>
            </a:r>
            <a:r>
              <a:rPr kumimoji="1" lang="ja-JP" altLang="en-US" dirty="0" smtClean="0"/>
              <a:t>型、青で囲まれた領域では</a:t>
            </a:r>
            <a:r>
              <a:rPr kumimoji="1" lang="en-US" altLang="ja-JP" dirty="0" smtClean="0"/>
              <a:t>N</a:t>
            </a:r>
            <a:r>
              <a:rPr kumimoji="1" lang="ja-JP" altLang="en-US" dirty="0" smtClean="0"/>
              <a:t>型を示します。エンドメンバーである</a:t>
            </a:r>
            <a:r>
              <a:rPr kumimoji="1" lang="en-US" altLang="ja-JP" dirty="0" smtClean="0"/>
              <a:t>LaMnO3</a:t>
            </a:r>
            <a:r>
              <a:rPr kumimoji="1" lang="ja-JP" altLang="en-US" dirty="0" smtClean="0"/>
              <a:t>と</a:t>
            </a:r>
            <a:r>
              <a:rPr kumimoji="1" lang="en-US" altLang="ja-JP" dirty="0" smtClean="0"/>
              <a:t>CaMnO3</a:t>
            </a:r>
            <a:r>
              <a:rPr kumimoji="1" lang="ja-JP" altLang="en-US" dirty="0" smtClean="0"/>
              <a:t>はどちらも低温では反強磁性絶縁体です。今回我々はキャリアが</a:t>
            </a:r>
            <a:r>
              <a:rPr kumimoji="1" lang="en-US" altLang="ja-JP" dirty="0" smtClean="0"/>
              <a:t>P</a:t>
            </a:r>
            <a:r>
              <a:rPr kumimoji="1" lang="ja-JP" altLang="en-US" dirty="0" smtClean="0"/>
              <a:t>型の範囲で最も高い性能を示す組成を明らかにすることを目的とします。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試料は</a:t>
            </a:r>
            <a:r>
              <a:rPr kumimoji="1" lang="en-US" altLang="ja-JP" dirty="0" smtClean="0"/>
              <a:t>x=0, 0.1, 0.15, 0.2, 0.3</a:t>
            </a:r>
            <a:r>
              <a:rPr kumimoji="1" lang="ja-JP" altLang="en-US" dirty="0" smtClean="0"/>
              <a:t>の組成について、一般的な固相反応法を用いて、酸素雰囲気中あるいは窒素雰囲気中で焼成し、計</a:t>
            </a:r>
            <a:r>
              <a:rPr kumimoji="1" lang="en-US" altLang="ja-JP" dirty="0" smtClean="0"/>
              <a:t>10</a:t>
            </a:r>
            <a:r>
              <a:rPr kumimoji="1" lang="ja-JP" altLang="en-US" dirty="0" smtClean="0"/>
              <a:t>種類の多結晶試料を作製しました。結晶構造は</a:t>
            </a:r>
            <a:r>
              <a:rPr kumimoji="1" lang="en-US" altLang="ja-JP" dirty="0" smtClean="0"/>
              <a:t>X</a:t>
            </a:r>
            <a:r>
              <a:rPr kumimoji="1" lang="ja-JP" altLang="en-US" dirty="0" smtClean="0"/>
              <a:t>線回折測定より、リートベルト解析を行うことによって決定しました。磁化率は</a:t>
            </a:r>
            <a:r>
              <a:rPr kumimoji="1" lang="en-US" altLang="ja-JP" dirty="0" smtClean="0"/>
              <a:t>MPMS</a:t>
            </a:r>
            <a:r>
              <a:rPr kumimoji="1" lang="ja-JP" altLang="en-US" dirty="0" smtClean="0"/>
              <a:t>を用いて、</a:t>
            </a:r>
            <a:r>
              <a:rPr kumimoji="1" lang="en-US" altLang="ja-JP" dirty="0" smtClean="0"/>
              <a:t>5K</a:t>
            </a:r>
            <a:r>
              <a:rPr kumimoji="1" lang="ja-JP" altLang="en-US" dirty="0" smtClean="0"/>
              <a:t>から</a:t>
            </a:r>
            <a:r>
              <a:rPr kumimoji="1" lang="en-US" altLang="ja-JP" dirty="0" smtClean="0"/>
              <a:t>350</a:t>
            </a:r>
            <a:r>
              <a:rPr kumimoji="1" lang="ja-JP" altLang="en-US" dirty="0" smtClean="0"/>
              <a:t>Ｋの温度範囲で</a:t>
            </a:r>
            <a:r>
              <a:rPr kumimoji="1" lang="en-US" altLang="ja-JP" dirty="0" smtClean="0"/>
              <a:t>MT</a:t>
            </a:r>
            <a:r>
              <a:rPr kumimoji="1" lang="ja-JP" altLang="en-US" dirty="0" smtClean="0"/>
              <a:t>測定を行いました。抵抗率とゼーベック係数は</a:t>
            </a:r>
            <a:r>
              <a:rPr kumimoji="1" lang="en-US" altLang="ja-JP" dirty="0" smtClean="0"/>
              <a:t>ResiTest8300</a:t>
            </a:r>
            <a:r>
              <a:rPr kumimoji="1" lang="ja-JP" altLang="en-US" dirty="0" smtClean="0"/>
              <a:t>を用いて、</a:t>
            </a:r>
            <a:r>
              <a:rPr kumimoji="1" lang="en-US" altLang="ja-JP" dirty="0" smtClean="0"/>
              <a:t>80K</a:t>
            </a:r>
            <a:r>
              <a:rPr kumimoji="1" lang="ja-JP" altLang="en-US" dirty="0" smtClean="0"/>
              <a:t>から</a:t>
            </a:r>
            <a:r>
              <a:rPr kumimoji="1" lang="en-US" altLang="ja-JP" dirty="0" smtClean="0"/>
              <a:t>395K</a:t>
            </a:r>
            <a:r>
              <a:rPr kumimoji="1" lang="ja-JP" altLang="en-US" dirty="0" smtClean="0"/>
              <a:t>の温度範囲で測定しました。熱伝導率は</a:t>
            </a:r>
            <a:r>
              <a:rPr kumimoji="1" lang="en-US" altLang="ja-JP" dirty="0" smtClean="0"/>
              <a:t>TC-7000-R</a:t>
            </a:r>
            <a:r>
              <a:rPr kumimoji="1" lang="ja-JP" altLang="en-US" dirty="0" smtClean="0"/>
              <a:t>を用いて、室温の熱伝導率を測定しました。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5</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X</a:t>
            </a:r>
            <a:r>
              <a:rPr kumimoji="1" lang="ja-JP" altLang="en-US" dirty="0" smtClean="0"/>
              <a:t>線回折測定により、全ての試料は単相で、歪んだ斜方晶ペロフスカイト構造を取ることが分かりました。相対密度は、酸素雰囲気中で焼成した試料も窒素雰囲気中で焼成した試料もほぼ同程度の密度を示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6</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歪んだ斜方晶ペロフスカイト構造は</a:t>
            </a:r>
            <a:r>
              <a:rPr kumimoji="1" lang="en-US" altLang="ja-JP" dirty="0" smtClean="0"/>
              <a:t>MnO6</a:t>
            </a:r>
            <a:r>
              <a:rPr kumimoji="1" lang="ja-JP" altLang="en-US" dirty="0" smtClean="0"/>
              <a:t>八面体の傾きが特徴です。Ａサイトが</a:t>
            </a:r>
            <a:r>
              <a:rPr kumimoji="1" lang="en-US" altLang="ja-JP" dirty="0" smtClean="0"/>
              <a:t>La</a:t>
            </a:r>
            <a:r>
              <a:rPr kumimoji="1" lang="ja-JP" altLang="en-US" dirty="0" smtClean="0"/>
              <a:t>の場合、</a:t>
            </a:r>
            <a:r>
              <a:rPr kumimoji="1" lang="en-US" altLang="ja-JP" dirty="0" err="1" smtClean="0"/>
              <a:t>Mn</a:t>
            </a:r>
            <a:r>
              <a:rPr kumimoji="1" lang="en-US" altLang="ja-JP" dirty="0" smtClean="0"/>
              <a:t>-O-</a:t>
            </a:r>
            <a:r>
              <a:rPr kumimoji="1" lang="en-US" altLang="ja-JP" dirty="0" err="1" smtClean="0"/>
              <a:t>Mn</a:t>
            </a:r>
            <a:r>
              <a:rPr kumimoji="1" lang="ja-JP" altLang="en-US" dirty="0" smtClean="0"/>
              <a:t>角度が約</a:t>
            </a:r>
            <a:r>
              <a:rPr kumimoji="1" lang="en-US" altLang="ja-JP" dirty="0" smtClean="0"/>
              <a:t>160°</a:t>
            </a:r>
            <a:r>
              <a:rPr kumimoji="1" lang="ja-JP" altLang="en-US" dirty="0" smtClean="0"/>
              <a:t>に歪んでいるので、</a:t>
            </a:r>
            <a:r>
              <a:rPr kumimoji="1" lang="en-US" altLang="ja-JP" dirty="0" smtClean="0"/>
              <a:t>MnO6</a:t>
            </a:r>
            <a:r>
              <a:rPr kumimoji="1" lang="ja-JP" altLang="en-US" dirty="0" smtClean="0"/>
              <a:t>八面体がこのように交互に傾いています。この</a:t>
            </a:r>
            <a:r>
              <a:rPr kumimoji="1" lang="en-US" altLang="ja-JP" dirty="0" smtClean="0"/>
              <a:t>MnO6</a:t>
            </a:r>
            <a:r>
              <a:rPr kumimoji="1" lang="ja-JP" altLang="en-US" dirty="0" smtClean="0"/>
              <a:t>八面体の傾きが低い熱伝導率の原因となっています。右に、斜方晶の格子定数を立方晶の格子定数に見立てて示しました。特に、</a:t>
            </a:r>
            <a:r>
              <a:rPr kumimoji="1" lang="en-US" altLang="ja-JP" dirty="0" smtClean="0"/>
              <a:t>x=0.1</a:t>
            </a:r>
            <a:r>
              <a:rPr kumimoji="1" lang="ja-JP" altLang="en-US" dirty="0" smtClean="0"/>
              <a:t>では、酸素雰囲気中と窒素雰囲気中で焼成した試料との間に格子定数の顕著な相違が確認されます。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ac</a:t>
            </a:r>
            <a:r>
              <a:rPr kumimoji="1" lang="ja-JP" altLang="en-US" dirty="0" smtClean="0"/>
              <a:t>面内の</a:t>
            </a:r>
            <a:r>
              <a:rPr kumimoji="1" lang="en-US" altLang="ja-JP" dirty="0" err="1" smtClean="0"/>
              <a:t>Mn</a:t>
            </a:r>
            <a:r>
              <a:rPr kumimoji="1" lang="en-US" altLang="ja-JP" dirty="0" smtClean="0"/>
              <a:t>-O-</a:t>
            </a:r>
            <a:r>
              <a:rPr kumimoji="1" lang="en-US" altLang="ja-JP" dirty="0" err="1" smtClean="0"/>
              <a:t>Mn</a:t>
            </a:r>
            <a:r>
              <a:rPr kumimoji="1" lang="ja-JP" altLang="en-US" dirty="0" smtClean="0"/>
              <a:t>角度は約</a:t>
            </a:r>
            <a:r>
              <a:rPr kumimoji="1" lang="en-US" altLang="ja-JP" dirty="0" smtClean="0"/>
              <a:t>160°</a:t>
            </a:r>
            <a:r>
              <a:rPr kumimoji="1" lang="ja-JP" altLang="en-US" dirty="0" smtClean="0"/>
              <a:t>で一定ですが、</a:t>
            </a:r>
            <a:r>
              <a:rPr kumimoji="1" lang="en-US" altLang="ja-JP" dirty="0" smtClean="0"/>
              <a:t>b</a:t>
            </a:r>
            <a:r>
              <a:rPr kumimoji="1" lang="ja-JP" altLang="en-US" dirty="0" smtClean="0"/>
              <a:t>軸方向の</a:t>
            </a:r>
            <a:r>
              <a:rPr kumimoji="1" lang="en-US" altLang="ja-JP" dirty="0" err="1" smtClean="0"/>
              <a:t>Mn</a:t>
            </a:r>
            <a:r>
              <a:rPr kumimoji="1" lang="en-US" altLang="ja-JP" dirty="0" smtClean="0"/>
              <a:t>-O-</a:t>
            </a:r>
            <a:r>
              <a:rPr kumimoji="1" lang="en-US" altLang="ja-JP" dirty="0" err="1" smtClean="0"/>
              <a:t>Mn</a:t>
            </a:r>
            <a:r>
              <a:rPr kumimoji="1" lang="ja-JP" altLang="en-US" dirty="0" smtClean="0"/>
              <a:t>角度は</a:t>
            </a:r>
            <a:r>
              <a:rPr kumimoji="1" lang="en-US" altLang="ja-JP" dirty="0" smtClean="0"/>
              <a:t>x=0.2</a:t>
            </a:r>
            <a:r>
              <a:rPr kumimoji="1" lang="ja-JP" altLang="en-US" dirty="0" smtClean="0"/>
              <a:t>以上でこのように大きく減少しています。相図では</a:t>
            </a:r>
            <a:r>
              <a:rPr kumimoji="1" lang="en-US" altLang="ja-JP" dirty="0" smtClean="0"/>
              <a:t>x=0.2</a:t>
            </a:r>
            <a:r>
              <a:rPr kumimoji="1" lang="ja-JP" altLang="en-US" dirty="0" smtClean="0"/>
              <a:t>から</a:t>
            </a:r>
            <a:r>
              <a:rPr kumimoji="1" lang="en-US" altLang="ja-JP" dirty="0" smtClean="0"/>
              <a:t>0.5</a:t>
            </a:r>
            <a:r>
              <a:rPr kumimoji="1" lang="ja-JP" altLang="en-US" dirty="0" smtClean="0"/>
              <a:t>の範囲で強磁性金属ですが本研究の試料は</a:t>
            </a:r>
            <a:r>
              <a:rPr kumimoji="1" lang="en-US" altLang="ja-JP" dirty="0" smtClean="0"/>
              <a:t>x=0.2</a:t>
            </a:r>
            <a:r>
              <a:rPr kumimoji="1" lang="ja-JP" altLang="en-US" dirty="0" err="1" smtClean="0"/>
              <a:t>は強</a:t>
            </a:r>
            <a:r>
              <a:rPr kumimoji="1" lang="ja-JP" altLang="en-US" dirty="0" smtClean="0"/>
              <a:t>磁性金属、</a:t>
            </a:r>
            <a:r>
              <a:rPr kumimoji="1" lang="en-US" altLang="ja-JP" dirty="0" smtClean="0"/>
              <a:t>x=0.3</a:t>
            </a:r>
            <a:r>
              <a:rPr kumimoji="1" lang="ja-JP" altLang="en-US" dirty="0" smtClean="0"/>
              <a:t>以上では絶縁体でありました。この</a:t>
            </a:r>
            <a:r>
              <a:rPr kumimoji="1" lang="en-US" altLang="ja-JP" dirty="0" smtClean="0"/>
              <a:t>b</a:t>
            </a:r>
            <a:r>
              <a:rPr kumimoji="1" lang="ja-JP" altLang="en-US" dirty="0" smtClean="0"/>
              <a:t>軸方向の</a:t>
            </a:r>
            <a:r>
              <a:rPr kumimoji="1" lang="en-US" altLang="ja-JP" dirty="0" err="1" smtClean="0"/>
              <a:t>Mn</a:t>
            </a:r>
            <a:r>
              <a:rPr kumimoji="1" lang="en-US" altLang="ja-JP" dirty="0" smtClean="0"/>
              <a:t>-O-</a:t>
            </a:r>
            <a:r>
              <a:rPr kumimoji="1" lang="en-US" altLang="ja-JP" dirty="0" err="1" smtClean="0"/>
              <a:t>Mn</a:t>
            </a:r>
            <a:r>
              <a:rPr kumimoji="1" lang="ja-JP" altLang="en-US" dirty="0" smtClean="0"/>
              <a:t>角度の減少により、強</a:t>
            </a:r>
            <a:r>
              <a:rPr kumimoji="1" lang="ja-JP" altLang="en-US" smtClean="0"/>
              <a:t>磁性金属相から電荷整列相に</a:t>
            </a:r>
            <a:r>
              <a:rPr kumimoji="1" lang="ja-JP" altLang="en-US" dirty="0" smtClean="0"/>
              <a:t>変化します。一方、</a:t>
            </a:r>
            <a:r>
              <a:rPr kumimoji="1" lang="en-US" altLang="ja-JP" dirty="0" smtClean="0"/>
              <a:t>b</a:t>
            </a:r>
            <a:r>
              <a:rPr kumimoji="1" lang="ja-JP" altLang="en-US" dirty="0" smtClean="0"/>
              <a:t>軸方向の</a:t>
            </a:r>
            <a:r>
              <a:rPr kumimoji="1" lang="en-US" altLang="ja-JP" dirty="0" err="1" smtClean="0"/>
              <a:t>Mn</a:t>
            </a:r>
            <a:r>
              <a:rPr kumimoji="1" lang="en-US" altLang="ja-JP" dirty="0" smtClean="0"/>
              <a:t>-O</a:t>
            </a:r>
            <a:r>
              <a:rPr kumimoji="1" lang="ja-JP" altLang="en-US" dirty="0" smtClean="0"/>
              <a:t>間の距離は約</a:t>
            </a:r>
            <a:r>
              <a:rPr kumimoji="1" lang="en-US" altLang="ja-JP" dirty="0" smtClean="0"/>
              <a:t>2Å</a:t>
            </a:r>
            <a:r>
              <a:rPr kumimoji="1" lang="ja-JP" altLang="en-US" dirty="0" smtClean="0"/>
              <a:t>で一定ですが、</a:t>
            </a:r>
            <a:r>
              <a:rPr kumimoji="1" lang="en-US" altLang="ja-JP" dirty="0" smtClean="0"/>
              <a:t>ac</a:t>
            </a:r>
            <a:r>
              <a:rPr kumimoji="1" lang="ja-JP" altLang="en-US" dirty="0" smtClean="0"/>
              <a:t>面内の二種類の</a:t>
            </a:r>
            <a:r>
              <a:rPr kumimoji="1" lang="en-US" altLang="ja-JP" dirty="0" err="1" smtClean="0"/>
              <a:t>Mn</a:t>
            </a:r>
            <a:r>
              <a:rPr kumimoji="1" lang="en-US" altLang="ja-JP" dirty="0" smtClean="0"/>
              <a:t>-O</a:t>
            </a:r>
            <a:r>
              <a:rPr kumimoji="1" lang="ja-JP" altLang="en-US" dirty="0" smtClean="0"/>
              <a:t>間の距離は</a:t>
            </a:r>
            <a:r>
              <a:rPr kumimoji="1" lang="en-US" altLang="ja-JP" dirty="0" smtClean="0"/>
              <a:t>x=0.2</a:t>
            </a:r>
            <a:r>
              <a:rPr kumimoji="1" lang="ja-JP" altLang="en-US" dirty="0" smtClean="0"/>
              <a:t>以外でこのように異なる長さを示します。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8</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x=0.1,</a:t>
            </a:r>
            <a:r>
              <a:rPr kumimoji="1" lang="en-US" altLang="ja-JP" baseline="0" dirty="0" smtClean="0"/>
              <a:t> 0.15, 0.2</a:t>
            </a:r>
            <a:r>
              <a:rPr kumimoji="1" lang="ja-JP" altLang="en-US" baseline="0" dirty="0" smtClean="0"/>
              <a:t>の磁化率の温度依存性を示します。青丸が酸素雰囲気中で焼成した試料、白丸が窒素雰囲気中で焼成した試料を示しています。どの試料も</a:t>
            </a:r>
            <a:r>
              <a:rPr kumimoji="1" lang="en-US" altLang="ja-JP" baseline="0" dirty="0" smtClean="0"/>
              <a:t>200K</a:t>
            </a:r>
            <a:r>
              <a:rPr kumimoji="1" lang="ja-JP" altLang="en-US" baseline="0" dirty="0" smtClean="0"/>
              <a:t>付近で磁気相転移が生じているのが分かります。また、</a:t>
            </a:r>
            <a:r>
              <a:rPr kumimoji="1" lang="en-US" altLang="ja-JP" baseline="0" dirty="0" smtClean="0"/>
              <a:t>x</a:t>
            </a:r>
            <a:r>
              <a:rPr kumimoji="1" lang="ja-JP" altLang="en-US" baseline="0" dirty="0" smtClean="0"/>
              <a:t>が増加するに従って反強磁性が減少し、強磁性が支配的になっています。</a:t>
            </a:r>
            <a:r>
              <a:rPr kumimoji="1" lang="en-US" altLang="ja-JP" baseline="0" dirty="0" smtClean="0"/>
              <a:t>x=0.2</a:t>
            </a:r>
            <a:r>
              <a:rPr kumimoji="1" lang="ja-JP" altLang="en-US" baseline="0" dirty="0" smtClean="0"/>
              <a:t>では、</a:t>
            </a:r>
            <a:r>
              <a:rPr kumimoji="1" lang="en-US" altLang="ja-JP" baseline="0" dirty="0" smtClean="0"/>
              <a:t>Curie</a:t>
            </a:r>
            <a:r>
              <a:rPr kumimoji="1" lang="ja-JP" altLang="en-US" baseline="0" dirty="0" smtClean="0"/>
              <a:t>点で、強磁性金属から常磁性絶縁体へ変化しています。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9</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2596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807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42184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8510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183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2013/9/18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2380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2013/9/18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0561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2013/9/18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4053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2013/9/18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7420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2013/9/18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9383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2013/9/18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5179490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2013/9/18</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0947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2.emf"/><Relationship Id="rId5"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jpeg"/><Relationship Id="rId5" Type="http://schemas.openxmlformats.org/officeDocument/2006/relationships/image" Target="../media/image4.png"/><Relationship Id="rId6" Type="http://schemas.openxmlformats.org/officeDocument/2006/relationships/oleObject" Target="../embeddings/oleObject1.bin"/><Relationship Id="rId7"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9" Type="http://schemas.openxmlformats.org/officeDocument/2006/relationships/image" Target="../media/image13.wmf"/><Relationship Id="rId20" Type="http://schemas.openxmlformats.org/officeDocument/2006/relationships/image" Target="../media/image22.emf"/><Relationship Id="rId21" Type="http://schemas.openxmlformats.org/officeDocument/2006/relationships/image" Target="../media/image23.emf"/><Relationship Id="rId22" Type="http://schemas.openxmlformats.org/officeDocument/2006/relationships/image" Target="../media/image24.emf"/><Relationship Id="rId10" Type="http://schemas.openxmlformats.org/officeDocument/2006/relationships/oleObject" Target="../embeddings/oleObject3.bin"/><Relationship Id="rId11" Type="http://schemas.openxmlformats.org/officeDocument/2006/relationships/image" Target="../media/image14.wmf"/><Relationship Id="rId12" Type="http://schemas.openxmlformats.org/officeDocument/2006/relationships/oleObject" Target="../embeddings/oleObject4.bin"/><Relationship Id="rId13" Type="http://schemas.openxmlformats.org/officeDocument/2006/relationships/image" Target="../media/image15.wmf"/><Relationship Id="rId14" Type="http://schemas.openxmlformats.org/officeDocument/2006/relationships/oleObject" Target="../embeddings/oleObject5.bin"/><Relationship Id="rId15" Type="http://schemas.openxmlformats.org/officeDocument/2006/relationships/image" Target="../media/image16.wmf"/><Relationship Id="rId16" Type="http://schemas.openxmlformats.org/officeDocument/2006/relationships/oleObject" Target="../embeddings/oleObject6.bin"/><Relationship Id="rId17" Type="http://schemas.openxmlformats.org/officeDocument/2006/relationships/image" Target="../media/image17.wmf"/><Relationship Id="rId18" Type="http://schemas.openxmlformats.org/officeDocument/2006/relationships/oleObject" Target="../embeddings/oleObject7.bin"/><Relationship Id="rId19" Type="http://schemas.openxmlformats.org/officeDocument/2006/relationships/image" Target="../media/image18.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1.jpe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emf"/><Relationship Id="rId7"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971600" y="3429000"/>
            <a:ext cx="6944816" cy="1849760"/>
          </a:xfrm>
        </p:spPr>
        <p:txBody>
          <a:bodyPr/>
          <a:lstStyle/>
          <a:p>
            <a:r>
              <a:rPr kumimoji="1" lang="ja-JP" altLang="en-US" b="1" dirty="0" smtClean="0">
                <a:solidFill>
                  <a:srgbClr val="00B0F0"/>
                </a:solidFill>
              </a:rPr>
              <a:t>横国大理工</a:t>
            </a:r>
            <a:endParaRPr kumimoji="1" lang="en-US" altLang="ja-JP" b="1" dirty="0" smtClean="0">
              <a:solidFill>
                <a:srgbClr val="00B0F0"/>
              </a:solidFill>
            </a:endParaRPr>
          </a:p>
          <a:p>
            <a:endParaRPr kumimoji="1" lang="en-US" altLang="ja-JP" b="1" dirty="0" smtClean="0">
              <a:solidFill>
                <a:srgbClr val="00B0F0"/>
              </a:solidFill>
            </a:endParaRPr>
          </a:p>
          <a:p>
            <a:r>
              <a:rPr lang="ja-JP" altLang="en-US" b="1" dirty="0" smtClean="0">
                <a:solidFill>
                  <a:srgbClr val="00B0F0"/>
                </a:solidFill>
              </a:rPr>
              <a:t>○中津川博、荒井理成</a:t>
            </a:r>
            <a:endParaRPr kumimoji="1" lang="ja-JP" altLang="en-US" b="1" dirty="0">
              <a:solidFill>
                <a:srgbClr val="00B0F0"/>
              </a:solidFill>
            </a:endParaRPr>
          </a:p>
        </p:txBody>
      </p:sp>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a:t>
            </a:fld>
            <a:endParaRPr kumimoji="1" lang="ja-JP" altLang="en-US" dirty="0"/>
          </a:p>
        </p:txBody>
      </p:sp>
      <p:sp>
        <p:nvSpPr>
          <p:cNvPr id="6" name="正方形/長方形 5"/>
          <p:cNvSpPr/>
          <p:nvPr/>
        </p:nvSpPr>
        <p:spPr>
          <a:xfrm>
            <a:off x="395536" y="1484784"/>
            <a:ext cx="8352928"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p:cNvSpPr txBox="1">
            <a:spLocks/>
          </p:cNvSpPr>
          <p:nvPr/>
        </p:nvSpPr>
        <p:spPr>
          <a:xfrm>
            <a:off x="395537" y="148478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smtClean="0">
                <a:solidFill>
                  <a:schemeClr val="bg1"/>
                </a:solidFill>
              </a:rPr>
              <a:t>La</a:t>
            </a:r>
            <a:r>
              <a:rPr lang="en-US" altLang="ja-JP" sz="3600" b="1" baseline="-25000" dirty="0" smtClean="0">
                <a:solidFill>
                  <a:schemeClr val="bg1"/>
                </a:solidFill>
              </a:rPr>
              <a:t>1-x</a:t>
            </a:r>
            <a:r>
              <a:rPr lang="en-US" altLang="ja-JP" sz="3600" b="1" dirty="0" smtClean="0">
                <a:solidFill>
                  <a:schemeClr val="bg1"/>
                </a:solidFill>
              </a:rPr>
              <a:t>Ca</a:t>
            </a:r>
            <a:r>
              <a:rPr lang="en-US" altLang="ja-JP" sz="3600" b="1" baseline="-25000" dirty="0" smtClean="0">
                <a:solidFill>
                  <a:schemeClr val="bg1"/>
                </a:solidFill>
              </a:rPr>
              <a:t>x</a:t>
            </a:r>
            <a:r>
              <a:rPr lang="en-US" altLang="ja-JP" sz="3600" b="1" dirty="0" smtClean="0">
                <a:solidFill>
                  <a:schemeClr val="bg1"/>
                </a:solidFill>
              </a:rPr>
              <a:t>MnO</a:t>
            </a:r>
            <a:r>
              <a:rPr lang="en-US" altLang="ja-JP" sz="3600" b="1" baseline="-25000" dirty="0" smtClean="0">
                <a:solidFill>
                  <a:schemeClr val="bg1"/>
                </a:solidFill>
              </a:rPr>
              <a:t>3+δ</a:t>
            </a:r>
            <a:r>
              <a:rPr lang="ja-JP" altLang="en-US" sz="3600" b="1" dirty="0" smtClean="0">
                <a:solidFill>
                  <a:schemeClr val="bg1"/>
                </a:solidFill>
              </a:rPr>
              <a:t>の結晶構造と熱電</a:t>
            </a:r>
            <a:r>
              <a:rPr lang="ja-JP" altLang="en-US" sz="3600" b="1" dirty="0">
                <a:solidFill>
                  <a:schemeClr val="bg1"/>
                </a:solidFill>
              </a:rPr>
              <a:t>特性</a:t>
            </a:r>
          </a:p>
        </p:txBody>
      </p:sp>
      <p:sp>
        <p:nvSpPr>
          <p:cNvPr id="8" name="テキスト ボックス 7"/>
          <p:cNvSpPr txBox="1"/>
          <p:nvPr/>
        </p:nvSpPr>
        <p:spPr>
          <a:xfrm>
            <a:off x="2555776" y="254010"/>
            <a:ext cx="5112568" cy="369332"/>
          </a:xfrm>
          <a:prstGeom prst="rect">
            <a:avLst/>
          </a:prstGeom>
          <a:noFill/>
        </p:spPr>
        <p:txBody>
          <a:bodyPr wrap="square" rtlCol="0">
            <a:spAutoFit/>
          </a:bodyPr>
          <a:lstStyle/>
          <a:p>
            <a:r>
              <a:rPr kumimoji="1" lang="ja-JP" altLang="en-US" b="1" dirty="0" smtClean="0"/>
              <a:t>日本金属学会秋期大会 </a:t>
            </a:r>
            <a:r>
              <a:rPr kumimoji="1" lang="en-US" altLang="ja-JP" b="1" dirty="0" smtClean="0"/>
              <a:t>(2013) </a:t>
            </a:r>
            <a:r>
              <a:rPr kumimoji="1" lang="ja-JP" altLang="en-US" b="1" dirty="0" smtClean="0"/>
              <a:t>熱電材料</a:t>
            </a:r>
            <a:endParaRPr kumimoji="1" lang="ja-JP" altLang="en-US" b="1" dirty="0"/>
          </a:p>
        </p:txBody>
      </p:sp>
    </p:spTree>
    <p:extLst>
      <p:ext uri="{BB962C8B-B14F-4D97-AF65-F5344CB8AC3E}">
        <p14:creationId xmlns:p14="http://schemas.microsoft.com/office/powerpoint/2010/main" val="19047927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854" y="-326"/>
            <a:ext cx="8229600" cy="1143000"/>
          </a:xfrm>
        </p:spPr>
        <p:txBody>
          <a:bodyPr/>
          <a:lstStyle/>
          <a:p>
            <a:r>
              <a:rPr lang="en-US" altLang="ja-JP" dirty="0"/>
              <a:t>t</a:t>
            </a:r>
            <a:r>
              <a:rPr lang="en-US" altLang="ja-JP" dirty="0" smtClean="0"/>
              <a:t>hermoelectric properties</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10</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59" y="1295400"/>
            <a:ext cx="2610829" cy="2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469" y="1295400"/>
            <a:ext cx="2626666" cy="254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531" y="1295400"/>
            <a:ext cx="2612938" cy="253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1028370" y="1013605"/>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0.9</a:t>
            </a:r>
            <a:r>
              <a:rPr lang="en-US" altLang="ja-JP" sz="2000" b="1" dirty="0" smtClean="0">
                <a:solidFill>
                  <a:schemeClr val="tx1"/>
                </a:solidFill>
              </a:rPr>
              <a:t>Ca</a:t>
            </a:r>
            <a:r>
              <a:rPr lang="en-US" altLang="ja-JP" sz="2000" b="1" baseline="-25000" dirty="0" smtClean="0">
                <a:solidFill>
                  <a:schemeClr val="tx1"/>
                </a:solidFill>
              </a:rPr>
              <a:t>0.1</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sp>
        <p:nvSpPr>
          <p:cNvPr id="11" name="テキスト ボックス 10"/>
          <p:cNvSpPr txBox="1"/>
          <p:nvPr/>
        </p:nvSpPr>
        <p:spPr>
          <a:xfrm>
            <a:off x="3602470" y="1013605"/>
            <a:ext cx="2275999"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0.85</a:t>
            </a:r>
            <a:r>
              <a:rPr lang="en-US" altLang="ja-JP" sz="2000" b="1" dirty="0" smtClean="0">
                <a:solidFill>
                  <a:schemeClr val="tx1"/>
                </a:solidFill>
              </a:rPr>
              <a:t>Ca</a:t>
            </a:r>
            <a:r>
              <a:rPr lang="en-US" altLang="ja-JP" sz="2000" b="1" baseline="-25000" dirty="0" smtClean="0">
                <a:solidFill>
                  <a:schemeClr val="tx1"/>
                </a:solidFill>
              </a:rPr>
              <a:t>0.15</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sp>
        <p:nvSpPr>
          <p:cNvPr id="12" name="テキスト ボックス 11"/>
          <p:cNvSpPr txBox="1"/>
          <p:nvPr/>
        </p:nvSpPr>
        <p:spPr>
          <a:xfrm>
            <a:off x="6252994" y="1031906"/>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a:t>
            </a:r>
            <a:r>
              <a:rPr lang="en-US" altLang="ja-JP" sz="2000" b="1" dirty="0" smtClean="0">
                <a:solidFill>
                  <a:schemeClr val="tx1"/>
                </a:solidFill>
              </a:rPr>
              <a:t>Ca</a:t>
            </a:r>
            <a:r>
              <a:rPr lang="en-US" altLang="ja-JP" sz="2000" b="1" baseline="-25000" dirty="0" smtClean="0">
                <a:solidFill>
                  <a:schemeClr val="tx1"/>
                </a:solidFill>
              </a:rPr>
              <a:t>0.2</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445" y="3743672"/>
            <a:ext cx="2596555" cy="252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8469" y="3767572"/>
            <a:ext cx="2607008" cy="253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rot="16200000">
            <a:off x="-787509" y="2153900"/>
            <a:ext cx="2243987" cy="400110"/>
          </a:xfrm>
          <a:prstGeom prst="rect">
            <a:avLst/>
          </a:prstGeom>
          <a:noFill/>
        </p:spPr>
        <p:txBody>
          <a:bodyPr wrap="square" rtlCol="0">
            <a:spAutoFit/>
          </a:bodyPr>
          <a:lstStyle/>
          <a:p>
            <a:r>
              <a:rPr lang="en-US" altLang="ja-JP" sz="2000" b="1" dirty="0"/>
              <a:t>e</a:t>
            </a:r>
            <a:r>
              <a:rPr lang="en-US" altLang="ja-JP" sz="2000" b="1" dirty="0" smtClean="0"/>
              <a:t>lectric resistivity</a:t>
            </a:r>
            <a:endParaRPr kumimoji="1" lang="ja-JP" altLang="en-US" sz="2000" b="1" baseline="-25000" dirty="0"/>
          </a:p>
        </p:txBody>
      </p:sp>
      <p:sp>
        <p:nvSpPr>
          <p:cNvPr id="16" name="テキスト ボックス 15"/>
          <p:cNvSpPr txBox="1"/>
          <p:nvPr/>
        </p:nvSpPr>
        <p:spPr>
          <a:xfrm rot="16200000">
            <a:off x="-783195" y="4715376"/>
            <a:ext cx="2243987" cy="400110"/>
          </a:xfrm>
          <a:prstGeom prst="rect">
            <a:avLst/>
          </a:prstGeom>
          <a:noFill/>
        </p:spPr>
        <p:txBody>
          <a:bodyPr wrap="square" rtlCol="0">
            <a:spAutoFit/>
          </a:bodyPr>
          <a:lstStyle/>
          <a:p>
            <a:r>
              <a:rPr lang="en-US" altLang="ja-JP" sz="2000" b="1" dirty="0" err="1" smtClean="0"/>
              <a:t>Seebeck</a:t>
            </a:r>
            <a:r>
              <a:rPr lang="en-US" altLang="ja-JP" sz="2000" b="1" dirty="0" smtClean="0"/>
              <a:t> coefficient</a:t>
            </a:r>
            <a:endParaRPr kumimoji="1" lang="ja-JP" altLang="en-US" sz="2000" b="1" baseline="-25000" dirty="0"/>
          </a:p>
        </p:txBody>
      </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1888" y="3746116"/>
            <a:ext cx="2629064" cy="255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直線矢印コネクタ 17"/>
          <p:cNvCxnSpPr/>
          <p:nvPr/>
        </p:nvCxnSpPr>
        <p:spPr>
          <a:xfrm>
            <a:off x="920682" y="2924944"/>
            <a:ext cx="1045791" cy="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81102" y="2952729"/>
            <a:ext cx="1324950" cy="523220"/>
          </a:xfrm>
          <a:prstGeom prst="rect">
            <a:avLst/>
          </a:prstGeom>
          <a:noFill/>
        </p:spPr>
        <p:txBody>
          <a:bodyPr wrap="square" rtlCol="0">
            <a:spAutoFit/>
          </a:bodyPr>
          <a:lstStyle/>
          <a:p>
            <a:pPr algn="ctr"/>
            <a:r>
              <a:rPr lang="en-US" altLang="ja-JP" sz="1400" b="1" dirty="0" smtClean="0">
                <a:solidFill>
                  <a:srgbClr val="00B050"/>
                </a:solidFill>
              </a:rPr>
              <a:t>AFM+FM insulator</a:t>
            </a:r>
          </a:p>
        </p:txBody>
      </p:sp>
      <p:cxnSp>
        <p:nvCxnSpPr>
          <p:cNvPr id="20" name="直線矢印コネクタ 19"/>
          <p:cNvCxnSpPr/>
          <p:nvPr/>
        </p:nvCxnSpPr>
        <p:spPr>
          <a:xfrm>
            <a:off x="1938722" y="3140970"/>
            <a:ext cx="1298278"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017427" y="3140970"/>
            <a:ext cx="1140868" cy="307777"/>
          </a:xfrm>
          <a:prstGeom prst="rect">
            <a:avLst/>
          </a:prstGeom>
          <a:noFill/>
        </p:spPr>
        <p:txBody>
          <a:bodyPr wrap="square" rtlCol="0">
            <a:spAutoFit/>
          </a:bodyPr>
          <a:lstStyle/>
          <a:p>
            <a:pPr algn="ctr"/>
            <a:r>
              <a:rPr lang="en-US" altLang="ja-JP" sz="1400" b="1" dirty="0">
                <a:solidFill>
                  <a:srgbClr val="0070C0"/>
                </a:solidFill>
              </a:rPr>
              <a:t>P</a:t>
            </a:r>
            <a:r>
              <a:rPr lang="en-US" altLang="ja-JP" sz="1400" b="1" dirty="0" smtClean="0">
                <a:solidFill>
                  <a:srgbClr val="0070C0"/>
                </a:solidFill>
              </a:rPr>
              <a:t>M insulator</a:t>
            </a:r>
          </a:p>
        </p:txBody>
      </p:sp>
      <p:cxnSp>
        <p:nvCxnSpPr>
          <p:cNvPr id="24" name="直線矢印コネクタ 23"/>
          <p:cNvCxnSpPr/>
          <p:nvPr/>
        </p:nvCxnSpPr>
        <p:spPr>
          <a:xfrm>
            <a:off x="4506689" y="3179718"/>
            <a:ext cx="1298278"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585394" y="3214339"/>
            <a:ext cx="1140868" cy="307777"/>
          </a:xfrm>
          <a:prstGeom prst="rect">
            <a:avLst/>
          </a:prstGeom>
          <a:noFill/>
        </p:spPr>
        <p:txBody>
          <a:bodyPr wrap="square" rtlCol="0">
            <a:spAutoFit/>
          </a:bodyPr>
          <a:lstStyle/>
          <a:p>
            <a:pPr algn="ctr"/>
            <a:r>
              <a:rPr lang="en-US" altLang="ja-JP" sz="1400" b="1" dirty="0">
                <a:solidFill>
                  <a:srgbClr val="0070C0"/>
                </a:solidFill>
              </a:rPr>
              <a:t>P</a:t>
            </a:r>
            <a:r>
              <a:rPr lang="en-US" altLang="ja-JP" sz="1400" b="1" dirty="0" smtClean="0">
                <a:solidFill>
                  <a:srgbClr val="0070C0"/>
                </a:solidFill>
              </a:rPr>
              <a:t>M insulator</a:t>
            </a:r>
          </a:p>
        </p:txBody>
      </p:sp>
      <p:cxnSp>
        <p:nvCxnSpPr>
          <p:cNvPr id="27" name="直線矢印コネクタ 26"/>
          <p:cNvCxnSpPr/>
          <p:nvPr/>
        </p:nvCxnSpPr>
        <p:spPr>
          <a:xfrm>
            <a:off x="6146011" y="2171497"/>
            <a:ext cx="1045791" cy="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058442" y="1844824"/>
            <a:ext cx="1298278" cy="0"/>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7181973" y="1851675"/>
            <a:ext cx="1140868" cy="307777"/>
          </a:xfrm>
          <a:prstGeom prst="rect">
            <a:avLst/>
          </a:prstGeom>
          <a:noFill/>
        </p:spPr>
        <p:txBody>
          <a:bodyPr wrap="square" rtlCol="0">
            <a:spAutoFit/>
          </a:bodyPr>
          <a:lstStyle/>
          <a:p>
            <a:pPr algn="ctr"/>
            <a:r>
              <a:rPr lang="en-US" altLang="ja-JP" sz="1400" b="1" dirty="0">
                <a:solidFill>
                  <a:srgbClr val="0070C0"/>
                </a:solidFill>
              </a:rPr>
              <a:t>P</a:t>
            </a:r>
            <a:r>
              <a:rPr lang="en-US" altLang="ja-JP" sz="1400" b="1" dirty="0" smtClean="0">
                <a:solidFill>
                  <a:srgbClr val="0070C0"/>
                </a:solidFill>
              </a:rPr>
              <a:t>M insulator</a:t>
            </a:r>
          </a:p>
        </p:txBody>
      </p:sp>
      <p:cxnSp>
        <p:nvCxnSpPr>
          <p:cNvPr id="30" name="直線矢印コネクタ 29"/>
          <p:cNvCxnSpPr/>
          <p:nvPr/>
        </p:nvCxnSpPr>
        <p:spPr>
          <a:xfrm>
            <a:off x="3540629" y="2989584"/>
            <a:ext cx="1045791" cy="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445765" y="3012497"/>
            <a:ext cx="1324950" cy="523220"/>
          </a:xfrm>
          <a:prstGeom prst="rect">
            <a:avLst/>
          </a:prstGeom>
          <a:noFill/>
        </p:spPr>
        <p:txBody>
          <a:bodyPr wrap="square" rtlCol="0">
            <a:spAutoFit/>
          </a:bodyPr>
          <a:lstStyle/>
          <a:p>
            <a:pPr algn="ctr"/>
            <a:r>
              <a:rPr lang="en-US" altLang="ja-JP" sz="1400" b="1" dirty="0" smtClean="0">
                <a:solidFill>
                  <a:srgbClr val="00B050"/>
                </a:solidFill>
              </a:rPr>
              <a:t>FM </a:t>
            </a:r>
          </a:p>
          <a:p>
            <a:pPr algn="ctr"/>
            <a:r>
              <a:rPr lang="en-US" altLang="ja-JP" sz="1400" b="1" dirty="0" smtClean="0">
                <a:solidFill>
                  <a:srgbClr val="00B050"/>
                </a:solidFill>
              </a:rPr>
              <a:t>insulator</a:t>
            </a:r>
          </a:p>
        </p:txBody>
      </p:sp>
      <p:sp>
        <p:nvSpPr>
          <p:cNvPr id="32" name="テキスト ボックス 31"/>
          <p:cNvSpPr txBox="1"/>
          <p:nvPr/>
        </p:nvSpPr>
        <p:spPr>
          <a:xfrm>
            <a:off x="6033359" y="2171497"/>
            <a:ext cx="1324950" cy="523220"/>
          </a:xfrm>
          <a:prstGeom prst="rect">
            <a:avLst/>
          </a:prstGeom>
          <a:noFill/>
        </p:spPr>
        <p:txBody>
          <a:bodyPr wrap="square" rtlCol="0">
            <a:spAutoFit/>
          </a:bodyPr>
          <a:lstStyle/>
          <a:p>
            <a:pPr algn="ctr"/>
            <a:r>
              <a:rPr lang="en-US" altLang="ja-JP" sz="1400" b="1" dirty="0" smtClean="0">
                <a:solidFill>
                  <a:srgbClr val="00B050"/>
                </a:solidFill>
              </a:rPr>
              <a:t>FM </a:t>
            </a:r>
          </a:p>
          <a:p>
            <a:pPr algn="ctr"/>
            <a:r>
              <a:rPr lang="en-US" altLang="ja-JP" sz="1400" b="1" dirty="0" smtClean="0">
                <a:solidFill>
                  <a:srgbClr val="00B050"/>
                </a:solidFill>
              </a:rPr>
              <a:t>metal</a:t>
            </a:r>
          </a:p>
        </p:txBody>
      </p:sp>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9357" y="31572"/>
            <a:ext cx="8229600" cy="1143000"/>
          </a:xfrm>
        </p:spPr>
        <p:txBody>
          <a:bodyPr/>
          <a:lstStyle/>
          <a:p>
            <a:r>
              <a:rPr lang="en-US" altLang="ja-JP" dirty="0"/>
              <a:t>p</a:t>
            </a:r>
            <a:r>
              <a:rPr lang="en-US" altLang="ja-JP" dirty="0" smtClean="0"/>
              <a:t>ower factors</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11</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89569" y="1281275"/>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0.9</a:t>
            </a:r>
            <a:r>
              <a:rPr lang="en-US" altLang="ja-JP" sz="2000" b="1" dirty="0" smtClean="0">
                <a:solidFill>
                  <a:schemeClr val="tx1"/>
                </a:solidFill>
              </a:rPr>
              <a:t>Ca</a:t>
            </a:r>
            <a:r>
              <a:rPr lang="en-US" altLang="ja-JP" sz="2000" b="1" baseline="-25000" dirty="0" smtClean="0">
                <a:solidFill>
                  <a:schemeClr val="tx1"/>
                </a:solidFill>
              </a:rPr>
              <a:t>0.1</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sp>
        <p:nvSpPr>
          <p:cNvPr id="7" name="テキスト ボックス 6"/>
          <p:cNvSpPr txBox="1"/>
          <p:nvPr/>
        </p:nvSpPr>
        <p:spPr>
          <a:xfrm>
            <a:off x="3530068" y="1324825"/>
            <a:ext cx="2275999"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0.85</a:t>
            </a:r>
            <a:r>
              <a:rPr lang="en-US" altLang="ja-JP" sz="2000" b="1" dirty="0" smtClean="0">
                <a:solidFill>
                  <a:schemeClr val="tx1"/>
                </a:solidFill>
              </a:rPr>
              <a:t>Ca</a:t>
            </a:r>
            <a:r>
              <a:rPr lang="en-US" altLang="ja-JP" sz="2000" b="1" baseline="-25000" dirty="0" smtClean="0">
                <a:solidFill>
                  <a:schemeClr val="tx1"/>
                </a:solidFill>
              </a:rPr>
              <a:t>0.15</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sp>
        <p:nvSpPr>
          <p:cNvPr id="8" name="テキスト ボックス 7"/>
          <p:cNvSpPr txBox="1"/>
          <p:nvPr/>
        </p:nvSpPr>
        <p:spPr>
          <a:xfrm>
            <a:off x="6478201" y="1324825"/>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a:t>
            </a:r>
            <a:r>
              <a:rPr lang="en-US" altLang="ja-JP" sz="2000" b="1" dirty="0" smtClean="0">
                <a:solidFill>
                  <a:schemeClr val="tx1"/>
                </a:solidFill>
              </a:rPr>
              <a:t>Ca</a:t>
            </a:r>
            <a:r>
              <a:rPr lang="en-US" altLang="ja-JP" sz="2000" b="1" baseline="-25000" dirty="0" smtClean="0">
                <a:solidFill>
                  <a:schemeClr val="tx1"/>
                </a:solidFill>
              </a:rPr>
              <a:t>0.2</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33" y="1916832"/>
            <a:ext cx="293723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188" y="1916832"/>
            <a:ext cx="293723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5970" y="1915741"/>
            <a:ext cx="2938377" cy="28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矢印コネクタ 11"/>
          <p:cNvCxnSpPr/>
          <p:nvPr/>
        </p:nvCxnSpPr>
        <p:spPr>
          <a:xfrm>
            <a:off x="611559" y="4941168"/>
            <a:ext cx="1045791" cy="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530068" y="4941168"/>
            <a:ext cx="1045791" cy="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6372200" y="4941168"/>
            <a:ext cx="1045791" cy="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679855" y="4941168"/>
            <a:ext cx="1330473" cy="1"/>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4595158" y="4941167"/>
            <a:ext cx="1330473" cy="1"/>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7461835" y="4941169"/>
            <a:ext cx="1330473" cy="1"/>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71979" y="5151287"/>
            <a:ext cx="1324950" cy="707886"/>
          </a:xfrm>
          <a:prstGeom prst="rect">
            <a:avLst/>
          </a:prstGeom>
          <a:noFill/>
        </p:spPr>
        <p:txBody>
          <a:bodyPr wrap="square" rtlCol="0">
            <a:spAutoFit/>
          </a:bodyPr>
          <a:lstStyle/>
          <a:p>
            <a:pPr algn="ctr"/>
            <a:r>
              <a:rPr lang="en-US" altLang="ja-JP" sz="2000" b="1" dirty="0" smtClean="0">
                <a:solidFill>
                  <a:srgbClr val="00B050"/>
                </a:solidFill>
              </a:rPr>
              <a:t>AFM+FM insulator</a:t>
            </a:r>
          </a:p>
        </p:txBody>
      </p:sp>
      <p:sp>
        <p:nvSpPr>
          <p:cNvPr id="23" name="テキスト ボックス 22"/>
          <p:cNvSpPr txBox="1"/>
          <p:nvPr/>
        </p:nvSpPr>
        <p:spPr>
          <a:xfrm>
            <a:off x="3527199" y="5151287"/>
            <a:ext cx="1140868" cy="707886"/>
          </a:xfrm>
          <a:prstGeom prst="rect">
            <a:avLst/>
          </a:prstGeom>
          <a:noFill/>
        </p:spPr>
        <p:txBody>
          <a:bodyPr wrap="square" rtlCol="0">
            <a:spAutoFit/>
          </a:bodyPr>
          <a:lstStyle/>
          <a:p>
            <a:pPr algn="ctr"/>
            <a:r>
              <a:rPr lang="en-US" altLang="ja-JP" sz="2000" b="1" dirty="0" smtClean="0">
                <a:solidFill>
                  <a:srgbClr val="00B050"/>
                </a:solidFill>
              </a:rPr>
              <a:t>FM insulator</a:t>
            </a:r>
          </a:p>
        </p:txBody>
      </p:sp>
      <p:sp>
        <p:nvSpPr>
          <p:cNvPr id="24" name="テキスト ボックス 23"/>
          <p:cNvSpPr txBox="1"/>
          <p:nvPr/>
        </p:nvSpPr>
        <p:spPr>
          <a:xfrm>
            <a:off x="6368938" y="5151287"/>
            <a:ext cx="1140868" cy="707886"/>
          </a:xfrm>
          <a:prstGeom prst="rect">
            <a:avLst/>
          </a:prstGeom>
          <a:noFill/>
        </p:spPr>
        <p:txBody>
          <a:bodyPr wrap="square" rtlCol="0">
            <a:spAutoFit/>
          </a:bodyPr>
          <a:lstStyle/>
          <a:p>
            <a:pPr algn="ctr"/>
            <a:r>
              <a:rPr lang="en-US" altLang="ja-JP" sz="2000" b="1" dirty="0" smtClean="0">
                <a:solidFill>
                  <a:srgbClr val="00B050"/>
                </a:solidFill>
              </a:rPr>
              <a:t>FM metal</a:t>
            </a:r>
          </a:p>
        </p:txBody>
      </p:sp>
      <p:sp>
        <p:nvSpPr>
          <p:cNvPr id="26" name="テキスト ボックス 25"/>
          <p:cNvSpPr txBox="1"/>
          <p:nvPr/>
        </p:nvSpPr>
        <p:spPr>
          <a:xfrm>
            <a:off x="1869460" y="5151287"/>
            <a:ext cx="1140868" cy="707886"/>
          </a:xfrm>
          <a:prstGeom prst="rect">
            <a:avLst/>
          </a:prstGeom>
          <a:noFill/>
        </p:spPr>
        <p:txBody>
          <a:bodyPr wrap="square" rtlCol="0">
            <a:spAutoFit/>
          </a:bodyPr>
          <a:lstStyle/>
          <a:p>
            <a:pPr algn="ctr"/>
            <a:r>
              <a:rPr lang="en-US" altLang="ja-JP" sz="2000" b="1" dirty="0">
                <a:solidFill>
                  <a:srgbClr val="0070C0"/>
                </a:solidFill>
              </a:rPr>
              <a:t>P</a:t>
            </a:r>
            <a:r>
              <a:rPr lang="en-US" altLang="ja-JP" sz="2000" b="1" dirty="0" smtClean="0">
                <a:solidFill>
                  <a:srgbClr val="0070C0"/>
                </a:solidFill>
              </a:rPr>
              <a:t>M insulator</a:t>
            </a:r>
          </a:p>
        </p:txBody>
      </p:sp>
      <p:sp>
        <p:nvSpPr>
          <p:cNvPr id="27" name="テキスト ボックス 26"/>
          <p:cNvSpPr txBox="1"/>
          <p:nvPr/>
        </p:nvSpPr>
        <p:spPr>
          <a:xfrm>
            <a:off x="4775444" y="5149327"/>
            <a:ext cx="1140868" cy="707886"/>
          </a:xfrm>
          <a:prstGeom prst="rect">
            <a:avLst/>
          </a:prstGeom>
          <a:noFill/>
        </p:spPr>
        <p:txBody>
          <a:bodyPr wrap="square" rtlCol="0">
            <a:spAutoFit/>
          </a:bodyPr>
          <a:lstStyle/>
          <a:p>
            <a:pPr algn="ctr"/>
            <a:r>
              <a:rPr lang="en-US" altLang="ja-JP" sz="2000" b="1" dirty="0">
                <a:solidFill>
                  <a:srgbClr val="0070C0"/>
                </a:solidFill>
              </a:rPr>
              <a:t>P</a:t>
            </a:r>
            <a:r>
              <a:rPr lang="en-US" altLang="ja-JP" sz="2000" b="1" dirty="0" smtClean="0">
                <a:solidFill>
                  <a:srgbClr val="0070C0"/>
                </a:solidFill>
              </a:rPr>
              <a:t>M insulator</a:t>
            </a:r>
          </a:p>
        </p:txBody>
      </p:sp>
      <p:sp>
        <p:nvSpPr>
          <p:cNvPr id="28" name="テキスト ボックス 27"/>
          <p:cNvSpPr txBox="1"/>
          <p:nvPr/>
        </p:nvSpPr>
        <p:spPr>
          <a:xfrm>
            <a:off x="7556637" y="5151287"/>
            <a:ext cx="1140868" cy="707886"/>
          </a:xfrm>
          <a:prstGeom prst="rect">
            <a:avLst/>
          </a:prstGeom>
          <a:noFill/>
        </p:spPr>
        <p:txBody>
          <a:bodyPr wrap="square" rtlCol="0">
            <a:spAutoFit/>
          </a:bodyPr>
          <a:lstStyle/>
          <a:p>
            <a:pPr algn="ctr"/>
            <a:r>
              <a:rPr lang="en-US" altLang="ja-JP" sz="2000" b="1" dirty="0">
                <a:solidFill>
                  <a:srgbClr val="0070C0"/>
                </a:solidFill>
              </a:rPr>
              <a:t>P</a:t>
            </a:r>
            <a:r>
              <a:rPr lang="en-US" altLang="ja-JP" sz="2000" b="1" dirty="0" smtClean="0">
                <a:solidFill>
                  <a:srgbClr val="0070C0"/>
                </a:solidFill>
              </a:rPr>
              <a:t>M insulator</a:t>
            </a:r>
          </a:p>
        </p:txBody>
      </p:sp>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lang="en-US" altLang="ja-JP" dirty="0" err="1"/>
              <a:t>Jonker</a:t>
            </a:r>
            <a:r>
              <a:rPr lang="en-US" altLang="ja-JP" dirty="0"/>
              <a:t> Plot @RT</a:t>
            </a:r>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12</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786" y="908720"/>
            <a:ext cx="5436425" cy="54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8229600" cy="1143000"/>
          </a:xfrm>
        </p:spPr>
        <p:txBody>
          <a:bodyPr/>
          <a:lstStyle/>
          <a:p>
            <a:pPr algn="l"/>
            <a:r>
              <a:rPr lang="en-US" altLang="ja-JP" dirty="0"/>
              <a:t>p</a:t>
            </a:r>
            <a:r>
              <a:rPr lang="en-US" altLang="ja-JP" dirty="0" smtClean="0"/>
              <a:t>ower factor @RT            ZT @RT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13</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244" y="1772816"/>
            <a:ext cx="4346912" cy="430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7092280" y="2922377"/>
            <a:ext cx="1682515" cy="276999"/>
          </a:xfrm>
          <a:prstGeom prst="rect">
            <a:avLst/>
          </a:prstGeom>
          <a:noFill/>
        </p:spPr>
        <p:txBody>
          <a:bodyPr wrap="square" rtlCol="0">
            <a:spAutoFit/>
          </a:bodyPr>
          <a:lstStyle/>
          <a:p>
            <a:r>
              <a:rPr lang="en-US" altLang="ja-JP" sz="1200" dirty="0" smtClean="0">
                <a:solidFill>
                  <a:srgbClr val="FF0000"/>
                </a:solidFill>
              </a:rPr>
              <a:t>Ca</a:t>
            </a:r>
            <a:r>
              <a:rPr lang="en-US" altLang="ja-JP" sz="1200" baseline="-25000" dirty="0" smtClean="0">
                <a:solidFill>
                  <a:srgbClr val="FF0000"/>
                </a:solidFill>
              </a:rPr>
              <a:t>0.99</a:t>
            </a:r>
            <a:r>
              <a:rPr lang="en-US" altLang="ja-JP" sz="1200" dirty="0" smtClean="0">
                <a:solidFill>
                  <a:srgbClr val="FF0000"/>
                </a:solidFill>
              </a:rPr>
              <a:t>Yb</a:t>
            </a:r>
            <a:r>
              <a:rPr lang="en-US" altLang="ja-JP" sz="1200" baseline="-25000" dirty="0" smtClean="0">
                <a:solidFill>
                  <a:srgbClr val="FF0000"/>
                </a:solidFill>
              </a:rPr>
              <a:t>0.01</a:t>
            </a:r>
            <a:r>
              <a:rPr lang="en-US" altLang="ja-JP" sz="1200" dirty="0" smtClean="0">
                <a:solidFill>
                  <a:srgbClr val="FF0000"/>
                </a:solidFill>
              </a:rPr>
              <a:t>MnO</a:t>
            </a:r>
            <a:r>
              <a:rPr lang="en-US" altLang="ja-JP" sz="1200" baseline="-25000" dirty="0" smtClean="0">
                <a:solidFill>
                  <a:srgbClr val="FF0000"/>
                </a:solidFill>
              </a:rPr>
              <a:t>3 </a:t>
            </a:r>
            <a:r>
              <a:rPr lang="en-US" altLang="ja-JP" sz="1200" dirty="0" smtClean="0">
                <a:solidFill>
                  <a:srgbClr val="FF0000"/>
                </a:solidFill>
              </a:rPr>
              <a:t>: 0.005</a:t>
            </a:r>
            <a:endParaRPr kumimoji="1" lang="ja-JP" altLang="en-US" sz="1200" baseline="30000" dirty="0">
              <a:solidFill>
                <a:srgbClr val="FF0000"/>
              </a:solidFill>
            </a:endParaRPr>
          </a:p>
        </p:txBody>
      </p:sp>
      <p:sp>
        <p:nvSpPr>
          <p:cNvPr id="8" name="テキスト ボックス 7"/>
          <p:cNvSpPr txBox="1"/>
          <p:nvPr/>
        </p:nvSpPr>
        <p:spPr>
          <a:xfrm>
            <a:off x="7348920" y="3198351"/>
            <a:ext cx="1169234" cy="276999"/>
          </a:xfrm>
          <a:prstGeom prst="rect">
            <a:avLst/>
          </a:prstGeom>
          <a:noFill/>
        </p:spPr>
        <p:txBody>
          <a:bodyPr wrap="square" rtlCol="0">
            <a:spAutoFit/>
          </a:bodyPr>
          <a:lstStyle/>
          <a:p>
            <a:r>
              <a:rPr lang="en-US" altLang="ja-JP" sz="1200" dirty="0" smtClean="0">
                <a:solidFill>
                  <a:srgbClr val="FF0000"/>
                </a:solidFill>
              </a:rPr>
              <a:t>( κ = 3.8W/</a:t>
            </a:r>
            <a:r>
              <a:rPr lang="en-US" altLang="ja-JP" sz="1200" dirty="0" err="1" smtClean="0">
                <a:solidFill>
                  <a:srgbClr val="FF0000"/>
                </a:solidFill>
              </a:rPr>
              <a:t>mK</a:t>
            </a:r>
            <a:r>
              <a:rPr lang="ja-JP" altLang="en-US" sz="1200" dirty="0">
                <a:solidFill>
                  <a:srgbClr val="FF0000"/>
                </a:solidFill>
              </a:rPr>
              <a:t> </a:t>
            </a:r>
            <a:r>
              <a:rPr lang="en-US" altLang="ja-JP" sz="1200" dirty="0" smtClean="0">
                <a:solidFill>
                  <a:srgbClr val="FF0000"/>
                </a:solidFill>
              </a:rPr>
              <a:t>)</a:t>
            </a:r>
            <a:endParaRPr kumimoji="1" lang="ja-JP" altLang="en-US" sz="1200" baseline="30000" dirty="0">
              <a:solidFill>
                <a:srgbClr val="FF0000"/>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1772816"/>
            <a:ext cx="4392489" cy="424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051720" y="2942877"/>
            <a:ext cx="2402596" cy="276999"/>
          </a:xfrm>
          <a:prstGeom prst="rect">
            <a:avLst/>
          </a:prstGeom>
          <a:noFill/>
        </p:spPr>
        <p:txBody>
          <a:bodyPr wrap="square" rtlCol="0">
            <a:spAutoFit/>
          </a:bodyPr>
          <a:lstStyle/>
          <a:p>
            <a:r>
              <a:rPr lang="en-US" altLang="ja-JP" sz="1200" dirty="0" smtClean="0">
                <a:solidFill>
                  <a:srgbClr val="FF0000"/>
                </a:solidFill>
              </a:rPr>
              <a:t>Ca</a:t>
            </a:r>
            <a:r>
              <a:rPr lang="en-US" altLang="ja-JP" sz="1200" baseline="-25000" dirty="0" smtClean="0">
                <a:solidFill>
                  <a:srgbClr val="FF0000"/>
                </a:solidFill>
              </a:rPr>
              <a:t>0.99</a:t>
            </a:r>
            <a:r>
              <a:rPr lang="en-US" altLang="ja-JP" sz="1200" dirty="0" smtClean="0">
                <a:solidFill>
                  <a:srgbClr val="FF0000"/>
                </a:solidFill>
              </a:rPr>
              <a:t>Yb</a:t>
            </a:r>
            <a:r>
              <a:rPr lang="en-US" altLang="ja-JP" sz="1200" baseline="-25000" dirty="0" smtClean="0">
                <a:solidFill>
                  <a:srgbClr val="FF0000"/>
                </a:solidFill>
              </a:rPr>
              <a:t>0.01</a:t>
            </a:r>
            <a:r>
              <a:rPr lang="en-US" altLang="ja-JP" sz="1200" dirty="0" smtClean="0">
                <a:solidFill>
                  <a:srgbClr val="FF0000"/>
                </a:solidFill>
              </a:rPr>
              <a:t>MnO</a:t>
            </a:r>
            <a:r>
              <a:rPr lang="en-US" altLang="ja-JP" sz="1200" baseline="-25000" dirty="0" smtClean="0">
                <a:solidFill>
                  <a:srgbClr val="FF0000"/>
                </a:solidFill>
              </a:rPr>
              <a:t>3 </a:t>
            </a:r>
            <a:r>
              <a:rPr lang="en-US" altLang="ja-JP" sz="1200" dirty="0" smtClean="0">
                <a:solidFill>
                  <a:srgbClr val="FF0000"/>
                </a:solidFill>
              </a:rPr>
              <a:t>: 64 </a:t>
            </a:r>
            <a:r>
              <a:rPr lang="en-US" altLang="ja-JP" sz="1200" dirty="0" err="1" smtClean="0">
                <a:solidFill>
                  <a:srgbClr val="FF0000"/>
                </a:solidFill>
              </a:rPr>
              <a:t>μW</a:t>
            </a:r>
            <a:r>
              <a:rPr lang="en-US" altLang="ja-JP" sz="1200" dirty="0" smtClean="0">
                <a:solidFill>
                  <a:srgbClr val="FF0000"/>
                </a:solidFill>
              </a:rPr>
              <a:t>/mK</a:t>
            </a:r>
            <a:r>
              <a:rPr lang="en-US" altLang="ja-JP" sz="1200" baseline="30000" dirty="0" smtClean="0">
                <a:solidFill>
                  <a:srgbClr val="FF0000"/>
                </a:solidFill>
              </a:rPr>
              <a:t>2</a:t>
            </a:r>
            <a:endParaRPr kumimoji="1" lang="ja-JP" altLang="en-US" sz="1200" baseline="30000" dirty="0">
              <a:solidFill>
                <a:srgbClr val="FF0000"/>
              </a:solidFill>
            </a:endParaRPr>
          </a:p>
        </p:txBody>
      </p:sp>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lang="en-US" altLang="ja-JP" dirty="0" smtClean="0"/>
              <a:t>summary</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14</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03548" y="1261170"/>
            <a:ext cx="8136904" cy="4832092"/>
          </a:xfrm>
          <a:prstGeom prst="rect">
            <a:avLst/>
          </a:prstGeom>
          <a:noFill/>
        </p:spPr>
        <p:txBody>
          <a:bodyPr wrap="square" rtlCol="0">
            <a:spAutoFit/>
          </a:bodyPr>
          <a:lstStyle/>
          <a:p>
            <a:pPr marL="571500" indent="-571500">
              <a:buFont typeface="Wingdings" panose="05000000000000000000" pitchFamily="2" charset="2"/>
              <a:buChar char="ü"/>
            </a:pPr>
            <a:r>
              <a:rPr lang="en-US" altLang="ja-JP" sz="2800" dirty="0" smtClean="0"/>
              <a:t>La</a:t>
            </a:r>
            <a:r>
              <a:rPr lang="en-US" altLang="ja-JP" sz="2800" baseline="-25000" dirty="0" smtClean="0"/>
              <a:t>1-x</a:t>
            </a:r>
            <a:r>
              <a:rPr lang="en-US" altLang="ja-JP" sz="2800" dirty="0" smtClean="0"/>
              <a:t>Ca</a:t>
            </a:r>
            <a:r>
              <a:rPr lang="en-US" altLang="ja-JP" sz="2800" baseline="-25000" dirty="0" smtClean="0"/>
              <a:t>x</a:t>
            </a:r>
            <a:r>
              <a:rPr lang="en-US" altLang="ja-JP" sz="2800" dirty="0" smtClean="0"/>
              <a:t>MnO</a:t>
            </a:r>
            <a:r>
              <a:rPr lang="en-US" altLang="ja-JP" sz="2800" baseline="-25000" dirty="0" smtClean="0"/>
              <a:t>3</a:t>
            </a:r>
            <a:r>
              <a:rPr lang="ja-JP" altLang="en-US" sz="2800" dirty="0" smtClean="0"/>
              <a:t>の</a:t>
            </a:r>
            <a:r>
              <a:rPr lang="en-US" altLang="ja-JP" sz="2800" dirty="0" smtClean="0"/>
              <a:t>p</a:t>
            </a:r>
            <a:r>
              <a:rPr lang="ja-JP" altLang="en-US" sz="2800" dirty="0" smtClean="0"/>
              <a:t>型熱電変換材料としての最適組成は</a:t>
            </a:r>
            <a:r>
              <a:rPr lang="en-US" altLang="ja-JP" sz="2800" dirty="0" smtClean="0"/>
              <a:t>x=0.10</a:t>
            </a:r>
            <a:r>
              <a:rPr lang="ja-JP" altLang="en-US" sz="2800" dirty="0" smtClean="0"/>
              <a:t>～</a:t>
            </a:r>
            <a:r>
              <a:rPr lang="en-US" altLang="ja-JP" sz="2800" dirty="0" smtClean="0"/>
              <a:t>0.15</a:t>
            </a:r>
            <a:r>
              <a:rPr lang="ja-JP" altLang="en-US" sz="2800" dirty="0" smtClean="0"/>
              <a:t>の間にあり、特に、窒素雰囲気中で焼成することにより内部自由度による </a:t>
            </a:r>
            <a:r>
              <a:rPr lang="en-US" altLang="ja-JP" sz="2800" dirty="0" smtClean="0"/>
              <a:t>S </a:t>
            </a:r>
            <a:r>
              <a:rPr lang="ja-JP" altLang="en-US" sz="2800" dirty="0" smtClean="0"/>
              <a:t>が支配的となる。</a:t>
            </a:r>
            <a:endParaRPr lang="en-US" altLang="ja-JP" sz="2800" dirty="0" smtClean="0"/>
          </a:p>
          <a:p>
            <a:endParaRPr lang="en-US" altLang="ja-JP" sz="2800" dirty="0" smtClean="0"/>
          </a:p>
          <a:p>
            <a:pPr marL="571500" indent="-571500">
              <a:buFont typeface="Wingdings" panose="05000000000000000000" pitchFamily="2" charset="2"/>
              <a:buChar char="ü"/>
            </a:pPr>
            <a:r>
              <a:rPr lang="en-US" altLang="ja-JP" sz="2800" dirty="0" smtClean="0"/>
              <a:t>N</a:t>
            </a:r>
            <a:r>
              <a:rPr lang="ja-JP" altLang="en-US" sz="2800" dirty="0" smtClean="0"/>
              <a:t>型熱電変換材料</a:t>
            </a:r>
            <a:r>
              <a:rPr lang="en-US" altLang="ja-JP" sz="2800" dirty="0" smtClean="0"/>
              <a:t>Ca</a:t>
            </a:r>
            <a:r>
              <a:rPr lang="en-US" altLang="ja-JP" sz="2800" baseline="-25000" dirty="0" smtClean="0"/>
              <a:t>0.99</a:t>
            </a:r>
            <a:r>
              <a:rPr lang="en-US" altLang="ja-JP" sz="2800" dirty="0" smtClean="0"/>
              <a:t>Yb</a:t>
            </a:r>
            <a:r>
              <a:rPr lang="en-US" altLang="ja-JP" sz="2800" baseline="-25000" dirty="0" smtClean="0"/>
              <a:t>0.01</a:t>
            </a:r>
            <a:r>
              <a:rPr lang="en-US" altLang="ja-JP" sz="2800" dirty="0" smtClean="0"/>
              <a:t>MnO</a:t>
            </a:r>
            <a:r>
              <a:rPr lang="en-US" altLang="ja-JP" sz="2800" baseline="-25000" dirty="0" smtClean="0"/>
              <a:t>3</a:t>
            </a:r>
            <a:r>
              <a:rPr lang="ja-JP" altLang="en-US" sz="2800" dirty="0" smtClean="0"/>
              <a:t>と比較すると、室温で、最適組成の</a:t>
            </a:r>
            <a:r>
              <a:rPr lang="en-US" altLang="ja-JP" sz="2800" dirty="0" smtClean="0"/>
              <a:t>S</a:t>
            </a:r>
            <a:r>
              <a:rPr lang="en-US" altLang="ja-JP" sz="2800" baseline="30000" dirty="0" smtClean="0"/>
              <a:t>2</a:t>
            </a:r>
            <a:r>
              <a:rPr lang="en-US" altLang="ja-JP" sz="2800" dirty="0" smtClean="0"/>
              <a:t>σ</a:t>
            </a:r>
            <a:r>
              <a:rPr lang="ja-JP" altLang="en-US" sz="2800" dirty="0" smtClean="0"/>
              <a:t> は</a:t>
            </a:r>
            <a:r>
              <a:rPr lang="en-US" altLang="ja-JP" sz="2800" dirty="0" smtClean="0"/>
              <a:t>1/20</a:t>
            </a:r>
            <a:r>
              <a:rPr lang="ja-JP" altLang="en-US" sz="2800" dirty="0" smtClean="0"/>
              <a:t>であるが、</a:t>
            </a:r>
            <a:r>
              <a:rPr lang="en-US" altLang="ja-JP" sz="2800" dirty="0" smtClean="0"/>
              <a:t>κ </a:t>
            </a:r>
            <a:r>
              <a:rPr lang="ja-JP" altLang="en-US" sz="2800" dirty="0" smtClean="0"/>
              <a:t>の相違により、最適組成の</a:t>
            </a:r>
            <a:r>
              <a:rPr lang="en-US" altLang="ja-JP" sz="2800" dirty="0" smtClean="0"/>
              <a:t>ZT</a:t>
            </a:r>
            <a:r>
              <a:rPr lang="ja-JP" altLang="en-US" sz="2800" dirty="0" smtClean="0"/>
              <a:t>は</a:t>
            </a:r>
            <a:r>
              <a:rPr lang="en-US" altLang="ja-JP" sz="2800" dirty="0" smtClean="0"/>
              <a:t>1/8</a:t>
            </a:r>
            <a:r>
              <a:rPr lang="ja-JP" altLang="en-US" sz="2800" dirty="0" smtClean="0"/>
              <a:t>となる。</a:t>
            </a:r>
            <a:endParaRPr lang="en-US" altLang="ja-JP" sz="2800" dirty="0" smtClean="0"/>
          </a:p>
          <a:p>
            <a:endParaRPr lang="en-US" altLang="ja-JP" sz="2800" dirty="0" smtClean="0"/>
          </a:p>
          <a:p>
            <a:pPr marL="571500" indent="-571500">
              <a:buFont typeface="Wingdings" panose="05000000000000000000" pitchFamily="2" charset="2"/>
              <a:buChar char="ü"/>
            </a:pPr>
            <a:r>
              <a:rPr lang="ja-JP" altLang="en-US" sz="2800" dirty="0" smtClean="0"/>
              <a:t>反強磁性と強磁性の境界領域で材料探索することにより、より高い </a:t>
            </a:r>
            <a:r>
              <a:rPr lang="en-US" altLang="ja-JP" sz="2800" dirty="0" smtClean="0"/>
              <a:t>S </a:t>
            </a:r>
            <a:r>
              <a:rPr lang="ja-JP" altLang="en-US" sz="2800" dirty="0" smtClean="0"/>
              <a:t>と </a:t>
            </a:r>
            <a:r>
              <a:rPr lang="en-US" altLang="ja-JP" sz="2800" dirty="0" smtClean="0"/>
              <a:t>σ </a:t>
            </a:r>
            <a:r>
              <a:rPr lang="ja-JP" altLang="en-US" sz="2800" dirty="0" smtClean="0"/>
              <a:t>が期待される。</a:t>
            </a:r>
            <a:endParaRPr lang="en-US" altLang="ja-JP" sz="2800" dirty="0" smtClean="0"/>
          </a:p>
        </p:txBody>
      </p:sp>
    </p:spTree>
    <p:extLst>
      <p:ext uri="{BB962C8B-B14F-4D97-AF65-F5344CB8AC3E}">
        <p14:creationId xmlns:p14="http://schemas.microsoft.com/office/powerpoint/2010/main" val="2174007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15</a:t>
            </a:fld>
            <a:endParaRPr kumimoji="1" lang="ja-JP" altLang="en-US"/>
          </a:p>
        </p:txBody>
      </p:sp>
      <p:sp>
        <p:nvSpPr>
          <p:cNvPr id="9" name="タイトル 1"/>
          <p:cNvSpPr txBox="1">
            <a:spLocks/>
          </p:cNvSpPr>
          <p:nvPr/>
        </p:nvSpPr>
        <p:spPr>
          <a:xfrm>
            <a:off x="395032" y="256490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b="1" dirty="0" smtClean="0"/>
              <a:t>Thank you for your kind attention.</a:t>
            </a:r>
            <a:endParaRPr lang="ja-JP" altLang="en-US" sz="4000" b="1" dirty="0"/>
          </a:p>
        </p:txBody>
      </p:sp>
    </p:spTree>
    <p:extLst>
      <p:ext uri="{BB962C8B-B14F-4D97-AF65-F5344CB8AC3E}">
        <p14:creationId xmlns:p14="http://schemas.microsoft.com/office/powerpoint/2010/main" val="4051168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ja-JP" altLang="en-US" dirty="0" smtClean="0"/>
              <a:t>酸化物熱電変換材料</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7" y="2132856"/>
            <a:ext cx="457536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5536" y="1412776"/>
            <a:ext cx="3960440" cy="369332"/>
          </a:xfrm>
          <a:prstGeom prst="rect">
            <a:avLst/>
          </a:prstGeom>
          <a:noFill/>
        </p:spPr>
        <p:txBody>
          <a:bodyPr wrap="square" rtlCol="0">
            <a:spAutoFit/>
          </a:bodyPr>
          <a:lstStyle/>
          <a:p>
            <a:r>
              <a:rPr kumimoji="1" lang="ja-JP" altLang="en-US" b="1" dirty="0" smtClean="0"/>
              <a:t>主な熱電変換材料の</a:t>
            </a:r>
            <a:r>
              <a:rPr lang="en-US" altLang="ja-JP" b="1" dirty="0" smtClean="0"/>
              <a:t>ZT</a:t>
            </a:r>
            <a:r>
              <a:rPr lang="ja-JP" altLang="en-US" b="1" dirty="0" smtClean="0"/>
              <a:t>の温度依存性</a:t>
            </a:r>
            <a:endParaRPr kumimoji="1" lang="en-US" altLang="ja-JP" b="1" dirty="0" smtClean="0"/>
          </a:p>
        </p:txBody>
      </p:sp>
      <p:sp>
        <p:nvSpPr>
          <p:cNvPr id="6" name="正方形/長方形 5"/>
          <p:cNvSpPr/>
          <p:nvPr/>
        </p:nvSpPr>
        <p:spPr>
          <a:xfrm>
            <a:off x="2276177" y="5085184"/>
            <a:ext cx="71164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275856" y="3501008"/>
            <a:ext cx="93610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860032" y="1425599"/>
            <a:ext cx="3960440" cy="369332"/>
          </a:xfrm>
          <a:prstGeom prst="rect">
            <a:avLst/>
          </a:prstGeom>
          <a:noFill/>
        </p:spPr>
        <p:txBody>
          <a:bodyPr wrap="square" rtlCol="0">
            <a:spAutoFit/>
          </a:bodyPr>
          <a:lstStyle/>
          <a:p>
            <a:pPr algn="ctr"/>
            <a:r>
              <a:rPr kumimoji="1" lang="en-US" altLang="ja-JP" b="1" dirty="0" smtClean="0"/>
              <a:t>Advantage</a:t>
            </a:r>
          </a:p>
        </p:txBody>
      </p:sp>
      <p:sp>
        <p:nvSpPr>
          <p:cNvPr id="11" name="テキスト ボックス 10"/>
          <p:cNvSpPr txBox="1"/>
          <p:nvPr/>
        </p:nvSpPr>
        <p:spPr>
          <a:xfrm>
            <a:off x="4938635" y="3596098"/>
            <a:ext cx="3960440" cy="369332"/>
          </a:xfrm>
          <a:prstGeom prst="rect">
            <a:avLst/>
          </a:prstGeom>
          <a:noFill/>
        </p:spPr>
        <p:txBody>
          <a:bodyPr wrap="square" rtlCol="0">
            <a:spAutoFit/>
          </a:bodyPr>
          <a:lstStyle/>
          <a:p>
            <a:pPr algn="ctr"/>
            <a:r>
              <a:rPr kumimoji="1" lang="en-US" altLang="ja-JP" b="1" dirty="0" smtClean="0"/>
              <a:t>Disadvantage</a:t>
            </a:r>
          </a:p>
        </p:txBody>
      </p:sp>
      <p:sp>
        <p:nvSpPr>
          <p:cNvPr id="8" name="テキスト ボックス 7"/>
          <p:cNvSpPr txBox="1"/>
          <p:nvPr/>
        </p:nvSpPr>
        <p:spPr>
          <a:xfrm>
            <a:off x="4662264" y="1988840"/>
            <a:ext cx="4355976" cy="1200329"/>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高温</a:t>
            </a:r>
            <a:r>
              <a:rPr lang="ja-JP" altLang="en-US" dirty="0" smtClean="0"/>
              <a:t>大気中で安定である</a:t>
            </a:r>
            <a:endParaRPr lang="en-US" altLang="ja-JP" dirty="0" smtClean="0"/>
          </a:p>
          <a:p>
            <a:pPr marL="285750" indent="-285750">
              <a:buFont typeface="Wingdings" panose="05000000000000000000" pitchFamily="2" charset="2"/>
              <a:buChar char="ü"/>
            </a:pPr>
            <a:r>
              <a:rPr kumimoji="1" lang="ja-JP" altLang="en-US" dirty="0" smtClean="0"/>
              <a:t>地球上に豊富に存在する元素から構成</a:t>
            </a:r>
            <a:endParaRPr kumimoji="1" lang="en-US" altLang="ja-JP" dirty="0" smtClean="0"/>
          </a:p>
          <a:p>
            <a:pPr marL="285750" indent="-285750">
              <a:buFont typeface="Wingdings" panose="05000000000000000000" pitchFamily="2" charset="2"/>
              <a:buChar char="ü"/>
            </a:pPr>
            <a:r>
              <a:rPr lang="ja-JP" altLang="en-US" dirty="0" smtClean="0"/>
              <a:t>毒性の少ない材料である</a:t>
            </a:r>
            <a:endParaRPr lang="en-US" altLang="ja-JP" dirty="0" smtClean="0"/>
          </a:p>
          <a:p>
            <a:pPr marL="285750" indent="-285750">
              <a:buFont typeface="Wingdings" panose="05000000000000000000" pitchFamily="2" charset="2"/>
              <a:buChar char="ü"/>
            </a:pPr>
            <a:r>
              <a:rPr kumimoji="1" lang="ja-JP" altLang="en-US" dirty="0" smtClean="0"/>
              <a:t>内部自由度によって高熱起電力を示す</a:t>
            </a:r>
            <a:endParaRPr kumimoji="1" lang="ja-JP" altLang="en-US" dirty="0"/>
          </a:p>
        </p:txBody>
      </p:sp>
      <p:sp>
        <p:nvSpPr>
          <p:cNvPr id="13" name="テキスト ボックス 12"/>
          <p:cNvSpPr txBox="1"/>
          <p:nvPr/>
        </p:nvSpPr>
        <p:spPr>
          <a:xfrm>
            <a:off x="4729570" y="4069521"/>
            <a:ext cx="4355976" cy="2031325"/>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一般</a:t>
            </a:r>
            <a:r>
              <a:rPr lang="ja-JP" altLang="en-US" dirty="0" smtClean="0"/>
              <a:t>に低移動度の材料である</a:t>
            </a:r>
            <a:endParaRPr lang="en-US" altLang="ja-JP" dirty="0" smtClean="0"/>
          </a:p>
          <a:p>
            <a:pPr marL="285750" indent="-285750">
              <a:buFont typeface="Wingdings" panose="05000000000000000000" pitchFamily="2" charset="2"/>
              <a:buChar char="ü"/>
            </a:pPr>
            <a:r>
              <a:rPr lang="ja-JP" altLang="en-US" dirty="0"/>
              <a:t>単</a:t>
            </a:r>
            <a:r>
              <a:rPr lang="ja-JP" altLang="en-US" dirty="0" smtClean="0"/>
              <a:t>結晶では高性能を示す一方、多結晶では高抵抗率の材料である</a:t>
            </a:r>
            <a:endParaRPr lang="en-US" altLang="ja-JP" dirty="0" smtClean="0"/>
          </a:p>
          <a:p>
            <a:pPr marL="285750" indent="-285750">
              <a:buFont typeface="Wingdings" panose="05000000000000000000" pitchFamily="2" charset="2"/>
              <a:buChar char="ü"/>
            </a:pPr>
            <a:r>
              <a:rPr lang="en-US" altLang="ja-JP" dirty="0" smtClean="0"/>
              <a:t>P</a:t>
            </a:r>
            <a:r>
              <a:rPr lang="ja-JP" altLang="en-US" dirty="0" smtClean="0"/>
              <a:t>型単結晶と同等の性能を示す</a:t>
            </a:r>
            <a:r>
              <a:rPr lang="en-US" altLang="ja-JP" dirty="0" smtClean="0"/>
              <a:t>N</a:t>
            </a:r>
            <a:r>
              <a:rPr lang="ja-JP" altLang="en-US" dirty="0" smtClean="0"/>
              <a:t>型材料が見つかっていない</a:t>
            </a:r>
            <a:endParaRPr lang="en-US" altLang="ja-JP" dirty="0" smtClean="0"/>
          </a:p>
          <a:p>
            <a:pPr marL="285750" indent="-285750">
              <a:buFont typeface="Wingdings" panose="05000000000000000000" pitchFamily="2" charset="2"/>
              <a:buChar char="ü"/>
            </a:pPr>
            <a:r>
              <a:rPr lang="ja-JP" altLang="en-US" dirty="0" smtClean="0"/>
              <a:t>同じ系で、</a:t>
            </a:r>
            <a:r>
              <a:rPr lang="en-US" altLang="ja-JP" dirty="0" smtClean="0"/>
              <a:t>P</a:t>
            </a:r>
            <a:r>
              <a:rPr lang="ja-JP" altLang="en-US" dirty="0" smtClean="0"/>
              <a:t>型と</a:t>
            </a:r>
            <a:r>
              <a:rPr lang="en-US" altLang="ja-JP" dirty="0" smtClean="0"/>
              <a:t>N</a:t>
            </a:r>
            <a:r>
              <a:rPr lang="ja-JP" altLang="en-US" dirty="0" smtClean="0"/>
              <a:t>型の材料がない</a:t>
            </a:r>
            <a:endParaRPr lang="en-US" altLang="ja-JP" dirty="0" smtClean="0"/>
          </a:p>
          <a:p>
            <a:pPr marL="285750" indent="-285750">
              <a:buFont typeface="Wingdings" panose="05000000000000000000" pitchFamily="2" charset="2"/>
              <a:buChar char="ü"/>
            </a:pPr>
            <a:endParaRPr lang="en-US" altLang="ja-JP" dirty="0" smtClean="0"/>
          </a:p>
        </p:txBody>
      </p:sp>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kumimoji="1" lang="ja-JP" altLang="en-US" dirty="0" smtClean="0"/>
              <a:t>酸化物熱電変換材料</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3</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323528" y="1412776"/>
            <a:ext cx="3960440" cy="369332"/>
          </a:xfrm>
          <a:prstGeom prst="rect">
            <a:avLst/>
          </a:prstGeom>
          <a:noFill/>
        </p:spPr>
        <p:txBody>
          <a:bodyPr wrap="square" rtlCol="0">
            <a:spAutoFit/>
          </a:bodyPr>
          <a:lstStyle/>
          <a:p>
            <a:pPr algn="ctr"/>
            <a:r>
              <a:rPr kumimoji="1" lang="en-US" altLang="ja-JP" b="1" dirty="0" smtClean="0"/>
              <a:t>Disadvantage</a:t>
            </a:r>
          </a:p>
        </p:txBody>
      </p:sp>
      <p:sp>
        <p:nvSpPr>
          <p:cNvPr id="26" name="テキスト ボックス 25"/>
          <p:cNvSpPr txBox="1"/>
          <p:nvPr/>
        </p:nvSpPr>
        <p:spPr>
          <a:xfrm>
            <a:off x="4860032" y="1425599"/>
            <a:ext cx="3960440" cy="369332"/>
          </a:xfrm>
          <a:prstGeom prst="rect">
            <a:avLst/>
          </a:prstGeom>
          <a:noFill/>
        </p:spPr>
        <p:txBody>
          <a:bodyPr wrap="square" rtlCol="0">
            <a:spAutoFit/>
          </a:bodyPr>
          <a:lstStyle/>
          <a:p>
            <a:pPr algn="ctr"/>
            <a:r>
              <a:rPr kumimoji="1" lang="en-US" altLang="ja-JP" b="1" dirty="0" smtClean="0"/>
              <a:t>Advantage</a:t>
            </a:r>
          </a:p>
        </p:txBody>
      </p:sp>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76" y="2060848"/>
            <a:ext cx="434652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H="1">
            <a:off x="1979712" y="2708920"/>
            <a:ext cx="864096" cy="72008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843808" y="2708920"/>
            <a:ext cx="360040" cy="504056"/>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411760" y="2406973"/>
            <a:ext cx="1800200" cy="307777"/>
          </a:xfrm>
          <a:prstGeom prst="rect">
            <a:avLst/>
          </a:prstGeom>
          <a:noFill/>
        </p:spPr>
        <p:txBody>
          <a:bodyPr wrap="square" rtlCol="0">
            <a:spAutoFit/>
          </a:bodyPr>
          <a:lstStyle/>
          <a:p>
            <a:r>
              <a:rPr kumimoji="1" lang="en-US" altLang="ja-JP" sz="1400" b="1" dirty="0" smtClean="0">
                <a:solidFill>
                  <a:srgbClr val="00B0F0"/>
                </a:solidFill>
              </a:rPr>
              <a:t>CaMn</a:t>
            </a:r>
            <a:r>
              <a:rPr kumimoji="1" lang="en-US" altLang="ja-JP" sz="1400" b="1" baseline="-25000" dirty="0" smtClean="0">
                <a:solidFill>
                  <a:srgbClr val="00B0F0"/>
                </a:solidFill>
              </a:rPr>
              <a:t>0.98</a:t>
            </a:r>
            <a:r>
              <a:rPr kumimoji="1" lang="en-US" altLang="ja-JP" sz="1400" b="1" dirty="0" smtClean="0">
                <a:solidFill>
                  <a:srgbClr val="00B0F0"/>
                </a:solidFill>
              </a:rPr>
              <a:t>Mo</a:t>
            </a:r>
            <a:r>
              <a:rPr kumimoji="1" lang="en-US" altLang="ja-JP" sz="1400" b="1" baseline="-25000" dirty="0" smtClean="0">
                <a:solidFill>
                  <a:srgbClr val="00B0F0"/>
                </a:solidFill>
              </a:rPr>
              <a:t>0.02</a:t>
            </a:r>
            <a:r>
              <a:rPr kumimoji="1" lang="en-US" altLang="ja-JP" sz="1400" b="1" dirty="0" smtClean="0">
                <a:solidFill>
                  <a:srgbClr val="00B0F0"/>
                </a:solidFill>
              </a:rPr>
              <a:t>O</a:t>
            </a:r>
            <a:r>
              <a:rPr kumimoji="1" lang="en-US" altLang="ja-JP" sz="1400" b="1" baseline="-25000" dirty="0" smtClean="0">
                <a:solidFill>
                  <a:srgbClr val="00B0F0"/>
                </a:solidFill>
              </a:rPr>
              <a:t>3</a:t>
            </a:r>
            <a:endParaRPr kumimoji="1" lang="ja-JP" altLang="en-US" sz="1400" b="1" baseline="-25000" dirty="0">
              <a:solidFill>
                <a:srgbClr val="00B0F0"/>
              </a:solidFill>
            </a:endParaRPr>
          </a:p>
        </p:txBody>
      </p:sp>
      <p:cxnSp>
        <p:nvCxnSpPr>
          <p:cNvPr id="32" name="直線矢印コネクタ 31"/>
          <p:cNvCxnSpPr/>
          <p:nvPr/>
        </p:nvCxnSpPr>
        <p:spPr>
          <a:xfrm flipH="1" flipV="1">
            <a:off x="954266" y="3609020"/>
            <a:ext cx="288738"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63960" y="3859462"/>
            <a:ext cx="1800200" cy="307777"/>
          </a:xfrm>
          <a:prstGeom prst="rect">
            <a:avLst/>
          </a:prstGeom>
          <a:noFill/>
        </p:spPr>
        <p:txBody>
          <a:bodyPr wrap="square" rtlCol="0">
            <a:spAutoFit/>
          </a:bodyPr>
          <a:lstStyle/>
          <a:p>
            <a:r>
              <a:rPr kumimoji="1" lang="en-US" altLang="ja-JP" sz="1400" b="1" dirty="0" smtClean="0">
                <a:solidFill>
                  <a:srgbClr val="FF0000"/>
                </a:solidFill>
              </a:rPr>
              <a:t>Ca</a:t>
            </a:r>
            <a:r>
              <a:rPr kumimoji="1" lang="en-US" altLang="ja-JP" sz="1400" b="1" baseline="-25000" dirty="0" smtClean="0">
                <a:solidFill>
                  <a:srgbClr val="FF0000"/>
                </a:solidFill>
              </a:rPr>
              <a:t>2.7</a:t>
            </a:r>
            <a:r>
              <a:rPr kumimoji="1" lang="en-US" altLang="ja-JP" sz="1400" b="1" dirty="0" smtClean="0">
                <a:solidFill>
                  <a:srgbClr val="FF0000"/>
                </a:solidFill>
              </a:rPr>
              <a:t>Bi</a:t>
            </a:r>
            <a:r>
              <a:rPr kumimoji="1" lang="en-US" altLang="ja-JP" sz="1400" b="1" baseline="-25000" dirty="0" smtClean="0">
                <a:solidFill>
                  <a:srgbClr val="FF0000"/>
                </a:solidFill>
              </a:rPr>
              <a:t>0.3</a:t>
            </a:r>
            <a:r>
              <a:rPr kumimoji="1" lang="en-US" altLang="ja-JP" sz="1400" b="1" dirty="0" smtClean="0">
                <a:solidFill>
                  <a:srgbClr val="FF0000"/>
                </a:solidFill>
              </a:rPr>
              <a:t>Co</a:t>
            </a:r>
            <a:r>
              <a:rPr kumimoji="1" lang="en-US" altLang="ja-JP" sz="1400" b="1" baseline="-25000" dirty="0" smtClean="0">
                <a:solidFill>
                  <a:srgbClr val="FF0000"/>
                </a:solidFill>
              </a:rPr>
              <a:t>4</a:t>
            </a:r>
            <a:r>
              <a:rPr kumimoji="1" lang="en-US" altLang="ja-JP" sz="1400" b="1" dirty="0" smtClean="0">
                <a:solidFill>
                  <a:srgbClr val="FF0000"/>
                </a:solidFill>
              </a:rPr>
              <a:t>O</a:t>
            </a:r>
            <a:r>
              <a:rPr kumimoji="1" lang="en-US" altLang="ja-JP" sz="1400" b="1" baseline="-25000" dirty="0" smtClean="0">
                <a:solidFill>
                  <a:srgbClr val="FF0000"/>
                </a:solidFill>
              </a:rPr>
              <a:t>9</a:t>
            </a:r>
            <a:endParaRPr kumimoji="1" lang="ja-JP" altLang="en-US" sz="1400" b="1" baseline="-25000" dirty="0">
              <a:solidFill>
                <a:srgbClr val="FF0000"/>
              </a:solidFill>
            </a:endParaRPr>
          </a:p>
        </p:txBody>
      </p:sp>
      <p:sp>
        <p:nvSpPr>
          <p:cNvPr id="35" name="テキスト ボックス 34"/>
          <p:cNvSpPr txBox="1"/>
          <p:nvPr/>
        </p:nvSpPr>
        <p:spPr>
          <a:xfrm>
            <a:off x="323528" y="5589240"/>
            <a:ext cx="3960440" cy="523220"/>
          </a:xfrm>
          <a:prstGeom prst="rect">
            <a:avLst/>
          </a:prstGeom>
          <a:noFill/>
        </p:spPr>
        <p:txBody>
          <a:bodyPr wrap="square" rtlCol="0">
            <a:spAutoFit/>
          </a:bodyPr>
          <a:lstStyle/>
          <a:p>
            <a:r>
              <a:rPr lang="en-US" altLang="ja-JP" sz="1400" b="1" dirty="0" err="1" smtClean="0"/>
              <a:t>Urata</a:t>
            </a:r>
            <a:r>
              <a:rPr lang="en-US" altLang="ja-JP" sz="1400" b="1" dirty="0" smtClean="0"/>
              <a:t> </a:t>
            </a:r>
            <a:r>
              <a:rPr lang="en-US" altLang="ja-JP" sz="1400" b="1" i="1" dirty="0" smtClean="0"/>
              <a:t>et al</a:t>
            </a:r>
            <a:r>
              <a:rPr lang="en-US" altLang="ja-JP" sz="1400" b="1" dirty="0" smtClean="0"/>
              <a:t>, Int. J. Appl. Ceram. Technol. </a:t>
            </a:r>
            <a:r>
              <a:rPr lang="en-US" altLang="ja-JP" sz="1400" b="1" u="sng" dirty="0" smtClean="0"/>
              <a:t>4</a:t>
            </a:r>
            <a:r>
              <a:rPr lang="en-US" altLang="ja-JP" sz="1400" b="1" dirty="0" smtClean="0"/>
              <a:t>, 535-540 (2007)</a:t>
            </a:r>
            <a:endParaRPr kumimoji="1" lang="ja-JP" altLang="en-US" sz="1400" b="1" baseline="-25000" dirty="0"/>
          </a:p>
        </p:txBody>
      </p:sp>
      <p:sp>
        <p:nvSpPr>
          <p:cNvPr id="39" name="テキスト ボックス 38"/>
          <p:cNvSpPr txBox="1"/>
          <p:nvPr/>
        </p:nvSpPr>
        <p:spPr>
          <a:xfrm>
            <a:off x="5868144" y="1889425"/>
            <a:ext cx="2196244" cy="461665"/>
          </a:xfrm>
          <a:prstGeom prst="rect">
            <a:avLst/>
          </a:prstGeom>
          <a:noFill/>
        </p:spPr>
        <p:txBody>
          <a:bodyPr wrap="square" rtlCol="0">
            <a:spAutoFit/>
          </a:bodyPr>
          <a:lstStyle/>
          <a:p>
            <a:r>
              <a:rPr kumimoji="1" lang="en-US" altLang="ja-JP" sz="2400" b="1" dirty="0" smtClean="0"/>
              <a:t>La</a:t>
            </a:r>
            <a:r>
              <a:rPr kumimoji="1" lang="en-US" altLang="ja-JP" sz="2400" b="1" baseline="-25000" dirty="0" smtClean="0"/>
              <a:t>1-x</a:t>
            </a:r>
            <a:r>
              <a:rPr kumimoji="1" lang="en-US" altLang="ja-JP" sz="2400" b="1" dirty="0" smtClean="0"/>
              <a:t>Ca</a:t>
            </a:r>
            <a:r>
              <a:rPr kumimoji="1" lang="en-US" altLang="ja-JP" sz="2400" b="1" baseline="-25000" dirty="0" smtClean="0"/>
              <a:t>x</a:t>
            </a:r>
            <a:r>
              <a:rPr kumimoji="1" lang="en-US" altLang="ja-JP" sz="2400" b="1" dirty="0" smtClean="0">
                <a:solidFill>
                  <a:srgbClr val="00B0F0"/>
                </a:solidFill>
              </a:rPr>
              <a:t>Mn</a:t>
            </a:r>
            <a:r>
              <a:rPr kumimoji="1" lang="en-US" altLang="ja-JP" sz="2400" b="1" dirty="0" smtClean="0"/>
              <a:t>O</a:t>
            </a:r>
            <a:r>
              <a:rPr kumimoji="1" lang="en-US" altLang="ja-JP" sz="2400" b="1" baseline="-25000" dirty="0" smtClean="0"/>
              <a:t>3</a:t>
            </a:r>
            <a:endParaRPr kumimoji="1" lang="ja-JP" altLang="en-US" sz="2400" b="1" baseline="-25000" dirty="0"/>
          </a:p>
        </p:txBody>
      </p:sp>
      <p:sp>
        <p:nvSpPr>
          <p:cNvPr id="42" name="テキスト ボックス 41"/>
          <p:cNvSpPr txBox="1"/>
          <p:nvPr/>
        </p:nvSpPr>
        <p:spPr>
          <a:xfrm>
            <a:off x="5140619" y="2406973"/>
            <a:ext cx="3651294" cy="461665"/>
          </a:xfrm>
          <a:prstGeom prst="rect">
            <a:avLst/>
          </a:prstGeom>
          <a:noFill/>
        </p:spPr>
        <p:txBody>
          <a:bodyPr wrap="square" rtlCol="0">
            <a:spAutoFit/>
          </a:bodyPr>
          <a:lstStyle/>
          <a:p>
            <a:r>
              <a:rPr kumimoji="1" lang="en-US" altLang="ja-JP" sz="2400" b="1" dirty="0" smtClean="0"/>
              <a:t>La</a:t>
            </a:r>
            <a:r>
              <a:rPr kumimoji="1" lang="en-US" altLang="ja-JP" sz="2400" b="1" baseline="30000" dirty="0" smtClean="0"/>
              <a:t>3+</a:t>
            </a:r>
            <a:r>
              <a:rPr kumimoji="1" lang="en-US" altLang="ja-JP" sz="2400" b="1" baseline="-25000" dirty="0" smtClean="0"/>
              <a:t>1-x</a:t>
            </a:r>
            <a:r>
              <a:rPr kumimoji="1" lang="en-US" altLang="ja-JP" sz="2400" b="1" dirty="0" smtClean="0"/>
              <a:t>Ca</a:t>
            </a:r>
            <a:r>
              <a:rPr kumimoji="1" lang="en-US" altLang="ja-JP" sz="2400" b="1" baseline="30000" dirty="0" smtClean="0"/>
              <a:t>2+</a:t>
            </a:r>
            <a:r>
              <a:rPr kumimoji="1" lang="en-US" altLang="ja-JP" sz="2400" b="1" baseline="-25000" dirty="0" smtClean="0"/>
              <a:t>x</a:t>
            </a:r>
            <a:r>
              <a:rPr kumimoji="1" lang="en-US" altLang="ja-JP" sz="2400" b="1" dirty="0" smtClean="0">
                <a:solidFill>
                  <a:srgbClr val="00B0F0"/>
                </a:solidFill>
              </a:rPr>
              <a:t>Mn</a:t>
            </a:r>
            <a:r>
              <a:rPr kumimoji="1" lang="en-US" altLang="ja-JP" sz="2400" b="1" baseline="30000" dirty="0" smtClean="0">
                <a:solidFill>
                  <a:srgbClr val="00B0F0"/>
                </a:solidFill>
              </a:rPr>
              <a:t>3+</a:t>
            </a:r>
            <a:r>
              <a:rPr kumimoji="1" lang="en-US" altLang="ja-JP" sz="2400" b="1" baseline="-25000" dirty="0" smtClean="0">
                <a:solidFill>
                  <a:srgbClr val="00B0F0"/>
                </a:solidFill>
              </a:rPr>
              <a:t>1-x</a:t>
            </a:r>
            <a:r>
              <a:rPr kumimoji="1" lang="en-US" altLang="ja-JP" sz="2400" b="1" dirty="0" smtClean="0">
                <a:solidFill>
                  <a:srgbClr val="00B0F0"/>
                </a:solidFill>
              </a:rPr>
              <a:t>Mn</a:t>
            </a:r>
            <a:r>
              <a:rPr kumimoji="1" lang="en-US" altLang="ja-JP" sz="2400" b="1" baseline="30000" dirty="0" smtClean="0">
                <a:solidFill>
                  <a:srgbClr val="00B0F0"/>
                </a:solidFill>
              </a:rPr>
              <a:t>4+</a:t>
            </a:r>
            <a:r>
              <a:rPr kumimoji="1" lang="en-US" altLang="ja-JP" sz="2400" b="1" baseline="-25000" dirty="0" smtClean="0">
                <a:solidFill>
                  <a:srgbClr val="00B0F0"/>
                </a:solidFill>
              </a:rPr>
              <a:t>x</a:t>
            </a:r>
            <a:r>
              <a:rPr kumimoji="1" lang="en-US" altLang="ja-JP" sz="2400" b="1" dirty="0" smtClean="0"/>
              <a:t>O</a:t>
            </a:r>
            <a:r>
              <a:rPr kumimoji="1" lang="en-US" altLang="ja-JP" sz="2400" b="1" baseline="-25000" dirty="0" smtClean="0"/>
              <a:t>3</a:t>
            </a:r>
            <a:endParaRPr kumimoji="1" lang="ja-JP" altLang="en-US" sz="2400" b="1" baseline="-25000" dirty="0"/>
          </a:p>
        </p:txBody>
      </p:sp>
      <p:cxnSp>
        <p:nvCxnSpPr>
          <p:cNvPr id="44" name="直線コネクタ 43"/>
          <p:cNvCxnSpPr/>
          <p:nvPr/>
        </p:nvCxnSpPr>
        <p:spPr>
          <a:xfrm>
            <a:off x="5609575" y="360902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609575" y="370803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447167" y="362376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447167" y="372277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456415" y="428000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447167" y="420811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447167" y="41410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7592795" y="395853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7785446" y="397263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7995386" y="397263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5947854" y="3487292"/>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609573" y="2982143"/>
            <a:ext cx="970075" cy="461665"/>
          </a:xfrm>
          <a:prstGeom prst="rect">
            <a:avLst/>
          </a:prstGeom>
          <a:noFill/>
        </p:spPr>
        <p:txBody>
          <a:bodyPr wrap="square" rtlCol="0">
            <a:spAutoFit/>
          </a:bodyPr>
          <a:lstStyle/>
          <a:p>
            <a:r>
              <a:rPr kumimoji="1" lang="en-US" altLang="ja-JP" sz="2400" b="1" dirty="0" smtClean="0">
                <a:solidFill>
                  <a:srgbClr val="00B0F0"/>
                </a:solidFill>
              </a:rPr>
              <a:t>Mn</a:t>
            </a:r>
            <a:r>
              <a:rPr kumimoji="1" lang="en-US" altLang="ja-JP" sz="2400" b="1" baseline="30000" dirty="0" smtClean="0">
                <a:solidFill>
                  <a:srgbClr val="00B0F0"/>
                </a:solidFill>
              </a:rPr>
              <a:t>3+</a:t>
            </a:r>
            <a:endParaRPr kumimoji="1" lang="ja-JP" altLang="en-US" sz="2400" b="1" baseline="-25000" dirty="0">
              <a:solidFill>
                <a:srgbClr val="00B0F0"/>
              </a:solidFill>
            </a:endParaRPr>
          </a:p>
        </p:txBody>
      </p:sp>
      <p:sp>
        <p:nvSpPr>
          <p:cNvPr id="73" name="テキスト ボックス 72"/>
          <p:cNvSpPr txBox="1"/>
          <p:nvPr/>
        </p:nvSpPr>
        <p:spPr>
          <a:xfrm>
            <a:off x="7447151" y="3025627"/>
            <a:ext cx="970075" cy="461665"/>
          </a:xfrm>
          <a:prstGeom prst="rect">
            <a:avLst/>
          </a:prstGeom>
          <a:noFill/>
        </p:spPr>
        <p:txBody>
          <a:bodyPr wrap="square" rtlCol="0">
            <a:spAutoFit/>
          </a:bodyPr>
          <a:lstStyle/>
          <a:p>
            <a:r>
              <a:rPr kumimoji="1" lang="en-US" altLang="ja-JP" sz="2400" b="1" dirty="0" smtClean="0">
                <a:solidFill>
                  <a:srgbClr val="00B0F0"/>
                </a:solidFill>
              </a:rPr>
              <a:t>Mn</a:t>
            </a:r>
            <a:r>
              <a:rPr lang="en-US" altLang="ja-JP" sz="2400" b="1" baseline="30000" dirty="0">
                <a:solidFill>
                  <a:srgbClr val="00B0F0"/>
                </a:solidFill>
              </a:rPr>
              <a:t>4</a:t>
            </a:r>
            <a:r>
              <a:rPr kumimoji="1" lang="en-US" altLang="ja-JP" sz="2400" b="1" baseline="30000" dirty="0" smtClean="0">
                <a:solidFill>
                  <a:srgbClr val="00B0F0"/>
                </a:solidFill>
              </a:rPr>
              <a:t>+</a:t>
            </a:r>
            <a:endParaRPr kumimoji="1" lang="ja-JP" altLang="en-US" sz="2400" b="1" baseline="-25000" dirty="0">
              <a:solidFill>
                <a:srgbClr val="00B0F0"/>
              </a:solidFill>
            </a:endParaRPr>
          </a:p>
        </p:txBody>
      </p:sp>
      <p:cxnSp>
        <p:nvCxnSpPr>
          <p:cNvPr id="74" name="直線コネクタ 73"/>
          <p:cNvCxnSpPr/>
          <p:nvPr/>
        </p:nvCxnSpPr>
        <p:spPr>
          <a:xfrm>
            <a:off x="5618823" y="431779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609575" y="424589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609575" y="417880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V="1">
            <a:off x="5755203" y="399631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947854" y="401041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6157794" y="401041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5480684" y="4443594"/>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10</a:t>
            </a:r>
            <a:endParaRPr kumimoji="1" lang="ja-JP" altLang="en-US" sz="2400" b="1" baseline="-25000" dirty="0">
              <a:solidFill>
                <a:srgbClr val="FF0000"/>
              </a:solidFill>
            </a:endParaRPr>
          </a:p>
        </p:txBody>
      </p:sp>
      <p:sp>
        <p:nvSpPr>
          <p:cNvPr id="81" name="テキスト ボックス 80"/>
          <p:cNvSpPr txBox="1"/>
          <p:nvPr/>
        </p:nvSpPr>
        <p:spPr>
          <a:xfrm>
            <a:off x="7318262" y="4483149"/>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4</a:t>
            </a:r>
            <a:endParaRPr kumimoji="1" lang="ja-JP" altLang="en-US" sz="2400" b="1" baseline="-25000" dirty="0">
              <a:solidFill>
                <a:srgbClr val="FF0000"/>
              </a:solidFill>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913785896"/>
              </p:ext>
            </p:extLst>
          </p:nvPr>
        </p:nvGraphicFramePr>
        <p:xfrm>
          <a:off x="4831270" y="5228877"/>
          <a:ext cx="4017963" cy="720725"/>
        </p:xfrm>
        <a:graphic>
          <a:graphicData uri="http://schemas.openxmlformats.org/presentationml/2006/ole">
            <mc:AlternateContent xmlns:mc="http://schemas.openxmlformats.org/markup-compatibility/2006">
              <mc:Choice xmlns:v="urn:schemas-microsoft-com:vml" Requires="v">
                <p:oleObj spid="_x0000_s24684" name="Equation" r:id="rId6" imgW="2692080" imgH="482400" progId="Equation.DSMT4">
                  <p:embed/>
                </p:oleObj>
              </mc:Choice>
              <mc:Fallback>
                <p:oleObj name="Equation" r:id="rId6" imgW="2692080" imgH="482400" progId="Equation.DSMT4">
                  <p:embed/>
                  <p:pic>
                    <p:nvPicPr>
                      <p:cNvPr id="0" name=""/>
                      <p:cNvPicPr/>
                      <p:nvPr/>
                    </p:nvPicPr>
                    <p:blipFill>
                      <a:blip r:embed="rId7"/>
                      <a:stretch>
                        <a:fillRect/>
                      </a:stretch>
                    </p:blipFill>
                    <p:spPr>
                      <a:xfrm>
                        <a:off x="4831270" y="5228877"/>
                        <a:ext cx="4017963" cy="720725"/>
                      </a:xfrm>
                      <a:prstGeom prst="rect">
                        <a:avLst/>
                      </a:prstGeom>
                    </p:spPr>
                  </p:pic>
                </p:oleObj>
              </mc:Fallback>
            </mc:AlternateContent>
          </a:graphicData>
        </a:graphic>
      </p:graphicFrame>
      <p:sp>
        <p:nvSpPr>
          <p:cNvPr id="11" name="正方形/長方形 10"/>
          <p:cNvSpPr/>
          <p:nvPr/>
        </p:nvSpPr>
        <p:spPr>
          <a:xfrm>
            <a:off x="6840252" y="5373216"/>
            <a:ext cx="90010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81977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en-US" altLang="ja-JP" dirty="0" smtClean="0"/>
              <a:t>Phase diagram of La</a:t>
            </a:r>
            <a:r>
              <a:rPr lang="en-US" altLang="ja-JP" baseline="-25000" dirty="0" smtClean="0"/>
              <a:t>1-x</a:t>
            </a:r>
            <a:r>
              <a:rPr lang="en-US" altLang="ja-JP" dirty="0" smtClean="0"/>
              <a:t>Ca</a:t>
            </a:r>
            <a:r>
              <a:rPr lang="en-US" altLang="ja-JP" baseline="-25000" dirty="0" smtClean="0"/>
              <a:t>x</a:t>
            </a:r>
            <a:r>
              <a:rPr lang="en-US" altLang="ja-JP" dirty="0" smtClean="0"/>
              <a:t>MnO</a:t>
            </a:r>
            <a:r>
              <a:rPr lang="en-US" altLang="ja-JP" baseline="-25000" dirty="0" smtClean="0"/>
              <a:t>3</a:t>
            </a:r>
            <a:endParaRPr kumimoji="1" lang="ja-JP" altLang="en-US" baseline="-25000"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4</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81" y="1309678"/>
            <a:ext cx="436871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870" y="1400234"/>
            <a:ext cx="4361618" cy="349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899591" y="1548472"/>
            <a:ext cx="1233131" cy="2209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400104" y="1548472"/>
            <a:ext cx="1121810" cy="2425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132723" y="1525702"/>
            <a:ext cx="2079238" cy="22322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538261" y="1525702"/>
            <a:ext cx="2154541" cy="246902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67544" y="5581086"/>
            <a:ext cx="3960440" cy="307777"/>
          </a:xfrm>
          <a:prstGeom prst="rect">
            <a:avLst/>
          </a:prstGeom>
          <a:noFill/>
        </p:spPr>
        <p:txBody>
          <a:bodyPr wrap="square" rtlCol="0">
            <a:spAutoFit/>
          </a:bodyPr>
          <a:lstStyle/>
          <a:p>
            <a:r>
              <a:rPr lang="en-US" altLang="ja-JP" sz="1400" b="1" dirty="0" err="1" smtClean="0"/>
              <a:t>Schiffer</a:t>
            </a:r>
            <a:r>
              <a:rPr lang="en-US" altLang="ja-JP" sz="1400" b="1" dirty="0" smtClean="0"/>
              <a:t> </a:t>
            </a:r>
            <a:r>
              <a:rPr lang="en-US" altLang="ja-JP" sz="1400" b="1" i="1" dirty="0" smtClean="0"/>
              <a:t>et al</a:t>
            </a:r>
            <a:r>
              <a:rPr lang="en-US" altLang="ja-JP" sz="1400" b="1" dirty="0" smtClean="0"/>
              <a:t>, Phys. Rev. </a:t>
            </a:r>
            <a:r>
              <a:rPr lang="en-US" altLang="ja-JP" sz="1400" b="1" dirty="0" err="1" smtClean="0"/>
              <a:t>Lett</a:t>
            </a:r>
            <a:r>
              <a:rPr lang="en-US" altLang="ja-JP" sz="1400" b="1" dirty="0" smtClean="0"/>
              <a:t>. </a:t>
            </a:r>
            <a:r>
              <a:rPr lang="en-US" altLang="ja-JP" sz="1400" b="1" u="sng" dirty="0" smtClean="0"/>
              <a:t>75</a:t>
            </a:r>
            <a:r>
              <a:rPr lang="en-US" altLang="ja-JP" sz="1400" b="1" dirty="0" smtClean="0"/>
              <a:t>, 3336-3339 (1995)</a:t>
            </a:r>
            <a:endParaRPr kumimoji="1" lang="ja-JP" altLang="en-US" sz="1400" b="1" baseline="-25000" dirty="0"/>
          </a:p>
        </p:txBody>
      </p:sp>
      <p:sp>
        <p:nvSpPr>
          <p:cNvPr id="13" name="テキスト ボックス 12"/>
          <p:cNvSpPr txBox="1"/>
          <p:nvPr/>
        </p:nvSpPr>
        <p:spPr>
          <a:xfrm>
            <a:off x="4955725" y="5598281"/>
            <a:ext cx="3960440" cy="523220"/>
          </a:xfrm>
          <a:prstGeom prst="rect">
            <a:avLst/>
          </a:prstGeom>
          <a:noFill/>
        </p:spPr>
        <p:txBody>
          <a:bodyPr wrap="square" rtlCol="0">
            <a:spAutoFit/>
          </a:bodyPr>
          <a:lstStyle/>
          <a:p>
            <a:r>
              <a:rPr lang="en-US" altLang="ja-JP" sz="1400" b="1" dirty="0" err="1" smtClean="0"/>
              <a:t>Restrepo</a:t>
            </a:r>
            <a:r>
              <a:rPr lang="en-US" altLang="ja-JP" sz="1400" b="1" dirty="0" smtClean="0"/>
              <a:t>-Parra </a:t>
            </a:r>
            <a:r>
              <a:rPr lang="en-US" altLang="ja-JP" sz="1400" b="1" i="1" dirty="0" smtClean="0"/>
              <a:t>et al</a:t>
            </a:r>
            <a:r>
              <a:rPr lang="en-US" altLang="ja-JP" sz="1400" b="1" dirty="0" smtClean="0"/>
              <a:t>, J. Magnetism and Magnetic Materials </a:t>
            </a:r>
            <a:r>
              <a:rPr lang="en-US" altLang="ja-JP" sz="1400" b="1" u="sng" dirty="0" smtClean="0"/>
              <a:t>323</a:t>
            </a:r>
            <a:r>
              <a:rPr lang="en-US" altLang="ja-JP" sz="1400" b="1" dirty="0" smtClean="0"/>
              <a:t>, 1477-1483 (2011)</a:t>
            </a:r>
            <a:endParaRPr kumimoji="1" lang="ja-JP" altLang="en-US" sz="1400" b="1" baseline="-25000" dirty="0"/>
          </a:p>
        </p:txBody>
      </p:sp>
      <p:cxnSp>
        <p:nvCxnSpPr>
          <p:cNvPr id="7" name="直線矢印コネクタ 6"/>
          <p:cNvCxnSpPr/>
          <p:nvPr/>
        </p:nvCxnSpPr>
        <p:spPr>
          <a:xfrm flipV="1">
            <a:off x="5400104" y="4221088"/>
            <a:ext cx="0"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965329" y="5157192"/>
            <a:ext cx="1170118" cy="369332"/>
          </a:xfrm>
          <a:prstGeom prst="rect">
            <a:avLst/>
          </a:prstGeom>
          <a:noFill/>
        </p:spPr>
        <p:txBody>
          <a:bodyPr wrap="square" rtlCol="0">
            <a:spAutoFit/>
          </a:bodyPr>
          <a:lstStyle/>
          <a:p>
            <a:r>
              <a:rPr kumimoji="1" lang="en-US" altLang="ja-JP" b="1" dirty="0" smtClean="0">
                <a:solidFill>
                  <a:srgbClr val="FF0000"/>
                </a:solidFill>
              </a:rPr>
              <a:t>LaMnO</a:t>
            </a:r>
            <a:r>
              <a:rPr kumimoji="1" lang="en-US" altLang="ja-JP" b="1" baseline="-25000" dirty="0" smtClean="0">
                <a:solidFill>
                  <a:srgbClr val="FF0000"/>
                </a:solidFill>
              </a:rPr>
              <a:t>3</a:t>
            </a:r>
            <a:endParaRPr kumimoji="1" lang="ja-JP" altLang="en-US" b="1" baseline="-25000" dirty="0">
              <a:solidFill>
                <a:srgbClr val="FF0000"/>
              </a:solidFill>
            </a:endParaRPr>
          </a:p>
        </p:txBody>
      </p:sp>
      <p:cxnSp>
        <p:nvCxnSpPr>
          <p:cNvPr id="17" name="直線矢印コネクタ 16"/>
          <p:cNvCxnSpPr/>
          <p:nvPr/>
        </p:nvCxnSpPr>
        <p:spPr>
          <a:xfrm flipV="1">
            <a:off x="8676456" y="4221088"/>
            <a:ext cx="0" cy="93610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181153" y="5157593"/>
            <a:ext cx="990606" cy="369332"/>
          </a:xfrm>
          <a:prstGeom prst="rect">
            <a:avLst/>
          </a:prstGeom>
          <a:noFill/>
        </p:spPr>
        <p:txBody>
          <a:bodyPr wrap="square" rtlCol="0">
            <a:spAutoFit/>
          </a:bodyPr>
          <a:lstStyle/>
          <a:p>
            <a:r>
              <a:rPr lang="en-US" altLang="ja-JP" b="1" dirty="0">
                <a:solidFill>
                  <a:srgbClr val="00B0F0"/>
                </a:solidFill>
              </a:rPr>
              <a:t>C</a:t>
            </a:r>
            <a:r>
              <a:rPr kumimoji="1" lang="en-US" altLang="ja-JP" b="1" dirty="0" smtClean="0">
                <a:solidFill>
                  <a:srgbClr val="00B0F0"/>
                </a:solidFill>
              </a:rPr>
              <a:t>aMnO</a:t>
            </a:r>
            <a:r>
              <a:rPr kumimoji="1" lang="en-US" altLang="ja-JP" b="1" baseline="-25000" dirty="0" smtClean="0">
                <a:solidFill>
                  <a:srgbClr val="00B0F0"/>
                </a:solidFill>
              </a:rPr>
              <a:t>3</a:t>
            </a:r>
            <a:endParaRPr kumimoji="1" lang="ja-JP" altLang="en-US" b="1" baseline="-25000" dirty="0">
              <a:solidFill>
                <a:srgbClr val="00B0F0"/>
              </a:solidFill>
            </a:endParaRPr>
          </a:p>
        </p:txBody>
      </p:sp>
      <p:cxnSp>
        <p:nvCxnSpPr>
          <p:cNvPr id="14" name="直線矢印コネクタ 13"/>
          <p:cNvCxnSpPr/>
          <p:nvPr/>
        </p:nvCxnSpPr>
        <p:spPr>
          <a:xfrm>
            <a:off x="1547664" y="2996952"/>
            <a:ext cx="900100" cy="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940164" y="3284984"/>
            <a:ext cx="1080108" cy="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135447" y="2922330"/>
            <a:ext cx="772935" cy="369332"/>
          </a:xfrm>
          <a:prstGeom prst="rect">
            <a:avLst/>
          </a:prstGeom>
          <a:noFill/>
        </p:spPr>
        <p:txBody>
          <a:bodyPr wrap="square" rtlCol="0">
            <a:spAutoFit/>
          </a:bodyPr>
          <a:lstStyle/>
          <a:p>
            <a:r>
              <a:rPr lang="en-US" altLang="ja-JP" b="1" dirty="0" smtClean="0">
                <a:solidFill>
                  <a:srgbClr val="FFC000"/>
                </a:solidFill>
              </a:rPr>
              <a:t>metal</a:t>
            </a:r>
            <a:endParaRPr kumimoji="1" lang="ja-JP" altLang="en-US" b="1" baseline="-25000" dirty="0">
              <a:solidFill>
                <a:srgbClr val="FFC000"/>
              </a:solidFill>
            </a:endParaRPr>
          </a:p>
        </p:txBody>
      </p:sp>
      <p:sp>
        <p:nvSpPr>
          <p:cNvPr id="26" name="テキスト ボックス 25"/>
          <p:cNvSpPr txBox="1"/>
          <p:nvPr/>
        </p:nvSpPr>
        <p:spPr>
          <a:xfrm>
            <a:off x="1614705" y="2627620"/>
            <a:ext cx="772935" cy="369332"/>
          </a:xfrm>
          <a:prstGeom prst="rect">
            <a:avLst/>
          </a:prstGeom>
          <a:noFill/>
        </p:spPr>
        <p:txBody>
          <a:bodyPr wrap="square" rtlCol="0">
            <a:spAutoFit/>
          </a:bodyPr>
          <a:lstStyle/>
          <a:p>
            <a:r>
              <a:rPr lang="en-US" altLang="ja-JP" b="1" dirty="0" smtClean="0">
                <a:solidFill>
                  <a:srgbClr val="FFC000"/>
                </a:solidFill>
              </a:rPr>
              <a:t>metal</a:t>
            </a:r>
            <a:endParaRPr kumimoji="1" lang="ja-JP" altLang="en-US" b="1" baseline="-25000" dirty="0">
              <a:solidFill>
                <a:srgbClr val="FFC000"/>
              </a:solidFill>
            </a:endParaRPr>
          </a:p>
        </p:txBody>
      </p:sp>
      <p:sp>
        <p:nvSpPr>
          <p:cNvPr id="27" name="テキスト ボックス 26"/>
          <p:cNvSpPr txBox="1"/>
          <p:nvPr/>
        </p:nvSpPr>
        <p:spPr>
          <a:xfrm>
            <a:off x="962605" y="5152608"/>
            <a:ext cx="1170118" cy="369332"/>
          </a:xfrm>
          <a:prstGeom prst="rect">
            <a:avLst/>
          </a:prstGeom>
          <a:noFill/>
        </p:spPr>
        <p:txBody>
          <a:bodyPr wrap="square" rtlCol="0">
            <a:spAutoFit/>
          </a:bodyPr>
          <a:lstStyle/>
          <a:p>
            <a:r>
              <a:rPr lang="en-US" altLang="ja-JP" b="1" dirty="0" smtClean="0">
                <a:solidFill>
                  <a:srgbClr val="FF0000"/>
                </a:solidFill>
              </a:rPr>
              <a:t>P-type</a:t>
            </a:r>
            <a:endParaRPr kumimoji="1" lang="ja-JP" altLang="en-US" b="1" baseline="-25000" dirty="0">
              <a:solidFill>
                <a:srgbClr val="FF0000"/>
              </a:solidFill>
            </a:endParaRPr>
          </a:p>
        </p:txBody>
      </p:sp>
      <p:cxnSp>
        <p:nvCxnSpPr>
          <p:cNvPr id="28" name="直線矢印コネクタ 27"/>
          <p:cNvCxnSpPr/>
          <p:nvPr/>
        </p:nvCxnSpPr>
        <p:spPr>
          <a:xfrm>
            <a:off x="854592" y="4982086"/>
            <a:ext cx="106445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964047" y="4982086"/>
            <a:ext cx="2247914" cy="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627784" y="5136729"/>
            <a:ext cx="1170118" cy="369332"/>
          </a:xfrm>
          <a:prstGeom prst="rect">
            <a:avLst/>
          </a:prstGeom>
          <a:noFill/>
        </p:spPr>
        <p:txBody>
          <a:bodyPr wrap="square" rtlCol="0">
            <a:spAutoFit/>
          </a:bodyPr>
          <a:lstStyle/>
          <a:p>
            <a:r>
              <a:rPr lang="en-US" altLang="ja-JP" b="1" dirty="0">
                <a:solidFill>
                  <a:srgbClr val="00B0F0"/>
                </a:solidFill>
              </a:rPr>
              <a:t>N</a:t>
            </a:r>
            <a:r>
              <a:rPr lang="en-US" altLang="ja-JP" b="1" dirty="0" smtClean="0">
                <a:solidFill>
                  <a:srgbClr val="00B0F0"/>
                </a:solidFill>
              </a:rPr>
              <a:t>-type</a:t>
            </a:r>
            <a:endParaRPr kumimoji="1" lang="ja-JP" altLang="en-US" b="1" baseline="-25000" dirty="0">
              <a:solidFill>
                <a:srgbClr val="00B0F0"/>
              </a:solidFill>
            </a:endParaRPr>
          </a:p>
        </p:txBody>
      </p:sp>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kumimoji="1" lang="en-US" altLang="ja-JP" dirty="0" smtClean="0"/>
              <a:t>Experimental procedure</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5</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 y="1400234"/>
            <a:ext cx="4361618" cy="349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835540" y="1548472"/>
            <a:ext cx="1080120" cy="2425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V="1">
            <a:off x="1115616" y="4221089"/>
            <a:ext cx="0" cy="17766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268016" y="4226331"/>
            <a:ext cx="0" cy="12694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1475656" y="4226330"/>
            <a:ext cx="0" cy="9308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1835696" y="4226330"/>
            <a:ext cx="0" cy="6651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971600" y="5997772"/>
            <a:ext cx="2880320" cy="338554"/>
          </a:xfrm>
          <a:prstGeom prst="rect">
            <a:avLst/>
          </a:prstGeom>
          <a:noFill/>
        </p:spPr>
        <p:txBody>
          <a:bodyPr wrap="square" rtlCol="0">
            <a:spAutoFit/>
          </a:bodyPr>
          <a:lstStyle/>
          <a:p>
            <a:r>
              <a:rPr kumimoji="1" lang="en-US" altLang="ja-JP" sz="1600" b="1" dirty="0" smtClean="0">
                <a:solidFill>
                  <a:srgbClr val="FF0000"/>
                </a:solidFill>
              </a:rPr>
              <a:t>La</a:t>
            </a:r>
            <a:r>
              <a:rPr kumimoji="1" lang="en-US" altLang="ja-JP" sz="1600" b="1" baseline="-25000" dirty="0" smtClean="0">
                <a:solidFill>
                  <a:srgbClr val="FF0000"/>
                </a:solidFill>
              </a:rPr>
              <a:t>0.9</a:t>
            </a:r>
            <a:r>
              <a:rPr kumimoji="1" lang="en-US" altLang="ja-JP" sz="1600" b="1" dirty="0" smtClean="0">
                <a:solidFill>
                  <a:srgbClr val="FF0000"/>
                </a:solidFill>
              </a:rPr>
              <a:t>Ca</a:t>
            </a:r>
            <a:r>
              <a:rPr kumimoji="1" lang="en-US" altLang="ja-JP" sz="1600" b="1" baseline="-25000" dirty="0" smtClean="0">
                <a:solidFill>
                  <a:srgbClr val="FF0000"/>
                </a:solidFill>
              </a:rPr>
              <a:t>0.1</a:t>
            </a:r>
            <a:r>
              <a:rPr kumimoji="1" lang="en-US" altLang="ja-JP" sz="1600" b="1" dirty="0" smtClean="0">
                <a:solidFill>
                  <a:srgbClr val="FF0000"/>
                </a:solidFill>
              </a:rPr>
              <a:t>MnO</a:t>
            </a:r>
            <a:r>
              <a:rPr kumimoji="1" lang="en-US" altLang="ja-JP" sz="1600" b="1" baseline="-25000" dirty="0" smtClean="0">
                <a:solidFill>
                  <a:srgbClr val="FF0000"/>
                </a:solidFill>
              </a:rPr>
              <a:t>3  </a:t>
            </a:r>
            <a:r>
              <a:rPr kumimoji="1" lang="en-US" altLang="ja-JP" sz="1600" b="1" dirty="0" smtClean="0">
                <a:solidFill>
                  <a:srgbClr val="FF0000"/>
                </a:solidFill>
              </a:rPr>
              <a:t>(x=0.1)</a:t>
            </a:r>
            <a:endParaRPr kumimoji="1" lang="ja-JP" altLang="en-US" sz="1600" b="1" baseline="-25000" dirty="0">
              <a:solidFill>
                <a:srgbClr val="FF0000"/>
              </a:solidFill>
            </a:endParaRPr>
          </a:p>
        </p:txBody>
      </p:sp>
      <p:sp>
        <p:nvSpPr>
          <p:cNvPr id="37" name="テキスト ボックス 36"/>
          <p:cNvSpPr txBox="1"/>
          <p:nvPr/>
        </p:nvSpPr>
        <p:spPr>
          <a:xfrm>
            <a:off x="1184614" y="5495747"/>
            <a:ext cx="2739313" cy="338554"/>
          </a:xfrm>
          <a:prstGeom prst="rect">
            <a:avLst/>
          </a:prstGeom>
          <a:noFill/>
        </p:spPr>
        <p:txBody>
          <a:bodyPr wrap="square" rtlCol="0">
            <a:spAutoFit/>
          </a:bodyPr>
          <a:lstStyle/>
          <a:p>
            <a:r>
              <a:rPr kumimoji="1" lang="en-US" altLang="ja-JP" sz="1600" b="1" dirty="0" smtClean="0">
                <a:solidFill>
                  <a:srgbClr val="FF0000"/>
                </a:solidFill>
              </a:rPr>
              <a:t>La</a:t>
            </a:r>
            <a:r>
              <a:rPr kumimoji="1" lang="en-US" altLang="ja-JP" sz="1600" b="1" baseline="-25000" dirty="0" smtClean="0">
                <a:solidFill>
                  <a:srgbClr val="FF0000"/>
                </a:solidFill>
              </a:rPr>
              <a:t>0.85</a:t>
            </a:r>
            <a:r>
              <a:rPr kumimoji="1" lang="en-US" altLang="ja-JP" sz="1600" b="1" dirty="0" smtClean="0">
                <a:solidFill>
                  <a:srgbClr val="FF0000"/>
                </a:solidFill>
              </a:rPr>
              <a:t>Ca</a:t>
            </a:r>
            <a:r>
              <a:rPr kumimoji="1" lang="en-US" altLang="ja-JP" sz="1600" b="1" baseline="-25000" dirty="0" smtClean="0">
                <a:solidFill>
                  <a:srgbClr val="FF0000"/>
                </a:solidFill>
              </a:rPr>
              <a:t>0.15</a:t>
            </a:r>
            <a:r>
              <a:rPr kumimoji="1" lang="en-US" altLang="ja-JP" sz="1600" b="1" dirty="0" smtClean="0">
                <a:solidFill>
                  <a:srgbClr val="FF0000"/>
                </a:solidFill>
              </a:rPr>
              <a:t>MnO</a:t>
            </a:r>
            <a:r>
              <a:rPr kumimoji="1" lang="en-US" altLang="ja-JP" sz="1600" b="1" baseline="-25000" dirty="0" smtClean="0">
                <a:solidFill>
                  <a:srgbClr val="FF0000"/>
                </a:solidFill>
              </a:rPr>
              <a:t>3  </a:t>
            </a:r>
            <a:r>
              <a:rPr kumimoji="1" lang="en-US" altLang="ja-JP" sz="1600" b="1" dirty="0" smtClean="0">
                <a:solidFill>
                  <a:srgbClr val="FF0000"/>
                </a:solidFill>
              </a:rPr>
              <a:t>(x=0.15)</a:t>
            </a:r>
            <a:endParaRPr kumimoji="1" lang="ja-JP" altLang="en-US" sz="1600" b="1" baseline="-25000" dirty="0">
              <a:solidFill>
                <a:srgbClr val="FF0000"/>
              </a:solidFill>
            </a:endParaRPr>
          </a:p>
        </p:txBody>
      </p:sp>
      <p:sp>
        <p:nvSpPr>
          <p:cNvPr id="38" name="テキスト ボックス 37"/>
          <p:cNvSpPr txBox="1"/>
          <p:nvPr/>
        </p:nvSpPr>
        <p:spPr>
          <a:xfrm>
            <a:off x="1375600" y="5084947"/>
            <a:ext cx="2476320" cy="338554"/>
          </a:xfrm>
          <a:prstGeom prst="rect">
            <a:avLst/>
          </a:prstGeom>
          <a:noFill/>
        </p:spPr>
        <p:txBody>
          <a:bodyPr wrap="square" rtlCol="0">
            <a:spAutoFit/>
          </a:bodyPr>
          <a:lstStyle/>
          <a:p>
            <a:r>
              <a:rPr kumimoji="1" lang="en-US" altLang="ja-JP" sz="1600" b="1" dirty="0" smtClean="0">
                <a:solidFill>
                  <a:srgbClr val="FF0000"/>
                </a:solidFill>
              </a:rPr>
              <a:t>La</a:t>
            </a:r>
            <a:r>
              <a:rPr kumimoji="1" lang="en-US" altLang="ja-JP" sz="1600" b="1" baseline="-25000" dirty="0" smtClean="0">
                <a:solidFill>
                  <a:srgbClr val="FF0000"/>
                </a:solidFill>
              </a:rPr>
              <a:t>0.8</a:t>
            </a:r>
            <a:r>
              <a:rPr kumimoji="1" lang="en-US" altLang="ja-JP" sz="1600" b="1" dirty="0" smtClean="0">
                <a:solidFill>
                  <a:srgbClr val="FF0000"/>
                </a:solidFill>
              </a:rPr>
              <a:t>Ca</a:t>
            </a:r>
            <a:r>
              <a:rPr kumimoji="1" lang="en-US" altLang="ja-JP" sz="1600" b="1" baseline="-25000" dirty="0" smtClean="0">
                <a:solidFill>
                  <a:srgbClr val="FF0000"/>
                </a:solidFill>
              </a:rPr>
              <a:t>0.2</a:t>
            </a:r>
            <a:r>
              <a:rPr kumimoji="1" lang="en-US" altLang="ja-JP" sz="1600" b="1" dirty="0" smtClean="0">
                <a:solidFill>
                  <a:srgbClr val="FF0000"/>
                </a:solidFill>
              </a:rPr>
              <a:t>MnO</a:t>
            </a:r>
            <a:r>
              <a:rPr kumimoji="1" lang="en-US" altLang="ja-JP" sz="1600" b="1" baseline="-25000" dirty="0" smtClean="0">
                <a:solidFill>
                  <a:srgbClr val="FF0000"/>
                </a:solidFill>
              </a:rPr>
              <a:t>3 </a:t>
            </a:r>
            <a:r>
              <a:rPr kumimoji="1" lang="en-US" altLang="ja-JP" sz="1600" b="1" dirty="0" smtClean="0">
                <a:solidFill>
                  <a:srgbClr val="FF0000"/>
                </a:solidFill>
              </a:rPr>
              <a:t> (x=0.2)</a:t>
            </a:r>
            <a:endParaRPr kumimoji="1" lang="ja-JP" altLang="en-US" sz="1600" b="1" baseline="-25000" dirty="0">
              <a:solidFill>
                <a:srgbClr val="FF0000"/>
              </a:solidFill>
            </a:endParaRPr>
          </a:p>
        </p:txBody>
      </p:sp>
      <p:sp>
        <p:nvSpPr>
          <p:cNvPr id="39" name="テキスト ボックス 38"/>
          <p:cNvSpPr txBox="1"/>
          <p:nvPr/>
        </p:nvSpPr>
        <p:spPr>
          <a:xfrm>
            <a:off x="1787168" y="4746393"/>
            <a:ext cx="2424791" cy="338554"/>
          </a:xfrm>
          <a:prstGeom prst="rect">
            <a:avLst/>
          </a:prstGeom>
          <a:noFill/>
        </p:spPr>
        <p:txBody>
          <a:bodyPr wrap="square" rtlCol="0">
            <a:spAutoFit/>
          </a:bodyPr>
          <a:lstStyle/>
          <a:p>
            <a:r>
              <a:rPr kumimoji="1" lang="en-US" altLang="ja-JP" sz="1600" b="1" dirty="0" smtClean="0">
                <a:solidFill>
                  <a:srgbClr val="FF0000"/>
                </a:solidFill>
              </a:rPr>
              <a:t>La</a:t>
            </a:r>
            <a:r>
              <a:rPr kumimoji="1" lang="en-US" altLang="ja-JP" sz="1600" b="1" baseline="-25000" dirty="0" smtClean="0">
                <a:solidFill>
                  <a:srgbClr val="FF0000"/>
                </a:solidFill>
              </a:rPr>
              <a:t>0.7</a:t>
            </a:r>
            <a:r>
              <a:rPr kumimoji="1" lang="en-US" altLang="ja-JP" sz="1600" b="1" dirty="0" smtClean="0">
                <a:solidFill>
                  <a:srgbClr val="FF0000"/>
                </a:solidFill>
              </a:rPr>
              <a:t>Ca</a:t>
            </a:r>
            <a:r>
              <a:rPr kumimoji="1" lang="en-US" altLang="ja-JP" sz="1600" b="1" baseline="-25000" dirty="0" smtClean="0">
                <a:solidFill>
                  <a:srgbClr val="FF0000"/>
                </a:solidFill>
              </a:rPr>
              <a:t>0.3</a:t>
            </a:r>
            <a:r>
              <a:rPr kumimoji="1" lang="en-US" altLang="ja-JP" sz="1600" b="1" dirty="0" smtClean="0">
                <a:solidFill>
                  <a:srgbClr val="FF0000"/>
                </a:solidFill>
              </a:rPr>
              <a:t>MnO</a:t>
            </a:r>
            <a:r>
              <a:rPr kumimoji="1" lang="en-US" altLang="ja-JP" sz="1600" b="1" baseline="-25000" dirty="0" smtClean="0">
                <a:solidFill>
                  <a:srgbClr val="FF0000"/>
                </a:solidFill>
              </a:rPr>
              <a:t>3   </a:t>
            </a:r>
            <a:r>
              <a:rPr kumimoji="1" lang="en-US" altLang="ja-JP" sz="1600" b="1" dirty="0" smtClean="0">
                <a:solidFill>
                  <a:srgbClr val="FF0000"/>
                </a:solidFill>
              </a:rPr>
              <a:t>(x=0.3)</a:t>
            </a:r>
            <a:endParaRPr kumimoji="1" lang="ja-JP" altLang="en-US" sz="1600" b="1" baseline="-25000" dirty="0">
              <a:solidFill>
                <a:srgbClr val="FF0000"/>
              </a:solidFill>
            </a:endParaRPr>
          </a:p>
        </p:txBody>
      </p:sp>
      <p:sp>
        <p:nvSpPr>
          <p:cNvPr id="17" name="テキスト ボックス 16"/>
          <p:cNvSpPr txBox="1"/>
          <p:nvPr/>
        </p:nvSpPr>
        <p:spPr>
          <a:xfrm>
            <a:off x="4811045" y="1265382"/>
            <a:ext cx="4048285" cy="5078313"/>
          </a:xfrm>
          <a:prstGeom prst="rect">
            <a:avLst/>
          </a:prstGeom>
          <a:noFill/>
        </p:spPr>
        <p:txBody>
          <a:bodyPr wrap="square" rtlCol="0">
            <a:spAutoFit/>
          </a:bodyPr>
          <a:lstStyle/>
          <a:p>
            <a:pPr marL="285750" indent="-285750">
              <a:buFont typeface="Wingdings" pitchFamily="2" charset="2"/>
              <a:buChar char="Ø"/>
            </a:pPr>
            <a:r>
              <a:rPr lang="en-US" altLang="ja-JP" dirty="0"/>
              <a:t>s</a:t>
            </a:r>
            <a:r>
              <a:rPr lang="en-US" altLang="ja-JP" dirty="0" smtClean="0"/>
              <a:t>tandard </a:t>
            </a:r>
            <a:r>
              <a:rPr lang="en-US" altLang="ja-JP" dirty="0"/>
              <a:t>solid-state reaction </a:t>
            </a:r>
          </a:p>
          <a:p>
            <a:pPr marL="742950" lvl="1" indent="-285750">
              <a:buFont typeface="Wingdings" pitchFamily="2" charset="2"/>
              <a:buChar char="Ø"/>
            </a:pPr>
            <a:r>
              <a:rPr lang="en-US" altLang="ja-JP" dirty="0"/>
              <a:t>s</a:t>
            </a:r>
            <a:r>
              <a:rPr lang="en-US" altLang="ja-JP" dirty="0" smtClean="0"/>
              <a:t>intered 1673K</a:t>
            </a:r>
            <a:r>
              <a:rPr lang="ja-JP" altLang="en-US" dirty="0" smtClean="0"/>
              <a:t> </a:t>
            </a:r>
            <a:r>
              <a:rPr lang="en-US" altLang="ja-JP" dirty="0" smtClean="0"/>
              <a:t>in O</a:t>
            </a:r>
            <a:r>
              <a:rPr lang="en-US" altLang="ja-JP" baseline="-25000" dirty="0" smtClean="0"/>
              <a:t>2</a:t>
            </a:r>
          </a:p>
          <a:p>
            <a:pPr marL="742950" lvl="1" indent="-285750">
              <a:buFont typeface="Wingdings" pitchFamily="2" charset="2"/>
              <a:buChar char="Ø"/>
            </a:pPr>
            <a:r>
              <a:rPr lang="en-US" altLang="ja-JP" dirty="0"/>
              <a:t>s</a:t>
            </a:r>
            <a:r>
              <a:rPr lang="en-US" altLang="ja-JP" dirty="0" smtClean="0"/>
              <a:t>intered 1673K in N</a:t>
            </a:r>
            <a:r>
              <a:rPr lang="en-US" altLang="ja-JP" baseline="-25000" dirty="0" smtClean="0"/>
              <a:t>2</a:t>
            </a:r>
          </a:p>
          <a:p>
            <a:pPr marL="285750" indent="-285750">
              <a:buFont typeface="Wingdings" pitchFamily="2" charset="2"/>
              <a:buChar char="Ø"/>
            </a:pPr>
            <a:r>
              <a:rPr lang="en-US" altLang="ja-JP" dirty="0"/>
              <a:t>X-ray diffraction</a:t>
            </a:r>
          </a:p>
          <a:p>
            <a:pPr marL="742950" lvl="1" indent="-285750">
              <a:buFont typeface="Wingdings" pitchFamily="2" charset="2"/>
              <a:buChar char="Ø"/>
            </a:pPr>
            <a:r>
              <a:rPr lang="en-US" altLang="ja-JP" dirty="0"/>
              <a:t>RINT2500 (</a:t>
            </a:r>
            <a:r>
              <a:rPr lang="en-US" altLang="ja-JP" dirty="0" err="1"/>
              <a:t>Rigaku</a:t>
            </a:r>
            <a:r>
              <a:rPr lang="en-US" altLang="ja-JP" dirty="0"/>
              <a:t>, 40kV, 200mA</a:t>
            </a:r>
            <a:r>
              <a:rPr lang="en-US" altLang="ja-JP" dirty="0" smtClean="0"/>
              <a:t>)</a:t>
            </a:r>
          </a:p>
          <a:p>
            <a:pPr marL="285750" indent="-285750">
              <a:buFont typeface="Wingdings" pitchFamily="2" charset="2"/>
              <a:buChar char="Ø"/>
            </a:pPr>
            <a:r>
              <a:rPr kumimoji="1" lang="en-US" altLang="ja-JP" dirty="0" err="1" smtClean="0"/>
              <a:t>Rietveld</a:t>
            </a:r>
            <a:r>
              <a:rPr kumimoji="1" lang="en-US" altLang="ja-JP" dirty="0" smtClean="0"/>
              <a:t> analyses</a:t>
            </a:r>
          </a:p>
          <a:p>
            <a:pPr marL="742950" lvl="1" indent="-285750">
              <a:buFont typeface="Wingdings" pitchFamily="2" charset="2"/>
              <a:buChar char="Ø"/>
            </a:pPr>
            <a:r>
              <a:rPr lang="en-US" altLang="ja-JP" dirty="0" smtClean="0"/>
              <a:t>RIETAN-FP program</a:t>
            </a:r>
          </a:p>
          <a:p>
            <a:pPr marL="285750" indent="-285750">
              <a:buFont typeface="Wingdings" pitchFamily="2" charset="2"/>
              <a:buChar char="Ø"/>
            </a:pPr>
            <a:r>
              <a:rPr lang="en-US" altLang="ja-JP" dirty="0"/>
              <a:t>magnetic </a:t>
            </a:r>
            <a:r>
              <a:rPr lang="en-US" altLang="ja-JP" dirty="0" smtClean="0"/>
              <a:t>susceptibility</a:t>
            </a:r>
          </a:p>
          <a:p>
            <a:pPr marL="742950" lvl="1" indent="-285750">
              <a:buFont typeface="Wingdings" pitchFamily="2" charset="2"/>
              <a:buChar char="Ø"/>
            </a:pPr>
            <a:r>
              <a:rPr kumimoji="1" lang="en-US" altLang="ja-JP" dirty="0" smtClean="0"/>
              <a:t>MPMS (Quantum Design)</a:t>
            </a:r>
          </a:p>
          <a:p>
            <a:pPr marL="742950" lvl="1" indent="-285750">
              <a:buFont typeface="Wingdings" pitchFamily="2" charset="2"/>
              <a:buChar char="Ø"/>
            </a:pPr>
            <a:r>
              <a:rPr lang="en-US" altLang="ja-JP" dirty="0" smtClean="0"/>
              <a:t>5K-350K, H=1T</a:t>
            </a:r>
            <a:endParaRPr kumimoji="1" lang="en-US" altLang="ja-JP" dirty="0" smtClean="0"/>
          </a:p>
          <a:p>
            <a:pPr marL="285750" indent="-285750">
              <a:buFont typeface="Wingdings" pitchFamily="2" charset="2"/>
              <a:buChar char="Ø"/>
            </a:pPr>
            <a:r>
              <a:rPr lang="en-US" altLang="ja-JP" dirty="0"/>
              <a:t>e</a:t>
            </a:r>
            <a:r>
              <a:rPr lang="en-US" altLang="ja-JP" dirty="0" smtClean="0"/>
              <a:t>lectric resistivity</a:t>
            </a:r>
          </a:p>
          <a:p>
            <a:pPr marL="742950" lvl="1" indent="-285750">
              <a:buFont typeface="Wingdings" pitchFamily="2" charset="2"/>
              <a:buChar char="Ø"/>
            </a:pPr>
            <a:r>
              <a:rPr kumimoji="1" lang="en-US" altLang="ja-JP" dirty="0" smtClean="0"/>
              <a:t>ResiTest8300  (TOYO Corp.)</a:t>
            </a:r>
          </a:p>
          <a:p>
            <a:pPr marL="742950" lvl="1" indent="-285750">
              <a:buFont typeface="Wingdings" pitchFamily="2" charset="2"/>
              <a:buChar char="Ø"/>
            </a:pPr>
            <a:r>
              <a:rPr lang="en-US" altLang="ja-JP" dirty="0" smtClean="0"/>
              <a:t>80K-395K</a:t>
            </a:r>
          </a:p>
          <a:p>
            <a:pPr marL="285750" indent="-285750">
              <a:buFont typeface="Wingdings" pitchFamily="2" charset="2"/>
              <a:buChar char="Ø"/>
            </a:pPr>
            <a:r>
              <a:rPr lang="en-US" altLang="ja-JP" dirty="0" err="1" smtClean="0"/>
              <a:t>Seebeck</a:t>
            </a:r>
            <a:r>
              <a:rPr lang="en-US" altLang="ja-JP" dirty="0" smtClean="0"/>
              <a:t> coefficient</a:t>
            </a:r>
          </a:p>
          <a:p>
            <a:pPr marL="742950" lvl="1" indent="-285750">
              <a:buFont typeface="Wingdings" pitchFamily="2" charset="2"/>
              <a:buChar char="Ø"/>
            </a:pPr>
            <a:r>
              <a:rPr lang="en-US" altLang="ja-JP" dirty="0" smtClean="0"/>
              <a:t>ResiTest8300  (TOYO Corp.)</a:t>
            </a:r>
          </a:p>
          <a:p>
            <a:pPr marL="742950" lvl="1" indent="-285750">
              <a:buFont typeface="Wingdings" pitchFamily="2" charset="2"/>
              <a:buChar char="Ø"/>
            </a:pPr>
            <a:r>
              <a:rPr lang="en-US" altLang="ja-JP" dirty="0" smtClean="0"/>
              <a:t>80K-395K</a:t>
            </a:r>
          </a:p>
          <a:p>
            <a:pPr marL="285750" indent="-285750">
              <a:buFont typeface="Wingdings" pitchFamily="2" charset="2"/>
              <a:buChar char="Ø"/>
            </a:pPr>
            <a:r>
              <a:rPr lang="en-US" altLang="ja-JP" dirty="0"/>
              <a:t>t</a:t>
            </a:r>
            <a:r>
              <a:rPr lang="en-US" altLang="ja-JP" dirty="0" smtClean="0"/>
              <a:t>hermal conductivity</a:t>
            </a:r>
          </a:p>
          <a:p>
            <a:pPr marL="742950" lvl="1" indent="-285750">
              <a:buFont typeface="Wingdings" pitchFamily="2" charset="2"/>
              <a:buChar char="Ø"/>
            </a:pPr>
            <a:r>
              <a:rPr lang="en-US" altLang="ja-JP" dirty="0" smtClean="0"/>
              <a:t>300K, TC-7000-R (ULVAC)</a:t>
            </a:r>
          </a:p>
        </p:txBody>
      </p:sp>
      <p:cxnSp>
        <p:nvCxnSpPr>
          <p:cNvPr id="18" name="直線矢印コネクタ 17"/>
          <p:cNvCxnSpPr/>
          <p:nvPr/>
        </p:nvCxnSpPr>
        <p:spPr>
          <a:xfrm flipV="1">
            <a:off x="835540" y="4195840"/>
            <a:ext cx="0" cy="6651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13014" y="4864805"/>
            <a:ext cx="971600" cy="584775"/>
          </a:xfrm>
          <a:prstGeom prst="rect">
            <a:avLst/>
          </a:prstGeom>
          <a:noFill/>
        </p:spPr>
        <p:txBody>
          <a:bodyPr wrap="square" rtlCol="0">
            <a:spAutoFit/>
          </a:bodyPr>
          <a:lstStyle/>
          <a:p>
            <a:r>
              <a:rPr kumimoji="1" lang="en-US" altLang="ja-JP" sz="1600" b="1" dirty="0" smtClean="0">
                <a:solidFill>
                  <a:srgbClr val="FF0000"/>
                </a:solidFill>
              </a:rPr>
              <a:t>LaMnO</a:t>
            </a:r>
            <a:r>
              <a:rPr kumimoji="1" lang="en-US" altLang="ja-JP" sz="1600" b="1" baseline="-25000" dirty="0" smtClean="0">
                <a:solidFill>
                  <a:srgbClr val="FF0000"/>
                </a:solidFill>
              </a:rPr>
              <a:t>3   </a:t>
            </a:r>
          </a:p>
          <a:p>
            <a:r>
              <a:rPr kumimoji="1" lang="en-US" altLang="ja-JP" sz="1600" b="1" dirty="0" smtClean="0">
                <a:solidFill>
                  <a:srgbClr val="FF0000"/>
                </a:solidFill>
              </a:rPr>
              <a:t>(x=0)</a:t>
            </a:r>
            <a:endParaRPr kumimoji="1" lang="ja-JP" altLang="en-US" sz="1600" b="1" baseline="-25000" dirty="0">
              <a:solidFill>
                <a:srgbClr val="FF0000"/>
              </a:solidFill>
            </a:endParaRPr>
          </a:p>
        </p:txBody>
      </p:sp>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4900" y="-243408"/>
            <a:ext cx="8229600" cy="1143000"/>
          </a:xfrm>
        </p:spPr>
        <p:txBody>
          <a:bodyPr/>
          <a:lstStyle/>
          <a:p>
            <a:r>
              <a:rPr lang="en-US" altLang="ja-JP" dirty="0"/>
              <a:t>X-ray diffraction</a:t>
            </a:r>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59" y="692696"/>
            <a:ext cx="422395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5130" y="692696"/>
            <a:ext cx="422395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932" y="2636912"/>
            <a:ext cx="4216676" cy="19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9700" y="2610022"/>
            <a:ext cx="4199384" cy="193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678" y="4601325"/>
            <a:ext cx="4200919" cy="193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279" y="4581554"/>
            <a:ext cx="4243805" cy="195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467544" y="260648"/>
            <a:ext cx="2664296" cy="369332"/>
          </a:xfrm>
          <a:prstGeom prst="rect">
            <a:avLst/>
          </a:prstGeom>
          <a:noFill/>
        </p:spPr>
        <p:txBody>
          <a:bodyPr wrap="square" rtlCol="0">
            <a:spAutoFit/>
          </a:bodyPr>
          <a:lstStyle/>
          <a:p>
            <a:r>
              <a:rPr lang="en-US" altLang="ja-JP" dirty="0"/>
              <a:t>sintered 1673K in O</a:t>
            </a:r>
            <a:r>
              <a:rPr lang="en-US" altLang="ja-JP" baseline="-25000" dirty="0"/>
              <a:t>2</a:t>
            </a:r>
          </a:p>
        </p:txBody>
      </p:sp>
      <p:sp>
        <p:nvSpPr>
          <p:cNvPr id="14" name="テキスト ボックス 13"/>
          <p:cNvSpPr txBox="1"/>
          <p:nvPr/>
        </p:nvSpPr>
        <p:spPr>
          <a:xfrm>
            <a:off x="6885437" y="260648"/>
            <a:ext cx="2258852" cy="369332"/>
          </a:xfrm>
          <a:prstGeom prst="rect">
            <a:avLst/>
          </a:prstGeom>
          <a:noFill/>
        </p:spPr>
        <p:txBody>
          <a:bodyPr wrap="square" rtlCol="0">
            <a:spAutoFit/>
          </a:bodyPr>
          <a:lstStyle/>
          <a:p>
            <a:r>
              <a:rPr lang="en-US" altLang="ja-JP" dirty="0"/>
              <a:t>sintered 1673K in </a:t>
            </a:r>
            <a:r>
              <a:rPr lang="en-US" altLang="ja-JP" dirty="0" smtClean="0"/>
              <a:t>N</a:t>
            </a:r>
            <a:r>
              <a:rPr lang="en-US" altLang="ja-JP" baseline="-25000" dirty="0" smtClean="0"/>
              <a:t>2</a:t>
            </a:r>
            <a:endParaRPr lang="en-US" altLang="ja-JP" baseline="-25000" dirty="0"/>
          </a:p>
        </p:txBody>
      </p:sp>
      <p:sp>
        <p:nvSpPr>
          <p:cNvPr id="13" name="テキスト ボックス 12"/>
          <p:cNvSpPr txBox="1"/>
          <p:nvPr/>
        </p:nvSpPr>
        <p:spPr>
          <a:xfrm>
            <a:off x="2484350" y="744959"/>
            <a:ext cx="1944216" cy="307777"/>
          </a:xfrm>
          <a:prstGeom prst="rect">
            <a:avLst/>
          </a:prstGeom>
          <a:noFill/>
        </p:spPr>
        <p:txBody>
          <a:bodyPr wrap="square" rtlCol="0">
            <a:spAutoFit/>
          </a:bodyPr>
          <a:lstStyle/>
          <a:p>
            <a:r>
              <a:rPr lang="en-US" altLang="ja-JP" sz="1400" dirty="0"/>
              <a:t>La</a:t>
            </a:r>
            <a:r>
              <a:rPr lang="en-US" altLang="ja-JP" sz="1400" baseline="-25000" dirty="0"/>
              <a:t>0.9</a:t>
            </a:r>
            <a:r>
              <a:rPr lang="en-US" altLang="ja-JP" sz="1400" dirty="0"/>
              <a:t>Ca</a:t>
            </a:r>
            <a:r>
              <a:rPr lang="en-US" altLang="ja-JP" sz="1400" baseline="-25000" dirty="0"/>
              <a:t>0.1</a:t>
            </a:r>
            <a:r>
              <a:rPr lang="en-US" altLang="ja-JP" sz="1400" dirty="0"/>
              <a:t>MnO</a:t>
            </a:r>
            <a:r>
              <a:rPr lang="en-US" altLang="ja-JP" sz="1400" baseline="-25000" dirty="0"/>
              <a:t>3</a:t>
            </a:r>
            <a:r>
              <a:rPr lang="en-US" altLang="ja-JP" sz="1400" dirty="0"/>
              <a:t>  (x=0.1)</a:t>
            </a:r>
          </a:p>
        </p:txBody>
      </p:sp>
      <p:sp>
        <p:nvSpPr>
          <p:cNvPr id="16" name="テキスト ボックス 15"/>
          <p:cNvSpPr txBox="1"/>
          <p:nvPr/>
        </p:nvSpPr>
        <p:spPr>
          <a:xfrm>
            <a:off x="6974868" y="744959"/>
            <a:ext cx="1944216" cy="307777"/>
          </a:xfrm>
          <a:prstGeom prst="rect">
            <a:avLst/>
          </a:prstGeom>
          <a:noFill/>
        </p:spPr>
        <p:txBody>
          <a:bodyPr wrap="square" rtlCol="0">
            <a:spAutoFit/>
          </a:bodyPr>
          <a:lstStyle/>
          <a:p>
            <a:r>
              <a:rPr lang="en-US" altLang="ja-JP" sz="1400" dirty="0"/>
              <a:t>La</a:t>
            </a:r>
            <a:r>
              <a:rPr lang="en-US" altLang="ja-JP" sz="1400" baseline="-25000" dirty="0"/>
              <a:t>0.9</a:t>
            </a:r>
            <a:r>
              <a:rPr lang="en-US" altLang="ja-JP" sz="1400" dirty="0"/>
              <a:t>Ca</a:t>
            </a:r>
            <a:r>
              <a:rPr lang="en-US" altLang="ja-JP" sz="1400" baseline="-25000" dirty="0"/>
              <a:t>0.1</a:t>
            </a:r>
            <a:r>
              <a:rPr lang="en-US" altLang="ja-JP" sz="1400" dirty="0"/>
              <a:t>MnO</a:t>
            </a:r>
            <a:r>
              <a:rPr lang="en-US" altLang="ja-JP" sz="1400" baseline="-25000" dirty="0"/>
              <a:t>3</a:t>
            </a:r>
            <a:r>
              <a:rPr lang="en-US" altLang="ja-JP" sz="1400" dirty="0"/>
              <a:t>  (x=0.1)</a:t>
            </a:r>
          </a:p>
        </p:txBody>
      </p:sp>
      <p:sp>
        <p:nvSpPr>
          <p:cNvPr id="17" name="テキスト ボックス 16"/>
          <p:cNvSpPr txBox="1"/>
          <p:nvPr/>
        </p:nvSpPr>
        <p:spPr>
          <a:xfrm>
            <a:off x="2286228" y="2695905"/>
            <a:ext cx="2208272" cy="307777"/>
          </a:xfrm>
          <a:prstGeom prst="rect">
            <a:avLst/>
          </a:prstGeom>
          <a:noFill/>
        </p:spPr>
        <p:txBody>
          <a:bodyPr wrap="square" rtlCol="0">
            <a:spAutoFit/>
          </a:bodyPr>
          <a:lstStyle/>
          <a:p>
            <a:r>
              <a:rPr lang="en-US" altLang="ja-JP" sz="1400" dirty="0" smtClean="0"/>
              <a:t>La</a:t>
            </a:r>
            <a:r>
              <a:rPr lang="en-US" altLang="ja-JP" sz="1400" baseline="-25000" dirty="0" smtClean="0"/>
              <a:t>0.85</a:t>
            </a:r>
            <a:r>
              <a:rPr lang="en-US" altLang="ja-JP" sz="1400" dirty="0" smtClean="0"/>
              <a:t>Ca</a:t>
            </a:r>
            <a:r>
              <a:rPr lang="en-US" altLang="ja-JP" sz="1400" baseline="-25000" dirty="0" smtClean="0"/>
              <a:t>0.15</a:t>
            </a:r>
            <a:r>
              <a:rPr lang="en-US" altLang="ja-JP" sz="1400" dirty="0" smtClean="0"/>
              <a:t>MnO</a:t>
            </a:r>
            <a:r>
              <a:rPr lang="en-US" altLang="ja-JP" sz="1400" baseline="-25000" dirty="0" smtClean="0"/>
              <a:t>3</a:t>
            </a:r>
            <a:r>
              <a:rPr lang="en-US" altLang="ja-JP" sz="1400" dirty="0" smtClean="0"/>
              <a:t>  </a:t>
            </a:r>
            <a:r>
              <a:rPr lang="en-US" altLang="ja-JP" sz="1400" dirty="0"/>
              <a:t>(</a:t>
            </a:r>
            <a:r>
              <a:rPr lang="en-US" altLang="ja-JP" sz="1400" dirty="0" smtClean="0"/>
              <a:t>x=0.15)</a:t>
            </a:r>
            <a:endParaRPr lang="en-US" altLang="ja-JP" sz="1400" dirty="0"/>
          </a:p>
        </p:txBody>
      </p:sp>
      <p:sp>
        <p:nvSpPr>
          <p:cNvPr id="18" name="テキスト ボックス 17"/>
          <p:cNvSpPr txBox="1"/>
          <p:nvPr/>
        </p:nvSpPr>
        <p:spPr>
          <a:xfrm>
            <a:off x="6765572" y="2646324"/>
            <a:ext cx="2208272" cy="307777"/>
          </a:xfrm>
          <a:prstGeom prst="rect">
            <a:avLst/>
          </a:prstGeom>
          <a:noFill/>
        </p:spPr>
        <p:txBody>
          <a:bodyPr wrap="square" rtlCol="0">
            <a:spAutoFit/>
          </a:bodyPr>
          <a:lstStyle/>
          <a:p>
            <a:r>
              <a:rPr lang="en-US" altLang="ja-JP" sz="1400" dirty="0" smtClean="0"/>
              <a:t>La</a:t>
            </a:r>
            <a:r>
              <a:rPr lang="en-US" altLang="ja-JP" sz="1400" baseline="-25000" dirty="0" smtClean="0"/>
              <a:t>0.85</a:t>
            </a:r>
            <a:r>
              <a:rPr lang="en-US" altLang="ja-JP" sz="1400" dirty="0" smtClean="0"/>
              <a:t>Ca</a:t>
            </a:r>
            <a:r>
              <a:rPr lang="en-US" altLang="ja-JP" sz="1400" baseline="-25000" dirty="0" smtClean="0"/>
              <a:t>0.15</a:t>
            </a:r>
            <a:r>
              <a:rPr lang="en-US" altLang="ja-JP" sz="1400" dirty="0" smtClean="0"/>
              <a:t>MnO</a:t>
            </a:r>
            <a:r>
              <a:rPr lang="en-US" altLang="ja-JP" sz="1400" baseline="-25000" dirty="0" smtClean="0"/>
              <a:t>3</a:t>
            </a:r>
            <a:r>
              <a:rPr lang="en-US" altLang="ja-JP" sz="1400" dirty="0" smtClean="0"/>
              <a:t>  </a:t>
            </a:r>
            <a:r>
              <a:rPr lang="en-US" altLang="ja-JP" sz="1400" dirty="0"/>
              <a:t>(</a:t>
            </a:r>
            <a:r>
              <a:rPr lang="en-US" altLang="ja-JP" sz="1400" dirty="0" smtClean="0"/>
              <a:t>x=0.15)</a:t>
            </a:r>
            <a:endParaRPr lang="en-US" altLang="ja-JP" sz="1400" dirty="0"/>
          </a:p>
        </p:txBody>
      </p:sp>
      <p:sp>
        <p:nvSpPr>
          <p:cNvPr id="19" name="テキスト ボックス 18"/>
          <p:cNvSpPr txBox="1"/>
          <p:nvPr/>
        </p:nvSpPr>
        <p:spPr>
          <a:xfrm>
            <a:off x="2511428" y="4670477"/>
            <a:ext cx="1942886" cy="307777"/>
          </a:xfrm>
          <a:prstGeom prst="rect">
            <a:avLst/>
          </a:prstGeom>
          <a:noFill/>
        </p:spPr>
        <p:txBody>
          <a:bodyPr wrap="square" rtlCol="0">
            <a:spAutoFit/>
          </a:bodyPr>
          <a:lstStyle/>
          <a:p>
            <a:r>
              <a:rPr lang="en-US" altLang="ja-JP" sz="1400" dirty="0" smtClean="0"/>
              <a:t>La</a:t>
            </a:r>
            <a:r>
              <a:rPr lang="en-US" altLang="ja-JP" sz="1400" baseline="-25000" dirty="0" smtClean="0"/>
              <a:t>0.8</a:t>
            </a:r>
            <a:r>
              <a:rPr lang="en-US" altLang="ja-JP" sz="1400" dirty="0" smtClean="0"/>
              <a:t>Ca</a:t>
            </a:r>
            <a:r>
              <a:rPr lang="en-US" altLang="ja-JP" sz="1400" baseline="-25000" dirty="0" smtClean="0"/>
              <a:t>0.2</a:t>
            </a:r>
            <a:r>
              <a:rPr lang="en-US" altLang="ja-JP" sz="1400" dirty="0" smtClean="0"/>
              <a:t>MnO</a:t>
            </a:r>
            <a:r>
              <a:rPr lang="en-US" altLang="ja-JP" sz="1400" baseline="-25000" dirty="0" smtClean="0"/>
              <a:t>3</a:t>
            </a:r>
            <a:r>
              <a:rPr lang="en-US" altLang="ja-JP" sz="1400" dirty="0" smtClean="0"/>
              <a:t>  </a:t>
            </a:r>
            <a:r>
              <a:rPr lang="en-US" altLang="ja-JP" sz="1400" dirty="0"/>
              <a:t>(</a:t>
            </a:r>
            <a:r>
              <a:rPr lang="en-US" altLang="ja-JP" sz="1400" dirty="0" smtClean="0"/>
              <a:t>x=0.2)</a:t>
            </a:r>
            <a:endParaRPr lang="en-US" altLang="ja-JP" sz="1400" dirty="0"/>
          </a:p>
        </p:txBody>
      </p:sp>
      <p:sp>
        <p:nvSpPr>
          <p:cNvPr id="20" name="テキスト ボックス 19"/>
          <p:cNvSpPr txBox="1"/>
          <p:nvPr/>
        </p:nvSpPr>
        <p:spPr>
          <a:xfrm>
            <a:off x="7009981" y="4668987"/>
            <a:ext cx="1942886" cy="307777"/>
          </a:xfrm>
          <a:prstGeom prst="rect">
            <a:avLst/>
          </a:prstGeom>
          <a:noFill/>
        </p:spPr>
        <p:txBody>
          <a:bodyPr wrap="square" rtlCol="0">
            <a:spAutoFit/>
          </a:bodyPr>
          <a:lstStyle/>
          <a:p>
            <a:r>
              <a:rPr lang="en-US" altLang="ja-JP" sz="1400" dirty="0" smtClean="0"/>
              <a:t>La</a:t>
            </a:r>
            <a:r>
              <a:rPr lang="en-US" altLang="ja-JP" sz="1400" baseline="-25000" dirty="0" smtClean="0"/>
              <a:t>0.8</a:t>
            </a:r>
            <a:r>
              <a:rPr lang="en-US" altLang="ja-JP" sz="1400" dirty="0" smtClean="0"/>
              <a:t>Ca</a:t>
            </a:r>
            <a:r>
              <a:rPr lang="en-US" altLang="ja-JP" sz="1400" baseline="-25000" dirty="0" smtClean="0"/>
              <a:t>0.2</a:t>
            </a:r>
            <a:r>
              <a:rPr lang="en-US" altLang="ja-JP" sz="1400" dirty="0" smtClean="0"/>
              <a:t>MnO</a:t>
            </a:r>
            <a:r>
              <a:rPr lang="en-US" altLang="ja-JP" sz="1400" baseline="-25000" dirty="0" smtClean="0"/>
              <a:t>3</a:t>
            </a:r>
            <a:r>
              <a:rPr lang="en-US" altLang="ja-JP" sz="1400" dirty="0" smtClean="0"/>
              <a:t>  </a:t>
            </a:r>
            <a:r>
              <a:rPr lang="en-US" altLang="ja-JP" sz="1400" dirty="0"/>
              <a:t>(</a:t>
            </a:r>
            <a:r>
              <a:rPr lang="en-US" altLang="ja-JP" sz="1400" dirty="0" smtClean="0"/>
              <a:t>x=0.2)</a:t>
            </a:r>
            <a:endParaRPr lang="en-US" altLang="ja-JP" sz="1400" dirty="0"/>
          </a:p>
        </p:txBody>
      </p:sp>
      <p:sp>
        <p:nvSpPr>
          <p:cNvPr id="15" name="テキスト ボックス 14"/>
          <p:cNvSpPr txBox="1"/>
          <p:nvPr/>
        </p:nvSpPr>
        <p:spPr>
          <a:xfrm>
            <a:off x="2653228" y="1074222"/>
            <a:ext cx="1659286" cy="338554"/>
          </a:xfrm>
          <a:prstGeom prst="rect">
            <a:avLst/>
          </a:prstGeom>
          <a:noFill/>
        </p:spPr>
        <p:txBody>
          <a:bodyPr wrap="square" rtlCol="0">
            <a:spAutoFit/>
          </a:bodyPr>
          <a:lstStyle/>
          <a:p>
            <a:r>
              <a:rPr kumimoji="1" lang="ja-JP" altLang="en-US" sz="1600" b="1" dirty="0" smtClean="0"/>
              <a:t>相対密度：</a:t>
            </a:r>
            <a:r>
              <a:rPr kumimoji="1" lang="en-US" altLang="ja-JP" sz="1600" b="1" dirty="0" smtClean="0"/>
              <a:t>85.5%</a:t>
            </a:r>
            <a:endParaRPr kumimoji="1" lang="ja-JP" altLang="en-US" sz="1600" b="1" dirty="0"/>
          </a:p>
        </p:txBody>
      </p:sp>
      <p:sp>
        <p:nvSpPr>
          <p:cNvPr id="22" name="テキスト ボックス 21"/>
          <p:cNvSpPr txBox="1"/>
          <p:nvPr/>
        </p:nvSpPr>
        <p:spPr>
          <a:xfrm>
            <a:off x="7151781" y="1057345"/>
            <a:ext cx="1659286" cy="338554"/>
          </a:xfrm>
          <a:prstGeom prst="rect">
            <a:avLst/>
          </a:prstGeom>
          <a:noFill/>
        </p:spPr>
        <p:txBody>
          <a:bodyPr wrap="square" rtlCol="0">
            <a:spAutoFit/>
          </a:bodyPr>
          <a:lstStyle/>
          <a:p>
            <a:r>
              <a:rPr kumimoji="1" lang="ja-JP" altLang="en-US" sz="1600" b="1" dirty="0" smtClean="0"/>
              <a:t>相対密度：</a:t>
            </a:r>
            <a:r>
              <a:rPr kumimoji="1" lang="en-US" altLang="ja-JP" sz="1600" b="1" dirty="0" smtClean="0"/>
              <a:t>84.7%</a:t>
            </a:r>
            <a:endParaRPr kumimoji="1" lang="ja-JP" altLang="en-US" sz="1600" b="1" dirty="0"/>
          </a:p>
        </p:txBody>
      </p:sp>
      <p:sp>
        <p:nvSpPr>
          <p:cNvPr id="23" name="テキスト ボックス 22"/>
          <p:cNvSpPr txBox="1"/>
          <p:nvPr/>
        </p:nvSpPr>
        <p:spPr>
          <a:xfrm>
            <a:off x="2653228" y="3003682"/>
            <a:ext cx="1659286" cy="338554"/>
          </a:xfrm>
          <a:prstGeom prst="rect">
            <a:avLst/>
          </a:prstGeom>
          <a:noFill/>
        </p:spPr>
        <p:txBody>
          <a:bodyPr wrap="square" rtlCol="0">
            <a:spAutoFit/>
          </a:bodyPr>
          <a:lstStyle/>
          <a:p>
            <a:r>
              <a:rPr kumimoji="1" lang="ja-JP" altLang="en-US" sz="1600" b="1" dirty="0" smtClean="0"/>
              <a:t>相対密度：</a:t>
            </a:r>
            <a:r>
              <a:rPr kumimoji="1" lang="en-US" altLang="ja-JP" sz="1600" b="1" dirty="0" smtClean="0"/>
              <a:t>87.7%</a:t>
            </a:r>
            <a:endParaRPr kumimoji="1" lang="ja-JP" altLang="en-US" sz="1600" b="1" dirty="0"/>
          </a:p>
        </p:txBody>
      </p:sp>
      <p:sp>
        <p:nvSpPr>
          <p:cNvPr id="24" name="テキスト ボックス 23"/>
          <p:cNvSpPr txBox="1"/>
          <p:nvPr/>
        </p:nvSpPr>
        <p:spPr>
          <a:xfrm>
            <a:off x="7136844" y="3003682"/>
            <a:ext cx="1659286" cy="338554"/>
          </a:xfrm>
          <a:prstGeom prst="rect">
            <a:avLst/>
          </a:prstGeom>
          <a:noFill/>
        </p:spPr>
        <p:txBody>
          <a:bodyPr wrap="square" rtlCol="0">
            <a:spAutoFit/>
          </a:bodyPr>
          <a:lstStyle/>
          <a:p>
            <a:r>
              <a:rPr kumimoji="1" lang="ja-JP" altLang="en-US" sz="1600" b="1" dirty="0" smtClean="0"/>
              <a:t>相対密度：</a:t>
            </a:r>
            <a:r>
              <a:rPr kumimoji="1" lang="en-US" altLang="ja-JP" sz="1600" b="1" dirty="0" smtClean="0"/>
              <a:t>88.0%</a:t>
            </a:r>
            <a:endParaRPr kumimoji="1" lang="ja-JP" altLang="en-US" sz="1600" b="1" dirty="0"/>
          </a:p>
        </p:txBody>
      </p:sp>
      <p:sp>
        <p:nvSpPr>
          <p:cNvPr id="26" name="テキスト ボックス 25"/>
          <p:cNvSpPr txBox="1"/>
          <p:nvPr/>
        </p:nvSpPr>
        <p:spPr>
          <a:xfrm>
            <a:off x="2754343" y="4978254"/>
            <a:ext cx="1659286" cy="338554"/>
          </a:xfrm>
          <a:prstGeom prst="rect">
            <a:avLst/>
          </a:prstGeom>
          <a:noFill/>
        </p:spPr>
        <p:txBody>
          <a:bodyPr wrap="square" rtlCol="0">
            <a:spAutoFit/>
          </a:bodyPr>
          <a:lstStyle/>
          <a:p>
            <a:r>
              <a:rPr kumimoji="1" lang="ja-JP" altLang="en-US" sz="1600" b="1" dirty="0" smtClean="0"/>
              <a:t>相対密度：</a:t>
            </a:r>
            <a:r>
              <a:rPr kumimoji="1" lang="en-US" altLang="ja-JP" sz="1600" b="1" dirty="0" smtClean="0"/>
              <a:t>82.0%</a:t>
            </a:r>
            <a:endParaRPr kumimoji="1" lang="ja-JP" altLang="en-US" sz="1600" b="1" dirty="0"/>
          </a:p>
        </p:txBody>
      </p:sp>
      <p:sp>
        <p:nvSpPr>
          <p:cNvPr id="27" name="テキスト ボックス 26"/>
          <p:cNvSpPr txBox="1"/>
          <p:nvPr/>
        </p:nvSpPr>
        <p:spPr>
          <a:xfrm>
            <a:off x="7151781" y="4992764"/>
            <a:ext cx="1659286" cy="338554"/>
          </a:xfrm>
          <a:prstGeom prst="rect">
            <a:avLst/>
          </a:prstGeom>
          <a:noFill/>
        </p:spPr>
        <p:txBody>
          <a:bodyPr wrap="square" rtlCol="0">
            <a:spAutoFit/>
          </a:bodyPr>
          <a:lstStyle/>
          <a:p>
            <a:r>
              <a:rPr kumimoji="1" lang="ja-JP" altLang="en-US" sz="1600" b="1" dirty="0" smtClean="0"/>
              <a:t>相対密度：</a:t>
            </a:r>
            <a:r>
              <a:rPr kumimoji="1" lang="en-US" altLang="ja-JP" sz="1600" b="1" dirty="0" smtClean="0"/>
              <a:t>83.0%</a:t>
            </a:r>
            <a:endParaRPr kumimoji="1" lang="ja-JP" altLang="en-US" sz="1600" b="1" dirty="0"/>
          </a:p>
        </p:txBody>
      </p:sp>
      <p:sp>
        <p:nvSpPr>
          <p:cNvPr id="28" name="テキスト ボックス 27"/>
          <p:cNvSpPr txBox="1"/>
          <p:nvPr/>
        </p:nvSpPr>
        <p:spPr>
          <a:xfrm>
            <a:off x="6516216" y="1484784"/>
            <a:ext cx="2316739" cy="307777"/>
          </a:xfrm>
          <a:prstGeom prst="rect">
            <a:avLst/>
          </a:prstGeom>
          <a:noFill/>
        </p:spPr>
        <p:txBody>
          <a:bodyPr wrap="square" rtlCol="0">
            <a:spAutoFit/>
          </a:bodyPr>
          <a:lstStyle/>
          <a:p>
            <a:r>
              <a:rPr lang="en-US" altLang="ja-JP" sz="1400" b="1" dirty="0" smtClean="0"/>
              <a:t>Space group: </a:t>
            </a:r>
            <a:r>
              <a:rPr lang="en-US" altLang="ja-JP" sz="1400" b="1" i="1" dirty="0" err="1" smtClean="0"/>
              <a:t>Pnma</a:t>
            </a:r>
            <a:r>
              <a:rPr lang="en-US" altLang="ja-JP" sz="1400" b="1" dirty="0" smtClean="0"/>
              <a:t> (No.62) </a:t>
            </a:r>
            <a:endParaRPr kumimoji="1" lang="ja-JP" altLang="en-US" sz="1400" b="1" dirty="0"/>
          </a:p>
        </p:txBody>
      </p:sp>
      <p:sp>
        <p:nvSpPr>
          <p:cNvPr id="29" name="テキスト ボックス 28"/>
          <p:cNvSpPr txBox="1"/>
          <p:nvPr/>
        </p:nvSpPr>
        <p:spPr>
          <a:xfrm>
            <a:off x="2051720" y="1484784"/>
            <a:ext cx="2316739" cy="307777"/>
          </a:xfrm>
          <a:prstGeom prst="rect">
            <a:avLst/>
          </a:prstGeom>
          <a:noFill/>
        </p:spPr>
        <p:txBody>
          <a:bodyPr wrap="square" rtlCol="0">
            <a:spAutoFit/>
          </a:bodyPr>
          <a:lstStyle/>
          <a:p>
            <a:r>
              <a:rPr lang="en-US" altLang="ja-JP" sz="1400" b="1" dirty="0" smtClean="0"/>
              <a:t>Space group: </a:t>
            </a:r>
            <a:r>
              <a:rPr lang="en-US" altLang="ja-JP" sz="1400" b="1" i="1" dirty="0" err="1" smtClean="0"/>
              <a:t>Pnma</a:t>
            </a:r>
            <a:r>
              <a:rPr lang="en-US" altLang="ja-JP" sz="1400" b="1" dirty="0" smtClean="0"/>
              <a:t> (No.62) </a:t>
            </a:r>
            <a:endParaRPr kumimoji="1" lang="ja-JP" altLang="en-US" sz="1400" b="1" dirty="0"/>
          </a:p>
        </p:txBody>
      </p:sp>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71400"/>
            <a:ext cx="8229600" cy="1143000"/>
          </a:xfrm>
        </p:spPr>
        <p:txBody>
          <a:bodyPr/>
          <a:lstStyle/>
          <a:p>
            <a:r>
              <a:rPr lang="en-US" altLang="ja-JP" dirty="0" smtClean="0"/>
              <a:t>lattice </a:t>
            </a:r>
            <a:r>
              <a:rPr lang="en-US" altLang="ja-JP" dirty="0"/>
              <a:t>parameters</a:t>
            </a:r>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7</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6013" y="1132181"/>
            <a:ext cx="252486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567" y="3765315"/>
            <a:ext cx="792703" cy="72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2149" y="4597323"/>
            <a:ext cx="1652587" cy="162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オブジェクト 9"/>
          <p:cNvGraphicFramePr>
            <a:graphicFrameLocks noChangeAspect="1"/>
          </p:cNvGraphicFramePr>
          <p:nvPr>
            <p:extLst>
              <p:ext uri="{D42A27DB-BD31-4B8C-83A1-F6EECF244321}">
                <p14:modId xmlns:p14="http://schemas.microsoft.com/office/powerpoint/2010/main" val="3181662837"/>
              </p:ext>
            </p:extLst>
          </p:nvPr>
        </p:nvGraphicFramePr>
        <p:xfrm>
          <a:off x="2525802" y="4192087"/>
          <a:ext cx="266700" cy="419100"/>
        </p:xfrm>
        <a:graphic>
          <a:graphicData uri="http://schemas.openxmlformats.org/presentationml/2006/ole">
            <mc:AlternateContent xmlns:mc="http://schemas.openxmlformats.org/markup-compatibility/2006">
              <mc:Choice xmlns:v="urn:schemas-microsoft-com:vml" Requires="v">
                <p:oleObj spid="_x0000_s26112" name="Equation" r:id="rId8" imgW="266400" imgH="419040" progId="Equation.DSMT4">
                  <p:embed/>
                </p:oleObj>
              </mc:Choice>
              <mc:Fallback>
                <p:oleObj name="Equation" r:id="rId8" imgW="266400" imgH="419040" progId="Equation.DSMT4">
                  <p:embed/>
                  <p:pic>
                    <p:nvPicPr>
                      <p:cNvPr id="0" name=""/>
                      <p:cNvPicPr/>
                      <p:nvPr/>
                    </p:nvPicPr>
                    <p:blipFill>
                      <a:blip r:embed="rId9"/>
                      <a:stretch>
                        <a:fillRect/>
                      </a:stretch>
                    </p:blipFill>
                    <p:spPr>
                      <a:xfrm>
                        <a:off x="2525802" y="4192087"/>
                        <a:ext cx="266700" cy="419100"/>
                      </a:xfrm>
                      <a:prstGeom prst="rect">
                        <a:avLst/>
                      </a:prstGeom>
                    </p:spPr>
                  </p:pic>
                </p:oleObj>
              </mc:Fallback>
            </mc:AlternateContent>
          </a:graphicData>
        </a:graphic>
      </p:graphicFrame>
      <p:cxnSp>
        <p:nvCxnSpPr>
          <p:cNvPr id="11" name="直線コネクタ 10"/>
          <p:cNvCxnSpPr/>
          <p:nvPr/>
        </p:nvCxnSpPr>
        <p:spPr bwMode="auto">
          <a:xfrm>
            <a:off x="2382518" y="4507306"/>
            <a:ext cx="0" cy="3824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p:nvPr/>
        </p:nvCxnSpPr>
        <p:spPr bwMode="auto">
          <a:xfrm>
            <a:off x="2935787" y="4601695"/>
            <a:ext cx="0" cy="3824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p:cNvCxnSpPr/>
          <p:nvPr/>
        </p:nvCxnSpPr>
        <p:spPr bwMode="auto">
          <a:xfrm>
            <a:off x="1878462" y="4645734"/>
            <a:ext cx="0" cy="3824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a:off x="1457452" y="4984116"/>
            <a:ext cx="379412"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a:off x="1457452" y="5681815"/>
            <a:ext cx="379412"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矢印コネクタ 15"/>
          <p:cNvCxnSpPr/>
          <p:nvPr/>
        </p:nvCxnSpPr>
        <p:spPr bwMode="auto">
          <a:xfrm>
            <a:off x="2382518" y="4597323"/>
            <a:ext cx="553269" cy="10119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p:cNvCxnSpPr/>
          <p:nvPr/>
        </p:nvCxnSpPr>
        <p:spPr bwMode="auto">
          <a:xfrm flipH="1">
            <a:off x="1878463" y="4601695"/>
            <a:ext cx="504055" cy="19121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p:nvPr/>
        </p:nvCxnSpPr>
        <p:spPr bwMode="auto">
          <a:xfrm>
            <a:off x="1647158" y="5028155"/>
            <a:ext cx="0" cy="69176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オブジェクト 18"/>
          <p:cNvGraphicFramePr>
            <a:graphicFrameLocks noChangeAspect="1"/>
          </p:cNvGraphicFramePr>
          <p:nvPr>
            <p:extLst>
              <p:ext uri="{D42A27DB-BD31-4B8C-83A1-F6EECF244321}">
                <p14:modId xmlns:p14="http://schemas.microsoft.com/office/powerpoint/2010/main" val="2440037471"/>
              </p:ext>
            </p:extLst>
          </p:nvPr>
        </p:nvGraphicFramePr>
        <p:xfrm>
          <a:off x="1947611" y="4191958"/>
          <a:ext cx="266700" cy="419100"/>
        </p:xfrm>
        <a:graphic>
          <a:graphicData uri="http://schemas.openxmlformats.org/presentationml/2006/ole">
            <mc:AlternateContent xmlns:mc="http://schemas.openxmlformats.org/markup-compatibility/2006">
              <mc:Choice xmlns:v="urn:schemas-microsoft-com:vml" Requires="v">
                <p:oleObj spid="_x0000_s26113" name="Equation" r:id="rId10" imgW="266400" imgH="419040" progId="Equation.DSMT4">
                  <p:embed/>
                </p:oleObj>
              </mc:Choice>
              <mc:Fallback>
                <p:oleObj name="Equation" r:id="rId10" imgW="266400" imgH="419040" progId="Equation.DSMT4">
                  <p:embed/>
                  <p:pic>
                    <p:nvPicPr>
                      <p:cNvPr id="0" name=""/>
                      <p:cNvPicPr>
                        <a:picLocks noChangeAspect="1" noChangeArrowheads="1"/>
                      </p:cNvPicPr>
                      <p:nvPr/>
                    </p:nvPicPr>
                    <p:blipFill>
                      <a:blip r:embed="rId11"/>
                      <a:srcRect/>
                      <a:stretch>
                        <a:fillRect/>
                      </a:stretch>
                    </p:blipFill>
                    <p:spPr bwMode="auto">
                      <a:xfrm>
                        <a:off x="1947611" y="4191958"/>
                        <a:ext cx="266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759881723"/>
              </p:ext>
            </p:extLst>
          </p:nvPr>
        </p:nvGraphicFramePr>
        <p:xfrm>
          <a:off x="1400699" y="5177185"/>
          <a:ext cx="113506" cy="393700"/>
        </p:xfrm>
        <a:graphic>
          <a:graphicData uri="http://schemas.openxmlformats.org/presentationml/2006/ole">
            <mc:AlternateContent xmlns:mc="http://schemas.openxmlformats.org/markup-compatibility/2006">
              <mc:Choice xmlns:v="urn:schemas-microsoft-com:vml" Requires="v">
                <p:oleObj spid="_x0000_s26114" name="Equation" r:id="rId12" imgW="152280" imgH="393480" progId="Equation.DSMT4">
                  <p:embed/>
                </p:oleObj>
              </mc:Choice>
              <mc:Fallback>
                <p:oleObj name="Equation" r:id="rId12" imgW="152280" imgH="393480" progId="Equation.DSMT4">
                  <p:embed/>
                  <p:pic>
                    <p:nvPicPr>
                      <p:cNvPr id="0" name=""/>
                      <p:cNvPicPr>
                        <a:picLocks noChangeAspect="1" noChangeArrowheads="1"/>
                      </p:cNvPicPr>
                      <p:nvPr/>
                    </p:nvPicPr>
                    <p:blipFill>
                      <a:blip r:embed="rId13"/>
                      <a:srcRect/>
                      <a:stretch>
                        <a:fillRect/>
                      </a:stretch>
                    </p:blipFill>
                    <p:spPr bwMode="auto">
                      <a:xfrm>
                        <a:off x="1400699" y="5177185"/>
                        <a:ext cx="113506" cy="393700"/>
                      </a:xfrm>
                      <a:prstGeom prst="rect">
                        <a:avLst/>
                      </a:prstGeom>
                      <a:noFill/>
                      <a:ln>
                        <a:noFill/>
                      </a:ln>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2410181303"/>
              </p:ext>
            </p:extLst>
          </p:nvPr>
        </p:nvGraphicFramePr>
        <p:xfrm>
          <a:off x="1062770" y="2411433"/>
          <a:ext cx="127000" cy="177800"/>
        </p:xfrm>
        <a:graphic>
          <a:graphicData uri="http://schemas.openxmlformats.org/presentationml/2006/ole">
            <mc:AlternateContent xmlns:mc="http://schemas.openxmlformats.org/markup-compatibility/2006">
              <mc:Choice xmlns:v="urn:schemas-microsoft-com:vml" Requires="v">
                <p:oleObj spid="_x0000_s26115" name="Equation" r:id="rId14" imgW="126720" imgH="177480" progId="Equation.DSMT4">
                  <p:embed/>
                </p:oleObj>
              </mc:Choice>
              <mc:Fallback>
                <p:oleObj name="Equation" r:id="rId14" imgW="126720" imgH="177480" progId="Equation.DSMT4">
                  <p:embed/>
                  <p:pic>
                    <p:nvPicPr>
                      <p:cNvPr id="0" name=""/>
                      <p:cNvPicPr/>
                      <p:nvPr/>
                    </p:nvPicPr>
                    <p:blipFill>
                      <a:blip r:embed="rId15"/>
                      <a:stretch>
                        <a:fillRect/>
                      </a:stretch>
                    </p:blipFill>
                    <p:spPr>
                      <a:xfrm>
                        <a:off x="1062770" y="2411433"/>
                        <a:ext cx="127000" cy="177800"/>
                      </a:xfrm>
                      <a:prstGeom prst="rect">
                        <a:avLst/>
                      </a:prstGeom>
                    </p:spPr>
                  </p:pic>
                </p:oleObj>
              </mc:Fallback>
            </mc:AlternateContent>
          </a:graphicData>
        </a:graphic>
      </p:graphicFrame>
      <p:cxnSp>
        <p:nvCxnSpPr>
          <p:cNvPr id="22" name="直線矢印コネクタ 21"/>
          <p:cNvCxnSpPr/>
          <p:nvPr/>
        </p:nvCxnSpPr>
        <p:spPr bwMode="auto">
          <a:xfrm>
            <a:off x="1226013" y="1816257"/>
            <a:ext cx="0" cy="136815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p:cNvCxnSpPr/>
          <p:nvPr/>
        </p:nvCxnSpPr>
        <p:spPr bwMode="auto">
          <a:xfrm flipV="1">
            <a:off x="1630654" y="1084823"/>
            <a:ext cx="734821" cy="252028"/>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p:cNvCxnSpPr/>
          <p:nvPr/>
        </p:nvCxnSpPr>
        <p:spPr bwMode="auto">
          <a:xfrm>
            <a:off x="2562264" y="1084823"/>
            <a:ext cx="720630" cy="21602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6" name="オブジェクト 25"/>
          <p:cNvGraphicFramePr>
            <a:graphicFrameLocks noChangeAspect="1"/>
          </p:cNvGraphicFramePr>
          <p:nvPr>
            <p:extLst>
              <p:ext uri="{D42A27DB-BD31-4B8C-83A1-F6EECF244321}">
                <p14:modId xmlns:p14="http://schemas.microsoft.com/office/powerpoint/2010/main" val="4278979967"/>
              </p:ext>
            </p:extLst>
          </p:nvPr>
        </p:nvGraphicFramePr>
        <p:xfrm>
          <a:off x="2952988" y="999515"/>
          <a:ext cx="127000" cy="139700"/>
        </p:xfrm>
        <a:graphic>
          <a:graphicData uri="http://schemas.openxmlformats.org/presentationml/2006/ole">
            <mc:AlternateContent xmlns:mc="http://schemas.openxmlformats.org/markup-compatibility/2006">
              <mc:Choice xmlns:v="urn:schemas-microsoft-com:vml" Requires="v">
                <p:oleObj spid="_x0000_s26116" name="Equation" r:id="rId16" imgW="126720" imgH="139680" progId="Equation.DSMT4">
                  <p:embed/>
                </p:oleObj>
              </mc:Choice>
              <mc:Fallback>
                <p:oleObj name="Equation" r:id="rId16" imgW="126720" imgH="139680" progId="Equation.DSMT4">
                  <p:embed/>
                  <p:pic>
                    <p:nvPicPr>
                      <p:cNvPr id="0" name=""/>
                      <p:cNvPicPr/>
                      <p:nvPr/>
                    </p:nvPicPr>
                    <p:blipFill>
                      <a:blip r:embed="rId17"/>
                      <a:stretch>
                        <a:fillRect/>
                      </a:stretch>
                    </p:blipFill>
                    <p:spPr>
                      <a:xfrm>
                        <a:off x="2952988" y="999515"/>
                        <a:ext cx="127000" cy="139700"/>
                      </a:xfrm>
                      <a:prstGeom prst="rect">
                        <a:avLst/>
                      </a:prstGeom>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359854526"/>
              </p:ext>
            </p:extLst>
          </p:nvPr>
        </p:nvGraphicFramePr>
        <p:xfrm>
          <a:off x="1832997" y="1014973"/>
          <a:ext cx="114300" cy="139700"/>
        </p:xfrm>
        <a:graphic>
          <a:graphicData uri="http://schemas.openxmlformats.org/presentationml/2006/ole">
            <mc:AlternateContent xmlns:mc="http://schemas.openxmlformats.org/markup-compatibility/2006">
              <mc:Choice xmlns:v="urn:schemas-microsoft-com:vml" Requires="v">
                <p:oleObj spid="_x0000_s26117" name="Equation" r:id="rId18" imgW="114120" imgH="139680" progId="Equation.DSMT4">
                  <p:embed/>
                </p:oleObj>
              </mc:Choice>
              <mc:Fallback>
                <p:oleObj name="Equation" r:id="rId18" imgW="114120" imgH="139680" progId="Equation.DSMT4">
                  <p:embed/>
                  <p:pic>
                    <p:nvPicPr>
                      <p:cNvPr id="0" name=""/>
                      <p:cNvPicPr/>
                      <p:nvPr/>
                    </p:nvPicPr>
                    <p:blipFill>
                      <a:blip r:embed="rId19"/>
                      <a:stretch>
                        <a:fillRect/>
                      </a:stretch>
                    </p:blipFill>
                    <p:spPr>
                      <a:xfrm>
                        <a:off x="1832997" y="1014973"/>
                        <a:ext cx="114300" cy="139700"/>
                      </a:xfrm>
                      <a:prstGeom prst="rect">
                        <a:avLst/>
                      </a:prstGeom>
                    </p:spPr>
                  </p:pic>
                </p:oleObj>
              </mc:Fallback>
            </mc:AlternateContent>
          </a:graphicData>
        </a:graphic>
      </p:graphicFrame>
      <p:sp>
        <p:nvSpPr>
          <p:cNvPr id="28" name="テキスト ボックス 27"/>
          <p:cNvSpPr txBox="1"/>
          <p:nvPr/>
        </p:nvSpPr>
        <p:spPr>
          <a:xfrm>
            <a:off x="1303999" y="3868485"/>
            <a:ext cx="2339982" cy="307777"/>
          </a:xfrm>
          <a:prstGeom prst="rect">
            <a:avLst/>
          </a:prstGeom>
          <a:noFill/>
        </p:spPr>
        <p:txBody>
          <a:bodyPr wrap="square" rtlCol="0">
            <a:spAutoFit/>
          </a:bodyPr>
          <a:lstStyle/>
          <a:p>
            <a:r>
              <a:rPr kumimoji="1" lang="en-US" altLang="ja-JP" sz="1400" b="1" dirty="0" smtClean="0">
                <a:solidFill>
                  <a:schemeClr val="tx1"/>
                </a:solidFill>
              </a:rPr>
              <a:t>Space group: </a:t>
            </a:r>
            <a:r>
              <a:rPr kumimoji="1" lang="en-US" altLang="ja-JP" sz="1400" b="1" i="1" dirty="0" err="1" smtClean="0">
                <a:solidFill>
                  <a:schemeClr val="tx1"/>
                </a:solidFill>
              </a:rPr>
              <a:t>Pnma</a:t>
            </a:r>
            <a:r>
              <a:rPr kumimoji="1" lang="en-US" altLang="ja-JP" sz="1400" b="1" dirty="0" smtClean="0">
                <a:solidFill>
                  <a:schemeClr val="tx1"/>
                </a:solidFill>
              </a:rPr>
              <a:t> (No.62)</a:t>
            </a:r>
            <a:endParaRPr kumimoji="1" lang="ja-JP" altLang="en-US" sz="1400" b="1" dirty="0">
              <a:solidFill>
                <a:schemeClr val="tx1"/>
              </a:solidFill>
            </a:endParaRPr>
          </a:p>
        </p:txBody>
      </p:sp>
      <p:sp>
        <p:nvSpPr>
          <p:cNvPr id="29" name="テキスト ボックス 28"/>
          <p:cNvSpPr txBox="1"/>
          <p:nvPr/>
        </p:nvSpPr>
        <p:spPr>
          <a:xfrm>
            <a:off x="3569113" y="1662368"/>
            <a:ext cx="512812" cy="307777"/>
          </a:xfrm>
          <a:prstGeom prst="rect">
            <a:avLst/>
          </a:prstGeom>
          <a:noFill/>
        </p:spPr>
        <p:txBody>
          <a:bodyPr wrap="square" rtlCol="0">
            <a:spAutoFit/>
          </a:bodyPr>
          <a:lstStyle/>
          <a:p>
            <a:r>
              <a:rPr lang="en-US" altLang="ja-JP" sz="1400" b="1" dirty="0" smtClean="0">
                <a:solidFill>
                  <a:schemeClr val="tx1"/>
                </a:solidFill>
              </a:rPr>
              <a:t>O1</a:t>
            </a:r>
            <a:endParaRPr kumimoji="1" lang="ja-JP" altLang="en-US" sz="1400" b="1" dirty="0">
              <a:solidFill>
                <a:schemeClr val="tx1"/>
              </a:solidFill>
            </a:endParaRPr>
          </a:p>
        </p:txBody>
      </p:sp>
      <p:sp>
        <p:nvSpPr>
          <p:cNvPr id="30" name="テキスト ボックス 29"/>
          <p:cNvSpPr txBox="1"/>
          <p:nvPr/>
        </p:nvSpPr>
        <p:spPr>
          <a:xfrm>
            <a:off x="3199347" y="1275705"/>
            <a:ext cx="512812" cy="307777"/>
          </a:xfrm>
          <a:prstGeom prst="rect">
            <a:avLst/>
          </a:prstGeom>
          <a:noFill/>
        </p:spPr>
        <p:txBody>
          <a:bodyPr wrap="square" rtlCol="0">
            <a:spAutoFit/>
          </a:bodyPr>
          <a:lstStyle/>
          <a:p>
            <a:r>
              <a:rPr lang="en-US" altLang="ja-JP" sz="1400" b="1" dirty="0" smtClean="0">
                <a:solidFill>
                  <a:schemeClr val="tx1"/>
                </a:solidFill>
              </a:rPr>
              <a:t>O2</a:t>
            </a:r>
            <a:endParaRPr kumimoji="1" lang="ja-JP" altLang="en-US" sz="1400" b="1" dirty="0">
              <a:solidFill>
                <a:schemeClr val="tx1"/>
              </a:solidFill>
            </a:endParaRPr>
          </a:p>
        </p:txBody>
      </p:sp>
      <p:cxnSp>
        <p:nvCxnSpPr>
          <p:cNvPr id="31" name="直線矢印コネクタ 30"/>
          <p:cNvCxnSpPr/>
          <p:nvPr/>
        </p:nvCxnSpPr>
        <p:spPr bwMode="auto">
          <a:xfrm flipH="1" flipV="1">
            <a:off x="3199347" y="2500333"/>
            <a:ext cx="551527" cy="2880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テキスト ボックス 31"/>
          <p:cNvSpPr txBox="1"/>
          <p:nvPr/>
        </p:nvSpPr>
        <p:spPr>
          <a:xfrm>
            <a:off x="3705326" y="2696042"/>
            <a:ext cx="512812" cy="307777"/>
          </a:xfrm>
          <a:prstGeom prst="rect">
            <a:avLst/>
          </a:prstGeom>
          <a:noFill/>
        </p:spPr>
        <p:txBody>
          <a:bodyPr wrap="square" rtlCol="0">
            <a:spAutoFit/>
          </a:bodyPr>
          <a:lstStyle/>
          <a:p>
            <a:r>
              <a:rPr lang="en-US" altLang="ja-JP" sz="1400" b="1" dirty="0" err="1" smtClean="0">
                <a:solidFill>
                  <a:schemeClr val="tx1"/>
                </a:solidFill>
              </a:rPr>
              <a:t>Mn</a:t>
            </a:r>
            <a:endParaRPr kumimoji="1" lang="ja-JP" altLang="en-US" sz="1400" b="1" dirty="0">
              <a:solidFill>
                <a:schemeClr val="tx1"/>
              </a:solidFill>
            </a:endParaRPr>
          </a:p>
        </p:txBody>
      </p:sp>
      <p:cxnSp>
        <p:nvCxnSpPr>
          <p:cNvPr id="33" name="直線矢印コネクタ 32"/>
          <p:cNvCxnSpPr/>
          <p:nvPr/>
        </p:nvCxnSpPr>
        <p:spPr bwMode="auto">
          <a:xfrm flipH="1" flipV="1">
            <a:off x="2795381" y="2958512"/>
            <a:ext cx="807932" cy="4517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テキスト ボックス 33"/>
          <p:cNvSpPr txBox="1"/>
          <p:nvPr/>
        </p:nvSpPr>
        <p:spPr>
          <a:xfrm>
            <a:off x="3446213" y="3392208"/>
            <a:ext cx="743028" cy="307777"/>
          </a:xfrm>
          <a:prstGeom prst="rect">
            <a:avLst/>
          </a:prstGeom>
          <a:noFill/>
        </p:spPr>
        <p:txBody>
          <a:bodyPr wrap="square" rtlCol="0">
            <a:spAutoFit/>
          </a:bodyPr>
          <a:lstStyle/>
          <a:p>
            <a:r>
              <a:rPr lang="en-US" altLang="ja-JP" sz="1400" b="1" dirty="0" smtClean="0">
                <a:solidFill>
                  <a:schemeClr val="tx1"/>
                </a:solidFill>
              </a:rPr>
              <a:t>La/</a:t>
            </a:r>
            <a:r>
              <a:rPr lang="en-US" altLang="ja-JP" sz="1400" b="1" dirty="0" err="1" smtClean="0">
                <a:solidFill>
                  <a:schemeClr val="tx1"/>
                </a:solidFill>
              </a:rPr>
              <a:t>Ca</a:t>
            </a:r>
            <a:endParaRPr kumimoji="1" lang="ja-JP" altLang="en-US" sz="1400" b="1" dirty="0">
              <a:solidFill>
                <a:schemeClr val="tx1"/>
              </a:solidFill>
            </a:endParaRPr>
          </a:p>
        </p:txBody>
      </p:sp>
      <p:sp>
        <p:nvSpPr>
          <p:cNvPr id="38" name="テキスト ボックス 37"/>
          <p:cNvSpPr txBox="1"/>
          <p:nvPr/>
        </p:nvSpPr>
        <p:spPr>
          <a:xfrm>
            <a:off x="1472357" y="6024340"/>
            <a:ext cx="1981563" cy="306527"/>
          </a:xfrm>
          <a:prstGeom prst="rect">
            <a:avLst/>
          </a:prstGeom>
          <a:noFill/>
        </p:spPr>
        <p:txBody>
          <a:bodyPr wrap="square" rtlCol="0">
            <a:spAutoFit/>
          </a:bodyPr>
          <a:lstStyle/>
          <a:p>
            <a:r>
              <a:rPr lang="en-US" altLang="ja-JP" sz="1400" b="1" dirty="0" smtClean="0">
                <a:solidFill>
                  <a:schemeClr val="tx1"/>
                </a:solidFill>
              </a:rPr>
              <a:t>pseudo-cubic structure</a:t>
            </a:r>
            <a:endParaRPr kumimoji="1" lang="ja-JP" altLang="en-US" sz="1400" b="1" dirty="0">
              <a:solidFill>
                <a:schemeClr val="tx1"/>
              </a:solidFill>
            </a:endParaRPr>
          </a:p>
        </p:txBody>
      </p:sp>
      <p:pic>
        <p:nvPicPr>
          <p:cNvPr id="25674" name="Picture 7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1999" y="633070"/>
            <a:ext cx="3768986" cy="207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81" name="Picture 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1900" y="2631620"/>
            <a:ext cx="3768986" cy="207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88" name="Picture 8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62015" y="4597323"/>
            <a:ext cx="3763347" cy="20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2190"/>
            <a:ext cx="8229600" cy="1143000"/>
          </a:xfrm>
        </p:spPr>
        <p:txBody>
          <a:bodyPr/>
          <a:lstStyle/>
          <a:p>
            <a:r>
              <a:rPr lang="en-US" altLang="ja-JP" dirty="0"/>
              <a:t>interionic distances </a:t>
            </a:r>
            <a:r>
              <a:rPr lang="en-US" altLang="ja-JP" dirty="0" smtClean="0"/>
              <a:t>and angles</a:t>
            </a:r>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8</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026" y="729184"/>
            <a:ext cx="3037834" cy="31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矢印コネクタ 6"/>
          <p:cNvCxnSpPr/>
          <p:nvPr/>
        </p:nvCxnSpPr>
        <p:spPr bwMode="auto">
          <a:xfrm>
            <a:off x="3479306" y="1174403"/>
            <a:ext cx="432048" cy="72008"/>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矢印コネクタ 7"/>
          <p:cNvCxnSpPr/>
          <p:nvPr/>
        </p:nvCxnSpPr>
        <p:spPr bwMode="auto">
          <a:xfrm flipH="1">
            <a:off x="3551314" y="1443542"/>
            <a:ext cx="144016" cy="46555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3572710" y="930895"/>
            <a:ext cx="770691" cy="307777"/>
          </a:xfrm>
          <a:prstGeom prst="rect">
            <a:avLst/>
          </a:prstGeom>
          <a:noFill/>
        </p:spPr>
        <p:txBody>
          <a:bodyPr wrap="square" rtlCol="0">
            <a:spAutoFit/>
          </a:bodyPr>
          <a:lstStyle/>
          <a:p>
            <a:r>
              <a:rPr lang="en-US" altLang="ja-JP" sz="1400" b="1" dirty="0" smtClean="0">
                <a:solidFill>
                  <a:schemeClr val="tx1"/>
                </a:solidFill>
              </a:rPr>
              <a:t>Mn-O1</a:t>
            </a:r>
            <a:endParaRPr kumimoji="1" lang="ja-JP" altLang="en-US" sz="1400" b="1" dirty="0">
              <a:solidFill>
                <a:schemeClr val="tx1"/>
              </a:solidFill>
            </a:endParaRPr>
          </a:p>
        </p:txBody>
      </p:sp>
      <p:sp>
        <p:nvSpPr>
          <p:cNvPr id="10" name="テキスト ボックス 9"/>
          <p:cNvSpPr txBox="1"/>
          <p:nvPr/>
        </p:nvSpPr>
        <p:spPr>
          <a:xfrm>
            <a:off x="3577976" y="1586754"/>
            <a:ext cx="770691" cy="307777"/>
          </a:xfrm>
          <a:prstGeom prst="rect">
            <a:avLst/>
          </a:prstGeom>
          <a:noFill/>
        </p:spPr>
        <p:txBody>
          <a:bodyPr wrap="square" rtlCol="0">
            <a:spAutoFit/>
          </a:bodyPr>
          <a:lstStyle/>
          <a:p>
            <a:r>
              <a:rPr lang="en-US" altLang="ja-JP" sz="1400" b="1" dirty="0" smtClean="0">
                <a:solidFill>
                  <a:schemeClr val="tx1"/>
                </a:solidFill>
              </a:rPr>
              <a:t>Mn-O2</a:t>
            </a:r>
            <a:endParaRPr kumimoji="1" lang="ja-JP" altLang="en-US" sz="1400" b="1" dirty="0">
              <a:solidFill>
                <a:schemeClr val="tx1"/>
              </a:solidFill>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812" y="840874"/>
            <a:ext cx="2778797" cy="297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線矢印コネクタ 13"/>
          <p:cNvCxnSpPr/>
          <p:nvPr/>
        </p:nvCxnSpPr>
        <p:spPr bwMode="auto">
          <a:xfrm>
            <a:off x="7341061" y="1178290"/>
            <a:ext cx="432048" cy="72008"/>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p:nvPr/>
        </p:nvCxnSpPr>
        <p:spPr bwMode="auto">
          <a:xfrm>
            <a:off x="7485077" y="1436748"/>
            <a:ext cx="0" cy="46555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7387763" y="920694"/>
            <a:ext cx="770691" cy="307777"/>
          </a:xfrm>
          <a:prstGeom prst="rect">
            <a:avLst/>
          </a:prstGeom>
          <a:noFill/>
        </p:spPr>
        <p:txBody>
          <a:bodyPr wrap="square" rtlCol="0">
            <a:spAutoFit/>
          </a:bodyPr>
          <a:lstStyle/>
          <a:p>
            <a:r>
              <a:rPr lang="en-US" altLang="ja-JP" sz="1400" b="1" dirty="0" smtClean="0">
                <a:solidFill>
                  <a:schemeClr val="tx1"/>
                </a:solidFill>
              </a:rPr>
              <a:t>Mn-O1</a:t>
            </a:r>
            <a:endParaRPr kumimoji="1" lang="ja-JP" altLang="en-US" sz="1400" b="1" dirty="0">
              <a:solidFill>
                <a:schemeClr val="tx1"/>
              </a:solidFill>
            </a:endParaRPr>
          </a:p>
        </p:txBody>
      </p:sp>
      <p:sp>
        <p:nvSpPr>
          <p:cNvPr id="17" name="テキスト ボックス 16"/>
          <p:cNvSpPr txBox="1"/>
          <p:nvPr/>
        </p:nvSpPr>
        <p:spPr>
          <a:xfrm>
            <a:off x="7438084" y="1553310"/>
            <a:ext cx="770691" cy="307777"/>
          </a:xfrm>
          <a:prstGeom prst="rect">
            <a:avLst/>
          </a:prstGeom>
          <a:noFill/>
        </p:spPr>
        <p:txBody>
          <a:bodyPr wrap="square" rtlCol="0">
            <a:spAutoFit/>
          </a:bodyPr>
          <a:lstStyle/>
          <a:p>
            <a:r>
              <a:rPr lang="en-US" altLang="ja-JP" sz="1400" b="1" dirty="0" smtClean="0">
                <a:solidFill>
                  <a:schemeClr val="tx1"/>
                </a:solidFill>
              </a:rPr>
              <a:t>Mn-O2</a:t>
            </a:r>
            <a:endParaRPr kumimoji="1" lang="ja-JP" altLang="en-US" sz="1400" b="1" dirty="0">
              <a:solidFill>
                <a:schemeClr val="tx1"/>
              </a:solidFill>
            </a:endParaRPr>
          </a:p>
        </p:txBody>
      </p:sp>
      <p:sp>
        <p:nvSpPr>
          <p:cNvPr id="18" name="右カーブ矢印 17"/>
          <p:cNvSpPr/>
          <p:nvPr/>
        </p:nvSpPr>
        <p:spPr bwMode="auto">
          <a:xfrm>
            <a:off x="1691435" y="2469302"/>
            <a:ext cx="432048" cy="576064"/>
          </a:xfrm>
          <a:prstGeom prst="curved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3366FF"/>
              </a:solidFill>
              <a:effectLst/>
              <a:latin typeface="Times New Roman" pitchFamily="18" charset="0"/>
              <a:ea typeface="ＭＳ Ｐゴシック" pitchFamily="50" charset="-128"/>
            </a:endParaRPr>
          </a:p>
        </p:txBody>
      </p:sp>
      <p:sp>
        <p:nvSpPr>
          <p:cNvPr id="19" name="テキスト ボックス 18"/>
          <p:cNvSpPr txBox="1"/>
          <p:nvPr/>
        </p:nvSpPr>
        <p:spPr>
          <a:xfrm>
            <a:off x="607424" y="2594563"/>
            <a:ext cx="1105426" cy="307777"/>
          </a:xfrm>
          <a:prstGeom prst="rect">
            <a:avLst/>
          </a:prstGeom>
          <a:noFill/>
        </p:spPr>
        <p:txBody>
          <a:bodyPr wrap="square" rtlCol="0">
            <a:spAutoFit/>
          </a:bodyPr>
          <a:lstStyle/>
          <a:p>
            <a:r>
              <a:rPr lang="en-US" altLang="ja-JP" sz="1400" b="1" dirty="0" smtClean="0">
                <a:solidFill>
                  <a:schemeClr val="tx1"/>
                </a:solidFill>
              </a:rPr>
              <a:t>Mn-O2-Mn</a:t>
            </a:r>
            <a:endParaRPr kumimoji="1" lang="ja-JP" altLang="en-US" sz="1400" b="1" dirty="0">
              <a:solidFill>
                <a:schemeClr val="tx1"/>
              </a:solidFill>
            </a:endParaRPr>
          </a:p>
        </p:txBody>
      </p:sp>
      <p:sp>
        <p:nvSpPr>
          <p:cNvPr id="20" name="右カーブ矢印 19"/>
          <p:cNvSpPr/>
          <p:nvPr/>
        </p:nvSpPr>
        <p:spPr bwMode="auto">
          <a:xfrm rot="16200000">
            <a:off x="2901850" y="3189382"/>
            <a:ext cx="432048" cy="576064"/>
          </a:xfrm>
          <a:prstGeom prst="curvedRightArrow">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3366FF"/>
              </a:solidFill>
              <a:effectLst/>
              <a:latin typeface="Times New Roman" pitchFamily="18" charset="0"/>
              <a:ea typeface="ＭＳ Ｐゴシック" pitchFamily="50" charset="-128"/>
            </a:endParaRPr>
          </a:p>
        </p:txBody>
      </p:sp>
      <p:sp>
        <p:nvSpPr>
          <p:cNvPr id="21" name="テキスト ボックス 20"/>
          <p:cNvSpPr txBox="1"/>
          <p:nvPr/>
        </p:nvSpPr>
        <p:spPr>
          <a:xfrm>
            <a:off x="2589904" y="3693438"/>
            <a:ext cx="1105426" cy="307777"/>
          </a:xfrm>
          <a:prstGeom prst="rect">
            <a:avLst/>
          </a:prstGeom>
          <a:noFill/>
        </p:spPr>
        <p:txBody>
          <a:bodyPr wrap="square" rtlCol="0">
            <a:spAutoFit/>
          </a:bodyPr>
          <a:lstStyle/>
          <a:p>
            <a:r>
              <a:rPr lang="en-US" altLang="ja-JP" sz="1400" b="1" dirty="0" smtClean="0">
                <a:solidFill>
                  <a:schemeClr val="tx1"/>
                </a:solidFill>
              </a:rPr>
              <a:t>Mn-O1-Mn</a:t>
            </a:r>
            <a:endParaRPr kumimoji="1" lang="ja-JP" altLang="en-US" sz="1400" b="1" dirty="0">
              <a:solidFill>
                <a:schemeClr val="tx1"/>
              </a:solidFill>
            </a:endParaRPr>
          </a:p>
        </p:txBody>
      </p:sp>
      <p:pic>
        <p:nvPicPr>
          <p:cNvPr id="266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981304"/>
            <a:ext cx="4333056" cy="242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167" y="3991899"/>
            <a:ext cx="4478163" cy="245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1495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en-US" altLang="ja-JP" dirty="0"/>
              <a:t>magnetic </a:t>
            </a:r>
            <a:r>
              <a:rPr lang="en-US" altLang="ja-JP" dirty="0" smtClean="0"/>
              <a:t>susceptibilities</a:t>
            </a:r>
            <a:endParaRPr lang="en-US" altLang="ja-JP" dirty="0"/>
          </a:p>
        </p:txBody>
      </p:sp>
      <p:sp>
        <p:nvSpPr>
          <p:cNvPr id="4" name="日付プレースホルダー 3"/>
          <p:cNvSpPr>
            <a:spLocks noGrp="1"/>
          </p:cNvSpPr>
          <p:nvPr>
            <p:ph type="dt" sz="half" idx="10"/>
          </p:nvPr>
        </p:nvSpPr>
        <p:spPr/>
        <p:txBody>
          <a:bodyPr/>
          <a:lstStyle/>
          <a:p>
            <a:r>
              <a:rPr kumimoji="1" lang="en-US" altLang="ja-JP" smtClean="0"/>
              <a:t>2013/9/18</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9</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02" y="2066287"/>
            <a:ext cx="2925830" cy="281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2098249"/>
            <a:ext cx="2903192" cy="279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009" y="2074481"/>
            <a:ext cx="2903191" cy="279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755576" y="1490223"/>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0.9</a:t>
            </a:r>
            <a:r>
              <a:rPr lang="en-US" altLang="ja-JP" sz="2000" b="1" dirty="0" smtClean="0">
                <a:solidFill>
                  <a:schemeClr val="tx1"/>
                </a:solidFill>
              </a:rPr>
              <a:t>Ca</a:t>
            </a:r>
            <a:r>
              <a:rPr lang="en-US" altLang="ja-JP" sz="2000" b="1" baseline="-25000" dirty="0" smtClean="0">
                <a:solidFill>
                  <a:schemeClr val="tx1"/>
                </a:solidFill>
              </a:rPr>
              <a:t>0.1</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sp>
        <p:nvSpPr>
          <p:cNvPr id="10" name="テキスト ボックス 9"/>
          <p:cNvSpPr txBox="1"/>
          <p:nvPr/>
        </p:nvSpPr>
        <p:spPr>
          <a:xfrm>
            <a:off x="3496075" y="1533773"/>
            <a:ext cx="2275999"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0.85</a:t>
            </a:r>
            <a:r>
              <a:rPr lang="en-US" altLang="ja-JP" sz="2000" b="1" dirty="0" smtClean="0">
                <a:solidFill>
                  <a:schemeClr val="tx1"/>
                </a:solidFill>
              </a:rPr>
              <a:t>Ca</a:t>
            </a:r>
            <a:r>
              <a:rPr lang="en-US" altLang="ja-JP" sz="2000" b="1" baseline="-25000" dirty="0" smtClean="0">
                <a:solidFill>
                  <a:schemeClr val="tx1"/>
                </a:solidFill>
              </a:rPr>
              <a:t>0.15</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sp>
        <p:nvSpPr>
          <p:cNvPr id="11" name="テキスト ボックス 10"/>
          <p:cNvSpPr txBox="1"/>
          <p:nvPr/>
        </p:nvSpPr>
        <p:spPr>
          <a:xfrm>
            <a:off x="6444208" y="1533773"/>
            <a:ext cx="2103726" cy="400110"/>
          </a:xfrm>
          <a:prstGeom prst="rect">
            <a:avLst/>
          </a:prstGeom>
          <a:noFill/>
        </p:spPr>
        <p:txBody>
          <a:bodyPr wrap="square" rtlCol="0">
            <a:spAutoFit/>
          </a:bodyPr>
          <a:lstStyle/>
          <a:p>
            <a:r>
              <a:rPr lang="en-US" altLang="ja-JP" sz="2000" b="1" dirty="0" smtClean="0">
                <a:solidFill>
                  <a:schemeClr val="tx1"/>
                </a:solidFill>
              </a:rPr>
              <a:t>La</a:t>
            </a:r>
            <a:r>
              <a:rPr lang="en-US" altLang="ja-JP" sz="2000" b="1" baseline="-25000" dirty="0" smtClean="0">
                <a:solidFill>
                  <a:schemeClr val="tx1"/>
                </a:solidFill>
              </a:rPr>
              <a:t>0.8</a:t>
            </a:r>
            <a:r>
              <a:rPr lang="en-US" altLang="ja-JP" sz="2000" b="1" dirty="0" smtClean="0">
                <a:solidFill>
                  <a:schemeClr val="tx1"/>
                </a:solidFill>
              </a:rPr>
              <a:t>Ca</a:t>
            </a:r>
            <a:r>
              <a:rPr lang="en-US" altLang="ja-JP" sz="2000" b="1" baseline="-25000" dirty="0" smtClean="0">
                <a:solidFill>
                  <a:schemeClr val="tx1"/>
                </a:solidFill>
              </a:rPr>
              <a:t>0.2</a:t>
            </a:r>
            <a:r>
              <a:rPr lang="en-US" altLang="ja-JP" sz="2000" b="1" dirty="0" smtClean="0">
                <a:solidFill>
                  <a:schemeClr val="tx1"/>
                </a:solidFill>
              </a:rPr>
              <a:t>MnO</a:t>
            </a:r>
            <a:r>
              <a:rPr lang="en-US" altLang="ja-JP" sz="2000" b="1" baseline="-25000" dirty="0" smtClean="0">
                <a:solidFill>
                  <a:schemeClr val="tx1"/>
                </a:solidFill>
              </a:rPr>
              <a:t>3</a:t>
            </a:r>
            <a:endParaRPr kumimoji="1" lang="ja-JP" altLang="en-US" sz="2000" b="1" baseline="-25000" dirty="0">
              <a:solidFill>
                <a:schemeClr val="tx1"/>
              </a:solidFill>
            </a:endParaRPr>
          </a:p>
        </p:txBody>
      </p:sp>
      <p:sp>
        <p:nvSpPr>
          <p:cNvPr id="12" name="テキスト ボックス 11"/>
          <p:cNvSpPr txBox="1"/>
          <p:nvPr/>
        </p:nvSpPr>
        <p:spPr>
          <a:xfrm>
            <a:off x="156472" y="4995484"/>
            <a:ext cx="3587423" cy="400110"/>
          </a:xfrm>
          <a:prstGeom prst="rect">
            <a:avLst/>
          </a:prstGeom>
          <a:noFill/>
        </p:spPr>
        <p:txBody>
          <a:bodyPr wrap="square" rtlCol="0">
            <a:spAutoFit/>
          </a:bodyPr>
          <a:lstStyle/>
          <a:p>
            <a:r>
              <a:rPr lang="en-US" altLang="ja-JP" sz="2000" b="1" dirty="0"/>
              <a:t>a</a:t>
            </a:r>
            <a:r>
              <a:rPr lang="en-US" altLang="ja-JP" sz="2000" b="1" dirty="0" smtClean="0"/>
              <a:t>ntiferromagnetic ordering</a:t>
            </a:r>
            <a:endParaRPr kumimoji="1" lang="ja-JP" altLang="en-US" sz="2000" b="1" baseline="-25000" dirty="0"/>
          </a:p>
        </p:txBody>
      </p:sp>
      <p:sp>
        <p:nvSpPr>
          <p:cNvPr id="13" name="テキスト ボックス 12"/>
          <p:cNvSpPr txBox="1"/>
          <p:nvPr/>
        </p:nvSpPr>
        <p:spPr>
          <a:xfrm>
            <a:off x="6226553" y="5395594"/>
            <a:ext cx="2815079" cy="400110"/>
          </a:xfrm>
          <a:prstGeom prst="rect">
            <a:avLst/>
          </a:prstGeom>
          <a:noFill/>
        </p:spPr>
        <p:txBody>
          <a:bodyPr wrap="square" rtlCol="0">
            <a:spAutoFit/>
          </a:bodyPr>
          <a:lstStyle/>
          <a:p>
            <a:r>
              <a:rPr lang="en-US" altLang="ja-JP" sz="2000" b="1" dirty="0" smtClean="0"/>
              <a:t>ferromagnetic ordering</a:t>
            </a:r>
            <a:endParaRPr kumimoji="1" lang="ja-JP" altLang="en-US" sz="2000" b="1" baseline="-25000" dirty="0"/>
          </a:p>
        </p:txBody>
      </p:sp>
      <p:cxnSp>
        <p:nvCxnSpPr>
          <p:cNvPr id="14" name="直線矢印コネクタ 13"/>
          <p:cNvCxnSpPr/>
          <p:nvPr/>
        </p:nvCxnSpPr>
        <p:spPr bwMode="auto">
          <a:xfrm>
            <a:off x="3421942" y="5595649"/>
            <a:ext cx="2514067" cy="0"/>
          </a:xfrm>
          <a:prstGeom prst="straightConnector1">
            <a:avLst/>
          </a:prstGeom>
          <a:solidFill>
            <a:schemeClr val="accent1"/>
          </a:solidFill>
          <a:ln w="31750" cap="flat" cmpd="sng" algn="ctr">
            <a:solidFill>
              <a:srgbClr val="0066FF"/>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p:cNvSpPr txBox="1"/>
          <p:nvPr/>
        </p:nvSpPr>
        <p:spPr>
          <a:xfrm>
            <a:off x="542643" y="5724583"/>
            <a:ext cx="2815079" cy="400110"/>
          </a:xfrm>
          <a:prstGeom prst="rect">
            <a:avLst/>
          </a:prstGeom>
          <a:noFill/>
        </p:spPr>
        <p:txBody>
          <a:bodyPr wrap="square" rtlCol="0">
            <a:spAutoFit/>
          </a:bodyPr>
          <a:lstStyle/>
          <a:p>
            <a:r>
              <a:rPr lang="en-US" altLang="ja-JP" sz="2000" b="1" dirty="0" smtClean="0"/>
              <a:t>ferromagnetic ordering</a:t>
            </a:r>
            <a:endParaRPr kumimoji="1" lang="ja-JP" altLang="en-US" sz="2000" b="1" baseline="-25000" dirty="0"/>
          </a:p>
        </p:txBody>
      </p:sp>
      <p:sp>
        <p:nvSpPr>
          <p:cNvPr id="16" name="テキスト ボックス 15"/>
          <p:cNvSpPr txBox="1"/>
          <p:nvPr/>
        </p:nvSpPr>
        <p:spPr>
          <a:xfrm>
            <a:off x="1568267" y="5215373"/>
            <a:ext cx="763831" cy="584775"/>
          </a:xfrm>
          <a:prstGeom prst="rect">
            <a:avLst/>
          </a:prstGeom>
          <a:noFill/>
        </p:spPr>
        <p:txBody>
          <a:bodyPr wrap="square" rtlCol="0">
            <a:spAutoFit/>
          </a:bodyPr>
          <a:lstStyle/>
          <a:p>
            <a:r>
              <a:rPr lang="en-US" altLang="ja-JP" sz="3200" b="1" dirty="0"/>
              <a:t>+</a:t>
            </a:r>
            <a:endParaRPr kumimoji="1" lang="ja-JP" altLang="en-US" sz="3200" b="1" baseline="-25000" dirty="0"/>
          </a:p>
        </p:txBody>
      </p:sp>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8611</TotalTime>
  <Words>2263</Words>
  <Application>Microsoft Macintosh PowerPoint</Application>
  <PresentationFormat>画面に合わせる (4:3)</PresentationFormat>
  <Paragraphs>198</Paragraphs>
  <Slides>15</Slides>
  <Notes>15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17" baseType="lpstr">
      <vt:lpstr>Office ​​テーマ</vt:lpstr>
      <vt:lpstr>Equation</vt:lpstr>
      <vt:lpstr>PowerPoint プレゼンテーション</vt:lpstr>
      <vt:lpstr>酸化物熱電変換材料</vt:lpstr>
      <vt:lpstr>酸化物熱電変換材料</vt:lpstr>
      <vt:lpstr>Phase diagram of La1-xCaxMnO3</vt:lpstr>
      <vt:lpstr>Experimental procedure</vt:lpstr>
      <vt:lpstr>X-ray diffraction</vt:lpstr>
      <vt:lpstr>lattice parameters</vt:lpstr>
      <vt:lpstr>interionic distances and angles</vt:lpstr>
      <vt:lpstr>magnetic susceptibilities</vt:lpstr>
      <vt:lpstr>thermoelectric properties</vt:lpstr>
      <vt:lpstr>power factors</vt:lpstr>
      <vt:lpstr>Jonker Plot @RT</vt:lpstr>
      <vt:lpstr>power factor @RT            ZT @RT</vt:lpstr>
      <vt:lpstr>summary</vt:lpstr>
      <vt:lpstr>PowerPoint プレゼンテーション</vt:lpstr>
    </vt:vector>
  </TitlesOfParts>
  <Company>Yokohama National Uiversity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hiro</dc:creator>
  <cp:lastModifiedBy>中津川 博</cp:lastModifiedBy>
  <cp:revision>351</cp:revision>
  <cp:lastPrinted>2013-09-13T08:39:14Z</cp:lastPrinted>
  <dcterms:created xsi:type="dcterms:W3CDTF">2012-09-17T16:51:57Z</dcterms:created>
  <dcterms:modified xsi:type="dcterms:W3CDTF">2013-09-17T12:36:00Z</dcterms:modified>
</cp:coreProperties>
</file>