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4" r:id="rId3"/>
    <p:sldId id="310" r:id="rId4"/>
    <p:sldId id="299" r:id="rId5"/>
    <p:sldId id="286" r:id="rId6"/>
    <p:sldId id="304" r:id="rId7"/>
    <p:sldId id="303" r:id="rId8"/>
    <p:sldId id="302" r:id="rId9"/>
    <p:sldId id="301" r:id="rId10"/>
    <p:sldId id="300" r:id="rId11"/>
    <p:sldId id="307" r:id="rId12"/>
    <p:sldId id="306" r:id="rId13"/>
    <p:sldId id="305" r:id="rId14"/>
    <p:sldId id="282" r:id="rId15"/>
    <p:sldId id="283" r:id="rId16"/>
    <p:sldId id="322" r:id="rId17"/>
    <p:sldId id="323" r:id="rId18"/>
    <p:sldId id="324" r:id="rId19"/>
    <p:sldId id="311" r:id="rId20"/>
    <p:sldId id="312" r:id="rId21"/>
    <p:sldId id="313" r:id="rId22"/>
    <p:sldId id="314" r:id="rId23"/>
    <p:sldId id="315" r:id="rId24"/>
    <p:sldId id="316" r:id="rId25"/>
    <p:sldId id="317" r:id="rId26"/>
    <p:sldId id="318" r:id="rId27"/>
    <p:sldId id="319" r:id="rId28"/>
    <p:sldId id="321" r:id="rId29"/>
    <p:sldId id="289"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742" autoAdjust="0"/>
  </p:normalViewPr>
  <p:slideViewPr>
    <p:cSldViewPr showGuides="1">
      <p:cViewPr>
        <p:scale>
          <a:sx n="50" d="100"/>
          <a:sy n="50" d="100"/>
        </p:scale>
        <p:origin x="-187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9" tIns="45715" rIns="91429" bIns="45715" rtlCol="0"/>
          <a:lstStyle>
            <a:lvl1pPr algn="r">
              <a:defRPr sz="1200"/>
            </a:lvl1pPr>
          </a:lstStyle>
          <a:p>
            <a:fld id="{5AADEA73-BDC4-4447-842E-4BE47F6E5CBB}" type="datetimeFigureOut">
              <a:rPr kumimoji="1" lang="ja-JP" altLang="en-US" smtClean="0"/>
              <a:t>2014/3/20</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9" tIns="45715" rIns="91429"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1429" tIns="45715" rIns="91429" bIns="45715" rtlCol="0" anchor="b"/>
          <a:lstStyle>
            <a:lvl1pPr algn="r">
              <a:defRPr sz="12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それでは、このような</a:t>
            </a:r>
            <a:r>
              <a:rPr kumimoji="1" lang="en-US" altLang="ja-JP" dirty="0" smtClean="0"/>
              <a:t>Title</a:t>
            </a:r>
            <a:r>
              <a:rPr kumimoji="1" lang="ja-JP" altLang="en-US" dirty="0" smtClean="0"/>
              <a:t>で横浜国大 中津川が発表させて頂きます。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LaCaMnO3</a:t>
            </a:r>
            <a:r>
              <a:rPr kumimoji="1" lang="ja-JP" altLang="en-US" dirty="0" smtClean="0"/>
              <a:t>の室温で測定した熱伝導率を示します。</a:t>
            </a:r>
            <a:r>
              <a:rPr kumimoji="1" lang="en-US" altLang="ja-JP" dirty="0" smtClean="0"/>
              <a:t>x</a:t>
            </a:r>
            <a:r>
              <a:rPr kumimoji="1" lang="ja-JP" altLang="en-US" dirty="0" smtClean="0"/>
              <a:t>の増加に従い、</a:t>
            </a:r>
            <a:r>
              <a:rPr kumimoji="1" lang="en-US" altLang="ja-JP" dirty="0" err="1" smtClean="0"/>
              <a:t>Mn</a:t>
            </a:r>
            <a:r>
              <a:rPr kumimoji="1" lang="en-US" altLang="ja-JP" dirty="0" smtClean="0"/>
              <a:t>-O-</a:t>
            </a:r>
            <a:r>
              <a:rPr kumimoji="1" lang="en-US" altLang="ja-JP" dirty="0" err="1" smtClean="0"/>
              <a:t>Mn</a:t>
            </a:r>
            <a:r>
              <a:rPr kumimoji="1" lang="ja-JP" altLang="en-US" dirty="0" smtClean="0"/>
              <a:t>角度の傾きが減少しますので、熱伝導率が増加傾向を示すと考えられます。ただし、約</a:t>
            </a:r>
            <a:r>
              <a:rPr kumimoji="1" lang="en-US" altLang="ja-JP" dirty="0" smtClean="0"/>
              <a:t>1.5W/</a:t>
            </a:r>
            <a:r>
              <a:rPr kumimoji="1" lang="en-US" altLang="ja-JP" dirty="0" err="1" smtClean="0"/>
              <a:t>mK</a:t>
            </a:r>
            <a:r>
              <a:rPr kumimoji="1" lang="ja-JP" altLang="en-US" dirty="0" smtClean="0"/>
              <a:t>という低い熱伝導率を示しています。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PrSrMnO3</a:t>
            </a:r>
            <a:r>
              <a:rPr kumimoji="1" lang="ja-JP" altLang="en-US" dirty="0" smtClean="0"/>
              <a:t>の熱電特性を探索する為、高温物性を</a:t>
            </a:r>
            <a:r>
              <a:rPr kumimoji="1" lang="en-US" altLang="ja-JP" dirty="0" smtClean="0"/>
              <a:t>ZEM-3</a:t>
            </a:r>
            <a:r>
              <a:rPr kumimoji="1" lang="ja-JP" altLang="en-US" dirty="0" smtClean="0"/>
              <a:t>を用いて測定しました。</a:t>
            </a:r>
            <a:r>
              <a:rPr kumimoji="1" lang="en-US" altLang="ja-JP" dirty="0" smtClean="0"/>
              <a:t>x=0.1</a:t>
            </a:r>
            <a:r>
              <a:rPr kumimoji="1" lang="ja-JP" altLang="en-US" dirty="0" smtClean="0"/>
              <a:t>と</a:t>
            </a:r>
            <a:r>
              <a:rPr kumimoji="1" lang="en-US" altLang="ja-JP" dirty="0" smtClean="0"/>
              <a:t>0.2</a:t>
            </a:r>
            <a:r>
              <a:rPr kumimoji="1" lang="ja-JP" altLang="en-US" dirty="0" smtClean="0"/>
              <a:t>の</a:t>
            </a:r>
            <a:r>
              <a:rPr kumimoji="1" lang="en-US" altLang="ja-JP" dirty="0" smtClean="0"/>
              <a:t>P</a:t>
            </a:r>
            <a:r>
              <a:rPr kumimoji="1" lang="ja-JP" altLang="en-US" dirty="0" smtClean="0"/>
              <a:t>型のゼーベック係数は、高温では</a:t>
            </a:r>
            <a:r>
              <a:rPr kumimoji="1" lang="en-US" altLang="ja-JP" dirty="0" smtClean="0"/>
              <a:t>N</a:t>
            </a:r>
            <a:r>
              <a:rPr kumimoji="1" lang="ja-JP" altLang="en-US" dirty="0" smtClean="0"/>
              <a:t>型に変化して行くことが分かります。また、</a:t>
            </a:r>
            <a:r>
              <a:rPr kumimoji="1" lang="en-US" altLang="ja-JP" dirty="0" smtClean="0"/>
              <a:t>x=0.5</a:t>
            </a:r>
            <a:r>
              <a:rPr kumimoji="1" lang="ja-JP" altLang="en-US" dirty="0" smtClean="0"/>
              <a:t>と</a:t>
            </a:r>
            <a:r>
              <a:rPr kumimoji="1" lang="en-US" altLang="ja-JP" dirty="0" smtClean="0"/>
              <a:t>0.7</a:t>
            </a:r>
            <a:r>
              <a:rPr kumimoji="1" lang="ja-JP" altLang="en-US" dirty="0" smtClean="0"/>
              <a:t>についても測定し、高い</a:t>
            </a:r>
            <a:r>
              <a:rPr kumimoji="1" lang="en-US" altLang="ja-JP" dirty="0" smtClean="0"/>
              <a:t>N</a:t>
            </a:r>
            <a:r>
              <a:rPr kumimoji="1" lang="ja-JP" altLang="en-US" dirty="0" smtClean="0"/>
              <a:t>型のゼーベック係数を確認しました。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電気抵抗率の温度依存性を示します。</a:t>
            </a:r>
            <a:r>
              <a:rPr kumimoji="1" lang="en-US" altLang="ja-JP" dirty="0" smtClean="0"/>
              <a:t>x=0.1</a:t>
            </a:r>
            <a:r>
              <a:rPr kumimoji="1" lang="ja-JP" altLang="en-US" dirty="0" smtClean="0"/>
              <a:t>と</a:t>
            </a:r>
            <a:r>
              <a:rPr kumimoji="1" lang="en-US" altLang="ja-JP" dirty="0" smtClean="0"/>
              <a:t>0.2</a:t>
            </a:r>
            <a:r>
              <a:rPr kumimoji="1" lang="ja-JP" altLang="en-US" dirty="0" smtClean="0"/>
              <a:t>は半導体的挙動を示していますが、</a:t>
            </a:r>
            <a:r>
              <a:rPr kumimoji="1" lang="en-US" altLang="ja-JP" dirty="0" smtClean="0"/>
              <a:t>x=0.3</a:t>
            </a:r>
            <a:r>
              <a:rPr kumimoji="1" lang="ja-JP" altLang="en-US" dirty="0" smtClean="0"/>
              <a:t>と</a:t>
            </a:r>
            <a:r>
              <a:rPr kumimoji="1" lang="en-US" altLang="ja-JP" dirty="0" smtClean="0"/>
              <a:t>0.4</a:t>
            </a:r>
            <a:r>
              <a:rPr kumimoji="1" lang="ja-JP" altLang="en-US" dirty="0" smtClean="0"/>
              <a:t>では強い強磁性相互作用により金属</a:t>
            </a:r>
            <a:r>
              <a:rPr kumimoji="1" lang="en-US" altLang="ja-JP" dirty="0" smtClean="0"/>
              <a:t>-</a:t>
            </a:r>
            <a:r>
              <a:rPr kumimoji="1" lang="ja-JP" altLang="en-US" dirty="0" smtClean="0"/>
              <a:t>絶縁体転移が確認されます。一方、</a:t>
            </a:r>
            <a:r>
              <a:rPr kumimoji="1" lang="en-US" altLang="ja-JP" dirty="0" smtClean="0"/>
              <a:t>x=0.5</a:t>
            </a:r>
            <a:r>
              <a:rPr kumimoji="1" lang="ja-JP" altLang="en-US" dirty="0" smtClean="0"/>
              <a:t>と</a:t>
            </a:r>
            <a:r>
              <a:rPr kumimoji="1" lang="en-US" altLang="ja-JP" dirty="0" smtClean="0"/>
              <a:t>0.7</a:t>
            </a:r>
            <a:r>
              <a:rPr kumimoji="1" lang="ja-JP" altLang="en-US" dirty="0" smtClean="0"/>
              <a:t>では電荷整列により低温での金属的挙動が消滅していますが、高温では低い電気抵抗率が維持されています。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6270"/>
            <a:r>
              <a:rPr kumimoji="1" lang="ja-JP" altLang="en-US" dirty="0" smtClean="0"/>
              <a:t>以上のデータの性能指数</a:t>
            </a:r>
            <a:r>
              <a:rPr kumimoji="1" lang="en-US" altLang="ja-JP" dirty="0" smtClean="0"/>
              <a:t>ZT</a:t>
            </a:r>
            <a:r>
              <a:rPr kumimoji="1" lang="ja-JP" altLang="en-US" dirty="0" smtClean="0"/>
              <a:t>を示します。</a:t>
            </a:r>
            <a:r>
              <a:rPr kumimoji="1" lang="en-US" altLang="ja-JP" dirty="0" smtClean="0"/>
              <a:t>x=0.1</a:t>
            </a:r>
            <a:r>
              <a:rPr kumimoji="1" lang="ja-JP" altLang="en-US" dirty="0" smtClean="0"/>
              <a:t>の</a:t>
            </a:r>
            <a:r>
              <a:rPr kumimoji="1" lang="en-US" altLang="ja-JP" dirty="0" smtClean="0"/>
              <a:t>P</a:t>
            </a:r>
            <a:r>
              <a:rPr kumimoji="1" lang="ja-JP" altLang="en-US" dirty="0" smtClean="0"/>
              <a:t>型の熱電性能は</a:t>
            </a:r>
            <a:r>
              <a:rPr kumimoji="1" lang="en-US" altLang="ja-JP" dirty="0" smtClean="0"/>
              <a:t>500K</a:t>
            </a:r>
            <a:r>
              <a:rPr kumimoji="1" lang="ja-JP" altLang="en-US" dirty="0" smtClean="0"/>
              <a:t>で</a:t>
            </a:r>
            <a:r>
              <a:rPr kumimoji="1" lang="en-US" altLang="ja-JP" dirty="0" smtClean="0"/>
              <a:t>ZT=0.002</a:t>
            </a:r>
            <a:r>
              <a:rPr kumimoji="1" lang="ja-JP" altLang="en-US" dirty="0" smtClean="0"/>
              <a:t>の極大値を示します。一方、</a:t>
            </a:r>
            <a:r>
              <a:rPr kumimoji="1" lang="en-US" altLang="ja-JP" dirty="0" smtClean="0"/>
              <a:t>N</a:t>
            </a:r>
            <a:r>
              <a:rPr kumimoji="1" lang="ja-JP" altLang="en-US" dirty="0" smtClean="0"/>
              <a:t>型の熱電性能は温度に対して単調増加を示し、</a:t>
            </a:r>
            <a:r>
              <a:rPr kumimoji="1" lang="en-US" altLang="ja-JP" dirty="0" smtClean="0"/>
              <a:t>x=0.7</a:t>
            </a:r>
            <a:r>
              <a:rPr kumimoji="1" lang="ja-JP" altLang="en-US" dirty="0" smtClean="0"/>
              <a:t>では</a:t>
            </a:r>
            <a:r>
              <a:rPr kumimoji="1" lang="en-US" altLang="ja-JP" dirty="0" smtClean="0"/>
              <a:t>ZT=0.09</a:t>
            </a:r>
            <a:r>
              <a:rPr kumimoji="1" lang="ja-JP" altLang="en-US" dirty="0" smtClean="0"/>
              <a:t>の</a:t>
            </a:r>
            <a:r>
              <a:rPr kumimoji="1" lang="ja-JP" altLang="en-US" smtClean="0"/>
              <a:t>最大値に近づいて</a:t>
            </a:r>
            <a:r>
              <a:rPr kumimoji="1" lang="ja-JP" altLang="en-US" dirty="0" smtClean="0"/>
              <a:t>います。ここで、熱伝導率は</a:t>
            </a:r>
            <a:r>
              <a:rPr kumimoji="1" lang="en-US" altLang="ja-JP" dirty="0" smtClean="0"/>
              <a:t>1.5W/</a:t>
            </a:r>
            <a:r>
              <a:rPr kumimoji="1" lang="en-US" altLang="ja-JP" dirty="0" err="1" smtClean="0"/>
              <a:t>mK</a:t>
            </a:r>
            <a:r>
              <a:rPr kumimoji="1" lang="ja-JP" altLang="en-US" dirty="0" smtClean="0"/>
              <a:t>と仮定しました。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以上を纏めます。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14</a:t>
            </a:fld>
            <a:endParaRPr kumimoji="1" lang="ja-JP" altLang="en-US"/>
          </a:p>
        </p:txBody>
      </p:sp>
    </p:spTree>
    <p:extLst>
      <p:ext uri="{BB962C8B-B14F-4D97-AF65-F5344CB8AC3E}">
        <p14:creationId xmlns:p14="http://schemas.microsoft.com/office/powerpoint/2010/main" val="10478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0">
              <a:defRPr/>
            </a:pPr>
            <a:r>
              <a:rPr lang="ja-JP" altLang="ja-JP"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温度差に対する</a:t>
            </a:r>
            <a:r>
              <a:rPr kumimoji="1" lang="en-US" altLang="ja-JP" dirty="0" smtClean="0"/>
              <a:t>1</a:t>
            </a:r>
            <a:r>
              <a:rPr kumimoji="1" lang="ja-JP" altLang="en-US" dirty="0" smtClean="0"/>
              <a:t>ペアあたりの最大出力と最大変換効率を示します。どちらも、温度差に対して増加関数になっています。もし、</a:t>
            </a:r>
            <a:r>
              <a:rPr kumimoji="1" lang="en-US" altLang="ja-JP" dirty="0" smtClean="0"/>
              <a:t>800K</a:t>
            </a:r>
            <a:r>
              <a:rPr kumimoji="1" lang="ja-JP" altLang="en-US" dirty="0" smtClean="0"/>
              <a:t>の温度差を与えることができれば、</a:t>
            </a:r>
            <a:r>
              <a:rPr kumimoji="1" lang="en-US" altLang="ja-JP" dirty="0" smtClean="0"/>
              <a:t>10</a:t>
            </a:r>
            <a:r>
              <a:rPr kumimoji="1" lang="ja-JP" altLang="en-US" dirty="0" smtClean="0"/>
              <a:t>対の</a:t>
            </a:r>
            <a:r>
              <a:rPr kumimoji="1" lang="en-US" altLang="ja-JP" dirty="0" smtClean="0"/>
              <a:t>PN</a:t>
            </a:r>
            <a:r>
              <a:rPr kumimoji="1" lang="ja-JP" altLang="en-US" dirty="0" smtClean="0"/>
              <a:t>素子でも</a:t>
            </a:r>
            <a:r>
              <a:rPr kumimoji="1" lang="en-US" altLang="ja-JP" dirty="0" smtClean="0"/>
              <a:t>1W</a:t>
            </a:r>
            <a:r>
              <a:rPr kumimoji="1" lang="ja-JP" altLang="en-US" dirty="0" smtClean="0"/>
              <a:t>の最大出力が可能であり、約</a:t>
            </a:r>
            <a:r>
              <a:rPr kumimoji="1" lang="en-US" altLang="ja-JP" dirty="0" smtClean="0"/>
              <a:t>10%</a:t>
            </a:r>
            <a:r>
              <a:rPr kumimoji="1" lang="ja-JP" altLang="en-US" dirty="0" smtClean="0"/>
              <a:t>の最大変換効率が期待されます。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LaCaMnO3</a:t>
            </a:r>
            <a:r>
              <a:rPr kumimoji="1" lang="ja-JP" altLang="en-US" dirty="0" smtClean="0"/>
              <a:t>の</a:t>
            </a:r>
            <a:r>
              <a:rPr kumimoji="1" lang="en-US" altLang="ja-JP" dirty="0" smtClean="0"/>
              <a:t>x=0.1</a:t>
            </a:r>
            <a:r>
              <a:rPr kumimoji="1" lang="ja-JP" altLang="en-US" dirty="0" smtClean="0"/>
              <a:t>と</a:t>
            </a:r>
            <a:r>
              <a:rPr kumimoji="1" lang="en-US" altLang="ja-JP" dirty="0" smtClean="0"/>
              <a:t>0.2</a:t>
            </a:r>
            <a:r>
              <a:rPr kumimoji="1" lang="ja-JP" altLang="en-US" dirty="0" smtClean="0"/>
              <a:t>の磁化率の温度依存性、および、</a:t>
            </a:r>
            <a:r>
              <a:rPr kumimoji="1" lang="en-US" altLang="ja-JP" dirty="0" smtClean="0"/>
              <a:t>PrSrMnO3</a:t>
            </a:r>
            <a:r>
              <a:rPr kumimoji="1" lang="ja-JP" altLang="en-US" dirty="0" smtClean="0"/>
              <a:t>の</a:t>
            </a:r>
            <a:r>
              <a:rPr kumimoji="1" lang="en-US" altLang="ja-JP" dirty="0" smtClean="0"/>
              <a:t>x=0.1</a:t>
            </a:r>
            <a:r>
              <a:rPr kumimoji="1" lang="ja-JP" altLang="en-US" dirty="0" smtClean="0"/>
              <a:t>と</a:t>
            </a:r>
            <a:r>
              <a:rPr kumimoji="1" lang="en-US" altLang="ja-JP" dirty="0" smtClean="0"/>
              <a:t>0.4</a:t>
            </a:r>
            <a:r>
              <a:rPr kumimoji="1" lang="ja-JP" altLang="en-US" dirty="0" smtClean="0"/>
              <a:t>の磁化率の温度依存性を示します。明らかに、</a:t>
            </a:r>
            <a:r>
              <a:rPr kumimoji="1" lang="en-US" altLang="ja-JP" dirty="0" smtClean="0"/>
              <a:t>LaCaMnO3</a:t>
            </a:r>
            <a:r>
              <a:rPr kumimoji="1" lang="ja-JP" altLang="en-US" dirty="0" smtClean="0"/>
              <a:t>よりも</a:t>
            </a:r>
            <a:r>
              <a:rPr kumimoji="1" lang="en-US" altLang="ja-JP" dirty="0" smtClean="0"/>
              <a:t>PrSrMnO3</a:t>
            </a:r>
            <a:r>
              <a:rPr kumimoji="1" lang="ja-JP" altLang="en-US" dirty="0" smtClean="0"/>
              <a:t>の方が、より大きな強磁性相互作用が働いていると考えられます。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以上のデータの性能指数</a:t>
            </a:r>
            <a:r>
              <a:rPr kumimoji="1" lang="en-US" altLang="ja-JP" dirty="0" smtClean="0"/>
              <a:t>ZT</a:t>
            </a:r>
            <a:r>
              <a:rPr kumimoji="1" lang="ja-JP" altLang="en-US" dirty="0" smtClean="0"/>
              <a:t>を示します。</a:t>
            </a:r>
            <a:r>
              <a:rPr kumimoji="1" lang="en-US" altLang="ja-JP" dirty="0" smtClean="0"/>
              <a:t>LaCaMnO3</a:t>
            </a:r>
            <a:r>
              <a:rPr kumimoji="1" lang="ja-JP" altLang="en-US" dirty="0" smtClean="0"/>
              <a:t>も</a:t>
            </a:r>
            <a:r>
              <a:rPr kumimoji="1" lang="en-US" altLang="ja-JP" dirty="0" smtClean="0"/>
              <a:t>PrSrMnO3</a:t>
            </a:r>
            <a:r>
              <a:rPr kumimoji="1" lang="ja-JP" altLang="en-US" dirty="0" smtClean="0"/>
              <a:t>も</a:t>
            </a:r>
            <a:r>
              <a:rPr kumimoji="1" lang="en-US" altLang="ja-JP" dirty="0" smtClean="0"/>
              <a:t>x=0.1</a:t>
            </a:r>
            <a:r>
              <a:rPr kumimoji="1" lang="ja-JP" altLang="en-US" dirty="0" smtClean="0"/>
              <a:t>で高い</a:t>
            </a:r>
            <a:r>
              <a:rPr kumimoji="1" lang="en-US" altLang="ja-JP" dirty="0" smtClean="0"/>
              <a:t>P</a:t>
            </a:r>
            <a:r>
              <a:rPr kumimoji="1" lang="ja-JP" altLang="en-US" dirty="0" smtClean="0"/>
              <a:t>型の熱電性能を示し、</a:t>
            </a:r>
            <a:r>
              <a:rPr kumimoji="1" lang="en-US" altLang="ja-JP" dirty="0" err="1" smtClean="0"/>
              <a:t>Mn</a:t>
            </a:r>
            <a:r>
              <a:rPr kumimoji="1" lang="en-US" altLang="ja-JP" dirty="0" smtClean="0"/>
              <a:t>-O-</a:t>
            </a:r>
            <a:r>
              <a:rPr kumimoji="1" lang="en-US" altLang="ja-JP" dirty="0" err="1" smtClean="0"/>
              <a:t>Mn</a:t>
            </a:r>
            <a:r>
              <a:rPr kumimoji="1" lang="ja-JP" altLang="en-US" dirty="0" smtClean="0"/>
              <a:t>角度の傾きの大きさによって性能を制御できることを示しています。また、高い強磁性相互作用により</a:t>
            </a:r>
            <a:r>
              <a:rPr kumimoji="1" lang="en-US" altLang="ja-JP" dirty="0" smtClean="0"/>
              <a:t>N</a:t>
            </a:r>
            <a:r>
              <a:rPr kumimoji="1" lang="ja-JP" altLang="en-US" dirty="0" smtClean="0"/>
              <a:t>型の熱電性能の向上が期待されます。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酸化物熱電変換材料は、</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が高い熱電性能を示す材料として知られています。こちらは、</a:t>
            </a:r>
            <a:r>
              <a:rPr kumimoji="1" lang="en-US" altLang="ja-JP" dirty="0" smtClean="0"/>
              <a:t>Urata</a:t>
            </a:r>
            <a:r>
              <a:rPr kumimoji="1" lang="ja-JP" altLang="en-US" dirty="0" err="1" smtClean="0"/>
              <a:t>らに</a:t>
            </a:r>
            <a:r>
              <a:rPr kumimoji="1" lang="ja-JP" altLang="en-US" dirty="0" smtClean="0"/>
              <a:t>よって報告された酸化物熱電変換モジュールですが、熱電発電を繰り返す過程で熱膨張率の違いにより</a:t>
            </a:r>
            <a:r>
              <a:rPr kumimoji="1" lang="en-US" altLang="ja-JP" dirty="0" smtClean="0"/>
              <a:t>N</a:t>
            </a:r>
            <a:r>
              <a:rPr kumimoji="1" lang="ja-JP" altLang="en-US" dirty="0" smtClean="0"/>
              <a:t>型素子が破断するという問題が指摘されています。しかしながら、</a:t>
            </a:r>
            <a:r>
              <a:rPr kumimoji="1" lang="en-US" altLang="ja-JP" dirty="0" smtClean="0"/>
              <a:t>Hikes</a:t>
            </a:r>
            <a:r>
              <a:rPr kumimoji="1" lang="ja-JP" altLang="en-US" dirty="0" smtClean="0"/>
              <a:t>の式が示すように、</a:t>
            </a:r>
            <a:r>
              <a:rPr kumimoji="1" lang="en-US" altLang="ja-JP" dirty="0" smtClean="0"/>
              <a:t>Co</a:t>
            </a:r>
            <a:r>
              <a:rPr kumimoji="1" lang="ja-JP" altLang="en-US" dirty="0" smtClean="0"/>
              <a:t>は</a:t>
            </a:r>
            <a:r>
              <a:rPr kumimoji="1" lang="en-US" altLang="ja-JP" dirty="0" smtClean="0"/>
              <a:t>low</a:t>
            </a:r>
            <a:r>
              <a:rPr kumimoji="1" lang="en-US" altLang="ja-JP" baseline="0" dirty="0" smtClean="0"/>
              <a:t>-spin</a:t>
            </a:r>
            <a:r>
              <a:rPr kumimoji="1" lang="ja-JP" altLang="en-US" baseline="0" dirty="0" smtClean="0"/>
              <a:t>状態を取るので</a:t>
            </a:r>
            <a:r>
              <a:rPr kumimoji="1" lang="en-US" altLang="ja-JP" baseline="0" dirty="0" smtClean="0"/>
              <a:t>154μV/K</a:t>
            </a:r>
            <a:r>
              <a:rPr kumimoji="1" lang="ja-JP" altLang="en-US" baseline="0" dirty="0" smtClean="0"/>
              <a:t>という高いゼーベック係数が期待されます。</a:t>
            </a:r>
            <a:r>
              <a:rPr kumimoji="1" lang="en-US" altLang="ja-JP" baseline="0" dirty="0" err="1" smtClean="0"/>
              <a:t>Mn</a:t>
            </a:r>
            <a:r>
              <a:rPr kumimoji="1" lang="ja-JP" altLang="en-US" baseline="0" dirty="0" smtClean="0"/>
              <a:t>は</a:t>
            </a:r>
            <a:r>
              <a:rPr kumimoji="1" lang="en-US" altLang="ja-JP" baseline="0" dirty="0" smtClean="0"/>
              <a:t>high-spin</a:t>
            </a:r>
            <a:r>
              <a:rPr kumimoji="1" lang="ja-JP" altLang="en-US" baseline="0" dirty="0" smtClean="0"/>
              <a:t>状態を取るので</a:t>
            </a:r>
            <a:r>
              <a:rPr kumimoji="1" lang="en-US" altLang="ja-JP" baseline="0" dirty="0" smtClean="0"/>
              <a:t>79μV/K</a:t>
            </a:r>
            <a:r>
              <a:rPr kumimoji="1" lang="ja-JP" altLang="en-US" baseline="0" dirty="0" smtClean="0"/>
              <a:t>という高いゼーベック係数が期待されます。更に、</a:t>
            </a:r>
            <a:r>
              <a:rPr kumimoji="1" lang="en-US" altLang="ja-JP" baseline="0" dirty="0" err="1" smtClean="0"/>
              <a:t>Mn</a:t>
            </a:r>
            <a:r>
              <a:rPr kumimoji="1" lang="ja-JP" altLang="en-US" baseline="0" dirty="0" smtClean="0"/>
              <a:t>ペロフスカイト酸化物は、</a:t>
            </a:r>
            <a:r>
              <a:rPr kumimoji="1" lang="en-US" altLang="ja-JP" baseline="0" dirty="0" smtClean="0"/>
              <a:t>Mn3+</a:t>
            </a:r>
            <a:r>
              <a:rPr kumimoji="1" lang="ja-JP" altLang="en-US" baseline="0" dirty="0" smtClean="0"/>
              <a:t> </a:t>
            </a:r>
            <a:r>
              <a:rPr kumimoji="1" lang="en-US" altLang="ja-JP" baseline="0" dirty="0" smtClean="0"/>
              <a:t>rich</a:t>
            </a:r>
            <a:r>
              <a:rPr kumimoji="1" lang="ja-JP" altLang="en-US" baseline="0" dirty="0" smtClean="0"/>
              <a:t>の系では</a:t>
            </a:r>
            <a:r>
              <a:rPr kumimoji="1" lang="en-US" altLang="ja-JP" baseline="0" dirty="0" smtClean="0"/>
              <a:t>P</a:t>
            </a:r>
            <a:r>
              <a:rPr kumimoji="1" lang="ja-JP" altLang="en-US" baseline="0" dirty="0" smtClean="0"/>
              <a:t>型、</a:t>
            </a:r>
            <a:r>
              <a:rPr kumimoji="1" lang="en-US" altLang="ja-JP" baseline="0" dirty="0" smtClean="0"/>
              <a:t>Mn4+ rich</a:t>
            </a:r>
            <a:r>
              <a:rPr kumimoji="1" lang="ja-JP" altLang="en-US" baseline="0" dirty="0" smtClean="0"/>
              <a:t>の系では</a:t>
            </a:r>
            <a:r>
              <a:rPr kumimoji="1" lang="en-US" altLang="ja-JP" baseline="0" dirty="0" smtClean="0"/>
              <a:t>N</a:t>
            </a:r>
            <a:r>
              <a:rPr kumimoji="1" lang="ja-JP" altLang="en-US" baseline="0" dirty="0" smtClean="0"/>
              <a:t>型となり、</a:t>
            </a:r>
            <a:r>
              <a:rPr kumimoji="1" lang="en-US" altLang="ja-JP" baseline="0" dirty="0" err="1" smtClean="0"/>
              <a:t>Mn</a:t>
            </a:r>
            <a:r>
              <a:rPr kumimoji="1" lang="ja-JP" altLang="en-US" baseline="0" dirty="0" smtClean="0"/>
              <a:t>酸化物のみのモジュールの作製も可能です。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21</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我々が作製した酸化物熱電変換モジュールを示します。</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を使用し、</a:t>
            </a:r>
            <a:r>
              <a:rPr kumimoji="1" lang="en-US" altLang="ja-JP" dirty="0" smtClean="0"/>
              <a:t>10</a:t>
            </a:r>
            <a:r>
              <a:rPr kumimoji="1" lang="ja-JP" altLang="en-US" dirty="0" smtClean="0"/>
              <a:t>対の</a:t>
            </a:r>
            <a:r>
              <a:rPr kumimoji="1" lang="en-US" altLang="ja-JP" dirty="0" smtClean="0"/>
              <a:t>PN</a:t>
            </a:r>
            <a:r>
              <a:rPr kumimoji="1" lang="ja-JP" altLang="en-US" dirty="0" smtClean="0"/>
              <a:t>素子で構成されています。このモジュールをヒーターと水冷ヒートシンクで挟み、</a:t>
            </a:r>
            <a:r>
              <a:rPr kumimoji="1" lang="en-US" altLang="ja-JP" dirty="0" smtClean="0"/>
              <a:t>343K</a:t>
            </a:r>
            <a:r>
              <a:rPr kumimoji="1" lang="ja-JP" altLang="en-US" dirty="0" smtClean="0"/>
              <a:t>の温度差を付けて</a:t>
            </a:r>
            <a:r>
              <a:rPr kumimoji="1" lang="ja-JP" altLang="en-US" dirty="0" smtClean="0"/>
              <a:t>、外部負荷に</a:t>
            </a:r>
            <a:r>
              <a:rPr kumimoji="1" lang="ja-JP" altLang="en-US" dirty="0" smtClean="0"/>
              <a:t>掛かる電圧と電流を測定しますと、開放電圧</a:t>
            </a:r>
            <a:r>
              <a:rPr kumimoji="1" lang="en-US" altLang="ja-JP" dirty="0" smtClean="0"/>
              <a:t>1.4V</a:t>
            </a:r>
            <a:r>
              <a:rPr kumimoji="1" lang="ja-JP" altLang="en-US" dirty="0" err="1" smtClean="0"/>
              <a:t>、</a:t>
            </a:r>
            <a:r>
              <a:rPr kumimoji="1" lang="ja-JP" altLang="en-US" dirty="0" smtClean="0"/>
              <a:t>最大電流</a:t>
            </a:r>
            <a:r>
              <a:rPr kumimoji="1" lang="en-US" altLang="ja-JP" dirty="0" smtClean="0"/>
              <a:t>0.6A</a:t>
            </a:r>
            <a:r>
              <a:rPr kumimoji="1" lang="ja-JP" altLang="en-US" dirty="0" smtClean="0"/>
              <a:t>で最大出力</a:t>
            </a:r>
            <a:r>
              <a:rPr kumimoji="1" lang="en-US" altLang="ja-JP" dirty="0" smtClean="0"/>
              <a:t>0.2W</a:t>
            </a:r>
            <a:r>
              <a:rPr kumimoji="1" lang="ja-JP" altLang="en-US" dirty="0" smtClean="0"/>
              <a:t>の熱電発電を示しました。このモジュールは電極と素子の接合が良好で、接触抵抗の少ない熱電発電を示しています。もし、</a:t>
            </a:r>
            <a:r>
              <a:rPr kumimoji="1" lang="en-US" altLang="ja-JP" dirty="0" smtClean="0"/>
              <a:t>50</a:t>
            </a:r>
            <a:r>
              <a:rPr kumimoji="1" lang="ja-JP" altLang="en-US" dirty="0" smtClean="0"/>
              <a:t>対の</a:t>
            </a:r>
            <a:r>
              <a:rPr kumimoji="1" lang="en-US" altLang="ja-JP" dirty="0" smtClean="0"/>
              <a:t>PN</a:t>
            </a:r>
            <a:r>
              <a:rPr kumimoji="1" lang="ja-JP" altLang="en-US" dirty="0" smtClean="0"/>
              <a:t>素子が作製できれば、</a:t>
            </a:r>
            <a:r>
              <a:rPr kumimoji="1" lang="en-US" altLang="ja-JP" dirty="0" smtClean="0"/>
              <a:t>1W</a:t>
            </a:r>
            <a:r>
              <a:rPr kumimoji="1" lang="ja-JP" altLang="en-US" dirty="0" smtClean="0"/>
              <a:t>の最大出力が期待されます。また、</a:t>
            </a:r>
            <a:r>
              <a:rPr kumimoji="1" lang="en-US" altLang="ja-JP" dirty="0" smtClean="0"/>
              <a:t>Z&lt;T&gt;=0.25</a:t>
            </a:r>
            <a:r>
              <a:rPr kumimoji="1" lang="ja-JP" altLang="en-US" dirty="0" smtClean="0"/>
              <a:t>より、最大変換効率</a:t>
            </a:r>
            <a:r>
              <a:rPr kumimoji="1" lang="en-US" altLang="ja-JP" dirty="0" smtClean="0"/>
              <a:t>4%</a:t>
            </a:r>
            <a:r>
              <a:rPr kumimoji="1" lang="ja-JP" altLang="en-US" dirty="0" smtClean="0"/>
              <a:t>が見積もられます。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a:t>
            </a:r>
            <a:r>
              <a:rPr kumimoji="1" lang="en-US" altLang="ja-JP" dirty="0" err="1" smtClean="0"/>
              <a:t>Mn</a:t>
            </a:r>
            <a:r>
              <a:rPr kumimoji="1" lang="ja-JP" altLang="en-US" dirty="0" smtClean="0"/>
              <a:t>ペロフスカイト酸化物のみで熱電変換モジュールを作製するために、高い</a:t>
            </a:r>
            <a:r>
              <a:rPr kumimoji="1" lang="en-US" altLang="ja-JP" dirty="0" smtClean="0"/>
              <a:t>P</a:t>
            </a:r>
            <a:r>
              <a:rPr kumimoji="1" lang="ja-JP" altLang="en-US" dirty="0" smtClean="0"/>
              <a:t>型の性能を示す</a:t>
            </a:r>
            <a:r>
              <a:rPr kumimoji="1" lang="en-US" altLang="ja-JP" dirty="0" err="1" smtClean="0"/>
              <a:t>Mn</a:t>
            </a:r>
            <a:r>
              <a:rPr kumimoji="1" lang="ja-JP" altLang="en-US" dirty="0" smtClean="0"/>
              <a:t>酸化物を探索することを目的とします。</a:t>
            </a:r>
            <a:r>
              <a:rPr kumimoji="1" lang="en-US" altLang="ja-JP" dirty="0" smtClean="0"/>
              <a:t>LaCaMnO3</a:t>
            </a:r>
            <a:r>
              <a:rPr kumimoji="1" lang="ja-JP" altLang="en-US" dirty="0" smtClean="0"/>
              <a:t>系では</a:t>
            </a:r>
            <a:r>
              <a:rPr kumimoji="1" lang="en-US" altLang="ja-JP" dirty="0" smtClean="0"/>
              <a:t>x=0.2</a:t>
            </a:r>
            <a:r>
              <a:rPr kumimoji="1" lang="ja-JP" altLang="en-US" dirty="0" err="1" smtClean="0"/>
              <a:t>で強</a:t>
            </a:r>
            <a:r>
              <a:rPr kumimoji="1" lang="ja-JP" altLang="en-US" dirty="0" smtClean="0"/>
              <a:t>磁性絶縁体から強磁性金属に変化するので、</a:t>
            </a:r>
            <a:r>
              <a:rPr kumimoji="1" lang="en-US" altLang="ja-JP" dirty="0" smtClean="0"/>
              <a:t>x=0.1</a:t>
            </a:r>
            <a:r>
              <a:rPr kumimoji="1" lang="ja-JP" altLang="en-US" dirty="0" smtClean="0"/>
              <a:t>～</a:t>
            </a:r>
            <a:r>
              <a:rPr kumimoji="1" lang="en-US" altLang="ja-JP" dirty="0" smtClean="0"/>
              <a:t>0.2</a:t>
            </a:r>
            <a:r>
              <a:rPr kumimoji="1" lang="ja-JP" altLang="en-US" dirty="0" smtClean="0"/>
              <a:t>で高い</a:t>
            </a:r>
            <a:r>
              <a:rPr kumimoji="1" lang="en-US" altLang="ja-JP" dirty="0" smtClean="0"/>
              <a:t>P</a:t>
            </a:r>
            <a:r>
              <a:rPr kumimoji="1" lang="ja-JP" altLang="en-US" dirty="0" smtClean="0"/>
              <a:t>型の性能が期待されます。一方、</a:t>
            </a:r>
            <a:r>
              <a:rPr kumimoji="1" lang="en-US" altLang="ja-JP" dirty="0" smtClean="0"/>
              <a:t>PrSrMnO3</a:t>
            </a:r>
            <a:r>
              <a:rPr kumimoji="1" lang="ja-JP" altLang="en-US" dirty="0" smtClean="0"/>
              <a:t>系では</a:t>
            </a:r>
            <a:r>
              <a:rPr kumimoji="1" lang="en-US" altLang="ja-JP" dirty="0" smtClean="0"/>
              <a:t>x=0.3</a:t>
            </a:r>
            <a:r>
              <a:rPr kumimoji="1" lang="ja-JP" altLang="en-US" dirty="0" err="1" smtClean="0"/>
              <a:t>で強</a:t>
            </a:r>
            <a:r>
              <a:rPr kumimoji="1" lang="ja-JP" altLang="en-US" dirty="0" smtClean="0"/>
              <a:t>磁性絶縁体から強磁性金属に変化するので、より広い組成範囲で高い</a:t>
            </a:r>
            <a:r>
              <a:rPr kumimoji="1" lang="en-US" altLang="ja-JP" dirty="0" smtClean="0"/>
              <a:t>P</a:t>
            </a:r>
            <a:r>
              <a:rPr kumimoji="1" lang="ja-JP" altLang="en-US" dirty="0" smtClean="0"/>
              <a:t>型</a:t>
            </a:r>
            <a:r>
              <a:rPr kumimoji="1" lang="ja-JP" altLang="en-US" smtClean="0"/>
              <a:t>の性能が</a:t>
            </a:r>
            <a:r>
              <a:rPr kumimoji="1" lang="ja-JP" altLang="en-US" dirty="0" smtClean="0"/>
              <a:t>期待されます。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実験方法です。</a:t>
            </a:r>
            <a:r>
              <a:rPr kumimoji="1" lang="en-US" altLang="ja-JP" dirty="0" smtClean="0"/>
              <a:t>LaCaMnO3</a:t>
            </a:r>
            <a:r>
              <a:rPr kumimoji="1" lang="ja-JP" altLang="en-US" dirty="0" smtClean="0"/>
              <a:t>系は</a:t>
            </a:r>
            <a:r>
              <a:rPr kumimoji="1" lang="en-US" altLang="ja-JP" dirty="0" smtClean="0"/>
              <a:t>x=0.1, 0.2,</a:t>
            </a:r>
            <a:r>
              <a:rPr kumimoji="1" lang="en-US" altLang="ja-JP" baseline="0" dirty="0" smtClean="0"/>
              <a:t> 0.3, 0.4</a:t>
            </a:r>
            <a:r>
              <a:rPr kumimoji="1" lang="ja-JP" altLang="en-US" baseline="0" dirty="0" smtClean="0"/>
              <a:t>の四種類、</a:t>
            </a:r>
            <a:r>
              <a:rPr kumimoji="1" lang="en-US" altLang="ja-JP" baseline="0" dirty="0" smtClean="0"/>
              <a:t>PrSrMnO3</a:t>
            </a:r>
            <a:r>
              <a:rPr kumimoji="1" lang="ja-JP" altLang="en-US" baseline="0" dirty="0" smtClean="0"/>
              <a:t>系はこれら六種類の試料を</a:t>
            </a:r>
            <a:r>
              <a:rPr kumimoji="1" lang="ja-JP" altLang="en-US" dirty="0" smtClean="0"/>
              <a:t>一般的な固相反応法を用いて、窒素雰囲気中</a:t>
            </a:r>
            <a:r>
              <a:rPr kumimoji="1" lang="en-US" altLang="ja-JP" dirty="0" smtClean="0"/>
              <a:t>1673K</a:t>
            </a:r>
            <a:r>
              <a:rPr kumimoji="1" lang="ja-JP" altLang="en-US" dirty="0" smtClean="0"/>
              <a:t>で焼成しました。結晶構造は</a:t>
            </a:r>
            <a:r>
              <a:rPr kumimoji="1" lang="en-US" altLang="ja-JP" dirty="0" smtClean="0"/>
              <a:t>X</a:t>
            </a:r>
            <a:r>
              <a:rPr kumimoji="1" lang="ja-JP" altLang="en-US" dirty="0" smtClean="0"/>
              <a:t>線回折測定より、リートベルト解析によって同定しました。磁化率は</a:t>
            </a:r>
            <a:r>
              <a:rPr kumimoji="1" lang="en-US" altLang="ja-JP" dirty="0" smtClean="0"/>
              <a:t>MPMS</a:t>
            </a:r>
            <a:r>
              <a:rPr kumimoji="1" lang="ja-JP" altLang="en-US" dirty="0" smtClean="0"/>
              <a:t>を用いて、</a:t>
            </a:r>
            <a:r>
              <a:rPr kumimoji="1" lang="en-US" altLang="ja-JP" dirty="0" smtClean="0"/>
              <a:t>5K</a:t>
            </a:r>
            <a:r>
              <a:rPr kumimoji="1" lang="ja-JP" altLang="en-US" dirty="0" smtClean="0"/>
              <a:t>から室温の温度範囲で測定しました。電気抵抗率とゼーベック係数は、</a:t>
            </a:r>
            <a:r>
              <a:rPr kumimoji="1" lang="en-US" altLang="ja-JP" dirty="0" smtClean="0"/>
              <a:t>80K</a:t>
            </a:r>
            <a:r>
              <a:rPr kumimoji="1" lang="ja-JP" altLang="en-US" dirty="0" smtClean="0"/>
              <a:t>から</a:t>
            </a:r>
            <a:r>
              <a:rPr kumimoji="1" lang="en-US" altLang="ja-JP" dirty="0" smtClean="0"/>
              <a:t>395K</a:t>
            </a:r>
            <a:r>
              <a:rPr kumimoji="1" lang="ja-JP" altLang="en-US" dirty="0" smtClean="0"/>
              <a:t>の温度範囲では</a:t>
            </a:r>
            <a:r>
              <a:rPr kumimoji="1" lang="en-US" altLang="ja-JP" dirty="0" smtClean="0"/>
              <a:t>ResiTest8300</a:t>
            </a:r>
            <a:r>
              <a:rPr kumimoji="1" lang="ja-JP" altLang="en-US" dirty="0" err="1" smtClean="0"/>
              <a:t>、</a:t>
            </a:r>
            <a:r>
              <a:rPr kumimoji="1" lang="en-US" altLang="ja-JP" dirty="0" smtClean="0"/>
              <a:t>373K</a:t>
            </a:r>
            <a:r>
              <a:rPr kumimoji="1" lang="ja-JP" altLang="en-US" dirty="0" smtClean="0"/>
              <a:t>から</a:t>
            </a:r>
            <a:r>
              <a:rPr kumimoji="1" lang="en-US" altLang="ja-JP" dirty="0" smtClean="0"/>
              <a:t>1073K</a:t>
            </a:r>
            <a:r>
              <a:rPr kumimoji="1" lang="ja-JP" altLang="en-US" dirty="0" smtClean="0"/>
              <a:t>の温度範囲では</a:t>
            </a:r>
            <a:r>
              <a:rPr kumimoji="1" lang="en-US" altLang="ja-JP" dirty="0" smtClean="0"/>
              <a:t>ZEM-3</a:t>
            </a:r>
            <a:r>
              <a:rPr kumimoji="1" lang="ja-JP" altLang="en-US" dirty="0" smtClean="0"/>
              <a:t>を用いて測定しました。熱伝導率は室温で</a:t>
            </a:r>
            <a:r>
              <a:rPr kumimoji="1" lang="en-US" altLang="ja-JP" dirty="0" smtClean="0"/>
              <a:t>TC-7000-R</a:t>
            </a:r>
            <a:r>
              <a:rPr kumimoji="1" lang="ja-JP" altLang="en-US" dirty="0" smtClean="0"/>
              <a:t>を用いて測定しました。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結果です。ゼーベック係数の温度依存性を示します。</a:t>
            </a:r>
            <a:r>
              <a:rPr kumimoji="1" lang="en-US" altLang="ja-JP" dirty="0" smtClean="0"/>
              <a:t>LaCaMnO3</a:t>
            </a:r>
            <a:r>
              <a:rPr kumimoji="1" lang="ja-JP" altLang="en-US" dirty="0" smtClean="0"/>
              <a:t>と</a:t>
            </a:r>
            <a:r>
              <a:rPr kumimoji="1" lang="en-US" altLang="ja-JP" dirty="0" smtClean="0"/>
              <a:t>PrSrMnO3</a:t>
            </a:r>
            <a:r>
              <a:rPr kumimoji="1" lang="ja-JP" altLang="en-US" dirty="0" smtClean="0"/>
              <a:t>は共に、</a:t>
            </a:r>
            <a:r>
              <a:rPr kumimoji="1" lang="en-US" altLang="ja-JP" dirty="0" smtClean="0"/>
              <a:t>x=0.1</a:t>
            </a:r>
            <a:r>
              <a:rPr kumimoji="1" lang="ja-JP" altLang="en-US" dirty="0" smtClean="0"/>
              <a:t>で</a:t>
            </a:r>
            <a:r>
              <a:rPr kumimoji="1" lang="en-US" altLang="ja-JP" dirty="0" smtClean="0"/>
              <a:t>200K</a:t>
            </a:r>
            <a:r>
              <a:rPr kumimoji="1" lang="ja-JP" altLang="en-US" dirty="0" smtClean="0"/>
              <a:t>付近に高い</a:t>
            </a:r>
            <a:r>
              <a:rPr kumimoji="1" lang="en-US" altLang="ja-JP" dirty="0" smtClean="0"/>
              <a:t>P</a:t>
            </a:r>
            <a:r>
              <a:rPr kumimoji="1" lang="ja-JP" altLang="en-US" dirty="0" smtClean="0"/>
              <a:t>型のゼーベック係数を示しています。</a:t>
            </a:r>
            <a:r>
              <a:rPr kumimoji="1" lang="en-US" altLang="ja-JP" dirty="0" smtClean="0"/>
              <a:t>LaCaMnO3</a:t>
            </a:r>
            <a:r>
              <a:rPr kumimoji="1" lang="ja-JP" altLang="en-US" dirty="0" smtClean="0"/>
              <a:t>よりも</a:t>
            </a:r>
            <a:r>
              <a:rPr kumimoji="1" lang="en-US" altLang="ja-JP" dirty="0" smtClean="0"/>
              <a:t>PrSrMnO3</a:t>
            </a:r>
            <a:r>
              <a:rPr kumimoji="1" lang="ja-JP" altLang="en-US" dirty="0" smtClean="0"/>
              <a:t>の方が高いゼーベック係数を示していますが、これは後に示します</a:t>
            </a:r>
            <a:r>
              <a:rPr kumimoji="1" lang="en-US" altLang="ja-JP" dirty="0" err="1" smtClean="0"/>
              <a:t>Mn</a:t>
            </a:r>
            <a:r>
              <a:rPr kumimoji="1" lang="en-US" altLang="ja-JP" dirty="0" smtClean="0"/>
              <a:t>-O-</a:t>
            </a:r>
            <a:r>
              <a:rPr kumimoji="1" lang="en-US" altLang="ja-JP" dirty="0" err="1" smtClean="0"/>
              <a:t>Mn</a:t>
            </a:r>
            <a:r>
              <a:rPr kumimoji="1" lang="ja-JP" altLang="en-US" dirty="0" smtClean="0"/>
              <a:t>角度の傾きに依存していると考えられます。</a:t>
            </a:r>
            <a:r>
              <a:rPr kumimoji="1" lang="en-US" altLang="ja-JP" dirty="0" smtClean="0"/>
              <a:t>PrSrMnO3</a:t>
            </a:r>
            <a:r>
              <a:rPr kumimoji="1" lang="ja-JP" altLang="en-US" dirty="0" smtClean="0"/>
              <a:t>の方がより大きく傾いておりますので、</a:t>
            </a:r>
            <a:r>
              <a:rPr kumimoji="1" lang="en-US" altLang="ja-JP" dirty="0" smtClean="0"/>
              <a:t>3d</a:t>
            </a:r>
            <a:r>
              <a:rPr kumimoji="1" lang="ja-JP" altLang="en-US" dirty="0" smtClean="0"/>
              <a:t>電子の局在がより大きいと</a:t>
            </a:r>
            <a:r>
              <a:rPr kumimoji="1" lang="ja-JP" altLang="en-US" smtClean="0"/>
              <a:t>考えられます。</a:t>
            </a:r>
            <a:r>
              <a:rPr kumimoji="1" lang="en-US" altLang="ja-JP" smtClean="0"/>
              <a:t>x=0.4</a:t>
            </a:r>
            <a:r>
              <a:rPr kumimoji="1" lang="ja-JP" altLang="en-US" dirty="0" smtClean="0"/>
              <a:t>では両者共に</a:t>
            </a:r>
            <a:r>
              <a:rPr kumimoji="1" lang="en-US" altLang="ja-JP" dirty="0" smtClean="0"/>
              <a:t>N</a:t>
            </a:r>
            <a:r>
              <a:rPr kumimoji="1" lang="ja-JP" altLang="en-US" dirty="0" smtClean="0"/>
              <a:t>型のゼーベック係数を示します。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電気抵抗率の温度依存性を示します。</a:t>
            </a:r>
            <a:r>
              <a:rPr kumimoji="1" lang="en-US" altLang="ja-JP" dirty="0" smtClean="0"/>
              <a:t>LaCaMnO3</a:t>
            </a:r>
            <a:r>
              <a:rPr kumimoji="1" lang="ja-JP" altLang="en-US" dirty="0" smtClean="0"/>
              <a:t>は</a:t>
            </a:r>
            <a:r>
              <a:rPr kumimoji="1" lang="en-US" altLang="ja-JP" dirty="0" smtClean="0"/>
              <a:t>x=0.2</a:t>
            </a:r>
            <a:r>
              <a:rPr kumimoji="1" lang="ja-JP" altLang="en-US" dirty="0" smtClean="0"/>
              <a:t>で、</a:t>
            </a:r>
            <a:r>
              <a:rPr kumimoji="1" lang="en-US" altLang="ja-JP" dirty="0" smtClean="0"/>
              <a:t>PrSrMnO3</a:t>
            </a:r>
            <a:r>
              <a:rPr kumimoji="1" lang="ja-JP" altLang="en-US" dirty="0" smtClean="0"/>
              <a:t>は</a:t>
            </a:r>
            <a:r>
              <a:rPr kumimoji="1" lang="en-US" altLang="ja-JP" dirty="0" smtClean="0"/>
              <a:t>x=0.3</a:t>
            </a:r>
            <a:r>
              <a:rPr kumimoji="1" lang="ja-JP" altLang="en-US" dirty="0" smtClean="0"/>
              <a:t>で金属</a:t>
            </a:r>
            <a:r>
              <a:rPr kumimoji="1" lang="en-US" altLang="ja-JP" dirty="0" smtClean="0"/>
              <a:t>-</a:t>
            </a:r>
            <a:r>
              <a:rPr kumimoji="1" lang="ja-JP" altLang="en-US" dirty="0" smtClean="0"/>
              <a:t>絶縁体転移が確認されます。</a:t>
            </a:r>
            <a:r>
              <a:rPr kumimoji="1" lang="en-US" altLang="ja-JP" dirty="0" smtClean="0"/>
              <a:t>LaCaMnO3</a:t>
            </a:r>
            <a:r>
              <a:rPr kumimoji="1" lang="ja-JP" altLang="en-US" dirty="0" smtClean="0"/>
              <a:t>が</a:t>
            </a:r>
            <a:r>
              <a:rPr kumimoji="1" lang="en-US" altLang="ja-JP" dirty="0" smtClean="0"/>
              <a:t>x=0.3</a:t>
            </a:r>
            <a:r>
              <a:rPr kumimoji="1" lang="ja-JP" altLang="en-US" dirty="0" smtClean="0"/>
              <a:t>で高抵抗になっているのは、構造相転移によるものであると考えられます。また、</a:t>
            </a:r>
            <a:r>
              <a:rPr kumimoji="1" lang="en-US" altLang="ja-JP" dirty="0" smtClean="0"/>
              <a:t>PrSrMnO3</a:t>
            </a:r>
            <a:r>
              <a:rPr kumimoji="1" lang="ja-JP" altLang="en-US" dirty="0" smtClean="0"/>
              <a:t>が</a:t>
            </a:r>
            <a:r>
              <a:rPr kumimoji="1" lang="en-US" altLang="ja-JP" dirty="0" smtClean="0"/>
              <a:t>x=0.4</a:t>
            </a:r>
            <a:r>
              <a:rPr kumimoji="1" lang="ja-JP" altLang="en-US" dirty="0" err="1" smtClean="0"/>
              <a:t>でより</a:t>
            </a:r>
            <a:r>
              <a:rPr kumimoji="1" lang="ja-JP" altLang="en-US" dirty="0" smtClean="0"/>
              <a:t>低抵抗になっているのは、二重交換相互作用による強磁性が強く作用している為であると考えらます。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室温での</a:t>
            </a:r>
            <a:r>
              <a:rPr kumimoji="1" lang="en-US" altLang="ja-JP" dirty="0" smtClean="0"/>
              <a:t>X</a:t>
            </a:r>
            <a:r>
              <a:rPr kumimoji="1" lang="ja-JP" altLang="en-US" dirty="0" smtClean="0"/>
              <a:t>線回折データをリートベルト解析した結果を示します。</a:t>
            </a:r>
            <a:r>
              <a:rPr kumimoji="1" lang="en-US" altLang="ja-JP" dirty="0" smtClean="0"/>
              <a:t>LaCaMnO3</a:t>
            </a:r>
            <a:r>
              <a:rPr kumimoji="1" lang="ja-JP" altLang="en-US" dirty="0" smtClean="0"/>
              <a:t>は</a:t>
            </a:r>
            <a:r>
              <a:rPr kumimoji="1" lang="en-US" altLang="ja-JP" dirty="0" smtClean="0"/>
              <a:t>x=0.3</a:t>
            </a:r>
            <a:r>
              <a:rPr kumimoji="1" lang="ja-JP" altLang="en-US" dirty="0" smtClean="0"/>
              <a:t>で斜方晶から正方晶へ構造相転移しており、</a:t>
            </a:r>
            <a:r>
              <a:rPr kumimoji="1" lang="en-US" altLang="ja-JP" dirty="0" smtClean="0"/>
              <a:t>PrSrMnO3</a:t>
            </a:r>
            <a:r>
              <a:rPr kumimoji="1" lang="ja-JP" altLang="en-US" dirty="0" smtClean="0"/>
              <a:t>では</a:t>
            </a:r>
            <a:r>
              <a:rPr kumimoji="1" lang="en-US" altLang="ja-JP" dirty="0" smtClean="0"/>
              <a:t>x=0.4</a:t>
            </a:r>
            <a:r>
              <a:rPr kumimoji="1" lang="ja-JP" altLang="en-US" dirty="0" smtClean="0"/>
              <a:t>～</a:t>
            </a:r>
            <a:r>
              <a:rPr kumimoji="1" lang="en-US" altLang="ja-JP" dirty="0" smtClean="0"/>
              <a:t>0.5</a:t>
            </a:r>
            <a:r>
              <a:rPr kumimoji="1" lang="ja-JP" altLang="en-US" dirty="0" smtClean="0"/>
              <a:t>の間で構造相転移しています。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LaCaMnO3</a:t>
            </a:r>
            <a:r>
              <a:rPr kumimoji="1" lang="ja-JP" altLang="en-US" dirty="0" smtClean="0"/>
              <a:t>では</a:t>
            </a:r>
            <a:r>
              <a:rPr kumimoji="1" lang="en-US" altLang="ja-JP" dirty="0" smtClean="0"/>
              <a:t>ab</a:t>
            </a:r>
            <a:r>
              <a:rPr kumimoji="1" lang="ja-JP" altLang="en-US" dirty="0" smtClean="0"/>
              <a:t>面内の</a:t>
            </a:r>
            <a:r>
              <a:rPr kumimoji="1" lang="en-US" altLang="ja-JP" dirty="0" err="1" smtClean="0"/>
              <a:t>Mn</a:t>
            </a:r>
            <a:r>
              <a:rPr kumimoji="1" lang="en-US" altLang="ja-JP" dirty="0" smtClean="0"/>
              <a:t>-O-</a:t>
            </a:r>
            <a:r>
              <a:rPr kumimoji="1" lang="en-US" altLang="ja-JP" dirty="0" err="1" smtClean="0"/>
              <a:t>Mn</a:t>
            </a:r>
            <a:r>
              <a:rPr kumimoji="1" lang="ja-JP" altLang="en-US" dirty="0" smtClean="0"/>
              <a:t>角度が</a:t>
            </a:r>
            <a:r>
              <a:rPr kumimoji="1" lang="en-US" altLang="ja-JP" dirty="0" smtClean="0"/>
              <a:t>180°</a:t>
            </a:r>
            <a:r>
              <a:rPr kumimoji="1" lang="ja-JP" altLang="en-US" dirty="0" smtClean="0"/>
              <a:t>から大きく傾いていますが、</a:t>
            </a:r>
            <a:r>
              <a:rPr kumimoji="1" lang="en-US" altLang="ja-JP" dirty="0" smtClean="0"/>
              <a:t>PrSrMnO3</a:t>
            </a:r>
            <a:r>
              <a:rPr kumimoji="1" lang="ja-JP" altLang="en-US" dirty="0" smtClean="0"/>
              <a:t>では</a:t>
            </a:r>
            <a:r>
              <a:rPr kumimoji="1" lang="en-US" altLang="ja-JP" dirty="0" smtClean="0"/>
              <a:t>c</a:t>
            </a:r>
            <a:r>
              <a:rPr kumimoji="1" lang="ja-JP" altLang="en-US" dirty="0" smtClean="0"/>
              <a:t>軸方向の</a:t>
            </a:r>
            <a:r>
              <a:rPr kumimoji="1" lang="en-US" altLang="ja-JP" dirty="0" err="1" smtClean="0"/>
              <a:t>Mn</a:t>
            </a:r>
            <a:r>
              <a:rPr kumimoji="1" lang="en-US" altLang="ja-JP" dirty="0" smtClean="0"/>
              <a:t>-O-</a:t>
            </a:r>
            <a:r>
              <a:rPr kumimoji="1" lang="en-US" altLang="ja-JP" dirty="0" err="1" smtClean="0"/>
              <a:t>Mn</a:t>
            </a:r>
            <a:r>
              <a:rPr kumimoji="1" lang="ja-JP" altLang="en-US" dirty="0" smtClean="0"/>
              <a:t>角度も約</a:t>
            </a:r>
            <a:r>
              <a:rPr kumimoji="1" lang="en-US" altLang="ja-JP" dirty="0" smtClean="0"/>
              <a:t>160°</a:t>
            </a:r>
            <a:r>
              <a:rPr kumimoji="1" lang="ja-JP" altLang="en-US" dirty="0" smtClean="0"/>
              <a:t>に傾いています。これが、</a:t>
            </a:r>
            <a:r>
              <a:rPr kumimoji="1" lang="en-US" altLang="ja-JP" dirty="0" smtClean="0"/>
              <a:t>PrSrMnO3</a:t>
            </a:r>
            <a:r>
              <a:rPr kumimoji="1" lang="ja-JP" altLang="en-US" dirty="0" err="1" smtClean="0"/>
              <a:t>でより</a:t>
            </a:r>
            <a:r>
              <a:rPr kumimoji="1" lang="ja-JP" altLang="en-US" dirty="0" smtClean="0"/>
              <a:t>高い</a:t>
            </a:r>
            <a:r>
              <a:rPr kumimoji="1" lang="en-US" altLang="ja-JP" dirty="0" smtClean="0"/>
              <a:t>P</a:t>
            </a:r>
            <a:r>
              <a:rPr kumimoji="1" lang="ja-JP" altLang="en-US" dirty="0" smtClean="0"/>
              <a:t>型のゼーベック係数を示した原因であると考えられます。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2014/3/23</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2014/3/23</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2014/3/23</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2014/3/23</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2014/3/23</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2014/3/23</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2014/3/23</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notesSlide" Target="../notesSlides/notesSlide8.xml"/><Relationship Id="rId21" Type="http://schemas.openxmlformats.org/officeDocument/2006/relationships/image" Target="../media/image26.emf"/><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5.emf"/><Relationship Id="rId1" Type="http://schemas.openxmlformats.org/officeDocument/2006/relationships/vmlDrawing" Target="../drawings/vmlDrawing2.vml"/><Relationship Id="rId6" Type="http://schemas.openxmlformats.org/officeDocument/2006/relationships/image" Target="../media/image23.png"/><Relationship Id="rId11" Type="http://schemas.openxmlformats.org/officeDocument/2006/relationships/oleObject" Target="../embeddings/oleObject5.bin"/><Relationship Id="rId24" Type="http://schemas.openxmlformats.org/officeDocument/2006/relationships/image" Target="../media/image29.emf"/><Relationship Id="rId5" Type="http://schemas.openxmlformats.org/officeDocument/2006/relationships/image" Target="../media/image22.png"/><Relationship Id="rId15" Type="http://schemas.openxmlformats.org/officeDocument/2006/relationships/oleObject" Target="../embeddings/oleObject7.bin"/><Relationship Id="rId23" Type="http://schemas.openxmlformats.org/officeDocument/2006/relationships/image" Target="../media/image28.emf"/><Relationship Id="rId10" Type="http://schemas.openxmlformats.org/officeDocument/2006/relationships/image" Target="../media/image17.wmf"/><Relationship Id="rId19" Type="http://schemas.openxmlformats.org/officeDocument/2006/relationships/image" Target="../media/image24.emf"/><Relationship Id="rId4" Type="http://schemas.openxmlformats.org/officeDocument/2006/relationships/image" Target="../media/image1.jpeg"/><Relationship Id="rId9" Type="http://schemas.openxmlformats.org/officeDocument/2006/relationships/oleObject" Target="../embeddings/oleObject4.bin"/><Relationship Id="rId14" Type="http://schemas.openxmlformats.org/officeDocument/2006/relationships/image" Target="../media/image19.wmf"/><Relationship Id="rId22"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3429000"/>
            <a:ext cx="6944816" cy="1849760"/>
          </a:xfrm>
        </p:spPr>
        <p:txBody>
          <a:bodyPr/>
          <a:lstStyle/>
          <a:p>
            <a:r>
              <a:rPr kumimoji="1" lang="ja-JP" altLang="en-US" b="1" dirty="0" smtClean="0">
                <a:solidFill>
                  <a:srgbClr val="00B0F0"/>
                </a:solidFill>
              </a:rPr>
              <a:t>横国大理工</a:t>
            </a:r>
            <a:endParaRPr kumimoji="1" lang="en-US" altLang="ja-JP" b="1" dirty="0" smtClean="0">
              <a:solidFill>
                <a:srgbClr val="00B0F0"/>
              </a:solidFill>
            </a:endParaRPr>
          </a:p>
          <a:p>
            <a:endParaRPr kumimoji="1" lang="en-US" altLang="ja-JP" b="1" dirty="0" smtClean="0">
              <a:solidFill>
                <a:srgbClr val="00B0F0"/>
              </a:solidFill>
            </a:endParaRPr>
          </a:p>
          <a:p>
            <a:r>
              <a:rPr lang="ja-JP" altLang="en-US" b="1" dirty="0" smtClean="0">
                <a:solidFill>
                  <a:srgbClr val="00B0F0"/>
                </a:solidFill>
              </a:rPr>
              <a:t>○中津川博、</a:t>
            </a:r>
            <a:r>
              <a:rPr lang="ja-JP" altLang="ja-JP" b="1" dirty="0">
                <a:solidFill>
                  <a:srgbClr val="00B0F0"/>
                </a:solidFill>
              </a:rPr>
              <a:t>窪田 </a:t>
            </a:r>
            <a:r>
              <a:rPr lang="ja-JP" altLang="ja-JP" b="1" dirty="0" smtClean="0">
                <a:solidFill>
                  <a:srgbClr val="00B0F0"/>
                </a:solidFill>
              </a:rPr>
              <a:t>正照</a:t>
            </a:r>
            <a:r>
              <a:rPr lang="ja-JP" altLang="en-US" b="1" dirty="0" smtClean="0">
                <a:solidFill>
                  <a:srgbClr val="00B0F0"/>
                </a:solidFill>
              </a:rPr>
              <a:t>、伊藤篤志</a:t>
            </a:r>
            <a:endParaRPr kumimoji="1" lang="ja-JP" altLang="en-US" b="1" dirty="0">
              <a:solidFill>
                <a:srgbClr val="00B0F0"/>
              </a:solidFill>
            </a:endParaRPr>
          </a:p>
        </p:txBody>
      </p:sp>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395536" y="1484784"/>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395537" y="148478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rPr>
              <a:t>Pr</a:t>
            </a:r>
            <a:r>
              <a:rPr lang="en-US" altLang="ja-JP" sz="3600" b="1" baseline="-25000" dirty="0">
                <a:solidFill>
                  <a:schemeClr val="bg1"/>
                </a:solidFill>
              </a:rPr>
              <a:t>1-x</a:t>
            </a:r>
            <a:r>
              <a:rPr lang="en-US" altLang="ja-JP" sz="3600" b="1" dirty="0">
                <a:solidFill>
                  <a:schemeClr val="bg1"/>
                </a:solidFill>
              </a:rPr>
              <a:t>Sr</a:t>
            </a:r>
            <a:r>
              <a:rPr lang="en-US" altLang="ja-JP" sz="3600" b="1" baseline="-25000" dirty="0">
                <a:solidFill>
                  <a:schemeClr val="bg1"/>
                </a:solidFill>
              </a:rPr>
              <a:t>x</a:t>
            </a:r>
            <a:r>
              <a:rPr lang="en-US" altLang="ja-JP" sz="3600" b="1" dirty="0">
                <a:solidFill>
                  <a:schemeClr val="bg1"/>
                </a:solidFill>
              </a:rPr>
              <a:t>MnO</a:t>
            </a:r>
            <a:r>
              <a:rPr lang="en-US" altLang="ja-JP" sz="3600" b="1" baseline="-25000" dirty="0">
                <a:solidFill>
                  <a:schemeClr val="bg1"/>
                </a:solidFill>
              </a:rPr>
              <a:t>3</a:t>
            </a:r>
            <a:r>
              <a:rPr lang="ja-JP" altLang="ja-JP" sz="3600" b="1" dirty="0">
                <a:solidFill>
                  <a:schemeClr val="bg1"/>
                </a:solidFill>
              </a:rPr>
              <a:t>の磁性と熱電特性</a:t>
            </a:r>
            <a:endParaRPr lang="ja-JP" altLang="en-US" sz="3600" b="1" dirty="0">
              <a:solidFill>
                <a:schemeClr val="bg1"/>
              </a:solidFill>
            </a:endParaRPr>
          </a:p>
        </p:txBody>
      </p:sp>
      <p:sp>
        <p:nvSpPr>
          <p:cNvPr id="8" name="テキスト ボックス 7"/>
          <p:cNvSpPr txBox="1"/>
          <p:nvPr/>
        </p:nvSpPr>
        <p:spPr>
          <a:xfrm>
            <a:off x="2555776" y="254010"/>
            <a:ext cx="5112568" cy="369332"/>
          </a:xfrm>
          <a:prstGeom prst="rect">
            <a:avLst/>
          </a:prstGeom>
          <a:noFill/>
        </p:spPr>
        <p:txBody>
          <a:bodyPr wrap="square" rtlCol="0">
            <a:spAutoFit/>
          </a:bodyPr>
          <a:lstStyle/>
          <a:p>
            <a:r>
              <a:rPr kumimoji="1" lang="ja-JP" altLang="en-US" b="1" dirty="0" smtClean="0"/>
              <a:t>日本金属学会春期大会 </a:t>
            </a:r>
            <a:r>
              <a:rPr kumimoji="1" lang="en-US" altLang="ja-JP" b="1" dirty="0" smtClean="0"/>
              <a:t>(2014) </a:t>
            </a:r>
            <a:r>
              <a:rPr kumimoji="1" lang="ja-JP" altLang="en-US" b="1" dirty="0" smtClean="0"/>
              <a:t>熱電材料</a:t>
            </a:r>
            <a:endParaRPr kumimoji="1" lang="ja-JP" altLang="en-US" b="1" dirty="0"/>
          </a:p>
        </p:txBody>
      </p:sp>
    </p:spTree>
    <p:extLst>
      <p:ext uri="{BB962C8B-B14F-4D97-AF65-F5344CB8AC3E}">
        <p14:creationId xmlns:p14="http://schemas.microsoft.com/office/powerpoint/2010/main" val="190479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t</a:t>
            </a:r>
            <a:r>
              <a:rPr lang="en-US" altLang="ja-JP" dirty="0" smtClean="0"/>
              <a:t>hermal conductivity @RT</a:t>
            </a:r>
            <a:endParaRPr kumimoji="1" lang="ja-JP" altLang="en-US" baseline="-25000" dirty="0"/>
          </a:p>
        </p:txBody>
      </p:sp>
      <p:sp>
        <p:nvSpPr>
          <p:cNvPr id="8" name="テキスト ボックス 7"/>
          <p:cNvSpPr txBox="1"/>
          <p:nvPr/>
        </p:nvSpPr>
        <p:spPr>
          <a:xfrm>
            <a:off x="3669099" y="1444714"/>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844824"/>
            <a:ext cx="70957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err="1" smtClean="0"/>
              <a:t>Seebeck</a:t>
            </a:r>
            <a:r>
              <a:rPr lang="en-US" altLang="ja-JP" dirty="0" smtClean="0"/>
              <a:t> coefficient</a:t>
            </a:r>
            <a:endParaRPr kumimoji="1" lang="ja-JP" altLang="en-US" baseline="-25000" dirty="0"/>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4" y="1792469"/>
            <a:ext cx="4404271" cy="426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74389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765009"/>
            <a:ext cx="4404272" cy="426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1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electric resistivity</a:t>
            </a:r>
            <a:endParaRPr kumimoji="1" lang="ja-JP" altLang="en-US" baseline="-25000" dirty="0"/>
          </a:p>
        </p:txBody>
      </p:sp>
      <p:sp>
        <p:nvSpPr>
          <p:cNvPr id="7" name="テキスト ボックス 6"/>
          <p:cNvSpPr txBox="1"/>
          <p:nvPr/>
        </p:nvSpPr>
        <p:spPr>
          <a:xfrm>
            <a:off x="374389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9" y="1792470"/>
            <a:ext cx="4375934" cy="424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755" y="1818685"/>
            <a:ext cx="4376722" cy="424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11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Figure of merit : ZT</a:t>
            </a:r>
            <a:endParaRPr kumimoji="1" lang="ja-JP" altLang="en-US" baseline="-25000" dirty="0"/>
          </a:p>
        </p:txBody>
      </p:sp>
      <p:sp>
        <p:nvSpPr>
          <p:cNvPr id="7" name="テキスト ボックス 6"/>
          <p:cNvSpPr txBox="1"/>
          <p:nvPr/>
        </p:nvSpPr>
        <p:spPr>
          <a:xfrm>
            <a:off x="3918342"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5" y="1818685"/>
            <a:ext cx="4359791" cy="424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209" y="1818685"/>
            <a:ext cx="4359791" cy="424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11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en-US" altLang="ja-JP" dirty="0" smtClean="0"/>
              <a:t>summary</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03548" y="1261170"/>
            <a:ext cx="8136904" cy="4832092"/>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800" dirty="0" err="1" smtClean="0"/>
              <a:t>Mn</a:t>
            </a:r>
            <a:r>
              <a:rPr lang="ja-JP" altLang="en-US" sz="2800" dirty="0" smtClean="0"/>
              <a:t>ペロフスカイト酸化物中の</a:t>
            </a:r>
            <a:r>
              <a:rPr lang="en-US" altLang="ja-JP" sz="2800" dirty="0" err="1" smtClean="0"/>
              <a:t>Mn</a:t>
            </a:r>
            <a:r>
              <a:rPr lang="en-US" altLang="ja-JP" sz="2800" dirty="0" smtClean="0"/>
              <a:t>-O-</a:t>
            </a:r>
            <a:r>
              <a:rPr lang="en-US" altLang="ja-JP" sz="2800" dirty="0" err="1" smtClean="0"/>
              <a:t>Mn</a:t>
            </a:r>
            <a:r>
              <a:rPr lang="ja-JP" altLang="en-US" sz="2800" dirty="0" smtClean="0"/>
              <a:t>角度の傾きは</a:t>
            </a:r>
            <a:r>
              <a:rPr lang="en-US" altLang="ja-JP" sz="2800" dirty="0" err="1" smtClean="0"/>
              <a:t>Mn</a:t>
            </a:r>
            <a:r>
              <a:rPr lang="ja-JP" altLang="en-US" sz="2800" dirty="0" smtClean="0"/>
              <a:t>中の</a:t>
            </a:r>
            <a:r>
              <a:rPr lang="en-US" altLang="ja-JP" sz="2800" dirty="0" smtClean="0"/>
              <a:t>3d</a:t>
            </a:r>
            <a:r>
              <a:rPr lang="ja-JP" altLang="en-US" sz="2800" dirty="0" smtClean="0"/>
              <a:t>電子の局在に影響を及ぼし、傾きを制御することで</a:t>
            </a:r>
            <a:r>
              <a:rPr lang="en-US" altLang="ja-JP" sz="2800" dirty="0" smtClean="0"/>
              <a:t>P</a:t>
            </a:r>
            <a:r>
              <a:rPr lang="ja-JP" altLang="en-US" sz="2800" dirty="0" smtClean="0"/>
              <a:t>型の熱電性能を向上できる。</a:t>
            </a:r>
            <a:endParaRPr lang="en-US" altLang="ja-JP" sz="2800" dirty="0" smtClean="0"/>
          </a:p>
          <a:p>
            <a:endParaRPr lang="en-US" altLang="ja-JP" sz="2800" dirty="0" smtClean="0"/>
          </a:p>
          <a:p>
            <a:pPr marL="571500" indent="-571500">
              <a:buFont typeface="Wingdings" panose="05000000000000000000" pitchFamily="2" charset="2"/>
              <a:buChar char="ü"/>
            </a:pPr>
            <a:r>
              <a:rPr lang="ja-JP" altLang="en-US" sz="2800" dirty="0" smtClean="0"/>
              <a:t>強い強磁性相互作用は高い</a:t>
            </a:r>
            <a:r>
              <a:rPr lang="en-US" altLang="ja-JP" sz="2800" dirty="0" smtClean="0"/>
              <a:t>P</a:t>
            </a:r>
            <a:r>
              <a:rPr lang="ja-JP" altLang="en-US" sz="2800" dirty="0" smtClean="0"/>
              <a:t>型の熱電性能を示す組成範囲を制限</a:t>
            </a:r>
            <a:r>
              <a:rPr lang="ja-JP" altLang="en-US" sz="2800" smtClean="0"/>
              <a:t>する一方、</a:t>
            </a:r>
            <a:r>
              <a:rPr lang="en-US" altLang="ja-JP" sz="2800" dirty="0" smtClean="0"/>
              <a:t>N</a:t>
            </a:r>
            <a:r>
              <a:rPr lang="ja-JP" altLang="en-US" sz="2800" dirty="0" smtClean="0"/>
              <a:t>型の熱電性能の向上が期待できる。</a:t>
            </a:r>
            <a:endParaRPr lang="en-US" altLang="ja-JP" sz="2800" dirty="0" smtClean="0"/>
          </a:p>
          <a:p>
            <a:endParaRPr lang="en-US" altLang="ja-JP" sz="2800" dirty="0" smtClean="0"/>
          </a:p>
          <a:p>
            <a:pPr marL="571500" indent="-571500">
              <a:buFont typeface="Wingdings" panose="05000000000000000000" pitchFamily="2" charset="2"/>
              <a:buChar char="ü"/>
            </a:pPr>
            <a:r>
              <a:rPr lang="en-US" altLang="ja-JP" sz="2800" dirty="0" smtClean="0"/>
              <a:t>Pr</a:t>
            </a:r>
            <a:r>
              <a:rPr lang="en-US" altLang="ja-JP" sz="2800" baseline="-25000" dirty="0" smtClean="0"/>
              <a:t>1-x</a:t>
            </a:r>
            <a:r>
              <a:rPr lang="en-US" altLang="ja-JP" sz="2800" dirty="0" smtClean="0"/>
              <a:t>Sr</a:t>
            </a:r>
            <a:r>
              <a:rPr lang="en-US" altLang="ja-JP" sz="2800" baseline="-25000" dirty="0" smtClean="0"/>
              <a:t>x</a:t>
            </a:r>
            <a:r>
              <a:rPr lang="en-US" altLang="ja-JP" sz="2800" dirty="0" smtClean="0"/>
              <a:t>MnO</a:t>
            </a:r>
            <a:r>
              <a:rPr lang="en-US" altLang="ja-JP" sz="2800" baseline="-25000" dirty="0" smtClean="0"/>
              <a:t>3</a:t>
            </a:r>
            <a:r>
              <a:rPr lang="ja-JP" altLang="en-US" sz="2800" dirty="0"/>
              <a:t>では</a:t>
            </a:r>
            <a:r>
              <a:rPr lang="ja-JP" altLang="en-US" sz="2800" dirty="0" smtClean="0"/>
              <a:t>、</a:t>
            </a:r>
            <a:r>
              <a:rPr lang="en-US" altLang="ja-JP" sz="2800" dirty="0" smtClean="0"/>
              <a:t>x=0.1</a:t>
            </a:r>
            <a:r>
              <a:rPr lang="ja-JP" altLang="en-US" sz="2800" dirty="0" smtClean="0"/>
              <a:t>で</a:t>
            </a:r>
            <a:r>
              <a:rPr lang="en-US" altLang="ja-JP" sz="2800" dirty="0" smtClean="0"/>
              <a:t>500K</a:t>
            </a:r>
            <a:r>
              <a:rPr lang="ja-JP" altLang="en-US" sz="2800" dirty="0" smtClean="0"/>
              <a:t>において</a:t>
            </a:r>
            <a:r>
              <a:rPr lang="en-US" altLang="ja-JP" sz="2800" dirty="0" smtClean="0"/>
              <a:t>ZT=0.002</a:t>
            </a:r>
            <a:r>
              <a:rPr lang="ja-JP" altLang="en-US" sz="2800" dirty="0" smtClean="0"/>
              <a:t>の</a:t>
            </a:r>
            <a:r>
              <a:rPr lang="en-US" altLang="ja-JP" sz="2800" dirty="0"/>
              <a:t>P</a:t>
            </a:r>
            <a:r>
              <a:rPr lang="ja-JP" altLang="en-US" sz="2800" dirty="0" smtClean="0"/>
              <a:t>型の極大値を示し、</a:t>
            </a:r>
            <a:r>
              <a:rPr lang="en-US" altLang="ja-JP" sz="2800" dirty="0" smtClean="0"/>
              <a:t>x=0.7</a:t>
            </a:r>
            <a:r>
              <a:rPr lang="ja-JP" altLang="en-US" sz="2800" dirty="0" smtClean="0"/>
              <a:t>で</a:t>
            </a:r>
            <a:r>
              <a:rPr lang="en-US" altLang="ja-JP" sz="2800" dirty="0" smtClean="0"/>
              <a:t>ZT=0.09</a:t>
            </a:r>
            <a:r>
              <a:rPr lang="ja-JP" altLang="en-US" sz="2800" dirty="0" smtClean="0"/>
              <a:t>の</a:t>
            </a:r>
            <a:r>
              <a:rPr lang="en-US" altLang="ja-JP" sz="2800" dirty="0" smtClean="0"/>
              <a:t>N</a:t>
            </a:r>
            <a:r>
              <a:rPr lang="ja-JP" altLang="en-US" sz="2800" dirty="0" smtClean="0"/>
              <a:t>型の最大値を高温で示す。</a:t>
            </a:r>
            <a:endParaRPr lang="en-US" altLang="ja-JP" sz="2800" dirty="0" smtClean="0"/>
          </a:p>
        </p:txBody>
      </p:sp>
    </p:spTree>
    <p:extLst>
      <p:ext uri="{BB962C8B-B14F-4D97-AF65-F5344CB8AC3E}">
        <p14:creationId xmlns:p14="http://schemas.microsoft.com/office/powerpoint/2010/main" val="2174007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15</a:t>
            </a:fld>
            <a:endParaRPr kumimoji="1" lang="ja-JP" altLang="en-US"/>
          </a:p>
        </p:txBody>
      </p:sp>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b="1" dirty="0" smtClean="0"/>
              <a:t>Thank you for your kind attention.</a:t>
            </a:r>
            <a:endParaRPr lang="ja-JP" altLang="en-US" sz="4000" b="1" dirty="0"/>
          </a:p>
        </p:txBody>
      </p:sp>
    </p:spTree>
    <p:extLst>
      <p:ext uri="{BB962C8B-B14F-4D97-AF65-F5344CB8AC3E}">
        <p14:creationId xmlns:p14="http://schemas.microsoft.com/office/powerpoint/2010/main" val="405116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err="1" smtClean="0"/>
              <a:t>P</a:t>
            </a:r>
            <a:r>
              <a:rPr lang="en-US" altLang="ja-JP" baseline="-25000" dirty="0" err="1" smtClean="0"/>
              <a:t>max</a:t>
            </a:r>
            <a:r>
              <a:rPr lang="en-US" altLang="ja-JP" dirty="0" smtClean="0"/>
              <a:t>          &amp;           </a:t>
            </a:r>
            <a:r>
              <a:rPr lang="en-US" altLang="ja-JP" dirty="0" err="1" smtClean="0"/>
              <a:t>η</a:t>
            </a:r>
            <a:r>
              <a:rPr lang="en-US" altLang="ja-JP" baseline="-25000" dirty="0" err="1" smtClean="0"/>
              <a:t>max</a:t>
            </a:r>
            <a:endParaRPr kumimoji="1" lang="ja-JP" altLang="en-US" baseline="-25000" dirty="0"/>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06" y="1678404"/>
            <a:ext cx="4091416" cy="40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689141"/>
            <a:ext cx="4145062" cy="408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22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17</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519109"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magnetic susceptibility</a:t>
            </a:r>
            <a:endParaRPr lang="en-US" altLang="ja-JP" dirty="0"/>
          </a:p>
        </p:txBody>
      </p:sp>
      <p:sp>
        <p:nvSpPr>
          <p:cNvPr id="8" name="テキスト ボックス 7"/>
          <p:cNvSpPr txBox="1"/>
          <p:nvPr/>
        </p:nvSpPr>
        <p:spPr>
          <a:xfrm>
            <a:off x="1761917" y="1259438"/>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9" name="テキスト ボックス 8"/>
          <p:cNvSpPr txBox="1"/>
          <p:nvPr/>
        </p:nvSpPr>
        <p:spPr>
          <a:xfrm>
            <a:off x="624647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04" y="1772816"/>
            <a:ext cx="4316730" cy="415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707" y="1772816"/>
            <a:ext cx="4404300" cy="423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41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18</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Figure of merit : ZT</a:t>
            </a:r>
            <a:endParaRPr kumimoji="1" lang="ja-JP" altLang="en-US" baseline="-25000" dirty="0"/>
          </a:p>
        </p:txBody>
      </p:sp>
      <p:sp>
        <p:nvSpPr>
          <p:cNvPr id="7" name="テキスト ボックス 6"/>
          <p:cNvSpPr txBox="1"/>
          <p:nvPr/>
        </p:nvSpPr>
        <p:spPr>
          <a:xfrm>
            <a:off x="624647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8" name="テキスト ボックス 7"/>
          <p:cNvSpPr txBox="1"/>
          <p:nvPr/>
        </p:nvSpPr>
        <p:spPr>
          <a:xfrm>
            <a:off x="1761917" y="1259438"/>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 y="1988840"/>
            <a:ext cx="4244469" cy="41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971963"/>
            <a:ext cx="4287370" cy="41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34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19</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La</a:t>
            </a:r>
            <a:r>
              <a:rPr lang="en-US" altLang="ja-JP" baseline="-25000" dirty="0" smtClean="0"/>
              <a:t>0.9</a:t>
            </a:r>
            <a:r>
              <a:rPr lang="en-US" altLang="ja-JP" dirty="0" smtClean="0"/>
              <a:t>Ca</a:t>
            </a:r>
            <a:r>
              <a:rPr lang="en-US" altLang="ja-JP" baseline="-25000" dirty="0" smtClean="0"/>
              <a:t>0.1</a:t>
            </a:r>
            <a:r>
              <a:rPr lang="en-US" altLang="ja-JP" dirty="0" smtClean="0"/>
              <a:t>MnO</a:t>
            </a:r>
            <a:r>
              <a:rPr lang="en-US" altLang="ja-JP" baseline="-25000" dirty="0" smtClean="0"/>
              <a:t>3</a:t>
            </a:r>
            <a:endParaRPr kumimoji="1" lang="ja-JP" altLang="en-US" baseline="-25000"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54" y="1700808"/>
            <a:ext cx="8713490" cy="401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6372200" y="1331476"/>
            <a:ext cx="2376264" cy="2913799"/>
            <a:chOff x="6372200" y="1331476"/>
            <a:chExt cx="2376264" cy="2913799"/>
          </a:xfrm>
        </p:grpSpPr>
        <p:sp>
          <p:nvSpPr>
            <p:cNvPr id="27" name="テキスト ボックス 26"/>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28" name="正方形/長方形 27"/>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29" name="テキスト ボックス 28"/>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13.414</a:t>
              </a:r>
              <a:endParaRPr kumimoji="1" lang="ja-JP" altLang="en-US" dirty="0"/>
            </a:p>
          </p:txBody>
        </p:sp>
        <p:sp>
          <p:nvSpPr>
            <p:cNvPr id="30" name="テキスト ボックス 29"/>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4.852</a:t>
              </a:r>
              <a:endParaRPr kumimoji="1" lang="ja-JP" altLang="en-US" dirty="0"/>
            </a:p>
          </p:txBody>
        </p:sp>
        <p:sp>
          <p:nvSpPr>
            <p:cNvPr id="31" name="正方形/長方形 30"/>
            <p:cNvSpPr/>
            <p:nvPr/>
          </p:nvSpPr>
          <p:spPr>
            <a:xfrm>
              <a:off x="6828790" y="3143510"/>
              <a:ext cx="1154483" cy="369332"/>
            </a:xfrm>
            <a:prstGeom prst="rect">
              <a:avLst/>
            </a:prstGeom>
          </p:spPr>
          <p:txBody>
            <a:bodyPr wrap="none">
              <a:spAutoFit/>
            </a:bodyPr>
            <a:lstStyle/>
            <a:p>
              <a:r>
                <a:rPr lang="en-US" altLang="ja-JP" dirty="0"/>
                <a:t>S = 2.7647</a:t>
              </a:r>
              <a:endParaRPr lang="ja-JP" altLang="en-US" dirty="0"/>
            </a:p>
          </p:txBody>
        </p:sp>
        <p:sp>
          <p:nvSpPr>
            <p:cNvPr id="32" name="正方形/長方形 31"/>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4.158</a:t>
              </a:r>
              <a:endParaRPr lang="ja-JP" altLang="en-US" dirty="0"/>
            </a:p>
          </p:txBody>
        </p:sp>
        <p:sp>
          <p:nvSpPr>
            <p:cNvPr id="33" name="正方形/長方形 32"/>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3.072</a:t>
              </a:r>
              <a:endParaRPr lang="ja-JP" altLang="en-US" dirty="0"/>
            </a:p>
          </p:txBody>
        </p:sp>
      </p:grpSp>
    </p:spTree>
    <p:extLst>
      <p:ext uri="{BB962C8B-B14F-4D97-AF65-F5344CB8AC3E}">
        <p14:creationId xmlns:p14="http://schemas.microsoft.com/office/powerpoint/2010/main" val="363275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materials</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747699" y="1179858"/>
            <a:ext cx="3960440" cy="369332"/>
          </a:xfrm>
          <a:prstGeom prst="rect">
            <a:avLst/>
          </a:prstGeom>
          <a:noFill/>
        </p:spPr>
        <p:txBody>
          <a:bodyPr wrap="square" rtlCol="0">
            <a:spAutoFit/>
          </a:bodyPr>
          <a:lstStyle/>
          <a:p>
            <a:pPr algn="ctr"/>
            <a:r>
              <a:rPr kumimoji="1" lang="en-US" altLang="ja-JP" b="1" dirty="0" smtClean="0"/>
              <a:t>Disadvantage</a:t>
            </a:r>
          </a:p>
        </p:txBody>
      </p:sp>
      <p:sp>
        <p:nvSpPr>
          <p:cNvPr id="26" name="テキスト ボックス 25"/>
          <p:cNvSpPr txBox="1"/>
          <p:nvPr/>
        </p:nvSpPr>
        <p:spPr>
          <a:xfrm>
            <a:off x="5017706" y="1160891"/>
            <a:ext cx="3960440" cy="369332"/>
          </a:xfrm>
          <a:prstGeom prst="rect">
            <a:avLst/>
          </a:prstGeom>
          <a:noFill/>
        </p:spPr>
        <p:txBody>
          <a:bodyPr wrap="square" rtlCol="0">
            <a:spAutoFit/>
          </a:bodyPr>
          <a:lstStyle/>
          <a:p>
            <a:pPr algn="ctr"/>
            <a:r>
              <a:rPr kumimoji="1" lang="en-US" altLang="ja-JP" b="1" dirty="0" smtClean="0"/>
              <a:t>Advantage</a:t>
            </a:r>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1" y="1752821"/>
            <a:ext cx="5008038" cy="356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1979712" y="2708920"/>
            <a:ext cx="864096" cy="72008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43808" y="2708920"/>
            <a:ext cx="360040" cy="504056"/>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27919" y="2384828"/>
            <a:ext cx="1800200" cy="307777"/>
          </a:xfrm>
          <a:prstGeom prst="rect">
            <a:avLst/>
          </a:prstGeom>
          <a:noFill/>
        </p:spPr>
        <p:txBody>
          <a:bodyPr wrap="square" rtlCol="0">
            <a:spAutoFit/>
          </a:bodyPr>
          <a:lstStyle/>
          <a:p>
            <a:r>
              <a:rPr kumimoji="1" lang="en-US" altLang="ja-JP" sz="1400" b="1" dirty="0" smtClean="0">
                <a:solidFill>
                  <a:srgbClr val="00B0F0"/>
                </a:solidFill>
              </a:rPr>
              <a:t>CaMn</a:t>
            </a:r>
            <a:r>
              <a:rPr kumimoji="1" lang="en-US" altLang="ja-JP" sz="1400" b="1" baseline="-25000" dirty="0" smtClean="0">
                <a:solidFill>
                  <a:srgbClr val="00B0F0"/>
                </a:solidFill>
              </a:rPr>
              <a:t>0.98</a:t>
            </a:r>
            <a:r>
              <a:rPr kumimoji="1" lang="en-US" altLang="ja-JP" sz="1400" b="1" dirty="0" smtClean="0">
                <a:solidFill>
                  <a:srgbClr val="00B0F0"/>
                </a:solidFill>
              </a:rPr>
              <a:t>Mo</a:t>
            </a:r>
            <a:r>
              <a:rPr kumimoji="1" lang="en-US" altLang="ja-JP" sz="1400" b="1" baseline="-25000" dirty="0" smtClean="0">
                <a:solidFill>
                  <a:srgbClr val="00B0F0"/>
                </a:solidFill>
              </a:rPr>
              <a:t>0.02</a:t>
            </a:r>
            <a:r>
              <a:rPr kumimoji="1" lang="en-US" altLang="ja-JP" sz="1400" b="1" dirty="0" smtClean="0">
                <a:solidFill>
                  <a:srgbClr val="00B0F0"/>
                </a:solidFill>
              </a:rPr>
              <a:t>O</a:t>
            </a:r>
            <a:r>
              <a:rPr kumimoji="1" lang="en-US" altLang="ja-JP" sz="1400" b="1" baseline="-25000" dirty="0" smtClean="0">
                <a:solidFill>
                  <a:srgbClr val="00B0F0"/>
                </a:solidFill>
              </a:rPr>
              <a:t>3</a:t>
            </a:r>
            <a:endParaRPr kumimoji="1" lang="ja-JP" altLang="en-US" sz="1400" b="1" baseline="-25000" dirty="0">
              <a:solidFill>
                <a:srgbClr val="00B0F0"/>
              </a:solidFill>
            </a:endParaRPr>
          </a:p>
        </p:txBody>
      </p:sp>
      <p:cxnSp>
        <p:nvCxnSpPr>
          <p:cNvPr id="32" name="直線矢印コネクタ 31"/>
          <p:cNvCxnSpPr/>
          <p:nvPr/>
        </p:nvCxnSpPr>
        <p:spPr>
          <a:xfrm flipH="1" flipV="1">
            <a:off x="954266" y="3609020"/>
            <a:ext cx="288738"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3960" y="3859462"/>
            <a:ext cx="1800200" cy="307777"/>
          </a:xfrm>
          <a:prstGeom prst="rect">
            <a:avLst/>
          </a:prstGeom>
          <a:noFill/>
        </p:spPr>
        <p:txBody>
          <a:bodyPr wrap="square" rtlCol="0">
            <a:spAutoFit/>
          </a:bodyPr>
          <a:lstStyle/>
          <a:p>
            <a:r>
              <a:rPr kumimoji="1" lang="en-US" altLang="ja-JP" sz="1400" b="1" dirty="0" smtClean="0">
                <a:solidFill>
                  <a:srgbClr val="FF0000"/>
                </a:solidFill>
              </a:rPr>
              <a:t>Ca</a:t>
            </a:r>
            <a:r>
              <a:rPr kumimoji="1" lang="en-US" altLang="ja-JP" sz="1400" b="1" baseline="-25000" dirty="0" smtClean="0">
                <a:solidFill>
                  <a:srgbClr val="FF0000"/>
                </a:solidFill>
              </a:rPr>
              <a:t>2.7</a:t>
            </a:r>
            <a:r>
              <a:rPr kumimoji="1" lang="en-US" altLang="ja-JP" sz="1400" b="1" dirty="0" smtClean="0">
                <a:solidFill>
                  <a:srgbClr val="FF0000"/>
                </a:solidFill>
              </a:rPr>
              <a:t>Bi</a:t>
            </a:r>
            <a:r>
              <a:rPr kumimoji="1" lang="en-US" altLang="ja-JP" sz="1400" b="1" baseline="-25000" dirty="0" smtClean="0">
                <a:solidFill>
                  <a:srgbClr val="FF0000"/>
                </a:solidFill>
              </a:rPr>
              <a:t>0.3</a:t>
            </a:r>
            <a:r>
              <a:rPr kumimoji="1" lang="en-US" altLang="ja-JP" sz="1400" b="1" dirty="0" smtClean="0">
                <a:solidFill>
                  <a:srgbClr val="FF0000"/>
                </a:solidFill>
              </a:rPr>
              <a:t>Co</a:t>
            </a:r>
            <a:r>
              <a:rPr kumimoji="1" lang="en-US" altLang="ja-JP" sz="1400" b="1" baseline="-25000" dirty="0" smtClean="0">
                <a:solidFill>
                  <a:srgbClr val="FF0000"/>
                </a:solidFill>
              </a:rPr>
              <a:t>4</a:t>
            </a:r>
            <a:r>
              <a:rPr kumimoji="1" lang="en-US" altLang="ja-JP" sz="1400" b="1" dirty="0" smtClean="0">
                <a:solidFill>
                  <a:srgbClr val="FF0000"/>
                </a:solidFill>
              </a:rPr>
              <a:t>O</a:t>
            </a:r>
            <a:r>
              <a:rPr kumimoji="1" lang="en-US" altLang="ja-JP" sz="1400" b="1" baseline="-25000" dirty="0" smtClean="0">
                <a:solidFill>
                  <a:srgbClr val="FF0000"/>
                </a:solidFill>
              </a:rPr>
              <a:t>9</a:t>
            </a:r>
            <a:endParaRPr kumimoji="1" lang="ja-JP" altLang="en-US" sz="1400" b="1" baseline="-25000" dirty="0">
              <a:solidFill>
                <a:srgbClr val="FF0000"/>
              </a:solidFill>
            </a:endParaRPr>
          </a:p>
        </p:txBody>
      </p:sp>
      <p:sp>
        <p:nvSpPr>
          <p:cNvPr id="35" name="テキスト ボックス 34"/>
          <p:cNvSpPr txBox="1"/>
          <p:nvPr/>
        </p:nvSpPr>
        <p:spPr>
          <a:xfrm>
            <a:off x="387659" y="5649862"/>
            <a:ext cx="4680520" cy="307777"/>
          </a:xfrm>
          <a:prstGeom prst="rect">
            <a:avLst/>
          </a:prstGeom>
          <a:noFill/>
        </p:spPr>
        <p:txBody>
          <a:bodyPr wrap="square" rtlCol="0">
            <a:spAutoFit/>
          </a:bodyPr>
          <a:lstStyle/>
          <a:p>
            <a:r>
              <a:rPr lang="en-US" altLang="ja-JP" sz="1400" b="1" dirty="0" err="1" smtClean="0"/>
              <a:t>Urata</a:t>
            </a:r>
            <a:r>
              <a:rPr lang="en-US" altLang="ja-JP" sz="1400" b="1" dirty="0" smtClean="0"/>
              <a:t> </a:t>
            </a:r>
            <a:r>
              <a:rPr lang="en-US" altLang="ja-JP" sz="1400" b="1" i="1" dirty="0" smtClean="0"/>
              <a:t>et al</a:t>
            </a:r>
            <a:r>
              <a:rPr lang="en-US" altLang="ja-JP" sz="1400" b="1" dirty="0" smtClean="0"/>
              <a:t>, Int. J. Appl. Ceram. Technol. </a:t>
            </a:r>
            <a:r>
              <a:rPr lang="en-US" altLang="ja-JP" sz="1400" b="1" u="sng" dirty="0" smtClean="0"/>
              <a:t>4</a:t>
            </a:r>
            <a:r>
              <a:rPr lang="en-US" altLang="ja-JP" sz="1400" b="1" dirty="0" smtClean="0"/>
              <a:t>, 535-540 (2007)</a:t>
            </a:r>
            <a:endParaRPr kumimoji="1" lang="ja-JP" altLang="en-US" sz="1400" b="1" baseline="-25000" dirty="0"/>
          </a:p>
        </p:txBody>
      </p:sp>
      <p:cxnSp>
        <p:nvCxnSpPr>
          <p:cNvPr id="44" name="直線コネクタ 43"/>
          <p:cNvCxnSpPr/>
          <p:nvPr/>
        </p:nvCxnSpPr>
        <p:spPr>
          <a:xfrm>
            <a:off x="5634982" y="477573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34982" y="487474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472574" y="479047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472574" y="48894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481822" y="54467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472574" y="537482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472574" y="530773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618202" y="51252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7810853" y="513934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8020793" y="51393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5973261" y="46540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415930" y="4190946"/>
            <a:ext cx="1407738" cy="461665"/>
          </a:xfrm>
          <a:prstGeom prst="rect">
            <a:avLst/>
          </a:prstGeom>
          <a:noFill/>
        </p:spPr>
        <p:txBody>
          <a:bodyPr wrap="square" rtlCol="0">
            <a:spAutoFit/>
          </a:bodyPr>
          <a:lstStyle/>
          <a:p>
            <a:r>
              <a:rPr kumimoji="1" lang="en-US" altLang="ja-JP" sz="2400" b="1" dirty="0" smtClean="0"/>
              <a:t>50%Mn</a:t>
            </a:r>
            <a:r>
              <a:rPr kumimoji="1" lang="en-US" altLang="ja-JP" sz="2400" b="1" baseline="30000" dirty="0" smtClean="0"/>
              <a:t>3+</a:t>
            </a:r>
            <a:endParaRPr kumimoji="1" lang="ja-JP" altLang="en-US" sz="2400" b="1" baseline="-25000" dirty="0"/>
          </a:p>
        </p:txBody>
      </p:sp>
      <p:sp>
        <p:nvSpPr>
          <p:cNvPr id="73" name="テキスト ボックス 72"/>
          <p:cNvSpPr txBox="1"/>
          <p:nvPr/>
        </p:nvSpPr>
        <p:spPr>
          <a:xfrm>
            <a:off x="7343669" y="4193797"/>
            <a:ext cx="1687268" cy="461665"/>
          </a:xfrm>
          <a:prstGeom prst="rect">
            <a:avLst/>
          </a:prstGeom>
          <a:noFill/>
        </p:spPr>
        <p:txBody>
          <a:bodyPr wrap="square" rtlCol="0">
            <a:spAutoFit/>
          </a:bodyPr>
          <a:lstStyle/>
          <a:p>
            <a:r>
              <a:rPr kumimoji="1" lang="en-US" altLang="ja-JP" sz="2400" b="1" dirty="0" smtClean="0"/>
              <a:t>50%Mn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74" name="直線コネクタ 73"/>
          <p:cNvCxnSpPr/>
          <p:nvPr/>
        </p:nvCxnSpPr>
        <p:spPr>
          <a:xfrm>
            <a:off x="5644230" y="548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34982" y="541261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634982" y="534551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5780610" y="516302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973261" y="517713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6183201" y="517712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506091" y="5610307"/>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81" name="テキスト ボックス 80"/>
          <p:cNvSpPr txBox="1"/>
          <p:nvPr/>
        </p:nvSpPr>
        <p:spPr>
          <a:xfrm>
            <a:off x="7343669" y="5649862"/>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74030608"/>
              </p:ext>
            </p:extLst>
          </p:nvPr>
        </p:nvGraphicFramePr>
        <p:xfrm>
          <a:off x="5721350" y="6137275"/>
          <a:ext cx="2579688" cy="620713"/>
        </p:xfrm>
        <a:graphic>
          <a:graphicData uri="http://schemas.openxmlformats.org/presentationml/2006/ole">
            <mc:AlternateContent xmlns:mc="http://schemas.openxmlformats.org/markup-compatibility/2006">
              <mc:Choice xmlns:v="urn:schemas-microsoft-com:vml" Requires="v">
                <p:oleObj spid="_x0000_s24889" name="Equation" r:id="rId6" imgW="2006280" imgH="482400" progId="Equation.DSMT4">
                  <p:embed/>
                </p:oleObj>
              </mc:Choice>
              <mc:Fallback>
                <p:oleObj name="Equation" r:id="rId6" imgW="2006280" imgH="482400" progId="Equation.DSMT4">
                  <p:embed/>
                  <p:pic>
                    <p:nvPicPr>
                      <p:cNvPr id="0" name=""/>
                      <p:cNvPicPr/>
                      <p:nvPr/>
                    </p:nvPicPr>
                    <p:blipFill>
                      <a:blip r:embed="rId7"/>
                      <a:stretch>
                        <a:fillRect/>
                      </a:stretch>
                    </p:blipFill>
                    <p:spPr>
                      <a:xfrm>
                        <a:off x="5721350" y="6137275"/>
                        <a:ext cx="2579688" cy="620713"/>
                      </a:xfrm>
                      <a:prstGeom prst="rect">
                        <a:avLst/>
                      </a:prstGeom>
                    </p:spPr>
                  </p:pic>
                </p:oleObj>
              </mc:Fallback>
            </mc:AlternateContent>
          </a:graphicData>
        </a:graphic>
      </p:graphicFrame>
      <p:cxnSp>
        <p:nvCxnSpPr>
          <p:cNvPr id="61" name="直線コネクタ 60"/>
          <p:cNvCxnSpPr/>
          <p:nvPr/>
        </p:nvCxnSpPr>
        <p:spPr>
          <a:xfrm>
            <a:off x="5647392" y="217610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647392" y="227511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84984" y="219085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484984" y="228986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6094755" y="259901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428340" y="1591321"/>
            <a:ext cx="1407738" cy="461665"/>
          </a:xfrm>
          <a:prstGeom prst="rect">
            <a:avLst/>
          </a:prstGeom>
          <a:noFill/>
        </p:spPr>
        <p:txBody>
          <a:bodyPr wrap="square" rtlCol="0">
            <a:spAutoFit/>
          </a:bodyPr>
          <a:lstStyle/>
          <a:p>
            <a:r>
              <a:rPr kumimoji="1" lang="en-US" altLang="ja-JP" sz="2400" b="1" dirty="0" smtClean="0"/>
              <a:t>50%Co</a:t>
            </a:r>
            <a:r>
              <a:rPr kumimoji="1" lang="en-US" altLang="ja-JP" sz="2400" b="1" baseline="30000" dirty="0" smtClean="0"/>
              <a:t>3+</a:t>
            </a:r>
            <a:endParaRPr kumimoji="1" lang="ja-JP" altLang="en-US" sz="2400" b="1" baseline="-25000" dirty="0"/>
          </a:p>
        </p:txBody>
      </p:sp>
      <p:sp>
        <p:nvSpPr>
          <p:cNvPr id="87" name="テキスト ボックス 86"/>
          <p:cNvSpPr txBox="1"/>
          <p:nvPr/>
        </p:nvSpPr>
        <p:spPr>
          <a:xfrm>
            <a:off x="7356079" y="1594172"/>
            <a:ext cx="1687268" cy="461665"/>
          </a:xfrm>
          <a:prstGeom prst="rect">
            <a:avLst/>
          </a:prstGeom>
          <a:noFill/>
        </p:spPr>
        <p:txBody>
          <a:bodyPr wrap="square" rtlCol="0">
            <a:spAutoFit/>
          </a:bodyPr>
          <a:lstStyle/>
          <a:p>
            <a:r>
              <a:rPr kumimoji="1" lang="en-US" altLang="ja-JP" sz="2400" b="1" dirty="0" smtClean="0"/>
              <a:t>50%Co</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88" name="直線コネクタ 87"/>
          <p:cNvCxnSpPr/>
          <p:nvPr/>
        </p:nvCxnSpPr>
        <p:spPr>
          <a:xfrm>
            <a:off x="5656640" y="288488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647392" y="28129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647392" y="274589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5656640" y="256340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5791150" y="25775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5941493" y="256086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5518501" y="3010682"/>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a:t>
            </a:r>
            <a:endParaRPr kumimoji="1" lang="ja-JP" altLang="en-US" sz="2400" b="1" baseline="-25000" dirty="0">
              <a:solidFill>
                <a:srgbClr val="FF0000"/>
              </a:solidFill>
            </a:endParaRPr>
          </a:p>
        </p:txBody>
      </p:sp>
      <p:sp>
        <p:nvSpPr>
          <p:cNvPr id="95" name="テキスト ボックス 94"/>
          <p:cNvSpPr txBox="1"/>
          <p:nvPr/>
        </p:nvSpPr>
        <p:spPr>
          <a:xfrm>
            <a:off x="7356079" y="3050237"/>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6</a:t>
            </a:r>
            <a:endParaRPr kumimoji="1" lang="ja-JP" altLang="en-US" sz="2400" b="1" baseline="-25000" dirty="0">
              <a:solidFill>
                <a:srgbClr val="FF0000"/>
              </a:solidFill>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3286340312"/>
              </p:ext>
            </p:extLst>
          </p:nvPr>
        </p:nvGraphicFramePr>
        <p:xfrm>
          <a:off x="5694161" y="3411126"/>
          <a:ext cx="2662237" cy="620713"/>
        </p:xfrm>
        <a:graphic>
          <a:graphicData uri="http://schemas.openxmlformats.org/presentationml/2006/ole">
            <mc:AlternateContent xmlns:mc="http://schemas.openxmlformats.org/markup-compatibility/2006">
              <mc:Choice xmlns:v="urn:schemas-microsoft-com:vml" Requires="v">
                <p:oleObj spid="_x0000_s24890" name="Equation" r:id="rId8" imgW="2070000" imgH="482400" progId="Equation.DSMT4">
                  <p:embed/>
                </p:oleObj>
              </mc:Choice>
              <mc:Fallback>
                <p:oleObj name="Equation" r:id="rId8" imgW="2070000" imgH="482400" progId="Equation.DSMT4">
                  <p:embed/>
                  <p:pic>
                    <p:nvPicPr>
                      <p:cNvPr id="0" name="オブジェクト 9"/>
                      <p:cNvPicPr>
                        <a:picLocks noChangeAspect="1" noChangeArrowheads="1"/>
                      </p:cNvPicPr>
                      <p:nvPr/>
                    </p:nvPicPr>
                    <p:blipFill>
                      <a:blip r:embed="rId9"/>
                      <a:srcRect/>
                      <a:stretch>
                        <a:fillRect/>
                      </a:stretch>
                    </p:blipFill>
                    <p:spPr bwMode="auto">
                      <a:xfrm>
                        <a:off x="5694161" y="3411126"/>
                        <a:ext cx="26622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6" name="直線矢印コネクタ 95"/>
          <p:cNvCxnSpPr/>
          <p:nvPr/>
        </p:nvCxnSpPr>
        <p:spPr>
          <a:xfrm>
            <a:off x="6247155" y="259724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6368699" y="2622325"/>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7919936" y="265426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81821" y="294012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7472573" y="2868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472573" y="280114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7481821" y="261864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7616331" y="263275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7766674" y="261610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8072336" y="265249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97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La</a:t>
            </a:r>
            <a:r>
              <a:rPr lang="en-US" altLang="ja-JP" baseline="-25000" dirty="0" smtClean="0"/>
              <a:t>0.8</a:t>
            </a:r>
            <a:r>
              <a:rPr lang="en-US" altLang="ja-JP" dirty="0" smtClean="0"/>
              <a:t>Ca</a:t>
            </a:r>
            <a:r>
              <a:rPr lang="en-US" altLang="ja-JP" baseline="-25000" dirty="0" smtClean="0"/>
              <a:t>0.2</a:t>
            </a:r>
            <a:r>
              <a:rPr lang="en-US" altLang="ja-JP" dirty="0" smtClean="0"/>
              <a:t>MnO</a:t>
            </a:r>
            <a:r>
              <a:rPr lang="en-US" altLang="ja-JP" baseline="-25000" dirty="0" smtClean="0"/>
              <a:t>3</a:t>
            </a:r>
            <a:endParaRPr kumimoji="1" lang="ja-JP" altLang="en-US" baseline="-25000"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91" y="1700808"/>
            <a:ext cx="8605217" cy="396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p:cNvGrpSpPr/>
          <p:nvPr/>
        </p:nvGrpSpPr>
        <p:grpSpPr>
          <a:xfrm>
            <a:off x="6372200" y="1331476"/>
            <a:ext cx="2376264" cy="2913799"/>
            <a:chOff x="6372200" y="1331476"/>
            <a:chExt cx="2376264" cy="2913799"/>
          </a:xfrm>
        </p:grpSpPr>
        <p:sp>
          <p:nvSpPr>
            <p:cNvPr id="24" name="テキスト ボックス 23"/>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26" name="正方形/長方形 25"/>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27" name="テキスト ボックス 26"/>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a:t>
              </a:r>
              <a:r>
                <a:rPr lang="en-US" altLang="ja-JP" dirty="0" smtClean="0"/>
                <a:t>7.927</a:t>
              </a:r>
              <a:endParaRPr kumimoji="1" lang="ja-JP" altLang="en-US" dirty="0"/>
            </a:p>
          </p:txBody>
        </p:sp>
        <p:sp>
          <p:nvSpPr>
            <p:cNvPr id="28" name="テキスト ボックス 27"/>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5.204</a:t>
              </a:r>
              <a:endParaRPr kumimoji="1" lang="ja-JP" altLang="en-US" dirty="0"/>
            </a:p>
          </p:txBody>
        </p:sp>
        <p:sp>
          <p:nvSpPr>
            <p:cNvPr id="29" name="正方形/長方形 28"/>
            <p:cNvSpPr/>
            <p:nvPr/>
          </p:nvSpPr>
          <p:spPr>
            <a:xfrm>
              <a:off x="6828790" y="3143510"/>
              <a:ext cx="1154483" cy="369332"/>
            </a:xfrm>
            <a:prstGeom prst="rect">
              <a:avLst/>
            </a:prstGeom>
          </p:spPr>
          <p:txBody>
            <a:bodyPr wrap="none">
              <a:spAutoFit/>
            </a:bodyPr>
            <a:lstStyle/>
            <a:p>
              <a:r>
                <a:rPr lang="en-US" altLang="ja-JP" dirty="0"/>
                <a:t>S = 1.5232</a:t>
              </a:r>
              <a:endParaRPr lang="ja-JP" altLang="en-US" dirty="0"/>
            </a:p>
          </p:txBody>
        </p:sp>
        <p:sp>
          <p:nvSpPr>
            <p:cNvPr id="30" name="正方形/長方形 29"/>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5.074</a:t>
              </a:r>
              <a:endParaRPr lang="ja-JP" altLang="en-US" dirty="0"/>
            </a:p>
          </p:txBody>
        </p:sp>
        <p:sp>
          <p:nvSpPr>
            <p:cNvPr id="31" name="正方形/長方形 30"/>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6.254</a:t>
              </a:r>
              <a:endParaRPr lang="ja-JP" altLang="en-US" dirty="0"/>
            </a:p>
          </p:txBody>
        </p:sp>
      </p:grpSp>
    </p:spTree>
    <p:extLst>
      <p:ext uri="{BB962C8B-B14F-4D97-AF65-F5344CB8AC3E}">
        <p14:creationId xmlns:p14="http://schemas.microsoft.com/office/powerpoint/2010/main" val="75487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21</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La</a:t>
            </a:r>
            <a:r>
              <a:rPr lang="en-US" altLang="ja-JP" baseline="-25000" dirty="0" smtClean="0"/>
              <a:t>0.7</a:t>
            </a:r>
            <a:r>
              <a:rPr lang="en-US" altLang="ja-JP" dirty="0" smtClean="0"/>
              <a:t>Ca</a:t>
            </a:r>
            <a:r>
              <a:rPr lang="en-US" altLang="ja-JP" baseline="-25000" dirty="0" smtClean="0"/>
              <a:t>0.3</a:t>
            </a:r>
            <a:r>
              <a:rPr lang="en-US" altLang="ja-JP" dirty="0" smtClean="0"/>
              <a:t>MnO</a:t>
            </a:r>
            <a:r>
              <a:rPr lang="en-US" altLang="ja-JP" baseline="-25000" dirty="0" smtClean="0"/>
              <a:t>3</a:t>
            </a:r>
            <a:endParaRPr kumimoji="1" lang="ja-JP" altLang="en-US" baseline="-25000"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767" y="1680164"/>
            <a:ext cx="8748464" cy="402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430678" y="1916832"/>
            <a:ext cx="3661725" cy="369332"/>
          </a:xfrm>
          <a:prstGeom prst="rect">
            <a:avLst/>
          </a:prstGeom>
          <a:noFill/>
        </p:spPr>
        <p:txBody>
          <a:bodyPr wrap="square" rtlCol="0">
            <a:spAutoFit/>
          </a:bodyPr>
          <a:lstStyle/>
          <a:p>
            <a:r>
              <a:rPr lang="en-US" altLang="ja-JP" dirty="0"/>
              <a:t>Space </a:t>
            </a:r>
            <a:r>
              <a:rPr lang="en-US" altLang="ja-JP" dirty="0" smtClean="0"/>
              <a:t>group </a:t>
            </a:r>
            <a:r>
              <a:rPr lang="en-US" altLang="ja-JP" dirty="0"/>
              <a:t>: I 4/m c </a:t>
            </a:r>
            <a:r>
              <a:rPr lang="en-US" altLang="ja-JP" dirty="0" smtClean="0"/>
              <a:t>m,  (P </a:t>
            </a:r>
            <a:r>
              <a:rPr lang="en-US" altLang="ja-JP" dirty="0"/>
              <a:t>n m </a:t>
            </a:r>
            <a:r>
              <a:rPr lang="en-US" altLang="ja-JP" dirty="0" smtClean="0"/>
              <a:t>a)</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15.217</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4.964</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3.0656</a:t>
            </a:r>
            <a:endParaRPr lang="ja-JP" altLang="en-US" dirty="0"/>
          </a:p>
        </p:txBody>
      </p:sp>
      <p:sp>
        <p:nvSpPr>
          <p:cNvPr id="13" name="正方形/長方形 12"/>
          <p:cNvSpPr/>
          <p:nvPr/>
        </p:nvSpPr>
        <p:spPr>
          <a:xfrm>
            <a:off x="6362315" y="3535274"/>
            <a:ext cx="2087431" cy="369332"/>
          </a:xfrm>
          <a:prstGeom prst="rect">
            <a:avLst/>
          </a:prstGeom>
        </p:spPr>
        <p:txBody>
          <a:bodyPr wrap="none">
            <a:spAutoFit/>
          </a:bodyPr>
          <a:lstStyle/>
          <a:p>
            <a:r>
              <a:rPr lang="en-US" altLang="ja-JP" dirty="0"/>
              <a:t>R</a:t>
            </a:r>
            <a:r>
              <a:rPr lang="en-US" altLang="ja-JP" baseline="-25000" dirty="0"/>
              <a:t>B</a:t>
            </a:r>
            <a:r>
              <a:rPr lang="en-US" altLang="ja-JP" dirty="0"/>
              <a:t> </a:t>
            </a:r>
            <a:r>
              <a:rPr lang="en-US" altLang="ja-JP" dirty="0" smtClean="0"/>
              <a:t>= 11.458,  (8.789)</a:t>
            </a:r>
            <a:endParaRPr lang="ja-JP" altLang="en-US" dirty="0"/>
          </a:p>
        </p:txBody>
      </p:sp>
      <p:sp>
        <p:nvSpPr>
          <p:cNvPr id="14" name="正方形/長方形 13"/>
          <p:cNvSpPr/>
          <p:nvPr/>
        </p:nvSpPr>
        <p:spPr>
          <a:xfrm>
            <a:off x="6362315" y="3902232"/>
            <a:ext cx="2074607" cy="369332"/>
          </a:xfrm>
          <a:prstGeom prst="rect">
            <a:avLst/>
          </a:prstGeom>
        </p:spPr>
        <p:txBody>
          <a:bodyPr wrap="none">
            <a:spAutoFit/>
          </a:bodyPr>
          <a:lstStyle/>
          <a:p>
            <a:r>
              <a:rPr lang="en-US" altLang="ja-JP" dirty="0"/>
              <a:t>R</a:t>
            </a:r>
            <a:r>
              <a:rPr lang="en-US" altLang="ja-JP" baseline="-25000" dirty="0"/>
              <a:t>F</a:t>
            </a:r>
            <a:r>
              <a:rPr lang="en-US" altLang="ja-JP" dirty="0"/>
              <a:t> =  </a:t>
            </a:r>
            <a:r>
              <a:rPr lang="en-US" altLang="ja-JP" dirty="0" smtClean="0"/>
              <a:t>9.288, (28.287)</a:t>
            </a:r>
            <a:endParaRPr lang="ja-JP" altLang="en-US" dirty="0"/>
          </a:p>
        </p:txBody>
      </p:sp>
    </p:spTree>
    <p:extLst>
      <p:ext uri="{BB962C8B-B14F-4D97-AF65-F5344CB8AC3E}">
        <p14:creationId xmlns:p14="http://schemas.microsoft.com/office/powerpoint/2010/main" val="50478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22</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La</a:t>
            </a:r>
            <a:r>
              <a:rPr lang="en-US" altLang="ja-JP" baseline="-25000" dirty="0" smtClean="0"/>
              <a:t>0.6</a:t>
            </a:r>
            <a:r>
              <a:rPr lang="en-US" altLang="ja-JP" dirty="0" smtClean="0"/>
              <a:t>Ca</a:t>
            </a:r>
            <a:r>
              <a:rPr lang="en-US" altLang="ja-JP" baseline="-25000" dirty="0" smtClean="0"/>
              <a:t>0.4</a:t>
            </a:r>
            <a:r>
              <a:rPr lang="en-US" altLang="ja-JP" dirty="0" smtClean="0"/>
              <a:t>MnO</a:t>
            </a:r>
            <a:r>
              <a:rPr lang="en-US" altLang="ja-JP" baseline="-25000" dirty="0" smtClean="0"/>
              <a:t>3</a:t>
            </a:r>
            <a:endParaRPr kumimoji="1" lang="ja-JP" altLang="en-US" baseline="-25000" dirty="0"/>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482" y="1612852"/>
            <a:ext cx="8707034" cy="400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I 4/m c m</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9.582</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4.952</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1.9349</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4.244</a:t>
              </a:r>
              <a:endParaRPr lang="ja-JP" altLang="en-US" dirty="0"/>
            </a:p>
          </p:txBody>
        </p:sp>
        <p:sp>
          <p:nvSpPr>
            <p:cNvPr id="14" name="正方形/長方形 13"/>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4.027</a:t>
              </a:r>
              <a:endParaRPr lang="ja-JP" altLang="en-US" dirty="0"/>
            </a:p>
          </p:txBody>
        </p:sp>
      </p:grpSp>
    </p:spTree>
    <p:extLst>
      <p:ext uri="{BB962C8B-B14F-4D97-AF65-F5344CB8AC3E}">
        <p14:creationId xmlns:p14="http://schemas.microsoft.com/office/powerpoint/2010/main" val="101923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23</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457200" y="30104"/>
            <a:ext cx="8229600" cy="1143000"/>
          </a:xfrm>
        </p:spPr>
        <p:txBody>
          <a:bodyPr/>
          <a:lstStyle/>
          <a:p>
            <a:r>
              <a:rPr lang="en-US" altLang="ja-JP" dirty="0" smtClean="0"/>
              <a:t>XRD@RT : Pr</a:t>
            </a:r>
            <a:r>
              <a:rPr lang="en-US" altLang="ja-JP" baseline="-25000" dirty="0" smtClean="0"/>
              <a:t>0.9</a:t>
            </a:r>
            <a:r>
              <a:rPr lang="en-US" altLang="ja-JP" dirty="0" smtClean="0"/>
              <a:t>Sr</a:t>
            </a:r>
            <a:r>
              <a:rPr lang="en-US" altLang="ja-JP" baseline="-25000" dirty="0" smtClean="0"/>
              <a:t>0.1</a:t>
            </a:r>
            <a:r>
              <a:rPr lang="en-US" altLang="ja-JP" dirty="0" smtClean="0"/>
              <a:t>MnO</a:t>
            </a:r>
            <a:r>
              <a:rPr lang="en-US" altLang="ja-JP" baseline="-25000" dirty="0" smtClean="0"/>
              <a:t>3</a:t>
            </a:r>
            <a:endParaRPr kumimoji="1" lang="ja-JP" altLang="en-US" baseline="-25000" dirty="0"/>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71" y="1700808"/>
            <a:ext cx="8657739" cy="398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11.841</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5.367</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2.2063</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2.766</a:t>
              </a:r>
              <a:endParaRPr lang="ja-JP" altLang="en-US" dirty="0"/>
            </a:p>
          </p:txBody>
        </p:sp>
        <p:sp>
          <p:nvSpPr>
            <p:cNvPr id="14" name="正方形/長方形 13"/>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1.867</a:t>
              </a:r>
              <a:endParaRPr lang="ja-JP" altLang="en-US" dirty="0"/>
            </a:p>
          </p:txBody>
        </p:sp>
      </p:grpSp>
    </p:spTree>
    <p:extLst>
      <p:ext uri="{BB962C8B-B14F-4D97-AF65-F5344CB8AC3E}">
        <p14:creationId xmlns:p14="http://schemas.microsoft.com/office/powerpoint/2010/main" val="101923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Pr</a:t>
            </a:r>
            <a:r>
              <a:rPr lang="en-US" altLang="ja-JP" baseline="-25000" dirty="0" smtClean="0"/>
              <a:t>0.8</a:t>
            </a:r>
            <a:r>
              <a:rPr lang="en-US" altLang="ja-JP" dirty="0" smtClean="0"/>
              <a:t>Sr</a:t>
            </a:r>
            <a:r>
              <a:rPr lang="en-US" altLang="ja-JP" baseline="-25000" dirty="0" smtClean="0"/>
              <a:t>0.2</a:t>
            </a:r>
            <a:r>
              <a:rPr lang="en-US" altLang="ja-JP" dirty="0" smtClean="0"/>
              <a:t>MnO</a:t>
            </a:r>
            <a:r>
              <a:rPr lang="en-US" altLang="ja-JP" baseline="-25000" dirty="0" smtClean="0"/>
              <a:t>3</a:t>
            </a:r>
            <a:endParaRPr kumimoji="1" lang="ja-JP" altLang="en-US" baseline="-25000" dirty="0"/>
          </a:p>
        </p:txBody>
      </p:sp>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662383"/>
            <a:ext cx="8568952" cy="39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6.851</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4.443</a:t>
              </a:r>
              <a:endParaRPr kumimoji="1" lang="ja-JP" altLang="en-US" dirty="0"/>
            </a:p>
          </p:txBody>
        </p:sp>
        <p:sp>
          <p:nvSpPr>
            <p:cNvPr id="12" name="正方形/長方形 11"/>
            <p:cNvSpPr/>
            <p:nvPr/>
          </p:nvSpPr>
          <p:spPr>
            <a:xfrm>
              <a:off x="6828790" y="3143510"/>
              <a:ext cx="1207382" cy="369332"/>
            </a:xfrm>
            <a:prstGeom prst="rect">
              <a:avLst/>
            </a:prstGeom>
          </p:spPr>
          <p:txBody>
            <a:bodyPr wrap="none">
              <a:spAutoFit/>
            </a:bodyPr>
            <a:lstStyle/>
            <a:p>
              <a:r>
                <a:rPr lang="en-US" altLang="ja-JP" dirty="0"/>
                <a:t>S = 1.5421 </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5.247</a:t>
              </a:r>
              <a:endParaRPr lang="ja-JP" altLang="en-US" dirty="0"/>
            </a:p>
          </p:txBody>
        </p:sp>
        <p:sp>
          <p:nvSpPr>
            <p:cNvPr id="14" name="正方形/長方形 13"/>
            <p:cNvSpPr/>
            <p:nvPr/>
          </p:nvSpPr>
          <p:spPr>
            <a:xfrm>
              <a:off x="6850935" y="3875943"/>
              <a:ext cx="1233030" cy="369332"/>
            </a:xfrm>
            <a:prstGeom prst="rect">
              <a:avLst/>
            </a:prstGeom>
          </p:spPr>
          <p:txBody>
            <a:bodyPr wrap="none">
              <a:spAutoFit/>
            </a:bodyPr>
            <a:lstStyle/>
            <a:p>
              <a:r>
                <a:rPr lang="en-US" altLang="ja-JP" dirty="0"/>
                <a:t>R</a:t>
              </a:r>
              <a:r>
                <a:rPr lang="en-US" altLang="ja-JP" baseline="-25000" dirty="0"/>
                <a:t>F</a:t>
              </a:r>
              <a:r>
                <a:rPr lang="en-US" altLang="ja-JP" dirty="0"/>
                <a:t> =  6.238 </a:t>
              </a:r>
              <a:endParaRPr lang="ja-JP" altLang="en-US" dirty="0"/>
            </a:p>
          </p:txBody>
        </p:sp>
      </p:grpSp>
    </p:spTree>
    <p:extLst>
      <p:ext uri="{BB962C8B-B14F-4D97-AF65-F5344CB8AC3E}">
        <p14:creationId xmlns:p14="http://schemas.microsoft.com/office/powerpoint/2010/main" val="126352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Pr</a:t>
            </a:r>
            <a:r>
              <a:rPr lang="en-US" altLang="ja-JP" baseline="-25000" dirty="0" smtClean="0"/>
              <a:t>0.7</a:t>
            </a:r>
            <a:r>
              <a:rPr lang="en-US" altLang="ja-JP" dirty="0" smtClean="0"/>
              <a:t>Sr</a:t>
            </a:r>
            <a:r>
              <a:rPr lang="en-US" altLang="ja-JP" baseline="-25000" dirty="0" smtClean="0"/>
              <a:t>0.3</a:t>
            </a:r>
            <a:r>
              <a:rPr lang="en-US" altLang="ja-JP" dirty="0" smtClean="0"/>
              <a:t>MnO</a:t>
            </a:r>
            <a:r>
              <a:rPr lang="en-US" altLang="ja-JP" baseline="-25000" dirty="0" smtClean="0"/>
              <a:t>3</a:t>
            </a:r>
            <a:endParaRPr kumimoji="1" lang="ja-JP" altLang="en-US" baseline="-25000" dirty="0"/>
          </a:p>
        </p:txBody>
      </p:sp>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83" y="1608523"/>
            <a:ext cx="8749234" cy="402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6.778</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4.572</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1.4826</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3.925</a:t>
              </a:r>
              <a:endParaRPr lang="ja-JP" altLang="en-US" dirty="0"/>
            </a:p>
          </p:txBody>
        </p:sp>
        <p:sp>
          <p:nvSpPr>
            <p:cNvPr id="14" name="正方形/長方形 13"/>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5.019</a:t>
              </a:r>
              <a:endParaRPr lang="ja-JP" altLang="en-US" dirty="0"/>
            </a:p>
          </p:txBody>
        </p:sp>
      </p:grpSp>
    </p:spTree>
    <p:extLst>
      <p:ext uri="{BB962C8B-B14F-4D97-AF65-F5344CB8AC3E}">
        <p14:creationId xmlns:p14="http://schemas.microsoft.com/office/powerpoint/2010/main" val="250885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Pr</a:t>
            </a:r>
            <a:r>
              <a:rPr lang="en-US" altLang="ja-JP" baseline="-25000" dirty="0" smtClean="0"/>
              <a:t>0.6</a:t>
            </a:r>
            <a:r>
              <a:rPr lang="en-US" altLang="ja-JP" dirty="0" smtClean="0"/>
              <a:t>Sr</a:t>
            </a:r>
            <a:r>
              <a:rPr lang="en-US" altLang="ja-JP" baseline="-25000" dirty="0" smtClean="0"/>
              <a:t>0.4</a:t>
            </a:r>
            <a:r>
              <a:rPr lang="en-US" altLang="ja-JP" dirty="0" smtClean="0"/>
              <a:t>MnO</a:t>
            </a:r>
            <a:r>
              <a:rPr lang="en-US" altLang="ja-JP" baseline="-25000" dirty="0" smtClean="0"/>
              <a:t>3</a:t>
            </a:r>
            <a:endParaRPr kumimoji="1" lang="ja-JP" altLang="en-US" baseline="-25000" dirty="0"/>
          </a:p>
        </p:txBody>
      </p:sp>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959" y="1666736"/>
            <a:ext cx="8796934" cy="404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P n m a</a:t>
              </a:r>
              <a:endParaRPr kumimoji="1"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7.377</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4.480</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1.6467</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3.657</a:t>
              </a:r>
              <a:endParaRPr lang="ja-JP" altLang="en-US" dirty="0"/>
            </a:p>
          </p:txBody>
        </p:sp>
        <p:sp>
          <p:nvSpPr>
            <p:cNvPr id="14" name="正方形/長方形 13"/>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5.817</a:t>
              </a:r>
              <a:endParaRPr lang="ja-JP" altLang="en-US" dirty="0"/>
            </a:p>
          </p:txBody>
        </p:sp>
      </p:grpSp>
    </p:spTree>
    <p:extLst>
      <p:ext uri="{BB962C8B-B14F-4D97-AF65-F5344CB8AC3E}">
        <p14:creationId xmlns:p14="http://schemas.microsoft.com/office/powerpoint/2010/main" val="134489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27</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Pr</a:t>
            </a:r>
            <a:r>
              <a:rPr lang="en-US" altLang="ja-JP" baseline="-25000" dirty="0" smtClean="0"/>
              <a:t>0.5</a:t>
            </a:r>
            <a:r>
              <a:rPr lang="en-US" altLang="ja-JP" dirty="0" smtClean="0"/>
              <a:t>Sr</a:t>
            </a:r>
            <a:r>
              <a:rPr lang="en-US" altLang="ja-JP" baseline="-25000" dirty="0" smtClean="0"/>
              <a:t>0.5</a:t>
            </a:r>
            <a:r>
              <a:rPr lang="en-US" altLang="ja-JP" dirty="0" smtClean="0"/>
              <a:t>MnO</a:t>
            </a:r>
            <a:r>
              <a:rPr lang="en-US" altLang="ja-JP" baseline="-25000" dirty="0" smtClean="0"/>
              <a:t>3</a:t>
            </a:r>
            <a:endParaRPr kumimoji="1" lang="ja-JP" altLang="en-US" baseline="-25000" dirty="0"/>
          </a:p>
        </p:txBody>
      </p:sp>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928" y="1636257"/>
            <a:ext cx="8722143" cy="401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372200" y="1331476"/>
            <a:ext cx="2376264" cy="2913799"/>
            <a:chOff x="6372200" y="1331476"/>
            <a:chExt cx="2376264" cy="2913799"/>
          </a:xfrm>
        </p:grpSpPr>
        <p:sp>
          <p:nvSpPr>
            <p:cNvPr id="8" name="テキスト ボックス 7"/>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I 4/m c m</a:t>
              </a:r>
              <a:endParaRPr lang="ja-JP" altLang="en-US" dirty="0"/>
            </a:p>
          </p:txBody>
        </p:sp>
        <p:sp>
          <p:nvSpPr>
            <p:cNvPr id="9" name="正方形/長方形 8"/>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0" name="テキスト ボックス 9"/>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9.269</a:t>
              </a:r>
              <a:endParaRPr kumimoji="1" lang="ja-JP" altLang="en-US" dirty="0"/>
            </a:p>
          </p:txBody>
        </p:sp>
        <p:sp>
          <p:nvSpPr>
            <p:cNvPr id="11" name="テキスト ボックス 10"/>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4.976</a:t>
              </a:r>
              <a:endParaRPr kumimoji="1" lang="ja-JP" altLang="en-US" dirty="0"/>
            </a:p>
          </p:txBody>
        </p:sp>
        <p:sp>
          <p:nvSpPr>
            <p:cNvPr id="12" name="正方形/長方形 11"/>
            <p:cNvSpPr/>
            <p:nvPr/>
          </p:nvSpPr>
          <p:spPr>
            <a:xfrm>
              <a:off x="6828790" y="3143510"/>
              <a:ext cx="1154483" cy="369332"/>
            </a:xfrm>
            <a:prstGeom prst="rect">
              <a:avLst/>
            </a:prstGeom>
          </p:spPr>
          <p:txBody>
            <a:bodyPr wrap="none">
              <a:spAutoFit/>
            </a:bodyPr>
            <a:lstStyle/>
            <a:p>
              <a:r>
                <a:rPr lang="en-US" altLang="ja-JP" dirty="0"/>
                <a:t>S = 1.8626</a:t>
              </a:r>
              <a:endParaRPr lang="ja-JP" altLang="en-US" dirty="0"/>
            </a:p>
          </p:txBody>
        </p:sp>
        <p:sp>
          <p:nvSpPr>
            <p:cNvPr id="13" name="正方形/長方形 12"/>
            <p:cNvSpPr/>
            <p:nvPr/>
          </p:nvSpPr>
          <p:spPr>
            <a:xfrm>
              <a:off x="6828790" y="3506611"/>
              <a:ext cx="1234633" cy="369332"/>
            </a:xfrm>
            <a:prstGeom prst="rect">
              <a:avLst/>
            </a:prstGeom>
          </p:spPr>
          <p:txBody>
            <a:bodyPr wrap="none">
              <a:spAutoFit/>
            </a:bodyPr>
            <a:lstStyle/>
            <a:p>
              <a:r>
                <a:rPr lang="en-US" altLang="ja-JP" dirty="0"/>
                <a:t>R</a:t>
              </a:r>
              <a:r>
                <a:rPr lang="en-US" altLang="ja-JP" baseline="-25000" dirty="0"/>
                <a:t>B</a:t>
              </a:r>
              <a:r>
                <a:rPr lang="en-US" altLang="ja-JP" dirty="0"/>
                <a:t> =  4.370</a:t>
              </a:r>
              <a:endParaRPr lang="ja-JP" altLang="en-US" dirty="0"/>
            </a:p>
          </p:txBody>
        </p:sp>
        <p:sp>
          <p:nvSpPr>
            <p:cNvPr id="14" name="正方形/長方形 13"/>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4.354</a:t>
              </a:r>
              <a:endParaRPr lang="ja-JP" altLang="en-US" dirty="0"/>
            </a:p>
          </p:txBody>
        </p:sp>
      </p:grpSp>
    </p:spTree>
    <p:extLst>
      <p:ext uri="{BB962C8B-B14F-4D97-AF65-F5344CB8AC3E}">
        <p14:creationId xmlns:p14="http://schemas.microsoft.com/office/powerpoint/2010/main" val="134489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28</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Pr</a:t>
            </a:r>
            <a:r>
              <a:rPr lang="en-US" altLang="ja-JP" baseline="-25000" dirty="0" smtClean="0"/>
              <a:t>0.3</a:t>
            </a:r>
            <a:r>
              <a:rPr lang="en-US" altLang="ja-JP" dirty="0" smtClean="0"/>
              <a:t>Sr</a:t>
            </a:r>
            <a:r>
              <a:rPr lang="en-US" altLang="ja-JP" baseline="-25000" dirty="0" smtClean="0"/>
              <a:t>0.7</a:t>
            </a:r>
            <a:r>
              <a:rPr lang="en-US" altLang="ja-JP" dirty="0" smtClean="0"/>
              <a:t>MnO</a:t>
            </a:r>
            <a:r>
              <a:rPr lang="en-US" altLang="ja-JP" baseline="-25000" dirty="0" smtClean="0"/>
              <a:t>3</a:t>
            </a:r>
            <a:endParaRPr kumimoji="1" lang="ja-JP" altLang="en-US" baseline="-25000" dirty="0"/>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19" y="1678405"/>
            <a:ext cx="8730716" cy="401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グループ化 15"/>
          <p:cNvGrpSpPr/>
          <p:nvPr/>
        </p:nvGrpSpPr>
        <p:grpSpPr>
          <a:xfrm>
            <a:off x="6372200" y="1331476"/>
            <a:ext cx="2376264" cy="2913799"/>
            <a:chOff x="6372200" y="1331476"/>
            <a:chExt cx="2376264" cy="2913799"/>
          </a:xfrm>
        </p:grpSpPr>
        <p:sp>
          <p:nvSpPr>
            <p:cNvPr id="17" name="テキスト ボックス 16"/>
            <p:cNvSpPr txBox="1"/>
            <p:nvPr/>
          </p:nvSpPr>
          <p:spPr>
            <a:xfrm>
              <a:off x="6372200" y="1916832"/>
              <a:ext cx="2376264" cy="369332"/>
            </a:xfrm>
            <a:prstGeom prst="rect">
              <a:avLst/>
            </a:prstGeom>
            <a:noFill/>
          </p:spPr>
          <p:txBody>
            <a:bodyPr wrap="square" rtlCol="0">
              <a:spAutoFit/>
            </a:bodyPr>
            <a:lstStyle/>
            <a:p>
              <a:r>
                <a:rPr lang="en-US" altLang="ja-JP" dirty="0"/>
                <a:t>Space </a:t>
              </a:r>
              <a:r>
                <a:rPr lang="en-US" altLang="ja-JP" dirty="0" smtClean="0"/>
                <a:t>group : </a:t>
              </a:r>
              <a:r>
                <a:rPr lang="en-US" altLang="ja-JP" dirty="0"/>
                <a:t>I 4/m c m</a:t>
              </a:r>
              <a:endParaRPr lang="ja-JP" altLang="en-US" dirty="0"/>
            </a:p>
          </p:txBody>
        </p:sp>
        <p:sp>
          <p:nvSpPr>
            <p:cNvPr id="18" name="正方形/長方形 17"/>
            <p:cNvSpPr/>
            <p:nvPr/>
          </p:nvSpPr>
          <p:spPr>
            <a:xfrm>
              <a:off x="6593707" y="1331476"/>
              <a:ext cx="2154757" cy="369332"/>
            </a:xfrm>
            <a:prstGeom prst="rect">
              <a:avLst/>
            </a:prstGeom>
          </p:spPr>
          <p:txBody>
            <a:bodyPr wrap="none">
              <a:spAutoFit/>
            </a:bodyPr>
            <a:lstStyle/>
            <a:p>
              <a:r>
                <a:rPr lang="ja-JP" altLang="en-US" dirty="0" smtClean="0"/>
                <a:t>リガク </a:t>
              </a:r>
              <a:r>
                <a:rPr lang="en-US" altLang="ja-JP" dirty="0" smtClean="0"/>
                <a:t>RINT2500 VHF</a:t>
              </a:r>
              <a:endParaRPr lang="ja-JP" altLang="en-US" dirty="0"/>
            </a:p>
          </p:txBody>
        </p:sp>
        <p:sp>
          <p:nvSpPr>
            <p:cNvPr id="19" name="テキスト ボックス 18"/>
            <p:cNvSpPr txBox="1"/>
            <p:nvPr/>
          </p:nvSpPr>
          <p:spPr>
            <a:xfrm>
              <a:off x="6809730" y="2420888"/>
              <a:ext cx="1722709" cy="369332"/>
            </a:xfrm>
            <a:prstGeom prst="rect">
              <a:avLst/>
            </a:prstGeom>
            <a:noFill/>
          </p:spPr>
          <p:txBody>
            <a:bodyPr wrap="square" rtlCol="0">
              <a:spAutoFit/>
            </a:bodyPr>
            <a:lstStyle/>
            <a:p>
              <a:r>
                <a:rPr lang="en-US" altLang="ja-JP" dirty="0" err="1"/>
                <a:t>R</a:t>
              </a:r>
              <a:r>
                <a:rPr lang="en-US" altLang="ja-JP" baseline="-25000" dirty="0" err="1"/>
                <a:t>wp</a:t>
              </a:r>
              <a:r>
                <a:rPr lang="en-US" altLang="ja-JP" dirty="0"/>
                <a:t> = 14.833</a:t>
              </a:r>
              <a:endParaRPr kumimoji="1" lang="ja-JP" altLang="en-US" dirty="0"/>
            </a:p>
          </p:txBody>
        </p:sp>
        <p:sp>
          <p:nvSpPr>
            <p:cNvPr id="20" name="テキスト ボックス 19"/>
            <p:cNvSpPr txBox="1"/>
            <p:nvPr/>
          </p:nvSpPr>
          <p:spPr>
            <a:xfrm>
              <a:off x="6828790" y="2774178"/>
              <a:ext cx="1722709" cy="369332"/>
            </a:xfrm>
            <a:prstGeom prst="rect">
              <a:avLst/>
            </a:prstGeom>
            <a:noFill/>
          </p:spPr>
          <p:txBody>
            <a:bodyPr wrap="square" rtlCol="0">
              <a:spAutoFit/>
            </a:bodyPr>
            <a:lstStyle/>
            <a:p>
              <a:r>
                <a:rPr lang="en-US" altLang="ja-JP" dirty="0"/>
                <a:t>R</a:t>
              </a:r>
              <a:r>
                <a:rPr lang="en-US" altLang="ja-JP" baseline="-25000" dirty="0"/>
                <a:t>e</a:t>
              </a:r>
              <a:r>
                <a:rPr lang="en-US" altLang="ja-JP" dirty="0"/>
                <a:t> =  4.884</a:t>
              </a:r>
              <a:endParaRPr kumimoji="1" lang="ja-JP" altLang="en-US" dirty="0"/>
            </a:p>
          </p:txBody>
        </p:sp>
        <p:sp>
          <p:nvSpPr>
            <p:cNvPr id="21" name="正方形/長方形 20"/>
            <p:cNvSpPr/>
            <p:nvPr/>
          </p:nvSpPr>
          <p:spPr>
            <a:xfrm>
              <a:off x="6828790" y="3143510"/>
              <a:ext cx="1154483" cy="369332"/>
            </a:xfrm>
            <a:prstGeom prst="rect">
              <a:avLst/>
            </a:prstGeom>
          </p:spPr>
          <p:txBody>
            <a:bodyPr wrap="none">
              <a:spAutoFit/>
            </a:bodyPr>
            <a:lstStyle/>
            <a:p>
              <a:r>
                <a:rPr lang="en-US" altLang="ja-JP" dirty="0"/>
                <a:t>S = 3.0372</a:t>
              </a:r>
              <a:endParaRPr lang="ja-JP" altLang="en-US" dirty="0"/>
            </a:p>
          </p:txBody>
        </p:sp>
        <p:sp>
          <p:nvSpPr>
            <p:cNvPr id="22" name="正方形/長方形 21"/>
            <p:cNvSpPr/>
            <p:nvPr/>
          </p:nvSpPr>
          <p:spPr>
            <a:xfrm>
              <a:off x="6828790" y="3506611"/>
              <a:ext cx="1192955" cy="369332"/>
            </a:xfrm>
            <a:prstGeom prst="rect">
              <a:avLst/>
            </a:prstGeom>
          </p:spPr>
          <p:txBody>
            <a:bodyPr wrap="none">
              <a:spAutoFit/>
            </a:bodyPr>
            <a:lstStyle/>
            <a:p>
              <a:r>
                <a:rPr lang="en-US" altLang="ja-JP" dirty="0"/>
                <a:t>R</a:t>
              </a:r>
              <a:r>
                <a:rPr lang="en-US" altLang="ja-JP" baseline="-25000" dirty="0"/>
                <a:t>B</a:t>
              </a:r>
              <a:r>
                <a:rPr lang="en-US" altLang="ja-JP" dirty="0"/>
                <a:t> =  6.149</a:t>
              </a:r>
              <a:endParaRPr lang="ja-JP" altLang="en-US" dirty="0"/>
            </a:p>
          </p:txBody>
        </p:sp>
        <p:sp>
          <p:nvSpPr>
            <p:cNvPr id="23" name="正方形/長方形 22"/>
            <p:cNvSpPr/>
            <p:nvPr/>
          </p:nvSpPr>
          <p:spPr>
            <a:xfrm>
              <a:off x="6850935" y="3875943"/>
              <a:ext cx="1180131" cy="369332"/>
            </a:xfrm>
            <a:prstGeom prst="rect">
              <a:avLst/>
            </a:prstGeom>
          </p:spPr>
          <p:txBody>
            <a:bodyPr wrap="none">
              <a:spAutoFit/>
            </a:bodyPr>
            <a:lstStyle/>
            <a:p>
              <a:r>
                <a:rPr lang="en-US" altLang="ja-JP" dirty="0"/>
                <a:t>R</a:t>
              </a:r>
              <a:r>
                <a:rPr lang="en-US" altLang="ja-JP" baseline="-25000" dirty="0"/>
                <a:t>F</a:t>
              </a:r>
              <a:r>
                <a:rPr lang="en-US" altLang="ja-JP" dirty="0"/>
                <a:t> =  5.033</a:t>
              </a:r>
              <a:endParaRPr lang="ja-JP" altLang="en-US" dirty="0"/>
            </a:p>
          </p:txBody>
        </p:sp>
      </p:grpSp>
    </p:spTree>
    <p:extLst>
      <p:ext uri="{BB962C8B-B14F-4D97-AF65-F5344CB8AC3E}">
        <p14:creationId xmlns:p14="http://schemas.microsoft.com/office/powerpoint/2010/main" val="392191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ja-JP" altLang="en-US" dirty="0" smtClean="0"/>
              <a:t>酸化物熱電変換材料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29</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 y="2132856"/>
            <a:ext cx="457536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6" y="1412776"/>
            <a:ext cx="3960440" cy="369332"/>
          </a:xfrm>
          <a:prstGeom prst="rect">
            <a:avLst/>
          </a:prstGeom>
          <a:noFill/>
        </p:spPr>
        <p:txBody>
          <a:bodyPr wrap="square" rtlCol="0">
            <a:spAutoFit/>
          </a:bodyPr>
          <a:lstStyle/>
          <a:p>
            <a:r>
              <a:rPr kumimoji="1" lang="ja-JP" altLang="en-US" b="1" dirty="0" smtClean="0"/>
              <a:t>主な熱電変換材料の</a:t>
            </a:r>
            <a:r>
              <a:rPr lang="en-US" altLang="ja-JP" b="1" dirty="0" smtClean="0"/>
              <a:t>ZT</a:t>
            </a:r>
            <a:r>
              <a:rPr lang="ja-JP" altLang="en-US" b="1" dirty="0" smtClean="0"/>
              <a:t>の温度依存性</a:t>
            </a:r>
            <a:endParaRPr kumimoji="1" lang="en-US" altLang="ja-JP" b="1" dirty="0" smtClean="0"/>
          </a:p>
        </p:txBody>
      </p:sp>
      <p:sp>
        <p:nvSpPr>
          <p:cNvPr id="6" name="正方形/長方形 5"/>
          <p:cNvSpPr/>
          <p:nvPr/>
        </p:nvSpPr>
        <p:spPr>
          <a:xfrm>
            <a:off x="2276177" y="5085184"/>
            <a:ext cx="71164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3501008"/>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60032" y="1425599"/>
            <a:ext cx="3960440" cy="369332"/>
          </a:xfrm>
          <a:prstGeom prst="rect">
            <a:avLst/>
          </a:prstGeom>
          <a:noFill/>
        </p:spPr>
        <p:txBody>
          <a:bodyPr wrap="square" rtlCol="0">
            <a:spAutoFit/>
          </a:bodyPr>
          <a:lstStyle/>
          <a:p>
            <a:pPr algn="ctr"/>
            <a:r>
              <a:rPr kumimoji="1" lang="en-US" altLang="ja-JP" b="1" dirty="0" smtClean="0"/>
              <a:t>Advantage</a:t>
            </a:r>
          </a:p>
        </p:txBody>
      </p:sp>
      <p:sp>
        <p:nvSpPr>
          <p:cNvPr id="11" name="テキスト ボックス 10"/>
          <p:cNvSpPr txBox="1"/>
          <p:nvPr/>
        </p:nvSpPr>
        <p:spPr>
          <a:xfrm>
            <a:off x="4938635" y="3596098"/>
            <a:ext cx="3960440" cy="369332"/>
          </a:xfrm>
          <a:prstGeom prst="rect">
            <a:avLst/>
          </a:prstGeom>
          <a:noFill/>
        </p:spPr>
        <p:txBody>
          <a:bodyPr wrap="square" rtlCol="0">
            <a:spAutoFit/>
          </a:bodyPr>
          <a:lstStyle/>
          <a:p>
            <a:pPr algn="ctr"/>
            <a:r>
              <a:rPr kumimoji="1" lang="en-US" altLang="ja-JP" b="1" dirty="0" smtClean="0"/>
              <a:t>Disadvantage</a:t>
            </a:r>
          </a:p>
        </p:txBody>
      </p:sp>
      <p:sp>
        <p:nvSpPr>
          <p:cNvPr id="8" name="テキスト ボックス 7"/>
          <p:cNvSpPr txBox="1"/>
          <p:nvPr/>
        </p:nvSpPr>
        <p:spPr>
          <a:xfrm>
            <a:off x="4662264" y="1988840"/>
            <a:ext cx="4355976"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高温</a:t>
            </a:r>
            <a:r>
              <a:rPr lang="ja-JP" altLang="en-US" dirty="0" smtClean="0"/>
              <a:t>大気中で安定である</a:t>
            </a:r>
            <a:endParaRPr lang="en-US" altLang="ja-JP" dirty="0" smtClean="0"/>
          </a:p>
          <a:p>
            <a:pPr marL="285750" indent="-285750">
              <a:buFont typeface="Wingdings" panose="05000000000000000000" pitchFamily="2" charset="2"/>
              <a:buChar char="ü"/>
            </a:pPr>
            <a:r>
              <a:rPr kumimoji="1" lang="ja-JP" altLang="en-US" dirty="0" smtClean="0"/>
              <a:t>地球上に豊富に存在する元素から構成</a:t>
            </a:r>
            <a:endParaRPr kumimoji="1" lang="en-US" altLang="ja-JP" dirty="0" smtClean="0"/>
          </a:p>
          <a:p>
            <a:pPr marL="285750" indent="-285750">
              <a:buFont typeface="Wingdings" panose="05000000000000000000" pitchFamily="2" charset="2"/>
              <a:buChar char="ü"/>
            </a:pPr>
            <a:r>
              <a:rPr lang="ja-JP" altLang="en-US" dirty="0" smtClean="0"/>
              <a:t>毒性の少ない材料である</a:t>
            </a:r>
            <a:endParaRPr lang="en-US" altLang="ja-JP" dirty="0" smtClean="0"/>
          </a:p>
          <a:p>
            <a:pPr marL="285750" indent="-285750">
              <a:buFont typeface="Wingdings" panose="05000000000000000000" pitchFamily="2" charset="2"/>
              <a:buChar char="ü"/>
            </a:pPr>
            <a:r>
              <a:rPr kumimoji="1" lang="ja-JP" altLang="en-US" dirty="0" smtClean="0"/>
              <a:t>内部自由度によって高熱起電力を示す</a:t>
            </a:r>
            <a:endParaRPr kumimoji="1" lang="ja-JP" altLang="en-US" dirty="0"/>
          </a:p>
        </p:txBody>
      </p:sp>
      <p:sp>
        <p:nvSpPr>
          <p:cNvPr id="13" name="テキスト ボックス 12"/>
          <p:cNvSpPr txBox="1"/>
          <p:nvPr/>
        </p:nvSpPr>
        <p:spPr>
          <a:xfrm>
            <a:off x="4729570" y="4069521"/>
            <a:ext cx="4355976" cy="2031325"/>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一般</a:t>
            </a:r>
            <a:r>
              <a:rPr lang="ja-JP" altLang="en-US" dirty="0" smtClean="0"/>
              <a:t>に低移動度の材料である</a:t>
            </a:r>
            <a:endParaRPr lang="en-US" altLang="ja-JP" dirty="0" smtClean="0"/>
          </a:p>
          <a:p>
            <a:pPr marL="285750" indent="-285750">
              <a:buFont typeface="Wingdings" panose="05000000000000000000" pitchFamily="2" charset="2"/>
              <a:buChar char="ü"/>
            </a:pPr>
            <a:r>
              <a:rPr lang="ja-JP" altLang="en-US" dirty="0"/>
              <a:t>単</a:t>
            </a:r>
            <a:r>
              <a:rPr lang="ja-JP" altLang="en-US" dirty="0" smtClean="0"/>
              <a:t>結晶では高性能を示す一方、多結晶では高抵抗率の材料である</a:t>
            </a:r>
            <a:endParaRPr lang="en-US" altLang="ja-JP" dirty="0" smtClean="0"/>
          </a:p>
          <a:p>
            <a:pPr marL="285750" indent="-285750">
              <a:buFont typeface="Wingdings" panose="05000000000000000000" pitchFamily="2" charset="2"/>
              <a:buChar char="ü"/>
            </a:pPr>
            <a:r>
              <a:rPr lang="en-US" altLang="ja-JP" dirty="0" smtClean="0"/>
              <a:t>P</a:t>
            </a:r>
            <a:r>
              <a:rPr lang="ja-JP" altLang="en-US" dirty="0" smtClean="0"/>
              <a:t>型単結晶と同等の性能を示す</a:t>
            </a:r>
            <a:r>
              <a:rPr lang="en-US" altLang="ja-JP" dirty="0" smtClean="0"/>
              <a:t>N</a:t>
            </a:r>
            <a:r>
              <a:rPr lang="ja-JP" altLang="en-US" dirty="0" smtClean="0"/>
              <a:t>型材料が見つかっていない</a:t>
            </a:r>
            <a:endParaRPr lang="en-US" altLang="ja-JP" dirty="0" smtClean="0"/>
          </a:p>
          <a:p>
            <a:pPr marL="285750" indent="-285750">
              <a:buFont typeface="Wingdings" panose="05000000000000000000" pitchFamily="2" charset="2"/>
              <a:buChar char="ü"/>
            </a:pPr>
            <a:r>
              <a:rPr lang="ja-JP" altLang="en-US" dirty="0" smtClean="0"/>
              <a:t>同じ系で、</a:t>
            </a:r>
            <a:r>
              <a:rPr lang="en-US" altLang="ja-JP" dirty="0" smtClean="0"/>
              <a:t>P</a:t>
            </a:r>
            <a:r>
              <a:rPr lang="ja-JP" altLang="en-US" dirty="0" smtClean="0"/>
              <a:t>型と</a:t>
            </a:r>
            <a:r>
              <a:rPr lang="en-US" altLang="ja-JP" dirty="0" smtClean="0"/>
              <a:t>N</a:t>
            </a:r>
            <a:r>
              <a:rPr lang="ja-JP" altLang="en-US" dirty="0" smtClean="0"/>
              <a:t>型の材料がない</a:t>
            </a:r>
            <a:endParaRPr lang="en-US" altLang="ja-JP" dirty="0" smtClean="0"/>
          </a:p>
          <a:p>
            <a:pPr marL="285750" indent="-285750">
              <a:buFont typeface="Wingdings" panose="05000000000000000000" pitchFamily="2" charset="2"/>
              <a:buChar char="ü"/>
            </a:pPr>
            <a:endParaRPr lang="en-US" altLang="ja-JP" dirty="0" smtClean="0"/>
          </a:p>
        </p:txBody>
      </p:sp>
    </p:spTree>
    <p:extLst>
      <p:ext uri="{BB962C8B-B14F-4D97-AF65-F5344CB8AC3E}">
        <p14:creationId xmlns:p14="http://schemas.microsoft.com/office/powerpoint/2010/main" val="9433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3</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a:t>
            </a:r>
            <a:r>
              <a:rPr lang="en-US" altLang="ja-JP" dirty="0"/>
              <a:t>generation</a:t>
            </a:r>
            <a:endParaRPr kumimoji="1" lang="ja-JP" altLang="en-US" baseline="-250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48" y="3444507"/>
            <a:ext cx="3285966" cy="2464474"/>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159" y="1230870"/>
            <a:ext cx="3672408" cy="19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283621"/>
            <a:ext cx="3673289" cy="340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028903" y="1412777"/>
            <a:ext cx="2022167" cy="4491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191096" y="3098955"/>
            <a:ext cx="540433" cy="307777"/>
          </a:xfrm>
          <a:prstGeom prst="rect">
            <a:avLst/>
          </a:prstGeom>
          <a:noFill/>
        </p:spPr>
        <p:txBody>
          <a:bodyPr wrap="square" rtlCol="0">
            <a:spAutoFit/>
          </a:bodyPr>
          <a:lstStyle/>
          <a:p>
            <a:r>
              <a:rPr lang="en-US" altLang="ja-JP" sz="1400" dirty="0" smtClean="0"/>
              <a:t>0</a:t>
            </a:r>
            <a:r>
              <a:rPr lang="ja-JP" altLang="en-US" sz="1400" dirty="0"/>
              <a:t>℃</a:t>
            </a:r>
            <a:endParaRPr lang="en-US" altLang="ja-JP" sz="1400" dirty="0" smtClean="0"/>
          </a:p>
        </p:txBody>
      </p:sp>
      <p:sp>
        <p:nvSpPr>
          <p:cNvPr id="14" name="テキスト ボックス 13"/>
          <p:cNvSpPr txBox="1"/>
          <p:nvPr/>
        </p:nvSpPr>
        <p:spPr>
          <a:xfrm>
            <a:off x="8102153" y="959552"/>
            <a:ext cx="629376" cy="307777"/>
          </a:xfrm>
          <a:prstGeom prst="rect">
            <a:avLst/>
          </a:prstGeom>
          <a:noFill/>
        </p:spPr>
        <p:txBody>
          <a:bodyPr wrap="square" rtlCol="0">
            <a:spAutoFit/>
          </a:bodyPr>
          <a:lstStyle/>
          <a:p>
            <a:r>
              <a:rPr lang="en-US" altLang="ja-JP" sz="1400" dirty="0" smtClean="0"/>
              <a:t>50</a:t>
            </a:r>
            <a:r>
              <a:rPr lang="ja-JP" altLang="en-US" sz="1400" dirty="0"/>
              <a:t>℃</a:t>
            </a:r>
            <a:endParaRPr lang="en-US" altLang="ja-JP" sz="1400" dirty="0" smtClean="0"/>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458" y="1048051"/>
            <a:ext cx="4101395" cy="104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コネクタ 18"/>
          <p:cNvCxnSpPr/>
          <p:nvPr/>
        </p:nvCxnSpPr>
        <p:spPr>
          <a:xfrm>
            <a:off x="1259632" y="1213813"/>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59632" y="1378861"/>
            <a:ext cx="1872208" cy="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82838" y="1029147"/>
            <a:ext cx="885615" cy="369332"/>
          </a:xfrm>
          <a:prstGeom prst="rect">
            <a:avLst/>
          </a:prstGeom>
          <a:noFill/>
        </p:spPr>
        <p:txBody>
          <a:bodyPr wrap="square" rtlCol="0">
            <a:spAutoFit/>
          </a:bodyPr>
          <a:lstStyle/>
          <a:p>
            <a:pPr algn="ctr"/>
            <a:r>
              <a:rPr kumimoji="1" lang="en-US" altLang="ja-JP" dirty="0" smtClean="0">
                <a:solidFill>
                  <a:srgbClr val="00B0F0"/>
                </a:solidFill>
              </a:rPr>
              <a:t>50mm</a:t>
            </a:r>
            <a:endParaRPr kumimoji="1" lang="ja-JP" altLang="en-US" dirty="0">
              <a:solidFill>
                <a:srgbClr val="00B0F0"/>
              </a:solidFill>
            </a:endParaRPr>
          </a:p>
        </p:txBody>
      </p:sp>
      <p:cxnSp>
        <p:nvCxnSpPr>
          <p:cNvPr id="24" name="直線矢印コネクタ 23"/>
          <p:cNvCxnSpPr/>
          <p:nvPr/>
        </p:nvCxnSpPr>
        <p:spPr>
          <a:xfrm>
            <a:off x="3563007" y="1861885"/>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279809" y="1767879"/>
            <a:ext cx="0" cy="1331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31840" y="1267329"/>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304986" y="1717964"/>
            <a:ext cx="379190" cy="64433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5536" y="2281665"/>
            <a:ext cx="1864619"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0.99</a:t>
            </a:r>
            <a:r>
              <a:rPr kumimoji="1" lang="en-US" altLang="ja-JP" dirty="0" smtClean="0">
                <a:solidFill>
                  <a:srgbClr val="00B0F0"/>
                </a:solidFill>
              </a:rPr>
              <a:t>Yb</a:t>
            </a:r>
            <a:r>
              <a:rPr kumimoji="1" lang="en-US" altLang="ja-JP" baseline="-25000" dirty="0" smtClean="0">
                <a:solidFill>
                  <a:srgbClr val="00B0F0"/>
                </a:solidFill>
              </a:rPr>
              <a:t>0.01</a:t>
            </a:r>
            <a:r>
              <a:rPr kumimoji="1" lang="en-US" altLang="ja-JP" dirty="0" smtClean="0">
                <a:solidFill>
                  <a:srgbClr val="00B0F0"/>
                </a:solidFill>
              </a:rPr>
              <a:t>MnO</a:t>
            </a:r>
            <a:r>
              <a:rPr kumimoji="1" lang="en-US" altLang="ja-JP" baseline="-25000" dirty="0" smtClean="0">
                <a:solidFill>
                  <a:srgbClr val="00B0F0"/>
                </a:solidFill>
              </a:rPr>
              <a:t>3</a:t>
            </a:r>
            <a:endParaRPr kumimoji="1" lang="ja-JP" altLang="en-US" baseline="-25000" dirty="0">
              <a:solidFill>
                <a:srgbClr val="00B0F0"/>
              </a:solidFill>
            </a:endParaRPr>
          </a:p>
        </p:txBody>
      </p:sp>
      <p:cxnSp>
        <p:nvCxnSpPr>
          <p:cNvPr id="31" name="直線矢印コネクタ 30"/>
          <p:cNvCxnSpPr/>
          <p:nvPr/>
        </p:nvCxnSpPr>
        <p:spPr>
          <a:xfrm flipH="1" flipV="1">
            <a:off x="2668453" y="1695979"/>
            <a:ext cx="319370" cy="58394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358803" y="2294873"/>
            <a:ext cx="2769407"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a:t>
            </a:r>
            <a:r>
              <a:rPr kumimoji="1" lang="en-US" altLang="ja-JP" dirty="0" smtClean="0">
                <a:solidFill>
                  <a:srgbClr val="00B0F0"/>
                </a:solidFill>
              </a:rPr>
              <a:t>Y</a:t>
            </a:r>
            <a:r>
              <a:rPr kumimoji="1" lang="en-US" altLang="ja-JP" baseline="-25000" dirty="0" smtClean="0">
                <a:solidFill>
                  <a:srgbClr val="00B0F0"/>
                </a:solidFill>
              </a:rPr>
              <a:t>0.1</a:t>
            </a:r>
            <a:r>
              <a:rPr kumimoji="1" lang="en-US" altLang="ja-JP" dirty="0" smtClean="0">
                <a:solidFill>
                  <a:srgbClr val="00B0F0"/>
                </a:solidFill>
              </a:rPr>
              <a:t>)</a:t>
            </a:r>
            <a:r>
              <a:rPr kumimoji="1" lang="en-US" altLang="ja-JP" baseline="-25000" dirty="0" smtClean="0">
                <a:solidFill>
                  <a:srgbClr val="00B0F0"/>
                </a:solidFill>
              </a:rPr>
              <a:t>2</a:t>
            </a:r>
            <a:r>
              <a:rPr kumimoji="1" lang="en-US" altLang="ja-JP" dirty="0" smtClean="0">
                <a:solidFill>
                  <a:srgbClr val="00B0F0"/>
                </a:solidFill>
              </a:rPr>
              <a:t>CoO</a:t>
            </a:r>
            <a:r>
              <a:rPr kumimoji="1" lang="en-US" altLang="ja-JP" baseline="-25000" dirty="0" smtClean="0">
                <a:solidFill>
                  <a:srgbClr val="00B0F0"/>
                </a:solidFill>
              </a:rPr>
              <a:t>3</a:t>
            </a:r>
            <a:r>
              <a:rPr kumimoji="1" lang="en-US" altLang="ja-JP" dirty="0" smtClean="0">
                <a:solidFill>
                  <a:srgbClr val="00B0F0"/>
                </a:solidFill>
              </a:rPr>
              <a:t>]</a:t>
            </a:r>
            <a:r>
              <a:rPr kumimoji="1" lang="en-US" altLang="ja-JP" baseline="-25000" dirty="0" smtClean="0">
                <a:solidFill>
                  <a:srgbClr val="00B0F0"/>
                </a:solidFill>
              </a:rPr>
              <a:t>0.62</a:t>
            </a:r>
            <a:r>
              <a:rPr lang="en-US" altLang="ja-JP" dirty="0" smtClean="0">
                <a:solidFill>
                  <a:srgbClr val="00B0F0"/>
                </a:solidFill>
              </a:rPr>
              <a:t>Co</a:t>
            </a:r>
            <a:r>
              <a:rPr kumimoji="1" lang="en-US" altLang="ja-JP" dirty="0" smtClean="0">
                <a:solidFill>
                  <a:srgbClr val="00B0F0"/>
                </a:solidFill>
              </a:rPr>
              <a:t>O</a:t>
            </a:r>
            <a:r>
              <a:rPr lang="en-US" altLang="ja-JP" baseline="-25000" dirty="0" smtClean="0">
                <a:solidFill>
                  <a:srgbClr val="00B0F0"/>
                </a:solidFill>
              </a:rPr>
              <a:t>2</a:t>
            </a:r>
            <a:endParaRPr kumimoji="1" lang="ja-JP" altLang="en-US" baseline="-25000" dirty="0">
              <a:solidFill>
                <a:srgbClr val="00B0F0"/>
              </a:solidFill>
            </a:endParaRPr>
          </a:p>
        </p:txBody>
      </p:sp>
      <p:cxnSp>
        <p:nvCxnSpPr>
          <p:cNvPr id="35" name="直線矢印コネクタ 34"/>
          <p:cNvCxnSpPr/>
          <p:nvPr/>
        </p:nvCxnSpPr>
        <p:spPr>
          <a:xfrm>
            <a:off x="683568" y="3645024"/>
            <a:ext cx="0" cy="103172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8556" y="3976218"/>
            <a:ext cx="885615" cy="369332"/>
          </a:xfrm>
          <a:prstGeom prst="rect">
            <a:avLst/>
          </a:prstGeom>
          <a:noFill/>
        </p:spPr>
        <p:txBody>
          <a:bodyPr wrap="square" rtlCol="0">
            <a:spAutoFit/>
          </a:bodyPr>
          <a:lstStyle/>
          <a:p>
            <a:pPr algn="ctr"/>
            <a:r>
              <a:rPr lang="en-US" altLang="ja-JP" dirty="0" smtClean="0">
                <a:solidFill>
                  <a:srgbClr val="00B0F0"/>
                </a:solidFill>
              </a:rPr>
              <a:t>50</a:t>
            </a:r>
            <a:r>
              <a:rPr lang="en-US" altLang="ja-JP" dirty="0">
                <a:solidFill>
                  <a:srgbClr val="00B0F0"/>
                </a:solidFill>
              </a:rPr>
              <a:t>μ</a:t>
            </a:r>
            <a:r>
              <a:rPr kumimoji="1" lang="en-US" altLang="ja-JP" dirty="0" smtClean="0">
                <a:solidFill>
                  <a:srgbClr val="00B0F0"/>
                </a:solidFill>
              </a:rPr>
              <a:t>m</a:t>
            </a:r>
            <a:endParaRPr kumimoji="1" lang="ja-JP" altLang="en-US" dirty="0">
              <a:solidFill>
                <a:srgbClr val="00B0F0"/>
              </a:solidFill>
            </a:endParaRPr>
          </a:p>
        </p:txBody>
      </p:sp>
      <p:sp>
        <p:nvSpPr>
          <p:cNvPr id="40" name="テキスト ボックス 39"/>
          <p:cNvSpPr txBox="1"/>
          <p:nvPr/>
        </p:nvSpPr>
        <p:spPr>
          <a:xfrm>
            <a:off x="1837001" y="3940057"/>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sheet</a:t>
            </a:r>
            <a:endParaRPr kumimoji="1" lang="ja-JP" altLang="en-US" dirty="0">
              <a:solidFill>
                <a:srgbClr val="00B0F0"/>
              </a:solidFill>
            </a:endParaRPr>
          </a:p>
        </p:txBody>
      </p:sp>
      <p:sp>
        <p:nvSpPr>
          <p:cNvPr id="41" name="テキスト ボックス 40"/>
          <p:cNvSpPr txBox="1"/>
          <p:nvPr/>
        </p:nvSpPr>
        <p:spPr>
          <a:xfrm>
            <a:off x="1845141" y="4391752"/>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paste</a:t>
            </a:r>
            <a:endParaRPr kumimoji="1" lang="ja-JP" altLang="en-US" dirty="0">
              <a:solidFill>
                <a:srgbClr val="00B0F0"/>
              </a:solidFill>
            </a:endParaRPr>
          </a:p>
        </p:txBody>
      </p:sp>
      <p:sp>
        <p:nvSpPr>
          <p:cNvPr id="42" name="テキスト ボックス 41"/>
          <p:cNvSpPr txBox="1"/>
          <p:nvPr/>
        </p:nvSpPr>
        <p:spPr>
          <a:xfrm>
            <a:off x="572985" y="3173361"/>
            <a:ext cx="1903546" cy="369332"/>
          </a:xfrm>
          <a:prstGeom prst="rect">
            <a:avLst/>
          </a:prstGeom>
          <a:noFill/>
        </p:spPr>
        <p:txBody>
          <a:bodyPr wrap="square" rtlCol="0">
            <a:spAutoFit/>
          </a:bodyPr>
          <a:lstStyle/>
          <a:p>
            <a:pPr algn="ctr"/>
            <a:r>
              <a:rPr lang="en-US" altLang="ja-JP" dirty="0" smtClean="0">
                <a:solidFill>
                  <a:srgbClr val="00B0F0"/>
                </a:solidFill>
              </a:rPr>
              <a:t>alumina  plate</a:t>
            </a:r>
            <a:endParaRPr kumimoji="1" lang="ja-JP" altLang="en-US" dirty="0">
              <a:solidFill>
                <a:srgbClr val="00B0F0"/>
              </a:solidFill>
            </a:endParaRPr>
          </a:p>
        </p:txBody>
      </p:sp>
      <p:sp>
        <p:nvSpPr>
          <p:cNvPr id="43" name="正方形/長方形 42"/>
          <p:cNvSpPr/>
          <p:nvPr/>
        </p:nvSpPr>
        <p:spPr>
          <a:xfrm>
            <a:off x="7287234" y="1192905"/>
            <a:ext cx="809709" cy="369332"/>
          </a:xfrm>
          <a:prstGeom prst="rect">
            <a:avLst/>
          </a:prstGeom>
        </p:spPr>
        <p:txBody>
          <a:bodyPr wrap="none">
            <a:spAutoFit/>
          </a:bodyPr>
          <a:lstStyle/>
          <a:p>
            <a:r>
              <a:rPr lang="en-US" altLang="ja-JP" b="1" dirty="0" smtClean="0">
                <a:solidFill>
                  <a:schemeClr val="bg1"/>
                </a:solidFill>
              </a:rPr>
              <a:t>heater</a:t>
            </a:r>
            <a:endParaRPr lang="ja-JP" altLang="en-US" b="1" dirty="0">
              <a:solidFill>
                <a:schemeClr val="bg1"/>
              </a:solidFill>
            </a:endParaRPr>
          </a:p>
        </p:txBody>
      </p:sp>
      <p:sp>
        <p:nvSpPr>
          <p:cNvPr id="44" name="正方形/長方形 43"/>
          <p:cNvSpPr/>
          <p:nvPr/>
        </p:nvSpPr>
        <p:spPr>
          <a:xfrm>
            <a:off x="4966255" y="2141763"/>
            <a:ext cx="2292574" cy="369332"/>
          </a:xfrm>
          <a:prstGeom prst="rect">
            <a:avLst/>
          </a:prstGeom>
        </p:spPr>
        <p:txBody>
          <a:bodyPr wrap="square">
            <a:spAutoFit/>
          </a:bodyPr>
          <a:lstStyle/>
          <a:p>
            <a:r>
              <a:rPr lang="en-US" altLang="ja-JP" b="1" dirty="0">
                <a:solidFill>
                  <a:schemeClr val="bg1"/>
                </a:solidFill>
              </a:rPr>
              <a:t>w</a:t>
            </a:r>
            <a:r>
              <a:rPr lang="en-US" altLang="ja-JP" b="1" dirty="0" smtClean="0">
                <a:solidFill>
                  <a:schemeClr val="bg1"/>
                </a:solidFill>
              </a:rPr>
              <a:t>ater cooled </a:t>
            </a:r>
            <a:r>
              <a:rPr lang="en-US" altLang="ja-JP" b="1" dirty="0" err="1" smtClean="0">
                <a:solidFill>
                  <a:schemeClr val="bg1"/>
                </a:solidFill>
              </a:rPr>
              <a:t>heatsink</a:t>
            </a:r>
            <a:endParaRPr lang="ja-JP" altLang="en-US" b="1" dirty="0">
              <a:solidFill>
                <a:schemeClr val="bg1"/>
              </a:solidFill>
            </a:endParaRPr>
          </a:p>
        </p:txBody>
      </p:sp>
      <p:cxnSp>
        <p:nvCxnSpPr>
          <p:cNvPr id="46" name="直線矢印コネクタ 45"/>
          <p:cNvCxnSpPr/>
          <p:nvPr/>
        </p:nvCxnSpPr>
        <p:spPr>
          <a:xfrm>
            <a:off x="6767363" y="2088247"/>
            <a:ext cx="756965"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423372" y="1903581"/>
            <a:ext cx="767724" cy="369332"/>
          </a:xfrm>
          <a:prstGeom prst="rect">
            <a:avLst/>
          </a:prstGeom>
          <a:noFill/>
        </p:spPr>
        <p:txBody>
          <a:bodyPr wrap="square" rtlCol="0">
            <a:spAutoFit/>
          </a:bodyPr>
          <a:lstStyle/>
          <a:p>
            <a:pPr algn="ctr"/>
            <a:r>
              <a:rPr lang="en-US" altLang="ja-JP" dirty="0" smtClean="0">
                <a:solidFill>
                  <a:schemeClr val="bg1"/>
                </a:solidFill>
              </a:rPr>
              <a:t>297K</a:t>
            </a:r>
            <a:endParaRPr kumimoji="1" lang="ja-JP" altLang="en-US" dirty="0">
              <a:solidFill>
                <a:schemeClr val="bg1"/>
              </a:solidFill>
            </a:endParaRPr>
          </a:p>
        </p:txBody>
      </p:sp>
      <p:cxnSp>
        <p:nvCxnSpPr>
          <p:cNvPr id="48" name="直線矢印コネクタ 47"/>
          <p:cNvCxnSpPr/>
          <p:nvPr/>
        </p:nvCxnSpPr>
        <p:spPr>
          <a:xfrm flipH="1" flipV="1">
            <a:off x="7069588" y="1398479"/>
            <a:ext cx="378482" cy="29176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334429" y="1505580"/>
            <a:ext cx="767724" cy="369332"/>
          </a:xfrm>
          <a:prstGeom prst="rect">
            <a:avLst/>
          </a:prstGeom>
          <a:noFill/>
        </p:spPr>
        <p:txBody>
          <a:bodyPr wrap="square" rtlCol="0">
            <a:spAutoFit/>
          </a:bodyPr>
          <a:lstStyle/>
          <a:p>
            <a:pPr algn="ctr"/>
            <a:r>
              <a:rPr lang="en-US" altLang="ja-JP" dirty="0" smtClean="0">
                <a:solidFill>
                  <a:schemeClr val="bg1"/>
                </a:solidFill>
              </a:rPr>
              <a:t>640K</a:t>
            </a:r>
            <a:endParaRPr kumimoji="1" lang="ja-JP" altLang="en-US" dirty="0">
              <a:solidFill>
                <a:schemeClr val="bg1"/>
              </a:solidFill>
            </a:endParaRPr>
          </a:p>
        </p:txBody>
      </p:sp>
      <p:sp>
        <p:nvSpPr>
          <p:cNvPr id="53" name="テキスト ボックス 52"/>
          <p:cNvSpPr txBox="1"/>
          <p:nvPr/>
        </p:nvSpPr>
        <p:spPr>
          <a:xfrm>
            <a:off x="6654210" y="2729623"/>
            <a:ext cx="1572483" cy="369332"/>
          </a:xfrm>
          <a:prstGeom prst="rect">
            <a:avLst/>
          </a:prstGeom>
          <a:noFill/>
        </p:spPr>
        <p:txBody>
          <a:bodyPr wrap="square" rtlCol="0">
            <a:spAutoFit/>
          </a:bodyPr>
          <a:lstStyle/>
          <a:p>
            <a:pPr algn="ctr"/>
            <a:r>
              <a:rPr lang="ja-JP" altLang="en-US" b="1" dirty="0" smtClean="0">
                <a:solidFill>
                  <a:schemeClr val="bg1"/>
                </a:solidFill>
              </a:rPr>
              <a:t>⊿</a:t>
            </a:r>
            <a:r>
              <a:rPr lang="en-US" altLang="ja-JP" b="1" dirty="0" smtClean="0">
                <a:solidFill>
                  <a:schemeClr val="bg1"/>
                </a:solidFill>
              </a:rPr>
              <a:t>T = 343K</a:t>
            </a:r>
            <a:endParaRPr kumimoji="1" lang="ja-JP" altLang="en-US" b="1" dirty="0">
              <a:solidFill>
                <a:schemeClr val="bg1"/>
              </a:solidFill>
            </a:endParaRPr>
          </a:p>
        </p:txBody>
      </p:sp>
      <p:sp>
        <p:nvSpPr>
          <p:cNvPr id="54" name="テキスト ボックス 53"/>
          <p:cNvSpPr txBox="1"/>
          <p:nvPr/>
        </p:nvSpPr>
        <p:spPr>
          <a:xfrm>
            <a:off x="4543944" y="2411532"/>
            <a:ext cx="3137196" cy="369332"/>
          </a:xfrm>
          <a:prstGeom prst="rect">
            <a:avLst/>
          </a:prstGeom>
          <a:noFill/>
        </p:spPr>
        <p:txBody>
          <a:bodyPr wrap="square" rtlCol="0">
            <a:spAutoFit/>
          </a:bodyPr>
          <a:lstStyle/>
          <a:p>
            <a:pPr algn="ctr"/>
            <a:r>
              <a:rPr lang="en-US" altLang="ja-JP" dirty="0" smtClean="0">
                <a:solidFill>
                  <a:schemeClr val="bg1"/>
                </a:solidFill>
              </a:rPr>
              <a:t>R=2.54Ω, |S|=3.98mV/K</a:t>
            </a:r>
            <a:endParaRPr kumimoji="1" lang="ja-JP" altLang="en-US" dirty="0">
              <a:solidFill>
                <a:schemeClr val="bg1"/>
              </a:solidFill>
            </a:endParaRPr>
          </a:p>
        </p:txBody>
      </p:sp>
      <p:sp>
        <p:nvSpPr>
          <p:cNvPr id="55" name="テキスト ボックス 54"/>
          <p:cNvSpPr txBox="1"/>
          <p:nvPr/>
        </p:nvSpPr>
        <p:spPr>
          <a:xfrm>
            <a:off x="4488351" y="3518786"/>
            <a:ext cx="885615" cy="369332"/>
          </a:xfrm>
          <a:prstGeom prst="rect">
            <a:avLst/>
          </a:prstGeom>
          <a:noFill/>
        </p:spPr>
        <p:txBody>
          <a:bodyPr wrap="square" rtlCol="0">
            <a:spAutoFit/>
          </a:bodyPr>
          <a:lstStyle/>
          <a:p>
            <a:pPr algn="ctr"/>
            <a:r>
              <a:rPr lang="en-US" altLang="ja-JP" dirty="0" smtClean="0">
                <a:solidFill>
                  <a:srgbClr val="FF0000"/>
                </a:solidFill>
              </a:rPr>
              <a:t>1.4V</a:t>
            </a:r>
            <a:endParaRPr kumimoji="1" lang="ja-JP" altLang="en-US" dirty="0">
              <a:solidFill>
                <a:srgbClr val="FF0000"/>
              </a:solidFill>
            </a:endParaRPr>
          </a:p>
        </p:txBody>
      </p:sp>
      <p:cxnSp>
        <p:nvCxnSpPr>
          <p:cNvPr id="56" name="直線矢印コネクタ 55"/>
          <p:cNvCxnSpPr/>
          <p:nvPr/>
        </p:nvCxnSpPr>
        <p:spPr>
          <a:xfrm flipV="1">
            <a:off x="7524328" y="6306536"/>
            <a:ext cx="0" cy="2994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124869" y="6511195"/>
            <a:ext cx="885615" cy="369332"/>
          </a:xfrm>
          <a:prstGeom prst="rect">
            <a:avLst/>
          </a:prstGeom>
          <a:noFill/>
        </p:spPr>
        <p:txBody>
          <a:bodyPr wrap="square" rtlCol="0">
            <a:spAutoFit/>
          </a:bodyPr>
          <a:lstStyle/>
          <a:p>
            <a:pPr algn="ctr"/>
            <a:r>
              <a:rPr lang="en-US" altLang="ja-JP" dirty="0" smtClean="0"/>
              <a:t>0.54</a:t>
            </a:r>
            <a:r>
              <a:rPr lang="en-US" altLang="ja-JP" dirty="0"/>
              <a:t>A</a:t>
            </a:r>
            <a:endParaRPr kumimoji="1" lang="ja-JP" altLang="en-US" dirty="0"/>
          </a:p>
        </p:txBody>
      </p:sp>
      <p:cxnSp>
        <p:nvCxnSpPr>
          <p:cNvPr id="63" name="直線矢印コネクタ 62"/>
          <p:cNvCxnSpPr/>
          <p:nvPr/>
        </p:nvCxnSpPr>
        <p:spPr>
          <a:xfrm>
            <a:off x="6574753" y="3645024"/>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186609" y="3703452"/>
            <a:ext cx="885615" cy="369332"/>
          </a:xfrm>
          <a:prstGeom prst="rect">
            <a:avLst/>
          </a:prstGeom>
          <a:noFill/>
        </p:spPr>
        <p:txBody>
          <a:bodyPr wrap="square" rtlCol="0">
            <a:spAutoFit/>
          </a:bodyPr>
          <a:lstStyle/>
          <a:p>
            <a:pPr algn="ctr"/>
            <a:r>
              <a:rPr lang="en-US" altLang="ja-JP" dirty="0" smtClean="0">
                <a:solidFill>
                  <a:srgbClr val="FF0000"/>
                </a:solidFill>
              </a:rPr>
              <a:t>0.2W</a:t>
            </a:r>
            <a:endParaRPr kumimoji="1" lang="ja-JP" altLang="en-US" dirty="0">
              <a:solidFill>
                <a:srgbClr val="FF0000"/>
              </a:solidFill>
            </a:endParaRPr>
          </a:p>
        </p:txBody>
      </p:sp>
      <p:sp>
        <p:nvSpPr>
          <p:cNvPr id="65" name="テキスト ボックス 64"/>
          <p:cNvSpPr txBox="1"/>
          <p:nvPr/>
        </p:nvSpPr>
        <p:spPr>
          <a:xfrm>
            <a:off x="4805582" y="2780864"/>
            <a:ext cx="1977296" cy="369332"/>
          </a:xfrm>
          <a:prstGeom prst="rect">
            <a:avLst/>
          </a:prstGeom>
          <a:noFill/>
        </p:spPr>
        <p:txBody>
          <a:bodyPr wrap="square" rtlCol="0">
            <a:spAutoFit/>
          </a:bodyPr>
          <a:lstStyle/>
          <a:p>
            <a:pPr algn="ctr"/>
            <a:r>
              <a:rPr lang="en-US" altLang="ja-JP" dirty="0" smtClean="0">
                <a:solidFill>
                  <a:schemeClr val="bg1"/>
                </a:solidFill>
              </a:rPr>
              <a:t>Z&lt;T&gt; = 0.25</a:t>
            </a:r>
            <a:endParaRPr kumimoji="1" lang="ja-JP" altLang="en-US" dirty="0">
              <a:solidFill>
                <a:schemeClr val="bg1"/>
              </a:solidFill>
            </a:endParaRPr>
          </a:p>
        </p:txBody>
      </p:sp>
      <p:sp>
        <p:nvSpPr>
          <p:cNvPr id="66" name="テキスト ボックス 65"/>
          <p:cNvSpPr txBox="1"/>
          <p:nvPr/>
        </p:nvSpPr>
        <p:spPr>
          <a:xfrm>
            <a:off x="5209313" y="5588378"/>
            <a:ext cx="1977296" cy="369332"/>
          </a:xfrm>
          <a:prstGeom prst="rect">
            <a:avLst/>
          </a:prstGeom>
          <a:noFill/>
        </p:spPr>
        <p:txBody>
          <a:bodyPr wrap="square" rtlCol="0">
            <a:spAutoFit/>
          </a:bodyPr>
          <a:lstStyle/>
          <a:p>
            <a:pPr algn="ctr"/>
            <a:r>
              <a:rPr lang="en-US" altLang="ja-JP" dirty="0" err="1" smtClean="0">
                <a:solidFill>
                  <a:srgbClr val="FF0000"/>
                </a:solidFill>
              </a:rPr>
              <a:t>η</a:t>
            </a:r>
            <a:r>
              <a:rPr lang="en-US" altLang="ja-JP" baseline="-25000" dirty="0" err="1" smtClean="0">
                <a:solidFill>
                  <a:srgbClr val="FF0000"/>
                </a:solidFill>
              </a:rPr>
              <a:t>max</a:t>
            </a:r>
            <a:r>
              <a:rPr lang="en-US" altLang="ja-JP" dirty="0" smtClean="0">
                <a:solidFill>
                  <a:srgbClr val="FF0000"/>
                </a:solidFill>
              </a:rPr>
              <a:t> = 4%</a:t>
            </a:r>
            <a:endParaRPr kumimoji="1" lang="ja-JP" altLang="en-US" dirty="0">
              <a:solidFill>
                <a:srgbClr val="FF0000"/>
              </a:solidFill>
            </a:endParaRPr>
          </a:p>
        </p:txBody>
      </p:sp>
      <p:sp>
        <p:nvSpPr>
          <p:cNvPr id="45" name="テキスト ボックス 44"/>
          <p:cNvSpPr txBox="1"/>
          <p:nvPr/>
        </p:nvSpPr>
        <p:spPr>
          <a:xfrm>
            <a:off x="486445" y="6135600"/>
            <a:ext cx="4092815" cy="307777"/>
          </a:xfrm>
          <a:prstGeom prst="rect">
            <a:avLst/>
          </a:prstGeom>
          <a:noFill/>
        </p:spPr>
        <p:txBody>
          <a:bodyPr wrap="square" rtlCol="0">
            <a:spAutoFit/>
          </a:bodyPr>
          <a:lstStyle/>
          <a:p>
            <a:r>
              <a:rPr lang="en-US" altLang="ja-JP" sz="1400" b="1" dirty="0"/>
              <a:t>o</a:t>
            </a:r>
            <a:r>
              <a:rPr lang="en-US" altLang="ja-JP" sz="1400" b="1" dirty="0" smtClean="0"/>
              <a:t>ur power generation thermoelectric oxide module</a:t>
            </a:r>
            <a:endParaRPr kumimoji="1" lang="ja-JP" altLang="en-US" sz="1400" b="1" baseline="-25000" dirty="0"/>
          </a:p>
        </p:txBody>
      </p:sp>
      <p:sp>
        <p:nvSpPr>
          <p:cNvPr id="49" name="テキスト ボックス 48"/>
          <p:cNvSpPr txBox="1"/>
          <p:nvPr/>
        </p:nvSpPr>
        <p:spPr>
          <a:xfrm>
            <a:off x="7468193" y="6285096"/>
            <a:ext cx="949424" cy="369332"/>
          </a:xfrm>
          <a:prstGeom prst="rect">
            <a:avLst/>
          </a:prstGeom>
          <a:noFill/>
        </p:spPr>
        <p:txBody>
          <a:bodyPr wrap="square" rtlCol="0">
            <a:spAutoFit/>
          </a:bodyPr>
          <a:lstStyle/>
          <a:p>
            <a:pPr algn="ctr"/>
            <a:r>
              <a:rPr lang="en-US" altLang="ja-JP" dirty="0" smtClean="0">
                <a:solidFill>
                  <a:srgbClr val="FF0000"/>
                </a:solidFill>
              </a:rPr>
              <a:t>0.6A</a:t>
            </a:r>
            <a:endParaRPr kumimoji="1" lang="ja-JP" altLang="en-US" dirty="0">
              <a:solidFill>
                <a:srgbClr val="FF0000"/>
              </a:solidFill>
            </a:endParaRPr>
          </a:p>
        </p:txBody>
      </p:sp>
    </p:spTree>
    <p:extLst>
      <p:ext uri="{BB962C8B-B14F-4D97-AF65-F5344CB8AC3E}">
        <p14:creationId xmlns:p14="http://schemas.microsoft.com/office/powerpoint/2010/main" val="189956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Phase diagram of </a:t>
            </a:r>
            <a:r>
              <a:rPr lang="en-US" altLang="ja-JP" dirty="0" err="1" smtClean="0"/>
              <a:t>Mn</a:t>
            </a:r>
            <a:r>
              <a:rPr lang="en-US" altLang="ja-JP" dirty="0" smtClean="0"/>
              <a:t> oxides</a:t>
            </a:r>
            <a:endParaRPr kumimoji="1" lang="ja-JP" altLang="en-US" baseline="-250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770" y="1309678"/>
            <a:ext cx="436871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849080" y="1548472"/>
            <a:ext cx="1233131" cy="2209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82212" y="1525702"/>
            <a:ext cx="2079238" cy="22322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17033" y="5862073"/>
            <a:ext cx="3960440" cy="307777"/>
          </a:xfrm>
          <a:prstGeom prst="rect">
            <a:avLst/>
          </a:prstGeom>
          <a:noFill/>
        </p:spPr>
        <p:txBody>
          <a:bodyPr wrap="square" rtlCol="0">
            <a:spAutoFit/>
          </a:bodyPr>
          <a:lstStyle/>
          <a:p>
            <a:r>
              <a:rPr lang="en-US" altLang="ja-JP" sz="1400" b="1" dirty="0" err="1" smtClean="0"/>
              <a:t>Schiffer</a:t>
            </a:r>
            <a:r>
              <a:rPr lang="en-US" altLang="ja-JP" sz="1400" b="1" dirty="0" smtClean="0"/>
              <a:t> </a:t>
            </a:r>
            <a:r>
              <a:rPr lang="en-US" altLang="ja-JP" sz="1400" b="1" i="1" dirty="0" smtClean="0"/>
              <a:t>et al</a:t>
            </a:r>
            <a:r>
              <a:rPr lang="en-US" altLang="ja-JP" sz="1400" b="1" dirty="0" smtClean="0"/>
              <a:t>, Phys. Rev. </a:t>
            </a:r>
            <a:r>
              <a:rPr lang="en-US" altLang="ja-JP" sz="1400" b="1" dirty="0" err="1" smtClean="0"/>
              <a:t>Lett</a:t>
            </a:r>
            <a:r>
              <a:rPr lang="en-US" altLang="ja-JP" sz="1400" b="1" dirty="0" smtClean="0"/>
              <a:t>. </a:t>
            </a:r>
            <a:r>
              <a:rPr lang="en-US" altLang="ja-JP" sz="1400" b="1" u="sng" dirty="0" smtClean="0"/>
              <a:t>75</a:t>
            </a:r>
            <a:r>
              <a:rPr lang="en-US" altLang="ja-JP" sz="1400" b="1" dirty="0" smtClean="0"/>
              <a:t>, 3336-3339 (1995)</a:t>
            </a:r>
            <a:endParaRPr kumimoji="1" lang="ja-JP" altLang="en-US" sz="1400" b="1" baseline="-25000" dirty="0"/>
          </a:p>
        </p:txBody>
      </p:sp>
      <p:cxnSp>
        <p:nvCxnSpPr>
          <p:cNvPr id="11" name="直線矢印コネクタ 10"/>
          <p:cNvCxnSpPr/>
          <p:nvPr/>
        </p:nvCxnSpPr>
        <p:spPr>
          <a:xfrm>
            <a:off x="2497153" y="2996952"/>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64194" y="2627620"/>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sp>
        <p:nvSpPr>
          <p:cNvPr id="13" name="テキスト ボックス 12"/>
          <p:cNvSpPr txBox="1"/>
          <p:nvPr/>
        </p:nvSpPr>
        <p:spPr>
          <a:xfrm>
            <a:off x="1912094" y="5152608"/>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cxnSp>
        <p:nvCxnSpPr>
          <p:cNvPr id="14" name="直線矢印コネクタ 13"/>
          <p:cNvCxnSpPr/>
          <p:nvPr/>
        </p:nvCxnSpPr>
        <p:spPr>
          <a:xfrm>
            <a:off x="1804081" y="4982086"/>
            <a:ext cx="106445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913536" y="4982086"/>
            <a:ext cx="2247914"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577273" y="5136729"/>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pic>
        <p:nvPicPr>
          <p:cNvPr id="17" name="Picture 2"/>
          <p:cNvPicPr>
            <a:picLocks noChangeAspect="1" noChangeArrowheads="1"/>
          </p:cNvPicPr>
          <p:nvPr/>
        </p:nvPicPr>
        <p:blipFill>
          <a:blip r:embed="rId5" cstate="print"/>
          <a:srcRect/>
          <a:stretch>
            <a:fillRect/>
          </a:stretch>
        </p:blipFill>
        <p:spPr bwMode="auto">
          <a:xfrm>
            <a:off x="5594232" y="1439873"/>
            <a:ext cx="3096344" cy="3419475"/>
          </a:xfrm>
          <a:prstGeom prst="rect">
            <a:avLst/>
          </a:prstGeom>
          <a:noFill/>
          <a:ln w="9525">
            <a:noFill/>
            <a:miter lim="800000"/>
            <a:headEnd/>
            <a:tailEnd/>
          </a:ln>
        </p:spPr>
      </p:pic>
      <p:sp>
        <p:nvSpPr>
          <p:cNvPr id="18" name="正方形/長方形 17"/>
          <p:cNvSpPr/>
          <p:nvPr/>
        </p:nvSpPr>
        <p:spPr>
          <a:xfrm>
            <a:off x="6077949" y="1552201"/>
            <a:ext cx="1312563" cy="2724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390512" y="1559157"/>
            <a:ext cx="855102" cy="273766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7277572" y="3959993"/>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374230" y="3608658"/>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cxnSp>
        <p:nvCxnSpPr>
          <p:cNvPr id="22" name="直線矢印コネクタ 21"/>
          <p:cNvCxnSpPr/>
          <p:nvPr/>
        </p:nvCxnSpPr>
        <p:spPr>
          <a:xfrm>
            <a:off x="6077949" y="5001763"/>
            <a:ext cx="1312563"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374230" y="5001763"/>
            <a:ext cx="1316346"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373406" y="5308737"/>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sp>
        <p:nvSpPr>
          <p:cNvPr id="27" name="テキスト ボックス 26"/>
          <p:cNvSpPr txBox="1"/>
          <p:nvPr/>
        </p:nvSpPr>
        <p:spPr>
          <a:xfrm>
            <a:off x="7660555" y="5308737"/>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sp>
        <p:nvSpPr>
          <p:cNvPr id="24" name="正方形/長方形 23"/>
          <p:cNvSpPr/>
          <p:nvPr/>
        </p:nvSpPr>
        <p:spPr>
          <a:xfrm>
            <a:off x="2137113" y="2420888"/>
            <a:ext cx="328532" cy="133706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569964" y="2924513"/>
            <a:ext cx="707608" cy="13526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474233" y="5885242"/>
            <a:ext cx="3606678" cy="307777"/>
          </a:xfrm>
          <a:prstGeom prst="rect">
            <a:avLst/>
          </a:prstGeom>
          <a:noFill/>
        </p:spPr>
        <p:txBody>
          <a:bodyPr wrap="square" rtlCol="0">
            <a:spAutoFit/>
          </a:bodyPr>
          <a:lstStyle/>
          <a:p>
            <a:r>
              <a:rPr lang="en-US" altLang="ja-JP" sz="1400" b="1" dirty="0" err="1" smtClean="0"/>
              <a:t>Tokura</a:t>
            </a:r>
            <a:r>
              <a:rPr lang="en-US" altLang="ja-JP" sz="1400" b="1" dirty="0" smtClean="0"/>
              <a:t> </a:t>
            </a:r>
            <a:r>
              <a:rPr lang="en-US" altLang="ja-JP" sz="1400" b="1" i="1" dirty="0" smtClean="0"/>
              <a:t>et al</a:t>
            </a:r>
            <a:r>
              <a:rPr lang="en-US" altLang="ja-JP" sz="1400" b="1" dirty="0" smtClean="0"/>
              <a:t>, </a:t>
            </a:r>
            <a:r>
              <a:rPr lang="en-US" altLang="ja-JP" sz="1400" b="1" dirty="0" err="1" smtClean="0"/>
              <a:t>Physica</a:t>
            </a:r>
            <a:r>
              <a:rPr lang="en-US" altLang="ja-JP" sz="1400" b="1" dirty="0"/>
              <a:t> </a:t>
            </a:r>
            <a:r>
              <a:rPr lang="en-US" altLang="ja-JP" sz="1400" b="1" dirty="0" smtClean="0"/>
              <a:t>C. </a:t>
            </a:r>
            <a:r>
              <a:rPr lang="en-US" altLang="ja-JP" sz="1400" b="1" u="sng" dirty="0" smtClean="0"/>
              <a:t>263</a:t>
            </a:r>
            <a:r>
              <a:rPr lang="en-US" altLang="ja-JP" sz="1400" b="1" dirty="0" smtClean="0"/>
              <a:t>, 544-549 (1996)</a:t>
            </a:r>
            <a:endParaRPr kumimoji="1" lang="ja-JP" altLang="en-US" sz="1400" b="1" baseline="-25000" dirty="0"/>
          </a:p>
        </p:txBody>
      </p:sp>
      <p:sp>
        <p:nvSpPr>
          <p:cNvPr id="30" name="テキスト ボックス 29"/>
          <p:cNvSpPr txBox="1"/>
          <p:nvPr/>
        </p:nvSpPr>
        <p:spPr>
          <a:xfrm>
            <a:off x="2711406" y="1073602"/>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31" name="テキスト ボックス 30"/>
          <p:cNvSpPr txBox="1"/>
          <p:nvPr/>
        </p:nvSpPr>
        <p:spPr>
          <a:xfrm>
            <a:off x="6246475" y="1073602"/>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76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8" y="4718729"/>
            <a:ext cx="1109367" cy="147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1702869" y="3683304"/>
            <a:ext cx="292422" cy="294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flipH="1">
            <a:off x="742455" y="3903457"/>
            <a:ext cx="947292" cy="747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下矢印 35"/>
          <p:cNvSpPr/>
          <p:nvPr/>
        </p:nvSpPr>
        <p:spPr>
          <a:xfrm>
            <a:off x="251520" y="5401070"/>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377935" y="5337274"/>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619581" y="5375089"/>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a:off x="899592" y="539734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967143" y="532057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flipV="1">
            <a:off x="251520" y="495715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flipV="1">
            <a:off x="348623" y="485934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flipV="1">
            <a:off x="624130" y="4899084"/>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flipV="1">
            <a:off x="870280" y="4982086"/>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flipV="1">
            <a:off x="996284" y="4845287"/>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flipV="1">
            <a:off x="388791" y="5725649"/>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flipV="1">
            <a:off x="280831" y="5842720"/>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flipV="1">
            <a:off x="636468" y="5808651"/>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下矢印 49"/>
          <p:cNvSpPr/>
          <p:nvPr/>
        </p:nvSpPr>
        <p:spPr>
          <a:xfrm flipV="1">
            <a:off x="899592" y="5862073"/>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下矢印 50"/>
          <p:cNvSpPr/>
          <p:nvPr/>
        </p:nvSpPr>
        <p:spPr>
          <a:xfrm flipV="1">
            <a:off x="999781" y="5759305"/>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08613" y="3757950"/>
            <a:ext cx="1002311" cy="646331"/>
          </a:xfrm>
          <a:prstGeom prst="rect">
            <a:avLst/>
          </a:prstGeom>
          <a:noFill/>
        </p:spPr>
        <p:txBody>
          <a:bodyPr wrap="square" rtlCol="0">
            <a:spAutoFit/>
          </a:bodyPr>
          <a:lstStyle/>
          <a:p>
            <a:r>
              <a:rPr lang="en-US" altLang="ja-JP" b="1" dirty="0" smtClean="0">
                <a:solidFill>
                  <a:srgbClr val="FF0000"/>
                </a:solidFill>
              </a:rPr>
              <a:t>A-type AFM</a:t>
            </a:r>
            <a:endParaRPr kumimoji="1" lang="ja-JP" altLang="en-US" b="1" baseline="-25000" dirty="0">
              <a:solidFill>
                <a:srgbClr val="FF0000"/>
              </a:solidFill>
            </a:endParaRPr>
          </a:p>
        </p:txBody>
      </p:sp>
    </p:spTree>
    <p:extLst>
      <p:ext uri="{BB962C8B-B14F-4D97-AF65-F5344CB8AC3E}">
        <p14:creationId xmlns:p14="http://schemas.microsoft.com/office/powerpoint/2010/main" val="2995989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kumimoji="1" lang="en-US" altLang="ja-JP" dirty="0" smtClean="0"/>
              <a:t>Experimental procedure</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811045" y="1404375"/>
            <a:ext cx="4048285" cy="4801314"/>
          </a:xfrm>
          <a:prstGeom prst="rect">
            <a:avLst/>
          </a:prstGeom>
          <a:noFill/>
        </p:spPr>
        <p:txBody>
          <a:bodyPr wrap="square" rtlCol="0">
            <a:spAutoFit/>
          </a:bodyPr>
          <a:lstStyle/>
          <a:p>
            <a:pPr marL="285750" indent="-285750">
              <a:buFont typeface="Wingdings" pitchFamily="2" charset="2"/>
              <a:buChar char="Ø"/>
            </a:pPr>
            <a:r>
              <a:rPr lang="en-US" altLang="ja-JP" dirty="0"/>
              <a:t>s</a:t>
            </a:r>
            <a:r>
              <a:rPr lang="en-US" altLang="ja-JP" dirty="0" smtClean="0"/>
              <a:t>tandard </a:t>
            </a:r>
            <a:r>
              <a:rPr lang="en-US" altLang="ja-JP" dirty="0"/>
              <a:t>solid-state reaction </a:t>
            </a:r>
            <a:endParaRPr lang="en-US" altLang="ja-JP" baseline="-25000" dirty="0" smtClean="0"/>
          </a:p>
          <a:p>
            <a:pPr marL="742950" lvl="1" indent="-285750">
              <a:buFont typeface="Wingdings" pitchFamily="2" charset="2"/>
              <a:buChar char="Ø"/>
            </a:pPr>
            <a:r>
              <a:rPr lang="en-US" altLang="ja-JP" dirty="0"/>
              <a:t>s</a:t>
            </a:r>
            <a:r>
              <a:rPr lang="en-US" altLang="ja-JP" dirty="0" smtClean="0"/>
              <a:t>intered 1673K in N</a:t>
            </a:r>
            <a:r>
              <a:rPr lang="en-US" altLang="ja-JP" baseline="-25000" dirty="0" smtClean="0"/>
              <a:t>2</a:t>
            </a:r>
          </a:p>
          <a:p>
            <a:pPr marL="285750" indent="-285750">
              <a:buFont typeface="Wingdings" pitchFamily="2" charset="2"/>
              <a:buChar char="Ø"/>
            </a:pPr>
            <a:r>
              <a:rPr lang="en-US" altLang="ja-JP" dirty="0"/>
              <a:t>X-ray </a:t>
            </a:r>
            <a:r>
              <a:rPr lang="en-US" altLang="ja-JP" dirty="0" smtClean="0"/>
              <a:t>diffraction @RT</a:t>
            </a:r>
            <a:endParaRPr lang="en-US" altLang="ja-JP" dirty="0"/>
          </a:p>
          <a:p>
            <a:pPr marL="742950" lvl="1" indent="-285750">
              <a:buFont typeface="Wingdings" pitchFamily="2" charset="2"/>
              <a:buChar char="Ø"/>
            </a:pPr>
            <a:r>
              <a:rPr lang="en-US" altLang="ja-JP" dirty="0"/>
              <a:t>RINT2500 (</a:t>
            </a:r>
            <a:r>
              <a:rPr lang="en-US" altLang="ja-JP" dirty="0" err="1"/>
              <a:t>Rigaku</a:t>
            </a:r>
            <a:r>
              <a:rPr lang="en-US" altLang="ja-JP" dirty="0"/>
              <a:t>, 40kV, 200mA</a:t>
            </a:r>
            <a:r>
              <a:rPr lang="en-US" altLang="ja-JP" dirty="0" smtClean="0"/>
              <a:t>)</a:t>
            </a:r>
          </a:p>
          <a:p>
            <a:pPr marL="285750" indent="-285750">
              <a:buFont typeface="Wingdings" pitchFamily="2" charset="2"/>
              <a:buChar char="Ø"/>
            </a:pPr>
            <a:r>
              <a:rPr kumimoji="1" lang="en-US" altLang="ja-JP" dirty="0" err="1" smtClean="0"/>
              <a:t>Rietveld</a:t>
            </a:r>
            <a:r>
              <a:rPr kumimoji="1" lang="en-US" altLang="ja-JP" dirty="0" smtClean="0"/>
              <a:t> analyses</a:t>
            </a:r>
          </a:p>
          <a:p>
            <a:pPr marL="742950" lvl="1" indent="-285750">
              <a:buFont typeface="Wingdings" pitchFamily="2" charset="2"/>
              <a:buChar char="Ø"/>
            </a:pPr>
            <a:r>
              <a:rPr lang="en-US" altLang="ja-JP" dirty="0" smtClean="0"/>
              <a:t>RIETAN-FP program</a:t>
            </a:r>
          </a:p>
          <a:p>
            <a:pPr marL="285750" indent="-285750">
              <a:buFont typeface="Wingdings" pitchFamily="2" charset="2"/>
              <a:buChar char="Ø"/>
            </a:pPr>
            <a:r>
              <a:rPr lang="en-US" altLang="ja-JP" dirty="0"/>
              <a:t>magnetic </a:t>
            </a:r>
            <a:r>
              <a:rPr lang="en-US" altLang="ja-JP" dirty="0" smtClean="0"/>
              <a:t>susceptibility</a:t>
            </a:r>
          </a:p>
          <a:p>
            <a:pPr marL="742950" lvl="1" indent="-285750">
              <a:buFont typeface="Wingdings" pitchFamily="2" charset="2"/>
              <a:buChar char="Ø"/>
            </a:pPr>
            <a:r>
              <a:rPr kumimoji="1" lang="en-US" altLang="ja-JP" dirty="0" smtClean="0"/>
              <a:t>MPMS (Quantum Design)</a:t>
            </a:r>
          </a:p>
          <a:p>
            <a:pPr marL="742950" lvl="1" indent="-285750">
              <a:buFont typeface="Wingdings" pitchFamily="2" charset="2"/>
              <a:buChar char="Ø"/>
            </a:pPr>
            <a:r>
              <a:rPr lang="en-US" altLang="ja-JP" dirty="0" smtClean="0"/>
              <a:t>5K-RT, H=1T</a:t>
            </a:r>
            <a:endParaRPr kumimoji="1" lang="en-US" altLang="ja-JP" dirty="0" smtClean="0"/>
          </a:p>
          <a:p>
            <a:pPr marL="285750" indent="-285750">
              <a:buFont typeface="Wingdings" pitchFamily="2" charset="2"/>
              <a:buChar char="Ø"/>
            </a:pPr>
            <a:r>
              <a:rPr lang="en-US" altLang="ja-JP" dirty="0"/>
              <a:t>e</a:t>
            </a:r>
            <a:r>
              <a:rPr lang="en-US" altLang="ja-JP" dirty="0" smtClean="0"/>
              <a:t>lectric resistivity</a:t>
            </a:r>
          </a:p>
          <a:p>
            <a:pPr marL="742950" lvl="1" indent="-285750">
              <a:buFont typeface="Wingdings" pitchFamily="2" charset="2"/>
              <a:buChar char="Ø"/>
            </a:pPr>
            <a:r>
              <a:rPr kumimoji="1" lang="en-US" altLang="ja-JP" dirty="0" smtClean="0"/>
              <a:t>80K-395K (ResiTest8300 )</a:t>
            </a:r>
          </a:p>
          <a:p>
            <a:pPr marL="742950" lvl="1" indent="-285750">
              <a:buFont typeface="Wingdings" pitchFamily="2" charset="2"/>
              <a:buChar char="Ø"/>
            </a:pPr>
            <a:r>
              <a:rPr lang="en-US" altLang="ja-JP" dirty="0"/>
              <a:t>3</a:t>
            </a:r>
            <a:r>
              <a:rPr lang="en-US" altLang="ja-JP" dirty="0" smtClean="0"/>
              <a:t>73K-1073K (ZEM-3)</a:t>
            </a:r>
          </a:p>
          <a:p>
            <a:pPr marL="285750" indent="-285750">
              <a:buFont typeface="Wingdings" pitchFamily="2" charset="2"/>
              <a:buChar char="Ø"/>
            </a:pPr>
            <a:r>
              <a:rPr lang="en-US" altLang="ja-JP" dirty="0" err="1" smtClean="0"/>
              <a:t>Seebeck</a:t>
            </a:r>
            <a:r>
              <a:rPr lang="en-US" altLang="ja-JP" dirty="0" smtClean="0"/>
              <a:t> coefficient</a:t>
            </a:r>
          </a:p>
          <a:p>
            <a:pPr marL="742950" lvl="1" indent="-285750">
              <a:buFont typeface="Wingdings" pitchFamily="2" charset="2"/>
              <a:buChar char="Ø"/>
            </a:pPr>
            <a:r>
              <a:rPr lang="en-US" altLang="ja-JP" dirty="0" smtClean="0"/>
              <a:t>80K-395K (ResiTest8300 )</a:t>
            </a:r>
          </a:p>
          <a:p>
            <a:pPr marL="742950" lvl="1" indent="-285750">
              <a:buFont typeface="Wingdings" pitchFamily="2" charset="2"/>
              <a:buChar char="Ø"/>
            </a:pPr>
            <a:r>
              <a:rPr lang="en-US" altLang="ja-JP" dirty="0"/>
              <a:t>3</a:t>
            </a:r>
            <a:r>
              <a:rPr lang="en-US" altLang="ja-JP" dirty="0" smtClean="0"/>
              <a:t>73K-1073K (ZEM-3)</a:t>
            </a:r>
          </a:p>
          <a:p>
            <a:pPr marL="285750" indent="-285750">
              <a:buFont typeface="Wingdings" pitchFamily="2" charset="2"/>
              <a:buChar char="Ø"/>
            </a:pPr>
            <a:r>
              <a:rPr lang="en-US" altLang="ja-JP" dirty="0" smtClean="0"/>
              <a:t> thermal conductivity @RT</a:t>
            </a:r>
          </a:p>
          <a:p>
            <a:pPr marL="742950" lvl="1" indent="-285750">
              <a:buFont typeface="Wingdings" pitchFamily="2" charset="2"/>
              <a:buChar char="Ø"/>
            </a:pPr>
            <a:r>
              <a:rPr lang="en-US" altLang="ja-JP" dirty="0" smtClean="0"/>
              <a:t>TC-7000-R (ULVAC)</a:t>
            </a:r>
          </a:p>
        </p:txBody>
      </p:sp>
      <p:pic>
        <p:nvPicPr>
          <p:cNvPr id="21" name="Picture 2"/>
          <p:cNvPicPr>
            <a:picLocks noChangeAspect="1" noChangeArrowheads="1"/>
          </p:cNvPicPr>
          <p:nvPr/>
        </p:nvPicPr>
        <p:blipFill>
          <a:blip r:embed="rId4" cstate="print"/>
          <a:srcRect/>
          <a:stretch>
            <a:fillRect/>
          </a:stretch>
        </p:blipFill>
        <p:spPr bwMode="auto">
          <a:xfrm>
            <a:off x="621594" y="1365621"/>
            <a:ext cx="3096344" cy="3419475"/>
          </a:xfrm>
          <a:prstGeom prst="rect">
            <a:avLst/>
          </a:prstGeom>
          <a:noFill/>
          <a:ln w="9525">
            <a:noFill/>
            <a:miter lim="800000"/>
            <a:headEnd/>
            <a:tailEnd/>
          </a:ln>
        </p:spPr>
      </p:pic>
      <p:sp>
        <p:nvSpPr>
          <p:cNvPr id="22" name="テキスト ボックス 21"/>
          <p:cNvSpPr txBox="1"/>
          <p:nvPr/>
        </p:nvSpPr>
        <p:spPr>
          <a:xfrm>
            <a:off x="572417" y="5881512"/>
            <a:ext cx="3606678" cy="307777"/>
          </a:xfrm>
          <a:prstGeom prst="rect">
            <a:avLst/>
          </a:prstGeom>
          <a:noFill/>
        </p:spPr>
        <p:txBody>
          <a:bodyPr wrap="square" rtlCol="0">
            <a:spAutoFit/>
          </a:bodyPr>
          <a:lstStyle/>
          <a:p>
            <a:r>
              <a:rPr lang="en-US" altLang="ja-JP" sz="1400" b="1" dirty="0" err="1" smtClean="0"/>
              <a:t>Tokura</a:t>
            </a:r>
            <a:r>
              <a:rPr lang="en-US" altLang="ja-JP" sz="1400" b="1" dirty="0" smtClean="0"/>
              <a:t> </a:t>
            </a:r>
            <a:r>
              <a:rPr lang="en-US" altLang="ja-JP" sz="1400" b="1" i="1" dirty="0" smtClean="0"/>
              <a:t>et al</a:t>
            </a:r>
            <a:r>
              <a:rPr lang="en-US" altLang="ja-JP" sz="1400" b="1" dirty="0" smtClean="0"/>
              <a:t>, </a:t>
            </a:r>
            <a:r>
              <a:rPr lang="en-US" altLang="ja-JP" sz="1400" b="1" dirty="0" err="1" smtClean="0"/>
              <a:t>Physica</a:t>
            </a:r>
            <a:r>
              <a:rPr lang="en-US" altLang="ja-JP" sz="1400" b="1" dirty="0"/>
              <a:t> </a:t>
            </a:r>
            <a:r>
              <a:rPr lang="en-US" altLang="ja-JP" sz="1400" b="1" dirty="0" smtClean="0"/>
              <a:t>C. </a:t>
            </a:r>
            <a:r>
              <a:rPr lang="en-US" altLang="ja-JP" sz="1400" b="1" u="sng" dirty="0" smtClean="0"/>
              <a:t>263</a:t>
            </a:r>
            <a:r>
              <a:rPr lang="en-US" altLang="ja-JP" sz="1400" b="1" dirty="0" smtClean="0"/>
              <a:t>, 544-549 (1996)</a:t>
            </a:r>
            <a:endParaRPr kumimoji="1" lang="ja-JP" altLang="en-US" sz="1400" b="1" baseline="-25000" dirty="0"/>
          </a:p>
        </p:txBody>
      </p:sp>
      <p:cxnSp>
        <p:nvCxnSpPr>
          <p:cNvPr id="8" name="直線コネクタ 7"/>
          <p:cNvCxnSpPr/>
          <p:nvPr/>
        </p:nvCxnSpPr>
        <p:spPr>
          <a:xfrm>
            <a:off x="3158306" y="4221088"/>
            <a:ext cx="1269678"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518776" y="1994868"/>
            <a:ext cx="0" cy="2868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979712" y="1994868"/>
            <a:ext cx="0" cy="32375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375756" y="1994868"/>
            <a:ext cx="0" cy="2868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843808" y="1994868"/>
            <a:ext cx="0" cy="32733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275856" y="1994868"/>
            <a:ext cx="0" cy="2868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232516" y="1994868"/>
            <a:ext cx="0" cy="2868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082530" y="4863132"/>
            <a:ext cx="753166" cy="369332"/>
          </a:xfrm>
          <a:prstGeom prst="rect">
            <a:avLst/>
          </a:prstGeom>
          <a:noFill/>
        </p:spPr>
        <p:txBody>
          <a:bodyPr wrap="square" rtlCol="0">
            <a:spAutoFit/>
          </a:bodyPr>
          <a:lstStyle/>
          <a:p>
            <a:r>
              <a:rPr kumimoji="1" lang="en-US" altLang="ja-JP" dirty="0" smtClean="0">
                <a:solidFill>
                  <a:srgbClr val="FF0000"/>
                </a:solidFill>
              </a:rPr>
              <a:t>X=0.1</a:t>
            </a:r>
            <a:endParaRPr kumimoji="1" lang="ja-JP" altLang="en-US" dirty="0">
              <a:solidFill>
                <a:srgbClr val="FF0000"/>
              </a:solidFill>
            </a:endParaRPr>
          </a:p>
        </p:txBody>
      </p:sp>
      <p:sp>
        <p:nvSpPr>
          <p:cNvPr id="26" name="テキスト ボックス 25"/>
          <p:cNvSpPr txBox="1"/>
          <p:nvPr/>
        </p:nvSpPr>
        <p:spPr>
          <a:xfrm>
            <a:off x="1665049" y="5234562"/>
            <a:ext cx="753166" cy="369332"/>
          </a:xfrm>
          <a:prstGeom prst="rect">
            <a:avLst/>
          </a:prstGeom>
          <a:noFill/>
        </p:spPr>
        <p:txBody>
          <a:bodyPr wrap="square" rtlCol="0">
            <a:spAutoFit/>
          </a:bodyPr>
          <a:lstStyle/>
          <a:p>
            <a:r>
              <a:rPr kumimoji="1" lang="en-US" altLang="ja-JP" dirty="0" smtClean="0">
                <a:solidFill>
                  <a:srgbClr val="FF0000"/>
                </a:solidFill>
              </a:rPr>
              <a:t>X=0.2</a:t>
            </a:r>
            <a:endParaRPr kumimoji="1" lang="ja-JP" altLang="en-US" dirty="0">
              <a:solidFill>
                <a:srgbClr val="FF0000"/>
              </a:solidFill>
            </a:endParaRPr>
          </a:p>
        </p:txBody>
      </p:sp>
      <p:sp>
        <p:nvSpPr>
          <p:cNvPr id="27" name="テキスト ボックス 26"/>
          <p:cNvSpPr txBox="1"/>
          <p:nvPr/>
        </p:nvSpPr>
        <p:spPr>
          <a:xfrm>
            <a:off x="2090642" y="4898859"/>
            <a:ext cx="753166" cy="369332"/>
          </a:xfrm>
          <a:prstGeom prst="rect">
            <a:avLst/>
          </a:prstGeom>
          <a:noFill/>
        </p:spPr>
        <p:txBody>
          <a:bodyPr wrap="square" rtlCol="0">
            <a:spAutoFit/>
          </a:bodyPr>
          <a:lstStyle/>
          <a:p>
            <a:r>
              <a:rPr kumimoji="1" lang="en-US" altLang="ja-JP" dirty="0" smtClean="0">
                <a:solidFill>
                  <a:srgbClr val="FF0000"/>
                </a:solidFill>
              </a:rPr>
              <a:t>X=0.3</a:t>
            </a:r>
            <a:endParaRPr kumimoji="1" lang="ja-JP" altLang="en-US" dirty="0">
              <a:solidFill>
                <a:srgbClr val="FF0000"/>
              </a:solidFill>
            </a:endParaRPr>
          </a:p>
        </p:txBody>
      </p:sp>
      <p:sp>
        <p:nvSpPr>
          <p:cNvPr id="28" name="テキスト ボックス 27"/>
          <p:cNvSpPr txBox="1"/>
          <p:nvPr/>
        </p:nvSpPr>
        <p:spPr>
          <a:xfrm>
            <a:off x="2569023" y="5277749"/>
            <a:ext cx="706833" cy="369332"/>
          </a:xfrm>
          <a:prstGeom prst="rect">
            <a:avLst/>
          </a:prstGeom>
          <a:noFill/>
        </p:spPr>
        <p:txBody>
          <a:bodyPr wrap="square" rtlCol="0">
            <a:spAutoFit/>
          </a:bodyPr>
          <a:lstStyle/>
          <a:p>
            <a:r>
              <a:rPr kumimoji="1" lang="en-US" altLang="ja-JP" dirty="0" smtClean="0">
                <a:solidFill>
                  <a:srgbClr val="FF0000"/>
                </a:solidFill>
              </a:rPr>
              <a:t>X=0.4</a:t>
            </a:r>
            <a:endParaRPr kumimoji="1" lang="ja-JP" altLang="en-US" dirty="0">
              <a:solidFill>
                <a:srgbClr val="FF0000"/>
              </a:solidFill>
            </a:endParaRPr>
          </a:p>
        </p:txBody>
      </p:sp>
      <p:sp>
        <p:nvSpPr>
          <p:cNvPr id="29" name="テキスト ボックス 28"/>
          <p:cNvSpPr txBox="1"/>
          <p:nvPr/>
        </p:nvSpPr>
        <p:spPr>
          <a:xfrm>
            <a:off x="3014299" y="4908417"/>
            <a:ext cx="753166" cy="369332"/>
          </a:xfrm>
          <a:prstGeom prst="rect">
            <a:avLst/>
          </a:prstGeom>
          <a:noFill/>
        </p:spPr>
        <p:txBody>
          <a:bodyPr wrap="square" rtlCol="0">
            <a:spAutoFit/>
          </a:bodyPr>
          <a:lstStyle/>
          <a:p>
            <a:r>
              <a:rPr kumimoji="1" lang="en-US" altLang="ja-JP" dirty="0" smtClean="0">
                <a:solidFill>
                  <a:srgbClr val="FF0000"/>
                </a:solidFill>
              </a:rPr>
              <a:t>X=0.5</a:t>
            </a:r>
            <a:endParaRPr kumimoji="1" lang="ja-JP" altLang="en-US" dirty="0">
              <a:solidFill>
                <a:srgbClr val="FF0000"/>
              </a:solidFill>
            </a:endParaRPr>
          </a:p>
        </p:txBody>
      </p:sp>
      <p:sp>
        <p:nvSpPr>
          <p:cNvPr id="30" name="テキスト ボックス 29"/>
          <p:cNvSpPr txBox="1"/>
          <p:nvPr/>
        </p:nvSpPr>
        <p:spPr>
          <a:xfrm>
            <a:off x="3900986" y="4908417"/>
            <a:ext cx="753166" cy="369332"/>
          </a:xfrm>
          <a:prstGeom prst="rect">
            <a:avLst/>
          </a:prstGeom>
          <a:noFill/>
        </p:spPr>
        <p:txBody>
          <a:bodyPr wrap="square" rtlCol="0">
            <a:spAutoFit/>
          </a:bodyPr>
          <a:lstStyle/>
          <a:p>
            <a:r>
              <a:rPr kumimoji="1" lang="en-US" altLang="ja-JP" dirty="0" smtClean="0">
                <a:solidFill>
                  <a:srgbClr val="FF0000"/>
                </a:solidFill>
              </a:rPr>
              <a:t>X=0.7</a:t>
            </a:r>
            <a:endParaRPr kumimoji="1" lang="ja-JP" altLang="en-US" dirty="0">
              <a:solidFill>
                <a:srgbClr val="FF0000"/>
              </a:solidFill>
            </a:endParaRPr>
          </a:p>
        </p:txBody>
      </p:sp>
    </p:spTree>
    <p:extLst>
      <p:ext uri="{BB962C8B-B14F-4D97-AF65-F5344CB8AC3E}">
        <p14:creationId xmlns:p14="http://schemas.microsoft.com/office/powerpoint/2010/main" val="943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err="1" smtClean="0"/>
              <a:t>Seebeck</a:t>
            </a:r>
            <a:r>
              <a:rPr lang="en-US" altLang="ja-JP" dirty="0" smtClean="0"/>
              <a:t> coefficient</a:t>
            </a:r>
            <a:endParaRPr kumimoji="1" lang="ja-JP" altLang="en-US" baseline="-25000" dirty="0"/>
          </a:p>
        </p:txBody>
      </p:sp>
      <p:sp>
        <p:nvSpPr>
          <p:cNvPr id="7" name="テキスト ボックス 6"/>
          <p:cNvSpPr txBox="1"/>
          <p:nvPr/>
        </p:nvSpPr>
        <p:spPr>
          <a:xfrm>
            <a:off x="1761917" y="1259438"/>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8" name="テキスト ボックス 7"/>
          <p:cNvSpPr txBox="1"/>
          <p:nvPr/>
        </p:nvSpPr>
        <p:spPr>
          <a:xfrm>
            <a:off x="624647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809" y="1792696"/>
            <a:ext cx="4474145" cy="433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31" y="1779239"/>
            <a:ext cx="4470669" cy="434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7</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462663" y="89719"/>
            <a:ext cx="8229600" cy="1143000"/>
          </a:xfrm>
        </p:spPr>
        <p:txBody>
          <a:bodyPr/>
          <a:lstStyle/>
          <a:p>
            <a:r>
              <a:rPr lang="en-US" altLang="ja-JP" dirty="0" smtClean="0"/>
              <a:t>electric resistivity</a:t>
            </a:r>
            <a:endParaRPr kumimoji="1" lang="ja-JP" altLang="en-US" baseline="-25000"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 y="1772816"/>
            <a:ext cx="4558350" cy="441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761917" y="1259438"/>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8" name="テキスト ボックス 7"/>
          <p:cNvSpPr txBox="1"/>
          <p:nvPr/>
        </p:nvSpPr>
        <p:spPr>
          <a:xfrm>
            <a:off x="6246475" y="124521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533" y="1745720"/>
            <a:ext cx="4558349" cy="441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8</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XRD@RT : </a:t>
            </a:r>
            <a:r>
              <a:rPr lang="en-US" altLang="ja-JP" dirty="0"/>
              <a:t>l</a:t>
            </a:r>
            <a:r>
              <a:rPr lang="en-US" altLang="ja-JP" dirty="0" smtClean="0"/>
              <a:t>attice constant</a:t>
            </a:r>
            <a:endParaRPr kumimoji="1" lang="ja-JP" altLang="en-US" baseline="-25000" dirty="0"/>
          </a:p>
        </p:txBody>
      </p:sp>
      <p:sp>
        <p:nvSpPr>
          <p:cNvPr id="7" name="テキスト ボックス 6"/>
          <p:cNvSpPr txBox="1"/>
          <p:nvPr/>
        </p:nvSpPr>
        <p:spPr>
          <a:xfrm>
            <a:off x="6588224" y="6335369"/>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8" name="テキスト ボックス 7"/>
          <p:cNvSpPr txBox="1"/>
          <p:nvPr/>
        </p:nvSpPr>
        <p:spPr>
          <a:xfrm>
            <a:off x="1408208" y="6320788"/>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3" name="直方体 2"/>
          <p:cNvSpPr/>
          <p:nvPr/>
        </p:nvSpPr>
        <p:spPr>
          <a:xfrm>
            <a:off x="4189441" y="1710966"/>
            <a:ext cx="864096" cy="824024"/>
          </a:xfrm>
          <a:prstGeom prst="cube">
            <a:avLst/>
          </a:prstGeom>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223" y="1442976"/>
            <a:ext cx="1939356" cy="18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404" y="4523372"/>
            <a:ext cx="1204445" cy="118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3" name="オブジェクト 22"/>
          <p:cNvGraphicFramePr>
            <a:graphicFrameLocks noChangeAspect="1"/>
          </p:cNvGraphicFramePr>
          <p:nvPr>
            <p:extLst>
              <p:ext uri="{D42A27DB-BD31-4B8C-83A1-F6EECF244321}">
                <p14:modId xmlns:p14="http://schemas.microsoft.com/office/powerpoint/2010/main" val="4256219475"/>
              </p:ext>
            </p:extLst>
          </p:nvPr>
        </p:nvGraphicFramePr>
        <p:xfrm>
          <a:off x="4255605" y="4322919"/>
          <a:ext cx="266700" cy="419100"/>
        </p:xfrm>
        <a:graphic>
          <a:graphicData uri="http://schemas.openxmlformats.org/presentationml/2006/ole">
            <mc:AlternateContent xmlns:mc="http://schemas.openxmlformats.org/markup-compatibility/2006">
              <mc:Choice xmlns:v="urn:schemas-microsoft-com:vml" Requires="v">
                <p:oleObj spid="_x0000_s27165" name="Equation" r:id="rId7" imgW="266400" imgH="419040" progId="Equation.DSMT4">
                  <p:embed/>
                </p:oleObj>
              </mc:Choice>
              <mc:Fallback>
                <p:oleObj name="Equation" r:id="rId7" imgW="266400" imgH="419040" progId="Equation.DSMT4">
                  <p:embed/>
                  <p:pic>
                    <p:nvPicPr>
                      <p:cNvPr id="0" name=""/>
                      <p:cNvPicPr/>
                      <p:nvPr/>
                    </p:nvPicPr>
                    <p:blipFill>
                      <a:blip r:embed="rId8"/>
                      <a:stretch>
                        <a:fillRect/>
                      </a:stretch>
                    </p:blipFill>
                    <p:spPr>
                      <a:xfrm>
                        <a:off x="4255605" y="4322919"/>
                        <a:ext cx="266700" cy="419100"/>
                      </a:xfrm>
                      <a:prstGeom prst="rect">
                        <a:avLst/>
                      </a:prstGeom>
                    </p:spPr>
                  </p:pic>
                </p:oleObj>
              </mc:Fallback>
            </mc:AlternateContent>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4081639371"/>
              </p:ext>
            </p:extLst>
          </p:nvPr>
        </p:nvGraphicFramePr>
        <p:xfrm>
          <a:off x="4809868" y="4313822"/>
          <a:ext cx="266700" cy="419100"/>
        </p:xfrm>
        <a:graphic>
          <a:graphicData uri="http://schemas.openxmlformats.org/presentationml/2006/ole">
            <mc:AlternateContent xmlns:mc="http://schemas.openxmlformats.org/markup-compatibility/2006">
              <mc:Choice xmlns:v="urn:schemas-microsoft-com:vml" Requires="v">
                <p:oleObj spid="_x0000_s27166" name="Equation" r:id="rId9" imgW="266400" imgH="419040" progId="Equation.DSMT4">
                  <p:embed/>
                </p:oleObj>
              </mc:Choice>
              <mc:Fallback>
                <p:oleObj name="Equation" r:id="rId9" imgW="266400" imgH="419040" progId="Equation.DSMT4">
                  <p:embed/>
                  <p:pic>
                    <p:nvPicPr>
                      <p:cNvPr id="0" name=""/>
                      <p:cNvPicPr>
                        <a:picLocks noChangeAspect="1" noChangeArrowheads="1"/>
                      </p:cNvPicPr>
                      <p:nvPr/>
                    </p:nvPicPr>
                    <p:blipFill>
                      <a:blip r:embed="rId10"/>
                      <a:srcRect/>
                      <a:stretch>
                        <a:fillRect/>
                      </a:stretch>
                    </p:blipFill>
                    <p:spPr bwMode="auto">
                      <a:xfrm>
                        <a:off x="4809868" y="4313822"/>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オブジェクト 34"/>
          <p:cNvGraphicFramePr>
            <a:graphicFrameLocks noChangeAspect="1"/>
          </p:cNvGraphicFramePr>
          <p:nvPr>
            <p:extLst>
              <p:ext uri="{D42A27DB-BD31-4B8C-83A1-F6EECF244321}">
                <p14:modId xmlns:p14="http://schemas.microsoft.com/office/powerpoint/2010/main" val="306844856"/>
              </p:ext>
            </p:extLst>
          </p:nvPr>
        </p:nvGraphicFramePr>
        <p:xfrm>
          <a:off x="4014958" y="4917328"/>
          <a:ext cx="113506" cy="393700"/>
        </p:xfrm>
        <a:graphic>
          <a:graphicData uri="http://schemas.openxmlformats.org/presentationml/2006/ole">
            <mc:AlternateContent xmlns:mc="http://schemas.openxmlformats.org/markup-compatibility/2006">
              <mc:Choice xmlns:v="urn:schemas-microsoft-com:vml" Requires="v">
                <p:oleObj spid="_x0000_s27167" name="Equation" r:id="rId11" imgW="152280" imgH="393480" progId="Equation.DSMT4">
                  <p:embed/>
                </p:oleObj>
              </mc:Choice>
              <mc:Fallback>
                <p:oleObj name="Equation" r:id="rId11" imgW="152280" imgH="393480" progId="Equation.DSMT4">
                  <p:embed/>
                  <p:pic>
                    <p:nvPicPr>
                      <p:cNvPr id="0" name=""/>
                      <p:cNvPicPr>
                        <a:picLocks noChangeAspect="1" noChangeArrowheads="1"/>
                      </p:cNvPicPr>
                      <p:nvPr/>
                    </p:nvPicPr>
                    <p:blipFill>
                      <a:blip r:embed="rId12"/>
                      <a:srcRect/>
                      <a:stretch>
                        <a:fillRect/>
                      </a:stretch>
                    </p:blipFill>
                    <p:spPr bwMode="auto">
                      <a:xfrm>
                        <a:off x="4014958" y="4917328"/>
                        <a:ext cx="113506" cy="393700"/>
                      </a:xfrm>
                      <a:prstGeom prst="rect">
                        <a:avLst/>
                      </a:prstGeom>
                      <a:noFill/>
                      <a:ln>
                        <a:noFill/>
                      </a:ln>
                    </p:spPr>
                  </p:pic>
                </p:oleObj>
              </mc:Fallback>
            </mc:AlternateContent>
          </a:graphicData>
        </a:graphic>
      </p:graphicFrame>
      <p:sp>
        <p:nvSpPr>
          <p:cNvPr id="36" name="テキスト ボックス 35"/>
          <p:cNvSpPr txBox="1"/>
          <p:nvPr/>
        </p:nvSpPr>
        <p:spPr>
          <a:xfrm>
            <a:off x="3904217" y="3424687"/>
            <a:ext cx="1748421" cy="307777"/>
          </a:xfrm>
          <a:prstGeom prst="rect">
            <a:avLst/>
          </a:prstGeom>
          <a:noFill/>
        </p:spPr>
        <p:txBody>
          <a:bodyPr wrap="square" rtlCol="0">
            <a:spAutoFit/>
          </a:bodyPr>
          <a:lstStyle/>
          <a:p>
            <a:r>
              <a:rPr lang="en-US" altLang="ja-JP" sz="1400" b="1" dirty="0" err="1"/>
              <a:t>p</a:t>
            </a:r>
            <a:r>
              <a:rPr lang="en-US" altLang="ja-JP" sz="1400" b="1" dirty="0" err="1" smtClean="0"/>
              <a:t>erovskite</a:t>
            </a:r>
            <a:r>
              <a:rPr lang="ja-JP" altLang="en-US" sz="1400" b="1" dirty="0" smtClean="0"/>
              <a:t> </a:t>
            </a:r>
            <a:r>
              <a:rPr lang="en-US" altLang="ja-JP" sz="1400" b="1" dirty="0" smtClean="0"/>
              <a:t>structure</a:t>
            </a:r>
          </a:p>
        </p:txBody>
      </p:sp>
      <p:sp>
        <p:nvSpPr>
          <p:cNvPr id="37" name="テキスト ボックス 36"/>
          <p:cNvSpPr txBox="1"/>
          <p:nvPr/>
        </p:nvSpPr>
        <p:spPr>
          <a:xfrm>
            <a:off x="4024999" y="5664349"/>
            <a:ext cx="1328850" cy="523220"/>
          </a:xfrm>
          <a:prstGeom prst="rect">
            <a:avLst/>
          </a:prstGeom>
          <a:noFill/>
        </p:spPr>
        <p:txBody>
          <a:bodyPr wrap="square" rtlCol="0">
            <a:spAutoFit/>
          </a:bodyPr>
          <a:lstStyle/>
          <a:p>
            <a:pPr algn="ctr"/>
            <a:r>
              <a:rPr lang="en-US" altLang="ja-JP" sz="1400" b="1" dirty="0" smtClean="0">
                <a:solidFill>
                  <a:schemeClr val="tx1"/>
                </a:solidFill>
              </a:rPr>
              <a:t>pseudo-cubic</a:t>
            </a:r>
          </a:p>
          <a:p>
            <a:pPr algn="ctr"/>
            <a:r>
              <a:rPr kumimoji="1" lang="en-US" altLang="ja-JP" sz="1400" b="1" dirty="0" smtClean="0"/>
              <a:t>structure</a:t>
            </a:r>
            <a:endParaRPr kumimoji="1" lang="ja-JP" altLang="en-US" sz="1400" b="1" dirty="0">
              <a:solidFill>
                <a:schemeClr val="tx1"/>
              </a:solidFill>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558604922"/>
              </p:ext>
            </p:extLst>
          </p:nvPr>
        </p:nvGraphicFramePr>
        <p:xfrm>
          <a:off x="4270814" y="1303276"/>
          <a:ext cx="127000" cy="139700"/>
        </p:xfrm>
        <a:graphic>
          <a:graphicData uri="http://schemas.openxmlformats.org/presentationml/2006/ole">
            <mc:AlternateContent xmlns:mc="http://schemas.openxmlformats.org/markup-compatibility/2006">
              <mc:Choice xmlns:v="urn:schemas-microsoft-com:vml" Requires="v">
                <p:oleObj spid="_x0000_s27168" name="Equation" r:id="rId13" imgW="126720" imgH="139680" progId="Equation.DSMT4">
                  <p:embed/>
                </p:oleObj>
              </mc:Choice>
              <mc:Fallback>
                <p:oleObj name="Equation" r:id="rId13" imgW="126720" imgH="139680" progId="Equation.DSMT4">
                  <p:embed/>
                  <p:pic>
                    <p:nvPicPr>
                      <p:cNvPr id="0" name="オブジェクト 22"/>
                      <p:cNvPicPr>
                        <a:picLocks noChangeAspect="1" noChangeArrowheads="1"/>
                      </p:cNvPicPr>
                      <p:nvPr/>
                    </p:nvPicPr>
                    <p:blipFill>
                      <a:blip r:embed="rId14"/>
                      <a:srcRect/>
                      <a:stretch>
                        <a:fillRect/>
                      </a:stretch>
                    </p:blipFill>
                    <p:spPr bwMode="auto">
                      <a:xfrm>
                        <a:off x="4270814" y="1303276"/>
                        <a:ext cx="127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908411265"/>
              </p:ext>
            </p:extLst>
          </p:nvPr>
        </p:nvGraphicFramePr>
        <p:xfrm>
          <a:off x="5148126" y="1291732"/>
          <a:ext cx="127000" cy="177800"/>
        </p:xfrm>
        <a:graphic>
          <a:graphicData uri="http://schemas.openxmlformats.org/presentationml/2006/ole">
            <mc:AlternateContent xmlns:mc="http://schemas.openxmlformats.org/markup-compatibility/2006">
              <mc:Choice xmlns:v="urn:schemas-microsoft-com:vml" Requires="v">
                <p:oleObj spid="_x0000_s27169" name="Equation" r:id="rId15" imgW="126720" imgH="177480" progId="Equation.DSMT4">
                  <p:embed/>
                </p:oleObj>
              </mc:Choice>
              <mc:Fallback>
                <p:oleObj name="Equation" r:id="rId15" imgW="126720" imgH="177480" progId="Equation.DSMT4">
                  <p:embed/>
                  <p:pic>
                    <p:nvPicPr>
                      <p:cNvPr id="0" name="オブジェクト 8"/>
                      <p:cNvPicPr>
                        <a:picLocks noChangeAspect="1" noChangeArrowheads="1"/>
                      </p:cNvPicPr>
                      <p:nvPr/>
                    </p:nvPicPr>
                    <p:blipFill>
                      <a:blip r:embed="rId16"/>
                      <a:srcRect/>
                      <a:stretch>
                        <a:fillRect/>
                      </a:stretch>
                    </p:blipFill>
                    <p:spPr bwMode="auto">
                      <a:xfrm>
                        <a:off x="5148126" y="1291732"/>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969163709"/>
              </p:ext>
            </p:extLst>
          </p:nvPr>
        </p:nvGraphicFramePr>
        <p:xfrm>
          <a:off x="3690896" y="2218133"/>
          <a:ext cx="114300" cy="139700"/>
        </p:xfrm>
        <a:graphic>
          <a:graphicData uri="http://schemas.openxmlformats.org/presentationml/2006/ole">
            <mc:AlternateContent xmlns:mc="http://schemas.openxmlformats.org/markup-compatibility/2006">
              <mc:Choice xmlns:v="urn:schemas-microsoft-com:vml" Requires="v">
                <p:oleObj spid="_x0000_s27170" name="Equation" r:id="rId17" imgW="114120" imgH="139680" progId="Equation.DSMT4">
                  <p:embed/>
                </p:oleObj>
              </mc:Choice>
              <mc:Fallback>
                <p:oleObj name="Equation" r:id="rId17" imgW="114120" imgH="139680" progId="Equation.DSMT4">
                  <p:embed/>
                  <p:pic>
                    <p:nvPicPr>
                      <p:cNvPr id="0" name="オブジェクト 8"/>
                      <p:cNvPicPr>
                        <a:picLocks noChangeAspect="1" noChangeArrowheads="1"/>
                      </p:cNvPicPr>
                      <p:nvPr/>
                    </p:nvPicPr>
                    <p:blipFill>
                      <a:blip r:embed="rId18"/>
                      <a:srcRect/>
                      <a:stretch>
                        <a:fillRect/>
                      </a:stretch>
                    </p:blipFill>
                    <p:spPr bwMode="auto">
                      <a:xfrm>
                        <a:off x="3690896" y="2218133"/>
                        <a:ext cx="1143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直線矢印コネクタ 12"/>
          <p:cNvCxnSpPr/>
          <p:nvPr/>
        </p:nvCxnSpPr>
        <p:spPr>
          <a:xfrm>
            <a:off x="3851920" y="1770365"/>
            <a:ext cx="0" cy="1035236"/>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932410" y="1451153"/>
            <a:ext cx="689079" cy="23392"/>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871726" y="1403691"/>
            <a:ext cx="552801" cy="141707"/>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653"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6066" y="2648879"/>
            <a:ext cx="3295009" cy="18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4"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727" y="4470144"/>
            <a:ext cx="3337337" cy="18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89" name="Picture 1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52638" y="930886"/>
            <a:ext cx="3280354" cy="181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96" name="Picture 17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50054" y="2746415"/>
            <a:ext cx="3300602" cy="18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97" name="Picture 1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80174" y="4529729"/>
            <a:ext cx="3270482" cy="180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10" name="Picture 18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4784" y="955929"/>
            <a:ext cx="3324624" cy="183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2366207" y="1969089"/>
            <a:ext cx="773734" cy="307777"/>
          </a:xfrm>
          <a:prstGeom prst="rect">
            <a:avLst/>
          </a:prstGeom>
          <a:noFill/>
        </p:spPr>
        <p:txBody>
          <a:bodyPr wrap="square" rtlCol="0">
            <a:spAutoFit/>
          </a:bodyPr>
          <a:lstStyle/>
          <a:p>
            <a:r>
              <a:rPr lang="en-US" altLang="ja-JP" sz="1400" dirty="0"/>
              <a:t>7</a:t>
            </a:r>
            <a:r>
              <a:rPr kumimoji="1" lang="en-US" altLang="ja-JP" sz="1400" dirty="0" smtClean="0"/>
              <a:t>%</a:t>
            </a:r>
            <a:endParaRPr kumimoji="1" lang="ja-JP" altLang="en-US" sz="1400" dirty="0"/>
          </a:p>
        </p:txBody>
      </p:sp>
      <p:sp>
        <p:nvSpPr>
          <p:cNvPr id="39" name="テキスト ボックス 38"/>
          <p:cNvSpPr txBox="1"/>
          <p:nvPr/>
        </p:nvSpPr>
        <p:spPr>
          <a:xfrm>
            <a:off x="2483768" y="1488123"/>
            <a:ext cx="773734" cy="307777"/>
          </a:xfrm>
          <a:prstGeom prst="rect">
            <a:avLst/>
          </a:prstGeom>
          <a:noFill/>
        </p:spPr>
        <p:txBody>
          <a:bodyPr wrap="square" rtlCol="0">
            <a:spAutoFit/>
          </a:bodyPr>
          <a:lstStyle/>
          <a:p>
            <a:r>
              <a:rPr kumimoji="1" lang="en-US" altLang="ja-JP" sz="1400" dirty="0" smtClean="0"/>
              <a:t>93%</a:t>
            </a:r>
            <a:endParaRPr kumimoji="1" lang="ja-JP" altLang="en-US" sz="1400" dirty="0"/>
          </a:p>
        </p:txBody>
      </p:sp>
    </p:spTree>
    <p:extLst>
      <p:ext uri="{BB962C8B-B14F-4D97-AF65-F5344CB8AC3E}">
        <p14:creationId xmlns:p14="http://schemas.microsoft.com/office/powerpoint/2010/main" val="28561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2014/3/23</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a:spLocks noGrp="1"/>
          </p:cNvSpPr>
          <p:nvPr>
            <p:ph type="title"/>
          </p:nvPr>
        </p:nvSpPr>
        <p:spPr>
          <a:xfrm>
            <a:off x="519109" y="116632"/>
            <a:ext cx="8229600" cy="1143000"/>
          </a:xfrm>
        </p:spPr>
        <p:txBody>
          <a:bodyPr/>
          <a:lstStyle/>
          <a:p>
            <a:r>
              <a:rPr lang="en-US" altLang="ja-JP" dirty="0" smtClean="0"/>
              <a:t>XRD@RT : </a:t>
            </a:r>
            <a:r>
              <a:rPr lang="en-US" altLang="ja-JP" dirty="0" err="1" smtClean="0"/>
              <a:t>Mn</a:t>
            </a:r>
            <a:r>
              <a:rPr lang="en-US" altLang="ja-JP" dirty="0" smtClean="0"/>
              <a:t>-O-</a:t>
            </a:r>
            <a:r>
              <a:rPr lang="en-US" altLang="ja-JP" dirty="0" err="1" smtClean="0"/>
              <a:t>Mn</a:t>
            </a:r>
            <a:r>
              <a:rPr lang="en-US" altLang="ja-JP" dirty="0" smtClean="0"/>
              <a:t> angle</a:t>
            </a:r>
            <a:endParaRPr kumimoji="1" lang="ja-JP" altLang="en-US" baseline="-25000" dirty="0"/>
          </a:p>
        </p:txBody>
      </p:sp>
      <p:sp>
        <p:nvSpPr>
          <p:cNvPr id="11" name="テキスト ボックス 10"/>
          <p:cNvSpPr txBox="1"/>
          <p:nvPr/>
        </p:nvSpPr>
        <p:spPr>
          <a:xfrm>
            <a:off x="6084168" y="6358471"/>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12" name="テキスト ボックス 11"/>
          <p:cNvSpPr txBox="1"/>
          <p:nvPr/>
        </p:nvSpPr>
        <p:spPr>
          <a:xfrm>
            <a:off x="1547664" y="6358471"/>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3" name="円/楕円 2"/>
          <p:cNvSpPr/>
          <p:nvPr/>
        </p:nvSpPr>
        <p:spPr>
          <a:xfrm>
            <a:off x="1763688" y="270892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 name="直線矢印コネクタ 9"/>
          <p:cNvCxnSpPr>
            <a:stCxn id="3" idx="3"/>
          </p:cNvCxnSpPr>
          <p:nvPr/>
        </p:nvCxnSpPr>
        <p:spPr>
          <a:xfrm flipH="1">
            <a:off x="1273484" y="3016233"/>
            <a:ext cx="542931" cy="5567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3743895" y="275296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7" name="直線矢印コネクタ 26"/>
          <p:cNvCxnSpPr/>
          <p:nvPr/>
        </p:nvCxnSpPr>
        <p:spPr>
          <a:xfrm flipH="1">
            <a:off x="3237569" y="2991601"/>
            <a:ext cx="526452" cy="6179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5724128" y="2748083"/>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円/楕円 28"/>
          <p:cNvSpPr/>
          <p:nvPr/>
        </p:nvSpPr>
        <p:spPr>
          <a:xfrm>
            <a:off x="7164288" y="276886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30" name="直線矢印コネクタ 29"/>
          <p:cNvCxnSpPr/>
          <p:nvPr/>
        </p:nvCxnSpPr>
        <p:spPr>
          <a:xfrm flipH="1">
            <a:off x="5348832" y="3071573"/>
            <a:ext cx="542931" cy="5567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406262" y="3108123"/>
            <a:ext cx="236131" cy="5014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79" y="1213607"/>
            <a:ext cx="3563555" cy="195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47" y="3725749"/>
            <a:ext cx="1836274" cy="232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4703" y="3680823"/>
            <a:ext cx="1939824" cy="240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3536" y="3635019"/>
            <a:ext cx="1861183" cy="24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3367" y="3686793"/>
            <a:ext cx="1938393" cy="24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4293" y="5615152"/>
            <a:ext cx="552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338" y="1213608"/>
            <a:ext cx="3616860" cy="198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12813</TotalTime>
  <Words>2124</Words>
  <Application>Microsoft Office PowerPoint</Application>
  <PresentationFormat>画面に合わせる (4:3)</PresentationFormat>
  <Paragraphs>315</Paragraphs>
  <Slides>29</Slides>
  <Notes>29</Notes>
  <HiddenSlides>14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1" baseType="lpstr">
      <vt:lpstr>Office ​​テーマ</vt:lpstr>
      <vt:lpstr>Equation</vt:lpstr>
      <vt:lpstr>PowerPoint プレゼンテーション</vt:lpstr>
      <vt:lpstr>oxide thermoelectric materials</vt:lpstr>
      <vt:lpstr>oxide thermoelectric generation</vt:lpstr>
      <vt:lpstr>Phase diagram of Mn oxides</vt:lpstr>
      <vt:lpstr>Experimental procedure</vt:lpstr>
      <vt:lpstr>Seebeck coefficient</vt:lpstr>
      <vt:lpstr>electric resistivity</vt:lpstr>
      <vt:lpstr>XRD@RT : lattice constant</vt:lpstr>
      <vt:lpstr>XRD@RT : Mn-O-Mn angle</vt:lpstr>
      <vt:lpstr>thermal conductivity @RT</vt:lpstr>
      <vt:lpstr>Seebeck coefficient</vt:lpstr>
      <vt:lpstr>electric resistivity</vt:lpstr>
      <vt:lpstr>Figure of merit : ZT</vt:lpstr>
      <vt:lpstr>summary</vt:lpstr>
      <vt:lpstr>PowerPoint プレゼンテーション</vt:lpstr>
      <vt:lpstr>Pmax          &amp;           ηmax</vt:lpstr>
      <vt:lpstr>PowerPoint プレゼンテーション</vt:lpstr>
      <vt:lpstr>Figure of merit : ZT</vt:lpstr>
      <vt:lpstr>XRD@RT : La0.9Ca0.1MnO3</vt:lpstr>
      <vt:lpstr>XRD@RT : La0.8Ca0.2MnO3</vt:lpstr>
      <vt:lpstr>XRD@RT : La0.7Ca0.3MnO3</vt:lpstr>
      <vt:lpstr>XRD@RT : La0.6Ca0.4MnO3</vt:lpstr>
      <vt:lpstr>XRD@RT : Pr0.9Sr0.1MnO3</vt:lpstr>
      <vt:lpstr>XRD@RT : Pr0.8Sr0.2MnO3</vt:lpstr>
      <vt:lpstr>XRD@RT : Pr0.7Sr0.3MnO3</vt:lpstr>
      <vt:lpstr>XRD@RT : Pr0.6Sr0.4MnO3</vt:lpstr>
      <vt:lpstr>XRD@RT : Pr0.5Sr0.5MnO3</vt:lpstr>
      <vt:lpstr>XRD@RT : Pr0.3Sr0.7MnO3</vt:lpstr>
      <vt:lpstr>酸化物熱電変換材料</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hiro</cp:lastModifiedBy>
  <cp:revision>512</cp:revision>
  <cp:lastPrinted>2014-03-19T06:56:26Z</cp:lastPrinted>
  <dcterms:created xsi:type="dcterms:W3CDTF">2012-09-17T16:51:57Z</dcterms:created>
  <dcterms:modified xsi:type="dcterms:W3CDTF">2014-03-21T15:13:30Z</dcterms:modified>
</cp:coreProperties>
</file>