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26.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305" r:id="rId3"/>
    <p:sldId id="266" r:id="rId4"/>
    <p:sldId id="281" r:id="rId5"/>
    <p:sldId id="267" r:id="rId6"/>
    <p:sldId id="268" r:id="rId7"/>
    <p:sldId id="269" r:id="rId8"/>
    <p:sldId id="264" r:id="rId9"/>
    <p:sldId id="265" r:id="rId10"/>
    <p:sldId id="270" r:id="rId11"/>
    <p:sldId id="271" r:id="rId12"/>
    <p:sldId id="272" r:id="rId13"/>
    <p:sldId id="273" r:id="rId14"/>
    <p:sldId id="275" r:id="rId15"/>
    <p:sldId id="282" r:id="rId16"/>
    <p:sldId id="276" r:id="rId17"/>
    <p:sldId id="286" r:id="rId18"/>
    <p:sldId id="283" r:id="rId19"/>
    <p:sldId id="296" r:id="rId20"/>
    <p:sldId id="297" r:id="rId21"/>
    <p:sldId id="298" r:id="rId22"/>
    <p:sldId id="299" r:id="rId23"/>
    <p:sldId id="300" r:id="rId24"/>
    <p:sldId id="301" r:id="rId25"/>
    <p:sldId id="290" r:id="rId26"/>
    <p:sldId id="302" r:id="rId27"/>
    <p:sldId id="303" r:id="rId28"/>
    <p:sldId id="304" r:id="rId29"/>
    <p:sldId id="284" r:id="rId30"/>
    <p:sldId id="279" r:id="rId31"/>
    <p:sldId id="27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35" autoAdjust="0"/>
  </p:normalViewPr>
  <p:slideViewPr>
    <p:cSldViewPr showGuides="1">
      <p:cViewPr varScale="1">
        <p:scale>
          <a:sx n="67" d="100"/>
          <a:sy n="67" d="100"/>
        </p:scale>
        <p:origin x="-258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36.wmf"/><Relationship Id="rId20" Type="http://schemas.openxmlformats.org/officeDocument/2006/relationships/image" Target="../media/image47.wmf"/><Relationship Id="rId21" Type="http://schemas.openxmlformats.org/officeDocument/2006/relationships/image" Target="../media/image48.wmf"/><Relationship Id="rId10" Type="http://schemas.openxmlformats.org/officeDocument/2006/relationships/image" Target="../media/image37.wmf"/><Relationship Id="rId11" Type="http://schemas.openxmlformats.org/officeDocument/2006/relationships/image" Target="../media/image38.wmf"/><Relationship Id="rId12" Type="http://schemas.openxmlformats.org/officeDocument/2006/relationships/image" Target="../media/image39.wmf"/><Relationship Id="rId13" Type="http://schemas.openxmlformats.org/officeDocument/2006/relationships/image" Target="../media/image40.wmf"/><Relationship Id="rId14" Type="http://schemas.openxmlformats.org/officeDocument/2006/relationships/image" Target="../media/image41.wmf"/><Relationship Id="rId15" Type="http://schemas.openxmlformats.org/officeDocument/2006/relationships/image" Target="../media/image42.wmf"/><Relationship Id="rId16" Type="http://schemas.openxmlformats.org/officeDocument/2006/relationships/image" Target="../media/image43.wmf"/><Relationship Id="rId17" Type="http://schemas.openxmlformats.org/officeDocument/2006/relationships/image" Target="../media/image44.wmf"/><Relationship Id="rId18" Type="http://schemas.openxmlformats.org/officeDocument/2006/relationships/image" Target="../media/image45.wmf"/><Relationship Id="rId19" Type="http://schemas.openxmlformats.org/officeDocument/2006/relationships/image" Target="../media/image46.wmf"/><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1" Type="http://schemas.openxmlformats.org/officeDocument/2006/relationships/image" Target="../media/image55.wmf"/><Relationship Id="rId2"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7.wmf"/><Relationship Id="rId12" Type="http://schemas.openxmlformats.org/officeDocument/2006/relationships/image" Target="../media/image88.wmf"/><Relationship Id="rId1" Type="http://schemas.openxmlformats.org/officeDocument/2006/relationships/image" Target="../media/image85.wmf"/><Relationship Id="rId2" Type="http://schemas.openxmlformats.org/officeDocument/2006/relationships/image" Target="../media/image28.wmf"/><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0"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image" Target="../media/image96.wmf"/><Relationship Id="rId1" Type="http://schemas.openxmlformats.org/officeDocument/2006/relationships/image" Target="../media/image90.wmf"/><Relationship Id="rId2" Type="http://schemas.openxmlformats.org/officeDocument/2006/relationships/image" Target="../media/image9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B13B2-00D6-4654-A958-B2C875E1F4EE}" type="datetimeFigureOut">
              <a:rPr kumimoji="1" lang="ja-JP" altLang="en-US" smtClean="0"/>
              <a:t>2013/08/24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5992E-40EB-47FB-98B9-357968174078}" type="slidenum">
              <a:rPr kumimoji="1" lang="ja-JP" altLang="en-US" smtClean="0"/>
              <a:t>‹#›</a:t>
            </a:fld>
            <a:endParaRPr kumimoji="1" lang="ja-JP" altLang="en-US"/>
          </a:p>
        </p:txBody>
      </p:sp>
    </p:spTree>
    <p:extLst>
      <p:ext uri="{BB962C8B-B14F-4D97-AF65-F5344CB8AC3E}">
        <p14:creationId xmlns:p14="http://schemas.microsoft.com/office/powerpoint/2010/main" val="396578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6F516194-7864-4CB7-AE3F-46E597CF23B9}" type="slidenum">
              <a:rPr lang="en-US" altLang="ja-JP">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ja-JP" dirty="0" smtClean="0"/>
              <a:t>Thank</a:t>
            </a:r>
            <a:r>
              <a:rPr lang="en-US" altLang="ja-JP" baseline="0" dirty="0" smtClean="0"/>
              <a:t> you Prof. </a:t>
            </a:r>
            <a:r>
              <a:rPr lang="en-US" altLang="ja-JP" baseline="0" dirty="0" err="1" smtClean="0"/>
              <a:t>Bae</a:t>
            </a:r>
            <a:r>
              <a:rPr lang="en-US" altLang="ja-JP" baseline="0" dirty="0" smtClean="0"/>
              <a:t> for kind introduction. Good morning ladies and gentlemen. My name is Hiroshi </a:t>
            </a:r>
            <a:r>
              <a:rPr lang="en-US" altLang="ja-JP" baseline="0" dirty="0" err="1" smtClean="0"/>
              <a:t>Nakatsugawa</a:t>
            </a:r>
            <a:r>
              <a:rPr lang="en-US" altLang="ja-JP" baseline="0" dirty="0" smtClean="0"/>
              <a:t> from Yokohama National University. It is my great honor to be allowed to deliver this talk to you.  Today, I would like to talk about “Fabrication and properties of thermoelectric modules made of 3d transition-metal oxides.” </a:t>
            </a:r>
          </a:p>
        </p:txBody>
      </p:sp>
    </p:spTree>
    <p:extLst>
      <p:ext uri="{BB962C8B-B14F-4D97-AF65-F5344CB8AC3E}">
        <p14:creationId xmlns:p14="http://schemas.microsoft.com/office/powerpoint/2010/main" val="96858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Colossal magnetic resistance also appears at the boundary between the antiferromagnetic insulator and the metal by using filling control, where t</a:t>
            </a:r>
            <a:r>
              <a:rPr kumimoji="1" lang="en-US" altLang="ja-JP" dirty="0" smtClean="0"/>
              <a:t>he stage of the colossal</a:t>
            </a:r>
            <a:r>
              <a:rPr kumimoji="1" lang="en-US" altLang="ja-JP" baseline="0" dirty="0" smtClean="0"/>
              <a:t> magnetic resistance is in the </a:t>
            </a:r>
            <a:r>
              <a:rPr kumimoji="1" lang="en-US" altLang="ja-JP" baseline="0" dirty="0" err="1" smtClean="0"/>
              <a:t>eg</a:t>
            </a:r>
            <a:r>
              <a:rPr kumimoji="1" lang="en-US" altLang="ja-JP" baseline="0" dirty="0" smtClean="0"/>
              <a:t> orbital of the Mn3+ ion and the Mn4+ ion. The hole doped LaMnO3 appears ferromagnetic metal below Curie temperature and paramagnetic semiconductor above Curie temperature. In particular, the applied magnetic field induces ferromagnetic ordering and decrease of resistance simultaneously. This is called the colossal magnetic resistance. </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10</a:t>
            </a:fld>
            <a:endParaRPr kumimoji="1" lang="ja-JP" altLang="en-US"/>
          </a:p>
        </p:txBody>
      </p:sp>
    </p:spTree>
    <p:extLst>
      <p:ext uri="{BB962C8B-B14F-4D97-AF65-F5344CB8AC3E}">
        <p14:creationId xmlns:p14="http://schemas.microsoft.com/office/powerpoint/2010/main" val="306327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T</a:t>
            </a:r>
            <a:r>
              <a:rPr kumimoji="1" lang="en-US" altLang="ja-JP" dirty="0" smtClean="0"/>
              <a:t>he stage of the thermoelectric cobalt oxide</a:t>
            </a:r>
            <a:r>
              <a:rPr kumimoji="1" lang="en-US" altLang="ja-JP" baseline="0" dirty="0" smtClean="0"/>
              <a:t> is in the t2g orbital of the Co3+ ion and the Co4+ ion, where thermoelectric means to convert waste heat into useful electric power. In particular, the large </a:t>
            </a:r>
            <a:r>
              <a:rPr kumimoji="1" lang="en-US" altLang="ja-JP" baseline="0" dirty="0" err="1" smtClean="0"/>
              <a:t>Seebeck</a:t>
            </a:r>
            <a:r>
              <a:rPr kumimoji="1" lang="en-US" altLang="ja-JP" baseline="0" dirty="0" smtClean="0"/>
              <a:t> coefficient can be explained by the </a:t>
            </a:r>
            <a:r>
              <a:rPr kumimoji="1" lang="en-US" altLang="ja-JP" baseline="0" dirty="0" err="1" smtClean="0"/>
              <a:t>Heikes</a:t>
            </a:r>
            <a:r>
              <a:rPr kumimoji="1" lang="en-US" altLang="ja-JP" baseline="0" dirty="0" smtClean="0"/>
              <a:t> formula. This formula consist of the degeneracies of the Co3+ ion and the Co4+ ion induced by spin and orbital degrees of freedom. That is why the cobalt oxide is one of the thermoelectric materials with large </a:t>
            </a:r>
            <a:r>
              <a:rPr kumimoji="1" lang="en-US" altLang="ja-JP" baseline="0" dirty="0" err="1" smtClean="0"/>
              <a:t>Seebeck</a:t>
            </a:r>
            <a:r>
              <a:rPr kumimoji="1" lang="en-US" altLang="ja-JP" baseline="0" dirty="0" smtClean="0"/>
              <a:t> coefficient.</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11</a:t>
            </a:fld>
            <a:endParaRPr kumimoji="1" lang="ja-JP" altLang="en-US"/>
          </a:p>
        </p:txBody>
      </p:sp>
    </p:spTree>
    <p:extLst>
      <p:ext uri="{BB962C8B-B14F-4D97-AF65-F5344CB8AC3E}">
        <p14:creationId xmlns:p14="http://schemas.microsoft.com/office/powerpoint/2010/main" val="403890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From the Boltzmann transport equation point of view, the thermoelectric</a:t>
            </a:r>
            <a:r>
              <a:rPr kumimoji="1" lang="en-US" altLang="ja-JP" baseline="0" dirty="0" smtClean="0"/>
              <a:t> properties, that is, electric conductivity, </a:t>
            </a:r>
            <a:r>
              <a:rPr kumimoji="1" lang="en-US" altLang="ja-JP" baseline="0" dirty="0" err="1" smtClean="0"/>
              <a:t>Seebeck</a:t>
            </a:r>
            <a:r>
              <a:rPr kumimoji="1" lang="en-US" altLang="ja-JP" baseline="0" dirty="0" smtClean="0"/>
              <a:t> coefficient and thermal conductivity are expressed as follows. These formulae look like complicated on the surface, but consist of only three functions, that is, Fw0, Fw1 and Fw2, respectively. It’s very simple. These functions indicate that thermoelectric properties depend on the different type of electrons. In particular, it can be understood that the large </a:t>
            </a:r>
            <a:r>
              <a:rPr kumimoji="1" lang="en-US" altLang="ja-JP" baseline="0" dirty="0" err="1" smtClean="0"/>
              <a:t>Seebeck</a:t>
            </a:r>
            <a:r>
              <a:rPr kumimoji="1" lang="en-US" altLang="ja-JP" baseline="0" dirty="0" smtClean="0"/>
              <a:t> coefficient needs to be semiconductor.</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12</a:t>
            </a:fld>
            <a:endParaRPr kumimoji="1" lang="ja-JP" altLang="en-US"/>
          </a:p>
        </p:txBody>
      </p:sp>
    </p:spTree>
    <p:extLst>
      <p:ext uri="{BB962C8B-B14F-4D97-AF65-F5344CB8AC3E}">
        <p14:creationId xmlns:p14="http://schemas.microsoft.com/office/powerpoint/2010/main" val="285776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a:t>
            </a:r>
            <a:r>
              <a:rPr kumimoji="1" lang="en-US" altLang="ja-JP" baseline="0" dirty="0" smtClean="0"/>
              <a:t> high-temperature limit of </a:t>
            </a:r>
            <a:r>
              <a:rPr kumimoji="1" lang="en-US" altLang="ja-JP" baseline="0" dirty="0" err="1" smtClean="0"/>
              <a:t>Seebeck</a:t>
            </a:r>
            <a:r>
              <a:rPr kumimoji="1" lang="en-US" altLang="ja-JP" baseline="0" dirty="0" smtClean="0"/>
              <a:t> coefficient, the first term goes to zero, so that </a:t>
            </a:r>
            <a:r>
              <a:rPr kumimoji="1" lang="en-US" altLang="ja-JP" baseline="0" dirty="0" err="1" smtClean="0"/>
              <a:t>Seebeck</a:t>
            </a:r>
            <a:r>
              <a:rPr kumimoji="1" lang="en-US" altLang="ja-JP" baseline="0" dirty="0" smtClean="0"/>
              <a:t> coefficient is given by the chemical potential and temperature, where S is the entropy of the system and g is the degeneracy of the electrons. In terms of band theory, </a:t>
            </a:r>
            <a:r>
              <a:rPr kumimoji="1" lang="en-US" altLang="ja-JP" baseline="0" dirty="0" err="1" smtClean="0"/>
              <a:t>Seebeck</a:t>
            </a:r>
            <a:r>
              <a:rPr kumimoji="1" lang="en-US" altLang="ja-JP" baseline="0" dirty="0" smtClean="0"/>
              <a:t> coefficient is black line. In contrast, </a:t>
            </a:r>
            <a:r>
              <a:rPr kumimoji="1" lang="en-US" altLang="ja-JP" baseline="0" dirty="0" err="1" smtClean="0"/>
              <a:t>bule</a:t>
            </a:r>
            <a:r>
              <a:rPr kumimoji="1" lang="en-US" altLang="ja-JP" baseline="0" dirty="0" smtClean="0"/>
              <a:t> and red lines are </a:t>
            </a:r>
            <a:r>
              <a:rPr kumimoji="1" lang="en-US" altLang="ja-JP" baseline="0" dirty="0" err="1" smtClean="0"/>
              <a:t>Seebeck</a:t>
            </a:r>
            <a:r>
              <a:rPr kumimoji="1" lang="en-US" altLang="ja-JP" baseline="0" dirty="0" smtClean="0"/>
              <a:t> coefficients enhanced by the spin and/or the orbital degrees of freedom. It is significant that strongly-correlated electrons system is necessary for the large </a:t>
            </a:r>
            <a:r>
              <a:rPr kumimoji="1" lang="en-US" altLang="ja-JP" baseline="0" dirty="0" err="1" smtClean="0"/>
              <a:t>Seebeck</a:t>
            </a:r>
            <a:r>
              <a:rPr kumimoji="1" lang="en-US" altLang="ja-JP" baseline="0" dirty="0" smtClean="0"/>
              <a:t> coefficient.</a:t>
            </a:r>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13</a:t>
            </a:fld>
            <a:endParaRPr kumimoji="1" lang="ja-JP" altLang="en-US"/>
          </a:p>
        </p:txBody>
      </p:sp>
    </p:spTree>
    <p:extLst>
      <p:ext uri="{BB962C8B-B14F-4D97-AF65-F5344CB8AC3E}">
        <p14:creationId xmlns:p14="http://schemas.microsoft.com/office/powerpoint/2010/main" val="157107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addition</a:t>
            </a:r>
            <a:r>
              <a:rPr kumimoji="1" lang="en-US" altLang="ja-JP" dirty="0" smtClean="0"/>
              <a:t>,</a:t>
            </a:r>
            <a:r>
              <a:rPr kumimoji="1" lang="en-US" altLang="ja-JP" baseline="0" dirty="0" smtClean="0"/>
              <a:t> I mention the assessment of the thermoelectric generation. In order to check the thermoelectric module, a temperature difference is applied. Then, a voltage of a load is measured with decreasing current by using KEITHLEY 2400 source meter. If a load resistance is represented as m times r, maximum current can be measured when m equals zero and open voltage can be measured when m equals infinity, where r is an internal resistance of a thermoelectric module. As a result, the criterion of assessment is to evaluate the maximum output power and maximum conversion efficiency. </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14</a:t>
            </a:fld>
            <a:endParaRPr kumimoji="1" lang="ja-JP" altLang="en-US"/>
          </a:p>
        </p:txBody>
      </p:sp>
    </p:spTree>
    <p:extLst>
      <p:ext uri="{BB962C8B-B14F-4D97-AF65-F5344CB8AC3E}">
        <p14:creationId xmlns:p14="http://schemas.microsoft.com/office/powerpoint/2010/main" val="391664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OK,</a:t>
            </a:r>
            <a:r>
              <a:rPr kumimoji="1" lang="en-US" altLang="ja-JP" baseline="0" dirty="0" smtClean="0"/>
              <a:t> let me move to Experimental procedure.</a:t>
            </a:r>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15</a:t>
            </a:fld>
            <a:endParaRPr kumimoji="1" lang="ja-JP" altLang="en-US"/>
          </a:p>
        </p:txBody>
      </p:sp>
    </p:spTree>
    <p:extLst>
      <p:ext uri="{BB962C8B-B14F-4D97-AF65-F5344CB8AC3E}">
        <p14:creationId xmlns:p14="http://schemas.microsoft.com/office/powerpoint/2010/main" val="399315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polycrystalline</a:t>
            </a:r>
            <a:r>
              <a:rPr kumimoji="1" lang="en-US" altLang="ja-JP" baseline="0" dirty="0" smtClean="0"/>
              <a:t> samples were prepared by standard solid-state reaction method. The X-ray diffraction was measured by RINT2500. The crystal structure was analyzed by using RIETAN-FP program. The magnetic susceptibility was measured by MPMS equipment. The electric resistivity and </a:t>
            </a:r>
            <a:r>
              <a:rPr kumimoji="1" lang="en-US" altLang="ja-JP" baseline="0" dirty="0" err="1" smtClean="0"/>
              <a:t>Seebeck</a:t>
            </a:r>
            <a:r>
              <a:rPr kumimoji="1" lang="en-US" altLang="ja-JP" baseline="0" dirty="0" smtClean="0"/>
              <a:t> coefficient were measured by ResiTest8300. The thermal conductivity, that is, the specific heat and the thermal diffusivity were measured by DSC (differential scanning calorimeter) and laser flash method by TC-7000, respectively. The thermoelectric elements were electrically connected by silver sheet using silver paste as a bonding agent. The p-n pairs were placed between two alumina plates and acted as hot and cold ends for thermoelectric legs. </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16</a:t>
            </a:fld>
            <a:endParaRPr kumimoji="1" lang="ja-JP" altLang="en-US"/>
          </a:p>
        </p:txBody>
      </p:sp>
    </p:spTree>
    <p:extLst>
      <p:ext uri="{BB962C8B-B14F-4D97-AF65-F5344CB8AC3E}">
        <p14:creationId xmlns:p14="http://schemas.microsoft.com/office/powerpoint/2010/main" val="366462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table</a:t>
            </a:r>
            <a:r>
              <a:rPr kumimoji="1" lang="en-US" altLang="ja-JP" baseline="0" dirty="0" smtClean="0"/>
              <a:t> shows t</a:t>
            </a:r>
            <a:r>
              <a:rPr kumimoji="1" lang="en-US" altLang="ja-JP" dirty="0" smtClean="0"/>
              <a:t>he thermoelectric properties of the n-type</a:t>
            </a:r>
            <a:r>
              <a:rPr kumimoji="1" lang="en-US" altLang="ja-JP" baseline="0" dirty="0" smtClean="0"/>
              <a:t> and p-type thermoelectric elements at room temperature, that is, small electric </a:t>
            </a:r>
            <a:r>
              <a:rPr kumimoji="1" lang="en-US" altLang="ja-JP" baseline="0" dirty="0" err="1" smtClean="0"/>
              <a:t>resistivities</a:t>
            </a:r>
            <a:r>
              <a:rPr kumimoji="1" lang="en-US" altLang="ja-JP" baseline="0" dirty="0" smtClean="0"/>
              <a:t>, large </a:t>
            </a:r>
            <a:r>
              <a:rPr kumimoji="1" lang="en-US" altLang="ja-JP" baseline="0" dirty="0" err="1" smtClean="0"/>
              <a:t>Seebeck</a:t>
            </a:r>
            <a:r>
              <a:rPr kumimoji="1" lang="en-US" altLang="ja-JP" baseline="0" dirty="0" smtClean="0"/>
              <a:t> coefficients, small thermal conductivities and figure of merits.</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17</a:t>
            </a:fld>
            <a:endParaRPr kumimoji="1" lang="ja-JP" altLang="en-US"/>
          </a:p>
        </p:txBody>
      </p:sp>
    </p:spTree>
    <p:extLst>
      <p:ext uri="{BB962C8B-B14F-4D97-AF65-F5344CB8AC3E}">
        <p14:creationId xmlns:p14="http://schemas.microsoft.com/office/powerpoint/2010/main" val="1571281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OK,</a:t>
            </a:r>
            <a:r>
              <a:rPr kumimoji="1" lang="en-US" altLang="ja-JP" baseline="0" dirty="0" smtClean="0"/>
              <a:t> let me move to Results and discussion.</a:t>
            </a:r>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18</a:t>
            </a:fld>
            <a:endParaRPr kumimoji="1" lang="ja-JP" altLang="en-US"/>
          </a:p>
        </p:txBody>
      </p:sp>
    </p:spTree>
    <p:extLst>
      <p:ext uri="{BB962C8B-B14F-4D97-AF65-F5344CB8AC3E}">
        <p14:creationId xmlns:p14="http://schemas.microsoft.com/office/powerpoint/2010/main" val="2173273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orthorhombic </a:t>
            </a:r>
            <a:r>
              <a:rPr kumimoji="1" lang="en-US" altLang="ja-JP" dirty="0" err="1" smtClean="0"/>
              <a:t>perovskite</a:t>
            </a:r>
            <a:r>
              <a:rPr kumimoji="1" lang="en-US" altLang="ja-JP" dirty="0" smtClean="0"/>
              <a:t> structure of </a:t>
            </a:r>
            <a:r>
              <a:rPr kumimoji="1" lang="en-US" altLang="ja-JP" dirty="0" err="1" smtClean="0"/>
              <a:t>Ca</a:t>
            </a:r>
            <a:r>
              <a:rPr kumimoji="1" lang="en-US" altLang="ja-JP" dirty="0" smtClean="0"/>
              <a:t> doped LaMnO3. These</a:t>
            </a:r>
            <a:r>
              <a:rPr kumimoji="1" lang="en-US" altLang="ja-JP" baseline="0" dirty="0" smtClean="0"/>
              <a:t> figures show the lattice parameters of pseudo-cubic </a:t>
            </a:r>
            <a:r>
              <a:rPr kumimoji="1" lang="en-US" altLang="ja-JP" baseline="0" dirty="0" err="1" smtClean="0"/>
              <a:t>perovskite</a:t>
            </a:r>
            <a:r>
              <a:rPr kumimoji="1" lang="en-US" altLang="ja-JP" baseline="0" dirty="0" smtClean="0"/>
              <a:t> structure against the amount of </a:t>
            </a:r>
            <a:r>
              <a:rPr kumimoji="1" lang="en-US" altLang="ja-JP" baseline="0" dirty="0" err="1" smtClean="0"/>
              <a:t>Ca</a:t>
            </a:r>
            <a:r>
              <a:rPr kumimoji="1" lang="en-US" altLang="ja-JP" baseline="0" dirty="0" smtClean="0"/>
              <a:t> doping x. When x equals 0.1, there is a misfit in the </a:t>
            </a:r>
            <a:r>
              <a:rPr kumimoji="1" lang="en-US" altLang="ja-JP" baseline="0" dirty="0" err="1" smtClean="0"/>
              <a:t>ab</a:t>
            </a:r>
            <a:r>
              <a:rPr kumimoji="1" lang="en-US" altLang="ja-JP" baseline="0" dirty="0" smtClean="0"/>
              <a:t> plane between the samples sintered in oxygen and nitrogen. On the other hand, when x equals 0.2, the lattice parameter of the pseudo-cubic shows an isotropic.</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19</a:t>
            </a:fld>
            <a:endParaRPr kumimoji="1" lang="ja-JP" altLang="en-US"/>
          </a:p>
        </p:txBody>
      </p:sp>
    </p:spTree>
    <p:extLst>
      <p:ext uri="{BB962C8B-B14F-4D97-AF65-F5344CB8AC3E}">
        <p14:creationId xmlns:p14="http://schemas.microsoft.com/office/powerpoint/2010/main" val="38995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en-US" altLang="ja-JP" baseline="0" dirty="0" smtClean="0"/>
              <a:t> of all, </a:t>
            </a:r>
            <a:r>
              <a:rPr kumimoji="1" lang="en-US" altLang="ja-JP" dirty="0" smtClean="0"/>
              <a:t>I would like to introduce</a:t>
            </a:r>
            <a:r>
              <a:rPr kumimoji="1" lang="en-US" altLang="ja-JP" baseline="0" dirty="0" smtClean="0"/>
              <a:t>  “a one day in</a:t>
            </a:r>
            <a:r>
              <a:rPr kumimoji="1" lang="en-US" altLang="ja-JP" dirty="0" smtClean="0"/>
              <a:t> </a:t>
            </a:r>
            <a:r>
              <a:rPr kumimoji="1" lang="en-US" altLang="ja-JP" baseline="0" dirty="0" smtClean="0"/>
              <a:t>my laboratory”.</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a:t>
            </a:fld>
            <a:endParaRPr kumimoji="1" lang="ja-JP" altLang="en-US"/>
          </a:p>
        </p:txBody>
      </p:sp>
    </p:spTree>
    <p:extLst>
      <p:ext uri="{BB962C8B-B14F-4D97-AF65-F5344CB8AC3E}">
        <p14:creationId xmlns:p14="http://schemas.microsoft.com/office/powerpoint/2010/main" val="44712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figures show interionic distances between </a:t>
            </a:r>
            <a:r>
              <a:rPr kumimoji="1" lang="en-US" altLang="ja-JP" baseline="0" dirty="0" err="1" smtClean="0"/>
              <a:t>Mn</a:t>
            </a:r>
            <a:r>
              <a:rPr kumimoji="1" lang="en-US" altLang="ja-JP" baseline="0" dirty="0" smtClean="0"/>
              <a:t> ion and oxygen ion. The figure to the left indicates interionic distances in the ac plane against the amount of </a:t>
            </a:r>
            <a:r>
              <a:rPr kumimoji="1" lang="en-US" altLang="ja-JP" baseline="0" dirty="0" err="1" smtClean="0"/>
              <a:t>Ca</a:t>
            </a:r>
            <a:r>
              <a:rPr kumimoji="1" lang="en-US" altLang="ja-JP" baseline="0" dirty="0" smtClean="0"/>
              <a:t> doping. The figure to the right indicates interionic distances perpendicular to the direction of the ac plane against x. When x equals 0.1 and x equals 0.15, as you know, there is a difference between the samples sintered in oxygen and nitrogen. On the other hand, when x equals 0.2, interionic distances are isotopic.</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20</a:t>
            </a:fld>
            <a:endParaRPr kumimoji="1" lang="ja-JP" altLang="en-US"/>
          </a:p>
        </p:txBody>
      </p:sp>
    </p:spTree>
    <p:extLst>
      <p:ext uri="{BB962C8B-B14F-4D97-AF65-F5344CB8AC3E}">
        <p14:creationId xmlns:p14="http://schemas.microsoft.com/office/powerpoint/2010/main" val="313932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figures show interionic angles between </a:t>
            </a:r>
            <a:r>
              <a:rPr kumimoji="1" lang="en-US" altLang="ja-JP" baseline="0" dirty="0" err="1" smtClean="0"/>
              <a:t>Mn</a:t>
            </a:r>
            <a:r>
              <a:rPr kumimoji="1" lang="en-US" altLang="ja-JP" baseline="0" dirty="0" smtClean="0"/>
              <a:t>, oxygen and </a:t>
            </a:r>
            <a:r>
              <a:rPr kumimoji="1" lang="en-US" altLang="ja-JP" baseline="0" dirty="0" err="1" smtClean="0"/>
              <a:t>Mn</a:t>
            </a:r>
            <a:r>
              <a:rPr kumimoji="1" lang="en-US" altLang="ja-JP" baseline="0" dirty="0" smtClean="0"/>
              <a:t> ions. The upper figure shows angles in the ac plane against x. The lower figure indicates angles perpendicular to the direction of the ac plane against x. The angles in the ac plane are remain constant about 160 degrees. On the other hand, the angles perpendicular to the direction of the ac plane show a sharp fall at x equals 0.2. This means that the transition from the ferromagnetic to the orbital ordering.</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21</a:t>
            </a:fld>
            <a:endParaRPr kumimoji="1" lang="ja-JP" altLang="en-US"/>
          </a:p>
        </p:txBody>
      </p:sp>
    </p:spTree>
    <p:extLst>
      <p:ext uri="{BB962C8B-B14F-4D97-AF65-F5344CB8AC3E}">
        <p14:creationId xmlns:p14="http://schemas.microsoft.com/office/powerpoint/2010/main" val="722219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figures show magnetic</a:t>
            </a:r>
            <a:r>
              <a:rPr kumimoji="1" lang="en-US" altLang="ja-JP" baseline="0" dirty="0" smtClean="0"/>
              <a:t> susceptibilities against temperature. The closed circles are the sample sintered in oxygen and the open circles are the sample sintered in nitrogen. Around 200K, the magnetic transition can be confirmed. From these figures it can be concluded that the magnetic ordering at low temperature is not only antiferromagnetic but also ferromagnetic..</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22</a:t>
            </a:fld>
            <a:endParaRPr kumimoji="1" lang="ja-JP" altLang="en-US"/>
          </a:p>
        </p:txBody>
      </p:sp>
    </p:spTree>
    <p:extLst>
      <p:ext uri="{BB962C8B-B14F-4D97-AF65-F5344CB8AC3E}">
        <p14:creationId xmlns:p14="http://schemas.microsoft.com/office/powerpoint/2010/main" val="194130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figures show</a:t>
            </a:r>
            <a:r>
              <a:rPr kumimoji="1" lang="en-US" altLang="ja-JP" baseline="0" dirty="0" smtClean="0"/>
              <a:t> thermoelectric properties against temperature. The closed circles are the sample sintered in oxygen and the open circles are the sample sintered in nitrogen. The electric resistivity changes from antiferromagnetic insulator to ferromagnetic metal. In addition, the </a:t>
            </a:r>
            <a:r>
              <a:rPr kumimoji="1" lang="en-US" altLang="ja-JP" baseline="0" dirty="0" err="1" smtClean="0"/>
              <a:t>Seebeck</a:t>
            </a:r>
            <a:r>
              <a:rPr kumimoji="1" lang="en-US" altLang="ja-JP" baseline="0" dirty="0" smtClean="0"/>
              <a:t> coefficient of the sample sintered in nitrogen shows a large value at x equals 0.1 and that of the sample sintered in oxygen shows a large value at x equals 0.2.  </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23</a:t>
            </a:fld>
            <a:endParaRPr kumimoji="1" lang="ja-JP" altLang="en-US"/>
          </a:p>
        </p:txBody>
      </p:sp>
    </p:spTree>
    <p:extLst>
      <p:ext uri="{BB962C8B-B14F-4D97-AF65-F5344CB8AC3E}">
        <p14:creationId xmlns:p14="http://schemas.microsoft.com/office/powerpoint/2010/main" val="2741887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These figures show</a:t>
            </a:r>
            <a:r>
              <a:rPr kumimoji="1" lang="en-US" altLang="ja-JP" baseline="0" dirty="0" smtClean="0"/>
              <a:t> power factors against temperature. The closed circles are the sample sintered in oxygen and the open circles are the sample sintered in nitrogen. From these figures it can be concluded that the large thermoelectric property is due to the strongly correlated electrons system at the boundary between antiferromagnetic insulator and ferromagnetic metal.</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24</a:t>
            </a:fld>
            <a:endParaRPr kumimoji="1" lang="ja-JP" altLang="en-US"/>
          </a:p>
        </p:txBody>
      </p:sp>
    </p:spTree>
    <p:extLst>
      <p:ext uri="{BB962C8B-B14F-4D97-AF65-F5344CB8AC3E}">
        <p14:creationId xmlns:p14="http://schemas.microsoft.com/office/powerpoint/2010/main" val="1276422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next result is the performance assessment of the thermoelectric generation. In general, the contact resistance exists in the thermoelectric module. Therefore, we must consider both the internal resistance and the contact resistance. The manufacturing factor means the proportion of the internal resistance in the total resistance.</a:t>
            </a:r>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25</a:t>
            </a:fld>
            <a:endParaRPr kumimoji="1" lang="ja-JP" altLang="en-US"/>
          </a:p>
        </p:txBody>
      </p:sp>
    </p:spTree>
    <p:extLst>
      <p:ext uri="{BB962C8B-B14F-4D97-AF65-F5344CB8AC3E}">
        <p14:creationId xmlns:p14="http://schemas.microsoft.com/office/powerpoint/2010/main" val="3496852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picture shows 4 times 4 thermoelectric module. This module consists of 8 n-type thermoelectric elements and 8 p-type thermoelectric elements, where n-type is CaMnO3 oxide and p-type is Ca3Co4O9 oxide. These tables show the size of elements. The internal resistance and </a:t>
            </a:r>
            <a:r>
              <a:rPr kumimoji="1" lang="en-US" altLang="ja-JP" baseline="0" dirty="0" err="1" smtClean="0"/>
              <a:t>Seebeck</a:t>
            </a:r>
            <a:r>
              <a:rPr kumimoji="1" lang="en-US" altLang="ja-JP" baseline="0" dirty="0" smtClean="0"/>
              <a:t> coefficient of the thermoelectric module are 2.22Ω and 2.96mV/K, respectively.</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26</a:t>
            </a:fld>
            <a:endParaRPr kumimoji="1" lang="ja-JP" altLang="en-US"/>
          </a:p>
        </p:txBody>
      </p:sp>
    </p:spTree>
    <p:extLst>
      <p:ext uri="{BB962C8B-B14F-4D97-AF65-F5344CB8AC3E}">
        <p14:creationId xmlns:p14="http://schemas.microsoft.com/office/powerpoint/2010/main" val="79473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dirty="0" smtClean="0"/>
              <a:t>This figure shows the voltage</a:t>
            </a:r>
            <a:r>
              <a:rPr lang="en-US" altLang="ja-JP" baseline="0" dirty="0" smtClean="0"/>
              <a:t> and the output power for the thermoelectric module as a function of electric current </a:t>
            </a:r>
            <a:r>
              <a:rPr lang="en-US" altLang="ja-JP" dirty="0" smtClean="0"/>
              <a:t>when temperature</a:t>
            </a:r>
            <a:r>
              <a:rPr lang="en-US" altLang="ja-JP" baseline="0" dirty="0" smtClean="0"/>
              <a:t> difference is 421K. The close circles are voltage and open circles are output power. This result shows that the contact resistance of the module is almost zero. The maximum output power shows 182mW, and the maximum conversion efficiency indicates 1.4%.</a:t>
            </a:r>
            <a:endParaRPr lang="ja-JP" altLang="en-US" dirty="0" smtClean="0"/>
          </a:p>
        </p:txBody>
      </p:sp>
      <p:sp>
        <p:nvSpPr>
          <p:cNvPr id="1157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C567568-06A3-4651-A844-F48D32CB64C7}" type="slidenum">
              <a:rPr lang="ja-JP" altLang="en-US" smtClean="0"/>
              <a:pPr eaLnBrk="1" fontAlgn="base" hangingPunct="1">
                <a:spcBef>
                  <a:spcPct val="0"/>
                </a:spcBef>
                <a:spcAft>
                  <a:spcPct val="0"/>
                </a:spcAft>
              </a:pPr>
              <a:t>27</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conclusion, I would like to</a:t>
            </a:r>
            <a:r>
              <a:rPr kumimoji="1" lang="ja-JP" altLang="en-US" baseline="0" dirty="0" smtClean="0"/>
              <a:t> </a:t>
            </a:r>
            <a:r>
              <a:rPr kumimoji="1" lang="en-US" altLang="ja-JP" baseline="0" dirty="0" smtClean="0"/>
              <a:t>mention that the performance assessment of our thermoelectric module is high-quality. The figure to the left indicates maximum output power per p-n pair against temperature difference. The maximum output power increases with increasing temperature difference. In addition, our data is absolutely higher than the previous research. The figure to the right shows maximum conversion efficiency against temperature difference. The maximum conversion efficiencies are also increase with increasing temperature difference.</a:t>
            </a:r>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28</a:t>
            </a:fld>
            <a:endParaRPr kumimoji="1" lang="ja-JP" altLang="en-US"/>
          </a:p>
        </p:txBody>
      </p:sp>
    </p:spTree>
    <p:extLst>
      <p:ext uri="{BB962C8B-B14F-4D97-AF65-F5344CB8AC3E}">
        <p14:creationId xmlns:p14="http://schemas.microsoft.com/office/powerpoint/2010/main" val="3113662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a:t>
            </a:r>
            <a:r>
              <a:rPr kumimoji="1" lang="en-US" altLang="ja-JP" baseline="0" dirty="0" smtClean="0"/>
              <a:t> let’s summarize my talk.</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29</a:t>
            </a:fld>
            <a:endParaRPr kumimoji="1" lang="ja-JP" altLang="en-US"/>
          </a:p>
        </p:txBody>
      </p:sp>
    </p:spTree>
    <p:extLst>
      <p:ext uri="{BB962C8B-B14F-4D97-AF65-F5344CB8AC3E}">
        <p14:creationId xmlns:p14="http://schemas.microsoft.com/office/powerpoint/2010/main" val="193114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a:t>
            </a:r>
            <a:r>
              <a:rPr kumimoji="1" lang="en-US" altLang="ja-JP" baseline="0" dirty="0" smtClean="0"/>
              <a:t>, I’m going to talk about Introduction. Secondly, I will mention Experimental procedure. After that, I will discuss Results and discussion. Finally, summarize my talk.</a:t>
            </a:r>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3</a:t>
            </a:fld>
            <a:endParaRPr kumimoji="1" lang="ja-JP" altLang="en-US"/>
          </a:p>
        </p:txBody>
      </p:sp>
    </p:spTree>
    <p:extLst>
      <p:ext uri="{BB962C8B-B14F-4D97-AF65-F5344CB8AC3E}">
        <p14:creationId xmlns:p14="http://schemas.microsoft.com/office/powerpoint/2010/main" val="1337823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To summarize, </a:t>
            </a:r>
            <a:r>
              <a:rPr kumimoji="1" lang="en-US" altLang="ja-JP" baseline="0" dirty="0" smtClean="0"/>
              <a:t>Strongly-correlated electrons system is necessary for thermoelectric properties. The large thermoelectric property is due to the strongly correlated electrons system at the boundary between antiferromagnetic insulator and metal. In fact, the maximum output power of our thermoelectric module is absolutely higher than that of the previous research.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30</a:t>
            </a:fld>
            <a:endParaRPr kumimoji="1" lang="ja-JP" altLang="en-US"/>
          </a:p>
        </p:txBody>
      </p:sp>
    </p:spTree>
    <p:extLst>
      <p:ext uri="{BB962C8B-B14F-4D97-AF65-F5344CB8AC3E}">
        <p14:creationId xmlns:p14="http://schemas.microsoft.com/office/powerpoint/2010/main" val="3113662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would like to acknowledge my students in</a:t>
            </a:r>
            <a:r>
              <a:rPr kumimoji="1" lang="en-US" altLang="ja-JP" baseline="0" dirty="0" smtClean="0"/>
              <a:t> my laboratory for preparing samples, and so on. OK, let’s finish my talk. Thank you for your kind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31</a:t>
            </a:fld>
            <a:endParaRPr kumimoji="1" lang="ja-JP" altLang="en-US"/>
          </a:p>
        </p:txBody>
      </p:sp>
    </p:spTree>
    <p:extLst>
      <p:ext uri="{BB962C8B-B14F-4D97-AF65-F5344CB8AC3E}">
        <p14:creationId xmlns:p14="http://schemas.microsoft.com/office/powerpoint/2010/main" val="44712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a:t>
            </a:r>
            <a:r>
              <a:rPr kumimoji="1" lang="en-US" altLang="ja-JP" baseline="0" dirty="0" smtClean="0"/>
              <a:t> let me move to Introduction.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4</a:t>
            </a:fld>
            <a:endParaRPr kumimoji="1" lang="ja-JP" altLang="en-US"/>
          </a:p>
        </p:txBody>
      </p:sp>
    </p:spTree>
    <p:extLst>
      <p:ext uri="{BB962C8B-B14F-4D97-AF65-F5344CB8AC3E}">
        <p14:creationId xmlns:p14="http://schemas.microsoft.com/office/powerpoint/2010/main" val="265359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 going to begin my</a:t>
            </a:r>
            <a:r>
              <a:rPr kumimoji="1" lang="en-US" altLang="ja-JP" baseline="0" dirty="0" smtClean="0"/>
              <a:t> talk by giving you a brief background of strongly-correlated electrons system. Firstly, I explain insulator and metal based on the band theory. This lattice has two electrons for each site. And the band fills the states. As you know, this is the band insulator. On the other hand, this lattice has one electron for each site. This band is half-filling. So, this is the band metal.</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5</a:t>
            </a:fld>
            <a:endParaRPr kumimoji="1" lang="ja-JP" altLang="en-US"/>
          </a:p>
        </p:txBody>
      </p:sp>
    </p:spTree>
    <p:extLst>
      <p:ext uri="{BB962C8B-B14F-4D97-AF65-F5344CB8AC3E}">
        <p14:creationId xmlns:p14="http://schemas.microsoft.com/office/powerpoint/2010/main" val="153321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a:t>
            </a:r>
            <a:r>
              <a:rPr kumimoji="1" lang="en-US" altLang="ja-JP" baseline="0" dirty="0" smtClean="0"/>
              <a:t> explain strongly-correlated electrons system. If the Coulomb repulsion U between electrons is not negligible, electrons keep away each other. As a result, the half-filling band splits upper Hubbard band and lower Hubbard band. This is called Mott insulator, where most of the electrons are localized and the spin state is in the antiferromagnetic ordering. Therefore, Mott insulator is an antiferromagnetic insulator.</a:t>
            </a:r>
          </a:p>
          <a:p>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6</a:t>
            </a:fld>
            <a:endParaRPr kumimoji="1" lang="ja-JP" altLang="en-US"/>
          </a:p>
        </p:txBody>
      </p:sp>
    </p:spTree>
    <p:extLst>
      <p:ext uri="{BB962C8B-B14F-4D97-AF65-F5344CB8AC3E}">
        <p14:creationId xmlns:p14="http://schemas.microsoft.com/office/powerpoint/2010/main" val="153321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that, I explain</a:t>
            </a:r>
            <a:r>
              <a:rPr kumimoji="1" lang="en-US" altLang="ja-JP" baseline="0" dirty="0" smtClean="0"/>
              <a:t> the metal-insulator transition. By using filling control, a hole is introduced and an electron can be moved to</a:t>
            </a:r>
            <a:r>
              <a:rPr kumimoji="1" lang="ja-JP" altLang="en-US" baseline="0" dirty="0" smtClean="0"/>
              <a:t> </a:t>
            </a:r>
            <a:r>
              <a:rPr kumimoji="1" lang="en-US" altLang="ja-JP" baseline="0" dirty="0" smtClean="0"/>
              <a:t>other site. When the Coulomb repulsion is superior to the transfer integral, electrons remain to be localized. However, when the transfer integral is superior to the Coulomb repulsion, electrons are delocalized suddenly and Mott insulator changes to metal. This metal-insulator transition is called Mott transition.</a:t>
            </a:r>
          </a:p>
        </p:txBody>
      </p:sp>
      <p:sp>
        <p:nvSpPr>
          <p:cNvPr id="4" name="スライド番号プレースホルダー 3"/>
          <p:cNvSpPr>
            <a:spLocks noGrp="1"/>
          </p:cNvSpPr>
          <p:nvPr>
            <p:ph type="sldNum" sz="quarter" idx="10"/>
          </p:nvPr>
        </p:nvSpPr>
        <p:spPr/>
        <p:txBody>
          <a:bodyPr/>
          <a:lstStyle/>
          <a:p>
            <a:fld id="{0A35992E-40EB-47FB-98B9-357968174078}"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53321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typical</a:t>
            </a:r>
            <a:r>
              <a:rPr kumimoji="1" lang="en-US" altLang="ja-JP" baseline="0" dirty="0" smtClean="0"/>
              <a:t> stage of Mott transition is 3d transition-metal oxides. In particular,  </a:t>
            </a:r>
            <a:r>
              <a:rPr kumimoji="1" lang="en-US" altLang="ja-JP" baseline="0" dirty="0" err="1" smtClean="0"/>
              <a:t>perovskite</a:t>
            </a:r>
            <a:r>
              <a:rPr kumimoji="1" lang="en-US" altLang="ja-JP" baseline="0" dirty="0" smtClean="0"/>
              <a:t> structure is the typical structure for 3d transition-metal oxides. The 3d orbital of the transition-metal at the center of the oxygen octahedron splits the </a:t>
            </a:r>
            <a:r>
              <a:rPr kumimoji="1" lang="en-US" altLang="ja-JP" baseline="0" dirty="0" err="1" smtClean="0"/>
              <a:t>eg</a:t>
            </a:r>
            <a:r>
              <a:rPr kumimoji="1" lang="en-US" altLang="ja-JP" baseline="0" dirty="0" smtClean="0"/>
              <a:t> orbital and the t2g orbital. The t2g orbital consists of three orbitals. On the other hand, the </a:t>
            </a:r>
            <a:r>
              <a:rPr kumimoji="1" lang="en-US" altLang="ja-JP" baseline="0" dirty="0" err="1" smtClean="0"/>
              <a:t>eg</a:t>
            </a:r>
            <a:r>
              <a:rPr kumimoji="1" lang="en-US" altLang="ja-JP" baseline="0" dirty="0" smtClean="0"/>
              <a:t> orbital consists of two orbitals. This is called crystal field splitting.</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8</a:t>
            </a:fld>
            <a:endParaRPr kumimoji="1" lang="ja-JP" altLang="en-US"/>
          </a:p>
        </p:txBody>
      </p:sp>
    </p:spTree>
    <p:extLst>
      <p:ext uri="{BB962C8B-B14F-4D97-AF65-F5344CB8AC3E}">
        <p14:creationId xmlns:p14="http://schemas.microsoft.com/office/powerpoint/2010/main" val="363060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example, the stage of high-</a:t>
            </a:r>
            <a:r>
              <a:rPr kumimoji="1" lang="en-US" altLang="ja-JP" dirty="0" err="1" smtClean="0"/>
              <a:t>Tc</a:t>
            </a:r>
            <a:r>
              <a:rPr kumimoji="1" lang="en-US" altLang="ja-JP" baseline="0" dirty="0" smtClean="0"/>
              <a:t> superconductivity is in the </a:t>
            </a:r>
            <a:r>
              <a:rPr kumimoji="1" lang="en-US" altLang="ja-JP" baseline="0" dirty="0" err="1" smtClean="0"/>
              <a:t>eg</a:t>
            </a:r>
            <a:r>
              <a:rPr kumimoji="1" lang="en-US" altLang="ja-JP" baseline="0" dirty="0" smtClean="0"/>
              <a:t> orbital of the Cu2+ ion and the Cu3+ ion. This phase diagram shows that superconductivity appears at the boundary between the antiferromagnetic insulator and the metal by using filling control. As you can see, the antiferromagnetic insulator means the Mott insulator.</a:t>
            </a:r>
            <a:endParaRPr kumimoji="1" lang="ja-JP" altLang="en-US" dirty="0"/>
          </a:p>
        </p:txBody>
      </p:sp>
      <p:sp>
        <p:nvSpPr>
          <p:cNvPr id="4" name="スライド番号プレースホルダー 3"/>
          <p:cNvSpPr>
            <a:spLocks noGrp="1"/>
          </p:cNvSpPr>
          <p:nvPr>
            <p:ph type="sldNum" sz="quarter" idx="10"/>
          </p:nvPr>
        </p:nvSpPr>
        <p:spPr/>
        <p:txBody>
          <a:bodyPr/>
          <a:lstStyle/>
          <a:p>
            <a:fld id="{0A35992E-40EB-47FB-98B9-357968174078}" type="slidenum">
              <a:rPr kumimoji="1" lang="ja-JP" altLang="en-US" smtClean="0"/>
              <a:t>9</a:t>
            </a:fld>
            <a:endParaRPr kumimoji="1" lang="ja-JP" altLang="en-US"/>
          </a:p>
        </p:txBody>
      </p:sp>
    </p:spTree>
    <p:extLst>
      <p:ext uri="{BB962C8B-B14F-4D97-AF65-F5344CB8AC3E}">
        <p14:creationId xmlns:p14="http://schemas.microsoft.com/office/powerpoint/2010/main" val="151124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B0B7F9-A463-4F0A-AEDB-8E51A9946063}" type="datetime1">
              <a:rPr kumimoji="1" lang="ja-JP" altLang="en-US" smtClean="0"/>
              <a:t>2013/08/24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363734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C0012D-77F7-4F5B-B2C6-DFA4012B7BEA}" type="datetime1">
              <a:rPr kumimoji="1" lang="ja-JP" altLang="en-US" smtClean="0"/>
              <a:t>2013/08/24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429225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226C41-1B90-47C5-8519-8190D00E14F8}" type="datetime1">
              <a:rPr kumimoji="1" lang="ja-JP" altLang="en-US" smtClean="0"/>
              <a:t>2013/08/24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214374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F8E67A-2B81-4A28-B967-D1B2015A7562}" type="datetime1">
              <a:rPr kumimoji="1" lang="ja-JP" altLang="en-US" smtClean="0"/>
              <a:t>2013/08/24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263625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248741B-D1B8-42D1-BAF0-4DA9577BD5CB}" type="datetime1">
              <a:rPr kumimoji="1" lang="ja-JP" altLang="en-US" smtClean="0"/>
              <a:t>2013/08/24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382208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5352CE5-44ED-444C-B786-60DB9BFFA84F}" type="datetime1">
              <a:rPr kumimoji="1" lang="ja-JP" altLang="en-US" smtClean="0"/>
              <a:t>2013/08/24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304382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C2ACF8E-7A82-43D5-A153-BB8C8EF2C965}" type="datetime1">
              <a:rPr kumimoji="1" lang="ja-JP" altLang="en-US" smtClean="0"/>
              <a:t>2013/08/24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68338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0B550F-82F7-43CB-A166-144953C8C353}" type="datetime1">
              <a:rPr kumimoji="1" lang="ja-JP" altLang="en-US" smtClean="0"/>
              <a:t>2013/08/24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170376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076D1C-A553-4386-8DFC-718E4B8DCE66}" type="datetime1">
              <a:rPr kumimoji="1" lang="ja-JP" altLang="en-US" smtClean="0"/>
              <a:t>2013/08/24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58455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6A1813-DCD7-41BE-AF5D-E6EDEF8D3015}" type="datetime1">
              <a:rPr kumimoji="1" lang="ja-JP" altLang="en-US" smtClean="0"/>
              <a:t>2013/08/24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14800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5078A5-4A36-4B9C-A3CE-9BB78F6CBCDE}" type="datetime1">
              <a:rPr kumimoji="1" lang="ja-JP" altLang="en-US" smtClean="0"/>
              <a:t>2013/08/24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17378385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45B02-D2B6-4445-BE45-C27E532D923A}" type="datetime1">
              <a:rPr kumimoji="1" lang="ja-JP" altLang="en-US" smtClean="0"/>
              <a:t>2013/08/24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17C35-1C19-4988-B552-94E44DEF939C}" type="slidenum">
              <a:rPr kumimoji="1" lang="ja-JP" altLang="en-US" smtClean="0"/>
              <a:t>‹#›</a:t>
            </a:fld>
            <a:endParaRPr kumimoji="1" lang="ja-JP" altLang="en-US"/>
          </a:p>
        </p:txBody>
      </p:sp>
    </p:spTree>
    <p:extLst>
      <p:ext uri="{BB962C8B-B14F-4D97-AF65-F5344CB8AC3E}">
        <p14:creationId xmlns:p14="http://schemas.microsoft.com/office/powerpoint/2010/main" val="27518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oleObject" Target="../embeddings/oleObject1.bin"/><Relationship Id="rId7" Type="http://schemas.openxmlformats.org/officeDocument/2006/relationships/image" Target="../media/image15.wmf"/><Relationship Id="rId8" Type="http://schemas.openxmlformats.org/officeDocument/2006/relationships/oleObject" Target="../embeddings/oleObject2.bin"/><Relationship Id="rId9" Type="http://schemas.openxmlformats.org/officeDocument/2006/relationships/image" Target="../media/image16.wmf"/><Relationship Id="rId10"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png"/><Relationship Id="rId5" Type="http://schemas.openxmlformats.org/officeDocument/2006/relationships/oleObject" Target="../embeddings/oleObject3.bin"/><Relationship Id="rId6" Type="http://schemas.openxmlformats.org/officeDocument/2006/relationships/image" Target="../media/image19.wmf"/><Relationship Id="rId7" Type="http://schemas.openxmlformats.org/officeDocument/2006/relationships/image" Target="../media/image20.emf"/><Relationship Id="rId8" Type="http://schemas.openxmlformats.org/officeDocument/2006/relationships/image" Target="../media/image21.emf"/><Relationship Id="rId9"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26.wmf"/><Relationship Id="rId13" Type="http://schemas.openxmlformats.org/officeDocument/2006/relationships/image" Target="../media/image27.emf"/><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3.xml"/><Relationship Id="rId4" Type="http://schemas.openxmlformats.org/officeDocument/2006/relationships/image" Target="../media/image1.png"/><Relationship Id="rId5" Type="http://schemas.openxmlformats.org/officeDocument/2006/relationships/oleObject" Target="../embeddings/oleObject4.bin"/><Relationship Id="rId6" Type="http://schemas.openxmlformats.org/officeDocument/2006/relationships/image" Target="../media/image23.wmf"/><Relationship Id="rId7" Type="http://schemas.openxmlformats.org/officeDocument/2006/relationships/oleObject" Target="../embeddings/oleObject5.bin"/><Relationship Id="rId8" Type="http://schemas.openxmlformats.org/officeDocument/2006/relationships/image" Target="../media/image24.wmf"/><Relationship Id="rId9" Type="http://schemas.openxmlformats.org/officeDocument/2006/relationships/oleObject" Target="../embeddings/oleObject6.bin"/><Relationship Id="rId10" Type="http://schemas.openxmlformats.org/officeDocument/2006/relationships/image" Target="../media/image25.wmf"/></Relationships>
</file>

<file path=ppt/slides/_rels/slide14.xml.rels><?xml version="1.0" encoding="UTF-8" standalone="yes"?>
<Relationships xmlns="http://schemas.openxmlformats.org/package/2006/relationships"><Relationship Id="rId46" Type="http://schemas.openxmlformats.org/officeDocument/2006/relationships/oleObject" Target="../embeddings/oleObject28.bin"/><Relationship Id="rId47" Type="http://schemas.openxmlformats.org/officeDocument/2006/relationships/image" Target="../media/image48.wmf"/><Relationship Id="rId48" Type="http://schemas.openxmlformats.org/officeDocument/2006/relationships/image" Target="../media/image50.png"/><Relationship Id="rId20" Type="http://schemas.openxmlformats.org/officeDocument/2006/relationships/image" Target="../media/image35.wmf"/><Relationship Id="rId21" Type="http://schemas.openxmlformats.org/officeDocument/2006/relationships/oleObject" Target="../embeddings/oleObject16.bin"/><Relationship Id="rId22" Type="http://schemas.openxmlformats.org/officeDocument/2006/relationships/image" Target="../media/image36.wmf"/><Relationship Id="rId23" Type="http://schemas.openxmlformats.org/officeDocument/2006/relationships/oleObject" Target="../embeddings/oleObject17.bin"/><Relationship Id="rId24" Type="http://schemas.openxmlformats.org/officeDocument/2006/relationships/image" Target="../media/image37.wmf"/><Relationship Id="rId25" Type="http://schemas.openxmlformats.org/officeDocument/2006/relationships/oleObject" Target="../embeddings/oleObject18.bin"/><Relationship Id="rId26" Type="http://schemas.openxmlformats.org/officeDocument/2006/relationships/image" Target="../media/image38.wmf"/><Relationship Id="rId27" Type="http://schemas.openxmlformats.org/officeDocument/2006/relationships/image" Target="../media/image49.emf"/><Relationship Id="rId28" Type="http://schemas.openxmlformats.org/officeDocument/2006/relationships/oleObject" Target="../embeddings/oleObject19.bin"/><Relationship Id="rId29"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4.xml"/><Relationship Id="rId4" Type="http://schemas.openxmlformats.org/officeDocument/2006/relationships/image" Target="../media/image1.png"/><Relationship Id="rId5" Type="http://schemas.openxmlformats.org/officeDocument/2006/relationships/oleObject" Target="../embeddings/oleObject8.bin"/><Relationship Id="rId30" Type="http://schemas.openxmlformats.org/officeDocument/2006/relationships/oleObject" Target="../embeddings/oleObject20.bin"/><Relationship Id="rId31" Type="http://schemas.openxmlformats.org/officeDocument/2006/relationships/image" Target="../media/image40.wmf"/><Relationship Id="rId32" Type="http://schemas.openxmlformats.org/officeDocument/2006/relationships/oleObject" Target="../embeddings/oleObject21.bin"/><Relationship Id="rId9" Type="http://schemas.openxmlformats.org/officeDocument/2006/relationships/oleObject" Target="../embeddings/oleObject10.bin"/><Relationship Id="rId6" Type="http://schemas.openxmlformats.org/officeDocument/2006/relationships/image" Target="../media/image28.wmf"/><Relationship Id="rId7" Type="http://schemas.openxmlformats.org/officeDocument/2006/relationships/oleObject" Target="../embeddings/oleObject9.bin"/><Relationship Id="rId8" Type="http://schemas.openxmlformats.org/officeDocument/2006/relationships/image" Target="../media/image29.wmf"/><Relationship Id="rId33" Type="http://schemas.openxmlformats.org/officeDocument/2006/relationships/image" Target="../media/image41.wmf"/><Relationship Id="rId34" Type="http://schemas.openxmlformats.org/officeDocument/2006/relationships/oleObject" Target="../embeddings/oleObject22.bin"/><Relationship Id="rId35" Type="http://schemas.openxmlformats.org/officeDocument/2006/relationships/image" Target="../media/image42.wmf"/><Relationship Id="rId36" Type="http://schemas.openxmlformats.org/officeDocument/2006/relationships/oleObject" Target="../embeddings/oleObject23.bin"/><Relationship Id="rId10" Type="http://schemas.openxmlformats.org/officeDocument/2006/relationships/image" Target="../media/image30.wmf"/><Relationship Id="rId11" Type="http://schemas.openxmlformats.org/officeDocument/2006/relationships/oleObject" Target="../embeddings/oleObject11.bin"/><Relationship Id="rId12" Type="http://schemas.openxmlformats.org/officeDocument/2006/relationships/image" Target="../media/image31.wmf"/><Relationship Id="rId13" Type="http://schemas.openxmlformats.org/officeDocument/2006/relationships/oleObject" Target="../embeddings/oleObject12.bin"/><Relationship Id="rId14" Type="http://schemas.openxmlformats.org/officeDocument/2006/relationships/image" Target="../media/image32.wmf"/><Relationship Id="rId15" Type="http://schemas.openxmlformats.org/officeDocument/2006/relationships/oleObject" Target="../embeddings/oleObject13.bin"/><Relationship Id="rId16" Type="http://schemas.openxmlformats.org/officeDocument/2006/relationships/image" Target="../media/image33.wmf"/><Relationship Id="rId17" Type="http://schemas.openxmlformats.org/officeDocument/2006/relationships/oleObject" Target="../embeddings/oleObject14.bin"/><Relationship Id="rId18" Type="http://schemas.openxmlformats.org/officeDocument/2006/relationships/image" Target="../media/image34.wmf"/><Relationship Id="rId19" Type="http://schemas.openxmlformats.org/officeDocument/2006/relationships/oleObject" Target="../embeddings/oleObject15.bin"/><Relationship Id="rId37" Type="http://schemas.openxmlformats.org/officeDocument/2006/relationships/image" Target="../media/image43.wmf"/><Relationship Id="rId38" Type="http://schemas.openxmlformats.org/officeDocument/2006/relationships/oleObject" Target="../embeddings/oleObject24.bin"/><Relationship Id="rId39" Type="http://schemas.openxmlformats.org/officeDocument/2006/relationships/image" Target="../media/image44.wmf"/><Relationship Id="rId40" Type="http://schemas.openxmlformats.org/officeDocument/2006/relationships/oleObject" Target="../embeddings/oleObject25.bin"/><Relationship Id="rId41" Type="http://schemas.openxmlformats.org/officeDocument/2006/relationships/image" Target="../media/image45.wmf"/><Relationship Id="rId42" Type="http://schemas.openxmlformats.org/officeDocument/2006/relationships/oleObject" Target="../embeddings/oleObject26.bin"/><Relationship Id="rId43" Type="http://schemas.openxmlformats.org/officeDocument/2006/relationships/image" Target="../media/image46.wmf"/><Relationship Id="rId44" Type="http://schemas.openxmlformats.org/officeDocument/2006/relationships/oleObject" Target="../embeddings/oleObject27.bin"/><Relationship Id="rId45" Type="http://schemas.openxmlformats.org/officeDocument/2006/relationships/image" Target="../media/image4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png"/><Relationship Id="rId5" Type="http://schemas.openxmlformats.org/officeDocument/2006/relationships/image" Target="../media/image53.png"/><Relationship Id="rId6" Type="http://schemas.openxmlformats.org/officeDocument/2006/relationships/oleObject" Target="../embeddings/oleObject29.bin"/><Relationship Id="rId7" Type="http://schemas.openxmlformats.org/officeDocument/2006/relationships/image" Target="../media/image51.wmf"/><Relationship Id="rId8" Type="http://schemas.openxmlformats.org/officeDocument/2006/relationships/oleObject" Target="../embeddings/oleObject30.bin"/><Relationship Id="rId9" Type="http://schemas.openxmlformats.org/officeDocument/2006/relationships/image" Target="../media/image52.wmf"/><Relationship Id="rId10" Type="http://schemas.openxmlformats.org/officeDocument/2006/relationships/image" Target="../media/image50.png"/><Relationship Id="rId11" Type="http://schemas.openxmlformats.org/officeDocument/2006/relationships/image" Target="../media/image54.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image" Target="../media/image55.wmf"/><Relationship Id="rId20" Type="http://schemas.openxmlformats.org/officeDocument/2006/relationships/image" Target="../media/image64.emf"/><Relationship Id="rId21" Type="http://schemas.openxmlformats.org/officeDocument/2006/relationships/image" Target="../media/image65.emf"/><Relationship Id="rId22" Type="http://schemas.openxmlformats.org/officeDocument/2006/relationships/image" Target="../media/image66.emf"/><Relationship Id="rId10" Type="http://schemas.openxmlformats.org/officeDocument/2006/relationships/oleObject" Target="../embeddings/oleObject32.bin"/><Relationship Id="rId11" Type="http://schemas.openxmlformats.org/officeDocument/2006/relationships/image" Target="../media/image56.wmf"/><Relationship Id="rId12" Type="http://schemas.openxmlformats.org/officeDocument/2006/relationships/oleObject" Target="../embeddings/oleObject33.bin"/><Relationship Id="rId13" Type="http://schemas.openxmlformats.org/officeDocument/2006/relationships/image" Target="../media/image57.wmf"/><Relationship Id="rId14" Type="http://schemas.openxmlformats.org/officeDocument/2006/relationships/oleObject" Target="../embeddings/oleObject34.bin"/><Relationship Id="rId15" Type="http://schemas.openxmlformats.org/officeDocument/2006/relationships/image" Target="../media/image58.wmf"/><Relationship Id="rId16" Type="http://schemas.openxmlformats.org/officeDocument/2006/relationships/oleObject" Target="../embeddings/oleObject35.bin"/><Relationship Id="rId17" Type="http://schemas.openxmlformats.org/officeDocument/2006/relationships/image" Target="../media/image59.wmf"/><Relationship Id="rId18" Type="http://schemas.openxmlformats.org/officeDocument/2006/relationships/oleObject" Target="../embeddings/oleObject36.bin"/><Relationship Id="rId19" Type="http://schemas.openxmlformats.org/officeDocument/2006/relationships/image" Target="../media/image60.w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19.xml"/><Relationship Id="rId4" Type="http://schemas.openxmlformats.org/officeDocument/2006/relationships/image" Target="../media/image1.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emf"/><Relationship Id="rId7" Type="http://schemas.openxmlformats.org/officeDocument/2006/relationships/image" Target="../media/image70.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7.png"/><Relationship Id="rId5" Type="http://schemas.openxmlformats.org/officeDocument/2006/relationships/image" Target="../media/image71.emf"/><Relationship Id="rId6" Type="http://schemas.openxmlformats.org/officeDocument/2006/relationships/image" Target="../media/image72.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7" Type="http://schemas.openxmlformats.org/officeDocument/2006/relationships/image" Target="../media/image79.emf"/><Relationship Id="rId8" Type="http://schemas.openxmlformats.org/officeDocument/2006/relationships/image" Target="../media/image80.emf"/><Relationship Id="rId9" Type="http://schemas.openxmlformats.org/officeDocument/2006/relationships/image" Target="../media/image81.em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2.emf"/><Relationship Id="rId5" Type="http://schemas.openxmlformats.org/officeDocument/2006/relationships/image" Target="../media/image83.emf"/><Relationship Id="rId6" Type="http://schemas.openxmlformats.org/officeDocument/2006/relationships/image" Target="../media/image84.e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39.bin"/><Relationship Id="rId20" Type="http://schemas.openxmlformats.org/officeDocument/2006/relationships/image" Target="../media/image35.wmf"/><Relationship Id="rId21" Type="http://schemas.openxmlformats.org/officeDocument/2006/relationships/oleObject" Target="../embeddings/oleObject45.bin"/><Relationship Id="rId22" Type="http://schemas.openxmlformats.org/officeDocument/2006/relationships/image" Target="../media/image36.wmf"/><Relationship Id="rId23" Type="http://schemas.openxmlformats.org/officeDocument/2006/relationships/oleObject" Target="../embeddings/oleObject46.bin"/><Relationship Id="rId24" Type="http://schemas.openxmlformats.org/officeDocument/2006/relationships/image" Target="../media/image86.wmf"/><Relationship Id="rId25" Type="http://schemas.openxmlformats.org/officeDocument/2006/relationships/image" Target="../media/image89.emf"/><Relationship Id="rId26" Type="http://schemas.openxmlformats.org/officeDocument/2006/relationships/oleObject" Target="../embeddings/oleObject47.bin"/><Relationship Id="rId27" Type="http://schemas.openxmlformats.org/officeDocument/2006/relationships/image" Target="../media/image87.wmf"/><Relationship Id="rId28" Type="http://schemas.openxmlformats.org/officeDocument/2006/relationships/oleObject" Target="../embeddings/oleObject48.bin"/><Relationship Id="rId29" Type="http://schemas.openxmlformats.org/officeDocument/2006/relationships/image" Target="../media/image88.wmf"/><Relationship Id="rId10" Type="http://schemas.openxmlformats.org/officeDocument/2006/relationships/image" Target="../media/image29.wmf"/><Relationship Id="rId11" Type="http://schemas.openxmlformats.org/officeDocument/2006/relationships/oleObject" Target="../embeddings/oleObject40.bin"/><Relationship Id="rId12" Type="http://schemas.openxmlformats.org/officeDocument/2006/relationships/image" Target="../media/image30.wmf"/><Relationship Id="rId13" Type="http://schemas.openxmlformats.org/officeDocument/2006/relationships/oleObject" Target="../embeddings/oleObject41.bin"/><Relationship Id="rId14" Type="http://schemas.openxmlformats.org/officeDocument/2006/relationships/image" Target="../media/image31.wmf"/><Relationship Id="rId15" Type="http://schemas.openxmlformats.org/officeDocument/2006/relationships/oleObject" Target="../embeddings/oleObject42.bin"/><Relationship Id="rId16" Type="http://schemas.openxmlformats.org/officeDocument/2006/relationships/image" Target="../media/image32.wmf"/><Relationship Id="rId17" Type="http://schemas.openxmlformats.org/officeDocument/2006/relationships/oleObject" Target="../embeddings/oleObject43.bin"/><Relationship Id="rId18" Type="http://schemas.openxmlformats.org/officeDocument/2006/relationships/image" Target="../media/image34.wmf"/><Relationship Id="rId19" Type="http://schemas.openxmlformats.org/officeDocument/2006/relationships/oleObject" Target="../embeddings/oleObject44.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5.xml"/><Relationship Id="rId4" Type="http://schemas.openxmlformats.org/officeDocument/2006/relationships/image" Target="../media/image1.png"/><Relationship Id="rId5" Type="http://schemas.openxmlformats.org/officeDocument/2006/relationships/oleObject" Target="../embeddings/oleObject37.bin"/><Relationship Id="rId6" Type="http://schemas.openxmlformats.org/officeDocument/2006/relationships/image" Target="../media/image85.wmf"/><Relationship Id="rId7" Type="http://schemas.openxmlformats.org/officeDocument/2006/relationships/oleObject" Target="../embeddings/oleObject38.bin"/><Relationship Id="rId8" Type="http://schemas.openxmlformats.org/officeDocument/2006/relationships/image" Target="../media/image28.wmf"/></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93.wmf"/><Relationship Id="rId13" Type="http://schemas.openxmlformats.org/officeDocument/2006/relationships/oleObject" Target="../embeddings/oleObject53.bin"/><Relationship Id="rId14" Type="http://schemas.openxmlformats.org/officeDocument/2006/relationships/image" Target="../media/image94.wmf"/><Relationship Id="rId15" Type="http://schemas.openxmlformats.org/officeDocument/2006/relationships/oleObject" Target="../embeddings/oleObject54.bin"/><Relationship Id="rId16" Type="http://schemas.openxmlformats.org/officeDocument/2006/relationships/image" Target="../media/image95.wmf"/><Relationship Id="rId17" Type="http://schemas.openxmlformats.org/officeDocument/2006/relationships/oleObject" Target="../embeddings/oleObject55.bin"/><Relationship Id="rId18" Type="http://schemas.openxmlformats.org/officeDocument/2006/relationships/image" Target="../media/image96.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26.xml"/><Relationship Id="rId4" Type="http://schemas.openxmlformats.org/officeDocument/2006/relationships/image" Target="../media/image97.jpeg"/><Relationship Id="rId5" Type="http://schemas.openxmlformats.org/officeDocument/2006/relationships/oleObject" Target="../embeddings/oleObject49.bin"/><Relationship Id="rId6" Type="http://schemas.openxmlformats.org/officeDocument/2006/relationships/image" Target="../media/image90.wmf"/><Relationship Id="rId7" Type="http://schemas.openxmlformats.org/officeDocument/2006/relationships/oleObject" Target="../embeddings/oleObject50.bin"/><Relationship Id="rId8" Type="http://schemas.openxmlformats.org/officeDocument/2006/relationships/image" Target="../media/image91.wmf"/><Relationship Id="rId9" Type="http://schemas.openxmlformats.org/officeDocument/2006/relationships/oleObject" Target="../embeddings/oleObject51.bin"/><Relationship Id="rId10" Type="http://schemas.openxmlformats.org/officeDocument/2006/relationships/image" Target="../media/image92.wmf"/></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0.emf"/><Relationship Id="rId5" Type="http://schemas.openxmlformats.org/officeDocument/2006/relationships/image" Target="../media/image101.emf"/><Relationship Id="rId6" Type="http://schemas.openxmlformats.org/officeDocument/2006/relationships/image" Target="../media/image102.jpeg"/><Relationship Id="rId7" Type="http://schemas.openxmlformats.org/officeDocument/2006/relationships/image" Target="../media/image103.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4.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16120" y="3003147"/>
            <a:ext cx="83058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endParaRPr lang="en-US" altLang="ja-JP" sz="2400" b="1" dirty="0">
              <a:solidFill>
                <a:srgbClr val="3366FF"/>
              </a:solidFill>
            </a:endParaRPr>
          </a:p>
          <a:p>
            <a:pPr algn="ctr" eaLnBrk="1" hangingPunct="1">
              <a:spcBef>
                <a:spcPct val="50000"/>
              </a:spcBef>
              <a:buFontTx/>
              <a:buNone/>
            </a:pPr>
            <a:r>
              <a:rPr lang="en-US" altLang="ja-JP" sz="2400" b="1" dirty="0" smtClean="0">
                <a:solidFill>
                  <a:srgbClr val="3366FF"/>
                </a:solidFill>
              </a:rPr>
              <a:t>Yokohama National University (YNU)</a:t>
            </a:r>
          </a:p>
          <a:p>
            <a:pPr algn="ctr" eaLnBrk="1" hangingPunct="1">
              <a:spcBef>
                <a:spcPct val="50000"/>
              </a:spcBef>
              <a:buFontTx/>
              <a:buNone/>
            </a:pPr>
            <a:r>
              <a:rPr lang="en-US" altLang="ja-JP" sz="2400" b="1" dirty="0" smtClean="0">
                <a:solidFill>
                  <a:srgbClr val="3366FF"/>
                </a:solidFill>
              </a:rPr>
              <a:t>Hiroshi </a:t>
            </a:r>
            <a:r>
              <a:rPr lang="en-US" altLang="ja-JP" sz="2400" b="1" dirty="0" err="1" smtClean="0">
                <a:solidFill>
                  <a:srgbClr val="3366FF"/>
                </a:solidFill>
              </a:rPr>
              <a:t>Nakatsugawa</a:t>
            </a:r>
            <a:endParaRPr lang="en-US" altLang="ja-JP" sz="2400" b="1" dirty="0" smtClean="0">
              <a:solidFill>
                <a:srgbClr val="3366FF"/>
              </a:solidFill>
            </a:endParaRPr>
          </a:p>
          <a:p>
            <a:pPr algn="ctr" eaLnBrk="1" hangingPunct="1">
              <a:spcBef>
                <a:spcPct val="50000"/>
              </a:spcBef>
              <a:buFontTx/>
              <a:buNone/>
            </a:pPr>
            <a:endParaRPr lang="en-US" altLang="ja-JP" sz="2400" b="1" dirty="0">
              <a:solidFill>
                <a:srgbClr val="3366FF"/>
              </a:solidFill>
            </a:endParaRPr>
          </a:p>
          <a:p>
            <a:pPr algn="ctr" eaLnBrk="1" hangingPunct="1">
              <a:spcBef>
                <a:spcPct val="50000"/>
              </a:spcBef>
              <a:buFontTx/>
              <a:buNone/>
            </a:pPr>
            <a:r>
              <a:rPr lang="en-US" altLang="ja-JP" sz="2400" b="1" dirty="0" smtClean="0">
                <a:solidFill>
                  <a:srgbClr val="3366FF"/>
                </a:solidFill>
              </a:rPr>
              <a:t>The 5</a:t>
            </a:r>
            <a:r>
              <a:rPr lang="en-US" altLang="ja-JP" sz="2400" b="1" baseline="30000" dirty="0" smtClean="0">
                <a:solidFill>
                  <a:srgbClr val="3366FF"/>
                </a:solidFill>
              </a:rPr>
              <a:t>th</a:t>
            </a:r>
            <a:r>
              <a:rPr lang="en-US" altLang="ja-JP" sz="2400" b="1" dirty="0" smtClean="0">
                <a:solidFill>
                  <a:srgbClr val="3366FF"/>
                </a:solidFill>
              </a:rPr>
              <a:t> ISAFM between YNU and CNU</a:t>
            </a:r>
          </a:p>
          <a:p>
            <a:pPr algn="ctr" eaLnBrk="1" hangingPunct="1">
              <a:spcBef>
                <a:spcPct val="50000"/>
              </a:spcBef>
              <a:buFontTx/>
              <a:buNone/>
            </a:pPr>
            <a:r>
              <a:rPr lang="en-US" altLang="ja-JP" sz="2400" b="1" dirty="0" smtClean="0">
                <a:solidFill>
                  <a:srgbClr val="3366FF"/>
                </a:solidFill>
              </a:rPr>
              <a:t>August 23-25, 2013  </a:t>
            </a:r>
            <a:r>
              <a:rPr lang="en-US" altLang="ja-JP" sz="2400" b="1" dirty="0" err="1" smtClean="0">
                <a:solidFill>
                  <a:srgbClr val="3366FF"/>
                </a:solidFill>
              </a:rPr>
              <a:t>Changwon</a:t>
            </a:r>
            <a:r>
              <a:rPr lang="en-US" altLang="ja-JP" sz="2400" b="1" dirty="0" smtClean="0">
                <a:solidFill>
                  <a:srgbClr val="3366FF"/>
                </a:solidFill>
              </a:rPr>
              <a:t>, Korea</a:t>
            </a:r>
            <a:endParaRPr lang="ja-JP" altLang="en-US" sz="2400" b="1" dirty="0">
              <a:solidFill>
                <a:srgbClr val="3366FF"/>
              </a:solidFill>
            </a:endParaRPr>
          </a:p>
        </p:txBody>
      </p:sp>
      <p:sp>
        <p:nvSpPr>
          <p:cNvPr id="3076" name="Rectangle 5"/>
          <p:cNvSpPr>
            <a:spLocks noChangeArrowheads="1"/>
          </p:cNvSpPr>
          <p:nvPr/>
        </p:nvSpPr>
        <p:spPr bwMode="auto">
          <a:xfrm>
            <a:off x="304800" y="457200"/>
            <a:ext cx="8458200" cy="225172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3366FF"/>
              </a:solidFill>
            </a:endParaRPr>
          </a:p>
        </p:txBody>
      </p:sp>
      <p:sp>
        <p:nvSpPr>
          <p:cNvPr id="3077" name="Text Box 6"/>
          <p:cNvSpPr txBox="1">
            <a:spLocks noChangeArrowheads="1"/>
          </p:cNvSpPr>
          <p:nvPr/>
        </p:nvSpPr>
        <p:spPr bwMode="auto">
          <a:xfrm>
            <a:off x="304800" y="6096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000" b="1" dirty="0" smtClean="0">
                <a:solidFill>
                  <a:schemeClr val="bg1"/>
                </a:solidFill>
              </a:rPr>
              <a:t>Fabrication and properties of thermoelectric modules made of         </a:t>
            </a:r>
            <a:r>
              <a:rPr lang="en-US" altLang="ja-JP" sz="4000" b="1" i="1" dirty="0" smtClean="0">
                <a:solidFill>
                  <a:schemeClr val="bg1"/>
                </a:solidFill>
              </a:rPr>
              <a:t>3d</a:t>
            </a:r>
            <a:r>
              <a:rPr lang="en-US" altLang="ja-JP" sz="4000" b="1" dirty="0" smtClean="0">
                <a:solidFill>
                  <a:schemeClr val="bg1"/>
                </a:solidFill>
              </a:rPr>
              <a:t> transition-metal oxides </a:t>
            </a:r>
            <a:endParaRPr lang="en-US" altLang="ja-JP" sz="4000" b="1" dirty="0">
              <a:solidFill>
                <a:schemeClr val="bg1"/>
              </a:solidFill>
            </a:endParaRPr>
          </a:p>
        </p:txBody>
      </p:sp>
      <p:sp>
        <p:nvSpPr>
          <p:cNvPr id="2" name="スライド番号プレースホルダー 1"/>
          <p:cNvSpPr>
            <a:spLocks noGrp="1"/>
          </p:cNvSpPr>
          <p:nvPr>
            <p:ph type="sldNum" sz="quarter" idx="12"/>
          </p:nvPr>
        </p:nvSpPr>
        <p:spPr/>
        <p:txBody>
          <a:bodyPr/>
          <a:lstStyle/>
          <a:p>
            <a:fld id="{28D17C35-1C19-4988-B552-94E44DEF939C}" type="slidenum">
              <a:rPr kumimoji="1" lang="ja-JP" altLang="en-US" smtClean="0"/>
              <a:t>1</a:t>
            </a:fld>
            <a:endParaRPr kumimoji="1" lang="ja-JP" altLang="en-US"/>
          </a:p>
        </p:txBody>
      </p:sp>
    </p:spTree>
    <p:extLst>
      <p:ext uri="{BB962C8B-B14F-4D97-AF65-F5344CB8AC3E}">
        <p14:creationId xmlns:p14="http://schemas.microsoft.com/office/powerpoint/2010/main" val="1769189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c</a:t>
            </a:r>
            <a:r>
              <a:rPr lang="en-US" altLang="ja-JP" sz="4400" b="1" dirty="0" smtClean="0">
                <a:solidFill>
                  <a:srgbClr val="3366FF"/>
                </a:solidFill>
              </a:rPr>
              <a:t>olossal magnetic resistance</a:t>
            </a:r>
            <a:endParaRPr lang="ja-JP" altLang="en-US" sz="4400" b="1" dirty="0">
              <a:solidFill>
                <a:srgbClr val="3366FF"/>
              </a:solidFill>
            </a:endParaRPr>
          </a:p>
        </p:txBody>
      </p:sp>
      <p:grpSp>
        <p:nvGrpSpPr>
          <p:cNvPr id="31" name="グループ化 30"/>
          <p:cNvGrpSpPr/>
          <p:nvPr/>
        </p:nvGrpSpPr>
        <p:grpSpPr>
          <a:xfrm>
            <a:off x="294497" y="2011153"/>
            <a:ext cx="730555" cy="1116677"/>
            <a:chOff x="310607" y="1992958"/>
            <a:chExt cx="1020661" cy="1344533"/>
          </a:xfrm>
        </p:grpSpPr>
        <p:cxnSp>
          <p:nvCxnSpPr>
            <p:cNvPr id="32" name="直線コネクタ 3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1303972" y="2006138"/>
            <a:ext cx="730555" cy="1116677"/>
            <a:chOff x="310607" y="1992958"/>
            <a:chExt cx="1020661" cy="1344533"/>
          </a:xfrm>
        </p:grpSpPr>
        <p:cxnSp>
          <p:nvCxnSpPr>
            <p:cNvPr id="38" name="直線コネクタ 3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2257340" y="2004292"/>
            <a:ext cx="730555" cy="1116677"/>
            <a:chOff x="310607" y="1992958"/>
            <a:chExt cx="1020661" cy="1344533"/>
          </a:xfrm>
        </p:grpSpPr>
        <p:cxnSp>
          <p:nvCxnSpPr>
            <p:cNvPr id="44" name="直線コネクタ 4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3203848" y="2012003"/>
            <a:ext cx="730555" cy="1116677"/>
            <a:chOff x="310607" y="1992958"/>
            <a:chExt cx="1020661" cy="1344533"/>
          </a:xfrm>
        </p:grpSpPr>
        <p:cxnSp>
          <p:nvCxnSpPr>
            <p:cNvPr id="50" name="直線コネクタ 4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4197474" y="2017018"/>
            <a:ext cx="730555" cy="1116677"/>
            <a:chOff x="310607" y="1992958"/>
            <a:chExt cx="1020661" cy="1344533"/>
          </a:xfrm>
        </p:grpSpPr>
        <p:cxnSp>
          <p:nvCxnSpPr>
            <p:cNvPr id="56" name="直線コネクタ 55"/>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5174226" y="2017018"/>
            <a:ext cx="730555" cy="1116677"/>
            <a:chOff x="310607" y="1992958"/>
            <a:chExt cx="1020661" cy="1344533"/>
          </a:xfrm>
        </p:grpSpPr>
        <p:cxnSp>
          <p:nvCxnSpPr>
            <p:cNvPr id="62" name="直線コネクタ 6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6156176" y="2036310"/>
            <a:ext cx="730555" cy="1116677"/>
            <a:chOff x="310607" y="1992958"/>
            <a:chExt cx="1020661" cy="1344533"/>
          </a:xfrm>
        </p:grpSpPr>
        <p:cxnSp>
          <p:nvCxnSpPr>
            <p:cNvPr id="68" name="直線コネクタ 6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7105070" y="2036310"/>
            <a:ext cx="730555" cy="1116677"/>
            <a:chOff x="310607" y="1992958"/>
            <a:chExt cx="1020661" cy="1344533"/>
          </a:xfrm>
        </p:grpSpPr>
        <p:cxnSp>
          <p:nvCxnSpPr>
            <p:cNvPr id="74" name="直線コネクタ 7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8032015" y="2017018"/>
            <a:ext cx="730555" cy="1116677"/>
            <a:chOff x="310607" y="1992958"/>
            <a:chExt cx="1020661" cy="1344533"/>
          </a:xfrm>
        </p:grpSpPr>
        <p:cxnSp>
          <p:nvCxnSpPr>
            <p:cNvPr id="80" name="直線コネクタ 7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p:cNvSpPr txBox="1"/>
          <p:nvPr/>
        </p:nvSpPr>
        <p:spPr>
          <a:xfrm>
            <a:off x="375653" y="1387421"/>
            <a:ext cx="640152" cy="461665"/>
          </a:xfrm>
          <a:prstGeom prst="rect">
            <a:avLst/>
          </a:prstGeom>
          <a:noFill/>
        </p:spPr>
        <p:txBody>
          <a:bodyPr wrap="square" rtlCol="0">
            <a:spAutoFit/>
          </a:bodyPr>
          <a:lstStyle/>
          <a:p>
            <a:r>
              <a:rPr lang="en-US" altLang="ja-JP" sz="2400" b="1" i="1" dirty="0" smtClean="0"/>
              <a:t>3d</a:t>
            </a:r>
            <a:r>
              <a:rPr lang="en-US" altLang="ja-JP" sz="2400" b="1" baseline="30000" dirty="0"/>
              <a:t>1</a:t>
            </a:r>
            <a:endParaRPr lang="ja-JP" altLang="en-US" sz="2400" b="1" baseline="30000" dirty="0"/>
          </a:p>
        </p:txBody>
      </p:sp>
      <p:sp>
        <p:nvSpPr>
          <p:cNvPr id="86" name="テキスト ボックス 85"/>
          <p:cNvSpPr txBox="1"/>
          <p:nvPr/>
        </p:nvSpPr>
        <p:spPr>
          <a:xfrm>
            <a:off x="1394375" y="13874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2</a:t>
            </a:r>
            <a:endParaRPr lang="ja-JP" altLang="en-US" sz="2400" b="1" baseline="30000" dirty="0"/>
          </a:p>
        </p:txBody>
      </p:sp>
      <p:sp>
        <p:nvSpPr>
          <p:cNvPr id="87" name="テキスト ボックス 86"/>
          <p:cNvSpPr txBox="1"/>
          <p:nvPr/>
        </p:nvSpPr>
        <p:spPr>
          <a:xfrm>
            <a:off x="2373963"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3</a:t>
            </a:r>
            <a:endParaRPr lang="ja-JP" altLang="en-US" sz="2400" b="1" baseline="30000" dirty="0"/>
          </a:p>
        </p:txBody>
      </p:sp>
      <p:sp>
        <p:nvSpPr>
          <p:cNvPr id="88" name="テキスト ボックス 87"/>
          <p:cNvSpPr txBox="1"/>
          <p:nvPr/>
        </p:nvSpPr>
        <p:spPr>
          <a:xfrm>
            <a:off x="3244425"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4</a:t>
            </a:r>
            <a:endParaRPr lang="ja-JP" altLang="en-US" sz="2400" b="1" baseline="30000" dirty="0"/>
          </a:p>
        </p:txBody>
      </p:sp>
      <p:sp>
        <p:nvSpPr>
          <p:cNvPr id="89" name="テキスト ボックス 88"/>
          <p:cNvSpPr txBox="1"/>
          <p:nvPr/>
        </p:nvSpPr>
        <p:spPr>
          <a:xfrm>
            <a:off x="4287877" y="1393408"/>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5</a:t>
            </a:r>
            <a:endParaRPr lang="ja-JP" altLang="en-US" sz="2400" b="1" baseline="30000" dirty="0"/>
          </a:p>
        </p:txBody>
      </p:sp>
      <p:sp>
        <p:nvSpPr>
          <p:cNvPr id="90" name="テキスト ボックス 89"/>
          <p:cNvSpPr txBox="1"/>
          <p:nvPr/>
        </p:nvSpPr>
        <p:spPr>
          <a:xfrm>
            <a:off x="5277543" y="1369446"/>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6</a:t>
            </a:r>
            <a:endParaRPr lang="ja-JP" altLang="en-US" sz="2400" b="1" baseline="30000" dirty="0"/>
          </a:p>
        </p:txBody>
      </p:sp>
      <p:sp>
        <p:nvSpPr>
          <p:cNvPr id="91" name="テキスト ボックス 90"/>
          <p:cNvSpPr txBox="1"/>
          <p:nvPr/>
        </p:nvSpPr>
        <p:spPr>
          <a:xfrm>
            <a:off x="6206001" y="1393407"/>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7</a:t>
            </a:r>
            <a:endParaRPr lang="ja-JP" altLang="en-US" sz="2400" b="1" baseline="30000" dirty="0"/>
          </a:p>
        </p:txBody>
      </p:sp>
      <p:sp>
        <p:nvSpPr>
          <p:cNvPr id="92" name="テキスト ボックス 91"/>
          <p:cNvSpPr txBox="1"/>
          <p:nvPr/>
        </p:nvSpPr>
        <p:spPr>
          <a:xfrm>
            <a:off x="7154895" y="13662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8</a:t>
            </a:r>
            <a:endParaRPr lang="ja-JP" altLang="en-US" sz="2400" b="1" baseline="30000" dirty="0"/>
          </a:p>
        </p:txBody>
      </p:sp>
      <p:sp>
        <p:nvSpPr>
          <p:cNvPr id="93" name="テキスト ボックス 92"/>
          <p:cNvSpPr txBox="1"/>
          <p:nvPr/>
        </p:nvSpPr>
        <p:spPr>
          <a:xfrm>
            <a:off x="8113170" y="136621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9</a:t>
            </a:r>
            <a:endParaRPr lang="ja-JP" altLang="en-US" sz="2400" b="1" baseline="30000" dirty="0"/>
          </a:p>
        </p:txBody>
      </p:sp>
      <p:cxnSp>
        <p:nvCxnSpPr>
          <p:cNvPr id="94" name="直線矢印コネクタ 93"/>
          <p:cNvCxnSpPr/>
          <p:nvPr/>
        </p:nvCxnSpPr>
        <p:spPr>
          <a:xfrm flipV="1">
            <a:off x="467544" y="281359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1447952" y="277080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flipV="1">
            <a:off x="1664625"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2419624"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2617993" y="279789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2771800"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3355617"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3548268"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3758208" y="28024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3548268" y="18490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4347450"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4539614" y="28154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4716016" y="280418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4347450" y="18490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4567375" y="184614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5219700" y="27729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V="1">
            <a:off x="5289402"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5364088"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5534879" y="2835207"/>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5666932" y="283887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5854839"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6213000" y="27599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6282702"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6357388"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6528179" y="282220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6660232"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6848139" y="2812875"/>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7163916" y="280418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7233618"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7308304"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7479095" y="286645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7611148" y="287011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7799055" y="2857119"/>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8113170"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V="1">
            <a:off x="8182872"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8257558"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8428349" y="2867526"/>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8560402" y="287119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8748309" y="285819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6483840" y="184614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7332813"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7474971" y="186966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8257558"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8367431"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8567834" y="1903981"/>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3244425" y="3332154"/>
            <a:ext cx="825049" cy="461665"/>
          </a:xfrm>
          <a:prstGeom prst="rect">
            <a:avLst/>
          </a:prstGeom>
          <a:noFill/>
        </p:spPr>
        <p:txBody>
          <a:bodyPr wrap="square" rtlCol="0">
            <a:spAutoFit/>
          </a:bodyPr>
          <a:lstStyle/>
          <a:p>
            <a:r>
              <a:rPr lang="en-US" altLang="ja-JP" sz="2400" b="1" dirty="0" smtClean="0"/>
              <a:t>Mn</a:t>
            </a:r>
            <a:r>
              <a:rPr lang="en-US" altLang="ja-JP" sz="2400" b="1" baseline="30000" dirty="0" smtClean="0"/>
              <a:t>3+</a:t>
            </a:r>
            <a:endParaRPr lang="ja-JP" altLang="en-US" sz="2400" b="1" baseline="30000" dirty="0"/>
          </a:p>
        </p:txBody>
      </p:sp>
      <p:sp>
        <p:nvSpPr>
          <p:cNvPr id="145" name="円/楕円 144"/>
          <p:cNvSpPr/>
          <p:nvPr/>
        </p:nvSpPr>
        <p:spPr>
          <a:xfrm flipH="1">
            <a:off x="2520810" y="1937613"/>
            <a:ext cx="26072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a:xfrm>
            <a:off x="2232784" y="3332154"/>
            <a:ext cx="825049" cy="461665"/>
          </a:xfrm>
          <a:prstGeom prst="rect">
            <a:avLst/>
          </a:prstGeom>
          <a:noFill/>
        </p:spPr>
        <p:txBody>
          <a:bodyPr wrap="square" rtlCol="0">
            <a:spAutoFit/>
          </a:bodyPr>
          <a:lstStyle/>
          <a:p>
            <a:r>
              <a:rPr lang="en-US" altLang="ja-JP" sz="2400" b="1" dirty="0" smtClean="0"/>
              <a:t>Mn</a:t>
            </a:r>
            <a:r>
              <a:rPr lang="en-US" altLang="ja-JP" sz="2400" b="1" baseline="30000" dirty="0"/>
              <a:t>4</a:t>
            </a:r>
            <a:r>
              <a:rPr lang="en-US" altLang="ja-JP" sz="2400" b="1" baseline="30000" dirty="0" smtClean="0"/>
              <a:t>+</a:t>
            </a:r>
            <a:endParaRPr lang="ja-JP" altLang="en-US" sz="2400" b="1" baseline="30000" dirty="0"/>
          </a:p>
        </p:txBody>
      </p:sp>
      <p:pic>
        <p:nvPicPr>
          <p:cNvPr id="1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59" y="3875917"/>
            <a:ext cx="4570423" cy="286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 name="テキスト ボックス 156"/>
          <p:cNvSpPr txBox="1"/>
          <p:nvPr/>
        </p:nvSpPr>
        <p:spPr>
          <a:xfrm>
            <a:off x="134332" y="3562987"/>
            <a:ext cx="2627240" cy="461665"/>
          </a:xfrm>
          <a:prstGeom prst="rect">
            <a:avLst/>
          </a:prstGeom>
          <a:noFill/>
        </p:spPr>
        <p:txBody>
          <a:bodyPr wrap="square" rtlCol="0">
            <a:spAutoFit/>
          </a:bodyPr>
          <a:lstStyle/>
          <a:p>
            <a:r>
              <a:rPr lang="en-US" altLang="ja-JP" sz="2400" b="1" dirty="0" smtClean="0"/>
              <a:t>La</a:t>
            </a:r>
            <a:r>
              <a:rPr lang="en-US" altLang="ja-JP" sz="2400" b="1" baseline="-25000" dirty="0" smtClean="0"/>
              <a:t>0.825</a:t>
            </a:r>
            <a:r>
              <a:rPr lang="en-US" altLang="ja-JP" sz="2400" b="1" dirty="0" smtClean="0"/>
              <a:t>Sr</a:t>
            </a:r>
            <a:r>
              <a:rPr lang="en-US" altLang="ja-JP" sz="2400" b="1" baseline="-25000" dirty="0" smtClean="0"/>
              <a:t>0.175</a:t>
            </a:r>
            <a:r>
              <a:rPr lang="en-US" altLang="ja-JP" sz="2400" b="1" dirty="0" smtClean="0"/>
              <a:t>MnO</a:t>
            </a:r>
            <a:r>
              <a:rPr lang="en-US" altLang="ja-JP" sz="2400" b="1" baseline="-25000" dirty="0" smtClean="0"/>
              <a:t>3</a:t>
            </a:r>
            <a:endParaRPr lang="ja-JP" altLang="en-US" sz="2400" b="1" baseline="-25000" dirty="0"/>
          </a:p>
        </p:txBody>
      </p:sp>
      <p:grpSp>
        <p:nvGrpSpPr>
          <p:cNvPr id="159" name="グループ化 158"/>
          <p:cNvGrpSpPr/>
          <p:nvPr/>
        </p:nvGrpSpPr>
        <p:grpSpPr>
          <a:xfrm>
            <a:off x="4976309" y="3643211"/>
            <a:ext cx="730555" cy="1116677"/>
            <a:chOff x="310607" y="1992958"/>
            <a:chExt cx="1020661" cy="1344533"/>
          </a:xfrm>
        </p:grpSpPr>
        <p:cxnSp>
          <p:nvCxnSpPr>
            <p:cNvPr id="160" name="直線コネクタ 15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グループ化 164"/>
          <p:cNvGrpSpPr/>
          <p:nvPr/>
        </p:nvGrpSpPr>
        <p:grpSpPr>
          <a:xfrm>
            <a:off x="5929677" y="3641365"/>
            <a:ext cx="730555" cy="1116677"/>
            <a:chOff x="310607" y="1992958"/>
            <a:chExt cx="1020661" cy="1344533"/>
          </a:xfrm>
        </p:grpSpPr>
        <p:cxnSp>
          <p:nvCxnSpPr>
            <p:cNvPr id="166" name="直線コネクタ 165"/>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グループ化 170"/>
          <p:cNvGrpSpPr/>
          <p:nvPr/>
        </p:nvGrpSpPr>
        <p:grpSpPr>
          <a:xfrm>
            <a:off x="6876185" y="3649076"/>
            <a:ext cx="730555" cy="1116677"/>
            <a:chOff x="310607" y="1992958"/>
            <a:chExt cx="1020661" cy="1344533"/>
          </a:xfrm>
        </p:grpSpPr>
        <p:cxnSp>
          <p:nvCxnSpPr>
            <p:cNvPr id="172" name="直線コネクタ 17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グループ化 176"/>
          <p:cNvGrpSpPr/>
          <p:nvPr/>
        </p:nvGrpSpPr>
        <p:grpSpPr>
          <a:xfrm>
            <a:off x="7869811" y="3654091"/>
            <a:ext cx="730555" cy="1116677"/>
            <a:chOff x="310607" y="1992958"/>
            <a:chExt cx="1020661" cy="1344533"/>
          </a:xfrm>
        </p:grpSpPr>
        <p:cxnSp>
          <p:nvCxnSpPr>
            <p:cNvPr id="178" name="直線コネクタ 17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直線矢印コネクタ 182"/>
          <p:cNvCxnSpPr/>
          <p:nvPr/>
        </p:nvCxnSpPr>
        <p:spPr>
          <a:xfrm flipV="1">
            <a:off x="5237575" y="4439513"/>
            <a:ext cx="297304" cy="43933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6" name="直線矢印コネクタ 185"/>
          <p:cNvCxnSpPr/>
          <p:nvPr/>
        </p:nvCxnSpPr>
        <p:spPr>
          <a:xfrm flipV="1">
            <a:off x="5196396" y="3517620"/>
            <a:ext cx="307774"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7" name="直線矢印コネクタ 186"/>
          <p:cNvCxnSpPr/>
          <p:nvPr/>
        </p:nvCxnSpPr>
        <p:spPr>
          <a:xfrm>
            <a:off x="6156176" y="3508697"/>
            <a:ext cx="351405" cy="4424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直線矢印コネクタ 188"/>
          <p:cNvCxnSpPr/>
          <p:nvPr/>
        </p:nvCxnSpPr>
        <p:spPr>
          <a:xfrm flipH="1" flipV="1">
            <a:off x="8113171" y="3546144"/>
            <a:ext cx="226206" cy="442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直線矢印コネクタ 194"/>
          <p:cNvCxnSpPr/>
          <p:nvPr/>
        </p:nvCxnSpPr>
        <p:spPr>
          <a:xfrm>
            <a:off x="6103064" y="4485031"/>
            <a:ext cx="359275" cy="42768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1714452" y="3793820"/>
            <a:ext cx="3261858" cy="631592"/>
          </a:xfrm>
          <a:prstGeom prst="rightArrow">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6" name="直線矢印コネクタ 195"/>
          <p:cNvCxnSpPr/>
          <p:nvPr/>
        </p:nvCxnSpPr>
        <p:spPr>
          <a:xfrm flipH="1" flipV="1">
            <a:off x="6960808" y="4499258"/>
            <a:ext cx="406216" cy="39922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flipH="1" flipV="1">
            <a:off x="8175739" y="4439513"/>
            <a:ext cx="163638" cy="47401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右矢印 22"/>
          <p:cNvSpPr/>
          <p:nvPr/>
        </p:nvSpPr>
        <p:spPr>
          <a:xfrm>
            <a:off x="6748957" y="3441884"/>
            <a:ext cx="518554" cy="57606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6876185" y="3470402"/>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grpSp>
        <p:nvGrpSpPr>
          <p:cNvPr id="202" name="グループ化 201"/>
          <p:cNvGrpSpPr/>
          <p:nvPr/>
        </p:nvGrpSpPr>
        <p:grpSpPr>
          <a:xfrm>
            <a:off x="4998930" y="5481451"/>
            <a:ext cx="730555" cy="1116677"/>
            <a:chOff x="310607" y="1992958"/>
            <a:chExt cx="1020661" cy="1344533"/>
          </a:xfrm>
        </p:grpSpPr>
        <p:cxnSp>
          <p:nvCxnSpPr>
            <p:cNvPr id="203" name="直線コネクタ 202"/>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グループ化 207"/>
          <p:cNvGrpSpPr/>
          <p:nvPr/>
        </p:nvGrpSpPr>
        <p:grpSpPr>
          <a:xfrm>
            <a:off x="5952298" y="5479605"/>
            <a:ext cx="730555" cy="1116677"/>
            <a:chOff x="310607" y="1992958"/>
            <a:chExt cx="1020661" cy="1344533"/>
          </a:xfrm>
        </p:grpSpPr>
        <p:cxnSp>
          <p:nvCxnSpPr>
            <p:cNvPr id="209" name="直線コネクタ 208"/>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4" name="グループ化 213"/>
          <p:cNvGrpSpPr/>
          <p:nvPr/>
        </p:nvGrpSpPr>
        <p:grpSpPr>
          <a:xfrm>
            <a:off x="6898806" y="5487316"/>
            <a:ext cx="730555" cy="1116677"/>
            <a:chOff x="310607" y="1992958"/>
            <a:chExt cx="1020661" cy="1344533"/>
          </a:xfrm>
        </p:grpSpPr>
        <p:cxnSp>
          <p:nvCxnSpPr>
            <p:cNvPr id="215" name="直線コネクタ 214"/>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グループ化 219"/>
          <p:cNvGrpSpPr/>
          <p:nvPr/>
        </p:nvGrpSpPr>
        <p:grpSpPr>
          <a:xfrm>
            <a:off x="7892432" y="5492331"/>
            <a:ext cx="730555" cy="1116677"/>
            <a:chOff x="310607" y="1992958"/>
            <a:chExt cx="1020661" cy="1344533"/>
          </a:xfrm>
        </p:grpSpPr>
        <p:cxnSp>
          <p:nvCxnSpPr>
            <p:cNvPr id="221" name="直線コネクタ 220"/>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6" name="直線矢印コネクタ 225"/>
          <p:cNvCxnSpPr/>
          <p:nvPr/>
        </p:nvCxnSpPr>
        <p:spPr>
          <a:xfrm flipV="1">
            <a:off x="5329986" y="6165356"/>
            <a:ext cx="176104" cy="56690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7" name="直線矢印コネクタ 226"/>
          <p:cNvCxnSpPr/>
          <p:nvPr/>
        </p:nvCxnSpPr>
        <p:spPr>
          <a:xfrm flipV="1">
            <a:off x="5336962" y="5308642"/>
            <a:ext cx="128544"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8" name="直線矢印コネクタ 227"/>
          <p:cNvCxnSpPr/>
          <p:nvPr/>
        </p:nvCxnSpPr>
        <p:spPr>
          <a:xfrm flipH="1" flipV="1">
            <a:off x="6191623" y="5323106"/>
            <a:ext cx="21377" cy="5037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9" name="直線矢印コネクタ 228"/>
          <p:cNvCxnSpPr/>
          <p:nvPr/>
        </p:nvCxnSpPr>
        <p:spPr>
          <a:xfrm flipV="1">
            <a:off x="8194360" y="5326494"/>
            <a:ext cx="107968" cy="5003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直線矢印コネクタ 229"/>
          <p:cNvCxnSpPr/>
          <p:nvPr/>
        </p:nvCxnSpPr>
        <p:spPr>
          <a:xfrm flipH="1" flipV="1">
            <a:off x="6266689" y="6175572"/>
            <a:ext cx="47281" cy="56344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flipV="1">
            <a:off x="7154895" y="6192604"/>
            <a:ext cx="20018" cy="54876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flipV="1">
            <a:off x="8194360" y="6211804"/>
            <a:ext cx="167638" cy="52045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3" name="右矢印 232"/>
          <p:cNvSpPr/>
          <p:nvPr/>
        </p:nvSpPr>
        <p:spPr>
          <a:xfrm>
            <a:off x="6624825" y="5280124"/>
            <a:ext cx="518554" cy="57606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テキスト ボックス 233"/>
          <p:cNvSpPr txBox="1"/>
          <p:nvPr/>
        </p:nvSpPr>
        <p:spPr>
          <a:xfrm>
            <a:off x="6752053" y="5308642"/>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sp>
        <p:nvSpPr>
          <p:cNvPr id="240" name="右矢印 239"/>
          <p:cNvSpPr/>
          <p:nvPr/>
        </p:nvSpPr>
        <p:spPr>
          <a:xfrm>
            <a:off x="7512617" y="5289421"/>
            <a:ext cx="518554" cy="57606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テキスト ボックス 240"/>
          <p:cNvSpPr txBox="1"/>
          <p:nvPr/>
        </p:nvSpPr>
        <p:spPr>
          <a:xfrm>
            <a:off x="7639845" y="5317939"/>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sp>
        <p:nvSpPr>
          <p:cNvPr id="242" name="上矢印 241"/>
          <p:cNvSpPr/>
          <p:nvPr/>
        </p:nvSpPr>
        <p:spPr>
          <a:xfrm>
            <a:off x="3960966" y="5280124"/>
            <a:ext cx="5183034" cy="1388387"/>
          </a:xfrm>
          <a:prstGeom prst="upArrow">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右矢印 242"/>
          <p:cNvSpPr/>
          <p:nvPr/>
        </p:nvSpPr>
        <p:spPr>
          <a:xfrm>
            <a:off x="1686058" y="5492331"/>
            <a:ext cx="3503357" cy="631592"/>
          </a:xfrm>
          <a:prstGeom prst="rightArrow">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テキスト ボックス 243"/>
          <p:cNvSpPr txBox="1"/>
          <p:nvPr/>
        </p:nvSpPr>
        <p:spPr>
          <a:xfrm>
            <a:off x="5174226" y="5808127"/>
            <a:ext cx="3735761" cy="461665"/>
          </a:xfrm>
          <a:prstGeom prst="rect">
            <a:avLst/>
          </a:prstGeom>
          <a:noFill/>
        </p:spPr>
        <p:txBody>
          <a:bodyPr wrap="square" rtlCol="0">
            <a:spAutoFit/>
          </a:bodyPr>
          <a:lstStyle/>
          <a:p>
            <a:r>
              <a:rPr lang="en-US" altLang="ja-JP" sz="2400" b="1" i="1" dirty="0">
                <a:solidFill>
                  <a:srgbClr val="7030A0"/>
                </a:solidFill>
              </a:rPr>
              <a:t>a</a:t>
            </a:r>
            <a:r>
              <a:rPr lang="en-US" altLang="ja-JP" sz="2400" b="1" i="1" dirty="0" smtClean="0">
                <a:solidFill>
                  <a:srgbClr val="7030A0"/>
                </a:solidFill>
              </a:rPr>
              <a:t>pplied magnetic field</a:t>
            </a:r>
            <a:endParaRPr lang="ja-JP" altLang="en-US" sz="2400" b="1" i="1" baseline="30000" dirty="0">
              <a:solidFill>
                <a:srgbClr val="7030A0"/>
              </a:solidFill>
            </a:endParaRPr>
          </a:p>
        </p:txBody>
      </p:sp>
      <p:sp>
        <p:nvSpPr>
          <p:cNvPr id="254" name="正方形/長方形 253"/>
          <p:cNvSpPr/>
          <p:nvPr/>
        </p:nvSpPr>
        <p:spPr>
          <a:xfrm>
            <a:off x="2312714" y="1366219"/>
            <a:ext cx="1648252" cy="43447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1532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t</a:t>
            </a:r>
            <a:r>
              <a:rPr lang="en-US" altLang="ja-JP" sz="4400" b="1" dirty="0" smtClean="0">
                <a:solidFill>
                  <a:srgbClr val="3366FF"/>
                </a:solidFill>
              </a:rPr>
              <a:t>hermoelectric cobalt oxide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11</a:t>
            </a:fld>
            <a:endParaRPr kumimoji="1" lang="ja-JP" altLang="en-US"/>
          </a:p>
        </p:txBody>
      </p:sp>
      <p:grpSp>
        <p:nvGrpSpPr>
          <p:cNvPr id="31" name="グループ化 30"/>
          <p:cNvGrpSpPr/>
          <p:nvPr/>
        </p:nvGrpSpPr>
        <p:grpSpPr>
          <a:xfrm>
            <a:off x="294497" y="2011153"/>
            <a:ext cx="730555" cy="1116677"/>
            <a:chOff x="310607" y="1992958"/>
            <a:chExt cx="1020661" cy="1344533"/>
          </a:xfrm>
        </p:grpSpPr>
        <p:cxnSp>
          <p:nvCxnSpPr>
            <p:cNvPr id="32" name="直線コネクタ 3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1303972" y="2006138"/>
            <a:ext cx="730555" cy="1116677"/>
            <a:chOff x="310607" y="1992958"/>
            <a:chExt cx="1020661" cy="1344533"/>
          </a:xfrm>
        </p:grpSpPr>
        <p:cxnSp>
          <p:nvCxnSpPr>
            <p:cNvPr id="38" name="直線コネクタ 3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2257340" y="2004292"/>
            <a:ext cx="730555" cy="1116677"/>
            <a:chOff x="310607" y="1992958"/>
            <a:chExt cx="1020661" cy="1344533"/>
          </a:xfrm>
        </p:grpSpPr>
        <p:cxnSp>
          <p:nvCxnSpPr>
            <p:cNvPr id="44" name="直線コネクタ 4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3203848" y="2012003"/>
            <a:ext cx="730555" cy="1116677"/>
            <a:chOff x="310607" y="1992958"/>
            <a:chExt cx="1020661" cy="1344533"/>
          </a:xfrm>
        </p:grpSpPr>
        <p:cxnSp>
          <p:nvCxnSpPr>
            <p:cNvPr id="50" name="直線コネクタ 4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4197474" y="2017018"/>
            <a:ext cx="730555" cy="1116677"/>
            <a:chOff x="310607" y="1992958"/>
            <a:chExt cx="1020661" cy="1344533"/>
          </a:xfrm>
        </p:grpSpPr>
        <p:cxnSp>
          <p:nvCxnSpPr>
            <p:cNvPr id="56" name="直線コネクタ 55"/>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5174226" y="2017018"/>
            <a:ext cx="730555" cy="1116677"/>
            <a:chOff x="310607" y="1992958"/>
            <a:chExt cx="1020661" cy="1344533"/>
          </a:xfrm>
        </p:grpSpPr>
        <p:cxnSp>
          <p:nvCxnSpPr>
            <p:cNvPr id="62" name="直線コネクタ 6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6156176" y="2036310"/>
            <a:ext cx="730555" cy="1116677"/>
            <a:chOff x="310607" y="1992958"/>
            <a:chExt cx="1020661" cy="1344533"/>
          </a:xfrm>
        </p:grpSpPr>
        <p:cxnSp>
          <p:nvCxnSpPr>
            <p:cNvPr id="68" name="直線コネクタ 6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7105070" y="2036310"/>
            <a:ext cx="730555" cy="1116677"/>
            <a:chOff x="310607" y="1992958"/>
            <a:chExt cx="1020661" cy="1344533"/>
          </a:xfrm>
        </p:grpSpPr>
        <p:cxnSp>
          <p:nvCxnSpPr>
            <p:cNvPr id="74" name="直線コネクタ 7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8032015" y="2017018"/>
            <a:ext cx="730555" cy="1116677"/>
            <a:chOff x="310607" y="1992958"/>
            <a:chExt cx="1020661" cy="1344533"/>
          </a:xfrm>
        </p:grpSpPr>
        <p:cxnSp>
          <p:nvCxnSpPr>
            <p:cNvPr id="80" name="直線コネクタ 7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p:cNvSpPr txBox="1"/>
          <p:nvPr/>
        </p:nvSpPr>
        <p:spPr>
          <a:xfrm>
            <a:off x="375653" y="1387421"/>
            <a:ext cx="640152" cy="461665"/>
          </a:xfrm>
          <a:prstGeom prst="rect">
            <a:avLst/>
          </a:prstGeom>
          <a:noFill/>
        </p:spPr>
        <p:txBody>
          <a:bodyPr wrap="square" rtlCol="0">
            <a:spAutoFit/>
          </a:bodyPr>
          <a:lstStyle/>
          <a:p>
            <a:r>
              <a:rPr lang="en-US" altLang="ja-JP" sz="2400" b="1" i="1" dirty="0" smtClean="0"/>
              <a:t>3d</a:t>
            </a:r>
            <a:r>
              <a:rPr lang="en-US" altLang="ja-JP" sz="2400" b="1" baseline="30000" dirty="0"/>
              <a:t>1</a:t>
            </a:r>
            <a:endParaRPr lang="ja-JP" altLang="en-US" sz="2400" b="1" baseline="30000" dirty="0"/>
          </a:p>
        </p:txBody>
      </p:sp>
      <p:sp>
        <p:nvSpPr>
          <p:cNvPr id="86" name="テキスト ボックス 85"/>
          <p:cNvSpPr txBox="1"/>
          <p:nvPr/>
        </p:nvSpPr>
        <p:spPr>
          <a:xfrm>
            <a:off x="1394375" y="13874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2</a:t>
            </a:r>
            <a:endParaRPr lang="ja-JP" altLang="en-US" sz="2400" b="1" baseline="30000" dirty="0"/>
          </a:p>
        </p:txBody>
      </p:sp>
      <p:sp>
        <p:nvSpPr>
          <p:cNvPr id="87" name="テキスト ボックス 86"/>
          <p:cNvSpPr txBox="1"/>
          <p:nvPr/>
        </p:nvSpPr>
        <p:spPr>
          <a:xfrm>
            <a:off x="2373963"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3</a:t>
            </a:r>
            <a:endParaRPr lang="ja-JP" altLang="en-US" sz="2400" b="1" baseline="30000" dirty="0"/>
          </a:p>
        </p:txBody>
      </p:sp>
      <p:sp>
        <p:nvSpPr>
          <p:cNvPr id="88" name="テキスト ボックス 87"/>
          <p:cNvSpPr txBox="1"/>
          <p:nvPr/>
        </p:nvSpPr>
        <p:spPr>
          <a:xfrm>
            <a:off x="3244425"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4</a:t>
            </a:r>
            <a:endParaRPr lang="ja-JP" altLang="en-US" sz="2400" b="1" baseline="30000" dirty="0"/>
          </a:p>
        </p:txBody>
      </p:sp>
      <p:sp>
        <p:nvSpPr>
          <p:cNvPr id="89" name="テキスト ボックス 88"/>
          <p:cNvSpPr txBox="1"/>
          <p:nvPr/>
        </p:nvSpPr>
        <p:spPr>
          <a:xfrm>
            <a:off x="4287877" y="1393408"/>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5</a:t>
            </a:r>
            <a:endParaRPr lang="ja-JP" altLang="en-US" sz="2400" b="1" baseline="30000" dirty="0"/>
          </a:p>
        </p:txBody>
      </p:sp>
      <p:sp>
        <p:nvSpPr>
          <p:cNvPr id="90" name="テキスト ボックス 89"/>
          <p:cNvSpPr txBox="1"/>
          <p:nvPr/>
        </p:nvSpPr>
        <p:spPr>
          <a:xfrm>
            <a:off x="5277543" y="1369446"/>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6</a:t>
            </a:r>
            <a:endParaRPr lang="ja-JP" altLang="en-US" sz="2400" b="1" baseline="30000" dirty="0"/>
          </a:p>
        </p:txBody>
      </p:sp>
      <p:sp>
        <p:nvSpPr>
          <p:cNvPr id="91" name="テキスト ボックス 90"/>
          <p:cNvSpPr txBox="1"/>
          <p:nvPr/>
        </p:nvSpPr>
        <p:spPr>
          <a:xfrm>
            <a:off x="6206001" y="1393407"/>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7</a:t>
            </a:r>
            <a:endParaRPr lang="ja-JP" altLang="en-US" sz="2400" b="1" baseline="30000" dirty="0"/>
          </a:p>
        </p:txBody>
      </p:sp>
      <p:sp>
        <p:nvSpPr>
          <p:cNvPr id="92" name="テキスト ボックス 91"/>
          <p:cNvSpPr txBox="1"/>
          <p:nvPr/>
        </p:nvSpPr>
        <p:spPr>
          <a:xfrm>
            <a:off x="7154895" y="13662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8</a:t>
            </a:r>
            <a:endParaRPr lang="ja-JP" altLang="en-US" sz="2400" b="1" baseline="30000" dirty="0"/>
          </a:p>
        </p:txBody>
      </p:sp>
      <p:sp>
        <p:nvSpPr>
          <p:cNvPr id="93" name="テキスト ボックス 92"/>
          <p:cNvSpPr txBox="1"/>
          <p:nvPr/>
        </p:nvSpPr>
        <p:spPr>
          <a:xfrm>
            <a:off x="8113170" y="136621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9</a:t>
            </a:r>
            <a:endParaRPr lang="ja-JP" altLang="en-US" sz="2400" b="1" baseline="30000" dirty="0"/>
          </a:p>
        </p:txBody>
      </p:sp>
      <p:cxnSp>
        <p:nvCxnSpPr>
          <p:cNvPr id="94" name="直線矢印コネクタ 93"/>
          <p:cNvCxnSpPr/>
          <p:nvPr/>
        </p:nvCxnSpPr>
        <p:spPr>
          <a:xfrm flipV="1">
            <a:off x="467544" y="281359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1447952" y="277080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flipV="1">
            <a:off x="1664625"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2419624"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2617993" y="279789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2771800"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3355617"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3548268"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3758208" y="28024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3548268" y="18490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4243174" y="284499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4336880" y="284668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4395365" y="282324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5219700" y="27729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V="1">
            <a:off x="5289402"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5364088"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5534879" y="2835207"/>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5666932" y="283887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5854839"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6213000" y="27599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6282702"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6357388"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6528179" y="282220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6660232"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6848139" y="2812875"/>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7163916" y="280418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7233618"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7308304"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7479095" y="286645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7611148" y="287011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7799055" y="2857119"/>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8113170"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V="1">
            <a:off x="8182872"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8257558"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8428349" y="2867526"/>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8560402" y="287119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8748309" y="285819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6483840" y="184614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7332813"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7474971" y="186966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8257558"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8367431"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8567834" y="1903981"/>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5219700" y="3360656"/>
            <a:ext cx="825049" cy="461665"/>
          </a:xfrm>
          <a:prstGeom prst="rect">
            <a:avLst/>
          </a:prstGeom>
          <a:noFill/>
        </p:spPr>
        <p:txBody>
          <a:bodyPr wrap="square" rtlCol="0">
            <a:spAutoFit/>
          </a:bodyPr>
          <a:lstStyle/>
          <a:p>
            <a:r>
              <a:rPr lang="en-US" altLang="ja-JP" sz="2400" b="1" dirty="0" smtClean="0"/>
              <a:t>Co</a:t>
            </a:r>
            <a:r>
              <a:rPr lang="en-US" altLang="ja-JP" sz="2400" b="1" baseline="30000" dirty="0" smtClean="0"/>
              <a:t>3+</a:t>
            </a:r>
            <a:endParaRPr lang="ja-JP" altLang="en-US" sz="2400" b="1" baseline="30000" dirty="0"/>
          </a:p>
        </p:txBody>
      </p:sp>
      <p:sp>
        <p:nvSpPr>
          <p:cNvPr id="145" name="円/楕円 144"/>
          <p:cNvSpPr/>
          <p:nvPr/>
        </p:nvSpPr>
        <p:spPr>
          <a:xfrm flipH="1">
            <a:off x="4788420" y="2932670"/>
            <a:ext cx="26072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862790" y="3393312"/>
            <a:ext cx="1831249" cy="461665"/>
          </a:xfrm>
          <a:prstGeom prst="rect">
            <a:avLst/>
          </a:prstGeom>
          <a:noFill/>
        </p:spPr>
        <p:txBody>
          <a:bodyPr wrap="square" rtlCol="0">
            <a:spAutoFit/>
          </a:bodyPr>
          <a:lstStyle/>
          <a:p>
            <a:r>
              <a:rPr lang="en-US" altLang="ja-JP" sz="2400" b="1" dirty="0" smtClean="0"/>
              <a:t>Na</a:t>
            </a:r>
            <a:r>
              <a:rPr lang="en-US" altLang="ja-JP" sz="2400" b="1" baseline="-25000" dirty="0" smtClean="0"/>
              <a:t>x</a:t>
            </a:r>
            <a:r>
              <a:rPr lang="en-US" altLang="ja-JP" sz="2400" b="1" dirty="0" smtClean="0"/>
              <a:t>CoO</a:t>
            </a:r>
            <a:r>
              <a:rPr lang="en-US" altLang="ja-JP" sz="2400" b="1" baseline="-25000" dirty="0"/>
              <a:t>2</a:t>
            </a:r>
            <a:endParaRPr lang="ja-JP" altLang="en-US" sz="2400" b="1" baseline="-25000" dirty="0"/>
          </a:p>
        </p:txBody>
      </p:sp>
      <p:sp>
        <p:nvSpPr>
          <p:cNvPr id="155" name="正方形/長方形 154"/>
          <p:cNvSpPr/>
          <p:nvPr/>
        </p:nvSpPr>
        <p:spPr>
          <a:xfrm>
            <a:off x="4243174" y="1345671"/>
            <a:ext cx="1648252" cy="43447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6" name="直線矢印コネクタ 155"/>
          <p:cNvCxnSpPr/>
          <p:nvPr/>
        </p:nvCxnSpPr>
        <p:spPr>
          <a:xfrm>
            <a:off x="4569404" y="289355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p:nvPr/>
        </p:nvCxnSpPr>
        <p:spPr>
          <a:xfrm>
            <a:off x="4716016" y="2888959"/>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4299402" y="3360656"/>
            <a:ext cx="825049" cy="461665"/>
          </a:xfrm>
          <a:prstGeom prst="rect">
            <a:avLst/>
          </a:prstGeom>
          <a:noFill/>
        </p:spPr>
        <p:txBody>
          <a:bodyPr wrap="square" rtlCol="0">
            <a:spAutoFit/>
          </a:bodyPr>
          <a:lstStyle/>
          <a:p>
            <a:r>
              <a:rPr lang="en-US" altLang="ja-JP" sz="2400" b="1" dirty="0" smtClean="0"/>
              <a:t>Co</a:t>
            </a:r>
            <a:r>
              <a:rPr lang="en-US" altLang="ja-JP" sz="2400" b="1" baseline="30000" dirty="0"/>
              <a:t>4</a:t>
            </a:r>
            <a:r>
              <a:rPr lang="en-US" altLang="ja-JP" sz="2400" b="1" baseline="30000" dirty="0" smtClean="0"/>
              <a:t>+</a:t>
            </a:r>
            <a:endParaRPr lang="ja-JP" altLang="en-US" sz="2400" b="1" baseline="300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721" y="3481414"/>
            <a:ext cx="32385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0" name="テキスト ボックス 159"/>
          <p:cNvSpPr txBox="1"/>
          <p:nvPr/>
        </p:nvSpPr>
        <p:spPr>
          <a:xfrm>
            <a:off x="4209906" y="3793726"/>
            <a:ext cx="973568"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6</a:t>
            </a:r>
            <a:endParaRPr lang="ja-JP" altLang="en-US" sz="2400" b="1" dirty="0">
              <a:solidFill>
                <a:srgbClr val="FF0000"/>
              </a:solidFill>
            </a:endParaRPr>
          </a:p>
        </p:txBody>
      </p:sp>
      <p:sp>
        <p:nvSpPr>
          <p:cNvPr id="161" name="テキスト ボックス 160"/>
          <p:cNvSpPr txBox="1"/>
          <p:nvPr/>
        </p:nvSpPr>
        <p:spPr>
          <a:xfrm>
            <a:off x="5145440" y="3793724"/>
            <a:ext cx="973568"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a:solidFill>
                  <a:srgbClr val="FF0000"/>
                </a:solidFill>
              </a:rPr>
              <a:t>3</a:t>
            </a:r>
            <a:r>
              <a:rPr lang="en-US" altLang="ja-JP" sz="2400" b="1" dirty="0" smtClean="0">
                <a:solidFill>
                  <a:srgbClr val="FF0000"/>
                </a:solidFill>
              </a:rPr>
              <a:t>= </a:t>
            </a:r>
            <a:r>
              <a:rPr lang="en-US" altLang="ja-JP" sz="2400" b="1" dirty="0">
                <a:solidFill>
                  <a:srgbClr val="FF0000"/>
                </a:solidFill>
              </a:rPr>
              <a:t>1</a:t>
            </a:r>
            <a:endParaRPr lang="ja-JP" altLang="en-US" sz="2400" b="1" dirty="0">
              <a:solidFill>
                <a:srgbClr val="FF0000"/>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186130239"/>
              </p:ext>
            </p:extLst>
          </p:nvPr>
        </p:nvGraphicFramePr>
        <p:xfrm>
          <a:off x="3763992" y="4330924"/>
          <a:ext cx="2449007" cy="1731621"/>
        </p:xfrm>
        <a:graphic>
          <a:graphicData uri="http://schemas.openxmlformats.org/presentationml/2006/ole">
            <mc:AlternateContent xmlns:mc="http://schemas.openxmlformats.org/markup-compatibility/2006">
              <mc:Choice xmlns:v="urn:schemas-microsoft-com:vml" Requires="v">
                <p:oleObj spid="_x0000_s5533" name="Equation" r:id="rId6" imgW="1257120" imgH="888840" progId="Equation.DSMT4">
                  <p:embed/>
                </p:oleObj>
              </mc:Choice>
              <mc:Fallback>
                <p:oleObj name="Equation" r:id="rId6" imgW="1257120" imgH="888840" progId="Equation.DSMT4">
                  <p:embed/>
                  <p:pic>
                    <p:nvPicPr>
                      <p:cNvPr id="0" name=""/>
                      <p:cNvPicPr/>
                      <p:nvPr/>
                    </p:nvPicPr>
                    <p:blipFill>
                      <a:blip r:embed="rId7"/>
                      <a:stretch>
                        <a:fillRect/>
                      </a:stretch>
                    </p:blipFill>
                    <p:spPr>
                      <a:xfrm>
                        <a:off x="3763992" y="4330924"/>
                        <a:ext cx="2449007" cy="1731621"/>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813240197"/>
              </p:ext>
            </p:extLst>
          </p:nvPr>
        </p:nvGraphicFramePr>
        <p:xfrm>
          <a:off x="4287877" y="6093296"/>
          <a:ext cx="1215135" cy="432048"/>
        </p:xfrm>
        <a:graphic>
          <a:graphicData uri="http://schemas.openxmlformats.org/presentationml/2006/ole">
            <mc:AlternateContent xmlns:mc="http://schemas.openxmlformats.org/markup-compatibility/2006">
              <mc:Choice xmlns:v="urn:schemas-microsoft-com:vml" Requires="v">
                <p:oleObj spid="_x0000_s5534" name="Equation" r:id="rId8" imgW="571320" imgH="203040" progId="Equation.DSMT4">
                  <p:embed/>
                </p:oleObj>
              </mc:Choice>
              <mc:Fallback>
                <p:oleObj name="Equation" r:id="rId8" imgW="571320" imgH="203040" progId="Equation.DSMT4">
                  <p:embed/>
                  <p:pic>
                    <p:nvPicPr>
                      <p:cNvPr id="0" name=""/>
                      <p:cNvPicPr/>
                      <p:nvPr/>
                    </p:nvPicPr>
                    <p:blipFill>
                      <a:blip r:embed="rId9"/>
                      <a:stretch>
                        <a:fillRect/>
                      </a:stretch>
                    </p:blipFill>
                    <p:spPr>
                      <a:xfrm>
                        <a:off x="4287877" y="6093296"/>
                        <a:ext cx="1215135" cy="432048"/>
                      </a:xfrm>
                      <a:prstGeom prst="rect">
                        <a:avLst/>
                      </a:prstGeom>
                    </p:spPr>
                  </p:pic>
                </p:oleObj>
              </mc:Fallback>
            </mc:AlternateContent>
          </a:graphicData>
        </a:graphic>
      </p:graphicFrame>
      <p:pic>
        <p:nvPicPr>
          <p:cNvPr id="51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012" y="3836948"/>
            <a:ext cx="1920951" cy="270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2" name="テキスト ボックス 161"/>
          <p:cNvSpPr txBox="1"/>
          <p:nvPr/>
        </p:nvSpPr>
        <p:spPr>
          <a:xfrm>
            <a:off x="2202518" y="3989106"/>
            <a:ext cx="1831249" cy="461665"/>
          </a:xfrm>
          <a:prstGeom prst="rect">
            <a:avLst/>
          </a:prstGeom>
          <a:noFill/>
        </p:spPr>
        <p:txBody>
          <a:bodyPr wrap="square" rtlCol="0">
            <a:spAutoFit/>
          </a:bodyPr>
          <a:lstStyle/>
          <a:p>
            <a:r>
              <a:rPr lang="en-US" altLang="ja-JP" sz="2400" b="1" dirty="0" smtClean="0"/>
              <a:t>CoO</a:t>
            </a:r>
            <a:r>
              <a:rPr lang="en-US" altLang="ja-JP" sz="2400" b="1" baseline="-25000" dirty="0" smtClean="0"/>
              <a:t>2</a:t>
            </a:r>
            <a:r>
              <a:rPr lang="ja-JP" altLang="en-US" sz="2400" b="1" baseline="-25000" dirty="0"/>
              <a:t> </a:t>
            </a:r>
            <a:r>
              <a:rPr lang="en-US" altLang="ja-JP" sz="2400" b="1" dirty="0" smtClean="0"/>
              <a:t>layer</a:t>
            </a:r>
            <a:endParaRPr lang="ja-JP" altLang="en-US" sz="2400" b="1" baseline="-25000" dirty="0"/>
          </a:p>
        </p:txBody>
      </p:sp>
      <p:sp>
        <p:nvSpPr>
          <p:cNvPr id="163" name="テキスト ボックス 162"/>
          <p:cNvSpPr txBox="1"/>
          <p:nvPr/>
        </p:nvSpPr>
        <p:spPr>
          <a:xfrm>
            <a:off x="2266588" y="4474685"/>
            <a:ext cx="1831249" cy="461665"/>
          </a:xfrm>
          <a:prstGeom prst="rect">
            <a:avLst/>
          </a:prstGeom>
          <a:noFill/>
        </p:spPr>
        <p:txBody>
          <a:bodyPr wrap="square" rtlCol="0">
            <a:spAutoFit/>
          </a:bodyPr>
          <a:lstStyle/>
          <a:p>
            <a:r>
              <a:rPr lang="en-US" altLang="ja-JP" sz="2400" b="1" dirty="0" err="1" smtClean="0"/>
              <a:t>Na</a:t>
            </a:r>
            <a:r>
              <a:rPr lang="en-US" altLang="ja-JP" sz="2400" b="1" baseline="-25000" dirty="0" err="1" smtClean="0"/>
              <a:t>x</a:t>
            </a:r>
            <a:r>
              <a:rPr lang="ja-JP" altLang="en-US" sz="2400" b="1" baseline="-25000" dirty="0" smtClean="0"/>
              <a:t> </a:t>
            </a:r>
            <a:r>
              <a:rPr lang="en-US" altLang="ja-JP" sz="2400" b="1" dirty="0" smtClean="0"/>
              <a:t>layer</a:t>
            </a:r>
            <a:endParaRPr lang="ja-JP" altLang="en-US" sz="2400" b="1" baseline="-25000" dirty="0"/>
          </a:p>
        </p:txBody>
      </p:sp>
      <p:sp>
        <p:nvSpPr>
          <p:cNvPr id="164" name="テキスト ボックス 163"/>
          <p:cNvSpPr txBox="1"/>
          <p:nvPr/>
        </p:nvSpPr>
        <p:spPr>
          <a:xfrm>
            <a:off x="2255979" y="4984827"/>
            <a:ext cx="1831249" cy="461665"/>
          </a:xfrm>
          <a:prstGeom prst="rect">
            <a:avLst/>
          </a:prstGeom>
          <a:noFill/>
        </p:spPr>
        <p:txBody>
          <a:bodyPr wrap="square" rtlCol="0">
            <a:spAutoFit/>
          </a:bodyPr>
          <a:lstStyle/>
          <a:p>
            <a:r>
              <a:rPr lang="en-US" altLang="ja-JP" sz="2400" b="1" dirty="0" smtClean="0"/>
              <a:t>CoO</a:t>
            </a:r>
            <a:r>
              <a:rPr lang="en-US" altLang="ja-JP" sz="2400" b="1" baseline="-25000" dirty="0" smtClean="0"/>
              <a:t>2</a:t>
            </a:r>
            <a:r>
              <a:rPr lang="ja-JP" altLang="en-US" sz="2400" b="1" baseline="-25000" dirty="0"/>
              <a:t> </a:t>
            </a:r>
            <a:r>
              <a:rPr lang="en-US" altLang="ja-JP" sz="2400" b="1" dirty="0" smtClean="0"/>
              <a:t>layer</a:t>
            </a:r>
            <a:endParaRPr lang="ja-JP" altLang="en-US" sz="2400" b="1" baseline="-25000" dirty="0"/>
          </a:p>
        </p:txBody>
      </p:sp>
      <p:sp>
        <p:nvSpPr>
          <p:cNvPr id="165" name="テキスト ボックス 164"/>
          <p:cNvSpPr txBox="1"/>
          <p:nvPr/>
        </p:nvSpPr>
        <p:spPr>
          <a:xfrm>
            <a:off x="2255978" y="5446492"/>
            <a:ext cx="1831249" cy="461665"/>
          </a:xfrm>
          <a:prstGeom prst="rect">
            <a:avLst/>
          </a:prstGeom>
          <a:noFill/>
        </p:spPr>
        <p:txBody>
          <a:bodyPr wrap="square" rtlCol="0">
            <a:spAutoFit/>
          </a:bodyPr>
          <a:lstStyle/>
          <a:p>
            <a:r>
              <a:rPr lang="en-US" altLang="ja-JP" sz="2400" b="1" dirty="0" err="1" smtClean="0"/>
              <a:t>Na</a:t>
            </a:r>
            <a:r>
              <a:rPr lang="en-US" altLang="ja-JP" sz="2400" b="1" baseline="-25000" dirty="0" err="1" smtClean="0"/>
              <a:t>x</a:t>
            </a:r>
            <a:r>
              <a:rPr lang="ja-JP" altLang="en-US" sz="2400" b="1" baseline="-25000" dirty="0" smtClean="0"/>
              <a:t> </a:t>
            </a:r>
            <a:r>
              <a:rPr lang="en-US" altLang="ja-JP" sz="2400" b="1" dirty="0" smtClean="0"/>
              <a:t>layer</a:t>
            </a:r>
            <a:endParaRPr lang="ja-JP" altLang="en-US" sz="2400" b="1" baseline="-25000" dirty="0"/>
          </a:p>
        </p:txBody>
      </p:sp>
      <p:sp>
        <p:nvSpPr>
          <p:cNvPr id="166" name="テキスト ボックス 165"/>
          <p:cNvSpPr txBox="1"/>
          <p:nvPr/>
        </p:nvSpPr>
        <p:spPr>
          <a:xfrm>
            <a:off x="2255324" y="6051656"/>
            <a:ext cx="1831249" cy="461665"/>
          </a:xfrm>
          <a:prstGeom prst="rect">
            <a:avLst/>
          </a:prstGeom>
          <a:noFill/>
        </p:spPr>
        <p:txBody>
          <a:bodyPr wrap="square" rtlCol="0">
            <a:spAutoFit/>
          </a:bodyPr>
          <a:lstStyle/>
          <a:p>
            <a:r>
              <a:rPr lang="en-US" altLang="ja-JP" sz="2400" b="1" dirty="0" smtClean="0"/>
              <a:t>CoO</a:t>
            </a:r>
            <a:r>
              <a:rPr lang="en-US" altLang="ja-JP" sz="2400" b="1" baseline="-25000" dirty="0" smtClean="0"/>
              <a:t>2</a:t>
            </a:r>
            <a:r>
              <a:rPr lang="ja-JP" altLang="en-US" sz="2400" b="1" baseline="-25000" dirty="0"/>
              <a:t> </a:t>
            </a:r>
            <a:r>
              <a:rPr lang="en-US" altLang="ja-JP" sz="2400" b="1" dirty="0" smtClean="0"/>
              <a:t>layer</a:t>
            </a:r>
            <a:endParaRPr lang="ja-JP" altLang="en-US" sz="2400" b="1" baseline="-25000" dirty="0"/>
          </a:p>
        </p:txBody>
      </p:sp>
    </p:spTree>
    <p:extLst>
      <p:ext uri="{BB962C8B-B14F-4D97-AF65-F5344CB8AC3E}">
        <p14:creationId xmlns:p14="http://schemas.microsoft.com/office/powerpoint/2010/main" val="213641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t</a:t>
            </a:r>
            <a:r>
              <a:rPr lang="en-US" altLang="ja-JP" sz="4400" b="1" dirty="0" smtClean="0">
                <a:solidFill>
                  <a:srgbClr val="3366FF"/>
                </a:solidFill>
              </a:rPr>
              <a:t>hermoelectric properties</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a:xfrm>
            <a:off x="6624227" y="6381328"/>
            <a:ext cx="2133600" cy="365125"/>
          </a:xfrm>
        </p:spPr>
        <p:txBody>
          <a:bodyPr/>
          <a:lstStyle/>
          <a:p>
            <a:fld id="{28D17C35-1C19-4988-B552-94E44DEF939C}" type="slidenum">
              <a:rPr kumimoji="1" lang="ja-JP" altLang="en-US" smtClean="0"/>
              <a:t>12</a:t>
            </a:fld>
            <a:endParaRPr kumimoji="1" lang="ja-JP" altLang="en-US"/>
          </a:p>
        </p:txBody>
      </p:sp>
      <p:sp>
        <p:nvSpPr>
          <p:cNvPr id="14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829776766"/>
              </p:ext>
            </p:extLst>
          </p:nvPr>
        </p:nvGraphicFramePr>
        <p:xfrm>
          <a:off x="467544" y="1650097"/>
          <a:ext cx="5148572" cy="4637926"/>
        </p:xfrm>
        <a:graphic>
          <a:graphicData uri="http://schemas.openxmlformats.org/presentationml/2006/ole">
            <mc:AlternateContent xmlns:mc="http://schemas.openxmlformats.org/markup-compatibility/2006">
              <mc:Choice xmlns:v="urn:schemas-microsoft-com:vml" Requires="v">
                <p:oleObj spid="_x0000_s6356" name="Equation" r:id="rId5" imgW="2933640" imgH="2641320" progId="Equation.DSMT4">
                  <p:embed/>
                </p:oleObj>
              </mc:Choice>
              <mc:Fallback>
                <p:oleObj name="Equation" r:id="rId5" imgW="2933640" imgH="2641320" progId="Equation.DSMT4">
                  <p:embed/>
                  <p:pic>
                    <p:nvPicPr>
                      <p:cNvPr id="0" name=""/>
                      <p:cNvPicPr/>
                      <p:nvPr/>
                    </p:nvPicPr>
                    <p:blipFill>
                      <a:blip r:embed="rId6"/>
                      <a:stretch>
                        <a:fillRect/>
                      </a:stretch>
                    </p:blipFill>
                    <p:spPr>
                      <a:xfrm>
                        <a:off x="467544" y="1650097"/>
                        <a:ext cx="5148572" cy="4637926"/>
                      </a:xfrm>
                      <a:prstGeom prst="rect">
                        <a:avLst/>
                      </a:prstGeom>
                    </p:spPr>
                  </p:pic>
                </p:oleObj>
              </mc:Fallback>
            </mc:AlternateContent>
          </a:graphicData>
        </a:graphic>
      </p:graphicFrame>
      <p:sp>
        <p:nvSpPr>
          <p:cNvPr id="10" name="正方形/長方形 9"/>
          <p:cNvSpPr/>
          <p:nvPr/>
        </p:nvSpPr>
        <p:spPr>
          <a:xfrm>
            <a:off x="1907704" y="1700808"/>
            <a:ext cx="1368152" cy="661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2587891" y="5589240"/>
            <a:ext cx="1368152" cy="661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587891" y="3170435"/>
            <a:ext cx="1368152" cy="661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2142321" y="2500800"/>
            <a:ext cx="2357671" cy="61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1958707" y="4869160"/>
            <a:ext cx="2469277" cy="61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1723794" y="3969060"/>
            <a:ext cx="2560173" cy="6633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1347127" y="4854552"/>
            <a:ext cx="3720173" cy="157663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1347127" y="4869160"/>
            <a:ext cx="3872573" cy="156202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3193345" y="1301721"/>
            <a:ext cx="648072" cy="461665"/>
          </a:xfrm>
          <a:prstGeom prst="rect">
            <a:avLst/>
          </a:prstGeom>
          <a:noFill/>
        </p:spPr>
        <p:txBody>
          <a:bodyPr wrap="square" rtlCol="0">
            <a:spAutoFit/>
          </a:bodyPr>
          <a:lstStyle/>
          <a:p>
            <a:r>
              <a:rPr lang="en-US" altLang="ja-JP" sz="2400" b="1" dirty="0" smtClean="0">
                <a:solidFill>
                  <a:srgbClr val="FF0000"/>
                </a:solidFill>
              </a:rPr>
              <a:t>F</a:t>
            </a:r>
            <a:r>
              <a:rPr lang="en-US" altLang="ja-JP" sz="2400" b="1" baseline="-25000" dirty="0" smtClean="0">
                <a:solidFill>
                  <a:srgbClr val="FF0000"/>
                </a:solidFill>
              </a:rPr>
              <a:t>w0</a:t>
            </a:r>
            <a:endParaRPr lang="ja-JP" altLang="en-US" sz="2400" b="1" baseline="-25000" dirty="0">
              <a:solidFill>
                <a:srgbClr val="FF0000"/>
              </a:solidFill>
            </a:endParaRPr>
          </a:p>
        </p:txBody>
      </p:sp>
      <p:sp>
        <p:nvSpPr>
          <p:cNvPr id="153" name="テキスト ボックス 152"/>
          <p:cNvSpPr txBox="1"/>
          <p:nvPr/>
        </p:nvSpPr>
        <p:spPr>
          <a:xfrm>
            <a:off x="3936660" y="3507395"/>
            <a:ext cx="648072" cy="461665"/>
          </a:xfrm>
          <a:prstGeom prst="rect">
            <a:avLst/>
          </a:prstGeom>
          <a:noFill/>
        </p:spPr>
        <p:txBody>
          <a:bodyPr wrap="square" rtlCol="0">
            <a:spAutoFit/>
          </a:bodyPr>
          <a:lstStyle/>
          <a:p>
            <a:r>
              <a:rPr lang="en-US" altLang="ja-JP" sz="2400" b="1" dirty="0" smtClean="0">
                <a:solidFill>
                  <a:srgbClr val="FF0000"/>
                </a:solidFill>
              </a:rPr>
              <a:t>F</a:t>
            </a:r>
            <a:r>
              <a:rPr lang="en-US" altLang="ja-JP" sz="2400" b="1" baseline="-25000" dirty="0" smtClean="0">
                <a:solidFill>
                  <a:srgbClr val="FF0000"/>
                </a:solidFill>
              </a:rPr>
              <a:t>w0</a:t>
            </a:r>
            <a:endParaRPr lang="ja-JP" altLang="en-US" sz="2400" b="1" baseline="-25000" dirty="0">
              <a:solidFill>
                <a:srgbClr val="FF0000"/>
              </a:solidFill>
            </a:endParaRPr>
          </a:p>
        </p:txBody>
      </p:sp>
      <p:sp>
        <p:nvSpPr>
          <p:cNvPr id="158" name="テキスト ボックス 157"/>
          <p:cNvSpPr txBox="1"/>
          <p:nvPr/>
        </p:nvSpPr>
        <p:spPr>
          <a:xfrm>
            <a:off x="4403023" y="2131218"/>
            <a:ext cx="648072" cy="461665"/>
          </a:xfrm>
          <a:prstGeom prst="rect">
            <a:avLst/>
          </a:prstGeom>
          <a:noFill/>
        </p:spPr>
        <p:txBody>
          <a:bodyPr wrap="square" rtlCol="0">
            <a:spAutoFit/>
          </a:bodyPr>
          <a:lstStyle/>
          <a:p>
            <a:r>
              <a:rPr lang="en-US" altLang="ja-JP" sz="2400" b="1" dirty="0" smtClean="0">
                <a:solidFill>
                  <a:srgbClr val="0070C0"/>
                </a:solidFill>
              </a:rPr>
              <a:t>F</a:t>
            </a:r>
            <a:r>
              <a:rPr lang="en-US" altLang="ja-JP" sz="2400" b="1" baseline="-25000" dirty="0" smtClean="0">
                <a:solidFill>
                  <a:srgbClr val="0070C0"/>
                </a:solidFill>
              </a:rPr>
              <a:t>w1</a:t>
            </a:r>
            <a:endParaRPr lang="ja-JP" altLang="en-US" sz="2400" b="1" baseline="-25000" dirty="0">
              <a:solidFill>
                <a:srgbClr val="0070C0"/>
              </a:solidFill>
            </a:endParaRPr>
          </a:p>
        </p:txBody>
      </p:sp>
      <p:sp>
        <p:nvSpPr>
          <p:cNvPr id="164" name="テキスト ボックス 163"/>
          <p:cNvSpPr txBox="1"/>
          <p:nvPr/>
        </p:nvSpPr>
        <p:spPr>
          <a:xfrm>
            <a:off x="4260696" y="4329654"/>
            <a:ext cx="648072" cy="461665"/>
          </a:xfrm>
          <a:prstGeom prst="rect">
            <a:avLst/>
          </a:prstGeom>
          <a:noFill/>
        </p:spPr>
        <p:txBody>
          <a:bodyPr wrap="square" rtlCol="0">
            <a:spAutoFit/>
          </a:bodyPr>
          <a:lstStyle/>
          <a:p>
            <a:r>
              <a:rPr lang="en-US" altLang="ja-JP" sz="2400" b="1" dirty="0" smtClean="0">
                <a:solidFill>
                  <a:srgbClr val="00B050"/>
                </a:solidFill>
              </a:rPr>
              <a:t>F</a:t>
            </a:r>
            <a:r>
              <a:rPr lang="en-US" altLang="ja-JP" sz="2400" b="1" baseline="-25000" dirty="0" smtClean="0">
                <a:solidFill>
                  <a:srgbClr val="00B050"/>
                </a:solidFill>
              </a:rPr>
              <a:t>w2</a:t>
            </a:r>
            <a:endParaRPr lang="ja-JP" altLang="en-US" sz="2400" b="1" baseline="-25000" dirty="0">
              <a:solidFill>
                <a:srgbClr val="00B050"/>
              </a:solidFill>
            </a:endParaRPr>
          </a:p>
        </p:txBody>
      </p:sp>
      <p:pic>
        <p:nvPicPr>
          <p:cNvPr id="61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1355056"/>
            <a:ext cx="3168724" cy="176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6592" y="3065470"/>
            <a:ext cx="3200276" cy="178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4989" y="4869160"/>
            <a:ext cx="3243481" cy="180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線矢印コネクタ 19"/>
          <p:cNvCxnSpPr/>
          <p:nvPr/>
        </p:nvCxnSpPr>
        <p:spPr>
          <a:xfrm>
            <a:off x="7148511" y="2453480"/>
            <a:ext cx="288218"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7704584" y="2453480"/>
            <a:ext cx="288032"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668344" y="2052662"/>
            <a:ext cx="783333" cy="369332"/>
          </a:xfrm>
          <a:prstGeom prst="rect">
            <a:avLst/>
          </a:prstGeom>
          <a:noFill/>
        </p:spPr>
        <p:txBody>
          <a:bodyPr wrap="square" rtlCol="0">
            <a:spAutoFit/>
          </a:bodyPr>
          <a:lstStyle/>
          <a:p>
            <a:r>
              <a:rPr kumimoji="1" lang="en-US" altLang="ja-JP" dirty="0" smtClean="0">
                <a:solidFill>
                  <a:srgbClr val="FF0000"/>
                </a:solidFill>
              </a:rPr>
              <a:t>3.6k</a:t>
            </a:r>
            <a:r>
              <a:rPr kumimoji="1" lang="en-US" altLang="ja-JP" baseline="-25000" dirty="0" smtClean="0">
                <a:solidFill>
                  <a:srgbClr val="FF0000"/>
                </a:solidFill>
              </a:rPr>
              <a:t>B</a:t>
            </a:r>
            <a:r>
              <a:rPr kumimoji="1" lang="en-US" altLang="ja-JP" dirty="0" smtClean="0">
                <a:solidFill>
                  <a:srgbClr val="FF0000"/>
                </a:solidFill>
              </a:rPr>
              <a:t>T</a:t>
            </a:r>
            <a:endParaRPr kumimoji="1" lang="ja-JP" altLang="en-US" dirty="0">
              <a:solidFill>
                <a:srgbClr val="FF0000"/>
              </a:solidFill>
            </a:endParaRPr>
          </a:p>
        </p:txBody>
      </p:sp>
      <p:cxnSp>
        <p:nvCxnSpPr>
          <p:cNvPr id="165" name="直線矢印コネクタ 164"/>
          <p:cNvCxnSpPr/>
          <p:nvPr/>
        </p:nvCxnSpPr>
        <p:spPr>
          <a:xfrm flipV="1">
            <a:off x="7668344" y="3738227"/>
            <a:ext cx="0" cy="252582"/>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a:off x="7415412" y="3738227"/>
            <a:ext cx="0" cy="230833"/>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7564709" y="3939460"/>
            <a:ext cx="783333" cy="369332"/>
          </a:xfrm>
          <a:prstGeom prst="rect">
            <a:avLst/>
          </a:prstGeom>
          <a:noFill/>
        </p:spPr>
        <p:txBody>
          <a:bodyPr wrap="square" rtlCol="0">
            <a:spAutoFit/>
          </a:bodyPr>
          <a:lstStyle/>
          <a:p>
            <a:r>
              <a:rPr lang="en-US" altLang="ja-JP" dirty="0">
                <a:solidFill>
                  <a:srgbClr val="0070C0"/>
                </a:solidFill>
              </a:rPr>
              <a:t>1</a:t>
            </a:r>
            <a:r>
              <a:rPr kumimoji="1" lang="en-US" altLang="ja-JP" dirty="0" smtClean="0">
                <a:solidFill>
                  <a:srgbClr val="0070C0"/>
                </a:solidFill>
              </a:rPr>
              <a:t>.6k</a:t>
            </a:r>
            <a:r>
              <a:rPr kumimoji="1" lang="en-US" altLang="ja-JP" baseline="-25000" dirty="0" smtClean="0">
                <a:solidFill>
                  <a:srgbClr val="0070C0"/>
                </a:solidFill>
              </a:rPr>
              <a:t>B</a:t>
            </a:r>
            <a:r>
              <a:rPr kumimoji="1" lang="en-US" altLang="ja-JP" dirty="0" smtClean="0">
                <a:solidFill>
                  <a:srgbClr val="0070C0"/>
                </a:solidFill>
              </a:rPr>
              <a:t>T</a:t>
            </a:r>
            <a:endParaRPr kumimoji="1" lang="ja-JP" altLang="en-US" dirty="0">
              <a:solidFill>
                <a:srgbClr val="0070C0"/>
              </a:solidFill>
            </a:endParaRPr>
          </a:p>
        </p:txBody>
      </p:sp>
      <p:sp>
        <p:nvSpPr>
          <p:cNvPr id="168" name="テキスト ボックス 167"/>
          <p:cNvSpPr txBox="1"/>
          <p:nvPr/>
        </p:nvSpPr>
        <p:spPr>
          <a:xfrm>
            <a:off x="6470909" y="3451460"/>
            <a:ext cx="1093800" cy="369332"/>
          </a:xfrm>
          <a:prstGeom prst="rect">
            <a:avLst/>
          </a:prstGeom>
          <a:noFill/>
        </p:spPr>
        <p:txBody>
          <a:bodyPr wrap="square" rtlCol="0">
            <a:spAutoFit/>
          </a:bodyPr>
          <a:lstStyle/>
          <a:p>
            <a:r>
              <a:rPr lang="ja-JP" altLang="en-US" dirty="0">
                <a:solidFill>
                  <a:srgbClr val="0070C0"/>
                </a:solidFill>
              </a:rPr>
              <a:t>－</a:t>
            </a:r>
            <a:r>
              <a:rPr lang="en-US" altLang="ja-JP" dirty="0" smtClean="0">
                <a:solidFill>
                  <a:srgbClr val="0070C0"/>
                </a:solidFill>
              </a:rPr>
              <a:t>1</a:t>
            </a:r>
            <a:r>
              <a:rPr kumimoji="1" lang="en-US" altLang="ja-JP" dirty="0" smtClean="0">
                <a:solidFill>
                  <a:srgbClr val="0070C0"/>
                </a:solidFill>
              </a:rPr>
              <a:t>.6k</a:t>
            </a:r>
            <a:r>
              <a:rPr kumimoji="1" lang="en-US" altLang="ja-JP" baseline="-25000" dirty="0" smtClean="0">
                <a:solidFill>
                  <a:srgbClr val="0070C0"/>
                </a:solidFill>
              </a:rPr>
              <a:t>B</a:t>
            </a:r>
            <a:r>
              <a:rPr kumimoji="1" lang="en-US" altLang="ja-JP" dirty="0" smtClean="0">
                <a:solidFill>
                  <a:srgbClr val="0070C0"/>
                </a:solidFill>
              </a:rPr>
              <a:t>T</a:t>
            </a:r>
            <a:endParaRPr kumimoji="1" lang="ja-JP" altLang="en-US" dirty="0">
              <a:solidFill>
                <a:srgbClr val="0070C0"/>
              </a:solidFill>
            </a:endParaRPr>
          </a:p>
        </p:txBody>
      </p:sp>
      <p:cxnSp>
        <p:nvCxnSpPr>
          <p:cNvPr id="169" name="直線矢印コネクタ 168"/>
          <p:cNvCxnSpPr/>
          <p:nvPr/>
        </p:nvCxnSpPr>
        <p:spPr>
          <a:xfrm flipV="1">
            <a:off x="7782094" y="5981790"/>
            <a:ext cx="0" cy="25258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flipV="1">
            <a:off x="7347120" y="5997901"/>
            <a:ext cx="0" cy="25258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1" name="テキスト ボックス 170"/>
          <p:cNvSpPr txBox="1"/>
          <p:nvPr/>
        </p:nvSpPr>
        <p:spPr>
          <a:xfrm>
            <a:off x="7848600" y="5642870"/>
            <a:ext cx="783333" cy="369332"/>
          </a:xfrm>
          <a:prstGeom prst="rect">
            <a:avLst/>
          </a:prstGeom>
          <a:noFill/>
        </p:spPr>
        <p:txBody>
          <a:bodyPr wrap="square" rtlCol="0">
            <a:spAutoFit/>
          </a:bodyPr>
          <a:lstStyle/>
          <a:p>
            <a:r>
              <a:rPr kumimoji="1" lang="en-US" altLang="ja-JP" dirty="0" smtClean="0">
                <a:solidFill>
                  <a:srgbClr val="00B050"/>
                </a:solidFill>
              </a:rPr>
              <a:t>2.4k</a:t>
            </a:r>
            <a:r>
              <a:rPr kumimoji="1" lang="en-US" altLang="ja-JP" baseline="-25000" dirty="0" smtClean="0">
                <a:solidFill>
                  <a:srgbClr val="00B050"/>
                </a:solidFill>
              </a:rPr>
              <a:t>B</a:t>
            </a:r>
            <a:r>
              <a:rPr kumimoji="1" lang="en-US" altLang="ja-JP" dirty="0" smtClean="0">
                <a:solidFill>
                  <a:srgbClr val="00B050"/>
                </a:solidFill>
              </a:rPr>
              <a:t>T</a:t>
            </a:r>
            <a:endParaRPr kumimoji="1" lang="ja-JP" altLang="en-US" dirty="0">
              <a:solidFill>
                <a:srgbClr val="00B050"/>
              </a:solidFill>
            </a:endParaRPr>
          </a:p>
        </p:txBody>
      </p:sp>
      <p:sp>
        <p:nvSpPr>
          <p:cNvPr id="172" name="テキスト ボックス 171"/>
          <p:cNvSpPr txBox="1"/>
          <p:nvPr/>
        </p:nvSpPr>
        <p:spPr>
          <a:xfrm>
            <a:off x="6306795" y="5661701"/>
            <a:ext cx="1093800" cy="369332"/>
          </a:xfrm>
          <a:prstGeom prst="rect">
            <a:avLst/>
          </a:prstGeom>
          <a:noFill/>
        </p:spPr>
        <p:txBody>
          <a:bodyPr wrap="square" rtlCol="0">
            <a:spAutoFit/>
          </a:bodyPr>
          <a:lstStyle/>
          <a:p>
            <a:r>
              <a:rPr lang="ja-JP" altLang="en-US" dirty="0" smtClean="0">
                <a:solidFill>
                  <a:srgbClr val="00B050"/>
                </a:solidFill>
              </a:rPr>
              <a:t>－</a:t>
            </a:r>
            <a:r>
              <a:rPr lang="en-US" altLang="ja-JP" dirty="0" smtClean="0">
                <a:solidFill>
                  <a:srgbClr val="00B050"/>
                </a:solidFill>
              </a:rPr>
              <a:t>2.4</a:t>
            </a:r>
            <a:r>
              <a:rPr kumimoji="1" lang="en-US" altLang="ja-JP" dirty="0" smtClean="0">
                <a:solidFill>
                  <a:srgbClr val="00B050"/>
                </a:solidFill>
              </a:rPr>
              <a:t>k</a:t>
            </a:r>
            <a:r>
              <a:rPr kumimoji="1" lang="en-US" altLang="ja-JP" baseline="-25000" dirty="0" smtClean="0">
                <a:solidFill>
                  <a:srgbClr val="00B050"/>
                </a:solidFill>
              </a:rPr>
              <a:t>B</a:t>
            </a:r>
            <a:r>
              <a:rPr kumimoji="1" lang="en-US" altLang="ja-JP" dirty="0" smtClean="0">
                <a:solidFill>
                  <a:srgbClr val="00B050"/>
                </a:solidFill>
              </a:rPr>
              <a:t>T</a:t>
            </a:r>
            <a:endParaRPr kumimoji="1" lang="ja-JP" altLang="en-US" dirty="0">
              <a:solidFill>
                <a:srgbClr val="00B050"/>
              </a:solidFill>
            </a:endParaRPr>
          </a:p>
        </p:txBody>
      </p:sp>
      <p:cxnSp>
        <p:nvCxnSpPr>
          <p:cNvPr id="173" name="直線矢印コネクタ 172"/>
          <p:cNvCxnSpPr/>
          <p:nvPr/>
        </p:nvCxnSpPr>
        <p:spPr>
          <a:xfrm>
            <a:off x="7564709" y="1643225"/>
            <a:ext cx="0" cy="24032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7564708" y="1534681"/>
            <a:ext cx="783333" cy="369332"/>
          </a:xfrm>
          <a:prstGeom prst="rect">
            <a:avLst/>
          </a:prstGeom>
          <a:noFill/>
        </p:spPr>
        <p:txBody>
          <a:bodyPr wrap="square" rtlCol="0">
            <a:spAutoFit/>
          </a:bodyPr>
          <a:lstStyle/>
          <a:p>
            <a:r>
              <a:rPr lang="en-US" altLang="ja-JP" dirty="0" smtClean="0">
                <a:solidFill>
                  <a:srgbClr val="FF0000"/>
                </a:solidFill>
              </a:rPr>
              <a:t>E=μ</a:t>
            </a:r>
            <a:endParaRPr kumimoji="1" lang="ja-JP" altLang="en-US" dirty="0">
              <a:solidFill>
                <a:srgbClr val="FF0000"/>
              </a:solidFill>
            </a:endParaRPr>
          </a:p>
        </p:txBody>
      </p:sp>
      <p:sp>
        <p:nvSpPr>
          <p:cNvPr id="2" name="テキスト ボックス 1"/>
          <p:cNvSpPr txBox="1"/>
          <p:nvPr/>
        </p:nvSpPr>
        <p:spPr>
          <a:xfrm>
            <a:off x="1365125" y="6301884"/>
            <a:ext cx="1972557" cy="369332"/>
          </a:xfrm>
          <a:prstGeom prst="rect">
            <a:avLst/>
          </a:prstGeom>
          <a:noFill/>
        </p:spPr>
        <p:txBody>
          <a:bodyPr wrap="square" rtlCol="0">
            <a:spAutoFit/>
          </a:bodyPr>
          <a:lstStyle/>
          <a:p>
            <a:r>
              <a:rPr lang="en-US" altLang="ja-JP" b="1" dirty="0">
                <a:solidFill>
                  <a:schemeClr val="bg1">
                    <a:lumMod val="65000"/>
                  </a:schemeClr>
                </a:solidFill>
              </a:rPr>
              <a:t>v</a:t>
            </a:r>
            <a:r>
              <a:rPr kumimoji="1" lang="en-US" altLang="ja-JP" b="1" dirty="0" smtClean="0">
                <a:solidFill>
                  <a:schemeClr val="bg1">
                    <a:lumMod val="65000"/>
                  </a:schemeClr>
                </a:solidFill>
              </a:rPr>
              <a:t>ery small</a:t>
            </a:r>
            <a:endParaRPr kumimoji="1" lang="ja-JP" altLang="en-US" b="1" dirty="0">
              <a:solidFill>
                <a:schemeClr val="bg1">
                  <a:lumMod val="65000"/>
                </a:schemeClr>
              </a:solidFill>
            </a:endParaRPr>
          </a:p>
        </p:txBody>
      </p:sp>
      <p:sp>
        <p:nvSpPr>
          <p:cNvPr id="37" name="テキスト ボックス 36"/>
          <p:cNvSpPr txBox="1"/>
          <p:nvPr/>
        </p:nvSpPr>
        <p:spPr>
          <a:xfrm>
            <a:off x="6381405" y="2176481"/>
            <a:ext cx="1272807" cy="276999"/>
          </a:xfrm>
          <a:prstGeom prst="rect">
            <a:avLst/>
          </a:prstGeom>
          <a:noFill/>
        </p:spPr>
        <p:txBody>
          <a:bodyPr wrap="square" rtlCol="0">
            <a:spAutoFit/>
          </a:bodyPr>
          <a:lstStyle/>
          <a:p>
            <a:r>
              <a:rPr lang="en-US" altLang="ja-JP" sz="1200" dirty="0">
                <a:solidFill>
                  <a:srgbClr val="FF0000"/>
                </a:solidFill>
              </a:rPr>
              <a:t>h</a:t>
            </a:r>
            <a:r>
              <a:rPr lang="en-US" altLang="ja-JP" sz="1200" dirty="0" smtClean="0">
                <a:solidFill>
                  <a:srgbClr val="FF0000"/>
                </a:solidFill>
              </a:rPr>
              <a:t>alf bandwidth</a:t>
            </a:r>
            <a:endParaRPr kumimoji="1" lang="ja-JP" altLang="en-US" sz="1200" dirty="0">
              <a:solidFill>
                <a:srgbClr val="FF0000"/>
              </a:solidFill>
            </a:endParaRPr>
          </a:p>
        </p:txBody>
      </p:sp>
    </p:spTree>
    <p:extLst>
      <p:ext uri="{BB962C8B-B14F-4D97-AF65-F5344CB8AC3E}">
        <p14:creationId xmlns:p14="http://schemas.microsoft.com/office/powerpoint/2010/main" val="14281526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err="1" smtClean="0">
                <a:solidFill>
                  <a:srgbClr val="3366FF"/>
                </a:solidFill>
              </a:rPr>
              <a:t>Seebeck</a:t>
            </a:r>
            <a:r>
              <a:rPr lang="en-US" altLang="ja-JP" sz="4400" b="1" dirty="0" smtClean="0">
                <a:solidFill>
                  <a:srgbClr val="3366FF"/>
                </a:solidFill>
              </a:rPr>
              <a:t> coefficient</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a:xfrm>
            <a:off x="6624227" y="6381328"/>
            <a:ext cx="2133600" cy="365125"/>
          </a:xfrm>
        </p:spPr>
        <p:txBody>
          <a:bodyPr/>
          <a:lstStyle/>
          <a:p>
            <a:fld id="{28D17C35-1C19-4988-B552-94E44DEF939C}" type="slidenum">
              <a:rPr kumimoji="1" lang="ja-JP" altLang="en-US" smtClean="0"/>
              <a:t>13</a:t>
            </a:fld>
            <a:endParaRPr kumimoji="1" lang="ja-JP" altLang="en-US"/>
          </a:p>
        </p:txBody>
      </p:sp>
      <p:sp>
        <p:nvSpPr>
          <p:cNvPr id="14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863841949"/>
              </p:ext>
            </p:extLst>
          </p:nvPr>
        </p:nvGraphicFramePr>
        <p:xfrm>
          <a:off x="579438" y="1512888"/>
          <a:ext cx="4870450" cy="2282825"/>
        </p:xfrm>
        <a:graphic>
          <a:graphicData uri="http://schemas.openxmlformats.org/presentationml/2006/ole">
            <mc:AlternateContent xmlns:mc="http://schemas.openxmlformats.org/markup-compatibility/2006">
              <mc:Choice xmlns:v="urn:schemas-microsoft-com:vml" Requires="v">
                <p:oleObj spid="_x0000_s7920" name="Equation" r:id="rId5" imgW="2819160" imgH="1320480" progId="Equation.DSMT4">
                  <p:embed/>
                </p:oleObj>
              </mc:Choice>
              <mc:Fallback>
                <p:oleObj name="Equation" r:id="rId5" imgW="2819160" imgH="1320480" progId="Equation.DSMT4">
                  <p:embed/>
                  <p:pic>
                    <p:nvPicPr>
                      <p:cNvPr id="0" name=""/>
                      <p:cNvPicPr/>
                      <p:nvPr/>
                    </p:nvPicPr>
                    <p:blipFill>
                      <a:blip r:embed="rId6"/>
                      <a:stretch>
                        <a:fillRect/>
                      </a:stretch>
                    </p:blipFill>
                    <p:spPr>
                      <a:xfrm>
                        <a:off x="579438" y="1512888"/>
                        <a:ext cx="4870450" cy="2282825"/>
                      </a:xfrm>
                      <a:prstGeom prst="rect">
                        <a:avLst/>
                      </a:prstGeom>
                    </p:spPr>
                  </p:pic>
                </p:oleObj>
              </mc:Fallback>
            </mc:AlternateContent>
          </a:graphicData>
        </a:graphic>
      </p:graphicFrame>
      <p:sp>
        <p:nvSpPr>
          <p:cNvPr id="38" name="テキスト ボックス 37"/>
          <p:cNvSpPr txBox="1"/>
          <p:nvPr/>
        </p:nvSpPr>
        <p:spPr>
          <a:xfrm>
            <a:off x="659622" y="2626221"/>
            <a:ext cx="2033555" cy="461665"/>
          </a:xfrm>
          <a:prstGeom prst="rect">
            <a:avLst/>
          </a:prstGeom>
          <a:noFill/>
        </p:spPr>
        <p:txBody>
          <a:bodyPr wrap="square" rtlCol="0">
            <a:spAutoFit/>
          </a:bodyPr>
          <a:lstStyle/>
          <a:p>
            <a:r>
              <a:rPr lang="en-US" altLang="ja-JP" sz="2400" b="1" dirty="0" smtClean="0">
                <a:solidFill>
                  <a:srgbClr val="FF0000"/>
                </a:solidFill>
              </a:rPr>
              <a:t>E</a:t>
            </a:r>
            <a:r>
              <a:rPr lang="ja-JP" altLang="en-US" sz="2400" b="1" dirty="0" smtClean="0">
                <a:solidFill>
                  <a:srgbClr val="FF0000"/>
                </a:solidFill>
              </a:rPr>
              <a:t>－</a:t>
            </a:r>
            <a:r>
              <a:rPr lang="en-US" altLang="ja-JP" sz="2400" b="1" dirty="0" smtClean="0">
                <a:solidFill>
                  <a:srgbClr val="FF0000"/>
                </a:solidFill>
              </a:rPr>
              <a:t>μ &gt;&gt; 0</a:t>
            </a:r>
            <a:endParaRPr lang="ja-JP" altLang="en-US" sz="2400" b="1" baseline="-25000" dirty="0">
              <a:solidFill>
                <a:srgbClr val="FF0000"/>
              </a:solidFill>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525831578"/>
              </p:ext>
            </p:extLst>
          </p:nvPr>
        </p:nvGraphicFramePr>
        <p:xfrm>
          <a:off x="323528" y="3933056"/>
          <a:ext cx="5011757" cy="864096"/>
        </p:xfrm>
        <a:graphic>
          <a:graphicData uri="http://schemas.openxmlformats.org/presentationml/2006/ole">
            <mc:AlternateContent xmlns:mc="http://schemas.openxmlformats.org/markup-compatibility/2006">
              <mc:Choice xmlns:v="urn:schemas-microsoft-com:vml" Requires="v">
                <p:oleObj spid="_x0000_s7921" name="Equation" r:id="rId7" imgW="2577960" imgH="444240" progId="Equation.DSMT4">
                  <p:embed/>
                </p:oleObj>
              </mc:Choice>
              <mc:Fallback>
                <p:oleObj name="Equation" r:id="rId7" imgW="2577960" imgH="444240" progId="Equation.DSMT4">
                  <p:embed/>
                  <p:pic>
                    <p:nvPicPr>
                      <p:cNvPr id="0" name=""/>
                      <p:cNvPicPr/>
                      <p:nvPr/>
                    </p:nvPicPr>
                    <p:blipFill>
                      <a:blip r:embed="rId8"/>
                      <a:stretch>
                        <a:fillRect/>
                      </a:stretch>
                    </p:blipFill>
                    <p:spPr>
                      <a:xfrm>
                        <a:off x="323528" y="3933056"/>
                        <a:ext cx="5011757" cy="864096"/>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494209609"/>
              </p:ext>
            </p:extLst>
          </p:nvPr>
        </p:nvGraphicFramePr>
        <p:xfrm>
          <a:off x="288082" y="4869160"/>
          <a:ext cx="5580062" cy="863600"/>
        </p:xfrm>
        <a:graphic>
          <a:graphicData uri="http://schemas.openxmlformats.org/presentationml/2006/ole">
            <mc:AlternateContent xmlns:mc="http://schemas.openxmlformats.org/markup-compatibility/2006">
              <mc:Choice xmlns:v="urn:schemas-microsoft-com:vml" Requires="v">
                <p:oleObj spid="_x0000_s7922" name="Equation" r:id="rId9" imgW="2869920" imgH="444240" progId="Equation.DSMT4">
                  <p:embed/>
                </p:oleObj>
              </mc:Choice>
              <mc:Fallback>
                <p:oleObj name="Equation" r:id="rId9" imgW="2869920" imgH="444240" progId="Equation.DSMT4">
                  <p:embed/>
                  <p:pic>
                    <p:nvPicPr>
                      <p:cNvPr id="0" name="オブジェクト 10"/>
                      <p:cNvPicPr>
                        <a:picLocks noChangeAspect="1" noChangeArrowheads="1"/>
                      </p:cNvPicPr>
                      <p:nvPr/>
                    </p:nvPicPr>
                    <p:blipFill>
                      <a:blip r:embed="rId10"/>
                      <a:srcRect/>
                      <a:stretch>
                        <a:fillRect/>
                      </a:stretch>
                    </p:blipFill>
                    <p:spPr bwMode="auto">
                      <a:xfrm>
                        <a:off x="288082" y="4869160"/>
                        <a:ext cx="5580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105579672"/>
              </p:ext>
            </p:extLst>
          </p:nvPr>
        </p:nvGraphicFramePr>
        <p:xfrm>
          <a:off x="208361" y="5738834"/>
          <a:ext cx="8799286" cy="829603"/>
        </p:xfrm>
        <a:graphic>
          <a:graphicData uri="http://schemas.openxmlformats.org/presentationml/2006/ole">
            <mc:AlternateContent xmlns:mc="http://schemas.openxmlformats.org/markup-compatibility/2006">
              <mc:Choice xmlns:v="urn:schemas-microsoft-com:vml" Requires="v">
                <p:oleObj spid="_x0000_s7923" name="Equation" r:id="rId11" imgW="4711680" imgH="444240" progId="Equation.DSMT4">
                  <p:embed/>
                </p:oleObj>
              </mc:Choice>
              <mc:Fallback>
                <p:oleObj name="Equation" r:id="rId11" imgW="4711680" imgH="444240" progId="Equation.DSMT4">
                  <p:embed/>
                  <p:pic>
                    <p:nvPicPr>
                      <p:cNvPr id="0" name="オブジェクト 11"/>
                      <p:cNvPicPr>
                        <a:picLocks noChangeAspect="1" noChangeArrowheads="1"/>
                      </p:cNvPicPr>
                      <p:nvPr/>
                    </p:nvPicPr>
                    <p:blipFill>
                      <a:blip r:embed="rId12"/>
                      <a:srcRect/>
                      <a:stretch>
                        <a:fillRect/>
                      </a:stretch>
                    </p:blipFill>
                    <p:spPr bwMode="auto">
                      <a:xfrm>
                        <a:off x="208361" y="5738834"/>
                        <a:ext cx="8799286" cy="829603"/>
                      </a:xfrm>
                      <a:prstGeom prst="rect">
                        <a:avLst/>
                      </a:prstGeom>
                      <a:noFill/>
                      <a:ln>
                        <a:noFill/>
                      </a:ln>
                    </p:spPr>
                  </p:pic>
                </p:oleObj>
              </mc:Fallback>
            </mc:AlternateContent>
          </a:graphicData>
        </a:graphic>
      </p:graphicFrame>
      <p:cxnSp>
        <p:nvCxnSpPr>
          <p:cNvPr id="16" name="直線コネクタ 15"/>
          <p:cNvCxnSpPr/>
          <p:nvPr/>
        </p:nvCxnSpPr>
        <p:spPr>
          <a:xfrm flipH="1">
            <a:off x="2107202" y="1671089"/>
            <a:ext cx="2304256" cy="12241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851920" y="3933056"/>
            <a:ext cx="1512168"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139952" y="4869160"/>
            <a:ext cx="1728192" cy="7920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452320" y="5661248"/>
            <a:ext cx="158417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228600" y="4581128"/>
            <a:ext cx="9921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28600" y="5517232"/>
            <a:ext cx="992188"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28600" y="6381328"/>
            <a:ext cx="1447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8604448" y="4077072"/>
            <a:ext cx="0" cy="15841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5863502" y="4329100"/>
            <a:ext cx="1985098" cy="1043436"/>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209"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4365" y="1928439"/>
            <a:ext cx="3578387" cy="347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 name="直線矢印コネクタ 64"/>
          <p:cNvCxnSpPr/>
          <p:nvPr/>
        </p:nvCxnSpPr>
        <p:spPr>
          <a:xfrm flipV="1">
            <a:off x="5364088" y="4077072"/>
            <a:ext cx="1368152" cy="2520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148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t</a:t>
            </a:r>
            <a:r>
              <a:rPr lang="en-US" altLang="ja-JP" sz="4400" b="1" dirty="0" smtClean="0">
                <a:solidFill>
                  <a:srgbClr val="3366FF"/>
                </a:solidFill>
              </a:rPr>
              <a:t>hermoelectric generation</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14</a:t>
            </a:fld>
            <a:endParaRPr kumimoji="1" lang="ja-JP" altLang="en-US"/>
          </a:p>
        </p:txBody>
      </p:sp>
      <p:grpSp>
        <p:nvGrpSpPr>
          <p:cNvPr id="9" name="グループ化 34"/>
          <p:cNvGrpSpPr>
            <a:grpSpLocks/>
          </p:cNvGrpSpPr>
          <p:nvPr/>
        </p:nvGrpSpPr>
        <p:grpSpPr bwMode="auto">
          <a:xfrm>
            <a:off x="1027110" y="2208617"/>
            <a:ext cx="2336800" cy="1466850"/>
            <a:chOff x="570664" y="1988840"/>
            <a:chExt cx="2337884" cy="1466597"/>
          </a:xfrm>
        </p:grpSpPr>
        <p:sp>
          <p:nvSpPr>
            <p:cNvPr id="41" name="正方形/長方形 40"/>
            <p:cNvSpPr/>
            <p:nvPr/>
          </p:nvSpPr>
          <p:spPr>
            <a:xfrm>
              <a:off x="899429" y="2133277"/>
              <a:ext cx="648000" cy="11777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p:cNvSpPr/>
            <p:nvPr/>
          </p:nvSpPr>
          <p:spPr>
            <a:xfrm>
              <a:off x="1907959" y="2133277"/>
              <a:ext cx="628942" cy="11697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3" name="正方形/長方形 42"/>
            <p:cNvSpPr/>
            <p:nvPr/>
          </p:nvSpPr>
          <p:spPr>
            <a:xfrm>
              <a:off x="899429" y="1988840"/>
              <a:ext cx="1656530"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4" name="正方形/長方形 43"/>
            <p:cNvSpPr/>
            <p:nvPr/>
          </p:nvSpPr>
          <p:spPr>
            <a:xfrm>
              <a:off x="1904783" y="3309412"/>
              <a:ext cx="1003765"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5" name="正方形/長方形 44"/>
            <p:cNvSpPr/>
            <p:nvPr/>
          </p:nvSpPr>
          <p:spPr>
            <a:xfrm>
              <a:off x="570664" y="3310999"/>
              <a:ext cx="1003765" cy="14443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cxnSp>
        <p:nvCxnSpPr>
          <p:cNvPr id="10" name="直線コネクタ 9"/>
          <p:cNvCxnSpPr/>
          <p:nvPr/>
        </p:nvCxnSpPr>
        <p:spPr>
          <a:xfrm>
            <a:off x="1027110" y="3577042"/>
            <a:ext cx="0" cy="66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371848" y="3577042"/>
            <a:ext cx="0" cy="66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下矢印 11"/>
          <p:cNvSpPr/>
          <p:nvPr/>
        </p:nvSpPr>
        <p:spPr>
          <a:xfrm>
            <a:off x="1900235" y="3727854"/>
            <a:ext cx="622300" cy="3603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下矢印 12"/>
          <p:cNvSpPr/>
          <p:nvPr/>
        </p:nvSpPr>
        <p:spPr>
          <a:xfrm>
            <a:off x="1735135" y="1976842"/>
            <a:ext cx="896938" cy="330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14" name="オブジェクト 57"/>
          <p:cNvGraphicFramePr>
            <a:graphicFrameLocks noChangeAspect="1"/>
          </p:cNvGraphicFramePr>
          <p:nvPr>
            <p:extLst>
              <p:ext uri="{D42A27DB-BD31-4B8C-83A1-F6EECF244321}">
                <p14:modId xmlns:p14="http://schemas.microsoft.com/office/powerpoint/2010/main" val="4042092477"/>
              </p:ext>
            </p:extLst>
          </p:nvPr>
        </p:nvGraphicFramePr>
        <p:xfrm>
          <a:off x="969960" y="1976842"/>
          <a:ext cx="328613" cy="395287"/>
        </p:xfrm>
        <a:graphic>
          <a:graphicData uri="http://schemas.openxmlformats.org/presentationml/2006/ole">
            <mc:AlternateContent xmlns:mc="http://schemas.openxmlformats.org/markup-compatibility/2006">
              <mc:Choice xmlns:v="urn:schemas-microsoft-com:vml" Requires="v">
                <p:oleObj spid="_x0000_s17017" name="Equation" r:id="rId5" imgW="190500" imgH="228600" progId="Equation.DSMT4">
                  <p:embed/>
                </p:oleObj>
              </mc:Choice>
              <mc:Fallback>
                <p:oleObj name="Equation" r:id="rId5" imgW="190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960" y="1976842"/>
                        <a:ext cx="3286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オブジェクト 58"/>
          <p:cNvGraphicFramePr>
            <a:graphicFrameLocks noChangeAspect="1"/>
          </p:cNvGraphicFramePr>
          <p:nvPr>
            <p:extLst>
              <p:ext uri="{D42A27DB-BD31-4B8C-83A1-F6EECF244321}">
                <p14:modId xmlns:p14="http://schemas.microsoft.com/office/powerpoint/2010/main" val="1038479280"/>
              </p:ext>
            </p:extLst>
          </p:nvPr>
        </p:nvGraphicFramePr>
        <p:xfrm>
          <a:off x="1035048" y="3175404"/>
          <a:ext cx="320675" cy="354013"/>
        </p:xfrm>
        <a:graphic>
          <a:graphicData uri="http://schemas.openxmlformats.org/presentationml/2006/ole">
            <mc:AlternateContent xmlns:mc="http://schemas.openxmlformats.org/markup-compatibility/2006">
              <mc:Choice xmlns:v="urn:schemas-microsoft-com:vml" Requires="v">
                <p:oleObj spid="_x0000_s17018" name="Equation" r:id="rId7" imgW="165028" imgH="228501" progId="Equation.DSMT4">
                  <p:embed/>
                </p:oleObj>
              </mc:Choice>
              <mc:Fallback>
                <p:oleObj name="Equation" r:id="rId7" imgW="165028"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048" y="3175404"/>
                        <a:ext cx="3206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60"/>
          <p:cNvGraphicFramePr>
            <a:graphicFrameLocks noChangeAspect="1"/>
          </p:cNvGraphicFramePr>
          <p:nvPr>
            <p:extLst>
              <p:ext uri="{D42A27DB-BD31-4B8C-83A1-F6EECF244321}">
                <p14:modId xmlns:p14="http://schemas.microsoft.com/office/powerpoint/2010/main" val="2136111874"/>
              </p:ext>
            </p:extLst>
          </p:nvPr>
        </p:nvGraphicFramePr>
        <p:xfrm>
          <a:off x="2031998" y="1959379"/>
          <a:ext cx="319087" cy="320675"/>
        </p:xfrm>
        <a:graphic>
          <a:graphicData uri="http://schemas.openxmlformats.org/presentationml/2006/ole">
            <mc:AlternateContent xmlns:mc="http://schemas.openxmlformats.org/markup-compatibility/2006">
              <mc:Choice xmlns:v="urn:schemas-microsoft-com:vml" Requires="v">
                <p:oleObj spid="_x0000_s17019" name="Equation" r:id="rId9" imgW="228600" imgH="228600" progId="">
                  <p:embed/>
                </p:oleObj>
              </mc:Choice>
              <mc:Fallback>
                <p:oleObj name="Equation" r:id="rId9" imgW="2286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1998" y="1959379"/>
                        <a:ext cx="319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テキスト ボックス 63"/>
          <p:cNvSpPr txBox="1">
            <a:spLocks noChangeArrowheads="1"/>
          </p:cNvSpPr>
          <p:nvPr/>
        </p:nvSpPr>
        <p:spPr bwMode="auto">
          <a:xfrm>
            <a:off x="1466848" y="2362604"/>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n</a:t>
            </a:r>
            <a:endParaRPr lang="ja-JP" altLang="en-US" sz="2400" b="1">
              <a:solidFill>
                <a:schemeClr val="bg1"/>
              </a:solidFill>
            </a:endParaRPr>
          </a:p>
        </p:txBody>
      </p:sp>
      <p:sp>
        <p:nvSpPr>
          <p:cNvPr id="18" name="テキスト ボックス 64"/>
          <p:cNvSpPr txBox="1">
            <a:spLocks noChangeArrowheads="1"/>
          </p:cNvSpPr>
          <p:nvPr/>
        </p:nvSpPr>
        <p:spPr bwMode="auto">
          <a:xfrm>
            <a:off x="2541585" y="2364192"/>
            <a:ext cx="642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p</a:t>
            </a:r>
            <a:endParaRPr lang="ja-JP" altLang="en-US" sz="2400" b="1">
              <a:solidFill>
                <a:schemeClr val="bg1"/>
              </a:solidFill>
            </a:endParaRPr>
          </a:p>
        </p:txBody>
      </p:sp>
      <p:cxnSp>
        <p:nvCxnSpPr>
          <p:cNvPr id="19" name="直線コネクタ 18"/>
          <p:cNvCxnSpPr/>
          <p:nvPr/>
        </p:nvCxnSpPr>
        <p:spPr bwMode="auto">
          <a:xfrm>
            <a:off x="1022348" y="4229504"/>
            <a:ext cx="7350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flipV="1">
            <a:off x="2636835" y="4229504"/>
            <a:ext cx="757238"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44"/>
          <p:cNvGrpSpPr>
            <a:grpSpLocks/>
          </p:cNvGrpSpPr>
          <p:nvPr/>
        </p:nvGrpSpPr>
        <p:grpSpPr bwMode="auto">
          <a:xfrm>
            <a:off x="1757934" y="4077624"/>
            <a:ext cx="878316" cy="291483"/>
            <a:chOff x="1279304" y="4434179"/>
            <a:chExt cx="878280" cy="291480"/>
          </a:xfrm>
        </p:grpSpPr>
        <p:cxnSp>
          <p:nvCxnSpPr>
            <p:cNvPr id="34" name="直線コネクタ 33"/>
            <p:cNvCxnSpPr/>
            <p:nvPr/>
          </p:nvCxnSpPr>
          <p:spPr>
            <a:xfrm flipV="1">
              <a:off x="1278730" y="4466997"/>
              <a:ext cx="71435" cy="1349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354927" y="4438422"/>
              <a:ext cx="144457" cy="2587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494621" y="4449534"/>
              <a:ext cx="158743" cy="2682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647015" y="4462234"/>
              <a:ext cx="144457" cy="2587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793059" y="4433659"/>
              <a:ext cx="158743" cy="2682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942278" y="4463822"/>
              <a:ext cx="142869" cy="2587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2086735" y="4590820"/>
              <a:ext cx="71434" cy="1349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線矢印コネクタ 21"/>
          <p:cNvCxnSpPr/>
          <p:nvPr/>
        </p:nvCxnSpPr>
        <p:spPr bwMode="auto">
          <a:xfrm flipV="1">
            <a:off x="1757360" y="4077104"/>
            <a:ext cx="952500" cy="292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bwMode="auto">
          <a:xfrm flipV="1">
            <a:off x="874710" y="3492904"/>
            <a:ext cx="0" cy="70326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bwMode="auto">
          <a:xfrm>
            <a:off x="3538535" y="3492904"/>
            <a:ext cx="0" cy="68421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59"/>
          <p:cNvSpPr txBox="1">
            <a:spLocks noChangeArrowheads="1"/>
          </p:cNvSpPr>
          <p:nvPr/>
        </p:nvSpPr>
        <p:spPr bwMode="auto">
          <a:xfrm>
            <a:off x="1905791" y="4301736"/>
            <a:ext cx="121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load</a:t>
            </a:r>
            <a:endParaRPr lang="ja-JP" altLang="en-US" dirty="0"/>
          </a:p>
        </p:txBody>
      </p:sp>
      <p:graphicFrame>
        <p:nvGraphicFramePr>
          <p:cNvPr id="26" name="オブジェクト 61"/>
          <p:cNvGraphicFramePr>
            <a:graphicFrameLocks noChangeAspect="1"/>
          </p:cNvGraphicFramePr>
          <p:nvPr>
            <p:extLst>
              <p:ext uri="{D42A27DB-BD31-4B8C-83A1-F6EECF244321}">
                <p14:modId xmlns:p14="http://schemas.microsoft.com/office/powerpoint/2010/main" val="1406319440"/>
              </p:ext>
            </p:extLst>
          </p:nvPr>
        </p:nvGraphicFramePr>
        <p:xfrm>
          <a:off x="2084104" y="3702584"/>
          <a:ext cx="300133" cy="340299"/>
        </p:xfrm>
        <a:graphic>
          <a:graphicData uri="http://schemas.openxmlformats.org/presentationml/2006/ole">
            <mc:AlternateContent xmlns:mc="http://schemas.openxmlformats.org/markup-compatibility/2006">
              <mc:Choice xmlns:v="urn:schemas-microsoft-com:vml" Requires="v">
                <p:oleObj spid="_x0000_s17020" name="Equation" r:id="rId11" imgW="203112" imgH="228501" progId="">
                  <p:embed/>
                </p:oleObj>
              </mc:Choice>
              <mc:Fallback>
                <p:oleObj name="Equation" r:id="rId11" imgW="203112" imgH="228501"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4104" y="3702584"/>
                        <a:ext cx="300133" cy="34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テキスト ボックス 65"/>
          <p:cNvSpPr txBox="1">
            <a:spLocks noChangeArrowheads="1"/>
          </p:cNvSpPr>
          <p:nvPr/>
        </p:nvSpPr>
        <p:spPr bwMode="auto">
          <a:xfrm>
            <a:off x="400845" y="4301736"/>
            <a:ext cx="735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rgbClr val="FFC000"/>
                </a:solidFill>
              </a:rPr>
              <a:t>c</a:t>
            </a:r>
            <a:r>
              <a:rPr lang="en-US" altLang="ja-JP" sz="1200" b="1" dirty="0" smtClean="0">
                <a:solidFill>
                  <a:srgbClr val="FFC000"/>
                </a:solidFill>
              </a:rPr>
              <a:t>urrent</a:t>
            </a:r>
            <a:endParaRPr lang="ja-JP" altLang="en-US" sz="1200" b="1" dirty="0">
              <a:solidFill>
                <a:srgbClr val="FFC000"/>
              </a:solidFill>
            </a:endParaRPr>
          </a:p>
        </p:txBody>
      </p:sp>
      <p:cxnSp>
        <p:nvCxnSpPr>
          <p:cNvPr id="28" name="直線矢印コネクタ 27"/>
          <p:cNvCxnSpPr/>
          <p:nvPr/>
        </p:nvCxnSpPr>
        <p:spPr>
          <a:xfrm>
            <a:off x="1135060" y="2391179"/>
            <a:ext cx="1588" cy="784225"/>
          </a:xfrm>
          <a:prstGeom prst="straightConnector1">
            <a:avLst/>
          </a:prstGeom>
          <a:ln w="508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9" name="オブジェクト 4129"/>
          <p:cNvGraphicFramePr>
            <a:graphicFrameLocks noChangeAspect="1"/>
          </p:cNvGraphicFramePr>
          <p:nvPr>
            <p:extLst>
              <p:ext uri="{D42A27DB-BD31-4B8C-83A1-F6EECF244321}">
                <p14:modId xmlns:p14="http://schemas.microsoft.com/office/powerpoint/2010/main" val="455451957"/>
              </p:ext>
            </p:extLst>
          </p:nvPr>
        </p:nvGraphicFramePr>
        <p:xfrm>
          <a:off x="623885" y="2686454"/>
          <a:ext cx="403225" cy="276225"/>
        </p:xfrm>
        <a:graphic>
          <a:graphicData uri="http://schemas.openxmlformats.org/presentationml/2006/ole">
            <mc:AlternateContent xmlns:mc="http://schemas.openxmlformats.org/markup-compatibility/2006">
              <mc:Choice xmlns:v="urn:schemas-microsoft-com:vml" Requires="v">
                <p:oleObj spid="_x0000_s17021"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885" y="2686454"/>
                        <a:ext cx="40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オブジェクト 28"/>
          <p:cNvGraphicFramePr>
            <a:graphicFrameLocks noChangeAspect="1"/>
          </p:cNvGraphicFramePr>
          <p:nvPr>
            <p:extLst>
              <p:ext uri="{D42A27DB-BD31-4B8C-83A1-F6EECF244321}">
                <p14:modId xmlns:p14="http://schemas.microsoft.com/office/powerpoint/2010/main" val="1354187616"/>
              </p:ext>
            </p:extLst>
          </p:nvPr>
        </p:nvGraphicFramePr>
        <p:xfrm>
          <a:off x="1406523" y="3943754"/>
          <a:ext cx="466725" cy="287338"/>
        </p:xfrm>
        <a:graphic>
          <a:graphicData uri="http://schemas.openxmlformats.org/presentationml/2006/ole">
            <mc:AlternateContent xmlns:mc="http://schemas.openxmlformats.org/markup-compatibility/2006">
              <mc:Choice xmlns:v="urn:schemas-microsoft-com:vml" Requires="v">
                <p:oleObj spid="_x0000_s17022" name="Equation" r:id="rId15" imgW="228600" imgH="139700" progId="Equation.DSMT4">
                  <p:embed/>
                </p:oleObj>
              </mc:Choice>
              <mc:Fallback>
                <p:oleObj name="Equation" r:id="rId15" imgW="228600" imgH="139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6523" y="3943754"/>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オブジェクト 32"/>
          <p:cNvGraphicFramePr>
            <a:graphicFrameLocks noChangeAspect="1"/>
          </p:cNvGraphicFramePr>
          <p:nvPr>
            <p:extLst>
              <p:ext uri="{D42A27DB-BD31-4B8C-83A1-F6EECF244321}">
                <p14:modId xmlns:p14="http://schemas.microsoft.com/office/powerpoint/2010/main" val="3578648449"/>
              </p:ext>
            </p:extLst>
          </p:nvPr>
        </p:nvGraphicFramePr>
        <p:xfrm>
          <a:off x="612773" y="3675467"/>
          <a:ext cx="258762" cy="339725"/>
        </p:xfrm>
        <a:graphic>
          <a:graphicData uri="http://schemas.openxmlformats.org/presentationml/2006/ole">
            <mc:AlternateContent xmlns:mc="http://schemas.openxmlformats.org/markup-compatibility/2006">
              <mc:Choice xmlns:v="urn:schemas-microsoft-com:vml" Requires="v">
                <p:oleObj spid="_x0000_s17023" name="Equation" r:id="rId17" imgW="126780" imgH="164814" progId="Equation.DSMT4">
                  <p:embed/>
                </p:oleObj>
              </mc:Choice>
              <mc:Fallback>
                <p:oleObj name="Equation" r:id="rId17" imgW="126780" imgH="16481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773" y="3675467"/>
                        <a:ext cx="25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オブジェクト 33"/>
          <p:cNvGraphicFramePr>
            <a:graphicFrameLocks noChangeAspect="1"/>
          </p:cNvGraphicFramePr>
          <p:nvPr>
            <p:extLst>
              <p:ext uri="{D42A27DB-BD31-4B8C-83A1-F6EECF244321}">
                <p14:modId xmlns:p14="http://schemas.microsoft.com/office/powerpoint/2010/main" val="3657614733"/>
              </p:ext>
            </p:extLst>
          </p:nvPr>
        </p:nvGraphicFramePr>
        <p:xfrm>
          <a:off x="3555998" y="3602442"/>
          <a:ext cx="258762" cy="339725"/>
        </p:xfrm>
        <a:graphic>
          <a:graphicData uri="http://schemas.openxmlformats.org/presentationml/2006/ole">
            <mc:AlternateContent xmlns:mc="http://schemas.openxmlformats.org/markup-compatibility/2006">
              <mc:Choice xmlns:v="urn:schemas-microsoft-com:vml" Requires="v">
                <p:oleObj spid="_x0000_s17024" name="Equation" r:id="rId19" imgW="126780" imgH="164814" progId="Equation.DSMT4">
                  <p:embed/>
                </p:oleObj>
              </mc:Choice>
              <mc:Fallback>
                <p:oleObj name="Equation" r:id="rId19" imgW="126780" imgH="164814"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5998" y="3602442"/>
                        <a:ext cx="25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オブジェクト 9"/>
          <p:cNvGraphicFramePr>
            <a:graphicFrameLocks noChangeAspect="1"/>
          </p:cNvGraphicFramePr>
          <p:nvPr>
            <p:extLst>
              <p:ext uri="{D42A27DB-BD31-4B8C-83A1-F6EECF244321}">
                <p14:modId xmlns:p14="http://schemas.microsoft.com/office/powerpoint/2010/main" val="1993761380"/>
              </p:ext>
            </p:extLst>
          </p:nvPr>
        </p:nvGraphicFramePr>
        <p:xfrm>
          <a:off x="1971673" y="2735667"/>
          <a:ext cx="438150" cy="439737"/>
        </p:xfrm>
        <a:graphic>
          <a:graphicData uri="http://schemas.openxmlformats.org/presentationml/2006/ole">
            <mc:AlternateContent xmlns:mc="http://schemas.openxmlformats.org/markup-compatibility/2006">
              <mc:Choice xmlns:v="urn:schemas-microsoft-com:vml" Requires="v">
                <p:oleObj spid="_x0000_s17025" name="Equation" r:id="rId21" imgW="253780" imgH="253780" progId="Equation.DSMT4">
                  <p:embed/>
                </p:oleObj>
              </mc:Choice>
              <mc:Fallback>
                <p:oleObj name="Equation" r:id="rId21" imgW="253780" imgH="2537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71673" y="2735667"/>
                        <a:ext cx="4381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3580071991"/>
              </p:ext>
            </p:extLst>
          </p:nvPr>
        </p:nvGraphicFramePr>
        <p:xfrm>
          <a:off x="2722560" y="4291139"/>
          <a:ext cx="1343025" cy="390525"/>
        </p:xfrm>
        <a:graphic>
          <a:graphicData uri="http://schemas.openxmlformats.org/presentationml/2006/ole">
            <mc:AlternateContent xmlns:mc="http://schemas.openxmlformats.org/markup-compatibility/2006">
              <mc:Choice xmlns:v="urn:schemas-microsoft-com:vml" Requires="v">
                <p:oleObj spid="_x0000_s17026" name="Equation" r:id="rId23" imgW="787320" imgH="228600" progId="Equation.DSMT4">
                  <p:embed/>
                </p:oleObj>
              </mc:Choice>
              <mc:Fallback>
                <p:oleObj name="Equation" r:id="rId23" imgW="787320" imgH="228600" progId="Equation.DSMT4">
                  <p:embed/>
                  <p:pic>
                    <p:nvPicPr>
                      <p:cNvPr id="0" name="オブジェクト 62"/>
                      <p:cNvPicPr>
                        <a:picLocks noChangeAspect="1" noChangeArrowheads="1"/>
                      </p:cNvPicPr>
                      <p:nvPr/>
                    </p:nvPicPr>
                    <p:blipFill>
                      <a:blip r:embed="rId24"/>
                      <a:srcRect/>
                      <a:stretch>
                        <a:fillRect/>
                      </a:stretch>
                    </p:blipFill>
                    <p:spPr bwMode="auto">
                      <a:xfrm>
                        <a:off x="2722560" y="4291139"/>
                        <a:ext cx="1343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690155559"/>
              </p:ext>
            </p:extLst>
          </p:nvPr>
        </p:nvGraphicFramePr>
        <p:xfrm>
          <a:off x="3348372" y="2353079"/>
          <a:ext cx="866775" cy="741363"/>
        </p:xfrm>
        <a:graphic>
          <a:graphicData uri="http://schemas.openxmlformats.org/presentationml/2006/ole">
            <mc:AlternateContent xmlns:mc="http://schemas.openxmlformats.org/markup-compatibility/2006">
              <mc:Choice xmlns:v="urn:schemas-microsoft-com:vml" Requires="v">
                <p:oleObj spid="_x0000_s17027" name="Equation" r:id="rId25" imgW="508000" imgH="431800" progId="Equation.DSMT4">
                  <p:embed/>
                </p:oleObj>
              </mc:Choice>
              <mc:Fallback>
                <p:oleObj name="Equation" r:id="rId25" imgW="508000" imgH="431800" progId="Equation.DSMT4">
                  <p:embed/>
                  <p:pic>
                    <p:nvPicPr>
                      <p:cNvPr id="0" name="オブジェクト 1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48372" y="2353079"/>
                        <a:ext cx="8667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 name="Picture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17841" y="1496800"/>
            <a:ext cx="3864474" cy="35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直線矢印コネクタ 47"/>
          <p:cNvCxnSpPr/>
          <p:nvPr/>
        </p:nvCxnSpPr>
        <p:spPr>
          <a:xfrm>
            <a:off x="6672921" y="144733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956376" y="407762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5364088" y="1514007"/>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700496" y="3773892"/>
            <a:ext cx="697074" cy="369332"/>
          </a:xfrm>
          <a:prstGeom prst="rect">
            <a:avLst/>
          </a:prstGeom>
          <a:noFill/>
        </p:spPr>
        <p:txBody>
          <a:bodyPr wrap="square" rtlCol="0">
            <a:spAutoFit/>
          </a:bodyPr>
          <a:lstStyle/>
          <a:p>
            <a:r>
              <a:rPr lang="en-US" altLang="ja-JP" b="1" dirty="0">
                <a:solidFill>
                  <a:srgbClr val="FF0000"/>
                </a:solidFill>
              </a:rPr>
              <a:t>m</a:t>
            </a:r>
            <a:r>
              <a:rPr kumimoji="1" lang="en-US" altLang="ja-JP" b="1" dirty="0" smtClean="0">
                <a:solidFill>
                  <a:srgbClr val="FF0000"/>
                </a:solidFill>
              </a:rPr>
              <a:t>=0</a:t>
            </a:r>
            <a:endParaRPr kumimoji="1" lang="ja-JP" altLang="en-US" b="1" dirty="0">
              <a:solidFill>
                <a:srgbClr val="FF0000"/>
              </a:solidFill>
            </a:endParaRPr>
          </a:p>
        </p:txBody>
      </p:sp>
      <p:sp>
        <p:nvSpPr>
          <p:cNvPr id="52" name="テキスト ボックス 51"/>
          <p:cNvSpPr txBox="1"/>
          <p:nvPr/>
        </p:nvSpPr>
        <p:spPr>
          <a:xfrm>
            <a:off x="6672921" y="1312134"/>
            <a:ext cx="697074" cy="369332"/>
          </a:xfrm>
          <a:prstGeom prst="rect">
            <a:avLst/>
          </a:prstGeom>
          <a:noFill/>
        </p:spPr>
        <p:txBody>
          <a:bodyPr wrap="square" rtlCol="0">
            <a:spAutoFit/>
          </a:bodyPr>
          <a:lstStyle/>
          <a:p>
            <a:r>
              <a:rPr lang="en-US" altLang="ja-JP" b="1" dirty="0" smtClean="0">
                <a:solidFill>
                  <a:srgbClr val="FF0000"/>
                </a:solidFill>
              </a:rPr>
              <a:t>m</a:t>
            </a:r>
            <a:r>
              <a:rPr kumimoji="1" lang="en-US" altLang="ja-JP" b="1" dirty="0" smtClean="0">
                <a:solidFill>
                  <a:srgbClr val="FF0000"/>
                </a:solidFill>
              </a:rPr>
              <a:t>=1</a:t>
            </a:r>
            <a:endParaRPr kumimoji="1" lang="ja-JP" altLang="en-US" b="1" dirty="0">
              <a:solidFill>
                <a:srgbClr val="FF0000"/>
              </a:solidFill>
            </a:endParaRPr>
          </a:p>
        </p:txBody>
      </p:sp>
      <p:graphicFrame>
        <p:nvGraphicFramePr>
          <p:cNvPr id="53" name="オブジェクト 52"/>
          <p:cNvGraphicFramePr>
            <a:graphicFrameLocks noChangeAspect="1"/>
          </p:cNvGraphicFramePr>
          <p:nvPr>
            <p:extLst>
              <p:ext uri="{D42A27DB-BD31-4B8C-83A1-F6EECF244321}">
                <p14:modId xmlns:p14="http://schemas.microsoft.com/office/powerpoint/2010/main" val="2082145589"/>
              </p:ext>
            </p:extLst>
          </p:nvPr>
        </p:nvGraphicFramePr>
        <p:xfrm>
          <a:off x="1074735" y="1529066"/>
          <a:ext cx="2217738" cy="304800"/>
        </p:xfrm>
        <a:graphic>
          <a:graphicData uri="http://schemas.openxmlformats.org/presentationml/2006/ole">
            <mc:AlternateContent xmlns:mc="http://schemas.openxmlformats.org/markup-compatibility/2006">
              <mc:Choice xmlns:v="urn:schemas-microsoft-com:vml" Requires="v">
                <p:oleObj spid="_x0000_s17028" name="Equation" r:id="rId28" imgW="1295280" imgH="177480" progId="Equation.DSMT4">
                  <p:embed/>
                </p:oleObj>
              </mc:Choice>
              <mc:Fallback>
                <p:oleObj name="Equation" r:id="rId28" imgW="1295280" imgH="177480" progId="Equation.DSMT4">
                  <p:embed/>
                  <p:pic>
                    <p:nvPicPr>
                      <p:cNvPr id="0" name="オブジェクト 1"/>
                      <p:cNvPicPr>
                        <a:picLocks noChangeAspect="1" noChangeArrowheads="1"/>
                      </p:cNvPicPr>
                      <p:nvPr/>
                    </p:nvPicPr>
                    <p:blipFill>
                      <a:blip r:embed="rId29"/>
                      <a:srcRect/>
                      <a:stretch>
                        <a:fillRect/>
                      </a:stretch>
                    </p:blipFill>
                    <p:spPr bwMode="auto">
                      <a:xfrm>
                        <a:off x="1074735" y="1529066"/>
                        <a:ext cx="2217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テキスト ボックス 53"/>
          <p:cNvSpPr txBox="1"/>
          <p:nvPr/>
        </p:nvSpPr>
        <p:spPr>
          <a:xfrm>
            <a:off x="5337742" y="1286947"/>
            <a:ext cx="1041517" cy="369332"/>
          </a:xfrm>
          <a:prstGeom prst="rect">
            <a:avLst/>
          </a:prstGeom>
          <a:noFill/>
        </p:spPr>
        <p:txBody>
          <a:bodyPr wrap="square" rtlCol="0">
            <a:spAutoFit/>
          </a:bodyPr>
          <a:lstStyle/>
          <a:p>
            <a:r>
              <a:rPr lang="en-US" altLang="ja-JP" b="1" dirty="0" smtClean="0">
                <a:solidFill>
                  <a:srgbClr val="FF0000"/>
                </a:solidFill>
              </a:rPr>
              <a:t>m</a:t>
            </a:r>
            <a:r>
              <a:rPr kumimoji="1" lang="en-US" altLang="ja-JP" b="1" dirty="0" smtClean="0">
                <a:solidFill>
                  <a:srgbClr val="FF0000"/>
                </a:solidFill>
              </a:rPr>
              <a:t>=</a:t>
            </a:r>
            <a:r>
              <a:rPr lang="ja-JP" altLang="en-US" b="1" dirty="0">
                <a:solidFill>
                  <a:srgbClr val="FF0000"/>
                </a:solidFill>
                <a:latin typeface="ＭＳ Ｐ明朝" pitchFamily="18" charset="-128"/>
                <a:ea typeface="ＭＳ Ｐ明朝" pitchFamily="18" charset="-128"/>
              </a:rPr>
              <a:t>∞</a:t>
            </a:r>
            <a:endParaRPr kumimoji="1" lang="ja-JP" altLang="en-US" b="1" dirty="0">
              <a:solidFill>
                <a:srgbClr val="FF0000"/>
              </a:solidFill>
              <a:latin typeface="ＭＳ Ｐ明朝" pitchFamily="18" charset="-128"/>
              <a:ea typeface="ＭＳ Ｐ明朝" pitchFamily="18" charset="-128"/>
            </a:endParaRPr>
          </a:p>
        </p:txBody>
      </p:sp>
      <p:graphicFrame>
        <p:nvGraphicFramePr>
          <p:cNvPr id="55" name="オブジェクト 54"/>
          <p:cNvGraphicFramePr>
            <a:graphicFrameLocks noChangeAspect="1"/>
          </p:cNvGraphicFramePr>
          <p:nvPr>
            <p:extLst>
              <p:ext uri="{D42A27DB-BD31-4B8C-83A1-F6EECF244321}">
                <p14:modId xmlns:p14="http://schemas.microsoft.com/office/powerpoint/2010/main" val="3118406173"/>
              </p:ext>
            </p:extLst>
          </p:nvPr>
        </p:nvGraphicFramePr>
        <p:xfrm>
          <a:off x="1260475" y="6318250"/>
          <a:ext cx="1260475" cy="393700"/>
        </p:xfrm>
        <a:graphic>
          <a:graphicData uri="http://schemas.openxmlformats.org/presentationml/2006/ole">
            <mc:AlternateContent xmlns:mc="http://schemas.openxmlformats.org/markup-compatibility/2006">
              <mc:Choice xmlns:v="urn:schemas-microsoft-com:vml" Requires="v">
                <p:oleObj spid="_x0000_s17029" name="Equation" r:id="rId30" imgW="736560" imgH="228600" progId="Equation.DSMT4">
                  <p:embed/>
                </p:oleObj>
              </mc:Choice>
              <mc:Fallback>
                <p:oleObj name="Equation" r:id="rId30" imgW="736560" imgH="228600" progId="Equation.DSMT4">
                  <p:embed/>
                  <p:pic>
                    <p:nvPicPr>
                      <p:cNvPr id="0" name="オブジェクト 6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60475" y="631825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オブジェクト 55"/>
          <p:cNvGraphicFramePr>
            <a:graphicFrameLocks noChangeAspect="1"/>
          </p:cNvGraphicFramePr>
          <p:nvPr>
            <p:extLst>
              <p:ext uri="{D42A27DB-BD31-4B8C-83A1-F6EECF244321}">
                <p14:modId xmlns:p14="http://schemas.microsoft.com/office/powerpoint/2010/main" val="1216545259"/>
              </p:ext>
            </p:extLst>
          </p:nvPr>
        </p:nvGraphicFramePr>
        <p:xfrm>
          <a:off x="1179513" y="5381625"/>
          <a:ext cx="1495425" cy="719138"/>
        </p:xfrm>
        <a:graphic>
          <a:graphicData uri="http://schemas.openxmlformats.org/presentationml/2006/ole">
            <mc:AlternateContent xmlns:mc="http://schemas.openxmlformats.org/markup-compatibility/2006">
              <mc:Choice xmlns:v="urn:schemas-microsoft-com:vml" Requires="v">
                <p:oleObj spid="_x0000_s17030" name="Equation" r:id="rId32" imgW="876300" imgH="419100" progId="Equation.DSMT4">
                  <p:embed/>
                </p:oleObj>
              </mc:Choice>
              <mc:Fallback>
                <p:oleObj name="Equation" r:id="rId32" imgW="876300" imgH="419100" progId="Equation.DSMT4">
                  <p:embed/>
                  <p:pic>
                    <p:nvPicPr>
                      <p:cNvPr id="0" name="オブジェクト 10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79513" y="5381625"/>
                        <a:ext cx="1495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オブジェクト 56"/>
          <p:cNvGraphicFramePr>
            <a:graphicFrameLocks noChangeAspect="1"/>
          </p:cNvGraphicFramePr>
          <p:nvPr>
            <p:extLst>
              <p:ext uri="{D42A27DB-BD31-4B8C-83A1-F6EECF244321}">
                <p14:modId xmlns:p14="http://schemas.microsoft.com/office/powerpoint/2010/main" val="2844490387"/>
              </p:ext>
            </p:extLst>
          </p:nvPr>
        </p:nvGraphicFramePr>
        <p:xfrm>
          <a:off x="5640653" y="5771980"/>
          <a:ext cx="3141662" cy="958850"/>
        </p:xfrm>
        <a:graphic>
          <a:graphicData uri="http://schemas.openxmlformats.org/presentationml/2006/ole">
            <mc:AlternateContent xmlns:mc="http://schemas.openxmlformats.org/markup-compatibility/2006">
              <mc:Choice xmlns:v="urn:schemas-microsoft-com:vml" Requires="v">
                <p:oleObj spid="_x0000_s17031" name="Equation" r:id="rId34" imgW="1841500" imgH="558800" progId="Equation.DSMT4">
                  <p:embed/>
                </p:oleObj>
              </mc:Choice>
              <mc:Fallback>
                <p:oleObj name="Equation" r:id="rId34" imgW="1841500" imgH="558800" progId="Equation.DSMT4">
                  <p:embed/>
                  <p:pic>
                    <p:nvPicPr>
                      <p:cNvPr id="0" name="オブジェクト 6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40653" y="5771980"/>
                        <a:ext cx="31416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オブジェクト 57"/>
          <p:cNvGraphicFramePr>
            <a:graphicFrameLocks noChangeAspect="1"/>
          </p:cNvGraphicFramePr>
          <p:nvPr>
            <p:extLst>
              <p:ext uri="{D42A27DB-BD31-4B8C-83A1-F6EECF244321}">
                <p14:modId xmlns:p14="http://schemas.microsoft.com/office/powerpoint/2010/main" val="1353474066"/>
              </p:ext>
            </p:extLst>
          </p:nvPr>
        </p:nvGraphicFramePr>
        <p:xfrm>
          <a:off x="563563" y="5668963"/>
          <a:ext cx="469900" cy="254000"/>
        </p:xfrm>
        <a:graphic>
          <a:graphicData uri="http://schemas.openxmlformats.org/presentationml/2006/ole">
            <mc:AlternateContent xmlns:mc="http://schemas.openxmlformats.org/markup-compatibility/2006">
              <mc:Choice xmlns:v="urn:schemas-microsoft-com:vml" Requires="v">
                <p:oleObj spid="_x0000_s17032" name="Equation" r:id="rId36" imgW="469696" imgH="253890" progId="Equation.DSMT4">
                  <p:embed/>
                </p:oleObj>
              </mc:Choice>
              <mc:Fallback>
                <p:oleObj name="Equation" r:id="rId36" imgW="469696" imgH="253890" progId="Equation.DSMT4">
                  <p:embed/>
                  <p:pic>
                    <p:nvPicPr>
                      <p:cNvPr id="0" name="オブジェクト 7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3563" y="5668963"/>
                        <a:ext cx="469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3553271311"/>
              </p:ext>
            </p:extLst>
          </p:nvPr>
        </p:nvGraphicFramePr>
        <p:xfrm>
          <a:off x="5067300" y="5631981"/>
          <a:ext cx="1054100" cy="360653"/>
        </p:xfrm>
        <a:graphic>
          <a:graphicData uri="http://schemas.openxmlformats.org/presentationml/2006/ole">
            <mc:AlternateContent xmlns:mc="http://schemas.openxmlformats.org/markup-compatibility/2006">
              <mc:Choice xmlns:v="urn:schemas-microsoft-com:vml" Requires="v">
                <p:oleObj spid="_x0000_s17033" name="Equation" r:id="rId38" imgW="1054100" imgH="330200" progId="Equation.DSMT4">
                  <p:embed/>
                </p:oleObj>
              </mc:Choice>
              <mc:Fallback>
                <p:oleObj name="Equation" r:id="rId38" imgW="1054100" imgH="330200" progId="Equation.DSMT4">
                  <p:embed/>
                  <p:pic>
                    <p:nvPicPr>
                      <p:cNvPr id="0" name="オブジェクト 7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67300" y="5631981"/>
                        <a:ext cx="1054100" cy="360653"/>
                      </a:xfrm>
                      <a:prstGeom prst="rect">
                        <a:avLst/>
                      </a:prstGeom>
                      <a:noFill/>
                      <a:ln>
                        <a:noFill/>
                      </a:ln>
                      <a:extLst/>
                    </p:spPr>
                  </p:pic>
                </p:oleObj>
              </mc:Fallback>
            </mc:AlternateContent>
          </a:graphicData>
        </a:graphic>
      </p:graphicFrame>
      <p:graphicFrame>
        <p:nvGraphicFramePr>
          <p:cNvPr id="60" name="オブジェクト 59"/>
          <p:cNvGraphicFramePr>
            <a:graphicFrameLocks noChangeAspect="1"/>
          </p:cNvGraphicFramePr>
          <p:nvPr>
            <p:extLst>
              <p:ext uri="{D42A27DB-BD31-4B8C-83A1-F6EECF244321}">
                <p14:modId xmlns:p14="http://schemas.microsoft.com/office/powerpoint/2010/main" val="4074628185"/>
              </p:ext>
            </p:extLst>
          </p:nvPr>
        </p:nvGraphicFramePr>
        <p:xfrm>
          <a:off x="1260475" y="4660900"/>
          <a:ext cx="1281113" cy="676275"/>
        </p:xfrm>
        <a:graphic>
          <a:graphicData uri="http://schemas.openxmlformats.org/presentationml/2006/ole">
            <mc:AlternateContent xmlns:mc="http://schemas.openxmlformats.org/markup-compatibility/2006">
              <mc:Choice xmlns:v="urn:schemas-microsoft-com:vml" Requires="v">
                <p:oleObj spid="_x0000_s17034" name="Equation" r:id="rId40" imgW="749160" imgH="393480" progId="Equation.DSMT4">
                  <p:embed/>
                </p:oleObj>
              </mc:Choice>
              <mc:Fallback>
                <p:oleObj name="Equation" r:id="rId40" imgW="749160" imgH="393480" progId="Equation.DSMT4">
                  <p:embed/>
                  <p:pic>
                    <p:nvPicPr>
                      <p:cNvPr id="0" name="オブジェクト 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60475" y="4660900"/>
                        <a:ext cx="12811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オブジェクト 60"/>
          <p:cNvGraphicFramePr>
            <a:graphicFrameLocks noChangeAspect="1"/>
          </p:cNvGraphicFramePr>
          <p:nvPr>
            <p:extLst>
              <p:ext uri="{D42A27DB-BD31-4B8C-83A1-F6EECF244321}">
                <p14:modId xmlns:p14="http://schemas.microsoft.com/office/powerpoint/2010/main" val="3006511875"/>
              </p:ext>
            </p:extLst>
          </p:nvPr>
        </p:nvGraphicFramePr>
        <p:xfrm>
          <a:off x="574675" y="4948238"/>
          <a:ext cx="508000" cy="254000"/>
        </p:xfrm>
        <a:graphic>
          <a:graphicData uri="http://schemas.openxmlformats.org/presentationml/2006/ole">
            <mc:AlternateContent xmlns:mc="http://schemas.openxmlformats.org/markup-compatibility/2006">
              <mc:Choice xmlns:v="urn:schemas-microsoft-com:vml" Requires="v">
                <p:oleObj spid="_x0000_s17035" name="Equation" r:id="rId42" imgW="507780" imgH="253890" progId="Equation.DSMT4">
                  <p:embed/>
                </p:oleObj>
              </mc:Choice>
              <mc:Fallback>
                <p:oleObj name="Equation" r:id="rId42" imgW="507780" imgH="253890" progId="Equation.DSMT4">
                  <p:embed/>
                  <p:pic>
                    <p:nvPicPr>
                      <p:cNvPr id="0" name="オブジェクト 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74675" y="4948238"/>
                        <a:ext cx="508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オブジェクト 61"/>
          <p:cNvGraphicFramePr>
            <a:graphicFrameLocks noChangeAspect="1"/>
          </p:cNvGraphicFramePr>
          <p:nvPr>
            <p:extLst>
              <p:ext uri="{D42A27DB-BD31-4B8C-83A1-F6EECF244321}">
                <p14:modId xmlns:p14="http://schemas.microsoft.com/office/powerpoint/2010/main" val="881606894"/>
              </p:ext>
            </p:extLst>
          </p:nvPr>
        </p:nvGraphicFramePr>
        <p:xfrm>
          <a:off x="584200" y="6318250"/>
          <a:ext cx="533400" cy="254000"/>
        </p:xfrm>
        <a:graphic>
          <a:graphicData uri="http://schemas.openxmlformats.org/presentationml/2006/ole">
            <mc:AlternateContent xmlns:mc="http://schemas.openxmlformats.org/markup-compatibility/2006">
              <mc:Choice xmlns:v="urn:schemas-microsoft-com:vml" Requires="v">
                <p:oleObj spid="_x0000_s17036" name="Equation" r:id="rId44" imgW="533169" imgH="253890" progId="Equation.DSMT4">
                  <p:embed/>
                </p:oleObj>
              </mc:Choice>
              <mc:Fallback>
                <p:oleObj name="Equation" r:id="rId44" imgW="533169" imgH="253890" progId="Equation.DSMT4">
                  <p:embed/>
                  <p:pic>
                    <p:nvPicPr>
                      <p:cNvPr id="0" name="オブジェクト 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84200" y="6318250"/>
                        <a:ext cx="533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オブジェクト 63"/>
          <p:cNvGraphicFramePr>
            <a:graphicFrameLocks noChangeAspect="1"/>
          </p:cNvGraphicFramePr>
          <p:nvPr>
            <p:extLst>
              <p:ext uri="{D42A27DB-BD31-4B8C-83A1-F6EECF244321}">
                <p14:modId xmlns:p14="http://schemas.microsoft.com/office/powerpoint/2010/main" val="4146065645"/>
              </p:ext>
            </p:extLst>
          </p:nvPr>
        </p:nvGraphicFramePr>
        <p:xfrm>
          <a:off x="7848600" y="5013569"/>
          <a:ext cx="996950" cy="719138"/>
        </p:xfrm>
        <a:graphic>
          <a:graphicData uri="http://schemas.openxmlformats.org/presentationml/2006/ole">
            <mc:AlternateContent xmlns:mc="http://schemas.openxmlformats.org/markup-compatibility/2006">
              <mc:Choice xmlns:v="urn:schemas-microsoft-com:vml" Requires="v">
                <p:oleObj spid="_x0000_s17037" name="Equation" r:id="rId46" imgW="583920" imgH="419040" progId="Equation.DSMT4">
                  <p:embed/>
                </p:oleObj>
              </mc:Choice>
              <mc:Fallback>
                <p:oleObj name="Equation" r:id="rId46" imgW="583920" imgH="419040" progId="Equation.DSMT4">
                  <p:embed/>
                  <p:pic>
                    <p:nvPicPr>
                      <p:cNvPr id="0" name="オブジェクト 45"/>
                      <p:cNvPicPr>
                        <a:picLocks noChangeAspect="1" noChangeArrowheads="1"/>
                      </p:cNvPicPr>
                      <p:nvPr/>
                    </p:nvPicPr>
                    <p:blipFill>
                      <a:blip r:embed="rId47"/>
                      <a:srcRect/>
                      <a:stretch>
                        <a:fillRect/>
                      </a:stretch>
                    </p:blipFill>
                    <p:spPr bwMode="auto">
                      <a:xfrm>
                        <a:off x="7848600" y="5013569"/>
                        <a:ext cx="9969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正方形/長方形 62"/>
          <p:cNvSpPr/>
          <p:nvPr/>
        </p:nvSpPr>
        <p:spPr>
          <a:xfrm>
            <a:off x="2132010" y="4653685"/>
            <a:ext cx="360362" cy="2874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59797" y="2682412"/>
            <a:ext cx="360362" cy="2874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132010" y="5445224"/>
            <a:ext cx="360362" cy="2874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2108198" y="6353288"/>
            <a:ext cx="360362" cy="2874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325888" y="5960820"/>
            <a:ext cx="360362" cy="2874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Picture 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116911" y="5261147"/>
            <a:ext cx="1711709" cy="987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テキスト ボックス 20"/>
          <p:cNvSpPr txBox="1">
            <a:spLocks noChangeArrowheads="1"/>
          </p:cNvSpPr>
          <p:nvPr/>
        </p:nvSpPr>
        <p:spPr bwMode="auto">
          <a:xfrm>
            <a:off x="2867638" y="6363772"/>
            <a:ext cx="2430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t>Source Meter (KEITHLEY 2400) </a:t>
            </a:r>
            <a:endParaRPr lang="ja-JP" altLang="en-US" sz="1200" b="1" dirty="0"/>
          </a:p>
        </p:txBody>
      </p:sp>
    </p:spTree>
    <p:extLst>
      <p:ext uri="{BB962C8B-B14F-4D97-AF65-F5344CB8AC3E}">
        <p14:creationId xmlns:p14="http://schemas.microsoft.com/office/powerpoint/2010/main" val="709925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Outline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15</a:t>
            </a:fld>
            <a:endParaRPr kumimoji="1" lang="ja-JP" altLang="en-US"/>
          </a:p>
        </p:txBody>
      </p:sp>
      <p:sp>
        <p:nvSpPr>
          <p:cNvPr id="15" name="テキスト ボックス 14"/>
          <p:cNvSpPr txBox="1"/>
          <p:nvPr/>
        </p:nvSpPr>
        <p:spPr>
          <a:xfrm>
            <a:off x="1043608" y="2132112"/>
            <a:ext cx="7344816" cy="3477875"/>
          </a:xfrm>
          <a:prstGeom prst="rect">
            <a:avLst/>
          </a:prstGeom>
          <a:noFill/>
        </p:spPr>
        <p:txBody>
          <a:bodyPr wrap="square" rtlCol="0">
            <a:spAutoFit/>
          </a:bodyPr>
          <a:lstStyle/>
          <a:p>
            <a:pPr marL="285750" indent="-285750">
              <a:buFont typeface="Wingdings" pitchFamily="2" charset="2"/>
              <a:buChar char="ü"/>
            </a:pPr>
            <a:r>
              <a:rPr kumimoji="1" lang="en-US" altLang="ja-JP" sz="4400" dirty="0" smtClean="0">
                <a:solidFill>
                  <a:schemeClr val="bg1">
                    <a:lumMod val="65000"/>
                  </a:schemeClr>
                </a:solidFill>
              </a:rPr>
              <a:t>Introduction</a:t>
            </a:r>
          </a:p>
          <a:p>
            <a:pPr marL="285750" indent="-285750">
              <a:buFont typeface="Wingdings" pitchFamily="2" charset="2"/>
              <a:buChar char="ü"/>
            </a:pPr>
            <a:r>
              <a:rPr lang="en-US" altLang="ja-JP" sz="4400" dirty="0" smtClean="0"/>
              <a:t>Experimental procedure</a:t>
            </a:r>
          </a:p>
          <a:p>
            <a:pPr marL="285750" indent="-285750">
              <a:buFont typeface="Wingdings" pitchFamily="2" charset="2"/>
              <a:buChar char="ü"/>
            </a:pPr>
            <a:r>
              <a:rPr kumimoji="1" lang="en-US" altLang="ja-JP" sz="4400" dirty="0" smtClean="0">
                <a:solidFill>
                  <a:schemeClr val="bg1">
                    <a:lumMod val="65000"/>
                  </a:schemeClr>
                </a:solidFill>
              </a:rPr>
              <a:t>Results and discussion</a:t>
            </a:r>
          </a:p>
          <a:p>
            <a:pPr marL="285750" indent="-285750">
              <a:buFont typeface="Wingdings" pitchFamily="2" charset="2"/>
              <a:buChar char="ü"/>
            </a:pPr>
            <a:r>
              <a:rPr lang="en-US" altLang="ja-JP" sz="4400" dirty="0" smtClean="0">
                <a:solidFill>
                  <a:schemeClr val="bg1">
                    <a:lumMod val="65000"/>
                  </a:schemeClr>
                </a:solidFill>
              </a:rPr>
              <a:t>Summary</a:t>
            </a:r>
          </a:p>
          <a:p>
            <a:pPr marL="285750" indent="-285750">
              <a:buFont typeface="Wingdings" pitchFamily="2" charset="2"/>
              <a:buChar char="ü"/>
            </a:pPr>
            <a:r>
              <a:rPr lang="en-US" altLang="ja-JP" sz="4400" dirty="0" smtClean="0">
                <a:solidFill>
                  <a:schemeClr val="bg1">
                    <a:lumMod val="65000"/>
                  </a:schemeClr>
                </a:solidFill>
              </a:rPr>
              <a:t>Acknowledgments</a:t>
            </a:r>
            <a:endParaRPr kumimoji="1" lang="ja-JP" altLang="en-US" sz="4400" dirty="0">
              <a:solidFill>
                <a:schemeClr val="bg1">
                  <a:lumMod val="65000"/>
                </a:schemeClr>
              </a:solidFill>
            </a:endParaRPr>
          </a:p>
        </p:txBody>
      </p:sp>
    </p:spTree>
    <p:extLst>
      <p:ext uri="{BB962C8B-B14F-4D97-AF65-F5344CB8AC3E}">
        <p14:creationId xmlns:p14="http://schemas.microsoft.com/office/powerpoint/2010/main" val="33915142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Experimental procedure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16</a:t>
            </a:fld>
            <a:endParaRPr kumimoji="1" lang="ja-JP" altLang="en-US"/>
          </a:p>
        </p:txBody>
      </p:sp>
      <p:sp>
        <p:nvSpPr>
          <p:cNvPr id="2" name="正方形/長方形 1"/>
          <p:cNvSpPr/>
          <p:nvPr/>
        </p:nvSpPr>
        <p:spPr>
          <a:xfrm>
            <a:off x="395536" y="1556792"/>
            <a:ext cx="3888432"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74568" y="1525691"/>
            <a:ext cx="3888432"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74568" y="2463102"/>
            <a:ext cx="3888432" cy="720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8509" y="1685999"/>
            <a:ext cx="4014192" cy="461665"/>
          </a:xfrm>
          <a:prstGeom prst="rect">
            <a:avLst/>
          </a:prstGeom>
          <a:noFill/>
        </p:spPr>
        <p:txBody>
          <a:bodyPr wrap="square" rtlCol="0">
            <a:spAutoFit/>
          </a:bodyPr>
          <a:lstStyle/>
          <a:p>
            <a:r>
              <a:rPr lang="en-US" altLang="ja-JP" sz="2400" b="1" dirty="0">
                <a:solidFill>
                  <a:schemeClr val="bg1"/>
                </a:solidFill>
              </a:rPr>
              <a:t>polycrystalline La</a:t>
            </a:r>
            <a:r>
              <a:rPr lang="en-US" altLang="ja-JP" sz="2400" b="1" baseline="-25000" dirty="0">
                <a:solidFill>
                  <a:schemeClr val="bg1"/>
                </a:solidFill>
              </a:rPr>
              <a:t>1-x</a:t>
            </a:r>
            <a:r>
              <a:rPr lang="en-US" altLang="ja-JP" sz="2400" b="1" dirty="0">
                <a:solidFill>
                  <a:schemeClr val="bg1"/>
                </a:solidFill>
              </a:rPr>
              <a:t>Ca</a:t>
            </a:r>
            <a:r>
              <a:rPr lang="en-US" altLang="ja-JP" sz="2400" b="1" baseline="-25000" dirty="0">
                <a:solidFill>
                  <a:schemeClr val="bg1"/>
                </a:solidFill>
              </a:rPr>
              <a:t>x</a:t>
            </a:r>
            <a:r>
              <a:rPr lang="en-US" altLang="ja-JP" sz="2400" b="1" dirty="0">
                <a:solidFill>
                  <a:schemeClr val="bg1"/>
                </a:solidFill>
              </a:rPr>
              <a:t>MnO</a:t>
            </a:r>
            <a:r>
              <a:rPr lang="en-US" altLang="ja-JP" sz="2400" b="1" baseline="-25000" dirty="0">
                <a:solidFill>
                  <a:schemeClr val="bg1"/>
                </a:solidFill>
              </a:rPr>
              <a:t>3</a:t>
            </a:r>
            <a:endParaRPr kumimoji="1" lang="ja-JP" altLang="en-US" sz="2400" b="1" baseline="-25000" dirty="0">
              <a:solidFill>
                <a:schemeClr val="bg1"/>
              </a:solidFill>
            </a:endParaRPr>
          </a:p>
        </p:txBody>
      </p:sp>
      <p:sp>
        <p:nvSpPr>
          <p:cNvPr id="11" name="テキスト ボックス 10"/>
          <p:cNvSpPr txBox="1"/>
          <p:nvPr/>
        </p:nvSpPr>
        <p:spPr>
          <a:xfrm>
            <a:off x="4990145" y="1654898"/>
            <a:ext cx="3504030" cy="461665"/>
          </a:xfrm>
          <a:prstGeom prst="rect">
            <a:avLst/>
          </a:prstGeom>
          <a:noFill/>
        </p:spPr>
        <p:txBody>
          <a:bodyPr wrap="square" rtlCol="0">
            <a:spAutoFit/>
          </a:bodyPr>
          <a:lstStyle/>
          <a:p>
            <a:r>
              <a:rPr lang="en-US" altLang="ja-JP" sz="2400" b="1" dirty="0" smtClean="0">
                <a:solidFill>
                  <a:schemeClr val="bg1"/>
                </a:solidFill>
              </a:rPr>
              <a:t>n </a:t>
            </a:r>
            <a:r>
              <a:rPr lang="en-US" altLang="ja-JP" sz="2400" b="1" dirty="0">
                <a:solidFill>
                  <a:schemeClr val="bg1"/>
                </a:solidFill>
              </a:rPr>
              <a:t>: Ca</a:t>
            </a:r>
            <a:r>
              <a:rPr lang="en-US" altLang="ja-JP" sz="2400" b="1" baseline="-25000" dirty="0">
                <a:solidFill>
                  <a:schemeClr val="bg1"/>
                </a:solidFill>
              </a:rPr>
              <a:t>0.99</a:t>
            </a:r>
            <a:r>
              <a:rPr lang="en-US" altLang="ja-JP" sz="2400" b="1" dirty="0">
                <a:solidFill>
                  <a:schemeClr val="bg1"/>
                </a:solidFill>
              </a:rPr>
              <a:t>Yb</a:t>
            </a:r>
            <a:r>
              <a:rPr lang="en-US" altLang="ja-JP" sz="2400" b="1" baseline="-25000" dirty="0">
                <a:solidFill>
                  <a:schemeClr val="bg1"/>
                </a:solidFill>
              </a:rPr>
              <a:t>0.01</a:t>
            </a:r>
            <a:r>
              <a:rPr lang="en-US" altLang="ja-JP" sz="2400" b="1" dirty="0">
                <a:solidFill>
                  <a:schemeClr val="bg1"/>
                </a:solidFill>
              </a:rPr>
              <a:t>MnO</a:t>
            </a:r>
            <a:r>
              <a:rPr lang="en-US" altLang="ja-JP" sz="2400" b="1" baseline="-25000" dirty="0">
                <a:solidFill>
                  <a:schemeClr val="bg1"/>
                </a:solidFill>
              </a:rPr>
              <a:t>3</a:t>
            </a:r>
          </a:p>
        </p:txBody>
      </p:sp>
      <p:sp>
        <p:nvSpPr>
          <p:cNvPr id="12" name="テキスト ボックス 11"/>
          <p:cNvSpPr txBox="1"/>
          <p:nvPr/>
        </p:nvSpPr>
        <p:spPr>
          <a:xfrm>
            <a:off x="4956879" y="2592309"/>
            <a:ext cx="3771900" cy="461665"/>
          </a:xfrm>
          <a:prstGeom prst="rect">
            <a:avLst/>
          </a:prstGeom>
          <a:noFill/>
        </p:spPr>
        <p:txBody>
          <a:bodyPr wrap="square" rtlCol="0">
            <a:spAutoFit/>
          </a:bodyPr>
          <a:lstStyle/>
          <a:p>
            <a:r>
              <a:rPr lang="en-US" altLang="ja-JP" sz="2400" b="1" dirty="0" smtClean="0">
                <a:solidFill>
                  <a:schemeClr val="bg1"/>
                </a:solidFill>
              </a:rPr>
              <a:t>p </a:t>
            </a:r>
            <a:r>
              <a:rPr lang="en-US" altLang="ja-JP" sz="2400" b="1" dirty="0">
                <a:solidFill>
                  <a:schemeClr val="bg1"/>
                </a:solidFill>
              </a:rPr>
              <a:t>: [(Ca</a:t>
            </a:r>
            <a:r>
              <a:rPr lang="en-US" altLang="ja-JP" sz="2400" b="1" baseline="-25000" dirty="0">
                <a:solidFill>
                  <a:schemeClr val="bg1"/>
                </a:solidFill>
              </a:rPr>
              <a:t>0.9</a:t>
            </a:r>
            <a:r>
              <a:rPr lang="en-US" altLang="ja-JP" sz="2400" b="1" dirty="0">
                <a:solidFill>
                  <a:schemeClr val="bg1"/>
                </a:solidFill>
              </a:rPr>
              <a:t>Y</a:t>
            </a:r>
            <a:r>
              <a:rPr lang="en-US" altLang="ja-JP" sz="2400" b="1" baseline="-25000" dirty="0">
                <a:solidFill>
                  <a:schemeClr val="bg1"/>
                </a:solidFill>
              </a:rPr>
              <a:t>0.1</a:t>
            </a:r>
            <a:r>
              <a:rPr lang="en-US" altLang="ja-JP" sz="2400" b="1" dirty="0">
                <a:solidFill>
                  <a:schemeClr val="bg1"/>
                </a:solidFill>
              </a:rPr>
              <a:t>)</a:t>
            </a:r>
            <a:r>
              <a:rPr lang="en-US" altLang="ja-JP" sz="2400" b="1" baseline="-25000" dirty="0">
                <a:solidFill>
                  <a:schemeClr val="bg1"/>
                </a:solidFill>
              </a:rPr>
              <a:t>2</a:t>
            </a:r>
            <a:r>
              <a:rPr lang="en-US" altLang="ja-JP" sz="2400" b="1" dirty="0">
                <a:solidFill>
                  <a:schemeClr val="bg1"/>
                </a:solidFill>
              </a:rPr>
              <a:t>CoO</a:t>
            </a:r>
            <a:r>
              <a:rPr lang="en-US" altLang="ja-JP" sz="2400" b="1" baseline="-25000" dirty="0">
                <a:solidFill>
                  <a:schemeClr val="bg1"/>
                </a:solidFill>
              </a:rPr>
              <a:t>3</a:t>
            </a:r>
            <a:r>
              <a:rPr lang="en-US" altLang="ja-JP" sz="2400" b="1" dirty="0">
                <a:solidFill>
                  <a:schemeClr val="bg1"/>
                </a:solidFill>
              </a:rPr>
              <a:t>]</a:t>
            </a:r>
            <a:r>
              <a:rPr lang="en-US" altLang="ja-JP" sz="2400" b="1" baseline="-25000" dirty="0">
                <a:solidFill>
                  <a:schemeClr val="bg1"/>
                </a:solidFill>
              </a:rPr>
              <a:t>0.62</a:t>
            </a:r>
            <a:r>
              <a:rPr lang="en-US" altLang="ja-JP" sz="2400" b="1" dirty="0">
                <a:solidFill>
                  <a:schemeClr val="bg1"/>
                </a:solidFill>
              </a:rPr>
              <a:t> CoO</a:t>
            </a:r>
            <a:r>
              <a:rPr lang="en-US" altLang="ja-JP" sz="2400" b="1" baseline="-25000" dirty="0">
                <a:solidFill>
                  <a:schemeClr val="bg1"/>
                </a:solidFill>
              </a:rPr>
              <a:t>2</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7020" y="3615230"/>
            <a:ext cx="1849232" cy="64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矢印コネクタ 13"/>
          <p:cNvCxnSpPr/>
          <p:nvPr/>
        </p:nvCxnSpPr>
        <p:spPr>
          <a:xfrm flipH="1">
            <a:off x="5978492" y="3549375"/>
            <a:ext cx="160498" cy="328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74"/>
          <p:cNvSpPr txBox="1">
            <a:spLocks noChangeArrowheads="1"/>
          </p:cNvSpPr>
          <p:nvPr/>
        </p:nvSpPr>
        <p:spPr bwMode="auto">
          <a:xfrm>
            <a:off x="6058741" y="3271563"/>
            <a:ext cx="246778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t>a</a:t>
            </a:r>
            <a:r>
              <a:rPr lang="en-US" altLang="ja-JP" sz="1200" b="1" dirty="0" smtClean="0"/>
              <a:t>lumina plate (1mm thickness)</a:t>
            </a:r>
            <a:endParaRPr lang="en-US" altLang="ja-JP" sz="1200" b="1" dirty="0"/>
          </a:p>
        </p:txBody>
      </p:sp>
      <p:cxnSp>
        <p:nvCxnSpPr>
          <p:cNvPr id="16" name="直線矢印コネクタ 15"/>
          <p:cNvCxnSpPr/>
          <p:nvPr/>
        </p:nvCxnSpPr>
        <p:spPr>
          <a:xfrm flipH="1">
            <a:off x="6742160" y="4093450"/>
            <a:ext cx="50237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74"/>
          <p:cNvSpPr txBox="1">
            <a:spLocks noChangeArrowheads="1"/>
          </p:cNvSpPr>
          <p:nvPr/>
        </p:nvSpPr>
        <p:spPr bwMode="auto">
          <a:xfrm>
            <a:off x="7232850" y="3941343"/>
            <a:ext cx="1622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t>s</a:t>
            </a:r>
            <a:r>
              <a:rPr lang="en-US" altLang="ja-JP" sz="1200" b="1" dirty="0" smtClean="0"/>
              <a:t>ilver sheet </a:t>
            </a:r>
          </a:p>
          <a:p>
            <a:pPr eaLnBrk="1" hangingPunct="1"/>
            <a:r>
              <a:rPr lang="en-US" altLang="ja-JP" sz="1200" b="1" dirty="0" smtClean="0"/>
              <a:t>(0.05mm thickness)</a:t>
            </a:r>
            <a:endParaRPr lang="en-US" altLang="ja-JP" sz="1200" b="1" dirty="0"/>
          </a:p>
        </p:txBody>
      </p:sp>
      <p:sp>
        <p:nvSpPr>
          <p:cNvPr id="21" name="正方形/長方形 20"/>
          <p:cNvSpPr/>
          <p:nvPr/>
        </p:nvSpPr>
        <p:spPr>
          <a:xfrm>
            <a:off x="5708017" y="5099415"/>
            <a:ext cx="233362" cy="2889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146167" y="5129577"/>
            <a:ext cx="233362" cy="2889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p:cNvSpPr/>
          <p:nvPr/>
        </p:nvSpPr>
        <p:spPr>
          <a:xfrm>
            <a:off x="4931729" y="5394690"/>
            <a:ext cx="1014413" cy="55562"/>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6146167" y="5421677"/>
            <a:ext cx="976312" cy="4445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6087429" y="5035915"/>
            <a:ext cx="407988" cy="73025"/>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5582604" y="5027977"/>
            <a:ext cx="409575" cy="73025"/>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5150804" y="5459777"/>
            <a:ext cx="1728788" cy="106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5150804" y="4920027"/>
            <a:ext cx="1728788" cy="107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9" name="直線矢印コネクタ 28"/>
          <p:cNvCxnSpPr/>
          <p:nvPr/>
        </p:nvCxnSpPr>
        <p:spPr>
          <a:xfrm flipH="1" flipV="1">
            <a:off x="6897054" y="4969240"/>
            <a:ext cx="363538" cy="47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flipV="1">
            <a:off x="6568442" y="5089890"/>
            <a:ext cx="473075" cy="47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23"/>
          <p:cNvSpPr txBox="1">
            <a:spLocks noChangeArrowheads="1"/>
          </p:cNvSpPr>
          <p:nvPr/>
        </p:nvSpPr>
        <p:spPr bwMode="auto">
          <a:xfrm>
            <a:off x="5671504" y="5126402"/>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a:solidFill>
                  <a:schemeClr val="bg1"/>
                </a:solidFill>
              </a:rPr>
              <a:t>n</a:t>
            </a:r>
            <a:endParaRPr lang="ja-JP" altLang="en-US" sz="1200" b="1">
              <a:solidFill>
                <a:schemeClr val="bg1"/>
              </a:solidFill>
            </a:endParaRPr>
          </a:p>
        </p:txBody>
      </p:sp>
      <p:sp>
        <p:nvSpPr>
          <p:cNvPr id="34" name="テキスト ボックス 25"/>
          <p:cNvSpPr txBox="1">
            <a:spLocks noChangeArrowheads="1"/>
          </p:cNvSpPr>
          <p:nvPr/>
        </p:nvSpPr>
        <p:spPr bwMode="auto">
          <a:xfrm>
            <a:off x="6114417" y="5118465"/>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a:solidFill>
                  <a:schemeClr val="bg1"/>
                </a:solidFill>
              </a:rPr>
              <a:t>p</a:t>
            </a:r>
            <a:endParaRPr lang="ja-JP" altLang="en-US" sz="1200" b="1">
              <a:solidFill>
                <a:schemeClr val="bg1"/>
              </a:solidFill>
            </a:endParaRPr>
          </a:p>
        </p:txBody>
      </p:sp>
      <p:sp>
        <p:nvSpPr>
          <p:cNvPr id="35" name="正方形/長方形 34"/>
          <p:cNvSpPr/>
          <p:nvPr/>
        </p:nvSpPr>
        <p:spPr>
          <a:xfrm>
            <a:off x="5150804" y="4602527"/>
            <a:ext cx="1746250" cy="2921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テキスト ボックス 29"/>
          <p:cNvSpPr txBox="1">
            <a:spLocks noChangeArrowheads="1"/>
          </p:cNvSpPr>
          <p:nvPr/>
        </p:nvSpPr>
        <p:spPr bwMode="auto">
          <a:xfrm>
            <a:off x="5262723" y="4602527"/>
            <a:ext cx="193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dirty="0"/>
              <a:t>h</a:t>
            </a:r>
            <a:r>
              <a:rPr lang="en-US" altLang="ja-JP" sz="1200" dirty="0" smtClean="0"/>
              <a:t>eater (100</a:t>
            </a:r>
            <a:r>
              <a:rPr lang="ja-JP" altLang="en-US" sz="1200" dirty="0"/>
              <a:t>～</a:t>
            </a:r>
            <a:r>
              <a:rPr lang="en-US" altLang="ja-JP" sz="1200" dirty="0"/>
              <a:t>600</a:t>
            </a:r>
            <a:r>
              <a:rPr lang="ja-JP" altLang="en-US" sz="1200" dirty="0"/>
              <a:t>℃</a:t>
            </a:r>
            <a:r>
              <a:rPr lang="en-US" altLang="ja-JP" sz="1200" dirty="0"/>
              <a:t>)</a:t>
            </a:r>
            <a:r>
              <a:rPr lang="ja-JP" altLang="en-US" sz="1200" dirty="0"/>
              <a:t>　</a:t>
            </a:r>
          </a:p>
        </p:txBody>
      </p:sp>
      <p:sp>
        <p:nvSpPr>
          <p:cNvPr id="37" name="正方形/長方形 36"/>
          <p:cNvSpPr/>
          <p:nvPr/>
        </p:nvSpPr>
        <p:spPr>
          <a:xfrm>
            <a:off x="5174618" y="5578839"/>
            <a:ext cx="1668212" cy="377031"/>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テキスト ボックス 100"/>
          <p:cNvSpPr txBox="1">
            <a:spLocks noChangeArrowheads="1"/>
          </p:cNvSpPr>
          <p:nvPr/>
        </p:nvSpPr>
        <p:spPr bwMode="auto">
          <a:xfrm>
            <a:off x="5141960" y="5496811"/>
            <a:ext cx="183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dirty="0"/>
              <a:t>w</a:t>
            </a:r>
            <a:r>
              <a:rPr lang="en-US" altLang="ja-JP" sz="1200" dirty="0" smtClean="0"/>
              <a:t>ater cooled </a:t>
            </a:r>
            <a:r>
              <a:rPr lang="en-US" altLang="ja-JP" sz="1200" dirty="0" err="1" smtClean="0"/>
              <a:t>heatsink</a:t>
            </a:r>
            <a:r>
              <a:rPr lang="ja-JP" altLang="en-US" sz="1200" dirty="0" smtClean="0"/>
              <a:t> </a:t>
            </a:r>
            <a:r>
              <a:rPr lang="en-US" altLang="ja-JP" sz="1200" dirty="0"/>
              <a:t>(2</a:t>
            </a:r>
            <a:r>
              <a:rPr lang="ja-JP" altLang="en-US" sz="1200" dirty="0"/>
              <a:t>℃</a:t>
            </a:r>
            <a:r>
              <a:rPr lang="en-US" altLang="ja-JP" sz="1200" dirty="0"/>
              <a:t>)</a:t>
            </a:r>
          </a:p>
        </p:txBody>
      </p:sp>
      <p:cxnSp>
        <p:nvCxnSpPr>
          <p:cNvPr id="39" name="直線コネクタ 38"/>
          <p:cNvCxnSpPr>
            <a:stCxn id="23" idx="1"/>
          </p:cNvCxnSpPr>
          <p:nvPr/>
        </p:nvCxnSpPr>
        <p:spPr>
          <a:xfrm>
            <a:off x="4931729" y="5421677"/>
            <a:ext cx="15875" cy="1071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122479" y="5418502"/>
            <a:ext cx="0" cy="1074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4947604" y="6493240"/>
            <a:ext cx="2174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914267" y="6205902"/>
            <a:ext cx="6969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443029" y="6215427"/>
            <a:ext cx="679450" cy="3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グループ化 49"/>
          <p:cNvGrpSpPr>
            <a:grpSpLocks/>
          </p:cNvGrpSpPr>
          <p:nvPr/>
        </p:nvGrpSpPr>
        <p:grpSpPr bwMode="auto">
          <a:xfrm>
            <a:off x="5611179" y="6088427"/>
            <a:ext cx="831850" cy="225425"/>
            <a:chOff x="1279304" y="4434179"/>
            <a:chExt cx="878280" cy="291480"/>
          </a:xfrm>
        </p:grpSpPr>
        <p:cxnSp>
          <p:nvCxnSpPr>
            <p:cNvPr id="53" name="直線コネクタ 52"/>
            <p:cNvCxnSpPr/>
            <p:nvPr/>
          </p:nvCxnSpPr>
          <p:spPr>
            <a:xfrm flipV="1">
              <a:off x="1279304" y="4467022"/>
              <a:ext cx="72073" cy="1354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354729" y="4438284"/>
              <a:ext cx="144145" cy="2586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1495522" y="4450600"/>
              <a:ext cx="157554" cy="266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648048" y="4462916"/>
              <a:ext cx="144145" cy="2586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792193" y="4434179"/>
              <a:ext cx="159231" cy="2689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941367" y="4464970"/>
              <a:ext cx="144145" cy="2586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2085512" y="4592236"/>
              <a:ext cx="72072" cy="1334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矢印コネクタ 44"/>
          <p:cNvCxnSpPr/>
          <p:nvPr/>
        </p:nvCxnSpPr>
        <p:spPr>
          <a:xfrm flipV="1">
            <a:off x="5611179" y="6088427"/>
            <a:ext cx="901700" cy="2254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4772979" y="5418502"/>
            <a:ext cx="0" cy="5461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7298692" y="5634402"/>
            <a:ext cx="0" cy="531813"/>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6984367" y="5639165"/>
            <a:ext cx="246062" cy="25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円/楕円 49"/>
          <p:cNvSpPr/>
          <p:nvPr/>
        </p:nvSpPr>
        <p:spPr>
          <a:xfrm>
            <a:off x="5946142" y="6331315"/>
            <a:ext cx="246062" cy="25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51" name="オブジェクト 28"/>
          <p:cNvGraphicFramePr>
            <a:graphicFrameLocks noChangeAspect="1"/>
          </p:cNvGraphicFramePr>
          <p:nvPr>
            <p:extLst>
              <p:ext uri="{D42A27DB-BD31-4B8C-83A1-F6EECF244321}">
                <p14:modId xmlns:p14="http://schemas.microsoft.com/office/powerpoint/2010/main" val="2062058024"/>
              </p:ext>
            </p:extLst>
          </p:nvPr>
        </p:nvGraphicFramePr>
        <p:xfrm>
          <a:off x="6989129" y="5688377"/>
          <a:ext cx="212725" cy="190500"/>
        </p:xfrm>
        <a:graphic>
          <a:graphicData uri="http://schemas.openxmlformats.org/presentationml/2006/ole">
            <mc:AlternateContent xmlns:mc="http://schemas.openxmlformats.org/markup-compatibility/2006">
              <mc:Choice xmlns:v="urn:schemas-microsoft-com:vml" Requires="v">
                <p:oleObj spid="_x0000_s9550" name="Equation" r:id="rId6" imgW="152268" imgH="164957" progId="Equation.DSMT4">
                  <p:embed/>
                </p:oleObj>
              </mc:Choice>
              <mc:Fallback>
                <p:oleObj name="Equation" r:id="rId6" imgW="152268" imgH="16495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129" y="5688377"/>
                        <a:ext cx="2127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オブジェクト 32"/>
          <p:cNvGraphicFramePr>
            <a:graphicFrameLocks noChangeAspect="1"/>
          </p:cNvGraphicFramePr>
          <p:nvPr>
            <p:extLst>
              <p:ext uri="{D42A27DB-BD31-4B8C-83A1-F6EECF244321}">
                <p14:modId xmlns:p14="http://schemas.microsoft.com/office/powerpoint/2010/main" val="2149792885"/>
              </p:ext>
            </p:extLst>
          </p:nvPr>
        </p:nvGraphicFramePr>
        <p:xfrm>
          <a:off x="5992179" y="6355127"/>
          <a:ext cx="212725" cy="204788"/>
        </p:xfrm>
        <a:graphic>
          <a:graphicData uri="http://schemas.openxmlformats.org/presentationml/2006/ole">
            <mc:AlternateContent xmlns:mc="http://schemas.openxmlformats.org/markup-compatibility/2006">
              <mc:Choice xmlns:v="urn:schemas-microsoft-com:vml" Requires="v">
                <p:oleObj spid="_x0000_s9551" name="Equation" r:id="rId8" imgW="152202" imgH="177569" progId="Equation.DSMT4">
                  <p:embed/>
                </p:oleObj>
              </mc:Choice>
              <mc:Fallback>
                <p:oleObj name="Equation" r:id="rId8" imgW="152202" imgH="1775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2179" y="6355127"/>
                        <a:ext cx="212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テキスト ボックス 74"/>
          <p:cNvSpPr txBox="1">
            <a:spLocks noChangeArrowheads="1"/>
          </p:cNvSpPr>
          <p:nvPr/>
        </p:nvSpPr>
        <p:spPr bwMode="auto">
          <a:xfrm>
            <a:off x="7194472" y="4835502"/>
            <a:ext cx="1332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t>alumina </a:t>
            </a:r>
            <a:r>
              <a:rPr lang="en-US" altLang="ja-JP" sz="1200" b="1" dirty="0" smtClean="0"/>
              <a:t>plate </a:t>
            </a:r>
            <a:endParaRPr lang="en-US" altLang="ja-JP" sz="1200" b="1" dirty="0"/>
          </a:p>
        </p:txBody>
      </p:sp>
      <p:sp>
        <p:nvSpPr>
          <p:cNvPr id="61" name="テキスト ボックス 74"/>
          <p:cNvSpPr txBox="1">
            <a:spLocks noChangeArrowheads="1"/>
          </p:cNvSpPr>
          <p:nvPr/>
        </p:nvSpPr>
        <p:spPr bwMode="auto">
          <a:xfrm>
            <a:off x="6984367" y="4997040"/>
            <a:ext cx="10989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t>silver</a:t>
            </a:r>
            <a:r>
              <a:rPr lang="ja-JP" altLang="en-US" sz="1200" b="1" dirty="0" smtClean="0"/>
              <a:t> </a:t>
            </a:r>
            <a:r>
              <a:rPr lang="en-US" altLang="ja-JP" sz="1200" b="1" dirty="0" smtClean="0"/>
              <a:t>sheet </a:t>
            </a:r>
            <a:endParaRPr lang="en-US" altLang="ja-JP" sz="1200" b="1" dirty="0"/>
          </a:p>
        </p:txBody>
      </p:sp>
      <p:sp>
        <p:nvSpPr>
          <p:cNvPr id="62" name="テキスト ボックス 74"/>
          <p:cNvSpPr txBox="1">
            <a:spLocks noChangeArrowheads="1"/>
          </p:cNvSpPr>
          <p:nvPr/>
        </p:nvSpPr>
        <p:spPr bwMode="auto">
          <a:xfrm>
            <a:off x="4584012" y="5115587"/>
            <a:ext cx="784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t>current </a:t>
            </a:r>
            <a:endParaRPr lang="en-US" altLang="ja-JP" sz="1200" b="1" dirty="0"/>
          </a:p>
        </p:txBody>
      </p:sp>
      <p:pic>
        <p:nvPicPr>
          <p:cNvPr id="6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4813" y="5394690"/>
            <a:ext cx="1160732" cy="66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テキスト ボックス 20"/>
          <p:cNvSpPr txBox="1">
            <a:spLocks noChangeArrowheads="1"/>
          </p:cNvSpPr>
          <p:nvPr/>
        </p:nvSpPr>
        <p:spPr bwMode="auto">
          <a:xfrm>
            <a:off x="7454813" y="6081432"/>
            <a:ext cx="1489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t>Source Meter </a:t>
            </a:r>
          </a:p>
          <a:p>
            <a:pPr eaLnBrk="1" hangingPunct="1"/>
            <a:r>
              <a:rPr lang="en-US" altLang="ja-JP" sz="1200" b="1" dirty="0" smtClean="0"/>
              <a:t>(KEITHLEY 2400) </a:t>
            </a:r>
            <a:endParaRPr lang="ja-JP" altLang="en-US" sz="1200" b="1" dirty="0"/>
          </a:p>
        </p:txBody>
      </p:sp>
      <p:sp>
        <p:nvSpPr>
          <p:cNvPr id="65" name="テキスト ボックス 64"/>
          <p:cNvSpPr txBox="1"/>
          <p:nvPr/>
        </p:nvSpPr>
        <p:spPr>
          <a:xfrm>
            <a:off x="315609" y="2337998"/>
            <a:ext cx="4048285" cy="4247317"/>
          </a:xfrm>
          <a:prstGeom prst="rect">
            <a:avLst/>
          </a:prstGeom>
          <a:noFill/>
        </p:spPr>
        <p:txBody>
          <a:bodyPr wrap="square" rtlCol="0">
            <a:spAutoFit/>
          </a:bodyPr>
          <a:lstStyle/>
          <a:p>
            <a:pPr marL="285750" indent="-285750">
              <a:buFont typeface="Wingdings" pitchFamily="2" charset="2"/>
              <a:buChar char="Ø"/>
            </a:pPr>
            <a:r>
              <a:rPr kumimoji="1" lang="en-US" altLang="ja-JP" dirty="0" smtClean="0"/>
              <a:t>X-ray diffraction</a:t>
            </a:r>
          </a:p>
          <a:p>
            <a:pPr marL="742950" lvl="1" indent="-285750">
              <a:buFont typeface="Wingdings" pitchFamily="2" charset="2"/>
              <a:buChar char="Ø"/>
            </a:pPr>
            <a:r>
              <a:rPr lang="en-US" altLang="ja-JP" dirty="0" smtClean="0"/>
              <a:t>RINT2500 (</a:t>
            </a:r>
            <a:r>
              <a:rPr lang="en-US" altLang="ja-JP" dirty="0" err="1" smtClean="0"/>
              <a:t>Rigaku</a:t>
            </a:r>
            <a:r>
              <a:rPr lang="en-US" altLang="ja-JP" dirty="0" smtClean="0"/>
              <a:t>, 40kV, 200mA)</a:t>
            </a:r>
          </a:p>
          <a:p>
            <a:pPr marL="285750" indent="-285750">
              <a:buFont typeface="Wingdings" pitchFamily="2" charset="2"/>
              <a:buChar char="Ø"/>
            </a:pPr>
            <a:r>
              <a:rPr kumimoji="1" lang="en-US" altLang="ja-JP" dirty="0" err="1" smtClean="0"/>
              <a:t>Rietveld</a:t>
            </a:r>
            <a:r>
              <a:rPr kumimoji="1" lang="en-US" altLang="ja-JP" dirty="0" smtClean="0"/>
              <a:t> crystal structure analysis</a:t>
            </a:r>
          </a:p>
          <a:p>
            <a:pPr marL="742950" lvl="1" indent="-285750">
              <a:buFont typeface="Wingdings" pitchFamily="2" charset="2"/>
              <a:buChar char="Ø"/>
            </a:pPr>
            <a:r>
              <a:rPr lang="en-US" altLang="ja-JP" dirty="0" smtClean="0"/>
              <a:t>RIETAN-FP program</a:t>
            </a:r>
          </a:p>
          <a:p>
            <a:pPr marL="285750" indent="-285750">
              <a:buFont typeface="Wingdings" pitchFamily="2" charset="2"/>
              <a:buChar char="Ø"/>
            </a:pPr>
            <a:r>
              <a:rPr lang="en-US" altLang="ja-JP" dirty="0"/>
              <a:t>magnetic </a:t>
            </a:r>
            <a:r>
              <a:rPr lang="en-US" altLang="ja-JP" dirty="0" smtClean="0"/>
              <a:t>susceptibility</a:t>
            </a:r>
          </a:p>
          <a:p>
            <a:pPr marL="742950" lvl="1" indent="-285750">
              <a:buFont typeface="Wingdings" pitchFamily="2" charset="2"/>
              <a:buChar char="Ø"/>
            </a:pPr>
            <a:r>
              <a:rPr kumimoji="1" lang="en-US" altLang="ja-JP" dirty="0" smtClean="0"/>
              <a:t>MPMS (Quantum Design)</a:t>
            </a:r>
          </a:p>
          <a:p>
            <a:pPr marL="742950" lvl="1" indent="-285750">
              <a:buFont typeface="Wingdings" pitchFamily="2" charset="2"/>
              <a:buChar char="Ø"/>
            </a:pPr>
            <a:r>
              <a:rPr lang="en-US" altLang="ja-JP" dirty="0" smtClean="0"/>
              <a:t>5K-350K, H=1T</a:t>
            </a:r>
            <a:endParaRPr kumimoji="1" lang="en-US" altLang="ja-JP" dirty="0" smtClean="0"/>
          </a:p>
          <a:p>
            <a:pPr marL="285750" indent="-285750">
              <a:buFont typeface="Wingdings" pitchFamily="2" charset="2"/>
              <a:buChar char="Ø"/>
            </a:pPr>
            <a:r>
              <a:rPr lang="en-US" altLang="ja-JP" dirty="0"/>
              <a:t>e</a:t>
            </a:r>
            <a:r>
              <a:rPr lang="en-US" altLang="ja-JP" dirty="0" smtClean="0"/>
              <a:t>lectric resistivity</a:t>
            </a:r>
          </a:p>
          <a:p>
            <a:pPr marL="742950" lvl="1" indent="-285750">
              <a:buFont typeface="Wingdings" pitchFamily="2" charset="2"/>
              <a:buChar char="Ø"/>
            </a:pPr>
            <a:r>
              <a:rPr kumimoji="1" lang="en-US" altLang="ja-JP" dirty="0" smtClean="0"/>
              <a:t>ResiTest8300 </a:t>
            </a:r>
          </a:p>
          <a:p>
            <a:pPr marL="742950" lvl="1" indent="-285750">
              <a:buFont typeface="Wingdings" pitchFamily="2" charset="2"/>
              <a:buChar char="Ø"/>
            </a:pPr>
            <a:r>
              <a:rPr lang="en-US" altLang="ja-JP" dirty="0" smtClean="0"/>
              <a:t>80K-395K</a:t>
            </a:r>
          </a:p>
          <a:p>
            <a:pPr marL="285750" indent="-285750">
              <a:buFont typeface="Wingdings" pitchFamily="2" charset="2"/>
              <a:buChar char="Ø"/>
            </a:pPr>
            <a:r>
              <a:rPr lang="en-US" altLang="ja-JP" dirty="0" err="1" smtClean="0"/>
              <a:t>Seebeck</a:t>
            </a:r>
            <a:r>
              <a:rPr lang="en-US" altLang="ja-JP" dirty="0" smtClean="0"/>
              <a:t> coefficient</a:t>
            </a:r>
          </a:p>
          <a:p>
            <a:pPr marL="742950" lvl="1" indent="-285750">
              <a:buFont typeface="Wingdings" pitchFamily="2" charset="2"/>
              <a:buChar char="Ø"/>
            </a:pPr>
            <a:r>
              <a:rPr lang="en-US" altLang="ja-JP" dirty="0" smtClean="0"/>
              <a:t>ResiTest8300 </a:t>
            </a:r>
          </a:p>
          <a:p>
            <a:pPr marL="742950" lvl="1" indent="-285750">
              <a:buFont typeface="Wingdings" pitchFamily="2" charset="2"/>
              <a:buChar char="Ø"/>
            </a:pPr>
            <a:r>
              <a:rPr lang="en-US" altLang="ja-JP" dirty="0" smtClean="0"/>
              <a:t>80K-395K</a:t>
            </a:r>
          </a:p>
          <a:p>
            <a:pPr marL="285750" indent="-285750">
              <a:buFont typeface="Wingdings" pitchFamily="2" charset="2"/>
              <a:buChar char="Ø"/>
            </a:pPr>
            <a:r>
              <a:rPr lang="en-US" altLang="ja-JP" dirty="0"/>
              <a:t>t</a:t>
            </a:r>
            <a:r>
              <a:rPr lang="en-US" altLang="ja-JP" dirty="0" smtClean="0"/>
              <a:t>hermal conductivity</a:t>
            </a:r>
          </a:p>
          <a:p>
            <a:pPr marL="742950" lvl="1" indent="-285750">
              <a:buFont typeface="Wingdings" pitchFamily="2" charset="2"/>
              <a:buChar char="Ø"/>
            </a:pPr>
            <a:r>
              <a:rPr lang="en-US" altLang="ja-JP" dirty="0" smtClean="0"/>
              <a:t>DSC and TC-7000 (ULVAC)</a:t>
            </a:r>
          </a:p>
        </p:txBody>
      </p:sp>
      <p:pic>
        <p:nvPicPr>
          <p:cNvPr id="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3178" y="4403008"/>
            <a:ext cx="1250716" cy="158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直線矢印コネクタ 67"/>
          <p:cNvCxnSpPr/>
          <p:nvPr/>
        </p:nvCxnSpPr>
        <p:spPr>
          <a:xfrm>
            <a:off x="2461982" y="5555062"/>
            <a:ext cx="55221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2461982" y="4706957"/>
            <a:ext cx="55221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925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t</a:t>
            </a:r>
            <a:r>
              <a:rPr lang="en-US" altLang="ja-JP" sz="4400" b="1" dirty="0" smtClean="0">
                <a:solidFill>
                  <a:srgbClr val="3366FF"/>
                </a:solidFill>
              </a:rPr>
              <a:t>hermoelectric properties</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17</a:t>
            </a:fld>
            <a:endParaRPr kumimoji="1" lang="ja-JP" altLang="en-US"/>
          </a:p>
        </p:txBody>
      </p:sp>
      <p:grpSp>
        <p:nvGrpSpPr>
          <p:cNvPr id="8" name="グループ化 7"/>
          <p:cNvGrpSpPr/>
          <p:nvPr/>
        </p:nvGrpSpPr>
        <p:grpSpPr>
          <a:xfrm>
            <a:off x="799305" y="1784747"/>
            <a:ext cx="2336800" cy="1466850"/>
            <a:chOff x="799305" y="1004173"/>
            <a:chExt cx="2336800" cy="1466850"/>
          </a:xfrm>
        </p:grpSpPr>
        <p:grpSp>
          <p:nvGrpSpPr>
            <p:cNvPr id="9" name="グループ化 34"/>
            <p:cNvGrpSpPr>
              <a:grpSpLocks/>
            </p:cNvGrpSpPr>
            <p:nvPr/>
          </p:nvGrpSpPr>
          <p:grpSpPr bwMode="auto">
            <a:xfrm>
              <a:off x="799305" y="1004173"/>
              <a:ext cx="2336800" cy="1466850"/>
              <a:chOff x="570664" y="1988840"/>
              <a:chExt cx="2337884" cy="1466597"/>
            </a:xfrm>
          </p:grpSpPr>
          <p:sp>
            <p:nvSpPr>
              <p:cNvPr id="12" name="正方形/長方形 11"/>
              <p:cNvSpPr/>
              <p:nvPr/>
            </p:nvSpPr>
            <p:spPr>
              <a:xfrm>
                <a:off x="899429" y="2133277"/>
                <a:ext cx="648000" cy="11777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正方形/長方形 12"/>
              <p:cNvSpPr/>
              <p:nvPr/>
            </p:nvSpPr>
            <p:spPr>
              <a:xfrm>
                <a:off x="1907959" y="2133277"/>
                <a:ext cx="628942" cy="11697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正方形/長方形 13"/>
              <p:cNvSpPr/>
              <p:nvPr/>
            </p:nvSpPr>
            <p:spPr>
              <a:xfrm>
                <a:off x="899429" y="1988840"/>
                <a:ext cx="1656530"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 name="正方形/長方形 14"/>
              <p:cNvSpPr/>
              <p:nvPr/>
            </p:nvSpPr>
            <p:spPr>
              <a:xfrm>
                <a:off x="1904783" y="3309412"/>
                <a:ext cx="1003765"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 name="正方形/長方形 15"/>
              <p:cNvSpPr/>
              <p:nvPr/>
            </p:nvSpPr>
            <p:spPr>
              <a:xfrm>
                <a:off x="570664" y="3310999"/>
                <a:ext cx="1003765" cy="14443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10" name="テキスト ボックス 63"/>
            <p:cNvSpPr txBox="1">
              <a:spLocks noChangeArrowheads="1"/>
            </p:cNvSpPr>
            <p:nvPr/>
          </p:nvSpPr>
          <p:spPr bwMode="auto">
            <a:xfrm>
              <a:off x="1239043" y="115816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n</a:t>
              </a:r>
              <a:endParaRPr lang="ja-JP" altLang="en-US" sz="2400" b="1">
                <a:solidFill>
                  <a:schemeClr val="bg1"/>
                </a:solidFill>
              </a:endParaRPr>
            </a:p>
          </p:txBody>
        </p:sp>
        <p:sp>
          <p:nvSpPr>
            <p:cNvPr id="11" name="テキスト ボックス 64"/>
            <p:cNvSpPr txBox="1">
              <a:spLocks noChangeArrowheads="1"/>
            </p:cNvSpPr>
            <p:nvPr/>
          </p:nvSpPr>
          <p:spPr bwMode="auto">
            <a:xfrm>
              <a:off x="2313780" y="1159748"/>
              <a:ext cx="642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p</a:t>
              </a:r>
              <a:endParaRPr lang="ja-JP" altLang="en-US" sz="2400" b="1">
                <a:solidFill>
                  <a:schemeClr val="bg1"/>
                </a:solidFill>
              </a:endParaRPr>
            </a:p>
          </p:txBody>
        </p:sp>
      </p:grpSp>
      <p:sp>
        <p:nvSpPr>
          <p:cNvPr id="17" name="テキスト ボックス 21"/>
          <p:cNvSpPr txBox="1">
            <a:spLocks noChangeArrowheads="1"/>
          </p:cNvSpPr>
          <p:nvPr/>
        </p:nvSpPr>
        <p:spPr bwMode="auto">
          <a:xfrm>
            <a:off x="3456535" y="1784747"/>
            <a:ext cx="468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b="1" dirty="0" smtClean="0">
                <a:solidFill>
                  <a:srgbClr val="0070C0"/>
                </a:solidFill>
              </a:rPr>
              <a:t>n type : </a:t>
            </a:r>
            <a:r>
              <a:rPr lang="en-US" altLang="ja-JP" sz="2800" b="1" dirty="0">
                <a:solidFill>
                  <a:srgbClr val="0070C0"/>
                </a:solidFill>
              </a:rPr>
              <a:t>Ca</a:t>
            </a:r>
            <a:r>
              <a:rPr lang="en-US" altLang="ja-JP" sz="2800" b="1" baseline="-25000" dirty="0">
                <a:solidFill>
                  <a:srgbClr val="0070C0"/>
                </a:solidFill>
              </a:rPr>
              <a:t>0.99</a:t>
            </a:r>
            <a:r>
              <a:rPr lang="en-US" altLang="ja-JP" sz="2800" b="1" dirty="0">
                <a:solidFill>
                  <a:srgbClr val="0070C0"/>
                </a:solidFill>
              </a:rPr>
              <a:t>Yb</a:t>
            </a:r>
            <a:r>
              <a:rPr lang="en-US" altLang="ja-JP" sz="2800" b="1" baseline="-25000" dirty="0">
                <a:solidFill>
                  <a:srgbClr val="0070C0"/>
                </a:solidFill>
              </a:rPr>
              <a:t>0.01</a:t>
            </a:r>
            <a:r>
              <a:rPr lang="en-US" altLang="ja-JP" sz="2800" b="1" dirty="0">
                <a:solidFill>
                  <a:srgbClr val="0070C0"/>
                </a:solidFill>
              </a:rPr>
              <a:t>MnO</a:t>
            </a:r>
            <a:r>
              <a:rPr lang="en-US" altLang="ja-JP" sz="2800" b="1" baseline="-25000" dirty="0">
                <a:solidFill>
                  <a:srgbClr val="0070C0"/>
                </a:solidFill>
              </a:rPr>
              <a:t>3</a:t>
            </a:r>
            <a:endParaRPr lang="ja-JP" altLang="en-US" sz="2800" b="1" baseline="-25000" dirty="0">
              <a:solidFill>
                <a:srgbClr val="0070C0"/>
              </a:solidFill>
            </a:endParaRPr>
          </a:p>
        </p:txBody>
      </p:sp>
      <p:sp>
        <p:nvSpPr>
          <p:cNvPr id="18" name="テキスト ボックス 22"/>
          <p:cNvSpPr txBox="1">
            <a:spLocks noChangeArrowheads="1"/>
          </p:cNvSpPr>
          <p:nvPr/>
        </p:nvSpPr>
        <p:spPr bwMode="auto">
          <a:xfrm>
            <a:off x="3462002" y="2514203"/>
            <a:ext cx="5460355" cy="5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800" b="1" dirty="0">
                <a:solidFill>
                  <a:srgbClr val="FF0000"/>
                </a:solidFill>
              </a:rPr>
              <a:t>p</a:t>
            </a:r>
            <a:r>
              <a:rPr lang="ja-JP" altLang="en-US" sz="2800" b="1" dirty="0" smtClean="0">
                <a:solidFill>
                  <a:srgbClr val="FF0000"/>
                </a:solidFill>
              </a:rPr>
              <a:t> </a:t>
            </a:r>
            <a:r>
              <a:rPr lang="en-US" altLang="ja-JP" sz="2800" b="1" dirty="0" smtClean="0">
                <a:solidFill>
                  <a:srgbClr val="FF0000"/>
                </a:solidFill>
              </a:rPr>
              <a:t>type : </a:t>
            </a:r>
            <a:r>
              <a:rPr lang="en-US" altLang="ja-JP" sz="2800" b="1" dirty="0">
                <a:solidFill>
                  <a:srgbClr val="FF0000"/>
                </a:solidFill>
              </a:rPr>
              <a:t>[(Ca</a:t>
            </a:r>
            <a:r>
              <a:rPr lang="en-US" altLang="ja-JP" sz="2800" b="1" baseline="-25000" dirty="0">
                <a:solidFill>
                  <a:srgbClr val="FF0000"/>
                </a:solidFill>
              </a:rPr>
              <a:t>0.9</a:t>
            </a:r>
            <a:r>
              <a:rPr lang="en-US" altLang="ja-JP" sz="2800" b="1" dirty="0">
                <a:solidFill>
                  <a:srgbClr val="FF0000"/>
                </a:solidFill>
              </a:rPr>
              <a:t>Y</a:t>
            </a:r>
            <a:r>
              <a:rPr lang="en-US" altLang="ja-JP" sz="2800" b="1" baseline="-25000" dirty="0">
                <a:solidFill>
                  <a:srgbClr val="FF0000"/>
                </a:solidFill>
              </a:rPr>
              <a:t>0.1</a:t>
            </a:r>
            <a:r>
              <a:rPr lang="en-US" altLang="ja-JP" sz="2800" b="1" dirty="0">
                <a:solidFill>
                  <a:srgbClr val="FF0000"/>
                </a:solidFill>
              </a:rPr>
              <a:t>)</a:t>
            </a:r>
            <a:r>
              <a:rPr lang="en-US" altLang="ja-JP" sz="2800" b="1" baseline="-25000" dirty="0">
                <a:solidFill>
                  <a:srgbClr val="FF0000"/>
                </a:solidFill>
              </a:rPr>
              <a:t>2</a:t>
            </a:r>
            <a:r>
              <a:rPr lang="en-US" altLang="ja-JP" sz="2800" b="1" dirty="0">
                <a:solidFill>
                  <a:srgbClr val="FF0000"/>
                </a:solidFill>
              </a:rPr>
              <a:t>CoO</a:t>
            </a:r>
            <a:r>
              <a:rPr lang="en-US" altLang="ja-JP" sz="2800" b="1" baseline="-25000" dirty="0">
                <a:solidFill>
                  <a:srgbClr val="FF0000"/>
                </a:solidFill>
              </a:rPr>
              <a:t>3</a:t>
            </a:r>
            <a:r>
              <a:rPr lang="en-US" altLang="ja-JP" sz="2800" b="1" dirty="0">
                <a:solidFill>
                  <a:srgbClr val="FF0000"/>
                </a:solidFill>
              </a:rPr>
              <a:t>]</a:t>
            </a:r>
            <a:r>
              <a:rPr lang="en-US" altLang="ja-JP" sz="2800" b="1" baseline="-25000" dirty="0">
                <a:solidFill>
                  <a:srgbClr val="FF0000"/>
                </a:solidFill>
              </a:rPr>
              <a:t>0.62</a:t>
            </a:r>
            <a:r>
              <a:rPr lang="en-US" altLang="ja-JP" sz="2800" b="1" dirty="0">
                <a:solidFill>
                  <a:srgbClr val="FF0000"/>
                </a:solidFill>
              </a:rPr>
              <a:t> CoO</a:t>
            </a:r>
            <a:r>
              <a:rPr lang="en-US" altLang="ja-JP" sz="2800" b="1" baseline="-25000" dirty="0">
                <a:solidFill>
                  <a:srgbClr val="FF0000"/>
                </a:solidFill>
              </a:rPr>
              <a:t>2</a:t>
            </a:r>
            <a:endParaRPr lang="ja-JP" altLang="en-US" sz="2800" b="1" baseline="-25000" dirty="0">
              <a:solidFill>
                <a:srgbClr val="FF0000"/>
              </a:solidFill>
            </a:endParaRPr>
          </a:p>
        </p:txBody>
      </p:sp>
      <p:graphicFrame>
        <p:nvGraphicFramePr>
          <p:cNvPr id="19" name="表 18"/>
          <p:cNvGraphicFramePr>
            <a:graphicFrameLocks noGrp="1"/>
          </p:cNvGraphicFramePr>
          <p:nvPr>
            <p:extLst>
              <p:ext uri="{D42A27DB-BD31-4B8C-83A1-F6EECF244321}">
                <p14:modId xmlns:p14="http://schemas.microsoft.com/office/powerpoint/2010/main" val="2574214929"/>
              </p:ext>
            </p:extLst>
          </p:nvPr>
        </p:nvGraphicFramePr>
        <p:xfrm>
          <a:off x="503550" y="3717032"/>
          <a:ext cx="8136900" cy="2448273"/>
        </p:xfrm>
        <a:graphic>
          <a:graphicData uri="http://schemas.openxmlformats.org/drawingml/2006/table">
            <a:tbl>
              <a:tblPr firstRow="1" bandRow="1">
                <a:tableStyleId>{5C22544A-7EE6-4342-B048-85BDC9FD1C3A}</a:tableStyleId>
              </a:tblPr>
              <a:tblGrid>
                <a:gridCol w="1627380"/>
                <a:gridCol w="1627380"/>
                <a:gridCol w="1627380"/>
                <a:gridCol w="1627380"/>
                <a:gridCol w="1627380"/>
              </a:tblGrid>
              <a:tr h="816091">
                <a:tc>
                  <a:txBody>
                    <a:bodyPr/>
                    <a:lstStyle/>
                    <a:p>
                      <a:pPr algn="ctr"/>
                      <a:r>
                        <a:rPr kumimoji="1" lang="en-US" altLang="ja-JP" sz="2000" u="sng" dirty="0" smtClean="0"/>
                        <a:t>T=300K</a:t>
                      </a:r>
                      <a:endParaRPr kumimoji="1" lang="ja-JP" altLang="en-US" sz="2000" u="sng" dirty="0"/>
                    </a:p>
                  </a:txBody>
                  <a:tcPr anchor="ctr"/>
                </a:tc>
                <a:tc>
                  <a:txBody>
                    <a:bodyPr/>
                    <a:lstStyle/>
                    <a:p>
                      <a:pPr algn="ctr"/>
                      <a:r>
                        <a:rPr kumimoji="1" lang="en-US" altLang="ja-JP" sz="2000" dirty="0" smtClean="0"/>
                        <a:t>ρ (</a:t>
                      </a:r>
                      <a:r>
                        <a:rPr kumimoji="1" lang="en-US" altLang="ja-JP" sz="2000" dirty="0" err="1" smtClean="0"/>
                        <a:t>Ωcm</a:t>
                      </a:r>
                      <a:r>
                        <a:rPr kumimoji="1" lang="en-US" altLang="ja-JP" sz="2000" dirty="0" smtClean="0"/>
                        <a:t>)</a:t>
                      </a:r>
                      <a:endParaRPr kumimoji="1" lang="ja-JP" altLang="en-US" sz="2000" dirty="0"/>
                    </a:p>
                  </a:txBody>
                  <a:tcPr anchor="ctr"/>
                </a:tc>
                <a:tc>
                  <a:txBody>
                    <a:bodyPr/>
                    <a:lstStyle/>
                    <a:p>
                      <a:pPr algn="ctr"/>
                      <a:r>
                        <a:rPr kumimoji="1" lang="en-US" altLang="ja-JP" sz="2000" dirty="0" smtClean="0"/>
                        <a:t>S</a:t>
                      </a:r>
                      <a:r>
                        <a:rPr kumimoji="1" lang="ja-JP" altLang="en-US" sz="2000" baseline="0" dirty="0" smtClean="0"/>
                        <a:t> </a:t>
                      </a:r>
                      <a:r>
                        <a:rPr kumimoji="1" lang="en-US" altLang="ja-JP" sz="2000" baseline="0" dirty="0" smtClean="0"/>
                        <a:t>(</a:t>
                      </a:r>
                      <a:r>
                        <a:rPr kumimoji="1" lang="en-US" altLang="ja-JP" sz="2000" baseline="0" dirty="0" err="1" smtClean="0"/>
                        <a:t>μV</a:t>
                      </a:r>
                      <a:r>
                        <a:rPr kumimoji="1" lang="en-US" altLang="ja-JP" sz="2000" baseline="0" dirty="0" smtClean="0"/>
                        <a:t>/K)</a:t>
                      </a:r>
                      <a:endParaRPr kumimoji="1" lang="ja-JP" altLang="en-US" sz="2000" dirty="0"/>
                    </a:p>
                  </a:txBody>
                  <a:tcPr anchor="ctr"/>
                </a:tc>
                <a:tc>
                  <a:txBody>
                    <a:bodyPr/>
                    <a:lstStyle/>
                    <a:p>
                      <a:pPr algn="ctr"/>
                      <a:r>
                        <a:rPr kumimoji="1" lang="en-US" altLang="ja-JP" sz="2000" dirty="0" smtClean="0"/>
                        <a:t>κ (W/</a:t>
                      </a:r>
                      <a:r>
                        <a:rPr kumimoji="1" lang="en-US" altLang="ja-JP" sz="2000" dirty="0" err="1" smtClean="0"/>
                        <a:t>mK</a:t>
                      </a:r>
                      <a:r>
                        <a:rPr kumimoji="1" lang="en-US" altLang="ja-JP" sz="2000" dirty="0" smtClean="0"/>
                        <a:t>)</a:t>
                      </a:r>
                      <a:endParaRPr kumimoji="1" lang="ja-JP" altLang="en-US" sz="2000" dirty="0"/>
                    </a:p>
                  </a:txBody>
                  <a:tcPr anchor="ctr"/>
                </a:tc>
                <a:tc>
                  <a:txBody>
                    <a:bodyPr/>
                    <a:lstStyle/>
                    <a:p>
                      <a:pPr algn="ctr"/>
                      <a:r>
                        <a:rPr kumimoji="1" lang="en-US" altLang="ja-JP" sz="2000" dirty="0" smtClean="0"/>
                        <a:t>Z (K</a:t>
                      </a:r>
                      <a:r>
                        <a:rPr kumimoji="1" lang="en-US" altLang="ja-JP" sz="2000" baseline="30000" dirty="0" smtClean="0"/>
                        <a:t>-1</a:t>
                      </a:r>
                      <a:r>
                        <a:rPr kumimoji="1" lang="en-US" altLang="ja-JP" sz="2000" dirty="0" smtClean="0"/>
                        <a:t>)</a:t>
                      </a:r>
                      <a:endParaRPr kumimoji="1" lang="ja-JP" altLang="en-US" sz="2000" dirty="0"/>
                    </a:p>
                  </a:txBody>
                  <a:tcPr anchor="ctr"/>
                </a:tc>
              </a:tr>
              <a:tr h="816091">
                <a:tc>
                  <a:txBody>
                    <a:bodyPr/>
                    <a:lstStyle/>
                    <a:p>
                      <a:pPr algn="ctr"/>
                      <a:r>
                        <a:rPr kumimoji="1" lang="en-US" altLang="ja-JP" sz="2000" dirty="0" smtClean="0"/>
                        <a:t>n type</a:t>
                      </a:r>
                      <a:endParaRPr kumimoji="1" lang="ja-JP" altLang="en-US" sz="2000" dirty="0"/>
                    </a:p>
                  </a:txBody>
                  <a:tcPr anchor="ctr"/>
                </a:tc>
                <a:tc>
                  <a:txBody>
                    <a:bodyPr/>
                    <a:lstStyle/>
                    <a:p>
                      <a:pPr algn="ctr"/>
                      <a:r>
                        <a:rPr kumimoji="1" lang="en-US" altLang="ja-JP" sz="2000" dirty="0" smtClean="0"/>
                        <a:t>0.080</a:t>
                      </a:r>
                      <a:endParaRPr kumimoji="1" lang="ja-JP" altLang="en-US" sz="2000" dirty="0"/>
                    </a:p>
                  </a:txBody>
                  <a:tcPr anchor="ctr"/>
                </a:tc>
                <a:tc>
                  <a:txBody>
                    <a:bodyPr/>
                    <a:lstStyle/>
                    <a:p>
                      <a:pPr algn="ctr"/>
                      <a:r>
                        <a:rPr kumimoji="1" lang="ja-JP" altLang="en-US" sz="2000" dirty="0" smtClean="0"/>
                        <a:t>－</a:t>
                      </a:r>
                      <a:r>
                        <a:rPr kumimoji="1" lang="en-US" altLang="ja-JP" sz="2000" dirty="0" smtClean="0"/>
                        <a:t>230</a:t>
                      </a:r>
                      <a:endParaRPr kumimoji="1" lang="ja-JP" altLang="en-US" sz="2000" dirty="0"/>
                    </a:p>
                  </a:txBody>
                  <a:tcPr anchor="ctr"/>
                </a:tc>
                <a:tc>
                  <a:txBody>
                    <a:bodyPr/>
                    <a:lstStyle/>
                    <a:p>
                      <a:pPr algn="ctr"/>
                      <a:r>
                        <a:rPr kumimoji="1" lang="en-US" altLang="ja-JP" sz="2000" dirty="0" smtClean="0"/>
                        <a:t>3.4</a:t>
                      </a:r>
                      <a:endParaRPr kumimoji="1" lang="ja-JP" altLang="en-US" sz="2000" dirty="0"/>
                    </a:p>
                  </a:txBody>
                  <a:tcPr anchor="ctr"/>
                </a:tc>
                <a:tc>
                  <a:txBody>
                    <a:bodyPr/>
                    <a:lstStyle/>
                    <a:p>
                      <a:pPr algn="ctr"/>
                      <a:r>
                        <a:rPr kumimoji="1" lang="en-US" altLang="ja-JP" sz="2000" dirty="0" smtClean="0"/>
                        <a:t>1.9×10</a:t>
                      </a:r>
                      <a:r>
                        <a:rPr kumimoji="1" lang="en-US" altLang="ja-JP" sz="2000" baseline="30000" dirty="0" smtClean="0"/>
                        <a:t>-5</a:t>
                      </a:r>
                      <a:endParaRPr kumimoji="1" lang="ja-JP" altLang="en-US" sz="2000" baseline="30000" dirty="0"/>
                    </a:p>
                  </a:txBody>
                  <a:tcPr anchor="ctr"/>
                </a:tc>
              </a:tr>
              <a:tr h="816091">
                <a:tc>
                  <a:txBody>
                    <a:bodyPr/>
                    <a:lstStyle/>
                    <a:p>
                      <a:pPr algn="ctr"/>
                      <a:r>
                        <a:rPr kumimoji="1" lang="en-US" altLang="ja-JP" sz="2000" dirty="0" smtClean="0"/>
                        <a:t>p type</a:t>
                      </a:r>
                      <a:endParaRPr kumimoji="1" lang="ja-JP" altLang="en-US" sz="2000" dirty="0"/>
                    </a:p>
                  </a:txBody>
                  <a:tcPr anchor="ctr"/>
                </a:tc>
                <a:tc>
                  <a:txBody>
                    <a:bodyPr/>
                    <a:lstStyle/>
                    <a:p>
                      <a:pPr algn="ctr"/>
                      <a:r>
                        <a:rPr kumimoji="1" lang="en-US" altLang="ja-JP" sz="2000" dirty="0" smtClean="0"/>
                        <a:t>0.065</a:t>
                      </a:r>
                      <a:endParaRPr kumimoji="1" lang="ja-JP" altLang="en-US" sz="2000" dirty="0"/>
                    </a:p>
                  </a:txBody>
                  <a:tcPr anchor="ctr"/>
                </a:tc>
                <a:tc>
                  <a:txBody>
                    <a:bodyPr/>
                    <a:lstStyle/>
                    <a:p>
                      <a:pPr algn="ctr"/>
                      <a:r>
                        <a:rPr kumimoji="1" lang="en-US" altLang="ja-JP" sz="2000" dirty="0" smtClean="0"/>
                        <a:t>140</a:t>
                      </a:r>
                      <a:endParaRPr kumimoji="1" lang="ja-JP" altLang="en-US" sz="2000" dirty="0"/>
                    </a:p>
                  </a:txBody>
                  <a:tcPr anchor="ctr"/>
                </a:tc>
                <a:tc>
                  <a:txBody>
                    <a:bodyPr/>
                    <a:lstStyle/>
                    <a:p>
                      <a:pPr algn="ctr"/>
                      <a:r>
                        <a:rPr kumimoji="1" lang="en-US" altLang="ja-JP" sz="2000" dirty="0" smtClean="0"/>
                        <a:t>1.4</a:t>
                      </a:r>
                      <a:endParaRPr kumimoji="1" lang="ja-JP" altLang="en-US" sz="2000" dirty="0"/>
                    </a:p>
                  </a:txBody>
                  <a:tcPr anchor="ctr"/>
                </a:tc>
                <a:tc>
                  <a:txBody>
                    <a:bodyPr/>
                    <a:lstStyle/>
                    <a:p>
                      <a:pPr algn="ctr"/>
                      <a:r>
                        <a:rPr kumimoji="1" lang="en-US" altLang="ja-JP" sz="2000" dirty="0" smtClean="0"/>
                        <a:t>2.2×10</a:t>
                      </a:r>
                      <a:r>
                        <a:rPr kumimoji="1" lang="en-US" altLang="ja-JP" sz="2000" baseline="30000" dirty="0" smtClean="0"/>
                        <a:t>-5</a:t>
                      </a:r>
                      <a:endParaRPr kumimoji="1" lang="ja-JP" altLang="en-US" sz="2000" baseline="30000" dirty="0"/>
                    </a:p>
                  </a:txBody>
                  <a:tcPr anchor="ctr"/>
                </a:tc>
              </a:tr>
            </a:tbl>
          </a:graphicData>
        </a:graphic>
      </p:graphicFrame>
    </p:spTree>
    <p:extLst>
      <p:ext uri="{BB962C8B-B14F-4D97-AF65-F5344CB8AC3E}">
        <p14:creationId xmlns:p14="http://schemas.microsoft.com/office/powerpoint/2010/main" val="5755204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Outline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18</a:t>
            </a:fld>
            <a:endParaRPr kumimoji="1" lang="ja-JP" altLang="en-US"/>
          </a:p>
        </p:txBody>
      </p:sp>
      <p:sp>
        <p:nvSpPr>
          <p:cNvPr id="15" name="テキスト ボックス 14"/>
          <p:cNvSpPr txBox="1"/>
          <p:nvPr/>
        </p:nvSpPr>
        <p:spPr>
          <a:xfrm>
            <a:off x="1043608" y="2132112"/>
            <a:ext cx="7344816" cy="3477875"/>
          </a:xfrm>
          <a:prstGeom prst="rect">
            <a:avLst/>
          </a:prstGeom>
          <a:noFill/>
        </p:spPr>
        <p:txBody>
          <a:bodyPr wrap="square" rtlCol="0">
            <a:spAutoFit/>
          </a:bodyPr>
          <a:lstStyle/>
          <a:p>
            <a:pPr marL="285750" indent="-285750">
              <a:buFont typeface="Wingdings" pitchFamily="2" charset="2"/>
              <a:buChar char="ü"/>
            </a:pPr>
            <a:r>
              <a:rPr kumimoji="1" lang="en-US" altLang="ja-JP" sz="4400" dirty="0" smtClean="0">
                <a:solidFill>
                  <a:schemeClr val="bg1">
                    <a:lumMod val="65000"/>
                  </a:schemeClr>
                </a:solidFill>
              </a:rPr>
              <a:t>Introduction</a:t>
            </a:r>
          </a:p>
          <a:p>
            <a:pPr marL="285750" indent="-285750">
              <a:buFont typeface="Wingdings" pitchFamily="2" charset="2"/>
              <a:buChar char="ü"/>
            </a:pPr>
            <a:r>
              <a:rPr lang="en-US" altLang="ja-JP" sz="4400" dirty="0" smtClean="0">
                <a:solidFill>
                  <a:schemeClr val="bg1">
                    <a:lumMod val="65000"/>
                  </a:schemeClr>
                </a:solidFill>
              </a:rPr>
              <a:t>Experimental procedure</a:t>
            </a:r>
          </a:p>
          <a:p>
            <a:pPr marL="285750" indent="-285750">
              <a:buFont typeface="Wingdings" pitchFamily="2" charset="2"/>
              <a:buChar char="ü"/>
            </a:pPr>
            <a:r>
              <a:rPr kumimoji="1" lang="en-US" altLang="ja-JP" sz="4400" dirty="0" smtClean="0"/>
              <a:t>Results and discussion</a:t>
            </a:r>
          </a:p>
          <a:p>
            <a:pPr marL="285750" indent="-285750">
              <a:buFont typeface="Wingdings" pitchFamily="2" charset="2"/>
              <a:buChar char="ü"/>
            </a:pPr>
            <a:r>
              <a:rPr lang="en-US" altLang="ja-JP" sz="4400" dirty="0" smtClean="0">
                <a:solidFill>
                  <a:schemeClr val="bg1">
                    <a:lumMod val="65000"/>
                  </a:schemeClr>
                </a:solidFill>
              </a:rPr>
              <a:t>Summary</a:t>
            </a:r>
          </a:p>
          <a:p>
            <a:pPr marL="285750" indent="-285750">
              <a:buFont typeface="Wingdings" pitchFamily="2" charset="2"/>
              <a:buChar char="ü"/>
            </a:pPr>
            <a:r>
              <a:rPr lang="en-US" altLang="ja-JP" sz="4400" dirty="0" smtClean="0">
                <a:solidFill>
                  <a:schemeClr val="bg1">
                    <a:lumMod val="65000"/>
                  </a:schemeClr>
                </a:solidFill>
              </a:rPr>
              <a:t>Acknowledgments</a:t>
            </a:r>
            <a:endParaRPr kumimoji="1" lang="ja-JP" altLang="en-US" sz="4400" dirty="0">
              <a:solidFill>
                <a:schemeClr val="bg1">
                  <a:lumMod val="65000"/>
                </a:schemeClr>
              </a:solidFill>
            </a:endParaRPr>
          </a:p>
        </p:txBody>
      </p:sp>
    </p:spTree>
    <p:extLst>
      <p:ext uri="{BB962C8B-B14F-4D97-AF65-F5344CB8AC3E}">
        <p14:creationId xmlns:p14="http://schemas.microsoft.com/office/powerpoint/2010/main" val="27882483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315714"/>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48926" y="240438"/>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l</a:t>
            </a:r>
            <a:r>
              <a:rPr lang="en-US" altLang="ja-JP" sz="4400" b="1" dirty="0" smtClean="0">
                <a:solidFill>
                  <a:srgbClr val="3366FF"/>
                </a:solidFill>
              </a:rPr>
              <a:t>attice parameters a, b, c</a:t>
            </a:r>
            <a:endParaRPr lang="ja-JP" altLang="en-US" sz="4400" b="1" baseline="-25000" dirty="0">
              <a:solidFill>
                <a:srgbClr val="3366FF"/>
              </a:solidFill>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9279" y="1736089"/>
            <a:ext cx="252486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42" y="4261934"/>
            <a:ext cx="792703" cy="7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2472" y="5098314"/>
            <a:ext cx="1652587" cy="162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1655038447"/>
              </p:ext>
            </p:extLst>
          </p:nvPr>
        </p:nvGraphicFramePr>
        <p:xfrm>
          <a:off x="2520577" y="4688706"/>
          <a:ext cx="266700" cy="419100"/>
        </p:xfrm>
        <a:graphic>
          <a:graphicData uri="http://schemas.openxmlformats.org/presentationml/2006/ole">
            <mc:AlternateContent xmlns:mc="http://schemas.openxmlformats.org/markup-compatibility/2006">
              <mc:Choice xmlns:v="urn:schemas-microsoft-com:vml" Requires="v">
                <p:oleObj spid="_x0000_s11844" name="Equation" r:id="rId8" imgW="266400" imgH="419040" progId="Equation.DSMT4">
                  <p:embed/>
                </p:oleObj>
              </mc:Choice>
              <mc:Fallback>
                <p:oleObj name="Equation" r:id="rId8" imgW="266400" imgH="419040" progId="Equation.DSMT4">
                  <p:embed/>
                  <p:pic>
                    <p:nvPicPr>
                      <p:cNvPr id="0" name=""/>
                      <p:cNvPicPr/>
                      <p:nvPr/>
                    </p:nvPicPr>
                    <p:blipFill>
                      <a:blip r:embed="rId9"/>
                      <a:stretch>
                        <a:fillRect/>
                      </a:stretch>
                    </p:blipFill>
                    <p:spPr>
                      <a:xfrm>
                        <a:off x="2520577" y="4688706"/>
                        <a:ext cx="266700" cy="419100"/>
                      </a:xfrm>
                      <a:prstGeom prst="rect">
                        <a:avLst/>
                      </a:prstGeom>
                    </p:spPr>
                  </p:pic>
                </p:oleObj>
              </mc:Fallback>
            </mc:AlternateContent>
          </a:graphicData>
        </a:graphic>
      </p:graphicFrame>
      <p:cxnSp>
        <p:nvCxnSpPr>
          <p:cNvPr id="11" name="直線コネクタ 10"/>
          <p:cNvCxnSpPr/>
          <p:nvPr/>
        </p:nvCxnSpPr>
        <p:spPr bwMode="auto">
          <a:xfrm>
            <a:off x="2377293" y="5003925"/>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2930562" y="5098314"/>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1873237" y="5142353"/>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p:nvPr/>
        </p:nvCxnSpPr>
        <p:spPr bwMode="auto">
          <a:xfrm>
            <a:off x="1452227" y="5480735"/>
            <a:ext cx="379412"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1452227" y="6178434"/>
            <a:ext cx="379412"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a:off x="2377293" y="5093942"/>
            <a:ext cx="553269" cy="10119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矢印コネクタ 27"/>
          <p:cNvCxnSpPr/>
          <p:nvPr/>
        </p:nvCxnSpPr>
        <p:spPr bwMode="auto">
          <a:xfrm flipH="1">
            <a:off x="1873238" y="5098314"/>
            <a:ext cx="504055" cy="1912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 name="直線矢印コネクタ 3071"/>
          <p:cNvCxnSpPr/>
          <p:nvPr/>
        </p:nvCxnSpPr>
        <p:spPr bwMode="auto">
          <a:xfrm>
            <a:off x="1641933" y="5524774"/>
            <a:ext cx="0" cy="69176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073" name="オブジェクト 3072"/>
          <p:cNvGraphicFramePr>
            <a:graphicFrameLocks noChangeAspect="1"/>
          </p:cNvGraphicFramePr>
          <p:nvPr>
            <p:extLst>
              <p:ext uri="{D42A27DB-BD31-4B8C-83A1-F6EECF244321}">
                <p14:modId xmlns:p14="http://schemas.microsoft.com/office/powerpoint/2010/main" val="2650541591"/>
              </p:ext>
            </p:extLst>
          </p:nvPr>
        </p:nvGraphicFramePr>
        <p:xfrm>
          <a:off x="1942386" y="4688577"/>
          <a:ext cx="266700" cy="419100"/>
        </p:xfrm>
        <a:graphic>
          <a:graphicData uri="http://schemas.openxmlformats.org/presentationml/2006/ole">
            <mc:AlternateContent xmlns:mc="http://schemas.openxmlformats.org/markup-compatibility/2006">
              <mc:Choice xmlns:v="urn:schemas-microsoft-com:vml" Requires="v">
                <p:oleObj spid="_x0000_s11845" name="Equation" r:id="rId10" imgW="266400" imgH="419040" progId="Equation.DSMT4">
                  <p:embed/>
                </p:oleObj>
              </mc:Choice>
              <mc:Fallback>
                <p:oleObj name="Equation" r:id="rId10" imgW="266400" imgH="419040" progId="Equation.DSMT4">
                  <p:embed/>
                  <p:pic>
                    <p:nvPicPr>
                      <p:cNvPr id="0" name=""/>
                      <p:cNvPicPr>
                        <a:picLocks noChangeAspect="1" noChangeArrowheads="1"/>
                      </p:cNvPicPr>
                      <p:nvPr/>
                    </p:nvPicPr>
                    <p:blipFill>
                      <a:blip r:embed="rId11"/>
                      <a:srcRect/>
                      <a:stretch>
                        <a:fillRect/>
                      </a:stretch>
                    </p:blipFill>
                    <p:spPr bwMode="auto">
                      <a:xfrm>
                        <a:off x="1942386" y="4688577"/>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6" name="オブジェクト 3075"/>
          <p:cNvGraphicFramePr>
            <a:graphicFrameLocks noChangeAspect="1"/>
          </p:cNvGraphicFramePr>
          <p:nvPr>
            <p:extLst>
              <p:ext uri="{D42A27DB-BD31-4B8C-83A1-F6EECF244321}">
                <p14:modId xmlns:p14="http://schemas.microsoft.com/office/powerpoint/2010/main" val="1268416225"/>
              </p:ext>
            </p:extLst>
          </p:nvPr>
        </p:nvGraphicFramePr>
        <p:xfrm>
          <a:off x="1395474" y="5673804"/>
          <a:ext cx="113506" cy="393700"/>
        </p:xfrm>
        <a:graphic>
          <a:graphicData uri="http://schemas.openxmlformats.org/presentationml/2006/ole">
            <mc:AlternateContent xmlns:mc="http://schemas.openxmlformats.org/markup-compatibility/2006">
              <mc:Choice xmlns:v="urn:schemas-microsoft-com:vml" Requires="v">
                <p:oleObj spid="_x0000_s11846" name="Equation" r:id="rId12" imgW="152280" imgH="393480" progId="Equation.DSMT4">
                  <p:embed/>
                </p:oleObj>
              </mc:Choice>
              <mc:Fallback>
                <p:oleObj name="Equation" r:id="rId12" imgW="152280" imgH="393480" progId="Equation.DSMT4">
                  <p:embed/>
                  <p:pic>
                    <p:nvPicPr>
                      <p:cNvPr id="0" name=""/>
                      <p:cNvPicPr>
                        <a:picLocks noChangeAspect="1" noChangeArrowheads="1"/>
                      </p:cNvPicPr>
                      <p:nvPr/>
                    </p:nvPicPr>
                    <p:blipFill>
                      <a:blip r:embed="rId13"/>
                      <a:srcRect/>
                      <a:stretch>
                        <a:fillRect/>
                      </a:stretch>
                    </p:blipFill>
                    <p:spPr bwMode="auto">
                      <a:xfrm>
                        <a:off x="1395474" y="5673804"/>
                        <a:ext cx="113506" cy="393700"/>
                      </a:xfrm>
                      <a:prstGeom prst="rect">
                        <a:avLst/>
                      </a:prstGeom>
                      <a:noFill/>
                      <a:ln>
                        <a:noFill/>
                      </a:ln>
                    </p:spPr>
                  </p:pic>
                </p:oleObj>
              </mc:Fallback>
            </mc:AlternateContent>
          </a:graphicData>
        </a:graphic>
      </p:graphicFrame>
      <p:graphicFrame>
        <p:nvGraphicFramePr>
          <p:cNvPr id="3083" name="オブジェクト 3082"/>
          <p:cNvGraphicFramePr>
            <a:graphicFrameLocks noChangeAspect="1"/>
          </p:cNvGraphicFramePr>
          <p:nvPr>
            <p:extLst>
              <p:ext uri="{D42A27DB-BD31-4B8C-83A1-F6EECF244321}">
                <p14:modId xmlns:p14="http://schemas.microsoft.com/office/powerpoint/2010/main" val="277184465"/>
              </p:ext>
            </p:extLst>
          </p:nvPr>
        </p:nvGraphicFramePr>
        <p:xfrm>
          <a:off x="1066036" y="3015341"/>
          <a:ext cx="127000" cy="177800"/>
        </p:xfrm>
        <a:graphic>
          <a:graphicData uri="http://schemas.openxmlformats.org/presentationml/2006/ole">
            <mc:AlternateContent xmlns:mc="http://schemas.openxmlformats.org/markup-compatibility/2006">
              <mc:Choice xmlns:v="urn:schemas-microsoft-com:vml" Requires="v">
                <p:oleObj spid="_x0000_s11847" name="Equation" r:id="rId14" imgW="126720" imgH="177480" progId="Equation.DSMT4">
                  <p:embed/>
                </p:oleObj>
              </mc:Choice>
              <mc:Fallback>
                <p:oleObj name="Equation" r:id="rId14" imgW="126720" imgH="177480" progId="Equation.DSMT4">
                  <p:embed/>
                  <p:pic>
                    <p:nvPicPr>
                      <p:cNvPr id="0" name=""/>
                      <p:cNvPicPr/>
                      <p:nvPr/>
                    </p:nvPicPr>
                    <p:blipFill>
                      <a:blip r:embed="rId15"/>
                      <a:stretch>
                        <a:fillRect/>
                      </a:stretch>
                    </p:blipFill>
                    <p:spPr>
                      <a:xfrm>
                        <a:off x="1066036" y="3015341"/>
                        <a:ext cx="127000" cy="177800"/>
                      </a:xfrm>
                      <a:prstGeom prst="rect">
                        <a:avLst/>
                      </a:prstGeom>
                    </p:spPr>
                  </p:pic>
                </p:oleObj>
              </mc:Fallback>
            </mc:AlternateContent>
          </a:graphicData>
        </a:graphic>
      </p:graphicFrame>
      <p:cxnSp>
        <p:nvCxnSpPr>
          <p:cNvPr id="3087" name="直線矢印コネクタ 3086"/>
          <p:cNvCxnSpPr/>
          <p:nvPr/>
        </p:nvCxnSpPr>
        <p:spPr bwMode="auto">
          <a:xfrm>
            <a:off x="1229279" y="2420165"/>
            <a:ext cx="0" cy="136815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直線矢印コネクタ 3088"/>
          <p:cNvCxnSpPr/>
          <p:nvPr/>
        </p:nvCxnSpPr>
        <p:spPr bwMode="auto">
          <a:xfrm flipV="1">
            <a:off x="1633920" y="1688731"/>
            <a:ext cx="734821" cy="25202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直線矢印コネクタ 3091"/>
          <p:cNvCxnSpPr/>
          <p:nvPr/>
        </p:nvCxnSpPr>
        <p:spPr bwMode="auto">
          <a:xfrm>
            <a:off x="2565530" y="1688731"/>
            <a:ext cx="720630" cy="21602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093" name="オブジェクト 3092"/>
          <p:cNvGraphicFramePr>
            <a:graphicFrameLocks noChangeAspect="1"/>
          </p:cNvGraphicFramePr>
          <p:nvPr>
            <p:extLst>
              <p:ext uri="{D42A27DB-BD31-4B8C-83A1-F6EECF244321}">
                <p14:modId xmlns:p14="http://schemas.microsoft.com/office/powerpoint/2010/main" val="2352125117"/>
              </p:ext>
            </p:extLst>
          </p:nvPr>
        </p:nvGraphicFramePr>
        <p:xfrm>
          <a:off x="2956254" y="1603423"/>
          <a:ext cx="127000" cy="139700"/>
        </p:xfrm>
        <a:graphic>
          <a:graphicData uri="http://schemas.openxmlformats.org/presentationml/2006/ole">
            <mc:AlternateContent xmlns:mc="http://schemas.openxmlformats.org/markup-compatibility/2006">
              <mc:Choice xmlns:v="urn:schemas-microsoft-com:vml" Requires="v">
                <p:oleObj spid="_x0000_s11848" name="Equation" r:id="rId16" imgW="126720" imgH="139680" progId="Equation.DSMT4">
                  <p:embed/>
                </p:oleObj>
              </mc:Choice>
              <mc:Fallback>
                <p:oleObj name="Equation" r:id="rId16" imgW="126720" imgH="139680" progId="Equation.DSMT4">
                  <p:embed/>
                  <p:pic>
                    <p:nvPicPr>
                      <p:cNvPr id="0" name=""/>
                      <p:cNvPicPr/>
                      <p:nvPr/>
                    </p:nvPicPr>
                    <p:blipFill>
                      <a:blip r:embed="rId17"/>
                      <a:stretch>
                        <a:fillRect/>
                      </a:stretch>
                    </p:blipFill>
                    <p:spPr>
                      <a:xfrm>
                        <a:off x="2956254" y="1603423"/>
                        <a:ext cx="127000" cy="139700"/>
                      </a:xfrm>
                      <a:prstGeom prst="rect">
                        <a:avLst/>
                      </a:prstGeom>
                    </p:spPr>
                  </p:pic>
                </p:oleObj>
              </mc:Fallback>
            </mc:AlternateContent>
          </a:graphicData>
        </a:graphic>
      </p:graphicFrame>
      <p:graphicFrame>
        <p:nvGraphicFramePr>
          <p:cNvPr id="3094" name="オブジェクト 3093"/>
          <p:cNvGraphicFramePr>
            <a:graphicFrameLocks noChangeAspect="1"/>
          </p:cNvGraphicFramePr>
          <p:nvPr>
            <p:extLst>
              <p:ext uri="{D42A27DB-BD31-4B8C-83A1-F6EECF244321}">
                <p14:modId xmlns:p14="http://schemas.microsoft.com/office/powerpoint/2010/main" val="3285556077"/>
              </p:ext>
            </p:extLst>
          </p:nvPr>
        </p:nvGraphicFramePr>
        <p:xfrm>
          <a:off x="1836263" y="1618881"/>
          <a:ext cx="114300" cy="139700"/>
        </p:xfrm>
        <a:graphic>
          <a:graphicData uri="http://schemas.openxmlformats.org/presentationml/2006/ole">
            <mc:AlternateContent xmlns:mc="http://schemas.openxmlformats.org/markup-compatibility/2006">
              <mc:Choice xmlns:v="urn:schemas-microsoft-com:vml" Requires="v">
                <p:oleObj spid="_x0000_s11849" name="Equation" r:id="rId18" imgW="114120" imgH="139680" progId="Equation.DSMT4">
                  <p:embed/>
                </p:oleObj>
              </mc:Choice>
              <mc:Fallback>
                <p:oleObj name="Equation" r:id="rId18" imgW="114120" imgH="139680" progId="Equation.DSMT4">
                  <p:embed/>
                  <p:pic>
                    <p:nvPicPr>
                      <p:cNvPr id="0" name=""/>
                      <p:cNvPicPr/>
                      <p:nvPr/>
                    </p:nvPicPr>
                    <p:blipFill>
                      <a:blip r:embed="rId19"/>
                      <a:stretch>
                        <a:fillRect/>
                      </a:stretch>
                    </p:blipFill>
                    <p:spPr>
                      <a:xfrm>
                        <a:off x="1836263" y="1618881"/>
                        <a:ext cx="114300" cy="139700"/>
                      </a:xfrm>
                      <a:prstGeom prst="rect">
                        <a:avLst/>
                      </a:prstGeom>
                    </p:spPr>
                  </p:pic>
                </p:oleObj>
              </mc:Fallback>
            </mc:AlternateContent>
          </a:graphicData>
        </a:graphic>
      </p:graphicFrame>
      <p:sp>
        <p:nvSpPr>
          <p:cNvPr id="3095" name="テキスト ボックス 3094"/>
          <p:cNvSpPr txBox="1"/>
          <p:nvPr/>
        </p:nvSpPr>
        <p:spPr>
          <a:xfrm>
            <a:off x="1321718" y="4472392"/>
            <a:ext cx="2339982" cy="307777"/>
          </a:xfrm>
          <a:prstGeom prst="rect">
            <a:avLst/>
          </a:prstGeom>
          <a:noFill/>
        </p:spPr>
        <p:txBody>
          <a:bodyPr wrap="square" rtlCol="0">
            <a:spAutoFit/>
          </a:bodyPr>
          <a:lstStyle/>
          <a:p>
            <a:r>
              <a:rPr kumimoji="1" lang="en-US" altLang="ja-JP" sz="1400" b="1" dirty="0" smtClean="0">
                <a:solidFill>
                  <a:schemeClr val="tx1"/>
                </a:solidFill>
              </a:rPr>
              <a:t>Space group: </a:t>
            </a:r>
            <a:r>
              <a:rPr kumimoji="1" lang="en-US" altLang="ja-JP" sz="1400" b="1" i="1" dirty="0" err="1" smtClean="0">
                <a:solidFill>
                  <a:schemeClr val="tx1"/>
                </a:solidFill>
              </a:rPr>
              <a:t>Pnma</a:t>
            </a:r>
            <a:r>
              <a:rPr kumimoji="1" lang="en-US" altLang="ja-JP" sz="1400" b="1" dirty="0" smtClean="0">
                <a:solidFill>
                  <a:schemeClr val="tx1"/>
                </a:solidFill>
              </a:rPr>
              <a:t> (No.62)</a:t>
            </a:r>
            <a:endParaRPr kumimoji="1" lang="ja-JP" altLang="en-US" sz="1400" b="1" dirty="0">
              <a:solidFill>
                <a:schemeClr val="tx1"/>
              </a:solidFill>
            </a:endParaRPr>
          </a:p>
        </p:txBody>
      </p:sp>
      <p:sp>
        <p:nvSpPr>
          <p:cNvPr id="56" name="テキスト ボックス 55"/>
          <p:cNvSpPr txBox="1"/>
          <p:nvPr/>
        </p:nvSpPr>
        <p:spPr>
          <a:xfrm>
            <a:off x="3572379" y="2266276"/>
            <a:ext cx="512812" cy="307777"/>
          </a:xfrm>
          <a:prstGeom prst="rect">
            <a:avLst/>
          </a:prstGeom>
          <a:noFill/>
        </p:spPr>
        <p:txBody>
          <a:bodyPr wrap="square" rtlCol="0">
            <a:spAutoFit/>
          </a:bodyPr>
          <a:lstStyle/>
          <a:p>
            <a:r>
              <a:rPr lang="en-US" altLang="ja-JP" sz="1400" b="1" dirty="0" smtClean="0">
                <a:solidFill>
                  <a:schemeClr val="tx1"/>
                </a:solidFill>
              </a:rPr>
              <a:t>O1</a:t>
            </a:r>
            <a:endParaRPr kumimoji="1" lang="ja-JP" altLang="en-US" sz="1400" b="1" dirty="0">
              <a:solidFill>
                <a:schemeClr val="tx1"/>
              </a:solidFill>
            </a:endParaRPr>
          </a:p>
        </p:txBody>
      </p:sp>
      <p:sp>
        <p:nvSpPr>
          <p:cNvPr id="57" name="テキスト ボックス 56"/>
          <p:cNvSpPr txBox="1"/>
          <p:nvPr/>
        </p:nvSpPr>
        <p:spPr>
          <a:xfrm>
            <a:off x="3202613" y="1879613"/>
            <a:ext cx="512812" cy="307777"/>
          </a:xfrm>
          <a:prstGeom prst="rect">
            <a:avLst/>
          </a:prstGeom>
          <a:noFill/>
        </p:spPr>
        <p:txBody>
          <a:bodyPr wrap="square" rtlCol="0">
            <a:spAutoFit/>
          </a:bodyPr>
          <a:lstStyle/>
          <a:p>
            <a:r>
              <a:rPr lang="en-US" altLang="ja-JP" sz="1400" b="1" dirty="0" smtClean="0">
                <a:solidFill>
                  <a:schemeClr val="tx1"/>
                </a:solidFill>
              </a:rPr>
              <a:t>O2</a:t>
            </a:r>
            <a:endParaRPr kumimoji="1" lang="ja-JP" altLang="en-US" sz="1400" b="1" dirty="0">
              <a:solidFill>
                <a:schemeClr val="tx1"/>
              </a:solidFill>
            </a:endParaRPr>
          </a:p>
        </p:txBody>
      </p:sp>
      <p:cxnSp>
        <p:nvCxnSpPr>
          <p:cNvPr id="3099" name="直線矢印コネクタ 3098"/>
          <p:cNvCxnSpPr/>
          <p:nvPr/>
        </p:nvCxnSpPr>
        <p:spPr bwMode="auto">
          <a:xfrm flipH="1" flipV="1">
            <a:off x="3202613" y="3104241"/>
            <a:ext cx="551527"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3708592" y="3299950"/>
            <a:ext cx="512812" cy="307777"/>
          </a:xfrm>
          <a:prstGeom prst="rect">
            <a:avLst/>
          </a:prstGeom>
          <a:noFill/>
        </p:spPr>
        <p:txBody>
          <a:bodyPr wrap="square" rtlCol="0">
            <a:spAutoFit/>
          </a:bodyPr>
          <a:lstStyle/>
          <a:p>
            <a:r>
              <a:rPr lang="en-US" altLang="ja-JP" sz="1400" b="1" dirty="0" err="1" smtClean="0">
                <a:solidFill>
                  <a:schemeClr val="tx1"/>
                </a:solidFill>
              </a:rPr>
              <a:t>Mn</a:t>
            </a:r>
            <a:endParaRPr kumimoji="1" lang="ja-JP" altLang="en-US" sz="1400" b="1" dirty="0">
              <a:solidFill>
                <a:schemeClr val="tx1"/>
              </a:solidFill>
            </a:endParaRPr>
          </a:p>
        </p:txBody>
      </p:sp>
      <p:cxnSp>
        <p:nvCxnSpPr>
          <p:cNvPr id="63" name="直線矢印コネクタ 62"/>
          <p:cNvCxnSpPr/>
          <p:nvPr/>
        </p:nvCxnSpPr>
        <p:spPr bwMode="auto">
          <a:xfrm flipH="1" flipV="1">
            <a:off x="2798647" y="3562420"/>
            <a:ext cx="807932" cy="4517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p:cNvSpPr txBox="1"/>
          <p:nvPr/>
        </p:nvSpPr>
        <p:spPr>
          <a:xfrm>
            <a:off x="3449479" y="3996116"/>
            <a:ext cx="743028" cy="307777"/>
          </a:xfrm>
          <a:prstGeom prst="rect">
            <a:avLst/>
          </a:prstGeom>
          <a:noFill/>
        </p:spPr>
        <p:txBody>
          <a:bodyPr wrap="square" rtlCol="0">
            <a:spAutoFit/>
          </a:bodyPr>
          <a:lstStyle/>
          <a:p>
            <a:r>
              <a:rPr lang="en-US" altLang="ja-JP" sz="1400" b="1" dirty="0" smtClean="0">
                <a:solidFill>
                  <a:schemeClr val="tx1"/>
                </a:solidFill>
              </a:rPr>
              <a:t>La/</a:t>
            </a:r>
            <a:r>
              <a:rPr lang="en-US" altLang="ja-JP" sz="1400" b="1" dirty="0" err="1" smtClean="0">
                <a:solidFill>
                  <a:schemeClr val="tx1"/>
                </a:solidFill>
              </a:rPr>
              <a:t>Ca</a:t>
            </a:r>
            <a:endParaRPr kumimoji="1" lang="ja-JP" altLang="en-US" sz="1400" b="1" dirty="0">
              <a:solidFill>
                <a:schemeClr val="tx1"/>
              </a:solidFill>
            </a:endParaRPr>
          </a:p>
        </p:txBody>
      </p:sp>
      <p:pic>
        <p:nvPicPr>
          <p:cNvPr id="6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0137" y="1315714"/>
            <a:ext cx="3407789" cy="18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35342" y="4924314"/>
            <a:ext cx="3414372" cy="18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0136" y="3104241"/>
            <a:ext cx="3407789" cy="18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1453147" y="6469517"/>
            <a:ext cx="1981563" cy="306527"/>
          </a:xfrm>
          <a:prstGeom prst="rect">
            <a:avLst/>
          </a:prstGeom>
          <a:noFill/>
        </p:spPr>
        <p:txBody>
          <a:bodyPr wrap="square" rtlCol="0">
            <a:spAutoFit/>
          </a:bodyPr>
          <a:lstStyle/>
          <a:p>
            <a:r>
              <a:rPr lang="en-US" altLang="ja-JP" sz="1400" b="1" dirty="0" smtClean="0">
                <a:solidFill>
                  <a:schemeClr val="tx1"/>
                </a:solidFill>
              </a:rPr>
              <a:t>pseudo-cubic structure</a:t>
            </a:r>
            <a:endParaRPr kumimoji="1" lang="ja-JP" altLang="en-US" sz="1400" b="1" dirty="0">
              <a:solidFill>
                <a:schemeClr val="tx1"/>
              </a:solidFill>
            </a:endParaRPr>
          </a:p>
        </p:txBody>
      </p:sp>
      <p:sp>
        <p:nvSpPr>
          <p:cNvPr id="37" name="テキスト ボックス 36"/>
          <p:cNvSpPr txBox="1"/>
          <p:nvPr/>
        </p:nvSpPr>
        <p:spPr>
          <a:xfrm>
            <a:off x="3424" y="1434160"/>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1-x</a:t>
            </a:r>
            <a:r>
              <a:rPr lang="en-US" altLang="ja-JP" sz="2000" b="1" dirty="0" smtClean="0">
                <a:solidFill>
                  <a:schemeClr val="tx1"/>
                </a:solidFill>
              </a:rPr>
              <a:t>Ca</a:t>
            </a:r>
            <a:r>
              <a:rPr lang="en-US" altLang="ja-JP" sz="2000" b="1" baseline="-25000" dirty="0"/>
              <a:t>x</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Tree>
    <p:extLst>
      <p:ext uri="{BB962C8B-B14F-4D97-AF65-F5344CB8AC3E}">
        <p14:creationId xmlns:p14="http://schemas.microsoft.com/office/powerpoint/2010/main" val="2099442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en-US" altLang="ja-JP" sz="4400" b="1" dirty="0" smtClean="0">
                <a:solidFill>
                  <a:srgbClr val="3366FF"/>
                </a:solidFill>
              </a:rPr>
              <a:t>“A usual day in my Lab”</a:t>
            </a:r>
            <a:endParaRPr lang="en-US" altLang="ja-JP"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2</a:t>
            </a:fld>
            <a:endParaRPr kumimoji="1" lang="ja-JP" altLang="en-US"/>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069" y="2069338"/>
            <a:ext cx="5288459" cy="380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266" y="2071469"/>
            <a:ext cx="2837083" cy="379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141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5"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i</a:t>
            </a:r>
            <a:r>
              <a:rPr lang="en-US" altLang="ja-JP" sz="4400" b="1" dirty="0" smtClean="0">
                <a:solidFill>
                  <a:srgbClr val="3366FF"/>
                </a:solidFill>
              </a:rPr>
              <a:t>nterionic distances </a:t>
            </a:r>
            <a:r>
              <a:rPr lang="en-US" altLang="ja-JP" sz="4400" b="1" dirty="0" err="1" smtClean="0">
                <a:solidFill>
                  <a:srgbClr val="3366FF"/>
                </a:solidFill>
              </a:rPr>
              <a:t>Mn</a:t>
            </a:r>
            <a:r>
              <a:rPr lang="en-US" altLang="ja-JP" sz="4400" b="1" dirty="0" smtClean="0">
                <a:solidFill>
                  <a:srgbClr val="3366FF"/>
                </a:solidFill>
              </a:rPr>
              <a:t>-O </a:t>
            </a:r>
            <a:endParaRPr lang="ja-JP" altLang="en-US" sz="4400" b="1" baseline="-25000" dirty="0">
              <a:solidFill>
                <a:srgbClr val="3366FF"/>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71613"/>
            <a:ext cx="3037834" cy="31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1" y="1579416"/>
            <a:ext cx="2778797" cy="297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p:nvPr/>
        </p:nvCxnSpPr>
        <p:spPr bwMode="auto">
          <a:xfrm>
            <a:off x="3635896" y="1916832"/>
            <a:ext cx="432048" cy="7200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a:off x="7092280" y="1916832"/>
            <a:ext cx="432048" cy="7200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矢印コネクタ 12"/>
          <p:cNvCxnSpPr/>
          <p:nvPr/>
        </p:nvCxnSpPr>
        <p:spPr bwMode="auto">
          <a:xfrm flipH="1">
            <a:off x="3707904" y="2185971"/>
            <a:ext cx="144016" cy="46555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p:cNvCxnSpPr/>
          <p:nvPr/>
        </p:nvCxnSpPr>
        <p:spPr bwMode="auto">
          <a:xfrm>
            <a:off x="7236296" y="2175290"/>
            <a:ext cx="0" cy="46555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3729300" y="1673324"/>
            <a:ext cx="770691" cy="307777"/>
          </a:xfrm>
          <a:prstGeom prst="rect">
            <a:avLst/>
          </a:prstGeom>
          <a:noFill/>
        </p:spPr>
        <p:txBody>
          <a:bodyPr wrap="square" rtlCol="0">
            <a:spAutoFit/>
          </a:bodyPr>
          <a:lstStyle/>
          <a:p>
            <a:r>
              <a:rPr lang="en-US" altLang="ja-JP" sz="1400" b="1" dirty="0" smtClean="0">
                <a:solidFill>
                  <a:schemeClr val="tx1"/>
                </a:solidFill>
              </a:rPr>
              <a:t>Mn-O1</a:t>
            </a:r>
            <a:endParaRPr kumimoji="1" lang="ja-JP" altLang="en-US" sz="1400" b="1" dirty="0">
              <a:solidFill>
                <a:schemeClr val="tx1"/>
              </a:solidFill>
            </a:endParaRPr>
          </a:p>
        </p:txBody>
      </p:sp>
      <p:sp>
        <p:nvSpPr>
          <p:cNvPr id="19" name="テキスト ボックス 18"/>
          <p:cNvSpPr txBox="1"/>
          <p:nvPr/>
        </p:nvSpPr>
        <p:spPr>
          <a:xfrm>
            <a:off x="7138982" y="1659236"/>
            <a:ext cx="770691" cy="307777"/>
          </a:xfrm>
          <a:prstGeom prst="rect">
            <a:avLst/>
          </a:prstGeom>
          <a:noFill/>
        </p:spPr>
        <p:txBody>
          <a:bodyPr wrap="square" rtlCol="0">
            <a:spAutoFit/>
          </a:bodyPr>
          <a:lstStyle/>
          <a:p>
            <a:r>
              <a:rPr lang="en-US" altLang="ja-JP" sz="1400" b="1" dirty="0" smtClean="0">
                <a:solidFill>
                  <a:schemeClr val="tx1"/>
                </a:solidFill>
              </a:rPr>
              <a:t>Mn-O1</a:t>
            </a:r>
            <a:endParaRPr kumimoji="1" lang="ja-JP" altLang="en-US" sz="1400" b="1" dirty="0">
              <a:solidFill>
                <a:schemeClr val="tx1"/>
              </a:solidFill>
            </a:endParaRPr>
          </a:p>
        </p:txBody>
      </p:sp>
      <p:sp>
        <p:nvSpPr>
          <p:cNvPr id="20" name="テキスト ボックス 19"/>
          <p:cNvSpPr txBox="1"/>
          <p:nvPr/>
        </p:nvSpPr>
        <p:spPr>
          <a:xfrm>
            <a:off x="3734566" y="2329183"/>
            <a:ext cx="770691" cy="307777"/>
          </a:xfrm>
          <a:prstGeom prst="rect">
            <a:avLst/>
          </a:prstGeom>
          <a:noFill/>
        </p:spPr>
        <p:txBody>
          <a:bodyPr wrap="square" rtlCol="0">
            <a:spAutoFit/>
          </a:bodyPr>
          <a:lstStyle/>
          <a:p>
            <a:r>
              <a:rPr lang="en-US" altLang="ja-JP" sz="1400" b="1" dirty="0" smtClean="0">
                <a:solidFill>
                  <a:schemeClr val="tx1"/>
                </a:solidFill>
              </a:rPr>
              <a:t>Mn-O2</a:t>
            </a:r>
            <a:endParaRPr kumimoji="1" lang="ja-JP" altLang="en-US" sz="1400" b="1" dirty="0">
              <a:solidFill>
                <a:schemeClr val="tx1"/>
              </a:solidFill>
            </a:endParaRPr>
          </a:p>
        </p:txBody>
      </p:sp>
      <p:sp>
        <p:nvSpPr>
          <p:cNvPr id="21" name="テキスト ボックス 20"/>
          <p:cNvSpPr txBox="1"/>
          <p:nvPr/>
        </p:nvSpPr>
        <p:spPr>
          <a:xfrm>
            <a:off x="7189303" y="2291852"/>
            <a:ext cx="770691" cy="307777"/>
          </a:xfrm>
          <a:prstGeom prst="rect">
            <a:avLst/>
          </a:prstGeom>
          <a:noFill/>
        </p:spPr>
        <p:txBody>
          <a:bodyPr wrap="square" rtlCol="0">
            <a:spAutoFit/>
          </a:bodyPr>
          <a:lstStyle/>
          <a:p>
            <a:r>
              <a:rPr lang="en-US" altLang="ja-JP" sz="1400" b="1" dirty="0" smtClean="0">
                <a:solidFill>
                  <a:schemeClr val="tx1"/>
                </a:solidFill>
              </a:rPr>
              <a:t>Mn-O2</a:t>
            </a:r>
            <a:endParaRPr kumimoji="1" lang="ja-JP" altLang="en-US" sz="1400" b="1" dirty="0">
              <a:solidFill>
                <a:schemeClr val="tx1"/>
              </a:solidFill>
            </a:endParaRPr>
          </a:p>
        </p:txBody>
      </p:sp>
      <p:pic>
        <p:nvPicPr>
          <p:cNvPr id="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899" y="4694018"/>
            <a:ext cx="3399268" cy="189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907" y="4694018"/>
            <a:ext cx="3429063" cy="191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3424" y="1434160"/>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1-x</a:t>
            </a:r>
            <a:r>
              <a:rPr lang="en-US" altLang="ja-JP" sz="2000" b="1" dirty="0" smtClean="0">
                <a:solidFill>
                  <a:schemeClr val="tx1"/>
                </a:solidFill>
              </a:rPr>
              <a:t>Ca</a:t>
            </a:r>
            <a:r>
              <a:rPr lang="en-US" altLang="ja-JP" sz="2000" b="1" baseline="-25000" dirty="0"/>
              <a:t>x</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Tree>
    <p:extLst>
      <p:ext uri="{BB962C8B-B14F-4D97-AF65-F5344CB8AC3E}">
        <p14:creationId xmlns:p14="http://schemas.microsoft.com/office/powerpoint/2010/main" val="18333092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5"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i</a:t>
            </a:r>
            <a:r>
              <a:rPr lang="en-US" altLang="ja-JP" sz="4400" b="1" dirty="0" smtClean="0">
                <a:solidFill>
                  <a:srgbClr val="3366FF"/>
                </a:solidFill>
              </a:rPr>
              <a:t>nterionic angles </a:t>
            </a:r>
            <a:r>
              <a:rPr lang="en-US" altLang="ja-JP" sz="4400" b="1" dirty="0" err="1" smtClean="0">
                <a:solidFill>
                  <a:srgbClr val="3366FF"/>
                </a:solidFill>
              </a:rPr>
              <a:t>Mn</a:t>
            </a:r>
            <a:r>
              <a:rPr lang="en-US" altLang="ja-JP" sz="4400" b="1" dirty="0" smtClean="0">
                <a:solidFill>
                  <a:srgbClr val="3366FF"/>
                </a:solidFill>
              </a:rPr>
              <a:t>-O-</a:t>
            </a:r>
            <a:r>
              <a:rPr lang="en-US" altLang="ja-JP" sz="4400" b="1" dirty="0" err="1" smtClean="0">
                <a:solidFill>
                  <a:srgbClr val="3366FF"/>
                </a:solidFill>
              </a:rPr>
              <a:t>Mn</a:t>
            </a:r>
            <a:endParaRPr lang="ja-JP" altLang="en-US" sz="4400" b="1" baseline="-25000" dirty="0">
              <a:solidFill>
                <a:srgbClr val="3366FF"/>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5" y="1844824"/>
            <a:ext cx="424847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579" y="1817859"/>
            <a:ext cx="3683133" cy="20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471" y="4075668"/>
            <a:ext cx="3683133" cy="201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右カーブ矢印 9"/>
          <p:cNvSpPr/>
          <p:nvPr/>
        </p:nvSpPr>
        <p:spPr bwMode="auto">
          <a:xfrm>
            <a:off x="1384176" y="4365104"/>
            <a:ext cx="432048" cy="576064"/>
          </a:xfrm>
          <a:prstGeom prst="curved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3366FF"/>
              </a:solidFill>
              <a:effectLst/>
              <a:latin typeface="Times New Roman" pitchFamily="18" charset="0"/>
              <a:ea typeface="ＭＳ Ｐゴシック" pitchFamily="50" charset="-128"/>
            </a:endParaRPr>
          </a:p>
        </p:txBody>
      </p:sp>
      <p:sp>
        <p:nvSpPr>
          <p:cNvPr id="11" name="右カーブ矢印 10"/>
          <p:cNvSpPr/>
          <p:nvPr/>
        </p:nvSpPr>
        <p:spPr bwMode="auto">
          <a:xfrm rot="16200000">
            <a:off x="3059832" y="5445224"/>
            <a:ext cx="432048" cy="576064"/>
          </a:xfrm>
          <a:prstGeom prst="curved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3366FF"/>
              </a:solidFill>
              <a:effectLst/>
              <a:latin typeface="Times New Roman" pitchFamily="18" charset="0"/>
              <a:ea typeface="ＭＳ Ｐゴシック" pitchFamily="50" charset="-128"/>
            </a:endParaRPr>
          </a:p>
        </p:txBody>
      </p:sp>
      <p:sp>
        <p:nvSpPr>
          <p:cNvPr id="12" name="テキスト ボックス 11"/>
          <p:cNvSpPr txBox="1"/>
          <p:nvPr/>
        </p:nvSpPr>
        <p:spPr>
          <a:xfrm>
            <a:off x="2771800" y="6001543"/>
            <a:ext cx="1105426" cy="307777"/>
          </a:xfrm>
          <a:prstGeom prst="rect">
            <a:avLst/>
          </a:prstGeom>
          <a:noFill/>
        </p:spPr>
        <p:txBody>
          <a:bodyPr wrap="square" rtlCol="0">
            <a:spAutoFit/>
          </a:bodyPr>
          <a:lstStyle/>
          <a:p>
            <a:r>
              <a:rPr lang="en-US" altLang="ja-JP" sz="1400" b="1" dirty="0" smtClean="0">
                <a:solidFill>
                  <a:schemeClr val="tx1"/>
                </a:solidFill>
              </a:rPr>
              <a:t>Mn-O1-Mn</a:t>
            </a:r>
            <a:endParaRPr kumimoji="1" lang="ja-JP" altLang="en-US" sz="1400" b="1" dirty="0">
              <a:solidFill>
                <a:schemeClr val="tx1"/>
              </a:solidFill>
            </a:endParaRPr>
          </a:p>
        </p:txBody>
      </p:sp>
      <p:sp>
        <p:nvSpPr>
          <p:cNvPr id="13" name="テキスト ボックス 12"/>
          <p:cNvSpPr txBox="1"/>
          <p:nvPr/>
        </p:nvSpPr>
        <p:spPr>
          <a:xfrm>
            <a:off x="323528" y="4461000"/>
            <a:ext cx="1105426" cy="307777"/>
          </a:xfrm>
          <a:prstGeom prst="rect">
            <a:avLst/>
          </a:prstGeom>
          <a:noFill/>
        </p:spPr>
        <p:txBody>
          <a:bodyPr wrap="square" rtlCol="0">
            <a:spAutoFit/>
          </a:bodyPr>
          <a:lstStyle/>
          <a:p>
            <a:r>
              <a:rPr lang="en-US" altLang="ja-JP" sz="1400" b="1" dirty="0" smtClean="0">
                <a:solidFill>
                  <a:schemeClr val="tx1"/>
                </a:solidFill>
              </a:rPr>
              <a:t>Mn-O2-Mn</a:t>
            </a:r>
            <a:endParaRPr kumimoji="1" lang="ja-JP" altLang="en-US" sz="1400" b="1" dirty="0">
              <a:solidFill>
                <a:schemeClr val="tx1"/>
              </a:solidFill>
            </a:endParaRPr>
          </a:p>
        </p:txBody>
      </p:sp>
      <p:sp>
        <p:nvSpPr>
          <p:cNvPr id="15" name="テキスト ボックス 14"/>
          <p:cNvSpPr txBox="1"/>
          <p:nvPr/>
        </p:nvSpPr>
        <p:spPr>
          <a:xfrm>
            <a:off x="3424" y="1434160"/>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1-x</a:t>
            </a:r>
            <a:r>
              <a:rPr lang="en-US" altLang="ja-JP" sz="2000" b="1" dirty="0" smtClean="0">
                <a:solidFill>
                  <a:schemeClr val="tx1"/>
                </a:solidFill>
              </a:rPr>
              <a:t>Ca</a:t>
            </a:r>
            <a:r>
              <a:rPr lang="en-US" altLang="ja-JP" sz="2000" b="1" baseline="-25000" dirty="0"/>
              <a:t>x</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Tree>
    <p:extLst>
      <p:ext uri="{BB962C8B-B14F-4D97-AF65-F5344CB8AC3E}">
        <p14:creationId xmlns:p14="http://schemas.microsoft.com/office/powerpoint/2010/main" val="565829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5"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m</a:t>
            </a:r>
            <a:r>
              <a:rPr lang="en-US" altLang="ja-JP" sz="4400" b="1" dirty="0" smtClean="0">
                <a:solidFill>
                  <a:srgbClr val="3366FF"/>
                </a:solidFill>
              </a:rPr>
              <a:t>agnetic susceptibilities</a:t>
            </a:r>
            <a:endParaRPr lang="ja-JP" altLang="en-US" sz="4400" b="1" baseline="-25000" dirty="0">
              <a:solidFill>
                <a:srgbClr val="3366FF"/>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2" y="2420888"/>
            <a:ext cx="2925830" cy="28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2452850"/>
            <a:ext cx="2903192" cy="27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009" y="2429082"/>
            <a:ext cx="2903191" cy="27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55576" y="1844824"/>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10" name="テキスト ボックス 9"/>
          <p:cNvSpPr txBox="1"/>
          <p:nvPr/>
        </p:nvSpPr>
        <p:spPr>
          <a:xfrm>
            <a:off x="3496075" y="1888374"/>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11" name="テキスト ボックス 10"/>
          <p:cNvSpPr txBox="1"/>
          <p:nvPr/>
        </p:nvSpPr>
        <p:spPr>
          <a:xfrm>
            <a:off x="6444208" y="1888374"/>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12" name="テキスト ボックス 11"/>
          <p:cNvSpPr txBox="1"/>
          <p:nvPr/>
        </p:nvSpPr>
        <p:spPr>
          <a:xfrm>
            <a:off x="134002" y="5733256"/>
            <a:ext cx="3587423" cy="400110"/>
          </a:xfrm>
          <a:prstGeom prst="rect">
            <a:avLst/>
          </a:prstGeom>
          <a:noFill/>
        </p:spPr>
        <p:txBody>
          <a:bodyPr wrap="square" rtlCol="0">
            <a:spAutoFit/>
          </a:bodyPr>
          <a:lstStyle/>
          <a:p>
            <a:r>
              <a:rPr lang="en-US" altLang="ja-JP" sz="2000" b="1" dirty="0"/>
              <a:t>a</a:t>
            </a:r>
            <a:r>
              <a:rPr lang="en-US" altLang="ja-JP" sz="2000" b="1" dirty="0" smtClean="0"/>
              <a:t>ntiferromagnetic ordering</a:t>
            </a:r>
            <a:endParaRPr kumimoji="1" lang="ja-JP" altLang="en-US" sz="2000" b="1" baseline="-25000" dirty="0"/>
          </a:p>
        </p:txBody>
      </p:sp>
      <p:sp>
        <p:nvSpPr>
          <p:cNvPr id="13" name="テキスト ボックス 12"/>
          <p:cNvSpPr txBox="1"/>
          <p:nvPr/>
        </p:nvSpPr>
        <p:spPr>
          <a:xfrm>
            <a:off x="6226553" y="5750195"/>
            <a:ext cx="2815079" cy="400110"/>
          </a:xfrm>
          <a:prstGeom prst="rect">
            <a:avLst/>
          </a:prstGeom>
          <a:noFill/>
        </p:spPr>
        <p:txBody>
          <a:bodyPr wrap="square" rtlCol="0">
            <a:spAutoFit/>
          </a:bodyPr>
          <a:lstStyle/>
          <a:p>
            <a:r>
              <a:rPr lang="en-US" altLang="ja-JP" sz="2000" b="1" dirty="0" smtClean="0"/>
              <a:t>ferromagnetic ordering</a:t>
            </a:r>
            <a:endParaRPr kumimoji="1" lang="ja-JP" altLang="en-US" sz="2000" b="1" baseline="-25000" dirty="0"/>
          </a:p>
        </p:txBody>
      </p:sp>
      <p:cxnSp>
        <p:nvCxnSpPr>
          <p:cNvPr id="7" name="直線矢印コネクタ 6"/>
          <p:cNvCxnSpPr/>
          <p:nvPr/>
        </p:nvCxnSpPr>
        <p:spPr bwMode="auto">
          <a:xfrm>
            <a:off x="3421942" y="5950250"/>
            <a:ext cx="2514067" cy="0"/>
          </a:xfrm>
          <a:prstGeom prst="straightConnector1">
            <a:avLst/>
          </a:prstGeom>
          <a:solidFill>
            <a:schemeClr val="accent1"/>
          </a:solidFill>
          <a:ln w="31750" cap="flat" cmpd="sng" algn="ctr">
            <a:solidFill>
              <a:srgbClr val="0066FF"/>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200785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5"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thermoelectric properties</a:t>
            </a:r>
            <a:endParaRPr lang="ja-JP" altLang="en-US" sz="4400" b="1" baseline="-25000" dirty="0">
              <a:solidFill>
                <a:srgbClr val="3366FF"/>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65" y="1700808"/>
            <a:ext cx="2610829" cy="2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675" y="1700808"/>
            <a:ext cx="2626666" cy="254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737" y="1700808"/>
            <a:ext cx="2612938" cy="253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147576" y="1419013"/>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10" name="テキスト ボックス 9"/>
          <p:cNvSpPr txBox="1"/>
          <p:nvPr/>
        </p:nvSpPr>
        <p:spPr>
          <a:xfrm>
            <a:off x="3721676" y="1419013"/>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11" name="テキスト ボックス 10"/>
          <p:cNvSpPr txBox="1"/>
          <p:nvPr/>
        </p:nvSpPr>
        <p:spPr>
          <a:xfrm>
            <a:off x="6372200" y="1437314"/>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51" y="4149080"/>
            <a:ext cx="2596555" cy="252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675" y="4172980"/>
            <a:ext cx="2607008" cy="253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rot="16200000">
            <a:off x="-668303" y="2559308"/>
            <a:ext cx="2243987" cy="400110"/>
          </a:xfrm>
          <a:prstGeom prst="rect">
            <a:avLst/>
          </a:prstGeom>
          <a:noFill/>
        </p:spPr>
        <p:txBody>
          <a:bodyPr wrap="square" rtlCol="0">
            <a:spAutoFit/>
          </a:bodyPr>
          <a:lstStyle/>
          <a:p>
            <a:r>
              <a:rPr lang="en-US" altLang="ja-JP" sz="2000" b="1" dirty="0"/>
              <a:t>e</a:t>
            </a:r>
            <a:r>
              <a:rPr lang="en-US" altLang="ja-JP" sz="2000" b="1" dirty="0" smtClean="0"/>
              <a:t>lectric resistivity</a:t>
            </a:r>
            <a:endParaRPr kumimoji="1" lang="ja-JP" altLang="en-US" sz="2000" b="1" baseline="-25000" dirty="0"/>
          </a:p>
        </p:txBody>
      </p:sp>
      <p:sp>
        <p:nvSpPr>
          <p:cNvPr id="16" name="テキスト ボックス 15"/>
          <p:cNvSpPr txBox="1"/>
          <p:nvPr/>
        </p:nvSpPr>
        <p:spPr>
          <a:xfrm rot="16200000">
            <a:off x="-663989" y="5120784"/>
            <a:ext cx="2243987" cy="400110"/>
          </a:xfrm>
          <a:prstGeom prst="rect">
            <a:avLst/>
          </a:prstGeom>
          <a:noFill/>
        </p:spPr>
        <p:txBody>
          <a:bodyPr wrap="square" rtlCol="0">
            <a:spAutoFit/>
          </a:bodyPr>
          <a:lstStyle/>
          <a:p>
            <a:r>
              <a:rPr lang="en-US" altLang="ja-JP" sz="2000" b="1" dirty="0" err="1" smtClean="0"/>
              <a:t>Seebeck</a:t>
            </a:r>
            <a:r>
              <a:rPr lang="en-US" altLang="ja-JP" sz="2000" b="1" dirty="0" smtClean="0"/>
              <a:t> coefficient</a:t>
            </a:r>
            <a:endParaRPr kumimoji="1" lang="ja-JP" altLang="en-US" sz="2000" b="1" baseline="-25000" dirty="0"/>
          </a:p>
        </p:txBody>
      </p:sp>
      <p:pic>
        <p:nvPicPr>
          <p:cNvPr id="163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094" y="4151524"/>
            <a:ext cx="2629064" cy="255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0483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5"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power factors</a:t>
            </a:r>
            <a:endParaRPr lang="ja-JP" altLang="en-US" sz="4400" b="1" baseline="-25000" dirty="0">
              <a:solidFill>
                <a:srgbClr val="3366FF"/>
              </a:solidFill>
            </a:endParaRPr>
          </a:p>
        </p:txBody>
      </p:sp>
      <p:sp>
        <p:nvSpPr>
          <p:cNvPr id="6" name="テキスト ボックス 5"/>
          <p:cNvSpPr txBox="1"/>
          <p:nvPr/>
        </p:nvSpPr>
        <p:spPr>
          <a:xfrm>
            <a:off x="755576" y="1844824"/>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7" name="テキスト ボックス 6"/>
          <p:cNvSpPr txBox="1"/>
          <p:nvPr/>
        </p:nvSpPr>
        <p:spPr>
          <a:xfrm>
            <a:off x="3496075" y="1888374"/>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sp>
        <p:nvSpPr>
          <p:cNvPr id="8" name="テキスト ボックス 7"/>
          <p:cNvSpPr txBox="1"/>
          <p:nvPr/>
        </p:nvSpPr>
        <p:spPr>
          <a:xfrm>
            <a:off x="6444208" y="1888374"/>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3+δ</a:t>
            </a:r>
            <a:endParaRPr kumimoji="1" lang="ja-JP" altLang="en-US" sz="2000" b="1" baseline="-25000" dirty="0">
              <a:solidFill>
                <a:schemeClr val="tx1"/>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81" y="2853124"/>
            <a:ext cx="29372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036" y="2853124"/>
            <a:ext cx="29372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818" y="2852033"/>
            <a:ext cx="2938377" cy="28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34002" y="5733256"/>
            <a:ext cx="3587423" cy="400110"/>
          </a:xfrm>
          <a:prstGeom prst="rect">
            <a:avLst/>
          </a:prstGeom>
          <a:noFill/>
        </p:spPr>
        <p:txBody>
          <a:bodyPr wrap="square" rtlCol="0">
            <a:spAutoFit/>
          </a:bodyPr>
          <a:lstStyle/>
          <a:p>
            <a:r>
              <a:rPr lang="en-US" altLang="ja-JP" sz="2000" b="1" dirty="0"/>
              <a:t>a</a:t>
            </a:r>
            <a:r>
              <a:rPr lang="en-US" altLang="ja-JP" sz="2000" b="1" dirty="0" smtClean="0"/>
              <a:t>ntiferromagnetic insulator</a:t>
            </a:r>
            <a:endParaRPr kumimoji="1" lang="ja-JP" altLang="en-US" sz="2000" b="1" baseline="-25000" dirty="0"/>
          </a:p>
        </p:txBody>
      </p:sp>
      <p:sp>
        <p:nvSpPr>
          <p:cNvPr id="14" name="テキスト ボックス 13"/>
          <p:cNvSpPr txBox="1"/>
          <p:nvPr/>
        </p:nvSpPr>
        <p:spPr>
          <a:xfrm>
            <a:off x="6447757" y="5750195"/>
            <a:ext cx="2536447" cy="400110"/>
          </a:xfrm>
          <a:prstGeom prst="rect">
            <a:avLst/>
          </a:prstGeom>
          <a:noFill/>
        </p:spPr>
        <p:txBody>
          <a:bodyPr wrap="square" rtlCol="0">
            <a:spAutoFit/>
          </a:bodyPr>
          <a:lstStyle/>
          <a:p>
            <a:r>
              <a:rPr lang="en-US" altLang="ja-JP" sz="2000" b="1" dirty="0"/>
              <a:t>f</a:t>
            </a:r>
            <a:r>
              <a:rPr lang="en-US" altLang="ja-JP" sz="2000" b="1" dirty="0" smtClean="0"/>
              <a:t>erromagnetic metal</a:t>
            </a:r>
            <a:endParaRPr kumimoji="1" lang="ja-JP" altLang="en-US" sz="2000" b="1" baseline="-25000" dirty="0"/>
          </a:p>
        </p:txBody>
      </p:sp>
      <p:cxnSp>
        <p:nvCxnSpPr>
          <p:cNvPr id="15" name="直線矢印コネクタ 14"/>
          <p:cNvCxnSpPr/>
          <p:nvPr/>
        </p:nvCxnSpPr>
        <p:spPr bwMode="auto">
          <a:xfrm>
            <a:off x="3578253" y="5950250"/>
            <a:ext cx="2514067" cy="0"/>
          </a:xfrm>
          <a:prstGeom prst="straightConnector1">
            <a:avLst/>
          </a:prstGeom>
          <a:solidFill>
            <a:schemeClr val="accent1"/>
          </a:solidFill>
          <a:ln w="31750" cap="flat" cmpd="sng" algn="ctr">
            <a:solidFill>
              <a:srgbClr val="0066FF"/>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5554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en-US" altLang="ja-JP" sz="4400" b="1" dirty="0">
                <a:solidFill>
                  <a:srgbClr val="3366FF"/>
                </a:solidFill>
              </a:rPr>
              <a:t>thermoelectric generation</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25</a:t>
            </a:fld>
            <a:endParaRPr kumimoji="1" lang="ja-JP" altLang="en-US"/>
          </a:p>
        </p:txBody>
      </p:sp>
      <p:graphicFrame>
        <p:nvGraphicFramePr>
          <p:cNvPr id="8" name="オブジェクト 5"/>
          <p:cNvGraphicFramePr>
            <a:graphicFrameLocks noChangeAspect="1"/>
          </p:cNvGraphicFramePr>
          <p:nvPr>
            <p:extLst>
              <p:ext uri="{D42A27DB-BD31-4B8C-83A1-F6EECF244321}">
                <p14:modId xmlns:p14="http://schemas.microsoft.com/office/powerpoint/2010/main" val="1190424807"/>
              </p:ext>
            </p:extLst>
          </p:nvPr>
        </p:nvGraphicFramePr>
        <p:xfrm>
          <a:off x="2144234" y="4429422"/>
          <a:ext cx="1339850" cy="439738"/>
        </p:xfrm>
        <a:graphic>
          <a:graphicData uri="http://schemas.openxmlformats.org/presentationml/2006/ole">
            <mc:AlternateContent xmlns:mc="http://schemas.openxmlformats.org/markup-compatibility/2006">
              <mc:Choice xmlns:v="urn:schemas-microsoft-com:vml" Requires="v">
                <p:oleObj spid="_x0000_s17481" name="Equation" r:id="rId5" imgW="698500" imgH="228600" progId="Equation.DSMT4">
                  <p:embed/>
                </p:oleObj>
              </mc:Choice>
              <mc:Fallback>
                <p:oleObj name="Equation" r:id="rId5" imgW="698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234" y="4429422"/>
                        <a:ext cx="13398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グループ化 8"/>
          <p:cNvGrpSpPr/>
          <p:nvPr/>
        </p:nvGrpSpPr>
        <p:grpSpPr>
          <a:xfrm>
            <a:off x="403420" y="1474485"/>
            <a:ext cx="3237526" cy="2777255"/>
            <a:chOff x="229574" y="1276350"/>
            <a:chExt cx="3237526" cy="2777255"/>
          </a:xfrm>
        </p:grpSpPr>
        <p:grpSp>
          <p:nvGrpSpPr>
            <p:cNvPr id="10" name="グループ化 34"/>
            <p:cNvGrpSpPr>
              <a:grpSpLocks/>
            </p:cNvGrpSpPr>
            <p:nvPr/>
          </p:nvGrpSpPr>
          <p:grpSpPr bwMode="auto">
            <a:xfrm>
              <a:off x="679450" y="1525588"/>
              <a:ext cx="2336800" cy="1466850"/>
              <a:chOff x="570664" y="1988840"/>
              <a:chExt cx="2337884" cy="1466597"/>
            </a:xfrm>
          </p:grpSpPr>
          <p:sp>
            <p:nvSpPr>
              <p:cNvPr id="74" name="正方形/長方形 73"/>
              <p:cNvSpPr/>
              <p:nvPr/>
            </p:nvSpPr>
            <p:spPr>
              <a:xfrm>
                <a:off x="899429" y="2133277"/>
                <a:ext cx="648000" cy="11777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5" name="正方形/長方形 74"/>
              <p:cNvSpPr/>
              <p:nvPr/>
            </p:nvSpPr>
            <p:spPr>
              <a:xfrm>
                <a:off x="1907959" y="2133277"/>
                <a:ext cx="628942" cy="11697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6" name="正方形/長方形 75"/>
              <p:cNvSpPr/>
              <p:nvPr/>
            </p:nvSpPr>
            <p:spPr>
              <a:xfrm>
                <a:off x="899429" y="1988840"/>
                <a:ext cx="1656530"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7" name="正方形/長方形 76"/>
              <p:cNvSpPr/>
              <p:nvPr/>
            </p:nvSpPr>
            <p:spPr>
              <a:xfrm>
                <a:off x="1904783" y="3309412"/>
                <a:ext cx="1003765" cy="14443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8" name="正方形/長方形 77"/>
              <p:cNvSpPr/>
              <p:nvPr/>
            </p:nvSpPr>
            <p:spPr>
              <a:xfrm>
                <a:off x="570664" y="3310999"/>
                <a:ext cx="1003765" cy="14443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cxnSp>
          <p:nvCxnSpPr>
            <p:cNvPr id="11" name="直線コネクタ 10"/>
            <p:cNvCxnSpPr/>
            <p:nvPr/>
          </p:nvCxnSpPr>
          <p:spPr>
            <a:xfrm>
              <a:off x="679450" y="2894013"/>
              <a:ext cx="0" cy="66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024188" y="2894013"/>
              <a:ext cx="0" cy="660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1552575" y="3044825"/>
              <a:ext cx="622300" cy="3603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下矢印 13"/>
            <p:cNvSpPr/>
            <p:nvPr/>
          </p:nvSpPr>
          <p:spPr>
            <a:xfrm>
              <a:off x="1387475" y="1293813"/>
              <a:ext cx="896938" cy="330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15" name="オブジェクト 57"/>
            <p:cNvGraphicFramePr>
              <a:graphicFrameLocks noChangeAspect="1"/>
            </p:cNvGraphicFramePr>
            <p:nvPr>
              <p:extLst>
                <p:ext uri="{D42A27DB-BD31-4B8C-83A1-F6EECF244321}">
                  <p14:modId xmlns:p14="http://schemas.microsoft.com/office/powerpoint/2010/main" val="1277108115"/>
                </p:ext>
              </p:extLst>
            </p:nvPr>
          </p:nvGraphicFramePr>
          <p:xfrm>
            <a:off x="622300" y="1293813"/>
            <a:ext cx="328613" cy="395287"/>
          </p:xfrm>
          <a:graphic>
            <a:graphicData uri="http://schemas.openxmlformats.org/presentationml/2006/ole">
              <mc:AlternateContent xmlns:mc="http://schemas.openxmlformats.org/markup-compatibility/2006">
                <mc:Choice xmlns:v="urn:schemas-microsoft-com:vml" Requires="v">
                  <p:oleObj spid="_x0000_s17482" name="Equation" r:id="rId7" imgW="190500" imgH="228600" progId="Equation.DSMT4">
                    <p:embed/>
                  </p:oleObj>
                </mc:Choice>
                <mc:Fallback>
                  <p:oleObj name="Equation" r:id="rId7" imgW="1905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 y="1293813"/>
                          <a:ext cx="3286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58"/>
            <p:cNvGraphicFramePr>
              <a:graphicFrameLocks noChangeAspect="1"/>
            </p:cNvGraphicFramePr>
            <p:nvPr>
              <p:extLst>
                <p:ext uri="{D42A27DB-BD31-4B8C-83A1-F6EECF244321}">
                  <p14:modId xmlns:p14="http://schemas.microsoft.com/office/powerpoint/2010/main" val="2732699971"/>
                </p:ext>
              </p:extLst>
            </p:nvPr>
          </p:nvGraphicFramePr>
          <p:xfrm>
            <a:off x="687388" y="2492375"/>
            <a:ext cx="320675" cy="354013"/>
          </p:xfrm>
          <a:graphic>
            <a:graphicData uri="http://schemas.openxmlformats.org/presentationml/2006/ole">
              <mc:AlternateContent xmlns:mc="http://schemas.openxmlformats.org/markup-compatibility/2006">
                <mc:Choice xmlns:v="urn:schemas-microsoft-com:vml" Requires="v">
                  <p:oleObj spid="_x0000_s17483" name="Equation" r:id="rId9" imgW="165028" imgH="228501" progId="Equation.DSMT4">
                    <p:embed/>
                  </p:oleObj>
                </mc:Choice>
                <mc:Fallback>
                  <p:oleObj name="Equation" r:id="rId9" imgW="165028"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388" y="2492375"/>
                          <a:ext cx="3206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60"/>
            <p:cNvGraphicFramePr>
              <a:graphicFrameLocks noChangeAspect="1"/>
            </p:cNvGraphicFramePr>
            <p:nvPr>
              <p:extLst>
                <p:ext uri="{D42A27DB-BD31-4B8C-83A1-F6EECF244321}">
                  <p14:modId xmlns:p14="http://schemas.microsoft.com/office/powerpoint/2010/main" val="3667532260"/>
                </p:ext>
              </p:extLst>
            </p:nvPr>
          </p:nvGraphicFramePr>
          <p:xfrm>
            <a:off x="1684338" y="1276350"/>
            <a:ext cx="319087" cy="320675"/>
          </p:xfrm>
          <a:graphic>
            <a:graphicData uri="http://schemas.openxmlformats.org/presentationml/2006/ole">
              <mc:AlternateContent xmlns:mc="http://schemas.openxmlformats.org/markup-compatibility/2006">
                <mc:Choice xmlns:v="urn:schemas-microsoft-com:vml" Requires="v">
                  <p:oleObj spid="_x0000_s17484" name="Equation" r:id="rId11" imgW="228600" imgH="228600" progId="">
                    <p:embed/>
                  </p:oleObj>
                </mc:Choice>
                <mc:Fallback>
                  <p:oleObj name="Equation" r:id="rId11" imgW="2286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4338" y="1276350"/>
                          <a:ext cx="319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テキスト ボックス 63"/>
            <p:cNvSpPr txBox="1">
              <a:spLocks noChangeArrowheads="1"/>
            </p:cNvSpPr>
            <p:nvPr/>
          </p:nvSpPr>
          <p:spPr bwMode="auto">
            <a:xfrm>
              <a:off x="1119188" y="1679575"/>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n</a:t>
              </a:r>
              <a:endParaRPr lang="ja-JP" altLang="en-US" sz="2400" b="1">
                <a:solidFill>
                  <a:schemeClr val="bg1"/>
                </a:solidFill>
              </a:endParaRPr>
            </a:p>
          </p:txBody>
        </p:sp>
        <p:sp>
          <p:nvSpPr>
            <p:cNvPr id="19" name="テキスト ボックス 64"/>
            <p:cNvSpPr txBox="1">
              <a:spLocks noChangeArrowheads="1"/>
            </p:cNvSpPr>
            <p:nvPr/>
          </p:nvSpPr>
          <p:spPr bwMode="auto">
            <a:xfrm>
              <a:off x="2193925" y="1681163"/>
              <a:ext cx="642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b="1">
                  <a:solidFill>
                    <a:schemeClr val="bg1"/>
                  </a:solidFill>
                </a:rPr>
                <a:t>p</a:t>
              </a:r>
              <a:endParaRPr lang="ja-JP" altLang="en-US" sz="2400" b="1">
                <a:solidFill>
                  <a:schemeClr val="bg1"/>
                </a:solidFill>
              </a:endParaRPr>
            </a:p>
          </p:txBody>
        </p:sp>
        <p:grpSp>
          <p:nvGrpSpPr>
            <p:cNvPr id="20" name="グループ化 73"/>
            <p:cNvGrpSpPr>
              <a:grpSpLocks/>
            </p:cNvGrpSpPr>
            <p:nvPr/>
          </p:nvGrpSpPr>
          <p:grpSpPr bwMode="auto">
            <a:xfrm>
              <a:off x="229574" y="2809876"/>
              <a:ext cx="2961300" cy="1243729"/>
              <a:chOff x="5851507" y="3333627"/>
              <a:chExt cx="2961178" cy="1244794"/>
            </a:xfrm>
          </p:grpSpPr>
          <p:cxnSp>
            <p:nvCxnSpPr>
              <p:cNvPr id="58" name="直線コネクタ 57"/>
              <p:cNvCxnSpPr/>
              <p:nvPr/>
            </p:nvCxnSpPr>
            <p:spPr>
              <a:xfrm>
                <a:off x="6296602" y="4070858"/>
                <a:ext cx="7349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7911022" y="4070858"/>
                <a:ext cx="757207" cy="12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グループ化 44"/>
              <p:cNvGrpSpPr>
                <a:grpSpLocks/>
              </p:cNvGrpSpPr>
              <p:nvPr/>
            </p:nvGrpSpPr>
            <p:grpSpPr bwMode="auto">
              <a:xfrm>
                <a:off x="7032157" y="3918340"/>
                <a:ext cx="878280" cy="291480"/>
                <a:chOff x="1279304" y="4434179"/>
                <a:chExt cx="878280" cy="291480"/>
              </a:xfrm>
            </p:grpSpPr>
            <p:cxnSp>
              <p:nvCxnSpPr>
                <p:cNvPr id="67" name="直線コネクタ 66"/>
                <p:cNvCxnSpPr/>
                <p:nvPr/>
              </p:nvCxnSpPr>
              <p:spPr>
                <a:xfrm flipV="1">
                  <a:off x="1278730" y="4467532"/>
                  <a:ext cx="71435" cy="1334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1354927" y="4438933"/>
                  <a:ext cx="144457" cy="25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1494621" y="4450055"/>
                  <a:ext cx="158743" cy="2669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647015" y="4462765"/>
                  <a:ext cx="144457" cy="25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1793059" y="4434166"/>
                  <a:ext cx="158743" cy="2685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942278" y="4464355"/>
                  <a:ext cx="142869" cy="25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2086735" y="4591463"/>
                  <a:ext cx="71434" cy="1334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線矢印コネクタ 60"/>
              <p:cNvCxnSpPr/>
              <p:nvPr/>
            </p:nvCxnSpPr>
            <p:spPr>
              <a:xfrm flipV="1">
                <a:off x="7031583" y="3918327"/>
                <a:ext cx="952461" cy="290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6148970" y="3333627"/>
                <a:ext cx="0" cy="70386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8812685" y="3333627"/>
                <a:ext cx="0" cy="68479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59"/>
              <p:cNvSpPr txBox="1">
                <a:spLocks noChangeArrowheads="1"/>
              </p:cNvSpPr>
              <p:nvPr/>
            </p:nvSpPr>
            <p:spPr bwMode="auto">
              <a:xfrm>
                <a:off x="7208143" y="4209089"/>
                <a:ext cx="806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load</a:t>
                </a:r>
                <a:endParaRPr lang="ja-JP" altLang="en-US" dirty="0"/>
              </a:p>
            </p:txBody>
          </p:sp>
          <p:graphicFrame>
            <p:nvGraphicFramePr>
              <p:cNvPr id="65" name="オブジェクト 61"/>
              <p:cNvGraphicFramePr>
                <a:graphicFrameLocks noChangeAspect="1"/>
              </p:cNvGraphicFramePr>
              <p:nvPr/>
            </p:nvGraphicFramePr>
            <p:xfrm>
              <a:off x="7358314" y="3543305"/>
              <a:ext cx="300121" cy="340295"/>
            </p:xfrm>
            <a:graphic>
              <a:graphicData uri="http://schemas.openxmlformats.org/presentationml/2006/ole">
                <mc:AlternateContent xmlns:mc="http://schemas.openxmlformats.org/markup-compatibility/2006">
                  <mc:Choice xmlns:v="urn:schemas-microsoft-com:vml" Requires="v">
                    <p:oleObj spid="_x0000_s17485" name="Equation" r:id="rId13" imgW="203112" imgH="228501" progId="">
                      <p:embed/>
                    </p:oleObj>
                  </mc:Choice>
                  <mc:Fallback>
                    <p:oleObj name="Equation" r:id="rId13" imgW="203112" imgH="228501"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8314" y="3543305"/>
                            <a:ext cx="300121" cy="34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 name="テキスト ボックス 65"/>
              <p:cNvSpPr txBox="1">
                <a:spLocks noChangeArrowheads="1"/>
              </p:cNvSpPr>
              <p:nvPr/>
            </p:nvSpPr>
            <p:spPr bwMode="auto">
              <a:xfrm>
                <a:off x="5851507" y="4142357"/>
                <a:ext cx="775462" cy="27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solidFill>
                      <a:srgbClr val="FFC000"/>
                    </a:solidFill>
                  </a:rPr>
                  <a:t>current</a:t>
                </a:r>
                <a:endParaRPr lang="ja-JP" altLang="en-US" sz="1200" b="1" dirty="0">
                  <a:solidFill>
                    <a:srgbClr val="FFC000"/>
                  </a:solidFill>
                </a:endParaRPr>
              </a:p>
            </p:txBody>
          </p:sp>
        </p:grpSp>
        <p:cxnSp>
          <p:nvCxnSpPr>
            <p:cNvPr id="21" name="直線矢印コネクタ 20"/>
            <p:cNvCxnSpPr/>
            <p:nvPr/>
          </p:nvCxnSpPr>
          <p:spPr>
            <a:xfrm>
              <a:off x="787400" y="1708150"/>
              <a:ext cx="1588" cy="784225"/>
            </a:xfrm>
            <a:prstGeom prst="straightConnector1">
              <a:avLst/>
            </a:prstGeom>
            <a:ln w="508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2" name="オブジェクト 4129"/>
            <p:cNvGraphicFramePr>
              <a:graphicFrameLocks noChangeAspect="1"/>
            </p:cNvGraphicFramePr>
            <p:nvPr>
              <p:extLst>
                <p:ext uri="{D42A27DB-BD31-4B8C-83A1-F6EECF244321}">
                  <p14:modId xmlns:p14="http://schemas.microsoft.com/office/powerpoint/2010/main" val="167189818"/>
                </p:ext>
              </p:extLst>
            </p:nvPr>
          </p:nvGraphicFramePr>
          <p:xfrm>
            <a:off x="276225" y="2003425"/>
            <a:ext cx="403225" cy="276225"/>
          </p:xfrm>
          <a:graphic>
            <a:graphicData uri="http://schemas.openxmlformats.org/presentationml/2006/ole">
              <mc:AlternateContent xmlns:mc="http://schemas.openxmlformats.org/markup-compatibility/2006">
                <mc:Choice xmlns:v="urn:schemas-microsoft-com:vml" Requires="v">
                  <p:oleObj spid="_x0000_s17486" name="Equation" r:id="rId15" imgW="241091" imgH="164957" progId="Equation.DSMT4">
                    <p:embed/>
                  </p:oleObj>
                </mc:Choice>
                <mc:Fallback>
                  <p:oleObj name="Equation" r:id="rId15" imgW="241091" imgH="164957"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225" y="2003425"/>
                          <a:ext cx="40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オブジェクト 32"/>
            <p:cNvGraphicFramePr>
              <a:graphicFrameLocks noChangeAspect="1"/>
            </p:cNvGraphicFramePr>
            <p:nvPr>
              <p:extLst>
                <p:ext uri="{D42A27DB-BD31-4B8C-83A1-F6EECF244321}">
                  <p14:modId xmlns:p14="http://schemas.microsoft.com/office/powerpoint/2010/main" val="2561622553"/>
                </p:ext>
              </p:extLst>
            </p:nvPr>
          </p:nvGraphicFramePr>
          <p:xfrm>
            <a:off x="265113" y="2992438"/>
            <a:ext cx="258762" cy="339725"/>
          </p:xfrm>
          <a:graphic>
            <a:graphicData uri="http://schemas.openxmlformats.org/presentationml/2006/ole">
              <mc:AlternateContent xmlns:mc="http://schemas.openxmlformats.org/markup-compatibility/2006">
                <mc:Choice xmlns:v="urn:schemas-microsoft-com:vml" Requires="v">
                  <p:oleObj spid="_x0000_s17487" name="Equation" r:id="rId17" imgW="126780" imgH="164814" progId="Equation.DSMT4">
                    <p:embed/>
                  </p:oleObj>
                </mc:Choice>
                <mc:Fallback>
                  <p:oleObj name="Equation" r:id="rId17" imgW="126780" imgH="16481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113" y="2992438"/>
                          <a:ext cx="25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オブジェクト 33"/>
            <p:cNvGraphicFramePr>
              <a:graphicFrameLocks noChangeAspect="1"/>
            </p:cNvGraphicFramePr>
            <p:nvPr>
              <p:extLst>
                <p:ext uri="{D42A27DB-BD31-4B8C-83A1-F6EECF244321}">
                  <p14:modId xmlns:p14="http://schemas.microsoft.com/office/powerpoint/2010/main" val="914078436"/>
                </p:ext>
              </p:extLst>
            </p:nvPr>
          </p:nvGraphicFramePr>
          <p:xfrm>
            <a:off x="3208338" y="2919413"/>
            <a:ext cx="258762" cy="339725"/>
          </p:xfrm>
          <a:graphic>
            <a:graphicData uri="http://schemas.openxmlformats.org/presentationml/2006/ole">
              <mc:AlternateContent xmlns:mc="http://schemas.openxmlformats.org/markup-compatibility/2006">
                <mc:Choice xmlns:v="urn:schemas-microsoft-com:vml" Requires="v">
                  <p:oleObj spid="_x0000_s17488" name="Equation" r:id="rId19" imgW="126780" imgH="164814" progId="Equation.DSMT4">
                    <p:embed/>
                  </p:oleObj>
                </mc:Choice>
                <mc:Fallback>
                  <p:oleObj name="Equation" r:id="rId19" imgW="126780" imgH="164814"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8338" y="2919413"/>
                          <a:ext cx="258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オブジェクト 9"/>
            <p:cNvGraphicFramePr>
              <a:graphicFrameLocks noChangeAspect="1"/>
            </p:cNvGraphicFramePr>
            <p:nvPr>
              <p:extLst>
                <p:ext uri="{D42A27DB-BD31-4B8C-83A1-F6EECF244321}">
                  <p14:modId xmlns:p14="http://schemas.microsoft.com/office/powerpoint/2010/main" val="1745621593"/>
                </p:ext>
              </p:extLst>
            </p:nvPr>
          </p:nvGraphicFramePr>
          <p:xfrm>
            <a:off x="1624013" y="2052638"/>
            <a:ext cx="438150" cy="439737"/>
          </p:xfrm>
          <a:graphic>
            <a:graphicData uri="http://schemas.openxmlformats.org/presentationml/2006/ole">
              <mc:AlternateContent xmlns:mc="http://schemas.openxmlformats.org/markup-compatibility/2006">
                <mc:Choice xmlns:v="urn:schemas-microsoft-com:vml" Requires="v">
                  <p:oleObj spid="_x0000_s17489" name="Equation" r:id="rId21" imgW="253780" imgH="253780" progId="Equation.DSMT4">
                    <p:embed/>
                  </p:oleObj>
                </mc:Choice>
                <mc:Fallback>
                  <p:oleObj name="Equation" r:id="rId21" imgW="253780" imgH="2537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24013" y="2052638"/>
                          <a:ext cx="4381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6" name="グループ化 89"/>
            <p:cNvGrpSpPr>
              <a:grpSpLocks/>
            </p:cNvGrpSpPr>
            <p:nvPr/>
          </p:nvGrpSpPr>
          <p:grpSpPr bwMode="auto">
            <a:xfrm>
              <a:off x="2071688" y="1639888"/>
              <a:ext cx="517525" cy="82550"/>
              <a:chOff x="1279304" y="4434179"/>
              <a:chExt cx="878280" cy="291480"/>
            </a:xfrm>
          </p:grpSpPr>
          <p:cxnSp>
            <p:nvCxnSpPr>
              <p:cNvPr id="51" name="直線コネクタ 50"/>
              <p:cNvCxnSpPr/>
              <p:nvPr/>
            </p:nvCxnSpPr>
            <p:spPr>
              <a:xfrm flipV="1">
                <a:off x="1279304" y="4467811"/>
                <a:ext cx="72740" cy="134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354739" y="4439783"/>
                <a:ext cx="145482" cy="257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1494833" y="4450993"/>
                <a:ext cx="158952" cy="269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648396" y="4462204"/>
                <a:ext cx="142789" cy="257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1793878" y="4434179"/>
                <a:ext cx="156258" cy="2690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942055" y="4462204"/>
                <a:ext cx="142787" cy="2634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2084842" y="4591130"/>
                <a:ext cx="72742" cy="1345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97"/>
            <p:cNvGrpSpPr>
              <a:grpSpLocks/>
            </p:cNvGrpSpPr>
            <p:nvPr/>
          </p:nvGrpSpPr>
          <p:grpSpPr bwMode="auto">
            <a:xfrm>
              <a:off x="1036638" y="1644650"/>
              <a:ext cx="515937" cy="80963"/>
              <a:chOff x="1279304" y="4434179"/>
              <a:chExt cx="878280" cy="291480"/>
            </a:xfrm>
          </p:grpSpPr>
          <p:cxnSp>
            <p:nvCxnSpPr>
              <p:cNvPr id="44" name="直線コネクタ 43"/>
              <p:cNvCxnSpPr/>
              <p:nvPr/>
            </p:nvCxnSpPr>
            <p:spPr>
              <a:xfrm flipV="1">
                <a:off x="1279304" y="4468471"/>
                <a:ext cx="72964" cy="131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54971" y="4439896"/>
                <a:ext cx="143226" cy="2571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495496" y="4451327"/>
                <a:ext cx="156739" cy="2686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646831" y="4462757"/>
                <a:ext cx="145930" cy="2571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1792760" y="4434179"/>
                <a:ext cx="156739" cy="268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41392" y="4462757"/>
                <a:ext cx="143228" cy="262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84620" y="4594206"/>
                <a:ext cx="72964" cy="1314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105"/>
            <p:cNvGrpSpPr>
              <a:grpSpLocks/>
            </p:cNvGrpSpPr>
            <p:nvPr/>
          </p:nvGrpSpPr>
          <p:grpSpPr bwMode="auto">
            <a:xfrm>
              <a:off x="2062163" y="2798763"/>
              <a:ext cx="515937" cy="80962"/>
              <a:chOff x="1279304" y="4434179"/>
              <a:chExt cx="878280" cy="291480"/>
            </a:xfrm>
          </p:grpSpPr>
          <p:cxnSp>
            <p:nvCxnSpPr>
              <p:cNvPr id="37" name="直線コネクタ 36"/>
              <p:cNvCxnSpPr/>
              <p:nvPr/>
            </p:nvCxnSpPr>
            <p:spPr>
              <a:xfrm flipV="1">
                <a:off x="1279304" y="4468471"/>
                <a:ext cx="72964" cy="13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354971" y="4439893"/>
                <a:ext cx="143226" cy="257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495496" y="4451323"/>
                <a:ext cx="156739" cy="268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646831" y="4462754"/>
                <a:ext cx="145930" cy="257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1792760" y="4434179"/>
                <a:ext cx="156739" cy="268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941392" y="4462754"/>
                <a:ext cx="143228" cy="262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2084620" y="4594208"/>
                <a:ext cx="72964" cy="13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116"/>
            <p:cNvGrpSpPr>
              <a:grpSpLocks/>
            </p:cNvGrpSpPr>
            <p:nvPr/>
          </p:nvGrpSpPr>
          <p:grpSpPr bwMode="auto">
            <a:xfrm>
              <a:off x="1044575" y="2779713"/>
              <a:ext cx="517525" cy="80962"/>
              <a:chOff x="1279304" y="4434179"/>
              <a:chExt cx="878280" cy="291480"/>
            </a:xfrm>
          </p:grpSpPr>
          <p:cxnSp>
            <p:nvCxnSpPr>
              <p:cNvPr id="30" name="直線コネクタ 29"/>
              <p:cNvCxnSpPr/>
              <p:nvPr/>
            </p:nvCxnSpPr>
            <p:spPr>
              <a:xfrm flipV="1">
                <a:off x="1279304" y="4468471"/>
                <a:ext cx="72742" cy="13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354739" y="4439893"/>
                <a:ext cx="145482" cy="257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1494833" y="4451323"/>
                <a:ext cx="158953" cy="268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648398" y="4462754"/>
                <a:ext cx="142787" cy="257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793880" y="4434179"/>
                <a:ext cx="156258" cy="268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42055" y="4462754"/>
                <a:ext cx="142789" cy="2629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2084844" y="4594208"/>
                <a:ext cx="72740" cy="13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9" name="テキスト ボックス 126"/>
          <p:cNvSpPr txBox="1">
            <a:spLocks noChangeArrowheads="1"/>
          </p:cNvSpPr>
          <p:nvPr/>
        </p:nvSpPr>
        <p:spPr bwMode="auto">
          <a:xfrm>
            <a:off x="658830" y="5284975"/>
            <a:ext cx="321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b="1" dirty="0"/>
              <a:t>manufacturing  factor  (MF)</a:t>
            </a:r>
            <a:endParaRPr lang="ja-JP" altLang="en-US" b="1" i="1" dirty="0"/>
          </a:p>
        </p:txBody>
      </p:sp>
      <p:graphicFrame>
        <p:nvGraphicFramePr>
          <p:cNvPr id="80" name="オブジェクト 14"/>
          <p:cNvGraphicFramePr>
            <a:graphicFrameLocks noChangeAspect="1"/>
          </p:cNvGraphicFramePr>
          <p:nvPr>
            <p:extLst>
              <p:ext uri="{D42A27DB-BD31-4B8C-83A1-F6EECF244321}">
                <p14:modId xmlns:p14="http://schemas.microsoft.com/office/powerpoint/2010/main" val="4021152833"/>
              </p:ext>
            </p:extLst>
          </p:nvPr>
        </p:nvGraphicFramePr>
        <p:xfrm>
          <a:off x="1201755" y="5664388"/>
          <a:ext cx="1838325" cy="947737"/>
        </p:xfrm>
        <a:graphic>
          <a:graphicData uri="http://schemas.openxmlformats.org/presentationml/2006/ole">
            <mc:AlternateContent xmlns:mc="http://schemas.openxmlformats.org/markup-compatibility/2006">
              <mc:Choice xmlns:v="urn:schemas-microsoft-com:vml" Requires="v">
                <p:oleObj spid="_x0000_s17490" name="Equation" r:id="rId23" imgW="837836" imgH="431613" progId="Equation.DSMT4">
                  <p:embed/>
                </p:oleObj>
              </mc:Choice>
              <mc:Fallback>
                <p:oleObj name="Equation" r:id="rId23" imgW="837836" imgH="431613"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01755" y="5664388"/>
                        <a:ext cx="18383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正方形/長方形 80"/>
          <p:cNvSpPr/>
          <p:nvPr/>
        </p:nvSpPr>
        <p:spPr>
          <a:xfrm>
            <a:off x="658830" y="5181788"/>
            <a:ext cx="2952750"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2" name="Picture 1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18733" y="1230834"/>
            <a:ext cx="5168178" cy="47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直線矢印コネクタ 82"/>
          <p:cNvCxnSpPr/>
          <p:nvPr/>
        </p:nvCxnSpPr>
        <p:spPr>
          <a:xfrm>
            <a:off x="5915786" y="2348500"/>
            <a:ext cx="15121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4" name="オブジェクト 83"/>
          <p:cNvGraphicFramePr>
            <a:graphicFrameLocks noChangeAspect="1"/>
          </p:cNvGraphicFramePr>
          <p:nvPr>
            <p:extLst>
              <p:ext uri="{D42A27DB-BD31-4B8C-83A1-F6EECF244321}">
                <p14:modId xmlns:p14="http://schemas.microsoft.com/office/powerpoint/2010/main" val="2115974024"/>
              </p:ext>
            </p:extLst>
          </p:nvPr>
        </p:nvGraphicFramePr>
        <p:xfrm>
          <a:off x="7427954" y="1989814"/>
          <a:ext cx="806450" cy="768350"/>
        </p:xfrm>
        <a:graphic>
          <a:graphicData uri="http://schemas.openxmlformats.org/presentationml/2006/ole">
            <mc:AlternateContent xmlns:mc="http://schemas.openxmlformats.org/markup-compatibility/2006">
              <mc:Choice xmlns:v="urn:schemas-microsoft-com:vml" Requires="v">
                <p:oleObj spid="_x0000_s17491" name="Equation" r:id="rId26" imgW="482400" imgH="457200" progId="Equation.DSMT4">
                  <p:embed/>
                </p:oleObj>
              </mc:Choice>
              <mc:Fallback>
                <p:oleObj name="Equation" r:id="rId26" imgW="482400" imgH="457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27954" y="1989814"/>
                        <a:ext cx="806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オブジェクト 84"/>
          <p:cNvGraphicFramePr>
            <a:graphicFrameLocks noChangeAspect="1"/>
          </p:cNvGraphicFramePr>
          <p:nvPr>
            <p:extLst>
              <p:ext uri="{D42A27DB-BD31-4B8C-83A1-F6EECF244321}">
                <p14:modId xmlns:p14="http://schemas.microsoft.com/office/powerpoint/2010/main" val="1374945818"/>
              </p:ext>
            </p:extLst>
          </p:nvPr>
        </p:nvGraphicFramePr>
        <p:xfrm>
          <a:off x="7123947" y="6117941"/>
          <a:ext cx="608013" cy="742950"/>
        </p:xfrm>
        <a:graphic>
          <a:graphicData uri="http://schemas.openxmlformats.org/presentationml/2006/ole">
            <mc:AlternateContent xmlns:mc="http://schemas.openxmlformats.org/markup-compatibility/2006">
              <mc:Choice xmlns:v="urn:schemas-microsoft-com:vml" Requires="v">
                <p:oleObj spid="_x0000_s17492" name="Equation" r:id="rId28" imgW="355446" imgH="431613" progId="Equation.DSMT4">
                  <p:embed/>
                </p:oleObj>
              </mc:Choice>
              <mc:Fallback>
                <p:oleObj name="Equation" r:id="rId28" imgW="355446" imgH="431613"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23947" y="6117941"/>
                        <a:ext cx="6080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6" name="直線矢印コネクタ 85"/>
          <p:cNvCxnSpPr/>
          <p:nvPr/>
        </p:nvCxnSpPr>
        <p:spPr>
          <a:xfrm>
            <a:off x="7400390" y="5541877"/>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015646" y="4470985"/>
            <a:ext cx="449261" cy="36004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7736286" y="2453179"/>
            <a:ext cx="224630" cy="23733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7315639" y="6621650"/>
            <a:ext cx="224630" cy="23733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126"/>
          <p:cNvSpPr txBox="1">
            <a:spLocks noChangeArrowheads="1"/>
          </p:cNvSpPr>
          <p:nvPr/>
        </p:nvSpPr>
        <p:spPr bwMode="auto">
          <a:xfrm>
            <a:off x="369108" y="4470985"/>
            <a:ext cx="18478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b="1" dirty="0" smtClean="0"/>
              <a:t>total resistance</a:t>
            </a:r>
            <a:r>
              <a:rPr lang="ja-JP" altLang="en-US" b="1" dirty="0"/>
              <a:t>：</a:t>
            </a:r>
            <a:endParaRPr lang="ja-JP" altLang="en-US" b="1" i="1" dirty="0"/>
          </a:p>
        </p:txBody>
      </p:sp>
    </p:spTree>
    <p:extLst>
      <p:ext uri="{BB962C8B-B14F-4D97-AF65-F5344CB8AC3E}">
        <p14:creationId xmlns:p14="http://schemas.microsoft.com/office/powerpoint/2010/main" val="12756160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70"/>
          <p:cNvSpPr txBox="1">
            <a:spLocks noChangeArrowheads="1"/>
          </p:cNvSpPr>
          <p:nvPr/>
        </p:nvSpPr>
        <p:spPr bwMode="auto">
          <a:xfrm>
            <a:off x="363538" y="617106"/>
            <a:ext cx="2881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b="1" dirty="0" smtClean="0"/>
              <a:t>4×4 thermoelectric module</a:t>
            </a:r>
            <a:endParaRPr lang="ja-JP" altLang="en-US"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72" y="1196431"/>
            <a:ext cx="21478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26531" y="5452279"/>
            <a:ext cx="792162" cy="4127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2323871" y="5445929"/>
            <a:ext cx="792163" cy="41116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822975" y="5541178"/>
            <a:ext cx="234950" cy="2460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2387106" y="5542767"/>
            <a:ext cx="233362" cy="247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テキスト ボックス 105"/>
          <p:cNvSpPr txBox="1">
            <a:spLocks noChangeArrowheads="1"/>
          </p:cNvSpPr>
          <p:nvPr/>
        </p:nvSpPr>
        <p:spPr bwMode="auto">
          <a:xfrm>
            <a:off x="788843" y="5518642"/>
            <a:ext cx="303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1</a:t>
            </a:r>
            <a:endParaRPr lang="ja-JP" altLang="en-US" sz="1200" b="1" dirty="0">
              <a:solidFill>
                <a:schemeClr val="bg1"/>
              </a:solidFill>
            </a:endParaRPr>
          </a:p>
        </p:txBody>
      </p:sp>
      <p:sp>
        <p:nvSpPr>
          <p:cNvPr id="10" name="正方形/長方形 9"/>
          <p:cNvSpPr/>
          <p:nvPr/>
        </p:nvSpPr>
        <p:spPr bwMode="auto">
          <a:xfrm>
            <a:off x="750393" y="3861604"/>
            <a:ext cx="900113" cy="4127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bwMode="auto">
          <a:xfrm>
            <a:off x="1325068" y="3948917"/>
            <a:ext cx="234950" cy="2460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p:cNvSpPr/>
          <p:nvPr/>
        </p:nvSpPr>
        <p:spPr bwMode="auto">
          <a:xfrm>
            <a:off x="875806" y="3948917"/>
            <a:ext cx="234950" cy="2460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テキスト ボックス 106"/>
          <p:cNvSpPr txBox="1">
            <a:spLocks noChangeArrowheads="1"/>
          </p:cNvSpPr>
          <p:nvPr/>
        </p:nvSpPr>
        <p:spPr bwMode="auto">
          <a:xfrm>
            <a:off x="1312834" y="3939253"/>
            <a:ext cx="304441" cy="2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3</a:t>
            </a:r>
            <a:endParaRPr lang="ja-JP" altLang="en-US" sz="1200" b="1" dirty="0">
              <a:solidFill>
                <a:schemeClr val="bg1"/>
              </a:solidFill>
            </a:endParaRPr>
          </a:p>
        </p:txBody>
      </p:sp>
      <p:sp>
        <p:nvSpPr>
          <p:cNvPr id="15" name="テキスト ボックス 108"/>
          <p:cNvSpPr txBox="1">
            <a:spLocks noChangeArrowheads="1"/>
          </p:cNvSpPr>
          <p:nvPr/>
        </p:nvSpPr>
        <p:spPr bwMode="auto">
          <a:xfrm>
            <a:off x="2379168" y="5512604"/>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h</a:t>
            </a:r>
            <a:endParaRPr lang="ja-JP" altLang="en-US" sz="1200" b="1" dirty="0">
              <a:solidFill>
                <a:schemeClr val="bg1"/>
              </a:solidFill>
            </a:endParaRPr>
          </a:p>
        </p:txBody>
      </p:sp>
      <p:sp>
        <p:nvSpPr>
          <p:cNvPr id="17" name="正方形/長方形 16"/>
          <p:cNvSpPr/>
          <p:nvPr/>
        </p:nvSpPr>
        <p:spPr bwMode="auto">
          <a:xfrm rot="16200000">
            <a:off x="501156" y="4685517"/>
            <a:ext cx="900112" cy="41116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bwMode="auto">
          <a:xfrm rot="16200000">
            <a:off x="837706" y="4529941"/>
            <a:ext cx="234950" cy="2444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bwMode="auto">
          <a:xfrm rot="16200000">
            <a:off x="834531" y="4979204"/>
            <a:ext cx="234950" cy="2444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p:cNvSpPr/>
          <p:nvPr/>
        </p:nvSpPr>
        <p:spPr bwMode="auto">
          <a:xfrm rot="5400000">
            <a:off x="1024236" y="4676786"/>
            <a:ext cx="900113" cy="4127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bwMode="auto">
          <a:xfrm rot="5400000">
            <a:off x="1349675" y="5002223"/>
            <a:ext cx="234950" cy="2460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auto">
          <a:xfrm rot="5400000">
            <a:off x="1349675" y="4552960"/>
            <a:ext cx="234950" cy="2460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bwMode="auto">
          <a:xfrm rot="16200000">
            <a:off x="1560811" y="4702186"/>
            <a:ext cx="900113" cy="4127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bwMode="auto">
          <a:xfrm rot="16200000">
            <a:off x="1897361" y="4546611"/>
            <a:ext cx="234950" cy="2460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bwMode="auto">
          <a:xfrm rot="16200000">
            <a:off x="1897361" y="4995873"/>
            <a:ext cx="234950" cy="2460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bwMode="auto">
          <a:xfrm>
            <a:off x="1793381" y="3880654"/>
            <a:ext cx="900112" cy="4127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bwMode="auto">
          <a:xfrm>
            <a:off x="2368056" y="3967967"/>
            <a:ext cx="234950" cy="2460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bwMode="auto">
          <a:xfrm>
            <a:off x="1918793" y="3967967"/>
            <a:ext cx="234950" cy="2460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bwMode="auto">
          <a:xfrm rot="5400000">
            <a:off x="2072781" y="4685517"/>
            <a:ext cx="900112" cy="41116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p:cNvSpPr/>
          <p:nvPr/>
        </p:nvSpPr>
        <p:spPr bwMode="auto">
          <a:xfrm rot="5400000">
            <a:off x="2404569" y="5010954"/>
            <a:ext cx="234950" cy="2444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bwMode="auto">
          <a:xfrm rot="5400000">
            <a:off x="2404569" y="4561691"/>
            <a:ext cx="234950" cy="2444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rot="16200000">
            <a:off x="482069" y="5184904"/>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bwMode="auto">
          <a:xfrm>
            <a:off x="1237756" y="5433229"/>
            <a:ext cx="957262" cy="45402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auto">
          <a:xfrm>
            <a:off x="1848943" y="5528479"/>
            <a:ext cx="249238" cy="2714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bwMode="auto">
          <a:xfrm>
            <a:off x="1371106" y="5528479"/>
            <a:ext cx="249237" cy="271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テキスト ボックス 169"/>
          <p:cNvSpPr txBox="1">
            <a:spLocks noChangeArrowheads="1"/>
          </p:cNvSpPr>
          <p:nvPr/>
        </p:nvSpPr>
        <p:spPr bwMode="auto">
          <a:xfrm>
            <a:off x="1835907" y="5518642"/>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5</a:t>
            </a:r>
            <a:endParaRPr lang="ja-JP" altLang="en-US" sz="1200" b="1" dirty="0">
              <a:solidFill>
                <a:schemeClr val="bg1"/>
              </a:solidFill>
            </a:endParaRPr>
          </a:p>
        </p:txBody>
      </p:sp>
      <p:sp>
        <p:nvSpPr>
          <p:cNvPr id="57" name="テキスト ボックス 170"/>
          <p:cNvSpPr txBox="1">
            <a:spLocks noChangeArrowheads="1"/>
          </p:cNvSpPr>
          <p:nvPr/>
        </p:nvSpPr>
        <p:spPr bwMode="auto">
          <a:xfrm>
            <a:off x="1334916" y="5529041"/>
            <a:ext cx="247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d</a:t>
            </a:r>
            <a:endParaRPr lang="ja-JP" altLang="en-US" sz="1200" b="1" dirty="0">
              <a:solidFill>
                <a:schemeClr val="bg1"/>
              </a:solidFill>
            </a:endParaRPr>
          </a:p>
        </p:txBody>
      </p:sp>
      <p:sp>
        <p:nvSpPr>
          <p:cNvPr id="60" name="テキスト ボックス 105"/>
          <p:cNvSpPr txBox="1">
            <a:spLocks noChangeArrowheads="1"/>
          </p:cNvSpPr>
          <p:nvPr/>
        </p:nvSpPr>
        <p:spPr bwMode="auto">
          <a:xfrm>
            <a:off x="825981" y="4510118"/>
            <a:ext cx="303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solidFill>
                  <a:schemeClr val="bg1"/>
                </a:solidFill>
              </a:rPr>
              <a:t>2</a:t>
            </a:r>
            <a:endParaRPr lang="ja-JP" altLang="en-US" sz="1200" b="1" dirty="0">
              <a:solidFill>
                <a:schemeClr val="bg1"/>
              </a:solidFill>
            </a:endParaRPr>
          </a:p>
        </p:txBody>
      </p:sp>
      <p:sp>
        <p:nvSpPr>
          <p:cNvPr id="61" name="テキスト ボックス 105"/>
          <p:cNvSpPr txBox="1">
            <a:spLocks noChangeArrowheads="1"/>
          </p:cNvSpPr>
          <p:nvPr/>
        </p:nvSpPr>
        <p:spPr bwMode="auto">
          <a:xfrm>
            <a:off x="1317130" y="4973668"/>
            <a:ext cx="303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smtClean="0">
                <a:solidFill>
                  <a:schemeClr val="bg1"/>
                </a:solidFill>
              </a:rPr>
              <a:t>4</a:t>
            </a:r>
            <a:endParaRPr lang="ja-JP" altLang="en-US" sz="1200" b="1" dirty="0">
              <a:solidFill>
                <a:schemeClr val="bg1"/>
              </a:solidFill>
            </a:endParaRPr>
          </a:p>
        </p:txBody>
      </p:sp>
      <p:sp>
        <p:nvSpPr>
          <p:cNvPr id="62" name="テキスト ボックス 169"/>
          <p:cNvSpPr txBox="1">
            <a:spLocks noChangeArrowheads="1"/>
          </p:cNvSpPr>
          <p:nvPr/>
        </p:nvSpPr>
        <p:spPr bwMode="auto">
          <a:xfrm>
            <a:off x="1852950" y="4524405"/>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6</a:t>
            </a:r>
            <a:endParaRPr lang="ja-JP" altLang="en-US" sz="1200" b="1" dirty="0">
              <a:solidFill>
                <a:schemeClr val="bg1"/>
              </a:solidFill>
            </a:endParaRPr>
          </a:p>
        </p:txBody>
      </p:sp>
      <p:sp>
        <p:nvSpPr>
          <p:cNvPr id="63" name="テキスト ボックス 169"/>
          <p:cNvSpPr txBox="1">
            <a:spLocks noChangeArrowheads="1"/>
          </p:cNvSpPr>
          <p:nvPr/>
        </p:nvSpPr>
        <p:spPr bwMode="auto">
          <a:xfrm>
            <a:off x="2368056" y="3941952"/>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7</a:t>
            </a:r>
            <a:endParaRPr lang="ja-JP" altLang="en-US" sz="1200" b="1" dirty="0">
              <a:solidFill>
                <a:schemeClr val="bg1"/>
              </a:solidFill>
            </a:endParaRPr>
          </a:p>
        </p:txBody>
      </p:sp>
      <p:sp>
        <p:nvSpPr>
          <p:cNvPr id="66" name="テキスト ボックス 169"/>
          <p:cNvSpPr txBox="1">
            <a:spLocks noChangeArrowheads="1"/>
          </p:cNvSpPr>
          <p:nvPr/>
        </p:nvSpPr>
        <p:spPr bwMode="auto">
          <a:xfrm>
            <a:off x="2410806" y="4994691"/>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8</a:t>
            </a:r>
            <a:endParaRPr lang="ja-JP" altLang="en-US" sz="1200" b="1" dirty="0">
              <a:solidFill>
                <a:schemeClr val="bg1"/>
              </a:solidFill>
            </a:endParaRPr>
          </a:p>
        </p:txBody>
      </p:sp>
      <p:sp>
        <p:nvSpPr>
          <p:cNvPr id="67" name="テキスト ボックス 169"/>
          <p:cNvSpPr txBox="1">
            <a:spLocks noChangeArrowheads="1"/>
          </p:cNvSpPr>
          <p:nvPr/>
        </p:nvSpPr>
        <p:spPr bwMode="auto">
          <a:xfrm>
            <a:off x="829768" y="4953446"/>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a</a:t>
            </a:r>
            <a:endParaRPr lang="ja-JP" altLang="en-US" sz="1200" b="1" dirty="0">
              <a:solidFill>
                <a:schemeClr val="bg1"/>
              </a:solidFill>
            </a:endParaRPr>
          </a:p>
        </p:txBody>
      </p:sp>
      <p:sp>
        <p:nvSpPr>
          <p:cNvPr id="68" name="テキスト ボックス 169"/>
          <p:cNvSpPr txBox="1">
            <a:spLocks noChangeArrowheads="1"/>
          </p:cNvSpPr>
          <p:nvPr/>
        </p:nvSpPr>
        <p:spPr bwMode="auto">
          <a:xfrm>
            <a:off x="827321" y="3943752"/>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b</a:t>
            </a:r>
            <a:endParaRPr lang="ja-JP" altLang="en-US" sz="1200" b="1" dirty="0">
              <a:solidFill>
                <a:schemeClr val="bg1"/>
              </a:solidFill>
            </a:endParaRPr>
          </a:p>
        </p:txBody>
      </p:sp>
      <p:sp>
        <p:nvSpPr>
          <p:cNvPr id="69" name="テキスト ボックス 169"/>
          <p:cNvSpPr txBox="1">
            <a:spLocks noChangeArrowheads="1"/>
          </p:cNvSpPr>
          <p:nvPr/>
        </p:nvSpPr>
        <p:spPr bwMode="auto">
          <a:xfrm>
            <a:off x="1333838" y="4516468"/>
            <a:ext cx="3237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c</a:t>
            </a:r>
            <a:endParaRPr lang="ja-JP" altLang="en-US" sz="1200" b="1" dirty="0">
              <a:solidFill>
                <a:schemeClr val="bg1"/>
              </a:solidFill>
            </a:endParaRPr>
          </a:p>
        </p:txBody>
      </p:sp>
      <p:sp>
        <p:nvSpPr>
          <p:cNvPr id="72" name="テキスト ボックス 170"/>
          <p:cNvSpPr txBox="1">
            <a:spLocks noChangeArrowheads="1"/>
          </p:cNvSpPr>
          <p:nvPr/>
        </p:nvSpPr>
        <p:spPr bwMode="auto">
          <a:xfrm>
            <a:off x="1892665" y="4984271"/>
            <a:ext cx="247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e</a:t>
            </a:r>
            <a:endParaRPr lang="ja-JP" altLang="en-US" sz="1200" b="1" dirty="0">
              <a:solidFill>
                <a:schemeClr val="bg1"/>
              </a:solidFill>
            </a:endParaRPr>
          </a:p>
        </p:txBody>
      </p:sp>
      <p:sp>
        <p:nvSpPr>
          <p:cNvPr id="74" name="テキスト ボックス 148"/>
          <p:cNvSpPr txBox="1">
            <a:spLocks noChangeArrowheads="1"/>
          </p:cNvSpPr>
          <p:nvPr/>
        </p:nvSpPr>
        <p:spPr bwMode="auto">
          <a:xfrm>
            <a:off x="1884740" y="3967756"/>
            <a:ext cx="232929" cy="2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f</a:t>
            </a:r>
            <a:endParaRPr lang="ja-JP" altLang="en-US" sz="1200" b="1" dirty="0">
              <a:solidFill>
                <a:schemeClr val="bg1"/>
              </a:solidFill>
            </a:endParaRPr>
          </a:p>
        </p:txBody>
      </p:sp>
      <p:sp>
        <p:nvSpPr>
          <p:cNvPr id="75" name="テキスト ボックス 148"/>
          <p:cNvSpPr txBox="1">
            <a:spLocks noChangeArrowheads="1"/>
          </p:cNvSpPr>
          <p:nvPr/>
        </p:nvSpPr>
        <p:spPr bwMode="auto">
          <a:xfrm>
            <a:off x="2418200" y="4543398"/>
            <a:ext cx="232929" cy="27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dirty="0">
                <a:solidFill>
                  <a:schemeClr val="bg1"/>
                </a:solidFill>
              </a:rPr>
              <a:t>g</a:t>
            </a:r>
            <a:endParaRPr lang="ja-JP" altLang="en-US" sz="1200" b="1" dirty="0">
              <a:solidFill>
                <a:schemeClr val="bg1"/>
              </a:solidFill>
            </a:endParaRPr>
          </a:p>
        </p:txBody>
      </p:sp>
      <p:sp>
        <p:nvSpPr>
          <p:cNvPr id="76" name="正方形/長方形 75"/>
          <p:cNvSpPr/>
          <p:nvPr/>
        </p:nvSpPr>
        <p:spPr>
          <a:xfrm rot="16200000">
            <a:off x="498775" y="4148127"/>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正方形/長方形 76"/>
          <p:cNvSpPr/>
          <p:nvPr/>
        </p:nvSpPr>
        <p:spPr>
          <a:xfrm rot="16200000">
            <a:off x="961531" y="4168378"/>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正方形/長方形 77"/>
          <p:cNvSpPr/>
          <p:nvPr/>
        </p:nvSpPr>
        <p:spPr>
          <a:xfrm rot="16200000">
            <a:off x="1002012" y="5208597"/>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正方形/長方形 78"/>
          <p:cNvSpPr/>
          <p:nvPr/>
        </p:nvSpPr>
        <p:spPr>
          <a:xfrm rot="16200000">
            <a:off x="1508536" y="5197272"/>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正方形/長方形 79"/>
          <p:cNvSpPr/>
          <p:nvPr/>
        </p:nvSpPr>
        <p:spPr>
          <a:xfrm rot="16200000">
            <a:off x="1535511" y="4164023"/>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正方形/長方形 80"/>
          <p:cNvSpPr/>
          <p:nvPr/>
        </p:nvSpPr>
        <p:spPr>
          <a:xfrm rot="16200000">
            <a:off x="2040503" y="4168378"/>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正方形/長方形 81"/>
          <p:cNvSpPr/>
          <p:nvPr/>
        </p:nvSpPr>
        <p:spPr>
          <a:xfrm rot="16200000">
            <a:off x="2022776" y="5212251"/>
            <a:ext cx="962025" cy="395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84" name="表 83"/>
          <p:cNvGraphicFramePr>
            <a:graphicFrameLocks noGrp="1"/>
          </p:cNvGraphicFramePr>
          <p:nvPr>
            <p:extLst>
              <p:ext uri="{D42A27DB-BD31-4B8C-83A1-F6EECF244321}">
                <p14:modId xmlns:p14="http://schemas.microsoft.com/office/powerpoint/2010/main" val="3446319148"/>
              </p:ext>
            </p:extLst>
          </p:nvPr>
        </p:nvGraphicFramePr>
        <p:xfrm>
          <a:off x="3491880" y="2519475"/>
          <a:ext cx="2376264" cy="3473092"/>
        </p:xfrm>
        <a:graphic>
          <a:graphicData uri="http://schemas.openxmlformats.org/drawingml/2006/table">
            <a:tbl>
              <a:tblPr firstRow="1" bandRow="1">
                <a:tableStyleId>{5C22544A-7EE6-4342-B048-85BDC9FD1C3A}</a:tableStyleId>
              </a:tblPr>
              <a:tblGrid>
                <a:gridCol w="360040"/>
                <a:gridCol w="648072"/>
                <a:gridCol w="648072"/>
                <a:gridCol w="720080"/>
              </a:tblGrid>
              <a:tr h="369956">
                <a:tc>
                  <a:txBody>
                    <a:bodyPr/>
                    <a:lstStyle/>
                    <a:p>
                      <a:pPr algn="ctr"/>
                      <a:endParaRPr kumimoji="1" lang="ja-JP" altLang="en-US" sz="1400" dirty="0"/>
                    </a:p>
                  </a:txBody>
                  <a:tcPr/>
                </a:tc>
                <a:tc>
                  <a:txBody>
                    <a:bodyPr/>
                    <a:lstStyle/>
                    <a:p>
                      <a:pPr algn="ctr"/>
                      <a:r>
                        <a:rPr kumimoji="1" lang="en-US" altLang="ja-JP" sz="1400" dirty="0" smtClean="0"/>
                        <a:t>X</a:t>
                      </a:r>
                      <a:endParaRPr kumimoji="1" lang="ja-JP" altLang="en-US" sz="1400" dirty="0"/>
                    </a:p>
                  </a:txBody>
                  <a:tcPr/>
                </a:tc>
                <a:tc>
                  <a:txBody>
                    <a:bodyPr/>
                    <a:lstStyle/>
                    <a:p>
                      <a:pPr algn="ctr"/>
                      <a:r>
                        <a:rPr kumimoji="1" lang="en-US" altLang="ja-JP" sz="1400" dirty="0" smtClean="0"/>
                        <a:t>Y</a:t>
                      </a:r>
                      <a:endParaRPr kumimoji="1" lang="ja-JP" altLang="en-US" sz="1400" dirty="0"/>
                    </a:p>
                  </a:txBody>
                  <a:tcPr/>
                </a:tc>
                <a:tc>
                  <a:txBody>
                    <a:bodyPr/>
                    <a:lstStyle/>
                    <a:p>
                      <a:pPr algn="ctr"/>
                      <a:r>
                        <a:rPr kumimoji="1" lang="en-US" altLang="ja-JP" sz="1400" dirty="0" smtClean="0"/>
                        <a:t>Z</a:t>
                      </a:r>
                      <a:endParaRPr kumimoji="1" lang="ja-JP" altLang="en-US" sz="1400" dirty="0"/>
                    </a:p>
                  </a:txBody>
                  <a:tcPr/>
                </a:tc>
              </a:tr>
              <a:tr h="387892">
                <a:tc>
                  <a:txBody>
                    <a:bodyPr/>
                    <a:lstStyle/>
                    <a:p>
                      <a:pPr algn="ctr"/>
                      <a:r>
                        <a:rPr kumimoji="1" lang="en-US" altLang="ja-JP" sz="1400" dirty="0" smtClean="0"/>
                        <a:t>1</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2</a:t>
                      </a:r>
                      <a:endParaRPr kumimoji="1" lang="ja-JP" altLang="en-US" sz="1400" dirty="0"/>
                    </a:p>
                  </a:txBody>
                  <a:tcPr/>
                </a:tc>
                <a:tc>
                  <a:txBody>
                    <a:bodyPr/>
                    <a:lstStyle/>
                    <a:p>
                      <a:pPr algn="ctr"/>
                      <a:r>
                        <a:rPr kumimoji="1" lang="en-US" altLang="ja-JP" sz="1400" dirty="0" smtClean="0"/>
                        <a:t>4.9</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5.1</a:t>
                      </a:r>
                    </a:p>
                  </a:txBody>
                  <a:tcPr/>
                </a:tc>
              </a:tr>
              <a:tr h="387892">
                <a:tc>
                  <a:txBody>
                    <a:bodyPr/>
                    <a:lstStyle/>
                    <a:p>
                      <a:pPr algn="ctr"/>
                      <a:r>
                        <a:rPr kumimoji="1" lang="en-US" altLang="ja-JP" sz="1400" dirty="0" smtClean="0"/>
                        <a:t>3</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4</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5</a:t>
                      </a:r>
                      <a:endParaRPr kumimoji="1" lang="ja-JP" altLang="en-US" sz="1400" dirty="0"/>
                    </a:p>
                  </a:txBody>
                  <a:tcPr/>
                </a:tc>
                <a:tc>
                  <a:txBody>
                    <a:bodyPr/>
                    <a:lstStyle/>
                    <a:p>
                      <a:pPr algn="ctr"/>
                      <a:r>
                        <a:rPr kumimoji="1" lang="en-US" altLang="ja-JP" sz="1400" dirty="0" smtClean="0"/>
                        <a:t>4.9</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6</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4.9</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7</a:t>
                      </a:r>
                      <a:endParaRPr kumimoji="1" lang="ja-JP" altLang="en-US" sz="1400" dirty="0"/>
                    </a:p>
                  </a:txBody>
                  <a:tcPr/>
                </a:tc>
                <a:tc>
                  <a:txBody>
                    <a:bodyPr/>
                    <a:lstStyle/>
                    <a:p>
                      <a:pPr algn="ctr"/>
                      <a:r>
                        <a:rPr kumimoji="1" lang="en-US" altLang="ja-JP" sz="1400" dirty="0" smtClean="0"/>
                        <a:t>4.9</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8</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4.9</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2996131213"/>
              </p:ext>
            </p:extLst>
          </p:nvPr>
        </p:nvGraphicFramePr>
        <p:xfrm>
          <a:off x="6228184" y="2519475"/>
          <a:ext cx="2376264" cy="3473092"/>
        </p:xfrm>
        <a:graphic>
          <a:graphicData uri="http://schemas.openxmlformats.org/drawingml/2006/table">
            <a:tbl>
              <a:tblPr firstRow="1" bandRow="1">
                <a:tableStyleId>{21E4AEA4-8DFA-4A89-87EB-49C32662AFE0}</a:tableStyleId>
              </a:tblPr>
              <a:tblGrid>
                <a:gridCol w="360040"/>
                <a:gridCol w="648072"/>
                <a:gridCol w="648072"/>
                <a:gridCol w="720080"/>
              </a:tblGrid>
              <a:tr h="369956">
                <a:tc>
                  <a:txBody>
                    <a:bodyPr/>
                    <a:lstStyle/>
                    <a:p>
                      <a:pPr algn="ctr"/>
                      <a:endParaRPr kumimoji="1" lang="ja-JP" altLang="en-US" sz="1400" dirty="0"/>
                    </a:p>
                  </a:txBody>
                  <a:tcPr/>
                </a:tc>
                <a:tc>
                  <a:txBody>
                    <a:bodyPr/>
                    <a:lstStyle/>
                    <a:p>
                      <a:pPr algn="ctr"/>
                      <a:r>
                        <a:rPr kumimoji="1" lang="en-US" altLang="ja-JP" sz="1400" dirty="0" smtClean="0"/>
                        <a:t>X</a:t>
                      </a:r>
                      <a:endParaRPr kumimoji="1" lang="ja-JP" altLang="en-US" sz="1400" dirty="0"/>
                    </a:p>
                  </a:txBody>
                  <a:tcPr/>
                </a:tc>
                <a:tc>
                  <a:txBody>
                    <a:bodyPr/>
                    <a:lstStyle/>
                    <a:p>
                      <a:pPr algn="ctr"/>
                      <a:r>
                        <a:rPr kumimoji="1" lang="en-US" altLang="ja-JP" sz="1400" dirty="0" smtClean="0"/>
                        <a:t>Y</a:t>
                      </a:r>
                      <a:endParaRPr kumimoji="1" lang="ja-JP" altLang="en-US" sz="1400" dirty="0"/>
                    </a:p>
                  </a:txBody>
                  <a:tcPr/>
                </a:tc>
                <a:tc>
                  <a:txBody>
                    <a:bodyPr/>
                    <a:lstStyle/>
                    <a:p>
                      <a:pPr algn="ctr"/>
                      <a:r>
                        <a:rPr kumimoji="1" lang="en-US" altLang="ja-JP" sz="1400" dirty="0" smtClean="0"/>
                        <a:t>Z</a:t>
                      </a:r>
                      <a:endParaRPr kumimoji="1" lang="ja-JP" altLang="en-US" sz="1400" dirty="0"/>
                    </a:p>
                  </a:txBody>
                  <a:tcPr/>
                </a:tc>
              </a:tr>
              <a:tr h="387892">
                <a:tc>
                  <a:txBody>
                    <a:bodyPr/>
                    <a:lstStyle/>
                    <a:p>
                      <a:pPr algn="ctr"/>
                      <a:r>
                        <a:rPr kumimoji="1" lang="en-US" altLang="ja-JP" sz="1400" dirty="0" smtClean="0"/>
                        <a:t>a</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5.4</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b</a:t>
                      </a:r>
                      <a:endParaRPr kumimoji="1" lang="ja-JP" altLang="en-US" sz="1400" dirty="0"/>
                    </a:p>
                  </a:txBody>
                  <a:tcPr/>
                </a:tc>
                <a:tc>
                  <a:txBody>
                    <a:bodyPr/>
                    <a:lstStyle/>
                    <a:p>
                      <a:pPr algn="ctr"/>
                      <a:r>
                        <a:rPr kumimoji="1" lang="en-US" altLang="ja-JP" sz="1400" dirty="0" smtClean="0"/>
                        <a:t>5.4</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5.1</a:t>
                      </a:r>
                    </a:p>
                  </a:txBody>
                  <a:tcPr/>
                </a:tc>
              </a:tr>
              <a:tr h="387892">
                <a:tc>
                  <a:txBody>
                    <a:bodyPr/>
                    <a:lstStyle/>
                    <a:p>
                      <a:pPr algn="ctr"/>
                      <a:r>
                        <a:rPr kumimoji="1" lang="en-US" altLang="ja-JP" sz="1400" dirty="0" smtClean="0"/>
                        <a:t>c</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5.4</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d</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e</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f</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r h="387892">
                <a:tc>
                  <a:txBody>
                    <a:bodyPr/>
                    <a:lstStyle/>
                    <a:p>
                      <a:pPr algn="ctr"/>
                      <a:r>
                        <a:rPr kumimoji="1" lang="en-US" altLang="ja-JP" sz="1400" dirty="0" smtClean="0"/>
                        <a:t>g</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5.4</a:t>
                      </a:r>
                      <a:endParaRPr kumimoji="1" lang="ja-JP" altLang="en-US" sz="1400" dirty="0"/>
                    </a:p>
                  </a:txBody>
                  <a:tcPr/>
                </a:tc>
                <a:tc>
                  <a:txBody>
                    <a:bodyPr/>
                    <a:lstStyle/>
                    <a:p>
                      <a:pPr algn="ctr"/>
                      <a:r>
                        <a:rPr kumimoji="1" lang="en-US" altLang="ja-JP" sz="1400" dirty="0" smtClean="0"/>
                        <a:t>5.0</a:t>
                      </a:r>
                      <a:endParaRPr kumimoji="1" lang="ja-JP" altLang="en-US" sz="1400" dirty="0"/>
                    </a:p>
                  </a:txBody>
                  <a:tcPr/>
                </a:tc>
              </a:tr>
              <a:tr h="387892">
                <a:tc>
                  <a:txBody>
                    <a:bodyPr/>
                    <a:lstStyle/>
                    <a:p>
                      <a:pPr algn="ctr"/>
                      <a:r>
                        <a:rPr kumimoji="1" lang="en-US" altLang="ja-JP" sz="1400" dirty="0" smtClean="0"/>
                        <a:t>h</a:t>
                      </a:r>
                      <a:endParaRPr kumimoji="1" lang="ja-JP" altLang="en-US" sz="1400" dirty="0"/>
                    </a:p>
                  </a:txBody>
                  <a:tcPr/>
                </a:tc>
                <a:tc>
                  <a:txBody>
                    <a:bodyPr/>
                    <a:lstStyle/>
                    <a:p>
                      <a:pPr algn="ctr"/>
                      <a:r>
                        <a:rPr kumimoji="1" lang="en-US" altLang="ja-JP" sz="1400" dirty="0" smtClean="0"/>
                        <a:t>5.2</a:t>
                      </a:r>
                      <a:endParaRPr kumimoji="1" lang="ja-JP" altLang="en-US" sz="1400" dirty="0"/>
                    </a:p>
                  </a:txBody>
                  <a:tcPr/>
                </a:tc>
                <a:tc>
                  <a:txBody>
                    <a:bodyPr/>
                    <a:lstStyle/>
                    <a:p>
                      <a:pPr algn="ctr"/>
                      <a:r>
                        <a:rPr kumimoji="1" lang="en-US" altLang="ja-JP" sz="1400" dirty="0" smtClean="0"/>
                        <a:t>5.3</a:t>
                      </a:r>
                      <a:endParaRPr kumimoji="1" lang="ja-JP" altLang="en-US" sz="1400" dirty="0"/>
                    </a:p>
                  </a:txBody>
                  <a:tcPr/>
                </a:tc>
                <a:tc>
                  <a:txBody>
                    <a:bodyPr/>
                    <a:lstStyle/>
                    <a:p>
                      <a:pPr algn="ctr"/>
                      <a:r>
                        <a:rPr kumimoji="1" lang="en-US" altLang="ja-JP" sz="1400" dirty="0" smtClean="0"/>
                        <a:t>5.1</a:t>
                      </a:r>
                      <a:endParaRPr kumimoji="1" lang="ja-JP" altLang="en-US" sz="1400" dirty="0"/>
                    </a:p>
                  </a:txBody>
                  <a:tcPr/>
                </a:tc>
              </a:tr>
            </a:tbl>
          </a:graphicData>
        </a:graphic>
      </p:graphicFrame>
      <p:sp>
        <p:nvSpPr>
          <p:cNvPr id="86" name="直方体 85"/>
          <p:cNvSpPr/>
          <p:nvPr/>
        </p:nvSpPr>
        <p:spPr>
          <a:xfrm>
            <a:off x="4240356" y="1611901"/>
            <a:ext cx="288925" cy="360363"/>
          </a:xfrm>
          <a:prstGeom prst="cub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直方体 86"/>
          <p:cNvSpPr/>
          <p:nvPr/>
        </p:nvSpPr>
        <p:spPr>
          <a:xfrm>
            <a:off x="6846798" y="1565995"/>
            <a:ext cx="287338" cy="360363"/>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テキスト ボックス 26"/>
          <p:cNvSpPr txBox="1">
            <a:spLocks noChangeArrowheads="1"/>
          </p:cNvSpPr>
          <p:nvPr/>
        </p:nvSpPr>
        <p:spPr bwMode="auto">
          <a:xfrm>
            <a:off x="3735531" y="1689402"/>
            <a:ext cx="649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Z (mm)</a:t>
            </a:r>
            <a:endParaRPr lang="ja-JP" altLang="en-US" sz="1000" dirty="0"/>
          </a:p>
        </p:txBody>
      </p:sp>
      <p:sp>
        <p:nvSpPr>
          <p:cNvPr id="91" name="テキスト ボックス 27"/>
          <p:cNvSpPr txBox="1">
            <a:spLocks noChangeArrowheads="1"/>
          </p:cNvSpPr>
          <p:nvPr/>
        </p:nvSpPr>
        <p:spPr bwMode="auto">
          <a:xfrm>
            <a:off x="3828450" y="1471523"/>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Y (mm)</a:t>
            </a:r>
            <a:endParaRPr lang="ja-JP" altLang="en-US" sz="1000" dirty="0"/>
          </a:p>
        </p:txBody>
      </p:sp>
      <p:sp>
        <p:nvSpPr>
          <p:cNvPr id="92" name="テキスト ボックス 28"/>
          <p:cNvSpPr txBox="1">
            <a:spLocks noChangeArrowheads="1"/>
          </p:cNvSpPr>
          <p:nvPr/>
        </p:nvSpPr>
        <p:spPr bwMode="auto">
          <a:xfrm>
            <a:off x="4204637" y="1337582"/>
            <a:ext cx="649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X (mm)</a:t>
            </a:r>
            <a:endParaRPr lang="ja-JP" altLang="en-US" sz="1000" dirty="0"/>
          </a:p>
        </p:txBody>
      </p:sp>
      <p:sp>
        <p:nvSpPr>
          <p:cNvPr id="96" name="テキスト ボックス 62"/>
          <p:cNvSpPr txBox="1">
            <a:spLocks noChangeArrowheads="1"/>
          </p:cNvSpPr>
          <p:nvPr/>
        </p:nvSpPr>
        <p:spPr bwMode="auto">
          <a:xfrm>
            <a:off x="6846798" y="1666008"/>
            <a:ext cx="23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a:solidFill>
                  <a:schemeClr val="bg1"/>
                </a:solidFill>
              </a:rPr>
              <a:t>p</a:t>
            </a:r>
            <a:endParaRPr lang="ja-JP" altLang="en-US" sz="1200" b="1">
              <a:solidFill>
                <a:schemeClr val="bg1"/>
              </a:solidFill>
            </a:endParaRPr>
          </a:p>
        </p:txBody>
      </p:sp>
      <p:sp>
        <p:nvSpPr>
          <p:cNvPr id="97" name="テキスト ボックス 63"/>
          <p:cNvSpPr txBox="1">
            <a:spLocks noChangeArrowheads="1"/>
          </p:cNvSpPr>
          <p:nvPr/>
        </p:nvSpPr>
        <p:spPr bwMode="auto">
          <a:xfrm>
            <a:off x="4205431" y="1696039"/>
            <a:ext cx="303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b="1">
                <a:solidFill>
                  <a:schemeClr val="bg1"/>
                </a:solidFill>
              </a:rPr>
              <a:t>n</a:t>
            </a:r>
            <a:endParaRPr lang="ja-JP" altLang="en-US" sz="1200" b="1">
              <a:solidFill>
                <a:schemeClr val="bg1"/>
              </a:solidFill>
            </a:endParaRPr>
          </a:p>
        </p:txBody>
      </p:sp>
      <p:sp>
        <p:nvSpPr>
          <p:cNvPr id="101" name="テキスト ボックス 28"/>
          <p:cNvSpPr txBox="1">
            <a:spLocks noChangeArrowheads="1"/>
          </p:cNvSpPr>
          <p:nvPr/>
        </p:nvSpPr>
        <p:spPr bwMode="auto">
          <a:xfrm>
            <a:off x="6809492" y="1320308"/>
            <a:ext cx="649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X (mm)</a:t>
            </a:r>
            <a:endParaRPr lang="ja-JP" altLang="en-US" sz="1000" dirty="0"/>
          </a:p>
        </p:txBody>
      </p:sp>
      <p:sp>
        <p:nvSpPr>
          <p:cNvPr id="102" name="テキスト ボックス 27"/>
          <p:cNvSpPr txBox="1">
            <a:spLocks noChangeArrowheads="1"/>
          </p:cNvSpPr>
          <p:nvPr/>
        </p:nvSpPr>
        <p:spPr bwMode="auto">
          <a:xfrm>
            <a:off x="6342767" y="1460685"/>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Y (mm)</a:t>
            </a:r>
            <a:endParaRPr lang="ja-JP" altLang="en-US" sz="1000" dirty="0"/>
          </a:p>
        </p:txBody>
      </p:sp>
      <p:sp>
        <p:nvSpPr>
          <p:cNvPr id="103" name="テキスト ボックス 26"/>
          <p:cNvSpPr txBox="1">
            <a:spLocks noChangeArrowheads="1"/>
          </p:cNvSpPr>
          <p:nvPr/>
        </p:nvSpPr>
        <p:spPr bwMode="auto">
          <a:xfrm>
            <a:off x="6363546" y="1690586"/>
            <a:ext cx="649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000" dirty="0" smtClean="0"/>
              <a:t>Z (mm)</a:t>
            </a:r>
            <a:endParaRPr lang="ja-JP" altLang="en-US" sz="1000" dirty="0"/>
          </a:p>
        </p:txBody>
      </p:sp>
      <p:graphicFrame>
        <p:nvGraphicFramePr>
          <p:cNvPr id="104" name="オブジェクト 103"/>
          <p:cNvGraphicFramePr>
            <a:graphicFrameLocks noChangeAspect="1"/>
          </p:cNvGraphicFramePr>
          <p:nvPr>
            <p:extLst>
              <p:ext uri="{D42A27DB-BD31-4B8C-83A1-F6EECF244321}">
                <p14:modId xmlns:p14="http://schemas.microsoft.com/office/powerpoint/2010/main" val="1700975088"/>
              </p:ext>
            </p:extLst>
          </p:nvPr>
        </p:nvGraphicFramePr>
        <p:xfrm>
          <a:off x="471066" y="2492896"/>
          <a:ext cx="2451100" cy="1008063"/>
        </p:xfrm>
        <a:graphic>
          <a:graphicData uri="http://schemas.openxmlformats.org/presentationml/2006/ole">
            <mc:AlternateContent xmlns:mc="http://schemas.openxmlformats.org/markup-compatibility/2006">
              <mc:Choice xmlns:v="urn:schemas-microsoft-com:vml" Requires="v">
                <p:oleObj spid="_x0000_s14970" name="Equation" r:id="rId5" imgW="1143000" imgH="469900" progId="Equation.DSMT4">
                  <p:embed/>
                </p:oleObj>
              </mc:Choice>
              <mc:Fallback>
                <p:oleObj name="Equation" r:id="rId5" imgW="11430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66" y="2492896"/>
                        <a:ext cx="24511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オブジェクト 104"/>
          <p:cNvGraphicFramePr>
            <a:graphicFrameLocks noChangeAspect="1"/>
          </p:cNvGraphicFramePr>
          <p:nvPr>
            <p:extLst>
              <p:ext uri="{D42A27DB-BD31-4B8C-83A1-F6EECF244321}">
                <p14:modId xmlns:p14="http://schemas.microsoft.com/office/powerpoint/2010/main" val="2281419058"/>
              </p:ext>
            </p:extLst>
          </p:nvPr>
        </p:nvGraphicFramePr>
        <p:xfrm>
          <a:off x="3989388" y="447675"/>
          <a:ext cx="1443037" cy="490538"/>
        </p:xfrm>
        <a:graphic>
          <a:graphicData uri="http://schemas.openxmlformats.org/presentationml/2006/ole">
            <mc:AlternateContent xmlns:mc="http://schemas.openxmlformats.org/markup-compatibility/2006">
              <mc:Choice xmlns:v="urn:schemas-microsoft-com:vml" Requires="v">
                <p:oleObj spid="_x0000_s14971" name="Equation" r:id="rId7" imgW="672840" imgH="228600" progId="Equation.DSMT4">
                  <p:embed/>
                </p:oleObj>
              </mc:Choice>
              <mc:Fallback>
                <p:oleObj name="Equation" r:id="rId7" imgW="672840" imgH="228600" progId="Equation.DSMT4">
                  <p:embed/>
                  <p:pic>
                    <p:nvPicPr>
                      <p:cNvPr id="0" name=""/>
                      <p:cNvPicPr>
                        <a:picLocks noChangeAspect="1" noChangeArrowheads="1"/>
                      </p:cNvPicPr>
                      <p:nvPr/>
                    </p:nvPicPr>
                    <p:blipFill>
                      <a:blip r:embed="rId8"/>
                      <a:srcRect/>
                      <a:stretch>
                        <a:fillRect/>
                      </a:stretch>
                    </p:blipFill>
                    <p:spPr bwMode="auto">
                      <a:xfrm>
                        <a:off x="3989388" y="447675"/>
                        <a:ext cx="14430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オブジェクト 105"/>
          <p:cNvGraphicFramePr>
            <a:graphicFrameLocks noChangeAspect="1"/>
          </p:cNvGraphicFramePr>
          <p:nvPr>
            <p:extLst>
              <p:ext uri="{D42A27DB-BD31-4B8C-83A1-F6EECF244321}">
                <p14:modId xmlns:p14="http://schemas.microsoft.com/office/powerpoint/2010/main" val="2941825974"/>
              </p:ext>
            </p:extLst>
          </p:nvPr>
        </p:nvGraphicFramePr>
        <p:xfrm>
          <a:off x="6667500" y="469900"/>
          <a:ext cx="1497013" cy="517525"/>
        </p:xfrm>
        <a:graphic>
          <a:graphicData uri="http://schemas.openxmlformats.org/presentationml/2006/ole">
            <mc:AlternateContent xmlns:mc="http://schemas.openxmlformats.org/markup-compatibility/2006">
              <mc:Choice xmlns:v="urn:schemas-microsoft-com:vml" Requires="v">
                <p:oleObj spid="_x0000_s14972" name="Equation" r:id="rId9" imgW="698400" imgH="241200" progId="Equation.DSMT4">
                  <p:embed/>
                </p:oleObj>
              </mc:Choice>
              <mc:Fallback>
                <p:oleObj name="Equation" r:id="rId9" imgW="698400" imgH="241200" progId="Equation.DSMT4">
                  <p:embed/>
                  <p:pic>
                    <p:nvPicPr>
                      <p:cNvPr id="0" name=""/>
                      <p:cNvPicPr>
                        <a:picLocks noChangeAspect="1" noChangeArrowheads="1"/>
                      </p:cNvPicPr>
                      <p:nvPr/>
                    </p:nvPicPr>
                    <p:blipFill>
                      <a:blip r:embed="rId10"/>
                      <a:srcRect/>
                      <a:stretch>
                        <a:fillRect/>
                      </a:stretch>
                    </p:blipFill>
                    <p:spPr bwMode="auto">
                      <a:xfrm>
                        <a:off x="6667500" y="469900"/>
                        <a:ext cx="14970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 name="オブジェクト 106"/>
          <p:cNvGraphicFramePr>
            <a:graphicFrameLocks noChangeAspect="1"/>
          </p:cNvGraphicFramePr>
          <p:nvPr>
            <p:extLst>
              <p:ext uri="{D42A27DB-BD31-4B8C-83A1-F6EECF244321}">
                <p14:modId xmlns:p14="http://schemas.microsoft.com/office/powerpoint/2010/main" val="1171558533"/>
              </p:ext>
            </p:extLst>
          </p:nvPr>
        </p:nvGraphicFramePr>
        <p:xfrm>
          <a:off x="295275" y="6308725"/>
          <a:ext cx="1416050" cy="381000"/>
        </p:xfrm>
        <a:graphic>
          <a:graphicData uri="http://schemas.openxmlformats.org/presentationml/2006/ole">
            <mc:AlternateContent xmlns:mc="http://schemas.openxmlformats.org/markup-compatibility/2006">
              <mc:Choice xmlns:v="urn:schemas-microsoft-com:vml" Requires="v">
                <p:oleObj spid="_x0000_s14973" name="Equation" r:id="rId11" imgW="660240" imgH="177480" progId="Equation.DSMT4">
                  <p:embed/>
                </p:oleObj>
              </mc:Choice>
              <mc:Fallback>
                <p:oleObj name="Equation" r:id="rId11" imgW="660240" imgH="177480" progId="Equation.DSMT4">
                  <p:embed/>
                  <p:pic>
                    <p:nvPicPr>
                      <p:cNvPr id="0" name=""/>
                      <p:cNvPicPr>
                        <a:picLocks noChangeAspect="1" noChangeArrowheads="1"/>
                      </p:cNvPicPr>
                      <p:nvPr/>
                    </p:nvPicPr>
                    <p:blipFill>
                      <a:blip r:embed="rId12"/>
                      <a:srcRect/>
                      <a:stretch>
                        <a:fillRect/>
                      </a:stretch>
                    </p:blipFill>
                    <p:spPr bwMode="auto">
                      <a:xfrm>
                        <a:off x="295275" y="6308725"/>
                        <a:ext cx="1416050" cy="381000"/>
                      </a:xfrm>
                      <a:prstGeom prst="rect">
                        <a:avLst/>
                      </a:prstGeom>
                      <a:noFill/>
                      <a:ln>
                        <a:noFill/>
                      </a:ln>
                    </p:spPr>
                  </p:pic>
                </p:oleObj>
              </mc:Fallback>
            </mc:AlternateContent>
          </a:graphicData>
        </a:graphic>
      </p:graphicFrame>
      <p:graphicFrame>
        <p:nvGraphicFramePr>
          <p:cNvPr id="108" name="オブジェクト 107"/>
          <p:cNvGraphicFramePr>
            <a:graphicFrameLocks noChangeAspect="1"/>
          </p:cNvGraphicFramePr>
          <p:nvPr>
            <p:extLst>
              <p:ext uri="{D42A27DB-BD31-4B8C-83A1-F6EECF244321}">
                <p14:modId xmlns:p14="http://schemas.microsoft.com/office/powerpoint/2010/main" val="1454071386"/>
              </p:ext>
            </p:extLst>
          </p:nvPr>
        </p:nvGraphicFramePr>
        <p:xfrm>
          <a:off x="2041525" y="6183313"/>
          <a:ext cx="2260600" cy="546100"/>
        </p:xfrm>
        <a:graphic>
          <a:graphicData uri="http://schemas.openxmlformats.org/presentationml/2006/ole">
            <mc:AlternateContent xmlns:mc="http://schemas.openxmlformats.org/markup-compatibility/2006">
              <mc:Choice xmlns:v="urn:schemas-microsoft-com:vml" Requires="v">
                <p:oleObj spid="_x0000_s14974" name="Equation" r:id="rId13" imgW="1054080" imgH="253800" progId="Equation.DSMT4">
                  <p:embed/>
                </p:oleObj>
              </mc:Choice>
              <mc:Fallback>
                <p:oleObj name="Equation" r:id="rId13" imgW="1054080" imgH="253800" progId="Equation.DSMT4">
                  <p:embed/>
                  <p:pic>
                    <p:nvPicPr>
                      <p:cNvPr id="0" name=""/>
                      <p:cNvPicPr>
                        <a:picLocks noChangeAspect="1" noChangeArrowheads="1"/>
                      </p:cNvPicPr>
                      <p:nvPr/>
                    </p:nvPicPr>
                    <p:blipFill>
                      <a:blip r:embed="rId14"/>
                      <a:srcRect/>
                      <a:stretch>
                        <a:fillRect/>
                      </a:stretch>
                    </p:blipFill>
                    <p:spPr bwMode="auto">
                      <a:xfrm>
                        <a:off x="2041525" y="6183313"/>
                        <a:ext cx="2260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97259552"/>
              </p:ext>
            </p:extLst>
          </p:nvPr>
        </p:nvGraphicFramePr>
        <p:xfrm>
          <a:off x="4635643" y="1594554"/>
          <a:ext cx="436562" cy="381000"/>
        </p:xfrm>
        <a:graphic>
          <a:graphicData uri="http://schemas.openxmlformats.org/presentationml/2006/ole">
            <mc:AlternateContent xmlns:mc="http://schemas.openxmlformats.org/markup-compatibility/2006">
              <mc:Choice xmlns:v="urn:schemas-microsoft-com:vml" Requires="v">
                <p:oleObj spid="_x0000_s14975" name="Equation" r:id="rId15" imgW="203040" imgH="177480" progId="Equation.DSMT4">
                  <p:embed/>
                </p:oleObj>
              </mc:Choice>
              <mc:Fallback>
                <p:oleObj name="Equation" r:id="rId15" imgW="203040" imgH="177480" progId="Equation.DSMT4">
                  <p:embed/>
                  <p:pic>
                    <p:nvPicPr>
                      <p:cNvPr id="0" name=""/>
                      <p:cNvPicPr>
                        <a:picLocks noChangeAspect="1" noChangeArrowheads="1"/>
                      </p:cNvPicPr>
                      <p:nvPr/>
                    </p:nvPicPr>
                    <p:blipFill>
                      <a:blip r:embed="rId16"/>
                      <a:srcRect/>
                      <a:stretch>
                        <a:fillRect/>
                      </a:stretch>
                    </p:blipFill>
                    <p:spPr bwMode="auto">
                      <a:xfrm>
                        <a:off x="4635643" y="1594554"/>
                        <a:ext cx="4365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205270313"/>
              </p:ext>
            </p:extLst>
          </p:nvPr>
        </p:nvGraphicFramePr>
        <p:xfrm>
          <a:off x="7240497" y="1566370"/>
          <a:ext cx="436563" cy="381000"/>
        </p:xfrm>
        <a:graphic>
          <a:graphicData uri="http://schemas.openxmlformats.org/presentationml/2006/ole">
            <mc:AlternateContent xmlns:mc="http://schemas.openxmlformats.org/markup-compatibility/2006">
              <mc:Choice xmlns:v="urn:schemas-microsoft-com:vml" Requires="v">
                <p:oleObj spid="_x0000_s14976" name="Equation" r:id="rId17" imgW="203040" imgH="177480" progId="Equation.DSMT4">
                  <p:embed/>
                </p:oleObj>
              </mc:Choice>
              <mc:Fallback>
                <p:oleObj name="Equation" r:id="rId17" imgW="20304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40497" y="156637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8259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054673293"/>
              </p:ext>
            </p:extLst>
          </p:nvPr>
        </p:nvGraphicFramePr>
        <p:xfrm>
          <a:off x="4108361" y="570629"/>
          <a:ext cx="4104456" cy="1105294"/>
        </p:xfrm>
        <a:graphic>
          <a:graphicData uri="http://schemas.openxmlformats.org/drawingml/2006/table">
            <a:tbl>
              <a:tblPr firstRow="1" bandRow="1">
                <a:tableStyleId>{5C22544A-7EE6-4342-B048-85BDC9FD1C3A}</a:tableStyleId>
              </a:tblPr>
              <a:tblGrid>
                <a:gridCol w="1368152"/>
                <a:gridCol w="1368152"/>
                <a:gridCol w="1368152"/>
              </a:tblGrid>
              <a:tr h="552647">
                <a:tc>
                  <a:txBody>
                    <a:bodyPr/>
                    <a:lstStyle/>
                    <a:p>
                      <a:pPr algn="ctr"/>
                      <a:r>
                        <a:rPr kumimoji="1" lang="en-US" altLang="ja-JP" sz="2400" dirty="0" smtClean="0"/>
                        <a:t>MF</a:t>
                      </a:r>
                      <a:r>
                        <a:rPr kumimoji="1" lang="en-US" altLang="ja-JP" sz="2400" baseline="0" dirty="0" smtClean="0"/>
                        <a:t> (%)</a:t>
                      </a:r>
                      <a:endParaRPr kumimoji="1" lang="ja-JP" altLang="en-US" sz="2400" dirty="0"/>
                    </a:p>
                  </a:txBody>
                  <a:tcPr/>
                </a:tc>
                <a:tc>
                  <a:txBody>
                    <a:bodyPr/>
                    <a:lstStyle/>
                    <a:p>
                      <a:pPr algn="ctr"/>
                      <a:r>
                        <a:rPr kumimoji="1" lang="ja-JP" altLang="en-US" sz="2400" dirty="0" smtClean="0"/>
                        <a:t>⊿</a:t>
                      </a:r>
                      <a:r>
                        <a:rPr kumimoji="1" lang="en-US" altLang="ja-JP" sz="2400" dirty="0" smtClean="0"/>
                        <a:t>T (K)</a:t>
                      </a:r>
                      <a:endParaRPr kumimoji="1" lang="ja-JP" altLang="en-US" sz="2400" dirty="0"/>
                    </a:p>
                  </a:txBody>
                  <a:tcPr/>
                </a:tc>
                <a:tc>
                  <a:txBody>
                    <a:bodyPr/>
                    <a:lstStyle/>
                    <a:p>
                      <a:pPr algn="ctr"/>
                      <a:r>
                        <a:rPr kumimoji="1" lang="en-US" altLang="ja-JP" sz="2400" dirty="0" err="1" smtClean="0"/>
                        <a:t>R</a:t>
                      </a:r>
                      <a:r>
                        <a:rPr kumimoji="1" lang="en-US" altLang="ja-JP" sz="2400" baseline="-25000" dirty="0" err="1" smtClean="0"/>
                        <a:t>c</a:t>
                      </a:r>
                      <a:r>
                        <a:rPr kumimoji="1" lang="en-US" altLang="ja-JP" sz="2400" dirty="0" smtClean="0"/>
                        <a:t> (Ω)</a:t>
                      </a:r>
                      <a:endParaRPr kumimoji="1" lang="ja-JP" altLang="en-US" sz="2400" dirty="0"/>
                    </a:p>
                  </a:txBody>
                  <a:tcPr/>
                </a:tc>
              </a:tr>
              <a:tr h="552647">
                <a:tc>
                  <a:txBody>
                    <a:bodyPr/>
                    <a:lstStyle/>
                    <a:p>
                      <a:pPr algn="ctr"/>
                      <a:r>
                        <a:rPr kumimoji="1" lang="en-US" altLang="ja-JP" sz="2400" dirty="0" smtClean="0"/>
                        <a:t>104</a:t>
                      </a:r>
                      <a:endParaRPr kumimoji="1" lang="ja-JP" altLang="en-US" sz="2400" dirty="0"/>
                    </a:p>
                  </a:txBody>
                  <a:tcPr/>
                </a:tc>
                <a:tc>
                  <a:txBody>
                    <a:bodyPr/>
                    <a:lstStyle/>
                    <a:p>
                      <a:pPr algn="ctr"/>
                      <a:r>
                        <a:rPr kumimoji="1" lang="en-US" altLang="ja-JP" sz="2400" dirty="0" smtClean="0"/>
                        <a:t>421</a:t>
                      </a:r>
                      <a:endParaRPr kumimoji="1" lang="ja-JP" altLang="en-US" sz="2400" dirty="0"/>
                    </a:p>
                  </a:txBody>
                  <a:tcPr/>
                </a:tc>
                <a:tc>
                  <a:txBody>
                    <a:bodyPr/>
                    <a:lstStyle/>
                    <a:p>
                      <a:pPr algn="ctr"/>
                      <a:r>
                        <a:rPr kumimoji="1" lang="en-US" altLang="ja-JP" sz="2400" dirty="0" smtClean="0"/>
                        <a:t>0</a:t>
                      </a:r>
                      <a:endParaRPr kumimoji="1" lang="ja-JP" altLang="en-US" sz="2400"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075872723"/>
              </p:ext>
            </p:extLst>
          </p:nvPr>
        </p:nvGraphicFramePr>
        <p:xfrm>
          <a:off x="251520" y="5013176"/>
          <a:ext cx="3013904" cy="1265191"/>
        </p:xfrm>
        <a:graphic>
          <a:graphicData uri="http://schemas.openxmlformats.org/drawingml/2006/table">
            <a:tbl>
              <a:tblPr firstRow="1" bandRow="1">
                <a:tableStyleId>{5C22544A-7EE6-4342-B048-85BDC9FD1C3A}</a:tableStyleId>
              </a:tblPr>
              <a:tblGrid>
                <a:gridCol w="1506952"/>
                <a:gridCol w="1506952"/>
              </a:tblGrid>
              <a:tr h="634160">
                <a:tc>
                  <a:txBody>
                    <a:bodyPr/>
                    <a:lstStyle/>
                    <a:p>
                      <a:pPr algn="ctr"/>
                      <a:r>
                        <a:rPr kumimoji="1" lang="en-US" altLang="ja-JP" sz="2400" dirty="0" err="1" smtClean="0"/>
                        <a:t>P</a:t>
                      </a:r>
                      <a:r>
                        <a:rPr kumimoji="1" lang="en-US" altLang="ja-JP" sz="2400" baseline="-25000" dirty="0" err="1" smtClean="0"/>
                        <a:t>max</a:t>
                      </a:r>
                      <a:r>
                        <a:rPr kumimoji="1" lang="en-US" altLang="ja-JP" sz="2400" baseline="0" dirty="0" smtClean="0"/>
                        <a:t> (</a:t>
                      </a:r>
                      <a:r>
                        <a:rPr kumimoji="1" lang="en-US" altLang="ja-JP" sz="2400" baseline="0" dirty="0" err="1" smtClean="0"/>
                        <a:t>mW</a:t>
                      </a:r>
                      <a:r>
                        <a:rPr kumimoji="1" lang="en-US" altLang="ja-JP" sz="2400" baseline="0" dirty="0" smtClean="0"/>
                        <a:t>)</a:t>
                      </a:r>
                      <a:endParaRPr kumimoji="1" lang="ja-JP" altLang="en-US" sz="2400" dirty="0"/>
                    </a:p>
                  </a:txBody>
                  <a:tcPr/>
                </a:tc>
                <a:tc>
                  <a:txBody>
                    <a:bodyPr/>
                    <a:lstStyle/>
                    <a:p>
                      <a:pPr algn="ctr"/>
                      <a:r>
                        <a:rPr kumimoji="1" lang="en-US" altLang="ja-JP" sz="2400" baseline="0" dirty="0" err="1" smtClean="0"/>
                        <a:t>η</a:t>
                      </a:r>
                      <a:r>
                        <a:rPr kumimoji="1" lang="en-US" altLang="ja-JP" sz="2400" baseline="-25000" dirty="0" err="1" smtClean="0"/>
                        <a:t>max</a:t>
                      </a:r>
                      <a:r>
                        <a:rPr kumimoji="1" lang="en-US" altLang="ja-JP" sz="2400" dirty="0" smtClean="0"/>
                        <a:t> (%)</a:t>
                      </a:r>
                      <a:endParaRPr kumimoji="1" lang="ja-JP" altLang="en-US" sz="2400" dirty="0"/>
                    </a:p>
                  </a:txBody>
                  <a:tcPr/>
                </a:tc>
              </a:tr>
              <a:tr h="631031">
                <a:tc>
                  <a:txBody>
                    <a:bodyPr/>
                    <a:lstStyle/>
                    <a:p>
                      <a:pPr algn="ctr"/>
                      <a:r>
                        <a:rPr kumimoji="1" lang="en-US" altLang="ja-JP" sz="2400" dirty="0" smtClean="0"/>
                        <a:t>182</a:t>
                      </a:r>
                      <a:endParaRPr kumimoji="1" lang="ja-JP" altLang="en-US" sz="2400" dirty="0"/>
                    </a:p>
                  </a:txBody>
                  <a:tcPr/>
                </a:tc>
                <a:tc>
                  <a:txBody>
                    <a:bodyPr/>
                    <a:lstStyle/>
                    <a:p>
                      <a:pPr algn="ctr"/>
                      <a:r>
                        <a:rPr kumimoji="1" lang="en-US" altLang="ja-JP" sz="2400" dirty="0" smtClean="0"/>
                        <a:t>1.40</a:t>
                      </a:r>
                      <a:endParaRPr kumimoji="1" lang="ja-JP" altLang="en-US" sz="2400" dirty="0"/>
                    </a:p>
                  </a:txBody>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375701446"/>
              </p:ext>
            </p:extLst>
          </p:nvPr>
        </p:nvGraphicFramePr>
        <p:xfrm>
          <a:off x="311696" y="3269605"/>
          <a:ext cx="2759968" cy="1311920"/>
        </p:xfrm>
        <a:graphic>
          <a:graphicData uri="http://schemas.openxmlformats.org/drawingml/2006/table">
            <a:tbl>
              <a:tblPr firstRow="1" bandRow="1">
                <a:tableStyleId>{5C22544A-7EE6-4342-B048-85BDC9FD1C3A}</a:tableStyleId>
              </a:tblPr>
              <a:tblGrid>
                <a:gridCol w="2759968"/>
              </a:tblGrid>
              <a:tr h="655960">
                <a:tc>
                  <a:txBody>
                    <a:bodyPr/>
                    <a:lstStyle/>
                    <a:p>
                      <a:pPr algn="ctr"/>
                      <a:r>
                        <a:rPr kumimoji="1" lang="en-US" altLang="ja-JP" sz="2400" dirty="0" smtClean="0"/>
                        <a:t>Z (T</a:t>
                      </a:r>
                      <a:r>
                        <a:rPr kumimoji="1" lang="en-US" altLang="ja-JP" sz="2400" baseline="-25000" dirty="0" smtClean="0"/>
                        <a:t>H</a:t>
                      </a:r>
                      <a:r>
                        <a:rPr kumimoji="1" lang="en-US" altLang="ja-JP" sz="2400" dirty="0" smtClean="0"/>
                        <a:t>+T</a:t>
                      </a:r>
                      <a:r>
                        <a:rPr kumimoji="1" lang="en-US" altLang="ja-JP" sz="2400" baseline="-25000" dirty="0" smtClean="0"/>
                        <a:t>L</a:t>
                      </a:r>
                      <a:r>
                        <a:rPr kumimoji="1" lang="en-US" altLang="ja-JP" sz="2400" dirty="0" smtClean="0"/>
                        <a:t>)/2</a:t>
                      </a:r>
                      <a:endParaRPr kumimoji="1" lang="ja-JP" altLang="en-US" sz="2400" dirty="0"/>
                    </a:p>
                  </a:txBody>
                  <a:tcPr/>
                </a:tc>
              </a:tr>
              <a:tr h="655960">
                <a:tc>
                  <a:txBody>
                    <a:bodyPr/>
                    <a:lstStyle/>
                    <a:p>
                      <a:pPr algn="ctr"/>
                      <a:r>
                        <a:rPr kumimoji="1" lang="en-US" altLang="ja-JP" sz="2400" dirty="0" smtClean="0"/>
                        <a:t>0.174</a:t>
                      </a:r>
                      <a:endParaRPr kumimoji="1" lang="ja-JP" altLang="en-US" sz="2400" dirty="0"/>
                    </a:p>
                  </a:txBody>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8" y="620688"/>
            <a:ext cx="3240270" cy="195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900544" y="1209702"/>
            <a:ext cx="864096" cy="369332"/>
          </a:xfrm>
          <a:prstGeom prst="rect">
            <a:avLst/>
          </a:prstGeom>
          <a:noFill/>
        </p:spPr>
        <p:txBody>
          <a:bodyPr wrap="square" rtlCol="0">
            <a:spAutoFit/>
          </a:bodyPr>
          <a:lstStyle/>
          <a:p>
            <a:r>
              <a:rPr lang="en-US" altLang="ja-JP" b="1" dirty="0" smtClean="0"/>
              <a:t>500</a:t>
            </a:r>
            <a:r>
              <a:rPr kumimoji="1" lang="en-US" altLang="ja-JP" b="1" dirty="0" smtClean="0"/>
              <a:t>K</a:t>
            </a:r>
            <a:endParaRPr kumimoji="1" lang="ja-JP" altLang="en-US" b="1" dirty="0"/>
          </a:p>
        </p:txBody>
      </p:sp>
      <p:sp>
        <p:nvSpPr>
          <p:cNvPr id="18" name="テキスト ボックス 17"/>
          <p:cNvSpPr txBox="1"/>
          <p:nvPr/>
        </p:nvSpPr>
        <p:spPr>
          <a:xfrm>
            <a:off x="1900544" y="1770130"/>
            <a:ext cx="864096" cy="369332"/>
          </a:xfrm>
          <a:prstGeom prst="rect">
            <a:avLst/>
          </a:prstGeom>
          <a:noFill/>
        </p:spPr>
        <p:txBody>
          <a:bodyPr wrap="square" rtlCol="0">
            <a:spAutoFit/>
          </a:bodyPr>
          <a:lstStyle/>
          <a:p>
            <a:r>
              <a:rPr lang="en-US" altLang="ja-JP" b="1" dirty="0" smtClean="0"/>
              <a:t>63</a:t>
            </a:r>
            <a:r>
              <a:rPr kumimoji="1" lang="en-US" altLang="ja-JP" b="1" dirty="0" smtClean="0"/>
              <a:t>2K</a:t>
            </a:r>
            <a:endParaRPr kumimoji="1" lang="ja-JP" altLang="en-US" b="1" dirty="0"/>
          </a:p>
        </p:txBody>
      </p:sp>
      <p:sp>
        <p:nvSpPr>
          <p:cNvPr id="19" name="テキスト ボックス 18"/>
          <p:cNvSpPr txBox="1"/>
          <p:nvPr/>
        </p:nvSpPr>
        <p:spPr>
          <a:xfrm>
            <a:off x="1925893" y="2139462"/>
            <a:ext cx="864096" cy="369332"/>
          </a:xfrm>
          <a:prstGeom prst="rect">
            <a:avLst/>
          </a:prstGeom>
          <a:noFill/>
        </p:spPr>
        <p:txBody>
          <a:bodyPr wrap="square" rtlCol="0">
            <a:spAutoFit/>
          </a:bodyPr>
          <a:lstStyle/>
          <a:p>
            <a:r>
              <a:rPr lang="en-US" altLang="ja-JP" b="1" dirty="0" smtClean="0">
                <a:solidFill>
                  <a:schemeClr val="bg1"/>
                </a:solidFill>
              </a:rPr>
              <a:t>298</a:t>
            </a:r>
            <a:r>
              <a:rPr kumimoji="1" lang="en-US" altLang="ja-JP" b="1" dirty="0" smtClean="0">
                <a:solidFill>
                  <a:schemeClr val="bg1"/>
                </a:solidFill>
              </a:rPr>
              <a:t>K</a:t>
            </a:r>
            <a:endParaRPr kumimoji="1" lang="ja-JP" altLang="en-US" b="1" dirty="0">
              <a:solidFill>
                <a:schemeClr val="bg1"/>
              </a:solidFill>
            </a:endParaRPr>
          </a:p>
        </p:txBody>
      </p:sp>
      <p:sp>
        <p:nvSpPr>
          <p:cNvPr id="20" name="テキスト ボックス 19"/>
          <p:cNvSpPr txBox="1"/>
          <p:nvPr/>
        </p:nvSpPr>
        <p:spPr>
          <a:xfrm>
            <a:off x="3113980" y="2418769"/>
            <a:ext cx="864096" cy="307777"/>
          </a:xfrm>
          <a:prstGeom prst="rect">
            <a:avLst/>
          </a:prstGeom>
          <a:noFill/>
        </p:spPr>
        <p:txBody>
          <a:bodyPr wrap="square" rtlCol="0">
            <a:spAutoFit/>
          </a:bodyPr>
          <a:lstStyle/>
          <a:p>
            <a:r>
              <a:rPr lang="en-US" altLang="ja-JP" sz="1400" b="1" dirty="0" smtClean="0"/>
              <a:t>273</a:t>
            </a:r>
            <a:r>
              <a:rPr kumimoji="1" lang="en-US" altLang="ja-JP" sz="1400" b="1" dirty="0" smtClean="0"/>
              <a:t>K</a:t>
            </a:r>
            <a:endParaRPr kumimoji="1" lang="ja-JP" altLang="en-US" sz="1400" b="1" dirty="0"/>
          </a:p>
        </p:txBody>
      </p:sp>
      <p:sp>
        <p:nvSpPr>
          <p:cNvPr id="21" name="テキスト ボックス 20"/>
          <p:cNvSpPr txBox="1"/>
          <p:nvPr/>
        </p:nvSpPr>
        <p:spPr>
          <a:xfrm>
            <a:off x="3119303" y="466799"/>
            <a:ext cx="864096" cy="307777"/>
          </a:xfrm>
          <a:prstGeom prst="rect">
            <a:avLst/>
          </a:prstGeom>
          <a:noFill/>
        </p:spPr>
        <p:txBody>
          <a:bodyPr wrap="square" rtlCol="0">
            <a:spAutoFit/>
          </a:bodyPr>
          <a:lstStyle/>
          <a:p>
            <a:r>
              <a:rPr lang="en-US" altLang="ja-JP" sz="1400" b="1" dirty="0"/>
              <a:t>7</a:t>
            </a:r>
            <a:r>
              <a:rPr lang="en-US" altLang="ja-JP" sz="1400" b="1" dirty="0" smtClean="0"/>
              <a:t>73</a:t>
            </a:r>
            <a:r>
              <a:rPr kumimoji="1" lang="en-US" altLang="ja-JP" sz="1400" b="1" dirty="0" smtClean="0"/>
              <a:t>K</a:t>
            </a:r>
            <a:endParaRPr kumimoji="1" lang="ja-JP" altLang="en-US" sz="1400" b="1" dirty="0"/>
          </a:p>
        </p:txBody>
      </p:sp>
      <p:pic>
        <p:nvPicPr>
          <p:cNvPr id="148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803" y="1770130"/>
            <a:ext cx="5270194" cy="488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20447" y="1596673"/>
            <a:ext cx="1093703" cy="369332"/>
          </a:xfrm>
          <a:prstGeom prst="rect">
            <a:avLst/>
          </a:prstGeom>
          <a:noFill/>
        </p:spPr>
        <p:txBody>
          <a:bodyPr wrap="square" rtlCol="0">
            <a:spAutoFit/>
          </a:bodyPr>
          <a:lstStyle/>
          <a:p>
            <a:r>
              <a:rPr lang="en-US" altLang="ja-JP" b="1" dirty="0" smtClean="0"/>
              <a:t>heater</a:t>
            </a:r>
            <a:endParaRPr kumimoji="1" lang="ja-JP" altLang="en-US" b="1" dirty="0"/>
          </a:p>
        </p:txBody>
      </p:sp>
      <p:sp>
        <p:nvSpPr>
          <p:cNvPr id="14" name="テキスト ボックス 13"/>
          <p:cNvSpPr txBox="1"/>
          <p:nvPr/>
        </p:nvSpPr>
        <p:spPr>
          <a:xfrm>
            <a:off x="439207" y="2304146"/>
            <a:ext cx="1656184" cy="276999"/>
          </a:xfrm>
          <a:prstGeom prst="rect">
            <a:avLst/>
          </a:prstGeom>
          <a:noFill/>
        </p:spPr>
        <p:txBody>
          <a:bodyPr wrap="square" rtlCol="0">
            <a:spAutoFit/>
          </a:bodyPr>
          <a:lstStyle/>
          <a:p>
            <a:r>
              <a:rPr lang="en-US" altLang="ja-JP" sz="1200" b="1" dirty="0">
                <a:solidFill>
                  <a:schemeClr val="bg1"/>
                </a:solidFill>
              </a:rPr>
              <a:t>w</a:t>
            </a:r>
            <a:r>
              <a:rPr lang="en-US" altLang="ja-JP" sz="1200" b="1" dirty="0" smtClean="0">
                <a:solidFill>
                  <a:schemeClr val="bg1"/>
                </a:solidFill>
              </a:rPr>
              <a:t>ater cooled </a:t>
            </a:r>
            <a:r>
              <a:rPr lang="en-US" altLang="ja-JP" sz="1200" b="1" dirty="0" err="1" smtClean="0">
                <a:solidFill>
                  <a:schemeClr val="bg1"/>
                </a:solidFill>
              </a:rPr>
              <a:t>heatsink</a:t>
            </a:r>
            <a:endParaRPr kumimoji="1" lang="ja-JP" altLang="en-US" sz="1200" b="1" dirty="0">
              <a:solidFill>
                <a:schemeClr val="bg1"/>
              </a:solidFill>
            </a:endParaRPr>
          </a:p>
        </p:txBody>
      </p:sp>
      <p:sp>
        <p:nvSpPr>
          <p:cNvPr id="15" name="テキスト ボックス 14"/>
          <p:cNvSpPr txBox="1"/>
          <p:nvPr/>
        </p:nvSpPr>
        <p:spPr>
          <a:xfrm>
            <a:off x="424557" y="1972542"/>
            <a:ext cx="1093703" cy="369332"/>
          </a:xfrm>
          <a:prstGeom prst="rect">
            <a:avLst/>
          </a:prstGeom>
          <a:noFill/>
        </p:spPr>
        <p:txBody>
          <a:bodyPr wrap="square" rtlCol="0">
            <a:spAutoFit/>
          </a:bodyPr>
          <a:lstStyle/>
          <a:p>
            <a:r>
              <a:rPr lang="en-US" altLang="ja-JP" b="1" dirty="0" smtClean="0"/>
              <a:t>module</a:t>
            </a:r>
            <a:endParaRPr kumimoji="1" lang="ja-JP" altLang="en-US" b="1" dirty="0"/>
          </a:p>
        </p:txBody>
      </p:sp>
    </p:spTree>
    <p:extLst>
      <p:ext uri="{BB962C8B-B14F-4D97-AF65-F5344CB8AC3E}">
        <p14:creationId xmlns:p14="http://schemas.microsoft.com/office/powerpoint/2010/main" val="17450858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en-US" altLang="ja-JP" sz="4400" b="1" dirty="0">
                <a:solidFill>
                  <a:srgbClr val="3366FF"/>
                </a:solidFill>
              </a:rPr>
              <a:t>performance assessment</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28</a:t>
            </a:fld>
            <a:endParaRPr kumimoji="1" lang="ja-JP" altLang="en-US"/>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74" y="2132856"/>
            <a:ext cx="4320272" cy="429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827123" y="1628800"/>
            <a:ext cx="3744877" cy="400110"/>
          </a:xfrm>
          <a:prstGeom prst="rect">
            <a:avLst/>
          </a:prstGeom>
          <a:noFill/>
        </p:spPr>
        <p:txBody>
          <a:bodyPr wrap="square" rtlCol="0">
            <a:spAutoFit/>
          </a:bodyPr>
          <a:lstStyle/>
          <a:p>
            <a:r>
              <a:rPr lang="en-US" altLang="ja-JP" sz="2000" b="1" dirty="0" smtClean="0"/>
              <a:t>maximum output power </a:t>
            </a:r>
            <a:r>
              <a:rPr lang="en-US" altLang="ja-JP" sz="2000" b="1" i="1" dirty="0" err="1" smtClean="0"/>
              <a:t>P</a:t>
            </a:r>
            <a:r>
              <a:rPr lang="en-US" altLang="ja-JP" sz="2000" b="1" i="1" baseline="-25000" dirty="0" err="1" smtClean="0"/>
              <a:t>max</a:t>
            </a:r>
            <a:endParaRPr kumimoji="1" lang="ja-JP" altLang="en-US" sz="2000" b="1" i="1" baseline="-25000"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75" y="2132856"/>
            <a:ext cx="4338124" cy="429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4923186" y="1620587"/>
            <a:ext cx="4041501" cy="400110"/>
          </a:xfrm>
          <a:prstGeom prst="rect">
            <a:avLst/>
          </a:prstGeom>
          <a:noFill/>
        </p:spPr>
        <p:txBody>
          <a:bodyPr wrap="square" rtlCol="0">
            <a:spAutoFit/>
          </a:bodyPr>
          <a:lstStyle/>
          <a:p>
            <a:r>
              <a:rPr lang="en-US" altLang="ja-JP" sz="2000" b="1" dirty="0" smtClean="0"/>
              <a:t>maximum conversion efficiency </a:t>
            </a:r>
            <a:r>
              <a:rPr lang="en-US" altLang="ja-JP" sz="2000" b="1" i="1" dirty="0" err="1"/>
              <a:t>η</a:t>
            </a:r>
            <a:r>
              <a:rPr lang="en-US" altLang="ja-JP" sz="2000" b="1" i="1" baseline="-25000" dirty="0" err="1" smtClean="0"/>
              <a:t>max</a:t>
            </a:r>
            <a:endParaRPr kumimoji="1" lang="ja-JP" altLang="en-US" sz="2000" b="1" i="1" baseline="-25000" dirty="0"/>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8818" y="2564904"/>
            <a:ext cx="133200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9141" y="4122651"/>
            <a:ext cx="1141164" cy="39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4947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Outline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29</a:t>
            </a:fld>
            <a:endParaRPr kumimoji="1" lang="ja-JP" altLang="en-US"/>
          </a:p>
        </p:txBody>
      </p:sp>
      <p:sp>
        <p:nvSpPr>
          <p:cNvPr id="15" name="テキスト ボックス 14"/>
          <p:cNvSpPr txBox="1"/>
          <p:nvPr/>
        </p:nvSpPr>
        <p:spPr>
          <a:xfrm>
            <a:off x="1043608" y="2132112"/>
            <a:ext cx="7344816" cy="3477875"/>
          </a:xfrm>
          <a:prstGeom prst="rect">
            <a:avLst/>
          </a:prstGeom>
          <a:noFill/>
        </p:spPr>
        <p:txBody>
          <a:bodyPr wrap="square" rtlCol="0">
            <a:spAutoFit/>
          </a:bodyPr>
          <a:lstStyle/>
          <a:p>
            <a:pPr marL="285750" indent="-285750">
              <a:buFont typeface="Wingdings" pitchFamily="2" charset="2"/>
              <a:buChar char="ü"/>
            </a:pPr>
            <a:r>
              <a:rPr kumimoji="1" lang="en-US" altLang="ja-JP" sz="4400" dirty="0" smtClean="0">
                <a:solidFill>
                  <a:schemeClr val="bg1">
                    <a:lumMod val="65000"/>
                  </a:schemeClr>
                </a:solidFill>
              </a:rPr>
              <a:t>Introduction</a:t>
            </a:r>
          </a:p>
          <a:p>
            <a:pPr marL="285750" indent="-285750">
              <a:buFont typeface="Wingdings" pitchFamily="2" charset="2"/>
              <a:buChar char="ü"/>
            </a:pPr>
            <a:r>
              <a:rPr lang="en-US" altLang="ja-JP" sz="4400" dirty="0" smtClean="0">
                <a:solidFill>
                  <a:schemeClr val="bg1">
                    <a:lumMod val="65000"/>
                  </a:schemeClr>
                </a:solidFill>
              </a:rPr>
              <a:t>Experimental procedure</a:t>
            </a:r>
          </a:p>
          <a:p>
            <a:pPr marL="285750" indent="-285750">
              <a:buFont typeface="Wingdings" pitchFamily="2" charset="2"/>
              <a:buChar char="ü"/>
            </a:pPr>
            <a:r>
              <a:rPr kumimoji="1" lang="en-US" altLang="ja-JP" sz="4400" dirty="0" smtClean="0">
                <a:solidFill>
                  <a:schemeClr val="bg1">
                    <a:lumMod val="65000"/>
                  </a:schemeClr>
                </a:solidFill>
              </a:rPr>
              <a:t>Results and discussion</a:t>
            </a:r>
          </a:p>
          <a:p>
            <a:pPr marL="285750" indent="-285750">
              <a:buFont typeface="Wingdings" pitchFamily="2" charset="2"/>
              <a:buChar char="ü"/>
            </a:pPr>
            <a:r>
              <a:rPr lang="en-US" altLang="ja-JP" sz="4400" dirty="0" smtClean="0"/>
              <a:t>Summary</a:t>
            </a:r>
          </a:p>
          <a:p>
            <a:pPr marL="285750" indent="-285750">
              <a:buFont typeface="Wingdings" pitchFamily="2" charset="2"/>
              <a:buChar char="ü"/>
            </a:pPr>
            <a:r>
              <a:rPr lang="en-US" altLang="ja-JP" sz="4400" dirty="0" smtClean="0"/>
              <a:t>Acknowledgments</a:t>
            </a:r>
            <a:endParaRPr kumimoji="1" lang="ja-JP" altLang="en-US" sz="4400" dirty="0"/>
          </a:p>
        </p:txBody>
      </p:sp>
    </p:spTree>
    <p:extLst>
      <p:ext uri="{BB962C8B-B14F-4D97-AF65-F5344CB8AC3E}">
        <p14:creationId xmlns:p14="http://schemas.microsoft.com/office/powerpoint/2010/main" val="27882483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Outline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3</a:t>
            </a:fld>
            <a:endParaRPr kumimoji="1" lang="ja-JP" altLang="en-US"/>
          </a:p>
        </p:txBody>
      </p:sp>
      <p:sp>
        <p:nvSpPr>
          <p:cNvPr id="15" name="テキスト ボックス 14"/>
          <p:cNvSpPr txBox="1"/>
          <p:nvPr/>
        </p:nvSpPr>
        <p:spPr>
          <a:xfrm>
            <a:off x="1043608" y="2132112"/>
            <a:ext cx="7344816" cy="3477875"/>
          </a:xfrm>
          <a:prstGeom prst="rect">
            <a:avLst/>
          </a:prstGeom>
          <a:noFill/>
        </p:spPr>
        <p:txBody>
          <a:bodyPr wrap="square" rtlCol="0">
            <a:spAutoFit/>
          </a:bodyPr>
          <a:lstStyle/>
          <a:p>
            <a:pPr marL="285750" indent="-285750">
              <a:buFont typeface="Wingdings" pitchFamily="2" charset="2"/>
              <a:buChar char="ü"/>
            </a:pPr>
            <a:r>
              <a:rPr kumimoji="1" lang="en-US" altLang="ja-JP" sz="4400" dirty="0" smtClean="0"/>
              <a:t>Introduction</a:t>
            </a:r>
          </a:p>
          <a:p>
            <a:pPr marL="285750" indent="-285750">
              <a:buFont typeface="Wingdings" pitchFamily="2" charset="2"/>
              <a:buChar char="ü"/>
            </a:pPr>
            <a:r>
              <a:rPr lang="en-US" altLang="ja-JP" sz="4400" dirty="0" smtClean="0"/>
              <a:t>Experimental procedure</a:t>
            </a:r>
          </a:p>
          <a:p>
            <a:pPr marL="285750" indent="-285750">
              <a:buFont typeface="Wingdings" pitchFamily="2" charset="2"/>
              <a:buChar char="ü"/>
            </a:pPr>
            <a:r>
              <a:rPr kumimoji="1" lang="en-US" altLang="ja-JP" sz="4400" dirty="0" smtClean="0"/>
              <a:t>Results and discussion</a:t>
            </a:r>
          </a:p>
          <a:p>
            <a:pPr marL="285750" indent="-285750">
              <a:buFont typeface="Wingdings" pitchFamily="2" charset="2"/>
              <a:buChar char="ü"/>
            </a:pPr>
            <a:r>
              <a:rPr lang="en-US" altLang="ja-JP" sz="4400" dirty="0" smtClean="0"/>
              <a:t>Summary</a:t>
            </a:r>
          </a:p>
          <a:p>
            <a:pPr marL="285750" indent="-285750">
              <a:buFont typeface="Wingdings" pitchFamily="2" charset="2"/>
              <a:buChar char="ü"/>
            </a:pPr>
            <a:r>
              <a:rPr lang="en-US" altLang="ja-JP" sz="4400" dirty="0" smtClean="0"/>
              <a:t>Acknowledgments</a:t>
            </a:r>
            <a:endParaRPr kumimoji="1" lang="ja-JP" altLang="en-US" sz="4400" dirty="0"/>
          </a:p>
        </p:txBody>
      </p:sp>
    </p:spTree>
    <p:extLst>
      <p:ext uri="{BB962C8B-B14F-4D97-AF65-F5344CB8AC3E}">
        <p14:creationId xmlns:p14="http://schemas.microsoft.com/office/powerpoint/2010/main" val="18139626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Summary</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30</a:t>
            </a:fld>
            <a:endParaRPr kumimoji="1" lang="ja-JP" altLang="en-US"/>
          </a:p>
        </p:txBody>
      </p:sp>
      <p:sp>
        <p:nvSpPr>
          <p:cNvPr id="9" name="テキスト ボックス 8"/>
          <p:cNvSpPr txBox="1"/>
          <p:nvPr/>
        </p:nvSpPr>
        <p:spPr>
          <a:xfrm>
            <a:off x="1052154" y="1844824"/>
            <a:ext cx="7682421" cy="4031873"/>
          </a:xfrm>
          <a:prstGeom prst="rect">
            <a:avLst/>
          </a:prstGeom>
          <a:noFill/>
        </p:spPr>
        <p:txBody>
          <a:bodyPr wrap="square" rtlCol="0">
            <a:spAutoFit/>
          </a:bodyPr>
          <a:lstStyle/>
          <a:p>
            <a:pPr marL="285750" indent="-285750">
              <a:buFont typeface="Wingdings" pitchFamily="2" charset="2"/>
              <a:buChar char="Ø"/>
              <a:defRPr/>
            </a:pPr>
            <a:r>
              <a:rPr lang="en-US" altLang="ja-JP" sz="3200" b="1" dirty="0"/>
              <a:t>Strongly-correlated electrons system is necessary for thermoelectric properties. </a:t>
            </a:r>
            <a:endParaRPr lang="en-US" altLang="ja-JP" sz="3200" b="1" dirty="0" smtClean="0"/>
          </a:p>
          <a:p>
            <a:pPr marL="285750" indent="-285750">
              <a:buFont typeface="Wingdings" pitchFamily="2" charset="2"/>
              <a:buChar char="Ø"/>
              <a:defRPr/>
            </a:pPr>
            <a:r>
              <a:rPr lang="en-US" altLang="ja-JP" sz="3200" b="1" dirty="0" smtClean="0"/>
              <a:t>The </a:t>
            </a:r>
            <a:r>
              <a:rPr lang="en-US" altLang="ja-JP" sz="3200" b="1" dirty="0"/>
              <a:t>large thermoelectric property is </a:t>
            </a:r>
            <a:r>
              <a:rPr lang="en-US" altLang="ja-JP" sz="3200" b="1" dirty="0" smtClean="0"/>
              <a:t>due </a:t>
            </a:r>
            <a:r>
              <a:rPr lang="en-US" altLang="ja-JP" sz="3200" b="1" dirty="0"/>
              <a:t>to the strongly correlated electrons system at the boundary between </a:t>
            </a:r>
            <a:r>
              <a:rPr lang="en-US" altLang="ja-JP" sz="3200" b="1" dirty="0" smtClean="0"/>
              <a:t>AFI and metal</a:t>
            </a:r>
            <a:r>
              <a:rPr lang="en-US" altLang="ja-JP" sz="3200" b="1" dirty="0"/>
              <a:t>. </a:t>
            </a:r>
          </a:p>
          <a:p>
            <a:pPr marL="285750" indent="-285750">
              <a:buFont typeface="Wingdings" pitchFamily="2" charset="2"/>
              <a:buChar char="Ø"/>
              <a:defRPr/>
            </a:pPr>
            <a:r>
              <a:rPr lang="en-US" altLang="ja-JP" sz="3200" b="1" dirty="0" smtClean="0"/>
              <a:t>The </a:t>
            </a:r>
            <a:r>
              <a:rPr lang="en-US" altLang="ja-JP" sz="3200" b="1" dirty="0"/>
              <a:t>maximum output power of our thermoelectric module is absolutely higher than that of the previous research. </a:t>
            </a:r>
            <a:endParaRPr lang="ja-JP" altLang="en-US" sz="3200" b="1" dirty="0"/>
          </a:p>
        </p:txBody>
      </p:sp>
    </p:spTree>
    <p:extLst>
      <p:ext uri="{BB962C8B-B14F-4D97-AF65-F5344CB8AC3E}">
        <p14:creationId xmlns:p14="http://schemas.microsoft.com/office/powerpoint/2010/main" val="22315480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en-US" altLang="ja-JP" sz="4400" b="1" dirty="0" smtClean="0">
                <a:solidFill>
                  <a:srgbClr val="3366FF"/>
                </a:solidFill>
              </a:rPr>
              <a:t>Acknowledgements</a:t>
            </a:r>
            <a:endParaRPr lang="en-US" altLang="ja-JP"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31</a:t>
            </a:fld>
            <a:endParaRPr kumimoji="1" lang="ja-JP" altLang="en-US"/>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057" y="1489819"/>
            <a:ext cx="7092485" cy="509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1004500" y="1537680"/>
            <a:ext cx="82678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en-US" altLang="ja-JP" sz="3600" b="1" dirty="0">
                <a:ln>
                  <a:solidFill>
                    <a:schemeClr val="bg1">
                      <a:lumMod val="50000"/>
                    </a:schemeClr>
                  </a:solidFill>
                </a:ln>
                <a:solidFill>
                  <a:schemeClr val="bg1"/>
                </a:solidFill>
              </a:rPr>
              <a:t>Thank you for your kind attention.</a:t>
            </a:r>
          </a:p>
        </p:txBody>
      </p:sp>
    </p:spTree>
    <p:extLst>
      <p:ext uri="{BB962C8B-B14F-4D97-AF65-F5344CB8AC3E}">
        <p14:creationId xmlns:p14="http://schemas.microsoft.com/office/powerpoint/2010/main" val="70992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Outline</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4</a:t>
            </a:fld>
            <a:endParaRPr kumimoji="1" lang="ja-JP" altLang="en-US"/>
          </a:p>
        </p:txBody>
      </p:sp>
      <p:sp>
        <p:nvSpPr>
          <p:cNvPr id="15" name="テキスト ボックス 14"/>
          <p:cNvSpPr txBox="1"/>
          <p:nvPr/>
        </p:nvSpPr>
        <p:spPr>
          <a:xfrm>
            <a:off x="1043608" y="2132112"/>
            <a:ext cx="7344816" cy="3477875"/>
          </a:xfrm>
          <a:prstGeom prst="rect">
            <a:avLst/>
          </a:prstGeom>
          <a:noFill/>
        </p:spPr>
        <p:txBody>
          <a:bodyPr wrap="square" rtlCol="0">
            <a:spAutoFit/>
          </a:bodyPr>
          <a:lstStyle/>
          <a:p>
            <a:pPr marL="285750" indent="-285750">
              <a:buFont typeface="Wingdings" pitchFamily="2" charset="2"/>
              <a:buChar char="ü"/>
            </a:pPr>
            <a:r>
              <a:rPr kumimoji="1" lang="en-US" altLang="ja-JP" sz="4400" dirty="0" smtClean="0"/>
              <a:t>Introduction</a:t>
            </a:r>
          </a:p>
          <a:p>
            <a:pPr marL="285750" indent="-285750">
              <a:buFont typeface="Wingdings" pitchFamily="2" charset="2"/>
              <a:buChar char="ü"/>
            </a:pPr>
            <a:r>
              <a:rPr lang="en-US" altLang="ja-JP" sz="4400" dirty="0" smtClean="0">
                <a:solidFill>
                  <a:schemeClr val="bg1">
                    <a:lumMod val="65000"/>
                  </a:schemeClr>
                </a:solidFill>
              </a:rPr>
              <a:t>Experimental procedure</a:t>
            </a:r>
          </a:p>
          <a:p>
            <a:pPr marL="285750" indent="-285750">
              <a:buFont typeface="Wingdings" pitchFamily="2" charset="2"/>
              <a:buChar char="ü"/>
            </a:pPr>
            <a:r>
              <a:rPr kumimoji="1" lang="en-US" altLang="ja-JP" sz="4400" dirty="0" smtClean="0">
                <a:solidFill>
                  <a:schemeClr val="bg1">
                    <a:lumMod val="65000"/>
                  </a:schemeClr>
                </a:solidFill>
              </a:rPr>
              <a:t>Results and discussion</a:t>
            </a:r>
          </a:p>
          <a:p>
            <a:pPr marL="285750" indent="-285750">
              <a:buFont typeface="Wingdings" pitchFamily="2" charset="2"/>
              <a:buChar char="ü"/>
            </a:pPr>
            <a:r>
              <a:rPr lang="en-US" altLang="ja-JP" sz="4400" dirty="0" smtClean="0">
                <a:solidFill>
                  <a:schemeClr val="bg1">
                    <a:lumMod val="65000"/>
                  </a:schemeClr>
                </a:solidFill>
              </a:rPr>
              <a:t>Summary</a:t>
            </a:r>
          </a:p>
          <a:p>
            <a:pPr marL="285750" indent="-285750">
              <a:buFont typeface="Wingdings" pitchFamily="2" charset="2"/>
              <a:buChar char="ü"/>
            </a:pPr>
            <a:r>
              <a:rPr lang="en-US" altLang="ja-JP" sz="4400" dirty="0" smtClean="0">
                <a:solidFill>
                  <a:schemeClr val="bg1">
                    <a:lumMod val="65000"/>
                  </a:schemeClr>
                </a:solidFill>
              </a:rPr>
              <a:t>Acknowledgments</a:t>
            </a:r>
            <a:endParaRPr kumimoji="1" lang="ja-JP" altLang="en-US" sz="4400" dirty="0">
              <a:solidFill>
                <a:schemeClr val="bg1">
                  <a:lumMod val="65000"/>
                </a:schemeClr>
              </a:solidFill>
            </a:endParaRPr>
          </a:p>
        </p:txBody>
      </p:sp>
    </p:spTree>
    <p:extLst>
      <p:ext uri="{BB962C8B-B14F-4D97-AF65-F5344CB8AC3E}">
        <p14:creationId xmlns:p14="http://schemas.microsoft.com/office/powerpoint/2010/main" val="3112603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Band insulator and metal</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5</a:t>
            </a:fld>
            <a:endParaRPr kumimoji="1" lang="ja-JP" altLang="en-US"/>
          </a:p>
        </p:txBody>
      </p:sp>
      <p:grpSp>
        <p:nvGrpSpPr>
          <p:cNvPr id="20" name="グループ化 19"/>
          <p:cNvGrpSpPr/>
          <p:nvPr/>
        </p:nvGrpSpPr>
        <p:grpSpPr>
          <a:xfrm>
            <a:off x="1090811" y="2067107"/>
            <a:ext cx="2695178" cy="2728358"/>
            <a:chOff x="724694" y="1708754"/>
            <a:chExt cx="2695178" cy="2728358"/>
          </a:xfrm>
        </p:grpSpPr>
        <p:cxnSp>
          <p:nvCxnSpPr>
            <p:cNvPr id="21" name="直線コネクタ 20"/>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005878"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29" name="テキスト ボックス 28"/>
          <p:cNvSpPr txBox="1"/>
          <p:nvPr/>
        </p:nvSpPr>
        <p:spPr>
          <a:xfrm>
            <a:off x="1305857"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0" name="テキスト ボックス 29"/>
          <p:cNvSpPr txBox="1"/>
          <p:nvPr/>
        </p:nvSpPr>
        <p:spPr>
          <a:xfrm>
            <a:off x="1736548"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1" name="テキスト ボックス 30"/>
          <p:cNvSpPr txBox="1"/>
          <p:nvPr/>
        </p:nvSpPr>
        <p:spPr>
          <a:xfrm>
            <a:off x="2007709" y="20671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2" name="テキスト ボックス 31"/>
          <p:cNvSpPr txBox="1"/>
          <p:nvPr/>
        </p:nvSpPr>
        <p:spPr>
          <a:xfrm>
            <a:off x="2438400" y="2374884"/>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3" name="テキスト ボックス 32"/>
          <p:cNvSpPr txBox="1"/>
          <p:nvPr/>
        </p:nvSpPr>
        <p:spPr>
          <a:xfrm>
            <a:off x="2703434" y="23449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4" name="テキスト ボックス 33"/>
          <p:cNvSpPr txBox="1"/>
          <p:nvPr/>
        </p:nvSpPr>
        <p:spPr>
          <a:xfrm>
            <a:off x="3439442" y="20671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5" name="テキスト ボックス 34"/>
          <p:cNvSpPr txBox="1"/>
          <p:nvPr/>
        </p:nvSpPr>
        <p:spPr>
          <a:xfrm>
            <a:off x="3134125" y="2374884"/>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6" name="テキスト ボックス 35"/>
          <p:cNvSpPr txBox="1"/>
          <p:nvPr/>
        </p:nvSpPr>
        <p:spPr>
          <a:xfrm>
            <a:off x="1035130" y="3067273"/>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7" name="テキスト ボックス 36"/>
          <p:cNvSpPr txBox="1"/>
          <p:nvPr/>
        </p:nvSpPr>
        <p:spPr>
          <a:xfrm>
            <a:off x="1252838" y="306498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8" name="テキスト ボックス 37"/>
          <p:cNvSpPr txBox="1"/>
          <p:nvPr/>
        </p:nvSpPr>
        <p:spPr>
          <a:xfrm>
            <a:off x="1736548" y="286433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9" name="テキスト ボックス 38"/>
          <p:cNvSpPr txBox="1"/>
          <p:nvPr/>
        </p:nvSpPr>
        <p:spPr>
          <a:xfrm>
            <a:off x="1959986" y="311327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0" name="テキスト ボックス 39"/>
          <p:cNvSpPr txBox="1"/>
          <p:nvPr/>
        </p:nvSpPr>
        <p:spPr>
          <a:xfrm>
            <a:off x="2431744" y="280737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1" name="テキスト ボックス 40"/>
          <p:cNvSpPr txBox="1"/>
          <p:nvPr/>
        </p:nvSpPr>
        <p:spPr>
          <a:xfrm>
            <a:off x="2647089" y="308606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2" name="テキスト ボックス 41"/>
          <p:cNvSpPr txBox="1"/>
          <p:nvPr/>
        </p:nvSpPr>
        <p:spPr>
          <a:xfrm>
            <a:off x="3447535" y="307811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3" name="テキスト ボックス 42"/>
          <p:cNvSpPr txBox="1"/>
          <p:nvPr/>
        </p:nvSpPr>
        <p:spPr>
          <a:xfrm>
            <a:off x="3196185" y="307196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5" name="テキスト ボックス 44"/>
          <p:cNvSpPr txBox="1"/>
          <p:nvPr/>
        </p:nvSpPr>
        <p:spPr>
          <a:xfrm>
            <a:off x="999277"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6" name="テキスト ボックス 45"/>
          <p:cNvSpPr txBox="1"/>
          <p:nvPr/>
        </p:nvSpPr>
        <p:spPr>
          <a:xfrm>
            <a:off x="1299256"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7" name="テキスト ボックス 46"/>
          <p:cNvSpPr txBox="1"/>
          <p:nvPr/>
        </p:nvSpPr>
        <p:spPr>
          <a:xfrm>
            <a:off x="1729947"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8" name="テキスト ボックス 47"/>
          <p:cNvSpPr txBox="1"/>
          <p:nvPr/>
        </p:nvSpPr>
        <p:spPr>
          <a:xfrm>
            <a:off x="2001108" y="35219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9" name="テキスト ボックス 48"/>
          <p:cNvSpPr txBox="1"/>
          <p:nvPr/>
        </p:nvSpPr>
        <p:spPr>
          <a:xfrm>
            <a:off x="2431799" y="382977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0" name="テキスト ボックス 49"/>
          <p:cNvSpPr txBox="1"/>
          <p:nvPr/>
        </p:nvSpPr>
        <p:spPr>
          <a:xfrm>
            <a:off x="2696833" y="37997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1" name="テキスト ボックス 50"/>
          <p:cNvSpPr txBox="1"/>
          <p:nvPr/>
        </p:nvSpPr>
        <p:spPr>
          <a:xfrm>
            <a:off x="3432841" y="35219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2" name="テキスト ボックス 51"/>
          <p:cNvSpPr txBox="1"/>
          <p:nvPr/>
        </p:nvSpPr>
        <p:spPr>
          <a:xfrm>
            <a:off x="3127524" y="382977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3" name="テキスト ボックス 52"/>
          <p:cNvSpPr txBox="1"/>
          <p:nvPr/>
        </p:nvSpPr>
        <p:spPr>
          <a:xfrm>
            <a:off x="1028529" y="4522162"/>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4" name="テキスト ボックス 53"/>
          <p:cNvSpPr txBox="1"/>
          <p:nvPr/>
        </p:nvSpPr>
        <p:spPr>
          <a:xfrm>
            <a:off x="1246237" y="451987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5" name="テキスト ボックス 54"/>
          <p:cNvSpPr txBox="1"/>
          <p:nvPr/>
        </p:nvSpPr>
        <p:spPr>
          <a:xfrm>
            <a:off x="1729947" y="431922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6" name="テキスト ボックス 55"/>
          <p:cNvSpPr txBox="1"/>
          <p:nvPr/>
        </p:nvSpPr>
        <p:spPr>
          <a:xfrm>
            <a:off x="1953385" y="45681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7" name="テキスト ボックス 56"/>
          <p:cNvSpPr txBox="1"/>
          <p:nvPr/>
        </p:nvSpPr>
        <p:spPr>
          <a:xfrm>
            <a:off x="2425143" y="426225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8" name="テキスト ボックス 57"/>
          <p:cNvSpPr txBox="1"/>
          <p:nvPr/>
        </p:nvSpPr>
        <p:spPr>
          <a:xfrm>
            <a:off x="2640488" y="454095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9" name="テキスト ボックス 58"/>
          <p:cNvSpPr txBox="1"/>
          <p:nvPr/>
        </p:nvSpPr>
        <p:spPr>
          <a:xfrm>
            <a:off x="3440934" y="453300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60" name="テキスト ボックス 59"/>
          <p:cNvSpPr txBox="1"/>
          <p:nvPr/>
        </p:nvSpPr>
        <p:spPr>
          <a:xfrm>
            <a:off x="3189584" y="4526855"/>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grpSp>
        <p:nvGrpSpPr>
          <p:cNvPr id="61" name="グループ化 60"/>
          <p:cNvGrpSpPr/>
          <p:nvPr/>
        </p:nvGrpSpPr>
        <p:grpSpPr>
          <a:xfrm>
            <a:off x="5436096" y="1991372"/>
            <a:ext cx="2695178" cy="2728358"/>
            <a:chOff x="724694" y="1708754"/>
            <a:chExt cx="2695178" cy="2728358"/>
          </a:xfrm>
        </p:grpSpPr>
        <p:cxnSp>
          <p:nvCxnSpPr>
            <p:cNvPr id="62" name="直線コネクタ 61"/>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5351163" y="227145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2" name="テキスト ボックス 71"/>
          <p:cNvSpPr txBox="1"/>
          <p:nvPr/>
        </p:nvSpPr>
        <p:spPr>
          <a:xfrm>
            <a:off x="6081833" y="227145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4" name="テキスト ボックス 73"/>
          <p:cNvSpPr txBox="1"/>
          <p:nvPr/>
        </p:nvSpPr>
        <p:spPr>
          <a:xfrm>
            <a:off x="6783685" y="229914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7" name="テキスト ボックス 76"/>
          <p:cNvSpPr txBox="1"/>
          <p:nvPr/>
        </p:nvSpPr>
        <p:spPr>
          <a:xfrm>
            <a:off x="7479410" y="229914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8" name="テキスト ボックス 77"/>
          <p:cNvSpPr txBox="1"/>
          <p:nvPr/>
        </p:nvSpPr>
        <p:spPr>
          <a:xfrm>
            <a:off x="5380415" y="2991538"/>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1" name="テキスト ボックス 80"/>
          <p:cNvSpPr txBox="1"/>
          <p:nvPr/>
        </p:nvSpPr>
        <p:spPr>
          <a:xfrm>
            <a:off x="6021830" y="30096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3" name="テキスト ボックス 82"/>
          <p:cNvSpPr txBox="1"/>
          <p:nvPr/>
        </p:nvSpPr>
        <p:spPr>
          <a:xfrm>
            <a:off x="6992374" y="301032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5" name="テキスト ボックス 84"/>
          <p:cNvSpPr txBox="1"/>
          <p:nvPr/>
        </p:nvSpPr>
        <p:spPr>
          <a:xfrm>
            <a:off x="7541470" y="299623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6" name="テキスト ボックス 85"/>
          <p:cNvSpPr txBox="1"/>
          <p:nvPr/>
        </p:nvSpPr>
        <p:spPr>
          <a:xfrm>
            <a:off x="5344562" y="372634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8" name="テキスト ボックス 87"/>
          <p:cNvSpPr txBox="1"/>
          <p:nvPr/>
        </p:nvSpPr>
        <p:spPr>
          <a:xfrm>
            <a:off x="6075232" y="372634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1" name="テキスト ボックス 90"/>
          <p:cNvSpPr txBox="1"/>
          <p:nvPr/>
        </p:nvSpPr>
        <p:spPr>
          <a:xfrm>
            <a:off x="7042118" y="37240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2" name="テキスト ボックス 91"/>
          <p:cNvSpPr txBox="1"/>
          <p:nvPr/>
        </p:nvSpPr>
        <p:spPr>
          <a:xfrm>
            <a:off x="7778126" y="34462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4" name="テキスト ボックス 93"/>
          <p:cNvSpPr txBox="1"/>
          <p:nvPr/>
        </p:nvSpPr>
        <p:spPr>
          <a:xfrm>
            <a:off x="5373814" y="4446427"/>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7" name="テキスト ボックス 96"/>
          <p:cNvSpPr txBox="1"/>
          <p:nvPr/>
        </p:nvSpPr>
        <p:spPr>
          <a:xfrm>
            <a:off x="6298670" y="449242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9" name="テキスト ボックス 98"/>
          <p:cNvSpPr txBox="1"/>
          <p:nvPr/>
        </p:nvSpPr>
        <p:spPr>
          <a:xfrm>
            <a:off x="6985773" y="446521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101" name="テキスト ボックス 100"/>
          <p:cNvSpPr txBox="1"/>
          <p:nvPr/>
        </p:nvSpPr>
        <p:spPr>
          <a:xfrm>
            <a:off x="7534869" y="445112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114" name="テキスト ボックス 113"/>
          <p:cNvSpPr txBox="1"/>
          <p:nvPr/>
        </p:nvSpPr>
        <p:spPr>
          <a:xfrm>
            <a:off x="1252838" y="6309320"/>
            <a:ext cx="2632258" cy="369332"/>
          </a:xfrm>
          <a:prstGeom prst="rect">
            <a:avLst/>
          </a:prstGeom>
          <a:noFill/>
        </p:spPr>
        <p:txBody>
          <a:bodyPr wrap="square" rtlCol="0">
            <a:spAutoFit/>
          </a:bodyPr>
          <a:lstStyle/>
          <a:p>
            <a:r>
              <a:rPr lang="en-US" altLang="ja-JP" b="1" dirty="0" smtClean="0"/>
              <a:t>Density of States (DOS)</a:t>
            </a:r>
            <a:endParaRPr kumimoji="1" lang="ja-JP" altLang="en-US" b="1" dirty="0"/>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05" y="4907646"/>
            <a:ext cx="29622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8" name="直線矢印コネクタ 117"/>
          <p:cNvCxnSpPr/>
          <p:nvPr/>
        </p:nvCxnSpPr>
        <p:spPr>
          <a:xfrm flipV="1">
            <a:off x="713956" y="4875938"/>
            <a:ext cx="10738" cy="15857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rot="16200000">
            <a:off x="-123755" y="5260002"/>
            <a:ext cx="1074043" cy="369332"/>
          </a:xfrm>
          <a:prstGeom prst="rect">
            <a:avLst/>
          </a:prstGeom>
          <a:noFill/>
        </p:spPr>
        <p:txBody>
          <a:bodyPr wrap="square" rtlCol="0">
            <a:spAutoFit/>
          </a:bodyPr>
          <a:lstStyle/>
          <a:p>
            <a:r>
              <a:rPr kumimoji="1" lang="en-US" altLang="ja-JP" b="1" dirty="0" smtClean="0"/>
              <a:t>Energy</a:t>
            </a:r>
            <a:endParaRPr kumimoji="1" lang="ja-JP" altLang="en-US" b="1" dirty="0"/>
          </a:p>
        </p:txBody>
      </p:sp>
      <p:cxnSp>
        <p:nvCxnSpPr>
          <p:cNvPr id="120" name="直線矢印コネクタ 119"/>
          <p:cNvCxnSpPr/>
          <p:nvPr/>
        </p:nvCxnSpPr>
        <p:spPr>
          <a:xfrm>
            <a:off x="561556" y="6309320"/>
            <a:ext cx="33019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962" y="4969558"/>
            <a:ext cx="28956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2" name="直線矢印コネクタ 121"/>
          <p:cNvCxnSpPr/>
          <p:nvPr/>
        </p:nvCxnSpPr>
        <p:spPr>
          <a:xfrm>
            <a:off x="5067300" y="6309320"/>
            <a:ext cx="33019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5208962" y="4875938"/>
            <a:ext cx="10738" cy="15857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rot="16200000">
            <a:off x="4390976" y="5260002"/>
            <a:ext cx="1074043" cy="369332"/>
          </a:xfrm>
          <a:prstGeom prst="rect">
            <a:avLst/>
          </a:prstGeom>
          <a:noFill/>
        </p:spPr>
        <p:txBody>
          <a:bodyPr wrap="square" rtlCol="0">
            <a:spAutoFit/>
          </a:bodyPr>
          <a:lstStyle/>
          <a:p>
            <a:r>
              <a:rPr kumimoji="1" lang="en-US" altLang="ja-JP" b="1" dirty="0" smtClean="0"/>
              <a:t>Energy</a:t>
            </a:r>
            <a:endParaRPr kumimoji="1" lang="ja-JP" altLang="en-US" b="1" dirty="0"/>
          </a:p>
        </p:txBody>
      </p:sp>
      <p:sp>
        <p:nvSpPr>
          <p:cNvPr id="125" name="テキスト ボックス 124"/>
          <p:cNvSpPr txBox="1"/>
          <p:nvPr/>
        </p:nvSpPr>
        <p:spPr>
          <a:xfrm>
            <a:off x="5651142" y="6309320"/>
            <a:ext cx="2632258" cy="369332"/>
          </a:xfrm>
          <a:prstGeom prst="rect">
            <a:avLst/>
          </a:prstGeom>
          <a:noFill/>
        </p:spPr>
        <p:txBody>
          <a:bodyPr wrap="square" rtlCol="0">
            <a:spAutoFit/>
          </a:bodyPr>
          <a:lstStyle/>
          <a:p>
            <a:r>
              <a:rPr lang="en-US" altLang="ja-JP" b="1" dirty="0" smtClean="0"/>
              <a:t>Density of States (DOS)</a:t>
            </a:r>
            <a:endParaRPr kumimoji="1" lang="ja-JP" altLang="en-US" b="1" dirty="0"/>
          </a:p>
        </p:txBody>
      </p:sp>
    </p:spTree>
    <p:extLst>
      <p:ext uri="{BB962C8B-B14F-4D97-AF65-F5344CB8AC3E}">
        <p14:creationId xmlns:p14="http://schemas.microsoft.com/office/powerpoint/2010/main" val="1778793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smtClean="0">
                <a:solidFill>
                  <a:srgbClr val="3366FF"/>
                </a:solidFill>
              </a:rPr>
              <a:t>Mott insulator</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6</a:t>
            </a:fld>
            <a:endParaRPr kumimoji="1" lang="ja-JP" altLang="en-US"/>
          </a:p>
        </p:txBody>
      </p:sp>
      <p:grpSp>
        <p:nvGrpSpPr>
          <p:cNvPr id="20" name="グループ化 19"/>
          <p:cNvGrpSpPr/>
          <p:nvPr/>
        </p:nvGrpSpPr>
        <p:grpSpPr>
          <a:xfrm>
            <a:off x="1090811" y="2067107"/>
            <a:ext cx="2695178" cy="2728358"/>
            <a:chOff x="724694" y="1708754"/>
            <a:chExt cx="2695178" cy="2728358"/>
          </a:xfrm>
        </p:grpSpPr>
        <p:cxnSp>
          <p:nvCxnSpPr>
            <p:cNvPr id="21" name="直線コネクタ 20"/>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005878"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29" name="テキスト ボックス 28"/>
          <p:cNvSpPr txBox="1"/>
          <p:nvPr/>
        </p:nvSpPr>
        <p:spPr>
          <a:xfrm>
            <a:off x="1305857"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0" name="テキスト ボックス 29"/>
          <p:cNvSpPr txBox="1"/>
          <p:nvPr/>
        </p:nvSpPr>
        <p:spPr>
          <a:xfrm>
            <a:off x="1736548" y="234719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1" name="テキスト ボックス 30"/>
          <p:cNvSpPr txBox="1"/>
          <p:nvPr/>
        </p:nvSpPr>
        <p:spPr>
          <a:xfrm>
            <a:off x="2007709" y="20671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2" name="テキスト ボックス 31"/>
          <p:cNvSpPr txBox="1"/>
          <p:nvPr/>
        </p:nvSpPr>
        <p:spPr>
          <a:xfrm>
            <a:off x="2438400" y="2374884"/>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3" name="テキスト ボックス 32"/>
          <p:cNvSpPr txBox="1"/>
          <p:nvPr/>
        </p:nvSpPr>
        <p:spPr>
          <a:xfrm>
            <a:off x="2703434" y="23449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4" name="テキスト ボックス 33"/>
          <p:cNvSpPr txBox="1"/>
          <p:nvPr/>
        </p:nvSpPr>
        <p:spPr>
          <a:xfrm>
            <a:off x="3439442" y="206710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5" name="テキスト ボックス 34"/>
          <p:cNvSpPr txBox="1"/>
          <p:nvPr/>
        </p:nvSpPr>
        <p:spPr>
          <a:xfrm>
            <a:off x="3134125" y="2374884"/>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6" name="テキスト ボックス 35"/>
          <p:cNvSpPr txBox="1"/>
          <p:nvPr/>
        </p:nvSpPr>
        <p:spPr>
          <a:xfrm>
            <a:off x="1035130" y="3067273"/>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7" name="テキスト ボックス 36"/>
          <p:cNvSpPr txBox="1"/>
          <p:nvPr/>
        </p:nvSpPr>
        <p:spPr>
          <a:xfrm>
            <a:off x="1252838" y="306498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8" name="テキスト ボックス 37"/>
          <p:cNvSpPr txBox="1"/>
          <p:nvPr/>
        </p:nvSpPr>
        <p:spPr>
          <a:xfrm>
            <a:off x="1736548" y="286433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39" name="テキスト ボックス 38"/>
          <p:cNvSpPr txBox="1"/>
          <p:nvPr/>
        </p:nvSpPr>
        <p:spPr>
          <a:xfrm>
            <a:off x="1959986" y="311327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0" name="テキスト ボックス 39"/>
          <p:cNvSpPr txBox="1"/>
          <p:nvPr/>
        </p:nvSpPr>
        <p:spPr>
          <a:xfrm>
            <a:off x="2431744" y="280737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1" name="テキスト ボックス 40"/>
          <p:cNvSpPr txBox="1"/>
          <p:nvPr/>
        </p:nvSpPr>
        <p:spPr>
          <a:xfrm>
            <a:off x="2647089" y="308606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2" name="テキスト ボックス 41"/>
          <p:cNvSpPr txBox="1"/>
          <p:nvPr/>
        </p:nvSpPr>
        <p:spPr>
          <a:xfrm>
            <a:off x="3447535" y="307811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3" name="テキスト ボックス 42"/>
          <p:cNvSpPr txBox="1"/>
          <p:nvPr/>
        </p:nvSpPr>
        <p:spPr>
          <a:xfrm>
            <a:off x="3196185" y="307196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5" name="テキスト ボックス 44"/>
          <p:cNvSpPr txBox="1"/>
          <p:nvPr/>
        </p:nvSpPr>
        <p:spPr>
          <a:xfrm>
            <a:off x="999277"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6" name="テキスト ボックス 45"/>
          <p:cNvSpPr txBox="1"/>
          <p:nvPr/>
        </p:nvSpPr>
        <p:spPr>
          <a:xfrm>
            <a:off x="1299256"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7" name="テキスト ボックス 46"/>
          <p:cNvSpPr txBox="1"/>
          <p:nvPr/>
        </p:nvSpPr>
        <p:spPr>
          <a:xfrm>
            <a:off x="1729947" y="3802082"/>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8" name="テキスト ボックス 47"/>
          <p:cNvSpPr txBox="1"/>
          <p:nvPr/>
        </p:nvSpPr>
        <p:spPr>
          <a:xfrm>
            <a:off x="2001108" y="35219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49" name="テキスト ボックス 48"/>
          <p:cNvSpPr txBox="1"/>
          <p:nvPr/>
        </p:nvSpPr>
        <p:spPr>
          <a:xfrm>
            <a:off x="2431799" y="382977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0" name="テキスト ボックス 49"/>
          <p:cNvSpPr txBox="1"/>
          <p:nvPr/>
        </p:nvSpPr>
        <p:spPr>
          <a:xfrm>
            <a:off x="2696833" y="37997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1" name="テキスト ボックス 50"/>
          <p:cNvSpPr txBox="1"/>
          <p:nvPr/>
        </p:nvSpPr>
        <p:spPr>
          <a:xfrm>
            <a:off x="3432841" y="35219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2" name="テキスト ボックス 51"/>
          <p:cNvSpPr txBox="1"/>
          <p:nvPr/>
        </p:nvSpPr>
        <p:spPr>
          <a:xfrm>
            <a:off x="3127524" y="3829773"/>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3" name="テキスト ボックス 52"/>
          <p:cNvSpPr txBox="1"/>
          <p:nvPr/>
        </p:nvSpPr>
        <p:spPr>
          <a:xfrm>
            <a:off x="1028529" y="4522162"/>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4" name="テキスト ボックス 53"/>
          <p:cNvSpPr txBox="1"/>
          <p:nvPr/>
        </p:nvSpPr>
        <p:spPr>
          <a:xfrm>
            <a:off x="1246237" y="451987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5" name="テキスト ボックス 54"/>
          <p:cNvSpPr txBox="1"/>
          <p:nvPr/>
        </p:nvSpPr>
        <p:spPr>
          <a:xfrm>
            <a:off x="1729947" y="431922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6" name="テキスト ボックス 55"/>
          <p:cNvSpPr txBox="1"/>
          <p:nvPr/>
        </p:nvSpPr>
        <p:spPr>
          <a:xfrm>
            <a:off x="1953385" y="45681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7" name="テキスト ボックス 56"/>
          <p:cNvSpPr txBox="1"/>
          <p:nvPr/>
        </p:nvSpPr>
        <p:spPr>
          <a:xfrm>
            <a:off x="2425143" y="426225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8" name="テキスト ボックス 57"/>
          <p:cNvSpPr txBox="1"/>
          <p:nvPr/>
        </p:nvSpPr>
        <p:spPr>
          <a:xfrm>
            <a:off x="2640488" y="454095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59" name="テキスト ボックス 58"/>
          <p:cNvSpPr txBox="1"/>
          <p:nvPr/>
        </p:nvSpPr>
        <p:spPr>
          <a:xfrm>
            <a:off x="3440934" y="453300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60" name="テキスト ボックス 59"/>
          <p:cNvSpPr txBox="1"/>
          <p:nvPr/>
        </p:nvSpPr>
        <p:spPr>
          <a:xfrm>
            <a:off x="3189584" y="4526855"/>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grpSp>
        <p:nvGrpSpPr>
          <p:cNvPr id="61" name="グループ化 60"/>
          <p:cNvGrpSpPr/>
          <p:nvPr/>
        </p:nvGrpSpPr>
        <p:grpSpPr>
          <a:xfrm>
            <a:off x="5436096" y="1991372"/>
            <a:ext cx="2695178" cy="2728358"/>
            <a:chOff x="724694" y="1708754"/>
            <a:chExt cx="2695178" cy="2728358"/>
          </a:xfrm>
        </p:grpSpPr>
        <p:cxnSp>
          <p:nvCxnSpPr>
            <p:cNvPr id="62" name="直線コネクタ 61"/>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5351163" y="227145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2" name="テキスト ボックス 71"/>
          <p:cNvSpPr txBox="1"/>
          <p:nvPr/>
        </p:nvSpPr>
        <p:spPr>
          <a:xfrm>
            <a:off x="6081833" y="2271458"/>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4" name="テキスト ボックス 73"/>
          <p:cNvSpPr txBox="1"/>
          <p:nvPr/>
        </p:nvSpPr>
        <p:spPr>
          <a:xfrm>
            <a:off x="6783685" y="229914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7" name="テキスト ボックス 76"/>
          <p:cNvSpPr txBox="1"/>
          <p:nvPr/>
        </p:nvSpPr>
        <p:spPr>
          <a:xfrm>
            <a:off x="7479410" y="2299149"/>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78" name="テキスト ボックス 77"/>
          <p:cNvSpPr txBox="1"/>
          <p:nvPr/>
        </p:nvSpPr>
        <p:spPr>
          <a:xfrm>
            <a:off x="5380415" y="2991538"/>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1" name="テキスト ボックス 80"/>
          <p:cNvSpPr txBox="1"/>
          <p:nvPr/>
        </p:nvSpPr>
        <p:spPr>
          <a:xfrm>
            <a:off x="6021830" y="300969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3" name="テキスト ボックス 82"/>
          <p:cNvSpPr txBox="1"/>
          <p:nvPr/>
        </p:nvSpPr>
        <p:spPr>
          <a:xfrm>
            <a:off x="6992374" y="301032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5" name="テキスト ボックス 84"/>
          <p:cNvSpPr txBox="1"/>
          <p:nvPr/>
        </p:nvSpPr>
        <p:spPr>
          <a:xfrm>
            <a:off x="7541470" y="299623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6" name="テキスト ボックス 85"/>
          <p:cNvSpPr txBox="1"/>
          <p:nvPr/>
        </p:nvSpPr>
        <p:spPr>
          <a:xfrm>
            <a:off x="5344562" y="372634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88" name="テキスト ボックス 87"/>
          <p:cNvSpPr txBox="1"/>
          <p:nvPr/>
        </p:nvSpPr>
        <p:spPr>
          <a:xfrm>
            <a:off x="6075232" y="3726347"/>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1" name="テキスト ボックス 90"/>
          <p:cNvSpPr txBox="1"/>
          <p:nvPr/>
        </p:nvSpPr>
        <p:spPr>
          <a:xfrm>
            <a:off x="7042118" y="37240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2" name="テキスト ボックス 91"/>
          <p:cNvSpPr txBox="1"/>
          <p:nvPr/>
        </p:nvSpPr>
        <p:spPr>
          <a:xfrm>
            <a:off x="7778126" y="3446261"/>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4" name="テキスト ボックス 93"/>
          <p:cNvSpPr txBox="1"/>
          <p:nvPr/>
        </p:nvSpPr>
        <p:spPr>
          <a:xfrm>
            <a:off x="5373814" y="4446427"/>
            <a:ext cx="270727"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7" name="テキスト ボックス 96"/>
          <p:cNvSpPr txBox="1"/>
          <p:nvPr/>
        </p:nvSpPr>
        <p:spPr>
          <a:xfrm>
            <a:off x="6298670" y="449242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99" name="テキスト ボックス 98"/>
          <p:cNvSpPr txBox="1"/>
          <p:nvPr/>
        </p:nvSpPr>
        <p:spPr>
          <a:xfrm>
            <a:off x="6985773" y="4465216"/>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101" name="テキスト ボックス 100"/>
          <p:cNvSpPr txBox="1"/>
          <p:nvPr/>
        </p:nvSpPr>
        <p:spPr>
          <a:xfrm>
            <a:off x="7534869" y="4451120"/>
            <a:ext cx="430691" cy="307777"/>
          </a:xfrm>
          <a:prstGeom prst="rect">
            <a:avLst/>
          </a:prstGeom>
          <a:noFill/>
        </p:spPr>
        <p:txBody>
          <a:bodyPr wrap="square" rtlCol="0">
            <a:spAutoFit/>
          </a:bodyPr>
          <a:lstStyle/>
          <a:p>
            <a:r>
              <a:rPr lang="ja-JP" altLang="en-US" sz="1400" b="1" dirty="0">
                <a:solidFill>
                  <a:srgbClr val="FFFF00"/>
                </a:solidFill>
              </a:rPr>
              <a:t>●</a:t>
            </a:r>
            <a:endParaRPr kumimoji="1" lang="ja-JP" altLang="en-US" sz="1400" b="1" dirty="0">
              <a:solidFill>
                <a:srgbClr val="FFFF00"/>
              </a:solidFill>
            </a:endParaRPr>
          </a:p>
        </p:txBody>
      </p:sp>
      <p:sp>
        <p:nvSpPr>
          <p:cNvPr id="114" name="テキスト ボックス 113"/>
          <p:cNvSpPr txBox="1"/>
          <p:nvPr/>
        </p:nvSpPr>
        <p:spPr>
          <a:xfrm>
            <a:off x="1252838" y="6309320"/>
            <a:ext cx="2632258" cy="369332"/>
          </a:xfrm>
          <a:prstGeom prst="rect">
            <a:avLst/>
          </a:prstGeom>
          <a:noFill/>
        </p:spPr>
        <p:txBody>
          <a:bodyPr wrap="square" rtlCol="0">
            <a:spAutoFit/>
          </a:bodyPr>
          <a:lstStyle/>
          <a:p>
            <a:r>
              <a:rPr lang="en-US" altLang="ja-JP" b="1" dirty="0" smtClean="0"/>
              <a:t>Density of States (DOS)</a:t>
            </a:r>
            <a:endParaRPr kumimoji="1" lang="ja-JP" altLang="en-US" b="1" dirty="0"/>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05" y="4907646"/>
            <a:ext cx="29622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8" name="直線矢印コネクタ 117"/>
          <p:cNvCxnSpPr/>
          <p:nvPr/>
        </p:nvCxnSpPr>
        <p:spPr>
          <a:xfrm flipV="1">
            <a:off x="713956" y="4875938"/>
            <a:ext cx="10738" cy="15857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rot="16200000">
            <a:off x="-123755" y="5260002"/>
            <a:ext cx="1074043" cy="369332"/>
          </a:xfrm>
          <a:prstGeom prst="rect">
            <a:avLst/>
          </a:prstGeom>
          <a:noFill/>
        </p:spPr>
        <p:txBody>
          <a:bodyPr wrap="square" rtlCol="0">
            <a:spAutoFit/>
          </a:bodyPr>
          <a:lstStyle/>
          <a:p>
            <a:r>
              <a:rPr kumimoji="1" lang="en-US" altLang="ja-JP" b="1" dirty="0" smtClean="0"/>
              <a:t>Energy</a:t>
            </a:r>
            <a:endParaRPr kumimoji="1" lang="ja-JP" altLang="en-US" b="1" dirty="0"/>
          </a:p>
        </p:txBody>
      </p:sp>
      <p:cxnSp>
        <p:nvCxnSpPr>
          <p:cNvPr id="120" name="直線矢印コネクタ 119"/>
          <p:cNvCxnSpPr/>
          <p:nvPr/>
        </p:nvCxnSpPr>
        <p:spPr>
          <a:xfrm>
            <a:off x="561556" y="6309320"/>
            <a:ext cx="33019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962" y="4991612"/>
            <a:ext cx="28670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4" name="直線矢印コネクタ 83"/>
          <p:cNvCxnSpPr/>
          <p:nvPr/>
        </p:nvCxnSpPr>
        <p:spPr>
          <a:xfrm>
            <a:off x="5067300" y="6309320"/>
            <a:ext cx="33019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5208962" y="4875938"/>
            <a:ext cx="10738" cy="15857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rot="16200000">
            <a:off x="4390976" y="5260002"/>
            <a:ext cx="1074043" cy="369332"/>
          </a:xfrm>
          <a:prstGeom prst="rect">
            <a:avLst/>
          </a:prstGeom>
          <a:noFill/>
        </p:spPr>
        <p:txBody>
          <a:bodyPr wrap="square" rtlCol="0">
            <a:spAutoFit/>
          </a:bodyPr>
          <a:lstStyle/>
          <a:p>
            <a:r>
              <a:rPr kumimoji="1" lang="en-US" altLang="ja-JP" b="1" dirty="0" smtClean="0"/>
              <a:t>Energy</a:t>
            </a:r>
            <a:endParaRPr kumimoji="1" lang="ja-JP" altLang="en-US" b="1" dirty="0"/>
          </a:p>
        </p:txBody>
      </p:sp>
      <p:sp>
        <p:nvSpPr>
          <p:cNvPr id="90" name="テキスト ボックス 89"/>
          <p:cNvSpPr txBox="1"/>
          <p:nvPr/>
        </p:nvSpPr>
        <p:spPr>
          <a:xfrm>
            <a:off x="5651142" y="6309320"/>
            <a:ext cx="2632258" cy="369332"/>
          </a:xfrm>
          <a:prstGeom prst="rect">
            <a:avLst/>
          </a:prstGeom>
          <a:noFill/>
        </p:spPr>
        <p:txBody>
          <a:bodyPr wrap="square" rtlCol="0">
            <a:spAutoFit/>
          </a:bodyPr>
          <a:lstStyle/>
          <a:p>
            <a:r>
              <a:rPr lang="en-US" altLang="ja-JP" b="1" dirty="0" smtClean="0"/>
              <a:t>Density of States (DOS)</a:t>
            </a:r>
            <a:endParaRPr kumimoji="1" lang="ja-JP" altLang="en-US" b="1" dirty="0"/>
          </a:p>
        </p:txBody>
      </p:sp>
      <p:cxnSp>
        <p:nvCxnSpPr>
          <p:cNvPr id="9" name="直線矢印コネクタ 8"/>
          <p:cNvCxnSpPr/>
          <p:nvPr/>
        </p:nvCxnSpPr>
        <p:spPr>
          <a:xfrm>
            <a:off x="8131274" y="5301208"/>
            <a:ext cx="0" cy="68048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123461" y="5418181"/>
            <a:ext cx="542888" cy="461665"/>
          </a:xfrm>
          <a:prstGeom prst="rect">
            <a:avLst/>
          </a:prstGeom>
          <a:noFill/>
        </p:spPr>
        <p:txBody>
          <a:bodyPr wrap="square" rtlCol="0">
            <a:spAutoFit/>
          </a:bodyPr>
          <a:lstStyle/>
          <a:p>
            <a:r>
              <a:rPr kumimoji="1" lang="en-US" altLang="ja-JP" sz="2400" b="1" i="1" dirty="0" smtClean="0">
                <a:solidFill>
                  <a:srgbClr val="FF0000"/>
                </a:solidFill>
              </a:rPr>
              <a:t>U</a:t>
            </a:r>
            <a:endParaRPr kumimoji="1" lang="ja-JP" altLang="en-US" sz="2400" b="1" i="1" dirty="0">
              <a:solidFill>
                <a:srgbClr val="FF0000"/>
              </a:solidFill>
            </a:endParaRPr>
          </a:p>
        </p:txBody>
      </p:sp>
      <p:sp>
        <p:nvSpPr>
          <p:cNvPr id="93" name="テキスト ボックス 92"/>
          <p:cNvSpPr txBox="1"/>
          <p:nvPr/>
        </p:nvSpPr>
        <p:spPr>
          <a:xfrm>
            <a:off x="6352868" y="1536517"/>
            <a:ext cx="1076952" cy="461665"/>
          </a:xfrm>
          <a:prstGeom prst="rect">
            <a:avLst/>
          </a:prstGeom>
          <a:noFill/>
        </p:spPr>
        <p:txBody>
          <a:bodyPr wrap="square" rtlCol="0">
            <a:spAutoFit/>
          </a:bodyPr>
          <a:lstStyle/>
          <a:p>
            <a:r>
              <a:rPr kumimoji="1" lang="en-US" altLang="ja-JP" sz="2400" b="1" i="1" dirty="0" smtClean="0">
                <a:solidFill>
                  <a:srgbClr val="FF0000"/>
                </a:solidFill>
              </a:rPr>
              <a:t>U </a:t>
            </a:r>
            <a:r>
              <a:rPr kumimoji="1" lang="ja-JP" altLang="en-US" sz="2400" b="1" i="1" dirty="0" smtClean="0">
                <a:solidFill>
                  <a:srgbClr val="FF0000"/>
                </a:solidFill>
              </a:rPr>
              <a:t>≠ </a:t>
            </a:r>
            <a:r>
              <a:rPr kumimoji="1" lang="en-US" altLang="ja-JP" sz="2400" b="1" i="1" dirty="0" smtClean="0">
                <a:solidFill>
                  <a:srgbClr val="FF0000"/>
                </a:solidFill>
              </a:rPr>
              <a:t>0</a:t>
            </a:r>
            <a:endParaRPr kumimoji="1" lang="ja-JP" altLang="en-US" sz="2400" b="1" i="1" dirty="0">
              <a:solidFill>
                <a:srgbClr val="FF0000"/>
              </a:solidFill>
            </a:endParaRPr>
          </a:p>
        </p:txBody>
      </p:sp>
      <p:sp>
        <p:nvSpPr>
          <p:cNvPr id="95" name="テキスト ボックス 94"/>
          <p:cNvSpPr txBox="1"/>
          <p:nvPr/>
        </p:nvSpPr>
        <p:spPr>
          <a:xfrm>
            <a:off x="1899924" y="1558866"/>
            <a:ext cx="1076952" cy="461665"/>
          </a:xfrm>
          <a:prstGeom prst="rect">
            <a:avLst/>
          </a:prstGeom>
          <a:noFill/>
        </p:spPr>
        <p:txBody>
          <a:bodyPr wrap="square" rtlCol="0">
            <a:spAutoFit/>
          </a:bodyPr>
          <a:lstStyle/>
          <a:p>
            <a:r>
              <a:rPr kumimoji="1" lang="en-US" altLang="ja-JP" sz="2400" b="1" i="1" dirty="0" smtClean="0">
                <a:solidFill>
                  <a:srgbClr val="FF0000"/>
                </a:solidFill>
              </a:rPr>
              <a:t>U </a:t>
            </a:r>
            <a:r>
              <a:rPr lang="en-US" altLang="ja-JP" sz="2400" b="1" i="1" dirty="0">
                <a:solidFill>
                  <a:srgbClr val="FF0000"/>
                </a:solidFill>
              </a:rPr>
              <a:t>=</a:t>
            </a:r>
            <a:r>
              <a:rPr kumimoji="1" lang="ja-JP" altLang="en-US" sz="2400" b="1" i="1" dirty="0" smtClean="0">
                <a:solidFill>
                  <a:srgbClr val="FF0000"/>
                </a:solidFill>
              </a:rPr>
              <a:t> </a:t>
            </a:r>
            <a:r>
              <a:rPr kumimoji="1" lang="en-US" altLang="ja-JP" sz="2400" b="1" i="1" dirty="0" smtClean="0">
                <a:solidFill>
                  <a:srgbClr val="FF0000"/>
                </a:solidFill>
              </a:rPr>
              <a:t>0</a:t>
            </a:r>
            <a:endParaRPr kumimoji="1" lang="ja-JP" altLang="en-US" sz="2400" b="1" i="1" dirty="0">
              <a:solidFill>
                <a:srgbClr val="FF0000"/>
              </a:solidFill>
            </a:endParaRPr>
          </a:p>
        </p:txBody>
      </p:sp>
      <p:cxnSp>
        <p:nvCxnSpPr>
          <p:cNvPr id="12" name="直線矢印コネクタ 11"/>
          <p:cNvCxnSpPr/>
          <p:nvPr/>
        </p:nvCxnSpPr>
        <p:spPr>
          <a:xfrm flipH="1">
            <a:off x="5455341" y="2043085"/>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H="1">
            <a:off x="6891344" y="2043085"/>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a:off x="6188410" y="2740167"/>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5455340" y="3474850"/>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7650632" y="2709033"/>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6891343" y="3497974"/>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6134739" y="2084251"/>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5450568" y="2740167"/>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7640002" y="2010321"/>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6915793" y="2782745"/>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6158047" y="3474850"/>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5464871" y="4180666"/>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a:off x="6111989" y="4217051"/>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7628705" y="4190363"/>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7625113" y="3466712"/>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6915793" y="4196950"/>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36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FontTx/>
              <a:buNone/>
            </a:pPr>
            <a:r>
              <a:rPr lang="en-US" altLang="ja-JP" sz="4400" b="1" dirty="0">
                <a:solidFill>
                  <a:srgbClr val="3366FF"/>
                </a:solidFill>
              </a:rPr>
              <a:t>f</a:t>
            </a:r>
            <a:r>
              <a:rPr lang="en-US" altLang="ja-JP" sz="4400" b="1" dirty="0" smtClean="0">
                <a:solidFill>
                  <a:srgbClr val="3366FF"/>
                </a:solidFill>
              </a:rPr>
              <a:t>illing control</a:t>
            </a:r>
            <a:endParaRPr lang="ja-JP" altLang="en-US" sz="4400" b="1" dirty="0">
              <a:solidFill>
                <a:srgbClr val="3366FF"/>
              </a:solidFill>
            </a:endParaRPr>
          </a:p>
        </p:txBody>
      </p:sp>
      <p:grpSp>
        <p:nvGrpSpPr>
          <p:cNvPr id="61" name="グループ化 60"/>
          <p:cNvGrpSpPr/>
          <p:nvPr/>
        </p:nvGrpSpPr>
        <p:grpSpPr>
          <a:xfrm>
            <a:off x="5436096" y="1991372"/>
            <a:ext cx="2695178" cy="2728358"/>
            <a:chOff x="724694" y="1708754"/>
            <a:chExt cx="2695178" cy="2728358"/>
          </a:xfrm>
        </p:grpSpPr>
        <p:cxnSp>
          <p:nvCxnSpPr>
            <p:cNvPr id="62" name="直線コネクタ 61"/>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5351163" y="2271458"/>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72" name="テキスト ボックス 71"/>
          <p:cNvSpPr txBox="1"/>
          <p:nvPr/>
        </p:nvSpPr>
        <p:spPr>
          <a:xfrm>
            <a:off x="6081833" y="2271458"/>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74" name="テキスト ボックス 73"/>
          <p:cNvSpPr txBox="1"/>
          <p:nvPr/>
        </p:nvSpPr>
        <p:spPr>
          <a:xfrm>
            <a:off x="6783685" y="2299149"/>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77" name="テキスト ボックス 76"/>
          <p:cNvSpPr txBox="1"/>
          <p:nvPr/>
        </p:nvSpPr>
        <p:spPr>
          <a:xfrm>
            <a:off x="7479410" y="2299149"/>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78" name="テキスト ボックス 77"/>
          <p:cNvSpPr txBox="1"/>
          <p:nvPr/>
        </p:nvSpPr>
        <p:spPr>
          <a:xfrm>
            <a:off x="5380415" y="2991538"/>
            <a:ext cx="270727" cy="307777"/>
          </a:xfrm>
          <a:prstGeom prst="rect">
            <a:avLst/>
          </a:prstGeom>
          <a:noFill/>
        </p:spPr>
        <p:txBody>
          <a:bodyPr wrap="square" rtlCol="0">
            <a:spAutoFit/>
          </a:bodyPr>
          <a:lstStyle/>
          <a:p>
            <a:r>
              <a:rPr lang="ja-JP" altLang="en-US" sz="1400" b="1" dirty="0">
                <a:solidFill>
                  <a:srgbClr val="FFFF00"/>
                </a:solidFill>
              </a:rPr>
              <a:t>●</a:t>
            </a:r>
          </a:p>
        </p:txBody>
      </p:sp>
      <p:sp>
        <p:nvSpPr>
          <p:cNvPr id="81" name="テキスト ボックス 80"/>
          <p:cNvSpPr txBox="1"/>
          <p:nvPr/>
        </p:nvSpPr>
        <p:spPr>
          <a:xfrm>
            <a:off x="6021830" y="3009696"/>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85" name="テキスト ボックス 84"/>
          <p:cNvSpPr txBox="1"/>
          <p:nvPr/>
        </p:nvSpPr>
        <p:spPr>
          <a:xfrm>
            <a:off x="7541470" y="2996231"/>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86" name="テキスト ボックス 85"/>
          <p:cNvSpPr txBox="1"/>
          <p:nvPr/>
        </p:nvSpPr>
        <p:spPr>
          <a:xfrm>
            <a:off x="5344562" y="3726347"/>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88" name="テキスト ボックス 87"/>
          <p:cNvSpPr txBox="1"/>
          <p:nvPr/>
        </p:nvSpPr>
        <p:spPr>
          <a:xfrm>
            <a:off x="6075232" y="3726347"/>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91" name="テキスト ボックス 90"/>
          <p:cNvSpPr txBox="1"/>
          <p:nvPr/>
        </p:nvSpPr>
        <p:spPr>
          <a:xfrm>
            <a:off x="7042118" y="3724061"/>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92" name="テキスト ボックス 91"/>
          <p:cNvSpPr txBox="1"/>
          <p:nvPr/>
        </p:nvSpPr>
        <p:spPr>
          <a:xfrm>
            <a:off x="7778126" y="3446261"/>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94" name="テキスト ボックス 93"/>
          <p:cNvSpPr txBox="1"/>
          <p:nvPr/>
        </p:nvSpPr>
        <p:spPr>
          <a:xfrm>
            <a:off x="5373814" y="4446427"/>
            <a:ext cx="270727" cy="307777"/>
          </a:xfrm>
          <a:prstGeom prst="rect">
            <a:avLst/>
          </a:prstGeom>
          <a:noFill/>
        </p:spPr>
        <p:txBody>
          <a:bodyPr wrap="square" rtlCol="0">
            <a:spAutoFit/>
          </a:bodyPr>
          <a:lstStyle/>
          <a:p>
            <a:r>
              <a:rPr lang="ja-JP" altLang="en-US" sz="1400" b="1" dirty="0">
                <a:solidFill>
                  <a:srgbClr val="FFFF00"/>
                </a:solidFill>
              </a:rPr>
              <a:t>●</a:t>
            </a:r>
          </a:p>
        </p:txBody>
      </p:sp>
      <p:sp>
        <p:nvSpPr>
          <p:cNvPr id="97" name="テキスト ボックス 96"/>
          <p:cNvSpPr txBox="1"/>
          <p:nvPr/>
        </p:nvSpPr>
        <p:spPr>
          <a:xfrm>
            <a:off x="6298670" y="4492426"/>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99" name="テキスト ボックス 98"/>
          <p:cNvSpPr txBox="1"/>
          <p:nvPr/>
        </p:nvSpPr>
        <p:spPr>
          <a:xfrm>
            <a:off x="6985773" y="4465216"/>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01" name="テキスト ボックス 100"/>
          <p:cNvSpPr txBox="1"/>
          <p:nvPr/>
        </p:nvSpPr>
        <p:spPr>
          <a:xfrm>
            <a:off x="7534869" y="4451120"/>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93" name="テキスト ボックス 92"/>
          <p:cNvSpPr txBox="1"/>
          <p:nvPr/>
        </p:nvSpPr>
        <p:spPr>
          <a:xfrm>
            <a:off x="6352868" y="1536517"/>
            <a:ext cx="1076952" cy="461665"/>
          </a:xfrm>
          <a:prstGeom prst="rect">
            <a:avLst/>
          </a:prstGeom>
          <a:noFill/>
        </p:spPr>
        <p:txBody>
          <a:bodyPr wrap="square" rtlCol="0">
            <a:spAutoFit/>
          </a:bodyPr>
          <a:lstStyle/>
          <a:p>
            <a:r>
              <a:rPr lang="en-US" altLang="ja-JP" sz="2400" b="1" i="1" dirty="0" smtClean="0">
                <a:solidFill>
                  <a:srgbClr val="FF0000"/>
                </a:solidFill>
              </a:rPr>
              <a:t>U </a:t>
            </a:r>
            <a:r>
              <a:rPr lang="en-US" altLang="ja-JP" sz="2400" b="1" i="1" dirty="0">
                <a:solidFill>
                  <a:srgbClr val="FF0000"/>
                </a:solidFill>
              </a:rPr>
              <a:t>&gt;</a:t>
            </a:r>
            <a:r>
              <a:rPr lang="ja-JP" altLang="en-US" sz="2400" b="1" i="1" dirty="0" smtClean="0">
                <a:solidFill>
                  <a:srgbClr val="FF0000"/>
                </a:solidFill>
              </a:rPr>
              <a:t> </a:t>
            </a:r>
            <a:r>
              <a:rPr lang="en-US" altLang="ja-JP" sz="2400" b="1" i="1" dirty="0">
                <a:solidFill>
                  <a:srgbClr val="FF0000"/>
                </a:solidFill>
              </a:rPr>
              <a:t>t</a:t>
            </a:r>
            <a:endParaRPr lang="ja-JP" altLang="en-US" sz="2400" b="1" i="1" dirty="0">
              <a:solidFill>
                <a:srgbClr val="FF0000"/>
              </a:solidFill>
            </a:endParaRPr>
          </a:p>
        </p:txBody>
      </p:sp>
      <p:sp>
        <p:nvSpPr>
          <p:cNvPr id="95" name="テキスト ボックス 94"/>
          <p:cNvSpPr txBox="1"/>
          <p:nvPr/>
        </p:nvSpPr>
        <p:spPr>
          <a:xfrm>
            <a:off x="1899924" y="1558866"/>
            <a:ext cx="1076952" cy="461665"/>
          </a:xfrm>
          <a:prstGeom prst="rect">
            <a:avLst/>
          </a:prstGeom>
          <a:noFill/>
        </p:spPr>
        <p:txBody>
          <a:bodyPr wrap="square" rtlCol="0">
            <a:spAutoFit/>
          </a:bodyPr>
          <a:lstStyle/>
          <a:p>
            <a:r>
              <a:rPr lang="en-US" altLang="ja-JP" sz="2400" b="1" i="1" dirty="0" smtClean="0">
                <a:solidFill>
                  <a:srgbClr val="FF0000"/>
                </a:solidFill>
              </a:rPr>
              <a:t>U &lt;</a:t>
            </a:r>
            <a:r>
              <a:rPr lang="ja-JP" altLang="en-US" sz="2400" b="1" i="1" dirty="0" smtClean="0">
                <a:solidFill>
                  <a:srgbClr val="FF0000"/>
                </a:solidFill>
              </a:rPr>
              <a:t> </a:t>
            </a:r>
            <a:r>
              <a:rPr lang="en-US" altLang="ja-JP" sz="2400" b="1" i="1" dirty="0">
                <a:solidFill>
                  <a:srgbClr val="FF0000"/>
                </a:solidFill>
              </a:rPr>
              <a:t>t</a:t>
            </a:r>
            <a:endParaRPr lang="ja-JP" altLang="en-US" sz="2400" b="1" i="1" dirty="0">
              <a:solidFill>
                <a:srgbClr val="FF0000"/>
              </a:solidFill>
            </a:endParaRPr>
          </a:p>
        </p:txBody>
      </p:sp>
      <p:cxnSp>
        <p:nvCxnSpPr>
          <p:cNvPr id="12" name="直線矢印コネクタ 11"/>
          <p:cNvCxnSpPr/>
          <p:nvPr/>
        </p:nvCxnSpPr>
        <p:spPr>
          <a:xfrm flipH="1">
            <a:off x="5455341" y="2043085"/>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H="1">
            <a:off x="6891344" y="2043085"/>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H="1">
            <a:off x="6188410" y="2740167"/>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5455340" y="3474850"/>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7650632" y="2709033"/>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6891343" y="3497974"/>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6134739" y="2084251"/>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5450568" y="2740167"/>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7640002" y="2010321"/>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6158047" y="3474850"/>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5464871" y="4180666"/>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H="1">
            <a:off x="6111989" y="4217051"/>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H="1">
            <a:off x="7628705" y="4190363"/>
            <a:ext cx="455321" cy="51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7625113" y="3466712"/>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6915793" y="4196950"/>
            <a:ext cx="436258"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a:off x="6594305" y="2777706"/>
            <a:ext cx="485015" cy="5745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6701588" y="2834154"/>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grpSp>
        <p:nvGrpSpPr>
          <p:cNvPr id="160" name="グループ化 159"/>
          <p:cNvGrpSpPr/>
          <p:nvPr/>
        </p:nvGrpSpPr>
        <p:grpSpPr>
          <a:xfrm>
            <a:off x="1020508" y="1995755"/>
            <a:ext cx="2695178" cy="2728358"/>
            <a:chOff x="724694" y="1708754"/>
            <a:chExt cx="2695178" cy="2728358"/>
          </a:xfrm>
        </p:grpSpPr>
        <p:cxnSp>
          <p:nvCxnSpPr>
            <p:cNvPr id="161" name="直線コネクタ 160"/>
            <p:cNvCxnSpPr/>
            <p:nvPr/>
          </p:nvCxnSpPr>
          <p:spPr>
            <a:xfrm>
              <a:off x="724694" y="198884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724694" y="270892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724694" y="3402227"/>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724694" y="4149080"/>
              <a:ext cx="2695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97160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1664774"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241176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3131840" y="1708754"/>
              <a:ext cx="0" cy="2728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テキスト ボックス 168"/>
          <p:cNvSpPr txBox="1"/>
          <p:nvPr/>
        </p:nvSpPr>
        <p:spPr>
          <a:xfrm>
            <a:off x="935575" y="2275841"/>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0" name="テキスト ボックス 169"/>
          <p:cNvSpPr txBox="1"/>
          <p:nvPr/>
        </p:nvSpPr>
        <p:spPr>
          <a:xfrm>
            <a:off x="1666245" y="2275841"/>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1" name="テキスト ボックス 170"/>
          <p:cNvSpPr txBox="1"/>
          <p:nvPr/>
        </p:nvSpPr>
        <p:spPr>
          <a:xfrm>
            <a:off x="2368097" y="2303532"/>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2" name="テキスト ボックス 171"/>
          <p:cNvSpPr txBox="1"/>
          <p:nvPr/>
        </p:nvSpPr>
        <p:spPr>
          <a:xfrm>
            <a:off x="3063822" y="2303532"/>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3" name="テキスト ボックス 172"/>
          <p:cNvSpPr txBox="1"/>
          <p:nvPr/>
        </p:nvSpPr>
        <p:spPr>
          <a:xfrm>
            <a:off x="964827" y="2995921"/>
            <a:ext cx="270727" cy="307777"/>
          </a:xfrm>
          <a:prstGeom prst="rect">
            <a:avLst/>
          </a:prstGeom>
          <a:noFill/>
        </p:spPr>
        <p:txBody>
          <a:bodyPr wrap="square" rtlCol="0">
            <a:spAutoFit/>
          </a:bodyPr>
          <a:lstStyle/>
          <a:p>
            <a:r>
              <a:rPr lang="ja-JP" altLang="en-US" sz="1400" b="1" dirty="0">
                <a:solidFill>
                  <a:srgbClr val="FFFF00"/>
                </a:solidFill>
              </a:rPr>
              <a:t>●</a:t>
            </a:r>
          </a:p>
        </p:txBody>
      </p:sp>
      <p:sp>
        <p:nvSpPr>
          <p:cNvPr id="174" name="テキスト ボックス 173"/>
          <p:cNvSpPr txBox="1"/>
          <p:nvPr/>
        </p:nvSpPr>
        <p:spPr>
          <a:xfrm>
            <a:off x="1606242" y="3014079"/>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5" name="テキスト ボックス 174"/>
          <p:cNvSpPr txBox="1"/>
          <p:nvPr/>
        </p:nvSpPr>
        <p:spPr>
          <a:xfrm>
            <a:off x="3125882" y="3000614"/>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6" name="テキスト ボックス 175"/>
          <p:cNvSpPr txBox="1"/>
          <p:nvPr/>
        </p:nvSpPr>
        <p:spPr>
          <a:xfrm>
            <a:off x="928974" y="3730730"/>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7" name="テキスト ボックス 176"/>
          <p:cNvSpPr txBox="1"/>
          <p:nvPr/>
        </p:nvSpPr>
        <p:spPr>
          <a:xfrm>
            <a:off x="1659644" y="3730730"/>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78" name="テキスト ボックス 177"/>
          <p:cNvSpPr txBox="1"/>
          <p:nvPr/>
        </p:nvSpPr>
        <p:spPr>
          <a:xfrm>
            <a:off x="2626530" y="3728444"/>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80" name="テキスト ボックス 179"/>
          <p:cNvSpPr txBox="1"/>
          <p:nvPr/>
        </p:nvSpPr>
        <p:spPr>
          <a:xfrm>
            <a:off x="958226" y="4450810"/>
            <a:ext cx="270727" cy="307777"/>
          </a:xfrm>
          <a:prstGeom prst="rect">
            <a:avLst/>
          </a:prstGeom>
          <a:noFill/>
        </p:spPr>
        <p:txBody>
          <a:bodyPr wrap="square" rtlCol="0">
            <a:spAutoFit/>
          </a:bodyPr>
          <a:lstStyle/>
          <a:p>
            <a:r>
              <a:rPr lang="ja-JP" altLang="en-US" sz="1400" b="1" dirty="0">
                <a:solidFill>
                  <a:srgbClr val="FFFF00"/>
                </a:solidFill>
              </a:rPr>
              <a:t>●</a:t>
            </a:r>
          </a:p>
        </p:txBody>
      </p:sp>
      <p:sp>
        <p:nvSpPr>
          <p:cNvPr id="182" name="テキスト ボックス 181"/>
          <p:cNvSpPr txBox="1"/>
          <p:nvPr/>
        </p:nvSpPr>
        <p:spPr>
          <a:xfrm>
            <a:off x="2570185" y="4469599"/>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83" name="テキスト ボックス 182"/>
          <p:cNvSpPr txBox="1"/>
          <p:nvPr/>
        </p:nvSpPr>
        <p:spPr>
          <a:xfrm>
            <a:off x="3119281" y="4455503"/>
            <a:ext cx="430691" cy="307777"/>
          </a:xfrm>
          <a:prstGeom prst="rect">
            <a:avLst/>
          </a:prstGeom>
          <a:noFill/>
        </p:spPr>
        <p:txBody>
          <a:bodyPr wrap="square" rtlCol="0">
            <a:spAutoFit/>
          </a:bodyPr>
          <a:lstStyle/>
          <a:p>
            <a:r>
              <a:rPr lang="ja-JP" altLang="en-US" sz="1400" b="1" dirty="0">
                <a:solidFill>
                  <a:srgbClr val="FFFF00"/>
                </a:solidFill>
              </a:rPr>
              <a:t>●</a:t>
            </a:r>
          </a:p>
        </p:txBody>
      </p:sp>
      <p:sp>
        <p:nvSpPr>
          <p:cNvPr id="199" name="右矢印 198"/>
          <p:cNvSpPr/>
          <p:nvPr/>
        </p:nvSpPr>
        <p:spPr>
          <a:xfrm>
            <a:off x="2178717" y="2782089"/>
            <a:ext cx="485015" cy="5745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2286000" y="2838537"/>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sp>
        <p:nvSpPr>
          <p:cNvPr id="202" name="右矢印 201"/>
          <p:cNvSpPr/>
          <p:nvPr/>
        </p:nvSpPr>
        <p:spPr>
          <a:xfrm rot="5400000">
            <a:off x="3220196" y="3110077"/>
            <a:ext cx="485015" cy="5745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右矢印 202"/>
          <p:cNvSpPr/>
          <p:nvPr/>
        </p:nvSpPr>
        <p:spPr>
          <a:xfrm rot="10800000">
            <a:off x="2107572" y="4191313"/>
            <a:ext cx="485015" cy="5745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テキスト ボックス 203"/>
          <p:cNvSpPr txBox="1"/>
          <p:nvPr/>
        </p:nvSpPr>
        <p:spPr>
          <a:xfrm>
            <a:off x="3298176" y="3138484"/>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sp>
        <p:nvSpPr>
          <p:cNvPr id="205" name="テキスト ボックス 204"/>
          <p:cNvSpPr txBox="1"/>
          <p:nvPr/>
        </p:nvSpPr>
        <p:spPr>
          <a:xfrm>
            <a:off x="2165245" y="4234383"/>
            <a:ext cx="417510" cy="461665"/>
          </a:xfrm>
          <a:prstGeom prst="rect">
            <a:avLst/>
          </a:prstGeom>
          <a:noFill/>
        </p:spPr>
        <p:txBody>
          <a:bodyPr wrap="square" rtlCol="0">
            <a:spAutoFit/>
          </a:bodyPr>
          <a:lstStyle/>
          <a:p>
            <a:r>
              <a:rPr lang="en-US" altLang="ja-JP" sz="2400" b="1" i="1" dirty="0" smtClean="0">
                <a:solidFill>
                  <a:schemeClr val="bg1"/>
                </a:solidFill>
              </a:rPr>
              <a:t>t</a:t>
            </a:r>
            <a:endParaRPr lang="ja-JP" altLang="en-US" sz="2400" b="1" i="1" dirty="0">
              <a:solidFill>
                <a:schemeClr val="bg1"/>
              </a:solidFill>
            </a:endParaRPr>
          </a:p>
        </p:txBody>
      </p:sp>
      <p:sp>
        <p:nvSpPr>
          <p:cNvPr id="206" name="テキスト ボックス 205"/>
          <p:cNvSpPr txBox="1"/>
          <p:nvPr/>
        </p:nvSpPr>
        <p:spPr>
          <a:xfrm>
            <a:off x="5742780" y="5085183"/>
            <a:ext cx="2512500" cy="461665"/>
          </a:xfrm>
          <a:prstGeom prst="rect">
            <a:avLst/>
          </a:prstGeom>
          <a:noFill/>
        </p:spPr>
        <p:txBody>
          <a:bodyPr wrap="square" rtlCol="0">
            <a:spAutoFit/>
          </a:bodyPr>
          <a:lstStyle/>
          <a:p>
            <a:r>
              <a:rPr lang="en-US" altLang="ja-JP" sz="2400" b="1" dirty="0" smtClean="0"/>
              <a:t>Mott insulator</a:t>
            </a:r>
            <a:endParaRPr lang="ja-JP" altLang="en-US" sz="2400" b="1" dirty="0"/>
          </a:p>
        </p:txBody>
      </p:sp>
      <p:sp>
        <p:nvSpPr>
          <p:cNvPr id="207" name="テキスト ボックス 206"/>
          <p:cNvSpPr txBox="1"/>
          <p:nvPr/>
        </p:nvSpPr>
        <p:spPr>
          <a:xfrm>
            <a:off x="1941923" y="5085182"/>
            <a:ext cx="1337244" cy="461665"/>
          </a:xfrm>
          <a:prstGeom prst="rect">
            <a:avLst/>
          </a:prstGeom>
          <a:noFill/>
        </p:spPr>
        <p:txBody>
          <a:bodyPr wrap="square" rtlCol="0">
            <a:spAutoFit/>
          </a:bodyPr>
          <a:lstStyle/>
          <a:p>
            <a:r>
              <a:rPr lang="en-US" altLang="ja-JP" sz="2400" b="1" dirty="0" smtClean="0"/>
              <a:t>metal</a:t>
            </a:r>
            <a:endParaRPr lang="ja-JP" altLang="en-US" sz="2400" b="1" dirty="0"/>
          </a:p>
        </p:txBody>
      </p:sp>
      <p:sp>
        <p:nvSpPr>
          <p:cNvPr id="208" name="テキスト ボックス 207"/>
          <p:cNvSpPr txBox="1"/>
          <p:nvPr/>
        </p:nvSpPr>
        <p:spPr>
          <a:xfrm>
            <a:off x="5939574" y="5877272"/>
            <a:ext cx="2053897" cy="461665"/>
          </a:xfrm>
          <a:prstGeom prst="rect">
            <a:avLst/>
          </a:prstGeom>
          <a:noFill/>
        </p:spPr>
        <p:txBody>
          <a:bodyPr wrap="square" rtlCol="0">
            <a:spAutoFit/>
          </a:bodyPr>
          <a:lstStyle/>
          <a:p>
            <a:r>
              <a:rPr lang="en-US" altLang="ja-JP" sz="2400" b="1" dirty="0" smtClean="0"/>
              <a:t>localization</a:t>
            </a:r>
            <a:endParaRPr lang="ja-JP" altLang="en-US" sz="2400" b="1" dirty="0"/>
          </a:p>
        </p:txBody>
      </p:sp>
      <p:sp>
        <p:nvSpPr>
          <p:cNvPr id="209" name="テキスト ボックス 208"/>
          <p:cNvSpPr txBox="1"/>
          <p:nvPr/>
        </p:nvSpPr>
        <p:spPr>
          <a:xfrm>
            <a:off x="867350" y="5877272"/>
            <a:ext cx="3450474" cy="461665"/>
          </a:xfrm>
          <a:prstGeom prst="rect">
            <a:avLst/>
          </a:prstGeom>
          <a:noFill/>
        </p:spPr>
        <p:txBody>
          <a:bodyPr wrap="square" rtlCol="0">
            <a:spAutoFit/>
          </a:bodyPr>
          <a:lstStyle/>
          <a:p>
            <a:r>
              <a:rPr lang="en-US" altLang="ja-JP" sz="2400" b="1" dirty="0"/>
              <a:t>d</a:t>
            </a:r>
            <a:r>
              <a:rPr lang="en-US" altLang="ja-JP" sz="2400" b="1" dirty="0" smtClean="0"/>
              <a:t>elocalization / </a:t>
            </a:r>
            <a:r>
              <a:rPr lang="en-US" altLang="ja-JP" sz="2400" b="1" dirty="0" err="1" smtClean="0"/>
              <a:t>itineracy</a:t>
            </a:r>
            <a:endParaRPr lang="ja-JP" altLang="en-US" sz="2400" b="1" dirty="0"/>
          </a:p>
        </p:txBody>
      </p:sp>
      <p:sp>
        <p:nvSpPr>
          <p:cNvPr id="210" name="テキスト ボックス 209"/>
          <p:cNvSpPr txBox="1"/>
          <p:nvPr/>
        </p:nvSpPr>
        <p:spPr>
          <a:xfrm>
            <a:off x="6934552" y="2860190"/>
            <a:ext cx="430691" cy="307777"/>
          </a:xfrm>
          <a:prstGeom prst="rect">
            <a:avLst/>
          </a:prstGeom>
          <a:noFill/>
          <a:ln>
            <a:noFill/>
          </a:ln>
        </p:spPr>
        <p:txBody>
          <a:bodyPr wrap="square" rtlCol="0">
            <a:spAutoFit/>
          </a:bodyPr>
          <a:lstStyle/>
          <a:p>
            <a:r>
              <a:rPr lang="ja-JP" altLang="en-US" sz="1400" b="1" dirty="0">
                <a:solidFill>
                  <a:schemeClr val="bg1"/>
                </a:solidFill>
              </a:rPr>
              <a:t>●</a:t>
            </a:r>
          </a:p>
        </p:txBody>
      </p:sp>
      <p:sp>
        <p:nvSpPr>
          <p:cNvPr id="211" name="テキスト ボックス 210"/>
          <p:cNvSpPr txBox="1"/>
          <p:nvPr/>
        </p:nvSpPr>
        <p:spPr>
          <a:xfrm>
            <a:off x="2494755" y="2836152"/>
            <a:ext cx="430691" cy="307777"/>
          </a:xfrm>
          <a:prstGeom prst="rect">
            <a:avLst/>
          </a:prstGeom>
          <a:noFill/>
          <a:ln>
            <a:noFill/>
          </a:ln>
        </p:spPr>
        <p:txBody>
          <a:bodyPr wrap="square" rtlCol="0">
            <a:spAutoFit/>
          </a:bodyPr>
          <a:lstStyle/>
          <a:p>
            <a:r>
              <a:rPr lang="ja-JP" altLang="en-US" sz="1400" b="1" dirty="0">
                <a:solidFill>
                  <a:schemeClr val="bg1"/>
                </a:solidFill>
              </a:rPr>
              <a:t>●</a:t>
            </a:r>
          </a:p>
        </p:txBody>
      </p:sp>
      <p:sp>
        <p:nvSpPr>
          <p:cNvPr id="212" name="テキスト ボックス 211"/>
          <p:cNvSpPr txBox="1"/>
          <p:nvPr/>
        </p:nvSpPr>
        <p:spPr>
          <a:xfrm>
            <a:off x="3212308" y="3570172"/>
            <a:ext cx="430691" cy="307777"/>
          </a:xfrm>
          <a:prstGeom prst="rect">
            <a:avLst/>
          </a:prstGeom>
          <a:noFill/>
          <a:ln>
            <a:noFill/>
          </a:ln>
        </p:spPr>
        <p:txBody>
          <a:bodyPr wrap="square" rtlCol="0">
            <a:spAutoFit/>
          </a:bodyPr>
          <a:lstStyle/>
          <a:p>
            <a:r>
              <a:rPr lang="ja-JP" altLang="en-US" sz="1400" b="1" dirty="0">
                <a:solidFill>
                  <a:schemeClr val="bg1"/>
                </a:solidFill>
              </a:rPr>
              <a:t>●</a:t>
            </a:r>
          </a:p>
        </p:txBody>
      </p:sp>
      <p:sp>
        <p:nvSpPr>
          <p:cNvPr id="213" name="テキスト ボックス 212"/>
          <p:cNvSpPr txBox="1"/>
          <p:nvPr/>
        </p:nvSpPr>
        <p:spPr>
          <a:xfrm>
            <a:off x="1748026" y="4277809"/>
            <a:ext cx="430691" cy="307777"/>
          </a:xfrm>
          <a:prstGeom prst="rect">
            <a:avLst/>
          </a:prstGeom>
          <a:noFill/>
          <a:ln>
            <a:noFill/>
          </a:ln>
        </p:spPr>
        <p:txBody>
          <a:bodyPr wrap="square" rtlCol="0">
            <a:spAutoFit/>
          </a:bodyPr>
          <a:lstStyle/>
          <a:p>
            <a:r>
              <a:rPr lang="ja-JP" altLang="en-US" sz="1400" b="1" dirty="0">
                <a:solidFill>
                  <a:schemeClr val="bg1"/>
                </a:solidFill>
              </a:rPr>
              <a:t>●</a:t>
            </a:r>
          </a:p>
        </p:txBody>
      </p:sp>
      <p:sp>
        <p:nvSpPr>
          <p:cNvPr id="11" name="スライド番号プレースホルダー 10"/>
          <p:cNvSpPr>
            <a:spLocks noGrp="1"/>
          </p:cNvSpPr>
          <p:nvPr>
            <p:ph type="sldNum" sz="quarter" idx="12"/>
          </p:nvPr>
        </p:nvSpPr>
        <p:spPr/>
        <p:txBody>
          <a:bodyPr/>
          <a:lstStyle/>
          <a:p>
            <a:fld id="{28D17C35-1C19-4988-B552-94E44DEF939C}" type="slidenum">
              <a:rPr kumimoji="1" lang="ja-JP" altLang="en-US" smtClean="0"/>
              <a:t>7</a:t>
            </a:fld>
            <a:endParaRPr kumimoji="1" lang="ja-JP" altLang="en-US"/>
          </a:p>
        </p:txBody>
      </p:sp>
    </p:spTree>
    <p:extLst>
      <p:ext uri="{BB962C8B-B14F-4D97-AF65-F5344CB8AC3E}">
        <p14:creationId xmlns:p14="http://schemas.microsoft.com/office/powerpoint/2010/main" val="32710270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i="1" dirty="0" smtClean="0">
                <a:solidFill>
                  <a:srgbClr val="3366FF"/>
                </a:solidFill>
              </a:rPr>
              <a:t>3d</a:t>
            </a:r>
            <a:r>
              <a:rPr lang="en-US" altLang="ja-JP" sz="4400" b="1" dirty="0" smtClean="0">
                <a:solidFill>
                  <a:srgbClr val="3366FF"/>
                </a:solidFill>
              </a:rPr>
              <a:t> transition-metal oxides</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a:xfrm>
            <a:off x="6664138" y="6340078"/>
            <a:ext cx="2133600" cy="365125"/>
          </a:xfrm>
        </p:spPr>
        <p:txBody>
          <a:bodyPr/>
          <a:lstStyle/>
          <a:p>
            <a:fld id="{28D17C35-1C19-4988-B552-94E44DEF939C}" type="slidenum">
              <a:rPr kumimoji="1" lang="ja-JP" altLang="en-US" smtClean="0"/>
              <a:t>8</a:t>
            </a:fld>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61" y="1295400"/>
            <a:ext cx="3048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テキスト ボックス 9"/>
          <p:cNvSpPr txBox="1"/>
          <p:nvPr/>
        </p:nvSpPr>
        <p:spPr>
          <a:xfrm>
            <a:off x="924160" y="3923520"/>
            <a:ext cx="3110202" cy="461665"/>
          </a:xfrm>
          <a:prstGeom prst="rect">
            <a:avLst/>
          </a:prstGeom>
          <a:noFill/>
        </p:spPr>
        <p:txBody>
          <a:bodyPr wrap="square" rtlCol="0">
            <a:spAutoFit/>
          </a:bodyPr>
          <a:lstStyle/>
          <a:p>
            <a:r>
              <a:rPr lang="en-US" altLang="ja-JP" sz="2400" b="1" dirty="0" err="1"/>
              <a:t>p</a:t>
            </a:r>
            <a:r>
              <a:rPr lang="en-US" altLang="ja-JP" sz="2400" b="1" dirty="0" err="1" smtClean="0"/>
              <a:t>erovskite</a:t>
            </a:r>
            <a:r>
              <a:rPr lang="en-US" altLang="ja-JP" sz="2400" b="1" dirty="0" smtClean="0"/>
              <a:t> structure</a:t>
            </a:r>
            <a:endParaRPr lang="ja-JP" altLang="en-US" sz="2400" b="1" dirty="0"/>
          </a:p>
        </p:txBody>
      </p:sp>
      <p:sp>
        <p:nvSpPr>
          <p:cNvPr id="11" name="テキスト ボックス 10"/>
          <p:cNvSpPr txBox="1"/>
          <p:nvPr/>
        </p:nvSpPr>
        <p:spPr>
          <a:xfrm>
            <a:off x="3512199" y="1471613"/>
            <a:ext cx="699761" cy="461665"/>
          </a:xfrm>
          <a:prstGeom prst="rect">
            <a:avLst/>
          </a:prstGeom>
          <a:noFill/>
        </p:spPr>
        <p:txBody>
          <a:bodyPr wrap="square" rtlCol="0">
            <a:spAutoFit/>
          </a:bodyPr>
          <a:lstStyle/>
          <a:p>
            <a:r>
              <a:rPr lang="en-US" altLang="ja-JP" sz="2400" b="1" dirty="0" smtClean="0"/>
              <a:t>La</a:t>
            </a:r>
            <a:r>
              <a:rPr lang="en-US" altLang="ja-JP" sz="2400" b="1" baseline="30000" dirty="0" smtClean="0"/>
              <a:t>3+</a:t>
            </a:r>
            <a:endParaRPr lang="ja-JP" altLang="en-US" sz="2400" b="1" baseline="30000" dirty="0"/>
          </a:p>
        </p:txBody>
      </p:sp>
      <p:sp>
        <p:nvSpPr>
          <p:cNvPr id="12" name="テキスト ボックス 11"/>
          <p:cNvSpPr txBox="1"/>
          <p:nvPr/>
        </p:nvSpPr>
        <p:spPr>
          <a:xfrm>
            <a:off x="3493983" y="1854845"/>
            <a:ext cx="1411171" cy="461665"/>
          </a:xfrm>
          <a:prstGeom prst="rect">
            <a:avLst/>
          </a:prstGeom>
          <a:noFill/>
        </p:spPr>
        <p:txBody>
          <a:bodyPr wrap="square" rtlCol="0">
            <a:spAutoFit/>
          </a:bodyPr>
          <a:lstStyle/>
          <a:p>
            <a:r>
              <a:rPr lang="en-US" altLang="ja-JP" sz="2400" b="1" dirty="0" smtClean="0"/>
              <a:t>Ca</a:t>
            </a:r>
            <a:r>
              <a:rPr lang="en-US" altLang="ja-JP" sz="2400" b="1" baseline="30000" dirty="0" smtClean="0"/>
              <a:t>2+</a:t>
            </a:r>
            <a:r>
              <a:rPr lang="en-US" altLang="ja-JP" sz="2400" b="1" dirty="0" smtClean="0"/>
              <a:t>, Sr</a:t>
            </a:r>
            <a:r>
              <a:rPr lang="en-US" altLang="ja-JP" sz="2400" b="1" baseline="30000" dirty="0" smtClean="0"/>
              <a:t>2+</a:t>
            </a:r>
            <a:endParaRPr lang="ja-JP" altLang="en-US" sz="2400" b="1" baseline="30000" dirty="0"/>
          </a:p>
        </p:txBody>
      </p:sp>
      <p:sp>
        <p:nvSpPr>
          <p:cNvPr id="13" name="テキスト ボックス 12"/>
          <p:cNvSpPr txBox="1"/>
          <p:nvPr/>
        </p:nvSpPr>
        <p:spPr>
          <a:xfrm>
            <a:off x="3008480" y="2468910"/>
            <a:ext cx="627416" cy="461665"/>
          </a:xfrm>
          <a:prstGeom prst="rect">
            <a:avLst/>
          </a:prstGeom>
          <a:noFill/>
        </p:spPr>
        <p:txBody>
          <a:bodyPr wrap="square" rtlCol="0">
            <a:spAutoFit/>
          </a:bodyPr>
          <a:lstStyle/>
          <a:p>
            <a:r>
              <a:rPr lang="en-US" altLang="ja-JP" sz="2400" b="1" dirty="0"/>
              <a:t>O</a:t>
            </a:r>
            <a:r>
              <a:rPr lang="en-US" altLang="ja-JP" sz="2400" b="1" baseline="30000" dirty="0" smtClean="0"/>
              <a:t>2-</a:t>
            </a:r>
            <a:endParaRPr lang="ja-JP" altLang="en-US" sz="2400" b="1" baseline="300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342" y="4666865"/>
            <a:ext cx="20574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矢印コネクタ 13"/>
          <p:cNvCxnSpPr/>
          <p:nvPr/>
        </p:nvCxnSpPr>
        <p:spPr>
          <a:xfrm flipH="1">
            <a:off x="1290366" y="5386945"/>
            <a:ext cx="1512168" cy="7920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31552" y="5643165"/>
            <a:ext cx="2108896" cy="1398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2103043" y="4622332"/>
            <a:ext cx="96544" cy="20607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76658" y="5948200"/>
            <a:ext cx="627416" cy="461665"/>
          </a:xfrm>
          <a:prstGeom prst="rect">
            <a:avLst/>
          </a:prstGeom>
          <a:noFill/>
        </p:spPr>
        <p:txBody>
          <a:bodyPr wrap="square" rtlCol="0">
            <a:spAutoFit/>
          </a:bodyPr>
          <a:lstStyle/>
          <a:p>
            <a:r>
              <a:rPr lang="en-US" altLang="ja-JP" sz="2400" b="1" dirty="0"/>
              <a:t>x</a:t>
            </a:r>
            <a:endParaRPr lang="ja-JP" altLang="en-US" sz="2400" b="1" baseline="30000" dirty="0"/>
          </a:p>
        </p:txBody>
      </p:sp>
      <p:sp>
        <p:nvSpPr>
          <p:cNvPr id="36" name="テキスト ボックス 35"/>
          <p:cNvSpPr txBox="1"/>
          <p:nvPr/>
        </p:nvSpPr>
        <p:spPr>
          <a:xfrm>
            <a:off x="3280914" y="5498069"/>
            <a:ext cx="627416" cy="461665"/>
          </a:xfrm>
          <a:prstGeom prst="rect">
            <a:avLst/>
          </a:prstGeom>
          <a:noFill/>
        </p:spPr>
        <p:txBody>
          <a:bodyPr wrap="square" rtlCol="0">
            <a:spAutoFit/>
          </a:bodyPr>
          <a:lstStyle/>
          <a:p>
            <a:r>
              <a:rPr lang="en-US" altLang="ja-JP" sz="2400" b="1" dirty="0"/>
              <a:t>y</a:t>
            </a:r>
            <a:endParaRPr lang="ja-JP" altLang="en-US" sz="2400" b="1" baseline="30000" dirty="0"/>
          </a:p>
        </p:txBody>
      </p:sp>
      <p:sp>
        <p:nvSpPr>
          <p:cNvPr id="37" name="テキスト ボックス 36"/>
          <p:cNvSpPr txBox="1"/>
          <p:nvPr/>
        </p:nvSpPr>
        <p:spPr>
          <a:xfrm>
            <a:off x="1732742" y="4375354"/>
            <a:ext cx="627416" cy="461665"/>
          </a:xfrm>
          <a:prstGeom prst="rect">
            <a:avLst/>
          </a:prstGeom>
          <a:noFill/>
        </p:spPr>
        <p:txBody>
          <a:bodyPr wrap="square" rtlCol="0">
            <a:spAutoFit/>
          </a:bodyPr>
          <a:lstStyle/>
          <a:p>
            <a:r>
              <a:rPr lang="en-US" altLang="ja-JP" sz="2400" b="1" dirty="0" smtClean="0"/>
              <a:t>z</a:t>
            </a:r>
            <a:endParaRPr lang="ja-JP" altLang="en-US" sz="2400" b="1" baseline="30000" dirty="0"/>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619" y="1443129"/>
            <a:ext cx="2961878" cy="157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3529" y="4935248"/>
            <a:ext cx="4367187" cy="155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4495491" y="6260073"/>
            <a:ext cx="956121" cy="461665"/>
          </a:xfrm>
          <a:prstGeom prst="rect">
            <a:avLst/>
          </a:prstGeom>
          <a:noFill/>
        </p:spPr>
        <p:txBody>
          <a:bodyPr wrap="square" rtlCol="0">
            <a:spAutoFit/>
          </a:bodyPr>
          <a:lstStyle/>
          <a:p>
            <a:r>
              <a:rPr lang="en-US" altLang="ja-JP" sz="2400" b="1" i="1" dirty="0" err="1" smtClean="0"/>
              <a:t>d</a:t>
            </a:r>
            <a:r>
              <a:rPr lang="en-US" altLang="ja-JP" sz="2400" b="1" baseline="-25000" dirty="0" err="1" smtClean="0"/>
              <a:t>xy</a:t>
            </a:r>
            <a:endParaRPr lang="ja-JP" altLang="en-US" sz="2400" b="1" baseline="-25000" dirty="0"/>
          </a:p>
        </p:txBody>
      </p:sp>
      <p:sp>
        <p:nvSpPr>
          <p:cNvPr id="41" name="テキスト ボックス 40"/>
          <p:cNvSpPr txBox="1"/>
          <p:nvPr/>
        </p:nvSpPr>
        <p:spPr>
          <a:xfrm>
            <a:off x="6208281" y="6316744"/>
            <a:ext cx="956121" cy="461665"/>
          </a:xfrm>
          <a:prstGeom prst="rect">
            <a:avLst/>
          </a:prstGeom>
          <a:noFill/>
        </p:spPr>
        <p:txBody>
          <a:bodyPr wrap="square" rtlCol="0">
            <a:spAutoFit/>
          </a:bodyPr>
          <a:lstStyle/>
          <a:p>
            <a:r>
              <a:rPr lang="en-US" altLang="ja-JP" sz="2400" b="1" i="1" dirty="0" err="1" smtClean="0"/>
              <a:t>d</a:t>
            </a:r>
            <a:r>
              <a:rPr lang="en-US" altLang="ja-JP" sz="2400" b="1" baseline="-25000" dirty="0" err="1" smtClean="0"/>
              <a:t>yz</a:t>
            </a:r>
            <a:endParaRPr lang="ja-JP" altLang="en-US" sz="2400" b="1" baseline="-25000" dirty="0"/>
          </a:p>
        </p:txBody>
      </p:sp>
      <p:sp>
        <p:nvSpPr>
          <p:cNvPr id="42" name="テキスト ボックス 41"/>
          <p:cNvSpPr txBox="1"/>
          <p:nvPr/>
        </p:nvSpPr>
        <p:spPr>
          <a:xfrm>
            <a:off x="7766508" y="6329275"/>
            <a:ext cx="956121" cy="461665"/>
          </a:xfrm>
          <a:prstGeom prst="rect">
            <a:avLst/>
          </a:prstGeom>
          <a:noFill/>
        </p:spPr>
        <p:txBody>
          <a:bodyPr wrap="square" rtlCol="0">
            <a:spAutoFit/>
          </a:bodyPr>
          <a:lstStyle/>
          <a:p>
            <a:r>
              <a:rPr lang="en-US" altLang="ja-JP" sz="2400" b="1" i="1" dirty="0" err="1" smtClean="0"/>
              <a:t>d</a:t>
            </a:r>
            <a:r>
              <a:rPr lang="en-US" altLang="ja-JP" sz="2400" b="1" baseline="-25000" dirty="0" err="1" smtClean="0"/>
              <a:t>zx</a:t>
            </a:r>
            <a:endParaRPr lang="ja-JP" altLang="en-US" sz="2400" b="1" baseline="-25000" dirty="0"/>
          </a:p>
        </p:txBody>
      </p:sp>
      <p:sp>
        <p:nvSpPr>
          <p:cNvPr id="43" name="テキスト ボックス 42"/>
          <p:cNvSpPr txBox="1"/>
          <p:nvPr/>
        </p:nvSpPr>
        <p:spPr>
          <a:xfrm>
            <a:off x="5940832" y="2872913"/>
            <a:ext cx="956121" cy="461665"/>
          </a:xfrm>
          <a:prstGeom prst="rect">
            <a:avLst/>
          </a:prstGeom>
          <a:noFill/>
        </p:spPr>
        <p:txBody>
          <a:bodyPr wrap="square" rtlCol="0">
            <a:spAutoFit/>
          </a:bodyPr>
          <a:lstStyle/>
          <a:p>
            <a:r>
              <a:rPr lang="en-US" altLang="ja-JP" sz="2400" b="1" i="1" dirty="0"/>
              <a:t>d</a:t>
            </a:r>
            <a:r>
              <a:rPr lang="en-US" altLang="ja-JP" sz="2400" b="1" baseline="-25000" dirty="0" smtClean="0"/>
              <a:t>x2-y2</a:t>
            </a:r>
            <a:endParaRPr lang="ja-JP" altLang="en-US" sz="2400" b="1" baseline="-25000" dirty="0"/>
          </a:p>
        </p:txBody>
      </p:sp>
      <p:sp>
        <p:nvSpPr>
          <p:cNvPr id="44" name="テキスト ボックス 43"/>
          <p:cNvSpPr txBox="1"/>
          <p:nvPr/>
        </p:nvSpPr>
        <p:spPr>
          <a:xfrm>
            <a:off x="7835381" y="2852642"/>
            <a:ext cx="956121" cy="461665"/>
          </a:xfrm>
          <a:prstGeom prst="rect">
            <a:avLst/>
          </a:prstGeom>
          <a:noFill/>
        </p:spPr>
        <p:txBody>
          <a:bodyPr wrap="square" rtlCol="0">
            <a:spAutoFit/>
          </a:bodyPr>
          <a:lstStyle/>
          <a:p>
            <a:r>
              <a:rPr lang="en-US" altLang="ja-JP" sz="2400" b="1" i="1" dirty="0" smtClean="0"/>
              <a:t>d</a:t>
            </a:r>
            <a:r>
              <a:rPr lang="en-US" altLang="ja-JP" sz="2400" b="1" i="1" baseline="-25000" dirty="0" smtClean="0"/>
              <a:t>3</a:t>
            </a:r>
            <a:r>
              <a:rPr lang="en-US" altLang="ja-JP" sz="2400" b="1" baseline="-25000" dirty="0" smtClean="0"/>
              <a:t>z2-r2</a:t>
            </a:r>
            <a:endParaRPr lang="ja-JP" altLang="en-US" sz="2400" b="1" baseline="-25000" dirty="0"/>
          </a:p>
        </p:txBody>
      </p:sp>
      <p:cxnSp>
        <p:nvCxnSpPr>
          <p:cNvPr id="3078" name="直線コネクタ 3077"/>
          <p:cNvCxnSpPr/>
          <p:nvPr/>
        </p:nvCxnSpPr>
        <p:spPr>
          <a:xfrm>
            <a:off x="4211960" y="374826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1960" y="383054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25479" y="3923520"/>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25479" y="400506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25479" y="4091973"/>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606688" y="3429000"/>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606688" y="3548213"/>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619609" y="4773533"/>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606688" y="468696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606688" y="460618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直線矢印コネクタ 3080"/>
          <p:cNvCxnSpPr/>
          <p:nvPr/>
        </p:nvCxnSpPr>
        <p:spPr>
          <a:xfrm flipV="1">
            <a:off x="5451612" y="3573016"/>
            <a:ext cx="967280" cy="3505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461173" y="3923520"/>
            <a:ext cx="967280" cy="74334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225479" y="4091973"/>
            <a:ext cx="1239907" cy="400110"/>
          </a:xfrm>
          <a:prstGeom prst="rect">
            <a:avLst/>
          </a:prstGeom>
          <a:noFill/>
        </p:spPr>
        <p:txBody>
          <a:bodyPr wrap="square" rtlCol="0">
            <a:spAutoFit/>
          </a:bodyPr>
          <a:lstStyle/>
          <a:p>
            <a:r>
              <a:rPr lang="en-US" altLang="ja-JP" sz="2000" b="1" i="1" dirty="0" smtClean="0"/>
              <a:t>3d</a:t>
            </a:r>
            <a:r>
              <a:rPr lang="en-US" altLang="ja-JP" sz="2000" b="1" dirty="0" smtClean="0"/>
              <a:t> orbital</a:t>
            </a:r>
            <a:endParaRPr lang="ja-JP" altLang="en-US" sz="2000" b="1" dirty="0"/>
          </a:p>
        </p:txBody>
      </p:sp>
      <p:sp>
        <p:nvSpPr>
          <p:cNvPr id="62" name="テキスト ボックス 61"/>
          <p:cNvSpPr txBox="1"/>
          <p:nvPr/>
        </p:nvSpPr>
        <p:spPr>
          <a:xfrm>
            <a:off x="7693487" y="4516963"/>
            <a:ext cx="1239907" cy="400110"/>
          </a:xfrm>
          <a:prstGeom prst="rect">
            <a:avLst/>
          </a:prstGeom>
          <a:noFill/>
        </p:spPr>
        <p:txBody>
          <a:bodyPr wrap="square" rtlCol="0">
            <a:spAutoFit/>
          </a:bodyPr>
          <a:lstStyle/>
          <a:p>
            <a:r>
              <a:rPr lang="en-US" altLang="ja-JP" sz="2000" b="1" i="1" dirty="0" smtClean="0"/>
              <a:t>t</a:t>
            </a:r>
            <a:r>
              <a:rPr lang="en-US" altLang="ja-JP" sz="2000" b="1" i="1" baseline="-25000" dirty="0" smtClean="0"/>
              <a:t>2g</a:t>
            </a:r>
            <a:r>
              <a:rPr lang="en-US" altLang="ja-JP" sz="2000" b="1" dirty="0" smtClean="0"/>
              <a:t> orbital</a:t>
            </a:r>
            <a:endParaRPr lang="ja-JP" altLang="en-US" sz="2000" b="1" dirty="0"/>
          </a:p>
        </p:txBody>
      </p:sp>
      <p:sp>
        <p:nvSpPr>
          <p:cNvPr id="64" name="テキスト ボックス 63"/>
          <p:cNvSpPr txBox="1"/>
          <p:nvPr/>
        </p:nvSpPr>
        <p:spPr>
          <a:xfrm>
            <a:off x="7693486" y="3348158"/>
            <a:ext cx="1239907" cy="400110"/>
          </a:xfrm>
          <a:prstGeom prst="rect">
            <a:avLst/>
          </a:prstGeom>
          <a:noFill/>
        </p:spPr>
        <p:txBody>
          <a:bodyPr wrap="square" rtlCol="0">
            <a:spAutoFit/>
          </a:bodyPr>
          <a:lstStyle/>
          <a:p>
            <a:r>
              <a:rPr lang="en-US" altLang="ja-JP" sz="2000" b="1" i="1" dirty="0" err="1"/>
              <a:t>e</a:t>
            </a:r>
            <a:r>
              <a:rPr lang="en-US" altLang="ja-JP" sz="2000" b="1" i="1" baseline="-25000" dirty="0" err="1" smtClean="0"/>
              <a:t>g</a:t>
            </a:r>
            <a:r>
              <a:rPr lang="en-US" altLang="ja-JP" sz="2000" b="1" dirty="0" smtClean="0"/>
              <a:t> orbital</a:t>
            </a:r>
            <a:endParaRPr lang="ja-JP" altLang="en-US" sz="2000" b="1" dirty="0"/>
          </a:p>
        </p:txBody>
      </p:sp>
      <p:sp>
        <p:nvSpPr>
          <p:cNvPr id="65" name="テキスト ボックス 64"/>
          <p:cNvSpPr txBox="1"/>
          <p:nvPr/>
        </p:nvSpPr>
        <p:spPr>
          <a:xfrm>
            <a:off x="5935252" y="3815841"/>
            <a:ext cx="3110202" cy="461665"/>
          </a:xfrm>
          <a:prstGeom prst="rect">
            <a:avLst/>
          </a:prstGeom>
          <a:noFill/>
        </p:spPr>
        <p:txBody>
          <a:bodyPr wrap="square" rtlCol="0">
            <a:spAutoFit/>
          </a:bodyPr>
          <a:lstStyle/>
          <a:p>
            <a:r>
              <a:rPr lang="en-US" altLang="ja-JP" sz="2400" b="1" dirty="0"/>
              <a:t>c</a:t>
            </a:r>
            <a:r>
              <a:rPr lang="en-US" altLang="ja-JP" sz="2400" b="1" dirty="0" smtClean="0"/>
              <a:t>rystal field splitting</a:t>
            </a:r>
            <a:endParaRPr lang="ja-JP" altLang="en-US" sz="2400" b="1" dirty="0"/>
          </a:p>
        </p:txBody>
      </p:sp>
    </p:spTree>
    <p:extLst>
      <p:ext uri="{BB962C8B-B14F-4D97-AF65-F5344CB8AC3E}">
        <p14:creationId xmlns:p14="http://schemas.microsoft.com/office/powerpoint/2010/main" val="1813962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9218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3"/>
          <p:cNvSpPr>
            <a:spLocks noChangeShapeType="1"/>
          </p:cNvSpPr>
          <p:nvPr/>
        </p:nvSpPr>
        <p:spPr bwMode="auto">
          <a:xfrm>
            <a:off x="1600200" y="1295400"/>
            <a:ext cx="7239000" cy="0"/>
          </a:xfrm>
          <a:prstGeom prst="line">
            <a:avLst/>
          </a:prstGeom>
          <a:noFill/>
          <a:ln w="889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Text Box 4"/>
          <p:cNvSpPr txBox="1">
            <a:spLocks noChangeArrowheads="1"/>
          </p:cNvSpPr>
          <p:nvPr/>
        </p:nvSpPr>
        <p:spPr bwMode="auto">
          <a:xfrm>
            <a:off x="22860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2400">
              <a:solidFill>
                <a:srgbClr val="3366FF"/>
              </a:solidFill>
            </a:endParaRPr>
          </a:p>
        </p:txBody>
      </p:sp>
      <p:sp>
        <p:nvSpPr>
          <p:cNvPr id="6" name="Text Box 5"/>
          <p:cNvSpPr txBox="1">
            <a:spLocks noChangeArrowheads="1"/>
          </p:cNvSpPr>
          <p:nvPr/>
        </p:nvSpPr>
        <p:spPr bwMode="auto">
          <a:xfrm>
            <a:off x="1676400" y="304800"/>
            <a:ext cx="7086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4400" b="1" dirty="0">
                <a:solidFill>
                  <a:srgbClr val="3366FF"/>
                </a:solidFill>
              </a:rPr>
              <a:t>h</a:t>
            </a:r>
            <a:r>
              <a:rPr lang="en-US" altLang="ja-JP" sz="4400" b="1" dirty="0" smtClean="0">
                <a:solidFill>
                  <a:srgbClr val="3366FF"/>
                </a:solidFill>
              </a:rPr>
              <a:t>igh-</a:t>
            </a:r>
            <a:r>
              <a:rPr lang="en-US" altLang="ja-JP" sz="4400" b="1" i="1" dirty="0" err="1" smtClean="0">
                <a:solidFill>
                  <a:srgbClr val="3366FF"/>
                </a:solidFill>
              </a:rPr>
              <a:t>T</a:t>
            </a:r>
            <a:r>
              <a:rPr lang="en-US" altLang="ja-JP" sz="4400" b="1" i="1" baseline="-25000" dirty="0" err="1" smtClean="0">
                <a:solidFill>
                  <a:srgbClr val="3366FF"/>
                </a:solidFill>
              </a:rPr>
              <a:t>c</a:t>
            </a:r>
            <a:r>
              <a:rPr lang="en-US" altLang="ja-JP" sz="4400" b="1" dirty="0" smtClean="0">
                <a:solidFill>
                  <a:srgbClr val="3366FF"/>
                </a:solidFill>
              </a:rPr>
              <a:t> superconductivity</a:t>
            </a:r>
            <a:endParaRPr lang="ja-JP" altLang="en-US" sz="4400" b="1" dirty="0">
              <a:solidFill>
                <a:srgbClr val="3366FF"/>
              </a:solidFill>
            </a:endParaRPr>
          </a:p>
        </p:txBody>
      </p:sp>
      <p:sp>
        <p:nvSpPr>
          <p:cNvPr id="7" name="スライド番号プレースホルダー 6"/>
          <p:cNvSpPr>
            <a:spLocks noGrp="1"/>
          </p:cNvSpPr>
          <p:nvPr>
            <p:ph type="sldNum" sz="quarter" idx="12"/>
          </p:nvPr>
        </p:nvSpPr>
        <p:spPr/>
        <p:txBody>
          <a:bodyPr/>
          <a:lstStyle/>
          <a:p>
            <a:fld id="{28D17C35-1C19-4988-B552-94E44DEF939C}" type="slidenum">
              <a:rPr kumimoji="1" lang="ja-JP" altLang="en-US" smtClean="0"/>
              <a:t>9</a:t>
            </a:fld>
            <a:endParaRPr kumimoji="1" lang="ja-JP" altLang="en-US"/>
          </a:p>
        </p:txBody>
      </p:sp>
      <p:grpSp>
        <p:nvGrpSpPr>
          <p:cNvPr id="31" name="グループ化 30"/>
          <p:cNvGrpSpPr/>
          <p:nvPr/>
        </p:nvGrpSpPr>
        <p:grpSpPr>
          <a:xfrm>
            <a:off x="294497" y="2011153"/>
            <a:ext cx="730555" cy="1116677"/>
            <a:chOff x="310607" y="1992958"/>
            <a:chExt cx="1020661" cy="1344533"/>
          </a:xfrm>
        </p:grpSpPr>
        <p:cxnSp>
          <p:nvCxnSpPr>
            <p:cNvPr id="32" name="直線コネクタ 3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1303972" y="2006138"/>
            <a:ext cx="730555" cy="1116677"/>
            <a:chOff x="310607" y="1992958"/>
            <a:chExt cx="1020661" cy="1344533"/>
          </a:xfrm>
        </p:grpSpPr>
        <p:cxnSp>
          <p:nvCxnSpPr>
            <p:cNvPr id="38" name="直線コネクタ 3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2257340" y="2004292"/>
            <a:ext cx="730555" cy="1116677"/>
            <a:chOff x="310607" y="1992958"/>
            <a:chExt cx="1020661" cy="1344533"/>
          </a:xfrm>
        </p:grpSpPr>
        <p:cxnSp>
          <p:nvCxnSpPr>
            <p:cNvPr id="44" name="直線コネクタ 4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3203848" y="2012003"/>
            <a:ext cx="730555" cy="1116677"/>
            <a:chOff x="310607" y="1992958"/>
            <a:chExt cx="1020661" cy="1344533"/>
          </a:xfrm>
        </p:grpSpPr>
        <p:cxnSp>
          <p:nvCxnSpPr>
            <p:cNvPr id="50" name="直線コネクタ 4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4197474" y="2017018"/>
            <a:ext cx="730555" cy="1116677"/>
            <a:chOff x="310607" y="1992958"/>
            <a:chExt cx="1020661" cy="1344533"/>
          </a:xfrm>
        </p:grpSpPr>
        <p:cxnSp>
          <p:nvCxnSpPr>
            <p:cNvPr id="56" name="直線コネクタ 55"/>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5174226" y="2017018"/>
            <a:ext cx="730555" cy="1116677"/>
            <a:chOff x="310607" y="1992958"/>
            <a:chExt cx="1020661" cy="1344533"/>
          </a:xfrm>
        </p:grpSpPr>
        <p:cxnSp>
          <p:nvCxnSpPr>
            <p:cNvPr id="62" name="直線コネクタ 61"/>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6156176" y="2036310"/>
            <a:ext cx="730555" cy="1116677"/>
            <a:chOff x="310607" y="1992958"/>
            <a:chExt cx="1020661" cy="1344533"/>
          </a:xfrm>
        </p:grpSpPr>
        <p:cxnSp>
          <p:nvCxnSpPr>
            <p:cNvPr id="68" name="直線コネクタ 67"/>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7105070" y="2036310"/>
            <a:ext cx="730555" cy="1116677"/>
            <a:chOff x="310607" y="1992958"/>
            <a:chExt cx="1020661" cy="1344533"/>
          </a:xfrm>
        </p:grpSpPr>
        <p:cxnSp>
          <p:nvCxnSpPr>
            <p:cNvPr id="74" name="直線コネクタ 73"/>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8032015" y="2017018"/>
            <a:ext cx="730555" cy="1116677"/>
            <a:chOff x="310607" y="1992958"/>
            <a:chExt cx="1020661" cy="1344533"/>
          </a:xfrm>
        </p:grpSpPr>
        <p:cxnSp>
          <p:nvCxnSpPr>
            <p:cNvPr id="80" name="直線コネクタ 79"/>
            <p:cNvCxnSpPr/>
            <p:nvPr/>
          </p:nvCxnSpPr>
          <p:spPr>
            <a:xfrm>
              <a:off x="310607" y="1992958"/>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10607" y="211217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23528" y="3337491"/>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10607" y="3250926"/>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10607" y="3170144"/>
              <a:ext cx="1007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p:cNvSpPr txBox="1"/>
          <p:nvPr/>
        </p:nvSpPr>
        <p:spPr>
          <a:xfrm>
            <a:off x="375653" y="1387421"/>
            <a:ext cx="640152" cy="461665"/>
          </a:xfrm>
          <a:prstGeom prst="rect">
            <a:avLst/>
          </a:prstGeom>
          <a:noFill/>
        </p:spPr>
        <p:txBody>
          <a:bodyPr wrap="square" rtlCol="0">
            <a:spAutoFit/>
          </a:bodyPr>
          <a:lstStyle/>
          <a:p>
            <a:r>
              <a:rPr lang="en-US" altLang="ja-JP" sz="2400" b="1" i="1" dirty="0" smtClean="0"/>
              <a:t>3d</a:t>
            </a:r>
            <a:r>
              <a:rPr lang="en-US" altLang="ja-JP" sz="2400" b="1" baseline="30000" dirty="0"/>
              <a:t>1</a:t>
            </a:r>
            <a:endParaRPr lang="ja-JP" altLang="en-US" sz="2400" b="1" baseline="30000" dirty="0"/>
          </a:p>
        </p:txBody>
      </p:sp>
      <p:sp>
        <p:nvSpPr>
          <p:cNvPr id="86" name="テキスト ボックス 85"/>
          <p:cNvSpPr txBox="1"/>
          <p:nvPr/>
        </p:nvSpPr>
        <p:spPr>
          <a:xfrm>
            <a:off x="1394375" y="13874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2</a:t>
            </a:r>
            <a:endParaRPr lang="ja-JP" altLang="en-US" sz="2400" b="1" baseline="30000" dirty="0"/>
          </a:p>
        </p:txBody>
      </p:sp>
      <p:sp>
        <p:nvSpPr>
          <p:cNvPr id="87" name="テキスト ボックス 86"/>
          <p:cNvSpPr txBox="1"/>
          <p:nvPr/>
        </p:nvSpPr>
        <p:spPr>
          <a:xfrm>
            <a:off x="2373963"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3</a:t>
            </a:r>
            <a:endParaRPr lang="ja-JP" altLang="en-US" sz="2400" b="1" baseline="30000" dirty="0"/>
          </a:p>
        </p:txBody>
      </p:sp>
      <p:sp>
        <p:nvSpPr>
          <p:cNvPr id="88" name="テキスト ボックス 87"/>
          <p:cNvSpPr txBox="1"/>
          <p:nvPr/>
        </p:nvSpPr>
        <p:spPr>
          <a:xfrm>
            <a:off x="3244425" y="139340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4</a:t>
            </a:r>
            <a:endParaRPr lang="ja-JP" altLang="en-US" sz="2400" b="1" baseline="30000" dirty="0"/>
          </a:p>
        </p:txBody>
      </p:sp>
      <p:sp>
        <p:nvSpPr>
          <p:cNvPr id="89" name="テキスト ボックス 88"/>
          <p:cNvSpPr txBox="1"/>
          <p:nvPr/>
        </p:nvSpPr>
        <p:spPr>
          <a:xfrm>
            <a:off x="4287877" y="1393408"/>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5</a:t>
            </a:r>
            <a:endParaRPr lang="ja-JP" altLang="en-US" sz="2400" b="1" baseline="30000" dirty="0"/>
          </a:p>
        </p:txBody>
      </p:sp>
      <p:sp>
        <p:nvSpPr>
          <p:cNvPr id="90" name="テキスト ボックス 89"/>
          <p:cNvSpPr txBox="1"/>
          <p:nvPr/>
        </p:nvSpPr>
        <p:spPr>
          <a:xfrm>
            <a:off x="5277543" y="1369446"/>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6</a:t>
            </a:r>
            <a:endParaRPr lang="ja-JP" altLang="en-US" sz="2400" b="1" baseline="30000" dirty="0"/>
          </a:p>
        </p:txBody>
      </p:sp>
      <p:sp>
        <p:nvSpPr>
          <p:cNvPr id="91" name="テキスト ボックス 90"/>
          <p:cNvSpPr txBox="1"/>
          <p:nvPr/>
        </p:nvSpPr>
        <p:spPr>
          <a:xfrm>
            <a:off x="6206001" y="1393407"/>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7</a:t>
            </a:r>
            <a:endParaRPr lang="ja-JP" altLang="en-US" sz="2400" b="1" baseline="30000" dirty="0"/>
          </a:p>
        </p:txBody>
      </p:sp>
      <p:sp>
        <p:nvSpPr>
          <p:cNvPr id="92" name="テキスト ボックス 91"/>
          <p:cNvSpPr txBox="1"/>
          <p:nvPr/>
        </p:nvSpPr>
        <p:spPr>
          <a:xfrm>
            <a:off x="7154895" y="1366220"/>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8</a:t>
            </a:r>
            <a:endParaRPr lang="ja-JP" altLang="en-US" sz="2400" b="1" baseline="30000" dirty="0"/>
          </a:p>
        </p:txBody>
      </p:sp>
      <p:sp>
        <p:nvSpPr>
          <p:cNvPr id="93" name="テキスト ボックス 92"/>
          <p:cNvSpPr txBox="1"/>
          <p:nvPr/>
        </p:nvSpPr>
        <p:spPr>
          <a:xfrm>
            <a:off x="8113170" y="1366219"/>
            <a:ext cx="640152" cy="461665"/>
          </a:xfrm>
          <a:prstGeom prst="rect">
            <a:avLst/>
          </a:prstGeom>
          <a:noFill/>
        </p:spPr>
        <p:txBody>
          <a:bodyPr wrap="square" rtlCol="0">
            <a:spAutoFit/>
          </a:bodyPr>
          <a:lstStyle/>
          <a:p>
            <a:r>
              <a:rPr lang="en-US" altLang="ja-JP" sz="2400" b="1" i="1" dirty="0" smtClean="0"/>
              <a:t>3d</a:t>
            </a:r>
            <a:r>
              <a:rPr lang="en-US" altLang="ja-JP" sz="2400" b="1" baseline="30000" dirty="0" smtClean="0"/>
              <a:t>9</a:t>
            </a:r>
            <a:endParaRPr lang="ja-JP" altLang="en-US" sz="2400" b="1" baseline="30000" dirty="0"/>
          </a:p>
        </p:txBody>
      </p:sp>
      <p:cxnSp>
        <p:nvCxnSpPr>
          <p:cNvPr id="94" name="直線矢印コネクタ 93"/>
          <p:cNvCxnSpPr/>
          <p:nvPr/>
        </p:nvCxnSpPr>
        <p:spPr>
          <a:xfrm flipV="1">
            <a:off x="467544" y="281359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1447952" y="277080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flipV="1">
            <a:off x="1664625"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2419624"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2617993" y="279789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2771800"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V="1">
            <a:off x="3355617" y="278833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3548268"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3758208" y="28024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3548268" y="18490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4347450" y="2802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4539614" y="28154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4716016" y="280418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4347450" y="18490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4567375" y="184614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5219700" y="27729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V="1">
            <a:off x="5289402"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5364088" y="27740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5534879" y="2835207"/>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5666932" y="283887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5854839"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6213000" y="27599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6282702"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6357388" y="276101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6528179" y="282220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6660232" y="2825874"/>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6848139" y="2812875"/>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V="1">
            <a:off x="7163916" y="280418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7233618"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7308304"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7479095" y="286645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7611148" y="2870118"/>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7799055" y="2857119"/>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8113170" y="280526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V="1">
            <a:off x="8182872"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8257558" y="280633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8428349" y="2867526"/>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8560402" y="2871192"/>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8748309" y="2858193"/>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V="1">
            <a:off x="6483840" y="184614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7332813"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7474971" y="186966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V="1">
            <a:off x="8257558"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8367431" y="188054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8567834" y="1903981"/>
            <a:ext cx="0" cy="424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8139439" y="3363373"/>
            <a:ext cx="825049" cy="461665"/>
          </a:xfrm>
          <a:prstGeom prst="rect">
            <a:avLst/>
          </a:prstGeom>
          <a:noFill/>
        </p:spPr>
        <p:txBody>
          <a:bodyPr wrap="square" rtlCol="0">
            <a:spAutoFit/>
          </a:bodyPr>
          <a:lstStyle/>
          <a:p>
            <a:r>
              <a:rPr lang="en-US" altLang="ja-JP" sz="2400" b="1" dirty="0" smtClean="0"/>
              <a:t>Cu</a:t>
            </a:r>
            <a:r>
              <a:rPr lang="en-US" altLang="ja-JP" sz="2400" b="1" baseline="30000" dirty="0"/>
              <a:t>2</a:t>
            </a:r>
            <a:r>
              <a:rPr lang="en-US" altLang="ja-JP" sz="2400" b="1" baseline="30000" dirty="0" smtClean="0"/>
              <a:t>+</a:t>
            </a:r>
            <a:endParaRPr lang="ja-JP" altLang="en-US" sz="2400" b="1" baseline="30000" dirty="0"/>
          </a:p>
        </p:txBody>
      </p:sp>
      <p:sp>
        <p:nvSpPr>
          <p:cNvPr id="144" name="テキスト ボックス 143"/>
          <p:cNvSpPr txBox="1"/>
          <p:nvPr/>
        </p:nvSpPr>
        <p:spPr>
          <a:xfrm>
            <a:off x="7118549" y="3363373"/>
            <a:ext cx="825049" cy="461665"/>
          </a:xfrm>
          <a:prstGeom prst="rect">
            <a:avLst/>
          </a:prstGeom>
          <a:noFill/>
        </p:spPr>
        <p:txBody>
          <a:bodyPr wrap="square" rtlCol="0">
            <a:spAutoFit/>
          </a:bodyPr>
          <a:lstStyle/>
          <a:p>
            <a:r>
              <a:rPr lang="en-US" altLang="ja-JP" sz="2400" b="1" dirty="0" smtClean="0"/>
              <a:t>Cu</a:t>
            </a:r>
            <a:r>
              <a:rPr lang="en-US" altLang="ja-JP" sz="2400" b="1" baseline="30000" dirty="0" smtClean="0"/>
              <a:t>3+</a:t>
            </a:r>
            <a:endParaRPr lang="ja-JP" altLang="en-US" sz="2400" b="1" baseline="30000" dirty="0"/>
          </a:p>
        </p:txBody>
      </p:sp>
      <p:sp>
        <p:nvSpPr>
          <p:cNvPr id="145" name="円/楕円 144"/>
          <p:cNvSpPr/>
          <p:nvPr/>
        </p:nvSpPr>
        <p:spPr>
          <a:xfrm flipH="1">
            <a:off x="7587878" y="1972103"/>
            <a:ext cx="260722"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202" y="3912409"/>
            <a:ext cx="3493627" cy="26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 name="グループ化 152"/>
          <p:cNvGrpSpPr/>
          <p:nvPr/>
        </p:nvGrpSpPr>
        <p:grpSpPr>
          <a:xfrm>
            <a:off x="3589351" y="5135482"/>
            <a:ext cx="2156070" cy="861775"/>
            <a:chOff x="5989775" y="5140191"/>
            <a:chExt cx="2156070" cy="861775"/>
          </a:xfrm>
        </p:grpSpPr>
        <p:sp>
          <p:nvSpPr>
            <p:cNvPr id="147" name="正方形/長方形 146"/>
            <p:cNvSpPr/>
            <p:nvPr/>
          </p:nvSpPr>
          <p:spPr>
            <a:xfrm>
              <a:off x="7551354" y="5449384"/>
              <a:ext cx="594491" cy="3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6421297" y="5445224"/>
              <a:ext cx="47787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6156176" y="5449384"/>
              <a:ext cx="153301"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7507670" y="5375421"/>
              <a:ext cx="585854" cy="400110"/>
            </a:xfrm>
            <a:prstGeom prst="rect">
              <a:avLst/>
            </a:prstGeom>
            <a:noFill/>
          </p:spPr>
          <p:txBody>
            <a:bodyPr wrap="square" rtlCol="0">
              <a:spAutoFit/>
            </a:bodyPr>
            <a:lstStyle/>
            <a:p>
              <a:r>
                <a:rPr lang="en-US" altLang="ja-JP" sz="2000" b="1" dirty="0" smtClean="0">
                  <a:solidFill>
                    <a:srgbClr val="FF0000"/>
                  </a:solidFill>
                </a:rPr>
                <a:t>SC</a:t>
              </a:r>
              <a:endParaRPr lang="ja-JP" altLang="en-US" sz="2000" b="1" baseline="30000" dirty="0">
                <a:solidFill>
                  <a:srgbClr val="FF0000"/>
                </a:solidFill>
              </a:endParaRPr>
            </a:p>
          </p:txBody>
        </p:sp>
        <p:sp>
          <p:nvSpPr>
            <p:cNvPr id="151" name="テキスト ボックス 150"/>
            <p:cNvSpPr txBox="1"/>
            <p:nvPr/>
          </p:nvSpPr>
          <p:spPr>
            <a:xfrm>
              <a:off x="5989775" y="5601856"/>
              <a:ext cx="585854" cy="400110"/>
            </a:xfrm>
            <a:prstGeom prst="rect">
              <a:avLst/>
            </a:prstGeom>
            <a:noFill/>
          </p:spPr>
          <p:txBody>
            <a:bodyPr wrap="square" rtlCol="0">
              <a:spAutoFit/>
            </a:bodyPr>
            <a:lstStyle/>
            <a:p>
              <a:r>
                <a:rPr lang="en-US" altLang="ja-JP" sz="2000" b="1" dirty="0" smtClean="0">
                  <a:solidFill>
                    <a:srgbClr val="FF0000"/>
                  </a:solidFill>
                </a:rPr>
                <a:t>SC</a:t>
              </a:r>
              <a:endParaRPr lang="ja-JP" altLang="en-US" sz="2000" b="1" baseline="30000" dirty="0">
                <a:solidFill>
                  <a:srgbClr val="FF0000"/>
                </a:solidFill>
              </a:endParaRPr>
            </a:p>
          </p:txBody>
        </p:sp>
        <p:sp>
          <p:nvSpPr>
            <p:cNvPr id="152" name="テキスト ボックス 151"/>
            <p:cNvSpPr txBox="1"/>
            <p:nvPr/>
          </p:nvSpPr>
          <p:spPr>
            <a:xfrm>
              <a:off x="6421297" y="5140191"/>
              <a:ext cx="585854" cy="400110"/>
            </a:xfrm>
            <a:prstGeom prst="rect">
              <a:avLst/>
            </a:prstGeom>
            <a:noFill/>
          </p:spPr>
          <p:txBody>
            <a:bodyPr wrap="square" rtlCol="0">
              <a:spAutoFit/>
            </a:bodyPr>
            <a:lstStyle/>
            <a:p>
              <a:r>
                <a:rPr lang="en-US" altLang="ja-JP" sz="2000" b="1" dirty="0" smtClean="0"/>
                <a:t>AFI</a:t>
              </a:r>
              <a:endParaRPr lang="ja-JP" altLang="en-US" sz="2000" b="1" baseline="30000" dirty="0"/>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765" y="3825038"/>
            <a:ext cx="1651705" cy="26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 name="テキスト ボックス 153"/>
          <p:cNvSpPr txBox="1"/>
          <p:nvPr/>
        </p:nvSpPr>
        <p:spPr>
          <a:xfrm>
            <a:off x="6591061" y="6391271"/>
            <a:ext cx="1831249" cy="461665"/>
          </a:xfrm>
          <a:prstGeom prst="rect">
            <a:avLst/>
          </a:prstGeom>
          <a:noFill/>
        </p:spPr>
        <p:txBody>
          <a:bodyPr wrap="square" rtlCol="0">
            <a:spAutoFit/>
          </a:bodyPr>
          <a:lstStyle/>
          <a:p>
            <a:r>
              <a:rPr lang="en-US" altLang="ja-JP" sz="2400" b="1" dirty="0" smtClean="0"/>
              <a:t>La</a:t>
            </a:r>
            <a:r>
              <a:rPr lang="en-US" altLang="ja-JP" sz="2400" b="1" baseline="-25000" dirty="0" smtClean="0"/>
              <a:t>2-x</a:t>
            </a:r>
            <a:r>
              <a:rPr lang="en-US" altLang="ja-JP" sz="2400" b="1" dirty="0" smtClean="0"/>
              <a:t>Sr</a:t>
            </a:r>
            <a:r>
              <a:rPr lang="en-US" altLang="ja-JP" sz="2400" b="1" baseline="-25000" dirty="0" smtClean="0"/>
              <a:t>x</a:t>
            </a:r>
            <a:r>
              <a:rPr lang="en-US" altLang="ja-JP" sz="2400" b="1" dirty="0" smtClean="0"/>
              <a:t>CuO</a:t>
            </a:r>
            <a:r>
              <a:rPr lang="en-US" altLang="ja-JP" sz="2400" b="1" baseline="-25000" dirty="0" smtClean="0"/>
              <a:t>4</a:t>
            </a:r>
            <a:endParaRPr lang="ja-JP" altLang="en-US" sz="2400" b="1" baseline="-25000"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341" y="3794226"/>
            <a:ext cx="1875998" cy="259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8" name="テキスト ボックス 157"/>
          <p:cNvSpPr txBox="1"/>
          <p:nvPr/>
        </p:nvSpPr>
        <p:spPr>
          <a:xfrm>
            <a:off x="1284871" y="6364384"/>
            <a:ext cx="2263397" cy="461665"/>
          </a:xfrm>
          <a:prstGeom prst="rect">
            <a:avLst/>
          </a:prstGeom>
          <a:noFill/>
        </p:spPr>
        <p:txBody>
          <a:bodyPr wrap="square" rtlCol="0">
            <a:spAutoFit/>
          </a:bodyPr>
          <a:lstStyle/>
          <a:p>
            <a:r>
              <a:rPr lang="en-US" altLang="ja-JP" sz="2400" b="1" dirty="0" smtClean="0"/>
              <a:t>Nd</a:t>
            </a:r>
            <a:r>
              <a:rPr lang="en-US" altLang="ja-JP" sz="2400" b="1" baseline="-25000" dirty="0" smtClean="0"/>
              <a:t>2-x</a:t>
            </a:r>
            <a:r>
              <a:rPr lang="en-US" altLang="ja-JP" sz="2400" b="1" dirty="0" smtClean="0"/>
              <a:t>Ce</a:t>
            </a:r>
            <a:r>
              <a:rPr lang="en-US" altLang="ja-JP" sz="2400" b="1" baseline="-25000" dirty="0" smtClean="0"/>
              <a:t>x</a:t>
            </a:r>
            <a:r>
              <a:rPr lang="en-US" altLang="ja-JP" sz="2400" b="1" dirty="0" smtClean="0"/>
              <a:t>CuO</a:t>
            </a:r>
            <a:r>
              <a:rPr lang="en-US" altLang="ja-JP" sz="2400" b="1" baseline="-25000" dirty="0" smtClean="0"/>
              <a:t>4</a:t>
            </a:r>
            <a:endParaRPr lang="ja-JP" altLang="en-US" sz="2400" b="1" baseline="-25000" dirty="0"/>
          </a:p>
        </p:txBody>
      </p:sp>
      <p:sp>
        <p:nvSpPr>
          <p:cNvPr id="155" name="正方形/長方形 154"/>
          <p:cNvSpPr/>
          <p:nvPr/>
        </p:nvSpPr>
        <p:spPr>
          <a:xfrm>
            <a:off x="7105070" y="1361544"/>
            <a:ext cx="1648252" cy="43447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p:cNvSpPr txBox="1"/>
          <p:nvPr/>
        </p:nvSpPr>
        <p:spPr>
          <a:xfrm>
            <a:off x="7769494" y="5135482"/>
            <a:ext cx="1374506" cy="461665"/>
          </a:xfrm>
          <a:prstGeom prst="rect">
            <a:avLst/>
          </a:prstGeom>
          <a:noFill/>
        </p:spPr>
        <p:txBody>
          <a:bodyPr wrap="square" rtlCol="0">
            <a:spAutoFit/>
          </a:bodyPr>
          <a:lstStyle/>
          <a:p>
            <a:r>
              <a:rPr lang="en-US" altLang="ja-JP" sz="2400" b="1" dirty="0" smtClean="0"/>
              <a:t>La</a:t>
            </a:r>
            <a:r>
              <a:rPr lang="en-US" altLang="ja-JP" sz="2400" b="1" baseline="30000" dirty="0"/>
              <a:t>3</a:t>
            </a:r>
            <a:r>
              <a:rPr lang="en-US" altLang="ja-JP" sz="2400" b="1" baseline="30000" dirty="0" smtClean="0"/>
              <a:t>+</a:t>
            </a:r>
            <a:r>
              <a:rPr lang="en-US" altLang="ja-JP" sz="2400" b="1" dirty="0" smtClean="0"/>
              <a:t>/Sr</a:t>
            </a:r>
            <a:r>
              <a:rPr lang="en-US" altLang="ja-JP" sz="2400" b="1" baseline="30000" dirty="0" smtClean="0"/>
              <a:t>2+</a:t>
            </a:r>
            <a:endParaRPr lang="ja-JP" altLang="en-US" sz="2400" b="1" baseline="30000" dirty="0"/>
          </a:p>
        </p:txBody>
      </p:sp>
      <p:sp>
        <p:nvSpPr>
          <p:cNvPr id="157" name="テキスト ボックス 156"/>
          <p:cNvSpPr txBox="1"/>
          <p:nvPr/>
        </p:nvSpPr>
        <p:spPr>
          <a:xfrm>
            <a:off x="308646" y="4639311"/>
            <a:ext cx="1478023" cy="461665"/>
          </a:xfrm>
          <a:prstGeom prst="rect">
            <a:avLst/>
          </a:prstGeom>
          <a:noFill/>
        </p:spPr>
        <p:txBody>
          <a:bodyPr wrap="square" rtlCol="0">
            <a:spAutoFit/>
          </a:bodyPr>
          <a:lstStyle/>
          <a:p>
            <a:r>
              <a:rPr lang="en-US" altLang="ja-JP" sz="2400" b="1" dirty="0" smtClean="0"/>
              <a:t>Nd</a:t>
            </a:r>
            <a:r>
              <a:rPr lang="en-US" altLang="ja-JP" sz="2400" b="1" baseline="30000" dirty="0" smtClean="0"/>
              <a:t>3+</a:t>
            </a:r>
            <a:r>
              <a:rPr lang="en-US" altLang="ja-JP" sz="2400" b="1" dirty="0" smtClean="0"/>
              <a:t>/Ce</a:t>
            </a:r>
            <a:r>
              <a:rPr lang="en-US" altLang="ja-JP" sz="2400" b="1" baseline="30000" dirty="0" smtClean="0"/>
              <a:t>4+</a:t>
            </a:r>
            <a:endParaRPr lang="ja-JP" altLang="en-US" sz="2400" b="1" baseline="30000" dirty="0"/>
          </a:p>
        </p:txBody>
      </p:sp>
      <p:cxnSp>
        <p:nvCxnSpPr>
          <p:cNvPr id="8" name="直線コネクタ 7"/>
          <p:cNvCxnSpPr/>
          <p:nvPr/>
        </p:nvCxnSpPr>
        <p:spPr>
          <a:xfrm>
            <a:off x="4591594" y="3665936"/>
            <a:ext cx="0" cy="3182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601148" y="3825038"/>
            <a:ext cx="15980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3355618" y="3825038"/>
            <a:ext cx="12359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4890077" y="3363373"/>
            <a:ext cx="2055236" cy="461665"/>
          </a:xfrm>
          <a:prstGeom prst="rect">
            <a:avLst/>
          </a:prstGeom>
          <a:noFill/>
        </p:spPr>
        <p:txBody>
          <a:bodyPr wrap="square" rtlCol="0">
            <a:spAutoFit/>
          </a:bodyPr>
          <a:lstStyle/>
          <a:p>
            <a:r>
              <a:rPr lang="en-US" altLang="ja-JP" sz="2400" b="1" dirty="0"/>
              <a:t>h</a:t>
            </a:r>
            <a:r>
              <a:rPr lang="en-US" altLang="ja-JP" sz="2400" b="1" dirty="0" smtClean="0"/>
              <a:t>ole doping</a:t>
            </a:r>
            <a:endParaRPr lang="ja-JP" altLang="en-US" sz="2400" b="1" baseline="30000" dirty="0"/>
          </a:p>
        </p:txBody>
      </p:sp>
      <p:sp>
        <p:nvSpPr>
          <p:cNvPr id="160" name="テキスト ボックス 159"/>
          <p:cNvSpPr txBox="1"/>
          <p:nvPr/>
        </p:nvSpPr>
        <p:spPr>
          <a:xfrm>
            <a:off x="2323923" y="3390181"/>
            <a:ext cx="2234204" cy="461665"/>
          </a:xfrm>
          <a:prstGeom prst="rect">
            <a:avLst/>
          </a:prstGeom>
          <a:noFill/>
        </p:spPr>
        <p:txBody>
          <a:bodyPr wrap="square" rtlCol="0">
            <a:spAutoFit/>
          </a:bodyPr>
          <a:lstStyle/>
          <a:p>
            <a:r>
              <a:rPr lang="en-US" altLang="ja-JP" sz="2400" b="1" dirty="0" smtClean="0"/>
              <a:t>electron doping</a:t>
            </a:r>
            <a:endParaRPr lang="ja-JP" altLang="en-US" sz="2400" b="1" baseline="30000" dirty="0"/>
          </a:p>
        </p:txBody>
      </p:sp>
      <p:sp>
        <p:nvSpPr>
          <p:cNvPr id="161" name="テキスト ボックス 160"/>
          <p:cNvSpPr txBox="1"/>
          <p:nvPr/>
        </p:nvSpPr>
        <p:spPr>
          <a:xfrm>
            <a:off x="5396913" y="4324635"/>
            <a:ext cx="927950" cy="400110"/>
          </a:xfrm>
          <a:prstGeom prst="rect">
            <a:avLst/>
          </a:prstGeom>
          <a:noFill/>
        </p:spPr>
        <p:txBody>
          <a:bodyPr wrap="square" rtlCol="0">
            <a:spAutoFit/>
          </a:bodyPr>
          <a:lstStyle/>
          <a:p>
            <a:r>
              <a:rPr lang="en-US" altLang="ja-JP" sz="2000" b="1" dirty="0" smtClean="0"/>
              <a:t>metal</a:t>
            </a:r>
          </a:p>
        </p:txBody>
      </p:sp>
      <p:sp>
        <p:nvSpPr>
          <p:cNvPr id="162" name="テキスト ボックス 161"/>
          <p:cNvSpPr txBox="1"/>
          <p:nvPr/>
        </p:nvSpPr>
        <p:spPr>
          <a:xfrm>
            <a:off x="3076432" y="4736490"/>
            <a:ext cx="927950" cy="400110"/>
          </a:xfrm>
          <a:prstGeom prst="rect">
            <a:avLst/>
          </a:prstGeom>
          <a:noFill/>
        </p:spPr>
        <p:txBody>
          <a:bodyPr wrap="square" rtlCol="0">
            <a:spAutoFit/>
          </a:bodyPr>
          <a:lstStyle/>
          <a:p>
            <a:r>
              <a:rPr lang="en-US" altLang="ja-JP" sz="2000" b="1" dirty="0" smtClean="0"/>
              <a:t>metal</a:t>
            </a:r>
          </a:p>
        </p:txBody>
      </p:sp>
      <p:sp>
        <p:nvSpPr>
          <p:cNvPr id="163" name="テキスト ボックス 162"/>
          <p:cNvSpPr txBox="1"/>
          <p:nvPr/>
        </p:nvSpPr>
        <p:spPr>
          <a:xfrm>
            <a:off x="4075639" y="3913270"/>
            <a:ext cx="927950" cy="400110"/>
          </a:xfrm>
          <a:prstGeom prst="rect">
            <a:avLst/>
          </a:prstGeom>
          <a:noFill/>
        </p:spPr>
        <p:txBody>
          <a:bodyPr wrap="square" rtlCol="0">
            <a:spAutoFit/>
          </a:bodyPr>
          <a:lstStyle/>
          <a:p>
            <a:r>
              <a:rPr lang="en-US" altLang="ja-JP" sz="2000" b="1" dirty="0" smtClean="0"/>
              <a:t>PI</a:t>
            </a:r>
          </a:p>
        </p:txBody>
      </p:sp>
      <p:sp>
        <p:nvSpPr>
          <p:cNvPr id="164" name="テキスト ボックス 163"/>
          <p:cNvSpPr txBox="1"/>
          <p:nvPr/>
        </p:nvSpPr>
        <p:spPr>
          <a:xfrm>
            <a:off x="4539614" y="3924525"/>
            <a:ext cx="927950" cy="400110"/>
          </a:xfrm>
          <a:prstGeom prst="rect">
            <a:avLst/>
          </a:prstGeom>
          <a:noFill/>
        </p:spPr>
        <p:txBody>
          <a:bodyPr wrap="square" rtlCol="0">
            <a:spAutoFit/>
          </a:bodyPr>
          <a:lstStyle/>
          <a:p>
            <a:r>
              <a:rPr lang="en-US" altLang="ja-JP" sz="2000" b="1" dirty="0" smtClean="0"/>
              <a:t>PI</a:t>
            </a:r>
          </a:p>
        </p:txBody>
      </p:sp>
    </p:spTree>
    <p:extLst>
      <p:ext uri="{BB962C8B-B14F-4D97-AF65-F5344CB8AC3E}">
        <p14:creationId xmlns:p14="http://schemas.microsoft.com/office/powerpoint/2010/main" val="1813962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4507</TotalTime>
  <Words>3056</Words>
  <Application>Microsoft Macintosh PowerPoint</Application>
  <PresentationFormat>画面に合わせる (4:3)</PresentationFormat>
  <Paragraphs>596</Paragraphs>
  <Slides>31</Slides>
  <Notes>31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3" baseType="lpstr">
      <vt:lpstr>Office ​​テーマ</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dc:creator>
  <cp:lastModifiedBy>中津川 博</cp:lastModifiedBy>
  <cp:revision>273</cp:revision>
  <cp:lastPrinted>2013-08-21T18:37:48Z</cp:lastPrinted>
  <dcterms:created xsi:type="dcterms:W3CDTF">2013-08-14T06:40:08Z</dcterms:created>
  <dcterms:modified xsi:type="dcterms:W3CDTF">2013-08-23T22:01:30Z</dcterms:modified>
</cp:coreProperties>
</file>