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315" r:id="rId4"/>
    <p:sldId id="329" r:id="rId5"/>
    <p:sldId id="304" r:id="rId6"/>
    <p:sldId id="330" r:id="rId7"/>
    <p:sldId id="308" r:id="rId8"/>
    <p:sldId id="322" r:id="rId9"/>
    <p:sldId id="317" r:id="rId10"/>
    <p:sldId id="331" r:id="rId11"/>
    <p:sldId id="320" r:id="rId12"/>
    <p:sldId id="294" r:id="rId13"/>
    <p:sldId id="333" r:id="rId14"/>
    <p:sldId id="321" r:id="rId15"/>
    <p:sldId id="326" r:id="rId16"/>
    <p:sldId id="332" r:id="rId17"/>
    <p:sldId id="328" r:id="rId18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641A90-DA1F-4907-91AB-A7BC3CCC597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Arc-melting (20g)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595CB-1589-4712-9F01-E34073C936CB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NC wire cut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7x7x1.5mm</a:t>
          </a:r>
        </a:p>
      </dgm:t>
    </dgm:pt>
    <dgm:pt modelId="{8C41B3DF-0CD6-4179-B36F-23C02C250B6A}" type="parTrans" cxnId="{AB8CFB93-E9C8-456D-8D2E-13D5FA2CF12E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52FFE-A6C5-4DC3-B388-42A7F0F57BAA}" type="sibTrans" cxnId="{AB8CFB93-E9C8-456D-8D2E-13D5FA2CF12E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Vacuum sealing in quartz tube</a:t>
          </a:r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Heat treatment 1150 </a:t>
          </a:r>
          <a:r>
            <a:rPr lang="en-US" sz="16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3h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Annealing 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840 </a:t>
          </a:r>
          <a:r>
            <a:rPr lang="en-US" sz="16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20h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5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4"/>
      <dgm:spPr/>
    </dgm:pt>
    <dgm:pt modelId="{10CAFFE3-470D-46D4-B4E9-30D3F2D31601}" type="pres">
      <dgm:prSet presAssocID="{F978AE9E-9371-4005-A8B4-FA8F8A44B62B}" presName="connectorText" presStyleLbl="sibTrans2D1" presStyleIdx="0" presStyleCnt="4"/>
      <dgm:spPr/>
    </dgm:pt>
    <dgm:pt modelId="{6BF2E0E6-A72D-40AB-AA0C-48F085607EE3}" type="pres">
      <dgm:prSet presAssocID="{6AE595CB-1589-4712-9F01-E34073C936CB}" presName="node" presStyleLbl="node1" presStyleIdx="1" presStyleCnt="5">
        <dgm:presLayoutVars>
          <dgm:bulletEnabled val="1"/>
        </dgm:presLayoutVars>
      </dgm:prSet>
      <dgm:spPr/>
    </dgm:pt>
    <dgm:pt modelId="{0088EE86-9DDE-45B3-871A-2567A4F6B407}" type="pres">
      <dgm:prSet presAssocID="{22152FFE-A6C5-4DC3-B388-42A7F0F57BAA}" presName="sibTrans" presStyleLbl="sibTrans2D1" presStyleIdx="1" presStyleCnt="4"/>
      <dgm:spPr/>
    </dgm:pt>
    <dgm:pt modelId="{B3986578-7C49-4411-B2CE-6E56BBC5573D}" type="pres">
      <dgm:prSet presAssocID="{22152FFE-A6C5-4DC3-B388-42A7F0F57BAA}" presName="connectorText" presStyleLbl="sibTrans2D1" presStyleIdx="1" presStyleCnt="4"/>
      <dgm:spPr/>
    </dgm:pt>
    <dgm:pt modelId="{B070C72E-33B5-41D1-92F2-511EDA7BE2B5}" type="pres">
      <dgm:prSet presAssocID="{178ABE52-B864-4385-9BD3-00AF1ACB02D9}" presName="node" presStyleLbl="node1" presStyleIdx="2" presStyleCnt="5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2" presStyleCnt="4"/>
      <dgm:spPr/>
    </dgm:pt>
    <dgm:pt modelId="{C3F52E60-4971-4234-B36D-ACFF29EA3408}" type="pres">
      <dgm:prSet presAssocID="{51E6165F-B32E-4FFB-BC96-7D3811749089}" presName="connectorText" presStyleLbl="sibTrans2D1" presStyleIdx="2" presStyleCnt="4"/>
      <dgm:spPr/>
    </dgm:pt>
    <dgm:pt modelId="{E51B7A6E-F10D-4ADE-979D-2AC068C00216}" type="pres">
      <dgm:prSet presAssocID="{7F0FA9CF-8CF4-493B-B756-BEB13A8DD291}" presName="node" presStyleLbl="node1" presStyleIdx="3" presStyleCnt="5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3" presStyleCnt="4"/>
      <dgm:spPr/>
    </dgm:pt>
    <dgm:pt modelId="{5EE7716F-822A-4661-BCF3-5B394E3D1E40}" type="pres">
      <dgm:prSet presAssocID="{03ECB516-7A2A-4CDD-96B7-864A494111DA}" presName="connectorText" presStyleLbl="sibTrans2D1" presStyleIdx="3" presStyleCnt="4"/>
      <dgm:spPr/>
    </dgm:pt>
    <dgm:pt modelId="{2619009A-81AE-4793-911D-485DFDE6D7C7}" type="pres">
      <dgm:prSet presAssocID="{C85DD04F-E2DA-4FE3-B2F6-C47B6AC51B20}" presName="node" presStyleLbl="node1" presStyleIdx="4" presStyleCnt="5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9C50FC16-2DEC-4EB7-B216-3C5DF8D7B2B5}" srcId="{CA6AA378-395D-4890-BF7B-17E76F567ED4}" destId="{7F0FA9CF-8CF4-493B-B756-BEB13A8DD291}" srcOrd="3" destOrd="0" parTransId="{AE122FD7-0FBA-425D-829C-45DC8F11794F}" sibTransId="{03ECB516-7A2A-4CDD-96B7-864A494111DA}"/>
    <dgm:cxn modelId="{FDC7CA23-FF22-43CC-A13B-337D8DE6EBDC}" type="presOf" srcId="{22152FFE-A6C5-4DC3-B388-42A7F0F57BAA}" destId="{0088EE86-9DDE-45B3-871A-2567A4F6B407}" srcOrd="0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AB8CFB93-E9C8-456D-8D2E-13D5FA2CF12E}" srcId="{CA6AA378-395D-4890-BF7B-17E76F567ED4}" destId="{6AE595CB-1589-4712-9F01-E34073C936CB}" srcOrd="1" destOrd="0" parTransId="{8C41B3DF-0CD6-4179-B36F-23C02C250B6A}" sibTransId="{22152FFE-A6C5-4DC3-B388-42A7F0F57BAA}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5588CAA7-2AD0-49F0-9838-09D06FD4E42E}" type="presOf" srcId="{6AE595CB-1589-4712-9F01-E34073C936CB}" destId="{6BF2E0E6-A72D-40AB-AA0C-48F085607EE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4" destOrd="0" parTransId="{7C677077-46B7-464B-B1D7-1B1CD97E3A84}" sibTransId="{B60B52AC-37C4-429C-8440-DCE1EB31A1F0}"/>
    <dgm:cxn modelId="{559850C9-98C5-4892-B661-32DDE4AD83B7}" type="presOf" srcId="{22152FFE-A6C5-4DC3-B388-42A7F0F57BAA}" destId="{B3986578-7C49-4411-B2CE-6E56BBC5573D}" srcOrd="1" destOrd="0" presId="urn:microsoft.com/office/officeart/2005/8/layout/process2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2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E82AA611-E4BC-44B8-ABB4-3C8B8A39E074}" type="presParOf" srcId="{3A0D0D50-6EE3-4356-90F8-4BC914ABE8E5}" destId="{6BF2E0E6-A72D-40AB-AA0C-48F085607EE3}" srcOrd="2" destOrd="0" presId="urn:microsoft.com/office/officeart/2005/8/layout/process2"/>
    <dgm:cxn modelId="{5FD3C417-E4BF-440A-A5A9-3001DF614187}" type="presParOf" srcId="{3A0D0D50-6EE3-4356-90F8-4BC914ABE8E5}" destId="{0088EE86-9DDE-45B3-871A-2567A4F6B407}" srcOrd="3" destOrd="0" presId="urn:microsoft.com/office/officeart/2005/8/layout/process2"/>
    <dgm:cxn modelId="{0B215E43-2A01-4912-BCE6-9B1B543732D7}" type="presParOf" srcId="{0088EE86-9DDE-45B3-871A-2567A4F6B407}" destId="{B3986578-7C49-4411-B2CE-6E56BBC5573D}" srcOrd="0" destOrd="0" presId="urn:microsoft.com/office/officeart/2005/8/layout/process2"/>
    <dgm:cxn modelId="{B5603DA8-F5F0-4FC3-8FA3-487E5D3C2B28}" type="presParOf" srcId="{3A0D0D50-6EE3-4356-90F8-4BC914ABE8E5}" destId="{B070C72E-33B5-41D1-92F2-511EDA7BE2B5}" srcOrd="4" destOrd="0" presId="urn:microsoft.com/office/officeart/2005/8/layout/process2"/>
    <dgm:cxn modelId="{B7288E4F-9862-4A99-AAF7-9661DFDDB70E}" type="presParOf" srcId="{3A0D0D50-6EE3-4356-90F8-4BC914ABE8E5}" destId="{4461D38B-25F6-4CD0-8E72-1053E2DEE7C4}" srcOrd="5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6" destOrd="0" presId="urn:microsoft.com/office/officeart/2005/8/layout/process2"/>
    <dgm:cxn modelId="{0E37FD0B-DB8D-431D-AA3B-5C6BFEF9A2AE}" type="presParOf" srcId="{3A0D0D50-6EE3-4356-90F8-4BC914ABE8E5}" destId="{9F0FE912-DCBB-4BD0-B527-0F6FAA67DC2F}" srcOrd="7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AA378-395D-4890-BF7B-17E76F567ED4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CC641A90-DA1F-4907-91AB-A7BC3CCC5977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XRD by  Smart Lab, Rigaku</a:t>
          </a:r>
        </a:p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Rietveld analysis by RIETEN-FP</a:t>
          </a:r>
        </a:p>
      </dgm:t>
    </dgm:pt>
    <dgm:pt modelId="{984D2A58-98F9-49EE-AA26-6197DFE79D66}" type="parTrans" cxnId="{C8E6C9BC-0E83-41FD-8230-458229009AE3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8AE9E-9371-4005-A8B4-FA8F8A44B62B}" type="sibTrans" cxnId="{C8E6C9BC-0E83-41FD-8230-458229009AE3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0FA9CF-8CF4-493B-B756-BEB13A8DD291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Thermal conductivity by power efficiency measurement (PEM-2)</a:t>
          </a:r>
        </a:p>
      </dgm:t>
    </dgm:pt>
    <dgm:pt modelId="{AE122FD7-0FBA-425D-829C-45DC8F11794F}" type="parTrans" cxnId="{9C50FC16-2DEC-4EB7-B216-3C5DF8D7B2B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CB516-7A2A-4CDD-96B7-864A494111DA}" type="sibTrans" cxnId="{9C50FC16-2DEC-4EB7-B216-3C5DF8D7B2B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5DD04F-E2DA-4FE3-B2F6-C47B6AC51B20}">
      <dgm:prSet phldrT="[Text]" custT="1"/>
      <dgm:spPr/>
      <dgm:t>
        <a:bodyPr/>
        <a:lstStyle/>
        <a:p>
          <a:r>
            <a:rPr lang="en-US" sz="1600" i="1" dirty="0">
              <a:latin typeface="Times New Roman" panose="02020603050405020304" pitchFamily="18" charset="0"/>
              <a:cs typeface="Times New Roman" panose="02020603050405020304" pitchFamily="18" charset="0"/>
            </a:rPr>
            <a:t>ZT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calculated by above parameters</a:t>
          </a:r>
        </a:p>
      </dgm:t>
    </dgm:pt>
    <dgm:pt modelId="{7C677077-46B7-464B-B1D7-1B1CD97E3A84}" type="parTrans" cxnId="{46E9BAC4-85A5-4494-910F-E219637EC14B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B52AC-37C4-429C-8440-DCE1EB31A1F0}" type="sibTrans" cxnId="{46E9BAC4-85A5-4494-910F-E219637EC14B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8ABE52-B864-4385-9BD3-00AF1ACB02D9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Carrier concentration and mobility at RT by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8300 </a:t>
          </a:r>
        </a:p>
      </dgm:t>
    </dgm:pt>
    <dgm:pt modelId="{51E6165F-B32E-4FFB-BC96-7D3811749089}" type="sibTrans" cxnId="{1A5DAADB-9E7E-476A-B9B8-F70DA80D9F00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C5B6C2-642F-440E-A8EB-58FFEBB19AA6}" type="parTrans" cxnId="{1A5DAADB-9E7E-476A-B9B8-F70DA80D9F00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656BB-89B0-4DA5-8D51-EA2229381C9E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Resistivity and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Seebeck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coefficient by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gm:t>
    </dgm:pt>
    <dgm:pt modelId="{5197ECC1-8290-4D6B-AB5A-FBB8A055BE26}" type="parTrans" cxnId="{9997A36E-7232-4355-8DED-5F4B2E56828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455DB4-D900-4714-86ED-B8BA124FB652}" type="sibTrans" cxnId="{9997A36E-7232-4355-8DED-5F4B2E568285}">
      <dgm:prSet custT="1"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7C8F0-F223-4596-AA7C-ADB41B1165A4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3D SEM VE-8800</a:t>
          </a:r>
        </a:p>
      </dgm:t>
    </dgm:pt>
    <dgm:pt modelId="{C318BAEC-447E-4CDF-A6EA-9673EC3F2234}" type="parTrans" cxnId="{5474F75D-58CB-44BD-A533-DD2947F3D2CE}">
      <dgm:prSet/>
      <dgm:spPr/>
      <dgm:t>
        <a:bodyPr/>
        <a:lstStyle/>
        <a:p>
          <a:endParaRPr lang="en-US"/>
        </a:p>
      </dgm:t>
    </dgm:pt>
    <dgm:pt modelId="{FA30455F-ACA0-4F80-975D-A4C54AE10D2B}" type="sibTrans" cxnId="{5474F75D-58CB-44BD-A533-DD2947F3D2CE}">
      <dgm:prSet/>
      <dgm:spPr/>
      <dgm:t>
        <a:bodyPr/>
        <a:lstStyle/>
        <a:p>
          <a:endParaRPr lang="en-US"/>
        </a:p>
      </dgm:t>
    </dgm:pt>
    <dgm:pt modelId="{3A0D0D50-6EE3-4356-90F8-4BC914ABE8E5}" type="pres">
      <dgm:prSet presAssocID="{CA6AA378-395D-4890-BF7B-17E76F567ED4}" presName="linearFlow" presStyleCnt="0">
        <dgm:presLayoutVars>
          <dgm:resizeHandles val="exact"/>
        </dgm:presLayoutVars>
      </dgm:prSet>
      <dgm:spPr/>
    </dgm:pt>
    <dgm:pt modelId="{7E761BD6-BFD9-4DA2-A0B2-314831A95974}" type="pres">
      <dgm:prSet presAssocID="{CC641A90-DA1F-4907-91AB-A7BC3CCC5977}" presName="node" presStyleLbl="node1" presStyleIdx="0" presStyleCnt="6" custScaleX="110362" custLinFactNeighborX="-719" custLinFactNeighborY="9501">
        <dgm:presLayoutVars>
          <dgm:bulletEnabled val="1"/>
        </dgm:presLayoutVars>
      </dgm:prSet>
      <dgm:spPr/>
    </dgm:pt>
    <dgm:pt modelId="{0E92F375-5407-4884-89FE-355149683BFB}" type="pres">
      <dgm:prSet presAssocID="{F978AE9E-9371-4005-A8B4-FA8F8A44B62B}" presName="sibTrans" presStyleLbl="sibTrans2D1" presStyleIdx="0" presStyleCnt="5"/>
      <dgm:spPr/>
    </dgm:pt>
    <dgm:pt modelId="{10CAFFE3-470D-46D4-B4E9-30D3F2D31601}" type="pres">
      <dgm:prSet presAssocID="{F978AE9E-9371-4005-A8B4-FA8F8A44B62B}" presName="connectorText" presStyleLbl="sibTrans2D1" presStyleIdx="0" presStyleCnt="5"/>
      <dgm:spPr/>
    </dgm:pt>
    <dgm:pt modelId="{AD525098-907F-4D94-A980-F1379D48A714}" type="pres">
      <dgm:prSet presAssocID="{D867C8F0-F223-4596-AA7C-ADB41B1165A4}" presName="node" presStyleLbl="node1" presStyleIdx="1" presStyleCnt="6" custScaleX="76415" custScaleY="51457" custLinFactNeighborX="-719" custLinFactNeighborY="9501">
        <dgm:presLayoutVars>
          <dgm:bulletEnabled val="1"/>
        </dgm:presLayoutVars>
      </dgm:prSet>
      <dgm:spPr/>
    </dgm:pt>
    <dgm:pt modelId="{A767618F-AF3E-4592-83BB-65F89922E736}" type="pres">
      <dgm:prSet presAssocID="{FA30455F-ACA0-4F80-975D-A4C54AE10D2B}" presName="sibTrans" presStyleLbl="sibTrans2D1" presStyleIdx="1" presStyleCnt="5"/>
      <dgm:spPr/>
    </dgm:pt>
    <dgm:pt modelId="{61F27F88-57DB-456C-9614-C615B8C073D0}" type="pres">
      <dgm:prSet presAssocID="{FA30455F-ACA0-4F80-975D-A4C54AE10D2B}" presName="connectorText" presStyleLbl="sibTrans2D1" presStyleIdx="1" presStyleCnt="5"/>
      <dgm:spPr/>
    </dgm:pt>
    <dgm:pt modelId="{EC897E02-9A86-4887-8389-2A649D6B03B3}" type="pres">
      <dgm:prSet presAssocID="{362656BB-89B0-4DA5-8D51-EA2229381C9E}" presName="node" presStyleLbl="node1" presStyleIdx="2" presStyleCnt="6" custScaleX="142495">
        <dgm:presLayoutVars>
          <dgm:bulletEnabled val="1"/>
        </dgm:presLayoutVars>
      </dgm:prSet>
      <dgm:spPr/>
    </dgm:pt>
    <dgm:pt modelId="{4D469757-6C31-42EF-A43A-ADCA1A9E738B}" type="pres">
      <dgm:prSet presAssocID="{53455DB4-D900-4714-86ED-B8BA124FB652}" presName="sibTrans" presStyleLbl="sibTrans2D1" presStyleIdx="2" presStyleCnt="5"/>
      <dgm:spPr/>
    </dgm:pt>
    <dgm:pt modelId="{09F2B30D-AF71-4D2E-A572-8A2CFDC400C6}" type="pres">
      <dgm:prSet presAssocID="{53455DB4-D900-4714-86ED-B8BA124FB652}" presName="connectorText" presStyleLbl="sibTrans2D1" presStyleIdx="2" presStyleCnt="5"/>
      <dgm:spPr/>
    </dgm:pt>
    <dgm:pt modelId="{B070C72E-33B5-41D1-92F2-511EDA7BE2B5}" type="pres">
      <dgm:prSet presAssocID="{178ABE52-B864-4385-9BD3-00AF1ACB02D9}" presName="node" presStyleLbl="node1" presStyleIdx="3" presStyleCnt="6" custScaleX="144386" custLinFactNeighborY="-109">
        <dgm:presLayoutVars>
          <dgm:bulletEnabled val="1"/>
        </dgm:presLayoutVars>
      </dgm:prSet>
      <dgm:spPr/>
    </dgm:pt>
    <dgm:pt modelId="{4461D38B-25F6-4CD0-8E72-1053E2DEE7C4}" type="pres">
      <dgm:prSet presAssocID="{51E6165F-B32E-4FFB-BC96-7D3811749089}" presName="sibTrans" presStyleLbl="sibTrans2D1" presStyleIdx="3" presStyleCnt="5"/>
      <dgm:spPr/>
    </dgm:pt>
    <dgm:pt modelId="{C3F52E60-4971-4234-B36D-ACFF29EA3408}" type="pres">
      <dgm:prSet presAssocID="{51E6165F-B32E-4FFB-BC96-7D3811749089}" presName="connectorText" presStyleLbl="sibTrans2D1" presStyleIdx="3" presStyleCnt="5"/>
      <dgm:spPr/>
    </dgm:pt>
    <dgm:pt modelId="{E51B7A6E-F10D-4ADE-979D-2AC068C00216}" type="pres">
      <dgm:prSet presAssocID="{7F0FA9CF-8CF4-493B-B756-BEB13A8DD291}" presName="node" presStyleLbl="node1" presStyleIdx="4" presStyleCnt="6" custScaleX="118779">
        <dgm:presLayoutVars>
          <dgm:bulletEnabled val="1"/>
        </dgm:presLayoutVars>
      </dgm:prSet>
      <dgm:spPr/>
    </dgm:pt>
    <dgm:pt modelId="{9F0FE912-DCBB-4BD0-B527-0F6FAA67DC2F}" type="pres">
      <dgm:prSet presAssocID="{03ECB516-7A2A-4CDD-96B7-864A494111DA}" presName="sibTrans" presStyleLbl="sibTrans2D1" presStyleIdx="4" presStyleCnt="5"/>
      <dgm:spPr/>
    </dgm:pt>
    <dgm:pt modelId="{5EE7716F-822A-4661-BCF3-5B394E3D1E40}" type="pres">
      <dgm:prSet presAssocID="{03ECB516-7A2A-4CDD-96B7-864A494111DA}" presName="connectorText" presStyleLbl="sibTrans2D1" presStyleIdx="4" presStyleCnt="5"/>
      <dgm:spPr/>
    </dgm:pt>
    <dgm:pt modelId="{2619009A-81AE-4793-911D-485DFDE6D7C7}" type="pres">
      <dgm:prSet presAssocID="{C85DD04F-E2DA-4FE3-B2F6-C47B6AC51B20}" presName="node" presStyleLbl="node1" presStyleIdx="5" presStyleCnt="6">
        <dgm:presLayoutVars>
          <dgm:bulletEnabled val="1"/>
        </dgm:presLayoutVars>
      </dgm:prSet>
      <dgm:spPr/>
    </dgm:pt>
  </dgm:ptLst>
  <dgm:cxnLst>
    <dgm:cxn modelId="{8042670F-18AB-49D9-8E70-EDC9563AF0B2}" type="presOf" srcId="{C85DD04F-E2DA-4FE3-B2F6-C47B6AC51B20}" destId="{2619009A-81AE-4793-911D-485DFDE6D7C7}" srcOrd="0" destOrd="0" presId="urn:microsoft.com/office/officeart/2005/8/layout/process2"/>
    <dgm:cxn modelId="{5BC8B813-8F74-4782-B8DA-B2489AF873F9}" type="presOf" srcId="{FA30455F-ACA0-4F80-975D-A4C54AE10D2B}" destId="{A767618F-AF3E-4592-83BB-65F89922E736}" srcOrd="0" destOrd="0" presId="urn:microsoft.com/office/officeart/2005/8/layout/process2"/>
    <dgm:cxn modelId="{9C50FC16-2DEC-4EB7-B216-3C5DF8D7B2B5}" srcId="{CA6AA378-395D-4890-BF7B-17E76F567ED4}" destId="{7F0FA9CF-8CF4-493B-B756-BEB13A8DD291}" srcOrd="4" destOrd="0" parTransId="{AE122FD7-0FBA-425D-829C-45DC8F11794F}" sibTransId="{03ECB516-7A2A-4CDD-96B7-864A494111DA}"/>
    <dgm:cxn modelId="{BF51821F-E28D-4857-B589-EC7A520C97D4}" type="presOf" srcId="{53455DB4-D900-4714-86ED-B8BA124FB652}" destId="{4D469757-6C31-42EF-A43A-ADCA1A9E738B}" srcOrd="0" destOrd="0" presId="urn:microsoft.com/office/officeart/2005/8/layout/process2"/>
    <dgm:cxn modelId="{FBBB9331-A1F1-4770-9EF0-3AAC577548DD}" type="presOf" srcId="{53455DB4-D900-4714-86ED-B8BA124FB652}" destId="{09F2B30D-AF71-4D2E-A572-8A2CFDC400C6}" srcOrd="1" destOrd="0" presId="urn:microsoft.com/office/officeart/2005/8/layout/process2"/>
    <dgm:cxn modelId="{EA7DD931-FA3E-45C6-BB12-224F171DD7D8}" type="presOf" srcId="{7F0FA9CF-8CF4-493B-B756-BEB13A8DD291}" destId="{E51B7A6E-F10D-4ADE-979D-2AC068C00216}" srcOrd="0" destOrd="0" presId="urn:microsoft.com/office/officeart/2005/8/layout/process2"/>
    <dgm:cxn modelId="{5474F75D-58CB-44BD-A533-DD2947F3D2CE}" srcId="{CA6AA378-395D-4890-BF7B-17E76F567ED4}" destId="{D867C8F0-F223-4596-AA7C-ADB41B1165A4}" srcOrd="1" destOrd="0" parTransId="{C318BAEC-447E-4CDF-A6EA-9673EC3F2234}" sibTransId="{FA30455F-ACA0-4F80-975D-A4C54AE10D2B}"/>
    <dgm:cxn modelId="{9997A36E-7232-4355-8DED-5F4B2E568285}" srcId="{CA6AA378-395D-4890-BF7B-17E76F567ED4}" destId="{362656BB-89B0-4DA5-8D51-EA2229381C9E}" srcOrd="2" destOrd="0" parTransId="{5197ECC1-8290-4D6B-AB5A-FBB8A055BE26}" sibTransId="{53455DB4-D900-4714-86ED-B8BA124FB652}"/>
    <dgm:cxn modelId="{0DC6E27A-0751-4D3D-B3CB-B2BF6DB3888C}" type="presOf" srcId="{51E6165F-B32E-4FFB-BC96-7D3811749089}" destId="{C3F52E60-4971-4234-B36D-ACFF29EA3408}" srcOrd="1" destOrd="0" presId="urn:microsoft.com/office/officeart/2005/8/layout/process2"/>
    <dgm:cxn modelId="{66B56A92-476B-4813-8DC2-AD30D1B08D1D}" type="presOf" srcId="{D867C8F0-F223-4596-AA7C-ADB41B1165A4}" destId="{AD525098-907F-4D94-A980-F1379D48A714}" srcOrd="0" destOrd="0" presId="urn:microsoft.com/office/officeart/2005/8/layout/process2"/>
    <dgm:cxn modelId="{304C5DA6-0391-4F49-9370-543D2071397E}" type="presOf" srcId="{F978AE9E-9371-4005-A8B4-FA8F8A44B62B}" destId="{0E92F375-5407-4884-89FE-355149683BFB}" srcOrd="0" destOrd="0" presId="urn:microsoft.com/office/officeart/2005/8/layout/process2"/>
    <dgm:cxn modelId="{014014AC-C93A-4113-BFFC-E07BBE27E195}" type="presOf" srcId="{FA30455F-ACA0-4F80-975D-A4C54AE10D2B}" destId="{61F27F88-57DB-456C-9614-C615B8C073D0}" srcOrd="1" destOrd="0" presId="urn:microsoft.com/office/officeart/2005/8/layout/process2"/>
    <dgm:cxn modelId="{126FCAB0-5A41-4C31-B275-A41A3B1C9949}" type="presOf" srcId="{362656BB-89B0-4DA5-8D51-EA2229381C9E}" destId="{EC897E02-9A86-4887-8389-2A649D6B03B3}" srcOrd="0" destOrd="0" presId="urn:microsoft.com/office/officeart/2005/8/layout/process2"/>
    <dgm:cxn modelId="{58896DB7-A3F1-4C78-81FF-A3D65956145C}" type="presOf" srcId="{CC641A90-DA1F-4907-91AB-A7BC3CCC5977}" destId="{7E761BD6-BFD9-4DA2-A0B2-314831A95974}" srcOrd="0" destOrd="0" presId="urn:microsoft.com/office/officeart/2005/8/layout/process2"/>
    <dgm:cxn modelId="{C8E6C9BC-0E83-41FD-8230-458229009AE3}" srcId="{CA6AA378-395D-4890-BF7B-17E76F567ED4}" destId="{CC641A90-DA1F-4907-91AB-A7BC3CCC5977}" srcOrd="0" destOrd="0" parTransId="{984D2A58-98F9-49EE-AA26-6197DFE79D66}" sibTransId="{F978AE9E-9371-4005-A8B4-FA8F8A44B62B}"/>
    <dgm:cxn modelId="{C9FF1CBD-9B76-431F-B7DA-87E77C4CC1C5}" type="presOf" srcId="{51E6165F-B32E-4FFB-BC96-7D3811749089}" destId="{4461D38B-25F6-4CD0-8E72-1053E2DEE7C4}" srcOrd="0" destOrd="0" presId="urn:microsoft.com/office/officeart/2005/8/layout/process2"/>
    <dgm:cxn modelId="{321E64C4-665F-414D-A5D1-91C45220DD1E}" type="presOf" srcId="{03ECB516-7A2A-4CDD-96B7-864A494111DA}" destId="{9F0FE912-DCBB-4BD0-B527-0F6FAA67DC2F}" srcOrd="0" destOrd="0" presId="urn:microsoft.com/office/officeart/2005/8/layout/process2"/>
    <dgm:cxn modelId="{46E9BAC4-85A5-4494-910F-E219637EC14B}" srcId="{CA6AA378-395D-4890-BF7B-17E76F567ED4}" destId="{C85DD04F-E2DA-4FE3-B2F6-C47B6AC51B20}" srcOrd="5" destOrd="0" parTransId="{7C677077-46B7-464B-B1D7-1B1CD97E3A84}" sibTransId="{B60B52AC-37C4-429C-8440-DCE1EB31A1F0}"/>
    <dgm:cxn modelId="{2486F7CB-6810-4C21-B356-0B67C23FF863}" type="presOf" srcId="{F978AE9E-9371-4005-A8B4-FA8F8A44B62B}" destId="{10CAFFE3-470D-46D4-B4E9-30D3F2D31601}" srcOrd="1" destOrd="0" presId="urn:microsoft.com/office/officeart/2005/8/layout/process2"/>
    <dgm:cxn modelId="{E00C27D5-040C-482F-B6CA-7FEECC123CF9}" type="presOf" srcId="{03ECB516-7A2A-4CDD-96B7-864A494111DA}" destId="{5EE7716F-822A-4661-BCF3-5B394E3D1E40}" srcOrd="1" destOrd="0" presId="urn:microsoft.com/office/officeart/2005/8/layout/process2"/>
    <dgm:cxn modelId="{F8E376D5-85BB-4E82-B89A-C2E9BF0A509B}" type="presOf" srcId="{CA6AA378-395D-4890-BF7B-17E76F567ED4}" destId="{3A0D0D50-6EE3-4356-90F8-4BC914ABE8E5}" srcOrd="0" destOrd="0" presId="urn:microsoft.com/office/officeart/2005/8/layout/process2"/>
    <dgm:cxn modelId="{1A5DAADB-9E7E-476A-B9B8-F70DA80D9F00}" srcId="{CA6AA378-395D-4890-BF7B-17E76F567ED4}" destId="{178ABE52-B864-4385-9BD3-00AF1ACB02D9}" srcOrd="3" destOrd="0" parTransId="{30C5B6C2-642F-440E-A8EB-58FFEBB19AA6}" sibTransId="{51E6165F-B32E-4FFB-BC96-7D3811749089}"/>
    <dgm:cxn modelId="{09F608E9-A77F-46EB-B229-79A5DC8DFACA}" type="presOf" srcId="{178ABE52-B864-4385-9BD3-00AF1ACB02D9}" destId="{B070C72E-33B5-41D1-92F2-511EDA7BE2B5}" srcOrd="0" destOrd="0" presId="urn:microsoft.com/office/officeart/2005/8/layout/process2"/>
    <dgm:cxn modelId="{9AC3A75A-A138-4A82-AF08-FF288E8DE486}" type="presParOf" srcId="{3A0D0D50-6EE3-4356-90F8-4BC914ABE8E5}" destId="{7E761BD6-BFD9-4DA2-A0B2-314831A95974}" srcOrd="0" destOrd="0" presId="urn:microsoft.com/office/officeart/2005/8/layout/process2"/>
    <dgm:cxn modelId="{5BEF3875-EDF8-479E-814D-803A0DB38D7A}" type="presParOf" srcId="{3A0D0D50-6EE3-4356-90F8-4BC914ABE8E5}" destId="{0E92F375-5407-4884-89FE-355149683BFB}" srcOrd="1" destOrd="0" presId="urn:microsoft.com/office/officeart/2005/8/layout/process2"/>
    <dgm:cxn modelId="{030225AC-2060-4E90-9D3D-BE8AA90E8F5D}" type="presParOf" srcId="{0E92F375-5407-4884-89FE-355149683BFB}" destId="{10CAFFE3-470D-46D4-B4E9-30D3F2D31601}" srcOrd="0" destOrd="0" presId="urn:microsoft.com/office/officeart/2005/8/layout/process2"/>
    <dgm:cxn modelId="{B02A9E7D-BC9C-49E9-8F30-FBEBFA4D187C}" type="presParOf" srcId="{3A0D0D50-6EE3-4356-90F8-4BC914ABE8E5}" destId="{AD525098-907F-4D94-A980-F1379D48A714}" srcOrd="2" destOrd="0" presId="urn:microsoft.com/office/officeart/2005/8/layout/process2"/>
    <dgm:cxn modelId="{A860E4A6-2E95-4249-BFE6-F548067E7FA9}" type="presParOf" srcId="{3A0D0D50-6EE3-4356-90F8-4BC914ABE8E5}" destId="{A767618F-AF3E-4592-83BB-65F89922E736}" srcOrd="3" destOrd="0" presId="urn:microsoft.com/office/officeart/2005/8/layout/process2"/>
    <dgm:cxn modelId="{CC8AC9AD-5D18-4A62-929A-B4A59AC4D24C}" type="presParOf" srcId="{A767618F-AF3E-4592-83BB-65F89922E736}" destId="{61F27F88-57DB-456C-9614-C615B8C073D0}" srcOrd="0" destOrd="0" presId="urn:microsoft.com/office/officeart/2005/8/layout/process2"/>
    <dgm:cxn modelId="{5CF60065-4042-4DCB-A4CB-278C3FD1F6CD}" type="presParOf" srcId="{3A0D0D50-6EE3-4356-90F8-4BC914ABE8E5}" destId="{EC897E02-9A86-4887-8389-2A649D6B03B3}" srcOrd="4" destOrd="0" presId="urn:microsoft.com/office/officeart/2005/8/layout/process2"/>
    <dgm:cxn modelId="{F9C69B48-09EF-4197-A156-3D118311369F}" type="presParOf" srcId="{3A0D0D50-6EE3-4356-90F8-4BC914ABE8E5}" destId="{4D469757-6C31-42EF-A43A-ADCA1A9E738B}" srcOrd="5" destOrd="0" presId="urn:microsoft.com/office/officeart/2005/8/layout/process2"/>
    <dgm:cxn modelId="{1E3AED6F-E030-4D44-92F0-AADFBFFDBDB8}" type="presParOf" srcId="{4D469757-6C31-42EF-A43A-ADCA1A9E738B}" destId="{09F2B30D-AF71-4D2E-A572-8A2CFDC400C6}" srcOrd="0" destOrd="0" presId="urn:microsoft.com/office/officeart/2005/8/layout/process2"/>
    <dgm:cxn modelId="{B5603DA8-F5F0-4FC3-8FA3-487E5D3C2B28}" type="presParOf" srcId="{3A0D0D50-6EE3-4356-90F8-4BC914ABE8E5}" destId="{B070C72E-33B5-41D1-92F2-511EDA7BE2B5}" srcOrd="6" destOrd="0" presId="urn:microsoft.com/office/officeart/2005/8/layout/process2"/>
    <dgm:cxn modelId="{B7288E4F-9862-4A99-AAF7-9661DFDDB70E}" type="presParOf" srcId="{3A0D0D50-6EE3-4356-90F8-4BC914ABE8E5}" destId="{4461D38B-25F6-4CD0-8E72-1053E2DEE7C4}" srcOrd="7" destOrd="0" presId="urn:microsoft.com/office/officeart/2005/8/layout/process2"/>
    <dgm:cxn modelId="{2835E5F0-86C4-40BE-9313-44815F0B8AFF}" type="presParOf" srcId="{4461D38B-25F6-4CD0-8E72-1053E2DEE7C4}" destId="{C3F52E60-4971-4234-B36D-ACFF29EA3408}" srcOrd="0" destOrd="0" presId="urn:microsoft.com/office/officeart/2005/8/layout/process2"/>
    <dgm:cxn modelId="{CBBCBE5C-BFDE-4260-86DB-8B5B1A65D1EC}" type="presParOf" srcId="{3A0D0D50-6EE3-4356-90F8-4BC914ABE8E5}" destId="{E51B7A6E-F10D-4ADE-979D-2AC068C00216}" srcOrd="8" destOrd="0" presId="urn:microsoft.com/office/officeart/2005/8/layout/process2"/>
    <dgm:cxn modelId="{0E37FD0B-DB8D-431D-AA3B-5C6BFEF9A2AE}" type="presParOf" srcId="{3A0D0D50-6EE3-4356-90F8-4BC914ABE8E5}" destId="{9F0FE912-DCBB-4BD0-B527-0F6FAA67DC2F}" srcOrd="9" destOrd="0" presId="urn:microsoft.com/office/officeart/2005/8/layout/process2"/>
    <dgm:cxn modelId="{9EEC3857-7FAC-4CC2-B808-C95924BBE569}" type="presParOf" srcId="{9F0FE912-DCBB-4BD0-B527-0F6FAA67DC2F}" destId="{5EE7716F-822A-4661-BCF3-5B394E3D1E40}" srcOrd="0" destOrd="0" presId="urn:microsoft.com/office/officeart/2005/8/layout/process2"/>
    <dgm:cxn modelId="{B7895389-74A3-46E3-B062-EB28754539D0}" type="presParOf" srcId="{3A0D0D50-6EE3-4356-90F8-4BC914ABE8E5}" destId="{2619009A-81AE-4793-911D-485DFDE6D7C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1885303" y="674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Arc-melting (20g)</a:t>
          </a:r>
        </a:p>
      </dsp:txBody>
      <dsp:txXfrm>
        <a:off x="1908418" y="23789"/>
        <a:ext cx="1428567" cy="742959"/>
      </dsp:txXfrm>
    </dsp:sp>
    <dsp:sp modelId="{0E92F375-5407-4884-89FE-355149683BFB}">
      <dsp:nvSpPr>
        <dsp:cNvPr id="0" name=""/>
        <dsp:cNvSpPr/>
      </dsp:nvSpPr>
      <dsp:spPr>
        <a:xfrm rot="5400000">
          <a:off x="2474728" y="809593"/>
          <a:ext cx="295946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1" y="839187"/>
        <a:ext cx="213081" cy="207162"/>
      </dsp:txXfrm>
    </dsp:sp>
    <dsp:sp modelId="{6BF2E0E6-A72D-40AB-AA0C-48F085607EE3}">
      <dsp:nvSpPr>
        <dsp:cNvPr id="0" name=""/>
        <dsp:cNvSpPr/>
      </dsp:nvSpPr>
      <dsp:spPr>
        <a:xfrm>
          <a:off x="1885303" y="1184458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NC wire cut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7x7x1.5mm</a:t>
          </a:r>
        </a:p>
      </dsp:txBody>
      <dsp:txXfrm>
        <a:off x="1908418" y="1207573"/>
        <a:ext cx="1428567" cy="742959"/>
      </dsp:txXfrm>
    </dsp:sp>
    <dsp:sp modelId="{0088EE86-9DDE-45B3-871A-2567A4F6B407}">
      <dsp:nvSpPr>
        <dsp:cNvPr id="0" name=""/>
        <dsp:cNvSpPr/>
      </dsp:nvSpPr>
      <dsp:spPr>
        <a:xfrm rot="5400000">
          <a:off x="2474890" y="1993162"/>
          <a:ext cx="295623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2" y="2022918"/>
        <a:ext cx="213081" cy="206936"/>
      </dsp:txXfrm>
    </dsp:sp>
    <dsp:sp modelId="{B070C72E-33B5-41D1-92F2-511EDA7BE2B5}">
      <dsp:nvSpPr>
        <dsp:cNvPr id="0" name=""/>
        <dsp:cNvSpPr/>
      </dsp:nvSpPr>
      <dsp:spPr>
        <a:xfrm>
          <a:off x="1885303" y="2367812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Vacuum sealing in quartz tube</a:t>
          </a:r>
        </a:p>
      </dsp:txBody>
      <dsp:txXfrm>
        <a:off x="1908418" y="2390927"/>
        <a:ext cx="1428567" cy="742959"/>
      </dsp:txXfrm>
    </dsp:sp>
    <dsp:sp modelId="{4461D38B-25F6-4CD0-8E72-1053E2DEE7C4}">
      <dsp:nvSpPr>
        <dsp:cNvPr id="0" name=""/>
        <dsp:cNvSpPr/>
      </dsp:nvSpPr>
      <dsp:spPr>
        <a:xfrm rot="5400000">
          <a:off x="2474567" y="3176946"/>
          <a:ext cx="296268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1" y="3206379"/>
        <a:ext cx="213081" cy="207388"/>
      </dsp:txXfrm>
    </dsp:sp>
    <dsp:sp modelId="{E51B7A6E-F10D-4ADE-979D-2AC068C00216}">
      <dsp:nvSpPr>
        <dsp:cNvPr id="0" name=""/>
        <dsp:cNvSpPr/>
      </dsp:nvSpPr>
      <dsp:spPr>
        <a:xfrm>
          <a:off x="1885303" y="3552026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Heat treatment 1150 </a:t>
          </a:r>
          <a:r>
            <a:rPr lang="en-US" sz="1600" kern="12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3h</a:t>
          </a:r>
        </a:p>
      </dsp:txBody>
      <dsp:txXfrm>
        <a:off x="1908418" y="3575141"/>
        <a:ext cx="1428567" cy="742959"/>
      </dsp:txXfrm>
    </dsp:sp>
    <dsp:sp modelId="{9F0FE912-DCBB-4BD0-B527-0F6FAA67DC2F}">
      <dsp:nvSpPr>
        <dsp:cNvPr id="0" name=""/>
        <dsp:cNvSpPr/>
      </dsp:nvSpPr>
      <dsp:spPr>
        <a:xfrm rot="5400000">
          <a:off x="2474728" y="4360946"/>
          <a:ext cx="295946" cy="355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516161" y="4390540"/>
        <a:ext cx="213081" cy="207162"/>
      </dsp:txXfrm>
    </dsp:sp>
    <dsp:sp modelId="{2619009A-81AE-4793-911D-485DFDE6D7C7}">
      <dsp:nvSpPr>
        <dsp:cNvPr id="0" name=""/>
        <dsp:cNvSpPr/>
      </dsp:nvSpPr>
      <dsp:spPr>
        <a:xfrm>
          <a:off x="1885303" y="4735811"/>
          <a:ext cx="1474797" cy="789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Annealing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840 </a:t>
          </a:r>
          <a:r>
            <a:rPr lang="en-US" sz="1600" kern="1200" baseline="30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20h</a:t>
          </a:r>
        </a:p>
      </dsp:txBody>
      <dsp:txXfrm>
        <a:off x="1908418" y="4758926"/>
        <a:ext cx="1428567" cy="7429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1BD6-BFD9-4DA2-A0B2-314831A95974}">
      <dsp:nvSpPr>
        <dsp:cNvPr id="0" name=""/>
        <dsp:cNvSpPr/>
      </dsp:nvSpPr>
      <dsp:spPr>
        <a:xfrm>
          <a:off x="983817" y="35137"/>
          <a:ext cx="2984976" cy="676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XRD by  Smart Lab, Rigaku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Rietveld analysis by RIETEN-FP</a:t>
          </a:r>
        </a:p>
      </dsp:txBody>
      <dsp:txXfrm>
        <a:off x="1003622" y="54942"/>
        <a:ext cx="2945366" cy="636568"/>
      </dsp:txXfrm>
    </dsp:sp>
    <dsp:sp modelId="{0E92F375-5407-4884-89FE-355149683BFB}">
      <dsp:nvSpPr>
        <dsp:cNvPr id="0" name=""/>
        <dsp:cNvSpPr/>
      </dsp:nvSpPr>
      <dsp:spPr>
        <a:xfrm rot="5400000">
          <a:off x="2349522" y="728221"/>
          <a:ext cx="253566" cy="304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85021" y="753578"/>
        <a:ext cx="182568" cy="177496"/>
      </dsp:txXfrm>
    </dsp:sp>
    <dsp:sp modelId="{AD525098-907F-4D94-A980-F1379D48A714}">
      <dsp:nvSpPr>
        <dsp:cNvPr id="0" name=""/>
        <dsp:cNvSpPr/>
      </dsp:nvSpPr>
      <dsp:spPr>
        <a:xfrm>
          <a:off x="1442901" y="1049405"/>
          <a:ext cx="2066807" cy="347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3D SEM VE-8800</a:t>
          </a:r>
        </a:p>
      </dsp:txBody>
      <dsp:txXfrm>
        <a:off x="1453092" y="1059596"/>
        <a:ext cx="2046425" cy="327559"/>
      </dsp:txXfrm>
    </dsp:sp>
    <dsp:sp modelId="{A767618F-AF3E-4592-83BB-65F89922E736}">
      <dsp:nvSpPr>
        <dsp:cNvPr id="0" name=""/>
        <dsp:cNvSpPr/>
      </dsp:nvSpPr>
      <dsp:spPr>
        <a:xfrm rot="5318290">
          <a:off x="2369308" y="1398190"/>
          <a:ext cx="229540" cy="304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391976" y="1435570"/>
        <a:ext cx="182568" cy="160678"/>
      </dsp:txXfrm>
    </dsp:sp>
    <dsp:sp modelId="{EC897E02-9A86-4887-8389-2A649D6B03B3}">
      <dsp:nvSpPr>
        <dsp:cNvPr id="0" name=""/>
        <dsp:cNvSpPr/>
      </dsp:nvSpPr>
      <dsp:spPr>
        <a:xfrm>
          <a:off x="568711" y="1703314"/>
          <a:ext cx="3854082" cy="676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Resistivity and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Seebeck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coefficient by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8300 and homemade apparatus</a:t>
          </a:r>
        </a:p>
      </dsp:txBody>
      <dsp:txXfrm>
        <a:off x="588516" y="1723119"/>
        <a:ext cx="3814472" cy="636568"/>
      </dsp:txXfrm>
    </dsp:sp>
    <dsp:sp modelId="{4D469757-6C31-42EF-A43A-ADCA1A9E738B}">
      <dsp:nvSpPr>
        <dsp:cNvPr id="0" name=""/>
        <dsp:cNvSpPr/>
      </dsp:nvSpPr>
      <dsp:spPr>
        <a:xfrm rot="5400000">
          <a:off x="2369107" y="2396213"/>
          <a:ext cx="253290" cy="304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04469" y="2421708"/>
        <a:ext cx="182568" cy="177303"/>
      </dsp:txXfrm>
    </dsp:sp>
    <dsp:sp modelId="{B070C72E-33B5-41D1-92F2-511EDA7BE2B5}">
      <dsp:nvSpPr>
        <dsp:cNvPr id="0" name=""/>
        <dsp:cNvSpPr/>
      </dsp:nvSpPr>
      <dsp:spPr>
        <a:xfrm>
          <a:off x="543138" y="2717213"/>
          <a:ext cx="3905228" cy="676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Carrier concentration and mobility at RT by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ResiTest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8300 </a:t>
          </a:r>
        </a:p>
      </dsp:txBody>
      <dsp:txXfrm>
        <a:off x="562943" y="2737018"/>
        <a:ext cx="3865618" cy="636568"/>
      </dsp:txXfrm>
    </dsp:sp>
    <dsp:sp modelId="{4461D38B-25F6-4CD0-8E72-1053E2DEE7C4}">
      <dsp:nvSpPr>
        <dsp:cNvPr id="0" name=""/>
        <dsp:cNvSpPr/>
      </dsp:nvSpPr>
      <dsp:spPr>
        <a:xfrm rot="5400000">
          <a:off x="2368830" y="3410481"/>
          <a:ext cx="253843" cy="304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04468" y="3435700"/>
        <a:ext cx="182568" cy="177690"/>
      </dsp:txXfrm>
    </dsp:sp>
    <dsp:sp modelId="{E51B7A6E-F10D-4ADE-979D-2AC068C00216}">
      <dsp:nvSpPr>
        <dsp:cNvPr id="0" name=""/>
        <dsp:cNvSpPr/>
      </dsp:nvSpPr>
      <dsp:spPr>
        <a:xfrm>
          <a:off x="889436" y="3731850"/>
          <a:ext cx="3212632" cy="676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Thermal conductivity by power efficiency measurement (PEM-2)</a:t>
          </a:r>
        </a:p>
      </dsp:txBody>
      <dsp:txXfrm>
        <a:off x="909241" y="3751655"/>
        <a:ext cx="3173022" cy="636568"/>
      </dsp:txXfrm>
    </dsp:sp>
    <dsp:sp modelId="{9F0FE912-DCBB-4BD0-B527-0F6FAA67DC2F}">
      <dsp:nvSpPr>
        <dsp:cNvPr id="0" name=""/>
        <dsp:cNvSpPr/>
      </dsp:nvSpPr>
      <dsp:spPr>
        <a:xfrm rot="5400000">
          <a:off x="2368969" y="4424933"/>
          <a:ext cx="253566" cy="304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404468" y="4450290"/>
        <a:ext cx="182568" cy="177496"/>
      </dsp:txXfrm>
    </dsp:sp>
    <dsp:sp modelId="{2619009A-81AE-4793-911D-485DFDE6D7C7}">
      <dsp:nvSpPr>
        <dsp:cNvPr id="0" name=""/>
        <dsp:cNvSpPr/>
      </dsp:nvSpPr>
      <dsp:spPr>
        <a:xfrm>
          <a:off x="1143395" y="4746118"/>
          <a:ext cx="2704714" cy="676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ZT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calculated by above parameters</a:t>
          </a:r>
        </a:p>
      </dsp:txBody>
      <dsp:txXfrm>
        <a:off x="1163200" y="4765923"/>
        <a:ext cx="2665104" cy="636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3F43-E8D8-4F81-B239-6987256FD5D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3464-8844-45A0-85C1-5A34FC4A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8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8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25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6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9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0D3464-8844-45A0-85C1-5A34FC4A6D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031D-7E3B-4171-8A96-0235DD37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450E2-F907-4720-83B7-F2595E832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FDBF6-498E-4B96-8812-46E8086A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C4AC-0AAC-4F5C-8B5D-FB56D84FAA18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9C1B-EA3E-4B99-8749-57560DB3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35F1B-B70F-49F0-9903-FC4127F7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4695-6504-4A58-9B76-CE5C1D049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A4754-2E61-4D14-A5CD-0C3C6A8AC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F4EE7-8063-4004-A935-7C17B7E5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550CA-C587-454A-BFEB-E5ADB36C36E6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17C06-E5CD-468A-AA8A-E08B228E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1EA25-F0B8-4419-A68D-8A57382B1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6A72E-1F0E-4AF4-A4D5-8172CF8A6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5C213-F4FE-4234-8ECF-52ADA9C88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C8B7B-E653-4568-8325-2E7BA2CE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B08D-DF8C-4A92-A32B-10C6034AA6D6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7C716-9C9E-4B6D-9D5A-C0BB7CF7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CE77E-7818-4F1B-B604-F8049992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CE79-8C72-4834-A814-BF6C1D6A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E823E-FC73-47A8-B8F4-965553A8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F328-F935-4D25-953B-F5313856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8669-429F-4824-AB0F-9D4650D5276B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654D7-97DF-4379-A9D4-55ADF03C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E6B0A-D2A3-4B82-95DD-E731D018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6D08-27AA-44C7-910D-E95D069F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92449-D616-4EE4-ADAC-678CC365B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F18EC-AAEB-4C77-8767-55D3392F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CF6C-BEAD-46B1-B4AD-359AA322233B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474B4-CE33-4F52-94D3-73B4C0FC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B8567-702F-4A19-A1E6-1487B3EB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9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3EEA-EF19-4DD2-8113-B2F303E2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6161-E411-4254-BAC6-41B1CA9B2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EF5D5-1886-4563-908F-670C073C4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BE41F-1353-4B74-8DA7-BF88050C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4EE5-2032-41F4-9CB1-CDC0303F7F24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65212-1D97-4D3F-97B8-C1E94D5D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4CC61-C8C9-425A-BD11-B15DB658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FB41-67DE-430A-BEB5-28D02674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1231D-A714-462B-8E48-41E53AAB9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6A01D-B45D-4679-A7ED-864899379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0FB24-E1AB-4232-A7F1-F862E6E2F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2CE56-9CCB-4F83-BE97-9EE15CF8A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FCBCC-841B-4C9A-85D1-870A4B1E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81C0-985D-4E2A-9318-FC4635AC5E12}" type="datetime1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9C859-72BE-48EC-AEEF-F95D1DB7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350D5-CF4D-4FBF-9A1E-8ECE3A1F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13AA-29B1-4440-8C1D-39874F63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4152A-8878-4B1F-B5A8-6DBBBCFF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CD6B-63E5-43BE-B53D-5994631885C7}" type="datetime1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2A566-A918-4B2A-95F3-658373D3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01816-3ABE-47A3-A97A-FD2E3E0A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8CAC7-9047-476C-B450-1793AC86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4AD9-2F2F-456D-B9AA-8254BF0F291B}" type="datetime1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7B083-7CD7-4AF8-AF17-81A0205D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13ECC-5938-4EAF-85D8-6AB7EA4D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CF2B8-CE7B-4C8E-8543-5ECA3A6F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39B2F-CCFB-4752-B42F-3AB8ECE0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A6D4-08D6-42F4-BA4B-0A24C8306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57590-8125-4E17-9E1A-AD8DF14E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D16ED-44EF-48C5-AE3C-8D15E515862A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F03CF-444B-4326-9A59-062B8DDE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D89D6-0C96-449E-81BF-A9254BC4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3A5E-DA76-42A1-9E73-8AA74954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3C491-E24B-40E1-9A4A-45905F84E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3EA35-6CEE-4C33-B147-C0C6035F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10E4C-75DB-46BD-BACD-AF0689EC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F8F-5D7D-4F20-824C-EA5F4037F318}" type="datetime1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204F5-03DF-4C9A-979E-7C5CD8B7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40EE-FF3B-4456-AD55-155BFA50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C755D-1730-4C65-BD67-EDD4DEE8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8E4C3-E52B-4F8E-AF85-2B6CDB23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73207-5B6A-4C34-9783-C4246AAF5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DA84-A7F8-4BA5-A5B8-03B3063C9678}" type="datetime1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18E1D-EDF4-40CA-B0EE-55A4E4150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62BDB-A925-4763-8216-C2AC53649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C2D8-122E-43EB-966C-CD6C575C0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4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28.e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7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1.e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1.bin"/><Relationship Id="rId2" Type="http://schemas.openxmlformats.org/officeDocument/2006/relationships/oleObject" Target="../embeddings/oleObject4.bin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6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wmf"/><Relationship Id="rId1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8.emf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emf"/><Relationship Id="rId9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ADE83-A731-4874-BE16-B5958D7B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75205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D76CF-7F63-4DC1-AD81-CBB1DE7AAC2D}"/>
              </a:ext>
            </a:extLst>
          </p:cNvPr>
          <p:cNvSpPr txBox="1"/>
          <p:nvPr/>
        </p:nvSpPr>
        <p:spPr>
          <a:xfrm>
            <a:off x="172628" y="1910687"/>
            <a:ext cx="8342722" cy="983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Improvement of thermoelectric properties of β-FeSi</a:t>
            </a:r>
            <a:r>
              <a:rPr lang="en-US" sz="28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by Ni substitution</a:t>
            </a:r>
            <a:endParaRPr lang="en-US" sz="1600" baseline="-25000" dirty="0">
              <a:solidFill>
                <a:srgbClr val="0070C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1D284-E9C2-4522-A8C9-E49A4E77F3AF}"/>
              </a:ext>
            </a:extLst>
          </p:cNvPr>
          <p:cNvSpPr txBox="1"/>
          <p:nvPr/>
        </p:nvSpPr>
        <p:spPr>
          <a:xfrm>
            <a:off x="186849" y="3322257"/>
            <a:ext cx="8567007" cy="213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Sopheap Sam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1, 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*, Hiroshi Nakatsugawa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1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, Yoichi Okamoto</a:t>
            </a:r>
            <a:r>
              <a:rPr lang="en-US" sz="20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2</a:t>
            </a: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 </a:t>
            </a:r>
            <a:endParaRPr lang="en-US" sz="2000" b="1" spc="-45" dirty="0"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spc="-45" dirty="0">
              <a:effectLst/>
              <a:latin typeface="Times New Roman" panose="02020603050405020304" pitchFamily="18" charset="0"/>
              <a:ea typeface="Mincho"/>
              <a:cs typeface="DaunPenh" panose="01010101010101010101" pitchFamily="2" charset="0"/>
            </a:endParaRPr>
          </a:p>
          <a:p>
            <a:pPr marL="457200" marR="0" indent="-4572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20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Yokohama National University, Japan </a:t>
            </a:r>
          </a:p>
          <a:p>
            <a:pPr marL="342900" marR="0" indent="-3429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</a:pPr>
            <a:r>
              <a:rPr lang="en-US" sz="2000" b="1" spc="-45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National Defense Academy, Japan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spc="-45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* </a:t>
            </a:r>
            <a:r>
              <a:rPr lang="en-US" spc="-45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E-mail: sam-sopheap-fh@ynu.jp</a:t>
            </a:r>
            <a:endParaRPr lang="en-US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pic>
        <p:nvPicPr>
          <p:cNvPr id="10" name="Picture 2" descr="Yokohama National University Mission Statement, Employees and Hiring |  LinkedIn">
            <a:extLst>
              <a:ext uri="{FF2B5EF4-FFF2-40B4-BE49-F238E27FC236}">
                <a16:creationId xmlns:a16="http://schemas.microsoft.com/office/drawing/2014/main" id="{6F200AA5-E72E-4C6D-AD74-6BF6E388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17" y="117670"/>
            <a:ext cx="1277375" cy="12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7EAFAF-1415-40BC-B494-6125157A827C}"/>
              </a:ext>
            </a:extLst>
          </p:cNvPr>
          <p:cNvSpPr txBox="1"/>
          <p:nvPr/>
        </p:nvSpPr>
        <p:spPr>
          <a:xfrm>
            <a:off x="324637" y="6370998"/>
            <a:ext cx="1852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2022-July-20</a:t>
            </a:r>
            <a:r>
              <a:rPr lang="en-US" sz="1800" b="1" spc="-45" baseline="30000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th</a:t>
            </a:r>
            <a:r>
              <a:rPr lang="en-US" sz="1800" b="1" spc="-45" dirty="0">
                <a:effectLst/>
                <a:latin typeface="Times New Roman" panose="02020603050405020304" pitchFamily="18" charset="0"/>
                <a:ea typeface="Mincho"/>
                <a:cs typeface="DaunPenh" panose="01010101010101010101" pitchFamily="2" charset="0"/>
              </a:rPr>
              <a:t>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1341E-20CC-F8FE-326B-7415CE7A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38" y="399491"/>
            <a:ext cx="2291614" cy="4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7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A0C96205-D32F-DF46-BABD-91ABD4A5AE62}"/>
              </a:ext>
            </a:extLst>
          </p:cNvPr>
          <p:cNvSpPr txBox="1"/>
          <p:nvPr/>
        </p:nvSpPr>
        <p:spPr>
          <a:xfrm>
            <a:off x="6886866" y="4284405"/>
            <a:ext cx="399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76D40D-4D83-D7D2-8B56-A6CF49C77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09"/>
          <a:stretch/>
        </p:blipFill>
        <p:spPr>
          <a:xfrm>
            <a:off x="6627120" y="1567882"/>
            <a:ext cx="2549030" cy="2419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97DC95-2B37-D0D7-F801-04C85D4F97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66"/>
          <a:stretch/>
        </p:blipFill>
        <p:spPr>
          <a:xfrm>
            <a:off x="2682661" y="773717"/>
            <a:ext cx="4004673" cy="36493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46529C-CBA8-4E01-AE3B-21CA641C62E5}"/>
              </a:ext>
            </a:extLst>
          </p:cNvPr>
          <p:cNvSpPr txBox="1"/>
          <p:nvPr/>
        </p:nvSpPr>
        <p:spPr>
          <a:xfrm>
            <a:off x="2177257" y="32502"/>
            <a:ext cx="4988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S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) of 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/>
          </a:p>
        </p:txBody>
      </p:sp>
      <p:sp>
        <p:nvSpPr>
          <p:cNvPr id="31" name="Slide Number Placeholder 9">
            <a:extLst>
              <a:ext uri="{FF2B5EF4-FFF2-40B4-BE49-F238E27FC236}">
                <a16:creationId xmlns:a16="http://schemas.microsoft.com/office/drawing/2014/main" id="{A3878CE6-0EAE-26CF-63D3-3A9C2C19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94042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F0481B-53C1-447D-00E2-284150D774D0}"/>
              </a:ext>
            </a:extLst>
          </p:cNvPr>
          <p:cNvSpPr txBox="1"/>
          <p:nvPr/>
        </p:nvSpPr>
        <p:spPr>
          <a:xfrm>
            <a:off x="6538563" y="819709"/>
            <a:ext cx="259262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x=0, bipolar effect </a:t>
            </a:r>
            <a:r>
              <a:rPr lang="en-US" sz="15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deteriorates </a:t>
            </a:r>
            <a:r>
              <a:rPr lang="en-US" sz="15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 </a:t>
            </a:r>
            <a:r>
              <a:rPr lang="en-US" sz="15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due to a narrow band gap.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5057E98-7B17-E4E5-11A7-6271F70994AB}"/>
              </a:ext>
            </a:extLst>
          </p:cNvPr>
          <p:cNvCxnSpPr>
            <a:cxnSpLocks/>
          </p:cNvCxnSpPr>
          <p:nvPr/>
        </p:nvCxnSpPr>
        <p:spPr>
          <a:xfrm flipH="1">
            <a:off x="6206240" y="1096708"/>
            <a:ext cx="387240" cy="370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Down 38">
            <a:extLst>
              <a:ext uri="{FF2B5EF4-FFF2-40B4-BE49-F238E27FC236}">
                <a16:creationId xmlns:a16="http://schemas.microsoft.com/office/drawing/2014/main" id="{3711AB19-8460-6DD4-E3AB-E37EEE759F78}"/>
              </a:ext>
            </a:extLst>
          </p:cNvPr>
          <p:cNvSpPr/>
          <p:nvPr/>
        </p:nvSpPr>
        <p:spPr>
          <a:xfrm rot="19716011" flipH="1">
            <a:off x="1289165" y="1425872"/>
            <a:ext cx="357092" cy="946717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F70219C-C338-1E15-7477-128906CFE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953473"/>
              </p:ext>
            </p:extLst>
          </p:nvPr>
        </p:nvGraphicFramePr>
        <p:xfrm>
          <a:off x="7902283" y="2726731"/>
          <a:ext cx="331705" cy="37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298" imgH="439109" progId="Equation.DSMT4">
                  <p:embed/>
                </p:oleObj>
              </mc:Choice>
              <mc:Fallback>
                <p:oleObj name="Equation" r:id="rId5" imgW="393298" imgH="439109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F70219C-C338-1E15-7477-128906CFE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2283" y="2726731"/>
                        <a:ext cx="331705" cy="370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976D39-3CAC-3A38-5894-C843A4941FA3}"/>
              </a:ext>
            </a:extLst>
          </p:cNvPr>
          <p:cNvCxnSpPr>
            <a:cxnSpLocks/>
          </p:cNvCxnSpPr>
          <p:nvPr/>
        </p:nvCxnSpPr>
        <p:spPr>
          <a:xfrm flipV="1">
            <a:off x="7165591" y="4336069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068FC4D6-9259-9180-7FF4-9606AA4B6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63045"/>
              </p:ext>
            </p:extLst>
          </p:nvPr>
        </p:nvGraphicFramePr>
        <p:xfrm>
          <a:off x="544509" y="3848640"/>
          <a:ext cx="2463019" cy="87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0960" imgH="583920" progId="Equation.DSMT4">
                  <p:embed/>
                </p:oleObj>
              </mc:Choice>
              <mc:Fallback>
                <p:oleObj name="Equation" r:id="rId7" imgW="1650960" imgH="58392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068FC4D6-9259-9180-7FF4-9606AA4B6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4509" y="3848640"/>
                        <a:ext cx="2463019" cy="87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1E3752-E0AF-98B0-3507-8D9A34732232}"/>
              </a:ext>
            </a:extLst>
          </p:cNvPr>
          <p:cNvCxnSpPr>
            <a:cxnSpLocks/>
          </p:cNvCxnSpPr>
          <p:nvPr/>
        </p:nvCxnSpPr>
        <p:spPr>
          <a:xfrm>
            <a:off x="708549" y="518460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88CEEAC-5B11-A920-C5C9-2C079A888D76}"/>
              </a:ext>
            </a:extLst>
          </p:cNvPr>
          <p:cNvSpPr/>
          <p:nvPr/>
        </p:nvSpPr>
        <p:spPr>
          <a:xfrm>
            <a:off x="1629435" y="4398598"/>
            <a:ext cx="399467" cy="360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14E7F70-94D3-373C-8714-D7981BF7F755}"/>
              </a:ext>
            </a:extLst>
          </p:cNvPr>
          <p:cNvSpPr/>
          <p:nvPr/>
        </p:nvSpPr>
        <p:spPr>
          <a:xfrm rot="14242461" flipH="1">
            <a:off x="7987874" y="1982430"/>
            <a:ext cx="321686" cy="791135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41987EB0-7F97-4B5E-CD9E-1FD6A0F833CA}"/>
              </a:ext>
            </a:extLst>
          </p:cNvPr>
          <p:cNvSpPr/>
          <p:nvPr/>
        </p:nvSpPr>
        <p:spPr>
          <a:xfrm rot="16351560" flipH="1">
            <a:off x="7262016" y="4388060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06EC3F-970E-89A4-932A-96AEE880A182}"/>
              </a:ext>
            </a:extLst>
          </p:cNvPr>
          <p:cNvSpPr txBox="1"/>
          <p:nvPr/>
        </p:nvSpPr>
        <p:spPr>
          <a:xfrm>
            <a:off x="7543847" y="4290130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247A87-B06F-22BB-6734-731143AD45E6}"/>
              </a:ext>
            </a:extLst>
          </p:cNvPr>
          <p:cNvCxnSpPr>
            <a:cxnSpLocks/>
          </p:cNvCxnSpPr>
          <p:nvPr/>
        </p:nvCxnSpPr>
        <p:spPr>
          <a:xfrm flipV="1">
            <a:off x="7970205" y="4354994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Down 26">
            <a:extLst>
              <a:ext uri="{FF2B5EF4-FFF2-40B4-BE49-F238E27FC236}">
                <a16:creationId xmlns:a16="http://schemas.microsoft.com/office/drawing/2014/main" id="{BDABF34A-5922-B58B-7ADA-A4709234B8B8}"/>
              </a:ext>
            </a:extLst>
          </p:cNvPr>
          <p:cNvSpPr/>
          <p:nvPr/>
        </p:nvSpPr>
        <p:spPr>
          <a:xfrm rot="16351560" flipH="1">
            <a:off x="8095603" y="4397818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DED7B9-63F9-14F7-B1F6-E82FDD575A1F}"/>
              </a:ext>
            </a:extLst>
          </p:cNvPr>
          <p:cNvSpPr txBox="1"/>
          <p:nvPr/>
        </p:nvSpPr>
        <p:spPr>
          <a:xfrm>
            <a:off x="8348152" y="4327596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|</a:t>
            </a:r>
            <a:r>
              <a:rPr lang="en-US" sz="2000" i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|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D4E7368-A26D-07D4-CE14-539F748A6535}"/>
              </a:ext>
            </a:extLst>
          </p:cNvPr>
          <p:cNvCxnSpPr>
            <a:cxnSpLocks/>
          </p:cNvCxnSpPr>
          <p:nvPr/>
        </p:nvCxnSpPr>
        <p:spPr>
          <a:xfrm>
            <a:off x="8782481" y="4383550"/>
            <a:ext cx="0" cy="275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2AE083-9FDB-DB38-4807-15D4B0EF7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357489"/>
              </p:ext>
            </p:extLst>
          </p:nvPr>
        </p:nvGraphicFramePr>
        <p:xfrm>
          <a:off x="6602976" y="5087140"/>
          <a:ext cx="24638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63059" imgH="871728" progId="Equation.DSMT4">
                  <p:embed/>
                </p:oleObj>
              </mc:Choice>
              <mc:Fallback>
                <p:oleObj name="Equation" r:id="rId9" imgW="2463059" imgH="8717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02976" y="5087140"/>
                        <a:ext cx="2463800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7B1AA65C-C585-176F-365B-ACEE1ADFA6F6}"/>
              </a:ext>
            </a:extLst>
          </p:cNvPr>
          <p:cNvSpPr/>
          <p:nvPr/>
        </p:nvSpPr>
        <p:spPr>
          <a:xfrm>
            <a:off x="8364363" y="5597699"/>
            <a:ext cx="355431" cy="360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7" name="Object 13">
            <a:extLst>
              <a:ext uri="{FF2B5EF4-FFF2-40B4-BE49-F238E27FC236}">
                <a16:creationId xmlns:a16="http://schemas.microsoft.com/office/drawing/2014/main" id="{421DAD0C-3FA9-A344-BD41-C25B89E3B6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047422"/>
              </p:ext>
            </p:extLst>
          </p:nvPr>
        </p:nvGraphicFramePr>
        <p:xfrm>
          <a:off x="7093609" y="6162317"/>
          <a:ext cx="1140379" cy="41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560" imgH="266400" progId="Equation.DSMT4">
                  <p:embed/>
                </p:oleObj>
              </mc:Choice>
              <mc:Fallback>
                <p:oleObj name="Equation" r:id="rId11" imgW="736560" imgH="266400" progId="Equation.DSMT4">
                  <p:embed/>
                  <p:pic>
                    <p:nvPicPr>
                      <p:cNvPr id="48" name="Object 13">
                        <a:extLst>
                          <a:ext uri="{FF2B5EF4-FFF2-40B4-BE49-F238E27FC236}">
                            <a16:creationId xmlns:a16="http://schemas.microsoft.com/office/drawing/2014/main" id="{9F9F0416-DE4E-4428-B45E-802609737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93609" y="6162317"/>
                        <a:ext cx="1140379" cy="41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108686B-33FA-FC58-E332-CB2963EC5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549643"/>
              </p:ext>
            </p:extLst>
          </p:nvPr>
        </p:nvGraphicFramePr>
        <p:xfrm>
          <a:off x="2363974" y="5392426"/>
          <a:ext cx="33020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97080" imgH="228600" progId="Equation.DSMT4">
                  <p:embed/>
                </p:oleObj>
              </mc:Choice>
              <mc:Fallback>
                <p:oleObj name="Equation" r:id="rId13" imgW="2197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63974" y="5392426"/>
                        <a:ext cx="3302000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Arrow: Down 44">
            <a:extLst>
              <a:ext uri="{FF2B5EF4-FFF2-40B4-BE49-F238E27FC236}">
                <a16:creationId xmlns:a16="http://schemas.microsoft.com/office/drawing/2014/main" id="{95FC067E-E6A2-7CE9-5BB4-BCB9B525E987}"/>
              </a:ext>
            </a:extLst>
          </p:cNvPr>
          <p:cNvSpPr/>
          <p:nvPr/>
        </p:nvSpPr>
        <p:spPr>
          <a:xfrm flipH="1">
            <a:off x="3798336" y="5922352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D12E04E-194F-0018-B69C-9BB0BD859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78455"/>
              </p:ext>
            </p:extLst>
          </p:nvPr>
        </p:nvGraphicFramePr>
        <p:xfrm>
          <a:off x="2274695" y="6194281"/>
          <a:ext cx="3263920" cy="39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70000" imgH="253800" progId="Equation.DSMT4">
                  <p:embed/>
                </p:oleObj>
              </mc:Choice>
              <mc:Fallback>
                <p:oleObj name="Equation" r:id="rId15" imgW="2070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74695" y="6194281"/>
                        <a:ext cx="3263920" cy="39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2C8D932-8157-733D-C63D-B056120DCAAE}"/>
              </a:ext>
            </a:extLst>
          </p:cNvPr>
          <p:cNvSpPr txBox="1"/>
          <p:nvPr/>
        </p:nvSpPr>
        <p:spPr>
          <a:xfrm>
            <a:off x="2770167" y="4467445"/>
            <a:ext cx="31978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bipolar effect is reduced by Ni substitution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D13ED8E3-09E4-BECB-BC1A-46DF8E892530}"/>
              </a:ext>
            </a:extLst>
          </p:cNvPr>
          <p:cNvSpPr/>
          <p:nvPr/>
        </p:nvSpPr>
        <p:spPr>
          <a:xfrm flipH="1">
            <a:off x="3798336" y="5158177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4DD1A15-C84D-C1A1-5154-8D1690D24D8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2784"/>
          <a:stretch/>
        </p:blipFill>
        <p:spPr>
          <a:xfrm>
            <a:off x="16590" y="1084665"/>
            <a:ext cx="2777989" cy="26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A0744C-8274-E83B-057F-5136DB3BC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83"/>
          <a:stretch/>
        </p:blipFill>
        <p:spPr>
          <a:xfrm>
            <a:off x="4262492" y="772932"/>
            <a:ext cx="4080230" cy="361353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4B220B-2F61-4653-8370-F3EAC5FDE7E9}"/>
              </a:ext>
            </a:extLst>
          </p:cNvPr>
          <p:cNvCxnSpPr>
            <a:cxnSpLocks/>
          </p:cNvCxnSpPr>
          <p:nvPr/>
        </p:nvCxnSpPr>
        <p:spPr>
          <a:xfrm>
            <a:off x="708549" y="631581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A192-49D9-49E6-88ED-68C8648B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8243" y="6394380"/>
            <a:ext cx="2057400" cy="365125"/>
          </a:xfrm>
        </p:spPr>
        <p:txBody>
          <a:bodyPr/>
          <a:lstStyle/>
          <a:p>
            <a:fld id="{4EE3C2D8-122E-43EB-966C-CD6C575C0EE7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F7460B-415B-4C80-BF29-7A423F31C5D9}"/>
              </a:ext>
            </a:extLst>
          </p:cNvPr>
          <p:cNvSpPr txBox="1"/>
          <p:nvPr/>
        </p:nvSpPr>
        <p:spPr>
          <a:xfrm>
            <a:off x="731484" y="114779"/>
            <a:ext cx="7460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 (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) and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2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4D58B-A778-B562-375D-D58769C48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96"/>
          <a:stretch/>
        </p:blipFill>
        <p:spPr>
          <a:xfrm>
            <a:off x="160792" y="744721"/>
            <a:ext cx="3834270" cy="364816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14F2107-D386-C583-14CE-9AE0A3EF5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886376"/>
              </p:ext>
            </p:extLst>
          </p:nvPr>
        </p:nvGraphicFramePr>
        <p:xfrm>
          <a:off x="1436017" y="2870855"/>
          <a:ext cx="826416" cy="257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7676" imgH="379623" progId="Equation.DSMT4">
                  <p:embed/>
                </p:oleObj>
              </mc:Choice>
              <mc:Fallback>
                <p:oleObj name="Equation" r:id="rId4" imgW="1217676" imgH="3796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6017" y="2870855"/>
                        <a:ext cx="826416" cy="257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55C1170-FBB1-AFBB-352C-C884CBACD664}"/>
              </a:ext>
            </a:extLst>
          </p:cNvPr>
          <p:cNvSpPr txBox="1"/>
          <p:nvPr/>
        </p:nvSpPr>
        <p:spPr>
          <a:xfrm>
            <a:off x="98566" y="4637625"/>
            <a:ext cx="4550412" cy="1286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</a:t>
            </a:r>
            <a:r>
              <a:rPr lang="en-US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κ</a:t>
            </a:r>
            <a:r>
              <a:rPr lang="en-US" i="1" baseline="-25000" dirty="0"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of Ni doping samples is higher than that of non-doped samples probably due to an increase in </a:t>
            </a:r>
            <a:r>
              <a:rPr lang="en-US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</a:t>
            </a:r>
            <a:r>
              <a:rPr lang="en-US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  <a:endParaRPr lang="en-US" sz="1600" strike="dblStrike" kern="100" dirty="0">
              <a:effectLst/>
              <a:highlight>
                <a:srgbClr val="FFFF00"/>
              </a:highlight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6E26C5-2669-C4BD-7FE6-DBC9C743169B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268066" y="1621410"/>
            <a:ext cx="348791" cy="518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9BD6FA-5E98-5C61-8867-C7F52FF50931}"/>
              </a:ext>
            </a:extLst>
          </p:cNvPr>
          <p:cNvSpPr txBox="1"/>
          <p:nvPr/>
        </p:nvSpPr>
        <p:spPr>
          <a:xfrm>
            <a:off x="7616857" y="1436744"/>
            <a:ext cx="12417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1800" i="1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73D62-05C6-1820-00E3-1F2B90907442}"/>
              </a:ext>
            </a:extLst>
          </p:cNvPr>
          <p:cNvSpPr txBox="1"/>
          <p:nvPr/>
        </p:nvSpPr>
        <p:spPr>
          <a:xfrm>
            <a:off x="5055086" y="4504269"/>
            <a:ext cx="3990348" cy="2117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max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= 0.019</a:t>
            </a:r>
            <a:r>
              <a:rPr lang="en-US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is obtained in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x = 0.001 sample due to the significant increase of </a:t>
            </a:r>
            <a:r>
              <a:rPr lang="en-US" i="1" dirty="0">
                <a:latin typeface="Times New Roman" panose="02020603050405020304" pitchFamily="18" charset="0"/>
                <a:ea typeface="Yu Mincho" panose="02020400000000000000" pitchFamily="18" charset="-128"/>
              </a:rPr>
              <a:t>S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and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</a:rPr>
              <a:t>also the decrease in resistivity. PF of x = 0.001 is about 70 times higher than that of x = 0.</a:t>
            </a:r>
            <a:endParaRPr lang="en-US" sz="1600" strike="dblStrike" kern="100" dirty="0">
              <a:effectLst/>
              <a:highlight>
                <a:srgbClr val="FFFF00"/>
              </a:highlight>
              <a:latin typeface="MS Mincho" panose="02020609040205080304" pitchFamily="49" charset="-128"/>
              <a:ea typeface="MS Mincho" panose="02020609040205080304" pitchFamily="49" charset="-128"/>
              <a:cs typeface="DaunPenh" panose="01010101010101010101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BAD7CB-FC63-F984-73D8-89B495ED1F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475"/>
          <a:stretch/>
        </p:blipFill>
        <p:spPr>
          <a:xfrm>
            <a:off x="4778425" y="971557"/>
            <a:ext cx="1819092" cy="149826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7976AB-4836-46F6-42CD-2F114C7DB50C}"/>
              </a:ext>
            </a:extLst>
          </p:cNvPr>
          <p:cNvCxnSpPr>
            <a:endCxn id="17" idx="2"/>
          </p:cNvCxnSpPr>
          <p:nvPr/>
        </p:nvCxnSpPr>
        <p:spPr>
          <a:xfrm flipH="1" flipV="1">
            <a:off x="5687971" y="2469822"/>
            <a:ext cx="759963" cy="15365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75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1567" y="6274347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66733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ECAF4F-4B99-187D-DA43-6047E472D85C}"/>
              </a:ext>
            </a:extLst>
          </p:cNvPr>
          <p:cNvSpPr txBox="1"/>
          <p:nvPr/>
        </p:nvSpPr>
        <p:spPr>
          <a:xfrm>
            <a:off x="222212" y="1185376"/>
            <a:ext cx="8804635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electrical resistivity decreases with Ni doping level due to an increase in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n</a:t>
            </a:r>
            <a:r>
              <a:rPr lang="en-US" sz="2000" baseline="-250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The </a:t>
            </a:r>
            <a:r>
              <a:rPr lang="en-US" sz="2000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Seebeck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 coefficient decrease with Ni doping level, where the highest value is obtained in x = 0.001 with the value of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</a:rPr>
              <a:t>450</a:t>
            </a:r>
            <a:r>
              <a:rPr lang="en-US" sz="2000" dirty="0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μ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V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/K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 at 450 – 500 K. Small doping amount is more effective.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The thermal conductivity slightly increases with Ni doping.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The highest </a:t>
            </a:r>
            <a:r>
              <a:rPr lang="en-US" sz="2000" i="1" dirty="0">
                <a:latin typeface="Times New Roman" panose="02020603050405020304" pitchFamily="18" charset="0"/>
                <a:ea typeface="Yu Mincho" panose="02020400000000000000" pitchFamily="18" charset="-128"/>
              </a:rPr>
              <a:t>ZT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 =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0.019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at 580-600 K 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is obtained in the x = 0.001 sample due to the significant increase in </a:t>
            </a:r>
            <a:r>
              <a:rPr lang="en-US" sz="2000" dirty="0" err="1">
                <a:latin typeface="Times New Roman" panose="02020603050405020304" pitchFamily="18" charset="0"/>
                <a:ea typeface="Yu Mincho" panose="02020400000000000000" pitchFamily="18" charset="-128"/>
              </a:rPr>
              <a:t>Seebeck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</a:rPr>
              <a:t> coefficient and reduction in electrical resistivity. </a:t>
            </a:r>
          </a:p>
        </p:txBody>
      </p:sp>
    </p:spTree>
    <p:extLst>
      <p:ext uri="{BB962C8B-B14F-4D97-AF65-F5344CB8AC3E}">
        <p14:creationId xmlns:p14="http://schemas.microsoft.com/office/powerpoint/2010/main" val="285383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1567" y="6310691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96462532-8DD8-8BF9-2C68-2116248A1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76068"/>
              </p:ext>
            </p:extLst>
          </p:nvPr>
        </p:nvGraphicFramePr>
        <p:xfrm>
          <a:off x="65989" y="1202264"/>
          <a:ext cx="8795208" cy="3859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625">
                  <a:extLst>
                    <a:ext uri="{9D8B030D-6E8A-4147-A177-3AD203B41FA5}">
                      <a16:colId xmlns:a16="http://schemas.microsoft.com/office/drawing/2014/main" val="4002377140"/>
                    </a:ext>
                  </a:extLst>
                </a:gridCol>
                <a:gridCol w="980388">
                  <a:extLst>
                    <a:ext uri="{9D8B030D-6E8A-4147-A177-3AD203B41FA5}">
                      <a16:colId xmlns:a16="http://schemas.microsoft.com/office/drawing/2014/main" val="1437046211"/>
                    </a:ext>
                  </a:extLst>
                </a:gridCol>
                <a:gridCol w="961534">
                  <a:extLst>
                    <a:ext uri="{9D8B030D-6E8A-4147-A177-3AD203B41FA5}">
                      <a16:colId xmlns:a16="http://schemas.microsoft.com/office/drawing/2014/main" val="4231160615"/>
                    </a:ext>
                  </a:extLst>
                </a:gridCol>
                <a:gridCol w="1342286">
                  <a:extLst>
                    <a:ext uri="{9D8B030D-6E8A-4147-A177-3AD203B41FA5}">
                      <a16:colId xmlns:a16="http://schemas.microsoft.com/office/drawing/2014/main" val="1884336068"/>
                    </a:ext>
                  </a:extLst>
                </a:gridCol>
                <a:gridCol w="2758375">
                  <a:extLst>
                    <a:ext uri="{9D8B030D-6E8A-4147-A177-3AD203B41FA5}">
                      <a16:colId xmlns:a16="http://schemas.microsoft.com/office/drawing/2014/main" val="3855545075"/>
                    </a:ext>
                  </a:extLst>
                </a:gridCol>
              </a:tblGrid>
              <a:tr h="11123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l-GR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V/K]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i="1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PF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l-GR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W/m.K</a:t>
                      </a:r>
                      <a:r>
                        <a:rPr lang="en-US" sz="18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Fabrication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850792"/>
                  </a:ext>
                </a:extLst>
              </a:tr>
              <a:tr h="841222">
                <a:tc>
                  <a:txBody>
                    <a:bodyPr/>
                    <a:lstStyle/>
                    <a:p>
                      <a:pPr algn="ctr"/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800" kern="1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Komabayashi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et al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. [1] at 300K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 film by RF sputtering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506647"/>
                  </a:ext>
                </a:extLst>
              </a:tr>
              <a:tr h="6321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study at 300K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Bulk +by arc melting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5137004"/>
                  </a:ext>
                </a:extLst>
              </a:tr>
              <a:tr h="810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H. Nagai </a:t>
                      </a:r>
                      <a:r>
                        <a:rPr lang="en-US" sz="1800" i="1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et al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. [2] at 650K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Bulk by mechanical milling + hot-pressing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608326"/>
                  </a:ext>
                </a:extLst>
              </a:tr>
              <a:tr h="46337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study at 500K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Yu Mincho" panose="02020400000000000000" pitchFamily="18" charset="-128"/>
                        </a:rPr>
                        <a:t>- 450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Bulk by arc melting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4983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C963E12-4DDF-94A0-9C09-84FE7D61DFA5}"/>
              </a:ext>
            </a:extLst>
          </p:cNvPr>
          <p:cNvSpPr txBox="1"/>
          <p:nvPr/>
        </p:nvSpPr>
        <p:spPr>
          <a:xfrm>
            <a:off x="939871" y="364746"/>
            <a:ext cx="7369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previous reports for TE properties of Fe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CD18F0-26A5-FAE1-63AE-CB14BF26515F}"/>
              </a:ext>
            </a:extLst>
          </p:cNvPr>
          <p:cNvSpPr txBox="1"/>
          <p:nvPr/>
        </p:nvSpPr>
        <p:spPr>
          <a:xfrm>
            <a:off x="281505" y="5521418"/>
            <a:ext cx="85796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Komabayashi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Hijikata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Appl. Phys. 30, 331 (1991).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H. Nagai,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Maeda, S.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Katsuyama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and K.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Majima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Japan Society of Powder and Powder Metallurgy, 41, 560-564, (1994).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6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00C8-F6BE-451A-9ACE-5773F609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26" y="2900567"/>
            <a:ext cx="8373948" cy="12713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/>
              <a:t>Thank you for your attention!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0FB86-6E61-4098-8C60-7D2B43A5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198224" y="136524"/>
            <a:ext cx="6532514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properties </a:t>
            </a:r>
            <a:r>
              <a:rPr lang="en-US" sz="2800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D5BA8C-1FA6-4907-9C9C-BFE159D2D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98317"/>
              </p:ext>
            </p:extLst>
          </p:nvPr>
        </p:nvGraphicFramePr>
        <p:xfrm>
          <a:off x="502708" y="1167574"/>
          <a:ext cx="8160526" cy="4554494"/>
        </p:xfrm>
        <a:graphic>
          <a:graphicData uri="http://schemas.openxmlformats.org/drawingml/2006/table">
            <a:tbl>
              <a:tblPr/>
              <a:tblGrid>
                <a:gridCol w="1408792">
                  <a:extLst>
                    <a:ext uri="{9D8B030D-6E8A-4147-A177-3AD203B41FA5}">
                      <a16:colId xmlns:a16="http://schemas.microsoft.com/office/drawing/2014/main" val="976699648"/>
                    </a:ext>
                  </a:extLst>
                </a:gridCol>
                <a:gridCol w="1020613">
                  <a:extLst>
                    <a:ext uri="{9D8B030D-6E8A-4147-A177-3AD203B41FA5}">
                      <a16:colId xmlns:a16="http://schemas.microsoft.com/office/drawing/2014/main" val="2752131374"/>
                    </a:ext>
                  </a:extLst>
                </a:gridCol>
                <a:gridCol w="1099119">
                  <a:extLst>
                    <a:ext uri="{9D8B030D-6E8A-4147-A177-3AD203B41FA5}">
                      <a16:colId xmlns:a16="http://schemas.microsoft.com/office/drawing/2014/main" val="828329185"/>
                    </a:ext>
                  </a:extLst>
                </a:gridCol>
                <a:gridCol w="1099119">
                  <a:extLst>
                    <a:ext uri="{9D8B030D-6E8A-4147-A177-3AD203B41FA5}">
                      <a16:colId xmlns:a16="http://schemas.microsoft.com/office/drawing/2014/main" val="1459301969"/>
                    </a:ext>
                  </a:extLst>
                </a:gridCol>
                <a:gridCol w="942104">
                  <a:extLst>
                    <a:ext uri="{9D8B030D-6E8A-4147-A177-3AD203B41FA5}">
                      <a16:colId xmlns:a16="http://schemas.microsoft.com/office/drawing/2014/main" val="3557775340"/>
                    </a:ext>
                  </a:extLst>
                </a:gridCol>
                <a:gridCol w="863593">
                  <a:extLst>
                    <a:ext uri="{9D8B030D-6E8A-4147-A177-3AD203B41FA5}">
                      <a16:colId xmlns:a16="http://schemas.microsoft.com/office/drawing/2014/main" val="2673803163"/>
                    </a:ext>
                  </a:extLst>
                </a:gridCol>
                <a:gridCol w="863593">
                  <a:extLst>
                    <a:ext uri="{9D8B030D-6E8A-4147-A177-3AD203B41FA5}">
                      <a16:colId xmlns:a16="http://schemas.microsoft.com/office/drawing/2014/main" val="3354700901"/>
                    </a:ext>
                  </a:extLst>
                </a:gridCol>
                <a:gridCol w="863593">
                  <a:extLst>
                    <a:ext uri="{9D8B030D-6E8A-4147-A177-3AD203B41FA5}">
                      <a16:colId xmlns:a16="http://schemas.microsoft.com/office/drawing/2014/main" val="3939594804"/>
                    </a:ext>
                  </a:extLst>
                </a:gridCol>
              </a:tblGrid>
              <a:tr h="785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b="1" kern="0" baseline="-25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𝚶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[V</a:t>
                      </a:r>
                      <a:r>
                        <a:rPr lang="en-US" sz="12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/K</a:t>
                      </a:r>
                      <a:r>
                        <a:rPr lang="en-US" sz="12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r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i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b="1" i="1" kern="0" baseline="-25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[1/cm</a:t>
                      </a:r>
                      <a:r>
                        <a:rPr lang="en-US" sz="1200" b="1" kern="0" baseline="3000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200" b="1" i="1" kern="0" baseline="-25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[cm</a:t>
                      </a:r>
                      <a:r>
                        <a:rPr lang="en-US" sz="1200" b="1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/V.s 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|S|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l-GR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V/K]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ρ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[Ω.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cm]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l-GR" sz="1200" b="1" i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κ </a:t>
                      </a:r>
                      <a:r>
                        <a:rPr lang="el-GR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W/</a:t>
                      </a:r>
                      <a:r>
                        <a:rPr lang="en-US" sz="1200" b="1" kern="0" dirty="0" err="1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mK</a:t>
                      </a: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143892"/>
                  </a:ext>
                </a:extLst>
              </a:tr>
              <a:tr h="522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1.792×10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1.3(2)×10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37(4)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127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7.21(3)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7.16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400444"/>
                  </a:ext>
                </a:extLst>
              </a:tr>
              <a:tr h="570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0.001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1.624×10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1.2(4)×10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35(7)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393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1.52(3)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8.25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320696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0.005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1.656×10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2.6(2)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34(3)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194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0.69(1)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8.57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659180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0.010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1.648×10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3.2(7)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27(5)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205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0.716(9)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8.44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084334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1.674×10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4.8(4)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20(1)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176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0.629(5)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7.27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914644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1.766×10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1.2(4)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11(3)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0.502(2)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7.12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294356"/>
                  </a:ext>
                </a:extLst>
              </a:tr>
              <a:tr h="5353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2.139×10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-8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-1/2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2.3(2)</a:t>
                      </a: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 ×10</a:t>
                      </a:r>
                      <a:r>
                        <a:rPr lang="en-US" sz="1200" kern="0" baseline="3000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10(1)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HGMaruGothicMPRO" panose="020F0400000000000000" pitchFamily="34" charset="-128"/>
                          <a:cs typeface="Times New Roman" panose="02020603050405020304" pitchFamily="18" charset="0"/>
                        </a:rPr>
                        <a:t>62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0.26(2)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6.18</a:t>
                      </a:r>
                    </a:p>
                  </a:txBody>
                  <a:tcPr marL="66329" marR="6632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604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72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0E546-4BE2-5B71-0C5F-D6ED36AE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2D8-122E-43EB-966C-CD6C575C0EE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5DA6F-9DC0-B001-E0D5-903FE6A8B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66"/>
          <a:stretch/>
        </p:blipFill>
        <p:spPr>
          <a:xfrm>
            <a:off x="974492" y="561181"/>
            <a:ext cx="6162034" cy="5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5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15199B-F694-4962-8226-EABC241F6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002" y="4624952"/>
            <a:ext cx="3196852" cy="21948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C4AAAB-E7F3-4C1B-879C-6D802D519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830" y="1234"/>
            <a:ext cx="4270342" cy="4572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DD8EEC-18DE-4978-A9F3-20B8ADF29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9" y="-7729"/>
            <a:ext cx="4710565" cy="611306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0071" y="6474281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3142467" y="4656"/>
            <a:ext cx="2412453" cy="32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Bipolar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6352B3-C22C-4C73-8DB7-EA2CDA22AD18}"/>
              </a:ext>
            </a:extLst>
          </p:cNvPr>
          <p:cNvSpPr txBox="1"/>
          <p:nvPr/>
        </p:nvSpPr>
        <p:spPr>
          <a:xfrm>
            <a:off x="7576174" y="4624952"/>
            <a:ext cx="16159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Bipolar effect </a:t>
            </a:r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remarkably dominate at low </a:t>
            </a:r>
            <a:r>
              <a:rPr lang="en-US" sz="1400" b="0" i="1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="0" i="0" u="none" strike="noStrik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4DB1FC-8238-432D-A9F1-F70B7AFC60D7}"/>
              </a:ext>
            </a:extLst>
          </p:cNvPr>
          <p:cNvCxnSpPr>
            <a:cxnSpLocks/>
          </p:cNvCxnSpPr>
          <p:nvPr/>
        </p:nvCxnSpPr>
        <p:spPr>
          <a:xfrm flipH="1">
            <a:off x="6281137" y="4899397"/>
            <a:ext cx="1382855" cy="2552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0F1E3AE-753E-421D-A0E5-D9B746885F8D}"/>
              </a:ext>
            </a:extLst>
          </p:cNvPr>
          <p:cNvSpPr txBox="1"/>
          <p:nvPr/>
        </p:nvSpPr>
        <p:spPr>
          <a:xfrm>
            <a:off x="30809" y="6296585"/>
            <a:ext cx="45411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J. J. Gong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et al.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Physical Chemistry Chemical Physics,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18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, 16566-16574 (2016).</a:t>
            </a:r>
          </a:p>
        </p:txBody>
      </p:sp>
    </p:spTree>
    <p:extLst>
      <p:ext uri="{BB962C8B-B14F-4D97-AF65-F5344CB8AC3E}">
        <p14:creationId xmlns:p14="http://schemas.microsoft.com/office/powerpoint/2010/main" val="36429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F832-186E-4F26-AA05-37CEB744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09" y="-92889"/>
            <a:ext cx="1709198" cy="780092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713E-669A-433B-B524-B67DE2FB6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16" y="439143"/>
            <a:ext cx="8722210" cy="6301513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Crystal and band structure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Phase transition of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aseline="-25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	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Review of previous research.</a:t>
            </a:r>
            <a:endParaRPr lang="en-US" sz="2000" baseline="-250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mprove TE performance of </a:t>
            </a:r>
            <a:r>
              <a:rPr lang="en-US" sz="20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</a:t>
            </a:r>
            <a:r>
              <a:rPr lang="en-US" sz="2000" baseline="-25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by Ni substitution.</a:t>
            </a:r>
            <a:endParaRPr lang="en-US" sz="2000" baseline="-250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DaunPenh" panose="01010101010101010101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Experimental method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and measurement.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Results and discussions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Cr</a:t>
            </a:r>
            <a:r>
              <a:rPr lang="en-US" sz="2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ystal structure and phase identification.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	- Thermoelectric properties (</a:t>
            </a:r>
            <a:r>
              <a:rPr lang="en-US" sz="2000" dirty="0" err="1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Seebeck</a:t>
            </a:r>
            <a:r>
              <a:rPr lang="en-US" sz="2000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coefficient, electrical resistivity, thermal conductivity, and </a:t>
            </a:r>
            <a:r>
              <a:rPr lang="en-US" sz="2000" i="1" dirty="0"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ZT).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Conclusions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romanU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5DDF7ECA-2415-48E1-BED7-6E99CDF2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6084" y="6280560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8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12E7E9-22B7-47A6-AC17-B7E2941BC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49" y="962841"/>
            <a:ext cx="2269456" cy="2296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417107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909EFF3-7ABD-4A4E-A518-846559704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000" y="875589"/>
            <a:ext cx="1172749" cy="2190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4AFEE7-317B-4DDB-B7EE-D2C06D55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861" y="792882"/>
            <a:ext cx="2076634" cy="23035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E96679-2A97-4531-8B72-932283515302}"/>
              </a:ext>
            </a:extLst>
          </p:cNvPr>
          <p:cNvSpPr txBox="1"/>
          <p:nvPr/>
        </p:nvSpPr>
        <p:spPr>
          <a:xfrm>
            <a:off x="2245339" y="-9718"/>
            <a:ext cx="55622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 and band structure of each phase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FeSi</a:t>
            </a:r>
            <a:r>
              <a:rPr lang="en-US" sz="2000" b="1" baseline="-250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C7D56D-49A1-4276-BD8C-CB727EA00A36}"/>
              </a:ext>
            </a:extLst>
          </p:cNvPr>
          <p:cNvSpPr txBox="1"/>
          <p:nvPr/>
        </p:nvSpPr>
        <p:spPr>
          <a:xfrm>
            <a:off x="662317" y="414165"/>
            <a:ext cx="2464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Orthorhombic β-phase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E6246D-25CD-48F7-9B2F-ACD34EBB5036}"/>
              </a:ext>
            </a:extLst>
          </p:cNvPr>
          <p:cNvSpPr txBox="1"/>
          <p:nvPr/>
        </p:nvSpPr>
        <p:spPr>
          <a:xfrm>
            <a:off x="3398895" y="460648"/>
            <a:ext cx="2729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Tetragonal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319519-26C0-4FF7-A922-58E037031BB2}"/>
              </a:ext>
            </a:extLst>
          </p:cNvPr>
          <p:cNvSpPr txBox="1"/>
          <p:nvPr/>
        </p:nvSpPr>
        <p:spPr>
          <a:xfrm>
            <a:off x="5955011" y="460648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651F34-82CA-4444-801B-500811964124}"/>
              </a:ext>
            </a:extLst>
          </p:cNvPr>
          <p:cNvSpPr/>
          <p:nvPr/>
        </p:nvSpPr>
        <p:spPr>
          <a:xfrm>
            <a:off x="233764" y="865173"/>
            <a:ext cx="3223968" cy="2450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659037-066A-443D-BEAF-7E54E55732C6}"/>
              </a:ext>
            </a:extLst>
          </p:cNvPr>
          <p:cNvSpPr txBox="1"/>
          <p:nvPr/>
        </p:nvSpPr>
        <p:spPr>
          <a:xfrm>
            <a:off x="5730952" y="3300586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940E-C1E5-446D-B9D8-EE98BBEABFB4}"/>
              </a:ext>
            </a:extLst>
          </p:cNvPr>
          <p:cNvSpPr txBox="1"/>
          <p:nvPr/>
        </p:nvSpPr>
        <p:spPr>
          <a:xfrm>
            <a:off x="3225765" y="3312428"/>
            <a:ext cx="2341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P4mmm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123491-A98E-49C3-B055-4A38CA2CE9F4}"/>
              </a:ext>
            </a:extLst>
          </p:cNvPr>
          <p:cNvSpPr txBox="1"/>
          <p:nvPr/>
        </p:nvSpPr>
        <p:spPr>
          <a:xfrm>
            <a:off x="662317" y="3357241"/>
            <a:ext cx="2076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group: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Cmce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ED81558-873C-4DC0-AD17-5F3EF94428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81" t="2496" r="18291" b="29772"/>
          <a:stretch/>
        </p:blipFill>
        <p:spPr>
          <a:xfrm>
            <a:off x="99446" y="3885104"/>
            <a:ext cx="2639505" cy="23385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256922-C190-4916-B805-10BACD33EF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74" t="44085" r="9799" b="12196"/>
          <a:stretch/>
        </p:blipFill>
        <p:spPr>
          <a:xfrm>
            <a:off x="2783446" y="3960412"/>
            <a:ext cx="3158348" cy="21469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475612-D219-48FE-8241-286265DD76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69" r="9019" b="56713"/>
          <a:stretch/>
        </p:blipFill>
        <p:spPr>
          <a:xfrm>
            <a:off x="5955010" y="3916678"/>
            <a:ext cx="3204882" cy="21469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41A5B66-7638-44EC-B70F-805FD38A3342}"/>
              </a:ext>
            </a:extLst>
          </p:cNvPr>
          <p:cNvSpPr txBox="1"/>
          <p:nvPr/>
        </p:nvSpPr>
        <p:spPr>
          <a:xfrm>
            <a:off x="4396706" y="6044645"/>
            <a:ext cx="3710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Girlanda </a:t>
            </a:r>
            <a:r>
              <a:rPr lang="it-IT" sz="1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it-IT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Appl. Phys. </a:t>
            </a:r>
            <a:r>
              <a:rPr lang="en-US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2837 (1994)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0CB357-866F-4497-8250-6BC41A6E815A}"/>
              </a:ext>
            </a:extLst>
          </p:cNvPr>
          <p:cNvSpPr txBox="1"/>
          <p:nvPr/>
        </p:nvSpPr>
        <p:spPr>
          <a:xfrm>
            <a:off x="156248" y="6160440"/>
            <a:ext cx="31583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>
                <a:latin typeface="Times New Roman" panose="02020603050405020304" pitchFamily="18" charset="0"/>
              </a:rPr>
              <a:t>S. J. Clark </a:t>
            </a:r>
            <a:r>
              <a:rPr lang="en-US" sz="1100" b="0" i="1" u="none" strike="noStrike" baseline="0" dirty="0">
                <a:latin typeface="Times New Roman" panose="02020603050405020304" pitchFamily="18" charset="0"/>
              </a:rPr>
              <a:t>et al., </a:t>
            </a:r>
            <a:r>
              <a:rPr lang="en-US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B., </a:t>
            </a:r>
            <a:r>
              <a:rPr lang="en-US" sz="11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,16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</a:t>
            </a:r>
          </a:p>
        </p:txBody>
      </p:sp>
      <p:sp>
        <p:nvSpPr>
          <p:cNvPr id="30" name="Slide Number Placeholder 9">
            <a:extLst>
              <a:ext uri="{FF2B5EF4-FFF2-40B4-BE49-F238E27FC236}">
                <a16:creationId xmlns:a16="http://schemas.microsoft.com/office/drawing/2014/main" id="{29C63FCC-36CA-472D-B938-470DF098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6084" y="6280560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C1776FE-4963-4A24-B1EE-127C82042C5A}"/>
              </a:ext>
            </a:extLst>
          </p:cNvPr>
          <p:cNvCxnSpPr/>
          <p:nvPr/>
        </p:nvCxnSpPr>
        <p:spPr>
          <a:xfrm flipH="1">
            <a:off x="2469398" y="962841"/>
            <a:ext cx="419540" cy="441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AABEEB-D717-44B7-A990-87C239EB0F53}"/>
              </a:ext>
            </a:extLst>
          </p:cNvPr>
          <p:cNvSpPr txBox="1"/>
          <p:nvPr/>
        </p:nvSpPr>
        <p:spPr>
          <a:xfrm>
            <a:off x="2783446" y="692516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Fe1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57FDED18-CD51-4712-8B97-9613AAB694F3}"/>
              </a:ext>
            </a:extLst>
          </p:cNvPr>
          <p:cNvCxnSpPr>
            <a:cxnSpLocks/>
          </p:cNvCxnSpPr>
          <p:nvPr/>
        </p:nvCxnSpPr>
        <p:spPr>
          <a:xfrm flipH="1">
            <a:off x="2232477" y="1690887"/>
            <a:ext cx="745528" cy="75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B5434AA-1A62-4C08-9A0E-02FC6CB56C08}"/>
              </a:ext>
            </a:extLst>
          </p:cNvPr>
          <p:cNvSpPr txBox="1"/>
          <p:nvPr/>
        </p:nvSpPr>
        <p:spPr>
          <a:xfrm>
            <a:off x="2932778" y="1531351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Fe2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EC3EAC9-A473-4C63-A2B2-5855D8FFC79D}"/>
              </a:ext>
            </a:extLst>
          </p:cNvPr>
          <p:cNvCxnSpPr>
            <a:cxnSpLocks/>
          </p:cNvCxnSpPr>
          <p:nvPr/>
        </p:nvCxnSpPr>
        <p:spPr>
          <a:xfrm>
            <a:off x="574411" y="1148704"/>
            <a:ext cx="223049" cy="164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557D174-E993-4ADD-A0D1-C444AE60C9BF}"/>
              </a:ext>
            </a:extLst>
          </p:cNvPr>
          <p:cNvSpPr txBox="1"/>
          <p:nvPr/>
        </p:nvSpPr>
        <p:spPr>
          <a:xfrm>
            <a:off x="267913" y="916296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Si1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FF490522-B463-4350-A84E-2C6B4CBCF3C4}"/>
              </a:ext>
            </a:extLst>
          </p:cNvPr>
          <p:cNvCxnSpPr>
            <a:cxnSpLocks/>
          </p:cNvCxnSpPr>
          <p:nvPr/>
        </p:nvCxnSpPr>
        <p:spPr>
          <a:xfrm>
            <a:off x="845933" y="902164"/>
            <a:ext cx="223049" cy="164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7F70D7E-13FD-4AF6-9185-324AF9372AB0}"/>
              </a:ext>
            </a:extLst>
          </p:cNvPr>
          <p:cNvSpPr txBox="1"/>
          <p:nvPr/>
        </p:nvSpPr>
        <p:spPr>
          <a:xfrm>
            <a:off x="483558" y="690285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Si2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2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708549" y="692526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628650" y="41444"/>
            <a:ext cx="7886700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 diagram of FeSi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714F7-F78C-4958-B9D5-878E44F4EC17}"/>
              </a:ext>
            </a:extLst>
          </p:cNvPr>
          <p:cNvSpPr/>
          <p:nvPr/>
        </p:nvSpPr>
        <p:spPr>
          <a:xfrm>
            <a:off x="6561056" y="2499596"/>
            <a:ext cx="857839" cy="2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8E7D58-857C-4F20-88BF-109DB1159DB6}"/>
              </a:ext>
            </a:extLst>
          </p:cNvPr>
          <p:cNvSpPr/>
          <p:nvPr/>
        </p:nvSpPr>
        <p:spPr>
          <a:xfrm>
            <a:off x="6730738" y="2572883"/>
            <a:ext cx="857839" cy="24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AC293-C711-4EC3-994C-165E63AE7666}"/>
              </a:ext>
            </a:extLst>
          </p:cNvPr>
          <p:cNvSpPr/>
          <p:nvPr/>
        </p:nvSpPr>
        <p:spPr>
          <a:xfrm>
            <a:off x="4384828" y="2499596"/>
            <a:ext cx="479404" cy="32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5476973" y="3308808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5844618" y="413836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6155703" y="4018503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6439096" y="300646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6749592" y="3482547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9EAFD35-6FE1-4D49-8698-646D8E28EC50}"/>
              </a:ext>
            </a:extLst>
          </p:cNvPr>
          <p:cNvSpPr/>
          <p:nvPr/>
        </p:nvSpPr>
        <p:spPr>
          <a:xfrm>
            <a:off x="7093669" y="3525889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4C0AE8-8BA7-4FE8-B4DA-59A69406BD50}"/>
              </a:ext>
            </a:extLst>
          </p:cNvPr>
          <p:cNvSpPr/>
          <p:nvPr/>
        </p:nvSpPr>
        <p:spPr>
          <a:xfrm>
            <a:off x="7728614" y="4110086"/>
            <a:ext cx="131975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EB171-7527-419B-9A67-4F937699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7" y="821536"/>
            <a:ext cx="4535253" cy="50535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ABB7264-64B9-4292-8B8F-BE02FA7D70AC}"/>
              </a:ext>
            </a:extLst>
          </p:cNvPr>
          <p:cNvSpPr txBox="1"/>
          <p:nvPr/>
        </p:nvSpPr>
        <p:spPr>
          <a:xfrm>
            <a:off x="32992" y="5921336"/>
            <a:ext cx="58116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equilibrium phase diagram for the system Fe–Si by Piton and Fay. α-phase:FeSi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β-phase:FeSi</a:t>
            </a:r>
            <a:r>
              <a:rPr lang="en-US" sz="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phase:FeSi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7AF4589-B3F1-4F24-B952-0C87C09AD9C7}"/>
              </a:ext>
            </a:extLst>
          </p:cNvPr>
          <p:cNvCxnSpPr/>
          <p:nvPr/>
        </p:nvCxnSpPr>
        <p:spPr>
          <a:xfrm>
            <a:off x="1635970" y="4138367"/>
            <a:ext cx="0" cy="1266647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7">
            <a:extLst>
              <a:ext uri="{FF2B5EF4-FFF2-40B4-BE49-F238E27FC236}">
                <a16:creationId xmlns:a16="http://schemas.microsoft.com/office/drawing/2014/main" id="{E4F46A7E-F74D-4746-9C94-DF17C876C159}"/>
              </a:ext>
            </a:extLst>
          </p:cNvPr>
          <p:cNvSpPr txBox="1"/>
          <p:nvPr/>
        </p:nvSpPr>
        <p:spPr>
          <a:xfrm>
            <a:off x="4810256" y="1213033"/>
            <a:ext cx="4127332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β-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based material is a promising candidate</a:t>
            </a:r>
            <a:r>
              <a:rPr lang="en-US" sz="2000" b="0" i="0" u="none" strike="noStrik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thermoelectric (TE)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working at high temperatures due to: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nvironmental friendliness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ood thermal stability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oxidation resistance 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cost.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8623C-88CE-4F42-B3B0-20A036B4AE1E}"/>
              </a:ext>
            </a:extLst>
          </p:cNvPr>
          <p:cNvSpPr txBox="1"/>
          <p:nvPr/>
        </p:nvSpPr>
        <p:spPr>
          <a:xfrm>
            <a:off x="5183765" y="5217304"/>
            <a:ext cx="3273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  <a:cs typeface="Times New Roman" panose="02020603050405020304" pitchFamily="18" charset="0"/>
              </a:rPr>
              <a:t>[X. L. Du et al., 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Acs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 Applied Materials &amp; Interfaces, 12, 12901-12909 (2020)]</a:t>
            </a:r>
          </a:p>
        </p:txBody>
      </p:sp>
    </p:spTree>
    <p:extLst>
      <p:ext uri="{BB962C8B-B14F-4D97-AF65-F5344CB8AC3E}">
        <p14:creationId xmlns:p14="http://schemas.microsoft.com/office/powerpoint/2010/main" val="64921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A4C938D-39C6-4190-A6E1-E51DB36A363A}"/>
              </a:ext>
            </a:extLst>
          </p:cNvPr>
          <p:cNvSpPr txBox="1"/>
          <p:nvPr/>
        </p:nvSpPr>
        <p:spPr>
          <a:xfrm>
            <a:off x="2454683" y="-20898"/>
            <a:ext cx="4370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previous research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DFE6461-9AE0-4DAB-A789-C0F85204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587" y="6360763"/>
            <a:ext cx="697287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BB4412-70F5-4591-AFD5-197478AB2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3478"/>
              </p:ext>
            </p:extLst>
          </p:nvPr>
        </p:nvGraphicFramePr>
        <p:xfrm>
          <a:off x="2317979" y="5439631"/>
          <a:ext cx="1126667" cy="663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56279" imgH="916071" progId="Equation.DSMT4">
                  <p:embed/>
                </p:oleObj>
              </mc:Choice>
              <mc:Fallback>
                <p:oleObj name="Equation" r:id="rId3" imgW="1556279" imgH="9160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979" y="5439631"/>
                        <a:ext cx="1126667" cy="663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E55F7DD-2135-43F9-83EA-6A1967B9A31B}"/>
              </a:ext>
            </a:extLst>
          </p:cNvPr>
          <p:cNvSpPr txBox="1"/>
          <p:nvPr/>
        </p:nvSpPr>
        <p:spPr>
          <a:xfrm>
            <a:off x="3693660" y="5368106"/>
            <a:ext cx="25091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Seebeck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coefficient [V/K]</a:t>
            </a:r>
          </a:p>
          <a:p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ρ: </a:t>
            </a:r>
            <a:r>
              <a:rPr lang="en-US" sz="1400" i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esistivity [</a:t>
            </a:r>
            <a:r>
              <a:rPr lang="el-GR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Ω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.m]</a:t>
            </a:r>
            <a:endParaRPr lang="en-US" sz="1400" i="1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400" i="1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κ: </a:t>
            </a:r>
            <a:r>
              <a:rPr lang="en-US" sz="14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thermal conductivity[W/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m.K</a:t>
            </a:r>
            <a:r>
              <a:rPr lang="en-US" sz="1400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]</a:t>
            </a:r>
            <a:endParaRPr lang="en-US" sz="1400" dirty="0">
              <a:effectLst/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B275D-3F6E-4C39-BC34-3E91B989E689}"/>
              </a:ext>
            </a:extLst>
          </p:cNvPr>
          <p:cNvSpPr/>
          <p:nvPr/>
        </p:nvSpPr>
        <p:spPr>
          <a:xfrm>
            <a:off x="2130688" y="5368106"/>
            <a:ext cx="4000086" cy="8687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0B0B5D-06B8-4A82-D327-5CDA83050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32" y="440767"/>
            <a:ext cx="2801718" cy="304757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FEAF9C-DC2A-3C17-E96B-EED0A59DA4AE}"/>
              </a:ext>
            </a:extLst>
          </p:cNvPr>
          <p:cNvCxnSpPr/>
          <p:nvPr/>
        </p:nvCxnSpPr>
        <p:spPr>
          <a:xfrm flipV="1">
            <a:off x="933254" y="1508289"/>
            <a:ext cx="0" cy="7824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FA312DC-E5E2-C28F-CC8A-ECA71153B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285" y="436759"/>
            <a:ext cx="3478979" cy="32958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44CE3F-B827-2B37-49C1-908495B09475}"/>
              </a:ext>
            </a:extLst>
          </p:cNvPr>
          <p:cNvSpPr txBox="1"/>
          <p:nvPr/>
        </p:nvSpPr>
        <p:spPr>
          <a:xfrm>
            <a:off x="2000831" y="2007247"/>
            <a:ext cx="98361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1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46C64C-5303-2940-6B2A-8F476C1A1794}"/>
              </a:ext>
            </a:extLst>
          </p:cNvPr>
          <p:cNvSpPr txBox="1"/>
          <p:nvPr/>
        </p:nvSpPr>
        <p:spPr>
          <a:xfrm>
            <a:off x="6935475" y="1095059"/>
            <a:ext cx="17654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0.99-y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A4F4D1-9295-19AD-755C-535FA0646CDF}"/>
              </a:ext>
            </a:extLst>
          </p:cNvPr>
          <p:cNvCxnSpPr>
            <a:cxnSpLocks/>
          </p:cNvCxnSpPr>
          <p:nvPr/>
        </p:nvCxnSpPr>
        <p:spPr>
          <a:xfrm flipH="1">
            <a:off x="6202838" y="667289"/>
            <a:ext cx="81070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0A38266-61A0-786F-E7C4-CF13631430F5}"/>
              </a:ext>
            </a:extLst>
          </p:cNvPr>
          <p:cNvSpPr txBox="1"/>
          <p:nvPr/>
        </p:nvSpPr>
        <p:spPr>
          <a:xfrm>
            <a:off x="6928876" y="536489"/>
            <a:ext cx="20053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doping 0.01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B6BD5A-D787-B218-D123-8CACC13E2D5A}"/>
              </a:ext>
            </a:extLst>
          </p:cNvPr>
          <p:cNvSpPr txBox="1"/>
          <p:nvPr/>
        </p:nvSpPr>
        <p:spPr>
          <a:xfrm>
            <a:off x="314507" y="3473443"/>
            <a:ext cx="28017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J. </a:t>
            </a:r>
            <a:r>
              <a:rPr lang="en-US" sz="1100" i="1" dirty="0" err="1"/>
              <a:t>Tani</a:t>
            </a:r>
            <a:r>
              <a:rPr lang="en-US" sz="1100" i="1" dirty="0"/>
              <a:t> and H. Kido, Journal of Applied Physics, </a:t>
            </a:r>
            <a:r>
              <a:rPr lang="en-US" sz="1100" b="1" i="1" dirty="0"/>
              <a:t>84</a:t>
            </a:r>
            <a:r>
              <a:rPr lang="en-US" sz="1100" i="1" dirty="0"/>
              <a:t>, 1408-1411 (1998).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18ECC9-71C2-B7CB-C1C4-D30E563AD67C}"/>
              </a:ext>
            </a:extLst>
          </p:cNvPr>
          <p:cNvSpPr txBox="1"/>
          <p:nvPr/>
        </p:nvSpPr>
        <p:spPr>
          <a:xfrm>
            <a:off x="4642876" y="3666357"/>
            <a:ext cx="40580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H. Nagai et. al., Journal of the Japan Society of Powder and Powder Metallurgy, </a:t>
            </a:r>
            <a:r>
              <a:rPr lang="en-US" sz="1100" b="1" i="1" dirty="0"/>
              <a:t>41</a:t>
            </a:r>
            <a:r>
              <a:rPr lang="en-US" sz="1100" i="1" dirty="0"/>
              <a:t>, 560-564, 1994.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E9C8F0-0EE0-D8F8-BF31-62683E3D2EF6}"/>
              </a:ext>
            </a:extLst>
          </p:cNvPr>
          <p:cNvCxnSpPr/>
          <p:nvPr/>
        </p:nvCxnSpPr>
        <p:spPr>
          <a:xfrm flipV="1">
            <a:off x="6130774" y="698243"/>
            <a:ext cx="0" cy="3968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197D9FB-505F-4C2D-ECFF-C1335CF37F9C}"/>
              </a:ext>
            </a:extLst>
          </p:cNvPr>
          <p:cNvSpPr txBox="1"/>
          <p:nvPr/>
        </p:nvSpPr>
        <p:spPr>
          <a:xfrm>
            <a:off x="472309" y="3926186"/>
            <a:ext cx="3658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ρ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can be reduced </a:t>
            </a:r>
            <a:r>
              <a:rPr lang="en-US" sz="1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due to an increase in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carrier concentration</a:t>
            </a:r>
            <a:r>
              <a:rPr lang="en-US" sz="1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1800" i="1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C5844-FB19-7C8A-2C0C-59BAB87011F4}"/>
              </a:ext>
            </a:extLst>
          </p:cNvPr>
          <p:cNvSpPr txBox="1"/>
          <p:nvPr/>
        </p:nvSpPr>
        <p:spPr>
          <a:xfrm>
            <a:off x="4831997" y="4086343"/>
            <a:ext cx="3986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can be increased </a:t>
            </a:r>
            <a:r>
              <a:rPr lang="en-US" sz="1800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by Ni substitution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probably due to a reduction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mobility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D9FAE4-EB4D-08AD-477F-2B61D256303D}"/>
              </a:ext>
            </a:extLst>
          </p:cNvPr>
          <p:cNvCxnSpPr/>
          <p:nvPr/>
        </p:nvCxnSpPr>
        <p:spPr>
          <a:xfrm flipV="1">
            <a:off x="2289698" y="5627802"/>
            <a:ext cx="0" cy="1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C6E37BD-068B-F300-978C-CF1E3A822108}"/>
              </a:ext>
            </a:extLst>
          </p:cNvPr>
          <p:cNvCxnSpPr/>
          <p:nvPr/>
        </p:nvCxnSpPr>
        <p:spPr>
          <a:xfrm flipV="1">
            <a:off x="2847451" y="5439631"/>
            <a:ext cx="0" cy="1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551A89B-DE3D-2D2C-338D-689C465425E8}"/>
              </a:ext>
            </a:extLst>
          </p:cNvPr>
          <p:cNvCxnSpPr>
            <a:cxnSpLocks/>
          </p:cNvCxnSpPr>
          <p:nvPr/>
        </p:nvCxnSpPr>
        <p:spPr>
          <a:xfrm>
            <a:off x="2820741" y="5893691"/>
            <a:ext cx="11599" cy="23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7538B29-F1B5-8EF1-011F-534BB5CB30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59351"/>
              </p:ext>
            </p:extLst>
          </p:nvPr>
        </p:nvGraphicFramePr>
        <p:xfrm>
          <a:off x="439154" y="4594373"/>
          <a:ext cx="1162955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9834" imgH="466445" progId="Equation.DSMT4">
                  <p:embed/>
                </p:oleObj>
              </mc:Choice>
              <mc:Fallback>
                <p:oleObj name="Equation" r:id="rId7" imgW="839834" imgH="46644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154" y="4594373"/>
                        <a:ext cx="1162955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13A1AB-BE4D-CE93-5E5E-10F58CCE3461}"/>
              </a:ext>
            </a:extLst>
          </p:cNvPr>
          <p:cNvCxnSpPr>
            <a:cxnSpLocks/>
          </p:cNvCxnSpPr>
          <p:nvPr/>
        </p:nvCxnSpPr>
        <p:spPr>
          <a:xfrm>
            <a:off x="408702" y="4787689"/>
            <a:ext cx="11599" cy="23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618BCF9-CB07-E685-0AEE-788E3C55A894}"/>
              </a:ext>
            </a:extLst>
          </p:cNvPr>
          <p:cNvCxnSpPr/>
          <p:nvPr/>
        </p:nvCxnSpPr>
        <p:spPr>
          <a:xfrm flipV="1">
            <a:off x="801835" y="4958053"/>
            <a:ext cx="0" cy="1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C2DE2DE-838F-AC9D-E651-7F54B58B4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494474"/>
              </p:ext>
            </p:extLst>
          </p:nvPr>
        </p:nvGraphicFramePr>
        <p:xfrm>
          <a:off x="6500460" y="4720932"/>
          <a:ext cx="2352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53310" imgH="832071" progId="Equation.DSMT4">
                  <p:embed/>
                </p:oleObj>
              </mc:Choice>
              <mc:Fallback>
                <p:oleObj name="Equation" r:id="rId9" imgW="2353310" imgH="8320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00460" y="4720932"/>
                        <a:ext cx="235267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08410B-F9B3-31FB-7F3D-E8685182F423}"/>
              </a:ext>
            </a:extLst>
          </p:cNvPr>
          <p:cNvCxnSpPr/>
          <p:nvPr/>
        </p:nvCxnSpPr>
        <p:spPr>
          <a:xfrm flipV="1">
            <a:off x="6493161" y="4996580"/>
            <a:ext cx="0" cy="197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7B84B7-13ED-CD95-AEEB-31B75EC15545}"/>
              </a:ext>
            </a:extLst>
          </p:cNvPr>
          <p:cNvCxnSpPr>
            <a:cxnSpLocks/>
          </p:cNvCxnSpPr>
          <p:nvPr/>
        </p:nvCxnSpPr>
        <p:spPr>
          <a:xfrm>
            <a:off x="7554248" y="5347293"/>
            <a:ext cx="0" cy="184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9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565C3D-47B3-4BC3-805E-4D41CC38C5B0}"/>
              </a:ext>
            </a:extLst>
          </p:cNvPr>
          <p:cNvCxnSpPr>
            <a:cxnSpLocks/>
          </p:cNvCxnSpPr>
          <p:nvPr/>
        </p:nvCxnSpPr>
        <p:spPr>
          <a:xfrm>
            <a:off x="606271" y="454337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269804D-3F03-4662-9EA5-C42D759682E2}"/>
              </a:ext>
            </a:extLst>
          </p:cNvPr>
          <p:cNvSpPr txBox="1">
            <a:spLocks/>
          </p:cNvSpPr>
          <p:nvPr/>
        </p:nvSpPr>
        <p:spPr>
          <a:xfrm>
            <a:off x="206602" y="-170191"/>
            <a:ext cx="8297375" cy="78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TE performance of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Ni substitution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431D0-AFE4-4279-A5F5-1169A0B49A74}"/>
              </a:ext>
            </a:extLst>
          </p:cNvPr>
          <p:cNvSpPr txBox="1"/>
          <p:nvPr/>
        </p:nvSpPr>
        <p:spPr>
          <a:xfrm>
            <a:off x="115794" y="529277"/>
            <a:ext cx="515959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Resistivity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 (</a:t>
            </a:r>
            <a:r>
              <a:rPr lang="el-GR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) </a:t>
            </a:r>
            <a:r>
              <a:rPr lang="en-US" sz="2000" b="1" dirty="0">
                <a:solidFill>
                  <a:srgbClr val="20212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can be decreased 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 in carrier density (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Ni-doping due to the </a:t>
            </a:r>
            <a:r>
              <a:rPr lang="en-US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 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2D243-BFD2-493F-AC6F-07170822E3EE}"/>
              </a:ext>
            </a:extLst>
          </p:cNvPr>
          <p:cNvSpPr txBox="1"/>
          <p:nvPr/>
        </p:nvSpPr>
        <p:spPr>
          <a:xfrm>
            <a:off x="144505" y="6000469"/>
            <a:ext cx="8810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increasing 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decreasing the </a:t>
            </a:r>
            <a:r>
              <a:rPr lang="el-GR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|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also decreases. Therefore, we need to find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Ni doping to improve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 of </a:t>
            </a: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Slide Number Placeholder 9">
            <a:extLst>
              <a:ext uri="{FF2B5EF4-FFF2-40B4-BE49-F238E27FC236}">
                <a16:creationId xmlns:a16="http://schemas.microsoft.com/office/drawing/2014/main" id="{5168157F-CE7B-42A2-AA4A-0D8A19EE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6804" y="6433717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25853A35-493D-40CF-A1F2-8FFE7EF96441}"/>
              </a:ext>
            </a:extLst>
          </p:cNvPr>
          <p:cNvSpPr txBox="1"/>
          <p:nvPr/>
        </p:nvSpPr>
        <p:spPr>
          <a:xfrm>
            <a:off x="4572000" y="2322745"/>
            <a:ext cx="3113430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sz="20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8">
            <a:extLst>
              <a:ext uri="{FF2B5EF4-FFF2-40B4-BE49-F238E27FC236}">
                <a16:creationId xmlns:a16="http://schemas.microsoft.com/office/drawing/2014/main" id="{6919D83D-B6A0-4D67-AFED-2FB01FD19D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5773" y="481928"/>
          <a:ext cx="9445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266400" progId="Equation.DSMT4">
                  <p:embed/>
                </p:oleObj>
              </mc:Choice>
              <mc:Fallback>
                <p:oleObj name="Equation" r:id="rId2" imgW="634680" imgH="266400" progId="Equation.DSMT4">
                  <p:embed/>
                  <p:pic>
                    <p:nvPicPr>
                      <p:cNvPr id="25" name="Object 28">
                        <a:extLst>
                          <a:ext uri="{FF2B5EF4-FFF2-40B4-BE49-F238E27FC236}">
                            <a16:creationId xmlns:a16="http://schemas.microsoft.com/office/drawing/2014/main" id="{6919D83D-B6A0-4D67-AFED-2FB01FD19D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15773" y="481928"/>
                        <a:ext cx="944562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row: Right 29">
            <a:extLst>
              <a:ext uri="{FF2B5EF4-FFF2-40B4-BE49-F238E27FC236}">
                <a16:creationId xmlns:a16="http://schemas.microsoft.com/office/drawing/2014/main" id="{ADF81D46-358B-4A5F-A584-B4CD41DA4AAD}"/>
              </a:ext>
            </a:extLst>
          </p:cNvPr>
          <p:cNvSpPr/>
          <p:nvPr/>
        </p:nvSpPr>
        <p:spPr>
          <a:xfrm>
            <a:off x="5902941" y="1005713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30">
            <a:extLst>
              <a:ext uri="{FF2B5EF4-FFF2-40B4-BE49-F238E27FC236}">
                <a16:creationId xmlns:a16="http://schemas.microsoft.com/office/drawing/2014/main" id="{7BAEA1C4-F5F3-4995-B77F-94FC5D737F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9330" y="880195"/>
          <a:ext cx="393443" cy="439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41200" progId="Equation.DSMT4">
                  <p:embed/>
                </p:oleObj>
              </mc:Choice>
              <mc:Fallback>
                <p:oleObj name="Equation" r:id="rId4" imgW="215640" imgH="241200" progId="Equation.DSMT4">
                  <p:embed/>
                  <p:pic>
                    <p:nvPicPr>
                      <p:cNvPr id="28" name="Object 30">
                        <a:extLst>
                          <a:ext uri="{FF2B5EF4-FFF2-40B4-BE49-F238E27FC236}">
                            <a16:creationId xmlns:a16="http://schemas.microsoft.com/office/drawing/2014/main" id="{7BAEA1C4-F5F3-4995-B77F-94FC5D737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9330" y="880195"/>
                        <a:ext cx="393443" cy="439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Arrow: Up 32">
            <a:extLst>
              <a:ext uri="{FF2B5EF4-FFF2-40B4-BE49-F238E27FC236}">
                <a16:creationId xmlns:a16="http://schemas.microsoft.com/office/drawing/2014/main" id="{D640650B-53E7-47F9-8630-E960E9F941CF}"/>
              </a:ext>
            </a:extLst>
          </p:cNvPr>
          <p:cNvSpPr/>
          <p:nvPr/>
        </p:nvSpPr>
        <p:spPr>
          <a:xfrm>
            <a:off x="5676786" y="880195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33">
            <a:extLst>
              <a:ext uri="{FF2B5EF4-FFF2-40B4-BE49-F238E27FC236}">
                <a16:creationId xmlns:a16="http://schemas.microsoft.com/office/drawing/2014/main" id="{267C61B3-A9E5-4408-BE6A-574C35656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3580" y="477751"/>
          <a:ext cx="5588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495000" progId="Equation.DSMT4">
                  <p:embed/>
                </p:oleObj>
              </mc:Choice>
              <mc:Fallback>
                <p:oleObj name="Equation" r:id="rId6" imgW="228600" imgH="495000" progId="Equation.DSMT4">
                  <p:embed/>
                  <p:pic>
                    <p:nvPicPr>
                      <p:cNvPr id="45" name="Object 33">
                        <a:extLst>
                          <a:ext uri="{FF2B5EF4-FFF2-40B4-BE49-F238E27FC236}">
                            <a16:creationId xmlns:a16="http://schemas.microsoft.com/office/drawing/2014/main" id="{267C61B3-A9E5-4408-BE6A-574C35656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33580" y="477751"/>
                        <a:ext cx="558800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Arrow: Down 35">
            <a:extLst>
              <a:ext uri="{FF2B5EF4-FFF2-40B4-BE49-F238E27FC236}">
                <a16:creationId xmlns:a16="http://schemas.microsoft.com/office/drawing/2014/main" id="{F6CB1D3C-8AA4-4C2C-9A85-85865437B6D4}"/>
              </a:ext>
            </a:extLst>
          </p:cNvPr>
          <p:cNvSpPr/>
          <p:nvPr/>
        </p:nvSpPr>
        <p:spPr>
          <a:xfrm>
            <a:off x="6966323" y="607749"/>
            <a:ext cx="101124" cy="2724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 36">
            <a:extLst>
              <a:ext uri="{FF2B5EF4-FFF2-40B4-BE49-F238E27FC236}">
                <a16:creationId xmlns:a16="http://schemas.microsoft.com/office/drawing/2014/main" id="{68E4B69B-9FFA-4464-A769-738A0D8C86DB}"/>
              </a:ext>
            </a:extLst>
          </p:cNvPr>
          <p:cNvSpPr/>
          <p:nvPr/>
        </p:nvSpPr>
        <p:spPr>
          <a:xfrm rot="10800000">
            <a:off x="6965068" y="1233728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13">
            <a:extLst>
              <a:ext uri="{FF2B5EF4-FFF2-40B4-BE49-F238E27FC236}">
                <a16:creationId xmlns:a16="http://schemas.microsoft.com/office/drawing/2014/main" id="{9F9F0416-DE4E-4428-B45E-802609737C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4480" y="1186170"/>
          <a:ext cx="1140379" cy="41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66400" progId="Equation.DSMT4">
                  <p:embed/>
                </p:oleObj>
              </mc:Choice>
              <mc:Fallback>
                <p:oleObj name="Equation" r:id="rId8" imgW="736560" imgH="266400" progId="Equation.DSMT4">
                  <p:embed/>
                  <p:pic>
                    <p:nvPicPr>
                      <p:cNvPr id="48" name="Object 13">
                        <a:extLst>
                          <a:ext uri="{FF2B5EF4-FFF2-40B4-BE49-F238E27FC236}">
                            <a16:creationId xmlns:a16="http://schemas.microsoft.com/office/drawing/2014/main" id="{9F9F0416-DE4E-4428-B45E-802609737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94480" y="1186170"/>
                        <a:ext cx="1140379" cy="41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Picture 23">
            <a:extLst>
              <a:ext uri="{FF2B5EF4-FFF2-40B4-BE49-F238E27FC236}">
                <a16:creationId xmlns:a16="http://schemas.microsoft.com/office/drawing/2014/main" id="{AA802BB9-40F5-4413-AE5B-1E96974540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081" t="2496" r="18291" b="29772"/>
          <a:stretch/>
        </p:blipFill>
        <p:spPr>
          <a:xfrm>
            <a:off x="198218" y="1786894"/>
            <a:ext cx="4267302" cy="378074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AA8017-BCE6-447A-A647-4C089C633905}"/>
              </a:ext>
            </a:extLst>
          </p:cNvPr>
          <p:cNvSpPr txBox="1"/>
          <p:nvPr/>
        </p:nvSpPr>
        <p:spPr>
          <a:xfrm>
            <a:off x="905003" y="3303279"/>
            <a:ext cx="28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large m</a:t>
            </a:r>
            <a:r>
              <a:rPr kumimoji="1" lang="en-US" altLang="ja-JP" b="1" baseline="-25000" dirty="0">
                <a:solidFill>
                  <a:srgbClr val="FF0000"/>
                </a:solidFill>
              </a:rPr>
              <a:t>e</a:t>
            </a:r>
            <a:r>
              <a:rPr kumimoji="1" lang="en-US" altLang="ja-JP" b="1" dirty="0">
                <a:solidFill>
                  <a:srgbClr val="FF0000"/>
                </a:solidFill>
              </a:rPr>
              <a:t>*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451E74A-03B2-4CA7-8978-C853C2755F49}"/>
              </a:ext>
            </a:extLst>
          </p:cNvPr>
          <p:cNvSpPr txBox="1"/>
          <p:nvPr/>
        </p:nvSpPr>
        <p:spPr>
          <a:xfrm>
            <a:off x="1974597" y="4292310"/>
            <a:ext cx="28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small </a:t>
            </a:r>
            <a:r>
              <a:rPr kumimoji="1" lang="en-US" altLang="ja-JP" b="1" dirty="0" err="1">
                <a:solidFill>
                  <a:srgbClr val="FF0000"/>
                </a:solidFill>
              </a:rPr>
              <a:t>m</a:t>
            </a:r>
            <a:r>
              <a:rPr kumimoji="1" lang="en-US" altLang="ja-JP" b="1" baseline="-25000" dirty="0" err="1">
                <a:solidFill>
                  <a:srgbClr val="FF0000"/>
                </a:solidFill>
              </a:rPr>
              <a:t>h</a:t>
            </a:r>
            <a:r>
              <a:rPr kumimoji="1" lang="en-US" altLang="ja-JP" b="1" dirty="0">
                <a:solidFill>
                  <a:srgbClr val="FF0000"/>
                </a:solidFill>
              </a:rPr>
              <a:t>*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1" name="Arrow: Right 29">
            <a:extLst>
              <a:ext uri="{FF2B5EF4-FFF2-40B4-BE49-F238E27FC236}">
                <a16:creationId xmlns:a16="http://schemas.microsoft.com/office/drawing/2014/main" id="{E5F3A594-E7C7-46E0-88AB-EDDF5813236E}"/>
              </a:ext>
            </a:extLst>
          </p:cNvPr>
          <p:cNvSpPr/>
          <p:nvPr/>
        </p:nvSpPr>
        <p:spPr>
          <a:xfrm>
            <a:off x="4678482" y="2100804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4EDC2C-8899-4731-92C1-3D8FDEBF32B1}"/>
              </a:ext>
            </a:extLst>
          </p:cNvPr>
          <p:cNvSpPr txBox="1"/>
          <p:nvPr/>
        </p:nvSpPr>
        <p:spPr>
          <a:xfrm>
            <a:off x="5191138" y="2020969"/>
            <a:ext cx="284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mobility</a:t>
            </a:r>
            <a:endParaRPr kumimoji="1" lang="ja-JP" altLang="en-US" dirty="0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60179433-3CAC-459B-920B-70B5D0BCA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3391" y="1896082"/>
          <a:ext cx="1205033" cy="55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228600" progId="Equation.DSMT4">
                  <p:embed/>
                </p:oleObj>
              </mc:Choice>
              <mc:Fallback>
                <p:oleObj name="Equation" r:id="rId11" imgW="495000" imgH="228600" progId="Equation.DSMT4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0179433-3CAC-459B-920B-70B5D0BCAD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03391" y="1896082"/>
                        <a:ext cx="1205033" cy="556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3">
            <a:extLst>
              <a:ext uri="{FF2B5EF4-FFF2-40B4-BE49-F238E27FC236}">
                <a16:creationId xmlns:a16="http://schemas.microsoft.com/office/drawing/2014/main" id="{E85BE3A8-77E4-481C-8994-F17101525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613826"/>
              </p:ext>
            </p:extLst>
          </p:nvPr>
        </p:nvGraphicFramePr>
        <p:xfrm>
          <a:off x="4959350" y="3051175"/>
          <a:ext cx="23526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50960" imgH="583920" progId="Equation.DSMT4">
                  <p:embed/>
                </p:oleObj>
              </mc:Choice>
              <mc:Fallback>
                <p:oleObj name="Equation" r:id="rId13" imgW="1650960" imgH="583920" progId="Equation.DSMT4">
                  <p:embed/>
                  <p:pic>
                    <p:nvPicPr>
                      <p:cNvPr id="52" name="Object 13">
                        <a:extLst>
                          <a:ext uri="{FF2B5EF4-FFF2-40B4-BE49-F238E27FC236}">
                            <a16:creationId xmlns:a16="http://schemas.microsoft.com/office/drawing/2014/main" id="{E85BE3A8-77E4-481C-8994-F17101525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59350" y="3051175"/>
                        <a:ext cx="235267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rrow: Right 29">
            <a:extLst>
              <a:ext uri="{FF2B5EF4-FFF2-40B4-BE49-F238E27FC236}">
                <a16:creationId xmlns:a16="http://schemas.microsoft.com/office/drawing/2014/main" id="{1A85D3C5-1A3B-42FD-981A-7BCE695D3680}"/>
              </a:ext>
            </a:extLst>
          </p:cNvPr>
          <p:cNvSpPr/>
          <p:nvPr/>
        </p:nvSpPr>
        <p:spPr>
          <a:xfrm>
            <a:off x="7201036" y="3423159"/>
            <a:ext cx="393444" cy="166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オブジェクト 53">
            <a:extLst>
              <a:ext uri="{FF2B5EF4-FFF2-40B4-BE49-F238E27FC236}">
                <a16:creationId xmlns:a16="http://schemas.microsoft.com/office/drawing/2014/main" id="{5E8C13BD-DFE8-4107-879D-C0DE5590F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750" y="3235125"/>
          <a:ext cx="1185275" cy="51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253800" progId="Equation.DSMT4">
                  <p:embed/>
                </p:oleObj>
              </mc:Choice>
              <mc:Fallback>
                <p:oleObj name="Equation" r:id="rId15" imgW="583920" imgH="253800" progId="Equation.DSMT4">
                  <p:embed/>
                  <p:pic>
                    <p:nvPicPr>
                      <p:cNvPr id="54" name="オブジェクト 53">
                        <a:extLst>
                          <a:ext uri="{FF2B5EF4-FFF2-40B4-BE49-F238E27FC236}">
                            <a16:creationId xmlns:a16="http://schemas.microsoft.com/office/drawing/2014/main" id="{5E8C13BD-DFE8-4107-879D-C0DE5590F6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40750" y="3235125"/>
                        <a:ext cx="1185275" cy="51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10">
            <a:extLst>
              <a:ext uri="{FF2B5EF4-FFF2-40B4-BE49-F238E27FC236}">
                <a16:creationId xmlns:a16="http://schemas.microsoft.com/office/drawing/2014/main" id="{D48875A4-26ED-49C4-8CA0-43A55C0BDD1E}"/>
              </a:ext>
            </a:extLst>
          </p:cNvPr>
          <p:cNvSpPr txBox="1"/>
          <p:nvPr/>
        </p:nvSpPr>
        <p:spPr>
          <a:xfrm>
            <a:off x="4603288" y="3955555"/>
            <a:ext cx="44602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FeSi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(x=0)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Seebeck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coefficient |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decreases with increasing temperature because of the bipolar effect.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Ni doping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Hall mobility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ja-JP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and |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increases because of the majority carrier for electrons.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4180762-9BE1-431C-9E1A-58BC000C4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0661"/>
              </p:ext>
            </p:extLst>
          </p:nvPr>
        </p:nvGraphicFramePr>
        <p:xfrm>
          <a:off x="7511062" y="1475709"/>
          <a:ext cx="1552519" cy="78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40604" imgH="475521" progId="Equation.DSMT4">
                  <p:embed/>
                </p:oleObj>
              </mc:Choice>
              <mc:Fallback>
                <p:oleObj name="Equation" r:id="rId17" imgW="940604" imgH="4755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11062" y="1475709"/>
                        <a:ext cx="1552519" cy="78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rrow: Up 36">
            <a:extLst>
              <a:ext uri="{FF2B5EF4-FFF2-40B4-BE49-F238E27FC236}">
                <a16:creationId xmlns:a16="http://schemas.microsoft.com/office/drawing/2014/main" id="{0E04B010-4AE4-4FF6-8735-A8103487DC30}"/>
              </a:ext>
            </a:extLst>
          </p:cNvPr>
          <p:cNvSpPr/>
          <p:nvPr/>
        </p:nvSpPr>
        <p:spPr>
          <a:xfrm rot="10800000">
            <a:off x="7432490" y="1696628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728D2D65-B1E7-4D18-8B2E-64F54C15A5F2}"/>
              </a:ext>
            </a:extLst>
          </p:cNvPr>
          <p:cNvSpPr/>
          <p:nvPr/>
        </p:nvSpPr>
        <p:spPr>
          <a:xfrm>
            <a:off x="7924182" y="1956504"/>
            <a:ext cx="110639" cy="26189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207C9F1B-295E-4FE0-BA76-02FE0C77BA05}"/>
              </a:ext>
            </a:extLst>
          </p:cNvPr>
          <p:cNvGraphicFramePr/>
          <p:nvPr/>
        </p:nvGraphicFramePr>
        <p:xfrm>
          <a:off x="-70988" y="887232"/>
          <a:ext cx="5245404" cy="552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555" y="6354876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0F862C-DBFF-414B-BE14-E8EEF1296FA6}"/>
              </a:ext>
            </a:extLst>
          </p:cNvPr>
          <p:cNvSpPr txBox="1">
            <a:spLocks/>
          </p:cNvSpPr>
          <p:nvPr/>
        </p:nvSpPr>
        <p:spPr>
          <a:xfrm>
            <a:off x="960224" y="14419"/>
            <a:ext cx="6702458" cy="384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0D8280-8346-4E4C-BBAD-187FF47F2676}"/>
              </a:ext>
            </a:extLst>
          </p:cNvPr>
          <p:cNvSpPr/>
          <p:nvPr/>
        </p:nvSpPr>
        <p:spPr>
          <a:xfrm>
            <a:off x="-415838" y="3438489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B119C0-80EF-4F38-B48E-203DA22C566C}"/>
              </a:ext>
            </a:extLst>
          </p:cNvPr>
          <p:cNvSpPr/>
          <p:nvPr/>
        </p:nvSpPr>
        <p:spPr>
          <a:xfrm>
            <a:off x="-48193" y="4268048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E7899B-2B9E-4B7D-90DD-CE995A8408CF}"/>
              </a:ext>
            </a:extLst>
          </p:cNvPr>
          <p:cNvSpPr/>
          <p:nvPr/>
        </p:nvSpPr>
        <p:spPr>
          <a:xfrm>
            <a:off x="262892" y="4148184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36A6B-BC2E-4433-9BF3-E56AC9BB1C78}"/>
              </a:ext>
            </a:extLst>
          </p:cNvPr>
          <p:cNvSpPr/>
          <p:nvPr/>
        </p:nvSpPr>
        <p:spPr>
          <a:xfrm>
            <a:off x="546285" y="3136150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013AFB-3EA5-4A8A-8B16-ED050BAE203F}"/>
              </a:ext>
            </a:extLst>
          </p:cNvPr>
          <p:cNvSpPr/>
          <p:nvPr/>
        </p:nvSpPr>
        <p:spPr>
          <a:xfrm>
            <a:off x="856781" y="3612228"/>
            <a:ext cx="127751" cy="18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1096999" y="329145"/>
            <a:ext cx="2258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:</a:t>
            </a:r>
            <a:endParaRPr lang="en-US" b="1" dirty="0"/>
          </a:p>
        </p:txBody>
      </p:sp>
      <p:pic>
        <p:nvPicPr>
          <p:cNvPr id="13314" name="Picture 2" descr="Figure S2. Schematic diagram of the vacuum arc melting furnace with... |  Download Scientific Diagram">
            <a:extLst>
              <a:ext uri="{FF2B5EF4-FFF2-40B4-BE49-F238E27FC236}">
                <a16:creationId xmlns:a16="http://schemas.microsoft.com/office/drawing/2014/main" id="{9FCDEB9E-02BC-40C7-91E5-00DEF068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511"/>
            <a:ext cx="1579067" cy="15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4AF6FA21-7832-47EC-8A68-4A51571AA167}"/>
              </a:ext>
            </a:extLst>
          </p:cNvPr>
          <p:cNvGrpSpPr/>
          <p:nvPr/>
        </p:nvGrpSpPr>
        <p:grpSpPr>
          <a:xfrm>
            <a:off x="328879" y="2549842"/>
            <a:ext cx="1170798" cy="300265"/>
            <a:chOff x="5476973" y="2280769"/>
            <a:chExt cx="1051536" cy="36478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5716C2-DB3A-4D09-AEFF-BD7104230BDD}"/>
                </a:ext>
              </a:extLst>
            </p:cNvPr>
            <p:cNvCxnSpPr/>
            <p:nvPr/>
          </p:nvCxnSpPr>
          <p:spPr>
            <a:xfrm>
              <a:off x="5618375" y="2300140"/>
              <a:ext cx="8961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EAD782C-5F26-4267-8B98-A4AF211468AA}"/>
                </a:ext>
              </a:extLst>
            </p:cNvPr>
            <p:cNvCxnSpPr/>
            <p:nvPr/>
          </p:nvCxnSpPr>
          <p:spPr>
            <a:xfrm flipH="1">
              <a:off x="5482705" y="2300140"/>
              <a:ext cx="131975" cy="199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A020C0F-54C9-4A70-BBBD-984F1B5B06E9}"/>
                </a:ext>
              </a:extLst>
            </p:cNvPr>
            <p:cNvCxnSpPr/>
            <p:nvPr/>
          </p:nvCxnSpPr>
          <p:spPr>
            <a:xfrm flipH="1">
              <a:off x="6391962" y="2300140"/>
              <a:ext cx="131975" cy="199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73D698-601D-4537-B5E4-E9551CEC9A44}"/>
                </a:ext>
              </a:extLst>
            </p:cNvPr>
            <p:cNvCxnSpPr>
              <a:cxnSpLocks/>
            </p:cNvCxnSpPr>
            <p:nvPr/>
          </p:nvCxnSpPr>
          <p:spPr>
            <a:xfrm>
              <a:off x="5476973" y="2499596"/>
              <a:ext cx="9194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8D96688-5A7C-4346-A671-CF2DC59A1A98}"/>
                </a:ext>
              </a:extLst>
            </p:cNvPr>
            <p:cNvCxnSpPr/>
            <p:nvPr/>
          </p:nvCxnSpPr>
          <p:spPr>
            <a:xfrm>
              <a:off x="5483534" y="2503291"/>
              <a:ext cx="0" cy="14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FF3EBF-A4ED-4E26-8CCC-6C70491C7585}"/>
                </a:ext>
              </a:extLst>
            </p:cNvPr>
            <p:cNvCxnSpPr>
              <a:cxnSpLocks/>
            </p:cNvCxnSpPr>
            <p:nvPr/>
          </p:nvCxnSpPr>
          <p:spPr>
            <a:xfrm>
              <a:off x="5476973" y="2644925"/>
              <a:ext cx="9194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7E944EC-13F2-4AA2-8B9B-D729A387FE18}"/>
                </a:ext>
              </a:extLst>
            </p:cNvPr>
            <p:cNvCxnSpPr/>
            <p:nvPr/>
          </p:nvCxnSpPr>
          <p:spPr>
            <a:xfrm>
              <a:off x="6392943" y="2501993"/>
              <a:ext cx="0" cy="14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8D39C0-9746-4AA4-B0C9-C7F9F2FBCA6D}"/>
                </a:ext>
              </a:extLst>
            </p:cNvPr>
            <p:cNvCxnSpPr/>
            <p:nvPr/>
          </p:nvCxnSpPr>
          <p:spPr>
            <a:xfrm>
              <a:off x="6525566" y="2299230"/>
              <a:ext cx="0" cy="142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5AA3D0D-B63C-4889-894D-4EBF4E43352C}"/>
                </a:ext>
              </a:extLst>
            </p:cNvPr>
            <p:cNvCxnSpPr/>
            <p:nvPr/>
          </p:nvCxnSpPr>
          <p:spPr>
            <a:xfrm flipH="1">
              <a:off x="6396534" y="2445382"/>
              <a:ext cx="131975" cy="199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C79875-3917-4670-AB6E-822DED16AE24}"/>
                </a:ext>
              </a:extLst>
            </p:cNvPr>
            <p:cNvSpPr txBox="1"/>
            <p:nvPr/>
          </p:nvSpPr>
          <p:spPr>
            <a:xfrm>
              <a:off x="5585676" y="2280769"/>
              <a:ext cx="91940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7x7x1.5mm</a:t>
              </a:r>
            </a:p>
          </p:txBody>
        </p:sp>
      </p:grpSp>
      <p:sp>
        <p:nvSpPr>
          <p:cNvPr id="35" name="Arrow: Down 34">
            <a:extLst>
              <a:ext uri="{FF2B5EF4-FFF2-40B4-BE49-F238E27FC236}">
                <a16:creationId xmlns:a16="http://schemas.microsoft.com/office/drawing/2014/main" id="{F47C2CA3-CA6A-46C4-84CF-892721DC1583}"/>
              </a:ext>
            </a:extLst>
          </p:cNvPr>
          <p:cNvSpPr/>
          <p:nvPr/>
        </p:nvSpPr>
        <p:spPr>
          <a:xfrm>
            <a:off x="839458" y="2308803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1E36F76-7E9A-45A0-B614-B7C317D930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759"/>
          <a:stretch/>
        </p:blipFill>
        <p:spPr>
          <a:xfrm>
            <a:off x="183943" y="3301044"/>
            <a:ext cx="1306005" cy="846072"/>
          </a:xfrm>
          <a:prstGeom prst="rect">
            <a:avLst/>
          </a:prstGeom>
        </p:spPr>
      </p:pic>
      <p:sp>
        <p:nvSpPr>
          <p:cNvPr id="54" name="Arrow: Down 53">
            <a:extLst>
              <a:ext uri="{FF2B5EF4-FFF2-40B4-BE49-F238E27FC236}">
                <a16:creationId xmlns:a16="http://schemas.microsoft.com/office/drawing/2014/main" id="{F6998D9C-ABED-40E5-8D65-61B64FC0B46F}"/>
              </a:ext>
            </a:extLst>
          </p:cNvPr>
          <p:cNvSpPr/>
          <p:nvPr/>
        </p:nvSpPr>
        <p:spPr>
          <a:xfrm>
            <a:off x="815640" y="3015080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37E542C-3FBA-4586-B251-FC02B8E9F6CC}"/>
              </a:ext>
            </a:extLst>
          </p:cNvPr>
          <p:cNvSpPr/>
          <p:nvPr/>
        </p:nvSpPr>
        <p:spPr>
          <a:xfrm>
            <a:off x="284927" y="4562286"/>
            <a:ext cx="1306005" cy="709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Furnace 1150 </a:t>
            </a:r>
            <a:r>
              <a:rPr lang="en-US" sz="16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3h.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2F650AF-A7BD-4FC8-AC61-FB759E444616}"/>
              </a:ext>
            </a:extLst>
          </p:cNvPr>
          <p:cNvSpPr/>
          <p:nvPr/>
        </p:nvSpPr>
        <p:spPr>
          <a:xfrm>
            <a:off x="142159" y="5675540"/>
            <a:ext cx="1579067" cy="6890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Furnace 840 </a:t>
            </a:r>
            <a:r>
              <a:rPr lang="en-US" sz="16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h.</a:t>
            </a: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C9513775-9410-4B65-836A-3BA830967594}"/>
              </a:ext>
            </a:extLst>
          </p:cNvPr>
          <p:cNvSpPr/>
          <p:nvPr/>
        </p:nvSpPr>
        <p:spPr>
          <a:xfrm>
            <a:off x="847231" y="4227479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Down 57">
            <a:extLst>
              <a:ext uri="{FF2B5EF4-FFF2-40B4-BE49-F238E27FC236}">
                <a16:creationId xmlns:a16="http://schemas.microsoft.com/office/drawing/2014/main" id="{5C570180-3C6A-40A5-8146-D4F2084575AF}"/>
              </a:ext>
            </a:extLst>
          </p:cNvPr>
          <p:cNvSpPr/>
          <p:nvPr/>
        </p:nvSpPr>
        <p:spPr>
          <a:xfrm>
            <a:off x="928045" y="5312765"/>
            <a:ext cx="120766" cy="19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80C7DA-3591-40EB-916D-86AD131F8B28}"/>
              </a:ext>
            </a:extLst>
          </p:cNvPr>
          <p:cNvSpPr txBox="1"/>
          <p:nvPr/>
        </p:nvSpPr>
        <p:spPr>
          <a:xfrm>
            <a:off x="5315818" y="413366"/>
            <a:ext cx="2613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:</a:t>
            </a:r>
          </a:p>
        </p:txBody>
      </p:sp>
      <p:graphicFrame>
        <p:nvGraphicFramePr>
          <p:cNvPr id="37" name="Diagram 36">
            <a:extLst>
              <a:ext uri="{FF2B5EF4-FFF2-40B4-BE49-F238E27FC236}">
                <a16:creationId xmlns:a16="http://schemas.microsoft.com/office/drawing/2014/main" id="{00E57C81-61A3-45E7-B377-B1395E327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598198"/>
              </p:ext>
            </p:extLst>
          </p:nvPr>
        </p:nvGraphicFramePr>
        <p:xfrm>
          <a:off x="3955829" y="869382"/>
          <a:ext cx="4991505" cy="542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6BE4DA-1FBC-440C-8F95-CDBEE3EDF392}"/>
              </a:ext>
            </a:extLst>
          </p:cNvPr>
          <p:cNvCxnSpPr>
            <a:cxnSpLocks/>
          </p:cNvCxnSpPr>
          <p:nvPr/>
        </p:nvCxnSpPr>
        <p:spPr>
          <a:xfrm>
            <a:off x="3751766" y="673507"/>
            <a:ext cx="112056" cy="57254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9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8B514-47A2-4750-BA7D-86BBE3E4C4A8}"/>
              </a:ext>
            </a:extLst>
          </p:cNvPr>
          <p:cNvCxnSpPr>
            <a:cxnSpLocks/>
          </p:cNvCxnSpPr>
          <p:nvPr/>
        </p:nvCxnSpPr>
        <p:spPr>
          <a:xfrm>
            <a:off x="681180" y="541698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BCEC01-CB1D-4E49-BF79-D90F3EF8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1930" y="6474678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FEC1A5-7BDD-465A-A02D-453505F42487}"/>
              </a:ext>
            </a:extLst>
          </p:cNvPr>
          <p:cNvSpPr txBox="1"/>
          <p:nvPr/>
        </p:nvSpPr>
        <p:spPr>
          <a:xfrm>
            <a:off x="1389216" y="116815"/>
            <a:ext cx="6365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structure and phase identification by Rietveld analysis 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CBAD0-A71C-49A4-B1C7-E4A7C28C86E9}"/>
              </a:ext>
            </a:extLst>
          </p:cNvPr>
          <p:cNvSpPr txBox="1"/>
          <p:nvPr/>
        </p:nvSpPr>
        <p:spPr>
          <a:xfrm>
            <a:off x="438865" y="680115"/>
            <a:ext cx="8691513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By using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Rietveld Analysis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with the measured data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of 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XRD, all samples were grown in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single beta β phase crystal structure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with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Cmce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space group (base-centered orthorhombic)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after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heat treatment 1150 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3 h and annealing 840 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20 h.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5FF3D2-BD20-492B-AFB5-D01AFE71C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58" y="1733926"/>
            <a:ext cx="4327483" cy="2740447"/>
          </a:xfrm>
          <a:prstGeom prst="rect">
            <a:avLst/>
          </a:prstGeom>
        </p:spPr>
      </p:pic>
      <p:grpSp>
        <p:nvGrpSpPr>
          <p:cNvPr id="34" name="Group 8">
            <a:extLst>
              <a:ext uri="{FF2B5EF4-FFF2-40B4-BE49-F238E27FC236}">
                <a16:creationId xmlns:a16="http://schemas.microsoft.com/office/drawing/2014/main" id="{52AC6A3A-0D49-4FCA-883B-E4DEC5B5163A}"/>
              </a:ext>
            </a:extLst>
          </p:cNvPr>
          <p:cNvGrpSpPr/>
          <p:nvPr/>
        </p:nvGrpSpPr>
        <p:grpSpPr>
          <a:xfrm>
            <a:off x="205470" y="1555222"/>
            <a:ext cx="6512732" cy="3011481"/>
            <a:chOff x="1199392" y="1452461"/>
            <a:chExt cx="6512732" cy="3011481"/>
          </a:xfrm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3274DA6B-CAA2-48F9-984F-A99DE010530B}"/>
                </a:ext>
              </a:extLst>
            </p:cNvPr>
            <p:cNvSpPr/>
            <p:nvPr/>
          </p:nvSpPr>
          <p:spPr>
            <a:xfrm>
              <a:off x="6561056" y="2499596"/>
              <a:ext cx="857839" cy="2845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D201A371-DAC8-47D3-A28D-E29EC716B1B2}"/>
                </a:ext>
              </a:extLst>
            </p:cNvPr>
            <p:cNvSpPr/>
            <p:nvPr/>
          </p:nvSpPr>
          <p:spPr>
            <a:xfrm>
              <a:off x="6730738" y="2572883"/>
              <a:ext cx="857839" cy="2468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Rectangle 1">
              <a:extLst>
                <a:ext uri="{FF2B5EF4-FFF2-40B4-BE49-F238E27FC236}">
                  <a16:creationId xmlns:a16="http://schemas.microsoft.com/office/drawing/2014/main" id="{64001025-22A0-4A78-A1B1-3595020B0CAA}"/>
                </a:ext>
              </a:extLst>
            </p:cNvPr>
            <p:cNvSpPr/>
            <p:nvPr/>
          </p:nvSpPr>
          <p:spPr>
            <a:xfrm>
              <a:off x="5476973" y="3308808"/>
              <a:ext cx="131975" cy="18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C93E7C70-4C44-4387-A0EA-69D1ADF401C5}"/>
                </a:ext>
              </a:extLst>
            </p:cNvPr>
            <p:cNvGrpSpPr/>
            <p:nvPr/>
          </p:nvGrpSpPr>
          <p:grpSpPr>
            <a:xfrm>
              <a:off x="1199392" y="1524414"/>
              <a:ext cx="6512732" cy="2939528"/>
              <a:chOff x="2017925" y="1200365"/>
              <a:chExt cx="4735016" cy="2064339"/>
            </a:xfrm>
          </p:grpSpPr>
          <p:sp>
            <p:nvSpPr>
              <p:cNvPr id="50" name="Rectangle 14">
                <a:extLst>
                  <a:ext uri="{FF2B5EF4-FFF2-40B4-BE49-F238E27FC236}">
                    <a16:creationId xmlns:a16="http://schemas.microsoft.com/office/drawing/2014/main" id="{4140818B-2E47-4BB3-B01A-A9DE37434C8E}"/>
                  </a:ext>
                </a:extLst>
              </p:cNvPr>
              <p:cNvSpPr/>
              <p:nvPr/>
            </p:nvSpPr>
            <p:spPr>
              <a:xfrm>
                <a:off x="4384828" y="2499596"/>
                <a:ext cx="479404" cy="3201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1" name="Rectangle 18">
                <a:extLst>
                  <a:ext uri="{FF2B5EF4-FFF2-40B4-BE49-F238E27FC236}">
                    <a16:creationId xmlns:a16="http://schemas.microsoft.com/office/drawing/2014/main" id="{89B63D98-D9C2-4B7A-A58E-CFA2F63DFB41}"/>
                  </a:ext>
                </a:extLst>
              </p:cNvPr>
              <p:cNvSpPr/>
              <p:nvPr/>
            </p:nvSpPr>
            <p:spPr>
              <a:xfrm>
                <a:off x="6439096" y="3006469"/>
                <a:ext cx="131975" cy="1831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52" name="Picture 2">
                <a:extLst>
                  <a:ext uri="{FF2B5EF4-FFF2-40B4-BE49-F238E27FC236}">
                    <a16:creationId xmlns:a16="http://schemas.microsoft.com/office/drawing/2014/main" id="{5B3A3B25-77B3-497D-A92C-95D6D730A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925" y="1200365"/>
                <a:ext cx="4487158" cy="2064339"/>
              </a:xfrm>
              <a:prstGeom prst="rect">
                <a:avLst/>
              </a:prstGeom>
            </p:spPr>
          </p:pic>
          <p:sp>
            <p:nvSpPr>
              <p:cNvPr id="53" name="TextBox 29">
                <a:extLst>
                  <a:ext uri="{FF2B5EF4-FFF2-40B4-BE49-F238E27FC236}">
                    <a16:creationId xmlns:a16="http://schemas.microsoft.com/office/drawing/2014/main" id="{56F9412B-65EC-4526-8E52-B2FE486A78D3}"/>
                  </a:ext>
                </a:extLst>
              </p:cNvPr>
              <p:cNvSpPr txBox="1"/>
              <p:nvPr/>
            </p:nvSpPr>
            <p:spPr>
              <a:xfrm>
                <a:off x="5542960" y="1223136"/>
                <a:ext cx="1209981" cy="197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alibri" panose="020F0502020204030204" pitchFamily="34" charset="0"/>
                    <a:ea typeface="Yu Mincho" panose="02020400000000000000" pitchFamily="18" charset="-128"/>
                    <a:cs typeface="DaunPenh" panose="01010101010101010101" pitchFamily="2" charset="0"/>
                  </a:rPr>
                  <a:t>FeSi</a:t>
                </a:r>
                <a:r>
                  <a:rPr lang="en-US" sz="1200" baseline="-25000" dirty="0">
                    <a:effectLst/>
                    <a:latin typeface="Calibri" panose="020F0502020204030204" pitchFamily="34" charset="0"/>
                    <a:ea typeface="Yu Mincho" panose="02020400000000000000" pitchFamily="18" charset="-128"/>
                    <a:cs typeface="DaunPenh" panose="01010101010101010101" pitchFamily="2" charset="0"/>
                  </a:rPr>
                  <a:t>2</a:t>
                </a:r>
                <a:endParaRPr lang="en-US" sz="1200" dirty="0">
                  <a:effectLst/>
                  <a:latin typeface="Calibri" panose="020F0502020204030204" pitchFamily="34" charset="0"/>
                  <a:ea typeface="Yu Mincho" panose="02020400000000000000" pitchFamily="18" charset="-128"/>
                  <a:cs typeface="DaunPenh" panose="01010101010101010101" pitchFamily="2" charset="0"/>
                </a:endParaRPr>
              </a:p>
            </p:txBody>
          </p:sp>
        </p:grpSp>
        <p:sp>
          <p:nvSpPr>
            <p:cNvPr id="39" name="TextBox 100">
              <a:extLst>
                <a:ext uri="{FF2B5EF4-FFF2-40B4-BE49-F238E27FC236}">
                  <a16:creationId xmlns:a16="http://schemas.microsoft.com/office/drawing/2014/main" id="{536258FC-68CC-4999-92C8-350FFEFFEAD1}"/>
                </a:ext>
              </a:extLst>
            </p:cNvPr>
            <p:cNvSpPr txBox="1"/>
            <p:nvPr/>
          </p:nvSpPr>
          <p:spPr>
            <a:xfrm>
              <a:off x="5922894" y="1581531"/>
              <a:ext cx="9319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b="0" i="0" u="none" strike="noStrike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FeSi</a:t>
              </a:r>
              <a:r>
                <a:rPr lang="en-US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6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/>
            </a:p>
          </p:txBody>
        </p:sp>
        <p:sp>
          <p:nvSpPr>
            <p:cNvPr id="40" name="TextBox 102">
              <a:extLst>
                <a:ext uri="{FF2B5EF4-FFF2-40B4-BE49-F238E27FC236}">
                  <a16:creationId xmlns:a16="http://schemas.microsoft.com/office/drawing/2014/main" id="{E5601379-3931-428F-B2EC-BB711EF361DF}"/>
                </a:ext>
              </a:extLst>
            </p:cNvPr>
            <p:cNvSpPr txBox="1"/>
            <p:nvPr/>
          </p:nvSpPr>
          <p:spPr>
            <a:xfrm rot="16200000">
              <a:off x="2313856" y="2746716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(221)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03">
              <a:extLst>
                <a:ext uri="{FF2B5EF4-FFF2-40B4-BE49-F238E27FC236}">
                  <a16:creationId xmlns:a16="http://schemas.microsoft.com/office/drawing/2014/main" id="{949F2E52-B124-4E29-9D3F-84FE871BE406}"/>
                </a:ext>
              </a:extLst>
            </p:cNvPr>
            <p:cNvSpPr txBox="1"/>
            <p:nvPr/>
          </p:nvSpPr>
          <p:spPr>
            <a:xfrm rot="16200000">
              <a:off x="2796004" y="2688897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(312)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104">
              <a:extLst>
                <a:ext uri="{FF2B5EF4-FFF2-40B4-BE49-F238E27FC236}">
                  <a16:creationId xmlns:a16="http://schemas.microsoft.com/office/drawing/2014/main" id="{33B33BF2-1D48-4330-93B8-A74D7352D784}"/>
                </a:ext>
              </a:extLst>
            </p:cNvPr>
            <p:cNvSpPr txBox="1"/>
            <p:nvPr/>
          </p:nvSpPr>
          <p:spPr>
            <a:xfrm rot="16200000">
              <a:off x="3457166" y="2563516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(331)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608906E7-05C4-4AB2-BED7-3EDBDCBBB748}"/>
                </a:ext>
              </a:extLst>
            </p:cNvPr>
            <p:cNvSpPr txBox="1"/>
            <p:nvPr/>
          </p:nvSpPr>
          <p:spPr>
            <a:xfrm rot="16200000">
              <a:off x="2230185" y="1593800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(202)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06">
              <a:extLst>
                <a:ext uri="{FF2B5EF4-FFF2-40B4-BE49-F238E27FC236}">
                  <a16:creationId xmlns:a16="http://schemas.microsoft.com/office/drawing/2014/main" id="{8565613C-F301-4490-B53C-17B5D99B51B0}"/>
                </a:ext>
              </a:extLst>
            </p:cNvPr>
            <p:cNvSpPr txBox="1"/>
            <p:nvPr/>
          </p:nvSpPr>
          <p:spPr>
            <a:xfrm rot="16200000">
              <a:off x="3786830" y="1835736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(422)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108">
              <a:extLst>
                <a:ext uri="{FF2B5EF4-FFF2-40B4-BE49-F238E27FC236}">
                  <a16:creationId xmlns:a16="http://schemas.microsoft.com/office/drawing/2014/main" id="{3DE9A7AC-67A2-4C2E-B473-DD6A2A239417}"/>
                </a:ext>
              </a:extLst>
            </p:cNvPr>
            <p:cNvSpPr txBox="1"/>
            <p:nvPr/>
          </p:nvSpPr>
          <p:spPr>
            <a:xfrm rot="16200000">
              <a:off x="4273515" y="2807256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(242)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09">
              <a:extLst>
                <a:ext uri="{FF2B5EF4-FFF2-40B4-BE49-F238E27FC236}">
                  <a16:creationId xmlns:a16="http://schemas.microsoft.com/office/drawing/2014/main" id="{9DCFB7E9-818F-4A2D-ACAF-75BF8DFEA5DA}"/>
                </a:ext>
              </a:extLst>
            </p:cNvPr>
            <p:cNvSpPr txBox="1"/>
            <p:nvPr/>
          </p:nvSpPr>
          <p:spPr>
            <a:xfrm rot="16200000">
              <a:off x="4704807" y="2884672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(602)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110">
              <a:extLst>
                <a:ext uri="{FF2B5EF4-FFF2-40B4-BE49-F238E27FC236}">
                  <a16:creationId xmlns:a16="http://schemas.microsoft.com/office/drawing/2014/main" id="{A2518B3E-ED1B-4600-9106-444BD0F8469B}"/>
                </a:ext>
              </a:extLst>
            </p:cNvPr>
            <p:cNvSpPr txBox="1"/>
            <p:nvPr/>
          </p:nvSpPr>
          <p:spPr>
            <a:xfrm rot="16200000">
              <a:off x="5396037" y="2869883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(533)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111">
              <a:extLst>
                <a:ext uri="{FF2B5EF4-FFF2-40B4-BE49-F238E27FC236}">
                  <a16:creationId xmlns:a16="http://schemas.microsoft.com/office/drawing/2014/main" id="{768DF0F9-CDB3-4A5E-8E3D-AA1074F8D855}"/>
                </a:ext>
              </a:extLst>
            </p:cNvPr>
            <p:cNvSpPr txBox="1"/>
            <p:nvPr/>
          </p:nvSpPr>
          <p:spPr>
            <a:xfrm rot="16200000">
              <a:off x="6140003" y="2837980"/>
              <a:ext cx="54428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(515)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114">
              <a:extLst>
                <a:ext uri="{FF2B5EF4-FFF2-40B4-BE49-F238E27FC236}">
                  <a16:creationId xmlns:a16="http://schemas.microsoft.com/office/drawing/2014/main" id="{18673011-377E-42F5-97DE-515A1DF67BFD}"/>
                </a:ext>
              </a:extLst>
            </p:cNvPr>
            <p:cNvSpPr txBox="1"/>
            <p:nvPr/>
          </p:nvSpPr>
          <p:spPr>
            <a:xfrm rot="16200000">
              <a:off x="4042338" y="2735456"/>
              <a:ext cx="557245" cy="392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</a:rPr>
                <a:t>(024)</a:t>
              </a:r>
              <a:endParaRPr 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extBox 32">
            <a:extLst>
              <a:ext uri="{FF2B5EF4-FFF2-40B4-BE49-F238E27FC236}">
                <a16:creationId xmlns:a16="http://schemas.microsoft.com/office/drawing/2014/main" id="{DCF7A2A7-F897-4AAA-8411-04D0ED3DC6F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63594" y="2767088"/>
            <a:ext cx="819785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algn="just" eaLnBrk="0" fontAlgn="base" hangingPunct="0">
              <a:spcBef>
                <a:spcPts val="0"/>
              </a:spcBef>
              <a:spcAft>
                <a:spcPts val="0"/>
              </a:spcAft>
            </a:pPr>
            <a:r>
              <a:rPr lang="en-US" sz="10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(112)</a:t>
            </a:r>
            <a:endParaRPr lang="en-US" sz="105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DaunPenh" panose="01010101010101010101" pitchFamily="2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25E365D-DCDF-4051-81D9-7009A8C22991}"/>
              </a:ext>
            </a:extLst>
          </p:cNvPr>
          <p:cNvSpPr txBox="1"/>
          <p:nvPr/>
        </p:nvSpPr>
        <p:spPr>
          <a:xfrm>
            <a:off x="6542509" y="1567944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Si2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5176F2B-103E-42A9-9B4D-C24BB4382501}"/>
              </a:ext>
            </a:extLst>
          </p:cNvPr>
          <p:cNvSpPr txBox="1"/>
          <p:nvPr/>
        </p:nvSpPr>
        <p:spPr>
          <a:xfrm>
            <a:off x="6304092" y="1903444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Si1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3D3F2E67-6875-4F88-86AB-774A930FDE3F}"/>
              </a:ext>
            </a:extLst>
          </p:cNvPr>
          <p:cNvSpPr txBox="1"/>
          <p:nvPr/>
        </p:nvSpPr>
        <p:spPr>
          <a:xfrm>
            <a:off x="8715873" y="2566962"/>
            <a:ext cx="52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Fe2</a:t>
            </a: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F308491D-A89B-493E-97AF-32649FC02DBA}"/>
              </a:ext>
            </a:extLst>
          </p:cNvPr>
          <p:cNvCxnSpPr>
            <a:cxnSpLocks/>
          </p:cNvCxnSpPr>
          <p:nvPr/>
        </p:nvCxnSpPr>
        <p:spPr>
          <a:xfrm flipH="1">
            <a:off x="8461637" y="2023302"/>
            <a:ext cx="172268" cy="1941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DC4CF9BF-FAC3-4B34-80C4-E26DF47C5BCC}"/>
              </a:ext>
            </a:extLst>
          </p:cNvPr>
          <p:cNvCxnSpPr>
            <a:cxnSpLocks/>
          </p:cNvCxnSpPr>
          <p:nvPr/>
        </p:nvCxnSpPr>
        <p:spPr>
          <a:xfrm flipH="1" flipV="1">
            <a:off x="8185353" y="2672743"/>
            <a:ext cx="591047" cy="35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A454636-3596-415F-A84A-A814DE8AE4B3}"/>
              </a:ext>
            </a:extLst>
          </p:cNvPr>
          <p:cNvSpPr txBox="1"/>
          <p:nvPr/>
        </p:nvSpPr>
        <p:spPr>
          <a:xfrm>
            <a:off x="8511326" y="1775490"/>
            <a:ext cx="612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Fe1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C1BE06BA-E3BD-41A4-9157-75CEBDF7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74" y="2013242"/>
            <a:ext cx="808120" cy="9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9CCB91-CDCF-B658-5EA3-0607D57E6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4" y="4654884"/>
            <a:ext cx="5420291" cy="208630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1A78FB8-1B1C-0169-7252-452BF04F2492}"/>
              </a:ext>
            </a:extLst>
          </p:cNvPr>
          <p:cNvSpPr txBox="1"/>
          <p:nvPr/>
        </p:nvSpPr>
        <p:spPr>
          <a:xfrm>
            <a:off x="5441065" y="5322073"/>
            <a:ext cx="3901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SEM </a:t>
            </a:r>
            <a:r>
              <a:rPr lang="en-US" dirty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mages also verify with the XRD result for the single β-phase after heat treatment.</a:t>
            </a:r>
          </a:p>
          <a:p>
            <a:endParaRPr lang="en-US" dirty="0"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9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10CB94-B459-71AF-A260-73133D096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09"/>
          <a:stretch/>
        </p:blipFill>
        <p:spPr>
          <a:xfrm>
            <a:off x="-11536" y="866527"/>
            <a:ext cx="2763004" cy="2622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24F570-77DE-0CFF-CC31-286BB11051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31"/>
          <a:stretch/>
        </p:blipFill>
        <p:spPr>
          <a:xfrm>
            <a:off x="2702523" y="713437"/>
            <a:ext cx="3642568" cy="34403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46529C-CBA8-4E01-AE3B-21CA641C62E5}"/>
              </a:ext>
            </a:extLst>
          </p:cNvPr>
          <p:cNvSpPr txBox="1"/>
          <p:nvPr/>
        </p:nvSpPr>
        <p:spPr>
          <a:xfrm>
            <a:off x="1780111" y="-23241"/>
            <a:ext cx="47997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resistivity 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(</a:t>
            </a:r>
            <a:r>
              <a:rPr lang="el-GR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) </a:t>
            </a:r>
            <a:r>
              <a:rPr lang="en-US" sz="20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of 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 dirty="0"/>
          </a:p>
        </p:txBody>
      </p:sp>
      <p:sp>
        <p:nvSpPr>
          <p:cNvPr id="31" name="Slide Number Placeholder 9">
            <a:extLst>
              <a:ext uri="{FF2B5EF4-FFF2-40B4-BE49-F238E27FC236}">
                <a16:creationId xmlns:a16="http://schemas.microsoft.com/office/drawing/2014/main" id="{A3878CE6-0EAE-26CF-63D3-3A9C2C19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C3DB2ADC-AF19-4574-8C10-79B5B04FCA27}" type="slidenum">
              <a:rPr lang="en-US" sz="15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12469B-84AF-3533-E6F8-4A1ED1C9F2DA}"/>
              </a:ext>
            </a:extLst>
          </p:cNvPr>
          <p:cNvCxnSpPr>
            <a:cxnSpLocks/>
          </p:cNvCxnSpPr>
          <p:nvPr/>
        </p:nvCxnSpPr>
        <p:spPr>
          <a:xfrm>
            <a:off x="4317474" y="1894942"/>
            <a:ext cx="0" cy="532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6EEAC37-22B6-E0B9-F397-6DD2200310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351879"/>
              </p:ext>
            </p:extLst>
          </p:nvPr>
        </p:nvGraphicFramePr>
        <p:xfrm>
          <a:off x="1678985" y="1985612"/>
          <a:ext cx="3921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1858" imgH="439109" progId="Equation.DSMT4">
                  <p:embed/>
                </p:oleObj>
              </mc:Choice>
              <mc:Fallback>
                <p:oleObj name="Equation" r:id="rId5" imgW="391858" imgH="43910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8985" y="1985612"/>
                        <a:ext cx="3921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46A415-41C1-EC2E-41F4-AE36A0700A5F}"/>
              </a:ext>
            </a:extLst>
          </p:cNvPr>
          <p:cNvCxnSpPr>
            <a:cxnSpLocks/>
          </p:cNvCxnSpPr>
          <p:nvPr/>
        </p:nvCxnSpPr>
        <p:spPr>
          <a:xfrm flipV="1">
            <a:off x="1234667" y="1623722"/>
            <a:ext cx="577975" cy="505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0E17B5AD-9C08-2A91-28BE-578F63F34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928413"/>
              </p:ext>
            </p:extLst>
          </p:nvPr>
        </p:nvGraphicFramePr>
        <p:xfrm>
          <a:off x="3627926" y="4161988"/>
          <a:ext cx="1507254" cy="762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40604" imgH="475521" progId="Equation.DSMT4">
                  <p:embed/>
                </p:oleObj>
              </mc:Choice>
              <mc:Fallback>
                <p:oleObj name="Equation" r:id="rId7" imgW="940604" imgH="47552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27926" y="4161988"/>
                        <a:ext cx="1507254" cy="762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Arrow: Down 53">
            <a:extLst>
              <a:ext uri="{FF2B5EF4-FFF2-40B4-BE49-F238E27FC236}">
                <a16:creationId xmlns:a16="http://schemas.microsoft.com/office/drawing/2014/main" id="{28CE9F30-3A33-8772-7A7A-8DFD4D8DFB00}"/>
              </a:ext>
            </a:extLst>
          </p:cNvPr>
          <p:cNvSpPr/>
          <p:nvPr/>
        </p:nvSpPr>
        <p:spPr>
          <a:xfrm rot="16200000" flipH="1">
            <a:off x="2532201" y="1751220"/>
            <a:ext cx="181337" cy="468783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B46A5A8-D70F-29D7-B858-0AB2996A1BFC}"/>
              </a:ext>
            </a:extLst>
          </p:cNvPr>
          <p:cNvCxnSpPr>
            <a:cxnSpLocks/>
          </p:cNvCxnSpPr>
          <p:nvPr/>
        </p:nvCxnSpPr>
        <p:spPr>
          <a:xfrm>
            <a:off x="628650" y="376869"/>
            <a:ext cx="78867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FC6C08-E6B8-B4E1-5853-A3B7DE68E1B9}"/>
              </a:ext>
            </a:extLst>
          </p:cNvPr>
          <p:cNvSpPr txBox="1"/>
          <p:nvPr/>
        </p:nvSpPr>
        <p:spPr>
          <a:xfrm>
            <a:off x="492961" y="3735646"/>
            <a:ext cx="399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364A49-4E29-1FDC-098F-6FB754905193}"/>
              </a:ext>
            </a:extLst>
          </p:cNvPr>
          <p:cNvCxnSpPr>
            <a:cxnSpLocks/>
          </p:cNvCxnSpPr>
          <p:nvPr/>
        </p:nvCxnSpPr>
        <p:spPr>
          <a:xfrm flipV="1">
            <a:off x="771686" y="3787310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599C737-7364-941D-7F83-094896F06C59}"/>
              </a:ext>
            </a:extLst>
          </p:cNvPr>
          <p:cNvSpPr/>
          <p:nvPr/>
        </p:nvSpPr>
        <p:spPr>
          <a:xfrm rot="16351560" flipH="1">
            <a:off x="868111" y="3839301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74BF86-03D9-68B3-A2F7-FD457AE88810}"/>
              </a:ext>
            </a:extLst>
          </p:cNvPr>
          <p:cNvSpPr txBox="1"/>
          <p:nvPr/>
        </p:nvSpPr>
        <p:spPr>
          <a:xfrm>
            <a:off x="1149942" y="3741371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2000" i="1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3FA87C-53CF-05C1-602A-74D7EB3BEB2D}"/>
              </a:ext>
            </a:extLst>
          </p:cNvPr>
          <p:cNvCxnSpPr>
            <a:cxnSpLocks/>
          </p:cNvCxnSpPr>
          <p:nvPr/>
        </p:nvCxnSpPr>
        <p:spPr>
          <a:xfrm flipV="1">
            <a:off x="1576300" y="3806235"/>
            <a:ext cx="0" cy="2967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F466DBE-BF65-6CED-26F3-2E938942D388}"/>
              </a:ext>
            </a:extLst>
          </p:cNvPr>
          <p:cNvSpPr/>
          <p:nvPr/>
        </p:nvSpPr>
        <p:spPr>
          <a:xfrm rot="16351560" flipH="1">
            <a:off x="1701698" y="3849059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0A8E83-2353-BECE-EB24-684E778F7FDD}"/>
              </a:ext>
            </a:extLst>
          </p:cNvPr>
          <p:cNvSpPr txBox="1"/>
          <p:nvPr/>
        </p:nvSpPr>
        <p:spPr>
          <a:xfrm>
            <a:off x="1954247" y="3778837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CE614F1-2087-4D08-671F-8ACB8F321329}"/>
              </a:ext>
            </a:extLst>
          </p:cNvPr>
          <p:cNvCxnSpPr>
            <a:cxnSpLocks/>
          </p:cNvCxnSpPr>
          <p:nvPr/>
        </p:nvCxnSpPr>
        <p:spPr>
          <a:xfrm>
            <a:off x="2388576" y="3834791"/>
            <a:ext cx="0" cy="275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FD1A7227-7F8C-83E6-C988-28A8FBB563B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784"/>
          <a:stretch/>
        </p:blipFill>
        <p:spPr>
          <a:xfrm>
            <a:off x="6220488" y="1062960"/>
            <a:ext cx="2978815" cy="281289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48CFA567-BEAE-6005-45A2-482872CFCD74}"/>
              </a:ext>
            </a:extLst>
          </p:cNvPr>
          <p:cNvSpPr txBox="1"/>
          <p:nvPr/>
        </p:nvSpPr>
        <p:spPr>
          <a:xfrm>
            <a:off x="7407505" y="4107831"/>
            <a:ext cx="103253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i="1" dirty="0" err="1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μ</a:t>
            </a:r>
            <a:r>
              <a:rPr lang="en-US" sz="2000" i="1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endParaRPr lang="en-US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96046D-8F2B-B8AC-B783-7554E2031E8D}"/>
              </a:ext>
            </a:extLst>
          </p:cNvPr>
          <p:cNvCxnSpPr>
            <a:cxnSpLocks/>
          </p:cNvCxnSpPr>
          <p:nvPr/>
        </p:nvCxnSpPr>
        <p:spPr>
          <a:xfrm>
            <a:off x="7833864" y="4201251"/>
            <a:ext cx="0" cy="2855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row: Down 67">
            <a:extLst>
              <a:ext uri="{FF2B5EF4-FFF2-40B4-BE49-F238E27FC236}">
                <a16:creationId xmlns:a16="http://schemas.microsoft.com/office/drawing/2014/main" id="{B03F417C-25CE-C0CD-BEC1-163D6EB04CD8}"/>
              </a:ext>
            </a:extLst>
          </p:cNvPr>
          <p:cNvSpPr/>
          <p:nvPr/>
        </p:nvSpPr>
        <p:spPr>
          <a:xfrm rot="16351560" flipH="1">
            <a:off x="7959262" y="4215519"/>
            <a:ext cx="216638" cy="279183"/>
          </a:xfrm>
          <a:prstGeom prst="downArrow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31C2597-5DF0-B26C-981D-EA75638F1314}"/>
              </a:ext>
            </a:extLst>
          </p:cNvPr>
          <p:cNvSpPr txBox="1"/>
          <p:nvPr/>
        </p:nvSpPr>
        <p:spPr>
          <a:xfrm>
            <a:off x="8211811" y="4145297"/>
            <a:ext cx="5820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0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F4233F1-72AF-FF89-C5E7-61C9B82620DA}"/>
              </a:ext>
            </a:extLst>
          </p:cNvPr>
          <p:cNvCxnSpPr>
            <a:cxnSpLocks/>
          </p:cNvCxnSpPr>
          <p:nvPr/>
        </p:nvCxnSpPr>
        <p:spPr>
          <a:xfrm flipV="1">
            <a:off x="8502840" y="4201251"/>
            <a:ext cx="0" cy="248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2E59397-ACD4-0F28-2820-036F46AB1261}"/>
              </a:ext>
            </a:extLst>
          </p:cNvPr>
          <p:cNvSpPr txBox="1"/>
          <p:nvPr/>
        </p:nvSpPr>
        <p:spPr>
          <a:xfrm>
            <a:off x="119600" y="4949689"/>
            <a:ext cx="41978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increase in </a:t>
            </a:r>
            <a:r>
              <a:rPr lang="en-US" sz="1800" i="1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en-US" sz="1800" i="1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contributes positively to the decrease in </a:t>
            </a:r>
            <a:r>
              <a:rPr lang="el-GR" sz="18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sz="18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1319B3-B155-3790-B9AA-9A124FD8406D}"/>
              </a:ext>
            </a:extLst>
          </p:cNvPr>
          <p:cNvSpPr txBox="1"/>
          <p:nvPr/>
        </p:nvSpPr>
        <p:spPr>
          <a:xfrm>
            <a:off x="4987663" y="4949689"/>
            <a:ext cx="419787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decrease in </a:t>
            </a:r>
            <a:r>
              <a:rPr lang="en-US" sz="1600" i="1" dirty="0" err="1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μ</a:t>
            </a:r>
            <a:r>
              <a:rPr lang="en-US" sz="1800" i="1" baseline="-25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contributes negatively </a:t>
            </a: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to the decrease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l-GR" sz="1800" b="1" i="1" dirty="0">
                <a:effectLst/>
                <a:latin typeface="Cambria Math" panose="02040503050406030204" pitchFamily="18" charset="0"/>
                <a:ea typeface="Yu Mincho" panose="02020400000000000000" pitchFamily="18" charset="-128"/>
                <a:cs typeface="DaunPenh" panose="01010101010101010101" pitchFamily="2" charset="0"/>
              </a:rPr>
              <a:t>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71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10328</TotalTime>
  <Words>1311</Words>
  <Application>Microsoft Office PowerPoint</Application>
  <PresentationFormat>On-screen Show (4:3)</PresentationFormat>
  <Paragraphs>253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Mincho</vt:lpstr>
      <vt:lpstr>Yu Mincho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Equation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Sopheap</dc:creator>
  <cp:lastModifiedBy>Sam Sopheap</cp:lastModifiedBy>
  <cp:revision>380</cp:revision>
  <cp:lastPrinted>2021-08-18T07:36:23Z</cp:lastPrinted>
  <dcterms:created xsi:type="dcterms:W3CDTF">2021-06-29T01:00:25Z</dcterms:created>
  <dcterms:modified xsi:type="dcterms:W3CDTF">2022-07-19T15:34:06Z</dcterms:modified>
</cp:coreProperties>
</file>