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53" r:id="rId3"/>
    <p:sldId id="355" r:id="rId4"/>
    <p:sldId id="286" r:id="rId5"/>
    <p:sldId id="363" r:id="rId6"/>
    <p:sldId id="356" r:id="rId7"/>
    <p:sldId id="359" r:id="rId8"/>
    <p:sldId id="358" r:id="rId9"/>
    <p:sldId id="364" r:id="rId10"/>
    <p:sldId id="361" r:id="rId11"/>
    <p:sldId id="357" r:id="rId12"/>
    <p:sldId id="282" r:id="rId13"/>
    <p:sldId id="283" r:id="rId14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博 中津川" initials="博" lastIdx="1" clrIdx="0">
    <p:extLst>
      <p:ext uri="{19B8F6BF-5375-455C-9EA6-DF929625EA0E}">
        <p15:presenceInfo xmlns:p15="http://schemas.microsoft.com/office/powerpoint/2012/main" userId="f9555f600159e326" providerId="Windows Live"/>
      </p:ext>
    </p:extLst>
  </p:cmAuthor>
  <p:cmAuthor id="2" name=" " initials="" lastIdx="0" clrIdx="1">
    <p:extLst>
      <p:ext uri="{19B8F6BF-5375-455C-9EA6-DF929625EA0E}">
        <p15:presenceInfo xmlns:p15="http://schemas.microsoft.com/office/powerpoint/2012/main" userId="S::hamanaka-katsumi-gs@ynu.jp::c682d188-e765-4a20-a52b-b8011cb637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1449" autoAdjust="0"/>
  </p:normalViewPr>
  <p:slideViewPr>
    <p:cSldViewPr showGuides="1">
      <p:cViewPr varScale="1">
        <p:scale>
          <a:sx n="83" d="100"/>
          <a:sy n="83" d="100"/>
        </p:scale>
        <p:origin x="1353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2092" tIns="46046" rIns="92092" bIns="46046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60" cy="496332"/>
          </a:xfrm>
          <a:prstGeom prst="rect">
            <a:avLst/>
          </a:prstGeom>
        </p:spPr>
        <p:txBody>
          <a:bodyPr vert="horz" lIns="92092" tIns="46046" rIns="92092" bIns="46046" rtlCol="0"/>
          <a:lstStyle>
            <a:lvl1pPr algn="r">
              <a:defRPr sz="1300"/>
            </a:lvl1pPr>
          </a:lstStyle>
          <a:p>
            <a:fld id="{5AADEA73-BDC4-4447-842E-4BE47F6E5CBB}" type="datetimeFigureOut">
              <a:rPr kumimoji="1" lang="ja-JP" altLang="en-US" smtClean="0"/>
              <a:t>2019/8/27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2" tIns="46046" rIns="92092" bIns="4604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2092" tIns="46046" rIns="92092" bIns="4604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2092" tIns="46046" rIns="92092" bIns="46046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60" cy="496332"/>
          </a:xfrm>
          <a:prstGeom prst="rect">
            <a:avLst/>
          </a:prstGeom>
        </p:spPr>
        <p:txBody>
          <a:bodyPr vert="horz" lIns="92092" tIns="46046" rIns="92092" bIns="46046" rtlCol="0" anchor="b"/>
          <a:lstStyle>
            <a:lvl1pPr algn="r">
              <a:defRPr sz="1300"/>
            </a:lvl1pPr>
          </a:lstStyle>
          <a:p>
            <a:fld id="{DC9BA620-E891-426B-B203-42C3E990D8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094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1858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以上を纏めます。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930">
              <a:defRPr/>
            </a:pPr>
            <a:r>
              <a:rPr lang="ja-JP" altLang="ja-JP" dirty="0"/>
              <a:t>ご清聴有難うございました。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85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2076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err="1"/>
              <a:t>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998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2014/9/24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96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2014/9/24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6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2014/9/24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48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2014/9/24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09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2014/9/24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31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2014/9/24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08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2014/9/24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11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2014/9/24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36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2014/9/24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01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2014/9/24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3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2014/9/24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94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2014/9/24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78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5.emf"/><Relationship Id="rId4" Type="http://schemas.openxmlformats.org/officeDocument/2006/relationships/image" Target="../media/image1.jpeg"/><Relationship Id="rId9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11" Type="http://schemas.openxmlformats.org/officeDocument/2006/relationships/image" Target="../media/image5.w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.jpeg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82644" y="4005064"/>
            <a:ext cx="8365820" cy="1705743"/>
          </a:xfrm>
        </p:spPr>
        <p:txBody>
          <a:bodyPr>
            <a:normAutofit fontScale="92500"/>
          </a:bodyPr>
          <a:lstStyle/>
          <a:p>
            <a:r>
              <a:rPr kumimoji="1" lang="en-US" altLang="ja-JP" b="1" baseline="30000" dirty="0">
                <a:solidFill>
                  <a:srgbClr val="00B0F0"/>
                </a:solidFill>
              </a:rPr>
              <a:t>1</a:t>
            </a:r>
            <a:r>
              <a:rPr kumimoji="1" lang="ja-JP" altLang="en-US" b="1" dirty="0">
                <a:solidFill>
                  <a:srgbClr val="00B0F0"/>
                </a:solidFill>
              </a:rPr>
              <a:t>横国大理工</a:t>
            </a:r>
            <a:r>
              <a:rPr kumimoji="1" lang="en-US" altLang="ja-JP" b="1" dirty="0">
                <a:solidFill>
                  <a:srgbClr val="00B0F0"/>
                </a:solidFill>
              </a:rPr>
              <a:t>, </a:t>
            </a:r>
            <a:r>
              <a:rPr kumimoji="1" lang="en-US" altLang="ja-JP" b="1" baseline="30000" dirty="0">
                <a:solidFill>
                  <a:srgbClr val="00B0F0"/>
                </a:solidFill>
              </a:rPr>
              <a:t>2</a:t>
            </a:r>
            <a:r>
              <a:rPr kumimoji="1" lang="ja-JP" altLang="en-US" b="1" dirty="0">
                <a:solidFill>
                  <a:srgbClr val="00B0F0"/>
                </a:solidFill>
              </a:rPr>
              <a:t>防衛大材料</a:t>
            </a:r>
            <a:endParaRPr kumimoji="1" lang="en-US" altLang="ja-JP" b="1" dirty="0">
              <a:solidFill>
                <a:srgbClr val="00B0F0"/>
              </a:solidFill>
            </a:endParaRPr>
          </a:p>
          <a:p>
            <a:endParaRPr kumimoji="1" lang="en-US" altLang="ja-JP" b="1" dirty="0">
              <a:solidFill>
                <a:srgbClr val="00B0F0"/>
              </a:solidFill>
            </a:endParaRPr>
          </a:p>
          <a:p>
            <a:r>
              <a:rPr lang="ja-JP" altLang="en-US" b="1" dirty="0">
                <a:solidFill>
                  <a:srgbClr val="00B0F0"/>
                </a:solidFill>
              </a:rPr>
              <a:t>○</a:t>
            </a:r>
            <a:r>
              <a:rPr lang="ja-JP" altLang="ja-JP" b="1" dirty="0">
                <a:solidFill>
                  <a:srgbClr val="00B0F0"/>
                </a:solidFill>
              </a:rPr>
              <a:t>濵中克巳</a:t>
            </a:r>
            <a:r>
              <a:rPr lang="en-US" altLang="ja-JP" b="1" baseline="30000" dirty="0">
                <a:solidFill>
                  <a:srgbClr val="00B0F0"/>
                </a:solidFill>
              </a:rPr>
              <a:t>1</a:t>
            </a:r>
            <a:r>
              <a:rPr lang="en-US" altLang="ja-JP" b="1" dirty="0">
                <a:solidFill>
                  <a:srgbClr val="00B0F0"/>
                </a:solidFill>
              </a:rPr>
              <a:t>, </a:t>
            </a:r>
            <a:r>
              <a:rPr lang="ja-JP" altLang="ja-JP" b="1" dirty="0">
                <a:solidFill>
                  <a:srgbClr val="00B0F0"/>
                </a:solidFill>
              </a:rPr>
              <a:t>佐々木樹林</a:t>
            </a:r>
            <a:r>
              <a:rPr lang="en-US" altLang="ja-JP" b="1" baseline="30000" dirty="0">
                <a:solidFill>
                  <a:srgbClr val="00B0F0"/>
                </a:solidFill>
              </a:rPr>
              <a:t>1</a:t>
            </a:r>
            <a:r>
              <a:rPr lang="en-US" altLang="ja-JP" b="1" dirty="0">
                <a:solidFill>
                  <a:srgbClr val="00B0F0"/>
                </a:solidFill>
              </a:rPr>
              <a:t>, </a:t>
            </a:r>
            <a:r>
              <a:rPr lang="ja-JP" altLang="ja-JP" b="1" dirty="0">
                <a:solidFill>
                  <a:srgbClr val="00B0F0"/>
                </a:solidFill>
              </a:rPr>
              <a:t>中津川博</a:t>
            </a:r>
            <a:r>
              <a:rPr lang="en-US" altLang="ja-JP" b="1" baseline="30000" dirty="0">
                <a:solidFill>
                  <a:srgbClr val="00B0F0"/>
                </a:solidFill>
              </a:rPr>
              <a:t>1</a:t>
            </a:r>
            <a:r>
              <a:rPr lang="en-US" altLang="ja-JP" b="1" dirty="0">
                <a:solidFill>
                  <a:srgbClr val="00B0F0"/>
                </a:solidFill>
              </a:rPr>
              <a:t>, </a:t>
            </a:r>
            <a:r>
              <a:rPr lang="ja-JP" altLang="ja-JP" b="1" dirty="0">
                <a:solidFill>
                  <a:srgbClr val="00B0F0"/>
                </a:solidFill>
              </a:rPr>
              <a:t>岡本庸一</a:t>
            </a:r>
            <a:r>
              <a:rPr lang="en-US" altLang="ja-JP" b="1" baseline="30000" dirty="0">
                <a:solidFill>
                  <a:srgbClr val="00B0F0"/>
                </a:solidFill>
              </a:rPr>
              <a:t>2 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95536" y="1484784"/>
            <a:ext cx="8352928" cy="13681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395537" y="1484784"/>
            <a:ext cx="836582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ja-JP" b="1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ハーフ・ホイスラー合金</a:t>
            </a:r>
            <a:endParaRPr lang="en-US" altLang="ja-JP" b="1" dirty="0">
              <a:solidFill>
                <a:schemeClr val="bg1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r>
              <a:rPr lang="en-US" altLang="ja-JP" b="1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TiNiSn</a:t>
            </a:r>
            <a:r>
              <a:rPr lang="en-US" altLang="ja-JP" b="1" baseline="-250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1-x</a:t>
            </a:r>
            <a:r>
              <a:rPr lang="en-US" altLang="ja-JP" b="1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Sb</a:t>
            </a:r>
            <a:r>
              <a:rPr lang="en-US" altLang="ja-JP" b="1" baseline="-250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x</a:t>
            </a:r>
            <a:r>
              <a:rPr lang="ja-JP" altLang="ja-JP" b="1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の熱電特性</a:t>
            </a:r>
            <a:endParaRPr lang="ja-JP" altLang="en-US" sz="3600" b="1" dirty="0">
              <a:solidFill>
                <a:schemeClr val="bg1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92820" y="25401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第</a:t>
            </a:r>
            <a:r>
              <a:rPr lang="en-US" altLang="ja-JP" b="1" dirty="0"/>
              <a:t>16</a:t>
            </a:r>
            <a:r>
              <a:rPr lang="ja-JP" altLang="en-US" b="1" dirty="0"/>
              <a:t>回　</a:t>
            </a:r>
            <a:r>
              <a:rPr kumimoji="1" lang="ja-JP" altLang="en-US" b="1" dirty="0"/>
              <a:t>日本熱電学会　</a:t>
            </a:r>
            <a:r>
              <a:rPr lang="ja-JP" altLang="en-US" b="1" dirty="0"/>
              <a:t>学術講演会</a:t>
            </a:r>
            <a:r>
              <a:rPr kumimoji="1" lang="ja-JP" altLang="en-US" b="1" dirty="0"/>
              <a:t>　</a:t>
            </a:r>
            <a:r>
              <a:rPr kumimoji="1" lang="en-US" altLang="ja-JP" b="1" dirty="0"/>
              <a:t>(</a:t>
            </a:r>
            <a:r>
              <a:rPr lang="en-US" altLang="ja-JP" b="1" dirty="0"/>
              <a:t>TSJ</a:t>
            </a:r>
            <a:r>
              <a:rPr kumimoji="1" lang="en-US" altLang="ja-JP" b="1" dirty="0"/>
              <a:t>2019)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90479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95412"/>
              </p:ext>
            </p:extLst>
          </p:nvPr>
        </p:nvGraphicFramePr>
        <p:xfrm>
          <a:off x="6381750" y="964850"/>
          <a:ext cx="123825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6" name="Equation" r:id="rId5" imgW="596880" imgH="419040" progId="Equation.DSMT4">
                  <p:embed/>
                </p:oleObj>
              </mc:Choice>
              <mc:Fallback>
                <p:oleObj name="Equation" r:id="rId5" imgW="5968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81750" y="964850"/>
                        <a:ext cx="1238250" cy="871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/>
          <a:lstStyle/>
          <a:p>
            <a:r>
              <a:rPr lang="en-US" altLang="ja-JP" dirty="0"/>
              <a:t> thermal conductivity</a:t>
            </a:r>
            <a:r>
              <a:rPr lang="ja-JP" altLang="en-US" dirty="0"/>
              <a:t>　</a:t>
            </a:r>
            <a:r>
              <a:rPr lang="el-GR" altLang="ja-JP" i="1" dirty="0"/>
              <a:t>κ</a:t>
            </a: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358913"/>
              </p:ext>
            </p:extLst>
          </p:nvPr>
        </p:nvGraphicFramePr>
        <p:xfrm>
          <a:off x="1547944" y="1196752"/>
          <a:ext cx="184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7" name="Equation" r:id="rId7" imgW="888840" imgH="228600" progId="Equation.DSMT4">
                  <p:embed/>
                </p:oleObj>
              </mc:Choice>
              <mc:Fallback>
                <p:oleObj name="Equation" r:id="rId7" imgW="888840" imgH="228600" progId="Equation.DSMT4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944" y="1196752"/>
                        <a:ext cx="184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D7430200-65FE-482E-B20B-8825C9DDE9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241" y="1916832"/>
            <a:ext cx="4586080" cy="418749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015067C-C819-4475-A449-DA4696EE4C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0032" y="1936580"/>
            <a:ext cx="4192072" cy="418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14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507179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 figure of merit</a:t>
            </a:r>
            <a:r>
              <a:rPr lang="ja-JP" altLang="en-US" dirty="0"/>
              <a:t>　</a:t>
            </a:r>
            <a:r>
              <a:rPr lang="en-US" altLang="ja-JP" i="1" dirty="0"/>
              <a:t>ZT</a:t>
            </a:r>
            <a:endParaRPr lang="el-GR" altLang="ja-JP" i="1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E00361D-51B5-43BF-91C1-AEAF98BB9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716359"/>
            <a:ext cx="5826447" cy="564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81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4402" y="20563"/>
            <a:ext cx="8229600" cy="1143000"/>
          </a:xfrm>
        </p:spPr>
        <p:txBody>
          <a:bodyPr/>
          <a:lstStyle/>
          <a:p>
            <a:r>
              <a:rPr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36248" y="1052736"/>
            <a:ext cx="84777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ja-JP" altLang="en-US" sz="2400" dirty="0"/>
              <a:t>均質化焼鈍を施すことにより、単相のハーフホイスラー合金</a:t>
            </a:r>
            <a:r>
              <a:rPr lang="en-US" altLang="ja-JP" sz="2400" dirty="0"/>
              <a:t>TiNiSn</a:t>
            </a:r>
            <a:r>
              <a:rPr lang="en-US" altLang="ja-JP" sz="2400" baseline="-25000" dirty="0"/>
              <a:t>1-x</a:t>
            </a:r>
            <a:r>
              <a:rPr lang="en-US" altLang="ja-JP" sz="2400" dirty="0"/>
              <a:t>Sb</a:t>
            </a:r>
            <a:r>
              <a:rPr lang="en-US" altLang="ja-JP" sz="2400" baseline="-25000" dirty="0"/>
              <a:t>x</a:t>
            </a:r>
            <a:r>
              <a:rPr lang="ja-JP" altLang="en-US" sz="2400" dirty="0"/>
              <a:t>を合成することに成功した。</a:t>
            </a:r>
            <a:endParaRPr lang="en-US" altLang="ja-JP" sz="2400" dirty="0"/>
          </a:p>
          <a:p>
            <a:endParaRPr lang="en-US" altLang="ja-JP" sz="20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ja-JP" sz="2400" dirty="0"/>
              <a:t>x</a:t>
            </a:r>
            <a:r>
              <a:rPr lang="ja-JP" altLang="en-US" sz="2400" dirty="0"/>
              <a:t>増加に従い、電子ドープが急速に進み、キャリア密度増加により、</a:t>
            </a:r>
            <a:r>
              <a:rPr lang="en-US" altLang="ja-JP" sz="2400" i="1" dirty="0"/>
              <a:t>ρ</a:t>
            </a:r>
            <a:r>
              <a:rPr lang="ja-JP" altLang="en-US" sz="2400" dirty="0"/>
              <a:t>の減少と同時に</a:t>
            </a:r>
            <a:r>
              <a:rPr lang="en-US" altLang="ja-JP" sz="2400" dirty="0"/>
              <a:t>|</a:t>
            </a:r>
            <a:r>
              <a:rPr lang="en-US" altLang="ja-JP" sz="2400" i="1" dirty="0"/>
              <a:t>S</a:t>
            </a:r>
            <a:r>
              <a:rPr lang="en-US" altLang="ja-JP" sz="2400" dirty="0"/>
              <a:t>|</a:t>
            </a:r>
            <a:r>
              <a:rPr lang="ja-JP" altLang="en-US" sz="2400" dirty="0"/>
              <a:t>の減少が確認された。</a:t>
            </a:r>
            <a:endParaRPr lang="en-US" altLang="ja-JP" sz="2400" dirty="0"/>
          </a:p>
          <a:p>
            <a:endParaRPr lang="en-US" altLang="ja-JP" sz="24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ja-JP" altLang="en-US" sz="2400" dirty="0"/>
              <a:t>出力因子は、</a:t>
            </a:r>
            <a:r>
              <a:rPr lang="en-US" altLang="ja-JP" sz="2400" dirty="0"/>
              <a:t>3</a:t>
            </a:r>
            <a:r>
              <a:rPr lang="ja-JP" altLang="en-US" sz="2400" dirty="0"/>
              <a:t>試料中、</a:t>
            </a:r>
            <a:r>
              <a:rPr lang="en-US" altLang="ja-JP" sz="2400" dirty="0"/>
              <a:t>x=0.05</a:t>
            </a:r>
            <a:r>
              <a:rPr lang="ja-JP" altLang="en-US" sz="2400" dirty="0"/>
              <a:t>で最大であり、　</a:t>
            </a:r>
            <a:r>
              <a:rPr lang="en-US" altLang="ja-JP" sz="2400" dirty="0"/>
              <a:t>0 &lt; x &lt; 0.1 </a:t>
            </a:r>
            <a:r>
              <a:rPr lang="ja-JP" altLang="en-US" sz="2400" dirty="0"/>
              <a:t>で極大値が期待される。　</a:t>
            </a:r>
            <a:endParaRPr lang="en-US" altLang="ja-JP" sz="2400" dirty="0"/>
          </a:p>
          <a:p>
            <a:endParaRPr lang="en-US" altLang="ja-JP" sz="28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ja-JP" altLang="en-US" sz="2400" dirty="0" err="1"/>
              <a:t>ｘ</a:t>
            </a:r>
            <a:r>
              <a:rPr lang="ja-JP" altLang="en-US" sz="2400" dirty="0"/>
              <a:t>増加に従い、</a:t>
            </a:r>
            <a:r>
              <a:rPr lang="en-US" altLang="ja-JP" sz="2400" i="1" dirty="0" err="1"/>
              <a:t>κ</a:t>
            </a:r>
            <a:r>
              <a:rPr lang="en-US" altLang="ja-JP" sz="2400" baseline="-25000" dirty="0" err="1"/>
              <a:t>L</a:t>
            </a:r>
            <a:r>
              <a:rPr lang="ja-JP" altLang="en-US" sz="2400" dirty="0"/>
              <a:t>は減少するが、</a:t>
            </a:r>
            <a:r>
              <a:rPr lang="en-US" altLang="ja-JP" sz="2400" i="1" dirty="0" err="1"/>
              <a:t>κ</a:t>
            </a:r>
            <a:r>
              <a:rPr lang="en-US" altLang="ja-JP" sz="2400" baseline="-25000" dirty="0" err="1"/>
              <a:t>e</a:t>
            </a:r>
            <a:r>
              <a:rPr lang="ja-JP" altLang="en-US" sz="2400" dirty="0"/>
              <a:t>は増加する。結果として、</a:t>
            </a:r>
            <a:r>
              <a:rPr lang="en-US" altLang="ja-JP" sz="2400" dirty="0"/>
              <a:t>x</a:t>
            </a:r>
            <a:r>
              <a:rPr lang="ja-JP" altLang="en-US" sz="2400" dirty="0"/>
              <a:t>によらず、室温で</a:t>
            </a:r>
            <a:r>
              <a:rPr lang="en-US" altLang="ja-JP" sz="2400" dirty="0"/>
              <a:t>9</a:t>
            </a:r>
            <a:r>
              <a:rPr lang="ja-JP" altLang="en-US" sz="2400" dirty="0"/>
              <a:t>～</a:t>
            </a:r>
            <a:r>
              <a:rPr lang="en-US" altLang="ja-JP" sz="2400" dirty="0"/>
              <a:t>12W/</a:t>
            </a:r>
            <a:r>
              <a:rPr lang="en-US" altLang="ja-JP" sz="2400" dirty="0" err="1"/>
              <a:t>mK</a:t>
            </a:r>
            <a:r>
              <a:rPr lang="ja-JP" altLang="en-US" sz="2400" dirty="0"/>
              <a:t>程度の</a:t>
            </a:r>
            <a:r>
              <a:rPr lang="en-US" altLang="ja-JP" sz="2400" i="1" dirty="0"/>
              <a:t>κ</a:t>
            </a:r>
            <a:r>
              <a:rPr lang="en-US" altLang="ja-JP" sz="2400" dirty="0"/>
              <a:t>=</a:t>
            </a:r>
            <a:r>
              <a:rPr lang="en-US" altLang="ja-JP" sz="2400" i="1" dirty="0" err="1"/>
              <a:t>κ</a:t>
            </a:r>
            <a:r>
              <a:rPr lang="en-US" altLang="ja-JP" sz="2400" baseline="-25000" dirty="0" err="1"/>
              <a:t>L</a:t>
            </a:r>
            <a:r>
              <a:rPr lang="en-US" altLang="ja-JP" sz="2400" dirty="0" err="1"/>
              <a:t>+</a:t>
            </a:r>
            <a:r>
              <a:rPr lang="en-US" altLang="ja-JP" sz="2400" i="1" dirty="0" err="1"/>
              <a:t>κ</a:t>
            </a:r>
            <a:r>
              <a:rPr lang="en-US" altLang="ja-JP" sz="2400" baseline="-25000" dirty="0" err="1"/>
              <a:t>e</a:t>
            </a:r>
            <a:r>
              <a:rPr lang="ja-JP" altLang="en-US" sz="2400" dirty="0"/>
              <a:t>が期待される。</a:t>
            </a:r>
            <a:endParaRPr lang="en-US" altLang="ja-JP" sz="2400" dirty="0"/>
          </a:p>
          <a:p>
            <a:endParaRPr lang="en-US" altLang="ja-JP" sz="24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ja-JP" sz="2400" i="1" dirty="0"/>
              <a:t>ZT</a:t>
            </a:r>
            <a:r>
              <a:rPr lang="ja-JP" altLang="en-US" sz="2400" dirty="0"/>
              <a:t>も、</a:t>
            </a:r>
            <a:r>
              <a:rPr lang="en-US" altLang="ja-JP" sz="2400" dirty="0"/>
              <a:t>3</a:t>
            </a:r>
            <a:r>
              <a:rPr lang="ja-JP" altLang="en-US" sz="2400" dirty="0"/>
              <a:t>試料中、</a:t>
            </a:r>
            <a:r>
              <a:rPr lang="en-US" altLang="ja-JP" sz="2400" dirty="0"/>
              <a:t>x=0.05</a:t>
            </a:r>
            <a:r>
              <a:rPr lang="ja-JP" altLang="en-US" sz="2400" dirty="0"/>
              <a:t>で最大であり、</a:t>
            </a:r>
            <a:r>
              <a:rPr lang="en-US" altLang="ja-JP" sz="2400" b="1" i="1" dirty="0">
                <a:solidFill>
                  <a:srgbClr val="FF0000"/>
                </a:solidFill>
              </a:rPr>
              <a:t>ZT</a:t>
            </a:r>
            <a:r>
              <a:rPr lang="ja-JP" altLang="en-US" sz="2400" b="1" dirty="0">
                <a:solidFill>
                  <a:srgbClr val="FF0000"/>
                </a:solidFill>
              </a:rPr>
              <a:t>＝</a:t>
            </a:r>
            <a:r>
              <a:rPr lang="en-US" altLang="ja-JP" sz="2400" b="1" dirty="0">
                <a:solidFill>
                  <a:srgbClr val="FF0000"/>
                </a:solidFill>
              </a:rPr>
              <a:t>0.1@400K</a:t>
            </a:r>
            <a:r>
              <a:rPr lang="ja-JP" altLang="en-US" sz="2400" dirty="0"/>
              <a:t>を示した。また、</a:t>
            </a:r>
            <a:r>
              <a:rPr lang="en-US" altLang="ja-JP" sz="2400" dirty="0"/>
              <a:t>0 &lt; x &lt; 0.1</a:t>
            </a:r>
            <a:r>
              <a:rPr lang="ja-JP" altLang="en-US" sz="2400" dirty="0"/>
              <a:t> で</a:t>
            </a:r>
            <a:r>
              <a:rPr lang="en-US" altLang="ja-JP" sz="2400" i="1" dirty="0"/>
              <a:t>ZT</a:t>
            </a:r>
            <a:r>
              <a:rPr lang="ja-JP" altLang="en-US" sz="2400" dirty="0"/>
              <a:t>の極大値探索が今後の課題である。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174007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395032" y="2564904"/>
            <a:ext cx="836582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/>
              <a:t>Thank you for your kind attention.</a:t>
            </a:r>
            <a:endParaRPr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511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-138560"/>
            <a:ext cx="8229600" cy="1143000"/>
          </a:xfrm>
        </p:spPr>
        <p:txBody>
          <a:bodyPr/>
          <a:lstStyle/>
          <a:p>
            <a:r>
              <a:rPr kumimoji="1" lang="en-US" altLang="ja-JP" dirty="0"/>
              <a:t>Introduction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テキスト ボックス 25"/>
          <p:cNvSpPr txBox="1"/>
          <p:nvPr/>
        </p:nvSpPr>
        <p:spPr>
          <a:xfrm>
            <a:off x="389585" y="385550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u="sng" dirty="0"/>
              <a:t>Advantage of </a:t>
            </a:r>
            <a:r>
              <a:rPr lang="ja-JP" altLang="ja-JP" b="1" u="sng" dirty="0"/>
              <a:t>half-heusler</a:t>
            </a:r>
            <a:r>
              <a:rPr kumimoji="1" lang="en-US" altLang="ja-JP" b="1" u="sng" dirty="0"/>
              <a:t> TE materials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932040" y="1283271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u="sng" dirty="0"/>
              <a:t>p-type</a:t>
            </a:r>
            <a:r>
              <a:rPr kumimoji="1" lang="en-US" altLang="ja-JP" b="1" u="sng" dirty="0"/>
              <a:t> </a:t>
            </a:r>
            <a:r>
              <a:rPr lang="ja-JP" altLang="ja-JP" b="1" u="sng" dirty="0"/>
              <a:t>half-heusler</a:t>
            </a:r>
            <a:r>
              <a:rPr kumimoji="1" lang="en-US" altLang="ja-JP" b="1" u="sng" dirty="0"/>
              <a:t> TE materials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004717" y="2915927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u="sng" dirty="0"/>
              <a:t>n-type</a:t>
            </a:r>
            <a:r>
              <a:rPr kumimoji="1" lang="en-US" altLang="ja-JP" b="1" u="sng" dirty="0"/>
              <a:t> </a:t>
            </a:r>
            <a:r>
              <a:rPr lang="ja-JP" altLang="ja-JP" b="1" u="sng" dirty="0"/>
              <a:t>half-heusler</a:t>
            </a:r>
            <a:r>
              <a:rPr kumimoji="1" lang="en-US" altLang="ja-JP" b="1" u="sng" dirty="0"/>
              <a:t> TE materials</a:t>
            </a: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922950"/>
              </p:ext>
            </p:extLst>
          </p:nvPr>
        </p:nvGraphicFramePr>
        <p:xfrm>
          <a:off x="539552" y="1114354"/>
          <a:ext cx="3168352" cy="1252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1" name="Equation" r:id="rId5" imgW="1638000" imgH="647640" progId="Equation.DSMT4">
                  <p:embed/>
                </p:oleObj>
              </mc:Choice>
              <mc:Fallback>
                <p:oleObj name="Equation" r:id="rId5" imgW="163800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52" y="1114354"/>
                        <a:ext cx="3168352" cy="1252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8332"/>
              </p:ext>
            </p:extLst>
          </p:nvPr>
        </p:nvGraphicFramePr>
        <p:xfrm>
          <a:off x="505148" y="2450685"/>
          <a:ext cx="3528392" cy="1260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2" name="Equation" r:id="rId7" imgW="1955520" imgH="698400" progId="Equation.DSMT4">
                  <p:embed/>
                </p:oleObj>
              </mc:Choice>
              <mc:Fallback>
                <p:oleObj name="Equation" r:id="rId7" imgW="195552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5148" y="2450685"/>
                        <a:ext cx="3528392" cy="1260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テキスト ボックス 70"/>
          <p:cNvSpPr txBox="1"/>
          <p:nvPr/>
        </p:nvSpPr>
        <p:spPr>
          <a:xfrm>
            <a:off x="5428750" y="1708665"/>
            <a:ext cx="3080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dirty="0" err="1"/>
              <a:t>TiCoSb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dirty="0" err="1"/>
              <a:t>ZrCoSb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dirty="0" err="1"/>
              <a:t>HfCoSb</a:t>
            </a:r>
            <a:endParaRPr lang="en-US" altLang="ja-JP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21474" y="4706234"/>
            <a:ext cx="381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p</a:t>
            </a:r>
            <a:r>
              <a:rPr kumimoji="1" lang="en-US" altLang="ja-JP" b="1" dirty="0">
                <a:solidFill>
                  <a:srgbClr val="FF0000"/>
                </a:solidFill>
              </a:rPr>
              <a:t>urpose of study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099BE8D-A660-461D-8C18-A8E515B8635D}"/>
              </a:ext>
            </a:extLst>
          </p:cNvPr>
          <p:cNvSpPr txBox="1"/>
          <p:nvPr/>
        </p:nvSpPr>
        <p:spPr>
          <a:xfrm>
            <a:off x="5438266" y="3404355"/>
            <a:ext cx="3080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dirty="0" err="1"/>
              <a:t>TiNiSn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dirty="0" err="1"/>
              <a:t>ZrNiSn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dirty="0" err="1"/>
              <a:t>HfNiSn</a:t>
            </a:r>
            <a:r>
              <a:rPr lang="en-US" altLang="ja-JP" dirty="0"/>
              <a:t> </a:t>
            </a:r>
            <a:endParaRPr lang="en-US" altLang="ja-JP" baseline="-250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F20D4FD-BFD9-4C39-86C1-EFE90866C281}"/>
              </a:ext>
            </a:extLst>
          </p:cNvPr>
          <p:cNvSpPr txBox="1"/>
          <p:nvPr/>
        </p:nvSpPr>
        <p:spPr>
          <a:xfrm>
            <a:off x="5190657" y="507205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VEC=6</a:t>
            </a:r>
            <a:r>
              <a:rPr lang="ja-JP" altLang="en-US" dirty="0"/>
              <a:t>の</a:t>
            </a:r>
            <a:r>
              <a:rPr lang="en-US" altLang="ja-JP" dirty="0" err="1"/>
              <a:t>TiNiSn</a:t>
            </a:r>
            <a:r>
              <a:rPr lang="ja-JP" altLang="en-US" dirty="0"/>
              <a:t>に着目し、</a:t>
            </a:r>
            <a:r>
              <a:rPr lang="en-US" altLang="ja-JP" dirty="0"/>
              <a:t>Sb</a:t>
            </a:r>
            <a:r>
              <a:rPr lang="ja-JP" altLang="en-US" dirty="0"/>
              <a:t>添加による</a:t>
            </a:r>
            <a:r>
              <a:rPr lang="en-US" altLang="ja-JP" dirty="0"/>
              <a:t> VEC</a:t>
            </a:r>
            <a:r>
              <a:rPr lang="ja-JP" altLang="en-US" dirty="0"/>
              <a:t>増加に従い、</a:t>
            </a:r>
            <a:r>
              <a:rPr lang="en-US" altLang="ja-JP" dirty="0"/>
              <a:t>|</a:t>
            </a:r>
            <a:r>
              <a:rPr lang="en-US" altLang="ja-JP" i="1" dirty="0"/>
              <a:t>S</a:t>
            </a:r>
            <a:r>
              <a:rPr lang="en-US" altLang="ja-JP" dirty="0"/>
              <a:t>|</a:t>
            </a:r>
            <a:r>
              <a:rPr lang="ja-JP" altLang="en-US" dirty="0"/>
              <a:t>が減少する効果と</a:t>
            </a:r>
            <a:r>
              <a:rPr lang="en-US" altLang="ja-JP" i="1" dirty="0"/>
              <a:t>ρ</a:t>
            </a:r>
            <a:r>
              <a:rPr lang="ja-JP" altLang="en-US" dirty="0"/>
              <a:t>及び</a:t>
            </a:r>
            <a:r>
              <a:rPr lang="en-US" altLang="ja-JP" i="1" dirty="0" err="1"/>
              <a:t>κ</a:t>
            </a:r>
            <a:r>
              <a:rPr lang="en-US" altLang="ja-JP" baseline="-25000" dirty="0" err="1"/>
              <a:t>L</a:t>
            </a:r>
            <a:r>
              <a:rPr lang="ja-JP" altLang="en-US" dirty="0"/>
              <a:t>が減少する効果が</a:t>
            </a:r>
            <a:r>
              <a:rPr lang="en-US" altLang="ja-JP" i="1" dirty="0"/>
              <a:t>ZT</a:t>
            </a:r>
            <a:r>
              <a:rPr lang="ja-JP" altLang="en-US" dirty="0"/>
              <a:t>に及ぼす影響を明らかにする。</a:t>
            </a:r>
            <a:endParaRPr lang="en-US" altLang="ja-JP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BA5B7EF-D3F6-4DC2-9654-C28362F44451}"/>
              </a:ext>
            </a:extLst>
          </p:cNvPr>
          <p:cNvSpPr txBox="1"/>
          <p:nvPr/>
        </p:nvSpPr>
        <p:spPr>
          <a:xfrm>
            <a:off x="318336" y="4229794"/>
            <a:ext cx="4217892" cy="2088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ja-JP" altLang="en-US" dirty="0"/>
              <a:t>フェルミ準位近傍で大きな状態密度を有するので、</a:t>
            </a:r>
            <a:r>
              <a:rPr lang="en-US" altLang="ja-JP" dirty="0"/>
              <a:t> </a:t>
            </a:r>
            <a:r>
              <a:rPr lang="ja-JP" altLang="en-US" dirty="0"/>
              <a:t>擬ギャップ系のような高いゼーベック係数が期待され、</a:t>
            </a:r>
            <a:r>
              <a:rPr lang="en-US" altLang="ja-JP" dirty="0"/>
              <a:t>Bi</a:t>
            </a:r>
            <a:r>
              <a:rPr lang="en-US" altLang="ja-JP" baseline="-25000" dirty="0"/>
              <a:t>2</a:t>
            </a:r>
            <a:r>
              <a:rPr lang="en-US" altLang="ja-JP" dirty="0"/>
              <a:t>Te</a:t>
            </a:r>
            <a:r>
              <a:rPr lang="en-US" altLang="ja-JP" baseline="-25000" dirty="0"/>
              <a:t>3</a:t>
            </a:r>
            <a:r>
              <a:rPr lang="ja-JP" altLang="en-US" dirty="0" err="1"/>
              <a:t>に匹</a:t>
            </a:r>
            <a:r>
              <a:rPr lang="ja-JP" altLang="en-US" dirty="0"/>
              <a:t>敵する高い出力因子を示す。</a:t>
            </a: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ja-JP" altLang="en-US" dirty="0"/>
              <a:t>構成元素が比較的安価・無毒であることから、自動車排熱回収に有望な熱電材料として注目されている。</a:t>
            </a:r>
            <a:endParaRPr lang="en-US" altLang="ja-JP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6730FBA-EBCB-4C94-B18E-D3F8022B2E1D}"/>
              </a:ext>
            </a:extLst>
          </p:cNvPr>
          <p:cNvSpPr/>
          <p:nvPr/>
        </p:nvSpPr>
        <p:spPr>
          <a:xfrm>
            <a:off x="5071217" y="4706233"/>
            <a:ext cx="3754448" cy="16030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4104F4-AC9D-4D43-B9DD-71F0C2203C3F}"/>
              </a:ext>
            </a:extLst>
          </p:cNvPr>
          <p:cNvSpPr txBox="1"/>
          <p:nvPr/>
        </p:nvSpPr>
        <p:spPr>
          <a:xfrm>
            <a:off x="3605842" y="137086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≒</a:t>
            </a:r>
            <a:r>
              <a:rPr lang="en-US" altLang="ja-JP" b="1" dirty="0">
                <a:solidFill>
                  <a:srgbClr val="FF0000"/>
                </a:solidFill>
              </a:rPr>
              <a:t>1.0 @650K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2E431EF-79A4-4C1E-A2D3-DBF477377098}"/>
              </a:ext>
            </a:extLst>
          </p:cNvPr>
          <p:cNvSpPr txBox="1"/>
          <p:nvPr/>
        </p:nvSpPr>
        <p:spPr>
          <a:xfrm>
            <a:off x="1661627" y="22914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300K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16D8FED-C345-462E-83A1-7FE390B5287A}"/>
              </a:ext>
            </a:extLst>
          </p:cNvPr>
          <p:cNvSpPr txBox="1"/>
          <p:nvPr/>
        </p:nvSpPr>
        <p:spPr>
          <a:xfrm>
            <a:off x="929645" y="229411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1000K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8" name="矢印: 左カーブ 7">
            <a:extLst>
              <a:ext uri="{FF2B5EF4-FFF2-40B4-BE49-F238E27FC236}">
                <a16:creationId xmlns:a16="http://schemas.microsoft.com/office/drawing/2014/main" id="{6B1404B1-C9FE-4616-A2E5-1E1552AB787D}"/>
              </a:ext>
            </a:extLst>
          </p:cNvPr>
          <p:cNvSpPr/>
          <p:nvPr/>
        </p:nvSpPr>
        <p:spPr>
          <a:xfrm rot="1380526">
            <a:off x="3663660" y="1870131"/>
            <a:ext cx="424259" cy="837834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47392D3-6387-4ECB-BE5C-14E121A6A0DA}"/>
              </a:ext>
            </a:extLst>
          </p:cNvPr>
          <p:cNvSpPr txBox="1"/>
          <p:nvPr/>
        </p:nvSpPr>
        <p:spPr>
          <a:xfrm>
            <a:off x="3974442" y="278248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≒</a:t>
            </a:r>
            <a:r>
              <a:rPr lang="en-US" altLang="ja-JP" b="1" dirty="0">
                <a:solidFill>
                  <a:srgbClr val="FF0000"/>
                </a:solidFill>
              </a:rPr>
              <a:t>16.9%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63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K:\web\ynu-logo\base04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/>
          <a:lstStyle/>
          <a:p>
            <a:r>
              <a:rPr lang="en-US" altLang="ja-JP" dirty="0"/>
              <a:t>Previous study</a:t>
            </a:r>
            <a:endParaRPr kumimoji="1"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4BA7F14-F3C8-4284-BB80-666B04A28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736" y="1094858"/>
            <a:ext cx="2919990" cy="483109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68D2BAA-C53C-40B9-B740-D2AF7B6801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2472" y="1049222"/>
            <a:ext cx="2654813" cy="239268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66C5913-B416-4B90-8E96-E322A0A1BC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4357" y="980728"/>
            <a:ext cx="2562422" cy="252967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8837F54-1800-4C28-BE4A-6DEBF0091E2F}"/>
              </a:ext>
            </a:extLst>
          </p:cNvPr>
          <p:cNvSpPr txBox="1"/>
          <p:nvPr/>
        </p:nvSpPr>
        <p:spPr>
          <a:xfrm>
            <a:off x="3423122" y="3506114"/>
            <a:ext cx="2562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S.Bhattacharya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kumimoji="1"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Appl.Phys.Lett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kumimoji="1"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pp.2476 (2000)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FE8BDCF-89A3-4418-ADA4-71578C5DBC3A}"/>
              </a:ext>
            </a:extLst>
          </p:cNvPr>
          <p:cNvSpPr txBox="1"/>
          <p:nvPr/>
        </p:nvSpPr>
        <p:spPr>
          <a:xfrm>
            <a:off x="6422753" y="3482595"/>
            <a:ext cx="2642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S.Bhattacharya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kumimoji="1"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Phys.Rev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pp.184203 (2008)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F058FC-B3E0-488A-B1BD-3367E37CBBC8}"/>
              </a:ext>
            </a:extLst>
          </p:cNvPr>
          <p:cNvSpPr txBox="1"/>
          <p:nvPr/>
        </p:nvSpPr>
        <p:spPr>
          <a:xfrm>
            <a:off x="3801623" y="438463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00B0F0"/>
                </a:solidFill>
              </a:rPr>
              <a:t>x = 0.05 @300K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9B2BCF-64C6-48F2-9985-C73D8307EE4D}"/>
              </a:ext>
            </a:extLst>
          </p:cNvPr>
          <p:cNvSpPr txBox="1"/>
          <p:nvPr/>
        </p:nvSpPr>
        <p:spPr>
          <a:xfrm>
            <a:off x="6714573" y="43135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00B0F0"/>
                </a:solidFill>
              </a:rPr>
              <a:t>x = 0.05 @300K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2F4F18D5-88BF-4E54-BD3F-AA1BF00CFC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487238"/>
              </p:ext>
            </p:extLst>
          </p:nvPr>
        </p:nvGraphicFramePr>
        <p:xfrm>
          <a:off x="3393068" y="4703854"/>
          <a:ext cx="2427162" cy="1231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4" name="Equation" r:id="rId8" imgW="1752480" imgH="888840" progId="Equation.DSMT4">
                  <p:embed/>
                </p:oleObj>
              </mc:Choice>
              <mc:Fallback>
                <p:oleObj name="Equation" r:id="rId8" imgW="175248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93068" y="4703854"/>
                        <a:ext cx="2427162" cy="1231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7690F8C5-F3FC-41F7-9236-DF84BAB859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955941"/>
              </p:ext>
            </p:extLst>
          </p:nvPr>
        </p:nvGraphicFramePr>
        <p:xfrm>
          <a:off x="6687670" y="4732368"/>
          <a:ext cx="16891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5" name="Equation" r:id="rId10" imgW="1218960" imgH="279360" progId="Equation.DSMT4">
                  <p:embed/>
                </p:oleObj>
              </mc:Choice>
              <mc:Fallback>
                <p:oleObj name="Equation" r:id="rId10" imgW="1218960" imgH="279360" progId="Equation.DSMT4">
                  <p:embed/>
                  <p:pic>
                    <p:nvPicPr>
                      <p:cNvPr id="7" name="オブジェクト 6">
                        <a:extLst>
                          <a:ext uri="{FF2B5EF4-FFF2-40B4-BE49-F238E27FC236}">
                            <a16:creationId xmlns:a16="http://schemas.microsoft.com/office/drawing/2014/main" id="{2F4F18D5-88BF-4E54-BD3F-AA1BF00CF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87670" y="4732368"/>
                        <a:ext cx="1689100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矢印: 下 8">
            <a:extLst>
              <a:ext uri="{FF2B5EF4-FFF2-40B4-BE49-F238E27FC236}">
                <a16:creationId xmlns:a16="http://schemas.microsoft.com/office/drawing/2014/main" id="{84116D34-8F5E-4F27-BC5F-2DFF97346CF4}"/>
              </a:ext>
            </a:extLst>
          </p:cNvPr>
          <p:cNvSpPr/>
          <p:nvPr/>
        </p:nvSpPr>
        <p:spPr>
          <a:xfrm>
            <a:off x="7084920" y="5118131"/>
            <a:ext cx="864096" cy="256990"/>
          </a:xfrm>
          <a:prstGeom prst="down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2D61C41B-7AD4-4401-AC8E-86EC1004A437}"/>
              </a:ext>
            </a:extLst>
          </p:cNvPr>
          <p:cNvSpPr/>
          <p:nvPr/>
        </p:nvSpPr>
        <p:spPr>
          <a:xfrm rot="16200000">
            <a:off x="5715165" y="5571516"/>
            <a:ext cx="846072" cy="453282"/>
          </a:xfrm>
          <a:prstGeom prst="down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5" name="オブジェクト 14">
            <a:extLst>
              <a:ext uri="{FF2B5EF4-FFF2-40B4-BE49-F238E27FC236}">
                <a16:creationId xmlns:a16="http://schemas.microsoft.com/office/drawing/2014/main" id="{472F4CA7-E7A6-4083-97EE-BF28C8249E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218758"/>
              </p:ext>
            </p:extLst>
          </p:nvPr>
        </p:nvGraphicFramePr>
        <p:xfrm>
          <a:off x="6587881" y="5536907"/>
          <a:ext cx="2193606" cy="528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6" name="Equation" r:id="rId12" imgW="736560" imgH="177480" progId="Equation.DSMT4">
                  <p:embed/>
                </p:oleObj>
              </mc:Choice>
              <mc:Fallback>
                <p:oleObj name="Equation" r:id="rId12" imgW="736560" imgH="177480" progId="Equation.DSMT4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7690F8C5-F3FC-41F7-9236-DF84BAB859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87881" y="5536907"/>
                        <a:ext cx="2193606" cy="528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EB572E6-CFA2-477C-849D-44620293D459}"/>
              </a:ext>
            </a:extLst>
          </p:cNvPr>
          <p:cNvSpPr/>
          <p:nvPr/>
        </p:nvSpPr>
        <p:spPr>
          <a:xfrm>
            <a:off x="6496552" y="5443429"/>
            <a:ext cx="2376264" cy="79208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7D46599-2FAD-4E48-97EA-E7CD7D03E349}"/>
              </a:ext>
            </a:extLst>
          </p:cNvPr>
          <p:cNvSpPr txBox="1"/>
          <p:nvPr/>
        </p:nvSpPr>
        <p:spPr>
          <a:xfrm>
            <a:off x="5312638" y="4822417"/>
            <a:ext cx="90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00B0F0"/>
                </a:solidFill>
              </a:rPr>
              <a:t>最大</a:t>
            </a:r>
          </a:p>
        </p:txBody>
      </p:sp>
    </p:spTree>
    <p:extLst>
      <p:ext uri="{BB962C8B-B14F-4D97-AF65-F5344CB8AC3E}">
        <p14:creationId xmlns:p14="http://schemas.microsoft.com/office/powerpoint/2010/main" val="158118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0"/>
            <a:ext cx="4114800" cy="1268760"/>
          </a:xfrm>
        </p:spPr>
        <p:txBody>
          <a:bodyPr/>
          <a:lstStyle/>
          <a:p>
            <a:r>
              <a:rPr kumimoji="1" lang="en-US" altLang="ja-JP" dirty="0"/>
              <a:t>Experiment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5580112" y="476672"/>
            <a:ext cx="345638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baseline="-25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dirty="0">
                <a:solidFill>
                  <a:srgbClr val="00B0F0"/>
                </a:solidFill>
              </a:rPr>
              <a:t>X-ray diffraction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ja-JP" u="sng" dirty="0" err="1"/>
              <a:t>SmartLab</a:t>
            </a:r>
            <a:r>
              <a:rPr lang="ja-JP" altLang="en-US" dirty="0"/>
              <a:t> </a:t>
            </a:r>
            <a:r>
              <a:rPr lang="en-US" altLang="ja-JP" dirty="0"/>
              <a:t>@RT</a:t>
            </a:r>
          </a:p>
          <a:p>
            <a:pPr lvl="1"/>
            <a:endParaRPr lang="en-US" altLang="ja-JP" dirty="0"/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dirty="0" err="1">
                <a:solidFill>
                  <a:srgbClr val="00B0F0"/>
                </a:solidFill>
              </a:rPr>
              <a:t>Rietveld</a:t>
            </a:r>
            <a:r>
              <a:rPr kumimoji="1" lang="en-US" altLang="ja-JP" dirty="0">
                <a:solidFill>
                  <a:srgbClr val="00B0F0"/>
                </a:solidFill>
              </a:rPr>
              <a:t> analyses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ja-JP" u="sng" dirty="0"/>
              <a:t>RIETAN-FP</a:t>
            </a:r>
            <a:r>
              <a:rPr lang="en-US" altLang="ja-JP" dirty="0"/>
              <a:t> program</a:t>
            </a:r>
          </a:p>
          <a:p>
            <a:pPr lvl="1"/>
            <a:endParaRPr lang="en-US" altLang="ja-JP" dirty="0"/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dirty="0">
                <a:solidFill>
                  <a:srgbClr val="00B0F0"/>
                </a:solidFill>
              </a:rPr>
              <a:t>SEM-EDS analysis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ja-JP" u="sng" dirty="0"/>
              <a:t>SU8010</a:t>
            </a:r>
            <a:r>
              <a:rPr lang="en-US" altLang="ja-JP" dirty="0"/>
              <a:t> @RT</a:t>
            </a:r>
          </a:p>
          <a:p>
            <a:pPr lvl="1"/>
            <a:endParaRPr kumimoji="1" lang="en-US" altLang="ja-JP" u="sng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dirty="0">
                <a:solidFill>
                  <a:srgbClr val="00B0F0"/>
                </a:solidFill>
              </a:rPr>
              <a:t>resistivity</a:t>
            </a:r>
            <a:r>
              <a:rPr lang="ja-JP" altLang="en-US" dirty="0">
                <a:solidFill>
                  <a:srgbClr val="00B0F0"/>
                </a:solidFill>
              </a:rPr>
              <a:t>　</a:t>
            </a:r>
            <a:r>
              <a:rPr lang="en-US" altLang="ja-JP" i="1" dirty="0">
                <a:solidFill>
                  <a:srgbClr val="00B0F0"/>
                </a:solidFill>
              </a:rPr>
              <a:t>ρ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ja-JP" u="sng" dirty="0"/>
              <a:t>ResiTest8300</a:t>
            </a:r>
            <a:r>
              <a:rPr lang="en-US" altLang="ja-JP" dirty="0"/>
              <a:t>, 80K</a:t>
            </a:r>
            <a:r>
              <a:rPr lang="ja-JP" altLang="en-US" dirty="0"/>
              <a:t>～</a:t>
            </a:r>
            <a:r>
              <a:rPr lang="en-US" altLang="ja-JP" dirty="0"/>
              <a:t>395K</a:t>
            </a:r>
          </a:p>
          <a:p>
            <a:pPr lvl="1"/>
            <a:endParaRPr lang="en-US" altLang="ja-JP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dirty="0" err="1">
                <a:solidFill>
                  <a:srgbClr val="00B0F0"/>
                </a:solidFill>
              </a:rPr>
              <a:t>Seebeck</a:t>
            </a:r>
            <a:r>
              <a:rPr lang="en-US" altLang="ja-JP" dirty="0">
                <a:solidFill>
                  <a:srgbClr val="00B0F0"/>
                </a:solidFill>
              </a:rPr>
              <a:t> coefficient</a:t>
            </a:r>
            <a:r>
              <a:rPr lang="ja-JP" altLang="en-US" dirty="0">
                <a:solidFill>
                  <a:srgbClr val="00B0F0"/>
                </a:solidFill>
              </a:rPr>
              <a:t>　</a:t>
            </a:r>
            <a:r>
              <a:rPr lang="en-US" altLang="ja-JP" i="1" dirty="0">
                <a:solidFill>
                  <a:srgbClr val="00B0F0"/>
                </a:solidFill>
              </a:rPr>
              <a:t>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ja-JP" u="sng" dirty="0"/>
              <a:t>ResiTest8300</a:t>
            </a:r>
            <a:r>
              <a:rPr lang="en-US" altLang="ja-JP" dirty="0"/>
              <a:t>, 80K</a:t>
            </a:r>
            <a:r>
              <a:rPr lang="ja-JP" altLang="en-US" dirty="0"/>
              <a:t>～</a:t>
            </a:r>
            <a:r>
              <a:rPr lang="en-US" altLang="ja-JP" dirty="0"/>
              <a:t>395K</a:t>
            </a:r>
          </a:p>
          <a:p>
            <a:pPr lvl="1"/>
            <a:endParaRPr lang="en-US" altLang="ja-JP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i="1" dirty="0">
                <a:solidFill>
                  <a:srgbClr val="00B0F0"/>
                </a:solidFill>
              </a:rPr>
              <a:t>bulk density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ja-JP" u="sng" dirty="0"/>
              <a:t>SMK-401</a:t>
            </a:r>
            <a:r>
              <a:rPr lang="ja-JP" altLang="en-US" dirty="0"/>
              <a:t> </a:t>
            </a:r>
            <a:r>
              <a:rPr lang="en-US" altLang="ja-JP" dirty="0"/>
              <a:t>@RT</a:t>
            </a:r>
          </a:p>
          <a:p>
            <a:pPr lvl="1"/>
            <a:endParaRPr lang="en-US" altLang="ja-JP" i="1" dirty="0">
              <a:solidFill>
                <a:srgbClr val="00B0F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ja-JP" altLang="en-US" i="1" dirty="0">
                <a:solidFill>
                  <a:srgbClr val="00B0F0"/>
                </a:solidFill>
              </a:rPr>
              <a:t> </a:t>
            </a:r>
            <a:r>
              <a:rPr lang="en-US" altLang="ja-JP" i="1" dirty="0">
                <a:solidFill>
                  <a:srgbClr val="00B0F0"/>
                </a:solidFill>
              </a:rPr>
              <a:t>thermal conductivity</a:t>
            </a:r>
            <a:r>
              <a:rPr lang="ja-JP" altLang="en-US" i="1" dirty="0">
                <a:solidFill>
                  <a:srgbClr val="00B0F0"/>
                </a:solidFill>
              </a:rPr>
              <a:t>　</a:t>
            </a:r>
            <a:r>
              <a:rPr lang="en-US" altLang="ja-JP" i="1" dirty="0" err="1">
                <a:solidFill>
                  <a:srgbClr val="00B0F0"/>
                </a:solidFill>
              </a:rPr>
              <a:t>κ</a:t>
            </a:r>
            <a:r>
              <a:rPr lang="en-US" altLang="ja-JP" i="1" baseline="-25000" dirty="0" err="1">
                <a:solidFill>
                  <a:srgbClr val="00B0F0"/>
                </a:solidFill>
              </a:rPr>
              <a:t>total</a:t>
            </a:r>
            <a:endParaRPr lang="el-GR" altLang="ja-JP" i="1" baseline="-25000" dirty="0">
              <a:solidFill>
                <a:srgbClr val="00B0F0"/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ja-JP" u="sng" dirty="0"/>
              <a:t>PEM-2</a:t>
            </a:r>
            <a:r>
              <a:rPr lang="en-US" altLang="ja-JP" dirty="0"/>
              <a:t>, 320K</a:t>
            </a:r>
            <a:r>
              <a:rPr lang="ja-JP" altLang="en-US" dirty="0"/>
              <a:t>～</a:t>
            </a:r>
            <a:r>
              <a:rPr lang="en-US" altLang="ja-JP" dirty="0"/>
              <a:t>510K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ECB39B60-2C3A-4CE0-805F-C2874209935C}"/>
              </a:ext>
            </a:extLst>
          </p:cNvPr>
          <p:cNvSpPr/>
          <p:nvPr/>
        </p:nvSpPr>
        <p:spPr>
          <a:xfrm>
            <a:off x="688740" y="1224668"/>
            <a:ext cx="4392488" cy="64807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AC6C7A-9A08-4CDA-A659-4BF79B3A16CC}"/>
              </a:ext>
            </a:extLst>
          </p:cNvPr>
          <p:cNvSpPr txBox="1"/>
          <p:nvPr/>
        </p:nvSpPr>
        <p:spPr>
          <a:xfrm>
            <a:off x="1641612" y="135984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化学量論組成で秤量</a:t>
            </a:r>
            <a:endParaRPr kumimoji="1" lang="ja-JP" altLang="en-US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DAB35B3-1501-41A8-B189-B598E192B2FA}"/>
              </a:ext>
            </a:extLst>
          </p:cNvPr>
          <p:cNvSpPr/>
          <p:nvPr/>
        </p:nvSpPr>
        <p:spPr>
          <a:xfrm>
            <a:off x="688740" y="2088764"/>
            <a:ext cx="4392488" cy="64807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9F21C63-487A-4BBD-8B32-D2030ADABF55}"/>
              </a:ext>
            </a:extLst>
          </p:cNvPr>
          <p:cNvSpPr txBox="1"/>
          <p:nvPr/>
        </p:nvSpPr>
        <p:spPr>
          <a:xfrm>
            <a:off x="1552836" y="222813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err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Ar</a:t>
            </a:r>
            <a:r>
              <a:rPr kumimoji="1" lang="ja-JP" altLang="en-US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雰囲気中でアーク溶解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F931C981-FEAE-46A6-81D9-F7413EFB3A13}"/>
              </a:ext>
            </a:extLst>
          </p:cNvPr>
          <p:cNvSpPr/>
          <p:nvPr/>
        </p:nvSpPr>
        <p:spPr>
          <a:xfrm>
            <a:off x="688740" y="2986002"/>
            <a:ext cx="4392488" cy="64807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626C634-6F4A-4234-896A-A90BCF6C1E7B}"/>
              </a:ext>
            </a:extLst>
          </p:cNvPr>
          <p:cNvSpPr txBox="1"/>
          <p:nvPr/>
        </p:nvSpPr>
        <p:spPr>
          <a:xfrm>
            <a:off x="1488847" y="309846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インゴットを</a:t>
            </a:r>
            <a:r>
              <a:rPr lang="en-US" altLang="ja-JP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NC</a:t>
            </a:r>
            <a:r>
              <a:rPr lang="ja-JP" altLang="en-US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放電加工</a:t>
            </a:r>
            <a:endParaRPr kumimoji="1" lang="ja-JP" altLang="en-US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1ED4177-34E5-4DA3-A2E0-7D7C1ABF11D7}"/>
              </a:ext>
            </a:extLst>
          </p:cNvPr>
          <p:cNvSpPr/>
          <p:nvPr/>
        </p:nvSpPr>
        <p:spPr>
          <a:xfrm>
            <a:off x="5580112" y="548680"/>
            <a:ext cx="3312368" cy="58076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5E38B0E-5569-498C-97AF-CC8047FF3E5D}"/>
              </a:ext>
            </a:extLst>
          </p:cNvPr>
          <p:cNvSpPr/>
          <p:nvPr/>
        </p:nvSpPr>
        <p:spPr>
          <a:xfrm>
            <a:off x="5436096" y="692696"/>
            <a:ext cx="3312368" cy="14401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3110D15-5DAA-4D78-8510-41A065DD492C}"/>
              </a:ext>
            </a:extLst>
          </p:cNvPr>
          <p:cNvSpPr/>
          <p:nvPr/>
        </p:nvSpPr>
        <p:spPr>
          <a:xfrm>
            <a:off x="743428" y="4431886"/>
            <a:ext cx="4392488" cy="64807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2086541-3C0A-464F-8E53-BD292EBC97C1}"/>
              </a:ext>
            </a:extLst>
          </p:cNvPr>
          <p:cNvSpPr txBox="1"/>
          <p:nvPr/>
        </p:nvSpPr>
        <p:spPr>
          <a:xfrm>
            <a:off x="1851212" y="45712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石英管中へ真空封入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A096DA1A-5D4A-4BBB-B182-065A31771078}"/>
              </a:ext>
            </a:extLst>
          </p:cNvPr>
          <p:cNvSpPr/>
          <p:nvPr/>
        </p:nvSpPr>
        <p:spPr>
          <a:xfrm>
            <a:off x="760748" y="5314100"/>
            <a:ext cx="4392488" cy="64807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7D211BF-DF6A-4FF5-AF21-8B8D69DBFA1F}"/>
              </a:ext>
            </a:extLst>
          </p:cNvPr>
          <p:cNvSpPr txBox="1"/>
          <p:nvPr/>
        </p:nvSpPr>
        <p:spPr>
          <a:xfrm>
            <a:off x="1552836" y="545347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均質化焼鈍 </a:t>
            </a:r>
            <a:r>
              <a:rPr kumimoji="1" lang="en-US" altLang="ja-JP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800</a:t>
            </a:r>
            <a:r>
              <a:rPr kumimoji="1" lang="ja-JP" altLang="en-US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℃ </a:t>
            </a:r>
            <a:r>
              <a:rPr kumimoji="1" lang="en-US" altLang="ja-JP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168h</a:t>
            </a:r>
            <a:endParaRPr kumimoji="1" lang="ja-JP" altLang="en-US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F46ABF9B-C7BD-4B72-B8C0-8922C2DB8C73}"/>
              </a:ext>
            </a:extLst>
          </p:cNvPr>
          <p:cNvSpPr/>
          <p:nvPr/>
        </p:nvSpPr>
        <p:spPr>
          <a:xfrm>
            <a:off x="2632956" y="1823045"/>
            <a:ext cx="504056" cy="359586"/>
          </a:xfrm>
          <a:prstGeom prst="down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52DAC018-FFE4-4F5E-AE39-710BC0E19DA2}"/>
              </a:ext>
            </a:extLst>
          </p:cNvPr>
          <p:cNvSpPr/>
          <p:nvPr/>
        </p:nvSpPr>
        <p:spPr>
          <a:xfrm>
            <a:off x="2618060" y="2689138"/>
            <a:ext cx="504056" cy="359586"/>
          </a:xfrm>
          <a:prstGeom prst="down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7CB65DD2-934E-4630-8113-6032A284EBA5}"/>
              </a:ext>
            </a:extLst>
          </p:cNvPr>
          <p:cNvSpPr/>
          <p:nvPr/>
        </p:nvSpPr>
        <p:spPr>
          <a:xfrm>
            <a:off x="2617532" y="5024199"/>
            <a:ext cx="504056" cy="359586"/>
          </a:xfrm>
          <a:prstGeom prst="down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B05972D6-FE39-43B4-893A-9E2D21201EBF}"/>
              </a:ext>
            </a:extLst>
          </p:cNvPr>
          <p:cNvSpPr/>
          <p:nvPr/>
        </p:nvSpPr>
        <p:spPr>
          <a:xfrm>
            <a:off x="2617532" y="3523782"/>
            <a:ext cx="447472" cy="990994"/>
          </a:xfrm>
          <a:prstGeom prst="down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折線 11">
            <a:extLst>
              <a:ext uri="{FF2B5EF4-FFF2-40B4-BE49-F238E27FC236}">
                <a16:creationId xmlns:a16="http://schemas.microsoft.com/office/drawing/2014/main" id="{B9F6C227-68AB-46E9-B4D5-1685E3A0640C}"/>
              </a:ext>
            </a:extLst>
          </p:cNvPr>
          <p:cNvSpPr/>
          <p:nvPr/>
        </p:nvSpPr>
        <p:spPr>
          <a:xfrm rot="16200000" flipV="1">
            <a:off x="4327473" y="2804246"/>
            <a:ext cx="1801722" cy="571901"/>
          </a:xfrm>
          <a:prstGeom prst="ben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矢印: 折線 23">
            <a:extLst>
              <a:ext uri="{FF2B5EF4-FFF2-40B4-BE49-F238E27FC236}">
                <a16:creationId xmlns:a16="http://schemas.microsoft.com/office/drawing/2014/main" id="{163032D0-AB13-44A9-9DAA-EBF1CE85C07D}"/>
              </a:ext>
            </a:extLst>
          </p:cNvPr>
          <p:cNvSpPr/>
          <p:nvPr/>
        </p:nvSpPr>
        <p:spPr>
          <a:xfrm rot="16200000" flipV="1">
            <a:off x="4344694" y="5106837"/>
            <a:ext cx="1801722" cy="571901"/>
          </a:xfrm>
          <a:prstGeom prst="ben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5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/>
          <a:lstStyle/>
          <a:p>
            <a:r>
              <a:rPr kumimoji="1" lang="en-US" altLang="ja-JP" dirty="0"/>
              <a:t>SEM-EDS analysis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C9865E5-E3F2-46DD-807A-652D6D93E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97" y="1274053"/>
            <a:ext cx="2304256" cy="172081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36E256-34C0-46AA-9B4F-F13BEE923A9E}"/>
              </a:ext>
            </a:extLst>
          </p:cNvPr>
          <p:cNvSpPr txBox="1"/>
          <p:nvPr/>
        </p:nvSpPr>
        <p:spPr>
          <a:xfrm>
            <a:off x="845426" y="305635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TiNiSn</a:t>
            </a:r>
            <a:r>
              <a:rPr kumimoji="1" lang="en-US" altLang="ja-JP" baseline="-25000" dirty="0"/>
              <a:t>0.9</a:t>
            </a:r>
            <a:r>
              <a:rPr kumimoji="1" lang="en-US" altLang="ja-JP" dirty="0"/>
              <a:t>Sb</a:t>
            </a:r>
            <a:r>
              <a:rPr kumimoji="1" lang="en-US" altLang="ja-JP" baseline="-25000" dirty="0"/>
              <a:t>0.1</a:t>
            </a:r>
            <a:endParaRPr kumimoji="1" lang="ja-JP" altLang="en-US" baseline="-250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F3BD94D-96BF-4A32-A274-1A3A09E71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70" y="3856503"/>
            <a:ext cx="2368711" cy="177071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DF661D2-9B05-4626-A019-74D888915E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0104" y="3798941"/>
            <a:ext cx="2371828" cy="177071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4DD67EA-656C-4C71-8157-4A522943B4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0743" y="3856503"/>
            <a:ext cx="2350182" cy="177071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4B6D111-ADD0-4E67-9462-6C128486CD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3403" y="1280165"/>
            <a:ext cx="2368529" cy="177639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836555E-3D20-455E-B395-4C26EE7FBF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9627" y="1273253"/>
            <a:ext cx="2397152" cy="179021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3047011-24B3-4152-B134-8B832FA67661}"/>
              </a:ext>
            </a:extLst>
          </p:cNvPr>
          <p:cNvSpPr txBox="1"/>
          <p:nvPr/>
        </p:nvSpPr>
        <p:spPr>
          <a:xfrm>
            <a:off x="3887936" y="310845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TiNiSn</a:t>
            </a:r>
            <a:r>
              <a:rPr kumimoji="1" lang="en-US" altLang="ja-JP" baseline="-25000" dirty="0"/>
              <a:t>0.9</a:t>
            </a:r>
            <a:r>
              <a:rPr kumimoji="1" lang="en-US" altLang="ja-JP" dirty="0"/>
              <a:t>Sb</a:t>
            </a:r>
            <a:r>
              <a:rPr kumimoji="1" lang="en-US" altLang="ja-JP" baseline="-25000" dirty="0"/>
              <a:t>0.1</a:t>
            </a:r>
            <a:endParaRPr kumimoji="1" lang="ja-JP" altLang="en-US" baseline="-250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E0D7BC7-EFD6-4399-A7BF-1B04139EA7AB}"/>
              </a:ext>
            </a:extLst>
          </p:cNvPr>
          <p:cNvSpPr txBox="1"/>
          <p:nvPr/>
        </p:nvSpPr>
        <p:spPr>
          <a:xfrm>
            <a:off x="7412897" y="3090655"/>
            <a:ext cx="41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Sb</a:t>
            </a:r>
            <a:endParaRPr kumimoji="1" lang="ja-JP" altLang="en-US" baseline="-250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3EACE4A-5CC7-48CA-A759-A2E0D5172E54}"/>
              </a:ext>
            </a:extLst>
          </p:cNvPr>
          <p:cNvSpPr txBox="1"/>
          <p:nvPr/>
        </p:nvSpPr>
        <p:spPr>
          <a:xfrm>
            <a:off x="1379316" y="5728711"/>
            <a:ext cx="44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Ti</a:t>
            </a:r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949FFFF-8CDB-4769-AD64-06246B745948}"/>
              </a:ext>
            </a:extLst>
          </p:cNvPr>
          <p:cNvSpPr txBox="1"/>
          <p:nvPr/>
        </p:nvSpPr>
        <p:spPr>
          <a:xfrm>
            <a:off x="4428737" y="5642164"/>
            <a:ext cx="44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Ni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20DFD35-C839-4517-8025-938B2ECA4841}"/>
              </a:ext>
            </a:extLst>
          </p:cNvPr>
          <p:cNvSpPr txBox="1"/>
          <p:nvPr/>
        </p:nvSpPr>
        <p:spPr>
          <a:xfrm>
            <a:off x="7478158" y="5691701"/>
            <a:ext cx="44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9215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/>
          <a:lstStyle/>
          <a:p>
            <a:r>
              <a:rPr lang="en-US" altLang="ja-JP" dirty="0"/>
              <a:t>crystal structure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E42DDA-5C92-4A43-BD38-3DC0FD22CC49}"/>
              </a:ext>
            </a:extLst>
          </p:cNvPr>
          <p:cNvSpPr txBox="1"/>
          <p:nvPr/>
        </p:nvSpPr>
        <p:spPr>
          <a:xfrm>
            <a:off x="7831699" y="539351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熱処理前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2177FEE-09EB-47CC-8860-5E9735CAA186}"/>
              </a:ext>
            </a:extLst>
          </p:cNvPr>
          <p:cNvSpPr txBox="1"/>
          <p:nvPr/>
        </p:nvSpPr>
        <p:spPr>
          <a:xfrm>
            <a:off x="7831699" y="221033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熱処理前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6906CC-9B49-453A-BF92-D89992B9636A}"/>
              </a:ext>
            </a:extLst>
          </p:cNvPr>
          <p:cNvSpPr txBox="1"/>
          <p:nvPr/>
        </p:nvSpPr>
        <p:spPr>
          <a:xfrm>
            <a:off x="7831699" y="480581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70C0"/>
                </a:solidFill>
              </a:rPr>
              <a:t>熱処理後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CF9AF84-63EF-4045-9A8A-67FCE5E0D871}"/>
              </a:ext>
            </a:extLst>
          </p:cNvPr>
          <p:cNvSpPr txBox="1"/>
          <p:nvPr/>
        </p:nvSpPr>
        <p:spPr>
          <a:xfrm>
            <a:off x="7828416" y="163711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熱処理後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BAEC559-3DC8-4798-BD06-BDE51D7A1AB5}"/>
              </a:ext>
            </a:extLst>
          </p:cNvPr>
          <p:cNvSpPr txBox="1"/>
          <p:nvPr/>
        </p:nvSpPr>
        <p:spPr>
          <a:xfrm>
            <a:off x="7810988" y="367676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熱処理前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567B005-5256-4F6C-891D-DA2000A1E366}"/>
              </a:ext>
            </a:extLst>
          </p:cNvPr>
          <p:cNvSpPr txBox="1"/>
          <p:nvPr/>
        </p:nvSpPr>
        <p:spPr>
          <a:xfrm>
            <a:off x="7807705" y="310354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accent5"/>
                </a:solidFill>
              </a:rPr>
              <a:t>熱処理後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8A0DC0D-E92B-469B-8072-B791D9454F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2230319" cy="175714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D58E715-7CD1-4050-9A9A-BD2A03AD9052}"/>
              </a:ext>
            </a:extLst>
          </p:cNvPr>
          <p:cNvSpPr txBox="1"/>
          <p:nvPr/>
        </p:nvSpPr>
        <p:spPr>
          <a:xfrm>
            <a:off x="1354004" y="483471"/>
            <a:ext cx="153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2">
                    <a:lumMod val="50000"/>
                  </a:schemeClr>
                </a:solidFill>
              </a:rPr>
              <a:t>Sn</a:t>
            </a:r>
            <a:r>
              <a:rPr lang="en-US" altLang="ja-JP" baseline="-25000" dirty="0">
                <a:solidFill>
                  <a:schemeClr val="bg2">
                    <a:lumMod val="50000"/>
                  </a:schemeClr>
                </a:solidFill>
              </a:rPr>
              <a:t>1-x</a:t>
            </a:r>
            <a:r>
              <a:rPr lang="en-US" altLang="ja-JP" dirty="0">
                <a:solidFill>
                  <a:schemeClr val="bg2">
                    <a:lumMod val="50000"/>
                  </a:schemeClr>
                </a:solidFill>
              </a:rPr>
              <a:t>Sb</a:t>
            </a:r>
            <a:r>
              <a:rPr lang="en-US" altLang="ja-JP" baseline="-25000" dirty="0">
                <a:solidFill>
                  <a:schemeClr val="bg2">
                    <a:lumMod val="50000"/>
                  </a:schemeClr>
                </a:solidFill>
              </a:rPr>
              <a:t>x</a:t>
            </a:r>
            <a:endParaRPr kumimoji="1" lang="ja-JP" altLang="en-US" baseline="-25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756A8B2-27FD-48E8-8392-66FFE3DF611C}"/>
              </a:ext>
            </a:extLst>
          </p:cNvPr>
          <p:cNvCxnSpPr>
            <a:cxnSpLocks/>
          </p:cNvCxnSpPr>
          <p:nvPr/>
        </p:nvCxnSpPr>
        <p:spPr>
          <a:xfrm flipH="1" flipV="1">
            <a:off x="1776744" y="899103"/>
            <a:ext cx="145196" cy="230549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903C138C-653F-4993-B2E8-B8B6638713B5}"/>
              </a:ext>
            </a:extLst>
          </p:cNvPr>
          <p:cNvCxnSpPr>
            <a:cxnSpLocks/>
          </p:cNvCxnSpPr>
          <p:nvPr/>
        </p:nvCxnSpPr>
        <p:spPr>
          <a:xfrm>
            <a:off x="1715293" y="2147138"/>
            <a:ext cx="515026" cy="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8D16961-51AB-4FDE-A794-EE65B9084A71}"/>
              </a:ext>
            </a:extLst>
          </p:cNvPr>
          <p:cNvSpPr txBox="1"/>
          <p:nvPr/>
        </p:nvSpPr>
        <p:spPr>
          <a:xfrm>
            <a:off x="2185446" y="1921332"/>
            <a:ext cx="46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Ni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870B4BE-27A7-43A3-9FED-92E1F9ACF352}"/>
              </a:ext>
            </a:extLst>
          </p:cNvPr>
          <p:cNvSpPr txBox="1"/>
          <p:nvPr/>
        </p:nvSpPr>
        <p:spPr>
          <a:xfrm>
            <a:off x="2182681" y="1198566"/>
            <a:ext cx="40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 err="1">
                <a:solidFill>
                  <a:srgbClr val="7030A0"/>
                </a:solidFill>
              </a:rPr>
              <a:t>Ti</a:t>
            </a:r>
            <a:endParaRPr kumimoji="1" lang="ja-JP" altLang="en-US" i="1" dirty="0">
              <a:solidFill>
                <a:srgbClr val="7030A0"/>
              </a:solidFill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7967F8C3-4069-4D6B-AF86-B6672D695606}"/>
              </a:ext>
            </a:extLst>
          </p:cNvPr>
          <p:cNvCxnSpPr>
            <a:cxnSpLocks/>
          </p:cNvCxnSpPr>
          <p:nvPr/>
        </p:nvCxnSpPr>
        <p:spPr>
          <a:xfrm flipV="1">
            <a:off x="2072843" y="1526757"/>
            <a:ext cx="228304" cy="210366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7977B08-A315-48D8-A6E6-631F6F8D4E7C}"/>
              </a:ext>
            </a:extLst>
          </p:cNvPr>
          <p:cNvSpPr txBox="1"/>
          <p:nvPr/>
        </p:nvSpPr>
        <p:spPr>
          <a:xfrm>
            <a:off x="479627" y="2782669"/>
            <a:ext cx="1428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i="1" dirty="0" err="1"/>
              <a:t>CI</a:t>
            </a:r>
            <a:r>
              <a:rPr kumimoji="1" lang="en-US" altLang="ja-JP" i="1" baseline="-25000" dirty="0" err="1"/>
              <a:t>b</a:t>
            </a:r>
            <a:r>
              <a:rPr lang="ja-JP" altLang="en-US" dirty="0"/>
              <a:t> </a:t>
            </a:r>
            <a:r>
              <a:rPr lang="en-US" altLang="ja-JP" dirty="0"/>
              <a:t>structure</a:t>
            </a:r>
          </a:p>
          <a:p>
            <a:pPr algn="ctr"/>
            <a:r>
              <a:rPr kumimoji="1" lang="en-US" altLang="ja-JP" dirty="0"/>
              <a:t>(</a:t>
            </a:r>
            <a:r>
              <a:rPr kumimoji="1" lang="en-US" altLang="ja-JP" i="1" dirty="0"/>
              <a:t>F-43m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63F2F84-C989-4897-A2CC-0C03DE244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59" y="4380561"/>
            <a:ext cx="2588717" cy="237256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5E2D8A8-0E0E-45EC-9D0E-E0FBACBB0D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9794" y="817052"/>
            <a:ext cx="5370654" cy="540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6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/>
          <a:lstStyle/>
          <a:p>
            <a:r>
              <a:rPr lang="en-US" altLang="ja-JP" dirty="0"/>
              <a:t>electric resistivity</a:t>
            </a:r>
            <a:r>
              <a:rPr lang="ja-JP" altLang="en-US" dirty="0"/>
              <a:t>　</a:t>
            </a:r>
            <a:r>
              <a:rPr lang="en-US" altLang="ja-JP" i="1" dirty="0"/>
              <a:t>ρ</a:t>
            </a:r>
            <a:endParaRPr lang="el-GR" altLang="ja-JP" i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C940F7-6948-45DB-8416-DE3060FD0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946097"/>
            <a:ext cx="5544616" cy="537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8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/>
          <a:lstStyle/>
          <a:p>
            <a:r>
              <a:rPr lang="en-US" altLang="ja-JP" dirty="0" err="1"/>
              <a:t>Seebeck</a:t>
            </a:r>
            <a:r>
              <a:rPr lang="en-US" altLang="ja-JP" dirty="0"/>
              <a:t> coefficient</a:t>
            </a:r>
            <a:r>
              <a:rPr lang="ja-JP" altLang="en-US" dirty="0"/>
              <a:t>　</a:t>
            </a:r>
            <a:r>
              <a:rPr lang="en-US" altLang="ja-JP" i="1" dirty="0"/>
              <a:t>S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22257D6-969F-43CC-A579-A01C9F39C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834387"/>
            <a:ext cx="5751793" cy="55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8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/>
          <a:lstStyle/>
          <a:p>
            <a:r>
              <a:rPr lang="en-US" altLang="ja-JP" dirty="0"/>
              <a:t>power factor</a:t>
            </a:r>
            <a:r>
              <a:rPr lang="ja-JP" altLang="en-US" dirty="0"/>
              <a:t>　</a:t>
            </a:r>
            <a:r>
              <a:rPr lang="en-US" altLang="ja-JP" i="1" dirty="0"/>
              <a:t>S</a:t>
            </a:r>
            <a:r>
              <a:rPr lang="en-US" altLang="ja-JP" i="1" baseline="30000" dirty="0"/>
              <a:t>2</a:t>
            </a:r>
            <a:r>
              <a:rPr lang="en-US" altLang="ja-JP" i="1" dirty="0"/>
              <a:t>ρ</a:t>
            </a:r>
            <a:r>
              <a:rPr lang="en-US" altLang="ja-JP" i="1" baseline="30000" dirty="0"/>
              <a:t>-1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pic>
        <p:nvPicPr>
          <p:cNvPr id="25" name="Picture 2" descr="K:\web\ynu-logo\base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95" y="6453336"/>
            <a:ext cx="1656209" cy="3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BF48103-BC81-4867-AF48-25E3C0D82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759436"/>
            <a:ext cx="5761476" cy="561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86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23749</TotalTime>
  <Words>412</Words>
  <Application>Microsoft Office PowerPoint</Application>
  <PresentationFormat>画面に合わせる (4:3)</PresentationFormat>
  <Paragraphs>120</Paragraphs>
  <Slides>13</Slides>
  <Notes>13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1" baseType="lpstr">
      <vt:lpstr>HG丸ｺﾞｼｯｸM-PRO</vt:lpstr>
      <vt:lpstr>Aharoni</vt:lpstr>
      <vt:lpstr>Arial</vt:lpstr>
      <vt:lpstr>Calibri</vt:lpstr>
      <vt:lpstr>Times New Roman</vt:lpstr>
      <vt:lpstr>Wingdings</vt:lpstr>
      <vt:lpstr>Office ​​テーマ</vt:lpstr>
      <vt:lpstr>Equation</vt:lpstr>
      <vt:lpstr>PowerPoint プレゼンテーション</vt:lpstr>
      <vt:lpstr>Introduction</vt:lpstr>
      <vt:lpstr>Previous study</vt:lpstr>
      <vt:lpstr>Experiment</vt:lpstr>
      <vt:lpstr>SEM-EDS analysis</vt:lpstr>
      <vt:lpstr>crystal structure</vt:lpstr>
      <vt:lpstr>electric resistivity　ρ</vt:lpstr>
      <vt:lpstr>Seebeck coefficient　S</vt:lpstr>
      <vt:lpstr>power factor　S2ρ-1</vt:lpstr>
      <vt:lpstr> thermal conductivity　κ</vt:lpstr>
      <vt:lpstr>PowerPoint プレゼンテーション</vt:lpstr>
      <vt:lpstr>summary</vt:lpstr>
      <vt:lpstr>PowerPoint プレゼンテーション</vt:lpstr>
    </vt:vector>
  </TitlesOfParts>
  <Company>Yokohama National Uiversity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層状Co酸化物、及び、ペロフスカイトMn酸化物を用いた熱電発電素子の性能評価</dc:title>
  <dc:creator>hiro</dc:creator>
  <cp:lastModifiedBy>博 中津川</cp:lastModifiedBy>
  <cp:revision>926</cp:revision>
  <cp:lastPrinted>2019-08-27T11:27:21Z</cp:lastPrinted>
  <dcterms:created xsi:type="dcterms:W3CDTF">2012-09-17T16:51:57Z</dcterms:created>
  <dcterms:modified xsi:type="dcterms:W3CDTF">2019-08-27T12:18:41Z</dcterms:modified>
</cp:coreProperties>
</file>