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handoutMasterIdLst>
    <p:handoutMasterId r:id="rId4"/>
  </p:handoutMasterIdLst>
  <p:sldIdLst>
    <p:sldId id="258" r:id="rId2"/>
  </p:sldIdLst>
  <p:sldSz cx="30279975" cy="42808525"/>
  <p:notesSz cx="20929600" cy="29819600"/>
  <p:defaultTextStyle>
    <a:defPPr>
      <a:defRPr lang="ja-JP"/>
    </a:defPPr>
    <a:lvl1pPr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1pPr>
    <a:lvl2pPr marL="430213" indent="269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2pPr>
    <a:lvl3pPr marL="862013" indent="523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3pPr>
    <a:lvl4pPr marL="1293813" indent="777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4pPr>
    <a:lvl5pPr marL="1727200" indent="101600"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3506" userDrawn="1">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FFFF"/>
    <a:srgbClr val="0099FF"/>
    <a:srgbClr val="0000FF"/>
    <a:srgbClr val="05BB12"/>
    <a:srgbClr val="FF0000"/>
    <a:srgbClr val="E6E6E6"/>
    <a:srgbClr val="FFD0C5"/>
    <a:srgbClr val="F93001"/>
    <a:srgbClr val="5AF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89736" autoAdjust="0"/>
  </p:normalViewPr>
  <p:slideViewPr>
    <p:cSldViewPr snapToGrid="0">
      <p:cViewPr>
        <p:scale>
          <a:sx n="30" d="100"/>
          <a:sy n="30" d="100"/>
        </p:scale>
        <p:origin x="891" y="12"/>
      </p:cViewPr>
      <p:guideLst>
        <p:guide orient="horz" pos="13506"/>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8F1CA36B-55F6-4CF1-87B2-80919A079BE9}"/>
              </a:ext>
            </a:extLst>
          </p:cNvPr>
          <p:cNvSpPr>
            <a:spLocks noGrp="1" noChangeArrowheads="1"/>
          </p:cNvSpPr>
          <p:nvPr>
            <p:ph type="hdr" sz="quarter"/>
          </p:nvPr>
        </p:nvSpPr>
        <p:spPr bwMode="auto">
          <a:xfrm>
            <a:off x="0" y="0"/>
            <a:ext cx="9069388"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12" tIns="144016" rIns="288012" bIns="144016" numCol="1" anchor="t" anchorCtr="0" compatLnSpc="1">
            <a:prstTxWarp prst="textNoShape">
              <a:avLst/>
            </a:prstTxWarp>
          </a:bodyPr>
          <a:lstStyle>
            <a:lvl1pPr defTabSz="2879124" eaLnBrk="1" hangingPunct="1">
              <a:defRPr sz="3800">
                <a:latin typeface="Arial" charset="0"/>
                <a:ea typeface="ＭＳ Ｐゴシック" pitchFamily="50" charset="-128"/>
                <a:cs typeface="+mn-cs"/>
              </a:defRPr>
            </a:lvl1pPr>
          </a:lstStyle>
          <a:p>
            <a:pPr>
              <a:defRPr/>
            </a:pPr>
            <a:endParaRPr lang="en-US" altLang="ja-JP"/>
          </a:p>
        </p:txBody>
      </p:sp>
      <p:sp>
        <p:nvSpPr>
          <p:cNvPr id="4099" name="Rectangle 1027">
            <a:extLst>
              <a:ext uri="{FF2B5EF4-FFF2-40B4-BE49-F238E27FC236}">
                <a16:creationId xmlns:a16="http://schemas.microsoft.com/office/drawing/2014/main" id="{963062DF-3DE2-40F7-8F50-D582783772F2}"/>
              </a:ext>
            </a:extLst>
          </p:cNvPr>
          <p:cNvSpPr>
            <a:spLocks noGrp="1" noChangeArrowheads="1"/>
          </p:cNvSpPr>
          <p:nvPr>
            <p:ph type="dt" sz="quarter" idx="1"/>
          </p:nvPr>
        </p:nvSpPr>
        <p:spPr bwMode="auto">
          <a:xfrm>
            <a:off x="11860213" y="0"/>
            <a:ext cx="90693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12" tIns="144016" rIns="288012" bIns="144016" numCol="1" anchor="t" anchorCtr="0" compatLnSpc="1">
            <a:prstTxWarp prst="textNoShape">
              <a:avLst/>
            </a:prstTxWarp>
          </a:bodyPr>
          <a:lstStyle>
            <a:lvl1pPr algn="r" defTabSz="2879124" eaLnBrk="1" hangingPunct="1">
              <a:defRPr sz="3800">
                <a:latin typeface="Arial" charset="0"/>
                <a:ea typeface="ＭＳ Ｐゴシック" pitchFamily="50" charset="-128"/>
                <a:cs typeface="+mn-cs"/>
              </a:defRPr>
            </a:lvl1pPr>
          </a:lstStyle>
          <a:p>
            <a:pPr>
              <a:defRPr/>
            </a:pPr>
            <a:endParaRPr lang="en-US" altLang="ja-JP"/>
          </a:p>
        </p:txBody>
      </p:sp>
      <p:sp>
        <p:nvSpPr>
          <p:cNvPr id="4100" name="Rectangle 1028">
            <a:extLst>
              <a:ext uri="{FF2B5EF4-FFF2-40B4-BE49-F238E27FC236}">
                <a16:creationId xmlns:a16="http://schemas.microsoft.com/office/drawing/2014/main" id="{B059204F-06F9-4420-A5B7-EAA200E3426D}"/>
              </a:ext>
            </a:extLst>
          </p:cNvPr>
          <p:cNvSpPr>
            <a:spLocks noGrp="1" noChangeArrowheads="1"/>
          </p:cNvSpPr>
          <p:nvPr>
            <p:ph type="ftr" sz="quarter" idx="2"/>
          </p:nvPr>
        </p:nvSpPr>
        <p:spPr bwMode="auto">
          <a:xfrm>
            <a:off x="0" y="28325763"/>
            <a:ext cx="90693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12" tIns="144016" rIns="288012" bIns="144016" numCol="1" anchor="b" anchorCtr="0" compatLnSpc="1">
            <a:prstTxWarp prst="textNoShape">
              <a:avLst/>
            </a:prstTxWarp>
          </a:bodyPr>
          <a:lstStyle>
            <a:lvl1pPr defTabSz="2879124" eaLnBrk="1" hangingPunct="1">
              <a:defRPr sz="3800">
                <a:latin typeface="Arial" charset="0"/>
                <a:ea typeface="ＭＳ Ｐゴシック" pitchFamily="50" charset="-128"/>
                <a:cs typeface="+mn-cs"/>
              </a:defRPr>
            </a:lvl1pPr>
          </a:lstStyle>
          <a:p>
            <a:pPr>
              <a:defRPr/>
            </a:pPr>
            <a:endParaRPr lang="en-US" altLang="ja-JP"/>
          </a:p>
        </p:txBody>
      </p:sp>
      <p:sp>
        <p:nvSpPr>
          <p:cNvPr id="4101" name="Rectangle 1029">
            <a:extLst>
              <a:ext uri="{FF2B5EF4-FFF2-40B4-BE49-F238E27FC236}">
                <a16:creationId xmlns:a16="http://schemas.microsoft.com/office/drawing/2014/main" id="{48F2CDAF-F9FF-481A-AF39-6D0789E2D13C}"/>
              </a:ext>
            </a:extLst>
          </p:cNvPr>
          <p:cNvSpPr>
            <a:spLocks noGrp="1" noChangeArrowheads="1"/>
          </p:cNvSpPr>
          <p:nvPr>
            <p:ph type="sldNum" sz="quarter" idx="3"/>
          </p:nvPr>
        </p:nvSpPr>
        <p:spPr bwMode="auto">
          <a:xfrm>
            <a:off x="11860213" y="28325763"/>
            <a:ext cx="90693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8012" tIns="144016" rIns="288012" bIns="144016" numCol="1" anchor="b" anchorCtr="0" compatLnSpc="1">
            <a:prstTxWarp prst="textNoShape">
              <a:avLst/>
            </a:prstTxWarp>
          </a:bodyPr>
          <a:lstStyle>
            <a:lvl1pPr algn="r" defTabSz="2873375" eaLnBrk="1" hangingPunct="1">
              <a:defRPr sz="3800"/>
            </a:lvl1pPr>
          </a:lstStyle>
          <a:p>
            <a:fld id="{A033F566-646E-46B9-82D7-AB4E29ECF049}" type="slidenum">
              <a:rPr lang="en-US" altLang="ja-JP"/>
              <a:pPr/>
              <a:t>‹#›</a:t>
            </a:fld>
            <a:endParaRPr lang="en-US" altLang="ja-JP"/>
          </a:p>
        </p:txBody>
      </p:sp>
    </p:spTree>
    <p:extLst>
      <p:ext uri="{BB962C8B-B14F-4D97-AF65-F5344CB8AC3E}">
        <p14:creationId xmlns:p14="http://schemas.microsoft.com/office/powerpoint/2010/main" val="193105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19E9BE45-B28E-478E-8BE7-6121E7B1AE7C}"/>
              </a:ext>
            </a:extLst>
          </p:cNvPr>
          <p:cNvSpPr>
            <a:spLocks noGrp="1"/>
          </p:cNvSpPr>
          <p:nvPr>
            <p:ph type="hdr" sz="quarter"/>
          </p:nvPr>
        </p:nvSpPr>
        <p:spPr bwMode="auto">
          <a:xfrm>
            <a:off x="0" y="0"/>
            <a:ext cx="9069388"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142" tIns="139575" rIns="279142" bIns="139575" numCol="1" anchor="t" anchorCtr="0" compatLnSpc="1">
            <a:prstTxWarp prst="textNoShape">
              <a:avLst/>
            </a:prstTxWarp>
          </a:bodyPr>
          <a:lstStyle>
            <a:lvl1pPr algn="l" eaLnBrk="1" hangingPunct="1">
              <a:defRPr sz="3800">
                <a:latin typeface="Arial" charset="0"/>
                <a:ea typeface="ＭＳ Ｐゴシック" pitchFamily="50" charset="-128"/>
                <a:cs typeface="+mn-cs"/>
              </a:defRPr>
            </a:lvl1pPr>
          </a:lstStyle>
          <a:p>
            <a:pPr>
              <a:defRPr/>
            </a:pPr>
            <a:endParaRPr lang="ja-JP" altLang="en-US"/>
          </a:p>
        </p:txBody>
      </p:sp>
      <p:sp>
        <p:nvSpPr>
          <p:cNvPr id="3" name="日付プレースホルダ 2">
            <a:extLst>
              <a:ext uri="{FF2B5EF4-FFF2-40B4-BE49-F238E27FC236}">
                <a16:creationId xmlns:a16="http://schemas.microsoft.com/office/drawing/2014/main" id="{596208D9-960A-4AC5-A513-2CF7BF47BA4B}"/>
              </a:ext>
            </a:extLst>
          </p:cNvPr>
          <p:cNvSpPr>
            <a:spLocks noGrp="1"/>
          </p:cNvSpPr>
          <p:nvPr>
            <p:ph type="dt" idx="1"/>
          </p:nvPr>
        </p:nvSpPr>
        <p:spPr bwMode="auto">
          <a:xfrm>
            <a:off x="11860213" y="0"/>
            <a:ext cx="90646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142" tIns="139575" rIns="279142" bIns="139575" numCol="1" anchor="t" anchorCtr="0" compatLnSpc="1">
            <a:prstTxWarp prst="textNoShape">
              <a:avLst/>
            </a:prstTxWarp>
          </a:bodyPr>
          <a:lstStyle>
            <a:lvl1pPr algn="r" eaLnBrk="1" hangingPunct="1">
              <a:defRPr sz="3800">
                <a:latin typeface="Arial" pitchFamily="34" charset="0"/>
                <a:ea typeface="ＭＳ Ｐゴシック" pitchFamily="50" charset="-128"/>
              </a:defRPr>
            </a:lvl1pPr>
          </a:lstStyle>
          <a:p>
            <a:pPr>
              <a:defRPr/>
            </a:pPr>
            <a:fld id="{0725FEAA-BE8F-4B6C-BB2A-0E0CF25D79AE}" type="datetimeFigureOut">
              <a:rPr lang="ja-JP" altLang="en-US"/>
              <a:pPr>
                <a:defRPr/>
              </a:pPr>
              <a:t>2019/8/29</a:t>
            </a:fld>
            <a:endParaRPr lang="ja-JP" altLang="en-US"/>
          </a:p>
        </p:txBody>
      </p:sp>
      <p:sp>
        <p:nvSpPr>
          <p:cNvPr id="4" name="スライド イメージ プレースホルダ 3">
            <a:extLst>
              <a:ext uri="{FF2B5EF4-FFF2-40B4-BE49-F238E27FC236}">
                <a16:creationId xmlns:a16="http://schemas.microsoft.com/office/drawing/2014/main" id="{C591FCB3-2CC8-494D-974C-EBCC9C7F4956}"/>
              </a:ext>
            </a:extLst>
          </p:cNvPr>
          <p:cNvSpPr>
            <a:spLocks noGrp="1" noRot="1" noChangeAspect="1"/>
          </p:cNvSpPr>
          <p:nvPr>
            <p:ph type="sldImg" idx="2"/>
          </p:nvPr>
        </p:nvSpPr>
        <p:spPr>
          <a:xfrm>
            <a:off x="6513513" y="2233613"/>
            <a:ext cx="7912100" cy="11183937"/>
          </a:xfrm>
          <a:prstGeom prst="rect">
            <a:avLst/>
          </a:prstGeom>
          <a:noFill/>
          <a:ln w="12700">
            <a:solidFill>
              <a:prstClr val="black"/>
            </a:solidFill>
          </a:ln>
        </p:spPr>
        <p:txBody>
          <a:bodyPr vert="horz" lIns="279185" tIns="139602" rIns="279185" bIns="139602" rtlCol="0" anchor="ctr"/>
          <a:lstStyle/>
          <a:p>
            <a:pPr lvl="0"/>
            <a:endParaRPr lang="ja-JP" altLang="en-US" noProof="0"/>
          </a:p>
        </p:txBody>
      </p:sp>
      <p:sp>
        <p:nvSpPr>
          <p:cNvPr id="5" name="ノート プレースホルダ 4">
            <a:extLst>
              <a:ext uri="{FF2B5EF4-FFF2-40B4-BE49-F238E27FC236}">
                <a16:creationId xmlns:a16="http://schemas.microsoft.com/office/drawing/2014/main" id="{33846AFB-C96A-4DE7-A3E3-0A8F4E0D7D0C}"/>
              </a:ext>
            </a:extLst>
          </p:cNvPr>
          <p:cNvSpPr>
            <a:spLocks noGrp="1"/>
          </p:cNvSpPr>
          <p:nvPr>
            <p:ph type="body" sz="quarter" idx="3"/>
          </p:nvPr>
        </p:nvSpPr>
        <p:spPr bwMode="auto">
          <a:xfrm>
            <a:off x="2092325" y="14162088"/>
            <a:ext cx="16744950" cy="134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142" tIns="139575" rIns="279142" bIns="13957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F90C7500-91D3-4C9D-A1D7-621F56EB142A}"/>
              </a:ext>
            </a:extLst>
          </p:cNvPr>
          <p:cNvSpPr>
            <a:spLocks noGrp="1"/>
          </p:cNvSpPr>
          <p:nvPr>
            <p:ph type="ftr" sz="quarter" idx="4"/>
          </p:nvPr>
        </p:nvSpPr>
        <p:spPr bwMode="auto">
          <a:xfrm>
            <a:off x="0" y="28321000"/>
            <a:ext cx="9069388"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142" tIns="139575" rIns="279142" bIns="139575" numCol="1" anchor="b" anchorCtr="0" compatLnSpc="1">
            <a:prstTxWarp prst="textNoShape">
              <a:avLst/>
            </a:prstTxWarp>
          </a:bodyPr>
          <a:lstStyle>
            <a:lvl1pPr algn="l" eaLnBrk="1" hangingPunct="1">
              <a:defRPr sz="3800">
                <a:latin typeface="Arial" charset="0"/>
                <a:ea typeface="ＭＳ Ｐゴシック" pitchFamily="50" charset="-128"/>
                <a:cs typeface="+mn-cs"/>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B2F2408-589E-4DB1-B56D-DB2511F79171}"/>
              </a:ext>
            </a:extLst>
          </p:cNvPr>
          <p:cNvSpPr>
            <a:spLocks noGrp="1"/>
          </p:cNvSpPr>
          <p:nvPr>
            <p:ph type="sldNum" sz="quarter" idx="5"/>
          </p:nvPr>
        </p:nvSpPr>
        <p:spPr bwMode="auto">
          <a:xfrm>
            <a:off x="11860213" y="28321000"/>
            <a:ext cx="90646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9142" tIns="139575" rIns="279142" bIns="139575" numCol="1" anchor="b" anchorCtr="0" compatLnSpc="1">
            <a:prstTxWarp prst="textNoShape">
              <a:avLst/>
            </a:prstTxWarp>
          </a:bodyPr>
          <a:lstStyle>
            <a:lvl1pPr algn="r" eaLnBrk="1" hangingPunct="1">
              <a:defRPr sz="3800"/>
            </a:lvl1pPr>
          </a:lstStyle>
          <a:p>
            <a:fld id="{E01A0ADA-98C7-431D-A991-FEA19A29CF0B}" type="slidenum">
              <a:rPr lang="ja-JP" altLang="en-US"/>
              <a:pPr/>
              <a:t>‹#›</a:t>
            </a:fld>
            <a:endParaRPr lang="ja-JP" altLang="en-US"/>
          </a:p>
        </p:txBody>
      </p:sp>
    </p:spTree>
    <p:extLst>
      <p:ext uri="{BB962C8B-B14F-4D97-AF65-F5344CB8AC3E}">
        <p14:creationId xmlns:p14="http://schemas.microsoft.com/office/powerpoint/2010/main" val="2359093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mn-lt"/>
        <a:ea typeface="+mn-ea"/>
        <a:cs typeface="ＭＳ Ｐゴシック" charset="0"/>
      </a:defRPr>
    </a:lvl1pPr>
    <a:lvl2pPr marL="430213" algn="l" rtl="0" eaLnBrk="0" fontAlgn="base" hangingPunct="0">
      <a:spcBef>
        <a:spcPct val="30000"/>
      </a:spcBef>
      <a:spcAft>
        <a:spcPct val="0"/>
      </a:spcAft>
      <a:defRPr kumimoji="1" sz="1100" kern="1200">
        <a:solidFill>
          <a:schemeClr val="tx1"/>
        </a:solidFill>
        <a:latin typeface="+mn-lt"/>
        <a:ea typeface="+mn-ea"/>
        <a:cs typeface="+mn-cs"/>
      </a:defRPr>
    </a:lvl2pPr>
    <a:lvl3pPr marL="862013" algn="l" rtl="0" eaLnBrk="0" fontAlgn="base" hangingPunct="0">
      <a:spcBef>
        <a:spcPct val="30000"/>
      </a:spcBef>
      <a:spcAft>
        <a:spcPct val="0"/>
      </a:spcAft>
      <a:defRPr kumimoji="1" sz="1100" kern="1200">
        <a:solidFill>
          <a:schemeClr val="tx1"/>
        </a:solidFill>
        <a:latin typeface="+mn-lt"/>
        <a:ea typeface="+mn-ea"/>
        <a:cs typeface="+mn-cs"/>
      </a:defRPr>
    </a:lvl3pPr>
    <a:lvl4pPr marL="1293813" algn="l" rtl="0" eaLnBrk="0" fontAlgn="base" hangingPunct="0">
      <a:spcBef>
        <a:spcPct val="30000"/>
      </a:spcBef>
      <a:spcAft>
        <a:spcPct val="0"/>
      </a:spcAft>
      <a:defRPr kumimoji="1" sz="1100" kern="1200">
        <a:solidFill>
          <a:schemeClr val="tx1"/>
        </a:solidFill>
        <a:latin typeface="+mn-lt"/>
        <a:ea typeface="+mn-ea"/>
        <a:cs typeface="+mn-cs"/>
      </a:defRPr>
    </a:lvl4pPr>
    <a:lvl5pPr marL="1727200" algn="l" rtl="0" eaLnBrk="0" fontAlgn="base" hangingPunct="0">
      <a:spcBef>
        <a:spcPct val="30000"/>
      </a:spcBef>
      <a:spcAft>
        <a:spcPct val="0"/>
      </a:spcAft>
      <a:defRPr kumimoji="1" sz="1100" kern="1200">
        <a:solidFill>
          <a:schemeClr val="tx1"/>
        </a:solidFill>
        <a:latin typeface="+mn-lt"/>
        <a:ea typeface="+mn-ea"/>
        <a:cs typeface="+mn-cs"/>
      </a:defRPr>
    </a:lvl5pPr>
    <a:lvl6pPr marL="2160871" algn="l" defTabSz="864349" rtl="0" eaLnBrk="1" latinLnBrk="0" hangingPunct="1">
      <a:defRPr kumimoji="1" sz="1100" kern="1200">
        <a:solidFill>
          <a:schemeClr val="tx1"/>
        </a:solidFill>
        <a:latin typeface="+mn-lt"/>
        <a:ea typeface="+mn-ea"/>
        <a:cs typeface="+mn-cs"/>
      </a:defRPr>
    </a:lvl6pPr>
    <a:lvl7pPr marL="2593045" algn="l" defTabSz="864349" rtl="0" eaLnBrk="1" latinLnBrk="0" hangingPunct="1">
      <a:defRPr kumimoji="1" sz="1100" kern="1200">
        <a:solidFill>
          <a:schemeClr val="tx1"/>
        </a:solidFill>
        <a:latin typeface="+mn-lt"/>
        <a:ea typeface="+mn-ea"/>
        <a:cs typeface="+mn-cs"/>
      </a:defRPr>
    </a:lvl7pPr>
    <a:lvl8pPr marL="3025219" algn="l" defTabSz="864349" rtl="0" eaLnBrk="1" latinLnBrk="0" hangingPunct="1">
      <a:defRPr kumimoji="1" sz="1100" kern="1200">
        <a:solidFill>
          <a:schemeClr val="tx1"/>
        </a:solidFill>
        <a:latin typeface="+mn-lt"/>
        <a:ea typeface="+mn-ea"/>
        <a:cs typeface="+mn-cs"/>
      </a:defRPr>
    </a:lvl8pPr>
    <a:lvl9pPr marL="3457394" algn="l" defTabSz="864349"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1010DF79-1B0B-4F64-82C9-F0095916BF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948F1310-CA7D-4269-B56B-B98E3E26625A}"/>
              </a:ext>
            </a:extLst>
          </p:cNvPr>
          <p:cNvSpPr>
            <a:spLocks noGrp="1"/>
          </p:cNvSpPr>
          <p:nvPr>
            <p:ph type="body" idx="1"/>
          </p:nvPr>
        </p:nvSpPr>
        <p:spPr>
          <a:noFill/>
        </p:spPr>
        <p:txBody>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830077E5-3129-4358-BF2E-5A462D9200AB}"/>
              </a:ext>
            </a:extLst>
          </p:cNvPr>
          <p:cNvSpPr>
            <a:spLocks noGrp="1"/>
          </p:cNvSpPr>
          <p:nvPr>
            <p:ph type="sldNum" sz="quarter" idx="5"/>
          </p:nvPr>
        </p:nvSpPr>
        <p:spPr>
          <a:noFill/>
        </p:spPr>
        <p:txBody>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2168525" indent="-828675">
              <a:defRPr kumimoji="1" sz="1900">
                <a:solidFill>
                  <a:schemeClr val="tx1"/>
                </a:solidFill>
                <a:latin typeface="Arial" panose="020B0604020202020204" pitchFamily="34" charset="0"/>
                <a:ea typeface="ＭＳ Ｐゴシック" panose="020B0600070205080204" pitchFamily="50" charset="-128"/>
              </a:defRPr>
            </a:lvl2pPr>
            <a:lvl3pPr marL="3338513" indent="-661988">
              <a:defRPr kumimoji="1" sz="1900">
                <a:solidFill>
                  <a:schemeClr val="tx1"/>
                </a:solidFill>
                <a:latin typeface="Arial" panose="020B0604020202020204" pitchFamily="34" charset="0"/>
                <a:ea typeface="ＭＳ Ｐゴシック" panose="020B0600070205080204" pitchFamily="50" charset="-128"/>
              </a:defRPr>
            </a:lvl3pPr>
            <a:lvl4pPr marL="4676775" indent="-661988">
              <a:defRPr kumimoji="1" sz="1900">
                <a:solidFill>
                  <a:schemeClr val="tx1"/>
                </a:solidFill>
                <a:latin typeface="Arial" panose="020B0604020202020204" pitchFamily="34" charset="0"/>
                <a:ea typeface="ＭＳ Ｐゴシック" panose="020B0600070205080204" pitchFamily="50" charset="-128"/>
              </a:defRPr>
            </a:lvl4pPr>
            <a:lvl5pPr marL="6016625" indent="-661988">
              <a:defRPr kumimoji="1" sz="1900">
                <a:solidFill>
                  <a:schemeClr val="tx1"/>
                </a:solidFill>
                <a:latin typeface="Arial" panose="020B0604020202020204" pitchFamily="34" charset="0"/>
                <a:ea typeface="ＭＳ Ｐゴシック" panose="020B0600070205080204" pitchFamily="50" charset="-128"/>
              </a:defRPr>
            </a:lvl5pPr>
            <a:lvl6pPr marL="6473825" indent="-661988"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6931025" indent="-661988"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7388225" indent="-661988"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7845425" indent="-661988"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AAA2D797-C02F-419F-86B4-26BF1F85C588}" type="slidenum">
              <a:rPr lang="ja-JP" altLang="en-US" sz="3800"/>
              <a:pPr/>
              <a:t>1</a:t>
            </a:fld>
            <a:endParaRPr lang="ja-JP" altLang="en-US" sz="3800"/>
          </a:p>
        </p:txBody>
      </p:sp>
    </p:spTree>
    <p:extLst>
      <p:ext uri="{BB962C8B-B14F-4D97-AF65-F5344CB8AC3E}">
        <p14:creationId xmlns:p14="http://schemas.microsoft.com/office/powerpoint/2010/main" val="25134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88246" y="27865042"/>
            <a:ext cx="22709981" cy="7457160"/>
          </a:xfrm>
        </p:spPr>
        <p:txBody>
          <a:bodyPr wrap="none" anchor="t">
            <a:normAutofit/>
          </a:bodyPr>
          <a:lstStyle>
            <a:lvl1pPr algn="r">
              <a:defRPr sz="23843" b="0" spc="-74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ja-JP" altLang="en-US"/>
              <a:t>マスター タイトルの書式設定</a:t>
            </a:r>
            <a:endParaRPr lang="en-US" dirty="0"/>
          </a:p>
        </p:txBody>
      </p:sp>
      <p:sp>
        <p:nvSpPr>
          <p:cNvPr id="3" name="Subtitle 2"/>
          <p:cNvSpPr>
            <a:spLocks noGrp="1"/>
          </p:cNvSpPr>
          <p:nvPr>
            <p:ph type="subTitle" idx="1"/>
          </p:nvPr>
        </p:nvSpPr>
        <p:spPr>
          <a:xfrm>
            <a:off x="5488242" y="23906598"/>
            <a:ext cx="22709981" cy="3860901"/>
          </a:xfrm>
        </p:spPr>
        <p:txBody>
          <a:bodyPr vert="horz" lIns="91440" tIns="45720" rIns="91440" bIns="45720" rtlCol="0" anchor="b">
            <a:normAutofit/>
          </a:bodyPr>
          <a:lstStyle>
            <a:lvl1pPr marL="0" indent="0" algn="r">
              <a:buNone/>
              <a:defRPr sz="794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fld id="{27B188A8-66D4-4DB6-A37A-3A4C60A5C6CA}" type="slidenum">
              <a:rPr lang="en-US" altLang="ja-JP" smtClean="0"/>
              <a:pPr/>
              <a:t>‹#›</a:t>
            </a:fld>
            <a:endParaRPr lang="en-US" altLang="ja-JP"/>
          </a:p>
        </p:txBody>
      </p:sp>
    </p:spTree>
    <p:extLst>
      <p:ext uri="{BB962C8B-B14F-4D97-AF65-F5344CB8AC3E}">
        <p14:creationId xmlns:p14="http://schemas.microsoft.com/office/powerpoint/2010/main" val="103768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085692" y="27260388"/>
            <a:ext cx="26116478" cy="5114520"/>
          </a:xfrm>
        </p:spPr>
        <p:txBody>
          <a:bodyPr anchor="b"/>
          <a:lstStyle>
            <a:lvl1pPr>
              <a:defRPr sz="794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085692" y="6163644"/>
            <a:ext cx="26116478" cy="21096744"/>
          </a:xfrm>
        </p:spPr>
        <p:txBody>
          <a:bodyPr anchor="t"/>
          <a:lstStyle>
            <a:lvl1pPr marL="0" indent="0">
              <a:buNone/>
              <a:defRPr sz="7948"/>
            </a:lvl1pPr>
            <a:lvl2pPr marL="1135513" indent="0">
              <a:buNone/>
              <a:defRPr sz="6954"/>
            </a:lvl2pPr>
            <a:lvl3pPr marL="2271027" indent="0">
              <a:buNone/>
              <a:defRPr sz="5961"/>
            </a:lvl3pPr>
            <a:lvl4pPr marL="3406540" indent="0">
              <a:buNone/>
              <a:defRPr sz="4967"/>
            </a:lvl4pPr>
            <a:lvl5pPr marL="4542053" indent="0">
              <a:buNone/>
              <a:defRPr sz="4967"/>
            </a:lvl5pPr>
            <a:lvl6pPr marL="5677567" indent="0">
              <a:buNone/>
              <a:defRPr sz="4967"/>
            </a:lvl6pPr>
            <a:lvl7pPr marL="6813080" indent="0">
              <a:buNone/>
              <a:defRPr sz="4967"/>
            </a:lvl7pPr>
            <a:lvl8pPr marL="7948593" indent="0">
              <a:buNone/>
              <a:defRPr sz="4967"/>
            </a:lvl8pPr>
            <a:lvl9pPr marL="9084107" indent="0">
              <a:buNone/>
              <a:defRPr sz="4967"/>
            </a:lvl9pPr>
          </a:lstStyle>
          <a:p>
            <a:r>
              <a:rPr lang="ja-JP" altLang="en-US"/>
              <a:t>図を追加</a:t>
            </a:r>
            <a:endParaRPr lang="en-US" dirty="0"/>
          </a:p>
        </p:txBody>
      </p:sp>
      <p:sp>
        <p:nvSpPr>
          <p:cNvPr id="4" name="Text Placeholder 3"/>
          <p:cNvSpPr>
            <a:spLocks noGrp="1"/>
          </p:cNvSpPr>
          <p:nvPr>
            <p:ph type="body" sz="half" idx="2"/>
          </p:nvPr>
        </p:nvSpPr>
        <p:spPr>
          <a:xfrm>
            <a:off x="2085694" y="32374905"/>
            <a:ext cx="26112534" cy="4260079"/>
          </a:xfrm>
        </p:spPr>
        <p:txBody>
          <a:bodyPr/>
          <a:lstStyle>
            <a:lvl1pPr marL="0" indent="0">
              <a:buNone/>
              <a:defRPr sz="397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171009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085692" y="2279158"/>
            <a:ext cx="26116478" cy="22061833"/>
          </a:xfrm>
        </p:spPr>
        <p:txBody>
          <a:bodyPr anchor="ctr"/>
          <a:lstStyle>
            <a:lvl1pPr>
              <a:defRPr sz="7948"/>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085694" y="28023410"/>
            <a:ext cx="26112534" cy="9374593"/>
          </a:xfrm>
        </p:spPr>
        <p:txBody>
          <a:bodyPr anchor="ctr"/>
          <a:lstStyle>
            <a:lvl1pPr marL="0" indent="0">
              <a:buNone/>
              <a:defRPr sz="3974"/>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388327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3591803" y="2279157"/>
            <a:ext cx="23104257" cy="18682095"/>
          </a:xfrm>
        </p:spPr>
        <p:txBody>
          <a:bodyPr anchor="ctr"/>
          <a:lstStyle>
            <a:lvl1pPr>
              <a:defRPr sz="10928"/>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4273384" y="21008243"/>
            <a:ext cx="21737154" cy="3426729"/>
          </a:xfrm>
        </p:spPr>
        <p:txBody>
          <a:bodyPr anchor="t">
            <a:normAutofit/>
          </a:bodyPr>
          <a:lstStyle>
            <a:lvl1pPr marL="0" indent="0">
              <a:buNone/>
              <a:defRPr sz="3477"/>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4" name="Text Placeholder 3"/>
          <p:cNvSpPr>
            <a:spLocks noGrp="1"/>
          </p:cNvSpPr>
          <p:nvPr>
            <p:ph type="body" sz="half" idx="2"/>
          </p:nvPr>
        </p:nvSpPr>
        <p:spPr>
          <a:xfrm>
            <a:off x="2081748" y="28100376"/>
            <a:ext cx="26108591" cy="9297627"/>
          </a:xfrm>
        </p:spPr>
        <p:txBody>
          <a:bodyPr anchor="ctr">
            <a:normAutofit/>
          </a:bodyPr>
          <a:lstStyle>
            <a:lvl1pPr marL="0" indent="0">
              <a:buNone/>
              <a:defRPr sz="3974"/>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8A302FC3-D091-4D3B-99C2-CF5637989B31}" type="slidenum">
              <a:rPr lang="en-US" altLang="ja-JP" smtClean="0"/>
              <a:pPr/>
              <a:t>‹#›</a:t>
            </a:fld>
            <a:endParaRPr lang="en-US" altLang="ja-JP"/>
          </a:p>
        </p:txBody>
      </p:sp>
      <p:sp>
        <p:nvSpPr>
          <p:cNvPr id="9" name="TextBox 8"/>
          <p:cNvSpPr txBox="1"/>
          <p:nvPr/>
        </p:nvSpPr>
        <p:spPr>
          <a:xfrm>
            <a:off x="2759382" y="4911457"/>
            <a:ext cx="1513999" cy="3650248"/>
          </a:xfrm>
          <a:prstGeom prst="rect">
            <a:avLst/>
          </a:prstGeom>
        </p:spPr>
        <p:txBody>
          <a:bodyPr vert="horz" lIns="227100" tIns="113550" rIns="227100" bIns="11355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9869" dirty="0">
                <a:solidFill>
                  <a:schemeClr val="tx1"/>
                </a:solidFill>
                <a:effectLst/>
              </a:rPr>
              <a:t>“</a:t>
            </a:r>
          </a:p>
        </p:txBody>
      </p:sp>
      <p:sp>
        <p:nvSpPr>
          <p:cNvPr id="10" name="TextBox 9"/>
          <p:cNvSpPr txBox="1"/>
          <p:nvPr/>
        </p:nvSpPr>
        <p:spPr>
          <a:xfrm>
            <a:off x="25923285" y="17123410"/>
            <a:ext cx="1513999" cy="3650248"/>
          </a:xfrm>
          <a:prstGeom prst="rect">
            <a:avLst/>
          </a:prstGeom>
        </p:spPr>
        <p:txBody>
          <a:bodyPr vert="horz" lIns="227100" tIns="113550" rIns="227100" bIns="11355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9869" dirty="0">
                <a:solidFill>
                  <a:schemeClr val="tx1"/>
                </a:solidFill>
                <a:effectLst/>
              </a:rPr>
              <a:t>”</a:t>
            </a:r>
          </a:p>
        </p:txBody>
      </p:sp>
    </p:spTree>
    <p:extLst>
      <p:ext uri="{BB962C8B-B14F-4D97-AF65-F5344CB8AC3E}">
        <p14:creationId xmlns:p14="http://schemas.microsoft.com/office/powerpoint/2010/main" val="24891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085692" y="14525239"/>
            <a:ext cx="26116478" cy="15679200"/>
          </a:xfrm>
        </p:spPr>
        <p:txBody>
          <a:bodyPr anchor="b">
            <a:normAutofit/>
          </a:bodyPr>
          <a:lstStyle>
            <a:lvl1pPr>
              <a:defRPr sz="13412"/>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085694" y="30277955"/>
            <a:ext cx="26112534" cy="7120048"/>
          </a:xfrm>
        </p:spPr>
        <p:txBody>
          <a:bodyPr anchor="t"/>
          <a:lstStyle>
            <a:lvl1pPr marL="0" indent="0">
              <a:buNone/>
              <a:defRPr sz="3974"/>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113289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081749" y="2279167"/>
            <a:ext cx="26116478" cy="8274336"/>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3321263" y="11772344"/>
            <a:ext cx="7318820" cy="3597102"/>
          </a:xfrm>
        </p:spPr>
        <p:txBody>
          <a:bodyPr anchor="b">
            <a:noAutofit/>
          </a:bodyPr>
          <a:lstStyle>
            <a:lvl1pPr marL="0" indent="0">
              <a:buNone/>
              <a:defRPr sz="596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ja-JP" altLang="en-US"/>
              <a:t>マスター テキストの書式設定</a:t>
            </a:r>
          </a:p>
        </p:txBody>
      </p:sp>
      <p:sp>
        <p:nvSpPr>
          <p:cNvPr id="8" name="Text Placeholder 3"/>
          <p:cNvSpPr>
            <a:spLocks noGrp="1"/>
          </p:cNvSpPr>
          <p:nvPr>
            <p:ph type="body" sz="half" idx="15"/>
          </p:nvPr>
        </p:nvSpPr>
        <p:spPr>
          <a:xfrm>
            <a:off x="3369735" y="16053197"/>
            <a:ext cx="7270350" cy="2240511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9" name="Text Placeholder 4"/>
          <p:cNvSpPr>
            <a:spLocks noGrp="1"/>
          </p:cNvSpPr>
          <p:nvPr>
            <p:ph type="body" sz="quarter" idx="3"/>
          </p:nvPr>
        </p:nvSpPr>
        <p:spPr>
          <a:xfrm>
            <a:off x="11394716" y="11772344"/>
            <a:ext cx="7292431" cy="3597102"/>
          </a:xfrm>
        </p:spPr>
        <p:txBody>
          <a:bodyPr vert="horz" lIns="91440" tIns="45720" rIns="91440" bIns="45720" rtlCol="0" anchor="b">
            <a:noAutofit/>
          </a:bodyPr>
          <a:lstStyle>
            <a:lvl1pPr>
              <a:buNone/>
              <a:defRPr lang="en-US" sz="596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11368505" y="16053197"/>
            <a:ext cx="7318641" cy="2240511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11" name="Text Placeholder 4"/>
          <p:cNvSpPr>
            <a:spLocks noGrp="1"/>
          </p:cNvSpPr>
          <p:nvPr>
            <p:ph type="body" sz="quarter" idx="13"/>
          </p:nvPr>
        </p:nvSpPr>
        <p:spPr>
          <a:xfrm>
            <a:off x="19444147" y="11772344"/>
            <a:ext cx="7282178" cy="3597102"/>
          </a:xfrm>
        </p:spPr>
        <p:txBody>
          <a:bodyPr vert="horz" lIns="91440" tIns="45720" rIns="91440" bIns="45720" rtlCol="0" anchor="b">
            <a:noAutofit/>
          </a:bodyPr>
          <a:lstStyle>
            <a:lvl1pPr>
              <a:buNone/>
              <a:defRPr lang="en-US" sz="5961"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19444147" y="16053197"/>
            <a:ext cx="7282178" cy="2240511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65380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081749" y="2279167"/>
            <a:ext cx="26116478" cy="8274336"/>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3308359" y="26825571"/>
            <a:ext cx="7301891" cy="3597102"/>
          </a:xfrm>
        </p:spPr>
        <p:txBody>
          <a:bodyPr anchor="b">
            <a:noAutofit/>
          </a:bodyPr>
          <a:lstStyle>
            <a:lvl1pPr marL="0" indent="0">
              <a:buNone/>
              <a:defRPr sz="596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3308359" y="14084454"/>
            <a:ext cx="7301891" cy="951300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974"/>
            </a:lvl1pPr>
            <a:lvl2pPr marL="1135513" indent="0">
              <a:buNone/>
              <a:defRPr sz="3974"/>
            </a:lvl2pPr>
            <a:lvl3pPr marL="2271027" indent="0">
              <a:buNone/>
              <a:defRPr sz="3974"/>
            </a:lvl3pPr>
            <a:lvl4pPr marL="3406540" indent="0">
              <a:buNone/>
              <a:defRPr sz="3974"/>
            </a:lvl4pPr>
            <a:lvl5pPr marL="4542053" indent="0">
              <a:buNone/>
              <a:defRPr sz="3974"/>
            </a:lvl5pPr>
            <a:lvl6pPr marL="5677567" indent="0">
              <a:buNone/>
              <a:defRPr sz="3974"/>
            </a:lvl6pPr>
            <a:lvl7pPr marL="6813080" indent="0">
              <a:buNone/>
              <a:defRPr sz="3974"/>
            </a:lvl7pPr>
            <a:lvl8pPr marL="7948593" indent="0">
              <a:buNone/>
              <a:defRPr sz="3974"/>
            </a:lvl8pPr>
            <a:lvl9pPr marL="9084107" indent="0">
              <a:buNone/>
              <a:defRPr sz="3974"/>
            </a:lvl9pPr>
          </a:lstStyle>
          <a:p>
            <a:r>
              <a:rPr lang="ja-JP" altLang="en-US"/>
              <a:t>図を追加</a:t>
            </a:r>
            <a:endParaRPr lang="en-US" dirty="0"/>
          </a:p>
        </p:txBody>
      </p:sp>
      <p:sp>
        <p:nvSpPr>
          <p:cNvPr id="21" name="Text Placeholder 3"/>
          <p:cNvSpPr>
            <a:spLocks noGrp="1"/>
          </p:cNvSpPr>
          <p:nvPr>
            <p:ph type="body" sz="half" idx="18"/>
          </p:nvPr>
        </p:nvSpPr>
        <p:spPr>
          <a:xfrm>
            <a:off x="3308359" y="30422682"/>
            <a:ext cx="7301891" cy="411474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22" name="Text Placeholder 4"/>
          <p:cNvSpPr>
            <a:spLocks noGrp="1"/>
          </p:cNvSpPr>
          <p:nvPr>
            <p:ph type="body" sz="quarter" idx="3"/>
          </p:nvPr>
        </p:nvSpPr>
        <p:spPr>
          <a:xfrm>
            <a:off x="11347533" y="26825571"/>
            <a:ext cx="7278234" cy="3597102"/>
          </a:xfrm>
        </p:spPr>
        <p:txBody>
          <a:bodyPr anchor="b">
            <a:noAutofit/>
          </a:bodyPr>
          <a:lstStyle>
            <a:lvl1pPr marL="0" indent="0">
              <a:buNone/>
              <a:defRPr sz="596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11347530" y="14084454"/>
            <a:ext cx="7278234" cy="951300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974"/>
            </a:lvl1pPr>
            <a:lvl2pPr marL="1135513" indent="0">
              <a:buNone/>
              <a:defRPr sz="3974"/>
            </a:lvl2pPr>
            <a:lvl3pPr marL="2271027" indent="0">
              <a:buNone/>
              <a:defRPr sz="3974"/>
            </a:lvl3pPr>
            <a:lvl4pPr marL="3406540" indent="0">
              <a:buNone/>
              <a:defRPr sz="3974"/>
            </a:lvl4pPr>
            <a:lvl5pPr marL="4542053" indent="0">
              <a:buNone/>
              <a:defRPr sz="3974"/>
            </a:lvl5pPr>
            <a:lvl6pPr marL="5677567" indent="0">
              <a:buNone/>
              <a:defRPr sz="3974"/>
            </a:lvl6pPr>
            <a:lvl7pPr marL="6813080" indent="0">
              <a:buNone/>
              <a:defRPr sz="3974"/>
            </a:lvl7pPr>
            <a:lvl8pPr marL="7948593" indent="0">
              <a:buNone/>
              <a:defRPr sz="3974"/>
            </a:lvl8pPr>
            <a:lvl9pPr marL="9084107" indent="0">
              <a:buNone/>
              <a:defRPr sz="3974"/>
            </a:lvl9pPr>
          </a:lstStyle>
          <a:p>
            <a:r>
              <a:rPr lang="ja-JP" altLang="en-US"/>
              <a:t>図を追加</a:t>
            </a:r>
            <a:endParaRPr lang="en-US" dirty="0"/>
          </a:p>
        </p:txBody>
      </p:sp>
      <p:sp>
        <p:nvSpPr>
          <p:cNvPr id="24" name="Text Placeholder 3"/>
          <p:cNvSpPr>
            <a:spLocks noGrp="1"/>
          </p:cNvSpPr>
          <p:nvPr>
            <p:ph type="body" sz="half" idx="19"/>
          </p:nvPr>
        </p:nvSpPr>
        <p:spPr>
          <a:xfrm>
            <a:off x="11344174" y="30422676"/>
            <a:ext cx="7287874" cy="411474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25" name="Text Placeholder 4"/>
          <p:cNvSpPr>
            <a:spLocks noGrp="1"/>
          </p:cNvSpPr>
          <p:nvPr>
            <p:ph type="body" sz="quarter" idx="13"/>
          </p:nvPr>
        </p:nvSpPr>
        <p:spPr>
          <a:xfrm>
            <a:off x="19382769" y="26825571"/>
            <a:ext cx="7282178" cy="3597102"/>
          </a:xfrm>
        </p:spPr>
        <p:txBody>
          <a:bodyPr anchor="b">
            <a:noAutofit/>
          </a:bodyPr>
          <a:lstStyle>
            <a:lvl1pPr marL="0" indent="0">
              <a:buNone/>
              <a:defRPr sz="596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19382766" y="14084454"/>
            <a:ext cx="7282178" cy="951300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974"/>
            </a:lvl1pPr>
            <a:lvl2pPr marL="1135513" indent="0">
              <a:buNone/>
              <a:defRPr sz="3974"/>
            </a:lvl2pPr>
            <a:lvl3pPr marL="2271027" indent="0">
              <a:buNone/>
              <a:defRPr sz="3974"/>
            </a:lvl3pPr>
            <a:lvl4pPr marL="3406540" indent="0">
              <a:buNone/>
              <a:defRPr sz="3974"/>
            </a:lvl4pPr>
            <a:lvl5pPr marL="4542053" indent="0">
              <a:buNone/>
              <a:defRPr sz="3974"/>
            </a:lvl5pPr>
            <a:lvl6pPr marL="5677567" indent="0">
              <a:buNone/>
              <a:defRPr sz="3974"/>
            </a:lvl6pPr>
            <a:lvl7pPr marL="6813080" indent="0">
              <a:buNone/>
              <a:defRPr sz="3974"/>
            </a:lvl7pPr>
            <a:lvl8pPr marL="7948593" indent="0">
              <a:buNone/>
              <a:defRPr sz="3974"/>
            </a:lvl8pPr>
            <a:lvl9pPr marL="9084107" indent="0">
              <a:buNone/>
              <a:defRPr sz="3974"/>
            </a:lvl9pPr>
          </a:lstStyle>
          <a:p>
            <a:r>
              <a:rPr lang="ja-JP" altLang="en-US"/>
              <a:t>図を追加</a:t>
            </a:r>
            <a:endParaRPr lang="en-US" dirty="0"/>
          </a:p>
        </p:txBody>
      </p:sp>
      <p:sp>
        <p:nvSpPr>
          <p:cNvPr id="27" name="Text Placeholder 3"/>
          <p:cNvSpPr>
            <a:spLocks noGrp="1"/>
          </p:cNvSpPr>
          <p:nvPr>
            <p:ph type="body" sz="half" idx="20"/>
          </p:nvPr>
        </p:nvSpPr>
        <p:spPr>
          <a:xfrm>
            <a:off x="19382456" y="30422664"/>
            <a:ext cx="7291825" cy="4114743"/>
          </a:xfrm>
        </p:spPr>
        <p:txBody>
          <a:bodyPr anchor="t">
            <a:normAutofit/>
          </a:bodyPr>
          <a:lstStyle>
            <a:lvl1pPr marL="0" indent="0">
              <a:buNone/>
              <a:defRPr sz="3477"/>
            </a:lvl1pPr>
            <a:lvl2pPr marL="1135513" indent="0">
              <a:buNone/>
              <a:defRPr sz="2980"/>
            </a:lvl2pPr>
            <a:lvl3pPr marL="2271027" indent="0">
              <a:buNone/>
              <a:defRPr sz="2484"/>
            </a:lvl3pPr>
            <a:lvl4pPr marL="3406540" indent="0">
              <a:buNone/>
              <a:defRPr sz="2235"/>
            </a:lvl4pPr>
            <a:lvl5pPr marL="4542053" indent="0">
              <a:buNone/>
              <a:defRPr sz="2235"/>
            </a:lvl5pPr>
            <a:lvl6pPr marL="5677567" indent="0">
              <a:buNone/>
              <a:defRPr sz="2235"/>
            </a:lvl6pPr>
            <a:lvl7pPr marL="6813080" indent="0">
              <a:buNone/>
              <a:defRPr sz="2235"/>
            </a:lvl7pPr>
            <a:lvl8pPr marL="7948593" indent="0">
              <a:buNone/>
              <a:defRPr sz="2235"/>
            </a:lvl8pPr>
            <a:lvl9pPr marL="9084107" indent="0">
              <a:buNone/>
              <a:defRPr sz="223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233656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150645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9109" y="2279158"/>
            <a:ext cx="6529120" cy="3627824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750" y="2279158"/>
            <a:ext cx="19208859" cy="3627824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415608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6CF2AC4A-6903-47B7-A58A-D1DD5B94087F}" type="slidenum">
              <a:rPr lang="en-US" altLang="ja-JP" smtClean="0"/>
              <a:pPr/>
              <a:t>‹#›</a:t>
            </a:fld>
            <a:endParaRPr lang="en-US" altLang="ja-JP"/>
          </a:p>
        </p:txBody>
      </p:sp>
    </p:spTree>
    <p:extLst>
      <p:ext uri="{BB962C8B-B14F-4D97-AF65-F5344CB8AC3E}">
        <p14:creationId xmlns:p14="http://schemas.microsoft.com/office/powerpoint/2010/main" val="22128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2122310" y="27865042"/>
            <a:ext cx="22709981" cy="7457160"/>
          </a:xfrm>
        </p:spPr>
        <p:txBody>
          <a:bodyPr wrap="none" anchor="t">
            <a:normAutofit/>
          </a:bodyPr>
          <a:lstStyle>
            <a:lvl1pPr algn="l">
              <a:defRPr sz="23843" b="0" spc="-74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2122310" y="23906595"/>
            <a:ext cx="22709981" cy="3856525"/>
          </a:xfrm>
        </p:spPr>
        <p:txBody>
          <a:bodyPr anchor="b">
            <a:normAutofit/>
          </a:bodyPr>
          <a:lstStyle>
            <a:lvl1pPr marL="0" indent="0" algn="l">
              <a:buNone/>
              <a:defRPr sz="794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1135513" indent="0" algn="ctr">
              <a:buNone/>
              <a:defRPr sz="4967"/>
            </a:lvl2pPr>
            <a:lvl3pPr marL="2271027" indent="0" algn="ctr">
              <a:buNone/>
              <a:defRPr sz="4471"/>
            </a:lvl3pPr>
            <a:lvl4pPr marL="3406540" indent="0" algn="ctr">
              <a:buNone/>
              <a:defRPr sz="3974"/>
            </a:lvl4pPr>
            <a:lvl5pPr marL="4542053" indent="0" algn="ctr">
              <a:buNone/>
              <a:defRPr sz="3974"/>
            </a:lvl5pPr>
            <a:lvl6pPr marL="5677567" indent="0" algn="ctr">
              <a:buNone/>
              <a:defRPr sz="3974"/>
            </a:lvl6pPr>
            <a:lvl7pPr marL="6813080" indent="0" algn="ctr">
              <a:buNone/>
              <a:defRPr sz="3974"/>
            </a:lvl7pPr>
            <a:lvl8pPr marL="7948593" indent="0" algn="ctr">
              <a:buNone/>
              <a:defRPr sz="3974"/>
            </a:lvl8pPr>
            <a:lvl9pPr marL="9084107" indent="0" algn="ctr">
              <a:buNone/>
              <a:defRPr sz="397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4F9B4524-72E1-40A8-8D59-8347FF348B99}" type="slidenum">
              <a:rPr lang="en-US" altLang="ja-JP" smtClean="0"/>
              <a:pPr/>
              <a:t>‹#›</a:t>
            </a:fld>
            <a:endParaRPr lang="en-US" altLang="ja-JP"/>
          </a:p>
        </p:txBody>
      </p:sp>
    </p:spTree>
    <p:extLst>
      <p:ext uri="{BB962C8B-B14F-4D97-AF65-F5344CB8AC3E}">
        <p14:creationId xmlns:p14="http://schemas.microsoft.com/office/powerpoint/2010/main" val="200131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781625" y="11395788"/>
            <a:ext cx="12480595" cy="271616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695915" y="11395788"/>
            <a:ext cx="12502312" cy="271616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2E4A2B09-EC17-4EF9-8B37-01EE8915BDC9}" type="slidenum">
              <a:rPr lang="en-US" altLang="ja-JP" smtClean="0"/>
              <a:pPr/>
              <a:t>‹#›</a:t>
            </a:fld>
            <a:endParaRPr lang="en-US" altLang="ja-JP"/>
          </a:p>
        </p:txBody>
      </p:sp>
    </p:spTree>
    <p:extLst>
      <p:ext uri="{BB962C8B-B14F-4D97-AF65-F5344CB8AC3E}">
        <p14:creationId xmlns:p14="http://schemas.microsoft.com/office/powerpoint/2010/main" val="187814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692" y="2279167"/>
            <a:ext cx="26116478" cy="82743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781625" y="10494037"/>
            <a:ext cx="12480595" cy="5142966"/>
          </a:xfrm>
        </p:spPr>
        <p:txBody>
          <a:bodyPr anchor="b">
            <a:normAutofit/>
          </a:bodyPr>
          <a:lstStyle>
            <a:lvl1pPr marL="0" indent="0">
              <a:buNone/>
              <a:defRPr sz="6623"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135513" indent="0">
              <a:buNone/>
              <a:defRPr sz="4967" b="1"/>
            </a:lvl2pPr>
            <a:lvl3pPr marL="2271027" indent="0">
              <a:buNone/>
              <a:defRPr sz="4471" b="1"/>
            </a:lvl3pPr>
            <a:lvl4pPr marL="3406540" indent="0">
              <a:buNone/>
              <a:defRPr sz="3974" b="1"/>
            </a:lvl4pPr>
            <a:lvl5pPr marL="4542053" indent="0">
              <a:buNone/>
              <a:defRPr sz="3974" b="1"/>
            </a:lvl5pPr>
            <a:lvl6pPr marL="5677567" indent="0">
              <a:buNone/>
              <a:defRPr sz="3974" b="1"/>
            </a:lvl6pPr>
            <a:lvl7pPr marL="6813080" indent="0">
              <a:buNone/>
              <a:defRPr sz="3974" b="1"/>
            </a:lvl7pPr>
            <a:lvl8pPr marL="7948593" indent="0">
              <a:buNone/>
              <a:defRPr sz="3974" b="1"/>
            </a:lvl8pPr>
            <a:lvl9pPr marL="9084107" indent="0">
              <a:buNone/>
              <a:defRPr sz="3974" b="1"/>
            </a:lvl9pPr>
          </a:lstStyle>
          <a:p>
            <a:pPr lvl="0"/>
            <a:r>
              <a:rPr lang="ja-JP" altLang="en-US"/>
              <a:t>マスター テキストの書式設定</a:t>
            </a:r>
          </a:p>
        </p:txBody>
      </p:sp>
      <p:sp>
        <p:nvSpPr>
          <p:cNvPr id="4" name="Content Placeholder 3"/>
          <p:cNvSpPr>
            <a:spLocks noGrp="1"/>
          </p:cNvSpPr>
          <p:nvPr>
            <p:ph sz="half" idx="2"/>
          </p:nvPr>
        </p:nvSpPr>
        <p:spPr>
          <a:xfrm>
            <a:off x="2781625" y="15637003"/>
            <a:ext cx="12480595" cy="229996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695917" y="10494037"/>
            <a:ext cx="12506256" cy="5142966"/>
          </a:xfrm>
        </p:spPr>
        <p:txBody>
          <a:bodyPr vert="horz" lIns="91440" tIns="45720" rIns="91440" bIns="45720" rtlCol="0" anchor="b">
            <a:normAutofit/>
          </a:bodyPr>
          <a:lstStyle>
            <a:lvl1pPr>
              <a:buNone/>
              <a:defRPr lang="en-US" sz="6623"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15695917" y="15637003"/>
            <a:ext cx="12506256" cy="229996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fld id="{B7B6921A-A1B4-48F8-A475-9A6EA2571D58}" type="slidenum">
              <a:rPr lang="en-US" altLang="ja-JP" smtClean="0"/>
              <a:pPr/>
              <a:t>‹#›</a:t>
            </a:fld>
            <a:endParaRPr lang="en-US" altLang="ja-JP"/>
          </a:p>
        </p:txBody>
      </p:sp>
    </p:spTree>
    <p:extLst>
      <p:ext uri="{BB962C8B-B14F-4D97-AF65-F5344CB8AC3E}">
        <p14:creationId xmlns:p14="http://schemas.microsoft.com/office/powerpoint/2010/main" val="64310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224AC131-C425-4EB8-99B7-EDB06C24CDBC}" type="slidenum">
              <a:rPr lang="en-US" altLang="ja-JP" smtClean="0"/>
              <a:pPr/>
              <a:t>‹#›</a:t>
            </a:fld>
            <a:endParaRPr lang="en-US" altLang="ja-JP"/>
          </a:p>
        </p:txBody>
      </p:sp>
    </p:spTree>
    <p:extLst>
      <p:ext uri="{BB962C8B-B14F-4D97-AF65-F5344CB8AC3E}">
        <p14:creationId xmlns:p14="http://schemas.microsoft.com/office/powerpoint/2010/main" val="56475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fld id="{96A13381-3F56-47B4-99B3-2E012C67F0B9}" type="slidenum">
              <a:rPr lang="en-US" altLang="ja-JP" smtClean="0"/>
              <a:pPr/>
              <a:t>‹#›</a:t>
            </a:fld>
            <a:endParaRPr lang="en-US" altLang="ja-JP"/>
          </a:p>
        </p:txBody>
      </p:sp>
    </p:spTree>
    <p:extLst>
      <p:ext uri="{BB962C8B-B14F-4D97-AF65-F5344CB8AC3E}">
        <p14:creationId xmlns:p14="http://schemas.microsoft.com/office/powerpoint/2010/main" val="397138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902"/>
            <a:ext cx="9766080" cy="9988656"/>
          </a:xfrm>
        </p:spPr>
        <p:txBody>
          <a:bodyPr anchor="b"/>
          <a:lstStyle>
            <a:lvl1pPr>
              <a:defRPr sz="7948"/>
            </a:lvl1pPr>
          </a:lstStyle>
          <a:p>
            <a:r>
              <a:rPr lang="ja-JP" altLang="en-US"/>
              <a:t>マスター タイトルの書式設定</a:t>
            </a:r>
            <a:endParaRPr lang="en-US" dirty="0"/>
          </a:p>
        </p:txBody>
      </p:sp>
      <p:sp>
        <p:nvSpPr>
          <p:cNvPr id="3" name="Content Placeholder 2"/>
          <p:cNvSpPr>
            <a:spLocks noGrp="1"/>
          </p:cNvSpPr>
          <p:nvPr>
            <p:ph idx="1"/>
          </p:nvPr>
        </p:nvSpPr>
        <p:spPr>
          <a:xfrm>
            <a:off x="12872933" y="6163644"/>
            <a:ext cx="15329237" cy="304217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781627" y="12842558"/>
            <a:ext cx="9070147" cy="23792426"/>
          </a:xfrm>
        </p:spPr>
        <p:txBody>
          <a:bodyPr>
            <a:normAutofit/>
          </a:bodyPr>
          <a:lstStyle>
            <a:lvl1pPr marL="0" indent="0">
              <a:buNone/>
              <a:defRPr sz="4636">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6183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902"/>
            <a:ext cx="9766080" cy="9988656"/>
          </a:xfrm>
        </p:spPr>
        <p:txBody>
          <a:bodyPr anchor="b"/>
          <a:lstStyle>
            <a:lvl1pPr>
              <a:defRPr sz="794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2933" y="6163644"/>
            <a:ext cx="15329237" cy="30421799"/>
          </a:xfrm>
        </p:spPr>
        <p:txBody>
          <a:bodyPr anchor="t"/>
          <a:lstStyle>
            <a:lvl1pPr marL="0" indent="0">
              <a:buNone/>
              <a:defRPr sz="7948"/>
            </a:lvl1pPr>
            <a:lvl2pPr marL="1135513" indent="0">
              <a:buNone/>
              <a:defRPr sz="6954"/>
            </a:lvl2pPr>
            <a:lvl3pPr marL="2271027" indent="0">
              <a:buNone/>
              <a:defRPr sz="5961"/>
            </a:lvl3pPr>
            <a:lvl4pPr marL="3406540" indent="0">
              <a:buNone/>
              <a:defRPr sz="4967"/>
            </a:lvl4pPr>
            <a:lvl5pPr marL="4542053" indent="0">
              <a:buNone/>
              <a:defRPr sz="4967"/>
            </a:lvl5pPr>
            <a:lvl6pPr marL="5677567" indent="0">
              <a:buNone/>
              <a:defRPr sz="4967"/>
            </a:lvl6pPr>
            <a:lvl7pPr marL="6813080" indent="0">
              <a:buNone/>
              <a:defRPr sz="4967"/>
            </a:lvl7pPr>
            <a:lvl8pPr marL="7948593" indent="0">
              <a:buNone/>
              <a:defRPr sz="4967"/>
            </a:lvl8pPr>
            <a:lvl9pPr marL="9084107" indent="0">
              <a:buNone/>
              <a:defRPr sz="4967"/>
            </a:lvl9pPr>
          </a:lstStyle>
          <a:p>
            <a:r>
              <a:rPr lang="ja-JP" altLang="en-US"/>
              <a:t>図を追加</a:t>
            </a:r>
            <a:endParaRPr lang="en-US" dirty="0"/>
          </a:p>
        </p:txBody>
      </p:sp>
      <p:sp>
        <p:nvSpPr>
          <p:cNvPr id="4" name="Text Placeholder 3"/>
          <p:cNvSpPr>
            <a:spLocks noGrp="1"/>
          </p:cNvSpPr>
          <p:nvPr>
            <p:ph type="body" sz="half" idx="2"/>
          </p:nvPr>
        </p:nvSpPr>
        <p:spPr>
          <a:xfrm>
            <a:off x="2781627" y="12842558"/>
            <a:ext cx="9070147" cy="23792426"/>
          </a:xfrm>
        </p:spPr>
        <p:txBody>
          <a:bodyPr>
            <a:normAutofit/>
          </a:bodyPr>
          <a:lstStyle>
            <a:lvl1pPr marL="0" indent="0">
              <a:buNone/>
              <a:defRPr sz="4636">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1BE49BAF-6E6B-440A-94D4-2F22BE26C42C}" type="slidenum">
              <a:rPr lang="en-US" altLang="ja-JP" smtClean="0"/>
              <a:pPr/>
              <a:t>‹#›</a:t>
            </a:fld>
            <a:endParaRPr lang="en-US" altLang="ja-JP"/>
          </a:p>
        </p:txBody>
      </p:sp>
    </p:spTree>
    <p:extLst>
      <p:ext uri="{BB962C8B-B14F-4D97-AF65-F5344CB8AC3E}">
        <p14:creationId xmlns:p14="http://schemas.microsoft.com/office/powerpoint/2010/main" val="98887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2279167"/>
            <a:ext cx="26116478" cy="8274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781625" y="11395788"/>
            <a:ext cx="25416602" cy="271616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748" y="39677170"/>
            <a:ext cx="6812994" cy="2279158"/>
          </a:xfrm>
          <a:prstGeom prst="rect">
            <a:avLst/>
          </a:prstGeom>
        </p:spPr>
        <p:txBody>
          <a:bodyPr vert="horz" lIns="91440" tIns="45720" rIns="91440" bIns="45720" rtlCol="0" anchor="ctr"/>
          <a:lstStyle>
            <a:lvl1pPr algn="l">
              <a:defRPr sz="298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ltLang="ja-JP"/>
          </a:p>
        </p:txBody>
      </p:sp>
      <p:sp>
        <p:nvSpPr>
          <p:cNvPr id="5" name="Footer Placeholder 4"/>
          <p:cNvSpPr>
            <a:spLocks noGrp="1"/>
          </p:cNvSpPr>
          <p:nvPr>
            <p:ph type="ftr" sz="quarter" idx="3"/>
          </p:nvPr>
        </p:nvSpPr>
        <p:spPr>
          <a:xfrm>
            <a:off x="10030242" y="39677170"/>
            <a:ext cx="10219492" cy="2279158"/>
          </a:xfrm>
          <a:prstGeom prst="rect">
            <a:avLst/>
          </a:prstGeom>
        </p:spPr>
        <p:txBody>
          <a:bodyPr vert="horz" lIns="91440" tIns="45720" rIns="91440" bIns="45720" rtlCol="0" anchor="ctr"/>
          <a:lstStyle>
            <a:lvl1pPr algn="ctr">
              <a:defRPr sz="298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ltLang="ja-JP"/>
          </a:p>
        </p:txBody>
      </p:sp>
      <p:sp>
        <p:nvSpPr>
          <p:cNvPr id="6" name="Slide Number Placeholder 5"/>
          <p:cNvSpPr>
            <a:spLocks noGrp="1"/>
          </p:cNvSpPr>
          <p:nvPr>
            <p:ph type="sldNum" sz="quarter" idx="4"/>
          </p:nvPr>
        </p:nvSpPr>
        <p:spPr>
          <a:xfrm>
            <a:off x="21385233" y="39677170"/>
            <a:ext cx="6812994" cy="2279158"/>
          </a:xfrm>
          <a:prstGeom prst="rect">
            <a:avLst/>
          </a:prstGeom>
        </p:spPr>
        <p:txBody>
          <a:bodyPr vert="horz" lIns="91440" tIns="45720" rIns="91440" bIns="45720" rtlCol="0" anchor="ctr"/>
          <a:lstStyle>
            <a:lvl1pPr algn="r">
              <a:defRPr sz="298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A302FC3-D091-4D3B-99C2-CF5637989B31}" type="slidenum">
              <a:rPr lang="en-US" altLang="ja-JP" smtClean="0"/>
              <a:pPr/>
              <a:t>‹#›</a:t>
            </a:fld>
            <a:endParaRPr lang="en-US" altLang="ja-JP"/>
          </a:p>
        </p:txBody>
      </p:sp>
    </p:spTree>
    <p:extLst>
      <p:ext uri="{BB962C8B-B14F-4D97-AF65-F5344CB8AC3E}">
        <p14:creationId xmlns:p14="http://schemas.microsoft.com/office/powerpoint/2010/main" val="37882954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2271027" rtl="0" eaLnBrk="1" latinLnBrk="0" hangingPunct="1">
        <a:lnSpc>
          <a:spcPct val="90000"/>
        </a:lnSpc>
        <a:spcBef>
          <a:spcPct val="0"/>
        </a:spcBef>
        <a:buNone/>
        <a:defRPr kumimoji="1" sz="14571"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567757" indent="-567757" algn="l" defTabSz="2271027" rtl="0" eaLnBrk="1" latinLnBrk="0" hangingPunct="1">
        <a:lnSpc>
          <a:spcPct val="90000"/>
        </a:lnSpc>
        <a:spcBef>
          <a:spcPts val="2484"/>
        </a:spcBef>
        <a:buFont typeface="Arial" panose="020B0604020202020204" pitchFamily="34" charset="0"/>
        <a:buChar char="•"/>
        <a:defRPr kumimoji="1" sz="7948"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1703270" indent="-567757" algn="l" defTabSz="2271027" rtl="0" eaLnBrk="1" latinLnBrk="0" hangingPunct="1">
        <a:lnSpc>
          <a:spcPct val="90000"/>
        </a:lnSpc>
        <a:spcBef>
          <a:spcPts val="1242"/>
        </a:spcBef>
        <a:buFont typeface="Arial" panose="020B0604020202020204" pitchFamily="34" charset="0"/>
        <a:buChar char="•"/>
        <a:defRPr kumimoji="1" sz="6623"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2838783" indent="-567757" algn="l" defTabSz="2271027" rtl="0" eaLnBrk="1" latinLnBrk="0" hangingPunct="1">
        <a:lnSpc>
          <a:spcPct val="90000"/>
        </a:lnSpc>
        <a:spcBef>
          <a:spcPts val="1242"/>
        </a:spcBef>
        <a:buFont typeface="Arial" panose="020B0604020202020204" pitchFamily="34" charset="0"/>
        <a:buChar char="•"/>
        <a:defRPr kumimoji="1" sz="5298"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3974297" indent="-567757" algn="l" defTabSz="2271027" rtl="0" eaLnBrk="1" latinLnBrk="0" hangingPunct="1">
        <a:lnSpc>
          <a:spcPct val="90000"/>
        </a:lnSpc>
        <a:spcBef>
          <a:spcPts val="1242"/>
        </a:spcBef>
        <a:buFont typeface="Arial" panose="020B0604020202020204" pitchFamily="34" charset="0"/>
        <a:buChar char="•"/>
        <a:defRPr kumimoji="1" sz="4636"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5109810" indent="-567757" algn="l" defTabSz="2271027" rtl="0" eaLnBrk="1" latinLnBrk="0" hangingPunct="1">
        <a:lnSpc>
          <a:spcPct val="90000"/>
        </a:lnSpc>
        <a:spcBef>
          <a:spcPts val="1242"/>
        </a:spcBef>
        <a:buFont typeface="Arial" panose="020B0604020202020204" pitchFamily="34" charset="0"/>
        <a:buChar char="•"/>
        <a:defRPr kumimoji="1" sz="4636"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6245323" indent="-567757" algn="l" defTabSz="2271027" rtl="0" eaLnBrk="1" latinLnBrk="0" hangingPunct="1">
        <a:lnSpc>
          <a:spcPct val="90000"/>
        </a:lnSpc>
        <a:spcBef>
          <a:spcPts val="1242"/>
        </a:spcBef>
        <a:buFont typeface="Arial" panose="020B0604020202020204" pitchFamily="34" charset="0"/>
        <a:buChar char="•"/>
        <a:defRPr kumimoji="1" sz="4471" kern="1200">
          <a:solidFill>
            <a:schemeClr val="tx1"/>
          </a:solidFill>
          <a:latin typeface="+mn-lt"/>
          <a:ea typeface="+mn-ea"/>
          <a:cs typeface="+mn-cs"/>
        </a:defRPr>
      </a:lvl6pPr>
      <a:lvl7pPr marL="7380837" indent="-567757" algn="l" defTabSz="2271027" rtl="0" eaLnBrk="1" latinLnBrk="0" hangingPunct="1">
        <a:lnSpc>
          <a:spcPct val="90000"/>
        </a:lnSpc>
        <a:spcBef>
          <a:spcPts val="1242"/>
        </a:spcBef>
        <a:buFont typeface="Arial" panose="020B0604020202020204" pitchFamily="34" charset="0"/>
        <a:buChar char="•"/>
        <a:defRPr kumimoji="1" sz="4471" kern="1200">
          <a:solidFill>
            <a:schemeClr val="tx1"/>
          </a:solidFill>
          <a:latin typeface="+mn-lt"/>
          <a:ea typeface="+mn-ea"/>
          <a:cs typeface="+mn-cs"/>
        </a:defRPr>
      </a:lvl7pPr>
      <a:lvl8pPr marL="8516350" indent="-567757" algn="l" defTabSz="2271027" rtl="0" eaLnBrk="1" latinLnBrk="0" hangingPunct="1">
        <a:lnSpc>
          <a:spcPct val="90000"/>
        </a:lnSpc>
        <a:spcBef>
          <a:spcPts val="1242"/>
        </a:spcBef>
        <a:buFont typeface="Arial" panose="020B0604020202020204" pitchFamily="34" charset="0"/>
        <a:buChar char="•"/>
        <a:defRPr kumimoji="1" sz="4471" kern="1200">
          <a:solidFill>
            <a:schemeClr val="tx1"/>
          </a:solidFill>
          <a:latin typeface="+mn-lt"/>
          <a:ea typeface="+mn-ea"/>
          <a:cs typeface="+mn-cs"/>
        </a:defRPr>
      </a:lvl8pPr>
      <a:lvl9pPr marL="9651863" indent="-567757" algn="l" defTabSz="2271027" rtl="0" eaLnBrk="1" latinLnBrk="0" hangingPunct="1">
        <a:lnSpc>
          <a:spcPct val="90000"/>
        </a:lnSpc>
        <a:spcBef>
          <a:spcPts val="1242"/>
        </a:spcBef>
        <a:buFont typeface="Arial" panose="020B0604020202020204" pitchFamily="34" charset="0"/>
        <a:buChar char="•"/>
        <a:defRPr kumimoji="1" sz="4471" kern="1200">
          <a:solidFill>
            <a:schemeClr val="tx1"/>
          </a:solidFill>
          <a:latin typeface="+mn-lt"/>
          <a:ea typeface="+mn-ea"/>
          <a:cs typeface="+mn-cs"/>
        </a:defRPr>
      </a:lvl9pPr>
    </p:bodyStyle>
    <p:otherStyle>
      <a:defPPr>
        <a:defRPr lang="en-US"/>
      </a:defPPr>
      <a:lvl1pPr marL="0" algn="l" defTabSz="2271027" rtl="0" eaLnBrk="1" latinLnBrk="0" hangingPunct="1">
        <a:defRPr kumimoji="1" sz="4471" kern="1200">
          <a:solidFill>
            <a:schemeClr val="tx1"/>
          </a:solidFill>
          <a:latin typeface="+mn-lt"/>
          <a:ea typeface="+mn-ea"/>
          <a:cs typeface="+mn-cs"/>
        </a:defRPr>
      </a:lvl1pPr>
      <a:lvl2pPr marL="1135513" algn="l" defTabSz="2271027" rtl="0" eaLnBrk="1" latinLnBrk="0" hangingPunct="1">
        <a:defRPr kumimoji="1" sz="4471" kern="1200">
          <a:solidFill>
            <a:schemeClr val="tx1"/>
          </a:solidFill>
          <a:latin typeface="+mn-lt"/>
          <a:ea typeface="+mn-ea"/>
          <a:cs typeface="+mn-cs"/>
        </a:defRPr>
      </a:lvl2pPr>
      <a:lvl3pPr marL="2271027" algn="l" defTabSz="2271027" rtl="0" eaLnBrk="1" latinLnBrk="0" hangingPunct="1">
        <a:defRPr kumimoji="1" sz="4471" kern="1200">
          <a:solidFill>
            <a:schemeClr val="tx1"/>
          </a:solidFill>
          <a:latin typeface="+mn-lt"/>
          <a:ea typeface="+mn-ea"/>
          <a:cs typeface="+mn-cs"/>
        </a:defRPr>
      </a:lvl3pPr>
      <a:lvl4pPr marL="3406540" algn="l" defTabSz="2271027" rtl="0" eaLnBrk="1" latinLnBrk="0" hangingPunct="1">
        <a:defRPr kumimoji="1" sz="4471" kern="1200">
          <a:solidFill>
            <a:schemeClr val="tx1"/>
          </a:solidFill>
          <a:latin typeface="+mn-lt"/>
          <a:ea typeface="+mn-ea"/>
          <a:cs typeface="+mn-cs"/>
        </a:defRPr>
      </a:lvl4pPr>
      <a:lvl5pPr marL="4542053" algn="l" defTabSz="2271027" rtl="0" eaLnBrk="1" latinLnBrk="0" hangingPunct="1">
        <a:defRPr kumimoji="1" sz="4471" kern="1200">
          <a:solidFill>
            <a:schemeClr val="tx1"/>
          </a:solidFill>
          <a:latin typeface="+mn-lt"/>
          <a:ea typeface="+mn-ea"/>
          <a:cs typeface="+mn-cs"/>
        </a:defRPr>
      </a:lvl5pPr>
      <a:lvl6pPr marL="5677567" algn="l" defTabSz="2271027" rtl="0" eaLnBrk="1" latinLnBrk="0" hangingPunct="1">
        <a:defRPr kumimoji="1" sz="4471" kern="1200">
          <a:solidFill>
            <a:schemeClr val="tx1"/>
          </a:solidFill>
          <a:latin typeface="+mn-lt"/>
          <a:ea typeface="+mn-ea"/>
          <a:cs typeface="+mn-cs"/>
        </a:defRPr>
      </a:lvl6pPr>
      <a:lvl7pPr marL="6813080" algn="l" defTabSz="2271027" rtl="0" eaLnBrk="1" latinLnBrk="0" hangingPunct="1">
        <a:defRPr kumimoji="1" sz="4471" kern="1200">
          <a:solidFill>
            <a:schemeClr val="tx1"/>
          </a:solidFill>
          <a:latin typeface="+mn-lt"/>
          <a:ea typeface="+mn-ea"/>
          <a:cs typeface="+mn-cs"/>
        </a:defRPr>
      </a:lvl7pPr>
      <a:lvl8pPr marL="7948593" algn="l" defTabSz="2271027" rtl="0" eaLnBrk="1" latinLnBrk="0" hangingPunct="1">
        <a:defRPr kumimoji="1" sz="4471" kern="1200">
          <a:solidFill>
            <a:schemeClr val="tx1"/>
          </a:solidFill>
          <a:latin typeface="+mn-lt"/>
          <a:ea typeface="+mn-ea"/>
          <a:cs typeface="+mn-cs"/>
        </a:defRPr>
      </a:lvl8pPr>
      <a:lvl9pPr marL="9084107" algn="l" defTabSz="2271027" rtl="0" eaLnBrk="1" latinLnBrk="0" hangingPunct="1">
        <a:defRPr kumimoji="1" sz="44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ti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070C0"/>
            </a:gs>
            <a:gs pos="100000">
              <a:srgbClr val="E6E6E6"/>
            </a:gs>
          </a:gsLst>
          <a:lin ang="5400000" scaled="1"/>
          <a:tileRect/>
        </a:gradFill>
        <a:effectLst/>
      </p:bgPr>
    </p:bg>
    <p:spTree>
      <p:nvGrpSpPr>
        <p:cNvPr id="1" name=""/>
        <p:cNvGrpSpPr/>
        <p:nvPr/>
      </p:nvGrpSpPr>
      <p:grpSpPr>
        <a:xfrm>
          <a:off x="0" y="0"/>
          <a:ext cx="0" cy="0"/>
          <a:chOff x="0" y="0"/>
          <a:chExt cx="0" cy="0"/>
        </a:xfrm>
      </p:grpSpPr>
      <p:sp>
        <p:nvSpPr>
          <p:cNvPr id="2" name="Text Box 501">
            <a:extLst>
              <a:ext uri="{FF2B5EF4-FFF2-40B4-BE49-F238E27FC236}">
                <a16:creationId xmlns:a16="http://schemas.microsoft.com/office/drawing/2014/main" id="{8B789D29-576F-4460-9F76-ECD62EE5BB0E}"/>
              </a:ext>
            </a:extLst>
          </p:cNvPr>
          <p:cNvSpPr txBox="1">
            <a:spLocks noChangeArrowheads="1"/>
          </p:cNvSpPr>
          <p:nvPr/>
        </p:nvSpPr>
        <p:spPr bwMode="auto">
          <a:xfrm>
            <a:off x="2554287" y="1469258"/>
            <a:ext cx="26211684" cy="420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6" tIns="45714" rIns="91426" bIns="45714">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ja-JP" sz="6600" b="1" kern="100" dirty="0">
                <a:latin typeface="Times New Roman" panose="02020603050405020304" pitchFamily="18" charset="0"/>
                <a:ea typeface="ＭＳ ゴシック" panose="020B0609070205080204" pitchFamily="49" charset="-128"/>
                <a:cs typeface="Times New Roman" panose="02020603050405020304" pitchFamily="18" charset="0"/>
              </a:rPr>
              <a:t>フル</a:t>
            </a:r>
            <a:r>
              <a:rPr lang="ja-JP" altLang="en-US" sz="6600" b="1" kern="1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ja-JP" sz="6600" b="1" kern="100" dirty="0">
                <a:latin typeface="Times New Roman" panose="02020603050405020304" pitchFamily="18" charset="0"/>
                <a:ea typeface="ＭＳ ゴシック" panose="020B0609070205080204" pitchFamily="49" charset="-128"/>
                <a:cs typeface="Times New Roman" panose="02020603050405020304" pitchFamily="18" charset="0"/>
              </a:rPr>
              <a:t>ホイスラー合金</a:t>
            </a:r>
            <a:r>
              <a:rPr lang="en-US" altLang="ja-JP" sz="6600" b="1" kern="100" dirty="0">
                <a:latin typeface="Times New Roman" panose="02020603050405020304" pitchFamily="18" charset="0"/>
                <a:ea typeface="ＭＳ ゴシック" panose="020B0609070205080204" pitchFamily="49" charset="-128"/>
              </a:rPr>
              <a:t>Fe</a:t>
            </a:r>
            <a:r>
              <a:rPr lang="en-US" altLang="ja-JP" sz="6600" b="1" kern="100" baseline="-25000" dirty="0">
                <a:latin typeface="Times New Roman" panose="02020603050405020304" pitchFamily="18" charset="0"/>
                <a:ea typeface="ＭＳ ゴシック" panose="020B0609070205080204" pitchFamily="49" charset="-128"/>
              </a:rPr>
              <a:t>2-x</a:t>
            </a:r>
            <a:r>
              <a:rPr lang="en-US" altLang="ja-JP" sz="6600" b="1" kern="100" dirty="0">
                <a:latin typeface="Times New Roman" panose="02020603050405020304" pitchFamily="18" charset="0"/>
                <a:ea typeface="ＭＳ ゴシック" panose="020B0609070205080204" pitchFamily="49" charset="-128"/>
              </a:rPr>
              <a:t>Co</a:t>
            </a:r>
            <a:r>
              <a:rPr lang="en-US" altLang="ja-JP" sz="6600" b="1" kern="100" baseline="-25000" dirty="0">
                <a:latin typeface="Times New Roman" panose="02020603050405020304" pitchFamily="18" charset="0"/>
                <a:ea typeface="ＭＳ ゴシック" panose="020B0609070205080204" pitchFamily="49" charset="-128"/>
              </a:rPr>
              <a:t>x</a:t>
            </a:r>
            <a:r>
              <a:rPr lang="en-US" altLang="ja-JP" sz="6600" b="1" kern="100" dirty="0">
                <a:latin typeface="Times New Roman" panose="02020603050405020304" pitchFamily="18" charset="0"/>
                <a:ea typeface="ＭＳ ゴシック" panose="020B0609070205080204" pitchFamily="49" charset="-128"/>
              </a:rPr>
              <a:t>TiSn</a:t>
            </a:r>
            <a:r>
              <a:rPr lang="ja-JP" altLang="ja-JP" sz="6600" b="1" kern="100" dirty="0">
                <a:latin typeface="Times New Roman" panose="02020603050405020304" pitchFamily="18" charset="0"/>
                <a:ea typeface="ＭＳ ゴシック" panose="020B0609070205080204" pitchFamily="49" charset="-128"/>
                <a:cs typeface="Times New Roman" panose="02020603050405020304" pitchFamily="18" charset="0"/>
              </a:rPr>
              <a:t>の熱電特性</a:t>
            </a:r>
            <a:endParaRPr lang="ja-JP" altLang="en-US" sz="6000" b="1" dirty="0">
              <a:latin typeface="Arial Black" pitchFamily="34" charset="0"/>
            </a:endParaRPr>
          </a:p>
          <a:p>
            <a:pPr algn="ctr" eaLnBrk="1" hangingPunct="1">
              <a:spcBef>
                <a:spcPct val="50000"/>
              </a:spcBef>
              <a:defRPr/>
            </a:pPr>
            <a:r>
              <a:rPr lang="en-US" altLang="ja-JP" sz="4800" b="1" dirty="0">
                <a:latin typeface="Arial Black" pitchFamily="34" charset="0"/>
              </a:rPr>
              <a:t>Thermoelectric properties of full-</a:t>
            </a:r>
            <a:r>
              <a:rPr lang="en-US" altLang="ja-JP" sz="4800" b="1" dirty="0" err="1">
                <a:latin typeface="Arial Black" pitchFamily="34" charset="0"/>
              </a:rPr>
              <a:t>heusler</a:t>
            </a:r>
            <a:r>
              <a:rPr lang="en-US" altLang="ja-JP" sz="4800" b="1" dirty="0">
                <a:latin typeface="Arial Black" pitchFamily="34" charset="0"/>
              </a:rPr>
              <a:t> alloys Fe</a:t>
            </a:r>
            <a:r>
              <a:rPr lang="en-US" altLang="ja-JP" sz="4800" b="1" baseline="-25000" dirty="0">
                <a:latin typeface="Arial Black" pitchFamily="34" charset="0"/>
              </a:rPr>
              <a:t>2-x</a:t>
            </a:r>
            <a:r>
              <a:rPr lang="en-US" altLang="ja-JP" sz="4800" b="1" dirty="0">
                <a:latin typeface="Arial Black" pitchFamily="34" charset="0"/>
              </a:rPr>
              <a:t>Co</a:t>
            </a:r>
            <a:r>
              <a:rPr lang="en-US" altLang="ja-JP" sz="4800" b="1" baseline="-25000" dirty="0">
                <a:latin typeface="Arial Black" pitchFamily="34" charset="0"/>
              </a:rPr>
              <a:t>x</a:t>
            </a:r>
            <a:r>
              <a:rPr lang="en-US" altLang="ja-JP" sz="4800" b="1" dirty="0">
                <a:latin typeface="Arial Black" pitchFamily="34" charset="0"/>
              </a:rPr>
              <a:t>TiSn</a:t>
            </a:r>
          </a:p>
          <a:p>
            <a:pPr algn="ctr" eaLnBrk="1" hangingPunct="1">
              <a:spcBef>
                <a:spcPct val="50000"/>
              </a:spcBef>
              <a:defRPr/>
            </a:pPr>
            <a:r>
              <a:rPr lang="zh-TW" altLang="en-US" sz="3800" dirty="0">
                <a:latin typeface="Arial Black" pitchFamily="34" charset="0"/>
              </a:rPr>
              <a:t>○</a:t>
            </a:r>
            <a:r>
              <a:rPr lang="ja-JP" altLang="en-US" sz="3800" dirty="0">
                <a:latin typeface="Arial Black" pitchFamily="34" charset="0"/>
              </a:rPr>
              <a:t>尾崎 寿樹</a:t>
            </a:r>
            <a:r>
              <a:rPr lang="en-US" altLang="ja-JP" sz="3800" baseline="30000" dirty="0">
                <a:latin typeface="Arial Black" pitchFamily="34" charset="0"/>
              </a:rPr>
              <a:t>1</a:t>
            </a:r>
            <a:r>
              <a:rPr lang="ja-JP" altLang="en-US" sz="3800" baseline="30000" dirty="0">
                <a:latin typeface="Arial Black" pitchFamily="34" charset="0"/>
              </a:rPr>
              <a:t>＊</a:t>
            </a:r>
            <a:r>
              <a:rPr lang="en-US" altLang="ja-JP" sz="3800" dirty="0">
                <a:latin typeface="Arial Black" pitchFamily="34" charset="0"/>
              </a:rPr>
              <a:t>, </a:t>
            </a:r>
            <a:r>
              <a:rPr lang="ja-JP" altLang="en-US" sz="3800" dirty="0">
                <a:latin typeface="Arial Black" pitchFamily="34" charset="0"/>
              </a:rPr>
              <a:t>鎭守 浩史</a:t>
            </a:r>
            <a:r>
              <a:rPr lang="en-US" altLang="ja-JP" sz="3800" baseline="30000" dirty="0">
                <a:latin typeface="Arial Black" pitchFamily="34" charset="0"/>
              </a:rPr>
              <a:t>1</a:t>
            </a:r>
            <a:r>
              <a:rPr lang="en-US" altLang="ja-JP" sz="3800" dirty="0">
                <a:latin typeface="Arial Black" pitchFamily="34" charset="0"/>
              </a:rPr>
              <a:t>, </a:t>
            </a:r>
            <a:r>
              <a:rPr lang="zh-TW" altLang="en-US" sz="3800" dirty="0">
                <a:latin typeface="Arial Black" pitchFamily="34" charset="0"/>
              </a:rPr>
              <a:t>中津川 博</a:t>
            </a:r>
            <a:r>
              <a:rPr lang="en-US" altLang="zh-TW" sz="3800" baseline="30000" dirty="0">
                <a:latin typeface="Arial Black" pitchFamily="34" charset="0"/>
              </a:rPr>
              <a:t>1</a:t>
            </a:r>
            <a:r>
              <a:rPr lang="en-US" altLang="zh-TW" sz="3800" dirty="0">
                <a:latin typeface="Arial Black" pitchFamily="34" charset="0"/>
              </a:rPr>
              <a:t>, </a:t>
            </a:r>
            <a:r>
              <a:rPr lang="zh-TW" altLang="en-US" sz="3800" dirty="0">
                <a:latin typeface="Arial Black" pitchFamily="34" charset="0"/>
              </a:rPr>
              <a:t>岡本 庸一</a:t>
            </a:r>
            <a:r>
              <a:rPr lang="ja-JP" altLang="en-US" sz="3800" b="1" baseline="30000" dirty="0">
                <a:latin typeface="Arial Black" pitchFamily="34" charset="0"/>
              </a:rPr>
              <a:t>２</a:t>
            </a:r>
            <a:endParaRPr lang="en-US" altLang="ja-JP" sz="2600" b="1" baseline="30000" dirty="0">
              <a:latin typeface="Arial Black" pitchFamily="34" charset="0"/>
            </a:endParaRPr>
          </a:p>
          <a:p>
            <a:pPr algn="ctr">
              <a:defRPr/>
            </a:pPr>
            <a:r>
              <a:rPr lang="en-US" altLang="ja-JP" sz="3400" baseline="30000" dirty="0">
                <a:latin typeface="Arial Black" pitchFamily="34" charset="0"/>
              </a:rPr>
              <a:t>1</a:t>
            </a:r>
            <a:r>
              <a:rPr lang="ja-JP" altLang="en-US" sz="3400" dirty="0">
                <a:latin typeface="Arial Black" pitchFamily="34" charset="0"/>
              </a:rPr>
              <a:t>横国大理工</a:t>
            </a:r>
            <a:r>
              <a:rPr lang="en-US" altLang="ja-JP" sz="3400" dirty="0">
                <a:latin typeface="Arial Black" pitchFamily="34" charset="0"/>
              </a:rPr>
              <a:t>, </a:t>
            </a:r>
            <a:r>
              <a:rPr lang="en-US" altLang="ja-JP" sz="3400" baseline="30000" dirty="0">
                <a:latin typeface="Arial Black" pitchFamily="34" charset="0"/>
              </a:rPr>
              <a:t>2</a:t>
            </a:r>
            <a:r>
              <a:rPr lang="ja-JP" altLang="en-US" sz="3400" dirty="0">
                <a:latin typeface="Arial Black" pitchFamily="34" charset="0"/>
              </a:rPr>
              <a:t>防衛大材料</a:t>
            </a:r>
            <a:endParaRPr lang="en-US" altLang="ja-JP" sz="2800" b="1" dirty="0">
              <a:latin typeface="Arial Black" pitchFamily="34" charset="0"/>
            </a:endParaRPr>
          </a:p>
          <a:p>
            <a:pPr algn="ctr">
              <a:defRPr/>
            </a:pPr>
            <a:r>
              <a:rPr lang="ja-JP" altLang="en-US" sz="3800" b="1" i="1" baseline="30000" dirty="0">
                <a:latin typeface="Arial Black" pitchFamily="34" charset="0"/>
              </a:rPr>
              <a:t>＊</a:t>
            </a:r>
            <a:r>
              <a:rPr lang="en-US" altLang="ja-JP" sz="3800" b="1" i="1" dirty="0">
                <a:latin typeface="Arial Black" pitchFamily="34" charset="0"/>
              </a:rPr>
              <a:t>E-mail :</a:t>
            </a:r>
            <a:r>
              <a:rPr lang="en-US" altLang="ja-JP" sz="3800" b="1" i="1" dirty="0">
                <a:latin typeface="Arial Black" pitchFamily="34" charset="0"/>
                <a:ea typeface="ＭＳ 明朝" pitchFamily="17" charset="-128"/>
              </a:rPr>
              <a:t> ozaki-toshiki-fh</a:t>
            </a:r>
            <a:r>
              <a:rPr lang="en-US" altLang="ja-JP" sz="3800" b="1" i="1" dirty="0">
                <a:latin typeface="Arial Black" pitchFamily="34" charset="0"/>
              </a:rPr>
              <a:t>@ynu.jp  TEL : 045-339-3795</a:t>
            </a:r>
          </a:p>
        </p:txBody>
      </p:sp>
      <p:sp>
        <p:nvSpPr>
          <p:cNvPr id="128" name="正方形/長方形 127"/>
          <p:cNvSpPr/>
          <p:nvPr/>
        </p:nvSpPr>
        <p:spPr>
          <a:xfrm>
            <a:off x="1330036" y="22976411"/>
            <a:ext cx="27435935" cy="15198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endParaRPr>
          </a:p>
        </p:txBody>
      </p:sp>
      <p:sp>
        <p:nvSpPr>
          <p:cNvPr id="81" name="正方形/長方形 80"/>
          <p:cNvSpPr>
            <a:spLocks noChangeAspect="1"/>
          </p:cNvSpPr>
          <p:nvPr/>
        </p:nvSpPr>
        <p:spPr>
          <a:xfrm>
            <a:off x="1330036" y="17426999"/>
            <a:ext cx="27435935" cy="5575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endParaRPr>
          </a:p>
        </p:txBody>
      </p:sp>
      <p:sp>
        <p:nvSpPr>
          <p:cNvPr id="82" name="テキスト ボックス 81"/>
          <p:cNvSpPr txBox="1"/>
          <p:nvPr/>
        </p:nvSpPr>
        <p:spPr>
          <a:xfrm>
            <a:off x="1798148" y="17637701"/>
            <a:ext cx="8571798" cy="923330"/>
          </a:xfrm>
          <a:prstGeom prst="rect">
            <a:avLst/>
          </a:prstGeom>
          <a:noFill/>
        </p:spPr>
        <p:txBody>
          <a:bodyPr wrap="square" rtlCol="0">
            <a:spAutoFit/>
          </a:bodyPr>
          <a:lstStyle/>
          <a:p>
            <a:r>
              <a:rPr lang="en-US" altLang="ja-JP" sz="5400" b="1" u="sng" dirty="0">
                <a:solidFill>
                  <a:schemeClr val="bg1"/>
                </a:solidFill>
              </a:rPr>
              <a:t>Experimental &amp; Results</a:t>
            </a:r>
            <a:endParaRPr lang="ja-JP" altLang="en-US" sz="5400" b="1" u="sng" dirty="0">
              <a:solidFill>
                <a:schemeClr val="bg1"/>
              </a:solidFill>
            </a:endParaRPr>
          </a:p>
        </p:txBody>
      </p:sp>
      <p:sp>
        <p:nvSpPr>
          <p:cNvPr id="88" name="テキスト ボックス 87"/>
          <p:cNvSpPr txBox="1"/>
          <p:nvPr/>
        </p:nvSpPr>
        <p:spPr>
          <a:xfrm>
            <a:off x="12450107" y="17557426"/>
            <a:ext cx="2562314" cy="769441"/>
          </a:xfrm>
          <a:prstGeom prst="rect">
            <a:avLst/>
          </a:prstGeom>
          <a:noFill/>
          <a:ln cap="rnd">
            <a:solidFill>
              <a:sysClr val="windowText" lastClr="000000"/>
            </a:solidFill>
            <a:prstDash val="sysDash"/>
            <a:round/>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1" kern="0" dirty="0">
                <a:solidFill>
                  <a:prstClr val="black"/>
                </a:solidFill>
              </a:rPr>
              <a:t>評価方法</a:t>
            </a:r>
            <a:endParaRPr kumimoji="0" lang="ja-JP" altLang="en-US" sz="4400" b="1" i="0" u="none" strike="noStrike" kern="0" cap="none" spc="0" normalizeH="0" baseline="0" noProof="0" dirty="0">
              <a:ln>
                <a:noFill/>
              </a:ln>
              <a:solidFill>
                <a:prstClr val="black"/>
              </a:solidFill>
              <a:effectLst/>
              <a:uLnTx/>
              <a:uFillTx/>
            </a:endParaRPr>
          </a:p>
        </p:txBody>
      </p:sp>
      <p:sp>
        <p:nvSpPr>
          <p:cNvPr id="205" name="正方形/長方形 204"/>
          <p:cNvSpPr/>
          <p:nvPr/>
        </p:nvSpPr>
        <p:spPr>
          <a:xfrm>
            <a:off x="1285573" y="38577346"/>
            <a:ext cx="27480398" cy="32593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endParaRPr>
          </a:p>
        </p:txBody>
      </p:sp>
      <p:pic>
        <p:nvPicPr>
          <p:cNvPr id="2056" name="Picture 1022">
            <a:extLst>
              <a:ext uri="{FF2B5EF4-FFF2-40B4-BE49-F238E27FC236}">
                <a16:creationId xmlns:a16="http://schemas.microsoft.com/office/drawing/2014/main" id="{FEBD257C-1710-4B95-8C79-401CF5CFE9D6}"/>
              </a:ext>
            </a:extLst>
          </p:cNvPr>
          <p:cNvPicPr>
            <a:picLocks noChangeAspect="1" noChangeArrowheads="1"/>
          </p:cNvPicPr>
          <p:nvPr/>
        </p:nvPicPr>
        <p:blipFill>
          <a:blip r:embed="rId3"/>
          <a:srcRect/>
          <a:stretch>
            <a:fillRect/>
          </a:stretch>
        </p:blipFill>
        <p:spPr bwMode="auto">
          <a:xfrm>
            <a:off x="412372" y="402345"/>
            <a:ext cx="524986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772">
            <a:extLst>
              <a:ext uri="{FF2B5EF4-FFF2-40B4-BE49-F238E27FC236}">
                <a16:creationId xmlns:a16="http://schemas.microsoft.com/office/drawing/2014/main" id="{282DBD6B-7185-47CD-AD8E-918E0DD7D792}"/>
              </a:ext>
            </a:extLst>
          </p:cNvPr>
          <p:cNvSpPr>
            <a:spLocks noChangeArrowheads="1"/>
          </p:cNvSpPr>
          <p:nvPr/>
        </p:nvSpPr>
        <p:spPr bwMode="auto">
          <a:xfrm>
            <a:off x="25896888" y="43024425"/>
            <a:ext cx="8921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1673" tIns="220837" rIns="441673" bIns="220837">
            <a:spAutoFit/>
          </a:bodyPr>
          <a:lstStyle/>
          <a:p>
            <a:pPr>
              <a:defRPr/>
            </a:pPr>
            <a:endParaRPr lang="ja-JP" altLang="en-US" sz="2700">
              <a:latin typeface="Arial" charset="0"/>
              <a:ea typeface="ＭＳ 明朝" charset="0"/>
              <a:cs typeface="ＭＳ 明朝" charset="0"/>
            </a:endParaRPr>
          </a:p>
        </p:txBody>
      </p:sp>
      <p:pic>
        <p:nvPicPr>
          <p:cNvPr id="2055" name="Picture 1021">
            <a:extLst>
              <a:ext uri="{FF2B5EF4-FFF2-40B4-BE49-F238E27FC236}">
                <a16:creationId xmlns:a16="http://schemas.microsoft.com/office/drawing/2014/main" id="{BBCECF2D-F1F7-46A8-96C0-3997939406C1}"/>
              </a:ext>
            </a:extLst>
          </p:cNvPr>
          <p:cNvPicPr>
            <a:picLocks noChangeAspect="1" noChangeArrowheads="1"/>
          </p:cNvPicPr>
          <p:nvPr/>
        </p:nvPicPr>
        <p:blipFill>
          <a:blip r:embed="rId4"/>
          <a:srcRect/>
          <a:stretch>
            <a:fillRect/>
          </a:stretch>
        </p:blipFill>
        <p:spPr bwMode="auto">
          <a:xfrm>
            <a:off x="25082501" y="369007"/>
            <a:ext cx="472757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正方形/長方形 6"/>
          <p:cNvSpPr/>
          <p:nvPr/>
        </p:nvSpPr>
        <p:spPr>
          <a:xfrm>
            <a:off x="1330036" y="9269063"/>
            <a:ext cx="27435935" cy="77585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endParaRPr>
          </a:p>
        </p:txBody>
      </p:sp>
      <p:sp>
        <p:nvSpPr>
          <p:cNvPr id="9" name="テキスト ボックス 8"/>
          <p:cNvSpPr txBox="1"/>
          <p:nvPr/>
        </p:nvSpPr>
        <p:spPr>
          <a:xfrm>
            <a:off x="1800595" y="9346287"/>
            <a:ext cx="4283452" cy="923330"/>
          </a:xfrm>
          <a:prstGeom prst="rect">
            <a:avLst/>
          </a:prstGeom>
          <a:noFill/>
        </p:spPr>
        <p:txBody>
          <a:bodyPr wrap="square" rtlCol="0">
            <a:spAutoFit/>
          </a:bodyPr>
          <a:lstStyle/>
          <a:p>
            <a:r>
              <a:rPr lang="en-US" altLang="ja-JP" sz="5400" b="1" u="sng" dirty="0">
                <a:solidFill>
                  <a:schemeClr val="bg1"/>
                </a:solidFill>
              </a:rPr>
              <a:t>I</a:t>
            </a:r>
            <a:r>
              <a:rPr kumimoji="1" lang="en-US" altLang="ja-JP" sz="5400" b="1" u="sng" dirty="0">
                <a:solidFill>
                  <a:schemeClr val="bg1"/>
                </a:solidFill>
              </a:rPr>
              <a:t>ntroduction</a:t>
            </a:r>
            <a:endParaRPr kumimoji="1" lang="ja-JP" altLang="en-US" sz="5400" b="1" u="sng" dirty="0">
              <a:solidFill>
                <a:schemeClr val="bg1"/>
              </a:solidFill>
            </a:endParaRPr>
          </a:p>
        </p:txBody>
      </p:sp>
      <p:sp>
        <p:nvSpPr>
          <p:cNvPr id="10" name="テキスト ボックス 9"/>
          <p:cNvSpPr txBox="1"/>
          <p:nvPr/>
        </p:nvSpPr>
        <p:spPr>
          <a:xfrm>
            <a:off x="1706671" y="10197081"/>
            <a:ext cx="6255239" cy="923330"/>
          </a:xfrm>
          <a:prstGeom prst="rect">
            <a:avLst/>
          </a:prstGeom>
          <a:noFill/>
        </p:spPr>
        <p:txBody>
          <a:bodyPr wrap="none" rtlCol="0">
            <a:spAutoFit/>
          </a:bodyPr>
          <a:lstStyle/>
          <a:p>
            <a:r>
              <a:rPr kumimoji="1" lang="ja-JP" altLang="en-US" sz="5400" b="1" dirty="0">
                <a:solidFill>
                  <a:schemeClr val="bg1"/>
                </a:solidFill>
              </a:rPr>
              <a:t>フル・ホイスラー合金</a:t>
            </a:r>
          </a:p>
        </p:txBody>
      </p:sp>
      <p:sp>
        <p:nvSpPr>
          <p:cNvPr id="11" name="テキスト ボックス 10"/>
          <p:cNvSpPr txBox="1"/>
          <p:nvPr/>
        </p:nvSpPr>
        <p:spPr>
          <a:xfrm>
            <a:off x="2029619" y="11109484"/>
            <a:ext cx="5444119" cy="707886"/>
          </a:xfrm>
          <a:prstGeom prst="rect">
            <a:avLst/>
          </a:prstGeom>
          <a:noFill/>
        </p:spPr>
        <p:txBody>
          <a:bodyPr wrap="none" rtlCol="0">
            <a:spAutoFit/>
          </a:bodyPr>
          <a:lstStyle/>
          <a:p>
            <a:pPr marL="457200" indent="-457200">
              <a:buFont typeface="Arial" panose="020B0604020202020204" pitchFamily="34" charset="0"/>
              <a:buChar char="•"/>
            </a:pPr>
            <a:r>
              <a:rPr lang="en-US" altLang="ja-JP" sz="4000" dirty="0">
                <a:solidFill>
                  <a:schemeClr val="bg1"/>
                </a:solidFill>
                <a:latin typeface="Times New Roman" panose="02020603050405020304" pitchFamily="18" charset="0"/>
                <a:cs typeface="Times New Roman" panose="02020603050405020304" pitchFamily="18" charset="0"/>
              </a:rPr>
              <a:t>X</a:t>
            </a:r>
            <a:r>
              <a:rPr lang="ja-JP" altLang="en-US" sz="4000" dirty="0">
                <a:solidFill>
                  <a:schemeClr val="bg1"/>
                </a:solidFill>
                <a:latin typeface="Times New Roman" panose="02020603050405020304" pitchFamily="18" charset="0"/>
                <a:cs typeface="Times New Roman" panose="02020603050405020304" pitchFamily="18" charset="0"/>
              </a:rPr>
              <a:t>₂</a:t>
            </a:r>
            <a:r>
              <a:rPr lang="en-US" altLang="ja-JP" sz="4000" dirty="0">
                <a:solidFill>
                  <a:schemeClr val="bg1"/>
                </a:solidFill>
                <a:latin typeface="Times New Roman" panose="02020603050405020304" pitchFamily="18" charset="0"/>
                <a:cs typeface="Times New Roman" panose="02020603050405020304" pitchFamily="18" charset="0"/>
              </a:rPr>
              <a:t>YZ</a:t>
            </a:r>
            <a:r>
              <a:rPr lang="ja-JP" altLang="en-US" sz="4000" dirty="0">
                <a:solidFill>
                  <a:schemeClr val="bg1"/>
                </a:solidFill>
                <a:latin typeface="Times New Roman" panose="02020603050405020304" pitchFamily="18" charset="0"/>
                <a:cs typeface="Times New Roman" panose="02020603050405020304" pitchFamily="18" charset="0"/>
              </a:rPr>
              <a:t>の金属間化合物</a:t>
            </a:r>
          </a:p>
        </p:txBody>
      </p:sp>
      <p:sp>
        <p:nvSpPr>
          <p:cNvPr id="188" name="テキスト ボックス 187"/>
          <p:cNvSpPr txBox="1"/>
          <p:nvPr/>
        </p:nvSpPr>
        <p:spPr>
          <a:xfrm>
            <a:off x="2536804" y="11909069"/>
            <a:ext cx="7155512" cy="1569660"/>
          </a:xfrm>
          <a:prstGeom prst="rect">
            <a:avLst/>
          </a:prstGeom>
          <a:noFill/>
        </p:spPr>
        <p:txBody>
          <a:bodyPr wrap="square" rtlCol="0">
            <a:spAutoFit/>
          </a:bodyPr>
          <a:lstStyle/>
          <a:p>
            <a:r>
              <a:rPr kumimoji="1" lang="en-US" altLang="ja-JP" sz="3200" dirty="0">
                <a:solidFill>
                  <a:schemeClr val="bg1"/>
                </a:solidFill>
                <a:latin typeface="Times New Roman" panose="02020603050405020304" pitchFamily="18" charset="0"/>
                <a:cs typeface="Times New Roman" panose="02020603050405020304" pitchFamily="18" charset="0"/>
              </a:rPr>
              <a:t>X,Y</a:t>
            </a:r>
            <a:r>
              <a:rPr kumimoji="1" lang="ja-JP" altLang="en-US" sz="3200" dirty="0">
                <a:solidFill>
                  <a:schemeClr val="bg1"/>
                </a:solidFill>
                <a:latin typeface="ＭＳ Ｐゴシック" panose="020B0600070205080204" pitchFamily="50" charset="-128"/>
                <a:cs typeface="Times New Roman" panose="02020603050405020304" pitchFamily="18" charset="0"/>
              </a:rPr>
              <a:t>原子は遷移元素</a:t>
            </a:r>
            <a:endParaRPr kumimoji="1" lang="en-US" altLang="ja-JP" sz="3200" dirty="0">
              <a:solidFill>
                <a:schemeClr val="bg1"/>
              </a:solidFill>
              <a:latin typeface="ＭＳ Ｐゴシック" panose="020B0600070205080204" pitchFamily="50" charset="-128"/>
              <a:cs typeface="Times New Roman" panose="02020603050405020304" pitchFamily="18" charset="0"/>
            </a:endParaRPr>
          </a:p>
          <a:p>
            <a:r>
              <a:rPr kumimoji="1" lang="en-US" altLang="ja-JP" sz="3200" dirty="0">
                <a:solidFill>
                  <a:schemeClr val="bg1"/>
                </a:solidFill>
                <a:latin typeface="Times New Roman" panose="02020603050405020304" pitchFamily="18" charset="0"/>
                <a:cs typeface="Times New Roman" panose="02020603050405020304" pitchFamily="18" charset="0"/>
              </a:rPr>
              <a:t>Z</a:t>
            </a:r>
            <a:r>
              <a:rPr kumimoji="1" lang="ja-JP" altLang="en-US" sz="3200" dirty="0">
                <a:solidFill>
                  <a:schemeClr val="bg1"/>
                </a:solidFill>
                <a:latin typeface="ＭＳ Ｐゴシック" panose="020B0600070205080204" pitchFamily="50" charset="-128"/>
                <a:cs typeface="Times New Roman" panose="02020603050405020304" pitchFamily="18" charset="0"/>
              </a:rPr>
              <a:t>原子は</a:t>
            </a:r>
            <a:r>
              <a:rPr lang="en-US" altLang="ja-JP" sz="3200" kern="100" dirty="0">
                <a:solidFill>
                  <a:schemeClr val="bg1"/>
                </a:solidFill>
                <a:latin typeface="Times New Roman" panose="02020603050405020304" pitchFamily="18" charset="0"/>
                <a:ea typeface="ＭＳ 明朝" panose="02020609040205080304" pitchFamily="17" charset="-128"/>
              </a:rPr>
              <a:t>13,14</a:t>
            </a:r>
            <a:r>
              <a:rPr lang="ja-JP" altLang="ja-JP" sz="3200" kern="100" dirty="0">
                <a:solidFill>
                  <a:schemeClr val="bg1"/>
                </a:solidFill>
                <a:latin typeface="ＭＳ Ｐゴシック" panose="020B0600070205080204" pitchFamily="50" charset="-128"/>
                <a:cs typeface="Times New Roman" panose="02020603050405020304" pitchFamily="18" charset="0"/>
              </a:rPr>
              <a:t>または</a:t>
            </a:r>
            <a:r>
              <a:rPr lang="en-US" altLang="ja-JP" sz="3200" kern="100" dirty="0">
                <a:solidFill>
                  <a:schemeClr val="bg1"/>
                </a:solidFill>
                <a:latin typeface="Times New Roman" panose="02020603050405020304" pitchFamily="18" charset="0"/>
                <a:ea typeface="ＭＳ 明朝" panose="02020609040205080304" pitchFamily="17" charset="-128"/>
              </a:rPr>
              <a:t>15</a:t>
            </a:r>
            <a:r>
              <a:rPr lang="ja-JP" altLang="ja-JP" sz="3200" kern="100" dirty="0">
                <a:solidFill>
                  <a:schemeClr val="bg1"/>
                </a:solidFill>
                <a:latin typeface="ＭＳ Ｐゴシック" panose="020B0600070205080204" pitchFamily="50" charset="-128"/>
                <a:cs typeface="Times New Roman" panose="02020603050405020304" pitchFamily="18" charset="0"/>
              </a:rPr>
              <a:t>族元素</a:t>
            </a:r>
            <a:endParaRPr lang="en-US" altLang="ja-JP" sz="3200" kern="100" dirty="0">
              <a:solidFill>
                <a:schemeClr val="bg1"/>
              </a:solidFill>
              <a:latin typeface="ＭＳ Ｐゴシック" panose="020B0600070205080204" pitchFamily="50" charset="-128"/>
              <a:cs typeface="Times New Roman" panose="02020603050405020304" pitchFamily="18" charset="0"/>
            </a:endParaRPr>
          </a:p>
          <a:p>
            <a:r>
              <a:rPr lang="en-US" altLang="ja-JP" sz="3200" kern="100" dirty="0">
                <a:solidFill>
                  <a:schemeClr val="bg1"/>
                </a:solidFill>
                <a:latin typeface="Times New Roman" panose="02020603050405020304" pitchFamily="18" charset="0"/>
                <a:cs typeface="Times New Roman" panose="02020603050405020304" pitchFamily="18" charset="0"/>
              </a:rPr>
              <a:t>                  (ex. Fe</a:t>
            </a:r>
            <a:r>
              <a:rPr lang="en-US" altLang="ja-JP" sz="3200" kern="100" baseline="-25000" dirty="0">
                <a:solidFill>
                  <a:schemeClr val="bg1"/>
                </a:solidFill>
                <a:latin typeface="Times New Roman" panose="02020603050405020304" pitchFamily="18" charset="0"/>
                <a:cs typeface="Times New Roman" panose="02020603050405020304" pitchFamily="18" charset="0"/>
              </a:rPr>
              <a:t>2</a:t>
            </a:r>
            <a:r>
              <a:rPr lang="en-US" altLang="ja-JP" sz="3200" kern="100" dirty="0">
                <a:solidFill>
                  <a:schemeClr val="bg1"/>
                </a:solidFill>
                <a:latin typeface="Times New Roman" panose="02020603050405020304" pitchFamily="18" charset="0"/>
                <a:cs typeface="Times New Roman" panose="02020603050405020304" pitchFamily="18" charset="0"/>
              </a:rPr>
              <a:t>VAl, Fe</a:t>
            </a:r>
            <a:r>
              <a:rPr lang="en-US" altLang="ja-JP" sz="3200" kern="100" baseline="-25000" dirty="0">
                <a:solidFill>
                  <a:schemeClr val="bg1"/>
                </a:solidFill>
                <a:latin typeface="Times New Roman" panose="02020603050405020304" pitchFamily="18" charset="0"/>
                <a:cs typeface="Times New Roman" panose="02020603050405020304" pitchFamily="18" charset="0"/>
              </a:rPr>
              <a:t>2</a:t>
            </a:r>
            <a:r>
              <a:rPr lang="en-US" altLang="ja-JP" sz="3200" kern="100" dirty="0">
                <a:solidFill>
                  <a:schemeClr val="bg1"/>
                </a:solidFill>
                <a:latin typeface="Times New Roman" panose="02020603050405020304" pitchFamily="18" charset="0"/>
                <a:cs typeface="Times New Roman" panose="02020603050405020304" pitchFamily="18" charset="0"/>
              </a:rPr>
              <a:t>TiSn, Fe</a:t>
            </a:r>
            <a:r>
              <a:rPr lang="en-US" altLang="ja-JP" sz="3200" kern="100" baseline="-25000" dirty="0">
                <a:solidFill>
                  <a:schemeClr val="bg1"/>
                </a:solidFill>
                <a:latin typeface="Times New Roman" panose="02020603050405020304" pitchFamily="18" charset="0"/>
                <a:cs typeface="Times New Roman" panose="02020603050405020304" pitchFamily="18" charset="0"/>
              </a:rPr>
              <a:t>2</a:t>
            </a:r>
            <a:r>
              <a:rPr lang="en-US" altLang="ja-JP" sz="3200" kern="100" dirty="0">
                <a:solidFill>
                  <a:schemeClr val="bg1"/>
                </a:solidFill>
                <a:latin typeface="Times New Roman" panose="02020603050405020304" pitchFamily="18" charset="0"/>
                <a:cs typeface="Times New Roman" panose="02020603050405020304" pitchFamily="18" charset="0"/>
              </a:rPr>
              <a:t>TiSi)</a:t>
            </a:r>
            <a:endParaRPr kumimoji="1" lang="ja-JP" altLang="en-US" sz="3200" dirty="0">
              <a:solidFill>
                <a:schemeClr val="bg1"/>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0924756" y="12857019"/>
            <a:ext cx="2196435" cy="523220"/>
          </a:xfrm>
          <a:prstGeom prst="rect">
            <a:avLst/>
          </a:prstGeom>
          <a:noFill/>
        </p:spPr>
        <p:txBody>
          <a:bodyPr wrap="none" rtlCol="0">
            <a:spAutoFit/>
          </a:bodyPr>
          <a:lstStyle/>
          <a:p>
            <a:r>
              <a:rPr kumimoji="1" lang="en-US" altLang="ja-JP" sz="2800" dirty="0">
                <a:solidFill>
                  <a:schemeClr val="bg1"/>
                </a:solidFill>
                <a:latin typeface="Times New Roman" panose="02020603050405020304" pitchFamily="18" charset="0"/>
                <a:cs typeface="Times New Roman" panose="02020603050405020304" pitchFamily="18" charset="0"/>
              </a:rPr>
              <a:t>L2</a:t>
            </a:r>
            <a:r>
              <a:rPr kumimoji="1" lang="ja-JP" altLang="en-US" sz="2800" dirty="0">
                <a:solidFill>
                  <a:schemeClr val="bg1"/>
                </a:solidFill>
                <a:latin typeface="Times New Roman" panose="02020603050405020304" pitchFamily="18" charset="0"/>
                <a:cs typeface="Times New Roman" panose="02020603050405020304" pitchFamily="18" charset="0"/>
              </a:rPr>
              <a:t>₁</a:t>
            </a:r>
            <a:r>
              <a:rPr kumimoji="1" lang="en-US" altLang="ja-JP" sz="2800" dirty="0">
                <a:solidFill>
                  <a:schemeClr val="bg1"/>
                </a:solidFill>
                <a:latin typeface="Times New Roman" panose="02020603050405020304" pitchFamily="18" charset="0"/>
                <a:cs typeface="Times New Roman" panose="02020603050405020304" pitchFamily="18" charset="0"/>
              </a:rPr>
              <a:t>(D0</a:t>
            </a:r>
            <a:r>
              <a:rPr kumimoji="1" lang="ja-JP" altLang="en-US" sz="2800" dirty="0">
                <a:solidFill>
                  <a:schemeClr val="bg1"/>
                </a:solidFill>
                <a:latin typeface="Times New Roman" panose="02020603050405020304" pitchFamily="18" charset="0"/>
                <a:cs typeface="Times New Roman" panose="02020603050405020304" pitchFamily="18" charset="0"/>
              </a:rPr>
              <a:t>₃</a:t>
            </a:r>
            <a:r>
              <a:rPr kumimoji="1" lang="en-US" altLang="ja-JP" sz="2800" dirty="0">
                <a:solidFill>
                  <a:schemeClr val="bg1"/>
                </a:solidFill>
                <a:latin typeface="Times New Roman" panose="02020603050405020304" pitchFamily="18" charset="0"/>
                <a:cs typeface="Times New Roman" panose="02020603050405020304" pitchFamily="18" charset="0"/>
              </a:rPr>
              <a:t>)</a:t>
            </a:r>
            <a:r>
              <a:rPr kumimoji="1" lang="ja-JP" altLang="en-US" sz="2800" dirty="0">
                <a:solidFill>
                  <a:schemeClr val="bg1"/>
                </a:solidFill>
                <a:latin typeface="Times New Roman" panose="02020603050405020304" pitchFamily="18" charset="0"/>
                <a:cs typeface="Times New Roman" panose="02020603050405020304" pitchFamily="18" charset="0"/>
              </a:rPr>
              <a:t>構造</a:t>
            </a:r>
          </a:p>
        </p:txBody>
      </p:sp>
      <p:pic>
        <p:nvPicPr>
          <p:cNvPr id="187" name="図 186"/>
          <p:cNvPicPr>
            <a:picLocks noChangeAspect="1"/>
          </p:cNvPicPr>
          <p:nvPr/>
        </p:nvPicPr>
        <p:blipFill rotWithShape="1">
          <a:blip r:embed="rId5">
            <a:extLst>
              <a:ext uri="{28A0092B-C50C-407E-A947-70E740481C1C}">
                <a14:useLocalDpi xmlns:a14="http://schemas.microsoft.com/office/drawing/2010/main" val="0"/>
              </a:ext>
            </a:extLst>
          </a:blip>
          <a:srcRect l="34009" t="11093" r="33837" b="10057"/>
          <a:stretch/>
        </p:blipFill>
        <p:spPr>
          <a:xfrm>
            <a:off x="10035389" y="9360503"/>
            <a:ext cx="3975170" cy="3501309"/>
          </a:xfrm>
          <a:prstGeom prst="rect">
            <a:avLst/>
          </a:prstGeom>
        </p:spPr>
      </p:pic>
      <p:sp>
        <p:nvSpPr>
          <p:cNvPr id="111" name="Rectangle 933">
            <a:extLst>
              <a:ext uri="{FF2B5EF4-FFF2-40B4-BE49-F238E27FC236}">
                <a16:creationId xmlns:a16="http://schemas.microsoft.com/office/drawing/2014/main" id="{D063C37E-1C55-4C3C-93DF-D3A1D8F18FBB}"/>
              </a:ext>
            </a:extLst>
          </p:cNvPr>
          <p:cNvSpPr>
            <a:spLocks noChangeArrowheads="1"/>
          </p:cNvSpPr>
          <p:nvPr/>
        </p:nvSpPr>
        <p:spPr bwMode="auto">
          <a:xfrm>
            <a:off x="978651" y="41823775"/>
            <a:ext cx="28571825" cy="10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41673" tIns="220837" rIns="441673" bIns="220837">
            <a:spAutoFit/>
          </a:bodyPr>
          <a:lstStyle>
            <a:lvl1pPr defTabSz="4418013">
              <a:defRPr kumimoji="1" sz="2000">
                <a:solidFill>
                  <a:schemeClr val="tx1"/>
                </a:solidFill>
                <a:latin typeface="Arial" pitchFamily="34" charset="0"/>
                <a:ea typeface="ＭＳ Ｐゴシック" pitchFamily="50" charset="-128"/>
              </a:defRPr>
            </a:lvl1pPr>
            <a:lvl2pPr marL="742950" indent="-285750" defTabSz="4418013">
              <a:defRPr kumimoji="1" sz="2000">
                <a:solidFill>
                  <a:schemeClr val="tx1"/>
                </a:solidFill>
                <a:latin typeface="Arial" pitchFamily="34" charset="0"/>
                <a:ea typeface="ＭＳ Ｐゴシック" pitchFamily="50" charset="-128"/>
              </a:defRPr>
            </a:lvl2pPr>
            <a:lvl3pPr marL="1143000" indent="-228600" defTabSz="4418013">
              <a:defRPr kumimoji="1" sz="2000">
                <a:solidFill>
                  <a:schemeClr val="tx1"/>
                </a:solidFill>
                <a:latin typeface="Arial" pitchFamily="34" charset="0"/>
                <a:ea typeface="ＭＳ Ｐゴシック" pitchFamily="50" charset="-128"/>
              </a:defRPr>
            </a:lvl3pPr>
            <a:lvl4pPr marL="1600200" indent="-228600" defTabSz="4418013">
              <a:defRPr kumimoji="1" sz="2000">
                <a:solidFill>
                  <a:schemeClr val="tx1"/>
                </a:solidFill>
                <a:latin typeface="Arial" pitchFamily="34" charset="0"/>
                <a:ea typeface="ＭＳ Ｐゴシック" pitchFamily="50" charset="-128"/>
              </a:defRPr>
            </a:lvl4pPr>
            <a:lvl5pPr marL="2057400" indent="-228600" defTabSz="4418013">
              <a:defRPr kumimoji="1" sz="2000">
                <a:solidFill>
                  <a:schemeClr val="tx1"/>
                </a:solidFill>
                <a:latin typeface="Arial" pitchFamily="34" charset="0"/>
                <a:ea typeface="ＭＳ Ｐゴシック" pitchFamily="50" charset="-128"/>
              </a:defRPr>
            </a:lvl5pPr>
            <a:lvl6pPr marL="25146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a:defRPr/>
            </a:pPr>
            <a:r>
              <a:rPr lang="en-US" altLang="ja-JP" sz="3800" i="1" dirty="0">
                <a:solidFill>
                  <a:schemeClr val="bg1"/>
                </a:solidFill>
                <a:latin typeface="Arial Black" pitchFamily="34" charset="0"/>
                <a:cs typeface="Times New Roman" pitchFamily="18" charset="0"/>
              </a:rPr>
              <a:t>Acknowledgments :  </a:t>
            </a:r>
            <a:r>
              <a:rPr lang="ja-JP" altLang="en-US" sz="3000" i="1" dirty="0">
                <a:solidFill>
                  <a:schemeClr val="bg1"/>
                </a:solidFill>
                <a:latin typeface="Arial Black" pitchFamily="34" charset="0"/>
                <a:ea typeface="ＭＳ ゴシック" pitchFamily="49" charset="-128"/>
                <a:cs typeface="Times New Roman" pitchFamily="18" charset="0"/>
              </a:rPr>
              <a:t>本研究の実験の一部は、機器分析評価センター</a:t>
            </a:r>
            <a:r>
              <a:rPr lang="en-US" altLang="ja-JP" sz="3000" i="1" dirty="0">
                <a:solidFill>
                  <a:schemeClr val="bg1"/>
                </a:solidFill>
                <a:latin typeface="Arial Black" pitchFamily="34" charset="0"/>
                <a:ea typeface="ＭＳ ゴシック" pitchFamily="49" charset="-128"/>
                <a:cs typeface="Times New Roman" pitchFamily="18" charset="0"/>
              </a:rPr>
              <a:t>(</a:t>
            </a:r>
            <a:r>
              <a:rPr lang="en-US" altLang="ja-JP" sz="3000" i="1" dirty="0" err="1">
                <a:solidFill>
                  <a:schemeClr val="bg1"/>
                </a:solidFill>
                <a:latin typeface="Arial Black" pitchFamily="34" charset="0"/>
                <a:ea typeface="ＭＳ ゴシック" pitchFamily="49" charset="-128"/>
                <a:cs typeface="Times New Roman" pitchFamily="18" charset="0"/>
              </a:rPr>
              <a:t>SmartLab</a:t>
            </a:r>
            <a:r>
              <a:rPr lang="en-US" altLang="ja-JP" sz="3000" i="1" dirty="0">
                <a:solidFill>
                  <a:schemeClr val="bg1"/>
                </a:solidFill>
                <a:latin typeface="Arial Black" pitchFamily="34" charset="0"/>
                <a:ea typeface="ＭＳ ゴシック" pitchFamily="49" charset="-128"/>
                <a:cs typeface="Times New Roman" pitchFamily="18" charset="0"/>
              </a:rPr>
              <a:t>)</a:t>
            </a:r>
            <a:r>
              <a:rPr lang="ja-JP" altLang="en-US" sz="3000" i="1" dirty="0">
                <a:solidFill>
                  <a:schemeClr val="bg1"/>
                </a:solidFill>
                <a:latin typeface="Arial Black" pitchFamily="34" charset="0"/>
                <a:ea typeface="ＭＳ ゴシック" pitchFamily="49" charset="-128"/>
                <a:cs typeface="Times New Roman" pitchFamily="18" charset="0"/>
              </a:rPr>
              <a:t>・防衛大学校</a:t>
            </a:r>
            <a:r>
              <a:rPr lang="en-US" altLang="ja-JP" sz="3000" i="1" dirty="0">
                <a:solidFill>
                  <a:schemeClr val="bg1"/>
                </a:solidFill>
                <a:latin typeface="Arial Black" pitchFamily="34" charset="0"/>
                <a:ea typeface="ＭＳ ゴシック" pitchFamily="49" charset="-128"/>
                <a:cs typeface="Times New Roman" pitchFamily="18" charset="0"/>
              </a:rPr>
              <a:t>(PEM-2, </a:t>
            </a:r>
            <a:r>
              <a:rPr lang="ja-JP" altLang="en-US" sz="3000" i="1" dirty="0">
                <a:solidFill>
                  <a:schemeClr val="bg1"/>
                </a:solidFill>
                <a:latin typeface="Arial Black" pitchFamily="34" charset="0"/>
                <a:ea typeface="ＭＳ ゴシック" pitchFamily="49" charset="-128"/>
                <a:cs typeface="Times New Roman" pitchFamily="18" charset="0"/>
              </a:rPr>
              <a:t>アーク溶解炉</a:t>
            </a:r>
            <a:r>
              <a:rPr lang="en-US" altLang="ja-JP" sz="3000" i="1" dirty="0">
                <a:solidFill>
                  <a:schemeClr val="bg1"/>
                </a:solidFill>
                <a:latin typeface="Arial Black" pitchFamily="34" charset="0"/>
                <a:ea typeface="ＭＳ ゴシック" pitchFamily="49" charset="-128"/>
                <a:cs typeface="Times New Roman" pitchFamily="18" charset="0"/>
              </a:rPr>
              <a:t>)</a:t>
            </a:r>
            <a:r>
              <a:rPr lang="ja-JP" altLang="en-US" sz="3000" i="1" dirty="0">
                <a:solidFill>
                  <a:schemeClr val="bg1"/>
                </a:solidFill>
                <a:latin typeface="Arial Black" pitchFamily="34" charset="0"/>
                <a:ea typeface="ＭＳ ゴシック" pitchFamily="49" charset="-128"/>
                <a:cs typeface="Times New Roman" pitchFamily="18" charset="0"/>
              </a:rPr>
              <a:t>の装置を利用して実施された。</a:t>
            </a:r>
            <a:endParaRPr lang="ja-JP" altLang="en-US" sz="3000" dirty="0">
              <a:solidFill>
                <a:schemeClr val="bg1"/>
              </a:solidFill>
              <a:latin typeface="Arial Black" pitchFamily="34" charset="0"/>
              <a:ea typeface="ＭＳ ゴシック" pitchFamily="49" charset="-128"/>
            </a:endParaRPr>
          </a:p>
        </p:txBody>
      </p:sp>
      <p:sp>
        <p:nvSpPr>
          <p:cNvPr id="109" name="テキスト ボックス 108"/>
          <p:cNvSpPr txBox="1"/>
          <p:nvPr/>
        </p:nvSpPr>
        <p:spPr>
          <a:xfrm>
            <a:off x="1769443" y="13490527"/>
            <a:ext cx="1210588" cy="707886"/>
          </a:xfrm>
          <a:prstGeom prst="rect">
            <a:avLst/>
          </a:prstGeom>
          <a:noFill/>
        </p:spPr>
        <p:txBody>
          <a:bodyPr wrap="none" rtlCol="0">
            <a:spAutoFit/>
          </a:bodyPr>
          <a:lstStyle/>
          <a:p>
            <a:r>
              <a:rPr lang="ja-JP" altLang="en-US" sz="4000" b="1" dirty="0">
                <a:solidFill>
                  <a:schemeClr val="bg1"/>
                </a:solidFill>
                <a:latin typeface="Times New Roman" panose="02020603050405020304" pitchFamily="18" charset="0"/>
                <a:cs typeface="Times New Roman" panose="02020603050405020304" pitchFamily="18" charset="0"/>
              </a:rPr>
              <a:t>特徴</a:t>
            </a:r>
          </a:p>
        </p:txBody>
      </p:sp>
      <p:sp>
        <p:nvSpPr>
          <p:cNvPr id="204" name="テキスト ボックス 1">
            <a:extLst>
              <a:ext uri="{FF2B5EF4-FFF2-40B4-BE49-F238E27FC236}">
                <a16:creationId xmlns:a16="http://schemas.microsoft.com/office/drawing/2014/main" id="{189E2762-3789-4173-B244-E8AA26F42DB5}"/>
              </a:ext>
            </a:extLst>
          </p:cNvPr>
          <p:cNvSpPr txBox="1">
            <a:spLocks noChangeArrowheads="1"/>
          </p:cNvSpPr>
          <p:nvPr/>
        </p:nvSpPr>
        <p:spPr bwMode="auto">
          <a:xfrm>
            <a:off x="978651" y="5571405"/>
            <a:ext cx="28446413" cy="35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just"/>
            <a:r>
              <a:rPr lang="en-US" altLang="ja-JP" sz="3200" b="1" dirty="0">
                <a:latin typeface="Times New Roman" panose="02020603050405020304" pitchFamily="18" charset="0"/>
              </a:rPr>
              <a:t>Fe</a:t>
            </a:r>
            <a:r>
              <a:rPr lang="en-US" altLang="ja-JP" sz="3200" b="1" baseline="-25000" dirty="0">
                <a:latin typeface="Times New Roman" panose="02020603050405020304" pitchFamily="18" charset="0"/>
              </a:rPr>
              <a:t>2</a:t>
            </a:r>
            <a:r>
              <a:rPr lang="en-US" altLang="ja-JP" sz="3200" b="1" dirty="0">
                <a:latin typeface="Times New Roman" panose="02020603050405020304" pitchFamily="18" charset="0"/>
              </a:rPr>
              <a:t>TiSn</a:t>
            </a:r>
            <a:r>
              <a:rPr lang="ja-JP" altLang="ja-JP" sz="3200" b="1" dirty="0">
                <a:latin typeface="Times New Roman" panose="02020603050405020304" pitchFamily="18" charset="0"/>
              </a:rPr>
              <a:t>は第一原理計算から</a:t>
            </a:r>
            <a:r>
              <a:rPr lang="en-US" altLang="ja-JP" sz="3200" b="1" dirty="0">
                <a:latin typeface="Times New Roman" panose="02020603050405020304" pitchFamily="18" charset="0"/>
              </a:rPr>
              <a:t>200℃</a:t>
            </a:r>
            <a:r>
              <a:rPr lang="ja-JP" altLang="ja-JP" sz="3200" b="1" dirty="0">
                <a:latin typeface="Times New Roman" panose="02020603050405020304" pitchFamily="18" charset="0"/>
              </a:rPr>
              <a:t>以下の低温域において</a:t>
            </a:r>
            <a:r>
              <a:rPr lang="en-US" altLang="ja-JP" sz="3200" b="1" dirty="0">
                <a:latin typeface="Times New Roman" panose="02020603050405020304" pitchFamily="18" charset="0"/>
              </a:rPr>
              <a:t>Fe</a:t>
            </a:r>
            <a:r>
              <a:rPr lang="en-US" altLang="ja-JP" sz="3200" b="1" baseline="-25000" dirty="0">
                <a:latin typeface="Times New Roman" panose="02020603050405020304" pitchFamily="18" charset="0"/>
              </a:rPr>
              <a:t>2</a:t>
            </a:r>
            <a:r>
              <a:rPr lang="en-US" altLang="ja-JP" sz="3200" b="1" dirty="0">
                <a:latin typeface="Times New Roman" panose="02020603050405020304" pitchFamily="18" charset="0"/>
              </a:rPr>
              <a:t>VAl</a:t>
            </a:r>
            <a:r>
              <a:rPr lang="ja-JP" altLang="en-US" sz="3200" b="1" dirty="0">
                <a:latin typeface="Times New Roman" panose="02020603050405020304" pitchFamily="18" charset="0"/>
              </a:rPr>
              <a:t>と比較して</a:t>
            </a:r>
            <a:r>
              <a:rPr lang="ja-JP" altLang="ja-JP" sz="3200" b="1" dirty="0">
                <a:latin typeface="Times New Roman" panose="02020603050405020304" pitchFamily="18" charset="0"/>
              </a:rPr>
              <a:t>高い</a:t>
            </a:r>
            <a:r>
              <a:rPr lang="en-US" altLang="ja-JP" sz="3200" b="1" i="1" dirty="0">
                <a:latin typeface="Times New Roman" panose="02020603050405020304" pitchFamily="18" charset="0"/>
              </a:rPr>
              <a:t>S</a:t>
            </a:r>
            <a:r>
              <a:rPr lang="ja-JP" altLang="ja-JP" sz="3200" b="1" dirty="0">
                <a:latin typeface="Times New Roman" panose="02020603050405020304" pitchFamily="18" charset="0"/>
              </a:rPr>
              <a:t>を示すことが予測されて</a:t>
            </a:r>
            <a:r>
              <a:rPr lang="ja-JP" altLang="en-US" sz="3200" b="1" dirty="0">
                <a:latin typeface="Times New Roman" panose="02020603050405020304" pitchFamily="18" charset="0"/>
              </a:rPr>
              <a:t>いる。</a:t>
            </a:r>
            <a:r>
              <a:rPr lang="ja-JP" altLang="ja-JP" sz="3200" b="1" dirty="0">
                <a:latin typeface="Times New Roman" panose="02020603050405020304" pitchFamily="18" charset="0"/>
              </a:rPr>
              <a:t>また</a:t>
            </a:r>
            <a:r>
              <a:rPr lang="en-US" altLang="ja-JP" sz="3200" b="1" dirty="0">
                <a:latin typeface="Times New Roman" panose="02020603050405020304" pitchFamily="18" charset="0"/>
              </a:rPr>
              <a:t>300K</a:t>
            </a:r>
            <a:r>
              <a:rPr lang="ja-JP" altLang="ja-JP" sz="3200" b="1" dirty="0">
                <a:latin typeface="Times New Roman" panose="02020603050405020304" pitchFamily="18" charset="0"/>
              </a:rPr>
              <a:t>において</a:t>
            </a:r>
            <a:r>
              <a:rPr lang="en-US" altLang="ja-JP" sz="3200" b="1" dirty="0">
                <a:latin typeface="Times New Roman" panose="02020603050405020304" pitchFamily="18" charset="0"/>
              </a:rPr>
              <a:t>7~8W/</a:t>
            </a:r>
            <a:r>
              <a:rPr lang="en-US" altLang="ja-JP" sz="3200" b="1" dirty="0" err="1">
                <a:latin typeface="Times New Roman" panose="02020603050405020304" pitchFamily="18" charset="0"/>
              </a:rPr>
              <a:t>mK</a:t>
            </a:r>
            <a:r>
              <a:rPr lang="ja-JP" altLang="ja-JP" sz="3200" b="1" dirty="0">
                <a:latin typeface="Times New Roman" panose="02020603050405020304" pitchFamily="18" charset="0"/>
              </a:rPr>
              <a:t>という</a:t>
            </a:r>
            <a:r>
              <a:rPr lang="en-US" altLang="ja-JP" sz="3200" b="1" dirty="0">
                <a:latin typeface="Times New Roman" panose="02020603050405020304" pitchFamily="18" charset="0"/>
              </a:rPr>
              <a:t>Fe</a:t>
            </a:r>
            <a:r>
              <a:rPr lang="en-US" altLang="ja-JP" sz="3200" b="1" baseline="-25000" dirty="0">
                <a:latin typeface="Times New Roman" panose="02020603050405020304" pitchFamily="18" charset="0"/>
              </a:rPr>
              <a:t>2</a:t>
            </a:r>
            <a:r>
              <a:rPr lang="en-US" altLang="ja-JP" sz="3200" b="1" dirty="0">
                <a:latin typeface="Times New Roman" panose="02020603050405020304" pitchFamily="18" charset="0"/>
              </a:rPr>
              <a:t>VAl</a:t>
            </a:r>
            <a:r>
              <a:rPr lang="ja-JP" altLang="ja-JP" sz="3200" b="1" dirty="0">
                <a:latin typeface="Times New Roman" panose="02020603050405020304" pitchFamily="18" charset="0"/>
              </a:rPr>
              <a:t>の</a:t>
            </a:r>
            <a:r>
              <a:rPr lang="en-US" altLang="ja-JP" sz="3200" b="1" dirty="0">
                <a:latin typeface="Times New Roman" panose="02020603050405020304" pitchFamily="18" charset="0"/>
              </a:rPr>
              <a:t>28W/</a:t>
            </a:r>
            <a:r>
              <a:rPr lang="en-US" altLang="ja-JP" sz="3200" b="1" dirty="0" err="1">
                <a:latin typeface="Times New Roman" panose="02020603050405020304" pitchFamily="18" charset="0"/>
              </a:rPr>
              <a:t>mK</a:t>
            </a:r>
            <a:r>
              <a:rPr lang="ja-JP" altLang="ja-JP" sz="3200" b="1" dirty="0">
                <a:latin typeface="Times New Roman" panose="02020603050405020304" pitchFamily="18" charset="0"/>
              </a:rPr>
              <a:t>と比較してかなり低い熱伝導率</a:t>
            </a:r>
            <a:r>
              <a:rPr lang="en-US" altLang="ja-JP" sz="3200" b="1" i="1" dirty="0">
                <a:latin typeface="Times New Roman" panose="02020603050405020304" pitchFamily="18" charset="0"/>
              </a:rPr>
              <a:t>κ</a:t>
            </a:r>
            <a:r>
              <a:rPr lang="ja-JP" altLang="ja-JP" sz="3200" b="1" dirty="0">
                <a:latin typeface="Times New Roman" panose="02020603050405020304" pitchFamily="18" charset="0"/>
              </a:rPr>
              <a:t>を示していることから熱電材料として高い性能が期待される</a:t>
            </a:r>
            <a:r>
              <a:rPr lang="ja-JP" altLang="en-US" sz="3200" b="1" dirty="0">
                <a:latin typeface="Times New Roman" panose="02020603050405020304" pitchFamily="18" charset="0"/>
              </a:rPr>
              <a:t>。</a:t>
            </a:r>
            <a:r>
              <a:rPr lang="ja-JP" altLang="ja-JP" sz="3200" b="1" dirty="0">
                <a:latin typeface="Times New Roman" panose="02020603050405020304" pitchFamily="18" charset="0"/>
              </a:rPr>
              <a:t>しかし</a:t>
            </a:r>
            <a:r>
              <a:rPr lang="ja-JP" altLang="en-US" sz="3200" b="1" dirty="0">
                <a:latin typeface="Times New Roman" panose="02020603050405020304" pitchFamily="18" charset="0"/>
              </a:rPr>
              <a:t>、</a:t>
            </a:r>
            <a:r>
              <a:rPr lang="ja-JP" altLang="ja-JP" sz="3200" b="1" dirty="0">
                <a:latin typeface="Times New Roman" panose="02020603050405020304" pitchFamily="18" charset="0"/>
              </a:rPr>
              <a:t>その</a:t>
            </a:r>
            <a:r>
              <a:rPr lang="en-US" altLang="ja-JP" sz="3200" b="1" i="1" dirty="0">
                <a:latin typeface="Times New Roman" panose="02020603050405020304" pitchFamily="18" charset="0"/>
              </a:rPr>
              <a:t>S</a:t>
            </a:r>
            <a:r>
              <a:rPr lang="ja-JP" altLang="ja-JP" sz="3200" b="1" dirty="0">
                <a:latin typeface="Times New Roman" panose="02020603050405020304" pitchFamily="18" charset="0"/>
              </a:rPr>
              <a:t>は</a:t>
            </a:r>
            <a:r>
              <a:rPr lang="ja-JP" altLang="en-US" sz="3200" b="1" dirty="0">
                <a:latin typeface="Times New Roman" panose="02020603050405020304" pitchFamily="18" charset="0"/>
              </a:rPr>
              <a:t>化学量論組成では室温で</a:t>
            </a:r>
            <a:r>
              <a:rPr lang="en-US" altLang="ja-JP" sz="3200" b="1" dirty="0">
                <a:latin typeface="Times New Roman" panose="02020603050405020304" pitchFamily="18" charset="0"/>
              </a:rPr>
              <a:t>30</a:t>
            </a:r>
            <a:r>
              <a:rPr lang="en-US" altLang="ja-JP" sz="3200" b="1" i="1" dirty="0">
                <a:latin typeface="Times New Roman" panose="02020603050405020304" pitchFamily="18" charset="0"/>
              </a:rPr>
              <a:t>μ</a:t>
            </a:r>
            <a:r>
              <a:rPr lang="en-US" altLang="ja-JP" sz="3200" b="1" dirty="0">
                <a:latin typeface="Times New Roman" panose="02020603050405020304" pitchFamily="18" charset="0"/>
              </a:rPr>
              <a:t>V/K</a:t>
            </a:r>
            <a:r>
              <a:rPr lang="ja-JP" altLang="en-US" sz="3200" b="1" dirty="0">
                <a:latin typeface="Times New Roman" panose="02020603050405020304" pitchFamily="18" charset="0"/>
              </a:rPr>
              <a:t>と低い値を示すに留まっている。また、一般にフル・ホイスラー合金では熱電特性向上に第四元素置換が効果的に用いられている。そこで本研究では、</a:t>
            </a:r>
            <a:r>
              <a:rPr lang="en-US" altLang="ja-JP" sz="3200" b="1" dirty="0">
                <a:latin typeface="Times New Roman" panose="02020603050405020304" pitchFamily="18" charset="0"/>
              </a:rPr>
              <a:t>Fe</a:t>
            </a:r>
            <a:r>
              <a:rPr lang="ja-JP" altLang="en-US" sz="3200" b="1" dirty="0">
                <a:latin typeface="Times New Roman" panose="02020603050405020304" pitchFamily="18" charset="0"/>
              </a:rPr>
              <a:t>サイトに</a:t>
            </a:r>
            <a:r>
              <a:rPr lang="en-US" altLang="ja-JP" sz="3200" b="1" dirty="0">
                <a:latin typeface="Times New Roman" panose="02020603050405020304" pitchFamily="18" charset="0"/>
              </a:rPr>
              <a:t>Co</a:t>
            </a:r>
            <a:r>
              <a:rPr lang="ja-JP" altLang="en-US" sz="3200" b="1" dirty="0">
                <a:latin typeface="Times New Roman" panose="02020603050405020304" pitchFamily="18" charset="0"/>
              </a:rPr>
              <a:t>を置換し価電子濃度</a:t>
            </a:r>
            <a:r>
              <a:rPr lang="en-US" altLang="ja-JP" sz="3200" b="1" dirty="0">
                <a:latin typeface="Times New Roman" panose="02020603050405020304" pitchFamily="18" charset="0"/>
              </a:rPr>
              <a:t>VEC=6+0.25x</a:t>
            </a:r>
            <a:r>
              <a:rPr lang="ja-JP" altLang="en-US" sz="3200" b="1" dirty="0">
                <a:latin typeface="Times New Roman" panose="02020603050405020304" pitchFamily="18" charset="0"/>
              </a:rPr>
              <a:t>と変化させた試料を作製し、フェルミ準位の最適化を図る事で</a:t>
            </a:r>
            <a:r>
              <a:rPr lang="en-US" altLang="ja-JP" sz="3200" b="1" dirty="0">
                <a:latin typeface="Times New Roman" panose="02020603050405020304" pitchFamily="18" charset="0"/>
              </a:rPr>
              <a:t>Fe2TiSn</a:t>
            </a:r>
            <a:r>
              <a:rPr lang="ja-JP" altLang="en-US" sz="3200" b="1" dirty="0">
                <a:latin typeface="Times New Roman" panose="02020603050405020304" pitchFamily="18" charset="0"/>
              </a:rPr>
              <a:t>系合金の更なる熱電特性向上を</a:t>
            </a:r>
            <a:r>
              <a:rPr lang="ja-JP" altLang="ja-JP" sz="3200" b="1" dirty="0">
                <a:latin typeface="Times New Roman" panose="02020603050405020304" pitchFamily="18" charset="0"/>
              </a:rPr>
              <a:t>目的とする</a:t>
            </a:r>
            <a:r>
              <a:rPr lang="ja-JP" altLang="en-US" sz="3200" b="1" dirty="0">
                <a:latin typeface="Times New Roman" panose="02020603050405020304" pitchFamily="18" charset="0"/>
              </a:rPr>
              <a:t>。</a:t>
            </a:r>
            <a:r>
              <a:rPr lang="en-US" altLang="ja-JP" sz="3200" b="1" dirty="0">
                <a:latin typeface="Times New Roman" panose="02020603050405020304" pitchFamily="18" charset="0"/>
              </a:rPr>
              <a:t>Co</a:t>
            </a:r>
            <a:r>
              <a:rPr lang="ja-JP" altLang="en-US" sz="3200" b="1" dirty="0">
                <a:latin typeface="Times New Roman" panose="02020603050405020304" pitchFamily="18" charset="0"/>
              </a:rPr>
              <a:t>置換量</a:t>
            </a:r>
            <a:r>
              <a:rPr lang="en-US" altLang="ja-JP" sz="3200" b="1" dirty="0">
                <a:latin typeface="Times New Roman" panose="02020603050405020304" pitchFamily="18" charset="0"/>
              </a:rPr>
              <a:t>(x = 0.00, 0.02, 0.04, 0.06, 0.08, 0.10, 0.25, 0.50, 0.75, 1.00) </a:t>
            </a:r>
            <a:r>
              <a:rPr lang="ja-JP" altLang="en-US" sz="3200" b="1" dirty="0">
                <a:latin typeface="Times New Roman" panose="02020603050405020304" pitchFamily="18" charset="0"/>
              </a:rPr>
              <a:t>を変化させた試料</a:t>
            </a:r>
            <a:r>
              <a:rPr lang="ja-JP" altLang="ja-JP" sz="3200" b="1" dirty="0">
                <a:latin typeface="Times New Roman" panose="02020603050405020304" pitchFamily="18" charset="0"/>
              </a:rPr>
              <a:t>を</a:t>
            </a:r>
            <a:r>
              <a:rPr lang="en-US" altLang="ja-JP" sz="3200" b="1" dirty="0">
                <a:latin typeface="Times New Roman" panose="02020603050405020304" pitchFamily="18" charset="0"/>
              </a:rPr>
              <a:t>10</a:t>
            </a:r>
            <a:r>
              <a:rPr lang="ja-JP" altLang="en-US" sz="3200" b="1" dirty="0">
                <a:latin typeface="Times New Roman" panose="02020603050405020304" pitchFamily="18" charset="0"/>
              </a:rPr>
              <a:t>種類</a:t>
            </a:r>
            <a:r>
              <a:rPr lang="ja-JP" altLang="ja-JP" sz="3200" b="1" dirty="0">
                <a:latin typeface="Times New Roman" panose="02020603050405020304" pitchFamily="18" charset="0"/>
              </a:rPr>
              <a:t>作製し</a:t>
            </a:r>
            <a:r>
              <a:rPr lang="ja-JP" altLang="en-US" sz="3200" b="1" dirty="0">
                <a:latin typeface="Times New Roman" panose="02020603050405020304" pitchFamily="18" charset="0"/>
              </a:rPr>
              <a:t>、各組成で</a:t>
            </a:r>
            <a:r>
              <a:rPr lang="en-US" altLang="ja-JP" sz="3200" b="1" dirty="0">
                <a:latin typeface="Times New Roman" panose="02020603050405020304" pitchFamily="18" charset="0"/>
              </a:rPr>
              <a:t>XRD</a:t>
            </a:r>
            <a:r>
              <a:rPr lang="ja-JP" altLang="en-US" sz="3200" b="1" dirty="0">
                <a:latin typeface="Times New Roman" panose="02020603050405020304" pitchFamily="18" charset="0"/>
              </a:rPr>
              <a:t>測定による結晶構造解析および</a:t>
            </a:r>
            <a:r>
              <a:rPr lang="ja-JP" altLang="ja-JP" sz="3200" b="1" dirty="0">
                <a:latin typeface="Times New Roman" panose="02020603050405020304" pitchFamily="18" charset="0"/>
              </a:rPr>
              <a:t>熱電特性の評価を行った</a:t>
            </a:r>
            <a:r>
              <a:rPr lang="ja-JP" altLang="en-US" sz="3200" b="1" dirty="0">
                <a:latin typeface="Times New Roman" panose="02020603050405020304" pitchFamily="18" charset="0"/>
              </a:rPr>
              <a:t>。</a:t>
            </a:r>
            <a:r>
              <a:rPr lang="ja-JP" altLang="ja-JP" sz="3200" b="1" dirty="0">
                <a:latin typeface="Times New Roman" panose="02020603050405020304" pitchFamily="18" charset="0"/>
              </a:rPr>
              <a:t>その結果</a:t>
            </a:r>
            <a:r>
              <a:rPr lang="ja-JP" altLang="en-US" sz="3200" b="1" dirty="0">
                <a:latin typeface="Times New Roman" panose="02020603050405020304" pitchFamily="18" charset="0"/>
              </a:rPr>
              <a:t>、置換量</a:t>
            </a:r>
            <a:r>
              <a:rPr lang="en-US" altLang="ja-JP" sz="3200" b="1" dirty="0">
                <a:latin typeface="Times New Roman" panose="02020603050405020304" pitchFamily="18" charset="0"/>
              </a:rPr>
              <a:t>x</a:t>
            </a:r>
            <a:r>
              <a:rPr lang="ja-JP" altLang="en-US" sz="3200" b="1" dirty="0">
                <a:latin typeface="Times New Roman" panose="02020603050405020304" pitchFamily="18" charset="0"/>
              </a:rPr>
              <a:t>の増加に従い</a:t>
            </a:r>
            <a:r>
              <a:rPr lang="en-US" altLang="ja-JP" sz="3200" b="1" i="1" dirty="0">
                <a:latin typeface="Times New Roman" panose="02020603050405020304" pitchFamily="18" charset="0"/>
              </a:rPr>
              <a:t>S</a:t>
            </a:r>
            <a:r>
              <a:rPr lang="ja-JP" altLang="en-US" sz="3200" b="1" dirty="0">
                <a:latin typeface="Times New Roman" panose="02020603050405020304" pitchFamily="18" charset="0"/>
              </a:rPr>
              <a:t>の絶対値は減少し、特に </a:t>
            </a:r>
            <a:r>
              <a:rPr lang="en-US" altLang="ja-JP" sz="3200" b="1" dirty="0">
                <a:latin typeface="Times New Roman" panose="02020603050405020304" pitchFamily="18" charset="0"/>
              </a:rPr>
              <a:t>x = 1.00</a:t>
            </a:r>
            <a:r>
              <a:rPr lang="ja-JP" altLang="en-US" sz="3200" b="1" dirty="0">
                <a:latin typeface="Times New Roman" panose="02020603050405020304" pitchFamily="18" charset="0"/>
              </a:rPr>
              <a:t>で、</a:t>
            </a:r>
            <a:r>
              <a:rPr lang="en-US" altLang="ja-JP" sz="3200" b="1" dirty="0">
                <a:latin typeface="Times New Roman" panose="02020603050405020304" pitchFamily="18" charset="0"/>
              </a:rPr>
              <a:t>300K</a:t>
            </a:r>
            <a:r>
              <a:rPr lang="ja-JP" altLang="en-US" sz="3200" b="1" dirty="0">
                <a:latin typeface="Times New Roman" panose="02020603050405020304" pitchFamily="18" charset="0"/>
              </a:rPr>
              <a:t>において最大の</a:t>
            </a:r>
            <a:r>
              <a:rPr lang="en-US" altLang="ja-JP" sz="3200" b="1" dirty="0">
                <a:latin typeface="Times New Roman" panose="02020603050405020304" pitchFamily="18" charset="0"/>
              </a:rPr>
              <a:t>n</a:t>
            </a:r>
            <a:r>
              <a:rPr lang="ja-JP" altLang="en-US" sz="3200" b="1" dirty="0">
                <a:latin typeface="Times New Roman" panose="02020603050405020304" pitchFamily="18" charset="0"/>
              </a:rPr>
              <a:t>型熱電特性である</a:t>
            </a:r>
            <a:r>
              <a:rPr lang="en-US" altLang="ja-JP" sz="3200" b="1" i="1" dirty="0">
                <a:latin typeface="Times New Roman" panose="02020603050405020304" pitchFamily="18" charset="0"/>
              </a:rPr>
              <a:t>S </a:t>
            </a:r>
            <a:r>
              <a:rPr lang="en-US" altLang="ja-JP" sz="3200" b="1" dirty="0">
                <a:latin typeface="Times New Roman" panose="02020603050405020304" pitchFamily="18" charset="0"/>
              </a:rPr>
              <a:t>= </a:t>
            </a:r>
            <a:r>
              <a:rPr lang="ja-JP" altLang="en-US" sz="3200" b="1" dirty="0">
                <a:latin typeface="Times New Roman" panose="02020603050405020304" pitchFamily="18" charset="0"/>
              </a:rPr>
              <a:t>－</a:t>
            </a:r>
            <a:r>
              <a:rPr lang="en-US" altLang="ja-JP" sz="3200" b="1" dirty="0">
                <a:latin typeface="Times New Roman" panose="02020603050405020304" pitchFamily="18" charset="0"/>
              </a:rPr>
              <a:t>38</a:t>
            </a:r>
            <a:r>
              <a:rPr lang="en-US" altLang="ja-JP" sz="3200" b="1" i="1" dirty="0">
                <a:latin typeface="Times New Roman" panose="02020603050405020304" pitchFamily="18" charset="0"/>
              </a:rPr>
              <a:t>μ</a:t>
            </a:r>
            <a:r>
              <a:rPr lang="en-US" altLang="ja-JP" sz="3200" b="1" dirty="0">
                <a:latin typeface="Times New Roman" panose="02020603050405020304" pitchFamily="18" charset="0"/>
              </a:rPr>
              <a:t>V/K</a:t>
            </a:r>
            <a:r>
              <a:rPr lang="ja-JP" altLang="en-US" sz="3200" b="1" dirty="0">
                <a:latin typeface="Times New Roman" panose="02020603050405020304" pitchFamily="18" charset="0"/>
              </a:rPr>
              <a:t>を示した。このときの価電子濃度は</a:t>
            </a:r>
            <a:r>
              <a:rPr lang="en-US" altLang="ja-JP" sz="3200" b="1" dirty="0">
                <a:latin typeface="Times New Roman" panose="02020603050405020304" pitchFamily="18" charset="0"/>
              </a:rPr>
              <a:t>VEC = 6.25</a:t>
            </a:r>
            <a:r>
              <a:rPr lang="ja-JP" altLang="en-US" sz="3200" b="1" dirty="0">
                <a:latin typeface="Times New Roman" panose="02020603050405020304" pitchFamily="18" charset="0"/>
              </a:rPr>
              <a:t>であり、</a:t>
            </a:r>
            <a:r>
              <a:rPr lang="en-US" altLang="ja-JP" sz="3200" b="1" dirty="0">
                <a:latin typeface="Times New Roman" panose="02020603050405020304" pitchFamily="18" charset="0"/>
              </a:rPr>
              <a:t>VEC = 6.01</a:t>
            </a:r>
            <a:r>
              <a:rPr lang="ja-JP" altLang="en-US" sz="3200" b="1" dirty="0">
                <a:latin typeface="Times New Roman" panose="02020603050405020304" pitchFamily="18" charset="0"/>
              </a:rPr>
              <a:t>付近で最大の</a:t>
            </a:r>
            <a:r>
              <a:rPr lang="en-US" altLang="ja-JP" sz="3200" b="1" dirty="0">
                <a:latin typeface="Times New Roman" panose="02020603050405020304" pitchFamily="18" charset="0"/>
              </a:rPr>
              <a:t>n</a:t>
            </a:r>
            <a:r>
              <a:rPr lang="ja-JP" altLang="en-US" sz="3200" b="1" dirty="0">
                <a:latin typeface="Times New Roman" panose="02020603050405020304" pitchFamily="18" charset="0"/>
              </a:rPr>
              <a:t>型特性を示す他のフル・ホイスラー合金と比較して元素置換に対する熱電特性の変化が鈍感である可能性が示唆された。</a:t>
            </a:r>
            <a:endParaRPr lang="ja-JP" altLang="en-US" sz="3200" b="1" dirty="0">
              <a:solidFill>
                <a:schemeClr val="bg1"/>
              </a:solidFill>
              <a:latin typeface="Times New Roman" panose="02020603050405020304" pitchFamily="18" charset="0"/>
            </a:endParaRPr>
          </a:p>
        </p:txBody>
      </p:sp>
      <p:sp>
        <p:nvSpPr>
          <p:cNvPr id="207" name="テキスト ボックス 206"/>
          <p:cNvSpPr txBox="1"/>
          <p:nvPr/>
        </p:nvSpPr>
        <p:spPr>
          <a:xfrm>
            <a:off x="1351095" y="38582047"/>
            <a:ext cx="3343191" cy="923330"/>
          </a:xfrm>
          <a:prstGeom prst="rect">
            <a:avLst/>
          </a:prstGeom>
          <a:noFill/>
        </p:spPr>
        <p:txBody>
          <a:bodyPr wrap="square" rtlCol="0">
            <a:spAutoFit/>
          </a:bodyPr>
          <a:lstStyle/>
          <a:p>
            <a:r>
              <a:rPr lang="en-US" altLang="ja-JP" sz="5400" b="1" u="sng" dirty="0">
                <a:solidFill>
                  <a:schemeClr val="bg1"/>
                </a:solidFill>
              </a:rPr>
              <a:t>Summary</a:t>
            </a:r>
            <a:endParaRPr kumimoji="1" lang="ja-JP" altLang="en-US" sz="5400" b="1" u="sng" dirty="0">
              <a:solidFill>
                <a:schemeClr val="bg1"/>
              </a:solidFill>
            </a:endParaRPr>
          </a:p>
        </p:txBody>
      </p:sp>
      <p:sp>
        <p:nvSpPr>
          <p:cNvPr id="193" name="正方形/長方形 192"/>
          <p:cNvSpPr/>
          <p:nvPr/>
        </p:nvSpPr>
        <p:spPr>
          <a:xfrm>
            <a:off x="8263054" y="30953284"/>
            <a:ext cx="6624000"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22085439" y="30961021"/>
            <a:ext cx="6027221"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48">
            <a:extLst>
              <a:ext uri="{FF2B5EF4-FFF2-40B4-BE49-F238E27FC236}">
                <a16:creationId xmlns:a16="http://schemas.microsoft.com/office/drawing/2014/main" id="{2CF7A160-B9E3-4A41-A45E-CB98696C779F}"/>
              </a:ext>
            </a:extLst>
          </p:cNvPr>
          <p:cNvSpPr txBox="1">
            <a:spLocks noChangeArrowheads="1"/>
          </p:cNvSpPr>
          <p:nvPr/>
        </p:nvSpPr>
        <p:spPr bwMode="auto">
          <a:xfrm>
            <a:off x="23339273" y="31037337"/>
            <a:ext cx="3519551"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t>無次元性能指数 </a:t>
            </a:r>
            <a:r>
              <a:rPr lang="en-US" altLang="ja-JP" sz="2800" b="1" i="1" dirty="0"/>
              <a:t>ZT</a:t>
            </a:r>
          </a:p>
        </p:txBody>
      </p:sp>
      <p:grpSp>
        <p:nvGrpSpPr>
          <p:cNvPr id="2052" name="グループ化 2051">
            <a:extLst>
              <a:ext uri="{FF2B5EF4-FFF2-40B4-BE49-F238E27FC236}">
                <a16:creationId xmlns:a16="http://schemas.microsoft.com/office/drawing/2014/main" id="{E062C24B-EE1F-4184-BB78-1C76E8CA20AC}"/>
              </a:ext>
            </a:extLst>
          </p:cNvPr>
          <p:cNvGrpSpPr/>
          <p:nvPr/>
        </p:nvGrpSpPr>
        <p:grpSpPr>
          <a:xfrm>
            <a:off x="15119791" y="22906320"/>
            <a:ext cx="13212000" cy="698400"/>
            <a:chOff x="21343730" y="22946880"/>
            <a:chExt cx="5384961" cy="699749"/>
          </a:xfrm>
        </p:grpSpPr>
        <p:sp>
          <p:nvSpPr>
            <p:cNvPr id="211" name="正方形/長方形 210"/>
            <p:cNvSpPr/>
            <p:nvPr/>
          </p:nvSpPr>
          <p:spPr>
            <a:xfrm>
              <a:off x="21343730" y="22946880"/>
              <a:ext cx="5384961"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テキスト ボックス 216">
              <a:extLst>
                <a:ext uri="{FF2B5EF4-FFF2-40B4-BE49-F238E27FC236}">
                  <a16:creationId xmlns:a16="http://schemas.microsoft.com/office/drawing/2014/main" id="{61C9BACC-EA23-4B1F-8FE3-D376A4C47869}"/>
                </a:ext>
              </a:extLst>
            </p:cNvPr>
            <p:cNvSpPr txBox="1">
              <a:spLocks noChangeArrowheads="1"/>
            </p:cNvSpPr>
            <p:nvPr/>
          </p:nvSpPr>
          <p:spPr bwMode="auto">
            <a:xfrm>
              <a:off x="21676731" y="23035150"/>
              <a:ext cx="4714828"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r>
                <a:rPr lang="ja-JP" altLang="en-US" sz="2800" b="1" dirty="0"/>
                <a:t>ゼーベック係数</a:t>
              </a:r>
              <a:endParaRPr lang="en-US" altLang="ja-JP" sz="2800" b="1" dirty="0"/>
            </a:p>
          </p:txBody>
        </p:sp>
      </p:grpSp>
      <p:grpSp>
        <p:nvGrpSpPr>
          <p:cNvPr id="2053" name="グループ化 2052">
            <a:extLst>
              <a:ext uri="{FF2B5EF4-FFF2-40B4-BE49-F238E27FC236}">
                <a16:creationId xmlns:a16="http://schemas.microsoft.com/office/drawing/2014/main" id="{6EEF1516-5E04-47BA-9A65-925BAA463B1A}"/>
              </a:ext>
            </a:extLst>
          </p:cNvPr>
          <p:cNvGrpSpPr/>
          <p:nvPr/>
        </p:nvGrpSpPr>
        <p:grpSpPr>
          <a:xfrm>
            <a:off x="1514004" y="30958882"/>
            <a:ext cx="6393038" cy="699749"/>
            <a:chOff x="1877829" y="33063153"/>
            <a:chExt cx="4712556" cy="699749"/>
          </a:xfrm>
        </p:grpSpPr>
        <p:sp>
          <p:nvSpPr>
            <p:cNvPr id="209" name="正方形/長方形 208"/>
            <p:cNvSpPr/>
            <p:nvPr/>
          </p:nvSpPr>
          <p:spPr>
            <a:xfrm>
              <a:off x="1877829" y="33063153"/>
              <a:ext cx="4712556"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テキスト ボックス 215">
              <a:extLst>
                <a:ext uri="{FF2B5EF4-FFF2-40B4-BE49-F238E27FC236}">
                  <a16:creationId xmlns:a16="http://schemas.microsoft.com/office/drawing/2014/main" id="{8486B44F-5323-4804-87FC-0B95943D88DD}"/>
                </a:ext>
              </a:extLst>
            </p:cNvPr>
            <p:cNvSpPr txBox="1">
              <a:spLocks noChangeArrowheads="1"/>
            </p:cNvSpPr>
            <p:nvPr/>
          </p:nvSpPr>
          <p:spPr bwMode="auto">
            <a:xfrm>
              <a:off x="3218900" y="33169933"/>
              <a:ext cx="2030413"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電気抵抗率</a:t>
              </a:r>
              <a:endParaRPr kumimoji="1" lang="en-US" altLang="ja-JP"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grpSp>
      <p:sp>
        <p:nvSpPr>
          <p:cNvPr id="215" name="テキスト ボックス 215">
            <a:extLst>
              <a:ext uri="{FF2B5EF4-FFF2-40B4-BE49-F238E27FC236}">
                <a16:creationId xmlns:a16="http://schemas.microsoft.com/office/drawing/2014/main" id="{8486B44F-5323-4804-87FC-0B95943D88DD}"/>
              </a:ext>
            </a:extLst>
          </p:cNvPr>
          <p:cNvSpPr txBox="1">
            <a:spLocks noChangeArrowheads="1"/>
          </p:cNvSpPr>
          <p:nvPr/>
        </p:nvSpPr>
        <p:spPr bwMode="auto">
          <a:xfrm>
            <a:off x="10570371" y="31096782"/>
            <a:ext cx="2030413"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rPr>
              <a:t>熱伝導率</a:t>
            </a:r>
            <a:endParaRPr kumimoji="1" lang="en-US" altLang="ja-JP"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331" name="テキスト ボックス 330">
            <a:extLst>
              <a:ext uri="{FF2B5EF4-FFF2-40B4-BE49-F238E27FC236}">
                <a16:creationId xmlns:a16="http://schemas.microsoft.com/office/drawing/2014/main" id="{0582B44C-64C7-4FEE-8092-368D17D06782}"/>
              </a:ext>
            </a:extLst>
          </p:cNvPr>
          <p:cNvSpPr txBox="1"/>
          <p:nvPr/>
        </p:nvSpPr>
        <p:spPr>
          <a:xfrm>
            <a:off x="14728876" y="9696739"/>
            <a:ext cx="4152227" cy="830997"/>
          </a:xfrm>
          <a:prstGeom prst="rect">
            <a:avLst/>
          </a:prstGeom>
          <a:noFill/>
        </p:spPr>
        <p:txBody>
          <a:bodyPr wrap="none" rtlCol="0">
            <a:spAutoFit/>
          </a:bodyPr>
          <a:lstStyle/>
          <a:p>
            <a:r>
              <a:rPr lang="en-US" altLang="ja-JP" sz="4800" b="1" dirty="0">
                <a:solidFill>
                  <a:schemeClr val="bg1"/>
                </a:solidFill>
                <a:latin typeface="Times New Roman" panose="02020603050405020304" pitchFamily="18" charset="0"/>
                <a:cs typeface="Times New Roman" panose="02020603050405020304" pitchFamily="18" charset="0"/>
              </a:rPr>
              <a:t>Fe</a:t>
            </a:r>
            <a:r>
              <a:rPr lang="en-US" altLang="ja-JP" sz="4800" b="1" baseline="-25000" dirty="0">
                <a:solidFill>
                  <a:schemeClr val="bg1"/>
                </a:solidFill>
                <a:latin typeface="Times New Roman" panose="02020603050405020304" pitchFamily="18" charset="0"/>
                <a:cs typeface="Times New Roman" panose="02020603050405020304" pitchFamily="18" charset="0"/>
              </a:rPr>
              <a:t>2</a:t>
            </a:r>
            <a:r>
              <a:rPr lang="en-US" altLang="ja-JP" sz="4800" b="1" dirty="0">
                <a:solidFill>
                  <a:schemeClr val="bg1"/>
                </a:solidFill>
                <a:latin typeface="Times New Roman" panose="02020603050405020304" pitchFamily="18" charset="0"/>
                <a:cs typeface="Times New Roman" panose="02020603050405020304" pitchFamily="18" charset="0"/>
              </a:rPr>
              <a:t>TiSn</a:t>
            </a:r>
            <a:r>
              <a:rPr lang="ja-JP" altLang="en-US" sz="4800" b="1" dirty="0">
                <a:solidFill>
                  <a:schemeClr val="bg1"/>
                </a:solidFill>
                <a:cs typeface="Arial" panose="020B0604020202020204" pitchFamily="34" charset="0"/>
              </a:rPr>
              <a:t>系合金</a:t>
            </a:r>
          </a:p>
        </p:txBody>
      </p:sp>
      <p:sp>
        <p:nvSpPr>
          <p:cNvPr id="333" name="テキスト ボックス 332">
            <a:extLst>
              <a:ext uri="{FF2B5EF4-FFF2-40B4-BE49-F238E27FC236}">
                <a16:creationId xmlns:a16="http://schemas.microsoft.com/office/drawing/2014/main" id="{CD77BB13-DBE7-483B-8202-9288364888DF}"/>
              </a:ext>
            </a:extLst>
          </p:cNvPr>
          <p:cNvSpPr txBox="1"/>
          <p:nvPr/>
        </p:nvSpPr>
        <p:spPr>
          <a:xfrm>
            <a:off x="16664778" y="12946303"/>
            <a:ext cx="5425223" cy="1569660"/>
          </a:xfrm>
          <a:prstGeom prst="rect">
            <a:avLst/>
          </a:prstGeom>
          <a:noFill/>
        </p:spPr>
        <p:txBody>
          <a:bodyPr wrap="square" rtlCol="0">
            <a:spAutoFit/>
          </a:bodyPr>
          <a:lstStyle/>
          <a:p>
            <a:pPr algn="just"/>
            <a:r>
              <a:rPr lang="ja-JP" altLang="en-US" sz="3200" dirty="0">
                <a:solidFill>
                  <a:schemeClr val="bg1"/>
                </a:solidFill>
                <a:latin typeface="Times New Roman" panose="02020603050405020304" pitchFamily="18" charset="0"/>
                <a:cs typeface="Times New Roman" panose="02020603050405020304" pitchFamily="18" charset="0"/>
              </a:rPr>
              <a:t>一方</a:t>
            </a:r>
            <a:endParaRPr lang="en-US" altLang="ja-JP" sz="3200" dirty="0">
              <a:solidFill>
                <a:schemeClr val="bg1"/>
              </a:solidFill>
              <a:latin typeface="Times New Roman" panose="02020603050405020304" pitchFamily="18" charset="0"/>
              <a:cs typeface="Times New Roman" panose="02020603050405020304" pitchFamily="18" charset="0"/>
            </a:endParaRPr>
          </a:p>
          <a:p>
            <a:pPr algn="just"/>
            <a:r>
              <a:rPr lang="ja-JP" altLang="en-US" sz="3200" dirty="0">
                <a:solidFill>
                  <a:schemeClr val="bg1"/>
                </a:solidFill>
                <a:latin typeface="Times New Roman" panose="02020603050405020304" pitchFamily="18" charset="0"/>
                <a:cs typeface="Times New Roman" panose="02020603050405020304" pitchFamily="18" charset="0"/>
              </a:rPr>
              <a:t>化学量論組成では</a:t>
            </a:r>
            <a:r>
              <a:rPr lang="en-US" altLang="ja-JP" sz="3200" i="1" dirty="0">
                <a:solidFill>
                  <a:schemeClr val="bg1"/>
                </a:solidFill>
                <a:latin typeface="Times New Roman" panose="02020603050405020304" pitchFamily="18" charset="0"/>
                <a:cs typeface="Times New Roman" panose="02020603050405020304" pitchFamily="18" charset="0"/>
              </a:rPr>
              <a:t>S</a:t>
            </a:r>
            <a:r>
              <a:rPr lang="ja-JP" altLang="en-US" sz="3200" dirty="0">
                <a:solidFill>
                  <a:schemeClr val="bg1"/>
                </a:solidFill>
                <a:latin typeface="Times New Roman" panose="02020603050405020304" pitchFamily="18" charset="0"/>
                <a:cs typeface="Times New Roman" panose="02020603050405020304" pitchFamily="18" charset="0"/>
              </a:rPr>
              <a:t>は</a:t>
            </a:r>
            <a:r>
              <a:rPr lang="ja-JP" altLang="en-US" sz="3200" dirty="0">
                <a:solidFill>
                  <a:srgbClr val="FF0000"/>
                </a:solidFill>
                <a:latin typeface="Times New Roman" panose="02020603050405020304" pitchFamily="18" charset="0"/>
                <a:cs typeface="Times New Roman" panose="02020603050405020304" pitchFamily="18" charset="0"/>
              </a:rPr>
              <a:t>室温で</a:t>
            </a:r>
            <a:r>
              <a:rPr lang="en-US" altLang="ja-JP" sz="3200" dirty="0">
                <a:solidFill>
                  <a:srgbClr val="FF0000"/>
                </a:solidFill>
                <a:latin typeface="Times New Roman" panose="02020603050405020304" pitchFamily="18" charset="0"/>
                <a:cs typeface="Times New Roman" panose="02020603050405020304" pitchFamily="18" charset="0"/>
              </a:rPr>
              <a:t>30</a:t>
            </a:r>
            <a:r>
              <a:rPr lang="en-US" altLang="ja-JP" sz="3200" i="1" dirty="0">
                <a:solidFill>
                  <a:srgbClr val="FF0000"/>
                </a:solidFill>
                <a:latin typeface="Times New Roman" panose="02020603050405020304" pitchFamily="18" charset="0"/>
                <a:cs typeface="Times New Roman" panose="02020603050405020304" pitchFamily="18" charset="0"/>
              </a:rPr>
              <a:t>μ</a:t>
            </a:r>
            <a:r>
              <a:rPr lang="en-US" altLang="ja-JP" sz="3200" dirty="0">
                <a:solidFill>
                  <a:srgbClr val="FF0000"/>
                </a:solidFill>
                <a:latin typeface="Times New Roman" panose="02020603050405020304" pitchFamily="18" charset="0"/>
                <a:cs typeface="Times New Roman" panose="02020603050405020304" pitchFamily="18" charset="0"/>
              </a:rPr>
              <a:t>V/K</a:t>
            </a:r>
            <a:r>
              <a:rPr lang="ja-JP" altLang="en-US" sz="3200" dirty="0">
                <a:solidFill>
                  <a:schemeClr val="bg1"/>
                </a:solidFill>
                <a:latin typeface="Times New Roman" panose="02020603050405020304" pitchFamily="18" charset="0"/>
                <a:cs typeface="Times New Roman" panose="02020603050405020304" pitchFamily="18" charset="0"/>
              </a:rPr>
              <a:t>を示すに留まっている</a:t>
            </a:r>
            <a:endParaRPr lang="en-US" altLang="ja-JP" sz="3200" dirty="0">
              <a:solidFill>
                <a:schemeClr val="bg1"/>
              </a:solidFill>
              <a:latin typeface="Times New Roman" panose="02020603050405020304" pitchFamily="18" charset="0"/>
              <a:cs typeface="Times New Roman" panose="02020603050405020304" pitchFamily="18" charset="0"/>
            </a:endParaRPr>
          </a:p>
        </p:txBody>
      </p:sp>
      <p:sp>
        <p:nvSpPr>
          <p:cNvPr id="334" name="正方形/長方形 333">
            <a:extLst>
              <a:ext uri="{FF2B5EF4-FFF2-40B4-BE49-F238E27FC236}">
                <a16:creationId xmlns:a16="http://schemas.microsoft.com/office/drawing/2014/main" id="{BCE7CB41-5598-409C-B20F-9B23AC5243BF}"/>
              </a:ext>
            </a:extLst>
          </p:cNvPr>
          <p:cNvSpPr/>
          <p:nvPr/>
        </p:nvSpPr>
        <p:spPr>
          <a:xfrm>
            <a:off x="18893618" y="12694521"/>
            <a:ext cx="4914921" cy="584775"/>
          </a:xfrm>
          <a:prstGeom prst="rect">
            <a:avLst/>
          </a:prstGeom>
        </p:spPr>
        <p:txBody>
          <a:bodyPr wrap="square">
            <a:spAutoFit/>
          </a:bodyPr>
          <a:lstStyle/>
          <a:p>
            <a:pPr lvl="0"/>
            <a:r>
              <a:rPr lang="en-US" altLang="ja-JP" sz="1600" dirty="0">
                <a:solidFill>
                  <a:schemeClr val="bg1"/>
                </a:solidFill>
                <a:latin typeface="Times New Roman" panose="02020603050405020304" pitchFamily="18" charset="0"/>
                <a:cs typeface="Times New Roman" panose="02020603050405020304" pitchFamily="18" charset="0"/>
              </a:rPr>
              <a:t>1) </a:t>
            </a:r>
            <a:r>
              <a:rPr lang="en-US" altLang="ja-JP" sz="1600" dirty="0" err="1">
                <a:solidFill>
                  <a:schemeClr val="bg1"/>
                </a:solidFill>
                <a:latin typeface="Times New Roman" panose="02020603050405020304" pitchFamily="18" charset="0"/>
                <a:cs typeface="Times New Roman" panose="02020603050405020304" pitchFamily="18" charset="0"/>
              </a:rPr>
              <a:t>T.Mori</a:t>
            </a:r>
            <a:r>
              <a:rPr lang="en-US" altLang="ja-JP" sz="1600" dirty="0">
                <a:solidFill>
                  <a:schemeClr val="bg1"/>
                </a:solidFill>
                <a:latin typeface="Times New Roman" panose="02020603050405020304" pitchFamily="18" charset="0"/>
                <a:cs typeface="Times New Roman" panose="02020603050405020304" pitchFamily="18" charset="0"/>
              </a:rPr>
              <a:t> et al., </a:t>
            </a:r>
            <a:r>
              <a:rPr lang="ja-JP" altLang="en-US" sz="1600" dirty="0">
                <a:solidFill>
                  <a:schemeClr val="bg1"/>
                </a:solidFill>
                <a:latin typeface="Times New Roman" panose="02020603050405020304" pitchFamily="18" charset="0"/>
                <a:cs typeface="Times New Roman" panose="02020603050405020304" pitchFamily="18" charset="0"/>
              </a:rPr>
              <a:t>日本金属学会誌</a:t>
            </a:r>
            <a:r>
              <a:rPr lang="en-US" altLang="ja-JP" sz="1600" dirty="0">
                <a:solidFill>
                  <a:schemeClr val="bg1"/>
                </a:solidFill>
                <a:latin typeface="Times New Roman" panose="02020603050405020304" pitchFamily="18" charset="0"/>
                <a:cs typeface="Times New Roman" panose="02020603050405020304" pitchFamily="18" charset="0"/>
              </a:rPr>
              <a:t>, </a:t>
            </a:r>
            <a:r>
              <a:rPr lang="en-US" altLang="ja-JP" sz="1600" b="1" dirty="0">
                <a:solidFill>
                  <a:schemeClr val="bg1"/>
                </a:solidFill>
                <a:latin typeface="Times New Roman" panose="02020603050405020304" pitchFamily="18" charset="0"/>
                <a:cs typeface="Times New Roman" panose="02020603050405020304" pitchFamily="18" charset="0"/>
              </a:rPr>
              <a:t>72</a:t>
            </a:r>
            <a:r>
              <a:rPr lang="en-US" altLang="ja-JP" sz="1600" dirty="0">
                <a:solidFill>
                  <a:schemeClr val="bg1"/>
                </a:solidFill>
                <a:latin typeface="Times New Roman" panose="02020603050405020304" pitchFamily="18" charset="0"/>
                <a:cs typeface="Times New Roman" panose="02020603050405020304" pitchFamily="18" charset="0"/>
              </a:rPr>
              <a:t>(8), 593-598(2008)</a:t>
            </a:r>
          </a:p>
          <a:p>
            <a:r>
              <a:rPr lang="en-US" altLang="ja-JP" sz="1600" dirty="0">
                <a:solidFill>
                  <a:schemeClr val="bg1"/>
                </a:solidFill>
                <a:latin typeface="Times New Roman" panose="02020603050405020304" pitchFamily="18" charset="0"/>
                <a:cs typeface="Times New Roman" panose="02020603050405020304" pitchFamily="18" charset="0"/>
              </a:rPr>
              <a:t>2) C.S.Lue et al., J. Appl. Phys., </a:t>
            </a:r>
            <a:r>
              <a:rPr lang="en-US" altLang="ja-JP" sz="1600" b="1" dirty="0">
                <a:solidFill>
                  <a:schemeClr val="bg1"/>
                </a:solidFill>
                <a:latin typeface="Times New Roman" panose="02020603050405020304" pitchFamily="18" charset="0"/>
                <a:cs typeface="Times New Roman" panose="02020603050405020304" pitchFamily="18" charset="0"/>
              </a:rPr>
              <a:t>96</a:t>
            </a:r>
            <a:r>
              <a:rPr lang="en-US" altLang="ja-JP" sz="1600" dirty="0">
                <a:solidFill>
                  <a:schemeClr val="bg1"/>
                </a:solidFill>
                <a:latin typeface="Times New Roman" panose="02020603050405020304" pitchFamily="18" charset="0"/>
                <a:cs typeface="Times New Roman" panose="02020603050405020304" pitchFamily="18" charset="0"/>
              </a:rPr>
              <a:t>(5), 2681-2683(2004) </a:t>
            </a:r>
            <a:endParaRPr lang="ja-JP" altLang="en-US" sz="1600" dirty="0">
              <a:solidFill>
                <a:schemeClr val="bg1"/>
              </a:solidFill>
              <a:latin typeface="Times New Roman" panose="02020603050405020304" pitchFamily="18" charset="0"/>
              <a:cs typeface="Times New Roman" panose="02020603050405020304" pitchFamily="18" charset="0"/>
            </a:endParaRPr>
          </a:p>
        </p:txBody>
      </p:sp>
      <p:grpSp>
        <p:nvGrpSpPr>
          <p:cNvPr id="335" name="グループ化 334">
            <a:extLst>
              <a:ext uri="{FF2B5EF4-FFF2-40B4-BE49-F238E27FC236}">
                <a16:creationId xmlns:a16="http://schemas.microsoft.com/office/drawing/2014/main" id="{8069523C-3582-4F56-A424-0919FC658FC1}"/>
              </a:ext>
            </a:extLst>
          </p:cNvPr>
          <p:cNvGrpSpPr/>
          <p:nvPr/>
        </p:nvGrpSpPr>
        <p:grpSpPr>
          <a:xfrm>
            <a:off x="1671746" y="22920207"/>
            <a:ext cx="13212000" cy="698400"/>
            <a:chOff x="16689526" y="27784840"/>
            <a:chExt cx="5384961" cy="699749"/>
          </a:xfrm>
        </p:grpSpPr>
        <p:sp>
          <p:nvSpPr>
            <p:cNvPr id="336" name="正方形/長方形 335">
              <a:extLst>
                <a:ext uri="{FF2B5EF4-FFF2-40B4-BE49-F238E27FC236}">
                  <a16:creationId xmlns:a16="http://schemas.microsoft.com/office/drawing/2014/main" id="{77E7FFEF-7715-4726-9C2B-D75D602634F8}"/>
                </a:ext>
              </a:extLst>
            </p:cNvPr>
            <p:cNvSpPr/>
            <p:nvPr/>
          </p:nvSpPr>
          <p:spPr>
            <a:xfrm>
              <a:off x="16689526" y="27784840"/>
              <a:ext cx="5384961"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7" name="テキスト ボックス 216">
              <a:extLst>
                <a:ext uri="{FF2B5EF4-FFF2-40B4-BE49-F238E27FC236}">
                  <a16:creationId xmlns:a16="http://schemas.microsoft.com/office/drawing/2014/main" id="{E269EFF7-BDE8-4BB7-B69E-386D5F6EC363}"/>
                </a:ext>
              </a:extLst>
            </p:cNvPr>
            <p:cNvSpPr txBox="1">
              <a:spLocks noChangeArrowheads="1"/>
            </p:cNvSpPr>
            <p:nvPr/>
          </p:nvSpPr>
          <p:spPr bwMode="auto">
            <a:xfrm>
              <a:off x="16867460" y="27878460"/>
              <a:ext cx="499454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dirty="0"/>
                <a:t>XRD</a:t>
              </a:r>
            </a:p>
          </p:txBody>
        </p:sp>
      </p:grpSp>
      <p:sp>
        <p:nvSpPr>
          <p:cNvPr id="203" name="テキスト ボックス 202">
            <a:extLst>
              <a:ext uri="{FF2B5EF4-FFF2-40B4-BE49-F238E27FC236}">
                <a16:creationId xmlns:a16="http://schemas.microsoft.com/office/drawing/2014/main" id="{8CFE0EB4-9950-49F9-9C4F-84F31C54D3E9}"/>
              </a:ext>
            </a:extLst>
          </p:cNvPr>
          <p:cNvSpPr txBox="1"/>
          <p:nvPr/>
        </p:nvSpPr>
        <p:spPr>
          <a:xfrm>
            <a:off x="4635462" y="38776787"/>
            <a:ext cx="11366931" cy="3046988"/>
          </a:xfrm>
          <a:prstGeom prst="rect">
            <a:avLst/>
          </a:prstGeom>
          <a:noFill/>
          <a:ln w="22225" cap="flat" cmpd="sng" algn="ctr">
            <a:noFill/>
            <a:prstDash val="solid"/>
            <a:miter lim="800000"/>
          </a:ln>
          <a:effectLst/>
        </p:spPr>
        <p:txBody>
          <a:bodyPr wrap="square" rtlCol="0">
            <a:spAutoFit/>
          </a:bodyPr>
          <a:lstStyle/>
          <a:p>
            <a:pPr marL="571500" indent="-571500" algn="just" defTabSz="685800">
              <a:buFont typeface="Wingdings" panose="05000000000000000000" pitchFamily="2" charset="2"/>
              <a:buChar char="Ø"/>
              <a:defRPr/>
            </a:pPr>
            <a:r>
              <a:rPr kumimoji="0" lang="en-US" altLang="ja-JP" sz="3200" b="1" kern="0" dirty="0">
                <a:solidFill>
                  <a:schemeClr val="bg1"/>
                </a:solidFill>
                <a:latin typeface="Times New Roman" panose="02020603050405020304" pitchFamily="18" charset="0"/>
                <a:cs typeface="Times New Roman" panose="02020603050405020304" pitchFamily="18" charset="0"/>
              </a:rPr>
              <a:t>XRD</a:t>
            </a:r>
            <a:r>
              <a:rPr kumimoji="0" lang="ja-JP" altLang="en-US" sz="3200" b="1" kern="0" dirty="0">
                <a:solidFill>
                  <a:schemeClr val="bg1"/>
                </a:solidFill>
                <a:latin typeface="Times New Roman" panose="02020603050405020304" pitchFamily="18" charset="0"/>
                <a:cs typeface="Times New Roman" panose="02020603050405020304" pitchFamily="18" charset="0"/>
              </a:rPr>
              <a:t>測定およびリートベルト解析の結果から</a:t>
            </a:r>
            <a:r>
              <a:rPr kumimoji="0" lang="en-US" altLang="ja-JP" sz="3200" b="1" kern="0" dirty="0">
                <a:solidFill>
                  <a:schemeClr val="bg1"/>
                </a:solidFill>
                <a:latin typeface="Times New Roman" panose="02020603050405020304" pitchFamily="18" charset="0"/>
                <a:cs typeface="Times New Roman" panose="02020603050405020304" pitchFamily="18" charset="0"/>
              </a:rPr>
              <a:t>Co</a:t>
            </a:r>
            <a:r>
              <a:rPr kumimoji="0" lang="ja-JP" altLang="en-US" sz="3200" b="1" kern="0" dirty="0">
                <a:solidFill>
                  <a:schemeClr val="bg1"/>
                </a:solidFill>
                <a:latin typeface="Times New Roman" panose="02020603050405020304" pitchFamily="18" charset="0"/>
                <a:cs typeface="Times New Roman" panose="02020603050405020304" pitchFamily="18" charset="0"/>
              </a:rPr>
              <a:t>置換量を変化させ、熱処理を施した</a:t>
            </a:r>
            <a:r>
              <a:rPr kumimoji="0" lang="en-US" altLang="ja-JP" sz="3200" b="1" kern="0" dirty="0">
                <a:solidFill>
                  <a:schemeClr val="bg1"/>
                </a:solidFill>
                <a:latin typeface="Times New Roman" panose="02020603050405020304" pitchFamily="18" charset="0"/>
                <a:cs typeface="Times New Roman" panose="02020603050405020304" pitchFamily="18" charset="0"/>
              </a:rPr>
              <a:t>10</a:t>
            </a:r>
            <a:r>
              <a:rPr kumimoji="0" lang="ja-JP" altLang="en-US" sz="3200" b="1" kern="0" dirty="0">
                <a:solidFill>
                  <a:schemeClr val="bg1"/>
                </a:solidFill>
                <a:latin typeface="Times New Roman" panose="02020603050405020304" pitchFamily="18" charset="0"/>
                <a:cs typeface="Times New Roman" panose="02020603050405020304" pitchFamily="18" charset="0"/>
              </a:rPr>
              <a:t>種類の試料全てでフル・ホイスラー構造である</a:t>
            </a:r>
            <a:r>
              <a:rPr kumimoji="0" lang="en-US" altLang="ja-JP" sz="3200" b="1" i="1" kern="0" dirty="0">
                <a:solidFill>
                  <a:schemeClr val="bg1"/>
                </a:solidFill>
                <a:latin typeface="Times New Roman" panose="02020603050405020304" pitchFamily="18" charset="0"/>
                <a:cs typeface="Times New Roman" panose="02020603050405020304" pitchFamily="18" charset="0"/>
              </a:rPr>
              <a:t>L2</a:t>
            </a:r>
            <a:r>
              <a:rPr kumimoji="0" lang="en-US" altLang="ja-JP" sz="3200" b="1" i="1" kern="0" baseline="-25000" dirty="0">
                <a:solidFill>
                  <a:schemeClr val="bg1"/>
                </a:solidFill>
                <a:latin typeface="Times New Roman" panose="02020603050405020304" pitchFamily="18" charset="0"/>
                <a:cs typeface="Times New Roman" panose="02020603050405020304" pitchFamily="18" charset="0"/>
              </a:rPr>
              <a:t>1</a:t>
            </a:r>
            <a:r>
              <a:rPr kumimoji="0" lang="ja-JP" altLang="en-US" sz="3200" b="1" kern="0" dirty="0">
                <a:solidFill>
                  <a:schemeClr val="bg1"/>
                </a:solidFill>
                <a:latin typeface="Times New Roman" panose="02020603050405020304" pitchFamily="18" charset="0"/>
                <a:cs typeface="Times New Roman" panose="02020603050405020304" pitchFamily="18" charset="0"/>
              </a:rPr>
              <a:t>構造単相であることを確認した。</a:t>
            </a:r>
            <a:endParaRPr kumimoji="0" lang="en-US" altLang="ja-JP" sz="3200" b="1" kern="0" dirty="0">
              <a:solidFill>
                <a:schemeClr val="bg1"/>
              </a:solidFill>
              <a:latin typeface="Times New Roman" panose="02020603050405020304" pitchFamily="18" charset="0"/>
              <a:cs typeface="Times New Roman" panose="02020603050405020304" pitchFamily="18" charset="0"/>
            </a:endParaRPr>
          </a:p>
          <a:p>
            <a:pPr marL="571500" indent="-571500" algn="just" defTabSz="685800">
              <a:buFont typeface="Wingdings" panose="05000000000000000000" pitchFamily="2" charset="2"/>
              <a:buChar char="Ø"/>
              <a:defRPr/>
            </a:pPr>
            <a:r>
              <a:rPr kumimoji="0" lang="en-US" altLang="ja-JP" sz="3200" b="1" kern="0" dirty="0">
                <a:solidFill>
                  <a:schemeClr val="bg1"/>
                </a:solidFill>
                <a:latin typeface="Times New Roman" panose="02020603050405020304" pitchFamily="18" charset="0"/>
                <a:cs typeface="Times New Roman" panose="02020603050405020304" pitchFamily="18" charset="0"/>
              </a:rPr>
              <a:t>Co</a:t>
            </a:r>
            <a:r>
              <a:rPr kumimoji="0" lang="ja-JP" altLang="en-US" sz="3200" b="1" kern="0" dirty="0">
                <a:solidFill>
                  <a:schemeClr val="bg1"/>
                </a:solidFill>
                <a:latin typeface="Times New Roman" panose="02020603050405020304" pitchFamily="18" charset="0"/>
                <a:cs typeface="Times New Roman" panose="02020603050405020304" pitchFamily="18" charset="0"/>
              </a:rPr>
              <a:t>の置換量</a:t>
            </a:r>
            <a:r>
              <a:rPr kumimoji="0" lang="en-US" altLang="ja-JP" sz="3200" b="1" kern="0" dirty="0">
                <a:solidFill>
                  <a:schemeClr val="bg1"/>
                </a:solidFill>
                <a:latin typeface="Times New Roman" panose="02020603050405020304" pitchFamily="18" charset="0"/>
                <a:cs typeface="Times New Roman" panose="02020603050405020304" pitchFamily="18" charset="0"/>
              </a:rPr>
              <a:t>x</a:t>
            </a:r>
            <a:r>
              <a:rPr kumimoji="0" lang="ja-JP" altLang="en-US" sz="3200" b="1" kern="0" dirty="0">
                <a:solidFill>
                  <a:schemeClr val="bg1"/>
                </a:solidFill>
                <a:latin typeface="Times New Roman" panose="02020603050405020304" pitchFamily="18" charset="0"/>
                <a:cs typeface="Times New Roman" panose="02020603050405020304" pitchFamily="18" charset="0"/>
              </a:rPr>
              <a:t>が増大するにつれて</a:t>
            </a:r>
            <a:r>
              <a:rPr kumimoji="0" lang="en-US" altLang="ja-JP" sz="3200" b="1" i="1" kern="0" dirty="0">
                <a:solidFill>
                  <a:schemeClr val="bg1"/>
                </a:solidFill>
                <a:latin typeface="Times New Roman" panose="02020603050405020304" pitchFamily="18" charset="0"/>
                <a:cs typeface="Times New Roman" panose="02020603050405020304" pitchFamily="18" charset="0"/>
              </a:rPr>
              <a:t>S</a:t>
            </a:r>
            <a:r>
              <a:rPr kumimoji="0" lang="ja-JP" altLang="en-US" sz="3200" b="1" kern="0" dirty="0">
                <a:solidFill>
                  <a:schemeClr val="bg1"/>
                </a:solidFill>
                <a:latin typeface="Times New Roman" panose="02020603050405020304" pitchFamily="18" charset="0"/>
                <a:cs typeface="Times New Roman" panose="02020603050405020304" pitchFamily="18" charset="0"/>
              </a:rPr>
              <a:t>は減少し</a:t>
            </a:r>
            <a:r>
              <a:rPr kumimoji="0" lang="en-US" altLang="ja-JP" sz="3200" b="1" kern="0" dirty="0">
                <a:solidFill>
                  <a:schemeClr val="bg1"/>
                </a:solidFill>
                <a:latin typeface="Times New Roman" panose="02020603050405020304" pitchFamily="18" charset="0"/>
                <a:cs typeface="Times New Roman" panose="02020603050405020304" pitchFamily="18" charset="0"/>
              </a:rPr>
              <a:t>x &gt; 0.25</a:t>
            </a:r>
            <a:r>
              <a:rPr kumimoji="0" lang="ja-JP" altLang="en-US" sz="3200" b="1" kern="0" dirty="0">
                <a:solidFill>
                  <a:schemeClr val="bg1"/>
                </a:solidFill>
                <a:latin typeface="Times New Roman" panose="02020603050405020304" pitchFamily="18" charset="0"/>
                <a:cs typeface="Times New Roman" panose="02020603050405020304" pitchFamily="18" charset="0"/>
              </a:rPr>
              <a:t>の範囲において</a:t>
            </a:r>
            <a:r>
              <a:rPr kumimoji="0" lang="en-US" altLang="ja-JP" sz="3200" b="1" kern="0" dirty="0">
                <a:solidFill>
                  <a:schemeClr val="bg1"/>
                </a:solidFill>
                <a:latin typeface="Times New Roman" panose="02020603050405020304" pitchFamily="18" charset="0"/>
                <a:cs typeface="Times New Roman" panose="02020603050405020304" pitchFamily="18" charset="0"/>
              </a:rPr>
              <a:t>n</a:t>
            </a:r>
            <a:r>
              <a:rPr kumimoji="0" lang="ja-JP" altLang="en-US" sz="3200" b="1" kern="0" dirty="0">
                <a:solidFill>
                  <a:schemeClr val="bg1"/>
                </a:solidFill>
                <a:latin typeface="Times New Roman" panose="02020603050405020304" pitchFamily="18" charset="0"/>
                <a:cs typeface="Times New Roman" panose="02020603050405020304" pitchFamily="18" charset="0"/>
              </a:rPr>
              <a:t>型の熱電特性を示した。特に</a:t>
            </a:r>
            <a:r>
              <a:rPr kumimoji="0" lang="en-US" altLang="ja-JP" sz="3200" b="1" kern="0" dirty="0">
                <a:solidFill>
                  <a:schemeClr val="bg1"/>
                </a:solidFill>
                <a:latin typeface="Times New Roman" panose="02020603050405020304" pitchFamily="18" charset="0"/>
                <a:cs typeface="Times New Roman" panose="02020603050405020304" pitchFamily="18" charset="0"/>
              </a:rPr>
              <a:t>x = 1.00</a:t>
            </a:r>
            <a:r>
              <a:rPr kumimoji="0" lang="ja-JP" altLang="en-US" sz="3200" b="1" kern="0" dirty="0">
                <a:solidFill>
                  <a:schemeClr val="bg1"/>
                </a:solidFill>
                <a:latin typeface="Times New Roman" panose="02020603050405020304" pitchFamily="18" charset="0"/>
                <a:cs typeface="Times New Roman" panose="02020603050405020304" pitchFamily="18" charset="0"/>
              </a:rPr>
              <a:t>で</a:t>
            </a:r>
            <a:r>
              <a:rPr kumimoji="0" lang="en-US" altLang="ja-JP" sz="3200" b="1" kern="0" dirty="0">
                <a:solidFill>
                  <a:schemeClr val="bg1"/>
                </a:solidFill>
                <a:latin typeface="Times New Roman" panose="02020603050405020304" pitchFamily="18" charset="0"/>
                <a:cs typeface="Times New Roman" panose="02020603050405020304" pitchFamily="18" charset="0"/>
              </a:rPr>
              <a:t>300K</a:t>
            </a:r>
            <a:r>
              <a:rPr kumimoji="0" lang="ja-JP" altLang="en-US" sz="3200" b="1" kern="0" dirty="0">
                <a:solidFill>
                  <a:schemeClr val="bg1"/>
                </a:solidFill>
                <a:latin typeface="Times New Roman" panose="02020603050405020304" pitchFamily="18" charset="0"/>
                <a:cs typeface="Times New Roman" panose="02020603050405020304" pitchFamily="18" charset="0"/>
              </a:rPr>
              <a:t>において最大の</a:t>
            </a:r>
            <a:r>
              <a:rPr kumimoji="0" lang="en-US" altLang="ja-JP" sz="3200" b="1" kern="0" dirty="0">
                <a:solidFill>
                  <a:schemeClr val="bg1"/>
                </a:solidFill>
                <a:latin typeface="Times New Roman" panose="02020603050405020304" pitchFamily="18" charset="0"/>
                <a:cs typeface="Times New Roman" panose="02020603050405020304" pitchFamily="18" charset="0"/>
              </a:rPr>
              <a:t>n</a:t>
            </a:r>
            <a:r>
              <a:rPr kumimoji="0" lang="ja-JP" altLang="en-US" sz="3200" b="1" kern="0" dirty="0">
                <a:solidFill>
                  <a:schemeClr val="bg1"/>
                </a:solidFill>
                <a:latin typeface="Times New Roman" panose="02020603050405020304" pitchFamily="18" charset="0"/>
                <a:cs typeface="Times New Roman" panose="02020603050405020304" pitchFamily="18" charset="0"/>
              </a:rPr>
              <a:t>型特性である</a:t>
            </a:r>
            <a:r>
              <a:rPr kumimoji="0" lang="en-US" altLang="ja-JP" sz="3200" b="1" i="1" kern="0" dirty="0">
                <a:solidFill>
                  <a:srgbClr val="FF0000"/>
                </a:solidFill>
                <a:latin typeface="Times New Roman" panose="02020603050405020304" pitchFamily="18" charset="0"/>
                <a:cs typeface="Times New Roman" panose="02020603050405020304" pitchFamily="18" charset="0"/>
              </a:rPr>
              <a:t>S</a:t>
            </a:r>
            <a:r>
              <a:rPr kumimoji="0" lang="en-US" altLang="ja-JP" sz="3200" b="1" kern="0" dirty="0">
                <a:solidFill>
                  <a:srgbClr val="FF0000"/>
                </a:solidFill>
                <a:latin typeface="Times New Roman" panose="02020603050405020304" pitchFamily="18" charset="0"/>
                <a:cs typeface="Times New Roman" panose="02020603050405020304" pitchFamily="18" charset="0"/>
              </a:rPr>
              <a:t> = </a:t>
            </a:r>
            <a:r>
              <a:rPr kumimoji="0" lang="ja-JP" altLang="en-US" sz="3200" b="1" kern="0" dirty="0">
                <a:solidFill>
                  <a:srgbClr val="FF0000"/>
                </a:solidFill>
                <a:latin typeface="Times New Roman" panose="02020603050405020304" pitchFamily="18" charset="0"/>
                <a:cs typeface="Times New Roman" panose="02020603050405020304" pitchFamily="18" charset="0"/>
              </a:rPr>
              <a:t>－</a:t>
            </a:r>
            <a:r>
              <a:rPr kumimoji="0" lang="en-US" altLang="ja-JP" sz="3200" b="1" kern="0" dirty="0">
                <a:solidFill>
                  <a:srgbClr val="FF0000"/>
                </a:solidFill>
                <a:latin typeface="Times New Roman" panose="02020603050405020304" pitchFamily="18" charset="0"/>
                <a:cs typeface="Times New Roman" panose="02020603050405020304" pitchFamily="18" charset="0"/>
              </a:rPr>
              <a:t>38</a:t>
            </a:r>
            <a:r>
              <a:rPr kumimoji="0" lang="en-US" altLang="ja-JP" sz="3200" b="1" i="1" kern="0" dirty="0">
                <a:solidFill>
                  <a:srgbClr val="FF0000"/>
                </a:solidFill>
                <a:latin typeface="Times New Roman" panose="02020603050405020304" pitchFamily="18" charset="0"/>
                <a:cs typeface="Times New Roman" panose="02020603050405020304" pitchFamily="18" charset="0"/>
              </a:rPr>
              <a:t>μ</a:t>
            </a:r>
            <a:r>
              <a:rPr kumimoji="0" lang="en-US" altLang="ja-JP" sz="3200" b="1" kern="0" dirty="0">
                <a:solidFill>
                  <a:srgbClr val="FF0000"/>
                </a:solidFill>
                <a:latin typeface="Times New Roman" panose="02020603050405020304" pitchFamily="18" charset="0"/>
                <a:cs typeface="Times New Roman" panose="02020603050405020304" pitchFamily="18" charset="0"/>
              </a:rPr>
              <a:t>V/K</a:t>
            </a:r>
            <a:r>
              <a:rPr kumimoji="0" lang="ja-JP" altLang="en-US" sz="3200" b="1" kern="0" dirty="0">
                <a:solidFill>
                  <a:schemeClr val="bg1"/>
                </a:solidFill>
                <a:latin typeface="Times New Roman" panose="02020603050405020304" pitchFamily="18" charset="0"/>
                <a:cs typeface="Times New Roman" panose="02020603050405020304" pitchFamily="18" charset="0"/>
              </a:rPr>
              <a:t>を示した。</a:t>
            </a:r>
            <a:endParaRPr kumimoji="0" lang="en-US" altLang="ja-JP" sz="3200" b="1" kern="0" dirty="0">
              <a:solidFill>
                <a:schemeClr val="bg1"/>
              </a:solidFill>
              <a:latin typeface="Times New Roman" panose="02020603050405020304" pitchFamily="18" charset="0"/>
              <a:cs typeface="Times New Roman" panose="02020603050405020304" pitchFamily="18" charset="0"/>
            </a:endParaRPr>
          </a:p>
        </p:txBody>
      </p:sp>
      <p:sp>
        <p:nvSpPr>
          <p:cNvPr id="6" name="正方形/長方形 5">
            <a:extLst>
              <a:ext uri="{FF2B5EF4-FFF2-40B4-BE49-F238E27FC236}">
                <a16:creationId xmlns:a16="http://schemas.microsoft.com/office/drawing/2014/main" id="{E8447118-16EE-4F9C-B4E0-ED381279ACCB}"/>
              </a:ext>
            </a:extLst>
          </p:cNvPr>
          <p:cNvSpPr/>
          <p:nvPr/>
        </p:nvSpPr>
        <p:spPr>
          <a:xfrm>
            <a:off x="15972388" y="38785143"/>
            <a:ext cx="12794151" cy="3046988"/>
          </a:xfrm>
          <a:prstGeom prst="rect">
            <a:avLst/>
          </a:prstGeom>
        </p:spPr>
        <p:txBody>
          <a:bodyPr wrap="square">
            <a:spAutoFit/>
          </a:bodyPr>
          <a:lstStyle/>
          <a:p>
            <a:pPr marL="571500" indent="-571500" algn="just" defTabSz="685800">
              <a:buFont typeface="Wingdings" panose="05000000000000000000" pitchFamily="2" charset="2"/>
              <a:buChar char="Ø"/>
              <a:defRPr/>
            </a:pPr>
            <a:r>
              <a:rPr kumimoji="0" lang="en-US" altLang="ja-JP" sz="3200" b="1" kern="0" dirty="0">
                <a:solidFill>
                  <a:schemeClr val="bg1"/>
                </a:solidFill>
                <a:latin typeface="Times New Roman" panose="02020603050405020304" pitchFamily="18" charset="0"/>
                <a:cs typeface="Times New Roman" panose="02020603050405020304" pitchFamily="18" charset="0"/>
              </a:rPr>
              <a:t>Co</a:t>
            </a:r>
            <a:r>
              <a:rPr kumimoji="0" lang="ja-JP" altLang="en-US" sz="3200" b="1" kern="0" dirty="0">
                <a:solidFill>
                  <a:schemeClr val="bg1"/>
                </a:solidFill>
                <a:latin typeface="Times New Roman" panose="02020603050405020304" pitchFamily="18" charset="0"/>
                <a:cs typeface="Times New Roman" panose="02020603050405020304" pitchFamily="18" charset="0"/>
              </a:rPr>
              <a:t>置換によって</a:t>
            </a:r>
            <a:r>
              <a:rPr kumimoji="0" lang="en-US" altLang="ja-JP" sz="3200" b="1" i="1" kern="0" dirty="0">
                <a:solidFill>
                  <a:schemeClr val="bg1"/>
                </a:solidFill>
                <a:latin typeface="Times New Roman" panose="02020603050405020304" pitchFamily="18" charset="0"/>
                <a:cs typeface="Times New Roman" panose="02020603050405020304" pitchFamily="18" charset="0"/>
              </a:rPr>
              <a:t>ρ</a:t>
            </a:r>
            <a:r>
              <a:rPr kumimoji="0" lang="ja-JP" altLang="en-US" sz="3200" b="1" kern="0" dirty="0">
                <a:solidFill>
                  <a:schemeClr val="bg1"/>
                </a:solidFill>
                <a:latin typeface="Times New Roman" panose="02020603050405020304" pitchFamily="18" charset="0"/>
                <a:cs typeface="Times New Roman" panose="02020603050405020304" pitchFamily="18" charset="0"/>
              </a:rPr>
              <a:t>は</a:t>
            </a:r>
            <a:r>
              <a:rPr kumimoji="0" lang="en-US" altLang="ja-JP" sz="3200" b="1" kern="0" dirty="0">
                <a:solidFill>
                  <a:schemeClr val="bg1"/>
                </a:solidFill>
                <a:latin typeface="Times New Roman" panose="02020603050405020304" pitchFamily="18" charset="0"/>
                <a:cs typeface="Times New Roman" panose="02020603050405020304" pitchFamily="18" charset="0"/>
              </a:rPr>
              <a:t>x = 0.04</a:t>
            </a:r>
            <a:r>
              <a:rPr kumimoji="0" lang="ja-JP" altLang="en-US" sz="3200" b="1" kern="0" dirty="0">
                <a:solidFill>
                  <a:schemeClr val="bg1"/>
                </a:solidFill>
                <a:latin typeface="Times New Roman" panose="02020603050405020304" pitchFamily="18" charset="0"/>
                <a:cs typeface="Times New Roman" panose="02020603050405020304" pitchFamily="18" charset="0"/>
              </a:rPr>
              <a:t>で最大値をとりその後、置換量が増加するに従い減少した。また</a:t>
            </a:r>
            <a:r>
              <a:rPr kumimoji="0" lang="en-US" altLang="ja-JP" sz="3200" b="1" i="1" kern="0" dirty="0">
                <a:solidFill>
                  <a:schemeClr val="bg1"/>
                </a:solidFill>
                <a:latin typeface="Times New Roman" panose="02020603050405020304" pitchFamily="18" charset="0"/>
                <a:cs typeface="Times New Roman" panose="02020603050405020304" pitchFamily="18" charset="0"/>
              </a:rPr>
              <a:t>κ</a:t>
            </a:r>
            <a:r>
              <a:rPr kumimoji="0" lang="ja-JP" altLang="en-US" sz="3200" b="1" kern="0" dirty="0">
                <a:solidFill>
                  <a:schemeClr val="bg1"/>
                </a:solidFill>
                <a:latin typeface="Times New Roman" panose="02020603050405020304" pitchFamily="18" charset="0"/>
                <a:cs typeface="Times New Roman" panose="02020603050405020304" pitchFamily="18" charset="0"/>
              </a:rPr>
              <a:t>についても室温で</a:t>
            </a:r>
            <a:r>
              <a:rPr kumimoji="0" lang="en-US" altLang="ja-JP" sz="3200" b="1" kern="0" dirty="0">
                <a:solidFill>
                  <a:schemeClr val="bg1"/>
                </a:solidFill>
                <a:latin typeface="Times New Roman" panose="02020603050405020304" pitchFamily="18" charset="0"/>
                <a:cs typeface="Times New Roman" panose="02020603050405020304" pitchFamily="18" charset="0"/>
              </a:rPr>
              <a:t>x = 0</a:t>
            </a:r>
            <a:r>
              <a:rPr kumimoji="0" lang="ja-JP" altLang="en-US" sz="3200" b="1" kern="0" dirty="0">
                <a:solidFill>
                  <a:schemeClr val="bg1"/>
                </a:solidFill>
                <a:latin typeface="Times New Roman" panose="02020603050405020304" pitchFamily="18" charset="0"/>
                <a:cs typeface="Times New Roman" panose="02020603050405020304" pitchFamily="18" charset="0"/>
              </a:rPr>
              <a:t>では</a:t>
            </a:r>
            <a:r>
              <a:rPr kumimoji="0" lang="en-US" altLang="ja-JP" sz="3200" b="1" kern="0" dirty="0">
                <a:solidFill>
                  <a:schemeClr val="bg1"/>
                </a:solidFill>
                <a:latin typeface="Times New Roman" panose="02020603050405020304" pitchFamily="18" charset="0"/>
                <a:cs typeface="Times New Roman" panose="02020603050405020304" pitchFamily="18" charset="0"/>
              </a:rPr>
              <a:t>8.69W/</a:t>
            </a:r>
            <a:r>
              <a:rPr kumimoji="0" lang="en-US" altLang="ja-JP" sz="3200" b="1" kern="0" dirty="0" err="1">
                <a:solidFill>
                  <a:schemeClr val="bg1"/>
                </a:solidFill>
                <a:latin typeface="Times New Roman" panose="02020603050405020304" pitchFamily="18" charset="0"/>
                <a:cs typeface="Times New Roman" panose="02020603050405020304" pitchFamily="18" charset="0"/>
              </a:rPr>
              <a:t>mK</a:t>
            </a:r>
            <a:r>
              <a:rPr kumimoji="0" lang="ja-JP" altLang="en-US" sz="3200" b="1" kern="0" dirty="0">
                <a:solidFill>
                  <a:schemeClr val="bg1"/>
                </a:solidFill>
                <a:latin typeface="Times New Roman" panose="02020603050405020304" pitchFamily="18" charset="0"/>
                <a:cs typeface="Times New Roman" panose="02020603050405020304" pitchFamily="18" charset="0"/>
              </a:rPr>
              <a:t>であったのに対し</a:t>
            </a:r>
            <a:r>
              <a:rPr kumimoji="0" lang="en-US" altLang="ja-JP" sz="3200" b="1" kern="0" dirty="0">
                <a:solidFill>
                  <a:schemeClr val="bg1"/>
                </a:solidFill>
                <a:latin typeface="Times New Roman" panose="02020603050405020304" pitchFamily="18" charset="0"/>
                <a:cs typeface="Times New Roman" panose="02020603050405020304" pitchFamily="18" charset="0"/>
              </a:rPr>
              <a:t>x = 1.00</a:t>
            </a:r>
            <a:r>
              <a:rPr kumimoji="0" lang="ja-JP" altLang="en-US" sz="3200" b="1" kern="0" dirty="0">
                <a:solidFill>
                  <a:schemeClr val="bg1"/>
                </a:solidFill>
                <a:latin typeface="Times New Roman" panose="02020603050405020304" pitchFamily="18" charset="0"/>
                <a:cs typeface="Times New Roman" panose="02020603050405020304" pitchFamily="18" charset="0"/>
              </a:rPr>
              <a:t>では</a:t>
            </a:r>
            <a:r>
              <a:rPr kumimoji="0" lang="en-US" altLang="ja-JP" sz="3200" b="1" kern="0" dirty="0">
                <a:solidFill>
                  <a:schemeClr val="bg1"/>
                </a:solidFill>
                <a:latin typeface="Times New Roman" panose="02020603050405020304" pitchFamily="18" charset="0"/>
                <a:cs typeface="Times New Roman" panose="02020603050405020304" pitchFamily="18" charset="0"/>
              </a:rPr>
              <a:t>7.08W/</a:t>
            </a:r>
            <a:r>
              <a:rPr kumimoji="0" lang="en-US" altLang="ja-JP" sz="3200" b="1" kern="0" dirty="0" err="1">
                <a:solidFill>
                  <a:schemeClr val="bg1"/>
                </a:solidFill>
                <a:latin typeface="Times New Roman" panose="02020603050405020304" pitchFamily="18" charset="0"/>
                <a:cs typeface="Times New Roman" panose="02020603050405020304" pitchFamily="18" charset="0"/>
              </a:rPr>
              <a:t>mK</a:t>
            </a:r>
            <a:r>
              <a:rPr kumimoji="0" lang="ja-JP" altLang="en-US" sz="3200" b="1" kern="0" dirty="0">
                <a:solidFill>
                  <a:schemeClr val="bg1"/>
                </a:solidFill>
                <a:latin typeface="Times New Roman" panose="02020603050405020304" pitchFamily="18" charset="0"/>
                <a:cs typeface="Times New Roman" panose="02020603050405020304" pitchFamily="18" charset="0"/>
              </a:rPr>
              <a:t>へと減少した。</a:t>
            </a:r>
            <a:endParaRPr kumimoji="0" lang="en-US" altLang="ja-JP" sz="3200" b="1" kern="0" dirty="0">
              <a:solidFill>
                <a:schemeClr val="bg1"/>
              </a:solidFill>
              <a:latin typeface="Times New Roman" panose="02020603050405020304" pitchFamily="18" charset="0"/>
              <a:cs typeface="Times New Roman" panose="02020603050405020304" pitchFamily="18" charset="0"/>
            </a:endParaRPr>
          </a:p>
          <a:p>
            <a:pPr marL="571500" indent="-571500" algn="just" defTabSz="685800">
              <a:buFont typeface="Wingdings" panose="05000000000000000000" pitchFamily="2" charset="2"/>
              <a:buChar char="Ø"/>
              <a:defRPr/>
            </a:pPr>
            <a:r>
              <a:rPr kumimoji="0" lang="ja-JP" altLang="en-US" sz="3200" b="1" kern="0" dirty="0">
                <a:solidFill>
                  <a:schemeClr val="bg1"/>
                </a:solidFill>
                <a:latin typeface="Times New Roman" panose="02020603050405020304" pitchFamily="18" charset="0"/>
                <a:cs typeface="Times New Roman" panose="02020603050405020304" pitchFamily="18" charset="0"/>
              </a:rPr>
              <a:t>無次元性能指数</a:t>
            </a:r>
            <a:r>
              <a:rPr kumimoji="0" lang="en-US" altLang="ja-JP" sz="3200" b="1" i="1" kern="0" dirty="0">
                <a:solidFill>
                  <a:schemeClr val="bg1"/>
                </a:solidFill>
                <a:latin typeface="Times New Roman" panose="02020603050405020304" pitchFamily="18" charset="0"/>
                <a:cs typeface="Times New Roman" panose="02020603050405020304" pitchFamily="18" charset="0"/>
              </a:rPr>
              <a:t>ZT</a:t>
            </a:r>
            <a:r>
              <a:rPr kumimoji="0" lang="ja-JP" altLang="en-US" sz="3200" b="1" kern="0" dirty="0">
                <a:solidFill>
                  <a:schemeClr val="bg1"/>
                </a:solidFill>
                <a:latin typeface="Times New Roman" panose="02020603050405020304" pitchFamily="18" charset="0"/>
                <a:cs typeface="Times New Roman" panose="02020603050405020304" pitchFamily="18" charset="0"/>
              </a:rPr>
              <a:t>は</a:t>
            </a:r>
            <a:r>
              <a:rPr kumimoji="0" lang="en-US" altLang="ja-JP" sz="3200" b="1" kern="0" dirty="0">
                <a:solidFill>
                  <a:schemeClr val="bg1"/>
                </a:solidFill>
                <a:latin typeface="Times New Roman" panose="02020603050405020304" pitchFamily="18" charset="0"/>
                <a:cs typeface="Times New Roman" panose="02020603050405020304" pitchFamily="18" charset="0"/>
              </a:rPr>
              <a:t>x = 1.00</a:t>
            </a:r>
            <a:r>
              <a:rPr kumimoji="0" lang="ja-JP" altLang="en-US" sz="3200" b="1" kern="0" dirty="0">
                <a:solidFill>
                  <a:schemeClr val="bg1"/>
                </a:solidFill>
                <a:latin typeface="Times New Roman" panose="02020603050405020304" pitchFamily="18" charset="0"/>
                <a:cs typeface="Times New Roman" panose="02020603050405020304" pitchFamily="18" charset="0"/>
              </a:rPr>
              <a:t>の</a:t>
            </a:r>
            <a:r>
              <a:rPr kumimoji="0" lang="en-US" altLang="ja-JP" sz="3200" b="1" kern="0" dirty="0">
                <a:solidFill>
                  <a:srgbClr val="FF0000"/>
                </a:solidFill>
                <a:latin typeface="Times New Roman" panose="02020603050405020304" pitchFamily="18" charset="0"/>
                <a:cs typeface="Times New Roman" panose="02020603050405020304" pitchFamily="18" charset="0"/>
              </a:rPr>
              <a:t>0.025@385K</a:t>
            </a:r>
            <a:r>
              <a:rPr kumimoji="0" lang="ja-JP" altLang="en-US" sz="3200" b="1" kern="0" dirty="0">
                <a:solidFill>
                  <a:schemeClr val="bg1"/>
                </a:solidFill>
                <a:latin typeface="Times New Roman" panose="02020603050405020304" pitchFamily="18" charset="0"/>
                <a:cs typeface="Times New Roman" panose="02020603050405020304" pitchFamily="18" charset="0"/>
              </a:rPr>
              <a:t>が最大の</a:t>
            </a:r>
            <a:r>
              <a:rPr kumimoji="0" lang="en-US" altLang="ja-JP" sz="3200" b="1" kern="0" dirty="0">
                <a:solidFill>
                  <a:schemeClr val="bg1"/>
                </a:solidFill>
                <a:latin typeface="Times New Roman" panose="02020603050405020304" pitchFamily="18" charset="0"/>
                <a:cs typeface="Times New Roman" panose="02020603050405020304" pitchFamily="18" charset="0"/>
              </a:rPr>
              <a:t>n</a:t>
            </a:r>
            <a:r>
              <a:rPr kumimoji="0" lang="ja-JP" altLang="en-US" sz="3200" b="1" kern="0" dirty="0">
                <a:solidFill>
                  <a:schemeClr val="bg1"/>
                </a:solidFill>
                <a:latin typeface="Times New Roman" panose="02020603050405020304" pitchFamily="18" charset="0"/>
                <a:cs typeface="Times New Roman" panose="02020603050405020304" pitchFamily="18" charset="0"/>
              </a:rPr>
              <a:t>型特性を示したが今後、最適な置換量の探索及び</a:t>
            </a:r>
            <a:r>
              <a:rPr kumimoji="0" lang="en-US" altLang="ja-JP" sz="3200" b="1" kern="0" dirty="0" err="1">
                <a:solidFill>
                  <a:schemeClr val="bg1"/>
                </a:solidFill>
                <a:latin typeface="Times New Roman" panose="02020603050405020304" pitchFamily="18" charset="0"/>
                <a:cs typeface="Times New Roman" panose="02020603050405020304" pitchFamily="18" charset="0"/>
              </a:rPr>
              <a:t>Ti</a:t>
            </a:r>
            <a:r>
              <a:rPr kumimoji="0" lang="en-US" altLang="ja-JP" sz="3200" b="1" kern="0" dirty="0">
                <a:solidFill>
                  <a:schemeClr val="bg1"/>
                </a:solidFill>
                <a:latin typeface="Times New Roman" panose="02020603050405020304" pitchFamily="18" charset="0"/>
                <a:cs typeface="Times New Roman" panose="02020603050405020304" pitchFamily="18" charset="0"/>
              </a:rPr>
              <a:t>, Sn</a:t>
            </a:r>
            <a:r>
              <a:rPr kumimoji="0" lang="ja-JP" altLang="en-US" sz="3200" b="1" kern="0" dirty="0">
                <a:solidFill>
                  <a:schemeClr val="bg1"/>
                </a:solidFill>
                <a:latin typeface="Times New Roman" panose="02020603050405020304" pitchFamily="18" charset="0"/>
                <a:cs typeface="Times New Roman" panose="02020603050405020304" pitchFamily="18" charset="0"/>
              </a:rPr>
              <a:t>サイトに元素置換を行うことで更なる熱電性能の向上が期待される。</a:t>
            </a:r>
            <a:endParaRPr kumimoji="0" lang="en-US" altLang="ja-JP" sz="3200" b="1" kern="0" dirty="0">
              <a:solidFill>
                <a:schemeClr val="bg1"/>
              </a:solidFill>
              <a:latin typeface="Times New Roman" panose="02020603050405020304" pitchFamily="18" charset="0"/>
              <a:cs typeface="Times New Roman" panose="02020603050405020304" pitchFamily="18" charset="0"/>
            </a:endParaRPr>
          </a:p>
        </p:txBody>
      </p:sp>
      <p:sp>
        <p:nvSpPr>
          <p:cNvPr id="219" name="正方形/長方形 218">
            <a:extLst>
              <a:ext uri="{FF2B5EF4-FFF2-40B4-BE49-F238E27FC236}">
                <a16:creationId xmlns:a16="http://schemas.microsoft.com/office/drawing/2014/main" id="{8AF582E5-403D-4C53-9C61-FD2544E2216F}"/>
              </a:ext>
            </a:extLst>
          </p:cNvPr>
          <p:cNvSpPr/>
          <p:nvPr/>
        </p:nvSpPr>
        <p:spPr>
          <a:xfrm>
            <a:off x="15165549" y="30944109"/>
            <a:ext cx="6624000" cy="6997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0" name="図 139">
            <a:extLst>
              <a:ext uri="{FF2B5EF4-FFF2-40B4-BE49-F238E27FC236}">
                <a16:creationId xmlns:a16="http://schemas.microsoft.com/office/drawing/2014/main" id="{F761900E-B99A-4313-9164-7669DBF8E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347696" y="12040362"/>
            <a:ext cx="3678312" cy="6308188"/>
          </a:xfrm>
          <a:prstGeom prst="rect">
            <a:avLst/>
          </a:prstGeom>
        </p:spPr>
      </p:pic>
      <p:sp>
        <p:nvSpPr>
          <p:cNvPr id="220" name="テキスト ボックス 215">
            <a:extLst>
              <a:ext uri="{FF2B5EF4-FFF2-40B4-BE49-F238E27FC236}">
                <a16:creationId xmlns:a16="http://schemas.microsoft.com/office/drawing/2014/main" id="{1F7794D1-B578-4ABB-9D20-2524F2FE7DFD}"/>
              </a:ext>
            </a:extLst>
          </p:cNvPr>
          <p:cNvSpPr txBox="1">
            <a:spLocks noChangeArrowheads="1"/>
          </p:cNvSpPr>
          <p:nvPr/>
        </p:nvSpPr>
        <p:spPr bwMode="auto">
          <a:xfrm>
            <a:off x="17598530" y="31060129"/>
            <a:ext cx="2030413"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2800" b="1" kern="0" dirty="0">
                <a:solidFill>
                  <a:srgbClr val="FFFFFF"/>
                </a:solidFill>
              </a:rPr>
              <a:t>出力因子</a:t>
            </a:r>
            <a:endParaRPr kumimoji="1" lang="en-US" altLang="ja-JP"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endParaRPr>
          </a:p>
        </p:txBody>
      </p:sp>
      <p:sp>
        <p:nvSpPr>
          <p:cNvPr id="2051" name="正方形/長方形 2050">
            <a:extLst>
              <a:ext uri="{FF2B5EF4-FFF2-40B4-BE49-F238E27FC236}">
                <a16:creationId xmlns:a16="http://schemas.microsoft.com/office/drawing/2014/main" id="{F662D83F-EFB8-4EB4-8DDE-DDB34F8F952B}"/>
              </a:ext>
            </a:extLst>
          </p:cNvPr>
          <p:cNvSpPr/>
          <p:nvPr/>
        </p:nvSpPr>
        <p:spPr>
          <a:xfrm>
            <a:off x="15527719" y="14893398"/>
            <a:ext cx="12788137" cy="1754326"/>
          </a:xfrm>
          <a:prstGeom prst="rect">
            <a:avLst/>
          </a:prstGeom>
          <a:ln>
            <a:solidFill>
              <a:schemeClr val="bg1"/>
            </a:solidFill>
            <a:prstDash val="sysDash"/>
          </a:ln>
        </p:spPr>
        <p:txBody>
          <a:bodyPr wrap="square">
            <a:spAutoFit/>
          </a:bodyPr>
          <a:lstStyle/>
          <a:p>
            <a:pPr algn="just"/>
            <a:r>
              <a:rPr lang="ja-JP" altLang="ja-JP" sz="3600" kern="100" spc="-10" dirty="0">
                <a:solidFill>
                  <a:schemeClr val="bg1"/>
                </a:solidFill>
                <a:latin typeface="Times New Roman" panose="02020603050405020304" pitchFamily="18" charset="0"/>
                <a:cs typeface="Times New Roman" panose="02020603050405020304" pitchFamily="18" charset="0"/>
              </a:rPr>
              <a:t>本研究</a:t>
            </a:r>
            <a:r>
              <a:rPr lang="ja-JP" altLang="en-US" sz="3600" kern="100" spc="-10" dirty="0">
                <a:solidFill>
                  <a:schemeClr val="bg1"/>
                </a:solidFill>
                <a:latin typeface="Times New Roman" panose="02020603050405020304" pitchFamily="18" charset="0"/>
                <a:cs typeface="Times New Roman" panose="02020603050405020304" pitchFamily="18" charset="0"/>
              </a:rPr>
              <a:t>は、</a:t>
            </a:r>
            <a:r>
              <a:rPr lang="en-US" altLang="ja-JP" sz="3600" kern="100" spc="-10" dirty="0">
                <a:solidFill>
                  <a:schemeClr val="bg1"/>
                </a:solidFill>
                <a:latin typeface="Times New Roman" panose="02020603050405020304" pitchFamily="18" charset="0"/>
                <a:cs typeface="Times New Roman" panose="02020603050405020304" pitchFamily="18" charset="0"/>
              </a:rPr>
              <a:t>Fe</a:t>
            </a:r>
            <a:r>
              <a:rPr lang="ja-JP" altLang="en-US" sz="3600" kern="100" spc="-10" dirty="0">
                <a:solidFill>
                  <a:schemeClr val="bg1"/>
                </a:solidFill>
                <a:latin typeface="Times New Roman" panose="02020603050405020304" pitchFamily="18" charset="0"/>
                <a:cs typeface="Times New Roman" panose="02020603050405020304" pitchFamily="18" charset="0"/>
              </a:rPr>
              <a:t>サイトに</a:t>
            </a:r>
            <a:r>
              <a:rPr lang="en-US" altLang="ja-JP" sz="3600" kern="100" spc="-10" dirty="0">
                <a:solidFill>
                  <a:schemeClr val="bg1"/>
                </a:solidFill>
                <a:latin typeface="Times New Roman" panose="02020603050405020304" pitchFamily="18" charset="0"/>
                <a:cs typeface="Times New Roman" panose="02020603050405020304" pitchFamily="18" charset="0"/>
              </a:rPr>
              <a:t>Co</a:t>
            </a:r>
            <a:r>
              <a:rPr lang="ja-JP" altLang="en-US" sz="3600" kern="100" spc="-10" dirty="0">
                <a:solidFill>
                  <a:schemeClr val="bg1"/>
                </a:solidFill>
                <a:latin typeface="Times New Roman" panose="02020603050405020304" pitchFamily="18" charset="0"/>
                <a:cs typeface="Times New Roman" panose="02020603050405020304" pitchFamily="18" charset="0"/>
              </a:rPr>
              <a:t>を置換した試料</a:t>
            </a:r>
            <a:r>
              <a:rPr lang="ja-JP" altLang="ja-JP" sz="3600" kern="100" spc="-10" dirty="0">
                <a:solidFill>
                  <a:schemeClr val="bg1"/>
                </a:solidFill>
                <a:latin typeface="Times New Roman" panose="02020603050405020304" pitchFamily="18" charset="0"/>
                <a:cs typeface="Times New Roman" panose="02020603050405020304" pitchFamily="18" charset="0"/>
              </a:rPr>
              <a:t>を作製することで</a:t>
            </a:r>
            <a:r>
              <a:rPr lang="ja-JP" altLang="en-US" sz="3600" kern="100" spc="-10" dirty="0">
                <a:solidFill>
                  <a:schemeClr val="bg1"/>
                </a:solidFill>
                <a:latin typeface="Times New Roman" panose="02020603050405020304" pitchFamily="18" charset="0"/>
                <a:cs typeface="Times New Roman" panose="02020603050405020304" pitchFamily="18" charset="0"/>
              </a:rPr>
              <a:t>、価電子濃度</a:t>
            </a:r>
            <a:r>
              <a:rPr lang="ja-JP" altLang="ja-JP" sz="3600" kern="100" spc="-10" dirty="0">
                <a:solidFill>
                  <a:schemeClr val="bg1"/>
                </a:solidFill>
                <a:latin typeface="Times New Roman" panose="02020603050405020304" pitchFamily="18" charset="0"/>
                <a:cs typeface="Times New Roman" panose="02020603050405020304" pitchFamily="18" charset="0"/>
              </a:rPr>
              <a:t>を制御し</a:t>
            </a:r>
            <a:r>
              <a:rPr lang="ja-JP" altLang="en-US" sz="3600" kern="100" spc="-10" dirty="0">
                <a:solidFill>
                  <a:schemeClr val="bg1"/>
                </a:solidFill>
                <a:latin typeface="Times New Roman" panose="02020603050405020304" pitchFamily="18" charset="0"/>
                <a:cs typeface="Times New Roman" panose="02020603050405020304" pitchFamily="18" charset="0"/>
              </a:rPr>
              <a:t>、</a:t>
            </a:r>
            <a:r>
              <a:rPr lang="ja-JP" altLang="en-US" sz="3600" kern="100" spc="-10" dirty="0">
                <a:solidFill>
                  <a:srgbClr val="FF0000"/>
                </a:solidFill>
                <a:latin typeface="Times New Roman" panose="02020603050405020304" pitchFamily="18" charset="0"/>
                <a:cs typeface="Times New Roman" panose="02020603050405020304" pitchFamily="18" charset="0"/>
              </a:rPr>
              <a:t>フェルミ準位を最適化することで</a:t>
            </a:r>
            <a:r>
              <a:rPr lang="en-US" altLang="ja-JP" sz="3600" b="1" kern="100" spc="-10" dirty="0">
                <a:solidFill>
                  <a:srgbClr val="FF0000"/>
                </a:solidFill>
                <a:latin typeface="Times New Roman" panose="02020603050405020304" pitchFamily="18" charset="0"/>
                <a:cs typeface="Times New Roman" panose="02020603050405020304" pitchFamily="18" charset="0"/>
              </a:rPr>
              <a:t>|</a:t>
            </a:r>
            <a:r>
              <a:rPr lang="en-US" altLang="ja-JP" sz="3600" b="1" i="1" kern="100" spc="-10" dirty="0">
                <a:solidFill>
                  <a:srgbClr val="FF0000"/>
                </a:solidFill>
                <a:latin typeface="Times New Roman" panose="02020603050405020304" pitchFamily="18" charset="0"/>
                <a:cs typeface="Times New Roman" panose="02020603050405020304" pitchFamily="18" charset="0"/>
              </a:rPr>
              <a:t>S|</a:t>
            </a:r>
            <a:r>
              <a:rPr lang="ja-JP" altLang="ja-JP" sz="3600" b="1" kern="100" spc="-10" dirty="0">
                <a:solidFill>
                  <a:srgbClr val="FF0000"/>
                </a:solidFill>
                <a:latin typeface="Times New Roman" panose="02020603050405020304" pitchFamily="18" charset="0"/>
                <a:cs typeface="Times New Roman" panose="02020603050405020304" pitchFamily="18" charset="0"/>
              </a:rPr>
              <a:t>の</a:t>
            </a:r>
            <a:r>
              <a:rPr lang="ja-JP" altLang="en-US" sz="3600" b="1" kern="100" spc="-10" dirty="0">
                <a:solidFill>
                  <a:srgbClr val="FF0000"/>
                </a:solidFill>
                <a:latin typeface="Times New Roman" panose="02020603050405020304" pitchFamily="18" charset="0"/>
                <a:cs typeface="Times New Roman" panose="02020603050405020304" pitchFamily="18" charset="0"/>
              </a:rPr>
              <a:t>増大</a:t>
            </a:r>
            <a:r>
              <a:rPr lang="ja-JP" altLang="ja-JP" sz="3600" kern="100" spc="-10" dirty="0">
                <a:solidFill>
                  <a:schemeClr val="bg1"/>
                </a:solidFill>
                <a:latin typeface="Times New Roman" panose="02020603050405020304" pitchFamily="18" charset="0"/>
                <a:cs typeface="Times New Roman" panose="02020603050405020304" pitchFamily="18" charset="0"/>
              </a:rPr>
              <a:t>を図り</a:t>
            </a:r>
            <a:r>
              <a:rPr lang="ja-JP" altLang="en-US" sz="3600" kern="100" spc="-10" dirty="0">
                <a:solidFill>
                  <a:schemeClr val="bg1"/>
                </a:solidFill>
                <a:latin typeface="Times New Roman" panose="02020603050405020304" pitchFamily="18" charset="0"/>
                <a:cs typeface="Times New Roman" panose="02020603050405020304" pitchFamily="18" charset="0"/>
              </a:rPr>
              <a:t>、</a:t>
            </a:r>
            <a:r>
              <a:rPr lang="en-US" altLang="ja-JP" sz="3600" kern="100" spc="-10" dirty="0">
                <a:solidFill>
                  <a:schemeClr val="bg1"/>
                </a:solidFill>
                <a:latin typeface="Times New Roman" panose="02020603050405020304" pitchFamily="18" charset="0"/>
              </a:rPr>
              <a:t>Fe</a:t>
            </a:r>
            <a:r>
              <a:rPr lang="en-US" altLang="ja-JP" sz="3600" kern="100" spc="-10" baseline="-25000" dirty="0">
                <a:solidFill>
                  <a:schemeClr val="bg1"/>
                </a:solidFill>
                <a:latin typeface="Times New Roman" panose="02020603050405020304" pitchFamily="18" charset="0"/>
              </a:rPr>
              <a:t>2</a:t>
            </a:r>
            <a:r>
              <a:rPr lang="en-US" altLang="ja-JP" sz="3600" kern="100" spc="-10" dirty="0">
                <a:solidFill>
                  <a:schemeClr val="bg1"/>
                </a:solidFill>
                <a:latin typeface="Times New Roman" panose="02020603050405020304" pitchFamily="18" charset="0"/>
              </a:rPr>
              <a:t>TiSn</a:t>
            </a:r>
            <a:r>
              <a:rPr lang="ja-JP" altLang="en-US" sz="3600" kern="100" spc="-10" dirty="0">
                <a:solidFill>
                  <a:schemeClr val="bg1"/>
                </a:solidFill>
                <a:latin typeface="Times New Roman" panose="02020603050405020304" pitchFamily="18" charset="0"/>
                <a:cs typeface="Times New Roman" panose="02020603050405020304" pitchFamily="18" charset="0"/>
              </a:rPr>
              <a:t>系合金</a:t>
            </a:r>
            <a:r>
              <a:rPr lang="ja-JP" altLang="ja-JP" sz="3600" kern="100" spc="-10" dirty="0">
                <a:solidFill>
                  <a:schemeClr val="bg1"/>
                </a:solidFill>
                <a:latin typeface="Times New Roman" panose="02020603050405020304" pitchFamily="18" charset="0"/>
                <a:cs typeface="Times New Roman" panose="02020603050405020304" pitchFamily="18" charset="0"/>
              </a:rPr>
              <a:t>の</a:t>
            </a:r>
            <a:r>
              <a:rPr lang="en-US" altLang="ja-JP" sz="3600" kern="100" spc="-10" dirty="0">
                <a:solidFill>
                  <a:srgbClr val="FF0000"/>
                </a:solidFill>
                <a:latin typeface="Times New Roman" panose="02020603050405020304" pitchFamily="18" charset="0"/>
                <a:cs typeface="Times New Roman" panose="02020603050405020304" pitchFamily="18" charset="0"/>
              </a:rPr>
              <a:t>n</a:t>
            </a:r>
            <a:r>
              <a:rPr lang="ja-JP" altLang="en-US" sz="3600" kern="100" spc="-10" dirty="0">
                <a:solidFill>
                  <a:srgbClr val="FF0000"/>
                </a:solidFill>
                <a:latin typeface="Times New Roman" panose="02020603050405020304" pitchFamily="18" charset="0"/>
                <a:cs typeface="Times New Roman" panose="02020603050405020304" pitchFamily="18" charset="0"/>
              </a:rPr>
              <a:t>型</a:t>
            </a:r>
            <a:r>
              <a:rPr lang="ja-JP" altLang="ja-JP" sz="3600" kern="100" spc="-10" dirty="0">
                <a:solidFill>
                  <a:srgbClr val="FF0000"/>
                </a:solidFill>
                <a:latin typeface="Times New Roman" panose="02020603050405020304" pitchFamily="18" charset="0"/>
                <a:cs typeface="Times New Roman" panose="02020603050405020304" pitchFamily="18" charset="0"/>
              </a:rPr>
              <a:t>熱電特性向上を目的</a:t>
            </a:r>
            <a:r>
              <a:rPr lang="ja-JP" altLang="ja-JP" sz="3600" kern="100" spc="-10" dirty="0">
                <a:solidFill>
                  <a:schemeClr val="bg1"/>
                </a:solidFill>
                <a:latin typeface="Times New Roman" panose="02020603050405020304" pitchFamily="18" charset="0"/>
                <a:cs typeface="Times New Roman" panose="02020603050405020304" pitchFamily="18" charset="0"/>
              </a:rPr>
              <a:t>とする</a:t>
            </a:r>
            <a:endParaRPr lang="ja-JP" altLang="en-US" sz="3200" dirty="0">
              <a:solidFill>
                <a:schemeClr val="bg1"/>
              </a:solidFill>
            </a:endParaRPr>
          </a:p>
        </p:txBody>
      </p:sp>
      <p:sp>
        <p:nvSpPr>
          <p:cNvPr id="2050" name="矢印: 右 2049">
            <a:extLst>
              <a:ext uri="{FF2B5EF4-FFF2-40B4-BE49-F238E27FC236}">
                <a16:creationId xmlns:a16="http://schemas.microsoft.com/office/drawing/2014/main" id="{FC99619A-25C3-4572-B295-9CC9F96B9C98}"/>
              </a:ext>
            </a:extLst>
          </p:cNvPr>
          <p:cNvSpPr/>
          <p:nvPr/>
        </p:nvSpPr>
        <p:spPr>
          <a:xfrm>
            <a:off x="15596931" y="13254483"/>
            <a:ext cx="895177" cy="1253666"/>
          </a:xfrm>
          <a:prstGeom prst="rightArrow">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1536860" y="14387656"/>
            <a:ext cx="8160328" cy="2352567"/>
          </a:xfrm>
          <a:prstGeom prst="rect">
            <a:avLst/>
          </a:prstGeom>
          <a:noFill/>
        </p:spPr>
        <p:txBody>
          <a:bodyPr wrap="square" rtlCol="0">
            <a:spAutoFit/>
          </a:bodyPr>
          <a:lstStyle/>
          <a:p>
            <a:pPr marL="342900" indent="-342900" algn="just">
              <a:lnSpc>
                <a:spcPts val="4500"/>
              </a:lnSpc>
              <a:buFont typeface="Arial" panose="020B0604020202020204" pitchFamily="34" charset="0"/>
              <a:buChar char="•"/>
            </a:pPr>
            <a:r>
              <a:rPr lang="en-US" altLang="ja-JP" sz="3200" dirty="0">
                <a:solidFill>
                  <a:schemeClr val="bg1"/>
                </a:solidFill>
                <a:latin typeface="Times New Roman" panose="02020603050405020304" pitchFamily="18" charset="0"/>
                <a:cs typeface="Times New Roman" panose="02020603050405020304" pitchFamily="18" charset="0"/>
              </a:rPr>
              <a:t>VEC</a:t>
            </a:r>
            <a:r>
              <a:rPr kumimoji="1" lang="ja-JP" altLang="en-US" sz="3200" dirty="0">
                <a:solidFill>
                  <a:schemeClr val="bg1"/>
                </a:solidFill>
                <a:latin typeface="Times New Roman" panose="02020603050405020304" pitchFamily="18" charset="0"/>
                <a:cs typeface="Times New Roman" panose="02020603050405020304" pitchFamily="18" charset="0"/>
              </a:rPr>
              <a:t>が</a:t>
            </a:r>
            <a:r>
              <a:rPr kumimoji="1" lang="en-US" altLang="ja-JP" sz="3200" dirty="0">
                <a:solidFill>
                  <a:schemeClr val="bg1"/>
                </a:solidFill>
                <a:latin typeface="Times New Roman" panose="02020603050405020304" pitchFamily="18" charset="0"/>
                <a:cs typeface="Times New Roman" panose="02020603050405020304" pitchFamily="18" charset="0"/>
              </a:rPr>
              <a:t>6 </a:t>
            </a:r>
            <a:r>
              <a:rPr kumimoji="1" lang="ja-JP" altLang="en-US" sz="3200" dirty="0">
                <a:solidFill>
                  <a:schemeClr val="bg1"/>
                </a:solidFill>
                <a:latin typeface="Times New Roman" panose="02020603050405020304" pitchFamily="18" charset="0"/>
                <a:cs typeface="Times New Roman" panose="02020603050405020304" pitchFamily="18" charset="0"/>
              </a:rPr>
              <a:t>の場合、擬ギャップが形成</a:t>
            </a:r>
            <a:endParaRPr kumimoji="1" lang="en-US" altLang="ja-JP" sz="3200" dirty="0">
              <a:solidFill>
                <a:schemeClr val="bg1"/>
              </a:solidFill>
              <a:latin typeface="Times New Roman" panose="02020603050405020304" pitchFamily="18" charset="0"/>
              <a:cs typeface="Times New Roman" panose="02020603050405020304" pitchFamily="18" charset="0"/>
            </a:endParaRPr>
          </a:p>
          <a:p>
            <a:pPr marL="342900" indent="-342900" algn="just">
              <a:lnSpc>
                <a:spcPts val="4500"/>
              </a:lnSpc>
              <a:buFont typeface="Arial" panose="020B0604020202020204" pitchFamily="34" charset="0"/>
              <a:buChar char="•"/>
            </a:pPr>
            <a:r>
              <a:rPr lang="en-US" altLang="ja-JP" sz="3200" dirty="0">
                <a:solidFill>
                  <a:schemeClr val="bg1"/>
                </a:solidFill>
                <a:latin typeface="Times New Roman" panose="02020603050405020304" pitchFamily="18" charset="0"/>
                <a:cs typeface="Times New Roman" panose="02020603050405020304" pitchFamily="18" charset="0"/>
              </a:rPr>
              <a:t>VEC</a:t>
            </a:r>
            <a:r>
              <a:rPr lang="ja-JP" altLang="en-US" sz="3200" dirty="0">
                <a:solidFill>
                  <a:schemeClr val="bg1"/>
                </a:solidFill>
                <a:latin typeface="Times New Roman" panose="02020603050405020304" pitchFamily="18" charset="0"/>
                <a:cs typeface="Times New Roman" panose="02020603050405020304" pitchFamily="18" charset="0"/>
              </a:rPr>
              <a:t>を調整することで</a:t>
            </a:r>
            <a:r>
              <a:rPr lang="en-US" altLang="ja-JP" sz="3200" i="1" dirty="0">
                <a:solidFill>
                  <a:schemeClr val="bg1"/>
                </a:solidFill>
                <a:latin typeface="Times New Roman" panose="02020603050405020304" pitchFamily="18" charset="0"/>
                <a:cs typeface="Times New Roman" panose="02020603050405020304" pitchFamily="18" charset="0"/>
              </a:rPr>
              <a:t>S </a:t>
            </a:r>
            <a:r>
              <a:rPr lang="ja-JP" altLang="en-US" sz="3200" dirty="0">
                <a:solidFill>
                  <a:schemeClr val="bg1"/>
                </a:solidFill>
                <a:latin typeface="Times New Roman" panose="02020603050405020304" pitchFamily="18" charset="0"/>
                <a:cs typeface="Times New Roman" panose="02020603050405020304" pitchFamily="18" charset="0"/>
              </a:rPr>
              <a:t>を制御できる</a:t>
            </a:r>
            <a:endParaRPr lang="en-US" altLang="ja-JP" sz="3200" dirty="0">
              <a:solidFill>
                <a:schemeClr val="bg1"/>
              </a:solidFill>
              <a:latin typeface="Times New Roman" panose="02020603050405020304" pitchFamily="18" charset="0"/>
              <a:cs typeface="Times New Roman" panose="02020603050405020304" pitchFamily="18" charset="0"/>
            </a:endParaRPr>
          </a:p>
          <a:p>
            <a:pPr marL="342900" indent="-342900" algn="just">
              <a:lnSpc>
                <a:spcPts val="4500"/>
              </a:lnSpc>
              <a:buFont typeface="Arial" panose="020B0604020202020204" pitchFamily="34" charset="0"/>
              <a:buChar char="•"/>
            </a:pPr>
            <a:r>
              <a:rPr kumimoji="1" lang="ja-JP" altLang="en-US" sz="3200" dirty="0">
                <a:solidFill>
                  <a:schemeClr val="bg1"/>
                </a:solidFill>
                <a:latin typeface="Times New Roman" panose="02020603050405020304" pitchFamily="18" charset="0"/>
                <a:cs typeface="Times New Roman" panose="02020603050405020304" pitchFamily="18" charset="0"/>
              </a:rPr>
              <a:t>埋蔵量が</a:t>
            </a:r>
            <a:r>
              <a:rPr lang="ja-JP" altLang="en-US" sz="3200" dirty="0">
                <a:solidFill>
                  <a:schemeClr val="bg1"/>
                </a:solidFill>
                <a:latin typeface="Times New Roman" panose="02020603050405020304" pitchFamily="18" charset="0"/>
                <a:cs typeface="Times New Roman" panose="02020603050405020304" pitchFamily="18" charset="0"/>
              </a:rPr>
              <a:t>豊富、人体に無害な元素で構成</a:t>
            </a:r>
            <a:endParaRPr lang="en-US" altLang="ja-JP" sz="3200" dirty="0">
              <a:solidFill>
                <a:schemeClr val="bg1"/>
              </a:solidFill>
              <a:latin typeface="Times New Roman" panose="02020603050405020304" pitchFamily="18" charset="0"/>
              <a:cs typeface="Times New Roman" panose="02020603050405020304" pitchFamily="18" charset="0"/>
            </a:endParaRPr>
          </a:p>
          <a:p>
            <a:pPr marL="342900" indent="-342900" algn="just">
              <a:lnSpc>
                <a:spcPts val="4500"/>
              </a:lnSpc>
              <a:buFont typeface="Arial" panose="020B0604020202020204" pitchFamily="34" charset="0"/>
              <a:buChar char="•"/>
            </a:pPr>
            <a:r>
              <a:rPr lang="ja-JP" altLang="en-US" sz="3200" dirty="0">
                <a:solidFill>
                  <a:schemeClr val="bg1"/>
                </a:solidFill>
                <a:latin typeface="Times New Roman" panose="02020603050405020304" pitchFamily="18" charset="0"/>
                <a:cs typeface="Times New Roman" panose="02020603050405020304" pitchFamily="18" charset="0"/>
              </a:rPr>
              <a:t>強度が高いため移動体への応用も期待</a:t>
            </a:r>
            <a:endParaRPr kumimoji="1" lang="ja-JP" altLang="en-US" sz="3200" dirty="0">
              <a:solidFill>
                <a:schemeClr val="bg1"/>
              </a:solidFill>
              <a:latin typeface="Times New Roman" panose="02020603050405020304" pitchFamily="18" charset="0"/>
              <a:cs typeface="Times New Roman" panose="02020603050405020304" pitchFamily="18" charset="0"/>
            </a:endParaRPr>
          </a:p>
        </p:txBody>
      </p:sp>
      <p:sp>
        <p:nvSpPr>
          <p:cNvPr id="332" name="テキスト ボックス 331">
            <a:extLst>
              <a:ext uri="{FF2B5EF4-FFF2-40B4-BE49-F238E27FC236}">
                <a16:creationId xmlns:a16="http://schemas.microsoft.com/office/drawing/2014/main" id="{CFF2A056-4211-409A-BB6E-E679D0334F2A}"/>
              </a:ext>
            </a:extLst>
          </p:cNvPr>
          <p:cNvSpPr txBox="1"/>
          <p:nvPr/>
        </p:nvSpPr>
        <p:spPr>
          <a:xfrm>
            <a:off x="14633075" y="10630536"/>
            <a:ext cx="8718661" cy="2062103"/>
          </a:xfrm>
          <a:prstGeom prst="rect">
            <a:avLst/>
          </a:prstGeom>
          <a:noFill/>
        </p:spPr>
        <p:txBody>
          <a:bodyPr wrap="square" rtlCol="0">
            <a:spAutoFit/>
          </a:bodyPr>
          <a:lstStyle/>
          <a:p>
            <a:pPr marL="342900" indent="-342900" algn="just">
              <a:buFont typeface="Arial" panose="020B0604020202020204" pitchFamily="34" charset="0"/>
              <a:buChar char="•"/>
            </a:pPr>
            <a:r>
              <a:rPr kumimoji="1" lang="ja-JP" altLang="en-US" sz="3200" dirty="0">
                <a:solidFill>
                  <a:schemeClr val="bg1"/>
                </a:solidFill>
                <a:latin typeface="Times New Roman" panose="02020603050405020304" pitchFamily="18" charset="0"/>
                <a:cs typeface="Times New Roman" panose="02020603050405020304" pitchFamily="18" charset="0"/>
              </a:rPr>
              <a:t>第一原理計算から</a:t>
            </a:r>
            <a:r>
              <a:rPr kumimoji="1" lang="en-US" altLang="ja-JP" sz="3200" dirty="0">
                <a:solidFill>
                  <a:schemeClr val="bg1"/>
                </a:solidFill>
                <a:latin typeface="Times New Roman" panose="02020603050405020304" pitchFamily="18" charset="0"/>
                <a:cs typeface="Times New Roman" panose="02020603050405020304" pitchFamily="18" charset="0"/>
              </a:rPr>
              <a:t>300K</a:t>
            </a:r>
            <a:r>
              <a:rPr kumimoji="1" lang="ja-JP" altLang="en-US" sz="3200" dirty="0">
                <a:solidFill>
                  <a:schemeClr val="bg1"/>
                </a:solidFill>
                <a:latin typeface="Times New Roman" panose="02020603050405020304" pitchFamily="18" charset="0"/>
                <a:cs typeface="Times New Roman" panose="02020603050405020304" pitchFamily="18" charset="0"/>
              </a:rPr>
              <a:t>で</a:t>
            </a:r>
            <a:r>
              <a:rPr kumimoji="1" lang="en-US" altLang="ja-JP" sz="3200" dirty="0">
                <a:solidFill>
                  <a:schemeClr val="bg1"/>
                </a:solidFill>
                <a:latin typeface="Times New Roman" panose="02020603050405020304" pitchFamily="18" charset="0"/>
                <a:cs typeface="Times New Roman" panose="02020603050405020304" pitchFamily="18" charset="0"/>
              </a:rPr>
              <a:t>Fe</a:t>
            </a:r>
            <a:r>
              <a:rPr kumimoji="1" lang="en-US" altLang="ja-JP" sz="3200" baseline="-25000" dirty="0">
                <a:solidFill>
                  <a:schemeClr val="bg1"/>
                </a:solidFill>
                <a:latin typeface="Times New Roman" panose="02020603050405020304" pitchFamily="18" charset="0"/>
                <a:cs typeface="Times New Roman" panose="02020603050405020304" pitchFamily="18" charset="0"/>
              </a:rPr>
              <a:t>2</a:t>
            </a:r>
            <a:r>
              <a:rPr kumimoji="1" lang="en-US" altLang="ja-JP" sz="3200" dirty="0">
                <a:solidFill>
                  <a:schemeClr val="bg1"/>
                </a:solidFill>
                <a:latin typeface="Times New Roman" panose="02020603050405020304" pitchFamily="18" charset="0"/>
                <a:cs typeface="Times New Roman" panose="02020603050405020304" pitchFamily="18" charset="0"/>
              </a:rPr>
              <a:t>VAl</a:t>
            </a:r>
            <a:r>
              <a:rPr kumimoji="1" lang="ja-JP" altLang="en-US" sz="3200" dirty="0">
                <a:solidFill>
                  <a:schemeClr val="bg1"/>
                </a:solidFill>
                <a:latin typeface="Times New Roman" panose="02020603050405020304" pitchFamily="18" charset="0"/>
                <a:cs typeface="Times New Roman" panose="02020603050405020304" pitchFamily="18" charset="0"/>
              </a:rPr>
              <a:t>と比較して高い</a:t>
            </a:r>
            <a:r>
              <a:rPr lang="en-US" altLang="ja-JP" sz="3200" i="1" dirty="0">
                <a:solidFill>
                  <a:schemeClr val="bg1"/>
                </a:solidFill>
                <a:latin typeface="Times New Roman" panose="02020603050405020304" pitchFamily="18" charset="0"/>
                <a:cs typeface="Times New Roman" panose="02020603050405020304" pitchFamily="18" charset="0"/>
              </a:rPr>
              <a:t>S </a:t>
            </a:r>
            <a:r>
              <a:rPr kumimoji="1" lang="ja-JP" altLang="en-US" sz="3200" dirty="0">
                <a:solidFill>
                  <a:schemeClr val="bg1"/>
                </a:solidFill>
                <a:latin typeface="Times New Roman" panose="02020603050405020304" pitchFamily="18" charset="0"/>
                <a:cs typeface="Times New Roman" panose="02020603050405020304" pitchFamily="18" charset="0"/>
              </a:rPr>
              <a:t>を示すことが</a:t>
            </a:r>
            <a:r>
              <a:rPr lang="ja-JP" altLang="en-US" sz="3200" dirty="0">
                <a:solidFill>
                  <a:schemeClr val="bg1"/>
                </a:solidFill>
                <a:latin typeface="Times New Roman" panose="02020603050405020304" pitchFamily="18" charset="0"/>
                <a:cs typeface="Times New Roman" panose="02020603050405020304" pitchFamily="18" charset="0"/>
              </a:rPr>
              <a:t>示唆</a:t>
            </a:r>
            <a:endParaRPr lang="en-US" altLang="ja-JP" sz="3200" dirty="0">
              <a:solidFill>
                <a:schemeClr val="bg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ja-JP" altLang="en-US" sz="3200" dirty="0">
                <a:solidFill>
                  <a:schemeClr val="bg1"/>
                </a:solidFill>
                <a:latin typeface="Times New Roman" panose="02020603050405020304" pitchFamily="18" charset="0"/>
                <a:cs typeface="Times New Roman" panose="02020603050405020304" pitchFamily="18" charset="0"/>
              </a:rPr>
              <a:t>他のフル・ホイスラー合金と比較して</a:t>
            </a:r>
            <a:r>
              <a:rPr lang="en-US" altLang="ja-JP" sz="3200" dirty="0">
                <a:solidFill>
                  <a:schemeClr val="bg1"/>
                </a:solidFill>
                <a:latin typeface="Times New Roman" panose="02020603050405020304" pitchFamily="18" charset="0"/>
                <a:cs typeface="Times New Roman" panose="02020603050405020304" pitchFamily="18" charset="0"/>
              </a:rPr>
              <a:t>7~8W/mK</a:t>
            </a:r>
            <a:r>
              <a:rPr lang="en-US" altLang="ja-JP" sz="3200" baseline="30000" dirty="0">
                <a:solidFill>
                  <a:schemeClr val="bg1"/>
                </a:solidFill>
                <a:latin typeface="Times New Roman" panose="02020603050405020304" pitchFamily="18" charset="0"/>
                <a:cs typeface="Times New Roman" panose="02020603050405020304" pitchFamily="18" charset="0"/>
              </a:rPr>
              <a:t>1)</a:t>
            </a:r>
            <a:r>
              <a:rPr lang="ja-JP" altLang="en-US" sz="3200" dirty="0">
                <a:solidFill>
                  <a:schemeClr val="bg1"/>
                </a:solidFill>
                <a:latin typeface="Times New Roman" panose="02020603050405020304" pitchFamily="18" charset="0"/>
                <a:cs typeface="Times New Roman" panose="02020603050405020304" pitchFamily="18" charset="0"/>
              </a:rPr>
              <a:t>と低い熱伝導率を持つ</a:t>
            </a:r>
            <a:r>
              <a:rPr lang="en-US" altLang="ja-JP" sz="3200" dirty="0">
                <a:solidFill>
                  <a:schemeClr val="bg1"/>
                </a:solidFill>
                <a:latin typeface="Times New Roman" panose="02020603050405020304" pitchFamily="18" charset="0"/>
                <a:cs typeface="Times New Roman" panose="02020603050405020304" pitchFamily="18" charset="0"/>
              </a:rPr>
              <a:t> ( Fe</a:t>
            </a:r>
            <a:r>
              <a:rPr lang="en-US" altLang="ja-JP" sz="3200" baseline="-25000" dirty="0">
                <a:solidFill>
                  <a:schemeClr val="bg1"/>
                </a:solidFill>
                <a:latin typeface="Times New Roman" panose="02020603050405020304" pitchFamily="18" charset="0"/>
                <a:cs typeface="Times New Roman" panose="02020603050405020304" pitchFamily="18" charset="0"/>
              </a:rPr>
              <a:t>2</a:t>
            </a:r>
            <a:r>
              <a:rPr lang="en-US" altLang="ja-JP" sz="3200" dirty="0">
                <a:solidFill>
                  <a:schemeClr val="bg1"/>
                </a:solidFill>
                <a:latin typeface="Times New Roman" panose="02020603050405020304" pitchFamily="18" charset="0"/>
                <a:cs typeface="Times New Roman" panose="02020603050405020304" pitchFamily="18" charset="0"/>
              </a:rPr>
              <a:t>VAl : 28W/mK</a:t>
            </a:r>
            <a:r>
              <a:rPr lang="en-US" altLang="ja-JP" sz="3200" baseline="30000" dirty="0">
                <a:solidFill>
                  <a:schemeClr val="bg1"/>
                </a:solidFill>
                <a:latin typeface="Times New Roman" panose="02020603050405020304" pitchFamily="18" charset="0"/>
                <a:cs typeface="Times New Roman" panose="02020603050405020304" pitchFamily="18" charset="0"/>
              </a:rPr>
              <a:t>2)</a:t>
            </a:r>
            <a:r>
              <a:rPr lang="en-US" altLang="ja-JP" sz="3200" dirty="0">
                <a:solidFill>
                  <a:schemeClr val="bg1"/>
                </a:solidFill>
                <a:latin typeface="Times New Roman" panose="02020603050405020304" pitchFamily="18" charset="0"/>
                <a:cs typeface="Times New Roman" panose="02020603050405020304" pitchFamily="18" charset="0"/>
              </a:rPr>
              <a:t>)</a:t>
            </a:r>
          </a:p>
        </p:txBody>
      </p:sp>
      <p:sp>
        <p:nvSpPr>
          <p:cNvPr id="20" name="テキスト ボックス 19">
            <a:extLst>
              <a:ext uri="{FF2B5EF4-FFF2-40B4-BE49-F238E27FC236}">
                <a16:creationId xmlns:a16="http://schemas.microsoft.com/office/drawing/2014/main" id="{4CCDD8D4-1568-458A-BA9A-8E3368E307CA}"/>
              </a:ext>
            </a:extLst>
          </p:cNvPr>
          <p:cNvSpPr txBox="1"/>
          <p:nvPr/>
        </p:nvSpPr>
        <p:spPr>
          <a:xfrm>
            <a:off x="9783363" y="13515044"/>
            <a:ext cx="1460974" cy="523220"/>
          </a:xfrm>
          <a:prstGeom prst="rect">
            <a:avLst/>
          </a:prstGeom>
          <a:noFill/>
          <a:ln>
            <a:noFill/>
          </a:ln>
        </p:spPr>
        <p:txBody>
          <a:bodyPr wrap="square" rtlCol="0">
            <a:spAutoFit/>
          </a:bodyPr>
          <a:lstStyle/>
          <a:p>
            <a:r>
              <a:rPr kumimoji="1" lang="en-US" altLang="ja-JP" sz="2800" dirty="0">
                <a:solidFill>
                  <a:schemeClr val="bg1"/>
                </a:solidFill>
                <a:latin typeface="Times New Roman" panose="02020603050405020304" pitchFamily="18" charset="0"/>
                <a:cs typeface="Times New Roman" panose="02020603050405020304" pitchFamily="18" charset="0"/>
              </a:rPr>
              <a:t>Fe</a:t>
            </a:r>
            <a:r>
              <a:rPr kumimoji="1" lang="en-US" altLang="ja-JP" sz="2800" baseline="-25000" dirty="0">
                <a:solidFill>
                  <a:schemeClr val="bg1"/>
                </a:solidFill>
                <a:latin typeface="Times New Roman" panose="02020603050405020304" pitchFamily="18" charset="0"/>
                <a:cs typeface="Times New Roman" panose="02020603050405020304" pitchFamily="18" charset="0"/>
              </a:rPr>
              <a:t>2</a:t>
            </a:r>
            <a:r>
              <a:rPr kumimoji="1" lang="en-US" altLang="ja-JP" sz="2800" dirty="0">
                <a:solidFill>
                  <a:schemeClr val="bg1"/>
                </a:solidFill>
                <a:latin typeface="Times New Roman" panose="02020603050405020304" pitchFamily="18" charset="0"/>
                <a:cs typeface="Times New Roman" panose="02020603050405020304" pitchFamily="18" charset="0"/>
              </a:rPr>
              <a:t>TiSn</a:t>
            </a:r>
            <a:endParaRPr kumimoji="1" lang="ja-JP" altLang="en-US" sz="2800" dirty="0">
              <a:solidFill>
                <a:schemeClr val="bg1"/>
              </a:solidFill>
              <a:latin typeface="Times New Roman" panose="02020603050405020304" pitchFamily="18" charset="0"/>
              <a:cs typeface="Times New Roman" panose="02020603050405020304" pitchFamily="18" charset="0"/>
            </a:endParaRPr>
          </a:p>
        </p:txBody>
      </p:sp>
      <p:sp>
        <p:nvSpPr>
          <p:cNvPr id="142" name="テキスト ボックス 141">
            <a:extLst>
              <a:ext uri="{FF2B5EF4-FFF2-40B4-BE49-F238E27FC236}">
                <a16:creationId xmlns:a16="http://schemas.microsoft.com/office/drawing/2014/main" id="{C8A8FB0B-6D55-4306-ACB0-E6292D3FCB65}"/>
              </a:ext>
            </a:extLst>
          </p:cNvPr>
          <p:cNvSpPr txBox="1"/>
          <p:nvPr/>
        </p:nvSpPr>
        <p:spPr>
          <a:xfrm>
            <a:off x="12410745" y="13526280"/>
            <a:ext cx="601590" cy="400110"/>
          </a:xfrm>
          <a:prstGeom prst="rect">
            <a:avLst/>
          </a:prstGeom>
          <a:noFill/>
          <a:ln>
            <a:noFill/>
          </a:ln>
        </p:spPr>
        <p:txBody>
          <a:bodyPr wrap="square" rtlCol="0">
            <a:spAutoFit/>
          </a:bodyPr>
          <a:lstStyle/>
          <a:p>
            <a:r>
              <a:rPr kumimoji="1" lang="en-US" altLang="ja-JP" sz="2000" i="1" dirty="0">
                <a:solidFill>
                  <a:schemeClr val="tx1">
                    <a:lumMod val="50000"/>
                  </a:schemeClr>
                </a:solidFill>
                <a:latin typeface="Times New Roman" panose="02020603050405020304" pitchFamily="18" charset="0"/>
                <a:cs typeface="Times New Roman" panose="02020603050405020304" pitchFamily="18" charset="0"/>
              </a:rPr>
              <a:t>E</a:t>
            </a:r>
            <a:r>
              <a:rPr kumimoji="1" lang="en-US" altLang="ja-JP" sz="2000" i="1" baseline="-25000" dirty="0">
                <a:solidFill>
                  <a:schemeClr val="tx1">
                    <a:lumMod val="50000"/>
                  </a:schemeClr>
                </a:solidFill>
                <a:latin typeface="Times New Roman" panose="02020603050405020304" pitchFamily="18" charset="0"/>
                <a:cs typeface="Times New Roman" panose="02020603050405020304" pitchFamily="18" charset="0"/>
              </a:rPr>
              <a:t>F</a:t>
            </a:r>
            <a:endParaRPr kumimoji="1" lang="ja-JP" altLang="en-US" sz="2000" i="1" baseline="-250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43" name="テキスト ボックス 142">
            <a:extLst>
              <a:ext uri="{FF2B5EF4-FFF2-40B4-BE49-F238E27FC236}">
                <a16:creationId xmlns:a16="http://schemas.microsoft.com/office/drawing/2014/main" id="{9EFF51E4-0EC2-4882-946B-78CD7A6B4303}"/>
              </a:ext>
            </a:extLst>
          </p:cNvPr>
          <p:cNvSpPr txBox="1"/>
          <p:nvPr/>
        </p:nvSpPr>
        <p:spPr>
          <a:xfrm>
            <a:off x="10181775" y="14473413"/>
            <a:ext cx="1460974" cy="400110"/>
          </a:xfrm>
          <a:prstGeom prst="rect">
            <a:avLst/>
          </a:prstGeom>
          <a:noFill/>
          <a:ln>
            <a:noFill/>
          </a:ln>
        </p:spPr>
        <p:txBody>
          <a:bodyPr wrap="square" rtlCol="0">
            <a:spAutoFit/>
          </a:bodyPr>
          <a:lstStyle/>
          <a:p>
            <a:r>
              <a:rPr kumimoji="1" lang="ja-JP" altLang="en-US" sz="2000" b="1" dirty="0">
                <a:solidFill>
                  <a:schemeClr val="bg1"/>
                </a:solidFill>
                <a:latin typeface="Times New Roman" panose="02020603050405020304" pitchFamily="18" charset="0"/>
                <a:cs typeface="Times New Roman" panose="02020603050405020304" pitchFamily="18" charset="0"/>
              </a:rPr>
              <a:t>価電子帯</a:t>
            </a:r>
          </a:p>
        </p:txBody>
      </p:sp>
      <p:sp>
        <p:nvSpPr>
          <p:cNvPr id="144" name="テキスト ボックス 143">
            <a:extLst>
              <a:ext uri="{FF2B5EF4-FFF2-40B4-BE49-F238E27FC236}">
                <a16:creationId xmlns:a16="http://schemas.microsoft.com/office/drawing/2014/main" id="{0DE79CBB-BABE-4A32-A887-3685D07D95E3}"/>
              </a:ext>
            </a:extLst>
          </p:cNvPr>
          <p:cNvSpPr txBox="1"/>
          <p:nvPr/>
        </p:nvSpPr>
        <p:spPr>
          <a:xfrm>
            <a:off x="13431822" y="14467833"/>
            <a:ext cx="1460974" cy="400110"/>
          </a:xfrm>
          <a:prstGeom prst="rect">
            <a:avLst/>
          </a:prstGeom>
          <a:noFill/>
          <a:ln>
            <a:noFill/>
          </a:ln>
        </p:spPr>
        <p:txBody>
          <a:bodyPr wrap="square" rtlCol="0">
            <a:spAutoFit/>
          </a:bodyPr>
          <a:lstStyle/>
          <a:p>
            <a:r>
              <a:rPr lang="ja-JP" altLang="en-US" sz="2000" b="1" dirty="0">
                <a:solidFill>
                  <a:schemeClr val="bg1"/>
                </a:solidFill>
                <a:latin typeface="Times New Roman" panose="02020603050405020304" pitchFamily="18" charset="0"/>
                <a:cs typeface="Times New Roman" panose="02020603050405020304" pitchFamily="18" charset="0"/>
              </a:rPr>
              <a:t>伝導</a:t>
            </a:r>
            <a:r>
              <a:rPr kumimoji="1" lang="ja-JP" altLang="en-US" sz="2000" b="1" dirty="0">
                <a:solidFill>
                  <a:schemeClr val="bg1"/>
                </a:solidFill>
                <a:latin typeface="Times New Roman" panose="02020603050405020304" pitchFamily="18" charset="0"/>
                <a:cs typeface="Times New Roman" panose="02020603050405020304" pitchFamily="18" charset="0"/>
              </a:rPr>
              <a:t>帯</a:t>
            </a:r>
          </a:p>
        </p:txBody>
      </p:sp>
      <p:grpSp>
        <p:nvGrpSpPr>
          <p:cNvPr id="24" name="グループ化 23">
            <a:extLst>
              <a:ext uri="{FF2B5EF4-FFF2-40B4-BE49-F238E27FC236}">
                <a16:creationId xmlns:a16="http://schemas.microsoft.com/office/drawing/2014/main" id="{BBC435C5-727C-422F-B966-D509FFAB2B0C}"/>
              </a:ext>
            </a:extLst>
          </p:cNvPr>
          <p:cNvGrpSpPr/>
          <p:nvPr/>
        </p:nvGrpSpPr>
        <p:grpSpPr>
          <a:xfrm>
            <a:off x="12406458" y="13697261"/>
            <a:ext cx="1342479" cy="857139"/>
            <a:chOff x="12340971" y="13697379"/>
            <a:chExt cx="1342479" cy="857139"/>
          </a:xfrm>
        </p:grpSpPr>
        <p:sp>
          <p:nvSpPr>
            <p:cNvPr id="145" name="矢印: 右 144">
              <a:extLst>
                <a:ext uri="{FF2B5EF4-FFF2-40B4-BE49-F238E27FC236}">
                  <a16:creationId xmlns:a16="http://schemas.microsoft.com/office/drawing/2014/main" id="{0906EDF8-F6D3-4B57-B811-56138CE733DC}"/>
                </a:ext>
              </a:extLst>
            </p:cNvPr>
            <p:cNvSpPr/>
            <p:nvPr/>
          </p:nvSpPr>
          <p:spPr>
            <a:xfrm>
              <a:off x="12405352" y="13697379"/>
              <a:ext cx="1001449" cy="857139"/>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テキスト ボックス 145">
              <a:extLst>
                <a:ext uri="{FF2B5EF4-FFF2-40B4-BE49-F238E27FC236}">
                  <a16:creationId xmlns:a16="http://schemas.microsoft.com/office/drawing/2014/main" id="{8108D6F1-619C-440E-9657-76110270A970}"/>
                </a:ext>
              </a:extLst>
            </p:cNvPr>
            <p:cNvSpPr txBox="1"/>
            <p:nvPr/>
          </p:nvSpPr>
          <p:spPr>
            <a:xfrm>
              <a:off x="12340971" y="13929385"/>
              <a:ext cx="1342479" cy="384721"/>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VEC&gt;6</a:t>
              </a:r>
              <a:endParaRPr kumimoji="1" lang="ja-JP" altLang="en-US" dirty="0">
                <a:latin typeface="Times New Roman" panose="02020603050405020304" pitchFamily="18" charset="0"/>
                <a:cs typeface="Times New Roman" panose="02020603050405020304" pitchFamily="18" charset="0"/>
              </a:endParaRPr>
            </a:p>
          </p:txBody>
        </p:sp>
      </p:grpSp>
      <p:grpSp>
        <p:nvGrpSpPr>
          <p:cNvPr id="148" name="グループ化 147">
            <a:extLst>
              <a:ext uri="{FF2B5EF4-FFF2-40B4-BE49-F238E27FC236}">
                <a16:creationId xmlns:a16="http://schemas.microsoft.com/office/drawing/2014/main" id="{E914EBA3-BE3F-4714-B28F-71E867A26289}"/>
              </a:ext>
            </a:extLst>
          </p:cNvPr>
          <p:cNvGrpSpPr/>
          <p:nvPr/>
        </p:nvGrpSpPr>
        <p:grpSpPr>
          <a:xfrm>
            <a:off x="11333420" y="13700390"/>
            <a:ext cx="1433633" cy="857139"/>
            <a:chOff x="13318266" y="14323939"/>
            <a:chExt cx="1433633" cy="857139"/>
          </a:xfrm>
        </p:grpSpPr>
        <p:sp>
          <p:nvSpPr>
            <p:cNvPr id="149" name="矢印: 右 148">
              <a:extLst>
                <a:ext uri="{FF2B5EF4-FFF2-40B4-BE49-F238E27FC236}">
                  <a16:creationId xmlns:a16="http://schemas.microsoft.com/office/drawing/2014/main" id="{EA198B6A-0616-4405-8A40-137FC475BBB3}"/>
                </a:ext>
              </a:extLst>
            </p:cNvPr>
            <p:cNvSpPr/>
            <p:nvPr/>
          </p:nvSpPr>
          <p:spPr>
            <a:xfrm rot="10800000">
              <a:off x="13318266" y="14323939"/>
              <a:ext cx="1001449" cy="857139"/>
            </a:xfrm>
            <a:prstGeom prst="rightArrow">
              <a:avLst/>
            </a:prstGeom>
            <a:solidFill>
              <a:srgbClr val="0000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テキスト ボックス 149">
              <a:extLst>
                <a:ext uri="{FF2B5EF4-FFF2-40B4-BE49-F238E27FC236}">
                  <a16:creationId xmlns:a16="http://schemas.microsoft.com/office/drawing/2014/main" id="{1927D52C-2D26-4A58-96B5-188A8F120342}"/>
                </a:ext>
              </a:extLst>
            </p:cNvPr>
            <p:cNvSpPr txBox="1"/>
            <p:nvPr/>
          </p:nvSpPr>
          <p:spPr>
            <a:xfrm>
              <a:off x="13409420" y="14559375"/>
              <a:ext cx="1342479" cy="384721"/>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VEC&lt;6</a:t>
              </a:r>
              <a:endParaRPr kumimoji="1" lang="ja-JP" altLang="en-US" dirty="0">
                <a:latin typeface="Times New Roman" panose="02020603050405020304" pitchFamily="18" charset="0"/>
                <a:cs typeface="Times New Roman" panose="02020603050405020304" pitchFamily="18" charset="0"/>
              </a:endParaRPr>
            </a:p>
          </p:txBody>
        </p:sp>
      </p:grpSp>
      <p:sp>
        <p:nvSpPr>
          <p:cNvPr id="25" name="矢印: 五方向 24">
            <a:extLst>
              <a:ext uri="{FF2B5EF4-FFF2-40B4-BE49-F238E27FC236}">
                <a16:creationId xmlns:a16="http://schemas.microsoft.com/office/drawing/2014/main" id="{A60BB907-7196-4A85-8770-9ABFA7A3E893}"/>
              </a:ext>
            </a:extLst>
          </p:cNvPr>
          <p:cNvSpPr/>
          <p:nvPr/>
        </p:nvSpPr>
        <p:spPr>
          <a:xfrm>
            <a:off x="1841767" y="19029098"/>
            <a:ext cx="4242280" cy="3349038"/>
          </a:xfrm>
          <a:prstGeom prst="homePlate">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テキスト ボックス 237">
            <a:extLst>
              <a:ext uri="{FF2B5EF4-FFF2-40B4-BE49-F238E27FC236}">
                <a16:creationId xmlns:a16="http://schemas.microsoft.com/office/drawing/2014/main" id="{E57684EB-DA7A-4D84-8BB7-3E38986C5055}"/>
              </a:ext>
            </a:extLst>
          </p:cNvPr>
          <p:cNvSpPr txBox="1"/>
          <p:nvPr/>
        </p:nvSpPr>
        <p:spPr>
          <a:xfrm>
            <a:off x="1940761" y="20722136"/>
            <a:ext cx="3736267" cy="1569660"/>
          </a:xfrm>
          <a:prstGeom prst="rect">
            <a:avLst/>
          </a:prstGeom>
          <a:noFill/>
          <a:ln w="22225" cap="flat" cmpd="sng" algn="ctr">
            <a:noFill/>
            <a:prstDash val="solid"/>
            <a:miter lim="800000"/>
          </a:ln>
          <a:effectLst/>
        </p:spPr>
        <p:txBody>
          <a:bodyPr wrap="square" rtlCol="0">
            <a:spAutoFit/>
          </a:bodyPr>
          <a:lstStyle/>
          <a:p>
            <a:pPr marL="0" marR="0" lvl="0" indent="0" algn="just" defTabSz="68580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x = 0.00, 0.02, 0.04, 0.06, 0.08, 0.10, 0.25, 0.50, 0.75, 1.00</a:t>
            </a:r>
          </a:p>
        </p:txBody>
      </p:sp>
      <p:sp>
        <p:nvSpPr>
          <p:cNvPr id="157" name="正方形/長方形 156">
            <a:extLst>
              <a:ext uri="{FF2B5EF4-FFF2-40B4-BE49-F238E27FC236}">
                <a16:creationId xmlns:a16="http://schemas.microsoft.com/office/drawing/2014/main" id="{A38E4C35-4D10-4585-A8A5-B04286BB92E1}"/>
              </a:ext>
            </a:extLst>
          </p:cNvPr>
          <p:cNvSpPr/>
          <p:nvPr/>
        </p:nvSpPr>
        <p:spPr>
          <a:xfrm>
            <a:off x="2984782" y="19983400"/>
            <a:ext cx="1316386" cy="769441"/>
          </a:xfrm>
          <a:prstGeom prst="rect">
            <a:avLst/>
          </a:prstGeom>
        </p:spPr>
        <p:txBody>
          <a:bodyPr wrap="none">
            <a:spAutoFit/>
          </a:bodyPr>
          <a:lstStyle/>
          <a:p>
            <a:r>
              <a:rPr kumimoji="0" lang="ja-JP" altLang="en-US" sz="4400" b="1" kern="0" dirty="0">
                <a:solidFill>
                  <a:schemeClr val="bg1"/>
                </a:solidFill>
                <a:latin typeface="Times New Roman" panose="02020603050405020304" pitchFamily="18" charset="0"/>
                <a:cs typeface="Times New Roman" panose="02020603050405020304" pitchFamily="18" charset="0"/>
              </a:rPr>
              <a:t>秤量</a:t>
            </a:r>
            <a:endParaRPr lang="ja-JP" altLang="en-US" sz="4000" dirty="0">
              <a:solidFill>
                <a:schemeClr val="bg1"/>
              </a:solidFill>
            </a:endParaRPr>
          </a:p>
        </p:txBody>
      </p:sp>
      <p:sp>
        <p:nvSpPr>
          <p:cNvPr id="28" name="矢印: 山形 27">
            <a:extLst>
              <a:ext uri="{FF2B5EF4-FFF2-40B4-BE49-F238E27FC236}">
                <a16:creationId xmlns:a16="http://schemas.microsoft.com/office/drawing/2014/main" id="{C3B82EE4-5DF8-4386-A6B8-2800C0DC9D41}"/>
              </a:ext>
            </a:extLst>
          </p:cNvPr>
          <p:cNvSpPr/>
          <p:nvPr/>
        </p:nvSpPr>
        <p:spPr>
          <a:xfrm>
            <a:off x="4967875" y="18993570"/>
            <a:ext cx="4104000" cy="3348000"/>
          </a:xfrm>
          <a:prstGeom prst="chevron">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0" name="矢印: 山形 159">
            <a:extLst>
              <a:ext uri="{FF2B5EF4-FFF2-40B4-BE49-F238E27FC236}">
                <a16:creationId xmlns:a16="http://schemas.microsoft.com/office/drawing/2014/main" id="{38FDBF6B-9BAF-494F-97C6-1923F15A3056}"/>
              </a:ext>
            </a:extLst>
          </p:cNvPr>
          <p:cNvSpPr/>
          <p:nvPr/>
        </p:nvSpPr>
        <p:spPr>
          <a:xfrm>
            <a:off x="7955702" y="18993808"/>
            <a:ext cx="4104000" cy="3348000"/>
          </a:xfrm>
          <a:prstGeom prst="chevron">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5" name="テキスト ボックス 234">
            <a:extLst>
              <a:ext uri="{FF2B5EF4-FFF2-40B4-BE49-F238E27FC236}">
                <a16:creationId xmlns:a16="http://schemas.microsoft.com/office/drawing/2014/main" id="{BDEBAE77-F262-4AA4-8737-ABAB8FD7CB5D}"/>
              </a:ext>
            </a:extLst>
          </p:cNvPr>
          <p:cNvSpPr txBox="1"/>
          <p:nvPr/>
        </p:nvSpPr>
        <p:spPr>
          <a:xfrm>
            <a:off x="8361073" y="20802559"/>
            <a:ext cx="3641404" cy="1077218"/>
          </a:xfrm>
          <a:prstGeom prst="rect">
            <a:avLst/>
          </a:prstGeom>
          <a:noFill/>
          <a:ln w="22225" cap="flat" cmpd="sng" algn="ctr">
            <a:noFill/>
            <a:prstDash val="solid"/>
            <a:miter lim="800000"/>
          </a:ln>
          <a:effectLst/>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black"/>
                </a:solidFill>
                <a:effectLst/>
                <a:uLnTx/>
                <a:uFillTx/>
                <a:latin typeface="ＭＳ Ｐゴシック" panose="020B0600070205080204" pitchFamily="50" charset="-128"/>
                <a:cs typeface="Times New Roman" panose="02020603050405020304" pitchFamily="18" charset="0"/>
              </a:rPr>
              <a:t>熱処理条件</a:t>
            </a:r>
            <a:endParaRPr kumimoji="0" lang="en-US" altLang="ja-JP" sz="3200" b="1" i="0" u="none" strike="noStrike" kern="0" cap="none" spc="0" normalizeH="0" baseline="0" noProof="0" dirty="0">
              <a:ln>
                <a:noFill/>
              </a:ln>
              <a:solidFill>
                <a:prstClr val="black"/>
              </a:solidFill>
              <a:effectLst/>
              <a:uLnTx/>
              <a:uFillTx/>
              <a:latin typeface="ＭＳ Ｐゴシック" panose="020B0600070205080204" pitchFamily="50" charset="-128"/>
              <a:cs typeface="Times New Roman" panose="0202060305040502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800</a:t>
            </a:r>
            <a:r>
              <a:rPr kumimoji="0" lang="ja-JP"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r>
              <a:rPr kumimoji="0" lang="en-US" altLang="ja-JP" sz="3200" b="1" i="0" u="none" strike="noStrike" kern="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/48h(</a:t>
            </a:r>
            <a:r>
              <a:rPr kumimoji="0" lang="ja-JP"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真空下</a:t>
            </a:r>
            <a:r>
              <a:rPr kumimoji="0" lang="en-US" altLang="ja-JP" sz="3200" b="1" i="0" u="none" strike="noStrike" kern="0" cap="none" spc="0" normalizeH="0" baseline="0" noProof="0" dirty="0">
                <a:ln>
                  <a:noFill/>
                </a:ln>
                <a:solidFill>
                  <a:prstClr val="black"/>
                </a:solidFill>
                <a:effectLst/>
                <a:uLnTx/>
                <a:uFillTx/>
                <a:latin typeface="Times New Roman" panose="02020603050405020304" pitchFamily="18" charset="0"/>
                <a:ea typeface="HG丸ｺﾞｼｯｸM-PRO" panose="020F0600000000000000" pitchFamily="50" charset="-128"/>
                <a:cs typeface="Times New Roman" panose="02020603050405020304" pitchFamily="18" charset="0"/>
              </a:rPr>
              <a:t>)</a:t>
            </a:r>
          </a:p>
        </p:txBody>
      </p:sp>
      <p:sp>
        <p:nvSpPr>
          <p:cNvPr id="159" name="正方形/長方形 158">
            <a:extLst>
              <a:ext uri="{FF2B5EF4-FFF2-40B4-BE49-F238E27FC236}">
                <a16:creationId xmlns:a16="http://schemas.microsoft.com/office/drawing/2014/main" id="{FDB419CE-5D43-407F-B44A-19D570F780F8}"/>
              </a:ext>
            </a:extLst>
          </p:cNvPr>
          <p:cNvSpPr/>
          <p:nvPr/>
        </p:nvSpPr>
        <p:spPr>
          <a:xfrm>
            <a:off x="5835743" y="19563811"/>
            <a:ext cx="2828018" cy="2123658"/>
          </a:xfrm>
          <a:prstGeom prst="rect">
            <a:avLst/>
          </a:prstGeom>
        </p:spPr>
        <p:txBody>
          <a:bodyPr wrap="none">
            <a:spAutoFit/>
          </a:bodyPr>
          <a:lstStyle/>
          <a:p>
            <a:r>
              <a:rPr kumimoji="0" lang="ja-JP" altLang="en-US" sz="4400" b="1" kern="0" dirty="0">
                <a:solidFill>
                  <a:schemeClr val="bg1"/>
                </a:solidFill>
                <a:latin typeface="Times New Roman" panose="02020603050405020304" pitchFamily="18" charset="0"/>
                <a:cs typeface="Times New Roman" panose="02020603050405020304" pitchFamily="18" charset="0"/>
              </a:rPr>
              <a:t>アーク溶解</a:t>
            </a:r>
            <a:endParaRPr kumimoji="0" lang="en-US" altLang="ja-JP" sz="4400" b="1" kern="0" dirty="0">
              <a:solidFill>
                <a:schemeClr val="bg1"/>
              </a:solidFill>
              <a:latin typeface="Times New Roman" panose="02020603050405020304" pitchFamily="18" charset="0"/>
              <a:cs typeface="Times New Roman" panose="02020603050405020304" pitchFamily="18" charset="0"/>
            </a:endParaRPr>
          </a:p>
          <a:p>
            <a:pPr algn="ctr"/>
            <a:r>
              <a:rPr kumimoji="0" lang="en-US" altLang="ja-JP" sz="4400" b="1" kern="0" dirty="0">
                <a:solidFill>
                  <a:schemeClr val="bg1"/>
                </a:solidFill>
                <a:latin typeface="Times New Roman" panose="02020603050405020304" pitchFamily="18" charset="0"/>
                <a:cs typeface="Times New Roman" panose="02020603050405020304" pitchFamily="18" charset="0"/>
              </a:rPr>
              <a:t>&amp;</a:t>
            </a:r>
          </a:p>
          <a:p>
            <a:pPr algn="ctr"/>
            <a:r>
              <a:rPr lang="ja-JP" altLang="en-US" sz="4400" b="1" dirty="0">
                <a:solidFill>
                  <a:schemeClr val="bg1"/>
                </a:solidFill>
              </a:rPr>
              <a:t>加工</a:t>
            </a:r>
          </a:p>
        </p:txBody>
      </p:sp>
      <p:sp>
        <p:nvSpPr>
          <p:cNvPr id="29" name="正方形/長方形 28">
            <a:extLst>
              <a:ext uri="{FF2B5EF4-FFF2-40B4-BE49-F238E27FC236}">
                <a16:creationId xmlns:a16="http://schemas.microsoft.com/office/drawing/2014/main" id="{5CF5B8AD-3AE8-4FE0-96C2-0ACED2B1112A}"/>
              </a:ext>
            </a:extLst>
          </p:cNvPr>
          <p:cNvSpPr/>
          <p:nvPr/>
        </p:nvSpPr>
        <p:spPr>
          <a:xfrm>
            <a:off x="12709714" y="18633847"/>
            <a:ext cx="15402946" cy="1457121"/>
          </a:xfrm>
          <a:prstGeom prst="rect">
            <a:avLst/>
          </a:prstGeom>
          <a:solidFill>
            <a:srgbClr val="00999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defRPr/>
            </a:pPr>
            <a:r>
              <a:rPr kumimoji="0" lang="en-US" altLang="ja-JP" sz="4000" b="1" kern="0" dirty="0">
                <a:solidFill>
                  <a:schemeClr val="bg1"/>
                </a:solidFill>
                <a:latin typeface="Times New Roman" panose="02020603050405020304" pitchFamily="18" charset="0"/>
                <a:cs typeface="Times New Roman" panose="02020603050405020304" pitchFamily="18" charset="0"/>
              </a:rPr>
              <a:t>XRD</a:t>
            </a:r>
            <a:r>
              <a:rPr kumimoji="0" lang="ja-JP" altLang="en-US" sz="4000" b="1" kern="0" dirty="0">
                <a:solidFill>
                  <a:schemeClr val="bg1"/>
                </a:solidFill>
                <a:latin typeface="Times New Roman" panose="02020603050405020304" pitchFamily="18" charset="0"/>
                <a:cs typeface="Times New Roman" panose="02020603050405020304" pitchFamily="18" charset="0"/>
              </a:rPr>
              <a:t>測定 </a:t>
            </a:r>
            <a:r>
              <a:rPr kumimoji="0" lang="en-US" altLang="ja-JP" sz="4000" b="1" kern="0" dirty="0">
                <a:solidFill>
                  <a:schemeClr val="bg1"/>
                </a:solidFill>
                <a:latin typeface="Times New Roman" panose="02020603050405020304" pitchFamily="18" charset="0"/>
                <a:cs typeface="Times New Roman" panose="02020603050405020304" pitchFamily="18" charset="0"/>
              </a:rPr>
              <a:t>: </a:t>
            </a:r>
            <a:r>
              <a:rPr kumimoji="0" lang="en-US" altLang="ja-JP" sz="4000" b="1" kern="0" dirty="0" err="1">
                <a:solidFill>
                  <a:schemeClr val="bg1"/>
                </a:solidFill>
                <a:latin typeface="Times New Roman" panose="02020603050405020304" pitchFamily="18" charset="0"/>
                <a:cs typeface="Times New Roman" panose="02020603050405020304" pitchFamily="18" charset="0"/>
              </a:rPr>
              <a:t>SmartLab</a:t>
            </a:r>
            <a:r>
              <a:rPr kumimoji="0" lang="ja-JP" altLang="en-US" sz="4000" b="1" kern="0" dirty="0">
                <a:solidFill>
                  <a:schemeClr val="bg1"/>
                </a:solidFill>
                <a:latin typeface="Times New Roman" panose="02020603050405020304" pitchFamily="18" charset="0"/>
                <a:cs typeface="Times New Roman" panose="02020603050405020304" pitchFamily="18" charset="0"/>
              </a:rPr>
              <a:t>　</a:t>
            </a:r>
            <a:r>
              <a:rPr kumimoji="0" lang="en-US" altLang="ja-JP" sz="4000" b="1" kern="0" dirty="0">
                <a:solidFill>
                  <a:schemeClr val="bg1"/>
                </a:solidFill>
                <a:latin typeface="Times New Roman" panose="02020603050405020304" pitchFamily="18" charset="0"/>
                <a:cs typeface="Times New Roman" panose="02020603050405020304" pitchFamily="18" charset="0"/>
              </a:rPr>
              <a:t>Rietveld</a:t>
            </a:r>
            <a:r>
              <a:rPr kumimoji="0" lang="ja-JP" altLang="en-US" sz="4000" b="1" kern="0" dirty="0">
                <a:solidFill>
                  <a:schemeClr val="bg1"/>
                </a:solidFill>
                <a:latin typeface="Times New Roman" panose="02020603050405020304" pitchFamily="18" charset="0"/>
                <a:cs typeface="Times New Roman" panose="02020603050405020304" pitchFamily="18" charset="0"/>
              </a:rPr>
              <a:t>解析  </a:t>
            </a:r>
            <a:r>
              <a:rPr kumimoji="0" lang="en-US" altLang="ja-JP" sz="4000" b="1" kern="0" dirty="0">
                <a:solidFill>
                  <a:schemeClr val="bg1"/>
                </a:solidFill>
                <a:latin typeface="Times New Roman" panose="02020603050405020304" pitchFamily="18" charset="0"/>
                <a:cs typeface="Times New Roman" panose="02020603050405020304" pitchFamily="18" charset="0"/>
              </a:rPr>
              <a:t>: RIETAN-FP program</a:t>
            </a:r>
          </a:p>
        </p:txBody>
      </p:sp>
      <p:sp>
        <p:nvSpPr>
          <p:cNvPr id="161" name="正方形/長方形 160">
            <a:extLst>
              <a:ext uri="{FF2B5EF4-FFF2-40B4-BE49-F238E27FC236}">
                <a16:creationId xmlns:a16="http://schemas.microsoft.com/office/drawing/2014/main" id="{C3BB6158-7FBB-488B-9230-67C8D3523C4C}"/>
              </a:ext>
            </a:extLst>
          </p:cNvPr>
          <p:cNvSpPr/>
          <p:nvPr/>
        </p:nvSpPr>
        <p:spPr>
          <a:xfrm>
            <a:off x="9375610" y="19960578"/>
            <a:ext cx="1882247" cy="769441"/>
          </a:xfrm>
          <a:prstGeom prst="rect">
            <a:avLst/>
          </a:prstGeom>
        </p:spPr>
        <p:txBody>
          <a:bodyPr wrap="none">
            <a:spAutoFit/>
          </a:bodyPr>
          <a:lstStyle/>
          <a:p>
            <a:r>
              <a:rPr kumimoji="0" lang="ja-JP" altLang="en-US" sz="4400" b="1" kern="0" dirty="0">
                <a:solidFill>
                  <a:schemeClr val="bg1"/>
                </a:solidFill>
                <a:latin typeface="Times New Roman" panose="02020603050405020304" pitchFamily="18" charset="0"/>
                <a:cs typeface="Times New Roman" panose="02020603050405020304" pitchFamily="18" charset="0"/>
              </a:rPr>
              <a:t>熱処理</a:t>
            </a:r>
            <a:endParaRPr lang="ja-JP" altLang="en-US" sz="4000" dirty="0">
              <a:solidFill>
                <a:schemeClr val="bg1"/>
              </a:solidFill>
            </a:endParaRPr>
          </a:p>
        </p:txBody>
      </p:sp>
      <p:sp>
        <p:nvSpPr>
          <p:cNvPr id="86" name="テキスト ボックス 85"/>
          <p:cNvSpPr txBox="1"/>
          <p:nvPr/>
        </p:nvSpPr>
        <p:spPr>
          <a:xfrm>
            <a:off x="1484140" y="18998080"/>
            <a:ext cx="2541879" cy="769441"/>
          </a:xfrm>
          <a:prstGeom prst="rect">
            <a:avLst/>
          </a:prstGeom>
          <a:solidFill>
            <a:schemeClr val="tx1"/>
          </a:solidFill>
          <a:ln cap="rnd">
            <a:solidFill>
              <a:sysClr val="windowText" lastClr="000000"/>
            </a:solidFill>
            <a:prstDash val="sysDash"/>
            <a:round/>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1" i="0" u="none" strike="noStrike" kern="0" cap="none" spc="0" normalizeH="0" baseline="0" noProof="0" dirty="0">
                <a:ln>
                  <a:noFill/>
                </a:ln>
                <a:solidFill>
                  <a:prstClr val="black"/>
                </a:solidFill>
                <a:effectLst/>
                <a:uLnTx/>
                <a:uFillTx/>
              </a:rPr>
              <a:t>試料作製</a:t>
            </a:r>
          </a:p>
        </p:txBody>
      </p:sp>
      <p:sp>
        <p:nvSpPr>
          <p:cNvPr id="163" name="正方形/長方形 162">
            <a:extLst>
              <a:ext uri="{FF2B5EF4-FFF2-40B4-BE49-F238E27FC236}">
                <a16:creationId xmlns:a16="http://schemas.microsoft.com/office/drawing/2014/main" id="{848F2FCA-3A62-430A-B426-26ACD3B374F8}"/>
              </a:ext>
            </a:extLst>
          </p:cNvPr>
          <p:cNvSpPr/>
          <p:nvPr/>
        </p:nvSpPr>
        <p:spPr>
          <a:xfrm>
            <a:off x="12709714" y="20528851"/>
            <a:ext cx="15402946" cy="2213697"/>
          </a:xfrm>
          <a:prstGeom prst="rect">
            <a:avLst/>
          </a:prstGeom>
          <a:solidFill>
            <a:srgbClr val="0099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テキスト ボックス 242">
            <a:extLst>
              <a:ext uri="{FF2B5EF4-FFF2-40B4-BE49-F238E27FC236}">
                <a16:creationId xmlns:a16="http://schemas.microsoft.com/office/drawing/2014/main" id="{0AF94027-204C-4B67-9EBA-362BD76EB526}"/>
              </a:ext>
            </a:extLst>
          </p:cNvPr>
          <p:cNvSpPr txBox="1"/>
          <p:nvPr/>
        </p:nvSpPr>
        <p:spPr>
          <a:xfrm>
            <a:off x="13067703" y="21043413"/>
            <a:ext cx="14690266" cy="1514389"/>
          </a:xfrm>
          <a:prstGeom prst="rect">
            <a:avLst/>
          </a:prstGeom>
          <a:noFill/>
          <a:ln w="22225" cap="flat" cmpd="sng" algn="ctr">
            <a:noFill/>
            <a:prstDash val="solid"/>
            <a:miter lim="800000"/>
          </a:ln>
          <a:effectLst/>
        </p:spPr>
        <p:txBody>
          <a:bodyPr wrap="square" rtlCol="0">
            <a:spAutoFit/>
          </a:bodyPr>
          <a:lstStyle/>
          <a:p>
            <a:pPr algn="just">
              <a:defRPr/>
            </a:pPr>
            <a:r>
              <a:rPr kumimoji="0" lang="en-US" altLang="ja-JP" sz="4000" b="1" i="1" kern="0" dirty="0">
                <a:solidFill>
                  <a:schemeClr val="bg1"/>
                </a:solidFill>
                <a:latin typeface="Times New Roman" panose="02020603050405020304" pitchFamily="18" charset="0"/>
                <a:cs typeface="Times New Roman" panose="02020603050405020304" pitchFamily="18" charset="0"/>
              </a:rPr>
              <a:t>S  </a:t>
            </a:r>
            <a:r>
              <a:rPr kumimoji="0" lang="ja-JP" altLang="en-US" sz="4000" b="1" kern="0" dirty="0">
                <a:solidFill>
                  <a:schemeClr val="bg1"/>
                </a:solidFill>
                <a:latin typeface="Times New Roman" panose="02020603050405020304" pitchFamily="18" charset="0"/>
                <a:cs typeface="Times New Roman" panose="02020603050405020304" pitchFamily="18" charset="0"/>
              </a:rPr>
              <a:t>：定常熱流法</a:t>
            </a:r>
            <a:r>
              <a:rPr kumimoji="0" lang="en-US" altLang="ja-JP" sz="4000" b="1" kern="0" dirty="0">
                <a:solidFill>
                  <a:schemeClr val="bg1"/>
                </a:solidFill>
                <a:latin typeface="Times New Roman" panose="02020603050405020304" pitchFamily="18" charset="0"/>
                <a:cs typeface="Times New Roman" panose="02020603050405020304" pitchFamily="18" charset="0"/>
              </a:rPr>
              <a:t>(Resitest8300)</a:t>
            </a:r>
            <a:r>
              <a:rPr kumimoji="0" lang="ja-JP" altLang="en-US" sz="4000" b="1" kern="0" dirty="0">
                <a:solidFill>
                  <a:schemeClr val="bg1"/>
                </a:solidFill>
                <a:latin typeface="Times New Roman" panose="02020603050405020304" pitchFamily="18" charset="0"/>
                <a:cs typeface="Times New Roman" panose="02020603050405020304" pitchFamily="18" charset="0"/>
              </a:rPr>
              <a:t>　</a:t>
            </a:r>
            <a:r>
              <a:rPr kumimoji="0" lang="en-US" altLang="ja-JP" sz="4000" b="1" kern="0" dirty="0">
                <a:solidFill>
                  <a:schemeClr val="bg1"/>
                </a:solidFill>
                <a:latin typeface="Times New Roman" panose="02020603050405020304" pitchFamily="18" charset="0"/>
                <a:cs typeface="Times New Roman" panose="02020603050405020304" pitchFamily="18" charset="0"/>
              </a:rPr>
              <a:t>	</a:t>
            </a:r>
            <a:r>
              <a:rPr kumimoji="0" lang="en-US" altLang="ja-JP" sz="4000" b="1" i="1" kern="0" dirty="0">
                <a:solidFill>
                  <a:schemeClr val="bg1"/>
                </a:solidFill>
                <a:latin typeface="Times New Roman" panose="02020603050405020304" pitchFamily="18" charset="0"/>
                <a:cs typeface="Times New Roman" panose="02020603050405020304" pitchFamily="18" charset="0"/>
              </a:rPr>
              <a:t>ρ  </a:t>
            </a:r>
            <a:r>
              <a:rPr kumimoji="0" lang="ja-JP" altLang="en-US" sz="4000" b="1" kern="0" dirty="0">
                <a:solidFill>
                  <a:schemeClr val="bg1"/>
                </a:solidFill>
                <a:latin typeface="Times New Roman" panose="02020603050405020304" pitchFamily="18" charset="0"/>
                <a:cs typeface="Times New Roman" panose="02020603050405020304" pitchFamily="18" charset="0"/>
              </a:rPr>
              <a:t>：直流四端子法 </a:t>
            </a:r>
            <a:r>
              <a:rPr kumimoji="0" lang="en-US" altLang="ja-JP" sz="4000" b="1" kern="0" dirty="0">
                <a:solidFill>
                  <a:schemeClr val="bg1"/>
                </a:solidFill>
                <a:latin typeface="Times New Roman" panose="02020603050405020304" pitchFamily="18" charset="0"/>
                <a:cs typeface="Times New Roman" panose="02020603050405020304" pitchFamily="18" charset="0"/>
              </a:rPr>
              <a:t>(Resitest8300)</a:t>
            </a:r>
          </a:p>
          <a:p>
            <a:pPr algn="just">
              <a:lnSpc>
                <a:spcPct val="150000"/>
              </a:lnSpc>
              <a:defRPr/>
            </a:pPr>
            <a:r>
              <a:rPr kumimoji="0" lang="en-US" altLang="ja-JP" sz="4000" b="1" i="1" kern="0" dirty="0">
                <a:solidFill>
                  <a:schemeClr val="bg1"/>
                </a:solidFill>
                <a:latin typeface="Times New Roman" panose="02020603050405020304" pitchFamily="18" charset="0"/>
                <a:cs typeface="Times New Roman" panose="02020603050405020304" pitchFamily="18" charset="0"/>
              </a:rPr>
              <a:t>κ  </a:t>
            </a:r>
            <a:r>
              <a:rPr kumimoji="0" lang="ja-JP" altLang="en-US" sz="4000" b="1" kern="0" dirty="0">
                <a:solidFill>
                  <a:schemeClr val="bg1"/>
                </a:solidFill>
                <a:latin typeface="Times New Roman" panose="02020603050405020304" pitchFamily="18" charset="0"/>
                <a:cs typeface="Times New Roman" panose="02020603050405020304" pitchFamily="18" charset="0"/>
              </a:rPr>
              <a:t>：発電効率評価装置 </a:t>
            </a:r>
            <a:r>
              <a:rPr kumimoji="0" lang="en-US" altLang="ja-JP" sz="4000" b="1" kern="0" dirty="0">
                <a:solidFill>
                  <a:schemeClr val="bg1"/>
                </a:solidFill>
                <a:latin typeface="Times New Roman" panose="02020603050405020304" pitchFamily="18" charset="0"/>
                <a:cs typeface="Times New Roman" panose="02020603050405020304" pitchFamily="18" charset="0"/>
              </a:rPr>
              <a:t>(PEM-2)</a:t>
            </a:r>
          </a:p>
        </p:txBody>
      </p:sp>
      <p:sp>
        <p:nvSpPr>
          <p:cNvPr id="30" name="正方形/長方形 29">
            <a:extLst>
              <a:ext uri="{FF2B5EF4-FFF2-40B4-BE49-F238E27FC236}">
                <a16:creationId xmlns:a16="http://schemas.microsoft.com/office/drawing/2014/main" id="{1661C52A-C6B3-4166-8585-CFB2556CEA3C}"/>
              </a:ext>
            </a:extLst>
          </p:cNvPr>
          <p:cNvSpPr/>
          <p:nvPr/>
        </p:nvSpPr>
        <p:spPr>
          <a:xfrm>
            <a:off x="12324672" y="18482769"/>
            <a:ext cx="2037737" cy="646331"/>
          </a:xfrm>
          <a:prstGeom prst="rect">
            <a:avLst/>
          </a:prstGeom>
          <a:solidFill>
            <a:schemeClr val="tx1"/>
          </a:solidFill>
          <a:ln>
            <a:solidFill>
              <a:schemeClr val="bg1"/>
            </a:solidFill>
          </a:ln>
        </p:spPr>
        <p:txBody>
          <a:bodyPr wrap="none">
            <a:spAutoFit/>
          </a:bodyPr>
          <a:lstStyle/>
          <a:p>
            <a:pPr algn="ctr"/>
            <a:r>
              <a:rPr kumimoji="0" lang="ja-JP" altLang="en-US" sz="3600" b="1" kern="0" dirty="0">
                <a:solidFill>
                  <a:schemeClr val="bg1"/>
                </a:solidFill>
                <a:latin typeface="Times New Roman" panose="02020603050405020304" pitchFamily="18" charset="0"/>
                <a:cs typeface="Times New Roman" panose="02020603050405020304" pitchFamily="18" charset="0"/>
              </a:rPr>
              <a:t>結晶構造</a:t>
            </a:r>
            <a:endParaRPr lang="ja-JP" altLang="en-US" sz="3600" dirty="0">
              <a:solidFill>
                <a:schemeClr val="bg1"/>
              </a:solidFill>
            </a:endParaRPr>
          </a:p>
        </p:txBody>
      </p:sp>
      <p:sp>
        <p:nvSpPr>
          <p:cNvPr id="165" name="正方形/長方形 164">
            <a:extLst>
              <a:ext uri="{FF2B5EF4-FFF2-40B4-BE49-F238E27FC236}">
                <a16:creationId xmlns:a16="http://schemas.microsoft.com/office/drawing/2014/main" id="{6FC5438C-1E94-4FFB-8B51-D0F0681F5BC4}"/>
              </a:ext>
            </a:extLst>
          </p:cNvPr>
          <p:cNvSpPr/>
          <p:nvPr/>
        </p:nvSpPr>
        <p:spPr>
          <a:xfrm>
            <a:off x="12324674" y="20317270"/>
            <a:ext cx="2037737" cy="646331"/>
          </a:xfrm>
          <a:prstGeom prst="rect">
            <a:avLst/>
          </a:prstGeom>
          <a:solidFill>
            <a:schemeClr val="tx1"/>
          </a:solidFill>
          <a:ln>
            <a:solidFill>
              <a:schemeClr val="bg1"/>
            </a:solidFill>
          </a:ln>
        </p:spPr>
        <p:txBody>
          <a:bodyPr wrap="none">
            <a:spAutoFit/>
          </a:bodyPr>
          <a:lstStyle/>
          <a:p>
            <a:pPr algn="ctr"/>
            <a:r>
              <a:rPr kumimoji="0" lang="ja-JP" altLang="en-US" sz="3600" b="1" kern="0" dirty="0">
                <a:solidFill>
                  <a:schemeClr val="bg1"/>
                </a:solidFill>
                <a:latin typeface="Times New Roman" panose="02020603050405020304" pitchFamily="18" charset="0"/>
                <a:cs typeface="Times New Roman" panose="02020603050405020304" pitchFamily="18" charset="0"/>
              </a:rPr>
              <a:t>熱電特性</a:t>
            </a:r>
            <a:endParaRPr lang="ja-JP" altLang="en-US" sz="3600" dirty="0">
              <a:solidFill>
                <a:schemeClr val="bg1"/>
              </a:solidFill>
            </a:endParaRPr>
          </a:p>
        </p:txBody>
      </p:sp>
      <p:pic>
        <p:nvPicPr>
          <p:cNvPr id="225" name="図 224">
            <a:extLst>
              <a:ext uri="{FF2B5EF4-FFF2-40B4-BE49-F238E27FC236}">
                <a16:creationId xmlns:a16="http://schemas.microsoft.com/office/drawing/2014/main" id="{33672415-5BF6-4C75-879A-E9BB17014C3F}"/>
              </a:ext>
            </a:extLst>
          </p:cNvPr>
          <p:cNvPicPr>
            <a:picLocks noChangeAspect="1"/>
          </p:cNvPicPr>
          <p:nvPr/>
        </p:nvPicPr>
        <p:blipFill>
          <a:blip r:embed="rId7"/>
          <a:stretch>
            <a:fillRect/>
          </a:stretch>
        </p:blipFill>
        <p:spPr>
          <a:xfrm>
            <a:off x="15357182" y="24528432"/>
            <a:ext cx="6288176" cy="6044400"/>
          </a:xfrm>
          <a:prstGeom prst="rect">
            <a:avLst/>
          </a:prstGeom>
        </p:spPr>
      </p:pic>
      <p:cxnSp>
        <p:nvCxnSpPr>
          <p:cNvPr id="229" name="直線コネクタ 228">
            <a:extLst>
              <a:ext uri="{FF2B5EF4-FFF2-40B4-BE49-F238E27FC236}">
                <a16:creationId xmlns:a16="http://schemas.microsoft.com/office/drawing/2014/main" id="{BC201305-324C-42FA-A9DB-F13184055902}"/>
              </a:ext>
            </a:extLst>
          </p:cNvPr>
          <p:cNvCxnSpPr/>
          <p:nvPr/>
        </p:nvCxnSpPr>
        <p:spPr>
          <a:xfrm>
            <a:off x="19700193" y="24742833"/>
            <a:ext cx="0" cy="5184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図 13">
            <a:extLst>
              <a:ext uri="{FF2B5EF4-FFF2-40B4-BE49-F238E27FC236}">
                <a16:creationId xmlns:a16="http://schemas.microsoft.com/office/drawing/2014/main" id="{593E14B6-AB6E-4645-9FCC-787372466A1C}"/>
              </a:ext>
            </a:extLst>
          </p:cNvPr>
          <p:cNvPicPr>
            <a:picLocks noChangeAspect="1"/>
          </p:cNvPicPr>
          <p:nvPr/>
        </p:nvPicPr>
        <p:blipFill>
          <a:blip r:embed="rId8"/>
          <a:stretch>
            <a:fillRect/>
          </a:stretch>
        </p:blipFill>
        <p:spPr>
          <a:xfrm>
            <a:off x="1343984" y="31961835"/>
            <a:ext cx="6250886" cy="6044400"/>
          </a:xfrm>
          <a:prstGeom prst="rect">
            <a:avLst/>
          </a:prstGeom>
        </p:spPr>
      </p:pic>
      <p:pic>
        <p:nvPicPr>
          <p:cNvPr id="16" name="図 15">
            <a:extLst>
              <a:ext uri="{FF2B5EF4-FFF2-40B4-BE49-F238E27FC236}">
                <a16:creationId xmlns:a16="http://schemas.microsoft.com/office/drawing/2014/main" id="{139300B5-E260-4EF5-972C-BD1A5AD39E04}"/>
              </a:ext>
            </a:extLst>
          </p:cNvPr>
          <p:cNvPicPr>
            <a:picLocks noChangeAspect="1"/>
          </p:cNvPicPr>
          <p:nvPr/>
        </p:nvPicPr>
        <p:blipFill>
          <a:blip r:embed="rId9"/>
          <a:stretch>
            <a:fillRect/>
          </a:stretch>
        </p:blipFill>
        <p:spPr>
          <a:xfrm>
            <a:off x="15212570" y="31983100"/>
            <a:ext cx="6288176" cy="6044400"/>
          </a:xfrm>
          <a:prstGeom prst="rect">
            <a:avLst/>
          </a:prstGeom>
        </p:spPr>
      </p:pic>
      <p:sp>
        <p:nvSpPr>
          <p:cNvPr id="17" name="正方形/長方形 16">
            <a:extLst>
              <a:ext uri="{FF2B5EF4-FFF2-40B4-BE49-F238E27FC236}">
                <a16:creationId xmlns:a16="http://schemas.microsoft.com/office/drawing/2014/main" id="{195ED546-D744-45CA-A957-A76336536D5B}"/>
              </a:ext>
            </a:extLst>
          </p:cNvPr>
          <p:cNvSpPr/>
          <p:nvPr/>
        </p:nvSpPr>
        <p:spPr>
          <a:xfrm>
            <a:off x="23434307" y="24733955"/>
            <a:ext cx="267994" cy="522000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CA1500F2-EFE9-4BA2-8933-F1DA5AE7ADB7}"/>
              </a:ext>
            </a:extLst>
          </p:cNvPr>
          <p:cNvGrpSpPr/>
          <p:nvPr/>
        </p:nvGrpSpPr>
        <p:grpSpPr>
          <a:xfrm>
            <a:off x="22609572" y="25002385"/>
            <a:ext cx="1003057" cy="857139"/>
            <a:chOff x="11485820" y="13852790"/>
            <a:chExt cx="1003057" cy="857139"/>
          </a:xfrm>
        </p:grpSpPr>
        <p:sp>
          <p:nvSpPr>
            <p:cNvPr id="156" name="矢印: 右 155">
              <a:extLst>
                <a:ext uri="{FF2B5EF4-FFF2-40B4-BE49-F238E27FC236}">
                  <a16:creationId xmlns:a16="http://schemas.microsoft.com/office/drawing/2014/main" id="{90DD5F34-19F0-4C56-AD4C-60A699226D20}"/>
                </a:ext>
              </a:extLst>
            </p:cNvPr>
            <p:cNvSpPr/>
            <p:nvPr/>
          </p:nvSpPr>
          <p:spPr>
            <a:xfrm rot="10800000">
              <a:off x="11485820" y="13852790"/>
              <a:ext cx="1001449" cy="857139"/>
            </a:xfrm>
            <a:prstGeom prst="rightArrow">
              <a:avLst/>
            </a:prstGeom>
            <a:solidFill>
              <a:srgbClr val="0000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テキスト ボックス 157">
              <a:extLst>
                <a:ext uri="{FF2B5EF4-FFF2-40B4-BE49-F238E27FC236}">
                  <a16:creationId xmlns:a16="http://schemas.microsoft.com/office/drawing/2014/main" id="{45EA81BE-B4E2-4974-A0AF-27402A1DBA4D}"/>
                </a:ext>
              </a:extLst>
            </p:cNvPr>
            <p:cNvSpPr txBox="1"/>
            <p:nvPr/>
          </p:nvSpPr>
          <p:spPr>
            <a:xfrm>
              <a:off x="11646130" y="14088226"/>
              <a:ext cx="842747" cy="384721"/>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p</a:t>
              </a:r>
              <a:r>
                <a:rPr lang="ja-JP" altLang="en-US" dirty="0">
                  <a:latin typeface="Times New Roman" panose="02020603050405020304" pitchFamily="18" charset="0"/>
                  <a:cs typeface="Times New Roman" panose="02020603050405020304" pitchFamily="18" charset="0"/>
                </a:rPr>
                <a:t>型</a:t>
              </a:r>
              <a:endParaRPr kumimoji="1" lang="ja-JP" altLang="en-US" dirty="0">
                <a:latin typeface="Times New Roman" panose="02020603050405020304" pitchFamily="18" charset="0"/>
                <a:cs typeface="Times New Roman" panose="02020603050405020304" pitchFamily="18" charset="0"/>
              </a:endParaRPr>
            </a:p>
          </p:txBody>
        </p:sp>
      </p:grpSp>
      <p:grpSp>
        <p:nvGrpSpPr>
          <p:cNvPr id="22" name="グループ化 21">
            <a:extLst>
              <a:ext uri="{FF2B5EF4-FFF2-40B4-BE49-F238E27FC236}">
                <a16:creationId xmlns:a16="http://schemas.microsoft.com/office/drawing/2014/main" id="{F038D5F6-83D6-4809-9BA2-6E668CB7FEF8}"/>
              </a:ext>
            </a:extLst>
          </p:cNvPr>
          <p:cNvGrpSpPr/>
          <p:nvPr/>
        </p:nvGrpSpPr>
        <p:grpSpPr>
          <a:xfrm>
            <a:off x="23611021" y="28437656"/>
            <a:ext cx="1001449" cy="857139"/>
            <a:chOff x="23675402" y="28449304"/>
            <a:chExt cx="1001449" cy="857139"/>
          </a:xfrm>
        </p:grpSpPr>
        <p:sp>
          <p:nvSpPr>
            <p:cNvPr id="166" name="矢印: 右 165">
              <a:extLst>
                <a:ext uri="{FF2B5EF4-FFF2-40B4-BE49-F238E27FC236}">
                  <a16:creationId xmlns:a16="http://schemas.microsoft.com/office/drawing/2014/main" id="{06856E23-C19D-4B5B-BAFF-5C061CD517D0}"/>
                </a:ext>
              </a:extLst>
            </p:cNvPr>
            <p:cNvSpPr/>
            <p:nvPr/>
          </p:nvSpPr>
          <p:spPr>
            <a:xfrm>
              <a:off x="23675402" y="28449304"/>
              <a:ext cx="1001449" cy="857139"/>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テキスト ボックス 166">
              <a:extLst>
                <a:ext uri="{FF2B5EF4-FFF2-40B4-BE49-F238E27FC236}">
                  <a16:creationId xmlns:a16="http://schemas.microsoft.com/office/drawing/2014/main" id="{0E85ACBF-7298-45D9-A535-F1A75E352728}"/>
                </a:ext>
              </a:extLst>
            </p:cNvPr>
            <p:cNvSpPr txBox="1"/>
            <p:nvPr/>
          </p:nvSpPr>
          <p:spPr>
            <a:xfrm>
              <a:off x="23826173" y="28681310"/>
              <a:ext cx="824861" cy="384721"/>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n</a:t>
              </a:r>
              <a:r>
                <a:rPr kumimoji="1" lang="ja-JP" altLang="en-US" dirty="0">
                  <a:latin typeface="Times New Roman" panose="02020603050405020304" pitchFamily="18" charset="0"/>
                  <a:cs typeface="Times New Roman" panose="02020603050405020304" pitchFamily="18" charset="0"/>
                </a:rPr>
                <a:t>型</a:t>
              </a:r>
            </a:p>
          </p:txBody>
        </p:sp>
      </p:grpSp>
      <p:pic>
        <p:nvPicPr>
          <p:cNvPr id="26" name="図 25">
            <a:extLst>
              <a:ext uri="{FF2B5EF4-FFF2-40B4-BE49-F238E27FC236}">
                <a16:creationId xmlns:a16="http://schemas.microsoft.com/office/drawing/2014/main" id="{A52CF0F3-A4FE-4E60-983A-4CDC02023C59}"/>
              </a:ext>
            </a:extLst>
          </p:cNvPr>
          <p:cNvPicPr>
            <a:picLocks noChangeAspect="1"/>
          </p:cNvPicPr>
          <p:nvPr/>
        </p:nvPicPr>
        <p:blipFill>
          <a:blip r:embed="rId10"/>
          <a:stretch>
            <a:fillRect/>
          </a:stretch>
        </p:blipFill>
        <p:spPr>
          <a:xfrm>
            <a:off x="21635587" y="24249167"/>
            <a:ext cx="6304759" cy="6336000"/>
          </a:xfrm>
          <a:prstGeom prst="rect">
            <a:avLst/>
          </a:prstGeom>
        </p:spPr>
      </p:pic>
      <p:pic>
        <p:nvPicPr>
          <p:cNvPr id="27" name="図 26">
            <a:extLst>
              <a:ext uri="{FF2B5EF4-FFF2-40B4-BE49-F238E27FC236}">
                <a16:creationId xmlns:a16="http://schemas.microsoft.com/office/drawing/2014/main" id="{C77A061C-7E5A-4ACC-AC70-DEEED9799323}"/>
              </a:ext>
            </a:extLst>
          </p:cNvPr>
          <p:cNvPicPr>
            <a:picLocks noChangeAspect="1"/>
          </p:cNvPicPr>
          <p:nvPr/>
        </p:nvPicPr>
        <p:blipFill>
          <a:blip r:embed="rId11"/>
          <a:stretch>
            <a:fillRect/>
          </a:stretch>
        </p:blipFill>
        <p:spPr>
          <a:xfrm>
            <a:off x="1901851" y="24316802"/>
            <a:ext cx="6014720" cy="6084000"/>
          </a:xfrm>
          <a:prstGeom prst="rect">
            <a:avLst/>
          </a:prstGeom>
        </p:spPr>
      </p:pic>
      <p:pic>
        <p:nvPicPr>
          <p:cNvPr id="31" name="図 30">
            <a:extLst>
              <a:ext uri="{FF2B5EF4-FFF2-40B4-BE49-F238E27FC236}">
                <a16:creationId xmlns:a16="http://schemas.microsoft.com/office/drawing/2014/main" id="{C562AD55-549B-4561-B667-A366F54F214E}"/>
              </a:ext>
            </a:extLst>
          </p:cNvPr>
          <p:cNvPicPr>
            <a:picLocks noChangeAspect="1"/>
          </p:cNvPicPr>
          <p:nvPr/>
        </p:nvPicPr>
        <p:blipFill>
          <a:blip r:embed="rId12"/>
          <a:stretch>
            <a:fillRect/>
          </a:stretch>
        </p:blipFill>
        <p:spPr>
          <a:xfrm>
            <a:off x="8422273" y="24324259"/>
            <a:ext cx="5951740" cy="6084000"/>
          </a:xfrm>
          <a:prstGeom prst="rect">
            <a:avLst/>
          </a:prstGeom>
        </p:spPr>
      </p:pic>
      <p:pic>
        <p:nvPicPr>
          <p:cNvPr id="224" name="図 223">
            <a:extLst>
              <a:ext uri="{FF2B5EF4-FFF2-40B4-BE49-F238E27FC236}">
                <a16:creationId xmlns:a16="http://schemas.microsoft.com/office/drawing/2014/main" id="{FEAAE15A-FC1F-496A-B031-1AB6B252878F}"/>
              </a:ext>
            </a:extLst>
          </p:cNvPr>
          <p:cNvPicPr>
            <a:picLocks noChangeAspect="1"/>
          </p:cNvPicPr>
          <p:nvPr/>
        </p:nvPicPr>
        <p:blipFill>
          <a:blip r:embed="rId13"/>
          <a:stretch>
            <a:fillRect/>
          </a:stretch>
        </p:blipFill>
        <p:spPr>
          <a:xfrm>
            <a:off x="8151138" y="31814187"/>
            <a:ext cx="6408075" cy="6336000"/>
          </a:xfrm>
          <a:prstGeom prst="rect">
            <a:avLst/>
          </a:prstGeom>
        </p:spPr>
      </p:pic>
      <p:pic>
        <p:nvPicPr>
          <p:cNvPr id="226" name="図 225">
            <a:extLst>
              <a:ext uri="{FF2B5EF4-FFF2-40B4-BE49-F238E27FC236}">
                <a16:creationId xmlns:a16="http://schemas.microsoft.com/office/drawing/2014/main" id="{DC4BE100-E6AE-4F24-8474-4EA381729D12}"/>
              </a:ext>
            </a:extLst>
          </p:cNvPr>
          <p:cNvPicPr>
            <a:picLocks noChangeAspect="1"/>
          </p:cNvPicPr>
          <p:nvPr/>
        </p:nvPicPr>
        <p:blipFill>
          <a:blip r:embed="rId14"/>
          <a:stretch>
            <a:fillRect/>
          </a:stretch>
        </p:blipFill>
        <p:spPr>
          <a:xfrm>
            <a:off x="21789549" y="31983100"/>
            <a:ext cx="6219418" cy="6044400"/>
          </a:xfrm>
          <a:prstGeom prst="rect">
            <a:avLst/>
          </a:prstGeom>
        </p:spPr>
      </p:pic>
      <p:pic>
        <p:nvPicPr>
          <p:cNvPr id="5" name="図 4">
            <a:extLst>
              <a:ext uri="{FF2B5EF4-FFF2-40B4-BE49-F238E27FC236}">
                <a16:creationId xmlns:a16="http://schemas.microsoft.com/office/drawing/2014/main" id="{2B5A22A0-2362-4AF0-A781-A9E87ED8DB0C}"/>
              </a:ext>
            </a:extLst>
          </p:cNvPr>
          <p:cNvPicPr>
            <a:picLocks noChangeAspect="1"/>
          </p:cNvPicPr>
          <p:nvPr/>
        </p:nvPicPr>
        <p:blipFill>
          <a:blip r:embed="rId15"/>
          <a:stretch>
            <a:fillRect/>
          </a:stretch>
        </p:blipFill>
        <p:spPr>
          <a:xfrm>
            <a:off x="23448948" y="9801608"/>
            <a:ext cx="5106390" cy="4944110"/>
          </a:xfrm>
          <a:prstGeom prst="rect">
            <a:avLst/>
          </a:prstGeom>
        </p:spPr>
      </p:pic>
      <p:sp>
        <p:nvSpPr>
          <p:cNvPr id="92" name="矢印: 右 91">
            <a:extLst>
              <a:ext uri="{FF2B5EF4-FFF2-40B4-BE49-F238E27FC236}">
                <a16:creationId xmlns:a16="http://schemas.microsoft.com/office/drawing/2014/main" id="{365268C9-E274-47F1-BA84-8D4D7849F84A}"/>
              </a:ext>
            </a:extLst>
          </p:cNvPr>
          <p:cNvSpPr/>
          <p:nvPr/>
        </p:nvSpPr>
        <p:spPr>
          <a:xfrm>
            <a:off x="26056613" y="10579323"/>
            <a:ext cx="1453474" cy="1951863"/>
          </a:xfrm>
          <a:prstGeom prst="rightArrow">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331F05CB-E273-4254-BE06-FA400B2EEFB5}"/>
              </a:ext>
            </a:extLst>
          </p:cNvPr>
          <p:cNvSpPr txBox="1"/>
          <p:nvPr/>
        </p:nvSpPr>
        <p:spPr>
          <a:xfrm>
            <a:off x="26235340" y="11207058"/>
            <a:ext cx="1342479" cy="677108"/>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Co</a:t>
            </a:r>
            <a:r>
              <a:rPr kumimoji="1" lang="ja-JP" altLang="en-US" dirty="0">
                <a:latin typeface="Times New Roman" panose="02020603050405020304" pitchFamily="18" charset="0"/>
                <a:cs typeface="Times New Roman" panose="02020603050405020304" pitchFamily="18" charset="0"/>
              </a:rPr>
              <a:t>置換</a:t>
            </a:r>
            <a:r>
              <a:rPr kumimoji="1" lang="en-US" altLang="ja-JP" dirty="0">
                <a:latin typeface="Times New Roman" panose="02020603050405020304" pitchFamily="18" charset="0"/>
                <a:cs typeface="Times New Roman" panose="02020603050405020304" pitchFamily="18" charset="0"/>
              </a:rPr>
              <a:t>VEC&gt;6</a:t>
            </a:r>
            <a:endParaRPr kumimoji="1" lang="ja-JP"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奥行">
  <a:themeElements>
    <a:clrScheme name="奥行">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奥行">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89873</TotalTime>
  <Words>913</Words>
  <Application>Microsoft Office PowerPoint</Application>
  <PresentationFormat>ユーザー設定</PresentationFormat>
  <Paragraphs>64</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Arial</vt:lpstr>
      <vt:lpstr>Arial Black</vt:lpstr>
      <vt:lpstr>Calibri</vt:lpstr>
      <vt:lpstr>Corbel</vt:lpstr>
      <vt:lpstr>Times New Roman</vt:lpstr>
      <vt:lpstr>Wingdings</vt:lpstr>
      <vt:lpstr>奥行</vt:lpstr>
      <vt:lpstr>PowerPoint プレゼンテーション</vt:lpstr>
    </vt:vector>
  </TitlesOfParts>
  <Company>yuvec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moriyama</dc:creator>
  <cp:lastModifiedBy>博 中津川</cp:lastModifiedBy>
  <cp:revision>809</cp:revision>
  <cp:lastPrinted>2017-08-15T07:07:30Z</cp:lastPrinted>
  <dcterms:created xsi:type="dcterms:W3CDTF">2003-06-13T04:51:22Z</dcterms:created>
  <dcterms:modified xsi:type="dcterms:W3CDTF">2019-08-29T05:07:45Z</dcterms:modified>
</cp:coreProperties>
</file>