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8" r:id="rId3"/>
    <p:sldId id="259" r:id="rId4"/>
    <p:sldId id="272" r:id="rId5"/>
    <p:sldId id="260" r:id="rId6"/>
    <p:sldId id="261" r:id="rId7"/>
    <p:sldId id="262" r:id="rId8"/>
    <p:sldId id="263" r:id="rId9"/>
    <p:sldId id="264" r:id="rId10"/>
    <p:sldId id="265" r:id="rId11"/>
    <p:sldId id="269" r:id="rId12"/>
    <p:sldId id="267" r:id="rId13"/>
    <p:sldId id="270" r:id="rId14"/>
    <p:sldId id="275" r:id="rId15"/>
    <p:sldId id="27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発表スライド" id="{E570AAE6-1CF9-4FF1-B30E-45D5D1FC8DB0}">
          <p14:sldIdLst>
            <p14:sldId id="256"/>
            <p14:sldId id="258"/>
            <p14:sldId id="259"/>
            <p14:sldId id="272"/>
            <p14:sldId id="260"/>
            <p14:sldId id="261"/>
            <p14:sldId id="262"/>
            <p14:sldId id="263"/>
            <p14:sldId id="264"/>
            <p14:sldId id="265"/>
            <p14:sldId id="269"/>
            <p14:sldId id="267"/>
            <p14:sldId id="270"/>
            <p14:sldId id="275"/>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0000FF"/>
    <a:srgbClr val="00FF00"/>
    <a:srgbClr val="04D0EC"/>
    <a:srgbClr val="7F7F7F"/>
    <a:srgbClr val="4472C4"/>
    <a:srgbClr val="FFCCFF"/>
    <a:srgbClr val="00B0F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7359" autoAdjust="0"/>
  </p:normalViewPr>
  <p:slideViewPr>
    <p:cSldViewPr snapToGrid="0">
      <p:cViewPr varScale="1">
        <p:scale>
          <a:sx n="60" d="100"/>
          <a:sy n="60" d="100"/>
        </p:scale>
        <p:origin x="14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60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6300702-252C-4375-B75A-9F3EF7BFB2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920CEAD-54FD-4FEF-A31C-CE8F53727E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199C1B-C81E-4F37-8B65-BFB63A944CAA}" type="datetimeFigureOut">
              <a:rPr kumimoji="1" lang="ja-JP" altLang="en-US" smtClean="0"/>
              <a:t>2021/8/22</a:t>
            </a:fld>
            <a:endParaRPr kumimoji="1" lang="ja-JP" altLang="en-US"/>
          </a:p>
        </p:txBody>
      </p:sp>
      <p:sp>
        <p:nvSpPr>
          <p:cNvPr id="4" name="フッター プレースホルダー 3">
            <a:extLst>
              <a:ext uri="{FF2B5EF4-FFF2-40B4-BE49-F238E27FC236}">
                <a16:creationId xmlns:a16="http://schemas.microsoft.com/office/drawing/2014/main" id="{78C4F663-8FCE-4DA0-9757-188854E7CA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449FB26-A3EA-41A6-BD12-DBD189B8B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2A4A87-50A8-4C76-89E3-33F4E2FB9D60}" type="slidenum">
              <a:rPr kumimoji="1" lang="ja-JP" altLang="en-US" smtClean="0"/>
              <a:t>‹#›</a:t>
            </a:fld>
            <a:endParaRPr kumimoji="1" lang="ja-JP" altLang="en-US"/>
          </a:p>
        </p:txBody>
      </p:sp>
    </p:spTree>
    <p:extLst>
      <p:ext uri="{BB962C8B-B14F-4D97-AF65-F5344CB8AC3E}">
        <p14:creationId xmlns:p14="http://schemas.microsoft.com/office/powerpoint/2010/main" val="22179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48385-7147-45BB-8F44-416F3DA2E523}" type="datetimeFigureOut">
              <a:rPr kumimoji="1" lang="ja-JP" altLang="en-US" smtClean="0"/>
              <a:t>2021/8/22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1D1AD-A564-4D72-9614-B6171AAB5FED}" type="slidenum">
              <a:rPr kumimoji="1" lang="ja-JP" altLang="en-US" smtClean="0"/>
              <a:t>‹#›</a:t>
            </a:fld>
            <a:endParaRPr kumimoji="1" lang="ja-JP" altLang="en-US"/>
          </a:p>
        </p:txBody>
      </p:sp>
    </p:spTree>
    <p:extLst>
      <p:ext uri="{BB962C8B-B14F-4D97-AF65-F5344CB8AC3E}">
        <p14:creationId xmlns:p14="http://schemas.microsoft.com/office/powerpoint/2010/main" val="176141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a:t>
            </a:fld>
            <a:endParaRPr kumimoji="1" lang="ja-JP" altLang="en-US"/>
          </a:p>
        </p:txBody>
      </p:sp>
    </p:spTree>
    <p:extLst>
      <p:ext uri="{BB962C8B-B14F-4D97-AF65-F5344CB8AC3E}">
        <p14:creationId xmlns:p14="http://schemas.microsoft.com/office/powerpoint/2010/main" val="87359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10</a:t>
            </a:fld>
            <a:endParaRPr kumimoji="1" lang="ja-JP" altLang="en-US"/>
          </a:p>
        </p:txBody>
      </p:sp>
    </p:spTree>
    <p:extLst>
      <p:ext uri="{BB962C8B-B14F-4D97-AF65-F5344CB8AC3E}">
        <p14:creationId xmlns:p14="http://schemas.microsoft.com/office/powerpoint/2010/main" val="199824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11</a:t>
            </a:fld>
            <a:endParaRPr kumimoji="1" lang="ja-JP" altLang="en-US"/>
          </a:p>
        </p:txBody>
      </p:sp>
    </p:spTree>
    <p:extLst>
      <p:ext uri="{BB962C8B-B14F-4D97-AF65-F5344CB8AC3E}">
        <p14:creationId xmlns:p14="http://schemas.microsoft.com/office/powerpoint/2010/main" val="71687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12</a:t>
            </a:fld>
            <a:endParaRPr kumimoji="1" lang="ja-JP" altLang="en-US"/>
          </a:p>
        </p:txBody>
      </p:sp>
    </p:spTree>
    <p:extLst>
      <p:ext uri="{BB962C8B-B14F-4D97-AF65-F5344CB8AC3E}">
        <p14:creationId xmlns:p14="http://schemas.microsoft.com/office/powerpoint/2010/main" val="350849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13</a:t>
            </a:fld>
            <a:endParaRPr kumimoji="1" lang="ja-JP" altLang="en-US"/>
          </a:p>
        </p:txBody>
      </p:sp>
    </p:spTree>
    <p:extLst>
      <p:ext uri="{BB962C8B-B14F-4D97-AF65-F5344CB8AC3E}">
        <p14:creationId xmlns:p14="http://schemas.microsoft.com/office/powerpoint/2010/main" val="45275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14</a:t>
            </a:fld>
            <a:endParaRPr kumimoji="1" lang="ja-JP" altLang="en-US"/>
          </a:p>
        </p:txBody>
      </p:sp>
    </p:spTree>
    <p:extLst>
      <p:ext uri="{BB962C8B-B14F-4D97-AF65-F5344CB8AC3E}">
        <p14:creationId xmlns:p14="http://schemas.microsoft.com/office/powerpoint/2010/main" val="93974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15</a:t>
            </a:fld>
            <a:endParaRPr kumimoji="1" lang="ja-JP" altLang="en-US"/>
          </a:p>
        </p:txBody>
      </p:sp>
    </p:spTree>
    <p:extLst>
      <p:ext uri="{BB962C8B-B14F-4D97-AF65-F5344CB8AC3E}">
        <p14:creationId xmlns:p14="http://schemas.microsoft.com/office/powerpoint/2010/main" val="63147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2</a:t>
            </a:fld>
            <a:endParaRPr kumimoji="1" lang="ja-JP" altLang="en-US"/>
          </a:p>
        </p:txBody>
      </p:sp>
    </p:spTree>
    <p:extLst>
      <p:ext uri="{BB962C8B-B14F-4D97-AF65-F5344CB8AC3E}">
        <p14:creationId xmlns:p14="http://schemas.microsoft.com/office/powerpoint/2010/main" val="22771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3</a:t>
            </a:fld>
            <a:endParaRPr kumimoji="1" lang="ja-JP" altLang="en-US"/>
          </a:p>
        </p:txBody>
      </p:sp>
    </p:spTree>
    <p:extLst>
      <p:ext uri="{BB962C8B-B14F-4D97-AF65-F5344CB8AC3E}">
        <p14:creationId xmlns:p14="http://schemas.microsoft.com/office/powerpoint/2010/main" val="272235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4</a:t>
            </a:fld>
            <a:endParaRPr kumimoji="1" lang="ja-JP" altLang="en-US"/>
          </a:p>
        </p:txBody>
      </p:sp>
    </p:spTree>
    <p:extLst>
      <p:ext uri="{BB962C8B-B14F-4D97-AF65-F5344CB8AC3E}">
        <p14:creationId xmlns:p14="http://schemas.microsoft.com/office/powerpoint/2010/main" val="141234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5</a:t>
            </a:fld>
            <a:endParaRPr kumimoji="1" lang="ja-JP" altLang="en-US"/>
          </a:p>
        </p:txBody>
      </p:sp>
    </p:spTree>
    <p:extLst>
      <p:ext uri="{BB962C8B-B14F-4D97-AF65-F5344CB8AC3E}">
        <p14:creationId xmlns:p14="http://schemas.microsoft.com/office/powerpoint/2010/main" val="108231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6</a:t>
            </a:fld>
            <a:endParaRPr kumimoji="1" lang="ja-JP" altLang="en-US"/>
          </a:p>
        </p:txBody>
      </p:sp>
    </p:spTree>
    <p:extLst>
      <p:ext uri="{BB962C8B-B14F-4D97-AF65-F5344CB8AC3E}">
        <p14:creationId xmlns:p14="http://schemas.microsoft.com/office/powerpoint/2010/main" val="422101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7</a:t>
            </a:fld>
            <a:endParaRPr kumimoji="1" lang="ja-JP" altLang="en-US"/>
          </a:p>
        </p:txBody>
      </p:sp>
    </p:spTree>
    <p:extLst>
      <p:ext uri="{BB962C8B-B14F-4D97-AF65-F5344CB8AC3E}">
        <p14:creationId xmlns:p14="http://schemas.microsoft.com/office/powerpoint/2010/main" val="285606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8</a:t>
            </a:fld>
            <a:endParaRPr kumimoji="1" lang="ja-JP" altLang="en-US"/>
          </a:p>
        </p:txBody>
      </p:sp>
    </p:spTree>
    <p:extLst>
      <p:ext uri="{BB962C8B-B14F-4D97-AF65-F5344CB8AC3E}">
        <p14:creationId xmlns:p14="http://schemas.microsoft.com/office/powerpoint/2010/main" val="51404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591D1AD-A564-4D72-9614-B6171AAB5FED}" type="slidenum">
              <a:rPr kumimoji="1" lang="ja-JP" altLang="en-US" smtClean="0"/>
              <a:t>9</a:t>
            </a:fld>
            <a:endParaRPr kumimoji="1" lang="ja-JP" altLang="en-US"/>
          </a:p>
        </p:txBody>
      </p:sp>
    </p:spTree>
    <p:extLst>
      <p:ext uri="{BB962C8B-B14F-4D97-AF65-F5344CB8AC3E}">
        <p14:creationId xmlns:p14="http://schemas.microsoft.com/office/powerpoint/2010/main" val="3745995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5017C58-2FDE-442E-8AA4-5D09AC01E81C}"/>
              </a:ext>
            </a:extLst>
          </p:cNvPr>
          <p:cNvSpPr>
            <a:spLocks noGrp="1"/>
          </p:cNvSpPr>
          <p:nvPr>
            <p:ph type="body" sz="quarter" idx="12"/>
          </p:nvPr>
        </p:nvSpPr>
        <p:spPr>
          <a:xfrm>
            <a:off x="1104105" y="1431638"/>
            <a:ext cx="6935787" cy="1993103"/>
          </a:xfrm>
        </p:spPr>
        <p:txBody>
          <a:bodyPr anchor="ctr">
            <a:noAutofit/>
          </a:bodyPr>
          <a:lstStyle>
            <a:lvl1pPr algn="l">
              <a:defRPr sz="3600"/>
            </a:lvl1pPr>
            <a:lvl2pPr algn="l">
              <a:defRPr sz="3600"/>
            </a:lvl2pPr>
            <a:lvl3pPr algn="l">
              <a:defRPr sz="3600"/>
            </a:lvl3pPr>
            <a:lvl4pPr algn="l">
              <a:defRPr sz="3600"/>
            </a:lvl4pPr>
            <a:lvl5pPr algn="l">
              <a:defRPr sz="36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テキスト プレースホルダー 2">
            <a:extLst>
              <a:ext uri="{FF2B5EF4-FFF2-40B4-BE49-F238E27FC236}">
                <a16:creationId xmlns:a16="http://schemas.microsoft.com/office/drawing/2014/main" id="{C96BE0B2-9731-4437-B5CE-2490B597FEA3}"/>
              </a:ext>
            </a:extLst>
          </p:cNvPr>
          <p:cNvSpPr>
            <a:spLocks noGrp="1"/>
          </p:cNvSpPr>
          <p:nvPr>
            <p:ph type="body" sz="quarter" idx="13"/>
          </p:nvPr>
        </p:nvSpPr>
        <p:spPr>
          <a:xfrm>
            <a:off x="1104105" y="3846801"/>
            <a:ext cx="6935787" cy="1741199"/>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3" name="スライド番号プレースホルダー 12">
            <a:extLst>
              <a:ext uri="{FF2B5EF4-FFF2-40B4-BE49-F238E27FC236}">
                <a16:creationId xmlns:a16="http://schemas.microsoft.com/office/drawing/2014/main" id="{52B3D73C-53FE-4011-87EE-812596BFA7AE}"/>
              </a:ext>
            </a:extLst>
          </p:cNvPr>
          <p:cNvSpPr>
            <a:spLocks noGrp="1"/>
          </p:cNvSpPr>
          <p:nvPr>
            <p:ph type="sldNum" sz="quarter" idx="16"/>
          </p:nvPr>
        </p:nvSpPr>
        <p:spPr/>
        <p:txBody>
          <a:bodyPr/>
          <a:lstStyle/>
          <a:p>
            <a:fld id="{89E24B70-0A89-41F0-A78D-7D696F05A891}" type="slidenum">
              <a:rPr kumimoji="1" lang="ja-JP" altLang="en-US" smtClean="0"/>
              <a:pPr/>
              <a:t>‹#›</a:t>
            </a:fld>
            <a:r>
              <a:rPr kumimoji="1" lang="en-US" altLang="ja-JP"/>
              <a:t>/#</a:t>
            </a:r>
            <a:endParaRPr kumimoji="1" lang="ja-JP" altLang="en-US" dirty="0"/>
          </a:p>
        </p:txBody>
      </p:sp>
      <p:pic>
        <p:nvPicPr>
          <p:cNvPr id="14" name="図 13">
            <a:extLst>
              <a:ext uri="{FF2B5EF4-FFF2-40B4-BE49-F238E27FC236}">
                <a16:creationId xmlns:a16="http://schemas.microsoft.com/office/drawing/2014/main" id="{E5B16D31-5D51-46BA-BB55-2F5935A7153E}"/>
              </a:ext>
            </a:extLst>
          </p:cNvPr>
          <p:cNvPicPr>
            <a:picLocks noChangeAspect="1"/>
          </p:cNvPicPr>
          <p:nvPr userDrawn="1"/>
        </p:nvPicPr>
        <p:blipFill>
          <a:blip r:embed="rId2"/>
          <a:stretch>
            <a:fillRect/>
          </a:stretch>
        </p:blipFill>
        <p:spPr>
          <a:xfrm>
            <a:off x="7582497" y="171638"/>
            <a:ext cx="1311544" cy="1260000"/>
          </a:xfrm>
          <a:prstGeom prst="rect">
            <a:avLst/>
          </a:prstGeom>
        </p:spPr>
      </p:pic>
    </p:spTree>
    <p:extLst>
      <p:ext uri="{BB962C8B-B14F-4D97-AF65-F5344CB8AC3E}">
        <p14:creationId xmlns:p14="http://schemas.microsoft.com/office/powerpoint/2010/main" val="31543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汎用">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E24B70-0A89-41F0-A78D-7D696F05A891}" type="slidenum">
              <a:rPr kumimoji="1" lang="ja-JP" altLang="en-US" smtClean="0"/>
              <a:t>‹#›</a:t>
            </a:fld>
            <a:endParaRPr kumimoji="1" lang="ja-JP" altLang="en-US"/>
          </a:p>
        </p:txBody>
      </p:sp>
      <p:sp>
        <p:nvSpPr>
          <p:cNvPr id="8" name="平行四辺形 7">
            <a:extLst>
              <a:ext uri="{FF2B5EF4-FFF2-40B4-BE49-F238E27FC236}">
                <a16:creationId xmlns:a16="http://schemas.microsoft.com/office/drawing/2014/main" id="{3E2450DA-E02C-420D-84CA-D518735F95F1}"/>
              </a:ext>
            </a:extLst>
          </p:cNvPr>
          <p:cNvSpPr/>
          <p:nvPr userDrawn="1"/>
        </p:nvSpPr>
        <p:spPr>
          <a:xfrm>
            <a:off x="635195" y="479528"/>
            <a:ext cx="8280000" cy="288000"/>
          </a:xfrm>
          <a:prstGeom prst="parallelogram">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a:extLst>
              <a:ext uri="{FF2B5EF4-FFF2-40B4-BE49-F238E27FC236}">
                <a16:creationId xmlns:a16="http://schemas.microsoft.com/office/drawing/2014/main" id="{3F4BE8CC-5F47-4AAB-AA18-1391075113D0}"/>
              </a:ext>
            </a:extLst>
          </p:cNvPr>
          <p:cNvSpPr>
            <a:spLocks noGrp="1"/>
          </p:cNvSpPr>
          <p:nvPr>
            <p:ph type="body" sz="quarter" idx="13"/>
          </p:nvPr>
        </p:nvSpPr>
        <p:spPr>
          <a:xfrm>
            <a:off x="649086" y="219990"/>
            <a:ext cx="7560000" cy="540000"/>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 name="楕円 1">
            <a:extLst>
              <a:ext uri="{FF2B5EF4-FFF2-40B4-BE49-F238E27FC236}">
                <a16:creationId xmlns:a16="http://schemas.microsoft.com/office/drawing/2014/main" id="{1592302D-93DE-48EF-B304-5E15B7697ADF}"/>
              </a:ext>
            </a:extLst>
          </p:cNvPr>
          <p:cNvSpPr/>
          <p:nvPr userDrawn="1"/>
        </p:nvSpPr>
        <p:spPr>
          <a:xfrm>
            <a:off x="347195" y="368300"/>
            <a:ext cx="288000" cy="288000"/>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745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素材">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E24B70-0A89-41F0-A78D-7D696F05A891}" type="slidenum">
              <a:rPr kumimoji="1" lang="ja-JP" altLang="en-US" smtClean="0"/>
              <a:t>‹#›</a:t>
            </a:fld>
            <a:endParaRPr kumimoji="1" lang="ja-JP" altLang="en-US"/>
          </a:p>
        </p:txBody>
      </p:sp>
      <p:graphicFrame>
        <p:nvGraphicFramePr>
          <p:cNvPr id="7" name="表 7">
            <a:extLst>
              <a:ext uri="{FF2B5EF4-FFF2-40B4-BE49-F238E27FC236}">
                <a16:creationId xmlns:a16="http://schemas.microsoft.com/office/drawing/2014/main" id="{C210F84C-5313-4140-ACBF-F95A09E74F11}"/>
              </a:ext>
            </a:extLst>
          </p:cNvPr>
          <p:cNvGraphicFramePr>
            <a:graphicFrameLocks noGrp="1"/>
          </p:cNvGraphicFramePr>
          <p:nvPr userDrawn="1">
            <p:extLst>
              <p:ext uri="{D42A27DB-BD31-4B8C-83A1-F6EECF244321}">
                <p14:modId xmlns:p14="http://schemas.microsoft.com/office/powerpoint/2010/main" val="435981694"/>
              </p:ext>
            </p:extLst>
          </p:nvPr>
        </p:nvGraphicFramePr>
        <p:xfrm>
          <a:off x="572655" y="3105727"/>
          <a:ext cx="5040000" cy="19812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460106275"/>
                    </a:ext>
                  </a:extLst>
                </a:gridCol>
                <a:gridCol w="1260000">
                  <a:extLst>
                    <a:ext uri="{9D8B030D-6E8A-4147-A177-3AD203B41FA5}">
                      <a16:colId xmlns:a16="http://schemas.microsoft.com/office/drawing/2014/main" val="4186780836"/>
                    </a:ext>
                  </a:extLst>
                </a:gridCol>
                <a:gridCol w="1260000">
                  <a:extLst>
                    <a:ext uri="{9D8B030D-6E8A-4147-A177-3AD203B41FA5}">
                      <a16:colId xmlns:a16="http://schemas.microsoft.com/office/drawing/2014/main" val="1706061376"/>
                    </a:ext>
                  </a:extLst>
                </a:gridCol>
                <a:gridCol w="1260000">
                  <a:extLst>
                    <a:ext uri="{9D8B030D-6E8A-4147-A177-3AD203B41FA5}">
                      <a16:colId xmlns:a16="http://schemas.microsoft.com/office/drawing/2014/main" val="3427044686"/>
                    </a:ext>
                  </a:extLst>
                </a:gridCol>
              </a:tblGrid>
              <a:tr h="360000">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422610"/>
                  </a:ext>
                </a:extLst>
              </a:tr>
              <a:tr h="360000">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9588791"/>
                  </a:ext>
                </a:extLst>
              </a:tr>
              <a:tr h="360000">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986003"/>
                  </a:ext>
                </a:extLst>
              </a:tr>
              <a:tr h="360000">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739788"/>
                  </a:ext>
                </a:extLst>
              </a:tr>
              <a:tr h="360000">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018501"/>
                  </a:ext>
                </a:extLst>
              </a:tr>
            </a:tbl>
          </a:graphicData>
        </a:graphic>
      </p:graphicFrame>
      <p:sp>
        <p:nvSpPr>
          <p:cNvPr id="12" name="テキスト ボックス 11">
            <a:extLst>
              <a:ext uri="{FF2B5EF4-FFF2-40B4-BE49-F238E27FC236}">
                <a16:creationId xmlns:a16="http://schemas.microsoft.com/office/drawing/2014/main" id="{A01A1165-5221-431C-82E1-D797D17B85F7}"/>
              </a:ext>
            </a:extLst>
          </p:cNvPr>
          <p:cNvSpPr txBox="1"/>
          <p:nvPr userDrawn="1"/>
        </p:nvSpPr>
        <p:spPr>
          <a:xfrm>
            <a:off x="572655" y="1223333"/>
            <a:ext cx="5357090" cy="523220"/>
          </a:xfrm>
          <a:prstGeom prst="rect">
            <a:avLst/>
          </a:prstGeom>
          <a:noFill/>
        </p:spPr>
        <p:txBody>
          <a:bodyPr wrap="square" lIns="36000" tIns="36000" rIns="36000" bIns="36000" rtlCol="0" anchor="t" anchorCtr="0">
            <a:noAutofit/>
          </a:bodyPr>
          <a:lstStyle/>
          <a:p>
            <a:pPr marL="457200" indent="-457200" algn="l">
              <a:buFont typeface="Wingdings" panose="05000000000000000000" pitchFamily="2" charset="2"/>
              <a:buChar char="Ø"/>
            </a:pPr>
            <a:r>
              <a:rPr kumimoji="1" lang="en-US" altLang="ja-JP" sz="2400" dirty="0"/>
              <a:t>test</a:t>
            </a:r>
            <a:endParaRPr kumimoji="1" lang="ja-JP" altLang="en-US" sz="2400" dirty="0"/>
          </a:p>
        </p:txBody>
      </p:sp>
      <p:sp>
        <p:nvSpPr>
          <p:cNvPr id="13" name="テキスト ボックス 12">
            <a:extLst>
              <a:ext uri="{FF2B5EF4-FFF2-40B4-BE49-F238E27FC236}">
                <a16:creationId xmlns:a16="http://schemas.microsoft.com/office/drawing/2014/main" id="{18E5A758-B0B7-48C5-BC72-8D4F919530EF}"/>
              </a:ext>
            </a:extLst>
          </p:cNvPr>
          <p:cNvSpPr txBox="1"/>
          <p:nvPr userDrawn="1"/>
        </p:nvSpPr>
        <p:spPr>
          <a:xfrm>
            <a:off x="572655" y="1805357"/>
            <a:ext cx="5357090" cy="523220"/>
          </a:xfrm>
          <a:prstGeom prst="rect">
            <a:avLst/>
          </a:prstGeom>
          <a:noFill/>
        </p:spPr>
        <p:txBody>
          <a:bodyPr wrap="square" lIns="36000" tIns="36000" rIns="36000" bIns="36000" rtlCol="0" anchor="t" anchorCtr="0">
            <a:noAutofit/>
          </a:bodyPr>
          <a:lstStyle/>
          <a:p>
            <a:pPr marL="0" indent="0" algn="l">
              <a:buFont typeface="Wingdings" panose="05000000000000000000" pitchFamily="2" charset="2"/>
              <a:buNone/>
            </a:pPr>
            <a:r>
              <a:rPr kumimoji="1" lang="en-US" altLang="ja-JP" sz="2400" dirty="0"/>
              <a:t>Fig1. test</a:t>
            </a:r>
            <a:endParaRPr kumimoji="1" lang="ja-JP" altLang="en-US" sz="2400" dirty="0"/>
          </a:p>
        </p:txBody>
      </p:sp>
      <p:sp>
        <p:nvSpPr>
          <p:cNvPr id="14" name="テキスト ボックス 13">
            <a:extLst>
              <a:ext uri="{FF2B5EF4-FFF2-40B4-BE49-F238E27FC236}">
                <a16:creationId xmlns:a16="http://schemas.microsoft.com/office/drawing/2014/main" id="{8601A000-548F-4A93-856E-9EB651A9802F}"/>
              </a:ext>
            </a:extLst>
          </p:cNvPr>
          <p:cNvSpPr txBox="1"/>
          <p:nvPr userDrawn="1"/>
        </p:nvSpPr>
        <p:spPr>
          <a:xfrm>
            <a:off x="572655" y="2387381"/>
            <a:ext cx="5357090" cy="523220"/>
          </a:xfrm>
          <a:prstGeom prst="rect">
            <a:avLst/>
          </a:prstGeom>
          <a:noFill/>
        </p:spPr>
        <p:txBody>
          <a:bodyPr wrap="square" lIns="36000" tIns="36000" rIns="36000" bIns="36000" rtlCol="0" anchor="t" anchorCtr="0">
            <a:noAutofit/>
          </a:bodyPr>
          <a:lstStyle/>
          <a:p>
            <a:pPr marL="0" indent="0" algn="l">
              <a:buFont typeface="Wingdings" panose="05000000000000000000" pitchFamily="2" charset="2"/>
              <a:buNone/>
            </a:pPr>
            <a:r>
              <a:rPr kumimoji="1" lang="en-US" altLang="ja-JP" sz="2400" dirty="0"/>
              <a:t>Table1. test</a:t>
            </a:r>
            <a:endParaRPr kumimoji="1" lang="ja-JP" altLang="en-US" sz="2400" dirty="0"/>
          </a:p>
        </p:txBody>
      </p:sp>
      <p:sp>
        <p:nvSpPr>
          <p:cNvPr id="17" name="平行四辺形 16">
            <a:extLst>
              <a:ext uri="{FF2B5EF4-FFF2-40B4-BE49-F238E27FC236}">
                <a16:creationId xmlns:a16="http://schemas.microsoft.com/office/drawing/2014/main" id="{B0769226-F494-4454-A7ED-A2641275BA98}"/>
              </a:ext>
            </a:extLst>
          </p:cNvPr>
          <p:cNvSpPr/>
          <p:nvPr userDrawn="1"/>
        </p:nvSpPr>
        <p:spPr>
          <a:xfrm>
            <a:off x="974041" y="479528"/>
            <a:ext cx="7920000" cy="288000"/>
          </a:xfrm>
          <a:prstGeom prst="parallelogram">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E03679E-8879-4A5A-ACEE-A0A82D7462E3}"/>
              </a:ext>
            </a:extLst>
          </p:cNvPr>
          <p:cNvSpPr txBox="1"/>
          <p:nvPr userDrawn="1"/>
        </p:nvSpPr>
        <p:spPr>
          <a:xfrm>
            <a:off x="1226796" y="185738"/>
            <a:ext cx="5357090" cy="523220"/>
          </a:xfrm>
          <a:prstGeom prst="rect">
            <a:avLst/>
          </a:prstGeom>
          <a:noFill/>
        </p:spPr>
        <p:txBody>
          <a:bodyPr wrap="square" lIns="36000" tIns="36000" rIns="36000" bIns="36000" rtlCol="0" anchor="t" anchorCtr="0">
            <a:noAutofit/>
          </a:bodyPr>
          <a:lstStyle/>
          <a:p>
            <a:pPr marL="0" indent="0" algn="l">
              <a:buFont typeface="Wingdings" panose="05000000000000000000" pitchFamily="2" charset="2"/>
              <a:buNone/>
            </a:pPr>
            <a:r>
              <a:rPr kumimoji="1" lang="ja-JP" altLang="en-US" sz="2400" dirty="0"/>
              <a:t>素材はスライドマスターより使用</a:t>
            </a:r>
          </a:p>
        </p:txBody>
      </p:sp>
    </p:spTree>
    <p:extLst>
      <p:ext uri="{BB962C8B-B14F-4D97-AF65-F5344CB8AC3E}">
        <p14:creationId xmlns:p14="http://schemas.microsoft.com/office/powerpoint/2010/main" val="19818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EE35CF-7BB0-4071-B613-3E903692CF4D}"/>
              </a:ext>
            </a:extLst>
          </p:cNvPr>
          <p:cNvSpPr/>
          <p:nvPr userDrawn="1"/>
        </p:nvSpPr>
        <p:spPr>
          <a:xfrm>
            <a:off x="0" y="6138000"/>
            <a:ext cx="9144000" cy="720000"/>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836641" y="185738"/>
            <a:ext cx="2057400" cy="365125"/>
          </a:xfrm>
          <a:prstGeom prst="rect">
            <a:avLst/>
          </a:prstGeom>
        </p:spPr>
        <p:txBody>
          <a:bodyPr vert="horz" lIns="91440" tIns="45720" rIns="91440" bIns="45720" rtlCol="0" anchor="ctr"/>
          <a:lstStyle>
            <a:lvl1pPr algn="r">
              <a:defRPr sz="3200">
                <a:solidFill>
                  <a:schemeClr val="tx1"/>
                </a:solidFill>
                <a:latin typeface="+mn-lt"/>
              </a:defRPr>
            </a:lvl1pPr>
          </a:lstStyle>
          <a:p>
            <a:fld id="{89E24B70-0A89-41F0-A78D-7D696F05A891}" type="slidenum">
              <a:rPr kumimoji="1" lang="ja-JP" altLang="en-US" smtClean="0"/>
              <a:pPr/>
              <a:t>‹#›</a:t>
            </a:fld>
            <a:r>
              <a:rPr kumimoji="1" lang="en-US" altLang="ja-JP" dirty="0"/>
              <a:t>/#</a:t>
            </a:r>
            <a:endParaRPr kumimoji="1" lang="ja-JP" altLang="en-US" dirty="0"/>
          </a:p>
        </p:txBody>
      </p:sp>
    </p:spTree>
    <p:extLst>
      <p:ext uri="{BB962C8B-B14F-4D97-AF65-F5344CB8AC3E}">
        <p14:creationId xmlns:p14="http://schemas.microsoft.com/office/powerpoint/2010/main" val="69395791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0.emf"/><Relationship Id="rId7"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0.emf"/><Relationship Id="rId7"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2.wmf"/><Relationship Id="rId10" Type="http://schemas.openxmlformats.org/officeDocument/2006/relationships/image" Target="../media/image13.emf"/><Relationship Id="rId4" Type="http://schemas.openxmlformats.org/officeDocument/2006/relationships/oleObject" Target="../embeddings/oleObject7.bin"/><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C59CDFF-5901-4BFF-AD6D-E9C05AA49D02}"/>
              </a:ext>
            </a:extLst>
          </p:cNvPr>
          <p:cNvSpPr>
            <a:spLocks noGrp="1"/>
          </p:cNvSpPr>
          <p:nvPr>
            <p:ph type="body" sz="quarter" idx="12"/>
          </p:nvPr>
        </p:nvSpPr>
        <p:spPr>
          <a:xfrm>
            <a:off x="-128991" y="1310526"/>
            <a:ext cx="9401979" cy="2817092"/>
          </a:xfrm>
        </p:spPr>
        <p:txBody>
          <a:bodyPr/>
          <a:lstStyle/>
          <a:p>
            <a:pPr marL="0" indent="0" algn="ctr">
              <a:buNone/>
            </a:pPr>
            <a:r>
              <a:rPr kumimoji="1" lang="ja-JP" altLang="en-US" sz="3200" b="1" dirty="0"/>
              <a:t>中温域</a:t>
            </a:r>
            <a:r>
              <a:rPr kumimoji="1" lang="en-US" altLang="ja-JP" sz="3200" b="1" dirty="0"/>
              <a:t>(</a:t>
            </a:r>
            <a:r>
              <a:rPr kumimoji="1" lang="en-US" altLang="ja-JP" sz="3200" b="1" i="1" dirty="0"/>
              <a:t>T</a:t>
            </a:r>
            <a:r>
              <a:rPr kumimoji="1" lang="en-US" altLang="ja-JP" sz="3200" b="1" dirty="0"/>
              <a:t>≦800K)</a:t>
            </a:r>
            <a:r>
              <a:rPr kumimoji="1" lang="ja-JP" altLang="en-US" sz="3200" b="1" dirty="0"/>
              <a:t>におけるハーフ・ホイスラー合金</a:t>
            </a:r>
          </a:p>
          <a:p>
            <a:pPr marL="0" indent="0" algn="ctr">
              <a:buNone/>
            </a:pPr>
            <a:r>
              <a:rPr kumimoji="1" lang="en-US" altLang="ja-JP" sz="3200" b="1" dirty="0"/>
              <a:t>TiNiSn</a:t>
            </a:r>
            <a:r>
              <a:rPr kumimoji="1" lang="en-US" altLang="ja-JP" sz="3200" b="1" baseline="-25000" dirty="0"/>
              <a:t>1-x</a:t>
            </a:r>
            <a:r>
              <a:rPr kumimoji="1" lang="en-US" altLang="ja-JP" sz="3200" b="1" dirty="0"/>
              <a:t>Sb</a:t>
            </a:r>
            <a:r>
              <a:rPr kumimoji="1" lang="en-US" altLang="ja-JP" sz="3200" b="1" baseline="-25000" dirty="0"/>
              <a:t>x</a:t>
            </a:r>
            <a:r>
              <a:rPr kumimoji="1" lang="en-US" altLang="ja-JP" sz="3200" b="1" dirty="0"/>
              <a:t> (0≦x≦0.1)</a:t>
            </a:r>
            <a:r>
              <a:rPr kumimoji="1" lang="ja-JP" altLang="en-US" sz="3200" b="1" dirty="0"/>
              <a:t>の熱電特性</a:t>
            </a:r>
          </a:p>
          <a:p>
            <a:pPr marL="0" indent="0" algn="ctr">
              <a:buNone/>
            </a:pPr>
            <a:r>
              <a:rPr kumimoji="1" lang="en-US" altLang="ja-JP" sz="2000" b="1" dirty="0"/>
              <a:t>Thermoelectric properties of half-Heusler alloys </a:t>
            </a:r>
          </a:p>
          <a:p>
            <a:pPr marL="0" indent="0" algn="ctr">
              <a:buNone/>
            </a:pPr>
            <a:r>
              <a:rPr kumimoji="1" lang="en-US" altLang="ja-JP" sz="2000" b="1" dirty="0"/>
              <a:t>TiNiSn</a:t>
            </a:r>
            <a:r>
              <a:rPr kumimoji="1" lang="en-US" altLang="ja-JP" sz="2000" b="1" baseline="-25000" dirty="0"/>
              <a:t>1-x</a:t>
            </a:r>
            <a:r>
              <a:rPr kumimoji="1" lang="en-US" altLang="ja-JP" sz="2000" b="1" dirty="0"/>
              <a:t>Sb</a:t>
            </a:r>
            <a:r>
              <a:rPr kumimoji="1" lang="en-US" altLang="ja-JP" sz="2000" b="1" baseline="-25000" dirty="0"/>
              <a:t>x</a:t>
            </a:r>
            <a:r>
              <a:rPr kumimoji="1" lang="en-US" altLang="ja-JP" sz="2000" b="1" dirty="0"/>
              <a:t> (0≦x≦0.1) in the mid-temperature range (</a:t>
            </a:r>
            <a:r>
              <a:rPr kumimoji="1" lang="en-US" altLang="ja-JP" sz="2000" b="1" i="1" dirty="0"/>
              <a:t>T</a:t>
            </a:r>
            <a:r>
              <a:rPr kumimoji="1" lang="en-US" altLang="ja-JP" sz="2000" b="1" dirty="0"/>
              <a:t>≦800K)</a:t>
            </a:r>
          </a:p>
        </p:txBody>
      </p:sp>
      <p:sp>
        <p:nvSpPr>
          <p:cNvPr id="3" name="テキスト プレースホルダー 2">
            <a:extLst>
              <a:ext uri="{FF2B5EF4-FFF2-40B4-BE49-F238E27FC236}">
                <a16:creationId xmlns:a16="http://schemas.microsoft.com/office/drawing/2014/main" id="{3AE4D004-5ADD-4041-B043-B13F2685FB22}"/>
              </a:ext>
            </a:extLst>
          </p:cNvPr>
          <p:cNvSpPr>
            <a:spLocks noGrp="1"/>
          </p:cNvSpPr>
          <p:nvPr>
            <p:ph type="body" sz="quarter" idx="13"/>
          </p:nvPr>
        </p:nvSpPr>
        <p:spPr>
          <a:xfrm>
            <a:off x="445834" y="4000382"/>
            <a:ext cx="8252331" cy="1779748"/>
          </a:xfrm>
        </p:spPr>
        <p:txBody>
          <a:bodyPr/>
          <a:lstStyle/>
          <a:p>
            <a:pPr marL="0" indent="0" algn="ctr">
              <a:buNone/>
            </a:pPr>
            <a:r>
              <a:rPr lang="ja-JP" altLang="ja-JP" sz="2000" kern="100" dirty="0">
                <a:solidFill>
                  <a:srgbClr val="000000"/>
                </a:solidFill>
                <a:effectLst/>
                <a:latin typeface="+mj-ea"/>
                <a:ea typeface="+mj-ea"/>
                <a:cs typeface="Times New Roman" panose="02020603050405020304" pitchFamily="18" charset="0"/>
              </a:rPr>
              <a:t>阿部航佑</a:t>
            </a:r>
            <a:r>
              <a:rPr lang="en-US" altLang="ja-JP" sz="2000" kern="100" baseline="30000" dirty="0">
                <a:solidFill>
                  <a:srgbClr val="000000"/>
                </a:solidFill>
                <a:effectLst/>
                <a:latin typeface="+mj-ea"/>
                <a:ea typeface="+mj-ea"/>
                <a:cs typeface="Times New Roman" panose="02020603050405020304" pitchFamily="18" charset="0"/>
              </a:rPr>
              <a:t>1</a:t>
            </a:r>
            <a:r>
              <a:rPr lang="ja-JP" altLang="ja-JP" sz="2000" kern="100" dirty="0">
                <a:solidFill>
                  <a:srgbClr val="000000"/>
                </a:solidFill>
                <a:effectLst/>
                <a:latin typeface="+mj-ea"/>
                <a:ea typeface="+mj-ea"/>
                <a:cs typeface="Times New Roman" panose="02020603050405020304" pitchFamily="18" charset="0"/>
              </a:rPr>
              <a:t>，熊谷爽</a:t>
            </a:r>
            <a:r>
              <a:rPr lang="en-US" altLang="ja-JP" sz="2000" kern="100" baseline="30000" dirty="0">
                <a:solidFill>
                  <a:srgbClr val="000000"/>
                </a:solidFill>
                <a:effectLst/>
                <a:latin typeface="+mj-ea"/>
                <a:ea typeface="+mj-ea"/>
                <a:cs typeface="Times New Roman" panose="02020603050405020304" pitchFamily="18" charset="0"/>
              </a:rPr>
              <a:t>1</a:t>
            </a:r>
            <a:r>
              <a:rPr lang="ja-JP" altLang="ja-JP" sz="2000" kern="100" dirty="0">
                <a:solidFill>
                  <a:srgbClr val="000000"/>
                </a:solidFill>
                <a:effectLst/>
                <a:latin typeface="+mj-ea"/>
                <a:ea typeface="+mj-ea"/>
                <a:cs typeface="Times New Roman" panose="02020603050405020304" pitchFamily="18" charset="0"/>
              </a:rPr>
              <a:t>，中津川博</a:t>
            </a:r>
            <a:r>
              <a:rPr lang="en-US" altLang="ja-JP" sz="2000" kern="100" baseline="30000" dirty="0">
                <a:solidFill>
                  <a:srgbClr val="000000"/>
                </a:solidFill>
                <a:effectLst/>
                <a:latin typeface="+mj-ea"/>
                <a:ea typeface="+mj-ea"/>
                <a:cs typeface="Times New Roman" panose="02020603050405020304" pitchFamily="18" charset="0"/>
              </a:rPr>
              <a:t>1* </a:t>
            </a:r>
            <a:r>
              <a:rPr lang="ja-JP" altLang="ja-JP" sz="2000" kern="100" dirty="0">
                <a:solidFill>
                  <a:srgbClr val="000000"/>
                </a:solidFill>
                <a:effectLst/>
                <a:latin typeface="+mj-ea"/>
                <a:ea typeface="+mj-ea"/>
                <a:cs typeface="Times New Roman" panose="02020603050405020304" pitchFamily="18" charset="0"/>
              </a:rPr>
              <a:t>，岡本庸一</a:t>
            </a:r>
            <a:r>
              <a:rPr lang="en-US" altLang="ja-JP" sz="2000" kern="100" baseline="30000" dirty="0">
                <a:solidFill>
                  <a:srgbClr val="000000"/>
                </a:solidFill>
                <a:effectLst/>
                <a:latin typeface="+mj-ea"/>
                <a:ea typeface="+mj-ea"/>
                <a:cs typeface="Times New Roman" panose="02020603050405020304" pitchFamily="18" charset="0"/>
              </a:rPr>
              <a:t>2</a:t>
            </a:r>
            <a:endParaRPr lang="ja-JP" altLang="ja-JP" sz="2000" kern="100" dirty="0">
              <a:effectLst/>
              <a:latin typeface="+mj-ea"/>
              <a:ea typeface="+mj-ea"/>
              <a:cs typeface="Times New Roman" panose="02020603050405020304" pitchFamily="18" charset="0"/>
            </a:endParaRPr>
          </a:p>
          <a:p>
            <a:pPr marL="0" indent="0" algn="ctr">
              <a:buNone/>
            </a:pPr>
            <a:r>
              <a:rPr kumimoji="1" lang="en-US" altLang="ja-JP" sz="2000" dirty="0">
                <a:latin typeface="+mj-ea"/>
                <a:ea typeface="+mj-ea"/>
              </a:rPr>
              <a:t>1 </a:t>
            </a:r>
            <a:r>
              <a:rPr kumimoji="1" lang="ja-JP" altLang="en-US" sz="2000" dirty="0">
                <a:latin typeface="+mj-ea"/>
                <a:ea typeface="+mj-ea"/>
              </a:rPr>
              <a:t>横浜国立大学，〒</a:t>
            </a:r>
            <a:r>
              <a:rPr kumimoji="1" lang="en-US" altLang="ja-JP" sz="2000" dirty="0">
                <a:latin typeface="+mj-ea"/>
                <a:ea typeface="+mj-ea"/>
              </a:rPr>
              <a:t>240-8501</a:t>
            </a:r>
            <a:r>
              <a:rPr kumimoji="1" lang="ja-JP" altLang="en-US" sz="2000" dirty="0">
                <a:latin typeface="+mj-ea"/>
                <a:ea typeface="+mj-ea"/>
              </a:rPr>
              <a:t>神奈川県横浜市保土ヶ谷区常盤台</a:t>
            </a:r>
            <a:r>
              <a:rPr kumimoji="1" lang="en-US" altLang="ja-JP" sz="2000" dirty="0">
                <a:latin typeface="+mj-ea"/>
                <a:ea typeface="+mj-ea"/>
              </a:rPr>
              <a:t>79-5</a:t>
            </a:r>
          </a:p>
          <a:p>
            <a:pPr marL="0" indent="0" algn="ctr">
              <a:buNone/>
            </a:pPr>
            <a:r>
              <a:rPr kumimoji="1" lang="en-US" altLang="ja-JP" sz="2000" dirty="0">
                <a:latin typeface="+mj-ea"/>
                <a:ea typeface="+mj-ea"/>
              </a:rPr>
              <a:t>2 </a:t>
            </a:r>
            <a:r>
              <a:rPr kumimoji="1" lang="ja-JP" altLang="en-US" sz="2000" dirty="0">
                <a:latin typeface="+mj-ea"/>
                <a:ea typeface="+mj-ea"/>
              </a:rPr>
              <a:t>防衛大学校，〒</a:t>
            </a:r>
            <a:r>
              <a:rPr kumimoji="1" lang="en-US" altLang="ja-JP" sz="2000" dirty="0">
                <a:latin typeface="+mj-ea"/>
                <a:ea typeface="+mj-ea"/>
              </a:rPr>
              <a:t>239-8686</a:t>
            </a:r>
            <a:r>
              <a:rPr kumimoji="1" lang="ja-JP" altLang="en-US" sz="2000" dirty="0">
                <a:latin typeface="+mj-ea"/>
                <a:ea typeface="+mj-ea"/>
              </a:rPr>
              <a:t>神奈川県横須賀市走水</a:t>
            </a:r>
            <a:r>
              <a:rPr kumimoji="1" lang="en-US" altLang="ja-JP" sz="2000" dirty="0">
                <a:latin typeface="+mj-ea"/>
                <a:ea typeface="+mj-ea"/>
              </a:rPr>
              <a:t>1-10-20</a:t>
            </a:r>
          </a:p>
        </p:txBody>
      </p:sp>
      <p:pic>
        <p:nvPicPr>
          <p:cNvPr id="7" name="図 6" descr="テキスト が含まれている画像&#10;&#10;自動的に生成された説明">
            <a:extLst>
              <a:ext uri="{FF2B5EF4-FFF2-40B4-BE49-F238E27FC236}">
                <a16:creationId xmlns:a16="http://schemas.microsoft.com/office/drawing/2014/main" id="{A8F1F6E4-7E23-4CD6-BA27-B1F0C353A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7" y="361155"/>
            <a:ext cx="1728000" cy="1080000"/>
          </a:xfrm>
          <a:prstGeom prst="rect">
            <a:avLst/>
          </a:prstGeom>
        </p:spPr>
      </p:pic>
    </p:spTree>
    <p:extLst>
      <p:ext uri="{BB962C8B-B14F-4D97-AF65-F5344CB8AC3E}">
        <p14:creationId xmlns:p14="http://schemas.microsoft.com/office/powerpoint/2010/main" val="275442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1D8CE29-D26E-4A6E-8E6A-4688B624A0A6}"/>
              </a:ext>
            </a:extLst>
          </p:cNvPr>
          <p:cNvPicPr>
            <a:picLocks noChangeAspect="1"/>
          </p:cNvPicPr>
          <p:nvPr/>
        </p:nvPicPr>
        <p:blipFill>
          <a:blip r:embed="rId3"/>
          <a:stretch>
            <a:fillRect/>
          </a:stretch>
        </p:blipFill>
        <p:spPr>
          <a:xfrm>
            <a:off x="136142" y="758662"/>
            <a:ext cx="4339115" cy="4320000"/>
          </a:xfrm>
          <a:prstGeom prst="rect">
            <a:avLst/>
          </a:prstGeom>
        </p:spPr>
      </p:pic>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結果と考察：熱電特性評価</a:t>
            </a:r>
          </a:p>
        </p:txBody>
      </p:sp>
      <p:graphicFrame>
        <p:nvGraphicFramePr>
          <p:cNvPr id="4" name="オブジェクト 3">
            <a:extLst>
              <a:ext uri="{FF2B5EF4-FFF2-40B4-BE49-F238E27FC236}">
                <a16:creationId xmlns:a16="http://schemas.microsoft.com/office/drawing/2014/main" id="{3598B551-77A6-4B89-A653-5C4FBDC6FC5D}"/>
              </a:ext>
            </a:extLst>
          </p:cNvPr>
          <p:cNvGraphicFramePr>
            <a:graphicFrameLocks noChangeAspect="1"/>
          </p:cNvGraphicFramePr>
          <p:nvPr>
            <p:extLst>
              <p:ext uri="{D42A27DB-BD31-4B8C-83A1-F6EECF244321}">
                <p14:modId xmlns:p14="http://schemas.microsoft.com/office/powerpoint/2010/main" val="3033223568"/>
              </p:ext>
            </p:extLst>
          </p:nvPr>
        </p:nvGraphicFramePr>
        <p:xfrm>
          <a:off x="4308953" y="5023379"/>
          <a:ext cx="1583841" cy="986165"/>
        </p:xfrm>
        <a:graphic>
          <a:graphicData uri="http://schemas.openxmlformats.org/presentationml/2006/ole">
            <mc:AlternateContent xmlns:mc="http://schemas.openxmlformats.org/markup-compatibility/2006">
              <mc:Choice xmlns:v="urn:schemas-microsoft-com:vml" Requires="v">
                <p:oleObj name="Equation" r:id="rId4" imgW="672840" imgH="419040" progId="Equation.DSMT4">
                  <p:embed/>
                </p:oleObj>
              </mc:Choice>
              <mc:Fallback>
                <p:oleObj name="Equation" r:id="rId4" imgW="672840" imgH="419040" progId="Equation.DSMT4">
                  <p:embed/>
                  <p:pic>
                    <p:nvPicPr>
                      <p:cNvPr id="0" name=""/>
                      <p:cNvPicPr/>
                      <p:nvPr/>
                    </p:nvPicPr>
                    <p:blipFill>
                      <a:blip r:embed="rId5"/>
                      <a:stretch>
                        <a:fillRect/>
                      </a:stretch>
                    </p:blipFill>
                    <p:spPr>
                      <a:xfrm>
                        <a:off x="4308953" y="5023379"/>
                        <a:ext cx="1583841" cy="986165"/>
                      </a:xfrm>
                      <a:prstGeom prst="rect">
                        <a:avLst/>
                      </a:prstGeom>
                    </p:spPr>
                  </p:pic>
                </p:oleObj>
              </mc:Fallback>
            </mc:AlternateContent>
          </a:graphicData>
        </a:graphic>
      </p:graphicFrame>
      <p:sp>
        <p:nvSpPr>
          <p:cNvPr id="11" name="テキスト ボックス 10">
            <a:extLst>
              <a:ext uri="{FF2B5EF4-FFF2-40B4-BE49-F238E27FC236}">
                <a16:creationId xmlns:a16="http://schemas.microsoft.com/office/drawing/2014/main" id="{9007412C-3A5D-4C55-86F2-34C6B963E9BF}"/>
              </a:ext>
            </a:extLst>
          </p:cNvPr>
          <p:cNvSpPr txBox="1"/>
          <p:nvPr/>
        </p:nvSpPr>
        <p:spPr>
          <a:xfrm>
            <a:off x="6118263" y="5097154"/>
            <a:ext cx="2856569" cy="1015663"/>
          </a:xfrm>
          <a:prstGeom prst="rect">
            <a:avLst/>
          </a:prstGeom>
          <a:noFill/>
        </p:spPr>
        <p:txBody>
          <a:bodyPr wrap="square" rtlCol="0">
            <a:spAutoFit/>
          </a:bodyPr>
          <a:lstStyle/>
          <a:p>
            <a:r>
              <a:rPr kumimoji="1" lang="en-US" altLang="ja-JP" sz="2000" i="1" dirty="0">
                <a:latin typeface="Times New Roman" panose="02020603050405020304" pitchFamily="18" charset="0"/>
                <a:cs typeface="Times New Roman" panose="02020603050405020304" pitchFamily="18" charset="0"/>
              </a:rPr>
              <a:t>L</a:t>
            </a:r>
            <a:r>
              <a:rPr kumimoji="1" lang="en-US" altLang="ja-JP" sz="2000" i="1" baseline="-25000" dirty="0">
                <a:latin typeface="Times New Roman" panose="02020603050405020304" pitchFamily="18" charset="0"/>
                <a:cs typeface="Times New Roman" panose="02020603050405020304" pitchFamily="18" charset="0"/>
              </a:rPr>
              <a:t>0</a:t>
            </a:r>
            <a:r>
              <a:rPr kumimoji="1" lang="ja-JP" altLang="en-US" sz="2000" dirty="0">
                <a:latin typeface="Times New Roman" panose="02020603050405020304" pitchFamily="18" charset="0"/>
                <a:cs typeface="Times New Roman" panose="02020603050405020304" pitchFamily="18" charset="0"/>
              </a:rPr>
              <a:t>：</a:t>
            </a:r>
            <a:r>
              <a:rPr kumimoji="1" lang="ja-JP" altLang="en-US" sz="2000" dirty="0"/>
              <a:t>ローレンツ数</a:t>
            </a:r>
            <a:r>
              <a:rPr kumimoji="1" lang="en-US" altLang="ja-JP" sz="2000" dirty="0"/>
              <a:t>[</a:t>
            </a:r>
            <a:r>
              <a:rPr kumimoji="1" lang="en-US" altLang="ja-JP" sz="2000" dirty="0">
                <a:latin typeface="Times New Roman" panose="02020603050405020304" pitchFamily="18" charset="0"/>
                <a:cs typeface="Times New Roman" panose="02020603050405020304" pitchFamily="18" charset="0"/>
              </a:rPr>
              <a:t>V/K</a:t>
            </a:r>
            <a:r>
              <a:rPr kumimoji="1" lang="en-US" altLang="ja-JP" sz="2000" dirty="0"/>
              <a:t>]</a:t>
            </a:r>
          </a:p>
          <a:p>
            <a:r>
              <a:rPr kumimoji="1" lang="en-US" altLang="ja-JP" sz="2000" i="1" dirty="0">
                <a:latin typeface="Times New Roman" panose="02020603050405020304" pitchFamily="18" charset="0"/>
                <a:cs typeface="Times New Roman" panose="02020603050405020304" pitchFamily="18" charset="0"/>
              </a:rPr>
              <a:t>T </a:t>
            </a:r>
            <a:r>
              <a:rPr kumimoji="1" lang="en-US" altLang="ja-JP" sz="500" i="1" dirty="0">
                <a:solidFill>
                  <a:schemeClr val="bg1"/>
                </a:solidFill>
                <a:latin typeface="Times New Roman" panose="02020603050405020304" pitchFamily="18" charset="0"/>
                <a:cs typeface="Times New Roman" panose="02020603050405020304" pitchFamily="18" charset="0"/>
              </a:rPr>
              <a:t>s</a:t>
            </a:r>
            <a:r>
              <a:rPr kumimoji="1" lang="ja-JP" altLang="en-US" sz="2000" dirty="0">
                <a:latin typeface="Times New Roman" panose="02020603050405020304" pitchFamily="18" charset="0"/>
                <a:cs typeface="Times New Roman" panose="02020603050405020304" pitchFamily="18" charset="0"/>
              </a:rPr>
              <a:t>：絶対温度</a:t>
            </a:r>
            <a:r>
              <a:rPr kumimoji="1" lang="en-US" altLang="ja-JP" sz="2000" dirty="0">
                <a:latin typeface="Times New Roman" panose="02020603050405020304" pitchFamily="18" charset="0"/>
                <a:cs typeface="Times New Roman" panose="02020603050405020304" pitchFamily="18" charset="0"/>
              </a:rPr>
              <a:t>[K]</a:t>
            </a:r>
          </a:p>
          <a:p>
            <a:r>
              <a:rPr kumimoji="1" lang="en-US" altLang="ja-JP" sz="2000" i="1" dirty="0">
                <a:latin typeface="Times New Roman" panose="02020603050405020304" pitchFamily="18" charset="0"/>
                <a:cs typeface="Times New Roman" panose="02020603050405020304" pitchFamily="18" charset="0"/>
              </a:rPr>
              <a:t>ρ </a:t>
            </a:r>
            <a:r>
              <a:rPr kumimoji="1" lang="en-US" altLang="ja-JP" sz="800" i="1" dirty="0">
                <a:solidFill>
                  <a:schemeClr val="bg1"/>
                </a:solidFill>
                <a:latin typeface="Times New Roman" panose="02020603050405020304" pitchFamily="18" charset="0"/>
                <a:cs typeface="Times New Roman" panose="02020603050405020304" pitchFamily="18" charset="0"/>
              </a:rPr>
              <a:t>s </a:t>
            </a:r>
            <a:r>
              <a:rPr kumimoji="1" lang="ja-JP" altLang="en-US" sz="2000" dirty="0"/>
              <a:t>：電気抵抗率</a:t>
            </a:r>
            <a:r>
              <a:rPr kumimoji="1" lang="en-US" altLang="ja-JP" sz="2000" dirty="0"/>
              <a:t>[</a:t>
            </a:r>
            <a:r>
              <a:rPr kumimoji="1" lang="en-US" altLang="ja-JP" sz="2000" dirty="0" err="1">
                <a:latin typeface="Times New Roman" panose="02020603050405020304" pitchFamily="18" charset="0"/>
                <a:cs typeface="Times New Roman" panose="02020603050405020304" pitchFamily="18" charset="0"/>
              </a:rPr>
              <a:t>Ωm</a:t>
            </a:r>
            <a:r>
              <a:rPr kumimoji="1" lang="en-US" altLang="ja-JP" sz="2000" dirty="0"/>
              <a:t>]</a:t>
            </a:r>
          </a:p>
        </p:txBody>
      </p:sp>
      <p:sp>
        <p:nvSpPr>
          <p:cNvPr id="12" name="大かっこ 11">
            <a:extLst>
              <a:ext uri="{FF2B5EF4-FFF2-40B4-BE49-F238E27FC236}">
                <a16:creationId xmlns:a16="http://schemas.microsoft.com/office/drawing/2014/main" id="{CFC3890E-5BF8-42A9-B4EB-FEAC7E7E2F5D}"/>
              </a:ext>
            </a:extLst>
          </p:cNvPr>
          <p:cNvSpPr/>
          <p:nvPr/>
        </p:nvSpPr>
        <p:spPr>
          <a:xfrm>
            <a:off x="6117893" y="5136466"/>
            <a:ext cx="2856570" cy="951984"/>
          </a:xfrm>
          <a:prstGeom prst="bracketPair">
            <a:avLst>
              <a:gd name="adj" fmla="val 599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F5B8F134-721D-454C-ADC4-9E65510B492B}"/>
              </a:ext>
            </a:extLst>
          </p:cNvPr>
          <p:cNvSpPr>
            <a:spLocks noGrp="1"/>
          </p:cNvSpPr>
          <p:nvPr>
            <p:ph type="sldNum" sz="quarter" idx="12"/>
          </p:nvPr>
        </p:nvSpPr>
        <p:spPr/>
        <p:txBody>
          <a:bodyPr/>
          <a:lstStyle/>
          <a:p>
            <a:fld id="{89E24B70-0A89-41F0-A78D-7D696F05A891}" type="slidenum">
              <a:rPr kumimoji="1" lang="ja-JP" altLang="en-US" smtClean="0"/>
              <a:t>10</a:t>
            </a:fld>
            <a:endParaRPr kumimoji="1" lang="ja-JP" altLang="en-US"/>
          </a:p>
        </p:txBody>
      </p:sp>
      <p:graphicFrame>
        <p:nvGraphicFramePr>
          <p:cNvPr id="3" name="オブジェクト 2">
            <a:extLst>
              <a:ext uri="{FF2B5EF4-FFF2-40B4-BE49-F238E27FC236}">
                <a16:creationId xmlns:a16="http://schemas.microsoft.com/office/drawing/2014/main" id="{5D9DC436-4B98-40A9-B81E-99BD790F80AD}"/>
              </a:ext>
            </a:extLst>
          </p:cNvPr>
          <p:cNvGraphicFramePr>
            <a:graphicFrameLocks noChangeAspect="1"/>
          </p:cNvGraphicFramePr>
          <p:nvPr>
            <p:extLst>
              <p:ext uri="{D42A27DB-BD31-4B8C-83A1-F6EECF244321}">
                <p14:modId xmlns:p14="http://schemas.microsoft.com/office/powerpoint/2010/main" val="3800346610"/>
              </p:ext>
            </p:extLst>
          </p:nvPr>
        </p:nvGraphicFramePr>
        <p:xfrm>
          <a:off x="1193888" y="5298849"/>
          <a:ext cx="2372709" cy="610125"/>
        </p:xfrm>
        <a:graphic>
          <a:graphicData uri="http://schemas.openxmlformats.org/presentationml/2006/ole">
            <mc:AlternateContent xmlns:mc="http://schemas.openxmlformats.org/markup-compatibility/2006">
              <mc:Choice xmlns:v="urn:schemas-microsoft-com:vml" Requires="v">
                <p:oleObj name="Equation" r:id="rId6" imgW="888840" imgH="228600" progId="Equation.DSMT4">
                  <p:embed/>
                </p:oleObj>
              </mc:Choice>
              <mc:Fallback>
                <p:oleObj name="Equation" r:id="rId6" imgW="888840" imgH="228600" progId="Equation.DSMT4">
                  <p:embed/>
                  <p:pic>
                    <p:nvPicPr>
                      <p:cNvPr id="0" name=""/>
                      <p:cNvPicPr/>
                      <p:nvPr/>
                    </p:nvPicPr>
                    <p:blipFill>
                      <a:blip r:embed="rId7"/>
                      <a:stretch>
                        <a:fillRect/>
                      </a:stretch>
                    </p:blipFill>
                    <p:spPr>
                      <a:xfrm>
                        <a:off x="1193888" y="5298849"/>
                        <a:ext cx="2372709" cy="610125"/>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ADCDAC0F-5EAF-4B22-B3D1-64546EA7DB64}"/>
              </a:ext>
            </a:extLst>
          </p:cNvPr>
          <p:cNvPicPr>
            <a:picLocks noChangeAspect="1"/>
          </p:cNvPicPr>
          <p:nvPr/>
        </p:nvPicPr>
        <p:blipFill>
          <a:blip r:embed="rId8"/>
          <a:stretch>
            <a:fillRect/>
          </a:stretch>
        </p:blipFill>
        <p:spPr>
          <a:xfrm>
            <a:off x="5279629" y="980177"/>
            <a:ext cx="3060000" cy="1080000"/>
          </a:xfrm>
          <a:prstGeom prst="rect">
            <a:avLst/>
          </a:prstGeom>
        </p:spPr>
      </p:pic>
      <p:pic>
        <p:nvPicPr>
          <p:cNvPr id="17" name="図 16">
            <a:extLst>
              <a:ext uri="{FF2B5EF4-FFF2-40B4-BE49-F238E27FC236}">
                <a16:creationId xmlns:a16="http://schemas.microsoft.com/office/drawing/2014/main" id="{AD9A71AC-6699-4227-B9C0-DABE1DDA0363}"/>
              </a:ext>
            </a:extLst>
          </p:cNvPr>
          <p:cNvPicPr>
            <a:picLocks noChangeAspect="1"/>
          </p:cNvPicPr>
          <p:nvPr/>
        </p:nvPicPr>
        <p:blipFill>
          <a:blip r:embed="rId8"/>
          <a:stretch>
            <a:fillRect/>
          </a:stretch>
        </p:blipFill>
        <p:spPr>
          <a:xfrm>
            <a:off x="739719" y="980177"/>
            <a:ext cx="3060000" cy="1080000"/>
          </a:xfrm>
          <a:prstGeom prst="rect">
            <a:avLst/>
          </a:prstGeom>
        </p:spPr>
      </p:pic>
      <p:pic>
        <p:nvPicPr>
          <p:cNvPr id="8" name="図 7">
            <a:extLst>
              <a:ext uri="{FF2B5EF4-FFF2-40B4-BE49-F238E27FC236}">
                <a16:creationId xmlns:a16="http://schemas.microsoft.com/office/drawing/2014/main" id="{8310E556-BDC6-4417-BF07-F1B6E00533B4}"/>
              </a:ext>
            </a:extLst>
          </p:cNvPr>
          <p:cNvPicPr>
            <a:picLocks noChangeAspect="1"/>
          </p:cNvPicPr>
          <p:nvPr/>
        </p:nvPicPr>
        <p:blipFill>
          <a:blip r:embed="rId9"/>
          <a:stretch>
            <a:fillRect/>
          </a:stretch>
        </p:blipFill>
        <p:spPr>
          <a:xfrm>
            <a:off x="4611399" y="758662"/>
            <a:ext cx="4396460" cy="4320000"/>
          </a:xfrm>
          <a:prstGeom prst="rect">
            <a:avLst/>
          </a:prstGeom>
        </p:spPr>
      </p:pic>
    </p:spTree>
    <p:extLst>
      <p:ext uri="{BB962C8B-B14F-4D97-AF65-F5344CB8AC3E}">
        <p14:creationId xmlns:p14="http://schemas.microsoft.com/office/powerpoint/2010/main" val="379750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9B6FAA6-8832-453C-8146-6AF7F5BCEFED}"/>
              </a:ext>
            </a:extLst>
          </p:cNvPr>
          <p:cNvSpPr>
            <a:spLocks noGrp="1"/>
          </p:cNvSpPr>
          <p:nvPr>
            <p:ph type="body" sz="quarter" idx="13"/>
          </p:nvPr>
        </p:nvSpPr>
        <p:spPr/>
        <p:txBody>
          <a:bodyPr/>
          <a:lstStyle/>
          <a:p>
            <a:pPr marL="0" indent="0">
              <a:buNone/>
            </a:pPr>
            <a:r>
              <a:rPr kumimoji="1" lang="ja-JP" altLang="en-US" dirty="0"/>
              <a:t>結果と考察：熱電特性評価</a:t>
            </a:r>
          </a:p>
        </p:txBody>
      </p:sp>
      <p:graphicFrame>
        <p:nvGraphicFramePr>
          <p:cNvPr id="6" name="オブジェクト 5">
            <a:extLst>
              <a:ext uri="{FF2B5EF4-FFF2-40B4-BE49-F238E27FC236}">
                <a16:creationId xmlns:a16="http://schemas.microsoft.com/office/drawing/2014/main" id="{1B91895D-8271-477B-A430-1AA33375EE21}"/>
              </a:ext>
            </a:extLst>
          </p:cNvPr>
          <p:cNvGraphicFramePr>
            <a:graphicFrameLocks noChangeAspect="1"/>
          </p:cNvGraphicFramePr>
          <p:nvPr>
            <p:extLst>
              <p:ext uri="{D42A27DB-BD31-4B8C-83A1-F6EECF244321}">
                <p14:modId xmlns:p14="http://schemas.microsoft.com/office/powerpoint/2010/main" val="2013146101"/>
              </p:ext>
            </p:extLst>
          </p:nvPr>
        </p:nvGraphicFramePr>
        <p:xfrm>
          <a:off x="5883524" y="1374280"/>
          <a:ext cx="2325562" cy="1214846"/>
        </p:xfrm>
        <a:graphic>
          <a:graphicData uri="http://schemas.openxmlformats.org/presentationml/2006/ole">
            <mc:AlternateContent xmlns:mc="http://schemas.openxmlformats.org/markup-compatibility/2006">
              <mc:Choice xmlns:v="urn:schemas-microsoft-com:vml" Requires="v">
                <p:oleObj name="Equation" r:id="rId3" imgW="850680" imgH="444240" progId="Equation.DSMT4">
                  <p:embed/>
                </p:oleObj>
              </mc:Choice>
              <mc:Fallback>
                <p:oleObj name="Equation" r:id="rId3" imgW="850680" imgH="444240" progId="Equation.DSMT4">
                  <p:embed/>
                  <p:pic>
                    <p:nvPicPr>
                      <p:cNvPr id="0" name=""/>
                      <p:cNvPicPr/>
                      <p:nvPr/>
                    </p:nvPicPr>
                    <p:blipFill>
                      <a:blip r:embed="rId4"/>
                      <a:stretch>
                        <a:fillRect/>
                      </a:stretch>
                    </p:blipFill>
                    <p:spPr>
                      <a:xfrm>
                        <a:off x="5883524" y="1374280"/>
                        <a:ext cx="2325562" cy="1214846"/>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B789D1E1-7B6E-433D-A711-968C81CDC641}"/>
              </a:ext>
            </a:extLst>
          </p:cNvPr>
          <p:cNvSpPr txBox="1"/>
          <p:nvPr/>
        </p:nvSpPr>
        <p:spPr>
          <a:xfrm>
            <a:off x="5442857" y="2551169"/>
            <a:ext cx="3701143" cy="2238241"/>
          </a:xfrm>
          <a:prstGeom prst="rect">
            <a:avLst/>
          </a:prstGeom>
          <a:noFill/>
        </p:spPr>
        <p:txBody>
          <a:bodyPr wrap="square" rtlCol="0">
            <a:spAutoFit/>
          </a:bodyPr>
          <a:lstStyle/>
          <a:p>
            <a:pPr>
              <a:lnSpc>
                <a:spcPct val="150000"/>
              </a:lnSpc>
            </a:pPr>
            <a:r>
              <a:rPr kumimoji="1" lang="en-US" altLang="ja-JP" sz="2400" i="1" dirty="0">
                <a:latin typeface="Times New Roman" panose="02020603050405020304" pitchFamily="18" charset="0"/>
                <a:cs typeface="Times New Roman" panose="02020603050405020304" pitchFamily="18" charset="0"/>
              </a:rPr>
              <a:t>S</a:t>
            </a:r>
            <a:r>
              <a:rPr kumimoji="1" lang="ja-JP" altLang="en-US" sz="2400" dirty="0"/>
              <a:t>：ゼーベック係数</a:t>
            </a:r>
            <a:r>
              <a:rPr kumimoji="1" lang="en-US" altLang="ja-JP" sz="2400" dirty="0"/>
              <a:t>[</a:t>
            </a:r>
            <a:r>
              <a:rPr kumimoji="1" lang="en-US" altLang="ja-JP" sz="2400" dirty="0" err="1">
                <a:latin typeface="Times New Roman" panose="02020603050405020304" pitchFamily="18" charset="0"/>
                <a:cs typeface="Times New Roman" panose="02020603050405020304" pitchFamily="18" charset="0"/>
              </a:rPr>
              <a:t>μV</a:t>
            </a:r>
            <a:r>
              <a:rPr kumimoji="1" lang="en-US" altLang="ja-JP" sz="2400" dirty="0">
                <a:latin typeface="Times New Roman" panose="02020603050405020304" pitchFamily="18" charset="0"/>
                <a:cs typeface="Times New Roman" panose="02020603050405020304" pitchFamily="18" charset="0"/>
              </a:rPr>
              <a:t>/K</a:t>
            </a:r>
            <a:r>
              <a:rPr kumimoji="1" lang="en-US" altLang="ja-JP" sz="2400" dirty="0"/>
              <a:t>]</a:t>
            </a:r>
          </a:p>
          <a:p>
            <a:pPr>
              <a:lnSpc>
                <a:spcPct val="150000"/>
              </a:lnSpc>
            </a:pPr>
            <a:r>
              <a:rPr kumimoji="1" lang="en-US" altLang="ja-JP" sz="2400" i="1" dirty="0">
                <a:latin typeface="Times New Roman" panose="02020603050405020304" pitchFamily="18" charset="0"/>
                <a:cs typeface="Times New Roman" panose="02020603050405020304" pitchFamily="18" charset="0"/>
              </a:rPr>
              <a:t>ρ</a:t>
            </a:r>
            <a:r>
              <a:rPr kumimoji="1" lang="ja-JP" altLang="en-US" sz="2400" dirty="0"/>
              <a:t>：電気抵抗率</a:t>
            </a:r>
            <a:r>
              <a:rPr kumimoji="1" lang="en-US" altLang="ja-JP" sz="2400" dirty="0"/>
              <a:t>[</a:t>
            </a:r>
            <a:r>
              <a:rPr kumimoji="1" lang="en-US" altLang="ja-JP" sz="2400" dirty="0" err="1">
                <a:latin typeface="Times New Roman" panose="02020603050405020304" pitchFamily="18" charset="0"/>
                <a:cs typeface="Times New Roman" panose="02020603050405020304" pitchFamily="18" charset="0"/>
              </a:rPr>
              <a:t>Ωcm</a:t>
            </a:r>
            <a:r>
              <a:rPr kumimoji="1" lang="en-US" altLang="ja-JP" sz="2400" dirty="0"/>
              <a:t>]</a:t>
            </a:r>
          </a:p>
          <a:p>
            <a:pPr>
              <a:lnSpc>
                <a:spcPct val="150000"/>
              </a:lnSpc>
            </a:pPr>
            <a:r>
              <a:rPr kumimoji="1" lang="en-US" altLang="ja-JP" sz="2400" i="1" dirty="0">
                <a:latin typeface="Times New Roman" panose="02020603050405020304" pitchFamily="18" charset="0"/>
                <a:cs typeface="Times New Roman" panose="02020603050405020304" pitchFamily="18" charset="0"/>
              </a:rPr>
              <a:t>κ</a:t>
            </a:r>
            <a:r>
              <a:rPr kumimoji="1" lang="ja-JP" altLang="en-US" sz="2400" dirty="0"/>
              <a:t>：熱伝導率</a:t>
            </a:r>
            <a:r>
              <a:rPr kumimoji="1" lang="en-US" altLang="ja-JP" sz="2400" dirty="0"/>
              <a:t>[</a:t>
            </a:r>
            <a:r>
              <a:rPr kumimoji="1" lang="en-US" altLang="ja-JP" sz="2400" dirty="0">
                <a:latin typeface="Times New Roman" panose="02020603050405020304" pitchFamily="18" charset="0"/>
                <a:cs typeface="Times New Roman" panose="02020603050405020304" pitchFamily="18" charset="0"/>
              </a:rPr>
              <a:t>W/</a:t>
            </a:r>
            <a:r>
              <a:rPr kumimoji="1" lang="en-US" altLang="ja-JP" sz="2400" dirty="0" err="1">
                <a:latin typeface="Times New Roman" panose="02020603050405020304" pitchFamily="18" charset="0"/>
                <a:cs typeface="Times New Roman" panose="02020603050405020304" pitchFamily="18" charset="0"/>
              </a:rPr>
              <a:t>mK</a:t>
            </a:r>
            <a:r>
              <a:rPr kumimoji="1" lang="en-US" altLang="ja-JP" sz="2400" dirty="0"/>
              <a:t>]</a:t>
            </a:r>
          </a:p>
          <a:p>
            <a:pPr>
              <a:lnSpc>
                <a:spcPct val="150000"/>
              </a:lnSpc>
            </a:pPr>
            <a:r>
              <a:rPr kumimoji="1" lang="en-US" altLang="ja-JP" sz="2400" i="1" dirty="0">
                <a:latin typeface="Times New Roman" panose="02020603050405020304" pitchFamily="18" charset="0"/>
                <a:cs typeface="Times New Roman" panose="02020603050405020304" pitchFamily="18" charset="0"/>
              </a:rPr>
              <a:t>T</a:t>
            </a:r>
            <a:r>
              <a:rPr kumimoji="1" lang="ja-JP" altLang="en-US" sz="2400" dirty="0"/>
              <a:t>：絶対温度</a:t>
            </a:r>
            <a:r>
              <a:rPr kumimoji="1" lang="en-US" altLang="ja-JP" sz="2400" dirty="0"/>
              <a:t>[</a:t>
            </a:r>
            <a:r>
              <a:rPr kumimoji="1" lang="en-US" altLang="ja-JP" sz="2400" dirty="0">
                <a:latin typeface="Times New Roman" panose="02020603050405020304" pitchFamily="18" charset="0"/>
                <a:cs typeface="Times New Roman" panose="02020603050405020304" pitchFamily="18" charset="0"/>
              </a:rPr>
              <a:t>K</a:t>
            </a:r>
            <a:r>
              <a:rPr kumimoji="1" lang="en-US" altLang="ja-JP" sz="2400" dirty="0"/>
              <a:t>]</a:t>
            </a:r>
            <a:endParaRPr kumimoji="1" lang="en-US" altLang="ja-JP" sz="2400" i="1" dirty="0"/>
          </a:p>
        </p:txBody>
      </p:sp>
      <p:sp>
        <p:nvSpPr>
          <p:cNvPr id="10" name="大かっこ 9">
            <a:extLst>
              <a:ext uri="{FF2B5EF4-FFF2-40B4-BE49-F238E27FC236}">
                <a16:creationId xmlns:a16="http://schemas.microsoft.com/office/drawing/2014/main" id="{5CC75098-3231-4E92-A664-5DD5B5792D02}"/>
              </a:ext>
            </a:extLst>
          </p:cNvPr>
          <p:cNvSpPr/>
          <p:nvPr/>
        </p:nvSpPr>
        <p:spPr>
          <a:xfrm>
            <a:off x="5383587" y="2653134"/>
            <a:ext cx="3701143" cy="2136276"/>
          </a:xfrm>
          <a:prstGeom prst="bracketPair">
            <a:avLst>
              <a:gd name="adj" fmla="val 91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2748D51-76A6-41D8-A006-7A3B008AC644}"/>
              </a:ext>
            </a:extLst>
          </p:cNvPr>
          <p:cNvSpPr>
            <a:spLocks noGrp="1"/>
          </p:cNvSpPr>
          <p:nvPr>
            <p:ph type="sldNum" sz="quarter" idx="12"/>
          </p:nvPr>
        </p:nvSpPr>
        <p:spPr/>
        <p:txBody>
          <a:bodyPr/>
          <a:lstStyle/>
          <a:p>
            <a:fld id="{89E24B70-0A89-41F0-A78D-7D696F05A891}" type="slidenum">
              <a:rPr kumimoji="1" lang="ja-JP" altLang="en-US" smtClean="0"/>
              <a:t>11</a:t>
            </a:fld>
            <a:endParaRPr kumimoji="1" lang="ja-JP" altLang="en-US"/>
          </a:p>
        </p:txBody>
      </p:sp>
      <p:pic>
        <p:nvPicPr>
          <p:cNvPr id="11" name="図 10">
            <a:extLst>
              <a:ext uri="{FF2B5EF4-FFF2-40B4-BE49-F238E27FC236}">
                <a16:creationId xmlns:a16="http://schemas.microsoft.com/office/drawing/2014/main" id="{0BBB12D5-616E-4D43-A36E-EC67E09A937C}"/>
              </a:ext>
            </a:extLst>
          </p:cNvPr>
          <p:cNvPicPr>
            <a:picLocks noChangeAspect="1"/>
          </p:cNvPicPr>
          <p:nvPr/>
        </p:nvPicPr>
        <p:blipFill>
          <a:blip r:embed="rId5"/>
          <a:stretch>
            <a:fillRect/>
          </a:stretch>
        </p:blipFill>
        <p:spPr>
          <a:xfrm>
            <a:off x="934914" y="1291169"/>
            <a:ext cx="1735475" cy="2520000"/>
          </a:xfrm>
          <a:prstGeom prst="rect">
            <a:avLst/>
          </a:prstGeom>
        </p:spPr>
      </p:pic>
      <p:pic>
        <p:nvPicPr>
          <p:cNvPr id="4" name="図 3">
            <a:extLst>
              <a:ext uri="{FF2B5EF4-FFF2-40B4-BE49-F238E27FC236}">
                <a16:creationId xmlns:a16="http://schemas.microsoft.com/office/drawing/2014/main" id="{D13F341C-AD1B-43A3-8981-8815F07CE73D}"/>
              </a:ext>
            </a:extLst>
          </p:cNvPr>
          <p:cNvPicPr>
            <a:picLocks noChangeAspect="1"/>
          </p:cNvPicPr>
          <p:nvPr/>
        </p:nvPicPr>
        <p:blipFill>
          <a:blip r:embed="rId6"/>
          <a:stretch>
            <a:fillRect/>
          </a:stretch>
        </p:blipFill>
        <p:spPr>
          <a:xfrm>
            <a:off x="238932" y="1012492"/>
            <a:ext cx="5085385" cy="5026080"/>
          </a:xfrm>
          <a:prstGeom prst="rect">
            <a:avLst/>
          </a:prstGeom>
        </p:spPr>
      </p:pic>
    </p:spTree>
    <p:extLst>
      <p:ext uri="{BB962C8B-B14F-4D97-AF65-F5344CB8AC3E}">
        <p14:creationId xmlns:p14="http://schemas.microsoft.com/office/powerpoint/2010/main" val="223471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a:xfrm>
            <a:off x="635896" y="231866"/>
            <a:ext cx="7560000" cy="540000"/>
          </a:xfrm>
        </p:spPr>
        <p:txBody>
          <a:bodyPr>
            <a:normAutofit/>
          </a:bodyPr>
          <a:lstStyle/>
          <a:p>
            <a:pPr marL="0" indent="0">
              <a:buNone/>
            </a:pPr>
            <a:r>
              <a:rPr kumimoji="1" lang="ja-JP" altLang="en-US" dirty="0"/>
              <a:t>結論</a:t>
            </a:r>
          </a:p>
        </p:txBody>
      </p:sp>
      <p:sp>
        <p:nvSpPr>
          <p:cNvPr id="4" name="テキスト ボックス 3">
            <a:extLst>
              <a:ext uri="{FF2B5EF4-FFF2-40B4-BE49-F238E27FC236}">
                <a16:creationId xmlns:a16="http://schemas.microsoft.com/office/drawing/2014/main" id="{FBA43E98-5540-45F6-B262-F5526E920ABE}"/>
              </a:ext>
            </a:extLst>
          </p:cNvPr>
          <p:cNvSpPr txBox="1"/>
          <p:nvPr/>
        </p:nvSpPr>
        <p:spPr>
          <a:xfrm>
            <a:off x="146050" y="957802"/>
            <a:ext cx="8851900" cy="4888347"/>
          </a:xfrm>
          <a:prstGeom prst="rect">
            <a:avLst/>
          </a:prstGeom>
          <a:noFill/>
        </p:spPr>
        <p:txBody>
          <a:bodyPr wrap="square" lIns="36000" tIns="36000" rIns="36000" bIns="36000" rtlCol="0" anchor="t" anchorCtr="0">
            <a:noAutofit/>
          </a:bodyPr>
          <a:lstStyle/>
          <a:p>
            <a:pPr marL="342900" indent="-342900">
              <a:lnSpc>
                <a:spcPct val="150000"/>
              </a:lnSpc>
              <a:buFont typeface="Wingdings" panose="05000000000000000000" pitchFamily="2" charset="2"/>
              <a:buChar char="Ø"/>
            </a:pPr>
            <a:r>
              <a:rPr kumimoji="1" lang="en-US" altLang="ja-JP" sz="2400" dirty="0"/>
              <a:t>n</a:t>
            </a:r>
            <a:r>
              <a:rPr kumimoji="1" lang="ja-JP" altLang="en-US" sz="2400" dirty="0"/>
              <a:t>型熱電材料</a:t>
            </a:r>
            <a:r>
              <a:rPr kumimoji="1" lang="en-US" altLang="ja-JP" sz="2400" dirty="0" err="1"/>
              <a:t>TiNiSn</a:t>
            </a:r>
            <a:r>
              <a:rPr kumimoji="1" lang="ja-JP" altLang="en-US" sz="2400" dirty="0"/>
              <a:t>に</a:t>
            </a:r>
            <a:r>
              <a:rPr kumimoji="1" lang="en-US" altLang="ja-JP" sz="2400" dirty="0"/>
              <a:t>Sb</a:t>
            </a:r>
            <a:r>
              <a:rPr kumimoji="1" lang="ja-JP" altLang="en-US" sz="2400" dirty="0"/>
              <a:t>を置換することで</a:t>
            </a:r>
            <a:r>
              <a:rPr kumimoji="1" lang="en-US" altLang="ja-JP" sz="2400" dirty="0"/>
              <a:t>VEC</a:t>
            </a:r>
            <a:r>
              <a:rPr kumimoji="1" lang="ja-JP" altLang="en-US" sz="2400" dirty="0"/>
              <a:t>を変化させ、ゼーベック係数の絶対値の制御を確認</a:t>
            </a:r>
            <a:endParaRPr kumimoji="1" lang="en-US" altLang="ja-JP" sz="2400" dirty="0"/>
          </a:p>
          <a:p>
            <a:pPr marL="342900" indent="-342900">
              <a:lnSpc>
                <a:spcPct val="150000"/>
              </a:lnSpc>
              <a:buFont typeface="Wingdings" panose="05000000000000000000" pitchFamily="2" charset="2"/>
              <a:buChar char="Ø"/>
            </a:pPr>
            <a:r>
              <a:rPr kumimoji="1" lang="ja-JP" altLang="en-US" sz="2400" dirty="0"/>
              <a:t>最大</a:t>
            </a:r>
            <a:r>
              <a:rPr kumimoji="1" lang="en-US" altLang="ja-JP" sz="2400" i="1" dirty="0"/>
              <a:t>ZT</a:t>
            </a:r>
            <a:r>
              <a:rPr kumimoji="1" lang="ja-JP" altLang="en-US" sz="2400" dirty="0"/>
              <a:t>は</a:t>
            </a:r>
            <a:r>
              <a:rPr kumimoji="1" lang="en-US" altLang="ja-JP" sz="2400" dirty="0"/>
              <a:t>700K</a:t>
            </a:r>
            <a:r>
              <a:rPr kumimoji="1" lang="ja-JP" altLang="en-US" sz="2400" dirty="0"/>
              <a:t>において</a:t>
            </a:r>
            <a:r>
              <a:rPr kumimoji="1" lang="en-US" altLang="ja-JP" sz="2400" i="1" dirty="0"/>
              <a:t>ZT</a:t>
            </a:r>
            <a:r>
              <a:rPr kumimoji="1" lang="ja-JP" altLang="en-US" sz="2400" dirty="0"/>
              <a:t>≈</a:t>
            </a:r>
            <a:r>
              <a:rPr kumimoji="1" lang="en-US" altLang="ja-JP" sz="2400" dirty="0"/>
              <a:t>0.52( TiNiSn</a:t>
            </a:r>
            <a:r>
              <a:rPr kumimoji="1" lang="en-US" altLang="ja-JP" sz="2400" baseline="-25000" dirty="0"/>
              <a:t>0.95</a:t>
            </a:r>
            <a:r>
              <a:rPr kumimoji="1" lang="en-US" altLang="ja-JP" sz="2400" dirty="0"/>
              <a:t>Sb</a:t>
            </a:r>
            <a:r>
              <a:rPr kumimoji="1" lang="en-US" altLang="ja-JP" sz="2400" baseline="-25000" dirty="0"/>
              <a:t>0.05</a:t>
            </a:r>
            <a:r>
              <a:rPr kumimoji="1" lang="en-US" altLang="ja-JP" sz="2400" dirty="0"/>
              <a:t> </a:t>
            </a:r>
            <a:r>
              <a:rPr kumimoji="1" lang="ja-JP" altLang="en-US" sz="2400" dirty="0"/>
              <a:t>）であり、</a:t>
            </a:r>
            <a:r>
              <a:rPr kumimoji="1" lang="en-US" altLang="ja-JP" sz="2400" dirty="0"/>
              <a:t>Sb</a:t>
            </a:r>
            <a:r>
              <a:rPr kumimoji="1" lang="ja-JP" altLang="en-US" sz="2400" dirty="0"/>
              <a:t>置換していない</a:t>
            </a:r>
            <a:r>
              <a:rPr kumimoji="1" lang="en-US" altLang="ja-JP" sz="2400" dirty="0" err="1"/>
              <a:t>TiNiSn</a:t>
            </a:r>
            <a:r>
              <a:rPr kumimoji="1" lang="ja-JP" altLang="en-US" sz="2400" dirty="0"/>
              <a:t>の</a:t>
            </a:r>
            <a:r>
              <a:rPr kumimoji="1" lang="en-US" altLang="ja-JP" sz="2400" i="1" dirty="0"/>
              <a:t>ZT</a:t>
            </a:r>
            <a:r>
              <a:rPr kumimoji="1" lang="en-US" altLang="ja-JP" sz="2400" dirty="0"/>
              <a:t> </a:t>
            </a:r>
            <a:r>
              <a:rPr kumimoji="1" lang="en-US" altLang="ja-JP" sz="2400" baseline="30000" dirty="0"/>
              <a:t>[1]</a:t>
            </a:r>
            <a:r>
              <a:rPr kumimoji="1" lang="ja-JP" altLang="en-US" sz="2400" dirty="0"/>
              <a:t>と比較して約</a:t>
            </a:r>
            <a:r>
              <a:rPr kumimoji="1" lang="en-US" altLang="ja-JP" sz="2400" dirty="0"/>
              <a:t>1.5</a:t>
            </a:r>
            <a:r>
              <a:rPr kumimoji="1" lang="ja-JP" altLang="en-US" sz="2400" dirty="0"/>
              <a:t>倍</a:t>
            </a:r>
            <a:endParaRPr kumimoji="1" lang="en-US" altLang="ja-JP" sz="2400" dirty="0"/>
          </a:p>
          <a:p>
            <a:pPr marL="342900" indent="-342900" algn="l">
              <a:lnSpc>
                <a:spcPct val="150000"/>
              </a:lnSpc>
              <a:buFont typeface="Wingdings" panose="05000000000000000000" pitchFamily="2" charset="2"/>
              <a:buChar char="Ø"/>
            </a:pPr>
            <a:r>
              <a:rPr kumimoji="1" lang="en-US" altLang="ja-JP" sz="2400" dirty="0"/>
              <a:t>Sb</a:t>
            </a:r>
            <a:r>
              <a:rPr kumimoji="1" lang="ja-JP" altLang="en-US" sz="2400" dirty="0"/>
              <a:t>置換量</a:t>
            </a:r>
            <a:r>
              <a:rPr kumimoji="1" lang="en-US" altLang="ja-JP" sz="2400" dirty="0"/>
              <a:t>(x=0.06)</a:t>
            </a:r>
            <a:r>
              <a:rPr kumimoji="1" lang="ja-JP" altLang="en-US" sz="2400" dirty="0"/>
              <a:t>以上ではキャリア熱伝導率が支配的なため、</a:t>
            </a:r>
            <a:r>
              <a:rPr kumimoji="1" lang="en-US" altLang="ja-JP" sz="2400" dirty="0"/>
              <a:t> x=0.01</a:t>
            </a:r>
            <a:r>
              <a:rPr kumimoji="1" lang="ja-JP" altLang="en-US" sz="2400" dirty="0"/>
              <a:t>～</a:t>
            </a:r>
            <a:r>
              <a:rPr kumimoji="1" lang="en-US" altLang="ja-JP" sz="2400" dirty="0"/>
              <a:t>0.05</a:t>
            </a:r>
            <a:r>
              <a:rPr kumimoji="1" lang="ja-JP" altLang="en-US" sz="2400" dirty="0"/>
              <a:t>の範囲で熱伝導率低減により</a:t>
            </a:r>
            <a:r>
              <a:rPr kumimoji="1" lang="en-US" altLang="ja-JP" sz="2400" i="1" dirty="0"/>
              <a:t>ZT</a:t>
            </a:r>
            <a:r>
              <a:rPr kumimoji="1" lang="ja-JP" altLang="en-US" sz="2400" dirty="0"/>
              <a:t>向上の可能性が</a:t>
            </a:r>
            <a:br>
              <a:rPr kumimoji="1" lang="en-US" altLang="ja-JP" sz="2400" dirty="0"/>
            </a:br>
            <a:r>
              <a:rPr kumimoji="1" lang="ja-JP" altLang="en-US" sz="2400" dirty="0"/>
              <a:t>示唆</a:t>
            </a:r>
            <a:endParaRPr kumimoji="1" lang="en-US" altLang="ja-JP" sz="2400" dirty="0"/>
          </a:p>
          <a:p>
            <a:pPr marL="342900" indent="-342900" algn="l">
              <a:lnSpc>
                <a:spcPct val="150000"/>
              </a:lnSpc>
              <a:buFont typeface="Wingdings" panose="05000000000000000000" pitchFamily="2" charset="2"/>
              <a:buChar char="Ø"/>
            </a:pPr>
            <a:r>
              <a:rPr kumimoji="1" lang="ja-JP" altLang="en-US" sz="2400" dirty="0"/>
              <a:t>電気抵抗率に対する影響が少ない格子熱伝導率の低下により更なる</a:t>
            </a:r>
            <a:r>
              <a:rPr kumimoji="1" lang="en-US" altLang="ja-JP" sz="2400" i="1" dirty="0"/>
              <a:t>ZT</a:t>
            </a:r>
            <a:r>
              <a:rPr kumimoji="1" lang="ja-JP" altLang="en-US" sz="2400" dirty="0"/>
              <a:t>増大の可能性</a:t>
            </a:r>
          </a:p>
        </p:txBody>
      </p:sp>
      <p:sp>
        <p:nvSpPr>
          <p:cNvPr id="3" name="スライド番号プレースホルダー 2">
            <a:extLst>
              <a:ext uri="{FF2B5EF4-FFF2-40B4-BE49-F238E27FC236}">
                <a16:creationId xmlns:a16="http://schemas.microsoft.com/office/drawing/2014/main" id="{5E679EF3-CBD1-4121-81CC-8208261DEB0A}"/>
              </a:ext>
            </a:extLst>
          </p:cNvPr>
          <p:cNvSpPr>
            <a:spLocks noGrp="1"/>
          </p:cNvSpPr>
          <p:nvPr>
            <p:ph type="sldNum" sz="quarter" idx="12"/>
          </p:nvPr>
        </p:nvSpPr>
        <p:spPr/>
        <p:txBody>
          <a:bodyPr/>
          <a:lstStyle/>
          <a:p>
            <a:fld id="{89E24B70-0A89-41F0-A78D-7D696F05A891}"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6CA36C71-CD6E-44C6-9A15-C1438F88B4A3}"/>
              </a:ext>
            </a:extLst>
          </p:cNvPr>
          <p:cNvSpPr txBox="1"/>
          <p:nvPr/>
        </p:nvSpPr>
        <p:spPr>
          <a:xfrm>
            <a:off x="5188072" y="6133739"/>
            <a:ext cx="3955928" cy="646331"/>
          </a:xfrm>
          <a:prstGeom prst="rect">
            <a:avLst/>
          </a:prstGeom>
          <a:noFill/>
        </p:spPr>
        <p:txBody>
          <a:bodyPr wrap="square">
            <a:spAutoFit/>
          </a:bodyPr>
          <a:lstStyle/>
          <a:p>
            <a:r>
              <a:rPr lang="en-US" altLang="ja-JP" dirty="0">
                <a:solidFill>
                  <a:schemeClr val="bg1">
                    <a:lumMod val="50000"/>
                  </a:schemeClr>
                </a:solidFill>
              </a:rPr>
              <a:t>[1]S. W. Kim, Y. Kimura, and Y. Mishima, </a:t>
            </a:r>
            <a:r>
              <a:rPr lang="en-US" altLang="ja-JP" dirty="0" err="1">
                <a:solidFill>
                  <a:schemeClr val="bg1">
                    <a:lumMod val="50000"/>
                  </a:schemeClr>
                </a:solidFill>
              </a:rPr>
              <a:t>Intermetallics</a:t>
            </a:r>
            <a:r>
              <a:rPr lang="en-US" altLang="ja-JP" dirty="0">
                <a:solidFill>
                  <a:schemeClr val="bg1">
                    <a:lumMod val="50000"/>
                  </a:schemeClr>
                </a:solidFill>
              </a:rPr>
              <a:t>. </a:t>
            </a:r>
            <a:r>
              <a:rPr lang="en-US" altLang="ja-JP" b="1" dirty="0">
                <a:solidFill>
                  <a:schemeClr val="bg1">
                    <a:lumMod val="50000"/>
                  </a:schemeClr>
                </a:solidFill>
              </a:rPr>
              <a:t>15</a:t>
            </a:r>
            <a:r>
              <a:rPr lang="en-US" altLang="ja-JP" dirty="0">
                <a:solidFill>
                  <a:schemeClr val="bg1">
                    <a:lumMod val="50000"/>
                  </a:schemeClr>
                </a:solidFill>
              </a:rPr>
              <a:t>, pp. 349-356(2007).</a:t>
            </a:r>
            <a:endParaRPr lang="ja-JP" altLang="en-US" dirty="0">
              <a:solidFill>
                <a:schemeClr val="bg1">
                  <a:lumMod val="50000"/>
                </a:schemeClr>
              </a:solidFill>
            </a:endParaRPr>
          </a:p>
        </p:txBody>
      </p:sp>
    </p:spTree>
    <p:extLst>
      <p:ext uri="{BB962C8B-B14F-4D97-AF65-F5344CB8AC3E}">
        <p14:creationId xmlns:p14="http://schemas.microsoft.com/office/powerpoint/2010/main" val="114945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639C88E-6416-4578-A827-28A9D2EA27A4}"/>
              </a:ext>
            </a:extLst>
          </p:cNvPr>
          <p:cNvSpPr>
            <a:spLocks noGrp="1"/>
          </p:cNvSpPr>
          <p:nvPr>
            <p:ph type="body" sz="quarter" idx="12"/>
          </p:nvPr>
        </p:nvSpPr>
        <p:spPr>
          <a:xfrm>
            <a:off x="1104105" y="1999974"/>
            <a:ext cx="6935787" cy="1717002"/>
          </a:xfrm>
        </p:spPr>
        <p:txBody>
          <a:bodyPr/>
          <a:lstStyle/>
          <a:p>
            <a:pPr marL="0" indent="0">
              <a:buNone/>
            </a:pPr>
            <a:r>
              <a:rPr lang="ja-JP" altLang="en-US" dirty="0"/>
              <a:t>ご清聴ありがとうございました。</a:t>
            </a:r>
            <a:endParaRPr lang="en-US" altLang="ja-JP" dirty="0"/>
          </a:p>
          <a:p>
            <a:pPr marL="0" indent="0" algn="ctr">
              <a:buNone/>
            </a:pPr>
            <a:r>
              <a:rPr lang="en-US" altLang="ja-JP" sz="2800" dirty="0"/>
              <a:t>Thank you for your attention!</a:t>
            </a:r>
            <a:endParaRPr lang="ja-JP" altLang="en-US" sz="2800" dirty="0"/>
          </a:p>
        </p:txBody>
      </p:sp>
      <p:sp>
        <p:nvSpPr>
          <p:cNvPr id="4" name="テキスト プレースホルダー 3">
            <a:extLst>
              <a:ext uri="{FF2B5EF4-FFF2-40B4-BE49-F238E27FC236}">
                <a16:creationId xmlns:a16="http://schemas.microsoft.com/office/drawing/2014/main" id="{333A327D-D10A-4C4D-ABA6-1B4961CC8BEE}"/>
              </a:ext>
            </a:extLst>
          </p:cNvPr>
          <p:cNvSpPr>
            <a:spLocks noGrp="1"/>
          </p:cNvSpPr>
          <p:nvPr>
            <p:ph type="body" sz="quarter" idx="13"/>
          </p:nvPr>
        </p:nvSpPr>
        <p:spPr>
          <a:xfrm>
            <a:off x="160314" y="3429000"/>
            <a:ext cx="8823368" cy="1341912"/>
          </a:xfrm>
        </p:spPr>
        <p:txBody>
          <a:bodyPr/>
          <a:lstStyle/>
          <a:p>
            <a:pPr marL="808038" indent="-808038" algn="ctr">
              <a:buNone/>
            </a:pPr>
            <a:r>
              <a:rPr lang="ja-JP" altLang="en-US" sz="2200" dirty="0"/>
              <a:t>謝辞：本研究の実験の一部は、横浜国立大学機器分析評価センター</a:t>
            </a:r>
            <a:r>
              <a:rPr lang="en-US" altLang="ja-JP" sz="2200" dirty="0"/>
              <a:t>(</a:t>
            </a:r>
            <a:r>
              <a:rPr lang="en-US" altLang="ja-JP" sz="2200" dirty="0" err="1"/>
              <a:t>SmartLab</a:t>
            </a:r>
            <a:r>
              <a:rPr lang="en-US" altLang="ja-JP" sz="2200" dirty="0"/>
              <a:t>)</a:t>
            </a:r>
            <a:r>
              <a:rPr lang="ja-JP" altLang="en-US" sz="2200" dirty="0"/>
              <a:t>・防衛大学校</a:t>
            </a:r>
            <a:r>
              <a:rPr lang="en-US" altLang="ja-JP" sz="2200" dirty="0"/>
              <a:t>(PEM-2)</a:t>
            </a:r>
            <a:r>
              <a:rPr lang="ja-JP" altLang="en-US" sz="2200" dirty="0"/>
              <a:t>の装置により実施された。</a:t>
            </a:r>
          </a:p>
        </p:txBody>
      </p:sp>
    </p:spTree>
    <p:extLst>
      <p:ext uri="{BB962C8B-B14F-4D97-AF65-F5344CB8AC3E}">
        <p14:creationId xmlns:p14="http://schemas.microsoft.com/office/powerpoint/2010/main" val="260262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 バブル チャート&#10;&#10;自動的に生成された説明">
            <a:extLst>
              <a:ext uri="{FF2B5EF4-FFF2-40B4-BE49-F238E27FC236}">
                <a16:creationId xmlns:a16="http://schemas.microsoft.com/office/drawing/2014/main" id="{D9FA6A24-36FE-44C9-B839-4A404BA16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225" y="3790946"/>
            <a:ext cx="2670764" cy="2319347"/>
          </a:xfrm>
          <a:prstGeom prst="rect">
            <a:avLst/>
          </a:prstGeom>
        </p:spPr>
      </p:pic>
      <p:sp>
        <p:nvSpPr>
          <p:cNvPr id="2" name="スライド番号プレースホルダー 1">
            <a:extLst>
              <a:ext uri="{FF2B5EF4-FFF2-40B4-BE49-F238E27FC236}">
                <a16:creationId xmlns:a16="http://schemas.microsoft.com/office/drawing/2014/main" id="{24BDDCAD-47C2-4EAE-936C-3F8C61E77F52}"/>
              </a:ext>
            </a:extLst>
          </p:cNvPr>
          <p:cNvSpPr>
            <a:spLocks noGrp="1"/>
          </p:cNvSpPr>
          <p:nvPr>
            <p:ph type="sldNum" sz="quarter" idx="12"/>
          </p:nvPr>
        </p:nvSpPr>
        <p:spPr/>
        <p:txBody>
          <a:bodyPr/>
          <a:lstStyle/>
          <a:p>
            <a:fld id="{89E24B70-0A89-41F0-A78D-7D696F05A891}" type="slidenum">
              <a:rPr kumimoji="1" lang="ja-JP" altLang="en-US" smtClean="0"/>
              <a:t>14</a:t>
            </a:fld>
            <a:endParaRPr kumimoji="1" lang="ja-JP" altLang="en-US"/>
          </a:p>
        </p:txBody>
      </p:sp>
      <p:sp>
        <p:nvSpPr>
          <p:cNvPr id="3" name="テキスト プレースホルダー 2">
            <a:extLst>
              <a:ext uri="{FF2B5EF4-FFF2-40B4-BE49-F238E27FC236}">
                <a16:creationId xmlns:a16="http://schemas.microsoft.com/office/drawing/2014/main" id="{4BB8B957-604F-4AF2-B267-2B665141A6A6}"/>
              </a:ext>
            </a:extLst>
          </p:cNvPr>
          <p:cNvSpPr>
            <a:spLocks noGrp="1"/>
          </p:cNvSpPr>
          <p:nvPr>
            <p:ph type="body" sz="quarter" idx="13"/>
          </p:nvPr>
        </p:nvSpPr>
        <p:spPr/>
        <p:txBody>
          <a:bodyPr/>
          <a:lstStyle/>
          <a:p>
            <a:r>
              <a:rPr kumimoji="1" lang="ja-JP" altLang="en-US" dirty="0"/>
              <a:t>リートベルト解析結果</a:t>
            </a:r>
          </a:p>
        </p:txBody>
      </p:sp>
      <p:pic>
        <p:nvPicPr>
          <p:cNvPr id="7" name="図 6">
            <a:extLst>
              <a:ext uri="{FF2B5EF4-FFF2-40B4-BE49-F238E27FC236}">
                <a16:creationId xmlns:a16="http://schemas.microsoft.com/office/drawing/2014/main" id="{E4370820-C96D-4BF7-BF6D-074FD6243A48}"/>
              </a:ext>
            </a:extLst>
          </p:cNvPr>
          <p:cNvPicPr>
            <a:picLocks noChangeAspect="1"/>
          </p:cNvPicPr>
          <p:nvPr/>
        </p:nvPicPr>
        <p:blipFill>
          <a:blip r:embed="rId4"/>
          <a:stretch>
            <a:fillRect/>
          </a:stretch>
        </p:blipFill>
        <p:spPr>
          <a:xfrm>
            <a:off x="1315832" y="835308"/>
            <a:ext cx="6506058" cy="3348993"/>
          </a:xfrm>
          <a:prstGeom prst="rect">
            <a:avLst/>
          </a:prstGeom>
        </p:spPr>
      </p:pic>
      <p:graphicFrame>
        <p:nvGraphicFramePr>
          <p:cNvPr id="14" name="表 13">
            <a:extLst>
              <a:ext uri="{FF2B5EF4-FFF2-40B4-BE49-F238E27FC236}">
                <a16:creationId xmlns:a16="http://schemas.microsoft.com/office/drawing/2014/main" id="{50B66C3F-D057-4DED-93F1-8CDA64A3FADB}"/>
              </a:ext>
            </a:extLst>
          </p:cNvPr>
          <p:cNvGraphicFramePr>
            <a:graphicFrameLocks noGrp="1"/>
          </p:cNvGraphicFramePr>
          <p:nvPr/>
        </p:nvGraphicFramePr>
        <p:xfrm>
          <a:off x="9346311" y="3480390"/>
          <a:ext cx="4436952" cy="1219200"/>
        </p:xfrm>
        <a:graphic>
          <a:graphicData uri="http://schemas.openxmlformats.org/drawingml/2006/table">
            <a:tbl>
              <a:tblPr firstRow="1" bandRow="1">
                <a:tableStyleId>{5C22544A-7EE6-4342-B048-85BDC9FD1C3A}</a:tableStyleId>
              </a:tblPr>
              <a:tblGrid>
                <a:gridCol w="739492">
                  <a:extLst>
                    <a:ext uri="{9D8B030D-6E8A-4147-A177-3AD203B41FA5}">
                      <a16:colId xmlns:a16="http://schemas.microsoft.com/office/drawing/2014/main" val="1351756747"/>
                    </a:ext>
                  </a:extLst>
                </a:gridCol>
                <a:gridCol w="739492">
                  <a:extLst>
                    <a:ext uri="{9D8B030D-6E8A-4147-A177-3AD203B41FA5}">
                      <a16:colId xmlns:a16="http://schemas.microsoft.com/office/drawing/2014/main" val="3526581635"/>
                    </a:ext>
                  </a:extLst>
                </a:gridCol>
                <a:gridCol w="739492">
                  <a:extLst>
                    <a:ext uri="{9D8B030D-6E8A-4147-A177-3AD203B41FA5}">
                      <a16:colId xmlns:a16="http://schemas.microsoft.com/office/drawing/2014/main" val="3061483573"/>
                    </a:ext>
                  </a:extLst>
                </a:gridCol>
                <a:gridCol w="739492">
                  <a:extLst>
                    <a:ext uri="{9D8B030D-6E8A-4147-A177-3AD203B41FA5}">
                      <a16:colId xmlns:a16="http://schemas.microsoft.com/office/drawing/2014/main" val="652111591"/>
                    </a:ext>
                  </a:extLst>
                </a:gridCol>
                <a:gridCol w="739492">
                  <a:extLst>
                    <a:ext uri="{9D8B030D-6E8A-4147-A177-3AD203B41FA5}">
                      <a16:colId xmlns:a16="http://schemas.microsoft.com/office/drawing/2014/main" val="4024215304"/>
                    </a:ext>
                  </a:extLst>
                </a:gridCol>
                <a:gridCol w="739492">
                  <a:extLst>
                    <a:ext uri="{9D8B030D-6E8A-4147-A177-3AD203B41FA5}">
                      <a16:colId xmlns:a16="http://schemas.microsoft.com/office/drawing/2014/main" val="105302414"/>
                    </a:ext>
                  </a:extLst>
                </a:gridCol>
              </a:tblGrid>
              <a:tr h="304800">
                <a:tc>
                  <a:txBody>
                    <a:bodyPr/>
                    <a:lstStyle/>
                    <a:p>
                      <a:pPr algn="ctr"/>
                      <a:r>
                        <a:rPr lang="en-US" sz="1400" b="0" i="1" kern="10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R</a:t>
                      </a:r>
                      <a:r>
                        <a:rPr lang="en-US" sz="1400" b="0" kern="100" baseline="-2500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wp</a:t>
                      </a:r>
                      <a:endParaRPr lang="ja-JP" sz="1400" b="0"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i="1"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R</a:t>
                      </a:r>
                      <a:r>
                        <a:rPr lang="en-US" sz="1400" b="0" kern="100" baseline="-250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p</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i="1"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R</a:t>
                      </a:r>
                      <a:r>
                        <a:rPr lang="en-US" sz="1400" b="0" kern="100" baseline="-250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e</a:t>
                      </a:r>
                      <a:endParaRPr lang="ja-JP" sz="1400" b="0"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i="1"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S</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i="1"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R</a:t>
                      </a:r>
                      <a:r>
                        <a:rPr lang="en-US" sz="1400" b="0" kern="100" baseline="-250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B</a:t>
                      </a:r>
                      <a:endParaRPr lang="ja-JP" sz="1400" b="0"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i="1"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R</a:t>
                      </a:r>
                      <a:r>
                        <a:rPr lang="en-US" sz="1400" b="0" kern="100" baseline="-250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F</a:t>
                      </a:r>
                      <a:endParaRPr lang="ja-JP" sz="1400" b="0" kern="10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0359018"/>
                  </a:ext>
                </a:extLst>
              </a:tr>
              <a:tr h="304800">
                <a:tc>
                  <a:txBody>
                    <a:bodyPr/>
                    <a:lstStyle/>
                    <a:p>
                      <a:pPr algn="ctr"/>
                      <a:r>
                        <a:rPr lang="en-US" alt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6.065</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3.788</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1.057</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5.739</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5.280</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3.223</a:t>
                      </a:r>
                      <a:endParaRPr lang="ja-JP" sz="1400" b="0" kern="100" dirty="0">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274807"/>
                  </a:ext>
                </a:extLst>
              </a:tr>
              <a:tr h="304800">
                <a:tc gridSpan="4">
                  <a:txBody>
                    <a:bodyPr/>
                    <a:lstStyle/>
                    <a:p>
                      <a:pPr algn="ctr"/>
                      <a:r>
                        <a:rPr kumimoji="1" lang="en-US" altLang="ja-JP" sz="1400" b="0" dirty="0">
                          <a:solidFill>
                            <a:schemeClr val="tx1"/>
                          </a:solidFill>
                          <a:latin typeface="Times New Roman" panose="02020603050405020304" pitchFamily="18" charset="0"/>
                          <a:cs typeface="Times New Roman" panose="02020603050405020304" pitchFamily="18" charset="0"/>
                        </a:rPr>
                        <a:t>a=b=c[Å]</a:t>
                      </a: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400" kern="1200" dirty="0">
                          <a:solidFill>
                            <a:schemeClr val="dk1"/>
                          </a:solidFill>
                          <a:effectLst/>
                          <a:latin typeface="Times New Roman" panose="02020603050405020304" pitchFamily="18" charset="0"/>
                          <a:ea typeface="+mn-ea"/>
                          <a:cs typeface="Times New Roman" panose="02020603050405020304" pitchFamily="18" charset="0"/>
                        </a:rPr>
                        <a:t>V[Å</a:t>
                      </a:r>
                      <a:r>
                        <a:rPr kumimoji="1" lang="en-US" altLang="ja-JP" sz="1400" kern="1200" baseline="30000" dirty="0">
                          <a:solidFill>
                            <a:schemeClr val="dk1"/>
                          </a:solidFill>
                          <a:effectLst/>
                          <a:latin typeface="Times New Roman" panose="02020603050405020304" pitchFamily="18" charset="0"/>
                          <a:ea typeface="+mn-ea"/>
                          <a:cs typeface="Times New Roman" panose="02020603050405020304" pitchFamily="18" charset="0"/>
                        </a:rPr>
                        <a:t>3</a:t>
                      </a:r>
                      <a:r>
                        <a:rPr kumimoji="1" lang="en-US" altLang="ja-JP" sz="1400" kern="1200" dirty="0">
                          <a:solidFill>
                            <a:schemeClr val="dk1"/>
                          </a:solidFill>
                          <a:effectLst/>
                          <a:latin typeface="Times New Roman" panose="02020603050405020304" pitchFamily="18" charset="0"/>
                          <a:ea typeface="+mn-ea"/>
                          <a:cs typeface="Times New Roman" panose="02020603050405020304" pitchFamily="18" charset="0"/>
                        </a:rPr>
                        <a:t>]</a:t>
                      </a: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r>
                        <a:rPr kumimoji="1" lang="en-US" altLang="ja-JP" sz="1400" kern="1200" dirty="0">
                          <a:solidFill>
                            <a:schemeClr val="dk1"/>
                          </a:solidFill>
                          <a:effectLst/>
                          <a:latin typeface="Times New Roman" panose="02020603050405020304" pitchFamily="18" charset="0"/>
                          <a:ea typeface="+mn-ea"/>
                          <a:cs typeface="Times New Roman" panose="02020603050405020304" pitchFamily="18" charset="0"/>
                        </a:rPr>
                        <a:t>V[Å</a:t>
                      </a:r>
                      <a:r>
                        <a:rPr kumimoji="1" lang="en-US" altLang="ja-JP" sz="1400" kern="1200" baseline="30000" dirty="0">
                          <a:solidFill>
                            <a:schemeClr val="dk1"/>
                          </a:solidFill>
                          <a:effectLst/>
                          <a:latin typeface="Times New Roman" panose="02020603050405020304" pitchFamily="18" charset="0"/>
                          <a:ea typeface="+mn-ea"/>
                          <a:cs typeface="Times New Roman" panose="02020603050405020304" pitchFamily="18" charset="0"/>
                        </a:rPr>
                        <a:t>3</a:t>
                      </a:r>
                      <a:r>
                        <a:rPr kumimoji="1" lang="en-US" altLang="ja-JP" sz="1400" kern="1200" dirty="0">
                          <a:solidFill>
                            <a:schemeClr val="dk1"/>
                          </a:solidFill>
                          <a:effectLst/>
                          <a:latin typeface="Times New Roman" panose="02020603050405020304" pitchFamily="18" charset="0"/>
                          <a:ea typeface="+mn-ea"/>
                          <a:cs typeface="Times New Roman" panose="02020603050405020304" pitchFamily="18" charset="0"/>
                        </a:rPr>
                        <a:t>]</a:t>
                      </a: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0695698"/>
                  </a:ext>
                </a:extLst>
              </a:tr>
              <a:tr h="205310">
                <a:tc gridSpan="4">
                  <a:txBody>
                    <a:bodyPr/>
                    <a:lstStyle/>
                    <a:p>
                      <a:pPr algn="ctr"/>
                      <a:r>
                        <a:rPr kumimoji="1" lang="en-US" altLang="ja-JP" sz="1400" b="0" dirty="0">
                          <a:solidFill>
                            <a:schemeClr val="tx1"/>
                          </a:solidFill>
                          <a:latin typeface="Times New Roman" panose="02020603050405020304" pitchFamily="18" charset="0"/>
                          <a:cs typeface="Times New Roman" panose="02020603050405020304" pitchFamily="18" charset="0"/>
                        </a:rPr>
                        <a:t>5.93630(5)</a:t>
                      </a: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en-US" altLang="ja-JP" sz="1400" b="0" dirty="0">
                          <a:solidFill>
                            <a:schemeClr val="tx1"/>
                          </a:solidFill>
                          <a:latin typeface="Times New Roman" panose="02020603050405020304" pitchFamily="18" charset="0"/>
                          <a:cs typeface="Times New Roman" panose="02020603050405020304" pitchFamily="18" charset="0"/>
                        </a:rPr>
                        <a:t>209.1931(31)</a:t>
                      </a: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r>
                        <a:rPr kumimoji="1" lang="en-US" altLang="ja-JP" sz="1400" kern="1200" dirty="0">
                          <a:solidFill>
                            <a:schemeClr val="dk1"/>
                          </a:solidFill>
                          <a:effectLst/>
                          <a:latin typeface="+mn-lt"/>
                          <a:ea typeface="+mn-ea"/>
                          <a:cs typeface="+mn-cs"/>
                        </a:rPr>
                        <a:t>208.0340 (86)</a:t>
                      </a:r>
                      <a:endParaRPr kumimoji="1" lang="ja-JP"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4363917"/>
                  </a:ext>
                </a:extLst>
              </a:tr>
            </a:tbl>
          </a:graphicData>
        </a:graphic>
      </p:graphicFrame>
      <p:sp>
        <p:nvSpPr>
          <p:cNvPr id="22" name="テキスト ボックス 21">
            <a:extLst>
              <a:ext uri="{FF2B5EF4-FFF2-40B4-BE49-F238E27FC236}">
                <a16:creationId xmlns:a16="http://schemas.microsoft.com/office/drawing/2014/main" id="{5BF114E7-E615-4FAC-A08E-6AB9497ABE76}"/>
              </a:ext>
            </a:extLst>
          </p:cNvPr>
          <p:cNvSpPr txBox="1"/>
          <p:nvPr/>
        </p:nvSpPr>
        <p:spPr>
          <a:xfrm>
            <a:off x="6108225" y="1076935"/>
            <a:ext cx="1379433" cy="461665"/>
          </a:xfrm>
          <a:prstGeom prst="rect">
            <a:avLst/>
          </a:prstGeom>
          <a:solidFill>
            <a:srgbClr val="BFBFBF">
              <a:alpha val="69804"/>
            </a:srgbClr>
          </a:solidFill>
        </p:spPr>
        <p:txBody>
          <a:bodyPr wrap="square" rtlCol="0">
            <a:spAutoFit/>
          </a:bodyPr>
          <a:lstStyle/>
          <a:p>
            <a:pPr algn="ctr"/>
            <a:r>
              <a:rPr kumimoji="1" lang="en-US" altLang="ja-JP" sz="2400" dirty="0"/>
              <a:t>X=0.05</a:t>
            </a:r>
            <a:endParaRPr kumimoji="1" lang="ja-JP" altLang="en-US" sz="2400" dirty="0"/>
          </a:p>
        </p:txBody>
      </p:sp>
      <p:sp>
        <p:nvSpPr>
          <p:cNvPr id="15" name="テキスト ボックス 14">
            <a:extLst>
              <a:ext uri="{FF2B5EF4-FFF2-40B4-BE49-F238E27FC236}">
                <a16:creationId xmlns:a16="http://schemas.microsoft.com/office/drawing/2014/main" id="{A7D5C416-745C-4503-ABD7-56E1C9B1CF19}"/>
              </a:ext>
            </a:extLst>
          </p:cNvPr>
          <p:cNvSpPr txBox="1"/>
          <p:nvPr/>
        </p:nvSpPr>
        <p:spPr>
          <a:xfrm>
            <a:off x="3341251" y="6584797"/>
            <a:ext cx="6321294" cy="338554"/>
          </a:xfrm>
          <a:prstGeom prst="rect">
            <a:avLst/>
          </a:prstGeom>
          <a:noFill/>
        </p:spPr>
        <p:txBody>
          <a:bodyPr wrap="square">
            <a:spAutoFit/>
          </a:bodyPr>
          <a:lstStyle/>
          <a:p>
            <a:r>
              <a:rPr lang="en-US" altLang="ja-JP" sz="1600" dirty="0">
                <a:solidFill>
                  <a:schemeClr val="bg1">
                    <a:lumMod val="50000"/>
                  </a:schemeClr>
                </a:solidFill>
              </a:rPr>
              <a:t>[3] F. Izumi and K. Momma, Solid State Phenom., 130 (2007) 15-20.</a:t>
            </a:r>
            <a:endParaRPr lang="ja-JP" altLang="en-US" sz="1600" dirty="0">
              <a:solidFill>
                <a:schemeClr val="bg1">
                  <a:lumMod val="50000"/>
                </a:schemeClr>
              </a:solidFill>
            </a:endParaRPr>
          </a:p>
        </p:txBody>
      </p:sp>
      <p:sp>
        <p:nvSpPr>
          <p:cNvPr id="16" name="テキスト ボックス 15">
            <a:extLst>
              <a:ext uri="{FF2B5EF4-FFF2-40B4-BE49-F238E27FC236}">
                <a16:creationId xmlns:a16="http://schemas.microsoft.com/office/drawing/2014/main" id="{197BA465-BC85-42F1-B1DB-DF58B270148C}"/>
              </a:ext>
            </a:extLst>
          </p:cNvPr>
          <p:cNvSpPr txBox="1"/>
          <p:nvPr/>
        </p:nvSpPr>
        <p:spPr>
          <a:xfrm>
            <a:off x="107050" y="4520854"/>
            <a:ext cx="5146394" cy="461665"/>
          </a:xfrm>
          <a:prstGeom prst="rect">
            <a:avLst/>
          </a:prstGeom>
          <a:noFill/>
        </p:spPr>
        <p:txBody>
          <a:bodyPr wrap="square" rtlCol="0">
            <a:spAutoFit/>
          </a:bodyPr>
          <a:lstStyle/>
          <a:p>
            <a:r>
              <a:rPr kumimoji="1" lang="en-US" altLang="ja-JP" sz="2400" i="1" dirty="0"/>
              <a:t>C1b</a:t>
            </a:r>
            <a:r>
              <a:rPr kumimoji="1" lang="ja-JP" altLang="en-US" sz="2400" dirty="0"/>
              <a:t>規則構造</a:t>
            </a:r>
            <a:r>
              <a:rPr kumimoji="1" lang="en-US" altLang="ja-JP" sz="2400" dirty="0"/>
              <a:t>(</a:t>
            </a:r>
            <a:r>
              <a:rPr kumimoji="1" lang="ja-JP" altLang="en-US" sz="2400" dirty="0"/>
              <a:t>空間群</a:t>
            </a:r>
            <a:r>
              <a:rPr kumimoji="1" lang="en-US" altLang="ja-JP" sz="2400" i="1" dirty="0"/>
              <a:t>F-43m</a:t>
            </a:r>
            <a:r>
              <a:rPr kumimoji="1" lang="en-US" altLang="ja-JP" sz="2400" dirty="0"/>
              <a:t>, No216)</a:t>
            </a:r>
            <a:endParaRPr kumimoji="1" lang="ja-JP" altLang="en-US" sz="2400" dirty="0"/>
          </a:p>
        </p:txBody>
      </p:sp>
      <p:grpSp>
        <p:nvGrpSpPr>
          <p:cNvPr id="23" name="グループ化 22">
            <a:extLst>
              <a:ext uri="{FF2B5EF4-FFF2-40B4-BE49-F238E27FC236}">
                <a16:creationId xmlns:a16="http://schemas.microsoft.com/office/drawing/2014/main" id="{7F14B046-5085-4505-A188-403A809CE7D5}"/>
              </a:ext>
            </a:extLst>
          </p:cNvPr>
          <p:cNvGrpSpPr/>
          <p:nvPr/>
        </p:nvGrpSpPr>
        <p:grpSpPr>
          <a:xfrm>
            <a:off x="5117060" y="4372070"/>
            <a:ext cx="1023157" cy="1667764"/>
            <a:chOff x="789668" y="3458250"/>
            <a:chExt cx="1023157" cy="1667764"/>
          </a:xfrm>
        </p:grpSpPr>
        <p:sp>
          <p:nvSpPr>
            <p:cNvPr id="24" name="楕円 23">
              <a:extLst>
                <a:ext uri="{FF2B5EF4-FFF2-40B4-BE49-F238E27FC236}">
                  <a16:creationId xmlns:a16="http://schemas.microsoft.com/office/drawing/2014/main" id="{B7C0F91A-1B86-4DD3-82A0-9D343464F811}"/>
                </a:ext>
              </a:extLst>
            </p:cNvPr>
            <p:cNvSpPr/>
            <p:nvPr/>
          </p:nvSpPr>
          <p:spPr>
            <a:xfrm>
              <a:off x="789668" y="4684996"/>
              <a:ext cx="288000" cy="288000"/>
            </a:xfrm>
            <a:prstGeom prst="ellipse">
              <a:avLst/>
            </a:prstGeom>
            <a:solidFill>
              <a:schemeClr val="accent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2A93F59B-6688-4D5C-AF85-81EA75DE396E}"/>
                </a:ext>
              </a:extLst>
            </p:cNvPr>
            <p:cNvSpPr/>
            <p:nvPr/>
          </p:nvSpPr>
          <p:spPr>
            <a:xfrm>
              <a:off x="789668" y="4146015"/>
              <a:ext cx="288000" cy="288000"/>
            </a:xfrm>
            <a:prstGeom prst="ellipse">
              <a:avLst/>
            </a:prstGeom>
            <a:solidFill>
              <a:srgbClr val="00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E130F76E-B149-4D9C-9C66-14326B65912E}"/>
                </a:ext>
              </a:extLst>
            </p:cNvPr>
            <p:cNvSpPr/>
            <p:nvPr/>
          </p:nvSpPr>
          <p:spPr>
            <a:xfrm>
              <a:off x="789668" y="3607034"/>
              <a:ext cx="288000" cy="288000"/>
            </a:xfrm>
            <a:prstGeom prst="ellipse">
              <a:avLst/>
            </a:prstGeom>
            <a:solidFill>
              <a:srgbClr val="04D0E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A196B49-5CEC-45D0-AD4A-0A6C2AF5415F}"/>
                </a:ext>
              </a:extLst>
            </p:cNvPr>
            <p:cNvSpPr txBox="1"/>
            <p:nvPr/>
          </p:nvSpPr>
          <p:spPr>
            <a:xfrm>
              <a:off x="1176011" y="3458250"/>
              <a:ext cx="636814" cy="1667764"/>
            </a:xfrm>
            <a:prstGeom prst="rect">
              <a:avLst/>
            </a:prstGeom>
            <a:noFill/>
          </p:spPr>
          <p:txBody>
            <a:bodyPr wrap="square" rtlCol="0">
              <a:spAutoFit/>
            </a:bodyPr>
            <a:lstStyle/>
            <a:p>
              <a:pPr>
                <a:lnSpc>
                  <a:spcPct val="150000"/>
                </a:lnSpc>
              </a:pPr>
              <a:r>
                <a:rPr kumimoji="1" lang="en-US" altLang="ja-JP" sz="2400" dirty="0" err="1"/>
                <a:t>Ti</a:t>
              </a:r>
              <a:endParaRPr kumimoji="1" lang="en-US" altLang="ja-JP" sz="2400" dirty="0"/>
            </a:p>
            <a:p>
              <a:pPr>
                <a:lnSpc>
                  <a:spcPct val="150000"/>
                </a:lnSpc>
              </a:pPr>
              <a:r>
                <a:rPr kumimoji="1" lang="en-US" altLang="ja-JP" sz="2400" dirty="0"/>
                <a:t>Ni</a:t>
              </a:r>
            </a:p>
            <a:p>
              <a:pPr>
                <a:lnSpc>
                  <a:spcPct val="150000"/>
                </a:lnSpc>
              </a:pPr>
              <a:r>
                <a:rPr kumimoji="1" lang="en-US" altLang="ja-JP" sz="2400" dirty="0"/>
                <a:t>Sn</a:t>
              </a:r>
              <a:endParaRPr kumimoji="1" lang="ja-JP" altLang="en-US" sz="2400" dirty="0"/>
            </a:p>
          </p:txBody>
        </p:sp>
      </p:grpSp>
    </p:spTree>
    <p:extLst>
      <p:ext uri="{BB962C8B-B14F-4D97-AF65-F5344CB8AC3E}">
        <p14:creationId xmlns:p14="http://schemas.microsoft.com/office/powerpoint/2010/main" val="38583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14E3395-80D5-4574-BD28-0274B88F8DA9}"/>
              </a:ext>
            </a:extLst>
          </p:cNvPr>
          <p:cNvPicPr>
            <a:picLocks noChangeAspect="1"/>
          </p:cNvPicPr>
          <p:nvPr/>
        </p:nvPicPr>
        <p:blipFill>
          <a:blip r:embed="rId3"/>
          <a:stretch>
            <a:fillRect/>
          </a:stretch>
        </p:blipFill>
        <p:spPr>
          <a:xfrm>
            <a:off x="136142" y="953655"/>
            <a:ext cx="4339115" cy="4320000"/>
          </a:xfrm>
          <a:prstGeom prst="rect">
            <a:avLst/>
          </a:prstGeom>
        </p:spPr>
      </p:pic>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格子熱伝導率</a:t>
            </a:r>
          </a:p>
        </p:txBody>
      </p:sp>
      <p:sp>
        <p:nvSpPr>
          <p:cNvPr id="6" name="スライド番号プレースホルダー 5">
            <a:extLst>
              <a:ext uri="{FF2B5EF4-FFF2-40B4-BE49-F238E27FC236}">
                <a16:creationId xmlns:a16="http://schemas.microsoft.com/office/drawing/2014/main" id="{F5B8F134-721D-454C-ADC4-9E65510B492B}"/>
              </a:ext>
            </a:extLst>
          </p:cNvPr>
          <p:cNvSpPr>
            <a:spLocks noGrp="1"/>
          </p:cNvSpPr>
          <p:nvPr>
            <p:ph type="sldNum" sz="quarter" idx="12"/>
          </p:nvPr>
        </p:nvSpPr>
        <p:spPr/>
        <p:txBody>
          <a:bodyPr/>
          <a:lstStyle/>
          <a:p>
            <a:fld id="{89E24B70-0A89-41F0-A78D-7D696F05A891}" type="slidenum">
              <a:rPr kumimoji="1" lang="ja-JP" altLang="en-US" smtClean="0"/>
              <a:t>15</a:t>
            </a:fld>
            <a:endParaRPr kumimoji="1" lang="ja-JP" altLang="en-US"/>
          </a:p>
        </p:txBody>
      </p:sp>
      <p:graphicFrame>
        <p:nvGraphicFramePr>
          <p:cNvPr id="3" name="オブジェクト 2">
            <a:extLst>
              <a:ext uri="{FF2B5EF4-FFF2-40B4-BE49-F238E27FC236}">
                <a16:creationId xmlns:a16="http://schemas.microsoft.com/office/drawing/2014/main" id="{5D9DC436-4B98-40A9-B81E-99BD790F80AD}"/>
              </a:ext>
            </a:extLst>
          </p:cNvPr>
          <p:cNvGraphicFramePr>
            <a:graphicFrameLocks noChangeAspect="1"/>
          </p:cNvGraphicFramePr>
          <p:nvPr/>
        </p:nvGraphicFramePr>
        <p:xfrm>
          <a:off x="1134579" y="5137854"/>
          <a:ext cx="2877657" cy="739969"/>
        </p:xfrm>
        <a:graphic>
          <a:graphicData uri="http://schemas.openxmlformats.org/presentationml/2006/ole">
            <mc:AlternateContent xmlns:mc="http://schemas.openxmlformats.org/markup-compatibility/2006">
              <mc:Choice xmlns:v="urn:schemas-microsoft-com:vml" Requires="v">
                <p:oleObj name="Equation" r:id="rId4" imgW="888840" imgH="228600" progId="Equation.DSMT4">
                  <p:embed/>
                </p:oleObj>
              </mc:Choice>
              <mc:Fallback>
                <p:oleObj name="Equation" r:id="rId4" imgW="888840" imgH="228600" progId="Equation.DSMT4">
                  <p:embed/>
                  <p:pic>
                    <p:nvPicPr>
                      <p:cNvPr id="3" name="オブジェクト 2">
                        <a:extLst>
                          <a:ext uri="{FF2B5EF4-FFF2-40B4-BE49-F238E27FC236}">
                            <a16:creationId xmlns:a16="http://schemas.microsoft.com/office/drawing/2014/main" id="{5D9DC436-4B98-40A9-B81E-99BD790F80AD}"/>
                          </a:ext>
                        </a:extLst>
                      </p:cNvPr>
                      <p:cNvPicPr/>
                      <p:nvPr/>
                    </p:nvPicPr>
                    <p:blipFill>
                      <a:blip r:embed="rId5"/>
                      <a:stretch>
                        <a:fillRect/>
                      </a:stretch>
                    </p:blipFill>
                    <p:spPr>
                      <a:xfrm>
                        <a:off x="1134579" y="5137854"/>
                        <a:ext cx="2877657" cy="739969"/>
                      </a:xfrm>
                      <a:prstGeom prst="rect">
                        <a:avLst/>
                      </a:prstGeom>
                    </p:spPr>
                  </p:pic>
                </p:oleObj>
              </mc:Fallback>
            </mc:AlternateContent>
          </a:graphicData>
        </a:graphic>
      </p:graphicFrame>
      <p:pic>
        <p:nvPicPr>
          <p:cNvPr id="18" name="図 17">
            <a:extLst>
              <a:ext uri="{FF2B5EF4-FFF2-40B4-BE49-F238E27FC236}">
                <a16:creationId xmlns:a16="http://schemas.microsoft.com/office/drawing/2014/main" id="{68008D9D-8431-4B04-A665-6D1A56DE02D2}"/>
              </a:ext>
            </a:extLst>
          </p:cNvPr>
          <p:cNvPicPr>
            <a:picLocks noChangeAspect="1"/>
          </p:cNvPicPr>
          <p:nvPr/>
        </p:nvPicPr>
        <p:blipFill>
          <a:blip r:embed="rId6"/>
          <a:stretch>
            <a:fillRect/>
          </a:stretch>
        </p:blipFill>
        <p:spPr>
          <a:xfrm>
            <a:off x="7325665" y="1164405"/>
            <a:ext cx="1307549" cy="1980000"/>
          </a:xfrm>
          <a:prstGeom prst="rect">
            <a:avLst/>
          </a:prstGeom>
        </p:spPr>
      </p:pic>
      <p:graphicFrame>
        <p:nvGraphicFramePr>
          <p:cNvPr id="15" name="オブジェクト 14">
            <a:extLst>
              <a:ext uri="{FF2B5EF4-FFF2-40B4-BE49-F238E27FC236}">
                <a16:creationId xmlns:a16="http://schemas.microsoft.com/office/drawing/2014/main" id="{70FE2E27-8414-4D4A-9D4E-69459456AA3C}"/>
              </a:ext>
            </a:extLst>
          </p:cNvPr>
          <p:cNvGraphicFramePr>
            <a:graphicFrameLocks noChangeAspect="1"/>
          </p:cNvGraphicFramePr>
          <p:nvPr/>
        </p:nvGraphicFramePr>
        <p:xfrm>
          <a:off x="5600231" y="5157823"/>
          <a:ext cx="2608855" cy="720000"/>
        </p:xfrm>
        <a:graphic>
          <a:graphicData uri="http://schemas.openxmlformats.org/presentationml/2006/ole">
            <mc:AlternateContent xmlns:mc="http://schemas.openxmlformats.org/markup-compatibility/2006">
              <mc:Choice xmlns:v="urn:schemas-microsoft-com:vml" Requires="v">
                <p:oleObj name="Equation" r:id="rId7" imgW="876240" imgH="228600" progId="Equation.DSMT4">
                  <p:embed/>
                </p:oleObj>
              </mc:Choice>
              <mc:Fallback>
                <p:oleObj name="Equation" r:id="rId7" imgW="876240" imgH="228600" progId="Equation.DSMT4">
                  <p:embed/>
                  <p:pic>
                    <p:nvPicPr>
                      <p:cNvPr id="15" name="オブジェクト 14">
                        <a:extLst>
                          <a:ext uri="{FF2B5EF4-FFF2-40B4-BE49-F238E27FC236}">
                            <a16:creationId xmlns:a16="http://schemas.microsoft.com/office/drawing/2014/main" id="{70FE2E27-8414-4D4A-9D4E-69459456AA3C}"/>
                          </a:ext>
                        </a:extLst>
                      </p:cNvPr>
                      <p:cNvPicPr/>
                      <p:nvPr/>
                    </p:nvPicPr>
                    <p:blipFill>
                      <a:blip r:embed="rId8"/>
                      <a:stretch>
                        <a:fillRect/>
                      </a:stretch>
                    </p:blipFill>
                    <p:spPr>
                      <a:xfrm>
                        <a:off x="5600231" y="5157823"/>
                        <a:ext cx="2608855" cy="720000"/>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4E6E6E52-99C5-4439-9AE2-D93903A408AA}"/>
              </a:ext>
            </a:extLst>
          </p:cNvPr>
          <p:cNvPicPr>
            <a:picLocks noChangeAspect="1"/>
          </p:cNvPicPr>
          <p:nvPr/>
        </p:nvPicPr>
        <p:blipFill>
          <a:blip r:embed="rId9"/>
          <a:stretch>
            <a:fillRect/>
          </a:stretch>
        </p:blipFill>
        <p:spPr>
          <a:xfrm>
            <a:off x="4611399" y="953655"/>
            <a:ext cx="4396460" cy="4320000"/>
          </a:xfrm>
          <a:prstGeom prst="rect">
            <a:avLst/>
          </a:prstGeom>
        </p:spPr>
      </p:pic>
      <p:pic>
        <p:nvPicPr>
          <p:cNvPr id="14" name="図 13">
            <a:extLst>
              <a:ext uri="{FF2B5EF4-FFF2-40B4-BE49-F238E27FC236}">
                <a16:creationId xmlns:a16="http://schemas.microsoft.com/office/drawing/2014/main" id="{F184217E-56E6-48C2-9034-F6E324ABCCA5}"/>
              </a:ext>
            </a:extLst>
          </p:cNvPr>
          <p:cNvPicPr>
            <a:picLocks noChangeAspect="1"/>
          </p:cNvPicPr>
          <p:nvPr/>
        </p:nvPicPr>
        <p:blipFill>
          <a:blip r:embed="rId10"/>
          <a:stretch>
            <a:fillRect/>
          </a:stretch>
        </p:blipFill>
        <p:spPr>
          <a:xfrm>
            <a:off x="1043407" y="1180146"/>
            <a:ext cx="3060000" cy="1080000"/>
          </a:xfrm>
          <a:prstGeom prst="rect">
            <a:avLst/>
          </a:prstGeom>
        </p:spPr>
      </p:pic>
    </p:spTree>
    <p:extLst>
      <p:ext uri="{BB962C8B-B14F-4D97-AF65-F5344CB8AC3E}">
        <p14:creationId xmlns:p14="http://schemas.microsoft.com/office/powerpoint/2010/main" val="174482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序論：ハーフ・ホイスラー合金の熱電特性</a:t>
            </a:r>
          </a:p>
        </p:txBody>
      </p:sp>
      <p:grpSp>
        <p:nvGrpSpPr>
          <p:cNvPr id="5" name="グループ化 4">
            <a:extLst>
              <a:ext uri="{FF2B5EF4-FFF2-40B4-BE49-F238E27FC236}">
                <a16:creationId xmlns:a16="http://schemas.microsoft.com/office/drawing/2014/main" id="{CE10686D-B972-41B4-8393-34411FC06601}"/>
              </a:ext>
            </a:extLst>
          </p:cNvPr>
          <p:cNvGrpSpPr/>
          <p:nvPr/>
        </p:nvGrpSpPr>
        <p:grpSpPr>
          <a:xfrm>
            <a:off x="372312" y="821492"/>
            <a:ext cx="4545384" cy="4569549"/>
            <a:chOff x="534078" y="1308794"/>
            <a:chExt cx="3926165" cy="3648801"/>
          </a:xfrm>
        </p:grpSpPr>
        <p:pic>
          <p:nvPicPr>
            <p:cNvPr id="6" name="図 5">
              <a:extLst>
                <a:ext uri="{FF2B5EF4-FFF2-40B4-BE49-F238E27FC236}">
                  <a16:creationId xmlns:a16="http://schemas.microsoft.com/office/drawing/2014/main" id="{221997CE-3FE1-422E-8244-4D00909FEF91}"/>
                </a:ext>
              </a:extLst>
            </p:cNvPr>
            <p:cNvPicPr>
              <a:picLocks noChangeAspect="1"/>
            </p:cNvPicPr>
            <p:nvPr/>
          </p:nvPicPr>
          <p:blipFill rotWithShape="1">
            <a:blip r:embed="rId3"/>
            <a:srcRect l="25354" r="24839" b="11871"/>
            <a:stretch/>
          </p:blipFill>
          <p:spPr>
            <a:xfrm>
              <a:off x="577011" y="1647348"/>
              <a:ext cx="3883232" cy="3310247"/>
            </a:xfrm>
            <a:prstGeom prst="rect">
              <a:avLst/>
            </a:prstGeom>
          </p:spPr>
        </p:pic>
        <p:sp>
          <p:nvSpPr>
            <p:cNvPr id="8" name="テキスト ボックス 7">
              <a:extLst>
                <a:ext uri="{FF2B5EF4-FFF2-40B4-BE49-F238E27FC236}">
                  <a16:creationId xmlns:a16="http://schemas.microsoft.com/office/drawing/2014/main" id="{DEE597A5-0BEB-499B-ABB9-E859D78B39FF}"/>
                </a:ext>
              </a:extLst>
            </p:cNvPr>
            <p:cNvSpPr txBox="1"/>
            <p:nvPr/>
          </p:nvSpPr>
          <p:spPr>
            <a:xfrm>
              <a:off x="1336125" y="1308794"/>
              <a:ext cx="444758" cy="523220"/>
            </a:xfrm>
            <a:prstGeom prst="rect">
              <a:avLst/>
            </a:prstGeom>
            <a:noFill/>
          </p:spPr>
          <p:txBody>
            <a:bodyPr wrap="square" lIns="36000" tIns="36000" rIns="36000" bIns="36000" rtlCol="0" anchor="t" anchorCtr="0">
              <a:noAutofit/>
            </a:bodyPr>
            <a:lstStyle/>
            <a:p>
              <a:pPr marL="0" indent="0" algn="ctr">
                <a:buFont typeface="Wingdings" panose="05000000000000000000" pitchFamily="2" charset="2"/>
                <a:buNone/>
              </a:pPr>
              <a:r>
                <a:rPr kumimoji="1" lang="en-US" altLang="ja-JP" sz="3600" dirty="0">
                  <a:ln w="12700">
                    <a:solidFill>
                      <a:schemeClr val="tx1"/>
                    </a:solidFill>
                  </a:ln>
                  <a:solidFill>
                    <a:srgbClr val="0066FF"/>
                  </a:solidFill>
                </a:rPr>
                <a:t>Z</a:t>
              </a:r>
              <a:endParaRPr kumimoji="1" lang="ja-JP" altLang="en-US" sz="3600" dirty="0">
                <a:ln w="12700">
                  <a:solidFill>
                    <a:schemeClr val="tx1"/>
                  </a:solidFill>
                </a:ln>
                <a:solidFill>
                  <a:srgbClr val="0066FF"/>
                </a:solidFill>
              </a:endParaRPr>
            </a:p>
          </p:txBody>
        </p:sp>
        <p:sp>
          <p:nvSpPr>
            <p:cNvPr id="9" name="テキスト ボックス 8">
              <a:extLst>
                <a:ext uri="{FF2B5EF4-FFF2-40B4-BE49-F238E27FC236}">
                  <a16:creationId xmlns:a16="http://schemas.microsoft.com/office/drawing/2014/main" id="{D9AFA579-E5A7-4A32-8559-CE0C6345D128}"/>
                </a:ext>
              </a:extLst>
            </p:cNvPr>
            <p:cNvSpPr txBox="1"/>
            <p:nvPr/>
          </p:nvSpPr>
          <p:spPr>
            <a:xfrm>
              <a:off x="534078" y="2611864"/>
              <a:ext cx="444758" cy="523220"/>
            </a:xfrm>
            <a:prstGeom prst="rect">
              <a:avLst/>
            </a:prstGeom>
            <a:noFill/>
          </p:spPr>
          <p:txBody>
            <a:bodyPr wrap="square" lIns="36000" tIns="36000" rIns="36000" bIns="36000" rtlCol="0" anchor="t" anchorCtr="0">
              <a:noAutofit/>
            </a:bodyPr>
            <a:lstStyle/>
            <a:p>
              <a:pPr marL="0" indent="0" algn="ctr">
                <a:buFont typeface="Wingdings" panose="05000000000000000000" pitchFamily="2" charset="2"/>
                <a:buNone/>
              </a:pPr>
              <a:r>
                <a:rPr kumimoji="1" lang="en-US" altLang="ja-JP" sz="3600" dirty="0">
                  <a:ln w="12700">
                    <a:solidFill>
                      <a:schemeClr val="tx1"/>
                    </a:solidFill>
                  </a:ln>
                  <a:solidFill>
                    <a:srgbClr val="FFFF00"/>
                  </a:solidFill>
                </a:rPr>
                <a:t>X</a:t>
              </a:r>
              <a:endParaRPr kumimoji="1" lang="ja-JP" altLang="en-US" sz="3600" dirty="0">
                <a:ln w="12700">
                  <a:solidFill>
                    <a:schemeClr val="tx1"/>
                  </a:solidFill>
                </a:ln>
                <a:solidFill>
                  <a:srgbClr val="FFFF00"/>
                </a:solidFill>
              </a:endParaRPr>
            </a:p>
          </p:txBody>
        </p:sp>
        <p:sp>
          <p:nvSpPr>
            <p:cNvPr id="10" name="テキスト ボックス 9">
              <a:extLst>
                <a:ext uri="{FF2B5EF4-FFF2-40B4-BE49-F238E27FC236}">
                  <a16:creationId xmlns:a16="http://schemas.microsoft.com/office/drawing/2014/main" id="{981422FD-4031-4F4F-98B3-20115FB044ED}"/>
                </a:ext>
              </a:extLst>
            </p:cNvPr>
            <p:cNvSpPr txBox="1"/>
            <p:nvPr/>
          </p:nvSpPr>
          <p:spPr>
            <a:xfrm>
              <a:off x="756457" y="1652872"/>
              <a:ext cx="444758" cy="523220"/>
            </a:xfrm>
            <a:prstGeom prst="rect">
              <a:avLst/>
            </a:prstGeom>
            <a:noFill/>
          </p:spPr>
          <p:txBody>
            <a:bodyPr wrap="square" lIns="36000" tIns="36000" rIns="36000" bIns="36000" rtlCol="0" anchor="t" anchorCtr="0">
              <a:noAutofit/>
            </a:bodyPr>
            <a:lstStyle/>
            <a:p>
              <a:pPr marL="0" indent="0" algn="ctr">
                <a:buFont typeface="Wingdings" panose="05000000000000000000" pitchFamily="2" charset="2"/>
                <a:buNone/>
              </a:pPr>
              <a:r>
                <a:rPr kumimoji="1" lang="en-US" altLang="ja-JP" sz="3600" dirty="0">
                  <a:ln w="12700">
                    <a:solidFill>
                      <a:schemeClr val="tx1"/>
                    </a:solidFill>
                  </a:ln>
                  <a:solidFill>
                    <a:srgbClr val="00FF00"/>
                  </a:solidFill>
                </a:rPr>
                <a:t>Y</a:t>
              </a:r>
              <a:endParaRPr kumimoji="1" lang="ja-JP" altLang="en-US" sz="3600" dirty="0">
                <a:ln w="12700">
                  <a:solidFill>
                    <a:schemeClr val="tx1"/>
                  </a:solidFill>
                </a:ln>
                <a:solidFill>
                  <a:srgbClr val="00FF00"/>
                </a:solidFill>
              </a:endParaRPr>
            </a:p>
          </p:txBody>
        </p:sp>
      </p:grpSp>
      <p:grpSp>
        <p:nvGrpSpPr>
          <p:cNvPr id="11" name="グループ化 10">
            <a:extLst>
              <a:ext uri="{FF2B5EF4-FFF2-40B4-BE49-F238E27FC236}">
                <a16:creationId xmlns:a16="http://schemas.microsoft.com/office/drawing/2014/main" id="{D7779F00-13A5-4135-A931-514CBBA53187}"/>
              </a:ext>
            </a:extLst>
          </p:cNvPr>
          <p:cNvGrpSpPr/>
          <p:nvPr/>
        </p:nvGrpSpPr>
        <p:grpSpPr>
          <a:xfrm>
            <a:off x="4737290" y="2172965"/>
            <a:ext cx="4133841" cy="3707057"/>
            <a:chOff x="4190024" y="1295666"/>
            <a:chExt cx="4793449" cy="3868398"/>
          </a:xfrm>
        </p:grpSpPr>
        <p:pic>
          <p:nvPicPr>
            <p:cNvPr id="4" name="図 3">
              <a:extLst>
                <a:ext uri="{FF2B5EF4-FFF2-40B4-BE49-F238E27FC236}">
                  <a16:creationId xmlns:a16="http://schemas.microsoft.com/office/drawing/2014/main" id="{306842DA-BC6C-4AAA-8829-8901DADB0FC1}"/>
                </a:ext>
              </a:extLst>
            </p:cNvPr>
            <p:cNvPicPr>
              <a:picLocks noChangeAspect="1"/>
            </p:cNvPicPr>
            <p:nvPr/>
          </p:nvPicPr>
          <p:blipFill>
            <a:blip r:embed="rId4"/>
            <a:stretch>
              <a:fillRect/>
            </a:stretch>
          </p:blipFill>
          <p:spPr>
            <a:xfrm>
              <a:off x="4190024" y="1295666"/>
              <a:ext cx="4793449" cy="3868398"/>
            </a:xfrm>
            <a:prstGeom prst="rect">
              <a:avLst/>
            </a:prstGeom>
          </p:spPr>
        </p:pic>
        <p:sp>
          <p:nvSpPr>
            <p:cNvPr id="12" name="正方形/長方形 11">
              <a:extLst>
                <a:ext uri="{FF2B5EF4-FFF2-40B4-BE49-F238E27FC236}">
                  <a16:creationId xmlns:a16="http://schemas.microsoft.com/office/drawing/2014/main" id="{888E2974-B0A3-44D6-8693-67F86CE2BA0F}"/>
                </a:ext>
              </a:extLst>
            </p:cNvPr>
            <p:cNvSpPr/>
            <p:nvPr/>
          </p:nvSpPr>
          <p:spPr>
            <a:xfrm>
              <a:off x="5971675" y="1412602"/>
              <a:ext cx="1131918" cy="3096000"/>
            </a:xfrm>
            <a:prstGeom prst="rect">
              <a:avLst/>
            </a:prstGeom>
            <a:solidFill>
              <a:srgbClr val="FFCC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CFAAAF61-2B49-45C1-8898-A6646CEA82BC}"/>
              </a:ext>
            </a:extLst>
          </p:cNvPr>
          <p:cNvSpPr txBox="1"/>
          <p:nvPr/>
        </p:nvSpPr>
        <p:spPr>
          <a:xfrm>
            <a:off x="5557272" y="6152988"/>
            <a:ext cx="3955928" cy="338554"/>
          </a:xfrm>
          <a:prstGeom prst="rect">
            <a:avLst/>
          </a:prstGeom>
          <a:noFill/>
        </p:spPr>
        <p:txBody>
          <a:bodyPr wrap="square">
            <a:spAutoFit/>
          </a:bodyPr>
          <a:lstStyle/>
          <a:p>
            <a:r>
              <a:rPr lang="en-US" altLang="ja-JP" sz="1600" dirty="0">
                <a:solidFill>
                  <a:schemeClr val="bg1">
                    <a:lumMod val="50000"/>
                  </a:schemeClr>
                </a:solidFill>
              </a:rPr>
              <a:t>[2]</a:t>
            </a:r>
            <a:r>
              <a:rPr lang="en-US" altLang="ja-JP" sz="1600" dirty="0" err="1">
                <a:solidFill>
                  <a:schemeClr val="bg1">
                    <a:lumMod val="50000"/>
                  </a:schemeClr>
                </a:solidFill>
              </a:rPr>
              <a:t>T.M.Tritt</a:t>
            </a:r>
            <a:r>
              <a:rPr lang="en-US" altLang="ja-JP" sz="1600" dirty="0">
                <a:solidFill>
                  <a:schemeClr val="bg1">
                    <a:lumMod val="50000"/>
                  </a:schemeClr>
                </a:solidFill>
              </a:rPr>
              <a:t>, science </a:t>
            </a:r>
            <a:r>
              <a:rPr lang="en-US" altLang="ja-JP" sz="1600" b="1" dirty="0">
                <a:solidFill>
                  <a:schemeClr val="bg1">
                    <a:lumMod val="50000"/>
                  </a:schemeClr>
                </a:solidFill>
              </a:rPr>
              <a:t>283,</a:t>
            </a:r>
            <a:r>
              <a:rPr lang="en-US" altLang="ja-JP" sz="1600" dirty="0">
                <a:solidFill>
                  <a:schemeClr val="bg1">
                    <a:lumMod val="50000"/>
                  </a:schemeClr>
                </a:solidFill>
              </a:rPr>
              <a:t> 804-805(1999)</a:t>
            </a:r>
            <a:endParaRPr lang="ja-JP" altLang="en-US" sz="1600" dirty="0">
              <a:solidFill>
                <a:schemeClr val="bg1">
                  <a:lumMod val="50000"/>
                </a:schemeClr>
              </a:solidFill>
            </a:endParaRPr>
          </a:p>
        </p:txBody>
      </p:sp>
      <p:sp>
        <p:nvSpPr>
          <p:cNvPr id="3" name="スライド番号プレースホルダー 2">
            <a:extLst>
              <a:ext uri="{FF2B5EF4-FFF2-40B4-BE49-F238E27FC236}">
                <a16:creationId xmlns:a16="http://schemas.microsoft.com/office/drawing/2014/main" id="{EBE6AB98-C239-45F1-AAD7-FD8CFF4A9337}"/>
              </a:ext>
            </a:extLst>
          </p:cNvPr>
          <p:cNvSpPr>
            <a:spLocks noGrp="1"/>
          </p:cNvSpPr>
          <p:nvPr>
            <p:ph type="sldNum" sz="quarter" idx="12"/>
          </p:nvPr>
        </p:nvSpPr>
        <p:spPr/>
        <p:txBody>
          <a:bodyPr/>
          <a:lstStyle/>
          <a:p>
            <a:fld id="{89E24B70-0A89-41F0-A78D-7D696F05A891}" type="slidenum">
              <a:rPr kumimoji="1" lang="ja-JP" altLang="en-US" smtClean="0"/>
              <a:t>2</a:t>
            </a:fld>
            <a:endParaRPr kumimoji="1" lang="ja-JP" altLang="en-US"/>
          </a:p>
        </p:txBody>
      </p:sp>
      <p:sp>
        <p:nvSpPr>
          <p:cNvPr id="7" name="テキスト ボックス 6">
            <a:extLst>
              <a:ext uri="{FF2B5EF4-FFF2-40B4-BE49-F238E27FC236}">
                <a16:creationId xmlns:a16="http://schemas.microsoft.com/office/drawing/2014/main" id="{16F59CD0-7762-45A5-856D-92D9174829BD}"/>
              </a:ext>
            </a:extLst>
          </p:cNvPr>
          <p:cNvSpPr txBox="1"/>
          <p:nvPr/>
        </p:nvSpPr>
        <p:spPr>
          <a:xfrm>
            <a:off x="649086" y="5248597"/>
            <a:ext cx="3627730" cy="461665"/>
          </a:xfrm>
          <a:prstGeom prst="rect">
            <a:avLst/>
          </a:prstGeom>
          <a:noFill/>
        </p:spPr>
        <p:txBody>
          <a:bodyPr wrap="square" rtlCol="0">
            <a:spAutoFit/>
          </a:bodyPr>
          <a:lstStyle/>
          <a:p>
            <a:pPr algn="ctr"/>
            <a:r>
              <a:rPr kumimoji="1" lang="ja-JP" altLang="en-US" sz="2400" dirty="0"/>
              <a:t>ハーフ・ホイスラー構造</a:t>
            </a:r>
          </a:p>
        </p:txBody>
      </p:sp>
      <p:graphicFrame>
        <p:nvGraphicFramePr>
          <p:cNvPr id="17" name="表 17">
            <a:extLst>
              <a:ext uri="{FF2B5EF4-FFF2-40B4-BE49-F238E27FC236}">
                <a16:creationId xmlns:a16="http://schemas.microsoft.com/office/drawing/2014/main" id="{9E39360F-EE47-4ABC-AF80-9E8EE4013954}"/>
              </a:ext>
            </a:extLst>
          </p:cNvPr>
          <p:cNvGraphicFramePr>
            <a:graphicFrameLocks noGrp="1"/>
          </p:cNvGraphicFramePr>
          <p:nvPr>
            <p:extLst>
              <p:ext uri="{D42A27DB-BD31-4B8C-83A1-F6EECF244321}">
                <p14:modId xmlns:p14="http://schemas.microsoft.com/office/powerpoint/2010/main" val="144089877"/>
              </p:ext>
            </p:extLst>
          </p:nvPr>
        </p:nvGraphicFramePr>
        <p:xfrm>
          <a:off x="4824210" y="975916"/>
          <a:ext cx="3960000" cy="1130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72000">
                  <a:extLst>
                    <a:ext uri="{9D8B030D-6E8A-4147-A177-3AD203B41FA5}">
                      <a16:colId xmlns:a16="http://schemas.microsoft.com/office/drawing/2014/main" val="446771983"/>
                    </a:ext>
                  </a:extLst>
                </a:gridCol>
                <a:gridCol w="1224000">
                  <a:extLst>
                    <a:ext uri="{9D8B030D-6E8A-4147-A177-3AD203B41FA5}">
                      <a16:colId xmlns:a16="http://schemas.microsoft.com/office/drawing/2014/main" val="2781957060"/>
                    </a:ext>
                  </a:extLst>
                </a:gridCol>
                <a:gridCol w="1764000">
                  <a:extLst>
                    <a:ext uri="{9D8B030D-6E8A-4147-A177-3AD203B41FA5}">
                      <a16:colId xmlns:a16="http://schemas.microsoft.com/office/drawing/2014/main" val="3377067703"/>
                    </a:ext>
                  </a:extLst>
                </a:gridCol>
              </a:tblGrid>
              <a:tr h="370840">
                <a:tc>
                  <a:txBody>
                    <a:bodyPr/>
                    <a:lstStyle/>
                    <a:p>
                      <a:pPr algn="ctr"/>
                      <a:r>
                        <a:rPr kumimoji="1" lang="ja-JP" altLang="en-US" sz="2000" dirty="0">
                          <a:ln>
                            <a:noFill/>
                          </a:ln>
                          <a:solidFill>
                            <a:schemeClr val="tx1"/>
                          </a:solidFill>
                        </a:rPr>
                        <a:t>材料名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2000" dirty="0">
                          <a:ln>
                            <a:noFill/>
                          </a:ln>
                          <a:solidFill>
                            <a:schemeClr val="tx1"/>
                          </a:solidFill>
                        </a:rPr>
                        <a:t>環境負荷</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en-US" altLang="ja-JP" sz="2000" dirty="0">
                          <a:ln>
                            <a:noFill/>
                          </a:ln>
                          <a:solidFill>
                            <a:schemeClr val="tx1"/>
                          </a:solidFill>
                        </a:rPr>
                        <a:t>ZT@700K</a:t>
                      </a:r>
                      <a:endParaRPr kumimoji="1" lang="ja-JP" altLang="en-US" sz="2000" dirty="0">
                        <a:ln>
                          <a:noFill/>
                        </a:ln>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90973317"/>
                  </a:ext>
                </a:extLst>
              </a:tr>
              <a:tr h="370840">
                <a:tc>
                  <a:txBody>
                    <a:bodyPr/>
                    <a:lstStyle/>
                    <a:p>
                      <a:pPr algn="ctr"/>
                      <a:r>
                        <a:rPr kumimoji="1" lang="en-US" altLang="ja-JP" sz="2000" dirty="0" err="1">
                          <a:solidFill>
                            <a:schemeClr val="tx1"/>
                          </a:solidFill>
                        </a:rPr>
                        <a:t>TiNiSn</a:t>
                      </a:r>
                      <a:endParaRPr kumimoji="1" lang="ja-JP" altLang="en-US" sz="2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dirty="0">
                          <a:solidFill>
                            <a:schemeClr val="tx1"/>
                          </a:solidFill>
                        </a:rPr>
                        <a:t>比較的</a:t>
                      </a:r>
                      <a:r>
                        <a:rPr kumimoji="1" lang="ja-JP" altLang="en-US" sz="2000" dirty="0">
                          <a:solidFill>
                            <a:srgbClr val="FF0000"/>
                          </a:solidFill>
                        </a:rPr>
                        <a:t>小</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i="1" dirty="0">
                          <a:solidFill>
                            <a:schemeClr val="tx1"/>
                          </a:solidFill>
                        </a:rPr>
                        <a:t>ZT</a:t>
                      </a:r>
                      <a:r>
                        <a:rPr kumimoji="1" lang="ja-JP" altLang="en-US" sz="2000" dirty="0">
                          <a:solidFill>
                            <a:schemeClr val="tx1"/>
                          </a:solidFill>
                        </a:rPr>
                        <a:t>≈</a:t>
                      </a:r>
                      <a:r>
                        <a:rPr kumimoji="1" lang="en-US" altLang="ja-JP" sz="2000" u="heavy" baseline="0" dirty="0">
                          <a:solidFill>
                            <a:schemeClr val="tx1"/>
                          </a:solidFill>
                          <a:uFill>
                            <a:solidFill>
                              <a:srgbClr val="0000FF"/>
                            </a:solidFill>
                          </a:uFill>
                        </a:rPr>
                        <a:t>0.3</a:t>
                      </a:r>
                      <a:r>
                        <a:rPr kumimoji="1" lang="en-US" altLang="ja-JP" sz="2000" u="heavy" baseline="30000" dirty="0">
                          <a:solidFill>
                            <a:schemeClr val="tx1"/>
                          </a:solidFill>
                          <a:uFill>
                            <a:solidFill>
                              <a:srgbClr val="0000FF"/>
                            </a:solidFill>
                          </a:uFill>
                        </a:rPr>
                        <a:t>[1]</a:t>
                      </a:r>
                      <a:endParaRPr kumimoji="1" lang="ja-JP" altLang="en-US" sz="2000" u="heavy" baseline="30000" dirty="0">
                        <a:solidFill>
                          <a:schemeClr val="tx1"/>
                        </a:solidFill>
                        <a:uFill>
                          <a:solidFill>
                            <a:srgbClr val="0000FF"/>
                          </a:solidFill>
                        </a:u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932506"/>
                  </a:ext>
                </a:extLst>
              </a:tr>
              <a:tr h="370840">
                <a:tc>
                  <a:txBody>
                    <a:bodyPr/>
                    <a:lstStyle/>
                    <a:p>
                      <a:pPr algn="ctr"/>
                      <a:r>
                        <a:rPr kumimoji="1" lang="en-US" altLang="ja-JP" sz="2000" dirty="0" err="1">
                          <a:solidFill>
                            <a:schemeClr val="tx1"/>
                          </a:solidFill>
                        </a:rPr>
                        <a:t>PbTe</a:t>
                      </a:r>
                      <a:endParaRPr kumimoji="1" lang="ja-JP" altLang="en-US" sz="200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dirty="0">
                          <a:solidFill>
                            <a:srgbClr val="0000FF"/>
                          </a:solidFill>
                        </a:rPr>
                        <a:t>大</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i="1" dirty="0">
                          <a:solidFill>
                            <a:schemeClr val="tx1"/>
                          </a:solidFill>
                        </a:rPr>
                        <a:t>ZT</a:t>
                      </a:r>
                      <a:r>
                        <a:rPr kumimoji="1" lang="ja-JP" altLang="en-US" sz="2000" dirty="0">
                          <a:solidFill>
                            <a:schemeClr val="tx1"/>
                          </a:solidFill>
                        </a:rPr>
                        <a:t>≈</a:t>
                      </a:r>
                      <a:r>
                        <a:rPr kumimoji="1" lang="en-US" altLang="ja-JP" sz="2000" u="heavy" baseline="0" dirty="0">
                          <a:solidFill>
                            <a:schemeClr val="tx1"/>
                          </a:solidFill>
                          <a:uFill>
                            <a:solidFill>
                              <a:srgbClr val="FF0000"/>
                            </a:solidFill>
                          </a:uFill>
                        </a:rPr>
                        <a:t>0.8</a:t>
                      </a:r>
                      <a:r>
                        <a:rPr kumimoji="1" lang="en-US" altLang="ja-JP" sz="2000" u="heavy" baseline="30000" dirty="0">
                          <a:solidFill>
                            <a:schemeClr val="tx1"/>
                          </a:solidFill>
                          <a:uFill>
                            <a:solidFill>
                              <a:srgbClr val="FF0000"/>
                            </a:solidFill>
                          </a:uFill>
                        </a:rPr>
                        <a:t>[2]</a:t>
                      </a:r>
                      <a:endParaRPr kumimoji="1" lang="ja-JP" altLang="en-US" sz="2000" u="heavy" baseline="30000" dirty="0">
                        <a:solidFill>
                          <a:schemeClr val="tx1"/>
                        </a:solidFill>
                        <a:uFill>
                          <a:solidFill>
                            <a:srgbClr val="FF0000"/>
                          </a:solidFill>
                        </a:u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4094209"/>
                  </a:ext>
                </a:extLst>
              </a:tr>
            </a:tbl>
          </a:graphicData>
        </a:graphic>
      </p:graphicFrame>
      <p:sp>
        <p:nvSpPr>
          <p:cNvPr id="18" name="テキスト ボックス 17">
            <a:extLst>
              <a:ext uri="{FF2B5EF4-FFF2-40B4-BE49-F238E27FC236}">
                <a16:creationId xmlns:a16="http://schemas.microsoft.com/office/drawing/2014/main" id="{758E255D-A5FF-4883-A784-54E97944923F}"/>
              </a:ext>
            </a:extLst>
          </p:cNvPr>
          <p:cNvSpPr txBox="1"/>
          <p:nvPr/>
        </p:nvSpPr>
        <p:spPr>
          <a:xfrm>
            <a:off x="2097887" y="6152988"/>
            <a:ext cx="3955928" cy="584775"/>
          </a:xfrm>
          <a:prstGeom prst="rect">
            <a:avLst/>
          </a:prstGeom>
          <a:noFill/>
        </p:spPr>
        <p:txBody>
          <a:bodyPr wrap="square">
            <a:spAutoFit/>
          </a:bodyPr>
          <a:lstStyle/>
          <a:p>
            <a:r>
              <a:rPr lang="en-US" altLang="ja-JP" sz="1600" dirty="0">
                <a:solidFill>
                  <a:schemeClr val="bg1">
                    <a:lumMod val="50000"/>
                  </a:schemeClr>
                </a:solidFill>
              </a:rPr>
              <a:t>[1]S. W. Kim, Y. Kimura, and Y. Mishima, </a:t>
            </a:r>
            <a:r>
              <a:rPr lang="en-US" altLang="ja-JP" sz="1600" dirty="0" err="1">
                <a:solidFill>
                  <a:schemeClr val="bg1">
                    <a:lumMod val="50000"/>
                  </a:schemeClr>
                </a:solidFill>
              </a:rPr>
              <a:t>Intermetallics</a:t>
            </a:r>
            <a:r>
              <a:rPr lang="en-US" altLang="ja-JP" sz="1600" dirty="0">
                <a:solidFill>
                  <a:schemeClr val="bg1">
                    <a:lumMod val="50000"/>
                  </a:schemeClr>
                </a:solidFill>
              </a:rPr>
              <a:t>. </a:t>
            </a:r>
            <a:r>
              <a:rPr lang="en-US" altLang="ja-JP" sz="1600" b="1" dirty="0">
                <a:solidFill>
                  <a:schemeClr val="bg1">
                    <a:lumMod val="50000"/>
                  </a:schemeClr>
                </a:solidFill>
              </a:rPr>
              <a:t>15</a:t>
            </a:r>
            <a:r>
              <a:rPr lang="en-US" altLang="ja-JP" sz="1600" dirty="0">
                <a:solidFill>
                  <a:schemeClr val="bg1">
                    <a:lumMod val="50000"/>
                  </a:schemeClr>
                </a:solidFill>
              </a:rPr>
              <a:t>, pp. 349-356(2007).</a:t>
            </a:r>
            <a:endParaRPr lang="ja-JP" altLang="en-US" sz="1600" dirty="0">
              <a:solidFill>
                <a:schemeClr val="bg1">
                  <a:lumMod val="50000"/>
                </a:schemeClr>
              </a:solidFill>
            </a:endParaRPr>
          </a:p>
        </p:txBody>
      </p:sp>
    </p:spTree>
    <p:extLst>
      <p:ext uri="{BB962C8B-B14F-4D97-AF65-F5344CB8AC3E}">
        <p14:creationId xmlns:p14="http://schemas.microsoft.com/office/powerpoint/2010/main" val="30644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lang="ja-JP" altLang="en-US" dirty="0"/>
              <a:t>序論：</a:t>
            </a:r>
            <a:r>
              <a:rPr kumimoji="1" lang="en-US" altLang="ja-JP" dirty="0" err="1"/>
              <a:t>TiNiSn</a:t>
            </a:r>
            <a:r>
              <a:rPr kumimoji="1" lang="ja-JP" altLang="en-US" dirty="0"/>
              <a:t>の第一原理計算結果</a:t>
            </a:r>
          </a:p>
        </p:txBody>
      </p:sp>
      <p:pic>
        <p:nvPicPr>
          <p:cNvPr id="4" name="図 3">
            <a:extLst>
              <a:ext uri="{FF2B5EF4-FFF2-40B4-BE49-F238E27FC236}">
                <a16:creationId xmlns:a16="http://schemas.microsoft.com/office/drawing/2014/main" id="{A252D1E8-1429-479A-9BBA-273013A15320}"/>
              </a:ext>
            </a:extLst>
          </p:cNvPr>
          <p:cNvPicPr>
            <a:picLocks noChangeAspect="1"/>
          </p:cNvPicPr>
          <p:nvPr/>
        </p:nvPicPr>
        <p:blipFill>
          <a:blip r:embed="rId3"/>
          <a:stretch>
            <a:fillRect/>
          </a:stretch>
        </p:blipFill>
        <p:spPr>
          <a:xfrm rot="5400000">
            <a:off x="814418" y="927819"/>
            <a:ext cx="4072753" cy="5372694"/>
          </a:xfrm>
          <a:prstGeom prst="rect">
            <a:avLst/>
          </a:prstGeom>
        </p:spPr>
      </p:pic>
      <p:cxnSp>
        <p:nvCxnSpPr>
          <p:cNvPr id="8" name="直線矢印コネクタ 7">
            <a:extLst>
              <a:ext uri="{FF2B5EF4-FFF2-40B4-BE49-F238E27FC236}">
                <a16:creationId xmlns:a16="http://schemas.microsoft.com/office/drawing/2014/main" id="{7589902A-E68E-4525-8310-7F980CBA1D75}"/>
              </a:ext>
            </a:extLst>
          </p:cNvPr>
          <p:cNvCxnSpPr>
            <a:cxnSpLocks/>
          </p:cNvCxnSpPr>
          <p:nvPr/>
        </p:nvCxnSpPr>
        <p:spPr>
          <a:xfrm>
            <a:off x="3158475" y="3479220"/>
            <a:ext cx="0" cy="712519"/>
          </a:xfrm>
          <a:prstGeom prst="straightConnector1">
            <a:avLst/>
          </a:prstGeom>
          <a:ln w="57150">
            <a:solidFill>
              <a:schemeClr val="tx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0ECAC6A-C690-4396-988D-196591425CC7}"/>
              </a:ext>
            </a:extLst>
          </p:cNvPr>
          <p:cNvSpPr txBox="1"/>
          <p:nvPr/>
        </p:nvSpPr>
        <p:spPr>
          <a:xfrm>
            <a:off x="900177" y="1847760"/>
            <a:ext cx="1134094" cy="451550"/>
          </a:xfrm>
          <a:prstGeom prst="rect">
            <a:avLst/>
          </a:prstGeom>
          <a:noFill/>
        </p:spPr>
        <p:txBody>
          <a:bodyPr wrap="square" lIns="36000" tIns="36000" rIns="36000" bIns="36000" rtlCol="0" anchor="t" anchorCtr="0">
            <a:noAutofit/>
          </a:bodyPr>
          <a:lstStyle/>
          <a:p>
            <a:pPr marL="0" indent="0" algn="ctr">
              <a:buFont typeface="Wingdings" panose="05000000000000000000" pitchFamily="2" charset="2"/>
              <a:buNone/>
            </a:pPr>
            <a:r>
              <a:rPr kumimoji="1" lang="en-US" altLang="ja-JP" sz="2400" dirty="0" err="1">
                <a:latin typeface="Times New Roman" panose="02020603050405020304" pitchFamily="18" charset="0"/>
                <a:cs typeface="Times New Roman" panose="02020603050405020304" pitchFamily="18" charset="0"/>
              </a:rPr>
              <a:t>TiNiSn</a:t>
            </a:r>
            <a:endParaRPr kumimoji="1" lang="ja-JP" altLang="en-US" sz="2400" dirty="0">
              <a:latin typeface="Times New Roman" panose="02020603050405020304" pitchFamily="18" charset="0"/>
              <a:cs typeface="Times New Roman" panose="02020603050405020304" pitchFamily="18" charset="0"/>
            </a:endParaRPr>
          </a:p>
        </p:txBody>
      </p:sp>
      <p:pic>
        <p:nvPicPr>
          <p:cNvPr id="13" name="図 12">
            <a:extLst>
              <a:ext uri="{FF2B5EF4-FFF2-40B4-BE49-F238E27FC236}">
                <a16:creationId xmlns:a16="http://schemas.microsoft.com/office/drawing/2014/main" id="{A4CCDEAC-007A-4191-9B52-572BFAE57CF1}"/>
              </a:ext>
            </a:extLst>
          </p:cNvPr>
          <p:cNvPicPr>
            <a:picLocks noChangeAspect="1"/>
          </p:cNvPicPr>
          <p:nvPr/>
        </p:nvPicPr>
        <p:blipFill>
          <a:blip r:embed="rId4"/>
          <a:stretch>
            <a:fillRect/>
          </a:stretch>
        </p:blipFill>
        <p:spPr>
          <a:xfrm>
            <a:off x="5537142" y="1591590"/>
            <a:ext cx="3500098" cy="3935246"/>
          </a:xfrm>
          <a:prstGeom prst="rect">
            <a:avLst/>
          </a:prstGeom>
        </p:spPr>
      </p:pic>
      <p:sp>
        <p:nvSpPr>
          <p:cNvPr id="3" name="スライド番号プレースホルダー 2">
            <a:extLst>
              <a:ext uri="{FF2B5EF4-FFF2-40B4-BE49-F238E27FC236}">
                <a16:creationId xmlns:a16="http://schemas.microsoft.com/office/drawing/2014/main" id="{6E646D60-FDAB-4C65-9E26-396DF6021B67}"/>
              </a:ext>
            </a:extLst>
          </p:cNvPr>
          <p:cNvSpPr>
            <a:spLocks noGrp="1"/>
          </p:cNvSpPr>
          <p:nvPr>
            <p:ph type="sldNum" sz="quarter" idx="12"/>
          </p:nvPr>
        </p:nvSpPr>
        <p:spPr/>
        <p:txBody>
          <a:bodyPr/>
          <a:lstStyle/>
          <a:p>
            <a:fld id="{89E24B70-0A89-41F0-A78D-7D696F05A891}" type="slidenum">
              <a:rPr kumimoji="1" lang="ja-JP" altLang="en-US" smtClean="0"/>
              <a:t>3</a:t>
            </a:fld>
            <a:endParaRPr kumimoji="1" lang="ja-JP" altLang="en-US"/>
          </a:p>
        </p:txBody>
      </p:sp>
      <p:sp>
        <p:nvSpPr>
          <p:cNvPr id="9" name="テキスト ボックス 8">
            <a:extLst>
              <a:ext uri="{FF2B5EF4-FFF2-40B4-BE49-F238E27FC236}">
                <a16:creationId xmlns:a16="http://schemas.microsoft.com/office/drawing/2014/main" id="{8DD542C8-E88C-497F-A1D6-1C266215DE05}"/>
              </a:ext>
            </a:extLst>
          </p:cNvPr>
          <p:cNvSpPr txBox="1"/>
          <p:nvPr/>
        </p:nvSpPr>
        <p:spPr>
          <a:xfrm>
            <a:off x="649086" y="994939"/>
            <a:ext cx="6332582" cy="461665"/>
          </a:xfrm>
          <a:prstGeom prst="rect">
            <a:avLst/>
          </a:prstGeom>
          <a:noFill/>
        </p:spPr>
        <p:txBody>
          <a:bodyPr wrap="square">
            <a:spAutoFit/>
          </a:bodyPr>
          <a:lstStyle/>
          <a:p>
            <a:r>
              <a:rPr lang="ja-JP" altLang="en-US" sz="2400" dirty="0"/>
              <a:t>計算方法</a:t>
            </a:r>
            <a:r>
              <a:rPr lang="en-US" altLang="ja-JP" sz="2400" dirty="0"/>
              <a:t>…WIEN2k(</a:t>
            </a:r>
            <a:r>
              <a:rPr lang="ja-JP" altLang="en-US" sz="2400" dirty="0"/>
              <a:t>密度汎関数法）</a:t>
            </a:r>
          </a:p>
        </p:txBody>
      </p:sp>
    </p:spTree>
    <p:extLst>
      <p:ext uri="{BB962C8B-B14F-4D97-AF65-F5344CB8AC3E}">
        <p14:creationId xmlns:p14="http://schemas.microsoft.com/office/powerpoint/2010/main" val="41202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lang="ja-JP" altLang="en-US" dirty="0"/>
              <a:t>序論：</a:t>
            </a:r>
            <a:r>
              <a:rPr kumimoji="1" lang="en-US" altLang="ja-JP" dirty="0" err="1"/>
              <a:t>TiNiSn</a:t>
            </a:r>
            <a:r>
              <a:rPr kumimoji="1" lang="ja-JP" altLang="en-US" dirty="0"/>
              <a:t>の熱電特性・結晶構造</a:t>
            </a:r>
          </a:p>
        </p:txBody>
      </p:sp>
      <p:pic>
        <p:nvPicPr>
          <p:cNvPr id="16" name="図 15">
            <a:extLst>
              <a:ext uri="{FF2B5EF4-FFF2-40B4-BE49-F238E27FC236}">
                <a16:creationId xmlns:a16="http://schemas.microsoft.com/office/drawing/2014/main" id="{65DB60EE-A894-478A-8729-E876CD0D55F9}"/>
              </a:ext>
            </a:extLst>
          </p:cNvPr>
          <p:cNvPicPr>
            <a:picLocks noChangeAspect="1"/>
          </p:cNvPicPr>
          <p:nvPr/>
        </p:nvPicPr>
        <p:blipFill>
          <a:blip r:embed="rId3"/>
          <a:stretch>
            <a:fillRect/>
          </a:stretch>
        </p:blipFill>
        <p:spPr>
          <a:xfrm>
            <a:off x="4692835" y="1045922"/>
            <a:ext cx="4099518" cy="3920163"/>
          </a:xfrm>
          <a:prstGeom prst="rect">
            <a:avLst/>
          </a:prstGeom>
        </p:spPr>
      </p:pic>
      <p:graphicFrame>
        <p:nvGraphicFramePr>
          <p:cNvPr id="3" name="オブジェクト 2">
            <a:extLst>
              <a:ext uri="{FF2B5EF4-FFF2-40B4-BE49-F238E27FC236}">
                <a16:creationId xmlns:a16="http://schemas.microsoft.com/office/drawing/2014/main" id="{A31B868A-13AC-4447-8503-400FE832FBE2}"/>
              </a:ext>
            </a:extLst>
          </p:cNvPr>
          <p:cNvGraphicFramePr>
            <a:graphicFrameLocks noChangeAspect="1"/>
          </p:cNvGraphicFramePr>
          <p:nvPr>
            <p:extLst>
              <p:ext uri="{D42A27DB-BD31-4B8C-83A1-F6EECF244321}">
                <p14:modId xmlns:p14="http://schemas.microsoft.com/office/powerpoint/2010/main" val="4209093801"/>
              </p:ext>
            </p:extLst>
          </p:nvPr>
        </p:nvGraphicFramePr>
        <p:xfrm>
          <a:off x="351648" y="1363615"/>
          <a:ext cx="4099519" cy="905708"/>
        </p:xfrm>
        <a:graphic>
          <a:graphicData uri="http://schemas.openxmlformats.org/presentationml/2006/ole">
            <mc:AlternateContent xmlns:mc="http://schemas.openxmlformats.org/markup-compatibility/2006">
              <mc:Choice xmlns:v="urn:schemas-microsoft-com:vml" Requires="v">
                <p:oleObj name="Equation" r:id="rId4" imgW="2184120" imgH="482400" progId="Equation.DSMT4">
                  <p:embed/>
                </p:oleObj>
              </mc:Choice>
              <mc:Fallback>
                <p:oleObj name="Equation" r:id="rId4" imgW="2184120" imgH="482400" progId="Equation.DSMT4">
                  <p:embed/>
                  <p:pic>
                    <p:nvPicPr>
                      <p:cNvPr id="0" name=""/>
                      <p:cNvPicPr/>
                      <p:nvPr/>
                    </p:nvPicPr>
                    <p:blipFill>
                      <a:blip r:embed="rId5"/>
                      <a:stretch>
                        <a:fillRect/>
                      </a:stretch>
                    </p:blipFill>
                    <p:spPr>
                      <a:xfrm>
                        <a:off x="351648" y="1363615"/>
                        <a:ext cx="4099519" cy="905708"/>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930B3570-377E-4B06-A5D6-E6772C65FB2E}"/>
              </a:ext>
            </a:extLst>
          </p:cNvPr>
          <p:cNvSpPr txBox="1"/>
          <p:nvPr/>
        </p:nvSpPr>
        <p:spPr>
          <a:xfrm>
            <a:off x="251048" y="880224"/>
            <a:ext cx="1980000" cy="461665"/>
          </a:xfrm>
          <a:prstGeom prst="rect">
            <a:avLst/>
          </a:prstGeom>
          <a:solidFill>
            <a:schemeClr val="bg1">
              <a:alpha val="69804"/>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kumimoji="1" lang="en-US" altLang="ja-JP" sz="2400" dirty="0">
                <a:cs typeface="Times New Roman" panose="02020603050405020304" pitchFamily="18" charset="0"/>
              </a:rPr>
              <a:t>Mott</a:t>
            </a:r>
            <a:r>
              <a:rPr kumimoji="1" lang="ja-JP" altLang="en-US" sz="2400" dirty="0">
                <a:latin typeface="+mn-ea"/>
              </a:rPr>
              <a:t>の式</a:t>
            </a:r>
          </a:p>
        </p:txBody>
      </p:sp>
      <p:sp>
        <p:nvSpPr>
          <p:cNvPr id="10" name="テキスト ボックス 9">
            <a:extLst>
              <a:ext uri="{FF2B5EF4-FFF2-40B4-BE49-F238E27FC236}">
                <a16:creationId xmlns:a16="http://schemas.microsoft.com/office/drawing/2014/main" id="{3970B290-5C43-4AEC-ADEE-56EECC70EABC}"/>
              </a:ext>
            </a:extLst>
          </p:cNvPr>
          <p:cNvSpPr txBox="1"/>
          <p:nvPr/>
        </p:nvSpPr>
        <p:spPr>
          <a:xfrm>
            <a:off x="265286" y="2251467"/>
            <a:ext cx="5243105" cy="1701748"/>
          </a:xfrm>
          <a:prstGeom prst="rect">
            <a:avLst/>
          </a:prstGeom>
          <a:noFill/>
        </p:spPr>
        <p:txBody>
          <a:bodyPr wrap="square" numCol="2" rtlCol="0">
            <a:spAutoFit/>
          </a:bodyPr>
          <a:lstStyle/>
          <a:p>
            <a:pPr>
              <a:lnSpc>
                <a:spcPct val="150000"/>
              </a:lnSpc>
            </a:pPr>
            <a:r>
              <a:rPr kumimoji="1" lang="en-US" altLang="ja-JP" i="1" dirty="0">
                <a:latin typeface="Times New Roman" panose="02020603050405020304" pitchFamily="18" charset="0"/>
                <a:cs typeface="Times New Roman" panose="02020603050405020304" pitchFamily="18" charset="0"/>
              </a:rPr>
              <a:t>k</a:t>
            </a:r>
            <a:r>
              <a:rPr kumimoji="1" lang="en-US" altLang="ja-JP" baseline="-25000" dirty="0">
                <a:latin typeface="Times New Roman" panose="02020603050405020304" pitchFamily="18" charset="0"/>
                <a:cs typeface="Times New Roman" panose="02020603050405020304" pitchFamily="18" charset="0"/>
              </a:rPr>
              <a:t>B</a:t>
            </a:r>
            <a:r>
              <a:rPr kumimoji="1" lang="ja-JP" altLang="en-US" dirty="0"/>
              <a:t>：ボルツマン定数</a:t>
            </a:r>
            <a:r>
              <a:rPr kumimoji="1" lang="en-US" altLang="ja-JP" dirty="0"/>
              <a:t>[</a:t>
            </a:r>
            <a:r>
              <a:rPr kumimoji="1" lang="en-US" altLang="ja-JP" dirty="0">
                <a:latin typeface="Times New Roman" panose="02020603050405020304" pitchFamily="18" charset="0"/>
                <a:cs typeface="Times New Roman" panose="02020603050405020304" pitchFamily="18" charset="0"/>
              </a:rPr>
              <a:t>J/K</a:t>
            </a:r>
            <a:r>
              <a:rPr kumimoji="1" lang="en-US" altLang="ja-JP" dirty="0"/>
              <a:t>]</a:t>
            </a:r>
          </a:p>
          <a:p>
            <a:pPr>
              <a:lnSpc>
                <a:spcPct val="150000"/>
              </a:lnSpc>
            </a:pPr>
            <a:r>
              <a:rPr kumimoji="1" lang="en-US" altLang="ja-JP" i="1" dirty="0">
                <a:latin typeface="Times New Roman" panose="02020603050405020304" pitchFamily="18" charset="0"/>
                <a:cs typeface="Times New Roman" panose="02020603050405020304" pitchFamily="18" charset="0"/>
              </a:rPr>
              <a:t>e</a:t>
            </a:r>
            <a:r>
              <a:rPr kumimoji="1" lang="ja-JP" altLang="en-US" dirty="0"/>
              <a:t>：電子素量</a:t>
            </a:r>
            <a:r>
              <a:rPr kumimoji="1" lang="en-US" altLang="ja-JP" dirty="0"/>
              <a:t>[</a:t>
            </a:r>
            <a:r>
              <a:rPr kumimoji="1" lang="en-US" altLang="ja-JP" dirty="0">
                <a:latin typeface="Times New Roman" panose="02020603050405020304" pitchFamily="18" charset="0"/>
                <a:cs typeface="Times New Roman" panose="02020603050405020304" pitchFamily="18" charset="0"/>
              </a:rPr>
              <a:t>C</a:t>
            </a:r>
            <a:r>
              <a:rPr kumimoji="1" lang="en-US" altLang="ja-JP" dirty="0"/>
              <a:t>]</a:t>
            </a:r>
          </a:p>
          <a:p>
            <a:pPr>
              <a:lnSpc>
                <a:spcPct val="150000"/>
              </a:lnSpc>
            </a:pPr>
            <a:endParaRPr kumimoji="1" lang="en-US" altLang="ja-JP" dirty="0"/>
          </a:p>
          <a:p>
            <a:pPr>
              <a:lnSpc>
                <a:spcPct val="150000"/>
              </a:lnSpc>
            </a:pPr>
            <a:endParaRPr kumimoji="1" lang="en-US" altLang="ja-JP" dirty="0"/>
          </a:p>
          <a:p>
            <a:pPr>
              <a:lnSpc>
                <a:spcPct val="150000"/>
              </a:lnSpc>
            </a:pPr>
            <a:r>
              <a:rPr kumimoji="1" lang="en-US" altLang="ja-JP" i="1" dirty="0">
                <a:latin typeface="Times New Roman" panose="02020603050405020304" pitchFamily="18" charset="0"/>
                <a:cs typeface="Times New Roman" panose="02020603050405020304" pitchFamily="18" charset="0"/>
              </a:rPr>
              <a:t>T</a:t>
            </a:r>
            <a:r>
              <a:rPr kumimoji="1" lang="en-US" altLang="ja-JP" dirty="0"/>
              <a:t>:</a:t>
            </a:r>
            <a:r>
              <a:rPr kumimoji="1" lang="ja-JP" altLang="en-US" dirty="0"/>
              <a:t>：絶対温度</a:t>
            </a:r>
            <a:r>
              <a:rPr kumimoji="1" lang="en-US" altLang="ja-JP" dirty="0"/>
              <a:t>[</a:t>
            </a:r>
            <a:r>
              <a:rPr kumimoji="1" lang="en-US" altLang="ja-JP" dirty="0">
                <a:latin typeface="Times New Roman" panose="02020603050405020304" pitchFamily="18" charset="0"/>
                <a:cs typeface="Times New Roman" panose="02020603050405020304" pitchFamily="18" charset="0"/>
              </a:rPr>
              <a:t>K</a:t>
            </a:r>
            <a:r>
              <a:rPr kumimoji="1" lang="en-US" altLang="ja-JP" dirty="0"/>
              <a:t>]</a:t>
            </a:r>
          </a:p>
          <a:p>
            <a:pPr>
              <a:lnSpc>
                <a:spcPct val="150000"/>
              </a:lnSpc>
            </a:pPr>
            <a:r>
              <a:rPr kumimoji="1" lang="en-US" altLang="ja-JP" i="1" dirty="0">
                <a:latin typeface="Times New Roman" panose="02020603050405020304" pitchFamily="18" charset="0"/>
                <a:cs typeface="Times New Roman" panose="02020603050405020304" pitchFamily="18" charset="0"/>
              </a:rPr>
              <a:t>N</a:t>
            </a: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E</a:t>
            </a:r>
            <a:r>
              <a:rPr kumimoji="1" lang="en-US" altLang="ja-JP" dirty="0">
                <a:latin typeface="Times New Roman" panose="02020603050405020304" pitchFamily="18" charset="0"/>
                <a:cs typeface="Times New Roman" panose="02020603050405020304" pitchFamily="18" charset="0"/>
              </a:rPr>
              <a:t>)</a:t>
            </a:r>
            <a:r>
              <a:rPr kumimoji="1" lang="ja-JP" altLang="en-US" dirty="0"/>
              <a:t>：状態密度</a:t>
            </a:r>
            <a:r>
              <a:rPr kumimoji="1" lang="en-US" altLang="ja-JP" dirty="0"/>
              <a:t> </a:t>
            </a:r>
            <a:endParaRPr kumimoji="1" lang="en-US" altLang="ja-JP" i="1" dirty="0"/>
          </a:p>
        </p:txBody>
      </p:sp>
      <p:sp>
        <p:nvSpPr>
          <p:cNvPr id="11" name="大かっこ 10">
            <a:extLst>
              <a:ext uri="{FF2B5EF4-FFF2-40B4-BE49-F238E27FC236}">
                <a16:creationId xmlns:a16="http://schemas.microsoft.com/office/drawing/2014/main" id="{5CF93368-4C05-4AE6-B3BF-55823C6A9ACD}"/>
              </a:ext>
            </a:extLst>
          </p:cNvPr>
          <p:cNvSpPr/>
          <p:nvPr/>
        </p:nvSpPr>
        <p:spPr>
          <a:xfrm>
            <a:off x="265286" y="2294952"/>
            <a:ext cx="4300181" cy="924026"/>
          </a:xfrm>
          <a:prstGeom prst="bracketPair">
            <a:avLst>
              <a:gd name="adj" fmla="val 91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 name="スライド番号プレースホルダー 3">
            <a:extLst>
              <a:ext uri="{FF2B5EF4-FFF2-40B4-BE49-F238E27FC236}">
                <a16:creationId xmlns:a16="http://schemas.microsoft.com/office/drawing/2014/main" id="{2155276B-CCE4-4163-90DD-28164C3C2A12}"/>
              </a:ext>
            </a:extLst>
          </p:cNvPr>
          <p:cNvSpPr>
            <a:spLocks noGrp="1"/>
          </p:cNvSpPr>
          <p:nvPr>
            <p:ph type="sldNum" sz="quarter" idx="12"/>
          </p:nvPr>
        </p:nvSpPr>
        <p:spPr/>
        <p:txBody>
          <a:bodyPr/>
          <a:lstStyle/>
          <a:p>
            <a:fld id="{89E24B70-0A89-41F0-A78D-7D696F05A891}" type="slidenum">
              <a:rPr kumimoji="1" lang="ja-JP" altLang="en-US" smtClean="0"/>
              <a:t>4</a:t>
            </a:fld>
            <a:endParaRPr kumimoji="1" lang="ja-JP" altLang="en-US"/>
          </a:p>
        </p:txBody>
      </p:sp>
      <p:pic>
        <p:nvPicPr>
          <p:cNvPr id="6" name="図 5" descr="グラフ, バブル チャート&#10;&#10;自動的に生成された説明">
            <a:extLst>
              <a:ext uri="{FF2B5EF4-FFF2-40B4-BE49-F238E27FC236}">
                <a16:creationId xmlns:a16="http://schemas.microsoft.com/office/drawing/2014/main" id="{42CA3144-D25A-4C4C-817B-86AFF4C345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964" y="3178901"/>
            <a:ext cx="3354927" cy="2913489"/>
          </a:xfrm>
          <a:prstGeom prst="rect">
            <a:avLst/>
          </a:prstGeom>
        </p:spPr>
      </p:pic>
      <p:grpSp>
        <p:nvGrpSpPr>
          <p:cNvPr id="5" name="グループ化 4">
            <a:extLst>
              <a:ext uri="{FF2B5EF4-FFF2-40B4-BE49-F238E27FC236}">
                <a16:creationId xmlns:a16="http://schemas.microsoft.com/office/drawing/2014/main" id="{B267D627-CFA7-45BF-8D6E-5E299775E122}"/>
              </a:ext>
            </a:extLst>
          </p:cNvPr>
          <p:cNvGrpSpPr/>
          <p:nvPr/>
        </p:nvGrpSpPr>
        <p:grpSpPr>
          <a:xfrm>
            <a:off x="789668" y="3458250"/>
            <a:ext cx="1023157" cy="1667764"/>
            <a:chOff x="789668" y="3458250"/>
            <a:chExt cx="1023157" cy="1667764"/>
          </a:xfrm>
        </p:grpSpPr>
        <p:sp>
          <p:nvSpPr>
            <p:cNvPr id="7" name="楕円 6">
              <a:extLst>
                <a:ext uri="{FF2B5EF4-FFF2-40B4-BE49-F238E27FC236}">
                  <a16:creationId xmlns:a16="http://schemas.microsoft.com/office/drawing/2014/main" id="{C1075299-B07D-46BF-AB3E-0C834C96D2D7}"/>
                </a:ext>
              </a:extLst>
            </p:cNvPr>
            <p:cNvSpPr/>
            <p:nvPr/>
          </p:nvSpPr>
          <p:spPr>
            <a:xfrm>
              <a:off x="789668" y="4684996"/>
              <a:ext cx="288000" cy="288000"/>
            </a:xfrm>
            <a:prstGeom prst="ellipse">
              <a:avLst/>
            </a:prstGeom>
            <a:solidFill>
              <a:schemeClr val="accent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B69FC53-D55D-4164-B6F0-B0D46F848713}"/>
                </a:ext>
              </a:extLst>
            </p:cNvPr>
            <p:cNvSpPr/>
            <p:nvPr/>
          </p:nvSpPr>
          <p:spPr>
            <a:xfrm>
              <a:off x="789668" y="4146015"/>
              <a:ext cx="288000" cy="288000"/>
            </a:xfrm>
            <a:prstGeom prst="ellipse">
              <a:avLst/>
            </a:prstGeom>
            <a:solidFill>
              <a:srgbClr val="00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0F97398D-E43B-43FD-AEE9-E7E80F8D0B5B}"/>
                </a:ext>
              </a:extLst>
            </p:cNvPr>
            <p:cNvSpPr/>
            <p:nvPr/>
          </p:nvSpPr>
          <p:spPr>
            <a:xfrm>
              <a:off x="789668" y="3607034"/>
              <a:ext cx="288000" cy="288000"/>
            </a:xfrm>
            <a:prstGeom prst="ellipse">
              <a:avLst/>
            </a:prstGeom>
            <a:solidFill>
              <a:srgbClr val="04D0E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455A1A-5418-428F-9396-5DE4FCB83C5D}"/>
                </a:ext>
              </a:extLst>
            </p:cNvPr>
            <p:cNvSpPr txBox="1"/>
            <p:nvPr/>
          </p:nvSpPr>
          <p:spPr>
            <a:xfrm>
              <a:off x="1176011" y="3458250"/>
              <a:ext cx="636814" cy="1667764"/>
            </a:xfrm>
            <a:prstGeom prst="rect">
              <a:avLst/>
            </a:prstGeom>
            <a:noFill/>
          </p:spPr>
          <p:txBody>
            <a:bodyPr wrap="square" rtlCol="0">
              <a:spAutoFit/>
            </a:bodyPr>
            <a:lstStyle/>
            <a:p>
              <a:pPr>
                <a:lnSpc>
                  <a:spcPct val="150000"/>
                </a:lnSpc>
              </a:pPr>
              <a:r>
                <a:rPr kumimoji="1" lang="en-US" altLang="ja-JP" sz="2400" dirty="0" err="1"/>
                <a:t>Ti</a:t>
              </a:r>
              <a:endParaRPr kumimoji="1" lang="en-US" altLang="ja-JP" sz="2400" dirty="0"/>
            </a:p>
            <a:p>
              <a:pPr>
                <a:lnSpc>
                  <a:spcPct val="150000"/>
                </a:lnSpc>
              </a:pPr>
              <a:r>
                <a:rPr kumimoji="1" lang="en-US" altLang="ja-JP" sz="2400" dirty="0"/>
                <a:t>Ni</a:t>
              </a:r>
            </a:p>
            <a:p>
              <a:pPr>
                <a:lnSpc>
                  <a:spcPct val="150000"/>
                </a:lnSpc>
              </a:pPr>
              <a:r>
                <a:rPr kumimoji="1" lang="en-US" altLang="ja-JP" sz="2400" dirty="0"/>
                <a:t>Sn</a:t>
              </a:r>
              <a:endParaRPr kumimoji="1" lang="ja-JP" altLang="en-US" sz="2400" dirty="0"/>
            </a:p>
          </p:txBody>
        </p:sp>
      </p:grpSp>
      <p:sp>
        <p:nvSpPr>
          <p:cNvPr id="17" name="テキスト ボックス 16">
            <a:extLst>
              <a:ext uri="{FF2B5EF4-FFF2-40B4-BE49-F238E27FC236}">
                <a16:creationId xmlns:a16="http://schemas.microsoft.com/office/drawing/2014/main" id="{68BE1D95-4038-4036-B072-B6D853D65257}"/>
              </a:ext>
            </a:extLst>
          </p:cNvPr>
          <p:cNvSpPr txBox="1"/>
          <p:nvPr/>
        </p:nvSpPr>
        <p:spPr>
          <a:xfrm>
            <a:off x="4886309" y="5090749"/>
            <a:ext cx="4007732" cy="707886"/>
          </a:xfrm>
          <a:prstGeom prst="rect">
            <a:avLst/>
          </a:prstGeom>
          <a:noFill/>
        </p:spPr>
        <p:txBody>
          <a:bodyPr wrap="square">
            <a:spAutoFit/>
          </a:bodyPr>
          <a:lstStyle/>
          <a:p>
            <a:r>
              <a:rPr lang="ja-JP" altLang="en-US" sz="2000" dirty="0"/>
              <a:t>計算方法</a:t>
            </a:r>
            <a:r>
              <a:rPr lang="en-US" altLang="ja-JP" sz="2000" dirty="0"/>
              <a:t>…WIEN2k(</a:t>
            </a:r>
            <a:r>
              <a:rPr lang="ja-JP" altLang="en-US" sz="2000" dirty="0"/>
              <a:t>密度汎関数法</a:t>
            </a:r>
            <a:r>
              <a:rPr lang="en-US" altLang="ja-JP" sz="2000" dirty="0"/>
              <a:t>)</a:t>
            </a:r>
          </a:p>
          <a:p>
            <a:r>
              <a:rPr lang="ja-JP" altLang="en-US" sz="2000" dirty="0"/>
              <a:t>　　　　　</a:t>
            </a:r>
            <a:r>
              <a:rPr lang="en-US" altLang="ja-JP" sz="2000" dirty="0" err="1"/>
              <a:t>BoltzTraP</a:t>
            </a:r>
            <a:endParaRPr lang="ja-JP" altLang="en-US" sz="2000" dirty="0"/>
          </a:p>
        </p:txBody>
      </p:sp>
    </p:spTree>
    <p:extLst>
      <p:ext uri="{BB962C8B-B14F-4D97-AF65-F5344CB8AC3E}">
        <p14:creationId xmlns:p14="http://schemas.microsoft.com/office/powerpoint/2010/main" val="306687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76465EDD-F1F5-40B7-819F-7AB6F234D58B}"/>
                  </a:ext>
                </a:extLst>
              </p:cNvPr>
              <p:cNvSpPr txBox="1"/>
              <p:nvPr/>
            </p:nvSpPr>
            <p:spPr>
              <a:xfrm>
                <a:off x="362748" y="2402027"/>
                <a:ext cx="7846338" cy="3933109"/>
              </a:xfrm>
              <a:prstGeom prst="rect">
                <a:avLst/>
              </a:prstGeom>
              <a:noFill/>
            </p:spPr>
            <p:txBody>
              <a:bodyPr wrap="square" lIns="36000" tIns="36000" rIns="36000" bIns="36000" rtlCol="0" anchor="t" anchorCtr="0">
                <a:noAutofit/>
              </a:bodyPr>
              <a:lstStyle/>
              <a:p>
                <a:pPr marL="342900" indent="-342900" algn="l">
                  <a:lnSpc>
                    <a:spcPct val="200000"/>
                  </a:lnSpc>
                  <a:buFont typeface="Wingdings" panose="05000000000000000000" pitchFamily="2" charset="2"/>
                  <a:buChar char="Ø"/>
                </a:pPr>
                <a:r>
                  <a:rPr kumimoji="1" lang="en-US" altLang="ja-JP" sz="2400" dirty="0"/>
                  <a:t>Sb</a:t>
                </a:r>
                <a:r>
                  <a:rPr kumimoji="1" lang="ja-JP" altLang="en-US" sz="2400" dirty="0"/>
                  <a:t>置換効果</a:t>
                </a:r>
                <a:endParaRPr kumimoji="1" lang="en-US" altLang="ja-JP" sz="2400" dirty="0"/>
              </a:p>
              <a:p>
                <a:pPr marL="342900" indent="-342900" algn="l">
                  <a:lnSpc>
                    <a:spcPct val="200000"/>
                  </a:lnSpc>
                  <a:buFont typeface="Arial" panose="020B0604020202020204" pitchFamily="34" charset="0"/>
                  <a:buChar char="•"/>
                </a:pPr>
                <a:r>
                  <a:rPr kumimoji="1" lang="ja-JP" altLang="en-US" sz="2400" dirty="0"/>
                  <a:t>価電子濃度変化によりフェルミ準位を制御</a:t>
                </a:r>
                <a:endParaRPr kumimoji="1" lang="en-US" altLang="ja-JP" sz="2400" dirty="0"/>
              </a:p>
              <a:p>
                <a:pPr algn="l">
                  <a:lnSpc>
                    <a:spcPct val="200000"/>
                  </a:lnSpc>
                </a:pPr>
                <a:r>
                  <a:rPr kumimoji="1" lang="ja-JP" altLang="en-US" sz="2400" dirty="0"/>
                  <a:t>　⇒ </a:t>
                </a: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𝑆</m:t>
                        </m:r>
                      </m:e>
                    </m:d>
                  </m:oMath>
                </a14:m>
                <a:r>
                  <a:rPr kumimoji="1" lang="ja-JP" altLang="en-US" sz="2400" dirty="0"/>
                  <a:t>の最適化</a:t>
                </a:r>
                <a:endParaRPr kumimoji="1" lang="en-US" altLang="ja-JP" sz="2400" dirty="0"/>
              </a:p>
              <a:p>
                <a:pPr marL="342900" indent="-342900" algn="l">
                  <a:lnSpc>
                    <a:spcPct val="200000"/>
                  </a:lnSpc>
                  <a:buFont typeface="Arial" panose="020B0604020202020204" pitchFamily="34" charset="0"/>
                  <a:buChar char="•"/>
                </a:pPr>
                <a:r>
                  <a:rPr kumimoji="1" lang="ja-JP" altLang="en-US" sz="2400" dirty="0"/>
                  <a:t>フォノン散乱効果</a:t>
                </a:r>
                <a:endParaRPr kumimoji="1" lang="en-US" altLang="ja-JP" sz="2400" dirty="0"/>
              </a:p>
              <a:p>
                <a:pPr>
                  <a:lnSpc>
                    <a:spcPct val="200000"/>
                  </a:lnSpc>
                </a:pPr>
                <a:r>
                  <a:rPr kumimoji="1" lang="ja-JP" altLang="en-US" sz="2400" dirty="0"/>
                  <a:t>　⇒ 熱伝導率の低減</a:t>
                </a:r>
                <a:endParaRPr kumimoji="1" lang="en-US" altLang="ja-JP" sz="2400" dirty="0"/>
              </a:p>
            </p:txBody>
          </p:sp>
        </mc:Choice>
        <mc:Fallback xmlns="">
          <p:sp>
            <p:nvSpPr>
              <p:cNvPr id="3" name="テキスト ボックス 2">
                <a:extLst>
                  <a:ext uri="{FF2B5EF4-FFF2-40B4-BE49-F238E27FC236}">
                    <a16:creationId xmlns:a16="http://schemas.microsoft.com/office/drawing/2014/main" id="{76465EDD-F1F5-40B7-819F-7AB6F234D58B}"/>
                  </a:ext>
                </a:extLst>
              </p:cNvPr>
              <p:cNvSpPr txBox="1">
                <a:spLocks noRot="1" noChangeAspect="1" noMove="1" noResize="1" noEditPoints="1" noAdjustHandles="1" noChangeArrowheads="1" noChangeShapeType="1" noTextEdit="1"/>
              </p:cNvSpPr>
              <p:nvPr/>
            </p:nvSpPr>
            <p:spPr>
              <a:xfrm>
                <a:off x="362748" y="2402027"/>
                <a:ext cx="7846338" cy="3933109"/>
              </a:xfrm>
              <a:prstGeom prst="rect">
                <a:avLst/>
              </a:prstGeom>
              <a:blipFill>
                <a:blip r:embed="rId3"/>
                <a:stretch>
                  <a:fillRect l="-1787"/>
                </a:stretch>
              </a:blipFill>
            </p:spPr>
            <p:txBody>
              <a:bodyPr/>
              <a:lstStyle/>
              <a:p>
                <a:r>
                  <a:rPr lang="ja-JP" altLang="en-US">
                    <a:noFill/>
                  </a:rPr>
                  <a:t> </a:t>
                </a:r>
              </a:p>
            </p:txBody>
          </p:sp>
        </mc:Fallback>
      </mc:AlternateContent>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序論：研究目的</a:t>
            </a:r>
          </a:p>
        </p:txBody>
      </p:sp>
      <p:sp>
        <p:nvSpPr>
          <p:cNvPr id="7" name="スライド番号プレースホルダー 6">
            <a:extLst>
              <a:ext uri="{FF2B5EF4-FFF2-40B4-BE49-F238E27FC236}">
                <a16:creationId xmlns:a16="http://schemas.microsoft.com/office/drawing/2014/main" id="{E3D959B3-F2A0-4EB5-A77C-6EBF1089B6B7}"/>
              </a:ext>
            </a:extLst>
          </p:cNvPr>
          <p:cNvSpPr>
            <a:spLocks noGrp="1"/>
          </p:cNvSpPr>
          <p:nvPr>
            <p:ph type="sldNum" sz="quarter" idx="12"/>
          </p:nvPr>
        </p:nvSpPr>
        <p:spPr/>
        <p:txBody>
          <a:bodyPr/>
          <a:lstStyle/>
          <a:p>
            <a:fld id="{89E24B70-0A89-41F0-A78D-7D696F05A891}" type="slidenum">
              <a:rPr kumimoji="1" lang="ja-JP" altLang="en-US" smtClean="0"/>
              <a:t>5</a:t>
            </a:fld>
            <a:endParaRPr kumimoji="1" lang="ja-JP" altLang="en-US"/>
          </a:p>
        </p:txBody>
      </p:sp>
      <p:grpSp>
        <p:nvGrpSpPr>
          <p:cNvPr id="12" name="グループ化 11">
            <a:extLst>
              <a:ext uri="{FF2B5EF4-FFF2-40B4-BE49-F238E27FC236}">
                <a16:creationId xmlns:a16="http://schemas.microsoft.com/office/drawing/2014/main" id="{66FB4F5E-68F2-4901-A967-F45B1E856E9E}"/>
              </a:ext>
            </a:extLst>
          </p:cNvPr>
          <p:cNvGrpSpPr/>
          <p:nvPr/>
        </p:nvGrpSpPr>
        <p:grpSpPr>
          <a:xfrm>
            <a:off x="3416168" y="4260711"/>
            <a:ext cx="2183549" cy="1237685"/>
            <a:chOff x="1069445" y="3689444"/>
            <a:chExt cx="1864089" cy="1054431"/>
          </a:xfrm>
        </p:grpSpPr>
        <p:graphicFrame>
          <p:nvGraphicFramePr>
            <p:cNvPr id="19" name="オブジェクト 18">
              <a:extLst>
                <a:ext uri="{FF2B5EF4-FFF2-40B4-BE49-F238E27FC236}">
                  <a16:creationId xmlns:a16="http://schemas.microsoft.com/office/drawing/2014/main" id="{EB8E8A85-0A3A-47CF-A581-42CD551747F8}"/>
                </a:ext>
              </a:extLst>
            </p:cNvPr>
            <p:cNvGraphicFramePr>
              <a:graphicFrameLocks noChangeAspect="1"/>
            </p:cNvGraphicFramePr>
            <p:nvPr>
              <p:extLst>
                <p:ext uri="{D42A27DB-BD31-4B8C-83A1-F6EECF244321}">
                  <p14:modId xmlns:p14="http://schemas.microsoft.com/office/powerpoint/2010/main" val="2161190093"/>
                </p:ext>
              </p:extLst>
            </p:nvPr>
          </p:nvGraphicFramePr>
          <p:xfrm>
            <a:off x="1069445" y="3689444"/>
            <a:ext cx="1864089" cy="973778"/>
          </p:xfrm>
          <a:graphic>
            <a:graphicData uri="http://schemas.openxmlformats.org/presentationml/2006/ole">
              <mc:AlternateContent xmlns:mc="http://schemas.openxmlformats.org/markup-compatibility/2006">
                <mc:Choice xmlns:v="urn:schemas-microsoft-com:vml" Requires="v">
                  <p:oleObj name="Equation" r:id="rId4" imgW="850680" imgH="444240" progId="Equation.DSMT4">
                    <p:embed/>
                  </p:oleObj>
                </mc:Choice>
                <mc:Fallback>
                  <p:oleObj name="Equation" r:id="rId4" imgW="850680" imgH="444240" progId="Equation.DSMT4">
                    <p:embed/>
                    <p:pic>
                      <p:nvPicPr>
                        <p:cNvPr id="6" name="オブジェクト 5">
                          <a:extLst>
                            <a:ext uri="{FF2B5EF4-FFF2-40B4-BE49-F238E27FC236}">
                              <a16:creationId xmlns:a16="http://schemas.microsoft.com/office/drawing/2014/main" id="{1B91895D-8271-477B-A430-1AA33375EE21}"/>
                            </a:ext>
                          </a:extLst>
                        </p:cNvPr>
                        <p:cNvPicPr/>
                        <p:nvPr/>
                      </p:nvPicPr>
                      <p:blipFill>
                        <a:blip r:embed="rId5"/>
                        <a:stretch>
                          <a:fillRect/>
                        </a:stretch>
                      </p:blipFill>
                      <p:spPr>
                        <a:xfrm>
                          <a:off x="1069445" y="3689444"/>
                          <a:ext cx="1864089" cy="973778"/>
                        </a:xfrm>
                        <a:prstGeom prst="rect">
                          <a:avLst/>
                        </a:prstGeom>
                      </p:spPr>
                    </p:pic>
                  </p:oleObj>
                </mc:Fallback>
              </mc:AlternateContent>
            </a:graphicData>
          </a:graphic>
        </p:graphicFrame>
        <p:sp>
          <p:nvSpPr>
            <p:cNvPr id="6" name="楕円 5">
              <a:extLst>
                <a:ext uri="{FF2B5EF4-FFF2-40B4-BE49-F238E27FC236}">
                  <a16:creationId xmlns:a16="http://schemas.microsoft.com/office/drawing/2014/main" id="{99623A44-164F-4DA3-8537-BAA50830A920}"/>
                </a:ext>
              </a:extLst>
            </p:cNvPr>
            <p:cNvSpPr/>
            <p:nvPr/>
          </p:nvSpPr>
          <p:spPr>
            <a:xfrm>
              <a:off x="2223639" y="4274661"/>
              <a:ext cx="324000" cy="3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C984F630-2AAA-40F2-B7A1-E84E5EDE695B}"/>
                </a:ext>
              </a:extLst>
            </p:cNvPr>
            <p:cNvSpPr/>
            <p:nvPr/>
          </p:nvSpPr>
          <p:spPr>
            <a:xfrm>
              <a:off x="1961758" y="3694233"/>
              <a:ext cx="432000" cy="43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141669AB-5234-4101-B92E-2EBF706F9F54}"/>
                </a:ext>
              </a:extLst>
            </p:cNvPr>
            <p:cNvCxnSpPr>
              <a:cxnSpLocks/>
            </p:cNvCxnSpPr>
            <p:nvPr/>
          </p:nvCxnSpPr>
          <p:spPr>
            <a:xfrm>
              <a:off x="2720351" y="4365359"/>
              <a:ext cx="0" cy="378516"/>
            </a:xfrm>
            <a:prstGeom prst="straightConnector1">
              <a:avLst/>
            </a:prstGeom>
            <a:ln w="57150">
              <a:solidFill>
                <a:srgbClr val="0000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8E76789-1C26-4E15-8B13-B5A9D283D3BF}"/>
                </a:ext>
              </a:extLst>
            </p:cNvPr>
            <p:cNvCxnSpPr>
              <a:cxnSpLocks/>
            </p:cNvCxnSpPr>
            <p:nvPr/>
          </p:nvCxnSpPr>
          <p:spPr>
            <a:xfrm flipV="1">
              <a:off x="2547639" y="3709548"/>
              <a:ext cx="0" cy="378516"/>
            </a:xfrm>
            <a:prstGeom prst="straightConnector1">
              <a:avLst/>
            </a:prstGeom>
            <a:ln w="57150">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FEF005B-3F5E-4C5D-A80D-EF97A16B8CED}"/>
              </a:ext>
            </a:extLst>
          </p:cNvPr>
          <p:cNvGrpSpPr/>
          <p:nvPr/>
        </p:nvGrpSpPr>
        <p:grpSpPr>
          <a:xfrm>
            <a:off x="254041" y="853488"/>
            <a:ext cx="8640000" cy="1705171"/>
            <a:chOff x="254041" y="800324"/>
            <a:chExt cx="8640000" cy="1705171"/>
          </a:xfrm>
        </p:grpSpPr>
        <p:sp>
          <p:nvSpPr>
            <p:cNvPr id="8" name="正方形/長方形 7">
              <a:extLst>
                <a:ext uri="{FF2B5EF4-FFF2-40B4-BE49-F238E27FC236}">
                  <a16:creationId xmlns:a16="http://schemas.microsoft.com/office/drawing/2014/main" id="{774E793B-6DCD-461F-8398-1E442E7DF6DA}"/>
                </a:ext>
              </a:extLst>
            </p:cNvPr>
            <p:cNvSpPr/>
            <p:nvPr/>
          </p:nvSpPr>
          <p:spPr>
            <a:xfrm>
              <a:off x="254041" y="800324"/>
              <a:ext cx="8640000" cy="1705171"/>
            </a:xfrm>
            <a:prstGeom prst="rect">
              <a:avLst/>
            </a:prstGeom>
            <a:no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DAF33BA-B933-43F6-99DD-E673ABD8E48C}"/>
                </a:ext>
              </a:extLst>
            </p:cNvPr>
            <p:cNvSpPr txBox="1"/>
            <p:nvPr/>
          </p:nvSpPr>
          <p:spPr>
            <a:xfrm>
              <a:off x="335633" y="819027"/>
              <a:ext cx="8476816" cy="1667764"/>
            </a:xfrm>
            <a:prstGeom prst="rect">
              <a:avLst/>
            </a:prstGeom>
            <a:noFill/>
          </p:spPr>
          <p:txBody>
            <a:bodyPr wrap="square" rtlCol="0" anchor="ctr">
              <a:spAutoFit/>
            </a:bodyPr>
            <a:lstStyle/>
            <a:p>
              <a:pPr>
                <a:lnSpc>
                  <a:spcPct val="150000"/>
                </a:lnSpc>
              </a:pPr>
              <a:r>
                <a:rPr kumimoji="1" lang="en-US" altLang="ja-JP" sz="2400" b="1" dirty="0"/>
                <a:t>Sn</a:t>
              </a:r>
              <a:r>
                <a:rPr kumimoji="1" lang="ja-JP" altLang="en-US" sz="2400" b="1" dirty="0"/>
                <a:t>サイトを</a:t>
              </a:r>
              <a:r>
                <a:rPr kumimoji="1" lang="en-US" altLang="ja-JP" sz="2400" b="1" dirty="0"/>
                <a:t>Sb</a:t>
              </a:r>
              <a:r>
                <a:rPr kumimoji="1" lang="ja-JP" altLang="en-US" sz="2400" b="1" dirty="0"/>
                <a:t>置換することでハーフホイスラー合金</a:t>
              </a:r>
              <a:r>
                <a:rPr kumimoji="1" lang="en-US" altLang="ja-JP" sz="2400" b="1" dirty="0" err="1"/>
                <a:t>TiNiSn</a:t>
              </a:r>
              <a:r>
                <a:rPr kumimoji="1" lang="ja-JP" altLang="en-US" sz="2400" b="1" dirty="0"/>
                <a:t>の熱電特性を向上させるとともに、低温から中温域の温度依存性を評価する。</a:t>
              </a:r>
            </a:p>
          </p:txBody>
        </p:sp>
      </p:grpSp>
      <p:sp>
        <p:nvSpPr>
          <p:cNvPr id="23" name="テキスト ボックス 22">
            <a:extLst>
              <a:ext uri="{FF2B5EF4-FFF2-40B4-BE49-F238E27FC236}">
                <a16:creationId xmlns:a16="http://schemas.microsoft.com/office/drawing/2014/main" id="{F0535D60-C01F-42C7-8B1A-E2FB16F9C59E}"/>
              </a:ext>
            </a:extLst>
          </p:cNvPr>
          <p:cNvSpPr txBox="1"/>
          <p:nvPr/>
        </p:nvSpPr>
        <p:spPr>
          <a:xfrm>
            <a:off x="5823504" y="3962963"/>
            <a:ext cx="3701143" cy="1880579"/>
          </a:xfrm>
          <a:prstGeom prst="rect">
            <a:avLst/>
          </a:prstGeom>
          <a:noFill/>
        </p:spPr>
        <p:txBody>
          <a:bodyPr wrap="square" rtlCol="0">
            <a:spAutoFit/>
          </a:bodyPr>
          <a:lstStyle/>
          <a:p>
            <a:pPr>
              <a:lnSpc>
                <a:spcPct val="150000"/>
              </a:lnSpc>
            </a:pPr>
            <a:r>
              <a:rPr kumimoji="1" lang="en-US" altLang="ja-JP" sz="2000" i="1" dirty="0">
                <a:latin typeface="Times New Roman" panose="02020603050405020304" pitchFamily="18" charset="0"/>
                <a:cs typeface="Times New Roman" panose="02020603050405020304" pitchFamily="18" charset="0"/>
              </a:rPr>
              <a:t>S</a:t>
            </a:r>
            <a:r>
              <a:rPr kumimoji="1" lang="ja-JP" altLang="en-US" sz="2000" dirty="0"/>
              <a:t>：ゼーベック係数</a:t>
            </a:r>
            <a:r>
              <a:rPr kumimoji="1" lang="en-US" altLang="ja-JP" sz="2000" dirty="0"/>
              <a:t>[</a:t>
            </a:r>
            <a:r>
              <a:rPr kumimoji="1" lang="en-US" altLang="ja-JP" sz="2000" dirty="0" err="1">
                <a:latin typeface="Times New Roman" panose="02020603050405020304" pitchFamily="18" charset="0"/>
                <a:cs typeface="Times New Roman" panose="02020603050405020304" pitchFamily="18" charset="0"/>
              </a:rPr>
              <a:t>μV</a:t>
            </a:r>
            <a:r>
              <a:rPr kumimoji="1" lang="en-US" altLang="ja-JP" sz="2000" dirty="0">
                <a:latin typeface="Times New Roman" panose="02020603050405020304" pitchFamily="18" charset="0"/>
                <a:cs typeface="Times New Roman" panose="02020603050405020304" pitchFamily="18" charset="0"/>
              </a:rPr>
              <a:t>/K</a:t>
            </a:r>
            <a:r>
              <a:rPr kumimoji="1" lang="en-US" altLang="ja-JP" sz="2000" dirty="0"/>
              <a:t>]</a:t>
            </a:r>
          </a:p>
          <a:p>
            <a:pPr>
              <a:lnSpc>
                <a:spcPct val="150000"/>
              </a:lnSpc>
            </a:pPr>
            <a:r>
              <a:rPr kumimoji="1" lang="en-US" altLang="ja-JP" sz="2000" i="1" dirty="0">
                <a:latin typeface="Times New Roman" panose="02020603050405020304" pitchFamily="18" charset="0"/>
                <a:cs typeface="Times New Roman" panose="02020603050405020304" pitchFamily="18" charset="0"/>
              </a:rPr>
              <a:t>ρ</a:t>
            </a:r>
            <a:r>
              <a:rPr kumimoji="1" lang="ja-JP" altLang="en-US" sz="2000" dirty="0"/>
              <a:t>：電気抵抗率</a:t>
            </a:r>
            <a:r>
              <a:rPr kumimoji="1" lang="en-US" altLang="ja-JP" sz="2000" dirty="0"/>
              <a:t>[</a:t>
            </a:r>
            <a:r>
              <a:rPr kumimoji="1" lang="en-US" altLang="ja-JP" sz="2000" dirty="0" err="1">
                <a:latin typeface="Times New Roman" panose="02020603050405020304" pitchFamily="18" charset="0"/>
                <a:cs typeface="Times New Roman" panose="02020603050405020304" pitchFamily="18" charset="0"/>
              </a:rPr>
              <a:t>Ωcm</a:t>
            </a:r>
            <a:r>
              <a:rPr kumimoji="1" lang="en-US" altLang="ja-JP" sz="2000" dirty="0"/>
              <a:t>]</a:t>
            </a:r>
          </a:p>
          <a:p>
            <a:pPr>
              <a:lnSpc>
                <a:spcPct val="150000"/>
              </a:lnSpc>
            </a:pPr>
            <a:r>
              <a:rPr kumimoji="1" lang="en-US" altLang="ja-JP" sz="2000" i="1" dirty="0">
                <a:latin typeface="Times New Roman" panose="02020603050405020304" pitchFamily="18" charset="0"/>
                <a:cs typeface="Times New Roman" panose="02020603050405020304" pitchFamily="18" charset="0"/>
              </a:rPr>
              <a:t>κ</a:t>
            </a:r>
            <a:r>
              <a:rPr kumimoji="1" lang="ja-JP" altLang="en-US" sz="2000" dirty="0"/>
              <a:t>：熱伝導率</a:t>
            </a:r>
            <a:r>
              <a:rPr kumimoji="1" lang="en-US" altLang="ja-JP" sz="2000" dirty="0"/>
              <a:t>[</a:t>
            </a:r>
            <a:r>
              <a:rPr kumimoji="1" lang="en-US" altLang="ja-JP" sz="2000" dirty="0">
                <a:latin typeface="Times New Roman" panose="02020603050405020304" pitchFamily="18" charset="0"/>
                <a:cs typeface="Times New Roman" panose="02020603050405020304" pitchFamily="18" charset="0"/>
              </a:rPr>
              <a:t>W/</a:t>
            </a:r>
            <a:r>
              <a:rPr kumimoji="1" lang="en-US" altLang="ja-JP" sz="2000" dirty="0" err="1">
                <a:latin typeface="Times New Roman" panose="02020603050405020304" pitchFamily="18" charset="0"/>
                <a:cs typeface="Times New Roman" panose="02020603050405020304" pitchFamily="18" charset="0"/>
              </a:rPr>
              <a:t>mK</a:t>
            </a:r>
            <a:r>
              <a:rPr kumimoji="1" lang="en-US" altLang="ja-JP" sz="2000" dirty="0"/>
              <a:t>]</a:t>
            </a:r>
          </a:p>
          <a:p>
            <a:pPr>
              <a:lnSpc>
                <a:spcPct val="150000"/>
              </a:lnSpc>
            </a:pPr>
            <a:r>
              <a:rPr kumimoji="1" lang="en-US" altLang="ja-JP" sz="2000" i="1" dirty="0">
                <a:latin typeface="Times New Roman" panose="02020603050405020304" pitchFamily="18" charset="0"/>
                <a:cs typeface="Times New Roman" panose="02020603050405020304" pitchFamily="18" charset="0"/>
              </a:rPr>
              <a:t>T</a:t>
            </a:r>
            <a:r>
              <a:rPr kumimoji="1" lang="ja-JP" altLang="en-US" sz="2000" dirty="0"/>
              <a:t>：絶対温度</a:t>
            </a:r>
            <a:r>
              <a:rPr kumimoji="1" lang="en-US" altLang="ja-JP" sz="2000" dirty="0"/>
              <a:t>[</a:t>
            </a:r>
            <a:r>
              <a:rPr kumimoji="1" lang="en-US" altLang="ja-JP" sz="2000" dirty="0">
                <a:latin typeface="Times New Roman" panose="02020603050405020304" pitchFamily="18" charset="0"/>
                <a:cs typeface="Times New Roman" panose="02020603050405020304" pitchFamily="18" charset="0"/>
              </a:rPr>
              <a:t>K</a:t>
            </a:r>
            <a:r>
              <a:rPr kumimoji="1" lang="en-US" altLang="ja-JP" sz="2000" dirty="0"/>
              <a:t>]</a:t>
            </a:r>
            <a:endParaRPr kumimoji="1" lang="en-US" altLang="ja-JP" sz="2000" i="1" dirty="0"/>
          </a:p>
        </p:txBody>
      </p:sp>
      <p:sp>
        <p:nvSpPr>
          <p:cNvPr id="24" name="大かっこ 23">
            <a:extLst>
              <a:ext uri="{FF2B5EF4-FFF2-40B4-BE49-F238E27FC236}">
                <a16:creationId xmlns:a16="http://schemas.microsoft.com/office/drawing/2014/main" id="{945E837A-6DAB-4516-8038-C4825FB6F234}"/>
              </a:ext>
            </a:extLst>
          </p:cNvPr>
          <p:cNvSpPr/>
          <p:nvPr/>
        </p:nvSpPr>
        <p:spPr>
          <a:xfrm>
            <a:off x="5764234" y="3993676"/>
            <a:ext cx="3188371" cy="1806780"/>
          </a:xfrm>
          <a:prstGeom prst="bracketPair">
            <a:avLst>
              <a:gd name="adj" fmla="val 91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8740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矢印: 山形 13">
            <a:extLst>
              <a:ext uri="{FF2B5EF4-FFF2-40B4-BE49-F238E27FC236}">
                <a16:creationId xmlns:a16="http://schemas.microsoft.com/office/drawing/2014/main" id="{6FD8CA2D-6FFC-4A2D-A583-2EA71DC82F79}"/>
              </a:ext>
            </a:extLst>
          </p:cNvPr>
          <p:cNvSpPr/>
          <p:nvPr/>
        </p:nvSpPr>
        <p:spPr>
          <a:xfrm>
            <a:off x="1276670" y="1462351"/>
            <a:ext cx="2340000" cy="142335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矢印: 山形 14">
            <a:extLst>
              <a:ext uri="{FF2B5EF4-FFF2-40B4-BE49-F238E27FC236}">
                <a16:creationId xmlns:a16="http://schemas.microsoft.com/office/drawing/2014/main" id="{C790C92D-A960-4F55-897E-3DF4A58D50C7}"/>
              </a:ext>
            </a:extLst>
          </p:cNvPr>
          <p:cNvSpPr/>
          <p:nvPr/>
        </p:nvSpPr>
        <p:spPr>
          <a:xfrm>
            <a:off x="3617070" y="1462351"/>
            <a:ext cx="2340000" cy="142335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矢印: 山形 15">
            <a:extLst>
              <a:ext uri="{FF2B5EF4-FFF2-40B4-BE49-F238E27FC236}">
                <a16:creationId xmlns:a16="http://schemas.microsoft.com/office/drawing/2014/main" id="{BE407BD3-89E7-47B9-8712-BBF1ED2E292A}"/>
              </a:ext>
            </a:extLst>
          </p:cNvPr>
          <p:cNvSpPr/>
          <p:nvPr/>
        </p:nvSpPr>
        <p:spPr>
          <a:xfrm>
            <a:off x="5957470" y="1462351"/>
            <a:ext cx="2340000" cy="142335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実験方法</a:t>
            </a:r>
          </a:p>
        </p:txBody>
      </p:sp>
      <p:sp>
        <p:nvSpPr>
          <p:cNvPr id="10" name="テキスト ボックス 9">
            <a:extLst>
              <a:ext uri="{FF2B5EF4-FFF2-40B4-BE49-F238E27FC236}">
                <a16:creationId xmlns:a16="http://schemas.microsoft.com/office/drawing/2014/main" id="{936BBD41-8920-4625-A7B7-1DBE35D0FC1D}"/>
              </a:ext>
            </a:extLst>
          </p:cNvPr>
          <p:cNvSpPr txBox="1"/>
          <p:nvPr/>
        </p:nvSpPr>
        <p:spPr>
          <a:xfrm>
            <a:off x="1050957" y="1587240"/>
            <a:ext cx="2016000" cy="1138773"/>
          </a:xfrm>
          <a:prstGeom prst="rect">
            <a:avLst/>
          </a:prstGeom>
          <a:solidFill>
            <a:schemeClr val="accent1">
              <a:lumMod val="20000"/>
              <a:lumOff val="80000"/>
              <a:alpha val="69804"/>
            </a:schemeClr>
          </a:solidFill>
          <a:ln>
            <a:noFill/>
          </a:ln>
          <a:effectLst/>
        </p:spPr>
        <p:txBody>
          <a:bodyPr wrap="square" rtlCol="0" anchor="ctr">
            <a:spAutoFit/>
          </a:bodyPr>
          <a:lstStyle/>
          <a:p>
            <a:pPr algn="ctr"/>
            <a:r>
              <a:rPr kumimoji="1" lang="ja-JP" altLang="en-US" sz="2400" dirty="0">
                <a:latin typeface="+mn-ea"/>
              </a:rPr>
              <a:t>秤量</a:t>
            </a:r>
            <a:endParaRPr kumimoji="1" lang="en-US" altLang="ja-JP" sz="2400" dirty="0">
              <a:latin typeface="+mn-ea"/>
            </a:endParaRPr>
          </a:p>
          <a:p>
            <a:pPr algn="ctr"/>
            <a:r>
              <a:rPr kumimoji="1" lang="en-US" altLang="ja-JP" sz="2400" dirty="0">
                <a:latin typeface="+mn-ea"/>
              </a:rPr>
              <a:t>x=0.01</a:t>
            </a:r>
            <a:r>
              <a:rPr kumimoji="1" lang="ja-JP" altLang="en-US" sz="2400" dirty="0">
                <a:latin typeface="+mn-ea"/>
              </a:rPr>
              <a:t>～</a:t>
            </a:r>
            <a:r>
              <a:rPr kumimoji="1" lang="en-US" altLang="ja-JP" sz="2400" dirty="0">
                <a:latin typeface="+mn-ea"/>
              </a:rPr>
              <a:t>0.09</a:t>
            </a:r>
          </a:p>
          <a:p>
            <a:pPr algn="ctr"/>
            <a:r>
              <a:rPr kumimoji="1" lang="en-US" altLang="ja-JP" sz="2000" dirty="0">
                <a:latin typeface="+mn-ea"/>
              </a:rPr>
              <a:t>(Sn,Sb+1wt%)</a:t>
            </a:r>
          </a:p>
        </p:txBody>
      </p:sp>
      <p:sp>
        <p:nvSpPr>
          <p:cNvPr id="11" name="テキスト ボックス 10">
            <a:extLst>
              <a:ext uri="{FF2B5EF4-FFF2-40B4-BE49-F238E27FC236}">
                <a16:creationId xmlns:a16="http://schemas.microsoft.com/office/drawing/2014/main" id="{D03D5137-8DCC-4996-8C75-0D241122C8D1}"/>
              </a:ext>
            </a:extLst>
          </p:cNvPr>
          <p:cNvSpPr txBox="1"/>
          <p:nvPr/>
        </p:nvSpPr>
        <p:spPr>
          <a:xfrm>
            <a:off x="3510107" y="1753692"/>
            <a:ext cx="2016000" cy="830997"/>
          </a:xfrm>
          <a:prstGeom prst="rect">
            <a:avLst/>
          </a:prstGeom>
          <a:solidFill>
            <a:schemeClr val="accent1">
              <a:lumMod val="20000"/>
              <a:lumOff val="80000"/>
              <a:alpha val="69804"/>
            </a:schemeClr>
          </a:solidFill>
          <a:ln>
            <a:noFill/>
          </a:ln>
          <a:effectLst/>
        </p:spPr>
        <p:txBody>
          <a:bodyPr wrap="square" rtlCol="0" anchor="ctr">
            <a:spAutoFit/>
          </a:bodyPr>
          <a:lstStyle/>
          <a:p>
            <a:pPr algn="ctr"/>
            <a:r>
              <a:rPr kumimoji="1" lang="ja-JP" altLang="en-US" sz="2400" dirty="0">
                <a:latin typeface="+mn-ea"/>
              </a:rPr>
              <a:t>アーク溶解</a:t>
            </a:r>
            <a:endParaRPr kumimoji="1" lang="en-US" altLang="ja-JP" sz="2400" dirty="0">
              <a:latin typeface="+mn-ea"/>
            </a:endParaRPr>
          </a:p>
          <a:p>
            <a:pPr algn="ctr"/>
            <a:r>
              <a:rPr kumimoji="1" lang="en-US" altLang="ja-JP" sz="2400" dirty="0">
                <a:latin typeface="+mn-ea"/>
              </a:rPr>
              <a:t>NC</a:t>
            </a:r>
            <a:r>
              <a:rPr kumimoji="1" lang="ja-JP" altLang="en-US" sz="2400" dirty="0">
                <a:latin typeface="+mn-ea"/>
              </a:rPr>
              <a:t>ワイヤ加工</a:t>
            </a:r>
          </a:p>
        </p:txBody>
      </p:sp>
      <p:sp>
        <p:nvSpPr>
          <p:cNvPr id="12" name="テキスト ボックス 11">
            <a:extLst>
              <a:ext uri="{FF2B5EF4-FFF2-40B4-BE49-F238E27FC236}">
                <a16:creationId xmlns:a16="http://schemas.microsoft.com/office/drawing/2014/main" id="{83D7B8F3-9645-4B56-B106-580822ADBCD9}"/>
              </a:ext>
            </a:extLst>
          </p:cNvPr>
          <p:cNvSpPr txBox="1"/>
          <p:nvPr/>
        </p:nvSpPr>
        <p:spPr>
          <a:xfrm>
            <a:off x="5838320" y="1749969"/>
            <a:ext cx="2016000" cy="900000"/>
          </a:xfrm>
          <a:prstGeom prst="rect">
            <a:avLst/>
          </a:prstGeom>
          <a:solidFill>
            <a:schemeClr val="accent1">
              <a:lumMod val="20000"/>
              <a:lumOff val="80000"/>
              <a:alpha val="69804"/>
            </a:schemeClr>
          </a:solidFill>
          <a:ln>
            <a:noFill/>
          </a:ln>
          <a:effectLst/>
        </p:spPr>
        <p:txBody>
          <a:bodyPr wrap="square" rtlCol="0" anchor="ctr">
            <a:spAutoFit/>
          </a:bodyPr>
          <a:lstStyle/>
          <a:p>
            <a:pPr algn="ctr"/>
            <a:r>
              <a:rPr kumimoji="1" lang="ja-JP" altLang="en-US" sz="2400" dirty="0">
                <a:latin typeface="+mn-ea"/>
              </a:rPr>
              <a:t>真空下熱処理</a:t>
            </a:r>
            <a:endParaRPr kumimoji="1" lang="en-US" altLang="ja-JP" sz="2400" dirty="0">
              <a:latin typeface="+mn-ea"/>
            </a:endParaRPr>
          </a:p>
          <a:p>
            <a:pPr algn="ctr"/>
            <a:r>
              <a:rPr kumimoji="1" lang="ja-JP" altLang="en-US" sz="2000" dirty="0">
                <a:latin typeface="+mn-ea"/>
              </a:rPr>
              <a:t>（</a:t>
            </a:r>
            <a:r>
              <a:rPr kumimoji="1" lang="en-US" altLang="ja-JP" sz="2000" dirty="0">
                <a:latin typeface="+mn-ea"/>
              </a:rPr>
              <a:t>800</a:t>
            </a:r>
            <a:r>
              <a:rPr kumimoji="1" lang="ja-JP" altLang="en-US" sz="2000" dirty="0">
                <a:latin typeface="+mn-ea"/>
              </a:rPr>
              <a:t>℃</a:t>
            </a:r>
            <a:r>
              <a:rPr kumimoji="1" lang="en-US" altLang="ja-JP" sz="2000" dirty="0">
                <a:latin typeface="+mn-ea"/>
              </a:rPr>
              <a:t>168h</a:t>
            </a:r>
            <a:r>
              <a:rPr kumimoji="1" lang="ja-JP" altLang="en-US" sz="2000" dirty="0">
                <a:latin typeface="+mn-ea"/>
              </a:rPr>
              <a:t>）</a:t>
            </a:r>
          </a:p>
        </p:txBody>
      </p:sp>
      <p:sp>
        <p:nvSpPr>
          <p:cNvPr id="13" name="テキスト ボックス 12">
            <a:extLst>
              <a:ext uri="{FF2B5EF4-FFF2-40B4-BE49-F238E27FC236}">
                <a16:creationId xmlns:a16="http://schemas.microsoft.com/office/drawing/2014/main" id="{863A6710-E138-4ADF-91B4-217045A4B2A6}"/>
              </a:ext>
            </a:extLst>
          </p:cNvPr>
          <p:cNvSpPr txBox="1"/>
          <p:nvPr/>
        </p:nvSpPr>
        <p:spPr>
          <a:xfrm>
            <a:off x="251531" y="3627370"/>
            <a:ext cx="9006770" cy="2246769"/>
          </a:xfrm>
          <a:prstGeom prst="rect">
            <a:avLst/>
          </a:prstGeom>
          <a:noFill/>
          <a:ln>
            <a:noFill/>
          </a:ln>
          <a:effectLst/>
        </p:spPr>
        <p:txBody>
          <a:bodyPr wrap="square" rtlCol="0">
            <a:spAutoFit/>
          </a:bodyPr>
          <a:lstStyle/>
          <a:p>
            <a:pPr marL="342900" indent="-342900">
              <a:buFont typeface="Wingdings" panose="05000000000000000000" pitchFamily="2" charset="2"/>
              <a:buChar char="n"/>
            </a:pPr>
            <a:r>
              <a:rPr kumimoji="1" lang="ja-JP" altLang="en-US" sz="2000" dirty="0">
                <a:latin typeface="+mn-ea"/>
              </a:rPr>
              <a:t>結晶構造解析：</a:t>
            </a:r>
            <a:r>
              <a:rPr kumimoji="1" lang="en-US" altLang="ja-JP" sz="2000" dirty="0">
                <a:latin typeface="+mn-ea"/>
              </a:rPr>
              <a:t>XRD</a:t>
            </a:r>
            <a:r>
              <a:rPr kumimoji="1" lang="ja-JP" altLang="en-US" sz="2000" dirty="0">
                <a:latin typeface="+mn-ea"/>
              </a:rPr>
              <a:t>測定</a:t>
            </a:r>
            <a:r>
              <a:rPr kumimoji="1" lang="en-US" altLang="ja-JP" sz="2000" dirty="0">
                <a:latin typeface="+mn-ea"/>
              </a:rPr>
              <a:t>(</a:t>
            </a:r>
            <a:r>
              <a:rPr kumimoji="1" lang="en-US" altLang="ja-JP" sz="2000" dirty="0" err="1">
                <a:latin typeface="+mn-ea"/>
              </a:rPr>
              <a:t>SmartLab</a:t>
            </a:r>
            <a:r>
              <a:rPr kumimoji="1" lang="en-US" altLang="ja-JP" sz="2000" dirty="0">
                <a:latin typeface="+mn-ea"/>
              </a:rPr>
              <a:t>)</a:t>
            </a:r>
            <a:r>
              <a:rPr kumimoji="1" lang="ja-JP" altLang="en-US" sz="2000" dirty="0">
                <a:latin typeface="+mn-ea"/>
              </a:rPr>
              <a:t>、リートベルト解析（</a:t>
            </a:r>
            <a:r>
              <a:rPr kumimoji="1" lang="en-US" altLang="ja-JP" sz="2000" dirty="0">
                <a:latin typeface="+mn-ea"/>
              </a:rPr>
              <a:t>RIETAN-FP</a:t>
            </a:r>
            <a:r>
              <a:rPr kumimoji="1" lang="ja-JP" altLang="en-US" sz="2000" dirty="0">
                <a:latin typeface="+mn-ea"/>
              </a:rPr>
              <a:t>）</a:t>
            </a:r>
            <a:endParaRPr kumimoji="1" lang="en-US" altLang="ja-JP" sz="2000" dirty="0">
              <a:latin typeface="+mn-ea"/>
            </a:endParaRPr>
          </a:p>
          <a:p>
            <a:pPr marL="342900" indent="-342900">
              <a:buFont typeface="Wingdings" panose="05000000000000000000" pitchFamily="2" charset="2"/>
              <a:buChar char="n"/>
            </a:pPr>
            <a:r>
              <a:rPr kumimoji="1" lang="ja-JP" altLang="en-US" sz="2000" dirty="0">
                <a:latin typeface="+mn-ea"/>
              </a:rPr>
              <a:t>熱電特性　　：</a:t>
            </a:r>
            <a:r>
              <a:rPr kumimoji="1" lang="en-US" altLang="ja-JP" sz="2000" i="1" dirty="0">
                <a:latin typeface="Times New Roman" panose="02020603050405020304" pitchFamily="18" charset="0"/>
                <a:cs typeface="Times New Roman" panose="02020603050405020304" pitchFamily="18" charset="0"/>
              </a:rPr>
              <a:t>ρ </a:t>
            </a:r>
            <a:r>
              <a:rPr kumimoji="1" lang="ja-JP" altLang="en-US" sz="2000" dirty="0">
                <a:latin typeface="+mn-ea"/>
              </a:rPr>
              <a:t>電気抵抗率　　</a:t>
            </a:r>
            <a:br>
              <a:rPr kumimoji="1" lang="en-US" altLang="ja-JP" sz="2000" dirty="0">
                <a:latin typeface="+mn-ea"/>
              </a:rPr>
            </a:br>
            <a:r>
              <a:rPr kumimoji="1" lang="ja-JP" altLang="en-US" sz="2000" dirty="0">
                <a:latin typeface="+mn-ea"/>
              </a:rPr>
              <a:t>　　　　　　　</a:t>
            </a:r>
            <a:r>
              <a:rPr kumimoji="1" lang="en-US" altLang="ja-JP" sz="2000" dirty="0">
                <a:latin typeface="+mn-ea"/>
              </a:rPr>
              <a:t>…</a:t>
            </a:r>
            <a:r>
              <a:rPr kumimoji="1" lang="ja-JP" altLang="en-US" sz="2000" dirty="0">
                <a:latin typeface="+mn-ea"/>
              </a:rPr>
              <a:t>直流四端子法（</a:t>
            </a:r>
            <a:r>
              <a:rPr kumimoji="1" lang="en-US" altLang="ja-JP" sz="2000" dirty="0">
                <a:latin typeface="+mn-ea"/>
              </a:rPr>
              <a:t>ResiTest8300</a:t>
            </a:r>
            <a:r>
              <a:rPr kumimoji="1" lang="ja-JP" altLang="en-US" sz="2000" dirty="0">
                <a:latin typeface="+mn-ea"/>
              </a:rPr>
              <a:t>・自作熱電特性評価装置）</a:t>
            </a:r>
            <a:br>
              <a:rPr kumimoji="1" lang="en-US" altLang="ja-JP" sz="2000" dirty="0">
                <a:latin typeface="+mn-ea"/>
              </a:rPr>
            </a:br>
            <a:r>
              <a:rPr kumimoji="1" lang="ja-JP" altLang="en-US" sz="2000" dirty="0">
                <a:latin typeface="+mn-ea"/>
              </a:rPr>
              <a:t>　　　　　　　</a:t>
            </a:r>
            <a:r>
              <a:rPr kumimoji="1" lang="en-US" altLang="ja-JP" sz="2000" i="1" dirty="0">
                <a:latin typeface="Times New Roman" panose="02020603050405020304" pitchFamily="18" charset="0"/>
                <a:cs typeface="Times New Roman" panose="02020603050405020304" pitchFamily="18" charset="0"/>
              </a:rPr>
              <a:t>S </a:t>
            </a:r>
            <a:r>
              <a:rPr kumimoji="1" lang="ja-JP" altLang="en-US" sz="2000" dirty="0">
                <a:latin typeface="+mn-ea"/>
              </a:rPr>
              <a:t>ゼーベック係数</a:t>
            </a:r>
            <a:br>
              <a:rPr kumimoji="1" lang="en-US" altLang="ja-JP" sz="2000" dirty="0">
                <a:latin typeface="+mn-ea"/>
              </a:rPr>
            </a:br>
            <a:r>
              <a:rPr kumimoji="1" lang="ja-JP" altLang="en-US" sz="2000" dirty="0">
                <a:latin typeface="+mn-ea"/>
              </a:rPr>
              <a:t>　　　　　　　</a:t>
            </a:r>
            <a:r>
              <a:rPr kumimoji="1" lang="en-US" altLang="ja-JP" sz="2000" dirty="0">
                <a:latin typeface="+mn-ea"/>
              </a:rPr>
              <a:t>…</a:t>
            </a:r>
            <a:r>
              <a:rPr kumimoji="1" lang="ja-JP" altLang="en-US" sz="2000" dirty="0">
                <a:latin typeface="+mn-ea"/>
              </a:rPr>
              <a:t>定常直流法（</a:t>
            </a:r>
            <a:r>
              <a:rPr kumimoji="1" lang="en-US" altLang="ja-JP" sz="2000" dirty="0">
                <a:latin typeface="+mn-ea"/>
              </a:rPr>
              <a:t>ResiTest8300</a:t>
            </a:r>
            <a:r>
              <a:rPr kumimoji="1" lang="ja-JP" altLang="en-US" sz="2000" dirty="0">
                <a:latin typeface="+mn-ea"/>
              </a:rPr>
              <a:t>・自作熱電特性評価装置）</a:t>
            </a:r>
            <a:br>
              <a:rPr kumimoji="1" lang="en-US" altLang="ja-JP" sz="2000" dirty="0">
                <a:latin typeface="+mn-ea"/>
              </a:rPr>
            </a:br>
            <a:r>
              <a:rPr kumimoji="1" lang="ja-JP" altLang="en-US" sz="2000" dirty="0">
                <a:latin typeface="+mn-ea"/>
              </a:rPr>
              <a:t>　　　　　　　</a:t>
            </a:r>
            <a:r>
              <a:rPr kumimoji="1" lang="en-US" altLang="ja-JP" sz="2000" i="1" dirty="0">
                <a:latin typeface="Times New Roman" panose="02020603050405020304" pitchFamily="18" charset="0"/>
                <a:cs typeface="Times New Roman" panose="02020603050405020304" pitchFamily="18" charset="0"/>
              </a:rPr>
              <a:t>κ </a:t>
            </a:r>
            <a:r>
              <a:rPr kumimoji="1" lang="ja-JP" altLang="en-US" sz="2000" dirty="0">
                <a:latin typeface="+mn-ea"/>
              </a:rPr>
              <a:t>熱伝導率　　　</a:t>
            </a:r>
            <a:br>
              <a:rPr kumimoji="1" lang="en-US" altLang="ja-JP" sz="2000" dirty="0">
                <a:latin typeface="+mn-ea"/>
              </a:rPr>
            </a:br>
            <a:r>
              <a:rPr kumimoji="1" lang="ja-JP" altLang="en-US" sz="2000" dirty="0">
                <a:latin typeface="+mn-ea"/>
              </a:rPr>
              <a:t>　　　　　　　</a:t>
            </a:r>
            <a:r>
              <a:rPr kumimoji="1" lang="en-US" altLang="ja-JP" sz="2000" dirty="0">
                <a:latin typeface="+mn-ea"/>
              </a:rPr>
              <a:t>…</a:t>
            </a:r>
            <a:r>
              <a:rPr lang="zh-TW" altLang="en-US" sz="2000" b="0" i="0" dirty="0">
                <a:solidFill>
                  <a:srgbClr val="000000"/>
                </a:solidFill>
                <a:effectLst/>
                <a:latin typeface="Segoe UI" panose="020B0502040204020203" pitchFamily="34" charset="0"/>
              </a:rPr>
              <a:t>一次元熱流投入法</a:t>
            </a:r>
            <a:r>
              <a:rPr lang="en-US" altLang="zh-TW" sz="2000" b="0" i="0" dirty="0">
                <a:solidFill>
                  <a:srgbClr val="000000"/>
                </a:solidFill>
                <a:effectLst/>
                <a:latin typeface="+mn-ea"/>
              </a:rPr>
              <a:t>(PEM-2)</a:t>
            </a:r>
            <a:endParaRPr kumimoji="1" lang="ja-JP" altLang="en-US" sz="2000" dirty="0">
              <a:latin typeface="+mn-ea"/>
            </a:endParaRPr>
          </a:p>
        </p:txBody>
      </p:sp>
      <p:sp>
        <p:nvSpPr>
          <p:cNvPr id="17" name="テキスト ボックス 16">
            <a:extLst>
              <a:ext uri="{FF2B5EF4-FFF2-40B4-BE49-F238E27FC236}">
                <a16:creationId xmlns:a16="http://schemas.microsoft.com/office/drawing/2014/main" id="{52A1B7E8-C55C-4B42-91E4-CDF0A082CCDA}"/>
              </a:ext>
            </a:extLst>
          </p:cNvPr>
          <p:cNvSpPr txBox="1"/>
          <p:nvPr/>
        </p:nvSpPr>
        <p:spPr>
          <a:xfrm>
            <a:off x="251048" y="880224"/>
            <a:ext cx="1980000" cy="461665"/>
          </a:xfrm>
          <a:prstGeom prst="rect">
            <a:avLst/>
          </a:prstGeom>
          <a:solidFill>
            <a:schemeClr val="bg1">
              <a:alpha val="69804"/>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2400" dirty="0">
                <a:latin typeface="+mn-ea"/>
              </a:rPr>
              <a:t>試料作製</a:t>
            </a:r>
          </a:p>
        </p:txBody>
      </p:sp>
      <p:sp>
        <p:nvSpPr>
          <p:cNvPr id="18" name="テキスト ボックス 17">
            <a:extLst>
              <a:ext uri="{FF2B5EF4-FFF2-40B4-BE49-F238E27FC236}">
                <a16:creationId xmlns:a16="http://schemas.microsoft.com/office/drawing/2014/main" id="{9B9B1A31-0CD5-4259-8BBA-D005339FDCEA}"/>
              </a:ext>
            </a:extLst>
          </p:cNvPr>
          <p:cNvSpPr txBox="1"/>
          <p:nvPr/>
        </p:nvSpPr>
        <p:spPr>
          <a:xfrm>
            <a:off x="257248" y="3100277"/>
            <a:ext cx="1980000" cy="461665"/>
          </a:xfrm>
          <a:prstGeom prst="rect">
            <a:avLst/>
          </a:prstGeom>
          <a:solidFill>
            <a:schemeClr val="bg1">
              <a:alpha val="69804"/>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2400" dirty="0">
                <a:latin typeface="+mn-ea"/>
              </a:rPr>
              <a:t>測定方法</a:t>
            </a:r>
          </a:p>
        </p:txBody>
      </p:sp>
      <p:sp>
        <p:nvSpPr>
          <p:cNvPr id="3" name="スライド番号プレースホルダー 2">
            <a:extLst>
              <a:ext uri="{FF2B5EF4-FFF2-40B4-BE49-F238E27FC236}">
                <a16:creationId xmlns:a16="http://schemas.microsoft.com/office/drawing/2014/main" id="{2D9660E6-0464-4235-8997-075C2C7C53BF}"/>
              </a:ext>
            </a:extLst>
          </p:cNvPr>
          <p:cNvSpPr>
            <a:spLocks noGrp="1"/>
          </p:cNvSpPr>
          <p:nvPr>
            <p:ph type="sldNum" sz="quarter" idx="12"/>
          </p:nvPr>
        </p:nvSpPr>
        <p:spPr/>
        <p:txBody>
          <a:bodyPr/>
          <a:lstStyle/>
          <a:p>
            <a:fld id="{89E24B70-0A89-41F0-A78D-7D696F05A891}" type="slidenum">
              <a:rPr kumimoji="1" lang="ja-JP" altLang="en-US" smtClean="0"/>
              <a:t>6</a:t>
            </a:fld>
            <a:endParaRPr kumimoji="1" lang="ja-JP" altLang="en-US"/>
          </a:p>
        </p:txBody>
      </p:sp>
    </p:spTree>
    <p:extLst>
      <p:ext uri="{BB962C8B-B14F-4D97-AF65-F5344CB8AC3E}">
        <p14:creationId xmlns:p14="http://schemas.microsoft.com/office/powerpoint/2010/main" val="374024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lang="ja-JP" altLang="en-US" dirty="0"/>
              <a:t>結果と考察：結晶構造解析</a:t>
            </a:r>
            <a:endParaRPr kumimoji="1" lang="ja-JP" altLang="en-US" dirty="0"/>
          </a:p>
        </p:txBody>
      </p:sp>
      <p:sp>
        <p:nvSpPr>
          <p:cNvPr id="3" name="スライド番号プレースホルダー 2">
            <a:extLst>
              <a:ext uri="{FF2B5EF4-FFF2-40B4-BE49-F238E27FC236}">
                <a16:creationId xmlns:a16="http://schemas.microsoft.com/office/drawing/2014/main" id="{C7E552BF-62C5-4BB7-AD0B-4069CC668E73}"/>
              </a:ext>
            </a:extLst>
          </p:cNvPr>
          <p:cNvSpPr>
            <a:spLocks noGrp="1"/>
          </p:cNvSpPr>
          <p:nvPr>
            <p:ph type="sldNum" sz="quarter" idx="12"/>
          </p:nvPr>
        </p:nvSpPr>
        <p:spPr/>
        <p:txBody>
          <a:bodyPr/>
          <a:lstStyle/>
          <a:p>
            <a:fld id="{89E24B70-0A89-41F0-A78D-7D696F05A891}"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99521714-5DC5-4BAD-B031-6B1CB3069BC6}"/>
              </a:ext>
            </a:extLst>
          </p:cNvPr>
          <p:cNvPicPr>
            <a:picLocks noChangeAspect="1"/>
          </p:cNvPicPr>
          <p:nvPr/>
        </p:nvPicPr>
        <p:blipFill>
          <a:blip r:embed="rId3"/>
          <a:stretch>
            <a:fillRect/>
          </a:stretch>
        </p:blipFill>
        <p:spPr>
          <a:xfrm>
            <a:off x="372885" y="804106"/>
            <a:ext cx="4199115" cy="5152457"/>
          </a:xfrm>
          <a:prstGeom prst="rect">
            <a:avLst/>
          </a:prstGeom>
        </p:spPr>
      </p:pic>
      <p:pic>
        <p:nvPicPr>
          <p:cNvPr id="9" name="図 8">
            <a:extLst>
              <a:ext uri="{FF2B5EF4-FFF2-40B4-BE49-F238E27FC236}">
                <a16:creationId xmlns:a16="http://schemas.microsoft.com/office/drawing/2014/main" id="{B85BF4DA-8110-4A57-9F55-FA319E3BF993}"/>
              </a:ext>
            </a:extLst>
          </p:cNvPr>
          <p:cNvPicPr>
            <a:picLocks noChangeAspect="1"/>
          </p:cNvPicPr>
          <p:nvPr/>
        </p:nvPicPr>
        <p:blipFill>
          <a:blip r:embed="rId4"/>
          <a:stretch>
            <a:fillRect/>
          </a:stretch>
        </p:blipFill>
        <p:spPr>
          <a:xfrm>
            <a:off x="4817612" y="940047"/>
            <a:ext cx="4038057" cy="4880573"/>
          </a:xfrm>
          <a:prstGeom prst="rect">
            <a:avLst/>
          </a:prstGeom>
        </p:spPr>
      </p:pic>
    </p:spTree>
    <p:extLst>
      <p:ext uri="{BB962C8B-B14F-4D97-AF65-F5344CB8AC3E}">
        <p14:creationId xmlns:p14="http://schemas.microsoft.com/office/powerpoint/2010/main" val="320245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結果と考察：熱電特性評価</a:t>
            </a:r>
          </a:p>
        </p:txBody>
      </p:sp>
      <p:sp>
        <p:nvSpPr>
          <p:cNvPr id="7" name="スライド番号プレースホルダー 6">
            <a:extLst>
              <a:ext uri="{FF2B5EF4-FFF2-40B4-BE49-F238E27FC236}">
                <a16:creationId xmlns:a16="http://schemas.microsoft.com/office/drawing/2014/main" id="{9580B9EC-59C8-4E3A-908E-D9A747D46BD5}"/>
              </a:ext>
            </a:extLst>
          </p:cNvPr>
          <p:cNvSpPr>
            <a:spLocks noGrp="1"/>
          </p:cNvSpPr>
          <p:nvPr>
            <p:ph type="sldNum" sz="quarter" idx="12"/>
          </p:nvPr>
        </p:nvSpPr>
        <p:spPr/>
        <p:txBody>
          <a:bodyPr/>
          <a:lstStyle/>
          <a:p>
            <a:fld id="{89E24B70-0A89-41F0-A78D-7D696F05A891}" type="slidenum">
              <a:rPr kumimoji="1" lang="ja-JP" altLang="en-US" smtClean="0"/>
              <a:t>8</a:t>
            </a:fld>
            <a:endParaRPr kumimoji="1" lang="ja-JP" altLang="en-US"/>
          </a:p>
        </p:txBody>
      </p:sp>
      <p:pic>
        <p:nvPicPr>
          <p:cNvPr id="9" name="図 8">
            <a:extLst>
              <a:ext uri="{FF2B5EF4-FFF2-40B4-BE49-F238E27FC236}">
                <a16:creationId xmlns:a16="http://schemas.microsoft.com/office/drawing/2014/main" id="{E205AC29-13F1-4700-9BE4-45F2F8A133CC}"/>
              </a:ext>
            </a:extLst>
          </p:cNvPr>
          <p:cNvPicPr>
            <a:picLocks noChangeAspect="1"/>
          </p:cNvPicPr>
          <p:nvPr/>
        </p:nvPicPr>
        <p:blipFill>
          <a:blip r:embed="rId3"/>
          <a:stretch>
            <a:fillRect/>
          </a:stretch>
        </p:blipFill>
        <p:spPr>
          <a:xfrm>
            <a:off x="758810" y="1384115"/>
            <a:ext cx="3060000" cy="1080000"/>
          </a:xfrm>
          <a:prstGeom prst="rect">
            <a:avLst/>
          </a:prstGeom>
        </p:spPr>
      </p:pic>
      <p:pic>
        <p:nvPicPr>
          <p:cNvPr id="12" name="図 11">
            <a:extLst>
              <a:ext uri="{FF2B5EF4-FFF2-40B4-BE49-F238E27FC236}">
                <a16:creationId xmlns:a16="http://schemas.microsoft.com/office/drawing/2014/main" id="{EB7A182C-B407-410C-B606-A72EC36D1722}"/>
              </a:ext>
            </a:extLst>
          </p:cNvPr>
          <p:cNvPicPr>
            <a:picLocks noChangeAspect="1"/>
          </p:cNvPicPr>
          <p:nvPr/>
        </p:nvPicPr>
        <p:blipFill>
          <a:blip r:embed="rId3"/>
          <a:stretch>
            <a:fillRect/>
          </a:stretch>
        </p:blipFill>
        <p:spPr>
          <a:xfrm>
            <a:off x="5358059" y="1384115"/>
            <a:ext cx="3060000" cy="1080000"/>
          </a:xfrm>
          <a:prstGeom prst="rect">
            <a:avLst/>
          </a:prstGeom>
        </p:spPr>
      </p:pic>
      <p:pic>
        <p:nvPicPr>
          <p:cNvPr id="5" name="図 4">
            <a:extLst>
              <a:ext uri="{FF2B5EF4-FFF2-40B4-BE49-F238E27FC236}">
                <a16:creationId xmlns:a16="http://schemas.microsoft.com/office/drawing/2014/main" id="{931DA01C-7657-4160-864B-86EC6EB78C6E}"/>
              </a:ext>
            </a:extLst>
          </p:cNvPr>
          <p:cNvPicPr>
            <a:picLocks noChangeAspect="1"/>
          </p:cNvPicPr>
          <p:nvPr/>
        </p:nvPicPr>
        <p:blipFill>
          <a:blip r:embed="rId4"/>
          <a:stretch>
            <a:fillRect/>
          </a:stretch>
        </p:blipFill>
        <p:spPr>
          <a:xfrm>
            <a:off x="34195" y="1075040"/>
            <a:ext cx="4504779" cy="4320000"/>
          </a:xfrm>
          <a:prstGeom prst="rect">
            <a:avLst/>
          </a:prstGeom>
        </p:spPr>
      </p:pic>
      <p:pic>
        <p:nvPicPr>
          <p:cNvPr id="10" name="図 9">
            <a:extLst>
              <a:ext uri="{FF2B5EF4-FFF2-40B4-BE49-F238E27FC236}">
                <a16:creationId xmlns:a16="http://schemas.microsoft.com/office/drawing/2014/main" id="{E44A634C-5717-4A5E-AF6E-B502C8396862}"/>
              </a:ext>
            </a:extLst>
          </p:cNvPr>
          <p:cNvPicPr>
            <a:picLocks noChangeAspect="1"/>
          </p:cNvPicPr>
          <p:nvPr/>
        </p:nvPicPr>
        <p:blipFill>
          <a:blip r:embed="rId5"/>
          <a:stretch>
            <a:fillRect/>
          </a:stretch>
        </p:blipFill>
        <p:spPr>
          <a:xfrm>
            <a:off x="4573169" y="1075040"/>
            <a:ext cx="4536637" cy="4320000"/>
          </a:xfrm>
          <a:prstGeom prst="rect">
            <a:avLst/>
          </a:prstGeom>
        </p:spPr>
      </p:pic>
    </p:spTree>
    <p:extLst>
      <p:ext uri="{BB962C8B-B14F-4D97-AF65-F5344CB8AC3E}">
        <p14:creationId xmlns:p14="http://schemas.microsoft.com/office/powerpoint/2010/main" val="24436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2F0313-4C2A-407E-B652-FA0B43640E32}"/>
              </a:ext>
            </a:extLst>
          </p:cNvPr>
          <p:cNvSpPr txBox="1"/>
          <p:nvPr/>
        </p:nvSpPr>
        <p:spPr>
          <a:xfrm>
            <a:off x="5855631" y="1151517"/>
            <a:ext cx="3189890" cy="957250"/>
          </a:xfrm>
          <a:prstGeom prst="rect">
            <a:avLst/>
          </a:prstGeom>
          <a:noFill/>
        </p:spPr>
        <p:txBody>
          <a:bodyPr wrap="square" rtlCol="0">
            <a:spAutoFit/>
          </a:bodyPr>
          <a:lstStyle/>
          <a:p>
            <a:pPr>
              <a:lnSpc>
                <a:spcPct val="150000"/>
              </a:lnSpc>
            </a:pPr>
            <a:r>
              <a:rPr kumimoji="1" lang="en-US" altLang="ja-JP" sz="2000" i="1" dirty="0">
                <a:latin typeface="Times New Roman" panose="02020603050405020304" pitchFamily="18" charset="0"/>
                <a:cs typeface="Times New Roman" panose="02020603050405020304" pitchFamily="18" charset="0"/>
              </a:rPr>
              <a:t>S</a:t>
            </a:r>
            <a:r>
              <a:rPr kumimoji="1" lang="ja-JP" altLang="en-US" sz="2000" dirty="0"/>
              <a:t>：ゼーベック係数</a:t>
            </a:r>
            <a:r>
              <a:rPr kumimoji="1" lang="en-US" altLang="ja-JP" sz="2000" dirty="0"/>
              <a:t>[</a:t>
            </a:r>
            <a:r>
              <a:rPr kumimoji="1" lang="en-US" altLang="ja-JP" sz="2000" dirty="0" err="1">
                <a:latin typeface="Times New Roman" panose="02020603050405020304" pitchFamily="18" charset="0"/>
                <a:cs typeface="Times New Roman" panose="02020603050405020304" pitchFamily="18" charset="0"/>
              </a:rPr>
              <a:t>μV</a:t>
            </a:r>
            <a:r>
              <a:rPr kumimoji="1" lang="en-US" altLang="ja-JP" sz="2000" dirty="0">
                <a:latin typeface="Times New Roman" panose="02020603050405020304" pitchFamily="18" charset="0"/>
                <a:cs typeface="Times New Roman" panose="02020603050405020304" pitchFamily="18" charset="0"/>
              </a:rPr>
              <a:t>/K</a:t>
            </a:r>
            <a:r>
              <a:rPr kumimoji="1" lang="en-US" altLang="ja-JP" sz="2000" dirty="0"/>
              <a:t>]</a:t>
            </a:r>
          </a:p>
          <a:p>
            <a:pPr>
              <a:lnSpc>
                <a:spcPct val="150000"/>
              </a:lnSpc>
            </a:pPr>
            <a:r>
              <a:rPr kumimoji="1" lang="en-US" altLang="ja-JP" sz="2000" i="1" dirty="0">
                <a:latin typeface="Times New Roman" panose="02020603050405020304" pitchFamily="18" charset="0"/>
                <a:cs typeface="Times New Roman" panose="02020603050405020304" pitchFamily="18" charset="0"/>
              </a:rPr>
              <a:t>ρ</a:t>
            </a:r>
            <a:r>
              <a:rPr kumimoji="1" lang="ja-JP" altLang="en-US" sz="2000" dirty="0"/>
              <a:t>：電気抵抗率</a:t>
            </a:r>
            <a:r>
              <a:rPr kumimoji="1" lang="en-US" altLang="ja-JP" sz="2000" dirty="0"/>
              <a:t>[</a:t>
            </a:r>
            <a:r>
              <a:rPr kumimoji="1" lang="en-US" altLang="ja-JP" sz="2000" dirty="0" err="1">
                <a:latin typeface="Times New Roman" panose="02020603050405020304" pitchFamily="18" charset="0"/>
                <a:cs typeface="Times New Roman" panose="02020603050405020304" pitchFamily="18" charset="0"/>
              </a:rPr>
              <a:t>Ωcm</a:t>
            </a:r>
            <a:r>
              <a:rPr kumimoji="1" lang="en-US" altLang="ja-JP" sz="2000" dirty="0"/>
              <a:t>]</a:t>
            </a:r>
          </a:p>
        </p:txBody>
      </p:sp>
      <p:sp>
        <p:nvSpPr>
          <p:cNvPr id="8" name="大かっこ 7">
            <a:extLst>
              <a:ext uri="{FF2B5EF4-FFF2-40B4-BE49-F238E27FC236}">
                <a16:creationId xmlns:a16="http://schemas.microsoft.com/office/drawing/2014/main" id="{C4A5603E-97E3-4A6C-A4F3-13921930B62F}"/>
              </a:ext>
            </a:extLst>
          </p:cNvPr>
          <p:cNvSpPr/>
          <p:nvPr/>
        </p:nvSpPr>
        <p:spPr>
          <a:xfrm>
            <a:off x="5855260" y="1190829"/>
            <a:ext cx="3129941" cy="95198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C26CE7D2-F99C-4D96-A6EB-323D86BD269E}"/>
              </a:ext>
            </a:extLst>
          </p:cNvPr>
          <p:cNvSpPr>
            <a:spLocks noGrp="1"/>
          </p:cNvSpPr>
          <p:nvPr>
            <p:ph type="body" sz="quarter" idx="13"/>
          </p:nvPr>
        </p:nvSpPr>
        <p:spPr/>
        <p:txBody>
          <a:bodyPr>
            <a:normAutofit/>
          </a:bodyPr>
          <a:lstStyle/>
          <a:p>
            <a:pPr marL="0" indent="0">
              <a:buNone/>
            </a:pPr>
            <a:r>
              <a:rPr kumimoji="1" lang="ja-JP" altLang="en-US" dirty="0"/>
              <a:t>結果と考察：熱電特性評価</a:t>
            </a:r>
          </a:p>
        </p:txBody>
      </p:sp>
      <p:graphicFrame>
        <p:nvGraphicFramePr>
          <p:cNvPr id="3" name="オブジェクト 2">
            <a:extLst>
              <a:ext uri="{FF2B5EF4-FFF2-40B4-BE49-F238E27FC236}">
                <a16:creationId xmlns:a16="http://schemas.microsoft.com/office/drawing/2014/main" id="{850ABB9A-1308-4F87-9932-3909DF64DADE}"/>
              </a:ext>
            </a:extLst>
          </p:cNvPr>
          <p:cNvGraphicFramePr>
            <a:graphicFrameLocks noChangeAspect="1"/>
          </p:cNvGraphicFramePr>
          <p:nvPr>
            <p:extLst>
              <p:ext uri="{D42A27DB-BD31-4B8C-83A1-F6EECF244321}">
                <p14:modId xmlns:p14="http://schemas.microsoft.com/office/powerpoint/2010/main" val="1566605136"/>
              </p:ext>
            </p:extLst>
          </p:nvPr>
        </p:nvGraphicFramePr>
        <p:xfrm>
          <a:off x="4350711" y="1073342"/>
          <a:ext cx="1504549" cy="1144765"/>
        </p:xfrm>
        <a:graphic>
          <a:graphicData uri="http://schemas.openxmlformats.org/presentationml/2006/ole">
            <mc:AlternateContent xmlns:mc="http://schemas.openxmlformats.org/markup-compatibility/2006">
              <mc:Choice xmlns:v="urn:schemas-microsoft-com:vml" Requires="v">
                <p:oleObj name="Equation" r:id="rId3" imgW="583920" imgH="444240" progId="Equation.DSMT4">
                  <p:embed/>
                </p:oleObj>
              </mc:Choice>
              <mc:Fallback>
                <p:oleObj name="Equation" r:id="rId3" imgW="583920" imgH="444240" progId="Equation.DSMT4">
                  <p:embed/>
                  <p:pic>
                    <p:nvPicPr>
                      <p:cNvPr id="0" name=""/>
                      <p:cNvPicPr/>
                      <p:nvPr/>
                    </p:nvPicPr>
                    <p:blipFill>
                      <a:blip r:embed="rId4"/>
                      <a:stretch>
                        <a:fillRect/>
                      </a:stretch>
                    </p:blipFill>
                    <p:spPr>
                      <a:xfrm>
                        <a:off x="4350711" y="1073342"/>
                        <a:ext cx="1504549" cy="1144765"/>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02CA1640-FC62-436B-8D09-B30B81178682}"/>
              </a:ext>
            </a:extLst>
          </p:cNvPr>
          <p:cNvPicPr>
            <a:picLocks noChangeAspect="1"/>
          </p:cNvPicPr>
          <p:nvPr/>
        </p:nvPicPr>
        <p:blipFill>
          <a:blip r:embed="rId5"/>
          <a:stretch>
            <a:fillRect/>
          </a:stretch>
        </p:blipFill>
        <p:spPr>
          <a:xfrm>
            <a:off x="5127817" y="2609634"/>
            <a:ext cx="3309034" cy="2973659"/>
          </a:xfrm>
          <a:prstGeom prst="rect">
            <a:avLst/>
          </a:prstGeom>
        </p:spPr>
      </p:pic>
      <p:cxnSp>
        <p:nvCxnSpPr>
          <p:cNvPr id="10" name="直線矢印コネクタ 9">
            <a:extLst>
              <a:ext uri="{FF2B5EF4-FFF2-40B4-BE49-F238E27FC236}">
                <a16:creationId xmlns:a16="http://schemas.microsoft.com/office/drawing/2014/main" id="{BAECD970-9580-49A2-8032-A6229AF83C17}"/>
              </a:ext>
            </a:extLst>
          </p:cNvPr>
          <p:cNvCxnSpPr/>
          <p:nvPr/>
        </p:nvCxnSpPr>
        <p:spPr>
          <a:xfrm>
            <a:off x="6961988" y="3724450"/>
            <a:ext cx="368135" cy="3918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C3F9029-F9D9-4A08-B07B-32827E852934}"/>
              </a:ext>
            </a:extLst>
          </p:cNvPr>
          <p:cNvSpPr txBox="1"/>
          <p:nvPr/>
        </p:nvSpPr>
        <p:spPr>
          <a:xfrm>
            <a:off x="5855259" y="3345122"/>
            <a:ext cx="2258837" cy="400110"/>
          </a:xfrm>
          <a:prstGeom prst="rect">
            <a:avLst/>
          </a:prstGeom>
          <a:solidFill>
            <a:schemeClr val="bg1">
              <a:lumMod val="85000"/>
              <a:alpha val="69804"/>
            </a:schemeClr>
          </a:solidFill>
        </p:spPr>
        <p:txBody>
          <a:bodyPr wrap="square" rtlCol="0" anchor="ctr">
            <a:spAutoFit/>
          </a:bodyPr>
          <a:lstStyle/>
          <a:p>
            <a:pPr algn="ctr"/>
            <a:r>
              <a:rPr kumimoji="1" lang="ja-JP" altLang="en-US" sz="2000" dirty="0"/>
              <a:t>最適キャリア濃度</a:t>
            </a:r>
          </a:p>
        </p:txBody>
      </p:sp>
      <p:sp>
        <p:nvSpPr>
          <p:cNvPr id="14" name="テキスト ボックス 13">
            <a:extLst>
              <a:ext uri="{FF2B5EF4-FFF2-40B4-BE49-F238E27FC236}">
                <a16:creationId xmlns:a16="http://schemas.microsoft.com/office/drawing/2014/main" id="{90F62995-0D84-441E-B40F-F34A4A88D680}"/>
              </a:ext>
            </a:extLst>
          </p:cNvPr>
          <p:cNvSpPr txBox="1"/>
          <p:nvPr/>
        </p:nvSpPr>
        <p:spPr>
          <a:xfrm>
            <a:off x="5127817" y="6215698"/>
            <a:ext cx="3955928" cy="584775"/>
          </a:xfrm>
          <a:prstGeom prst="rect">
            <a:avLst/>
          </a:prstGeom>
          <a:noFill/>
        </p:spPr>
        <p:txBody>
          <a:bodyPr wrap="square">
            <a:spAutoFit/>
          </a:bodyPr>
          <a:lstStyle/>
          <a:p>
            <a:r>
              <a:rPr lang="en-US" altLang="ja-JP" sz="1600" dirty="0">
                <a:solidFill>
                  <a:schemeClr val="bg1">
                    <a:lumMod val="50000"/>
                  </a:schemeClr>
                </a:solidFill>
              </a:rPr>
              <a:t>[3]G. J. Snyder, and E. S. </a:t>
            </a:r>
            <a:r>
              <a:rPr lang="en-US" altLang="ja-JP" sz="1600" dirty="0" err="1">
                <a:solidFill>
                  <a:schemeClr val="bg1">
                    <a:lumMod val="50000"/>
                  </a:schemeClr>
                </a:solidFill>
              </a:rPr>
              <a:t>Toberer</a:t>
            </a:r>
            <a:r>
              <a:rPr lang="en-US" altLang="ja-JP" sz="1600" dirty="0">
                <a:solidFill>
                  <a:schemeClr val="bg1">
                    <a:lumMod val="50000"/>
                  </a:schemeClr>
                </a:solidFill>
              </a:rPr>
              <a:t>, Nature Mater. 7, 105 (2008).</a:t>
            </a:r>
            <a:endParaRPr lang="ja-JP" altLang="en-US" sz="1600" dirty="0">
              <a:solidFill>
                <a:schemeClr val="bg1">
                  <a:lumMod val="50000"/>
                </a:schemeClr>
              </a:solidFill>
            </a:endParaRPr>
          </a:p>
        </p:txBody>
      </p:sp>
      <p:sp>
        <p:nvSpPr>
          <p:cNvPr id="9" name="スライド番号プレースホルダー 8">
            <a:extLst>
              <a:ext uri="{FF2B5EF4-FFF2-40B4-BE49-F238E27FC236}">
                <a16:creationId xmlns:a16="http://schemas.microsoft.com/office/drawing/2014/main" id="{2F45B045-5B8B-42D0-8510-D3A108E654D6}"/>
              </a:ext>
            </a:extLst>
          </p:cNvPr>
          <p:cNvSpPr>
            <a:spLocks noGrp="1"/>
          </p:cNvSpPr>
          <p:nvPr>
            <p:ph type="sldNum" sz="quarter" idx="12"/>
          </p:nvPr>
        </p:nvSpPr>
        <p:spPr/>
        <p:txBody>
          <a:bodyPr/>
          <a:lstStyle/>
          <a:p>
            <a:fld id="{89E24B70-0A89-41F0-A78D-7D696F05A891}" type="slidenum">
              <a:rPr kumimoji="1" lang="ja-JP" altLang="en-US" smtClean="0"/>
              <a:t>9</a:t>
            </a:fld>
            <a:endParaRPr kumimoji="1" lang="ja-JP" altLang="en-US"/>
          </a:p>
        </p:txBody>
      </p:sp>
      <p:pic>
        <p:nvPicPr>
          <p:cNvPr id="6" name="図 5">
            <a:extLst>
              <a:ext uri="{FF2B5EF4-FFF2-40B4-BE49-F238E27FC236}">
                <a16:creationId xmlns:a16="http://schemas.microsoft.com/office/drawing/2014/main" id="{80273F47-C218-4F65-823B-2F70FA15DD9A}"/>
              </a:ext>
            </a:extLst>
          </p:cNvPr>
          <p:cNvPicPr>
            <a:picLocks noChangeAspect="1"/>
          </p:cNvPicPr>
          <p:nvPr/>
        </p:nvPicPr>
        <p:blipFill>
          <a:blip r:embed="rId6"/>
          <a:stretch>
            <a:fillRect/>
          </a:stretch>
        </p:blipFill>
        <p:spPr>
          <a:xfrm>
            <a:off x="649086" y="1565177"/>
            <a:ext cx="1366339" cy="1980000"/>
          </a:xfrm>
          <a:prstGeom prst="rect">
            <a:avLst/>
          </a:prstGeom>
        </p:spPr>
      </p:pic>
      <p:pic>
        <p:nvPicPr>
          <p:cNvPr id="11" name="図 10">
            <a:extLst>
              <a:ext uri="{FF2B5EF4-FFF2-40B4-BE49-F238E27FC236}">
                <a16:creationId xmlns:a16="http://schemas.microsoft.com/office/drawing/2014/main" id="{98776F51-0340-4331-BBE8-21D52D7C19E6}"/>
              </a:ext>
            </a:extLst>
          </p:cNvPr>
          <p:cNvPicPr>
            <a:picLocks noChangeAspect="1"/>
          </p:cNvPicPr>
          <p:nvPr/>
        </p:nvPicPr>
        <p:blipFill>
          <a:blip r:embed="rId7"/>
          <a:stretch>
            <a:fillRect/>
          </a:stretch>
        </p:blipFill>
        <p:spPr>
          <a:xfrm>
            <a:off x="22368" y="1283071"/>
            <a:ext cx="4500000" cy="4500000"/>
          </a:xfrm>
          <a:prstGeom prst="rect">
            <a:avLst/>
          </a:prstGeom>
        </p:spPr>
      </p:pic>
    </p:spTree>
    <p:extLst>
      <p:ext uri="{BB962C8B-B14F-4D97-AF65-F5344CB8AC3E}">
        <p14:creationId xmlns:p14="http://schemas.microsoft.com/office/powerpoint/2010/main" val="7504553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プレゼン用">
      <a:majorFont>
        <a:latin typeface="MS UI Gothic"/>
        <a:ea typeface="ＭＳ ゴシック"/>
        <a:cs typeface=""/>
      </a:majorFont>
      <a:minorFont>
        <a:latin typeface="MS UI Gothic"/>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用.potx" id="{D87C6040-5539-4CA0-B26B-D9529B562C18}" vid="{69B542C0-6363-4652-AA1B-6B18657FEE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プレゼン用</Template>
  <TotalTime>4858</TotalTime>
  <Words>871</Words>
  <Application>Microsoft Office PowerPoint</Application>
  <PresentationFormat>画面に合わせる (4:3)</PresentationFormat>
  <Paragraphs>139</Paragraphs>
  <Slides>15</Slides>
  <Notes>15</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5" baseType="lpstr">
      <vt:lpstr>MS UI Gothic</vt:lpstr>
      <vt:lpstr>ＭＳ ゴシック</vt:lpstr>
      <vt:lpstr>游ゴシック</vt:lpstr>
      <vt:lpstr>Arial</vt:lpstr>
      <vt:lpstr>Cambria Math</vt:lpstr>
      <vt:lpstr>Segoe UI</vt:lpstr>
      <vt:lpstr>Times New Roman</vt:lpstr>
      <vt:lpstr>Wingdings</vt:lpstr>
      <vt:lpstr>Office テーマ</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Abe Kosuke</dc:creator>
  <cp:lastModifiedBy>Abe Kosuke</cp:lastModifiedBy>
  <cp:revision>418</cp:revision>
  <dcterms:created xsi:type="dcterms:W3CDTF">2021-08-02T03:42:08Z</dcterms:created>
  <dcterms:modified xsi:type="dcterms:W3CDTF">2021-08-22T08:54:05Z</dcterms:modified>
</cp:coreProperties>
</file>