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375" r:id="rId6"/>
    <p:sldId id="397" r:id="rId7"/>
    <p:sldId id="400" r:id="rId8"/>
    <p:sldId id="421" r:id="rId9"/>
    <p:sldId id="401" r:id="rId10"/>
    <p:sldId id="402" r:id="rId11"/>
    <p:sldId id="408" r:id="rId12"/>
    <p:sldId id="420" r:id="rId13"/>
    <p:sldId id="403" r:id="rId14"/>
    <p:sldId id="406" r:id="rId15"/>
    <p:sldId id="258" r:id="rId16"/>
    <p:sldId id="418" r:id="rId17"/>
    <p:sldId id="407" r:id="rId18"/>
    <p:sldId id="377" r:id="rId19"/>
    <p:sldId id="394" r:id="rId20"/>
    <p:sldId id="422" r:id="rId21"/>
    <p:sldId id="399" r:id="rId2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1350" autoAdjust="0"/>
  </p:normalViewPr>
  <p:slideViewPr>
    <p:cSldViewPr showGuides="1">
      <p:cViewPr varScale="1">
        <p:scale>
          <a:sx n="63" d="100"/>
          <a:sy n="63" d="100"/>
        </p:scale>
        <p:origin x="1328" y="68"/>
      </p:cViewPr>
      <p:guideLst>
        <p:guide orient="horz" pos="2205"/>
        <p:guide pos="292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52" tIns="47726" rIns="95452" bIns="4772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1731"/>
          </a:xfrm>
          <a:prstGeom prst="rect">
            <a:avLst/>
          </a:prstGeom>
        </p:spPr>
        <p:txBody>
          <a:bodyPr vert="horz" lIns="95452" tIns="47726" rIns="95452" bIns="47726" rtlCol="0"/>
          <a:lstStyle>
            <a:lvl1pPr algn="r">
              <a:defRPr sz="1300"/>
            </a:lvl1pPr>
          </a:lstStyle>
          <a:p>
            <a:fld id="{5AADEA73-BDC4-4447-842E-4BE47F6E5CBB}" type="datetimeFigureOut">
              <a:rPr kumimoji="1" lang="ja-JP" altLang="en-US" smtClean="0"/>
              <a:t>2021/8/22</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52" tIns="47726" rIns="95452" bIns="47726" rtlCol="0" anchor="ctr"/>
          <a:lstStyle/>
          <a:p>
            <a:endParaRPr lang="ja-JP" altLang="en-US"/>
          </a:p>
        </p:txBody>
      </p:sp>
      <p:sp>
        <p:nvSpPr>
          <p:cNvPr id="5" name="ノート プレースホルダー 4"/>
          <p:cNvSpPr>
            <a:spLocks noGrp="1"/>
          </p:cNvSpPr>
          <p:nvPr>
            <p:ph type="body" sz="quarter" idx="3"/>
          </p:nvPr>
        </p:nvSpPr>
        <p:spPr>
          <a:xfrm>
            <a:off x="709931" y="4861443"/>
            <a:ext cx="5679440" cy="4605576"/>
          </a:xfrm>
          <a:prstGeom prst="rect">
            <a:avLst/>
          </a:prstGeom>
        </p:spPr>
        <p:txBody>
          <a:bodyPr vert="horz" lIns="95452" tIns="47726" rIns="95452" bIns="477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1731"/>
          </a:xfrm>
          <a:prstGeom prst="rect">
            <a:avLst/>
          </a:prstGeom>
        </p:spPr>
        <p:txBody>
          <a:bodyPr vert="horz" lIns="95452" tIns="47726" rIns="95452" bIns="4772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4" cy="511731"/>
          </a:xfrm>
          <a:prstGeom prst="rect">
            <a:avLst/>
          </a:prstGeom>
        </p:spPr>
        <p:txBody>
          <a:bodyPr vert="horz" lIns="95452" tIns="47726" rIns="95452" bIns="47726" rtlCol="0" anchor="b"/>
          <a:lstStyle>
            <a:lvl1pPr algn="r">
              <a:defRPr sz="13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Nd1-xSrxFeO3</a:t>
            </a:r>
            <a:r>
              <a:rPr kumimoji="1" lang="ja-JP" altLang="en-US" dirty="0"/>
              <a:t>の</a:t>
            </a:r>
            <a:r>
              <a:rPr kumimoji="1" lang="en-US" altLang="ja-JP" dirty="0"/>
              <a:t>x</a:t>
            </a:r>
            <a:r>
              <a:rPr kumimoji="1" lang="ja-JP" altLang="en-US" dirty="0"/>
              <a:t>が</a:t>
            </a:r>
            <a:r>
              <a:rPr kumimoji="1" lang="en-US" altLang="ja-JP" dirty="0"/>
              <a:t>0.1</a:t>
            </a:r>
            <a:r>
              <a:rPr kumimoji="1" lang="ja-JP" altLang="en-US" dirty="0"/>
              <a:t>から</a:t>
            </a:r>
            <a:r>
              <a:rPr kumimoji="1" lang="en-US" altLang="ja-JP" dirty="0"/>
              <a:t>0.9</a:t>
            </a:r>
            <a:r>
              <a:rPr kumimoji="1" lang="ja-JP" altLang="en-US" dirty="0"/>
              <a:t>まで</a:t>
            </a:r>
            <a:r>
              <a:rPr kumimoji="1" lang="en-US" altLang="ja-JP" dirty="0"/>
              <a:t> </a:t>
            </a:r>
            <a:r>
              <a:rPr kumimoji="1" lang="ja-JP" altLang="en-US" dirty="0"/>
              <a:t>の熱電特性と磁気特性というタイトルで発表させていただきます。横浜国立大学理工学府所属修士</a:t>
            </a:r>
            <a:r>
              <a:rPr kumimoji="1" lang="en-US" altLang="ja-JP" dirty="0"/>
              <a:t>1</a:t>
            </a:r>
            <a:r>
              <a:rPr kumimoji="1" lang="ja-JP" altLang="en-US" dirty="0"/>
              <a:t>年鎌谷雄大です。よろしくお願いします。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a:t>
            </a:fld>
            <a:endParaRPr kumimoji="1" lang="ja-JP" altLang="en-US" dirty="0"/>
          </a:p>
        </p:txBody>
      </p:sp>
    </p:spTree>
    <p:extLst>
      <p:ext uri="{BB962C8B-B14F-4D97-AF65-F5344CB8AC3E}">
        <p14:creationId xmlns:p14="http://schemas.microsoft.com/office/powerpoint/2010/main" val="353185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次に電気抵抗率とゼーベック係数です。電気抵抗率は温度増加に伴い抵抗率が減少する半導体的挙動を示し、</a:t>
            </a:r>
            <a:r>
              <a:rPr kumimoji="1" lang="en-US" altLang="ja-JP" dirty="0"/>
              <a:t>x</a:t>
            </a:r>
            <a:r>
              <a:rPr kumimoji="1" lang="ja-JP" altLang="en-US" dirty="0"/>
              <a:t>増加に従って抵抗率は減少しました。ゼーベック係数は</a:t>
            </a:r>
            <a:r>
              <a:rPr kumimoji="1" lang="en-US" altLang="ja-JP" dirty="0"/>
              <a:t>x≦0.6</a:t>
            </a:r>
            <a:r>
              <a:rPr kumimoji="1" lang="ja-JP" altLang="en-US" dirty="0"/>
              <a:t>では正であることから</a:t>
            </a:r>
            <a:r>
              <a:rPr kumimoji="1" lang="en-US" altLang="ja-JP" dirty="0"/>
              <a:t>p</a:t>
            </a:r>
            <a:r>
              <a:rPr kumimoji="1" lang="ja-JP" altLang="en-US" dirty="0"/>
              <a:t>型熱電特性、ｘ≧</a:t>
            </a:r>
            <a:r>
              <a:rPr kumimoji="1" lang="en-US" altLang="ja-JP" dirty="0"/>
              <a:t>0.7</a:t>
            </a:r>
            <a:r>
              <a:rPr kumimoji="1" lang="ja-JP" altLang="en-US" dirty="0"/>
              <a:t>ではゼーベック係数が負であることから</a:t>
            </a:r>
            <a:r>
              <a:rPr kumimoji="1" lang="en-US" altLang="ja-JP" dirty="0"/>
              <a:t>n</a:t>
            </a:r>
            <a:r>
              <a:rPr kumimoji="1" lang="ja-JP" altLang="en-US" dirty="0"/>
              <a:t>型熱電特性を示し、</a:t>
            </a:r>
            <a:r>
              <a:rPr kumimoji="1" lang="en-US" altLang="ja-JP" dirty="0"/>
              <a:t>Nd1-xSrxFeO3</a:t>
            </a:r>
            <a:r>
              <a:rPr kumimoji="1" lang="ja-JP" altLang="en-US" dirty="0"/>
              <a:t>は</a:t>
            </a:r>
            <a:r>
              <a:rPr kumimoji="1" lang="en-US" altLang="ja-JP" dirty="0"/>
              <a:t>p</a:t>
            </a:r>
            <a:r>
              <a:rPr kumimoji="1" lang="ja-JP" altLang="en-US" dirty="0"/>
              <a:t>型</a:t>
            </a:r>
            <a:r>
              <a:rPr kumimoji="1" lang="en-US" altLang="ja-JP" dirty="0"/>
              <a:t>n</a:t>
            </a:r>
            <a:r>
              <a:rPr kumimoji="1" lang="ja-JP" altLang="en-US" dirty="0"/>
              <a:t>型両方の熱電特性を示すことが確認されました。</a:t>
            </a:r>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10</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次に熱伝導率です。熱伝導率は全ての組成で比較的低い値を示し、</a:t>
            </a:r>
            <a:r>
              <a:rPr kumimoji="1" lang="en-US" altLang="ja-JP" dirty="0"/>
              <a:t>x</a:t>
            </a:r>
            <a:r>
              <a:rPr kumimoji="1" lang="ja-JP" altLang="en-US" dirty="0"/>
              <a:t>による依存性は見られませんでした。下のグラフはキャリア熱伝導率のグラフで、キャリア熱伝導率に比べ、格子熱伝導率が支配的であることが分かります。</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11</a:t>
            </a:fld>
            <a:endParaRPr kumimoji="1" lang="ja-JP" altLang="en-US"/>
          </a:p>
        </p:txBody>
      </p:sp>
    </p:spTree>
    <p:extLst>
      <p:ext uri="{BB962C8B-B14F-4D97-AF65-F5344CB8AC3E}">
        <p14:creationId xmlns:p14="http://schemas.microsoft.com/office/powerpoint/2010/main" val="287184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次に磁化率の結果から</a:t>
            </a:r>
            <a:r>
              <a:rPr kumimoji="1" lang="en-US" altLang="ja-JP" dirty="0"/>
              <a:t>Fe3+</a:t>
            </a:r>
            <a:r>
              <a:rPr kumimoji="1" lang="ja-JP" altLang="en-US" dirty="0"/>
              <a:t>のスピン状態の割合を算出しました。方法としては、まず、常磁性キュリー温度の式を用いると磁化率の逆数のグラフの直線の傾きがキュリー定数の逆数となるので、磁化率の逆数の図の直線の傾きからキュリー定数を求めました。このとき温度依存性に寄与しない磁化率</a:t>
            </a:r>
            <a:r>
              <a:rPr kumimoji="1" lang="en-US" altLang="ja-JP" dirty="0"/>
              <a:t>χ0</a:t>
            </a:r>
            <a:r>
              <a:rPr kumimoji="1" lang="ja-JP" altLang="en-US" dirty="0"/>
              <a:t>は磁化率の図の内側の図の温度の逆数のグラフから外挿した直線の</a:t>
            </a:r>
            <a:r>
              <a:rPr kumimoji="1" lang="en-US" altLang="ja-JP" dirty="0"/>
              <a:t>y</a:t>
            </a:r>
            <a:r>
              <a:rPr kumimoji="1" lang="ja-JP" altLang="en-US" dirty="0"/>
              <a:t>切片から出しました。次に、有効磁気モーメントの式にキュリー定数を代入し、スピン量子数</a:t>
            </a:r>
            <a:r>
              <a:rPr kumimoji="1" lang="en-US" altLang="ja-JP" dirty="0"/>
              <a:t>s</a:t>
            </a:r>
            <a:r>
              <a:rPr kumimoji="1" lang="ja-JP" altLang="en-US" dirty="0"/>
              <a:t>を算出しました。スピン量子数は</a:t>
            </a:r>
            <a:r>
              <a:rPr kumimoji="1" lang="en-US" altLang="ja-JP" dirty="0"/>
              <a:t>Fe</a:t>
            </a:r>
            <a:r>
              <a:rPr kumimoji="1" lang="ja-JP" altLang="en-US" dirty="0"/>
              <a:t>イオンのスピン状態の割合を右側の上の式のように表すと、その下のこちらの式で表され、これを</a:t>
            </a:r>
            <a:r>
              <a:rPr kumimoji="1" lang="en-US" altLang="ja-JP" dirty="0"/>
              <a:t>y</a:t>
            </a:r>
            <a:r>
              <a:rPr kumimoji="1" lang="ja-JP" altLang="en-US" dirty="0"/>
              <a:t>について解くことで</a:t>
            </a:r>
            <a:r>
              <a:rPr kumimoji="1" lang="en-US" altLang="ja-JP" dirty="0"/>
              <a:t>Fe3</a:t>
            </a:r>
            <a:r>
              <a:rPr kumimoji="1" lang="ja-JP" altLang="en-US" dirty="0"/>
              <a:t>＋のスピン状態の割合を求めました。</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12</a:t>
            </a:fld>
            <a:endParaRPr kumimoji="1" lang="ja-JP" altLang="en-US"/>
          </a:p>
        </p:txBody>
      </p:sp>
    </p:spTree>
    <p:extLst>
      <p:ext uri="{BB962C8B-B14F-4D97-AF65-F5344CB8AC3E}">
        <p14:creationId xmlns:p14="http://schemas.microsoft.com/office/powerpoint/2010/main" val="345755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求めた割合はこの棒グラフになります。</a:t>
            </a:r>
            <a:r>
              <a:rPr kumimoji="1" lang="en-US" altLang="ja-JP" dirty="0"/>
              <a:t>x</a:t>
            </a:r>
            <a:r>
              <a:rPr kumimoji="1" lang="ja-JP" altLang="en-US" dirty="0"/>
              <a:t>増加に従って</a:t>
            </a:r>
            <a:r>
              <a:rPr kumimoji="1" lang="en-US" altLang="ja-JP" dirty="0"/>
              <a:t>ISFe3</a:t>
            </a:r>
            <a:r>
              <a:rPr kumimoji="1" lang="ja-JP" altLang="en-US" dirty="0"/>
              <a:t>＋の割合は減少していることがわかります。計算結果をこちらの</a:t>
            </a:r>
            <a:r>
              <a:rPr kumimoji="1" lang="en-US" altLang="ja-JP" dirty="0" err="1"/>
              <a:t>Heikes</a:t>
            </a:r>
            <a:r>
              <a:rPr kumimoji="1" lang="ja-JP" altLang="en-US" dirty="0"/>
              <a:t>の式に代入すると、研究背景で示した右下の図が得られます。また、計算過程で得られた</a:t>
            </a:r>
            <a:r>
              <a:rPr kumimoji="1" lang="en-US" altLang="ja-JP" dirty="0"/>
              <a:t>x=0.1</a:t>
            </a:r>
            <a:r>
              <a:rPr kumimoji="1" lang="ja-JP" altLang="en-US" dirty="0"/>
              <a:t>の有効磁気モーメントは中性子回折の磁気モーメントの解析結果の値とよく一致しました。</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13</a:t>
            </a:fld>
            <a:endParaRPr kumimoji="1" lang="ja-JP" altLang="en-US"/>
          </a:p>
        </p:txBody>
      </p:sp>
    </p:spTree>
    <p:extLst>
      <p:ext uri="{BB962C8B-B14F-4D97-AF65-F5344CB8AC3E}">
        <p14:creationId xmlns:p14="http://schemas.microsoft.com/office/powerpoint/2010/main" val="3927941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ZT</a:t>
            </a:r>
            <a:r>
              <a:rPr kumimoji="1" lang="ja-JP" altLang="en-US" dirty="0"/>
              <a:t>です。</a:t>
            </a:r>
            <a:r>
              <a:rPr kumimoji="1" lang="en-US" altLang="ja-JP" dirty="0"/>
              <a:t>P</a:t>
            </a:r>
            <a:r>
              <a:rPr kumimoji="1" lang="ja-JP" altLang="en-US" dirty="0"/>
              <a:t>型の最大は</a:t>
            </a:r>
            <a:r>
              <a:rPr kumimoji="1" lang="en-US" altLang="ja-JP" dirty="0"/>
              <a:t>x=0.3</a:t>
            </a:r>
            <a:r>
              <a:rPr kumimoji="1" lang="ja-JP" altLang="en-US" dirty="0"/>
              <a:t>の</a:t>
            </a:r>
            <a:r>
              <a:rPr kumimoji="1" lang="en-US" altLang="ja-JP" dirty="0"/>
              <a:t>ZT=0.0034</a:t>
            </a:r>
            <a:r>
              <a:rPr kumimoji="1" lang="ja-JP" altLang="en-US" dirty="0"/>
              <a:t>、</a:t>
            </a:r>
            <a:r>
              <a:rPr kumimoji="1" lang="en-US" altLang="ja-JP" dirty="0"/>
              <a:t>n</a:t>
            </a:r>
            <a:r>
              <a:rPr kumimoji="1" lang="ja-JP" altLang="en-US" dirty="0"/>
              <a:t>型の最大は</a:t>
            </a:r>
            <a:r>
              <a:rPr kumimoji="1" lang="en-US" altLang="ja-JP" dirty="0"/>
              <a:t>x=0.8</a:t>
            </a:r>
            <a:r>
              <a:rPr kumimoji="1" lang="ja-JP" altLang="en-US" dirty="0"/>
              <a:t>の</a:t>
            </a:r>
            <a:r>
              <a:rPr kumimoji="1" lang="en-US" altLang="ja-JP" dirty="0"/>
              <a:t>ZT=0.0025</a:t>
            </a:r>
            <a:r>
              <a:rPr kumimoji="1" lang="ja-JP" altLang="en-US" dirty="0"/>
              <a:t>となりました。これらは</a:t>
            </a:r>
            <a:r>
              <a:rPr kumimoji="1" lang="en-US" altLang="ja-JP" dirty="0"/>
              <a:t>500K</a:t>
            </a:r>
            <a:r>
              <a:rPr kumimoji="1" lang="ja-JP" altLang="en-US" dirty="0"/>
              <a:t>の測定値であり、先ほど示した先行研究の</a:t>
            </a:r>
            <a:r>
              <a:rPr kumimoji="1" lang="en-US" altLang="ja-JP" dirty="0"/>
              <a:t>Pr1-xSrxFeO3</a:t>
            </a:r>
            <a:r>
              <a:rPr kumimoji="1" lang="ja-JP" altLang="en-US" dirty="0"/>
              <a:t>の</a:t>
            </a:r>
            <a:r>
              <a:rPr kumimoji="1" lang="en-US" altLang="ja-JP" dirty="0"/>
              <a:t>ZT</a:t>
            </a:r>
            <a:r>
              <a:rPr kumimoji="1" lang="ja-JP" altLang="en-US" dirty="0"/>
              <a:t>と比較すると図のようになります。色付きが</a:t>
            </a:r>
            <a:r>
              <a:rPr kumimoji="1" lang="en-US" altLang="ja-JP" dirty="0"/>
              <a:t>Nd1-xSrxFeO3</a:t>
            </a:r>
            <a:r>
              <a:rPr kumimoji="1" lang="ja-JP" altLang="en-US" dirty="0"/>
              <a:t>で白黒が</a:t>
            </a:r>
            <a:r>
              <a:rPr kumimoji="1" lang="en-US" altLang="ja-JP" dirty="0"/>
              <a:t>Pr1-xSrxFeO3</a:t>
            </a:r>
            <a:r>
              <a:rPr kumimoji="1" lang="ja-JP" altLang="en-US" dirty="0"/>
              <a:t>です。図の</a:t>
            </a:r>
            <a:r>
              <a:rPr kumimoji="1" lang="en-US" altLang="ja-JP" dirty="0"/>
              <a:t>500K</a:t>
            </a:r>
            <a:r>
              <a:rPr kumimoji="1" lang="ja-JP" altLang="en-US" dirty="0"/>
              <a:t>の比較からわかる</a:t>
            </a:r>
            <a:r>
              <a:rPr kumimoji="1" lang="ja-JP" altLang="en-US"/>
              <a:t>ように</a:t>
            </a:r>
            <a:r>
              <a:rPr kumimoji="1" lang="en-US" altLang="ja-JP"/>
              <a:t>p</a:t>
            </a:r>
            <a:r>
              <a:rPr kumimoji="1" lang="ja-JP" altLang="en-US" dirty="0"/>
              <a:t>型</a:t>
            </a:r>
            <a:r>
              <a:rPr kumimoji="1" lang="en-US" altLang="ja-JP" dirty="0"/>
              <a:t>n</a:t>
            </a:r>
            <a:r>
              <a:rPr kumimoji="1" lang="ja-JP" altLang="en-US" dirty="0"/>
              <a:t>型共に先行研究の</a:t>
            </a:r>
            <a:r>
              <a:rPr kumimoji="1" lang="en-US" altLang="ja-JP" dirty="0"/>
              <a:t>ZT</a:t>
            </a:r>
            <a:r>
              <a:rPr kumimoji="1" lang="ja-JP" altLang="en-US" dirty="0"/>
              <a:t>を上回る可能性があります。また、先行研究は</a:t>
            </a:r>
            <a:r>
              <a:rPr kumimoji="1" lang="en-US" altLang="ja-JP" dirty="0"/>
              <a:t>ZT</a:t>
            </a:r>
            <a:r>
              <a:rPr kumimoji="1" lang="ja-JP" altLang="en-US" dirty="0"/>
              <a:t>が</a:t>
            </a:r>
            <a:r>
              <a:rPr kumimoji="1" lang="en-US" altLang="ja-JP" dirty="0"/>
              <a:t>p</a:t>
            </a:r>
            <a:r>
              <a:rPr kumimoji="1" lang="ja-JP" altLang="en-US" dirty="0"/>
              <a:t>型と</a:t>
            </a:r>
            <a:r>
              <a:rPr kumimoji="1" lang="en-US" altLang="ja-JP" dirty="0"/>
              <a:t>n</a:t>
            </a:r>
            <a:r>
              <a:rPr kumimoji="1" lang="ja-JP" altLang="en-US" dirty="0"/>
              <a:t>型の間で大きく異なりましたが、本研究ではほぼ同等の値となりました。</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14</a:t>
            </a:fld>
            <a:endParaRPr kumimoji="1" lang="ja-JP" altLang="en-US"/>
          </a:p>
        </p:txBody>
      </p:sp>
    </p:spTree>
    <p:extLst>
      <p:ext uri="{BB962C8B-B14F-4D97-AF65-F5344CB8AC3E}">
        <p14:creationId xmlns:p14="http://schemas.microsoft.com/office/powerpoint/2010/main" val="404310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最後に結論です。室温の中性子回折データ解析によって</a:t>
            </a:r>
            <a:r>
              <a:rPr kumimoji="1" lang="en-US" altLang="ja-JP" dirty="0"/>
              <a:t>x≦0.6</a:t>
            </a:r>
            <a:r>
              <a:rPr kumimoji="1" lang="ja-JP" altLang="en-US" dirty="0"/>
              <a:t>では</a:t>
            </a:r>
            <a:r>
              <a:rPr kumimoji="1" lang="en-US" altLang="ja-JP" dirty="0"/>
              <a:t>G</a:t>
            </a:r>
            <a:r>
              <a:rPr kumimoji="1" lang="ja-JP" altLang="en-US" dirty="0"/>
              <a:t>型反強磁性体であることが分かりました。また、</a:t>
            </a:r>
            <a:r>
              <a:rPr kumimoji="1" lang="en-US" altLang="ja-JP" dirty="0"/>
              <a:t>x≧0.7</a:t>
            </a:r>
            <a:r>
              <a:rPr kumimoji="1" lang="ja-JP" altLang="en-US" dirty="0"/>
              <a:t>では</a:t>
            </a:r>
            <a:r>
              <a:rPr kumimoji="1" lang="en-US" altLang="ja-JP" dirty="0"/>
              <a:t>A</a:t>
            </a:r>
            <a:r>
              <a:rPr kumimoji="1" lang="ja-JP" altLang="en-US" dirty="0"/>
              <a:t>型反強磁性体の可能性があります。</a:t>
            </a:r>
            <a:r>
              <a:rPr kumimoji="1" lang="en-US" altLang="ja-JP" dirty="0"/>
              <a:t>10K</a:t>
            </a:r>
            <a:r>
              <a:rPr kumimoji="1" lang="ja-JP" altLang="en-US" dirty="0"/>
              <a:t>での中性子回折によって</a:t>
            </a:r>
            <a:r>
              <a:rPr kumimoji="1" lang="en-US" altLang="ja-JP" dirty="0"/>
              <a:t>x=0.1</a:t>
            </a:r>
            <a:r>
              <a:rPr kumimoji="1" lang="ja-JP" altLang="en-US" dirty="0"/>
              <a:t>は</a:t>
            </a:r>
            <a:r>
              <a:rPr kumimoji="1" lang="en-US" altLang="ja-JP" dirty="0"/>
              <a:t>300K</a:t>
            </a:r>
            <a:r>
              <a:rPr kumimoji="1" lang="ja-JP" altLang="en-US" dirty="0"/>
              <a:t>と異なり、</a:t>
            </a:r>
            <a:r>
              <a:rPr kumimoji="1" lang="en-US" altLang="ja-JP" dirty="0"/>
              <a:t>b</a:t>
            </a:r>
            <a:r>
              <a:rPr kumimoji="1" lang="ja-JP" altLang="en-US" dirty="0"/>
              <a:t>軸方向の磁気モーメントの</a:t>
            </a:r>
            <a:r>
              <a:rPr kumimoji="1" lang="en-US" altLang="ja-JP" dirty="0"/>
              <a:t>G</a:t>
            </a:r>
            <a:r>
              <a:rPr kumimoji="1" lang="ja-JP" altLang="en-US" dirty="0"/>
              <a:t>型反強磁性であることが分かりました。磁化率測定によって算出された</a:t>
            </a:r>
            <a:r>
              <a:rPr kumimoji="1" lang="en-US" altLang="ja-JP" dirty="0"/>
              <a:t>Fe3</a:t>
            </a:r>
            <a:r>
              <a:rPr kumimoji="1" lang="ja-JP" altLang="en-US" dirty="0"/>
              <a:t>＋の中間スピン状態の割合は</a:t>
            </a:r>
            <a:r>
              <a:rPr kumimoji="1" lang="en-US" altLang="ja-JP" dirty="0"/>
              <a:t>x</a:t>
            </a:r>
            <a:r>
              <a:rPr kumimoji="1" lang="ja-JP" altLang="en-US" dirty="0"/>
              <a:t>増加に伴い減少しました。ゼーベック係数測定により、</a:t>
            </a:r>
            <a:r>
              <a:rPr kumimoji="1" lang="en-US" altLang="ja-JP" dirty="0"/>
              <a:t>Nd1-xSrxFeO3</a:t>
            </a:r>
            <a:r>
              <a:rPr kumimoji="1" lang="ja-JP" altLang="en-US" dirty="0"/>
              <a:t>は</a:t>
            </a:r>
            <a:r>
              <a:rPr kumimoji="1" lang="en-US" altLang="ja-JP" dirty="0"/>
              <a:t>p</a:t>
            </a:r>
            <a:r>
              <a:rPr kumimoji="1" lang="ja-JP" altLang="en-US" dirty="0"/>
              <a:t>型</a:t>
            </a:r>
            <a:r>
              <a:rPr kumimoji="1" lang="en-US" altLang="ja-JP" dirty="0"/>
              <a:t>n</a:t>
            </a:r>
            <a:r>
              <a:rPr kumimoji="1" lang="ja-JP" altLang="en-US" dirty="0"/>
              <a:t>型両方の熱電特性を示すことが確認され、その</a:t>
            </a:r>
            <a:r>
              <a:rPr kumimoji="1" lang="en-US" altLang="ja-JP" dirty="0"/>
              <a:t>ZT</a:t>
            </a:r>
            <a:r>
              <a:rPr kumimoji="1" lang="ja-JP" altLang="en-US" dirty="0"/>
              <a:t>は先行研究と異なり、</a:t>
            </a:r>
            <a:r>
              <a:rPr kumimoji="1" lang="en-US" altLang="ja-JP" dirty="0"/>
              <a:t>p</a:t>
            </a:r>
            <a:r>
              <a:rPr kumimoji="1" lang="ja-JP" altLang="en-US" dirty="0"/>
              <a:t>型と</a:t>
            </a:r>
            <a:r>
              <a:rPr kumimoji="1" lang="en-US" altLang="ja-JP" dirty="0"/>
              <a:t>n</a:t>
            </a:r>
            <a:r>
              <a:rPr kumimoji="1" lang="ja-JP" altLang="en-US" dirty="0"/>
              <a:t>型の値がほぼ同等の値となりました。また、算出された</a:t>
            </a:r>
            <a:r>
              <a:rPr kumimoji="1" lang="en-US" altLang="ja-JP" dirty="0"/>
              <a:t>ZT</a:t>
            </a:r>
            <a:r>
              <a:rPr kumimoji="1" lang="ja-JP" altLang="en-US" dirty="0"/>
              <a:t>は</a:t>
            </a:r>
            <a:r>
              <a:rPr kumimoji="1" lang="en-US" altLang="ja-JP" dirty="0"/>
              <a:t>p</a:t>
            </a:r>
            <a:r>
              <a:rPr kumimoji="1" lang="ja-JP" altLang="en-US" dirty="0"/>
              <a:t>型</a:t>
            </a:r>
            <a:r>
              <a:rPr kumimoji="1" lang="en-US" altLang="ja-JP" dirty="0"/>
              <a:t>n</a:t>
            </a:r>
            <a:r>
              <a:rPr kumimoji="1" lang="ja-JP" altLang="en-US" dirty="0"/>
              <a:t>型共に先行研究の</a:t>
            </a:r>
            <a:r>
              <a:rPr kumimoji="1" lang="en-US" altLang="ja-JP" dirty="0"/>
              <a:t>Pr1-xSrxFeO3</a:t>
            </a:r>
            <a:r>
              <a:rPr kumimoji="1" lang="ja-JP" altLang="en-US" dirty="0"/>
              <a:t>の</a:t>
            </a:r>
            <a:r>
              <a:rPr kumimoji="1" lang="en-US" altLang="ja-JP" dirty="0"/>
              <a:t>ZT</a:t>
            </a:r>
            <a:r>
              <a:rPr kumimoji="1" lang="ja-JP" altLang="en-US" dirty="0"/>
              <a:t>を上回る可能性があります。</a:t>
            </a:r>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15</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529">
              <a:defRPr/>
            </a:pPr>
            <a:r>
              <a:rPr lang="ja-JP" altLang="en-US" dirty="0"/>
              <a:t>以上で発表を終わります。ご清聴ありがとうございました。</a:t>
            </a:r>
            <a:endParaRPr lang="ja-JP"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16</a:t>
            </a:fld>
            <a:endParaRPr kumimoji="1" lang="ja-JP" altLang="en-US"/>
          </a:p>
        </p:txBody>
      </p:sp>
    </p:spTree>
    <p:extLst>
      <p:ext uri="{BB962C8B-B14F-4D97-AF65-F5344CB8AC3E}">
        <p14:creationId xmlns:p14="http://schemas.microsoft.com/office/powerpoint/2010/main" val="3531858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SEM</a:t>
            </a:r>
            <a:r>
              <a:rPr kumimoji="1" lang="ja-JP" altLang="en-US" dirty="0"/>
              <a:t>観察です。これらの画像は倍率が</a:t>
            </a:r>
            <a:r>
              <a:rPr kumimoji="1" lang="en-US" altLang="ja-JP" dirty="0"/>
              <a:t>500</a:t>
            </a:r>
            <a:r>
              <a:rPr kumimoji="1" lang="ja-JP" altLang="en-US" dirty="0"/>
              <a:t>倍の画像です。粒径、気孔ともに組成によってばらつきがあり、そのｘによる依存性は見られませんでした。この結果は熱伝導率のｘ依存性がないことに寄与していると考えられます。</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17</a:t>
            </a:fld>
            <a:endParaRPr kumimoji="1" lang="ja-JP" altLang="en-US"/>
          </a:p>
        </p:txBody>
      </p:sp>
    </p:spTree>
    <p:extLst>
      <p:ext uri="{BB962C8B-B14F-4D97-AF65-F5344CB8AC3E}">
        <p14:creationId xmlns:p14="http://schemas.microsoft.com/office/powerpoint/2010/main" val="174981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18</a:t>
            </a:fld>
            <a:endParaRPr kumimoji="1" lang="ja-JP" altLang="en-US" dirty="0"/>
          </a:p>
        </p:txBody>
      </p:sp>
    </p:spTree>
    <p:extLst>
      <p:ext uri="{BB962C8B-B14F-4D97-AF65-F5344CB8AC3E}">
        <p14:creationId xmlns:p14="http://schemas.microsoft.com/office/powerpoint/2010/main" val="62389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発表は研究背景、研究目的、実験方法、特性評価、結論の順で進めていきます。</a:t>
            </a:r>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まず、研究背景です。酸化物材料は高温で化学的に安定しており、有毒元素が少なく、経済性が良いことに加え、</a:t>
            </a:r>
            <a:r>
              <a:rPr kumimoji="1" lang="en-US" altLang="ja-JP" dirty="0"/>
              <a:t>CaMnO3</a:t>
            </a:r>
            <a:r>
              <a:rPr kumimoji="1" lang="ja-JP" altLang="en-US" dirty="0"/>
              <a:t>という高い熱電性能持った材料の発見によって注目を集めています。ペロブスカイト型酸化物は組成式</a:t>
            </a:r>
            <a:r>
              <a:rPr kumimoji="1" lang="en-US" altLang="ja-JP" dirty="0"/>
              <a:t>ABO3</a:t>
            </a:r>
            <a:r>
              <a:rPr kumimoji="1" lang="ja-JP" altLang="en-US" dirty="0"/>
              <a:t>で表される酸化物で、その中でも今回扱うペロブスカイト</a:t>
            </a:r>
            <a:r>
              <a:rPr kumimoji="1" lang="en-US" altLang="ja-JP" dirty="0"/>
              <a:t>Fe</a:t>
            </a:r>
            <a:r>
              <a:rPr kumimoji="1" lang="ja-JP" altLang="en-US" dirty="0"/>
              <a:t>酸化物は、</a:t>
            </a:r>
            <a:r>
              <a:rPr kumimoji="1" lang="en-US" altLang="ja-JP" dirty="0"/>
              <a:t>B</a:t>
            </a:r>
            <a:r>
              <a:rPr kumimoji="1" lang="ja-JP" altLang="en-US" dirty="0"/>
              <a:t>サイトが鉄のペロブスカイト酸化物であり、</a:t>
            </a:r>
            <a:r>
              <a:rPr kumimoji="1" lang="en-US" altLang="ja-JP" dirty="0"/>
              <a:t>A</a:t>
            </a:r>
            <a:r>
              <a:rPr kumimoji="1" lang="ja-JP" altLang="en-US" dirty="0"/>
              <a:t>サイトの３価のランタノイドに</a:t>
            </a:r>
            <a:r>
              <a:rPr kumimoji="1" lang="en-US" altLang="ja-JP" dirty="0"/>
              <a:t>2</a:t>
            </a:r>
            <a:r>
              <a:rPr kumimoji="1" lang="ja-JP" altLang="en-US" dirty="0"/>
              <a:t>価のアルカリ土類金属を置換することによって同一母相で</a:t>
            </a:r>
            <a:r>
              <a:rPr kumimoji="1" lang="en-US" altLang="ja-JP" dirty="0"/>
              <a:t>P</a:t>
            </a:r>
            <a:r>
              <a:rPr kumimoji="1" lang="ja-JP" altLang="en-US" dirty="0"/>
              <a:t>型</a:t>
            </a:r>
            <a:r>
              <a:rPr kumimoji="1" lang="en-US" altLang="ja-JP" dirty="0"/>
              <a:t>N</a:t>
            </a:r>
            <a:r>
              <a:rPr kumimoji="1" lang="ja-JP" altLang="en-US" dirty="0"/>
              <a:t>型両方の熱電特性が現れる可能性があります。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その理論として</a:t>
            </a:r>
            <a:r>
              <a:rPr kumimoji="1" lang="en-US" altLang="ja-JP" dirty="0" err="1"/>
              <a:t>Heikes</a:t>
            </a:r>
            <a:r>
              <a:rPr kumimoji="1" lang="ja-JP" altLang="en-US" dirty="0"/>
              <a:t>の式があります。</a:t>
            </a:r>
            <a:r>
              <a:rPr kumimoji="1" lang="en-US" altLang="ja-JP" dirty="0" err="1"/>
              <a:t>Heikes</a:t>
            </a:r>
            <a:r>
              <a:rPr kumimoji="1" lang="ja-JP" altLang="en-US" dirty="0"/>
              <a:t>の式はゼーベック係数を高温極限で近似した式であり、こちらの上の式で表されます。Ｇ</a:t>
            </a:r>
            <a:r>
              <a:rPr kumimoji="1" lang="en-US" altLang="ja-JP" dirty="0"/>
              <a:t>3</a:t>
            </a:r>
            <a:r>
              <a:rPr kumimoji="1" lang="ja-JP" altLang="en-US" dirty="0"/>
              <a:t>は</a:t>
            </a:r>
            <a:r>
              <a:rPr kumimoji="1" lang="en-US" altLang="ja-JP" dirty="0"/>
              <a:t>3</a:t>
            </a:r>
            <a:r>
              <a:rPr kumimoji="1" lang="ja-JP" altLang="en-US" dirty="0"/>
              <a:t>価、</a:t>
            </a:r>
            <a:r>
              <a:rPr kumimoji="1" lang="en-US" altLang="ja-JP" dirty="0"/>
              <a:t>g4</a:t>
            </a:r>
            <a:r>
              <a:rPr kumimoji="1" lang="ja-JP" altLang="en-US" dirty="0"/>
              <a:t>は</a:t>
            </a:r>
            <a:r>
              <a:rPr kumimoji="1" lang="en-US" altLang="ja-JP" dirty="0"/>
              <a:t>4</a:t>
            </a:r>
            <a:r>
              <a:rPr kumimoji="1" lang="ja-JP" altLang="en-US" dirty="0"/>
              <a:t>価のイオンの軌道自由度とスピン自由度を掛け合わせたものです。磁化測定により、ペロブスカイト</a:t>
            </a:r>
            <a:r>
              <a:rPr kumimoji="1" lang="en-US" altLang="ja-JP" dirty="0"/>
              <a:t>Fe</a:t>
            </a:r>
            <a:r>
              <a:rPr kumimoji="1" lang="ja-JP" altLang="en-US" dirty="0"/>
              <a:t>酸化物は</a:t>
            </a:r>
            <a:r>
              <a:rPr kumimoji="1" lang="en-US" altLang="ja-JP" dirty="0"/>
              <a:t>Fe4</a:t>
            </a:r>
            <a:r>
              <a:rPr kumimoji="1" lang="ja-JP" altLang="en-US" dirty="0"/>
              <a:t>＋は</a:t>
            </a:r>
            <a:r>
              <a:rPr kumimoji="1" lang="en-US" altLang="ja-JP" dirty="0"/>
              <a:t>LS</a:t>
            </a:r>
            <a:r>
              <a:rPr kumimoji="1" lang="ja-JP" altLang="en-US" dirty="0"/>
              <a:t>、</a:t>
            </a:r>
            <a:r>
              <a:rPr kumimoji="1" lang="en-US" altLang="ja-JP" dirty="0"/>
              <a:t>Fe3</a:t>
            </a:r>
            <a:r>
              <a:rPr kumimoji="1" lang="ja-JP" altLang="en-US" dirty="0"/>
              <a:t>＋は</a:t>
            </a:r>
            <a:r>
              <a:rPr kumimoji="1" lang="en-US" altLang="ja-JP" dirty="0"/>
              <a:t>LS</a:t>
            </a:r>
            <a:r>
              <a:rPr kumimoji="1" lang="ja-JP" altLang="en-US" dirty="0"/>
              <a:t>と</a:t>
            </a:r>
            <a:r>
              <a:rPr kumimoji="1" lang="en-US" altLang="ja-JP" dirty="0"/>
              <a:t>IS</a:t>
            </a:r>
            <a:r>
              <a:rPr kumimoji="1" lang="ja-JP" altLang="en-US" dirty="0"/>
              <a:t>をとることがわかっています。図の上の点線の曲線は</a:t>
            </a:r>
            <a:r>
              <a:rPr kumimoji="1" lang="en-US" altLang="ja-JP" dirty="0"/>
              <a:t>Fe3+</a:t>
            </a:r>
            <a:r>
              <a:rPr kumimoji="1" lang="ja-JP" altLang="en-US" dirty="0"/>
              <a:t>がすべて</a:t>
            </a:r>
            <a:r>
              <a:rPr kumimoji="1" lang="en-US" altLang="ja-JP" dirty="0"/>
              <a:t>LS</a:t>
            </a:r>
            <a:r>
              <a:rPr kumimoji="1" lang="ja-JP" altLang="en-US" dirty="0"/>
              <a:t>のときの</a:t>
            </a:r>
            <a:r>
              <a:rPr kumimoji="1" lang="en-US" altLang="ja-JP" dirty="0" err="1"/>
              <a:t>Heikes</a:t>
            </a:r>
            <a:r>
              <a:rPr kumimoji="1" lang="ja-JP" altLang="en-US" dirty="0"/>
              <a:t>の式のフィッティングカーブであり、下の点線のカーブは</a:t>
            </a:r>
            <a:r>
              <a:rPr kumimoji="1" lang="en-US" altLang="ja-JP" dirty="0"/>
              <a:t>Fe3</a:t>
            </a:r>
            <a:r>
              <a:rPr kumimoji="1" lang="ja-JP" altLang="en-US" dirty="0"/>
              <a:t>＋がすべて</a:t>
            </a:r>
            <a:r>
              <a:rPr kumimoji="1" lang="en-US" altLang="ja-JP" dirty="0"/>
              <a:t>IS</a:t>
            </a:r>
            <a:r>
              <a:rPr kumimoji="1" lang="ja-JP" altLang="en-US" dirty="0"/>
              <a:t>のときの高温極限のゼーベック係数です。この図から</a:t>
            </a:r>
            <a:r>
              <a:rPr kumimoji="1" lang="en-US" altLang="ja-JP" dirty="0"/>
              <a:t>Fe3</a:t>
            </a:r>
            <a:r>
              <a:rPr kumimoji="1" lang="ja-JP" altLang="en-US" dirty="0"/>
              <a:t>＋の</a:t>
            </a:r>
            <a:r>
              <a:rPr kumimoji="1" lang="en-US" altLang="ja-JP" dirty="0"/>
              <a:t>IS</a:t>
            </a:r>
            <a:r>
              <a:rPr kumimoji="1" lang="ja-JP" altLang="en-US" dirty="0"/>
              <a:t>の割合が大きいほど、また、ｘが大きいほど</a:t>
            </a:r>
            <a:r>
              <a:rPr kumimoji="1" lang="en-US" altLang="ja-JP" dirty="0"/>
              <a:t>n</a:t>
            </a:r>
            <a:r>
              <a:rPr kumimoji="1" lang="ja-JP" altLang="en-US" dirty="0"/>
              <a:t>型の高い熱電特性を示す可能性があります。例えば今回の研究の磁化率測定から算出された</a:t>
            </a:r>
            <a:r>
              <a:rPr kumimoji="1" lang="en-US" altLang="ja-JP" dirty="0"/>
              <a:t>NdSrFeO3</a:t>
            </a:r>
            <a:r>
              <a:rPr kumimoji="1" lang="ja-JP" altLang="en-US" dirty="0"/>
              <a:t>の</a:t>
            </a:r>
            <a:r>
              <a:rPr kumimoji="1" lang="en-US" altLang="ja-JP" dirty="0"/>
              <a:t>Fe3</a:t>
            </a:r>
            <a:r>
              <a:rPr kumimoji="1" lang="ja-JP" altLang="en-US" dirty="0"/>
              <a:t>＋のスピン状態の割合を</a:t>
            </a:r>
            <a:r>
              <a:rPr kumimoji="1" lang="en-US" altLang="ja-JP" dirty="0" err="1"/>
              <a:t>Heikes</a:t>
            </a:r>
            <a:r>
              <a:rPr kumimoji="1" lang="ja-JP" altLang="en-US" dirty="0"/>
              <a:t>の式に適用すると青色の曲線になります。このようにしてそれぞれの組成での高温極限のゼーベック係数を予想することができます。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先行研究は</a:t>
            </a:r>
            <a:r>
              <a:rPr kumimoji="1" lang="en-US" altLang="ja-JP" dirty="0"/>
              <a:t>Pr1-xSrxFeO3</a:t>
            </a:r>
            <a:r>
              <a:rPr kumimoji="1" lang="ja-JP" altLang="en-US" dirty="0"/>
              <a:t>で行われており、ゼーベック係数の図から、</a:t>
            </a:r>
            <a:r>
              <a:rPr kumimoji="1" lang="en-US" altLang="ja-JP" dirty="0"/>
              <a:t>x</a:t>
            </a:r>
            <a:r>
              <a:rPr kumimoji="1" lang="ja-JP" altLang="en-US" dirty="0"/>
              <a:t>≦</a:t>
            </a:r>
            <a:r>
              <a:rPr kumimoji="1" lang="en-US" altLang="ja-JP" dirty="0"/>
              <a:t>0.5</a:t>
            </a:r>
            <a:r>
              <a:rPr kumimoji="1" lang="ja-JP" altLang="en-US" dirty="0"/>
              <a:t>では全ての温度範囲でゼーベック係数が正であることから</a:t>
            </a:r>
            <a:r>
              <a:rPr kumimoji="1" lang="en-US" altLang="ja-JP" dirty="0"/>
              <a:t>p</a:t>
            </a:r>
            <a:r>
              <a:rPr kumimoji="1" lang="ja-JP" altLang="en-US" dirty="0"/>
              <a:t>型熱電特性、ｘ≧</a:t>
            </a:r>
            <a:r>
              <a:rPr kumimoji="1" lang="en-US" altLang="ja-JP" dirty="0"/>
              <a:t>0.6</a:t>
            </a:r>
            <a:r>
              <a:rPr kumimoji="1" lang="ja-JP" altLang="en-US" dirty="0"/>
              <a:t>では高温域でゼーベック係数が負であることから</a:t>
            </a:r>
            <a:r>
              <a:rPr kumimoji="1" lang="en-US" altLang="ja-JP" dirty="0"/>
              <a:t>n</a:t>
            </a:r>
            <a:r>
              <a:rPr kumimoji="1" lang="ja-JP" altLang="en-US" dirty="0"/>
              <a:t>型熱電特性を示しました。</a:t>
            </a:r>
            <a:r>
              <a:rPr kumimoji="1" lang="en-US" altLang="ja-JP" dirty="0"/>
              <a:t>ZT</a:t>
            </a:r>
            <a:r>
              <a:rPr kumimoji="1" lang="ja-JP" altLang="en-US" dirty="0"/>
              <a:t>は</a:t>
            </a:r>
            <a:r>
              <a:rPr kumimoji="1" lang="en-US" altLang="ja-JP" dirty="0"/>
              <a:t>850K</a:t>
            </a:r>
            <a:r>
              <a:rPr kumimoji="1" lang="ja-JP" altLang="en-US" dirty="0"/>
              <a:t>で、</a:t>
            </a:r>
            <a:r>
              <a:rPr kumimoji="1" lang="en-US" altLang="ja-JP" dirty="0"/>
              <a:t>p</a:t>
            </a:r>
            <a:r>
              <a:rPr kumimoji="1" lang="ja-JP" altLang="en-US" dirty="0"/>
              <a:t>型の最大が</a:t>
            </a:r>
            <a:r>
              <a:rPr kumimoji="1" lang="en-US" altLang="ja-JP" dirty="0"/>
              <a:t>x=0.1</a:t>
            </a:r>
            <a:r>
              <a:rPr kumimoji="1" lang="ja-JP" altLang="en-US" dirty="0"/>
              <a:t>の</a:t>
            </a:r>
            <a:r>
              <a:rPr kumimoji="1" lang="en-US" altLang="ja-JP" dirty="0"/>
              <a:t>ZT=0.024</a:t>
            </a:r>
            <a:r>
              <a:rPr kumimoji="1" lang="ja-JP" altLang="en-US" dirty="0"/>
              <a:t>、</a:t>
            </a:r>
            <a:r>
              <a:rPr kumimoji="1" lang="en-US" altLang="ja-JP" dirty="0"/>
              <a:t>n</a:t>
            </a:r>
            <a:r>
              <a:rPr kumimoji="1" lang="ja-JP" altLang="en-US" dirty="0"/>
              <a:t>型の最大は</a:t>
            </a:r>
            <a:r>
              <a:rPr kumimoji="1" lang="en-US" altLang="ja-JP" dirty="0"/>
              <a:t>x=0.7</a:t>
            </a:r>
            <a:r>
              <a:rPr kumimoji="1" lang="ja-JP" altLang="en-US" dirty="0"/>
              <a:t>の</a:t>
            </a:r>
            <a:r>
              <a:rPr kumimoji="1" lang="en-US" altLang="ja-JP" dirty="0"/>
              <a:t>ZT=0.002</a:t>
            </a:r>
            <a:r>
              <a:rPr kumimoji="1" lang="ja-JP" altLang="en-US" dirty="0"/>
              <a:t>でした。同一母相で</a:t>
            </a:r>
            <a:r>
              <a:rPr kumimoji="1" lang="en-US" altLang="ja-JP" dirty="0"/>
              <a:t>p</a:t>
            </a:r>
            <a:r>
              <a:rPr kumimoji="1" lang="ja-JP" altLang="en-US" dirty="0"/>
              <a:t>型</a:t>
            </a:r>
            <a:r>
              <a:rPr kumimoji="1" lang="en-US" altLang="ja-JP" dirty="0"/>
              <a:t>n</a:t>
            </a:r>
            <a:r>
              <a:rPr kumimoji="1" lang="ja-JP" altLang="en-US" dirty="0"/>
              <a:t>型両方の熱電特性を示すことが確認されましたが、</a:t>
            </a:r>
            <a:r>
              <a:rPr kumimoji="1" lang="en-US" altLang="ja-JP" dirty="0"/>
              <a:t>ZT</a:t>
            </a:r>
            <a:r>
              <a:rPr kumimoji="1" lang="ja-JP" altLang="en-US" dirty="0"/>
              <a:t>は</a:t>
            </a:r>
            <a:r>
              <a:rPr kumimoji="1" lang="en-US" altLang="ja-JP" dirty="0"/>
              <a:t>n</a:t>
            </a:r>
            <a:r>
              <a:rPr kumimoji="1" lang="ja-JP" altLang="en-US" dirty="0"/>
              <a:t>型がｐ型よりかなり小さい値となっています。</a:t>
            </a:r>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5</a:t>
            </a:fld>
            <a:endParaRPr kumimoji="1" lang="ja-JP" altLang="en-US" dirty="0"/>
          </a:p>
        </p:txBody>
      </p:sp>
    </p:spTree>
    <p:extLst>
      <p:ext uri="{BB962C8B-B14F-4D97-AF65-F5344CB8AC3E}">
        <p14:creationId xmlns:p14="http://schemas.microsoft.com/office/powerpoint/2010/main" val="20728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6</a:t>
            </a:fld>
            <a:endParaRPr kumimoji="1" lang="ja-JP" altLang="en-US" dirty="0"/>
          </a:p>
        </p:txBody>
      </p:sp>
    </p:spTree>
    <p:extLst>
      <p:ext uri="{BB962C8B-B14F-4D97-AF65-F5344CB8AC3E}">
        <p14:creationId xmlns:p14="http://schemas.microsoft.com/office/powerpoint/2010/main" val="99158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次に実験方法の説明に移ります。まず、試料作製についてです。実験に使用した試料は、原料を化学量論比で秤量・混合し、</a:t>
            </a:r>
            <a:r>
              <a:rPr kumimoji="1" lang="en-US" altLang="ja-JP" dirty="0"/>
              <a:t>1000</a:t>
            </a:r>
            <a:r>
              <a:rPr kumimoji="1" lang="ja-JP" altLang="en-US" dirty="0"/>
              <a:t>℃で</a:t>
            </a:r>
            <a:r>
              <a:rPr kumimoji="1" lang="en-US" altLang="ja-JP" dirty="0"/>
              <a:t>24h</a:t>
            </a:r>
            <a:r>
              <a:rPr kumimoji="1" lang="ja-JP" altLang="en-US" dirty="0"/>
              <a:t>空気中で仮焼きを行った後、再び粉砕混合したものを、プレス成形して</a:t>
            </a:r>
            <a:r>
              <a:rPr kumimoji="1" lang="en-US" altLang="ja-JP" dirty="0"/>
              <a:t>x</a:t>
            </a:r>
            <a:r>
              <a:rPr kumimoji="1" lang="ja-JP" altLang="en-US" dirty="0"/>
              <a:t>≦</a:t>
            </a:r>
            <a:r>
              <a:rPr kumimoji="1" lang="en-US" altLang="ja-JP" dirty="0"/>
              <a:t>0.5</a:t>
            </a:r>
            <a:r>
              <a:rPr kumimoji="1" lang="ja-JP" altLang="en-US" dirty="0"/>
              <a:t>では</a:t>
            </a:r>
            <a:r>
              <a:rPr kumimoji="1" lang="en-US" altLang="ja-JP" dirty="0"/>
              <a:t>1200</a:t>
            </a:r>
            <a:r>
              <a:rPr kumimoji="1" lang="ja-JP" altLang="en-US" dirty="0"/>
              <a:t>℃、</a:t>
            </a:r>
            <a:r>
              <a:rPr kumimoji="1" lang="en-US" altLang="ja-JP" dirty="0"/>
              <a:t>x</a:t>
            </a:r>
            <a:r>
              <a:rPr kumimoji="1" lang="ja-JP" altLang="en-US" dirty="0"/>
              <a:t>≧</a:t>
            </a:r>
            <a:r>
              <a:rPr kumimoji="1" lang="en-US" altLang="ja-JP" dirty="0"/>
              <a:t>0.6</a:t>
            </a:r>
            <a:r>
              <a:rPr kumimoji="1" lang="ja-JP" altLang="en-US" dirty="0"/>
              <a:t>では</a:t>
            </a:r>
            <a:r>
              <a:rPr kumimoji="1" lang="en-US" altLang="ja-JP" dirty="0"/>
              <a:t>1150℃</a:t>
            </a:r>
            <a:r>
              <a:rPr kumimoji="1" lang="ja-JP" altLang="en-US" dirty="0"/>
              <a:t>で</a:t>
            </a:r>
            <a:r>
              <a:rPr kumimoji="1" lang="en-US" altLang="ja-JP" dirty="0"/>
              <a:t>48</a:t>
            </a:r>
            <a:r>
              <a:rPr kumimoji="1" lang="ja-JP" altLang="en-US" dirty="0"/>
              <a:t>ｈ酸素雰囲気下で焼結することで作製しました。また、実験に使用した装置はこちらにまとめてあります。特性評価には、熱電特性は電気抵抗率、ゼーベック係数、熱伝導率ともに</a:t>
            </a:r>
            <a:r>
              <a:rPr kumimoji="1" lang="en-US" altLang="ja-JP" dirty="0"/>
              <a:t>500K</a:t>
            </a:r>
            <a:r>
              <a:rPr kumimoji="1" lang="ja-JP" altLang="en-US" dirty="0"/>
              <a:t>以下の温度範囲で測定しました。磁気特性は磁化率測定と中性子回折による磁気構造解析によって調査しました。また、結晶構造解析は</a:t>
            </a:r>
            <a:r>
              <a:rPr kumimoji="1" lang="en-US" altLang="ja-JP" dirty="0"/>
              <a:t>XRD</a:t>
            </a:r>
            <a:r>
              <a:rPr kumimoji="1" lang="ja-JP" altLang="en-US" dirty="0"/>
              <a:t>回折と中性子回折のデータをリートベルト解析することによって行いました。</a:t>
            </a:r>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7</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次に結果と考察です。</a:t>
            </a:r>
            <a:r>
              <a:rPr kumimoji="1" lang="en-US" altLang="ja-JP" dirty="0"/>
              <a:t>XRD</a:t>
            </a:r>
            <a:r>
              <a:rPr kumimoji="1" lang="ja-JP" altLang="en-US" dirty="0"/>
              <a:t>回折で得られたデータを</a:t>
            </a:r>
            <a:r>
              <a:rPr kumimoji="1" lang="en-US" altLang="ja-JP" dirty="0"/>
              <a:t>RIETAN-FP</a:t>
            </a:r>
            <a:r>
              <a:rPr kumimoji="1" lang="ja-JP" altLang="en-US" dirty="0"/>
              <a:t>プログラムでリートベルト解析した結果、</a:t>
            </a:r>
            <a:r>
              <a:rPr kumimoji="1" lang="en-US" altLang="ja-JP" dirty="0"/>
              <a:t>0.1</a:t>
            </a:r>
            <a:r>
              <a:rPr kumimoji="1" lang="ja-JP" altLang="en-US" dirty="0"/>
              <a:t>≦</a:t>
            </a:r>
            <a:r>
              <a:rPr kumimoji="1" lang="en-US" altLang="ja-JP" dirty="0"/>
              <a:t>x</a:t>
            </a:r>
            <a:r>
              <a:rPr kumimoji="1" lang="ja-JP" altLang="en-US" dirty="0"/>
              <a:t>≦</a:t>
            </a:r>
            <a:r>
              <a:rPr kumimoji="1" lang="en-US" altLang="ja-JP" dirty="0"/>
              <a:t>0.2</a:t>
            </a:r>
            <a:r>
              <a:rPr kumimoji="1" lang="ja-JP" altLang="en-US" dirty="0"/>
              <a:t>で空間群</a:t>
            </a:r>
            <a:r>
              <a:rPr kumimoji="1" lang="en-US" altLang="ja-JP" dirty="0"/>
              <a:t>P21/m</a:t>
            </a:r>
            <a:r>
              <a:rPr kumimoji="1" lang="ja-JP" altLang="en-US" dirty="0"/>
              <a:t>の単斜晶ペロブスカイト構造、</a:t>
            </a:r>
            <a:r>
              <a:rPr kumimoji="1" lang="en-US" altLang="ja-JP" dirty="0"/>
              <a:t>0.3</a:t>
            </a:r>
            <a:r>
              <a:rPr kumimoji="1" lang="ja-JP" altLang="en-US" dirty="0"/>
              <a:t>≦</a:t>
            </a:r>
            <a:r>
              <a:rPr kumimoji="1" lang="en-US" altLang="ja-JP" dirty="0"/>
              <a:t>x</a:t>
            </a:r>
            <a:r>
              <a:rPr kumimoji="1" lang="ja-JP" altLang="en-US" dirty="0"/>
              <a:t>≦</a:t>
            </a:r>
            <a:r>
              <a:rPr kumimoji="1" lang="en-US" altLang="ja-JP" dirty="0"/>
              <a:t>0.9</a:t>
            </a:r>
            <a:r>
              <a:rPr kumimoji="1" lang="ja-JP" altLang="en-US" dirty="0"/>
              <a:t>で空間群</a:t>
            </a:r>
            <a:r>
              <a:rPr kumimoji="1" lang="en-US" altLang="ja-JP" dirty="0" err="1"/>
              <a:t>Pnma</a:t>
            </a:r>
            <a:r>
              <a:rPr kumimoji="1" lang="ja-JP" altLang="en-US" dirty="0"/>
              <a:t>の斜方晶ペロブスカイト構造を取ることが分かりました。</a:t>
            </a:r>
            <a:r>
              <a:rPr kumimoji="1" lang="en-US" altLang="ja-JP" dirty="0"/>
              <a:t>x=0.1</a:t>
            </a:r>
            <a:r>
              <a:rPr kumimoji="1" lang="ja-JP" altLang="en-US" dirty="0"/>
              <a:t>と</a:t>
            </a:r>
            <a:r>
              <a:rPr kumimoji="1" lang="en-US" altLang="ja-JP" dirty="0"/>
              <a:t>x=0.9</a:t>
            </a:r>
            <a:r>
              <a:rPr kumimoji="1" lang="ja-JP" altLang="en-US" dirty="0"/>
              <a:t>の結晶構造がこちらになっています。</a:t>
            </a:r>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8</a:t>
            </a:fld>
            <a:endParaRPr kumimoji="1" lang="ja-JP" altLang="en-US"/>
          </a:p>
        </p:txBody>
      </p:sp>
    </p:spTree>
    <p:extLst>
      <p:ext uri="{BB962C8B-B14F-4D97-AF65-F5344CB8AC3E}">
        <p14:creationId xmlns:p14="http://schemas.microsoft.com/office/powerpoint/2010/main" val="316574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300K</a:t>
            </a:r>
            <a:r>
              <a:rPr kumimoji="1" lang="ja-JP" altLang="en-US" dirty="0"/>
              <a:t>と</a:t>
            </a:r>
            <a:r>
              <a:rPr kumimoji="1" lang="en-US" altLang="ja-JP" dirty="0"/>
              <a:t>10K</a:t>
            </a:r>
            <a:r>
              <a:rPr kumimoji="1" lang="ja-JP" altLang="en-US" dirty="0"/>
              <a:t>の中性子回折データの解析結果です。</a:t>
            </a:r>
            <a:r>
              <a:rPr kumimoji="1" lang="en-US" altLang="ja-JP" dirty="0"/>
              <a:t>300K</a:t>
            </a:r>
            <a:r>
              <a:rPr kumimoji="1" lang="ja-JP" altLang="en-US" dirty="0"/>
              <a:t>は全ての組成で行い、</a:t>
            </a:r>
            <a:r>
              <a:rPr kumimoji="1" lang="en-US" altLang="ja-JP" dirty="0"/>
              <a:t>10K</a:t>
            </a:r>
            <a:r>
              <a:rPr kumimoji="1" lang="ja-JP" altLang="en-US" dirty="0"/>
              <a:t>は</a:t>
            </a:r>
            <a:r>
              <a:rPr kumimoji="1" lang="en-US" altLang="ja-JP" dirty="0"/>
              <a:t>x=0.1</a:t>
            </a:r>
            <a:r>
              <a:rPr kumimoji="1" lang="ja-JP" altLang="en-US" dirty="0"/>
              <a:t>のみ行っていて、今後すべての組成で行う予定です。リートベルト解析は</a:t>
            </a:r>
            <a:r>
              <a:rPr kumimoji="1" lang="en-US" altLang="ja-JP" dirty="0"/>
              <a:t>GSAS-Ⅱ</a:t>
            </a:r>
            <a:r>
              <a:rPr kumimoji="1" lang="ja-JP" altLang="en-US" dirty="0"/>
              <a:t>で行いました。</a:t>
            </a:r>
            <a:r>
              <a:rPr kumimoji="1" lang="en-US" altLang="ja-JP" dirty="0"/>
              <a:t>300K</a:t>
            </a:r>
            <a:r>
              <a:rPr kumimoji="1" lang="ja-JP" altLang="en-US" dirty="0"/>
              <a:t>ではすべての試料で磁気相のピークが確認されました。一番左のピークが主な磁気相のピークです。磁気構造解析の結果、</a:t>
            </a:r>
            <a:r>
              <a:rPr kumimoji="1" lang="en-US" altLang="ja-JP" dirty="0"/>
              <a:t>x=0.6</a:t>
            </a:r>
            <a:r>
              <a:rPr kumimoji="1" lang="ja-JP" altLang="en-US" dirty="0"/>
              <a:t>以下では</a:t>
            </a:r>
            <a:r>
              <a:rPr kumimoji="1" lang="en-US" altLang="ja-JP" dirty="0"/>
              <a:t>G</a:t>
            </a:r>
            <a:r>
              <a:rPr kumimoji="1" lang="ja-JP" altLang="en-US" dirty="0"/>
              <a:t>型反強磁性であることが分かりました。</a:t>
            </a:r>
            <a:r>
              <a:rPr kumimoji="1" lang="en-US" altLang="ja-JP" dirty="0"/>
              <a:t>x=0.7</a:t>
            </a:r>
            <a:r>
              <a:rPr kumimoji="1" lang="ja-JP" altLang="en-US" dirty="0"/>
              <a:t>以上では磁気相のピークが小さいことから、磁気構造の解析の精度は良好ではありませんが、解析した結果、</a:t>
            </a:r>
            <a:r>
              <a:rPr kumimoji="1" lang="en-US" altLang="ja-JP" dirty="0"/>
              <a:t>A</a:t>
            </a:r>
            <a:r>
              <a:rPr kumimoji="1" lang="ja-JP" altLang="en-US" dirty="0"/>
              <a:t>型反強磁性の可能性があります。中性子回折による詳細な結晶構造解析により、格子定数の短軸は</a:t>
            </a:r>
            <a:r>
              <a:rPr kumimoji="1" lang="en-US" altLang="ja-JP" dirty="0"/>
              <a:t>x=0.3</a:t>
            </a:r>
            <a:r>
              <a:rPr kumimoji="1" lang="ja-JP" altLang="en-US" dirty="0"/>
              <a:t>以下では</a:t>
            </a:r>
            <a:r>
              <a:rPr kumimoji="1" lang="en-US" altLang="ja-JP" dirty="0"/>
              <a:t>c</a:t>
            </a:r>
            <a:r>
              <a:rPr kumimoji="1" lang="ja-JP" altLang="en-US" dirty="0"/>
              <a:t>軸であり、</a:t>
            </a:r>
            <a:r>
              <a:rPr kumimoji="1" lang="en-US" altLang="ja-JP" dirty="0"/>
              <a:t>x=0.4</a:t>
            </a:r>
            <a:r>
              <a:rPr kumimoji="1" lang="ja-JP" altLang="en-US" dirty="0"/>
              <a:t>以下では</a:t>
            </a:r>
            <a:r>
              <a:rPr kumimoji="1" lang="en-US" altLang="ja-JP" dirty="0"/>
              <a:t>a</a:t>
            </a:r>
            <a:r>
              <a:rPr kumimoji="1" lang="ja-JP" altLang="en-US" dirty="0"/>
              <a:t>軸に変化することがわかりました。それに伴って磁気モーメントの方向は、</a:t>
            </a:r>
            <a:r>
              <a:rPr kumimoji="1" lang="en-US" altLang="ja-JP" dirty="0"/>
              <a:t>x=0.3</a:t>
            </a:r>
            <a:r>
              <a:rPr kumimoji="1" lang="ja-JP" altLang="en-US" dirty="0"/>
              <a:t>以下では</a:t>
            </a:r>
            <a:r>
              <a:rPr kumimoji="1" lang="en-US" altLang="ja-JP" dirty="0"/>
              <a:t>c</a:t>
            </a:r>
            <a:r>
              <a:rPr kumimoji="1" lang="ja-JP" altLang="en-US" dirty="0"/>
              <a:t>軸方向、</a:t>
            </a:r>
            <a:r>
              <a:rPr kumimoji="1" lang="en-US" altLang="ja-JP" dirty="0"/>
              <a:t>x=0.4</a:t>
            </a:r>
            <a:r>
              <a:rPr kumimoji="1" lang="ja-JP" altLang="en-US" dirty="0"/>
              <a:t>以下では</a:t>
            </a:r>
            <a:r>
              <a:rPr kumimoji="1" lang="en-US" altLang="ja-JP" dirty="0"/>
              <a:t>a</a:t>
            </a:r>
            <a:r>
              <a:rPr kumimoji="1" lang="ja-JP" altLang="en-US" dirty="0"/>
              <a:t>軸方向でした。</a:t>
            </a:r>
            <a:r>
              <a:rPr kumimoji="1" lang="en-US" altLang="ja-JP" dirty="0"/>
              <a:t>10K</a:t>
            </a:r>
            <a:r>
              <a:rPr kumimoji="1" lang="ja-JP" altLang="en-US" dirty="0"/>
              <a:t>での</a:t>
            </a:r>
            <a:r>
              <a:rPr kumimoji="1" lang="en-US" altLang="ja-JP" dirty="0"/>
              <a:t>x=0.1</a:t>
            </a:r>
            <a:r>
              <a:rPr kumimoji="1" lang="ja-JP" altLang="en-US" dirty="0"/>
              <a:t>は</a:t>
            </a:r>
            <a:r>
              <a:rPr kumimoji="1" lang="en-US" altLang="ja-JP" dirty="0"/>
              <a:t>G</a:t>
            </a:r>
            <a:r>
              <a:rPr kumimoji="1" lang="ja-JP" altLang="en-US" dirty="0"/>
              <a:t>型反強磁性であり、磁気モーメントは</a:t>
            </a:r>
            <a:r>
              <a:rPr kumimoji="1" lang="en-US" altLang="ja-JP" dirty="0"/>
              <a:t>b</a:t>
            </a:r>
            <a:r>
              <a:rPr kumimoji="1" lang="ja-JP" altLang="en-US" dirty="0"/>
              <a:t>軸方向でした。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9</a:t>
            </a:fld>
            <a:endParaRPr kumimoji="1" lang="ja-JP" altLang="en-US"/>
          </a:p>
        </p:txBody>
      </p:sp>
    </p:spTree>
    <p:extLst>
      <p:ext uri="{BB962C8B-B14F-4D97-AF65-F5344CB8AC3E}">
        <p14:creationId xmlns:p14="http://schemas.microsoft.com/office/powerpoint/2010/main" val="199411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2596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807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42184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85109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183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23808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2014/9/24</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0561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2014/9/24</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4053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2014/9/24</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74201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9383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51794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2014/9/24</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09478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6.wmf"/><Relationship Id="rId3" Type="http://schemas.openxmlformats.org/officeDocument/2006/relationships/image" Target="../media/image20.emf"/><Relationship Id="rId7" Type="http://schemas.openxmlformats.org/officeDocument/2006/relationships/image" Target="../media/image23.wmf"/><Relationship Id="rId12" Type="http://schemas.openxmlformats.org/officeDocument/2006/relationships/oleObject" Target="../embeddings/oleObject7.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25.wmf"/><Relationship Id="rId5" Type="http://schemas.openxmlformats.org/officeDocument/2006/relationships/image" Target="../media/image22.png"/><Relationship Id="rId15" Type="http://schemas.openxmlformats.org/officeDocument/2006/relationships/image" Target="../media/image27.wmf"/><Relationship Id="rId10" Type="http://schemas.openxmlformats.org/officeDocument/2006/relationships/oleObject" Target="../embeddings/oleObject6.bin"/><Relationship Id="rId4" Type="http://schemas.openxmlformats.org/officeDocument/2006/relationships/image" Target="../media/image21.emf"/><Relationship Id="rId9" Type="http://schemas.openxmlformats.org/officeDocument/2006/relationships/image" Target="../media/image24.wmf"/><Relationship Id="rId1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9"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4.wmf"/><Relationship Id="rId12"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6.wmf"/><Relationship Id="rId5" Type="http://schemas.openxmlformats.org/officeDocument/2006/relationships/image" Target="NULL"/><Relationship Id="rId10" Type="http://schemas.openxmlformats.org/officeDocument/2006/relationships/oleObject" Target="../embeddings/oleObject3.bin"/><Relationship Id="rId4" Type="http://schemas.openxmlformats.org/officeDocument/2006/relationships/image" Target="NULL"/><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77718" y="4535351"/>
            <a:ext cx="8283639" cy="1080120"/>
          </a:xfrm>
        </p:spPr>
        <p:txBody>
          <a:bodyPr>
            <a:normAutofit/>
          </a:bodyPr>
          <a:lstStyle/>
          <a:p>
            <a:r>
              <a:rPr lang="ja-JP" altLang="ja-JP" sz="3200" b="1" kern="100" dirty="0">
                <a:solidFill>
                  <a:srgbClr val="00B0F0"/>
                </a:solidFill>
                <a:effectLst/>
                <a:latin typeface="ＭＳ 明朝" panose="02020609040205080304" pitchFamily="17" charset="-128"/>
                <a:ea typeface="游明朝" panose="02020400000000000000" pitchFamily="18" charset="-128"/>
                <a:cs typeface="Times New Roman" panose="02020603050405020304" pitchFamily="18" charset="0"/>
              </a:rPr>
              <a:t>〇鎌谷雄大</a:t>
            </a:r>
            <a:r>
              <a:rPr lang="en-US" altLang="ja-JP" sz="3200" b="1" kern="100" baseline="30000" dirty="0">
                <a:solidFill>
                  <a:srgbClr val="00B0F0"/>
                </a:solidFill>
                <a:effectLst/>
                <a:latin typeface="ＭＳ 明朝" panose="02020609040205080304" pitchFamily="17" charset="-128"/>
                <a:ea typeface="游明朝" panose="02020400000000000000" pitchFamily="18" charset="-128"/>
                <a:cs typeface="Times New Roman" panose="02020603050405020304" pitchFamily="18" charset="0"/>
              </a:rPr>
              <a:t>1,*</a:t>
            </a:r>
            <a:r>
              <a:rPr lang="ja-JP" altLang="ja-JP" sz="3200" b="1" kern="100" dirty="0">
                <a:solidFill>
                  <a:srgbClr val="00B0F0"/>
                </a:solidFill>
                <a:effectLst/>
                <a:latin typeface="ＭＳ 明朝" panose="02020609040205080304" pitchFamily="17" charset="-128"/>
                <a:ea typeface="游明朝" panose="02020400000000000000" pitchFamily="18" charset="-128"/>
                <a:cs typeface="Times New Roman" panose="02020603050405020304" pitchFamily="18" charset="0"/>
              </a:rPr>
              <a:t>，中津川博</a:t>
            </a:r>
            <a:r>
              <a:rPr lang="ja-JP" altLang="ja-JP" sz="3200" b="1" kern="100" baseline="30000" dirty="0">
                <a:solidFill>
                  <a:srgbClr val="00B0F0"/>
                </a:solidFill>
                <a:effectLst/>
                <a:latin typeface="ＭＳ 明朝" panose="02020609040205080304" pitchFamily="17" charset="-128"/>
                <a:ea typeface="游明朝" panose="02020400000000000000" pitchFamily="18" charset="-128"/>
                <a:cs typeface="Times New Roman" panose="02020603050405020304" pitchFamily="18" charset="0"/>
              </a:rPr>
              <a:t>１</a:t>
            </a:r>
            <a:r>
              <a:rPr lang="ja-JP" altLang="ja-JP" sz="3200" b="1" kern="100" dirty="0">
                <a:solidFill>
                  <a:srgbClr val="00B0F0"/>
                </a:solidFill>
                <a:effectLst/>
                <a:latin typeface="ＭＳ 明朝" panose="02020609040205080304" pitchFamily="17" charset="-128"/>
                <a:ea typeface="游明朝" panose="02020400000000000000" pitchFamily="18" charset="-128"/>
                <a:cs typeface="Times New Roman" panose="02020603050405020304" pitchFamily="18" charset="0"/>
              </a:rPr>
              <a:t>，岡本庸一</a:t>
            </a:r>
            <a:r>
              <a:rPr lang="ja-JP" altLang="ja-JP" sz="3200" b="1" kern="100" baseline="30000" dirty="0">
                <a:solidFill>
                  <a:srgbClr val="00B0F0"/>
                </a:solidFill>
                <a:effectLst/>
                <a:latin typeface="ＭＳ 明朝" panose="02020609040205080304" pitchFamily="17" charset="-128"/>
                <a:ea typeface="游明朝" panose="02020400000000000000" pitchFamily="18" charset="-128"/>
                <a:cs typeface="Times New Roman" panose="02020603050405020304" pitchFamily="18" charset="0"/>
              </a:rPr>
              <a:t>２</a:t>
            </a:r>
            <a:r>
              <a:rPr lang="ja-JP" altLang="ja-JP" sz="3200" b="1" kern="100" dirty="0">
                <a:solidFill>
                  <a:srgbClr val="00B0F0"/>
                </a:solidFill>
                <a:effectLst/>
                <a:latin typeface="ＭＳ 明朝" panose="02020609040205080304" pitchFamily="17" charset="-128"/>
                <a:ea typeface="游明朝" panose="02020400000000000000" pitchFamily="18" charset="-128"/>
                <a:cs typeface="Times New Roman" panose="02020603050405020304" pitchFamily="18" charset="0"/>
              </a:rPr>
              <a:t>，</a:t>
            </a:r>
            <a:r>
              <a:rPr lang="en-US" altLang="ja-JP" sz="3200" b="1"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Charles </a:t>
            </a:r>
            <a:r>
              <a:rPr lang="en-US" altLang="ja-JP" sz="3200" b="1" kern="100" dirty="0" err="1">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H.Hervoches</a:t>
            </a:r>
            <a:r>
              <a:rPr lang="ja-JP" altLang="ja-JP" sz="3200" b="1" kern="100" baseline="30000" dirty="0">
                <a:solidFill>
                  <a:srgbClr val="00B0F0"/>
                </a:solidFill>
                <a:effectLst/>
                <a:latin typeface="ＭＳ 明朝" panose="02020609040205080304" pitchFamily="17" charset="-128"/>
                <a:ea typeface="游明朝" panose="02020400000000000000" pitchFamily="18" charset="-128"/>
                <a:cs typeface="Times New Roman" panose="02020603050405020304" pitchFamily="18" charset="0"/>
              </a:rPr>
              <a:t>３</a:t>
            </a:r>
            <a:endParaRPr lang="ja-JP" altLang="en-US" b="1" dirty="0">
              <a:solidFill>
                <a:srgbClr val="00B0F0"/>
              </a:solidFill>
            </a:endParaRPr>
          </a:p>
          <a:p>
            <a:endParaRPr lang="ja-JP" altLang="en-US" sz="2400" b="1" dirty="0">
              <a:solidFill>
                <a:srgbClr val="00B0F0"/>
              </a:solidFill>
            </a:endParaRPr>
          </a:p>
        </p:txBody>
      </p:sp>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a:t>
            </a:fld>
            <a:endParaRPr kumimoji="1" lang="ja-JP" altLang="en-US" dirty="0"/>
          </a:p>
        </p:txBody>
      </p:sp>
      <p:sp>
        <p:nvSpPr>
          <p:cNvPr id="6" name="正方形/長方形 5"/>
          <p:cNvSpPr/>
          <p:nvPr/>
        </p:nvSpPr>
        <p:spPr>
          <a:xfrm>
            <a:off x="0" y="404664"/>
            <a:ext cx="9144000" cy="36724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90170" algn="l"/>
              </a:tabLst>
            </a:pPr>
            <a:r>
              <a:rPr lang="en-US" altLang="ja-JP" sz="4000" kern="100" dirty="0">
                <a:effectLst/>
                <a:latin typeface="Century" panose="02040604050505020304" pitchFamily="18" charset="0"/>
                <a:ea typeface="ＭＳ 明朝" panose="02020609040205080304" pitchFamily="17" charset="-128"/>
                <a:cs typeface="Calibri" panose="020F0502020204030204" pitchFamily="34" charset="0"/>
              </a:rPr>
              <a:t>Nd</a:t>
            </a:r>
            <a:r>
              <a:rPr lang="en-US" altLang="ja-JP" sz="4000" kern="100" baseline="-25000" dirty="0">
                <a:effectLst/>
                <a:latin typeface="Century" panose="02040604050505020304" pitchFamily="18" charset="0"/>
                <a:ea typeface="ＭＳ 明朝" panose="02020609040205080304" pitchFamily="17" charset="-128"/>
                <a:cs typeface="Calibri" panose="020F0502020204030204" pitchFamily="34" charset="0"/>
              </a:rPr>
              <a:t>1-x</a:t>
            </a:r>
            <a:r>
              <a:rPr lang="en-US" altLang="ja-JP" sz="4000" kern="100" dirty="0">
                <a:effectLst/>
                <a:latin typeface="Century" panose="02040604050505020304" pitchFamily="18" charset="0"/>
                <a:ea typeface="ＭＳ 明朝" panose="02020609040205080304" pitchFamily="17" charset="-128"/>
                <a:cs typeface="Calibri" panose="020F0502020204030204" pitchFamily="34" charset="0"/>
              </a:rPr>
              <a:t>Sr</a:t>
            </a:r>
            <a:r>
              <a:rPr lang="en-US" altLang="ja-JP" sz="4000" kern="100" baseline="-25000" dirty="0">
                <a:effectLst/>
                <a:latin typeface="Century" panose="02040604050505020304" pitchFamily="18" charset="0"/>
                <a:ea typeface="ＭＳ 明朝" panose="02020609040205080304" pitchFamily="17" charset="-128"/>
                <a:cs typeface="Calibri" panose="020F0502020204030204" pitchFamily="34" charset="0"/>
              </a:rPr>
              <a:t>x</a:t>
            </a:r>
            <a:r>
              <a:rPr lang="en-US" altLang="ja-JP" sz="4000" kern="100" dirty="0">
                <a:effectLst/>
                <a:latin typeface="Century" panose="02040604050505020304" pitchFamily="18" charset="0"/>
                <a:ea typeface="ＭＳ 明朝" panose="02020609040205080304" pitchFamily="17" charset="-128"/>
                <a:cs typeface="Calibri" panose="020F0502020204030204" pitchFamily="34" charset="0"/>
              </a:rPr>
              <a:t>FeO</a:t>
            </a:r>
            <a:r>
              <a:rPr lang="en-US" altLang="ja-JP" sz="4000" kern="100" baseline="-25000" dirty="0">
                <a:effectLst/>
                <a:latin typeface="Century" panose="02040604050505020304" pitchFamily="18" charset="0"/>
                <a:ea typeface="ＭＳ 明朝" panose="02020609040205080304" pitchFamily="17" charset="-128"/>
                <a:cs typeface="Calibri" panose="020F0502020204030204" pitchFamily="34" charset="0"/>
              </a:rPr>
              <a:t>3</a:t>
            </a:r>
            <a:r>
              <a:rPr lang="en-US" altLang="ja-JP" sz="4000" kern="100" dirty="0">
                <a:effectLst/>
                <a:latin typeface="Century" panose="02040604050505020304" pitchFamily="18" charset="0"/>
                <a:ea typeface="ＭＳ 明朝" panose="02020609040205080304" pitchFamily="17" charset="-128"/>
                <a:cs typeface="Calibri" panose="020F0502020204030204" pitchFamily="34" charset="0"/>
              </a:rPr>
              <a:t> (0.1</a:t>
            </a:r>
            <a:r>
              <a:rPr lang="ja-JP" altLang="ja-JP" sz="4000" kern="100" dirty="0">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4000" i="1" kern="100" dirty="0">
                <a:effectLst/>
                <a:latin typeface="Times New Roman" panose="02020603050405020304" pitchFamily="18" charset="0"/>
                <a:ea typeface="ＭＳ 明朝" panose="02020609040205080304" pitchFamily="17" charset="-128"/>
                <a:cs typeface="Times New Roman" panose="02020603050405020304" pitchFamily="18" charset="0"/>
              </a:rPr>
              <a:t>x</a:t>
            </a:r>
            <a:r>
              <a:rPr lang="ja-JP" altLang="ja-JP" sz="4000" kern="100" dirty="0">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4000" kern="100" dirty="0">
                <a:effectLst/>
                <a:latin typeface="Century" panose="02040604050505020304" pitchFamily="18" charset="0"/>
                <a:ea typeface="ＭＳ 明朝" panose="02020609040205080304" pitchFamily="17" charset="-128"/>
                <a:cs typeface="Calibri" panose="020F0502020204030204" pitchFamily="34" charset="0"/>
              </a:rPr>
              <a:t>0.9</a:t>
            </a:r>
            <a:r>
              <a:rPr lang="en-US" altLang="ja-JP" sz="4000" kern="100" dirty="0">
                <a:effectLst/>
                <a:latin typeface="+mj-lt"/>
                <a:ea typeface="ＭＳ 明朝" panose="02020609040205080304" pitchFamily="17" charset="-128"/>
                <a:cs typeface="Calibri" panose="020F0502020204030204" pitchFamily="34" charset="0"/>
              </a:rPr>
              <a:t>) </a:t>
            </a:r>
            <a:r>
              <a:rPr lang="ja-JP" altLang="ja-JP" sz="4000" kern="100" dirty="0">
                <a:effectLst/>
                <a:latin typeface="+mj-lt"/>
                <a:ea typeface="ＭＳ 明朝" panose="02020609040205080304" pitchFamily="17" charset="-128"/>
                <a:cs typeface="Times New Roman" panose="02020603050405020304" pitchFamily="18" charset="0"/>
              </a:rPr>
              <a:t>の</a:t>
            </a:r>
            <a:endParaRPr lang="en-US" altLang="ja-JP" sz="4000" kern="100" dirty="0">
              <a:effectLst/>
              <a:latin typeface="+mj-lt"/>
              <a:ea typeface="ＭＳ 明朝" panose="02020609040205080304" pitchFamily="17" charset="-128"/>
              <a:cs typeface="Times New Roman" panose="02020603050405020304" pitchFamily="18" charset="0"/>
            </a:endParaRPr>
          </a:p>
          <a:p>
            <a:pPr algn="ctr">
              <a:tabLst>
                <a:tab pos="90170" algn="l"/>
              </a:tabLst>
            </a:pPr>
            <a:r>
              <a:rPr lang="ja-JP" altLang="ja-JP" sz="4000" kern="100" dirty="0">
                <a:effectLst/>
                <a:latin typeface="+mj-lt"/>
                <a:ea typeface="ＭＳ 明朝" panose="02020609040205080304" pitchFamily="17" charset="-128"/>
                <a:cs typeface="Times New Roman" panose="02020603050405020304" pitchFamily="18" charset="0"/>
              </a:rPr>
              <a:t>熱電特性と磁気特性</a:t>
            </a:r>
          </a:p>
          <a:p>
            <a:pPr algn="ctr">
              <a:tabLst>
                <a:tab pos="90170" algn="l"/>
              </a:tabLst>
            </a:pPr>
            <a:r>
              <a:rPr lang="en-US" altLang="ja-JP" sz="3600" kern="100" dirty="0">
                <a:effectLst/>
                <a:latin typeface="Century" panose="02040604050505020304" pitchFamily="18" charset="0"/>
                <a:ea typeface="ＭＳ 明朝" panose="02020609040205080304" pitchFamily="17" charset="-128"/>
                <a:cs typeface="Times New Roman" panose="02020603050405020304" pitchFamily="18" charset="0"/>
              </a:rPr>
              <a:t>Thermoelectric and magnetic properties of </a:t>
            </a:r>
            <a:r>
              <a:rPr lang="en-US" altLang="ja-JP" sz="3600" kern="100" dirty="0">
                <a:effectLst/>
                <a:latin typeface="Century" panose="02040604050505020304" pitchFamily="18" charset="0"/>
                <a:ea typeface="ＭＳ 明朝" panose="02020609040205080304" pitchFamily="17" charset="-128"/>
                <a:cs typeface="Calibri" panose="020F0502020204030204" pitchFamily="34" charset="0"/>
              </a:rPr>
              <a:t>Nd</a:t>
            </a:r>
            <a:r>
              <a:rPr lang="en-US" altLang="ja-JP" sz="3600" kern="100" baseline="-25000" dirty="0">
                <a:effectLst/>
                <a:latin typeface="Century" panose="02040604050505020304" pitchFamily="18" charset="0"/>
                <a:ea typeface="ＭＳ 明朝" panose="02020609040205080304" pitchFamily="17" charset="-128"/>
                <a:cs typeface="Calibri" panose="020F0502020204030204" pitchFamily="34" charset="0"/>
              </a:rPr>
              <a:t>1-x</a:t>
            </a:r>
            <a:r>
              <a:rPr lang="en-US" altLang="ja-JP" sz="3600" kern="100" dirty="0">
                <a:effectLst/>
                <a:latin typeface="Century" panose="02040604050505020304" pitchFamily="18" charset="0"/>
                <a:ea typeface="ＭＳ 明朝" panose="02020609040205080304" pitchFamily="17" charset="-128"/>
                <a:cs typeface="Calibri" panose="020F0502020204030204" pitchFamily="34" charset="0"/>
              </a:rPr>
              <a:t>Sr</a:t>
            </a:r>
            <a:r>
              <a:rPr lang="en-US" altLang="ja-JP" sz="3600" kern="100" baseline="-25000" dirty="0">
                <a:effectLst/>
                <a:latin typeface="Century" panose="02040604050505020304" pitchFamily="18" charset="0"/>
                <a:ea typeface="ＭＳ 明朝" panose="02020609040205080304" pitchFamily="17" charset="-128"/>
                <a:cs typeface="Calibri" panose="020F0502020204030204" pitchFamily="34" charset="0"/>
              </a:rPr>
              <a:t>x</a:t>
            </a:r>
            <a:r>
              <a:rPr lang="en-US" altLang="ja-JP" sz="3600" kern="100" dirty="0">
                <a:effectLst/>
                <a:latin typeface="Century" panose="02040604050505020304" pitchFamily="18" charset="0"/>
                <a:ea typeface="ＭＳ 明朝" panose="02020609040205080304" pitchFamily="17" charset="-128"/>
                <a:cs typeface="Calibri" panose="020F0502020204030204" pitchFamily="34" charset="0"/>
              </a:rPr>
              <a:t>FeO</a:t>
            </a:r>
            <a:r>
              <a:rPr lang="en-US" altLang="ja-JP" sz="3600" kern="100" baseline="-25000" dirty="0">
                <a:effectLst/>
                <a:latin typeface="Century" panose="02040604050505020304" pitchFamily="18" charset="0"/>
                <a:ea typeface="ＭＳ 明朝" panose="02020609040205080304" pitchFamily="17" charset="-128"/>
                <a:cs typeface="Calibri" panose="020F0502020204030204" pitchFamily="34" charset="0"/>
              </a:rPr>
              <a:t>3</a:t>
            </a:r>
            <a:r>
              <a:rPr lang="en-US" altLang="ja-JP" sz="3600" kern="100" dirty="0">
                <a:effectLst/>
                <a:latin typeface="Century" panose="02040604050505020304" pitchFamily="18" charset="0"/>
                <a:ea typeface="ＭＳ 明朝" panose="02020609040205080304" pitchFamily="17" charset="-128"/>
                <a:cs typeface="Calibri" panose="020F0502020204030204" pitchFamily="34" charset="0"/>
              </a:rPr>
              <a:t> (0.1</a:t>
            </a:r>
            <a:r>
              <a:rPr lang="ja-JP" altLang="ja-JP" sz="3600" kern="100" dirty="0">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3600" i="1" kern="100" dirty="0">
                <a:effectLst/>
                <a:latin typeface="Times New Roman" panose="02020603050405020304" pitchFamily="18" charset="0"/>
                <a:ea typeface="ＭＳ 明朝" panose="02020609040205080304" pitchFamily="17" charset="-128"/>
                <a:cs typeface="Times New Roman" panose="02020603050405020304" pitchFamily="18" charset="0"/>
              </a:rPr>
              <a:t>x</a:t>
            </a:r>
            <a:r>
              <a:rPr lang="ja-JP" altLang="ja-JP" sz="3600" kern="100" dirty="0">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3600" kern="100" dirty="0">
                <a:effectLst/>
                <a:latin typeface="Century" panose="02040604050505020304" pitchFamily="18" charset="0"/>
                <a:ea typeface="ＭＳ 明朝" panose="02020609040205080304" pitchFamily="17" charset="-128"/>
                <a:cs typeface="Calibri" panose="020F0502020204030204" pitchFamily="34" charset="0"/>
              </a:rPr>
              <a:t>0.9)</a:t>
            </a:r>
            <a:endParaRPr lang="ja-JP" altLang="ja-JP" sz="3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 name="タイトル 1"/>
          <p:cNvSpPr txBox="1">
            <a:spLocks/>
          </p:cNvSpPr>
          <p:nvPr/>
        </p:nvSpPr>
        <p:spPr>
          <a:xfrm>
            <a:off x="477718" y="1214754"/>
            <a:ext cx="836582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en-US" altLang="ja-JP" sz="3600" b="1" dirty="0">
              <a:solidFill>
                <a:schemeClr val="bg1"/>
              </a:solidFill>
            </a:endParaRPr>
          </a:p>
        </p:txBody>
      </p:sp>
      <p:sp>
        <p:nvSpPr>
          <p:cNvPr id="8" name="テキスト ボックス 7">
            <a:extLst>
              <a:ext uri="{FF2B5EF4-FFF2-40B4-BE49-F238E27FC236}">
                <a16:creationId xmlns:a16="http://schemas.microsoft.com/office/drawing/2014/main" id="{E1B2952C-5B47-480E-A798-9DCCBD1267AE}"/>
              </a:ext>
            </a:extLst>
          </p:cNvPr>
          <p:cNvSpPr txBox="1"/>
          <p:nvPr/>
        </p:nvSpPr>
        <p:spPr>
          <a:xfrm>
            <a:off x="-180529" y="5929866"/>
            <a:ext cx="9505056" cy="306815"/>
          </a:xfrm>
          <a:prstGeom prst="rect">
            <a:avLst/>
          </a:prstGeom>
          <a:noFill/>
        </p:spPr>
        <p:txBody>
          <a:bodyPr wrap="square">
            <a:spAutoFit/>
          </a:bodyPr>
          <a:lstStyle/>
          <a:p>
            <a:pPr algn="ctr">
              <a:lnSpc>
                <a:spcPts val="1600"/>
              </a:lnSpc>
              <a:tabLst>
                <a:tab pos="90170" algn="l"/>
              </a:tabLst>
            </a:pPr>
            <a:r>
              <a:rPr lang="en-US" altLang="ja-JP" sz="2000" kern="100" baseline="300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横浜国立大学　理工</a:t>
            </a:r>
            <a:r>
              <a:rPr lang="ja-JP" altLang="en-US" sz="2800"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kern="100" baseline="300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2000"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防衛大学校　機能材料</a:t>
            </a:r>
            <a:r>
              <a:rPr lang="ja-JP" altLang="en-US" sz="2800"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kern="100" baseline="300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lang="en-US" altLang="ja-JP" sz="20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Nuclear Physics Institute</a:t>
            </a:r>
            <a:endParaRPr lang="ja-JP" altLang="ja-JP" sz="2800"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904792706"/>
      </p:ext>
    </p:extLst>
  </p:cSld>
  <p:clrMapOvr>
    <a:masterClrMapping/>
  </p:clrMapOvr>
  <mc:AlternateContent xmlns:mc="http://schemas.openxmlformats.org/markup-compatibility/2006" xmlns:p14="http://schemas.microsoft.com/office/powerpoint/2010/main">
    <mc:Choice Requires="p14">
      <p:transition spd="slow" p14:dur="2000" advTm="19913"/>
    </mc:Choice>
    <mc:Fallback xmlns="">
      <p:transition spd="slow" advTm="199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954" y="0"/>
            <a:ext cx="8250089" cy="1143000"/>
          </a:xfrm>
        </p:spPr>
        <p:txBody>
          <a:bodyPr>
            <a:normAutofit/>
          </a:bodyPr>
          <a:lstStyle/>
          <a:p>
            <a:r>
              <a:rPr kumimoji="1" lang="ja-JP" altLang="en-US" sz="4000" dirty="0">
                <a:solidFill>
                  <a:srgbClr val="00B0F0"/>
                </a:solidFill>
              </a:rPr>
              <a:t>電気抵抗率</a:t>
            </a:r>
            <a:r>
              <a:rPr kumimoji="1" lang="en-US" altLang="ja-JP" sz="4000" dirty="0">
                <a:solidFill>
                  <a:srgbClr val="00B0F0"/>
                </a:solidFill>
              </a:rPr>
              <a:t>, </a:t>
            </a:r>
            <a:r>
              <a:rPr kumimoji="1" lang="ja-JP" altLang="en-US" sz="4000" dirty="0">
                <a:solidFill>
                  <a:srgbClr val="00B0F0"/>
                </a:solidFill>
              </a:rPr>
              <a:t>ゼーベック係数</a:t>
            </a: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10</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10B6AFD6-7F1D-4FA9-9B36-02744A64AAF6}"/>
              </a:ext>
            </a:extLst>
          </p:cNvPr>
          <p:cNvSpPr/>
          <p:nvPr/>
        </p:nvSpPr>
        <p:spPr>
          <a:xfrm>
            <a:off x="1907704" y="4575376"/>
            <a:ext cx="1338828" cy="369332"/>
          </a:xfrm>
          <a:prstGeom prst="rect">
            <a:avLst/>
          </a:prstGeom>
        </p:spPr>
        <p:txBody>
          <a:bodyPr wrap="none">
            <a:spAutoFit/>
          </a:bodyPr>
          <a:lstStyle/>
          <a:p>
            <a:r>
              <a:rPr lang="ja-JP" altLang="en-US" kern="100" dirty="0">
                <a:latin typeface="Times New Roman" panose="02020603050405020304" pitchFamily="18" charset="0"/>
                <a:ea typeface="ＭＳ ゴシック" panose="020B0609070205080204" pitchFamily="49" charset="-128"/>
              </a:rPr>
              <a:t>電気抵抗率</a:t>
            </a:r>
            <a:endParaRPr lang="ja-JP" altLang="en-US" dirty="0"/>
          </a:p>
        </p:txBody>
      </p:sp>
      <p:pic>
        <p:nvPicPr>
          <p:cNvPr id="3" name="図 2" descr="Ngraph: C:/Users/kamako/Desktop/鎌谷/resistivity/Nd1-xSrxFeO3.ngp">
            <a:extLst>
              <a:ext uri="{FF2B5EF4-FFF2-40B4-BE49-F238E27FC236}">
                <a16:creationId xmlns:a16="http://schemas.microsoft.com/office/drawing/2014/main" id="{B8731262-E4F4-4D5A-A25A-7D712599F44F}"/>
              </a:ext>
            </a:extLst>
          </p:cNvPr>
          <p:cNvPicPr/>
          <p:nvPr/>
        </p:nvPicPr>
        <p:blipFill rotWithShape="1">
          <a:blip r:embed="rId4">
            <a:extLst>
              <a:ext uri="{28A0092B-C50C-407E-A947-70E740481C1C}">
                <a14:useLocalDpi xmlns:a14="http://schemas.microsoft.com/office/drawing/2010/main" val="0"/>
              </a:ext>
            </a:extLst>
          </a:blip>
          <a:srcRect l="9375" t="13380" r="40625" b="45698"/>
          <a:stretch/>
        </p:blipFill>
        <p:spPr bwMode="auto">
          <a:xfrm>
            <a:off x="446954" y="800429"/>
            <a:ext cx="3601014" cy="3565002"/>
          </a:xfrm>
          <a:prstGeom prst="rect">
            <a:avLst/>
          </a:prstGeom>
          <a:ln>
            <a:noFill/>
          </a:ln>
          <a:extLst>
            <a:ext uri="{53640926-AAD7-44D8-BBD7-CCE9431645EC}">
              <a14:shadowObscured xmlns:a14="http://schemas.microsoft.com/office/drawing/2010/main"/>
            </a:ext>
          </a:extLst>
        </p:spPr>
      </p:pic>
      <p:sp>
        <p:nvSpPr>
          <p:cNvPr id="12" name="テキスト ボックス 11">
            <a:extLst>
              <a:ext uri="{FF2B5EF4-FFF2-40B4-BE49-F238E27FC236}">
                <a16:creationId xmlns:a16="http://schemas.microsoft.com/office/drawing/2014/main" id="{6250CA05-D9D1-46B1-8BD9-A33398C76AD3}"/>
              </a:ext>
            </a:extLst>
          </p:cNvPr>
          <p:cNvSpPr txBox="1"/>
          <p:nvPr/>
        </p:nvSpPr>
        <p:spPr>
          <a:xfrm>
            <a:off x="6121868" y="4548272"/>
            <a:ext cx="1667444" cy="369332"/>
          </a:xfrm>
          <a:prstGeom prst="rect">
            <a:avLst/>
          </a:prstGeom>
          <a:noFill/>
        </p:spPr>
        <p:txBody>
          <a:bodyPr wrap="none" rtlCol="0">
            <a:spAutoFit/>
          </a:bodyPr>
          <a:lstStyle/>
          <a:p>
            <a:r>
              <a:rPr kumimoji="1" lang="ja-JP" altLang="en-US" dirty="0"/>
              <a:t>ゼーベック係数</a:t>
            </a:r>
          </a:p>
        </p:txBody>
      </p:sp>
      <p:pic>
        <p:nvPicPr>
          <p:cNvPr id="13" name="図 12" descr="Ngraph: C:/Users/kamako/Desktop/鎌谷/Seebeck/NdSrFeO3/Nd1-xSrxFeO3.ngp">
            <a:extLst>
              <a:ext uri="{FF2B5EF4-FFF2-40B4-BE49-F238E27FC236}">
                <a16:creationId xmlns:a16="http://schemas.microsoft.com/office/drawing/2014/main" id="{BA15E5AB-953D-45D6-9BE1-A4A56D949173}"/>
              </a:ext>
            </a:extLst>
          </p:cNvPr>
          <p:cNvPicPr/>
          <p:nvPr/>
        </p:nvPicPr>
        <p:blipFill rotWithShape="1">
          <a:blip r:embed="rId5">
            <a:extLst>
              <a:ext uri="{28A0092B-C50C-407E-A947-70E740481C1C}">
                <a14:useLocalDpi xmlns:a14="http://schemas.microsoft.com/office/drawing/2010/main" val="0"/>
              </a:ext>
            </a:extLst>
          </a:blip>
          <a:srcRect l="9792" t="16854" r="40729" b="45005"/>
          <a:stretch/>
        </p:blipFill>
        <p:spPr bwMode="auto">
          <a:xfrm>
            <a:off x="4993196" y="902661"/>
            <a:ext cx="3673388" cy="3565003"/>
          </a:xfrm>
          <a:prstGeom prst="rect">
            <a:avLst/>
          </a:prstGeom>
          <a:ln>
            <a:noFill/>
          </a:ln>
          <a:extLst>
            <a:ext uri="{53640926-AAD7-44D8-BBD7-CCE9431645EC}">
              <a14:shadowObscured xmlns:a14="http://schemas.microsoft.com/office/drawing/2010/main"/>
            </a:ext>
          </a:extLst>
        </p:spPr>
      </p:pic>
      <p:sp>
        <p:nvSpPr>
          <p:cNvPr id="4" name="テキスト ボックス 3">
            <a:extLst>
              <a:ext uri="{FF2B5EF4-FFF2-40B4-BE49-F238E27FC236}">
                <a16:creationId xmlns:a16="http://schemas.microsoft.com/office/drawing/2014/main" id="{E27AC45F-707E-4185-8931-82747E2FBA66}"/>
              </a:ext>
            </a:extLst>
          </p:cNvPr>
          <p:cNvSpPr txBox="1"/>
          <p:nvPr/>
        </p:nvSpPr>
        <p:spPr>
          <a:xfrm>
            <a:off x="721482" y="5112102"/>
            <a:ext cx="3711272" cy="1137106"/>
          </a:xfrm>
          <a:prstGeom prst="rect">
            <a:avLst/>
          </a:prstGeom>
          <a:noFill/>
        </p:spPr>
        <p:txBody>
          <a:bodyPr wrap="none" rtlCol="0">
            <a:spAutoFit/>
          </a:bodyPr>
          <a:lstStyle/>
          <a:p>
            <a:pPr marL="342900" indent="-342900">
              <a:lnSpc>
                <a:spcPct val="150000"/>
              </a:lnSpc>
              <a:buFont typeface="Wingdings" panose="05000000000000000000" pitchFamily="2" charset="2"/>
              <a:buChar char="l"/>
            </a:pPr>
            <a:r>
              <a:rPr lang="ja-JP" altLang="en-US" sz="2400" dirty="0">
                <a:latin typeface="Times New Roman" panose="02020603050405020304" pitchFamily="18" charset="0"/>
                <a:cs typeface="Times New Roman" panose="02020603050405020304" pitchFamily="18" charset="0"/>
              </a:rPr>
              <a:t>半導体的挙動</a:t>
            </a:r>
            <a:endParaRPr kumimoji="1" lang="en-US" altLang="ja-JP" sz="24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l"/>
            </a:pPr>
            <a:r>
              <a:rPr kumimoji="1" lang="en-US" altLang="ja-JP" sz="2400" i="1" dirty="0">
                <a:latin typeface="Times New Roman" panose="02020603050405020304" pitchFamily="18" charset="0"/>
                <a:cs typeface="Times New Roman" panose="02020603050405020304" pitchFamily="18" charset="0"/>
              </a:rPr>
              <a:t>x</a:t>
            </a:r>
            <a:r>
              <a:rPr kumimoji="1" lang="ja-JP" altLang="en-US" sz="2400" dirty="0"/>
              <a:t>増加に伴い抵抗率減少</a:t>
            </a:r>
          </a:p>
        </p:txBody>
      </p:sp>
      <p:sp>
        <p:nvSpPr>
          <p:cNvPr id="6" name="テキスト ボックス 5">
            <a:extLst>
              <a:ext uri="{FF2B5EF4-FFF2-40B4-BE49-F238E27FC236}">
                <a16:creationId xmlns:a16="http://schemas.microsoft.com/office/drawing/2014/main" id="{557D640B-FB20-44AA-9701-8A5E2FCB575E}"/>
              </a:ext>
            </a:extLst>
          </p:cNvPr>
          <p:cNvSpPr txBox="1"/>
          <p:nvPr/>
        </p:nvSpPr>
        <p:spPr>
          <a:xfrm>
            <a:off x="5538395" y="5113724"/>
            <a:ext cx="2884123" cy="1137106"/>
          </a:xfrm>
          <a:prstGeom prst="rect">
            <a:avLst/>
          </a:prstGeom>
          <a:noFill/>
        </p:spPr>
        <p:txBody>
          <a:bodyPr wrap="none" rtlCol="0">
            <a:spAutoFit/>
          </a:bodyPr>
          <a:lstStyle/>
          <a:p>
            <a:pPr>
              <a:lnSpc>
                <a:spcPct val="150000"/>
              </a:lnSpc>
            </a:pPr>
            <a:r>
              <a:rPr kumimoji="1" lang="en-US" altLang="ja-JP" sz="2400" b="1" i="1" dirty="0">
                <a:latin typeface="Times New Roman" panose="02020603050405020304" pitchFamily="18" charset="0"/>
                <a:cs typeface="Times New Roman" panose="02020603050405020304" pitchFamily="18" charset="0"/>
              </a:rPr>
              <a:t>x</a:t>
            </a:r>
            <a:r>
              <a:rPr kumimoji="1" lang="ja-JP" altLang="en-US" sz="2400" b="1" dirty="0"/>
              <a:t>≦</a:t>
            </a:r>
            <a:r>
              <a:rPr kumimoji="1" lang="en-US" altLang="ja-JP" sz="2400" b="1" dirty="0"/>
              <a:t>0.6</a:t>
            </a:r>
            <a:r>
              <a:rPr lang="ja-JP" altLang="en-US" sz="2400" b="1" dirty="0"/>
              <a:t>  </a:t>
            </a:r>
            <a:r>
              <a:rPr lang="en-US" altLang="ja-JP" sz="2400" b="1" dirty="0">
                <a:solidFill>
                  <a:srgbClr val="0070C0"/>
                </a:solidFill>
              </a:rPr>
              <a:t>p</a:t>
            </a:r>
            <a:r>
              <a:rPr kumimoji="1" lang="ja-JP" altLang="en-US" sz="2400" b="1" dirty="0">
                <a:solidFill>
                  <a:srgbClr val="0070C0"/>
                </a:solidFill>
              </a:rPr>
              <a:t>型</a:t>
            </a:r>
            <a:r>
              <a:rPr kumimoji="1" lang="ja-JP" altLang="en-US" sz="2400" dirty="0"/>
              <a:t>熱電特性</a:t>
            </a:r>
            <a:endParaRPr kumimoji="1" lang="en-US" altLang="ja-JP" sz="2400" dirty="0"/>
          </a:p>
          <a:p>
            <a:pPr>
              <a:lnSpc>
                <a:spcPct val="150000"/>
              </a:lnSpc>
            </a:pPr>
            <a:r>
              <a:rPr lang="en-US" altLang="ja-JP" sz="2400" b="1" i="1" dirty="0">
                <a:latin typeface="Times New Roman" panose="02020603050405020304" pitchFamily="18" charset="0"/>
                <a:cs typeface="Times New Roman" panose="02020603050405020304" pitchFamily="18" charset="0"/>
              </a:rPr>
              <a:t>x</a:t>
            </a:r>
            <a:r>
              <a:rPr lang="ja-JP" altLang="en-US" sz="2400" b="1" dirty="0"/>
              <a:t>≧</a:t>
            </a:r>
            <a:r>
              <a:rPr lang="en-US" altLang="ja-JP" sz="2400" b="1" dirty="0"/>
              <a:t>0.7</a:t>
            </a:r>
            <a:r>
              <a:rPr lang="ja-JP" altLang="en-US" sz="2400" b="1" dirty="0"/>
              <a:t>  </a:t>
            </a:r>
            <a:r>
              <a:rPr lang="en-US" altLang="ja-JP" sz="2400" b="1" dirty="0">
                <a:solidFill>
                  <a:srgbClr val="FF0000"/>
                </a:solidFill>
              </a:rPr>
              <a:t>n</a:t>
            </a:r>
            <a:r>
              <a:rPr lang="ja-JP" altLang="en-US" sz="2400" b="1" dirty="0">
                <a:solidFill>
                  <a:srgbClr val="FF0000"/>
                </a:solidFill>
              </a:rPr>
              <a:t>型</a:t>
            </a:r>
            <a:r>
              <a:rPr lang="ja-JP" altLang="en-US" sz="2400" dirty="0"/>
              <a:t>熱電特性</a:t>
            </a:r>
            <a:endParaRPr kumimoji="1" lang="ja-JP" altLang="en-US" sz="2400" dirty="0"/>
          </a:p>
        </p:txBody>
      </p:sp>
    </p:spTree>
    <p:extLst>
      <p:ext uri="{BB962C8B-B14F-4D97-AF65-F5344CB8AC3E}">
        <p14:creationId xmlns:p14="http://schemas.microsoft.com/office/powerpoint/2010/main" val="330092329"/>
      </p:ext>
    </p:extLst>
  </p:cSld>
  <p:clrMapOvr>
    <a:masterClrMapping/>
  </p:clrMapOvr>
  <mc:AlternateContent xmlns:mc="http://schemas.openxmlformats.org/markup-compatibility/2006" xmlns:p14="http://schemas.microsoft.com/office/powerpoint/2010/main">
    <mc:Choice Requires="p14">
      <p:transition spd="slow" p14:dur="2000" advTm="33352"/>
    </mc:Choice>
    <mc:Fallback xmlns="">
      <p:transition spd="slow" advTm="333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D27B1EC-BE46-4E0D-AB22-429E3819D61A}"/>
              </a:ext>
            </a:extLst>
          </p:cNvPr>
          <p:cNvSpPr>
            <a:spLocks noGrp="1"/>
          </p:cNvSpPr>
          <p:nvPr>
            <p:ph type="sldNum" sz="quarter" idx="12"/>
          </p:nvPr>
        </p:nvSpPr>
        <p:spPr/>
        <p:txBody>
          <a:bodyPr/>
          <a:lstStyle/>
          <a:p>
            <a:fld id="{90BA7EBE-6FD4-4B50-83C6-C925E775C4BE}" type="slidenum">
              <a:rPr kumimoji="1" lang="ja-JP" altLang="en-US" smtClean="0"/>
              <a:t>11</a:t>
            </a:fld>
            <a:endParaRPr kumimoji="1" lang="ja-JP" altLang="en-US" dirty="0"/>
          </a:p>
        </p:txBody>
      </p:sp>
      <p:sp>
        <p:nvSpPr>
          <p:cNvPr id="5" name="タイトル 1">
            <a:extLst>
              <a:ext uri="{FF2B5EF4-FFF2-40B4-BE49-F238E27FC236}">
                <a16:creationId xmlns:a16="http://schemas.microsoft.com/office/drawing/2014/main" id="{4E477E7A-98CE-460A-B3CD-09D4E961250E}"/>
              </a:ext>
            </a:extLst>
          </p:cNvPr>
          <p:cNvSpPr>
            <a:spLocks noGrp="1"/>
          </p:cNvSpPr>
          <p:nvPr>
            <p:ph type="title"/>
          </p:nvPr>
        </p:nvSpPr>
        <p:spPr>
          <a:xfrm>
            <a:off x="457200" y="0"/>
            <a:ext cx="8229600" cy="1143000"/>
          </a:xfrm>
        </p:spPr>
        <p:txBody>
          <a:bodyPr>
            <a:normAutofit/>
          </a:bodyPr>
          <a:lstStyle/>
          <a:p>
            <a:r>
              <a:rPr lang="ja-JP" altLang="en-US" sz="4000" dirty="0">
                <a:solidFill>
                  <a:srgbClr val="00B0F0"/>
                </a:solidFill>
              </a:rPr>
              <a:t>熱伝導率</a:t>
            </a:r>
            <a:endParaRPr kumimoji="1" lang="ja-JP" altLang="en-US" sz="4000" dirty="0">
              <a:solidFill>
                <a:srgbClr val="00B0F0"/>
              </a:solidFill>
            </a:endParaRPr>
          </a:p>
        </p:txBody>
      </p:sp>
      <p:pic>
        <p:nvPicPr>
          <p:cNvPr id="7" name="Picture 2" descr="K:\web\ynu-logo\base04-1.jpg">
            <a:extLst>
              <a:ext uri="{FF2B5EF4-FFF2-40B4-BE49-F238E27FC236}">
                <a16:creationId xmlns:a16="http://schemas.microsoft.com/office/drawing/2014/main" id="{54A69076-9555-43DF-9611-3F1733CEA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F89B514-D868-42C7-A788-BA33A1FEFAC7}"/>
              </a:ext>
            </a:extLst>
          </p:cNvPr>
          <p:cNvSpPr txBox="1"/>
          <p:nvPr/>
        </p:nvSpPr>
        <p:spPr>
          <a:xfrm>
            <a:off x="4895527" y="2044887"/>
            <a:ext cx="4248473" cy="3046988"/>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2400" kern="100" dirty="0">
                <a:latin typeface="Times New Roman" panose="02020603050405020304" pitchFamily="18" charset="0"/>
                <a:ea typeface="ＭＳ ゴシック" panose="020B0609070205080204" pitchFamily="49" charset="-128"/>
              </a:rPr>
              <a:t>全体的に</a:t>
            </a:r>
            <a:r>
              <a:rPr kumimoji="1" lang="en-US" altLang="ja-JP" sz="2400" kern="100" dirty="0">
                <a:latin typeface="Times New Roman" panose="02020603050405020304" pitchFamily="18" charset="0"/>
                <a:ea typeface="ＭＳ ゴシック" panose="020B0609070205080204" pitchFamily="49" charset="-128"/>
              </a:rPr>
              <a:t>1</a:t>
            </a:r>
            <a:r>
              <a:rPr kumimoji="1" lang="en-US" altLang="ja-JP" sz="2400" dirty="0"/>
              <a:t>.0</a:t>
            </a:r>
            <a:r>
              <a:rPr kumimoji="1" lang="ja-JP" altLang="en-US" sz="2400" dirty="0"/>
              <a:t>～</a:t>
            </a:r>
            <a:r>
              <a:rPr kumimoji="1" lang="en-US" altLang="ja-JP" sz="2400" dirty="0"/>
              <a:t>2.6 Wm</a:t>
            </a:r>
            <a:r>
              <a:rPr kumimoji="1" lang="en-US" altLang="ja-JP" sz="2400" baseline="30000" dirty="0"/>
              <a:t>-1</a:t>
            </a:r>
            <a:r>
              <a:rPr kumimoji="1" lang="en-US" altLang="ja-JP" sz="2400" dirty="0"/>
              <a:t>K</a:t>
            </a:r>
            <a:r>
              <a:rPr kumimoji="1" lang="en-US" altLang="ja-JP" sz="2400" baseline="30000" dirty="0"/>
              <a:t>-1</a:t>
            </a:r>
            <a:r>
              <a:rPr lang="ja-JP" altLang="en-US" sz="2400" dirty="0"/>
              <a:t>と</a:t>
            </a:r>
            <a:r>
              <a:rPr lang="ja-JP" altLang="en-US" sz="2400" kern="100" dirty="0">
                <a:latin typeface="Times New Roman" panose="02020603050405020304" pitchFamily="18" charset="0"/>
                <a:ea typeface="ＭＳ ゴシック" panose="020B0609070205080204" pitchFamily="49" charset="-128"/>
              </a:rPr>
              <a:t>比較的低い値</a:t>
            </a:r>
            <a:endParaRPr lang="en-US" altLang="ja-JP" sz="2400" kern="100" dirty="0">
              <a:latin typeface="Times New Roman" panose="02020603050405020304" pitchFamily="18" charset="0"/>
              <a:ea typeface="ＭＳ ゴシック" panose="020B0609070205080204" pitchFamily="49" charset="-128"/>
            </a:endParaRPr>
          </a:p>
          <a:p>
            <a:pPr marL="342900" indent="-342900">
              <a:lnSpc>
                <a:spcPct val="250000"/>
              </a:lnSpc>
              <a:buFont typeface="Wingdings" panose="05000000000000000000" pitchFamily="2" charset="2"/>
              <a:buChar char="l"/>
            </a:pPr>
            <a:r>
              <a:rPr kumimoji="1" lang="en-US" altLang="ja-JP" sz="2400" dirty="0"/>
              <a:t>Sr</a:t>
            </a:r>
            <a:r>
              <a:rPr kumimoji="1" lang="ja-JP" altLang="en-US" sz="2400" dirty="0"/>
              <a:t>置換量による依存性なし</a:t>
            </a:r>
            <a:endParaRPr kumimoji="1" lang="en-US" altLang="ja-JP" sz="2400" dirty="0"/>
          </a:p>
          <a:p>
            <a:pPr marL="342900" indent="-342900">
              <a:lnSpc>
                <a:spcPct val="250000"/>
              </a:lnSpc>
              <a:buFont typeface="Wingdings" panose="05000000000000000000" pitchFamily="2" charset="2"/>
              <a:buChar char="l"/>
            </a:pPr>
            <a:r>
              <a:rPr kumimoji="1" lang="ja-JP" altLang="en-US" sz="2400" dirty="0"/>
              <a:t>キャリア熱伝導率に比べ</a:t>
            </a:r>
            <a:r>
              <a:rPr lang="ja-JP" altLang="en-US" sz="2400" dirty="0"/>
              <a:t>、</a:t>
            </a:r>
            <a:endParaRPr lang="en-US" altLang="ja-JP" sz="2400" dirty="0"/>
          </a:p>
          <a:p>
            <a:r>
              <a:rPr lang="ja-JP" altLang="en-US" sz="2400" dirty="0"/>
              <a:t>     </a:t>
            </a:r>
            <a:r>
              <a:rPr kumimoji="1" lang="ja-JP" altLang="en-US" sz="2400" dirty="0"/>
              <a:t>格子熱伝導率が支配的</a:t>
            </a:r>
            <a:endParaRPr kumimoji="1" lang="en-US" altLang="ja-JP" sz="2400" dirty="0"/>
          </a:p>
        </p:txBody>
      </p:sp>
      <p:pic>
        <p:nvPicPr>
          <p:cNvPr id="3" name="図 2">
            <a:extLst>
              <a:ext uri="{FF2B5EF4-FFF2-40B4-BE49-F238E27FC236}">
                <a16:creationId xmlns:a16="http://schemas.microsoft.com/office/drawing/2014/main" id="{2FD8070B-CDC2-4994-B53C-4CA3ACD37A06}"/>
              </a:ext>
            </a:extLst>
          </p:cNvPr>
          <p:cNvPicPr>
            <a:picLocks noChangeAspect="1"/>
          </p:cNvPicPr>
          <p:nvPr/>
        </p:nvPicPr>
        <p:blipFill>
          <a:blip r:embed="rId4"/>
          <a:stretch>
            <a:fillRect/>
          </a:stretch>
        </p:blipFill>
        <p:spPr>
          <a:xfrm>
            <a:off x="31656" y="1143000"/>
            <a:ext cx="4896545" cy="4838801"/>
          </a:xfrm>
          <a:prstGeom prst="rect">
            <a:avLst/>
          </a:prstGeom>
        </p:spPr>
      </p:pic>
    </p:spTree>
    <p:extLst>
      <p:ext uri="{BB962C8B-B14F-4D97-AF65-F5344CB8AC3E}">
        <p14:creationId xmlns:p14="http://schemas.microsoft.com/office/powerpoint/2010/main" val="2328691247"/>
      </p:ext>
    </p:extLst>
  </p:cSld>
  <p:clrMapOvr>
    <a:masterClrMapping/>
  </p:clrMapOvr>
  <mc:AlternateContent xmlns:mc="http://schemas.openxmlformats.org/markup-compatibility/2006" xmlns:p14="http://schemas.microsoft.com/office/powerpoint/2010/main">
    <mc:Choice Requires="p14">
      <p:transition spd="slow" p14:dur="2000" advTm="18511"/>
    </mc:Choice>
    <mc:Fallback xmlns="">
      <p:transition spd="slow" advTm="185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41DB83D4-2FC5-4220-8CEF-F4984FCF9EC6}"/>
              </a:ext>
            </a:extLst>
          </p:cNvPr>
          <p:cNvSpPr>
            <a:spLocks noGrp="1"/>
          </p:cNvSpPr>
          <p:nvPr>
            <p:ph type="title"/>
          </p:nvPr>
        </p:nvSpPr>
        <p:spPr>
          <a:xfrm>
            <a:off x="457199" y="3714"/>
            <a:ext cx="8229600" cy="752447"/>
          </a:xfrm>
        </p:spPr>
        <p:txBody>
          <a:bodyPr>
            <a:normAutofit/>
          </a:bodyPr>
          <a:lstStyle/>
          <a:p>
            <a:r>
              <a:rPr lang="ja-JP" altLang="en-US" sz="3600" dirty="0">
                <a:solidFill>
                  <a:srgbClr val="00B0F0"/>
                </a:solidFill>
              </a:rPr>
              <a:t>磁化率</a:t>
            </a:r>
            <a:endParaRPr kumimoji="1" lang="ja-JP" altLang="en-US" sz="3600" dirty="0">
              <a:solidFill>
                <a:srgbClr val="00B0F0"/>
              </a:solidFill>
            </a:endParaRPr>
          </a:p>
        </p:txBody>
      </p:sp>
      <p:grpSp>
        <p:nvGrpSpPr>
          <p:cNvPr id="5" name="グループ化 4">
            <a:extLst>
              <a:ext uri="{FF2B5EF4-FFF2-40B4-BE49-F238E27FC236}">
                <a16:creationId xmlns:a16="http://schemas.microsoft.com/office/drawing/2014/main" id="{91B078AE-C0C0-48A3-9C5B-171636F90501}"/>
              </a:ext>
            </a:extLst>
          </p:cNvPr>
          <p:cNvGrpSpPr/>
          <p:nvPr/>
        </p:nvGrpSpPr>
        <p:grpSpPr>
          <a:xfrm>
            <a:off x="4720396" y="618486"/>
            <a:ext cx="3862471" cy="3943227"/>
            <a:chOff x="4646498" y="705632"/>
            <a:chExt cx="3862471" cy="3943227"/>
          </a:xfrm>
        </p:grpSpPr>
        <p:grpSp>
          <p:nvGrpSpPr>
            <p:cNvPr id="4" name="グループ化 3">
              <a:extLst>
                <a:ext uri="{FF2B5EF4-FFF2-40B4-BE49-F238E27FC236}">
                  <a16:creationId xmlns:a16="http://schemas.microsoft.com/office/drawing/2014/main" id="{C5DD1D5A-42F0-4737-B97E-4E0667A11B74}"/>
                </a:ext>
              </a:extLst>
            </p:cNvPr>
            <p:cNvGrpSpPr/>
            <p:nvPr/>
          </p:nvGrpSpPr>
          <p:grpSpPr>
            <a:xfrm>
              <a:off x="4646498" y="705632"/>
              <a:ext cx="3862471" cy="3613153"/>
              <a:chOff x="-269503" y="1014339"/>
              <a:chExt cx="6342341" cy="6107074"/>
            </a:xfrm>
          </p:grpSpPr>
          <p:pic>
            <p:nvPicPr>
              <p:cNvPr id="3" name="図 2">
                <a:extLst>
                  <a:ext uri="{FF2B5EF4-FFF2-40B4-BE49-F238E27FC236}">
                    <a16:creationId xmlns:a16="http://schemas.microsoft.com/office/drawing/2014/main" id="{A9AA8502-5969-48C5-B282-F3B84F138463}"/>
                  </a:ext>
                </a:extLst>
              </p:cNvPr>
              <p:cNvPicPr>
                <a:picLocks noChangeAspect="1"/>
              </p:cNvPicPr>
              <p:nvPr/>
            </p:nvPicPr>
            <p:blipFill>
              <a:blip r:embed="rId3"/>
              <a:stretch>
                <a:fillRect/>
              </a:stretch>
            </p:blipFill>
            <p:spPr>
              <a:xfrm>
                <a:off x="-269503" y="1014339"/>
                <a:ext cx="6342336" cy="6107074"/>
              </a:xfrm>
              <a:prstGeom prst="rect">
                <a:avLst/>
              </a:prstGeom>
            </p:spPr>
          </p:pic>
          <p:pic>
            <p:nvPicPr>
              <p:cNvPr id="7" name="図 6">
                <a:extLst>
                  <a:ext uri="{FF2B5EF4-FFF2-40B4-BE49-F238E27FC236}">
                    <a16:creationId xmlns:a16="http://schemas.microsoft.com/office/drawing/2014/main" id="{BF01F716-ED33-4FCA-AEA5-91E8CB3A572F}"/>
                  </a:ext>
                </a:extLst>
              </p:cNvPr>
              <p:cNvPicPr>
                <a:picLocks noChangeAspect="1"/>
              </p:cNvPicPr>
              <p:nvPr/>
            </p:nvPicPr>
            <p:blipFill>
              <a:blip r:embed="rId4"/>
              <a:stretch>
                <a:fillRect/>
              </a:stretch>
            </p:blipFill>
            <p:spPr>
              <a:xfrm>
                <a:off x="457309" y="1014339"/>
                <a:ext cx="5615529" cy="5615527"/>
              </a:xfrm>
              <a:prstGeom prst="rect">
                <a:avLst/>
              </a:prstGeom>
            </p:spPr>
          </p:pic>
        </p:grpSp>
        <p:sp>
          <p:nvSpPr>
            <p:cNvPr id="13" name="テキスト ボックス 12">
              <a:extLst>
                <a:ext uri="{FF2B5EF4-FFF2-40B4-BE49-F238E27FC236}">
                  <a16:creationId xmlns:a16="http://schemas.microsoft.com/office/drawing/2014/main" id="{18F6F233-D41C-4C19-AF07-13B21F4F967E}"/>
                </a:ext>
              </a:extLst>
            </p:cNvPr>
            <p:cNvSpPr txBox="1"/>
            <p:nvPr/>
          </p:nvSpPr>
          <p:spPr>
            <a:xfrm>
              <a:off x="6154478" y="4279527"/>
              <a:ext cx="1569660" cy="369332"/>
            </a:xfrm>
            <a:prstGeom prst="rect">
              <a:avLst/>
            </a:prstGeom>
            <a:noFill/>
          </p:spPr>
          <p:txBody>
            <a:bodyPr wrap="none" rtlCol="0">
              <a:spAutoFit/>
            </a:bodyPr>
            <a:lstStyle/>
            <a:p>
              <a:r>
                <a:rPr kumimoji="1" lang="ja-JP" altLang="en-US" dirty="0"/>
                <a:t>磁化率の逆数</a:t>
              </a:r>
            </a:p>
          </p:txBody>
        </p:sp>
      </p:grpSp>
      <p:grpSp>
        <p:nvGrpSpPr>
          <p:cNvPr id="11" name="グループ化 10">
            <a:extLst>
              <a:ext uri="{FF2B5EF4-FFF2-40B4-BE49-F238E27FC236}">
                <a16:creationId xmlns:a16="http://schemas.microsoft.com/office/drawing/2014/main" id="{11020A55-40A6-4CA5-8B0A-BF0B9627CC24}"/>
              </a:ext>
            </a:extLst>
          </p:cNvPr>
          <p:cNvGrpSpPr/>
          <p:nvPr/>
        </p:nvGrpSpPr>
        <p:grpSpPr>
          <a:xfrm>
            <a:off x="186381" y="679829"/>
            <a:ext cx="3722030" cy="3871127"/>
            <a:chOff x="231562" y="839253"/>
            <a:chExt cx="3722030" cy="3871127"/>
          </a:xfrm>
        </p:grpSpPr>
        <p:pic>
          <p:nvPicPr>
            <p:cNvPr id="18" name="図 17">
              <a:extLst>
                <a:ext uri="{FF2B5EF4-FFF2-40B4-BE49-F238E27FC236}">
                  <a16:creationId xmlns:a16="http://schemas.microsoft.com/office/drawing/2014/main" id="{F8853DC9-0225-4739-A591-2D61F6293DD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562" y="839253"/>
              <a:ext cx="3722030" cy="3501795"/>
            </a:xfrm>
            <a:prstGeom prst="rect">
              <a:avLst/>
            </a:prstGeom>
            <a:noFill/>
            <a:ln>
              <a:noFill/>
            </a:ln>
          </p:spPr>
        </p:pic>
        <p:sp>
          <p:nvSpPr>
            <p:cNvPr id="19" name="テキスト ボックス 18">
              <a:extLst>
                <a:ext uri="{FF2B5EF4-FFF2-40B4-BE49-F238E27FC236}">
                  <a16:creationId xmlns:a16="http://schemas.microsoft.com/office/drawing/2014/main" id="{679FF0E1-1C0A-43A6-B549-09CF5A0B43CD}"/>
                </a:ext>
              </a:extLst>
            </p:cNvPr>
            <p:cNvSpPr txBox="1"/>
            <p:nvPr/>
          </p:nvSpPr>
          <p:spPr>
            <a:xfrm>
              <a:off x="1818428" y="4341048"/>
              <a:ext cx="877163" cy="369332"/>
            </a:xfrm>
            <a:prstGeom prst="rect">
              <a:avLst/>
            </a:prstGeom>
            <a:noFill/>
          </p:spPr>
          <p:txBody>
            <a:bodyPr wrap="none" rtlCol="0">
              <a:spAutoFit/>
            </a:bodyPr>
            <a:lstStyle/>
            <a:p>
              <a:r>
                <a:rPr kumimoji="1" lang="ja-JP" altLang="en-US" dirty="0"/>
                <a:t>磁化率</a:t>
              </a:r>
            </a:p>
          </p:txBody>
        </p:sp>
      </p:grpSp>
      <p:grpSp>
        <p:nvGrpSpPr>
          <p:cNvPr id="2" name="グループ化 1">
            <a:extLst>
              <a:ext uri="{FF2B5EF4-FFF2-40B4-BE49-F238E27FC236}">
                <a16:creationId xmlns:a16="http://schemas.microsoft.com/office/drawing/2014/main" id="{3D9BA195-4D8D-4A31-91B2-564E0D3EFCC8}"/>
              </a:ext>
            </a:extLst>
          </p:cNvPr>
          <p:cNvGrpSpPr/>
          <p:nvPr/>
        </p:nvGrpSpPr>
        <p:grpSpPr>
          <a:xfrm>
            <a:off x="457199" y="4550956"/>
            <a:ext cx="8229600" cy="2138000"/>
            <a:chOff x="222393" y="4639340"/>
            <a:chExt cx="8229600" cy="2138000"/>
          </a:xfrm>
        </p:grpSpPr>
        <p:graphicFrame>
          <p:nvGraphicFramePr>
            <p:cNvPr id="6" name="オブジェクト 5">
              <a:extLst>
                <a:ext uri="{FF2B5EF4-FFF2-40B4-BE49-F238E27FC236}">
                  <a16:creationId xmlns:a16="http://schemas.microsoft.com/office/drawing/2014/main" id="{66936CD6-B440-4420-BCD5-75FD2B23279F}"/>
                </a:ext>
              </a:extLst>
            </p:cNvPr>
            <p:cNvGraphicFramePr>
              <a:graphicFrameLocks noChangeAspect="1"/>
            </p:cNvGraphicFramePr>
            <p:nvPr>
              <p:extLst>
                <p:ext uri="{D42A27DB-BD31-4B8C-83A1-F6EECF244321}">
                  <p14:modId xmlns:p14="http://schemas.microsoft.com/office/powerpoint/2010/main" val="2395147889"/>
                </p:ext>
              </p:extLst>
            </p:nvPr>
          </p:nvGraphicFramePr>
          <p:xfrm>
            <a:off x="745158" y="4898575"/>
            <a:ext cx="1851444" cy="708025"/>
          </p:xfrm>
          <a:graphic>
            <a:graphicData uri="http://schemas.openxmlformats.org/presentationml/2006/ole">
              <mc:AlternateContent xmlns:mc="http://schemas.openxmlformats.org/markup-compatibility/2006">
                <mc:Choice xmlns:v="urn:schemas-microsoft-com:vml" Requires="v">
                  <p:oleObj name="Equation" r:id="rId6" imgW="1130040" imgH="431640" progId="Equation.DSMT4">
                    <p:embed/>
                  </p:oleObj>
                </mc:Choice>
                <mc:Fallback>
                  <p:oleObj name="Equation" r:id="rId6" imgW="1130040" imgH="431640" progId="Equation.DSMT4">
                    <p:embed/>
                    <p:pic>
                      <p:nvPicPr>
                        <p:cNvPr id="6" name="オブジェクト 5">
                          <a:extLst>
                            <a:ext uri="{FF2B5EF4-FFF2-40B4-BE49-F238E27FC236}">
                              <a16:creationId xmlns:a16="http://schemas.microsoft.com/office/drawing/2014/main" id="{66936CD6-B440-4420-BCD5-75FD2B23279F}"/>
                            </a:ext>
                          </a:extLst>
                        </p:cNvPr>
                        <p:cNvPicPr/>
                        <p:nvPr/>
                      </p:nvPicPr>
                      <p:blipFill>
                        <a:blip r:embed="rId7"/>
                        <a:stretch>
                          <a:fillRect/>
                        </a:stretch>
                      </p:blipFill>
                      <p:spPr>
                        <a:xfrm>
                          <a:off x="745158" y="4898575"/>
                          <a:ext cx="1851444" cy="708025"/>
                        </a:xfrm>
                        <a:prstGeom prst="rect">
                          <a:avLst/>
                        </a:prstGeom>
                        <a:noFill/>
                        <a:ln>
                          <a:noFill/>
                        </a:ln>
                      </p:spPr>
                    </p:pic>
                  </p:oleObj>
                </mc:Fallback>
              </mc:AlternateContent>
            </a:graphicData>
          </a:graphic>
        </p:graphicFrame>
        <p:graphicFrame>
          <p:nvGraphicFramePr>
            <p:cNvPr id="8" name="オブジェクト 7">
              <a:extLst>
                <a:ext uri="{FF2B5EF4-FFF2-40B4-BE49-F238E27FC236}">
                  <a16:creationId xmlns:a16="http://schemas.microsoft.com/office/drawing/2014/main" id="{E4C899DF-DF5B-45EC-8318-A291D491D0E1}"/>
                </a:ext>
              </a:extLst>
            </p:cNvPr>
            <p:cNvGraphicFramePr>
              <a:graphicFrameLocks noChangeAspect="1"/>
            </p:cNvGraphicFramePr>
            <p:nvPr>
              <p:extLst>
                <p:ext uri="{D42A27DB-BD31-4B8C-83A1-F6EECF244321}">
                  <p14:modId xmlns:p14="http://schemas.microsoft.com/office/powerpoint/2010/main" val="2984089056"/>
                </p:ext>
              </p:extLst>
            </p:nvPr>
          </p:nvGraphicFramePr>
          <p:xfrm>
            <a:off x="664786" y="5865835"/>
            <a:ext cx="2833687" cy="708025"/>
          </p:xfrm>
          <a:graphic>
            <a:graphicData uri="http://schemas.openxmlformats.org/presentationml/2006/ole">
              <mc:AlternateContent xmlns:mc="http://schemas.openxmlformats.org/markup-compatibility/2006">
                <mc:Choice xmlns:v="urn:schemas-microsoft-com:vml" Requires="v">
                  <p:oleObj name="Equation" r:id="rId8" imgW="1777680" imgH="444240" progId="Equation.DSMT4">
                    <p:embed/>
                  </p:oleObj>
                </mc:Choice>
                <mc:Fallback>
                  <p:oleObj name="Equation" r:id="rId8" imgW="1777680" imgH="444240" progId="Equation.DSMT4">
                    <p:embed/>
                    <p:pic>
                      <p:nvPicPr>
                        <p:cNvPr id="6" name="オブジェクト 5">
                          <a:extLst>
                            <a:ext uri="{FF2B5EF4-FFF2-40B4-BE49-F238E27FC236}">
                              <a16:creationId xmlns:a16="http://schemas.microsoft.com/office/drawing/2014/main" id="{66936CD6-B440-4420-BCD5-75FD2B23279F}"/>
                            </a:ext>
                          </a:extLst>
                        </p:cNvPr>
                        <p:cNvPicPr/>
                        <p:nvPr/>
                      </p:nvPicPr>
                      <p:blipFill>
                        <a:blip r:embed="rId9"/>
                        <a:stretch>
                          <a:fillRect/>
                        </a:stretch>
                      </p:blipFill>
                      <p:spPr>
                        <a:xfrm>
                          <a:off x="664786" y="5865835"/>
                          <a:ext cx="2833687" cy="708025"/>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8E893F85-B5A7-426B-91BE-53F372EBD006}"/>
                </a:ext>
              </a:extLst>
            </p:cNvPr>
            <p:cNvGraphicFramePr>
              <a:graphicFrameLocks noChangeAspect="1"/>
            </p:cNvGraphicFramePr>
            <p:nvPr>
              <p:extLst>
                <p:ext uri="{D42A27DB-BD31-4B8C-83A1-F6EECF244321}">
                  <p14:modId xmlns:p14="http://schemas.microsoft.com/office/powerpoint/2010/main" val="3584814656"/>
                </p:ext>
              </p:extLst>
            </p:nvPr>
          </p:nvGraphicFramePr>
          <p:xfrm>
            <a:off x="6634795" y="5207020"/>
            <a:ext cx="1563171" cy="692075"/>
          </p:xfrm>
          <a:graphic>
            <a:graphicData uri="http://schemas.openxmlformats.org/presentationml/2006/ole">
              <mc:AlternateContent xmlns:mc="http://schemas.openxmlformats.org/markup-compatibility/2006">
                <mc:Choice xmlns:v="urn:schemas-microsoft-com:vml" Requires="v">
                  <p:oleObj name="Equation" r:id="rId10" imgW="888840" imgH="393480" progId="Equation.DSMT4">
                    <p:embed/>
                  </p:oleObj>
                </mc:Choice>
                <mc:Fallback>
                  <p:oleObj name="Equation" r:id="rId10" imgW="888840" imgH="393480" progId="Equation.DSMT4">
                    <p:embed/>
                    <p:pic>
                      <p:nvPicPr>
                        <p:cNvPr id="8" name="オブジェクト 7">
                          <a:extLst>
                            <a:ext uri="{FF2B5EF4-FFF2-40B4-BE49-F238E27FC236}">
                              <a16:creationId xmlns:a16="http://schemas.microsoft.com/office/drawing/2014/main" id="{E4C899DF-DF5B-45EC-8318-A291D491D0E1}"/>
                            </a:ext>
                          </a:extLst>
                        </p:cNvPr>
                        <p:cNvPicPr/>
                        <p:nvPr/>
                      </p:nvPicPr>
                      <p:blipFill>
                        <a:blip r:embed="rId11"/>
                        <a:stretch>
                          <a:fillRect/>
                        </a:stretch>
                      </p:blipFill>
                      <p:spPr>
                        <a:xfrm>
                          <a:off x="6634795" y="5207020"/>
                          <a:ext cx="1563171" cy="692075"/>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5CBB8948-A451-487A-B3D9-3B0CCE04B4F2}"/>
                </a:ext>
              </a:extLst>
            </p:cNvPr>
            <p:cNvGraphicFramePr>
              <a:graphicFrameLocks noChangeAspect="1"/>
            </p:cNvGraphicFramePr>
            <p:nvPr>
              <p:extLst>
                <p:ext uri="{D42A27DB-BD31-4B8C-83A1-F6EECF244321}">
                  <p14:modId xmlns:p14="http://schemas.microsoft.com/office/powerpoint/2010/main" val="1819421376"/>
                </p:ext>
              </p:extLst>
            </p:nvPr>
          </p:nvGraphicFramePr>
          <p:xfrm>
            <a:off x="3935881" y="5439104"/>
            <a:ext cx="2279659" cy="342791"/>
          </p:xfrm>
          <a:graphic>
            <a:graphicData uri="http://schemas.openxmlformats.org/presentationml/2006/ole">
              <mc:AlternateContent xmlns:mc="http://schemas.openxmlformats.org/markup-compatibility/2006">
                <mc:Choice xmlns:v="urn:schemas-microsoft-com:vml" Requires="v">
                  <p:oleObj name="Equation" r:id="rId12" imgW="1346040" imgH="203040" progId="Equation.DSMT4">
                    <p:embed/>
                  </p:oleObj>
                </mc:Choice>
                <mc:Fallback>
                  <p:oleObj name="Equation" r:id="rId12" imgW="1346040" imgH="203040" progId="Equation.DSMT4">
                    <p:embed/>
                    <p:pic>
                      <p:nvPicPr>
                        <p:cNvPr id="9" name="オブジェクト 8">
                          <a:extLst>
                            <a:ext uri="{FF2B5EF4-FFF2-40B4-BE49-F238E27FC236}">
                              <a16:creationId xmlns:a16="http://schemas.microsoft.com/office/drawing/2014/main" id="{8E893F85-B5A7-426B-91BE-53F372EBD006}"/>
                            </a:ext>
                          </a:extLst>
                        </p:cNvPr>
                        <p:cNvPicPr/>
                        <p:nvPr/>
                      </p:nvPicPr>
                      <p:blipFill>
                        <a:blip r:embed="rId13"/>
                        <a:stretch>
                          <a:fillRect/>
                        </a:stretch>
                      </p:blipFill>
                      <p:spPr>
                        <a:xfrm>
                          <a:off x="3935881" y="5439104"/>
                          <a:ext cx="2279659" cy="342791"/>
                        </a:xfrm>
                        <a:prstGeom prst="rect">
                          <a:avLst/>
                        </a:prstGeom>
                      </p:spPr>
                    </p:pic>
                  </p:oleObj>
                </mc:Fallback>
              </mc:AlternateContent>
            </a:graphicData>
          </a:graphic>
        </p:graphicFrame>
        <p:sp>
          <p:nvSpPr>
            <p:cNvPr id="16" name="テキスト ボックス 15">
              <a:extLst>
                <a:ext uri="{FF2B5EF4-FFF2-40B4-BE49-F238E27FC236}">
                  <a16:creationId xmlns:a16="http://schemas.microsoft.com/office/drawing/2014/main" id="{374D044E-1278-4986-AAA5-DA1C56D7301E}"/>
                </a:ext>
              </a:extLst>
            </p:cNvPr>
            <p:cNvSpPr txBox="1"/>
            <p:nvPr/>
          </p:nvSpPr>
          <p:spPr>
            <a:xfrm>
              <a:off x="4137414" y="5915566"/>
              <a:ext cx="3811823" cy="861774"/>
            </a:xfrm>
            <a:prstGeom prst="rect">
              <a:avLst/>
            </a:prstGeom>
            <a:noFill/>
          </p:spPr>
          <p:txBody>
            <a:bodyPr wrap="square">
              <a:spAutoFit/>
            </a:bodyPr>
            <a:lstStyle/>
            <a:p>
              <a:r>
                <a:rPr lang="en-US" altLang="ja-JP" sz="1600" i="1" dirty="0">
                  <a:effectLst/>
                  <a:latin typeface="Times New Roman" panose="02020603050405020304" pitchFamily="18" charset="0"/>
                  <a:ea typeface="ＭＳ 明朝" panose="02020609040205080304" pitchFamily="17" charset="-128"/>
                </a:rPr>
                <a:t>χ</a:t>
              </a:r>
              <a:r>
                <a:rPr lang="en-US" altLang="ja-JP" sz="1600" baseline="-25000" dirty="0">
                  <a:effectLst/>
                  <a:latin typeface="Times New Roman" panose="02020603050405020304" pitchFamily="18" charset="0"/>
                  <a:ea typeface="ＭＳ 明朝" panose="02020609040205080304" pitchFamily="17" charset="-128"/>
                </a:rPr>
                <a:t>0 </a:t>
              </a:r>
              <a:r>
                <a:rPr lang="en-US" altLang="ja-JP" sz="1600" dirty="0">
                  <a:latin typeface="Times New Roman" panose="02020603050405020304" pitchFamily="18" charset="0"/>
                  <a:ea typeface="ＭＳ 明朝" panose="02020609040205080304" pitchFamily="17" charset="-128"/>
                </a:rPr>
                <a:t>:</a:t>
              </a:r>
              <a:r>
                <a:rPr lang="ja-JP" altLang="en-US" sz="1600" dirty="0">
                  <a:latin typeface="Times New Roman" panose="02020603050405020304" pitchFamily="18" charset="0"/>
                  <a:ea typeface="ＭＳ 明朝" panose="02020609040205080304" pitchFamily="17" charset="-128"/>
                </a:rPr>
                <a:t> 温度依存性に寄与しない磁化率</a:t>
              </a:r>
              <a:endParaRPr lang="en-US" altLang="ja-JP" sz="1600" dirty="0">
                <a:latin typeface="Times New Roman" panose="02020603050405020304" pitchFamily="18" charset="0"/>
                <a:ea typeface="ＭＳ 明朝" panose="02020609040205080304" pitchFamily="17" charset="-128"/>
              </a:endParaRPr>
            </a:p>
            <a:p>
              <a:r>
                <a:rPr lang="en-US" altLang="ja-JP" sz="1600" dirty="0">
                  <a:latin typeface="Times New Roman" panose="02020603050405020304" pitchFamily="18" charset="0"/>
                  <a:ea typeface="ＭＳ 明朝" panose="02020609040205080304" pitchFamily="17" charset="-128"/>
                </a:rPr>
                <a:t>Θ</a:t>
              </a:r>
              <a:r>
                <a:rPr lang="ja-JP" altLang="en-US" sz="1600" baseline="-25000" dirty="0">
                  <a:latin typeface="Times New Roman" panose="02020603050405020304" pitchFamily="18" charset="0"/>
                  <a:ea typeface="ＭＳ 明朝" panose="02020609040205080304" pitchFamily="17" charset="-128"/>
                </a:rPr>
                <a:t> </a:t>
              </a:r>
              <a:r>
                <a:rPr lang="en-US" altLang="ja-JP" sz="1600" dirty="0">
                  <a:effectLst/>
                  <a:latin typeface="Times New Roman" panose="02020603050405020304" pitchFamily="18" charset="0"/>
                  <a:ea typeface="ＭＳ 明朝" panose="02020609040205080304" pitchFamily="17" charset="-128"/>
                </a:rPr>
                <a:t>: </a:t>
              </a:r>
              <a:r>
                <a:rPr lang="ja-JP" altLang="en-US" sz="1600" dirty="0">
                  <a:latin typeface="Times New Roman" panose="02020603050405020304" pitchFamily="18" charset="0"/>
                  <a:ea typeface="ＭＳ 明朝" panose="02020609040205080304" pitchFamily="17" charset="-128"/>
                </a:rPr>
                <a:t>キュリー温度　</a:t>
              </a:r>
              <a:r>
                <a:rPr lang="en-US" altLang="ja-JP" sz="1600" i="1" dirty="0">
                  <a:latin typeface="Times New Roman" panose="02020603050405020304" pitchFamily="18" charset="0"/>
                  <a:ea typeface="ＭＳ 明朝" panose="02020609040205080304" pitchFamily="17" charset="-128"/>
                  <a:cs typeface="Times New Roman" panose="02020603050405020304" pitchFamily="18" charset="0"/>
                </a:rPr>
                <a:t>C</a:t>
              </a:r>
              <a:r>
                <a:rPr lang="en-US" altLang="ja-JP" sz="1600" baseline="-250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6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ja-JP" altLang="en-US" sz="1600" dirty="0">
                  <a:latin typeface="Times New Roman" panose="02020603050405020304" pitchFamily="18" charset="0"/>
                  <a:ea typeface="ＭＳ 明朝" panose="02020609040205080304" pitchFamily="17" charset="-128"/>
                  <a:cs typeface="Times New Roman" panose="02020603050405020304" pitchFamily="18" charset="0"/>
                </a:rPr>
                <a:t>キュリー定数</a:t>
              </a:r>
              <a:endParaRPr lang="ja-JP" altLang="en-US" sz="1600" dirty="0"/>
            </a:p>
            <a:p>
              <a:r>
                <a:rPr lang="en-US" altLang="ja-JP" sz="1600" i="1" dirty="0">
                  <a:latin typeface="Times New Roman" panose="02020603050405020304" pitchFamily="18" charset="0"/>
                  <a:ea typeface="ＭＳ 明朝" panose="02020609040205080304" pitchFamily="17" charset="-128"/>
                </a:rPr>
                <a:t>s</a:t>
              </a:r>
              <a:r>
                <a:rPr lang="en-US" altLang="ja-JP" sz="1600" i="1" dirty="0">
                  <a:effectLst/>
                  <a:latin typeface="Times New Roman" panose="02020603050405020304" pitchFamily="18" charset="0"/>
                  <a:ea typeface="ＭＳ 明朝" panose="02020609040205080304" pitchFamily="17" charset="-128"/>
                </a:rPr>
                <a:t> </a:t>
              </a:r>
              <a:r>
                <a:rPr lang="en-US" altLang="ja-JP" sz="1600" dirty="0">
                  <a:effectLst/>
                  <a:latin typeface="Times New Roman" panose="02020603050405020304" pitchFamily="18" charset="0"/>
                  <a:ea typeface="ＭＳ 明朝" panose="02020609040205080304" pitchFamily="17" charset="-128"/>
                </a:rPr>
                <a:t>:</a:t>
              </a:r>
              <a:r>
                <a:rPr lang="ja-JP" altLang="en-US" sz="1600" dirty="0">
                  <a:effectLst/>
                  <a:latin typeface="Times New Roman" panose="02020603050405020304" pitchFamily="18" charset="0"/>
                  <a:ea typeface="ＭＳ 明朝" panose="02020609040205080304" pitchFamily="17" charset="-128"/>
                </a:rPr>
                <a:t>スピン量子数</a:t>
              </a:r>
              <a:r>
                <a:rPr lang="ja-JP" altLang="en-US" sz="1600" dirty="0">
                  <a:latin typeface="Times New Roman" panose="02020603050405020304" pitchFamily="18" charset="0"/>
                  <a:ea typeface="ＭＳ 明朝" panose="02020609040205080304" pitchFamily="17" charset="-128"/>
                </a:rPr>
                <a:t>　  </a:t>
              </a:r>
              <a:r>
                <a:rPr lang="en-US" altLang="ja-JP" sz="1600" i="1" dirty="0" err="1">
                  <a:effectLst/>
                  <a:latin typeface="Times New Roman" panose="02020603050405020304" pitchFamily="18" charset="0"/>
                  <a:ea typeface="ＭＳ 明朝" panose="02020609040205080304" pitchFamily="17" charset="-128"/>
                </a:rPr>
                <a:t>μ</a:t>
              </a:r>
              <a:r>
                <a:rPr lang="en-US" altLang="ja-JP" sz="1600" baseline="-25000" dirty="0" err="1">
                  <a:effectLst/>
                  <a:latin typeface="Times New Roman" panose="02020603050405020304" pitchFamily="18" charset="0"/>
                  <a:ea typeface="ＭＳ 明朝" panose="02020609040205080304" pitchFamily="17" charset="-128"/>
                </a:rPr>
                <a:t>B</a:t>
              </a:r>
              <a:r>
                <a:rPr lang="en-US" altLang="ja-JP" sz="1600" baseline="-25000" dirty="0">
                  <a:effectLst/>
                  <a:latin typeface="Times New Roman" panose="02020603050405020304" pitchFamily="18" charset="0"/>
                  <a:ea typeface="ＭＳ 明朝" panose="02020609040205080304" pitchFamily="17" charset="-128"/>
                </a:rPr>
                <a:t> </a:t>
              </a:r>
              <a:r>
                <a:rPr lang="en-US" altLang="ja-JP" sz="1600" dirty="0">
                  <a:latin typeface="Times New Roman" panose="02020603050405020304" pitchFamily="18" charset="0"/>
                  <a:ea typeface="ＭＳ 明朝" panose="02020609040205080304" pitchFamily="17" charset="-128"/>
                </a:rPr>
                <a:t>:</a:t>
              </a:r>
              <a:r>
                <a:rPr lang="ja-JP" altLang="en-US" sz="1600" dirty="0">
                  <a:latin typeface="Times New Roman" panose="02020603050405020304" pitchFamily="18" charset="0"/>
                  <a:ea typeface="ＭＳ 明朝" panose="02020609040205080304" pitchFamily="17" charset="-128"/>
                </a:rPr>
                <a:t> ボーア磁子</a:t>
              </a:r>
              <a:endParaRPr lang="en-US" altLang="ja-JP" sz="1600" dirty="0">
                <a:effectLst/>
                <a:latin typeface="Times New Roman" panose="02020603050405020304" pitchFamily="18" charset="0"/>
                <a:ea typeface="ＭＳ 明朝" panose="02020609040205080304" pitchFamily="17" charset="-128"/>
              </a:endParaRPr>
            </a:p>
          </p:txBody>
        </p:sp>
        <p:graphicFrame>
          <p:nvGraphicFramePr>
            <p:cNvPr id="20" name="オブジェクト 19">
              <a:extLst>
                <a:ext uri="{FF2B5EF4-FFF2-40B4-BE49-F238E27FC236}">
                  <a16:creationId xmlns:a16="http://schemas.microsoft.com/office/drawing/2014/main" id="{23A806F5-9DD6-4DF4-AED4-15AA2780C5E4}"/>
                </a:ext>
              </a:extLst>
            </p:cNvPr>
            <p:cNvGraphicFramePr>
              <a:graphicFrameLocks noChangeAspect="1"/>
            </p:cNvGraphicFramePr>
            <p:nvPr>
              <p:extLst>
                <p:ext uri="{D42A27DB-BD31-4B8C-83A1-F6EECF244321}">
                  <p14:modId xmlns:p14="http://schemas.microsoft.com/office/powerpoint/2010/main" val="2962503460"/>
                </p:ext>
              </p:extLst>
            </p:nvPr>
          </p:nvGraphicFramePr>
          <p:xfrm>
            <a:off x="3935881" y="4805116"/>
            <a:ext cx="2967038" cy="428625"/>
          </p:xfrm>
          <a:graphic>
            <a:graphicData uri="http://schemas.openxmlformats.org/presentationml/2006/ole">
              <mc:AlternateContent xmlns:mc="http://schemas.openxmlformats.org/markup-compatibility/2006">
                <mc:Choice xmlns:v="urn:schemas-microsoft-com:vml" Requires="v">
                  <p:oleObj name="Equation" r:id="rId14" imgW="1752480" imgH="253800" progId="Equation.DSMT4">
                    <p:embed/>
                  </p:oleObj>
                </mc:Choice>
                <mc:Fallback>
                  <p:oleObj name="Equation" r:id="rId14" imgW="1752480" imgH="253800" progId="Equation.DSMT4">
                    <p:embed/>
                    <p:pic>
                      <p:nvPicPr>
                        <p:cNvPr id="10" name="オブジェクト 9">
                          <a:extLst>
                            <a:ext uri="{FF2B5EF4-FFF2-40B4-BE49-F238E27FC236}">
                              <a16:creationId xmlns:a16="http://schemas.microsoft.com/office/drawing/2014/main" id="{5CBB8948-A451-487A-B3D9-3B0CCE04B4F2}"/>
                            </a:ext>
                          </a:extLst>
                        </p:cNvPr>
                        <p:cNvPicPr/>
                        <p:nvPr/>
                      </p:nvPicPr>
                      <p:blipFill>
                        <a:blip r:embed="rId15"/>
                        <a:stretch>
                          <a:fillRect/>
                        </a:stretch>
                      </p:blipFill>
                      <p:spPr>
                        <a:xfrm>
                          <a:off x="3935881" y="4805116"/>
                          <a:ext cx="2967038" cy="428625"/>
                        </a:xfrm>
                        <a:prstGeom prst="rect">
                          <a:avLst/>
                        </a:prstGeom>
                      </p:spPr>
                    </p:pic>
                  </p:oleObj>
                </mc:Fallback>
              </mc:AlternateContent>
            </a:graphicData>
          </a:graphic>
        </p:graphicFrame>
        <p:sp>
          <p:nvSpPr>
            <p:cNvPr id="21" name="四角形: 角を丸くする 20">
              <a:extLst>
                <a:ext uri="{FF2B5EF4-FFF2-40B4-BE49-F238E27FC236}">
                  <a16:creationId xmlns:a16="http://schemas.microsoft.com/office/drawing/2014/main" id="{28843A1E-A848-4434-AAD1-DDDA596C235A}"/>
                </a:ext>
              </a:extLst>
            </p:cNvPr>
            <p:cNvSpPr/>
            <p:nvPr/>
          </p:nvSpPr>
          <p:spPr>
            <a:xfrm>
              <a:off x="222393" y="4639340"/>
              <a:ext cx="8229600" cy="213609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スライド番号プレースホルダー 3">
            <a:extLst>
              <a:ext uri="{FF2B5EF4-FFF2-40B4-BE49-F238E27FC236}">
                <a16:creationId xmlns:a16="http://schemas.microsoft.com/office/drawing/2014/main" id="{3E8EBF8C-6EC7-4BBB-A01A-D4D3FFF2D8BF}"/>
              </a:ext>
            </a:extLst>
          </p:cNvPr>
          <p:cNvSpPr>
            <a:spLocks noGrp="1"/>
          </p:cNvSpPr>
          <p:nvPr>
            <p:ph type="sldNum" sz="quarter" idx="12"/>
          </p:nvPr>
        </p:nvSpPr>
        <p:spPr>
          <a:xfrm>
            <a:off x="6872945" y="6437315"/>
            <a:ext cx="2133600" cy="365125"/>
          </a:xfrm>
        </p:spPr>
        <p:txBody>
          <a:bodyPr/>
          <a:lstStyle/>
          <a:p>
            <a:fld id="{90BA7EBE-6FD4-4B50-83C6-C925E775C4BE}" type="slidenum">
              <a:rPr kumimoji="1" lang="ja-JP" altLang="en-US" smtClean="0"/>
              <a:t>12</a:t>
            </a:fld>
            <a:endParaRPr kumimoji="1" lang="ja-JP" altLang="en-US" dirty="0"/>
          </a:p>
        </p:txBody>
      </p:sp>
    </p:spTree>
    <p:extLst>
      <p:ext uri="{BB962C8B-B14F-4D97-AF65-F5344CB8AC3E}">
        <p14:creationId xmlns:p14="http://schemas.microsoft.com/office/powerpoint/2010/main" val="2901751003"/>
      </p:ext>
    </p:extLst>
  </p:cSld>
  <p:clrMapOvr>
    <a:masterClrMapping/>
  </p:clrMapOvr>
  <mc:AlternateContent xmlns:mc="http://schemas.openxmlformats.org/markup-compatibility/2006" xmlns:p14="http://schemas.microsoft.com/office/powerpoint/2010/main">
    <mc:Choice Requires="p14">
      <p:transition spd="slow" p14:dur="2000" advTm="59738"/>
    </mc:Choice>
    <mc:Fallback xmlns="">
      <p:transition spd="slow" advTm="5973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E2CFB23-2B12-42B4-B38A-59E3E072C4D6}"/>
              </a:ext>
            </a:extLst>
          </p:cNvPr>
          <p:cNvSpPr>
            <a:spLocks noGrp="1"/>
          </p:cNvSpPr>
          <p:nvPr>
            <p:ph type="sldNum" sz="quarter" idx="12"/>
          </p:nvPr>
        </p:nvSpPr>
        <p:spPr>
          <a:xfrm>
            <a:off x="6971015" y="6442097"/>
            <a:ext cx="2133600" cy="365125"/>
          </a:xfrm>
        </p:spPr>
        <p:txBody>
          <a:bodyPr/>
          <a:lstStyle/>
          <a:p>
            <a:fld id="{90BA7EBE-6FD4-4B50-83C6-C925E775C4BE}" type="slidenum">
              <a:rPr kumimoji="1" lang="ja-JP" altLang="en-US" smtClean="0"/>
              <a:t>13</a:t>
            </a:fld>
            <a:endParaRPr kumimoji="1" lang="ja-JP" altLang="en-US" dirty="0"/>
          </a:p>
        </p:txBody>
      </p:sp>
      <p:sp>
        <p:nvSpPr>
          <p:cNvPr id="5" name="タイトル 1">
            <a:extLst>
              <a:ext uri="{FF2B5EF4-FFF2-40B4-BE49-F238E27FC236}">
                <a16:creationId xmlns:a16="http://schemas.microsoft.com/office/drawing/2014/main" id="{D45DBEB0-9895-4F8A-9B5A-2D56594F392A}"/>
              </a:ext>
            </a:extLst>
          </p:cNvPr>
          <p:cNvSpPr>
            <a:spLocks noGrp="1"/>
          </p:cNvSpPr>
          <p:nvPr>
            <p:ph type="title"/>
          </p:nvPr>
        </p:nvSpPr>
        <p:spPr>
          <a:xfrm>
            <a:off x="457199" y="3714"/>
            <a:ext cx="8229600" cy="799368"/>
          </a:xfrm>
        </p:spPr>
        <p:txBody>
          <a:bodyPr>
            <a:normAutofit/>
          </a:bodyPr>
          <a:lstStyle/>
          <a:p>
            <a:r>
              <a:rPr kumimoji="1" lang="en-US" altLang="ja-JP" sz="4000" dirty="0">
                <a:solidFill>
                  <a:srgbClr val="00B0F0"/>
                </a:solidFill>
              </a:rPr>
              <a:t>Fe</a:t>
            </a:r>
            <a:r>
              <a:rPr kumimoji="1" lang="en-US" altLang="ja-JP" sz="4000" baseline="30000" dirty="0">
                <a:solidFill>
                  <a:srgbClr val="00B0F0"/>
                </a:solidFill>
              </a:rPr>
              <a:t>3+</a:t>
            </a:r>
            <a:r>
              <a:rPr kumimoji="1" lang="ja-JP" altLang="en-US" sz="4000" dirty="0">
                <a:solidFill>
                  <a:srgbClr val="00B0F0"/>
                </a:solidFill>
              </a:rPr>
              <a:t>のスピン状態</a:t>
            </a:r>
          </a:p>
        </p:txBody>
      </p:sp>
      <p:pic>
        <p:nvPicPr>
          <p:cNvPr id="3" name="図 2">
            <a:extLst>
              <a:ext uri="{FF2B5EF4-FFF2-40B4-BE49-F238E27FC236}">
                <a16:creationId xmlns:a16="http://schemas.microsoft.com/office/drawing/2014/main" id="{C842673F-B2C0-4F54-AD13-5F4B4C2208C9}"/>
              </a:ext>
            </a:extLst>
          </p:cNvPr>
          <p:cNvPicPr>
            <a:picLocks noChangeAspect="1"/>
          </p:cNvPicPr>
          <p:nvPr/>
        </p:nvPicPr>
        <p:blipFill>
          <a:blip r:embed="rId3"/>
          <a:stretch>
            <a:fillRect/>
          </a:stretch>
        </p:blipFill>
        <p:spPr>
          <a:xfrm>
            <a:off x="434607" y="647463"/>
            <a:ext cx="8440653" cy="244124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28A1F2A0-68CB-4B04-B3A0-6E73AB7BD9C6}"/>
                  </a:ext>
                </a:extLst>
              </p:cNvPr>
              <p:cNvSpPr txBox="1"/>
              <p:nvPr/>
            </p:nvSpPr>
            <p:spPr>
              <a:xfrm>
                <a:off x="6300192" y="3088711"/>
                <a:ext cx="2969231" cy="645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solidFill>
                                <a:schemeClr val="tx1"/>
                              </a:solidFill>
                              <a:latin typeface="Cambria Math" panose="02040503050406030204" pitchFamily="18" charset="0"/>
                            </a:rPr>
                          </m:ctrlPr>
                        </m:sSubPr>
                        <m:e>
                          <m:r>
                            <a:rPr kumimoji="1" lang="en-US" altLang="ja-JP" sz="1600" b="0" i="1" smtClean="0">
                              <a:solidFill>
                                <a:schemeClr val="tx1"/>
                              </a:solidFill>
                              <a:latin typeface="Cambria Math" panose="02040503050406030204" pitchFamily="18" charset="0"/>
                            </a:rPr>
                            <m:t>𝑆</m:t>
                          </m:r>
                        </m:e>
                        <m:sub>
                          <m:r>
                            <a:rPr kumimoji="1" lang="en-US" altLang="ja-JP" sz="1600" i="1" smtClean="0">
                              <a:solidFill>
                                <a:schemeClr val="tx1"/>
                              </a:solidFill>
                              <a:latin typeface="Cambria Math" panose="02040503050406030204" pitchFamily="18" charset="0"/>
                              <a:ea typeface="Cambria Math" panose="02040503050406030204" pitchFamily="18" charset="0"/>
                            </a:rPr>
                            <m:t>∞</m:t>
                          </m:r>
                        </m:sub>
                      </m:sSub>
                      <m:r>
                        <a:rPr kumimoji="1" lang="en-US" altLang="ja-JP" sz="1600" b="0" i="1" smtClean="0">
                          <a:solidFill>
                            <a:schemeClr val="tx1"/>
                          </a:solidFill>
                          <a:latin typeface="Cambria Math" panose="02040503050406030204" pitchFamily="18" charset="0"/>
                        </a:rPr>
                        <m:t>=−</m:t>
                      </m:r>
                      <m:f>
                        <m:fPr>
                          <m:ctrlPr>
                            <a:rPr kumimoji="1" lang="en-US" altLang="ja-JP" sz="1600" b="0" i="1" smtClean="0">
                              <a:solidFill>
                                <a:schemeClr val="tx1"/>
                              </a:solidFill>
                              <a:latin typeface="Cambria Math" panose="02040503050406030204" pitchFamily="18" charset="0"/>
                            </a:rPr>
                          </m:ctrlPr>
                        </m:fPr>
                        <m:num>
                          <m:sSub>
                            <m:sSubPr>
                              <m:ctrlPr>
                                <a:rPr kumimoji="1" lang="en-US" altLang="ja-JP" sz="1600" b="0" i="1" smtClean="0">
                                  <a:solidFill>
                                    <a:schemeClr val="tx1"/>
                                  </a:solidFill>
                                  <a:latin typeface="Cambria Math" panose="02040503050406030204" pitchFamily="18" charset="0"/>
                                </a:rPr>
                              </m:ctrlPr>
                            </m:sSubPr>
                            <m:e>
                              <m:r>
                                <a:rPr kumimoji="1" lang="en-US" altLang="ja-JP" sz="1600" b="0" i="1" smtClean="0">
                                  <a:solidFill>
                                    <a:schemeClr val="tx1"/>
                                  </a:solidFill>
                                  <a:latin typeface="Cambria Math" panose="02040503050406030204" pitchFamily="18" charset="0"/>
                                </a:rPr>
                                <m:t>𝑘</m:t>
                              </m:r>
                            </m:e>
                            <m:sub>
                              <m:r>
                                <a:rPr kumimoji="1" lang="en-US" altLang="ja-JP" sz="1600" b="0" i="1" smtClean="0">
                                  <a:solidFill>
                                    <a:schemeClr val="tx1"/>
                                  </a:solidFill>
                                  <a:latin typeface="Cambria Math" panose="02040503050406030204" pitchFamily="18" charset="0"/>
                                </a:rPr>
                                <m:t>𝐵</m:t>
                              </m:r>
                            </m:sub>
                          </m:sSub>
                        </m:num>
                        <m:den>
                          <m:r>
                            <a:rPr kumimoji="1" lang="en-US" altLang="ja-JP" sz="1600" b="0" i="1" smtClean="0">
                              <a:solidFill>
                                <a:schemeClr val="tx1"/>
                              </a:solidFill>
                              <a:latin typeface="Cambria Math" panose="02040503050406030204" pitchFamily="18" charset="0"/>
                            </a:rPr>
                            <m:t>𝑒</m:t>
                          </m:r>
                        </m:den>
                      </m:f>
                      <m:func>
                        <m:funcPr>
                          <m:ctrlPr>
                            <a:rPr kumimoji="1" lang="en-US" altLang="ja-JP" sz="1600" b="0" i="1" smtClean="0">
                              <a:solidFill>
                                <a:schemeClr val="tx1"/>
                              </a:solidFill>
                              <a:latin typeface="Cambria Math" panose="02040503050406030204" pitchFamily="18" charset="0"/>
                            </a:rPr>
                          </m:ctrlPr>
                        </m:funcPr>
                        <m:fName>
                          <m:r>
                            <m:rPr>
                              <m:sty m:val="p"/>
                            </m:rPr>
                            <a:rPr kumimoji="1" lang="en-US" altLang="ja-JP" sz="1600" b="0" i="0" smtClean="0">
                              <a:solidFill>
                                <a:schemeClr val="tx1"/>
                              </a:solidFill>
                              <a:latin typeface="Cambria Math" panose="02040503050406030204" pitchFamily="18" charset="0"/>
                            </a:rPr>
                            <m:t>ln</m:t>
                          </m:r>
                        </m:fName>
                        <m:e>
                          <m:d>
                            <m:dPr>
                              <m:ctrlPr>
                                <a:rPr kumimoji="1" lang="en-US" altLang="ja-JP" sz="1600" b="0" i="1" smtClean="0">
                                  <a:solidFill>
                                    <a:schemeClr val="tx1"/>
                                  </a:solidFill>
                                  <a:latin typeface="Cambria Math" panose="02040503050406030204" pitchFamily="18" charset="0"/>
                                </a:rPr>
                              </m:ctrlPr>
                            </m:dPr>
                            <m:e>
                              <m:f>
                                <m:fPr>
                                  <m:ctrlPr>
                                    <a:rPr lang="en-US" altLang="ja-JP" sz="1600" i="1">
                                      <a:solidFill>
                                        <a:schemeClr val="tx1"/>
                                      </a:solidFill>
                                      <a:latin typeface="Cambria Math" panose="02040503050406030204" pitchFamily="18" charset="0"/>
                                    </a:rPr>
                                  </m:ctrlPr>
                                </m:fPr>
                                <m:num>
                                  <m:sSub>
                                    <m:sSubPr>
                                      <m:ctrlPr>
                                        <a:rPr lang="en-US" altLang="ja-JP" sz="1600" i="1">
                                          <a:solidFill>
                                            <a:schemeClr val="tx1"/>
                                          </a:solidFill>
                                          <a:latin typeface="Cambria Math" panose="02040503050406030204" pitchFamily="18" charset="0"/>
                                        </a:rPr>
                                      </m:ctrlPr>
                                    </m:sSubPr>
                                    <m:e>
                                      <m:r>
                                        <a:rPr lang="en-US" altLang="ja-JP" sz="1600" i="1">
                                          <a:solidFill>
                                            <a:schemeClr val="tx1"/>
                                          </a:solidFill>
                                          <a:latin typeface="Cambria Math" panose="02040503050406030204" pitchFamily="18" charset="0"/>
                                        </a:rPr>
                                        <m:t>𝑔</m:t>
                                      </m:r>
                                    </m:e>
                                    <m:sub>
                                      <m:r>
                                        <a:rPr lang="en-US" altLang="ja-JP" sz="1600" i="1">
                                          <a:solidFill>
                                            <a:schemeClr val="tx1"/>
                                          </a:solidFill>
                                          <a:latin typeface="Cambria Math" panose="02040503050406030204" pitchFamily="18" charset="0"/>
                                        </a:rPr>
                                        <m:t>3</m:t>
                                      </m:r>
                                    </m:sub>
                                  </m:sSub>
                                </m:num>
                                <m:den>
                                  <m:sSub>
                                    <m:sSubPr>
                                      <m:ctrlPr>
                                        <a:rPr lang="en-US" altLang="ja-JP" sz="1600" i="1">
                                          <a:solidFill>
                                            <a:schemeClr val="tx1"/>
                                          </a:solidFill>
                                          <a:latin typeface="Cambria Math" panose="02040503050406030204" pitchFamily="18" charset="0"/>
                                        </a:rPr>
                                      </m:ctrlPr>
                                    </m:sSubPr>
                                    <m:e>
                                      <m:r>
                                        <a:rPr lang="en-US" altLang="ja-JP" sz="1600" i="1">
                                          <a:solidFill>
                                            <a:schemeClr val="tx1"/>
                                          </a:solidFill>
                                          <a:latin typeface="Cambria Math" panose="02040503050406030204" pitchFamily="18" charset="0"/>
                                        </a:rPr>
                                        <m:t>𝑔</m:t>
                                      </m:r>
                                    </m:e>
                                    <m:sub>
                                      <m:r>
                                        <a:rPr lang="en-US" altLang="ja-JP" sz="1600" i="1">
                                          <a:solidFill>
                                            <a:schemeClr val="tx1"/>
                                          </a:solidFill>
                                          <a:latin typeface="Cambria Math" panose="02040503050406030204" pitchFamily="18" charset="0"/>
                                        </a:rPr>
                                        <m:t>4</m:t>
                                      </m:r>
                                    </m:sub>
                                  </m:sSub>
                                </m:den>
                              </m:f>
                              <m:f>
                                <m:fPr>
                                  <m:ctrlPr>
                                    <a:rPr lang="en-US" altLang="ja-JP" sz="1600" i="1">
                                      <a:solidFill>
                                        <a:schemeClr val="tx1"/>
                                      </a:solidFill>
                                      <a:latin typeface="Cambria Math" panose="02040503050406030204" pitchFamily="18" charset="0"/>
                                    </a:rPr>
                                  </m:ctrlPr>
                                </m:fPr>
                                <m:num>
                                  <m:r>
                                    <a:rPr lang="en-US" altLang="ja-JP" sz="1600" i="1">
                                      <a:solidFill>
                                        <a:schemeClr val="tx1"/>
                                      </a:solidFill>
                                      <a:latin typeface="Cambria Math" panose="02040503050406030204" pitchFamily="18" charset="0"/>
                                    </a:rPr>
                                    <m:t>𝑥</m:t>
                                  </m:r>
                                </m:num>
                                <m:den>
                                  <m:r>
                                    <a:rPr lang="en-US" altLang="ja-JP" sz="1600" i="1">
                                      <a:solidFill>
                                        <a:schemeClr val="tx1"/>
                                      </a:solidFill>
                                      <a:latin typeface="Cambria Math" panose="02040503050406030204" pitchFamily="18" charset="0"/>
                                    </a:rPr>
                                    <m:t>1−</m:t>
                                  </m:r>
                                  <m:r>
                                    <a:rPr lang="en-US" altLang="ja-JP" sz="1600" i="1">
                                      <a:solidFill>
                                        <a:schemeClr val="tx1"/>
                                      </a:solidFill>
                                      <a:latin typeface="Cambria Math" panose="02040503050406030204" pitchFamily="18" charset="0"/>
                                    </a:rPr>
                                    <m:t>𝑥</m:t>
                                  </m:r>
                                </m:den>
                              </m:f>
                            </m:e>
                          </m:d>
                        </m:e>
                      </m:func>
                    </m:oMath>
                  </m:oMathPara>
                </a14:m>
                <a:endParaRPr lang="ja-JP" altLang="en-US" sz="1600" dirty="0"/>
              </a:p>
            </p:txBody>
          </p:sp>
        </mc:Choice>
        <mc:Fallback xmlns="">
          <p:sp>
            <p:nvSpPr>
              <p:cNvPr id="10" name="テキスト ボックス 9">
                <a:extLst>
                  <a:ext uri="{FF2B5EF4-FFF2-40B4-BE49-F238E27FC236}">
                    <a16:creationId xmlns:a16="http://schemas.microsoft.com/office/drawing/2014/main" id="{28A1F2A0-68CB-4B04-B3A0-6E73AB7BD9C6}"/>
                  </a:ext>
                </a:extLst>
              </p:cNvPr>
              <p:cNvSpPr txBox="1">
                <a:spLocks noRot="1" noChangeAspect="1" noMove="1" noResize="1" noEditPoints="1" noAdjustHandles="1" noChangeArrowheads="1" noChangeShapeType="1" noTextEdit="1"/>
              </p:cNvSpPr>
              <p:nvPr/>
            </p:nvSpPr>
            <p:spPr>
              <a:xfrm>
                <a:off x="6300192" y="3088711"/>
                <a:ext cx="2969231" cy="645561"/>
              </a:xfrm>
              <a:prstGeom prst="rect">
                <a:avLst/>
              </a:prstGeom>
              <a:blipFill>
                <a:blip r:embed="rId6"/>
                <a:stretch>
                  <a:fillRect/>
                </a:stretch>
              </a:blipFill>
            </p:spPr>
            <p:txBody>
              <a:bodyPr/>
              <a:lstStyle/>
              <a:p>
                <a:r>
                  <a:rPr lang="ja-JP" altLang="en-US">
                    <a:noFill/>
                  </a:rPr>
                  <a:t> </a:t>
                </a:r>
              </a:p>
            </p:txBody>
          </p:sp>
        </mc:Fallback>
      </mc:AlternateContent>
      <p:pic>
        <p:nvPicPr>
          <p:cNvPr id="12" name="図 11">
            <a:extLst>
              <a:ext uri="{FF2B5EF4-FFF2-40B4-BE49-F238E27FC236}">
                <a16:creationId xmlns:a16="http://schemas.microsoft.com/office/drawing/2014/main" id="{6C0FFD5E-BE4F-43D1-B60B-30D594542E4B}"/>
              </a:ext>
            </a:extLst>
          </p:cNvPr>
          <p:cNvPicPr>
            <a:picLocks noChangeAspect="1"/>
          </p:cNvPicPr>
          <p:nvPr/>
        </p:nvPicPr>
        <p:blipFill>
          <a:blip r:embed="rId7"/>
          <a:stretch>
            <a:fillRect/>
          </a:stretch>
        </p:blipFill>
        <p:spPr>
          <a:xfrm>
            <a:off x="6150211" y="3690698"/>
            <a:ext cx="2993789" cy="2887877"/>
          </a:xfrm>
          <a:prstGeom prst="rect">
            <a:avLst/>
          </a:prstGeom>
        </p:spPr>
      </p:pic>
      <p:pic>
        <p:nvPicPr>
          <p:cNvPr id="13" name="図 12">
            <a:extLst>
              <a:ext uri="{FF2B5EF4-FFF2-40B4-BE49-F238E27FC236}">
                <a16:creationId xmlns:a16="http://schemas.microsoft.com/office/drawing/2014/main" id="{442271C9-B8C2-4E2B-A27E-6F8F7A17D78A}"/>
              </a:ext>
            </a:extLst>
          </p:cNvPr>
          <p:cNvPicPr>
            <a:picLocks noChangeAspect="1"/>
          </p:cNvPicPr>
          <p:nvPr/>
        </p:nvPicPr>
        <p:blipFill rotWithShape="1">
          <a:blip r:embed="rId8"/>
          <a:srcRect b="9905"/>
          <a:stretch/>
        </p:blipFill>
        <p:spPr>
          <a:xfrm>
            <a:off x="-109604" y="3621212"/>
            <a:ext cx="6475005" cy="2964924"/>
          </a:xfrm>
          <a:prstGeom prst="rect">
            <a:avLst/>
          </a:prstGeom>
        </p:spPr>
      </p:pic>
      <p:grpSp>
        <p:nvGrpSpPr>
          <p:cNvPr id="31" name="グループ化 30">
            <a:extLst>
              <a:ext uri="{FF2B5EF4-FFF2-40B4-BE49-F238E27FC236}">
                <a16:creationId xmlns:a16="http://schemas.microsoft.com/office/drawing/2014/main" id="{BE064C9B-536A-45C8-A0E3-C7FF49A2B472}"/>
              </a:ext>
            </a:extLst>
          </p:cNvPr>
          <p:cNvGrpSpPr/>
          <p:nvPr/>
        </p:nvGrpSpPr>
        <p:grpSpPr>
          <a:xfrm>
            <a:off x="4340625" y="3211899"/>
            <a:ext cx="899463" cy="434201"/>
            <a:chOff x="825671" y="3200702"/>
            <a:chExt cx="1205225" cy="434201"/>
          </a:xfrm>
        </p:grpSpPr>
        <p:sp>
          <p:nvSpPr>
            <p:cNvPr id="30" name="正方形/長方形 29">
              <a:extLst>
                <a:ext uri="{FF2B5EF4-FFF2-40B4-BE49-F238E27FC236}">
                  <a16:creationId xmlns:a16="http://schemas.microsoft.com/office/drawing/2014/main" id="{D22EE6C6-CDC6-48D9-99AA-84B945CE806C}"/>
                </a:ext>
              </a:extLst>
            </p:cNvPr>
            <p:cNvSpPr/>
            <p:nvPr/>
          </p:nvSpPr>
          <p:spPr>
            <a:xfrm>
              <a:off x="899592" y="3200702"/>
              <a:ext cx="864096" cy="434201"/>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A78C5E33-8A9F-4BF3-9993-F0564C98F47D}"/>
                </a:ext>
              </a:extLst>
            </p:cNvPr>
            <p:cNvSpPr txBox="1"/>
            <p:nvPr/>
          </p:nvSpPr>
          <p:spPr>
            <a:xfrm>
              <a:off x="825671" y="3245760"/>
              <a:ext cx="1205225"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white"/>
                  </a:solidFill>
                  <a:effectLst/>
                  <a:uLnTx/>
                  <a:uFillTx/>
                  <a:ea typeface="游ゴシック" panose="020B0400000000000000" pitchFamily="50" charset="-128"/>
                </a:rPr>
                <a:t>LSFe</a:t>
              </a:r>
              <a:r>
                <a:rPr kumimoji="0" lang="en-US" altLang="ja-JP" sz="1800" b="1" i="0" u="none" strike="noStrike" kern="0" cap="none" spc="0" normalizeH="0" baseline="30000" noProof="0" dirty="0">
                  <a:ln>
                    <a:noFill/>
                  </a:ln>
                  <a:solidFill>
                    <a:prstClr val="white"/>
                  </a:solidFill>
                  <a:effectLst/>
                  <a:uLnTx/>
                  <a:uFillTx/>
                  <a:ea typeface="游ゴシック" panose="020B0400000000000000" pitchFamily="50" charset="-128"/>
                </a:rPr>
                <a:t>3+</a:t>
              </a:r>
              <a:endParaRPr kumimoji="0" lang="ja-JP" altLang="en-US" sz="1800" b="1" i="0" u="none" strike="noStrike" kern="0" cap="none" spc="0" normalizeH="0" baseline="30000" noProof="0" dirty="0">
                <a:ln>
                  <a:noFill/>
                </a:ln>
                <a:solidFill>
                  <a:prstClr val="white"/>
                </a:solidFill>
                <a:effectLst/>
                <a:uLnTx/>
                <a:uFillTx/>
                <a:ea typeface="游ゴシック" panose="020B0400000000000000" pitchFamily="50" charset="-128"/>
              </a:endParaRPr>
            </a:p>
          </p:txBody>
        </p:sp>
      </p:grpSp>
      <p:grpSp>
        <p:nvGrpSpPr>
          <p:cNvPr id="32" name="グループ化 31">
            <a:extLst>
              <a:ext uri="{FF2B5EF4-FFF2-40B4-BE49-F238E27FC236}">
                <a16:creationId xmlns:a16="http://schemas.microsoft.com/office/drawing/2014/main" id="{7942A1F2-A342-483F-9524-3C11C1D0BE20}"/>
              </a:ext>
            </a:extLst>
          </p:cNvPr>
          <p:cNvGrpSpPr/>
          <p:nvPr/>
        </p:nvGrpSpPr>
        <p:grpSpPr>
          <a:xfrm>
            <a:off x="2951326" y="3211899"/>
            <a:ext cx="899463" cy="434201"/>
            <a:chOff x="825671" y="3200702"/>
            <a:chExt cx="1205225" cy="434201"/>
          </a:xfrm>
          <a:solidFill>
            <a:srgbClr val="00B0F0"/>
          </a:solidFill>
        </p:grpSpPr>
        <p:sp>
          <p:nvSpPr>
            <p:cNvPr id="33" name="正方形/長方形 32">
              <a:extLst>
                <a:ext uri="{FF2B5EF4-FFF2-40B4-BE49-F238E27FC236}">
                  <a16:creationId xmlns:a16="http://schemas.microsoft.com/office/drawing/2014/main" id="{1CA6338A-3B0E-4651-8D5D-F1EF5540934B}"/>
                </a:ext>
              </a:extLst>
            </p:cNvPr>
            <p:cNvSpPr/>
            <p:nvPr/>
          </p:nvSpPr>
          <p:spPr>
            <a:xfrm>
              <a:off x="899592" y="3200702"/>
              <a:ext cx="864096" cy="434201"/>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FD0FAB1-56BE-44AE-A7AD-F9D9621147D0}"/>
                </a:ext>
              </a:extLst>
            </p:cNvPr>
            <p:cNvSpPr txBox="1"/>
            <p:nvPr/>
          </p:nvSpPr>
          <p:spPr>
            <a:xfrm>
              <a:off x="825671" y="3245760"/>
              <a:ext cx="1205225"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1" kern="0" dirty="0">
                  <a:solidFill>
                    <a:prstClr val="white"/>
                  </a:solidFill>
                  <a:ea typeface="游ゴシック" panose="020B0400000000000000" pitchFamily="50" charset="-128"/>
                </a:rPr>
                <a:t>I</a:t>
              </a:r>
              <a:r>
                <a:rPr kumimoji="0" lang="en-US" altLang="ja-JP" sz="1800" b="1" i="0" u="none" strike="noStrike" kern="0" cap="none" spc="0" normalizeH="0" baseline="0" noProof="0" dirty="0">
                  <a:ln>
                    <a:noFill/>
                  </a:ln>
                  <a:solidFill>
                    <a:prstClr val="white"/>
                  </a:solidFill>
                  <a:effectLst/>
                  <a:uLnTx/>
                  <a:uFillTx/>
                  <a:ea typeface="游ゴシック" panose="020B0400000000000000" pitchFamily="50" charset="-128"/>
                </a:rPr>
                <a:t>SFe</a:t>
              </a:r>
              <a:r>
                <a:rPr kumimoji="0" lang="en-US" altLang="ja-JP" sz="1800" b="1" i="0" u="none" strike="noStrike" kern="0" cap="none" spc="0" normalizeH="0" baseline="30000" noProof="0" dirty="0">
                  <a:ln>
                    <a:noFill/>
                  </a:ln>
                  <a:solidFill>
                    <a:prstClr val="white"/>
                  </a:solidFill>
                  <a:effectLst/>
                  <a:uLnTx/>
                  <a:uFillTx/>
                  <a:ea typeface="游ゴシック" panose="020B0400000000000000" pitchFamily="50" charset="-128"/>
                </a:rPr>
                <a:t>3+</a:t>
              </a:r>
              <a:endParaRPr kumimoji="0" lang="ja-JP" altLang="en-US" sz="1800" b="1" i="0" u="none" strike="noStrike" kern="0" cap="none" spc="0" normalizeH="0" baseline="30000" noProof="0" dirty="0">
                <a:ln>
                  <a:noFill/>
                </a:ln>
                <a:solidFill>
                  <a:prstClr val="white"/>
                </a:solidFill>
                <a:effectLst/>
                <a:uLnTx/>
                <a:uFillTx/>
                <a:ea typeface="游ゴシック" panose="020B0400000000000000" pitchFamily="50" charset="-128"/>
              </a:endParaRPr>
            </a:p>
          </p:txBody>
        </p:sp>
      </p:grpSp>
      <p:grpSp>
        <p:nvGrpSpPr>
          <p:cNvPr id="35" name="グループ化 34">
            <a:extLst>
              <a:ext uri="{FF2B5EF4-FFF2-40B4-BE49-F238E27FC236}">
                <a16:creationId xmlns:a16="http://schemas.microsoft.com/office/drawing/2014/main" id="{A85E4FEB-31BC-4AB4-98A6-B032B57A64B4}"/>
              </a:ext>
            </a:extLst>
          </p:cNvPr>
          <p:cNvGrpSpPr/>
          <p:nvPr/>
        </p:nvGrpSpPr>
        <p:grpSpPr>
          <a:xfrm>
            <a:off x="1621279" y="3221858"/>
            <a:ext cx="899463" cy="434201"/>
            <a:chOff x="825671" y="3200702"/>
            <a:chExt cx="1205225" cy="434201"/>
          </a:xfrm>
          <a:solidFill>
            <a:srgbClr val="7030A0"/>
          </a:solidFill>
        </p:grpSpPr>
        <p:sp>
          <p:nvSpPr>
            <p:cNvPr id="36" name="正方形/長方形 35">
              <a:extLst>
                <a:ext uri="{FF2B5EF4-FFF2-40B4-BE49-F238E27FC236}">
                  <a16:creationId xmlns:a16="http://schemas.microsoft.com/office/drawing/2014/main" id="{8263FB7D-01A6-4043-8430-7D6AE5E2744D}"/>
                </a:ext>
              </a:extLst>
            </p:cNvPr>
            <p:cNvSpPr/>
            <p:nvPr/>
          </p:nvSpPr>
          <p:spPr>
            <a:xfrm>
              <a:off x="899592" y="3200702"/>
              <a:ext cx="864096" cy="434201"/>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486D1F7B-B96C-4799-907F-5372E3C85016}"/>
                </a:ext>
              </a:extLst>
            </p:cNvPr>
            <p:cNvSpPr txBox="1"/>
            <p:nvPr/>
          </p:nvSpPr>
          <p:spPr>
            <a:xfrm>
              <a:off x="825671" y="3245760"/>
              <a:ext cx="1205225"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err="1">
                  <a:ln>
                    <a:noFill/>
                  </a:ln>
                  <a:solidFill>
                    <a:prstClr val="white"/>
                  </a:solidFill>
                  <a:effectLst/>
                  <a:uLnTx/>
                  <a:uFillTx/>
                  <a:ea typeface="游ゴシック" panose="020B0400000000000000" pitchFamily="50" charset="-128"/>
                </a:rPr>
                <a:t>LSFe</a:t>
              </a:r>
              <a:r>
                <a:rPr kumimoji="0" lang="en-US" altLang="ja-JP" b="1" kern="0" baseline="30000" dirty="0">
                  <a:solidFill>
                    <a:prstClr val="white"/>
                  </a:solidFill>
                  <a:ea typeface="游ゴシック" panose="020B0400000000000000" pitchFamily="50" charset="-128"/>
                </a:rPr>
                <a:t>4</a:t>
              </a:r>
              <a:r>
                <a:rPr kumimoji="0" lang="en-US" altLang="ja-JP" sz="1800" b="1" i="0" u="none" strike="noStrike" kern="0" cap="none" spc="0" normalizeH="0" baseline="30000" noProof="0" dirty="0">
                  <a:ln>
                    <a:noFill/>
                  </a:ln>
                  <a:solidFill>
                    <a:prstClr val="white"/>
                  </a:solidFill>
                  <a:effectLst/>
                  <a:uLnTx/>
                  <a:uFillTx/>
                  <a:ea typeface="游ゴシック" panose="020B0400000000000000" pitchFamily="50" charset="-128"/>
                </a:rPr>
                <a:t>+</a:t>
              </a:r>
              <a:endParaRPr kumimoji="0" lang="ja-JP" altLang="en-US" sz="1800" b="1" i="0" u="none" strike="noStrike" kern="0" cap="none" spc="0" normalizeH="0" baseline="30000" noProof="0" dirty="0">
                <a:ln>
                  <a:noFill/>
                </a:ln>
                <a:solidFill>
                  <a:prstClr val="white"/>
                </a:solidFill>
                <a:effectLst/>
                <a:uLnTx/>
                <a:uFillTx/>
                <a:ea typeface="游ゴシック" panose="020B0400000000000000" pitchFamily="50" charset="-128"/>
              </a:endParaRPr>
            </a:p>
          </p:txBody>
        </p:sp>
      </p:grpSp>
      <p:pic>
        <p:nvPicPr>
          <p:cNvPr id="7" name="Picture 2" descr="K:\web\ynu-logo\base04-1.jpg">
            <a:extLst>
              <a:ext uri="{FF2B5EF4-FFF2-40B4-BE49-F238E27FC236}">
                <a16:creationId xmlns:a16="http://schemas.microsoft.com/office/drawing/2014/main" id="{14228E74-7340-489F-B9D4-913733D6B5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9976" y="6534353"/>
            <a:ext cx="1656209" cy="30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74275"/>
      </p:ext>
    </p:extLst>
  </p:cSld>
  <p:clrMapOvr>
    <a:masterClrMapping/>
  </p:clrMapOvr>
  <mc:AlternateContent xmlns:mc="http://schemas.openxmlformats.org/markup-compatibility/2006" xmlns:p14="http://schemas.microsoft.com/office/powerpoint/2010/main">
    <mc:Choice Requires="p14">
      <p:transition spd="slow" p14:dur="2000" advTm="20280"/>
    </mc:Choice>
    <mc:Fallback xmlns="">
      <p:transition spd="slow" advTm="202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CB57378-1C6D-4976-8999-18A087071F6C}"/>
              </a:ext>
            </a:extLst>
          </p:cNvPr>
          <p:cNvSpPr>
            <a:spLocks noGrp="1"/>
          </p:cNvSpPr>
          <p:nvPr>
            <p:ph type="sldNum" sz="quarter" idx="12"/>
          </p:nvPr>
        </p:nvSpPr>
        <p:spPr/>
        <p:txBody>
          <a:bodyPr/>
          <a:lstStyle/>
          <a:p>
            <a:fld id="{90BA7EBE-6FD4-4B50-83C6-C925E775C4BE}" type="slidenum">
              <a:rPr kumimoji="1" lang="ja-JP" altLang="en-US" smtClean="0"/>
              <a:t>14</a:t>
            </a:fld>
            <a:endParaRPr kumimoji="1" lang="ja-JP" altLang="en-US"/>
          </a:p>
        </p:txBody>
      </p:sp>
      <p:sp>
        <p:nvSpPr>
          <p:cNvPr id="5" name="タイトル 1">
            <a:extLst>
              <a:ext uri="{FF2B5EF4-FFF2-40B4-BE49-F238E27FC236}">
                <a16:creationId xmlns:a16="http://schemas.microsoft.com/office/drawing/2014/main" id="{15ABB12F-88D9-4766-8CD4-A834F8E9B2C5}"/>
              </a:ext>
            </a:extLst>
          </p:cNvPr>
          <p:cNvSpPr>
            <a:spLocks noGrp="1"/>
          </p:cNvSpPr>
          <p:nvPr>
            <p:ph type="title"/>
          </p:nvPr>
        </p:nvSpPr>
        <p:spPr>
          <a:xfrm>
            <a:off x="457200" y="0"/>
            <a:ext cx="8229600" cy="1143000"/>
          </a:xfrm>
        </p:spPr>
        <p:txBody>
          <a:bodyPr>
            <a:normAutofit/>
          </a:bodyPr>
          <a:lstStyle/>
          <a:p>
            <a:r>
              <a:rPr kumimoji="1" lang="ja-JP" altLang="en-US" sz="4000" dirty="0">
                <a:solidFill>
                  <a:srgbClr val="00B0F0"/>
                </a:solidFill>
              </a:rPr>
              <a:t>無次元性能指数</a:t>
            </a:r>
            <a:r>
              <a:rPr kumimoji="1" lang="en-US" altLang="ja-JP" sz="4000" dirty="0">
                <a:solidFill>
                  <a:srgbClr val="00B0F0"/>
                </a:solidFill>
              </a:rPr>
              <a:t>ZT</a:t>
            </a:r>
            <a:endParaRPr kumimoji="1" lang="ja-JP" altLang="en-US" sz="4000" dirty="0">
              <a:solidFill>
                <a:srgbClr val="00B0F0"/>
              </a:solidFill>
            </a:endParaRPr>
          </a:p>
        </p:txBody>
      </p:sp>
      <p:pic>
        <p:nvPicPr>
          <p:cNvPr id="12" name="Picture 2" descr="K:\web\ynu-logo\base04-1.jpg">
            <a:extLst>
              <a:ext uri="{FF2B5EF4-FFF2-40B4-BE49-F238E27FC236}">
                <a16:creationId xmlns:a16="http://schemas.microsoft.com/office/drawing/2014/main" id="{8660A142-1193-4E84-9688-8EE32ABE02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169A2907-4797-4E07-8DEF-C3F20511548E}"/>
              </a:ext>
            </a:extLst>
          </p:cNvPr>
          <p:cNvSpPr txBox="1"/>
          <p:nvPr/>
        </p:nvSpPr>
        <p:spPr>
          <a:xfrm>
            <a:off x="5004048" y="1741382"/>
            <a:ext cx="3600400" cy="1938992"/>
          </a:xfrm>
          <a:prstGeom prst="rect">
            <a:avLst/>
          </a:prstGeom>
          <a:noFill/>
          <a:ln w="38100">
            <a:solidFill>
              <a:srgbClr val="00B0F0"/>
            </a:solidFill>
          </a:ln>
        </p:spPr>
        <p:txBody>
          <a:bodyPr wrap="square">
            <a:spAutoFit/>
          </a:bodyPr>
          <a:lstStyle/>
          <a:p>
            <a:r>
              <a:rPr lang="en-US" altLang="ja-JP" sz="2400" b="1" dirty="0">
                <a:solidFill>
                  <a:srgbClr val="0070C0"/>
                </a:solidFill>
              </a:rPr>
              <a:t>p</a:t>
            </a:r>
            <a:r>
              <a:rPr lang="ja-JP" altLang="en-US" sz="2400" dirty="0">
                <a:solidFill>
                  <a:srgbClr val="0070C0"/>
                </a:solidFill>
              </a:rPr>
              <a:t>型</a:t>
            </a:r>
            <a:r>
              <a:rPr lang="ja-JP" altLang="en-US" sz="2400" dirty="0"/>
              <a:t>最大：</a:t>
            </a:r>
            <a:endParaRPr lang="en-US" altLang="ja-JP" sz="2400" dirty="0"/>
          </a:p>
          <a:p>
            <a:r>
              <a:rPr lang="en-US" altLang="ja-JP" sz="2400" i="1" dirty="0">
                <a:latin typeface="Times New Roman" panose="02020603050405020304" pitchFamily="18" charset="0"/>
                <a:cs typeface="Times New Roman" panose="02020603050405020304" pitchFamily="18" charset="0"/>
              </a:rPr>
              <a:t>x</a:t>
            </a:r>
            <a:r>
              <a:rPr lang="en-US" altLang="ja-JP" sz="2400" dirty="0"/>
              <a:t> = 0.3</a:t>
            </a:r>
            <a:r>
              <a:rPr lang="ja-JP" altLang="en-US" sz="2400" dirty="0"/>
              <a:t>　</a:t>
            </a:r>
            <a:r>
              <a:rPr lang="en-US" altLang="ja-JP" sz="2400" b="1" i="1" dirty="0"/>
              <a:t>ZT</a:t>
            </a:r>
            <a:r>
              <a:rPr lang="en-US" altLang="ja-JP" sz="2400" b="1" dirty="0"/>
              <a:t> = 0.0034 </a:t>
            </a:r>
            <a:r>
              <a:rPr lang="en-US" altLang="ja-JP" sz="2400" dirty="0"/>
              <a:t>(500 K)</a:t>
            </a:r>
            <a:r>
              <a:rPr lang="ja-JP" altLang="en-US" sz="2400" dirty="0"/>
              <a:t> </a:t>
            </a:r>
            <a:endParaRPr lang="en-US" altLang="ja-JP" sz="2400" dirty="0"/>
          </a:p>
          <a:p>
            <a:pPr>
              <a:lnSpc>
                <a:spcPct val="200000"/>
              </a:lnSpc>
            </a:pPr>
            <a:r>
              <a:rPr lang="en-US" altLang="ja-JP" sz="2400" b="1" dirty="0">
                <a:solidFill>
                  <a:srgbClr val="FF0000"/>
                </a:solidFill>
              </a:rPr>
              <a:t>n</a:t>
            </a:r>
            <a:r>
              <a:rPr lang="ja-JP" altLang="en-US" sz="2400" dirty="0">
                <a:solidFill>
                  <a:srgbClr val="FF0000"/>
                </a:solidFill>
              </a:rPr>
              <a:t>型</a:t>
            </a:r>
            <a:r>
              <a:rPr lang="ja-JP" altLang="en-US" sz="2400" dirty="0"/>
              <a:t>最大：</a:t>
            </a:r>
            <a:endParaRPr lang="en-US" altLang="ja-JP" sz="2400" dirty="0"/>
          </a:p>
          <a:p>
            <a:r>
              <a:rPr lang="en-US" altLang="ja-JP" sz="2400" i="1" dirty="0">
                <a:latin typeface="Times New Roman" panose="02020603050405020304" pitchFamily="18" charset="0"/>
                <a:cs typeface="Times New Roman" panose="02020603050405020304" pitchFamily="18" charset="0"/>
              </a:rPr>
              <a:t>x</a:t>
            </a:r>
            <a:r>
              <a:rPr lang="en-US" altLang="ja-JP" sz="2400" dirty="0"/>
              <a:t> = 0.8</a:t>
            </a:r>
            <a:r>
              <a:rPr lang="ja-JP" altLang="en-US" sz="2400" dirty="0"/>
              <a:t>　</a:t>
            </a:r>
            <a:r>
              <a:rPr lang="en-US" altLang="ja-JP" sz="2400" b="1" i="1" dirty="0"/>
              <a:t>ZT</a:t>
            </a:r>
            <a:r>
              <a:rPr lang="en-US" altLang="ja-JP" sz="2400" b="1" dirty="0"/>
              <a:t> = 0.0025 </a:t>
            </a:r>
            <a:r>
              <a:rPr lang="en-US" altLang="ja-JP" sz="2400" dirty="0"/>
              <a:t>(500 K)</a:t>
            </a:r>
            <a:endParaRPr lang="ja-JP" altLang="en-US" sz="2800" dirty="0"/>
          </a:p>
        </p:txBody>
      </p:sp>
      <p:sp>
        <p:nvSpPr>
          <p:cNvPr id="9" name="テキスト ボックス 8">
            <a:extLst>
              <a:ext uri="{FF2B5EF4-FFF2-40B4-BE49-F238E27FC236}">
                <a16:creationId xmlns:a16="http://schemas.microsoft.com/office/drawing/2014/main" id="{AEDAE66B-D523-4C33-A83D-71CDEF3D90D4}"/>
              </a:ext>
            </a:extLst>
          </p:cNvPr>
          <p:cNvSpPr txBox="1"/>
          <p:nvPr/>
        </p:nvSpPr>
        <p:spPr>
          <a:xfrm>
            <a:off x="4708079" y="4496447"/>
            <a:ext cx="4600575" cy="800219"/>
          </a:xfrm>
          <a:prstGeom prst="rect">
            <a:avLst/>
          </a:prstGeom>
          <a:noFill/>
        </p:spPr>
        <p:txBody>
          <a:bodyPr wrap="square">
            <a:spAutoFit/>
          </a:bodyPr>
          <a:lstStyle/>
          <a:p>
            <a:r>
              <a:rPr lang="en-US" altLang="ja-JP" sz="2300" b="1" u="sng" kern="100" dirty="0">
                <a:latin typeface="Times New Roman" panose="02020603050405020304" pitchFamily="18" charset="0"/>
                <a:ea typeface="ＭＳ ゴシック" panose="020B0609070205080204" pitchFamily="49" charset="-128"/>
              </a:rPr>
              <a:t>p</a:t>
            </a:r>
            <a:r>
              <a:rPr lang="ja-JP" altLang="en-US" sz="2300" b="1" u="sng" kern="100" dirty="0">
                <a:latin typeface="Times New Roman" panose="02020603050405020304" pitchFamily="18" charset="0"/>
                <a:ea typeface="ＭＳ ゴシック" panose="020B0609070205080204" pitchFamily="49" charset="-128"/>
              </a:rPr>
              <a:t>型</a:t>
            </a:r>
            <a:r>
              <a:rPr lang="en-US" altLang="ja-JP" sz="2300" b="1" u="sng" kern="100" dirty="0">
                <a:latin typeface="Times New Roman" panose="02020603050405020304" pitchFamily="18" charset="0"/>
                <a:ea typeface="ＭＳ ゴシック" panose="020B0609070205080204" pitchFamily="49" charset="-128"/>
              </a:rPr>
              <a:t>n</a:t>
            </a:r>
            <a:r>
              <a:rPr lang="ja-JP" altLang="en-US" sz="2300" b="1" u="sng" kern="100" dirty="0">
                <a:latin typeface="Times New Roman" panose="02020603050405020304" pitchFamily="18" charset="0"/>
                <a:ea typeface="ＭＳ ゴシック" panose="020B0609070205080204" pitchFamily="49" charset="-128"/>
              </a:rPr>
              <a:t>型共に先行研究の</a:t>
            </a:r>
            <a:endParaRPr lang="en-US" altLang="ja-JP" sz="2300" b="1" u="sng" kern="100" dirty="0">
              <a:latin typeface="Times New Roman" panose="02020603050405020304" pitchFamily="18" charset="0"/>
              <a:ea typeface="ＭＳ ゴシック" panose="020B0609070205080204" pitchFamily="49" charset="-128"/>
            </a:endParaRPr>
          </a:p>
          <a:p>
            <a:r>
              <a:rPr kumimoji="1" lang="en-US" altLang="ja-JP" sz="2300" b="1" u="sng" dirty="0">
                <a:latin typeface="Times New Roman" panose="02020603050405020304" pitchFamily="18" charset="0"/>
                <a:cs typeface="Times New Roman" panose="02020603050405020304" pitchFamily="18" charset="0"/>
              </a:rPr>
              <a:t>P</a:t>
            </a:r>
            <a:r>
              <a:rPr kumimoji="1" lang="en-US" altLang="ja-JP" sz="2300" b="1" u="sng" kern="100" dirty="0">
                <a:latin typeface="Times New Roman" panose="02020603050405020304" pitchFamily="18" charset="0"/>
                <a:ea typeface="ＭＳ ゴシック" panose="020B0609070205080204" pitchFamily="49" charset="-128"/>
                <a:cs typeface="Times New Roman" panose="02020603050405020304" pitchFamily="18" charset="0"/>
              </a:rPr>
              <a:t>r</a:t>
            </a:r>
            <a:r>
              <a:rPr lang="en-US" altLang="ja-JP" sz="2300" b="1" u="sng" kern="100" baseline="-25000" dirty="0">
                <a:latin typeface="Times New Roman" panose="02020603050405020304" pitchFamily="18" charset="0"/>
                <a:ea typeface="ＭＳ ゴシック" panose="020B0609070205080204" pitchFamily="49" charset="-128"/>
                <a:cs typeface="Times New Roman" panose="02020603050405020304" pitchFamily="18" charset="0"/>
              </a:rPr>
              <a:t>1-x</a:t>
            </a:r>
            <a:r>
              <a:rPr lang="en-US" altLang="ja-JP" sz="2300" b="1" u="sng" kern="100" dirty="0">
                <a:latin typeface="Times New Roman" panose="02020603050405020304" pitchFamily="18" charset="0"/>
                <a:ea typeface="ＭＳ ゴシック" panose="020B0609070205080204" pitchFamily="49" charset="-128"/>
                <a:cs typeface="Times New Roman" panose="02020603050405020304" pitchFamily="18" charset="0"/>
              </a:rPr>
              <a:t>Sr</a:t>
            </a:r>
            <a:r>
              <a:rPr lang="en-US" altLang="ja-JP" sz="2300" b="1" u="sng" kern="100" baseline="-25000" dirty="0">
                <a:latin typeface="Times New Roman" panose="02020603050405020304" pitchFamily="18" charset="0"/>
                <a:ea typeface="ＭＳ ゴシック" panose="020B0609070205080204" pitchFamily="49" charset="-128"/>
                <a:cs typeface="Times New Roman" panose="02020603050405020304" pitchFamily="18" charset="0"/>
              </a:rPr>
              <a:t>x</a:t>
            </a:r>
            <a:r>
              <a:rPr lang="en-US" altLang="ja-JP" sz="2300" b="1" u="sng" kern="100" dirty="0">
                <a:latin typeface="Times New Roman" panose="02020603050405020304" pitchFamily="18" charset="0"/>
                <a:ea typeface="ＭＳ ゴシック" panose="020B0609070205080204" pitchFamily="49" charset="-128"/>
                <a:cs typeface="Times New Roman" panose="02020603050405020304" pitchFamily="18" charset="0"/>
              </a:rPr>
              <a:t>FeO</a:t>
            </a:r>
            <a:r>
              <a:rPr lang="en-US" altLang="ja-JP" sz="2300" b="1" u="sng" kern="100" baseline="-25000" dirty="0">
                <a:latin typeface="Times New Roman" panose="02020603050405020304" pitchFamily="18" charset="0"/>
                <a:ea typeface="ＭＳ ゴシック" panose="020B0609070205080204" pitchFamily="49" charset="-128"/>
                <a:cs typeface="Times New Roman" panose="02020603050405020304" pitchFamily="18" charset="0"/>
              </a:rPr>
              <a:t>3</a:t>
            </a:r>
            <a:r>
              <a:rPr lang="ja-JP" altLang="en-US" sz="2300" b="1" u="sng" kern="100" dirty="0">
                <a:latin typeface="Times New Roman" panose="02020603050405020304" pitchFamily="18" charset="0"/>
                <a:ea typeface="ＭＳ ゴシック" panose="020B0609070205080204" pitchFamily="49" charset="-128"/>
                <a:cs typeface="Times New Roman" panose="02020603050405020304" pitchFamily="18" charset="0"/>
              </a:rPr>
              <a:t>の</a:t>
            </a:r>
            <a:r>
              <a:rPr lang="en-US" altLang="ja-JP" sz="2300" b="1" i="1" u="sng" kern="100" dirty="0">
                <a:latin typeface="Times New Roman" panose="02020603050405020304" pitchFamily="18" charset="0"/>
                <a:ea typeface="ＭＳ ゴシック" panose="020B0609070205080204" pitchFamily="49" charset="-128"/>
                <a:cs typeface="Times New Roman" panose="02020603050405020304" pitchFamily="18" charset="0"/>
              </a:rPr>
              <a:t>ZT</a:t>
            </a:r>
            <a:r>
              <a:rPr lang="ja-JP" altLang="en-US" sz="2300" b="1" u="sng" kern="100" dirty="0">
                <a:latin typeface="Times New Roman" panose="02020603050405020304" pitchFamily="18" charset="0"/>
                <a:ea typeface="ＭＳ ゴシック" panose="020B0609070205080204" pitchFamily="49" charset="-128"/>
                <a:cs typeface="Times New Roman" panose="02020603050405020304" pitchFamily="18" charset="0"/>
              </a:rPr>
              <a:t>を上回る可能性</a:t>
            </a:r>
            <a:endParaRPr lang="en-US" altLang="ja-JP" sz="2300" b="1" u="sng" kern="1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pic>
        <p:nvPicPr>
          <p:cNvPr id="3" name="図 2" descr="ダイアグラム, ヒストグラム&#10;&#10;自動的に生成された説明">
            <a:extLst>
              <a:ext uri="{FF2B5EF4-FFF2-40B4-BE49-F238E27FC236}">
                <a16:creationId xmlns:a16="http://schemas.microsoft.com/office/drawing/2014/main" id="{1886A506-3CE5-42B6-9E7D-C82B81C48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461265"/>
            <a:ext cx="4600575" cy="4429125"/>
          </a:xfrm>
          <a:prstGeom prst="rect">
            <a:avLst/>
          </a:prstGeom>
        </p:spPr>
      </p:pic>
    </p:spTree>
    <p:extLst>
      <p:ext uri="{BB962C8B-B14F-4D97-AF65-F5344CB8AC3E}">
        <p14:creationId xmlns:p14="http://schemas.microsoft.com/office/powerpoint/2010/main" val="1452553802"/>
      </p:ext>
    </p:extLst>
  </p:cSld>
  <p:clrMapOvr>
    <a:masterClrMapping/>
  </p:clrMapOvr>
  <mc:AlternateContent xmlns:mc="http://schemas.openxmlformats.org/markup-compatibility/2006" xmlns:p14="http://schemas.microsoft.com/office/powerpoint/2010/main">
    <mc:Choice Requires="p14">
      <p:transition spd="slow" p14:dur="2000" advTm="49894"/>
    </mc:Choice>
    <mc:Fallback xmlns="">
      <p:transition spd="slow" advTm="4989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84667"/>
            <a:ext cx="8229600" cy="896061"/>
          </a:xfrm>
        </p:spPr>
        <p:txBody>
          <a:bodyPr/>
          <a:lstStyle/>
          <a:p>
            <a:r>
              <a:rPr kumimoji="1" lang="ja-JP" altLang="en-US" dirty="0">
                <a:solidFill>
                  <a:srgbClr val="00B0F0"/>
                </a:solidFill>
              </a:rPr>
              <a:t>結論</a:t>
            </a: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15</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9AF900A3-08FC-4B1F-8B8C-BDDEF04F9CBC}"/>
              </a:ext>
            </a:extLst>
          </p:cNvPr>
          <p:cNvSpPr txBox="1"/>
          <p:nvPr/>
        </p:nvSpPr>
        <p:spPr>
          <a:xfrm>
            <a:off x="457199" y="1124744"/>
            <a:ext cx="8358102" cy="48320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800" i="1" kern="100" dirty="0">
                <a:latin typeface="Times New Roman" panose="02020603050405020304" pitchFamily="18" charset="0"/>
                <a:ea typeface="ＭＳ ゴシック" panose="020B0609070205080204" pitchFamily="49" charset="-128"/>
              </a:rPr>
              <a:t>x</a:t>
            </a:r>
            <a:r>
              <a:rPr lang="ja-JP" altLang="en-US" sz="2800" kern="100" dirty="0">
                <a:latin typeface="Times New Roman" panose="02020603050405020304" pitchFamily="18" charset="0"/>
                <a:ea typeface="ＭＳ ゴシック" panose="020B0609070205080204" pitchFamily="49" charset="-128"/>
              </a:rPr>
              <a:t>≦</a:t>
            </a:r>
            <a:r>
              <a:rPr lang="en-US" altLang="ja-JP" sz="2800" kern="100" dirty="0">
                <a:latin typeface="Times New Roman" panose="02020603050405020304" pitchFamily="18" charset="0"/>
                <a:ea typeface="ＭＳ ゴシック" panose="020B0609070205080204" pitchFamily="49" charset="-128"/>
              </a:rPr>
              <a:t>0.6</a:t>
            </a:r>
            <a:r>
              <a:rPr lang="ja-JP" altLang="en-US" sz="2800" kern="100" dirty="0">
                <a:latin typeface="Times New Roman" panose="02020603050405020304" pitchFamily="18" charset="0"/>
                <a:ea typeface="ＭＳ ゴシック" panose="020B0609070205080204" pitchFamily="49" charset="-128"/>
              </a:rPr>
              <a:t>では</a:t>
            </a:r>
            <a:r>
              <a:rPr lang="en-US" altLang="ja-JP" sz="2800" kern="100" dirty="0">
                <a:latin typeface="Times New Roman" panose="02020603050405020304" pitchFamily="18" charset="0"/>
                <a:ea typeface="ＭＳ ゴシック" panose="020B0609070205080204" pitchFamily="49" charset="-128"/>
              </a:rPr>
              <a:t>G</a:t>
            </a:r>
            <a:r>
              <a:rPr lang="ja-JP" altLang="en-US" sz="2800" kern="100" dirty="0">
                <a:latin typeface="Times New Roman" panose="02020603050405020304" pitchFamily="18" charset="0"/>
                <a:ea typeface="ＭＳ ゴシック" panose="020B0609070205080204" pitchFamily="49" charset="-128"/>
              </a:rPr>
              <a:t>型反強磁性体である。</a:t>
            </a:r>
            <a:r>
              <a:rPr lang="en-US" altLang="ja-JP" sz="2800" i="1" kern="100" dirty="0">
                <a:latin typeface="Times New Roman" panose="02020603050405020304" pitchFamily="18" charset="0"/>
                <a:ea typeface="ＭＳ ゴシック" panose="020B0609070205080204" pitchFamily="49" charset="-128"/>
              </a:rPr>
              <a:t>x</a:t>
            </a:r>
            <a:r>
              <a:rPr lang="ja-JP" altLang="en-US" sz="2800" kern="100" dirty="0">
                <a:latin typeface="Times New Roman" panose="02020603050405020304" pitchFamily="18" charset="0"/>
                <a:ea typeface="ＭＳ ゴシック" panose="020B0609070205080204" pitchFamily="49" charset="-128"/>
              </a:rPr>
              <a:t>≧</a:t>
            </a:r>
            <a:r>
              <a:rPr lang="en-US" altLang="ja-JP" sz="2800" kern="100" dirty="0">
                <a:latin typeface="Times New Roman" panose="02020603050405020304" pitchFamily="18" charset="0"/>
                <a:ea typeface="ＭＳ ゴシック" panose="020B0609070205080204" pitchFamily="49" charset="-128"/>
              </a:rPr>
              <a:t>0.7</a:t>
            </a:r>
            <a:r>
              <a:rPr lang="ja-JP" altLang="en-US" sz="2800" kern="100" dirty="0">
                <a:latin typeface="Times New Roman" panose="02020603050405020304" pitchFamily="18" charset="0"/>
                <a:ea typeface="ＭＳ ゴシック" panose="020B0609070205080204" pitchFamily="49" charset="-128"/>
              </a:rPr>
              <a:t>では</a:t>
            </a:r>
            <a:r>
              <a:rPr lang="en-US" altLang="ja-JP" sz="2800" kern="100" dirty="0">
                <a:latin typeface="Times New Roman" panose="02020603050405020304" pitchFamily="18" charset="0"/>
                <a:ea typeface="ＭＳ ゴシック" panose="020B0609070205080204" pitchFamily="49" charset="-128"/>
              </a:rPr>
              <a:t>A</a:t>
            </a:r>
            <a:r>
              <a:rPr lang="ja-JP" altLang="en-US" sz="2800" kern="100" dirty="0">
                <a:latin typeface="Times New Roman" panose="02020603050405020304" pitchFamily="18" charset="0"/>
                <a:ea typeface="ＭＳ ゴシック" panose="020B0609070205080204" pitchFamily="49" charset="-128"/>
              </a:rPr>
              <a:t>型反強磁性体の可能性がある。</a:t>
            </a:r>
            <a:r>
              <a:rPr lang="en-US" altLang="ja-JP" sz="2800" i="1" kern="100" dirty="0">
                <a:latin typeface="Times New Roman" panose="02020603050405020304" pitchFamily="18" charset="0"/>
                <a:ea typeface="ＭＳ ゴシック" panose="020B0609070205080204" pitchFamily="49" charset="-128"/>
              </a:rPr>
              <a:t>x </a:t>
            </a:r>
            <a:r>
              <a:rPr lang="en-US" altLang="ja-JP" sz="2800" kern="100" dirty="0">
                <a:latin typeface="Times New Roman" panose="02020603050405020304" pitchFamily="18" charset="0"/>
                <a:ea typeface="ＭＳ ゴシック" panose="020B0609070205080204" pitchFamily="49" charset="-128"/>
              </a:rPr>
              <a:t>= 0.1</a:t>
            </a:r>
            <a:r>
              <a:rPr lang="ja-JP" altLang="en-US" sz="2800" kern="100" dirty="0">
                <a:latin typeface="Times New Roman" panose="02020603050405020304" pitchFamily="18" charset="0"/>
                <a:ea typeface="ＭＳ ゴシック" panose="020B0609070205080204" pitchFamily="49" charset="-128"/>
              </a:rPr>
              <a:t>は</a:t>
            </a:r>
            <a:r>
              <a:rPr lang="en-US" altLang="ja-JP" sz="2800" kern="100" dirty="0">
                <a:latin typeface="Times New Roman" panose="02020603050405020304" pitchFamily="18" charset="0"/>
                <a:ea typeface="ＭＳ ゴシック" panose="020B0609070205080204" pitchFamily="49" charset="-128"/>
              </a:rPr>
              <a:t>300K</a:t>
            </a:r>
            <a:r>
              <a:rPr lang="ja-JP" altLang="en-US" sz="2800" kern="100" dirty="0">
                <a:latin typeface="Times New Roman" panose="02020603050405020304" pitchFamily="18" charset="0"/>
                <a:ea typeface="ＭＳ ゴシック" panose="020B0609070205080204" pitchFamily="49" charset="-128"/>
              </a:rPr>
              <a:t>と</a:t>
            </a:r>
            <a:r>
              <a:rPr lang="en-US" altLang="ja-JP" sz="2800" kern="100" dirty="0">
                <a:latin typeface="Times New Roman" panose="02020603050405020304" pitchFamily="18" charset="0"/>
                <a:ea typeface="ＭＳ ゴシック" panose="020B0609070205080204" pitchFamily="49" charset="-128"/>
              </a:rPr>
              <a:t>10K</a:t>
            </a:r>
            <a:r>
              <a:rPr lang="ja-JP" altLang="en-US" sz="2800" kern="100" dirty="0">
                <a:latin typeface="Times New Roman" panose="02020603050405020304" pitchFamily="18" charset="0"/>
                <a:ea typeface="ＭＳ ゴシック" panose="020B0609070205080204" pitchFamily="49" charset="-128"/>
              </a:rPr>
              <a:t>で磁気モーメントの方向が</a:t>
            </a:r>
            <a:r>
              <a:rPr lang="en-US" altLang="ja-JP" sz="2800" kern="100" dirty="0">
                <a:latin typeface="Times New Roman" panose="02020603050405020304" pitchFamily="18" charset="0"/>
                <a:ea typeface="ＭＳ ゴシック" panose="020B0609070205080204" pitchFamily="49" charset="-128"/>
              </a:rPr>
              <a:t>c</a:t>
            </a:r>
            <a:r>
              <a:rPr lang="ja-JP" altLang="en-US" sz="2800" kern="100" dirty="0">
                <a:latin typeface="Times New Roman" panose="02020603050405020304" pitchFamily="18" charset="0"/>
                <a:ea typeface="ＭＳ ゴシック" panose="020B0609070205080204" pitchFamily="49" charset="-128"/>
              </a:rPr>
              <a:t>軸と</a:t>
            </a:r>
            <a:r>
              <a:rPr lang="en-US" altLang="ja-JP" sz="2800" kern="100" dirty="0">
                <a:latin typeface="Times New Roman" panose="02020603050405020304" pitchFamily="18" charset="0"/>
                <a:ea typeface="ＭＳ ゴシック" panose="020B0609070205080204" pitchFamily="49" charset="-128"/>
              </a:rPr>
              <a:t>b</a:t>
            </a:r>
            <a:r>
              <a:rPr lang="ja-JP" altLang="en-US" sz="2800" kern="100" dirty="0">
                <a:latin typeface="Times New Roman" panose="02020603050405020304" pitchFamily="18" charset="0"/>
                <a:ea typeface="ＭＳ ゴシック" panose="020B0609070205080204" pitchFamily="49" charset="-128"/>
              </a:rPr>
              <a:t>軸であった。</a:t>
            </a:r>
            <a:endParaRPr lang="en-US" altLang="ja-JP" sz="2800" kern="100" dirty="0">
              <a:latin typeface="Times New Roman" panose="02020603050405020304" pitchFamily="18" charset="0"/>
              <a:ea typeface="ＭＳ ゴシック" panose="020B0609070205080204" pitchFamily="49" charset="-128"/>
            </a:endParaRPr>
          </a:p>
          <a:p>
            <a:pPr marL="285750" indent="-285750">
              <a:buFont typeface="Wingdings" panose="05000000000000000000" pitchFamily="2" charset="2"/>
              <a:buChar char="l"/>
            </a:pPr>
            <a:endParaRPr lang="en-US" altLang="ja-JP" sz="2800" kern="100" dirty="0">
              <a:latin typeface="Times New Roman" panose="02020603050405020304" pitchFamily="18" charset="0"/>
              <a:ea typeface="ＭＳ ゴシック" panose="020B0609070205080204" pitchFamily="49" charset="-128"/>
            </a:endParaRPr>
          </a:p>
          <a:p>
            <a:pPr marL="285750" indent="-285750">
              <a:buFont typeface="Wingdings" panose="05000000000000000000" pitchFamily="2" charset="2"/>
              <a:buChar char="l"/>
            </a:pPr>
            <a:r>
              <a:rPr lang="en-US" altLang="ja-JP" sz="2800" kern="100" dirty="0">
                <a:latin typeface="Times New Roman" panose="02020603050405020304" pitchFamily="18" charset="0"/>
                <a:ea typeface="ＭＳ ゴシック" panose="020B0609070205080204" pitchFamily="49" charset="-128"/>
              </a:rPr>
              <a:t>ISFe</a:t>
            </a:r>
            <a:r>
              <a:rPr lang="en-US" altLang="ja-JP" sz="2800" kern="100" baseline="30000" dirty="0">
                <a:latin typeface="Times New Roman" panose="02020603050405020304" pitchFamily="18" charset="0"/>
                <a:ea typeface="ＭＳ ゴシック" panose="020B0609070205080204" pitchFamily="49" charset="-128"/>
              </a:rPr>
              <a:t>3+</a:t>
            </a:r>
            <a:r>
              <a:rPr lang="ja-JP" altLang="en-US" sz="2800" kern="100" dirty="0">
                <a:latin typeface="Times New Roman" panose="02020603050405020304" pitchFamily="18" charset="0"/>
                <a:ea typeface="ＭＳ ゴシック" panose="020B0609070205080204" pitchFamily="49" charset="-128"/>
              </a:rPr>
              <a:t>の割合は</a:t>
            </a:r>
            <a:r>
              <a:rPr lang="en-US" altLang="ja-JP" sz="2800" i="1" kern="100" dirty="0">
                <a:latin typeface="Times New Roman" panose="02020603050405020304" pitchFamily="18" charset="0"/>
                <a:ea typeface="ＭＳ ゴシック" panose="020B0609070205080204" pitchFamily="49" charset="-128"/>
              </a:rPr>
              <a:t>x</a:t>
            </a:r>
            <a:r>
              <a:rPr lang="ja-JP" altLang="en-US" sz="2800" kern="100" dirty="0">
                <a:latin typeface="Times New Roman" panose="02020603050405020304" pitchFamily="18" charset="0"/>
                <a:ea typeface="ＭＳ ゴシック" panose="020B0609070205080204" pitchFamily="49" charset="-128"/>
              </a:rPr>
              <a:t>増加に伴い減少した。</a:t>
            </a:r>
            <a:endParaRPr lang="en-US" altLang="ja-JP" sz="2800" kern="100" dirty="0">
              <a:latin typeface="Times New Roman" panose="02020603050405020304" pitchFamily="18" charset="0"/>
              <a:ea typeface="ＭＳ ゴシック" panose="020B0609070205080204" pitchFamily="49" charset="-128"/>
            </a:endParaRPr>
          </a:p>
          <a:p>
            <a:pPr marL="285750" indent="-285750">
              <a:buFont typeface="Wingdings" panose="05000000000000000000" pitchFamily="2" charset="2"/>
              <a:buChar char="l"/>
            </a:pPr>
            <a:endParaRPr lang="en-US" altLang="ja-JP" sz="2800" kern="100" dirty="0">
              <a:latin typeface="Times New Roman" panose="02020603050405020304" pitchFamily="18" charset="0"/>
              <a:ea typeface="ＭＳ ゴシック" panose="020B0609070205080204" pitchFamily="49" charset="-128"/>
            </a:endParaRPr>
          </a:p>
          <a:p>
            <a:pPr marL="285750" indent="-285750">
              <a:buFont typeface="Wingdings" panose="05000000000000000000" pitchFamily="2" charset="2"/>
              <a:buChar char="l"/>
            </a:pPr>
            <a:r>
              <a:rPr lang="en-US" altLang="ja-JP" sz="2800" kern="100" dirty="0">
                <a:latin typeface="Times New Roman" panose="02020603050405020304" pitchFamily="18" charset="0"/>
                <a:ea typeface="ＭＳ ゴシック" panose="020B0609070205080204" pitchFamily="49" charset="-128"/>
              </a:rPr>
              <a:t>Nd</a:t>
            </a:r>
            <a:r>
              <a:rPr lang="en-US" altLang="ja-JP" sz="2800" kern="100" baseline="-25000" dirty="0">
                <a:latin typeface="Times New Roman" panose="02020603050405020304" pitchFamily="18" charset="0"/>
                <a:ea typeface="ＭＳ ゴシック" panose="020B0609070205080204" pitchFamily="49" charset="-128"/>
              </a:rPr>
              <a:t>1-x</a:t>
            </a:r>
            <a:r>
              <a:rPr lang="en-US" altLang="ja-JP" sz="2800" kern="100" dirty="0">
                <a:latin typeface="Times New Roman" panose="02020603050405020304" pitchFamily="18" charset="0"/>
                <a:ea typeface="ＭＳ ゴシック" panose="020B0609070205080204" pitchFamily="49" charset="-128"/>
              </a:rPr>
              <a:t>Sr</a:t>
            </a:r>
            <a:r>
              <a:rPr lang="en-US" altLang="ja-JP" sz="2800" kern="100" baseline="-25000" dirty="0">
                <a:latin typeface="Times New Roman" panose="02020603050405020304" pitchFamily="18" charset="0"/>
                <a:ea typeface="ＭＳ ゴシック" panose="020B0609070205080204" pitchFamily="49" charset="-128"/>
              </a:rPr>
              <a:t>x</a:t>
            </a:r>
            <a:r>
              <a:rPr lang="en-US" altLang="ja-JP" sz="2800" kern="100" dirty="0">
                <a:latin typeface="Times New Roman" panose="02020603050405020304" pitchFamily="18" charset="0"/>
                <a:ea typeface="ＭＳ ゴシック" panose="020B0609070205080204" pitchFamily="49" charset="-128"/>
              </a:rPr>
              <a:t>FeO</a:t>
            </a:r>
            <a:r>
              <a:rPr lang="en-US" altLang="ja-JP" sz="2800" kern="100" baseline="-25000" dirty="0">
                <a:latin typeface="Times New Roman" panose="02020603050405020304" pitchFamily="18" charset="0"/>
                <a:ea typeface="ＭＳ ゴシック" panose="020B0609070205080204" pitchFamily="49" charset="-128"/>
              </a:rPr>
              <a:t>3</a:t>
            </a:r>
            <a:r>
              <a:rPr lang="ja-JP" altLang="en-US" sz="2800" kern="100" dirty="0">
                <a:latin typeface="Times New Roman" panose="02020603050405020304" pitchFamily="18" charset="0"/>
                <a:ea typeface="ＭＳ ゴシック" panose="020B0609070205080204" pitchFamily="49" charset="-128"/>
              </a:rPr>
              <a:t>は先行研究の</a:t>
            </a:r>
            <a:r>
              <a:rPr lang="en-US" altLang="ja-JP" sz="2800" kern="100" dirty="0">
                <a:latin typeface="Times New Roman" panose="02020603050405020304" pitchFamily="18" charset="0"/>
                <a:ea typeface="ＭＳ ゴシック" panose="020B0609070205080204" pitchFamily="49" charset="-128"/>
              </a:rPr>
              <a:t>Pr</a:t>
            </a:r>
            <a:r>
              <a:rPr lang="en-US" altLang="ja-JP" sz="2800" kern="100" baseline="-25000" dirty="0">
                <a:latin typeface="Times New Roman" panose="02020603050405020304" pitchFamily="18" charset="0"/>
                <a:ea typeface="ＭＳ ゴシック" panose="020B0609070205080204" pitchFamily="49" charset="-128"/>
              </a:rPr>
              <a:t>1-x</a:t>
            </a:r>
            <a:r>
              <a:rPr lang="en-US" altLang="ja-JP" sz="2800" kern="100" dirty="0">
                <a:latin typeface="Times New Roman" panose="02020603050405020304" pitchFamily="18" charset="0"/>
                <a:ea typeface="ＭＳ ゴシック" panose="020B0609070205080204" pitchFamily="49" charset="-128"/>
              </a:rPr>
              <a:t>Sr</a:t>
            </a:r>
            <a:r>
              <a:rPr lang="en-US" altLang="ja-JP" sz="2800" kern="100" baseline="-25000" dirty="0">
                <a:latin typeface="Times New Roman" panose="02020603050405020304" pitchFamily="18" charset="0"/>
                <a:ea typeface="ＭＳ ゴシック" panose="020B0609070205080204" pitchFamily="49" charset="-128"/>
              </a:rPr>
              <a:t>x</a:t>
            </a:r>
            <a:r>
              <a:rPr lang="en-US" altLang="ja-JP" sz="2800" kern="100" dirty="0">
                <a:latin typeface="Times New Roman" panose="02020603050405020304" pitchFamily="18" charset="0"/>
                <a:ea typeface="ＭＳ ゴシック" panose="020B0609070205080204" pitchFamily="49" charset="-128"/>
              </a:rPr>
              <a:t>FeO</a:t>
            </a:r>
            <a:r>
              <a:rPr lang="en-US" altLang="ja-JP" sz="2800" kern="100" baseline="-25000" dirty="0">
                <a:latin typeface="Times New Roman" panose="02020603050405020304" pitchFamily="18" charset="0"/>
                <a:ea typeface="ＭＳ ゴシック" panose="020B0609070205080204" pitchFamily="49" charset="-128"/>
              </a:rPr>
              <a:t>3</a:t>
            </a:r>
            <a:r>
              <a:rPr lang="ja-JP" altLang="en-US" sz="2800" kern="100" dirty="0">
                <a:latin typeface="Times New Roman" panose="02020603050405020304" pitchFamily="18" charset="0"/>
                <a:ea typeface="ＭＳ ゴシック" panose="020B0609070205080204" pitchFamily="49" charset="-128"/>
              </a:rPr>
              <a:t>と異なり</a:t>
            </a:r>
            <a:r>
              <a:rPr lang="en-US" altLang="ja-JP" sz="2800" kern="100" dirty="0">
                <a:latin typeface="Times New Roman" panose="02020603050405020304" pitchFamily="18" charset="0"/>
                <a:ea typeface="ＭＳ ゴシック" panose="020B0609070205080204" pitchFamily="49" charset="-128"/>
              </a:rPr>
              <a:t>p</a:t>
            </a:r>
            <a:r>
              <a:rPr lang="ja-JP" altLang="en-US" sz="2800" kern="100" dirty="0">
                <a:latin typeface="Times New Roman" panose="02020603050405020304" pitchFamily="18" charset="0"/>
                <a:ea typeface="ＭＳ ゴシック" panose="020B0609070205080204" pitchFamily="49" charset="-128"/>
              </a:rPr>
              <a:t>型と</a:t>
            </a:r>
            <a:r>
              <a:rPr lang="en-US" altLang="ja-JP" sz="2800" kern="100" dirty="0">
                <a:latin typeface="Times New Roman" panose="02020603050405020304" pitchFamily="18" charset="0"/>
                <a:ea typeface="ＭＳ ゴシック" panose="020B0609070205080204" pitchFamily="49" charset="-128"/>
              </a:rPr>
              <a:t>n</a:t>
            </a:r>
            <a:r>
              <a:rPr lang="ja-JP" altLang="en-US" sz="2800" kern="100" dirty="0">
                <a:latin typeface="Times New Roman" panose="02020603050405020304" pitchFamily="18" charset="0"/>
                <a:ea typeface="ＭＳ ゴシック" panose="020B0609070205080204" pitchFamily="49" charset="-128"/>
              </a:rPr>
              <a:t>型の</a:t>
            </a:r>
            <a:r>
              <a:rPr lang="en-US" altLang="ja-JP" sz="2800" i="1" kern="100" dirty="0">
                <a:latin typeface="Times New Roman" panose="02020603050405020304" pitchFamily="18" charset="0"/>
                <a:ea typeface="ＭＳ ゴシック" panose="020B0609070205080204" pitchFamily="49" charset="-128"/>
              </a:rPr>
              <a:t>ZT</a:t>
            </a:r>
            <a:r>
              <a:rPr lang="ja-JP" altLang="en-US" sz="2800" kern="100" dirty="0">
                <a:latin typeface="Times New Roman" panose="02020603050405020304" pitchFamily="18" charset="0"/>
                <a:ea typeface="ＭＳ ゴシック" panose="020B0609070205080204" pitchFamily="49" charset="-128"/>
              </a:rPr>
              <a:t>がほぼ同等の値となった。</a:t>
            </a:r>
            <a:endParaRPr lang="en-US" altLang="ja-JP" sz="2800" dirty="0"/>
          </a:p>
          <a:p>
            <a:pPr marL="285750" indent="-285750">
              <a:lnSpc>
                <a:spcPct val="200000"/>
              </a:lnSpc>
              <a:buFont typeface="Wingdings" panose="05000000000000000000" pitchFamily="2" charset="2"/>
              <a:buChar char="l"/>
            </a:pPr>
            <a:r>
              <a:rPr lang="en-US" altLang="ja-JP" sz="2800" i="1" kern="100" dirty="0">
                <a:latin typeface="Times New Roman" panose="02020603050405020304" pitchFamily="18" charset="0"/>
                <a:ea typeface="ＭＳ ゴシック" panose="020B0609070205080204" pitchFamily="49" charset="-128"/>
              </a:rPr>
              <a:t>ZT</a:t>
            </a:r>
            <a:r>
              <a:rPr lang="ja-JP" altLang="en-US" sz="2800" kern="100" dirty="0">
                <a:latin typeface="Times New Roman" panose="02020603050405020304" pitchFamily="18" charset="0"/>
                <a:ea typeface="ＭＳ ゴシック" panose="020B0609070205080204" pitchFamily="49" charset="-128"/>
              </a:rPr>
              <a:t>は</a:t>
            </a:r>
            <a:r>
              <a:rPr lang="en-US" altLang="ja-JP" sz="2800" kern="100" dirty="0">
                <a:latin typeface="Times New Roman" panose="02020603050405020304" pitchFamily="18" charset="0"/>
                <a:ea typeface="ＭＳ ゴシック" panose="020B0609070205080204" pitchFamily="49" charset="-128"/>
              </a:rPr>
              <a:t>p</a:t>
            </a:r>
            <a:r>
              <a:rPr lang="ja-JP" altLang="en-US" sz="2800" kern="100" dirty="0">
                <a:latin typeface="Times New Roman" panose="02020603050405020304" pitchFamily="18" charset="0"/>
                <a:ea typeface="ＭＳ ゴシック" panose="020B0609070205080204" pitchFamily="49" charset="-128"/>
              </a:rPr>
              <a:t>型</a:t>
            </a:r>
            <a:r>
              <a:rPr lang="en-US" altLang="ja-JP" sz="2800" kern="100" dirty="0">
                <a:latin typeface="Times New Roman" panose="02020603050405020304" pitchFamily="18" charset="0"/>
                <a:ea typeface="ＭＳ ゴシック" panose="020B0609070205080204" pitchFamily="49" charset="-128"/>
              </a:rPr>
              <a:t>n</a:t>
            </a:r>
            <a:r>
              <a:rPr lang="ja-JP" altLang="en-US" sz="2800" kern="100" dirty="0">
                <a:latin typeface="Times New Roman" panose="02020603050405020304" pitchFamily="18" charset="0"/>
                <a:ea typeface="ＭＳ ゴシック" panose="020B0609070205080204" pitchFamily="49" charset="-128"/>
              </a:rPr>
              <a:t>型共に先行研究の</a:t>
            </a:r>
            <a:r>
              <a:rPr kumimoji="1" lang="en-US" altLang="ja-JP" sz="2800" dirty="0">
                <a:latin typeface="Times New Roman" panose="02020603050405020304" pitchFamily="18" charset="0"/>
                <a:cs typeface="Times New Roman" panose="02020603050405020304" pitchFamily="18" charset="0"/>
              </a:rPr>
              <a:t>P</a:t>
            </a:r>
            <a:r>
              <a:rPr kumimoji="1" lang="en-US" altLang="ja-JP" sz="2800" kern="100" dirty="0">
                <a:latin typeface="Times New Roman" panose="02020603050405020304" pitchFamily="18" charset="0"/>
                <a:ea typeface="ＭＳ ゴシック" panose="020B0609070205080204" pitchFamily="49" charset="-128"/>
                <a:cs typeface="Times New Roman" panose="02020603050405020304" pitchFamily="18" charset="0"/>
              </a:rPr>
              <a:t>r</a:t>
            </a:r>
            <a:r>
              <a:rPr lang="en-US" altLang="ja-JP" sz="2800" kern="100" baseline="-25000" dirty="0">
                <a:latin typeface="Times New Roman" panose="02020603050405020304" pitchFamily="18" charset="0"/>
                <a:ea typeface="ＭＳ ゴシック" panose="020B0609070205080204" pitchFamily="49" charset="-128"/>
                <a:cs typeface="Times New Roman" panose="02020603050405020304" pitchFamily="18" charset="0"/>
              </a:rPr>
              <a:t>1-x</a:t>
            </a:r>
            <a:r>
              <a:rPr lang="en-US" altLang="ja-JP" sz="2800" kern="100" dirty="0">
                <a:latin typeface="Times New Roman" panose="02020603050405020304" pitchFamily="18" charset="0"/>
                <a:ea typeface="ＭＳ ゴシック" panose="020B0609070205080204" pitchFamily="49" charset="-128"/>
                <a:cs typeface="Times New Roman" panose="02020603050405020304" pitchFamily="18" charset="0"/>
              </a:rPr>
              <a:t>Sr</a:t>
            </a:r>
            <a:r>
              <a:rPr lang="en-US" altLang="ja-JP" sz="2800" kern="100" baseline="-25000" dirty="0">
                <a:latin typeface="Times New Roman" panose="02020603050405020304" pitchFamily="18" charset="0"/>
                <a:ea typeface="ＭＳ ゴシック" panose="020B0609070205080204" pitchFamily="49" charset="-128"/>
                <a:cs typeface="Times New Roman" panose="02020603050405020304" pitchFamily="18" charset="0"/>
              </a:rPr>
              <a:t>x</a:t>
            </a:r>
            <a:r>
              <a:rPr lang="en-US" altLang="ja-JP" sz="2800" kern="100" dirty="0">
                <a:latin typeface="Times New Roman" panose="02020603050405020304" pitchFamily="18" charset="0"/>
                <a:ea typeface="ＭＳ ゴシック" panose="020B0609070205080204" pitchFamily="49" charset="-128"/>
                <a:cs typeface="Times New Roman" panose="02020603050405020304" pitchFamily="18" charset="0"/>
              </a:rPr>
              <a:t>FeO</a:t>
            </a:r>
            <a:r>
              <a:rPr lang="en-US" altLang="ja-JP" sz="2800" kern="100" baseline="-25000" dirty="0">
                <a:latin typeface="Times New Roman" panose="02020603050405020304" pitchFamily="18" charset="0"/>
                <a:ea typeface="ＭＳ ゴシック" panose="020B0609070205080204" pitchFamily="49" charset="-128"/>
                <a:cs typeface="Times New Roman" panose="02020603050405020304" pitchFamily="18" charset="0"/>
              </a:rPr>
              <a:t>3</a:t>
            </a:r>
            <a:r>
              <a:rPr lang="ja-JP" altLang="en-US" sz="2800" kern="100" dirty="0">
                <a:latin typeface="Times New Roman" panose="02020603050405020304" pitchFamily="18" charset="0"/>
                <a:ea typeface="ＭＳ ゴシック" panose="020B0609070205080204" pitchFamily="49" charset="-128"/>
                <a:cs typeface="Times New Roman" panose="02020603050405020304" pitchFamily="18" charset="0"/>
              </a:rPr>
              <a:t>を</a:t>
            </a:r>
            <a:endParaRPr lang="en-US" altLang="ja-JP" sz="28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kern="100" dirty="0">
                <a:latin typeface="Times New Roman" panose="02020603050405020304" pitchFamily="18" charset="0"/>
                <a:ea typeface="ＭＳ ゴシック" panose="020B0609070205080204" pitchFamily="49" charset="-128"/>
                <a:cs typeface="Times New Roman" panose="02020603050405020304" pitchFamily="18" charset="0"/>
              </a:rPr>
              <a:t>  上回る可能性がある。</a:t>
            </a:r>
            <a:endParaRPr lang="en-US" altLang="ja-JP" sz="2800" kern="1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866259036"/>
      </p:ext>
    </p:extLst>
  </p:cSld>
  <p:clrMapOvr>
    <a:masterClrMapping/>
  </p:clrMapOvr>
  <mc:AlternateContent xmlns:mc="http://schemas.openxmlformats.org/markup-compatibility/2006" xmlns:p14="http://schemas.microsoft.com/office/powerpoint/2010/main">
    <mc:Choice Requires="p14">
      <p:transition spd="slow" p14:dur="2000" advTm="63083"/>
    </mc:Choice>
    <mc:Fallback xmlns="">
      <p:transition spd="slow" advTm="6308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a:xfrm>
            <a:off x="395032" y="2564904"/>
            <a:ext cx="8365820"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800" b="1" dirty="0">
                <a:solidFill>
                  <a:srgbClr val="00B0F0"/>
                </a:solidFill>
              </a:rPr>
              <a:t>Thank you </a:t>
            </a:r>
          </a:p>
          <a:p>
            <a:r>
              <a:rPr lang="en-US" altLang="ja-JP" sz="4800" b="1" dirty="0">
                <a:solidFill>
                  <a:srgbClr val="00B0F0"/>
                </a:solidFill>
              </a:rPr>
              <a:t>for your kind attention</a:t>
            </a:r>
            <a:endParaRPr lang="ja-JP" altLang="en-US" sz="4800" b="1" dirty="0">
              <a:solidFill>
                <a:srgbClr val="00B0F0"/>
              </a:solidFill>
            </a:endParaRPr>
          </a:p>
        </p:txBody>
      </p:sp>
      <p:sp>
        <p:nvSpPr>
          <p:cNvPr id="2" name="スライド番号プレースホルダー 1"/>
          <p:cNvSpPr>
            <a:spLocks noGrp="1"/>
          </p:cNvSpPr>
          <p:nvPr>
            <p:ph type="sldNum" sz="quarter" idx="12"/>
          </p:nvPr>
        </p:nvSpPr>
        <p:spPr/>
        <p:txBody>
          <a:bodyPr/>
          <a:lstStyle/>
          <a:p>
            <a:fld id="{90BA7EBE-6FD4-4B50-83C6-C925E775C4BE}" type="slidenum">
              <a:rPr kumimoji="1" lang="ja-JP" altLang="en-US" smtClean="0"/>
              <a:t>16</a:t>
            </a:fld>
            <a:endParaRPr kumimoji="1" lang="ja-JP" altLang="en-US"/>
          </a:p>
        </p:txBody>
      </p:sp>
    </p:spTree>
    <p:extLst>
      <p:ext uri="{BB962C8B-B14F-4D97-AF65-F5344CB8AC3E}">
        <p14:creationId xmlns:p14="http://schemas.microsoft.com/office/powerpoint/2010/main" val="1804878932"/>
      </p:ext>
    </p:extLst>
  </p:cSld>
  <p:clrMapOvr>
    <a:masterClrMapping/>
  </p:clrMapOvr>
  <mc:AlternateContent xmlns:mc="http://schemas.openxmlformats.org/markup-compatibility/2006" xmlns:p14="http://schemas.microsoft.com/office/powerpoint/2010/main">
    <mc:Choice Requires="p14">
      <p:transition spd="slow" p14:dur="2000" advTm="6475"/>
    </mc:Choice>
    <mc:Fallback xmlns="">
      <p:transition spd="slow" advTm="647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D27B1EC-BE46-4E0D-AB22-429E3819D61A}"/>
              </a:ext>
            </a:extLst>
          </p:cNvPr>
          <p:cNvSpPr>
            <a:spLocks noGrp="1"/>
          </p:cNvSpPr>
          <p:nvPr>
            <p:ph type="sldNum" sz="quarter" idx="12"/>
          </p:nvPr>
        </p:nvSpPr>
        <p:spPr/>
        <p:txBody>
          <a:bodyPr/>
          <a:lstStyle/>
          <a:p>
            <a:fld id="{90BA7EBE-6FD4-4B50-83C6-C925E775C4BE}" type="slidenum">
              <a:rPr kumimoji="1" lang="ja-JP" altLang="en-US" smtClean="0"/>
              <a:t>17</a:t>
            </a:fld>
            <a:endParaRPr kumimoji="1" lang="ja-JP" altLang="en-US"/>
          </a:p>
        </p:txBody>
      </p:sp>
      <p:sp>
        <p:nvSpPr>
          <p:cNvPr id="5" name="タイトル 1">
            <a:extLst>
              <a:ext uri="{FF2B5EF4-FFF2-40B4-BE49-F238E27FC236}">
                <a16:creationId xmlns:a16="http://schemas.microsoft.com/office/drawing/2014/main" id="{4E477E7A-98CE-460A-B3CD-09D4E961250E}"/>
              </a:ext>
            </a:extLst>
          </p:cNvPr>
          <p:cNvSpPr>
            <a:spLocks noGrp="1"/>
          </p:cNvSpPr>
          <p:nvPr>
            <p:ph type="title"/>
          </p:nvPr>
        </p:nvSpPr>
        <p:spPr>
          <a:xfrm>
            <a:off x="457199" y="-13672"/>
            <a:ext cx="8229600" cy="882352"/>
          </a:xfrm>
        </p:spPr>
        <p:txBody>
          <a:bodyPr>
            <a:normAutofit fontScale="90000"/>
          </a:bodyPr>
          <a:lstStyle/>
          <a:p>
            <a:r>
              <a:rPr lang="en-US" altLang="ja-JP" sz="5400" b="1" dirty="0">
                <a:solidFill>
                  <a:srgbClr val="00B0F0"/>
                </a:solidFill>
              </a:rPr>
              <a:t>SEM</a:t>
            </a:r>
            <a:endParaRPr kumimoji="1" lang="ja-JP" altLang="en-US" sz="5400" b="1" dirty="0">
              <a:solidFill>
                <a:srgbClr val="00B0F0"/>
              </a:solidFill>
            </a:endParaRPr>
          </a:p>
        </p:txBody>
      </p:sp>
      <p:pic>
        <p:nvPicPr>
          <p:cNvPr id="7" name="Picture 2" descr="K:\web\ynu-logo\base04-1.jpg">
            <a:extLst>
              <a:ext uri="{FF2B5EF4-FFF2-40B4-BE49-F238E27FC236}">
                <a16:creationId xmlns:a16="http://schemas.microsoft.com/office/drawing/2014/main" id="{54A69076-9555-43DF-9611-3F1733CEA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5121" y="6532903"/>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F89B514-D868-42C7-A788-BA33A1FEFAC7}"/>
              </a:ext>
            </a:extLst>
          </p:cNvPr>
          <p:cNvSpPr txBox="1"/>
          <p:nvPr/>
        </p:nvSpPr>
        <p:spPr>
          <a:xfrm>
            <a:off x="4716016" y="4212150"/>
            <a:ext cx="4248473"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kern="100" dirty="0">
                <a:latin typeface="Times New Roman" panose="02020603050405020304" pitchFamily="18" charset="0"/>
                <a:ea typeface="ＭＳ ゴシック" panose="020B0609070205080204" pitchFamily="49" charset="-128"/>
              </a:rPr>
              <a:t>粒径、気孔ともに組成によってばらつきがある。</a:t>
            </a:r>
            <a:endParaRPr lang="en-US" altLang="ja-JP" sz="2400" kern="100" dirty="0">
              <a:latin typeface="Times New Roman" panose="02020603050405020304" pitchFamily="18" charset="0"/>
              <a:ea typeface="ＭＳ ゴシック" panose="020B0609070205080204" pitchFamily="49" charset="-128"/>
            </a:endParaRPr>
          </a:p>
          <a:p>
            <a:pPr marL="342900" indent="-342900">
              <a:lnSpc>
                <a:spcPct val="200000"/>
              </a:lnSpc>
              <a:buFont typeface="Wingdings" panose="05000000000000000000" pitchFamily="2" charset="2"/>
              <a:buChar char="l"/>
            </a:pPr>
            <a:r>
              <a:rPr kumimoji="1" lang="en-US" altLang="ja-JP" sz="2400" dirty="0"/>
              <a:t>Sr</a:t>
            </a:r>
            <a:r>
              <a:rPr kumimoji="1" lang="ja-JP" altLang="en-US" sz="2400" dirty="0"/>
              <a:t>置換量による依存性なし</a:t>
            </a:r>
            <a:endParaRPr kumimoji="1" lang="en-US" altLang="ja-JP" sz="2400" dirty="0"/>
          </a:p>
          <a:p>
            <a:r>
              <a:rPr lang="ja-JP" altLang="en-US" sz="2400" dirty="0"/>
              <a:t>     </a:t>
            </a:r>
            <a:r>
              <a:rPr kumimoji="1" lang="ja-JP" altLang="en-US" sz="2400" dirty="0"/>
              <a:t>→熱伝導率</a:t>
            </a:r>
            <a:endParaRPr kumimoji="1" lang="en-US" altLang="ja-JP" sz="2400" dirty="0"/>
          </a:p>
        </p:txBody>
      </p:sp>
      <p:grpSp>
        <p:nvGrpSpPr>
          <p:cNvPr id="13" name="グループ化 12">
            <a:extLst>
              <a:ext uri="{FF2B5EF4-FFF2-40B4-BE49-F238E27FC236}">
                <a16:creationId xmlns:a16="http://schemas.microsoft.com/office/drawing/2014/main" id="{A6F5A154-E409-4971-BF58-C798E691862C}"/>
              </a:ext>
            </a:extLst>
          </p:cNvPr>
          <p:cNvGrpSpPr/>
          <p:nvPr/>
        </p:nvGrpSpPr>
        <p:grpSpPr>
          <a:xfrm>
            <a:off x="611560" y="868680"/>
            <a:ext cx="3573092" cy="2958586"/>
            <a:chOff x="263604" y="1154227"/>
            <a:chExt cx="3624272" cy="3012633"/>
          </a:xfrm>
        </p:grpSpPr>
        <p:pic>
          <p:nvPicPr>
            <p:cNvPr id="11" name="図 10" descr="屋外, フィールド, 座る, 覆い が含まれている画像&#10;&#10;自動的に生成された説明">
              <a:extLst>
                <a:ext uri="{FF2B5EF4-FFF2-40B4-BE49-F238E27FC236}">
                  <a16:creationId xmlns:a16="http://schemas.microsoft.com/office/drawing/2014/main" id="{4A36826C-8161-425F-91C9-E8564B87EF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04" y="1154227"/>
              <a:ext cx="3624272" cy="2718204"/>
            </a:xfrm>
            <a:prstGeom prst="rect">
              <a:avLst/>
            </a:prstGeom>
          </p:spPr>
        </p:pic>
        <p:sp>
          <p:nvSpPr>
            <p:cNvPr id="12" name="テキスト ボックス 11">
              <a:extLst>
                <a:ext uri="{FF2B5EF4-FFF2-40B4-BE49-F238E27FC236}">
                  <a16:creationId xmlns:a16="http://schemas.microsoft.com/office/drawing/2014/main" id="{87200A03-3752-4CD3-831E-F9A0CBB70502}"/>
                </a:ext>
              </a:extLst>
            </p:cNvPr>
            <p:cNvSpPr txBox="1"/>
            <p:nvPr/>
          </p:nvSpPr>
          <p:spPr>
            <a:xfrm>
              <a:off x="1719771" y="3797528"/>
              <a:ext cx="821059" cy="369332"/>
            </a:xfrm>
            <a:prstGeom prst="rect">
              <a:avLst/>
            </a:prstGeom>
            <a:noFill/>
          </p:spPr>
          <p:txBody>
            <a:bodyPr wrap="none" rtlCol="0">
              <a:spAutoFit/>
            </a:bodyPr>
            <a:lstStyle/>
            <a:p>
              <a:pPr algn="l"/>
              <a:r>
                <a:rPr lang="en-US" altLang="ja-JP" i="1" dirty="0">
                  <a:latin typeface="Times New Roman" panose="02020603050405020304" pitchFamily="18" charset="0"/>
                  <a:cs typeface="Times New Roman" panose="02020603050405020304" pitchFamily="18" charset="0"/>
                </a:rPr>
                <a:t>x </a:t>
              </a:r>
              <a:r>
                <a:rPr kumimoji="1" lang="en-US" altLang="ja-JP" dirty="0">
                  <a:latin typeface="Times New Roman" panose="02020603050405020304" pitchFamily="18" charset="0"/>
                  <a:cs typeface="Times New Roman" panose="02020603050405020304" pitchFamily="18" charset="0"/>
                </a:rPr>
                <a:t>= 0.1</a:t>
              </a:r>
              <a:endParaRPr kumimoji="1" lang="ja-JP" altLang="en-US" dirty="0">
                <a:latin typeface="Times New Roman" panose="02020603050405020304" pitchFamily="18" charset="0"/>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4DCDC3DA-3985-4936-9B80-63DF6CE0D80A}"/>
              </a:ext>
            </a:extLst>
          </p:cNvPr>
          <p:cNvGrpSpPr/>
          <p:nvPr/>
        </p:nvGrpSpPr>
        <p:grpSpPr>
          <a:xfrm>
            <a:off x="611560" y="3791706"/>
            <a:ext cx="3575181" cy="3046443"/>
            <a:chOff x="333225" y="3786000"/>
            <a:chExt cx="3678626" cy="3093513"/>
          </a:xfrm>
        </p:grpSpPr>
        <p:pic>
          <p:nvPicPr>
            <p:cNvPr id="6" name="図 5" descr="白黒の写真&#10;&#10;中程度の精度で自動的に生成された説明">
              <a:extLst>
                <a:ext uri="{FF2B5EF4-FFF2-40B4-BE49-F238E27FC236}">
                  <a16:creationId xmlns:a16="http://schemas.microsoft.com/office/drawing/2014/main" id="{1DB8B949-EE4A-4776-9DDC-FE2A9BCEBC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225" y="3786000"/>
              <a:ext cx="3678626" cy="2758969"/>
            </a:xfrm>
            <a:prstGeom prst="rect">
              <a:avLst/>
            </a:prstGeom>
          </p:spPr>
        </p:pic>
        <p:sp>
          <p:nvSpPr>
            <p:cNvPr id="15" name="テキスト ボックス 14">
              <a:extLst>
                <a:ext uri="{FF2B5EF4-FFF2-40B4-BE49-F238E27FC236}">
                  <a16:creationId xmlns:a16="http://schemas.microsoft.com/office/drawing/2014/main" id="{4D36233A-41AB-4E6A-8E16-1EF614C965C9}"/>
                </a:ext>
              </a:extLst>
            </p:cNvPr>
            <p:cNvSpPr txBox="1"/>
            <p:nvPr/>
          </p:nvSpPr>
          <p:spPr>
            <a:xfrm>
              <a:off x="1810367" y="6510181"/>
              <a:ext cx="821059" cy="369332"/>
            </a:xfrm>
            <a:prstGeom prst="rect">
              <a:avLst/>
            </a:prstGeom>
            <a:noFill/>
          </p:spPr>
          <p:txBody>
            <a:bodyPr wrap="none" rtlCol="0">
              <a:spAutoFit/>
            </a:bodyPr>
            <a:lstStyle/>
            <a:p>
              <a:pPr algn="l"/>
              <a:r>
                <a:rPr kumimoji="1" lang="en-US" altLang="ja-JP" i="1" dirty="0">
                  <a:latin typeface="Times New Roman" panose="02020603050405020304" pitchFamily="18" charset="0"/>
                  <a:cs typeface="Times New Roman" panose="02020603050405020304" pitchFamily="18" charset="0"/>
                </a:rPr>
                <a:t>x </a:t>
              </a:r>
              <a:r>
                <a:rPr kumimoji="1" lang="en-US" altLang="ja-JP" dirty="0">
                  <a:latin typeface="Times New Roman" panose="02020603050405020304" pitchFamily="18" charset="0"/>
                  <a:cs typeface="Times New Roman" panose="02020603050405020304" pitchFamily="18" charset="0"/>
                </a:rPr>
                <a:t>= 0.9</a:t>
              </a:r>
              <a:endParaRPr kumimoji="1" lang="ja-JP" altLang="en-US" dirty="0">
                <a:latin typeface="Times New Roman" panose="02020603050405020304" pitchFamily="18" charset="0"/>
                <a:cs typeface="Times New Roman" panose="02020603050405020304" pitchFamily="18" charset="0"/>
              </a:endParaRPr>
            </a:p>
          </p:txBody>
        </p:sp>
      </p:grpSp>
      <p:grpSp>
        <p:nvGrpSpPr>
          <p:cNvPr id="18" name="グループ化 17">
            <a:extLst>
              <a:ext uri="{FF2B5EF4-FFF2-40B4-BE49-F238E27FC236}">
                <a16:creationId xmlns:a16="http://schemas.microsoft.com/office/drawing/2014/main" id="{C83B9CCB-C5C2-43C6-AD3D-0AB15B8231D5}"/>
              </a:ext>
            </a:extLst>
          </p:cNvPr>
          <p:cNvGrpSpPr/>
          <p:nvPr/>
        </p:nvGrpSpPr>
        <p:grpSpPr>
          <a:xfrm>
            <a:off x="4918149" y="868680"/>
            <a:ext cx="3678625" cy="3082918"/>
            <a:chOff x="4135826" y="1113462"/>
            <a:chExt cx="3678625" cy="3132055"/>
          </a:xfrm>
        </p:grpSpPr>
        <p:pic>
          <p:nvPicPr>
            <p:cNvPr id="9" name="図 8" descr="草の上を歩いている人の白黒写真&#10;&#10;中程度の精度で自動的に生成された説明">
              <a:extLst>
                <a:ext uri="{FF2B5EF4-FFF2-40B4-BE49-F238E27FC236}">
                  <a16:creationId xmlns:a16="http://schemas.microsoft.com/office/drawing/2014/main" id="{0C12147B-3851-49CF-8135-F56E0F1130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5826" y="1113462"/>
              <a:ext cx="3678625" cy="2758969"/>
            </a:xfrm>
            <a:prstGeom prst="rect">
              <a:avLst/>
            </a:prstGeom>
          </p:spPr>
        </p:pic>
        <p:sp>
          <p:nvSpPr>
            <p:cNvPr id="17" name="テキスト ボックス 16">
              <a:extLst>
                <a:ext uri="{FF2B5EF4-FFF2-40B4-BE49-F238E27FC236}">
                  <a16:creationId xmlns:a16="http://schemas.microsoft.com/office/drawing/2014/main" id="{DD313FAB-B5DC-4B55-81D9-B68CDCEF889F}"/>
                </a:ext>
              </a:extLst>
            </p:cNvPr>
            <p:cNvSpPr txBox="1"/>
            <p:nvPr/>
          </p:nvSpPr>
          <p:spPr>
            <a:xfrm>
              <a:off x="5564608" y="3876185"/>
              <a:ext cx="821059" cy="369332"/>
            </a:xfrm>
            <a:prstGeom prst="rect">
              <a:avLst/>
            </a:prstGeom>
            <a:noFill/>
          </p:spPr>
          <p:txBody>
            <a:bodyPr wrap="none" rtlCol="0">
              <a:spAutoFit/>
            </a:bodyPr>
            <a:lstStyle/>
            <a:p>
              <a:pPr algn="l"/>
              <a:r>
                <a:rPr lang="en-US" altLang="ja-JP" i="1" dirty="0">
                  <a:latin typeface="Times New Roman" panose="02020603050405020304" pitchFamily="18" charset="0"/>
                  <a:cs typeface="Times New Roman" panose="02020603050405020304" pitchFamily="18" charset="0"/>
                </a:rPr>
                <a:t>x </a:t>
              </a:r>
              <a:r>
                <a:rPr kumimoji="1" lang="en-US" altLang="ja-JP" dirty="0">
                  <a:latin typeface="Times New Roman" panose="02020603050405020304" pitchFamily="18" charset="0"/>
                  <a:cs typeface="Times New Roman" panose="02020603050405020304" pitchFamily="18" charset="0"/>
                </a:rPr>
                <a:t>= 0.5</a:t>
              </a:r>
              <a:endParaRPr kumimoji="1" lang="ja-JP" altLang="en-US" dirty="0">
                <a:latin typeface="Times New Roman" panose="02020603050405020304" pitchFamily="18" charset="0"/>
                <a:cs typeface="Times New Roman" panose="02020603050405020304" pitchFamily="18" charset="0"/>
              </a:endParaRPr>
            </a:p>
          </p:txBody>
        </p:sp>
      </p:grpSp>
      <p:grpSp>
        <p:nvGrpSpPr>
          <p:cNvPr id="19" name="グループ化 18">
            <a:extLst>
              <a:ext uri="{FF2B5EF4-FFF2-40B4-BE49-F238E27FC236}">
                <a16:creationId xmlns:a16="http://schemas.microsoft.com/office/drawing/2014/main" id="{71853D1E-FD6C-4B8A-910E-1E3EF81E072D}"/>
              </a:ext>
            </a:extLst>
          </p:cNvPr>
          <p:cNvGrpSpPr/>
          <p:nvPr/>
        </p:nvGrpSpPr>
        <p:grpSpPr>
          <a:xfrm>
            <a:off x="696803" y="3550605"/>
            <a:ext cx="540533" cy="276999"/>
            <a:chOff x="43814" y="3429000"/>
            <a:chExt cx="540533" cy="276999"/>
          </a:xfrm>
        </p:grpSpPr>
        <p:cxnSp>
          <p:nvCxnSpPr>
            <p:cNvPr id="3" name="直線コネクタ 2">
              <a:extLst>
                <a:ext uri="{FF2B5EF4-FFF2-40B4-BE49-F238E27FC236}">
                  <a16:creationId xmlns:a16="http://schemas.microsoft.com/office/drawing/2014/main" id="{032E6CA0-1365-4DE1-B736-99B5B1E50F5B}"/>
                </a:ext>
              </a:extLst>
            </p:cNvPr>
            <p:cNvCxnSpPr>
              <a:cxnSpLocks/>
            </p:cNvCxnSpPr>
            <p:nvPr/>
          </p:nvCxnSpPr>
          <p:spPr>
            <a:xfrm>
              <a:off x="169167" y="3462445"/>
              <a:ext cx="288032"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3DC07E9-BFEB-4E51-880C-650DFE714C03}"/>
                </a:ext>
              </a:extLst>
            </p:cNvPr>
            <p:cNvSpPr txBox="1"/>
            <p:nvPr/>
          </p:nvSpPr>
          <p:spPr>
            <a:xfrm>
              <a:off x="43814" y="3429000"/>
              <a:ext cx="540533" cy="276999"/>
            </a:xfrm>
            <a:prstGeom prst="rect">
              <a:avLst/>
            </a:prstGeom>
            <a:noFill/>
          </p:spPr>
          <p:txBody>
            <a:bodyPr wrap="none" rtlCol="0">
              <a:spAutoFit/>
            </a:bodyPr>
            <a:lstStyle/>
            <a:p>
              <a:pPr algn="l"/>
              <a:r>
                <a:rPr kumimoji="1" lang="en-US" altLang="ja-JP" sz="1200" dirty="0">
                  <a:latin typeface="Times New Roman" panose="02020603050405020304" pitchFamily="18" charset="0"/>
                  <a:cs typeface="Times New Roman" panose="02020603050405020304" pitchFamily="18" charset="0"/>
                </a:rPr>
                <a:t>20μm</a:t>
              </a:r>
              <a:endParaRPr kumimoji="1" lang="ja-JP" altLang="en-US" sz="1200" dirty="0">
                <a:latin typeface="Times New Roman" panose="02020603050405020304" pitchFamily="18" charset="0"/>
                <a:cs typeface="Times New Roman" panose="02020603050405020304" pitchFamily="18" charset="0"/>
              </a:endParaRPr>
            </a:p>
          </p:txBody>
        </p:sp>
      </p:grpSp>
      <p:grpSp>
        <p:nvGrpSpPr>
          <p:cNvPr id="20" name="グループ化 19">
            <a:extLst>
              <a:ext uri="{FF2B5EF4-FFF2-40B4-BE49-F238E27FC236}">
                <a16:creationId xmlns:a16="http://schemas.microsoft.com/office/drawing/2014/main" id="{92F26D3C-1A89-4656-822F-F39096152FD5}"/>
              </a:ext>
            </a:extLst>
          </p:cNvPr>
          <p:cNvGrpSpPr/>
          <p:nvPr/>
        </p:nvGrpSpPr>
        <p:grpSpPr>
          <a:xfrm>
            <a:off x="696803" y="6589299"/>
            <a:ext cx="540533" cy="276999"/>
            <a:chOff x="43814" y="3429000"/>
            <a:chExt cx="540533" cy="276999"/>
          </a:xfrm>
        </p:grpSpPr>
        <p:cxnSp>
          <p:nvCxnSpPr>
            <p:cNvPr id="21" name="直線コネクタ 20">
              <a:extLst>
                <a:ext uri="{FF2B5EF4-FFF2-40B4-BE49-F238E27FC236}">
                  <a16:creationId xmlns:a16="http://schemas.microsoft.com/office/drawing/2014/main" id="{82AD173B-996B-4207-8068-F580D7E8489D}"/>
                </a:ext>
              </a:extLst>
            </p:cNvPr>
            <p:cNvCxnSpPr>
              <a:cxnSpLocks/>
            </p:cNvCxnSpPr>
            <p:nvPr/>
          </p:nvCxnSpPr>
          <p:spPr>
            <a:xfrm>
              <a:off x="169167" y="3462445"/>
              <a:ext cx="288032"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FCC75DF-EFDB-4F89-9BCB-2F2A82FCE051}"/>
                </a:ext>
              </a:extLst>
            </p:cNvPr>
            <p:cNvSpPr txBox="1"/>
            <p:nvPr/>
          </p:nvSpPr>
          <p:spPr>
            <a:xfrm>
              <a:off x="43814" y="3429000"/>
              <a:ext cx="540533" cy="276999"/>
            </a:xfrm>
            <a:prstGeom prst="rect">
              <a:avLst/>
            </a:prstGeom>
            <a:noFill/>
          </p:spPr>
          <p:txBody>
            <a:bodyPr wrap="none" rtlCol="0">
              <a:spAutoFit/>
            </a:bodyPr>
            <a:lstStyle/>
            <a:p>
              <a:pPr algn="l"/>
              <a:r>
                <a:rPr kumimoji="1" lang="en-US" altLang="ja-JP" sz="1200" dirty="0">
                  <a:latin typeface="Times New Roman" panose="02020603050405020304" pitchFamily="18" charset="0"/>
                  <a:cs typeface="Times New Roman" panose="02020603050405020304" pitchFamily="18" charset="0"/>
                </a:rPr>
                <a:t>20μm</a:t>
              </a:r>
              <a:endParaRPr kumimoji="1" lang="ja-JP" altLang="en-US" sz="1200" dirty="0">
                <a:latin typeface="Times New Roman" panose="02020603050405020304" pitchFamily="18" charset="0"/>
                <a:cs typeface="Times New Roman" panose="02020603050405020304" pitchFamily="18" charset="0"/>
              </a:endParaRPr>
            </a:p>
          </p:txBody>
        </p:sp>
      </p:grpSp>
      <p:grpSp>
        <p:nvGrpSpPr>
          <p:cNvPr id="23" name="グループ化 22">
            <a:extLst>
              <a:ext uri="{FF2B5EF4-FFF2-40B4-BE49-F238E27FC236}">
                <a16:creationId xmlns:a16="http://schemas.microsoft.com/office/drawing/2014/main" id="{08BA7182-4AA1-433C-943A-39C0DEE9AB93}"/>
              </a:ext>
            </a:extLst>
          </p:cNvPr>
          <p:cNvGrpSpPr/>
          <p:nvPr/>
        </p:nvGrpSpPr>
        <p:grpSpPr>
          <a:xfrm>
            <a:off x="5074990" y="3652807"/>
            <a:ext cx="540533" cy="276999"/>
            <a:chOff x="43814" y="3429000"/>
            <a:chExt cx="540533" cy="276999"/>
          </a:xfrm>
        </p:grpSpPr>
        <p:cxnSp>
          <p:nvCxnSpPr>
            <p:cNvPr id="24" name="直線コネクタ 23">
              <a:extLst>
                <a:ext uri="{FF2B5EF4-FFF2-40B4-BE49-F238E27FC236}">
                  <a16:creationId xmlns:a16="http://schemas.microsoft.com/office/drawing/2014/main" id="{98BD58E5-7861-4B16-962F-C84E3CC40C53}"/>
                </a:ext>
              </a:extLst>
            </p:cNvPr>
            <p:cNvCxnSpPr>
              <a:cxnSpLocks/>
            </p:cNvCxnSpPr>
            <p:nvPr/>
          </p:nvCxnSpPr>
          <p:spPr>
            <a:xfrm>
              <a:off x="169167" y="3462445"/>
              <a:ext cx="288032"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00A68429-CEF3-4059-9333-868092E2541A}"/>
                </a:ext>
              </a:extLst>
            </p:cNvPr>
            <p:cNvSpPr txBox="1"/>
            <p:nvPr/>
          </p:nvSpPr>
          <p:spPr>
            <a:xfrm>
              <a:off x="43814" y="3429000"/>
              <a:ext cx="540533" cy="276999"/>
            </a:xfrm>
            <a:prstGeom prst="rect">
              <a:avLst/>
            </a:prstGeom>
            <a:noFill/>
          </p:spPr>
          <p:txBody>
            <a:bodyPr wrap="none" rtlCol="0">
              <a:spAutoFit/>
            </a:bodyPr>
            <a:lstStyle/>
            <a:p>
              <a:pPr algn="l"/>
              <a:r>
                <a:rPr kumimoji="1" lang="en-US" altLang="ja-JP" sz="1200" dirty="0">
                  <a:latin typeface="Times New Roman" panose="02020603050405020304" pitchFamily="18" charset="0"/>
                  <a:cs typeface="Times New Roman" panose="02020603050405020304" pitchFamily="18" charset="0"/>
                </a:rPr>
                <a:t>20μm</a:t>
              </a:r>
              <a:endParaRPr kumimoji="1" lang="ja-JP" altLang="en-US" sz="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45580598"/>
      </p:ext>
    </p:extLst>
  </p:cSld>
  <p:clrMapOvr>
    <a:masterClrMapping/>
  </p:clrMapOvr>
  <mc:AlternateContent xmlns:mc="http://schemas.openxmlformats.org/markup-compatibility/2006" xmlns:p14="http://schemas.microsoft.com/office/powerpoint/2010/main">
    <mc:Choice Requires="p14">
      <p:transition spd="slow" p14:dur="2000" advTm="17403"/>
    </mc:Choice>
    <mc:Fallback xmlns="">
      <p:transition spd="slow" advTm="17403"/>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A8658A7-7298-4B58-A2A9-352BBC9DD372}"/>
              </a:ext>
            </a:extLst>
          </p:cNvPr>
          <p:cNvPicPr>
            <a:picLocks noChangeAspect="1"/>
          </p:cNvPicPr>
          <p:nvPr/>
        </p:nvPicPr>
        <p:blipFill>
          <a:blip r:embed="rId3"/>
          <a:stretch>
            <a:fillRect/>
          </a:stretch>
        </p:blipFill>
        <p:spPr>
          <a:xfrm>
            <a:off x="5099937" y="1074869"/>
            <a:ext cx="4000500" cy="3305175"/>
          </a:xfrm>
          <a:prstGeom prst="rect">
            <a:avLst/>
          </a:prstGeom>
        </p:spPr>
      </p:pic>
      <p:sp>
        <p:nvSpPr>
          <p:cNvPr id="2" name="タイトル 1"/>
          <p:cNvSpPr>
            <a:spLocks noGrp="1"/>
          </p:cNvSpPr>
          <p:nvPr>
            <p:ph type="title"/>
          </p:nvPr>
        </p:nvSpPr>
        <p:spPr>
          <a:xfrm>
            <a:off x="457199" y="44027"/>
            <a:ext cx="8229600" cy="1143000"/>
          </a:xfrm>
        </p:spPr>
        <p:txBody>
          <a:bodyPr>
            <a:normAutofit/>
          </a:bodyPr>
          <a:lstStyle/>
          <a:p>
            <a:r>
              <a:rPr kumimoji="1" lang="ja-JP" altLang="en-US" sz="4000" dirty="0">
                <a:solidFill>
                  <a:srgbClr val="00B0F0"/>
                </a:solidFill>
              </a:rPr>
              <a:t>研究背景</a:t>
            </a: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18</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8428016C-8FFC-4052-BAD9-B4D08FD80985}"/>
              </a:ext>
            </a:extLst>
          </p:cNvPr>
          <p:cNvGrpSpPr/>
          <p:nvPr/>
        </p:nvGrpSpPr>
        <p:grpSpPr>
          <a:xfrm>
            <a:off x="435495" y="1187027"/>
            <a:ext cx="4492412" cy="2304256"/>
            <a:chOff x="555630" y="1007575"/>
            <a:chExt cx="4492412" cy="2304256"/>
          </a:xfrm>
        </p:grpSpPr>
        <p:sp>
          <p:nvSpPr>
            <p:cNvPr id="12" name="四角形: 角を丸くする 11">
              <a:extLst>
                <a:ext uri="{FF2B5EF4-FFF2-40B4-BE49-F238E27FC236}">
                  <a16:creationId xmlns:a16="http://schemas.microsoft.com/office/drawing/2014/main" id="{D8683A8C-7894-49F6-B8A1-2005EAA1992C}"/>
                </a:ext>
              </a:extLst>
            </p:cNvPr>
            <p:cNvSpPr/>
            <p:nvPr/>
          </p:nvSpPr>
          <p:spPr>
            <a:xfrm>
              <a:off x="555630" y="1007575"/>
              <a:ext cx="4492412" cy="230425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2128423-4BBC-4735-B303-B49810DF9BA2}"/>
                </a:ext>
              </a:extLst>
            </p:cNvPr>
            <p:cNvSpPr txBox="1"/>
            <p:nvPr/>
          </p:nvSpPr>
          <p:spPr>
            <a:xfrm>
              <a:off x="727660" y="1201214"/>
              <a:ext cx="2714205" cy="461665"/>
            </a:xfrm>
            <a:prstGeom prst="rect">
              <a:avLst/>
            </a:prstGeom>
            <a:noFill/>
          </p:spPr>
          <p:txBody>
            <a:bodyPr wrap="none" rtlCol="0">
              <a:spAutoFit/>
            </a:bodyPr>
            <a:lstStyle/>
            <a:p>
              <a:r>
                <a:rPr kumimoji="1" lang="ja-JP" altLang="en-US" sz="2400" dirty="0">
                  <a:solidFill>
                    <a:schemeClr val="bg1"/>
                  </a:solidFill>
                </a:rPr>
                <a:t>無次元性能指数</a:t>
              </a:r>
              <a:r>
                <a:rPr kumimoji="1" lang="en-US" altLang="ja-JP" sz="2400" i="1" dirty="0">
                  <a:solidFill>
                    <a:schemeClr val="bg1"/>
                  </a:solidFill>
                  <a:latin typeface="Times New Roman" panose="02020603050405020304" pitchFamily="18" charset="0"/>
                  <a:cs typeface="Times New Roman" panose="02020603050405020304" pitchFamily="18" charset="0"/>
                </a:rPr>
                <a:t>ZT</a:t>
              </a:r>
              <a:endParaRPr kumimoji="1" lang="ja-JP" altLang="en-US" sz="2400" i="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1832C1EA-279F-43E3-890D-EFD864A056C5}"/>
                    </a:ext>
                  </a:extLst>
                </p:cNvPr>
                <p:cNvSpPr txBox="1"/>
                <p:nvPr/>
              </p:nvSpPr>
              <p:spPr>
                <a:xfrm>
                  <a:off x="834475" y="1868378"/>
                  <a:ext cx="1580689" cy="9375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bg1"/>
                            </a:solidFill>
                            <a:latin typeface="Cambria Math" panose="02040503050406030204" pitchFamily="18" charset="0"/>
                          </a:rPr>
                          <m:t>𝑍𝑇</m:t>
                        </m:r>
                        <m:r>
                          <a:rPr kumimoji="1" lang="en-US" altLang="ja-JP" sz="2800" b="0" i="1" smtClean="0">
                            <a:solidFill>
                              <a:schemeClr val="bg1"/>
                            </a:solidFill>
                            <a:latin typeface="Cambria Math" panose="02040503050406030204" pitchFamily="18" charset="0"/>
                          </a:rPr>
                          <m:t>=</m:t>
                        </m:r>
                        <m:f>
                          <m:fPr>
                            <m:ctrlPr>
                              <a:rPr kumimoji="1" lang="en-US" altLang="ja-JP" sz="2800" b="0" i="1" smtClean="0">
                                <a:solidFill>
                                  <a:schemeClr val="bg1"/>
                                </a:solidFill>
                                <a:latin typeface="Cambria Math" panose="02040503050406030204" pitchFamily="18" charset="0"/>
                              </a:rPr>
                            </m:ctrlPr>
                          </m:fPr>
                          <m:num>
                            <m:sSup>
                              <m:sSupPr>
                                <m:ctrlPr>
                                  <a:rPr kumimoji="1" lang="en-US" altLang="ja-JP" sz="2800" b="0" i="1" smtClean="0">
                                    <a:solidFill>
                                      <a:schemeClr val="bg1"/>
                                    </a:solidFill>
                                    <a:latin typeface="Cambria Math" panose="02040503050406030204" pitchFamily="18" charset="0"/>
                                  </a:rPr>
                                </m:ctrlPr>
                              </m:sSupPr>
                              <m:e>
                                <m:r>
                                  <a:rPr kumimoji="1" lang="en-US" altLang="ja-JP" sz="2800" b="0" i="1" smtClean="0">
                                    <a:solidFill>
                                      <a:schemeClr val="bg1"/>
                                    </a:solidFill>
                                    <a:latin typeface="Cambria Math" panose="02040503050406030204" pitchFamily="18" charset="0"/>
                                  </a:rPr>
                                  <m:t>𝑆</m:t>
                                </m:r>
                              </m:e>
                              <m:sup>
                                <m:r>
                                  <a:rPr kumimoji="1" lang="en-US" altLang="ja-JP" sz="2800" b="0" i="1" smtClean="0">
                                    <a:solidFill>
                                      <a:schemeClr val="bg1"/>
                                    </a:solidFill>
                                    <a:latin typeface="Cambria Math" panose="02040503050406030204" pitchFamily="18" charset="0"/>
                                  </a:rPr>
                                  <m:t>2</m:t>
                                </m:r>
                              </m:sup>
                            </m:sSup>
                            <m:r>
                              <a:rPr kumimoji="1" lang="en-US" altLang="ja-JP" sz="2800" b="0" i="1" smtClean="0">
                                <a:solidFill>
                                  <a:schemeClr val="bg1"/>
                                </a:solidFill>
                                <a:latin typeface="Cambria Math" panose="02040503050406030204" pitchFamily="18" charset="0"/>
                              </a:rPr>
                              <m:t>𝑇</m:t>
                            </m:r>
                          </m:num>
                          <m:den>
                            <m:r>
                              <a:rPr kumimoji="1" lang="ja-JP" altLang="en-US" sz="2800" b="0" i="1" smtClean="0">
                                <a:solidFill>
                                  <a:schemeClr val="bg1"/>
                                </a:solidFill>
                                <a:latin typeface="Cambria Math" panose="02040503050406030204" pitchFamily="18" charset="0"/>
                              </a:rPr>
                              <m:t>𝜌𝜅</m:t>
                            </m:r>
                          </m:den>
                        </m:f>
                      </m:oMath>
                    </m:oMathPara>
                  </a14:m>
                  <a:endParaRPr kumimoji="1" lang="ja-JP" altLang="en-US" sz="2800" dirty="0">
                    <a:solidFill>
                      <a:schemeClr val="bg1"/>
                    </a:solidFill>
                  </a:endParaRPr>
                </a:p>
              </p:txBody>
            </p:sp>
          </mc:Choice>
          <mc:Fallback xmlns="">
            <p:sp>
              <p:nvSpPr>
                <p:cNvPr id="4" name="テキスト ボックス 3">
                  <a:extLst>
                    <a:ext uri="{FF2B5EF4-FFF2-40B4-BE49-F238E27FC236}">
                      <a16:creationId xmlns:a16="http://schemas.microsoft.com/office/drawing/2014/main" id="{1832C1EA-279F-43E3-890D-EFD864A056C5}"/>
                    </a:ext>
                  </a:extLst>
                </p:cNvPr>
                <p:cNvSpPr txBox="1">
                  <a:spLocks noRot="1" noChangeAspect="1" noMove="1" noResize="1" noEditPoints="1" noAdjustHandles="1" noChangeArrowheads="1" noChangeShapeType="1" noTextEdit="1"/>
                </p:cNvSpPr>
                <p:nvPr/>
              </p:nvSpPr>
              <p:spPr>
                <a:xfrm>
                  <a:off x="834475" y="1868378"/>
                  <a:ext cx="1580689" cy="937501"/>
                </a:xfrm>
                <a:prstGeom prst="rect">
                  <a:avLst/>
                </a:prstGeom>
                <a:blipFill>
                  <a:blip r:embed="rId5"/>
                  <a:stretch>
                    <a:fillRect/>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28EA20CD-FC4C-42CC-A225-82200E778058}"/>
                </a:ext>
              </a:extLst>
            </p:cNvPr>
            <p:cNvSpPr txBox="1"/>
            <p:nvPr/>
          </p:nvSpPr>
          <p:spPr>
            <a:xfrm>
              <a:off x="2527408" y="1936928"/>
              <a:ext cx="2432974" cy="923330"/>
            </a:xfrm>
            <a:prstGeom prst="rect">
              <a:avLst/>
            </a:prstGeom>
            <a:noFill/>
          </p:spPr>
          <p:txBody>
            <a:bodyPr wrap="none" rtlCol="0">
              <a:spAutoFit/>
            </a:bodyPr>
            <a:lstStyle/>
            <a:p>
              <a:r>
                <a:rPr kumimoji="1" lang="en-US" altLang="ja-JP" dirty="0">
                  <a:solidFill>
                    <a:schemeClr val="bg1"/>
                  </a:solidFill>
                </a:rPr>
                <a:t>S:</a:t>
              </a:r>
              <a:r>
                <a:rPr kumimoji="1" lang="ja-JP" altLang="en-US" dirty="0">
                  <a:solidFill>
                    <a:schemeClr val="bg1"/>
                  </a:solidFill>
                </a:rPr>
                <a:t>ゼーベック係数</a:t>
              </a:r>
              <a:r>
                <a:rPr kumimoji="1" lang="en-US" altLang="ja-JP" dirty="0">
                  <a:solidFill>
                    <a:schemeClr val="bg1"/>
                  </a:solidFill>
                </a:rPr>
                <a:t>[µV/K]</a:t>
              </a:r>
            </a:p>
            <a:p>
              <a:r>
                <a:rPr kumimoji="1" lang="en-US" altLang="ja-JP" dirty="0">
                  <a:solidFill>
                    <a:schemeClr val="bg1"/>
                  </a:solidFill>
                </a:rPr>
                <a:t>ρ</a:t>
              </a:r>
              <a:r>
                <a:rPr lang="en-US" altLang="ja-JP" dirty="0">
                  <a:solidFill>
                    <a:schemeClr val="bg1"/>
                  </a:solidFill>
                </a:rPr>
                <a:t>:</a:t>
              </a:r>
              <a:r>
                <a:rPr lang="ja-JP" altLang="en-US" dirty="0">
                  <a:solidFill>
                    <a:schemeClr val="bg1"/>
                  </a:solidFill>
                </a:rPr>
                <a:t>電気抵抗率</a:t>
              </a:r>
              <a:r>
                <a:rPr lang="en-US" altLang="ja-JP" dirty="0">
                  <a:solidFill>
                    <a:schemeClr val="bg1"/>
                  </a:solidFill>
                </a:rPr>
                <a:t>[</a:t>
              </a:r>
              <a:r>
                <a:rPr lang="en-US" altLang="ja-JP" dirty="0" err="1">
                  <a:solidFill>
                    <a:schemeClr val="bg1"/>
                  </a:solidFill>
                </a:rPr>
                <a:t>Ωm</a:t>
              </a:r>
              <a:r>
                <a:rPr lang="en-US" altLang="ja-JP" dirty="0">
                  <a:solidFill>
                    <a:schemeClr val="bg1"/>
                  </a:solidFill>
                </a:rPr>
                <a:t>]</a:t>
              </a:r>
            </a:p>
            <a:p>
              <a:r>
                <a:rPr kumimoji="1" lang="ja-JP" altLang="ja-JP" dirty="0">
                  <a:solidFill>
                    <a:schemeClr val="bg1"/>
                  </a:solidFill>
                  <a:latin typeface="Times New Roman" panose="02020603050405020304" pitchFamily="18" charset="0"/>
                  <a:cs typeface="Times New Roman" panose="02020603050405020304" pitchFamily="18" charset="0"/>
                </a:rPr>
                <a:t>κ</a:t>
              </a:r>
              <a:r>
                <a:rPr kumimoji="1" lang="en-US" altLang="ja-JP" dirty="0">
                  <a:solidFill>
                    <a:schemeClr val="bg1"/>
                  </a:solidFill>
                  <a:latin typeface="Times New Roman" panose="02020603050405020304" pitchFamily="18" charset="0"/>
                  <a:cs typeface="Times New Roman" panose="02020603050405020304" pitchFamily="18" charset="0"/>
                </a:rPr>
                <a:t>:</a:t>
              </a:r>
              <a:r>
                <a:rPr kumimoji="1" lang="ja-JP" altLang="en-US" dirty="0">
                  <a:solidFill>
                    <a:schemeClr val="bg1"/>
                  </a:solidFill>
                  <a:latin typeface="Times New Roman" panose="02020603050405020304" pitchFamily="18" charset="0"/>
                  <a:cs typeface="Times New Roman" panose="02020603050405020304" pitchFamily="18" charset="0"/>
                </a:rPr>
                <a:t>熱伝導率</a:t>
              </a:r>
              <a:r>
                <a:rPr kumimoji="1" lang="en-US" altLang="ja-JP" dirty="0">
                  <a:solidFill>
                    <a:schemeClr val="bg1"/>
                  </a:solidFill>
                  <a:latin typeface="Times New Roman" panose="02020603050405020304" pitchFamily="18" charset="0"/>
                  <a:cs typeface="Times New Roman" panose="02020603050405020304" pitchFamily="18" charset="0"/>
                </a:rPr>
                <a:t>[W/</a:t>
              </a:r>
              <a:r>
                <a:rPr kumimoji="1" lang="en-US" altLang="ja-JP" dirty="0" err="1">
                  <a:solidFill>
                    <a:schemeClr val="bg1"/>
                  </a:solidFill>
                  <a:latin typeface="Times New Roman" panose="02020603050405020304" pitchFamily="18" charset="0"/>
                  <a:cs typeface="Times New Roman" panose="02020603050405020304" pitchFamily="18" charset="0"/>
                </a:rPr>
                <a:t>mK</a:t>
              </a:r>
              <a:r>
                <a:rPr kumimoji="1" lang="en-US" altLang="ja-JP" dirty="0">
                  <a:solidFill>
                    <a:schemeClr val="bg1"/>
                  </a:solidFill>
                  <a:latin typeface="Times New Roman" panose="02020603050405020304" pitchFamily="18" charset="0"/>
                  <a:cs typeface="Times New Roman" panose="02020603050405020304" pitchFamily="18" charset="0"/>
                </a:rPr>
                <a:t>]</a:t>
              </a:r>
              <a:endParaRPr kumimoji="1" lang="ja-JP" altLang="en-US" dirty="0">
                <a:solidFill>
                  <a:schemeClr val="bg1"/>
                </a:solidFill>
              </a:endParaRPr>
            </a:p>
          </p:txBody>
        </p:sp>
      </p:gr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C52FD830-DEA8-45EE-AEA7-FA7EA2FD478D}"/>
                  </a:ext>
                </a:extLst>
              </p:cNvPr>
              <p:cNvSpPr txBox="1"/>
              <p:nvPr/>
            </p:nvSpPr>
            <p:spPr>
              <a:xfrm>
                <a:off x="-45363" y="4988760"/>
                <a:ext cx="6426696" cy="830997"/>
              </a:xfrm>
              <a:prstGeom prst="rect">
                <a:avLst/>
              </a:prstGeom>
              <a:noFill/>
            </p:spPr>
            <p:txBody>
              <a:bodyPr wrap="none" rtlCol="0">
                <a:spAutoFit/>
              </a:bodyPr>
              <a:lstStyle/>
              <a:p>
                <a:pPr marL="342900" indent="-342900">
                  <a:buFont typeface="Wingdings" panose="05000000000000000000" pitchFamily="2" charset="2"/>
                  <a:buChar char="u"/>
                </a:pPr>
                <a:r>
                  <a:rPr lang="ja-JP" altLang="en-US" sz="2400" dirty="0"/>
                  <a:t>実用化の目安</a:t>
                </a:r>
                <a:endParaRPr kumimoji="1" lang="en-US" altLang="ja-JP" sz="2400" dirty="0">
                  <a:solidFill>
                    <a:srgbClr val="FF0000"/>
                  </a:solidFill>
                </a:endParaRPr>
              </a:p>
              <a:p>
                <a:r>
                  <a:rPr kumimoji="1" lang="en-US" altLang="ja-JP" sz="2400" dirty="0">
                    <a:solidFill>
                      <a:srgbClr val="FF0000"/>
                    </a:solidFill>
                  </a:rPr>
                  <a:t>  </a:t>
                </a:r>
                <a:r>
                  <a:rPr lang="ja-JP" altLang="en-US" sz="2400" dirty="0">
                    <a:solidFill>
                      <a:srgbClr val="FF0000"/>
                    </a:solidFill>
                  </a:rPr>
                  <a:t> </a:t>
                </a:r>
                <a:r>
                  <a:rPr kumimoji="1" lang="en-US" altLang="ja-JP" sz="2400" dirty="0">
                    <a:solidFill>
                      <a:srgbClr val="FF0000"/>
                    </a:solidFill>
                  </a:rPr>
                  <a:t>  ZT = 1</a:t>
                </a:r>
                <a:r>
                  <a:rPr kumimoji="1" lang="ja-JP" altLang="en-US" sz="2400" dirty="0"/>
                  <a:t>（最大エネルギー変換効率</a:t>
                </a:r>
                <a14:m>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i="1" smtClean="0">
                            <a:latin typeface="Cambria Math" panose="02040503050406030204" pitchFamily="18" charset="0"/>
                          </a:rPr>
                          <m:t>𝜂</m:t>
                        </m:r>
                      </m:e>
                      <m:sub>
                        <m:r>
                          <m:rPr>
                            <m:sty m:val="p"/>
                          </m:rPr>
                          <a:rPr kumimoji="1" lang="en-US" altLang="ja-JP" sz="2400" b="0" i="0" smtClean="0">
                            <a:latin typeface="Cambria Math" panose="02040503050406030204" pitchFamily="18" charset="0"/>
                          </a:rPr>
                          <m:t>max</m:t>
                        </m:r>
                      </m:sub>
                    </m:sSub>
                  </m:oMath>
                </a14:m>
                <a:r>
                  <a:rPr kumimoji="1" lang="ja-JP" altLang="en-US" sz="2400" dirty="0"/>
                  <a:t>約</a:t>
                </a:r>
                <a:r>
                  <a:rPr kumimoji="1" lang="en-US" altLang="ja-JP" sz="2400" dirty="0">
                    <a:solidFill>
                      <a:srgbClr val="FF0000"/>
                    </a:solidFill>
                  </a:rPr>
                  <a:t>10</a:t>
                </a:r>
                <a:r>
                  <a:rPr kumimoji="1" lang="en-US" altLang="ja-JP" sz="2400">
                    <a:solidFill>
                      <a:srgbClr val="FF0000"/>
                    </a:solidFill>
                  </a:rPr>
                  <a:t>%</a:t>
                </a:r>
                <a:r>
                  <a:rPr lang="en-US" altLang="ja-JP" sz="2400"/>
                  <a:t> </a:t>
                </a:r>
                <a:r>
                  <a:rPr kumimoji="1" lang="ja-JP" altLang="en-US" sz="2400"/>
                  <a:t>）</a:t>
                </a:r>
                <a:endParaRPr kumimoji="1" lang="en-US" altLang="ja-JP" sz="2400" dirty="0"/>
              </a:p>
            </p:txBody>
          </p:sp>
        </mc:Choice>
        <mc:Fallback xmlns="">
          <p:sp>
            <p:nvSpPr>
              <p:cNvPr id="7" name="テキスト ボックス 6">
                <a:extLst>
                  <a:ext uri="{FF2B5EF4-FFF2-40B4-BE49-F238E27FC236}">
                    <a16:creationId xmlns:a16="http://schemas.microsoft.com/office/drawing/2014/main" id="{C52FD830-DEA8-45EE-AEA7-FA7EA2FD478D}"/>
                  </a:ext>
                </a:extLst>
              </p:cNvPr>
              <p:cNvSpPr txBox="1">
                <a:spLocks noRot="1" noChangeAspect="1" noMove="1" noResize="1" noEditPoints="1" noAdjustHandles="1" noChangeArrowheads="1" noChangeShapeType="1" noTextEdit="1"/>
              </p:cNvSpPr>
              <p:nvPr/>
            </p:nvSpPr>
            <p:spPr>
              <a:xfrm>
                <a:off x="-45363" y="4988760"/>
                <a:ext cx="6426696" cy="830997"/>
              </a:xfrm>
              <a:prstGeom prst="rect">
                <a:avLst/>
              </a:prstGeom>
              <a:blipFill>
                <a:blip r:embed="rId6"/>
                <a:stretch>
                  <a:fillRect l="-1328" t="-8759" r="-474" b="-16058"/>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EB142223-2E61-483F-B06E-A14C8EA206F5}"/>
              </a:ext>
            </a:extLst>
          </p:cNvPr>
          <p:cNvSpPr txBox="1"/>
          <p:nvPr/>
        </p:nvSpPr>
        <p:spPr>
          <a:xfrm>
            <a:off x="714340" y="3764712"/>
            <a:ext cx="4123245" cy="461665"/>
          </a:xfrm>
          <a:prstGeom prst="rect">
            <a:avLst/>
          </a:prstGeom>
          <a:noFill/>
        </p:spPr>
        <p:txBody>
          <a:bodyPr wrap="none" rtlCol="0">
            <a:spAutoFit/>
          </a:bodyPr>
          <a:lstStyle/>
          <a:p>
            <a:r>
              <a:rPr kumimoji="1" lang="ja-JP" altLang="en-US" sz="2400" dirty="0"/>
              <a:t>⇒</a:t>
            </a:r>
            <a:r>
              <a:rPr kumimoji="1" lang="ja-JP" altLang="en-US" sz="2400" dirty="0">
                <a:solidFill>
                  <a:srgbClr val="FF0000"/>
                </a:solidFill>
              </a:rPr>
              <a:t>高い</a:t>
            </a:r>
            <a:r>
              <a:rPr kumimoji="1" lang="en-US" altLang="ja-JP" sz="2400" i="1" dirty="0">
                <a:solidFill>
                  <a:srgbClr val="FF0000"/>
                </a:solidFill>
                <a:latin typeface="Times New Roman" panose="02020603050405020304" pitchFamily="18" charset="0"/>
                <a:cs typeface="Times New Roman" panose="02020603050405020304" pitchFamily="18" charset="0"/>
              </a:rPr>
              <a:t>S</a:t>
            </a:r>
            <a:r>
              <a:rPr kumimoji="1" lang="ja-JP" altLang="en-US" sz="2400" dirty="0">
                <a:solidFill>
                  <a:srgbClr val="FF0000"/>
                </a:solidFill>
              </a:rPr>
              <a:t>、低い</a:t>
            </a:r>
            <a:r>
              <a:rPr kumimoji="1" lang="en-US" altLang="ja-JP" sz="2400" i="1" dirty="0">
                <a:solidFill>
                  <a:srgbClr val="FF0000"/>
                </a:solidFill>
                <a:latin typeface="Times New Roman" panose="02020603050405020304" pitchFamily="18" charset="0"/>
                <a:cs typeface="Times New Roman" panose="02020603050405020304" pitchFamily="18" charset="0"/>
              </a:rPr>
              <a:t>ρ</a:t>
            </a:r>
            <a:r>
              <a:rPr kumimoji="1" lang="ja-JP" altLang="en-US" sz="2400" dirty="0">
                <a:solidFill>
                  <a:srgbClr val="FF0000"/>
                </a:solidFill>
              </a:rPr>
              <a:t>および</a:t>
            </a:r>
            <a:r>
              <a:rPr lang="ja-JP" altLang="ja-JP" sz="2400" i="1" dirty="0">
                <a:solidFill>
                  <a:srgbClr val="FF0000"/>
                </a:solidFill>
                <a:latin typeface="Times New Roman" panose="02020603050405020304" pitchFamily="18" charset="0"/>
                <a:cs typeface="Times New Roman" panose="02020603050405020304" pitchFamily="18" charset="0"/>
              </a:rPr>
              <a:t>κ</a:t>
            </a:r>
            <a:r>
              <a:rPr lang="ja-JP" altLang="en-US" sz="2400" dirty="0">
                <a:solidFill>
                  <a:srgbClr val="FF0000"/>
                </a:solidFill>
                <a:latin typeface="Times New Roman" panose="02020603050405020304" pitchFamily="18" charset="0"/>
                <a:cs typeface="Times New Roman" panose="02020603050405020304" pitchFamily="18" charset="0"/>
              </a:rPr>
              <a:t>が必要</a:t>
            </a:r>
            <a:endParaRPr kumimoji="1" lang="ja-JP" altLang="en-US" sz="2400" dirty="0">
              <a:solidFill>
                <a:srgbClr val="FF0000"/>
              </a:solidFill>
            </a:endParaRPr>
          </a:p>
        </p:txBody>
      </p:sp>
      <p:sp>
        <p:nvSpPr>
          <p:cNvPr id="10" name="正方形/長方形 9">
            <a:extLst>
              <a:ext uri="{FF2B5EF4-FFF2-40B4-BE49-F238E27FC236}">
                <a16:creationId xmlns:a16="http://schemas.microsoft.com/office/drawing/2014/main" id="{3BA5A9E0-F4D5-42A6-A674-AD6EBA91C306}"/>
              </a:ext>
            </a:extLst>
          </p:cNvPr>
          <p:cNvSpPr/>
          <p:nvPr/>
        </p:nvSpPr>
        <p:spPr>
          <a:xfrm>
            <a:off x="3995936" y="4845181"/>
            <a:ext cx="5287099" cy="461665"/>
          </a:xfrm>
          <a:prstGeom prst="rect">
            <a:avLst/>
          </a:prstGeom>
        </p:spPr>
        <p:txBody>
          <a:bodyPr wrap="square">
            <a:spAutoFit/>
          </a:bodyPr>
          <a:lstStyle/>
          <a:p>
            <a:r>
              <a:rPr lang="ja-JP" altLang="en-US" sz="1200" dirty="0"/>
              <a:t>河本　洋，「排熱回収用高効率熱電変換材料の研究開発動向」，科学技術動向</a:t>
            </a:r>
            <a:r>
              <a:rPr lang="en-US" altLang="ja-JP" sz="1200" dirty="0"/>
              <a:t>http://data.nistep.go.jp/dspace/bitstream/11035/1977/1/NISTEP-STT090-20.pdf</a:t>
            </a:r>
            <a:endParaRPr lang="ja-JP" altLang="en-US" sz="1200" dirty="0"/>
          </a:p>
        </p:txBody>
      </p:sp>
      <p:sp>
        <p:nvSpPr>
          <p:cNvPr id="11" name="テキスト ボックス 10">
            <a:extLst>
              <a:ext uri="{FF2B5EF4-FFF2-40B4-BE49-F238E27FC236}">
                <a16:creationId xmlns:a16="http://schemas.microsoft.com/office/drawing/2014/main" id="{1E0154F3-D912-4502-8A97-78203383F14B}"/>
              </a:ext>
            </a:extLst>
          </p:cNvPr>
          <p:cNvSpPr txBox="1"/>
          <p:nvPr/>
        </p:nvSpPr>
        <p:spPr>
          <a:xfrm>
            <a:off x="5796136" y="4427946"/>
            <a:ext cx="2393604" cy="369332"/>
          </a:xfrm>
          <a:prstGeom prst="rect">
            <a:avLst/>
          </a:prstGeom>
          <a:noFill/>
        </p:spPr>
        <p:txBody>
          <a:bodyPr wrap="none" rtlCol="0">
            <a:spAutoFit/>
          </a:bodyPr>
          <a:lstStyle/>
          <a:p>
            <a:r>
              <a:rPr kumimoji="1" lang="ja-JP" altLang="en-US" dirty="0"/>
              <a:t>図　代表的な熱電材料</a:t>
            </a:r>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78FD9467-C9C4-4FE2-B028-B86A48A0636F}"/>
                  </a:ext>
                </a:extLst>
              </p:cNvPr>
              <p:cNvSpPr/>
              <p:nvPr/>
            </p:nvSpPr>
            <p:spPr>
              <a:xfrm>
                <a:off x="251520" y="5855298"/>
                <a:ext cx="5270930" cy="461665"/>
              </a:xfrm>
              <a:prstGeom prst="rect">
                <a:avLst/>
              </a:prstGeom>
            </p:spPr>
            <p:txBody>
              <a:bodyPr wrap="none">
                <a:spAutoFit/>
              </a:bodyPr>
              <a:lstStyle/>
              <a:p>
                <a:r>
                  <a:rPr lang="en-US" altLang="ja-JP" dirty="0">
                    <a:solidFill>
                      <a:srgbClr val="FF0000"/>
                    </a:solidFill>
                  </a:rPr>
                  <a:t> </a:t>
                </a:r>
                <a:r>
                  <a:rPr lang="en-US" altLang="ja-JP" sz="2400" dirty="0">
                    <a:solidFill>
                      <a:srgbClr val="FF0000"/>
                    </a:solidFill>
                  </a:rPr>
                  <a:t>1000K-300K</a:t>
                </a:r>
                <a:r>
                  <a:rPr lang="ja-JP" altLang="en-US" sz="2400" dirty="0"/>
                  <a:t>では</a:t>
                </a:r>
                <a:r>
                  <a:rPr lang="en-US" altLang="ja-JP" sz="2400" dirty="0">
                    <a:solidFill>
                      <a:srgbClr val="FF0000"/>
                    </a:solidFill>
                  </a:rPr>
                  <a:t>ZT </a:t>
                </a:r>
                <a:r>
                  <a:rPr lang="ja-JP" altLang="en-US" sz="2400" dirty="0">
                    <a:solidFill>
                      <a:srgbClr val="FF0000"/>
                    </a:solidFill>
                  </a:rPr>
                  <a:t>≈</a:t>
                </a:r>
                <a:r>
                  <a:rPr lang="en-US" altLang="ja-JP" sz="2400" dirty="0">
                    <a:solidFill>
                      <a:srgbClr val="FF0000"/>
                    </a:solidFill>
                  </a:rPr>
                  <a:t> 0.48</a:t>
                </a:r>
                <a:r>
                  <a:rPr lang="ja-JP" altLang="en-US" sz="2400" dirty="0"/>
                  <a:t>で</a:t>
                </a:r>
                <a14:m>
                  <m:oMath xmlns:m="http://schemas.openxmlformats.org/officeDocument/2006/math">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𝜂</m:t>
                        </m:r>
                      </m:e>
                      <m:sub>
                        <m:r>
                          <m:rPr>
                            <m:sty m:val="p"/>
                          </m:rPr>
                          <a:rPr lang="en-US" altLang="ja-JP" sz="2400">
                            <a:latin typeface="Cambria Math" panose="02040503050406030204" pitchFamily="18" charset="0"/>
                          </a:rPr>
                          <m:t>max</m:t>
                        </m:r>
                      </m:sub>
                    </m:sSub>
                  </m:oMath>
                </a14:m>
                <a:r>
                  <a:rPr lang="ja-JP" altLang="en-US" sz="2400" dirty="0"/>
                  <a:t>約</a:t>
                </a:r>
                <a:r>
                  <a:rPr lang="en-US" altLang="ja-JP" sz="2400" dirty="0"/>
                  <a:t>10% </a:t>
                </a:r>
                <a:endParaRPr lang="ja-JP" altLang="en-US" dirty="0"/>
              </a:p>
            </p:txBody>
          </p:sp>
        </mc:Choice>
        <mc:Fallback xmlns="">
          <p:sp>
            <p:nvSpPr>
              <p:cNvPr id="14" name="正方形/長方形 13">
                <a:extLst>
                  <a:ext uri="{FF2B5EF4-FFF2-40B4-BE49-F238E27FC236}">
                    <a16:creationId xmlns:a16="http://schemas.microsoft.com/office/drawing/2014/main" id="{78FD9467-C9C4-4FE2-B028-B86A48A0636F}"/>
                  </a:ext>
                </a:extLst>
              </p:cNvPr>
              <p:cNvSpPr>
                <a:spLocks noRot="1" noChangeAspect="1" noMove="1" noResize="1" noEditPoints="1" noAdjustHandles="1" noChangeArrowheads="1" noChangeShapeType="1" noTextEdit="1"/>
              </p:cNvSpPr>
              <p:nvPr/>
            </p:nvSpPr>
            <p:spPr>
              <a:xfrm>
                <a:off x="251520" y="5855298"/>
                <a:ext cx="5270930" cy="461665"/>
              </a:xfrm>
              <a:prstGeom prst="rect">
                <a:avLst/>
              </a:prstGeom>
              <a:blipFill>
                <a:blip r:embed="rId7"/>
                <a:stretch>
                  <a:fillRect l="-694" t="-16000" r="-809" b="-32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2466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84667"/>
            <a:ext cx="8229600" cy="1143000"/>
          </a:xfrm>
        </p:spPr>
        <p:txBody>
          <a:bodyPr/>
          <a:lstStyle/>
          <a:p>
            <a:r>
              <a:rPr lang="ja-JP" altLang="en-US" dirty="0">
                <a:solidFill>
                  <a:srgbClr val="00B0F0"/>
                </a:solidFill>
              </a:rPr>
              <a:t>目次</a:t>
            </a:r>
            <a:endParaRPr kumimoji="1" lang="ja-JP" altLang="en-US" dirty="0">
              <a:solidFill>
                <a:srgbClr val="00B0F0"/>
              </a:solidFill>
            </a:endParaRP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26890DFE-C005-4A3A-A727-7051F66AEFC4}"/>
              </a:ext>
            </a:extLst>
          </p:cNvPr>
          <p:cNvSpPr txBox="1"/>
          <p:nvPr/>
        </p:nvSpPr>
        <p:spPr>
          <a:xfrm>
            <a:off x="1367631" y="1358637"/>
            <a:ext cx="4752528" cy="5232202"/>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ja-JP" altLang="en-US" sz="3600" dirty="0"/>
              <a:t>研究背景</a:t>
            </a:r>
            <a:endParaRPr kumimoji="1" lang="en-US" altLang="ja-JP" sz="3600" dirty="0"/>
          </a:p>
          <a:p>
            <a:pPr marL="285750" indent="-285750">
              <a:lnSpc>
                <a:spcPct val="150000"/>
              </a:lnSpc>
              <a:buFont typeface="Wingdings" panose="05000000000000000000" pitchFamily="2" charset="2"/>
              <a:buChar char="l"/>
            </a:pPr>
            <a:r>
              <a:rPr lang="ja-JP" altLang="en-US" sz="3600" dirty="0"/>
              <a:t>研究目的</a:t>
            </a:r>
            <a:endParaRPr lang="en-US" altLang="ja-JP" sz="3600" dirty="0"/>
          </a:p>
          <a:p>
            <a:pPr marL="285750" indent="-285750">
              <a:lnSpc>
                <a:spcPct val="150000"/>
              </a:lnSpc>
              <a:buFont typeface="Wingdings" panose="05000000000000000000" pitchFamily="2" charset="2"/>
              <a:buChar char="l"/>
            </a:pPr>
            <a:r>
              <a:rPr lang="ja-JP" altLang="en-US" sz="3600" dirty="0"/>
              <a:t>実験方法</a:t>
            </a:r>
            <a:endParaRPr lang="en-US" altLang="ja-JP" sz="3600" dirty="0"/>
          </a:p>
          <a:p>
            <a:pPr marL="285750" indent="-285750">
              <a:lnSpc>
                <a:spcPct val="150000"/>
              </a:lnSpc>
              <a:buFont typeface="Wingdings" panose="05000000000000000000" pitchFamily="2" charset="2"/>
              <a:buChar char="l"/>
            </a:pPr>
            <a:r>
              <a:rPr lang="ja-JP" altLang="en-US" sz="3600" kern="100" dirty="0">
                <a:latin typeface="Times New Roman" panose="02020603050405020304" pitchFamily="18" charset="0"/>
                <a:ea typeface="ＭＳ ゴシック" panose="020B0609070205080204" pitchFamily="49" charset="-128"/>
              </a:rPr>
              <a:t>特性評価</a:t>
            </a:r>
            <a:endParaRPr lang="en-US" altLang="ja-JP" sz="3600" kern="100" dirty="0">
              <a:latin typeface="Times New Roman" panose="02020603050405020304" pitchFamily="18" charset="0"/>
              <a:ea typeface="ＭＳ ゴシック" panose="020B0609070205080204" pitchFamily="49" charset="-128"/>
            </a:endParaRPr>
          </a:p>
          <a:p>
            <a:pPr marL="285750" indent="-285750">
              <a:lnSpc>
                <a:spcPct val="150000"/>
              </a:lnSpc>
              <a:buFont typeface="Wingdings" panose="05000000000000000000" pitchFamily="2" charset="2"/>
              <a:buChar char="l"/>
            </a:pPr>
            <a:r>
              <a:rPr lang="ja-JP" altLang="en-US" sz="3600" kern="100" dirty="0">
                <a:latin typeface="Times New Roman" panose="02020603050405020304" pitchFamily="18" charset="0"/>
                <a:ea typeface="ＭＳ ゴシック" panose="020B0609070205080204" pitchFamily="49" charset="-128"/>
              </a:rPr>
              <a:t>結論</a:t>
            </a:r>
            <a:endParaRPr lang="en-US" altLang="ja-JP" sz="3600" dirty="0"/>
          </a:p>
          <a:p>
            <a:pPr marL="285750" indent="-285750">
              <a:buFont typeface="Wingdings" panose="05000000000000000000" pitchFamily="2" charset="2"/>
              <a:buChar char="l"/>
            </a:pPr>
            <a:endParaRPr lang="en-US" altLang="ja-JP" sz="3200" dirty="0"/>
          </a:p>
          <a:p>
            <a:pPr marL="285750" indent="-285750">
              <a:buFont typeface="Wingdings" panose="05000000000000000000" pitchFamily="2" charset="2"/>
              <a:buChar char="l"/>
            </a:pPr>
            <a:endParaRPr kumimoji="1" lang="ja-JP" altLang="en-US" sz="3200" dirty="0"/>
          </a:p>
        </p:txBody>
      </p:sp>
    </p:spTree>
    <p:extLst>
      <p:ext uri="{BB962C8B-B14F-4D97-AF65-F5344CB8AC3E}">
        <p14:creationId xmlns:p14="http://schemas.microsoft.com/office/powerpoint/2010/main" val="2462021051"/>
      </p:ext>
    </p:extLst>
  </p:cSld>
  <p:clrMapOvr>
    <a:masterClrMapping/>
  </p:clrMapOvr>
  <mc:AlternateContent xmlns:mc="http://schemas.openxmlformats.org/markup-compatibility/2006" xmlns:p14="http://schemas.microsoft.com/office/powerpoint/2010/main">
    <mc:Choice Requires="p14">
      <p:transition spd="slow" p14:dur="2000" advTm="9559"/>
    </mc:Choice>
    <mc:Fallback xmlns="">
      <p:transition spd="slow" advTm="95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CBEF0D04-7A78-4A16-BAB4-CAFA1B7D776D}"/>
              </a:ext>
            </a:extLst>
          </p:cNvPr>
          <p:cNvSpPr/>
          <p:nvPr/>
        </p:nvSpPr>
        <p:spPr>
          <a:xfrm>
            <a:off x="726044" y="2054813"/>
            <a:ext cx="3816424" cy="298583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199" y="84667"/>
            <a:ext cx="8229600" cy="1143000"/>
          </a:xfrm>
        </p:spPr>
        <p:txBody>
          <a:bodyPr>
            <a:normAutofit/>
          </a:bodyPr>
          <a:lstStyle/>
          <a:p>
            <a:r>
              <a:rPr kumimoji="1" lang="ja-JP" altLang="en-US" sz="3600" dirty="0">
                <a:solidFill>
                  <a:srgbClr val="00B0F0"/>
                </a:solidFill>
              </a:rPr>
              <a:t>研究背景</a:t>
            </a: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3</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0F73B444-4434-44A8-8869-F63744D2BCE3}"/>
              </a:ext>
            </a:extLst>
          </p:cNvPr>
          <p:cNvSpPr txBox="1"/>
          <p:nvPr/>
        </p:nvSpPr>
        <p:spPr>
          <a:xfrm>
            <a:off x="457199" y="1321221"/>
            <a:ext cx="2800767" cy="461665"/>
          </a:xfrm>
          <a:prstGeom prst="rect">
            <a:avLst/>
          </a:prstGeom>
          <a:noFill/>
        </p:spPr>
        <p:txBody>
          <a:bodyPr wrap="none" rtlCol="0">
            <a:spAutoFit/>
          </a:bodyPr>
          <a:lstStyle/>
          <a:p>
            <a:pPr marL="457200" indent="-457200">
              <a:buFont typeface="Wingdings" panose="05000000000000000000" pitchFamily="2" charset="2"/>
              <a:buChar char="Ø"/>
            </a:pPr>
            <a:r>
              <a:rPr kumimoji="1" lang="ja-JP" altLang="en-US" sz="2400" dirty="0"/>
              <a:t>酸化物熱電材料</a:t>
            </a:r>
          </a:p>
        </p:txBody>
      </p:sp>
      <p:grpSp>
        <p:nvGrpSpPr>
          <p:cNvPr id="8" name="グループ化 7">
            <a:extLst>
              <a:ext uri="{FF2B5EF4-FFF2-40B4-BE49-F238E27FC236}">
                <a16:creationId xmlns:a16="http://schemas.microsoft.com/office/drawing/2014/main" id="{70A706C4-0564-4206-AD3B-5F652CFA4CB8}"/>
              </a:ext>
            </a:extLst>
          </p:cNvPr>
          <p:cNvGrpSpPr/>
          <p:nvPr/>
        </p:nvGrpSpPr>
        <p:grpSpPr>
          <a:xfrm>
            <a:off x="1041996" y="2362881"/>
            <a:ext cx="3196717" cy="2333786"/>
            <a:chOff x="1041996" y="2362881"/>
            <a:chExt cx="3196717" cy="2333786"/>
          </a:xfrm>
        </p:grpSpPr>
        <p:sp>
          <p:nvSpPr>
            <p:cNvPr id="4" name="テキスト ボックス 3">
              <a:extLst>
                <a:ext uri="{FF2B5EF4-FFF2-40B4-BE49-F238E27FC236}">
                  <a16:creationId xmlns:a16="http://schemas.microsoft.com/office/drawing/2014/main" id="{FD945294-5985-4645-8770-46E09D6904B8}"/>
                </a:ext>
              </a:extLst>
            </p:cNvPr>
            <p:cNvSpPr txBox="1"/>
            <p:nvPr/>
          </p:nvSpPr>
          <p:spPr>
            <a:xfrm>
              <a:off x="1043608" y="2362881"/>
              <a:ext cx="3195105" cy="461665"/>
            </a:xfrm>
            <a:prstGeom prst="rect">
              <a:avLst/>
            </a:prstGeom>
            <a:noFill/>
          </p:spPr>
          <p:txBody>
            <a:bodyPr wrap="none" rtlCol="0">
              <a:spAutoFit/>
            </a:bodyPr>
            <a:lstStyle/>
            <a:p>
              <a:pPr marL="285750" indent="-285750">
                <a:buFont typeface="Wingdings" panose="05000000000000000000" pitchFamily="2" charset="2"/>
                <a:buChar char="ü"/>
              </a:pPr>
              <a:r>
                <a:rPr kumimoji="1" lang="ja-JP" altLang="en-US" sz="2400" dirty="0">
                  <a:solidFill>
                    <a:schemeClr val="bg1"/>
                  </a:solidFill>
                </a:rPr>
                <a:t>高温で化学的に安定</a:t>
              </a:r>
            </a:p>
          </p:txBody>
        </p:sp>
        <p:sp>
          <p:nvSpPr>
            <p:cNvPr id="6" name="テキスト ボックス 5">
              <a:extLst>
                <a:ext uri="{FF2B5EF4-FFF2-40B4-BE49-F238E27FC236}">
                  <a16:creationId xmlns:a16="http://schemas.microsoft.com/office/drawing/2014/main" id="{65C08C5C-67B6-44DD-A900-AE72F272CBBF}"/>
                </a:ext>
              </a:extLst>
            </p:cNvPr>
            <p:cNvSpPr txBox="1"/>
            <p:nvPr/>
          </p:nvSpPr>
          <p:spPr>
            <a:xfrm>
              <a:off x="1041996" y="2914112"/>
              <a:ext cx="2581156" cy="461665"/>
            </a:xfrm>
            <a:prstGeom prst="rect">
              <a:avLst/>
            </a:prstGeom>
            <a:noFill/>
          </p:spPr>
          <p:txBody>
            <a:bodyPr wrap="none" rtlCol="0">
              <a:spAutoFit/>
            </a:bodyPr>
            <a:lstStyle/>
            <a:p>
              <a:pPr marL="285750" indent="-285750">
                <a:buFont typeface="Wingdings" panose="05000000000000000000" pitchFamily="2" charset="2"/>
                <a:buChar char="ü"/>
              </a:pPr>
              <a:r>
                <a:rPr kumimoji="1" lang="ja-JP" altLang="en-US" sz="2400" dirty="0">
                  <a:solidFill>
                    <a:schemeClr val="bg1"/>
                  </a:solidFill>
                </a:rPr>
                <a:t>有毒元素少ない</a:t>
              </a:r>
            </a:p>
          </p:txBody>
        </p:sp>
        <p:sp>
          <p:nvSpPr>
            <p:cNvPr id="7" name="テキスト ボックス 6">
              <a:extLst>
                <a:ext uri="{FF2B5EF4-FFF2-40B4-BE49-F238E27FC236}">
                  <a16:creationId xmlns:a16="http://schemas.microsoft.com/office/drawing/2014/main" id="{51532576-2A23-4D92-9497-F9D6F07CE88E}"/>
                </a:ext>
              </a:extLst>
            </p:cNvPr>
            <p:cNvSpPr txBox="1"/>
            <p:nvPr/>
          </p:nvSpPr>
          <p:spPr>
            <a:xfrm>
              <a:off x="1041996" y="3574557"/>
              <a:ext cx="2303836" cy="461665"/>
            </a:xfrm>
            <a:prstGeom prst="rect">
              <a:avLst/>
            </a:prstGeom>
            <a:noFill/>
          </p:spPr>
          <p:txBody>
            <a:bodyPr wrap="none" rtlCol="0">
              <a:spAutoFit/>
            </a:bodyPr>
            <a:lstStyle/>
            <a:p>
              <a:pPr marL="285750" indent="-285750">
                <a:buFont typeface="Wingdings" panose="05000000000000000000" pitchFamily="2" charset="2"/>
                <a:buChar char="ü"/>
              </a:pPr>
              <a:r>
                <a:rPr kumimoji="1" lang="ja-JP" altLang="en-US" sz="2400" dirty="0">
                  <a:solidFill>
                    <a:schemeClr val="bg1"/>
                  </a:solidFill>
                </a:rPr>
                <a:t>経済性が良い</a:t>
              </a:r>
            </a:p>
          </p:txBody>
        </p:sp>
        <p:sp>
          <p:nvSpPr>
            <p:cNvPr id="9" name="テキスト ボックス 8">
              <a:extLst>
                <a:ext uri="{FF2B5EF4-FFF2-40B4-BE49-F238E27FC236}">
                  <a16:creationId xmlns:a16="http://schemas.microsoft.com/office/drawing/2014/main" id="{95D7F175-35C5-4F78-83C4-D00CC4065F13}"/>
                </a:ext>
              </a:extLst>
            </p:cNvPr>
            <p:cNvSpPr txBox="1"/>
            <p:nvPr/>
          </p:nvSpPr>
          <p:spPr>
            <a:xfrm>
              <a:off x="1041996" y="4235002"/>
              <a:ext cx="2480166" cy="461665"/>
            </a:xfrm>
            <a:prstGeom prst="rect">
              <a:avLst/>
            </a:prstGeom>
            <a:noFill/>
          </p:spPr>
          <p:txBody>
            <a:bodyPr wrap="none" rtlCol="0">
              <a:spAutoFit/>
            </a:bodyPr>
            <a:lstStyle/>
            <a:p>
              <a:pPr marL="285750" indent="-285750">
                <a:buFont typeface="Wingdings" panose="05000000000000000000" pitchFamily="2" charset="2"/>
                <a:buChar char="ü"/>
              </a:pPr>
              <a:r>
                <a:rPr lang="en-US" altLang="ja-JP" sz="2400" dirty="0">
                  <a:solidFill>
                    <a:schemeClr val="bg1"/>
                  </a:solidFill>
                </a:rPr>
                <a:t>NaCo</a:t>
              </a:r>
              <a:r>
                <a:rPr lang="en-US" altLang="ja-JP" sz="2400" baseline="-25000" dirty="0">
                  <a:solidFill>
                    <a:schemeClr val="bg1"/>
                  </a:solidFill>
                </a:rPr>
                <a:t>2</a:t>
              </a:r>
              <a:r>
                <a:rPr lang="en-US" altLang="ja-JP" sz="2400" dirty="0">
                  <a:solidFill>
                    <a:schemeClr val="bg1"/>
                  </a:solidFill>
                </a:rPr>
                <a:t>O</a:t>
              </a:r>
              <a:r>
                <a:rPr lang="en-US" altLang="ja-JP" sz="2400" baseline="-25000" dirty="0">
                  <a:solidFill>
                    <a:schemeClr val="bg1"/>
                  </a:solidFill>
                </a:rPr>
                <a:t>4</a:t>
              </a:r>
              <a:r>
                <a:rPr lang="ja-JP" altLang="en-US" sz="2400" dirty="0">
                  <a:solidFill>
                    <a:schemeClr val="bg1"/>
                  </a:solidFill>
                </a:rPr>
                <a:t>の発見</a:t>
              </a:r>
              <a:endParaRPr kumimoji="1" lang="ja-JP" altLang="en-US" sz="2400" dirty="0">
                <a:solidFill>
                  <a:schemeClr val="bg1"/>
                </a:solidFill>
              </a:endParaRPr>
            </a:p>
          </p:txBody>
        </p:sp>
      </p:grpSp>
      <p:sp>
        <p:nvSpPr>
          <p:cNvPr id="10" name="テキスト ボックス 9">
            <a:extLst>
              <a:ext uri="{FF2B5EF4-FFF2-40B4-BE49-F238E27FC236}">
                <a16:creationId xmlns:a16="http://schemas.microsoft.com/office/drawing/2014/main" id="{AC595D33-5DAE-44F9-BE56-011D546F0528}"/>
              </a:ext>
            </a:extLst>
          </p:cNvPr>
          <p:cNvSpPr txBox="1"/>
          <p:nvPr/>
        </p:nvSpPr>
        <p:spPr>
          <a:xfrm>
            <a:off x="454823" y="5177563"/>
            <a:ext cx="3559308" cy="461665"/>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a:t>ペロブスカイト</a:t>
            </a:r>
            <a:r>
              <a:rPr kumimoji="1" lang="en-US" altLang="ja-JP" sz="2400" dirty="0">
                <a:solidFill>
                  <a:srgbClr val="FF0000"/>
                </a:solidFill>
              </a:rPr>
              <a:t>Fe</a:t>
            </a:r>
            <a:r>
              <a:rPr kumimoji="1" lang="ja-JP" altLang="en-US" sz="2400" dirty="0"/>
              <a:t>酸化物</a:t>
            </a:r>
          </a:p>
        </p:txBody>
      </p:sp>
      <p:sp>
        <p:nvSpPr>
          <p:cNvPr id="11" name="テキスト ボックス 10">
            <a:extLst>
              <a:ext uri="{FF2B5EF4-FFF2-40B4-BE49-F238E27FC236}">
                <a16:creationId xmlns:a16="http://schemas.microsoft.com/office/drawing/2014/main" id="{DC6011FE-DCC8-4B5F-B3D8-550007F728E1}"/>
              </a:ext>
            </a:extLst>
          </p:cNvPr>
          <p:cNvSpPr txBox="1"/>
          <p:nvPr/>
        </p:nvSpPr>
        <p:spPr>
          <a:xfrm>
            <a:off x="2282079" y="5837698"/>
            <a:ext cx="5131533" cy="461665"/>
          </a:xfrm>
          <a:prstGeom prst="rect">
            <a:avLst/>
          </a:prstGeom>
          <a:noFill/>
        </p:spPr>
        <p:txBody>
          <a:bodyPr wrap="none" rtlCol="0">
            <a:spAutoFit/>
          </a:bodyPr>
          <a:lstStyle/>
          <a:p>
            <a:r>
              <a:rPr kumimoji="1" lang="en-US" altLang="ja-JP" sz="2400" b="1" u="sng" dirty="0"/>
              <a:t>P</a:t>
            </a:r>
            <a:r>
              <a:rPr kumimoji="1" lang="ja-JP" altLang="en-US" sz="2400" b="1" u="sng" dirty="0"/>
              <a:t>型</a:t>
            </a:r>
            <a:r>
              <a:rPr kumimoji="1" lang="en-US" altLang="ja-JP" sz="2400" b="1" u="sng" dirty="0"/>
              <a:t>N</a:t>
            </a:r>
            <a:r>
              <a:rPr kumimoji="1" lang="ja-JP" altLang="en-US" sz="2400" b="1" u="sng" dirty="0"/>
              <a:t>型両方の熱電特性を持つ可能性</a:t>
            </a:r>
          </a:p>
        </p:txBody>
      </p:sp>
      <p:cxnSp>
        <p:nvCxnSpPr>
          <p:cNvPr id="15" name="直線矢印コネクタ 14">
            <a:extLst>
              <a:ext uri="{FF2B5EF4-FFF2-40B4-BE49-F238E27FC236}">
                <a16:creationId xmlns:a16="http://schemas.microsoft.com/office/drawing/2014/main" id="{3E3464E2-8F11-4788-975C-D4F6AA5B5CD9}"/>
              </a:ext>
            </a:extLst>
          </p:cNvPr>
          <p:cNvCxnSpPr>
            <a:cxnSpLocks/>
          </p:cNvCxnSpPr>
          <p:nvPr/>
        </p:nvCxnSpPr>
        <p:spPr>
          <a:xfrm flipH="1">
            <a:off x="3522162" y="4471428"/>
            <a:ext cx="1625903" cy="0"/>
          </a:xfrm>
          <a:prstGeom prst="straightConnector1">
            <a:avLst/>
          </a:prstGeom>
          <a:ln w="34925">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3D6676C0-2004-4F19-992D-986E9B52C76F}"/>
                  </a:ext>
                </a:extLst>
              </p:cNvPr>
              <p:cNvSpPr txBox="1"/>
              <p:nvPr/>
            </p:nvSpPr>
            <p:spPr>
              <a:xfrm>
                <a:off x="5242970" y="4281168"/>
                <a:ext cx="3187026" cy="369332"/>
              </a:xfrm>
              <a:prstGeom prst="rect">
                <a:avLst/>
              </a:prstGeom>
              <a:noFill/>
            </p:spPr>
            <p:txBody>
              <a:bodyPr wrap="none" rtlCol="0">
                <a:spAutoFit/>
              </a:bodyPr>
              <a:lstStyle/>
              <a:p>
                <a14:m>
                  <m:oMath xmlns:m="http://schemas.openxmlformats.org/officeDocument/2006/math">
                    <m:r>
                      <a:rPr kumimoji="1" lang="ja-JP" altLang="en-US" i="1" smtClean="0">
                        <a:latin typeface="Cambria Math" panose="02040503050406030204" pitchFamily="18" charset="0"/>
                      </a:rPr>
                      <m:t>𝜌</m:t>
                    </m:r>
                    <m:r>
                      <a:rPr kumimoji="1" lang="en-US" altLang="ja-JP" b="0" i="0" smtClean="0">
                        <a:latin typeface="Cambria Math" panose="02040503050406030204" pitchFamily="18" charset="0"/>
                      </a:rPr>
                      <m:t>=2 </m:t>
                    </m:r>
                    <m:r>
                      <m:rPr>
                        <m:sty m:val="p"/>
                      </m:rPr>
                      <a:rPr kumimoji="1" lang="el-GR" altLang="ja-JP" b="0" i="1" smtClean="0">
                        <a:latin typeface="Cambria Math" panose="02040503050406030204" pitchFamily="18" charset="0"/>
                        <a:ea typeface="Cambria Math" panose="02040503050406030204" pitchFamily="18" charset="0"/>
                      </a:rPr>
                      <m:t>μ</m:t>
                    </m:r>
                    <m:r>
                      <m:rPr>
                        <m:sty m:val="p"/>
                      </m:rPr>
                      <a:rPr lang="en-US" altLang="ja-JP">
                        <a:latin typeface="Cambria Math" panose="02040503050406030204" pitchFamily="18" charset="0"/>
                        <a:ea typeface="Cambria Math" panose="02040503050406030204" pitchFamily="18" charset="0"/>
                      </a:rPr>
                      <m:t>Ω</m:t>
                    </m:r>
                    <m:r>
                      <m:rPr>
                        <m:sty m:val="p"/>
                      </m:rPr>
                      <a:rPr lang="en-US" altLang="ja-JP" b="0" i="0" smtClean="0">
                        <a:latin typeface="Cambria Math" panose="02040503050406030204" pitchFamily="18" charset="0"/>
                        <a:ea typeface="Cambria Math" panose="02040503050406030204" pitchFamily="18" charset="0"/>
                      </a:rPr>
                      <m:t>m</m:t>
                    </m:r>
                    <m:r>
                      <a:rPr kumimoji="1" lang="en-US" altLang="ja-JP" b="0" i="0" smtClean="0">
                        <a:latin typeface="Cambria Math" panose="02040503050406030204" pitchFamily="18" charset="0"/>
                        <a:ea typeface="Cambria Math" panose="02040503050406030204" pitchFamily="18" charset="0"/>
                      </a:rPr>
                      <m:t>, </m:t>
                    </m:r>
                    <m:r>
                      <a:rPr kumimoji="1" lang="en-US" altLang="ja-JP" b="0" i="1" smtClean="0">
                        <a:latin typeface="Cambria Math" panose="02040503050406030204" pitchFamily="18" charset="0"/>
                        <a:ea typeface="Cambria Math" panose="02040503050406030204" pitchFamily="18" charset="0"/>
                      </a:rPr>
                      <m:t>𝑆</m:t>
                    </m:r>
                    <m:r>
                      <a:rPr kumimoji="1" lang="en-US" altLang="ja-JP" b="0" i="0" smtClean="0">
                        <a:latin typeface="Cambria Math" panose="02040503050406030204" pitchFamily="18" charset="0"/>
                        <a:ea typeface="Cambria Math" panose="02040503050406030204" pitchFamily="18" charset="0"/>
                      </a:rPr>
                      <m:t>=100</m:t>
                    </m:r>
                    <m:r>
                      <m:rPr>
                        <m:sty m:val="p"/>
                      </m:rPr>
                      <a:rPr lang="el-GR" altLang="ja-JP" i="1">
                        <a:latin typeface="Cambria Math" panose="02040503050406030204" pitchFamily="18" charset="0"/>
                        <a:ea typeface="Cambria Math" panose="02040503050406030204" pitchFamily="18" charset="0"/>
                      </a:rPr>
                      <m:t>μ</m:t>
                    </m:r>
                    <m:r>
                      <m:rPr>
                        <m:sty m:val="p"/>
                      </m:rPr>
                      <a:rPr lang="en-US" altLang="ja-JP">
                        <a:latin typeface="Cambria Math" panose="02040503050406030204" pitchFamily="18" charset="0"/>
                        <a:ea typeface="Cambria Math" panose="02040503050406030204" pitchFamily="18" charset="0"/>
                      </a:rPr>
                      <m:t>V</m:t>
                    </m:r>
                    <m:sSup>
                      <m:sSupPr>
                        <m:ctrlPr>
                          <a:rPr lang="en-US" altLang="ja-JP" i="1">
                            <a:latin typeface="Cambria Math" panose="02040503050406030204" pitchFamily="18" charset="0"/>
                            <a:ea typeface="Cambria Math" panose="02040503050406030204" pitchFamily="18" charset="0"/>
                          </a:rPr>
                        </m:ctrlPr>
                      </m:sSupPr>
                      <m:e>
                        <m:r>
                          <m:rPr>
                            <m:sty m:val="p"/>
                          </m:rPr>
                          <a:rPr lang="en-US" altLang="ja-JP">
                            <a:latin typeface="Cambria Math" panose="02040503050406030204" pitchFamily="18" charset="0"/>
                            <a:ea typeface="Cambria Math" panose="02040503050406030204" pitchFamily="18" charset="0"/>
                          </a:rPr>
                          <m:t>K</m:t>
                        </m:r>
                      </m:e>
                      <m:sup>
                        <m:r>
                          <a:rPr lang="en-US" altLang="ja-JP" i="1">
                            <a:latin typeface="Cambria Math" panose="02040503050406030204" pitchFamily="18" charset="0"/>
                            <a:ea typeface="Cambria Math" panose="02040503050406030204" pitchFamily="18" charset="0"/>
                          </a:rPr>
                          <m:t>−1</m:t>
                        </m:r>
                      </m:sup>
                    </m:sSup>
                  </m:oMath>
                </a14:m>
                <a:r>
                  <a:rPr kumimoji="1" lang="en-US" altLang="ja-JP" dirty="0"/>
                  <a:t>(RT)</a:t>
                </a:r>
                <a:endParaRPr kumimoji="1" lang="ja-JP" altLang="en-US" dirty="0"/>
              </a:p>
            </p:txBody>
          </p:sp>
        </mc:Choice>
        <mc:Fallback xmlns="">
          <p:sp>
            <p:nvSpPr>
              <p:cNvPr id="20" name="テキスト ボックス 19">
                <a:extLst>
                  <a:ext uri="{FF2B5EF4-FFF2-40B4-BE49-F238E27FC236}">
                    <a16:creationId xmlns:a16="http://schemas.microsoft.com/office/drawing/2014/main" id="{3D6676C0-2004-4F19-992D-986E9B52C76F}"/>
                  </a:ext>
                </a:extLst>
              </p:cNvPr>
              <p:cNvSpPr txBox="1">
                <a:spLocks noRot="1" noChangeAspect="1" noMove="1" noResize="1" noEditPoints="1" noAdjustHandles="1" noChangeArrowheads="1" noChangeShapeType="1" noTextEdit="1"/>
              </p:cNvSpPr>
              <p:nvPr/>
            </p:nvSpPr>
            <p:spPr>
              <a:xfrm>
                <a:off x="5242970" y="4281168"/>
                <a:ext cx="3187026" cy="369332"/>
              </a:xfrm>
              <a:prstGeom prst="rect">
                <a:avLst/>
              </a:prstGeom>
              <a:blipFill>
                <a:blip r:embed="rId4"/>
                <a:stretch>
                  <a:fillRect t="-8197" r="-1721" b="-24590"/>
                </a:stretch>
              </a:blipFill>
            </p:spPr>
            <p:txBody>
              <a:bodyPr/>
              <a:lstStyle/>
              <a:p>
                <a:r>
                  <a:rPr lang="ja-JP" altLang="en-US">
                    <a:noFill/>
                  </a:rPr>
                  <a:t> </a:t>
                </a:r>
              </a:p>
            </p:txBody>
          </p:sp>
        </mc:Fallback>
      </mc:AlternateContent>
      <p:sp>
        <p:nvSpPr>
          <p:cNvPr id="22" name="テキスト ボックス 21">
            <a:extLst>
              <a:ext uri="{FF2B5EF4-FFF2-40B4-BE49-F238E27FC236}">
                <a16:creationId xmlns:a16="http://schemas.microsoft.com/office/drawing/2014/main" id="{3CCF96D1-118B-4478-A914-2F4E5DDFFBEC}"/>
              </a:ext>
            </a:extLst>
          </p:cNvPr>
          <p:cNvSpPr txBox="1"/>
          <p:nvPr/>
        </p:nvSpPr>
        <p:spPr>
          <a:xfrm>
            <a:off x="5577933" y="3754798"/>
            <a:ext cx="2852063" cy="369332"/>
          </a:xfrm>
          <a:prstGeom prst="rect">
            <a:avLst/>
          </a:prstGeom>
          <a:noFill/>
        </p:spPr>
        <p:txBody>
          <a:bodyPr wrap="none" rtlCol="0">
            <a:spAutoFit/>
          </a:bodyPr>
          <a:lstStyle/>
          <a:p>
            <a:r>
              <a:rPr kumimoji="1" lang="ja-JP" altLang="en-US" dirty="0"/>
              <a:t>図　ペロブスカイト型酸化物</a:t>
            </a:r>
          </a:p>
        </p:txBody>
      </p:sp>
      <p:pic>
        <p:nvPicPr>
          <p:cNvPr id="14" name="図 13">
            <a:extLst>
              <a:ext uri="{FF2B5EF4-FFF2-40B4-BE49-F238E27FC236}">
                <a16:creationId xmlns:a16="http://schemas.microsoft.com/office/drawing/2014/main" id="{8DC2C38C-2F4B-4934-A836-52CA124146FD}"/>
              </a:ext>
            </a:extLst>
          </p:cNvPr>
          <p:cNvPicPr>
            <a:picLocks noChangeAspect="1"/>
          </p:cNvPicPr>
          <p:nvPr/>
        </p:nvPicPr>
        <p:blipFill>
          <a:blip r:embed="rId5"/>
          <a:stretch>
            <a:fillRect/>
          </a:stretch>
        </p:blipFill>
        <p:spPr>
          <a:xfrm>
            <a:off x="5674975" y="883899"/>
            <a:ext cx="2757828" cy="2733916"/>
          </a:xfrm>
          <a:prstGeom prst="rect">
            <a:avLst/>
          </a:prstGeom>
        </p:spPr>
      </p:pic>
    </p:spTree>
    <p:extLst>
      <p:ext uri="{BB962C8B-B14F-4D97-AF65-F5344CB8AC3E}">
        <p14:creationId xmlns:p14="http://schemas.microsoft.com/office/powerpoint/2010/main" val="311481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a:extLst>
              <a:ext uri="{FF2B5EF4-FFF2-40B4-BE49-F238E27FC236}">
                <a16:creationId xmlns:a16="http://schemas.microsoft.com/office/drawing/2014/main" id="{EEADCC0A-B7B6-4A0D-AF82-27552A04970B}"/>
              </a:ext>
            </a:extLst>
          </p:cNvPr>
          <p:cNvPicPr>
            <a:picLocks noChangeAspect="1"/>
          </p:cNvPicPr>
          <p:nvPr/>
        </p:nvPicPr>
        <p:blipFill>
          <a:blip r:embed="rId3"/>
          <a:stretch>
            <a:fillRect/>
          </a:stretch>
        </p:blipFill>
        <p:spPr>
          <a:xfrm>
            <a:off x="5180208" y="3058192"/>
            <a:ext cx="3436323" cy="3314755"/>
          </a:xfrm>
          <a:prstGeom prst="rect">
            <a:avLst/>
          </a:prstGeom>
        </p:spPr>
      </p:pic>
      <p:sp>
        <p:nvSpPr>
          <p:cNvPr id="2" name="タイトル 1"/>
          <p:cNvSpPr>
            <a:spLocks noGrp="1"/>
          </p:cNvSpPr>
          <p:nvPr>
            <p:ph type="title"/>
          </p:nvPr>
        </p:nvSpPr>
        <p:spPr>
          <a:xfrm>
            <a:off x="456245" y="144970"/>
            <a:ext cx="8229600" cy="710704"/>
          </a:xfrm>
        </p:spPr>
        <p:txBody>
          <a:bodyPr>
            <a:normAutofit/>
          </a:bodyPr>
          <a:lstStyle/>
          <a:p>
            <a:r>
              <a:rPr kumimoji="1" lang="ja-JP" altLang="en-US" sz="4000" dirty="0">
                <a:solidFill>
                  <a:srgbClr val="00B0F0"/>
                </a:solidFill>
              </a:rPr>
              <a:t>研究背景</a:t>
            </a: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4</a:t>
            </a:fld>
            <a:endParaRPr kumimoji="1" lang="ja-JP" altLang="en-US" dirty="0"/>
          </a:p>
        </p:txBody>
      </p:sp>
      <p:grpSp>
        <p:nvGrpSpPr>
          <p:cNvPr id="50" name="グループ化 49">
            <a:extLst>
              <a:ext uri="{FF2B5EF4-FFF2-40B4-BE49-F238E27FC236}">
                <a16:creationId xmlns:a16="http://schemas.microsoft.com/office/drawing/2014/main" id="{77D54F58-0585-4D82-AC19-5646FB4D9D1C}"/>
              </a:ext>
            </a:extLst>
          </p:cNvPr>
          <p:cNvGrpSpPr/>
          <p:nvPr/>
        </p:nvGrpSpPr>
        <p:grpSpPr>
          <a:xfrm>
            <a:off x="670201" y="922095"/>
            <a:ext cx="7865157" cy="2136097"/>
            <a:chOff x="652753" y="1204012"/>
            <a:chExt cx="7786030" cy="2361802"/>
          </a:xfrm>
        </p:grpSpPr>
        <p:sp>
          <p:nvSpPr>
            <p:cNvPr id="3" name="四角形: 角を丸くする 2">
              <a:extLst>
                <a:ext uri="{FF2B5EF4-FFF2-40B4-BE49-F238E27FC236}">
                  <a16:creationId xmlns:a16="http://schemas.microsoft.com/office/drawing/2014/main" id="{10B14D64-65A2-40C9-B0BB-CD811091DEC4}"/>
                </a:ext>
              </a:extLst>
            </p:cNvPr>
            <p:cNvSpPr/>
            <p:nvPr/>
          </p:nvSpPr>
          <p:spPr>
            <a:xfrm>
              <a:off x="652753" y="1204012"/>
              <a:ext cx="7786030" cy="236180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60E645F9-B2DA-4713-873F-7915B090C70A}"/>
                </a:ext>
              </a:extLst>
            </p:cNvPr>
            <p:cNvSpPr txBox="1"/>
            <p:nvPr/>
          </p:nvSpPr>
          <p:spPr>
            <a:xfrm>
              <a:off x="934128" y="1369083"/>
              <a:ext cx="1620636" cy="461665"/>
            </a:xfrm>
            <a:prstGeom prst="rect">
              <a:avLst/>
            </a:prstGeom>
            <a:noFill/>
          </p:spPr>
          <p:txBody>
            <a:bodyPr wrap="none" rtlCol="0">
              <a:spAutoFit/>
            </a:bodyPr>
            <a:lstStyle/>
            <a:p>
              <a:r>
                <a:rPr kumimoji="1" lang="en-US" altLang="ja-JP" sz="2400" dirty="0" err="1">
                  <a:solidFill>
                    <a:schemeClr val="bg1"/>
                  </a:solidFill>
                </a:rPr>
                <a:t>Heikes</a:t>
              </a:r>
              <a:r>
                <a:rPr kumimoji="1" lang="ja-JP" altLang="en-US" sz="2400" dirty="0">
                  <a:solidFill>
                    <a:schemeClr val="bg1"/>
                  </a:solidFill>
                </a:rPr>
                <a:t>の式</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21219E6-CFA7-4154-868D-D8BA2F5E3FD3}"/>
                    </a:ext>
                  </a:extLst>
                </p:cNvPr>
                <p:cNvSpPr txBox="1"/>
                <p:nvPr/>
              </p:nvSpPr>
              <p:spPr>
                <a:xfrm>
                  <a:off x="1472686" y="2060741"/>
                  <a:ext cx="325050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1"/>
                                </a:solidFill>
                                <a:latin typeface="Cambria Math" panose="02040503050406030204" pitchFamily="18" charset="0"/>
                              </a:rPr>
                            </m:ctrlPr>
                          </m:sSubPr>
                          <m:e>
                            <m:r>
                              <a:rPr kumimoji="1" lang="en-US" altLang="ja-JP" sz="2400" b="0" i="1" smtClean="0">
                                <a:solidFill>
                                  <a:schemeClr val="bg1"/>
                                </a:solidFill>
                                <a:latin typeface="Cambria Math" panose="02040503050406030204" pitchFamily="18" charset="0"/>
                              </a:rPr>
                              <m:t>𝑆</m:t>
                            </m:r>
                          </m:e>
                          <m:sub>
                            <m:r>
                              <a:rPr kumimoji="1" lang="en-US" altLang="ja-JP" sz="2400" i="1" smtClean="0">
                                <a:solidFill>
                                  <a:schemeClr val="bg1"/>
                                </a:solidFill>
                                <a:latin typeface="Cambria Math" panose="02040503050406030204" pitchFamily="18" charset="0"/>
                                <a:ea typeface="Cambria Math" panose="02040503050406030204" pitchFamily="18" charset="0"/>
                              </a:rPr>
                              <m:t>∞</m:t>
                            </m:r>
                          </m:sub>
                        </m:sSub>
                        <m:r>
                          <a:rPr kumimoji="1" lang="en-US" altLang="ja-JP" sz="2400" b="0" i="1" smtClean="0">
                            <a:solidFill>
                              <a:schemeClr val="bg1"/>
                            </a:solidFill>
                            <a:latin typeface="Cambria Math" panose="02040503050406030204" pitchFamily="18" charset="0"/>
                          </a:rPr>
                          <m:t>=−</m:t>
                        </m:r>
                        <m:f>
                          <m:fPr>
                            <m:ctrlPr>
                              <a:rPr kumimoji="1" lang="en-US" altLang="ja-JP" sz="2400" b="0" i="1" smtClean="0">
                                <a:solidFill>
                                  <a:schemeClr val="bg1"/>
                                </a:solidFill>
                                <a:latin typeface="Cambria Math" panose="02040503050406030204" pitchFamily="18" charset="0"/>
                              </a:rPr>
                            </m:ctrlPr>
                          </m:fPr>
                          <m:num>
                            <m:sSub>
                              <m:sSubPr>
                                <m:ctrlPr>
                                  <a:rPr kumimoji="1" lang="en-US" altLang="ja-JP" sz="2400" b="0" i="1" smtClean="0">
                                    <a:solidFill>
                                      <a:schemeClr val="bg1"/>
                                    </a:solidFill>
                                    <a:latin typeface="Cambria Math" panose="02040503050406030204" pitchFamily="18" charset="0"/>
                                  </a:rPr>
                                </m:ctrlPr>
                              </m:sSubPr>
                              <m:e>
                                <m:r>
                                  <a:rPr kumimoji="1" lang="en-US" altLang="ja-JP" sz="2400" b="0" i="1" smtClean="0">
                                    <a:solidFill>
                                      <a:schemeClr val="bg1"/>
                                    </a:solidFill>
                                    <a:latin typeface="Cambria Math" panose="02040503050406030204" pitchFamily="18" charset="0"/>
                                  </a:rPr>
                                  <m:t>𝑘</m:t>
                                </m:r>
                              </m:e>
                              <m:sub>
                                <m:r>
                                  <a:rPr kumimoji="1" lang="en-US" altLang="ja-JP" sz="2400" b="0" i="1" smtClean="0">
                                    <a:solidFill>
                                      <a:schemeClr val="bg1"/>
                                    </a:solidFill>
                                    <a:latin typeface="Cambria Math" panose="02040503050406030204" pitchFamily="18" charset="0"/>
                                  </a:rPr>
                                  <m:t>𝐵</m:t>
                                </m:r>
                              </m:sub>
                            </m:sSub>
                          </m:num>
                          <m:den>
                            <m:r>
                              <a:rPr kumimoji="1" lang="en-US" altLang="ja-JP" sz="2400" b="0" i="1" smtClean="0">
                                <a:solidFill>
                                  <a:schemeClr val="bg1"/>
                                </a:solidFill>
                                <a:latin typeface="Cambria Math" panose="02040503050406030204" pitchFamily="18" charset="0"/>
                              </a:rPr>
                              <m:t>𝑒</m:t>
                            </m:r>
                          </m:den>
                        </m:f>
                        <m:func>
                          <m:funcPr>
                            <m:ctrlPr>
                              <a:rPr kumimoji="1" lang="en-US" altLang="ja-JP" sz="2400" b="0" i="1" smtClean="0">
                                <a:solidFill>
                                  <a:schemeClr val="bg1"/>
                                </a:solidFill>
                                <a:latin typeface="Cambria Math" panose="02040503050406030204" pitchFamily="18" charset="0"/>
                              </a:rPr>
                            </m:ctrlPr>
                          </m:funcPr>
                          <m:fName>
                            <m:r>
                              <m:rPr>
                                <m:sty m:val="p"/>
                              </m:rPr>
                              <a:rPr kumimoji="1" lang="en-US" altLang="ja-JP" sz="2400" b="0" i="0" smtClean="0">
                                <a:solidFill>
                                  <a:schemeClr val="bg1"/>
                                </a:solidFill>
                                <a:latin typeface="Cambria Math" panose="02040503050406030204" pitchFamily="18" charset="0"/>
                              </a:rPr>
                              <m:t>ln</m:t>
                            </m:r>
                          </m:fName>
                          <m:e>
                            <m:d>
                              <m:dPr>
                                <m:ctrlPr>
                                  <a:rPr kumimoji="1" lang="en-US" altLang="ja-JP" sz="2400" b="0" i="1" smtClean="0">
                                    <a:solidFill>
                                      <a:schemeClr val="bg1"/>
                                    </a:solidFill>
                                    <a:latin typeface="Cambria Math" panose="02040503050406030204" pitchFamily="18" charset="0"/>
                                  </a:rPr>
                                </m:ctrlPr>
                              </m:dPr>
                              <m:e>
                                <m:f>
                                  <m:fPr>
                                    <m:ctrlPr>
                                      <a:rPr lang="en-US" altLang="ja-JP" sz="2400" i="1">
                                        <a:solidFill>
                                          <a:schemeClr val="bg1"/>
                                        </a:solidFill>
                                        <a:latin typeface="Cambria Math" panose="02040503050406030204" pitchFamily="18" charset="0"/>
                                      </a:rPr>
                                    </m:ctrlPr>
                                  </m:fPr>
                                  <m:num>
                                    <m:sSub>
                                      <m:sSubPr>
                                        <m:ctrlPr>
                                          <a:rPr lang="en-US" altLang="ja-JP" sz="2400" i="1">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𝑔</m:t>
                                        </m:r>
                                      </m:e>
                                      <m:sub>
                                        <m:r>
                                          <a:rPr lang="en-US" altLang="ja-JP" sz="2400" i="1">
                                            <a:solidFill>
                                              <a:schemeClr val="bg1"/>
                                            </a:solidFill>
                                            <a:latin typeface="Cambria Math" panose="02040503050406030204" pitchFamily="18" charset="0"/>
                                          </a:rPr>
                                          <m:t>3</m:t>
                                        </m:r>
                                      </m:sub>
                                    </m:sSub>
                                  </m:num>
                                  <m:den>
                                    <m:sSub>
                                      <m:sSubPr>
                                        <m:ctrlPr>
                                          <a:rPr lang="en-US" altLang="ja-JP" sz="2400" i="1">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𝑔</m:t>
                                        </m:r>
                                      </m:e>
                                      <m:sub>
                                        <m:r>
                                          <a:rPr lang="en-US" altLang="ja-JP" sz="2400" i="1">
                                            <a:solidFill>
                                              <a:schemeClr val="bg1"/>
                                            </a:solidFill>
                                            <a:latin typeface="Cambria Math" panose="02040503050406030204" pitchFamily="18" charset="0"/>
                                          </a:rPr>
                                          <m:t>4</m:t>
                                        </m:r>
                                      </m:sub>
                                    </m:sSub>
                                  </m:den>
                                </m:f>
                                <m:f>
                                  <m:fPr>
                                    <m:ctrlPr>
                                      <a:rPr lang="en-US" altLang="ja-JP" sz="2400" i="1">
                                        <a:solidFill>
                                          <a:schemeClr val="bg1"/>
                                        </a:solidFill>
                                        <a:latin typeface="Cambria Math" panose="02040503050406030204" pitchFamily="18" charset="0"/>
                                      </a:rPr>
                                    </m:ctrlPr>
                                  </m:fPr>
                                  <m:num>
                                    <m:r>
                                      <a:rPr lang="en-US" altLang="ja-JP" sz="2400" i="1">
                                        <a:solidFill>
                                          <a:schemeClr val="bg1"/>
                                        </a:solidFill>
                                        <a:latin typeface="Cambria Math" panose="02040503050406030204" pitchFamily="18" charset="0"/>
                                      </a:rPr>
                                      <m:t>𝑥</m:t>
                                    </m:r>
                                  </m:num>
                                  <m:den>
                                    <m:r>
                                      <a:rPr lang="en-US" altLang="ja-JP" sz="2400" i="1">
                                        <a:solidFill>
                                          <a:schemeClr val="bg1"/>
                                        </a:solidFill>
                                        <a:latin typeface="Cambria Math" panose="02040503050406030204" pitchFamily="18" charset="0"/>
                                      </a:rPr>
                                      <m:t>1−</m:t>
                                    </m:r>
                                    <m:r>
                                      <a:rPr lang="en-US" altLang="ja-JP" sz="2400" i="1">
                                        <a:solidFill>
                                          <a:schemeClr val="bg1"/>
                                        </a:solidFill>
                                        <a:latin typeface="Cambria Math" panose="02040503050406030204" pitchFamily="18" charset="0"/>
                                      </a:rPr>
                                      <m:t>𝑥</m:t>
                                    </m:r>
                                  </m:den>
                                </m:f>
                              </m:e>
                            </m:d>
                          </m:e>
                        </m:func>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521219E6-CFA7-4154-868D-D8BA2F5E3FD3}"/>
                    </a:ext>
                  </a:extLst>
                </p:cNvPr>
                <p:cNvSpPr txBox="1">
                  <a:spLocks noRot="1" noChangeAspect="1" noMove="1" noResize="1" noEditPoints="1" noAdjustHandles="1" noChangeArrowheads="1" noChangeShapeType="1" noTextEdit="1"/>
                </p:cNvSpPr>
                <p:nvPr/>
              </p:nvSpPr>
              <p:spPr>
                <a:xfrm>
                  <a:off x="1472686" y="2060741"/>
                  <a:ext cx="3250505" cy="829843"/>
                </a:xfrm>
                <a:prstGeom prst="rect">
                  <a:avLst/>
                </a:prstGeom>
                <a:blipFill>
                  <a:blip r:embed="rId4"/>
                  <a:stretch>
                    <a:fillRect b="-97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53B49D47-063F-426D-BF17-6AB98DC17678}"/>
                    </a:ext>
                  </a:extLst>
                </p:cNvPr>
                <p:cNvSpPr txBox="1"/>
                <p:nvPr/>
              </p:nvSpPr>
              <p:spPr>
                <a:xfrm>
                  <a:off x="5232237" y="1588686"/>
                  <a:ext cx="3206546" cy="1633426"/>
                </a:xfrm>
                <a:prstGeom prst="rect">
                  <a:avLst/>
                </a:prstGeom>
                <a:noFill/>
              </p:spPr>
              <p:txBody>
                <a:bodyPr wrap="square" rtlCol="0">
                  <a:spAutoFit/>
                </a:bodyPr>
                <a:lstStyle/>
                <a:p>
                  <a14:m>
                    <m:oMath xmlns:m="http://schemas.openxmlformats.org/officeDocument/2006/math">
                      <m:sSub>
                        <m:sSubPr>
                          <m:ctrlPr>
                            <a:rPr lang="en-US" altLang="ja-JP" i="1" smtClean="0">
                              <a:solidFill>
                                <a:schemeClr val="bg1"/>
                              </a:solidFill>
                              <a:latin typeface="Cambria Math" panose="02040503050406030204" pitchFamily="18" charset="0"/>
                            </a:rPr>
                          </m:ctrlPr>
                        </m:sSubPr>
                        <m:e>
                          <m:r>
                            <a:rPr lang="en-US" altLang="ja-JP" i="1">
                              <a:solidFill>
                                <a:schemeClr val="bg1"/>
                              </a:solidFill>
                              <a:latin typeface="Cambria Math" panose="02040503050406030204" pitchFamily="18" charset="0"/>
                            </a:rPr>
                            <m:t>𝑘</m:t>
                          </m:r>
                        </m:e>
                        <m:sub>
                          <m:r>
                            <a:rPr lang="en-US" altLang="ja-JP" i="1">
                              <a:solidFill>
                                <a:schemeClr val="bg1"/>
                              </a:solidFill>
                              <a:latin typeface="Cambria Math" panose="02040503050406030204" pitchFamily="18" charset="0"/>
                            </a:rPr>
                            <m:t>𝐵</m:t>
                          </m:r>
                        </m:sub>
                      </m:sSub>
                      <m:r>
                        <a:rPr lang="en-US" altLang="ja-JP" i="1">
                          <a:solidFill>
                            <a:schemeClr val="bg1"/>
                          </a:solidFill>
                          <a:latin typeface="Cambria Math" panose="02040503050406030204" pitchFamily="18" charset="0"/>
                        </a:rPr>
                        <m:t> </m:t>
                      </m:r>
                    </m:oMath>
                  </a14:m>
                  <a:r>
                    <a:rPr kumimoji="1" lang="en-US" altLang="ja-JP" dirty="0">
                      <a:solidFill>
                        <a:schemeClr val="bg1"/>
                      </a:solidFill>
                    </a:rPr>
                    <a:t>:</a:t>
                  </a:r>
                  <a:r>
                    <a:rPr kumimoji="1" lang="ja-JP" altLang="en-US" dirty="0">
                      <a:solidFill>
                        <a:schemeClr val="bg1"/>
                      </a:solidFill>
                    </a:rPr>
                    <a:t>ボルツマン定数</a:t>
                  </a:r>
                  <a:endParaRPr kumimoji="1" lang="en-US" altLang="ja-JP" dirty="0">
                    <a:solidFill>
                      <a:schemeClr val="bg1"/>
                    </a:solidFill>
                  </a:endParaRPr>
                </a:p>
                <a:p>
                  <a:r>
                    <a:rPr lang="en-US" altLang="ja-JP" dirty="0">
                      <a:solidFill>
                        <a:schemeClr val="bg1"/>
                      </a:solidFill>
                    </a:rPr>
                    <a:t>e:</a:t>
                  </a:r>
                  <a:r>
                    <a:rPr lang="ja-JP" altLang="en-US" dirty="0">
                      <a:solidFill>
                        <a:schemeClr val="bg1"/>
                      </a:solidFill>
                    </a:rPr>
                    <a:t>電荷素量</a:t>
                  </a:r>
                  <a:endParaRPr lang="en-US" altLang="ja-JP" dirty="0">
                    <a:solidFill>
                      <a:schemeClr val="bg1"/>
                    </a:solidFill>
                  </a:endParaRPr>
                </a:p>
                <a:p>
                  <a:r>
                    <a:rPr kumimoji="1" lang="en-US" altLang="ja-JP" i="1" dirty="0" err="1">
                      <a:solidFill>
                        <a:schemeClr val="bg1"/>
                      </a:solidFill>
                      <a:latin typeface="Times New Roman" panose="02020603050405020304" pitchFamily="18" charset="0"/>
                      <a:cs typeface="Times New Roman" panose="02020603050405020304" pitchFamily="18" charset="0"/>
                    </a:rPr>
                    <a:t>g</a:t>
                  </a:r>
                  <a:r>
                    <a:rPr kumimoji="1" lang="en-US" altLang="ja-JP" i="1" baseline="-25000" dirty="0" err="1">
                      <a:solidFill>
                        <a:schemeClr val="bg1"/>
                      </a:solidFill>
                      <a:latin typeface="Times New Roman" panose="02020603050405020304" pitchFamily="18" charset="0"/>
                      <a:cs typeface="Times New Roman" panose="02020603050405020304" pitchFamily="18" charset="0"/>
                    </a:rPr>
                    <a:t>i</a:t>
                  </a:r>
                  <a:r>
                    <a:rPr kumimoji="1" lang="en-US" altLang="ja-JP" dirty="0" err="1">
                      <a:solidFill>
                        <a:schemeClr val="bg1"/>
                      </a:solidFill>
                    </a:rPr>
                    <a:t>:</a:t>
                  </a:r>
                  <a:r>
                    <a:rPr kumimoji="1" lang="en-US" altLang="ja-JP" i="1" dirty="0" err="1">
                      <a:solidFill>
                        <a:schemeClr val="bg1"/>
                      </a:solidFill>
                      <a:latin typeface="Times New Roman" panose="02020603050405020304" pitchFamily="18" charset="0"/>
                      <a:cs typeface="Times New Roman" panose="02020603050405020304" pitchFamily="18" charset="0"/>
                    </a:rPr>
                    <a:t>i</a:t>
                  </a:r>
                  <a:r>
                    <a:rPr kumimoji="1" lang="ja-JP" altLang="en-US" dirty="0">
                      <a:solidFill>
                        <a:schemeClr val="bg1"/>
                      </a:solidFill>
                    </a:rPr>
                    <a:t>価のイオンの軌道自由度</a:t>
                  </a:r>
                  <a:r>
                    <a:rPr kumimoji="1" lang="en-US" altLang="ja-JP" dirty="0">
                      <a:solidFill>
                        <a:schemeClr val="bg1"/>
                      </a:solidFill>
                    </a:rPr>
                    <a:t>×</a:t>
                  </a:r>
                  <a:r>
                    <a:rPr kumimoji="1" lang="ja-JP" altLang="en-US" dirty="0">
                      <a:solidFill>
                        <a:schemeClr val="bg1"/>
                      </a:solidFill>
                    </a:rPr>
                    <a:t>スピン自由度</a:t>
                  </a:r>
                  <a:endParaRPr kumimoji="1" lang="en-US" altLang="ja-JP" dirty="0">
                    <a:solidFill>
                      <a:schemeClr val="bg1"/>
                    </a:solidFill>
                  </a:endParaRPr>
                </a:p>
                <a:p>
                  <a:r>
                    <a:rPr lang="en-US" altLang="ja-JP" i="1" dirty="0">
                      <a:solidFill>
                        <a:schemeClr val="bg1"/>
                      </a:solidFill>
                      <a:latin typeface="Times New Roman" panose="02020603050405020304" pitchFamily="18" charset="0"/>
                      <a:cs typeface="Times New Roman" panose="02020603050405020304" pitchFamily="18" charset="0"/>
                    </a:rPr>
                    <a:t>x</a:t>
                  </a:r>
                  <a:r>
                    <a:rPr lang="en-US" altLang="ja-JP" dirty="0">
                      <a:solidFill>
                        <a:schemeClr val="bg1"/>
                      </a:solidFill>
                    </a:rPr>
                    <a:t>:4</a:t>
                  </a:r>
                  <a:r>
                    <a:rPr lang="ja-JP" altLang="en-US" dirty="0">
                      <a:solidFill>
                        <a:schemeClr val="bg1"/>
                      </a:solidFill>
                    </a:rPr>
                    <a:t>価のイオン濃度</a:t>
                  </a:r>
                  <a:endParaRPr kumimoji="1" lang="ja-JP" altLang="en-US" dirty="0"/>
                </a:p>
              </p:txBody>
            </p:sp>
          </mc:Choice>
          <mc:Fallback xmlns="">
            <p:sp>
              <p:nvSpPr>
                <p:cNvPr id="7" name="テキスト ボックス 6">
                  <a:extLst>
                    <a:ext uri="{FF2B5EF4-FFF2-40B4-BE49-F238E27FC236}">
                      <a16:creationId xmlns:a16="http://schemas.microsoft.com/office/drawing/2014/main" id="{53B49D47-063F-426D-BF17-6AB98DC17678}"/>
                    </a:ext>
                  </a:extLst>
                </p:cNvPr>
                <p:cNvSpPr txBox="1">
                  <a:spLocks noRot="1" noChangeAspect="1" noMove="1" noResize="1" noEditPoints="1" noAdjustHandles="1" noChangeArrowheads="1" noChangeShapeType="1" noTextEdit="1"/>
                </p:cNvSpPr>
                <p:nvPr/>
              </p:nvSpPr>
              <p:spPr>
                <a:xfrm>
                  <a:off x="5232237" y="1588686"/>
                  <a:ext cx="3206546" cy="1633426"/>
                </a:xfrm>
                <a:prstGeom prst="rect">
                  <a:avLst/>
                </a:prstGeom>
                <a:blipFill>
                  <a:blip r:embed="rId5"/>
                  <a:stretch>
                    <a:fillRect l="-1695" t="-3292" b="-5761"/>
                  </a:stretch>
                </a:blipFill>
              </p:spPr>
              <p:txBody>
                <a:bodyPr/>
                <a:lstStyle/>
                <a:p>
                  <a:r>
                    <a:rPr lang="ja-JP" altLang="en-US">
                      <a:noFill/>
                    </a:rPr>
                    <a:t> </a:t>
                  </a:r>
                </a:p>
              </p:txBody>
            </p:sp>
          </mc:Fallback>
        </mc:AlternateContent>
      </p:grpSp>
      <p:grpSp>
        <p:nvGrpSpPr>
          <p:cNvPr id="51" name="グループ化 50">
            <a:extLst>
              <a:ext uri="{FF2B5EF4-FFF2-40B4-BE49-F238E27FC236}">
                <a16:creationId xmlns:a16="http://schemas.microsoft.com/office/drawing/2014/main" id="{FD07C27C-2944-45E6-8E14-8E72A3EE2563}"/>
              </a:ext>
            </a:extLst>
          </p:cNvPr>
          <p:cNvGrpSpPr/>
          <p:nvPr/>
        </p:nvGrpSpPr>
        <p:grpSpPr>
          <a:xfrm>
            <a:off x="198731" y="3642097"/>
            <a:ext cx="4640722" cy="2354506"/>
            <a:chOff x="196290" y="3536272"/>
            <a:chExt cx="4640722" cy="2354506"/>
          </a:xfrm>
        </p:grpSpPr>
        <p:grpSp>
          <p:nvGrpSpPr>
            <p:cNvPr id="47" name="グループ化 46">
              <a:extLst>
                <a:ext uri="{FF2B5EF4-FFF2-40B4-BE49-F238E27FC236}">
                  <a16:creationId xmlns:a16="http://schemas.microsoft.com/office/drawing/2014/main" id="{F4C0A508-F050-43EB-BA84-7CDA29E89D33}"/>
                </a:ext>
              </a:extLst>
            </p:cNvPr>
            <p:cNvGrpSpPr/>
            <p:nvPr/>
          </p:nvGrpSpPr>
          <p:grpSpPr>
            <a:xfrm>
              <a:off x="879987" y="3536272"/>
              <a:ext cx="3957025" cy="2354506"/>
              <a:chOff x="2236764" y="3828640"/>
              <a:chExt cx="3957025" cy="2354506"/>
            </a:xfrm>
          </p:grpSpPr>
          <p:grpSp>
            <p:nvGrpSpPr>
              <p:cNvPr id="9" name="グループ化 8">
                <a:extLst>
                  <a:ext uri="{FF2B5EF4-FFF2-40B4-BE49-F238E27FC236}">
                    <a16:creationId xmlns:a16="http://schemas.microsoft.com/office/drawing/2014/main" id="{0D672349-7866-4241-8EBF-27F9DE5E4577}"/>
                  </a:ext>
                </a:extLst>
              </p:cNvPr>
              <p:cNvGrpSpPr/>
              <p:nvPr/>
            </p:nvGrpSpPr>
            <p:grpSpPr>
              <a:xfrm>
                <a:off x="2236764" y="3828640"/>
                <a:ext cx="3957025" cy="1574800"/>
                <a:chOff x="418834" y="684404"/>
                <a:chExt cx="3957025" cy="1574800"/>
              </a:xfrm>
            </p:grpSpPr>
            <p:cxnSp>
              <p:nvCxnSpPr>
                <p:cNvPr id="10" name="直線コネクタ 9">
                  <a:extLst>
                    <a:ext uri="{FF2B5EF4-FFF2-40B4-BE49-F238E27FC236}">
                      <a16:creationId xmlns:a16="http://schemas.microsoft.com/office/drawing/2014/main" id="{E5AC64E4-9AA9-423E-9E50-079587A48BB8}"/>
                    </a:ext>
                  </a:extLst>
                </p:cNvPr>
                <p:cNvCxnSpPr/>
                <p:nvPr/>
              </p:nvCxnSpPr>
              <p:spPr>
                <a:xfrm>
                  <a:off x="418834" y="1996681"/>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C168251-7C9E-4140-BD4B-6F3C69DD54AB}"/>
                    </a:ext>
                  </a:extLst>
                </p:cNvPr>
                <p:cNvCxnSpPr/>
                <p:nvPr/>
              </p:nvCxnSpPr>
              <p:spPr>
                <a:xfrm>
                  <a:off x="418834" y="1852665"/>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7771A79-4525-48A3-9965-E0EADA511C3E}"/>
                    </a:ext>
                  </a:extLst>
                </p:cNvPr>
                <p:cNvCxnSpPr/>
                <p:nvPr/>
              </p:nvCxnSpPr>
              <p:spPr>
                <a:xfrm>
                  <a:off x="418834" y="2140697"/>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84DBC71-1EEA-49A3-96B0-13DFE664BDBF}"/>
                    </a:ext>
                  </a:extLst>
                </p:cNvPr>
                <p:cNvCxnSpPr/>
                <p:nvPr/>
              </p:nvCxnSpPr>
              <p:spPr>
                <a:xfrm>
                  <a:off x="418834" y="1420617"/>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8B2FCE6-B8BA-4F70-924E-57D61FEDC0A5}"/>
                    </a:ext>
                  </a:extLst>
                </p:cNvPr>
                <p:cNvCxnSpPr/>
                <p:nvPr/>
              </p:nvCxnSpPr>
              <p:spPr>
                <a:xfrm>
                  <a:off x="418834" y="1276601"/>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5D415658-20AD-42FC-AA5F-784589C25B86}"/>
                    </a:ext>
                  </a:extLst>
                </p:cNvPr>
                <p:cNvCxnSpPr/>
                <p:nvPr/>
              </p:nvCxnSpPr>
              <p:spPr>
                <a:xfrm flipV="1">
                  <a:off x="490842" y="2028493"/>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66DE3A4E-EC5D-46EA-9C60-0FA767A301A8}"/>
                    </a:ext>
                  </a:extLst>
                </p:cNvPr>
                <p:cNvCxnSpPr>
                  <a:cxnSpLocks/>
                </p:cNvCxnSpPr>
                <p:nvPr/>
              </p:nvCxnSpPr>
              <p:spPr>
                <a:xfrm flipV="1">
                  <a:off x="634858" y="1888669"/>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77C76491-18F4-4AFB-9AB2-2BE6407A6F1A}"/>
                    </a:ext>
                  </a:extLst>
                </p:cNvPr>
                <p:cNvCxnSpPr/>
                <p:nvPr/>
              </p:nvCxnSpPr>
              <p:spPr>
                <a:xfrm flipV="1">
                  <a:off x="778874" y="1742451"/>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E28FF007-FFDD-4BC4-8D0B-9CD7AAB20E9A}"/>
                    </a:ext>
                  </a:extLst>
                </p:cNvPr>
                <p:cNvCxnSpPr>
                  <a:cxnSpLocks/>
                </p:cNvCxnSpPr>
                <p:nvPr/>
              </p:nvCxnSpPr>
              <p:spPr>
                <a:xfrm>
                  <a:off x="896254" y="1996681"/>
                  <a:ext cx="0" cy="24783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60A0966-4226-441E-9B91-FD7403BD6147}"/>
                    </a:ext>
                  </a:extLst>
                </p:cNvPr>
                <p:cNvSpPr txBox="1"/>
                <p:nvPr/>
              </p:nvSpPr>
              <p:spPr>
                <a:xfrm>
                  <a:off x="418834" y="686252"/>
                  <a:ext cx="921629" cy="399216"/>
                </a:xfrm>
                <a:prstGeom prst="rect">
                  <a:avLst/>
                </a:prstGeom>
                <a:noFill/>
              </p:spPr>
              <p:txBody>
                <a:bodyPr wrap="square" rtlCol="0">
                  <a:spAutoFit/>
                </a:bodyPr>
                <a:lstStyle/>
                <a:p>
                  <a:r>
                    <a:rPr kumimoji="1" lang="en-US" altLang="ja-JP" sz="2000" dirty="0"/>
                    <a:t>LS Fe</a:t>
                  </a:r>
                  <a:r>
                    <a:rPr kumimoji="1" lang="en-US" altLang="ja-JP" sz="2000" baseline="30000" dirty="0"/>
                    <a:t>4+</a:t>
                  </a:r>
                  <a:r>
                    <a:rPr kumimoji="1" lang="en-US" altLang="ja-JP" sz="2000" dirty="0"/>
                    <a:t> </a:t>
                  </a:r>
                  <a:endParaRPr kumimoji="1" lang="ja-JP" altLang="en-US" sz="2000" baseline="30000" dirty="0"/>
                </a:p>
              </p:txBody>
            </p:sp>
            <p:cxnSp>
              <p:nvCxnSpPr>
                <p:cNvPr id="20" name="直線コネクタ 19">
                  <a:extLst>
                    <a:ext uri="{FF2B5EF4-FFF2-40B4-BE49-F238E27FC236}">
                      <a16:creationId xmlns:a16="http://schemas.microsoft.com/office/drawing/2014/main" id="{FC0AE49B-5788-4EC5-9C28-8EC3618F3CF4}"/>
                    </a:ext>
                  </a:extLst>
                </p:cNvPr>
                <p:cNvCxnSpPr/>
                <p:nvPr/>
              </p:nvCxnSpPr>
              <p:spPr>
                <a:xfrm>
                  <a:off x="1998804" y="2011368"/>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D9F0501-B30B-414B-A548-7041D4C48008}"/>
                    </a:ext>
                  </a:extLst>
                </p:cNvPr>
                <p:cNvCxnSpPr/>
                <p:nvPr/>
              </p:nvCxnSpPr>
              <p:spPr>
                <a:xfrm>
                  <a:off x="1998804" y="1867352"/>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38DCF37-396A-4C70-B122-02C8282933CE}"/>
                    </a:ext>
                  </a:extLst>
                </p:cNvPr>
                <p:cNvCxnSpPr/>
                <p:nvPr/>
              </p:nvCxnSpPr>
              <p:spPr>
                <a:xfrm>
                  <a:off x="1998804" y="2155384"/>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5574604-102C-4CD3-B325-CF1FC9DA7720}"/>
                    </a:ext>
                  </a:extLst>
                </p:cNvPr>
                <p:cNvCxnSpPr/>
                <p:nvPr/>
              </p:nvCxnSpPr>
              <p:spPr>
                <a:xfrm>
                  <a:off x="1998804" y="1435304"/>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D68D941-CBBB-4F57-87D7-B83B887AC527}"/>
                    </a:ext>
                  </a:extLst>
                </p:cNvPr>
                <p:cNvCxnSpPr/>
                <p:nvPr/>
              </p:nvCxnSpPr>
              <p:spPr>
                <a:xfrm>
                  <a:off x="1998804" y="1291288"/>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09D56CD-5EC6-40C8-93E4-DB5C99DD16BC}"/>
                    </a:ext>
                  </a:extLst>
                </p:cNvPr>
                <p:cNvCxnSpPr/>
                <p:nvPr/>
              </p:nvCxnSpPr>
              <p:spPr>
                <a:xfrm flipV="1">
                  <a:off x="2070812" y="2043180"/>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25D3597C-5AB6-45F8-9CDF-136A5D799E08}"/>
                    </a:ext>
                  </a:extLst>
                </p:cNvPr>
                <p:cNvCxnSpPr>
                  <a:cxnSpLocks/>
                </p:cNvCxnSpPr>
                <p:nvPr/>
              </p:nvCxnSpPr>
              <p:spPr>
                <a:xfrm flipV="1">
                  <a:off x="2214828" y="1903356"/>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9A9FD21F-76DD-471C-BED5-9481F4363018}"/>
                    </a:ext>
                  </a:extLst>
                </p:cNvPr>
                <p:cNvCxnSpPr/>
                <p:nvPr/>
              </p:nvCxnSpPr>
              <p:spPr>
                <a:xfrm flipV="1">
                  <a:off x="2358844" y="1757138"/>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55C18751-D969-4F37-B9D8-BC36E7F795F6}"/>
                    </a:ext>
                  </a:extLst>
                </p:cNvPr>
                <p:cNvCxnSpPr>
                  <a:cxnSpLocks/>
                </p:cNvCxnSpPr>
                <p:nvPr/>
              </p:nvCxnSpPr>
              <p:spPr>
                <a:xfrm>
                  <a:off x="2476224" y="2011368"/>
                  <a:ext cx="0" cy="24783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F074CF4-BE4F-4F22-BF36-2A242D9164F1}"/>
                    </a:ext>
                  </a:extLst>
                </p:cNvPr>
                <p:cNvCxnSpPr/>
                <p:nvPr/>
              </p:nvCxnSpPr>
              <p:spPr>
                <a:xfrm>
                  <a:off x="3552677" y="1996788"/>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E28C18F-1008-44DA-84DF-DB73E5809297}"/>
                    </a:ext>
                  </a:extLst>
                </p:cNvPr>
                <p:cNvCxnSpPr/>
                <p:nvPr/>
              </p:nvCxnSpPr>
              <p:spPr>
                <a:xfrm>
                  <a:off x="3552677" y="1852772"/>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7668A3C-3BD2-4B72-9242-3BB88D5A826A}"/>
                    </a:ext>
                  </a:extLst>
                </p:cNvPr>
                <p:cNvCxnSpPr/>
                <p:nvPr/>
              </p:nvCxnSpPr>
              <p:spPr>
                <a:xfrm>
                  <a:off x="3552677" y="2140804"/>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5624DEA-25B5-45CC-9120-CC1237754F6E}"/>
                    </a:ext>
                  </a:extLst>
                </p:cNvPr>
                <p:cNvCxnSpPr/>
                <p:nvPr/>
              </p:nvCxnSpPr>
              <p:spPr>
                <a:xfrm>
                  <a:off x="3552677" y="1420724"/>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EE543C9-1030-485B-9DED-186962896CC4}"/>
                    </a:ext>
                  </a:extLst>
                </p:cNvPr>
                <p:cNvCxnSpPr/>
                <p:nvPr/>
              </p:nvCxnSpPr>
              <p:spPr>
                <a:xfrm>
                  <a:off x="3552677" y="1276708"/>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9DA18162-CE57-4D12-8D29-0266FD9A3ADE}"/>
                    </a:ext>
                  </a:extLst>
                </p:cNvPr>
                <p:cNvCxnSpPr/>
                <p:nvPr/>
              </p:nvCxnSpPr>
              <p:spPr>
                <a:xfrm flipV="1">
                  <a:off x="3616089" y="2028493"/>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A2F2AE5E-82E5-4A39-9F45-53B145412ADD}"/>
                    </a:ext>
                  </a:extLst>
                </p:cNvPr>
                <p:cNvCxnSpPr>
                  <a:cxnSpLocks/>
                </p:cNvCxnSpPr>
                <p:nvPr/>
              </p:nvCxnSpPr>
              <p:spPr>
                <a:xfrm flipV="1">
                  <a:off x="3768701" y="1888776"/>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F4933747-8AB1-4B14-9B32-285654B8378B}"/>
                    </a:ext>
                  </a:extLst>
                </p:cNvPr>
                <p:cNvCxnSpPr/>
                <p:nvPr/>
              </p:nvCxnSpPr>
              <p:spPr>
                <a:xfrm flipV="1">
                  <a:off x="3912717" y="1742558"/>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EC82773-FB62-4C91-A2AA-D4724F8C4DAA}"/>
                    </a:ext>
                  </a:extLst>
                </p:cNvPr>
                <p:cNvCxnSpPr>
                  <a:cxnSpLocks/>
                </p:cNvCxnSpPr>
                <p:nvPr/>
              </p:nvCxnSpPr>
              <p:spPr>
                <a:xfrm>
                  <a:off x="4030097" y="1996788"/>
                  <a:ext cx="0" cy="24783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2131A2D2-C2C2-469D-9169-C7F791427B35}"/>
                    </a:ext>
                  </a:extLst>
                </p:cNvPr>
                <p:cNvCxnSpPr>
                  <a:cxnSpLocks/>
                </p:cNvCxnSpPr>
                <p:nvPr/>
              </p:nvCxnSpPr>
              <p:spPr>
                <a:xfrm>
                  <a:off x="2587702" y="1882252"/>
                  <a:ext cx="0" cy="24783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DF5C45E2-0E3C-47DF-831A-B3A9905922BA}"/>
                    </a:ext>
                  </a:extLst>
                </p:cNvPr>
                <p:cNvCxnSpPr/>
                <p:nvPr/>
              </p:nvCxnSpPr>
              <p:spPr>
                <a:xfrm flipV="1">
                  <a:off x="3741531" y="1320486"/>
                  <a:ext cx="0" cy="2160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4945D398-724D-4A68-B9FD-7A8E33BD419E}"/>
                    </a:ext>
                  </a:extLst>
                </p:cNvPr>
                <p:cNvSpPr txBox="1"/>
                <p:nvPr/>
              </p:nvSpPr>
              <p:spPr>
                <a:xfrm>
                  <a:off x="1896444" y="686252"/>
                  <a:ext cx="921629" cy="400110"/>
                </a:xfrm>
                <a:prstGeom prst="rect">
                  <a:avLst/>
                </a:prstGeom>
                <a:noFill/>
              </p:spPr>
              <p:txBody>
                <a:bodyPr wrap="square" rtlCol="0">
                  <a:spAutoFit/>
                </a:bodyPr>
                <a:lstStyle/>
                <a:p>
                  <a:r>
                    <a:rPr kumimoji="1" lang="en-US" altLang="ja-JP" sz="2000" dirty="0"/>
                    <a:t>LS Fe</a:t>
                  </a:r>
                  <a:r>
                    <a:rPr lang="en-US" altLang="ja-JP" sz="2000" baseline="30000" dirty="0"/>
                    <a:t>3</a:t>
                  </a:r>
                  <a:r>
                    <a:rPr kumimoji="1" lang="en-US" altLang="ja-JP" sz="2000" baseline="30000" dirty="0"/>
                    <a:t>+</a:t>
                  </a:r>
                  <a:r>
                    <a:rPr kumimoji="1" lang="en-US" altLang="ja-JP" sz="2000" dirty="0"/>
                    <a:t> </a:t>
                  </a:r>
                  <a:endParaRPr kumimoji="1" lang="ja-JP" altLang="en-US" sz="2000" baseline="30000" dirty="0"/>
                </a:p>
              </p:txBody>
            </p:sp>
            <p:sp>
              <p:nvSpPr>
                <p:cNvPr id="42" name="テキスト ボックス 41">
                  <a:extLst>
                    <a:ext uri="{FF2B5EF4-FFF2-40B4-BE49-F238E27FC236}">
                      <a16:creationId xmlns:a16="http://schemas.microsoft.com/office/drawing/2014/main" id="{1183ADE2-24F8-47FB-BDEA-87A6F838FEE4}"/>
                    </a:ext>
                  </a:extLst>
                </p:cNvPr>
                <p:cNvSpPr txBox="1"/>
                <p:nvPr/>
              </p:nvSpPr>
              <p:spPr>
                <a:xfrm>
                  <a:off x="3528134" y="684404"/>
                  <a:ext cx="847725" cy="400110"/>
                </a:xfrm>
                <a:prstGeom prst="rect">
                  <a:avLst/>
                </a:prstGeom>
                <a:noFill/>
              </p:spPr>
              <p:txBody>
                <a:bodyPr wrap="square" rtlCol="0">
                  <a:spAutoFit/>
                </a:bodyPr>
                <a:lstStyle/>
                <a:p>
                  <a:r>
                    <a:rPr lang="en-US" altLang="ja-JP" sz="2000" dirty="0"/>
                    <a:t>I</a:t>
                  </a:r>
                  <a:r>
                    <a:rPr kumimoji="1" lang="en-US" altLang="ja-JP" sz="2000" dirty="0"/>
                    <a:t>S Fe</a:t>
                  </a:r>
                  <a:r>
                    <a:rPr lang="en-US" altLang="ja-JP" sz="2000" baseline="30000" dirty="0"/>
                    <a:t>3</a:t>
                  </a:r>
                  <a:r>
                    <a:rPr kumimoji="1" lang="en-US" altLang="ja-JP" sz="2000" baseline="30000" dirty="0"/>
                    <a:t>+</a:t>
                  </a:r>
                  <a:endParaRPr kumimoji="1" lang="ja-JP" altLang="en-US" sz="2000" baseline="30000" dirty="0"/>
                </a:p>
              </p:txBody>
            </p:sp>
          </p:grpSp>
          <p:graphicFrame>
            <p:nvGraphicFramePr>
              <p:cNvPr id="43" name="オブジェクト 42">
                <a:extLst>
                  <a:ext uri="{FF2B5EF4-FFF2-40B4-BE49-F238E27FC236}">
                    <a16:creationId xmlns:a16="http://schemas.microsoft.com/office/drawing/2014/main" id="{46DFD87A-C63A-4CCB-A84B-916CC2B16A24}"/>
                  </a:ext>
                </a:extLst>
              </p:cNvPr>
              <p:cNvGraphicFramePr>
                <a:graphicFrameLocks noChangeAspect="1"/>
              </p:cNvGraphicFramePr>
              <p:nvPr/>
            </p:nvGraphicFramePr>
            <p:xfrm>
              <a:off x="2236764" y="5780938"/>
              <a:ext cx="716910" cy="402208"/>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43" name="オブジェクト 42">
                            <a:extLst>
                              <a:ext uri="{FF2B5EF4-FFF2-40B4-BE49-F238E27FC236}">
                                <a16:creationId xmlns:a16="http://schemas.microsoft.com/office/drawing/2014/main" id="{46DFD87A-C63A-4CCB-A84B-916CC2B16A24}"/>
                              </a:ext>
                            </a:extLst>
                          </p:cNvPr>
                          <p:cNvPicPr/>
                          <p:nvPr/>
                        </p:nvPicPr>
                        <p:blipFill>
                          <a:blip r:embed="rId7"/>
                          <a:stretch>
                            <a:fillRect/>
                          </a:stretch>
                        </p:blipFill>
                        <p:spPr>
                          <a:xfrm>
                            <a:off x="2236764" y="5780938"/>
                            <a:ext cx="716910" cy="402208"/>
                          </a:xfrm>
                          <a:prstGeom prst="rect">
                            <a:avLst/>
                          </a:prstGeom>
                        </p:spPr>
                      </p:pic>
                    </p:oleObj>
                  </mc:Fallback>
                </mc:AlternateContent>
              </a:graphicData>
            </a:graphic>
          </p:graphicFrame>
          <p:graphicFrame>
            <p:nvGraphicFramePr>
              <p:cNvPr id="44" name="オブジェクト 43">
                <a:extLst>
                  <a:ext uri="{FF2B5EF4-FFF2-40B4-BE49-F238E27FC236}">
                    <a16:creationId xmlns:a16="http://schemas.microsoft.com/office/drawing/2014/main" id="{0405CA48-73A5-43C5-B896-43E134714F36}"/>
                  </a:ext>
                </a:extLst>
              </p:cNvPr>
              <p:cNvGraphicFramePr>
                <a:graphicFrameLocks noChangeAspect="1"/>
              </p:cNvGraphicFramePr>
              <p:nvPr/>
            </p:nvGraphicFramePr>
            <p:xfrm>
              <a:off x="3816734" y="5768931"/>
              <a:ext cx="716910" cy="402208"/>
            </p:xfrm>
            <a:graphic>
              <a:graphicData uri="http://schemas.openxmlformats.org/presentationml/2006/ole">
                <mc:AlternateContent xmlns:mc="http://schemas.openxmlformats.org/markup-compatibility/2006">
                  <mc:Choice xmlns:v="urn:schemas-microsoft-com:vml" Requires="v">
                    <p:oleObj name="Equation" r:id="rId8" imgW="419040" imgH="228600" progId="Equation.DSMT4">
                      <p:embed/>
                    </p:oleObj>
                  </mc:Choice>
                  <mc:Fallback>
                    <p:oleObj name="Equation" r:id="rId8" imgW="419040" imgH="228600" progId="Equation.DSMT4">
                      <p:embed/>
                      <p:pic>
                        <p:nvPicPr>
                          <p:cNvPr id="44" name="オブジェクト 43">
                            <a:extLst>
                              <a:ext uri="{FF2B5EF4-FFF2-40B4-BE49-F238E27FC236}">
                                <a16:creationId xmlns:a16="http://schemas.microsoft.com/office/drawing/2014/main" id="{0405CA48-73A5-43C5-B896-43E134714F36}"/>
                              </a:ext>
                            </a:extLst>
                          </p:cNvPr>
                          <p:cNvPicPr/>
                          <p:nvPr/>
                        </p:nvPicPr>
                        <p:blipFill>
                          <a:blip r:embed="rId9"/>
                          <a:stretch>
                            <a:fillRect/>
                          </a:stretch>
                        </p:blipFill>
                        <p:spPr>
                          <a:xfrm>
                            <a:off x="3816734" y="5768931"/>
                            <a:ext cx="716910" cy="402208"/>
                          </a:xfrm>
                          <a:prstGeom prst="rect">
                            <a:avLst/>
                          </a:prstGeom>
                        </p:spPr>
                      </p:pic>
                    </p:oleObj>
                  </mc:Fallback>
                </mc:AlternateContent>
              </a:graphicData>
            </a:graphic>
          </p:graphicFrame>
          <p:graphicFrame>
            <p:nvGraphicFramePr>
              <p:cNvPr id="45" name="オブジェクト 44">
                <a:extLst>
                  <a:ext uri="{FF2B5EF4-FFF2-40B4-BE49-F238E27FC236}">
                    <a16:creationId xmlns:a16="http://schemas.microsoft.com/office/drawing/2014/main" id="{8EF66707-5F3E-4832-8D6C-FAB7221390DE}"/>
                  </a:ext>
                </a:extLst>
              </p:cNvPr>
              <p:cNvGraphicFramePr>
                <a:graphicFrameLocks noChangeAspect="1"/>
              </p:cNvGraphicFramePr>
              <p:nvPr/>
            </p:nvGraphicFramePr>
            <p:xfrm>
              <a:off x="5300594" y="5781508"/>
              <a:ext cx="847725" cy="401638"/>
            </p:xfrm>
            <a:graphic>
              <a:graphicData uri="http://schemas.openxmlformats.org/presentationml/2006/ole">
                <mc:AlternateContent xmlns:mc="http://schemas.openxmlformats.org/markup-compatibility/2006">
                  <mc:Choice xmlns:v="urn:schemas-microsoft-com:vml" Requires="v">
                    <p:oleObj name="Equation" r:id="rId10" imgW="495000" imgH="228600" progId="Equation.DSMT4">
                      <p:embed/>
                    </p:oleObj>
                  </mc:Choice>
                  <mc:Fallback>
                    <p:oleObj name="Equation" r:id="rId10" imgW="495000" imgH="228600" progId="Equation.DSMT4">
                      <p:embed/>
                      <p:pic>
                        <p:nvPicPr>
                          <p:cNvPr id="45" name="オブジェクト 44">
                            <a:extLst>
                              <a:ext uri="{FF2B5EF4-FFF2-40B4-BE49-F238E27FC236}">
                                <a16:creationId xmlns:a16="http://schemas.microsoft.com/office/drawing/2014/main" id="{8EF66707-5F3E-4832-8D6C-FAB7221390DE}"/>
                              </a:ext>
                            </a:extLst>
                          </p:cNvPr>
                          <p:cNvPicPr/>
                          <p:nvPr/>
                        </p:nvPicPr>
                        <p:blipFill>
                          <a:blip r:embed="rId11"/>
                          <a:stretch>
                            <a:fillRect/>
                          </a:stretch>
                        </p:blipFill>
                        <p:spPr>
                          <a:xfrm>
                            <a:off x="5300594" y="5781508"/>
                            <a:ext cx="847725" cy="401638"/>
                          </a:xfrm>
                          <a:prstGeom prst="rect">
                            <a:avLst/>
                          </a:prstGeom>
                        </p:spPr>
                      </p:pic>
                    </p:oleObj>
                  </mc:Fallback>
                </mc:AlternateContent>
              </a:graphicData>
            </a:graphic>
          </p:graphicFrame>
        </p:grpSp>
        <p:sp>
          <p:nvSpPr>
            <p:cNvPr id="8" name="テキスト ボックス 7">
              <a:extLst>
                <a:ext uri="{FF2B5EF4-FFF2-40B4-BE49-F238E27FC236}">
                  <a16:creationId xmlns:a16="http://schemas.microsoft.com/office/drawing/2014/main" id="{29492853-DE05-4934-A077-3005D8B8783F}"/>
                </a:ext>
              </a:extLst>
            </p:cNvPr>
            <p:cNvSpPr txBox="1"/>
            <p:nvPr/>
          </p:nvSpPr>
          <p:spPr>
            <a:xfrm>
              <a:off x="196290" y="4043954"/>
              <a:ext cx="372218" cy="369332"/>
            </a:xfrm>
            <a:prstGeom prst="rect">
              <a:avLst/>
            </a:prstGeom>
            <a:noFill/>
          </p:spPr>
          <p:txBody>
            <a:bodyPr wrap="none" rtlCol="0">
              <a:spAutoFit/>
            </a:bodyPr>
            <a:lstStyle/>
            <a:p>
              <a:r>
                <a:rPr kumimoji="1" lang="en-US" altLang="ja-JP" dirty="0" err="1"/>
                <a:t>e</a:t>
              </a:r>
              <a:r>
                <a:rPr kumimoji="1" lang="en-US" altLang="ja-JP" baseline="-25000" dirty="0" err="1"/>
                <a:t>g</a:t>
              </a:r>
              <a:endParaRPr kumimoji="1" lang="ja-JP" altLang="en-US" dirty="0"/>
            </a:p>
          </p:txBody>
        </p:sp>
        <p:sp>
          <p:nvSpPr>
            <p:cNvPr id="46" name="テキスト ボックス 45">
              <a:extLst>
                <a:ext uri="{FF2B5EF4-FFF2-40B4-BE49-F238E27FC236}">
                  <a16:creationId xmlns:a16="http://schemas.microsoft.com/office/drawing/2014/main" id="{F952F214-A2CF-49B3-892D-138A3503D84C}"/>
                </a:ext>
              </a:extLst>
            </p:cNvPr>
            <p:cNvSpPr txBox="1"/>
            <p:nvPr/>
          </p:nvSpPr>
          <p:spPr>
            <a:xfrm>
              <a:off x="196290" y="4673372"/>
              <a:ext cx="412292" cy="369332"/>
            </a:xfrm>
            <a:prstGeom prst="rect">
              <a:avLst/>
            </a:prstGeom>
            <a:noFill/>
          </p:spPr>
          <p:txBody>
            <a:bodyPr wrap="none" rtlCol="0">
              <a:spAutoFit/>
            </a:bodyPr>
            <a:lstStyle/>
            <a:p>
              <a:r>
                <a:rPr kumimoji="1" lang="en-US" altLang="ja-JP" dirty="0"/>
                <a:t>t</a:t>
              </a:r>
              <a:r>
                <a:rPr kumimoji="1" lang="en-US" altLang="ja-JP" baseline="-25000" dirty="0"/>
                <a:t>2g</a:t>
              </a:r>
              <a:endParaRPr kumimoji="1" lang="ja-JP" altLang="en-US" dirty="0"/>
            </a:p>
          </p:txBody>
        </p:sp>
      </p:grpSp>
      <p:pic>
        <p:nvPicPr>
          <p:cNvPr id="52" name="Picture 2" descr="K:\web\ynu-logo\base04-1.jpg">
            <a:extLst>
              <a:ext uri="{FF2B5EF4-FFF2-40B4-BE49-F238E27FC236}">
                <a16:creationId xmlns:a16="http://schemas.microsoft.com/office/drawing/2014/main" id="{3FDACE62-F6A7-4BDA-AB6B-0DB1D2D2446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グループ化 58">
            <a:extLst>
              <a:ext uri="{FF2B5EF4-FFF2-40B4-BE49-F238E27FC236}">
                <a16:creationId xmlns:a16="http://schemas.microsoft.com/office/drawing/2014/main" id="{6263514B-A353-4A7E-A76F-A97E893616CF}"/>
              </a:ext>
            </a:extLst>
          </p:cNvPr>
          <p:cNvGrpSpPr/>
          <p:nvPr/>
        </p:nvGrpSpPr>
        <p:grpSpPr>
          <a:xfrm>
            <a:off x="5632332" y="4248981"/>
            <a:ext cx="2180492" cy="2442410"/>
            <a:chOff x="5632332" y="4248981"/>
            <a:chExt cx="2180492" cy="2442410"/>
          </a:xfrm>
        </p:grpSpPr>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48CF423E-0404-428F-9459-E931491A4CAE}"/>
                    </a:ext>
                  </a:extLst>
                </p:cNvPr>
                <p:cNvSpPr txBox="1"/>
                <p:nvPr/>
              </p:nvSpPr>
              <p:spPr>
                <a:xfrm>
                  <a:off x="6375186" y="6322059"/>
                  <a:ext cx="1437638" cy="369332"/>
                </a:xfrm>
                <a:prstGeom prst="rect">
                  <a:avLst/>
                </a:prstGeom>
                <a:noFill/>
              </p:spPr>
              <p:txBody>
                <a:bodyPr wrap="none" rtlCol="0">
                  <a:spAutoFit/>
                </a:bodyPr>
                <a:lstStyle/>
                <a:p>
                  <a:r>
                    <a:rPr lang="en-US" altLang="ja-JP" dirty="0">
                      <a:solidFill>
                        <a:schemeClr val="bg1"/>
                      </a:solidFill>
                    </a:rPr>
                    <a:t>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𝑆</m:t>
                          </m:r>
                        </m:e>
                        <m:sub>
                          <m:r>
                            <a:rPr lang="en-US" altLang="ja-JP" i="1">
                              <a:solidFill>
                                <a:schemeClr val="tx1"/>
                              </a:solidFill>
                              <a:latin typeface="Cambria Math" panose="02040503050406030204" pitchFamily="18" charset="0"/>
                              <a:ea typeface="Cambria Math" panose="02040503050406030204" pitchFamily="18" charset="0"/>
                            </a:rPr>
                            <m:t>∞</m:t>
                          </m:r>
                        </m:sub>
                      </m:sSub>
                    </m:oMath>
                  </a14:m>
                  <a:r>
                    <a:rPr kumimoji="1" lang="ja-JP" altLang="en-US" dirty="0"/>
                    <a:t>の理論値</a:t>
                  </a:r>
                </a:p>
              </p:txBody>
            </p:sp>
          </mc:Choice>
          <mc:Fallback xmlns="">
            <p:sp>
              <p:nvSpPr>
                <p:cNvPr id="53" name="テキスト ボックス 52">
                  <a:extLst>
                    <a:ext uri="{FF2B5EF4-FFF2-40B4-BE49-F238E27FC236}">
                      <a16:creationId xmlns:a16="http://schemas.microsoft.com/office/drawing/2014/main" id="{48CF423E-0404-428F-9459-E931491A4CAE}"/>
                    </a:ext>
                  </a:extLst>
                </p:cNvPr>
                <p:cNvSpPr txBox="1">
                  <a:spLocks noRot="1" noChangeAspect="1" noMove="1" noResize="1" noEditPoints="1" noAdjustHandles="1" noChangeArrowheads="1" noChangeShapeType="1" noTextEdit="1"/>
                </p:cNvSpPr>
                <p:nvPr/>
              </p:nvSpPr>
              <p:spPr>
                <a:xfrm>
                  <a:off x="6375186" y="6322059"/>
                  <a:ext cx="1437638" cy="369332"/>
                </a:xfrm>
                <a:prstGeom prst="rect">
                  <a:avLst/>
                </a:prstGeom>
                <a:blipFill>
                  <a:blip r:embed="rId13"/>
                  <a:stretch>
                    <a:fillRect t="-13115" r="-3390" b="-19672"/>
                  </a:stretch>
                </a:blipFill>
              </p:spPr>
              <p:txBody>
                <a:bodyPr/>
                <a:lstStyle/>
                <a:p>
                  <a:r>
                    <a:rPr lang="ja-JP" altLang="en-US">
                      <a:noFill/>
                    </a:rPr>
                    <a:t> </a:t>
                  </a:r>
                </a:p>
              </p:txBody>
            </p:sp>
          </mc:Fallback>
        </mc:AlternateContent>
        <p:sp>
          <p:nvSpPr>
            <p:cNvPr id="54" name="テキスト ボックス 53">
              <a:extLst>
                <a:ext uri="{FF2B5EF4-FFF2-40B4-BE49-F238E27FC236}">
                  <a16:creationId xmlns:a16="http://schemas.microsoft.com/office/drawing/2014/main" id="{5F3727E2-08E2-43C8-8D2F-B1B8F708EE57}"/>
                </a:ext>
              </a:extLst>
            </p:cNvPr>
            <p:cNvSpPr txBox="1"/>
            <p:nvPr/>
          </p:nvSpPr>
          <p:spPr>
            <a:xfrm>
              <a:off x="5635809" y="4248981"/>
              <a:ext cx="745717" cy="369332"/>
            </a:xfrm>
            <a:prstGeom prst="rect">
              <a:avLst/>
            </a:prstGeom>
            <a:noFill/>
          </p:spPr>
          <p:txBody>
            <a:bodyPr wrap="none" rtlCol="0">
              <a:spAutoFit/>
            </a:bodyPr>
            <a:lstStyle/>
            <a:p>
              <a:r>
                <a:rPr kumimoji="1" lang="ja-JP" altLang="en-US" dirty="0"/>
                <a:t>↑</a:t>
              </a:r>
              <a:r>
                <a:rPr kumimoji="1" lang="en-US" altLang="ja-JP" dirty="0"/>
                <a:t>p</a:t>
              </a:r>
              <a:r>
                <a:rPr kumimoji="1" lang="ja-JP" altLang="en-US" dirty="0"/>
                <a:t>型</a:t>
              </a:r>
            </a:p>
          </p:txBody>
        </p:sp>
        <p:sp>
          <p:nvSpPr>
            <p:cNvPr id="55" name="テキスト ボックス 54">
              <a:extLst>
                <a:ext uri="{FF2B5EF4-FFF2-40B4-BE49-F238E27FC236}">
                  <a16:creationId xmlns:a16="http://schemas.microsoft.com/office/drawing/2014/main" id="{2A38D5E5-B61E-42B8-B505-DEBFC6BD6F67}"/>
                </a:ext>
              </a:extLst>
            </p:cNvPr>
            <p:cNvSpPr txBox="1"/>
            <p:nvPr/>
          </p:nvSpPr>
          <p:spPr>
            <a:xfrm>
              <a:off x="5632332" y="4555715"/>
              <a:ext cx="745717" cy="369332"/>
            </a:xfrm>
            <a:prstGeom prst="rect">
              <a:avLst/>
            </a:prstGeom>
            <a:noFill/>
          </p:spPr>
          <p:txBody>
            <a:bodyPr wrap="none" rtlCol="0">
              <a:spAutoFit/>
            </a:bodyPr>
            <a:lstStyle/>
            <a:p>
              <a:r>
                <a:rPr kumimoji="1" lang="ja-JP" altLang="en-US" dirty="0"/>
                <a:t>↓</a:t>
              </a:r>
              <a:r>
                <a:rPr kumimoji="1" lang="en-US" altLang="ja-JP" dirty="0"/>
                <a:t>n</a:t>
              </a:r>
              <a:r>
                <a:rPr kumimoji="1" lang="ja-JP" altLang="en-US" dirty="0"/>
                <a:t>型</a:t>
              </a:r>
            </a:p>
          </p:txBody>
        </p:sp>
      </p:grpSp>
    </p:spTree>
    <p:extLst>
      <p:ext uri="{BB962C8B-B14F-4D97-AF65-F5344CB8AC3E}">
        <p14:creationId xmlns:p14="http://schemas.microsoft.com/office/powerpoint/2010/main" val="1543371418"/>
      </p:ext>
    </p:extLst>
  </p:cSld>
  <p:clrMapOvr>
    <a:masterClrMapping/>
  </p:clrMapOvr>
  <mc:AlternateContent xmlns:mc="http://schemas.openxmlformats.org/markup-compatibility/2006" xmlns:p14="http://schemas.microsoft.com/office/powerpoint/2010/main">
    <mc:Choice Requires="p14">
      <p:transition spd="slow" p14:dur="2000" advTm="78463"/>
    </mc:Choice>
    <mc:Fallback xmlns="">
      <p:transition spd="slow" advTm="784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84667"/>
            <a:ext cx="8229600" cy="1143000"/>
          </a:xfrm>
        </p:spPr>
        <p:txBody>
          <a:bodyPr/>
          <a:lstStyle/>
          <a:p>
            <a:r>
              <a:rPr lang="ja-JP" altLang="en-US" dirty="0">
                <a:solidFill>
                  <a:srgbClr val="00B0F0"/>
                </a:solidFill>
              </a:rPr>
              <a:t>先行研究</a:t>
            </a:r>
            <a:endParaRPr kumimoji="1" lang="ja-JP" altLang="en-US" dirty="0">
              <a:solidFill>
                <a:srgbClr val="00B0F0"/>
              </a:solidFill>
            </a:endParaRP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5</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96B1874A-5C5D-493F-844C-C0BA2604E8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4935" y="1590083"/>
            <a:ext cx="3743960" cy="3354070"/>
          </a:xfrm>
          <a:prstGeom prst="rect">
            <a:avLst/>
          </a:prstGeom>
          <a:noFill/>
          <a:ln>
            <a:noFill/>
          </a:ln>
        </p:spPr>
      </p:pic>
      <p:pic>
        <p:nvPicPr>
          <p:cNvPr id="4" name="図 3">
            <a:extLst>
              <a:ext uri="{FF2B5EF4-FFF2-40B4-BE49-F238E27FC236}">
                <a16:creationId xmlns:a16="http://schemas.microsoft.com/office/drawing/2014/main" id="{0AF504C6-1E46-4755-8637-B93FAEEFC25E}"/>
              </a:ext>
            </a:extLst>
          </p:cNvPr>
          <p:cNvPicPr>
            <a:picLocks noChangeAspect="1"/>
          </p:cNvPicPr>
          <p:nvPr/>
        </p:nvPicPr>
        <p:blipFill>
          <a:blip r:embed="rId5"/>
          <a:stretch>
            <a:fillRect/>
          </a:stretch>
        </p:blipFill>
        <p:spPr>
          <a:xfrm>
            <a:off x="4747707" y="1555428"/>
            <a:ext cx="3664014" cy="3359187"/>
          </a:xfrm>
          <a:prstGeom prst="rect">
            <a:avLst/>
          </a:prstGeom>
        </p:spPr>
      </p:pic>
      <p:sp>
        <p:nvSpPr>
          <p:cNvPr id="9" name="テキスト ボックス 8">
            <a:extLst>
              <a:ext uri="{FF2B5EF4-FFF2-40B4-BE49-F238E27FC236}">
                <a16:creationId xmlns:a16="http://schemas.microsoft.com/office/drawing/2014/main" id="{EFA438A6-E099-4B63-9CA8-6309B133D188}"/>
              </a:ext>
            </a:extLst>
          </p:cNvPr>
          <p:cNvSpPr txBox="1"/>
          <p:nvPr/>
        </p:nvSpPr>
        <p:spPr>
          <a:xfrm>
            <a:off x="6579714" y="4965217"/>
            <a:ext cx="612056" cy="369332"/>
          </a:xfrm>
          <a:prstGeom prst="rect">
            <a:avLst/>
          </a:prstGeom>
          <a:noFill/>
        </p:spPr>
        <p:txBody>
          <a:bodyPr wrap="square">
            <a:spAutoFit/>
          </a:bodyPr>
          <a:lstStyle/>
          <a:p>
            <a:r>
              <a:rPr lang="en-US" altLang="ja-JP" sz="1800" b="1" i="1" dirty="0">
                <a:effectLst/>
                <a:ea typeface="ＭＳ 明朝" panose="02020609040205080304" pitchFamily="17" charset="-128"/>
              </a:rPr>
              <a:t>ZT</a:t>
            </a:r>
            <a:endParaRPr lang="ja-JP" altLang="en-US" dirty="0"/>
          </a:p>
        </p:txBody>
      </p:sp>
      <p:sp>
        <p:nvSpPr>
          <p:cNvPr id="11" name="テキスト ボックス 10">
            <a:extLst>
              <a:ext uri="{FF2B5EF4-FFF2-40B4-BE49-F238E27FC236}">
                <a16:creationId xmlns:a16="http://schemas.microsoft.com/office/drawing/2014/main" id="{F2A32502-1076-4593-86D3-85F126095058}"/>
              </a:ext>
            </a:extLst>
          </p:cNvPr>
          <p:cNvSpPr txBox="1"/>
          <p:nvPr/>
        </p:nvSpPr>
        <p:spPr>
          <a:xfrm>
            <a:off x="1570435" y="4884477"/>
            <a:ext cx="1987704" cy="369332"/>
          </a:xfrm>
          <a:prstGeom prst="rect">
            <a:avLst/>
          </a:prstGeom>
          <a:noFill/>
        </p:spPr>
        <p:txBody>
          <a:bodyPr wrap="square">
            <a:spAutoFit/>
          </a:bodyPr>
          <a:lstStyle/>
          <a:p>
            <a:r>
              <a:rPr lang="ja-JP" altLang="ja-JP" sz="1800" b="1" dirty="0">
                <a:effectLst/>
                <a:latin typeface="Times New Roman" panose="02020603050405020304" pitchFamily="18" charset="0"/>
                <a:ea typeface="ＭＳ 明朝" panose="02020609040205080304" pitchFamily="17" charset="-128"/>
                <a:cs typeface="Times New Roman" panose="02020603050405020304" pitchFamily="18" charset="0"/>
              </a:rPr>
              <a:t>ゼーベック係数</a:t>
            </a:r>
            <a:endParaRPr lang="ja-JP" altLang="en-US" dirty="0"/>
          </a:p>
        </p:txBody>
      </p:sp>
      <p:sp>
        <p:nvSpPr>
          <p:cNvPr id="13" name="テキスト ボックス 12">
            <a:extLst>
              <a:ext uri="{FF2B5EF4-FFF2-40B4-BE49-F238E27FC236}">
                <a16:creationId xmlns:a16="http://schemas.microsoft.com/office/drawing/2014/main" id="{940DF627-42B2-4D3F-8053-AA7CBAB88D3C}"/>
              </a:ext>
            </a:extLst>
          </p:cNvPr>
          <p:cNvSpPr txBox="1"/>
          <p:nvPr/>
        </p:nvSpPr>
        <p:spPr>
          <a:xfrm>
            <a:off x="4955102" y="5302572"/>
            <a:ext cx="3907404" cy="707886"/>
          </a:xfrm>
          <a:prstGeom prst="rect">
            <a:avLst/>
          </a:prstGeom>
          <a:noFill/>
        </p:spPr>
        <p:txBody>
          <a:bodyPr wrap="square">
            <a:spAutoFit/>
          </a:bodyPr>
          <a:lstStyle/>
          <a:p>
            <a:r>
              <a:rPr lang="en-US" altLang="ja-JP" sz="2000" b="1" dirty="0">
                <a:solidFill>
                  <a:srgbClr val="0070C0"/>
                </a:solidFill>
                <a:ea typeface="ＭＳ 明朝" panose="02020609040205080304" pitchFamily="17" charset="-128"/>
              </a:rPr>
              <a:t>p</a:t>
            </a:r>
            <a:r>
              <a:rPr lang="ja-JP" altLang="ja-JP" sz="2000" b="1" dirty="0">
                <a:solidFill>
                  <a:srgbClr val="0070C0"/>
                </a:solidFill>
                <a:effectLst/>
                <a:ea typeface="ＭＳ 明朝" panose="02020609040205080304" pitchFamily="17" charset="-128"/>
              </a:rPr>
              <a:t>型</a:t>
            </a:r>
            <a:r>
              <a:rPr lang="ja-JP" altLang="en-US" sz="2000" b="1" dirty="0">
                <a:effectLst/>
                <a:ea typeface="ＭＳ 明朝" panose="02020609040205080304" pitchFamily="17" charset="-128"/>
              </a:rPr>
              <a:t>最大</a:t>
            </a:r>
            <a:r>
              <a:rPr lang="en-US" altLang="ja-JP" sz="2000" dirty="0">
                <a:effectLst/>
                <a:ea typeface="ＭＳ 明朝" panose="02020609040205080304" pitchFamily="17" charset="-128"/>
              </a:rPr>
              <a:t>:</a:t>
            </a:r>
            <a:r>
              <a:rPr lang="en-US" altLang="ja-JP" sz="2000" b="1" dirty="0">
                <a:effectLst/>
                <a:ea typeface="ＭＳ 明朝" panose="02020609040205080304" pitchFamily="17" charset="-128"/>
              </a:rPr>
              <a:t> </a:t>
            </a:r>
            <a:r>
              <a:rPr lang="en-US" altLang="ja-JP" sz="2000" b="1" i="1" dirty="0">
                <a:effectLst/>
                <a:latin typeface="Times New Roman" panose="02020603050405020304" pitchFamily="18" charset="0"/>
                <a:ea typeface="ＭＳ 明朝" panose="02020609040205080304" pitchFamily="17" charset="-128"/>
                <a:cs typeface="Times New Roman" panose="02020603050405020304" pitchFamily="18" charset="0"/>
              </a:rPr>
              <a:t>x </a:t>
            </a:r>
            <a:r>
              <a:rPr lang="en-US" altLang="ja-JP" sz="2000" b="1" dirty="0">
                <a:effectLst/>
                <a:ea typeface="ＭＳ 明朝" panose="02020609040205080304" pitchFamily="17" charset="-128"/>
              </a:rPr>
              <a:t>= 0.1</a:t>
            </a:r>
            <a:r>
              <a:rPr lang="ja-JP" altLang="ja-JP" sz="2000" dirty="0">
                <a:effectLst/>
                <a:ea typeface="ＭＳ 明朝" panose="02020609040205080304" pitchFamily="17" charset="-128"/>
              </a:rPr>
              <a:t>の</a:t>
            </a:r>
            <a:r>
              <a:rPr lang="en-US" altLang="ja-JP" sz="2000" b="1" i="1" dirty="0">
                <a:effectLst/>
                <a:ea typeface="ＭＳ 明朝" panose="02020609040205080304" pitchFamily="17" charset="-128"/>
              </a:rPr>
              <a:t>ZT</a:t>
            </a:r>
            <a:r>
              <a:rPr lang="en-US" altLang="ja-JP" sz="2000" b="1" dirty="0">
                <a:effectLst/>
                <a:ea typeface="ＭＳ 明朝" panose="02020609040205080304" pitchFamily="17" charset="-128"/>
              </a:rPr>
              <a:t>=0.024 (850K)</a:t>
            </a:r>
            <a:endParaRPr lang="en-US" altLang="ja-JP" sz="2000" b="1" dirty="0">
              <a:ea typeface="ＭＳ 明朝" panose="02020609040205080304" pitchFamily="17" charset="-128"/>
            </a:endParaRPr>
          </a:p>
          <a:p>
            <a:r>
              <a:rPr lang="en-US" altLang="ja-JP" sz="2000" dirty="0">
                <a:solidFill>
                  <a:srgbClr val="FF0000"/>
                </a:solidFill>
                <a:ea typeface="ＭＳ 明朝" panose="02020609040205080304" pitchFamily="17" charset="-128"/>
                <a:cs typeface="Times New Roman" panose="02020603050405020304" pitchFamily="18" charset="0"/>
              </a:rPr>
              <a:t>n</a:t>
            </a:r>
            <a:r>
              <a:rPr lang="ja-JP" altLang="en-US" sz="2000" dirty="0">
                <a:solidFill>
                  <a:srgbClr val="FF0000"/>
                </a:solidFill>
                <a:ea typeface="ＭＳ 明朝" panose="02020609040205080304" pitchFamily="17" charset="-128"/>
                <a:cs typeface="Times New Roman" panose="02020603050405020304" pitchFamily="18" charset="0"/>
              </a:rPr>
              <a:t>型</a:t>
            </a:r>
            <a:r>
              <a:rPr lang="ja-JP" altLang="en-US" sz="2000" b="1" dirty="0">
                <a:ea typeface="ＭＳ 明朝" panose="02020609040205080304" pitchFamily="17" charset="-128"/>
                <a:cs typeface="Times New Roman" panose="02020603050405020304" pitchFamily="18" charset="0"/>
              </a:rPr>
              <a:t>最大</a:t>
            </a:r>
            <a:r>
              <a:rPr lang="en-US" altLang="ja-JP" sz="2000" dirty="0">
                <a:ea typeface="ＭＳ 明朝" panose="02020609040205080304" pitchFamily="17" charset="-128"/>
                <a:cs typeface="Times New Roman" panose="02020603050405020304" pitchFamily="18" charset="0"/>
              </a:rPr>
              <a:t>: </a:t>
            </a:r>
            <a:r>
              <a:rPr lang="en-US" altLang="ja-JP" sz="2000" b="1" i="1" dirty="0">
                <a:effectLst/>
                <a:latin typeface="Times New Roman" panose="02020603050405020304" pitchFamily="18" charset="0"/>
                <a:ea typeface="ＭＳ 明朝" panose="02020609040205080304" pitchFamily="17" charset="-128"/>
                <a:cs typeface="Times New Roman" panose="02020603050405020304" pitchFamily="18" charset="0"/>
              </a:rPr>
              <a:t>x </a:t>
            </a:r>
            <a:r>
              <a:rPr lang="en-US" altLang="ja-JP" sz="2000" b="1" dirty="0">
                <a:effectLst/>
                <a:ea typeface="ＭＳ 明朝" panose="02020609040205080304" pitchFamily="17" charset="-128"/>
              </a:rPr>
              <a:t>= 0.7</a:t>
            </a:r>
            <a:r>
              <a:rPr lang="ja-JP" altLang="ja-JP" sz="2000" dirty="0">
                <a:effectLst/>
                <a:ea typeface="ＭＳ 明朝" panose="02020609040205080304" pitchFamily="17" charset="-128"/>
                <a:cs typeface="Times New Roman" panose="02020603050405020304" pitchFamily="18" charset="0"/>
              </a:rPr>
              <a:t>の</a:t>
            </a:r>
            <a:r>
              <a:rPr lang="en-US" altLang="ja-JP" sz="2000" b="1" i="1" dirty="0">
                <a:effectLst/>
                <a:ea typeface="ＭＳ 明朝" panose="02020609040205080304" pitchFamily="17" charset="-128"/>
              </a:rPr>
              <a:t>ZT</a:t>
            </a:r>
            <a:r>
              <a:rPr lang="en-US" altLang="ja-JP" sz="2000" b="1" dirty="0">
                <a:effectLst/>
                <a:ea typeface="ＭＳ 明朝" panose="02020609040205080304" pitchFamily="17" charset="-128"/>
              </a:rPr>
              <a:t>=0.002 (850K)</a:t>
            </a:r>
            <a:endParaRPr lang="ja-JP" altLang="en-US" sz="2000" b="1" dirty="0"/>
          </a:p>
        </p:txBody>
      </p:sp>
      <p:sp>
        <p:nvSpPr>
          <p:cNvPr id="15" name="テキスト ボックス 14">
            <a:extLst>
              <a:ext uri="{FF2B5EF4-FFF2-40B4-BE49-F238E27FC236}">
                <a16:creationId xmlns:a16="http://schemas.microsoft.com/office/drawing/2014/main" id="{BBC5B5C7-234E-4E13-B6D4-EC8192A96ACC}"/>
              </a:ext>
            </a:extLst>
          </p:cNvPr>
          <p:cNvSpPr txBox="1"/>
          <p:nvPr/>
        </p:nvSpPr>
        <p:spPr>
          <a:xfrm>
            <a:off x="1043608" y="5326798"/>
            <a:ext cx="3384376" cy="707886"/>
          </a:xfrm>
          <a:prstGeom prst="rect">
            <a:avLst/>
          </a:prstGeom>
          <a:noFill/>
        </p:spPr>
        <p:txBody>
          <a:bodyPr wrap="square">
            <a:spAutoFit/>
          </a:bodyPr>
          <a:lstStyle/>
          <a:p>
            <a:r>
              <a:rPr lang="en-US" altLang="ja-JP" sz="2000" i="1" dirty="0">
                <a:effectLst/>
                <a:latin typeface="Times New Roman" panose="02020603050405020304" pitchFamily="18" charset="0"/>
                <a:ea typeface="ＭＳ 明朝" panose="02020609040205080304" pitchFamily="17" charset="-128"/>
                <a:cs typeface="Times New Roman" panose="02020603050405020304" pitchFamily="18" charset="0"/>
              </a:rPr>
              <a:t>x</a:t>
            </a:r>
            <a:r>
              <a:rPr lang="ja-JP" altLang="ja-JP" sz="2000" b="1" dirty="0">
                <a:effectLst/>
                <a:latin typeface="Times New Roman" panose="02020603050405020304" pitchFamily="18" charset="0"/>
                <a:ea typeface="ＭＳ 明朝" panose="02020609040205080304" pitchFamily="17" charset="-128"/>
              </a:rPr>
              <a:t>≦</a:t>
            </a:r>
            <a:r>
              <a:rPr lang="en-US" altLang="ja-JP" sz="2000" b="1" dirty="0">
                <a:effectLst/>
                <a:ea typeface="ＭＳ 明朝" panose="02020609040205080304" pitchFamily="17" charset="-128"/>
              </a:rPr>
              <a:t>0.5</a:t>
            </a:r>
            <a:r>
              <a:rPr lang="ja-JP" altLang="ja-JP" sz="2000" b="1" dirty="0">
                <a:effectLst/>
                <a:latin typeface="Times New Roman" panose="02020603050405020304" pitchFamily="18" charset="0"/>
                <a:ea typeface="ＭＳ 明朝" panose="02020609040205080304" pitchFamily="17" charset="-128"/>
              </a:rPr>
              <a:t>では</a:t>
            </a:r>
            <a:r>
              <a:rPr lang="en-US" altLang="ja-JP" sz="2000" b="1" dirty="0">
                <a:solidFill>
                  <a:srgbClr val="0070C0"/>
                </a:solidFill>
                <a:latin typeface="Times New Roman" panose="02020603050405020304" pitchFamily="18" charset="0"/>
                <a:ea typeface="ＭＳ 明朝" panose="02020609040205080304" pitchFamily="17" charset="-128"/>
              </a:rPr>
              <a:t>p</a:t>
            </a:r>
            <a:r>
              <a:rPr lang="ja-JP" altLang="ja-JP" sz="2000" dirty="0">
                <a:solidFill>
                  <a:srgbClr val="0070C0"/>
                </a:solidFill>
                <a:effectLst/>
                <a:latin typeface="Times New Roman" panose="02020603050405020304" pitchFamily="18" charset="0"/>
                <a:ea typeface="ＭＳ 明朝" panose="02020609040205080304" pitchFamily="17" charset="-128"/>
              </a:rPr>
              <a:t>型</a:t>
            </a:r>
            <a:r>
              <a:rPr lang="ja-JP" altLang="en-US" sz="2000" dirty="0">
                <a:latin typeface="+mj-lt"/>
                <a:ea typeface="ＭＳ 明朝" panose="02020609040205080304" pitchFamily="17" charset="-128"/>
              </a:rPr>
              <a:t>熱電特性</a:t>
            </a:r>
            <a:endParaRPr lang="en-US" altLang="ja-JP" sz="2000" b="1" dirty="0">
              <a:latin typeface="+mj-lt"/>
              <a:ea typeface="ＭＳ 明朝" panose="02020609040205080304" pitchFamily="17" charset="-128"/>
            </a:endParaRPr>
          </a:p>
          <a:p>
            <a:r>
              <a:rPr lang="en-US" altLang="ja-JP" sz="2000" i="1" dirty="0">
                <a:effectLst/>
                <a:latin typeface="Times New Roman" panose="02020603050405020304" pitchFamily="18" charset="0"/>
                <a:ea typeface="ＭＳ 明朝" panose="02020609040205080304" pitchFamily="17" charset="-128"/>
                <a:cs typeface="Times New Roman" panose="02020603050405020304" pitchFamily="18" charset="0"/>
              </a:rPr>
              <a:t>x</a:t>
            </a:r>
            <a:r>
              <a:rPr lang="ja-JP" altLang="ja-JP" sz="2000" b="1" dirty="0">
                <a:effectLst/>
                <a:latin typeface="Times New Roman" panose="02020603050405020304" pitchFamily="18" charset="0"/>
                <a:ea typeface="ＭＳ 明朝" panose="02020609040205080304" pitchFamily="17" charset="-128"/>
              </a:rPr>
              <a:t>≧</a:t>
            </a:r>
            <a:r>
              <a:rPr lang="en-US" altLang="ja-JP" sz="2000" b="1" dirty="0">
                <a:effectLst/>
                <a:ea typeface="ＭＳ 明朝" panose="02020609040205080304" pitchFamily="17" charset="-128"/>
              </a:rPr>
              <a:t>0.6</a:t>
            </a:r>
            <a:r>
              <a:rPr lang="ja-JP" altLang="ja-JP" sz="2000" b="1" dirty="0">
                <a:effectLst/>
                <a:latin typeface="Times New Roman" panose="02020603050405020304" pitchFamily="18" charset="0"/>
                <a:ea typeface="ＭＳ 明朝" panose="02020609040205080304" pitchFamily="17" charset="-128"/>
              </a:rPr>
              <a:t>では</a:t>
            </a:r>
            <a:r>
              <a:rPr lang="en-US" altLang="ja-JP" sz="2000" b="1" dirty="0">
                <a:solidFill>
                  <a:srgbClr val="FF0000"/>
                </a:solidFill>
                <a:latin typeface="Times New Roman" panose="02020603050405020304" pitchFamily="18" charset="0"/>
                <a:ea typeface="ＭＳ 明朝" panose="02020609040205080304" pitchFamily="17" charset="-128"/>
              </a:rPr>
              <a:t>n</a:t>
            </a:r>
            <a:r>
              <a:rPr lang="ja-JP" altLang="ja-JP" sz="2000" dirty="0">
                <a:solidFill>
                  <a:srgbClr val="FF0000"/>
                </a:solidFill>
                <a:effectLst/>
                <a:latin typeface="Times New Roman" panose="02020603050405020304" pitchFamily="18" charset="0"/>
                <a:ea typeface="ＭＳ 明朝" panose="02020609040205080304" pitchFamily="17" charset="-128"/>
              </a:rPr>
              <a:t>型</a:t>
            </a:r>
            <a:r>
              <a:rPr lang="ja-JP" altLang="en-US" sz="2000" dirty="0">
                <a:effectLst/>
                <a:latin typeface="Times New Roman" panose="02020603050405020304" pitchFamily="18" charset="0"/>
                <a:ea typeface="ＭＳ 明朝" panose="02020609040205080304" pitchFamily="17" charset="-128"/>
              </a:rPr>
              <a:t>熱電特性</a:t>
            </a:r>
            <a:endParaRPr lang="ja-JP" altLang="en-US" sz="2000" dirty="0"/>
          </a:p>
        </p:txBody>
      </p:sp>
      <p:sp>
        <p:nvSpPr>
          <p:cNvPr id="17" name="テキスト ボックス 16">
            <a:extLst>
              <a:ext uri="{FF2B5EF4-FFF2-40B4-BE49-F238E27FC236}">
                <a16:creationId xmlns:a16="http://schemas.microsoft.com/office/drawing/2014/main" id="{0565715D-3AC3-4895-A7A1-EE66345DEEFF}"/>
              </a:ext>
            </a:extLst>
          </p:cNvPr>
          <p:cNvSpPr txBox="1"/>
          <p:nvPr/>
        </p:nvSpPr>
        <p:spPr>
          <a:xfrm>
            <a:off x="492695" y="955806"/>
            <a:ext cx="1889956" cy="461665"/>
          </a:xfrm>
          <a:prstGeom prst="rect">
            <a:avLst/>
          </a:prstGeom>
          <a:noFill/>
        </p:spPr>
        <p:txBody>
          <a:bodyPr wrap="square">
            <a:spAutoFit/>
          </a:bodyPr>
          <a:lstStyle/>
          <a:p>
            <a:r>
              <a:rPr lang="en-US" altLang="ja-JP" sz="2400" b="1" dirty="0">
                <a:effectLst/>
                <a:latin typeface="Times New Roman" panose="02020603050405020304" pitchFamily="18" charset="0"/>
                <a:ea typeface="ＭＳ 明朝" panose="02020609040205080304" pitchFamily="17" charset="-128"/>
              </a:rPr>
              <a:t>Pr</a:t>
            </a:r>
            <a:r>
              <a:rPr lang="en-US" altLang="ja-JP" sz="2400" b="1" baseline="-25000" dirty="0">
                <a:effectLst/>
                <a:latin typeface="Times New Roman" panose="02020603050405020304" pitchFamily="18" charset="0"/>
                <a:ea typeface="ＭＳ 明朝" panose="02020609040205080304" pitchFamily="17" charset="-128"/>
              </a:rPr>
              <a:t>1-x</a:t>
            </a:r>
            <a:r>
              <a:rPr lang="en-US" altLang="ja-JP" sz="2400" b="1" dirty="0">
                <a:effectLst/>
                <a:latin typeface="Times New Roman" panose="02020603050405020304" pitchFamily="18" charset="0"/>
                <a:ea typeface="ＭＳ 明朝" panose="02020609040205080304" pitchFamily="17" charset="-128"/>
              </a:rPr>
              <a:t>Sr</a:t>
            </a:r>
            <a:r>
              <a:rPr lang="en-US" altLang="ja-JP" sz="2400" b="1" baseline="-25000" dirty="0">
                <a:effectLst/>
                <a:latin typeface="Times New Roman" panose="02020603050405020304" pitchFamily="18" charset="0"/>
                <a:ea typeface="ＭＳ 明朝" panose="02020609040205080304" pitchFamily="17" charset="-128"/>
              </a:rPr>
              <a:t>x</a:t>
            </a:r>
            <a:r>
              <a:rPr lang="en-US" altLang="ja-JP" sz="2400" b="1" dirty="0">
                <a:effectLst/>
                <a:latin typeface="Times New Roman" panose="02020603050405020304" pitchFamily="18" charset="0"/>
                <a:ea typeface="ＭＳ 明朝" panose="02020609040205080304" pitchFamily="17" charset="-128"/>
              </a:rPr>
              <a:t>FeO</a:t>
            </a:r>
            <a:r>
              <a:rPr lang="en-US" altLang="ja-JP" sz="2400" b="1" baseline="-25000" dirty="0">
                <a:effectLst/>
                <a:latin typeface="Times New Roman" panose="02020603050405020304" pitchFamily="18" charset="0"/>
                <a:ea typeface="ＭＳ 明朝" panose="02020609040205080304" pitchFamily="17" charset="-128"/>
              </a:rPr>
              <a:t>3</a:t>
            </a:r>
            <a:endParaRPr lang="ja-JP" altLang="en-US" sz="2400" b="1" dirty="0"/>
          </a:p>
        </p:txBody>
      </p:sp>
      <p:sp>
        <p:nvSpPr>
          <p:cNvPr id="19" name="テキスト ボックス 18">
            <a:extLst>
              <a:ext uri="{FF2B5EF4-FFF2-40B4-BE49-F238E27FC236}">
                <a16:creationId xmlns:a16="http://schemas.microsoft.com/office/drawing/2014/main" id="{BFC7835D-C3A9-4D53-BBDD-C90D0EED11AB}"/>
              </a:ext>
            </a:extLst>
          </p:cNvPr>
          <p:cNvSpPr txBox="1"/>
          <p:nvPr/>
        </p:nvSpPr>
        <p:spPr>
          <a:xfrm>
            <a:off x="632907" y="6147316"/>
            <a:ext cx="8229599" cy="338554"/>
          </a:xfrm>
          <a:prstGeom prst="rect">
            <a:avLst/>
          </a:prstGeom>
          <a:noFill/>
        </p:spPr>
        <p:txBody>
          <a:bodyPr wrap="square">
            <a:spAutoFit/>
          </a:bodyPr>
          <a:lstStyle/>
          <a:p>
            <a:pPr lvl="0"/>
            <a:r>
              <a:rPr lang="en-US" altLang="ja-JP" sz="1600" kern="100" dirty="0">
                <a:effectLst/>
                <a:latin typeface="Times New Roman" panose="02020603050405020304" pitchFamily="18" charset="0"/>
                <a:ea typeface="ＭＳ 明朝" panose="02020609040205080304" pitchFamily="17" charset="-128"/>
              </a:rPr>
              <a:t>H. </a:t>
            </a:r>
            <a:r>
              <a:rPr lang="en-US" altLang="ja-JP" sz="1600" kern="100" dirty="0" err="1">
                <a:effectLst/>
                <a:latin typeface="Times New Roman" panose="02020603050405020304" pitchFamily="18" charset="0"/>
                <a:ea typeface="ＭＳ 明朝" panose="02020609040205080304" pitchFamily="17" charset="-128"/>
              </a:rPr>
              <a:t>Nakatsugawa</a:t>
            </a:r>
            <a:r>
              <a:rPr lang="en-US" altLang="ja-JP" sz="1600" kern="100" dirty="0">
                <a:effectLst/>
                <a:latin typeface="Times New Roman" panose="02020603050405020304" pitchFamily="18" charset="0"/>
                <a:ea typeface="ＭＳ 明朝" panose="02020609040205080304" pitchFamily="17" charset="-128"/>
              </a:rPr>
              <a:t>, M. Saito and Y. Okamoto, Materials Transactions, </a:t>
            </a:r>
            <a:r>
              <a:rPr lang="en-US" altLang="ja-JP" sz="1600" b="1" kern="100" dirty="0">
                <a:effectLst/>
                <a:latin typeface="Times New Roman" panose="02020603050405020304" pitchFamily="18" charset="0"/>
                <a:ea typeface="ＭＳ 明朝" panose="02020609040205080304" pitchFamily="17" charset="-128"/>
              </a:rPr>
              <a:t>60</a:t>
            </a:r>
            <a:r>
              <a:rPr lang="en-US" altLang="ja-JP" sz="1600" kern="100" dirty="0">
                <a:effectLst/>
                <a:latin typeface="Times New Roman" panose="02020603050405020304" pitchFamily="18" charset="0"/>
                <a:ea typeface="ＭＳ 明朝" panose="02020609040205080304" pitchFamily="17" charset="-128"/>
              </a:rPr>
              <a:t>(6), 1051-1060 (2019).</a:t>
            </a:r>
            <a:endParaRPr lang="ja-JP" altLang="ja-JP" sz="1600" kern="100" dirty="0">
              <a:effectLst/>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3065237322"/>
      </p:ext>
    </p:extLst>
  </p:cSld>
  <p:clrMapOvr>
    <a:masterClrMapping/>
  </p:clrMapOvr>
  <mc:AlternateContent xmlns:mc="http://schemas.openxmlformats.org/markup-compatibility/2006" xmlns:p14="http://schemas.microsoft.com/office/powerpoint/2010/main">
    <mc:Choice Requires="p14">
      <p:transition spd="slow" p14:dur="2000" advTm="47890"/>
    </mc:Choice>
    <mc:Fallback xmlns="">
      <p:transition spd="slow" advTm="478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78251"/>
            <a:ext cx="8229600" cy="1143000"/>
          </a:xfrm>
        </p:spPr>
        <p:txBody>
          <a:bodyPr/>
          <a:lstStyle/>
          <a:p>
            <a:r>
              <a:rPr kumimoji="1" lang="ja-JP" altLang="en-US" dirty="0">
                <a:solidFill>
                  <a:srgbClr val="00B0F0"/>
                </a:solidFill>
              </a:rPr>
              <a:t>研究目的</a:t>
            </a: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6</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1D91279A-614B-4E79-AB85-BA5F4C87AED9}"/>
              </a:ext>
            </a:extLst>
          </p:cNvPr>
          <p:cNvGrpSpPr/>
          <p:nvPr/>
        </p:nvGrpSpPr>
        <p:grpSpPr>
          <a:xfrm>
            <a:off x="469239" y="1221251"/>
            <a:ext cx="8229600" cy="4871566"/>
            <a:chOff x="539552" y="1124744"/>
            <a:chExt cx="8229600" cy="4871566"/>
          </a:xfrm>
        </p:grpSpPr>
        <p:sp>
          <p:nvSpPr>
            <p:cNvPr id="3" name="テキスト ボックス 2">
              <a:extLst>
                <a:ext uri="{FF2B5EF4-FFF2-40B4-BE49-F238E27FC236}">
                  <a16:creationId xmlns:a16="http://schemas.microsoft.com/office/drawing/2014/main" id="{04A6155D-0B8E-4F53-A163-16F7BDDE5DF6}"/>
                </a:ext>
              </a:extLst>
            </p:cNvPr>
            <p:cNvSpPr txBox="1"/>
            <p:nvPr/>
          </p:nvSpPr>
          <p:spPr>
            <a:xfrm>
              <a:off x="633759" y="3360653"/>
              <a:ext cx="8053039" cy="2062103"/>
            </a:xfrm>
            <a:prstGeom prst="rect">
              <a:avLst/>
            </a:prstGeom>
            <a:noFill/>
          </p:spPr>
          <p:txBody>
            <a:bodyPr wrap="square" rtlCol="0">
              <a:spAutoFit/>
            </a:bodyPr>
            <a:lstStyle/>
            <a:p>
              <a:r>
                <a:rPr lang="ja-JP" altLang="ja-JP" sz="3200" kern="100" dirty="0">
                  <a:ea typeface="ＭＳ ゴシック" panose="020B0609070205080204" pitchFamily="49" charset="-128"/>
                  <a:cs typeface="Times New Roman" panose="02020603050405020304" pitchFamily="18" charset="0"/>
                </a:rPr>
                <a:t>ペロブスカイト酸化物</a:t>
              </a:r>
              <a:r>
                <a:rPr lang="en-US" altLang="ja-JP" sz="3200" kern="100" dirty="0">
                  <a:latin typeface="Times New Roman" panose="02020603050405020304" pitchFamily="18" charset="0"/>
                  <a:ea typeface="ＭＳ ゴシック" panose="020B0609070205080204" pitchFamily="49" charset="-128"/>
                </a:rPr>
                <a:t>Nd</a:t>
              </a:r>
              <a:r>
                <a:rPr lang="en-US" altLang="ja-JP" sz="3200" kern="100" baseline="-25000" dirty="0">
                  <a:latin typeface="Times New Roman" panose="02020603050405020304" pitchFamily="18" charset="0"/>
                  <a:ea typeface="ＭＳ ゴシック" panose="020B0609070205080204" pitchFamily="49" charset="-128"/>
                </a:rPr>
                <a:t>1-x</a:t>
              </a:r>
              <a:r>
                <a:rPr lang="en-US" altLang="ja-JP" sz="3200" kern="100" dirty="0">
                  <a:latin typeface="Times New Roman" panose="02020603050405020304" pitchFamily="18" charset="0"/>
                  <a:ea typeface="ＭＳ ゴシック" panose="020B0609070205080204" pitchFamily="49" charset="-128"/>
                </a:rPr>
                <a:t>Sr</a:t>
              </a:r>
              <a:r>
                <a:rPr lang="en-US" altLang="ja-JP" sz="3200" kern="100" baseline="-25000" dirty="0">
                  <a:latin typeface="Times New Roman" panose="02020603050405020304" pitchFamily="18" charset="0"/>
                  <a:ea typeface="ＭＳ ゴシック" panose="020B0609070205080204" pitchFamily="49" charset="-128"/>
                </a:rPr>
                <a:t>x</a:t>
              </a:r>
              <a:r>
                <a:rPr lang="en-US" altLang="ja-JP" sz="3200" kern="100" dirty="0">
                  <a:latin typeface="Times New Roman" panose="02020603050405020304" pitchFamily="18" charset="0"/>
                  <a:ea typeface="ＭＳ ゴシック" panose="020B0609070205080204" pitchFamily="49" charset="-128"/>
                </a:rPr>
                <a:t>FeO</a:t>
              </a:r>
              <a:r>
                <a:rPr lang="en-US" altLang="ja-JP" sz="3200" kern="100" baseline="-25000" dirty="0">
                  <a:latin typeface="Times New Roman" panose="02020603050405020304" pitchFamily="18" charset="0"/>
                  <a:ea typeface="ＭＳ ゴシック" panose="020B0609070205080204" pitchFamily="49" charset="-128"/>
                </a:rPr>
                <a:t>3</a:t>
              </a:r>
              <a:r>
                <a:rPr lang="ja-JP" altLang="en-US" sz="3200" kern="100" dirty="0">
                  <a:latin typeface="Times New Roman" panose="02020603050405020304" pitchFamily="18" charset="0"/>
                  <a:ea typeface="ＭＳ ゴシック" panose="020B0609070205080204" pitchFamily="49" charset="-128"/>
                </a:rPr>
                <a:t>の熱電特性を評価し、ペロブスカイト</a:t>
              </a:r>
              <a:r>
                <a:rPr lang="en-US" altLang="ja-JP" sz="3200" kern="100" dirty="0">
                  <a:latin typeface="Times New Roman" panose="02020603050405020304" pitchFamily="18" charset="0"/>
                  <a:ea typeface="ＭＳ ゴシック" panose="020B0609070205080204" pitchFamily="49" charset="-128"/>
                </a:rPr>
                <a:t>Fe</a:t>
              </a:r>
              <a:r>
                <a:rPr lang="ja-JP" altLang="en-US" sz="3200" kern="100" dirty="0">
                  <a:latin typeface="Times New Roman" panose="02020603050405020304" pitchFamily="18" charset="0"/>
                  <a:ea typeface="ＭＳ ゴシック" panose="020B0609070205080204" pitchFamily="49" charset="-128"/>
                </a:rPr>
                <a:t>酸化物を</a:t>
              </a:r>
              <a:r>
                <a:rPr lang="ja-JP" altLang="en-US" sz="3200" kern="100" dirty="0">
                  <a:solidFill>
                    <a:srgbClr val="FF0000"/>
                  </a:solidFill>
                  <a:latin typeface="Times New Roman" panose="02020603050405020304" pitchFamily="18" charset="0"/>
                  <a:ea typeface="ＭＳ ゴシック" panose="020B0609070205080204" pitchFamily="49" charset="-128"/>
                </a:rPr>
                <a:t>同一母相とする</a:t>
              </a:r>
              <a:r>
                <a:rPr lang="en-US" altLang="ja-JP" sz="3200" kern="100" dirty="0" err="1">
                  <a:solidFill>
                    <a:srgbClr val="FF0000"/>
                  </a:solidFill>
                  <a:latin typeface="Times New Roman" panose="02020603050405020304" pitchFamily="18" charset="0"/>
                  <a:ea typeface="ＭＳ ゴシック" panose="020B0609070205080204" pitchFamily="49" charset="-128"/>
                </a:rPr>
                <a:t>pn</a:t>
              </a:r>
              <a:r>
                <a:rPr lang="ja-JP" altLang="en-US" sz="3200" kern="100" dirty="0">
                  <a:solidFill>
                    <a:srgbClr val="FF0000"/>
                  </a:solidFill>
                  <a:latin typeface="Times New Roman" panose="02020603050405020304" pitchFamily="18" charset="0"/>
                  <a:ea typeface="ＭＳ ゴシック" panose="020B0609070205080204" pitchFamily="49" charset="-128"/>
                </a:rPr>
                <a:t>素子作製の可能性の検討</a:t>
              </a:r>
              <a:r>
                <a:rPr lang="ja-JP" altLang="en-US" sz="3200" kern="100" dirty="0">
                  <a:latin typeface="Times New Roman" panose="02020603050405020304" pitchFamily="18" charset="0"/>
                  <a:ea typeface="ＭＳ ゴシック" panose="020B0609070205080204" pitchFamily="49" charset="-128"/>
                </a:rPr>
                <a:t>する。</a:t>
              </a:r>
              <a:endParaRPr lang="en-US" altLang="ja-JP" sz="3200" kern="100" dirty="0">
                <a:latin typeface="Times New Roman" panose="02020603050405020304" pitchFamily="18" charset="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F655F256-F35B-4B7C-ACF2-5B329BB942BF}"/>
                </a:ext>
              </a:extLst>
            </p:cNvPr>
            <p:cNvSpPr txBox="1"/>
            <p:nvPr/>
          </p:nvSpPr>
          <p:spPr>
            <a:xfrm>
              <a:off x="611560" y="1752343"/>
              <a:ext cx="7992888" cy="1077218"/>
            </a:xfrm>
            <a:prstGeom prst="rect">
              <a:avLst/>
            </a:prstGeom>
            <a:noFill/>
          </p:spPr>
          <p:txBody>
            <a:bodyPr wrap="square" rtlCol="0">
              <a:spAutoFit/>
            </a:bodyPr>
            <a:lstStyle/>
            <a:p>
              <a:r>
                <a:rPr lang="ja-JP" altLang="en-US" sz="3200" kern="100" dirty="0">
                  <a:latin typeface="Times New Roman" panose="02020603050405020304" pitchFamily="18" charset="0"/>
                  <a:ea typeface="ＭＳ ゴシック" panose="020B0609070205080204" pitchFamily="49" charset="-128"/>
                </a:rPr>
                <a:t>高温熱電発電で問題となる</a:t>
              </a:r>
              <a:r>
                <a:rPr lang="ja-JP" altLang="en-US" sz="3200" kern="100" dirty="0">
                  <a:solidFill>
                    <a:srgbClr val="FF0000"/>
                  </a:solidFill>
                  <a:latin typeface="Times New Roman" panose="02020603050405020304" pitchFamily="18" charset="0"/>
                  <a:ea typeface="ＭＳ ゴシック" panose="020B0609070205080204" pitchFamily="49" charset="-128"/>
                </a:rPr>
                <a:t>素子間の熱膨張率の違いを回避</a:t>
              </a:r>
              <a:r>
                <a:rPr lang="ja-JP" altLang="en-US" sz="3200" kern="100" dirty="0">
                  <a:latin typeface="Times New Roman" panose="02020603050405020304" pitchFamily="18" charset="0"/>
                  <a:ea typeface="ＭＳ ゴシック" panose="020B0609070205080204" pitchFamily="49" charset="-128"/>
                </a:rPr>
                <a:t>するため、</a:t>
              </a:r>
              <a:endParaRPr kumimoji="1" lang="en-US" altLang="ja-JP" sz="2800" dirty="0"/>
            </a:p>
          </p:txBody>
        </p:sp>
        <p:sp>
          <p:nvSpPr>
            <p:cNvPr id="7" name="四角形: 角を丸くする 6">
              <a:extLst>
                <a:ext uri="{FF2B5EF4-FFF2-40B4-BE49-F238E27FC236}">
                  <a16:creationId xmlns:a16="http://schemas.microsoft.com/office/drawing/2014/main" id="{13B043F3-9F1E-494A-A76A-2454E55F7CFF}"/>
                </a:ext>
              </a:extLst>
            </p:cNvPr>
            <p:cNvSpPr/>
            <p:nvPr/>
          </p:nvSpPr>
          <p:spPr>
            <a:xfrm>
              <a:off x="539552" y="1124744"/>
              <a:ext cx="8229600" cy="4871566"/>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55008331"/>
      </p:ext>
    </p:extLst>
  </p:cSld>
  <p:clrMapOvr>
    <a:masterClrMapping/>
  </p:clrMapOvr>
  <mc:AlternateContent xmlns:mc="http://schemas.openxmlformats.org/markup-compatibility/2006" xmlns:p14="http://schemas.microsoft.com/office/powerpoint/2010/main">
    <mc:Choice Requires="p14">
      <p:transition spd="slow" p14:dur="2000" advTm="28418"/>
    </mc:Choice>
    <mc:Fallback xmlns="">
      <p:transition spd="slow" advTm="2841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lang="ja-JP" altLang="en-US" dirty="0">
                <a:solidFill>
                  <a:srgbClr val="00B0F0"/>
                </a:solidFill>
              </a:rPr>
              <a:t>実験方法</a:t>
            </a:r>
            <a:endParaRPr kumimoji="1" lang="ja-JP" altLang="en-US" dirty="0">
              <a:solidFill>
                <a:srgbClr val="00B0F0"/>
              </a:solidFill>
            </a:endParaRPr>
          </a:p>
        </p:txBody>
      </p:sp>
      <p:sp>
        <p:nvSpPr>
          <p:cNvPr id="5" name="スライド番号プレースホルダー 4"/>
          <p:cNvSpPr>
            <a:spLocks noGrp="1"/>
          </p:cNvSpPr>
          <p:nvPr>
            <p:ph type="sldNum" sz="quarter" idx="12"/>
          </p:nvPr>
        </p:nvSpPr>
        <p:spPr>
          <a:xfrm>
            <a:off x="6876256" y="6472133"/>
            <a:ext cx="2133600" cy="365125"/>
          </a:xfrm>
        </p:spPr>
        <p:txBody>
          <a:bodyPr/>
          <a:lstStyle/>
          <a:p>
            <a:fld id="{90BA7EBE-6FD4-4B50-83C6-C925E775C4BE}" type="slidenum">
              <a:rPr kumimoji="1" lang="ja-JP" altLang="en-US" smtClean="0"/>
              <a:t>7</a:t>
            </a:fld>
            <a:endParaRPr kumimoji="1" lang="ja-JP" altLang="en-US" dirty="0"/>
          </a:p>
        </p:txBody>
      </p:sp>
      <p:sp>
        <p:nvSpPr>
          <p:cNvPr id="11" name="テキスト ボックス 10">
            <a:extLst>
              <a:ext uri="{FF2B5EF4-FFF2-40B4-BE49-F238E27FC236}">
                <a16:creationId xmlns:a16="http://schemas.microsoft.com/office/drawing/2014/main" id="{4CCD9C39-B54A-4170-A053-CC88BD58C3B8}"/>
              </a:ext>
            </a:extLst>
          </p:cNvPr>
          <p:cNvSpPr txBox="1"/>
          <p:nvPr/>
        </p:nvSpPr>
        <p:spPr>
          <a:xfrm>
            <a:off x="597194" y="3761534"/>
            <a:ext cx="7949612" cy="2677656"/>
          </a:xfrm>
          <a:prstGeom prst="rect">
            <a:avLst/>
          </a:prstGeom>
          <a:noFill/>
          <a:ln w="38100">
            <a:solidFill>
              <a:srgbClr val="00B0F0"/>
            </a:solidFill>
          </a:ln>
        </p:spPr>
        <p:txBody>
          <a:bodyPr wrap="none" rtlCol="0">
            <a:spAutoFit/>
          </a:bodyPr>
          <a:lstStyle/>
          <a:p>
            <a:r>
              <a:rPr lang="ja-JP" altLang="ja-JP" sz="2400" dirty="0"/>
              <a:t>電気抵抗率</a:t>
            </a:r>
            <a:r>
              <a:rPr lang="en-US" altLang="ja-JP" sz="2400" i="1" dirty="0">
                <a:latin typeface="Times New Roman" panose="02020603050405020304" pitchFamily="18" charset="0"/>
                <a:cs typeface="Times New Roman" panose="02020603050405020304" pitchFamily="18" charset="0"/>
              </a:rPr>
              <a:t>ρ</a:t>
            </a:r>
            <a:r>
              <a:rPr lang="ja-JP" altLang="en-US" sz="2400" i="1" dirty="0"/>
              <a:t>　　　　  </a:t>
            </a:r>
            <a:r>
              <a:rPr lang="en-US" altLang="ja-JP" sz="2400" dirty="0"/>
              <a:t>ResiTest8300</a:t>
            </a:r>
            <a:r>
              <a:rPr lang="ja-JP" altLang="en-US" sz="2400" dirty="0"/>
              <a:t>、高温測定装置</a:t>
            </a:r>
            <a:endParaRPr kumimoji="1" lang="en-US" altLang="ja-JP" sz="2400" dirty="0"/>
          </a:p>
          <a:p>
            <a:r>
              <a:rPr lang="ja-JP" altLang="en-US" sz="2400" dirty="0"/>
              <a:t>ゼーベック係数</a:t>
            </a:r>
            <a:r>
              <a:rPr lang="en-US" altLang="ja-JP" sz="2400" i="1" dirty="0">
                <a:latin typeface="Times New Roman" panose="02020603050405020304" pitchFamily="18" charset="0"/>
                <a:cs typeface="Times New Roman" panose="02020603050405020304" pitchFamily="18" charset="0"/>
              </a:rPr>
              <a:t>S</a:t>
            </a:r>
            <a:r>
              <a:rPr lang="ja-JP" altLang="en-US" sz="2400" dirty="0"/>
              <a:t>　　  </a:t>
            </a:r>
            <a:r>
              <a:rPr lang="en-US" altLang="ja-JP" sz="2400" dirty="0"/>
              <a:t>ResiTest8300</a:t>
            </a:r>
            <a:r>
              <a:rPr lang="ja-JP" altLang="en-US" sz="2400" dirty="0"/>
              <a:t>、高温測定装置</a:t>
            </a:r>
            <a:endParaRPr lang="en-US" altLang="ja-JP" sz="2400" dirty="0"/>
          </a:p>
          <a:p>
            <a:r>
              <a:rPr lang="ja-JP" altLang="en-US" sz="2400" dirty="0"/>
              <a:t>熱伝導率</a:t>
            </a:r>
            <a:r>
              <a:rPr lang="el-GR" altLang="ja-JP" sz="2400" i="1" dirty="0">
                <a:latin typeface="Times New Roman" panose="02020603050405020304" pitchFamily="18" charset="0"/>
                <a:ea typeface="Yu Gothic Medium" panose="020B0500000000000000" pitchFamily="34" charset="-128"/>
                <a:cs typeface="Times New Roman" panose="02020603050405020304" pitchFamily="18" charset="0"/>
              </a:rPr>
              <a:t>κ</a:t>
            </a:r>
            <a:r>
              <a:rPr lang="ja-JP" altLang="en-US" sz="2400" dirty="0"/>
              <a:t>                　</a:t>
            </a:r>
            <a:r>
              <a:rPr lang="en-US" altLang="ja-JP" sz="2400" dirty="0"/>
              <a:t>PEM-2</a:t>
            </a:r>
          </a:p>
          <a:p>
            <a:r>
              <a:rPr lang="ja-JP" altLang="en-US" sz="2400" dirty="0"/>
              <a:t>磁化率</a:t>
            </a:r>
            <a:r>
              <a:rPr lang="en-US" altLang="ja-JP" sz="2400" i="1" dirty="0">
                <a:latin typeface="Times New Roman" panose="02020603050405020304" pitchFamily="18" charset="0"/>
                <a:cs typeface="Times New Roman" panose="02020603050405020304" pitchFamily="18" charset="0"/>
              </a:rPr>
              <a:t>χ</a:t>
            </a:r>
            <a:r>
              <a:rPr lang="ja-JP" altLang="en-US" sz="2400" dirty="0"/>
              <a:t>　               　   </a:t>
            </a:r>
            <a:r>
              <a:rPr lang="en-US" altLang="ja-JP" sz="2400" dirty="0"/>
              <a:t>SQUID</a:t>
            </a:r>
            <a:r>
              <a:rPr lang="ja-JP" altLang="en-US" sz="2400" dirty="0"/>
              <a:t>　</a:t>
            </a:r>
            <a:r>
              <a:rPr lang="en-US" altLang="ja-JP" sz="2400" dirty="0"/>
              <a:t>S700X, MPMS</a:t>
            </a:r>
          </a:p>
          <a:p>
            <a:r>
              <a:rPr kumimoji="1" lang="en-US" altLang="ja-JP" sz="2400" dirty="0"/>
              <a:t>XRD</a:t>
            </a:r>
            <a:r>
              <a:rPr kumimoji="1" lang="ja-JP" altLang="en-US" sz="2400" dirty="0"/>
              <a:t>回折　              　   </a:t>
            </a:r>
            <a:r>
              <a:rPr kumimoji="1" lang="en-US" altLang="ja-JP" sz="2400" dirty="0" err="1"/>
              <a:t>SmartLab</a:t>
            </a:r>
            <a:endParaRPr kumimoji="1" lang="en-US" altLang="ja-JP" sz="2400" dirty="0"/>
          </a:p>
          <a:p>
            <a:r>
              <a:rPr lang="ja-JP" altLang="en-US" sz="2400" dirty="0"/>
              <a:t>中性子回折　　　　     </a:t>
            </a:r>
            <a:r>
              <a:rPr lang="en-US" altLang="ja-JP" sz="2400" dirty="0">
                <a:effectLst/>
                <a:latin typeface="Times New Roman" panose="02020603050405020304" pitchFamily="18" charset="0"/>
                <a:ea typeface="ＭＳ 明朝" panose="02020609040205080304" pitchFamily="17" charset="-128"/>
              </a:rPr>
              <a:t>Nuclear Physics Institute</a:t>
            </a:r>
            <a:r>
              <a:rPr lang="ja-JP" altLang="en-US" sz="2400" dirty="0">
                <a:effectLst/>
                <a:latin typeface="ＭＳ Ｐゴシック" panose="020B0600070205080204" pitchFamily="50" charset="-128"/>
                <a:ea typeface="ＭＳ Ｐゴシック" panose="020B0600070205080204" pitchFamily="50" charset="-128"/>
              </a:rPr>
              <a:t>（</a:t>
            </a:r>
            <a:r>
              <a:rPr lang="ja-JP" altLang="en-US" sz="2400" dirty="0"/>
              <a:t>チェコ共和国）</a:t>
            </a:r>
            <a:endParaRPr lang="en-US" altLang="ja-JP" sz="2400" dirty="0"/>
          </a:p>
          <a:p>
            <a:r>
              <a:rPr lang="en-US" altLang="ja-JP" sz="2400" dirty="0">
                <a:effectLst/>
                <a:ea typeface="ＭＳ 明朝" panose="02020609040205080304" pitchFamily="17" charset="-128"/>
                <a:cs typeface="Times New Roman" panose="02020603050405020304" pitchFamily="18" charset="0"/>
              </a:rPr>
              <a:t>SEM</a:t>
            </a:r>
            <a:r>
              <a:rPr lang="ja-JP" altLang="en-US" sz="2400" dirty="0">
                <a:effectLst/>
                <a:ea typeface="ＭＳ 明朝" panose="02020609040205080304" pitchFamily="17" charset="-128"/>
                <a:cs typeface="Times New Roman" panose="02020603050405020304" pitchFamily="18" charset="0"/>
              </a:rPr>
              <a:t>　　　　　　　</a:t>
            </a:r>
            <a:r>
              <a:rPr lang="en-US" altLang="ja-JP" sz="2400" dirty="0">
                <a:effectLst/>
                <a:ea typeface="ＭＳ 明朝" panose="02020609040205080304" pitchFamily="17" charset="-128"/>
                <a:cs typeface="Times New Roman" panose="02020603050405020304" pitchFamily="18" charset="0"/>
              </a:rPr>
              <a:t>VE-8800 </a:t>
            </a:r>
            <a:endParaRPr kumimoji="1" lang="en-US" altLang="ja-JP" dirty="0"/>
          </a:p>
        </p:txBody>
      </p:sp>
      <p:sp>
        <p:nvSpPr>
          <p:cNvPr id="22" name="テキスト ボックス 21">
            <a:extLst>
              <a:ext uri="{FF2B5EF4-FFF2-40B4-BE49-F238E27FC236}">
                <a16:creationId xmlns:a16="http://schemas.microsoft.com/office/drawing/2014/main" id="{00E6A42F-6DAD-456D-B756-9625054E2731}"/>
              </a:ext>
            </a:extLst>
          </p:cNvPr>
          <p:cNvSpPr txBox="1"/>
          <p:nvPr/>
        </p:nvSpPr>
        <p:spPr>
          <a:xfrm>
            <a:off x="457200" y="888888"/>
            <a:ext cx="1762021" cy="461665"/>
          </a:xfrm>
          <a:prstGeom prst="rect">
            <a:avLst/>
          </a:prstGeom>
          <a:noFill/>
        </p:spPr>
        <p:txBody>
          <a:bodyPr wrap="none" rtlCol="0">
            <a:spAutoFit/>
          </a:bodyPr>
          <a:lstStyle/>
          <a:p>
            <a:pPr marL="342900" indent="-342900">
              <a:buFont typeface="Wingdings" panose="05000000000000000000" pitchFamily="2" charset="2"/>
              <a:buChar char="u"/>
            </a:pPr>
            <a:r>
              <a:rPr lang="ja-JP" altLang="en-US" sz="2400" dirty="0"/>
              <a:t>試料作製</a:t>
            </a:r>
            <a:endParaRPr kumimoji="1" lang="ja-JP" altLang="en-US" sz="2400" dirty="0"/>
          </a:p>
        </p:txBody>
      </p:sp>
      <p:sp>
        <p:nvSpPr>
          <p:cNvPr id="23" name="テキスト ボックス 22">
            <a:extLst>
              <a:ext uri="{FF2B5EF4-FFF2-40B4-BE49-F238E27FC236}">
                <a16:creationId xmlns:a16="http://schemas.microsoft.com/office/drawing/2014/main" id="{6035C034-DF60-4B6F-9D92-79D138F52626}"/>
              </a:ext>
            </a:extLst>
          </p:cNvPr>
          <p:cNvSpPr txBox="1"/>
          <p:nvPr/>
        </p:nvSpPr>
        <p:spPr>
          <a:xfrm>
            <a:off x="450392" y="3129325"/>
            <a:ext cx="1146468" cy="461665"/>
          </a:xfrm>
          <a:prstGeom prst="rect">
            <a:avLst/>
          </a:prstGeom>
          <a:noFill/>
        </p:spPr>
        <p:txBody>
          <a:bodyPr wrap="none" rtlCol="0">
            <a:spAutoFit/>
          </a:bodyPr>
          <a:lstStyle/>
          <a:p>
            <a:pPr marL="342900" indent="-342900">
              <a:buFont typeface="Wingdings" panose="05000000000000000000" pitchFamily="2" charset="2"/>
              <a:buChar char="u"/>
            </a:pPr>
            <a:r>
              <a:rPr kumimoji="1" lang="ja-JP" altLang="en-US" sz="2400" dirty="0"/>
              <a:t>測定</a:t>
            </a:r>
          </a:p>
        </p:txBody>
      </p:sp>
      <p:grpSp>
        <p:nvGrpSpPr>
          <p:cNvPr id="7" name="グループ化 6">
            <a:extLst>
              <a:ext uri="{FF2B5EF4-FFF2-40B4-BE49-F238E27FC236}">
                <a16:creationId xmlns:a16="http://schemas.microsoft.com/office/drawing/2014/main" id="{1343AD4D-E028-45A3-8405-98CE89F68689}"/>
              </a:ext>
            </a:extLst>
          </p:cNvPr>
          <p:cNvGrpSpPr/>
          <p:nvPr/>
        </p:nvGrpSpPr>
        <p:grpSpPr>
          <a:xfrm>
            <a:off x="506542" y="1350441"/>
            <a:ext cx="8437367" cy="2167586"/>
            <a:chOff x="375300" y="1409980"/>
            <a:chExt cx="8437367" cy="2167586"/>
          </a:xfrm>
        </p:grpSpPr>
        <p:grpSp>
          <p:nvGrpSpPr>
            <p:cNvPr id="4" name="グループ化 3">
              <a:extLst>
                <a:ext uri="{FF2B5EF4-FFF2-40B4-BE49-F238E27FC236}">
                  <a16:creationId xmlns:a16="http://schemas.microsoft.com/office/drawing/2014/main" id="{B342A5D3-8ADB-452D-A914-FC99BEE6FDF6}"/>
                </a:ext>
              </a:extLst>
            </p:cNvPr>
            <p:cNvGrpSpPr/>
            <p:nvPr/>
          </p:nvGrpSpPr>
          <p:grpSpPr>
            <a:xfrm>
              <a:off x="1184711" y="1409980"/>
              <a:ext cx="7627956" cy="1971149"/>
              <a:chOff x="1184710" y="1494647"/>
              <a:chExt cx="7627956" cy="1971149"/>
            </a:xfrm>
          </p:grpSpPr>
          <p:grpSp>
            <p:nvGrpSpPr>
              <p:cNvPr id="26" name="グループ化 25">
                <a:extLst>
                  <a:ext uri="{FF2B5EF4-FFF2-40B4-BE49-F238E27FC236}">
                    <a16:creationId xmlns:a16="http://schemas.microsoft.com/office/drawing/2014/main" id="{9224DDB7-45FC-4717-9BCB-E0E4D4F2EA26}"/>
                  </a:ext>
                </a:extLst>
              </p:cNvPr>
              <p:cNvGrpSpPr/>
              <p:nvPr/>
            </p:nvGrpSpPr>
            <p:grpSpPr>
              <a:xfrm>
                <a:off x="1184710" y="1494647"/>
                <a:ext cx="7170248" cy="1971149"/>
                <a:chOff x="1274392" y="1439273"/>
                <a:chExt cx="7170248" cy="1971149"/>
              </a:xfrm>
            </p:grpSpPr>
            <p:sp>
              <p:nvSpPr>
                <p:cNvPr id="15" name="テキスト ボックス 14">
                  <a:extLst>
                    <a:ext uri="{FF2B5EF4-FFF2-40B4-BE49-F238E27FC236}">
                      <a16:creationId xmlns:a16="http://schemas.microsoft.com/office/drawing/2014/main" id="{BCB7A1DE-75B8-404E-A747-513902FBD923}"/>
                    </a:ext>
                  </a:extLst>
                </p:cNvPr>
                <p:cNvSpPr txBox="1"/>
                <p:nvPr/>
              </p:nvSpPr>
              <p:spPr>
                <a:xfrm>
                  <a:off x="5802790" y="1439273"/>
                  <a:ext cx="553998" cy="1520609"/>
                </a:xfrm>
                <a:prstGeom prst="rect">
                  <a:avLst/>
                </a:prstGeom>
                <a:noFill/>
              </p:spPr>
              <p:txBody>
                <a:bodyPr vert="eaVert" wrap="none" rtlCol="0">
                  <a:spAutoFit/>
                </a:bodyPr>
                <a:lstStyle/>
                <a:p>
                  <a:r>
                    <a:rPr lang="ja-JP" altLang="en-US" sz="2400" dirty="0"/>
                    <a:t>プレス成形</a:t>
                  </a:r>
                </a:p>
              </p:txBody>
            </p:sp>
            <p:grpSp>
              <p:nvGrpSpPr>
                <p:cNvPr id="24" name="グループ化 23">
                  <a:extLst>
                    <a:ext uri="{FF2B5EF4-FFF2-40B4-BE49-F238E27FC236}">
                      <a16:creationId xmlns:a16="http://schemas.microsoft.com/office/drawing/2014/main" id="{3F61C368-671A-40A5-A044-F56761E035CB}"/>
                    </a:ext>
                  </a:extLst>
                </p:cNvPr>
                <p:cNvGrpSpPr/>
                <p:nvPr/>
              </p:nvGrpSpPr>
              <p:grpSpPr>
                <a:xfrm>
                  <a:off x="1274392" y="1496194"/>
                  <a:ext cx="7170248" cy="1914228"/>
                  <a:chOff x="1274392" y="1496194"/>
                  <a:chExt cx="7170248" cy="1914228"/>
                </a:xfrm>
              </p:grpSpPr>
              <p:sp>
                <p:nvSpPr>
                  <p:cNvPr id="9" name="テキスト ボックス 8">
                    <a:extLst>
                      <a:ext uri="{FF2B5EF4-FFF2-40B4-BE49-F238E27FC236}">
                        <a16:creationId xmlns:a16="http://schemas.microsoft.com/office/drawing/2014/main" id="{64B52EAB-5330-40CC-B2D7-ECB0CFDB9227}"/>
                      </a:ext>
                    </a:extLst>
                  </p:cNvPr>
                  <p:cNvSpPr txBox="1"/>
                  <p:nvPr/>
                </p:nvSpPr>
                <p:spPr>
                  <a:xfrm>
                    <a:off x="2280555" y="2764091"/>
                    <a:ext cx="1393330" cy="646331"/>
                  </a:xfrm>
                  <a:prstGeom prst="rect">
                    <a:avLst/>
                  </a:prstGeom>
                  <a:noFill/>
                </p:spPr>
                <p:txBody>
                  <a:bodyPr wrap="none" rtlCol="0">
                    <a:spAutoFit/>
                  </a:bodyPr>
                  <a:lstStyle/>
                  <a:p>
                    <a:r>
                      <a:rPr kumimoji="1" lang="en-US" altLang="ja-JP" dirty="0"/>
                      <a:t>1000</a:t>
                    </a:r>
                    <a:r>
                      <a:rPr kumimoji="1" lang="ja-JP" altLang="en-US" dirty="0"/>
                      <a:t>℃　</a:t>
                    </a:r>
                    <a:r>
                      <a:rPr kumimoji="1" lang="en-US" altLang="ja-JP" dirty="0"/>
                      <a:t>24h</a:t>
                    </a:r>
                  </a:p>
                  <a:p>
                    <a:r>
                      <a:rPr lang="ja-JP" altLang="en-US" dirty="0"/>
                      <a:t>空気中</a:t>
                    </a:r>
                    <a:endParaRPr kumimoji="1" lang="ja-JP" altLang="en-US" dirty="0"/>
                  </a:p>
                </p:txBody>
              </p:sp>
              <p:sp>
                <p:nvSpPr>
                  <p:cNvPr id="10" name="テキスト ボックス 9">
                    <a:extLst>
                      <a:ext uri="{FF2B5EF4-FFF2-40B4-BE49-F238E27FC236}">
                        <a16:creationId xmlns:a16="http://schemas.microsoft.com/office/drawing/2014/main" id="{36049260-E780-408D-ACF9-FFCBC3B35D97}"/>
                      </a:ext>
                    </a:extLst>
                  </p:cNvPr>
                  <p:cNvSpPr txBox="1"/>
                  <p:nvPr/>
                </p:nvSpPr>
                <p:spPr>
                  <a:xfrm>
                    <a:off x="6727503" y="2666472"/>
                    <a:ext cx="1717137" cy="646331"/>
                  </a:xfrm>
                  <a:prstGeom prst="rect">
                    <a:avLst/>
                  </a:prstGeom>
                  <a:noFill/>
                </p:spPr>
                <p:txBody>
                  <a:bodyPr wrap="none" rtlCol="0">
                    <a:spAutoFit/>
                  </a:bodyPr>
                  <a:lstStyle/>
                  <a:p>
                    <a:r>
                      <a:rPr lang="en-US" altLang="ja-JP" dirty="0"/>
                      <a:t>x </a:t>
                    </a:r>
                    <a:r>
                      <a:rPr lang="ja-JP" altLang="en-US" dirty="0"/>
                      <a:t>≦ </a:t>
                    </a:r>
                    <a:r>
                      <a:rPr kumimoji="1" lang="en-US" altLang="ja-JP" dirty="0"/>
                      <a:t>0.5  1200</a:t>
                    </a:r>
                    <a:r>
                      <a:rPr kumimoji="1" lang="ja-JP" altLang="en-US" dirty="0"/>
                      <a:t>℃</a:t>
                    </a:r>
                    <a:endParaRPr kumimoji="1" lang="en-US" altLang="ja-JP" dirty="0"/>
                  </a:p>
                  <a:p>
                    <a:r>
                      <a:rPr lang="en-US" altLang="ja-JP" dirty="0"/>
                      <a:t>x</a:t>
                    </a:r>
                    <a:r>
                      <a:rPr lang="ja-JP" altLang="en-US" dirty="0"/>
                      <a:t> ≧ </a:t>
                    </a:r>
                    <a:r>
                      <a:rPr lang="en-US" altLang="ja-JP" dirty="0"/>
                      <a:t>0.6  1150</a:t>
                    </a:r>
                    <a:r>
                      <a:rPr lang="ja-JP" altLang="en-US" dirty="0"/>
                      <a:t>℃</a:t>
                    </a:r>
                    <a:endParaRPr kumimoji="1" lang="ja-JP" altLang="en-US" dirty="0"/>
                  </a:p>
                </p:txBody>
              </p:sp>
              <p:sp>
                <p:nvSpPr>
                  <p:cNvPr id="12" name="テキスト ボックス 11">
                    <a:extLst>
                      <a:ext uri="{FF2B5EF4-FFF2-40B4-BE49-F238E27FC236}">
                        <a16:creationId xmlns:a16="http://schemas.microsoft.com/office/drawing/2014/main" id="{2DC18F9C-8AB4-4069-9A29-6F83BC810E0B}"/>
                      </a:ext>
                    </a:extLst>
                  </p:cNvPr>
                  <p:cNvSpPr txBox="1"/>
                  <p:nvPr/>
                </p:nvSpPr>
                <p:spPr>
                  <a:xfrm>
                    <a:off x="1274392" y="1513179"/>
                    <a:ext cx="553998" cy="1477328"/>
                  </a:xfrm>
                  <a:prstGeom prst="rect">
                    <a:avLst/>
                  </a:prstGeom>
                  <a:noFill/>
                </p:spPr>
                <p:txBody>
                  <a:bodyPr vert="eaVert" wrap="none" rtlCol="0">
                    <a:spAutoFit/>
                  </a:bodyPr>
                  <a:lstStyle/>
                  <a:p>
                    <a:r>
                      <a:rPr lang="ja-JP" altLang="en-US" sz="2400" dirty="0"/>
                      <a:t>秤量・混合</a:t>
                    </a:r>
                  </a:p>
                </p:txBody>
              </p:sp>
              <p:sp>
                <p:nvSpPr>
                  <p:cNvPr id="13" name="テキスト ボックス 12">
                    <a:extLst>
                      <a:ext uri="{FF2B5EF4-FFF2-40B4-BE49-F238E27FC236}">
                        <a16:creationId xmlns:a16="http://schemas.microsoft.com/office/drawing/2014/main" id="{ECDB5EF6-C011-47D0-B8CE-1C6A571ADF71}"/>
                      </a:ext>
                    </a:extLst>
                  </p:cNvPr>
                  <p:cNvSpPr txBox="1"/>
                  <p:nvPr/>
                </p:nvSpPr>
                <p:spPr>
                  <a:xfrm>
                    <a:off x="2659818" y="1744012"/>
                    <a:ext cx="553998" cy="1015663"/>
                  </a:xfrm>
                  <a:prstGeom prst="rect">
                    <a:avLst/>
                  </a:prstGeom>
                  <a:noFill/>
                </p:spPr>
                <p:txBody>
                  <a:bodyPr vert="eaVert" wrap="none" rtlCol="0">
                    <a:spAutoFit/>
                  </a:bodyPr>
                  <a:lstStyle/>
                  <a:p>
                    <a:r>
                      <a:rPr lang="ja-JP" altLang="en-US" sz="2400" dirty="0"/>
                      <a:t>仮焼き</a:t>
                    </a:r>
                  </a:p>
                </p:txBody>
              </p:sp>
              <p:sp>
                <p:nvSpPr>
                  <p:cNvPr id="14" name="テキスト ボックス 13">
                    <a:extLst>
                      <a:ext uri="{FF2B5EF4-FFF2-40B4-BE49-F238E27FC236}">
                        <a16:creationId xmlns:a16="http://schemas.microsoft.com/office/drawing/2014/main" id="{FAAD0D52-3AA7-460B-BC39-D358A92CE2D5}"/>
                      </a:ext>
                    </a:extLst>
                  </p:cNvPr>
                  <p:cNvSpPr txBox="1"/>
                  <p:nvPr/>
                </p:nvSpPr>
                <p:spPr>
                  <a:xfrm>
                    <a:off x="4230185" y="1496194"/>
                    <a:ext cx="553998" cy="1477328"/>
                  </a:xfrm>
                  <a:prstGeom prst="rect">
                    <a:avLst/>
                  </a:prstGeom>
                  <a:noFill/>
                </p:spPr>
                <p:txBody>
                  <a:bodyPr vert="eaVert" wrap="none" rtlCol="0">
                    <a:spAutoFit/>
                  </a:bodyPr>
                  <a:lstStyle/>
                  <a:p>
                    <a:r>
                      <a:rPr lang="ja-JP" altLang="en-US" sz="2400" dirty="0"/>
                      <a:t>粉砕・混合</a:t>
                    </a:r>
                  </a:p>
                </p:txBody>
              </p:sp>
              <p:sp>
                <p:nvSpPr>
                  <p:cNvPr id="16" name="テキスト ボックス 15">
                    <a:extLst>
                      <a:ext uri="{FF2B5EF4-FFF2-40B4-BE49-F238E27FC236}">
                        <a16:creationId xmlns:a16="http://schemas.microsoft.com/office/drawing/2014/main" id="{43820AE9-73B3-4D33-94DA-CE9C8042F2BD}"/>
                      </a:ext>
                    </a:extLst>
                  </p:cNvPr>
                  <p:cNvSpPr txBox="1"/>
                  <p:nvPr/>
                </p:nvSpPr>
                <p:spPr>
                  <a:xfrm>
                    <a:off x="7375395" y="1872933"/>
                    <a:ext cx="553998" cy="707886"/>
                  </a:xfrm>
                  <a:prstGeom prst="rect">
                    <a:avLst/>
                  </a:prstGeom>
                  <a:noFill/>
                </p:spPr>
                <p:txBody>
                  <a:bodyPr vert="eaVert" wrap="none" rtlCol="0">
                    <a:spAutoFit/>
                  </a:bodyPr>
                  <a:lstStyle/>
                  <a:p>
                    <a:r>
                      <a:rPr lang="ja-JP" altLang="en-US" sz="2400" dirty="0"/>
                      <a:t>焼結</a:t>
                    </a:r>
                  </a:p>
                </p:txBody>
              </p:sp>
              <p:sp>
                <p:nvSpPr>
                  <p:cNvPr id="17" name="矢印: 右 16">
                    <a:extLst>
                      <a:ext uri="{FF2B5EF4-FFF2-40B4-BE49-F238E27FC236}">
                        <a16:creationId xmlns:a16="http://schemas.microsoft.com/office/drawing/2014/main" id="{69C9ED18-412C-4071-8C38-2383542F70AE}"/>
                      </a:ext>
                    </a:extLst>
                  </p:cNvPr>
                  <p:cNvSpPr/>
                  <p:nvPr/>
                </p:nvSpPr>
                <p:spPr>
                  <a:xfrm>
                    <a:off x="2120708" y="1954712"/>
                    <a:ext cx="419666" cy="57606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66299EAD-E751-45D1-8F62-CA6BE4759F8B}"/>
                      </a:ext>
                    </a:extLst>
                  </p:cNvPr>
                  <p:cNvSpPr/>
                  <p:nvPr/>
                </p:nvSpPr>
                <p:spPr>
                  <a:xfrm>
                    <a:off x="3463900" y="1983814"/>
                    <a:ext cx="419666" cy="57606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19">
                    <a:extLst>
                      <a:ext uri="{FF2B5EF4-FFF2-40B4-BE49-F238E27FC236}">
                        <a16:creationId xmlns:a16="http://schemas.microsoft.com/office/drawing/2014/main" id="{79951C97-09B7-403D-B736-76B58F630F0D}"/>
                      </a:ext>
                    </a:extLst>
                  </p:cNvPr>
                  <p:cNvSpPr/>
                  <p:nvPr/>
                </p:nvSpPr>
                <p:spPr>
                  <a:xfrm>
                    <a:off x="5070361" y="1964675"/>
                    <a:ext cx="419666" cy="57606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5E9F5CF7-089A-40A4-B111-A9D62265BBC3}"/>
                      </a:ext>
                    </a:extLst>
                  </p:cNvPr>
                  <p:cNvSpPr/>
                  <p:nvPr/>
                </p:nvSpPr>
                <p:spPr>
                  <a:xfrm>
                    <a:off x="6675413" y="1938424"/>
                    <a:ext cx="419666" cy="57606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 name="テキスト ボックス 2">
                <a:extLst>
                  <a:ext uri="{FF2B5EF4-FFF2-40B4-BE49-F238E27FC236}">
                    <a16:creationId xmlns:a16="http://schemas.microsoft.com/office/drawing/2014/main" id="{BE02D2FA-D38A-4F6A-9C86-37A56EF81B76}"/>
                  </a:ext>
                </a:extLst>
              </p:cNvPr>
              <p:cNvSpPr txBox="1"/>
              <p:nvPr/>
            </p:nvSpPr>
            <p:spPr>
              <a:xfrm>
                <a:off x="8272133" y="2994615"/>
                <a:ext cx="540533" cy="369332"/>
              </a:xfrm>
              <a:prstGeom prst="rect">
                <a:avLst/>
              </a:prstGeom>
              <a:noFill/>
            </p:spPr>
            <p:txBody>
              <a:bodyPr wrap="none" rtlCol="0">
                <a:spAutoFit/>
              </a:bodyPr>
              <a:lstStyle/>
              <a:p>
                <a:r>
                  <a:rPr kumimoji="1" lang="en-US" altLang="ja-JP" dirty="0"/>
                  <a:t>48h</a:t>
                </a:r>
                <a:endParaRPr kumimoji="1" lang="ja-JP" altLang="en-US" dirty="0"/>
              </a:p>
            </p:txBody>
          </p:sp>
        </p:grpSp>
        <p:sp>
          <p:nvSpPr>
            <p:cNvPr id="6" name="テキスト ボックス 5">
              <a:extLst>
                <a:ext uri="{FF2B5EF4-FFF2-40B4-BE49-F238E27FC236}">
                  <a16:creationId xmlns:a16="http://schemas.microsoft.com/office/drawing/2014/main" id="{6AD6911B-298B-410D-91F7-19E0FB8023C8}"/>
                </a:ext>
              </a:extLst>
            </p:cNvPr>
            <p:cNvSpPr txBox="1"/>
            <p:nvPr/>
          </p:nvSpPr>
          <p:spPr>
            <a:xfrm>
              <a:off x="375300" y="2001592"/>
              <a:ext cx="787395" cy="923330"/>
            </a:xfrm>
            <a:prstGeom prst="rect">
              <a:avLst/>
            </a:prstGeom>
            <a:noFill/>
          </p:spPr>
          <p:txBody>
            <a:bodyPr wrap="none" rtlCol="0">
              <a:spAutoFit/>
            </a:bodyPr>
            <a:lstStyle/>
            <a:p>
              <a:pPr algn="l"/>
              <a:r>
                <a:rPr lang="en-US" altLang="ja-JP" dirty="0">
                  <a:latin typeface="Times New Roman" panose="02020603050405020304" pitchFamily="18" charset="0"/>
                  <a:cs typeface="Times New Roman" panose="02020603050405020304" pitchFamily="18" charset="0"/>
                </a:rPr>
                <a:t>Nd</a:t>
              </a:r>
              <a:r>
                <a:rPr lang="en-US" altLang="ja-JP" baseline="-25000" dirty="0">
                  <a:latin typeface="Times New Roman" panose="02020603050405020304" pitchFamily="18" charset="0"/>
                  <a:cs typeface="Times New Roman" panose="02020603050405020304" pitchFamily="18" charset="0"/>
                </a:rPr>
                <a:t>2</a:t>
              </a:r>
              <a:r>
                <a:rPr lang="en-US" altLang="ja-JP" dirty="0">
                  <a:latin typeface="Times New Roman" panose="02020603050405020304" pitchFamily="18" charset="0"/>
                  <a:cs typeface="Times New Roman" panose="02020603050405020304" pitchFamily="18" charset="0"/>
                </a:rPr>
                <a:t>O</a:t>
              </a:r>
              <a:r>
                <a:rPr lang="en-US" altLang="ja-JP" baseline="-25000" dirty="0">
                  <a:latin typeface="Times New Roman" panose="02020603050405020304" pitchFamily="18" charset="0"/>
                  <a:cs typeface="Times New Roman" panose="02020603050405020304" pitchFamily="18" charset="0"/>
                </a:rPr>
                <a:t>3</a:t>
              </a:r>
            </a:p>
            <a:p>
              <a:r>
                <a:rPr kumimoji="1" lang="en-US" altLang="ja-JP" dirty="0">
                  <a:latin typeface="Times New Roman" panose="02020603050405020304" pitchFamily="18" charset="0"/>
                  <a:cs typeface="Times New Roman" panose="02020603050405020304" pitchFamily="18" charset="0"/>
                </a:rPr>
                <a:t>SrCO</a:t>
              </a:r>
              <a:r>
                <a:rPr kumimoji="1" lang="en-US" altLang="ja-JP" baseline="-25000" dirty="0">
                  <a:latin typeface="Times New Roman" panose="02020603050405020304" pitchFamily="18" charset="0"/>
                  <a:cs typeface="Times New Roman" panose="02020603050405020304" pitchFamily="18" charset="0"/>
                </a:rPr>
                <a:t>3</a:t>
              </a:r>
              <a:endParaRPr lang="en-US" altLang="ja-JP" baseline="-25000" dirty="0">
                <a:latin typeface="Times New Roman" panose="02020603050405020304" pitchFamily="18" charset="0"/>
                <a:cs typeface="Times New Roman" panose="02020603050405020304" pitchFamily="18" charset="0"/>
              </a:endParaRPr>
            </a:p>
            <a:p>
              <a:pPr algn="l"/>
              <a:r>
                <a:rPr kumimoji="1" lang="en-US" altLang="ja-JP" dirty="0">
                  <a:latin typeface="Times New Roman" panose="02020603050405020304" pitchFamily="18" charset="0"/>
                  <a:cs typeface="Times New Roman" panose="02020603050405020304" pitchFamily="18" charset="0"/>
                </a:rPr>
                <a:t>Fe</a:t>
              </a:r>
              <a:r>
                <a:rPr kumimoji="1" lang="en-US" altLang="ja-JP" baseline="-25000" dirty="0">
                  <a:latin typeface="Times New Roman" panose="02020603050405020304" pitchFamily="18" charset="0"/>
                  <a:cs typeface="Times New Roman" panose="02020603050405020304" pitchFamily="18" charset="0"/>
                </a:rPr>
                <a:t>2</a:t>
              </a:r>
              <a:r>
                <a:rPr kumimoji="1" lang="en-US" altLang="ja-JP" dirty="0">
                  <a:latin typeface="Times New Roman" panose="02020603050405020304" pitchFamily="18" charset="0"/>
                  <a:cs typeface="Times New Roman" panose="02020603050405020304" pitchFamily="18" charset="0"/>
                </a:rPr>
                <a:t>O</a:t>
              </a:r>
              <a:r>
                <a:rPr kumimoji="1" lang="en-US" altLang="ja-JP" baseline="-25000" dirty="0">
                  <a:latin typeface="Times New Roman" panose="02020603050405020304" pitchFamily="18" charset="0"/>
                  <a:cs typeface="Times New Roman" panose="02020603050405020304" pitchFamily="18" charset="0"/>
                </a:rPr>
                <a:t>3</a:t>
              </a:r>
              <a:endParaRPr kumimoji="1" lang="ja-JP" altLang="en-US" sz="1600" baseline="-25000" dirty="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8C3D87CA-1E1B-451D-87B7-8E985CAC0911}"/>
                </a:ext>
              </a:extLst>
            </p:cNvPr>
            <p:cNvSpPr txBox="1"/>
            <p:nvPr/>
          </p:nvSpPr>
          <p:spPr>
            <a:xfrm>
              <a:off x="6585732" y="3208234"/>
              <a:ext cx="1569660" cy="369332"/>
            </a:xfrm>
            <a:prstGeom prst="rect">
              <a:avLst/>
            </a:prstGeom>
            <a:noFill/>
          </p:spPr>
          <p:txBody>
            <a:bodyPr wrap="none" rtlCol="0">
              <a:spAutoFit/>
            </a:bodyPr>
            <a:lstStyle/>
            <a:p>
              <a:r>
                <a:rPr kumimoji="1" lang="ja-JP" altLang="en-US" dirty="0"/>
                <a:t>酸素雰囲気下</a:t>
              </a:r>
            </a:p>
          </p:txBody>
        </p:sp>
      </p:grpSp>
    </p:spTree>
    <p:extLst>
      <p:ext uri="{BB962C8B-B14F-4D97-AF65-F5344CB8AC3E}">
        <p14:creationId xmlns:p14="http://schemas.microsoft.com/office/powerpoint/2010/main" val="1669932322"/>
      </p:ext>
    </p:extLst>
  </p:cSld>
  <p:clrMapOvr>
    <a:masterClrMapping/>
  </p:clrMapOvr>
  <mc:AlternateContent xmlns:mc="http://schemas.openxmlformats.org/markup-compatibility/2006" xmlns:p14="http://schemas.microsoft.com/office/powerpoint/2010/main">
    <mc:Choice Requires="p14">
      <p:transition spd="slow" p14:dur="2000" advTm="68302"/>
    </mc:Choice>
    <mc:Fallback xmlns="">
      <p:transition spd="slow" advTm="683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FA68EE4-8DD9-4677-8A6C-204D500673BF}"/>
              </a:ext>
            </a:extLst>
          </p:cNvPr>
          <p:cNvSpPr>
            <a:spLocks noGrp="1"/>
          </p:cNvSpPr>
          <p:nvPr>
            <p:ph type="sldNum" sz="quarter" idx="12"/>
          </p:nvPr>
        </p:nvSpPr>
        <p:spPr/>
        <p:txBody>
          <a:bodyPr/>
          <a:lstStyle/>
          <a:p>
            <a:fld id="{90BA7EBE-6FD4-4B50-83C6-C925E775C4BE}" type="slidenum">
              <a:rPr kumimoji="1" lang="ja-JP" altLang="en-US" smtClean="0"/>
              <a:t>8</a:t>
            </a:fld>
            <a:endParaRPr kumimoji="1" lang="ja-JP" altLang="en-US" dirty="0"/>
          </a:p>
        </p:txBody>
      </p:sp>
      <p:sp>
        <p:nvSpPr>
          <p:cNvPr id="5" name="タイトル 1">
            <a:extLst>
              <a:ext uri="{FF2B5EF4-FFF2-40B4-BE49-F238E27FC236}">
                <a16:creationId xmlns:a16="http://schemas.microsoft.com/office/drawing/2014/main" id="{63900244-E8A7-4897-BF8A-D5C0412FDC34}"/>
              </a:ext>
            </a:extLst>
          </p:cNvPr>
          <p:cNvSpPr>
            <a:spLocks noGrp="1"/>
          </p:cNvSpPr>
          <p:nvPr>
            <p:ph type="title"/>
          </p:nvPr>
        </p:nvSpPr>
        <p:spPr>
          <a:xfrm>
            <a:off x="457200" y="0"/>
            <a:ext cx="8229600" cy="764704"/>
          </a:xfrm>
        </p:spPr>
        <p:txBody>
          <a:bodyPr>
            <a:normAutofit/>
          </a:bodyPr>
          <a:lstStyle/>
          <a:p>
            <a:r>
              <a:rPr kumimoji="1" lang="en-US" altLang="ja-JP" sz="4000" dirty="0">
                <a:solidFill>
                  <a:srgbClr val="00B0F0"/>
                </a:solidFill>
              </a:rPr>
              <a:t>XRD</a:t>
            </a:r>
            <a:r>
              <a:rPr kumimoji="1" lang="ja-JP" altLang="en-US" sz="4000" dirty="0">
                <a:solidFill>
                  <a:srgbClr val="00B0F0"/>
                </a:solidFill>
              </a:rPr>
              <a:t>回折</a:t>
            </a:r>
          </a:p>
        </p:txBody>
      </p:sp>
      <p:pic>
        <p:nvPicPr>
          <p:cNvPr id="9" name="Picture 2" descr="K:\web\ynu-logo\base04-1.jpg">
            <a:extLst>
              <a:ext uri="{FF2B5EF4-FFF2-40B4-BE49-F238E27FC236}">
                <a16:creationId xmlns:a16="http://schemas.microsoft.com/office/drawing/2014/main" id="{658910FB-FFC7-4BEF-8EC7-E3B38C2C09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7546514-FAA7-4A1E-8888-F49885FB097C}"/>
              </a:ext>
            </a:extLst>
          </p:cNvPr>
          <p:cNvSpPr txBox="1"/>
          <p:nvPr/>
        </p:nvSpPr>
        <p:spPr>
          <a:xfrm>
            <a:off x="5078968" y="1443793"/>
            <a:ext cx="3759362" cy="4154984"/>
          </a:xfrm>
          <a:prstGeom prst="rect">
            <a:avLst/>
          </a:prstGeom>
          <a:noFill/>
        </p:spPr>
        <p:txBody>
          <a:bodyPr wrap="none" rtlCol="0">
            <a:spAutoFit/>
          </a:bodyPr>
          <a:lstStyle/>
          <a:p>
            <a:r>
              <a:rPr kumimoji="1" lang="en-US" altLang="ja-JP" sz="2400" dirty="0"/>
              <a:t>XRD</a:t>
            </a:r>
            <a:r>
              <a:rPr lang="ja-JP" altLang="en-US" sz="2400" dirty="0"/>
              <a:t>回折</a:t>
            </a:r>
            <a:endParaRPr kumimoji="1" lang="en-US" altLang="ja-JP" sz="2400" dirty="0"/>
          </a:p>
          <a:p>
            <a:endParaRPr lang="en-US" altLang="ja-JP" sz="2400" dirty="0"/>
          </a:p>
          <a:p>
            <a:r>
              <a:rPr kumimoji="1" lang="ja-JP" altLang="en-US" sz="2400" dirty="0"/>
              <a:t>リートベルト解析</a:t>
            </a:r>
            <a:r>
              <a:rPr kumimoji="1" lang="en-US" altLang="ja-JP" sz="2400" dirty="0"/>
              <a:t>|RIETAN-FP</a:t>
            </a:r>
          </a:p>
          <a:p>
            <a:endParaRPr kumimoji="1" lang="en-US" altLang="ja-JP" sz="2400" dirty="0"/>
          </a:p>
          <a:p>
            <a:r>
              <a:rPr kumimoji="1" lang="en-US" altLang="ja-JP" sz="2400" b="1" dirty="0"/>
              <a:t>0.1</a:t>
            </a:r>
            <a:r>
              <a:rPr lang="ja-JP" altLang="en-US" sz="2400" b="1" dirty="0"/>
              <a:t>≦</a:t>
            </a:r>
            <a:r>
              <a:rPr lang="en-US" altLang="ja-JP" sz="2400" b="1" i="1" dirty="0">
                <a:latin typeface="Times New Roman" panose="02020603050405020304" pitchFamily="18" charset="0"/>
                <a:cs typeface="Times New Roman" panose="02020603050405020304" pitchFamily="18" charset="0"/>
              </a:rPr>
              <a:t>x</a:t>
            </a:r>
            <a:r>
              <a:rPr lang="ja-JP" altLang="en-US" sz="2400" b="1" dirty="0"/>
              <a:t>≦</a:t>
            </a:r>
            <a:r>
              <a:rPr lang="en-US" altLang="ja-JP" sz="2400" b="1" dirty="0"/>
              <a:t>0.2</a:t>
            </a:r>
            <a:r>
              <a:rPr lang="ja-JP" altLang="en-US" sz="2400" dirty="0"/>
              <a:t>で</a:t>
            </a:r>
            <a:endParaRPr lang="en-US" altLang="ja-JP" sz="2400" dirty="0"/>
          </a:p>
          <a:p>
            <a:r>
              <a:rPr lang="ja-JP" altLang="en-US" sz="2400" b="1" dirty="0"/>
              <a:t>単斜晶ペロブスカイト構造</a:t>
            </a:r>
            <a:endParaRPr lang="en-US" altLang="ja-JP" sz="2400" b="1" dirty="0"/>
          </a:p>
          <a:p>
            <a:r>
              <a:rPr lang="en-US" altLang="ja-JP" sz="2400" b="1" dirty="0"/>
              <a:t>(</a:t>
            </a:r>
            <a:r>
              <a:rPr lang="en-US" altLang="ja-JP" sz="2400" b="1" i="1" dirty="0"/>
              <a:t>P2</a:t>
            </a:r>
            <a:r>
              <a:rPr lang="en-US" altLang="ja-JP" sz="2400" b="1" i="1" baseline="-25000" dirty="0"/>
              <a:t>1</a:t>
            </a:r>
            <a:r>
              <a:rPr lang="en-US" altLang="ja-JP" sz="2400" b="1" dirty="0"/>
              <a:t>/</a:t>
            </a:r>
            <a:r>
              <a:rPr lang="en-US" altLang="ja-JP" sz="2400" b="1" i="1" dirty="0"/>
              <a:t>m</a:t>
            </a:r>
            <a:r>
              <a:rPr lang="en-US" altLang="ja-JP" sz="2400" b="1" dirty="0"/>
              <a:t>)</a:t>
            </a:r>
          </a:p>
          <a:p>
            <a:endParaRPr lang="en-US" altLang="ja-JP" sz="2400" b="1" dirty="0"/>
          </a:p>
          <a:p>
            <a:r>
              <a:rPr kumimoji="1" lang="en-US" altLang="ja-JP" sz="2400" b="1" dirty="0"/>
              <a:t>0.3</a:t>
            </a:r>
            <a:r>
              <a:rPr lang="ja-JP" altLang="en-US" sz="2400" b="1" dirty="0"/>
              <a:t>≦</a:t>
            </a:r>
            <a:r>
              <a:rPr lang="en-US" altLang="ja-JP" sz="2400" b="1" i="1" dirty="0">
                <a:latin typeface="Times New Roman" panose="02020603050405020304" pitchFamily="18" charset="0"/>
                <a:cs typeface="Times New Roman" panose="02020603050405020304" pitchFamily="18" charset="0"/>
              </a:rPr>
              <a:t>x</a:t>
            </a:r>
            <a:r>
              <a:rPr lang="ja-JP" altLang="en-US" sz="2400" b="1" dirty="0"/>
              <a:t>≦</a:t>
            </a:r>
            <a:r>
              <a:rPr lang="en-US" altLang="ja-JP" sz="2400" b="1" dirty="0"/>
              <a:t>0.9</a:t>
            </a:r>
            <a:r>
              <a:rPr lang="ja-JP" altLang="en-US" sz="2400" b="1" dirty="0"/>
              <a:t>で</a:t>
            </a:r>
            <a:endParaRPr lang="en-US" altLang="ja-JP" sz="2400" b="1" dirty="0"/>
          </a:p>
          <a:p>
            <a:r>
              <a:rPr lang="ja-JP" altLang="en-US" sz="2400" b="1" dirty="0"/>
              <a:t>斜方晶ペロブスカイト構造</a:t>
            </a:r>
            <a:endParaRPr lang="en-US" altLang="ja-JP" sz="2400" b="1" dirty="0"/>
          </a:p>
          <a:p>
            <a:r>
              <a:rPr lang="en-US" altLang="ja-JP" sz="2400" b="1" dirty="0"/>
              <a:t>(</a:t>
            </a:r>
            <a:r>
              <a:rPr lang="en-US" altLang="ja-JP" sz="2400" b="1" i="1" dirty="0" err="1"/>
              <a:t>Pnma</a:t>
            </a:r>
            <a:r>
              <a:rPr lang="en-US" altLang="ja-JP" sz="2400" b="1" dirty="0"/>
              <a:t>)</a:t>
            </a:r>
          </a:p>
        </p:txBody>
      </p:sp>
      <p:pic>
        <p:nvPicPr>
          <p:cNvPr id="10" name="図 9">
            <a:extLst>
              <a:ext uri="{FF2B5EF4-FFF2-40B4-BE49-F238E27FC236}">
                <a16:creationId xmlns:a16="http://schemas.microsoft.com/office/drawing/2014/main" id="{2B3A9CE3-C3DC-4800-9295-E430740582FF}"/>
              </a:ext>
            </a:extLst>
          </p:cNvPr>
          <p:cNvPicPr>
            <a:picLocks noChangeAspect="1"/>
          </p:cNvPicPr>
          <p:nvPr/>
        </p:nvPicPr>
        <p:blipFill rotWithShape="1">
          <a:blip r:embed="rId4"/>
          <a:srcRect t="77295" r="89005"/>
          <a:stretch/>
        </p:blipFill>
        <p:spPr>
          <a:xfrm>
            <a:off x="307630" y="6069484"/>
            <a:ext cx="542211" cy="511957"/>
          </a:xfrm>
          <a:prstGeom prst="rect">
            <a:avLst/>
          </a:prstGeom>
        </p:spPr>
      </p:pic>
      <p:pic>
        <p:nvPicPr>
          <p:cNvPr id="19" name="図 18">
            <a:extLst>
              <a:ext uri="{FF2B5EF4-FFF2-40B4-BE49-F238E27FC236}">
                <a16:creationId xmlns:a16="http://schemas.microsoft.com/office/drawing/2014/main" id="{786D3AEB-90FF-47AC-AC6D-D82B617548E4}"/>
              </a:ext>
            </a:extLst>
          </p:cNvPr>
          <p:cNvPicPr>
            <a:picLocks noChangeAspect="1"/>
          </p:cNvPicPr>
          <p:nvPr/>
        </p:nvPicPr>
        <p:blipFill>
          <a:blip r:embed="rId5"/>
          <a:stretch>
            <a:fillRect/>
          </a:stretch>
        </p:blipFill>
        <p:spPr>
          <a:xfrm>
            <a:off x="305670" y="607711"/>
            <a:ext cx="4446650" cy="2771884"/>
          </a:xfrm>
          <a:prstGeom prst="rect">
            <a:avLst/>
          </a:prstGeom>
        </p:spPr>
      </p:pic>
      <p:sp>
        <p:nvSpPr>
          <p:cNvPr id="13" name="テキスト ボックス 12">
            <a:extLst>
              <a:ext uri="{FF2B5EF4-FFF2-40B4-BE49-F238E27FC236}">
                <a16:creationId xmlns:a16="http://schemas.microsoft.com/office/drawing/2014/main" id="{5C00A0B3-F320-4524-8DFF-14C2A933EDF6}"/>
              </a:ext>
            </a:extLst>
          </p:cNvPr>
          <p:cNvSpPr txBox="1"/>
          <p:nvPr/>
        </p:nvSpPr>
        <p:spPr>
          <a:xfrm>
            <a:off x="1619672" y="3151953"/>
            <a:ext cx="1627369" cy="369332"/>
          </a:xfrm>
          <a:prstGeom prst="rect">
            <a:avLst/>
          </a:prstGeom>
          <a:noFill/>
        </p:spPr>
        <p:txBody>
          <a:bodyPr wrap="none" rtlCol="0">
            <a:spAutoFit/>
          </a:bodyPr>
          <a:lstStyle/>
          <a:p>
            <a:r>
              <a:rPr lang="en-US" altLang="ja-JP" i="1" dirty="0">
                <a:latin typeface="Times New Roman" panose="02020603050405020304" pitchFamily="18" charset="0"/>
                <a:cs typeface="Times New Roman" panose="02020603050405020304" pitchFamily="18" charset="0"/>
              </a:rPr>
              <a:t>x</a:t>
            </a:r>
            <a:r>
              <a:rPr lang="en-US" altLang="ja-JP" dirty="0">
                <a:latin typeface="Times New Roman" panose="02020603050405020304" pitchFamily="18" charset="0"/>
                <a:cs typeface="Times New Roman" panose="02020603050405020304" pitchFamily="18" charset="0"/>
              </a:rPr>
              <a:t> = 0.1</a:t>
            </a:r>
            <a:r>
              <a:rPr lang="ja-JP" altLang="en-US" dirty="0">
                <a:latin typeface="Times New Roman" panose="02020603050405020304" pitchFamily="18" charset="0"/>
                <a:cs typeface="Times New Roman" panose="02020603050405020304" pitchFamily="18" charset="0"/>
              </a:rPr>
              <a:t> </a:t>
            </a:r>
            <a:r>
              <a:rPr lang="en-US" altLang="ja-JP" sz="1800" b="1" dirty="0"/>
              <a:t>(</a:t>
            </a:r>
            <a:r>
              <a:rPr lang="en-US" altLang="ja-JP" sz="1800" b="1" i="1" dirty="0"/>
              <a:t>P2</a:t>
            </a:r>
            <a:r>
              <a:rPr lang="en-US" altLang="ja-JP" sz="1800" b="1" i="1" baseline="-25000" dirty="0"/>
              <a:t>1</a:t>
            </a:r>
            <a:r>
              <a:rPr lang="en-US" altLang="ja-JP" sz="1800" b="1" dirty="0"/>
              <a:t>/</a:t>
            </a:r>
            <a:r>
              <a:rPr lang="en-US" altLang="ja-JP" sz="1800" b="1" i="1" dirty="0"/>
              <a:t>m</a:t>
            </a:r>
            <a:r>
              <a:rPr lang="en-US" altLang="ja-JP" sz="1800" b="1" dirty="0"/>
              <a:t>)</a:t>
            </a:r>
          </a:p>
        </p:txBody>
      </p:sp>
      <p:pic>
        <p:nvPicPr>
          <p:cNvPr id="25" name="図 24">
            <a:extLst>
              <a:ext uri="{FF2B5EF4-FFF2-40B4-BE49-F238E27FC236}">
                <a16:creationId xmlns:a16="http://schemas.microsoft.com/office/drawing/2014/main" id="{2DE8B168-9CED-40BD-B2EB-193ED6B0AD38}"/>
              </a:ext>
            </a:extLst>
          </p:cNvPr>
          <p:cNvPicPr>
            <a:picLocks noChangeAspect="1"/>
          </p:cNvPicPr>
          <p:nvPr/>
        </p:nvPicPr>
        <p:blipFill>
          <a:blip r:embed="rId6"/>
          <a:stretch>
            <a:fillRect/>
          </a:stretch>
        </p:blipFill>
        <p:spPr>
          <a:xfrm>
            <a:off x="305670" y="3437593"/>
            <a:ext cx="4585199" cy="2530917"/>
          </a:xfrm>
          <a:prstGeom prst="rect">
            <a:avLst/>
          </a:prstGeom>
        </p:spPr>
      </p:pic>
      <p:sp>
        <p:nvSpPr>
          <p:cNvPr id="26" name="テキスト ボックス 25">
            <a:extLst>
              <a:ext uri="{FF2B5EF4-FFF2-40B4-BE49-F238E27FC236}">
                <a16:creationId xmlns:a16="http://schemas.microsoft.com/office/drawing/2014/main" id="{9EF8ADA2-268F-4C3B-8C30-F96ACF75AC63}"/>
              </a:ext>
            </a:extLst>
          </p:cNvPr>
          <p:cNvSpPr txBox="1"/>
          <p:nvPr/>
        </p:nvSpPr>
        <p:spPr>
          <a:xfrm>
            <a:off x="1662864" y="5987018"/>
            <a:ext cx="1584177"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x</a:t>
            </a:r>
            <a:r>
              <a:rPr lang="en-US" altLang="ja-JP" dirty="0">
                <a:latin typeface="Times New Roman" panose="02020603050405020304" pitchFamily="18" charset="0"/>
                <a:cs typeface="Times New Roman" panose="02020603050405020304" pitchFamily="18" charset="0"/>
              </a:rPr>
              <a:t> = 0.9 </a:t>
            </a:r>
            <a:r>
              <a:rPr lang="en-US" altLang="ja-JP" sz="1800" b="1" dirty="0"/>
              <a:t>(</a:t>
            </a:r>
            <a:r>
              <a:rPr lang="en-US" altLang="ja-JP" sz="1800" b="1" i="1" dirty="0" err="1"/>
              <a:t>Pnma</a:t>
            </a:r>
            <a:r>
              <a:rPr lang="en-US" altLang="ja-JP" sz="1800" b="1" dirty="0"/>
              <a:t>)</a:t>
            </a:r>
          </a:p>
        </p:txBody>
      </p:sp>
    </p:spTree>
    <p:extLst>
      <p:ext uri="{BB962C8B-B14F-4D97-AF65-F5344CB8AC3E}">
        <p14:creationId xmlns:p14="http://schemas.microsoft.com/office/powerpoint/2010/main" val="3309748696"/>
      </p:ext>
    </p:extLst>
  </p:cSld>
  <p:clrMapOvr>
    <a:masterClrMapping/>
  </p:clrMapOvr>
  <mc:AlternateContent xmlns:mc="http://schemas.openxmlformats.org/markup-compatibility/2006" xmlns:p14="http://schemas.microsoft.com/office/powerpoint/2010/main">
    <mc:Choice Requires="p14">
      <p:transition spd="slow" p14:dur="2000" advTm="32024"/>
    </mc:Choice>
    <mc:Fallback xmlns="">
      <p:transition spd="slow" advTm="3202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FA68EE4-8DD9-4677-8A6C-204D500673BF}"/>
              </a:ext>
            </a:extLst>
          </p:cNvPr>
          <p:cNvSpPr>
            <a:spLocks noGrp="1"/>
          </p:cNvSpPr>
          <p:nvPr>
            <p:ph type="sldNum" sz="quarter" idx="12"/>
          </p:nvPr>
        </p:nvSpPr>
        <p:spPr/>
        <p:txBody>
          <a:bodyPr/>
          <a:lstStyle/>
          <a:p>
            <a:fld id="{90BA7EBE-6FD4-4B50-83C6-C925E775C4BE}" type="slidenum">
              <a:rPr kumimoji="1" lang="ja-JP" altLang="en-US" smtClean="0"/>
              <a:t>9</a:t>
            </a:fld>
            <a:endParaRPr kumimoji="1" lang="ja-JP" altLang="en-US" dirty="0"/>
          </a:p>
        </p:txBody>
      </p:sp>
      <p:sp>
        <p:nvSpPr>
          <p:cNvPr id="5" name="タイトル 1">
            <a:extLst>
              <a:ext uri="{FF2B5EF4-FFF2-40B4-BE49-F238E27FC236}">
                <a16:creationId xmlns:a16="http://schemas.microsoft.com/office/drawing/2014/main" id="{63900244-E8A7-4897-BF8A-D5C0412FDC34}"/>
              </a:ext>
            </a:extLst>
          </p:cNvPr>
          <p:cNvSpPr>
            <a:spLocks noGrp="1"/>
          </p:cNvSpPr>
          <p:nvPr>
            <p:ph type="title"/>
          </p:nvPr>
        </p:nvSpPr>
        <p:spPr>
          <a:xfrm>
            <a:off x="457200" y="0"/>
            <a:ext cx="8229600" cy="764704"/>
          </a:xfrm>
        </p:spPr>
        <p:txBody>
          <a:bodyPr>
            <a:normAutofit/>
          </a:bodyPr>
          <a:lstStyle/>
          <a:p>
            <a:r>
              <a:rPr lang="ja-JP" altLang="en-US" sz="4000" dirty="0">
                <a:solidFill>
                  <a:srgbClr val="00B0F0"/>
                </a:solidFill>
              </a:rPr>
              <a:t>中性子回折</a:t>
            </a:r>
            <a:endParaRPr kumimoji="1" lang="ja-JP" altLang="en-US" sz="4000" dirty="0">
              <a:solidFill>
                <a:srgbClr val="00B0F0"/>
              </a:solidFill>
            </a:endParaRPr>
          </a:p>
        </p:txBody>
      </p:sp>
      <p:pic>
        <p:nvPicPr>
          <p:cNvPr id="9" name="Picture 2" descr="K:\web\ynu-logo\base04-1.jpg">
            <a:extLst>
              <a:ext uri="{FF2B5EF4-FFF2-40B4-BE49-F238E27FC236}">
                <a16:creationId xmlns:a16="http://schemas.microsoft.com/office/drawing/2014/main" id="{658910FB-FFC7-4BEF-8EC7-E3B38C2C09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0D21F836-20F9-47A1-B018-995EC009F237}"/>
              </a:ext>
            </a:extLst>
          </p:cNvPr>
          <p:cNvSpPr txBox="1"/>
          <p:nvPr/>
        </p:nvSpPr>
        <p:spPr>
          <a:xfrm>
            <a:off x="109868" y="837323"/>
            <a:ext cx="3240360" cy="830997"/>
          </a:xfrm>
          <a:prstGeom prst="rect">
            <a:avLst/>
          </a:prstGeom>
          <a:noFill/>
        </p:spPr>
        <p:txBody>
          <a:bodyPr wrap="square" rtlCol="0">
            <a:spAutoFit/>
          </a:bodyPr>
          <a:lstStyle/>
          <a:p>
            <a:r>
              <a:rPr kumimoji="1" lang="en-US" altLang="ja-JP" sz="2400" b="1" dirty="0"/>
              <a:t>Si(311) monochromator</a:t>
            </a:r>
            <a:endParaRPr kumimoji="1" lang="en-US" altLang="ja-JP" sz="2400" b="1" baseline="-25000" dirty="0"/>
          </a:p>
          <a:p>
            <a:r>
              <a:rPr kumimoji="1" lang="en-US" altLang="ja-JP" sz="2400" b="1" dirty="0"/>
              <a:t>300K   10K(x = 0.1)</a:t>
            </a:r>
            <a:endParaRPr kumimoji="1" lang="en-US" altLang="ja-JP" sz="2400" dirty="0"/>
          </a:p>
        </p:txBody>
      </p:sp>
      <p:sp>
        <p:nvSpPr>
          <p:cNvPr id="12" name="テキスト ボックス 11">
            <a:extLst>
              <a:ext uri="{FF2B5EF4-FFF2-40B4-BE49-F238E27FC236}">
                <a16:creationId xmlns:a16="http://schemas.microsoft.com/office/drawing/2014/main" id="{C2856989-44DD-44E0-BC0E-3D63A3B6D657}"/>
              </a:ext>
            </a:extLst>
          </p:cNvPr>
          <p:cNvSpPr txBox="1"/>
          <p:nvPr/>
        </p:nvSpPr>
        <p:spPr>
          <a:xfrm>
            <a:off x="109868" y="1850747"/>
            <a:ext cx="1713931" cy="369332"/>
          </a:xfrm>
          <a:prstGeom prst="rect">
            <a:avLst/>
          </a:prstGeom>
          <a:noFill/>
        </p:spPr>
        <p:txBody>
          <a:bodyPr wrap="none" rtlCol="0">
            <a:spAutoFit/>
          </a:bodyPr>
          <a:lstStyle/>
          <a:p>
            <a:pPr algn="l"/>
            <a:r>
              <a:rPr kumimoji="1" lang="ja-JP" altLang="en-US" dirty="0">
                <a:latin typeface="Times New Roman" panose="02020603050405020304" pitchFamily="18" charset="0"/>
                <a:cs typeface="Times New Roman" panose="02020603050405020304" pitchFamily="18" charset="0"/>
              </a:rPr>
              <a:t>磁気相のピーク</a:t>
            </a:r>
          </a:p>
        </p:txBody>
      </p:sp>
      <p:sp>
        <p:nvSpPr>
          <p:cNvPr id="20" name="テキスト ボックス 19">
            <a:extLst>
              <a:ext uri="{FF2B5EF4-FFF2-40B4-BE49-F238E27FC236}">
                <a16:creationId xmlns:a16="http://schemas.microsoft.com/office/drawing/2014/main" id="{D3227C9C-D8F9-43F1-AF65-9249632BAB05}"/>
              </a:ext>
            </a:extLst>
          </p:cNvPr>
          <p:cNvSpPr txBox="1"/>
          <p:nvPr/>
        </p:nvSpPr>
        <p:spPr>
          <a:xfrm>
            <a:off x="3768505" y="791157"/>
            <a:ext cx="4572000" cy="461665"/>
          </a:xfrm>
          <a:prstGeom prst="rect">
            <a:avLst/>
          </a:prstGeom>
          <a:noFill/>
        </p:spPr>
        <p:txBody>
          <a:bodyPr wrap="square">
            <a:spAutoFit/>
          </a:bodyPr>
          <a:lstStyle/>
          <a:p>
            <a:r>
              <a:rPr kumimoji="1" lang="ja-JP" altLang="en-US" sz="2400" dirty="0"/>
              <a:t>リートベルト解析</a:t>
            </a:r>
            <a:r>
              <a:rPr kumimoji="1" lang="en-US" altLang="ja-JP" sz="2400" dirty="0"/>
              <a:t>|</a:t>
            </a:r>
            <a:r>
              <a:rPr lang="en-US" altLang="ja-JP" sz="2400" dirty="0"/>
              <a:t>GSAS-Ⅱ</a:t>
            </a:r>
            <a:endParaRPr lang="ja-JP" altLang="en-US" sz="2400" dirty="0"/>
          </a:p>
        </p:txBody>
      </p:sp>
      <p:grpSp>
        <p:nvGrpSpPr>
          <p:cNvPr id="8" name="グループ化 7">
            <a:extLst>
              <a:ext uri="{FF2B5EF4-FFF2-40B4-BE49-F238E27FC236}">
                <a16:creationId xmlns:a16="http://schemas.microsoft.com/office/drawing/2014/main" id="{71441AB5-C562-4565-8462-C9B0424C79B1}"/>
              </a:ext>
            </a:extLst>
          </p:cNvPr>
          <p:cNvGrpSpPr/>
          <p:nvPr/>
        </p:nvGrpSpPr>
        <p:grpSpPr>
          <a:xfrm>
            <a:off x="2401589" y="3451060"/>
            <a:ext cx="6632543" cy="3002276"/>
            <a:chOff x="2419870" y="3489880"/>
            <a:chExt cx="6632543" cy="3002276"/>
          </a:xfrm>
        </p:grpSpPr>
        <p:grpSp>
          <p:nvGrpSpPr>
            <p:cNvPr id="2" name="グループ化 1">
              <a:extLst>
                <a:ext uri="{FF2B5EF4-FFF2-40B4-BE49-F238E27FC236}">
                  <a16:creationId xmlns:a16="http://schemas.microsoft.com/office/drawing/2014/main" id="{6AA71B64-0793-4C2E-A160-42D4B0E2E601}"/>
                </a:ext>
              </a:extLst>
            </p:cNvPr>
            <p:cNvGrpSpPr/>
            <p:nvPr/>
          </p:nvGrpSpPr>
          <p:grpSpPr>
            <a:xfrm>
              <a:off x="2419870" y="3489880"/>
              <a:ext cx="6632543" cy="3002276"/>
              <a:chOff x="2511457" y="3651796"/>
              <a:chExt cx="6632543" cy="3002276"/>
            </a:xfrm>
          </p:grpSpPr>
          <p:sp>
            <p:nvSpPr>
              <p:cNvPr id="13" name="テキスト ボックス 12">
                <a:extLst>
                  <a:ext uri="{FF2B5EF4-FFF2-40B4-BE49-F238E27FC236}">
                    <a16:creationId xmlns:a16="http://schemas.microsoft.com/office/drawing/2014/main" id="{5C00A0B3-F320-4524-8DFF-14C2A933EDF6}"/>
                  </a:ext>
                </a:extLst>
              </p:cNvPr>
              <p:cNvSpPr txBox="1"/>
              <p:nvPr/>
            </p:nvSpPr>
            <p:spPr>
              <a:xfrm>
                <a:off x="7368090" y="6278442"/>
                <a:ext cx="1564852" cy="369332"/>
              </a:xfrm>
              <a:prstGeom prst="rect">
                <a:avLst/>
              </a:prstGeom>
              <a:noFill/>
            </p:spPr>
            <p:txBody>
              <a:bodyPr wrap="none" rtlCol="0">
                <a:spAutoFit/>
              </a:bodyPr>
              <a:lstStyle/>
              <a:p>
                <a:r>
                  <a:rPr lang="en-US" altLang="ja-JP" i="1" dirty="0">
                    <a:latin typeface="Times New Roman" panose="02020603050405020304" pitchFamily="18" charset="0"/>
                    <a:cs typeface="Times New Roman" panose="02020603050405020304" pitchFamily="18" charset="0"/>
                  </a:rPr>
                  <a:t>x</a:t>
                </a:r>
                <a:r>
                  <a:rPr lang="en-US" altLang="ja-JP" dirty="0">
                    <a:latin typeface="Times New Roman" panose="02020603050405020304" pitchFamily="18" charset="0"/>
                    <a:cs typeface="Times New Roman" panose="02020603050405020304" pitchFamily="18" charset="0"/>
                  </a:rPr>
                  <a:t> = 0.7</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(A</a:t>
                </a:r>
                <a:r>
                  <a:rPr lang="ja-JP" altLang="en-US" dirty="0">
                    <a:latin typeface="Times New Roman" panose="02020603050405020304" pitchFamily="18" charset="0"/>
                    <a:cs typeface="Times New Roman" panose="02020603050405020304" pitchFamily="18" charset="0"/>
                  </a:rPr>
                  <a:t>型</a:t>
                </a:r>
                <a:r>
                  <a:rPr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pic>
            <p:nvPicPr>
              <p:cNvPr id="19" name="図 18">
                <a:extLst>
                  <a:ext uri="{FF2B5EF4-FFF2-40B4-BE49-F238E27FC236}">
                    <a16:creationId xmlns:a16="http://schemas.microsoft.com/office/drawing/2014/main" id="{64489E4B-8A33-40F3-B5F4-6981445D832C}"/>
                  </a:ext>
                </a:extLst>
              </p:cNvPr>
              <p:cNvPicPr>
                <a:picLocks noChangeAspect="1"/>
              </p:cNvPicPr>
              <p:nvPr/>
            </p:nvPicPr>
            <p:blipFill rotWithShape="1">
              <a:blip r:embed="rId4"/>
              <a:srcRect l="45876" t="-820" b="820"/>
              <a:stretch/>
            </p:blipFill>
            <p:spPr>
              <a:xfrm>
                <a:off x="6894761" y="3925990"/>
                <a:ext cx="2249239" cy="2167306"/>
              </a:xfrm>
              <a:prstGeom prst="rect">
                <a:avLst/>
              </a:prstGeom>
            </p:spPr>
          </p:pic>
          <p:pic>
            <p:nvPicPr>
              <p:cNvPr id="7" name="図 6" descr="ダイアグラム が含まれている画像&#10;&#10;自動的に生成された説明">
                <a:extLst>
                  <a:ext uri="{FF2B5EF4-FFF2-40B4-BE49-F238E27FC236}">
                    <a16:creationId xmlns:a16="http://schemas.microsoft.com/office/drawing/2014/main" id="{7D0EE5E1-3575-45B9-B9F4-3CA5C2A6768E}"/>
                  </a:ext>
                </a:extLst>
              </p:cNvPr>
              <p:cNvPicPr>
                <a:picLocks noChangeAspect="1"/>
              </p:cNvPicPr>
              <p:nvPr/>
            </p:nvPicPr>
            <p:blipFill rotWithShape="1">
              <a:blip r:embed="rId5">
                <a:extLst>
                  <a:ext uri="{28A0092B-C50C-407E-A947-70E740481C1C}">
                    <a14:useLocalDpi xmlns:a14="http://schemas.microsoft.com/office/drawing/2010/main" val="0"/>
                  </a:ext>
                </a:extLst>
              </a:blip>
              <a:srcRect l="20396" t="9280" r="21353" b="10271"/>
              <a:stretch/>
            </p:blipFill>
            <p:spPr>
              <a:xfrm>
                <a:off x="4849598" y="3894228"/>
                <a:ext cx="2133600" cy="2283565"/>
              </a:xfrm>
              <a:prstGeom prst="rect">
                <a:avLst/>
              </a:prstGeom>
            </p:spPr>
          </p:pic>
          <p:sp>
            <p:nvSpPr>
              <p:cNvPr id="15" name="テキスト ボックス 14">
                <a:extLst>
                  <a:ext uri="{FF2B5EF4-FFF2-40B4-BE49-F238E27FC236}">
                    <a16:creationId xmlns:a16="http://schemas.microsoft.com/office/drawing/2014/main" id="{97948FB8-3134-46D4-8D6F-A81593E5AE43}"/>
                  </a:ext>
                </a:extLst>
              </p:cNvPr>
              <p:cNvSpPr txBox="1"/>
              <p:nvPr/>
            </p:nvSpPr>
            <p:spPr>
              <a:xfrm>
                <a:off x="5147496" y="6284740"/>
                <a:ext cx="1905778" cy="369332"/>
              </a:xfrm>
              <a:prstGeom prst="rect">
                <a:avLst/>
              </a:prstGeom>
              <a:noFill/>
            </p:spPr>
            <p:txBody>
              <a:bodyPr wrap="none" rtlCol="0">
                <a:spAutoFit/>
              </a:bodyPr>
              <a:lstStyle/>
              <a:p>
                <a:r>
                  <a:rPr lang="en-US" altLang="ja-JP" i="1" dirty="0">
                    <a:latin typeface="Times New Roman" panose="02020603050405020304" pitchFamily="18" charset="0"/>
                    <a:cs typeface="Times New Roman" panose="02020603050405020304" pitchFamily="18" charset="0"/>
                  </a:rPr>
                  <a:t>x</a:t>
                </a:r>
                <a:r>
                  <a:rPr lang="en-US" altLang="ja-JP" dirty="0">
                    <a:latin typeface="Times New Roman" panose="02020603050405020304" pitchFamily="18" charset="0"/>
                    <a:cs typeface="Times New Roman" panose="02020603050405020304" pitchFamily="18" charset="0"/>
                  </a:rPr>
                  <a:t> = 0.1</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(RT, G</a:t>
                </a:r>
                <a:r>
                  <a:rPr lang="ja-JP" altLang="en-US" dirty="0">
                    <a:latin typeface="Times New Roman" panose="02020603050405020304" pitchFamily="18" charset="0"/>
                    <a:cs typeface="Times New Roman" panose="02020603050405020304" pitchFamily="18" charset="0"/>
                  </a:rPr>
                  <a:t>型</a:t>
                </a:r>
                <a:r>
                  <a:rPr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pic>
            <p:nvPicPr>
              <p:cNvPr id="17" name="図 16" descr="ダイアグラム&#10;&#10;自動的に生成された説明">
                <a:extLst>
                  <a:ext uri="{FF2B5EF4-FFF2-40B4-BE49-F238E27FC236}">
                    <a16:creationId xmlns:a16="http://schemas.microsoft.com/office/drawing/2014/main" id="{DCF3FBC1-7E3F-42C5-9D0F-403D6A661E9A}"/>
                  </a:ext>
                </a:extLst>
              </p:cNvPr>
              <p:cNvPicPr>
                <a:picLocks noChangeAspect="1"/>
              </p:cNvPicPr>
              <p:nvPr/>
            </p:nvPicPr>
            <p:blipFill rotWithShape="1">
              <a:blip r:embed="rId6">
                <a:extLst>
                  <a:ext uri="{28A0092B-C50C-407E-A947-70E740481C1C}">
                    <a14:useLocalDpi xmlns:a14="http://schemas.microsoft.com/office/drawing/2010/main" val="0"/>
                  </a:ext>
                </a:extLst>
              </a:blip>
              <a:srcRect l="20380" r="19815"/>
              <a:stretch/>
            </p:blipFill>
            <p:spPr>
              <a:xfrm>
                <a:off x="2694066" y="3651796"/>
                <a:ext cx="2188391" cy="2835730"/>
              </a:xfrm>
              <a:prstGeom prst="rect">
                <a:avLst/>
              </a:prstGeom>
            </p:spPr>
          </p:pic>
          <p:pic>
            <p:nvPicPr>
              <p:cNvPr id="14" name="図 13" descr="ダイアグラム が含まれている画像&#10;&#10;自動的に生成された説明">
                <a:extLst>
                  <a:ext uri="{FF2B5EF4-FFF2-40B4-BE49-F238E27FC236}">
                    <a16:creationId xmlns:a16="http://schemas.microsoft.com/office/drawing/2014/main" id="{678C1898-D1B8-423B-838B-6F7237BB0294}"/>
                  </a:ext>
                </a:extLst>
              </p:cNvPr>
              <p:cNvPicPr>
                <a:picLocks noChangeAspect="1"/>
              </p:cNvPicPr>
              <p:nvPr/>
            </p:nvPicPr>
            <p:blipFill rotWithShape="1">
              <a:blip r:embed="rId5">
                <a:extLst>
                  <a:ext uri="{28A0092B-C50C-407E-A947-70E740481C1C}">
                    <a14:useLocalDpi xmlns:a14="http://schemas.microsoft.com/office/drawing/2010/main" val="0"/>
                  </a:ext>
                </a:extLst>
              </a:blip>
              <a:srcRect l="2760" t="71235" r="83764" b="8231"/>
              <a:stretch/>
            </p:blipFill>
            <p:spPr>
              <a:xfrm>
                <a:off x="2511457" y="6064926"/>
                <a:ext cx="493622" cy="582848"/>
              </a:xfrm>
              <a:prstGeom prst="rect">
                <a:avLst/>
              </a:prstGeom>
            </p:spPr>
          </p:pic>
        </p:grpSp>
        <p:sp>
          <p:nvSpPr>
            <p:cNvPr id="21" name="テキスト ボックス 20">
              <a:extLst>
                <a:ext uri="{FF2B5EF4-FFF2-40B4-BE49-F238E27FC236}">
                  <a16:creationId xmlns:a16="http://schemas.microsoft.com/office/drawing/2014/main" id="{CEFC345C-433F-44C2-9298-A07F66D4111F}"/>
                </a:ext>
              </a:extLst>
            </p:cNvPr>
            <p:cNvSpPr txBox="1"/>
            <p:nvPr/>
          </p:nvSpPr>
          <p:spPr>
            <a:xfrm>
              <a:off x="3023596" y="6122824"/>
              <a:ext cx="1526380" cy="369332"/>
            </a:xfrm>
            <a:prstGeom prst="rect">
              <a:avLst/>
            </a:prstGeom>
            <a:noFill/>
          </p:spPr>
          <p:txBody>
            <a:bodyPr wrap="none" rtlCol="0">
              <a:spAutoFit/>
            </a:bodyPr>
            <a:lstStyle/>
            <a:p>
              <a:r>
                <a:rPr lang="en-US" altLang="ja-JP" i="1" dirty="0">
                  <a:latin typeface="Times New Roman" panose="02020603050405020304" pitchFamily="18" charset="0"/>
                  <a:cs typeface="Times New Roman" panose="02020603050405020304" pitchFamily="18" charset="0"/>
                </a:rPr>
                <a:t>x</a:t>
              </a:r>
              <a:r>
                <a:rPr lang="en-US" altLang="ja-JP" dirty="0">
                  <a:latin typeface="Times New Roman" panose="02020603050405020304" pitchFamily="18" charset="0"/>
                  <a:cs typeface="Times New Roman" panose="02020603050405020304" pitchFamily="18" charset="0"/>
                </a:rPr>
                <a:t> = 0.1</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(10K)</a:t>
              </a:r>
              <a:endParaRPr kumimoji="1" lang="ja-JP" altLang="en-US" dirty="0">
                <a:latin typeface="Times New Roman" panose="02020603050405020304" pitchFamily="18" charset="0"/>
                <a:cs typeface="Times New Roman" panose="02020603050405020304" pitchFamily="18" charset="0"/>
              </a:endParaRPr>
            </a:p>
          </p:txBody>
        </p:sp>
      </p:grpSp>
      <p:grpSp>
        <p:nvGrpSpPr>
          <p:cNvPr id="24" name="グループ化 23">
            <a:extLst>
              <a:ext uri="{FF2B5EF4-FFF2-40B4-BE49-F238E27FC236}">
                <a16:creationId xmlns:a16="http://schemas.microsoft.com/office/drawing/2014/main" id="{34A0AADE-1C26-49CD-8B27-2E90A2B41ED0}"/>
              </a:ext>
            </a:extLst>
          </p:cNvPr>
          <p:cNvGrpSpPr/>
          <p:nvPr/>
        </p:nvGrpSpPr>
        <p:grpSpPr>
          <a:xfrm>
            <a:off x="3419872" y="1376916"/>
            <a:ext cx="7203284" cy="2220854"/>
            <a:chOff x="2759653" y="1428178"/>
            <a:chExt cx="7203284" cy="2220854"/>
          </a:xfrm>
        </p:grpSpPr>
        <p:sp>
          <p:nvSpPr>
            <p:cNvPr id="3" name="テキスト ボックス 2">
              <a:extLst>
                <a:ext uri="{FF2B5EF4-FFF2-40B4-BE49-F238E27FC236}">
                  <a16:creationId xmlns:a16="http://schemas.microsoft.com/office/drawing/2014/main" id="{37546514-FAA7-4A1E-8888-F49885FB097C}"/>
                </a:ext>
              </a:extLst>
            </p:cNvPr>
            <p:cNvSpPr txBox="1"/>
            <p:nvPr/>
          </p:nvSpPr>
          <p:spPr>
            <a:xfrm>
              <a:off x="2775620" y="1428178"/>
              <a:ext cx="4097710" cy="461665"/>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400" b="1" dirty="0"/>
                <a:t>0.1</a:t>
              </a:r>
              <a:r>
                <a:rPr lang="ja-JP" altLang="en-US" sz="2400" b="1" dirty="0"/>
                <a:t>≦</a:t>
              </a:r>
              <a:r>
                <a:rPr lang="en-US" altLang="ja-JP" sz="2400" b="1" i="1" dirty="0">
                  <a:latin typeface="Times New Roman" panose="02020603050405020304" pitchFamily="18" charset="0"/>
                  <a:cs typeface="Times New Roman" panose="02020603050405020304" pitchFamily="18" charset="0"/>
                </a:rPr>
                <a:t>x</a:t>
              </a:r>
              <a:r>
                <a:rPr lang="ja-JP" altLang="en-US" sz="2400" b="1" dirty="0"/>
                <a:t>≦</a:t>
              </a:r>
              <a:r>
                <a:rPr lang="en-US" altLang="ja-JP" sz="2400" b="1" dirty="0"/>
                <a:t>0.6</a:t>
              </a:r>
              <a:r>
                <a:rPr lang="ja-JP" altLang="en-US" sz="2400" dirty="0"/>
                <a:t>で</a:t>
              </a:r>
              <a:r>
                <a:rPr lang="en-US" altLang="ja-JP" sz="2400" b="1" dirty="0"/>
                <a:t>G</a:t>
              </a:r>
              <a:r>
                <a:rPr lang="ja-JP" altLang="en-US" sz="2400" b="1" dirty="0"/>
                <a:t>型反強磁性</a:t>
              </a:r>
              <a:endParaRPr lang="en-US" altLang="ja-JP" sz="2400" b="1" dirty="0"/>
            </a:p>
          </p:txBody>
        </p:sp>
        <p:sp>
          <p:nvSpPr>
            <p:cNvPr id="22" name="テキスト ボックス 21">
              <a:extLst>
                <a:ext uri="{FF2B5EF4-FFF2-40B4-BE49-F238E27FC236}">
                  <a16:creationId xmlns:a16="http://schemas.microsoft.com/office/drawing/2014/main" id="{30BB3F44-2C64-4E03-B78E-B3D721A8815B}"/>
                </a:ext>
              </a:extLst>
            </p:cNvPr>
            <p:cNvSpPr txBox="1"/>
            <p:nvPr/>
          </p:nvSpPr>
          <p:spPr>
            <a:xfrm>
              <a:off x="2771800" y="1974340"/>
              <a:ext cx="7191137" cy="461665"/>
            </a:xfrm>
            <a:prstGeom prst="rect">
              <a:avLst/>
            </a:prstGeom>
            <a:noFill/>
          </p:spPr>
          <p:txBody>
            <a:bodyPr wrap="square">
              <a:spAutoFit/>
            </a:bodyPr>
            <a:lstStyle/>
            <a:p>
              <a:pPr marL="342900" indent="-342900">
                <a:buFont typeface="Wingdings" panose="05000000000000000000" pitchFamily="2" charset="2"/>
                <a:buChar char="l"/>
              </a:pPr>
              <a:r>
                <a:rPr lang="en-US" altLang="ja-JP" sz="2400" b="1" i="1" dirty="0">
                  <a:latin typeface="Times New Roman" panose="02020603050405020304" pitchFamily="18" charset="0"/>
                  <a:cs typeface="Times New Roman" panose="02020603050405020304" pitchFamily="18" charset="0"/>
                </a:rPr>
                <a:t>x</a:t>
              </a:r>
              <a:r>
                <a:rPr lang="ja-JP" altLang="en-US" sz="2400" b="1" dirty="0"/>
                <a:t>≧</a:t>
              </a:r>
              <a:r>
                <a:rPr lang="en-US" altLang="ja-JP" sz="2400" b="1" dirty="0"/>
                <a:t>0.7</a:t>
              </a:r>
              <a:r>
                <a:rPr lang="ja-JP" altLang="en-US" sz="2400" dirty="0"/>
                <a:t>では</a:t>
              </a:r>
              <a:r>
                <a:rPr lang="en-US" altLang="ja-JP" sz="2400" b="1" dirty="0"/>
                <a:t>A</a:t>
              </a:r>
              <a:r>
                <a:rPr lang="ja-JP" altLang="en-US" sz="2400" b="1" dirty="0"/>
                <a:t>型反強磁性</a:t>
              </a:r>
              <a:r>
                <a:rPr lang="ja-JP" altLang="en-US" sz="2400" dirty="0"/>
                <a:t>の可能性</a:t>
              </a:r>
              <a:endParaRPr lang="en-US" altLang="ja-JP" sz="2400" dirty="0"/>
            </a:p>
          </p:txBody>
        </p:sp>
        <p:sp>
          <p:nvSpPr>
            <p:cNvPr id="23" name="テキスト ボックス 22">
              <a:extLst>
                <a:ext uri="{FF2B5EF4-FFF2-40B4-BE49-F238E27FC236}">
                  <a16:creationId xmlns:a16="http://schemas.microsoft.com/office/drawing/2014/main" id="{EEFE0A9D-9ACC-4C28-8930-90344D282AB8}"/>
                </a:ext>
              </a:extLst>
            </p:cNvPr>
            <p:cNvSpPr txBox="1"/>
            <p:nvPr/>
          </p:nvSpPr>
          <p:spPr>
            <a:xfrm>
              <a:off x="2759653" y="2448703"/>
              <a:ext cx="5146040" cy="1200329"/>
            </a:xfrm>
            <a:prstGeom prst="rect">
              <a:avLst/>
            </a:prstGeom>
            <a:noFill/>
          </p:spPr>
          <p:txBody>
            <a:bodyPr wrap="square">
              <a:spAutoFit/>
            </a:bodyPr>
            <a:lstStyle/>
            <a:p>
              <a:pPr marL="342900" indent="-342900">
                <a:buFont typeface="Wingdings" panose="05000000000000000000" pitchFamily="2" charset="2"/>
                <a:buChar char="l"/>
              </a:pPr>
              <a:r>
                <a:rPr lang="ja-JP" altLang="en-US" sz="2400" dirty="0"/>
                <a:t>磁気モーメント方向</a:t>
              </a:r>
              <a:endParaRPr lang="en-US" altLang="ja-JP" sz="2400" dirty="0"/>
            </a:p>
            <a:p>
              <a:r>
                <a:rPr lang="ja-JP" altLang="en-US" sz="2400" i="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(RT)   </a:t>
              </a:r>
              <a:r>
                <a:rPr lang="en-US" altLang="ja-JP" sz="2400" i="1" dirty="0">
                  <a:latin typeface="Times New Roman" panose="02020603050405020304" pitchFamily="18" charset="0"/>
                  <a:cs typeface="Times New Roman" panose="02020603050405020304" pitchFamily="18" charset="0"/>
                </a:rPr>
                <a:t>x</a:t>
              </a:r>
              <a:r>
                <a:rPr lang="ja-JP" altLang="en-US" sz="2400" dirty="0"/>
                <a:t>≦</a:t>
              </a:r>
              <a:r>
                <a:rPr lang="en-US" altLang="ja-JP" sz="2400" dirty="0"/>
                <a:t>0.3 :</a:t>
              </a:r>
              <a:r>
                <a:rPr lang="ja-JP" altLang="en-US" sz="2400" dirty="0"/>
                <a:t> </a:t>
              </a:r>
              <a:r>
                <a:rPr lang="en-US" altLang="ja-JP" sz="2400" dirty="0"/>
                <a:t>c</a:t>
              </a:r>
              <a:r>
                <a:rPr lang="ja-JP" altLang="en-US" sz="2400" dirty="0"/>
                <a:t>軸　　</a:t>
              </a:r>
              <a:r>
                <a:rPr lang="en-US" altLang="ja-JP" sz="2400" i="1" dirty="0">
                  <a:latin typeface="Times New Roman" panose="02020603050405020304" pitchFamily="18" charset="0"/>
                  <a:cs typeface="Times New Roman" panose="02020603050405020304" pitchFamily="18" charset="0"/>
                </a:rPr>
                <a:t>x</a:t>
              </a:r>
              <a:r>
                <a:rPr lang="ja-JP" altLang="en-US" sz="2400" dirty="0"/>
                <a:t>≧</a:t>
              </a:r>
              <a:r>
                <a:rPr lang="en-US" altLang="ja-JP" sz="2400" dirty="0"/>
                <a:t>0.4 : a</a:t>
              </a:r>
              <a:r>
                <a:rPr lang="ja-JP" altLang="en-US" sz="2400" dirty="0"/>
                <a:t>軸　</a:t>
              </a:r>
              <a:endParaRPr lang="en-US" altLang="ja-JP" sz="2400" dirty="0"/>
            </a:p>
            <a:p>
              <a:r>
                <a:rPr lang="ja-JP" altLang="en-US" sz="2400" dirty="0"/>
                <a:t>　　</a:t>
              </a:r>
              <a:r>
                <a:rPr lang="en-US" altLang="ja-JP" sz="2400" dirty="0">
                  <a:latin typeface="Times New Roman" panose="02020603050405020304" pitchFamily="18" charset="0"/>
                  <a:cs typeface="Times New Roman" panose="02020603050405020304" pitchFamily="18" charset="0"/>
                </a:rPr>
                <a:t>(10K) </a:t>
              </a:r>
              <a:r>
                <a:rPr lang="en-US" altLang="ja-JP" sz="2400" i="1" dirty="0">
                  <a:latin typeface="Times New Roman" panose="02020603050405020304" pitchFamily="18" charset="0"/>
                  <a:cs typeface="Times New Roman" panose="02020603050405020304" pitchFamily="18" charset="0"/>
                </a:rPr>
                <a:t>x</a:t>
              </a:r>
              <a:r>
                <a:rPr lang="en-US" altLang="ja-JP" sz="2400" dirty="0"/>
                <a:t> = 0.1</a:t>
              </a:r>
              <a:r>
                <a:rPr lang="ja-JP" altLang="en-US" sz="2400" dirty="0"/>
                <a:t> </a:t>
              </a:r>
              <a:r>
                <a:rPr lang="en-US" altLang="ja-JP" sz="2400" dirty="0"/>
                <a:t>:</a:t>
              </a:r>
              <a:r>
                <a:rPr lang="ja-JP" altLang="en-US" sz="2400" dirty="0"/>
                <a:t> </a:t>
              </a:r>
              <a:r>
                <a:rPr lang="en-US" altLang="ja-JP" sz="2400" dirty="0"/>
                <a:t>b</a:t>
              </a:r>
              <a:r>
                <a:rPr lang="ja-JP" altLang="en-US" sz="2400" dirty="0"/>
                <a:t>軸</a:t>
              </a:r>
              <a:endParaRPr lang="en-US" altLang="ja-JP" sz="2400" dirty="0"/>
            </a:p>
          </p:txBody>
        </p:sp>
      </p:grpSp>
      <p:grpSp>
        <p:nvGrpSpPr>
          <p:cNvPr id="28" name="グループ化 27">
            <a:extLst>
              <a:ext uri="{FF2B5EF4-FFF2-40B4-BE49-F238E27FC236}">
                <a16:creationId xmlns:a16="http://schemas.microsoft.com/office/drawing/2014/main" id="{025B10E4-85DB-42D8-B1F8-03CF9903BD99}"/>
              </a:ext>
            </a:extLst>
          </p:cNvPr>
          <p:cNvGrpSpPr/>
          <p:nvPr/>
        </p:nvGrpSpPr>
        <p:grpSpPr>
          <a:xfrm>
            <a:off x="37888" y="2259830"/>
            <a:ext cx="2133601" cy="4562683"/>
            <a:chOff x="37888" y="2259830"/>
            <a:chExt cx="2133601" cy="4562683"/>
          </a:xfrm>
        </p:grpSpPr>
        <p:cxnSp>
          <p:nvCxnSpPr>
            <p:cNvPr id="16" name="直線コネクタ 15">
              <a:extLst>
                <a:ext uri="{FF2B5EF4-FFF2-40B4-BE49-F238E27FC236}">
                  <a16:creationId xmlns:a16="http://schemas.microsoft.com/office/drawing/2014/main" id="{7BB20B5C-8F78-445B-8B47-39EEC7F98596}"/>
                </a:ext>
              </a:extLst>
            </p:cNvPr>
            <p:cNvCxnSpPr>
              <a:cxnSpLocks/>
            </p:cNvCxnSpPr>
            <p:nvPr/>
          </p:nvCxnSpPr>
          <p:spPr>
            <a:xfrm flipV="1">
              <a:off x="899592" y="2259830"/>
              <a:ext cx="0" cy="3969323"/>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885501C-27A4-4D92-ACE4-17C418AF8A15}"/>
                </a:ext>
              </a:extLst>
            </p:cNvPr>
            <p:cNvCxnSpPr>
              <a:cxnSpLocks/>
            </p:cNvCxnSpPr>
            <p:nvPr/>
          </p:nvCxnSpPr>
          <p:spPr>
            <a:xfrm>
              <a:off x="2171489" y="2397441"/>
              <a:ext cx="0" cy="383171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2B6B1083-2CF3-41B9-87E0-127A7B55962C}"/>
                </a:ext>
              </a:extLst>
            </p:cNvPr>
            <p:cNvSpPr txBox="1"/>
            <p:nvPr/>
          </p:nvSpPr>
          <p:spPr>
            <a:xfrm>
              <a:off x="1164632" y="6453181"/>
              <a:ext cx="413896" cy="369332"/>
            </a:xfrm>
            <a:prstGeom prst="rect">
              <a:avLst/>
            </a:prstGeom>
            <a:noFill/>
          </p:spPr>
          <p:txBody>
            <a:bodyPr wrap="none" rtlCol="0">
              <a:spAutoFit/>
            </a:bodyPr>
            <a:lstStyle/>
            <a:p>
              <a:pPr algn="l"/>
              <a:r>
                <a:rPr kumimoji="1" lang="en-US" altLang="ja-JP" dirty="0">
                  <a:latin typeface="Times New Roman" panose="02020603050405020304" pitchFamily="18" charset="0"/>
                  <a:cs typeface="Times New Roman" panose="02020603050405020304" pitchFamily="18" charset="0"/>
                </a:rPr>
                <a:t>2</a:t>
              </a:r>
              <a:r>
                <a:rPr kumimoji="1" lang="en-US" altLang="ja-JP" i="1" dirty="0">
                  <a:latin typeface="Times New Roman" panose="02020603050405020304" pitchFamily="18" charset="0"/>
                  <a:cs typeface="Times New Roman" panose="02020603050405020304" pitchFamily="18" charset="0"/>
                </a:rPr>
                <a:t>θ</a:t>
              </a:r>
              <a:endParaRPr kumimoji="1" lang="ja-JP" altLang="en-US" i="1" dirty="0">
                <a:latin typeface="Times New Roman" panose="02020603050405020304" pitchFamily="18" charset="0"/>
                <a:cs typeface="Times New Roman" panose="02020603050405020304" pitchFamily="18" charset="0"/>
              </a:endParaRPr>
            </a:p>
          </p:txBody>
        </p:sp>
        <p:pic>
          <p:nvPicPr>
            <p:cNvPr id="6" name="図 5">
              <a:extLst>
                <a:ext uri="{FF2B5EF4-FFF2-40B4-BE49-F238E27FC236}">
                  <a16:creationId xmlns:a16="http://schemas.microsoft.com/office/drawing/2014/main" id="{43287FE9-6360-4257-BEEE-4397A1D06333}"/>
                </a:ext>
              </a:extLst>
            </p:cNvPr>
            <p:cNvPicPr>
              <a:picLocks noChangeAspect="1"/>
            </p:cNvPicPr>
            <p:nvPr/>
          </p:nvPicPr>
          <p:blipFill rotWithShape="1">
            <a:blip r:embed="rId7"/>
            <a:srcRect r="55210" b="4454"/>
            <a:stretch/>
          </p:blipFill>
          <p:spPr>
            <a:xfrm>
              <a:off x="37888" y="2259830"/>
              <a:ext cx="2133601" cy="4235337"/>
            </a:xfrm>
            <a:prstGeom prst="rect">
              <a:avLst/>
            </a:prstGeom>
          </p:spPr>
        </p:pic>
      </p:grpSp>
    </p:spTree>
    <p:extLst>
      <p:ext uri="{BB962C8B-B14F-4D97-AF65-F5344CB8AC3E}">
        <p14:creationId xmlns:p14="http://schemas.microsoft.com/office/powerpoint/2010/main" val="2665839130"/>
      </p:ext>
    </p:extLst>
  </p:cSld>
  <p:clrMapOvr>
    <a:masterClrMapping/>
  </p:clrMapOvr>
  <mc:AlternateContent xmlns:mc="http://schemas.openxmlformats.org/markup-compatibility/2006" xmlns:p14="http://schemas.microsoft.com/office/powerpoint/2010/main">
    <mc:Choice Requires="p14">
      <p:transition spd="slow" p14:dur="2000" advTm="80252"/>
    </mc:Choice>
    <mc:Fallback xmlns="">
      <p:transition spd="slow" advTm="80252"/>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2AE2A60DF48FF4C8E77B9B9BD2DED19" ma:contentTypeVersion="2" ma:contentTypeDescription="新しいドキュメントを作成します。" ma:contentTypeScope="" ma:versionID="73637f72a272422cac2152873dfedc4a">
  <xsd:schema xmlns:xsd="http://www.w3.org/2001/XMLSchema" xmlns:xs="http://www.w3.org/2001/XMLSchema" xmlns:p="http://schemas.microsoft.com/office/2006/metadata/properties" xmlns:ns2="15cf4777-13c7-40ec-aad5-af3a008686de" targetNamespace="http://schemas.microsoft.com/office/2006/metadata/properties" ma:root="true" ma:fieldsID="a37564b194cf0d6247b831ed49f42e78" ns2:_="">
    <xsd:import namespace="15cf4777-13c7-40ec-aad5-af3a008686d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f4777-13c7-40ec-aad5-af3a008686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4B427C-2A56-470D-AF5D-070807D98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cf4777-13c7-40ec-aad5-af3a00868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7D1211-EDBF-42C2-9D01-3BAA66FBAA44}">
  <ds:schemaRefs>
    <ds:schemaRef ds:uri="http://schemas.microsoft.com/sharepoint/v3/contenttype/forms"/>
  </ds:schemaRefs>
</ds:datastoreItem>
</file>

<file path=customXml/itemProps3.xml><?xml version="1.0" encoding="utf-8"?>
<ds:datastoreItem xmlns:ds="http://schemas.openxmlformats.org/officeDocument/2006/customXml" ds:itemID="{BC76E19D-658D-418D-A9A9-95208B9134F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32734</TotalTime>
  <Words>2653</Words>
  <Application>Microsoft Office PowerPoint</Application>
  <PresentationFormat>画面に合わせる (4:3)</PresentationFormat>
  <Paragraphs>216</Paragraphs>
  <Slides>18</Slides>
  <Notes>18</Notes>
  <HiddenSlides>1</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8" baseType="lpstr">
      <vt:lpstr>ＭＳ Ｐゴシック</vt:lpstr>
      <vt:lpstr>ＭＳ 明朝</vt:lpstr>
      <vt:lpstr>Arial</vt:lpstr>
      <vt:lpstr>Calibri</vt:lpstr>
      <vt:lpstr>Cambria Math</vt:lpstr>
      <vt:lpstr>Century</vt:lpstr>
      <vt:lpstr>Times New Roman</vt:lpstr>
      <vt:lpstr>Wingdings</vt:lpstr>
      <vt:lpstr>Office ​​テーマ</vt:lpstr>
      <vt:lpstr>Equation</vt:lpstr>
      <vt:lpstr>PowerPoint プレゼンテーション</vt:lpstr>
      <vt:lpstr>目次</vt:lpstr>
      <vt:lpstr>研究背景</vt:lpstr>
      <vt:lpstr>研究背景</vt:lpstr>
      <vt:lpstr>先行研究</vt:lpstr>
      <vt:lpstr>研究目的</vt:lpstr>
      <vt:lpstr>実験方法</vt:lpstr>
      <vt:lpstr>XRD回折</vt:lpstr>
      <vt:lpstr>中性子回折</vt:lpstr>
      <vt:lpstr>電気抵抗率, ゼーベック係数</vt:lpstr>
      <vt:lpstr>熱伝導率</vt:lpstr>
      <vt:lpstr>磁化率</vt:lpstr>
      <vt:lpstr>Fe3+のスピン状態</vt:lpstr>
      <vt:lpstr>無次元性能指数ZT</vt:lpstr>
      <vt:lpstr>結論</vt:lpstr>
      <vt:lpstr>PowerPoint プレゼンテーション</vt:lpstr>
      <vt:lpstr>SEM</vt:lpstr>
      <vt:lpstr>研究背景</vt:lpstr>
    </vt:vector>
  </TitlesOfParts>
  <Company>Yokohama National Uiversity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hiro</dc:creator>
  <cp:lastModifiedBy>kamatani-yudai-rk@ynu.jp</cp:lastModifiedBy>
  <cp:revision>1521</cp:revision>
  <cp:lastPrinted>2015-09-11T12:44:51Z</cp:lastPrinted>
  <dcterms:created xsi:type="dcterms:W3CDTF">2012-09-17T16:51:57Z</dcterms:created>
  <dcterms:modified xsi:type="dcterms:W3CDTF">2021-08-22T04:34:57Z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0x01010042AE2A60DF48FF4C8E77B9B9BD2DED19</vt:lpwstr>
  </property>
</Properties>
</file>