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305" r:id="rId4"/>
    <p:sldId id="284" r:id="rId5"/>
    <p:sldId id="304" r:id="rId6"/>
    <p:sldId id="258" r:id="rId7"/>
    <p:sldId id="296" r:id="rId8"/>
    <p:sldId id="288" r:id="rId9"/>
    <p:sldId id="289" r:id="rId10"/>
    <p:sldId id="300" r:id="rId11"/>
    <p:sldId id="314" r:id="rId12"/>
    <p:sldId id="298" r:id="rId13"/>
    <p:sldId id="290" r:id="rId14"/>
    <p:sldId id="291" r:id="rId15"/>
    <p:sldId id="311" r:id="rId16"/>
    <p:sldId id="293" r:id="rId17"/>
    <p:sldId id="294" r:id="rId18"/>
    <p:sldId id="260" r:id="rId19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XRD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PEM-2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656BB-89B0-4DA5-8D51-EA2229381C9E}">
      <dgm:prSet phldrT="[Text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gm:t>
    </dgm:pt>
    <dgm:pt modelId="{5197ECC1-8290-4D6B-AB5A-FBB8A055BE26}" type="parTrans" cxnId="{9997A36E-7232-4355-8DED-5F4B2E56828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55DB4-D900-4714-86ED-B8BA124FB652}" type="sibTrans" cxnId="{9997A36E-7232-4355-8DED-5F4B2E56828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A2F2D-51A8-407B-8F3B-EA48045375E7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SEM-EDX Analysis</a:t>
          </a:r>
        </a:p>
      </dgm:t>
    </dgm:pt>
    <dgm:pt modelId="{FBD21259-9B16-40C7-A1A7-9B12F963612A}" type="parTrans" cxnId="{B0A6435A-F29F-4C81-B254-B9DB61FF77DF}">
      <dgm:prSet/>
      <dgm:spPr/>
      <dgm:t>
        <a:bodyPr/>
        <a:lstStyle/>
        <a:p>
          <a:endParaRPr lang="en-US"/>
        </a:p>
      </dgm:t>
    </dgm:pt>
    <dgm:pt modelId="{FB8F89BF-6815-4F95-8261-5AB178CE4916}" type="sibTrans" cxnId="{B0A6435A-F29F-4C81-B254-B9DB61FF77DF}">
      <dgm:prSet/>
      <dgm:spPr/>
      <dgm:t>
        <a:bodyPr/>
        <a:lstStyle/>
        <a:p>
          <a:endParaRPr lang="en-US"/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6" custLinFactNeighborX="-719" custLinFactNeighborY="9501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5"/>
      <dgm:spPr/>
    </dgm:pt>
    <dgm:pt modelId="{10CAFFE3-470D-46D4-B4E9-30D3F2D31601}" type="pres">
      <dgm:prSet presAssocID="{F978AE9E-9371-4005-A8B4-FA8F8A44B62B}" presName="connectorText" presStyleLbl="sibTrans2D1" presStyleIdx="0" presStyleCnt="5"/>
      <dgm:spPr/>
    </dgm:pt>
    <dgm:pt modelId="{296B4A5A-FA65-46D8-A5B6-3C95E24051C3}" type="pres">
      <dgm:prSet presAssocID="{FC7A2F2D-51A8-407B-8F3B-EA48045375E7}" presName="node" presStyleLbl="node1" presStyleIdx="1" presStyleCnt="6" custLinFactNeighborX="-719" custLinFactNeighborY="9501">
        <dgm:presLayoutVars>
          <dgm:bulletEnabled val="1"/>
        </dgm:presLayoutVars>
      </dgm:prSet>
      <dgm:spPr/>
    </dgm:pt>
    <dgm:pt modelId="{2433F194-88E6-416B-BB34-160DE0693EA8}" type="pres">
      <dgm:prSet presAssocID="{FB8F89BF-6815-4F95-8261-5AB178CE4916}" presName="sibTrans" presStyleLbl="sibTrans2D1" presStyleIdx="1" presStyleCnt="5"/>
      <dgm:spPr/>
    </dgm:pt>
    <dgm:pt modelId="{C6C805C4-A64F-4C9A-B2AF-7F6F9E37C208}" type="pres">
      <dgm:prSet presAssocID="{FB8F89BF-6815-4F95-8261-5AB178CE4916}" presName="connectorText" presStyleLbl="sibTrans2D1" presStyleIdx="1" presStyleCnt="5"/>
      <dgm:spPr/>
    </dgm:pt>
    <dgm:pt modelId="{EC897E02-9A86-4887-8389-2A649D6B03B3}" type="pres">
      <dgm:prSet presAssocID="{362656BB-89B0-4DA5-8D51-EA2229381C9E}" presName="node" presStyleLbl="node1" presStyleIdx="2" presStyleCnt="6" custScaleX="183385">
        <dgm:presLayoutVars>
          <dgm:bulletEnabled val="1"/>
        </dgm:presLayoutVars>
      </dgm:prSet>
      <dgm:spPr/>
    </dgm:pt>
    <dgm:pt modelId="{4D469757-6C31-42EF-A43A-ADCA1A9E738B}" type="pres">
      <dgm:prSet presAssocID="{53455DB4-D900-4714-86ED-B8BA124FB652}" presName="sibTrans" presStyleLbl="sibTrans2D1" presStyleIdx="2" presStyleCnt="5"/>
      <dgm:spPr/>
    </dgm:pt>
    <dgm:pt modelId="{09F2B30D-AF71-4D2E-A572-8A2CFDC400C6}" type="pres">
      <dgm:prSet presAssocID="{53455DB4-D900-4714-86ED-B8BA124FB652}" presName="connectorText" presStyleLbl="sibTrans2D1" presStyleIdx="2" presStyleCnt="5"/>
      <dgm:spPr/>
    </dgm:pt>
    <dgm:pt modelId="{B070C72E-33B5-41D1-92F2-511EDA7BE2B5}" type="pres">
      <dgm:prSet presAssocID="{178ABE52-B864-4385-9BD3-00AF1ACB02D9}" presName="node" presStyleLbl="node1" presStyleIdx="3" presStyleCnt="6" custScaleX="184518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3" presStyleCnt="5"/>
      <dgm:spPr/>
    </dgm:pt>
    <dgm:pt modelId="{C3F52E60-4971-4234-B36D-ACFF29EA3408}" type="pres">
      <dgm:prSet presAssocID="{51E6165F-B32E-4FFB-BC96-7D3811749089}" presName="connectorText" presStyleLbl="sibTrans2D1" presStyleIdx="3" presStyleCnt="5"/>
      <dgm:spPr/>
    </dgm:pt>
    <dgm:pt modelId="{E51B7A6E-F10D-4ADE-979D-2AC068C00216}" type="pres">
      <dgm:prSet presAssocID="{7F0FA9CF-8CF4-493B-B756-BEB13A8DD291}" presName="node" presStyleLbl="node1" presStyleIdx="4" presStyleCnt="6" custScaleX="118779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4" presStyleCnt="5"/>
      <dgm:spPr/>
    </dgm:pt>
    <dgm:pt modelId="{5EE7716F-822A-4661-BCF3-5B394E3D1E40}" type="pres">
      <dgm:prSet presAssocID="{03ECB516-7A2A-4CDD-96B7-864A494111DA}" presName="connectorText" presStyleLbl="sibTrans2D1" presStyleIdx="4" presStyleCnt="5"/>
      <dgm:spPr/>
    </dgm:pt>
    <dgm:pt modelId="{2619009A-81AE-4793-911D-485DFDE6D7C7}" type="pres">
      <dgm:prSet presAssocID="{C85DD04F-E2DA-4FE3-B2F6-C47B6AC51B20}" presName="node" presStyleLbl="node1" presStyleIdx="5" presStyleCnt="6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4" destOrd="0" parTransId="{AE122FD7-0FBA-425D-829C-45DC8F11794F}" sibTransId="{03ECB516-7A2A-4CDD-96B7-864A494111DA}"/>
    <dgm:cxn modelId="{BF51821F-E28D-4857-B589-EC7A520C97D4}" type="presOf" srcId="{53455DB4-D900-4714-86ED-B8BA124FB652}" destId="{4D469757-6C31-42EF-A43A-ADCA1A9E738B}" srcOrd="0" destOrd="0" presId="urn:microsoft.com/office/officeart/2005/8/layout/process2"/>
    <dgm:cxn modelId="{FBBB9331-A1F1-4770-9EF0-3AAC577548DD}" type="presOf" srcId="{53455DB4-D900-4714-86ED-B8BA124FB652}" destId="{09F2B30D-AF71-4D2E-A572-8A2CFDC400C6}" srcOrd="1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A418833E-45EA-409B-BF07-7FBFCEF1AC55}" type="presOf" srcId="{FB8F89BF-6815-4F95-8261-5AB178CE4916}" destId="{2433F194-88E6-416B-BB34-160DE0693EA8}" srcOrd="0" destOrd="0" presId="urn:microsoft.com/office/officeart/2005/8/layout/process2"/>
    <dgm:cxn modelId="{70418E6E-D1C5-445F-9394-74FF325BC40A}" type="presOf" srcId="{FB8F89BF-6815-4F95-8261-5AB178CE4916}" destId="{C6C805C4-A64F-4C9A-B2AF-7F6F9E37C208}" srcOrd="1" destOrd="0" presId="urn:microsoft.com/office/officeart/2005/8/layout/process2"/>
    <dgm:cxn modelId="{9997A36E-7232-4355-8DED-5F4B2E568285}" srcId="{CA6AA378-395D-4890-BF7B-17E76F567ED4}" destId="{362656BB-89B0-4DA5-8D51-EA2229381C9E}" srcOrd="2" destOrd="0" parTransId="{5197ECC1-8290-4D6B-AB5A-FBB8A055BE26}" sibTransId="{53455DB4-D900-4714-86ED-B8BA124FB652}"/>
    <dgm:cxn modelId="{B0A6435A-F29F-4C81-B254-B9DB61FF77DF}" srcId="{CA6AA378-395D-4890-BF7B-17E76F567ED4}" destId="{FC7A2F2D-51A8-407B-8F3B-EA48045375E7}" srcOrd="1" destOrd="0" parTransId="{FBD21259-9B16-40C7-A1A7-9B12F963612A}" sibTransId="{FB8F89BF-6815-4F95-8261-5AB178CE4916}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C363FE8B-DB9C-4CE8-8AE9-3DEB11F38F47}" type="presOf" srcId="{FC7A2F2D-51A8-407B-8F3B-EA48045375E7}" destId="{296B4A5A-FA65-46D8-A5B6-3C95E24051C3}" srcOrd="0" destOrd="0" presId="urn:microsoft.com/office/officeart/2005/8/layout/process2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126FCAB0-5A41-4C31-B275-A41A3B1C9949}" type="presOf" srcId="{362656BB-89B0-4DA5-8D51-EA2229381C9E}" destId="{EC897E02-9A86-4887-8389-2A649D6B03B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5" destOrd="0" parTransId="{7C677077-46B7-464B-B1D7-1B1CD97E3A84}" sibTransId="{B60B52AC-37C4-429C-8440-DCE1EB31A1F0}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3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BB5B70F3-ADA5-43B8-AB55-39424FCCB08C}" type="presParOf" srcId="{3A0D0D50-6EE3-4356-90F8-4BC914ABE8E5}" destId="{296B4A5A-FA65-46D8-A5B6-3C95E24051C3}" srcOrd="2" destOrd="0" presId="urn:microsoft.com/office/officeart/2005/8/layout/process2"/>
    <dgm:cxn modelId="{6B6B3784-AB22-4517-AB2D-06EF87EF9997}" type="presParOf" srcId="{3A0D0D50-6EE3-4356-90F8-4BC914ABE8E5}" destId="{2433F194-88E6-416B-BB34-160DE0693EA8}" srcOrd="3" destOrd="0" presId="urn:microsoft.com/office/officeart/2005/8/layout/process2"/>
    <dgm:cxn modelId="{81B50101-902C-491C-A3D5-9CA09CA324B4}" type="presParOf" srcId="{2433F194-88E6-416B-BB34-160DE0693EA8}" destId="{C6C805C4-A64F-4C9A-B2AF-7F6F9E37C208}" srcOrd="0" destOrd="0" presId="urn:microsoft.com/office/officeart/2005/8/layout/process2"/>
    <dgm:cxn modelId="{5CF60065-4042-4DCB-A4CB-278C3FD1F6CD}" type="presParOf" srcId="{3A0D0D50-6EE3-4356-90F8-4BC914ABE8E5}" destId="{EC897E02-9A86-4887-8389-2A649D6B03B3}" srcOrd="4" destOrd="0" presId="urn:microsoft.com/office/officeart/2005/8/layout/process2"/>
    <dgm:cxn modelId="{F9C69B48-09EF-4197-A156-3D118311369F}" type="presParOf" srcId="{3A0D0D50-6EE3-4356-90F8-4BC914ABE8E5}" destId="{4D469757-6C31-42EF-A43A-ADCA1A9E738B}" srcOrd="5" destOrd="0" presId="urn:microsoft.com/office/officeart/2005/8/layout/process2"/>
    <dgm:cxn modelId="{1E3AED6F-E030-4D44-92F0-AADFBFFDBDB8}" type="presParOf" srcId="{4D469757-6C31-42EF-A43A-ADCA1A9E738B}" destId="{09F2B30D-AF71-4D2E-A572-8A2CFDC400C6}" srcOrd="0" destOrd="0" presId="urn:microsoft.com/office/officeart/2005/8/layout/process2"/>
    <dgm:cxn modelId="{B5603DA8-F5F0-4FC3-8FA3-487E5D3C2B28}" type="presParOf" srcId="{3A0D0D50-6EE3-4356-90F8-4BC914ABE8E5}" destId="{B070C72E-33B5-41D1-92F2-511EDA7BE2B5}" srcOrd="6" destOrd="0" presId="urn:microsoft.com/office/officeart/2005/8/layout/process2"/>
    <dgm:cxn modelId="{B7288E4F-9862-4A99-AAF7-9661DFDDB70E}" type="presParOf" srcId="{3A0D0D50-6EE3-4356-90F8-4BC914ABE8E5}" destId="{4461D38B-25F6-4CD0-8E72-1053E2DEE7C4}" srcOrd="7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8" destOrd="0" presId="urn:microsoft.com/office/officeart/2005/8/layout/process2"/>
    <dgm:cxn modelId="{0E37FD0B-DB8D-431D-AA3B-5C6BFEF9A2AE}" type="presParOf" srcId="{3A0D0D50-6EE3-4356-90F8-4BC914ABE8E5}" destId="{9F0FE912-DCBB-4BD0-B527-0F6FAA67DC2F}" srcOrd="9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95CB-1589-4712-9F01-E34073C936C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gm:t>
    </dgm:pt>
    <dgm:pt modelId="{8C41B3DF-0CD6-4179-B36F-23C02C250B6A}" type="parTrans" cxnId="{AB8CFB93-E9C8-456D-8D2E-13D5FA2CF12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52FFE-A6C5-4DC3-B388-42A7F0F57BAA}" type="sibTrans" cxnId="{AB8CFB93-E9C8-456D-8D2E-13D5FA2CF12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</a:t>
          </a: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6BF2E0E6-A72D-40AB-AA0C-48F085607EE3}" type="pres">
      <dgm:prSet presAssocID="{6AE595CB-1589-4712-9F01-E34073C936CB}" presName="node" presStyleLbl="node1" presStyleIdx="1" presStyleCnt="5">
        <dgm:presLayoutVars>
          <dgm:bulletEnabled val="1"/>
        </dgm:presLayoutVars>
      </dgm:prSet>
      <dgm:spPr/>
    </dgm:pt>
    <dgm:pt modelId="{0088EE86-9DDE-45B3-871A-2567A4F6B407}" type="pres">
      <dgm:prSet presAssocID="{22152FFE-A6C5-4DC3-B388-42A7F0F57BAA}" presName="sibTrans" presStyleLbl="sibTrans2D1" presStyleIdx="1" presStyleCnt="4"/>
      <dgm:spPr/>
    </dgm:pt>
    <dgm:pt modelId="{B3986578-7C49-4411-B2CE-6E56BBC5573D}" type="pres">
      <dgm:prSet presAssocID="{22152FFE-A6C5-4DC3-B388-42A7F0F57BAA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FDC7CA23-FF22-43CC-A13B-337D8DE6EBDC}" type="presOf" srcId="{22152FFE-A6C5-4DC3-B388-42A7F0F57BAA}" destId="{0088EE86-9DDE-45B3-871A-2567A4F6B407}" srcOrd="0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AB8CFB93-E9C8-456D-8D2E-13D5FA2CF12E}" srcId="{CA6AA378-395D-4890-BF7B-17E76F567ED4}" destId="{6AE595CB-1589-4712-9F01-E34073C936CB}" srcOrd="1" destOrd="0" parTransId="{8C41B3DF-0CD6-4179-B36F-23C02C250B6A}" sibTransId="{22152FFE-A6C5-4DC3-B388-42A7F0F57BAA}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5588CAA7-2AD0-49F0-9838-09D06FD4E42E}" type="presOf" srcId="{6AE595CB-1589-4712-9F01-E34073C936CB}" destId="{6BF2E0E6-A72D-40AB-AA0C-48F085607EE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559850C9-98C5-4892-B661-32DDE4AD83B7}" type="presOf" srcId="{22152FFE-A6C5-4DC3-B388-42A7F0F57BAA}" destId="{B3986578-7C49-4411-B2CE-6E56BBC5573D}" srcOrd="1" destOrd="0" presId="urn:microsoft.com/office/officeart/2005/8/layout/process2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E82AA611-E4BC-44B8-ABB4-3C8B8A39E074}" type="presParOf" srcId="{3A0D0D50-6EE3-4356-90F8-4BC914ABE8E5}" destId="{6BF2E0E6-A72D-40AB-AA0C-48F085607EE3}" srcOrd="2" destOrd="0" presId="urn:microsoft.com/office/officeart/2005/8/layout/process2"/>
    <dgm:cxn modelId="{5FD3C417-E4BF-440A-A5A9-3001DF614187}" type="presParOf" srcId="{3A0D0D50-6EE3-4356-90F8-4BC914ABE8E5}" destId="{0088EE86-9DDE-45B3-871A-2567A4F6B407}" srcOrd="3" destOrd="0" presId="urn:microsoft.com/office/officeart/2005/8/layout/process2"/>
    <dgm:cxn modelId="{0B215E43-2A01-4912-BCE6-9B1B543732D7}" type="presParOf" srcId="{0088EE86-9DDE-45B3-871A-2567A4F6B407}" destId="{B3986578-7C49-4411-B2CE-6E56BBC5573D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495739" y="35066"/>
          <a:ext cx="2548571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</a:t>
          </a:r>
        </a:p>
      </dsp:txBody>
      <dsp:txXfrm>
        <a:off x="1514400" y="53727"/>
        <a:ext cx="2511249" cy="599820"/>
      </dsp:txXfrm>
    </dsp:sp>
    <dsp:sp modelId="{0E92F375-5407-4884-89FE-355149683BFB}">
      <dsp:nvSpPr>
        <dsp:cNvPr id="0" name=""/>
        <dsp:cNvSpPr/>
      </dsp:nvSpPr>
      <dsp:spPr>
        <a:xfrm rot="5400000">
          <a:off x="2650560" y="688138"/>
          <a:ext cx="238928" cy="28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84010" y="712031"/>
        <a:ext cx="172028" cy="167250"/>
      </dsp:txXfrm>
    </dsp:sp>
    <dsp:sp modelId="{296B4A5A-FA65-46D8-A5B6-3C95E24051C3}">
      <dsp:nvSpPr>
        <dsp:cNvPr id="0" name=""/>
        <dsp:cNvSpPr/>
      </dsp:nvSpPr>
      <dsp:spPr>
        <a:xfrm>
          <a:off x="1495739" y="990781"/>
          <a:ext cx="2548571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SEM-EDX Analysis</a:t>
          </a:r>
        </a:p>
      </dsp:txBody>
      <dsp:txXfrm>
        <a:off x="1514400" y="1009442"/>
        <a:ext cx="2511249" cy="599820"/>
      </dsp:txXfrm>
    </dsp:sp>
    <dsp:sp modelId="{2433F194-88E6-416B-BB34-160DE0693EA8}">
      <dsp:nvSpPr>
        <dsp:cNvPr id="0" name=""/>
        <dsp:cNvSpPr/>
      </dsp:nvSpPr>
      <dsp:spPr>
        <a:xfrm rot="5331940">
          <a:off x="2671051" y="1628718"/>
          <a:ext cx="216270" cy="28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92530" y="1663946"/>
        <a:ext cx="172028" cy="151389"/>
      </dsp:txXfrm>
    </dsp:sp>
    <dsp:sp modelId="{EC897E02-9A86-4887-8389-2A649D6B03B3}">
      <dsp:nvSpPr>
        <dsp:cNvPr id="0" name=""/>
        <dsp:cNvSpPr/>
      </dsp:nvSpPr>
      <dsp:spPr>
        <a:xfrm>
          <a:off x="451500" y="1916227"/>
          <a:ext cx="4673697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sp:txBody>
      <dsp:txXfrm>
        <a:off x="470161" y="1934888"/>
        <a:ext cx="4636375" cy="599820"/>
      </dsp:txXfrm>
    </dsp:sp>
    <dsp:sp modelId="{4D469757-6C31-42EF-A43A-ADCA1A9E738B}">
      <dsp:nvSpPr>
        <dsp:cNvPr id="0" name=""/>
        <dsp:cNvSpPr/>
      </dsp:nvSpPr>
      <dsp:spPr>
        <a:xfrm rot="5400000">
          <a:off x="2669014" y="2569125"/>
          <a:ext cx="238668" cy="28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2334" y="2593148"/>
        <a:ext cx="172028" cy="167068"/>
      </dsp:txXfrm>
    </dsp:sp>
    <dsp:sp modelId="{B070C72E-33B5-41D1-92F2-511EDA7BE2B5}">
      <dsp:nvSpPr>
        <dsp:cNvPr id="0" name=""/>
        <dsp:cNvSpPr/>
      </dsp:nvSpPr>
      <dsp:spPr>
        <a:xfrm>
          <a:off x="437062" y="2871594"/>
          <a:ext cx="4702573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sp:txBody>
      <dsp:txXfrm>
        <a:off x="455723" y="2890255"/>
        <a:ext cx="4665251" cy="599820"/>
      </dsp:txXfrm>
    </dsp:sp>
    <dsp:sp modelId="{4461D38B-25F6-4CD0-8E72-1053E2DEE7C4}">
      <dsp:nvSpPr>
        <dsp:cNvPr id="0" name=""/>
        <dsp:cNvSpPr/>
      </dsp:nvSpPr>
      <dsp:spPr>
        <a:xfrm rot="5400000">
          <a:off x="2668754" y="3524840"/>
          <a:ext cx="239189" cy="28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2335" y="3548603"/>
        <a:ext cx="172028" cy="167432"/>
      </dsp:txXfrm>
    </dsp:sp>
    <dsp:sp modelId="{E51B7A6E-F10D-4ADE-979D-2AC068C00216}">
      <dsp:nvSpPr>
        <dsp:cNvPr id="0" name=""/>
        <dsp:cNvSpPr/>
      </dsp:nvSpPr>
      <dsp:spPr>
        <a:xfrm>
          <a:off x="1274765" y="3827656"/>
          <a:ext cx="3027167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PEM-2</a:t>
          </a:r>
        </a:p>
      </dsp:txBody>
      <dsp:txXfrm>
        <a:off x="1293426" y="3846317"/>
        <a:ext cx="2989845" cy="599820"/>
      </dsp:txXfrm>
    </dsp:sp>
    <dsp:sp modelId="{9F0FE912-DCBB-4BD0-B527-0F6FAA67DC2F}">
      <dsp:nvSpPr>
        <dsp:cNvPr id="0" name=""/>
        <dsp:cNvSpPr/>
      </dsp:nvSpPr>
      <dsp:spPr>
        <a:xfrm rot="5400000">
          <a:off x="2668884" y="4480727"/>
          <a:ext cx="238928" cy="28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02334" y="4504620"/>
        <a:ext cx="172028" cy="167250"/>
      </dsp:txXfrm>
    </dsp:sp>
    <dsp:sp modelId="{2619009A-81AE-4793-911D-485DFDE6D7C7}">
      <dsp:nvSpPr>
        <dsp:cNvPr id="0" name=""/>
        <dsp:cNvSpPr/>
      </dsp:nvSpPr>
      <dsp:spPr>
        <a:xfrm>
          <a:off x="1514063" y="4783370"/>
          <a:ext cx="2548571" cy="637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sp:txBody>
      <dsp:txXfrm>
        <a:off x="1532724" y="4802031"/>
        <a:ext cx="2511249" cy="599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2082376" y="649"/>
          <a:ext cx="1368781" cy="7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sp:txBody>
      <dsp:txXfrm>
        <a:off x="2104648" y="22921"/>
        <a:ext cx="1324237" cy="715890"/>
      </dsp:txXfrm>
    </dsp:sp>
    <dsp:sp modelId="{0E92F375-5407-4884-89FE-355149683BFB}">
      <dsp:nvSpPr>
        <dsp:cNvPr id="0" name=""/>
        <dsp:cNvSpPr/>
      </dsp:nvSpPr>
      <dsp:spPr>
        <a:xfrm rot="5400000">
          <a:off x="2624186" y="780095"/>
          <a:ext cx="285162" cy="34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4109" y="808612"/>
        <a:ext cx="205317" cy="199613"/>
      </dsp:txXfrm>
    </dsp:sp>
    <dsp:sp modelId="{6BF2E0E6-A72D-40AB-AA0C-48F085607EE3}">
      <dsp:nvSpPr>
        <dsp:cNvPr id="0" name=""/>
        <dsp:cNvSpPr/>
      </dsp:nvSpPr>
      <dsp:spPr>
        <a:xfrm>
          <a:off x="2082376" y="1141301"/>
          <a:ext cx="1368781" cy="7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sp:txBody>
      <dsp:txXfrm>
        <a:off x="2104648" y="1163573"/>
        <a:ext cx="1324237" cy="715890"/>
      </dsp:txXfrm>
    </dsp:sp>
    <dsp:sp modelId="{0088EE86-9DDE-45B3-871A-2567A4F6B407}">
      <dsp:nvSpPr>
        <dsp:cNvPr id="0" name=""/>
        <dsp:cNvSpPr/>
      </dsp:nvSpPr>
      <dsp:spPr>
        <a:xfrm rot="5400000">
          <a:off x="2624341" y="1920539"/>
          <a:ext cx="284852" cy="34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4109" y="1949210"/>
        <a:ext cx="205317" cy="199396"/>
      </dsp:txXfrm>
    </dsp:sp>
    <dsp:sp modelId="{B070C72E-33B5-41D1-92F2-511EDA7BE2B5}">
      <dsp:nvSpPr>
        <dsp:cNvPr id="0" name=""/>
        <dsp:cNvSpPr/>
      </dsp:nvSpPr>
      <dsp:spPr>
        <a:xfrm>
          <a:off x="2082376" y="2281538"/>
          <a:ext cx="1368781" cy="7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</a:t>
          </a:r>
        </a:p>
      </dsp:txBody>
      <dsp:txXfrm>
        <a:off x="2104648" y="2303810"/>
        <a:ext cx="1324237" cy="715890"/>
      </dsp:txXfrm>
    </dsp:sp>
    <dsp:sp modelId="{4461D38B-25F6-4CD0-8E72-1053E2DEE7C4}">
      <dsp:nvSpPr>
        <dsp:cNvPr id="0" name=""/>
        <dsp:cNvSpPr/>
      </dsp:nvSpPr>
      <dsp:spPr>
        <a:xfrm rot="5400000">
          <a:off x="2624030" y="3061190"/>
          <a:ext cx="285473" cy="34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4108" y="3089551"/>
        <a:ext cx="205317" cy="199831"/>
      </dsp:txXfrm>
    </dsp:sp>
    <dsp:sp modelId="{E51B7A6E-F10D-4ADE-979D-2AC068C00216}">
      <dsp:nvSpPr>
        <dsp:cNvPr id="0" name=""/>
        <dsp:cNvSpPr/>
      </dsp:nvSpPr>
      <dsp:spPr>
        <a:xfrm>
          <a:off x="2082376" y="3422604"/>
          <a:ext cx="1368781" cy="7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sp:txBody>
      <dsp:txXfrm>
        <a:off x="2104648" y="3444876"/>
        <a:ext cx="1324237" cy="715890"/>
      </dsp:txXfrm>
    </dsp:sp>
    <dsp:sp modelId="{9F0FE912-DCBB-4BD0-B527-0F6FAA67DC2F}">
      <dsp:nvSpPr>
        <dsp:cNvPr id="0" name=""/>
        <dsp:cNvSpPr/>
      </dsp:nvSpPr>
      <dsp:spPr>
        <a:xfrm rot="5400000">
          <a:off x="2624186" y="4202049"/>
          <a:ext cx="285162" cy="342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64109" y="4230566"/>
        <a:ext cx="205317" cy="199613"/>
      </dsp:txXfrm>
    </dsp:sp>
    <dsp:sp modelId="{2619009A-81AE-4793-911D-485DFDE6D7C7}">
      <dsp:nvSpPr>
        <dsp:cNvPr id="0" name=""/>
        <dsp:cNvSpPr/>
      </dsp:nvSpPr>
      <dsp:spPr>
        <a:xfrm>
          <a:off x="2082376" y="4563255"/>
          <a:ext cx="1368781" cy="76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sp:txBody>
      <dsp:txXfrm>
        <a:off x="2104648" y="4585527"/>
        <a:ext cx="1324237" cy="71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F43-E8D8-4F81-B239-6987256FD5D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3464-8844-45A0-85C1-5A34FC4A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31D-7E3B-4171-8A96-0235DD37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0E2-F907-4720-83B7-F2595E83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DBF6-498E-4B96-8812-46E808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4AC-0AAC-4F5C-8B5D-FB56D84FAA18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C1B-EA3E-4B99-8749-57560D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5F1B-B70F-49F0-9903-FC4127F7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4695-6504-4A58-9B76-CE5C1D04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754-2E61-4D14-A5CD-0C3C6A8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EE7-8063-4004-A935-7C17B7E5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0CA-C587-454A-BFEB-E5ADB36C36E6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7C06-E5CD-468A-AA8A-E08B228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EA25-F0B8-4419-A68D-8A57382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6A72E-1F0E-4AF4-A4D5-8172CF8A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C213-F4FE-4234-8ECF-52ADA9C88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8B7B-E653-4568-8325-2E7BA2CE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B08D-DF8C-4A92-A32B-10C6034AA6D6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716-9C9E-4B6D-9D5A-C0BB7CF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E77E-7818-4F1B-B604-F804999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E79-8C72-4834-A814-BF6C1D6A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23E-FC73-47A8-B8F4-965553A8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328-F935-4D25-953B-F531385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8669-429F-4824-AB0F-9D4650D5276B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4D7-97DF-4379-A9D4-55ADF03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6B0A-D2A3-4B82-95DD-E731D01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08-27AA-44C7-910D-E95D069F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2449-D616-4EE4-ADAC-678CC36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18EC-AAEB-4C77-8767-55D3392F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F6C-BEAD-46B1-B4AD-359AA322233B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74B4-CE33-4F52-94D3-73B4C0F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567-702F-4A19-A1E6-1487B3E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EEA-EF19-4DD2-8113-B2F303E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6161-E411-4254-BAC6-41B1CA9B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EF5D5-1886-4563-908F-670C073C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41F-1353-4B74-8DA7-BF88050C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EE5-2032-41F4-9CB1-CDC0303F7F24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5212-1D97-4D3F-97B8-C1E94D5D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CC61-C8C9-425A-BD11-B15DB65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B41-67DE-430A-BEB5-28D0267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31D-A714-462B-8E48-41E53AAB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A01D-B45D-4679-A7ED-86489937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0FB24-E1AB-4232-A7F1-F862E6E2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CE56-9CCB-4F83-BE97-9EE15CF8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CBCC-841B-4C9A-85D1-870A4B1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81C0-985D-4E2A-9318-FC4635AC5E12}" type="datetime1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9C859-72BE-48EC-AEEF-F95D1DB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350D5-CF4D-4FBF-9A1E-8ECE3A1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3AA-29B1-4440-8C1D-39874F6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152A-8878-4B1F-B5A8-6DBBBC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6B-63E5-43BE-B53D-5994631885C7}" type="datetime1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A566-A918-4B2A-95F3-658373D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816-3ABE-47A3-A97A-FD2E3E0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CAC7-9047-476C-B450-1793AC8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4AD9-2F2F-456D-B9AA-8254BF0F291B}" type="datetime1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B083-7CD7-4AF8-AF17-81A0205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3ECC-5938-4EAF-85D8-6AB7EA4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F2B8-CE7B-4C8E-8543-5ECA3A6F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9B2F-CCFB-4752-B42F-3AB8ECE0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A6D4-08D6-42F4-BA4B-0A24C830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7590-8125-4E17-9E1A-AD8DF14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16ED-44EF-48C5-AE3C-8D15E515862A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03CF-444B-4326-9A59-062B8D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89D6-0C96-449E-81BF-A9254BC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3A5E-DA76-42A1-9E73-8AA74954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C491-E24B-40E1-9A4A-45905F8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EA35-6CEE-4C33-B147-C0C6035F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10E4C-75DB-46BD-BACD-AF0689E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F8F-5D7D-4F20-824C-EA5F4037F318}" type="datetime1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04F5-03DF-4C9A-979E-7C5CD8B7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0EE-FF3B-4456-AD55-155BFA5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755D-1730-4C65-BD67-EDD4DEE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E4C3-E52B-4F8E-AF85-2B6CDB2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3207-5B6A-4C34-9783-C4246AAF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DA84-A7F8-4BA5-A5B8-03B3063C9678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8E1D-EDF4-40CA-B0EE-55A4E415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2BDB-A925-4763-8216-C2AC5364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D76CF-7F63-4DC1-AD81-CBB1DE7AAC2D}"/>
              </a:ext>
            </a:extLst>
          </p:cNvPr>
          <p:cNvSpPr txBox="1"/>
          <p:nvPr/>
        </p:nvSpPr>
        <p:spPr>
          <a:xfrm>
            <a:off x="400639" y="1885580"/>
            <a:ext cx="8342722" cy="88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Effect of Sn and Co addition on </a:t>
            </a:r>
            <a:r>
              <a:rPr lang="en-US" sz="25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thermoelectric properties of β-FeSi</a:t>
            </a:r>
            <a:r>
              <a:rPr lang="en-US" sz="1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D284-E9C2-4522-A8C9-E49A4E77F3AF}"/>
              </a:ext>
            </a:extLst>
          </p:cNvPr>
          <p:cNvSpPr txBox="1"/>
          <p:nvPr/>
        </p:nvSpPr>
        <p:spPr>
          <a:xfrm>
            <a:off x="160253" y="3240080"/>
            <a:ext cx="7984505" cy="1969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Sopheap Sam,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Genki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Kashikawa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Hiroshi </a:t>
            </a:r>
            <a:r>
              <a:rPr lang="en-US" sz="1800" b="1" spc="-45" dirty="0" err="1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Nakatsugawa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Yoichi Okamoto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Graduate School of Engineering Science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Yokohama National University, Japan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pic>
        <p:nvPicPr>
          <p:cNvPr id="10" name="Picture 2" descr="Yokohama National University Mission Statement, Employees and Hiring |  LinkedIn">
            <a:extLst>
              <a:ext uri="{FF2B5EF4-FFF2-40B4-BE49-F238E27FC236}">
                <a16:creationId xmlns:a16="http://schemas.microsoft.com/office/drawing/2014/main" id="{6F200AA5-E72E-4C6D-AD74-6BF6E388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01" y="65839"/>
            <a:ext cx="1172277" cy="11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DE83-A731-4874-BE16-B5958D7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FDF89-3446-4D8E-B945-AD074898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C9E86-9264-4873-A263-306F544BE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89677"/>
              </p:ext>
            </p:extLst>
          </p:nvPr>
        </p:nvGraphicFramePr>
        <p:xfrm>
          <a:off x="353332" y="855469"/>
          <a:ext cx="8420135" cy="2188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344">
                  <a:extLst>
                    <a:ext uri="{9D8B030D-6E8A-4147-A177-3AD203B41FA5}">
                      <a16:colId xmlns:a16="http://schemas.microsoft.com/office/drawing/2014/main" val="3605746229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355395151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3240241915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2709279956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44315489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300380744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1256847065"/>
                    </a:ext>
                  </a:extLst>
                </a:gridCol>
                <a:gridCol w="942113">
                  <a:extLst>
                    <a:ext uri="{9D8B030D-6E8A-4147-A177-3AD203B41FA5}">
                      <a16:colId xmlns:a16="http://schemas.microsoft.com/office/drawing/2014/main" val="606874696"/>
                    </a:ext>
                  </a:extLst>
                </a:gridCol>
              </a:tblGrid>
              <a:tr h="897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 parameters/ Samples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[Å]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[Å]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[Å]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γ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[Å</a:t>
                      </a:r>
                      <a:r>
                        <a:rPr lang="en-US" sz="14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428886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9.87884(5)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7.80084(4)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7.83721(4)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603.960(6)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1377041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1.995</a:t>
                      </a:r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0.005x1.01</a:t>
                      </a:r>
                      <a:endParaRPr lang="en-US" sz="15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9.87932(6)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7.80152(5)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7.83931(5)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604.20(7)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3070729"/>
                  </a:ext>
                </a:extLst>
              </a:tr>
              <a:tr h="43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r>
                        <a:rPr lang="en-US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5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9.88288(5)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7.80034(4)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7.8368(5)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604.138(6)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276812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63B4F-53B4-41C9-814E-A676923C417A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4AA69D-6777-4DCD-8E6F-5D71CE1FC972}"/>
              </a:ext>
            </a:extLst>
          </p:cNvPr>
          <p:cNvSpPr txBox="1"/>
          <p:nvPr/>
        </p:nvSpPr>
        <p:spPr>
          <a:xfrm>
            <a:off x="2149782" y="70760"/>
            <a:ext cx="526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parameters calculated by Rietveld Analysis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4DD71-2A58-4606-8DAE-A4A0E10E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74" y="3476273"/>
            <a:ext cx="2149921" cy="25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3ED75-58CC-4A10-99BF-80CEA222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2" y="3195028"/>
            <a:ext cx="4746569" cy="30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FDF89-3446-4D8E-B945-AD074898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064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/>
              <a:t>11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63B4F-53B4-41C9-814E-A676923C417A}"/>
              </a:ext>
            </a:extLst>
          </p:cNvPr>
          <p:cNvCxnSpPr>
            <a:cxnSpLocks/>
          </p:cNvCxnSpPr>
          <p:nvPr/>
        </p:nvCxnSpPr>
        <p:spPr>
          <a:xfrm>
            <a:off x="628650" y="470079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A4AA69D-6777-4DCD-8E6F-5D71CE1FC972}"/>
              </a:ext>
            </a:extLst>
          </p:cNvPr>
          <p:cNvSpPr txBox="1"/>
          <p:nvPr/>
        </p:nvSpPr>
        <p:spPr>
          <a:xfrm>
            <a:off x="3535522" y="43262"/>
            <a:ext cx="382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SEM-EDX Analysis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68502C-8BF7-4945-88D8-416C14583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40365"/>
              </p:ext>
            </p:extLst>
          </p:nvPr>
        </p:nvGraphicFramePr>
        <p:xfrm>
          <a:off x="106052" y="602359"/>
          <a:ext cx="8644378" cy="1795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649">
                  <a:extLst>
                    <a:ext uri="{9D8B030D-6E8A-4147-A177-3AD203B41FA5}">
                      <a16:colId xmlns:a16="http://schemas.microsoft.com/office/drawing/2014/main" val="3605746229"/>
                    </a:ext>
                  </a:extLst>
                </a:gridCol>
                <a:gridCol w="2215393">
                  <a:extLst>
                    <a:ext uri="{9D8B030D-6E8A-4147-A177-3AD203B41FA5}">
                      <a16:colId xmlns:a16="http://schemas.microsoft.com/office/drawing/2014/main" val="1355395151"/>
                    </a:ext>
                  </a:extLst>
                </a:gridCol>
                <a:gridCol w="2469168">
                  <a:extLst>
                    <a:ext uri="{9D8B030D-6E8A-4147-A177-3AD203B41FA5}">
                      <a16:colId xmlns:a16="http://schemas.microsoft.com/office/drawing/2014/main" val="716394328"/>
                    </a:ext>
                  </a:extLst>
                </a:gridCol>
                <a:gridCol w="2469168">
                  <a:extLst>
                    <a:ext uri="{9D8B030D-6E8A-4147-A177-3AD203B41FA5}">
                      <a16:colId xmlns:a16="http://schemas.microsoft.com/office/drawing/2014/main" val="1133513234"/>
                    </a:ext>
                  </a:extLst>
                </a:gridCol>
              </a:tblGrid>
              <a:tr h="10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composition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1.995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0.005x1.01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1.99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0.01x1.01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1.98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0.02x1.01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428886"/>
                  </a:ext>
                </a:extLst>
              </a:tr>
              <a:tr h="556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 by SEM-EDX analysis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1.958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0.002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1.868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2.057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kumimoji="0" lang="en-US" sz="1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</a:t>
                      </a:r>
                      <a:endParaRPr kumimoji="0" lang="en-US" sz="16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0707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38490D8-978F-404C-8E2E-84CDE1F62A42}"/>
              </a:ext>
            </a:extLst>
          </p:cNvPr>
          <p:cNvSpPr txBox="1"/>
          <p:nvPr/>
        </p:nvSpPr>
        <p:spPr>
          <a:xfrm>
            <a:off x="106052" y="2707756"/>
            <a:ext cx="3285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amount of Sn doping maybe because of the  evaporation during arc melting or the</a:t>
            </a:r>
            <a:r>
              <a:rPr lang="en-US" sz="1800" b="1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  <a:r>
              <a:rPr lang="en-US" sz="1800" b="1" i="0" u="none" strike="noStrike" baseline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limit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some doping levels.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080ACF-FF7C-4791-BED5-A772D6099CB9}"/>
              </a:ext>
            </a:extLst>
          </p:cNvPr>
          <p:cNvGrpSpPr/>
          <p:nvPr/>
        </p:nvGrpSpPr>
        <p:grpSpPr>
          <a:xfrm>
            <a:off x="3617535" y="2430894"/>
            <a:ext cx="5253087" cy="4195400"/>
            <a:chOff x="3535523" y="2460838"/>
            <a:chExt cx="5204742" cy="4053226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DA7EC73-49E8-420B-A8DB-ADC61B0E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83" y="2460838"/>
              <a:ext cx="2517177" cy="1968803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05C5870-AEAD-4A9F-A6E1-8F46477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61" y="2473174"/>
              <a:ext cx="2517178" cy="1968803"/>
            </a:xfrm>
            <a:prstGeom prst="rect">
              <a:avLst/>
            </a:prstGeom>
          </p:spPr>
        </p:pic>
        <p:pic>
          <p:nvPicPr>
            <p:cNvPr id="19" name="Picture 18" descr="A picture containing text, grass, outdoor&#10;&#10;Description automatically generated">
              <a:extLst>
                <a:ext uri="{FF2B5EF4-FFF2-40B4-BE49-F238E27FC236}">
                  <a16:creationId xmlns:a16="http://schemas.microsoft.com/office/drawing/2014/main" id="{1E5894AD-7328-4671-90C5-3C55ABC2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523" y="4504026"/>
              <a:ext cx="2569897" cy="2010038"/>
            </a:xfrm>
            <a:prstGeom prst="rect">
              <a:avLst/>
            </a:prstGeom>
          </p:spPr>
        </p:pic>
        <p:pic>
          <p:nvPicPr>
            <p:cNvPr id="24" name="Picture 23" descr="A picture containing text, star, outdoor object, dark&#10;&#10;Description automatically generated">
              <a:extLst>
                <a:ext uri="{FF2B5EF4-FFF2-40B4-BE49-F238E27FC236}">
                  <a16:creationId xmlns:a16="http://schemas.microsoft.com/office/drawing/2014/main" id="{58B25C44-A2DD-4167-A3B4-028A1728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369" y="4495810"/>
              <a:ext cx="2569896" cy="201003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BAA7DD-CD75-4B57-81B9-D24982E323C7}"/>
              </a:ext>
            </a:extLst>
          </p:cNvPr>
          <p:cNvSpPr txBox="1"/>
          <p:nvPr/>
        </p:nvSpPr>
        <p:spPr>
          <a:xfrm>
            <a:off x="5125235" y="6525506"/>
            <a:ext cx="339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SEM-EDX for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FeSi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1.99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0.01x1.01</a:t>
            </a:r>
            <a:endParaRPr lang="en-US" sz="14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D158EA5-F281-46D2-B94B-671E9CF87807}"/>
              </a:ext>
            </a:extLst>
          </p:cNvPr>
          <p:cNvSpPr/>
          <p:nvPr/>
        </p:nvSpPr>
        <p:spPr>
          <a:xfrm>
            <a:off x="5125235" y="2193128"/>
            <a:ext cx="295177" cy="3663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83326" y="6397381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776534" y="136791"/>
            <a:ext cx="788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concentration and mobility vs TE properties at room temperature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774000-CB16-4A83-B058-BFE10DB8A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61707"/>
              </p:ext>
            </p:extLst>
          </p:nvPr>
        </p:nvGraphicFramePr>
        <p:xfrm>
          <a:off x="152701" y="1504235"/>
          <a:ext cx="8838597" cy="26958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64828">
                  <a:extLst>
                    <a:ext uri="{9D8B030D-6E8A-4147-A177-3AD203B41FA5}">
                      <a16:colId xmlns:a16="http://schemas.microsoft.com/office/drawing/2014/main" val="4026907909"/>
                    </a:ext>
                  </a:extLst>
                </a:gridCol>
                <a:gridCol w="765027">
                  <a:extLst>
                    <a:ext uri="{9D8B030D-6E8A-4147-A177-3AD203B41FA5}">
                      <a16:colId xmlns:a16="http://schemas.microsoft.com/office/drawing/2014/main" val="3189235598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1010958818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1021209896"/>
                    </a:ext>
                  </a:extLst>
                </a:gridCol>
                <a:gridCol w="814569">
                  <a:extLst>
                    <a:ext uri="{9D8B030D-6E8A-4147-A177-3AD203B41FA5}">
                      <a16:colId xmlns:a16="http://schemas.microsoft.com/office/drawing/2014/main" val="2470339909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775985664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268647406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1620601296"/>
                    </a:ext>
                  </a:extLst>
                </a:gridCol>
                <a:gridCol w="784368">
                  <a:extLst>
                    <a:ext uri="{9D8B030D-6E8A-4147-A177-3AD203B41FA5}">
                      <a16:colId xmlns:a16="http://schemas.microsoft.com/office/drawing/2014/main" val="3965612764"/>
                    </a:ext>
                  </a:extLst>
                </a:gridCol>
              </a:tblGrid>
              <a:tr h="618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[V</a:t>
                      </a:r>
                      <a:r>
                        <a:rPr lang="en-US" sz="13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</a:t>
                      </a:r>
                      <a:r>
                        <a:rPr lang="en-US" sz="13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300" b="1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[ 1/cm</a:t>
                      </a:r>
                      <a:r>
                        <a:rPr lang="en-US" sz="13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3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cm</a:t>
                      </a:r>
                      <a:r>
                        <a:rPr lang="en-US" sz="13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/V*s 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S[</a:t>
                      </a:r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V/K]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ρ[Ω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κ[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</a:t>
                      </a:r>
                      <a:r>
                        <a:rPr lang="en-US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  <a:r>
                        <a:rPr lang="en-US" sz="13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=L</a:t>
                      </a:r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  <a:r>
                        <a:rPr lang="en-US" sz="13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κ-κ</a:t>
                      </a:r>
                      <a:r>
                        <a:rPr lang="en-US" sz="13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6767886"/>
                  </a:ext>
                </a:extLst>
              </a:tr>
              <a:tr h="467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1.793E-08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(9)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-127.22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0.0000744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6699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FeSi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1.995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0.005x1.01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1.749E-08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(9)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3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-140.00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0.0000787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2522839"/>
                  </a:ext>
                </a:extLst>
              </a:tr>
              <a:tr h="509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0.995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3.014E-08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1.0(0)E+19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6(5)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-371.33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0.0083038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1430918"/>
                  </a:ext>
                </a:extLst>
              </a:tr>
              <a:tr h="478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6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2.932E-08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1.8(7)E+19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9(4)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-299.00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0.0201071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945318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CF69CEF-C135-4EA9-B304-2A2894EA404E}"/>
              </a:ext>
            </a:extLst>
          </p:cNvPr>
          <p:cNvSpPr/>
          <p:nvPr/>
        </p:nvSpPr>
        <p:spPr>
          <a:xfrm>
            <a:off x="8137542" y="2651009"/>
            <a:ext cx="986519" cy="461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DDB9D4-B6F2-4C5A-B4EA-97B9263C0EBC}"/>
              </a:ext>
            </a:extLst>
          </p:cNvPr>
          <p:cNvSpPr/>
          <p:nvPr/>
        </p:nvSpPr>
        <p:spPr>
          <a:xfrm>
            <a:off x="2814000" y="3166140"/>
            <a:ext cx="986519" cy="1033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8E58E9-66F8-47D1-B84D-D46C9EB110C2}"/>
              </a:ext>
            </a:extLst>
          </p:cNvPr>
          <p:cNvSpPr/>
          <p:nvPr/>
        </p:nvSpPr>
        <p:spPr>
          <a:xfrm>
            <a:off x="5744219" y="3166139"/>
            <a:ext cx="986519" cy="1053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FB57CB-DAF6-493F-AD17-721FD163F21D}"/>
              </a:ext>
            </a:extLst>
          </p:cNvPr>
          <p:cNvSpPr txBox="1"/>
          <p:nvPr/>
        </p:nvSpPr>
        <p:spPr>
          <a:xfrm>
            <a:off x="3546246" y="4219406"/>
            <a:ext cx="2347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mobility because of carriers  (electrons) are scattered more frequently than the Sn-dope sample.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5A69DE-B6A2-4FB9-A746-138A6348D33B}"/>
              </a:ext>
            </a:extLst>
          </p:cNvPr>
          <p:cNvSpPr/>
          <p:nvPr/>
        </p:nvSpPr>
        <p:spPr>
          <a:xfrm>
            <a:off x="4096097" y="3271404"/>
            <a:ext cx="986519" cy="1053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485136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87248" y="6421914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6600124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7692269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5048030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5358526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3457249" y="48938"/>
            <a:ext cx="2057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FDBDC0-6CF2-4844-BD24-FD75AFA5CE65}"/>
              </a:ext>
            </a:extLst>
          </p:cNvPr>
          <p:cNvSpPr txBox="1"/>
          <p:nvPr/>
        </p:nvSpPr>
        <p:spPr>
          <a:xfrm>
            <a:off x="305177" y="5127515"/>
            <a:ext cx="8512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At temperature below 500K, the electrical  resistivity </a:t>
            </a:r>
            <a:r>
              <a:rPr lang="en-US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</a:t>
            </a:r>
            <a:r>
              <a:rPr lang="el-GR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o</a:t>
            </a:r>
            <a:r>
              <a:rPr lang="en-US" sz="15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 Sn doped samples was lower than standard sample.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l-GR" sz="15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</a:rPr>
              <a:t> of Co-doped sample was significantly lower than other samples. It is 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affected by the increase of carrier concentration because of doping with elements having different valence electrons.</a:t>
            </a: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30F40-FE73-42AF-9909-0B67852D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57" y="460539"/>
            <a:ext cx="4918693" cy="47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9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28650" y="592066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478324" y="640960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6713248" y="2386472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2708158" y="189363"/>
            <a:ext cx="3205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4F25BA-E331-48B9-9447-1B2C09852F23}"/>
              </a:ext>
            </a:extLst>
          </p:cNvPr>
          <p:cNvSpPr txBox="1"/>
          <p:nvPr/>
        </p:nvSpPr>
        <p:spPr>
          <a:xfrm>
            <a:off x="-65896" y="4955862"/>
            <a:ext cx="453565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r>
              <a:rPr lang="en-US" sz="15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S|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of Co doped 0.005 samples ≥ 300μV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-1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approximately stable at all temperature ranges below 700K. The carrier concentrations of this sample is maybe stable below this temperature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Or the electrons of this samples are scattered more frequently than the others.</a:t>
            </a:r>
            <a:endParaRPr lang="en-US" sz="15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763A5A-7B42-408D-A4E8-F0D69FA7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34" y="753113"/>
            <a:ext cx="4480521" cy="4454845"/>
          </a:xfrm>
          <a:prstGeom prst="rect">
            <a:avLst/>
          </a:prstGeom>
        </p:spPr>
      </p:pic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48039D1-830D-492B-BACD-CB1AEFFB3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37024"/>
              </p:ext>
            </p:extLst>
          </p:nvPr>
        </p:nvGraphicFramePr>
        <p:xfrm>
          <a:off x="6639219" y="2324627"/>
          <a:ext cx="1988030" cy="30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53800" progId="Equation.DSMT4">
                  <p:embed/>
                </p:oleObj>
              </mc:Choice>
              <mc:Fallback>
                <p:oleObj name="Equation" r:id="rId4" imgW="165096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E2657CE-424E-4622-8FC6-AC97D57BA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9219" y="2324627"/>
                        <a:ext cx="1988030" cy="30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74DC3B-8334-48C3-862B-18A5204E50E0}"/>
              </a:ext>
            </a:extLst>
          </p:cNvPr>
          <p:cNvSpPr/>
          <p:nvPr/>
        </p:nvSpPr>
        <p:spPr>
          <a:xfrm>
            <a:off x="6618206" y="2282953"/>
            <a:ext cx="2058925" cy="423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4C73B8-353A-4D12-8D1B-9CE456874F65}"/>
              </a:ext>
            </a:extLst>
          </p:cNvPr>
          <p:cNvSpPr txBox="1"/>
          <p:nvPr/>
        </p:nvSpPr>
        <p:spPr>
          <a:xfrm>
            <a:off x="4632360" y="4776284"/>
            <a:ext cx="448052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Co-dope sample is dominated </a:t>
            </a:r>
            <a:r>
              <a:rPr lang="en-US" sz="1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by ionized impurity scattering (r=3/2) </a:t>
            </a:r>
            <a:r>
              <a:rPr lang="en-US" sz="1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rather than acoustic phonon scattering or polar optical phonon scattering. </a:t>
            </a: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5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037F3E-72DA-4275-A72F-29B121FA9FB2}"/>
              </a:ext>
            </a:extLst>
          </p:cNvPr>
          <p:cNvSpPr txBox="1"/>
          <p:nvPr/>
        </p:nvSpPr>
        <p:spPr>
          <a:xfrm>
            <a:off x="6297402" y="3419113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049F89-778F-4946-820E-F085969B39B2}"/>
              </a:ext>
            </a:extLst>
          </p:cNvPr>
          <p:cNvSpPr txBox="1"/>
          <p:nvPr/>
        </p:nvSpPr>
        <p:spPr>
          <a:xfrm>
            <a:off x="6214488" y="3278340"/>
            <a:ext cx="545904" cy="316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</a:rPr>
              <a:t>〇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793B69-B58F-49ED-ACF6-93B4B278226D}"/>
              </a:ext>
            </a:extLst>
          </p:cNvPr>
          <p:cNvSpPr txBox="1"/>
          <p:nvPr/>
        </p:nvSpPr>
        <p:spPr>
          <a:xfrm>
            <a:off x="6114779" y="2793027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</a:rPr>
              <a:t>△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D996A98-A41F-4B02-B798-3BC4C4CCB082}"/>
              </a:ext>
            </a:extLst>
          </p:cNvPr>
          <p:cNvSpPr txBox="1"/>
          <p:nvPr/>
        </p:nvSpPr>
        <p:spPr>
          <a:xfrm>
            <a:off x="5800716" y="2277257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</a:rPr>
              <a:t>□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C23982-A1C8-4E9A-BDAE-21235FD6B4DF}"/>
              </a:ext>
            </a:extLst>
          </p:cNvPr>
          <p:cNvSpPr txBox="1"/>
          <p:nvPr/>
        </p:nvSpPr>
        <p:spPr>
          <a:xfrm>
            <a:off x="5721142" y="1467701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〇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F771BEF-572B-4343-AA89-9593F09F20D8}"/>
              </a:ext>
            </a:extLst>
          </p:cNvPr>
          <p:cNvSpPr txBox="1"/>
          <p:nvPr/>
        </p:nvSpPr>
        <p:spPr>
          <a:xfrm>
            <a:off x="5814650" y="1650042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□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D4998A-FD49-4292-A115-66B1F2E285CB}"/>
              </a:ext>
            </a:extLst>
          </p:cNvPr>
          <p:cNvSpPr txBox="1"/>
          <p:nvPr/>
        </p:nvSpPr>
        <p:spPr>
          <a:xfrm>
            <a:off x="6024705" y="2026580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2ADEAD-DD0D-4111-84EC-6E23ABF7D6E5}"/>
              </a:ext>
            </a:extLst>
          </p:cNvPr>
          <p:cNvSpPr txBox="1"/>
          <p:nvPr/>
        </p:nvSpPr>
        <p:spPr>
          <a:xfrm>
            <a:off x="6171657" y="1119936"/>
            <a:ext cx="1182698" cy="37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 = 300K</a:t>
            </a:r>
            <a:endParaRPr kumimoji="1" lang="ja-JP" altLang="en-US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A51A7BA-47E9-4BD4-9E93-89D8F3BCC3E7}"/>
              </a:ext>
            </a:extLst>
          </p:cNvPr>
          <p:cNvSpPr/>
          <p:nvPr/>
        </p:nvSpPr>
        <p:spPr>
          <a:xfrm rot="20760872">
            <a:off x="5746696" y="1215640"/>
            <a:ext cx="820498" cy="289226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24346FB3-DDB6-47AD-9484-557AD8DE8F96}"/>
              </a:ext>
            </a:extLst>
          </p:cNvPr>
          <p:cNvSpPr/>
          <p:nvPr/>
        </p:nvSpPr>
        <p:spPr>
          <a:xfrm rot="10800000">
            <a:off x="617444" y="1992252"/>
            <a:ext cx="390828" cy="1888485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カーブ 11">
            <a:extLst>
              <a:ext uri="{FF2B5EF4-FFF2-40B4-BE49-F238E27FC236}">
                <a16:creationId xmlns:a16="http://schemas.microsoft.com/office/drawing/2014/main" id="{08A1796A-16F6-4F19-9609-CB3CC5034487}"/>
              </a:ext>
            </a:extLst>
          </p:cNvPr>
          <p:cNvSpPr/>
          <p:nvPr/>
        </p:nvSpPr>
        <p:spPr>
          <a:xfrm rot="9359671" flipH="1">
            <a:off x="6101357" y="1770992"/>
            <a:ext cx="496598" cy="3651837"/>
          </a:xfrm>
          <a:prstGeom prst="curvedRightArrow">
            <a:avLst>
              <a:gd name="adj1" fmla="val 25000"/>
              <a:gd name="adj2" fmla="val 50000"/>
              <a:gd name="adj3" fmla="val 129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14BB3-6EA3-42FA-8647-7F6C4B625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8" y="686651"/>
            <a:ext cx="4615720" cy="43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81515" y="646733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2901667" y="129235"/>
            <a:ext cx="3937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F0E15F-75A4-4678-94E4-7543951046BC}"/>
              </a:ext>
            </a:extLst>
          </p:cNvPr>
          <p:cNvSpPr txBox="1"/>
          <p:nvPr/>
        </p:nvSpPr>
        <p:spPr>
          <a:xfrm>
            <a:off x="227197" y="5744188"/>
            <a:ext cx="8689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room temperature, </a:t>
            </a:r>
            <a:r>
              <a:rPr lang="en-US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lattice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thermal conductivity of Sn doped (x=0.005) was lower than other samples. </a:t>
            </a:r>
            <a:endParaRPr lang="en-US" sz="16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endParaRPr lang="en-US" sz="1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196FA2-DA32-4B3D-AE4A-3174DECCF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43811"/>
              </p:ext>
            </p:extLst>
          </p:nvPr>
        </p:nvGraphicFramePr>
        <p:xfrm>
          <a:off x="6326791" y="458574"/>
          <a:ext cx="1753115" cy="4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41200" progId="Equation.DSMT4">
                  <p:embed/>
                </p:oleObj>
              </mc:Choice>
              <mc:Fallback>
                <p:oleObj name="Equation" r:id="rId2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26791" y="458574"/>
                        <a:ext cx="1753115" cy="4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65E655-7843-478D-AC34-33588F9D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08" y="908400"/>
            <a:ext cx="4622644" cy="4394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41C64-EC1D-4352-8CB6-2FA940734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707" y="908400"/>
            <a:ext cx="4568605" cy="4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57720" y="6427003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4075634" y="43949"/>
            <a:ext cx="2429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endParaRPr lang="en-US" sz="28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0E5BF-1B7D-4E61-8DDE-C9E4CCB25ED6}"/>
              </a:ext>
            </a:extLst>
          </p:cNvPr>
          <p:cNvSpPr txBox="1"/>
          <p:nvPr/>
        </p:nvSpPr>
        <p:spPr>
          <a:xfrm>
            <a:off x="241497" y="5715345"/>
            <a:ext cx="8289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T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he highest </a:t>
            </a:r>
            <a:r>
              <a:rPr lang="en-US" sz="16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ZT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=0.062 was found in Co doped (y=0.01) sample at 700K. This enhancement was obtained from the high |</a:t>
            </a:r>
            <a:r>
              <a:rPr lang="en-US" sz="16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</a:t>
            </a:r>
            <a:r>
              <a:rPr lang="en-US" sz="16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| 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and significant reduction of </a:t>
            </a:r>
            <a:r>
              <a:rPr lang="en-US" sz="1600" i="1" kern="1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Cambria Math" panose="02040503050406030204" pitchFamily="18" charset="0"/>
              </a:rPr>
              <a:t>𝛒. </a:t>
            </a:r>
            <a:endParaRPr lang="en-US" sz="1600" kern="100" dirty="0">
              <a:effectLst/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4B737-51EC-4024-B621-9466C47A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29" y="612351"/>
            <a:ext cx="5374134" cy="51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62661" y="6421868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-54035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E8545B-3D84-41AD-A431-D47419BD0E69}"/>
              </a:ext>
            </a:extLst>
          </p:cNvPr>
          <p:cNvSpPr txBox="1"/>
          <p:nvPr/>
        </p:nvSpPr>
        <p:spPr>
          <a:xfrm>
            <a:off x="453169" y="1137432"/>
            <a:ext cx="83427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The </a:t>
            </a:r>
            <a:r>
              <a:rPr lang="en-US" sz="18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σ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of Co-doped sample was significantly higher than Sn doped and standard samples and approximately stable at all temperature ranges. The increase of </a:t>
            </a:r>
            <a:r>
              <a:rPr lang="en-US" sz="1800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σ 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was affected by the increase of carrier concentration.</a:t>
            </a:r>
            <a:endParaRPr lang="en-US" sz="1800" i="1" dirty="0">
              <a:effectLst/>
              <a:latin typeface="Cambria Math" panose="020405030504060302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Doping with Co,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|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S|</a:t>
            </a:r>
            <a:r>
              <a:rPr lang="en-US" sz="18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≥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300</a:t>
            </a:r>
            <a:r>
              <a:rPr lang="en-US" sz="18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μ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K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-1</a:t>
            </a: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and approximately stable at all temperature ranges. It is considered that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he carrier scattering is stable by ionized scattering process.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Lattice thermal conductivity of Sn doped (x=0.005) was lower than other samples resulting in the reduction of total thermal conductivity at various temperature range.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kern="100" dirty="0"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he highest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ZT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=0.062 was found in Co doped (y=0.01) sample at 700K. This enhancement was obtained from the stability of |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S|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DaunPenh" panose="01010101010101010101" pitchFamily="2" charset="0"/>
              </a:rPr>
              <a:t>and significant reduction of </a:t>
            </a:r>
            <a:r>
              <a:rPr lang="en-US" sz="1800" i="1" kern="100" dirty="0"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Cambria Math" panose="02040503050406030204" pitchFamily="18" charset="0"/>
              </a:rPr>
              <a:t>𝛒. </a:t>
            </a:r>
            <a:endParaRPr lang="en-US" sz="1800" kern="100" dirty="0">
              <a:effectLst/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3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00C8-F6BE-451A-9ACE-5773F609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09" y="2103437"/>
            <a:ext cx="8373948" cy="26570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Thank you for your attentions!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0FB86-6E61-4098-8C60-7D2B43A5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F832-186E-4F26-AA05-37CEB744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098"/>
            <a:ext cx="7886700" cy="78009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13E-669A-433B-B524-B67DE2FB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722" y="1548032"/>
            <a:ext cx="6504144" cy="365119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Experimental method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 and discussion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391926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DF8E5-2651-4B32-B9F6-3102C0CA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391926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28244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of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465E8-FBCA-4596-9B6B-D9C86E50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9" y="2498395"/>
            <a:ext cx="2527494" cy="2335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9EFF3-7ABD-4A4E-A518-846559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00" y="2393311"/>
            <a:ext cx="1172749" cy="219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AFEE7-317B-4DDB-B7EE-D2C06D55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01" y="2327617"/>
            <a:ext cx="2076634" cy="230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E96679-2A97-4531-8B72-932283515302}"/>
              </a:ext>
            </a:extLst>
          </p:cNvPr>
          <p:cNvSpPr txBox="1"/>
          <p:nvPr/>
        </p:nvSpPr>
        <p:spPr>
          <a:xfrm>
            <a:off x="1431879" y="1208796"/>
            <a:ext cx="6280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of each phase transition 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7D56D-49A1-4276-BD8C-CB727EA00A36}"/>
              </a:ext>
            </a:extLst>
          </p:cNvPr>
          <p:cNvSpPr txBox="1"/>
          <p:nvPr/>
        </p:nvSpPr>
        <p:spPr>
          <a:xfrm>
            <a:off x="662317" y="1931887"/>
            <a:ext cx="246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 β-phase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6246D-25CD-48F7-9B2F-ACD34EBB5036}"/>
              </a:ext>
            </a:extLst>
          </p:cNvPr>
          <p:cNvSpPr txBox="1"/>
          <p:nvPr/>
        </p:nvSpPr>
        <p:spPr>
          <a:xfrm>
            <a:off x="3398895" y="1978370"/>
            <a:ext cx="272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Tetragonal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19519-26C0-4FF7-A922-58E037031BB2}"/>
              </a:ext>
            </a:extLst>
          </p:cNvPr>
          <p:cNvSpPr txBox="1"/>
          <p:nvPr/>
        </p:nvSpPr>
        <p:spPr>
          <a:xfrm>
            <a:off x="5955011" y="1978370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51F34-82CA-4444-801B-500811964124}"/>
              </a:ext>
            </a:extLst>
          </p:cNvPr>
          <p:cNvSpPr/>
          <p:nvPr/>
        </p:nvSpPr>
        <p:spPr>
          <a:xfrm>
            <a:off x="233764" y="2382895"/>
            <a:ext cx="3223968" cy="2450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758515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59037-066A-443D-BEAF-7E54E55732C6}"/>
              </a:ext>
            </a:extLst>
          </p:cNvPr>
          <p:cNvSpPr txBox="1"/>
          <p:nvPr/>
        </p:nvSpPr>
        <p:spPr>
          <a:xfrm>
            <a:off x="5723100" y="4960574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940E-C1E5-446D-B9D8-EE98BBEABFB4}"/>
              </a:ext>
            </a:extLst>
          </p:cNvPr>
          <p:cNvSpPr txBox="1"/>
          <p:nvPr/>
        </p:nvSpPr>
        <p:spPr>
          <a:xfrm>
            <a:off x="3225766" y="4999914"/>
            <a:ext cx="2341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P4mmm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3491-A98E-49C3-B055-4A38CA2CE9F4}"/>
              </a:ext>
            </a:extLst>
          </p:cNvPr>
          <p:cNvSpPr txBox="1"/>
          <p:nvPr/>
        </p:nvSpPr>
        <p:spPr>
          <a:xfrm>
            <a:off x="662317" y="4940284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Cmca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6595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diagram of FeSi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B171-7527-419B-9A67-4F93769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4" y="826414"/>
            <a:ext cx="4535253" cy="5053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BB7264-64B9-4292-8B8F-BE02FA7D70AC}"/>
              </a:ext>
            </a:extLst>
          </p:cNvPr>
          <p:cNvSpPr txBox="1"/>
          <p:nvPr/>
        </p:nvSpPr>
        <p:spPr>
          <a:xfrm>
            <a:off x="32992" y="5921336"/>
            <a:ext cx="5811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phase diagram for the system Fe–Si by Piton and Fay. α-phase:FeSi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β-phase:FeSi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phase:FeSi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DD03A0-A0D2-492C-B173-C55B55837AFE}"/>
              </a:ext>
            </a:extLst>
          </p:cNvPr>
          <p:cNvSpPr txBox="1"/>
          <p:nvPr/>
        </p:nvSpPr>
        <p:spPr>
          <a:xfrm>
            <a:off x="4651899" y="4548502"/>
            <a:ext cx="4279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low temperature (below 1259K)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phase FeSi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is a semiconductor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2FE86B-4559-4CC7-BD52-2D91ED440B99}"/>
              </a:ext>
            </a:extLst>
          </p:cNvPr>
          <p:cNvSpPr txBox="1"/>
          <p:nvPr/>
        </p:nvSpPr>
        <p:spPr>
          <a:xfrm>
            <a:off x="4455758" y="2293895"/>
            <a:ext cx="4647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T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he high temperature [between the eutectic and peritectoid temperatures (1485 and 1259K)]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and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phase of FeSi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is a metal.</a:t>
            </a:r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AF4589-B3F1-4F24-B952-0C87C09AD9C7}"/>
              </a:ext>
            </a:extLst>
          </p:cNvPr>
          <p:cNvCxnSpPr/>
          <p:nvPr/>
        </p:nvCxnSpPr>
        <p:spPr>
          <a:xfrm>
            <a:off x="1551129" y="4138367"/>
            <a:ext cx="0" cy="12666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0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19223" y="641077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8AC8C-08C3-4499-8639-E32A45C4AD4E}"/>
              </a:ext>
            </a:extLst>
          </p:cNvPr>
          <p:cNvSpPr txBox="1"/>
          <p:nvPr/>
        </p:nvSpPr>
        <p:spPr>
          <a:xfrm>
            <a:off x="943319" y="1621623"/>
            <a:ext cx="8002717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β-FeSi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material is a promising candidate</a:t>
            </a:r>
            <a:r>
              <a:rPr lang="en-US" sz="18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thermoelectric (TE)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at high temperatures up to 900 </a:t>
            </a:r>
            <a:r>
              <a:rPr lang="en-US" sz="1800" b="0" i="0" u="none" strike="noStrike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to: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friendliness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ood thermal stability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oxidation resistance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4C938D-39C6-4190-A6E1-E51DB36A363A}"/>
              </a:ext>
            </a:extLst>
          </p:cNvPr>
          <p:cNvSpPr txBox="1"/>
          <p:nvPr/>
        </p:nvSpPr>
        <p:spPr>
          <a:xfrm>
            <a:off x="2488317" y="2469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study?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758515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FBAAE-9760-41B7-B3B6-DD3E63362274}"/>
              </a:ext>
            </a:extLst>
          </p:cNvPr>
          <p:cNvSpPr txBox="1"/>
          <p:nvPr/>
        </p:nvSpPr>
        <p:spPr>
          <a:xfrm>
            <a:off x="2488317" y="468498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al.,(2020).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9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8BEAF-CF4D-4ABF-83C1-880AD1AA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6" r="10551" b="8255"/>
          <a:stretch/>
        </p:blipFill>
        <p:spPr>
          <a:xfrm>
            <a:off x="3537999" y="620236"/>
            <a:ext cx="5404503" cy="56573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28650" y="48261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628650" y="-159856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Sn-doped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FA3CBA-195A-4AFE-A9B3-551CDA626A73}"/>
              </a:ext>
            </a:extLst>
          </p:cNvPr>
          <p:cNvSpPr/>
          <p:nvPr/>
        </p:nvSpPr>
        <p:spPr>
          <a:xfrm>
            <a:off x="4841779" y="818636"/>
            <a:ext cx="1696825" cy="87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6AE52-FE44-4520-9390-B1D915E6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4" y="2215671"/>
            <a:ext cx="1608300" cy="6097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18854" y="2963070"/>
            <a:ext cx="344078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2.33 g/cm³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Sn: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7.31 g/cm³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Si: 1,410 °C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231.9 °C</a:t>
            </a:r>
          </a:p>
          <a:p>
            <a:endParaRPr lang="en-US" sz="15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heavier mass (</a:t>
            </a:r>
            <a:r>
              <a:rPr lang="en-US" sz="1500" b="1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Si.</a:t>
            </a:r>
            <a:endParaRPr lang="en-US" sz="15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low melting point related the low elastic modulus (</a:t>
            </a:r>
            <a:r>
              <a:rPr lang="en-US" sz="1500" b="1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5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weak chemical bonds. </a:t>
            </a:r>
          </a:p>
          <a:p>
            <a:pPr marL="285750" indent="-285750">
              <a:buFontTx/>
              <a:buChar char="-"/>
            </a:pPr>
            <a:endParaRPr lang="en-US" sz="15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thermal conductivity of </a:t>
            </a:r>
            <a:r>
              <a:rPr lang="el-GR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reduced by doping Sn on Si sides</a:t>
            </a:r>
            <a:r>
              <a:rPr lang="en-US" sz="15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B28B1-4659-4186-9544-68C67FFF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10F99B-A0B1-4A5F-ABEF-4EE850215390}"/>
              </a:ext>
            </a:extLst>
          </p:cNvPr>
          <p:cNvSpPr/>
          <p:nvPr/>
        </p:nvSpPr>
        <p:spPr>
          <a:xfrm>
            <a:off x="4138367" y="2309567"/>
            <a:ext cx="2526384" cy="5158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E23B79-1CA3-4AA3-8B3D-50BDD6BF6E19}"/>
              </a:ext>
            </a:extLst>
          </p:cNvPr>
          <p:cNvSpPr/>
          <p:nvPr/>
        </p:nvSpPr>
        <p:spPr>
          <a:xfrm>
            <a:off x="1102936" y="2290713"/>
            <a:ext cx="377072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472CB-7A30-45F9-AB10-58E162B6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0" y="652502"/>
            <a:ext cx="1852213" cy="12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28650" y="48261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628650" y="-159856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improve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Co-doped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427446" y="620236"/>
            <a:ext cx="8289107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sz="16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decrease in electrical resistivity can be achieved by the </a:t>
            </a:r>
            <a:r>
              <a:rPr lang="en-US" sz="16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carrier density </a:t>
            </a:r>
            <a:r>
              <a:rPr lang="en-US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6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 control.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1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  <a:r>
              <a:rPr lang="en-US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increase of </a:t>
            </a:r>
            <a:r>
              <a:rPr lang="en-US" sz="1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can be obtained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ionized impurity scattering.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74A97-A04B-4F6E-ABAF-D74B1D30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462EDB-3EC5-4F5E-ADB6-F94F236E3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00522"/>
              </p:ext>
            </p:extLst>
          </p:nvPr>
        </p:nvGraphicFramePr>
        <p:xfrm>
          <a:off x="4883084" y="910334"/>
          <a:ext cx="1610171" cy="87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696" imgH="495349" progId="Equation.DSMT4">
                  <p:embed/>
                </p:oleObj>
              </mc:Choice>
              <mc:Fallback>
                <p:oleObj name="Equation" r:id="rId2" imgW="914696" imgH="495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3084" y="910334"/>
                        <a:ext cx="1610171" cy="872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246022-353E-4AED-AF19-8AC6E2803803}"/>
              </a:ext>
            </a:extLst>
          </p:cNvPr>
          <p:cNvSpPr txBox="1"/>
          <p:nvPr/>
        </p:nvSpPr>
        <p:spPr>
          <a:xfrm>
            <a:off x="1016189" y="1456798"/>
            <a:ext cx="40016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improved by carrier doping with different valence electron elements. </a:t>
            </a:r>
            <a:endParaRPr lang="en-US" sz="14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DFDE77-ED41-4E45-83AD-20CBFB205430}"/>
              </a:ext>
            </a:extLst>
          </p:cNvPr>
          <p:cNvCxnSpPr>
            <a:cxnSpLocks/>
          </p:cNvCxnSpPr>
          <p:nvPr/>
        </p:nvCxnSpPr>
        <p:spPr>
          <a:xfrm flipV="1">
            <a:off x="4571999" y="1618989"/>
            <a:ext cx="891738" cy="76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A48C4A8-F106-4D13-9985-2E34CC31BC51}"/>
              </a:ext>
            </a:extLst>
          </p:cNvPr>
          <p:cNvSpPr/>
          <p:nvPr/>
        </p:nvSpPr>
        <p:spPr>
          <a:xfrm>
            <a:off x="506101" y="6356351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83F36-C829-4E28-A7AA-26EDF6E661C9}"/>
              </a:ext>
            </a:extLst>
          </p:cNvPr>
          <p:cNvSpPr txBox="1"/>
          <p:nvPr/>
        </p:nvSpPr>
        <p:spPr>
          <a:xfrm>
            <a:off x="-460265" y="5903671"/>
            <a:ext cx="61020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, H. Kido 2001)</a:t>
            </a:r>
          </a:p>
          <a:p>
            <a:pPr algn="ctr" defTabSz="685800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fabricated by SPS method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x= 0, 0.01, 0.03, 0.05, 0.1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16B74E1C-C4C7-444C-9A48-A3CBC23BE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65" y="2635514"/>
            <a:ext cx="3079444" cy="3366705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59FAE084-B39D-492F-97F2-67D6BC1F7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911" y="2573119"/>
            <a:ext cx="3782740" cy="3761063"/>
          </a:xfrm>
          <a:prstGeom prst="rect">
            <a:avLst/>
          </a:prstGeom>
        </p:spPr>
      </p:pic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5BABA116-E1CE-4449-88A5-5F0483AB4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89584"/>
              </p:ext>
            </p:extLst>
          </p:nvPr>
        </p:nvGraphicFramePr>
        <p:xfrm>
          <a:off x="6441584" y="3997710"/>
          <a:ext cx="1672491" cy="51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736560" progId="Equation.DSMT4">
                  <p:embed/>
                </p:oleObj>
              </mc:Choice>
              <mc:Fallback>
                <p:oleObj name="Equation" r:id="rId6" imgW="2412720" imgH="7365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09E79C7-E027-4426-B33E-A58D693A0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1584" y="3997710"/>
                        <a:ext cx="1672491" cy="51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D12A85-FC11-461C-86D2-F0E1C3C73A89}"/>
              </a:ext>
            </a:extLst>
          </p:cNvPr>
          <p:cNvSpPr txBox="1"/>
          <p:nvPr/>
        </p:nvSpPr>
        <p:spPr>
          <a:xfrm>
            <a:off x="7990911" y="5437997"/>
            <a:ext cx="6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×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D4360A-97A9-43B7-986E-D8F2021BD197}"/>
              </a:ext>
            </a:extLst>
          </p:cNvPr>
          <p:cNvSpPr txBox="1"/>
          <p:nvPr/>
        </p:nvSpPr>
        <p:spPr>
          <a:xfrm>
            <a:off x="7275634" y="4984744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4CC81A-F2D8-4038-871F-18BD38A46683}"/>
              </a:ext>
            </a:extLst>
          </p:cNvPr>
          <p:cNvSpPr txBox="1"/>
          <p:nvPr/>
        </p:nvSpPr>
        <p:spPr>
          <a:xfrm>
            <a:off x="6189692" y="4327445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▲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38103F-70E3-4C9C-9F60-58B021AC6109}"/>
              </a:ext>
            </a:extLst>
          </p:cNvPr>
          <p:cNvSpPr txBox="1"/>
          <p:nvPr/>
        </p:nvSpPr>
        <p:spPr>
          <a:xfrm>
            <a:off x="5836155" y="3706755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4D17BC3-5BE4-4181-9B0F-2DB4BA2E9837}"/>
              </a:ext>
            </a:extLst>
          </p:cNvPr>
          <p:cNvSpPr txBox="1"/>
          <p:nvPr/>
        </p:nvSpPr>
        <p:spPr>
          <a:xfrm>
            <a:off x="5338260" y="2701191"/>
            <a:ext cx="60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FB844C1-86F8-4A25-8C62-01F41137FEFA}"/>
              </a:ext>
            </a:extLst>
          </p:cNvPr>
          <p:cNvSpPr txBox="1"/>
          <p:nvPr/>
        </p:nvSpPr>
        <p:spPr>
          <a:xfrm>
            <a:off x="6092936" y="2948578"/>
            <a:ext cx="1182698" cy="37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 = 300K</a:t>
            </a:r>
            <a:endParaRPr kumimoji="1" lang="ja-JP" altLang="en-US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AD1672E0-21CA-4B26-9318-6B14554962B5}"/>
              </a:ext>
            </a:extLst>
          </p:cNvPr>
          <p:cNvSpPr/>
          <p:nvPr/>
        </p:nvSpPr>
        <p:spPr>
          <a:xfrm rot="19060566">
            <a:off x="5969445" y="2574906"/>
            <a:ext cx="723830" cy="322137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37C428C8-A30D-4CD3-A782-954338A32329}"/>
              </a:ext>
            </a:extLst>
          </p:cNvPr>
          <p:cNvSpPr/>
          <p:nvPr/>
        </p:nvSpPr>
        <p:spPr>
          <a:xfrm rot="10800000">
            <a:off x="1712871" y="3518901"/>
            <a:ext cx="221968" cy="180051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カーブ 7">
            <a:extLst>
              <a:ext uri="{FF2B5EF4-FFF2-40B4-BE49-F238E27FC236}">
                <a16:creationId xmlns:a16="http://schemas.microsoft.com/office/drawing/2014/main" id="{5F976618-4CDC-4D24-AD83-FE88CECF3033}"/>
              </a:ext>
            </a:extLst>
          </p:cNvPr>
          <p:cNvSpPr/>
          <p:nvPr/>
        </p:nvSpPr>
        <p:spPr>
          <a:xfrm>
            <a:off x="8091272" y="2382627"/>
            <a:ext cx="442092" cy="944904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6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77736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572088" y="646733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165952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797FB6B0-DFC2-42B1-862C-23E88B169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690883"/>
              </p:ext>
            </p:extLst>
          </p:nvPr>
        </p:nvGraphicFramePr>
        <p:xfrm>
          <a:off x="3961243" y="1342416"/>
          <a:ext cx="5576698" cy="54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5FB5657-55E0-4619-90B7-3D3BAA5AAA18}"/>
              </a:ext>
            </a:extLst>
          </p:cNvPr>
          <p:cNvSpPr txBox="1"/>
          <p:nvPr/>
        </p:nvSpPr>
        <p:spPr>
          <a:xfrm>
            <a:off x="5601493" y="917590"/>
            <a:ext cx="261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process: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C847A7D7-5F92-4251-A797-CF97568BD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556545"/>
              </p:ext>
            </p:extLst>
          </p:nvPr>
        </p:nvGraphicFramePr>
        <p:xfrm>
          <a:off x="-529189" y="1397136"/>
          <a:ext cx="5533535" cy="532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78C138-CC64-466D-9C4B-921D595C417E}"/>
              </a:ext>
            </a:extLst>
          </p:cNvPr>
          <p:cNvSpPr txBox="1"/>
          <p:nvPr/>
        </p:nvSpPr>
        <p:spPr>
          <a:xfrm>
            <a:off x="1408266" y="875226"/>
            <a:ext cx="225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process: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90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6877C-199B-44ED-A795-1FC50A5C3439}"/>
              </a:ext>
            </a:extLst>
          </p:cNvPr>
          <p:cNvSpPr/>
          <p:nvPr/>
        </p:nvSpPr>
        <p:spPr>
          <a:xfrm>
            <a:off x="628650" y="6439059"/>
            <a:ext cx="7654216" cy="4360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2149782" y="70760"/>
            <a:ext cx="410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XRD: Crystal Structure identification 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CBAD0-A71C-49A4-B1C7-E4A7C28C86E9}"/>
              </a:ext>
            </a:extLst>
          </p:cNvPr>
          <p:cNvSpPr txBox="1"/>
          <p:nvPr/>
        </p:nvSpPr>
        <p:spPr>
          <a:xfrm>
            <a:off x="278773" y="4695389"/>
            <a:ext cx="8691513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By using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Rietveld Analysis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the measured data from XRD, all samples were grown 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single beta β phase crystal structure</a:t>
            </a:r>
            <a:r>
              <a:rPr lang="en-US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</a:t>
            </a:r>
            <a:r>
              <a:rPr lang="en-US" b="1" i="1" dirty="0" err="1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Cmca</a:t>
            </a:r>
            <a:r>
              <a:rPr lang="en-US" b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space group (base-centered orthorhombic) after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heat treatment 1150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3h and annealing 840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20h.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7658AA-6511-4E0C-A972-7EAA17F7E5E0}"/>
              </a:ext>
            </a:extLst>
          </p:cNvPr>
          <p:cNvGrpSpPr/>
          <p:nvPr/>
        </p:nvGrpSpPr>
        <p:grpSpPr>
          <a:xfrm>
            <a:off x="1199392" y="1505560"/>
            <a:ext cx="6512732" cy="2939529"/>
            <a:chOff x="2017925" y="1200365"/>
            <a:chExt cx="4735016" cy="2064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1AC293-C711-4EC3-994C-165E63AE7666}"/>
                </a:ext>
              </a:extLst>
            </p:cNvPr>
            <p:cNvSpPr/>
            <p:nvPr/>
          </p:nvSpPr>
          <p:spPr>
            <a:xfrm>
              <a:off x="4384828" y="2499596"/>
              <a:ext cx="479404" cy="320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C36A6B-BC2E-4433-9BF3-E56AC9BB1C78}"/>
                </a:ext>
              </a:extLst>
            </p:cNvPr>
            <p:cNvSpPr/>
            <p:nvPr/>
          </p:nvSpPr>
          <p:spPr>
            <a:xfrm>
              <a:off x="6439096" y="3006469"/>
              <a:ext cx="131975" cy="1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5B50CF-8A5D-4CDA-84B9-2E8F3511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7925" y="1200365"/>
              <a:ext cx="4487158" cy="206433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EAC03F-86B3-4F9D-99FD-43BCD9D532E9}"/>
                </a:ext>
              </a:extLst>
            </p:cNvPr>
            <p:cNvSpPr txBox="1"/>
            <p:nvPr/>
          </p:nvSpPr>
          <p:spPr>
            <a:xfrm>
              <a:off x="5542960" y="1223136"/>
              <a:ext cx="1209981" cy="197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rPr>
                <a:t>FeSi</a:t>
              </a:r>
              <a:r>
                <a:rPr lang="en-US" sz="1200" baseline="-250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rPr>
                <a:t>2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4E879A-DB13-4360-A9EE-4ADF904A68E7}"/>
                </a:ext>
              </a:extLst>
            </p:cNvPr>
            <p:cNvSpPr txBox="1"/>
            <p:nvPr/>
          </p:nvSpPr>
          <p:spPr>
            <a:xfrm>
              <a:off x="2749559" y="1263671"/>
              <a:ext cx="462110" cy="201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(2,2,0)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9A7604-21CD-43FF-8B15-D8C4D6E3CDD2}"/>
                </a:ext>
              </a:extLst>
            </p:cNvPr>
            <p:cNvSpPr txBox="1"/>
            <p:nvPr/>
          </p:nvSpPr>
          <p:spPr>
            <a:xfrm>
              <a:off x="2697161" y="1249252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709544-95CC-4BF2-968C-0E7FED097B8B}"/>
                </a:ext>
              </a:extLst>
            </p:cNvPr>
            <p:cNvSpPr txBox="1"/>
            <p:nvPr/>
          </p:nvSpPr>
          <p:spPr>
            <a:xfrm>
              <a:off x="3749893" y="1948758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66B4CF-9585-4E4F-9ED0-89CA935C68BE}"/>
                </a:ext>
              </a:extLst>
            </p:cNvPr>
            <p:cNvSpPr txBox="1"/>
            <p:nvPr/>
          </p:nvSpPr>
          <p:spPr>
            <a:xfrm>
              <a:off x="3284947" y="213010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6F9CE1-3DDC-419D-8F49-B5843B841D3C}"/>
                </a:ext>
              </a:extLst>
            </p:cNvPr>
            <p:cNvSpPr txBox="1"/>
            <p:nvPr/>
          </p:nvSpPr>
          <p:spPr>
            <a:xfrm>
              <a:off x="5674365" y="208215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C0D12E-50DE-4F9C-BF78-27EA9DCFBCF2}"/>
                </a:ext>
              </a:extLst>
            </p:cNvPr>
            <p:cNvSpPr txBox="1"/>
            <p:nvPr/>
          </p:nvSpPr>
          <p:spPr>
            <a:xfrm>
              <a:off x="3887299" y="194477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8D8B62-7EDC-4DAD-98B3-4644A1E68A18}"/>
                </a:ext>
              </a:extLst>
            </p:cNvPr>
            <p:cNvSpPr txBox="1"/>
            <p:nvPr/>
          </p:nvSpPr>
          <p:spPr>
            <a:xfrm>
              <a:off x="3980382" y="1502071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94D5C9-7AD2-4DCC-8E85-35957DDC9A99}"/>
                </a:ext>
              </a:extLst>
            </p:cNvPr>
            <p:cNvSpPr txBox="1"/>
            <p:nvPr/>
          </p:nvSpPr>
          <p:spPr>
            <a:xfrm>
              <a:off x="5108204" y="213010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0BDFBD-B3E9-491D-872D-76354A29BE7A}"/>
                </a:ext>
              </a:extLst>
            </p:cNvPr>
            <p:cNvSpPr txBox="1"/>
            <p:nvPr/>
          </p:nvSpPr>
          <p:spPr>
            <a:xfrm>
              <a:off x="4055208" y="1976379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57DBC6-5A69-4402-8751-D469374AE3F6}"/>
                </a:ext>
              </a:extLst>
            </p:cNvPr>
            <p:cNvSpPr txBox="1"/>
            <p:nvPr/>
          </p:nvSpPr>
          <p:spPr>
            <a:xfrm>
              <a:off x="4339280" y="2071167"/>
              <a:ext cx="340506" cy="19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DaunPenh" panose="01010101010101010101" pitchFamily="2" charset="0"/>
                </a:rPr>
                <a:t>β</a:t>
              </a:r>
              <a:endParaRPr lang="en-US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DaunPenh" panose="01010101010101010101" pitchFamily="2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7E8DFFA-0FF0-4CF7-A3F0-6A2BE64378DE}"/>
              </a:ext>
            </a:extLst>
          </p:cNvPr>
          <p:cNvSpPr txBox="1"/>
          <p:nvPr/>
        </p:nvSpPr>
        <p:spPr>
          <a:xfrm>
            <a:off x="2101038" y="2969965"/>
            <a:ext cx="468346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β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E82125-4019-48E2-A647-C016FA3FDDC6}"/>
              </a:ext>
            </a:extLst>
          </p:cNvPr>
          <p:cNvSpPr txBox="1"/>
          <p:nvPr/>
        </p:nvSpPr>
        <p:spPr>
          <a:xfrm>
            <a:off x="2469611" y="2877521"/>
            <a:ext cx="468346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β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AD82D2-F7DF-4FFE-A0D3-440CD1B80A84}"/>
              </a:ext>
            </a:extLst>
          </p:cNvPr>
          <p:cNvSpPr txBox="1"/>
          <p:nvPr/>
        </p:nvSpPr>
        <p:spPr>
          <a:xfrm>
            <a:off x="4001553" y="1929499"/>
            <a:ext cx="867807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(4,2,2)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4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1113</Words>
  <Application>Microsoft Office PowerPoint</Application>
  <PresentationFormat>On-screen Show (4:3)</PresentationFormat>
  <Paragraphs>230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Mincho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Sopheap</dc:creator>
  <cp:lastModifiedBy>Sam Sopheap</cp:lastModifiedBy>
  <cp:revision>225</cp:revision>
  <cp:lastPrinted>2021-08-18T07:36:23Z</cp:lastPrinted>
  <dcterms:created xsi:type="dcterms:W3CDTF">2021-06-29T01:00:25Z</dcterms:created>
  <dcterms:modified xsi:type="dcterms:W3CDTF">2021-08-22T05:39:21Z</dcterms:modified>
</cp:coreProperties>
</file>